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10.xml" ContentType="application/vnd.openxmlformats-officedocument.presentationml.slide+xml"/>
  <Override PartName="/ppt/drawings/drawing4.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6.xml" ContentType="application/vnd.openxmlformats-officedocument.presentationml.notesSlide+xml"/>
  <Override PartName="/ppt/notesSlides/notesSlide1.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harts/style19.xml" ContentType="application/vnd.ms-office.chartstyl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olors27.xml" ContentType="application/vnd.ms-office.chartcolorstyle+xml"/>
  <Override PartName="/ppt/theme/themeOverride12.xml" ContentType="application/vnd.openxmlformats-officedocument.themeOverride+xml"/>
  <Override PartName="/ppt/charts/chart29.xml" ContentType="application/vnd.openxmlformats-officedocument.drawingml.chart+xml"/>
  <Override PartName="/ppt/charts/style27.xml" ContentType="application/vnd.ms-office.chartstyle+xml"/>
  <Override PartName="/ppt/charts/chart20.xml" ContentType="application/vnd.openxmlformats-officedocument.drawingml.chart+xml"/>
  <Override PartName="/ppt/charts/colors19.xml" ContentType="application/vnd.ms-office.chartcolorstyle+xml"/>
  <Override PartName="/ppt/charts/colors17.xml" ContentType="application/vnd.ms-office.chartcolorstyle+xml"/>
  <Override PartName="/ppt/charts/style17.xml" ContentType="application/vnd.ms-office.chartstyle+xml"/>
  <Override PartName="/ppt/charts/chart19.xml" ContentType="application/vnd.openxmlformats-officedocument.drawingml.chart+xml"/>
  <Override PartName="/ppt/charts/colors16.xml" ContentType="application/vnd.ms-office.chartcolorstyle+xml"/>
  <Override PartName="/ppt/charts/style16.xml" ContentType="application/vnd.ms-office.chartstyle+xml"/>
  <Override PartName="/ppt/charts/chart18.xml" ContentType="application/vnd.openxmlformats-officedocument.drawingml.chart+xml"/>
  <Override PartName="/ppt/theme/themeOverride7.xml" ContentType="application/vnd.openxmlformats-officedocument.themeOverride+xml"/>
  <Override PartName="/ppt/charts/colors15.xml" ContentType="application/vnd.ms-office.chartcolorstyle+xml"/>
  <Override PartName="/ppt/charts/style15.xml" ContentType="application/vnd.ms-office.chartstyle+xml"/>
  <Override PartName="/ppt/charts/chart17.xml" ContentType="application/vnd.openxmlformats-officedocument.drawingml.chart+xml"/>
  <Override PartName="/ppt/theme/themeOverride6.xml" ContentType="application/vnd.openxmlformats-officedocument.themeOverride+xml"/>
  <Override PartName="/ppt/charts/colors14.xml" ContentType="application/vnd.ms-office.chartcolorstyle+xml"/>
  <Override PartName="/ppt/charts/style14.xml" ContentType="application/vnd.ms-office.chartstyle+xml"/>
  <Override PartName="/ppt/charts/chart16.xml" ContentType="application/vnd.openxmlformats-officedocument.drawingml.chart+xml"/>
  <Override PartName="/ppt/charts/chart21.xml" ContentType="application/vnd.openxmlformats-officedocument.drawingml.chart+xml"/>
  <Override PartName="/ppt/theme/themeOverride5.xml" ContentType="application/vnd.openxmlformats-officedocument.themeOverride+xml"/>
  <Override PartName="/ppt/charts/colors13.xml" ContentType="application/vnd.ms-office.chartcolorstyle+xml"/>
  <Override PartName="/ppt/charts/style13.xml" ContentType="application/vnd.ms-office.chartstyle+xml"/>
  <Override PartName="/ppt/charts/chart15.xml" ContentType="application/vnd.openxmlformats-officedocument.drawingml.chart+xml"/>
  <Override PartName="/ppt/charts/colors12.xml" ContentType="application/vnd.ms-office.chartcolorstyle+xml"/>
  <Override PartName="/ppt/charts/style12.xml" ContentType="application/vnd.ms-office.chartstyle+xml"/>
  <Override PartName="/ppt/charts/chart14.xml" ContentType="application/vnd.openxmlformats-officedocument.drawingml.chart+xml"/>
  <Override PartName="/ppt/theme/themeOverride4.xml" ContentType="application/vnd.openxmlformats-officedocument.themeOverride+xml"/>
  <Override PartName="/ppt/charts/colors11.xml" ContentType="application/vnd.ms-office.chartcolorstyle+xml"/>
  <Override PartName="/ppt/charts/style11.xml" ContentType="application/vnd.ms-office.chartstyle+xml"/>
  <Override PartName="/ppt/theme/themeOverride3.xml" ContentType="application/vnd.openxmlformats-officedocument.themeOverride+xml"/>
  <Override PartName="/ppt/charts/colors10.xml" ContentType="application/vnd.ms-office.chartcolorstyle+xml"/>
  <Override PartName="/ppt/charts/style10.xml" ContentType="application/vnd.ms-office.chartstyle+xml"/>
  <Override PartName="/ppt/charts/chart12.xml" ContentType="application/vnd.openxmlformats-officedocument.drawingml.chart+xml"/>
  <Override PartName="/ppt/theme/themeOverride9.xml" ContentType="application/vnd.openxmlformats-officedocument.themeOverride+xml"/>
  <Override PartName="/ppt/charts/chartEx1.xml" ContentType="application/vnd.ms-office.chartex+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style18.xml" ContentType="application/vnd.ms-office.chartstyle+xml"/>
  <Override PartName="/ppt/charts/chartEx2.xml" ContentType="application/vnd.ms-office.chartex+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olors18.xml" ContentType="application/vnd.ms-office.chartcolorstyle+xml"/>
  <Override PartName="/ppt/charts/chart25.xml" ContentType="application/vnd.openxmlformats-officedocument.drawingml.chart+xml"/>
  <Override PartName="/ppt/charts/chart1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theme/themeOverride10.xml" ContentType="application/vnd.openxmlformats-officedocument.themeOverr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comments/comment1.xml" ContentType="application/vnd.openxmlformats-officedocument.presentationml.comments+xml"/>
  <Override PartName="/ppt/charts/chart22.xml" ContentType="application/vnd.openxmlformats-officedocument.drawingml.chart+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324" r:id="rId2"/>
    <p:sldId id="401" r:id="rId3"/>
    <p:sldId id="328" r:id="rId4"/>
    <p:sldId id="396" r:id="rId5"/>
    <p:sldId id="331" r:id="rId6"/>
    <p:sldId id="393" r:id="rId7"/>
    <p:sldId id="292" r:id="rId8"/>
    <p:sldId id="351" r:id="rId9"/>
    <p:sldId id="382" r:id="rId10"/>
    <p:sldId id="371" r:id="rId11"/>
    <p:sldId id="386" r:id="rId12"/>
    <p:sldId id="395" r:id="rId13"/>
    <p:sldId id="335" r:id="rId14"/>
    <p:sldId id="334" r:id="rId15"/>
    <p:sldId id="385" r:id="rId16"/>
    <p:sldId id="336" r:id="rId17"/>
    <p:sldId id="397" r:id="rId18"/>
    <p:sldId id="333" r:id="rId19"/>
    <p:sldId id="376" r:id="rId20"/>
    <p:sldId id="398" r:id="rId21"/>
    <p:sldId id="384" r:id="rId22"/>
    <p:sldId id="354" r:id="rId23"/>
    <p:sldId id="370" r:id="rId24"/>
    <p:sldId id="312" r:id="rId25"/>
    <p:sldId id="399" r:id="rId26"/>
    <p:sldId id="340" r:id="rId27"/>
    <p:sldId id="378" r:id="rId28"/>
    <p:sldId id="388" r:id="rId29"/>
    <p:sldId id="373" r:id="rId30"/>
    <p:sldId id="377" r:id="rId31"/>
    <p:sldId id="389" r:id="rId32"/>
    <p:sldId id="390" r:id="rId33"/>
    <p:sldId id="400" r:id="rId34"/>
    <p:sldId id="358" r:id="rId35"/>
    <p:sldId id="363" r:id="rId36"/>
    <p:sldId id="344" r:id="rId37"/>
    <p:sldId id="359" r:id="rId38"/>
    <p:sldId id="362" r:id="rId39"/>
    <p:sldId id="380" r:id="rId40"/>
    <p:sldId id="38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4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Pisani" initials="AP" lastIdx="16" clrIdx="0">
    <p:extLst>
      <p:ext uri="{19B8F6BF-5375-455C-9EA6-DF929625EA0E}">
        <p15:presenceInfo xmlns:p15="http://schemas.microsoft.com/office/powerpoint/2012/main" userId="S::Amy.Pisani@justice.nsw.gov.au::29bf7989-eb53-4008-abd8-26ca60fe35e3" providerId="AD"/>
      </p:ext>
    </p:extLst>
  </p:cmAuthor>
  <p:cmAuthor id="2" name="Chanelle Mifsud" initials="CM" lastIdx="16" clrIdx="1">
    <p:extLst>
      <p:ext uri="{19B8F6BF-5375-455C-9EA6-DF929625EA0E}">
        <p15:presenceInfo xmlns:p15="http://schemas.microsoft.com/office/powerpoint/2012/main" userId="S::Chanelle.Mifsud@justice.nsw.gov.au::5036d3a6-9884-4324-b5e4-7b748aac0fd2" providerId="AD"/>
      </p:ext>
    </p:extLst>
  </p:cmAuthor>
  <p:cmAuthor id="3" name="Karen Freeman" initials="KF" lastIdx="6" clrIdx="2">
    <p:extLst>
      <p:ext uri="{19B8F6BF-5375-455C-9EA6-DF929625EA0E}">
        <p15:presenceInfo xmlns:p15="http://schemas.microsoft.com/office/powerpoint/2012/main" userId="S::Karen.Freeman@justice.nsw.gov.au::4f05a8c9-cbe0-495b-8115-dce962b10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418F"/>
    <a:srgbClr val="FFBB03"/>
    <a:srgbClr val="C8721E"/>
    <a:srgbClr val="D9D9D9"/>
    <a:srgbClr val="272253"/>
    <a:srgbClr val="A49BD1"/>
    <a:srgbClr val="4F408E"/>
    <a:srgbClr val="F7F9FB"/>
    <a:srgbClr val="1A193D"/>
    <a:srgbClr val="219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0F9EA-0BD1-4763-805C-33D283B4B442}" v="123" dt="2022-05-02T08:28:52.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77438" autoAdjust="0"/>
  </p:normalViewPr>
  <p:slideViewPr>
    <p:cSldViewPr snapToGrid="0" snapToObjects="1">
      <p:cViewPr varScale="1">
        <p:scale>
          <a:sx n="96" d="100"/>
          <a:sy n="96" d="100"/>
        </p:scale>
        <p:origin x="744" y="77"/>
      </p:cViewPr>
      <p:guideLst>
        <p:guide orient="horz" pos="1344"/>
        <p:guide pos="4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1%20Aboriginal%20Domestic%20and%20Family%20Violence\Analysis\NSW%20HealthStats_%20hospitalisations_Aboriginalit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2.xml"/><Relationship Id="rId4"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4.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20.xml"/><Relationship Id="rId2" Type="http://schemas.microsoft.com/office/2011/relationships/chartStyle" Target="style20.xml"/><Relationship Id="rId1" Type="http://schemas.openxmlformats.org/officeDocument/2006/relationships/package" Target="../embeddings/Microsoft_Excel_Worksheet20.xlsx"/></Relationships>
</file>

<file path=ppt/charts/_rels/chartEx2.xml.rels><?xml version="1.0" encoding="UTF-8" standalone="yes"?>
<Relationships xmlns="http://schemas.openxmlformats.org/package/2006/relationships"><Relationship Id="rId3" Type="http://schemas.microsoft.com/office/2011/relationships/chartColorStyle" Target="colors22.xml"/><Relationship Id="rId2" Type="http://schemas.microsoft.com/office/2011/relationships/chartStyle" Target="style22.xml"/><Relationship Id="rId1" Type="http://schemas.openxmlformats.org/officeDocument/2006/relationships/package" Target="../embeddings/Microsoft_Excel_Worksheet2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6773333743246"/>
          <c:y val="0.12999717158785568"/>
          <c:w val="0.82841989447696973"/>
          <c:h val="0.56258420108521712"/>
        </c:manualLayout>
      </c:layout>
      <c:lineChart>
        <c:grouping val="standard"/>
        <c:varyColors val="0"/>
        <c:ser>
          <c:idx val="0"/>
          <c:order val="0"/>
          <c:tx>
            <c:v>Aboriginal females</c:v>
          </c:tx>
          <c:spPr>
            <a:ln w="28575" cap="rnd">
              <a:solidFill>
                <a:srgbClr val="C55A11"/>
              </a:solidFill>
              <a:round/>
            </a:ln>
            <a:effectLst/>
          </c:spPr>
          <c:marker>
            <c:symbol val="circle"/>
            <c:size val="5"/>
            <c:spPr>
              <a:solidFill>
                <a:schemeClr val="accent2">
                  <a:lumMod val="75000"/>
                </a:schemeClr>
              </a:solidFill>
              <a:ln w="9525">
                <a:solidFill>
                  <a:srgbClr val="C55A11"/>
                </a:solidFill>
              </a:ln>
              <a:effectLst/>
            </c:spPr>
          </c:marker>
          <c:dLbls>
            <c:dLbl>
              <c:idx val="1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55A1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28E-4110-9083-629F665C86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Sheet1!$A$4:$A$16</c:f>
              <c:strCache>
                <c:ptCount val="13"/>
                <c:pt idx="0">
                  <c:v> 2006-07</c:v>
                </c:pt>
                <c:pt idx="1">
                  <c:v> 2007-08</c:v>
                </c:pt>
                <c:pt idx="2">
                  <c:v> 2008-09</c:v>
                </c:pt>
                <c:pt idx="3">
                  <c:v> 2009-10</c:v>
                </c:pt>
                <c:pt idx="4">
                  <c:v> 2010-11</c:v>
                </c:pt>
                <c:pt idx="5">
                  <c:v> 2011-12</c:v>
                </c:pt>
                <c:pt idx="6">
                  <c:v> 2012-13</c:v>
                </c:pt>
                <c:pt idx="7">
                  <c:v> 2013-14</c:v>
                </c:pt>
                <c:pt idx="8">
                  <c:v> 2014-15</c:v>
                </c:pt>
                <c:pt idx="9">
                  <c:v> 2015-16</c:v>
                </c:pt>
                <c:pt idx="10">
                  <c:v> 2016-17</c:v>
                </c:pt>
                <c:pt idx="11">
                  <c:v> 2017-18</c:v>
                </c:pt>
                <c:pt idx="12">
                  <c:v> 2018-19</c:v>
                </c:pt>
              </c:strCache>
            </c:strRef>
          </c:cat>
          <c:val>
            <c:numRef>
              <c:f>Sheet1!$G$4:$G$16</c:f>
              <c:numCache>
                <c:formatCode>General</c:formatCode>
                <c:ptCount val="13"/>
                <c:pt idx="0">
                  <c:v>297</c:v>
                </c:pt>
                <c:pt idx="1">
                  <c:v>269.10000000000002</c:v>
                </c:pt>
                <c:pt idx="2">
                  <c:v>251.3</c:v>
                </c:pt>
                <c:pt idx="3">
                  <c:v>230.5</c:v>
                </c:pt>
                <c:pt idx="4">
                  <c:v>234.1</c:v>
                </c:pt>
                <c:pt idx="5">
                  <c:v>229</c:v>
                </c:pt>
                <c:pt idx="6">
                  <c:v>245.9</c:v>
                </c:pt>
                <c:pt idx="7">
                  <c:v>291.5</c:v>
                </c:pt>
                <c:pt idx="8">
                  <c:v>253.1</c:v>
                </c:pt>
                <c:pt idx="9">
                  <c:v>263.10000000000002</c:v>
                </c:pt>
                <c:pt idx="10">
                  <c:v>288.89999999999998</c:v>
                </c:pt>
                <c:pt idx="11">
                  <c:v>287.89999999999998</c:v>
                </c:pt>
                <c:pt idx="12">
                  <c:v>299.60000000000002</c:v>
                </c:pt>
              </c:numCache>
            </c:numRef>
          </c:val>
          <c:smooth val="0"/>
          <c:extLst>
            <c:ext xmlns:c16="http://schemas.microsoft.com/office/drawing/2014/chart" uri="{C3380CC4-5D6E-409C-BE32-E72D297353CC}">
              <c16:uniqueId val="{00000001-D28E-4110-9083-629F665C865E}"/>
            </c:ext>
          </c:extLst>
        </c:ser>
        <c:ser>
          <c:idx val="1"/>
          <c:order val="1"/>
          <c:tx>
            <c:v>Non Aboriginal females</c:v>
          </c:tx>
          <c:spPr>
            <a:ln w="28575" cap="rnd">
              <a:solidFill>
                <a:srgbClr val="4E418F"/>
              </a:solidFill>
              <a:round/>
            </a:ln>
            <a:effectLst/>
          </c:spPr>
          <c:marker>
            <c:symbol val="circle"/>
            <c:size val="5"/>
            <c:spPr>
              <a:solidFill>
                <a:srgbClr val="7030A0"/>
              </a:solidFill>
              <a:ln w="9525">
                <a:solidFill>
                  <a:srgbClr val="4E418F"/>
                </a:solidFill>
              </a:ln>
              <a:effectLst/>
            </c:spPr>
          </c:marker>
          <c:dLbls>
            <c:dLbl>
              <c:idx val="1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4E418F"/>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D28E-4110-9083-629F665C86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Sheet1!$A$4:$A$16</c:f>
              <c:strCache>
                <c:ptCount val="13"/>
                <c:pt idx="0">
                  <c:v> 2006-07</c:v>
                </c:pt>
                <c:pt idx="1">
                  <c:v> 2007-08</c:v>
                </c:pt>
                <c:pt idx="2">
                  <c:v> 2008-09</c:v>
                </c:pt>
                <c:pt idx="3">
                  <c:v> 2009-10</c:v>
                </c:pt>
                <c:pt idx="4">
                  <c:v> 2010-11</c:v>
                </c:pt>
                <c:pt idx="5">
                  <c:v> 2011-12</c:v>
                </c:pt>
                <c:pt idx="6">
                  <c:v> 2012-13</c:v>
                </c:pt>
                <c:pt idx="7">
                  <c:v> 2013-14</c:v>
                </c:pt>
                <c:pt idx="8">
                  <c:v> 2014-15</c:v>
                </c:pt>
                <c:pt idx="9">
                  <c:v> 2015-16</c:v>
                </c:pt>
                <c:pt idx="10">
                  <c:v> 2016-17</c:v>
                </c:pt>
                <c:pt idx="11">
                  <c:v> 2017-18</c:v>
                </c:pt>
                <c:pt idx="12">
                  <c:v> 2018-19</c:v>
                </c:pt>
              </c:strCache>
            </c:strRef>
          </c:cat>
          <c:val>
            <c:numRef>
              <c:f>Sheet1!$N$4:$N$16</c:f>
              <c:numCache>
                <c:formatCode>General</c:formatCode>
                <c:ptCount val="13"/>
                <c:pt idx="0">
                  <c:v>61</c:v>
                </c:pt>
                <c:pt idx="1">
                  <c:v>59.6</c:v>
                </c:pt>
                <c:pt idx="2">
                  <c:v>55.6</c:v>
                </c:pt>
                <c:pt idx="3">
                  <c:v>51.9</c:v>
                </c:pt>
                <c:pt idx="4">
                  <c:v>46.6</c:v>
                </c:pt>
                <c:pt idx="5">
                  <c:v>46.6</c:v>
                </c:pt>
                <c:pt idx="6">
                  <c:v>51.9</c:v>
                </c:pt>
                <c:pt idx="7">
                  <c:v>53.1</c:v>
                </c:pt>
                <c:pt idx="8">
                  <c:v>48.1</c:v>
                </c:pt>
                <c:pt idx="9">
                  <c:v>50.6</c:v>
                </c:pt>
                <c:pt idx="10">
                  <c:v>52.9</c:v>
                </c:pt>
                <c:pt idx="11">
                  <c:v>52.1</c:v>
                </c:pt>
                <c:pt idx="12">
                  <c:v>53.8</c:v>
                </c:pt>
              </c:numCache>
            </c:numRef>
          </c:val>
          <c:smooth val="0"/>
          <c:extLst>
            <c:ext xmlns:c16="http://schemas.microsoft.com/office/drawing/2014/chart" uri="{C3380CC4-5D6E-409C-BE32-E72D297353CC}">
              <c16:uniqueId val="{00000003-D28E-4110-9083-629F665C865E}"/>
            </c:ext>
          </c:extLst>
        </c:ser>
        <c:dLbls>
          <c:showLegendKey val="0"/>
          <c:showVal val="0"/>
          <c:showCatName val="0"/>
          <c:showSerName val="0"/>
          <c:showPercent val="0"/>
          <c:showBubbleSize val="0"/>
        </c:dLbls>
        <c:marker val="1"/>
        <c:smooth val="0"/>
        <c:axId val="1352094239"/>
        <c:axId val="1352863407"/>
      </c:lineChart>
      <c:catAx>
        <c:axId val="13520942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2863407"/>
        <c:crosses val="autoZero"/>
        <c:auto val="1"/>
        <c:lblAlgn val="ctr"/>
        <c:lblOffset val="100"/>
        <c:tickLblSkip val="1"/>
        <c:noMultiLvlLbl val="0"/>
      </c:catAx>
      <c:valAx>
        <c:axId val="1352863407"/>
        <c:scaling>
          <c:orientation val="minMax"/>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Rate per 100,000</a:t>
                </a:r>
              </a:p>
            </c:rich>
          </c:tx>
          <c:layout>
            <c:manualLayout>
              <c:xMode val="edge"/>
              <c:yMode val="edge"/>
              <c:x val="2.3004252196426433E-2"/>
              <c:y val="4.0125967401168552E-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2094239"/>
        <c:crosses val="autoZero"/>
        <c:crossBetween val="between"/>
      </c:valAx>
      <c:spPr>
        <a:noFill/>
        <a:ln>
          <a:noFill/>
        </a:ln>
        <a:effectLst/>
      </c:spPr>
    </c:plotArea>
    <c:legend>
      <c:legendPos val="b"/>
      <c:layout>
        <c:manualLayout>
          <c:xMode val="edge"/>
          <c:yMode val="edge"/>
          <c:x val="0.12758827498669206"/>
          <c:y val="0.88826795111312917"/>
          <c:w val="0.80345774504263301"/>
          <c:h val="0.1117318014632903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Adult women</c:v>
                </c:pt>
              </c:strCache>
            </c:strRef>
          </c:tx>
          <c:dPt>
            <c:idx val="0"/>
            <c:bubble3D val="0"/>
            <c:spPr>
              <a:solidFill>
                <a:srgbClr val="272253"/>
              </a:solidFill>
              <a:ln w="19050">
                <a:solidFill>
                  <a:schemeClr val="lt1"/>
                </a:solidFill>
              </a:ln>
              <a:effectLst/>
            </c:spPr>
            <c:extLst>
              <c:ext xmlns:c16="http://schemas.microsoft.com/office/drawing/2014/chart" uri="{C3380CC4-5D6E-409C-BE32-E72D297353CC}">
                <c16:uniqueId val="{00000002-C9C2-447C-9502-DD2B83045B28}"/>
              </c:ext>
            </c:extLst>
          </c:dPt>
          <c:dPt>
            <c:idx val="1"/>
            <c:bubble3D val="0"/>
            <c:spPr>
              <a:solidFill>
                <a:srgbClr val="A49BD1"/>
              </a:solidFill>
              <a:ln w="19050">
                <a:solidFill>
                  <a:srgbClr val="4F408E"/>
                </a:solidFill>
              </a:ln>
              <a:effectLst/>
            </c:spPr>
            <c:extLst>
              <c:ext xmlns:c16="http://schemas.microsoft.com/office/drawing/2014/chart" uri="{C3380CC4-5D6E-409C-BE32-E72D297353CC}">
                <c16:uniqueId val="{00000003-C9C2-447C-9502-DD2B83045B28}"/>
              </c:ext>
            </c:extLst>
          </c:dPt>
          <c:dPt>
            <c:idx val="2"/>
            <c:bubble3D val="0"/>
            <c:spPr>
              <a:solidFill>
                <a:srgbClr val="FFBB03"/>
              </a:solidFill>
              <a:ln w="19050">
                <a:solidFill>
                  <a:schemeClr val="lt1"/>
                </a:solidFill>
              </a:ln>
              <a:effectLst/>
            </c:spPr>
            <c:extLst>
              <c:ext xmlns:c16="http://schemas.microsoft.com/office/drawing/2014/chart" uri="{C3380CC4-5D6E-409C-BE32-E72D297353CC}">
                <c16:uniqueId val="{00000005-C9C2-447C-9502-DD2B83045B28}"/>
              </c:ext>
            </c:extLst>
          </c:dPt>
          <c:dLbls>
            <c:dLbl>
              <c:idx val="0"/>
              <c:layout>
                <c:manualLayout>
                  <c:x val="0.16300179118866362"/>
                  <c:y val="-0.19094572312087699"/>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9C2-447C-9502-DD2B83045B28}"/>
                </c:ext>
              </c:extLst>
            </c:dLbl>
            <c:dLbl>
              <c:idx val="1"/>
              <c:layout>
                <c:manualLayout>
                  <c:x val="-0.1394764109297017"/>
                  <c:y val="0.2102090691988153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9C2-447C-9502-DD2B83045B2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IPV</c:v>
                </c:pt>
                <c:pt idx="1">
                  <c:v>Family</c:v>
                </c:pt>
                <c:pt idx="2">
                  <c:v>Other domestic  relationship</c:v>
                </c:pt>
              </c:strCache>
            </c:strRef>
          </c:cat>
          <c:val>
            <c:numRef>
              <c:f>Sheet1!$B$2:$B$4</c:f>
              <c:numCache>
                <c:formatCode>General</c:formatCode>
                <c:ptCount val="3"/>
                <c:pt idx="0">
                  <c:v>922</c:v>
                </c:pt>
                <c:pt idx="1">
                  <c:v>580</c:v>
                </c:pt>
                <c:pt idx="2">
                  <c:v>59</c:v>
                </c:pt>
              </c:numCache>
            </c:numRef>
          </c:val>
          <c:extLst>
            <c:ext xmlns:c16="http://schemas.microsoft.com/office/drawing/2014/chart" uri="{C3380CC4-5D6E-409C-BE32-E72D297353CC}">
              <c16:uniqueId val="{00000000-C9C2-447C-9502-DD2B83045B28}"/>
            </c:ext>
          </c:extLst>
        </c:ser>
        <c:dLbls>
          <c:showLegendKey val="0"/>
          <c:showVal val="0"/>
          <c:showCatName val="0"/>
          <c:showSerName val="0"/>
          <c:showPercent val="0"/>
          <c:showBubbleSize val="0"/>
          <c:showLeaderLines val="0"/>
        </c:dLbls>
        <c:firstSliceAng val="11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Adult women</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A-F9A3-4CEF-B7F6-92300A4EF34F}"/>
              </c:ext>
            </c:extLst>
          </c:dPt>
          <c:dPt>
            <c:idx val="1"/>
            <c:invertIfNegative val="0"/>
            <c:bubble3D val="0"/>
            <c:spPr>
              <a:solidFill>
                <a:srgbClr val="A49BD1"/>
              </a:solidFill>
              <a:ln>
                <a:noFill/>
              </a:ln>
              <a:effectLst/>
            </c:spPr>
            <c:extLst>
              <c:ext xmlns:c16="http://schemas.microsoft.com/office/drawing/2014/chart" uri="{C3380CC4-5D6E-409C-BE32-E72D297353CC}">
                <c16:uniqueId val="{00000009-F9A3-4CEF-B7F6-92300A4EF34F}"/>
              </c:ext>
            </c:extLst>
          </c:dPt>
          <c:dPt>
            <c:idx val="2"/>
            <c:invertIfNegative val="0"/>
            <c:bubble3D val="0"/>
            <c:spPr>
              <a:solidFill>
                <a:srgbClr val="272253"/>
              </a:solidFill>
              <a:ln>
                <a:noFill/>
              </a:ln>
              <a:effectLst/>
            </c:spPr>
            <c:extLst>
              <c:ext xmlns:c16="http://schemas.microsoft.com/office/drawing/2014/chart" uri="{C3380CC4-5D6E-409C-BE32-E72D297353CC}">
                <c16:uniqueId val="{00000008-F9A3-4CEF-B7F6-92300A4EF34F}"/>
              </c:ext>
            </c:extLst>
          </c:dPt>
          <c:dPt>
            <c:idx val="3"/>
            <c:invertIfNegative val="0"/>
            <c:bubble3D val="0"/>
            <c:spPr>
              <a:solidFill>
                <a:srgbClr val="A49BD1"/>
              </a:solidFill>
              <a:ln>
                <a:noFill/>
              </a:ln>
              <a:effectLst/>
            </c:spPr>
            <c:extLst>
              <c:ext xmlns:c16="http://schemas.microsoft.com/office/drawing/2014/chart" uri="{C3380CC4-5D6E-409C-BE32-E72D297353CC}">
                <c16:uniqueId val="{00000006-F9A3-4CEF-B7F6-92300A4EF34F}"/>
              </c:ext>
            </c:extLst>
          </c:dPt>
          <c:dPt>
            <c:idx val="4"/>
            <c:invertIfNegative val="0"/>
            <c:bubble3D val="0"/>
            <c:spPr>
              <a:solidFill>
                <a:srgbClr val="272253"/>
              </a:solidFill>
              <a:ln>
                <a:noFill/>
              </a:ln>
              <a:effectLst/>
            </c:spPr>
            <c:extLst>
              <c:ext xmlns:c16="http://schemas.microsoft.com/office/drawing/2014/chart" uri="{C3380CC4-5D6E-409C-BE32-E72D297353CC}">
                <c16:uniqueId val="{00000005-F9A3-4CEF-B7F6-92300A4EF34F}"/>
              </c:ext>
            </c:extLst>
          </c:dPt>
          <c:dPt>
            <c:idx val="5"/>
            <c:invertIfNegative val="0"/>
            <c:bubble3D val="0"/>
            <c:spPr>
              <a:solidFill>
                <a:srgbClr val="A49BD1"/>
              </a:solidFill>
              <a:ln>
                <a:noFill/>
              </a:ln>
              <a:effectLst/>
            </c:spPr>
            <c:extLst>
              <c:ext xmlns:c16="http://schemas.microsoft.com/office/drawing/2014/chart" uri="{C3380CC4-5D6E-409C-BE32-E72D297353CC}">
                <c16:uniqueId val="{00000007-F9A3-4CEF-B7F6-92300A4EF34F}"/>
              </c:ext>
            </c:extLst>
          </c:dPt>
          <c:dPt>
            <c:idx val="6"/>
            <c:invertIfNegative val="0"/>
            <c:bubble3D val="0"/>
            <c:spPr>
              <a:solidFill>
                <a:srgbClr val="272253"/>
              </a:solidFill>
              <a:ln>
                <a:noFill/>
              </a:ln>
              <a:effectLst/>
            </c:spPr>
            <c:extLst>
              <c:ext xmlns:c16="http://schemas.microsoft.com/office/drawing/2014/chart" uri="{C3380CC4-5D6E-409C-BE32-E72D297353CC}">
                <c16:uniqueId val="{00000004-F9A3-4CEF-B7F6-92300A4EF34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 domestic relationship</c:v>
                </c:pt>
                <c:pt idx="1">
                  <c:v>Sibling</c:v>
                </c:pt>
                <c:pt idx="2">
                  <c:v>Ex-spouse/ex-partner</c:v>
                </c:pt>
                <c:pt idx="3">
                  <c:v>Child/Parent</c:v>
                </c:pt>
                <c:pt idx="4">
                  <c:v>Spouse/Partner</c:v>
                </c:pt>
                <c:pt idx="5">
                  <c:v>Member of family - other</c:v>
                </c:pt>
                <c:pt idx="6">
                  <c:v>Boy/girlfriend (Incl ex-boy/girlfriend)</c:v>
                </c:pt>
              </c:strCache>
            </c:strRef>
          </c:cat>
          <c:val>
            <c:numRef>
              <c:f>Sheet1!$B$2:$B$8</c:f>
              <c:numCache>
                <c:formatCode>0%</c:formatCode>
                <c:ptCount val="7"/>
                <c:pt idx="0">
                  <c:v>3.7796284433055737E-2</c:v>
                </c:pt>
                <c:pt idx="1">
                  <c:v>8.77642536835362E-2</c:v>
                </c:pt>
                <c:pt idx="2">
                  <c:v>0.11979500320307496</c:v>
                </c:pt>
                <c:pt idx="3">
                  <c:v>0.12427930813581038</c:v>
                </c:pt>
                <c:pt idx="4">
                  <c:v>0.13452914798206278</c:v>
                </c:pt>
                <c:pt idx="5">
                  <c:v>0.15951313260730302</c:v>
                </c:pt>
                <c:pt idx="6">
                  <c:v>0.33632286995515698</c:v>
                </c:pt>
              </c:numCache>
            </c:numRef>
          </c:val>
          <c:extLst>
            <c:ext xmlns:c16="http://schemas.microsoft.com/office/drawing/2014/chart" uri="{C3380CC4-5D6E-409C-BE32-E72D297353CC}">
              <c16:uniqueId val="{00000000-F9A3-4CEF-B7F6-92300A4EF34F}"/>
            </c:ext>
          </c:extLst>
        </c:ser>
        <c:dLbls>
          <c:showLegendKey val="0"/>
          <c:showVal val="0"/>
          <c:showCatName val="0"/>
          <c:showSerName val="0"/>
          <c:showPercent val="0"/>
          <c:showBubbleSize val="0"/>
        </c:dLbls>
        <c:gapWidth val="43"/>
        <c:axId val="1580171040"/>
        <c:axId val="1580167296"/>
      </c:barChart>
      <c:catAx>
        <c:axId val="1580171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0167296"/>
        <c:crosses val="autoZero"/>
        <c:auto val="1"/>
        <c:lblAlgn val="ctr"/>
        <c:lblOffset val="100"/>
        <c:noMultiLvlLbl val="0"/>
      </c:catAx>
      <c:valAx>
        <c:axId val="1580167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017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659023821950597E-2"/>
          <c:y val="5.0099239850415762E-2"/>
          <c:w val="0.97008268279952625"/>
          <c:h val="0.79940548322859917"/>
        </c:manualLayout>
      </c:layout>
      <c:barChart>
        <c:barDir val="col"/>
        <c:grouping val="clustered"/>
        <c:varyColors val="0"/>
        <c:ser>
          <c:idx val="0"/>
          <c:order val="0"/>
          <c:tx>
            <c:strRef>
              <c:f>'Location of incident'!$C$6</c:f>
              <c:strCache>
                <c:ptCount val="1"/>
                <c:pt idx="0">
                  <c:v>IPV</c:v>
                </c:pt>
              </c:strCache>
            </c:strRef>
          </c:tx>
          <c:spPr>
            <a:solidFill>
              <a:srgbClr val="27225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'Location of incident'!$B$7:$B$11</c:f>
              <c:strCache>
                <c:ptCount val="5"/>
                <c:pt idx="0">
                  <c:v>Residential</c:v>
                </c:pt>
                <c:pt idx="1">
                  <c:v>Outdoor/Public Place</c:v>
                </c:pt>
                <c:pt idx="2">
                  <c:v>Other</c:v>
                </c:pt>
                <c:pt idx="3">
                  <c:v>Licensed Premise</c:v>
                </c:pt>
                <c:pt idx="4">
                  <c:v>Business/Commercial</c:v>
                </c:pt>
              </c:strCache>
            </c:strRef>
          </c:cat>
          <c:val>
            <c:numRef>
              <c:f>'Location of incident'!$C$7:$C$11</c:f>
              <c:numCache>
                <c:formatCode>0%</c:formatCode>
                <c:ptCount val="5"/>
                <c:pt idx="0">
                  <c:v>0.83947939262472882</c:v>
                </c:pt>
                <c:pt idx="1">
                  <c:v>0.12472885032537961</c:v>
                </c:pt>
                <c:pt idx="2">
                  <c:v>1.4099783080260303E-2</c:v>
                </c:pt>
                <c:pt idx="3">
                  <c:v>1.193058568329718E-2</c:v>
                </c:pt>
                <c:pt idx="4">
                  <c:v>9.7613882863340565E-3</c:v>
                </c:pt>
              </c:numCache>
            </c:numRef>
          </c:val>
          <c:extLst>
            <c:ext xmlns:c16="http://schemas.microsoft.com/office/drawing/2014/chart" uri="{C3380CC4-5D6E-409C-BE32-E72D297353CC}">
              <c16:uniqueId val="{00000000-009C-6248-95C0-1A5B8F06FF17}"/>
            </c:ext>
          </c:extLst>
        </c:ser>
        <c:ser>
          <c:idx val="1"/>
          <c:order val="1"/>
          <c:tx>
            <c:strRef>
              <c:f>'Location of incident'!$D$6</c:f>
              <c:strCache>
                <c:ptCount val="1"/>
                <c:pt idx="0">
                  <c:v>Family</c:v>
                </c:pt>
              </c:strCache>
            </c:strRef>
          </c:tx>
          <c:spPr>
            <a:solidFill>
              <a:srgbClr val="4E41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'Location of incident'!$B$7:$B$11</c:f>
              <c:strCache>
                <c:ptCount val="5"/>
                <c:pt idx="0">
                  <c:v>Residential</c:v>
                </c:pt>
                <c:pt idx="1">
                  <c:v>Outdoor/Public Place</c:v>
                </c:pt>
                <c:pt idx="2">
                  <c:v>Other</c:v>
                </c:pt>
                <c:pt idx="3">
                  <c:v>Licensed Premise</c:v>
                </c:pt>
                <c:pt idx="4">
                  <c:v>Business/Commercial</c:v>
                </c:pt>
              </c:strCache>
            </c:strRef>
          </c:cat>
          <c:val>
            <c:numRef>
              <c:f>'Location of incident'!$D$7:$D$11</c:f>
              <c:numCache>
                <c:formatCode>0%</c:formatCode>
                <c:ptCount val="5"/>
                <c:pt idx="0">
                  <c:v>0.85344827586206895</c:v>
                </c:pt>
                <c:pt idx="1">
                  <c:v>0.1</c:v>
                </c:pt>
                <c:pt idx="2">
                  <c:v>1.5517241379310345E-2</c:v>
                </c:pt>
                <c:pt idx="3">
                  <c:v>1.7241379310344827E-2</c:v>
                </c:pt>
                <c:pt idx="4">
                  <c:v>1.3793103448275862E-2</c:v>
                </c:pt>
              </c:numCache>
            </c:numRef>
          </c:val>
          <c:extLst>
            <c:ext xmlns:c16="http://schemas.microsoft.com/office/drawing/2014/chart" uri="{C3380CC4-5D6E-409C-BE32-E72D297353CC}">
              <c16:uniqueId val="{00000001-009C-6248-95C0-1A5B8F06FF17}"/>
            </c:ext>
          </c:extLst>
        </c:ser>
        <c:ser>
          <c:idx val="2"/>
          <c:order val="2"/>
          <c:tx>
            <c:strRef>
              <c:f>'Location of incident'!$E$6</c:f>
              <c:strCache>
                <c:ptCount val="1"/>
                <c:pt idx="0">
                  <c:v>Other domestic relationship</c:v>
                </c:pt>
              </c:strCache>
            </c:strRef>
          </c:tx>
          <c:spPr>
            <a:solidFill>
              <a:srgbClr val="FFBB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'Location of incident'!$B$7:$B$11</c:f>
              <c:strCache>
                <c:ptCount val="5"/>
                <c:pt idx="0">
                  <c:v>Residential</c:v>
                </c:pt>
                <c:pt idx="1">
                  <c:v>Outdoor/Public Place</c:v>
                </c:pt>
                <c:pt idx="2">
                  <c:v>Other</c:v>
                </c:pt>
                <c:pt idx="3">
                  <c:v>Licensed Premise</c:v>
                </c:pt>
                <c:pt idx="4">
                  <c:v>Business/Commercial</c:v>
                </c:pt>
              </c:strCache>
            </c:strRef>
          </c:cat>
          <c:val>
            <c:numRef>
              <c:f>'Location of incident'!$E$7:$E$11</c:f>
              <c:numCache>
                <c:formatCode>0%</c:formatCode>
                <c:ptCount val="5"/>
                <c:pt idx="0">
                  <c:v>0.69491525423728817</c:v>
                </c:pt>
                <c:pt idx="1">
                  <c:v>0.16949152542372881</c:v>
                </c:pt>
                <c:pt idx="2">
                  <c:v>1.6949152542372881E-2</c:v>
                </c:pt>
                <c:pt idx="3">
                  <c:v>5.0847457627118647E-2</c:v>
                </c:pt>
                <c:pt idx="4">
                  <c:v>6.7796610169491525E-2</c:v>
                </c:pt>
              </c:numCache>
            </c:numRef>
          </c:val>
          <c:extLst>
            <c:ext xmlns:c16="http://schemas.microsoft.com/office/drawing/2014/chart" uri="{C3380CC4-5D6E-409C-BE32-E72D297353CC}">
              <c16:uniqueId val="{00000002-009C-6248-95C0-1A5B8F06FF17}"/>
            </c:ext>
          </c:extLst>
        </c:ser>
        <c:dLbls>
          <c:showLegendKey val="0"/>
          <c:showVal val="0"/>
          <c:showCatName val="0"/>
          <c:showSerName val="0"/>
          <c:showPercent val="0"/>
          <c:showBubbleSize val="0"/>
        </c:dLbls>
        <c:gapWidth val="80"/>
        <c:axId val="603415200"/>
        <c:axId val="763991056"/>
      </c:barChart>
      <c:catAx>
        <c:axId val="60341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763991056"/>
        <c:crosses val="autoZero"/>
        <c:auto val="1"/>
        <c:lblAlgn val="ctr"/>
        <c:lblOffset val="100"/>
        <c:noMultiLvlLbl val="0"/>
      </c:catAx>
      <c:valAx>
        <c:axId val="763991056"/>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415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'[Chart in Microsoft PowerPoint]Prior DV assault Vctimisation'!$H$6</c:f>
              <c:strCache>
                <c:ptCount val="1"/>
                <c:pt idx="0">
                  <c:v>Female</c:v>
                </c:pt>
              </c:strCache>
            </c:strRef>
          </c:tx>
          <c:spPr>
            <a:solidFill>
              <a:srgbClr val="4E418F"/>
            </a:solidFill>
            <a:ln>
              <a:noFill/>
            </a:ln>
            <a:effectLst/>
          </c:spPr>
          <c:invertIfNegative val="0"/>
          <c:dPt>
            <c:idx val="3"/>
            <c:invertIfNegative val="0"/>
            <c:bubble3D val="0"/>
            <c:spPr>
              <a:solidFill>
                <a:srgbClr val="FFBB03"/>
              </a:solidFill>
              <a:ln>
                <a:noFill/>
              </a:ln>
              <a:effectLst/>
            </c:spPr>
            <c:extLst>
              <c:ext xmlns:c16="http://schemas.microsoft.com/office/drawing/2014/chart" uri="{C3380CC4-5D6E-409C-BE32-E72D297353CC}">
                <c16:uniqueId val="{00000001-BD12-4B67-B37A-86ED35971627}"/>
              </c:ext>
            </c:extLst>
          </c:dPt>
          <c:dLbls>
            <c:dLbl>
              <c:idx val="0"/>
              <c:tx>
                <c:rich>
                  <a:bodyPr/>
                  <a:lstStyle/>
                  <a:p>
                    <a:r>
                      <a:rPr lang="en-US" dirty="0"/>
                      <a:t>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0B5-47A3-A707-56B8C1E80039}"/>
                </c:ext>
              </c:extLst>
            </c:dLbl>
            <c:dLbl>
              <c:idx val="2"/>
              <c:tx>
                <c:rich>
                  <a:bodyPr/>
                  <a:lstStyle/>
                  <a:p>
                    <a:r>
                      <a:rPr lang="en-US"/>
                      <a:t>36%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0B5-47A3-A707-56B8C1E8003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PowerPoint]Prior DV assault Vctimisation'!$F$7:$F$10</c:f>
              <c:strCache>
                <c:ptCount val="4"/>
                <c:pt idx="0">
                  <c:v>Past 10 years</c:v>
                </c:pt>
                <c:pt idx="1">
                  <c:v>Past 5 years</c:v>
                </c:pt>
                <c:pt idx="2">
                  <c:v>Past 2 years</c:v>
                </c:pt>
                <c:pt idx="3">
                  <c:v>Total Cohort</c:v>
                </c:pt>
              </c:strCache>
            </c:strRef>
          </c:cat>
          <c:val>
            <c:numRef>
              <c:f>'[Chart in Microsoft PowerPoint]Prior DV assault Vctimisation'!$H$7:$H$10</c:f>
              <c:numCache>
                <c:formatCode>0%</c:formatCode>
                <c:ptCount val="4"/>
                <c:pt idx="0">
                  <c:v>0.69646182495344511</c:v>
                </c:pt>
                <c:pt idx="1">
                  <c:v>0.56052141527001864</c:v>
                </c:pt>
                <c:pt idx="2">
                  <c:v>0.36995654872749845</c:v>
                </c:pt>
                <c:pt idx="3">
                  <c:v>1</c:v>
                </c:pt>
              </c:numCache>
            </c:numRef>
          </c:val>
          <c:extLst>
            <c:ext xmlns:c16="http://schemas.microsoft.com/office/drawing/2014/chart" uri="{C3380CC4-5D6E-409C-BE32-E72D297353CC}">
              <c16:uniqueId val="{00000002-BD12-4B67-B37A-86ED35971627}"/>
            </c:ext>
          </c:extLst>
        </c:ser>
        <c:dLbls>
          <c:showLegendKey val="0"/>
          <c:showVal val="0"/>
          <c:showCatName val="0"/>
          <c:showSerName val="0"/>
          <c:showPercent val="0"/>
          <c:showBubbleSize val="0"/>
        </c:dLbls>
        <c:gapWidth val="219"/>
        <c:overlap val="-27"/>
        <c:axId val="1836814895"/>
        <c:axId val="1833529295"/>
        <c:extLst>
          <c:ext xmlns:c15="http://schemas.microsoft.com/office/drawing/2012/chart" uri="{02D57815-91ED-43cb-92C2-25804820EDAC}">
            <c15:filteredBarSeries>
              <c15:ser>
                <c:idx val="0"/>
                <c:order val="0"/>
                <c:tx>
                  <c:strRef>
                    <c:extLst>
                      <c:ext uri="{02D57815-91ED-43cb-92C2-25804820EDAC}">
                        <c15:formulaRef>
                          <c15:sqref>'[Chart in Microsoft PowerPoint]Prior DV assault Vctimisation'!$G$6</c15:sqref>
                        </c15:formulaRef>
                      </c:ext>
                    </c:extLst>
                    <c:strCache>
                      <c:ptCount val="1"/>
                    </c:strCache>
                  </c:strRef>
                </c:tx>
                <c:spPr>
                  <a:solidFill>
                    <a:schemeClr val="accent1"/>
                  </a:solidFill>
                  <a:ln>
                    <a:noFill/>
                  </a:ln>
                  <a:effectLst/>
                </c:spPr>
                <c:invertIfNegative val="0"/>
                <c:cat>
                  <c:strRef>
                    <c:extLst>
                      <c:ext uri="{02D57815-91ED-43cb-92C2-25804820EDAC}">
                        <c15:formulaRef>
                          <c15:sqref>'[Chart in Microsoft PowerPoint]Prior DV assault Vctimisation'!$F$7:$F$10</c15:sqref>
                        </c15:formulaRef>
                      </c:ext>
                    </c:extLst>
                    <c:strCache>
                      <c:ptCount val="4"/>
                      <c:pt idx="0">
                        <c:v>Past 10 years</c:v>
                      </c:pt>
                      <c:pt idx="1">
                        <c:v>Past 5 years</c:v>
                      </c:pt>
                      <c:pt idx="2">
                        <c:v>Past 2 years</c:v>
                      </c:pt>
                      <c:pt idx="3">
                        <c:v>Total Cohort</c:v>
                      </c:pt>
                    </c:strCache>
                  </c:strRef>
                </c:cat>
                <c:val>
                  <c:numRef>
                    <c:extLst>
                      <c:ext uri="{02D57815-91ED-43cb-92C2-25804820EDAC}">
                        <c15:formulaRef>
                          <c15:sqref>'[Chart in Microsoft PowerPoint]Prior DV assault Vctimisation'!$G$7:$G$10</c15:sqref>
                        </c15:formulaRef>
                      </c:ext>
                    </c:extLst>
                    <c:numCache>
                      <c:formatCode>General</c:formatCode>
                      <c:ptCount val="4"/>
                    </c:numCache>
                  </c:numRef>
                </c:val>
                <c:extLst>
                  <c:ext xmlns:c16="http://schemas.microsoft.com/office/drawing/2014/chart" uri="{C3380CC4-5D6E-409C-BE32-E72D297353CC}">
                    <c16:uniqueId val="{00000003-BD12-4B67-B37A-86ED35971627}"/>
                  </c:ext>
                </c:extLst>
              </c15:ser>
            </c15:filteredBarSeries>
          </c:ext>
        </c:extLst>
      </c:barChart>
      <c:catAx>
        <c:axId val="183681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3529295"/>
        <c:crosses val="autoZero"/>
        <c:auto val="1"/>
        <c:lblAlgn val="ctr"/>
        <c:lblOffset val="100"/>
        <c:noMultiLvlLbl val="0"/>
      </c:catAx>
      <c:valAx>
        <c:axId val="1833529295"/>
        <c:scaling>
          <c:orientation val="minMax"/>
        </c:scaling>
        <c:delete val="1"/>
        <c:axPos val="l"/>
        <c:numFmt formatCode="0%" sourceLinked="1"/>
        <c:majorTickMark val="none"/>
        <c:minorTickMark val="none"/>
        <c:tickLblPos val="nextTo"/>
        <c:crossAx val="18368148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83661417322836E-2"/>
          <c:y val="0.11421093047422917"/>
          <c:w val="0.59866312631320351"/>
          <c:h val="0.77054522818988502"/>
        </c:manualLayout>
      </c:layout>
      <c:barChart>
        <c:barDir val="bar"/>
        <c:grouping val="stacked"/>
        <c:varyColors val="0"/>
        <c:ser>
          <c:idx val="0"/>
          <c:order val="0"/>
          <c:tx>
            <c:strRef>
              <c:f>Sheet1!$B$1</c:f>
              <c:strCache>
                <c:ptCount val="1"/>
                <c:pt idx="0">
                  <c:v>IPV</c:v>
                </c:pt>
              </c:strCache>
            </c:strRef>
          </c:tx>
          <c:spPr>
            <a:solidFill>
              <a:srgbClr val="272253"/>
            </a:solidFill>
            <a:ln>
              <a:noFill/>
            </a:ln>
            <a:effectLst/>
          </c:spPr>
          <c:invertIfNegative val="0"/>
          <c:dLbls>
            <c:dLbl>
              <c:idx val="0"/>
              <c:tx>
                <c:rich>
                  <a:bodyPr/>
                  <a:lstStyle/>
                  <a:p>
                    <a:fld id="{70D212AD-0A9F-47AB-B38C-3E627889C4FE}"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D06-47A1-84D1-7E912B42C26F}"/>
                </c:ext>
              </c:extLst>
            </c:dLbl>
            <c:dLbl>
              <c:idx val="1"/>
              <c:tx>
                <c:rich>
                  <a:bodyPr/>
                  <a:lstStyle/>
                  <a:p>
                    <a:fld id="{A7A83E7F-B993-42B7-9B1C-1C33AA1D786A}"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D06-47A1-84D1-7E912B42C26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General</c:formatCode>
                <c:ptCount val="2"/>
                <c:pt idx="0">
                  <c:v>40</c:v>
                </c:pt>
                <c:pt idx="1">
                  <c:v>10</c:v>
                </c:pt>
              </c:numCache>
            </c:numRef>
          </c:val>
          <c:extLst>
            <c:ext xmlns:c15="http://schemas.microsoft.com/office/drawing/2012/chart" uri="{02D57815-91ED-43cb-92C2-25804820EDAC}">
              <c15:datalabelsRange>
                <c15:f>Sheet1!$B$4:$B$5</c15:f>
                <c15:dlblRangeCache>
                  <c:ptCount val="2"/>
                  <c:pt idx="0">
                    <c:v>17%</c:v>
                  </c:pt>
                  <c:pt idx="1">
                    <c:v>5%</c:v>
                  </c:pt>
                </c15:dlblRangeCache>
              </c15:datalabelsRange>
            </c:ext>
            <c:ext xmlns:c16="http://schemas.microsoft.com/office/drawing/2014/chart" uri="{C3380CC4-5D6E-409C-BE32-E72D297353CC}">
              <c16:uniqueId val="{00000002-BD06-47A1-84D1-7E912B42C26F}"/>
            </c:ext>
          </c:extLst>
        </c:ser>
        <c:ser>
          <c:idx val="1"/>
          <c:order val="1"/>
          <c:tx>
            <c:strRef>
              <c:f>Sheet1!$C$1</c:f>
              <c:strCache>
                <c:ptCount val="1"/>
                <c:pt idx="0">
                  <c:v>Family</c:v>
                </c:pt>
              </c:strCache>
            </c:strRef>
          </c:tx>
          <c:spPr>
            <a:solidFill>
              <a:srgbClr val="4E418F"/>
            </a:solidFill>
            <a:ln>
              <a:noFill/>
            </a:ln>
            <a:effectLst/>
          </c:spPr>
          <c:invertIfNegative val="0"/>
          <c:dLbls>
            <c:dLbl>
              <c:idx val="0"/>
              <c:tx>
                <c:rich>
                  <a:bodyPr/>
                  <a:lstStyle/>
                  <a:p>
                    <a:fld id="{008D9921-A474-416A-905E-8F17D04CBAF4}"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D06-47A1-84D1-7E912B42C26F}"/>
                </c:ext>
              </c:extLst>
            </c:dLbl>
            <c:dLbl>
              <c:idx val="1"/>
              <c:tx>
                <c:rich>
                  <a:bodyPr/>
                  <a:lstStyle/>
                  <a:p>
                    <a:fld id="{F3BA6D6B-8B21-4E61-907C-FAD6FBB8271F}"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D06-47A1-84D1-7E912B42C26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Sheet1!$C$2:$C$3</c:f>
              <c:numCache>
                <c:formatCode>General</c:formatCode>
                <c:ptCount val="2"/>
                <c:pt idx="0">
                  <c:v>170</c:v>
                </c:pt>
                <c:pt idx="1">
                  <c:v>153</c:v>
                </c:pt>
              </c:numCache>
            </c:numRef>
          </c:val>
          <c:extLst>
            <c:ext xmlns:c15="http://schemas.microsoft.com/office/drawing/2012/chart" uri="{02D57815-91ED-43cb-92C2-25804820EDAC}">
              <c15:datalabelsRange>
                <c15:f>Sheet1!$C$4:$C$5</c15:f>
                <c15:dlblRangeCache>
                  <c:ptCount val="2"/>
                  <c:pt idx="0">
                    <c:v>74%</c:v>
                  </c:pt>
                  <c:pt idx="1">
                    <c:v>83%</c:v>
                  </c:pt>
                </c15:dlblRangeCache>
              </c15:datalabelsRange>
            </c:ext>
            <c:ext xmlns:c16="http://schemas.microsoft.com/office/drawing/2014/chart" uri="{C3380CC4-5D6E-409C-BE32-E72D297353CC}">
              <c16:uniqueId val="{00000005-BD06-47A1-84D1-7E912B42C26F}"/>
            </c:ext>
          </c:extLst>
        </c:ser>
        <c:ser>
          <c:idx val="2"/>
          <c:order val="2"/>
          <c:tx>
            <c:strRef>
              <c:f>Sheet1!$D$1</c:f>
              <c:strCache>
                <c:ptCount val="1"/>
                <c:pt idx="0">
                  <c:v>Other domestic relationship</c:v>
                </c:pt>
              </c:strCache>
            </c:strRef>
          </c:tx>
          <c:spPr>
            <a:solidFill>
              <a:srgbClr val="FFBB03"/>
            </a:solidFill>
            <a:ln>
              <a:noFill/>
            </a:ln>
            <a:effectLst/>
          </c:spPr>
          <c:invertIfNegative val="0"/>
          <c:dLbls>
            <c:dLbl>
              <c:idx val="0"/>
              <c:tx>
                <c:rich>
                  <a:bodyPr/>
                  <a:lstStyle/>
                  <a:p>
                    <a:fld id="{802F8187-E488-4581-BD3C-470DCCBA3B1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D06-47A1-84D1-7E912B42C26F}"/>
                </c:ext>
              </c:extLst>
            </c:dLbl>
            <c:dLbl>
              <c:idx val="1"/>
              <c:tx>
                <c:rich>
                  <a:bodyPr/>
                  <a:lstStyle/>
                  <a:p>
                    <a:fld id="{CDD6DD7E-2707-40F7-B4B8-FF2CC9903D99}"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D06-47A1-84D1-7E912B42C26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Sheet1!$D$2:$D$3</c:f>
              <c:numCache>
                <c:formatCode>General</c:formatCode>
                <c:ptCount val="2"/>
                <c:pt idx="0">
                  <c:v>20</c:v>
                </c:pt>
                <c:pt idx="1">
                  <c:v>21</c:v>
                </c:pt>
              </c:numCache>
            </c:numRef>
          </c:val>
          <c:extLst>
            <c:ext xmlns:c15="http://schemas.microsoft.com/office/drawing/2012/chart" uri="{02D57815-91ED-43cb-92C2-25804820EDAC}">
              <c15:datalabelsRange>
                <c15:f>Sheet1!$D$4:$D$5</c15:f>
                <c15:dlblRangeCache>
                  <c:ptCount val="2"/>
                  <c:pt idx="0">
                    <c:v>9%</c:v>
                  </c:pt>
                  <c:pt idx="1">
                    <c:v>11%</c:v>
                  </c:pt>
                </c15:dlblRangeCache>
              </c15:datalabelsRange>
            </c:ext>
            <c:ext xmlns:c16="http://schemas.microsoft.com/office/drawing/2014/chart" uri="{C3380CC4-5D6E-409C-BE32-E72D297353CC}">
              <c16:uniqueId val="{00000008-BD06-47A1-84D1-7E912B42C26F}"/>
            </c:ext>
          </c:extLst>
        </c:ser>
        <c:ser>
          <c:idx val="3"/>
          <c:order val="3"/>
          <c:tx>
            <c:strRef>
              <c:f>Sheet1!$E$1</c:f>
              <c:strCache>
                <c:ptCount val="1"/>
                <c:pt idx="0">
                  <c:v>total ex missing</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Sheet1!$E$2:$E$3</c:f>
              <c:numCache>
                <c:formatCode>General</c:formatCode>
                <c:ptCount val="2"/>
                <c:pt idx="0">
                  <c:v>230</c:v>
                </c:pt>
                <c:pt idx="1">
                  <c:v>184</c:v>
                </c:pt>
              </c:numCache>
            </c:numRef>
          </c:val>
          <c:extLst>
            <c:ext xmlns:c16="http://schemas.microsoft.com/office/drawing/2014/chart" uri="{C3380CC4-5D6E-409C-BE32-E72D297353CC}">
              <c16:uniqueId val="{00000009-BD06-47A1-84D1-7E912B42C26F}"/>
            </c:ext>
          </c:extLst>
        </c:ser>
        <c:dLbls>
          <c:showLegendKey val="0"/>
          <c:showVal val="0"/>
          <c:showCatName val="0"/>
          <c:showSerName val="0"/>
          <c:showPercent val="0"/>
          <c:showBubbleSize val="0"/>
        </c:dLbls>
        <c:gapWidth val="51"/>
        <c:overlap val="100"/>
        <c:axId val="1574839120"/>
        <c:axId val="1574844528"/>
      </c:barChart>
      <c:catAx>
        <c:axId val="1574839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74844528"/>
        <c:crosses val="autoZero"/>
        <c:auto val="1"/>
        <c:lblAlgn val="ctr"/>
        <c:lblOffset val="100"/>
        <c:noMultiLvlLbl val="0"/>
      </c:catAx>
      <c:valAx>
        <c:axId val="1574844528"/>
        <c:scaling>
          <c:orientation val="minMax"/>
          <c:max val="25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4839120"/>
        <c:crosses val="autoZero"/>
        <c:crossBetween val="between"/>
      </c:valAx>
      <c:spPr>
        <a:noFill/>
        <a:ln>
          <a:noFill/>
        </a:ln>
        <a:effectLst/>
      </c:spPr>
    </c:plotArea>
    <c:legend>
      <c:legendPos val="b"/>
      <c:legendEntry>
        <c:idx val="3"/>
        <c:delete val="1"/>
      </c:legendEntry>
      <c:layout>
        <c:manualLayout>
          <c:xMode val="edge"/>
          <c:yMode val="edge"/>
          <c:x val="0.7524831706580668"/>
          <c:y val="0.31880340261913015"/>
          <c:w val="0.22297705519960703"/>
          <c:h val="0.5303057136927165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10746677846293"/>
          <c:y val="0.42389409846246573"/>
          <c:w val="0.31613452209071169"/>
          <c:h val="0.4841221205930028"/>
        </c:manualLayout>
      </c:layout>
      <c:pieChart>
        <c:varyColors val="1"/>
        <c:ser>
          <c:idx val="0"/>
          <c:order val="0"/>
          <c:tx>
            <c:strRef>
              <c:f>'Relationship type'!$G$6:$G$9</c:f>
              <c:strCache>
                <c:ptCount val="4"/>
                <c:pt idx="0">
                  <c:v>IPV</c:v>
                </c:pt>
                <c:pt idx="1">
                  <c:v>Family</c:v>
                </c:pt>
                <c:pt idx="2">
                  <c:v>Other</c:v>
                </c:pt>
              </c:strCache>
            </c:strRef>
          </c:tx>
          <c:dPt>
            <c:idx val="0"/>
            <c:bubble3D val="0"/>
            <c:spPr>
              <a:solidFill>
                <a:srgbClr val="FFBB03"/>
              </a:solidFill>
              <a:ln w="19050">
                <a:solidFill>
                  <a:schemeClr val="lt1"/>
                </a:solidFill>
              </a:ln>
              <a:effectLst/>
            </c:spPr>
            <c:extLst>
              <c:ext xmlns:c16="http://schemas.microsoft.com/office/drawing/2014/chart" uri="{C3380CC4-5D6E-409C-BE32-E72D297353CC}">
                <c16:uniqueId val="{00000001-3456-2343-AC13-73990FE95101}"/>
              </c:ext>
            </c:extLst>
          </c:dPt>
          <c:dPt>
            <c:idx val="1"/>
            <c:bubble3D val="0"/>
            <c:spPr>
              <a:solidFill>
                <a:srgbClr val="4E418F"/>
              </a:solidFill>
              <a:ln w="19050">
                <a:solidFill>
                  <a:schemeClr val="lt1"/>
                </a:solidFill>
              </a:ln>
              <a:effectLst/>
            </c:spPr>
            <c:extLst>
              <c:ext xmlns:c16="http://schemas.microsoft.com/office/drawing/2014/chart" uri="{C3380CC4-5D6E-409C-BE32-E72D297353CC}">
                <c16:uniqueId val="{00000003-3456-2343-AC13-73990FE95101}"/>
              </c:ext>
            </c:extLst>
          </c:dPt>
          <c:dPt>
            <c:idx val="2"/>
            <c:bubble3D val="0"/>
            <c:spPr>
              <a:solidFill>
                <a:srgbClr val="D9D9D9"/>
              </a:solidFill>
              <a:ln w="19050">
                <a:solidFill>
                  <a:schemeClr val="lt1"/>
                </a:solidFill>
              </a:ln>
              <a:effectLst/>
            </c:spPr>
            <c:extLst>
              <c:ext xmlns:c16="http://schemas.microsoft.com/office/drawing/2014/chart" uri="{C3380CC4-5D6E-409C-BE32-E72D297353CC}">
                <c16:uniqueId val="{00000005-3456-2343-AC13-73990FE95101}"/>
              </c:ext>
            </c:extLst>
          </c:dPt>
          <c:dPt>
            <c:idx val="3"/>
            <c:bubble3D val="0"/>
            <c:spPr>
              <a:solidFill>
                <a:srgbClr val="272253"/>
              </a:solidFill>
              <a:ln w="19050">
                <a:solidFill>
                  <a:schemeClr val="lt1"/>
                </a:solidFill>
              </a:ln>
              <a:effectLst/>
            </c:spPr>
            <c:extLst>
              <c:ext xmlns:c16="http://schemas.microsoft.com/office/drawing/2014/chart" uri="{C3380CC4-5D6E-409C-BE32-E72D297353CC}">
                <c16:uniqueId val="{00000007-3456-2343-AC13-73990FE95101}"/>
              </c:ext>
            </c:extLst>
          </c:dPt>
          <c:dLbls>
            <c:dLbl>
              <c:idx val="0"/>
              <c:layout>
                <c:manualLayout>
                  <c:x val="-8.6424066331442687E-2"/>
                  <c:y val="-8.6452650634166114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89B4E84B-54BA-43D4-921F-76C3D079C785}" type="CATEGORYNAME">
                      <a:rPr lang="en-US" sz="1600">
                        <a:solidFill>
                          <a:schemeClr val="tx1"/>
                        </a:solidFill>
                      </a:rPr>
                      <a:pPr>
                        <a:defRPr sz="1600">
                          <a:solidFill>
                            <a:schemeClr val="tx1"/>
                          </a:solidFill>
                        </a:defRPr>
                      </a:pPr>
                      <a:t>[CATEGORY NAME]</a:t>
                    </a:fld>
                    <a:r>
                      <a:rPr lang="en-US" sz="1600" baseline="0" dirty="0">
                        <a:solidFill>
                          <a:schemeClr val="tx1"/>
                        </a:solidFill>
                      </a:rPr>
                      <a:t>
</a:t>
                    </a:r>
                    <a:fld id="{EA0C8690-791E-4298-8684-0EAA91EFE73F}" type="PERCENTAGE">
                      <a:rPr lang="en-US" sz="1600" baseline="0">
                        <a:solidFill>
                          <a:schemeClr val="tx1"/>
                        </a:solidFill>
                      </a:rPr>
                      <a:pPr>
                        <a:defRPr sz="1600">
                          <a:solidFill>
                            <a:schemeClr val="tx1"/>
                          </a:solidFill>
                        </a:defRPr>
                      </a:pPr>
                      <a:t>[PERCENTAGE]</a:t>
                    </a:fld>
                    <a:endParaRPr lang="en-US" sz="16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0228467732160897"/>
                      <c:h val="0.13262307260307396"/>
                    </c:manualLayout>
                  </c15:layout>
                  <c15:dlblFieldTable/>
                  <c15:showDataLabelsRange val="0"/>
                </c:ext>
                <c:ext xmlns:c16="http://schemas.microsoft.com/office/drawing/2014/chart" uri="{C3380CC4-5D6E-409C-BE32-E72D297353CC}">
                  <c16:uniqueId val="{00000001-3456-2343-AC13-73990FE95101}"/>
                </c:ext>
              </c:extLst>
            </c:dLbl>
            <c:dLbl>
              <c:idx val="1"/>
              <c:layout>
                <c:manualLayout>
                  <c:x val="0.15544899451103289"/>
                  <c:y val="9.1436647381112707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0667275247342133"/>
                      <c:h val="0.13838174261202071"/>
                    </c:manualLayout>
                  </c15:layout>
                </c:ext>
                <c:ext xmlns:c16="http://schemas.microsoft.com/office/drawing/2014/chart" uri="{C3380CC4-5D6E-409C-BE32-E72D297353CC}">
                  <c16:uniqueId val="{00000003-3456-2343-AC13-73990FE95101}"/>
                </c:ext>
              </c:extLst>
            </c:dLbl>
            <c:dLbl>
              <c:idx val="2"/>
              <c:layout>
                <c:manualLayout>
                  <c:x val="-8.8297115114468902E-2"/>
                  <c:y val="1.9662630080824774E-2"/>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ysClr val="windowText" lastClr="000000"/>
                        </a:solidFill>
                        <a:latin typeface="+mn-lt"/>
                        <a:ea typeface="+mn-ea"/>
                        <a:cs typeface="+mn-cs"/>
                      </a:defRPr>
                    </a:pPr>
                    <a:r>
                      <a:rPr lang="en-US" dirty="0"/>
                      <a:t>Other domestic</a:t>
                    </a:r>
                    <a:r>
                      <a:rPr lang="en-US" baseline="0" dirty="0"/>
                      <a:t> relationship
</a:t>
                    </a:r>
                    <a:fld id="{0BC6CD38-31DF-4F9B-8294-01C6D353D739}" type="PERCENTAGE">
                      <a:rPr lang="en-US" baseline="0"/>
                      <a:pPr algn="l">
                        <a:defRPr sz="1400">
                          <a:solidFill>
                            <a:sysClr val="windowText" lastClr="000000"/>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891017781464498"/>
                      <c:h val="0.12139015854243489"/>
                    </c:manualLayout>
                  </c15:layout>
                  <c15:dlblFieldTable/>
                  <c15:showDataLabelsRange val="0"/>
                </c:ext>
                <c:ext xmlns:c16="http://schemas.microsoft.com/office/drawing/2014/chart" uri="{C3380CC4-5D6E-409C-BE32-E72D297353CC}">
                  <c16:uniqueId val="{00000005-3456-2343-AC13-73990FE95101}"/>
                </c:ext>
              </c:extLst>
            </c:dLbl>
            <c:dLbl>
              <c:idx val="3"/>
              <c:layout>
                <c:manualLayout>
                  <c:x val="-4.6800917931837365E-3"/>
                  <c:y val="1.9479850541470421E-2"/>
                </c:manualLayout>
              </c:layout>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456-2343-AC13-73990FE9510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'Relationship type'!$G$6:$G$9</c:f>
              <c:strCache>
                <c:ptCount val="3"/>
                <c:pt idx="0">
                  <c:v>IPV</c:v>
                </c:pt>
                <c:pt idx="1">
                  <c:v>Family</c:v>
                </c:pt>
                <c:pt idx="2">
                  <c:v>Other</c:v>
                </c:pt>
              </c:strCache>
            </c:strRef>
          </c:cat>
          <c:val>
            <c:numRef>
              <c:f>'Relationship type'!$H$6:$H$9</c:f>
              <c:numCache>
                <c:formatCode>General</c:formatCode>
                <c:ptCount val="4"/>
                <c:pt idx="0">
                  <c:v>50</c:v>
                </c:pt>
                <c:pt idx="1">
                  <c:v>323</c:v>
                </c:pt>
                <c:pt idx="2">
                  <c:v>41</c:v>
                </c:pt>
              </c:numCache>
            </c:numRef>
          </c:val>
          <c:extLst>
            <c:ext xmlns:c16="http://schemas.microsoft.com/office/drawing/2014/chart" uri="{C3380CC4-5D6E-409C-BE32-E72D297353CC}">
              <c16:uniqueId val="{00000008-3456-2343-AC13-73990FE95101}"/>
            </c:ext>
          </c:extLst>
        </c:ser>
        <c:dLbls>
          <c:showLegendKey val="0"/>
          <c:showVal val="0"/>
          <c:showCatName val="0"/>
          <c:showSerName val="0"/>
          <c:showPercent val="0"/>
          <c:showBubbleSize val="0"/>
          <c:showLeaderLines val="0"/>
        </c:dLbls>
        <c:firstSliceAng val="10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38576058722109"/>
          <c:y val="4.0324665190172464E-2"/>
          <c:w val="0.5189285347285767"/>
          <c:h val="0.85297466155668444"/>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BB03"/>
              </a:solidFill>
              <a:ln>
                <a:noFill/>
              </a:ln>
              <a:effectLst/>
            </c:spPr>
            <c:extLst>
              <c:ext xmlns:c16="http://schemas.microsoft.com/office/drawing/2014/chart" uri="{C3380CC4-5D6E-409C-BE32-E72D297353CC}">
                <c16:uniqueId val="{0000000F-282C-4278-AB7F-82D0BF38B2D0}"/>
              </c:ext>
            </c:extLst>
          </c:dPt>
          <c:dPt>
            <c:idx val="1"/>
            <c:invertIfNegative val="0"/>
            <c:bubble3D val="0"/>
            <c:spPr>
              <a:solidFill>
                <a:srgbClr val="D9D9D9"/>
              </a:solidFill>
              <a:ln>
                <a:solidFill>
                  <a:srgbClr val="D9D9D9"/>
                </a:solidFill>
              </a:ln>
              <a:effectLst/>
            </c:spPr>
            <c:extLst>
              <c:ext xmlns:c16="http://schemas.microsoft.com/office/drawing/2014/chart" uri="{C3380CC4-5D6E-409C-BE32-E72D297353CC}">
                <c16:uniqueId val="{00000014-282C-4278-AB7F-82D0BF38B2D0}"/>
              </c:ext>
            </c:extLst>
          </c:dPt>
          <c:dPt>
            <c:idx val="2"/>
            <c:invertIfNegative val="0"/>
            <c:bubble3D val="0"/>
            <c:spPr>
              <a:solidFill>
                <a:srgbClr val="FFBB03"/>
              </a:solidFill>
              <a:ln>
                <a:noFill/>
              </a:ln>
              <a:effectLst/>
            </c:spPr>
            <c:extLst>
              <c:ext xmlns:c16="http://schemas.microsoft.com/office/drawing/2014/chart" uri="{C3380CC4-5D6E-409C-BE32-E72D297353CC}">
                <c16:uniqueId val="{00000013-282C-4278-AB7F-82D0BF38B2D0}"/>
              </c:ext>
            </c:extLst>
          </c:dPt>
          <c:dPt>
            <c:idx val="3"/>
            <c:invertIfNegative val="0"/>
            <c:bubble3D val="0"/>
            <c:spPr>
              <a:solidFill>
                <a:srgbClr val="4E418F"/>
              </a:solidFill>
              <a:ln>
                <a:noFill/>
              </a:ln>
              <a:effectLst/>
            </c:spPr>
            <c:extLst>
              <c:ext xmlns:c16="http://schemas.microsoft.com/office/drawing/2014/chart" uri="{C3380CC4-5D6E-409C-BE32-E72D297353CC}">
                <c16:uniqueId val="{00000012-282C-4278-AB7F-82D0BF38B2D0}"/>
              </c:ext>
            </c:extLst>
          </c:dPt>
          <c:dPt>
            <c:idx val="4"/>
            <c:invertIfNegative val="0"/>
            <c:bubble3D val="0"/>
            <c:spPr>
              <a:solidFill>
                <a:srgbClr val="4E418F"/>
              </a:solidFill>
              <a:ln>
                <a:noFill/>
              </a:ln>
              <a:effectLst/>
            </c:spPr>
            <c:extLst>
              <c:ext xmlns:c16="http://schemas.microsoft.com/office/drawing/2014/chart" uri="{C3380CC4-5D6E-409C-BE32-E72D297353CC}">
                <c16:uniqueId val="{00000011-282C-4278-AB7F-82D0BF38B2D0}"/>
              </c:ext>
            </c:extLst>
          </c:dPt>
          <c:dPt>
            <c:idx val="5"/>
            <c:invertIfNegative val="0"/>
            <c:bubble3D val="0"/>
            <c:spPr>
              <a:solidFill>
                <a:srgbClr val="4E418F"/>
              </a:solidFill>
              <a:ln>
                <a:noFill/>
              </a:ln>
              <a:effectLst/>
            </c:spPr>
            <c:extLst>
              <c:ext xmlns:c16="http://schemas.microsoft.com/office/drawing/2014/chart" uri="{C3380CC4-5D6E-409C-BE32-E72D297353CC}">
                <c16:uniqueId val="{00000010-282C-4278-AB7F-82D0BF38B2D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'Relationship type'!$A$2:$A$7</c:f>
              <c:strCache>
                <c:ptCount val="6"/>
                <c:pt idx="0">
                  <c:v>Current/ex spouse or partner</c:v>
                </c:pt>
                <c:pt idx="1">
                  <c:v>Other domestic relationship</c:v>
                </c:pt>
                <c:pt idx="2">
                  <c:v>Boy/girlfriend (including ex)</c:v>
                </c:pt>
                <c:pt idx="3">
                  <c:v>Member of family - other</c:v>
                </c:pt>
                <c:pt idx="4">
                  <c:v>Sibling</c:v>
                </c:pt>
                <c:pt idx="5">
                  <c:v>Parent/child</c:v>
                </c:pt>
              </c:strCache>
            </c:strRef>
          </c:cat>
          <c:val>
            <c:numRef>
              <c:f>'Relationship type'!$B$2:$B$7</c:f>
              <c:numCache>
                <c:formatCode>0%</c:formatCode>
                <c:ptCount val="6"/>
                <c:pt idx="0">
                  <c:v>2.1739130434782608E-2</c:v>
                </c:pt>
                <c:pt idx="1">
                  <c:v>9.9033816425120769E-2</c:v>
                </c:pt>
                <c:pt idx="2">
                  <c:v>9.9033816425120769E-2</c:v>
                </c:pt>
                <c:pt idx="3">
                  <c:v>0.20772946859903382</c:v>
                </c:pt>
                <c:pt idx="4">
                  <c:v>0.21980676328502416</c:v>
                </c:pt>
                <c:pt idx="5">
                  <c:v>0.35265700483091789</c:v>
                </c:pt>
              </c:numCache>
            </c:numRef>
          </c:val>
          <c:extLst xmlns:c15="http://schemas.microsoft.com/office/drawing/2012/chart">
            <c:ext xmlns:c16="http://schemas.microsoft.com/office/drawing/2014/chart" uri="{C3380CC4-5D6E-409C-BE32-E72D297353CC}">
              <c16:uniqueId val="{00000011-EBC3-654E-8251-6E98A27552C6}"/>
            </c:ext>
          </c:extLst>
        </c:ser>
        <c:dLbls>
          <c:showLegendKey val="0"/>
          <c:showVal val="0"/>
          <c:showCatName val="0"/>
          <c:showSerName val="0"/>
          <c:showPercent val="0"/>
          <c:showBubbleSize val="0"/>
        </c:dLbls>
        <c:gapWidth val="20"/>
        <c:overlap val="100"/>
        <c:axId val="1067004096"/>
        <c:axId val="1204084880"/>
        <c:extLst/>
      </c:barChart>
      <c:catAx>
        <c:axId val="1067004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04084880"/>
        <c:crosses val="autoZero"/>
        <c:auto val="1"/>
        <c:lblAlgn val="ctr"/>
        <c:lblOffset val="100"/>
        <c:noMultiLvlLbl val="0"/>
      </c:catAx>
      <c:valAx>
        <c:axId val="1204084880"/>
        <c:scaling>
          <c:orientation val="minMax"/>
          <c:max val="0.5"/>
        </c:scaling>
        <c:delete val="0"/>
        <c:axPos val="b"/>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00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779148889070889E-2"/>
          <c:y val="8.2070114199144159E-2"/>
          <c:w val="0.97008268279952625"/>
          <c:h val="0.70459277240792761"/>
        </c:manualLayout>
      </c:layout>
      <c:barChart>
        <c:barDir val="col"/>
        <c:grouping val="clustered"/>
        <c:varyColors val="0"/>
        <c:ser>
          <c:idx val="0"/>
          <c:order val="0"/>
          <c:tx>
            <c:strRef>
              <c:f>'Location of incident'!$C$6</c:f>
              <c:strCache>
                <c:ptCount val="1"/>
                <c:pt idx="0">
                  <c:v>IPV</c:v>
                </c:pt>
              </c:strCache>
            </c:strRef>
          </c:tx>
          <c:spPr>
            <a:solidFill>
              <a:srgbClr val="27225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'Location of incident'!$B$7:$B$10</c:f>
              <c:strCache>
                <c:ptCount val="4"/>
                <c:pt idx="0">
                  <c:v>Residential</c:v>
                </c:pt>
                <c:pt idx="1">
                  <c:v>Outdoor/Public Place</c:v>
                </c:pt>
                <c:pt idx="2">
                  <c:v>Business/Commercial</c:v>
                </c:pt>
                <c:pt idx="3">
                  <c:v>Other</c:v>
                </c:pt>
              </c:strCache>
            </c:strRef>
          </c:cat>
          <c:val>
            <c:numRef>
              <c:f>'Location of incident'!$C$7:$C$10</c:f>
              <c:numCache>
                <c:formatCode>0%</c:formatCode>
                <c:ptCount val="4"/>
                <c:pt idx="0">
                  <c:v>0.7</c:v>
                </c:pt>
                <c:pt idx="1">
                  <c:v>0.18</c:v>
                </c:pt>
                <c:pt idx="2">
                  <c:v>0.08</c:v>
                </c:pt>
                <c:pt idx="3">
                  <c:v>0.04</c:v>
                </c:pt>
              </c:numCache>
            </c:numRef>
          </c:val>
          <c:extLst>
            <c:ext xmlns:c16="http://schemas.microsoft.com/office/drawing/2014/chart" uri="{C3380CC4-5D6E-409C-BE32-E72D297353CC}">
              <c16:uniqueId val="{00000000-B4C3-4B2B-9AC6-1CD6C1314DCB}"/>
            </c:ext>
          </c:extLst>
        </c:ser>
        <c:ser>
          <c:idx val="1"/>
          <c:order val="1"/>
          <c:tx>
            <c:strRef>
              <c:f>'Location of incident'!$D$6</c:f>
              <c:strCache>
                <c:ptCount val="1"/>
                <c:pt idx="0">
                  <c:v>Family</c:v>
                </c:pt>
              </c:strCache>
            </c:strRef>
          </c:tx>
          <c:spPr>
            <a:solidFill>
              <a:srgbClr val="4E41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'Location of incident'!$B$7:$B$10</c:f>
              <c:strCache>
                <c:ptCount val="4"/>
                <c:pt idx="0">
                  <c:v>Residential</c:v>
                </c:pt>
                <c:pt idx="1">
                  <c:v>Outdoor/Public Place</c:v>
                </c:pt>
                <c:pt idx="2">
                  <c:v>Business/Commercial</c:v>
                </c:pt>
                <c:pt idx="3">
                  <c:v>Other</c:v>
                </c:pt>
              </c:strCache>
            </c:strRef>
          </c:cat>
          <c:val>
            <c:numRef>
              <c:f>'Location of incident'!$D$7:$D$10</c:f>
              <c:numCache>
                <c:formatCode>0%</c:formatCode>
                <c:ptCount val="4"/>
                <c:pt idx="0">
                  <c:v>0.83591331269349844</c:v>
                </c:pt>
                <c:pt idx="1">
                  <c:v>0.10526315789473684</c:v>
                </c:pt>
                <c:pt idx="2">
                  <c:v>1.238390092879257E-2</c:v>
                </c:pt>
                <c:pt idx="3">
                  <c:v>4.6439628482972138E-2</c:v>
                </c:pt>
              </c:numCache>
            </c:numRef>
          </c:val>
          <c:extLst>
            <c:ext xmlns:c16="http://schemas.microsoft.com/office/drawing/2014/chart" uri="{C3380CC4-5D6E-409C-BE32-E72D297353CC}">
              <c16:uniqueId val="{00000001-B4C3-4B2B-9AC6-1CD6C1314DCB}"/>
            </c:ext>
          </c:extLst>
        </c:ser>
        <c:ser>
          <c:idx val="2"/>
          <c:order val="2"/>
          <c:tx>
            <c:strRef>
              <c:f>'Location of incident'!$E$6</c:f>
              <c:strCache>
                <c:ptCount val="1"/>
                <c:pt idx="0">
                  <c:v>Other domestic relationship</c:v>
                </c:pt>
              </c:strCache>
            </c:strRef>
          </c:tx>
          <c:spPr>
            <a:solidFill>
              <a:srgbClr val="FFBB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'Location of incident'!$B$7:$B$10</c:f>
              <c:strCache>
                <c:ptCount val="4"/>
                <c:pt idx="0">
                  <c:v>Residential</c:v>
                </c:pt>
                <c:pt idx="1">
                  <c:v>Outdoor/Public Place</c:v>
                </c:pt>
                <c:pt idx="2">
                  <c:v>Business/Commercial</c:v>
                </c:pt>
                <c:pt idx="3">
                  <c:v>Other</c:v>
                </c:pt>
              </c:strCache>
            </c:strRef>
          </c:cat>
          <c:val>
            <c:numRef>
              <c:f>'Location of incident'!$E$7:$E$10</c:f>
              <c:numCache>
                <c:formatCode>0%</c:formatCode>
                <c:ptCount val="4"/>
                <c:pt idx="0">
                  <c:v>0.80487804878048785</c:v>
                </c:pt>
                <c:pt idx="1">
                  <c:v>9.7560975609756101E-2</c:v>
                </c:pt>
                <c:pt idx="2">
                  <c:v>4.878048780487805E-2</c:v>
                </c:pt>
                <c:pt idx="3">
                  <c:v>4.878048780487805E-2</c:v>
                </c:pt>
              </c:numCache>
            </c:numRef>
          </c:val>
          <c:extLst>
            <c:ext xmlns:c16="http://schemas.microsoft.com/office/drawing/2014/chart" uri="{C3380CC4-5D6E-409C-BE32-E72D297353CC}">
              <c16:uniqueId val="{00000002-B4C3-4B2B-9AC6-1CD6C1314DCB}"/>
            </c:ext>
          </c:extLst>
        </c:ser>
        <c:dLbls>
          <c:showLegendKey val="0"/>
          <c:showVal val="0"/>
          <c:showCatName val="0"/>
          <c:showSerName val="0"/>
          <c:showPercent val="0"/>
          <c:showBubbleSize val="0"/>
        </c:dLbls>
        <c:gapWidth val="80"/>
        <c:axId val="603415200"/>
        <c:axId val="763991056"/>
      </c:barChart>
      <c:catAx>
        <c:axId val="60341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763991056"/>
        <c:crosses val="autoZero"/>
        <c:auto val="1"/>
        <c:lblAlgn val="ctr"/>
        <c:lblOffset val="100"/>
        <c:noMultiLvlLbl val="0"/>
      </c:catAx>
      <c:valAx>
        <c:axId val="763991056"/>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415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Female</c:v>
                </c:pt>
              </c:strCache>
            </c:strRef>
          </c:tx>
          <c:spPr>
            <a:ln w="50800" cap="rnd">
              <a:solidFill>
                <a:srgbClr val="4E418F"/>
              </a:solidFill>
              <a:round/>
            </a:ln>
            <a:effectLst/>
          </c:spPr>
          <c:marker>
            <c:symbol val="none"/>
          </c:marker>
          <c:cat>
            <c:numRef>
              <c:f>Sheet1!$A$2:$A$81</c:f>
              <c:numCache>
                <c:formatCode>General</c:formatCode>
                <c:ptCount val="80"/>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54</c:v>
                </c:pt>
                <c:pt idx="44">
                  <c:v>55</c:v>
                </c:pt>
                <c:pt idx="45">
                  <c:v>56</c:v>
                </c:pt>
                <c:pt idx="46">
                  <c:v>57</c:v>
                </c:pt>
                <c:pt idx="47">
                  <c:v>58</c:v>
                </c:pt>
                <c:pt idx="48">
                  <c:v>59</c:v>
                </c:pt>
                <c:pt idx="49">
                  <c:v>60</c:v>
                </c:pt>
                <c:pt idx="50">
                  <c:v>61</c:v>
                </c:pt>
                <c:pt idx="51">
                  <c:v>62</c:v>
                </c:pt>
                <c:pt idx="52">
                  <c:v>63</c:v>
                </c:pt>
                <c:pt idx="53">
                  <c:v>64</c:v>
                </c:pt>
                <c:pt idx="54">
                  <c:v>65</c:v>
                </c:pt>
                <c:pt idx="55">
                  <c:v>67</c:v>
                </c:pt>
                <c:pt idx="56">
                  <c:v>68</c:v>
                </c:pt>
                <c:pt idx="57">
                  <c:v>70</c:v>
                </c:pt>
                <c:pt idx="58">
                  <c:v>72</c:v>
                </c:pt>
                <c:pt idx="59">
                  <c:v>73</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76</c:v>
                </c:pt>
                <c:pt idx="75">
                  <c:v>78</c:v>
                </c:pt>
                <c:pt idx="76">
                  <c:v>79</c:v>
                </c:pt>
                <c:pt idx="77">
                  <c:v>80</c:v>
                </c:pt>
                <c:pt idx="78">
                  <c:v>82</c:v>
                </c:pt>
                <c:pt idx="79">
                  <c:v>84</c:v>
                </c:pt>
              </c:numCache>
            </c:numRef>
          </c:cat>
          <c:val>
            <c:numRef>
              <c:f>Sheet1!$B$2:$B$81</c:f>
              <c:numCache>
                <c:formatCode>General</c:formatCode>
                <c:ptCount val="80"/>
                <c:pt idx="1">
                  <c:v>2</c:v>
                </c:pt>
                <c:pt idx="2">
                  <c:v>10</c:v>
                </c:pt>
                <c:pt idx="3">
                  <c:v>13</c:v>
                </c:pt>
                <c:pt idx="4">
                  <c:v>17</c:v>
                </c:pt>
                <c:pt idx="5">
                  <c:v>24</c:v>
                </c:pt>
                <c:pt idx="6">
                  <c:v>21</c:v>
                </c:pt>
                <c:pt idx="7">
                  <c:v>30</c:v>
                </c:pt>
                <c:pt idx="8">
                  <c:v>30</c:v>
                </c:pt>
                <c:pt idx="9">
                  <c:v>34</c:v>
                </c:pt>
                <c:pt idx="10">
                  <c:v>33</c:v>
                </c:pt>
                <c:pt idx="11">
                  <c:v>36</c:v>
                </c:pt>
                <c:pt idx="12">
                  <c:v>27</c:v>
                </c:pt>
                <c:pt idx="13">
                  <c:v>31</c:v>
                </c:pt>
                <c:pt idx="14">
                  <c:v>31</c:v>
                </c:pt>
                <c:pt idx="15">
                  <c:v>40</c:v>
                </c:pt>
                <c:pt idx="16">
                  <c:v>28</c:v>
                </c:pt>
                <c:pt idx="17">
                  <c:v>20</c:v>
                </c:pt>
                <c:pt idx="18">
                  <c:v>20</c:v>
                </c:pt>
                <c:pt idx="19">
                  <c:v>27</c:v>
                </c:pt>
                <c:pt idx="20">
                  <c:v>21</c:v>
                </c:pt>
                <c:pt idx="21">
                  <c:v>24</c:v>
                </c:pt>
                <c:pt idx="22">
                  <c:v>17</c:v>
                </c:pt>
                <c:pt idx="23">
                  <c:v>21</c:v>
                </c:pt>
                <c:pt idx="24">
                  <c:v>27</c:v>
                </c:pt>
                <c:pt idx="25">
                  <c:v>22</c:v>
                </c:pt>
                <c:pt idx="26">
                  <c:v>20</c:v>
                </c:pt>
                <c:pt idx="27">
                  <c:v>18</c:v>
                </c:pt>
                <c:pt idx="28">
                  <c:v>18</c:v>
                </c:pt>
                <c:pt idx="29">
                  <c:v>18</c:v>
                </c:pt>
                <c:pt idx="30">
                  <c:v>14</c:v>
                </c:pt>
                <c:pt idx="31">
                  <c:v>9</c:v>
                </c:pt>
                <c:pt idx="32">
                  <c:v>13</c:v>
                </c:pt>
                <c:pt idx="33">
                  <c:v>7</c:v>
                </c:pt>
                <c:pt idx="34">
                  <c:v>11</c:v>
                </c:pt>
                <c:pt idx="35">
                  <c:v>12</c:v>
                </c:pt>
                <c:pt idx="36">
                  <c:v>18</c:v>
                </c:pt>
                <c:pt idx="37">
                  <c:v>4</c:v>
                </c:pt>
                <c:pt idx="38">
                  <c:v>13</c:v>
                </c:pt>
                <c:pt idx="39">
                  <c:v>8</c:v>
                </c:pt>
                <c:pt idx="40">
                  <c:v>5</c:v>
                </c:pt>
                <c:pt idx="41">
                  <c:v>9</c:v>
                </c:pt>
                <c:pt idx="42">
                  <c:v>6</c:v>
                </c:pt>
                <c:pt idx="43">
                  <c:v>3</c:v>
                </c:pt>
                <c:pt idx="44">
                  <c:v>3</c:v>
                </c:pt>
                <c:pt idx="45">
                  <c:v>5</c:v>
                </c:pt>
                <c:pt idx="46">
                  <c:v>2</c:v>
                </c:pt>
                <c:pt idx="49">
                  <c:v>5</c:v>
                </c:pt>
                <c:pt idx="50">
                  <c:v>1</c:v>
                </c:pt>
                <c:pt idx="52">
                  <c:v>2</c:v>
                </c:pt>
                <c:pt idx="55">
                  <c:v>3</c:v>
                </c:pt>
                <c:pt idx="56">
                  <c:v>2</c:v>
                </c:pt>
                <c:pt idx="60">
                  <c:v>7</c:v>
                </c:pt>
                <c:pt idx="61">
                  <c:v>3</c:v>
                </c:pt>
                <c:pt idx="62">
                  <c:v>5</c:v>
                </c:pt>
                <c:pt idx="63">
                  <c:v>2</c:v>
                </c:pt>
                <c:pt idx="64">
                  <c:v>5</c:v>
                </c:pt>
                <c:pt idx="65">
                  <c:v>4</c:v>
                </c:pt>
                <c:pt idx="66">
                  <c:v>2</c:v>
                </c:pt>
                <c:pt idx="67">
                  <c:v>6</c:v>
                </c:pt>
                <c:pt idx="68">
                  <c:v>1</c:v>
                </c:pt>
                <c:pt idx="70">
                  <c:v>2</c:v>
                </c:pt>
                <c:pt idx="71">
                  <c:v>5</c:v>
                </c:pt>
                <c:pt idx="72">
                  <c:v>2</c:v>
                </c:pt>
                <c:pt idx="73">
                  <c:v>2</c:v>
                </c:pt>
                <c:pt idx="74">
                  <c:v>1</c:v>
                </c:pt>
                <c:pt idx="75">
                  <c:v>1</c:v>
                </c:pt>
                <c:pt idx="76">
                  <c:v>1</c:v>
                </c:pt>
                <c:pt idx="77">
                  <c:v>1</c:v>
                </c:pt>
                <c:pt idx="78">
                  <c:v>1</c:v>
                </c:pt>
                <c:pt idx="79">
                  <c:v>1</c:v>
                </c:pt>
              </c:numCache>
            </c:numRef>
          </c:val>
          <c:smooth val="0"/>
          <c:extLst>
            <c:ext xmlns:c16="http://schemas.microsoft.com/office/drawing/2014/chart" uri="{C3380CC4-5D6E-409C-BE32-E72D297353CC}">
              <c16:uniqueId val="{00000000-A6A8-4E5E-B539-A077E9E09C08}"/>
            </c:ext>
          </c:extLst>
        </c:ser>
        <c:ser>
          <c:idx val="1"/>
          <c:order val="1"/>
          <c:tx>
            <c:strRef>
              <c:f>Sheet1!$C$1</c:f>
              <c:strCache>
                <c:ptCount val="1"/>
                <c:pt idx="0">
                  <c:v>Male</c:v>
                </c:pt>
              </c:strCache>
            </c:strRef>
          </c:tx>
          <c:spPr>
            <a:ln w="50800" cap="rnd">
              <a:solidFill>
                <a:srgbClr val="FFBB03"/>
              </a:solidFill>
              <a:round/>
            </a:ln>
            <a:effectLst/>
          </c:spPr>
          <c:marker>
            <c:symbol val="none"/>
          </c:marker>
          <c:cat>
            <c:numRef>
              <c:f>Sheet1!$A$2:$A$81</c:f>
              <c:numCache>
                <c:formatCode>General</c:formatCode>
                <c:ptCount val="80"/>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54</c:v>
                </c:pt>
                <c:pt idx="44">
                  <c:v>55</c:v>
                </c:pt>
                <c:pt idx="45">
                  <c:v>56</c:v>
                </c:pt>
                <c:pt idx="46">
                  <c:v>57</c:v>
                </c:pt>
                <c:pt idx="47">
                  <c:v>58</c:v>
                </c:pt>
                <c:pt idx="48">
                  <c:v>59</c:v>
                </c:pt>
                <c:pt idx="49">
                  <c:v>60</c:v>
                </c:pt>
                <c:pt idx="50">
                  <c:v>61</c:v>
                </c:pt>
                <c:pt idx="51">
                  <c:v>62</c:v>
                </c:pt>
                <c:pt idx="52">
                  <c:v>63</c:v>
                </c:pt>
                <c:pt idx="53">
                  <c:v>64</c:v>
                </c:pt>
                <c:pt idx="54">
                  <c:v>65</c:v>
                </c:pt>
                <c:pt idx="55">
                  <c:v>67</c:v>
                </c:pt>
                <c:pt idx="56">
                  <c:v>68</c:v>
                </c:pt>
                <c:pt idx="57">
                  <c:v>70</c:v>
                </c:pt>
                <c:pt idx="58">
                  <c:v>72</c:v>
                </c:pt>
                <c:pt idx="59">
                  <c:v>73</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76</c:v>
                </c:pt>
                <c:pt idx="75">
                  <c:v>78</c:v>
                </c:pt>
                <c:pt idx="76">
                  <c:v>79</c:v>
                </c:pt>
                <c:pt idx="77">
                  <c:v>80</c:v>
                </c:pt>
                <c:pt idx="78">
                  <c:v>82</c:v>
                </c:pt>
                <c:pt idx="79">
                  <c:v>84</c:v>
                </c:pt>
              </c:numCache>
            </c:numRef>
          </c:cat>
          <c:val>
            <c:numRef>
              <c:f>Sheet1!$C$2:$C$81</c:f>
              <c:numCache>
                <c:formatCode>General</c:formatCode>
                <c:ptCount val="80"/>
                <c:pt idx="0">
                  <c:v>2</c:v>
                </c:pt>
                <c:pt idx="1">
                  <c:v>7</c:v>
                </c:pt>
                <c:pt idx="2">
                  <c:v>7</c:v>
                </c:pt>
                <c:pt idx="3">
                  <c:v>29</c:v>
                </c:pt>
                <c:pt idx="4">
                  <c:v>33</c:v>
                </c:pt>
                <c:pt idx="5">
                  <c:v>44</c:v>
                </c:pt>
                <c:pt idx="6">
                  <c:v>55</c:v>
                </c:pt>
                <c:pt idx="7">
                  <c:v>51</c:v>
                </c:pt>
                <c:pt idx="8">
                  <c:v>81</c:v>
                </c:pt>
                <c:pt idx="9">
                  <c:v>82</c:v>
                </c:pt>
                <c:pt idx="10">
                  <c:v>101</c:v>
                </c:pt>
                <c:pt idx="11">
                  <c:v>87</c:v>
                </c:pt>
                <c:pt idx="12">
                  <c:v>88</c:v>
                </c:pt>
                <c:pt idx="13">
                  <c:v>69</c:v>
                </c:pt>
                <c:pt idx="14">
                  <c:v>80</c:v>
                </c:pt>
                <c:pt idx="15">
                  <c:v>100</c:v>
                </c:pt>
                <c:pt idx="16">
                  <c:v>88</c:v>
                </c:pt>
                <c:pt idx="17">
                  <c:v>81</c:v>
                </c:pt>
                <c:pt idx="18">
                  <c:v>76</c:v>
                </c:pt>
                <c:pt idx="19">
                  <c:v>81</c:v>
                </c:pt>
                <c:pt idx="20">
                  <c:v>70</c:v>
                </c:pt>
                <c:pt idx="21">
                  <c:v>80</c:v>
                </c:pt>
                <c:pt idx="22">
                  <c:v>76</c:v>
                </c:pt>
                <c:pt idx="23">
                  <c:v>56</c:v>
                </c:pt>
                <c:pt idx="24">
                  <c:v>54</c:v>
                </c:pt>
                <c:pt idx="25">
                  <c:v>63</c:v>
                </c:pt>
                <c:pt idx="26">
                  <c:v>52</c:v>
                </c:pt>
                <c:pt idx="27">
                  <c:v>53</c:v>
                </c:pt>
                <c:pt idx="28">
                  <c:v>40</c:v>
                </c:pt>
                <c:pt idx="29">
                  <c:v>40</c:v>
                </c:pt>
                <c:pt idx="30">
                  <c:v>40</c:v>
                </c:pt>
                <c:pt idx="31">
                  <c:v>42</c:v>
                </c:pt>
                <c:pt idx="32">
                  <c:v>40</c:v>
                </c:pt>
                <c:pt idx="33">
                  <c:v>50</c:v>
                </c:pt>
                <c:pt idx="34">
                  <c:v>27</c:v>
                </c:pt>
                <c:pt idx="35">
                  <c:v>30</c:v>
                </c:pt>
                <c:pt idx="36">
                  <c:v>29</c:v>
                </c:pt>
                <c:pt idx="37">
                  <c:v>29</c:v>
                </c:pt>
                <c:pt idx="38">
                  <c:v>22</c:v>
                </c:pt>
                <c:pt idx="39">
                  <c:v>19</c:v>
                </c:pt>
                <c:pt idx="40">
                  <c:v>23</c:v>
                </c:pt>
                <c:pt idx="41">
                  <c:v>8</c:v>
                </c:pt>
                <c:pt idx="42">
                  <c:v>14</c:v>
                </c:pt>
                <c:pt idx="43">
                  <c:v>8</c:v>
                </c:pt>
                <c:pt idx="44">
                  <c:v>12</c:v>
                </c:pt>
                <c:pt idx="45">
                  <c:v>9</c:v>
                </c:pt>
                <c:pt idx="46">
                  <c:v>7</c:v>
                </c:pt>
                <c:pt idx="47">
                  <c:v>10</c:v>
                </c:pt>
                <c:pt idx="48">
                  <c:v>5</c:v>
                </c:pt>
                <c:pt idx="49">
                  <c:v>2</c:v>
                </c:pt>
                <c:pt idx="50">
                  <c:v>4</c:v>
                </c:pt>
                <c:pt idx="51">
                  <c:v>4</c:v>
                </c:pt>
                <c:pt idx="52">
                  <c:v>2</c:v>
                </c:pt>
                <c:pt idx="53">
                  <c:v>5</c:v>
                </c:pt>
                <c:pt idx="54">
                  <c:v>2</c:v>
                </c:pt>
                <c:pt idx="55">
                  <c:v>1</c:v>
                </c:pt>
                <c:pt idx="56">
                  <c:v>1</c:v>
                </c:pt>
                <c:pt idx="57">
                  <c:v>1</c:v>
                </c:pt>
                <c:pt idx="58">
                  <c:v>2</c:v>
                </c:pt>
                <c:pt idx="59">
                  <c:v>1</c:v>
                </c:pt>
                <c:pt idx="60">
                  <c:v>3</c:v>
                </c:pt>
                <c:pt idx="61">
                  <c:v>3</c:v>
                </c:pt>
                <c:pt idx="62">
                  <c:v>2</c:v>
                </c:pt>
                <c:pt idx="63">
                  <c:v>4</c:v>
                </c:pt>
                <c:pt idx="64">
                  <c:v>2</c:v>
                </c:pt>
                <c:pt idx="65">
                  <c:v>6</c:v>
                </c:pt>
                <c:pt idx="66">
                  <c:v>2</c:v>
                </c:pt>
                <c:pt idx="67">
                  <c:v>1</c:v>
                </c:pt>
                <c:pt idx="68">
                  <c:v>4</c:v>
                </c:pt>
                <c:pt idx="69">
                  <c:v>2</c:v>
                </c:pt>
                <c:pt idx="70">
                  <c:v>1</c:v>
                </c:pt>
                <c:pt idx="72">
                  <c:v>1</c:v>
                </c:pt>
                <c:pt idx="73">
                  <c:v>1</c:v>
                </c:pt>
                <c:pt idx="74">
                  <c:v>1</c:v>
                </c:pt>
              </c:numCache>
            </c:numRef>
          </c:val>
          <c:smooth val="0"/>
          <c:extLst>
            <c:ext xmlns:c16="http://schemas.microsoft.com/office/drawing/2014/chart" uri="{C3380CC4-5D6E-409C-BE32-E72D297353CC}">
              <c16:uniqueId val="{00000001-A6A8-4E5E-B539-A077E9E09C08}"/>
            </c:ext>
          </c:extLst>
        </c:ser>
        <c:dLbls>
          <c:showLegendKey val="0"/>
          <c:showVal val="0"/>
          <c:showCatName val="0"/>
          <c:showSerName val="0"/>
          <c:showPercent val="0"/>
          <c:showBubbleSize val="0"/>
        </c:dLbls>
        <c:smooth val="0"/>
        <c:axId val="901422864"/>
        <c:axId val="901440752"/>
      </c:lineChart>
      <c:catAx>
        <c:axId val="90142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440752"/>
        <c:crosses val="autoZero"/>
        <c:auto val="1"/>
        <c:lblAlgn val="ctr"/>
        <c:lblOffset val="100"/>
        <c:tickLblSkip val="5"/>
        <c:noMultiLvlLbl val="0"/>
      </c:catAx>
      <c:valAx>
        <c:axId val="901440752"/>
        <c:scaling>
          <c:orientation val="minMax"/>
        </c:scaling>
        <c:delete val="0"/>
        <c:axPos val="l"/>
        <c:majorGridlines>
          <c:spPr>
            <a:ln w="0"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422864"/>
        <c:crosses val="autoZero"/>
        <c:crossBetween val="between"/>
      </c:valAx>
      <c:spPr>
        <a:noFill/>
        <a:ln>
          <a:noFill/>
        </a:ln>
        <a:effectLst/>
      </c:spPr>
    </c:plotArea>
    <c:legend>
      <c:legendPos val="b"/>
      <c:layout>
        <c:manualLayout>
          <c:xMode val="edge"/>
          <c:yMode val="edge"/>
          <c:x val="0.5783736681342414"/>
          <c:y val="0.29413806124850933"/>
          <c:w val="0.29795476195125969"/>
          <c:h val="6.48865710873117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31246498040965E-2"/>
          <c:y val="7.1057087704344532E-2"/>
          <c:w val="0.80072174845874799"/>
          <c:h val="0.72068868068580905"/>
        </c:manualLayout>
      </c:layout>
      <c:barChart>
        <c:barDir val="bar"/>
        <c:grouping val="stacked"/>
        <c:varyColors val="0"/>
        <c:ser>
          <c:idx val="1"/>
          <c:order val="0"/>
          <c:tx>
            <c:strRef>
              <c:f>Sheet1!$C$1</c:f>
              <c:strCache>
                <c:ptCount val="1"/>
                <c:pt idx="0">
                  <c:v>Did not reoffend</c:v>
                </c:pt>
              </c:strCache>
            </c:strRef>
          </c:tx>
          <c:spPr>
            <a:solidFill>
              <a:srgbClr val="4E418F"/>
            </a:solidFill>
            <a:ln>
              <a:noFill/>
            </a:ln>
            <a:effectLst/>
          </c:spPr>
          <c:invertIfNegative val="0"/>
          <c:dLbls>
            <c:dLbl>
              <c:idx val="0"/>
              <c:tx>
                <c:rich>
                  <a:bodyPr/>
                  <a:lstStyle/>
                  <a:p>
                    <a:fld id="{A8D7CC37-40BC-4B18-A3E6-6749F9E67ED5}"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C9F-4B82-A15F-8539F1CCCC82}"/>
                </c:ext>
              </c:extLst>
            </c:dLbl>
            <c:dLbl>
              <c:idx val="1"/>
              <c:tx>
                <c:rich>
                  <a:bodyPr/>
                  <a:lstStyle/>
                  <a:p>
                    <a:fld id="{40E10E02-B635-468C-971C-A6E4C6693D51}"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C9F-4B82-A15F-8539F1CCCC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Sheet1!$C$2:$C$3</c:f>
              <c:numCache>
                <c:formatCode>General</c:formatCode>
                <c:ptCount val="2"/>
                <c:pt idx="0">
                  <c:v>665</c:v>
                </c:pt>
                <c:pt idx="1">
                  <c:v>1716</c:v>
                </c:pt>
              </c:numCache>
            </c:numRef>
          </c:val>
          <c:extLst>
            <c:ext xmlns:c15="http://schemas.microsoft.com/office/drawing/2012/chart" uri="{02D57815-91ED-43cb-92C2-25804820EDAC}">
              <c15:datalabelsRange>
                <c15:f>Sheet1!$F$2:$F$3</c15:f>
                <c15:dlblRangeCache>
                  <c:ptCount val="2"/>
                  <c:pt idx="0">
                    <c:v>89%</c:v>
                  </c:pt>
                  <c:pt idx="1">
                    <c:v>82%</c:v>
                  </c:pt>
                </c15:dlblRangeCache>
              </c15:datalabelsRange>
            </c:ext>
            <c:ext xmlns:c16="http://schemas.microsoft.com/office/drawing/2014/chart" uri="{C3380CC4-5D6E-409C-BE32-E72D297353CC}">
              <c16:uniqueId val="{00000001-FC9F-4B82-A15F-8539F1CCCC82}"/>
            </c:ext>
          </c:extLst>
        </c:ser>
        <c:ser>
          <c:idx val="0"/>
          <c:order val="1"/>
          <c:tx>
            <c:strRef>
              <c:f>Sheet1!$B$1</c:f>
              <c:strCache>
                <c:ptCount val="1"/>
                <c:pt idx="0">
                  <c:v>Reoffend</c:v>
                </c:pt>
              </c:strCache>
            </c:strRef>
          </c:tx>
          <c:spPr>
            <a:solidFill>
              <a:srgbClr val="FFC000"/>
            </a:solidFill>
            <a:ln>
              <a:noFill/>
            </a:ln>
            <a:effectLst/>
          </c:spPr>
          <c:invertIfNegative val="0"/>
          <c:dLbls>
            <c:dLbl>
              <c:idx val="0"/>
              <c:tx>
                <c:rich>
                  <a:bodyPr/>
                  <a:lstStyle/>
                  <a:p>
                    <a:fld id="{D938AA25-05E3-451B-AEBC-60FC126E6471}"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C9F-4B82-A15F-8539F1CCCC82}"/>
                </c:ext>
              </c:extLst>
            </c:dLbl>
            <c:dLbl>
              <c:idx val="1"/>
              <c:tx>
                <c:rich>
                  <a:bodyPr/>
                  <a:lstStyle/>
                  <a:p>
                    <a:fld id="{31582561-E3E3-4EFA-9249-3F6996D5DC82}"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C9F-4B82-A15F-8539F1CCCC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General</c:formatCode>
                <c:ptCount val="2"/>
                <c:pt idx="0">
                  <c:v>83</c:v>
                </c:pt>
                <c:pt idx="1">
                  <c:v>382</c:v>
                </c:pt>
              </c:numCache>
            </c:numRef>
          </c:val>
          <c:extLst>
            <c:ext xmlns:c15="http://schemas.microsoft.com/office/drawing/2012/chart" uri="{02D57815-91ED-43cb-92C2-25804820EDAC}">
              <c15:datalabelsRange>
                <c15:f>Sheet1!$E$2:$E$3</c15:f>
                <c15:dlblRangeCache>
                  <c:ptCount val="2"/>
                  <c:pt idx="0">
                    <c:v>11%</c:v>
                  </c:pt>
                  <c:pt idx="1">
                    <c:v>18%</c:v>
                  </c:pt>
                </c15:dlblRangeCache>
              </c15:datalabelsRange>
            </c:ext>
            <c:ext xmlns:c16="http://schemas.microsoft.com/office/drawing/2014/chart" uri="{C3380CC4-5D6E-409C-BE32-E72D297353CC}">
              <c16:uniqueId val="{00000000-FC9F-4B82-A15F-8539F1CCCC82}"/>
            </c:ext>
          </c:extLst>
        </c:ser>
        <c:ser>
          <c:idx val="2"/>
          <c:order val="2"/>
          <c:tx>
            <c:strRef>
              <c:f>Sheet1!$D$1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Sheet1!$D$2:$D$3</c:f>
              <c:numCache>
                <c:formatCode>General</c:formatCode>
                <c:ptCount val="2"/>
                <c:pt idx="0">
                  <c:v>748</c:v>
                </c:pt>
                <c:pt idx="1">
                  <c:v>2098</c:v>
                </c:pt>
              </c:numCache>
            </c:numRef>
          </c:val>
          <c:extLst>
            <c:ext xmlns:c16="http://schemas.microsoft.com/office/drawing/2014/chart" uri="{C3380CC4-5D6E-409C-BE32-E72D297353CC}">
              <c16:uniqueId val="{00000002-FC9F-4B82-A15F-8539F1CCCC82}"/>
            </c:ext>
          </c:extLst>
        </c:ser>
        <c:dLbls>
          <c:showLegendKey val="0"/>
          <c:showVal val="0"/>
          <c:showCatName val="0"/>
          <c:showSerName val="0"/>
          <c:showPercent val="0"/>
          <c:showBubbleSize val="0"/>
        </c:dLbls>
        <c:gapWidth val="61"/>
        <c:overlap val="100"/>
        <c:axId val="289922575"/>
        <c:axId val="289919247"/>
      </c:barChart>
      <c:catAx>
        <c:axId val="289922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9919247"/>
        <c:crosses val="autoZero"/>
        <c:auto val="1"/>
        <c:lblAlgn val="ctr"/>
        <c:lblOffset val="100"/>
        <c:noMultiLvlLbl val="0"/>
      </c:catAx>
      <c:valAx>
        <c:axId val="289919247"/>
        <c:scaling>
          <c:orientation val="minMax"/>
          <c:max val="25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922575"/>
        <c:crosses val="autoZero"/>
        <c:crossBetween val="between"/>
      </c:valAx>
      <c:spPr>
        <a:noFill/>
        <a:ln>
          <a:noFill/>
        </a:ln>
        <a:effectLst/>
      </c:spPr>
    </c:plotArea>
    <c:legend>
      <c:legendPos val="b"/>
      <c:legendEntry>
        <c:idx val="2"/>
        <c:delete val="1"/>
      </c:legendEntry>
      <c:layout>
        <c:manualLayout>
          <c:xMode val="edge"/>
          <c:yMode val="edge"/>
          <c:x val="0.83605113467129333"/>
          <c:y val="0.27899035433773722"/>
          <c:w val="0.16271065743087074"/>
          <c:h val="0.3350919935001743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56958342280159E-2"/>
          <c:y val="0.13271878554897421"/>
          <c:w val="0.91241891437425759"/>
          <c:h val="0.61742011175973444"/>
        </c:manualLayout>
      </c:layout>
      <c:barChart>
        <c:barDir val="col"/>
        <c:grouping val="clustered"/>
        <c:varyColors val="0"/>
        <c:ser>
          <c:idx val="0"/>
          <c:order val="0"/>
          <c:tx>
            <c:strRef>
              <c:f>Sheet1!$A$2</c:f>
              <c:strCache>
                <c:ptCount val="1"/>
                <c:pt idx="0">
                  <c:v>Number </c:v>
                </c:pt>
              </c:strCache>
            </c:strRef>
          </c:tx>
          <c:spPr>
            <a:solidFill>
              <a:srgbClr val="4E418F"/>
            </a:solidFill>
            <a:ln>
              <a:noFill/>
            </a:ln>
            <a:effectLst/>
          </c:spPr>
          <c:invertIfNegative val="0"/>
          <c:dPt>
            <c:idx val="4"/>
            <c:invertIfNegative val="0"/>
            <c:bubble3D val="0"/>
            <c:spPr>
              <a:solidFill>
                <a:srgbClr val="FFBB03"/>
              </a:solidFill>
              <a:ln>
                <a:noFill/>
              </a:ln>
              <a:effectLst/>
            </c:spPr>
            <c:extLst>
              <c:ext xmlns:c16="http://schemas.microsoft.com/office/drawing/2014/chart" uri="{C3380CC4-5D6E-409C-BE32-E72D297353CC}">
                <c16:uniqueId val="{0000000F-9B63-47E3-AD1B-6DA47CB0EB2F}"/>
              </c:ext>
            </c:extLst>
          </c:dPt>
          <c:dPt>
            <c:idx val="13"/>
            <c:invertIfNegative val="0"/>
            <c:bubble3D val="0"/>
            <c:spPr>
              <a:solidFill>
                <a:srgbClr val="C8721E"/>
              </a:solidFill>
              <a:ln>
                <a:noFill/>
              </a:ln>
              <a:effectLst/>
            </c:spPr>
            <c:extLst>
              <c:ext xmlns:c16="http://schemas.microsoft.com/office/drawing/2014/chart" uri="{C3380CC4-5D6E-409C-BE32-E72D297353CC}">
                <c16:uniqueId val="{00000010-9B63-47E3-AD1B-6DA47CB0EB2F}"/>
              </c:ext>
            </c:extLst>
          </c:dPt>
          <c:dLbls>
            <c:dLbl>
              <c:idx val="4"/>
              <c:tx>
                <c:rich>
                  <a:bodyPr/>
                  <a:lstStyle/>
                  <a:p>
                    <a:r>
                      <a:rPr lang="en-US"/>
                      <a:t>Bsaeline </a:t>
                    </a:r>
                  </a:p>
                  <a:p>
                    <a:fld id="{33939CCB-BE08-41C9-92F4-D0E61D8E717E}"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B63-47E3-AD1B-6DA47CB0EB2F}"/>
                </c:ext>
              </c:extLst>
            </c:dLbl>
            <c:dLbl>
              <c:idx val="13"/>
              <c:tx>
                <c:rich>
                  <a:bodyPr/>
                  <a:lstStyle/>
                  <a:p>
                    <a:r>
                      <a:rPr lang="en-US"/>
                      <a:t>Target</a:t>
                    </a:r>
                    <a:r>
                      <a:rPr lang="en-US" baseline="0"/>
                      <a:t> </a:t>
                    </a:r>
                  </a:p>
                  <a:p>
                    <a:fld id="{46B97907-D482-42BE-9D7C-D7BF57C4C4BD}"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9B63-47E3-AD1B-6DA47CB0EB2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2015</c:v>
                </c:pt>
                <c:pt idx="1">
                  <c:v>2016</c:v>
                </c:pt>
                <c:pt idx="2">
                  <c:v>2017</c:v>
                </c:pt>
                <c:pt idx="3">
                  <c:v>2018</c:v>
                </c:pt>
                <c:pt idx="4">
                  <c:v>2019</c:v>
                </c:pt>
                <c:pt idx="5">
                  <c:v>2020</c:v>
                </c:pt>
                <c:pt idx="6">
                  <c:v>2021</c:v>
                </c:pt>
                <c:pt idx="7">
                  <c:v>2022</c:v>
                </c:pt>
                <c:pt idx="8">
                  <c:v>2023</c:v>
                </c:pt>
                <c:pt idx="9">
                  <c:v>2024</c:v>
                </c:pt>
                <c:pt idx="10">
                  <c:v>.</c:v>
                </c:pt>
                <c:pt idx="11">
                  <c:v>.2</c:v>
                </c:pt>
                <c:pt idx="12">
                  <c:v>.3</c:v>
                </c:pt>
                <c:pt idx="13">
                  <c:v>2031</c:v>
                </c:pt>
              </c:strCache>
            </c:strRef>
          </c:cat>
          <c:val>
            <c:numRef>
              <c:f>Sheet1!$B$2:$O$2</c:f>
              <c:numCache>
                <c:formatCode>0</c:formatCode>
                <c:ptCount val="14"/>
                <c:pt idx="0" formatCode="General">
                  <c:v>2885</c:v>
                </c:pt>
                <c:pt idx="1">
                  <c:v>2729</c:v>
                </c:pt>
                <c:pt idx="2">
                  <c:v>2892</c:v>
                </c:pt>
                <c:pt idx="3">
                  <c:v>2875</c:v>
                </c:pt>
                <c:pt idx="4">
                  <c:v>3131</c:v>
                </c:pt>
                <c:pt idx="5">
                  <c:v>3210</c:v>
                </c:pt>
                <c:pt idx="6">
                  <c:v>3184</c:v>
                </c:pt>
                <c:pt idx="13" formatCode="General">
                  <c:v>1574</c:v>
                </c:pt>
              </c:numCache>
            </c:numRef>
          </c:val>
          <c:extLst>
            <c:ext xmlns:c16="http://schemas.microsoft.com/office/drawing/2014/chart" uri="{C3380CC4-5D6E-409C-BE32-E72D297353CC}">
              <c16:uniqueId val="{00000000-FE10-431F-8F92-EAC447338FD9}"/>
            </c:ext>
          </c:extLst>
        </c:ser>
        <c:dLbls>
          <c:showLegendKey val="0"/>
          <c:showVal val="0"/>
          <c:showCatName val="0"/>
          <c:showSerName val="0"/>
          <c:showPercent val="0"/>
          <c:showBubbleSize val="0"/>
        </c:dLbls>
        <c:gapWidth val="80"/>
        <c:overlap val="-27"/>
        <c:axId val="317871215"/>
        <c:axId val="317863311"/>
      </c:barChart>
      <c:lineChart>
        <c:grouping val="standard"/>
        <c:varyColors val="0"/>
        <c:ser>
          <c:idx val="1"/>
          <c:order val="1"/>
          <c:tx>
            <c:strRef>
              <c:f>Sheet1!$A$3</c:f>
              <c:strCache>
                <c:ptCount val="1"/>
                <c:pt idx="0">
                  <c:v>2031 target</c:v>
                </c:pt>
              </c:strCache>
            </c:strRef>
          </c:tx>
          <c:spPr>
            <a:ln w="22225" cap="rnd">
              <a:solidFill>
                <a:schemeClr val="accent2"/>
              </a:solidFill>
              <a:prstDash val="sysDash"/>
              <a:round/>
            </a:ln>
            <a:effectLst/>
          </c:spPr>
          <c:marker>
            <c:symbol val="none"/>
          </c:marker>
          <c:cat>
            <c:strRef>
              <c:f>Sheet1!$B$1:$O$1</c:f>
              <c:strCache>
                <c:ptCount val="14"/>
                <c:pt idx="0">
                  <c:v>2015</c:v>
                </c:pt>
                <c:pt idx="1">
                  <c:v>2016</c:v>
                </c:pt>
                <c:pt idx="2">
                  <c:v>2017</c:v>
                </c:pt>
                <c:pt idx="3">
                  <c:v>2018</c:v>
                </c:pt>
                <c:pt idx="4">
                  <c:v>2019</c:v>
                </c:pt>
                <c:pt idx="5">
                  <c:v>2020</c:v>
                </c:pt>
                <c:pt idx="6">
                  <c:v>2021</c:v>
                </c:pt>
                <c:pt idx="7">
                  <c:v>2022</c:v>
                </c:pt>
                <c:pt idx="8">
                  <c:v>2023</c:v>
                </c:pt>
                <c:pt idx="9">
                  <c:v>2024</c:v>
                </c:pt>
                <c:pt idx="10">
                  <c:v>.</c:v>
                </c:pt>
                <c:pt idx="11">
                  <c:v>.2</c:v>
                </c:pt>
                <c:pt idx="12">
                  <c:v>.3</c:v>
                </c:pt>
                <c:pt idx="13">
                  <c:v>2031</c:v>
                </c:pt>
              </c:strCache>
            </c:strRef>
          </c:cat>
          <c:val>
            <c:numRef>
              <c:f>Sheet1!$B$3:$O$3</c:f>
              <c:numCache>
                <c:formatCode>General</c:formatCode>
                <c:ptCount val="14"/>
                <c:pt idx="0">
                  <c:v>1574</c:v>
                </c:pt>
                <c:pt idx="1">
                  <c:v>1574</c:v>
                </c:pt>
                <c:pt idx="2">
                  <c:v>1574</c:v>
                </c:pt>
                <c:pt idx="3">
                  <c:v>1574</c:v>
                </c:pt>
                <c:pt idx="4">
                  <c:v>1574</c:v>
                </c:pt>
                <c:pt idx="5">
                  <c:v>1574</c:v>
                </c:pt>
                <c:pt idx="6">
                  <c:v>1574</c:v>
                </c:pt>
                <c:pt idx="7">
                  <c:v>1574</c:v>
                </c:pt>
                <c:pt idx="8">
                  <c:v>1574</c:v>
                </c:pt>
                <c:pt idx="9">
                  <c:v>1574</c:v>
                </c:pt>
                <c:pt idx="10">
                  <c:v>1574</c:v>
                </c:pt>
                <c:pt idx="11">
                  <c:v>1574</c:v>
                </c:pt>
                <c:pt idx="12">
                  <c:v>1574</c:v>
                </c:pt>
                <c:pt idx="13">
                  <c:v>1574</c:v>
                </c:pt>
              </c:numCache>
            </c:numRef>
          </c:val>
          <c:smooth val="0"/>
          <c:extLst>
            <c:ext xmlns:c16="http://schemas.microsoft.com/office/drawing/2014/chart" uri="{C3380CC4-5D6E-409C-BE32-E72D297353CC}">
              <c16:uniqueId val="{00000001-FE10-431F-8F92-EAC447338FD9}"/>
            </c:ext>
          </c:extLst>
        </c:ser>
        <c:dLbls>
          <c:showLegendKey val="0"/>
          <c:showVal val="0"/>
          <c:showCatName val="0"/>
          <c:showSerName val="0"/>
          <c:showPercent val="0"/>
          <c:showBubbleSize val="0"/>
        </c:dLbls>
        <c:marker val="1"/>
        <c:smooth val="0"/>
        <c:axId val="317871215"/>
        <c:axId val="317863311"/>
      </c:lineChart>
      <c:catAx>
        <c:axId val="31787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863311"/>
        <c:crosses val="autoZero"/>
        <c:auto val="1"/>
        <c:lblAlgn val="ctr"/>
        <c:lblOffset val="100"/>
        <c:noMultiLvlLbl val="0"/>
      </c:catAx>
      <c:valAx>
        <c:axId val="317863311"/>
        <c:scaling>
          <c:orientation val="minMax"/>
          <c:max val="4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871215"/>
        <c:crosses val="autoZero"/>
        <c:crossBetween val="between"/>
      </c:valAx>
      <c:spPr>
        <a:noFill/>
        <a:ln>
          <a:noFill/>
        </a:ln>
        <a:effectLst/>
      </c:spPr>
    </c:plotArea>
    <c:legend>
      <c:legendPos val="b"/>
      <c:layout>
        <c:manualLayout>
          <c:xMode val="edge"/>
          <c:yMode val="edge"/>
          <c:x val="0.2889171980994501"/>
          <c:y val="0.8942613164270603"/>
          <c:w val="0.32243881872172292"/>
          <c:h val="9.26785606030889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888888888888889E-3"/>
          <c:y val="0.19888597258676"/>
          <c:w val="0.76696497382877959"/>
          <c:h val="0.62441394161659947"/>
        </c:manualLayout>
      </c:layout>
      <c:ofPieChart>
        <c:ofPieType val="bar"/>
        <c:varyColors val="1"/>
        <c:ser>
          <c:idx val="0"/>
          <c:order val="0"/>
          <c:tx>
            <c:v>Family violence</c:v>
          </c:tx>
          <c:spPr>
            <a:ln>
              <a:noFill/>
            </a:ln>
          </c:spPr>
          <c:dPt>
            <c:idx val="0"/>
            <c:bubble3D val="0"/>
            <c:spPr>
              <a:solidFill>
                <a:srgbClr val="4E418F">
                  <a:alpha val="60000"/>
                </a:srgbClr>
              </a:solidFill>
              <a:ln w="19050">
                <a:noFill/>
              </a:ln>
              <a:effectLst/>
            </c:spPr>
            <c:extLst>
              <c:ext xmlns:c16="http://schemas.microsoft.com/office/drawing/2014/chart" uri="{C3380CC4-5D6E-409C-BE32-E72D297353CC}">
                <c16:uniqueId val="{00000001-5807-427F-8E7F-4B0BA1AB6791}"/>
              </c:ext>
            </c:extLst>
          </c:dPt>
          <c:dPt>
            <c:idx val="1"/>
            <c:bubble3D val="0"/>
            <c:spPr>
              <a:solidFill>
                <a:srgbClr val="4E418F">
                  <a:alpha val="40000"/>
                </a:srgbClr>
              </a:solidFill>
              <a:ln w="19050">
                <a:noFill/>
              </a:ln>
              <a:effectLst/>
            </c:spPr>
            <c:extLst>
              <c:ext xmlns:c16="http://schemas.microsoft.com/office/drawing/2014/chart" uri="{C3380CC4-5D6E-409C-BE32-E72D297353CC}">
                <c16:uniqueId val="{00000003-5807-427F-8E7F-4B0BA1AB6791}"/>
              </c:ext>
            </c:extLst>
          </c:dPt>
          <c:dPt>
            <c:idx val="2"/>
            <c:bubble3D val="0"/>
            <c:spPr>
              <a:solidFill>
                <a:srgbClr val="4E418F">
                  <a:alpha val="20000"/>
                </a:srgbClr>
              </a:solidFill>
              <a:ln w="19050">
                <a:noFill/>
              </a:ln>
              <a:effectLst/>
            </c:spPr>
            <c:extLst>
              <c:ext xmlns:c16="http://schemas.microsoft.com/office/drawing/2014/chart" uri="{C3380CC4-5D6E-409C-BE32-E72D297353CC}">
                <c16:uniqueId val="{00000005-5807-427F-8E7F-4B0BA1AB6791}"/>
              </c:ext>
            </c:extLst>
          </c:dPt>
          <c:dPt>
            <c:idx val="3"/>
            <c:bubble3D val="0"/>
            <c:spPr>
              <a:solidFill>
                <a:srgbClr val="FFBB03"/>
              </a:solidFill>
              <a:ln w="19050">
                <a:noFill/>
              </a:ln>
              <a:effectLst/>
            </c:spPr>
            <c:extLst>
              <c:ext xmlns:c16="http://schemas.microsoft.com/office/drawing/2014/chart" uri="{C3380CC4-5D6E-409C-BE32-E72D297353CC}">
                <c16:uniqueId val="{00000007-5807-427F-8E7F-4B0BA1AB6791}"/>
              </c:ext>
            </c:extLst>
          </c:dPt>
          <c:dPt>
            <c:idx val="4"/>
            <c:bubble3D val="0"/>
            <c:spPr>
              <a:solidFill>
                <a:srgbClr val="D9D9D9"/>
              </a:solidFill>
              <a:ln w="19050">
                <a:noFill/>
              </a:ln>
              <a:effectLst/>
            </c:spPr>
            <c:extLst>
              <c:ext xmlns:c16="http://schemas.microsoft.com/office/drawing/2014/chart" uri="{C3380CC4-5D6E-409C-BE32-E72D297353CC}">
                <c16:uniqueId val="{00000009-5807-427F-8E7F-4B0BA1AB6791}"/>
              </c:ext>
            </c:extLst>
          </c:dPt>
          <c:dPt>
            <c:idx val="5"/>
            <c:bubble3D val="0"/>
            <c:spPr>
              <a:solidFill>
                <a:srgbClr val="4E418F"/>
              </a:solidFill>
              <a:ln w="19050">
                <a:noFill/>
              </a:ln>
              <a:effectLst/>
            </c:spPr>
            <c:extLst>
              <c:ext xmlns:c16="http://schemas.microsoft.com/office/drawing/2014/chart" uri="{C3380CC4-5D6E-409C-BE32-E72D297353CC}">
                <c16:uniqueId val="{0000000B-5807-427F-8E7F-4B0BA1AB6791}"/>
              </c:ext>
            </c:extLst>
          </c:dPt>
          <c:dLbls>
            <c:dLbl>
              <c:idx val="0"/>
              <c:layout>
                <c:manualLayout>
                  <c:x val="0"/>
                  <c:y val="-1.3396373643847914E-2"/>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solidFill>
                        <a:latin typeface="+mn-lt"/>
                        <a:ea typeface="+mn-ea"/>
                        <a:cs typeface="+mn-cs"/>
                      </a:defRPr>
                    </a:pPr>
                    <a:fld id="{AEC5BFE6-D2CB-4EFD-91B3-F6E23188BE37}" type="CATEGORYNAME">
                      <a:rPr lang="en-US" sz="1200" dirty="0"/>
                      <a:pPr algn="l">
                        <a:defRPr sz="1400" b="0" i="0" u="none" strike="noStrike" kern="1200" baseline="0">
                          <a:solidFill>
                            <a:schemeClr val="tx1"/>
                          </a:solidFill>
                          <a:latin typeface="+mn-lt"/>
                          <a:ea typeface="+mn-ea"/>
                          <a:cs typeface="+mn-cs"/>
                        </a:defRPr>
                      </a:pPr>
                      <a:t>[CATEGORY NAME]</a:t>
                    </a:fld>
                    <a:r>
                      <a:rPr lang="en-US" sz="1200" baseline="0" dirty="0"/>
                      <a:t>
</a:t>
                    </a:r>
                    <a:fld id="{7AA86E45-8ADF-44F8-8F04-5C2E46568FD2}" type="PERCENTAGE">
                      <a:rPr lang="en-US" sz="1200" baseline="0" dirty="0"/>
                      <a:pPr algn="l">
                        <a:defRPr sz="1400" b="0" i="0" u="none" strike="noStrike" kern="1200" baseline="0">
                          <a:solidFill>
                            <a:schemeClr val="tx1"/>
                          </a:solidFill>
                          <a:latin typeface="+mn-lt"/>
                          <a:ea typeface="+mn-ea"/>
                          <a:cs typeface="+mn-cs"/>
                        </a:defRPr>
                      </a:pPr>
                      <a:t>[PERCENTAGE]</a:t>
                    </a:fld>
                    <a:endParaRPr lang="en-US" sz="1200"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8644931156510173"/>
                      <c:h val="0.12451929301956635"/>
                    </c:manualLayout>
                  </c15:layout>
                  <c15:dlblFieldTable/>
                  <c15:showDataLabelsRange val="0"/>
                </c:ext>
                <c:ext xmlns:c16="http://schemas.microsoft.com/office/drawing/2014/chart" uri="{C3380CC4-5D6E-409C-BE32-E72D297353CC}">
                  <c16:uniqueId val="{00000001-5807-427F-8E7F-4B0BA1AB6791}"/>
                </c:ext>
              </c:extLst>
            </c:dLbl>
            <c:dLbl>
              <c:idx val="1"/>
              <c:layout>
                <c:manualLayout>
                  <c:x val="-7.9143740703578356E-8"/>
                  <c:y val="1.3787518861996229E-3"/>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solidFill>
                        <a:latin typeface="+mn-lt"/>
                        <a:ea typeface="+mn-ea"/>
                        <a:cs typeface="+mn-cs"/>
                      </a:defRPr>
                    </a:pPr>
                    <a:fld id="{678747EE-7687-4BBE-AD8E-89CB61F5BBB1}" type="CATEGORYNAME">
                      <a:rPr lang="en-US" sz="1200" dirty="0"/>
                      <a:pPr algn="l">
                        <a:defRPr sz="1400" b="0" i="0" u="none" strike="noStrike" kern="1200" baseline="0">
                          <a:solidFill>
                            <a:schemeClr val="tx1"/>
                          </a:solidFill>
                          <a:latin typeface="+mn-lt"/>
                          <a:ea typeface="+mn-ea"/>
                          <a:cs typeface="+mn-cs"/>
                        </a:defRPr>
                      </a:pPr>
                      <a:t>[CATEGORY NAME]</a:t>
                    </a:fld>
                    <a:r>
                      <a:rPr lang="en-US" sz="1200" baseline="0" dirty="0"/>
                      <a:t>
</a:t>
                    </a:r>
                    <a:fld id="{C78C024A-5DA0-42D6-9F26-82DFF0143D4E}" type="PERCENTAGE">
                      <a:rPr lang="en-US" sz="1200" baseline="0" dirty="0"/>
                      <a:pPr algn="l">
                        <a:defRPr sz="1400" b="0" i="0" u="none" strike="noStrike" kern="1200" baseline="0">
                          <a:solidFill>
                            <a:schemeClr val="tx1"/>
                          </a:solidFill>
                          <a:latin typeface="+mn-lt"/>
                          <a:ea typeface="+mn-ea"/>
                          <a:cs typeface="+mn-cs"/>
                        </a:defRPr>
                      </a:pPr>
                      <a:t>[PERCENTAGE]</a:t>
                    </a:fld>
                    <a:endParaRPr lang="en-US" sz="1200"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9381505627714349"/>
                      <c:h val="0.15831164553617269"/>
                    </c:manualLayout>
                  </c15:layout>
                  <c15:dlblFieldTable/>
                  <c15:showDataLabelsRange val="0"/>
                </c:ext>
                <c:ext xmlns:c16="http://schemas.microsoft.com/office/drawing/2014/chart" uri="{C3380CC4-5D6E-409C-BE32-E72D297353CC}">
                  <c16:uniqueId val="{00000003-5807-427F-8E7F-4B0BA1AB6791}"/>
                </c:ext>
              </c:extLst>
            </c:dLbl>
            <c:dLbl>
              <c:idx val="2"/>
              <c:layout>
                <c:manualLayout>
                  <c:x val="0"/>
                  <c:y val="2.6792747287695831E-2"/>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solidFill>
                        <a:latin typeface="+mn-lt"/>
                        <a:ea typeface="+mn-ea"/>
                        <a:cs typeface="+mn-cs"/>
                      </a:defRPr>
                    </a:pPr>
                    <a:fld id="{5F1F2FED-3956-4253-B482-6783E1037B81}" type="CATEGORYNAME">
                      <a:rPr lang="en-AU" sz="1200"/>
                      <a:pPr algn="l">
                        <a:defRPr sz="1400" b="0" i="0" u="none" strike="noStrike" kern="1200" baseline="0">
                          <a:solidFill>
                            <a:schemeClr val="tx1"/>
                          </a:solidFill>
                          <a:latin typeface="+mn-lt"/>
                          <a:ea typeface="+mn-ea"/>
                          <a:cs typeface="+mn-cs"/>
                        </a:defRPr>
                      </a:pPr>
                      <a:t>[CATEGORY NAME]</a:t>
                    </a:fld>
                    <a:r>
                      <a:rPr lang="en-AU" sz="1200" baseline="0" dirty="0"/>
                      <a:t>
</a:t>
                    </a:r>
                    <a:fld id="{0288DD3E-1569-412B-9520-E51B3D2FAEB1}" type="PERCENTAGE">
                      <a:rPr lang="en-AU" sz="1200" baseline="0"/>
                      <a:pPr algn="l">
                        <a:defRPr sz="1400" b="0" i="0" u="none" strike="noStrike" kern="1200" baseline="0">
                          <a:solidFill>
                            <a:schemeClr val="tx1"/>
                          </a:solidFill>
                          <a:latin typeface="+mn-lt"/>
                          <a:ea typeface="+mn-ea"/>
                          <a:cs typeface="+mn-cs"/>
                        </a:defRPr>
                      </a:pPr>
                      <a:t>[PERCENTAGE]</a:t>
                    </a:fld>
                    <a:endParaRPr lang="en-AU" sz="1200"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8664336507641386"/>
                      <c:h val="0.18540581123085512"/>
                    </c:manualLayout>
                  </c15:layout>
                  <c15:dlblFieldTable/>
                  <c15:showDataLabelsRange val="0"/>
                </c:ext>
                <c:ext xmlns:c16="http://schemas.microsoft.com/office/drawing/2014/chart" uri="{C3380CC4-5D6E-409C-BE32-E72D297353CC}">
                  <c16:uniqueId val="{00000005-5807-427F-8E7F-4B0BA1AB6791}"/>
                </c:ext>
              </c:extLst>
            </c:dLbl>
            <c:dLbl>
              <c:idx val="3"/>
              <c:layout>
                <c:manualLayout>
                  <c:x val="0.11286925831577803"/>
                  <c:y val="-2.884492405337359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807-427F-8E7F-4B0BA1AB6791}"/>
                </c:ext>
              </c:extLst>
            </c:dLbl>
            <c:dLbl>
              <c:idx val="4"/>
              <c:layout>
                <c:manualLayout>
                  <c:x val="5.1052000815219774E-3"/>
                  <c:y val="1.04138345510935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807-427F-8E7F-4B0BA1AB6791}"/>
                </c:ext>
              </c:extLst>
            </c:dLbl>
            <c:dLbl>
              <c:idx val="5"/>
              <c:layout>
                <c:manualLayout>
                  <c:x val="-0.22511986948682439"/>
                  <c:y val="-6.5821552391819667E-4"/>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r>
                      <a:rPr lang="en-US" sz="1400" b="0" dirty="0">
                        <a:solidFill>
                          <a:schemeClr val="bg1"/>
                        </a:solidFill>
                      </a:rPr>
                      <a:t>Intimate partner</a:t>
                    </a:r>
                    <a:r>
                      <a:rPr lang="en-US" sz="1400" b="0" baseline="0" dirty="0">
                        <a:solidFill>
                          <a:schemeClr val="bg1"/>
                        </a:solidFill>
                      </a:rPr>
                      <a:t>
</a:t>
                    </a:r>
                    <a:fld id="{27C2345E-D62C-4690-8330-CE753EFEB0C6}" type="PERCENTAGE">
                      <a:rPr lang="en-US" sz="1400" b="0" baseline="0">
                        <a:solidFill>
                          <a:schemeClr val="bg1"/>
                        </a:solidFill>
                      </a:rPr>
                      <a:pPr>
                        <a:defRPr sz="1400" b="0" i="0" u="none" strike="noStrike" kern="1200" baseline="0">
                          <a:solidFill>
                            <a:schemeClr val="bg1"/>
                          </a:solidFill>
                          <a:latin typeface="+mn-lt"/>
                          <a:ea typeface="+mn-ea"/>
                          <a:cs typeface="+mn-cs"/>
                        </a:defRPr>
                      </a:pPr>
                      <a:t>[PERCENTAGE]</a:t>
                    </a:fld>
                    <a:endParaRPr lang="en-US" sz="1400" b="0" baseline="0" dirty="0">
                      <a:solidFill>
                        <a:schemeClr val="bg1"/>
                      </a:solidFill>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9812483535628284"/>
                      <c:h val="0.2158966668623464"/>
                    </c:manualLayout>
                  </c15:layout>
                  <c15:dlblFieldTable/>
                  <c15:showDataLabelsRange val="0"/>
                </c:ext>
                <c:ext xmlns:c16="http://schemas.microsoft.com/office/drawing/2014/chart" uri="{C3380CC4-5D6E-409C-BE32-E72D297353CC}">
                  <c16:uniqueId val="{0000000B-5807-427F-8E7F-4B0BA1AB67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Relationship!$A$10:$A$14</c:f>
              <c:strCache>
                <c:ptCount val="5"/>
                <c:pt idx="0">
                  <c:v>Spouse/Partner</c:v>
                </c:pt>
                <c:pt idx="1">
                  <c:v>Ex-Spouse/Ex-Partner</c:v>
                </c:pt>
                <c:pt idx="2">
                  <c:v>Boy/Girlfriend (Incl Ex-Boy/Girlfriend)</c:v>
                </c:pt>
                <c:pt idx="3">
                  <c:v>Family</c:v>
                </c:pt>
                <c:pt idx="4">
                  <c:v>Other domestic relationship</c:v>
                </c:pt>
              </c:strCache>
            </c:strRef>
          </c:cat>
          <c:val>
            <c:numRef>
              <c:f>Relationship!$B$10:$B$14</c:f>
              <c:numCache>
                <c:formatCode>General</c:formatCode>
                <c:ptCount val="5"/>
                <c:pt idx="0">
                  <c:v>932</c:v>
                </c:pt>
                <c:pt idx="1">
                  <c:v>363</c:v>
                </c:pt>
                <c:pt idx="2">
                  <c:v>471</c:v>
                </c:pt>
                <c:pt idx="3">
                  <c:v>898</c:v>
                </c:pt>
                <c:pt idx="4">
                  <c:v>180</c:v>
                </c:pt>
              </c:numCache>
            </c:numRef>
          </c:val>
          <c:extLst>
            <c:ext xmlns:c16="http://schemas.microsoft.com/office/drawing/2014/chart" uri="{C3380CC4-5D6E-409C-BE32-E72D297353CC}">
              <c16:uniqueId val="{0000000C-5807-427F-8E7F-4B0BA1AB6791}"/>
            </c:ext>
          </c:extLst>
        </c:ser>
        <c:dLbls>
          <c:showLegendKey val="0"/>
          <c:showVal val="0"/>
          <c:showCatName val="0"/>
          <c:showSerName val="0"/>
          <c:showPercent val="0"/>
          <c:showBubbleSize val="0"/>
          <c:showLeaderLines val="0"/>
        </c:dLbls>
        <c:gapWidth val="150"/>
        <c:splitType val="cust"/>
        <c:custSplit>
          <c:secondPiePt val="0"/>
          <c:secondPiePt val="1"/>
          <c:secondPiePt val="2"/>
        </c:custSplit>
        <c:secondPieSize val="6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00375241435441E-2"/>
          <c:y val="9.0948127341700824E-2"/>
          <c:w val="0.95049931205736837"/>
          <c:h val="0.65446432186492687"/>
        </c:manualLayout>
      </c:layout>
      <c:barChart>
        <c:barDir val="col"/>
        <c:grouping val="clustered"/>
        <c:varyColors val="0"/>
        <c:ser>
          <c:idx val="0"/>
          <c:order val="0"/>
          <c:tx>
            <c:strRef>
              <c:f>Sheet1!$B$1</c:f>
              <c:strCache>
                <c:ptCount val="1"/>
                <c:pt idx="0">
                  <c:v>DV assault</c:v>
                </c:pt>
              </c:strCache>
            </c:strRef>
          </c:tx>
          <c:spPr>
            <a:solidFill>
              <a:srgbClr val="FFBB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Past 5 years </c:v>
                </c:pt>
                <c:pt idx="2">
                  <c:v>Past 2 years </c:v>
                </c:pt>
                <c:pt idx="4">
                  <c:v>July 2018-June 2019</c:v>
                </c:pt>
              </c:strCache>
            </c:strRef>
          </c:cat>
          <c:val>
            <c:numRef>
              <c:f>Sheet1!$B$2:$B$6</c:f>
              <c:numCache>
                <c:formatCode>General</c:formatCode>
                <c:ptCount val="5"/>
                <c:pt idx="0" formatCode="0%">
                  <c:v>0.3</c:v>
                </c:pt>
                <c:pt idx="2" formatCode="0%">
                  <c:v>0.16</c:v>
                </c:pt>
                <c:pt idx="4" formatCode="0%">
                  <c:v>1</c:v>
                </c:pt>
              </c:numCache>
            </c:numRef>
          </c:val>
          <c:extLst>
            <c:ext xmlns:c16="http://schemas.microsoft.com/office/drawing/2014/chart" uri="{C3380CC4-5D6E-409C-BE32-E72D297353CC}">
              <c16:uniqueId val="{00000000-D489-4C41-B414-46F4DE8D2F78}"/>
            </c:ext>
          </c:extLst>
        </c:ser>
        <c:ser>
          <c:idx val="1"/>
          <c:order val="1"/>
          <c:tx>
            <c:strRef>
              <c:f>Sheet1!$C$1</c:f>
              <c:strCache>
                <c:ptCount val="1"/>
                <c:pt idx="0">
                  <c:v>DV offence</c:v>
                </c:pt>
              </c:strCache>
            </c:strRef>
          </c:tx>
          <c:spPr>
            <a:solidFill>
              <a:srgbClr val="4E418F"/>
            </a:solidFill>
            <a:ln>
              <a:solidFill>
                <a:srgbClr val="4E41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Past 5 years </c:v>
                </c:pt>
                <c:pt idx="2">
                  <c:v>Past 2 years </c:v>
                </c:pt>
                <c:pt idx="4">
                  <c:v>July 2018-June 2019</c:v>
                </c:pt>
              </c:strCache>
            </c:strRef>
          </c:cat>
          <c:val>
            <c:numRef>
              <c:f>Sheet1!$C$2:$C$6</c:f>
              <c:numCache>
                <c:formatCode>General</c:formatCode>
                <c:ptCount val="5"/>
                <c:pt idx="0" formatCode="0%">
                  <c:v>0.45</c:v>
                </c:pt>
                <c:pt idx="2" formatCode="0%">
                  <c:v>0.28999999999999998</c:v>
                </c:pt>
              </c:numCache>
            </c:numRef>
          </c:val>
          <c:extLst>
            <c:ext xmlns:c16="http://schemas.microsoft.com/office/drawing/2014/chart" uri="{C3380CC4-5D6E-409C-BE32-E72D297353CC}">
              <c16:uniqueId val="{00000001-D489-4C41-B414-46F4DE8D2F78}"/>
            </c:ext>
          </c:extLst>
        </c:ser>
        <c:ser>
          <c:idx val="2"/>
          <c:order val="2"/>
          <c:tx>
            <c:strRef>
              <c:f>Sheet1!$D$1</c:f>
              <c:strCache>
                <c:ptCount val="1"/>
                <c:pt idx="0">
                  <c:v>Any offence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Past 5 years </c:v>
                </c:pt>
                <c:pt idx="2">
                  <c:v>Past 2 years </c:v>
                </c:pt>
                <c:pt idx="4">
                  <c:v>July 2018-June 2019</c:v>
                </c:pt>
              </c:strCache>
            </c:strRef>
          </c:cat>
          <c:val>
            <c:numRef>
              <c:f>Sheet1!$D$2:$D$6</c:f>
              <c:numCache>
                <c:formatCode>General</c:formatCode>
                <c:ptCount val="5"/>
                <c:pt idx="0" formatCode="0%">
                  <c:v>0.74</c:v>
                </c:pt>
                <c:pt idx="2" formatCode="0%">
                  <c:v>0.6</c:v>
                </c:pt>
              </c:numCache>
            </c:numRef>
          </c:val>
          <c:extLst>
            <c:ext xmlns:c16="http://schemas.microsoft.com/office/drawing/2014/chart" uri="{C3380CC4-5D6E-409C-BE32-E72D297353CC}">
              <c16:uniqueId val="{00000002-D489-4C41-B414-46F4DE8D2F78}"/>
            </c:ext>
          </c:extLst>
        </c:ser>
        <c:dLbls>
          <c:showLegendKey val="0"/>
          <c:showVal val="0"/>
          <c:showCatName val="0"/>
          <c:showSerName val="0"/>
          <c:showPercent val="0"/>
          <c:showBubbleSize val="0"/>
        </c:dLbls>
        <c:gapWidth val="0"/>
        <c:axId val="1799276192"/>
        <c:axId val="1799272448"/>
      </c:barChart>
      <c:catAx>
        <c:axId val="179927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99272448"/>
        <c:crosses val="autoZero"/>
        <c:auto val="1"/>
        <c:lblAlgn val="ctr"/>
        <c:lblOffset val="100"/>
        <c:noMultiLvlLbl val="0"/>
      </c:catAx>
      <c:valAx>
        <c:axId val="1799272448"/>
        <c:scaling>
          <c:orientation val="minMax"/>
        </c:scaling>
        <c:delete val="1"/>
        <c:axPos val="l"/>
        <c:numFmt formatCode="0%" sourceLinked="1"/>
        <c:majorTickMark val="none"/>
        <c:minorTickMark val="none"/>
        <c:tickLblPos val="nextTo"/>
        <c:crossAx val="179927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491104650869525"/>
          <c:y val="8.6081384745690603E-2"/>
          <c:w val="0.57821618867791291"/>
          <c:h val="0.82139654194404987"/>
        </c:manualLayout>
      </c:layout>
      <c:barChart>
        <c:barDir val="bar"/>
        <c:grouping val="stacked"/>
        <c:varyColors val="0"/>
        <c:ser>
          <c:idx val="1"/>
          <c:order val="0"/>
          <c:tx>
            <c:strRef>
              <c:f>'Outcomes Penalties '!$G$7</c:f>
              <c:strCache>
                <c:ptCount val="1"/>
                <c:pt idx="0">
                  <c:v>Male</c:v>
                </c:pt>
              </c:strCache>
            </c:strRef>
          </c:tx>
          <c:spPr>
            <a:solidFill>
              <a:srgbClr val="4E418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7382-4326-9F6F-44E5EB1C3D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 Penalties '!$A$8:$A$13</c:f>
              <c:strCache>
                <c:ptCount val="5"/>
                <c:pt idx="0">
                  <c:v>Other</c:v>
                </c:pt>
                <c:pt idx="1">
                  <c:v>Fine</c:v>
                </c:pt>
                <c:pt idx="2">
                  <c:v>Custody</c:v>
                </c:pt>
                <c:pt idx="3">
                  <c:v>Unsupervised Community Sentence</c:v>
                </c:pt>
                <c:pt idx="4">
                  <c:v>Supervised Community Sentence</c:v>
                </c:pt>
              </c:strCache>
              <c:extLst/>
            </c:strRef>
          </c:cat>
          <c:val>
            <c:numRef>
              <c:f>'Outcomes Penalties '!$C$8:$C$13</c:f>
              <c:numCache>
                <c:formatCode>General</c:formatCode>
                <c:ptCount val="5"/>
                <c:pt idx="0">
                  <c:v>10</c:v>
                </c:pt>
                <c:pt idx="1">
                  <c:v>129</c:v>
                </c:pt>
                <c:pt idx="2">
                  <c:v>424</c:v>
                </c:pt>
                <c:pt idx="3">
                  <c:v>283</c:v>
                </c:pt>
                <c:pt idx="4">
                  <c:v>541</c:v>
                </c:pt>
              </c:numCache>
              <c:extLst/>
            </c:numRef>
          </c:val>
          <c:extLst>
            <c:ext xmlns:c16="http://schemas.microsoft.com/office/drawing/2014/chart" uri="{C3380CC4-5D6E-409C-BE32-E72D297353CC}">
              <c16:uniqueId val="{00000000-B6E2-9949-858B-7AC81091A523}"/>
            </c:ext>
          </c:extLst>
        </c:ser>
        <c:ser>
          <c:idx val="0"/>
          <c:order val="1"/>
          <c:tx>
            <c:strRef>
              <c:f>'Outcomes Penalties '!$B$7</c:f>
              <c:strCache>
                <c:ptCount val="1"/>
                <c:pt idx="0">
                  <c:v>Female</c:v>
                </c:pt>
              </c:strCache>
            </c:strRef>
          </c:tx>
          <c:spPr>
            <a:solidFill>
              <a:srgbClr val="FFBB03"/>
            </a:solidFill>
            <a:ln>
              <a:noFill/>
            </a:ln>
            <a:effectLst/>
          </c:spPr>
          <c:invertIfNegative val="0"/>
          <c:dLbls>
            <c:dLbl>
              <c:idx val="0"/>
              <c:layout>
                <c:manualLayout>
                  <c:x val="7.219683959258154E-3"/>
                  <c:y val="0.120483049291554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E2-9949-858B-7AC81091A52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 Penalties '!$A$8:$A$13</c:f>
              <c:strCache>
                <c:ptCount val="5"/>
                <c:pt idx="0">
                  <c:v>Other</c:v>
                </c:pt>
                <c:pt idx="1">
                  <c:v>Fine</c:v>
                </c:pt>
                <c:pt idx="2">
                  <c:v>Custody</c:v>
                </c:pt>
                <c:pt idx="3">
                  <c:v>Unsupervised Community Sentence</c:v>
                </c:pt>
                <c:pt idx="4">
                  <c:v>Supervised Community Sentence</c:v>
                </c:pt>
              </c:strCache>
              <c:extLst/>
            </c:strRef>
          </c:cat>
          <c:val>
            <c:numRef>
              <c:f>'Outcomes Penalties '!$B$8:$B$13</c:f>
              <c:numCache>
                <c:formatCode>General</c:formatCode>
                <c:ptCount val="5"/>
                <c:pt idx="0">
                  <c:v>13</c:v>
                </c:pt>
                <c:pt idx="1">
                  <c:v>72</c:v>
                </c:pt>
                <c:pt idx="2">
                  <c:v>37</c:v>
                </c:pt>
                <c:pt idx="3">
                  <c:v>208</c:v>
                </c:pt>
                <c:pt idx="4">
                  <c:v>206</c:v>
                </c:pt>
              </c:numCache>
              <c:extLst/>
            </c:numRef>
          </c:val>
          <c:extLst>
            <c:ext xmlns:c16="http://schemas.microsoft.com/office/drawing/2014/chart" uri="{C3380CC4-5D6E-409C-BE32-E72D297353CC}">
              <c16:uniqueId val="{00000002-B6E2-9949-858B-7AC81091A523}"/>
            </c:ext>
          </c:extLst>
        </c:ser>
        <c:ser>
          <c:idx val="2"/>
          <c:order val="2"/>
          <c:tx>
            <c:strRef>
              <c:f>'Outcomes Penalties '!$D$7</c:f>
              <c:strCache>
                <c:ptCount val="1"/>
                <c:pt idx="0">
                  <c:v>Grand Total</c:v>
                </c:pt>
              </c:strCache>
            </c:strRef>
          </c:tx>
          <c:spPr>
            <a:noFill/>
            <a:ln>
              <a:noFill/>
            </a:ln>
            <a:effectLst/>
          </c:spPr>
          <c:invertIfNegative val="0"/>
          <c:dLbls>
            <c:dLbl>
              <c:idx val="0"/>
              <c:layout>
                <c:manualLayout>
                  <c:x val="3.6426795169054511E-2"/>
                  <c:y val="1.07251465840408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E2-9949-858B-7AC81091A523}"/>
                </c:ext>
              </c:extLst>
            </c:dLbl>
            <c:dLbl>
              <c:idx val="4"/>
              <c:layout>
                <c:manualLayout>
                  <c:x val="1.8454759907120484E-2"/>
                  <c:y val="1.07251465840408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82-4326-9F6F-44E5EB1C3D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85000"/>
                        <a:lumOff val="1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 Penalties '!$A$8:$A$13</c:f>
              <c:strCache>
                <c:ptCount val="5"/>
                <c:pt idx="0">
                  <c:v>Other</c:v>
                </c:pt>
                <c:pt idx="1">
                  <c:v>Fine</c:v>
                </c:pt>
                <c:pt idx="2">
                  <c:v>Custody</c:v>
                </c:pt>
                <c:pt idx="3">
                  <c:v>Unsupervised Community Sentence</c:v>
                </c:pt>
                <c:pt idx="4">
                  <c:v>Supervised Community Sentence</c:v>
                </c:pt>
              </c:strCache>
              <c:extLst/>
            </c:strRef>
          </c:cat>
          <c:val>
            <c:numRef>
              <c:f>'Outcomes Penalties '!$D$8:$D$13</c:f>
              <c:numCache>
                <c:formatCode>General</c:formatCode>
                <c:ptCount val="5"/>
                <c:pt idx="0">
                  <c:v>23</c:v>
                </c:pt>
                <c:pt idx="1">
                  <c:v>201</c:v>
                </c:pt>
                <c:pt idx="2">
                  <c:v>461</c:v>
                </c:pt>
                <c:pt idx="3">
                  <c:v>491</c:v>
                </c:pt>
                <c:pt idx="4">
                  <c:v>747</c:v>
                </c:pt>
              </c:numCache>
              <c:extLst/>
            </c:numRef>
          </c:val>
          <c:extLst>
            <c:ext xmlns:c16="http://schemas.microsoft.com/office/drawing/2014/chart" uri="{C3380CC4-5D6E-409C-BE32-E72D297353CC}">
              <c16:uniqueId val="{00000004-B6E2-9949-858B-7AC81091A523}"/>
            </c:ext>
          </c:extLst>
        </c:ser>
        <c:dLbls>
          <c:showLegendKey val="0"/>
          <c:showVal val="0"/>
          <c:showCatName val="0"/>
          <c:showSerName val="0"/>
          <c:showPercent val="0"/>
          <c:showBubbleSize val="0"/>
        </c:dLbls>
        <c:gapWidth val="20"/>
        <c:overlap val="100"/>
        <c:axId val="99188304"/>
        <c:axId val="212668368"/>
      </c:barChart>
      <c:catAx>
        <c:axId val="99188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2668368"/>
        <c:crosses val="autoZero"/>
        <c:auto val="1"/>
        <c:lblAlgn val="ctr"/>
        <c:lblOffset val="100"/>
        <c:noMultiLvlLbl val="0"/>
      </c:catAx>
      <c:valAx>
        <c:axId val="212668368"/>
        <c:scaling>
          <c:orientation val="minMax"/>
          <c:max val="750"/>
          <c:min val="0"/>
        </c:scaling>
        <c:delete val="0"/>
        <c:axPos val="b"/>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188304"/>
        <c:crosses val="autoZero"/>
        <c:crossBetween val="between"/>
      </c:valAx>
      <c:spPr>
        <a:noFill/>
        <a:ln>
          <a:noFill/>
        </a:ln>
        <a:effectLst/>
      </c:spPr>
    </c:plotArea>
    <c:legend>
      <c:legendPos val="b"/>
      <c:legendEntry>
        <c:idx val="2"/>
        <c:delete val="1"/>
      </c:legendEntry>
      <c:layout>
        <c:manualLayout>
          <c:xMode val="edge"/>
          <c:yMode val="edge"/>
          <c:x val="0.52559362907585727"/>
          <c:y val="0.82843622014306384"/>
          <c:w val="0.15801855691652225"/>
          <c:h val="0.112961691521701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0097210070963"/>
          <c:y val="0.29479670734273089"/>
          <c:w val="0.73042055335202383"/>
          <c:h val="0.50725199873763938"/>
        </c:manualLayout>
      </c:layout>
      <c:barChart>
        <c:barDir val="col"/>
        <c:grouping val="clustered"/>
        <c:varyColors val="0"/>
        <c:ser>
          <c:idx val="0"/>
          <c:order val="0"/>
          <c:tx>
            <c:strRef>
              <c:f>Sheet1!$A$2</c:f>
              <c:strCache>
                <c:ptCount val="1"/>
                <c:pt idx="0">
                  <c:v>Aboriginal remand  prisoners with DV assault as most seriou offence</c:v>
                </c:pt>
              </c:strCache>
            </c:strRef>
          </c:tx>
          <c:spPr>
            <a:solidFill>
              <a:srgbClr val="C8721E"/>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A99D-4F4F-98AC-03590D0FC0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Dec-18</c:v>
                </c:pt>
                <c:pt idx="1">
                  <c:v>Dec-19</c:v>
                </c:pt>
                <c:pt idx="2">
                  <c:v>Dec-20</c:v>
                </c:pt>
                <c:pt idx="3">
                  <c:v>Dec-21</c:v>
                </c:pt>
              </c:strCache>
            </c:strRef>
          </c:cat>
          <c:val>
            <c:numRef>
              <c:f>Sheet1!$B$2:$E$2</c:f>
              <c:numCache>
                <c:formatCode>General</c:formatCode>
                <c:ptCount val="4"/>
                <c:pt idx="0">
                  <c:v>231</c:v>
                </c:pt>
                <c:pt idx="1">
                  <c:v>227</c:v>
                </c:pt>
                <c:pt idx="2">
                  <c:v>237</c:v>
                </c:pt>
                <c:pt idx="3">
                  <c:v>288</c:v>
                </c:pt>
              </c:numCache>
            </c:numRef>
          </c:val>
          <c:extLst>
            <c:ext xmlns:c16="http://schemas.microsoft.com/office/drawing/2014/chart" uri="{C3380CC4-5D6E-409C-BE32-E72D297353CC}">
              <c16:uniqueId val="{00000000-A99D-4F4F-98AC-03590D0FC0FE}"/>
            </c:ext>
          </c:extLst>
        </c:ser>
        <c:dLbls>
          <c:showLegendKey val="0"/>
          <c:showVal val="0"/>
          <c:showCatName val="0"/>
          <c:showSerName val="0"/>
          <c:showPercent val="0"/>
          <c:showBubbleSize val="0"/>
        </c:dLbls>
        <c:gapWidth val="110"/>
        <c:overlap val="-27"/>
        <c:axId val="1071995583"/>
        <c:axId val="1071989759"/>
      </c:barChart>
      <c:catAx>
        <c:axId val="107199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1989759"/>
        <c:crosses val="autoZero"/>
        <c:auto val="1"/>
        <c:lblAlgn val="ctr"/>
        <c:lblOffset val="100"/>
        <c:noMultiLvlLbl val="0"/>
      </c:catAx>
      <c:valAx>
        <c:axId val="1071989759"/>
        <c:scaling>
          <c:orientation val="minMax"/>
          <c:min val="0"/>
        </c:scaling>
        <c:delete val="0"/>
        <c:axPos val="l"/>
        <c:title>
          <c:tx>
            <c:rich>
              <a:bodyPr rot="0" spcFirstLastPara="1" vertOverflow="ellipsis" wrap="square" anchor="t" anchorCtr="0"/>
              <a:lstStyle/>
              <a:p>
                <a:pPr>
                  <a:defRPr sz="1330" b="0" i="0" u="none" strike="noStrike" kern="1200" baseline="0">
                    <a:solidFill>
                      <a:schemeClr val="tx1">
                        <a:lumMod val="65000"/>
                        <a:lumOff val="35000"/>
                      </a:schemeClr>
                    </a:solidFill>
                    <a:latin typeface="+mn-lt"/>
                    <a:ea typeface="+mn-ea"/>
                    <a:cs typeface="+mn-cs"/>
                  </a:defRPr>
                </a:pPr>
                <a:r>
                  <a:rPr lang="en-AU" dirty="0"/>
                  <a:t>Number</a:t>
                </a:r>
              </a:p>
            </c:rich>
          </c:tx>
          <c:layout>
            <c:manualLayout>
              <c:xMode val="edge"/>
              <c:yMode val="edge"/>
              <c:x val="0"/>
              <c:y val="0"/>
            </c:manualLayout>
          </c:layout>
          <c:overlay val="0"/>
          <c:spPr>
            <a:noFill/>
            <a:ln>
              <a:noFill/>
            </a:ln>
            <a:effectLst/>
          </c:spPr>
          <c:txPr>
            <a:bodyPr rot="0" spcFirstLastPara="1" vertOverflow="ellipsis" wrap="square" anchor="t" anchorCtr="0"/>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1995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0097210070963"/>
          <c:y val="0.29479670734273089"/>
          <c:w val="0.73042055335202383"/>
          <c:h val="0.50725199873763938"/>
        </c:manualLayout>
      </c:layout>
      <c:barChart>
        <c:barDir val="col"/>
        <c:grouping val="clustered"/>
        <c:varyColors val="0"/>
        <c:ser>
          <c:idx val="0"/>
          <c:order val="0"/>
          <c:tx>
            <c:strRef>
              <c:f>Sheet1!$A$2</c:f>
              <c:strCache>
                <c:ptCount val="1"/>
                <c:pt idx="0">
                  <c:v>Aboriginal sentenced  prisoners with DV assault as most seriou offence</c:v>
                </c:pt>
              </c:strCache>
            </c:strRef>
          </c:tx>
          <c:spPr>
            <a:solidFill>
              <a:srgbClr val="C8721E"/>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1B4-415F-B9A1-0E2E63D34D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Dec-18</c:v>
                </c:pt>
                <c:pt idx="1">
                  <c:v>Dec-19</c:v>
                </c:pt>
                <c:pt idx="2">
                  <c:v>Dec-20</c:v>
                </c:pt>
                <c:pt idx="3">
                  <c:v>Dec-21</c:v>
                </c:pt>
              </c:strCache>
            </c:strRef>
          </c:cat>
          <c:val>
            <c:numRef>
              <c:f>Sheet1!$B$2:$E$2</c:f>
              <c:numCache>
                <c:formatCode>General</c:formatCode>
                <c:ptCount val="4"/>
                <c:pt idx="0">
                  <c:v>246</c:v>
                </c:pt>
                <c:pt idx="1">
                  <c:v>263</c:v>
                </c:pt>
                <c:pt idx="2">
                  <c:v>250</c:v>
                </c:pt>
                <c:pt idx="3">
                  <c:v>250</c:v>
                </c:pt>
              </c:numCache>
            </c:numRef>
          </c:val>
          <c:extLst>
            <c:ext xmlns:c16="http://schemas.microsoft.com/office/drawing/2014/chart" uri="{C3380CC4-5D6E-409C-BE32-E72D297353CC}">
              <c16:uniqueId val="{00000000-91B4-415F-B9A1-0E2E63D34D07}"/>
            </c:ext>
          </c:extLst>
        </c:ser>
        <c:dLbls>
          <c:showLegendKey val="0"/>
          <c:showVal val="0"/>
          <c:showCatName val="0"/>
          <c:showSerName val="0"/>
          <c:showPercent val="0"/>
          <c:showBubbleSize val="0"/>
        </c:dLbls>
        <c:gapWidth val="110"/>
        <c:overlap val="-27"/>
        <c:axId val="1071995583"/>
        <c:axId val="1071989759"/>
      </c:barChart>
      <c:catAx>
        <c:axId val="107199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1989759"/>
        <c:crosses val="autoZero"/>
        <c:auto val="1"/>
        <c:lblAlgn val="ctr"/>
        <c:lblOffset val="100"/>
        <c:noMultiLvlLbl val="0"/>
      </c:catAx>
      <c:valAx>
        <c:axId val="1071989759"/>
        <c:scaling>
          <c:orientation val="minMax"/>
          <c:min val="0"/>
        </c:scaling>
        <c:delete val="0"/>
        <c:axPos val="l"/>
        <c:title>
          <c:tx>
            <c:rich>
              <a:bodyPr rot="0" spcFirstLastPara="1" vertOverflow="ellipsis" wrap="square" anchor="t" anchorCtr="0"/>
              <a:lstStyle/>
              <a:p>
                <a:pPr>
                  <a:defRPr sz="1330" b="0" i="0" u="none" strike="noStrike" kern="1200" baseline="0">
                    <a:solidFill>
                      <a:schemeClr val="tx1">
                        <a:lumMod val="65000"/>
                        <a:lumOff val="35000"/>
                      </a:schemeClr>
                    </a:solidFill>
                    <a:latin typeface="+mn-lt"/>
                    <a:ea typeface="+mn-ea"/>
                    <a:cs typeface="+mn-cs"/>
                  </a:defRPr>
                </a:pPr>
                <a:r>
                  <a:rPr lang="en-AU" dirty="0"/>
                  <a:t>Number</a:t>
                </a:r>
              </a:p>
            </c:rich>
          </c:tx>
          <c:layout>
            <c:manualLayout>
              <c:xMode val="edge"/>
              <c:yMode val="edge"/>
              <c:x val="0"/>
              <c:y val="0"/>
            </c:manualLayout>
          </c:layout>
          <c:overlay val="0"/>
          <c:spPr>
            <a:noFill/>
            <a:ln>
              <a:noFill/>
            </a:ln>
            <a:effectLst/>
          </c:spPr>
          <c:txPr>
            <a:bodyPr rot="0" spcFirstLastPara="1" vertOverflow="ellipsis" wrap="square" anchor="t" anchorCtr="0"/>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1995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31246498040965E-2"/>
          <c:y val="7.1057087704344532E-2"/>
          <c:w val="0.80072174845874799"/>
          <c:h val="0.68786223642776545"/>
        </c:manualLayout>
      </c:layout>
      <c:barChart>
        <c:barDir val="bar"/>
        <c:grouping val="stacked"/>
        <c:varyColors val="0"/>
        <c:ser>
          <c:idx val="1"/>
          <c:order val="0"/>
          <c:tx>
            <c:strRef>
              <c:f>Sheet1!$C$1</c:f>
              <c:strCache>
                <c:ptCount val="1"/>
                <c:pt idx="0">
                  <c:v>Did not reoffend</c:v>
                </c:pt>
              </c:strCache>
            </c:strRef>
          </c:tx>
          <c:spPr>
            <a:solidFill>
              <a:srgbClr val="4E418F"/>
            </a:solidFill>
            <a:ln>
              <a:noFill/>
            </a:ln>
            <a:effectLst/>
          </c:spPr>
          <c:invertIfNegative val="0"/>
          <c:dLbls>
            <c:dLbl>
              <c:idx val="0"/>
              <c:tx>
                <c:rich>
                  <a:bodyPr/>
                  <a:lstStyle/>
                  <a:p>
                    <a:fld id="{21BB2729-3DD2-4BA9-A525-4E308D969BC6}"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3AD-4D87-9161-5A17EA8980AD}"/>
                </c:ext>
              </c:extLst>
            </c:dLbl>
            <c:dLbl>
              <c:idx val="1"/>
              <c:tx>
                <c:rich>
                  <a:bodyPr/>
                  <a:lstStyle/>
                  <a:p>
                    <a:fld id="{2FF8C0E9-4E29-4A0B-A7ED-736A4B9A5FCC}"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AD-4D87-9161-5A17EA8980A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Sheet1!$C$2:$C$3</c:f>
              <c:numCache>
                <c:formatCode>General</c:formatCode>
                <c:ptCount val="2"/>
                <c:pt idx="0">
                  <c:v>69</c:v>
                </c:pt>
                <c:pt idx="1">
                  <c:v>133</c:v>
                </c:pt>
              </c:numCache>
            </c:numRef>
          </c:val>
          <c:extLst>
            <c:ext xmlns:c15="http://schemas.microsoft.com/office/drawing/2012/chart" uri="{02D57815-91ED-43cb-92C2-25804820EDAC}">
              <c15:datalabelsRange>
                <c15:f>Sheet1!$F$2:$F$3</c15:f>
                <c15:dlblRangeCache>
                  <c:ptCount val="2"/>
                  <c:pt idx="0">
                    <c:v>79%</c:v>
                  </c:pt>
                  <c:pt idx="1">
                    <c:v>75%</c:v>
                  </c:pt>
                </c15:dlblRangeCache>
              </c15:datalabelsRange>
            </c:ext>
            <c:ext xmlns:c16="http://schemas.microsoft.com/office/drawing/2014/chart" uri="{C3380CC4-5D6E-409C-BE32-E72D297353CC}">
              <c16:uniqueId val="{00000002-73AD-4D87-9161-5A17EA8980AD}"/>
            </c:ext>
          </c:extLst>
        </c:ser>
        <c:ser>
          <c:idx val="0"/>
          <c:order val="1"/>
          <c:tx>
            <c:strRef>
              <c:f>Sheet1!$B$1</c:f>
              <c:strCache>
                <c:ptCount val="1"/>
                <c:pt idx="0">
                  <c:v>Reoffend</c:v>
                </c:pt>
              </c:strCache>
            </c:strRef>
          </c:tx>
          <c:spPr>
            <a:solidFill>
              <a:srgbClr val="FFC000"/>
            </a:solidFill>
            <a:ln>
              <a:noFill/>
            </a:ln>
            <a:effectLst/>
          </c:spPr>
          <c:invertIfNegative val="0"/>
          <c:dLbls>
            <c:dLbl>
              <c:idx val="0"/>
              <c:tx>
                <c:rich>
                  <a:bodyPr/>
                  <a:lstStyle/>
                  <a:p>
                    <a:fld id="{DCB4C336-477F-4072-AF42-B6A0C31673DC}"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3AD-4D87-9161-5A17EA8980AD}"/>
                </c:ext>
              </c:extLst>
            </c:dLbl>
            <c:dLbl>
              <c:idx val="1"/>
              <c:tx>
                <c:rich>
                  <a:bodyPr/>
                  <a:lstStyle/>
                  <a:p>
                    <a:fld id="{9FCF0D4F-E656-40B5-8095-BB5292F302D4}"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AD-4D87-9161-5A17EA8980A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General</c:formatCode>
                <c:ptCount val="2"/>
                <c:pt idx="0">
                  <c:v>18</c:v>
                </c:pt>
                <c:pt idx="1">
                  <c:v>44</c:v>
                </c:pt>
              </c:numCache>
            </c:numRef>
          </c:val>
          <c:extLst>
            <c:ext xmlns:c15="http://schemas.microsoft.com/office/drawing/2012/chart" uri="{02D57815-91ED-43cb-92C2-25804820EDAC}">
              <c15:datalabelsRange>
                <c15:f>Sheet1!$E$2:$E$3</c15:f>
                <c15:dlblRangeCache>
                  <c:ptCount val="2"/>
                  <c:pt idx="0">
                    <c:v>21%</c:v>
                  </c:pt>
                  <c:pt idx="1">
                    <c:v>25%</c:v>
                  </c:pt>
                </c15:dlblRangeCache>
              </c15:datalabelsRange>
            </c:ext>
            <c:ext xmlns:c16="http://schemas.microsoft.com/office/drawing/2014/chart" uri="{C3380CC4-5D6E-409C-BE32-E72D297353CC}">
              <c16:uniqueId val="{00000005-73AD-4D87-9161-5A17EA8980AD}"/>
            </c:ext>
          </c:extLst>
        </c:ser>
        <c:ser>
          <c:idx val="2"/>
          <c:order val="2"/>
          <c:tx>
            <c:strRef>
              <c:f>Sheet1!$D$1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Sheet1!$D$2:$D$3</c:f>
              <c:numCache>
                <c:formatCode>General</c:formatCode>
                <c:ptCount val="2"/>
                <c:pt idx="0">
                  <c:v>87</c:v>
                </c:pt>
                <c:pt idx="1">
                  <c:v>177</c:v>
                </c:pt>
              </c:numCache>
            </c:numRef>
          </c:val>
          <c:extLst>
            <c:ext xmlns:c16="http://schemas.microsoft.com/office/drawing/2014/chart" uri="{C3380CC4-5D6E-409C-BE32-E72D297353CC}">
              <c16:uniqueId val="{00000006-73AD-4D87-9161-5A17EA8980AD}"/>
            </c:ext>
          </c:extLst>
        </c:ser>
        <c:dLbls>
          <c:showLegendKey val="0"/>
          <c:showVal val="0"/>
          <c:showCatName val="0"/>
          <c:showSerName val="0"/>
          <c:showPercent val="0"/>
          <c:showBubbleSize val="0"/>
        </c:dLbls>
        <c:gapWidth val="61"/>
        <c:overlap val="100"/>
        <c:axId val="289922575"/>
        <c:axId val="289919247"/>
      </c:barChart>
      <c:catAx>
        <c:axId val="289922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9919247"/>
        <c:crosses val="autoZero"/>
        <c:auto val="1"/>
        <c:lblAlgn val="ctr"/>
        <c:lblOffset val="100"/>
        <c:noMultiLvlLbl val="0"/>
      </c:catAx>
      <c:valAx>
        <c:axId val="289919247"/>
        <c:scaling>
          <c:orientation val="minMax"/>
          <c:max val="180"/>
          <c:min val="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dirty="0"/>
                  <a:t>Number of offenders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922575"/>
        <c:crosses val="autoZero"/>
        <c:crossBetween val="between"/>
      </c:valAx>
      <c:spPr>
        <a:noFill/>
        <a:ln>
          <a:noFill/>
        </a:ln>
        <a:effectLst/>
      </c:spPr>
    </c:plotArea>
    <c:legend>
      <c:legendPos val="b"/>
      <c:legendEntry>
        <c:idx val="2"/>
        <c:delete val="1"/>
      </c:legendEntry>
      <c:layout>
        <c:manualLayout>
          <c:xMode val="edge"/>
          <c:yMode val="edge"/>
          <c:x val="0.8309808842741182"/>
          <c:y val="0.4102964504522601"/>
          <c:w val="0.16271065743087074"/>
          <c:h val="0.3350919935001743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888888888888889E-3"/>
          <c:y val="0.19888597258676"/>
          <c:w val="0.83611111111111114"/>
          <c:h val="0.68134842519685035"/>
        </c:manualLayout>
      </c:layout>
      <c:ofPieChart>
        <c:ofPieType val="bar"/>
        <c:varyColors val="1"/>
        <c:ser>
          <c:idx val="0"/>
          <c:order val="0"/>
          <c:tx>
            <c:v>Family violence</c:v>
          </c:tx>
          <c:spPr>
            <a:ln>
              <a:noFill/>
            </a:ln>
          </c:spPr>
          <c:dPt>
            <c:idx val="0"/>
            <c:bubble3D val="0"/>
            <c:spPr>
              <a:solidFill>
                <a:srgbClr val="4E418F">
                  <a:alpha val="60000"/>
                </a:srgbClr>
              </a:solidFill>
              <a:ln w="19050">
                <a:noFill/>
              </a:ln>
              <a:effectLst/>
            </c:spPr>
            <c:extLst>
              <c:ext xmlns:c16="http://schemas.microsoft.com/office/drawing/2014/chart" uri="{C3380CC4-5D6E-409C-BE32-E72D297353CC}">
                <c16:uniqueId val="{00000001-C3C0-9B41-98EB-209BE0E5C5FE}"/>
              </c:ext>
            </c:extLst>
          </c:dPt>
          <c:dPt>
            <c:idx val="1"/>
            <c:bubble3D val="0"/>
            <c:spPr>
              <a:solidFill>
                <a:srgbClr val="4E418F">
                  <a:alpha val="40000"/>
                </a:srgbClr>
              </a:solidFill>
              <a:ln w="19050">
                <a:noFill/>
              </a:ln>
              <a:effectLst/>
            </c:spPr>
            <c:extLst>
              <c:ext xmlns:c16="http://schemas.microsoft.com/office/drawing/2014/chart" uri="{C3380CC4-5D6E-409C-BE32-E72D297353CC}">
                <c16:uniqueId val="{00000003-C3C0-9B41-98EB-209BE0E5C5FE}"/>
              </c:ext>
            </c:extLst>
          </c:dPt>
          <c:dPt>
            <c:idx val="2"/>
            <c:bubble3D val="0"/>
            <c:spPr>
              <a:solidFill>
                <a:srgbClr val="4E418F">
                  <a:alpha val="20000"/>
                </a:srgbClr>
              </a:solidFill>
              <a:ln w="19050">
                <a:noFill/>
              </a:ln>
              <a:effectLst/>
            </c:spPr>
            <c:extLst>
              <c:ext xmlns:c16="http://schemas.microsoft.com/office/drawing/2014/chart" uri="{C3380CC4-5D6E-409C-BE32-E72D297353CC}">
                <c16:uniqueId val="{00000005-C3C0-9B41-98EB-209BE0E5C5FE}"/>
              </c:ext>
            </c:extLst>
          </c:dPt>
          <c:dPt>
            <c:idx val="3"/>
            <c:bubble3D val="0"/>
            <c:spPr>
              <a:solidFill>
                <a:srgbClr val="FFBB03"/>
              </a:solidFill>
              <a:ln w="19050">
                <a:noFill/>
              </a:ln>
              <a:effectLst/>
            </c:spPr>
            <c:extLst>
              <c:ext xmlns:c16="http://schemas.microsoft.com/office/drawing/2014/chart" uri="{C3380CC4-5D6E-409C-BE32-E72D297353CC}">
                <c16:uniqueId val="{00000007-C3C0-9B41-98EB-209BE0E5C5FE}"/>
              </c:ext>
            </c:extLst>
          </c:dPt>
          <c:dPt>
            <c:idx val="4"/>
            <c:bubble3D val="0"/>
            <c:spPr>
              <a:solidFill>
                <a:srgbClr val="D9D9D9"/>
              </a:solidFill>
              <a:ln w="19050">
                <a:noFill/>
              </a:ln>
              <a:effectLst/>
            </c:spPr>
            <c:extLst>
              <c:ext xmlns:c16="http://schemas.microsoft.com/office/drawing/2014/chart" uri="{C3380CC4-5D6E-409C-BE32-E72D297353CC}">
                <c16:uniqueId val="{00000009-C3C0-9B41-98EB-209BE0E5C5FE}"/>
              </c:ext>
            </c:extLst>
          </c:dPt>
          <c:dPt>
            <c:idx val="5"/>
            <c:bubble3D val="0"/>
            <c:spPr>
              <a:solidFill>
                <a:srgbClr val="4E418F"/>
              </a:solidFill>
              <a:ln w="19050">
                <a:noFill/>
              </a:ln>
              <a:effectLst/>
            </c:spPr>
            <c:extLst>
              <c:ext xmlns:c16="http://schemas.microsoft.com/office/drawing/2014/chart" uri="{C3380CC4-5D6E-409C-BE32-E72D297353CC}">
                <c16:uniqueId val="{0000000B-C3C0-9B41-98EB-209BE0E5C5FE}"/>
              </c:ext>
            </c:extLst>
          </c:dPt>
          <c:dLbls>
            <c:dLbl>
              <c:idx val="1"/>
              <c:layout>
                <c:manualLayout>
                  <c:x val="3.4109366176803345E-2"/>
                  <c:y val="-1.807369299270826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C0-9B41-98EB-209BE0E5C5FE}"/>
                </c:ext>
              </c:extLst>
            </c:dLbl>
            <c:dLbl>
              <c:idx val="3"/>
              <c:layout>
                <c:manualLayout>
                  <c:x val="0.11286919831223628"/>
                  <c:y val="-9.2477740981601664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10F42059-1AC6-4054-9012-E77C17996625}" type="CATEGORYNAME">
                      <a:rPr lang="en-US" dirty="0"/>
                      <a:pPr>
                        <a:defRPr sz="1400" b="0" i="0" u="none" strike="noStrike" kern="1200" baseline="0">
                          <a:solidFill>
                            <a:schemeClr val="tx1"/>
                          </a:solidFill>
                          <a:latin typeface="+mn-lt"/>
                          <a:ea typeface="+mn-ea"/>
                          <a:cs typeface="+mn-cs"/>
                        </a:defRPr>
                      </a:pPr>
                      <a:t>[CATEGORY NAME]</a:t>
                    </a:fld>
                    <a:r>
                      <a:rPr lang="en-US" baseline="0" dirty="0"/>
                      <a:t>
21%</a:t>
                    </a:r>
                  </a:p>
                </c:rich>
              </c:tx>
              <c:numFmt formatCode="0%" sourceLinked="0"/>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C3C0-9B41-98EB-209BE0E5C5FE}"/>
                </c:ext>
              </c:extLst>
            </c:dLbl>
            <c:dLbl>
              <c:idx val="4"/>
              <c:layout>
                <c:manualLayout>
                  <c:x val="5.5931762091033843E-2"/>
                  <c:y val="0.1678212248663065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3C0-9B41-98EB-209BE0E5C5FE}"/>
                </c:ext>
              </c:extLst>
            </c:dLbl>
            <c:dLbl>
              <c:idx val="5"/>
              <c:layout>
                <c:manualLayout>
                  <c:x val="-0.23544015149131747"/>
                  <c:y val="4.288011865604778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r>
                      <a:rPr lang="en-US" sz="1400" b="0" dirty="0">
                        <a:solidFill>
                          <a:schemeClr val="bg1"/>
                        </a:solidFill>
                      </a:rPr>
                      <a:t>Family</a:t>
                    </a:r>
                    <a:r>
                      <a:rPr lang="en-US" sz="1400" b="0" baseline="0" dirty="0">
                        <a:solidFill>
                          <a:schemeClr val="bg1"/>
                        </a:solidFill>
                      </a:rPr>
                      <a:t> violence
</a:t>
                    </a:r>
                    <a:fld id="{27C2345E-D62C-4690-8330-CE753EFEB0C6}" type="PERCENTAGE">
                      <a:rPr lang="en-US" sz="1400" b="0" baseline="0">
                        <a:solidFill>
                          <a:schemeClr val="bg1"/>
                        </a:solidFill>
                      </a:rPr>
                      <a:pPr>
                        <a:defRPr sz="1400" b="0" i="0" u="none" strike="noStrike" kern="1200" baseline="0">
                          <a:solidFill>
                            <a:schemeClr val="bg1"/>
                          </a:solidFill>
                          <a:latin typeface="+mn-lt"/>
                          <a:ea typeface="+mn-ea"/>
                          <a:cs typeface="+mn-cs"/>
                        </a:defRPr>
                      </a:pPr>
                      <a:t>[PERCENTAGE]</a:t>
                    </a:fld>
                    <a:endParaRPr lang="en-US" sz="1400" b="0" baseline="0" dirty="0">
                      <a:solidFill>
                        <a:schemeClr val="bg1"/>
                      </a:solidFill>
                    </a:endParaRPr>
                  </a:p>
                </c:rich>
              </c:tx>
              <c:numFmt formatCode="0%" sourceLinked="0"/>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9812483535628284"/>
                      <c:h val="0.2158966668623464"/>
                    </c:manualLayout>
                  </c15:layout>
                  <c15:dlblFieldTable/>
                  <c15:showDataLabelsRange val="0"/>
                </c:ext>
                <c:ext xmlns:c16="http://schemas.microsoft.com/office/drawing/2014/chart" uri="{C3380CC4-5D6E-409C-BE32-E72D297353CC}">
                  <c16:uniqueId val="{0000000B-C3C0-9B41-98EB-209BE0E5C5F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Relationship!$A$10:$A$14</c:f>
              <c:strCache>
                <c:ptCount val="5"/>
                <c:pt idx="0">
                  <c:v>Child/parent</c:v>
                </c:pt>
                <c:pt idx="1">
                  <c:v>Sibling</c:v>
                </c:pt>
                <c:pt idx="2">
                  <c:v>Other family</c:v>
                </c:pt>
                <c:pt idx="3">
                  <c:v>IPV</c:v>
                </c:pt>
                <c:pt idx="4">
                  <c:v>Other domestic relationship</c:v>
                </c:pt>
              </c:strCache>
            </c:strRef>
          </c:cat>
          <c:val>
            <c:numRef>
              <c:f>Relationship!$B$10:$B$14</c:f>
              <c:numCache>
                <c:formatCode>General</c:formatCode>
                <c:ptCount val="5"/>
                <c:pt idx="0">
                  <c:v>76</c:v>
                </c:pt>
                <c:pt idx="1">
                  <c:v>46</c:v>
                </c:pt>
                <c:pt idx="2">
                  <c:v>41</c:v>
                </c:pt>
                <c:pt idx="3">
                  <c:v>56</c:v>
                </c:pt>
                <c:pt idx="4">
                  <c:v>44</c:v>
                </c:pt>
              </c:numCache>
            </c:numRef>
          </c:val>
          <c:extLst>
            <c:ext xmlns:c16="http://schemas.microsoft.com/office/drawing/2014/chart" uri="{C3380CC4-5D6E-409C-BE32-E72D297353CC}">
              <c16:uniqueId val="{0000000C-C3C0-9B41-98EB-209BE0E5C5FE}"/>
            </c:ext>
          </c:extLst>
        </c:ser>
        <c:dLbls>
          <c:showLegendKey val="0"/>
          <c:showVal val="0"/>
          <c:showCatName val="0"/>
          <c:showSerName val="0"/>
          <c:showPercent val="0"/>
          <c:showBubbleSize val="0"/>
          <c:showLeaderLines val="0"/>
        </c:dLbls>
        <c:gapWidth val="150"/>
        <c:splitType val="cust"/>
        <c:custSplit>
          <c:secondPiePt val="0"/>
          <c:secondPiePt val="1"/>
          <c:secondPiePt val="2"/>
        </c:custSplit>
        <c:secondPieSize val="6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4834869559518E-2"/>
          <c:y val="0.20117640882866114"/>
          <c:w val="0.81108723935158122"/>
          <c:h val="0.65052249276918639"/>
        </c:manualLayout>
      </c:layout>
      <c:barChart>
        <c:barDir val="col"/>
        <c:grouping val="clustered"/>
        <c:varyColors val="0"/>
        <c:ser>
          <c:idx val="0"/>
          <c:order val="0"/>
          <c:tx>
            <c:strRef>
              <c:f>Sheet1!$B$1</c:f>
              <c:strCache>
                <c:ptCount val="1"/>
                <c:pt idx="0">
                  <c:v>DV assault</c:v>
                </c:pt>
              </c:strCache>
            </c:strRef>
          </c:tx>
          <c:spPr>
            <a:solidFill>
              <a:srgbClr val="FFBB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Past 2 years </c:v>
                </c:pt>
                <c:pt idx="3">
                  <c:v>July 2018-June 2019</c:v>
                </c:pt>
              </c:strCache>
            </c:strRef>
          </c:cat>
          <c:val>
            <c:numRef>
              <c:f>Sheet1!$B$2:$B$5</c:f>
              <c:numCache>
                <c:formatCode>General</c:formatCode>
                <c:ptCount val="4"/>
                <c:pt idx="0" formatCode="0%">
                  <c:v>0.14000000000000001</c:v>
                </c:pt>
                <c:pt idx="3" formatCode="0%">
                  <c:v>1</c:v>
                </c:pt>
              </c:numCache>
            </c:numRef>
          </c:val>
          <c:extLst>
            <c:ext xmlns:c16="http://schemas.microsoft.com/office/drawing/2014/chart" uri="{C3380CC4-5D6E-409C-BE32-E72D297353CC}">
              <c16:uniqueId val="{00000000-8DC3-4414-99A9-623BBEFFBCBF}"/>
            </c:ext>
          </c:extLst>
        </c:ser>
        <c:ser>
          <c:idx val="1"/>
          <c:order val="1"/>
          <c:tx>
            <c:strRef>
              <c:f>Sheet1!$C$1</c:f>
              <c:strCache>
                <c:ptCount val="1"/>
                <c:pt idx="0">
                  <c:v>DV offence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Past 2 years </c:v>
                </c:pt>
                <c:pt idx="3">
                  <c:v>July 2018-June 2019</c:v>
                </c:pt>
              </c:strCache>
            </c:strRef>
          </c:cat>
          <c:val>
            <c:numRef>
              <c:f>Sheet1!$C$2:$C$5</c:f>
              <c:numCache>
                <c:formatCode>General</c:formatCode>
                <c:ptCount val="4"/>
                <c:pt idx="0" formatCode="0%">
                  <c:v>0.23</c:v>
                </c:pt>
              </c:numCache>
            </c:numRef>
          </c:val>
          <c:extLst>
            <c:ext xmlns:c16="http://schemas.microsoft.com/office/drawing/2014/chart" uri="{C3380CC4-5D6E-409C-BE32-E72D297353CC}">
              <c16:uniqueId val="{00000001-8DC3-4414-99A9-623BBEFFBCBF}"/>
            </c:ext>
          </c:extLst>
        </c:ser>
        <c:ser>
          <c:idx val="2"/>
          <c:order val="2"/>
          <c:tx>
            <c:strRef>
              <c:f>Sheet1!$D$1</c:f>
              <c:strCache>
                <c:ptCount val="1"/>
                <c:pt idx="0">
                  <c:v>Any offence</c:v>
                </c:pt>
              </c:strCache>
            </c:strRef>
          </c:tx>
          <c:spPr>
            <a:solidFill>
              <a:srgbClr val="4E41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Past 2 years </c:v>
                </c:pt>
                <c:pt idx="3">
                  <c:v>July 2018-June 2019</c:v>
                </c:pt>
              </c:strCache>
            </c:strRef>
          </c:cat>
          <c:val>
            <c:numRef>
              <c:f>Sheet1!$D$2:$D$5</c:f>
              <c:numCache>
                <c:formatCode>General</c:formatCode>
                <c:ptCount val="4"/>
                <c:pt idx="0" formatCode="0%">
                  <c:v>0.46</c:v>
                </c:pt>
              </c:numCache>
            </c:numRef>
          </c:val>
          <c:extLst>
            <c:ext xmlns:c16="http://schemas.microsoft.com/office/drawing/2014/chart" uri="{C3380CC4-5D6E-409C-BE32-E72D297353CC}">
              <c16:uniqueId val="{00000002-8DC3-4414-99A9-623BBEFFBCBF}"/>
            </c:ext>
          </c:extLst>
        </c:ser>
        <c:dLbls>
          <c:showLegendKey val="0"/>
          <c:showVal val="0"/>
          <c:showCatName val="0"/>
          <c:showSerName val="0"/>
          <c:showPercent val="0"/>
          <c:showBubbleSize val="0"/>
        </c:dLbls>
        <c:gapWidth val="0"/>
        <c:overlap val="-12"/>
        <c:axId val="1513330511"/>
        <c:axId val="1513333007"/>
      </c:barChart>
      <c:catAx>
        <c:axId val="151333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13333007"/>
        <c:crosses val="autoZero"/>
        <c:auto val="1"/>
        <c:lblAlgn val="ctr"/>
        <c:lblOffset val="100"/>
        <c:noMultiLvlLbl val="0"/>
      </c:catAx>
      <c:valAx>
        <c:axId val="1513333007"/>
        <c:scaling>
          <c:orientation val="minMax"/>
        </c:scaling>
        <c:delete val="1"/>
        <c:axPos val="l"/>
        <c:numFmt formatCode="0%" sourceLinked="1"/>
        <c:majorTickMark val="none"/>
        <c:minorTickMark val="none"/>
        <c:tickLblPos val="nextTo"/>
        <c:crossAx val="1513330511"/>
        <c:crosses val="autoZero"/>
        <c:crossBetween val="between"/>
      </c:valAx>
      <c:spPr>
        <a:noFill/>
        <a:ln>
          <a:noFill/>
        </a:ln>
        <a:effectLst/>
      </c:spPr>
    </c:plotArea>
    <c:legend>
      <c:legendPos val="l"/>
      <c:layout>
        <c:manualLayout>
          <c:xMode val="edge"/>
          <c:yMode val="edge"/>
          <c:x val="0.81875013430940524"/>
          <c:y val="0.38684933613739858"/>
          <c:w val="0.18124986569059476"/>
          <c:h val="0.2434768413650892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34463138628434E-2"/>
          <c:y val="0.23850655496707412"/>
          <c:w val="0.89495866141732283"/>
          <c:h val="0.59708037134744352"/>
        </c:manualLayout>
      </c:layout>
      <c:barChart>
        <c:barDir val="col"/>
        <c:grouping val="stacked"/>
        <c:varyColors val="0"/>
        <c:ser>
          <c:idx val="1"/>
          <c:order val="0"/>
          <c:tx>
            <c:v>Male</c:v>
          </c:tx>
          <c:spPr>
            <a:solidFill>
              <a:srgbClr val="4E418F"/>
            </a:solidFill>
            <a:ln>
              <a:noFill/>
            </a:ln>
            <a:effectLst/>
          </c:spPr>
          <c:invertIfNegative val="0"/>
          <c:dLbls>
            <c:dLbl>
              <c:idx val="2"/>
              <c:layout>
                <c:manualLayout>
                  <c:x val="0.11050170420238199"/>
                  <c:y val="-9.9973156813800389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7D-FC4F-ADFF-534B2F7F103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'Method proceeded against'!$A$4:$A$6</c:f>
              <c:strCache>
                <c:ptCount val="3"/>
                <c:pt idx="0">
                  <c:v>Court</c:v>
                </c:pt>
                <c:pt idx="1">
                  <c:v>Caution Young Offenders</c:v>
                </c:pt>
                <c:pt idx="2">
                  <c:v>Other YOA</c:v>
                </c:pt>
              </c:strCache>
            </c:strRef>
          </c:cat>
          <c:val>
            <c:numRef>
              <c:f>'Method proceeded against'!$D$4:$D$6</c:f>
              <c:numCache>
                <c:formatCode>General</c:formatCode>
                <c:ptCount val="3"/>
                <c:pt idx="0">
                  <c:v>108</c:v>
                </c:pt>
                <c:pt idx="1">
                  <c:v>29</c:v>
                </c:pt>
                <c:pt idx="2">
                  <c:v>6</c:v>
                </c:pt>
              </c:numCache>
            </c:numRef>
          </c:val>
          <c:extLst>
            <c:ext xmlns:c16="http://schemas.microsoft.com/office/drawing/2014/chart" uri="{C3380CC4-5D6E-409C-BE32-E72D297353CC}">
              <c16:uniqueId val="{00000000-E76D-4443-82AB-AB2D1242A3F2}"/>
            </c:ext>
          </c:extLst>
        </c:ser>
        <c:ser>
          <c:idx val="2"/>
          <c:order val="1"/>
          <c:tx>
            <c:v>Female</c:v>
          </c:tx>
          <c:spPr>
            <a:solidFill>
              <a:srgbClr val="FFBB03"/>
            </a:solidFill>
            <a:ln>
              <a:noFill/>
            </a:ln>
            <a:effectLst/>
          </c:spPr>
          <c:invertIfNegative val="0"/>
          <c:dLbls>
            <c:dLbl>
              <c:idx val="2"/>
              <c:layout>
                <c:manualLayout>
                  <c:x val="0.11050170420238199"/>
                  <c:y val="-6.7028984081177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6D-4443-82AB-AB2D1242A3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'Method proceeded against'!$A$4:$A$6</c:f>
              <c:strCache>
                <c:ptCount val="3"/>
                <c:pt idx="0">
                  <c:v>Court</c:v>
                </c:pt>
                <c:pt idx="1">
                  <c:v>Caution Young Offenders</c:v>
                </c:pt>
                <c:pt idx="2">
                  <c:v>Other YOA</c:v>
                </c:pt>
              </c:strCache>
            </c:strRef>
          </c:cat>
          <c:val>
            <c:numRef>
              <c:f>'Method proceeded against'!$C$4:$C$6</c:f>
              <c:numCache>
                <c:formatCode>General</c:formatCode>
                <c:ptCount val="3"/>
                <c:pt idx="0">
                  <c:v>75</c:v>
                </c:pt>
                <c:pt idx="1">
                  <c:v>30</c:v>
                </c:pt>
                <c:pt idx="2">
                  <c:v>3</c:v>
                </c:pt>
              </c:numCache>
            </c:numRef>
          </c:val>
          <c:extLst>
            <c:ext xmlns:c16="http://schemas.microsoft.com/office/drawing/2014/chart" uri="{C3380CC4-5D6E-409C-BE32-E72D297353CC}">
              <c16:uniqueId val="{00000002-E76D-4443-82AB-AB2D1242A3F2}"/>
            </c:ext>
          </c:extLst>
        </c:ser>
        <c:ser>
          <c:idx val="0"/>
          <c:order val="2"/>
          <c:tx>
            <c:strRef>
              <c:f>'Method proceeded against'!$E$3</c:f>
              <c:strCache>
                <c:ptCount val="1"/>
                <c:pt idx="0">
                  <c:v>Grand Total</c:v>
                </c:pt>
              </c:strCache>
            </c:strRef>
          </c:tx>
          <c:spPr>
            <a:noFill/>
            <a:ln>
              <a:noFill/>
            </a:ln>
            <a:effectLst/>
          </c:spPr>
          <c:invertIfNegative val="0"/>
          <c:dLbls>
            <c:dLbl>
              <c:idx val="2"/>
              <c:layout>
                <c:manualLayout>
                  <c:x val="0"/>
                  <c:y val="-3.44170056176518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6D-4443-82AB-AB2D1242A3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'Method proceeded against'!$A$4:$A$6</c:f>
              <c:strCache>
                <c:ptCount val="3"/>
                <c:pt idx="0">
                  <c:v>Court</c:v>
                </c:pt>
                <c:pt idx="1">
                  <c:v>Caution Young Offenders</c:v>
                </c:pt>
                <c:pt idx="2">
                  <c:v>Other YOA</c:v>
                </c:pt>
              </c:strCache>
            </c:strRef>
          </c:cat>
          <c:val>
            <c:numRef>
              <c:f>'Method proceeded against'!$E$4:$E$6</c:f>
              <c:numCache>
                <c:formatCode>General</c:formatCode>
                <c:ptCount val="3"/>
                <c:pt idx="0">
                  <c:v>183</c:v>
                </c:pt>
                <c:pt idx="1">
                  <c:v>59</c:v>
                </c:pt>
                <c:pt idx="2">
                  <c:v>9</c:v>
                </c:pt>
              </c:numCache>
            </c:numRef>
          </c:val>
          <c:extLst>
            <c:ext xmlns:c16="http://schemas.microsoft.com/office/drawing/2014/chart" uri="{C3380CC4-5D6E-409C-BE32-E72D297353CC}">
              <c16:uniqueId val="{00000004-E76D-4443-82AB-AB2D1242A3F2}"/>
            </c:ext>
          </c:extLst>
        </c:ser>
        <c:dLbls>
          <c:showLegendKey val="0"/>
          <c:showVal val="0"/>
          <c:showCatName val="0"/>
          <c:showSerName val="0"/>
          <c:showPercent val="0"/>
          <c:showBubbleSize val="0"/>
        </c:dLbls>
        <c:gapWidth val="134"/>
        <c:overlap val="100"/>
        <c:axId val="1134579968"/>
        <c:axId val="1204955104"/>
      </c:barChart>
      <c:catAx>
        <c:axId val="113457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400" b="0" i="0" u="none" strike="noStrike" kern="1200" baseline="0">
                <a:solidFill>
                  <a:schemeClr val="tx1"/>
                </a:solidFill>
                <a:latin typeface="+mn-lt"/>
                <a:ea typeface="+mn-ea"/>
                <a:cs typeface="+mn-cs"/>
              </a:defRPr>
            </a:pPr>
            <a:endParaRPr lang="en-US"/>
          </a:p>
        </c:txPr>
        <c:crossAx val="1204955104"/>
        <c:crosses val="autoZero"/>
        <c:auto val="1"/>
        <c:lblAlgn val="ctr"/>
        <c:lblOffset val="100"/>
        <c:noMultiLvlLbl val="0"/>
      </c:catAx>
      <c:valAx>
        <c:axId val="1204955104"/>
        <c:scaling>
          <c:orientation val="minMax"/>
          <c:max val="210"/>
          <c:min val="0"/>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579968"/>
        <c:crosses val="autoZero"/>
        <c:crossBetween val="between"/>
      </c:valAx>
      <c:spPr>
        <a:noFill/>
        <a:ln>
          <a:noFill/>
        </a:ln>
        <a:effectLst/>
      </c:spPr>
    </c:plotArea>
    <c:legend>
      <c:legendPos val="b"/>
      <c:legendEntry>
        <c:idx val="2"/>
        <c:delete val="1"/>
      </c:legendEntry>
      <c:layout>
        <c:manualLayout>
          <c:xMode val="edge"/>
          <c:yMode val="edge"/>
          <c:x val="0.77975842744062807"/>
          <c:y val="0.39597115793387738"/>
          <c:w val="0.16197126618255847"/>
          <c:h val="0.140630058700164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332296612244538"/>
          <c:y val="6.2850918484545965E-2"/>
          <c:w val="0.58484621021684435"/>
          <c:h val="0.81522516091550024"/>
        </c:manualLayout>
      </c:layout>
      <c:barChart>
        <c:barDir val="bar"/>
        <c:grouping val="stacked"/>
        <c:varyColors val="0"/>
        <c:ser>
          <c:idx val="1"/>
          <c:order val="0"/>
          <c:tx>
            <c:strRef>
              <c:f>'Outcomes Penalties '!$B$1</c:f>
              <c:strCache>
                <c:ptCount val="1"/>
                <c:pt idx="0">
                  <c:v>Male</c:v>
                </c:pt>
              </c:strCache>
            </c:strRef>
          </c:tx>
          <c:spPr>
            <a:solidFill>
              <a:srgbClr val="FFBB03"/>
            </a:solidFill>
            <a:ln>
              <a:noFill/>
            </a:ln>
            <a:effectLst/>
          </c:spPr>
          <c:invertIfNegative val="0"/>
          <c:dLbls>
            <c:dLbl>
              <c:idx val="0"/>
              <c:layout>
                <c:manualLayout>
                  <c:x val="-2.4256370353138816E-3"/>
                  <c:y val="3.34631545636760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EE-4630-A2B2-0F8758AB23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 Penalties '!$A$2:$A$5</c:f>
              <c:strCache>
                <c:ptCount val="4"/>
                <c:pt idx="0">
                  <c:v>Custody</c:v>
                </c:pt>
                <c:pt idx="1">
                  <c:v>Fine</c:v>
                </c:pt>
                <c:pt idx="2">
                  <c:v>Unsupervised Community Sentence</c:v>
                </c:pt>
                <c:pt idx="3">
                  <c:v>Other</c:v>
                </c:pt>
              </c:strCache>
            </c:strRef>
          </c:cat>
          <c:val>
            <c:numRef>
              <c:f>'Outcomes Penalties '!$B$2:$B$5</c:f>
              <c:numCache>
                <c:formatCode>General</c:formatCode>
                <c:ptCount val="4"/>
                <c:pt idx="0">
                  <c:v>1</c:v>
                </c:pt>
                <c:pt idx="1">
                  <c:v>1</c:v>
                </c:pt>
                <c:pt idx="2">
                  <c:v>5</c:v>
                </c:pt>
                <c:pt idx="3">
                  <c:v>12</c:v>
                </c:pt>
              </c:numCache>
            </c:numRef>
          </c:val>
          <c:extLst>
            <c:ext xmlns:c16="http://schemas.microsoft.com/office/drawing/2014/chart" uri="{C3380CC4-5D6E-409C-BE32-E72D297353CC}">
              <c16:uniqueId val="{00000001-A83D-BA46-B443-500ED9437C94}"/>
            </c:ext>
          </c:extLst>
        </c:ser>
        <c:ser>
          <c:idx val="0"/>
          <c:order val="1"/>
          <c:tx>
            <c:strRef>
              <c:f>'Outcomes Penalties '!$C$1</c:f>
              <c:strCache>
                <c:ptCount val="1"/>
                <c:pt idx="0">
                  <c:v>Female</c:v>
                </c:pt>
              </c:strCache>
            </c:strRef>
          </c:tx>
          <c:spPr>
            <a:solidFill>
              <a:srgbClr val="4E418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AEE-4630-A2B2-0F8758AB23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 Penalties '!$A$2:$A$5</c:f>
              <c:strCache>
                <c:ptCount val="4"/>
                <c:pt idx="0">
                  <c:v>Custody</c:v>
                </c:pt>
                <c:pt idx="1">
                  <c:v>Fine</c:v>
                </c:pt>
                <c:pt idx="2">
                  <c:v>Unsupervised Community Sentence</c:v>
                </c:pt>
                <c:pt idx="3">
                  <c:v>Other</c:v>
                </c:pt>
              </c:strCache>
            </c:strRef>
          </c:cat>
          <c:val>
            <c:numRef>
              <c:f>'Outcomes Penalties '!$C$2:$C$5</c:f>
              <c:numCache>
                <c:formatCode>General</c:formatCode>
                <c:ptCount val="4"/>
                <c:pt idx="0">
                  <c:v>0</c:v>
                </c:pt>
                <c:pt idx="1">
                  <c:v>1</c:v>
                </c:pt>
                <c:pt idx="2">
                  <c:v>4</c:v>
                </c:pt>
                <c:pt idx="3">
                  <c:v>12</c:v>
                </c:pt>
              </c:numCache>
            </c:numRef>
          </c:val>
          <c:extLst>
            <c:ext xmlns:c16="http://schemas.microsoft.com/office/drawing/2014/chart" uri="{C3380CC4-5D6E-409C-BE32-E72D297353CC}">
              <c16:uniqueId val="{00000000-A83D-BA46-B443-500ED9437C94}"/>
            </c:ext>
          </c:extLst>
        </c:ser>
        <c:ser>
          <c:idx val="2"/>
          <c:order val="2"/>
          <c:tx>
            <c:v>Total</c:v>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 Penalties '!$A$2:$A$5</c:f>
              <c:strCache>
                <c:ptCount val="4"/>
                <c:pt idx="0">
                  <c:v>Custody</c:v>
                </c:pt>
                <c:pt idx="1">
                  <c:v>Fine</c:v>
                </c:pt>
                <c:pt idx="2">
                  <c:v>Unsupervised Community Sentence</c:v>
                </c:pt>
                <c:pt idx="3">
                  <c:v>Other</c:v>
                </c:pt>
              </c:strCache>
            </c:strRef>
          </c:cat>
          <c:val>
            <c:numRef>
              <c:f>'Outcomes Penalties '!$D$2:$D$5</c:f>
              <c:numCache>
                <c:formatCode>General</c:formatCode>
                <c:ptCount val="4"/>
                <c:pt idx="0">
                  <c:v>1</c:v>
                </c:pt>
                <c:pt idx="1">
                  <c:v>2</c:v>
                </c:pt>
                <c:pt idx="2">
                  <c:v>9</c:v>
                </c:pt>
                <c:pt idx="3">
                  <c:v>24</c:v>
                </c:pt>
              </c:numCache>
            </c:numRef>
          </c:val>
          <c:extLst xmlns:c15="http://schemas.microsoft.com/office/drawing/2012/chart">
            <c:ext xmlns:c16="http://schemas.microsoft.com/office/drawing/2014/chart" uri="{C3380CC4-5D6E-409C-BE32-E72D297353CC}">
              <c16:uniqueId val="{00000002-A83D-BA46-B443-500ED9437C94}"/>
            </c:ext>
          </c:extLst>
        </c:ser>
        <c:dLbls>
          <c:showLegendKey val="0"/>
          <c:showVal val="0"/>
          <c:showCatName val="0"/>
          <c:showSerName val="0"/>
          <c:showPercent val="0"/>
          <c:showBubbleSize val="0"/>
        </c:dLbls>
        <c:gapWidth val="20"/>
        <c:overlap val="100"/>
        <c:axId val="1203243776"/>
        <c:axId val="1070353600"/>
        <c:extLst/>
      </c:barChart>
      <c:catAx>
        <c:axId val="120324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1070353600"/>
        <c:crosses val="autoZero"/>
        <c:auto val="1"/>
        <c:lblAlgn val="ctr"/>
        <c:lblOffset val="100"/>
        <c:noMultiLvlLbl val="0"/>
      </c:catAx>
      <c:valAx>
        <c:axId val="1070353600"/>
        <c:scaling>
          <c:orientation val="minMax"/>
          <c:max val="30"/>
          <c:min val="0"/>
        </c:scaling>
        <c:delete val="0"/>
        <c:axPos val="b"/>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3243776"/>
        <c:crosses val="autoZero"/>
        <c:crossBetween val="between"/>
      </c:valAx>
      <c:spPr>
        <a:noFill/>
        <a:ln>
          <a:noFill/>
        </a:ln>
        <a:effectLst/>
      </c:spPr>
    </c:plotArea>
    <c:legend>
      <c:legendPos val="b"/>
      <c:legendEntry>
        <c:idx val="2"/>
        <c:delete val="1"/>
      </c:legendEntry>
      <c:layout>
        <c:manualLayout>
          <c:xMode val="edge"/>
          <c:yMode val="edge"/>
          <c:x val="0.74257583267352822"/>
          <c:y val="0.66774938128005279"/>
          <c:w val="0.14305857225662172"/>
          <c:h val="0.157799085610062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27871880761908"/>
          <c:y val="0.11286465589083591"/>
          <c:w val="0.53911003170111271"/>
          <c:h val="0.79585558626792585"/>
        </c:manualLayout>
      </c:layout>
      <c:pieChart>
        <c:varyColors val="1"/>
        <c:ser>
          <c:idx val="0"/>
          <c:order val="0"/>
          <c:tx>
            <c:strRef>
              <c:f>Sheet1!$B$1</c:f>
              <c:strCache>
                <c:ptCount val="1"/>
                <c:pt idx="0">
                  <c:v>Aboriginal  women and children victims of DFV assault, </c:v>
                </c:pt>
              </c:strCache>
            </c:strRef>
          </c:tx>
          <c:dPt>
            <c:idx val="0"/>
            <c:bubble3D val="0"/>
            <c:spPr>
              <a:solidFill>
                <a:srgbClr val="272253"/>
              </a:solidFill>
              <a:ln w="19050">
                <a:solidFill>
                  <a:schemeClr val="lt1"/>
                </a:solidFill>
              </a:ln>
              <a:effectLst/>
            </c:spPr>
            <c:extLst>
              <c:ext xmlns:c16="http://schemas.microsoft.com/office/drawing/2014/chart" uri="{C3380CC4-5D6E-409C-BE32-E72D297353CC}">
                <c16:uniqueId val="{00000002-3EFD-4B68-B9AF-CE467269C545}"/>
              </c:ext>
            </c:extLst>
          </c:dPt>
          <c:dPt>
            <c:idx val="1"/>
            <c:bubble3D val="0"/>
            <c:spPr>
              <a:solidFill>
                <a:srgbClr val="4E418F"/>
              </a:solidFill>
              <a:ln w="19050">
                <a:solidFill>
                  <a:schemeClr val="lt1"/>
                </a:solidFill>
              </a:ln>
              <a:effectLst/>
            </c:spPr>
            <c:extLst>
              <c:ext xmlns:c16="http://schemas.microsoft.com/office/drawing/2014/chart" uri="{C3380CC4-5D6E-409C-BE32-E72D297353CC}">
                <c16:uniqueId val="{00000003-3EFD-4B68-B9AF-CE467269C545}"/>
              </c:ext>
            </c:extLst>
          </c:dPt>
          <c:dPt>
            <c:idx val="2"/>
            <c:bubble3D val="0"/>
            <c:spPr>
              <a:solidFill>
                <a:srgbClr val="FFBB03"/>
              </a:solidFill>
              <a:ln w="19050">
                <a:solidFill>
                  <a:schemeClr val="lt1"/>
                </a:solidFill>
              </a:ln>
              <a:effectLst/>
            </c:spPr>
            <c:extLst>
              <c:ext xmlns:c16="http://schemas.microsoft.com/office/drawing/2014/chart" uri="{C3380CC4-5D6E-409C-BE32-E72D297353CC}">
                <c16:uniqueId val="{00000004-3EFD-4B68-B9AF-CE467269C545}"/>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3EFD-4B68-B9AF-CE467269C545}"/>
              </c:ext>
            </c:extLst>
          </c:dPt>
          <c:dLbls>
            <c:dLbl>
              <c:idx val="0"/>
              <c:layout>
                <c:manualLayout>
                  <c:x val="-0.17565152684770136"/>
                  <c:y val="-0.1579731270851946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EFD-4B68-B9AF-CE467269C545}"/>
                </c:ext>
              </c:extLst>
            </c:dLbl>
            <c:dLbl>
              <c:idx val="1"/>
              <c:layout>
                <c:manualLayout>
                  <c:x val="0.15272007673814528"/>
                  <c:y val="0.3237734707439651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EFD-4B68-B9AF-CE467269C545}"/>
                </c:ext>
              </c:extLst>
            </c:dLbl>
            <c:dLbl>
              <c:idx val="2"/>
              <c:layout>
                <c:manualLayout>
                  <c:x val="-3.3015516294862893E-3"/>
                  <c:y val="4.9475164053723167E-2"/>
                </c:manualLayout>
              </c:layout>
              <c:showLegendKey val="0"/>
              <c:showVal val="0"/>
              <c:showCatName val="1"/>
              <c:showSerName val="0"/>
              <c:showPercent val="1"/>
              <c:showBubbleSize val="0"/>
              <c:extLst>
                <c:ext xmlns:c15="http://schemas.microsoft.com/office/drawing/2012/chart" uri="{CE6537A1-D6FC-4f65-9D91-7224C49458BB}">
                  <c15:layout>
                    <c:manualLayout>
                      <c:w val="0.42854182365155141"/>
                      <c:h val="0.36208666478200097"/>
                    </c:manualLayout>
                  </c15:layout>
                </c:ext>
                <c:ext xmlns:c16="http://schemas.microsoft.com/office/drawing/2014/chart" uri="{C3380CC4-5D6E-409C-BE32-E72D297353CC}">
                  <c16:uniqueId val="{00000004-3EFD-4B68-B9AF-CE467269C545}"/>
                </c:ext>
              </c:extLst>
            </c:dLbl>
            <c:dLbl>
              <c:idx val="3"/>
              <c:layout>
                <c:manualLayout>
                  <c:x val="3.6451002774830765E-2"/>
                  <c:y val="0.1689987043395842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EFD-4B68-B9AF-CE467269C54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Intimate partner</c:v>
                </c:pt>
                <c:pt idx="1">
                  <c:v>Family</c:v>
                </c:pt>
                <c:pt idx="2">
                  <c:v>Other domestic relationship</c:v>
                </c:pt>
                <c:pt idx="3">
                  <c:v>Unknown/Not Stated</c:v>
                </c:pt>
              </c:strCache>
            </c:strRef>
          </c:cat>
          <c:val>
            <c:numRef>
              <c:f>Sheet1!$B$2:$B$5</c:f>
              <c:numCache>
                <c:formatCode>General</c:formatCode>
                <c:ptCount val="4"/>
                <c:pt idx="0">
                  <c:v>978</c:v>
                </c:pt>
                <c:pt idx="1">
                  <c:v>915</c:v>
                </c:pt>
                <c:pt idx="2">
                  <c:v>101</c:v>
                </c:pt>
                <c:pt idx="3">
                  <c:v>33</c:v>
                </c:pt>
              </c:numCache>
            </c:numRef>
          </c:val>
          <c:extLst>
            <c:ext xmlns:c16="http://schemas.microsoft.com/office/drawing/2014/chart" uri="{C3380CC4-5D6E-409C-BE32-E72D297353CC}">
              <c16:uniqueId val="{00000000-3EFD-4B68-B9AF-CE467269C545}"/>
            </c:ext>
          </c:extLst>
        </c:ser>
        <c:dLbls>
          <c:showLegendKey val="0"/>
          <c:showVal val="0"/>
          <c:showCatName val="0"/>
          <c:showSerName val="0"/>
          <c:showPercent val="0"/>
          <c:showBubbleSize val="0"/>
          <c:showLeaderLines val="1"/>
        </c:dLbls>
        <c:firstSliceAng val="7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25529304710379"/>
          <c:y val="0.23241884076482314"/>
          <c:w val="0.86875041076396864"/>
          <c:h val="0.61282574479870466"/>
        </c:manualLayout>
      </c:layout>
      <c:lineChart>
        <c:grouping val="standard"/>
        <c:varyColors val="0"/>
        <c:ser>
          <c:idx val="0"/>
          <c:order val="0"/>
          <c:tx>
            <c:v>DFV assault</c:v>
          </c:tx>
          <c:spPr>
            <a:ln w="50800">
              <a:solidFill>
                <a:srgbClr val="C8721E"/>
              </a:solidFill>
            </a:ln>
          </c:spPr>
          <c:marker>
            <c:spPr>
              <a:solidFill>
                <a:srgbClr val="C8721E"/>
              </a:solidFill>
              <a:ln>
                <a:solidFill>
                  <a:srgbClr val="4E418F"/>
                </a:solidFill>
              </a:ln>
            </c:spPr>
          </c:marker>
          <c:cat>
            <c:numRef>
              <c:f>'DV victims trends'!$B$3:$F$3</c:f>
              <c:numCache>
                <c:formatCode>General</c:formatCode>
                <c:ptCount val="5"/>
                <c:pt idx="0">
                  <c:v>2017</c:v>
                </c:pt>
                <c:pt idx="1">
                  <c:v>2018</c:v>
                </c:pt>
                <c:pt idx="2">
                  <c:v>2019</c:v>
                </c:pt>
                <c:pt idx="3">
                  <c:v>2020</c:v>
                </c:pt>
                <c:pt idx="4">
                  <c:v>2021</c:v>
                </c:pt>
              </c:numCache>
            </c:numRef>
          </c:cat>
          <c:val>
            <c:numRef>
              <c:f>'DV victims trends'!$B$6:$F$6</c:f>
              <c:numCache>
                <c:formatCode>General</c:formatCode>
                <c:ptCount val="5"/>
                <c:pt idx="0">
                  <c:v>2351</c:v>
                </c:pt>
                <c:pt idx="1">
                  <c:v>2419</c:v>
                </c:pt>
                <c:pt idx="2">
                  <c:v>2536</c:v>
                </c:pt>
                <c:pt idx="3">
                  <c:v>2594</c:v>
                </c:pt>
                <c:pt idx="4">
                  <c:v>2650</c:v>
                </c:pt>
              </c:numCache>
            </c:numRef>
          </c:val>
          <c:smooth val="0"/>
          <c:extLst>
            <c:ext xmlns:c16="http://schemas.microsoft.com/office/drawing/2014/chart" uri="{C3380CC4-5D6E-409C-BE32-E72D297353CC}">
              <c16:uniqueId val="{00000000-F597-DA4E-A548-E3E4549BC588}"/>
            </c:ext>
          </c:extLst>
        </c:ser>
        <c:ser>
          <c:idx val="3"/>
          <c:order val="1"/>
          <c:tx>
            <c:v>DFV Intimidation</c:v>
          </c:tx>
          <c:spPr>
            <a:ln>
              <a:solidFill>
                <a:schemeClr val="accent1">
                  <a:lumMod val="60000"/>
                  <a:lumOff val="40000"/>
                </a:schemeClr>
              </a:solidFill>
            </a:ln>
          </c:spPr>
          <c:cat>
            <c:numRef>
              <c:f>'DV victims trends'!$B$3:$F$3</c:f>
              <c:numCache>
                <c:formatCode>General</c:formatCode>
                <c:ptCount val="5"/>
                <c:pt idx="0">
                  <c:v>2017</c:v>
                </c:pt>
                <c:pt idx="1">
                  <c:v>2018</c:v>
                </c:pt>
                <c:pt idx="2">
                  <c:v>2019</c:v>
                </c:pt>
                <c:pt idx="3">
                  <c:v>2020</c:v>
                </c:pt>
                <c:pt idx="4">
                  <c:v>2021</c:v>
                </c:pt>
              </c:numCache>
            </c:numRef>
          </c:cat>
          <c:val>
            <c:numRef>
              <c:f>'DV victims trends'!$B$9:$F$9</c:f>
              <c:numCache>
                <c:formatCode>General</c:formatCode>
                <c:ptCount val="5"/>
                <c:pt idx="0">
                  <c:v>914</c:v>
                </c:pt>
                <c:pt idx="1">
                  <c:v>1052</c:v>
                </c:pt>
                <c:pt idx="2">
                  <c:v>1248</c:v>
                </c:pt>
                <c:pt idx="3">
                  <c:v>1452</c:v>
                </c:pt>
                <c:pt idx="4">
                  <c:v>1522</c:v>
                </c:pt>
              </c:numCache>
            </c:numRef>
          </c:val>
          <c:smooth val="0"/>
          <c:extLst>
            <c:ext xmlns:c16="http://schemas.microsoft.com/office/drawing/2014/chart" uri="{C3380CC4-5D6E-409C-BE32-E72D297353CC}">
              <c16:uniqueId val="{00000001-F597-DA4E-A548-E3E4549BC588}"/>
            </c:ext>
          </c:extLst>
        </c:ser>
        <c:ser>
          <c:idx val="1"/>
          <c:order val="2"/>
          <c:tx>
            <c:v>DFV assault</c:v>
          </c:tx>
          <c:spPr>
            <a:ln w="50800" cap="rnd">
              <a:noFill/>
              <a:round/>
            </a:ln>
            <a:effectLst/>
          </c:spPr>
          <c:marker>
            <c:symbol val="circle"/>
            <c:size val="7"/>
            <c:spPr>
              <a:noFill/>
              <a:ln w="50800" cap="flat">
                <a:solidFill>
                  <a:srgbClr val="C8721E"/>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17-4469-A9A6-CA9EC0DDEB4E}"/>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17-4469-A9A6-CA9EC0DDEB4E}"/>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17-4469-A9A6-CA9EC0DDEB4E}"/>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17-4469-A9A6-CA9EC0DDEB4E}"/>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75-4B58-A742-40610E6CA0BA}"/>
                </c:ext>
              </c:extLst>
            </c:dLbl>
            <c:numFmt formatCode="#,##0" sourceLinked="0"/>
            <c:spPr>
              <a:noFill/>
              <a:ln>
                <a:noFill/>
              </a:ln>
              <a:effectLst/>
            </c:spPr>
            <c:txPr>
              <a:bodyPr wrap="square" lIns="38100" tIns="19050" rIns="38100" bIns="19050" anchor="ctr">
                <a:spAutoFit/>
              </a:bodyPr>
              <a:lstStyle/>
              <a:p>
                <a:pPr>
                  <a:defRPr sz="1600">
                    <a:solidFill>
                      <a:schemeClr val="accent2">
                        <a:lumMod val="75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'DV victims trends'!$B$3:$F$3</c:f>
              <c:numCache>
                <c:formatCode>General</c:formatCode>
                <c:ptCount val="5"/>
                <c:pt idx="0">
                  <c:v>2017</c:v>
                </c:pt>
                <c:pt idx="1">
                  <c:v>2018</c:v>
                </c:pt>
                <c:pt idx="2">
                  <c:v>2019</c:v>
                </c:pt>
                <c:pt idx="3">
                  <c:v>2020</c:v>
                </c:pt>
                <c:pt idx="4">
                  <c:v>2021</c:v>
                </c:pt>
              </c:numCache>
            </c:numRef>
          </c:cat>
          <c:val>
            <c:numRef>
              <c:f>'DV victims trends'!$B$6:$F$6</c:f>
              <c:numCache>
                <c:formatCode>General</c:formatCode>
                <c:ptCount val="5"/>
                <c:pt idx="0">
                  <c:v>2351</c:v>
                </c:pt>
                <c:pt idx="1">
                  <c:v>2419</c:v>
                </c:pt>
                <c:pt idx="2">
                  <c:v>2536</c:v>
                </c:pt>
                <c:pt idx="3">
                  <c:v>2594</c:v>
                </c:pt>
                <c:pt idx="4">
                  <c:v>2650</c:v>
                </c:pt>
              </c:numCache>
            </c:numRef>
          </c:val>
          <c:smooth val="0"/>
          <c:extLst>
            <c:ext xmlns:c16="http://schemas.microsoft.com/office/drawing/2014/chart" uri="{C3380CC4-5D6E-409C-BE32-E72D297353CC}">
              <c16:uniqueId val="{00000002-F597-DA4E-A548-E3E4549BC588}"/>
            </c:ext>
          </c:extLst>
        </c:ser>
        <c:ser>
          <c:idx val="2"/>
          <c:order val="3"/>
          <c:tx>
            <c:v>DFV Intimidation</c:v>
          </c:tx>
          <c:spPr>
            <a:ln w="50800" cap="rnd">
              <a:solidFill>
                <a:srgbClr val="4E418F"/>
              </a:solidFill>
              <a:round/>
            </a:ln>
            <a:effectLst/>
          </c:spPr>
          <c:marker>
            <c:symbol val="diamond"/>
            <c:size val="7"/>
            <c:spPr>
              <a:solidFill>
                <a:srgbClr val="4E418F"/>
              </a:solidFill>
              <a:ln w="50800" cap="flat">
                <a:solidFill>
                  <a:srgbClr val="4E418F"/>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17-4469-A9A6-CA9EC0DDEB4E}"/>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17-4469-A9A6-CA9EC0DDEB4E}"/>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17-4469-A9A6-CA9EC0DDEB4E}"/>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17-4469-A9A6-CA9EC0DDEB4E}"/>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75-4B58-A742-40610E6CA0BA}"/>
                </c:ext>
              </c:extLst>
            </c:dLbl>
            <c:numFmt formatCode="#,##0" sourceLinked="0"/>
            <c:spPr>
              <a:noFill/>
              <a:ln>
                <a:noFill/>
              </a:ln>
              <a:effectLst/>
            </c:spPr>
            <c:txPr>
              <a:bodyPr wrap="square" lIns="38100" tIns="19050" rIns="38100" bIns="19050" anchor="ctr">
                <a:spAutoFit/>
              </a:bodyPr>
              <a:lstStyle/>
              <a:p>
                <a:pPr>
                  <a:defRPr sz="1600">
                    <a:solidFill>
                      <a:srgbClr val="4E418F"/>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'DV victims trends'!$B$3:$F$3</c:f>
              <c:numCache>
                <c:formatCode>General</c:formatCode>
                <c:ptCount val="5"/>
                <c:pt idx="0">
                  <c:v>2017</c:v>
                </c:pt>
                <c:pt idx="1">
                  <c:v>2018</c:v>
                </c:pt>
                <c:pt idx="2">
                  <c:v>2019</c:v>
                </c:pt>
                <c:pt idx="3">
                  <c:v>2020</c:v>
                </c:pt>
                <c:pt idx="4">
                  <c:v>2021</c:v>
                </c:pt>
              </c:numCache>
            </c:numRef>
          </c:cat>
          <c:val>
            <c:numRef>
              <c:f>'DV victims trends'!$B$9:$F$9</c:f>
              <c:numCache>
                <c:formatCode>General</c:formatCode>
                <c:ptCount val="5"/>
                <c:pt idx="0">
                  <c:v>914</c:v>
                </c:pt>
                <c:pt idx="1">
                  <c:v>1052</c:v>
                </c:pt>
                <c:pt idx="2">
                  <c:v>1248</c:v>
                </c:pt>
                <c:pt idx="3">
                  <c:v>1452</c:v>
                </c:pt>
                <c:pt idx="4">
                  <c:v>1522</c:v>
                </c:pt>
              </c:numCache>
            </c:numRef>
          </c:val>
          <c:smooth val="0"/>
          <c:extLst>
            <c:ext xmlns:c16="http://schemas.microsoft.com/office/drawing/2014/chart" uri="{C3380CC4-5D6E-409C-BE32-E72D297353CC}">
              <c16:uniqueId val="{00000003-F597-DA4E-A548-E3E4549BC588}"/>
            </c:ext>
          </c:extLst>
        </c:ser>
        <c:dLbls>
          <c:showLegendKey val="0"/>
          <c:showVal val="0"/>
          <c:showCatName val="0"/>
          <c:showSerName val="0"/>
          <c:showPercent val="0"/>
          <c:showBubbleSize val="0"/>
        </c:dLbls>
        <c:marker val="1"/>
        <c:smooth val="0"/>
        <c:axId val="687662863"/>
        <c:axId val="554546111"/>
      </c:lineChart>
      <c:catAx>
        <c:axId val="6876628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4546111"/>
        <c:crosses val="autoZero"/>
        <c:auto val="1"/>
        <c:lblAlgn val="ctr"/>
        <c:lblOffset val="100"/>
        <c:noMultiLvlLbl val="0"/>
      </c:catAx>
      <c:valAx>
        <c:axId val="554546111"/>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7662863"/>
        <c:crosses val="autoZero"/>
        <c:crossBetween val="between"/>
      </c:valAx>
    </c:plotArea>
    <c:plotVisOnly val="1"/>
    <c:dispBlanksAs val="gap"/>
    <c:showDLblsOverMax val="0"/>
    <c:extLst/>
  </c:chart>
  <c:spPr>
    <a:noFill/>
    <a:ln w="9525"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032660467226142E-2"/>
          <c:y val="0.12241545124639028"/>
          <c:w val="0.86771605307856814"/>
          <c:h val="0.72579979373631753"/>
        </c:manualLayout>
      </c:layout>
      <c:lineChart>
        <c:grouping val="standard"/>
        <c:varyColors val="0"/>
        <c:ser>
          <c:idx val="1"/>
          <c:order val="0"/>
          <c:tx>
            <c:strRef>
              <c:f>ADVO!$A$5</c:f>
              <c:strCache>
                <c:ptCount val="1"/>
                <c:pt idx="0">
                  <c:v>Total Aboriginal female and male under 18</c:v>
                </c:pt>
              </c:strCache>
            </c:strRef>
          </c:tx>
          <c:spPr>
            <a:ln w="50800">
              <a:solidFill>
                <a:srgbClr val="4E418F"/>
              </a:solidFill>
            </a:ln>
          </c:spPr>
          <c:marker>
            <c:spPr>
              <a:solidFill>
                <a:srgbClr val="4E418F"/>
              </a:solidFill>
              <a:ln cap="flat">
                <a:no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1-49EE-8F62-CF14E569D258}"/>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31-49EE-8F62-CF14E569D258}"/>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31-49EE-8F62-CF14E569D258}"/>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31-49EE-8F62-CF14E569D25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31-49EE-8F62-CF14E569D258}"/>
                </c:ext>
              </c:extLst>
            </c:dLbl>
            <c:numFmt formatCode="#,##0" sourceLinked="0"/>
            <c:spPr>
              <a:noFill/>
              <a:ln>
                <a:noFill/>
              </a:ln>
              <a:effectLst/>
            </c:spPr>
            <c:txPr>
              <a:bodyPr wrap="square" lIns="38100" tIns="19050" rIns="38100" bIns="19050" anchor="ctr">
                <a:spAutoFit/>
              </a:bodyPr>
              <a:lstStyle/>
              <a:p>
                <a:pPr>
                  <a:defRPr sz="1600">
                    <a:solidFill>
                      <a:srgbClr val="4E418F"/>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ADVO!$B$4:$F$4</c:f>
              <c:numCache>
                <c:formatCode>General</c:formatCode>
                <c:ptCount val="5"/>
                <c:pt idx="0">
                  <c:v>2017</c:v>
                </c:pt>
                <c:pt idx="1">
                  <c:v>2018</c:v>
                </c:pt>
                <c:pt idx="2">
                  <c:v>2019</c:v>
                </c:pt>
                <c:pt idx="3">
                  <c:v>2020</c:v>
                </c:pt>
                <c:pt idx="4">
                  <c:v>2021</c:v>
                </c:pt>
              </c:numCache>
            </c:numRef>
          </c:cat>
          <c:val>
            <c:numRef>
              <c:f>ADVO!$B$5:$F$5</c:f>
              <c:numCache>
                <c:formatCode>General</c:formatCode>
                <c:ptCount val="5"/>
                <c:pt idx="0">
                  <c:v>7320</c:v>
                </c:pt>
                <c:pt idx="1">
                  <c:v>8081</c:v>
                </c:pt>
                <c:pt idx="2">
                  <c:v>8389</c:v>
                </c:pt>
                <c:pt idx="3">
                  <c:v>8288</c:v>
                </c:pt>
                <c:pt idx="4">
                  <c:v>8355</c:v>
                </c:pt>
              </c:numCache>
            </c:numRef>
          </c:val>
          <c:smooth val="0"/>
          <c:extLst>
            <c:ext xmlns:c16="http://schemas.microsoft.com/office/drawing/2014/chart" uri="{C3380CC4-5D6E-409C-BE32-E72D297353CC}">
              <c16:uniqueId val="{00000005-1331-49EE-8F62-CF14E569D258}"/>
            </c:ext>
          </c:extLst>
        </c:ser>
        <c:dLbls>
          <c:showLegendKey val="0"/>
          <c:showVal val="0"/>
          <c:showCatName val="0"/>
          <c:showSerName val="0"/>
          <c:showPercent val="0"/>
          <c:showBubbleSize val="0"/>
        </c:dLbls>
        <c:marker val="1"/>
        <c:smooth val="0"/>
        <c:axId val="687662863"/>
        <c:axId val="554546111"/>
      </c:lineChart>
      <c:catAx>
        <c:axId val="6876628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54546111"/>
        <c:crosses val="autoZero"/>
        <c:auto val="1"/>
        <c:lblAlgn val="ctr"/>
        <c:lblOffset val="100"/>
        <c:noMultiLvlLbl val="0"/>
      </c:catAx>
      <c:valAx>
        <c:axId val="554546111"/>
        <c:scaling>
          <c:orientation val="minMax"/>
          <c:min val="0"/>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87662863"/>
        <c:crosses val="autoZero"/>
        <c:crossBetween val="between"/>
      </c:valAx>
      <c:spPr>
        <a:noFill/>
        <a:ln w="25400">
          <a:noFill/>
        </a:ln>
      </c:spPr>
    </c:plotArea>
    <c:plotVisOnly val="1"/>
    <c:dispBlanksAs val="gap"/>
    <c:showDLblsOverMax val="0"/>
    <c:extLst/>
  </c:chart>
  <c:spPr>
    <a:noFill/>
    <a:ln w="9525" cap="flat" cmpd="sng" algn="ctr">
      <a:no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25358128709537"/>
          <c:y val="6.9878931168926489E-2"/>
          <c:w val="0.79447685433210702"/>
          <c:h val="0.85058818482550036"/>
        </c:manualLayout>
      </c:layout>
      <c:barChart>
        <c:barDir val="bar"/>
        <c:grouping val="stacked"/>
        <c:varyColors val="0"/>
        <c:ser>
          <c:idx val="0"/>
          <c:order val="0"/>
          <c:tx>
            <c:strRef>
              <c:f>Sheet1!$B$1</c:f>
              <c:strCache>
                <c:ptCount val="1"/>
                <c:pt idx="0">
                  <c:v>IPV</c:v>
                </c:pt>
              </c:strCache>
            </c:strRef>
          </c:tx>
          <c:spPr>
            <a:solidFill>
              <a:srgbClr val="27225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Coffs Harbour</c:v>
                </c:pt>
                <c:pt idx="1">
                  <c:v>Shoalhaven</c:v>
                </c:pt>
                <c:pt idx="2">
                  <c:v>Kempsey</c:v>
                </c:pt>
                <c:pt idx="3">
                  <c:v>Lismore</c:v>
                </c:pt>
                <c:pt idx="4">
                  <c:v>Coonamble</c:v>
                </c:pt>
                <c:pt idx="5">
                  <c:v>Armidale Regional</c:v>
                </c:pt>
                <c:pt idx="6">
                  <c:v>Sydney</c:v>
                </c:pt>
                <c:pt idx="7">
                  <c:v>Walgett</c:v>
                </c:pt>
                <c:pt idx="8">
                  <c:v>Bourke</c:v>
                </c:pt>
                <c:pt idx="9">
                  <c:v>Central Darling</c:v>
                </c:pt>
                <c:pt idx="10">
                  <c:v>Mid-Coast</c:v>
                </c:pt>
                <c:pt idx="11">
                  <c:v>Tamworth Regional</c:v>
                </c:pt>
                <c:pt idx="12">
                  <c:v>Blacktown</c:v>
                </c:pt>
                <c:pt idx="13">
                  <c:v>Dubbo Regional</c:v>
                </c:pt>
                <c:pt idx="14">
                  <c:v>Moree Plains</c:v>
                </c:pt>
              </c:strCache>
            </c:strRef>
          </c:cat>
          <c:val>
            <c:numRef>
              <c:f>Sheet1!$B$2:$B$16</c:f>
              <c:numCache>
                <c:formatCode>General</c:formatCode>
                <c:ptCount val="15"/>
                <c:pt idx="0">
                  <c:v>23</c:v>
                </c:pt>
                <c:pt idx="1">
                  <c:v>18</c:v>
                </c:pt>
                <c:pt idx="2">
                  <c:v>27</c:v>
                </c:pt>
                <c:pt idx="3">
                  <c:v>26</c:v>
                </c:pt>
                <c:pt idx="4">
                  <c:v>24</c:v>
                </c:pt>
                <c:pt idx="5">
                  <c:v>37</c:v>
                </c:pt>
                <c:pt idx="6">
                  <c:v>33</c:v>
                </c:pt>
                <c:pt idx="7">
                  <c:v>30</c:v>
                </c:pt>
                <c:pt idx="8">
                  <c:v>28</c:v>
                </c:pt>
                <c:pt idx="9">
                  <c:v>22</c:v>
                </c:pt>
                <c:pt idx="10">
                  <c:v>36</c:v>
                </c:pt>
                <c:pt idx="11">
                  <c:v>37</c:v>
                </c:pt>
                <c:pt idx="12">
                  <c:v>28</c:v>
                </c:pt>
                <c:pt idx="13">
                  <c:v>60</c:v>
                </c:pt>
                <c:pt idx="14">
                  <c:v>52</c:v>
                </c:pt>
              </c:numCache>
            </c:numRef>
          </c:val>
          <c:extLst>
            <c:ext xmlns:c16="http://schemas.microsoft.com/office/drawing/2014/chart" uri="{C3380CC4-5D6E-409C-BE32-E72D297353CC}">
              <c16:uniqueId val="{00000000-B476-4710-8C40-9D835C223496}"/>
            </c:ext>
          </c:extLst>
        </c:ser>
        <c:ser>
          <c:idx val="1"/>
          <c:order val="1"/>
          <c:tx>
            <c:strRef>
              <c:f>Sheet1!$C$1</c:f>
              <c:strCache>
                <c:ptCount val="1"/>
                <c:pt idx="0">
                  <c:v>Family</c:v>
                </c:pt>
              </c:strCache>
            </c:strRef>
          </c:tx>
          <c:spPr>
            <a:solidFill>
              <a:srgbClr val="4E41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Coffs Harbour</c:v>
                </c:pt>
                <c:pt idx="1">
                  <c:v>Shoalhaven</c:v>
                </c:pt>
                <c:pt idx="2">
                  <c:v>Kempsey</c:v>
                </c:pt>
                <c:pt idx="3">
                  <c:v>Lismore</c:v>
                </c:pt>
                <c:pt idx="4">
                  <c:v>Coonamble</c:v>
                </c:pt>
                <c:pt idx="5">
                  <c:v>Armidale Regional</c:v>
                </c:pt>
                <c:pt idx="6">
                  <c:v>Sydney</c:v>
                </c:pt>
                <c:pt idx="7">
                  <c:v>Walgett</c:v>
                </c:pt>
                <c:pt idx="8">
                  <c:v>Bourke</c:v>
                </c:pt>
                <c:pt idx="9">
                  <c:v>Central Darling</c:v>
                </c:pt>
                <c:pt idx="10">
                  <c:v>Mid-Coast</c:v>
                </c:pt>
                <c:pt idx="11">
                  <c:v>Tamworth Regional</c:v>
                </c:pt>
                <c:pt idx="12">
                  <c:v>Blacktown</c:v>
                </c:pt>
                <c:pt idx="13">
                  <c:v>Dubbo Regional</c:v>
                </c:pt>
                <c:pt idx="14">
                  <c:v>Moree Plains</c:v>
                </c:pt>
              </c:strCache>
            </c:strRef>
          </c:cat>
          <c:val>
            <c:numRef>
              <c:f>Sheet1!$C$2:$C$16</c:f>
              <c:numCache>
                <c:formatCode>General</c:formatCode>
                <c:ptCount val="15"/>
                <c:pt idx="0">
                  <c:v>16</c:v>
                </c:pt>
                <c:pt idx="1">
                  <c:v>21</c:v>
                </c:pt>
                <c:pt idx="2">
                  <c:v>17</c:v>
                </c:pt>
                <c:pt idx="3">
                  <c:v>20</c:v>
                </c:pt>
                <c:pt idx="4">
                  <c:v>21</c:v>
                </c:pt>
                <c:pt idx="5">
                  <c:v>19</c:v>
                </c:pt>
                <c:pt idx="6">
                  <c:v>22</c:v>
                </c:pt>
                <c:pt idx="7">
                  <c:v>26</c:v>
                </c:pt>
                <c:pt idx="8">
                  <c:v>29</c:v>
                </c:pt>
                <c:pt idx="9">
                  <c:v>36</c:v>
                </c:pt>
                <c:pt idx="10">
                  <c:v>23</c:v>
                </c:pt>
                <c:pt idx="11">
                  <c:v>24</c:v>
                </c:pt>
                <c:pt idx="12">
                  <c:v>31</c:v>
                </c:pt>
                <c:pt idx="13">
                  <c:v>40</c:v>
                </c:pt>
                <c:pt idx="14">
                  <c:v>62</c:v>
                </c:pt>
              </c:numCache>
            </c:numRef>
          </c:val>
          <c:extLst>
            <c:ext xmlns:c16="http://schemas.microsoft.com/office/drawing/2014/chart" uri="{C3380CC4-5D6E-409C-BE32-E72D297353CC}">
              <c16:uniqueId val="{00000001-B476-4710-8C40-9D835C223496}"/>
            </c:ext>
          </c:extLst>
        </c:ser>
        <c:ser>
          <c:idx val="2"/>
          <c:order val="2"/>
          <c:tx>
            <c:strRef>
              <c:f>Sheet1!$D$1</c:f>
              <c:strCache>
                <c:ptCount val="1"/>
                <c:pt idx="0">
                  <c:v>Other relationship</c:v>
                </c:pt>
              </c:strCache>
            </c:strRef>
          </c:tx>
          <c:spPr>
            <a:solidFill>
              <a:srgbClr val="FFBB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Coffs Harbour</c:v>
                </c:pt>
                <c:pt idx="1">
                  <c:v>Shoalhaven</c:v>
                </c:pt>
                <c:pt idx="2">
                  <c:v>Kempsey</c:v>
                </c:pt>
                <c:pt idx="3">
                  <c:v>Lismore</c:v>
                </c:pt>
                <c:pt idx="4">
                  <c:v>Coonamble</c:v>
                </c:pt>
                <c:pt idx="5">
                  <c:v>Armidale Regional</c:v>
                </c:pt>
                <c:pt idx="6">
                  <c:v>Sydney</c:v>
                </c:pt>
                <c:pt idx="7">
                  <c:v>Walgett</c:v>
                </c:pt>
                <c:pt idx="8">
                  <c:v>Bourke</c:v>
                </c:pt>
                <c:pt idx="9">
                  <c:v>Central Darling</c:v>
                </c:pt>
                <c:pt idx="10">
                  <c:v>Mid-Coast</c:v>
                </c:pt>
                <c:pt idx="11">
                  <c:v>Tamworth Regional</c:v>
                </c:pt>
                <c:pt idx="12">
                  <c:v>Blacktown</c:v>
                </c:pt>
                <c:pt idx="13">
                  <c:v>Dubbo Regional</c:v>
                </c:pt>
                <c:pt idx="14">
                  <c:v>Moree Plains</c:v>
                </c:pt>
              </c:strCache>
            </c:strRef>
          </c:cat>
          <c:val>
            <c:numRef>
              <c:f>Sheet1!$D$2:$D$16</c:f>
              <c:numCache>
                <c:formatCode>General</c:formatCode>
                <c:ptCount val="15"/>
                <c:pt idx="0">
                  <c:v>1</c:v>
                </c:pt>
                <c:pt idx="1">
                  <c:v>5</c:v>
                </c:pt>
                <c:pt idx="2">
                  <c:v>3</c:v>
                </c:pt>
                <c:pt idx="3">
                  <c:v>1</c:v>
                </c:pt>
                <c:pt idx="4">
                  <c:v>3</c:v>
                </c:pt>
                <c:pt idx="5">
                  <c:v>1</c:v>
                </c:pt>
                <c:pt idx="6">
                  <c:v>3</c:v>
                </c:pt>
                <c:pt idx="7">
                  <c:v>2</c:v>
                </c:pt>
                <c:pt idx="8">
                  <c:v>1</c:v>
                </c:pt>
                <c:pt idx="9">
                  <c:v>2</c:v>
                </c:pt>
                <c:pt idx="10">
                  <c:v>2</c:v>
                </c:pt>
                <c:pt idx="11">
                  <c:v>3</c:v>
                </c:pt>
                <c:pt idx="12">
                  <c:v>6</c:v>
                </c:pt>
                <c:pt idx="13">
                  <c:v>15</c:v>
                </c:pt>
                <c:pt idx="14">
                  <c:v>3</c:v>
                </c:pt>
              </c:numCache>
            </c:numRef>
          </c:val>
          <c:extLst>
            <c:ext xmlns:c16="http://schemas.microsoft.com/office/drawing/2014/chart" uri="{C3380CC4-5D6E-409C-BE32-E72D297353CC}">
              <c16:uniqueId val="{00000002-B476-4710-8C40-9D835C223496}"/>
            </c:ext>
          </c:extLst>
        </c:ser>
        <c:ser>
          <c:idx val="3"/>
          <c:order val="3"/>
          <c:tx>
            <c:strRef>
              <c:f>Sheet1!$E$1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Coffs Harbour</c:v>
                </c:pt>
                <c:pt idx="1">
                  <c:v>Shoalhaven</c:v>
                </c:pt>
                <c:pt idx="2">
                  <c:v>Kempsey</c:v>
                </c:pt>
                <c:pt idx="3">
                  <c:v>Lismore</c:v>
                </c:pt>
                <c:pt idx="4">
                  <c:v>Coonamble</c:v>
                </c:pt>
                <c:pt idx="5">
                  <c:v>Armidale Regional</c:v>
                </c:pt>
                <c:pt idx="6">
                  <c:v>Sydney</c:v>
                </c:pt>
                <c:pt idx="7">
                  <c:v>Walgett</c:v>
                </c:pt>
                <c:pt idx="8">
                  <c:v>Bourke</c:v>
                </c:pt>
                <c:pt idx="9">
                  <c:v>Central Darling</c:v>
                </c:pt>
                <c:pt idx="10">
                  <c:v>Mid-Coast</c:v>
                </c:pt>
                <c:pt idx="11">
                  <c:v>Tamworth Regional</c:v>
                </c:pt>
                <c:pt idx="12">
                  <c:v>Blacktown</c:v>
                </c:pt>
                <c:pt idx="13">
                  <c:v>Dubbo Regional</c:v>
                </c:pt>
                <c:pt idx="14">
                  <c:v>Moree Plains</c:v>
                </c:pt>
              </c:strCache>
            </c:strRef>
          </c:cat>
          <c:val>
            <c:numRef>
              <c:f>Sheet1!$E$2:$E$16</c:f>
              <c:numCache>
                <c:formatCode>General</c:formatCode>
                <c:ptCount val="15"/>
                <c:pt idx="0">
                  <c:v>40</c:v>
                </c:pt>
                <c:pt idx="1">
                  <c:v>44</c:v>
                </c:pt>
                <c:pt idx="2">
                  <c:v>47</c:v>
                </c:pt>
                <c:pt idx="3">
                  <c:v>47</c:v>
                </c:pt>
                <c:pt idx="4">
                  <c:v>48</c:v>
                </c:pt>
                <c:pt idx="5">
                  <c:v>57</c:v>
                </c:pt>
                <c:pt idx="6">
                  <c:v>58</c:v>
                </c:pt>
                <c:pt idx="7">
                  <c:v>58</c:v>
                </c:pt>
                <c:pt idx="8">
                  <c:v>58</c:v>
                </c:pt>
                <c:pt idx="9">
                  <c:v>60</c:v>
                </c:pt>
                <c:pt idx="10">
                  <c:v>61</c:v>
                </c:pt>
                <c:pt idx="11">
                  <c:v>64</c:v>
                </c:pt>
                <c:pt idx="12">
                  <c:v>65</c:v>
                </c:pt>
                <c:pt idx="13">
                  <c:v>115</c:v>
                </c:pt>
                <c:pt idx="14">
                  <c:v>117</c:v>
                </c:pt>
              </c:numCache>
            </c:numRef>
          </c:val>
          <c:extLst>
            <c:ext xmlns:c16="http://schemas.microsoft.com/office/drawing/2014/chart" uri="{C3380CC4-5D6E-409C-BE32-E72D297353CC}">
              <c16:uniqueId val="{00000005-B476-4710-8C40-9D835C223496}"/>
            </c:ext>
          </c:extLst>
        </c:ser>
        <c:dLbls>
          <c:showLegendKey val="0"/>
          <c:showVal val="0"/>
          <c:showCatName val="0"/>
          <c:showSerName val="0"/>
          <c:showPercent val="0"/>
          <c:showBubbleSize val="0"/>
        </c:dLbls>
        <c:gapWidth val="33"/>
        <c:overlap val="100"/>
        <c:axId val="1574852016"/>
        <c:axId val="1574834128"/>
      </c:barChart>
      <c:catAx>
        <c:axId val="1574852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4834128"/>
        <c:crosses val="autoZero"/>
        <c:auto val="1"/>
        <c:lblAlgn val="ctr"/>
        <c:lblOffset val="100"/>
        <c:noMultiLvlLbl val="0"/>
      </c:catAx>
      <c:valAx>
        <c:axId val="1574834128"/>
        <c:scaling>
          <c:orientation val="minMax"/>
          <c:max val="15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485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34578235245508"/>
          <c:y val="0.15999664577262532"/>
          <c:w val="0.61110399452029884"/>
          <c:h val="0.83018998497134822"/>
        </c:manualLayout>
      </c:layout>
      <c:pieChart>
        <c:varyColors val="1"/>
        <c:ser>
          <c:idx val="0"/>
          <c:order val="0"/>
          <c:tx>
            <c:strRef>
              <c:f>Sheet1!$B$1</c:f>
              <c:strCache>
                <c:ptCount val="1"/>
                <c:pt idx="0">
                  <c:v>Aboriginal women and children victims of DV assault</c:v>
                </c:pt>
              </c:strCache>
            </c:strRef>
          </c:tx>
          <c:dPt>
            <c:idx val="0"/>
            <c:bubble3D val="0"/>
            <c:spPr>
              <a:solidFill>
                <a:srgbClr val="272253"/>
              </a:solidFill>
              <a:ln w="19050">
                <a:solidFill>
                  <a:schemeClr val="lt1"/>
                </a:solidFill>
              </a:ln>
              <a:effectLst/>
            </c:spPr>
            <c:extLst>
              <c:ext xmlns:c16="http://schemas.microsoft.com/office/drawing/2014/chart" uri="{C3380CC4-5D6E-409C-BE32-E72D297353CC}">
                <c16:uniqueId val="{00000003-E694-44C7-A230-3FC71987028A}"/>
              </c:ext>
            </c:extLst>
          </c:dPt>
          <c:dPt>
            <c:idx val="1"/>
            <c:bubble3D val="0"/>
            <c:spPr>
              <a:solidFill>
                <a:srgbClr val="4F408E"/>
              </a:solidFill>
              <a:ln w="19050">
                <a:solidFill>
                  <a:schemeClr val="lt1"/>
                </a:solidFill>
              </a:ln>
              <a:effectLst/>
            </c:spPr>
            <c:extLst>
              <c:ext xmlns:c16="http://schemas.microsoft.com/office/drawing/2014/chart" uri="{C3380CC4-5D6E-409C-BE32-E72D297353CC}">
                <c16:uniqueId val="{00000002-E694-44C7-A230-3FC71987028A}"/>
              </c:ext>
            </c:extLst>
          </c:dPt>
          <c:dPt>
            <c:idx val="2"/>
            <c:bubble3D val="0"/>
            <c:spPr>
              <a:solidFill>
                <a:srgbClr val="FFBB03"/>
              </a:solidFill>
              <a:ln w="19050">
                <a:solidFill>
                  <a:schemeClr val="lt1"/>
                </a:solidFill>
              </a:ln>
              <a:effectLst/>
            </c:spPr>
            <c:extLst>
              <c:ext xmlns:c16="http://schemas.microsoft.com/office/drawing/2014/chart" uri="{C3380CC4-5D6E-409C-BE32-E72D297353CC}">
                <c16:uniqueId val="{00000004-E694-44C7-A230-3FC71987028A}"/>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E694-44C7-A230-3FC71987028A}"/>
              </c:ext>
            </c:extLst>
          </c:dPt>
          <c:dLbls>
            <c:dLbl>
              <c:idx val="0"/>
              <c:layout>
                <c:manualLayout>
                  <c:x val="-0.19013736753323512"/>
                  <c:y val="0.13344144404898525"/>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549324445633246"/>
                      <c:h val="0.17632077774794738"/>
                    </c:manualLayout>
                  </c15:layout>
                </c:ext>
                <c:ext xmlns:c16="http://schemas.microsoft.com/office/drawing/2014/chart" uri="{C3380CC4-5D6E-409C-BE32-E72D297353CC}">
                  <c16:uniqueId val="{00000003-E694-44C7-A230-3FC71987028A}"/>
                </c:ext>
              </c:extLst>
            </c:dLbl>
            <c:dLbl>
              <c:idx val="1"/>
              <c:layout>
                <c:manualLayout>
                  <c:x val="-1.2060021843140312E-2"/>
                  <c:y val="-0.11661846091908094"/>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694-44C7-A230-3FC71987028A}"/>
                </c:ext>
              </c:extLst>
            </c:dLbl>
            <c:dLbl>
              <c:idx val="2"/>
              <c:layout>
                <c:manualLayout>
                  <c:x val="0.23180551375019376"/>
                  <c:y val="-1.554486019882363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704439613274869"/>
                      <c:h val="0.27339883544291244"/>
                    </c:manualLayout>
                  </c15:layout>
                </c:ext>
                <c:ext xmlns:c16="http://schemas.microsoft.com/office/drawing/2014/chart" uri="{C3380CC4-5D6E-409C-BE32-E72D297353CC}">
                  <c16:uniqueId val="{00000004-E694-44C7-A230-3FC71987028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Inner Regional </c:v>
                </c:pt>
                <c:pt idx="1">
                  <c:v>Major Cities</c:v>
                </c:pt>
                <c:pt idx="2">
                  <c:v>Outer Regional </c:v>
                </c:pt>
                <c:pt idx="3">
                  <c:v>Remote/very remote</c:v>
                </c:pt>
              </c:strCache>
            </c:strRef>
          </c:cat>
          <c:val>
            <c:numRef>
              <c:f>Sheet1!$B$2:$B$5</c:f>
              <c:numCache>
                <c:formatCode>General</c:formatCode>
                <c:ptCount val="4"/>
                <c:pt idx="0">
                  <c:v>771</c:v>
                </c:pt>
                <c:pt idx="1">
                  <c:v>449</c:v>
                </c:pt>
                <c:pt idx="2">
                  <c:v>505</c:v>
                </c:pt>
                <c:pt idx="3">
                  <c:v>263</c:v>
                </c:pt>
              </c:numCache>
            </c:numRef>
          </c:val>
          <c:extLst>
            <c:ext xmlns:c16="http://schemas.microsoft.com/office/drawing/2014/chart" uri="{C3380CC4-5D6E-409C-BE32-E72D297353CC}">
              <c16:uniqueId val="{00000000-E694-44C7-A230-3FC71987028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Female</c:v>
                </c:pt>
              </c:strCache>
            </c:strRef>
          </c:tx>
          <c:spPr>
            <a:ln w="50800" cap="rnd">
              <a:solidFill>
                <a:srgbClr val="4E418F"/>
              </a:solidFill>
              <a:round/>
            </a:ln>
            <a:effectLst/>
          </c:spPr>
          <c:marker>
            <c:symbol val="none"/>
          </c:marker>
          <c:cat>
            <c:numRef>
              <c:f>Sheet1!$A$2:$A$81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76</c:v>
                </c:pt>
                <c:pt idx="75">
                  <c:v>78</c:v>
                </c:pt>
                <c:pt idx="76">
                  <c:v>79</c:v>
                </c:pt>
                <c:pt idx="77">
                  <c:v>80</c:v>
                </c:pt>
                <c:pt idx="78">
                  <c:v>82</c:v>
                </c:pt>
                <c:pt idx="79">
                  <c:v>84</c:v>
                </c:pt>
              </c:numCache>
            </c:numRef>
          </c:cat>
          <c:val>
            <c:numRef>
              <c:f>Sheet1!$B$2:$B$81</c:f>
              <c:numCache>
                <c:formatCode>General</c:formatCode>
                <c:ptCount val="80"/>
                <c:pt idx="0">
                  <c:v>3</c:v>
                </c:pt>
                <c:pt idx="1">
                  <c:v>3</c:v>
                </c:pt>
                <c:pt idx="2">
                  <c:v>1</c:v>
                </c:pt>
                <c:pt idx="3">
                  <c:v>5</c:v>
                </c:pt>
                <c:pt idx="4">
                  <c:v>4</c:v>
                </c:pt>
                <c:pt idx="5">
                  <c:v>5</c:v>
                </c:pt>
                <c:pt idx="6">
                  <c:v>4</c:v>
                </c:pt>
                <c:pt idx="7">
                  <c:v>6</c:v>
                </c:pt>
                <c:pt idx="8">
                  <c:v>5</c:v>
                </c:pt>
                <c:pt idx="9">
                  <c:v>9</c:v>
                </c:pt>
                <c:pt idx="10">
                  <c:v>13</c:v>
                </c:pt>
                <c:pt idx="11">
                  <c:v>11</c:v>
                </c:pt>
                <c:pt idx="12">
                  <c:v>30</c:v>
                </c:pt>
                <c:pt idx="13">
                  <c:v>27</c:v>
                </c:pt>
                <c:pt idx="14">
                  <c:v>39</c:v>
                </c:pt>
                <c:pt idx="15">
                  <c:v>26</c:v>
                </c:pt>
                <c:pt idx="16">
                  <c:v>45</c:v>
                </c:pt>
                <c:pt idx="17">
                  <c:v>64</c:v>
                </c:pt>
                <c:pt idx="18">
                  <c:v>65</c:v>
                </c:pt>
                <c:pt idx="19">
                  <c:v>54</c:v>
                </c:pt>
                <c:pt idx="20">
                  <c:v>55</c:v>
                </c:pt>
                <c:pt idx="21">
                  <c:v>51</c:v>
                </c:pt>
                <c:pt idx="22">
                  <c:v>63</c:v>
                </c:pt>
                <c:pt idx="23">
                  <c:v>52</c:v>
                </c:pt>
                <c:pt idx="24">
                  <c:v>59</c:v>
                </c:pt>
                <c:pt idx="25">
                  <c:v>59</c:v>
                </c:pt>
                <c:pt idx="26">
                  <c:v>56</c:v>
                </c:pt>
                <c:pt idx="27">
                  <c:v>59</c:v>
                </c:pt>
                <c:pt idx="28">
                  <c:v>40</c:v>
                </c:pt>
                <c:pt idx="29">
                  <c:v>46</c:v>
                </c:pt>
                <c:pt idx="30">
                  <c:v>45</c:v>
                </c:pt>
                <c:pt idx="31">
                  <c:v>49</c:v>
                </c:pt>
                <c:pt idx="32">
                  <c:v>49</c:v>
                </c:pt>
                <c:pt idx="33">
                  <c:v>52</c:v>
                </c:pt>
                <c:pt idx="34">
                  <c:v>43</c:v>
                </c:pt>
                <c:pt idx="35">
                  <c:v>48</c:v>
                </c:pt>
                <c:pt idx="36">
                  <c:v>34</c:v>
                </c:pt>
                <c:pt idx="37">
                  <c:v>42</c:v>
                </c:pt>
                <c:pt idx="38">
                  <c:v>36</c:v>
                </c:pt>
                <c:pt idx="39">
                  <c:v>29</c:v>
                </c:pt>
                <c:pt idx="40">
                  <c:v>28</c:v>
                </c:pt>
                <c:pt idx="41">
                  <c:v>22</c:v>
                </c:pt>
                <c:pt idx="42">
                  <c:v>30</c:v>
                </c:pt>
                <c:pt idx="43">
                  <c:v>24</c:v>
                </c:pt>
                <c:pt idx="44">
                  <c:v>20</c:v>
                </c:pt>
                <c:pt idx="45">
                  <c:v>24</c:v>
                </c:pt>
                <c:pt idx="46">
                  <c:v>31</c:v>
                </c:pt>
                <c:pt idx="47">
                  <c:v>27</c:v>
                </c:pt>
                <c:pt idx="48">
                  <c:v>25</c:v>
                </c:pt>
                <c:pt idx="49">
                  <c:v>16</c:v>
                </c:pt>
                <c:pt idx="50">
                  <c:v>16</c:v>
                </c:pt>
                <c:pt idx="51">
                  <c:v>18</c:v>
                </c:pt>
                <c:pt idx="52">
                  <c:v>16</c:v>
                </c:pt>
                <c:pt idx="53">
                  <c:v>23</c:v>
                </c:pt>
                <c:pt idx="54">
                  <c:v>12</c:v>
                </c:pt>
                <c:pt idx="55">
                  <c:v>15</c:v>
                </c:pt>
                <c:pt idx="56">
                  <c:v>12</c:v>
                </c:pt>
                <c:pt idx="57">
                  <c:v>7</c:v>
                </c:pt>
                <c:pt idx="58">
                  <c:v>6</c:v>
                </c:pt>
                <c:pt idx="59">
                  <c:v>8</c:v>
                </c:pt>
                <c:pt idx="60">
                  <c:v>7</c:v>
                </c:pt>
                <c:pt idx="61">
                  <c:v>3</c:v>
                </c:pt>
                <c:pt idx="62">
                  <c:v>5</c:v>
                </c:pt>
                <c:pt idx="63">
                  <c:v>2</c:v>
                </c:pt>
                <c:pt idx="64">
                  <c:v>5</c:v>
                </c:pt>
                <c:pt idx="65">
                  <c:v>4</c:v>
                </c:pt>
                <c:pt idx="66">
                  <c:v>2</c:v>
                </c:pt>
                <c:pt idx="67">
                  <c:v>6</c:v>
                </c:pt>
                <c:pt idx="68">
                  <c:v>1</c:v>
                </c:pt>
                <c:pt idx="70">
                  <c:v>2</c:v>
                </c:pt>
                <c:pt idx="71">
                  <c:v>5</c:v>
                </c:pt>
                <c:pt idx="72">
                  <c:v>2</c:v>
                </c:pt>
                <c:pt idx="73">
                  <c:v>2</c:v>
                </c:pt>
                <c:pt idx="74">
                  <c:v>1</c:v>
                </c:pt>
                <c:pt idx="75">
                  <c:v>1</c:v>
                </c:pt>
                <c:pt idx="76">
                  <c:v>1</c:v>
                </c:pt>
                <c:pt idx="77">
                  <c:v>1</c:v>
                </c:pt>
                <c:pt idx="78">
                  <c:v>1</c:v>
                </c:pt>
                <c:pt idx="79">
                  <c:v>1</c:v>
                </c:pt>
              </c:numCache>
            </c:numRef>
          </c:val>
          <c:smooth val="0"/>
          <c:extLst>
            <c:ext xmlns:c16="http://schemas.microsoft.com/office/drawing/2014/chart" uri="{C3380CC4-5D6E-409C-BE32-E72D297353CC}">
              <c16:uniqueId val="{00000000-BDA7-4CA8-BC5D-43841044D6B3}"/>
            </c:ext>
          </c:extLst>
        </c:ser>
        <c:ser>
          <c:idx val="1"/>
          <c:order val="1"/>
          <c:tx>
            <c:strRef>
              <c:f>Sheet1!$C$1</c:f>
              <c:strCache>
                <c:ptCount val="1"/>
                <c:pt idx="0">
                  <c:v>Male</c:v>
                </c:pt>
              </c:strCache>
            </c:strRef>
          </c:tx>
          <c:spPr>
            <a:ln w="50800" cap="rnd">
              <a:solidFill>
                <a:srgbClr val="FFBB03"/>
              </a:solidFill>
              <a:round/>
            </a:ln>
            <a:effectLst/>
          </c:spPr>
          <c:marker>
            <c:symbol val="none"/>
          </c:marker>
          <c:cat>
            <c:numRef>
              <c:f>Sheet1!$A$2:$A$81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76</c:v>
                </c:pt>
                <c:pt idx="75">
                  <c:v>78</c:v>
                </c:pt>
                <c:pt idx="76">
                  <c:v>79</c:v>
                </c:pt>
                <c:pt idx="77">
                  <c:v>80</c:v>
                </c:pt>
                <c:pt idx="78">
                  <c:v>82</c:v>
                </c:pt>
                <c:pt idx="79">
                  <c:v>84</c:v>
                </c:pt>
              </c:numCache>
            </c:numRef>
          </c:cat>
          <c:val>
            <c:numRef>
              <c:f>Sheet1!$C$2:$C$81</c:f>
              <c:numCache>
                <c:formatCode>General</c:formatCode>
                <c:ptCount val="80"/>
                <c:pt idx="0">
                  <c:v>6</c:v>
                </c:pt>
                <c:pt idx="1">
                  <c:v>3</c:v>
                </c:pt>
                <c:pt idx="2">
                  <c:v>5</c:v>
                </c:pt>
                <c:pt idx="3">
                  <c:v>5</c:v>
                </c:pt>
                <c:pt idx="4">
                  <c:v>4</c:v>
                </c:pt>
                <c:pt idx="5">
                  <c:v>4</c:v>
                </c:pt>
                <c:pt idx="6">
                  <c:v>2</c:v>
                </c:pt>
                <c:pt idx="7">
                  <c:v>5</c:v>
                </c:pt>
                <c:pt idx="8">
                  <c:v>6</c:v>
                </c:pt>
                <c:pt idx="9">
                  <c:v>8</c:v>
                </c:pt>
                <c:pt idx="10">
                  <c:v>10</c:v>
                </c:pt>
                <c:pt idx="11">
                  <c:v>15</c:v>
                </c:pt>
                <c:pt idx="12">
                  <c:v>18</c:v>
                </c:pt>
                <c:pt idx="13">
                  <c:v>20</c:v>
                </c:pt>
                <c:pt idx="14">
                  <c:v>22</c:v>
                </c:pt>
                <c:pt idx="15">
                  <c:v>22</c:v>
                </c:pt>
                <c:pt idx="16">
                  <c:v>33</c:v>
                </c:pt>
                <c:pt idx="17">
                  <c:v>18</c:v>
                </c:pt>
                <c:pt idx="18">
                  <c:v>21</c:v>
                </c:pt>
                <c:pt idx="19">
                  <c:v>17</c:v>
                </c:pt>
                <c:pt idx="20">
                  <c:v>20</c:v>
                </c:pt>
                <c:pt idx="21">
                  <c:v>20</c:v>
                </c:pt>
                <c:pt idx="22">
                  <c:v>17</c:v>
                </c:pt>
                <c:pt idx="23">
                  <c:v>21</c:v>
                </c:pt>
                <c:pt idx="24">
                  <c:v>25</c:v>
                </c:pt>
                <c:pt idx="25">
                  <c:v>20</c:v>
                </c:pt>
                <c:pt idx="26">
                  <c:v>16</c:v>
                </c:pt>
                <c:pt idx="27">
                  <c:v>16</c:v>
                </c:pt>
                <c:pt idx="28">
                  <c:v>16</c:v>
                </c:pt>
                <c:pt idx="29">
                  <c:v>20</c:v>
                </c:pt>
                <c:pt idx="30">
                  <c:v>20</c:v>
                </c:pt>
                <c:pt idx="31">
                  <c:v>13</c:v>
                </c:pt>
                <c:pt idx="32">
                  <c:v>12</c:v>
                </c:pt>
                <c:pt idx="33">
                  <c:v>18</c:v>
                </c:pt>
                <c:pt idx="34">
                  <c:v>9</c:v>
                </c:pt>
                <c:pt idx="35">
                  <c:v>7</c:v>
                </c:pt>
                <c:pt idx="36">
                  <c:v>9</c:v>
                </c:pt>
                <c:pt idx="37">
                  <c:v>17</c:v>
                </c:pt>
                <c:pt idx="38">
                  <c:v>13</c:v>
                </c:pt>
                <c:pt idx="39">
                  <c:v>9</c:v>
                </c:pt>
                <c:pt idx="40">
                  <c:v>18</c:v>
                </c:pt>
                <c:pt idx="41">
                  <c:v>12</c:v>
                </c:pt>
                <c:pt idx="42">
                  <c:v>12</c:v>
                </c:pt>
                <c:pt idx="43">
                  <c:v>11</c:v>
                </c:pt>
                <c:pt idx="44">
                  <c:v>10</c:v>
                </c:pt>
                <c:pt idx="45">
                  <c:v>11</c:v>
                </c:pt>
                <c:pt idx="46">
                  <c:v>8</c:v>
                </c:pt>
                <c:pt idx="47">
                  <c:v>13</c:v>
                </c:pt>
                <c:pt idx="48">
                  <c:v>15</c:v>
                </c:pt>
                <c:pt idx="49">
                  <c:v>13</c:v>
                </c:pt>
                <c:pt idx="50">
                  <c:v>12</c:v>
                </c:pt>
                <c:pt idx="51">
                  <c:v>8</c:v>
                </c:pt>
                <c:pt idx="52">
                  <c:v>8</c:v>
                </c:pt>
                <c:pt idx="53">
                  <c:v>5</c:v>
                </c:pt>
                <c:pt idx="54">
                  <c:v>10</c:v>
                </c:pt>
                <c:pt idx="55">
                  <c:v>7</c:v>
                </c:pt>
                <c:pt idx="56">
                  <c:v>6</c:v>
                </c:pt>
                <c:pt idx="57">
                  <c:v>2</c:v>
                </c:pt>
                <c:pt idx="58">
                  <c:v>7</c:v>
                </c:pt>
                <c:pt idx="59">
                  <c:v>5</c:v>
                </c:pt>
                <c:pt idx="60">
                  <c:v>3</c:v>
                </c:pt>
                <c:pt idx="61">
                  <c:v>3</c:v>
                </c:pt>
                <c:pt idx="62">
                  <c:v>2</c:v>
                </c:pt>
                <c:pt idx="63">
                  <c:v>4</c:v>
                </c:pt>
                <c:pt idx="64">
                  <c:v>2</c:v>
                </c:pt>
                <c:pt idx="65">
                  <c:v>6</c:v>
                </c:pt>
                <c:pt idx="66">
                  <c:v>2</c:v>
                </c:pt>
                <c:pt idx="67">
                  <c:v>1</c:v>
                </c:pt>
                <c:pt idx="68">
                  <c:v>4</c:v>
                </c:pt>
                <c:pt idx="69">
                  <c:v>2</c:v>
                </c:pt>
                <c:pt idx="70">
                  <c:v>1</c:v>
                </c:pt>
                <c:pt idx="72">
                  <c:v>1</c:v>
                </c:pt>
                <c:pt idx="73">
                  <c:v>1</c:v>
                </c:pt>
                <c:pt idx="74">
                  <c:v>1</c:v>
                </c:pt>
              </c:numCache>
            </c:numRef>
          </c:val>
          <c:smooth val="0"/>
          <c:extLst>
            <c:ext xmlns:c16="http://schemas.microsoft.com/office/drawing/2014/chart" uri="{C3380CC4-5D6E-409C-BE32-E72D297353CC}">
              <c16:uniqueId val="{00000001-BDA7-4CA8-BC5D-43841044D6B3}"/>
            </c:ext>
          </c:extLst>
        </c:ser>
        <c:dLbls>
          <c:showLegendKey val="0"/>
          <c:showVal val="0"/>
          <c:showCatName val="0"/>
          <c:showSerName val="0"/>
          <c:showPercent val="0"/>
          <c:showBubbleSize val="0"/>
        </c:dLbls>
        <c:smooth val="0"/>
        <c:axId val="901422864"/>
        <c:axId val="901440752"/>
      </c:lineChart>
      <c:catAx>
        <c:axId val="90142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440752"/>
        <c:crosses val="autoZero"/>
        <c:auto val="1"/>
        <c:lblAlgn val="ctr"/>
        <c:lblOffset val="100"/>
        <c:tickLblSkip val="5"/>
        <c:noMultiLvlLbl val="0"/>
      </c:catAx>
      <c:valAx>
        <c:axId val="901440752"/>
        <c:scaling>
          <c:orientation val="minMax"/>
        </c:scaling>
        <c:delete val="0"/>
        <c:axPos val="l"/>
        <c:majorGridlines>
          <c:spPr>
            <a:ln w="0"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422864"/>
        <c:crosses val="autoZero"/>
        <c:crossBetween val="between"/>
      </c:valAx>
      <c:spPr>
        <a:noFill/>
        <a:ln>
          <a:noFill/>
        </a:ln>
        <a:effectLst/>
      </c:spPr>
    </c:plotArea>
    <c:legend>
      <c:legendPos val="b"/>
      <c:layout>
        <c:manualLayout>
          <c:xMode val="edge"/>
          <c:yMode val="edge"/>
          <c:x val="0.5783736681342414"/>
          <c:y val="0.29413806124850933"/>
          <c:w val="0.29795476195125969"/>
          <c:h val="6.48865710873117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83661417322836E-2"/>
          <c:y val="0.11421093047422917"/>
          <c:w val="0.59866312631320351"/>
          <c:h val="0.77054522818988502"/>
        </c:manualLayout>
      </c:layout>
      <c:barChart>
        <c:barDir val="bar"/>
        <c:grouping val="stacked"/>
        <c:varyColors val="0"/>
        <c:ser>
          <c:idx val="0"/>
          <c:order val="0"/>
          <c:tx>
            <c:strRef>
              <c:f>Sheet1!$B$1</c:f>
              <c:strCache>
                <c:ptCount val="1"/>
                <c:pt idx="0">
                  <c:v>IPV</c:v>
                </c:pt>
              </c:strCache>
            </c:strRef>
          </c:tx>
          <c:spPr>
            <a:solidFill>
              <a:srgbClr val="272253"/>
            </a:solidFill>
            <a:ln>
              <a:noFill/>
            </a:ln>
            <a:effectLst/>
          </c:spPr>
          <c:invertIfNegative val="0"/>
          <c:dLbls>
            <c:dLbl>
              <c:idx val="0"/>
              <c:tx>
                <c:rich>
                  <a:bodyPr/>
                  <a:lstStyle/>
                  <a:p>
                    <a:fld id="{B346AC69-55F9-454A-AC3B-7416E47B0816}"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AD5-4559-A41C-CF0958D843AE}"/>
                </c:ext>
              </c:extLst>
            </c:dLbl>
            <c:dLbl>
              <c:idx val="1"/>
              <c:tx>
                <c:rich>
                  <a:bodyPr/>
                  <a:lstStyle/>
                  <a:p>
                    <a:fld id="{1ADEA6A3-DAE9-4154-9ECE-61BE8E9CFF5E}"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AD5-4559-A41C-CF0958D843A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General</c:formatCode>
                <c:ptCount val="2"/>
                <c:pt idx="0">
                  <c:v>922</c:v>
                </c:pt>
                <c:pt idx="1">
                  <c:v>219</c:v>
                </c:pt>
              </c:numCache>
            </c:numRef>
          </c:val>
          <c:extLst>
            <c:ext xmlns:c15="http://schemas.microsoft.com/office/drawing/2012/chart" uri="{02D57815-91ED-43cb-92C2-25804820EDAC}">
              <c15:datalabelsRange>
                <c15:f>Sheet1!$B$4:$B$5</c15:f>
                <c15:dlblRangeCache>
                  <c:ptCount val="2"/>
                  <c:pt idx="0">
                    <c:v>59%</c:v>
                  </c:pt>
                  <c:pt idx="1">
                    <c:v>38%</c:v>
                  </c:pt>
                </c15:dlblRangeCache>
              </c15:datalabelsRange>
            </c:ext>
            <c:ext xmlns:c16="http://schemas.microsoft.com/office/drawing/2014/chart" uri="{C3380CC4-5D6E-409C-BE32-E72D297353CC}">
              <c16:uniqueId val="{00000000-FAD5-4559-A41C-CF0958D843AE}"/>
            </c:ext>
          </c:extLst>
        </c:ser>
        <c:ser>
          <c:idx val="1"/>
          <c:order val="1"/>
          <c:tx>
            <c:strRef>
              <c:f>Sheet1!$C$1</c:f>
              <c:strCache>
                <c:ptCount val="1"/>
                <c:pt idx="0">
                  <c:v>Family</c:v>
                </c:pt>
              </c:strCache>
            </c:strRef>
          </c:tx>
          <c:spPr>
            <a:solidFill>
              <a:srgbClr val="4E418F"/>
            </a:solidFill>
            <a:ln>
              <a:noFill/>
            </a:ln>
            <a:effectLst/>
          </c:spPr>
          <c:invertIfNegative val="0"/>
          <c:dLbls>
            <c:dLbl>
              <c:idx val="0"/>
              <c:tx>
                <c:rich>
                  <a:bodyPr/>
                  <a:lstStyle/>
                  <a:p>
                    <a:fld id="{3B562FCF-34D8-4AB6-8AD7-4F87F8AD744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AD5-4559-A41C-CF0958D843AE}"/>
                </c:ext>
              </c:extLst>
            </c:dLbl>
            <c:dLbl>
              <c:idx val="1"/>
              <c:tx>
                <c:rich>
                  <a:bodyPr/>
                  <a:lstStyle/>
                  <a:p>
                    <a:fld id="{15786211-331C-4704-ACD1-58581E5D1BA3}"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AD5-4559-A41C-CF0958D843A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Sheet1!$C$2:$C$3</c:f>
              <c:numCache>
                <c:formatCode>General</c:formatCode>
                <c:ptCount val="2"/>
                <c:pt idx="0">
                  <c:v>580</c:v>
                </c:pt>
                <c:pt idx="1">
                  <c:v>300</c:v>
                </c:pt>
              </c:numCache>
            </c:numRef>
          </c:val>
          <c:extLst>
            <c:ext xmlns:c15="http://schemas.microsoft.com/office/drawing/2012/chart" uri="{02D57815-91ED-43cb-92C2-25804820EDAC}">
              <c15:datalabelsRange>
                <c15:f>Sheet1!$C$4:$C$5</c15:f>
                <c15:dlblRangeCache>
                  <c:ptCount val="2"/>
                  <c:pt idx="0">
                    <c:v>37%</c:v>
                  </c:pt>
                  <c:pt idx="1">
                    <c:v>52%</c:v>
                  </c:pt>
                </c15:dlblRangeCache>
              </c15:datalabelsRange>
            </c:ext>
            <c:ext xmlns:c16="http://schemas.microsoft.com/office/drawing/2014/chart" uri="{C3380CC4-5D6E-409C-BE32-E72D297353CC}">
              <c16:uniqueId val="{00000001-FAD5-4559-A41C-CF0958D843AE}"/>
            </c:ext>
          </c:extLst>
        </c:ser>
        <c:ser>
          <c:idx val="2"/>
          <c:order val="2"/>
          <c:tx>
            <c:strRef>
              <c:f>Sheet1!$D$1</c:f>
              <c:strCache>
                <c:ptCount val="1"/>
                <c:pt idx="0">
                  <c:v>Other domestic relationship</c:v>
                </c:pt>
              </c:strCache>
            </c:strRef>
          </c:tx>
          <c:spPr>
            <a:solidFill>
              <a:srgbClr val="FFBB03"/>
            </a:solidFill>
            <a:ln>
              <a:noFill/>
            </a:ln>
            <a:effectLst/>
          </c:spPr>
          <c:invertIfNegative val="0"/>
          <c:dLbls>
            <c:dLbl>
              <c:idx val="0"/>
              <c:tx>
                <c:rich>
                  <a:bodyPr/>
                  <a:lstStyle/>
                  <a:p>
                    <a:fld id="{207C0DF7-5A41-4AA9-AC7F-F16EFB269071}"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AD5-4559-A41C-CF0958D843AE}"/>
                </c:ext>
              </c:extLst>
            </c:dLbl>
            <c:dLbl>
              <c:idx val="1"/>
              <c:tx>
                <c:rich>
                  <a:bodyPr/>
                  <a:lstStyle/>
                  <a:p>
                    <a:fld id="{C6172D76-DD54-434F-9377-FB40392300DB}"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AD5-4559-A41C-CF0958D843AE}"/>
                </c:ext>
              </c:extLst>
            </c:dLbl>
            <c:spPr>
              <a:noFill/>
              <a:ln>
                <a:noFill/>
              </a:ln>
              <a:effectLst/>
            </c:spPr>
            <c:txPr>
              <a:bodyPr rot="0" spcFirstLastPara="1" vertOverflow="ellipsis" vert="horz" wrap="square" lIns="38100" tIns="19050" rIns="38100" bIns="19050" anchor="ctr" anchorCtr="0">
                <a:spAutoFit/>
              </a:bodyPr>
              <a:lstStyle/>
              <a:p>
                <a:pPr algn="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Sheet1!$D$2:$D$3</c:f>
              <c:numCache>
                <c:formatCode>General</c:formatCode>
                <c:ptCount val="2"/>
                <c:pt idx="0">
                  <c:v>59</c:v>
                </c:pt>
                <c:pt idx="1">
                  <c:v>53</c:v>
                </c:pt>
              </c:numCache>
            </c:numRef>
          </c:val>
          <c:extLst>
            <c:ext xmlns:c15="http://schemas.microsoft.com/office/drawing/2012/chart" uri="{02D57815-91ED-43cb-92C2-25804820EDAC}">
              <c15:datalabelsRange>
                <c15:f>Sheet1!$D$4:$D$5</c15:f>
                <c15:dlblRangeCache>
                  <c:ptCount val="2"/>
                  <c:pt idx="0">
                    <c:v>4%</c:v>
                  </c:pt>
                  <c:pt idx="1">
                    <c:v>9%</c:v>
                  </c:pt>
                </c15:dlblRangeCache>
              </c15:datalabelsRange>
            </c:ext>
            <c:ext xmlns:c16="http://schemas.microsoft.com/office/drawing/2014/chart" uri="{C3380CC4-5D6E-409C-BE32-E72D297353CC}">
              <c16:uniqueId val="{00000002-FAD5-4559-A41C-CF0958D843AE}"/>
            </c:ext>
          </c:extLst>
        </c:ser>
        <c:ser>
          <c:idx val="3"/>
          <c:order val="3"/>
          <c:tx>
            <c:strRef>
              <c:f>Sheet1!$E$1</c:f>
              <c:strCache>
                <c:ptCount val="1"/>
                <c:pt idx="0">
                  <c:v>total ex missing</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Sheet1!$E$2:$E$3</c:f>
              <c:numCache>
                <c:formatCode>General</c:formatCode>
                <c:ptCount val="2"/>
                <c:pt idx="0">
                  <c:v>1561</c:v>
                </c:pt>
                <c:pt idx="1">
                  <c:v>572</c:v>
                </c:pt>
              </c:numCache>
            </c:numRef>
          </c:val>
          <c:extLst>
            <c:ext xmlns:c16="http://schemas.microsoft.com/office/drawing/2014/chart" uri="{C3380CC4-5D6E-409C-BE32-E72D297353CC}">
              <c16:uniqueId val="{00000004-FAD5-4559-A41C-CF0958D843AE}"/>
            </c:ext>
          </c:extLst>
        </c:ser>
        <c:dLbls>
          <c:showLegendKey val="0"/>
          <c:showVal val="0"/>
          <c:showCatName val="0"/>
          <c:showSerName val="0"/>
          <c:showPercent val="0"/>
          <c:showBubbleSize val="0"/>
        </c:dLbls>
        <c:gapWidth val="51"/>
        <c:overlap val="100"/>
        <c:axId val="1574839120"/>
        <c:axId val="1574844528"/>
      </c:barChart>
      <c:catAx>
        <c:axId val="1574839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4844528"/>
        <c:crosses val="autoZero"/>
        <c:auto val="1"/>
        <c:lblAlgn val="ctr"/>
        <c:lblOffset val="100"/>
        <c:noMultiLvlLbl val="0"/>
      </c:catAx>
      <c:valAx>
        <c:axId val="1574844528"/>
        <c:scaling>
          <c:orientation val="minMax"/>
          <c:max val="16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4839120"/>
        <c:crosses val="autoZero"/>
        <c:crossBetween val="between"/>
      </c:valAx>
      <c:spPr>
        <a:noFill/>
        <a:ln>
          <a:noFill/>
        </a:ln>
        <a:effectLst/>
      </c:spPr>
    </c:plotArea>
    <c:legend>
      <c:legendPos val="b"/>
      <c:legendEntry>
        <c:idx val="3"/>
        <c:delete val="1"/>
      </c:legendEntry>
      <c:layout>
        <c:manualLayout>
          <c:xMode val="edge"/>
          <c:yMode val="edge"/>
          <c:x val="0.7524831706580668"/>
          <c:y val="0.31880340261913015"/>
          <c:w val="0.22297705519960703"/>
          <c:h val="0.5303057136927165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Sheet1!$A$2:$A$16</cx:f>
        <cx:lvl ptCount="15">
          <cx:pt idx="0">DFV assault</cx:pt>
          <cx:pt idx="1">Non-DFV assault</cx:pt>
          <cx:pt idx="2">Break and enter</cx:pt>
          <cx:pt idx="3">Sexual offences</cx:pt>
          <cx:pt idx="4">Robbery</cx:pt>
          <cx:pt idx="5">Drug offences</cx:pt>
          <cx:pt idx="6">Intimidation/harassment</cx:pt>
          <cx:pt idx="7">Theft </cx:pt>
          <cx:pt idx="8">Murder</cx:pt>
          <cx:pt idx="9">Dangerous/negligent driving </cx:pt>
          <cx:pt idx="10">Offences against justice procedures</cx:pt>
          <cx:pt idx="11">Abduction and kidnapping</cx:pt>
          <cx:pt idx="12">Property damage</cx:pt>
          <cx:pt idx="13">Weapons offences</cx:pt>
          <cx:pt idx="14">Other*</cx:pt>
        </cx:lvl>
      </cx:strDim>
      <cx:numDim type="val">
        <cx:f>Sheet1!$B$2:$B$16</cx:f>
        <cx:lvl ptCount="15" formatCode="0%">
          <cx:pt idx="0">0.2289348171701113</cx:pt>
          <cx:pt idx="1">0.16454689984101747</cx:pt>
          <cx:pt idx="2">0.10095389507154214</cx:pt>
          <cx:pt idx="3">0.10015898251192369</cx:pt>
          <cx:pt idx="4">0.069157392686804445</cx:pt>
          <cx:pt idx="5">0.068362480127186015</cx:pt>
          <cx:pt idx="6">0.058028616852146261</cx:pt>
          <cx:pt idx="7">0.031001589825119236</cx:pt>
          <cx:pt idx="8">0.026232114467408585</cx:pt>
          <cx:pt idx="9">0.023847376788553261</cx:pt>
          <cx:pt idx="10">0.023052464228934817</cx:pt>
          <cx:pt idx="11">0.019077901430842606</cx:pt>
          <cx:pt idx="12">0.016693163751987282</cx:pt>
          <cx:pt idx="13">0.015103338632750398</cx:pt>
          <cx:pt idx="14">0.054848966613672494</cx:pt>
        </cx:lvl>
      </cx:numDim>
    </cx:data>
  </cx:chartData>
  <cx:chart>
    <cx:plotArea>
      <cx:plotAreaRegion>
        <cx:series layoutId="funnel" uniqueId="{448615BC-8EF6-411E-9010-DC1328D86003}">
          <cx:tx>
            <cx:txData>
              <cx:f>Sheet1!$B$1</cx:f>
              <cx:v>Adult in remand</cx:v>
            </cx:txData>
          </cx:tx>
          <cx:spPr>
            <a:solidFill>
              <a:srgbClr val="4E418F"/>
            </a:solidFill>
          </cx:spPr>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a:pPr>
            <a:endParaRPr lang="en-US" sz="1197" b="0" i="0" u="none" strike="noStrike" baseline="0">
              <a:solidFill>
                <a:prstClr val="black">
                  <a:lumMod val="65000"/>
                  <a:lumOff val="35000"/>
                </a:prstClr>
              </a:solidFill>
              <a:latin typeface="Calibri" panose="020F0502020204030204"/>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Sheet1!$A$2:$A$17</cx:f>
        <cx:lvl ptCount="16">
          <cx:pt idx="0">Breach sentencing order</cx:pt>
          <cx:pt idx="1">Non-DFV assault</cx:pt>
          <cx:pt idx="2">DFV assault</cx:pt>
          <cx:pt idx="3">Sexual offences</cx:pt>
          <cx:pt idx="4">Robbery</cx:pt>
          <cx:pt idx="5">Break and enter</cx:pt>
          <cx:pt idx="6">Murder</cx:pt>
          <cx:pt idx="7">Drug offences</cx:pt>
          <cx:pt idx="8">Dangerous/negligent driving </cx:pt>
          <cx:pt idx="9">Intimidation/harassment</cx:pt>
          <cx:pt idx="10">Theft offences</cx:pt>
          <cx:pt idx="11">Manslaughter and driving causing death</cx:pt>
          <cx:pt idx="12">Abduction and kidnapping</cx:pt>
          <cx:pt idx="13">Weapons offences</cx:pt>
          <cx:pt idx="14">Property damage</cx:pt>
          <cx:pt idx="15">Other</cx:pt>
        </cx:lvl>
      </cx:strDim>
      <cx:numDim type="val">
        <cx:f>Sheet1!$B$2:$B$17</cx:f>
        <cx:lvl ptCount="16" formatCode="0%">
          <cx:pt idx="0">0.21360153256704981</cx:pt>
          <cx:pt idx="1">0.13457854406130268</cx:pt>
          <cx:pt idx="2">0.11973180076628352</cx:pt>
          <cx:pt idx="3">0.1111111111111111</cx:pt>
          <cx:pt idx="4">0.078065134099616865</cx:pt>
          <cx:pt idx="5">0.068965517241379309</cx:pt>
          <cx:pt idx="6">0.05459770114942529</cx:pt>
          <cx:pt idx="7">0.039750957854406133</cx:pt>
          <cx:pt idx="8">0.038314176245210725</cx:pt>
          <cx:pt idx="9">0.029693486590038315</cx:pt>
          <cx:pt idx="10">0.023467432950191571</cx:pt>
          <cx:pt idx="11">0.016762452107279693</cx:pt>
          <cx:pt idx="12">0.016283524904214558</cx:pt>
          <cx:pt idx="13">0.014846743295019157</cx:pt>
          <cx:pt idx="14">0.0090996168582375483</cx:pt>
          <cx:pt idx="15">0.031130268199233715</cx:pt>
        </cx:lvl>
      </cx:numDim>
    </cx:data>
  </cx:chartData>
  <cx:chart>
    <cx:plotArea>
      <cx:plotAreaRegion>
        <cx:series layoutId="funnel" uniqueId="{448615BC-8EF6-411E-9010-DC1328D86003}">
          <cx:tx>
            <cx:txData>
              <cx:f>Sheet1!$B$1</cx:f>
              <cx:v>Sentenced</cx:v>
            </cx:txData>
          </cx:tx>
          <cx:spPr>
            <a:solidFill>
              <a:srgbClr val="4E418F"/>
            </a:solidFill>
          </cx:spPr>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a:pPr>
            <a:endParaRPr lang="en-US" sz="1197" b="0" i="0" u="none" strike="noStrike" baseline="0">
              <a:solidFill>
                <a:prstClr val="black">
                  <a:lumMod val="65000"/>
                  <a:lumOff val="35000"/>
                </a:prst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2-05-02T18:22:40.060" idx="6">
    <p:pos x="10" y="10"/>
    <p:text/>
    <p:extLst>
      <p:ext uri="{C676402C-5697-4E1C-873F-D02D1690AC5C}">
        <p15:threadingInfo xmlns:p15="http://schemas.microsoft.com/office/powerpoint/2012/main" timeZoneBias="-600"/>
      </p:ext>
    </p:extLst>
  </p:cm>
</p:cmLst>
</file>

<file path=ppt/drawings/drawing1.xml><?xml version="1.0" encoding="utf-8"?>
<c:userShapes xmlns:c="http://schemas.openxmlformats.org/drawingml/2006/chart">
  <cdr:relSizeAnchor xmlns:cdr="http://schemas.openxmlformats.org/drawingml/2006/chartDrawing">
    <cdr:from>
      <cdr:x>0.58542</cdr:x>
      <cdr:y>0.07523</cdr:y>
    </cdr:from>
    <cdr:to>
      <cdr:x>0.80347</cdr:x>
      <cdr:y>0.18403</cdr:y>
    </cdr:to>
    <cdr:sp macro="" textlink="">
      <cdr:nvSpPr>
        <cdr:cNvPr id="2" name="Arrow: Curved Down 1">
          <a:extLst xmlns:a="http://schemas.openxmlformats.org/drawingml/2006/main">
            <a:ext uri="{FF2B5EF4-FFF2-40B4-BE49-F238E27FC236}">
              <a16:creationId xmlns:a16="http://schemas.microsoft.com/office/drawing/2014/main" id="{BBCE9B8C-18F0-407B-AD3F-C1A8DE7327C9}"/>
            </a:ext>
          </a:extLst>
        </cdr:cNvPr>
        <cdr:cNvSpPr/>
      </cdr:nvSpPr>
      <cdr:spPr>
        <a:xfrm xmlns:a="http://schemas.openxmlformats.org/drawingml/2006/main" flipH="1">
          <a:off x="2676524" y="206374"/>
          <a:ext cx="996947" cy="298451"/>
        </a:xfrm>
        <a:prstGeom xmlns:a="http://schemas.openxmlformats.org/drawingml/2006/main" prst="curvedDownArrow">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0.32708</cdr:x>
      <cdr:y>0.03241</cdr:y>
    </cdr:from>
    <cdr:to>
      <cdr:x>0.79861</cdr:x>
      <cdr:y>0.18866</cdr:y>
    </cdr:to>
    <cdr:sp macro="" textlink="">
      <cdr:nvSpPr>
        <cdr:cNvPr id="3" name="Arrow: Curved Down 2">
          <a:extLst xmlns:a="http://schemas.openxmlformats.org/drawingml/2006/main">
            <a:ext uri="{FF2B5EF4-FFF2-40B4-BE49-F238E27FC236}">
              <a16:creationId xmlns:a16="http://schemas.microsoft.com/office/drawing/2014/main" id="{6F6328C5-4AD0-472D-A0F4-5477E3BD99FA}"/>
            </a:ext>
          </a:extLst>
        </cdr:cNvPr>
        <cdr:cNvSpPr/>
      </cdr:nvSpPr>
      <cdr:spPr>
        <a:xfrm xmlns:a="http://schemas.openxmlformats.org/drawingml/2006/main" flipH="1">
          <a:off x="1495424" y="88900"/>
          <a:ext cx="2155826" cy="428626"/>
        </a:xfrm>
        <a:prstGeom xmlns:a="http://schemas.openxmlformats.org/drawingml/2006/main" prst="curvedDownArrow">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0.09881</cdr:x>
      <cdr:y>0.01852</cdr:y>
    </cdr:from>
    <cdr:to>
      <cdr:x>0.48264</cdr:x>
      <cdr:y>0.17477</cdr:y>
    </cdr:to>
    <cdr:sp macro="" textlink="">
      <cdr:nvSpPr>
        <cdr:cNvPr id="4" name="Arrow: Curved Down 3">
          <a:extLst xmlns:a="http://schemas.openxmlformats.org/drawingml/2006/main">
            <a:ext uri="{FF2B5EF4-FFF2-40B4-BE49-F238E27FC236}">
              <a16:creationId xmlns:a16="http://schemas.microsoft.com/office/drawing/2014/main" id="{235CA5A6-F96D-46DD-9CED-D98C83F75054}"/>
            </a:ext>
          </a:extLst>
        </cdr:cNvPr>
        <cdr:cNvSpPr/>
      </cdr:nvSpPr>
      <cdr:spPr>
        <a:xfrm xmlns:a="http://schemas.openxmlformats.org/drawingml/2006/main" flipH="1">
          <a:off x="546869" y="67644"/>
          <a:ext cx="2124303" cy="570703"/>
        </a:xfrm>
        <a:prstGeom xmlns:a="http://schemas.openxmlformats.org/drawingml/2006/main" prst="curvedDownArrow">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0.17565</cdr:x>
      <cdr:y>0.9358</cdr:y>
    </cdr:from>
    <cdr:to>
      <cdr:x>1</cdr:x>
      <cdr:y>0.98602</cdr:y>
    </cdr:to>
    <cdr:sp macro="" textlink="">
      <cdr:nvSpPr>
        <cdr:cNvPr id="3" name="TextBox 10">
          <a:extLst xmlns:a="http://schemas.openxmlformats.org/drawingml/2006/main">
            <a:ext uri="{FF2B5EF4-FFF2-40B4-BE49-F238E27FC236}">
              <a16:creationId xmlns:a16="http://schemas.microsoft.com/office/drawing/2014/main" id="{5C871FA2-C579-49F6-9893-9A68D0E18DC0}"/>
            </a:ext>
          </a:extLst>
        </cdr:cNvPr>
        <cdr:cNvSpPr txBox="1"/>
      </cdr:nvSpPr>
      <cdr:spPr>
        <a:xfrm xmlns:a="http://schemas.openxmlformats.org/drawingml/2006/main">
          <a:off x="1763675" y="5162253"/>
          <a:ext cx="827717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AU" sz="1200" dirty="0"/>
            <a:t>Excludes missing relationship status.</a:t>
          </a:r>
        </a:p>
      </cdr:txBody>
    </cdr:sp>
  </cdr:relSizeAnchor>
</c:userShapes>
</file>

<file path=ppt/drawings/drawing3.xml><?xml version="1.0" encoding="utf-8"?>
<c:userShapes xmlns:c="http://schemas.openxmlformats.org/drawingml/2006/chart">
  <cdr:relSizeAnchor xmlns:cdr="http://schemas.openxmlformats.org/drawingml/2006/chartDrawing">
    <cdr:from>
      <cdr:x>0.45736</cdr:x>
      <cdr:y>0</cdr:y>
    </cdr:from>
    <cdr:to>
      <cdr:x>0.80611</cdr:x>
      <cdr:y>0.13287</cdr:y>
    </cdr:to>
    <cdr:sp macro="" textlink="">
      <cdr:nvSpPr>
        <cdr:cNvPr id="2" name="Arrow: Curved Down 1">
          <a:extLst xmlns:a="http://schemas.openxmlformats.org/drawingml/2006/main">
            <a:ext uri="{FF2B5EF4-FFF2-40B4-BE49-F238E27FC236}">
              <a16:creationId xmlns:a16="http://schemas.microsoft.com/office/drawing/2014/main" id="{DD42A525-BF66-4F39-A344-F0639C0908AF}"/>
            </a:ext>
          </a:extLst>
        </cdr:cNvPr>
        <cdr:cNvSpPr/>
      </cdr:nvSpPr>
      <cdr:spPr>
        <a:xfrm xmlns:a="http://schemas.openxmlformats.org/drawingml/2006/main" flipH="1">
          <a:off x="2581524" y="0"/>
          <a:ext cx="1968454" cy="482412"/>
        </a:xfrm>
        <a:prstGeom xmlns:a="http://schemas.openxmlformats.org/drawingml/2006/main" prst="curvedDownArrow">
          <a:avLst/>
        </a:prstGeom>
        <a:solidFill xmlns:a="http://schemas.openxmlformats.org/drawingml/2006/main">
          <a:schemeClr val="tx1">
            <a:lumMod val="95000"/>
            <a:lumOff val="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0.11439</cdr:x>
      <cdr:y>0</cdr:y>
    </cdr:from>
    <cdr:to>
      <cdr:x>0.80033</cdr:x>
      <cdr:y>0.13287</cdr:y>
    </cdr:to>
    <cdr:sp macro="" textlink="">
      <cdr:nvSpPr>
        <cdr:cNvPr id="3" name="Arrow: Curved Down 2">
          <a:extLst xmlns:a="http://schemas.openxmlformats.org/drawingml/2006/main">
            <a:ext uri="{FF2B5EF4-FFF2-40B4-BE49-F238E27FC236}">
              <a16:creationId xmlns:a16="http://schemas.microsoft.com/office/drawing/2014/main" id="{427F6109-7C37-42E5-829C-971621D016F3}"/>
            </a:ext>
          </a:extLst>
        </cdr:cNvPr>
        <cdr:cNvSpPr/>
      </cdr:nvSpPr>
      <cdr:spPr>
        <a:xfrm xmlns:a="http://schemas.openxmlformats.org/drawingml/2006/main" flipH="1">
          <a:off x="645682" y="0"/>
          <a:ext cx="3871686" cy="482412"/>
        </a:xfrm>
        <a:prstGeom xmlns:a="http://schemas.openxmlformats.org/drawingml/2006/main" prst="curvedDownArrow">
          <a:avLst/>
        </a:prstGeom>
        <a:solidFill xmlns:a="http://schemas.openxmlformats.org/drawingml/2006/main">
          <a:schemeClr val="tx1">
            <a:lumMod val="95000"/>
            <a:lumOff val="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0.34182</cdr:x>
      <cdr:y>0.52314</cdr:y>
    </cdr:from>
    <cdr:to>
      <cdr:x>0.55864</cdr:x>
      <cdr:y>0.63043</cdr:y>
    </cdr:to>
    <cdr:sp macro="" textlink="">
      <cdr:nvSpPr>
        <cdr:cNvPr id="2" name="Arrow: Right 1">
          <a:extLst xmlns:a="http://schemas.openxmlformats.org/drawingml/2006/main">
            <a:ext uri="{FF2B5EF4-FFF2-40B4-BE49-F238E27FC236}">
              <a16:creationId xmlns:a16="http://schemas.microsoft.com/office/drawing/2014/main" id="{70492B56-90D9-4407-AC3B-F4D907CD68C3}"/>
            </a:ext>
          </a:extLst>
        </cdr:cNvPr>
        <cdr:cNvSpPr/>
      </cdr:nvSpPr>
      <cdr:spPr>
        <a:xfrm xmlns:a="http://schemas.openxmlformats.org/drawingml/2006/main" rot="10800000">
          <a:off x="2083723" y="2272114"/>
          <a:ext cx="1321723" cy="465977"/>
        </a:xfrm>
        <a:prstGeom xmlns:a="http://schemas.openxmlformats.org/drawingml/2006/main" prst="rightArrow">
          <a:avLst/>
        </a:prstGeom>
        <a:solidFill xmlns:a="http://schemas.openxmlformats.org/drawingml/2006/main">
          <a:schemeClr val="bg1">
            <a:lumMod val="6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96B5-3C09-AD4C-AEB4-FF28AB6EA554}" type="datetimeFigureOut">
              <a:rPr lang="en-US" smtClean="0"/>
              <a:t>5/30/2022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1BA13-50A9-0348-9100-164423DEFA5B}" type="slidenum">
              <a:rPr lang="en-US" smtClean="0"/>
              <a:t>‹#›</a:t>
            </a:fld>
            <a:endParaRPr lang="en-US" dirty="0"/>
          </a:p>
        </p:txBody>
      </p:sp>
    </p:spTree>
    <p:extLst>
      <p:ext uri="{BB962C8B-B14F-4D97-AF65-F5344CB8AC3E}">
        <p14:creationId xmlns:p14="http://schemas.microsoft.com/office/powerpoint/2010/main" val="263353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bs.gov.au/ausstats/abs@.nsf/mf/490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bs.gov.au/ausstats/abs@.nsf/mf/4906.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1BA13-50A9-0348-9100-164423DEFA5B}" type="slidenum">
              <a:rPr lang="en-US" smtClean="0"/>
              <a:t>1</a:t>
            </a:fld>
            <a:endParaRPr lang="en-US" dirty="0"/>
          </a:p>
        </p:txBody>
      </p:sp>
    </p:spTree>
    <p:extLst>
      <p:ext uri="{BB962C8B-B14F-4D97-AF65-F5344CB8AC3E}">
        <p14:creationId xmlns:p14="http://schemas.microsoft.com/office/powerpoint/2010/main" val="131862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Notes:</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*Remoteness Areas divide Australia into 5 classes of remoteness on the basis of a measure of relative access to services. Remoteness Areas are intended for the purpose of releasing and analysing statistical data. Access to services are measured using the Accessibility and Remoteness Index of Australia (ARIA+), produced by the Hugo Centre for Migration and Population Research at the University of Adelaide. </a:t>
            </a: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b="0" dirty="0">
                <a:cs typeface="Arial" charset="0"/>
              </a:rPr>
              <a:t>Remoteness classification: </a:t>
            </a:r>
            <a:r>
              <a:rPr lang="en-AU" sz="1200" b="0" i="0" kern="1200" dirty="0">
                <a:solidFill>
                  <a:schemeClr val="tx1"/>
                </a:solidFill>
                <a:effectLst/>
                <a:latin typeface="+mn-lt"/>
                <a:ea typeface="+mn-ea"/>
                <a:cs typeface="+mn-cs"/>
              </a:rPr>
              <a:t>Australian Bureau of Statistics  (2018) Australian Statistical Geography Standard (ASGS): Volume 5 - Remoteness Structure, July 2016  </a:t>
            </a:r>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11</a:t>
            </a:fld>
            <a:endParaRPr lang="en-US" dirty="0"/>
          </a:p>
        </p:txBody>
      </p:sp>
    </p:spTree>
    <p:extLst>
      <p:ext uri="{BB962C8B-B14F-4D97-AF65-F5344CB8AC3E}">
        <p14:creationId xmlns:p14="http://schemas.microsoft.com/office/powerpoint/2010/main" val="34529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12</a:t>
            </a:fld>
            <a:endParaRPr lang="en-US" dirty="0"/>
          </a:p>
        </p:txBody>
      </p:sp>
    </p:spTree>
    <p:extLst>
      <p:ext uri="{BB962C8B-B14F-4D97-AF65-F5344CB8AC3E}">
        <p14:creationId xmlns:p14="http://schemas.microsoft.com/office/powerpoint/2010/main" val="398592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Sources: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*NSW Bureau of Crime Statistics and Research (2021) Unpublished data. Ref dk21-20310 </a:t>
            </a:r>
          </a:p>
          <a:p>
            <a:endParaRPr lang="en-US" b="1" dirty="0"/>
          </a:p>
          <a:p>
            <a:r>
              <a:rPr lang="en-US" b="1" dirty="0"/>
              <a:t>Notes:</a:t>
            </a:r>
          </a:p>
          <a:p>
            <a:r>
              <a:rPr lang="en-US" dirty="0"/>
              <a:t>* </a:t>
            </a:r>
            <a:r>
              <a:rPr lang="en-AU" dirty="0"/>
              <a:t>Aboriginal victims of DV assault recorded by NSW Police, March 2020 to April 2021. </a:t>
            </a:r>
            <a:endParaRPr lang="en-US" dirty="0"/>
          </a:p>
        </p:txBody>
      </p:sp>
      <p:sp>
        <p:nvSpPr>
          <p:cNvPr id="4" name="Slide Number Placeholder 3"/>
          <p:cNvSpPr>
            <a:spLocks noGrp="1"/>
          </p:cNvSpPr>
          <p:nvPr>
            <p:ph type="sldNum" sz="quarter" idx="5"/>
          </p:nvPr>
        </p:nvSpPr>
        <p:spPr/>
        <p:txBody>
          <a:bodyPr/>
          <a:lstStyle/>
          <a:p>
            <a:fld id="{33A1BA13-50A9-0348-9100-164423DEFA5B}" type="slidenum">
              <a:rPr lang="en-US" smtClean="0"/>
              <a:t>13</a:t>
            </a:fld>
            <a:endParaRPr lang="en-US" dirty="0"/>
          </a:p>
        </p:txBody>
      </p:sp>
    </p:spTree>
    <p:extLst>
      <p:ext uri="{BB962C8B-B14F-4D97-AF65-F5344CB8AC3E}">
        <p14:creationId xmlns:p14="http://schemas.microsoft.com/office/powerpoint/2010/main" val="127130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US" dirty="0"/>
              <a:t> </a:t>
            </a:r>
          </a:p>
          <a:p>
            <a:r>
              <a:rPr lang="en-US" b="1" dirty="0"/>
              <a:t>Notes:</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 this may be an underestimate as incidents reported at the end of the reference period may have resulted in a legal action against a person of interest after </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Offender details relate to the first offender proceeded against during the reference period. </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Characteristics of offender are available for persons legally proceeded against.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Women include Aboriginal females aged 18 and over.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US" dirty="0"/>
              <a:t>^Includes all adult Aboriginal victims of DFV assault.</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14</a:t>
            </a:fld>
            <a:endParaRPr lang="en-US" dirty="0"/>
          </a:p>
        </p:txBody>
      </p:sp>
    </p:spTree>
    <p:extLst>
      <p:ext uri="{BB962C8B-B14F-4D97-AF65-F5344CB8AC3E}">
        <p14:creationId xmlns:p14="http://schemas.microsoft.com/office/powerpoint/2010/main" val="184101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person in authority, household member, carer and other (e.g. ex partner of current partner).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Based on first incident in the reference period.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Excludes missing relationship status.</a:t>
            </a: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15</a:t>
            </a:fld>
            <a:endParaRPr lang="en-US" dirty="0"/>
          </a:p>
        </p:txBody>
      </p:sp>
    </p:spTree>
    <p:extLst>
      <p:ext uri="{BB962C8B-B14F-4D97-AF65-F5344CB8AC3E}">
        <p14:creationId xmlns:p14="http://schemas.microsoft.com/office/powerpoint/2010/main" val="374253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person in authority, household member, carer and other (e.g. ex partner of current partner).</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Based on first incident in the reference period. Excludes missing relationship status.</a:t>
            </a: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cs typeface="Arial" charset="0"/>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Women include Aboriginal females aged 18 and over.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cs typeface="Arial" charset="0"/>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16</a:t>
            </a:fld>
            <a:endParaRPr lang="en-US" dirty="0"/>
          </a:p>
        </p:txBody>
      </p:sp>
    </p:spTree>
    <p:extLst>
      <p:ext uri="{BB962C8B-B14F-4D97-AF65-F5344CB8AC3E}">
        <p14:creationId xmlns:p14="http://schemas.microsoft.com/office/powerpoint/2010/main" val="126833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person in authority, household member, carer and other (e.g. ex partner of current partner).</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 Based on first incident in the reference period. Excludes missing relationship status.</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Women include Aboriginal females aged 18 and over.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17</a:t>
            </a:fld>
            <a:endParaRPr lang="en-US" dirty="0"/>
          </a:p>
        </p:txBody>
      </p:sp>
    </p:spTree>
    <p:extLst>
      <p:ext uri="{BB962C8B-B14F-4D97-AF65-F5344CB8AC3E}">
        <p14:creationId xmlns:p14="http://schemas.microsoft.com/office/powerpoint/2010/main" val="83924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person in authority, household member, carer and other (e.g. ex partner of current partner).</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Based on first incident in the reference period.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Excludes missing relationship status.</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Women include Aboriginal females aged 18 and over.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3A1BA13-50A9-0348-9100-164423DEFA5B}" type="slidenum">
              <a:rPr lang="en-US" smtClean="0"/>
              <a:t>18</a:t>
            </a:fld>
            <a:endParaRPr lang="en-US" dirty="0"/>
          </a:p>
        </p:txBody>
      </p:sp>
    </p:spTree>
    <p:extLst>
      <p:ext uri="{BB962C8B-B14F-4D97-AF65-F5344CB8AC3E}">
        <p14:creationId xmlns:p14="http://schemas.microsoft.com/office/powerpoint/2010/main" val="420812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Women include Aboriginal females aged 18 and over.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19</a:t>
            </a:fld>
            <a:endParaRPr lang="en-US" dirty="0"/>
          </a:p>
        </p:txBody>
      </p:sp>
    </p:spTree>
    <p:extLst>
      <p:ext uri="{BB962C8B-B14F-4D97-AF65-F5344CB8AC3E}">
        <p14:creationId xmlns:p14="http://schemas.microsoft.com/office/powerpoint/2010/main" val="2589356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Includes children aged less than 18 years at time of incident.</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20</a:t>
            </a:fld>
            <a:endParaRPr lang="en-US" dirty="0"/>
          </a:p>
        </p:txBody>
      </p:sp>
    </p:spTree>
    <p:extLst>
      <p:ext uri="{BB962C8B-B14F-4D97-AF65-F5344CB8AC3E}">
        <p14:creationId xmlns:p14="http://schemas.microsoft.com/office/powerpoint/2010/main" val="278770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2</a:t>
            </a:fld>
            <a:endParaRPr lang="en-US" dirty="0"/>
          </a:p>
        </p:txBody>
      </p:sp>
    </p:spTree>
    <p:extLst>
      <p:ext uri="{BB962C8B-B14F-4D97-AF65-F5344CB8AC3E}">
        <p14:creationId xmlns:p14="http://schemas.microsoft.com/office/powerpoint/2010/main" val="783661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US" dirty="0"/>
              <a:t> </a:t>
            </a:r>
          </a:p>
          <a:p>
            <a:r>
              <a:rPr lang="en-US" sz="1200" b="1" kern="1200" dirty="0">
                <a:solidFill>
                  <a:schemeClr val="tx1"/>
                </a:solidFill>
                <a:effectLst/>
                <a:latin typeface="+mn-lt"/>
                <a:ea typeface="+mn-ea"/>
                <a:cs typeface="+mn-cs"/>
              </a:rPr>
              <a:t>Notes:</a:t>
            </a:r>
            <a:endParaRPr lang="en-AU" sz="1200" b="1"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person in authority, household member, carer and other (e.g. ex partner of current partner).</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Based on first incident in the reference period. Excludes missing relationship status.</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Includes children aged less than 18 years at time of incident.</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cs typeface="Arial" charset="0"/>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21</a:t>
            </a:fld>
            <a:endParaRPr lang="en-US" dirty="0"/>
          </a:p>
        </p:txBody>
      </p:sp>
    </p:spTree>
    <p:extLst>
      <p:ext uri="{BB962C8B-B14F-4D97-AF65-F5344CB8AC3E}">
        <p14:creationId xmlns:p14="http://schemas.microsoft.com/office/powerpoint/2010/main" val="270234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US" dirty="0"/>
              <a:t> </a:t>
            </a: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Notes:</a:t>
            </a:r>
            <a:endParaRPr lang="en-AU" sz="1200" b="1"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person in authority, household member, carer and other (e.g. ex partner of current partner).</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Based on first incident in the reference period. Excludes missing relationship status.</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Includes children aged less than 18 years at time of incident.</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22</a:t>
            </a:fld>
            <a:endParaRPr lang="en-US" dirty="0"/>
          </a:p>
        </p:txBody>
      </p:sp>
    </p:spTree>
    <p:extLst>
      <p:ext uri="{BB962C8B-B14F-4D97-AF65-F5344CB8AC3E}">
        <p14:creationId xmlns:p14="http://schemas.microsoft.com/office/powerpoint/2010/main" val="210008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US" dirty="0"/>
              <a:t> Includes all Aboriginal victims of DFV assault.</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Notes:</a:t>
            </a:r>
            <a:endParaRPr lang="en-AU" sz="1200" b="1"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person in authority, household member, carer and other (e.g. ex partner of current partner).</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 Based on first incident in the reference period. Excludes missing relationship status.</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Includes children aged less than 18 years at time of incident.</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cs typeface="Arial" charset="0"/>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23</a:t>
            </a:fld>
            <a:endParaRPr lang="en-US" dirty="0"/>
          </a:p>
        </p:txBody>
      </p:sp>
    </p:spTree>
    <p:extLst>
      <p:ext uri="{BB962C8B-B14F-4D97-AF65-F5344CB8AC3E}">
        <p14:creationId xmlns:p14="http://schemas.microsoft.com/office/powerpoint/2010/main" val="226098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r>
              <a:rPr lang="en-US" dirty="0">
                <a:highlight>
                  <a:srgbClr val="FFFF00"/>
                </a:highlight>
              </a:rPr>
              <a:t>Includes all Aboriginal child victims of DFV assault.</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Based on first incident of family violence in the reference period. Excludes missing relationship status.</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Includes children aged less than 18 years at time of incident.</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Includes children aged less than 18 years at time of incident.</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24</a:t>
            </a:fld>
            <a:endParaRPr lang="en-US" dirty="0"/>
          </a:p>
        </p:txBody>
      </p:sp>
    </p:spTree>
    <p:extLst>
      <p:ext uri="{BB962C8B-B14F-4D97-AF65-F5344CB8AC3E}">
        <p14:creationId xmlns:p14="http://schemas.microsoft.com/office/powerpoint/2010/main" val="3420170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25</a:t>
            </a:fld>
            <a:endParaRPr lang="en-US" dirty="0"/>
          </a:p>
        </p:txBody>
      </p:sp>
    </p:spTree>
    <p:extLst>
      <p:ext uri="{BB962C8B-B14F-4D97-AF65-F5344CB8AC3E}">
        <p14:creationId xmlns:p14="http://schemas.microsoft.com/office/powerpoint/2010/main" val="1089472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(2020). Unpublished data. </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Ref: </a:t>
            </a:r>
            <a:r>
              <a:rPr lang="en-AU" sz="1200" kern="1200" dirty="0" err="1">
                <a:solidFill>
                  <a:schemeClr val="tx1"/>
                </a:solidFill>
                <a:effectLst/>
                <a:latin typeface="+mn-lt"/>
                <a:ea typeface="+mn-ea"/>
                <a:cs typeface="+mn-cs"/>
              </a:rPr>
              <a:t>mr</a:t>
            </a:r>
            <a:r>
              <a:rPr lang="en-AU" sz="1200" kern="1200" dirty="0">
                <a:solidFill>
                  <a:schemeClr val="tx1"/>
                </a:solidFill>
                <a:effectLst/>
                <a:latin typeface="+mn-lt"/>
                <a:ea typeface="+mn-ea"/>
                <a:cs typeface="+mn-cs"/>
              </a:rPr>
              <a:t> 21-198630.csv POI Cohort July 2018 to June 2019. Unique POI records with reference offence between July 2018 to June 2019.</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fontAlgn="base"/>
            <a:r>
              <a:rPr lang="en-AU" sz="1200" b="1" kern="1200" dirty="0">
                <a:solidFill>
                  <a:schemeClr val="tx1"/>
                </a:solidFill>
                <a:effectLst/>
                <a:latin typeface="+mn-lt"/>
                <a:ea typeface="+mn-ea"/>
                <a:cs typeface="+mn-cs"/>
              </a:rPr>
              <a:t>Note:</a:t>
            </a:r>
          </a:p>
          <a:p>
            <a:pPr fontAlgn="base"/>
            <a:r>
              <a:rPr lang="en-AU" sz="1200" kern="1200" dirty="0">
                <a:solidFill>
                  <a:schemeClr val="tx1"/>
                </a:solidFill>
                <a:effectLst/>
                <a:latin typeface="+mn-lt"/>
                <a:ea typeface="+mn-ea"/>
                <a:cs typeface="+mn-cs"/>
              </a:rPr>
              <a:t>*‘Offender’ is used to refer to a person of interest legally proceeded against by the NSW Police Force for a domestic violence related assault as applied in the Premier’s Priority to reducing domestic violence reoffending</a:t>
            </a:r>
          </a:p>
          <a:p>
            <a:pPr fontAlgn="base"/>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26</a:t>
            </a:fld>
            <a:endParaRPr lang="en-US" dirty="0"/>
          </a:p>
        </p:txBody>
      </p:sp>
    </p:spTree>
    <p:extLst>
      <p:ext uri="{BB962C8B-B14F-4D97-AF65-F5344CB8AC3E}">
        <p14:creationId xmlns:p14="http://schemas.microsoft.com/office/powerpoint/2010/main" val="1934687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(2020). Unpublished data. </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Ref: </a:t>
            </a:r>
            <a:r>
              <a:rPr lang="en-AU" sz="1200" kern="1200" dirty="0" err="1">
                <a:solidFill>
                  <a:schemeClr val="tx1"/>
                </a:solidFill>
                <a:effectLst/>
                <a:latin typeface="+mn-lt"/>
                <a:ea typeface="+mn-ea"/>
                <a:cs typeface="+mn-cs"/>
              </a:rPr>
              <a:t>mr</a:t>
            </a:r>
            <a:r>
              <a:rPr lang="en-AU" sz="1200" kern="1200" dirty="0">
                <a:solidFill>
                  <a:schemeClr val="tx1"/>
                </a:solidFill>
                <a:effectLst/>
                <a:latin typeface="+mn-lt"/>
                <a:ea typeface="+mn-ea"/>
                <a:cs typeface="+mn-cs"/>
              </a:rPr>
              <a:t> 21-198630.csv POI Cohort July 2018 to June 2019. Unique POI records with reference offence between July 2018 to June 2019.</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a:t>
            </a:r>
          </a:p>
          <a:p>
            <a:pPr fontAlgn="base"/>
            <a:r>
              <a:rPr lang="en-AU" sz="1200" kern="1200" dirty="0">
                <a:solidFill>
                  <a:schemeClr val="tx1"/>
                </a:solidFill>
                <a:effectLst/>
                <a:latin typeface="+mn-lt"/>
                <a:ea typeface="+mn-ea"/>
                <a:cs typeface="+mn-cs"/>
              </a:rPr>
              <a:t>*‘Offender’ is used to refer to a person of interest legally proceeded against by the NSW Police Force for a domestic violence related assault as applied in the Premier’s Priority to reducing domestic violence reoffending</a:t>
            </a:r>
          </a:p>
          <a:p>
            <a:pPr fontAlgn="base"/>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27</a:t>
            </a:fld>
            <a:endParaRPr lang="en-US" dirty="0"/>
          </a:p>
        </p:txBody>
      </p:sp>
    </p:spTree>
    <p:extLst>
      <p:ext uri="{BB962C8B-B14F-4D97-AF65-F5344CB8AC3E}">
        <p14:creationId xmlns:p14="http://schemas.microsoft.com/office/powerpoint/2010/main" val="2098294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(2020). Unpublished data. </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Ref: </a:t>
            </a:r>
            <a:r>
              <a:rPr lang="en-AU" sz="1200" kern="1200" dirty="0" err="1">
                <a:solidFill>
                  <a:schemeClr val="tx1"/>
                </a:solidFill>
                <a:effectLst/>
                <a:latin typeface="+mn-lt"/>
                <a:ea typeface="+mn-ea"/>
                <a:cs typeface="+mn-cs"/>
              </a:rPr>
              <a:t>mr</a:t>
            </a:r>
            <a:r>
              <a:rPr lang="en-AU" sz="1200" kern="1200" dirty="0">
                <a:solidFill>
                  <a:schemeClr val="tx1"/>
                </a:solidFill>
                <a:effectLst/>
                <a:latin typeface="+mn-lt"/>
                <a:ea typeface="+mn-ea"/>
                <a:cs typeface="+mn-cs"/>
              </a:rPr>
              <a:t> 21-198630.csv POI Cohort July 2018 to June 2019. Unique POI records with reference offence between July 2018 to June 2019.</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*‘Offender’ is used to refer to a person of interest legally proceeded against by the NSW Police Force for a domestic violence related assault as applied in the Premier’s Priority to reducing domestic violence reoffending.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person in authority, household member, carer and other (e.g. ex partner of current partner).</a:t>
            </a:r>
          </a:p>
          <a:p>
            <a:endParaRPr lang="en-AU" sz="1200" dirty="0">
              <a:cs typeface="Arial" charset="0"/>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28</a:t>
            </a:fld>
            <a:endParaRPr lang="en-US" dirty="0"/>
          </a:p>
        </p:txBody>
      </p:sp>
    </p:spTree>
    <p:extLst>
      <p:ext uri="{BB962C8B-B14F-4D97-AF65-F5344CB8AC3E}">
        <p14:creationId xmlns:p14="http://schemas.microsoft.com/office/powerpoint/2010/main" val="3881195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a:t>
            </a:r>
            <a:r>
              <a:rPr lang="en-AU" sz="1200" kern="1200" dirty="0">
                <a:solidFill>
                  <a:schemeClr val="tx1"/>
                </a:solidFill>
                <a:effectLst/>
                <a:latin typeface="+mn-lt"/>
                <a:ea typeface="+mn-ea"/>
                <a:cs typeface="+mn-cs"/>
              </a:rPr>
              <a:t> NSW Bureau of Crime Statistics and Research (2020). File ref: </a:t>
            </a:r>
            <a:r>
              <a:rPr lang="en-AU" sz="1200" kern="1200" dirty="0" err="1">
                <a:solidFill>
                  <a:schemeClr val="tx1"/>
                </a:solidFill>
                <a:effectLst/>
                <a:latin typeface="+mn-lt"/>
                <a:ea typeface="+mn-ea"/>
                <a:cs typeface="+mn-cs"/>
              </a:rPr>
              <a:t>mr</a:t>
            </a:r>
            <a:r>
              <a:rPr lang="en-AU" sz="1200" kern="1200" dirty="0">
                <a:solidFill>
                  <a:schemeClr val="tx1"/>
                </a:solidFill>
                <a:effectLst/>
                <a:latin typeface="+mn-lt"/>
                <a:ea typeface="+mn-ea"/>
                <a:cs typeface="+mn-cs"/>
              </a:rPr>
              <a:t> 21-198630.csv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POI Cohort July 2018 to June 2019. Unique POI records with reference offence between July 2018 to June 2019.</a:t>
            </a:r>
          </a:p>
          <a:p>
            <a:pPr fontAlgn="base"/>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a:t>
            </a:r>
          </a:p>
          <a:p>
            <a:pPr fontAlgn="base"/>
            <a:r>
              <a:rPr lang="en-AU" sz="1200" kern="1200" dirty="0">
                <a:solidFill>
                  <a:schemeClr val="tx1"/>
                </a:solidFill>
                <a:effectLst/>
                <a:latin typeface="+mn-lt"/>
                <a:ea typeface="+mn-ea"/>
                <a:cs typeface="+mn-cs"/>
              </a:rPr>
              <a:t>‘Offender’ is used to refer to a person of interest legally proceeded against by the NSW Police Force for a domestic violence related assault.</a:t>
            </a:r>
          </a:p>
          <a:p>
            <a:pPr fontAlgn="base"/>
            <a:endParaRPr lang="en-AU" sz="1200" kern="1200" dirty="0">
              <a:solidFill>
                <a:schemeClr val="tx1"/>
              </a:solidFill>
              <a:effectLst/>
              <a:latin typeface="+mn-lt"/>
              <a:ea typeface="+mn-ea"/>
              <a:cs typeface="+mn-cs"/>
            </a:endParaRPr>
          </a:p>
          <a:p>
            <a:pPr fontAlgn="base"/>
            <a:r>
              <a:rPr lang="en-AU" sz="1200" kern="1200" dirty="0">
                <a:solidFill>
                  <a:schemeClr val="tx1"/>
                </a:solidFill>
                <a:effectLst/>
                <a:latin typeface="+mn-lt"/>
                <a:ea typeface="+mn-ea"/>
                <a:cs typeface="+mn-cs"/>
              </a:rPr>
              <a:t>*Includes prior proven court appearances.</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3A1BA13-50A9-0348-9100-164423DEFA5B}" type="slidenum">
              <a:rPr lang="en-US" smtClean="0"/>
              <a:t>29</a:t>
            </a:fld>
            <a:endParaRPr lang="en-US" dirty="0"/>
          </a:p>
        </p:txBody>
      </p:sp>
    </p:spTree>
    <p:extLst>
      <p:ext uri="{BB962C8B-B14F-4D97-AF65-F5344CB8AC3E}">
        <p14:creationId xmlns:p14="http://schemas.microsoft.com/office/powerpoint/2010/main" val="1970465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AU" sz="1200" kern="1200" dirty="0">
              <a:solidFill>
                <a:schemeClr val="tx1"/>
              </a:solidFill>
              <a:effectLst/>
              <a:latin typeface="+mn-lt"/>
              <a:ea typeface="+mn-ea"/>
              <a:cs typeface="+mn-cs"/>
            </a:endParaRPr>
          </a:p>
          <a:p>
            <a:pPr fontAlgn="base"/>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(2022). Unpublished Criminal Court statistics. Ref kf22-21259</a:t>
            </a:r>
          </a:p>
          <a:p>
            <a:pPr fontAlgn="base"/>
            <a:endParaRPr lang="en-AU" sz="1200" b="1" kern="1200" dirty="0">
              <a:solidFill>
                <a:schemeClr val="tx1"/>
              </a:solidFill>
              <a:effectLst/>
              <a:latin typeface="+mn-lt"/>
              <a:ea typeface="+mn-ea"/>
              <a:cs typeface="+mn-cs"/>
            </a:endParaRPr>
          </a:p>
          <a:p>
            <a:pPr fontAlgn="base"/>
            <a:r>
              <a:rPr lang="en-AU" sz="1200" b="1" kern="1200" dirty="0">
                <a:solidFill>
                  <a:schemeClr val="tx1"/>
                </a:solidFill>
                <a:effectLst/>
                <a:latin typeface="+mn-lt"/>
                <a:ea typeface="+mn-ea"/>
                <a:cs typeface="+mn-cs"/>
              </a:rPr>
              <a:t>Note:</a:t>
            </a:r>
          </a:p>
          <a:p>
            <a:pPr fontAlgn="base"/>
            <a:r>
              <a:rPr lang="en-AU" sz="1800" dirty="0">
                <a:solidFill>
                  <a:srgbClr val="000000"/>
                </a:solidFill>
                <a:effectLst/>
                <a:latin typeface="Calibri" panose="020F0502020204030204" pitchFamily="34" charset="0"/>
                <a:ea typeface="Times New Roman" panose="02020603050405020304" pitchFamily="18" charset="0"/>
              </a:rPr>
              <a:t>The persons included in the chart above are not a count of unique people. Each person appears only once for each finalised proven court appearance but if a person has more than one finalised proven court appearance in the reference period they will appear in the table multiple times.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30</a:t>
            </a:fld>
            <a:endParaRPr lang="en-US" dirty="0"/>
          </a:p>
        </p:txBody>
      </p:sp>
    </p:spTree>
    <p:extLst>
      <p:ext uri="{BB962C8B-B14F-4D97-AF65-F5344CB8AC3E}">
        <p14:creationId xmlns:p14="http://schemas.microsoft.com/office/powerpoint/2010/main" val="56867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4</a:t>
            </a:fld>
            <a:endParaRPr lang="en-US" dirty="0"/>
          </a:p>
        </p:txBody>
      </p:sp>
    </p:spTree>
    <p:extLst>
      <p:ext uri="{BB962C8B-B14F-4D97-AF65-F5344CB8AC3E}">
        <p14:creationId xmlns:p14="http://schemas.microsoft.com/office/powerpoint/2010/main" val="589174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(2022). Unpublished Custody statistics Ref kf22-21259</a:t>
            </a:r>
          </a:p>
          <a:p>
            <a:pPr fontAlgn="base"/>
            <a:endParaRPr lang="en-AU" sz="1000" b="1" kern="1200" dirty="0">
              <a:solidFill>
                <a:schemeClr val="tx1"/>
              </a:solidFill>
              <a:effectLst/>
              <a:latin typeface="+mn-lt"/>
              <a:ea typeface="+mn-ea"/>
              <a:cs typeface="+mn-cs"/>
            </a:endParaRPr>
          </a:p>
          <a:p>
            <a:pPr fontAlgn="base"/>
            <a:r>
              <a:rPr lang="en-AU" sz="1000" b="1" kern="1200" dirty="0">
                <a:solidFill>
                  <a:schemeClr val="tx1"/>
                </a:solidFill>
                <a:effectLst/>
                <a:latin typeface="+mn-lt"/>
                <a:ea typeface="+mn-ea"/>
                <a:cs typeface="+mn-cs"/>
              </a:rPr>
              <a:t>Note:</a:t>
            </a:r>
          </a:p>
          <a:p>
            <a:pPr fontAlgn="base"/>
            <a:r>
              <a:rPr lang="en-AU" sz="1200" dirty="0">
                <a:solidFill>
                  <a:srgbClr val="000000"/>
                </a:solidFill>
                <a:effectLst/>
                <a:latin typeface="Calibri" panose="020F0502020204030204" pitchFamily="34" charset="0"/>
                <a:ea typeface="Times New Roman" panose="02020603050405020304" pitchFamily="18" charset="0"/>
              </a:rPr>
              <a:t>Count of unique persons in custody on 31 December 2021.</a:t>
            </a:r>
            <a:endParaRPr lang="en-AU" sz="1000" kern="1200" dirty="0">
              <a:solidFill>
                <a:schemeClr val="tx1"/>
              </a:solidFill>
              <a:effectLst/>
              <a:latin typeface="+mn-lt"/>
              <a:ea typeface="+mn-ea"/>
              <a:cs typeface="+mn-cs"/>
            </a:endParaRPr>
          </a:p>
          <a:p>
            <a:pPr fontAlgn="base"/>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31</a:t>
            </a:fld>
            <a:endParaRPr lang="en-US" dirty="0"/>
          </a:p>
        </p:txBody>
      </p:sp>
    </p:spTree>
    <p:extLst>
      <p:ext uri="{BB962C8B-B14F-4D97-AF65-F5344CB8AC3E}">
        <p14:creationId xmlns:p14="http://schemas.microsoft.com/office/powerpoint/2010/main" val="1825444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(2022). Unpublished custody statistics Ref kf22-21259</a:t>
            </a:r>
          </a:p>
          <a:p>
            <a:pPr fontAlgn="base"/>
            <a:endParaRPr lang="en-AU" sz="1200" kern="1200" dirty="0">
              <a:solidFill>
                <a:schemeClr val="tx1"/>
              </a:solidFill>
              <a:effectLst/>
              <a:latin typeface="+mn-lt"/>
              <a:ea typeface="+mn-ea"/>
              <a:cs typeface="+mn-cs"/>
            </a:endParaRPr>
          </a:p>
          <a:p>
            <a:pPr fontAlgn="base"/>
            <a:r>
              <a:rPr lang="en-AU" sz="1000" b="1" kern="1200" dirty="0">
                <a:solidFill>
                  <a:schemeClr val="tx1"/>
                </a:solidFill>
                <a:effectLst/>
                <a:latin typeface="+mn-lt"/>
                <a:ea typeface="+mn-ea"/>
                <a:cs typeface="+mn-cs"/>
              </a:rPr>
              <a:t>Note:</a:t>
            </a:r>
          </a:p>
          <a:p>
            <a:pPr fontAlgn="base"/>
            <a:r>
              <a:rPr lang="en-AU" sz="1200" dirty="0">
                <a:solidFill>
                  <a:srgbClr val="000000"/>
                </a:solidFill>
                <a:effectLst/>
                <a:latin typeface="Calibri" panose="020F0502020204030204" pitchFamily="34" charset="0"/>
                <a:ea typeface="Times New Roman" panose="02020603050405020304" pitchFamily="18" charset="0"/>
              </a:rPr>
              <a:t>Count of unique persons in custody on 31 December 2021.</a:t>
            </a:r>
            <a:endParaRPr lang="en-AU" sz="1000" kern="1200" dirty="0">
              <a:solidFill>
                <a:schemeClr val="tx1"/>
              </a:solidFill>
              <a:effectLst/>
              <a:latin typeface="+mn-lt"/>
              <a:ea typeface="+mn-ea"/>
              <a:cs typeface="+mn-cs"/>
            </a:endParaRPr>
          </a:p>
          <a:p>
            <a:pPr fontAlgn="base"/>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32</a:t>
            </a:fld>
            <a:endParaRPr lang="en-US" dirty="0"/>
          </a:p>
        </p:txBody>
      </p:sp>
    </p:spTree>
    <p:extLst>
      <p:ext uri="{BB962C8B-B14F-4D97-AF65-F5344CB8AC3E}">
        <p14:creationId xmlns:p14="http://schemas.microsoft.com/office/powerpoint/2010/main" val="3081712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33</a:t>
            </a:fld>
            <a:endParaRPr lang="en-US" dirty="0"/>
          </a:p>
        </p:txBody>
      </p:sp>
    </p:spTree>
    <p:extLst>
      <p:ext uri="{BB962C8B-B14F-4D97-AF65-F5344CB8AC3E}">
        <p14:creationId xmlns:p14="http://schemas.microsoft.com/office/powerpoint/2010/main" val="113727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(2020). Unpublished data. </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Ref: mr 21-198630.csv POI Cohort July 2018 to June 2019. Unique POI records with reference offence between July 2018 to June 2019.</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Notes:</a:t>
            </a:r>
          </a:p>
          <a:p>
            <a:pPr fontAlgn="base"/>
            <a:r>
              <a:rPr lang="en-AU" sz="1200" kern="1200" dirty="0">
                <a:solidFill>
                  <a:schemeClr val="tx1"/>
                </a:solidFill>
                <a:effectLst/>
                <a:latin typeface="+mn-lt"/>
                <a:ea typeface="+mn-ea"/>
                <a:cs typeface="+mn-cs"/>
              </a:rPr>
              <a:t>*‘Offender’ is used to refer to a person of interest legally proceeded against by the NSW Police Force for a domestic violence related assault, as applied in the Premier’s Priority to reducing domestic violence reoffending.</a:t>
            </a:r>
          </a:p>
          <a:p>
            <a:pPr fontAlgn="base"/>
            <a:endParaRPr lang="en-AU" sz="1200" kern="1200" dirty="0">
              <a:solidFill>
                <a:schemeClr val="tx1"/>
              </a:solidFill>
              <a:effectLst/>
              <a:latin typeface="+mn-lt"/>
              <a:ea typeface="+mn-ea"/>
              <a:cs typeface="+mn-cs"/>
            </a:endParaRPr>
          </a:p>
          <a:p>
            <a:r>
              <a:rPr lang="en-AU" sz="1200" dirty="0">
                <a:cs typeface="Arial" charset="0"/>
              </a:rPr>
              <a:t>Young people includes persons aged 10-17 years</a:t>
            </a:r>
          </a:p>
        </p:txBody>
      </p:sp>
      <p:sp>
        <p:nvSpPr>
          <p:cNvPr id="4" name="Slide Number Placeholder 3"/>
          <p:cNvSpPr>
            <a:spLocks noGrp="1"/>
          </p:cNvSpPr>
          <p:nvPr>
            <p:ph type="sldNum" sz="quarter" idx="5"/>
          </p:nvPr>
        </p:nvSpPr>
        <p:spPr/>
        <p:txBody>
          <a:bodyPr/>
          <a:lstStyle/>
          <a:p>
            <a:fld id="{33A1BA13-50A9-0348-9100-164423DEFA5B}" type="slidenum">
              <a:rPr lang="en-US" smtClean="0"/>
              <a:t>34</a:t>
            </a:fld>
            <a:endParaRPr lang="en-US" dirty="0"/>
          </a:p>
        </p:txBody>
      </p:sp>
    </p:spTree>
    <p:extLst>
      <p:ext uri="{BB962C8B-B14F-4D97-AF65-F5344CB8AC3E}">
        <p14:creationId xmlns:p14="http://schemas.microsoft.com/office/powerpoint/2010/main" val="2005807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Ref: </a:t>
            </a:r>
            <a:r>
              <a:rPr lang="en-AU" sz="1200" kern="1200" dirty="0" err="1">
                <a:solidFill>
                  <a:schemeClr val="tx1"/>
                </a:solidFill>
                <a:effectLst/>
                <a:latin typeface="+mn-lt"/>
                <a:ea typeface="+mn-ea"/>
                <a:cs typeface="+mn-cs"/>
              </a:rPr>
              <a:t>mr</a:t>
            </a:r>
            <a:r>
              <a:rPr lang="en-AU" sz="1200" kern="1200" dirty="0">
                <a:solidFill>
                  <a:schemeClr val="tx1"/>
                </a:solidFill>
                <a:effectLst/>
                <a:latin typeface="+mn-lt"/>
                <a:ea typeface="+mn-ea"/>
                <a:cs typeface="+mn-cs"/>
              </a:rPr>
              <a:t> 21-198630.csv POI Cohort July 2018 to June 2019. Unique POI records with reference offence between July 2018 to June 2019.</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Notes:</a:t>
            </a:r>
          </a:p>
          <a:p>
            <a:pPr fontAlgn="base"/>
            <a:r>
              <a:rPr lang="en-AU" sz="1200" kern="1200" dirty="0">
                <a:solidFill>
                  <a:schemeClr val="tx1"/>
                </a:solidFill>
                <a:effectLst/>
                <a:latin typeface="+mn-lt"/>
                <a:ea typeface="+mn-ea"/>
                <a:cs typeface="+mn-cs"/>
              </a:rPr>
              <a:t>*‘Offender’ is used to refer to a person of interest legally proceeded against by the NSW Police Force for a domestic violence related assault as applied in the Premier’s Priority to reducing domestic violence reoffending.  </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person in authority, household member, carer and other (e.g. ex partner of current partner).</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Based on first incident in the reference period. Excludes missing relationship status.</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cs typeface="Arial" charset="0"/>
              </a:rPr>
              <a:t>Young people includes persons aged 10-17 years</a:t>
            </a: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35</a:t>
            </a:fld>
            <a:endParaRPr lang="en-US" dirty="0"/>
          </a:p>
        </p:txBody>
      </p:sp>
    </p:spTree>
    <p:extLst>
      <p:ext uri="{BB962C8B-B14F-4D97-AF65-F5344CB8AC3E}">
        <p14:creationId xmlns:p14="http://schemas.microsoft.com/office/powerpoint/2010/main" val="2518213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(2020). File ref: </a:t>
            </a:r>
            <a:r>
              <a:rPr lang="en-AU" sz="1200" kern="1200" dirty="0" err="1">
                <a:solidFill>
                  <a:schemeClr val="tx1"/>
                </a:solidFill>
                <a:effectLst/>
                <a:latin typeface="+mn-lt"/>
                <a:ea typeface="+mn-ea"/>
                <a:cs typeface="+mn-cs"/>
              </a:rPr>
              <a:t>mr</a:t>
            </a:r>
            <a:r>
              <a:rPr lang="en-AU" sz="1200" kern="1200" dirty="0">
                <a:solidFill>
                  <a:schemeClr val="tx1"/>
                </a:solidFill>
                <a:effectLst/>
                <a:latin typeface="+mn-lt"/>
                <a:ea typeface="+mn-ea"/>
                <a:cs typeface="+mn-cs"/>
              </a:rPr>
              <a:t> 21-198630.csv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POI Cohort July 2018 to June 2019. Unique POI records with reference offence between July 2018 to June 2019.</a:t>
            </a:r>
          </a:p>
          <a:p>
            <a:pPr fontAlgn="base"/>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Notes:</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*‘Offender’ is used to refer to a person of interest legally proceeded against by the NSW Police Force for a domestic violence related assault as applied in the Premier’s Priority to reducing domestic violence reoffending.  </a:t>
            </a:r>
          </a:p>
          <a:p>
            <a:pPr fontAlgn="base"/>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cs typeface="Arial" charset="0"/>
              </a:rPr>
              <a:t>Young people includes persons aged 10-17 years</a:t>
            </a: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36</a:t>
            </a:fld>
            <a:endParaRPr lang="en-US" dirty="0"/>
          </a:p>
        </p:txBody>
      </p:sp>
    </p:spTree>
    <p:extLst>
      <p:ext uri="{BB962C8B-B14F-4D97-AF65-F5344CB8AC3E}">
        <p14:creationId xmlns:p14="http://schemas.microsoft.com/office/powerpoint/2010/main" val="1612438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(2022). Unpublished recorded crime statistics Ref kf22-21259</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fontAlgn="base"/>
            <a:r>
              <a:rPr lang="en-AU" sz="1200" b="1" kern="1200" dirty="0">
                <a:solidFill>
                  <a:schemeClr val="tx1"/>
                </a:solidFill>
                <a:effectLst/>
                <a:latin typeface="+mn-lt"/>
                <a:ea typeface="+mn-ea"/>
                <a:cs typeface="+mn-cs"/>
              </a:rPr>
              <a:t>Notes:</a:t>
            </a:r>
          </a:p>
          <a:p>
            <a:pPr fontAlgn="base"/>
            <a:r>
              <a:rPr lang="en-AU" sz="1200" kern="1200" dirty="0">
                <a:solidFill>
                  <a:schemeClr val="tx1"/>
                </a:solidFill>
                <a:effectLst/>
                <a:latin typeface="+mn-lt"/>
                <a:ea typeface="+mn-ea"/>
                <a:cs typeface="+mn-cs"/>
              </a:rPr>
              <a:t>*‘Offender’ is used to refer to a person of interest (POI) legally proceeded against by the NSW Police Force for a domestic violence related assault. </a:t>
            </a:r>
          </a:p>
          <a:p>
            <a:r>
              <a:rPr lang="en-AU" sz="1800" dirty="0">
                <a:solidFill>
                  <a:srgbClr val="000000"/>
                </a:solidFill>
                <a:effectLst/>
                <a:latin typeface="Calibri" panose="020F0502020204030204" pitchFamily="34" charset="0"/>
                <a:ea typeface="Times New Roman" panose="02020603050405020304" pitchFamily="18" charset="0"/>
              </a:rPr>
              <a:t>POIs are not a count of unique offenders. Where an individual is involved in multiple criminal events throughout the year they will appear as a POI multiple times.</a:t>
            </a:r>
            <a:endParaRPr lang="en-AU" sz="1200" dirty="0">
              <a:cs typeface="Arial" charset="0"/>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dirty="0">
              <a:cs typeface="Arial" charset="0"/>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cs typeface="Arial" charset="0"/>
              </a:rPr>
              <a:t>Young people includes persons aged 10-17 years</a:t>
            </a:r>
            <a:endParaRPr lang="en-AU" sz="1200" dirty="0"/>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37</a:t>
            </a:fld>
            <a:endParaRPr lang="en-US" dirty="0"/>
          </a:p>
        </p:txBody>
      </p:sp>
    </p:spTree>
    <p:extLst>
      <p:ext uri="{BB962C8B-B14F-4D97-AF65-F5344CB8AC3E}">
        <p14:creationId xmlns:p14="http://schemas.microsoft.com/office/powerpoint/2010/main" val="2972106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NSW Bureau of Crime Statistics and Research (2022). Criminal Court statistics. Ref kf22-21259</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rgbClr val="000000"/>
                </a:solidFill>
                <a:effectLst/>
                <a:latin typeface="Calibri" panose="020F0502020204030204" pitchFamily="34" charset="0"/>
                <a:ea typeface="Times New Roman" panose="02020603050405020304" pitchFamily="18" charset="0"/>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Calibri" panose="020F0502020204030204" pitchFamily="34" charset="0"/>
                <a:ea typeface="Times New Roman" panose="02020603050405020304" pitchFamily="18" charset="0"/>
              </a:rPr>
              <a:t>The persons included in the chart above are not a count of unique people. Each person appears only once for each finalised proven court appearance but if a person has more than one finalised proven court appearance in the reference period they will appear in the table multiple times. </a:t>
            </a:r>
            <a:endParaRPr lang="en-AU" sz="1000" kern="1200" dirty="0">
              <a:solidFill>
                <a:schemeClr val="tx1"/>
              </a:solidFill>
              <a:effectLst/>
              <a:latin typeface="+mn-lt"/>
              <a:ea typeface="+mn-ea"/>
              <a:cs typeface="+mn-cs"/>
            </a:endParaRP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cs typeface="Arial" charset="0"/>
              </a:rPr>
              <a:t>Young people includes persons aged 10-17 years</a:t>
            </a:r>
            <a:endParaRPr lang="en-AU" sz="1200" dirty="0"/>
          </a:p>
          <a:p>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38</a:t>
            </a:fld>
            <a:endParaRPr lang="en-US" dirty="0"/>
          </a:p>
        </p:txBody>
      </p:sp>
    </p:spTree>
    <p:extLst>
      <p:ext uri="{BB962C8B-B14F-4D97-AF65-F5344CB8AC3E}">
        <p14:creationId xmlns:p14="http://schemas.microsoft.com/office/powerpoint/2010/main" val="360409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b="1" dirty="0"/>
              <a:t>Sources</a:t>
            </a:r>
            <a:r>
              <a:rPr lang="en-AU" dirty="0"/>
              <a:t>:</a:t>
            </a:r>
          </a:p>
          <a:p>
            <a:pPr marL="0" marR="0" lvl="0" indent="0" algn="l" defTabSz="804341"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Australian Bureau of Statistics (2016). National Aboriginal and Torres Strait Islander Social Survey, 2014-15. https://www.abs.gov.au/ausstats/abs@.nsf/mf/4714.0</a:t>
            </a:r>
          </a:p>
          <a:p>
            <a:pPr marL="0" marR="0" lvl="0" indent="0" algn="l" defTabSz="804341" rtl="0" eaLnBrk="1" fontAlgn="auto" latinLnBrk="0" hangingPunct="1">
              <a:lnSpc>
                <a:spcPct val="100000"/>
              </a:lnSpc>
              <a:spcBef>
                <a:spcPts val="0"/>
              </a:spcBef>
              <a:spcAft>
                <a:spcPts val="0"/>
              </a:spcAft>
              <a:buClrTx/>
              <a:buSzTx/>
              <a:buFontTx/>
              <a:buNone/>
              <a:tabLst/>
              <a:defRPr/>
            </a:pPr>
            <a:r>
              <a:rPr lang="en-AU" dirty="0"/>
              <a:t>Australian Bureau of Statistics (2017). </a:t>
            </a:r>
            <a:r>
              <a:rPr lang="en-AU" dirty="0">
                <a:hlinkClick r:id="rId3"/>
              </a:rPr>
              <a:t>Personal Safety Survey 2016</a:t>
            </a:r>
            <a:r>
              <a:rPr lang="en-AU" dirty="0"/>
              <a:t>. ABS cat. no. 4906.0. Canberra: ABS.</a:t>
            </a:r>
          </a:p>
          <a:p>
            <a:pPr marL="0" marR="0" lvl="0" indent="0" algn="l" defTabSz="804341" rtl="0" eaLnBrk="1" fontAlgn="auto" latinLnBrk="0" hangingPunct="1">
              <a:lnSpc>
                <a:spcPct val="100000"/>
              </a:lnSpc>
              <a:spcBef>
                <a:spcPts val="0"/>
              </a:spcBef>
              <a:spcAft>
                <a:spcPts val="0"/>
              </a:spcAft>
              <a:buClrTx/>
              <a:buSzTx/>
              <a:buFontTx/>
              <a:buNone/>
              <a:tabLst/>
              <a:defRPr/>
            </a:pPr>
            <a:r>
              <a:rPr lang="en-AU" dirty="0"/>
              <a:t>NSW </a:t>
            </a:r>
            <a:r>
              <a:rPr lang="en-AU" dirty="0" err="1"/>
              <a:t>HealthStats</a:t>
            </a:r>
            <a:r>
              <a:rPr lang="en-AU" dirty="0"/>
              <a:t>  (2021)  Interpersonal violence hospitalisations retrieved from  http://www.healthstats.nsw.gov.au/Indicator/inj_violhos/inj_violhos_perp</a:t>
            </a:r>
          </a:p>
          <a:p>
            <a:pPr marL="0" marR="0" lvl="0" indent="0" algn="l" defTabSz="804341"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effectLst/>
              <a:latin typeface="+mn-lt"/>
              <a:ea typeface="+mn-ea"/>
              <a:cs typeface="+mn-cs"/>
            </a:endParaRPr>
          </a:p>
          <a:p>
            <a:r>
              <a:rPr lang="en-AU" b="1" dirty="0"/>
              <a:t>Notes</a:t>
            </a:r>
            <a:r>
              <a:rPr lang="en-AU" dirty="0"/>
              <a:t>:</a:t>
            </a:r>
          </a:p>
          <a:p>
            <a:r>
              <a:rPr lang="en-AU" dirty="0"/>
              <a:t>ABS Relationship definitions:  </a:t>
            </a:r>
            <a:r>
              <a:rPr lang="en-AU" b="0" dirty="0"/>
              <a:t>Intimate partner:   </a:t>
            </a:r>
            <a:r>
              <a:rPr lang="en-AU" dirty="0"/>
              <a:t>Current partner (husband/wife/defacto), Previous partner (husband/wife/defacto), Boyfriend/girlfriend/ex-boyfriend/ex-girlfriend, Date</a:t>
            </a:r>
            <a:endParaRPr lang="en-AU" b="1" dirty="0"/>
          </a:p>
          <a:p>
            <a:endParaRPr lang="en-US" dirty="0"/>
          </a:p>
          <a:p>
            <a:endParaRPr lang="en-US" dirty="0"/>
          </a:p>
        </p:txBody>
      </p:sp>
      <p:sp>
        <p:nvSpPr>
          <p:cNvPr id="4" name="Slide Number Placeholder 3"/>
          <p:cNvSpPr>
            <a:spLocks noGrp="1"/>
          </p:cNvSpPr>
          <p:nvPr>
            <p:ph type="sldNum" sz="quarter" idx="5"/>
          </p:nvPr>
        </p:nvSpPr>
        <p:spPr/>
        <p:txBody>
          <a:bodyPr/>
          <a:lstStyle/>
          <a:p>
            <a:fld id="{33A1BA13-50A9-0348-9100-164423DEFA5B}" type="slidenum">
              <a:rPr lang="en-US" smtClean="0"/>
              <a:t>5</a:t>
            </a:fld>
            <a:endParaRPr lang="en-US" dirty="0"/>
          </a:p>
        </p:txBody>
      </p:sp>
    </p:spTree>
    <p:extLst>
      <p:ext uri="{BB962C8B-B14F-4D97-AF65-F5344CB8AC3E}">
        <p14:creationId xmlns:p14="http://schemas.microsoft.com/office/powerpoint/2010/main" val="231922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Source</a:t>
            </a:r>
            <a:r>
              <a:rPr lang="en-AU" dirty="0"/>
              <a:t>:</a:t>
            </a:r>
          </a:p>
          <a:p>
            <a:r>
              <a:rPr lang="en-US" dirty="0"/>
              <a:t>NSW Bureau of Crime Statistics and Research (2022) unpublished data. CTG Headline Snapshot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latin typeface="Arial" panose="020B0604020202020204" pitchFamily="34" charset="0"/>
                <a:cs typeface="Arial" panose="020B0604020202020204" pitchFamily="34" charset="0"/>
              </a:rPr>
              <a:t>Note: </a:t>
            </a:r>
            <a:r>
              <a:rPr lang="en-AU" sz="1200" b="0" dirty="0">
                <a:solidFill>
                  <a:schemeClr val="tx1"/>
                </a:solidFill>
                <a:latin typeface="Arial" panose="020B0604020202020204" pitchFamily="34" charset="0"/>
                <a:cs typeface="Arial" panose="020B0604020202020204" pitchFamily="34" charset="0"/>
              </a:rPr>
              <a:t>Target rate: 50% below the 2019 baseline. The Target is the target number, calculated by applying target rate to ABS population estimate</a:t>
            </a:r>
            <a:r>
              <a:rPr lang="en-AU" sz="1200" b="0" baseline="0" dirty="0">
                <a:solidFill>
                  <a:schemeClr val="tx1"/>
                </a:solidFill>
                <a:latin typeface="Arial" panose="020B0604020202020204" pitchFamily="34" charset="0"/>
                <a:cs typeface="Arial" panose="020B0604020202020204" pitchFamily="34" charset="0"/>
              </a:rPr>
              <a:t> and projection by June 2024</a:t>
            </a:r>
            <a:r>
              <a:rPr lang="en-AU" sz="1200" b="0" dirty="0">
                <a:solidFill>
                  <a:schemeClr val="tx1"/>
                </a:solidFill>
                <a:latin typeface="Arial" panose="020B0604020202020204" pitchFamily="34" charset="0"/>
                <a:cs typeface="Arial" panose="020B0604020202020204" pitchFamily="34" charset="0"/>
              </a:rPr>
              <a:t>. * Police recorded Aboriginal female and </a:t>
            </a:r>
            <a:r>
              <a:rPr lang="en-AU" sz="1200" dirty="0">
                <a:solidFill>
                  <a:schemeClr val="tx1"/>
                </a:solidFill>
                <a:latin typeface="Arial" panose="020B0604020202020204" pitchFamily="34" charset="0"/>
                <a:cs typeface="Arial" panose="020B0604020202020204" pitchFamily="34" charset="0"/>
              </a:rPr>
              <a:t>child victims of murder, domestic-violence related assault, and sexual assault..       </a:t>
            </a:r>
          </a:p>
          <a:p>
            <a:endParaRPr lang="en-US" dirty="0"/>
          </a:p>
        </p:txBody>
      </p:sp>
      <p:sp>
        <p:nvSpPr>
          <p:cNvPr id="4" name="Slide Number Placeholder 3"/>
          <p:cNvSpPr>
            <a:spLocks noGrp="1"/>
          </p:cNvSpPr>
          <p:nvPr>
            <p:ph type="sldNum" sz="quarter" idx="5"/>
          </p:nvPr>
        </p:nvSpPr>
        <p:spPr/>
        <p:txBody>
          <a:bodyPr/>
          <a:lstStyle/>
          <a:p>
            <a:fld id="{33A1BA13-50A9-0348-9100-164423DEFA5B}" type="slidenum">
              <a:rPr lang="en-US" smtClean="0"/>
              <a:t>6</a:t>
            </a:fld>
            <a:endParaRPr lang="en-US" dirty="0"/>
          </a:p>
        </p:txBody>
      </p:sp>
    </p:spTree>
    <p:extLst>
      <p:ext uri="{BB962C8B-B14F-4D97-AF65-F5344CB8AC3E}">
        <p14:creationId xmlns:p14="http://schemas.microsoft.com/office/powerpoint/2010/main" val="173421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Source</a:t>
            </a:r>
            <a:r>
              <a:rPr lang="en-AU" dirty="0"/>
              <a:t>: Australian Bureau of Statistics (2017). </a:t>
            </a:r>
            <a:r>
              <a:rPr lang="en-AU" dirty="0">
                <a:hlinkClick r:id="rId3"/>
              </a:rPr>
              <a:t>Personal Safety Survey 2016</a:t>
            </a:r>
            <a:r>
              <a:rPr lang="en-AU" dirty="0"/>
              <a:t>. ABS cat. no. 4906.0. Canberra: ABS.</a:t>
            </a:r>
          </a:p>
          <a:p>
            <a:endParaRPr lang="en-US" dirty="0"/>
          </a:p>
        </p:txBody>
      </p:sp>
      <p:sp>
        <p:nvSpPr>
          <p:cNvPr id="4" name="Slide Number Placeholder 3"/>
          <p:cNvSpPr>
            <a:spLocks noGrp="1"/>
          </p:cNvSpPr>
          <p:nvPr>
            <p:ph type="sldNum" sz="quarter" idx="5"/>
          </p:nvPr>
        </p:nvSpPr>
        <p:spPr/>
        <p:txBody>
          <a:bodyPr/>
          <a:lstStyle/>
          <a:p>
            <a:fld id="{33A1BA13-50A9-0348-9100-164423DEFA5B}" type="slidenum">
              <a:rPr lang="en-US" smtClean="0"/>
              <a:t>7</a:t>
            </a:fld>
            <a:endParaRPr lang="en-US" dirty="0"/>
          </a:p>
        </p:txBody>
      </p:sp>
    </p:spTree>
    <p:extLst>
      <p:ext uri="{BB962C8B-B14F-4D97-AF65-F5344CB8AC3E}">
        <p14:creationId xmlns:p14="http://schemas.microsoft.com/office/powerpoint/2010/main" val="295039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Source:</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NSW Bureau of Crime Statistics and Research, 2021. 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Victim Cohort April 2020 to Mar 2021. Unique victim records with victimisation between Jan to Dec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Notes:</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*Remoteness Areas divide Australia into 5 classes of remoteness on the basis of a measure of relative access to services. Remoteness Areas are intended for the purpose of releasing and analysing statistical data. Access to services are measured using the Accessibility and Remoteness Index of Australia (ARIA+), produced by the Hugo Centre for Migration and Population Research at the University of Adelaide. </a:t>
            </a: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(husband/wife/defacto), Previous partner (husband/wife/defacto), Boyfriend/girlfriend/ex-boyfriend/ex-girlfriend</a:t>
            </a:r>
          </a:p>
          <a:p>
            <a:r>
              <a:rPr lang="en-AU" b="0" dirty="0"/>
              <a:t>Family member:  Parent, child,  sibling, other family member</a:t>
            </a:r>
          </a:p>
          <a:p>
            <a:r>
              <a:rPr lang="en-AU" b="0" dirty="0"/>
              <a:t>Other: </a:t>
            </a:r>
            <a:r>
              <a:rPr lang="en-AU" sz="1200" dirty="0">
                <a:cs typeface="Arial" charset="0"/>
              </a:rPr>
              <a:t>carer, housemate, persons in authority, other (e.g. ex-partner of partner)</a:t>
            </a:r>
          </a:p>
          <a:p>
            <a:endParaRPr lang="en-AU" sz="1200" b="0" dirty="0">
              <a:cs typeface="Arial" charset="0"/>
            </a:endParaRPr>
          </a:p>
          <a:p>
            <a:r>
              <a:rPr lang="en-AU" sz="1200" b="0" dirty="0">
                <a:cs typeface="Arial" charset="0"/>
              </a:rPr>
              <a:t>Remoteness classification: </a:t>
            </a:r>
            <a:r>
              <a:rPr lang="en-AU" sz="1200" b="0" i="0" kern="1200" dirty="0">
                <a:solidFill>
                  <a:schemeClr val="tx1"/>
                </a:solidFill>
                <a:effectLst/>
                <a:latin typeface="+mn-lt"/>
                <a:ea typeface="+mn-ea"/>
                <a:cs typeface="+mn-cs"/>
              </a:rPr>
              <a:t>Australian Bureau of Statistics  (2018) Australian Statistical Geography Standard (ASGS): Volume 5 - Remoteness Structure, July 2016 </a:t>
            </a:r>
            <a:endParaRPr lang="en-AU" b="0" dirty="0"/>
          </a:p>
        </p:txBody>
      </p:sp>
      <p:sp>
        <p:nvSpPr>
          <p:cNvPr id="4" name="Slide Number Placeholder 3"/>
          <p:cNvSpPr>
            <a:spLocks noGrp="1"/>
          </p:cNvSpPr>
          <p:nvPr>
            <p:ph type="sldNum" sz="quarter" idx="5"/>
          </p:nvPr>
        </p:nvSpPr>
        <p:spPr/>
        <p:txBody>
          <a:bodyPr/>
          <a:lstStyle/>
          <a:p>
            <a:fld id="{33A1BA13-50A9-0348-9100-164423DEFA5B}" type="slidenum">
              <a:rPr lang="en-US" smtClean="0"/>
              <a:t>8</a:t>
            </a:fld>
            <a:endParaRPr lang="en-US" dirty="0"/>
          </a:p>
        </p:txBody>
      </p:sp>
    </p:spTree>
    <p:extLst>
      <p:ext uri="{BB962C8B-B14F-4D97-AF65-F5344CB8AC3E}">
        <p14:creationId xmlns:p14="http://schemas.microsoft.com/office/powerpoint/2010/main" val="275579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b="1" dirty="0"/>
              <a:t>Source:</a:t>
            </a:r>
          </a:p>
          <a:p>
            <a:r>
              <a:rPr lang="en-AU" dirty="0"/>
              <a:t>NSW Bureau of Crime Statistics and Research (2022) unpublished data.</a:t>
            </a:r>
          </a:p>
        </p:txBody>
      </p:sp>
      <p:sp>
        <p:nvSpPr>
          <p:cNvPr id="4" name="Slide Number Placeholder 3"/>
          <p:cNvSpPr>
            <a:spLocks noGrp="1"/>
          </p:cNvSpPr>
          <p:nvPr>
            <p:ph type="sldNum" sz="quarter" idx="5"/>
          </p:nvPr>
        </p:nvSpPr>
        <p:spPr/>
        <p:txBody>
          <a:bodyPr/>
          <a:lstStyle/>
          <a:p>
            <a:fld id="{33A1BA13-50A9-0348-9100-164423DEFA5B}" type="slidenum">
              <a:rPr lang="en-US" smtClean="0"/>
              <a:t>9</a:t>
            </a:fld>
            <a:endParaRPr lang="en-US" dirty="0"/>
          </a:p>
        </p:txBody>
      </p:sp>
    </p:spTree>
    <p:extLst>
      <p:ext uri="{BB962C8B-B14F-4D97-AF65-F5344CB8AC3E}">
        <p14:creationId xmlns:p14="http://schemas.microsoft.com/office/powerpoint/2010/main" val="127776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341" rtl="0" eaLnBrk="1" fontAlgn="base"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Source: </a:t>
            </a:r>
            <a:r>
              <a:rPr lang="en-AU" sz="1200" kern="1200" dirty="0">
                <a:solidFill>
                  <a:schemeClr val="tx1"/>
                </a:solidFill>
                <a:effectLst/>
                <a:latin typeface="+mn-lt"/>
                <a:ea typeface="+mn-ea"/>
                <a:cs typeface="+mn-cs"/>
              </a:rPr>
              <a:t>Source: NSW Bureau of Crime Statistics and Research, 2022. unpublished data.</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File ref:DvAssaultVictims_FirstPoiProcAgainst_UnitRecordData21Q1.csv</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Unique victim records with victimisation recorded January to December 2021.</a:t>
            </a:r>
          </a:p>
          <a:p>
            <a:pPr marL="0" marR="0" lvl="0" indent="0" algn="l" defTabSz="804341"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Notes:</a:t>
            </a:r>
            <a:endParaRPr lang="en-AU" sz="1200" b="1" dirty="0"/>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Definition: </a:t>
            </a:r>
            <a:r>
              <a:rPr lang="en-AU" b="0" dirty="0"/>
              <a:t>Intimate partner:   Current partner (husband/wife/</a:t>
            </a:r>
            <a:r>
              <a:rPr lang="en-AU" b="0" dirty="0" err="1"/>
              <a:t>defacto</a:t>
            </a:r>
            <a:r>
              <a:rPr lang="en-AU" b="0" dirty="0"/>
              <a:t>), Previous partner (husband/wife/</a:t>
            </a:r>
            <a:r>
              <a:rPr lang="en-AU" b="0" dirty="0" err="1"/>
              <a:t>defacto</a:t>
            </a:r>
            <a:r>
              <a:rPr lang="en-AU" b="0" dirty="0"/>
              <a:t>), Boyfriend/girlfriend/ex-boyfriend/ex-girlfriend</a:t>
            </a:r>
          </a:p>
          <a:p>
            <a:r>
              <a:rPr lang="en-AU" b="0" dirty="0"/>
              <a:t>Family member:  Parent, child,  sibling, other family member</a:t>
            </a:r>
          </a:p>
          <a:p>
            <a:pPr marL="0" marR="0" lvl="0" indent="0" algn="l" defTabSz="804341" rtl="0" eaLnBrk="1" fontAlgn="base" latinLnBrk="0" hangingPunct="1">
              <a:lnSpc>
                <a:spcPct val="100000"/>
              </a:lnSpc>
              <a:spcBef>
                <a:spcPts val="0"/>
              </a:spcBef>
              <a:spcAft>
                <a:spcPts val="0"/>
              </a:spcAft>
              <a:buClrTx/>
              <a:buSzTx/>
              <a:buFontTx/>
              <a:buNone/>
              <a:tabLst/>
              <a:defRPr/>
            </a:pPr>
            <a:r>
              <a:rPr lang="en-AU" sz="1200" dirty="0"/>
              <a:t>Other domestic relationship: other known person no relationship, not known to victim, person in authority, household member and carer). Based on first incident in the reference period. Excludes unknown/not stated relationship status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1BA13-50A9-0348-9100-164423DEFA5B}" type="slidenum">
              <a:rPr lang="en-US" smtClean="0"/>
              <a:t>10</a:t>
            </a:fld>
            <a:endParaRPr lang="en-US" dirty="0"/>
          </a:p>
        </p:txBody>
      </p:sp>
    </p:spTree>
    <p:extLst>
      <p:ext uri="{BB962C8B-B14F-4D97-AF65-F5344CB8AC3E}">
        <p14:creationId xmlns:p14="http://schemas.microsoft.com/office/powerpoint/2010/main" val="118771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C562-0147-4349-8E0C-87FF2C384D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43E17C-40AF-CD46-8434-897AF13B1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572B9AC-93E8-DD42-A8FF-FA0FE64D797E}"/>
              </a:ext>
            </a:extLst>
          </p:cNvPr>
          <p:cNvSpPr>
            <a:spLocks noGrp="1"/>
          </p:cNvSpPr>
          <p:nvPr>
            <p:ph type="dt" sz="half" idx="10"/>
          </p:nvPr>
        </p:nvSpPr>
        <p:spPr/>
        <p:txBody>
          <a:bodyPr/>
          <a:lstStyle/>
          <a:p>
            <a:fld id="{CA227A3D-F4BD-4E8D-BDBE-DAFCB23B81CD}" type="datetime1">
              <a:rPr lang="en-US" smtClean="0"/>
              <a:t>5/30/2022</a:t>
            </a:fld>
            <a:endParaRPr lang="en-US" dirty="0"/>
          </a:p>
        </p:txBody>
      </p:sp>
      <p:sp>
        <p:nvSpPr>
          <p:cNvPr id="5" name="Footer Placeholder 4">
            <a:extLst>
              <a:ext uri="{FF2B5EF4-FFF2-40B4-BE49-F238E27FC236}">
                <a16:creationId xmlns:a16="http://schemas.microsoft.com/office/drawing/2014/main" id="{C6A938E6-6C96-4248-B4B2-5886A6171F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FB8385-87CF-C245-976B-B245866FDF7C}"/>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368882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3DFA-57C6-694F-8E40-9A7CB8DED15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A1875D-68A7-5040-B3D3-FB0F3A5634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52E5A2-D657-544E-8E7B-F904B0D5F870}"/>
              </a:ext>
            </a:extLst>
          </p:cNvPr>
          <p:cNvSpPr>
            <a:spLocks noGrp="1"/>
          </p:cNvSpPr>
          <p:nvPr>
            <p:ph type="dt" sz="half" idx="10"/>
          </p:nvPr>
        </p:nvSpPr>
        <p:spPr/>
        <p:txBody>
          <a:bodyPr/>
          <a:lstStyle/>
          <a:p>
            <a:fld id="{D9924290-9FF1-4F28-9619-1C93AD5E0AA1}" type="datetime1">
              <a:rPr lang="en-US" smtClean="0"/>
              <a:t>5/30/2022</a:t>
            </a:fld>
            <a:endParaRPr lang="en-US" dirty="0"/>
          </a:p>
        </p:txBody>
      </p:sp>
      <p:sp>
        <p:nvSpPr>
          <p:cNvPr id="5" name="Footer Placeholder 4">
            <a:extLst>
              <a:ext uri="{FF2B5EF4-FFF2-40B4-BE49-F238E27FC236}">
                <a16:creationId xmlns:a16="http://schemas.microsoft.com/office/drawing/2014/main" id="{AB863433-C7AA-654C-8DE7-BA6C16A781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701631-00BD-354A-8193-665D0607F28C}"/>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157341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7982F5-7BE7-6743-BC7D-39DC729BC2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09A487-4E45-5D47-AD91-EDEEE69943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4E8714-9CA0-3D4C-88D8-89B73738D18A}"/>
              </a:ext>
            </a:extLst>
          </p:cNvPr>
          <p:cNvSpPr>
            <a:spLocks noGrp="1"/>
          </p:cNvSpPr>
          <p:nvPr>
            <p:ph type="dt" sz="half" idx="10"/>
          </p:nvPr>
        </p:nvSpPr>
        <p:spPr/>
        <p:txBody>
          <a:bodyPr/>
          <a:lstStyle/>
          <a:p>
            <a:fld id="{4865ED0B-00BA-41CC-B806-4DA943E01C53}" type="datetime1">
              <a:rPr lang="en-US" smtClean="0"/>
              <a:t>5/30/2022</a:t>
            </a:fld>
            <a:endParaRPr lang="en-US" dirty="0"/>
          </a:p>
        </p:txBody>
      </p:sp>
      <p:sp>
        <p:nvSpPr>
          <p:cNvPr id="5" name="Footer Placeholder 4">
            <a:extLst>
              <a:ext uri="{FF2B5EF4-FFF2-40B4-BE49-F238E27FC236}">
                <a16:creationId xmlns:a16="http://schemas.microsoft.com/office/drawing/2014/main" id="{E51494C0-24F9-F246-A31B-6C4E4DD734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66C70C-D15B-4840-B5DE-709E6B44E3B6}"/>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285579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E341-E435-2040-95F0-4593081D41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8797AD-D076-7341-93EF-A49894D6D4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909260-F827-7446-989E-AF56CD46B706}"/>
              </a:ext>
            </a:extLst>
          </p:cNvPr>
          <p:cNvSpPr>
            <a:spLocks noGrp="1"/>
          </p:cNvSpPr>
          <p:nvPr>
            <p:ph type="dt" sz="half" idx="10"/>
          </p:nvPr>
        </p:nvSpPr>
        <p:spPr/>
        <p:txBody>
          <a:bodyPr/>
          <a:lstStyle/>
          <a:p>
            <a:fld id="{E08AD661-2B8D-483A-9942-0A6D335C330F}" type="datetime1">
              <a:rPr lang="en-US" smtClean="0"/>
              <a:t>5/30/2022</a:t>
            </a:fld>
            <a:endParaRPr lang="en-US" dirty="0"/>
          </a:p>
        </p:txBody>
      </p:sp>
      <p:sp>
        <p:nvSpPr>
          <p:cNvPr id="5" name="Footer Placeholder 4">
            <a:extLst>
              <a:ext uri="{FF2B5EF4-FFF2-40B4-BE49-F238E27FC236}">
                <a16:creationId xmlns:a16="http://schemas.microsoft.com/office/drawing/2014/main" id="{5AF8455E-1974-3547-BEB7-C8CEAAF08C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827BD5-3CA1-FB4A-84AC-2A2043A3D912}"/>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394971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2C10-ECA3-1040-B8A7-59BD0FACCA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5507B17-540C-7742-BD0E-FF0C1F3F49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B5DB93-741C-694A-AFF9-25B44517576E}"/>
              </a:ext>
            </a:extLst>
          </p:cNvPr>
          <p:cNvSpPr>
            <a:spLocks noGrp="1"/>
          </p:cNvSpPr>
          <p:nvPr>
            <p:ph type="dt" sz="half" idx="10"/>
          </p:nvPr>
        </p:nvSpPr>
        <p:spPr/>
        <p:txBody>
          <a:bodyPr/>
          <a:lstStyle/>
          <a:p>
            <a:fld id="{D804390C-888C-414A-821E-6323C2F02FCC}" type="datetime1">
              <a:rPr lang="en-US" smtClean="0"/>
              <a:t>5/30/2022</a:t>
            </a:fld>
            <a:endParaRPr lang="en-US" dirty="0"/>
          </a:p>
        </p:txBody>
      </p:sp>
      <p:sp>
        <p:nvSpPr>
          <p:cNvPr id="5" name="Footer Placeholder 4">
            <a:extLst>
              <a:ext uri="{FF2B5EF4-FFF2-40B4-BE49-F238E27FC236}">
                <a16:creationId xmlns:a16="http://schemas.microsoft.com/office/drawing/2014/main" id="{E4B4C00C-445A-6D47-9D48-C989491EA5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7B477D-0104-5146-A131-5FCF2FF75819}"/>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337601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DBE6-C0DB-C341-9CBE-FD52A78BEC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DD95E73-F98D-1E46-AFBE-94778BB40D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CEA6D8-39AE-A64D-9981-82D1020F041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A5F3DEA-146B-8B42-9410-E9BFADDFEC96}"/>
              </a:ext>
            </a:extLst>
          </p:cNvPr>
          <p:cNvSpPr>
            <a:spLocks noGrp="1"/>
          </p:cNvSpPr>
          <p:nvPr>
            <p:ph type="dt" sz="half" idx="10"/>
          </p:nvPr>
        </p:nvSpPr>
        <p:spPr/>
        <p:txBody>
          <a:bodyPr/>
          <a:lstStyle/>
          <a:p>
            <a:fld id="{7C249E9F-918A-4627-8D2A-A2E4EC8EB0A3}" type="datetime1">
              <a:rPr lang="en-US" smtClean="0"/>
              <a:t>5/30/2022</a:t>
            </a:fld>
            <a:endParaRPr lang="en-US" dirty="0"/>
          </a:p>
        </p:txBody>
      </p:sp>
      <p:sp>
        <p:nvSpPr>
          <p:cNvPr id="6" name="Footer Placeholder 5">
            <a:extLst>
              <a:ext uri="{FF2B5EF4-FFF2-40B4-BE49-F238E27FC236}">
                <a16:creationId xmlns:a16="http://schemas.microsoft.com/office/drawing/2014/main" id="{80C9CCB1-92D2-884A-9C10-9C75785F1E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32F6CD-6372-E048-ACA8-E73406F178A0}"/>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350376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8F53-3BD1-2945-8E76-DD117056DDD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F37E3C4-5C57-C542-B426-070A7D2CC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E4E5F3-141C-5E4C-B937-560ADD6394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D9B000-125D-D34E-8E42-2A25501BDE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E1A2428-8872-224F-9FA4-79766D8F07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E06F7F-DFEE-D64A-AECE-29CA0168468C}"/>
              </a:ext>
            </a:extLst>
          </p:cNvPr>
          <p:cNvSpPr>
            <a:spLocks noGrp="1"/>
          </p:cNvSpPr>
          <p:nvPr>
            <p:ph type="dt" sz="half" idx="10"/>
          </p:nvPr>
        </p:nvSpPr>
        <p:spPr/>
        <p:txBody>
          <a:bodyPr/>
          <a:lstStyle/>
          <a:p>
            <a:fld id="{42B82CAD-97AC-43F0-9033-787BBE22BD04}" type="datetime1">
              <a:rPr lang="en-US" smtClean="0"/>
              <a:t>5/30/2022</a:t>
            </a:fld>
            <a:endParaRPr lang="en-US" dirty="0"/>
          </a:p>
        </p:txBody>
      </p:sp>
      <p:sp>
        <p:nvSpPr>
          <p:cNvPr id="8" name="Footer Placeholder 7">
            <a:extLst>
              <a:ext uri="{FF2B5EF4-FFF2-40B4-BE49-F238E27FC236}">
                <a16:creationId xmlns:a16="http://schemas.microsoft.com/office/drawing/2014/main" id="{D76C2639-8FFA-2241-8ACC-5CA99ACB92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B95BD7-2F78-3841-86BE-71FC146B2D69}"/>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102076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7779-8D24-0F40-8046-9115928E16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229C689-EBF2-CE42-A140-6D5AC9251313}"/>
              </a:ext>
            </a:extLst>
          </p:cNvPr>
          <p:cNvSpPr>
            <a:spLocks noGrp="1"/>
          </p:cNvSpPr>
          <p:nvPr>
            <p:ph type="dt" sz="half" idx="10"/>
          </p:nvPr>
        </p:nvSpPr>
        <p:spPr/>
        <p:txBody>
          <a:bodyPr/>
          <a:lstStyle/>
          <a:p>
            <a:fld id="{5D371AF8-235C-43A7-A163-3FD7EF03C053}" type="datetime1">
              <a:rPr lang="en-US" smtClean="0"/>
              <a:t>5/30/2022</a:t>
            </a:fld>
            <a:endParaRPr lang="en-US" dirty="0"/>
          </a:p>
        </p:txBody>
      </p:sp>
      <p:sp>
        <p:nvSpPr>
          <p:cNvPr id="4" name="Footer Placeholder 3">
            <a:extLst>
              <a:ext uri="{FF2B5EF4-FFF2-40B4-BE49-F238E27FC236}">
                <a16:creationId xmlns:a16="http://schemas.microsoft.com/office/drawing/2014/main" id="{CC1AB90F-9E9E-364D-AE6C-FBF4D0B7AD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A6779ED-AB05-114A-8A56-E48A63B3E2F3}"/>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164067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3ED9E8-FCDE-6141-8816-60BFCE0B6410}"/>
              </a:ext>
            </a:extLst>
          </p:cNvPr>
          <p:cNvSpPr>
            <a:spLocks noGrp="1"/>
          </p:cNvSpPr>
          <p:nvPr>
            <p:ph type="dt" sz="half" idx="10"/>
          </p:nvPr>
        </p:nvSpPr>
        <p:spPr/>
        <p:txBody>
          <a:bodyPr/>
          <a:lstStyle/>
          <a:p>
            <a:fld id="{E535C9FC-BA61-4756-924E-838A08D08568}" type="datetime1">
              <a:rPr lang="en-US" smtClean="0"/>
              <a:t>5/30/2022</a:t>
            </a:fld>
            <a:endParaRPr lang="en-US" dirty="0"/>
          </a:p>
        </p:txBody>
      </p:sp>
      <p:sp>
        <p:nvSpPr>
          <p:cNvPr id="3" name="Footer Placeholder 2">
            <a:extLst>
              <a:ext uri="{FF2B5EF4-FFF2-40B4-BE49-F238E27FC236}">
                <a16:creationId xmlns:a16="http://schemas.microsoft.com/office/drawing/2014/main" id="{E292A84E-AE84-0243-89FF-3783AD4CC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57F3B4-A2E4-5743-9515-BC50799E12F2}"/>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15970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2A0A-4502-AC49-AC8D-F9D1727507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812CA2-2C2C-D44C-9F8C-004561771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4C812A6-42E4-5344-87D5-A4FFC594A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B61AE2-1A4A-9B4D-95DD-36E72281F0FC}"/>
              </a:ext>
            </a:extLst>
          </p:cNvPr>
          <p:cNvSpPr>
            <a:spLocks noGrp="1"/>
          </p:cNvSpPr>
          <p:nvPr>
            <p:ph type="dt" sz="half" idx="10"/>
          </p:nvPr>
        </p:nvSpPr>
        <p:spPr/>
        <p:txBody>
          <a:bodyPr/>
          <a:lstStyle/>
          <a:p>
            <a:fld id="{203EEB7E-96D8-486B-AC41-5885B5429565}" type="datetime1">
              <a:rPr lang="en-US" smtClean="0"/>
              <a:t>5/30/2022</a:t>
            </a:fld>
            <a:endParaRPr lang="en-US" dirty="0"/>
          </a:p>
        </p:txBody>
      </p:sp>
      <p:sp>
        <p:nvSpPr>
          <p:cNvPr id="6" name="Footer Placeholder 5">
            <a:extLst>
              <a:ext uri="{FF2B5EF4-FFF2-40B4-BE49-F238E27FC236}">
                <a16:creationId xmlns:a16="http://schemas.microsoft.com/office/drawing/2014/main" id="{8199A1E7-7B79-594A-9666-73D54C769A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A71054-16B8-734E-99CE-1A241C7B90B2}"/>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398012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51E5-9327-AB4C-9AC3-45D91E5199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B599AAE-D548-E441-8BD3-496A32D28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6F5CDC-22F9-194A-B389-3EE3B2BF5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328B2A-A797-B04D-8CCE-89C62B955D41}"/>
              </a:ext>
            </a:extLst>
          </p:cNvPr>
          <p:cNvSpPr>
            <a:spLocks noGrp="1"/>
          </p:cNvSpPr>
          <p:nvPr>
            <p:ph type="dt" sz="half" idx="10"/>
          </p:nvPr>
        </p:nvSpPr>
        <p:spPr/>
        <p:txBody>
          <a:bodyPr/>
          <a:lstStyle/>
          <a:p>
            <a:fld id="{9C043E6F-7622-47DF-A176-C4A769DBFD37}" type="datetime1">
              <a:rPr lang="en-US" smtClean="0"/>
              <a:t>5/30/2022</a:t>
            </a:fld>
            <a:endParaRPr lang="en-US" dirty="0"/>
          </a:p>
        </p:txBody>
      </p:sp>
      <p:sp>
        <p:nvSpPr>
          <p:cNvPr id="6" name="Footer Placeholder 5">
            <a:extLst>
              <a:ext uri="{FF2B5EF4-FFF2-40B4-BE49-F238E27FC236}">
                <a16:creationId xmlns:a16="http://schemas.microsoft.com/office/drawing/2014/main" id="{7A42EDBC-9216-294A-B97C-7D3F54CA4B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712E45-B610-9E48-A815-E16DF59E647A}"/>
              </a:ext>
            </a:extLst>
          </p:cNvPr>
          <p:cNvSpPr>
            <a:spLocks noGrp="1"/>
          </p:cNvSpPr>
          <p:nvPr>
            <p:ph type="sldNum" sz="quarter" idx="12"/>
          </p:nvPr>
        </p:nvSpPr>
        <p:spPr/>
        <p:txBody>
          <a:bodyPr/>
          <a:lstStyle/>
          <a:p>
            <a:fld id="{CBD54129-237E-BA4E-A210-4351E6A5A9A4}" type="slidenum">
              <a:rPr lang="en-US" smtClean="0"/>
              <a:t>‹#›</a:t>
            </a:fld>
            <a:endParaRPr lang="en-US" dirty="0"/>
          </a:p>
        </p:txBody>
      </p:sp>
    </p:spTree>
    <p:extLst>
      <p:ext uri="{BB962C8B-B14F-4D97-AF65-F5344CB8AC3E}">
        <p14:creationId xmlns:p14="http://schemas.microsoft.com/office/powerpoint/2010/main" val="78642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566891-7C04-FD44-B34E-9D9645133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E29D0C-B8DC-6A45-85F7-F3BDF339F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B4638C-AAD9-3745-9C5E-B00A10895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BC2CF-810E-4A94-8824-BEFF47155B25}" type="datetime1">
              <a:rPr lang="en-US" smtClean="0"/>
              <a:t>5/30/2022</a:t>
            </a:fld>
            <a:endParaRPr lang="en-US" dirty="0"/>
          </a:p>
        </p:txBody>
      </p:sp>
      <p:sp>
        <p:nvSpPr>
          <p:cNvPr id="5" name="Footer Placeholder 4">
            <a:extLst>
              <a:ext uri="{FF2B5EF4-FFF2-40B4-BE49-F238E27FC236}">
                <a16:creationId xmlns:a16="http://schemas.microsoft.com/office/drawing/2014/main" id="{4256EE37-D67D-8B49-88E7-F3EB1A774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88ACF3-B284-E540-BA7B-6700C6613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54129-237E-BA4E-A210-4351E6A5A9A4}" type="slidenum">
              <a:rPr lang="en-US" smtClean="0"/>
              <a:t>‹#›</a:t>
            </a:fld>
            <a:endParaRPr lang="en-US" dirty="0"/>
          </a:p>
        </p:txBody>
      </p:sp>
    </p:spTree>
    <p:extLst>
      <p:ext uri="{BB962C8B-B14F-4D97-AF65-F5344CB8AC3E}">
        <p14:creationId xmlns:p14="http://schemas.microsoft.com/office/powerpoint/2010/main" val="395872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14.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15.png"/><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image" Target="../media/image19.png"/><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image" Target="../media/image7.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3.png"/><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4.xml"/><Relationship Id="rId4" Type="http://schemas.openxmlformats.org/officeDocument/2006/relationships/image" Target="../media/image4.png"/><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image" Target="../media/image23.png"/><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image" Target="../media/image7.em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image" Target="../media/image24.png"/><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image" Target="../media/image25.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14/relationships/chartEx" Target="../charts/chartEx1.xml"/><Relationship Id="rId4" Type="http://schemas.openxmlformats.org/officeDocument/2006/relationships/image" Target="../media/image7.em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14/relationships/chartEx" Target="../charts/chartEx2.x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emf"/><Relationship Id="rId4" Type="http://schemas.openxmlformats.org/officeDocument/2006/relationships/chart" Target="../charts/chart2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image" Target="../media/image26.png"/><Relationship Id="rId4" Type="http://schemas.openxmlformats.org/officeDocument/2006/relationships/image" Target="../media/image7.emf"/></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7.emf"/><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emf"/><Relationship Id="rId4" Type="http://schemas.openxmlformats.org/officeDocument/2006/relationships/chart" Target="../charts/char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hart" Target="../charts/chart4.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554E7-90E6-B942-83E9-764553675CEC}"/>
              </a:ext>
            </a:extLst>
          </p:cNvPr>
          <p:cNvSpPr/>
          <p:nvPr/>
        </p:nvSpPr>
        <p:spPr>
          <a:xfrm>
            <a:off x="-71563" y="0"/>
            <a:ext cx="12192000" cy="6858000"/>
          </a:xfrm>
          <a:prstGeom prst="rect">
            <a:avLst/>
          </a:prstGeom>
          <a:solidFill>
            <a:srgbClr val="241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2253"/>
              </a:solidFill>
              <a:highlight>
                <a:srgbClr val="272253"/>
              </a:highlight>
            </a:endParaRPr>
          </a:p>
        </p:txBody>
      </p:sp>
      <p:sp>
        <p:nvSpPr>
          <p:cNvPr id="6" name="Text Placeholder 3">
            <a:extLst>
              <a:ext uri="{FF2B5EF4-FFF2-40B4-BE49-F238E27FC236}">
                <a16:creationId xmlns:a16="http://schemas.microsoft.com/office/drawing/2014/main" id="{489A55E9-5FA2-724E-9FDD-AA7D4150AF18}"/>
              </a:ext>
            </a:extLst>
          </p:cNvPr>
          <p:cNvSpPr txBox="1">
            <a:spLocks/>
          </p:cNvSpPr>
          <p:nvPr/>
        </p:nvSpPr>
        <p:spPr>
          <a:xfrm>
            <a:off x="0" y="1803534"/>
            <a:ext cx="12293600" cy="92332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800" b="1" dirty="0">
                <a:solidFill>
                  <a:srgbClr val="FBB916"/>
                </a:solidFill>
              </a:rPr>
              <a:t>Domestic and family violence in NSW</a:t>
            </a:r>
          </a:p>
        </p:txBody>
      </p:sp>
      <p:sp>
        <p:nvSpPr>
          <p:cNvPr id="7" name="Text Placeholder 3">
            <a:extLst>
              <a:ext uri="{FF2B5EF4-FFF2-40B4-BE49-F238E27FC236}">
                <a16:creationId xmlns:a16="http://schemas.microsoft.com/office/drawing/2014/main" id="{FD81C686-4656-1748-BDD3-0BD440D011A0}"/>
              </a:ext>
            </a:extLst>
          </p:cNvPr>
          <p:cNvSpPr txBox="1">
            <a:spLocks/>
          </p:cNvSpPr>
          <p:nvPr/>
        </p:nvSpPr>
        <p:spPr>
          <a:xfrm>
            <a:off x="0" y="2489439"/>
            <a:ext cx="12293600" cy="92332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400" dirty="0">
                <a:solidFill>
                  <a:schemeClr val="bg1"/>
                </a:solidFill>
              </a:rPr>
              <a:t>An Aboriginal focus</a:t>
            </a:r>
          </a:p>
        </p:txBody>
      </p:sp>
      <p:pic>
        <p:nvPicPr>
          <p:cNvPr id="10" name="Picture 9" descr="Text&#10;&#10;Description automatically generated">
            <a:extLst>
              <a:ext uri="{FF2B5EF4-FFF2-40B4-BE49-F238E27FC236}">
                <a16:creationId xmlns:a16="http://schemas.microsoft.com/office/drawing/2014/main" id="{D7A18D18-36F1-4648-A901-4263FAADF8AC}"/>
              </a:ext>
            </a:extLst>
          </p:cNvPr>
          <p:cNvPicPr>
            <a:picLocks noChangeAspect="1"/>
          </p:cNvPicPr>
          <p:nvPr/>
        </p:nvPicPr>
        <p:blipFill>
          <a:blip r:embed="rId3"/>
          <a:stretch>
            <a:fillRect/>
          </a:stretch>
        </p:blipFill>
        <p:spPr>
          <a:xfrm>
            <a:off x="4043680" y="813690"/>
            <a:ext cx="4104640" cy="572939"/>
          </a:xfrm>
          <a:prstGeom prst="rect">
            <a:avLst/>
          </a:prstGeom>
        </p:spPr>
      </p:pic>
      <p:pic>
        <p:nvPicPr>
          <p:cNvPr id="8" name="Picture 7" descr="A close up of a flag&#10;&#10;Description automatically generated with medium confidence">
            <a:extLst>
              <a:ext uri="{FF2B5EF4-FFF2-40B4-BE49-F238E27FC236}">
                <a16:creationId xmlns:a16="http://schemas.microsoft.com/office/drawing/2014/main" id="{42D1B436-5C1F-CE44-98E3-30EAD92C2094}"/>
              </a:ext>
            </a:extLst>
          </p:cNvPr>
          <p:cNvPicPr>
            <a:picLocks noChangeAspect="1"/>
          </p:cNvPicPr>
          <p:nvPr/>
        </p:nvPicPr>
        <p:blipFill>
          <a:blip r:embed="rId4"/>
          <a:stretch>
            <a:fillRect/>
          </a:stretch>
        </p:blipFill>
        <p:spPr>
          <a:xfrm>
            <a:off x="0" y="4509247"/>
            <a:ext cx="12192000" cy="2348753"/>
          </a:xfrm>
          <a:prstGeom prst="rect">
            <a:avLst/>
          </a:prstGeom>
        </p:spPr>
      </p:pic>
      <p:sp>
        <p:nvSpPr>
          <p:cNvPr id="3" name="TextBox 2">
            <a:extLst>
              <a:ext uri="{FF2B5EF4-FFF2-40B4-BE49-F238E27FC236}">
                <a16:creationId xmlns:a16="http://schemas.microsoft.com/office/drawing/2014/main" id="{543E19BF-F578-4D22-9A45-3B9AB4093420}"/>
              </a:ext>
            </a:extLst>
          </p:cNvPr>
          <p:cNvSpPr txBox="1"/>
          <p:nvPr/>
        </p:nvSpPr>
        <p:spPr>
          <a:xfrm>
            <a:off x="8902543" y="4505973"/>
            <a:ext cx="2006930" cy="369332"/>
          </a:xfrm>
          <a:prstGeom prst="rect">
            <a:avLst/>
          </a:prstGeom>
          <a:noFill/>
        </p:spPr>
        <p:txBody>
          <a:bodyPr wrap="square" rtlCol="0">
            <a:spAutoFit/>
          </a:bodyPr>
          <a:lstStyle/>
          <a:p>
            <a:r>
              <a:rPr lang="en-AU" dirty="0">
                <a:solidFill>
                  <a:schemeClr val="bg1"/>
                </a:solidFill>
              </a:rPr>
              <a:t>May 2022</a:t>
            </a:r>
          </a:p>
        </p:txBody>
      </p:sp>
      <p:sp>
        <p:nvSpPr>
          <p:cNvPr id="9" name="Text Placeholder 3">
            <a:extLst>
              <a:ext uri="{FF2B5EF4-FFF2-40B4-BE49-F238E27FC236}">
                <a16:creationId xmlns:a16="http://schemas.microsoft.com/office/drawing/2014/main" id="{4CDC1F3A-14CE-4C72-941A-A5C876604370}"/>
              </a:ext>
            </a:extLst>
          </p:cNvPr>
          <p:cNvSpPr txBox="1">
            <a:spLocks/>
          </p:cNvSpPr>
          <p:nvPr/>
        </p:nvSpPr>
        <p:spPr>
          <a:xfrm>
            <a:off x="3137612" y="3637008"/>
            <a:ext cx="6400800" cy="92332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800" dirty="0">
                <a:solidFill>
                  <a:schemeClr val="bg1"/>
                </a:solidFill>
                <a:effectLst/>
                <a:latin typeface="Calibri" panose="020F0502020204030204" pitchFamily="34" charset="0"/>
                <a:ea typeface="Calibri" panose="020F0502020204030204" pitchFamily="34" charset="0"/>
              </a:rPr>
              <a:t>This pack presents a range of descriptive information that may be useful to communities and policy makers working to reduce domestic violence experienced by Aboriginal people</a:t>
            </a:r>
            <a:endParaRPr lang="en-AU" sz="3400" dirty="0">
              <a:solidFill>
                <a:schemeClr val="bg1"/>
              </a:solidFill>
            </a:endParaRPr>
          </a:p>
        </p:txBody>
      </p:sp>
    </p:spTree>
    <p:extLst>
      <p:ext uri="{BB962C8B-B14F-4D97-AF65-F5344CB8AC3E}">
        <p14:creationId xmlns:p14="http://schemas.microsoft.com/office/powerpoint/2010/main" val="390674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3527E7-94F7-F745-B610-ED21EFF86D1A}"/>
              </a:ext>
            </a:extLst>
          </p:cNvPr>
          <p:cNvSpPr/>
          <p:nvPr/>
        </p:nvSpPr>
        <p:spPr>
          <a:xfrm>
            <a:off x="-57046" y="-351238"/>
            <a:ext cx="7218509" cy="7209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56DB74E-300F-664F-8199-B099D1573DED}"/>
              </a:ext>
            </a:extLst>
          </p:cNvPr>
          <p:cNvPicPr>
            <a:picLocks noChangeAspect="1"/>
          </p:cNvPicPr>
          <p:nvPr/>
        </p:nvPicPr>
        <p:blipFill>
          <a:blip r:embed="rId3"/>
          <a:stretch>
            <a:fillRect/>
          </a:stretch>
        </p:blipFill>
        <p:spPr>
          <a:xfrm>
            <a:off x="0" y="-9188"/>
            <a:ext cx="12192000" cy="1092200"/>
          </a:xfrm>
          <a:prstGeom prst="rect">
            <a:avLst/>
          </a:prstGeom>
        </p:spPr>
      </p:pic>
      <p:pic>
        <p:nvPicPr>
          <p:cNvPr id="18" name="Picture 17">
            <a:extLst>
              <a:ext uri="{FF2B5EF4-FFF2-40B4-BE49-F238E27FC236}">
                <a16:creationId xmlns:a16="http://schemas.microsoft.com/office/drawing/2014/main" id="{3A86037B-81D6-654D-BC85-8495CBCC88C0}"/>
              </a:ext>
            </a:extLst>
          </p:cNvPr>
          <p:cNvPicPr>
            <a:picLocks noChangeAspect="1"/>
          </p:cNvPicPr>
          <p:nvPr/>
        </p:nvPicPr>
        <p:blipFill>
          <a:blip r:embed="rId4"/>
          <a:stretch>
            <a:fillRect/>
          </a:stretch>
        </p:blipFill>
        <p:spPr>
          <a:xfrm>
            <a:off x="0" y="759424"/>
            <a:ext cx="8267700" cy="844362"/>
          </a:xfrm>
          <a:prstGeom prst="rect">
            <a:avLst/>
          </a:prstGeom>
        </p:spPr>
      </p:pic>
      <p:sp>
        <p:nvSpPr>
          <p:cNvPr id="12" name="TextBox 11">
            <a:extLst>
              <a:ext uri="{FF2B5EF4-FFF2-40B4-BE49-F238E27FC236}">
                <a16:creationId xmlns:a16="http://schemas.microsoft.com/office/drawing/2014/main" id="{120EC9CD-F40C-2A4E-9D19-825739FFE3D3}"/>
              </a:ext>
            </a:extLst>
          </p:cNvPr>
          <p:cNvSpPr txBox="1"/>
          <p:nvPr/>
        </p:nvSpPr>
        <p:spPr>
          <a:xfrm>
            <a:off x="290038" y="832903"/>
            <a:ext cx="8435917" cy="646331"/>
          </a:xfrm>
          <a:prstGeom prst="rect">
            <a:avLst/>
          </a:prstGeom>
          <a:noFill/>
        </p:spPr>
        <p:txBody>
          <a:bodyPr wrap="square" rtlCol="0">
            <a:spAutoFit/>
          </a:bodyPr>
          <a:lstStyle/>
          <a:p>
            <a:r>
              <a:rPr lang="en-US" sz="3600" dirty="0">
                <a:solidFill>
                  <a:srgbClr val="FFBB03"/>
                </a:solidFill>
              </a:rPr>
              <a:t>Regions with highest numbers of victims</a:t>
            </a:r>
          </a:p>
        </p:txBody>
      </p:sp>
      <p:sp>
        <p:nvSpPr>
          <p:cNvPr id="13" name="Rectangle 12">
            <a:extLst>
              <a:ext uri="{FF2B5EF4-FFF2-40B4-BE49-F238E27FC236}">
                <a16:creationId xmlns:a16="http://schemas.microsoft.com/office/drawing/2014/main" id="{3E69B3CA-BE28-1D4E-9211-DE9ED0640BE0}"/>
              </a:ext>
            </a:extLst>
          </p:cNvPr>
          <p:cNvSpPr/>
          <p:nvPr/>
        </p:nvSpPr>
        <p:spPr>
          <a:xfrm>
            <a:off x="7294361" y="1690301"/>
            <a:ext cx="4123819" cy="4924425"/>
          </a:xfrm>
          <a:prstGeom prst="rect">
            <a:avLst/>
          </a:prstGeom>
        </p:spPr>
        <p:txBody>
          <a:bodyPr wrap="square">
            <a:spAutoFit/>
          </a:bodyPr>
          <a:lstStyle/>
          <a:p>
            <a:r>
              <a:rPr lang="en-AU" sz="2400" b="1" dirty="0">
                <a:solidFill>
                  <a:srgbClr val="4E418F"/>
                </a:solidFill>
                <a:cs typeface="Calibri" panose="020F0502020204030204" pitchFamily="34" charset="0"/>
              </a:rPr>
              <a:t>In LGAs with high victim counts of Aboriginal women and children</a:t>
            </a:r>
          </a:p>
          <a:p>
            <a:r>
              <a:rPr lang="en-AU" sz="2000" dirty="0">
                <a:solidFill>
                  <a:schemeClr val="tx1">
                    <a:lumMod val="85000"/>
                    <a:lumOff val="15000"/>
                  </a:schemeClr>
                </a:solidFill>
                <a:cs typeface="Calibri" panose="020F0502020204030204" pitchFamily="34" charset="0"/>
              </a:rPr>
              <a:t>the number of family violence assaults is similar to intimate partner violence</a:t>
            </a:r>
          </a:p>
          <a:p>
            <a:endParaRPr lang="en-AU" sz="1000" dirty="0">
              <a:solidFill>
                <a:schemeClr val="tx1">
                  <a:lumMod val="85000"/>
                  <a:lumOff val="15000"/>
                </a:schemeClr>
              </a:solidFill>
              <a:cs typeface="Calibri" panose="020F0502020204030204" pitchFamily="34" charset="0"/>
            </a:endParaRPr>
          </a:p>
          <a:p>
            <a:endParaRPr lang="en-AU" sz="2000" dirty="0">
              <a:solidFill>
                <a:schemeClr val="tx1">
                  <a:lumMod val="85000"/>
                  <a:lumOff val="15000"/>
                </a:schemeClr>
              </a:solidFill>
              <a:cs typeface="Calibri" panose="020F0502020204030204" pitchFamily="34" charset="0"/>
            </a:endParaRPr>
          </a:p>
          <a:p>
            <a:r>
              <a:rPr lang="en-AU" sz="2400" b="1" dirty="0">
                <a:solidFill>
                  <a:srgbClr val="4E418F"/>
                </a:solidFill>
                <a:cs typeface="Calibri" panose="020F0502020204030204" pitchFamily="34" charset="0"/>
              </a:rPr>
              <a:t>In Moree Plains, Blacktown, Central Darling and Bourke and Shoalhaven </a:t>
            </a:r>
            <a:r>
              <a:rPr lang="en-AU" sz="2000" dirty="0">
                <a:solidFill>
                  <a:schemeClr val="tx1">
                    <a:lumMod val="85000"/>
                    <a:lumOff val="15000"/>
                  </a:schemeClr>
                </a:solidFill>
                <a:cs typeface="Calibri" panose="020F0502020204030204" pitchFamily="34" charset="0"/>
              </a:rPr>
              <a:t>there is more family violence against Aboriginal woman and children than intimate partner violence</a:t>
            </a:r>
          </a:p>
          <a:p>
            <a:endParaRPr lang="en-AU" sz="2000" dirty="0">
              <a:solidFill>
                <a:schemeClr val="tx1">
                  <a:lumMod val="85000"/>
                  <a:lumOff val="15000"/>
                </a:schemeClr>
              </a:solidFill>
              <a:cs typeface="Calibri" panose="020F0502020204030204" pitchFamily="34" charset="0"/>
            </a:endParaRPr>
          </a:p>
        </p:txBody>
      </p:sp>
      <p:grpSp>
        <p:nvGrpSpPr>
          <p:cNvPr id="2" name="Group 1">
            <a:extLst>
              <a:ext uri="{FF2B5EF4-FFF2-40B4-BE49-F238E27FC236}">
                <a16:creationId xmlns:a16="http://schemas.microsoft.com/office/drawing/2014/main" id="{CD8B1330-D593-47A7-BC93-7E40043C8C5E}"/>
              </a:ext>
            </a:extLst>
          </p:cNvPr>
          <p:cNvGrpSpPr/>
          <p:nvPr/>
        </p:nvGrpSpPr>
        <p:grpSpPr>
          <a:xfrm>
            <a:off x="5079071" y="5149827"/>
            <a:ext cx="2806843" cy="2285954"/>
            <a:chOff x="10701168" y="5318000"/>
            <a:chExt cx="1023472" cy="2285954"/>
          </a:xfrm>
        </p:grpSpPr>
        <p:sp>
          <p:nvSpPr>
            <p:cNvPr id="15" name="Rectangle 14">
              <a:extLst>
                <a:ext uri="{FF2B5EF4-FFF2-40B4-BE49-F238E27FC236}">
                  <a16:creationId xmlns:a16="http://schemas.microsoft.com/office/drawing/2014/main" id="{7994CCCC-B71C-F14D-8CA8-94BF120D8533}"/>
                </a:ext>
              </a:extLst>
            </p:cNvPr>
            <p:cNvSpPr/>
            <p:nvPr/>
          </p:nvSpPr>
          <p:spPr>
            <a:xfrm>
              <a:off x="10708788" y="5722625"/>
              <a:ext cx="238612" cy="238612"/>
            </a:xfrm>
            <a:prstGeom prst="rect">
              <a:avLst/>
            </a:prstGeom>
            <a:solidFill>
              <a:srgbClr val="4E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B951574-EE39-F04E-BD67-F16BB36781E8}"/>
                </a:ext>
              </a:extLst>
            </p:cNvPr>
            <p:cNvSpPr/>
            <p:nvPr/>
          </p:nvSpPr>
          <p:spPr>
            <a:xfrm>
              <a:off x="10717169" y="5381384"/>
              <a:ext cx="238612" cy="238612"/>
            </a:xfrm>
            <a:prstGeom prst="rect">
              <a:avLst/>
            </a:prstGeom>
            <a:solidFill>
              <a:srgbClr val="27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7AF43EE-5163-F34E-8B73-D4BB43C8AB52}"/>
                </a:ext>
              </a:extLst>
            </p:cNvPr>
            <p:cNvSpPr/>
            <p:nvPr/>
          </p:nvSpPr>
          <p:spPr>
            <a:xfrm>
              <a:off x="10701168" y="6080872"/>
              <a:ext cx="238612" cy="238612"/>
            </a:xfrm>
            <a:prstGeom prst="rect">
              <a:avLst/>
            </a:prstGeom>
            <a:solidFill>
              <a:srgbClr val="FFB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2FCE2F6-D257-0545-8821-92A41EAF3A92}"/>
                </a:ext>
              </a:extLst>
            </p:cNvPr>
            <p:cNvSpPr txBox="1"/>
            <p:nvPr/>
          </p:nvSpPr>
          <p:spPr>
            <a:xfrm>
              <a:off x="10962492" y="5318000"/>
              <a:ext cx="497988" cy="338554"/>
            </a:xfrm>
            <a:prstGeom prst="rect">
              <a:avLst/>
            </a:prstGeom>
            <a:noFill/>
          </p:spPr>
          <p:txBody>
            <a:bodyPr wrap="square" rtlCol="0">
              <a:spAutoFit/>
            </a:bodyPr>
            <a:lstStyle/>
            <a:p>
              <a:r>
                <a:rPr lang="en-US" sz="1600" dirty="0">
                  <a:cs typeface="Arial" panose="020B0604020202020204" pitchFamily="34" charset="0"/>
                </a:rPr>
                <a:t>IPV</a:t>
              </a:r>
            </a:p>
          </p:txBody>
        </p:sp>
        <p:sp>
          <p:nvSpPr>
            <p:cNvPr id="22" name="TextBox 21">
              <a:extLst>
                <a:ext uri="{FF2B5EF4-FFF2-40B4-BE49-F238E27FC236}">
                  <a16:creationId xmlns:a16="http://schemas.microsoft.com/office/drawing/2014/main" id="{C3EA9EA6-A339-EC4D-9E27-55BB715AD2F3}"/>
                </a:ext>
              </a:extLst>
            </p:cNvPr>
            <p:cNvSpPr txBox="1"/>
            <p:nvPr/>
          </p:nvSpPr>
          <p:spPr>
            <a:xfrm>
              <a:off x="10947400" y="5663738"/>
              <a:ext cx="777240" cy="338554"/>
            </a:xfrm>
            <a:prstGeom prst="rect">
              <a:avLst/>
            </a:prstGeom>
            <a:noFill/>
          </p:spPr>
          <p:txBody>
            <a:bodyPr wrap="square" rtlCol="0">
              <a:spAutoFit/>
            </a:bodyPr>
            <a:lstStyle/>
            <a:p>
              <a:r>
                <a:rPr lang="en-US" sz="1600" dirty="0">
                  <a:cs typeface="Arial" panose="020B0604020202020204" pitchFamily="34" charset="0"/>
                </a:rPr>
                <a:t>Family</a:t>
              </a:r>
            </a:p>
          </p:txBody>
        </p:sp>
        <p:sp>
          <p:nvSpPr>
            <p:cNvPr id="23" name="TextBox 22">
              <a:extLst>
                <a:ext uri="{FF2B5EF4-FFF2-40B4-BE49-F238E27FC236}">
                  <a16:creationId xmlns:a16="http://schemas.microsoft.com/office/drawing/2014/main" id="{4E2A273F-EDBE-E14C-9EEC-88748FA9C35B}"/>
                </a:ext>
              </a:extLst>
            </p:cNvPr>
            <p:cNvSpPr txBox="1"/>
            <p:nvPr/>
          </p:nvSpPr>
          <p:spPr>
            <a:xfrm>
              <a:off x="10939780" y="6034294"/>
              <a:ext cx="667064" cy="1569660"/>
            </a:xfrm>
            <a:prstGeom prst="rect">
              <a:avLst/>
            </a:prstGeom>
            <a:noFill/>
          </p:spPr>
          <p:txBody>
            <a:bodyPr wrap="square" rtlCol="0">
              <a:spAutoFit/>
            </a:bodyPr>
            <a:lstStyle/>
            <a:p>
              <a:r>
                <a:rPr lang="en-US" sz="1600" dirty="0">
                  <a:cs typeface="Arial" panose="020B0604020202020204" pitchFamily="34" charset="0"/>
                </a:rPr>
                <a:t>Other domestic relationship</a:t>
              </a:r>
            </a:p>
          </p:txBody>
        </p:sp>
      </p:grpSp>
      <p:sp>
        <p:nvSpPr>
          <p:cNvPr id="26" name="Rectangle 25">
            <a:extLst>
              <a:ext uri="{FF2B5EF4-FFF2-40B4-BE49-F238E27FC236}">
                <a16:creationId xmlns:a16="http://schemas.microsoft.com/office/drawing/2014/main" id="{C5832F9E-5044-5949-B897-F6AA700759BA}"/>
              </a:ext>
            </a:extLst>
          </p:cNvPr>
          <p:cNvSpPr/>
          <p:nvPr/>
        </p:nvSpPr>
        <p:spPr>
          <a:xfrm>
            <a:off x="290038" y="1583349"/>
            <a:ext cx="6886265" cy="1056379"/>
          </a:xfrm>
          <a:prstGeom prst="rect">
            <a:avLst/>
          </a:prstGeom>
        </p:spPr>
        <p:txBody>
          <a:bodyPr wrap="square">
            <a:spAutoFit/>
          </a:bodyPr>
          <a:lstStyle/>
          <a:p>
            <a:pPr>
              <a:lnSpc>
                <a:spcPct val="107000"/>
              </a:lnSpc>
              <a:spcAft>
                <a:spcPts val="800"/>
              </a:spcAft>
              <a:tabLst>
                <a:tab pos="457200" algn="l"/>
              </a:tabLst>
            </a:pPr>
            <a:r>
              <a:rPr lang="en-AU" sz="2000" b="1" dirty="0">
                <a:solidFill>
                  <a:srgbClr val="4E418F"/>
                </a:solidFill>
                <a:ea typeface="Calibri" panose="020F0502020204030204" pitchFamily="34" charset="0"/>
                <a:cs typeface="Arial" panose="020B0604020202020204" pitchFamily="34" charset="0"/>
              </a:rPr>
              <a:t>Local Government Areas with highest DFV assault victim counts for Aboriginal women and children  Jan – Dec 2021</a:t>
            </a:r>
            <a:br>
              <a:rPr lang="en-AU" sz="2000" b="1" dirty="0">
                <a:solidFill>
                  <a:srgbClr val="4E418F"/>
                </a:solidFill>
                <a:ea typeface="Calibri" panose="020F0502020204030204" pitchFamily="34" charset="0"/>
                <a:cs typeface="Arial" panose="020B0604020202020204" pitchFamily="34" charset="0"/>
              </a:rPr>
            </a:br>
            <a:endParaRPr lang="en-AU" sz="2000" dirty="0">
              <a:solidFill>
                <a:srgbClr val="4E418F"/>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picture containing icon&#10;&#10;Description automatically generated">
            <a:extLst>
              <a:ext uri="{FF2B5EF4-FFF2-40B4-BE49-F238E27FC236}">
                <a16:creationId xmlns:a16="http://schemas.microsoft.com/office/drawing/2014/main" id="{3ABE60E6-08AB-5E41-BF35-B271FBF7F6F1}"/>
              </a:ext>
            </a:extLst>
          </p:cNvPr>
          <p:cNvPicPr>
            <a:picLocks noChangeAspect="1"/>
          </p:cNvPicPr>
          <p:nvPr/>
        </p:nvPicPr>
        <p:blipFill>
          <a:blip r:embed="rId5"/>
          <a:stretch>
            <a:fillRect/>
          </a:stretch>
        </p:blipFill>
        <p:spPr>
          <a:xfrm>
            <a:off x="11111400" y="2232973"/>
            <a:ext cx="963768" cy="844363"/>
          </a:xfrm>
          <a:prstGeom prst="rect">
            <a:avLst/>
          </a:prstGeom>
        </p:spPr>
      </p:pic>
      <p:pic>
        <p:nvPicPr>
          <p:cNvPr id="9" name="Picture 8" descr="A picture containing text, silhouette&#10;&#10;Description automatically generated">
            <a:extLst>
              <a:ext uri="{FF2B5EF4-FFF2-40B4-BE49-F238E27FC236}">
                <a16:creationId xmlns:a16="http://schemas.microsoft.com/office/drawing/2014/main" id="{DFF64FC9-BE7F-DF41-BED8-8A1B1F0C1CD5}"/>
              </a:ext>
            </a:extLst>
          </p:cNvPr>
          <p:cNvPicPr>
            <a:picLocks noChangeAspect="1"/>
          </p:cNvPicPr>
          <p:nvPr/>
        </p:nvPicPr>
        <p:blipFill>
          <a:blip r:embed="rId6"/>
          <a:stretch>
            <a:fillRect/>
          </a:stretch>
        </p:blipFill>
        <p:spPr>
          <a:xfrm>
            <a:off x="11069007" y="5621290"/>
            <a:ext cx="1161041" cy="941977"/>
          </a:xfrm>
          <a:prstGeom prst="rect">
            <a:avLst/>
          </a:prstGeom>
        </p:spPr>
      </p:pic>
      <p:graphicFrame>
        <p:nvGraphicFramePr>
          <p:cNvPr id="5" name="Chart 4">
            <a:extLst>
              <a:ext uri="{FF2B5EF4-FFF2-40B4-BE49-F238E27FC236}">
                <a16:creationId xmlns:a16="http://schemas.microsoft.com/office/drawing/2014/main" id="{36AFAE11-FFD4-4A55-9C61-D3A12BCD38DA}"/>
              </a:ext>
            </a:extLst>
          </p:cNvPr>
          <p:cNvGraphicFramePr/>
          <p:nvPr>
            <p:extLst>
              <p:ext uri="{D42A27DB-BD31-4B8C-83A1-F6EECF244321}">
                <p14:modId xmlns:p14="http://schemas.microsoft.com/office/powerpoint/2010/main" val="1548036566"/>
              </p:ext>
            </p:extLst>
          </p:nvPr>
        </p:nvGraphicFramePr>
        <p:xfrm>
          <a:off x="-24843" y="1979424"/>
          <a:ext cx="7587705" cy="4918607"/>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C8C3BA1D-E5FB-458A-98FE-02108D33F655}"/>
              </a:ext>
            </a:extLst>
          </p:cNvPr>
          <p:cNvSpPr txBox="1"/>
          <p:nvPr/>
        </p:nvSpPr>
        <p:spPr>
          <a:xfrm>
            <a:off x="7431653" y="6506996"/>
            <a:ext cx="3759993" cy="276999"/>
          </a:xfrm>
          <a:prstGeom prst="rect">
            <a:avLst/>
          </a:prstGeom>
          <a:noFill/>
        </p:spPr>
        <p:txBody>
          <a:bodyPr wrap="square" rtlCol="0">
            <a:spAutoFit/>
          </a:bodyPr>
          <a:lstStyle/>
          <a:p>
            <a:r>
              <a:rPr lang="en-AU" sz="1200" dirty="0"/>
              <a:t>Note: excludes missing relationship </a:t>
            </a:r>
          </a:p>
        </p:txBody>
      </p:sp>
      <p:sp>
        <p:nvSpPr>
          <p:cNvPr id="4" name="Slide Number Placeholder 3">
            <a:extLst>
              <a:ext uri="{FF2B5EF4-FFF2-40B4-BE49-F238E27FC236}">
                <a16:creationId xmlns:a16="http://schemas.microsoft.com/office/drawing/2014/main" id="{C7223E43-2D99-4530-8D8A-91A233B9324E}"/>
              </a:ext>
            </a:extLst>
          </p:cNvPr>
          <p:cNvSpPr>
            <a:spLocks noGrp="1"/>
          </p:cNvSpPr>
          <p:nvPr>
            <p:ph type="sldNum" sz="quarter" idx="12"/>
          </p:nvPr>
        </p:nvSpPr>
        <p:spPr/>
        <p:txBody>
          <a:bodyPr/>
          <a:lstStyle/>
          <a:p>
            <a:fld id="{CBD54129-237E-BA4E-A210-4351E6A5A9A4}" type="slidenum">
              <a:rPr lang="en-US" smtClean="0"/>
              <a:t>10</a:t>
            </a:fld>
            <a:endParaRPr lang="en-US" dirty="0"/>
          </a:p>
        </p:txBody>
      </p:sp>
    </p:spTree>
    <p:extLst>
      <p:ext uri="{BB962C8B-B14F-4D97-AF65-F5344CB8AC3E}">
        <p14:creationId xmlns:p14="http://schemas.microsoft.com/office/powerpoint/2010/main" val="50350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8AD7DF-9C19-324A-99D3-E324843393DF}"/>
              </a:ext>
            </a:extLst>
          </p:cNvPr>
          <p:cNvSpPr/>
          <p:nvPr/>
        </p:nvSpPr>
        <p:spPr>
          <a:xfrm>
            <a:off x="6095999" y="840752"/>
            <a:ext cx="6096001" cy="6017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59379A0-7361-AF44-B1B0-C1E3F860999A}"/>
              </a:ext>
            </a:extLst>
          </p:cNvPr>
          <p:cNvPicPr>
            <a:picLocks noChangeAspect="1"/>
          </p:cNvPicPr>
          <p:nvPr/>
        </p:nvPicPr>
        <p:blipFill>
          <a:blip r:embed="rId3"/>
          <a:stretch>
            <a:fillRect/>
          </a:stretch>
        </p:blipFill>
        <p:spPr>
          <a:xfrm>
            <a:off x="0" y="-9188"/>
            <a:ext cx="12192000" cy="1092200"/>
          </a:xfrm>
          <a:prstGeom prst="rect">
            <a:avLst/>
          </a:prstGeom>
        </p:spPr>
      </p:pic>
      <p:sp>
        <p:nvSpPr>
          <p:cNvPr id="14" name="TextBox 13">
            <a:extLst>
              <a:ext uri="{FF2B5EF4-FFF2-40B4-BE49-F238E27FC236}">
                <a16:creationId xmlns:a16="http://schemas.microsoft.com/office/drawing/2014/main" id="{9BE74DE3-8E7A-6C41-ABCE-E646E0D6F96A}"/>
              </a:ext>
            </a:extLst>
          </p:cNvPr>
          <p:cNvSpPr txBox="1"/>
          <p:nvPr/>
        </p:nvSpPr>
        <p:spPr>
          <a:xfrm>
            <a:off x="173873" y="1737101"/>
            <a:ext cx="6026605" cy="707886"/>
          </a:xfrm>
          <a:prstGeom prst="rect">
            <a:avLst/>
          </a:prstGeom>
          <a:noFill/>
        </p:spPr>
        <p:txBody>
          <a:bodyPr wrap="square" rtlCol="0">
            <a:spAutoFit/>
          </a:bodyPr>
          <a:lstStyle/>
          <a:p>
            <a:r>
              <a:rPr lang="en-US" sz="2000" b="1" dirty="0">
                <a:solidFill>
                  <a:srgbClr val="4E418F"/>
                </a:solidFill>
              </a:rPr>
              <a:t>Assault by remoteness of victims’ residence, Aboriginal women and children </a:t>
            </a:r>
            <a:r>
              <a:rPr lang="en-US" sz="2000" dirty="0">
                <a:solidFill>
                  <a:srgbClr val="4E418F"/>
                </a:solidFill>
              </a:rPr>
              <a:t>Jan 2021 – Dec 2021</a:t>
            </a:r>
          </a:p>
        </p:txBody>
      </p:sp>
      <p:pic>
        <p:nvPicPr>
          <p:cNvPr id="17" name="Picture 16">
            <a:extLst>
              <a:ext uri="{FF2B5EF4-FFF2-40B4-BE49-F238E27FC236}">
                <a16:creationId xmlns:a16="http://schemas.microsoft.com/office/drawing/2014/main" id="{C0A0F550-F5AD-1D48-8105-7B362ACF69A9}"/>
              </a:ext>
            </a:extLst>
          </p:cNvPr>
          <p:cNvPicPr>
            <a:picLocks noChangeAspect="1"/>
          </p:cNvPicPr>
          <p:nvPr/>
        </p:nvPicPr>
        <p:blipFill>
          <a:blip r:embed="rId4"/>
          <a:stretch>
            <a:fillRect/>
          </a:stretch>
        </p:blipFill>
        <p:spPr>
          <a:xfrm>
            <a:off x="0" y="759424"/>
            <a:ext cx="8869680" cy="844362"/>
          </a:xfrm>
          <a:prstGeom prst="rect">
            <a:avLst/>
          </a:prstGeom>
        </p:spPr>
      </p:pic>
      <p:pic>
        <p:nvPicPr>
          <p:cNvPr id="7" name="Picture 6" descr="Icon&#10;&#10;Description automatically generated">
            <a:extLst>
              <a:ext uri="{FF2B5EF4-FFF2-40B4-BE49-F238E27FC236}">
                <a16:creationId xmlns:a16="http://schemas.microsoft.com/office/drawing/2014/main" id="{040C66CD-B80D-0642-94FD-50072ECA4E43}"/>
              </a:ext>
            </a:extLst>
          </p:cNvPr>
          <p:cNvPicPr>
            <a:picLocks noChangeAspect="1"/>
          </p:cNvPicPr>
          <p:nvPr/>
        </p:nvPicPr>
        <p:blipFill>
          <a:blip r:embed="rId5"/>
          <a:stretch>
            <a:fillRect/>
          </a:stretch>
        </p:blipFill>
        <p:spPr>
          <a:xfrm>
            <a:off x="6948412" y="4844995"/>
            <a:ext cx="4391176" cy="1077389"/>
          </a:xfrm>
          <a:prstGeom prst="rect">
            <a:avLst/>
          </a:prstGeom>
        </p:spPr>
      </p:pic>
      <p:sp>
        <p:nvSpPr>
          <p:cNvPr id="18" name="TextBox 17">
            <a:extLst>
              <a:ext uri="{FF2B5EF4-FFF2-40B4-BE49-F238E27FC236}">
                <a16:creationId xmlns:a16="http://schemas.microsoft.com/office/drawing/2014/main" id="{DC43CC71-8694-F648-9BA8-D2D966A09214}"/>
              </a:ext>
            </a:extLst>
          </p:cNvPr>
          <p:cNvSpPr txBox="1"/>
          <p:nvPr/>
        </p:nvSpPr>
        <p:spPr>
          <a:xfrm>
            <a:off x="6235430" y="1932952"/>
            <a:ext cx="5782696" cy="2215991"/>
          </a:xfrm>
          <a:prstGeom prst="rect">
            <a:avLst/>
          </a:prstGeom>
          <a:noFill/>
        </p:spPr>
        <p:txBody>
          <a:bodyPr wrap="square" rtlCol="0">
            <a:spAutoFit/>
          </a:bodyPr>
          <a:lstStyle/>
          <a:p>
            <a:r>
              <a:rPr lang="en-AU" sz="2400" b="1" dirty="0">
                <a:solidFill>
                  <a:srgbClr val="4E418F"/>
                </a:solidFill>
                <a:cs typeface="Calibri" panose="020F0502020204030204" pitchFamily="34" charset="0"/>
              </a:rPr>
              <a:t>More than 75%  </a:t>
            </a:r>
            <a:r>
              <a:rPr lang="en-AU" sz="2000" dirty="0">
                <a:solidFill>
                  <a:schemeClr val="tx1">
                    <a:lumMod val="85000"/>
                    <a:lumOff val="15000"/>
                  </a:schemeClr>
                </a:solidFill>
                <a:cs typeface="Calibri" panose="020F0502020204030204" pitchFamily="34" charset="0"/>
              </a:rPr>
              <a:t>of DFV assaults against Aboriginal</a:t>
            </a:r>
          </a:p>
          <a:p>
            <a:r>
              <a:rPr lang="en-AU" sz="2000" dirty="0">
                <a:solidFill>
                  <a:schemeClr val="tx1">
                    <a:lumMod val="85000"/>
                    <a:lumOff val="15000"/>
                  </a:schemeClr>
                </a:solidFill>
                <a:cs typeface="Calibri" panose="020F0502020204030204" pitchFamily="34" charset="0"/>
              </a:rPr>
              <a:t>women and children happen </a:t>
            </a:r>
            <a:r>
              <a:rPr lang="en-AU" sz="2000" b="1" dirty="0">
                <a:solidFill>
                  <a:srgbClr val="C8721E"/>
                </a:solidFill>
                <a:cs typeface="Calibri" panose="020F0502020204030204" pitchFamily="34" charset="0"/>
              </a:rPr>
              <a:t>outside major cities</a:t>
            </a:r>
          </a:p>
          <a:p>
            <a:endParaRPr lang="en-AU" sz="2000" b="1" dirty="0">
              <a:solidFill>
                <a:srgbClr val="C8721E"/>
              </a:solidFill>
              <a:cs typeface="Calibri" panose="020F0502020204030204" pitchFamily="34" charset="0"/>
            </a:endParaRPr>
          </a:p>
          <a:p>
            <a:r>
              <a:rPr lang="en-AU" sz="2400" b="1" dirty="0">
                <a:solidFill>
                  <a:srgbClr val="4E418F"/>
                </a:solidFill>
                <a:cs typeface="Calibri" panose="020F0502020204030204" pitchFamily="34" charset="0"/>
              </a:rPr>
              <a:t>38% </a:t>
            </a:r>
            <a:r>
              <a:rPr lang="en-AU" sz="2000" dirty="0">
                <a:solidFill>
                  <a:schemeClr val="tx1">
                    <a:lumMod val="85000"/>
                    <a:lumOff val="15000"/>
                  </a:schemeClr>
                </a:solidFill>
                <a:cs typeface="Calibri" panose="020F0502020204030204" pitchFamily="34" charset="0"/>
              </a:rPr>
              <a:t>of DFV assaults against Aboriginal</a:t>
            </a:r>
          </a:p>
          <a:p>
            <a:r>
              <a:rPr lang="en-AU" sz="2000" dirty="0">
                <a:solidFill>
                  <a:schemeClr val="tx1">
                    <a:lumMod val="85000"/>
                    <a:lumOff val="15000"/>
                  </a:schemeClr>
                </a:solidFill>
                <a:cs typeface="Calibri" panose="020F0502020204030204" pitchFamily="34" charset="0"/>
              </a:rPr>
              <a:t>women and children happen in </a:t>
            </a:r>
            <a:r>
              <a:rPr lang="en-AU" sz="2000" b="1" dirty="0">
                <a:solidFill>
                  <a:srgbClr val="C8721E"/>
                </a:solidFill>
                <a:cs typeface="Calibri" panose="020F0502020204030204" pitchFamily="34" charset="0"/>
              </a:rPr>
              <a:t>outer regional or remote/very remote locations</a:t>
            </a:r>
          </a:p>
          <a:p>
            <a:endParaRPr lang="en-AU" sz="1000" b="1" dirty="0">
              <a:solidFill>
                <a:srgbClr val="C8721E"/>
              </a:solidFill>
              <a:cs typeface="Calibri" panose="020F0502020204030204" pitchFamily="34" charset="0"/>
            </a:endParaRPr>
          </a:p>
        </p:txBody>
      </p:sp>
      <p:graphicFrame>
        <p:nvGraphicFramePr>
          <p:cNvPr id="8" name="Chart 7">
            <a:extLst>
              <a:ext uri="{FF2B5EF4-FFF2-40B4-BE49-F238E27FC236}">
                <a16:creationId xmlns:a16="http://schemas.microsoft.com/office/drawing/2014/main" id="{E82E19E5-F17E-4F98-B7FB-8AA6EF64A292}"/>
              </a:ext>
            </a:extLst>
          </p:cNvPr>
          <p:cNvGraphicFramePr/>
          <p:nvPr>
            <p:extLst>
              <p:ext uri="{D42A27DB-BD31-4B8C-83A1-F6EECF244321}">
                <p14:modId xmlns:p14="http://schemas.microsoft.com/office/powerpoint/2010/main" val="1972676286"/>
              </p:ext>
            </p:extLst>
          </p:nvPr>
        </p:nvGraphicFramePr>
        <p:xfrm>
          <a:off x="-217382" y="2194917"/>
          <a:ext cx="6026606" cy="4436193"/>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3EAE94A9-F0F9-4FB9-A46A-E66EDE01847E}"/>
              </a:ext>
            </a:extLst>
          </p:cNvPr>
          <p:cNvSpPr txBox="1"/>
          <p:nvPr/>
        </p:nvSpPr>
        <p:spPr>
          <a:xfrm>
            <a:off x="290038" y="832903"/>
            <a:ext cx="8435917" cy="646331"/>
          </a:xfrm>
          <a:prstGeom prst="rect">
            <a:avLst/>
          </a:prstGeom>
          <a:noFill/>
        </p:spPr>
        <p:txBody>
          <a:bodyPr wrap="square" rtlCol="0">
            <a:spAutoFit/>
          </a:bodyPr>
          <a:lstStyle/>
          <a:p>
            <a:r>
              <a:rPr lang="en-US" sz="3600" dirty="0">
                <a:solidFill>
                  <a:srgbClr val="FFBB03"/>
                </a:solidFill>
              </a:rPr>
              <a:t>Victims living in remote areas </a:t>
            </a:r>
          </a:p>
        </p:txBody>
      </p:sp>
      <p:sp>
        <p:nvSpPr>
          <p:cNvPr id="12" name="TextBox 11">
            <a:extLst>
              <a:ext uri="{FF2B5EF4-FFF2-40B4-BE49-F238E27FC236}">
                <a16:creationId xmlns:a16="http://schemas.microsoft.com/office/drawing/2014/main" id="{31DA316F-3B08-4B28-A5CF-2AB1651C3A39}"/>
              </a:ext>
            </a:extLst>
          </p:cNvPr>
          <p:cNvSpPr txBox="1"/>
          <p:nvPr/>
        </p:nvSpPr>
        <p:spPr>
          <a:xfrm>
            <a:off x="3636877" y="6573938"/>
            <a:ext cx="3759993" cy="276999"/>
          </a:xfrm>
          <a:prstGeom prst="rect">
            <a:avLst/>
          </a:prstGeom>
          <a:noFill/>
        </p:spPr>
        <p:txBody>
          <a:bodyPr wrap="square" rtlCol="0">
            <a:spAutoFit/>
          </a:bodyPr>
          <a:lstStyle/>
          <a:p>
            <a:r>
              <a:rPr lang="en-AU" sz="1200" dirty="0"/>
              <a:t>Note: excludes missing data </a:t>
            </a:r>
          </a:p>
        </p:txBody>
      </p:sp>
      <p:sp>
        <p:nvSpPr>
          <p:cNvPr id="2" name="Slide Number Placeholder 1">
            <a:extLst>
              <a:ext uri="{FF2B5EF4-FFF2-40B4-BE49-F238E27FC236}">
                <a16:creationId xmlns:a16="http://schemas.microsoft.com/office/drawing/2014/main" id="{98563E3B-F1BE-4400-9C56-D03C900E4D19}"/>
              </a:ext>
            </a:extLst>
          </p:cNvPr>
          <p:cNvSpPr>
            <a:spLocks noGrp="1"/>
          </p:cNvSpPr>
          <p:nvPr>
            <p:ph type="sldNum" sz="quarter" idx="12"/>
          </p:nvPr>
        </p:nvSpPr>
        <p:spPr/>
        <p:txBody>
          <a:bodyPr/>
          <a:lstStyle/>
          <a:p>
            <a:fld id="{CBD54129-237E-BA4E-A210-4351E6A5A9A4}" type="slidenum">
              <a:rPr lang="en-US" smtClean="0"/>
              <a:t>11</a:t>
            </a:fld>
            <a:endParaRPr lang="en-US" dirty="0"/>
          </a:p>
        </p:txBody>
      </p:sp>
    </p:spTree>
    <p:extLst>
      <p:ext uri="{BB962C8B-B14F-4D97-AF65-F5344CB8AC3E}">
        <p14:creationId xmlns:p14="http://schemas.microsoft.com/office/powerpoint/2010/main" val="1346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C2D58138-6C45-40EE-AA4B-65BB02E5A400}"/>
              </a:ext>
            </a:extLst>
          </p:cNvPr>
          <p:cNvPicPr>
            <a:picLocks noChangeAspect="1"/>
          </p:cNvPicPr>
          <p:nvPr/>
        </p:nvPicPr>
        <p:blipFill>
          <a:blip r:embed="rId3"/>
          <a:stretch>
            <a:fillRect/>
          </a:stretch>
        </p:blipFill>
        <p:spPr>
          <a:xfrm>
            <a:off x="0" y="840752"/>
            <a:ext cx="12192000" cy="6017248"/>
          </a:xfrm>
          <a:prstGeom prst="rect">
            <a:avLst/>
          </a:prstGeom>
        </p:spPr>
      </p:pic>
      <p:pic>
        <p:nvPicPr>
          <p:cNvPr id="15" name="Picture 14">
            <a:extLst>
              <a:ext uri="{FF2B5EF4-FFF2-40B4-BE49-F238E27FC236}">
                <a16:creationId xmlns:a16="http://schemas.microsoft.com/office/drawing/2014/main" id="{B59379A0-7361-AF44-B1B0-C1E3F860999A}"/>
              </a:ext>
            </a:extLst>
          </p:cNvPr>
          <p:cNvPicPr>
            <a:picLocks noChangeAspect="1"/>
          </p:cNvPicPr>
          <p:nvPr/>
        </p:nvPicPr>
        <p:blipFill>
          <a:blip r:embed="rId4"/>
          <a:stretch>
            <a:fillRect/>
          </a:stretch>
        </p:blipFill>
        <p:spPr>
          <a:xfrm>
            <a:off x="0" y="-9188"/>
            <a:ext cx="12192000" cy="1092200"/>
          </a:xfrm>
          <a:prstGeom prst="rect">
            <a:avLst/>
          </a:prstGeom>
        </p:spPr>
      </p:pic>
      <p:sp>
        <p:nvSpPr>
          <p:cNvPr id="12" name="TextBox 11">
            <a:extLst>
              <a:ext uri="{FF2B5EF4-FFF2-40B4-BE49-F238E27FC236}">
                <a16:creationId xmlns:a16="http://schemas.microsoft.com/office/drawing/2014/main" id="{DCE608A5-A403-4E47-8C60-76802C6B9DC6}"/>
              </a:ext>
            </a:extLst>
          </p:cNvPr>
          <p:cNvSpPr txBox="1"/>
          <p:nvPr/>
        </p:nvSpPr>
        <p:spPr>
          <a:xfrm>
            <a:off x="438150" y="1385182"/>
            <a:ext cx="10852150" cy="1446550"/>
          </a:xfrm>
          <a:prstGeom prst="rect">
            <a:avLst/>
          </a:prstGeom>
          <a:noFill/>
        </p:spPr>
        <p:txBody>
          <a:bodyPr wrap="square" rtlCol="0">
            <a:spAutoFit/>
          </a:bodyPr>
          <a:lstStyle/>
          <a:p>
            <a:r>
              <a:rPr lang="en-US" sz="4400" dirty="0">
                <a:solidFill>
                  <a:schemeClr val="bg1"/>
                </a:solidFill>
              </a:rPr>
              <a:t>Taking a closer look at </a:t>
            </a:r>
            <a:r>
              <a:rPr lang="en-US" sz="4400" b="1" dirty="0">
                <a:solidFill>
                  <a:srgbClr val="FFBB03"/>
                </a:solidFill>
              </a:rPr>
              <a:t>DFV assault against Aboriginal women</a:t>
            </a:r>
            <a:endParaRPr lang="en-US" sz="4400" b="1" dirty="0">
              <a:solidFill>
                <a:srgbClr val="FBB916"/>
              </a:solidFill>
            </a:endParaRPr>
          </a:p>
        </p:txBody>
      </p:sp>
      <p:sp>
        <p:nvSpPr>
          <p:cNvPr id="13" name="TextBox 12">
            <a:extLst>
              <a:ext uri="{FF2B5EF4-FFF2-40B4-BE49-F238E27FC236}">
                <a16:creationId xmlns:a16="http://schemas.microsoft.com/office/drawing/2014/main" id="{02DBD3CC-EB6A-4813-84FE-11834E9D679C}"/>
              </a:ext>
            </a:extLst>
          </p:cNvPr>
          <p:cNvSpPr txBox="1"/>
          <p:nvPr/>
        </p:nvSpPr>
        <p:spPr>
          <a:xfrm>
            <a:off x="1600200" y="3241990"/>
            <a:ext cx="8667750" cy="3170099"/>
          </a:xfrm>
          <a:prstGeom prst="rect">
            <a:avLst/>
          </a:prstGeom>
          <a:noFill/>
        </p:spPr>
        <p:txBody>
          <a:bodyPr wrap="square" rtlCol="0">
            <a:spAutoFit/>
          </a:bodyPr>
          <a:lstStyle/>
          <a:p>
            <a:pPr marL="685800" indent="-685800">
              <a:buFont typeface="Arial" panose="020B0604020202020204" pitchFamily="34" charset="0"/>
              <a:buChar char="•"/>
            </a:pPr>
            <a:r>
              <a:rPr lang="en-US" sz="4000" dirty="0">
                <a:solidFill>
                  <a:schemeClr val="bg1"/>
                </a:solidFill>
              </a:rPr>
              <a:t>Age of victims</a:t>
            </a:r>
          </a:p>
          <a:p>
            <a:pPr marL="685800" indent="-685800">
              <a:buFont typeface="Arial" panose="020B0604020202020204" pitchFamily="34" charset="0"/>
              <a:buChar char="•"/>
            </a:pPr>
            <a:r>
              <a:rPr lang="en-US" sz="4000" dirty="0">
                <a:solidFill>
                  <a:schemeClr val="bg1"/>
                </a:solidFill>
              </a:rPr>
              <a:t>Relationship to offender </a:t>
            </a:r>
          </a:p>
          <a:p>
            <a:pPr marL="685800" indent="-685800">
              <a:buFont typeface="Arial" panose="020B0604020202020204" pitchFamily="34" charset="0"/>
              <a:buChar char="•"/>
            </a:pPr>
            <a:r>
              <a:rPr lang="en-US" sz="4000" dirty="0">
                <a:solidFill>
                  <a:schemeClr val="bg1"/>
                </a:solidFill>
              </a:rPr>
              <a:t>Place of incident (premise type)</a:t>
            </a:r>
          </a:p>
          <a:p>
            <a:pPr marL="685800" indent="-685800">
              <a:buFont typeface="Arial" panose="020B0604020202020204" pitchFamily="34" charset="0"/>
              <a:buChar char="•"/>
            </a:pPr>
            <a:r>
              <a:rPr lang="en-US" sz="4000" dirty="0">
                <a:solidFill>
                  <a:schemeClr val="bg1"/>
                </a:solidFill>
              </a:rPr>
              <a:t>When DFV incidents occur</a:t>
            </a:r>
          </a:p>
          <a:p>
            <a:pPr marL="685800" indent="-685800">
              <a:buFont typeface="Arial" panose="020B0604020202020204" pitchFamily="34" charset="0"/>
              <a:buChar char="•"/>
            </a:pPr>
            <a:r>
              <a:rPr lang="en-US" sz="4000" dirty="0">
                <a:solidFill>
                  <a:schemeClr val="bg1"/>
                </a:solidFill>
              </a:rPr>
              <a:t>Repeat victimisation</a:t>
            </a:r>
          </a:p>
        </p:txBody>
      </p:sp>
      <p:sp>
        <p:nvSpPr>
          <p:cNvPr id="2" name="Slide Number Placeholder 1">
            <a:extLst>
              <a:ext uri="{FF2B5EF4-FFF2-40B4-BE49-F238E27FC236}">
                <a16:creationId xmlns:a16="http://schemas.microsoft.com/office/drawing/2014/main" id="{C5914264-849A-4EBC-8A08-DEE328B7AE79}"/>
              </a:ext>
            </a:extLst>
          </p:cNvPr>
          <p:cNvSpPr>
            <a:spLocks noGrp="1"/>
          </p:cNvSpPr>
          <p:nvPr>
            <p:ph type="sldNum" sz="quarter" idx="12"/>
          </p:nvPr>
        </p:nvSpPr>
        <p:spPr/>
        <p:txBody>
          <a:bodyPr/>
          <a:lstStyle/>
          <a:p>
            <a:fld id="{CBD54129-237E-BA4E-A210-4351E6A5A9A4}" type="slidenum">
              <a:rPr lang="en-US" smtClean="0"/>
              <a:t>12</a:t>
            </a:fld>
            <a:endParaRPr lang="en-US" dirty="0"/>
          </a:p>
        </p:txBody>
      </p:sp>
    </p:spTree>
    <p:extLst>
      <p:ext uri="{BB962C8B-B14F-4D97-AF65-F5344CB8AC3E}">
        <p14:creationId xmlns:p14="http://schemas.microsoft.com/office/powerpoint/2010/main" val="266940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C1B163E-9467-F14F-9BDC-DF8FD3F695A3}"/>
              </a:ext>
            </a:extLst>
          </p:cNvPr>
          <p:cNvSpPr/>
          <p:nvPr/>
        </p:nvSpPr>
        <p:spPr>
          <a:xfrm>
            <a:off x="6133472" y="-305666"/>
            <a:ext cx="6095999" cy="71636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37B8D245-E5A2-5649-9538-B673700924D5}"/>
              </a:ext>
            </a:extLst>
          </p:cNvPr>
          <p:cNvPicPr>
            <a:picLocks noChangeAspect="1"/>
          </p:cNvPicPr>
          <p:nvPr/>
        </p:nvPicPr>
        <p:blipFill>
          <a:blip r:embed="rId3"/>
          <a:stretch>
            <a:fillRect/>
          </a:stretch>
        </p:blipFill>
        <p:spPr>
          <a:xfrm>
            <a:off x="0" y="-9188"/>
            <a:ext cx="12192000" cy="1092200"/>
          </a:xfrm>
          <a:prstGeom prst="rect">
            <a:avLst/>
          </a:prstGeom>
        </p:spPr>
      </p:pic>
      <p:pic>
        <p:nvPicPr>
          <p:cNvPr id="30" name="Picture 29">
            <a:extLst>
              <a:ext uri="{FF2B5EF4-FFF2-40B4-BE49-F238E27FC236}">
                <a16:creationId xmlns:a16="http://schemas.microsoft.com/office/drawing/2014/main" id="{1A2EDDD1-01F5-AC43-B53D-4B743D36B199}"/>
              </a:ext>
            </a:extLst>
          </p:cNvPr>
          <p:cNvPicPr>
            <a:picLocks noChangeAspect="1"/>
          </p:cNvPicPr>
          <p:nvPr/>
        </p:nvPicPr>
        <p:blipFill>
          <a:blip r:embed="rId4"/>
          <a:stretch>
            <a:fillRect/>
          </a:stretch>
        </p:blipFill>
        <p:spPr>
          <a:xfrm>
            <a:off x="-1" y="759424"/>
            <a:ext cx="10228218" cy="844362"/>
          </a:xfrm>
          <a:prstGeom prst="rect">
            <a:avLst/>
          </a:prstGeom>
        </p:spPr>
      </p:pic>
      <p:sp>
        <p:nvSpPr>
          <p:cNvPr id="3" name="TextBox 2">
            <a:extLst>
              <a:ext uri="{FF2B5EF4-FFF2-40B4-BE49-F238E27FC236}">
                <a16:creationId xmlns:a16="http://schemas.microsoft.com/office/drawing/2014/main" id="{E534B7EE-61F7-4E46-AC74-65F80450EAC2}"/>
              </a:ext>
            </a:extLst>
          </p:cNvPr>
          <p:cNvSpPr txBox="1"/>
          <p:nvPr/>
        </p:nvSpPr>
        <p:spPr>
          <a:xfrm>
            <a:off x="6399428" y="1847765"/>
            <a:ext cx="5792571" cy="707886"/>
          </a:xfrm>
          <a:prstGeom prst="rect">
            <a:avLst/>
          </a:prstGeom>
          <a:noFill/>
        </p:spPr>
        <p:txBody>
          <a:bodyPr wrap="square" rtlCol="0">
            <a:spAutoFit/>
          </a:bodyPr>
          <a:lstStyle/>
          <a:p>
            <a:r>
              <a:rPr lang="en-AU" sz="2000" b="1" dirty="0">
                <a:solidFill>
                  <a:srgbClr val="4E418F"/>
                </a:solidFill>
              </a:rPr>
              <a:t>Age of Aboriginal DFV assault victim by gender</a:t>
            </a:r>
          </a:p>
          <a:p>
            <a:r>
              <a:rPr lang="en-AU" sz="2000" b="1" dirty="0">
                <a:solidFill>
                  <a:srgbClr val="4E418F"/>
                </a:solidFill>
              </a:rPr>
              <a:t> </a:t>
            </a:r>
            <a:r>
              <a:rPr lang="en-AU" sz="2000" dirty="0">
                <a:solidFill>
                  <a:srgbClr val="4E418F"/>
                </a:solidFill>
              </a:rPr>
              <a:t>Jan – Dec 2021</a:t>
            </a:r>
          </a:p>
        </p:txBody>
      </p:sp>
      <p:sp>
        <p:nvSpPr>
          <p:cNvPr id="14" name="TextBox 13">
            <a:extLst>
              <a:ext uri="{FF2B5EF4-FFF2-40B4-BE49-F238E27FC236}">
                <a16:creationId xmlns:a16="http://schemas.microsoft.com/office/drawing/2014/main" id="{B0173192-324A-104D-B5CC-2990CE18BAB0}"/>
              </a:ext>
            </a:extLst>
          </p:cNvPr>
          <p:cNvSpPr txBox="1"/>
          <p:nvPr/>
        </p:nvSpPr>
        <p:spPr>
          <a:xfrm>
            <a:off x="48860" y="2658053"/>
            <a:ext cx="6114734" cy="4093428"/>
          </a:xfrm>
          <a:prstGeom prst="rect">
            <a:avLst/>
          </a:prstGeom>
          <a:noFill/>
        </p:spPr>
        <p:txBody>
          <a:bodyPr wrap="square" rtlCol="0">
            <a:spAutoFit/>
          </a:bodyPr>
          <a:lstStyle/>
          <a:p>
            <a:r>
              <a:rPr lang="en-AU" sz="2400" b="1" dirty="0">
                <a:solidFill>
                  <a:srgbClr val="4E418F"/>
                </a:solidFill>
              </a:rPr>
              <a:t>2,627    </a:t>
            </a:r>
            <a:r>
              <a:rPr lang="en-AU" sz="2000" dirty="0"/>
              <a:t>unique persons</a:t>
            </a:r>
          </a:p>
          <a:p>
            <a:endParaRPr lang="en-AU" sz="1000" dirty="0"/>
          </a:p>
          <a:p>
            <a:r>
              <a:rPr lang="en-AU" sz="2400" b="1" dirty="0">
                <a:solidFill>
                  <a:srgbClr val="4E418F"/>
                </a:solidFill>
              </a:rPr>
              <a:t>70% 	</a:t>
            </a:r>
            <a:r>
              <a:rPr lang="en-AU" sz="2000" dirty="0"/>
              <a:t>of victims are </a:t>
            </a:r>
            <a:r>
              <a:rPr lang="en-AU" sz="2000" b="1" dirty="0">
                <a:solidFill>
                  <a:srgbClr val="C8721E"/>
                </a:solidFill>
              </a:rPr>
              <a:t>female </a:t>
            </a:r>
            <a:endParaRPr lang="en-AU" sz="2000" dirty="0"/>
          </a:p>
          <a:p>
            <a:endParaRPr lang="en-AU" sz="1000" b="1" dirty="0">
              <a:solidFill>
                <a:srgbClr val="4E418F"/>
              </a:solidFill>
            </a:endParaRPr>
          </a:p>
          <a:p>
            <a:r>
              <a:rPr lang="en-AU" sz="2400" b="1" dirty="0">
                <a:solidFill>
                  <a:srgbClr val="4E418F"/>
                </a:solidFill>
              </a:rPr>
              <a:t>16%</a:t>
            </a:r>
            <a:r>
              <a:rPr lang="en-AU" sz="2000" b="1" dirty="0">
                <a:solidFill>
                  <a:srgbClr val="4E418F"/>
                </a:solidFill>
              </a:rPr>
              <a:t>	</a:t>
            </a:r>
            <a:r>
              <a:rPr lang="en-AU" sz="2000" dirty="0"/>
              <a:t>of victims are </a:t>
            </a:r>
            <a:r>
              <a:rPr lang="en-AU" sz="2000" b="1" dirty="0">
                <a:solidFill>
                  <a:srgbClr val="C8721E"/>
                </a:solidFill>
              </a:rPr>
              <a:t>under 18 </a:t>
            </a:r>
          </a:p>
          <a:p>
            <a:endParaRPr lang="en-AU" sz="800" b="1" dirty="0">
              <a:solidFill>
                <a:srgbClr val="C8721E"/>
              </a:solidFill>
            </a:endParaRPr>
          </a:p>
          <a:p>
            <a:r>
              <a:rPr lang="en-US" sz="2400" b="1" dirty="0">
                <a:solidFill>
                  <a:srgbClr val="4E418F"/>
                </a:solidFill>
              </a:rPr>
              <a:t>19 </a:t>
            </a:r>
            <a:r>
              <a:rPr lang="en-US" sz="2400" b="1" dirty="0" err="1">
                <a:solidFill>
                  <a:srgbClr val="4E418F"/>
                </a:solidFill>
              </a:rPr>
              <a:t>yrs</a:t>
            </a:r>
            <a:r>
              <a:rPr lang="en-US" sz="2000" b="1" dirty="0">
                <a:solidFill>
                  <a:srgbClr val="4E418F"/>
                </a:solidFill>
              </a:rPr>
              <a:t>	</a:t>
            </a:r>
            <a:r>
              <a:rPr lang="en-AU" sz="2000" dirty="0"/>
              <a:t>is the most common age of </a:t>
            </a:r>
            <a:r>
              <a:rPr lang="en-AU" sz="2000" b="1" dirty="0">
                <a:solidFill>
                  <a:srgbClr val="C8721E"/>
                </a:solidFill>
              </a:rPr>
              <a:t>female</a:t>
            </a:r>
            <a:r>
              <a:rPr lang="en-AU" sz="2000" dirty="0"/>
              <a:t> victims</a:t>
            </a:r>
          </a:p>
          <a:p>
            <a:endParaRPr lang="en-AU" sz="800" dirty="0"/>
          </a:p>
          <a:p>
            <a:r>
              <a:rPr lang="en-US" sz="2400" b="1" dirty="0">
                <a:solidFill>
                  <a:srgbClr val="4E418F"/>
                </a:solidFill>
              </a:rPr>
              <a:t>17 </a:t>
            </a:r>
            <a:r>
              <a:rPr lang="en-US" sz="2400" b="1" dirty="0" err="1">
                <a:solidFill>
                  <a:srgbClr val="4E418F"/>
                </a:solidFill>
              </a:rPr>
              <a:t>yrs</a:t>
            </a:r>
            <a:r>
              <a:rPr lang="en-US" sz="2000" b="1" dirty="0">
                <a:solidFill>
                  <a:srgbClr val="4E418F"/>
                </a:solidFill>
              </a:rPr>
              <a:t>	</a:t>
            </a:r>
            <a:r>
              <a:rPr lang="en-AU" sz="2000" dirty="0"/>
              <a:t>is the most common age of </a:t>
            </a:r>
            <a:r>
              <a:rPr lang="en-AU" sz="2000" b="1" dirty="0">
                <a:solidFill>
                  <a:srgbClr val="C8721E"/>
                </a:solidFill>
              </a:rPr>
              <a:t>male</a:t>
            </a:r>
            <a:r>
              <a:rPr lang="en-AU" sz="2000" dirty="0"/>
              <a:t> victims</a:t>
            </a:r>
          </a:p>
          <a:p>
            <a:endParaRPr lang="en-AU" sz="800" dirty="0"/>
          </a:p>
          <a:p>
            <a:r>
              <a:rPr lang="en-AU" sz="2400" b="1" dirty="0">
                <a:solidFill>
                  <a:srgbClr val="4E418F"/>
                </a:solidFill>
              </a:rPr>
              <a:t>85%</a:t>
            </a:r>
            <a:r>
              <a:rPr lang="en-AU" sz="2000" b="1" dirty="0">
                <a:solidFill>
                  <a:srgbClr val="4E418F"/>
                </a:solidFill>
              </a:rPr>
              <a:t>	</a:t>
            </a:r>
            <a:r>
              <a:rPr lang="en-AU" sz="2000" dirty="0"/>
              <a:t>of victims had </a:t>
            </a:r>
            <a:r>
              <a:rPr lang="en-AU" sz="2000" b="1" dirty="0">
                <a:solidFill>
                  <a:srgbClr val="C8721E"/>
                </a:solidFill>
              </a:rPr>
              <a:t>one recorded incident of DFV 	assault with 12  months*</a:t>
            </a:r>
          </a:p>
          <a:p>
            <a:endParaRPr lang="en-AU" sz="800" b="1" dirty="0">
              <a:solidFill>
                <a:srgbClr val="C8721E"/>
              </a:solidFill>
            </a:endParaRPr>
          </a:p>
          <a:p>
            <a:r>
              <a:rPr lang="en-AU" sz="2400" b="1" dirty="0">
                <a:solidFill>
                  <a:srgbClr val="4E418F"/>
                </a:solidFill>
              </a:rPr>
              <a:t>4%</a:t>
            </a:r>
            <a:r>
              <a:rPr lang="en-AU" sz="2000" b="1" dirty="0">
                <a:solidFill>
                  <a:srgbClr val="4E418F"/>
                </a:solidFill>
              </a:rPr>
              <a:t>	 </a:t>
            </a:r>
            <a:r>
              <a:rPr lang="en-AU" sz="2000" dirty="0"/>
              <a:t>of victims had recorded </a:t>
            </a:r>
            <a:r>
              <a:rPr lang="en-AU" sz="2000" b="1" dirty="0">
                <a:solidFill>
                  <a:srgbClr val="C8721E"/>
                </a:solidFill>
              </a:rPr>
              <a:t>3 or more DFV assaults 	12 months* </a:t>
            </a:r>
            <a:r>
              <a:rPr lang="en-AU" sz="2000" dirty="0"/>
              <a:t>(accounting for 11% of incidents)</a:t>
            </a:r>
            <a:endParaRPr lang="en-US" sz="2000" dirty="0"/>
          </a:p>
        </p:txBody>
      </p:sp>
      <p:sp>
        <p:nvSpPr>
          <p:cNvPr id="22" name="TextBox 21">
            <a:extLst>
              <a:ext uri="{FF2B5EF4-FFF2-40B4-BE49-F238E27FC236}">
                <a16:creationId xmlns:a16="http://schemas.microsoft.com/office/drawing/2014/main" id="{317B2116-8963-C649-998D-CA40C0A6DB10}"/>
              </a:ext>
            </a:extLst>
          </p:cNvPr>
          <p:cNvSpPr txBox="1"/>
          <p:nvPr/>
        </p:nvSpPr>
        <p:spPr>
          <a:xfrm>
            <a:off x="599661" y="835590"/>
            <a:ext cx="9419550" cy="646331"/>
          </a:xfrm>
          <a:prstGeom prst="rect">
            <a:avLst/>
          </a:prstGeom>
          <a:noFill/>
        </p:spPr>
        <p:txBody>
          <a:bodyPr wrap="square" rtlCol="0">
            <a:spAutoFit/>
          </a:bodyPr>
          <a:lstStyle/>
          <a:p>
            <a:r>
              <a:rPr lang="en-US" sz="3600" dirty="0">
                <a:solidFill>
                  <a:schemeClr val="bg1"/>
                </a:solidFill>
              </a:rPr>
              <a:t>Victim characteristics</a:t>
            </a:r>
            <a:endParaRPr lang="en-US" sz="3600" dirty="0">
              <a:solidFill>
                <a:srgbClr val="FBB916"/>
              </a:solidFill>
            </a:endParaRPr>
          </a:p>
        </p:txBody>
      </p:sp>
      <p:pic>
        <p:nvPicPr>
          <p:cNvPr id="5" name="Picture 4" descr="Icon&#10;&#10;Description automatically generated">
            <a:extLst>
              <a:ext uri="{FF2B5EF4-FFF2-40B4-BE49-F238E27FC236}">
                <a16:creationId xmlns:a16="http://schemas.microsoft.com/office/drawing/2014/main" id="{4225897C-FE72-2A4E-AB90-E870EDE9AA1B}"/>
              </a:ext>
            </a:extLst>
          </p:cNvPr>
          <p:cNvPicPr>
            <a:picLocks noChangeAspect="1"/>
          </p:cNvPicPr>
          <p:nvPr/>
        </p:nvPicPr>
        <p:blipFill>
          <a:blip r:embed="rId5"/>
          <a:stretch>
            <a:fillRect/>
          </a:stretch>
        </p:blipFill>
        <p:spPr>
          <a:xfrm>
            <a:off x="5097035" y="2658053"/>
            <a:ext cx="510092" cy="701377"/>
          </a:xfrm>
          <a:prstGeom prst="rect">
            <a:avLst/>
          </a:prstGeom>
        </p:spPr>
      </p:pic>
      <p:sp>
        <p:nvSpPr>
          <p:cNvPr id="6" name="TextBox 5">
            <a:extLst>
              <a:ext uri="{FF2B5EF4-FFF2-40B4-BE49-F238E27FC236}">
                <a16:creationId xmlns:a16="http://schemas.microsoft.com/office/drawing/2014/main" id="{C2BA9B97-444E-7747-96E3-FBCBF1670A3D}"/>
              </a:ext>
            </a:extLst>
          </p:cNvPr>
          <p:cNvSpPr txBox="1"/>
          <p:nvPr/>
        </p:nvSpPr>
        <p:spPr>
          <a:xfrm>
            <a:off x="8986288" y="6273063"/>
            <a:ext cx="462114" cy="307777"/>
          </a:xfrm>
          <a:prstGeom prst="rect">
            <a:avLst/>
          </a:prstGeom>
          <a:noFill/>
        </p:spPr>
        <p:txBody>
          <a:bodyPr wrap="none" rtlCol="0">
            <a:spAutoFit/>
          </a:bodyPr>
          <a:lstStyle/>
          <a:p>
            <a:r>
              <a:rPr lang="en-US" sz="1400" dirty="0"/>
              <a:t>Age</a:t>
            </a:r>
          </a:p>
        </p:txBody>
      </p:sp>
      <p:sp>
        <p:nvSpPr>
          <p:cNvPr id="2" name="TextBox 1">
            <a:extLst>
              <a:ext uri="{FF2B5EF4-FFF2-40B4-BE49-F238E27FC236}">
                <a16:creationId xmlns:a16="http://schemas.microsoft.com/office/drawing/2014/main" id="{A16EE5FA-8972-43D0-962A-942A324AE270}"/>
              </a:ext>
            </a:extLst>
          </p:cNvPr>
          <p:cNvSpPr txBox="1"/>
          <p:nvPr/>
        </p:nvSpPr>
        <p:spPr>
          <a:xfrm>
            <a:off x="270576" y="1680659"/>
            <a:ext cx="4926330" cy="1015663"/>
          </a:xfrm>
          <a:prstGeom prst="rect">
            <a:avLst/>
          </a:prstGeom>
          <a:noFill/>
        </p:spPr>
        <p:txBody>
          <a:bodyPr wrap="square" rtlCol="0">
            <a:spAutoFit/>
          </a:bodyPr>
          <a:lstStyle/>
          <a:p>
            <a:r>
              <a:rPr lang="en-AU" sz="2000" dirty="0"/>
              <a:t>Of all Aboriginal victims of DFV assault reported to NSW Police between Jan and Dec 2021:</a:t>
            </a:r>
          </a:p>
        </p:txBody>
      </p:sp>
      <p:graphicFrame>
        <p:nvGraphicFramePr>
          <p:cNvPr id="8" name="Chart 7">
            <a:extLst>
              <a:ext uri="{FF2B5EF4-FFF2-40B4-BE49-F238E27FC236}">
                <a16:creationId xmlns:a16="http://schemas.microsoft.com/office/drawing/2014/main" id="{78CFDC34-88E4-436D-A590-757C632DFC61}"/>
              </a:ext>
            </a:extLst>
          </p:cNvPr>
          <p:cNvGraphicFramePr/>
          <p:nvPr>
            <p:extLst>
              <p:ext uri="{D42A27DB-BD31-4B8C-83A1-F6EECF244321}">
                <p14:modId xmlns:p14="http://schemas.microsoft.com/office/powerpoint/2010/main" val="436937758"/>
              </p:ext>
            </p:extLst>
          </p:nvPr>
        </p:nvGraphicFramePr>
        <p:xfrm>
          <a:off x="6351438" y="2459865"/>
          <a:ext cx="5530212" cy="4005328"/>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A1E87FD9-795E-4B1E-9307-2D9CF37976E2}"/>
              </a:ext>
            </a:extLst>
          </p:cNvPr>
          <p:cNvSpPr>
            <a:spLocks noGrp="1"/>
          </p:cNvSpPr>
          <p:nvPr>
            <p:ph type="sldNum" sz="quarter" idx="12"/>
          </p:nvPr>
        </p:nvSpPr>
        <p:spPr/>
        <p:txBody>
          <a:bodyPr/>
          <a:lstStyle/>
          <a:p>
            <a:fld id="{CBD54129-237E-BA4E-A210-4351E6A5A9A4}" type="slidenum">
              <a:rPr lang="en-US" sz="1400" smtClean="0"/>
              <a:t>13</a:t>
            </a:fld>
            <a:endParaRPr lang="en-US" sz="1400" dirty="0"/>
          </a:p>
        </p:txBody>
      </p:sp>
    </p:spTree>
    <p:extLst>
      <p:ext uri="{BB962C8B-B14F-4D97-AF65-F5344CB8AC3E}">
        <p14:creationId xmlns:p14="http://schemas.microsoft.com/office/powerpoint/2010/main" val="275387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44D54D9-D984-F649-984F-396688634B63}"/>
              </a:ext>
            </a:extLst>
          </p:cNvPr>
          <p:cNvSpPr/>
          <p:nvPr/>
        </p:nvSpPr>
        <p:spPr>
          <a:xfrm>
            <a:off x="6096000" y="-15630"/>
            <a:ext cx="6095999" cy="6873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8222FE92-E360-3B4F-B080-AE32B5F7BC6D}"/>
              </a:ext>
            </a:extLst>
          </p:cNvPr>
          <p:cNvPicPr>
            <a:picLocks noChangeAspect="1"/>
          </p:cNvPicPr>
          <p:nvPr/>
        </p:nvPicPr>
        <p:blipFill>
          <a:blip r:embed="rId3"/>
          <a:stretch>
            <a:fillRect/>
          </a:stretch>
        </p:blipFill>
        <p:spPr>
          <a:xfrm>
            <a:off x="0" y="-9188"/>
            <a:ext cx="12192000" cy="1092200"/>
          </a:xfrm>
          <a:prstGeom prst="rect">
            <a:avLst/>
          </a:prstGeom>
        </p:spPr>
      </p:pic>
      <p:pic>
        <p:nvPicPr>
          <p:cNvPr id="23" name="Picture 22">
            <a:extLst>
              <a:ext uri="{FF2B5EF4-FFF2-40B4-BE49-F238E27FC236}">
                <a16:creationId xmlns:a16="http://schemas.microsoft.com/office/drawing/2014/main" id="{B43233ED-5949-9A47-9F05-5EB72D7C15E2}"/>
              </a:ext>
            </a:extLst>
          </p:cNvPr>
          <p:cNvPicPr>
            <a:picLocks noChangeAspect="1"/>
          </p:cNvPicPr>
          <p:nvPr/>
        </p:nvPicPr>
        <p:blipFill>
          <a:blip r:embed="rId4"/>
          <a:stretch>
            <a:fillRect/>
          </a:stretch>
        </p:blipFill>
        <p:spPr>
          <a:xfrm>
            <a:off x="0" y="759424"/>
            <a:ext cx="10020300" cy="844362"/>
          </a:xfrm>
          <a:prstGeom prst="rect">
            <a:avLst/>
          </a:prstGeom>
        </p:spPr>
      </p:pic>
      <p:sp>
        <p:nvSpPr>
          <p:cNvPr id="28" name="TextBox 27">
            <a:extLst>
              <a:ext uri="{FF2B5EF4-FFF2-40B4-BE49-F238E27FC236}">
                <a16:creationId xmlns:a16="http://schemas.microsoft.com/office/drawing/2014/main" id="{2ADFBB6A-0101-2F41-B320-69005090DF5D}"/>
              </a:ext>
            </a:extLst>
          </p:cNvPr>
          <p:cNvSpPr txBox="1"/>
          <p:nvPr/>
        </p:nvSpPr>
        <p:spPr>
          <a:xfrm>
            <a:off x="331470" y="1676072"/>
            <a:ext cx="5406287" cy="3359061"/>
          </a:xfrm>
          <a:prstGeom prst="rect">
            <a:avLst/>
          </a:prstGeom>
          <a:noFill/>
        </p:spPr>
        <p:txBody>
          <a:bodyPr wrap="square" rtlCol="0">
            <a:spAutoFit/>
          </a:bodyPr>
          <a:lstStyle/>
          <a:p>
            <a:pPr>
              <a:lnSpc>
                <a:spcPct val="150000"/>
              </a:lnSpc>
            </a:pPr>
            <a:r>
              <a:rPr lang="en-AU" sz="2400" b="1" dirty="0">
                <a:solidFill>
                  <a:srgbClr val="4F4090"/>
                </a:solidFill>
              </a:rPr>
              <a:t>DFV assault against Aboriginal women*</a:t>
            </a:r>
          </a:p>
          <a:p>
            <a:pPr>
              <a:lnSpc>
                <a:spcPct val="150000"/>
              </a:lnSpc>
            </a:pPr>
            <a:r>
              <a:rPr lang="en-AU" sz="2400" dirty="0">
                <a:solidFill>
                  <a:srgbClr val="4E418F"/>
                </a:solidFill>
              </a:rPr>
              <a:t>Jan – Dec 2021</a:t>
            </a:r>
            <a:endParaRPr lang="en-AU" sz="2400" b="1" dirty="0">
              <a:solidFill>
                <a:srgbClr val="4F4090"/>
              </a:solidFill>
            </a:endParaRPr>
          </a:p>
          <a:p>
            <a:pPr>
              <a:lnSpc>
                <a:spcPct val="150000"/>
              </a:lnSpc>
            </a:pPr>
            <a:r>
              <a:rPr lang="en-US" sz="2400" b="1" dirty="0">
                <a:solidFill>
                  <a:srgbClr val="4E418F"/>
                </a:solidFill>
                <a:cs typeface="Arial" panose="020B0604020202020204" pitchFamily="34" charset="0"/>
              </a:rPr>
              <a:t>75%	</a:t>
            </a:r>
            <a:r>
              <a:rPr lang="en-US" sz="2000" dirty="0">
                <a:cs typeface="Arial" panose="020B0604020202020204" pitchFamily="34" charset="0"/>
              </a:rPr>
              <a:t>Offender legally proceeded against</a:t>
            </a:r>
          </a:p>
          <a:p>
            <a:pPr>
              <a:lnSpc>
                <a:spcPct val="150000"/>
              </a:lnSpc>
            </a:pPr>
            <a:r>
              <a:rPr lang="en-US" sz="2400" b="1" dirty="0">
                <a:solidFill>
                  <a:srgbClr val="4E418F"/>
                </a:solidFill>
                <a:cs typeface="Arial" panose="020B0604020202020204" pitchFamily="34" charset="0"/>
              </a:rPr>
              <a:t>81%	</a:t>
            </a:r>
            <a:r>
              <a:rPr lang="en-US" sz="2000" dirty="0">
                <a:cs typeface="Arial" panose="020B0604020202020204" pitchFamily="34" charset="0"/>
              </a:rPr>
              <a:t>Offender was male</a:t>
            </a:r>
          </a:p>
          <a:p>
            <a:pPr>
              <a:lnSpc>
                <a:spcPct val="150000"/>
              </a:lnSpc>
            </a:pPr>
            <a:r>
              <a:rPr lang="en-US" sz="2400" b="1" dirty="0">
                <a:solidFill>
                  <a:srgbClr val="4E418F"/>
                </a:solidFill>
                <a:cs typeface="Arial" panose="020B0604020202020204" pitchFamily="34" charset="0"/>
              </a:rPr>
              <a:t>83%	</a:t>
            </a:r>
            <a:r>
              <a:rPr lang="en-US" sz="2000" dirty="0">
                <a:cs typeface="Arial" panose="020B0604020202020204" pitchFamily="34" charset="0"/>
              </a:rPr>
              <a:t>Offender was Aboriginal</a:t>
            </a:r>
            <a:r>
              <a:rPr lang="en-US" sz="2200" dirty="0">
                <a:cs typeface="Arial" panose="020B0604020202020204" pitchFamily="34" charset="0"/>
              </a:rPr>
              <a:t>	</a:t>
            </a:r>
          </a:p>
          <a:p>
            <a:pPr>
              <a:lnSpc>
                <a:spcPct val="150000"/>
              </a:lnSpc>
            </a:pPr>
            <a:r>
              <a:rPr lang="en-US" sz="2400" b="1" dirty="0">
                <a:solidFill>
                  <a:srgbClr val="4E418F"/>
                </a:solidFill>
                <a:cs typeface="Arial" panose="020B0604020202020204" pitchFamily="34" charset="0"/>
              </a:rPr>
              <a:t>37%	</a:t>
            </a:r>
            <a:r>
              <a:rPr lang="en-US" sz="2000" dirty="0">
                <a:cs typeface="Arial" panose="020B0604020202020204" pitchFamily="34" charset="0"/>
              </a:rPr>
              <a:t>Alcohol was a factor</a:t>
            </a:r>
          </a:p>
        </p:txBody>
      </p:sp>
      <p:sp>
        <p:nvSpPr>
          <p:cNvPr id="18" name="TextBox 17">
            <a:extLst>
              <a:ext uri="{FF2B5EF4-FFF2-40B4-BE49-F238E27FC236}">
                <a16:creationId xmlns:a16="http://schemas.microsoft.com/office/drawing/2014/main" id="{D357A648-384E-DE4D-9C1D-E770FA70696D}"/>
              </a:ext>
            </a:extLst>
          </p:cNvPr>
          <p:cNvSpPr txBox="1"/>
          <p:nvPr/>
        </p:nvSpPr>
        <p:spPr>
          <a:xfrm>
            <a:off x="598412" y="837716"/>
            <a:ext cx="8240788" cy="646331"/>
          </a:xfrm>
          <a:prstGeom prst="rect">
            <a:avLst/>
          </a:prstGeom>
          <a:noFill/>
        </p:spPr>
        <p:txBody>
          <a:bodyPr wrap="square" rtlCol="0">
            <a:spAutoFit/>
          </a:bodyPr>
          <a:lstStyle/>
          <a:p>
            <a:r>
              <a:rPr lang="en-US" sz="3600" dirty="0">
                <a:solidFill>
                  <a:schemeClr val="bg1"/>
                </a:solidFill>
              </a:rPr>
              <a:t>DFV assault against: </a:t>
            </a:r>
            <a:r>
              <a:rPr lang="en-US" sz="3600" dirty="0">
                <a:solidFill>
                  <a:srgbClr val="FBB916"/>
                </a:solidFill>
              </a:rPr>
              <a:t>Aboriginal women</a:t>
            </a:r>
          </a:p>
        </p:txBody>
      </p:sp>
      <p:sp>
        <p:nvSpPr>
          <p:cNvPr id="13" name="TextBox 12">
            <a:extLst>
              <a:ext uri="{FF2B5EF4-FFF2-40B4-BE49-F238E27FC236}">
                <a16:creationId xmlns:a16="http://schemas.microsoft.com/office/drawing/2014/main" id="{A904E37F-F627-3E4C-8EFB-A232DF7C7CA6}"/>
              </a:ext>
            </a:extLst>
          </p:cNvPr>
          <p:cNvSpPr txBox="1"/>
          <p:nvPr/>
        </p:nvSpPr>
        <p:spPr>
          <a:xfrm>
            <a:off x="6400058" y="1802051"/>
            <a:ext cx="5109776" cy="2862322"/>
          </a:xfrm>
          <a:prstGeom prst="rect">
            <a:avLst/>
          </a:prstGeom>
          <a:noFill/>
        </p:spPr>
        <p:txBody>
          <a:bodyPr wrap="square" rtlCol="0">
            <a:spAutoFit/>
          </a:bodyPr>
          <a:lstStyle/>
          <a:p>
            <a:r>
              <a:rPr lang="en-AU" sz="2400" b="1" dirty="0">
                <a:solidFill>
                  <a:srgbClr val="4F4090"/>
                </a:solidFill>
              </a:rPr>
              <a:t>Victims also recorded as perpetrators^</a:t>
            </a:r>
          </a:p>
          <a:p>
            <a:r>
              <a:rPr lang="en-US" sz="2400" b="1" dirty="0">
                <a:solidFill>
                  <a:srgbClr val="4E418F"/>
                </a:solidFill>
                <a:cs typeface="Arial" panose="020B0604020202020204" pitchFamily="34" charset="0"/>
              </a:rPr>
              <a:t>4% 	</a:t>
            </a:r>
            <a:r>
              <a:rPr lang="en-US" sz="2000" dirty="0">
                <a:cs typeface="Arial" panose="020B0604020202020204" pitchFamily="34" charset="0"/>
              </a:rPr>
              <a:t>of Aboriginal woman </a:t>
            </a:r>
            <a:r>
              <a:rPr lang="en-AU" sz="2000" dirty="0">
                <a:solidFill>
                  <a:schemeClr val="tx1">
                    <a:lumMod val="85000"/>
                    <a:lumOff val="15000"/>
                  </a:schemeClr>
                </a:solidFill>
                <a:cs typeface="Calibri" panose="020F0502020204030204" pitchFamily="34" charset="0"/>
              </a:rPr>
              <a:t>were also 	recorded as an offender for the same 	DFV assault incident (i.e. both a victim 	and offender) by NSW Police</a:t>
            </a:r>
          </a:p>
          <a:p>
            <a:endParaRPr lang="en-AU" sz="800" dirty="0">
              <a:solidFill>
                <a:schemeClr val="tx1">
                  <a:lumMod val="85000"/>
                  <a:lumOff val="15000"/>
                </a:schemeClr>
              </a:solidFill>
              <a:cs typeface="Calibri" panose="020F0502020204030204" pitchFamily="34" charset="0"/>
            </a:endParaRPr>
          </a:p>
          <a:p>
            <a:r>
              <a:rPr lang="en-AU" sz="2400" b="1" dirty="0">
                <a:solidFill>
                  <a:srgbClr val="4E418F"/>
                </a:solidFill>
                <a:cs typeface="Calibri" panose="020F0502020204030204" pitchFamily="34" charset="0"/>
              </a:rPr>
              <a:t>16% 	</a:t>
            </a:r>
            <a:r>
              <a:rPr lang="en-AU" sz="2000" dirty="0">
                <a:solidFill>
                  <a:schemeClr val="tx1">
                    <a:lumMod val="85000"/>
                    <a:lumOff val="15000"/>
                  </a:schemeClr>
                </a:solidFill>
                <a:cs typeface="Calibri" panose="020F0502020204030204" pitchFamily="34" charset="0"/>
              </a:rPr>
              <a:t>of Aboriginal women were recorded as 	a DFV assault offender within the past 	12 months by NSW Police</a:t>
            </a:r>
            <a:endParaRPr lang="en-AU" sz="2000" spc="300" dirty="0">
              <a:solidFill>
                <a:schemeClr val="bg1"/>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598CEA97-ADB9-AD4D-B1D8-EE27FD35BB6F}"/>
              </a:ext>
            </a:extLst>
          </p:cNvPr>
          <p:cNvGraphicFramePr>
            <a:graphicFrameLocks noGrp="1"/>
          </p:cNvGraphicFramePr>
          <p:nvPr>
            <p:extLst>
              <p:ext uri="{D42A27DB-BD31-4B8C-83A1-F6EECF244321}">
                <p14:modId xmlns:p14="http://schemas.microsoft.com/office/powerpoint/2010/main" val="1012404306"/>
              </p:ext>
            </p:extLst>
          </p:nvPr>
        </p:nvGraphicFramePr>
        <p:xfrm>
          <a:off x="6400058" y="4806375"/>
          <a:ext cx="5144605" cy="1920240"/>
        </p:xfrm>
        <a:graphic>
          <a:graphicData uri="http://schemas.openxmlformats.org/drawingml/2006/table">
            <a:tbl>
              <a:tblPr firstRow="1" bandRow="1">
                <a:tableStyleId>{5C22544A-7EE6-4342-B048-85BDC9FD1C3A}</a:tableStyleId>
              </a:tblPr>
              <a:tblGrid>
                <a:gridCol w="2704823">
                  <a:extLst>
                    <a:ext uri="{9D8B030D-6E8A-4147-A177-3AD203B41FA5}">
                      <a16:colId xmlns:a16="http://schemas.microsoft.com/office/drawing/2014/main" val="3294106309"/>
                    </a:ext>
                  </a:extLst>
                </a:gridCol>
                <a:gridCol w="1286333">
                  <a:extLst>
                    <a:ext uri="{9D8B030D-6E8A-4147-A177-3AD203B41FA5}">
                      <a16:colId xmlns:a16="http://schemas.microsoft.com/office/drawing/2014/main" val="1952895229"/>
                    </a:ext>
                  </a:extLst>
                </a:gridCol>
                <a:gridCol w="1153449">
                  <a:extLst>
                    <a:ext uri="{9D8B030D-6E8A-4147-A177-3AD203B41FA5}">
                      <a16:colId xmlns:a16="http://schemas.microsoft.com/office/drawing/2014/main" val="2100987289"/>
                    </a:ext>
                  </a:extLst>
                </a:gridCol>
              </a:tblGrid>
              <a:tr h="383892">
                <a:tc>
                  <a:txBody>
                    <a:bodyPr/>
                    <a:lstStyle/>
                    <a:p>
                      <a:endParaRPr lang="en-US" dirty="0"/>
                    </a:p>
                  </a:txBody>
                  <a:tcPr>
                    <a:solidFill>
                      <a:srgbClr val="FFBB03"/>
                    </a:solidFill>
                  </a:tcPr>
                </a:tc>
                <a:tc>
                  <a:txBody>
                    <a:bodyPr/>
                    <a:lstStyle/>
                    <a:p>
                      <a:pPr algn="ctr"/>
                      <a:r>
                        <a:rPr lang="en-US" b="0" dirty="0">
                          <a:solidFill>
                            <a:srgbClr val="1A193D"/>
                          </a:solidFill>
                        </a:rPr>
                        <a:t>Female victim</a:t>
                      </a:r>
                    </a:p>
                  </a:txBody>
                  <a:tcPr>
                    <a:solidFill>
                      <a:srgbClr val="FFBB03"/>
                    </a:solidFill>
                  </a:tcPr>
                </a:tc>
                <a:tc>
                  <a:txBody>
                    <a:bodyPr/>
                    <a:lstStyle/>
                    <a:p>
                      <a:pPr algn="ctr"/>
                      <a:r>
                        <a:rPr lang="en-US" b="0" dirty="0">
                          <a:solidFill>
                            <a:srgbClr val="1A193D"/>
                          </a:solidFill>
                        </a:rPr>
                        <a:t>Male victim</a:t>
                      </a:r>
                    </a:p>
                  </a:txBody>
                  <a:tcPr>
                    <a:solidFill>
                      <a:srgbClr val="FFBB03"/>
                    </a:solidFill>
                  </a:tcPr>
                </a:tc>
                <a:extLst>
                  <a:ext uri="{0D108BD9-81ED-4DB2-BD59-A6C34878D82A}">
                    <a16:rowId xmlns:a16="http://schemas.microsoft.com/office/drawing/2014/main" val="2113496324"/>
                  </a:ext>
                </a:extLst>
              </a:tr>
              <a:tr h="394234">
                <a:tc>
                  <a:txBody>
                    <a:bodyPr/>
                    <a:lstStyle/>
                    <a:p>
                      <a:r>
                        <a:rPr lang="en-US" dirty="0"/>
                        <a:t>Recorded as offender </a:t>
                      </a:r>
                      <a:r>
                        <a:rPr lang="en-US" b="0" dirty="0"/>
                        <a:t>and</a:t>
                      </a:r>
                      <a:r>
                        <a:rPr lang="en-US" dirty="0"/>
                        <a:t> victim in </a:t>
                      </a:r>
                      <a:r>
                        <a:rPr lang="en-US" b="1" dirty="0"/>
                        <a:t>same</a:t>
                      </a:r>
                      <a:r>
                        <a:rPr lang="en-US" dirty="0"/>
                        <a:t> incident</a:t>
                      </a:r>
                    </a:p>
                  </a:txBody>
                  <a:tcPr>
                    <a:solidFill>
                      <a:schemeClr val="bg1">
                        <a:lumMod val="95000"/>
                      </a:schemeClr>
                    </a:solidFill>
                  </a:tcPr>
                </a:tc>
                <a:tc>
                  <a:txBody>
                    <a:bodyPr/>
                    <a:lstStyle/>
                    <a:p>
                      <a:pPr algn="ctr"/>
                      <a:r>
                        <a:rPr lang="en-US" dirty="0"/>
                        <a:t>4%</a:t>
                      </a:r>
                    </a:p>
                  </a:txBody>
                  <a:tcPr>
                    <a:solidFill>
                      <a:schemeClr val="bg1">
                        <a:lumMod val="95000"/>
                      </a:schemeClr>
                    </a:solidFill>
                  </a:tcPr>
                </a:tc>
                <a:tc>
                  <a:txBody>
                    <a:bodyPr/>
                    <a:lstStyle/>
                    <a:p>
                      <a:pPr algn="ctr"/>
                      <a:r>
                        <a:rPr lang="en-US" dirty="0"/>
                        <a:t>9%</a:t>
                      </a:r>
                    </a:p>
                  </a:txBody>
                  <a:tcPr>
                    <a:solidFill>
                      <a:schemeClr val="bg1">
                        <a:lumMod val="95000"/>
                      </a:schemeClr>
                    </a:solidFill>
                  </a:tcPr>
                </a:tc>
                <a:extLst>
                  <a:ext uri="{0D108BD9-81ED-4DB2-BD59-A6C34878D82A}">
                    <a16:rowId xmlns:a16="http://schemas.microsoft.com/office/drawing/2014/main" val="1291784034"/>
                  </a:ext>
                </a:extLst>
              </a:tr>
              <a:tr h="586005">
                <a:tc>
                  <a:txBody>
                    <a:bodyPr/>
                    <a:lstStyle/>
                    <a:p>
                      <a:r>
                        <a:rPr lang="en-US" dirty="0"/>
                        <a:t>Recorded as a DFV assault offender </a:t>
                      </a:r>
                      <a:r>
                        <a:rPr lang="en-US" b="1" dirty="0"/>
                        <a:t>within 12 months</a:t>
                      </a:r>
                    </a:p>
                  </a:txBody>
                  <a:tcPr>
                    <a:solidFill>
                      <a:schemeClr val="bg1">
                        <a:lumMod val="95000"/>
                      </a:schemeClr>
                    </a:solidFill>
                  </a:tcPr>
                </a:tc>
                <a:tc>
                  <a:txBody>
                    <a:bodyPr/>
                    <a:lstStyle/>
                    <a:p>
                      <a:pPr algn="ctr"/>
                      <a:r>
                        <a:rPr lang="en-US" dirty="0"/>
                        <a:t>16%</a:t>
                      </a:r>
                    </a:p>
                  </a:txBody>
                  <a:tcPr>
                    <a:solidFill>
                      <a:schemeClr val="bg1">
                        <a:lumMod val="95000"/>
                      </a:schemeClr>
                    </a:solidFill>
                  </a:tcPr>
                </a:tc>
                <a:tc>
                  <a:txBody>
                    <a:bodyPr/>
                    <a:lstStyle/>
                    <a:p>
                      <a:pPr algn="ctr"/>
                      <a:r>
                        <a:rPr lang="en-US" dirty="0"/>
                        <a:t>31%</a:t>
                      </a:r>
                    </a:p>
                  </a:txBody>
                  <a:tcPr>
                    <a:solidFill>
                      <a:schemeClr val="bg1">
                        <a:lumMod val="95000"/>
                      </a:schemeClr>
                    </a:solidFill>
                  </a:tcPr>
                </a:tc>
                <a:extLst>
                  <a:ext uri="{0D108BD9-81ED-4DB2-BD59-A6C34878D82A}">
                    <a16:rowId xmlns:a16="http://schemas.microsoft.com/office/drawing/2014/main" val="2445837915"/>
                  </a:ext>
                </a:extLst>
              </a:tr>
            </a:tbl>
          </a:graphicData>
        </a:graphic>
      </p:graphicFrame>
      <p:pic>
        <p:nvPicPr>
          <p:cNvPr id="6" name="Picture 5" descr="Icon&#10;&#10;Description automatically generated">
            <a:extLst>
              <a:ext uri="{FF2B5EF4-FFF2-40B4-BE49-F238E27FC236}">
                <a16:creationId xmlns:a16="http://schemas.microsoft.com/office/drawing/2014/main" id="{2BD8B830-D518-CC4A-957C-E27E30E75805}"/>
              </a:ext>
            </a:extLst>
          </p:cNvPr>
          <p:cNvPicPr>
            <a:picLocks noChangeAspect="1"/>
          </p:cNvPicPr>
          <p:nvPr/>
        </p:nvPicPr>
        <p:blipFill>
          <a:blip r:embed="rId5"/>
          <a:stretch>
            <a:fillRect/>
          </a:stretch>
        </p:blipFill>
        <p:spPr>
          <a:xfrm>
            <a:off x="4084039" y="4296219"/>
            <a:ext cx="1442660" cy="1330970"/>
          </a:xfrm>
          <a:prstGeom prst="rect">
            <a:avLst/>
          </a:prstGeom>
        </p:spPr>
      </p:pic>
      <p:sp>
        <p:nvSpPr>
          <p:cNvPr id="2" name="TextBox 1">
            <a:extLst>
              <a:ext uri="{FF2B5EF4-FFF2-40B4-BE49-F238E27FC236}">
                <a16:creationId xmlns:a16="http://schemas.microsoft.com/office/drawing/2014/main" id="{C79B7A6A-47C5-45AB-AA0A-61A6A5C4B8B2}"/>
              </a:ext>
            </a:extLst>
          </p:cNvPr>
          <p:cNvSpPr txBox="1"/>
          <p:nvPr/>
        </p:nvSpPr>
        <p:spPr>
          <a:xfrm>
            <a:off x="47678" y="6147963"/>
            <a:ext cx="5973870" cy="738664"/>
          </a:xfrm>
          <a:prstGeom prst="rect">
            <a:avLst/>
          </a:prstGeom>
          <a:noFill/>
        </p:spPr>
        <p:txBody>
          <a:bodyPr wrap="square" rtlCol="0">
            <a:spAutoFit/>
          </a:bodyPr>
          <a:lstStyle/>
          <a:p>
            <a:r>
              <a:rPr lang="en-AU" sz="1400" dirty="0"/>
              <a:t>Note: Offender details relate to the first offender proceeded against during the reference period. Characteristics of offender are available for persons legally proceeded against. * includes females aged 18 and over</a:t>
            </a:r>
          </a:p>
        </p:txBody>
      </p:sp>
      <p:sp>
        <p:nvSpPr>
          <p:cNvPr id="3" name="Slide Number Placeholder 2">
            <a:extLst>
              <a:ext uri="{FF2B5EF4-FFF2-40B4-BE49-F238E27FC236}">
                <a16:creationId xmlns:a16="http://schemas.microsoft.com/office/drawing/2014/main" id="{D64FB28E-D9D2-43D7-B79D-BAAB8984A210}"/>
              </a:ext>
            </a:extLst>
          </p:cNvPr>
          <p:cNvSpPr>
            <a:spLocks noGrp="1"/>
          </p:cNvSpPr>
          <p:nvPr>
            <p:ph type="sldNum" sz="quarter" idx="12"/>
          </p:nvPr>
        </p:nvSpPr>
        <p:spPr>
          <a:xfrm>
            <a:off x="9370764" y="6492875"/>
            <a:ext cx="2743200" cy="365125"/>
          </a:xfrm>
        </p:spPr>
        <p:txBody>
          <a:bodyPr/>
          <a:lstStyle/>
          <a:p>
            <a:fld id="{CBD54129-237E-BA4E-A210-4351E6A5A9A4}" type="slidenum">
              <a:rPr lang="en-US" smtClean="0"/>
              <a:t>14</a:t>
            </a:fld>
            <a:endParaRPr lang="en-US" dirty="0"/>
          </a:p>
        </p:txBody>
      </p:sp>
    </p:spTree>
    <p:extLst>
      <p:ext uri="{BB962C8B-B14F-4D97-AF65-F5344CB8AC3E}">
        <p14:creationId xmlns:p14="http://schemas.microsoft.com/office/powerpoint/2010/main" val="170054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0386B44-8FB2-C84B-B868-5B8A2F1CFE44}"/>
              </a:ext>
            </a:extLst>
          </p:cNvPr>
          <p:cNvSpPr/>
          <p:nvPr/>
        </p:nvSpPr>
        <p:spPr>
          <a:xfrm>
            <a:off x="-1" y="2932921"/>
            <a:ext cx="12207388" cy="39250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0D5D452-3A72-7542-B18C-3BBBB03E0765}"/>
              </a:ext>
            </a:extLst>
          </p:cNvPr>
          <p:cNvSpPr txBox="1"/>
          <p:nvPr/>
        </p:nvSpPr>
        <p:spPr>
          <a:xfrm>
            <a:off x="639668" y="2987155"/>
            <a:ext cx="9837832" cy="461665"/>
          </a:xfrm>
          <a:prstGeom prst="rect">
            <a:avLst/>
          </a:prstGeom>
          <a:noFill/>
        </p:spPr>
        <p:txBody>
          <a:bodyPr wrap="square" rtlCol="0">
            <a:spAutoFit/>
          </a:bodyPr>
          <a:lstStyle/>
          <a:p>
            <a:r>
              <a:rPr lang="en-AU" sz="2400" b="1" dirty="0">
                <a:solidFill>
                  <a:srgbClr val="4E418F"/>
                </a:solidFill>
                <a:cs typeface="Arial" panose="020B0604020202020204" pitchFamily="34" charset="0"/>
              </a:rPr>
              <a:t>Adult Aboriginal victims of DFV by gender and violence type*</a:t>
            </a:r>
          </a:p>
        </p:txBody>
      </p:sp>
      <p:pic>
        <p:nvPicPr>
          <p:cNvPr id="17" name="Picture 16">
            <a:extLst>
              <a:ext uri="{FF2B5EF4-FFF2-40B4-BE49-F238E27FC236}">
                <a16:creationId xmlns:a16="http://schemas.microsoft.com/office/drawing/2014/main" id="{0A94545E-5C67-1447-9A72-56032C29BF73}"/>
              </a:ext>
            </a:extLst>
          </p:cNvPr>
          <p:cNvPicPr>
            <a:picLocks noChangeAspect="1"/>
          </p:cNvPicPr>
          <p:nvPr/>
        </p:nvPicPr>
        <p:blipFill>
          <a:blip r:embed="rId3"/>
          <a:stretch>
            <a:fillRect/>
          </a:stretch>
        </p:blipFill>
        <p:spPr>
          <a:xfrm>
            <a:off x="0" y="-9188"/>
            <a:ext cx="12192000" cy="1092200"/>
          </a:xfrm>
          <a:prstGeom prst="rect">
            <a:avLst/>
          </a:prstGeom>
        </p:spPr>
      </p:pic>
      <p:pic>
        <p:nvPicPr>
          <p:cNvPr id="20" name="Picture 19">
            <a:extLst>
              <a:ext uri="{FF2B5EF4-FFF2-40B4-BE49-F238E27FC236}">
                <a16:creationId xmlns:a16="http://schemas.microsoft.com/office/drawing/2014/main" id="{86C71DCA-BECE-A240-90F3-211FE151BA11}"/>
              </a:ext>
            </a:extLst>
          </p:cNvPr>
          <p:cNvPicPr>
            <a:picLocks noChangeAspect="1"/>
          </p:cNvPicPr>
          <p:nvPr/>
        </p:nvPicPr>
        <p:blipFill>
          <a:blip r:embed="rId4"/>
          <a:stretch>
            <a:fillRect/>
          </a:stretch>
        </p:blipFill>
        <p:spPr>
          <a:xfrm>
            <a:off x="-1" y="759424"/>
            <a:ext cx="8272131" cy="844362"/>
          </a:xfrm>
          <a:prstGeom prst="rect">
            <a:avLst/>
          </a:prstGeom>
        </p:spPr>
      </p:pic>
      <p:sp>
        <p:nvSpPr>
          <p:cNvPr id="19" name="TextBox 18">
            <a:extLst>
              <a:ext uri="{FF2B5EF4-FFF2-40B4-BE49-F238E27FC236}">
                <a16:creationId xmlns:a16="http://schemas.microsoft.com/office/drawing/2014/main" id="{411473CF-CA60-904F-A4EB-234749C9B9BE}"/>
              </a:ext>
            </a:extLst>
          </p:cNvPr>
          <p:cNvSpPr txBox="1"/>
          <p:nvPr/>
        </p:nvSpPr>
        <p:spPr>
          <a:xfrm>
            <a:off x="234696" y="858439"/>
            <a:ext cx="7355988" cy="646331"/>
          </a:xfrm>
          <a:prstGeom prst="rect">
            <a:avLst/>
          </a:prstGeom>
          <a:noFill/>
        </p:spPr>
        <p:txBody>
          <a:bodyPr wrap="square" rtlCol="0">
            <a:spAutoFit/>
          </a:bodyPr>
          <a:lstStyle/>
          <a:p>
            <a:r>
              <a:rPr lang="en-US" sz="3600" dirty="0">
                <a:solidFill>
                  <a:schemeClr val="bg1"/>
                </a:solidFill>
              </a:rPr>
              <a:t>Relationship to offender</a:t>
            </a:r>
            <a:endParaRPr lang="en-US" sz="3600" dirty="0">
              <a:solidFill>
                <a:srgbClr val="FBB916"/>
              </a:solidFill>
            </a:endParaRPr>
          </a:p>
        </p:txBody>
      </p:sp>
      <p:sp>
        <p:nvSpPr>
          <p:cNvPr id="14" name="TextBox 13">
            <a:extLst>
              <a:ext uri="{FF2B5EF4-FFF2-40B4-BE49-F238E27FC236}">
                <a16:creationId xmlns:a16="http://schemas.microsoft.com/office/drawing/2014/main" id="{462ED0E9-EC47-C542-9338-ADFC5460732D}"/>
              </a:ext>
            </a:extLst>
          </p:cNvPr>
          <p:cNvSpPr txBox="1"/>
          <p:nvPr/>
        </p:nvSpPr>
        <p:spPr>
          <a:xfrm>
            <a:off x="5074075" y="1826548"/>
            <a:ext cx="3039427" cy="707886"/>
          </a:xfrm>
          <a:prstGeom prst="rect">
            <a:avLst/>
          </a:prstGeom>
          <a:noFill/>
        </p:spPr>
        <p:txBody>
          <a:bodyPr wrap="square" rtlCol="0">
            <a:spAutoFit/>
          </a:bodyPr>
          <a:lstStyle/>
          <a:p>
            <a:r>
              <a:rPr lang="en-AU" sz="2000" dirty="0"/>
              <a:t>More </a:t>
            </a:r>
            <a:r>
              <a:rPr lang="en-AU" sz="2000" b="1" dirty="0">
                <a:solidFill>
                  <a:srgbClr val="C8721E"/>
                </a:solidFill>
              </a:rPr>
              <a:t>females </a:t>
            </a:r>
            <a:r>
              <a:rPr lang="en-AU" sz="2000" dirty="0"/>
              <a:t>experience </a:t>
            </a:r>
            <a:r>
              <a:rPr lang="en-AU" sz="2000" b="1" dirty="0">
                <a:solidFill>
                  <a:srgbClr val="C8721E"/>
                </a:solidFill>
              </a:rPr>
              <a:t>IPV </a:t>
            </a:r>
            <a:r>
              <a:rPr lang="en-AU" sz="2000" dirty="0"/>
              <a:t>than family violence</a:t>
            </a:r>
          </a:p>
        </p:txBody>
      </p:sp>
      <p:sp>
        <p:nvSpPr>
          <p:cNvPr id="15" name="TextBox 14">
            <a:extLst>
              <a:ext uri="{FF2B5EF4-FFF2-40B4-BE49-F238E27FC236}">
                <a16:creationId xmlns:a16="http://schemas.microsoft.com/office/drawing/2014/main" id="{262ADC15-3614-F448-96FA-D13BCDD1F1CE}"/>
              </a:ext>
            </a:extLst>
          </p:cNvPr>
          <p:cNvSpPr txBox="1"/>
          <p:nvPr/>
        </p:nvSpPr>
        <p:spPr>
          <a:xfrm>
            <a:off x="8844171" y="1827344"/>
            <a:ext cx="2886275" cy="707886"/>
          </a:xfrm>
          <a:prstGeom prst="rect">
            <a:avLst/>
          </a:prstGeom>
          <a:noFill/>
        </p:spPr>
        <p:txBody>
          <a:bodyPr wrap="square" rtlCol="0">
            <a:spAutoFit/>
          </a:bodyPr>
          <a:lstStyle/>
          <a:p>
            <a:r>
              <a:rPr lang="en-AU" sz="2000" dirty="0"/>
              <a:t>More </a:t>
            </a:r>
            <a:r>
              <a:rPr lang="en-AU" sz="2000" b="1" dirty="0">
                <a:solidFill>
                  <a:srgbClr val="C8721E"/>
                </a:solidFill>
              </a:rPr>
              <a:t>males</a:t>
            </a:r>
            <a:r>
              <a:rPr lang="en-AU" sz="2000" dirty="0"/>
              <a:t> experience </a:t>
            </a:r>
            <a:r>
              <a:rPr lang="en-AU" sz="2000" b="1" dirty="0">
                <a:solidFill>
                  <a:srgbClr val="C8721E"/>
                </a:solidFill>
              </a:rPr>
              <a:t>family violence </a:t>
            </a:r>
            <a:r>
              <a:rPr lang="en-AU" sz="2000" dirty="0"/>
              <a:t>than IPV</a:t>
            </a:r>
          </a:p>
        </p:txBody>
      </p:sp>
      <p:pic>
        <p:nvPicPr>
          <p:cNvPr id="22" name="Picture 21" descr="Arrow&#10;&#10;Description automatically generated with low confidence">
            <a:extLst>
              <a:ext uri="{FF2B5EF4-FFF2-40B4-BE49-F238E27FC236}">
                <a16:creationId xmlns:a16="http://schemas.microsoft.com/office/drawing/2014/main" id="{58B5456B-F7E2-824F-A9B8-F4938774425B}"/>
              </a:ext>
            </a:extLst>
          </p:cNvPr>
          <p:cNvPicPr>
            <a:picLocks noChangeAspect="1"/>
          </p:cNvPicPr>
          <p:nvPr/>
        </p:nvPicPr>
        <p:blipFill>
          <a:blip r:embed="rId5"/>
          <a:stretch>
            <a:fillRect/>
          </a:stretch>
        </p:blipFill>
        <p:spPr>
          <a:xfrm>
            <a:off x="4651816" y="1801314"/>
            <a:ext cx="366839" cy="739410"/>
          </a:xfrm>
          <a:prstGeom prst="rect">
            <a:avLst/>
          </a:prstGeom>
        </p:spPr>
      </p:pic>
      <p:pic>
        <p:nvPicPr>
          <p:cNvPr id="6" name="Picture 5" descr="Icon&#10;&#10;Description automatically generated">
            <a:extLst>
              <a:ext uri="{FF2B5EF4-FFF2-40B4-BE49-F238E27FC236}">
                <a16:creationId xmlns:a16="http://schemas.microsoft.com/office/drawing/2014/main" id="{789F74BF-88CF-8945-9B14-78D964150B10}"/>
              </a:ext>
            </a:extLst>
          </p:cNvPr>
          <p:cNvPicPr>
            <a:picLocks noChangeAspect="1"/>
          </p:cNvPicPr>
          <p:nvPr/>
        </p:nvPicPr>
        <p:blipFill>
          <a:blip r:embed="rId6"/>
          <a:stretch>
            <a:fillRect/>
          </a:stretch>
        </p:blipFill>
        <p:spPr>
          <a:xfrm>
            <a:off x="8382970" y="1781216"/>
            <a:ext cx="357993" cy="807054"/>
          </a:xfrm>
          <a:prstGeom prst="rect">
            <a:avLst/>
          </a:prstGeom>
        </p:spPr>
      </p:pic>
      <p:sp>
        <p:nvSpPr>
          <p:cNvPr id="16" name="TextBox 15">
            <a:extLst>
              <a:ext uri="{FF2B5EF4-FFF2-40B4-BE49-F238E27FC236}">
                <a16:creationId xmlns:a16="http://schemas.microsoft.com/office/drawing/2014/main" id="{F599F65D-1B49-B144-85D0-2240792FEE9F}"/>
              </a:ext>
            </a:extLst>
          </p:cNvPr>
          <p:cNvSpPr txBox="1"/>
          <p:nvPr/>
        </p:nvSpPr>
        <p:spPr>
          <a:xfrm>
            <a:off x="584248" y="1709354"/>
            <a:ext cx="1445241" cy="923330"/>
          </a:xfrm>
          <a:prstGeom prst="rect">
            <a:avLst/>
          </a:prstGeom>
          <a:noFill/>
        </p:spPr>
        <p:txBody>
          <a:bodyPr wrap="square" rtlCol="0">
            <a:spAutoFit/>
          </a:bodyPr>
          <a:lstStyle/>
          <a:p>
            <a:r>
              <a:rPr lang="en-AU" sz="5400" b="1" dirty="0">
                <a:solidFill>
                  <a:srgbClr val="4E418F"/>
                </a:solidFill>
              </a:rPr>
              <a:t>73%</a:t>
            </a:r>
          </a:p>
        </p:txBody>
      </p:sp>
      <p:sp>
        <p:nvSpPr>
          <p:cNvPr id="23" name="TextBox 22">
            <a:extLst>
              <a:ext uri="{FF2B5EF4-FFF2-40B4-BE49-F238E27FC236}">
                <a16:creationId xmlns:a16="http://schemas.microsoft.com/office/drawing/2014/main" id="{3089E25A-974C-5348-847E-2D6BD8E96463}"/>
              </a:ext>
            </a:extLst>
          </p:cNvPr>
          <p:cNvSpPr txBox="1"/>
          <p:nvPr/>
        </p:nvSpPr>
        <p:spPr>
          <a:xfrm>
            <a:off x="1924986" y="1841064"/>
            <a:ext cx="2229004" cy="707886"/>
          </a:xfrm>
          <a:prstGeom prst="rect">
            <a:avLst/>
          </a:prstGeom>
          <a:noFill/>
        </p:spPr>
        <p:txBody>
          <a:bodyPr wrap="square" rtlCol="0">
            <a:spAutoFit/>
          </a:bodyPr>
          <a:lstStyle/>
          <a:p>
            <a:r>
              <a:rPr lang="en-AU" sz="2000" dirty="0"/>
              <a:t>of Aboriginal adult victims are</a:t>
            </a:r>
            <a:r>
              <a:rPr lang="en-AU" sz="2000" b="1" dirty="0">
                <a:solidFill>
                  <a:srgbClr val="C8721E"/>
                </a:solidFill>
              </a:rPr>
              <a:t> female</a:t>
            </a:r>
          </a:p>
        </p:txBody>
      </p:sp>
      <p:graphicFrame>
        <p:nvGraphicFramePr>
          <p:cNvPr id="4" name="Chart 3">
            <a:extLst>
              <a:ext uri="{FF2B5EF4-FFF2-40B4-BE49-F238E27FC236}">
                <a16:creationId xmlns:a16="http://schemas.microsoft.com/office/drawing/2014/main" id="{5B0F1B06-348F-43CB-B3F1-19E69797C6E7}"/>
              </a:ext>
            </a:extLst>
          </p:cNvPr>
          <p:cNvGraphicFramePr/>
          <p:nvPr>
            <p:extLst>
              <p:ext uri="{D42A27DB-BD31-4B8C-83A1-F6EECF244321}">
                <p14:modId xmlns:p14="http://schemas.microsoft.com/office/powerpoint/2010/main" val="2482198332"/>
              </p:ext>
            </p:extLst>
          </p:nvPr>
        </p:nvGraphicFramePr>
        <p:xfrm>
          <a:off x="469900" y="3234261"/>
          <a:ext cx="11595100" cy="3011993"/>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F314BC0C-174C-4503-8EE1-0D4F442F8E49}"/>
              </a:ext>
            </a:extLst>
          </p:cNvPr>
          <p:cNvSpPr txBox="1"/>
          <p:nvPr/>
        </p:nvSpPr>
        <p:spPr>
          <a:xfrm>
            <a:off x="639668" y="6426558"/>
            <a:ext cx="8439938" cy="307777"/>
          </a:xfrm>
          <a:prstGeom prst="rect">
            <a:avLst/>
          </a:prstGeom>
          <a:noFill/>
        </p:spPr>
        <p:txBody>
          <a:bodyPr wrap="square" rtlCol="0">
            <a:spAutoFit/>
          </a:bodyPr>
          <a:lstStyle/>
          <a:p>
            <a:r>
              <a:rPr lang="en-AU" sz="1400" dirty="0"/>
              <a:t>* Excludes missing relationship status. Based on first incident in the reference period.</a:t>
            </a:r>
          </a:p>
        </p:txBody>
      </p:sp>
      <p:sp>
        <p:nvSpPr>
          <p:cNvPr id="2" name="Slide Number Placeholder 1">
            <a:extLst>
              <a:ext uri="{FF2B5EF4-FFF2-40B4-BE49-F238E27FC236}">
                <a16:creationId xmlns:a16="http://schemas.microsoft.com/office/drawing/2014/main" id="{4E7CAAD7-99AA-4745-A06A-72A1645D918D}"/>
              </a:ext>
            </a:extLst>
          </p:cNvPr>
          <p:cNvSpPr>
            <a:spLocks noGrp="1"/>
          </p:cNvSpPr>
          <p:nvPr>
            <p:ph type="sldNum" sz="quarter" idx="12"/>
          </p:nvPr>
        </p:nvSpPr>
        <p:spPr/>
        <p:txBody>
          <a:bodyPr/>
          <a:lstStyle/>
          <a:p>
            <a:fld id="{CBD54129-237E-BA4E-A210-4351E6A5A9A4}" type="slidenum">
              <a:rPr lang="en-US" smtClean="0"/>
              <a:t>15</a:t>
            </a:fld>
            <a:endParaRPr lang="en-US" dirty="0"/>
          </a:p>
        </p:txBody>
      </p:sp>
    </p:spTree>
    <p:extLst>
      <p:ext uri="{BB962C8B-B14F-4D97-AF65-F5344CB8AC3E}">
        <p14:creationId xmlns:p14="http://schemas.microsoft.com/office/powerpoint/2010/main" val="114776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E50A54-8609-9245-9E87-0DB540954D0D}"/>
              </a:ext>
            </a:extLst>
          </p:cNvPr>
          <p:cNvSpPr/>
          <p:nvPr/>
        </p:nvSpPr>
        <p:spPr>
          <a:xfrm>
            <a:off x="-15388" y="2859108"/>
            <a:ext cx="12207388" cy="39988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A297245-2BF0-5642-BEA7-40C116618578}"/>
              </a:ext>
            </a:extLst>
          </p:cNvPr>
          <p:cNvPicPr>
            <a:picLocks noChangeAspect="1"/>
          </p:cNvPicPr>
          <p:nvPr/>
        </p:nvPicPr>
        <p:blipFill>
          <a:blip r:embed="rId3"/>
          <a:stretch>
            <a:fillRect/>
          </a:stretch>
        </p:blipFill>
        <p:spPr>
          <a:xfrm>
            <a:off x="0" y="-9188"/>
            <a:ext cx="12192000" cy="1092200"/>
          </a:xfrm>
          <a:prstGeom prst="rect">
            <a:avLst/>
          </a:prstGeom>
        </p:spPr>
      </p:pic>
      <p:pic>
        <p:nvPicPr>
          <p:cNvPr id="19" name="Picture 18">
            <a:extLst>
              <a:ext uri="{FF2B5EF4-FFF2-40B4-BE49-F238E27FC236}">
                <a16:creationId xmlns:a16="http://schemas.microsoft.com/office/drawing/2014/main" id="{F7DC5A4C-5181-9148-868B-365FA9DB4A12}"/>
              </a:ext>
            </a:extLst>
          </p:cNvPr>
          <p:cNvPicPr>
            <a:picLocks noChangeAspect="1"/>
          </p:cNvPicPr>
          <p:nvPr/>
        </p:nvPicPr>
        <p:blipFill>
          <a:blip r:embed="rId4"/>
          <a:stretch>
            <a:fillRect/>
          </a:stretch>
        </p:blipFill>
        <p:spPr>
          <a:xfrm>
            <a:off x="-1" y="759424"/>
            <a:ext cx="10388601" cy="844362"/>
          </a:xfrm>
          <a:prstGeom prst="rect">
            <a:avLst/>
          </a:prstGeom>
        </p:spPr>
      </p:pic>
      <p:sp>
        <p:nvSpPr>
          <p:cNvPr id="2" name="TextBox 1">
            <a:extLst>
              <a:ext uri="{FF2B5EF4-FFF2-40B4-BE49-F238E27FC236}">
                <a16:creationId xmlns:a16="http://schemas.microsoft.com/office/drawing/2014/main" id="{6994882D-E474-7C48-B1E7-B3E8BDDE05F3}"/>
              </a:ext>
            </a:extLst>
          </p:cNvPr>
          <p:cNvSpPr txBox="1"/>
          <p:nvPr/>
        </p:nvSpPr>
        <p:spPr>
          <a:xfrm>
            <a:off x="601980" y="1712088"/>
            <a:ext cx="8953330" cy="923330"/>
          </a:xfrm>
          <a:prstGeom prst="rect">
            <a:avLst/>
          </a:prstGeom>
          <a:noFill/>
        </p:spPr>
        <p:txBody>
          <a:bodyPr wrap="square" rtlCol="0">
            <a:spAutoFit/>
          </a:bodyPr>
          <a:lstStyle/>
          <a:p>
            <a:r>
              <a:rPr lang="en-AU" sz="3200" b="1" dirty="0">
                <a:solidFill>
                  <a:srgbClr val="4E418F"/>
                </a:solidFill>
              </a:rPr>
              <a:t>59%</a:t>
            </a:r>
            <a:r>
              <a:rPr lang="en-AU" sz="2000" dirty="0"/>
              <a:t>	of perpetrators are an intimate partner.</a:t>
            </a:r>
          </a:p>
          <a:p>
            <a:endParaRPr lang="en-AU" sz="200" dirty="0"/>
          </a:p>
          <a:p>
            <a:r>
              <a:rPr lang="en-AU" sz="2000" dirty="0"/>
              <a:t>	Boyfriend/girlfriend (including ex) is the most common relationship type.</a:t>
            </a:r>
          </a:p>
        </p:txBody>
      </p:sp>
      <p:sp>
        <p:nvSpPr>
          <p:cNvPr id="30" name="TextBox 29">
            <a:extLst>
              <a:ext uri="{FF2B5EF4-FFF2-40B4-BE49-F238E27FC236}">
                <a16:creationId xmlns:a16="http://schemas.microsoft.com/office/drawing/2014/main" id="{5576112E-B17A-5445-9D15-DBB8F7D4B5CC}"/>
              </a:ext>
            </a:extLst>
          </p:cNvPr>
          <p:cNvSpPr txBox="1"/>
          <p:nvPr/>
        </p:nvSpPr>
        <p:spPr>
          <a:xfrm>
            <a:off x="176012" y="2960268"/>
            <a:ext cx="5720193" cy="400110"/>
          </a:xfrm>
          <a:prstGeom prst="rect">
            <a:avLst/>
          </a:prstGeom>
          <a:noFill/>
        </p:spPr>
        <p:txBody>
          <a:bodyPr wrap="square">
            <a:spAutoFit/>
          </a:bodyPr>
          <a:lstStyle/>
          <a:p>
            <a:pPr rtl="0">
              <a:defRPr sz="1200" b="0" i="0" u="none" strike="noStrike" kern="1200" spc="0" baseline="0">
                <a:solidFill>
                  <a:prstClr val="black">
                    <a:lumMod val="65000"/>
                    <a:lumOff val="35000"/>
                  </a:prstClr>
                </a:solidFill>
                <a:latin typeface="+mn-lt"/>
                <a:ea typeface="+mn-ea"/>
                <a:cs typeface="+mn-cs"/>
              </a:defRPr>
            </a:pPr>
            <a:r>
              <a:rPr lang="en-AU" sz="2000" b="1" dirty="0">
                <a:solidFill>
                  <a:srgbClr val="4E418F"/>
                </a:solidFill>
              </a:rPr>
              <a:t>Aboriginal women victims </a:t>
            </a:r>
            <a:r>
              <a:rPr lang="en-AU" sz="2000" dirty="0">
                <a:solidFill>
                  <a:srgbClr val="4E418F"/>
                </a:solidFill>
              </a:rPr>
              <a:t>Jan – Dec 2021</a:t>
            </a:r>
          </a:p>
        </p:txBody>
      </p:sp>
      <p:sp>
        <p:nvSpPr>
          <p:cNvPr id="14" name="TextBox 13">
            <a:extLst>
              <a:ext uri="{FF2B5EF4-FFF2-40B4-BE49-F238E27FC236}">
                <a16:creationId xmlns:a16="http://schemas.microsoft.com/office/drawing/2014/main" id="{2BEFD7A1-4A35-F443-AA61-9CB4184BEB4C}"/>
              </a:ext>
            </a:extLst>
          </p:cNvPr>
          <p:cNvSpPr txBox="1"/>
          <p:nvPr/>
        </p:nvSpPr>
        <p:spPr>
          <a:xfrm>
            <a:off x="176012" y="839972"/>
            <a:ext cx="10212588" cy="769441"/>
          </a:xfrm>
          <a:prstGeom prst="rect">
            <a:avLst/>
          </a:prstGeom>
          <a:noFill/>
        </p:spPr>
        <p:txBody>
          <a:bodyPr wrap="square" rtlCol="0">
            <a:spAutoFit/>
          </a:bodyPr>
          <a:lstStyle/>
          <a:p>
            <a:r>
              <a:rPr lang="en-US" sz="4400" dirty="0">
                <a:solidFill>
                  <a:schemeClr val="bg1"/>
                </a:solidFill>
              </a:rPr>
              <a:t>Relationship to offender: </a:t>
            </a:r>
            <a:r>
              <a:rPr lang="en-US" sz="4400" dirty="0">
                <a:solidFill>
                  <a:srgbClr val="FBB916"/>
                </a:solidFill>
              </a:rPr>
              <a:t>Aboriginal women</a:t>
            </a:r>
          </a:p>
        </p:txBody>
      </p:sp>
      <p:pic>
        <p:nvPicPr>
          <p:cNvPr id="6" name="Picture 5" descr="A picture containing icon&#10;&#10;Description automatically generated">
            <a:extLst>
              <a:ext uri="{FF2B5EF4-FFF2-40B4-BE49-F238E27FC236}">
                <a16:creationId xmlns:a16="http://schemas.microsoft.com/office/drawing/2014/main" id="{E0865E0F-9BE8-AF4F-8A65-608EEC82E73F}"/>
              </a:ext>
            </a:extLst>
          </p:cNvPr>
          <p:cNvPicPr>
            <a:picLocks noChangeAspect="1"/>
          </p:cNvPicPr>
          <p:nvPr/>
        </p:nvPicPr>
        <p:blipFill>
          <a:blip r:embed="rId5"/>
          <a:stretch>
            <a:fillRect/>
          </a:stretch>
        </p:blipFill>
        <p:spPr>
          <a:xfrm>
            <a:off x="695325" y="2270652"/>
            <a:ext cx="467908" cy="364766"/>
          </a:xfrm>
          <a:prstGeom prst="rect">
            <a:avLst/>
          </a:prstGeom>
        </p:spPr>
      </p:pic>
      <p:graphicFrame>
        <p:nvGraphicFramePr>
          <p:cNvPr id="5" name="Chart 4">
            <a:extLst>
              <a:ext uri="{FF2B5EF4-FFF2-40B4-BE49-F238E27FC236}">
                <a16:creationId xmlns:a16="http://schemas.microsoft.com/office/drawing/2014/main" id="{8439F8EA-CDCB-44F8-BE12-D84259ED0E3B}"/>
              </a:ext>
            </a:extLst>
          </p:cNvPr>
          <p:cNvGraphicFramePr/>
          <p:nvPr>
            <p:extLst>
              <p:ext uri="{D42A27DB-BD31-4B8C-83A1-F6EECF244321}">
                <p14:modId xmlns:p14="http://schemas.microsoft.com/office/powerpoint/2010/main" val="2273351361"/>
              </p:ext>
            </p:extLst>
          </p:nvPr>
        </p:nvGraphicFramePr>
        <p:xfrm>
          <a:off x="-981655" y="3278946"/>
          <a:ext cx="5244562" cy="29286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A8DC1377-5721-429F-9C1F-1F932F5F92AA}"/>
              </a:ext>
            </a:extLst>
          </p:cNvPr>
          <p:cNvGraphicFramePr/>
          <p:nvPr>
            <p:extLst>
              <p:ext uri="{D42A27DB-BD31-4B8C-83A1-F6EECF244321}">
                <p14:modId xmlns:p14="http://schemas.microsoft.com/office/powerpoint/2010/main" val="2358497729"/>
              </p:ext>
            </p:extLst>
          </p:nvPr>
        </p:nvGraphicFramePr>
        <p:xfrm>
          <a:off x="4262907" y="3250401"/>
          <a:ext cx="7753081" cy="3266086"/>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a:extLst>
              <a:ext uri="{FF2B5EF4-FFF2-40B4-BE49-F238E27FC236}">
                <a16:creationId xmlns:a16="http://schemas.microsoft.com/office/drawing/2014/main" id="{E2A45FD9-C804-421C-A9D4-A873BD3BF5DE}"/>
              </a:ext>
            </a:extLst>
          </p:cNvPr>
          <p:cNvSpPr>
            <a:spLocks noGrp="1"/>
          </p:cNvSpPr>
          <p:nvPr>
            <p:ph type="sldNum" sz="quarter" idx="12"/>
          </p:nvPr>
        </p:nvSpPr>
        <p:spPr>
          <a:xfrm>
            <a:off x="9272788" y="6411638"/>
            <a:ext cx="2743200" cy="365125"/>
          </a:xfrm>
        </p:spPr>
        <p:txBody>
          <a:bodyPr/>
          <a:lstStyle/>
          <a:p>
            <a:fld id="{CBD54129-237E-BA4E-A210-4351E6A5A9A4}" type="slidenum">
              <a:rPr lang="en-US" smtClean="0"/>
              <a:t>16</a:t>
            </a:fld>
            <a:endParaRPr lang="en-US" dirty="0"/>
          </a:p>
        </p:txBody>
      </p:sp>
      <p:sp>
        <p:nvSpPr>
          <p:cNvPr id="13" name="TextBox 10">
            <a:extLst>
              <a:ext uri="{FF2B5EF4-FFF2-40B4-BE49-F238E27FC236}">
                <a16:creationId xmlns:a16="http://schemas.microsoft.com/office/drawing/2014/main" id="{9240D3C3-54C3-4805-9895-80053704BF0D}"/>
              </a:ext>
            </a:extLst>
          </p:cNvPr>
          <p:cNvSpPr txBox="1"/>
          <p:nvPr/>
        </p:nvSpPr>
        <p:spPr>
          <a:xfrm>
            <a:off x="124304" y="6413648"/>
            <a:ext cx="827720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200" dirty="0"/>
              <a:t> Excludes missing relationship status.</a:t>
            </a:r>
          </a:p>
        </p:txBody>
      </p:sp>
    </p:spTree>
    <p:extLst>
      <p:ext uri="{BB962C8B-B14F-4D97-AF65-F5344CB8AC3E}">
        <p14:creationId xmlns:p14="http://schemas.microsoft.com/office/powerpoint/2010/main" val="413262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9A958835-4853-9945-A5C6-337E49B5B6CC}"/>
              </a:ext>
            </a:extLst>
          </p:cNvPr>
          <p:cNvPicPr>
            <a:picLocks noChangeAspect="1"/>
          </p:cNvPicPr>
          <p:nvPr/>
        </p:nvPicPr>
        <p:blipFill>
          <a:blip r:embed="rId3"/>
          <a:stretch>
            <a:fillRect/>
          </a:stretch>
        </p:blipFill>
        <p:spPr>
          <a:xfrm>
            <a:off x="689935" y="1888680"/>
            <a:ext cx="1475884" cy="1170529"/>
          </a:xfrm>
          <a:prstGeom prst="rect">
            <a:avLst/>
          </a:prstGeom>
        </p:spPr>
      </p:pic>
      <p:pic>
        <p:nvPicPr>
          <p:cNvPr id="19" name="Picture 18">
            <a:extLst>
              <a:ext uri="{FF2B5EF4-FFF2-40B4-BE49-F238E27FC236}">
                <a16:creationId xmlns:a16="http://schemas.microsoft.com/office/drawing/2014/main" id="{C4A5C425-CD3B-AF46-9783-37B8EEFA65D3}"/>
              </a:ext>
            </a:extLst>
          </p:cNvPr>
          <p:cNvPicPr>
            <a:picLocks noChangeAspect="1"/>
          </p:cNvPicPr>
          <p:nvPr/>
        </p:nvPicPr>
        <p:blipFill>
          <a:blip r:embed="rId4"/>
          <a:stretch>
            <a:fillRect/>
          </a:stretch>
        </p:blipFill>
        <p:spPr>
          <a:xfrm>
            <a:off x="0" y="-9188"/>
            <a:ext cx="12192000" cy="1092200"/>
          </a:xfrm>
          <a:prstGeom prst="rect">
            <a:avLst/>
          </a:prstGeom>
        </p:spPr>
      </p:pic>
      <p:pic>
        <p:nvPicPr>
          <p:cNvPr id="21" name="Picture 20">
            <a:extLst>
              <a:ext uri="{FF2B5EF4-FFF2-40B4-BE49-F238E27FC236}">
                <a16:creationId xmlns:a16="http://schemas.microsoft.com/office/drawing/2014/main" id="{D5141733-07A1-1E4E-B90F-9087EAFBBC48}"/>
              </a:ext>
            </a:extLst>
          </p:cNvPr>
          <p:cNvPicPr>
            <a:picLocks noChangeAspect="1"/>
          </p:cNvPicPr>
          <p:nvPr/>
        </p:nvPicPr>
        <p:blipFill>
          <a:blip r:embed="rId5"/>
          <a:stretch>
            <a:fillRect/>
          </a:stretch>
        </p:blipFill>
        <p:spPr>
          <a:xfrm>
            <a:off x="-1" y="759424"/>
            <a:ext cx="9652001" cy="844362"/>
          </a:xfrm>
          <a:prstGeom prst="rect">
            <a:avLst/>
          </a:prstGeom>
        </p:spPr>
      </p:pic>
      <p:sp>
        <p:nvSpPr>
          <p:cNvPr id="35" name="Rectangle 34">
            <a:extLst>
              <a:ext uri="{FF2B5EF4-FFF2-40B4-BE49-F238E27FC236}">
                <a16:creationId xmlns:a16="http://schemas.microsoft.com/office/drawing/2014/main" id="{22EB4012-126C-8648-8B70-26DA26E69EC7}"/>
              </a:ext>
            </a:extLst>
          </p:cNvPr>
          <p:cNvSpPr/>
          <p:nvPr/>
        </p:nvSpPr>
        <p:spPr>
          <a:xfrm>
            <a:off x="0" y="3316669"/>
            <a:ext cx="12192000" cy="6134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357A648-384E-DE4D-9C1D-E770FA70696D}"/>
              </a:ext>
            </a:extLst>
          </p:cNvPr>
          <p:cNvSpPr txBox="1"/>
          <p:nvPr/>
        </p:nvSpPr>
        <p:spPr>
          <a:xfrm>
            <a:off x="214268" y="836143"/>
            <a:ext cx="9652001" cy="646331"/>
          </a:xfrm>
          <a:prstGeom prst="rect">
            <a:avLst/>
          </a:prstGeom>
          <a:noFill/>
        </p:spPr>
        <p:txBody>
          <a:bodyPr wrap="square" rtlCol="0">
            <a:spAutoFit/>
          </a:bodyPr>
          <a:lstStyle/>
          <a:p>
            <a:r>
              <a:rPr lang="en-US" sz="3600" dirty="0">
                <a:solidFill>
                  <a:schemeClr val="bg1"/>
                </a:solidFill>
              </a:rPr>
              <a:t>Place of victimisation: </a:t>
            </a:r>
            <a:r>
              <a:rPr lang="en-US" sz="3600" dirty="0">
                <a:solidFill>
                  <a:srgbClr val="FBB916"/>
                </a:solidFill>
              </a:rPr>
              <a:t>Aboriginal women</a:t>
            </a:r>
          </a:p>
        </p:txBody>
      </p:sp>
      <p:sp>
        <p:nvSpPr>
          <p:cNvPr id="42" name="Rectangle 41">
            <a:extLst>
              <a:ext uri="{FF2B5EF4-FFF2-40B4-BE49-F238E27FC236}">
                <a16:creationId xmlns:a16="http://schemas.microsoft.com/office/drawing/2014/main" id="{01F107E0-1459-B14D-9BD8-D8C2508C44F3}"/>
              </a:ext>
            </a:extLst>
          </p:cNvPr>
          <p:cNvSpPr/>
          <p:nvPr/>
        </p:nvSpPr>
        <p:spPr>
          <a:xfrm>
            <a:off x="8563960" y="3957064"/>
            <a:ext cx="238612" cy="238612"/>
          </a:xfrm>
          <a:prstGeom prst="rect">
            <a:avLst/>
          </a:prstGeom>
          <a:solidFill>
            <a:srgbClr val="4E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C5C1B52-E574-244A-92AB-3B4D8C191E5F}"/>
              </a:ext>
            </a:extLst>
          </p:cNvPr>
          <p:cNvSpPr/>
          <p:nvPr/>
        </p:nvSpPr>
        <p:spPr>
          <a:xfrm>
            <a:off x="8572341" y="3615823"/>
            <a:ext cx="238612" cy="238612"/>
          </a:xfrm>
          <a:prstGeom prst="rect">
            <a:avLst/>
          </a:prstGeom>
          <a:solidFill>
            <a:srgbClr val="27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9C65EE9-93C9-F64F-B64D-B22FEE3665AE}"/>
              </a:ext>
            </a:extLst>
          </p:cNvPr>
          <p:cNvSpPr/>
          <p:nvPr/>
        </p:nvSpPr>
        <p:spPr>
          <a:xfrm>
            <a:off x="8556340" y="4315311"/>
            <a:ext cx="238612" cy="238612"/>
          </a:xfrm>
          <a:prstGeom prst="rect">
            <a:avLst/>
          </a:prstGeom>
          <a:solidFill>
            <a:srgbClr val="FFB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EAEE23A-C480-664B-9A77-9D39421A144A}"/>
              </a:ext>
            </a:extLst>
          </p:cNvPr>
          <p:cNvSpPr txBox="1"/>
          <p:nvPr/>
        </p:nvSpPr>
        <p:spPr>
          <a:xfrm>
            <a:off x="8817664" y="3552439"/>
            <a:ext cx="497988" cy="338554"/>
          </a:xfrm>
          <a:prstGeom prst="rect">
            <a:avLst/>
          </a:prstGeom>
          <a:noFill/>
        </p:spPr>
        <p:txBody>
          <a:bodyPr wrap="square" rtlCol="0">
            <a:spAutoFit/>
          </a:bodyPr>
          <a:lstStyle/>
          <a:p>
            <a:r>
              <a:rPr lang="en-US" sz="1600" dirty="0">
                <a:cs typeface="Arial" panose="020B0604020202020204" pitchFamily="34" charset="0"/>
              </a:rPr>
              <a:t>IPV</a:t>
            </a:r>
          </a:p>
        </p:txBody>
      </p:sp>
      <p:sp>
        <p:nvSpPr>
          <p:cNvPr id="46" name="TextBox 45">
            <a:extLst>
              <a:ext uri="{FF2B5EF4-FFF2-40B4-BE49-F238E27FC236}">
                <a16:creationId xmlns:a16="http://schemas.microsoft.com/office/drawing/2014/main" id="{D10BABB5-8F5E-DB40-8972-4A5DB5E73A91}"/>
              </a:ext>
            </a:extLst>
          </p:cNvPr>
          <p:cNvSpPr txBox="1"/>
          <p:nvPr/>
        </p:nvSpPr>
        <p:spPr>
          <a:xfrm>
            <a:off x="8802572" y="3898177"/>
            <a:ext cx="777240" cy="338554"/>
          </a:xfrm>
          <a:prstGeom prst="rect">
            <a:avLst/>
          </a:prstGeom>
          <a:noFill/>
        </p:spPr>
        <p:txBody>
          <a:bodyPr wrap="square" rtlCol="0">
            <a:spAutoFit/>
          </a:bodyPr>
          <a:lstStyle/>
          <a:p>
            <a:r>
              <a:rPr lang="en-US" sz="1600" dirty="0">
                <a:cs typeface="Arial" panose="020B0604020202020204" pitchFamily="34" charset="0"/>
              </a:rPr>
              <a:t>Family</a:t>
            </a:r>
          </a:p>
        </p:txBody>
      </p:sp>
      <p:sp>
        <p:nvSpPr>
          <p:cNvPr id="47" name="TextBox 46">
            <a:extLst>
              <a:ext uri="{FF2B5EF4-FFF2-40B4-BE49-F238E27FC236}">
                <a16:creationId xmlns:a16="http://schemas.microsoft.com/office/drawing/2014/main" id="{3AED17C7-3925-3740-AD40-6EC68D374336}"/>
              </a:ext>
            </a:extLst>
          </p:cNvPr>
          <p:cNvSpPr txBox="1"/>
          <p:nvPr/>
        </p:nvSpPr>
        <p:spPr>
          <a:xfrm>
            <a:off x="8831650" y="4231604"/>
            <a:ext cx="3146082" cy="338554"/>
          </a:xfrm>
          <a:prstGeom prst="rect">
            <a:avLst/>
          </a:prstGeom>
          <a:noFill/>
        </p:spPr>
        <p:txBody>
          <a:bodyPr wrap="square" rtlCol="0">
            <a:spAutoFit/>
          </a:bodyPr>
          <a:lstStyle/>
          <a:p>
            <a:r>
              <a:rPr lang="en-US" sz="1600" dirty="0">
                <a:cs typeface="Arial" panose="020B0604020202020204" pitchFamily="34" charset="0"/>
              </a:rPr>
              <a:t>Other domestic relationship</a:t>
            </a:r>
          </a:p>
        </p:txBody>
      </p:sp>
      <p:graphicFrame>
        <p:nvGraphicFramePr>
          <p:cNvPr id="20" name="Chart 19">
            <a:extLst>
              <a:ext uri="{FF2B5EF4-FFF2-40B4-BE49-F238E27FC236}">
                <a16:creationId xmlns:a16="http://schemas.microsoft.com/office/drawing/2014/main" id="{E78D1DF1-94D1-1A42-A72F-2BA4AB68AC33}"/>
              </a:ext>
            </a:extLst>
          </p:cNvPr>
          <p:cNvGraphicFramePr>
            <a:graphicFrameLocks/>
          </p:cNvGraphicFramePr>
          <p:nvPr>
            <p:extLst>
              <p:ext uri="{D42A27DB-BD31-4B8C-83A1-F6EECF244321}">
                <p14:modId xmlns:p14="http://schemas.microsoft.com/office/powerpoint/2010/main" val="143760555"/>
              </p:ext>
            </p:extLst>
          </p:nvPr>
        </p:nvGraphicFramePr>
        <p:xfrm>
          <a:off x="214268" y="3547315"/>
          <a:ext cx="11672932" cy="3361049"/>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C7B1F804-8170-DC4B-B48A-90E50DEEAD5E}"/>
              </a:ext>
            </a:extLst>
          </p:cNvPr>
          <p:cNvSpPr txBox="1"/>
          <p:nvPr/>
        </p:nvSpPr>
        <p:spPr>
          <a:xfrm>
            <a:off x="913466" y="2428571"/>
            <a:ext cx="1031875" cy="684428"/>
          </a:xfrm>
          <a:prstGeom prst="rect">
            <a:avLst/>
          </a:prstGeom>
          <a:noFill/>
        </p:spPr>
        <p:txBody>
          <a:bodyPr wrap="square" rtlCol="0">
            <a:spAutoFit/>
          </a:bodyPr>
          <a:lstStyle/>
          <a:p>
            <a:pPr algn="ctr"/>
            <a:r>
              <a:rPr lang="en-US" sz="3800" b="1" dirty="0">
                <a:solidFill>
                  <a:schemeClr val="bg1"/>
                </a:solidFill>
                <a:cs typeface="Arial" panose="020B0604020202020204" pitchFamily="34" charset="0"/>
              </a:rPr>
              <a:t>84%</a:t>
            </a:r>
            <a:endParaRPr lang="en-US" sz="3800" dirty="0">
              <a:solidFill>
                <a:schemeClr val="bg1"/>
              </a:solidFill>
            </a:endParaRPr>
          </a:p>
        </p:txBody>
      </p:sp>
      <p:sp>
        <p:nvSpPr>
          <p:cNvPr id="25" name="Rectangle 24">
            <a:extLst>
              <a:ext uri="{FF2B5EF4-FFF2-40B4-BE49-F238E27FC236}">
                <a16:creationId xmlns:a16="http://schemas.microsoft.com/office/drawing/2014/main" id="{1B4AE338-1BA0-F04D-B576-01137279203A}"/>
              </a:ext>
            </a:extLst>
          </p:cNvPr>
          <p:cNvSpPr/>
          <p:nvPr/>
        </p:nvSpPr>
        <p:spPr>
          <a:xfrm>
            <a:off x="479900" y="3289854"/>
            <a:ext cx="10269380" cy="405047"/>
          </a:xfrm>
          <a:prstGeom prst="rect">
            <a:avLst/>
          </a:prstGeom>
        </p:spPr>
        <p:txBody>
          <a:bodyPr wrap="square">
            <a:spAutoFit/>
          </a:bodyPr>
          <a:lstStyle/>
          <a:p>
            <a:pPr>
              <a:lnSpc>
                <a:spcPct val="107000"/>
              </a:lnSpc>
              <a:spcAft>
                <a:spcPts val="800"/>
              </a:spcAft>
              <a:tabLst>
                <a:tab pos="457200" algn="l"/>
              </a:tabLst>
            </a:pPr>
            <a:r>
              <a:rPr lang="en-AU" sz="2000" b="1" dirty="0">
                <a:solidFill>
                  <a:srgbClr val="4E418F"/>
                </a:solidFill>
                <a:ea typeface="Calibri" panose="020F0502020204030204" pitchFamily="34" charset="0"/>
                <a:cs typeface="Arial" panose="020B0604020202020204" pitchFamily="34" charset="0"/>
              </a:rPr>
              <a:t>Location of DFV assault against Aboriginal women     </a:t>
            </a:r>
            <a:r>
              <a:rPr lang="en-AU" sz="2000" dirty="0">
                <a:solidFill>
                  <a:srgbClr val="4E418F"/>
                </a:solidFill>
              </a:rPr>
              <a:t>Jan – Dec 2021</a:t>
            </a:r>
            <a:endParaRPr lang="en-AU" sz="1200" dirty="0">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AF10166-EDD6-C34A-B4A4-2B6413F66A92}"/>
              </a:ext>
            </a:extLst>
          </p:cNvPr>
          <p:cNvSpPr txBox="1"/>
          <p:nvPr/>
        </p:nvSpPr>
        <p:spPr>
          <a:xfrm>
            <a:off x="2317929" y="2439440"/>
            <a:ext cx="9083365" cy="707886"/>
          </a:xfrm>
          <a:prstGeom prst="rect">
            <a:avLst/>
          </a:prstGeom>
          <a:noFill/>
        </p:spPr>
        <p:txBody>
          <a:bodyPr wrap="square" rtlCol="0">
            <a:spAutoFit/>
          </a:bodyPr>
          <a:lstStyle/>
          <a:p>
            <a:r>
              <a:rPr lang="en-US" sz="2000" b="1" dirty="0">
                <a:solidFill>
                  <a:srgbClr val="C8721F"/>
                </a:solidFill>
                <a:cs typeface="Arial" panose="020B0604020202020204" pitchFamily="34" charset="0"/>
              </a:rPr>
              <a:t>Residence</a:t>
            </a:r>
            <a:r>
              <a:rPr lang="en-US" sz="2000" dirty="0">
                <a:cs typeface="Arial" panose="020B0604020202020204" pitchFamily="34" charset="0"/>
              </a:rPr>
              <a:t> is the most common location for DFV assault against Aboriginal women </a:t>
            </a:r>
            <a:r>
              <a:rPr lang="en-AU" sz="2000" dirty="0"/>
              <a:t>(This is also found for IPV, family violence and other types of DV assaults)</a:t>
            </a:r>
            <a:endParaRPr lang="en-US" sz="2000" dirty="0"/>
          </a:p>
        </p:txBody>
      </p:sp>
      <p:sp>
        <p:nvSpPr>
          <p:cNvPr id="2" name="Slide Number Placeholder 1">
            <a:extLst>
              <a:ext uri="{FF2B5EF4-FFF2-40B4-BE49-F238E27FC236}">
                <a16:creationId xmlns:a16="http://schemas.microsoft.com/office/drawing/2014/main" id="{79EF0337-AEE5-4415-90DC-E302F88A61F6}"/>
              </a:ext>
            </a:extLst>
          </p:cNvPr>
          <p:cNvSpPr>
            <a:spLocks noGrp="1"/>
          </p:cNvSpPr>
          <p:nvPr>
            <p:ph type="sldNum" sz="quarter" idx="12"/>
          </p:nvPr>
        </p:nvSpPr>
        <p:spPr>
          <a:xfrm>
            <a:off x="9315652" y="7165825"/>
            <a:ext cx="2743200" cy="365125"/>
          </a:xfrm>
        </p:spPr>
        <p:txBody>
          <a:bodyPr/>
          <a:lstStyle/>
          <a:p>
            <a:fld id="{CBD54129-237E-BA4E-A210-4351E6A5A9A4}" type="slidenum">
              <a:rPr lang="en-US" smtClean="0"/>
              <a:t>17</a:t>
            </a:fld>
            <a:endParaRPr lang="en-US" dirty="0"/>
          </a:p>
        </p:txBody>
      </p:sp>
      <p:sp>
        <p:nvSpPr>
          <p:cNvPr id="22" name="TextBox 21">
            <a:extLst>
              <a:ext uri="{FF2B5EF4-FFF2-40B4-BE49-F238E27FC236}">
                <a16:creationId xmlns:a16="http://schemas.microsoft.com/office/drawing/2014/main" id="{7EAAF436-55FB-4A77-85E5-2A63AC36F876}"/>
              </a:ext>
            </a:extLst>
          </p:cNvPr>
          <p:cNvSpPr txBox="1"/>
          <p:nvPr/>
        </p:nvSpPr>
        <p:spPr>
          <a:xfrm>
            <a:off x="216435" y="7034461"/>
            <a:ext cx="9829085" cy="461665"/>
          </a:xfrm>
          <a:prstGeom prst="rect">
            <a:avLst/>
          </a:prstGeom>
          <a:noFill/>
        </p:spPr>
        <p:txBody>
          <a:bodyPr wrap="square" rtlCol="0">
            <a:spAutoFit/>
          </a:bodyPr>
          <a:lstStyle/>
          <a:p>
            <a:r>
              <a:rPr lang="en-AU" sz="1200" dirty="0"/>
              <a:t>Other* includes: Other relationship, other known person no relationship, not knowns to victim and person in authority, household member and carer). Based on first incident in the reference period.</a:t>
            </a:r>
          </a:p>
        </p:txBody>
      </p:sp>
    </p:spTree>
    <p:extLst>
      <p:ext uri="{BB962C8B-B14F-4D97-AF65-F5344CB8AC3E}">
        <p14:creationId xmlns:p14="http://schemas.microsoft.com/office/powerpoint/2010/main" val="238447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F215C3-3CDB-FB4C-A715-6B64C204A673}"/>
              </a:ext>
            </a:extLst>
          </p:cNvPr>
          <p:cNvSpPr/>
          <p:nvPr/>
        </p:nvSpPr>
        <p:spPr>
          <a:xfrm>
            <a:off x="-30878" y="1477226"/>
            <a:ext cx="6126878" cy="53854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17FDD61-0ADB-B445-AF30-A88D9C769F03}"/>
              </a:ext>
            </a:extLst>
          </p:cNvPr>
          <p:cNvPicPr>
            <a:picLocks noChangeAspect="1"/>
          </p:cNvPicPr>
          <p:nvPr/>
        </p:nvPicPr>
        <p:blipFill>
          <a:blip r:embed="rId3"/>
          <a:stretch>
            <a:fillRect/>
          </a:stretch>
        </p:blipFill>
        <p:spPr>
          <a:xfrm>
            <a:off x="0" y="-9188"/>
            <a:ext cx="12192000" cy="1092200"/>
          </a:xfrm>
          <a:prstGeom prst="rect">
            <a:avLst/>
          </a:prstGeom>
        </p:spPr>
      </p:pic>
      <p:sp>
        <p:nvSpPr>
          <p:cNvPr id="17" name="TextBox 16">
            <a:extLst>
              <a:ext uri="{FF2B5EF4-FFF2-40B4-BE49-F238E27FC236}">
                <a16:creationId xmlns:a16="http://schemas.microsoft.com/office/drawing/2014/main" id="{B6DA6FF8-A3F0-A947-AE50-D574CAD9DCE2}"/>
              </a:ext>
            </a:extLst>
          </p:cNvPr>
          <p:cNvSpPr txBox="1"/>
          <p:nvPr/>
        </p:nvSpPr>
        <p:spPr>
          <a:xfrm>
            <a:off x="923443" y="2222666"/>
            <a:ext cx="4196888" cy="646331"/>
          </a:xfrm>
          <a:prstGeom prst="rect">
            <a:avLst/>
          </a:prstGeom>
          <a:noFill/>
        </p:spPr>
        <p:txBody>
          <a:bodyPr wrap="square" rtlCol="0">
            <a:spAutoFit/>
          </a:bodyPr>
          <a:lstStyle/>
          <a:p>
            <a:pPr lvl="0"/>
            <a:r>
              <a:rPr lang="en-AU" dirty="0">
                <a:solidFill>
                  <a:srgbClr val="1A193D"/>
                </a:solidFill>
              </a:rPr>
              <a:t>C</a:t>
            </a:r>
            <a:r>
              <a:rPr lang="en-AU" dirty="0"/>
              <a:t>oncentrated over the </a:t>
            </a:r>
            <a:r>
              <a:rPr lang="en-AU" b="1" dirty="0">
                <a:solidFill>
                  <a:srgbClr val="C8721E"/>
                </a:solidFill>
              </a:rPr>
              <a:t>weekend</a:t>
            </a:r>
            <a:r>
              <a:rPr lang="en-AU" dirty="0"/>
              <a:t> from Friday evening to Sunday evening</a:t>
            </a:r>
          </a:p>
        </p:txBody>
      </p:sp>
      <p:sp>
        <p:nvSpPr>
          <p:cNvPr id="14" name="Rectangle 13">
            <a:extLst>
              <a:ext uri="{FF2B5EF4-FFF2-40B4-BE49-F238E27FC236}">
                <a16:creationId xmlns:a16="http://schemas.microsoft.com/office/drawing/2014/main" id="{821C8F99-DA5B-D84D-8F85-B3061B3D311D}"/>
              </a:ext>
            </a:extLst>
          </p:cNvPr>
          <p:cNvSpPr/>
          <p:nvPr/>
        </p:nvSpPr>
        <p:spPr>
          <a:xfrm>
            <a:off x="-2" y="6550223"/>
            <a:ext cx="5922701" cy="276999"/>
          </a:xfrm>
          <a:prstGeom prst="rect">
            <a:avLst/>
          </a:prstGeom>
        </p:spPr>
        <p:txBody>
          <a:bodyPr wrap="square">
            <a:spAutoFit/>
          </a:bodyPr>
          <a:lstStyle/>
          <a:p>
            <a:r>
              <a:rPr lang="en-AU" sz="1200" dirty="0"/>
              <a:t>* First incident of DV assault for each victim. Based on first incident in the reference period.</a:t>
            </a:r>
          </a:p>
        </p:txBody>
      </p:sp>
      <p:pic>
        <p:nvPicPr>
          <p:cNvPr id="10" name="Picture 9" descr="Icon&#10;&#10;Description automatically generated">
            <a:extLst>
              <a:ext uri="{FF2B5EF4-FFF2-40B4-BE49-F238E27FC236}">
                <a16:creationId xmlns:a16="http://schemas.microsoft.com/office/drawing/2014/main" id="{1520E83E-46AF-BE47-9FDE-CB2893224590}"/>
              </a:ext>
            </a:extLst>
          </p:cNvPr>
          <p:cNvPicPr>
            <a:picLocks noChangeAspect="1"/>
          </p:cNvPicPr>
          <p:nvPr/>
        </p:nvPicPr>
        <p:blipFill>
          <a:blip r:embed="rId4"/>
          <a:stretch>
            <a:fillRect/>
          </a:stretch>
        </p:blipFill>
        <p:spPr>
          <a:xfrm>
            <a:off x="146311" y="3155016"/>
            <a:ext cx="565557" cy="565557"/>
          </a:xfrm>
          <a:prstGeom prst="rect">
            <a:avLst/>
          </a:prstGeom>
        </p:spPr>
      </p:pic>
      <p:sp>
        <p:nvSpPr>
          <p:cNvPr id="2" name="Rectangle 1">
            <a:extLst>
              <a:ext uri="{FF2B5EF4-FFF2-40B4-BE49-F238E27FC236}">
                <a16:creationId xmlns:a16="http://schemas.microsoft.com/office/drawing/2014/main" id="{1956BC76-1269-7F45-B219-4B73C23003CA}"/>
              </a:ext>
            </a:extLst>
          </p:cNvPr>
          <p:cNvSpPr/>
          <p:nvPr/>
        </p:nvSpPr>
        <p:spPr>
          <a:xfrm>
            <a:off x="909601" y="3065160"/>
            <a:ext cx="4307673" cy="646331"/>
          </a:xfrm>
          <a:prstGeom prst="rect">
            <a:avLst/>
          </a:prstGeom>
        </p:spPr>
        <p:txBody>
          <a:bodyPr wrap="square">
            <a:spAutoFit/>
          </a:bodyPr>
          <a:lstStyle/>
          <a:p>
            <a:pPr lvl="0"/>
            <a:r>
              <a:rPr lang="en-AU" dirty="0"/>
              <a:t>Most likely to occur on a </a:t>
            </a:r>
            <a:r>
              <a:rPr lang="en-AU" b="1" dirty="0">
                <a:solidFill>
                  <a:srgbClr val="C8721E"/>
                </a:solidFill>
              </a:rPr>
              <a:t>Friday/Saturday evening </a:t>
            </a:r>
            <a:r>
              <a:rPr lang="en-AU" dirty="0"/>
              <a:t>after 6pm</a:t>
            </a:r>
          </a:p>
        </p:txBody>
      </p:sp>
      <p:pic>
        <p:nvPicPr>
          <p:cNvPr id="15" name="Picture 14" descr="Icon&#10;&#10;Description automatically generated">
            <a:extLst>
              <a:ext uri="{FF2B5EF4-FFF2-40B4-BE49-F238E27FC236}">
                <a16:creationId xmlns:a16="http://schemas.microsoft.com/office/drawing/2014/main" id="{6FCCA464-D48D-FB42-B6D8-6A7F1E5CB52E}"/>
              </a:ext>
            </a:extLst>
          </p:cNvPr>
          <p:cNvPicPr>
            <a:picLocks noChangeAspect="1"/>
          </p:cNvPicPr>
          <p:nvPr/>
        </p:nvPicPr>
        <p:blipFill>
          <a:blip r:embed="rId5"/>
          <a:stretch>
            <a:fillRect/>
          </a:stretch>
        </p:blipFill>
        <p:spPr>
          <a:xfrm>
            <a:off x="181087" y="2359270"/>
            <a:ext cx="561574" cy="575338"/>
          </a:xfrm>
          <a:prstGeom prst="rect">
            <a:avLst/>
          </a:prstGeom>
        </p:spPr>
      </p:pic>
      <p:sp>
        <p:nvSpPr>
          <p:cNvPr id="3" name="TextBox 2">
            <a:extLst>
              <a:ext uri="{FF2B5EF4-FFF2-40B4-BE49-F238E27FC236}">
                <a16:creationId xmlns:a16="http://schemas.microsoft.com/office/drawing/2014/main" id="{80E07ABC-C29D-A446-8A48-1268D8F145D6}"/>
              </a:ext>
            </a:extLst>
          </p:cNvPr>
          <p:cNvSpPr txBox="1"/>
          <p:nvPr/>
        </p:nvSpPr>
        <p:spPr>
          <a:xfrm>
            <a:off x="546985" y="3899772"/>
            <a:ext cx="5375715" cy="369332"/>
          </a:xfrm>
          <a:prstGeom prst="rect">
            <a:avLst/>
          </a:prstGeom>
          <a:noFill/>
        </p:spPr>
        <p:txBody>
          <a:bodyPr wrap="square" rtlCol="0">
            <a:spAutoFit/>
          </a:bodyPr>
          <a:lstStyle/>
          <a:p>
            <a:r>
              <a:rPr lang="en-US" sz="1600" b="1" dirty="0">
                <a:solidFill>
                  <a:srgbClr val="4E418F"/>
                </a:solidFill>
              </a:rPr>
              <a:t>Day of week and time, IPV</a:t>
            </a:r>
            <a:r>
              <a:rPr lang="en-US" b="1" dirty="0">
                <a:solidFill>
                  <a:srgbClr val="4E418F"/>
                </a:solidFill>
              </a:rPr>
              <a:t> </a:t>
            </a:r>
            <a:r>
              <a:rPr lang="en-AU" dirty="0">
                <a:solidFill>
                  <a:srgbClr val="4E418F"/>
                </a:solidFill>
              </a:rPr>
              <a:t>Jan – Dec 2021 </a:t>
            </a:r>
            <a:r>
              <a:rPr lang="en-US" dirty="0">
                <a:solidFill>
                  <a:srgbClr val="4E418F"/>
                </a:solidFill>
              </a:rPr>
              <a:t>*</a:t>
            </a:r>
          </a:p>
        </p:txBody>
      </p:sp>
      <p:pic>
        <p:nvPicPr>
          <p:cNvPr id="21" name="Picture 20">
            <a:extLst>
              <a:ext uri="{FF2B5EF4-FFF2-40B4-BE49-F238E27FC236}">
                <a16:creationId xmlns:a16="http://schemas.microsoft.com/office/drawing/2014/main" id="{85765403-228E-094A-89B1-9EC3B46D6B89}"/>
              </a:ext>
            </a:extLst>
          </p:cNvPr>
          <p:cNvPicPr>
            <a:picLocks noChangeAspect="1"/>
          </p:cNvPicPr>
          <p:nvPr/>
        </p:nvPicPr>
        <p:blipFill>
          <a:blip r:embed="rId6"/>
          <a:stretch>
            <a:fillRect/>
          </a:stretch>
        </p:blipFill>
        <p:spPr>
          <a:xfrm>
            <a:off x="-1" y="759424"/>
            <a:ext cx="10718801" cy="844362"/>
          </a:xfrm>
          <a:prstGeom prst="rect">
            <a:avLst/>
          </a:prstGeom>
        </p:spPr>
      </p:pic>
      <p:sp>
        <p:nvSpPr>
          <p:cNvPr id="22" name="TextBox 21">
            <a:extLst>
              <a:ext uri="{FF2B5EF4-FFF2-40B4-BE49-F238E27FC236}">
                <a16:creationId xmlns:a16="http://schemas.microsoft.com/office/drawing/2014/main" id="{1626611F-89D7-A94E-86DF-6D65A1C1B07E}"/>
              </a:ext>
            </a:extLst>
          </p:cNvPr>
          <p:cNvSpPr txBox="1"/>
          <p:nvPr/>
        </p:nvSpPr>
        <p:spPr>
          <a:xfrm>
            <a:off x="173017" y="876713"/>
            <a:ext cx="9563909" cy="646331"/>
          </a:xfrm>
          <a:prstGeom prst="rect">
            <a:avLst/>
          </a:prstGeom>
          <a:noFill/>
        </p:spPr>
        <p:txBody>
          <a:bodyPr wrap="square" rtlCol="0">
            <a:spAutoFit/>
          </a:bodyPr>
          <a:lstStyle/>
          <a:p>
            <a:r>
              <a:rPr lang="en-US" sz="3600" dirty="0">
                <a:solidFill>
                  <a:schemeClr val="bg1"/>
                </a:solidFill>
              </a:rPr>
              <a:t>When DFV occurs: </a:t>
            </a:r>
            <a:r>
              <a:rPr lang="en-US" sz="3600" dirty="0">
                <a:solidFill>
                  <a:srgbClr val="FFBB03"/>
                </a:solidFill>
              </a:rPr>
              <a:t>Aboriginal</a:t>
            </a:r>
            <a:r>
              <a:rPr lang="en-US" sz="3600" dirty="0">
                <a:solidFill>
                  <a:srgbClr val="FBB916"/>
                </a:solidFill>
              </a:rPr>
              <a:t> women</a:t>
            </a:r>
          </a:p>
        </p:txBody>
      </p:sp>
      <p:sp>
        <p:nvSpPr>
          <p:cNvPr id="24" name="TextBox 23">
            <a:extLst>
              <a:ext uri="{FF2B5EF4-FFF2-40B4-BE49-F238E27FC236}">
                <a16:creationId xmlns:a16="http://schemas.microsoft.com/office/drawing/2014/main" id="{80DDE3E0-078F-41F5-8235-CC320C5632AC}"/>
              </a:ext>
            </a:extLst>
          </p:cNvPr>
          <p:cNvSpPr txBox="1"/>
          <p:nvPr/>
        </p:nvSpPr>
        <p:spPr>
          <a:xfrm>
            <a:off x="239856" y="1567471"/>
            <a:ext cx="4724638" cy="584775"/>
          </a:xfrm>
          <a:prstGeom prst="rect">
            <a:avLst/>
          </a:prstGeom>
          <a:noFill/>
        </p:spPr>
        <p:txBody>
          <a:bodyPr wrap="square" rtlCol="0">
            <a:spAutoFit/>
          </a:bodyPr>
          <a:lstStyle/>
          <a:p>
            <a:pPr algn="ctr"/>
            <a:r>
              <a:rPr lang="en-AU" sz="3200" b="1" dirty="0">
                <a:solidFill>
                  <a:srgbClr val="C8721E"/>
                </a:solidFill>
              </a:rPr>
              <a:t>Intimate partner violence</a:t>
            </a:r>
            <a:endParaRPr lang="en-US" sz="3200" b="1" dirty="0">
              <a:solidFill>
                <a:srgbClr val="C8721E"/>
              </a:solidFill>
            </a:endParaRPr>
          </a:p>
        </p:txBody>
      </p:sp>
      <p:sp>
        <p:nvSpPr>
          <p:cNvPr id="26" name="TextBox 25">
            <a:extLst>
              <a:ext uri="{FF2B5EF4-FFF2-40B4-BE49-F238E27FC236}">
                <a16:creationId xmlns:a16="http://schemas.microsoft.com/office/drawing/2014/main" id="{64AA6676-FFC4-4D1A-AFE4-F4F25BAEEA3B}"/>
              </a:ext>
            </a:extLst>
          </p:cNvPr>
          <p:cNvSpPr txBox="1"/>
          <p:nvPr/>
        </p:nvSpPr>
        <p:spPr>
          <a:xfrm>
            <a:off x="7002162" y="1567471"/>
            <a:ext cx="4724638" cy="584775"/>
          </a:xfrm>
          <a:prstGeom prst="rect">
            <a:avLst/>
          </a:prstGeom>
          <a:noFill/>
        </p:spPr>
        <p:txBody>
          <a:bodyPr wrap="square" rtlCol="0">
            <a:spAutoFit/>
          </a:bodyPr>
          <a:lstStyle/>
          <a:p>
            <a:pPr algn="ctr"/>
            <a:r>
              <a:rPr lang="en-AU" sz="3200" b="1" dirty="0">
                <a:solidFill>
                  <a:srgbClr val="C8721E"/>
                </a:solidFill>
              </a:rPr>
              <a:t>Family violence</a:t>
            </a:r>
            <a:endParaRPr lang="en-US" sz="3200" b="1" dirty="0">
              <a:solidFill>
                <a:srgbClr val="C8721E"/>
              </a:solidFill>
            </a:endParaRPr>
          </a:p>
        </p:txBody>
      </p:sp>
      <p:sp>
        <p:nvSpPr>
          <p:cNvPr id="27" name="TextBox 26">
            <a:extLst>
              <a:ext uri="{FF2B5EF4-FFF2-40B4-BE49-F238E27FC236}">
                <a16:creationId xmlns:a16="http://schemas.microsoft.com/office/drawing/2014/main" id="{925F5A3E-6A7A-4CD0-A9AD-51590EED27B7}"/>
              </a:ext>
            </a:extLst>
          </p:cNvPr>
          <p:cNvSpPr txBox="1"/>
          <p:nvPr/>
        </p:nvSpPr>
        <p:spPr>
          <a:xfrm>
            <a:off x="6673863" y="3899772"/>
            <a:ext cx="5514868" cy="369332"/>
          </a:xfrm>
          <a:prstGeom prst="rect">
            <a:avLst/>
          </a:prstGeom>
          <a:noFill/>
        </p:spPr>
        <p:txBody>
          <a:bodyPr wrap="square" rtlCol="0">
            <a:spAutoFit/>
          </a:bodyPr>
          <a:lstStyle/>
          <a:p>
            <a:r>
              <a:rPr lang="en-US" sz="1600" b="1" dirty="0">
                <a:solidFill>
                  <a:srgbClr val="4E418F"/>
                </a:solidFill>
              </a:rPr>
              <a:t>Day of week and time, Family violence </a:t>
            </a:r>
            <a:r>
              <a:rPr lang="en-AU" dirty="0">
                <a:solidFill>
                  <a:srgbClr val="4E418F"/>
                </a:solidFill>
              </a:rPr>
              <a:t>Jan – Dec 2021 </a:t>
            </a:r>
            <a:r>
              <a:rPr lang="en-US" dirty="0">
                <a:solidFill>
                  <a:srgbClr val="4E418F"/>
                </a:solidFill>
              </a:rPr>
              <a:t>*</a:t>
            </a:r>
          </a:p>
        </p:txBody>
      </p:sp>
      <p:sp>
        <p:nvSpPr>
          <p:cNvPr id="28" name="TextBox 27">
            <a:extLst>
              <a:ext uri="{FF2B5EF4-FFF2-40B4-BE49-F238E27FC236}">
                <a16:creationId xmlns:a16="http://schemas.microsoft.com/office/drawing/2014/main" id="{04AD94A3-9B14-4516-881A-40C157A13951}"/>
              </a:ext>
            </a:extLst>
          </p:cNvPr>
          <p:cNvSpPr txBox="1"/>
          <p:nvPr/>
        </p:nvSpPr>
        <p:spPr>
          <a:xfrm>
            <a:off x="7536665" y="2222666"/>
            <a:ext cx="4196888" cy="646331"/>
          </a:xfrm>
          <a:prstGeom prst="rect">
            <a:avLst/>
          </a:prstGeom>
          <a:noFill/>
        </p:spPr>
        <p:txBody>
          <a:bodyPr wrap="square" rtlCol="0">
            <a:spAutoFit/>
          </a:bodyPr>
          <a:lstStyle/>
          <a:p>
            <a:pPr lvl="0"/>
            <a:r>
              <a:rPr lang="en-AU" dirty="0"/>
              <a:t>Spread across the week, and </a:t>
            </a:r>
            <a:r>
              <a:rPr lang="en-AU" b="1" dirty="0">
                <a:solidFill>
                  <a:srgbClr val="C8721E"/>
                </a:solidFill>
              </a:rPr>
              <a:t>most likely to occur on weekends</a:t>
            </a:r>
            <a:endParaRPr lang="en-AU" dirty="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27900D2-770C-43AC-B945-2006502B8862}"/>
              </a:ext>
            </a:extLst>
          </p:cNvPr>
          <p:cNvSpPr txBox="1"/>
          <p:nvPr/>
        </p:nvSpPr>
        <p:spPr>
          <a:xfrm>
            <a:off x="7536665" y="3065160"/>
            <a:ext cx="4196889" cy="646331"/>
          </a:xfrm>
          <a:prstGeom prst="rect">
            <a:avLst/>
          </a:prstGeom>
          <a:noFill/>
        </p:spPr>
        <p:txBody>
          <a:bodyPr wrap="square">
            <a:spAutoFit/>
          </a:bodyPr>
          <a:lstStyle/>
          <a:p>
            <a:pPr lvl="0"/>
            <a:r>
              <a:rPr lang="en-AU" sz="1800" dirty="0"/>
              <a:t>Most likely to occur in the </a:t>
            </a:r>
            <a:r>
              <a:rPr lang="en-AU" sz="1800" b="1" dirty="0">
                <a:solidFill>
                  <a:srgbClr val="C8721E"/>
                </a:solidFill>
              </a:rPr>
              <a:t>evening </a:t>
            </a:r>
            <a:r>
              <a:rPr lang="en-AU" sz="1800" dirty="0"/>
              <a:t>after 6pm</a:t>
            </a:r>
          </a:p>
        </p:txBody>
      </p:sp>
      <p:pic>
        <p:nvPicPr>
          <p:cNvPr id="30" name="Picture 29" descr="Icon&#10;&#10;Description automatically generated">
            <a:extLst>
              <a:ext uri="{FF2B5EF4-FFF2-40B4-BE49-F238E27FC236}">
                <a16:creationId xmlns:a16="http://schemas.microsoft.com/office/drawing/2014/main" id="{CD80E244-4EF7-408D-B216-0283D1B1D8E9}"/>
              </a:ext>
            </a:extLst>
          </p:cNvPr>
          <p:cNvPicPr>
            <a:picLocks noChangeAspect="1"/>
          </p:cNvPicPr>
          <p:nvPr/>
        </p:nvPicPr>
        <p:blipFill>
          <a:blip r:embed="rId4"/>
          <a:stretch>
            <a:fillRect/>
          </a:stretch>
        </p:blipFill>
        <p:spPr>
          <a:xfrm>
            <a:off x="6500821" y="3067245"/>
            <a:ext cx="565557" cy="565557"/>
          </a:xfrm>
          <a:prstGeom prst="rect">
            <a:avLst/>
          </a:prstGeom>
        </p:spPr>
      </p:pic>
      <p:pic>
        <p:nvPicPr>
          <p:cNvPr id="31" name="Picture 30" descr="Icon&#10;&#10;Description automatically generated">
            <a:extLst>
              <a:ext uri="{FF2B5EF4-FFF2-40B4-BE49-F238E27FC236}">
                <a16:creationId xmlns:a16="http://schemas.microsoft.com/office/drawing/2014/main" id="{B3000262-4519-4536-A3D6-93CCDE5BC295}"/>
              </a:ext>
            </a:extLst>
          </p:cNvPr>
          <p:cNvPicPr>
            <a:picLocks noChangeAspect="1"/>
          </p:cNvPicPr>
          <p:nvPr/>
        </p:nvPicPr>
        <p:blipFill>
          <a:blip r:embed="rId5"/>
          <a:stretch>
            <a:fillRect/>
          </a:stretch>
        </p:blipFill>
        <p:spPr>
          <a:xfrm>
            <a:off x="6535597" y="2271499"/>
            <a:ext cx="561574" cy="575338"/>
          </a:xfrm>
          <a:prstGeom prst="rect">
            <a:avLst/>
          </a:prstGeom>
        </p:spPr>
      </p:pic>
      <p:sp>
        <p:nvSpPr>
          <p:cNvPr id="8" name="Slide Number Placeholder 7">
            <a:extLst>
              <a:ext uri="{FF2B5EF4-FFF2-40B4-BE49-F238E27FC236}">
                <a16:creationId xmlns:a16="http://schemas.microsoft.com/office/drawing/2014/main" id="{33DAFE39-1D73-4902-A541-1155C8DAE70D}"/>
              </a:ext>
            </a:extLst>
          </p:cNvPr>
          <p:cNvSpPr>
            <a:spLocks noGrp="1"/>
          </p:cNvSpPr>
          <p:nvPr>
            <p:ph type="sldNum" sz="quarter" idx="12"/>
          </p:nvPr>
        </p:nvSpPr>
        <p:spPr>
          <a:xfrm>
            <a:off x="9364481" y="6538912"/>
            <a:ext cx="2743200" cy="365125"/>
          </a:xfrm>
        </p:spPr>
        <p:txBody>
          <a:bodyPr/>
          <a:lstStyle/>
          <a:p>
            <a:fld id="{CBD54129-237E-BA4E-A210-4351E6A5A9A4}" type="slidenum">
              <a:rPr lang="en-US" smtClean="0"/>
              <a:t>18</a:t>
            </a:fld>
            <a:endParaRPr lang="en-US" dirty="0"/>
          </a:p>
        </p:txBody>
      </p:sp>
      <p:graphicFrame>
        <p:nvGraphicFramePr>
          <p:cNvPr id="5" name="Table 4">
            <a:extLst>
              <a:ext uri="{FF2B5EF4-FFF2-40B4-BE49-F238E27FC236}">
                <a16:creationId xmlns:a16="http://schemas.microsoft.com/office/drawing/2014/main" id="{27F0BE77-5920-4FDB-8FCD-E058CAE6BBC2}"/>
              </a:ext>
            </a:extLst>
          </p:cNvPr>
          <p:cNvGraphicFramePr>
            <a:graphicFrameLocks noGrp="1"/>
          </p:cNvGraphicFramePr>
          <p:nvPr>
            <p:extLst>
              <p:ext uri="{D42A27DB-BD31-4B8C-83A1-F6EECF244321}">
                <p14:modId xmlns:p14="http://schemas.microsoft.com/office/powerpoint/2010/main" val="1080278136"/>
              </p:ext>
            </p:extLst>
          </p:nvPr>
        </p:nvGraphicFramePr>
        <p:xfrm>
          <a:off x="146311" y="4105705"/>
          <a:ext cx="5776390" cy="2409055"/>
        </p:xfrm>
        <a:graphic>
          <a:graphicData uri="http://schemas.openxmlformats.org/drawingml/2006/table">
            <a:tbl>
              <a:tblPr/>
              <a:tblGrid>
                <a:gridCol w="975234">
                  <a:extLst>
                    <a:ext uri="{9D8B030D-6E8A-4147-A177-3AD203B41FA5}">
                      <a16:colId xmlns:a16="http://schemas.microsoft.com/office/drawing/2014/main" val="353063548"/>
                    </a:ext>
                  </a:extLst>
                </a:gridCol>
                <a:gridCol w="468863">
                  <a:extLst>
                    <a:ext uri="{9D8B030D-6E8A-4147-A177-3AD203B41FA5}">
                      <a16:colId xmlns:a16="http://schemas.microsoft.com/office/drawing/2014/main" val="4066744471"/>
                    </a:ext>
                  </a:extLst>
                </a:gridCol>
                <a:gridCol w="618899">
                  <a:extLst>
                    <a:ext uri="{9D8B030D-6E8A-4147-A177-3AD203B41FA5}">
                      <a16:colId xmlns:a16="http://schemas.microsoft.com/office/drawing/2014/main" val="1872097162"/>
                    </a:ext>
                  </a:extLst>
                </a:gridCol>
                <a:gridCol w="618899">
                  <a:extLst>
                    <a:ext uri="{9D8B030D-6E8A-4147-A177-3AD203B41FA5}">
                      <a16:colId xmlns:a16="http://schemas.microsoft.com/office/drawing/2014/main" val="1996820592"/>
                    </a:ext>
                  </a:extLst>
                </a:gridCol>
                <a:gridCol w="618899">
                  <a:extLst>
                    <a:ext uri="{9D8B030D-6E8A-4147-A177-3AD203B41FA5}">
                      <a16:colId xmlns:a16="http://schemas.microsoft.com/office/drawing/2014/main" val="257781239"/>
                    </a:ext>
                  </a:extLst>
                </a:gridCol>
                <a:gridCol w="618899">
                  <a:extLst>
                    <a:ext uri="{9D8B030D-6E8A-4147-A177-3AD203B41FA5}">
                      <a16:colId xmlns:a16="http://schemas.microsoft.com/office/drawing/2014/main" val="2385469503"/>
                    </a:ext>
                  </a:extLst>
                </a:gridCol>
                <a:gridCol w="618899">
                  <a:extLst>
                    <a:ext uri="{9D8B030D-6E8A-4147-A177-3AD203B41FA5}">
                      <a16:colId xmlns:a16="http://schemas.microsoft.com/office/drawing/2014/main" val="2437993957"/>
                    </a:ext>
                  </a:extLst>
                </a:gridCol>
                <a:gridCol w="618899">
                  <a:extLst>
                    <a:ext uri="{9D8B030D-6E8A-4147-A177-3AD203B41FA5}">
                      <a16:colId xmlns:a16="http://schemas.microsoft.com/office/drawing/2014/main" val="3914745430"/>
                    </a:ext>
                  </a:extLst>
                </a:gridCol>
                <a:gridCol w="618899">
                  <a:extLst>
                    <a:ext uri="{9D8B030D-6E8A-4147-A177-3AD203B41FA5}">
                      <a16:colId xmlns:a16="http://schemas.microsoft.com/office/drawing/2014/main" val="67580267"/>
                    </a:ext>
                  </a:extLst>
                </a:gridCol>
              </a:tblGrid>
              <a:tr h="481811">
                <a:tc>
                  <a:txBody>
                    <a:bodyPr/>
                    <a:lstStyle/>
                    <a:p>
                      <a:pPr algn="l" fontAlgn="b"/>
                      <a:endParaRPr lang="en-AU"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AU"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AU" sz="1400" b="1" i="0" u="none" strike="noStrike" dirty="0">
                          <a:solidFill>
                            <a:srgbClr val="000000"/>
                          </a:solidFill>
                          <a:effectLst/>
                          <a:latin typeface="Calibri" panose="020F0502020204030204" pitchFamily="34" charset="0"/>
                        </a:rPr>
                        <a:t>Mon</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Tues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Wed</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Thu</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Fri</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Sat</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Sun</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039503"/>
                  </a:ext>
                </a:extLst>
              </a:tr>
              <a:tr h="481811">
                <a:tc gridSpan="2">
                  <a:txBody>
                    <a:bodyPr/>
                    <a:lstStyle/>
                    <a:p>
                      <a:pPr lvl="0" algn="l" fontAlgn="b"/>
                      <a:r>
                        <a:rPr lang="en-AU" sz="1400" b="0" i="0" u="none" strike="noStrike" dirty="0">
                          <a:solidFill>
                            <a:srgbClr val="000000"/>
                          </a:solidFill>
                          <a:effectLst/>
                          <a:latin typeface="Calibri" panose="020F0502020204030204" pitchFamily="34" charset="0"/>
                        </a:rPr>
                        <a:t>12am to &lt;6am</a:t>
                      </a:r>
                    </a:p>
                  </a:txBody>
                  <a:tcPr marL="6350" marR="6350" marT="6350" marB="0" anchor="b">
                    <a:lnL>
                      <a:noFill/>
                    </a:lnL>
                    <a:lnR>
                      <a:noFill/>
                    </a:lnR>
                    <a:lnT>
                      <a:noFill/>
                    </a:lnT>
                    <a:lnB>
                      <a:noFill/>
                    </a:lnB>
                  </a:tcPr>
                </a:tc>
                <a:tc hMerge="1">
                  <a:txBody>
                    <a:bodyPr/>
                    <a:lstStyle/>
                    <a:p>
                      <a:endParaRPr lang="en-AU"/>
                    </a:p>
                  </a:txBody>
                  <a:tcPr/>
                </a:tc>
                <a:tc>
                  <a:txBody>
                    <a:bodyPr/>
                    <a:lstStyle/>
                    <a:p>
                      <a:pPr algn="ctr" fontAlgn="ctr"/>
                      <a:r>
                        <a:rPr lang="en-AU" sz="1400" b="0" i="0" u="none" strike="noStrike" dirty="0">
                          <a:solidFill>
                            <a:srgbClr val="000000"/>
                          </a:solidFill>
                          <a:effectLst/>
                          <a:latin typeface="Calibri" panose="020F0502020204030204" pitchFamily="34" charset="0"/>
                        </a:rPr>
                        <a:t>2%</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4D2DE"/>
                    </a:solidFill>
                  </a:tcPr>
                </a:tc>
                <a:tc>
                  <a:txBody>
                    <a:bodyPr/>
                    <a:lstStyle/>
                    <a:p>
                      <a:pPr algn="ctr" fontAlgn="ctr"/>
                      <a:r>
                        <a:rPr lang="en-AU" sz="1400" b="0" i="0" u="none" strike="noStrike" dirty="0">
                          <a:solidFill>
                            <a:srgbClr val="000000"/>
                          </a:solidFill>
                          <a:effectLst/>
                          <a:latin typeface="Calibri" panose="020F0502020204030204" pitchFamily="34" charset="0"/>
                        </a:rPr>
                        <a:t>1%</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AU" sz="1400" b="0" i="0" u="none" strike="noStrike">
                          <a:solidFill>
                            <a:srgbClr val="000000"/>
                          </a:solidFill>
                          <a:effectLst/>
                          <a:latin typeface="Calibri" panose="020F0502020204030204" pitchFamily="34" charset="0"/>
                        </a:rPr>
                        <a:t>2%</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8D7E1"/>
                    </a:solidFill>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B1AEC8"/>
                    </a:solidFill>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A9A6C3"/>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7F7AA7"/>
                    </a:solidFill>
                  </a:tcPr>
                </a:tc>
                <a:tc>
                  <a:txBody>
                    <a:bodyPr/>
                    <a:lstStyle/>
                    <a:p>
                      <a:pPr algn="ctr" fontAlgn="ctr"/>
                      <a:r>
                        <a:rPr lang="en-AU" sz="1400" b="0" i="0" u="none" strike="noStrike" dirty="0">
                          <a:solidFill>
                            <a:schemeClr val="bg1"/>
                          </a:solidFill>
                          <a:effectLst/>
                          <a:latin typeface="Calibri" panose="020F0502020204030204" pitchFamily="34" charset="0"/>
                        </a:rPr>
                        <a:t>6%</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3D367D"/>
                    </a:solidFill>
                  </a:tcPr>
                </a:tc>
                <a:extLst>
                  <a:ext uri="{0D108BD9-81ED-4DB2-BD59-A6C34878D82A}">
                    <a16:rowId xmlns:a16="http://schemas.microsoft.com/office/drawing/2014/main" val="229204825"/>
                  </a:ext>
                </a:extLst>
              </a:tr>
              <a:tr h="481811">
                <a:tc gridSpan="2">
                  <a:txBody>
                    <a:bodyPr/>
                    <a:lstStyle/>
                    <a:p>
                      <a:pPr lvl="0" algn="l" fontAlgn="b"/>
                      <a:r>
                        <a:rPr lang="en-AU" sz="1400" b="0" i="0" u="none" strike="noStrike" dirty="0">
                          <a:solidFill>
                            <a:srgbClr val="000000"/>
                          </a:solidFill>
                          <a:effectLst/>
                          <a:latin typeface="Calibri" panose="020F0502020204030204" pitchFamily="34" charset="0"/>
                        </a:rPr>
                        <a:t>6 am to &lt; 12pm</a:t>
                      </a:r>
                    </a:p>
                  </a:txBody>
                  <a:tcPr marL="6350" marR="6350" marT="6350" marB="0" anchor="b">
                    <a:lnL>
                      <a:noFill/>
                    </a:lnL>
                    <a:lnR>
                      <a:noFill/>
                    </a:lnR>
                    <a:lnT>
                      <a:noFill/>
                    </a:lnT>
                    <a:lnB>
                      <a:noFill/>
                    </a:lnB>
                  </a:tcPr>
                </a:tc>
                <a:tc hMerge="1">
                  <a:txBody>
                    <a:bodyPr/>
                    <a:lstStyle/>
                    <a:p>
                      <a:endParaRPr lang="en-AU"/>
                    </a:p>
                  </a:txBody>
                  <a:tcPr/>
                </a:tc>
                <a:tc>
                  <a:txBody>
                    <a:bodyPr/>
                    <a:lstStyle/>
                    <a:p>
                      <a:pPr algn="ctr" fontAlgn="ctr"/>
                      <a:r>
                        <a:rPr lang="en-AU" sz="14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B9B6CD"/>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7B76A5"/>
                    </a:solidFill>
                  </a:tcP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9692B6"/>
                    </a:solidFill>
                  </a:tcP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A29EBE"/>
                    </a:solidFill>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9A96B9"/>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7B76A5"/>
                    </a:solidFill>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9692B6"/>
                    </a:solidFill>
                  </a:tcPr>
                </a:tc>
                <a:extLst>
                  <a:ext uri="{0D108BD9-81ED-4DB2-BD59-A6C34878D82A}">
                    <a16:rowId xmlns:a16="http://schemas.microsoft.com/office/drawing/2014/main" val="751868856"/>
                  </a:ext>
                </a:extLst>
              </a:tr>
              <a:tr h="481811">
                <a:tc gridSpan="2">
                  <a:txBody>
                    <a:bodyPr/>
                    <a:lstStyle/>
                    <a:p>
                      <a:pPr lvl="0" algn="l" fontAlgn="b"/>
                      <a:r>
                        <a:rPr lang="en-AU" sz="1400" b="0" i="0" u="none" strike="noStrike" dirty="0">
                          <a:solidFill>
                            <a:srgbClr val="000000"/>
                          </a:solidFill>
                          <a:effectLst/>
                          <a:latin typeface="Calibri" panose="020F0502020204030204" pitchFamily="34" charset="0"/>
                        </a:rPr>
                        <a:t>12pm to &lt;6pm</a:t>
                      </a:r>
                    </a:p>
                  </a:txBody>
                  <a:tcPr marL="6350" marR="6350" marT="6350" marB="0" anchor="b">
                    <a:lnL>
                      <a:noFill/>
                    </a:lnL>
                    <a:lnR>
                      <a:noFill/>
                    </a:lnR>
                    <a:lnT>
                      <a:noFill/>
                    </a:lnT>
                    <a:lnB>
                      <a:noFill/>
                    </a:lnB>
                  </a:tcPr>
                </a:tc>
                <a:tc hMerge="1">
                  <a:txBody>
                    <a:bodyPr/>
                    <a:lstStyle/>
                    <a:p>
                      <a:endParaRPr lang="en-AU"/>
                    </a:p>
                  </a:txBody>
                  <a:tcPr/>
                </a:tc>
                <a:tc>
                  <a:txBody>
                    <a:bodyPr/>
                    <a:lstStyle/>
                    <a:p>
                      <a:pPr algn="ctr" fontAlgn="ctr"/>
                      <a:r>
                        <a:rPr lang="en-AU" sz="14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C8C6D7"/>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7B76A5"/>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928EB4"/>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8E8AB1"/>
                    </a:solidFill>
                  </a:tcPr>
                </a:tc>
                <a:tc>
                  <a:txBody>
                    <a:bodyPr/>
                    <a:lstStyle/>
                    <a:p>
                      <a:pPr algn="ctr" fontAlgn="ctr"/>
                      <a:r>
                        <a:rPr lang="en-AU" sz="1400" b="0" i="0" u="none" strike="noStrike" dirty="0">
                          <a:solidFill>
                            <a:schemeClr val="bg1"/>
                          </a:solidFill>
                          <a:effectLst/>
                          <a:latin typeface="Calibri" panose="020F0502020204030204" pitchFamily="34" charset="0"/>
                        </a:rPr>
                        <a:t>5%</a:t>
                      </a:r>
                    </a:p>
                  </a:txBody>
                  <a:tcPr marL="6350" marR="6350" marT="6350" marB="0" anchor="ctr">
                    <a:lnL>
                      <a:noFill/>
                    </a:lnL>
                    <a:lnR>
                      <a:noFill/>
                    </a:lnR>
                    <a:lnT>
                      <a:noFill/>
                    </a:lnT>
                    <a:lnB>
                      <a:noFill/>
                    </a:lnB>
                    <a:solidFill>
                      <a:srgbClr val="5C5691"/>
                    </a:solidFill>
                  </a:tcP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9692B6"/>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7F7AA7"/>
                    </a:solidFill>
                  </a:tcPr>
                </a:tc>
                <a:extLst>
                  <a:ext uri="{0D108BD9-81ED-4DB2-BD59-A6C34878D82A}">
                    <a16:rowId xmlns:a16="http://schemas.microsoft.com/office/drawing/2014/main" val="2686500587"/>
                  </a:ext>
                </a:extLst>
              </a:tr>
              <a:tr h="481811">
                <a:tc gridSpan="2">
                  <a:txBody>
                    <a:bodyPr/>
                    <a:lstStyle/>
                    <a:p>
                      <a:pPr lvl="0" algn="l" fontAlgn="b"/>
                      <a:r>
                        <a:rPr lang="en-AU" sz="1400" b="0" i="0" u="none" strike="noStrike" dirty="0">
                          <a:solidFill>
                            <a:srgbClr val="000000"/>
                          </a:solidFill>
                          <a:effectLst/>
                          <a:latin typeface="Calibri" panose="020F0502020204030204" pitchFamily="34" charset="0"/>
                        </a:rPr>
                        <a:t>6pm to &lt;12pm</a:t>
                      </a:r>
                    </a:p>
                  </a:txBody>
                  <a:tcPr marL="6350" marR="6350" marT="6350" marB="0" anchor="b">
                    <a:lnL>
                      <a:noFill/>
                    </a:lnL>
                    <a:lnR>
                      <a:noFill/>
                    </a:lnR>
                    <a:lnT>
                      <a:noFill/>
                    </a:lnT>
                    <a:lnB>
                      <a:noFill/>
                    </a:lnB>
                  </a:tcPr>
                </a:tc>
                <a:tc hMerge="1">
                  <a:txBody>
                    <a:bodyPr/>
                    <a:lstStyle/>
                    <a:p>
                      <a:endParaRPr lang="en-AU"/>
                    </a:p>
                  </a:txBody>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B5B2CA"/>
                    </a:solidFill>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ADAAC5"/>
                    </a:solidFill>
                  </a:tcPr>
                </a:tc>
                <a:tc>
                  <a:txBody>
                    <a:bodyPr/>
                    <a:lstStyle/>
                    <a:p>
                      <a:pPr algn="ctr" fontAlgn="ctr"/>
                      <a:r>
                        <a:rPr lang="en-AU" sz="1400" b="0" i="0" u="none" strike="noStrike">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7772A2"/>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7B76A5"/>
                    </a:solidFill>
                  </a:tcPr>
                </a:tc>
                <a:tc>
                  <a:txBody>
                    <a:bodyPr/>
                    <a:lstStyle/>
                    <a:p>
                      <a:pPr algn="ctr" fontAlgn="ctr"/>
                      <a:r>
                        <a:rPr lang="en-AU" sz="1400" b="0" i="0" u="none" strike="noStrike" dirty="0">
                          <a:solidFill>
                            <a:schemeClr val="bg1"/>
                          </a:solidFill>
                          <a:effectLst/>
                          <a:latin typeface="Calibri" panose="020F0502020204030204" pitchFamily="34" charset="0"/>
                        </a:rPr>
                        <a:t>6%</a:t>
                      </a:r>
                    </a:p>
                  </a:txBody>
                  <a:tcPr marL="6350" marR="6350" marT="6350" marB="0" anchor="ctr">
                    <a:lnL>
                      <a:noFill/>
                    </a:lnL>
                    <a:lnR>
                      <a:noFill/>
                    </a:lnR>
                    <a:lnT>
                      <a:noFill/>
                    </a:lnT>
                    <a:lnB>
                      <a:noFill/>
                    </a:lnB>
                    <a:solidFill>
                      <a:srgbClr val="39327A"/>
                    </a:solidFill>
                  </a:tcPr>
                </a:tc>
                <a:tc>
                  <a:txBody>
                    <a:bodyPr/>
                    <a:lstStyle/>
                    <a:p>
                      <a:pPr algn="ctr" fontAlgn="ctr"/>
                      <a:r>
                        <a:rPr lang="en-AU" sz="1400" b="0" i="0" u="none" strike="noStrike" dirty="0">
                          <a:solidFill>
                            <a:schemeClr val="bg1"/>
                          </a:solidFill>
                          <a:effectLst/>
                          <a:latin typeface="Calibri" panose="020F0502020204030204" pitchFamily="34" charset="0"/>
                        </a:rPr>
                        <a:t>6%</a:t>
                      </a:r>
                    </a:p>
                  </a:txBody>
                  <a:tcPr marL="6350" marR="6350" marT="6350" marB="0" anchor="ctr">
                    <a:lnL>
                      <a:noFill/>
                    </a:lnL>
                    <a:lnR>
                      <a:noFill/>
                    </a:lnR>
                    <a:lnT>
                      <a:noFill/>
                    </a:lnT>
                    <a:lnB>
                      <a:noFill/>
                    </a:lnB>
                    <a:solidFill>
                      <a:srgbClr val="39327A"/>
                    </a:solidFill>
                  </a:tcP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9E9ABB"/>
                    </a:solidFill>
                  </a:tcPr>
                </a:tc>
                <a:extLst>
                  <a:ext uri="{0D108BD9-81ED-4DB2-BD59-A6C34878D82A}">
                    <a16:rowId xmlns:a16="http://schemas.microsoft.com/office/drawing/2014/main" val="2062276871"/>
                  </a:ext>
                </a:extLst>
              </a:tr>
            </a:tbl>
          </a:graphicData>
        </a:graphic>
      </p:graphicFrame>
      <p:graphicFrame>
        <p:nvGraphicFramePr>
          <p:cNvPr id="7" name="Table 6">
            <a:extLst>
              <a:ext uri="{FF2B5EF4-FFF2-40B4-BE49-F238E27FC236}">
                <a16:creationId xmlns:a16="http://schemas.microsoft.com/office/drawing/2014/main" id="{0913D05C-3186-4AAD-97CA-22830A4B2372}"/>
              </a:ext>
            </a:extLst>
          </p:cNvPr>
          <p:cNvGraphicFramePr>
            <a:graphicFrameLocks noGrp="1"/>
          </p:cNvGraphicFramePr>
          <p:nvPr>
            <p:extLst>
              <p:ext uri="{D42A27DB-BD31-4B8C-83A1-F6EECF244321}">
                <p14:modId xmlns:p14="http://schemas.microsoft.com/office/powerpoint/2010/main" val="3191877918"/>
              </p:ext>
            </p:extLst>
          </p:nvPr>
        </p:nvGraphicFramePr>
        <p:xfrm>
          <a:off x="6381123" y="4420546"/>
          <a:ext cx="5664567" cy="2118368"/>
        </p:xfrm>
        <a:graphic>
          <a:graphicData uri="http://schemas.openxmlformats.org/drawingml/2006/table">
            <a:tbl>
              <a:tblPr/>
              <a:tblGrid>
                <a:gridCol w="956355">
                  <a:extLst>
                    <a:ext uri="{9D8B030D-6E8A-4147-A177-3AD203B41FA5}">
                      <a16:colId xmlns:a16="http://schemas.microsoft.com/office/drawing/2014/main" val="1171437206"/>
                    </a:ext>
                  </a:extLst>
                </a:gridCol>
                <a:gridCol w="459786">
                  <a:extLst>
                    <a:ext uri="{9D8B030D-6E8A-4147-A177-3AD203B41FA5}">
                      <a16:colId xmlns:a16="http://schemas.microsoft.com/office/drawing/2014/main" val="69050307"/>
                    </a:ext>
                  </a:extLst>
                </a:gridCol>
                <a:gridCol w="606918">
                  <a:extLst>
                    <a:ext uri="{9D8B030D-6E8A-4147-A177-3AD203B41FA5}">
                      <a16:colId xmlns:a16="http://schemas.microsoft.com/office/drawing/2014/main" val="1895906560"/>
                    </a:ext>
                  </a:extLst>
                </a:gridCol>
                <a:gridCol w="606918">
                  <a:extLst>
                    <a:ext uri="{9D8B030D-6E8A-4147-A177-3AD203B41FA5}">
                      <a16:colId xmlns:a16="http://schemas.microsoft.com/office/drawing/2014/main" val="3497935748"/>
                    </a:ext>
                  </a:extLst>
                </a:gridCol>
                <a:gridCol w="606918">
                  <a:extLst>
                    <a:ext uri="{9D8B030D-6E8A-4147-A177-3AD203B41FA5}">
                      <a16:colId xmlns:a16="http://schemas.microsoft.com/office/drawing/2014/main" val="1190887501"/>
                    </a:ext>
                  </a:extLst>
                </a:gridCol>
                <a:gridCol w="606918">
                  <a:extLst>
                    <a:ext uri="{9D8B030D-6E8A-4147-A177-3AD203B41FA5}">
                      <a16:colId xmlns:a16="http://schemas.microsoft.com/office/drawing/2014/main" val="112494733"/>
                    </a:ext>
                  </a:extLst>
                </a:gridCol>
                <a:gridCol w="606918">
                  <a:extLst>
                    <a:ext uri="{9D8B030D-6E8A-4147-A177-3AD203B41FA5}">
                      <a16:colId xmlns:a16="http://schemas.microsoft.com/office/drawing/2014/main" val="3481238673"/>
                    </a:ext>
                  </a:extLst>
                </a:gridCol>
                <a:gridCol w="606918">
                  <a:extLst>
                    <a:ext uri="{9D8B030D-6E8A-4147-A177-3AD203B41FA5}">
                      <a16:colId xmlns:a16="http://schemas.microsoft.com/office/drawing/2014/main" val="1217949003"/>
                    </a:ext>
                  </a:extLst>
                </a:gridCol>
                <a:gridCol w="606918">
                  <a:extLst>
                    <a:ext uri="{9D8B030D-6E8A-4147-A177-3AD203B41FA5}">
                      <a16:colId xmlns:a16="http://schemas.microsoft.com/office/drawing/2014/main" val="3323151534"/>
                    </a:ext>
                  </a:extLst>
                </a:gridCol>
              </a:tblGrid>
              <a:tr h="251296">
                <a:tc>
                  <a:txBody>
                    <a:bodyPr/>
                    <a:lstStyle/>
                    <a:p>
                      <a:pPr algn="l" fontAlgn="b"/>
                      <a:endParaRPr lang="en-AU"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AU" sz="1400" b="1" i="0" u="none" strike="noStrike">
                          <a:solidFill>
                            <a:srgbClr val="000000"/>
                          </a:solidFill>
                          <a:effectLst/>
                          <a:latin typeface="Calibri" panose="020F0502020204030204" pitchFamily="34" charset="0"/>
                        </a:rPr>
                        <a:t>Mon</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Tues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Wed</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Thu</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Fri</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Sat</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effectLst/>
                          <a:latin typeface="Calibri" panose="020F0502020204030204" pitchFamily="34" charset="0"/>
                        </a:rPr>
                        <a:t>Sun</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451576"/>
                  </a:ext>
                </a:extLst>
              </a:tr>
              <a:tr h="466768">
                <a:tc gridSpan="2">
                  <a:txBody>
                    <a:bodyPr/>
                    <a:lstStyle/>
                    <a:p>
                      <a:pPr algn="l" fontAlgn="b"/>
                      <a:r>
                        <a:rPr lang="en-AU" sz="1400" b="0" i="0" u="none" strike="noStrike" dirty="0">
                          <a:solidFill>
                            <a:srgbClr val="000000"/>
                          </a:solidFill>
                          <a:effectLst/>
                          <a:latin typeface="Calibri" panose="020F0502020204030204" pitchFamily="34" charset="0"/>
                        </a:rPr>
                        <a:t>12am to &lt;6am</a:t>
                      </a:r>
                    </a:p>
                  </a:txBody>
                  <a:tcPr marL="6350" marR="6350" marT="6350" marB="0" anchor="b">
                    <a:lnL>
                      <a:noFill/>
                    </a:lnL>
                    <a:lnR>
                      <a:noFill/>
                    </a:lnR>
                    <a:lnT>
                      <a:noFill/>
                    </a:lnT>
                    <a:lnB>
                      <a:noFill/>
                    </a:lnB>
                  </a:tcPr>
                </a:tc>
                <a:tc hMerge="1">
                  <a:txBody>
                    <a:bodyPr/>
                    <a:lstStyle/>
                    <a:p>
                      <a:endParaRPr lang="en-AU"/>
                    </a:p>
                  </a:txBody>
                  <a:tcPr/>
                </a:tc>
                <a:tc>
                  <a:txBody>
                    <a:bodyPr/>
                    <a:lstStyle/>
                    <a:p>
                      <a:pPr algn="ctr" fontAlgn="ctr"/>
                      <a:r>
                        <a:rPr lang="en-AU" sz="1400" b="0" i="0" u="none" strike="noStrike">
                          <a:solidFill>
                            <a:srgbClr val="000000"/>
                          </a:solidFill>
                          <a:effectLst/>
                          <a:latin typeface="Calibri" panose="020F0502020204030204" pitchFamily="34" charset="0"/>
                        </a:rPr>
                        <a:t>2%</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BEAF7"/>
                    </a:solidFill>
                  </a:tcPr>
                </a:tc>
                <a:tc>
                  <a:txBody>
                    <a:bodyPr/>
                    <a:lstStyle/>
                    <a:p>
                      <a:pPr algn="ctr" fontAlgn="ctr"/>
                      <a:r>
                        <a:rPr lang="en-AU" sz="1400" b="0" i="0" u="none" strike="noStrike">
                          <a:solidFill>
                            <a:srgbClr val="000000"/>
                          </a:solidFill>
                          <a:effectLst/>
                          <a:latin typeface="Calibri" panose="020F0502020204030204" pitchFamily="34" charset="0"/>
                        </a:rPr>
                        <a:t>1%</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AU" sz="1400" b="0" i="0" u="none" strike="noStrike">
                          <a:solidFill>
                            <a:srgbClr val="000000"/>
                          </a:solidFill>
                          <a:effectLst/>
                          <a:latin typeface="Calibri" panose="020F0502020204030204" pitchFamily="34" charset="0"/>
                        </a:rPr>
                        <a:t>2%</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7D4EE"/>
                    </a:solidFill>
                  </a:tcPr>
                </a:tc>
                <a:tc>
                  <a:txBody>
                    <a:bodyPr/>
                    <a:lstStyle/>
                    <a:p>
                      <a:pPr algn="ctr" fontAlgn="ctr"/>
                      <a:r>
                        <a:rPr lang="en-AU" sz="1400" b="0" i="0" u="none" strike="noStrike">
                          <a:solidFill>
                            <a:srgbClr val="000000"/>
                          </a:solidFill>
                          <a:effectLst/>
                          <a:latin typeface="Calibri" panose="020F0502020204030204" pitchFamily="34" charset="0"/>
                        </a:rPr>
                        <a:t>2%</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BEAF7"/>
                    </a:solidFill>
                  </a:tcPr>
                </a:tc>
                <a:tc>
                  <a:txBody>
                    <a:bodyPr/>
                    <a:lstStyle/>
                    <a:p>
                      <a:pPr algn="ctr" fontAlgn="ctr"/>
                      <a:r>
                        <a:rPr lang="en-AU" sz="1400" b="0" i="0" u="none" strike="noStrike">
                          <a:solidFill>
                            <a:srgbClr val="000000"/>
                          </a:solidFill>
                          <a:effectLst/>
                          <a:latin typeface="Calibri" panose="020F0502020204030204" pitchFamily="34" charset="0"/>
                        </a:rPr>
                        <a:t>2%</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5F5"/>
                    </a:solidFill>
                  </a:tcPr>
                </a:tc>
                <a:tc>
                  <a:txBody>
                    <a:bodyPr/>
                    <a:lstStyle/>
                    <a:p>
                      <a:pPr algn="ctr" fontAlgn="ctr"/>
                      <a:r>
                        <a:rPr lang="en-AU" sz="1400" b="0" i="0" u="none" strike="noStrike" dirty="0">
                          <a:solidFill>
                            <a:schemeClr val="bg1"/>
                          </a:solidFill>
                          <a:effectLst/>
                          <a:latin typeface="Calibri" panose="020F0502020204030204" pitchFamily="34" charset="0"/>
                        </a:rPr>
                        <a:t>5%</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918AD0"/>
                    </a:solidFill>
                  </a:tcPr>
                </a:tc>
                <a:tc>
                  <a:txBody>
                    <a:bodyPr/>
                    <a:lstStyle/>
                    <a:p>
                      <a:pPr algn="ctr" fontAlgn="ctr"/>
                      <a:r>
                        <a:rPr lang="en-AU" sz="1400" b="0" i="0" u="none" strike="noStrike" dirty="0">
                          <a:solidFill>
                            <a:schemeClr val="bg1"/>
                          </a:solidFill>
                          <a:effectLst/>
                          <a:latin typeface="Calibri" panose="020F0502020204030204" pitchFamily="34" charset="0"/>
                        </a:rPr>
                        <a:t>5%</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9993D3"/>
                    </a:solidFill>
                  </a:tcPr>
                </a:tc>
                <a:extLst>
                  <a:ext uri="{0D108BD9-81ED-4DB2-BD59-A6C34878D82A}">
                    <a16:rowId xmlns:a16="http://schemas.microsoft.com/office/drawing/2014/main" val="3024098977"/>
                  </a:ext>
                </a:extLst>
              </a:tr>
              <a:tr h="466768">
                <a:tc gridSpan="2">
                  <a:txBody>
                    <a:bodyPr/>
                    <a:lstStyle/>
                    <a:p>
                      <a:pPr algn="l" fontAlgn="b"/>
                      <a:r>
                        <a:rPr lang="en-AU" sz="1400" b="0" i="0" u="none" strike="noStrike">
                          <a:solidFill>
                            <a:srgbClr val="000000"/>
                          </a:solidFill>
                          <a:effectLst/>
                          <a:latin typeface="Calibri" panose="020F0502020204030204" pitchFamily="34" charset="0"/>
                        </a:rPr>
                        <a:t>6 am to &lt; 12pm</a:t>
                      </a:r>
                    </a:p>
                  </a:txBody>
                  <a:tcPr marL="6350" marR="6350" marT="6350" marB="0" anchor="b">
                    <a:lnL>
                      <a:noFill/>
                    </a:lnL>
                    <a:lnR>
                      <a:noFill/>
                    </a:lnR>
                    <a:lnT>
                      <a:noFill/>
                    </a:lnT>
                    <a:lnB>
                      <a:noFill/>
                    </a:lnB>
                  </a:tcPr>
                </a:tc>
                <a:tc hMerge="1">
                  <a:txBody>
                    <a:bodyPr/>
                    <a:lstStyle/>
                    <a:p>
                      <a:endParaRPr lang="en-AU"/>
                    </a:p>
                  </a:txBody>
                  <a:tcP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CECBEA"/>
                    </a:solidFill>
                  </a:tcP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D3D0EC"/>
                    </a:solidFill>
                  </a:tcP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D3D0EC"/>
                    </a:solidFill>
                  </a:tcPr>
                </a:tc>
                <a:tc>
                  <a:txBody>
                    <a:bodyPr/>
                    <a:lstStyle/>
                    <a:p>
                      <a:pPr algn="ctr" fontAlgn="ctr"/>
                      <a:r>
                        <a:rPr lang="en-AU" sz="14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D7D4EE"/>
                    </a:solidFill>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D3D0EC"/>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AEA9DC"/>
                    </a:solidFill>
                  </a:tcPr>
                </a:tc>
                <a:tc>
                  <a:txBody>
                    <a:bodyPr/>
                    <a:lstStyle/>
                    <a:p>
                      <a:pPr algn="ctr" fontAlgn="ctr"/>
                      <a:r>
                        <a:rPr lang="en-AU" sz="1400" b="0" i="0" u="none" strike="noStrike">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AEA9DC"/>
                    </a:solidFill>
                  </a:tcPr>
                </a:tc>
                <a:extLst>
                  <a:ext uri="{0D108BD9-81ED-4DB2-BD59-A6C34878D82A}">
                    <a16:rowId xmlns:a16="http://schemas.microsoft.com/office/drawing/2014/main" val="3892270046"/>
                  </a:ext>
                </a:extLst>
              </a:tr>
              <a:tr h="466768">
                <a:tc gridSpan="2">
                  <a:txBody>
                    <a:bodyPr/>
                    <a:lstStyle/>
                    <a:p>
                      <a:pPr algn="l" fontAlgn="b"/>
                      <a:r>
                        <a:rPr lang="en-AU" sz="1400" b="0" i="0" u="none" strike="noStrike">
                          <a:solidFill>
                            <a:srgbClr val="000000"/>
                          </a:solidFill>
                          <a:effectLst/>
                          <a:latin typeface="Calibri" panose="020F0502020204030204" pitchFamily="34" charset="0"/>
                        </a:rPr>
                        <a:t>12pm to &lt;6pm</a:t>
                      </a:r>
                    </a:p>
                  </a:txBody>
                  <a:tcPr marL="6350" marR="6350" marT="6350" marB="0" anchor="b">
                    <a:lnL>
                      <a:noFill/>
                    </a:lnL>
                    <a:lnR>
                      <a:noFill/>
                    </a:lnR>
                    <a:lnT>
                      <a:noFill/>
                    </a:lnT>
                    <a:lnB>
                      <a:noFill/>
                    </a:lnB>
                  </a:tcPr>
                </a:tc>
                <a:tc hMerge="1">
                  <a:txBody>
                    <a:bodyPr/>
                    <a:lstStyle/>
                    <a:p>
                      <a:endParaRPr lang="en-AU"/>
                    </a:p>
                  </a:txBody>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A6A0D9"/>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AAA4DA"/>
                    </a:solidFill>
                  </a:tcPr>
                </a:tc>
                <a:tc>
                  <a:txBody>
                    <a:bodyPr/>
                    <a:lstStyle/>
                    <a:p>
                      <a:pPr algn="ctr" fontAlgn="ctr"/>
                      <a:r>
                        <a:rPr lang="en-AU" sz="14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D7D4EE"/>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AAA4DA"/>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AEA9DC"/>
                    </a:solidFill>
                  </a:tcPr>
                </a:tc>
                <a:tc>
                  <a:txBody>
                    <a:bodyPr/>
                    <a:lstStyle/>
                    <a:p>
                      <a:pPr algn="ctr" fontAlgn="ctr"/>
                      <a:r>
                        <a:rPr lang="en-AU" sz="1400" b="0" i="0" u="none" strike="noStrike" dirty="0">
                          <a:solidFill>
                            <a:schemeClr val="bg1"/>
                          </a:solidFill>
                          <a:effectLst/>
                          <a:latin typeface="Calibri" panose="020F0502020204030204" pitchFamily="34" charset="0"/>
                        </a:rPr>
                        <a:t>5%</a:t>
                      </a:r>
                    </a:p>
                  </a:txBody>
                  <a:tcPr marL="6350" marR="6350" marT="6350" marB="0" anchor="ctr">
                    <a:lnL>
                      <a:noFill/>
                    </a:lnL>
                    <a:lnR>
                      <a:noFill/>
                    </a:lnR>
                    <a:lnT>
                      <a:noFill/>
                    </a:lnT>
                    <a:lnB>
                      <a:noFill/>
                    </a:lnB>
                    <a:solidFill>
                      <a:srgbClr val="A29CD7"/>
                    </a:solidFill>
                  </a:tcPr>
                </a:tc>
                <a:tc>
                  <a:txBody>
                    <a:bodyPr/>
                    <a:lstStyle/>
                    <a:p>
                      <a:pPr algn="ctr" fontAlgn="ctr"/>
                      <a:r>
                        <a:rPr lang="en-AU" sz="1400" b="0" i="0" u="none" strike="noStrike" dirty="0">
                          <a:solidFill>
                            <a:schemeClr val="bg1"/>
                          </a:solidFill>
                          <a:effectLst/>
                          <a:latin typeface="Calibri" panose="020F0502020204030204" pitchFamily="34" charset="0"/>
                        </a:rPr>
                        <a:t>6%</a:t>
                      </a:r>
                    </a:p>
                  </a:txBody>
                  <a:tcPr marL="6350" marR="6350" marT="6350" marB="0" anchor="ctr">
                    <a:lnL>
                      <a:noFill/>
                    </a:lnL>
                    <a:lnR>
                      <a:noFill/>
                    </a:lnR>
                    <a:lnT>
                      <a:noFill/>
                    </a:lnT>
                    <a:lnB>
                      <a:noFill/>
                    </a:lnB>
                    <a:solidFill>
                      <a:srgbClr val="857DCA"/>
                    </a:solidFill>
                  </a:tcPr>
                </a:tc>
                <a:extLst>
                  <a:ext uri="{0D108BD9-81ED-4DB2-BD59-A6C34878D82A}">
                    <a16:rowId xmlns:a16="http://schemas.microsoft.com/office/drawing/2014/main" val="213753214"/>
                  </a:ext>
                </a:extLst>
              </a:tr>
              <a:tr h="466768">
                <a:tc gridSpan="2">
                  <a:txBody>
                    <a:bodyPr/>
                    <a:lstStyle/>
                    <a:p>
                      <a:pPr algn="l" fontAlgn="b"/>
                      <a:r>
                        <a:rPr lang="en-AU" sz="1400" b="0" i="0" u="none" strike="noStrike">
                          <a:solidFill>
                            <a:srgbClr val="000000"/>
                          </a:solidFill>
                          <a:effectLst/>
                          <a:latin typeface="Calibri" panose="020F0502020204030204" pitchFamily="34" charset="0"/>
                        </a:rPr>
                        <a:t>6pm to &lt;12pm</a:t>
                      </a:r>
                    </a:p>
                  </a:txBody>
                  <a:tcPr marL="6350" marR="6350" marT="6350" marB="0" anchor="b">
                    <a:lnL>
                      <a:noFill/>
                    </a:lnL>
                    <a:lnR>
                      <a:noFill/>
                    </a:lnR>
                    <a:lnT>
                      <a:noFill/>
                    </a:lnT>
                    <a:lnB>
                      <a:noFill/>
                    </a:lnB>
                  </a:tcPr>
                </a:tc>
                <a:tc hMerge="1">
                  <a:txBody>
                    <a:bodyPr/>
                    <a:lstStyle/>
                    <a:p>
                      <a:endParaRPr lang="en-AU"/>
                    </a:p>
                  </a:txBody>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C6C3E7"/>
                    </a:solidFill>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BEBAE3"/>
                    </a:solidFill>
                  </a:tcPr>
                </a:tc>
                <a:tc>
                  <a:txBody>
                    <a:bodyPr/>
                    <a:lstStyle/>
                    <a:p>
                      <a:pPr algn="ctr" fontAlgn="ctr"/>
                      <a:r>
                        <a:rPr lang="en-AU" sz="1400" b="0" i="0" u="none" strike="noStrike" dirty="0">
                          <a:solidFill>
                            <a:schemeClr val="bg1"/>
                          </a:solidFill>
                          <a:effectLst/>
                          <a:latin typeface="Calibri" panose="020F0502020204030204" pitchFamily="34" charset="0"/>
                        </a:rPr>
                        <a:t>5%</a:t>
                      </a:r>
                    </a:p>
                  </a:txBody>
                  <a:tcPr marL="6350" marR="6350" marT="6350" marB="0" anchor="ctr">
                    <a:lnL>
                      <a:noFill/>
                    </a:lnL>
                    <a:lnR>
                      <a:noFill/>
                    </a:lnR>
                    <a:lnT>
                      <a:noFill/>
                    </a:lnT>
                    <a:lnB>
                      <a:noFill/>
                    </a:lnB>
                    <a:solidFill>
                      <a:srgbClr val="9993D3"/>
                    </a:solidFill>
                  </a:tcPr>
                </a:tc>
                <a:tc>
                  <a:txBody>
                    <a:bodyPr/>
                    <a:lstStyle/>
                    <a:p>
                      <a:pPr algn="ctr" fontAlgn="ctr"/>
                      <a:r>
                        <a:rPr lang="en-AU" sz="1400" b="0" i="0" u="none" strike="noStrike" dirty="0">
                          <a:solidFill>
                            <a:schemeClr val="bg1"/>
                          </a:solidFill>
                          <a:effectLst/>
                          <a:latin typeface="Calibri" panose="020F0502020204030204" pitchFamily="34" charset="0"/>
                        </a:rPr>
                        <a:t>4%</a:t>
                      </a:r>
                    </a:p>
                  </a:txBody>
                  <a:tcPr marL="6350" marR="6350" marT="6350" marB="0" anchor="ctr">
                    <a:lnL>
                      <a:noFill/>
                    </a:lnL>
                    <a:lnR>
                      <a:noFill/>
                    </a:lnR>
                    <a:lnT>
                      <a:noFill/>
                    </a:lnT>
                    <a:lnB>
                      <a:noFill/>
                    </a:lnB>
                    <a:solidFill>
                      <a:srgbClr val="B6B1E0"/>
                    </a:solidFill>
                  </a:tcPr>
                </a:tc>
                <a:tc>
                  <a:txBody>
                    <a:bodyPr/>
                    <a:lstStyle/>
                    <a:p>
                      <a:pPr algn="ctr" fontAlgn="ctr"/>
                      <a:r>
                        <a:rPr lang="en-AU" sz="14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BEBAE3"/>
                    </a:solidFill>
                  </a:tcPr>
                </a:tc>
                <a:tc>
                  <a:txBody>
                    <a:bodyPr/>
                    <a:lstStyle/>
                    <a:p>
                      <a:pPr algn="ctr" fontAlgn="ctr"/>
                      <a:r>
                        <a:rPr lang="en-AU" sz="1400" b="0" i="0" u="none" strike="noStrike" dirty="0">
                          <a:solidFill>
                            <a:schemeClr val="bg1"/>
                          </a:solidFill>
                          <a:effectLst/>
                          <a:latin typeface="Calibri" panose="020F0502020204030204" pitchFamily="34" charset="0"/>
                        </a:rPr>
                        <a:t>7%</a:t>
                      </a:r>
                    </a:p>
                  </a:txBody>
                  <a:tcPr marL="6350" marR="6350" marT="6350" marB="0" anchor="ctr">
                    <a:lnL>
                      <a:noFill/>
                    </a:lnL>
                    <a:lnR>
                      <a:noFill/>
                    </a:lnR>
                    <a:lnT>
                      <a:noFill/>
                    </a:lnT>
                    <a:lnB>
                      <a:noFill/>
                    </a:lnB>
                    <a:solidFill>
                      <a:srgbClr val="7067C1"/>
                    </a:solidFill>
                  </a:tcPr>
                </a:tc>
                <a:tc>
                  <a:txBody>
                    <a:bodyPr/>
                    <a:lstStyle/>
                    <a:p>
                      <a:pPr algn="ctr" fontAlgn="ctr"/>
                      <a:r>
                        <a:rPr lang="en-AU" sz="1400" b="0" i="0" u="none" strike="noStrike" dirty="0">
                          <a:solidFill>
                            <a:schemeClr val="bg1"/>
                          </a:solidFill>
                          <a:effectLst/>
                          <a:latin typeface="Calibri" panose="020F0502020204030204" pitchFamily="34" charset="0"/>
                        </a:rPr>
                        <a:t>5%</a:t>
                      </a:r>
                    </a:p>
                  </a:txBody>
                  <a:tcPr marL="6350" marR="6350" marT="6350" marB="0" anchor="ctr">
                    <a:lnL>
                      <a:noFill/>
                    </a:lnL>
                    <a:lnR>
                      <a:noFill/>
                    </a:lnR>
                    <a:lnT>
                      <a:noFill/>
                    </a:lnT>
                    <a:lnB>
                      <a:noFill/>
                    </a:lnB>
                    <a:solidFill>
                      <a:srgbClr val="9D97D5"/>
                    </a:solidFill>
                  </a:tcPr>
                </a:tc>
                <a:extLst>
                  <a:ext uri="{0D108BD9-81ED-4DB2-BD59-A6C34878D82A}">
                    <a16:rowId xmlns:a16="http://schemas.microsoft.com/office/drawing/2014/main" val="3048845863"/>
                  </a:ext>
                </a:extLst>
              </a:tr>
            </a:tbl>
          </a:graphicData>
        </a:graphic>
      </p:graphicFrame>
    </p:spTree>
    <p:extLst>
      <p:ext uri="{BB962C8B-B14F-4D97-AF65-F5344CB8AC3E}">
        <p14:creationId xmlns:p14="http://schemas.microsoft.com/office/powerpoint/2010/main" val="348278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9E5548-C9E5-454F-87FC-FFC384504E86}"/>
              </a:ext>
            </a:extLst>
          </p:cNvPr>
          <p:cNvSpPr/>
          <p:nvPr/>
        </p:nvSpPr>
        <p:spPr>
          <a:xfrm>
            <a:off x="6096000" y="-15630"/>
            <a:ext cx="6095999" cy="6873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1ACA33AA-DD55-A440-8AE4-99982AB4AF41}"/>
              </a:ext>
            </a:extLst>
          </p:cNvPr>
          <p:cNvPicPr>
            <a:picLocks noChangeAspect="1"/>
          </p:cNvPicPr>
          <p:nvPr/>
        </p:nvPicPr>
        <p:blipFill>
          <a:blip r:embed="rId3"/>
          <a:stretch>
            <a:fillRect/>
          </a:stretch>
        </p:blipFill>
        <p:spPr>
          <a:xfrm>
            <a:off x="0" y="-9188"/>
            <a:ext cx="12192000" cy="1092200"/>
          </a:xfrm>
          <a:prstGeom prst="rect">
            <a:avLst/>
          </a:prstGeom>
        </p:spPr>
      </p:pic>
      <p:pic>
        <p:nvPicPr>
          <p:cNvPr id="19" name="Picture 18">
            <a:extLst>
              <a:ext uri="{FF2B5EF4-FFF2-40B4-BE49-F238E27FC236}">
                <a16:creationId xmlns:a16="http://schemas.microsoft.com/office/drawing/2014/main" id="{A66AE0FF-7388-1045-B30C-F5EB7EA97926}"/>
              </a:ext>
            </a:extLst>
          </p:cNvPr>
          <p:cNvPicPr>
            <a:picLocks noChangeAspect="1"/>
          </p:cNvPicPr>
          <p:nvPr/>
        </p:nvPicPr>
        <p:blipFill>
          <a:blip r:embed="rId4"/>
          <a:stretch>
            <a:fillRect/>
          </a:stretch>
        </p:blipFill>
        <p:spPr>
          <a:xfrm>
            <a:off x="-1" y="759424"/>
            <a:ext cx="8272131" cy="844362"/>
          </a:xfrm>
          <a:prstGeom prst="rect">
            <a:avLst/>
          </a:prstGeom>
        </p:spPr>
      </p:pic>
      <p:sp>
        <p:nvSpPr>
          <p:cNvPr id="4" name="TextBox 3">
            <a:extLst>
              <a:ext uri="{FF2B5EF4-FFF2-40B4-BE49-F238E27FC236}">
                <a16:creationId xmlns:a16="http://schemas.microsoft.com/office/drawing/2014/main" id="{F272EAB2-5C90-6B44-BAC7-8FCC5B44C5D0}"/>
              </a:ext>
            </a:extLst>
          </p:cNvPr>
          <p:cNvSpPr txBox="1"/>
          <p:nvPr/>
        </p:nvSpPr>
        <p:spPr>
          <a:xfrm>
            <a:off x="598280" y="2189814"/>
            <a:ext cx="4551236" cy="3908762"/>
          </a:xfrm>
          <a:prstGeom prst="rect">
            <a:avLst/>
          </a:prstGeom>
          <a:noFill/>
        </p:spPr>
        <p:txBody>
          <a:bodyPr wrap="square" rtlCol="0">
            <a:spAutoFit/>
          </a:bodyPr>
          <a:lstStyle/>
          <a:p>
            <a:r>
              <a:rPr lang="en-AU" sz="2400" b="1" dirty="0">
                <a:solidFill>
                  <a:srgbClr val="4E418F"/>
                </a:solidFill>
                <a:cs typeface="Calibri" panose="020F0502020204030204" pitchFamily="34" charset="0"/>
              </a:rPr>
              <a:t>36% 	</a:t>
            </a:r>
            <a:r>
              <a:rPr lang="en-AU" sz="2000" dirty="0">
                <a:solidFill>
                  <a:schemeClr val="tx1">
                    <a:lumMod val="85000"/>
                    <a:lumOff val="15000"/>
                  </a:schemeClr>
                </a:solidFill>
                <a:cs typeface="Calibri" panose="020F0502020204030204" pitchFamily="34" charset="0"/>
              </a:rPr>
              <a:t>Aboriginal women had a prior </a:t>
            </a:r>
            <a:br>
              <a:rPr lang="en-AU" sz="2000" dirty="0">
                <a:solidFill>
                  <a:schemeClr val="tx1">
                    <a:lumMod val="85000"/>
                    <a:lumOff val="15000"/>
                  </a:schemeClr>
                </a:solidFill>
                <a:cs typeface="Calibri" panose="020F0502020204030204" pitchFamily="34" charset="0"/>
              </a:rPr>
            </a:br>
            <a:r>
              <a:rPr lang="en-AU" sz="2000" dirty="0">
                <a:solidFill>
                  <a:schemeClr val="tx1">
                    <a:lumMod val="85000"/>
                    <a:lumOff val="15000"/>
                  </a:schemeClr>
                </a:solidFill>
                <a:cs typeface="Calibri" panose="020F0502020204030204" pitchFamily="34" charset="0"/>
              </a:rPr>
              <a:t>	DFV assault victimisation within </a:t>
            </a:r>
            <a:br>
              <a:rPr lang="en-AU" sz="2000" dirty="0">
                <a:solidFill>
                  <a:schemeClr val="tx1">
                    <a:lumMod val="85000"/>
                    <a:lumOff val="15000"/>
                  </a:schemeClr>
                </a:solidFill>
                <a:cs typeface="Calibri" panose="020F0502020204030204" pitchFamily="34" charset="0"/>
              </a:rPr>
            </a:br>
            <a:r>
              <a:rPr lang="en-AU" sz="2000" dirty="0">
                <a:solidFill>
                  <a:schemeClr val="tx1">
                    <a:lumMod val="85000"/>
                    <a:lumOff val="15000"/>
                  </a:schemeClr>
                </a:solidFill>
                <a:cs typeface="Calibri" panose="020F0502020204030204" pitchFamily="34" charset="0"/>
              </a:rPr>
              <a:t>	</a:t>
            </a:r>
            <a:r>
              <a:rPr lang="en-AU" sz="2000" b="1" dirty="0">
                <a:solidFill>
                  <a:srgbClr val="C8721E"/>
                </a:solidFill>
                <a:cs typeface="Calibri" panose="020F0502020204030204" pitchFamily="34" charset="0"/>
              </a:rPr>
              <a:t>past 2 years </a:t>
            </a:r>
          </a:p>
          <a:p>
            <a:endParaRPr lang="en-AU" sz="1000" b="1" dirty="0">
              <a:solidFill>
                <a:srgbClr val="C8721E"/>
              </a:solidFill>
              <a:cs typeface="Calibri" panose="020F0502020204030204" pitchFamily="34" charset="0"/>
            </a:endParaRPr>
          </a:p>
          <a:p>
            <a:r>
              <a:rPr lang="en-AU" sz="2400" b="1" dirty="0">
                <a:solidFill>
                  <a:srgbClr val="4E418F"/>
                </a:solidFill>
                <a:cs typeface="Calibri" panose="020F0502020204030204" pitchFamily="34" charset="0"/>
              </a:rPr>
              <a:t>69%	</a:t>
            </a:r>
            <a:r>
              <a:rPr lang="en-AU" sz="2000" dirty="0">
                <a:solidFill>
                  <a:schemeClr val="tx1">
                    <a:lumMod val="85000"/>
                    <a:lumOff val="15000"/>
                  </a:schemeClr>
                </a:solidFill>
                <a:cs typeface="Calibri" panose="020F0502020204030204" pitchFamily="34" charset="0"/>
              </a:rPr>
              <a:t>Aboriginal women had a prior </a:t>
            </a:r>
            <a:br>
              <a:rPr lang="en-AU" sz="2000" dirty="0">
                <a:solidFill>
                  <a:schemeClr val="tx1">
                    <a:lumMod val="85000"/>
                    <a:lumOff val="15000"/>
                  </a:schemeClr>
                </a:solidFill>
                <a:cs typeface="Calibri" panose="020F0502020204030204" pitchFamily="34" charset="0"/>
              </a:rPr>
            </a:br>
            <a:r>
              <a:rPr lang="en-AU" sz="2000" dirty="0">
                <a:solidFill>
                  <a:schemeClr val="tx1">
                    <a:lumMod val="85000"/>
                    <a:lumOff val="15000"/>
                  </a:schemeClr>
                </a:solidFill>
                <a:cs typeface="Calibri" panose="020F0502020204030204" pitchFamily="34" charset="0"/>
              </a:rPr>
              <a:t>	DFV assault victimisation within</a:t>
            </a:r>
            <a:br>
              <a:rPr lang="en-AU" sz="2000" dirty="0">
                <a:solidFill>
                  <a:schemeClr val="tx1">
                    <a:lumMod val="85000"/>
                    <a:lumOff val="15000"/>
                  </a:schemeClr>
                </a:solidFill>
                <a:cs typeface="Calibri" panose="020F0502020204030204" pitchFamily="34" charset="0"/>
              </a:rPr>
            </a:br>
            <a:r>
              <a:rPr lang="en-AU" sz="2000" dirty="0">
                <a:solidFill>
                  <a:schemeClr val="tx1">
                    <a:lumMod val="85000"/>
                    <a:lumOff val="15000"/>
                  </a:schemeClr>
                </a:solidFill>
                <a:cs typeface="Calibri" panose="020F0502020204030204" pitchFamily="34" charset="0"/>
              </a:rPr>
              <a:t>	</a:t>
            </a:r>
            <a:r>
              <a:rPr lang="en-AU" sz="2000" b="1" dirty="0">
                <a:solidFill>
                  <a:srgbClr val="C8721E"/>
                </a:solidFill>
                <a:cs typeface="Calibri" panose="020F0502020204030204" pitchFamily="34" charset="0"/>
              </a:rPr>
              <a:t>past 10 years </a:t>
            </a:r>
          </a:p>
          <a:p>
            <a:pPr marL="342900" indent="-342900">
              <a:buFont typeface="Wingdings" panose="05000000000000000000" pitchFamily="2" charset="2"/>
              <a:buChar char="Ø"/>
            </a:pPr>
            <a:endParaRPr lang="en-AU" sz="2000" b="1" dirty="0">
              <a:solidFill>
                <a:srgbClr val="C8721E"/>
              </a:solidFill>
              <a:cs typeface="Calibri" panose="020F0502020204030204" pitchFamily="34" charset="0"/>
            </a:endParaRPr>
          </a:p>
          <a:p>
            <a:endParaRPr lang="en-AU" sz="1000" b="1" dirty="0">
              <a:solidFill>
                <a:srgbClr val="C8721E"/>
              </a:solidFill>
              <a:cs typeface="Calibri" panose="020F0502020204030204" pitchFamily="34" charset="0"/>
            </a:endParaRPr>
          </a:p>
          <a:p>
            <a:r>
              <a:rPr lang="en-AU" sz="2000" b="1" dirty="0">
                <a:solidFill>
                  <a:srgbClr val="4E418F"/>
                </a:solidFill>
                <a:cs typeface="Calibri" panose="020F0502020204030204" pitchFamily="34" charset="0"/>
              </a:rPr>
              <a:t>In the past 2 years </a:t>
            </a:r>
            <a:r>
              <a:rPr lang="en-AU" sz="2000" dirty="0">
                <a:cs typeface="Calibri" panose="020F0502020204030204" pitchFamily="34" charset="0"/>
              </a:rPr>
              <a:t>Aboriginal adult female victims of IPV were more likely to have experienced prior victimisation </a:t>
            </a:r>
            <a:br>
              <a:rPr lang="en-AU" sz="2000" dirty="0">
                <a:cs typeface="Calibri" panose="020F0502020204030204" pitchFamily="34" charset="0"/>
              </a:rPr>
            </a:br>
            <a:r>
              <a:rPr lang="en-AU" sz="2000" dirty="0">
                <a:cs typeface="Calibri" panose="020F0502020204030204" pitchFamily="34" charset="0"/>
              </a:rPr>
              <a:t>(39% IPV v 31% Family violence)</a:t>
            </a:r>
          </a:p>
        </p:txBody>
      </p:sp>
      <p:sp>
        <p:nvSpPr>
          <p:cNvPr id="13" name="TextBox 12">
            <a:extLst>
              <a:ext uri="{FF2B5EF4-FFF2-40B4-BE49-F238E27FC236}">
                <a16:creationId xmlns:a16="http://schemas.microsoft.com/office/drawing/2014/main" id="{CA93BE2E-60DB-9549-9FEB-BDA726615C10}"/>
              </a:ext>
            </a:extLst>
          </p:cNvPr>
          <p:cNvSpPr txBox="1"/>
          <p:nvPr/>
        </p:nvSpPr>
        <p:spPr>
          <a:xfrm>
            <a:off x="565328" y="834430"/>
            <a:ext cx="8684187" cy="646331"/>
          </a:xfrm>
          <a:prstGeom prst="rect">
            <a:avLst/>
          </a:prstGeom>
          <a:noFill/>
        </p:spPr>
        <p:txBody>
          <a:bodyPr wrap="square" rtlCol="0">
            <a:spAutoFit/>
          </a:bodyPr>
          <a:lstStyle/>
          <a:p>
            <a:r>
              <a:rPr lang="en-US" sz="3600" dirty="0">
                <a:solidFill>
                  <a:schemeClr val="bg1"/>
                </a:solidFill>
              </a:rPr>
              <a:t>Prior victimisation: </a:t>
            </a:r>
            <a:r>
              <a:rPr lang="en-US" sz="3600" dirty="0">
                <a:solidFill>
                  <a:srgbClr val="FBB916"/>
                </a:solidFill>
              </a:rPr>
              <a:t>Aboriginal women</a:t>
            </a:r>
          </a:p>
        </p:txBody>
      </p:sp>
      <p:sp>
        <p:nvSpPr>
          <p:cNvPr id="14" name="TextBox 13">
            <a:extLst>
              <a:ext uri="{FF2B5EF4-FFF2-40B4-BE49-F238E27FC236}">
                <a16:creationId xmlns:a16="http://schemas.microsoft.com/office/drawing/2014/main" id="{0F96B719-6944-254C-9CD1-A828E2AE3618}"/>
              </a:ext>
            </a:extLst>
          </p:cNvPr>
          <p:cNvSpPr txBox="1"/>
          <p:nvPr/>
        </p:nvSpPr>
        <p:spPr>
          <a:xfrm>
            <a:off x="6400195" y="1849250"/>
            <a:ext cx="5805781" cy="707886"/>
          </a:xfrm>
          <a:prstGeom prst="rect">
            <a:avLst/>
          </a:prstGeom>
          <a:noFill/>
        </p:spPr>
        <p:txBody>
          <a:bodyPr wrap="square" rtlCol="0">
            <a:spAutoFit/>
          </a:bodyPr>
          <a:lstStyle/>
          <a:p>
            <a:r>
              <a:rPr lang="en-AU" sz="2000" b="1" dirty="0">
                <a:solidFill>
                  <a:srgbClr val="4E418F"/>
                </a:solidFill>
              </a:rPr>
              <a:t>Aboriginal women who are victims of DFV assaults reported in 2021, by prior DFV assault victimisation</a:t>
            </a:r>
          </a:p>
        </p:txBody>
      </p:sp>
      <p:graphicFrame>
        <p:nvGraphicFramePr>
          <p:cNvPr id="10" name="Chart 9">
            <a:extLst>
              <a:ext uri="{FF2B5EF4-FFF2-40B4-BE49-F238E27FC236}">
                <a16:creationId xmlns:a16="http://schemas.microsoft.com/office/drawing/2014/main" id="{0EA334AB-8B68-45D9-9BF2-3057F8F4AEF0}"/>
              </a:ext>
            </a:extLst>
          </p:cNvPr>
          <p:cNvGraphicFramePr>
            <a:graphicFrameLocks/>
          </p:cNvGraphicFramePr>
          <p:nvPr>
            <p:extLst>
              <p:ext uri="{D42A27DB-BD31-4B8C-83A1-F6EECF244321}">
                <p14:modId xmlns:p14="http://schemas.microsoft.com/office/powerpoint/2010/main" val="2049339977"/>
              </p:ext>
            </p:extLst>
          </p:nvPr>
        </p:nvGraphicFramePr>
        <p:xfrm>
          <a:off x="6400195" y="2867057"/>
          <a:ext cx="5534505" cy="3652495"/>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71C9D6DC-B09B-4A44-85C4-27FE5C0F8BEE}"/>
              </a:ext>
            </a:extLst>
          </p:cNvPr>
          <p:cNvSpPr>
            <a:spLocks noGrp="1"/>
          </p:cNvSpPr>
          <p:nvPr>
            <p:ph type="sldNum" sz="quarter" idx="12"/>
          </p:nvPr>
        </p:nvSpPr>
        <p:spPr/>
        <p:txBody>
          <a:bodyPr/>
          <a:lstStyle/>
          <a:p>
            <a:fld id="{CBD54129-237E-BA4E-A210-4351E6A5A9A4}" type="slidenum">
              <a:rPr lang="en-US" smtClean="0"/>
              <a:t>19</a:t>
            </a:fld>
            <a:endParaRPr lang="en-US" dirty="0"/>
          </a:p>
        </p:txBody>
      </p:sp>
    </p:spTree>
    <p:extLst>
      <p:ext uri="{BB962C8B-B14F-4D97-AF65-F5344CB8AC3E}">
        <p14:creationId xmlns:p14="http://schemas.microsoft.com/office/powerpoint/2010/main" val="53867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C2D58138-6C45-40EE-AA4B-65BB02E5A400}"/>
              </a:ext>
            </a:extLst>
          </p:cNvPr>
          <p:cNvPicPr>
            <a:picLocks noChangeAspect="1"/>
          </p:cNvPicPr>
          <p:nvPr/>
        </p:nvPicPr>
        <p:blipFill>
          <a:blip r:embed="rId3"/>
          <a:stretch>
            <a:fillRect/>
          </a:stretch>
        </p:blipFill>
        <p:spPr>
          <a:xfrm>
            <a:off x="0" y="840752"/>
            <a:ext cx="12192000" cy="6017248"/>
          </a:xfrm>
          <a:prstGeom prst="rect">
            <a:avLst/>
          </a:prstGeom>
        </p:spPr>
      </p:pic>
      <p:pic>
        <p:nvPicPr>
          <p:cNvPr id="15" name="Picture 14">
            <a:extLst>
              <a:ext uri="{FF2B5EF4-FFF2-40B4-BE49-F238E27FC236}">
                <a16:creationId xmlns:a16="http://schemas.microsoft.com/office/drawing/2014/main" id="{B59379A0-7361-AF44-B1B0-C1E3F860999A}"/>
              </a:ext>
            </a:extLst>
          </p:cNvPr>
          <p:cNvPicPr>
            <a:picLocks noChangeAspect="1"/>
          </p:cNvPicPr>
          <p:nvPr/>
        </p:nvPicPr>
        <p:blipFill>
          <a:blip r:embed="rId4"/>
          <a:stretch>
            <a:fillRect/>
          </a:stretch>
        </p:blipFill>
        <p:spPr>
          <a:xfrm>
            <a:off x="0" y="-9188"/>
            <a:ext cx="12192000" cy="1092200"/>
          </a:xfrm>
          <a:prstGeom prst="rect">
            <a:avLst/>
          </a:prstGeom>
        </p:spPr>
      </p:pic>
      <p:sp>
        <p:nvSpPr>
          <p:cNvPr id="12" name="TextBox 11">
            <a:extLst>
              <a:ext uri="{FF2B5EF4-FFF2-40B4-BE49-F238E27FC236}">
                <a16:creationId xmlns:a16="http://schemas.microsoft.com/office/drawing/2014/main" id="{DCE608A5-A403-4E47-8C60-76802C6B9DC6}"/>
              </a:ext>
            </a:extLst>
          </p:cNvPr>
          <p:cNvSpPr txBox="1"/>
          <p:nvPr/>
        </p:nvSpPr>
        <p:spPr>
          <a:xfrm>
            <a:off x="457200" y="1688355"/>
            <a:ext cx="11353800" cy="4462760"/>
          </a:xfrm>
          <a:prstGeom prst="rect">
            <a:avLst/>
          </a:prstGeom>
          <a:noFill/>
        </p:spPr>
        <p:txBody>
          <a:bodyPr wrap="square" rtlCol="0">
            <a:spAutoFit/>
          </a:bodyPr>
          <a:lstStyle/>
          <a:p>
            <a:r>
              <a:rPr lang="en-US" sz="4400" dirty="0">
                <a:solidFill>
                  <a:srgbClr val="FFBB03"/>
                </a:solidFill>
              </a:rPr>
              <a:t>Contents</a:t>
            </a:r>
          </a:p>
          <a:p>
            <a:pPr marL="571500" indent="-571500">
              <a:buFont typeface="Arial" panose="020B0604020202020204" pitchFamily="34" charset="0"/>
              <a:buChar char="•"/>
            </a:pPr>
            <a:r>
              <a:rPr lang="en-US" sz="4000" dirty="0">
                <a:solidFill>
                  <a:schemeClr val="bg1"/>
                </a:solidFill>
              </a:rPr>
              <a:t>Background – closing the gap			</a:t>
            </a:r>
            <a:r>
              <a:rPr lang="en-US" sz="4000" dirty="0">
                <a:solidFill>
                  <a:schemeClr val="bg1"/>
                </a:solidFill>
                <a:hlinkClick r:id="rId5" action="ppaction://hlinksldjump">
                  <a:extLst>
                    <a:ext uri="{A12FA001-AC4F-418D-AE19-62706E023703}">
                      <ahyp:hlinkClr xmlns:ahyp="http://schemas.microsoft.com/office/drawing/2018/hyperlinkcolor" val="tx"/>
                    </a:ext>
                  </a:extLst>
                </a:hlinkClick>
              </a:rPr>
              <a:t>4-11</a:t>
            </a:r>
            <a:endParaRPr lang="en-US" sz="4000" dirty="0">
              <a:solidFill>
                <a:schemeClr val="bg1"/>
              </a:solidFill>
            </a:endParaRPr>
          </a:p>
          <a:p>
            <a:pPr marL="571500" indent="-571500">
              <a:buFont typeface="Arial" panose="020B0604020202020204" pitchFamily="34" charset="0"/>
              <a:buChar char="•"/>
            </a:pPr>
            <a:r>
              <a:rPr lang="en-US" sz="4000" dirty="0">
                <a:solidFill>
                  <a:schemeClr val="bg1"/>
                </a:solidFill>
              </a:rPr>
              <a:t>DFV assault against Aboriginal women	</a:t>
            </a:r>
            <a:r>
              <a:rPr lang="en-US" sz="4000" dirty="0">
                <a:solidFill>
                  <a:schemeClr val="bg1"/>
                </a:solidFill>
                <a:hlinkClick r:id="rId6" action="ppaction://hlinksldjump">
                  <a:extLst>
                    <a:ext uri="{A12FA001-AC4F-418D-AE19-62706E023703}">
                      <ahyp:hlinkClr xmlns:ahyp="http://schemas.microsoft.com/office/drawing/2018/hyperlinkcolor" val="tx"/>
                    </a:ext>
                  </a:extLst>
                </a:hlinkClick>
              </a:rPr>
              <a:t>12-19</a:t>
            </a:r>
            <a:endParaRPr lang="en-US" sz="4000" dirty="0">
              <a:solidFill>
                <a:schemeClr val="bg1"/>
              </a:solidFill>
            </a:endParaRPr>
          </a:p>
          <a:p>
            <a:pPr marL="571500" indent="-571500">
              <a:buFont typeface="Arial" panose="020B0604020202020204" pitchFamily="34" charset="0"/>
              <a:buChar char="•"/>
            </a:pPr>
            <a:r>
              <a:rPr lang="en-US" sz="4000" dirty="0">
                <a:solidFill>
                  <a:schemeClr val="bg1"/>
                </a:solidFill>
              </a:rPr>
              <a:t>DFV assault against Aboriginal children	</a:t>
            </a:r>
            <a:r>
              <a:rPr lang="en-US" sz="4000" dirty="0">
                <a:solidFill>
                  <a:schemeClr val="bg1"/>
                </a:solidFill>
                <a:hlinkClick r:id="rId7" action="ppaction://hlinksldjump">
                  <a:extLst>
                    <a:ext uri="{A12FA001-AC4F-418D-AE19-62706E023703}">
                      <ahyp:hlinkClr xmlns:ahyp="http://schemas.microsoft.com/office/drawing/2018/hyperlinkcolor" val="tx"/>
                    </a:ext>
                  </a:extLst>
                </a:hlinkClick>
              </a:rPr>
              <a:t>20-24</a:t>
            </a:r>
            <a:endParaRPr lang="en-US" sz="4000" dirty="0">
              <a:solidFill>
                <a:schemeClr val="bg1"/>
              </a:solidFill>
            </a:endParaRPr>
          </a:p>
          <a:p>
            <a:pPr marL="571500" indent="-571500">
              <a:buFont typeface="Arial" panose="020B0604020202020204" pitchFamily="34" charset="0"/>
              <a:buChar char="•"/>
            </a:pPr>
            <a:r>
              <a:rPr lang="en-US" sz="4000" dirty="0">
                <a:solidFill>
                  <a:schemeClr val="bg1"/>
                </a:solidFill>
              </a:rPr>
              <a:t>Adult Aboriginal DFV assault offenders 	25-32</a:t>
            </a:r>
          </a:p>
          <a:p>
            <a:pPr marL="571500" indent="-571500">
              <a:buFont typeface="Arial" panose="020B0604020202020204" pitchFamily="34" charset="0"/>
              <a:buChar char="•"/>
            </a:pPr>
            <a:r>
              <a:rPr lang="en-US" sz="4000" dirty="0">
                <a:solidFill>
                  <a:schemeClr val="bg1"/>
                </a:solidFill>
              </a:rPr>
              <a:t>Aboriginal DFV assault young offenders     </a:t>
            </a:r>
            <a:r>
              <a:rPr lang="en-US" sz="4000" dirty="0">
                <a:solidFill>
                  <a:schemeClr val="bg1"/>
                </a:solidFill>
                <a:hlinkClick r:id="rId8" action="ppaction://hlinksldjump">
                  <a:extLst>
                    <a:ext uri="{A12FA001-AC4F-418D-AE19-62706E023703}">
                      <ahyp:hlinkClr xmlns:ahyp="http://schemas.microsoft.com/office/drawing/2018/hyperlinkcolor" val="tx"/>
                    </a:ext>
                  </a:extLst>
                </a:hlinkClick>
              </a:rPr>
              <a:t>33-38</a:t>
            </a:r>
            <a:endParaRPr lang="en-US" sz="4000" dirty="0">
              <a:solidFill>
                <a:schemeClr val="bg1"/>
              </a:solidFill>
            </a:endParaRPr>
          </a:p>
          <a:p>
            <a:pPr marL="571500" indent="-571500">
              <a:buFont typeface="Arial" panose="020B0604020202020204" pitchFamily="34" charset="0"/>
              <a:buChar char="•"/>
            </a:pPr>
            <a:r>
              <a:rPr lang="en-US" sz="4000" dirty="0">
                <a:solidFill>
                  <a:schemeClr val="bg1"/>
                </a:solidFill>
              </a:rPr>
              <a:t>Summary								</a:t>
            </a:r>
            <a:r>
              <a:rPr lang="en-US" sz="4000" dirty="0">
                <a:solidFill>
                  <a:schemeClr val="bg1"/>
                </a:solidFill>
                <a:hlinkClick r:id="rId9" action="ppaction://hlinksldjump">
                  <a:extLst>
                    <a:ext uri="{A12FA001-AC4F-418D-AE19-62706E023703}">
                      <ahyp:hlinkClr xmlns:ahyp="http://schemas.microsoft.com/office/drawing/2018/hyperlinkcolor" val="tx"/>
                    </a:ext>
                  </a:extLst>
                </a:hlinkClick>
              </a:rPr>
              <a:t>39</a:t>
            </a:r>
            <a:endParaRPr lang="en-US" sz="4000" dirty="0">
              <a:solidFill>
                <a:schemeClr val="bg1"/>
              </a:solidFill>
            </a:endParaRPr>
          </a:p>
        </p:txBody>
      </p:sp>
      <p:sp>
        <p:nvSpPr>
          <p:cNvPr id="2" name="Slide Number Placeholder 1">
            <a:extLst>
              <a:ext uri="{FF2B5EF4-FFF2-40B4-BE49-F238E27FC236}">
                <a16:creationId xmlns:a16="http://schemas.microsoft.com/office/drawing/2014/main" id="{DA1A6342-0C04-4813-AC6E-E2C88477CA23}"/>
              </a:ext>
            </a:extLst>
          </p:cNvPr>
          <p:cNvSpPr>
            <a:spLocks noGrp="1"/>
          </p:cNvSpPr>
          <p:nvPr>
            <p:ph type="sldNum" sz="quarter" idx="12"/>
          </p:nvPr>
        </p:nvSpPr>
        <p:spPr/>
        <p:txBody>
          <a:bodyPr/>
          <a:lstStyle/>
          <a:p>
            <a:fld id="{CBD54129-237E-BA4E-A210-4351E6A5A9A4}" type="slidenum">
              <a:rPr lang="en-US" smtClean="0"/>
              <a:t>2</a:t>
            </a:fld>
            <a:endParaRPr lang="en-US" dirty="0"/>
          </a:p>
        </p:txBody>
      </p:sp>
    </p:spTree>
    <p:extLst>
      <p:ext uri="{BB962C8B-B14F-4D97-AF65-F5344CB8AC3E}">
        <p14:creationId xmlns:p14="http://schemas.microsoft.com/office/powerpoint/2010/main" val="343665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C2D58138-6C45-40EE-AA4B-65BB02E5A400}"/>
              </a:ext>
            </a:extLst>
          </p:cNvPr>
          <p:cNvPicPr>
            <a:picLocks noChangeAspect="1"/>
          </p:cNvPicPr>
          <p:nvPr/>
        </p:nvPicPr>
        <p:blipFill>
          <a:blip r:embed="rId3"/>
          <a:stretch>
            <a:fillRect/>
          </a:stretch>
        </p:blipFill>
        <p:spPr>
          <a:xfrm>
            <a:off x="0" y="840752"/>
            <a:ext cx="12192000" cy="6017248"/>
          </a:xfrm>
          <a:prstGeom prst="rect">
            <a:avLst/>
          </a:prstGeom>
        </p:spPr>
      </p:pic>
      <p:pic>
        <p:nvPicPr>
          <p:cNvPr id="15" name="Picture 14">
            <a:extLst>
              <a:ext uri="{FF2B5EF4-FFF2-40B4-BE49-F238E27FC236}">
                <a16:creationId xmlns:a16="http://schemas.microsoft.com/office/drawing/2014/main" id="{B59379A0-7361-AF44-B1B0-C1E3F860999A}"/>
              </a:ext>
            </a:extLst>
          </p:cNvPr>
          <p:cNvPicPr>
            <a:picLocks noChangeAspect="1"/>
          </p:cNvPicPr>
          <p:nvPr/>
        </p:nvPicPr>
        <p:blipFill>
          <a:blip r:embed="rId4"/>
          <a:stretch>
            <a:fillRect/>
          </a:stretch>
        </p:blipFill>
        <p:spPr>
          <a:xfrm>
            <a:off x="0" y="-9188"/>
            <a:ext cx="12192000" cy="1092200"/>
          </a:xfrm>
          <a:prstGeom prst="rect">
            <a:avLst/>
          </a:prstGeom>
        </p:spPr>
      </p:pic>
      <p:sp>
        <p:nvSpPr>
          <p:cNvPr id="12" name="TextBox 11">
            <a:extLst>
              <a:ext uri="{FF2B5EF4-FFF2-40B4-BE49-F238E27FC236}">
                <a16:creationId xmlns:a16="http://schemas.microsoft.com/office/drawing/2014/main" id="{DCE608A5-A403-4E47-8C60-76802C6B9DC6}"/>
              </a:ext>
            </a:extLst>
          </p:cNvPr>
          <p:cNvSpPr txBox="1"/>
          <p:nvPr/>
        </p:nvSpPr>
        <p:spPr>
          <a:xfrm>
            <a:off x="1066800" y="1385182"/>
            <a:ext cx="10223500" cy="1446550"/>
          </a:xfrm>
          <a:prstGeom prst="rect">
            <a:avLst/>
          </a:prstGeom>
          <a:noFill/>
        </p:spPr>
        <p:txBody>
          <a:bodyPr wrap="square" rtlCol="0">
            <a:spAutoFit/>
          </a:bodyPr>
          <a:lstStyle/>
          <a:p>
            <a:r>
              <a:rPr lang="en-US" sz="4400" dirty="0">
                <a:solidFill>
                  <a:schemeClr val="bg1"/>
                </a:solidFill>
              </a:rPr>
              <a:t>Taking a closer look at </a:t>
            </a:r>
            <a:r>
              <a:rPr lang="en-US" sz="4400" dirty="0">
                <a:solidFill>
                  <a:srgbClr val="FFBB03"/>
                </a:solidFill>
              </a:rPr>
              <a:t>DFV assault against Aboriginal </a:t>
            </a:r>
            <a:r>
              <a:rPr lang="en-US" sz="4400" b="1" dirty="0">
                <a:solidFill>
                  <a:srgbClr val="FFBB03"/>
                </a:solidFill>
              </a:rPr>
              <a:t>children</a:t>
            </a:r>
            <a:endParaRPr lang="en-US" sz="4400" dirty="0">
              <a:solidFill>
                <a:srgbClr val="FBB916"/>
              </a:solidFill>
            </a:endParaRPr>
          </a:p>
        </p:txBody>
      </p:sp>
      <p:sp>
        <p:nvSpPr>
          <p:cNvPr id="13" name="TextBox 12">
            <a:extLst>
              <a:ext uri="{FF2B5EF4-FFF2-40B4-BE49-F238E27FC236}">
                <a16:creationId xmlns:a16="http://schemas.microsoft.com/office/drawing/2014/main" id="{02DBD3CC-EB6A-4813-84FE-11834E9D679C}"/>
              </a:ext>
            </a:extLst>
          </p:cNvPr>
          <p:cNvSpPr txBox="1"/>
          <p:nvPr/>
        </p:nvSpPr>
        <p:spPr>
          <a:xfrm>
            <a:off x="2190750" y="3308463"/>
            <a:ext cx="7791449" cy="1938992"/>
          </a:xfrm>
          <a:prstGeom prst="rect">
            <a:avLst/>
          </a:prstGeom>
          <a:noFill/>
        </p:spPr>
        <p:txBody>
          <a:bodyPr wrap="square" rtlCol="0">
            <a:spAutoFit/>
          </a:bodyPr>
          <a:lstStyle/>
          <a:p>
            <a:pPr marL="685800" indent="-685800">
              <a:buFont typeface="Arial" panose="020B0604020202020204" pitchFamily="34" charset="0"/>
              <a:buChar char="•"/>
            </a:pPr>
            <a:r>
              <a:rPr lang="en-US" sz="4000" dirty="0">
                <a:solidFill>
                  <a:schemeClr val="bg1"/>
                </a:solidFill>
              </a:rPr>
              <a:t>Relationship to offender </a:t>
            </a:r>
          </a:p>
          <a:p>
            <a:pPr marL="685800" indent="-685800">
              <a:buFont typeface="Arial" panose="020B0604020202020204" pitchFamily="34" charset="0"/>
              <a:buChar char="•"/>
            </a:pPr>
            <a:r>
              <a:rPr lang="en-US" sz="4000" dirty="0">
                <a:solidFill>
                  <a:schemeClr val="bg1"/>
                </a:solidFill>
              </a:rPr>
              <a:t>Place of incident (premise type)</a:t>
            </a:r>
          </a:p>
          <a:p>
            <a:pPr marL="685800" indent="-685800">
              <a:buFont typeface="Arial" panose="020B0604020202020204" pitchFamily="34" charset="0"/>
              <a:buChar char="•"/>
            </a:pPr>
            <a:r>
              <a:rPr lang="en-US" sz="4000" dirty="0">
                <a:solidFill>
                  <a:schemeClr val="bg1"/>
                </a:solidFill>
              </a:rPr>
              <a:t>When DFV incidents occur</a:t>
            </a:r>
          </a:p>
        </p:txBody>
      </p:sp>
      <p:sp>
        <p:nvSpPr>
          <p:cNvPr id="2" name="Slide Number Placeholder 1">
            <a:extLst>
              <a:ext uri="{FF2B5EF4-FFF2-40B4-BE49-F238E27FC236}">
                <a16:creationId xmlns:a16="http://schemas.microsoft.com/office/drawing/2014/main" id="{033F8811-CB04-4EA8-9590-C856486AC771}"/>
              </a:ext>
            </a:extLst>
          </p:cNvPr>
          <p:cNvSpPr>
            <a:spLocks noGrp="1"/>
          </p:cNvSpPr>
          <p:nvPr>
            <p:ph type="sldNum" sz="quarter" idx="12"/>
          </p:nvPr>
        </p:nvSpPr>
        <p:spPr/>
        <p:txBody>
          <a:bodyPr/>
          <a:lstStyle/>
          <a:p>
            <a:fld id="{CBD54129-237E-BA4E-A210-4351E6A5A9A4}" type="slidenum">
              <a:rPr lang="en-US" smtClean="0"/>
              <a:t>20</a:t>
            </a:fld>
            <a:endParaRPr lang="en-US" dirty="0"/>
          </a:p>
        </p:txBody>
      </p:sp>
    </p:spTree>
    <p:extLst>
      <p:ext uri="{BB962C8B-B14F-4D97-AF65-F5344CB8AC3E}">
        <p14:creationId xmlns:p14="http://schemas.microsoft.com/office/powerpoint/2010/main" val="346468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027A64C-B817-944E-AD9F-01FDDCB05281}"/>
              </a:ext>
            </a:extLst>
          </p:cNvPr>
          <p:cNvPicPr>
            <a:picLocks noChangeAspect="1"/>
          </p:cNvPicPr>
          <p:nvPr/>
        </p:nvPicPr>
        <p:blipFill>
          <a:blip r:embed="rId3"/>
          <a:stretch>
            <a:fillRect/>
          </a:stretch>
        </p:blipFill>
        <p:spPr>
          <a:xfrm>
            <a:off x="0" y="-9188"/>
            <a:ext cx="12192000" cy="1092200"/>
          </a:xfrm>
          <a:prstGeom prst="rect">
            <a:avLst/>
          </a:prstGeom>
        </p:spPr>
      </p:pic>
      <p:pic>
        <p:nvPicPr>
          <p:cNvPr id="26" name="Picture 25">
            <a:extLst>
              <a:ext uri="{FF2B5EF4-FFF2-40B4-BE49-F238E27FC236}">
                <a16:creationId xmlns:a16="http://schemas.microsoft.com/office/drawing/2014/main" id="{3B7A70FA-2890-2249-B04D-0CDD2F682007}"/>
              </a:ext>
            </a:extLst>
          </p:cNvPr>
          <p:cNvPicPr>
            <a:picLocks noChangeAspect="1"/>
          </p:cNvPicPr>
          <p:nvPr/>
        </p:nvPicPr>
        <p:blipFill>
          <a:blip r:embed="rId4"/>
          <a:stretch>
            <a:fillRect/>
          </a:stretch>
        </p:blipFill>
        <p:spPr>
          <a:xfrm>
            <a:off x="0" y="759424"/>
            <a:ext cx="8133908" cy="844362"/>
          </a:xfrm>
          <a:prstGeom prst="rect">
            <a:avLst/>
          </a:prstGeom>
        </p:spPr>
      </p:pic>
      <p:sp>
        <p:nvSpPr>
          <p:cNvPr id="35" name="Rectangle 34">
            <a:extLst>
              <a:ext uri="{FF2B5EF4-FFF2-40B4-BE49-F238E27FC236}">
                <a16:creationId xmlns:a16="http://schemas.microsoft.com/office/drawing/2014/main" id="{22EB4012-126C-8648-8B70-26DA26E69EC7}"/>
              </a:ext>
            </a:extLst>
          </p:cNvPr>
          <p:cNvSpPr/>
          <p:nvPr/>
        </p:nvSpPr>
        <p:spPr>
          <a:xfrm>
            <a:off x="-15388" y="2935260"/>
            <a:ext cx="12207388" cy="39250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11473CF-CA60-904F-A4EB-234749C9B9BE}"/>
              </a:ext>
            </a:extLst>
          </p:cNvPr>
          <p:cNvSpPr txBox="1"/>
          <p:nvPr/>
        </p:nvSpPr>
        <p:spPr>
          <a:xfrm>
            <a:off x="229042" y="840650"/>
            <a:ext cx="8133908" cy="646331"/>
          </a:xfrm>
          <a:prstGeom prst="rect">
            <a:avLst/>
          </a:prstGeom>
          <a:noFill/>
        </p:spPr>
        <p:txBody>
          <a:bodyPr wrap="square" rtlCol="0">
            <a:spAutoFit/>
          </a:bodyPr>
          <a:lstStyle/>
          <a:p>
            <a:r>
              <a:rPr lang="en-US" sz="3600" dirty="0">
                <a:solidFill>
                  <a:schemeClr val="bg1"/>
                </a:solidFill>
              </a:rPr>
              <a:t>DFV assault against: </a:t>
            </a:r>
            <a:r>
              <a:rPr lang="en-US" sz="3600" dirty="0">
                <a:solidFill>
                  <a:srgbClr val="FBB916"/>
                </a:solidFill>
              </a:rPr>
              <a:t>Aboriginal children</a:t>
            </a:r>
          </a:p>
        </p:txBody>
      </p:sp>
      <p:sp>
        <p:nvSpPr>
          <p:cNvPr id="22" name="TextBox 21">
            <a:extLst>
              <a:ext uri="{FF2B5EF4-FFF2-40B4-BE49-F238E27FC236}">
                <a16:creationId xmlns:a16="http://schemas.microsoft.com/office/drawing/2014/main" id="{4C1B90E1-9980-0E47-95AF-4908E0D09AE2}"/>
              </a:ext>
            </a:extLst>
          </p:cNvPr>
          <p:cNvSpPr txBox="1"/>
          <p:nvPr/>
        </p:nvSpPr>
        <p:spPr>
          <a:xfrm>
            <a:off x="584248" y="1709354"/>
            <a:ext cx="1445241" cy="923330"/>
          </a:xfrm>
          <a:prstGeom prst="rect">
            <a:avLst/>
          </a:prstGeom>
          <a:noFill/>
        </p:spPr>
        <p:txBody>
          <a:bodyPr wrap="square" rtlCol="0">
            <a:spAutoFit/>
          </a:bodyPr>
          <a:lstStyle/>
          <a:p>
            <a:r>
              <a:rPr lang="en-AU" sz="5400" b="1" dirty="0">
                <a:solidFill>
                  <a:srgbClr val="4E418F"/>
                </a:solidFill>
              </a:rPr>
              <a:t>57%</a:t>
            </a:r>
          </a:p>
        </p:txBody>
      </p:sp>
      <p:sp>
        <p:nvSpPr>
          <p:cNvPr id="3" name="TextBox 2">
            <a:extLst>
              <a:ext uri="{FF2B5EF4-FFF2-40B4-BE49-F238E27FC236}">
                <a16:creationId xmlns:a16="http://schemas.microsoft.com/office/drawing/2014/main" id="{B8624ACD-9531-1D48-AF11-E66EE3C3EE9E}"/>
              </a:ext>
            </a:extLst>
          </p:cNvPr>
          <p:cNvSpPr txBox="1"/>
          <p:nvPr/>
        </p:nvSpPr>
        <p:spPr>
          <a:xfrm>
            <a:off x="598103" y="2954449"/>
            <a:ext cx="7625252" cy="400110"/>
          </a:xfrm>
          <a:prstGeom prst="rect">
            <a:avLst/>
          </a:prstGeom>
          <a:noFill/>
        </p:spPr>
        <p:txBody>
          <a:bodyPr wrap="square" rtlCol="0">
            <a:spAutoFit/>
          </a:bodyPr>
          <a:lstStyle/>
          <a:p>
            <a:r>
              <a:rPr lang="en-AU" sz="2000" b="1" dirty="0">
                <a:solidFill>
                  <a:srgbClr val="4E418F"/>
                </a:solidFill>
                <a:cs typeface="Arial" panose="020B0604020202020204" pitchFamily="34" charset="0"/>
              </a:rPr>
              <a:t>Juvenile Aboriginal victims of DFV by gender and violence type*</a:t>
            </a:r>
          </a:p>
        </p:txBody>
      </p:sp>
      <p:sp>
        <p:nvSpPr>
          <p:cNvPr id="11" name="TextBox 10">
            <a:extLst>
              <a:ext uri="{FF2B5EF4-FFF2-40B4-BE49-F238E27FC236}">
                <a16:creationId xmlns:a16="http://schemas.microsoft.com/office/drawing/2014/main" id="{C82E0450-2442-A44D-A307-AFA26D80CE82}"/>
              </a:ext>
            </a:extLst>
          </p:cNvPr>
          <p:cNvSpPr txBox="1"/>
          <p:nvPr/>
        </p:nvSpPr>
        <p:spPr>
          <a:xfrm>
            <a:off x="2003363" y="1841064"/>
            <a:ext cx="2805747" cy="707886"/>
          </a:xfrm>
          <a:prstGeom prst="rect">
            <a:avLst/>
          </a:prstGeom>
          <a:noFill/>
        </p:spPr>
        <p:txBody>
          <a:bodyPr wrap="square" rtlCol="0">
            <a:spAutoFit/>
          </a:bodyPr>
          <a:lstStyle/>
          <a:p>
            <a:r>
              <a:rPr lang="en-AU" sz="2000" dirty="0"/>
              <a:t>of Aboriginal child victims are</a:t>
            </a:r>
            <a:r>
              <a:rPr lang="en-AU" sz="2000" b="1" dirty="0">
                <a:solidFill>
                  <a:srgbClr val="C8721E"/>
                </a:solidFill>
              </a:rPr>
              <a:t> female</a:t>
            </a:r>
          </a:p>
        </p:txBody>
      </p:sp>
      <p:pic>
        <p:nvPicPr>
          <p:cNvPr id="13" name="Picture 12" descr="Icon&#10;&#10;Description automatically generated">
            <a:extLst>
              <a:ext uri="{FF2B5EF4-FFF2-40B4-BE49-F238E27FC236}">
                <a16:creationId xmlns:a16="http://schemas.microsoft.com/office/drawing/2014/main" id="{725EC493-0575-514B-9ADF-E46C2CEBAF62}"/>
              </a:ext>
            </a:extLst>
          </p:cNvPr>
          <p:cNvPicPr>
            <a:picLocks noChangeAspect="1"/>
          </p:cNvPicPr>
          <p:nvPr/>
        </p:nvPicPr>
        <p:blipFill>
          <a:blip r:embed="rId5"/>
          <a:stretch>
            <a:fillRect/>
          </a:stretch>
        </p:blipFill>
        <p:spPr>
          <a:xfrm>
            <a:off x="5412672" y="1904025"/>
            <a:ext cx="774806" cy="644925"/>
          </a:xfrm>
          <a:prstGeom prst="rect">
            <a:avLst/>
          </a:prstGeom>
        </p:spPr>
      </p:pic>
      <p:sp>
        <p:nvSpPr>
          <p:cNvPr id="15" name="TextBox 14">
            <a:extLst>
              <a:ext uri="{FF2B5EF4-FFF2-40B4-BE49-F238E27FC236}">
                <a16:creationId xmlns:a16="http://schemas.microsoft.com/office/drawing/2014/main" id="{71E36262-66BF-7446-B6EE-C9357D920F56}"/>
              </a:ext>
            </a:extLst>
          </p:cNvPr>
          <p:cNvSpPr txBox="1"/>
          <p:nvPr/>
        </p:nvSpPr>
        <p:spPr>
          <a:xfrm>
            <a:off x="6280477" y="1833374"/>
            <a:ext cx="3673420" cy="707886"/>
          </a:xfrm>
          <a:prstGeom prst="rect">
            <a:avLst/>
          </a:prstGeom>
          <a:noFill/>
        </p:spPr>
        <p:txBody>
          <a:bodyPr wrap="square">
            <a:spAutoFit/>
          </a:bodyPr>
          <a:lstStyle/>
          <a:p>
            <a:r>
              <a:rPr lang="en-AU" sz="2000" b="1" dirty="0">
                <a:solidFill>
                  <a:srgbClr val="C8721E"/>
                </a:solidFill>
              </a:rPr>
              <a:t>Family violence </a:t>
            </a:r>
            <a:r>
              <a:rPr lang="en-AU" sz="2000" dirty="0"/>
              <a:t>is the vast majority of DFV against children </a:t>
            </a:r>
          </a:p>
        </p:txBody>
      </p:sp>
      <p:sp>
        <p:nvSpPr>
          <p:cNvPr id="2" name="Slide Number Placeholder 1">
            <a:extLst>
              <a:ext uri="{FF2B5EF4-FFF2-40B4-BE49-F238E27FC236}">
                <a16:creationId xmlns:a16="http://schemas.microsoft.com/office/drawing/2014/main" id="{05A2B46D-7F49-406D-B177-C2F323374C55}"/>
              </a:ext>
            </a:extLst>
          </p:cNvPr>
          <p:cNvSpPr>
            <a:spLocks noGrp="1"/>
          </p:cNvSpPr>
          <p:nvPr>
            <p:ph type="sldNum" sz="quarter" idx="12"/>
          </p:nvPr>
        </p:nvSpPr>
        <p:spPr/>
        <p:txBody>
          <a:bodyPr/>
          <a:lstStyle/>
          <a:p>
            <a:fld id="{CBD54129-237E-BA4E-A210-4351E6A5A9A4}" type="slidenum">
              <a:rPr lang="en-US" smtClean="0"/>
              <a:t>21</a:t>
            </a:fld>
            <a:endParaRPr lang="en-US" dirty="0"/>
          </a:p>
        </p:txBody>
      </p:sp>
      <p:graphicFrame>
        <p:nvGraphicFramePr>
          <p:cNvPr id="14" name="Chart 13">
            <a:extLst>
              <a:ext uri="{FF2B5EF4-FFF2-40B4-BE49-F238E27FC236}">
                <a16:creationId xmlns:a16="http://schemas.microsoft.com/office/drawing/2014/main" id="{56CB4CA9-450D-404D-AE30-71F524A16A15}"/>
              </a:ext>
            </a:extLst>
          </p:cNvPr>
          <p:cNvGraphicFramePr/>
          <p:nvPr>
            <p:extLst>
              <p:ext uri="{D42A27DB-BD31-4B8C-83A1-F6EECF244321}">
                <p14:modId xmlns:p14="http://schemas.microsoft.com/office/powerpoint/2010/main" val="1670428541"/>
              </p:ext>
            </p:extLst>
          </p:nvPr>
        </p:nvGraphicFramePr>
        <p:xfrm>
          <a:off x="395988" y="3018994"/>
          <a:ext cx="11197909" cy="301199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0">
            <a:extLst>
              <a:ext uri="{FF2B5EF4-FFF2-40B4-BE49-F238E27FC236}">
                <a16:creationId xmlns:a16="http://schemas.microsoft.com/office/drawing/2014/main" id="{082C90E5-7305-4775-8BE5-DA00FA8FCA1F}"/>
              </a:ext>
            </a:extLst>
          </p:cNvPr>
          <p:cNvSpPr txBox="1"/>
          <p:nvPr/>
        </p:nvSpPr>
        <p:spPr>
          <a:xfrm>
            <a:off x="272126" y="6308079"/>
            <a:ext cx="827720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200" dirty="0"/>
              <a:t> Excludes missing relationship status.</a:t>
            </a:r>
          </a:p>
        </p:txBody>
      </p:sp>
    </p:spTree>
    <p:extLst>
      <p:ext uri="{BB962C8B-B14F-4D97-AF65-F5344CB8AC3E}">
        <p14:creationId xmlns:p14="http://schemas.microsoft.com/office/powerpoint/2010/main" val="210563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CD17911-DDA9-CB48-866B-85DA6E446CAC}"/>
              </a:ext>
            </a:extLst>
          </p:cNvPr>
          <p:cNvSpPr/>
          <p:nvPr/>
        </p:nvSpPr>
        <p:spPr>
          <a:xfrm>
            <a:off x="-15388" y="3075709"/>
            <a:ext cx="12207388" cy="37822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hart 10">
            <a:extLst>
              <a:ext uri="{FF2B5EF4-FFF2-40B4-BE49-F238E27FC236}">
                <a16:creationId xmlns:a16="http://schemas.microsoft.com/office/drawing/2014/main" id="{7ACCFB16-F361-714A-8752-CA49F44CA3F8}"/>
              </a:ext>
            </a:extLst>
          </p:cNvPr>
          <p:cNvGraphicFramePr>
            <a:graphicFrameLocks noChangeAspect="1"/>
          </p:cNvGraphicFramePr>
          <p:nvPr>
            <p:extLst>
              <p:ext uri="{D42A27DB-BD31-4B8C-83A1-F6EECF244321}">
                <p14:modId xmlns:p14="http://schemas.microsoft.com/office/powerpoint/2010/main" val="2293560345"/>
              </p:ext>
            </p:extLst>
          </p:nvPr>
        </p:nvGraphicFramePr>
        <p:xfrm>
          <a:off x="-1684130" y="1378964"/>
          <a:ext cx="10040849" cy="551637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067DECEB-58DF-6D44-8E59-4E53372853F6}"/>
              </a:ext>
            </a:extLst>
          </p:cNvPr>
          <p:cNvSpPr txBox="1"/>
          <p:nvPr/>
        </p:nvSpPr>
        <p:spPr>
          <a:xfrm>
            <a:off x="628356" y="3278945"/>
            <a:ext cx="5415878" cy="400110"/>
          </a:xfrm>
          <a:prstGeom prst="rect">
            <a:avLst/>
          </a:prstGeom>
          <a:noFill/>
        </p:spPr>
        <p:txBody>
          <a:bodyPr wrap="square">
            <a:spAutoFit/>
          </a:bodyPr>
          <a:lstStyle/>
          <a:p>
            <a:pPr rtl="0">
              <a:defRPr sz="1200" b="0" i="0" u="none" strike="noStrike" kern="1200" spc="0" baseline="0">
                <a:solidFill>
                  <a:prstClr val="black">
                    <a:lumMod val="65000"/>
                    <a:lumOff val="35000"/>
                  </a:prstClr>
                </a:solidFill>
                <a:latin typeface="+mn-lt"/>
                <a:ea typeface="+mn-ea"/>
                <a:cs typeface="+mn-cs"/>
              </a:defRPr>
            </a:pPr>
            <a:r>
              <a:rPr lang="en-AU" sz="2000" b="1" dirty="0">
                <a:solidFill>
                  <a:srgbClr val="4E418F"/>
                </a:solidFill>
              </a:rPr>
              <a:t>Aboriginal child victims </a:t>
            </a:r>
            <a:r>
              <a:rPr lang="en-AU" sz="2000" dirty="0">
                <a:solidFill>
                  <a:srgbClr val="4E418F"/>
                </a:solidFill>
              </a:rPr>
              <a:t>Jan- Dec 2021</a:t>
            </a:r>
          </a:p>
        </p:txBody>
      </p:sp>
      <p:pic>
        <p:nvPicPr>
          <p:cNvPr id="14" name="Picture 13">
            <a:extLst>
              <a:ext uri="{FF2B5EF4-FFF2-40B4-BE49-F238E27FC236}">
                <a16:creationId xmlns:a16="http://schemas.microsoft.com/office/drawing/2014/main" id="{47EB0498-C25C-E647-AB52-CA3622541F81}"/>
              </a:ext>
            </a:extLst>
          </p:cNvPr>
          <p:cNvPicPr>
            <a:picLocks noChangeAspect="1"/>
          </p:cNvPicPr>
          <p:nvPr/>
        </p:nvPicPr>
        <p:blipFill>
          <a:blip r:embed="rId4"/>
          <a:stretch>
            <a:fillRect/>
          </a:stretch>
        </p:blipFill>
        <p:spPr>
          <a:xfrm>
            <a:off x="0" y="-9188"/>
            <a:ext cx="12192000" cy="1092200"/>
          </a:xfrm>
          <a:prstGeom prst="rect">
            <a:avLst/>
          </a:prstGeom>
        </p:spPr>
      </p:pic>
      <p:pic>
        <p:nvPicPr>
          <p:cNvPr id="16" name="Picture 15">
            <a:extLst>
              <a:ext uri="{FF2B5EF4-FFF2-40B4-BE49-F238E27FC236}">
                <a16:creationId xmlns:a16="http://schemas.microsoft.com/office/drawing/2014/main" id="{A7290F5D-9D34-9646-A803-97E77E549D43}"/>
              </a:ext>
            </a:extLst>
          </p:cNvPr>
          <p:cNvPicPr>
            <a:picLocks noChangeAspect="1"/>
          </p:cNvPicPr>
          <p:nvPr/>
        </p:nvPicPr>
        <p:blipFill>
          <a:blip r:embed="rId5"/>
          <a:stretch>
            <a:fillRect/>
          </a:stretch>
        </p:blipFill>
        <p:spPr>
          <a:xfrm>
            <a:off x="79513" y="759424"/>
            <a:ext cx="9555310" cy="844362"/>
          </a:xfrm>
          <a:prstGeom prst="rect">
            <a:avLst/>
          </a:prstGeom>
        </p:spPr>
      </p:pic>
      <p:sp>
        <p:nvSpPr>
          <p:cNvPr id="18" name="TextBox 17">
            <a:extLst>
              <a:ext uri="{FF2B5EF4-FFF2-40B4-BE49-F238E27FC236}">
                <a16:creationId xmlns:a16="http://schemas.microsoft.com/office/drawing/2014/main" id="{D357A648-384E-DE4D-9C1D-E770FA70696D}"/>
              </a:ext>
            </a:extLst>
          </p:cNvPr>
          <p:cNvSpPr txBox="1"/>
          <p:nvPr/>
        </p:nvSpPr>
        <p:spPr>
          <a:xfrm>
            <a:off x="79513" y="839972"/>
            <a:ext cx="9293087" cy="646331"/>
          </a:xfrm>
          <a:prstGeom prst="rect">
            <a:avLst/>
          </a:prstGeom>
          <a:noFill/>
        </p:spPr>
        <p:txBody>
          <a:bodyPr wrap="square" rtlCol="0">
            <a:spAutoFit/>
          </a:bodyPr>
          <a:lstStyle/>
          <a:p>
            <a:r>
              <a:rPr lang="en-US" sz="3600" dirty="0">
                <a:solidFill>
                  <a:schemeClr val="bg1"/>
                </a:solidFill>
              </a:rPr>
              <a:t>Relationship to offender: </a:t>
            </a:r>
            <a:r>
              <a:rPr lang="en-US" sz="3600" dirty="0">
                <a:solidFill>
                  <a:srgbClr val="FBB916"/>
                </a:solidFill>
              </a:rPr>
              <a:t>Aboriginal children</a:t>
            </a:r>
          </a:p>
        </p:txBody>
      </p:sp>
      <p:graphicFrame>
        <p:nvGraphicFramePr>
          <p:cNvPr id="13" name="Chart 12">
            <a:extLst>
              <a:ext uri="{FF2B5EF4-FFF2-40B4-BE49-F238E27FC236}">
                <a16:creationId xmlns:a16="http://schemas.microsoft.com/office/drawing/2014/main" id="{CF7E81AF-4BF5-B641-8A33-7ABFB7A7DC84}"/>
              </a:ext>
            </a:extLst>
          </p:cNvPr>
          <p:cNvGraphicFramePr>
            <a:graphicFrameLocks/>
          </p:cNvGraphicFramePr>
          <p:nvPr>
            <p:extLst>
              <p:ext uri="{D42A27DB-BD31-4B8C-83A1-F6EECF244321}">
                <p14:modId xmlns:p14="http://schemas.microsoft.com/office/powerpoint/2010/main" val="495545366"/>
              </p:ext>
            </p:extLst>
          </p:nvPr>
        </p:nvGraphicFramePr>
        <p:xfrm>
          <a:off x="4983982" y="3299179"/>
          <a:ext cx="7561309" cy="3261329"/>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a:extLst>
              <a:ext uri="{FF2B5EF4-FFF2-40B4-BE49-F238E27FC236}">
                <a16:creationId xmlns:a16="http://schemas.microsoft.com/office/drawing/2014/main" id="{7BECA524-A46E-A747-8D8D-1A35973D14DF}"/>
              </a:ext>
            </a:extLst>
          </p:cNvPr>
          <p:cNvSpPr txBox="1"/>
          <p:nvPr/>
        </p:nvSpPr>
        <p:spPr>
          <a:xfrm>
            <a:off x="601980" y="1720881"/>
            <a:ext cx="8953330" cy="923330"/>
          </a:xfrm>
          <a:prstGeom prst="rect">
            <a:avLst/>
          </a:prstGeom>
          <a:noFill/>
        </p:spPr>
        <p:txBody>
          <a:bodyPr wrap="square" rtlCol="0">
            <a:spAutoFit/>
          </a:bodyPr>
          <a:lstStyle/>
          <a:p>
            <a:r>
              <a:rPr lang="en-AU" sz="3200" b="1" dirty="0">
                <a:solidFill>
                  <a:srgbClr val="4E418F"/>
                </a:solidFill>
              </a:rPr>
              <a:t>78%</a:t>
            </a:r>
            <a:r>
              <a:rPr lang="en-AU" sz="2000" dirty="0"/>
              <a:t>	of perpetrators are a family member.</a:t>
            </a:r>
          </a:p>
          <a:p>
            <a:endParaRPr lang="en-AU" sz="200" dirty="0"/>
          </a:p>
          <a:p>
            <a:r>
              <a:rPr lang="en-AU" sz="2000" dirty="0"/>
              <a:t>	Parent/child is the most common relationship type.</a:t>
            </a:r>
          </a:p>
        </p:txBody>
      </p:sp>
      <p:pic>
        <p:nvPicPr>
          <p:cNvPr id="22" name="Picture 21" descr="A picture containing icon&#10;&#10;Description automatically generated">
            <a:extLst>
              <a:ext uri="{FF2B5EF4-FFF2-40B4-BE49-F238E27FC236}">
                <a16:creationId xmlns:a16="http://schemas.microsoft.com/office/drawing/2014/main" id="{3B158EB9-7DB1-AB4A-8654-2A404138556A}"/>
              </a:ext>
            </a:extLst>
          </p:cNvPr>
          <p:cNvPicPr>
            <a:picLocks noChangeAspect="1"/>
          </p:cNvPicPr>
          <p:nvPr/>
        </p:nvPicPr>
        <p:blipFill>
          <a:blip r:embed="rId7"/>
          <a:stretch>
            <a:fillRect/>
          </a:stretch>
        </p:blipFill>
        <p:spPr>
          <a:xfrm>
            <a:off x="721701" y="2261861"/>
            <a:ext cx="467908" cy="364766"/>
          </a:xfrm>
          <a:prstGeom prst="rect">
            <a:avLst/>
          </a:prstGeom>
        </p:spPr>
      </p:pic>
      <p:sp>
        <p:nvSpPr>
          <p:cNvPr id="2" name="Slide Number Placeholder 1">
            <a:extLst>
              <a:ext uri="{FF2B5EF4-FFF2-40B4-BE49-F238E27FC236}">
                <a16:creationId xmlns:a16="http://schemas.microsoft.com/office/drawing/2014/main" id="{BD678727-8BA2-4505-9520-DD682FA51DCE}"/>
              </a:ext>
            </a:extLst>
          </p:cNvPr>
          <p:cNvSpPr>
            <a:spLocks noGrp="1"/>
          </p:cNvSpPr>
          <p:nvPr>
            <p:ph type="sldNum" sz="quarter" idx="12"/>
          </p:nvPr>
        </p:nvSpPr>
        <p:spPr/>
        <p:txBody>
          <a:bodyPr/>
          <a:lstStyle/>
          <a:p>
            <a:fld id="{CBD54129-237E-BA4E-A210-4351E6A5A9A4}" type="slidenum">
              <a:rPr lang="en-US" smtClean="0"/>
              <a:t>22</a:t>
            </a:fld>
            <a:endParaRPr lang="en-US" dirty="0"/>
          </a:p>
        </p:txBody>
      </p:sp>
    </p:spTree>
    <p:extLst>
      <p:ext uri="{BB962C8B-B14F-4D97-AF65-F5344CB8AC3E}">
        <p14:creationId xmlns:p14="http://schemas.microsoft.com/office/powerpoint/2010/main" val="1688292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9AF44B-36B2-EE4E-8DE4-880D06715B16}"/>
              </a:ext>
            </a:extLst>
          </p:cNvPr>
          <p:cNvPicPr>
            <a:picLocks noChangeAspect="1"/>
          </p:cNvPicPr>
          <p:nvPr/>
        </p:nvPicPr>
        <p:blipFill>
          <a:blip r:embed="rId3"/>
          <a:stretch>
            <a:fillRect/>
          </a:stretch>
        </p:blipFill>
        <p:spPr>
          <a:xfrm>
            <a:off x="0" y="-9188"/>
            <a:ext cx="12192000" cy="1092200"/>
          </a:xfrm>
          <a:prstGeom prst="rect">
            <a:avLst/>
          </a:prstGeom>
        </p:spPr>
      </p:pic>
      <p:sp>
        <p:nvSpPr>
          <p:cNvPr id="35" name="Rectangle 34">
            <a:extLst>
              <a:ext uri="{FF2B5EF4-FFF2-40B4-BE49-F238E27FC236}">
                <a16:creationId xmlns:a16="http://schemas.microsoft.com/office/drawing/2014/main" id="{22EB4012-126C-8648-8B70-26DA26E69EC7}"/>
              </a:ext>
            </a:extLst>
          </p:cNvPr>
          <p:cNvSpPr/>
          <p:nvPr/>
        </p:nvSpPr>
        <p:spPr>
          <a:xfrm>
            <a:off x="42145" y="2913884"/>
            <a:ext cx="12025551" cy="39441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4111AA5-89D3-7949-9994-13C49D5D1DDC}"/>
              </a:ext>
            </a:extLst>
          </p:cNvPr>
          <p:cNvSpPr txBox="1"/>
          <p:nvPr/>
        </p:nvSpPr>
        <p:spPr>
          <a:xfrm>
            <a:off x="1544929" y="1847469"/>
            <a:ext cx="3804287" cy="1015663"/>
          </a:xfrm>
          <a:prstGeom prst="rect">
            <a:avLst/>
          </a:prstGeom>
          <a:noFill/>
        </p:spPr>
        <p:txBody>
          <a:bodyPr wrap="square" rtlCol="0">
            <a:spAutoFit/>
          </a:bodyPr>
          <a:lstStyle/>
          <a:p>
            <a:r>
              <a:rPr lang="en-US" sz="2000" b="1" dirty="0">
                <a:solidFill>
                  <a:srgbClr val="C8721F"/>
                </a:solidFill>
                <a:cs typeface="Arial" panose="020B0604020202020204" pitchFamily="34" charset="0"/>
              </a:rPr>
              <a:t>Residence</a:t>
            </a:r>
            <a:r>
              <a:rPr lang="en-US" sz="2000" dirty="0">
                <a:cs typeface="Arial" panose="020B0604020202020204" pitchFamily="34" charset="0"/>
              </a:rPr>
              <a:t> is the most common location for DFV assault against Aboriginal children</a:t>
            </a:r>
          </a:p>
        </p:txBody>
      </p:sp>
      <p:sp>
        <p:nvSpPr>
          <p:cNvPr id="26" name="TextBox 25">
            <a:extLst>
              <a:ext uri="{FF2B5EF4-FFF2-40B4-BE49-F238E27FC236}">
                <a16:creationId xmlns:a16="http://schemas.microsoft.com/office/drawing/2014/main" id="{59781ACA-1B77-A448-B983-3B6D31A30309}"/>
              </a:ext>
            </a:extLst>
          </p:cNvPr>
          <p:cNvSpPr txBox="1"/>
          <p:nvPr/>
        </p:nvSpPr>
        <p:spPr>
          <a:xfrm>
            <a:off x="7124681" y="1836983"/>
            <a:ext cx="4590396" cy="1015663"/>
          </a:xfrm>
          <a:prstGeom prst="rect">
            <a:avLst/>
          </a:prstGeom>
          <a:noFill/>
        </p:spPr>
        <p:txBody>
          <a:bodyPr wrap="square" rtlCol="0">
            <a:spAutoFit/>
          </a:bodyPr>
          <a:lstStyle/>
          <a:p>
            <a:r>
              <a:rPr lang="en-US" sz="2000" b="1" dirty="0">
                <a:solidFill>
                  <a:srgbClr val="C8721F"/>
                </a:solidFill>
                <a:cs typeface="Arial" panose="020B0604020202020204" pitchFamily="34" charset="0"/>
              </a:rPr>
              <a:t>Outdoor/public place </a:t>
            </a:r>
            <a:r>
              <a:rPr lang="en-US" sz="2000" dirty="0">
                <a:cs typeface="Arial" panose="020B0604020202020204" pitchFamily="34" charset="0"/>
              </a:rPr>
              <a:t>is the next most common location for DFV assault against Aboriginal children</a:t>
            </a:r>
          </a:p>
        </p:txBody>
      </p:sp>
      <p:sp>
        <p:nvSpPr>
          <p:cNvPr id="42" name="Rectangle 41">
            <a:extLst>
              <a:ext uri="{FF2B5EF4-FFF2-40B4-BE49-F238E27FC236}">
                <a16:creationId xmlns:a16="http://schemas.microsoft.com/office/drawing/2014/main" id="{01F107E0-1459-B14D-9BD8-D8C2508C44F3}"/>
              </a:ext>
            </a:extLst>
          </p:cNvPr>
          <p:cNvSpPr/>
          <p:nvPr/>
        </p:nvSpPr>
        <p:spPr>
          <a:xfrm>
            <a:off x="9129622" y="4450883"/>
            <a:ext cx="238612" cy="238612"/>
          </a:xfrm>
          <a:prstGeom prst="rect">
            <a:avLst/>
          </a:prstGeom>
          <a:solidFill>
            <a:srgbClr val="4E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C5C1B52-E574-244A-92AB-3B4D8C191E5F}"/>
              </a:ext>
            </a:extLst>
          </p:cNvPr>
          <p:cNvSpPr/>
          <p:nvPr/>
        </p:nvSpPr>
        <p:spPr>
          <a:xfrm>
            <a:off x="9138003" y="4109642"/>
            <a:ext cx="238612" cy="238612"/>
          </a:xfrm>
          <a:prstGeom prst="rect">
            <a:avLst/>
          </a:prstGeom>
          <a:solidFill>
            <a:srgbClr val="27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9C65EE9-93C9-F64F-B64D-B22FEE3665AE}"/>
              </a:ext>
            </a:extLst>
          </p:cNvPr>
          <p:cNvSpPr/>
          <p:nvPr/>
        </p:nvSpPr>
        <p:spPr>
          <a:xfrm>
            <a:off x="9122002" y="4809130"/>
            <a:ext cx="238612" cy="238612"/>
          </a:xfrm>
          <a:prstGeom prst="rect">
            <a:avLst/>
          </a:prstGeom>
          <a:solidFill>
            <a:srgbClr val="FFB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EAEE23A-C480-664B-9A77-9D39421A144A}"/>
              </a:ext>
            </a:extLst>
          </p:cNvPr>
          <p:cNvSpPr txBox="1"/>
          <p:nvPr/>
        </p:nvSpPr>
        <p:spPr>
          <a:xfrm>
            <a:off x="9383326" y="4046258"/>
            <a:ext cx="497988" cy="338554"/>
          </a:xfrm>
          <a:prstGeom prst="rect">
            <a:avLst/>
          </a:prstGeom>
          <a:noFill/>
        </p:spPr>
        <p:txBody>
          <a:bodyPr wrap="square" rtlCol="0">
            <a:spAutoFit/>
          </a:bodyPr>
          <a:lstStyle/>
          <a:p>
            <a:r>
              <a:rPr lang="en-US" sz="1600" dirty="0">
                <a:cs typeface="Arial" panose="020B0604020202020204" pitchFamily="34" charset="0"/>
              </a:rPr>
              <a:t>IPV</a:t>
            </a:r>
          </a:p>
        </p:txBody>
      </p:sp>
      <p:sp>
        <p:nvSpPr>
          <p:cNvPr id="46" name="TextBox 45">
            <a:extLst>
              <a:ext uri="{FF2B5EF4-FFF2-40B4-BE49-F238E27FC236}">
                <a16:creationId xmlns:a16="http://schemas.microsoft.com/office/drawing/2014/main" id="{D10BABB5-8F5E-DB40-8972-4A5DB5E73A91}"/>
              </a:ext>
            </a:extLst>
          </p:cNvPr>
          <p:cNvSpPr txBox="1"/>
          <p:nvPr/>
        </p:nvSpPr>
        <p:spPr>
          <a:xfrm>
            <a:off x="9368234" y="4391996"/>
            <a:ext cx="777240" cy="338554"/>
          </a:xfrm>
          <a:prstGeom prst="rect">
            <a:avLst/>
          </a:prstGeom>
          <a:noFill/>
        </p:spPr>
        <p:txBody>
          <a:bodyPr wrap="square" rtlCol="0">
            <a:spAutoFit/>
          </a:bodyPr>
          <a:lstStyle/>
          <a:p>
            <a:r>
              <a:rPr lang="en-US" sz="1600" dirty="0">
                <a:cs typeface="Arial" panose="020B0604020202020204" pitchFamily="34" charset="0"/>
              </a:rPr>
              <a:t>Family</a:t>
            </a:r>
          </a:p>
        </p:txBody>
      </p:sp>
      <p:sp>
        <p:nvSpPr>
          <p:cNvPr id="47" name="TextBox 46">
            <a:extLst>
              <a:ext uri="{FF2B5EF4-FFF2-40B4-BE49-F238E27FC236}">
                <a16:creationId xmlns:a16="http://schemas.microsoft.com/office/drawing/2014/main" id="{3AED17C7-3925-3740-AD40-6EC68D374336}"/>
              </a:ext>
            </a:extLst>
          </p:cNvPr>
          <p:cNvSpPr txBox="1"/>
          <p:nvPr/>
        </p:nvSpPr>
        <p:spPr>
          <a:xfrm>
            <a:off x="9360613" y="4762552"/>
            <a:ext cx="2354463" cy="584775"/>
          </a:xfrm>
          <a:prstGeom prst="rect">
            <a:avLst/>
          </a:prstGeom>
          <a:noFill/>
        </p:spPr>
        <p:txBody>
          <a:bodyPr wrap="square" rtlCol="0">
            <a:spAutoFit/>
          </a:bodyPr>
          <a:lstStyle/>
          <a:p>
            <a:r>
              <a:rPr lang="en-US" sz="1600" dirty="0">
                <a:cs typeface="Arial" panose="020B0604020202020204" pitchFamily="34" charset="0"/>
              </a:rPr>
              <a:t>Other domestic relationship</a:t>
            </a:r>
          </a:p>
        </p:txBody>
      </p:sp>
      <p:sp>
        <p:nvSpPr>
          <p:cNvPr id="20" name="TextBox 19">
            <a:extLst>
              <a:ext uri="{FF2B5EF4-FFF2-40B4-BE49-F238E27FC236}">
                <a16:creationId xmlns:a16="http://schemas.microsoft.com/office/drawing/2014/main" id="{3710D586-44E8-E94B-9CC1-018971267185}"/>
              </a:ext>
            </a:extLst>
          </p:cNvPr>
          <p:cNvSpPr txBox="1"/>
          <p:nvPr/>
        </p:nvSpPr>
        <p:spPr>
          <a:xfrm>
            <a:off x="592597" y="1796718"/>
            <a:ext cx="964471" cy="615553"/>
          </a:xfrm>
          <a:prstGeom prst="rect">
            <a:avLst/>
          </a:prstGeom>
          <a:noFill/>
        </p:spPr>
        <p:txBody>
          <a:bodyPr wrap="square" rtlCol="0">
            <a:spAutoFit/>
          </a:bodyPr>
          <a:lstStyle/>
          <a:p>
            <a:r>
              <a:rPr lang="en-US" sz="3400" b="1" dirty="0">
                <a:solidFill>
                  <a:srgbClr val="4E418F"/>
                </a:solidFill>
                <a:cs typeface="Arial" panose="020B0604020202020204" pitchFamily="34" charset="0"/>
              </a:rPr>
              <a:t>81%</a:t>
            </a:r>
            <a:endParaRPr lang="en-US" sz="3400" dirty="0">
              <a:solidFill>
                <a:srgbClr val="4E418F"/>
              </a:solidFill>
            </a:endParaRPr>
          </a:p>
        </p:txBody>
      </p:sp>
      <p:sp>
        <p:nvSpPr>
          <p:cNvPr id="21" name="TextBox 20">
            <a:extLst>
              <a:ext uri="{FF2B5EF4-FFF2-40B4-BE49-F238E27FC236}">
                <a16:creationId xmlns:a16="http://schemas.microsoft.com/office/drawing/2014/main" id="{B9458573-DF8E-5D44-9CF1-AD441402FDE2}"/>
              </a:ext>
            </a:extLst>
          </p:cNvPr>
          <p:cNvSpPr txBox="1"/>
          <p:nvPr/>
        </p:nvSpPr>
        <p:spPr>
          <a:xfrm>
            <a:off x="6160210" y="1796051"/>
            <a:ext cx="964471" cy="615553"/>
          </a:xfrm>
          <a:prstGeom prst="rect">
            <a:avLst/>
          </a:prstGeom>
          <a:noFill/>
        </p:spPr>
        <p:txBody>
          <a:bodyPr wrap="square" rtlCol="0">
            <a:spAutoFit/>
          </a:bodyPr>
          <a:lstStyle/>
          <a:p>
            <a:r>
              <a:rPr lang="en-US" sz="3400" b="1" dirty="0">
                <a:solidFill>
                  <a:srgbClr val="4E418F"/>
                </a:solidFill>
                <a:cs typeface="Arial" panose="020B0604020202020204" pitchFamily="34" charset="0"/>
              </a:rPr>
              <a:t>11%</a:t>
            </a:r>
            <a:endParaRPr lang="en-US" sz="3400" dirty="0">
              <a:solidFill>
                <a:srgbClr val="4E418F"/>
              </a:solidFill>
            </a:endParaRPr>
          </a:p>
        </p:txBody>
      </p:sp>
      <p:pic>
        <p:nvPicPr>
          <p:cNvPr id="19" name="Picture 18">
            <a:extLst>
              <a:ext uri="{FF2B5EF4-FFF2-40B4-BE49-F238E27FC236}">
                <a16:creationId xmlns:a16="http://schemas.microsoft.com/office/drawing/2014/main" id="{C21F4FD9-232E-574A-BB67-297359D49A48}"/>
              </a:ext>
            </a:extLst>
          </p:cNvPr>
          <p:cNvPicPr>
            <a:picLocks noChangeAspect="1"/>
          </p:cNvPicPr>
          <p:nvPr/>
        </p:nvPicPr>
        <p:blipFill>
          <a:blip r:embed="rId4"/>
          <a:stretch>
            <a:fillRect/>
          </a:stretch>
        </p:blipFill>
        <p:spPr>
          <a:xfrm>
            <a:off x="42145" y="860470"/>
            <a:ext cx="9963824" cy="844362"/>
          </a:xfrm>
          <a:prstGeom prst="rect">
            <a:avLst/>
          </a:prstGeom>
        </p:spPr>
      </p:pic>
      <p:sp>
        <p:nvSpPr>
          <p:cNvPr id="2" name="Slide Number Placeholder 1">
            <a:extLst>
              <a:ext uri="{FF2B5EF4-FFF2-40B4-BE49-F238E27FC236}">
                <a16:creationId xmlns:a16="http://schemas.microsoft.com/office/drawing/2014/main" id="{189F3441-623D-4DA9-A60C-678769EDC9EA}"/>
              </a:ext>
            </a:extLst>
          </p:cNvPr>
          <p:cNvSpPr>
            <a:spLocks noGrp="1"/>
          </p:cNvSpPr>
          <p:nvPr>
            <p:ph type="sldNum" sz="quarter" idx="12"/>
          </p:nvPr>
        </p:nvSpPr>
        <p:spPr/>
        <p:txBody>
          <a:bodyPr/>
          <a:lstStyle/>
          <a:p>
            <a:fld id="{CBD54129-237E-BA4E-A210-4351E6A5A9A4}" type="slidenum">
              <a:rPr lang="en-US" smtClean="0"/>
              <a:t>23</a:t>
            </a:fld>
            <a:endParaRPr lang="en-US" dirty="0"/>
          </a:p>
        </p:txBody>
      </p:sp>
      <p:graphicFrame>
        <p:nvGraphicFramePr>
          <p:cNvPr id="25" name="Chart 24">
            <a:extLst>
              <a:ext uri="{FF2B5EF4-FFF2-40B4-BE49-F238E27FC236}">
                <a16:creationId xmlns:a16="http://schemas.microsoft.com/office/drawing/2014/main" id="{66C17A00-B59F-4CA8-B212-841FE9CD7466}"/>
              </a:ext>
            </a:extLst>
          </p:cNvPr>
          <p:cNvGraphicFramePr>
            <a:graphicFrameLocks/>
          </p:cNvGraphicFramePr>
          <p:nvPr>
            <p:extLst>
              <p:ext uri="{D42A27DB-BD31-4B8C-83A1-F6EECF244321}">
                <p14:modId xmlns:p14="http://schemas.microsoft.com/office/powerpoint/2010/main" val="3413260092"/>
              </p:ext>
            </p:extLst>
          </p:nvPr>
        </p:nvGraphicFramePr>
        <p:xfrm>
          <a:off x="0" y="3606617"/>
          <a:ext cx="11672932" cy="3031132"/>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10">
            <a:extLst>
              <a:ext uri="{FF2B5EF4-FFF2-40B4-BE49-F238E27FC236}">
                <a16:creationId xmlns:a16="http://schemas.microsoft.com/office/drawing/2014/main" id="{82CFBF9B-C8FE-4636-AFAD-C8A53C85BF77}"/>
              </a:ext>
            </a:extLst>
          </p:cNvPr>
          <p:cNvSpPr txBox="1"/>
          <p:nvPr/>
        </p:nvSpPr>
        <p:spPr>
          <a:xfrm>
            <a:off x="187770" y="6497486"/>
            <a:ext cx="827720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200" dirty="0"/>
              <a:t>Excludes missing relationship status.</a:t>
            </a:r>
          </a:p>
        </p:txBody>
      </p:sp>
      <p:sp>
        <p:nvSpPr>
          <p:cNvPr id="28" name="Rectangle 27">
            <a:extLst>
              <a:ext uri="{FF2B5EF4-FFF2-40B4-BE49-F238E27FC236}">
                <a16:creationId xmlns:a16="http://schemas.microsoft.com/office/drawing/2014/main" id="{770742E7-C4DC-472C-93D5-9146E07234C1}"/>
              </a:ext>
            </a:extLst>
          </p:cNvPr>
          <p:cNvSpPr/>
          <p:nvPr/>
        </p:nvSpPr>
        <p:spPr>
          <a:xfrm>
            <a:off x="355440" y="3211390"/>
            <a:ext cx="10269380" cy="405047"/>
          </a:xfrm>
          <a:prstGeom prst="rect">
            <a:avLst/>
          </a:prstGeom>
        </p:spPr>
        <p:txBody>
          <a:bodyPr wrap="square">
            <a:spAutoFit/>
          </a:bodyPr>
          <a:lstStyle/>
          <a:p>
            <a:pPr>
              <a:lnSpc>
                <a:spcPct val="107000"/>
              </a:lnSpc>
              <a:spcAft>
                <a:spcPts val="800"/>
              </a:spcAft>
              <a:tabLst>
                <a:tab pos="457200" algn="l"/>
              </a:tabLst>
            </a:pPr>
            <a:r>
              <a:rPr lang="en-AU" sz="2000" b="1" dirty="0">
                <a:solidFill>
                  <a:srgbClr val="4E418F"/>
                </a:solidFill>
                <a:ea typeface="Calibri" panose="020F0502020204030204" pitchFamily="34" charset="0"/>
                <a:cs typeface="Arial" panose="020B0604020202020204" pitchFamily="34" charset="0"/>
              </a:rPr>
              <a:t>Location of DFV assault against Aboriginal child victims     </a:t>
            </a:r>
            <a:r>
              <a:rPr lang="en-AU" sz="2000" dirty="0">
                <a:solidFill>
                  <a:srgbClr val="4E418F"/>
                </a:solidFill>
              </a:rPr>
              <a:t>Jan – Dec 2021</a:t>
            </a:r>
            <a:endParaRPr lang="en-AU" sz="1200" dirty="0">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5D26758-248A-42F7-A6BD-B6FE8A36A770}"/>
              </a:ext>
            </a:extLst>
          </p:cNvPr>
          <p:cNvSpPr txBox="1"/>
          <p:nvPr/>
        </p:nvSpPr>
        <p:spPr>
          <a:xfrm>
            <a:off x="42145" y="877214"/>
            <a:ext cx="9652001" cy="646331"/>
          </a:xfrm>
          <a:prstGeom prst="rect">
            <a:avLst/>
          </a:prstGeom>
          <a:noFill/>
        </p:spPr>
        <p:txBody>
          <a:bodyPr wrap="square" rtlCol="0">
            <a:spAutoFit/>
          </a:bodyPr>
          <a:lstStyle/>
          <a:p>
            <a:r>
              <a:rPr lang="en-US" sz="3600" dirty="0">
                <a:solidFill>
                  <a:schemeClr val="bg1"/>
                </a:solidFill>
              </a:rPr>
              <a:t>Place of victimisation: </a:t>
            </a:r>
            <a:r>
              <a:rPr lang="en-US" sz="3600" dirty="0">
                <a:solidFill>
                  <a:srgbClr val="FBB916"/>
                </a:solidFill>
              </a:rPr>
              <a:t>Aboriginal children</a:t>
            </a:r>
          </a:p>
        </p:txBody>
      </p:sp>
    </p:spTree>
    <p:extLst>
      <p:ext uri="{BB962C8B-B14F-4D97-AF65-F5344CB8AC3E}">
        <p14:creationId xmlns:p14="http://schemas.microsoft.com/office/powerpoint/2010/main" val="2511753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80FFBF-8BE3-594E-B5FF-E74742DC0C92}"/>
              </a:ext>
            </a:extLst>
          </p:cNvPr>
          <p:cNvPicPr>
            <a:picLocks noChangeAspect="1"/>
          </p:cNvPicPr>
          <p:nvPr/>
        </p:nvPicPr>
        <p:blipFill>
          <a:blip r:embed="rId3"/>
          <a:stretch>
            <a:fillRect/>
          </a:stretch>
        </p:blipFill>
        <p:spPr>
          <a:xfrm>
            <a:off x="0" y="-9188"/>
            <a:ext cx="12192000" cy="1092200"/>
          </a:xfrm>
          <a:prstGeom prst="rect">
            <a:avLst/>
          </a:prstGeom>
        </p:spPr>
      </p:pic>
      <p:sp>
        <p:nvSpPr>
          <p:cNvPr id="35" name="Rectangle 34">
            <a:extLst>
              <a:ext uri="{FF2B5EF4-FFF2-40B4-BE49-F238E27FC236}">
                <a16:creationId xmlns:a16="http://schemas.microsoft.com/office/drawing/2014/main" id="{22EB4012-126C-8648-8B70-26DA26E69EC7}"/>
              </a:ext>
            </a:extLst>
          </p:cNvPr>
          <p:cNvSpPr/>
          <p:nvPr/>
        </p:nvSpPr>
        <p:spPr>
          <a:xfrm>
            <a:off x="5228" y="3429000"/>
            <a:ext cx="12192000" cy="3429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ADFBB6A-0101-2F41-B320-69005090DF5D}"/>
              </a:ext>
            </a:extLst>
          </p:cNvPr>
          <p:cNvSpPr txBox="1"/>
          <p:nvPr/>
        </p:nvSpPr>
        <p:spPr>
          <a:xfrm>
            <a:off x="1816683" y="1940894"/>
            <a:ext cx="3914416" cy="1046440"/>
          </a:xfrm>
          <a:prstGeom prst="rect">
            <a:avLst/>
          </a:prstGeom>
          <a:noFill/>
        </p:spPr>
        <p:txBody>
          <a:bodyPr wrap="square" rtlCol="0">
            <a:spAutoFit/>
          </a:bodyPr>
          <a:lstStyle/>
          <a:p>
            <a:r>
              <a:rPr lang="en-US" sz="2000" dirty="0">
                <a:cs typeface="Arial" panose="020B0604020202020204" pitchFamily="34" charset="0"/>
              </a:rPr>
              <a:t>Family violence against Aboriginal children most commonly occurs during the </a:t>
            </a:r>
            <a:r>
              <a:rPr lang="en-US" sz="2000" b="1" dirty="0">
                <a:solidFill>
                  <a:srgbClr val="C8721F"/>
                </a:solidFill>
                <a:cs typeface="Arial" panose="020B0604020202020204" pitchFamily="34" charset="0"/>
              </a:rPr>
              <a:t>afternoons</a:t>
            </a:r>
            <a:r>
              <a:rPr lang="en-US" sz="2000" dirty="0">
                <a:cs typeface="Arial" panose="020B0604020202020204" pitchFamily="34" charset="0"/>
              </a:rPr>
              <a:t> (12-6pm</a:t>
            </a:r>
            <a:r>
              <a:rPr lang="en-US" sz="2200" dirty="0">
                <a:cs typeface="Arial" panose="020B0604020202020204" pitchFamily="34" charset="0"/>
              </a:rPr>
              <a:t>)</a:t>
            </a:r>
          </a:p>
        </p:txBody>
      </p:sp>
      <p:sp>
        <p:nvSpPr>
          <p:cNvPr id="30" name="TextBox 29">
            <a:extLst>
              <a:ext uri="{FF2B5EF4-FFF2-40B4-BE49-F238E27FC236}">
                <a16:creationId xmlns:a16="http://schemas.microsoft.com/office/drawing/2014/main" id="{DABAC461-9C6C-1C4D-9F09-D85B690456E6}"/>
              </a:ext>
            </a:extLst>
          </p:cNvPr>
          <p:cNvSpPr txBox="1"/>
          <p:nvPr/>
        </p:nvSpPr>
        <p:spPr>
          <a:xfrm>
            <a:off x="7446568" y="1933755"/>
            <a:ext cx="4468107" cy="1015663"/>
          </a:xfrm>
          <a:prstGeom prst="rect">
            <a:avLst/>
          </a:prstGeom>
          <a:noFill/>
        </p:spPr>
        <p:txBody>
          <a:bodyPr wrap="square" rtlCol="0">
            <a:spAutoFit/>
          </a:bodyPr>
          <a:lstStyle/>
          <a:p>
            <a:r>
              <a:rPr lang="en-US" sz="2000" dirty="0">
                <a:cs typeface="Arial" panose="020B0604020202020204" pitchFamily="34" charset="0"/>
              </a:rPr>
              <a:t>Family violence related assaults against Aboriginal children are spread throughout different days of the week.</a:t>
            </a:r>
          </a:p>
        </p:txBody>
      </p:sp>
      <p:pic>
        <p:nvPicPr>
          <p:cNvPr id="32" name="Picture 31" descr="Icon&#10;&#10;Description automatically generated">
            <a:extLst>
              <a:ext uri="{FF2B5EF4-FFF2-40B4-BE49-F238E27FC236}">
                <a16:creationId xmlns:a16="http://schemas.microsoft.com/office/drawing/2014/main" id="{D767320D-40A8-4442-AFA7-4EBEBE4A2885}"/>
              </a:ext>
            </a:extLst>
          </p:cNvPr>
          <p:cNvPicPr>
            <a:picLocks noChangeAspect="1"/>
          </p:cNvPicPr>
          <p:nvPr/>
        </p:nvPicPr>
        <p:blipFill>
          <a:blip r:embed="rId4"/>
          <a:stretch>
            <a:fillRect/>
          </a:stretch>
        </p:blipFill>
        <p:spPr>
          <a:xfrm>
            <a:off x="699104" y="1919861"/>
            <a:ext cx="908248" cy="908248"/>
          </a:xfrm>
          <a:prstGeom prst="rect">
            <a:avLst/>
          </a:prstGeom>
        </p:spPr>
      </p:pic>
      <p:pic>
        <p:nvPicPr>
          <p:cNvPr id="34" name="Picture 33" descr="Icon&#10;&#10;Description automatically generated">
            <a:extLst>
              <a:ext uri="{FF2B5EF4-FFF2-40B4-BE49-F238E27FC236}">
                <a16:creationId xmlns:a16="http://schemas.microsoft.com/office/drawing/2014/main" id="{D2FB9119-4D0A-8D4D-97D6-0CF9848F83BC}"/>
              </a:ext>
            </a:extLst>
          </p:cNvPr>
          <p:cNvPicPr>
            <a:picLocks noChangeAspect="1"/>
          </p:cNvPicPr>
          <p:nvPr/>
        </p:nvPicPr>
        <p:blipFill>
          <a:blip r:embed="rId5"/>
          <a:stretch>
            <a:fillRect/>
          </a:stretch>
        </p:blipFill>
        <p:spPr>
          <a:xfrm>
            <a:off x="6317754" y="1915878"/>
            <a:ext cx="886520" cy="908248"/>
          </a:xfrm>
          <a:prstGeom prst="rect">
            <a:avLst/>
          </a:prstGeom>
        </p:spPr>
      </p:pic>
      <p:sp>
        <p:nvSpPr>
          <p:cNvPr id="15" name="Rectangle 14">
            <a:extLst>
              <a:ext uri="{FF2B5EF4-FFF2-40B4-BE49-F238E27FC236}">
                <a16:creationId xmlns:a16="http://schemas.microsoft.com/office/drawing/2014/main" id="{0966AC2B-463A-3F49-B61B-A23DDBC76DD2}"/>
              </a:ext>
            </a:extLst>
          </p:cNvPr>
          <p:cNvSpPr/>
          <p:nvPr/>
        </p:nvSpPr>
        <p:spPr>
          <a:xfrm>
            <a:off x="592774" y="6567586"/>
            <a:ext cx="4637295" cy="307777"/>
          </a:xfrm>
          <a:prstGeom prst="rect">
            <a:avLst/>
          </a:prstGeom>
        </p:spPr>
        <p:txBody>
          <a:bodyPr wrap="none">
            <a:spAutoFit/>
          </a:bodyPr>
          <a:lstStyle/>
          <a:p>
            <a:r>
              <a:rPr lang="en-AU" sz="1400" dirty="0"/>
              <a:t>* First incident of assault by a family member for each victims</a:t>
            </a:r>
          </a:p>
        </p:txBody>
      </p:sp>
      <p:sp>
        <p:nvSpPr>
          <p:cNvPr id="2" name="TextBox 1">
            <a:extLst>
              <a:ext uri="{FF2B5EF4-FFF2-40B4-BE49-F238E27FC236}">
                <a16:creationId xmlns:a16="http://schemas.microsoft.com/office/drawing/2014/main" id="{B3CC093F-FF05-CA48-8EED-214772E416C1}"/>
              </a:ext>
            </a:extLst>
          </p:cNvPr>
          <p:cNvSpPr txBox="1"/>
          <p:nvPr/>
        </p:nvSpPr>
        <p:spPr>
          <a:xfrm>
            <a:off x="592774" y="3587066"/>
            <a:ext cx="7355541" cy="400110"/>
          </a:xfrm>
          <a:prstGeom prst="rect">
            <a:avLst/>
          </a:prstGeom>
          <a:noFill/>
        </p:spPr>
        <p:txBody>
          <a:bodyPr wrap="square" rtlCol="0">
            <a:spAutoFit/>
          </a:bodyPr>
          <a:lstStyle/>
          <a:p>
            <a:r>
              <a:rPr lang="en-AU" sz="2000" b="1" dirty="0">
                <a:solidFill>
                  <a:srgbClr val="4F4090"/>
                </a:solidFill>
              </a:rPr>
              <a:t>Day of week and time of assault    </a:t>
            </a:r>
            <a:r>
              <a:rPr lang="en-AU" sz="2000" dirty="0">
                <a:solidFill>
                  <a:srgbClr val="4F4090"/>
                </a:solidFill>
              </a:rPr>
              <a:t>Jan – Dec 2021*</a:t>
            </a:r>
          </a:p>
        </p:txBody>
      </p:sp>
      <p:pic>
        <p:nvPicPr>
          <p:cNvPr id="18" name="Picture 17">
            <a:extLst>
              <a:ext uri="{FF2B5EF4-FFF2-40B4-BE49-F238E27FC236}">
                <a16:creationId xmlns:a16="http://schemas.microsoft.com/office/drawing/2014/main" id="{2C765801-338F-7C4E-9B64-7327DEF8B6F1}"/>
              </a:ext>
            </a:extLst>
          </p:cNvPr>
          <p:cNvPicPr>
            <a:picLocks noChangeAspect="1"/>
          </p:cNvPicPr>
          <p:nvPr/>
        </p:nvPicPr>
        <p:blipFill>
          <a:blip r:embed="rId6"/>
          <a:stretch>
            <a:fillRect/>
          </a:stretch>
        </p:blipFill>
        <p:spPr>
          <a:xfrm>
            <a:off x="-1" y="881664"/>
            <a:ext cx="12191999" cy="844362"/>
          </a:xfrm>
          <a:prstGeom prst="rect">
            <a:avLst/>
          </a:prstGeom>
        </p:spPr>
      </p:pic>
      <p:sp>
        <p:nvSpPr>
          <p:cNvPr id="3" name="Slide Number Placeholder 2">
            <a:extLst>
              <a:ext uri="{FF2B5EF4-FFF2-40B4-BE49-F238E27FC236}">
                <a16:creationId xmlns:a16="http://schemas.microsoft.com/office/drawing/2014/main" id="{98DBBEF6-EB80-4843-A1D4-9DA10A0B5C57}"/>
              </a:ext>
            </a:extLst>
          </p:cNvPr>
          <p:cNvSpPr>
            <a:spLocks noGrp="1"/>
          </p:cNvSpPr>
          <p:nvPr>
            <p:ph type="sldNum" sz="quarter" idx="12"/>
          </p:nvPr>
        </p:nvSpPr>
        <p:spPr/>
        <p:txBody>
          <a:bodyPr/>
          <a:lstStyle/>
          <a:p>
            <a:fld id="{CBD54129-237E-BA4E-A210-4351E6A5A9A4}" type="slidenum">
              <a:rPr lang="en-US" smtClean="0"/>
              <a:t>24</a:t>
            </a:fld>
            <a:endParaRPr lang="en-US" dirty="0"/>
          </a:p>
        </p:txBody>
      </p:sp>
      <p:graphicFrame>
        <p:nvGraphicFramePr>
          <p:cNvPr id="7" name="Table 6">
            <a:extLst>
              <a:ext uri="{FF2B5EF4-FFF2-40B4-BE49-F238E27FC236}">
                <a16:creationId xmlns:a16="http://schemas.microsoft.com/office/drawing/2014/main" id="{E3FDCA28-022E-4871-9E89-5B959FE21491}"/>
              </a:ext>
            </a:extLst>
          </p:cNvPr>
          <p:cNvGraphicFramePr>
            <a:graphicFrameLocks noGrp="1"/>
          </p:cNvGraphicFramePr>
          <p:nvPr>
            <p:extLst>
              <p:ext uri="{D42A27DB-BD31-4B8C-83A1-F6EECF244321}">
                <p14:modId xmlns:p14="http://schemas.microsoft.com/office/powerpoint/2010/main" val="938225802"/>
              </p:ext>
            </p:extLst>
          </p:nvPr>
        </p:nvGraphicFramePr>
        <p:xfrm>
          <a:off x="450761" y="4145242"/>
          <a:ext cx="10779615" cy="2422344"/>
        </p:xfrm>
        <a:graphic>
          <a:graphicData uri="http://schemas.openxmlformats.org/drawingml/2006/table">
            <a:tbl>
              <a:tblPr/>
              <a:tblGrid>
                <a:gridCol w="1949507">
                  <a:extLst>
                    <a:ext uri="{9D8B030D-6E8A-4147-A177-3AD203B41FA5}">
                      <a16:colId xmlns:a16="http://schemas.microsoft.com/office/drawing/2014/main" val="2982572913"/>
                    </a:ext>
                  </a:extLst>
                </a:gridCol>
                <a:gridCol w="1261444">
                  <a:extLst>
                    <a:ext uri="{9D8B030D-6E8A-4147-A177-3AD203B41FA5}">
                      <a16:colId xmlns:a16="http://schemas.microsoft.com/office/drawing/2014/main" val="979080827"/>
                    </a:ext>
                  </a:extLst>
                </a:gridCol>
                <a:gridCol w="1261444">
                  <a:extLst>
                    <a:ext uri="{9D8B030D-6E8A-4147-A177-3AD203B41FA5}">
                      <a16:colId xmlns:a16="http://schemas.microsoft.com/office/drawing/2014/main" val="1487771024"/>
                    </a:ext>
                  </a:extLst>
                </a:gridCol>
                <a:gridCol w="1261444">
                  <a:extLst>
                    <a:ext uri="{9D8B030D-6E8A-4147-A177-3AD203B41FA5}">
                      <a16:colId xmlns:a16="http://schemas.microsoft.com/office/drawing/2014/main" val="276444864"/>
                    </a:ext>
                  </a:extLst>
                </a:gridCol>
                <a:gridCol w="1261444">
                  <a:extLst>
                    <a:ext uri="{9D8B030D-6E8A-4147-A177-3AD203B41FA5}">
                      <a16:colId xmlns:a16="http://schemas.microsoft.com/office/drawing/2014/main" val="3065406693"/>
                    </a:ext>
                  </a:extLst>
                </a:gridCol>
                <a:gridCol w="1261444">
                  <a:extLst>
                    <a:ext uri="{9D8B030D-6E8A-4147-A177-3AD203B41FA5}">
                      <a16:colId xmlns:a16="http://schemas.microsoft.com/office/drawing/2014/main" val="1796440384"/>
                    </a:ext>
                  </a:extLst>
                </a:gridCol>
                <a:gridCol w="1261444">
                  <a:extLst>
                    <a:ext uri="{9D8B030D-6E8A-4147-A177-3AD203B41FA5}">
                      <a16:colId xmlns:a16="http://schemas.microsoft.com/office/drawing/2014/main" val="1797300614"/>
                    </a:ext>
                  </a:extLst>
                </a:gridCol>
                <a:gridCol w="1261444">
                  <a:extLst>
                    <a:ext uri="{9D8B030D-6E8A-4147-A177-3AD203B41FA5}">
                      <a16:colId xmlns:a16="http://schemas.microsoft.com/office/drawing/2014/main" val="2907442095"/>
                    </a:ext>
                  </a:extLst>
                </a:gridCol>
              </a:tblGrid>
              <a:tr h="605586">
                <a:tc>
                  <a:txBody>
                    <a:bodyPr/>
                    <a:lstStyle/>
                    <a:p>
                      <a:pPr lvl="1" algn="l" fontAlgn="b"/>
                      <a:r>
                        <a:rPr lang="en-AU" sz="1600" b="0" i="0" u="none" strike="noStrike" dirty="0">
                          <a:solidFill>
                            <a:srgbClr val="000000"/>
                          </a:solidFill>
                          <a:effectLst/>
                          <a:latin typeface="Calibri" panose="020F0502020204030204" pitchFamily="34" charset="0"/>
                        </a:rPr>
                        <a:t>12am to &lt;6am</a:t>
                      </a:r>
                    </a:p>
                  </a:txBody>
                  <a:tcPr marL="6350" marR="6350" marT="6350" marB="0" anchor="b">
                    <a:lnL>
                      <a:noFill/>
                    </a:lnL>
                    <a:lnR>
                      <a:noFill/>
                    </a:lnR>
                    <a:lnT>
                      <a:noFill/>
                    </a:lnT>
                    <a:lnB>
                      <a:noFill/>
                    </a:lnB>
                  </a:tcPr>
                </a:tc>
                <a:tc>
                  <a:txBody>
                    <a:bodyPr/>
                    <a:lstStyle/>
                    <a:p>
                      <a:pPr algn="ctr" fontAlgn="ctr"/>
                      <a:r>
                        <a:rPr lang="en-AU" sz="16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CECBEA"/>
                    </a:solidFill>
                  </a:tcPr>
                </a:tc>
                <a:tc>
                  <a:txBody>
                    <a:bodyPr/>
                    <a:lstStyle/>
                    <a:p>
                      <a:pPr algn="ctr" fontAlgn="ctr"/>
                      <a:r>
                        <a:rPr lang="en-AU" sz="1600" b="0" i="0" u="none" strike="noStrike" dirty="0">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DEDCF1"/>
                    </a:solidFill>
                  </a:tcPr>
                </a:tc>
                <a:tc>
                  <a:txBody>
                    <a:bodyPr/>
                    <a:lstStyle/>
                    <a:p>
                      <a:pPr algn="ctr" fontAlgn="ctr"/>
                      <a:r>
                        <a:rPr lang="en-AU"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E9E8F6"/>
                    </a:solidFill>
                  </a:tcPr>
                </a:tc>
                <a:tc>
                  <a:txBody>
                    <a:bodyPr/>
                    <a:lstStyle/>
                    <a:p>
                      <a:pPr algn="ctr" fontAlgn="ctr"/>
                      <a:r>
                        <a:rPr lang="en-AU" sz="1600" b="0" i="0" u="none" strike="noStrike">
                          <a:solidFill>
                            <a:srgbClr val="000000"/>
                          </a:solidFill>
                          <a:effectLst/>
                          <a:latin typeface="Calibri" panose="020F0502020204030204" pitchFamily="34" charset="0"/>
                        </a:rPr>
                        <a:t>0%</a:t>
                      </a:r>
                    </a:p>
                  </a:txBody>
                  <a:tcPr marL="6350" marR="6350" marT="6350" marB="0" anchor="ctr">
                    <a:lnL>
                      <a:noFill/>
                    </a:lnL>
                    <a:lnR>
                      <a:noFill/>
                    </a:lnR>
                    <a:lnT>
                      <a:noFill/>
                    </a:lnT>
                    <a:lnB>
                      <a:noFill/>
                    </a:lnB>
                    <a:solidFill>
                      <a:srgbClr val="FFFFFF"/>
                    </a:solidFill>
                  </a:tcPr>
                </a:tc>
                <a:tc>
                  <a:txBody>
                    <a:bodyPr/>
                    <a:lstStyle/>
                    <a:p>
                      <a:pPr algn="ctr" fontAlgn="ctr"/>
                      <a:r>
                        <a:rPr lang="en-AU"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E9E8F6"/>
                    </a:solidFill>
                  </a:tcPr>
                </a:tc>
                <a:tc>
                  <a:txBody>
                    <a:bodyPr/>
                    <a:lstStyle/>
                    <a:p>
                      <a:pPr algn="ctr" fontAlgn="ctr"/>
                      <a:r>
                        <a:rPr lang="en-AU" sz="1600" b="0" i="0" u="none" strike="noStrike">
                          <a:solidFill>
                            <a:srgbClr val="000000"/>
                          </a:solidFill>
                          <a:effectLst/>
                          <a:latin typeface="Calibri" panose="020F0502020204030204" pitchFamily="34" charset="0"/>
                        </a:rPr>
                        <a:t>4%</a:t>
                      </a:r>
                    </a:p>
                  </a:txBody>
                  <a:tcPr marL="6350" marR="6350" marT="6350" marB="0" anchor="ctr">
                    <a:lnL>
                      <a:noFill/>
                    </a:lnL>
                    <a:lnR>
                      <a:noFill/>
                    </a:lnR>
                    <a:lnT>
                      <a:noFill/>
                    </a:lnT>
                    <a:lnB>
                      <a:noFill/>
                    </a:lnB>
                    <a:solidFill>
                      <a:srgbClr val="BDB9E3"/>
                    </a:solidFill>
                  </a:tcPr>
                </a:tc>
                <a:tc>
                  <a:txBody>
                    <a:bodyPr/>
                    <a:lstStyle/>
                    <a:p>
                      <a:pPr algn="ctr" fontAlgn="ctr"/>
                      <a:r>
                        <a:rPr lang="en-AU"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E9E8F6"/>
                    </a:solidFill>
                  </a:tcPr>
                </a:tc>
                <a:extLst>
                  <a:ext uri="{0D108BD9-81ED-4DB2-BD59-A6C34878D82A}">
                    <a16:rowId xmlns:a16="http://schemas.microsoft.com/office/drawing/2014/main" val="2671193609"/>
                  </a:ext>
                </a:extLst>
              </a:tr>
              <a:tr h="605586">
                <a:tc>
                  <a:txBody>
                    <a:bodyPr/>
                    <a:lstStyle/>
                    <a:p>
                      <a:pPr lvl="1" algn="l" fontAlgn="b"/>
                      <a:r>
                        <a:rPr lang="en-AU" sz="1600" b="0" i="0" u="none" strike="noStrike" dirty="0">
                          <a:solidFill>
                            <a:srgbClr val="000000"/>
                          </a:solidFill>
                          <a:effectLst/>
                          <a:latin typeface="Calibri" panose="020F0502020204030204" pitchFamily="34" charset="0"/>
                        </a:rPr>
                        <a:t>6 am to &lt; 12pm</a:t>
                      </a:r>
                    </a:p>
                  </a:txBody>
                  <a:tcPr marL="6350" marR="6350" marT="6350" marB="0" anchor="b">
                    <a:lnL>
                      <a:noFill/>
                    </a:lnL>
                    <a:lnR>
                      <a:noFill/>
                    </a:lnR>
                    <a:lnT>
                      <a:noFill/>
                    </a:lnT>
                    <a:lnB>
                      <a:noFill/>
                    </a:lnB>
                  </a:tcPr>
                </a:tc>
                <a:tc>
                  <a:txBody>
                    <a:bodyPr/>
                    <a:lstStyle/>
                    <a:p>
                      <a:pPr algn="ctr" fontAlgn="ctr"/>
                      <a:r>
                        <a:rPr lang="en-AU" sz="16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CECBEA"/>
                    </a:solidFill>
                  </a:tcPr>
                </a:tc>
                <a:tc>
                  <a:txBody>
                    <a:bodyPr/>
                    <a:lstStyle/>
                    <a:p>
                      <a:pPr algn="ctr" fontAlgn="ctr"/>
                      <a:r>
                        <a:rPr lang="en-AU" sz="1600" b="0" i="0" u="none" strike="noStrike">
                          <a:solidFill>
                            <a:srgbClr val="000000"/>
                          </a:solidFill>
                          <a:effectLst/>
                          <a:latin typeface="Calibri" panose="020F0502020204030204" pitchFamily="34" charset="0"/>
                        </a:rPr>
                        <a:t>4%</a:t>
                      </a:r>
                    </a:p>
                  </a:txBody>
                  <a:tcPr marL="6350" marR="6350" marT="6350" marB="0" anchor="ctr">
                    <a:lnL>
                      <a:noFill/>
                    </a:lnL>
                    <a:lnR>
                      <a:noFill/>
                    </a:lnR>
                    <a:lnT>
                      <a:noFill/>
                    </a:lnT>
                    <a:lnB>
                      <a:noFill/>
                    </a:lnB>
                    <a:solidFill>
                      <a:srgbClr val="BDB9E3"/>
                    </a:solidFill>
                  </a:tcPr>
                </a:tc>
                <a:tc>
                  <a:txBody>
                    <a:bodyPr/>
                    <a:lstStyle/>
                    <a:p>
                      <a:pPr algn="ctr" fontAlgn="ctr"/>
                      <a:r>
                        <a:rPr lang="en-AU" sz="1600" b="0" i="0" u="none" strike="noStrike">
                          <a:solidFill>
                            <a:srgbClr val="000000"/>
                          </a:solidFill>
                          <a:effectLst/>
                          <a:latin typeface="Calibri" panose="020F0502020204030204" pitchFamily="34" charset="0"/>
                        </a:rPr>
                        <a:t>6%</a:t>
                      </a:r>
                    </a:p>
                  </a:txBody>
                  <a:tcPr marL="6350" marR="6350" marT="6350" marB="0" anchor="ctr">
                    <a:lnL>
                      <a:noFill/>
                    </a:lnL>
                    <a:lnR>
                      <a:noFill/>
                    </a:lnR>
                    <a:lnT>
                      <a:noFill/>
                    </a:lnT>
                    <a:lnB>
                      <a:noFill/>
                    </a:lnB>
                    <a:solidFill>
                      <a:srgbClr val="A29CD7"/>
                    </a:solidFill>
                  </a:tcPr>
                </a:tc>
                <a:tc>
                  <a:txBody>
                    <a:bodyPr/>
                    <a:lstStyle/>
                    <a:p>
                      <a:pPr algn="ctr" fontAlgn="ctr"/>
                      <a:r>
                        <a:rPr lang="en-AU" sz="16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CECBEA"/>
                    </a:solidFill>
                  </a:tcPr>
                </a:tc>
                <a:tc>
                  <a:txBody>
                    <a:bodyPr/>
                    <a:lstStyle/>
                    <a:p>
                      <a:pPr algn="ctr" fontAlgn="ctr"/>
                      <a:r>
                        <a:rPr lang="en-AU"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DEDCF1"/>
                    </a:solidFill>
                  </a:tcPr>
                </a:tc>
                <a:tc>
                  <a:txBody>
                    <a:bodyPr/>
                    <a:lstStyle/>
                    <a:p>
                      <a:pPr algn="ctr" fontAlgn="ctr"/>
                      <a:r>
                        <a:rPr lang="en-AU" sz="1600" b="0" i="0" u="none" strike="noStrike">
                          <a:solidFill>
                            <a:srgbClr val="000000"/>
                          </a:solidFill>
                          <a:effectLst/>
                          <a:latin typeface="Calibri" panose="020F0502020204030204" pitchFamily="34" charset="0"/>
                        </a:rPr>
                        <a:t>4%</a:t>
                      </a:r>
                    </a:p>
                  </a:txBody>
                  <a:tcPr marL="6350" marR="6350" marT="6350" marB="0" anchor="ctr">
                    <a:lnL>
                      <a:noFill/>
                    </a:lnL>
                    <a:lnR>
                      <a:noFill/>
                    </a:lnR>
                    <a:lnT>
                      <a:noFill/>
                    </a:lnT>
                    <a:lnB>
                      <a:noFill/>
                    </a:lnB>
                    <a:solidFill>
                      <a:srgbClr val="C3BFE5"/>
                    </a:solidFill>
                  </a:tcPr>
                </a:tc>
                <a:tc>
                  <a:txBody>
                    <a:bodyPr/>
                    <a:lstStyle/>
                    <a:p>
                      <a:pPr algn="ctr" fontAlgn="ctr"/>
                      <a:r>
                        <a:rPr lang="en-AU" sz="16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C9C5E8"/>
                    </a:solidFill>
                  </a:tcPr>
                </a:tc>
                <a:extLst>
                  <a:ext uri="{0D108BD9-81ED-4DB2-BD59-A6C34878D82A}">
                    <a16:rowId xmlns:a16="http://schemas.microsoft.com/office/drawing/2014/main" val="2115940109"/>
                  </a:ext>
                </a:extLst>
              </a:tr>
              <a:tr h="605586">
                <a:tc>
                  <a:txBody>
                    <a:bodyPr/>
                    <a:lstStyle/>
                    <a:p>
                      <a:pPr lvl="1" algn="l" fontAlgn="b"/>
                      <a:r>
                        <a:rPr lang="en-AU" sz="1600" b="0" i="0" u="none" strike="noStrike" dirty="0">
                          <a:solidFill>
                            <a:srgbClr val="000000"/>
                          </a:solidFill>
                          <a:effectLst/>
                          <a:latin typeface="Calibri" panose="020F0502020204030204" pitchFamily="34" charset="0"/>
                        </a:rPr>
                        <a:t>12pm to &lt;6pm</a:t>
                      </a:r>
                    </a:p>
                  </a:txBody>
                  <a:tcPr marL="6350" marR="6350" marT="6350" marB="0" anchor="b">
                    <a:lnL>
                      <a:noFill/>
                    </a:lnL>
                    <a:lnR>
                      <a:noFill/>
                    </a:lnR>
                    <a:lnT>
                      <a:noFill/>
                    </a:lnT>
                    <a:lnB>
                      <a:noFill/>
                    </a:lnB>
                  </a:tcPr>
                </a:tc>
                <a:tc>
                  <a:txBody>
                    <a:bodyPr/>
                    <a:lstStyle/>
                    <a:p>
                      <a:pPr algn="ctr" fontAlgn="ctr"/>
                      <a:r>
                        <a:rPr lang="en-AU" sz="1600" b="0" i="0" u="none" strike="noStrike">
                          <a:solidFill>
                            <a:srgbClr val="000000"/>
                          </a:solidFill>
                          <a:effectLst/>
                          <a:latin typeface="Calibri" panose="020F0502020204030204" pitchFamily="34" charset="0"/>
                        </a:rPr>
                        <a:t>7%</a:t>
                      </a:r>
                    </a:p>
                  </a:txBody>
                  <a:tcPr marL="6350" marR="6350" marT="6350" marB="0" anchor="ctr">
                    <a:lnL>
                      <a:noFill/>
                    </a:lnL>
                    <a:lnR>
                      <a:noFill/>
                    </a:lnR>
                    <a:lnT>
                      <a:noFill/>
                    </a:lnT>
                    <a:lnB>
                      <a:noFill/>
                    </a:lnB>
                    <a:solidFill>
                      <a:srgbClr val="918BD0"/>
                    </a:solidFill>
                  </a:tcPr>
                </a:tc>
                <a:tc>
                  <a:txBody>
                    <a:bodyPr/>
                    <a:lstStyle/>
                    <a:p>
                      <a:pPr algn="ctr" fontAlgn="ctr"/>
                      <a:r>
                        <a:rPr lang="en-AU" sz="1600" b="0" i="0" u="none" strike="noStrike">
                          <a:solidFill>
                            <a:srgbClr val="000000"/>
                          </a:solidFill>
                          <a:effectLst/>
                          <a:latin typeface="Calibri" panose="020F0502020204030204" pitchFamily="34" charset="0"/>
                        </a:rPr>
                        <a:t>8%</a:t>
                      </a:r>
                    </a:p>
                  </a:txBody>
                  <a:tcPr marL="6350" marR="6350" marT="6350" marB="0" anchor="ctr">
                    <a:lnL>
                      <a:noFill/>
                    </a:lnL>
                    <a:lnR>
                      <a:noFill/>
                    </a:lnR>
                    <a:lnT>
                      <a:noFill/>
                    </a:lnT>
                    <a:lnB>
                      <a:noFill/>
                    </a:lnB>
                    <a:solidFill>
                      <a:srgbClr val="766DC4"/>
                    </a:solidFill>
                  </a:tcPr>
                </a:tc>
                <a:tc>
                  <a:txBody>
                    <a:bodyPr/>
                    <a:lstStyle/>
                    <a:p>
                      <a:pPr algn="ctr" fontAlgn="ctr"/>
                      <a:r>
                        <a:rPr lang="en-AU" sz="1600" b="0" i="0" u="none" strike="noStrike">
                          <a:solidFill>
                            <a:srgbClr val="000000"/>
                          </a:solidFill>
                          <a:effectLst/>
                          <a:latin typeface="Calibri" panose="020F0502020204030204" pitchFamily="34" charset="0"/>
                        </a:rPr>
                        <a:t>4%</a:t>
                      </a:r>
                    </a:p>
                  </a:txBody>
                  <a:tcPr marL="6350" marR="6350" marT="6350" marB="0" anchor="ctr">
                    <a:lnL>
                      <a:noFill/>
                    </a:lnL>
                    <a:lnR>
                      <a:noFill/>
                    </a:lnR>
                    <a:lnT>
                      <a:noFill/>
                    </a:lnT>
                    <a:lnB>
                      <a:noFill/>
                    </a:lnB>
                    <a:solidFill>
                      <a:srgbClr val="C3BFE5"/>
                    </a:solidFill>
                  </a:tcPr>
                </a:tc>
                <a:tc>
                  <a:txBody>
                    <a:bodyPr/>
                    <a:lstStyle/>
                    <a:p>
                      <a:pPr algn="ctr" fontAlgn="ctr"/>
                      <a:r>
                        <a:rPr lang="en-AU" sz="1600" b="0" i="0" u="none" strike="noStrike">
                          <a:solidFill>
                            <a:srgbClr val="000000"/>
                          </a:solidFill>
                          <a:effectLst/>
                          <a:latin typeface="Calibri" panose="020F0502020204030204" pitchFamily="34" charset="0"/>
                        </a:rPr>
                        <a:t>5%</a:t>
                      </a:r>
                    </a:p>
                  </a:txBody>
                  <a:tcPr marL="6350" marR="6350" marT="6350" marB="0" anchor="ctr">
                    <a:lnL>
                      <a:noFill/>
                    </a:lnL>
                    <a:lnR>
                      <a:noFill/>
                    </a:lnR>
                    <a:lnT>
                      <a:noFill/>
                    </a:lnT>
                    <a:lnB>
                      <a:noFill/>
                    </a:lnB>
                    <a:solidFill>
                      <a:srgbClr val="A8A2D9"/>
                    </a:solidFill>
                  </a:tcPr>
                </a:tc>
                <a:tc>
                  <a:txBody>
                    <a:bodyPr/>
                    <a:lstStyle/>
                    <a:p>
                      <a:pPr algn="ctr" fontAlgn="ctr"/>
                      <a:r>
                        <a:rPr lang="en-AU" sz="1600" b="0" i="0" u="none" strike="noStrike">
                          <a:solidFill>
                            <a:srgbClr val="000000"/>
                          </a:solidFill>
                          <a:effectLst/>
                          <a:latin typeface="Calibri" panose="020F0502020204030204" pitchFamily="34" charset="0"/>
                        </a:rPr>
                        <a:t>5%</a:t>
                      </a:r>
                    </a:p>
                  </a:txBody>
                  <a:tcPr marL="6350" marR="6350" marT="6350" marB="0" anchor="ctr">
                    <a:lnL>
                      <a:noFill/>
                    </a:lnL>
                    <a:lnR>
                      <a:noFill/>
                    </a:lnR>
                    <a:lnT>
                      <a:noFill/>
                    </a:lnT>
                    <a:lnB>
                      <a:noFill/>
                    </a:lnB>
                    <a:solidFill>
                      <a:srgbClr val="B2AEDE"/>
                    </a:solidFill>
                  </a:tcPr>
                </a:tc>
                <a:tc>
                  <a:txBody>
                    <a:bodyPr/>
                    <a:lstStyle/>
                    <a:p>
                      <a:pPr algn="ctr" fontAlgn="ctr"/>
                      <a:r>
                        <a:rPr lang="en-AU" sz="1600" b="0" i="0" u="none" strike="noStrike">
                          <a:solidFill>
                            <a:srgbClr val="000000"/>
                          </a:solidFill>
                          <a:effectLst/>
                          <a:latin typeface="Calibri" panose="020F0502020204030204" pitchFamily="34" charset="0"/>
                        </a:rPr>
                        <a:t>4%</a:t>
                      </a:r>
                    </a:p>
                  </a:txBody>
                  <a:tcPr marL="6350" marR="6350" marT="6350" marB="0" anchor="ctr">
                    <a:lnL>
                      <a:noFill/>
                    </a:lnL>
                    <a:lnR>
                      <a:noFill/>
                    </a:lnR>
                    <a:lnT>
                      <a:noFill/>
                    </a:lnT>
                    <a:lnB>
                      <a:noFill/>
                    </a:lnB>
                    <a:solidFill>
                      <a:srgbClr val="BDB9E3"/>
                    </a:solidFill>
                  </a:tcPr>
                </a:tc>
                <a:tc>
                  <a:txBody>
                    <a:bodyPr/>
                    <a:lstStyle/>
                    <a:p>
                      <a:pPr algn="ctr" fontAlgn="ctr"/>
                      <a:r>
                        <a:rPr lang="en-AU" sz="1600" b="0" i="0" u="none" strike="noStrike">
                          <a:solidFill>
                            <a:srgbClr val="000000"/>
                          </a:solidFill>
                          <a:effectLst/>
                          <a:latin typeface="Calibri" panose="020F0502020204030204" pitchFamily="34" charset="0"/>
                        </a:rPr>
                        <a:t>8%</a:t>
                      </a:r>
                    </a:p>
                  </a:txBody>
                  <a:tcPr marL="6350" marR="6350" marT="6350" marB="0" anchor="ctr">
                    <a:lnL>
                      <a:noFill/>
                    </a:lnL>
                    <a:lnR>
                      <a:noFill/>
                    </a:lnR>
                    <a:lnT>
                      <a:noFill/>
                    </a:lnT>
                    <a:lnB>
                      <a:noFill/>
                    </a:lnB>
                    <a:solidFill>
                      <a:srgbClr val="7067C1"/>
                    </a:solidFill>
                  </a:tcPr>
                </a:tc>
                <a:extLst>
                  <a:ext uri="{0D108BD9-81ED-4DB2-BD59-A6C34878D82A}">
                    <a16:rowId xmlns:a16="http://schemas.microsoft.com/office/drawing/2014/main" val="1146285493"/>
                  </a:ext>
                </a:extLst>
              </a:tr>
              <a:tr h="605586">
                <a:tc>
                  <a:txBody>
                    <a:bodyPr/>
                    <a:lstStyle/>
                    <a:p>
                      <a:pPr lvl="1" algn="l" fontAlgn="b"/>
                      <a:r>
                        <a:rPr lang="en-AU" sz="1600" b="0" i="0" u="none" strike="noStrike" dirty="0">
                          <a:solidFill>
                            <a:srgbClr val="000000"/>
                          </a:solidFill>
                          <a:effectLst/>
                          <a:latin typeface="Calibri" panose="020F0502020204030204" pitchFamily="34" charset="0"/>
                        </a:rPr>
                        <a:t>6pm to &lt;12pm</a:t>
                      </a:r>
                    </a:p>
                  </a:txBody>
                  <a:tcPr marL="6350" marR="6350" marT="6350" marB="0" anchor="b">
                    <a:lnL>
                      <a:noFill/>
                    </a:lnL>
                    <a:lnR>
                      <a:noFill/>
                    </a:lnR>
                    <a:lnT>
                      <a:noFill/>
                    </a:lnT>
                    <a:lnB>
                      <a:noFill/>
                    </a:lnB>
                  </a:tcPr>
                </a:tc>
                <a:tc>
                  <a:txBody>
                    <a:bodyPr/>
                    <a:lstStyle/>
                    <a:p>
                      <a:pPr algn="ctr" fontAlgn="ctr"/>
                      <a:r>
                        <a:rPr lang="en-AU" sz="16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C9C5E8"/>
                    </a:solidFill>
                  </a:tcPr>
                </a:tc>
                <a:tc>
                  <a:txBody>
                    <a:bodyPr/>
                    <a:lstStyle/>
                    <a:p>
                      <a:pPr algn="ctr" fontAlgn="ctr"/>
                      <a:r>
                        <a:rPr lang="en-AU"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D9D7EF"/>
                    </a:solidFill>
                  </a:tcPr>
                </a:tc>
                <a:tc>
                  <a:txBody>
                    <a:bodyPr/>
                    <a:lstStyle/>
                    <a:p>
                      <a:pPr algn="ctr" fontAlgn="ctr"/>
                      <a:r>
                        <a:rPr lang="en-AU"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DEDCF1"/>
                    </a:solidFill>
                  </a:tcPr>
                </a:tc>
                <a:tc>
                  <a:txBody>
                    <a:bodyPr/>
                    <a:lstStyle/>
                    <a:p>
                      <a:pPr algn="ctr" fontAlgn="ctr"/>
                      <a:r>
                        <a:rPr lang="en-AU" sz="1600" b="0" i="0" u="none" strike="noStrike">
                          <a:solidFill>
                            <a:srgbClr val="000000"/>
                          </a:solidFill>
                          <a:effectLst/>
                          <a:latin typeface="Calibri" panose="020F0502020204030204" pitchFamily="34" charset="0"/>
                        </a:rPr>
                        <a:t>4%</a:t>
                      </a:r>
                    </a:p>
                  </a:txBody>
                  <a:tcPr marL="6350" marR="6350" marT="6350" marB="0" anchor="ctr">
                    <a:lnL>
                      <a:noFill/>
                    </a:lnL>
                    <a:lnR>
                      <a:noFill/>
                    </a:lnR>
                    <a:lnT>
                      <a:noFill/>
                    </a:lnT>
                    <a:lnB>
                      <a:noFill/>
                    </a:lnB>
                    <a:solidFill>
                      <a:srgbClr val="C3BFE5"/>
                    </a:solidFill>
                  </a:tcPr>
                </a:tc>
                <a:tc>
                  <a:txBody>
                    <a:bodyPr/>
                    <a:lstStyle/>
                    <a:p>
                      <a:pPr algn="ctr" fontAlgn="ctr"/>
                      <a:r>
                        <a:rPr lang="en-AU" sz="16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D4D1EC"/>
                    </a:solidFill>
                  </a:tcPr>
                </a:tc>
                <a:tc>
                  <a:txBody>
                    <a:bodyPr/>
                    <a:lstStyle/>
                    <a:p>
                      <a:pPr algn="ctr" fontAlgn="ctr"/>
                      <a:r>
                        <a:rPr lang="en-AU"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E4E2F4"/>
                    </a:solidFill>
                  </a:tcPr>
                </a:tc>
                <a:tc>
                  <a:txBody>
                    <a:bodyPr/>
                    <a:lstStyle/>
                    <a:p>
                      <a:pPr algn="ctr" fontAlgn="ctr"/>
                      <a:r>
                        <a:rPr lang="en-AU" sz="1600" b="0" i="0" u="none" strike="noStrike" dirty="0">
                          <a:solidFill>
                            <a:srgbClr val="000000"/>
                          </a:solidFill>
                          <a:effectLst/>
                          <a:latin typeface="Calibri" panose="020F0502020204030204" pitchFamily="34" charset="0"/>
                        </a:rPr>
                        <a:t>4%</a:t>
                      </a:r>
                    </a:p>
                  </a:txBody>
                  <a:tcPr marL="6350" marR="6350" marT="6350" marB="0" anchor="ctr">
                    <a:lnL>
                      <a:noFill/>
                    </a:lnL>
                    <a:lnR>
                      <a:noFill/>
                    </a:lnR>
                    <a:lnT>
                      <a:noFill/>
                    </a:lnT>
                    <a:lnB>
                      <a:noFill/>
                    </a:lnB>
                    <a:solidFill>
                      <a:srgbClr val="C3BFE5"/>
                    </a:solidFill>
                  </a:tcPr>
                </a:tc>
                <a:extLst>
                  <a:ext uri="{0D108BD9-81ED-4DB2-BD59-A6C34878D82A}">
                    <a16:rowId xmlns:a16="http://schemas.microsoft.com/office/drawing/2014/main" val="191906331"/>
                  </a:ext>
                </a:extLst>
              </a:tr>
            </a:tbl>
          </a:graphicData>
        </a:graphic>
      </p:graphicFrame>
      <p:sp>
        <p:nvSpPr>
          <p:cNvPr id="14" name="TextBox 13">
            <a:extLst>
              <a:ext uri="{FF2B5EF4-FFF2-40B4-BE49-F238E27FC236}">
                <a16:creationId xmlns:a16="http://schemas.microsoft.com/office/drawing/2014/main" id="{5EEDC3FC-CEEB-43BF-9A7B-FD6CF21CAC22}"/>
              </a:ext>
            </a:extLst>
          </p:cNvPr>
          <p:cNvSpPr txBox="1"/>
          <p:nvPr/>
        </p:nvSpPr>
        <p:spPr>
          <a:xfrm>
            <a:off x="173017" y="876713"/>
            <a:ext cx="11741658" cy="646331"/>
          </a:xfrm>
          <a:prstGeom prst="rect">
            <a:avLst/>
          </a:prstGeom>
          <a:noFill/>
        </p:spPr>
        <p:txBody>
          <a:bodyPr wrap="square" rtlCol="0">
            <a:spAutoFit/>
          </a:bodyPr>
          <a:lstStyle/>
          <a:p>
            <a:r>
              <a:rPr lang="en-US" sz="3600" dirty="0">
                <a:solidFill>
                  <a:schemeClr val="bg1"/>
                </a:solidFill>
              </a:rPr>
              <a:t>When family violence occurs: </a:t>
            </a:r>
            <a:r>
              <a:rPr lang="en-US" sz="3600" dirty="0">
                <a:solidFill>
                  <a:srgbClr val="FFBB03"/>
                </a:solidFill>
              </a:rPr>
              <a:t>Aboriginal</a:t>
            </a:r>
            <a:r>
              <a:rPr lang="en-US" sz="3600" dirty="0">
                <a:solidFill>
                  <a:srgbClr val="FBB916"/>
                </a:solidFill>
              </a:rPr>
              <a:t> children</a:t>
            </a:r>
          </a:p>
        </p:txBody>
      </p:sp>
    </p:spTree>
    <p:extLst>
      <p:ext uri="{BB962C8B-B14F-4D97-AF65-F5344CB8AC3E}">
        <p14:creationId xmlns:p14="http://schemas.microsoft.com/office/powerpoint/2010/main" val="2434067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C2D58138-6C45-40EE-AA4B-65BB02E5A400}"/>
              </a:ext>
            </a:extLst>
          </p:cNvPr>
          <p:cNvPicPr>
            <a:picLocks noChangeAspect="1"/>
          </p:cNvPicPr>
          <p:nvPr/>
        </p:nvPicPr>
        <p:blipFill>
          <a:blip r:embed="rId3"/>
          <a:stretch>
            <a:fillRect/>
          </a:stretch>
        </p:blipFill>
        <p:spPr>
          <a:xfrm>
            <a:off x="0" y="840752"/>
            <a:ext cx="12192000" cy="6017248"/>
          </a:xfrm>
          <a:prstGeom prst="rect">
            <a:avLst/>
          </a:prstGeom>
        </p:spPr>
      </p:pic>
      <p:pic>
        <p:nvPicPr>
          <p:cNvPr id="15" name="Picture 14">
            <a:extLst>
              <a:ext uri="{FF2B5EF4-FFF2-40B4-BE49-F238E27FC236}">
                <a16:creationId xmlns:a16="http://schemas.microsoft.com/office/drawing/2014/main" id="{B59379A0-7361-AF44-B1B0-C1E3F860999A}"/>
              </a:ext>
            </a:extLst>
          </p:cNvPr>
          <p:cNvPicPr>
            <a:picLocks noChangeAspect="1"/>
          </p:cNvPicPr>
          <p:nvPr/>
        </p:nvPicPr>
        <p:blipFill>
          <a:blip r:embed="rId4"/>
          <a:stretch>
            <a:fillRect/>
          </a:stretch>
        </p:blipFill>
        <p:spPr>
          <a:xfrm>
            <a:off x="0" y="-9188"/>
            <a:ext cx="12192000" cy="1092200"/>
          </a:xfrm>
          <a:prstGeom prst="rect">
            <a:avLst/>
          </a:prstGeom>
        </p:spPr>
      </p:pic>
      <p:sp>
        <p:nvSpPr>
          <p:cNvPr id="12" name="TextBox 11">
            <a:extLst>
              <a:ext uri="{FF2B5EF4-FFF2-40B4-BE49-F238E27FC236}">
                <a16:creationId xmlns:a16="http://schemas.microsoft.com/office/drawing/2014/main" id="{DCE608A5-A403-4E47-8C60-76802C6B9DC6}"/>
              </a:ext>
            </a:extLst>
          </p:cNvPr>
          <p:cNvSpPr txBox="1"/>
          <p:nvPr/>
        </p:nvSpPr>
        <p:spPr>
          <a:xfrm>
            <a:off x="879764" y="1281592"/>
            <a:ext cx="10474036" cy="1446550"/>
          </a:xfrm>
          <a:prstGeom prst="rect">
            <a:avLst/>
          </a:prstGeom>
          <a:noFill/>
        </p:spPr>
        <p:txBody>
          <a:bodyPr wrap="square" rtlCol="0">
            <a:spAutoFit/>
          </a:bodyPr>
          <a:lstStyle/>
          <a:p>
            <a:r>
              <a:rPr lang="en-US" sz="4400" dirty="0">
                <a:solidFill>
                  <a:schemeClr val="bg1"/>
                </a:solidFill>
              </a:rPr>
              <a:t>Taking a closer look at </a:t>
            </a:r>
            <a:r>
              <a:rPr lang="en-US" sz="4400" dirty="0">
                <a:solidFill>
                  <a:srgbClr val="FFBB03"/>
                </a:solidFill>
              </a:rPr>
              <a:t>adult Aboriginal DFV</a:t>
            </a:r>
            <a:r>
              <a:rPr lang="en-US" sz="4400" b="1" dirty="0">
                <a:solidFill>
                  <a:srgbClr val="FFBB03"/>
                </a:solidFill>
              </a:rPr>
              <a:t> </a:t>
            </a:r>
            <a:r>
              <a:rPr lang="en-US" sz="4400" dirty="0">
                <a:solidFill>
                  <a:srgbClr val="FBB916"/>
                </a:solidFill>
              </a:rPr>
              <a:t>assault </a:t>
            </a:r>
            <a:r>
              <a:rPr lang="en-US" sz="4400" b="1" dirty="0">
                <a:solidFill>
                  <a:srgbClr val="FBB916"/>
                </a:solidFill>
              </a:rPr>
              <a:t>offenders</a:t>
            </a:r>
          </a:p>
        </p:txBody>
      </p:sp>
      <p:sp>
        <p:nvSpPr>
          <p:cNvPr id="13" name="TextBox 12">
            <a:extLst>
              <a:ext uri="{FF2B5EF4-FFF2-40B4-BE49-F238E27FC236}">
                <a16:creationId xmlns:a16="http://schemas.microsoft.com/office/drawing/2014/main" id="{02DBD3CC-EB6A-4813-84FE-11834E9D679C}"/>
              </a:ext>
            </a:extLst>
          </p:cNvPr>
          <p:cNvSpPr txBox="1"/>
          <p:nvPr/>
        </p:nvSpPr>
        <p:spPr>
          <a:xfrm>
            <a:off x="973777" y="2926722"/>
            <a:ext cx="10474036"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bg1"/>
                </a:solidFill>
              </a:rPr>
              <a:t>Age of offender</a:t>
            </a:r>
          </a:p>
          <a:p>
            <a:pPr marL="571500" indent="-571500">
              <a:buFont typeface="Arial" panose="020B0604020202020204" pitchFamily="34" charset="0"/>
              <a:buChar char="•"/>
            </a:pPr>
            <a:r>
              <a:rPr lang="en-US" sz="4000" dirty="0">
                <a:solidFill>
                  <a:schemeClr val="bg1"/>
                </a:solidFill>
              </a:rPr>
              <a:t>Rate of reoffending</a:t>
            </a:r>
          </a:p>
          <a:p>
            <a:pPr marL="571500" indent="-571500">
              <a:buFont typeface="Arial" panose="020B0604020202020204" pitchFamily="34" charset="0"/>
              <a:buChar char="•"/>
            </a:pPr>
            <a:r>
              <a:rPr lang="en-US" sz="4000" dirty="0">
                <a:solidFill>
                  <a:schemeClr val="bg1"/>
                </a:solidFill>
              </a:rPr>
              <a:t>Relationship to victim</a:t>
            </a:r>
          </a:p>
          <a:p>
            <a:pPr marL="571500" indent="-571500">
              <a:buFont typeface="Arial" panose="020B0604020202020204" pitchFamily="34" charset="0"/>
              <a:buChar char="•"/>
            </a:pPr>
            <a:r>
              <a:rPr lang="en-US" sz="4000" dirty="0">
                <a:solidFill>
                  <a:schemeClr val="bg1"/>
                </a:solidFill>
              </a:rPr>
              <a:t>Offending history</a:t>
            </a:r>
          </a:p>
          <a:p>
            <a:pPr marL="571500" indent="-571500">
              <a:buFont typeface="Arial" panose="020B0604020202020204" pitchFamily="34" charset="0"/>
              <a:buChar char="•"/>
            </a:pPr>
            <a:r>
              <a:rPr lang="en-US" sz="4000" dirty="0">
                <a:solidFill>
                  <a:schemeClr val="bg1"/>
                </a:solidFill>
              </a:rPr>
              <a:t>Court outcomes &amp; penalties</a:t>
            </a:r>
          </a:p>
          <a:p>
            <a:pPr marL="571500" indent="-571500">
              <a:buFont typeface="Arial" panose="020B0604020202020204" pitchFamily="34" charset="0"/>
              <a:buChar char="•"/>
            </a:pPr>
            <a:r>
              <a:rPr lang="en-US" sz="4000" dirty="0">
                <a:solidFill>
                  <a:schemeClr val="bg1"/>
                </a:solidFill>
              </a:rPr>
              <a:t>DFV and custody</a:t>
            </a:r>
          </a:p>
        </p:txBody>
      </p:sp>
      <p:sp>
        <p:nvSpPr>
          <p:cNvPr id="2" name="Slide Number Placeholder 1">
            <a:extLst>
              <a:ext uri="{FF2B5EF4-FFF2-40B4-BE49-F238E27FC236}">
                <a16:creationId xmlns:a16="http://schemas.microsoft.com/office/drawing/2014/main" id="{033F8811-CB04-4EA8-9590-C856486AC771}"/>
              </a:ext>
            </a:extLst>
          </p:cNvPr>
          <p:cNvSpPr>
            <a:spLocks noGrp="1"/>
          </p:cNvSpPr>
          <p:nvPr>
            <p:ph type="sldNum" sz="quarter" idx="12"/>
          </p:nvPr>
        </p:nvSpPr>
        <p:spPr/>
        <p:txBody>
          <a:bodyPr/>
          <a:lstStyle/>
          <a:p>
            <a:fld id="{CBD54129-237E-BA4E-A210-4351E6A5A9A4}" type="slidenum">
              <a:rPr lang="en-US" smtClean="0"/>
              <a:t>25</a:t>
            </a:fld>
            <a:endParaRPr lang="en-US" dirty="0"/>
          </a:p>
        </p:txBody>
      </p:sp>
    </p:spTree>
    <p:extLst>
      <p:ext uri="{BB962C8B-B14F-4D97-AF65-F5344CB8AC3E}">
        <p14:creationId xmlns:p14="http://schemas.microsoft.com/office/powerpoint/2010/main" val="389019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7F6E1EB-12F8-2C4B-A73D-ACFF9813E885}"/>
              </a:ext>
            </a:extLst>
          </p:cNvPr>
          <p:cNvSpPr/>
          <p:nvPr/>
        </p:nvSpPr>
        <p:spPr>
          <a:xfrm>
            <a:off x="6096000" y="-15630"/>
            <a:ext cx="6095999" cy="6873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59BA7FF3-12C4-E642-B7BC-7E978DE42EFF}"/>
              </a:ext>
            </a:extLst>
          </p:cNvPr>
          <p:cNvPicPr>
            <a:picLocks noChangeAspect="1"/>
          </p:cNvPicPr>
          <p:nvPr/>
        </p:nvPicPr>
        <p:blipFill>
          <a:blip r:embed="rId3"/>
          <a:stretch>
            <a:fillRect/>
          </a:stretch>
        </p:blipFill>
        <p:spPr>
          <a:xfrm>
            <a:off x="0" y="-9188"/>
            <a:ext cx="12192000" cy="1092200"/>
          </a:xfrm>
          <a:prstGeom prst="rect">
            <a:avLst/>
          </a:prstGeom>
        </p:spPr>
      </p:pic>
      <p:pic>
        <p:nvPicPr>
          <p:cNvPr id="23" name="Picture 22">
            <a:extLst>
              <a:ext uri="{FF2B5EF4-FFF2-40B4-BE49-F238E27FC236}">
                <a16:creationId xmlns:a16="http://schemas.microsoft.com/office/drawing/2014/main" id="{AB26A9CA-EBA0-2E42-B6BC-886C9C6CC8AF}"/>
              </a:ext>
            </a:extLst>
          </p:cNvPr>
          <p:cNvPicPr>
            <a:picLocks noChangeAspect="1"/>
          </p:cNvPicPr>
          <p:nvPr/>
        </p:nvPicPr>
        <p:blipFill>
          <a:blip r:embed="rId4"/>
          <a:stretch>
            <a:fillRect/>
          </a:stretch>
        </p:blipFill>
        <p:spPr>
          <a:xfrm>
            <a:off x="-1" y="759424"/>
            <a:ext cx="6432699" cy="844362"/>
          </a:xfrm>
          <a:prstGeom prst="rect">
            <a:avLst/>
          </a:prstGeom>
        </p:spPr>
      </p:pic>
      <p:sp>
        <p:nvSpPr>
          <p:cNvPr id="9" name="TextBox 8">
            <a:extLst>
              <a:ext uri="{FF2B5EF4-FFF2-40B4-BE49-F238E27FC236}">
                <a16:creationId xmlns:a16="http://schemas.microsoft.com/office/drawing/2014/main" id="{D196A59D-9BF6-5A4E-AF45-B4E13CF4AF20}"/>
              </a:ext>
            </a:extLst>
          </p:cNvPr>
          <p:cNvSpPr txBox="1"/>
          <p:nvPr/>
        </p:nvSpPr>
        <p:spPr>
          <a:xfrm>
            <a:off x="256374" y="840947"/>
            <a:ext cx="5656745" cy="646331"/>
          </a:xfrm>
          <a:prstGeom prst="rect">
            <a:avLst/>
          </a:prstGeom>
          <a:noFill/>
        </p:spPr>
        <p:txBody>
          <a:bodyPr wrap="square" rtlCol="0">
            <a:spAutoFit/>
          </a:bodyPr>
          <a:lstStyle/>
          <a:p>
            <a:r>
              <a:rPr lang="en-US" sz="3600" dirty="0">
                <a:solidFill>
                  <a:schemeClr val="bg1"/>
                </a:solidFill>
              </a:rPr>
              <a:t>Offender characteristics</a:t>
            </a:r>
          </a:p>
        </p:txBody>
      </p:sp>
      <p:sp>
        <p:nvSpPr>
          <p:cNvPr id="3" name="TextBox 2">
            <a:extLst>
              <a:ext uri="{FF2B5EF4-FFF2-40B4-BE49-F238E27FC236}">
                <a16:creationId xmlns:a16="http://schemas.microsoft.com/office/drawing/2014/main" id="{1189F1F2-E132-7F43-BD61-EA022AC80AE1}"/>
              </a:ext>
            </a:extLst>
          </p:cNvPr>
          <p:cNvSpPr txBox="1"/>
          <p:nvPr/>
        </p:nvSpPr>
        <p:spPr>
          <a:xfrm>
            <a:off x="601811" y="1711057"/>
            <a:ext cx="5111324" cy="4955203"/>
          </a:xfrm>
          <a:prstGeom prst="rect">
            <a:avLst/>
          </a:prstGeom>
          <a:noFill/>
        </p:spPr>
        <p:txBody>
          <a:bodyPr wrap="square" rtlCol="0">
            <a:spAutoFit/>
          </a:bodyPr>
          <a:lstStyle/>
          <a:p>
            <a:r>
              <a:rPr lang="en-AU" sz="3200" b="1" dirty="0">
                <a:solidFill>
                  <a:srgbClr val="C8721E"/>
                </a:solidFill>
              </a:rPr>
              <a:t>3,111 </a:t>
            </a:r>
            <a:r>
              <a:rPr lang="en-AU" sz="2000" b="1" dirty="0">
                <a:solidFill>
                  <a:srgbClr val="4E418F"/>
                </a:solidFill>
              </a:rPr>
              <a:t>Aboriginal persons were proceeded against by police in NSW for DFV assault in the 12 months  to June 2019</a:t>
            </a:r>
          </a:p>
          <a:p>
            <a:endParaRPr lang="en-AU" sz="3200" b="1" dirty="0">
              <a:solidFill>
                <a:srgbClr val="C8721E"/>
              </a:solidFill>
            </a:endParaRPr>
          </a:p>
          <a:p>
            <a:r>
              <a:rPr lang="en-AU" sz="2000" b="1" dirty="0">
                <a:solidFill>
                  <a:srgbClr val="4E418F"/>
                </a:solidFill>
              </a:rPr>
              <a:t>Aboriginal persons proceeded against by police for DFV assault </a:t>
            </a:r>
            <a:r>
              <a:rPr lang="en-AU" sz="2000" dirty="0">
                <a:solidFill>
                  <a:srgbClr val="4E418F"/>
                </a:solidFill>
              </a:rPr>
              <a:t>Jul 2018 - Jun 19</a:t>
            </a:r>
          </a:p>
          <a:p>
            <a:endParaRPr lang="en-AU" sz="1200" dirty="0">
              <a:solidFill>
                <a:srgbClr val="4E418F"/>
              </a:solidFill>
            </a:endParaRPr>
          </a:p>
          <a:p>
            <a:r>
              <a:rPr lang="en-AU" sz="2800" b="1" dirty="0">
                <a:solidFill>
                  <a:srgbClr val="4E418F"/>
                </a:solidFill>
              </a:rPr>
              <a:t>73%</a:t>
            </a:r>
            <a:r>
              <a:rPr lang="en-AU" sz="2800" b="1" dirty="0">
                <a:solidFill>
                  <a:srgbClr val="C8721E"/>
                </a:solidFill>
              </a:rPr>
              <a:t>	 	</a:t>
            </a:r>
            <a:r>
              <a:rPr lang="en-AU" sz="2800" dirty="0"/>
              <a:t>male offenders </a:t>
            </a:r>
          </a:p>
          <a:p>
            <a:r>
              <a:rPr lang="en-AU" sz="2800" b="1" dirty="0">
                <a:solidFill>
                  <a:srgbClr val="4E418F"/>
                </a:solidFill>
              </a:rPr>
              <a:t>61% </a:t>
            </a:r>
            <a:r>
              <a:rPr lang="en-AU" sz="2800" b="1" dirty="0">
                <a:solidFill>
                  <a:srgbClr val="C8721E"/>
                </a:solidFill>
              </a:rPr>
              <a:t>	 	</a:t>
            </a:r>
            <a:r>
              <a:rPr lang="en-AU" sz="2800" dirty="0"/>
              <a:t>18-35 years </a:t>
            </a:r>
          </a:p>
          <a:p>
            <a:r>
              <a:rPr lang="en-AU" sz="2800" b="1" dirty="0">
                <a:solidFill>
                  <a:srgbClr val="4E418F"/>
                </a:solidFill>
              </a:rPr>
              <a:t>9%</a:t>
            </a:r>
            <a:r>
              <a:rPr lang="en-AU" sz="2800" b="1" dirty="0">
                <a:solidFill>
                  <a:srgbClr val="C8721E"/>
                </a:solidFill>
              </a:rPr>
              <a:t>	 	</a:t>
            </a:r>
            <a:r>
              <a:rPr lang="en-AU" sz="2800" dirty="0"/>
              <a:t>less than 18 years</a:t>
            </a:r>
          </a:p>
          <a:p>
            <a:r>
              <a:rPr lang="en-AU" sz="2800" b="1" dirty="0">
                <a:solidFill>
                  <a:srgbClr val="4E418F"/>
                </a:solidFill>
              </a:rPr>
              <a:t>31 years 	</a:t>
            </a:r>
            <a:r>
              <a:rPr lang="en-AU" sz="2800" dirty="0"/>
              <a:t>average age</a:t>
            </a:r>
          </a:p>
          <a:p>
            <a:r>
              <a:rPr lang="en-AU" sz="2800" dirty="0"/>
              <a:t> </a:t>
            </a:r>
            <a:endParaRPr lang="en-AU" sz="2800" dirty="0">
              <a:solidFill>
                <a:schemeClr val="tx1">
                  <a:lumMod val="65000"/>
                  <a:lumOff val="35000"/>
                </a:schemeClr>
              </a:solidFill>
            </a:endParaRPr>
          </a:p>
          <a:p>
            <a:endParaRPr lang="en-AU" sz="2000" dirty="0">
              <a:solidFill>
                <a:schemeClr val="tx1">
                  <a:lumMod val="65000"/>
                  <a:lumOff val="35000"/>
                </a:schemeClr>
              </a:solidFill>
            </a:endParaRPr>
          </a:p>
        </p:txBody>
      </p:sp>
      <p:sp>
        <p:nvSpPr>
          <p:cNvPr id="14" name="TextBox 13">
            <a:extLst>
              <a:ext uri="{FF2B5EF4-FFF2-40B4-BE49-F238E27FC236}">
                <a16:creationId xmlns:a16="http://schemas.microsoft.com/office/drawing/2014/main" id="{1E681B0C-1FC7-D741-A6F9-5BAC61C1060F}"/>
              </a:ext>
            </a:extLst>
          </p:cNvPr>
          <p:cNvSpPr txBox="1"/>
          <p:nvPr/>
        </p:nvSpPr>
        <p:spPr>
          <a:xfrm>
            <a:off x="6398793" y="1850301"/>
            <a:ext cx="4862832" cy="707886"/>
          </a:xfrm>
          <a:prstGeom prst="rect">
            <a:avLst/>
          </a:prstGeom>
          <a:noFill/>
        </p:spPr>
        <p:txBody>
          <a:bodyPr wrap="square" rtlCol="0">
            <a:spAutoFit/>
          </a:bodyPr>
          <a:lstStyle/>
          <a:p>
            <a:r>
              <a:rPr lang="en-AU" sz="2000" b="1" dirty="0">
                <a:solidFill>
                  <a:srgbClr val="4E418F"/>
                </a:solidFill>
              </a:rPr>
              <a:t>Aboriginal people proceeded against for a DFV assault by age</a:t>
            </a:r>
          </a:p>
        </p:txBody>
      </p:sp>
      <p:sp>
        <p:nvSpPr>
          <p:cNvPr id="2" name="Slide Number Placeholder 1">
            <a:extLst>
              <a:ext uri="{FF2B5EF4-FFF2-40B4-BE49-F238E27FC236}">
                <a16:creationId xmlns:a16="http://schemas.microsoft.com/office/drawing/2014/main" id="{B4AB42A6-4C8F-4DEA-A752-214E8DC24EAE}"/>
              </a:ext>
            </a:extLst>
          </p:cNvPr>
          <p:cNvSpPr>
            <a:spLocks noGrp="1"/>
          </p:cNvSpPr>
          <p:nvPr>
            <p:ph type="sldNum" sz="quarter" idx="12"/>
          </p:nvPr>
        </p:nvSpPr>
        <p:spPr/>
        <p:txBody>
          <a:bodyPr/>
          <a:lstStyle/>
          <a:p>
            <a:fld id="{CBD54129-237E-BA4E-A210-4351E6A5A9A4}" type="slidenum">
              <a:rPr lang="en-US" smtClean="0"/>
              <a:t>26</a:t>
            </a:fld>
            <a:endParaRPr lang="en-US" dirty="0"/>
          </a:p>
        </p:txBody>
      </p:sp>
      <p:graphicFrame>
        <p:nvGraphicFramePr>
          <p:cNvPr id="11" name="Chart 10">
            <a:extLst>
              <a:ext uri="{FF2B5EF4-FFF2-40B4-BE49-F238E27FC236}">
                <a16:creationId xmlns:a16="http://schemas.microsoft.com/office/drawing/2014/main" id="{2A14F69D-88BE-4544-AD24-5E4A07D79A0D}"/>
              </a:ext>
            </a:extLst>
          </p:cNvPr>
          <p:cNvGraphicFramePr/>
          <p:nvPr>
            <p:extLst>
              <p:ext uri="{D42A27DB-BD31-4B8C-83A1-F6EECF244321}">
                <p14:modId xmlns:p14="http://schemas.microsoft.com/office/powerpoint/2010/main" val="2089633490"/>
              </p:ext>
            </p:extLst>
          </p:nvPr>
        </p:nvGraphicFramePr>
        <p:xfrm>
          <a:off x="6351438" y="2459865"/>
          <a:ext cx="5530212" cy="4005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7635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126D436-B33B-C14B-A0CD-3BAFFA4C3E8E}"/>
              </a:ext>
            </a:extLst>
          </p:cNvPr>
          <p:cNvPicPr>
            <a:picLocks noChangeAspect="1"/>
          </p:cNvPicPr>
          <p:nvPr/>
        </p:nvPicPr>
        <p:blipFill>
          <a:blip r:embed="rId3"/>
          <a:stretch>
            <a:fillRect/>
          </a:stretch>
        </p:blipFill>
        <p:spPr>
          <a:xfrm>
            <a:off x="0" y="-9188"/>
            <a:ext cx="12192000" cy="1092200"/>
          </a:xfrm>
          <a:prstGeom prst="rect">
            <a:avLst/>
          </a:prstGeom>
        </p:spPr>
      </p:pic>
      <p:sp>
        <p:nvSpPr>
          <p:cNvPr id="18" name="Rectangle 17">
            <a:extLst>
              <a:ext uri="{FF2B5EF4-FFF2-40B4-BE49-F238E27FC236}">
                <a16:creationId xmlns:a16="http://schemas.microsoft.com/office/drawing/2014/main" id="{8A50C676-1F09-434F-BD0E-3521B8D41794}"/>
              </a:ext>
            </a:extLst>
          </p:cNvPr>
          <p:cNvSpPr/>
          <p:nvPr/>
        </p:nvSpPr>
        <p:spPr>
          <a:xfrm>
            <a:off x="0" y="3680722"/>
            <a:ext cx="12222775" cy="3248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3">
            <a:extLst>
              <a:ext uri="{FF2B5EF4-FFF2-40B4-BE49-F238E27FC236}">
                <a16:creationId xmlns:a16="http://schemas.microsoft.com/office/drawing/2014/main" id="{530626B4-5EA6-5347-B546-E868E17905F9}"/>
              </a:ext>
            </a:extLst>
          </p:cNvPr>
          <p:cNvSpPr txBox="1">
            <a:spLocks/>
          </p:cNvSpPr>
          <p:nvPr/>
        </p:nvSpPr>
        <p:spPr>
          <a:xfrm>
            <a:off x="594121" y="3706435"/>
            <a:ext cx="10256759" cy="6241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2000" b="1" dirty="0">
                <a:solidFill>
                  <a:srgbClr val="4F4090"/>
                </a:solidFill>
              </a:rPr>
              <a:t>Adult Aboriginal offenders of DFV by gender and reoffending rate </a:t>
            </a:r>
            <a:r>
              <a:rPr lang="en-AU" sz="2000" dirty="0">
                <a:solidFill>
                  <a:srgbClr val="4F4090"/>
                </a:solidFill>
              </a:rPr>
              <a:t>July 2018 – June 2019 cohort</a:t>
            </a:r>
          </a:p>
        </p:txBody>
      </p:sp>
      <p:sp>
        <p:nvSpPr>
          <p:cNvPr id="3" name="TextBox 2">
            <a:extLst>
              <a:ext uri="{FF2B5EF4-FFF2-40B4-BE49-F238E27FC236}">
                <a16:creationId xmlns:a16="http://schemas.microsoft.com/office/drawing/2014/main" id="{0137FEED-EA40-F849-BABF-E3C085800E0F}"/>
              </a:ext>
            </a:extLst>
          </p:cNvPr>
          <p:cNvSpPr txBox="1"/>
          <p:nvPr/>
        </p:nvSpPr>
        <p:spPr>
          <a:xfrm>
            <a:off x="594120" y="1618619"/>
            <a:ext cx="9142308" cy="1846659"/>
          </a:xfrm>
          <a:prstGeom prst="rect">
            <a:avLst/>
          </a:prstGeom>
          <a:noFill/>
        </p:spPr>
        <p:txBody>
          <a:bodyPr wrap="square" rtlCol="0">
            <a:spAutoFit/>
          </a:bodyPr>
          <a:lstStyle/>
          <a:p>
            <a:r>
              <a:rPr lang="en-AU" sz="2400" b="1" dirty="0">
                <a:solidFill>
                  <a:srgbClr val="4E418F"/>
                </a:solidFill>
              </a:rPr>
              <a:t>3%        </a:t>
            </a:r>
            <a:r>
              <a:rPr lang="en-AU" dirty="0"/>
              <a:t>of Aboriginal adult DFV assault offenders assaulted </a:t>
            </a:r>
            <a:r>
              <a:rPr lang="en-AU" b="1" dirty="0">
                <a:solidFill>
                  <a:srgbClr val="C8721E"/>
                </a:solidFill>
              </a:rPr>
              <a:t>more than one victim</a:t>
            </a:r>
            <a:r>
              <a:rPr lang="en-AU" dirty="0"/>
              <a:t> during the 	first incident in the reference period</a:t>
            </a:r>
          </a:p>
          <a:p>
            <a:r>
              <a:rPr lang="en-AU" sz="2400" b="1" dirty="0">
                <a:solidFill>
                  <a:srgbClr val="4E418F"/>
                </a:solidFill>
              </a:rPr>
              <a:t>16%</a:t>
            </a:r>
            <a:r>
              <a:rPr lang="en-AU" b="1" dirty="0">
                <a:solidFill>
                  <a:srgbClr val="4E418F"/>
                </a:solidFill>
              </a:rPr>
              <a:t>	</a:t>
            </a:r>
            <a:r>
              <a:rPr lang="en-AU" dirty="0"/>
              <a:t>reoffended with another DFV assault </a:t>
            </a:r>
            <a:r>
              <a:rPr lang="en-AU" b="1" dirty="0">
                <a:solidFill>
                  <a:srgbClr val="C8721E"/>
                </a:solidFill>
              </a:rPr>
              <a:t>within 12 months</a:t>
            </a:r>
          </a:p>
          <a:p>
            <a:r>
              <a:rPr lang="en-AU" sz="2400" b="1" dirty="0">
                <a:solidFill>
                  <a:srgbClr val="4E418F"/>
                </a:solidFill>
              </a:rPr>
              <a:t>Males	</a:t>
            </a:r>
            <a:r>
              <a:rPr lang="en-AU" dirty="0"/>
              <a:t>reoffended at a higher rate than females </a:t>
            </a:r>
            <a:r>
              <a:rPr lang="en-AU" b="1" dirty="0">
                <a:solidFill>
                  <a:srgbClr val="C8721E"/>
                </a:solidFill>
              </a:rPr>
              <a:t>18% v 11%</a:t>
            </a:r>
          </a:p>
          <a:p>
            <a:r>
              <a:rPr lang="en-AU" sz="2400" b="1" dirty="0">
                <a:solidFill>
                  <a:srgbClr val="4E418F"/>
                </a:solidFill>
              </a:rPr>
              <a:t>60% </a:t>
            </a:r>
            <a:r>
              <a:rPr lang="en-AU" b="1" dirty="0">
                <a:solidFill>
                  <a:srgbClr val="4E418F"/>
                </a:solidFill>
              </a:rPr>
              <a:t>	</a:t>
            </a:r>
            <a:r>
              <a:rPr lang="en-AU" dirty="0"/>
              <a:t>of reoffenders assaulted the </a:t>
            </a:r>
            <a:r>
              <a:rPr lang="en-AU" b="1" dirty="0">
                <a:solidFill>
                  <a:srgbClr val="C8721E"/>
                </a:solidFill>
              </a:rPr>
              <a:t>same victim </a:t>
            </a:r>
            <a:r>
              <a:rPr lang="en-AU" dirty="0"/>
              <a:t>in the subsequent 12 months</a:t>
            </a:r>
          </a:p>
        </p:txBody>
      </p:sp>
      <p:pic>
        <p:nvPicPr>
          <p:cNvPr id="28" name="Picture 27">
            <a:extLst>
              <a:ext uri="{FF2B5EF4-FFF2-40B4-BE49-F238E27FC236}">
                <a16:creationId xmlns:a16="http://schemas.microsoft.com/office/drawing/2014/main" id="{0ED2DBA9-7A6A-4242-BB52-9ACF9E0010D8}"/>
              </a:ext>
            </a:extLst>
          </p:cNvPr>
          <p:cNvPicPr>
            <a:picLocks noChangeAspect="1"/>
          </p:cNvPicPr>
          <p:nvPr/>
        </p:nvPicPr>
        <p:blipFill>
          <a:blip r:embed="rId4"/>
          <a:stretch>
            <a:fillRect/>
          </a:stretch>
        </p:blipFill>
        <p:spPr>
          <a:xfrm>
            <a:off x="-1" y="759424"/>
            <a:ext cx="10744201" cy="844362"/>
          </a:xfrm>
          <a:prstGeom prst="rect">
            <a:avLst/>
          </a:prstGeom>
        </p:spPr>
      </p:pic>
      <p:sp>
        <p:nvSpPr>
          <p:cNvPr id="29" name="TextBox 28">
            <a:extLst>
              <a:ext uri="{FF2B5EF4-FFF2-40B4-BE49-F238E27FC236}">
                <a16:creationId xmlns:a16="http://schemas.microsoft.com/office/drawing/2014/main" id="{36ED1874-665C-AA4B-9554-F433A4217067}"/>
              </a:ext>
            </a:extLst>
          </p:cNvPr>
          <p:cNvSpPr txBox="1"/>
          <p:nvPr/>
        </p:nvSpPr>
        <p:spPr>
          <a:xfrm>
            <a:off x="120316" y="835210"/>
            <a:ext cx="10383252" cy="646331"/>
          </a:xfrm>
          <a:prstGeom prst="rect">
            <a:avLst/>
          </a:prstGeom>
          <a:noFill/>
        </p:spPr>
        <p:txBody>
          <a:bodyPr wrap="square" rtlCol="0">
            <a:spAutoFit/>
          </a:bodyPr>
          <a:lstStyle/>
          <a:p>
            <a:r>
              <a:rPr lang="en-US" sz="3600" dirty="0">
                <a:solidFill>
                  <a:schemeClr val="bg1"/>
                </a:solidFill>
              </a:rPr>
              <a:t>DFV offending &amp; reoffending: </a:t>
            </a:r>
            <a:r>
              <a:rPr lang="en-US" sz="3600" dirty="0">
                <a:solidFill>
                  <a:srgbClr val="FFBB03"/>
                </a:solidFill>
              </a:rPr>
              <a:t>Aboriginal adults</a:t>
            </a:r>
          </a:p>
        </p:txBody>
      </p:sp>
      <p:sp>
        <p:nvSpPr>
          <p:cNvPr id="2" name="Slide Number Placeholder 1">
            <a:extLst>
              <a:ext uri="{FF2B5EF4-FFF2-40B4-BE49-F238E27FC236}">
                <a16:creationId xmlns:a16="http://schemas.microsoft.com/office/drawing/2014/main" id="{818F3A57-4C1A-4BC8-94EA-52AA2C0A373B}"/>
              </a:ext>
            </a:extLst>
          </p:cNvPr>
          <p:cNvSpPr>
            <a:spLocks noGrp="1"/>
          </p:cNvSpPr>
          <p:nvPr>
            <p:ph type="sldNum" sz="quarter" idx="12"/>
          </p:nvPr>
        </p:nvSpPr>
        <p:spPr/>
        <p:txBody>
          <a:bodyPr/>
          <a:lstStyle/>
          <a:p>
            <a:fld id="{CBD54129-237E-BA4E-A210-4351E6A5A9A4}" type="slidenum">
              <a:rPr lang="en-US" smtClean="0"/>
              <a:t>27</a:t>
            </a:fld>
            <a:endParaRPr lang="en-US" dirty="0"/>
          </a:p>
        </p:txBody>
      </p:sp>
      <p:graphicFrame>
        <p:nvGraphicFramePr>
          <p:cNvPr id="7" name="Chart 6">
            <a:extLst>
              <a:ext uri="{FF2B5EF4-FFF2-40B4-BE49-F238E27FC236}">
                <a16:creationId xmlns:a16="http://schemas.microsoft.com/office/drawing/2014/main" id="{0B01D59A-4C85-4462-98CD-77A0AA1F1558}"/>
              </a:ext>
            </a:extLst>
          </p:cNvPr>
          <p:cNvGraphicFramePr/>
          <p:nvPr>
            <p:extLst>
              <p:ext uri="{D42A27DB-BD31-4B8C-83A1-F6EECF244321}">
                <p14:modId xmlns:p14="http://schemas.microsoft.com/office/powerpoint/2010/main" val="3099973146"/>
              </p:ext>
            </p:extLst>
          </p:nvPr>
        </p:nvGraphicFramePr>
        <p:xfrm>
          <a:off x="594121" y="4013299"/>
          <a:ext cx="10019133" cy="27081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90642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1FAB3A-8C18-FE46-8966-6865FD3C318F}"/>
              </a:ext>
            </a:extLst>
          </p:cNvPr>
          <p:cNvSpPr/>
          <p:nvPr/>
        </p:nvSpPr>
        <p:spPr>
          <a:xfrm>
            <a:off x="5392396" y="-15630"/>
            <a:ext cx="6799603" cy="6873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316620C-4503-8C4E-A4EB-4FFAFBE4DFFC}"/>
              </a:ext>
            </a:extLst>
          </p:cNvPr>
          <p:cNvPicPr>
            <a:picLocks noChangeAspect="1"/>
          </p:cNvPicPr>
          <p:nvPr/>
        </p:nvPicPr>
        <p:blipFill>
          <a:blip r:embed="rId3"/>
          <a:stretch>
            <a:fillRect/>
          </a:stretch>
        </p:blipFill>
        <p:spPr>
          <a:xfrm>
            <a:off x="0" y="-9188"/>
            <a:ext cx="12192000" cy="1092200"/>
          </a:xfrm>
          <a:prstGeom prst="rect">
            <a:avLst/>
          </a:prstGeom>
        </p:spPr>
      </p:pic>
      <p:sp>
        <p:nvSpPr>
          <p:cNvPr id="15" name="TextBox 14">
            <a:extLst>
              <a:ext uri="{FF2B5EF4-FFF2-40B4-BE49-F238E27FC236}">
                <a16:creationId xmlns:a16="http://schemas.microsoft.com/office/drawing/2014/main" id="{C29F70B3-A6A6-454E-BA95-3F172D68845C}"/>
              </a:ext>
            </a:extLst>
          </p:cNvPr>
          <p:cNvSpPr txBox="1"/>
          <p:nvPr/>
        </p:nvSpPr>
        <p:spPr>
          <a:xfrm>
            <a:off x="6396428" y="1851115"/>
            <a:ext cx="5469218" cy="707886"/>
          </a:xfrm>
          <a:prstGeom prst="rect">
            <a:avLst/>
          </a:prstGeom>
          <a:noFill/>
        </p:spPr>
        <p:txBody>
          <a:bodyPr wrap="square" rtlCol="0">
            <a:spAutoFit/>
          </a:bodyPr>
          <a:lstStyle/>
          <a:p>
            <a:r>
              <a:rPr lang="en-AU" sz="2000" b="1" dirty="0">
                <a:solidFill>
                  <a:srgbClr val="4E418F"/>
                </a:solidFill>
              </a:rPr>
              <a:t>Aboriginal DFV assault adult offenders, relationship to victim </a:t>
            </a:r>
            <a:r>
              <a:rPr lang="en-AU" sz="2000" dirty="0">
                <a:solidFill>
                  <a:srgbClr val="4E418F"/>
                </a:solidFill>
              </a:rPr>
              <a:t>July 2018 - June 2019 cohort</a:t>
            </a:r>
          </a:p>
        </p:txBody>
      </p:sp>
      <p:sp>
        <p:nvSpPr>
          <p:cNvPr id="2" name="TextBox 1">
            <a:extLst>
              <a:ext uri="{FF2B5EF4-FFF2-40B4-BE49-F238E27FC236}">
                <a16:creationId xmlns:a16="http://schemas.microsoft.com/office/drawing/2014/main" id="{FE0F9C70-E905-9A42-B977-AE4C9C86F66B}"/>
              </a:ext>
            </a:extLst>
          </p:cNvPr>
          <p:cNvSpPr txBox="1"/>
          <p:nvPr/>
        </p:nvSpPr>
        <p:spPr>
          <a:xfrm>
            <a:off x="588604" y="1812341"/>
            <a:ext cx="4889846" cy="2677656"/>
          </a:xfrm>
          <a:prstGeom prst="rect">
            <a:avLst/>
          </a:prstGeom>
          <a:noFill/>
        </p:spPr>
        <p:txBody>
          <a:bodyPr wrap="square" rtlCol="0">
            <a:spAutoFit/>
          </a:bodyPr>
          <a:lstStyle/>
          <a:p>
            <a:r>
              <a:rPr lang="en-AU" sz="2400" b="1" dirty="0">
                <a:solidFill>
                  <a:srgbClr val="4E418F"/>
                </a:solidFill>
              </a:rPr>
              <a:t>Relationship to victim</a:t>
            </a:r>
            <a:endParaRPr lang="en-AU" sz="2400" b="1" dirty="0">
              <a:solidFill>
                <a:srgbClr val="C8721E"/>
              </a:solidFill>
            </a:endParaRPr>
          </a:p>
          <a:p>
            <a:r>
              <a:rPr lang="en-AU" sz="2400" b="1" dirty="0">
                <a:solidFill>
                  <a:srgbClr val="4E418F"/>
                </a:solidFill>
              </a:rPr>
              <a:t>62%</a:t>
            </a:r>
            <a:r>
              <a:rPr lang="en-AU" sz="2400" dirty="0">
                <a:solidFill>
                  <a:srgbClr val="4E418F"/>
                </a:solidFill>
              </a:rPr>
              <a:t> </a:t>
            </a:r>
            <a:r>
              <a:rPr lang="en-US" sz="3200" dirty="0">
                <a:solidFill>
                  <a:srgbClr val="C8721E"/>
                </a:solidFill>
              </a:rPr>
              <a:t>	</a:t>
            </a:r>
            <a:r>
              <a:rPr lang="en-AU" sz="2000" dirty="0"/>
              <a:t>of adult Aboriginal DFV assault 	offenders commit the offence 	against an intimate partner</a:t>
            </a:r>
            <a:endParaRPr lang="en-AU" sz="1200" dirty="0"/>
          </a:p>
          <a:p>
            <a:r>
              <a:rPr lang="en-AU" sz="2400" b="1">
                <a:solidFill>
                  <a:srgbClr val="4E418F"/>
                </a:solidFill>
              </a:rPr>
              <a:t>33%</a:t>
            </a:r>
            <a:r>
              <a:rPr lang="en-AU" sz="3200" b="1">
                <a:solidFill>
                  <a:srgbClr val="C8721E"/>
                </a:solidFill>
              </a:rPr>
              <a:t>    </a:t>
            </a:r>
            <a:r>
              <a:rPr lang="en-AU" sz="2000" dirty="0"/>
              <a:t>of assault victims are current spouse</a:t>
            </a:r>
          </a:p>
          <a:p>
            <a:r>
              <a:rPr lang="en-AU" sz="2000" dirty="0"/>
              <a:t>	or partners</a:t>
            </a:r>
          </a:p>
          <a:p>
            <a:r>
              <a:rPr lang="en-AU" sz="2000" dirty="0"/>
              <a:t>	</a:t>
            </a:r>
            <a:endParaRPr lang="en-US" sz="2000" dirty="0"/>
          </a:p>
        </p:txBody>
      </p:sp>
      <p:pic>
        <p:nvPicPr>
          <p:cNvPr id="20" name="Picture 19">
            <a:extLst>
              <a:ext uri="{FF2B5EF4-FFF2-40B4-BE49-F238E27FC236}">
                <a16:creationId xmlns:a16="http://schemas.microsoft.com/office/drawing/2014/main" id="{2876D357-973E-E24A-89A1-D0ED0F2B137C}"/>
              </a:ext>
            </a:extLst>
          </p:cNvPr>
          <p:cNvPicPr>
            <a:picLocks noChangeAspect="1"/>
          </p:cNvPicPr>
          <p:nvPr/>
        </p:nvPicPr>
        <p:blipFill>
          <a:blip r:embed="rId4"/>
          <a:stretch>
            <a:fillRect/>
          </a:stretch>
        </p:blipFill>
        <p:spPr>
          <a:xfrm>
            <a:off x="-1" y="759424"/>
            <a:ext cx="9841833" cy="844362"/>
          </a:xfrm>
          <a:prstGeom prst="rect">
            <a:avLst/>
          </a:prstGeom>
        </p:spPr>
      </p:pic>
      <p:sp>
        <p:nvSpPr>
          <p:cNvPr id="21" name="TextBox 20">
            <a:extLst>
              <a:ext uri="{FF2B5EF4-FFF2-40B4-BE49-F238E27FC236}">
                <a16:creationId xmlns:a16="http://schemas.microsoft.com/office/drawing/2014/main" id="{4F9863CF-406D-8149-B202-0CCBCB50979F}"/>
              </a:ext>
            </a:extLst>
          </p:cNvPr>
          <p:cNvSpPr txBox="1"/>
          <p:nvPr/>
        </p:nvSpPr>
        <p:spPr>
          <a:xfrm>
            <a:off x="104698" y="890408"/>
            <a:ext cx="9841833" cy="646331"/>
          </a:xfrm>
          <a:prstGeom prst="rect">
            <a:avLst/>
          </a:prstGeom>
          <a:noFill/>
        </p:spPr>
        <p:txBody>
          <a:bodyPr wrap="square" rtlCol="0">
            <a:spAutoFit/>
          </a:bodyPr>
          <a:lstStyle/>
          <a:p>
            <a:r>
              <a:rPr lang="en-US" sz="3600" dirty="0">
                <a:solidFill>
                  <a:schemeClr val="bg1"/>
                </a:solidFill>
              </a:rPr>
              <a:t>Relationship to victim: </a:t>
            </a:r>
            <a:r>
              <a:rPr lang="en-US" sz="3600" dirty="0">
                <a:solidFill>
                  <a:srgbClr val="FFBB03"/>
                </a:solidFill>
              </a:rPr>
              <a:t>Aboriginal</a:t>
            </a:r>
            <a:r>
              <a:rPr lang="en-US" sz="3600" dirty="0">
                <a:solidFill>
                  <a:schemeClr val="bg1"/>
                </a:solidFill>
              </a:rPr>
              <a:t> </a:t>
            </a:r>
            <a:r>
              <a:rPr lang="en-US" sz="3600" dirty="0">
                <a:solidFill>
                  <a:srgbClr val="FFBB03"/>
                </a:solidFill>
              </a:rPr>
              <a:t>adults </a:t>
            </a:r>
            <a:endParaRPr lang="en-US" sz="3600" dirty="0">
              <a:solidFill>
                <a:schemeClr val="bg1"/>
              </a:solidFill>
            </a:endParaRPr>
          </a:p>
        </p:txBody>
      </p:sp>
      <p:pic>
        <p:nvPicPr>
          <p:cNvPr id="8" name="Picture 7" descr="Icon&#10;&#10;Description automatically generated">
            <a:extLst>
              <a:ext uri="{FF2B5EF4-FFF2-40B4-BE49-F238E27FC236}">
                <a16:creationId xmlns:a16="http://schemas.microsoft.com/office/drawing/2014/main" id="{4C243EA9-BADC-C44D-A3E9-298E4DAC5C7D}"/>
              </a:ext>
            </a:extLst>
          </p:cNvPr>
          <p:cNvPicPr>
            <a:picLocks noChangeAspect="1"/>
          </p:cNvPicPr>
          <p:nvPr/>
        </p:nvPicPr>
        <p:blipFill>
          <a:blip r:embed="rId5"/>
          <a:stretch>
            <a:fillRect/>
          </a:stretch>
        </p:blipFill>
        <p:spPr>
          <a:xfrm>
            <a:off x="695325" y="4471584"/>
            <a:ext cx="1493693" cy="1184654"/>
          </a:xfrm>
          <a:prstGeom prst="rect">
            <a:avLst/>
          </a:prstGeom>
        </p:spPr>
      </p:pic>
      <p:graphicFrame>
        <p:nvGraphicFramePr>
          <p:cNvPr id="10" name="Chart 9">
            <a:extLst>
              <a:ext uri="{FF2B5EF4-FFF2-40B4-BE49-F238E27FC236}">
                <a16:creationId xmlns:a16="http://schemas.microsoft.com/office/drawing/2014/main" id="{AAD7B88A-7283-4FC9-82FC-B011402EBAEA}"/>
              </a:ext>
            </a:extLst>
          </p:cNvPr>
          <p:cNvGraphicFramePr>
            <a:graphicFrameLocks/>
          </p:cNvGraphicFramePr>
          <p:nvPr>
            <p:extLst>
              <p:ext uri="{D42A27DB-BD31-4B8C-83A1-F6EECF244321}">
                <p14:modId xmlns:p14="http://schemas.microsoft.com/office/powerpoint/2010/main" val="318964873"/>
              </p:ext>
            </p:extLst>
          </p:nvPr>
        </p:nvGraphicFramePr>
        <p:xfrm>
          <a:off x="5712703" y="2550062"/>
          <a:ext cx="6317619" cy="3997456"/>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a:extLst>
              <a:ext uri="{FF2B5EF4-FFF2-40B4-BE49-F238E27FC236}">
                <a16:creationId xmlns:a16="http://schemas.microsoft.com/office/drawing/2014/main" id="{DB6367AD-4119-4E9E-A55E-88DD05D0B248}"/>
              </a:ext>
            </a:extLst>
          </p:cNvPr>
          <p:cNvSpPr>
            <a:spLocks noGrp="1"/>
          </p:cNvSpPr>
          <p:nvPr>
            <p:ph type="sldNum" sz="quarter" idx="12"/>
          </p:nvPr>
        </p:nvSpPr>
        <p:spPr/>
        <p:txBody>
          <a:bodyPr/>
          <a:lstStyle/>
          <a:p>
            <a:fld id="{CBD54129-237E-BA4E-A210-4351E6A5A9A4}" type="slidenum">
              <a:rPr lang="en-US" smtClean="0"/>
              <a:t>28</a:t>
            </a:fld>
            <a:endParaRPr lang="en-US" dirty="0"/>
          </a:p>
        </p:txBody>
      </p:sp>
      <p:sp>
        <p:nvSpPr>
          <p:cNvPr id="11" name="TextBox 10">
            <a:extLst>
              <a:ext uri="{FF2B5EF4-FFF2-40B4-BE49-F238E27FC236}">
                <a16:creationId xmlns:a16="http://schemas.microsoft.com/office/drawing/2014/main" id="{1B2ACBC9-1040-4111-B813-95719963B173}"/>
              </a:ext>
            </a:extLst>
          </p:cNvPr>
          <p:cNvSpPr txBox="1"/>
          <p:nvPr/>
        </p:nvSpPr>
        <p:spPr>
          <a:xfrm>
            <a:off x="52350" y="6547518"/>
            <a:ext cx="52876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200" dirty="0"/>
              <a:t>Excludes missing relationship status.</a:t>
            </a:r>
          </a:p>
        </p:txBody>
      </p:sp>
    </p:spTree>
    <p:extLst>
      <p:ext uri="{BB962C8B-B14F-4D97-AF65-F5344CB8AC3E}">
        <p14:creationId xmlns:p14="http://schemas.microsoft.com/office/powerpoint/2010/main" val="3637029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47EADF-FE85-D14E-B0CC-522513B9100A}"/>
              </a:ext>
            </a:extLst>
          </p:cNvPr>
          <p:cNvSpPr/>
          <p:nvPr/>
        </p:nvSpPr>
        <p:spPr>
          <a:xfrm>
            <a:off x="6109796" y="-219737"/>
            <a:ext cx="6095999" cy="6873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0885B51-41B7-2E4F-87F4-8D50F2B6D34A}"/>
              </a:ext>
            </a:extLst>
          </p:cNvPr>
          <p:cNvPicPr>
            <a:picLocks noChangeAspect="1"/>
          </p:cNvPicPr>
          <p:nvPr/>
        </p:nvPicPr>
        <p:blipFill>
          <a:blip r:embed="rId3"/>
          <a:stretch>
            <a:fillRect/>
          </a:stretch>
        </p:blipFill>
        <p:spPr>
          <a:xfrm>
            <a:off x="0" y="-9188"/>
            <a:ext cx="12192000" cy="1092200"/>
          </a:xfrm>
          <a:prstGeom prst="rect">
            <a:avLst/>
          </a:prstGeom>
        </p:spPr>
      </p:pic>
      <p:sp>
        <p:nvSpPr>
          <p:cNvPr id="2" name="Rectangle 1">
            <a:extLst>
              <a:ext uri="{FF2B5EF4-FFF2-40B4-BE49-F238E27FC236}">
                <a16:creationId xmlns:a16="http://schemas.microsoft.com/office/drawing/2014/main" id="{B4355859-0B7A-C640-B931-3B3DF5FF6069}"/>
              </a:ext>
            </a:extLst>
          </p:cNvPr>
          <p:cNvSpPr/>
          <p:nvPr/>
        </p:nvSpPr>
        <p:spPr>
          <a:xfrm>
            <a:off x="606031" y="1851376"/>
            <a:ext cx="5267643" cy="4216539"/>
          </a:xfrm>
          <a:prstGeom prst="rect">
            <a:avLst/>
          </a:prstGeom>
        </p:spPr>
        <p:txBody>
          <a:bodyPr wrap="square">
            <a:spAutoFit/>
          </a:bodyPr>
          <a:lstStyle/>
          <a:p>
            <a:r>
              <a:rPr lang="en-AU" sz="2000" dirty="0"/>
              <a:t>A high proportion of Aboriginal adult DFV assault offenders have an offending history</a:t>
            </a:r>
          </a:p>
          <a:p>
            <a:endParaRPr lang="en-AU" sz="1200" b="1" dirty="0">
              <a:solidFill>
                <a:srgbClr val="4E418F"/>
              </a:solidFill>
            </a:endParaRPr>
          </a:p>
          <a:p>
            <a:r>
              <a:rPr lang="en-AU" sz="2000" b="1" dirty="0">
                <a:solidFill>
                  <a:srgbClr val="4E418F"/>
                </a:solidFill>
              </a:rPr>
              <a:t>Prior imprisonment </a:t>
            </a:r>
            <a:r>
              <a:rPr lang="en-AU" sz="2400" dirty="0"/>
              <a:t>	</a:t>
            </a:r>
            <a:r>
              <a:rPr lang="en-AU" sz="2400" b="1" dirty="0">
                <a:solidFill>
                  <a:srgbClr val="4E418F"/>
                </a:solidFill>
              </a:rPr>
              <a:t>41%</a:t>
            </a:r>
          </a:p>
          <a:p>
            <a:endParaRPr lang="en-AU" sz="2400" b="1" dirty="0">
              <a:solidFill>
                <a:srgbClr val="4E418F"/>
              </a:solidFill>
            </a:endParaRPr>
          </a:p>
          <a:p>
            <a:r>
              <a:rPr lang="en-AU" sz="2000" b="1" dirty="0">
                <a:solidFill>
                  <a:srgbClr val="4E418F"/>
                </a:solidFill>
              </a:rPr>
              <a:t>Prior DV assault offence*</a:t>
            </a:r>
            <a:r>
              <a:rPr lang="en-AU" sz="2000" dirty="0"/>
              <a:t>	</a:t>
            </a:r>
            <a:r>
              <a:rPr lang="en-AU" sz="2400" b="1" dirty="0">
                <a:solidFill>
                  <a:srgbClr val="4E418F"/>
                </a:solidFill>
              </a:rPr>
              <a:t>16%</a:t>
            </a:r>
            <a:r>
              <a:rPr lang="en-AU" sz="2000" b="1" dirty="0">
                <a:solidFill>
                  <a:srgbClr val="4E418F"/>
                </a:solidFill>
              </a:rPr>
              <a:t> </a:t>
            </a:r>
            <a:r>
              <a:rPr lang="en-AU" sz="2000" dirty="0"/>
              <a:t>in past 2 years</a:t>
            </a:r>
          </a:p>
          <a:p>
            <a:r>
              <a:rPr lang="en-AU" sz="2000" b="1" dirty="0">
                <a:solidFill>
                  <a:srgbClr val="C8721E"/>
                </a:solidFill>
              </a:rPr>
              <a:t>			</a:t>
            </a:r>
            <a:r>
              <a:rPr lang="en-AU" sz="2400" b="1" dirty="0">
                <a:solidFill>
                  <a:srgbClr val="4E418F"/>
                </a:solidFill>
              </a:rPr>
              <a:t>30%</a:t>
            </a:r>
            <a:r>
              <a:rPr lang="en-AU" sz="2000" b="1" dirty="0">
                <a:solidFill>
                  <a:srgbClr val="4E418F"/>
                </a:solidFill>
              </a:rPr>
              <a:t> </a:t>
            </a:r>
            <a:r>
              <a:rPr lang="en-AU" sz="2000" dirty="0"/>
              <a:t>in past 5 years</a:t>
            </a:r>
          </a:p>
          <a:p>
            <a:endParaRPr lang="en-AU" sz="1200" b="1" dirty="0">
              <a:solidFill>
                <a:srgbClr val="C8721E"/>
              </a:solidFill>
            </a:endParaRPr>
          </a:p>
          <a:p>
            <a:r>
              <a:rPr lang="en-AU" sz="2000" b="1" dirty="0">
                <a:solidFill>
                  <a:srgbClr val="4E418F"/>
                </a:solidFill>
              </a:rPr>
              <a:t>Prior DV (any) offence*</a:t>
            </a:r>
            <a:r>
              <a:rPr lang="en-AU" sz="2400" dirty="0"/>
              <a:t>	</a:t>
            </a:r>
            <a:r>
              <a:rPr lang="en-AU" sz="2400" b="1" dirty="0">
                <a:solidFill>
                  <a:srgbClr val="4E418F"/>
                </a:solidFill>
              </a:rPr>
              <a:t>29% </a:t>
            </a:r>
            <a:r>
              <a:rPr lang="en-AU" sz="2000" dirty="0"/>
              <a:t>in past 2 years</a:t>
            </a:r>
          </a:p>
          <a:p>
            <a:r>
              <a:rPr lang="en-AU" sz="2400" b="1" dirty="0">
                <a:solidFill>
                  <a:srgbClr val="C8721E"/>
                </a:solidFill>
              </a:rPr>
              <a:t>			</a:t>
            </a:r>
            <a:r>
              <a:rPr lang="en-AU" sz="2400" b="1" dirty="0">
                <a:solidFill>
                  <a:srgbClr val="4E418F"/>
                </a:solidFill>
              </a:rPr>
              <a:t>45% </a:t>
            </a:r>
            <a:r>
              <a:rPr lang="en-AU" sz="2000" dirty="0"/>
              <a:t>in past 5 years</a:t>
            </a:r>
          </a:p>
          <a:p>
            <a:endParaRPr lang="en-AU" sz="1200" dirty="0"/>
          </a:p>
          <a:p>
            <a:r>
              <a:rPr lang="en-AU" sz="2000" b="1" dirty="0">
                <a:solidFill>
                  <a:srgbClr val="4E418F"/>
                </a:solidFill>
              </a:rPr>
              <a:t>Any prior offence*</a:t>
            </a:r>
            <a:r>
              <a:rPr lang="en-AU" sz="500" dirty="0"/>
              <a:t>	</a:t>
            </a:r>
            <a:r>
              <a:rPr lang="en-AU" sz="2400" b="1" dirty="0">
                <a:solidFill>
                  <a:srgbClr val="4E418F"/>
                </a:solidFill>
              </a:rPr>
              <a:t>60% </a:t>
            </a:r>
            <a:r>
              <a:rPr lang="en-AU" sz="2000" dirty="0"/>
              <a:t>in past 2 years</a:t>
            </a:r>
          </a:p>
          <a:p>
            <a:r>
              <a:rPr lang="en-AU" sz="2400" b="1" dirty="0">
                <a:solidFill>
                  <a:srgbClr val="C8721E"/>
                </a:solidFill>
              </a:rPr>
              <a:t>			</a:t>
            </a:r>
            <a:r>
              <a:rPr lang="en-AU" sz="2400" b="1" dirty="0">
                <a:solidFill>
                  <a:srgbClr val="4E418F"/>
                </a:solidFill>
              </a:rPr>
              <a:t>74% </a:t>
            </a:r>
            <a:r>
              <a:rPr lang="en-AU" sz="2000" dirty="0"/>
              <a:t>in past 5 years</a:t>
            </a:r>
            <a:endParaRPr lang="en-US" sz="2400" dirty="0"/>
          </a:p>
        </p:txBody>
      </p:sp>
      <p:sp>
        <p:nvSpPr>
          <p:cNvPr id="16" name="TextBox 15">
            <a:extLst>
              <a:ext uri="{FF2B5EF4-FFF2-40B4-BE49-F238E27FC236}">
                <a16:creationId xmlns:a16="http://schemas.microsoft.com/office/drawing/2014/main" id="{550D1D6E-83E4-524D-A732-43A2F8C70C3C}"/>
              </a:ext>
            </a:extLst>
          </p:cNvPr>
          <p:cNvSpPr txBox="1"/>
          <p:nvPr/>
        </p:nvSpPr>
        <p:spPr>
          <a:xfrm>
            <a:off x="6382002" y="1847766"/>
            <a:ext cx="5644365" cy="707886"/>
          </a:xfrm>
          <a:prstGeom prst="rect">
            <a:avLst/>
          </a:prstGeom>
          <a:noFill/>
        </p:spPr>
        <p:txBody>
          <a:bodyPr wrap="square" rtlCol="0">
            <a:spAutoFit/>
          </a:bodyPr>
          <a:lstStyle/>
          <a:p>
            <a:r>
              <a:rPr lang="en-AU" sz="2000" b="1" dirty="0">
                <a:solidFill>
                  <a:srgbClr val="4E418F"/>
                </a:solidFill>
              </a:rPr>
              <a:t>Prior proven offending of adult Aboriginal DFV assault offenders </a:t>
            </a:r>
            <a:r>
              <a:rPr lang="en-AU" sz="2000" dirty="0">
                <a:solidFill>
                  <a:srgbClr val="4E418F"/>
                </a:solidFill>
              </a:rPr>
              <a:t>July 2018 - June 2019 cohort</a:t>
            </a:r>
          </a:p>
        </p:txBody>
      </p:sp>
      <p:pic>
        <p:nvPicPr>
          <p:cNvPr id="22" name="Picture 21">
            <a:extLst>
              <a:ext uri="{FF2B5EF4-FFF2-40B4-BE49-F238E27FC236}">
                <a16:creationId xmlns:a16="http://schemas.microsoft.com/office/drawing/2014/main" id="{E91152B5-FA84-C44B-A36D-B09AD833B0BF}"/>
              </a:ext>
            </a:extLst>
          </p:cNvPr>
          <p:cNvPicPr>
            <a:picLocks noChangeAspect="1"/>
          </p:cNvPicPr>
          <p:nvPr/>
        </p:nvPicPr>
        <p:blipFill>
          <a:blip r:embed="rId4"/>
          <a:stretch>
            <a:fillRect/>
          </a:stretch>
        </p:blipFill>
        <p:spPr>
          <a:xfrm>
            <a:off x="-1" y="759424"/>
            <a:ext cx="10034337" cy="844362"/>
          </a:xfrm>
          <a:prstGeom prst="rect">
            <a:avLst/>
          </a:prstGeom>
        </p:spPr>
      </p:pic>
      <p:sp>
        <p:nvSpPr>
          <p:cNvPr id="26" name="TextBox 25">
            <a:extLst>
              <a:ext uri="{FF2B5EF4-FFF2-40B4-BE49-F238E27FC236}">
                <a16:creationId xmlns:a16="http://schemas.microsoft.com/office/drawing/2014/main" id="{8E147AB9-1186-3A45-A6B6-B9E4E838B6E3}"/>
              </a:ext>
            </a:extLst>
          </p:cNvPr>
          <p:cNvSpPr txBox="1"/>
          <p:nvPr/>
        </p:nvSpPr>
        <p:spPr>
          <a:xfrm>
            <a:off x="194270" y="835210"/>
            <a:ext cx="8769256" cy="646331"/>
          </a:xfrm>
          <a:prstGeom prst="rect">
            <a:avLst/>
          </a:prstGeom>
          <a:noFill/>
        </p:spPr>
        <p:txBody>
          <a:bodyPr wrap="square" rtlCol="0">
            <a:spAutoFit/>
          </a:bodyPr>
          <a:lstStyle/>
          <a:p>
            <a:r>
              <a:rPr lang="en-US" sz="3600" dirty="0">
                <a:solidFill>
                  <a:schemeClr val="bg1"/>
                </a:solidFill>
              </a:rPr>
              <a:t>Offending history: </a:t>
            </a:r>
            <a:r>
              <a:rPr lang="en-US" sz="3600" dirty="0">
                <a:solidFill>
                  <a:srgbClr val="FFBB03"/>
                </a:solidFill>
              </a:rPr>
              <a:t>Aboriginal adults</a:t>
            </a:r>
            <a:endParaRPr lang="en-US" sz="3600" dirty="0">
              <a:solidFill>
                <a:schemeClr val="bg1"/>
              </a:solidFill>
            </a:endParaRPr>
          </a:p>
        </p:txBody>
      </p:sp>
      <p:pic>
        <p:nvPicPr>
          <p:cNvPr id="8" name="Picture 7" descr="Text&#10;&#10;Description automatically generated">
            <a:extLst>
              <a:ext uri="{FF2B5EF4-FFF2-40B4-BE49-F238E27FC236}">
                <a16:creationId xmlns:a16="http://schemas.microsoft.com/office/drawing/2014/main" id="{3D133CE5-D505-CF47-A3E4-499D086C9E72}"/>
              </a:ext>
            </a:extLst>
          </p:cNvPr>
          <p:cNvPicPr>
            <a:picLocks noChangeAspect="1"/>
          </p:cNvPicPr>
          <p:nvPr/>
        </p:nvPicPr>
        <p:blipFill>
          <a:blip r:embed="rId5"/>
          <a:stretch>
            <a:fillRect/>
          </a:stretch>
        </p:blipFill>
        <p:spPr>
          <a:xfrm>
            <a:off x="238806" y="5932675"/>
            <a:ext cx="822552" cy="856825"/>
          </a:xfrm>
          <a:prstGeom prst="rect">
            <a:avLst/>
          </a:prstGeom>
        </p:spPr>
      </p:pic>
      <p:sp>
        <p:nvSpPr>
          <p:cNvPr id="3" name="Slide Number Placeholder 2">
            <a:extLst>
              <a:ext uri="{FF2B5EF4-FFF2-40B4-BE49-F238E27FC236}">
                <a16:creationId xmlns:a16="http://schemas.microsoft.com/office/drawing/2014/main" id="{3517C820-6E49-4CB7-90D4-F9FE457B68E7}"/>
              </a:ext>
            </a:extLst>
          </p:cNvPr>
          <p:cNvSpPr>
            <a:spLocks noGrp="1"/>
          </p:cNvSpPr>
          <p:nvPr>
            <p:ph type="sldNum" sz="quarter" idx="12"/>
          </p:nvPr>
        </p:nvSpPr>
        <p:spPr/>
        <p:txBody>
          <a:bodyPr/>
          <a:lstStyle/>
          <a:p>
            <a:fld id="{CBD54129-237E-BA4E-A210-4351E6A5A9A4}" type="slidenum">
              <a:rPr lang="en-US" smtClean="0"/>
              <a:t>29</a:t>
            </a:fld>
            <a:endParaRPr lang="en-US" dirty="0"/>
          </a:p>
        </p:txBody>
      </p:sp>
      <p:graphicFrame>
        <p:nvGraphicFramePr>
          <p:cNvPr id="6" name="Chart 5">
            <a:extLst>
              <a:ext uri="{FF2B5EF4-FFF2-40B4-BE49-F238E27FC236}">
                <a16:creationId xmlns:a16="http://schemas.microsoft.com/office/drawing/2014/main" id="{FB2D9E91-C561-4646-A7C8-394BA68AA23E}"/>
              </a:ext>
            </a:extLst>
          </p:cNvPr>
          <p:cNvGraphicFramePr/>
          <p:nvPr>
            <p:extLst>
              <p:ext uri="{D42A27DB-BD31-4B8C-83A1-F6EECF244321}">
                <p14:modId xmlns:p14="http://schemas.microsoft.com/office/powerpoint/2010/main" val="2818685121"/>
              </p:ext>
            </p:extLst>
          </p:nvPr>
        </p:nvGraphicFramePr>
        <p:xfrm>
          <a:off x="6382001" y="2799631"/>
          <a:ext cx="5644366" cy="36306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5672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4E701901-6A8F-644F-8F58-72FC947E9382}"/>
              </a:ext>
            </a:extLst>
          </p:cNvPr>
          <p:cNvPicPr>
            <a:picLocks noChangeAspect="1"/>
          </p:cNvPicPr>
          <p:nvPr/>
        </p:nvPicPr>
        <p:blipFill rotWithShape="1">
          <a:blip r:embed="rId2"/>
          <a:srcRect l="48946"/>
          <a:stretch/>
        </p:blipFill>
        <p:spPr>
          <a:xfrm>
            <a:off x="6096000" y="0"/>
            <a:ext cx="6224494" cy="6858000"/>
          </a:xfrm>
          <a:prstGeom prst="rect">
            <a:avLst/>
          </a:prstGeom>
        </p:spPr>
      </p:pic>
      <p:pic>
        <p:nvPicPr>
          <p:cNvPr id="5" name="Picture 4" descr="Timeline&#10;&#10;Description automatically generated">
            <a:extLst>
              <a:ext uri="{FF2B5EF4-FFF2-40B4-BE49-F238E27FC236}">
                <a16:creationId xmlns:a16="http://schemas.microsoft.com/office/drawing/2014/main" id="{1343303E-620C-784C-8BAA-FA9A4A9D648B}"/>
              </a:ext>
            </a:extLst>
          </p:cNvPr>
          <p:cNvPicPr>
            <a:picLocks noChangeAspect="1"/>
          </p:cNvPicPr>
          <p:nvPr/>
        </p:nvPicPr>
        <p:blipFill>
          <a:blip r:embed="rId3"/>
          <a:stretch>
            <a:fillRect/>
          </a:stretch>
        </p:blipFill>
        <p:spPr>
          <a:xfrm>
            <a:off x="710661" y="2119761"/>
            <a:ext cx="4364866" cy="4018614"/>
          </a:xfrm>
          <a:prstGeom prst="rect">
            <a:avLst/>
          </a:prstGeom>
        </p:spPr>
      </p:pic>
      <p:sp>
        <p:nvSpPr>
          <p:cNvPr id="9" name="TextBox 8">
            <a:extLst>
              <a:ext uri="{FF2B5EF4-FFF2-40B4-BE49-F238E27FC236}">
                <a16:creationId xmlns:a16="http://schemas.microsoft.com/office/drawing/2014/main" id="{368C3738-F344-DC4E-802B-A96AB0F17E5D}"/>
              </a:ext>
            </a:extLst>
          </p:cNvPr>
          <p:cNvSpPr txBox="1"/>
          <p:nvPr/>
        </p:nvSpPr>
        <p:spPr>
          <a:xfrm>
            <a:off x="8123275" y="2651740"/>
            <a:ext cx="3344933" cy="1477328"/>
          </a:xfrm>
          <a:prstGeom prst="rect">
            <a:avLst/>
          </a:prstGeom>
          <a:noFill/>
        </p:spPr>
        <p:txBody>
          <a:bodyPr wrap="square" rtlCol="0">
            <a:spAutoFit/>
          </a:bodyPr>
          <a:lstStyle/>
          <a:p>
            <a:r>
              <a:rPr lang="en-US" sz="3000" dirty="0">
                <a:solidFill>
                  <a:schemeClr val="bg1"/>
                </a:solidFill>
                <a:cs typeface="Arial" panose="020B0604020202020204" pitchFamily="34" charset="0"/>
              </a:rPr>
              <a:t>This presentation will focus on </a:t>
            </a:r>
            <a:r>
              <a:rPr lang="en-US" sz="3000" dirty="0">
                <a:solidFill>
                  <a:srgbClr val="FFBB03"/>
                </a:solidFill>
                <a:cs typeface="Arial" panose="020B0604020202020204" pitchFamily="34" charset="0"/>
              </a:rPr>
              <a:t>physical violence</a:t>
            </a:r>
          </a:p>
        </p:txBody>
      </p:sp>
      <p:pic>
        <p:nvPicPr>
          <p:cNvPr id="6" name="Picture 5">
            <a:extLst>
              <a:ext uri="{FF2B5EF4-FFF2-40B4-BE49-F238E27FC236}">
                <a16:creationId xmlns:a16="http://schemas.microsoft.com/office/drawing/2014/main" id="{12BABD7F-686F-41BF-93B6-5172DF03BC9A}"/>
              </a:ext>
            </a:extLst>
          </p:cNvPr>
          <p:cNvPicPr>
            <a:picLocks noChangeAspect="1"/>
          </p:cNvPicPr>
          <p:nvPr/>
        </p:nvPicPr>
        <p:blipFill>
          <a:blip r:embed="rId4"/>
          <a:stretch>
            <a:fillRect/>
          </a:stretch>
        </p:blipFill>
        <p:spPr>
          <a:xfrm>
            <a:off x="0" y="-9188"/>
            <a:ext cx="12192000" cy="1092200"/>
          </a:xfrm>
          <a:prstGeom prst="rect">
            <a:avLst/>
          </a:prstGeom>
        </p:spPr>
      </p:pic>
      <p:pic>
        <p:nvPicPr>
          <p:cNvPr id="7" name="Picture 6">
            <a:extLst>
              <a:ext uri="{FF2B5EF4-FFF2-40B4-BE49-F238E27FC236}">
                <a16:creationId xmlns:a16="http://schemas.microsoft.com/office/drawing/2014/main" id="{AD5EACBA-75D9-40C3-8BFE-00F52230307A}"/>
              </a:ext>
            </a:extLst>
          </p:cNvPr>
          <p:cNvPicPr>
            <a:picLocks noChangeAspect="1"/>
          </p:cNvPicPr>
          <p:nvPr/>
        </p:nvPicPr>
        <p:blipFill>
          <a:blip r:embed="rId5"/>
          <a:stretch>
            <a:fillRect/>
          </a:stretch>
        </p:blipFill>
        <p:spPr>
          <a:xfrm>
            <a:off x="-1" y="759424"/>
            <a:ext cx="8484781" cy="844362"/>
          </a:xfrm>
          <a:prstGeom prst="rect">
            <a:avLst/>
          </a:prstGeom>
        </p:spPr>
      </p:pic>
      <p:sp>
        <p:nvSpPr>
          <p:cNvPr id="8" name="TextBox 7">
            <a:extLst>
              <a:ext uri="{FF2B5EF4-FFF2-40B4-BE49-F238E27FC236}">
                <a16:creationId xmlns:a16="http://schemas.microsoft.com/office/drawing/2014/main" id="{B2FCF747-A344-42D6-ACF5-EDAC869C6EED}"/>
              </a:ext>
            </a:extLst>
          </p:cNvPr>
          <p:cNvSpPr txBox="1"/>
          <p:nvPr/>
        </p:nvSpPr>
        <p:spPr>
          <a:xfrm>
            <a:off x="572981" y="837647"/>
            <a:ext cx="7550294" cy="646331"/>
          </a:xfrm>
          <a:prstGeom prst="rect">
            <a:avLst/>
          </a:prstGeom>
          <a:noFill/>
        </p:spPr>
        <p:txBody>
          <a:bodyPr wrap="square" rtlCol="0">
            <a:spAutoFit/>
          </a:bodyPr>
          <a:lstStyle/>
          <a:p>
            <a:r>
              <a:rPr lang="en-US" sz="3600" dirty="0">
                <a:solidFill>
                  <a:schemeClr val="bg1"/>
                </a:solidFill>
              </a:rPr>
              <a:t>Introduction: </a:t>
            </a:r>
            <a:r>
              <a:rPr lang="en-US" sz="3600" dirty="0">
                <a:solidFill>
                  <a:srgbClr val="FFBB03"/>
                </a:solidFill>
              </a:rPr>
              <a:t>Forms of DFV</a:t>
            </a:r>
          </a:p>
        </p:txBody>
      </p:sp>
      <p:sp>
        <p:nvSpPr>
          <p:cNvPr id="2" name="Slide Number Placeholder 1">
            <a:extLst>
              <a:ext uri="{FF2B5EF4-FFF2-40B4-BE49-F238E27FC236}">
                <a16:creationId xmlns:a16="http://schemas.microsoft.com/office/drawing/2014/main" id="{CBD5007B-98AE-4CAC-9669-0220A096ED9A}"/>
              </a:ext>
            </a:extLst>
          </p:cNvPr>
          <p:cNvSpPr>
            <a:spLocks noGrp="1"/>
          </p:cNvSpPr>
          <p:nvPr>
            <p:ph type="sldNum" sz="quarter" idx="12"/>
          </p:nvPr>
        </p:nvSpPr>
        <p:spPr/>
        <p:txBody>
          <a:bodyPr/>
          <a:lstStyle/>
          <a:p>
            <a:fld id="{CBD54129-237E-BA4E-A210-4351E6A5A9A4}" type="slidenum">
              <a:rPr lang="en-US" smtClean="0"/>
              <a:t>3</a:t>
            </a:fld>
            <a:endParaRPr lang="en-US" dirty="0"/>
          </a:p>
        </p:txBody>
      </p:sp>
    </p:spTree>
    <p:extLst>
      <p:ext uri="{BB962C8B-B14F-4D97-AF65-F5344CB8AC3E}">
        <p14:creationId xmlns:p14="http://schemas.microsoft.com/office/powerpoint/2010/main" val="3757188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26E759-A633-9140-BD35-D440DE0E6DD9}"/>
              </a:ext>
            </a:extLst>
          </p:cNvPr>
          <p:cNvSpPr/>
          <p:nvPr/>
        </p:nvSpPr>
        <p:spPr>
          <a:xfrm>
            <a:off x="6396846" y="-15712"/>
            <a:ext cx="5795153" cy="67371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89F6B83-7AC5-FC4A-B76B-41944DD7D438}"/>
              </a:ext>
            </a:extLst>
          </p:cNvPr>
          <p:cNvPicPr>
            <a:picLocks noChangeAspect="1"/>
          </p:cNvPicPr>
          <p:nvPr/>
        </p:nvPicPr>
        <p:blipFill>
          <a:blip r:embed="rId3"/>
          <a:stretch>
            <a:fillRect/>
          </a:stretch>
        </p:blipFill>
        <p:spPr>
          <a:xfrm>
            <a:off x="0" y="-9188"/>
            <a:ext cx="12192000" cy="1092200"/>
          </a:xfrm>
          <a:prstGeom prst="rect">
            <a:avLst/>
          </a:prstGeom>
        </p:spPr>
      </p:pic>
      <p:graphicFrame>
        <p:nvGraphicFramePr>
          <p:cNvPr id="7" name="Chart 6">
            <a:extLst>
              <a:ext uri="{FF2B5EF4-FFF2-40B4-BE49-F238E27FC236}">
                <a16:creationId xmlns:a16="http://schemas.microsoft.com/office/drawing/2014/main" id="{AA659DFE-B6C2-C34E-8A49-23715469C97B}"/>
              </a:ext>
            </a:extLst>
          </p:cNvPr>
          <p:cNvGraphicFramePr>
            <a:graphicFrameLocks/>
          </p:cNvGraphicFramePr>
          <p:nvPr>
            <p:extLst>
              <p:ext uri="{D42A27DB-BD31-4B8C-83A1-F6EECF244321}">
                <p14:modId xmlns:p14="http://schemas.microsoft.com/office/powerpoint/2010/main" val="2688263405"/>
              </p:ext>
            </p:extLst>
          </p:nvPr>
        </p:nvGraphicFramePr>
        <p:xfrm>
          <a:off x="6580658" y="2700046"/>
          <a:ext cx="5358015" cy="355239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B552EB8-4B8D-8045-985E-83BEE93CDE29}"/>
              </a:ext>
            </a:extLst>
          </p:cNvPr>
          <p:cNvSpPr txBox="1"/>
          <p:nvPr/>
        </p:nvSpPr>
        <p:spPr>
          <a:xfrm>
            <a:off x="6396846" y="1872448"/>
            <a:ext cx="5358015" cy="707886"/>
          </a:xfrm>
          <a:prstGeom prst="rect">
            <a:avLst/>
          </a:prstGeom>
          <a:noFill/>
        </p:spPr>
        <p:txBody>
          <a:bodyPr wrap="square" rtlCol="0">
            <a:spAutoFit/>
          </a:bodyPr>
          <a:lstStyle/>
          <a:p>
            <a:pPr algn="ctr"/>
            <a:r>
              <a:rPr lang="en-AU" sz="2000" b="1" dirty="0">
                <a:solidFill>
                  <a:srgbClr val="4E418F"/>
                </a:solidFill>
              </a:rPr>
              <a:t>Adult Aboriginal DFV assault offenders, principal penalty </a:t>
            </a:r>
            <a:r>
              <a:rPr lang="en-AU" sz="2000" dirty="0">
                <a:solidFill>
                  <a:srgbClr val="4E418F"/>
                </a:solidFill>
              </a:rPr>
              <a:t>Jan to Dec 2021</a:t>
            </a:r>
          </a:p>
        </p:txBody>
      </p:sp>
      <p:sp>
        <p:nvSpPr>
          <p:cNvPr id="14" name="Rectangle 13">
            <a:extLst>
              <a:ext uri="{FF2B5EF4-FFF2-40B4-BE49-F238E27FC236}">
                <a16:creationId xmlns:a16="http://schemas.microsoft.com/office/drawing/2014/main" id="{FC7AACE3-217B-3341-8B1D-8B2A1B4044C1}"/>
              </a:ext>
            </a:extLst>
          </p:cNvPr>
          <p:cNvSpPr/>
          <p:nvPr/>
        </p:nvSpPr>
        <p:spPr>
          <a:xfrm>
            <a:off x="167427" y="1973095"/>
            <a:ext cx="6490505" cy="4722831"/>
          </a:xfrm>
          <a:prstGeom prst="rect">
            <a:avLst/>
          </a:prstGeom>
        </p:spPr>
        <p:txBody>
          <a:bodyPr wrap="square">
            <a:spAutoFit/>
          </a:bodyPr>
          <a:lstStyle/>
          <a:p>
            <a:r>
              <a:rPr lang="en-AU" sz="2000" b="1" dirty="0">
                <a:solidFill>
                  <a:srgbClr val="4E418F"/>
                </a:solidFill>
              </a:rPr>
              <a:t>Court outcomes &amp; penalties for Aboriginal adult DFV assault defendants^</a:t>
            </a:r>
            <a:endParaRPr lang="en-AU" sz="1200" dirty="0"/>
          </a:p>
          <a:p>
            <a:pPr>
              <a:lnSpc>
                <a:spcPct val="150000"/>
              </a:lnSpc>
            </a:pPr>
            <a:r>
              <a:rPr lang="en-AU" b="1" dirty="0">
                <a:solidFill>
                  <a:srgbClr val="4E418F"/>
                </a:solidFill>
              </a:rPr>
              <a:t>81%</a:t>
            </a:r>
            <a:r>
              <a:rPr lang="en-AU" b="1" dirty="0">
                <a:solidFill>
                  <a:srgbClr val="C8721E"/>
                </a:solidFill>
              </a:rPr>
              <a:t>	</a:t>
            </a:r>
            <a:r>
              <a:rPr lang="en-AU" dirty="0"/>
              <a:t>Guilty of at least 1 offence</a:t>
            </a:r>
          </a:p>
          <a:p>
            <a:pPr>
              <a:lnSpc>
                <a:spcPct val="150000"/>
              </a:lnSpc>
            </a:pPr>
            <a:r>
              <a:rPr lang="en-AU" b="1" dirty="0">
                <a:solidFill>
                  <a:srgbClr val="4E418F"/>
                </a:solidFill>
              </a:rPr>
              <a:t>12%</a:t>
            </a:r>
            <a:r>
              <a:rPr lang="en-AU" b="1" dirty="0">
                <a:solidFill>
                  <a:srgbClr val="C8721E"/>
                </a:solidFill>
              </a:rPr>
              <a:t>	</a:t>
            </a:r>
            <a:r>
              <a:rPr lang="en-AU" dirty="0"/>
              <a:t>All charges withdrawn</a:t>
            </a:r>
          </a:p>
          <a:p>
            <a:pPr>
              <a:lnSpc>
                <a:spcPct val="150000"/>
              </a:lnSpc>
            </a:pPr>
            <a:endParaRPr lang="en-AU" dirty="0"/>
          </a:p>
          <a:p>
            <a:r>
              <a:rPr lang="en-AU" b="1" dirty="0">
                <a:solidFill>
                  <a:srgbClr val="4E418F"/>
                </a:solidFill>
              </a:rPr>
              <a:t>Of offenders with a DV assault as principal proven offence</a:t>
            </a:r>
          </a:p>
          <a:p>
            <a:pPr>
              <a:lnSpc>
                <a:spcPct val="150000"/>
              </a:lnSpc>
            </a:pPr>
            <a:r>
              <a:rPr lang="en-AU" b="1" dirty="0">
                <a:solidFill>
                  <a:srgbClr val="4E418F"/>
                </a:solidFill>
              </a:rPr>
              <a:t>39%</a:t>
            </a:r>
            <a:r>
              <a:rPr lang="en-AU" b="1" dirty="0">
                <a:solidFill>
                  <a:srgbClr val="C8721E"/>
                </a:solidFill>
              </a:rPr>
              <a:t>	</a:t>
            </a:r>
            <a:r>
              <a:rPr lang="en-AU" dirty="0"/>
              <a:t>of offenders received a supervised community sentence</a:t>
            </a:r>
          </a:p>
          <a:p>
            <a:pPr>
              <a:lnSpc>
                <a:spcPct val="150000"/>
              </a:lnSpc>
            </a:pPr>
            <a:r>
              <a:rPr lang="en-AU" b="1" dirty="0">
                <a:solidFill>
                  <a:srgbClr val="4E418F"/>
                </a:solidFill>
              </a:rPr>
              <a:t>31%</a:t>
            </a:r>
            <a:r>
              <a:rPr lang="en-AU" b="1" dirty="0">
                <a:solidFill>
                  <a:srgbClr val="C8721E"/>
                </a:solidFill>
              </a:rPr>
              <a:t>	</a:t>
            </a:r>
            <a:r>
              <a:rPr lang="en-AU" dirty="0"/>
              <a:t>of males were sentenced to custody</a:t>
            </a:r>
          </a:p>
          <a:p>
            <a:pPr>
              <a:lnSpc>
                <a:spcPct val="150000"/>
              </a:lnSpc>
            </a:pPr>
            <a:r>
              <a:rPr lang="en-AU" b="1" dirty="0">
                <a:solidFill>
                  <a:srgbClr val="4E418F"/>
                </a:solidFill>
              </a:rPr>
              <a:t>7%</a:t>
            </a:r>
            <a:r>
              <a:rPr lang="en-AU" b="1" dirty="0">
                <a:solidFill>
                  <a:srgbClr val="C8721E"/>
                </a:solidFill>
              </a:rPr>
              <a:t>	</a:t>
            </a:r>
            <a:r>
              <a:rPr lang="en-AU" dirty="0"/>
              <a:t>of females sentenced to custody</a:t>
            </a:r>
          </a:p>
          <a:p>
            <a:pPr>
              <a:lnSpc>
                <a:spcPct val="150000"/>
              </a:lnSpc>
            </a:pPr>
            <a:r>
              <a:rPr lang="en-AU" b="1" dirty="0">
                <a:solidFill>
                  <a:srgbClr val="4E418F"/>
                </a:solidFill>
              </a:rPr>
              <a:t>59%</a:t>
            </a:r>
            <a:r>
              <a:rPr lang="en-AU" b="1" dirty="0">
                <a:solidFill>
                  <a:srgbClr val="C8721E"/>
                </a:solidFill>
              </a:rPr>
              <a:t>	</a:t>
            </a:r>
            <a:r>
              <a:rPr lang="en-AU" dirty="0"/>
              <a:t>of offender with custodial penalties received a </a:t>
            </a:r>
          </a:p>
          <a:p>
            <a:pPr>
              <a:lnSpc>
                <a:spcPct val="150000"/>
              </a:lnSpc>
            </a:pPr>
            <a:r>
              <a:rPr lang="en-AU" dirty="0"/>
              <a:t>	non parole period of less than 6 months</a:t>
            </a:r>
          </a:p>
          <a:p>
            <a:pPr>
              <a:lnSpc>
                <a:spcPct val="150000"/>
              </a:lnSpc>
            </a:pPr>
            <a:endParaRPr lang="en-AU" sz="2000" dirty="0"/>
          </a:p>
        </p:txBody>
      </p:sp>
      <p:pic>
        <p:nvPicPr>
          <p:cNvPr id="26" name="Picture 25">
            <a:extLst>
              <a:ext uri="{FF2B5EF4-FFF2-40B4-BE49-F238E27FC236}">
                <a16:creationId xmlns:a16="http://schemas.microsoft.com/office/drawing/2014/main" id="{3F8BDEB3-B0CF-9840-ADFA-4BFC25CB0642}"/>
              </a:ext>
            </a:extLst>
          </p:cNvPr>
          <p:cNvPicPr>
            <a:picLocks noChangeAspect="1"/>
          </p:cNvPicPr>
          <p:nvPr/>
        </p:nvPicPr>
        <p:blipFill>
          <a:blip r:embed="rId5"/>
          <a:stretch>
            <a:fillRect/>
          </a:stretch>
        </p:blipFill>
        <p:spPr>
          <a:xfrm>
            <a:off x="0" y="759424"/>
            <a:ext cx="10118558" cy="844362"/>
          </a:xfrm>
          <a:prstGeom prst="rect">
            <a:avLst/>
          </a:prstGeom>
        </p:spPr>
      </p:pic>
      <p:sp>
        <p:nvSpPr>
          <p:cNvPr id="35" name="TextBox 34">
            <a:extLst>
              <a:ext uri="{FF2B5EF4-FFF2-40B4-BE49-F238E27FC236}">
                <a16:creationId xmlns:a16="http://schemas.microsoft.com/office/drawing/2014/main" id="{92168039-ED5C-004E-8210-BC9963A6B8E5}"/>
              </a:ext>
            </a:extLst>
          </p:cNvPr>
          <p:cNvSpPr txBox="1"/>
          <p:nvPr/>
        </p:nvSpPr>
        <p:spPr>
          <a:xfrm>
            <a:off x="130896" y="844822"/>
            <a:ext cx="9987661" cy="646331"/>
          </a:xfrm>
          <a:prstGeom prst="rect">
            <a:avLst/>
          </a:prstGeom>
          <a:noFill/>
        </p:spPr>
        <p:txBody>
          <a:bodyPr wrap="square" rtlCol="0">
            <a:spAutoFit/>
          </a:bodyPr>
          <a:lstStyle/>
          <a:p>
            <a:r>
              <a:rPr lang="en-US" sz="3600" dirty="0">
                <a:solidFill>
                  <a:schemeClr val="bg1"/>
                </a:solidFill>
              </a:rPr>
              <a:t>Court outcomes &amp; penalties: </a:t>
            </a:r>
            <a:r>
              <a:rPr lang="en-US" sz="3600" dirty="0">
                <a:solidFill>
                  <a:srgbClr val="FFBB03"/>
                </a:solidFill>
              </a:rPr>
              <a:t>Aboriginal adults</a:t>
            </a:r>
            <a:endParaRPr lang="en-US" sz="3600" dirty="0">
              <a:solidFill>
                <a:schemeClr val="bg1"/>
              </a:solidFill>
            </a:endParaRPr>
          </a:p>
        </p:txBody>
      </p:sp>
      <p:sp>
        <p:nvSpPr>
          <p:cNvPr id="2" name="Slide Number Placeholder 1">
            <a:extLst>
              <a:ext uri="{FF2B5EF4-FFF2-40B4-BE49-F238E27FC236}">
                <a16:creationId xmlns:a16="http://schemas.microsoft.com/office/drawing/2014/main" id="{A276B35E-2934-4AEF-B50B-7C4C580FFF41}"/>
              </a:ext>
            </a:extLst>
          </p:cNvPr>
          <p:cNvSpPr>
            <a:spLocks noGrp="1"/>
          </p:cNvSpPr>
          <p:nvPr>
            <p:ph type="sldNum" sz="quarter" idx="12"/>
          </p:nvPr>
        </p:nvSpPr>
        <p:spPr/>
        <p:txBody>
          <a:bodyPr/>
          <a:lstStyle/>
          <a:p>
            <a:fld id="{CBD54129-237E-BA4E-A210-4351E6A5A9A4}" type="slidenum">
              <a:rPr lang="en-US" smtClean="0"/>
              <a:t>30</a:t>
            </a:fld>
            <a:endParaRPr lang="en-US" dirty="0"/>
          </a:p>
        </p:txBody>
      </p:sp>
      <p:sp>
        <p:nvSpPr>
          <p:cNvPr id="4" name="TextBox 3">
            <a:extLst>
              <a:ext uri="{FF2B5EF4-FFF2-40B4-BE49-F238E27FC236}">
                <a16:creationId xmlns:a16="http://schemas.microsoft.com/office/drawing/2014/main" id="{46F858BC-A38F-4AB7-8F99-97845DA134D1}"/>
              </a:ext>
            </a:extLst>
          </p:cNvPr>
          <p:cNvSpPr txBox="1"/>
          <p:nvPr/>
        </p:nvSpPr>
        <p:spPr>
          <a:xfrm>
            <a:off x="54239" y="6582975"/>
            <a:ext cx="3645408" cy="276999"/>
          </a:xfrm>
          <a:prstGeom prst="rect">
            <a:avLst/>
          </a:prstGeom>
          <a:noFill/>
        </p:spPr>
        <p:txBody>
          <a:bodyPr wrap="square" rtlCol="0">
            <a:spAutoFit/>
          </a:bodyPr>
          <a:lstStyle/>
          <a:p>
            <a:r>
              <a:rPr lang="en-AU" sz="1200" dirty="0"/>
              <a:t>^ Disposal includes a DV assault charge</a:t>
            </a:r>
          </a:p>
        </p:txBody>
      </p:sp>
    </p:spTree>
    <p:extLst>
      <p:ext uri="{BB962C8B-B14F-4D97-AF65-F5344CB8AC3E}">
        <p14:creationId xmlns:p14="http://schemas.microsoft.com/office/powerpoint/2010/main" val="402199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26E759-A633-9140-BD35-D440DE0E6DD9}"/>
              </a:ext>
            </a:extLst>
          </p:cNvPr>
          <p:cNvSpPr/>
          <p:nvPr/>
        </p:nvSpPr>
        <p:spPr>
          <a:xfrm>
            <a:off x="-109016" y="1389413"/>
            <a:ext cx="7253556" cy="5440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89F6B83-7AC5-FC4A-B76B-41944DD7D438}"/>
              </a:ext>
            </a:extLst>
          </p:cNvPr>
          <p:cNvPicPr>
            <a:picLocks noChangeAspect="1"/>
          </p:cNvPicPr>
          <p:nvPr/>
        </p:nvPicPr>
        <p:blipFill>
          <a:blip r:embed="rId3"/>
          <a:stretch>
            <a:fillRect/>
          </a:stretch>
        </p:blipFill>
        <p:spPr>
          <a:xfrm>
            <a:off x="0" y="-9188"/>
            <a:ext cx="12192000" cy="1092200"/>
          </a:xfrm>
          <a:prstGeom prst="rect">
            <a:avLst/>
          </a:prstGeom>
        </p:spPr>
      </p:pic>
      <p:sp>
        <p:nvSpPr>
          <p:cNvPr id="14" name="Rectangle 13">
            <a:extLst>
              <a:ext uri="{FF2B5EF4-FFF2-40B4-BE49-F238E27FC236}">
                <a16:creationId xmlns:a16="http://schemas.microsoft.com/office/drawing/2014/main" id="{FC7AACE3-217B-3341-8B1D-8B2A1B4044C1}"/>
              </a:ext>
            </a:extLst>
          </p:cNvPr>
          <p:cNvSpPr/>
          <p:nvPr/>
        </p:nvSpPr>
        <p:spPr>
          <a:xfrm>
            <a:off x="7277548" y="1356735"/>
            <a:ext cx="4887075" cy="2862322"/>
          </a:xfrm>
          <a:prstGeom prst="rect">
            <a:avLst/>
          </a:prstGeom>
        </p:spPr>
        <p:txBody>
          <a:bodyPr wrap="square">
            <a:spAutoFit/>
          </a:bodyPr>
          <a:lstStyle/>
          <a:p>
            <a:r>
              <a:rPr lang="en-AU" b="1" dirty="0">
                <a:solidFill>
                  <a:srgbClr val="4E418F"/>
                </a:solidFill>
              </a:rPr>
              <a:t>DFV accounts for a substantial proportion of Aboriginal people in custody. </a:t>
            </a:r>
          </a:p>
          <a:p>
            <a:endParaRPr lang="en-AU" b="1" dirty="0">
              <a:solidFill>
                <a:srgbClr val="4E418F"/>
              </a:solidFill>
            </a:endParaRPr>
          </a:p>
          <a:p>
            <a:r>
              <a:rPr lang="en-AU" b="1" dirty="0">
                <a:solidFill>
                  <a:srgbClr val="4E418F"/>
                </a:solidFill>
              </a:rPr>
              <a:t>Most serious offence for Aboriginal adults in custody on remand:</a:t>
            </a:r>
          </a:p>
          <a:p>
            <a:pPr marL="457200" indent="-457200">
              <a:buFont typeface="Arial" panose="020B0604020202020204" pitchFamily="34" charset="0"/>
              <a:buChar char="•"/>
            </a:pPr>
            <a:r>
              <a:rPr lang="en-AU" b="1" dirty="0">
                <a:solidFill>
                  <a:srgbClr val="C8721E"/>
                </a:solidFill>
              </a:rPr>
              <a:t>23%  </a:t>
            </a:r>
            <a:r>
              <a:rPr lang="en-AU" b="1" dirty="0">
                <a:solidFill>
                  <a:srgbClr val="4E418F"/>
                </a:solidFill>
              </a:rPr>
              <a:t>DFV assault (288 persons)</a:t>
            </a:r>
          </a:p>
          <a:p>
            <a:pPr marL="457200" indent="-457200">
              <a:buFont typeface="Arial" panose="020B0604020202020204" pitchFamily="34" charset="0"/>
              <a:buChar char="•"/>
            </a:pPr>
            <a:r>
              <a:rPr lang="en-AU" b="1" dirty="0">
                <a:solidFill>
                  <a:srgbClr val="C8721E"/>
                </a:solidFill>
              </a:rPr>
              <a:t>34% </a:t>
            </a:r>
            <a:r>
              <a:rPr lang="en-AU" b="1" dirty="0">
                <a:solidFill>
                  <a:srgbClr val="4E418F"/>
                </a:solidFill>
              </a:rPr>
              <a:t>any DFV offence  (433 persons)</a:t>
            </a:r>
          </a:p>
          <a:p>
            <a:pPr marL="457200" indent="-457200">
              <a:buFont typeface="Arial" panose="020B0604020202020204" pitchFamily="34" charset="0"/>
              <a:buChar char="•"/>
            </a:pPr>
            <a:r>
              <a:rPr lang="en-AU" b="1" dirty="0">
                <a:solidFill>
                  <a:srgbClr val="4E418F"/>
                </a:solidFill>
              </a:rPr>
              <a:t>The number of Aboriginal adults in remand for a DFV assault increased 22% from 31 Dec 2020 to 31 Dec 2021.</a:t>
            </a:r>
            <a:endParaRPr lang="en-AU" dirty="0"/>
          </a:p>
        </p:txBody>
      </p:sp>
      <p:pic>
        <p:nvPicPr>
          <p:cNvPr id="26" name="Picture 25">
            <a:extLst>
              <a:ext uri="{FF2B5EF4-FFF2-40B4-BE49-F238E27FC236}">
                <a16:creationId xmlns:a16="http://schemas.microsoft.com/office/drawing/2014/main" id="{3F8BDEB3-B0CF-9840-ADFA-4BFC25CB0642}"/>
              </a:ext>
            </a:extLst>
          </p:cNvPr>
          <p:cNvPicPr>
            <a:picLocks noChangeAspect="1"/>
          </p:cNvPicPr>
          <p:nvPr/>
        </p:nvPicPr>
        <p:blipFill>
          <a:blip r:embed="rId4"/>
          <a:stretch>
            <a:fillRect/>
          </a:stretch>
        </p:blipFill>
        <p:spPr>
          <a:xfrm>
            <a:off x="0" y="759424"/>
            <a:ext cx="7304928" cy="844362"/>
          </a:xfrm>
          <a:prstGeom prst="rect">
            <a:avLst/>
          </a:prstGeom>
        </p:spPr>
      </p:pic>
      <p:sp>
        <p:nvSpPr>
          <p:cNvPr id="35" name="TextBox 34">
            <a:extLst>
              <a:ext uri="{FF2B5EF4-FFF2-40B4-BE49-F238E27FC236}">
                <a16:creationId xmlns:a16="http://schemas.microsoft.com/office/drawing/2014/main" id="{92168039-ED5C-004E-8210-BC9963A6B8E5}"/>
              </a:ext>
            </a:extLst>
          </p:cNvPr>
          <p:cNvSpPr txBox="1"/>
          <p:nvPr/>
        </p:nvSpPr>
        <p:spPr>
          <a:xfrm>
            <a:off x="170120" y="835210"/>
            <a:ext cx="7134807" cy="646331"/>
          </a:xfrm>
          <a:prstGeom prst="rect">
            <a:avLst/>
          </a:prstGeom>
          <a:noFill/>
        </p:spPr>
        <p:txBody>
          <a:bodyPr wrap="square" rtlCol="0">
            <a:spAutoFit/>
          </a:bodyPr>
          <a:lstStyle/>
          <a:p>
            <a:r>
              <a:rPr lang="en-US" sz="3600" dirty="0">
                <a:solidFill>
                  <a:schemeClr val="bg1"/>
                </a:solidFill>
              </a:rPr>
              <a:t>Custody: </a:t>
            </a:r>
            <a:r>
              <a:rPr lang="en-US" sz="3600" dirty="0">
                <a:solidFill>
                  <a:srgbClr val="FFBB03"/>
                </a:solidFill>
              </a:rPr>
              <a:t>Aboriginal adults</a:t>
            </a:r>
          </a:p>
        </p:txBody>
      </p:sp>
      <p:sp>
        <p:nvSpPr>
          <p:cNvPr id="12" name="TextBox 11">
            <a:extLst>
              <a:ext uri="{FF2B5EF4-FFF2-40B4-BE49-F238E27FC236}">
                <a16:creationId xmlns:a16="http://schemas.microsoft.com/office/drawing/2014/main" id="{64645BF8-94F6-426B-8CEA-D158C6F2B571}"/>
              </a:ext>
            </a:extLst>
          </p:cNvPr>
          <p:cNvSpPr txBox="1"/>
          <p:nvPr/>
        </p:nvSpPr>
        <p:spPr>
          <a:xfrm>
            <a:off x="1104405" y="1723290"/>
            <a:ext cx="6006514" cy="707886"/>
          </a:xfrm>
          <a:prstGeom prst="rect">
            <a:avLst/>
          </a:prstGeom>
          <a:noFill/>
        </p:spPr>
        <p:txBody>
          <a:bodyPr wrap="square" rtlCol="0">
            <a:spAutoFit/>
          </a:bodyPr>
          <a:lstStyle/>
          <a:p>
            <a:r>
              <a:rPr lang="en-AU" sz="2000" b="1" dirty="0">
                <a:solidFill>
                  <a:srgbClr val="4E418F"/>
                </a:solidFill>
              </a:rPr>
              <a:t>NSW adult Aboriginal remand^ custody population, most serious offence, 31 December, 2021</a:t>
            </a:r>
            <a:endParaRPr lang="en-AU" sz="2000" dirty="0">
              <a:solidFill>
                <a:srgbClr val="4E418F"/>
              </a:solidFill>
            </a:endParaRPr>
          </a:p>
        </p:txBody>
      </p:sp>
      <p:sp>
        <p:nvSpPr>
          <p:cNvPr id="3" name="TextBox 2">
            <a:extLst>
              <a:ext uri="{FF2B5EF4-FFF2-40B4-BE49-F238E27FC236}">
                <a16:creationId xmlns:a16="http://schemas.microsoft.com/office/drawing/2014/main" id="{982E0D31-0AB3-4C39-B210-7CD643F05A02}"/>
              </a:ext>
            </a:extLst>
          </p:cNvPr>
          <p:cNvSpPr txBox="1"/>
          <p:nvPr/>
        </p:nvSpPr>
        <p:spPr>
          <a:xfrm>
            <a:off x="7144540" y="6109534"/>
            <a:ext cx="4887074" cy="246221"/>
          </a:xfrm>
          <a:prstGeom prst="rect">
            <a:avLst/>
          </a:prstGeom>
          <a:noFill/>
        </p:spPr>
        <p:txBody>
          <a:bodyPr wrap="square" rtlCol="0">
            <a:spAutoFit/>
          </a:bodyPr>
          <a:lstStyle/>
          <a:p>
            <a:r>
              <a:rPr lang="en-AU" sz="1000" dirty="0"/>
              <a:t>^ Total Aboriginal adult remand population 31 December 2021 n=1,258</a:t>
            </a:r>
          </a:p>
        </p:txBody>
      </p:sp>
      <p:sp>
        <p:nvSpPr>
          <p:cNvPr id="4" name="Slide Number Placeholder 3">
            <a:extLst>
              <a:ext uri="{FF2B5EF4-FFF2-40B4-BE49-F238E27FC236}">
                <a16:creationId xmlns:a16="http://schemas.microsoft.com/office/drawing/2014/main" id="{9EB8FC62-C2FB-44B7-A880-86B5649E3995}"/>
              </a:ext>
            </a:extLst>
          </p:cNvPr>
          <p:cNvSpPr>
            <a:spLocks noGrp="1"/>
          </p:cNvSpPr>
          <p:nvPr>
            <p:ph type="sldNum" sz="quarter" idx="12"/>
          </p:nvPr>
        </p:nvSpPr>
        <p:spPr>
          <a:xfrm>
            <a:off x="9365673" y="6132439"/>
            <a:ext cx="2743200" cy="985798"/>
          </a:xfrm>
        </p:spPr>
        <p:txBody>
          <a:bodyPr/>
          <a:lstStyle/>
          <a:p>
            <a:fld id="{CBD54129-237E-BA4E-A210-4351E6A5A9A4}" type="slidenum">
              <a:rPr lang="en-US" smtClean="0"/>
              <a:t>31</a:t>
            </a:fld>
            <a:endParaRPr lang="en-US" dirty="0"/>
          </a:p>
        </p:txBody>
      </p:sp>
      <mc:AlternateContent xmlns:mc="http://schemas.openxmlformats.org/markup-compatibility/2006" xmlns:cx2="http://schemas.microsoft.com/office/drawing/2015/10/21/chartex">
        <mc:Choice Requires="cx2">
          <p:graphicFrame>
            <p:nvGraphicFramePr>
              <p:cNvPr id="7" name="Chart 6">
                <a:extLst>
                  <a:ext uri="{FF2B5EF4-FFF2-40B4-BE49-F238E27FC236}">
                    <a16:creationId xmlns:a16="http://schemas.microsoft.com/office/drawing/2014/main" id="{B26FA9F1-CF71-4F99-929E-8DD0794D3A20}"/>
                  </a:ext>
                </a:extLst>
              </p:cNvPr>
              <p:cNvGraphicFramePr/>
              <p:nvPr>
                <p:extLst>
                  <p:ext uri="{D42A27DB-BD31-4B8C-83A1-F6EECF244321}">
                    <p14:modId xmlns:p14="http://schemas.microsoft.com/office/powerpoint/2010/main" val="2096237083"/>
                  </p:ext>
                </p:extLst>
              </p:nvPr>
            </p:nvGraphicFramePr>
            <p:xfrm>
              <a:off x="3865" y="2636322"/>
              <a:ext cx="7027792" cy="408515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7" name="Chart 6">
                <a:extLst>
                  <a:ext uri="{FF2B5EF4-FFF2-40B4-BE49-F238E27FC236}">
                    <a16:creationId xmlns:a16="http://schemas.microsoft.com/office/drawing/2014/main" id="{B26FA9F1-CF71-4F99-929E-8DD0794D3A20}"/>
                  </a:ext>
                </a:extLst>
              </p:cNvPr>
              <p:cNvPicPr>
                <a:picLocks noGrp="1" noRot="1" noChangeAspect="1" noMove="1" noResize="1" noEditPoints="1" noAdjustHandles="1" noChangeArrowheads="1" noChangeShapeType="1"/>
              </p:cNvPicPr>
              <p:nvPr/>
            </p:nvPicPr>
            <p:blipFill>
              <a:blip r:embed="rId6"/>
              <a:stretch>
                <a:fillRect/>
              </a:stretch>
            </p:blipFill>
            <p:spPr>
              <a:xfrm>
                <a:off x="3865" y="2636322"/>
                <a:ext cx="7027792" cy="4085153"/>
              </a:xfrm>
              <a:prstGeom prst="rect">
                <a:avLst/>
              </a:prstGeom>
            </p:spPr>
          </p:pic>
        </mc:Fallback>
      </mc:AlternateContent>
      <p:sp>
        <p:nvSpPr>
          <p:cNvPr id="15" name="TextBox 14">
            <a:extLst>
              <a:ext uri="{FF2B5EF4-FFF2-40B4-BE49-F238E27FC236}">
                <a16:creationId xmlns:a16="http://schemas.microsoft.com/office/drawing/2014/main" id="{CE96DD7B-0CA4-4C09-8A19-0430BE295138}"/>
              </a:ext>
            </a:extLst>
          </p:cNvPr>
          <p:cNvSpPr txBox="1"/>
          <p:nvPr/>
        </p:nvSpPr>
        <p:spPr>
          <a:xfrm>
            <a:off x="7144538" y="6355755"/>
            <a:ext cx="4536599" cy="430887"/>
          </a:xfrm>
          <a:prstGeom prst="rect">
            <a:avLst/>
          </a:prstGeom>
          <a:noFill/>
        </p:spPr>
        <p:txBody>
          <a:bodyPr wrap="square" rtlCol="0">
            <a:spAutoFit/>
          </a:bodyPr>
          <a:lstStyle/>
          <a:p>
            <a:r>
              <a:rPr lang="en-AU" sz="1200" dirty="0"/>
              <a:t>* ‘</a:t>
            </a:r>
            <a:r>
              <a:rPr lang="en-AU" sz="1000" dirty="0"/>
              <a:t>Other’ includes fraud, homicide, public order offences, other acts intended to cause injury, traffic offences, unknown and miscellaneous</a:t>
            </a:r>
          </a:p>
        </p:txBody>
      </p:sp>
      <p:sp>
        <p:nvSpPr>
          <p:cNvPr id="2" name="Oval 1">
            <a:extLst>
              <a:ext uri="{FF2B5EF4-FFF2-40B4-BE49-F238E27FC236}">
                <a16:creationId xmlns:a16="http://schemas.microsoft.com/office/drawing/2014/main" id="{785250AA-5002-4575-B356-5CAC07B145DE}"/>
              </a:ext>
            </a:extLst>
          </p:cNvPr>
          <p:cNvSpPr/>
          <p:nvPr/>
        </p:nvSpPr>
        <p:spPr>
          <a:xfrm>
            <a:off x="1242676" y="2568245"/>
            <a:ext cx="1414131"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8" name="Chart 7">
            <a:extLst>
              <a:ext uri="{FF2B5EF4-FFF2-40B4-BE49-F238E27FC236}">
                <a16:creationId xmlns:a16="http://schemas.microsoft.com/office/drawing/2014/main" id="{C780CFE4-A54D-4D12-B685-B85BE9564754}"/>
              </a:ext>
            </a:extLst>
          </p:cNvPr>
          <p:cNvGraphicFramePr/>
          <p:nvPr>
            <p:extLst>
              <p:ext uri="{D42A27DB-BD31-4B8C-83A1-F6EECF244321}">
                <p14:modId xmlns:p14="http://schemas.microsoft.com/office/powerpoint/2010/main" val="3965956910"/>
              </p:ext>
            </p:extLst>
          </p:nvPr>
        </p:nvGraphicFramePr>
        <p:xfrm>
          <a:off x="7144540" y="4724378"/>
          <a:ext cx="4887074" cy="1376012"/>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a:extLst>
              <a:ext uri="{FF2B5EF4-FFF2-40B4-BE49-F238E27FC236}">
                <a16:creationId xmlns:a16="http://schemas.microsoft.com/office/drawing/2014/main" id="{BB081C5E-EE4E-4E94-AE7A-86390396357F}"/>
              </a:ext>
            </a:extLst>
          </p:cNvPr>
          <p:cNvSpPr txBox="1"/>
          <p:nvPr/>
        </p:nvSpPr>
        <p:spPr>
          <a:xfrm>
            <a:off x="7663685" y="4293491"/>
            <a:ext cx="4114800" cy="461665"/>
          </a:xfrm>
          <a:prstGeom prst="rect">
            <a:avLst/>
          </a:prstGeom>
          <a:noFill/>
        </p:spPr>
        <p:txBody>
          <a:bodyPr wrap="square" rtlCol="0">
            <a:spAutoFit/>
          </a:bodyPr>
          <a:lstStyle/>
          <a:p>
            <a:r>
              <a:rPr lang="en-AU" sz="1200" b="1" dirty="0">
                <a:solidFill>
                  <a:srgbClr val="4E418F"/>
                </a:solidFill>
              </a:rPr>
              <a:t>NSW adult Aboriginal remand^ custody population with DFV assault as most serious offence, 31 Dec 2018 to 31 Dec 2021</a:t>
            </a:r>
            <a:endParaRPr lang="en-AU" sz="1200" dirty="0">
              <a:solidFill>
                <a:srgbClr val="4E418F"/>
              </a:solidFill>
            </a:endParaRPr>
          </a:p>
        </p:txBody>
      </p:sp>
    </p:spTree>
    <p:extLst>
      <p:ext uri="{BB962C8B-B14F-4D97-AF65-F5344CB8AC3E}">
        <p14:creationId xmlns:p14="http://schemas.microsoft.com/office/powerpoint/2010/main" val="2292169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26E759-A633-9140-BD35-D440DE0E6DD9}"/>
              </a:ext>
            </a:extLst>
          </p:cNvPr>
          <p:cNvSpPr/>
          <p:nvPr/>
        </p:nvSpPr>
        <p:spPr>
          <a:xfrm>
            <a:off x="-223074" y="344827"/>
            <a:ext cx="7304927" cy="65131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89F6B83-7AC5-FC4A-B76B-41944DD7D438}"/>
              </a:ext>
            </a:extLst>
          </p:cNvPr>
          <p:cNvPicPr>
            <a:picLocks noChangeAspect="1"/>
          </p:cNvPicPr>
          <p:nvPr/>
        </p:nvPicPr>
        <p:blipFill>
          <a:blip r:embed="rId3"/>
          <a:stretch>
            <a:fillRect/>
          </a:stretch>
        </p:blipFill>
        <p:spPr>
          <a:xfrm>
            <a:off x="0" y="-9188"/>
            <a:ext cx="12192000" cy="1092200"/>
          </a:xfrm>
          <a:prstGeom prst="rect">
            <a:avLst/>
          </a:prstGeom>
        </p:spPr>
      </p:pic>
      <p:sp>
        <p:nvSpPr>
          <p:cNvPr id="14" name="Rectangle 13">
            <a:extLst>
              <a:ext uri="{FF2B5EF4-FFF2-40B4-BE49-F238E27FC236}">
                <a16:creationId xmlns:a16="http://schemas.microsoft.com/office/drawing/2014/main" id="{FC7AACE3-217B-3341-8B1D-8B2A1B4044C1}"/>
              </a:ext>
            </a:extLst>
          </p:cNvPr>
          <p:cNvSpPr/>
          <p:nvPr/>
        </p:nvSpPr>
        <p:spPr>
          <a:xfrm>
            <a:off x="7287877" y="1391953"/>
            <a:ext cx="4887075" cy="1631216"/>
          </a:xfrm>
          <a:prstGeom prst="rect">
            <a:avLst/>
          </a:prstGeom>
        </p:spPr>
        <p:txBody>
          <a:bodyPr wrap="square">
            <a:spAutoFit/>
          </a:bodyPr>
          <a:lstStyle/>
          <a:p>
            <a:r>
              <a:rPr lang="en-AU" sz="2000" b="1" dirty="0">
                <a:solidFill>
                  <a:srgbClr val="4E418F"/>
                </a:solidFill>
              </a:rPr>
              <a:t>Most serious offence for sentenced Aboriginal adults in custody:</a:t>
            </a:r>
          </a:p>
          <a:p>
            <a:endParaRPr lang="en-AU" sz="2000" b="1" dirty="0">
              <a:solidFill>
                <a:srgbClr val="4E418F"/>
              </a:solidFill>
            </a:endParaRPr>
          </a:p>
          <a:p>
            <a:pPr marL="457200" indent="-457200">
              <a:buFont typeface="Arial" panose="020B0604020202020204" pitchFamily="34" charset="0"/>
              <a:buChar char="•"/>
            </a:pPr>
            <a:r>
              <a:rPr lang="en-AU" sz="2000" b="1" dirty="0">
                <a:solidFill>
                  <a:srgbClr val="C8721E"/>
                </a:solidFill>
              </a:rPr>
              <a:t>12%  </a:t>
            </a:r>
            <a:r>
              <a:rPr lang="en-AU" sz="2000" b="1" dirty="0">
                <a:solidFill>
                  <a:srgbClr val="4E418F"/>
                </a:solidFill>
              </a:rPr>
              <a:t>DFV assault (250 persons)</a:t>
            </a:r>
          </a:p>
          <a:p>
            <a:pPr marL="457200" indent="-457200">
              <a:buFont typeface="Arial" panose="020B0604020202020204" pitchFamily="34" charset="0"/>
              <a:buChar char="•"/>
            </a:pPr>
            <a:r>
              <a:rPr lang="en-AU" sz="2000" b="1" dirty="0">
                <a:solidFill>
                  <a:srgbClr val="C8721E"/>
                </a:solidFill>
              </a:rPr>
              <a:t>19% </a:t>
            </a:r>
            <a:r>
              <a:rPr lang="en-AU" sz="2000" b="1" dirty="0">
                <a:solidFill>
                  <a:srgbClr val="4E418F"/>
                </a:solidFill>
              </a:rPr>
              <a:t>any DV offence (400 persons)</a:t>
            </a:r>
            <a:endParaRPr lang="en-AU" sz="2000" dirty="0"/>
          </a:p>
        </p:txBody>
      </p:sp>
      <p:pic>
        <p:nvPicPr>
          <p:cNvPr id="26" name="Picture 25">
            <a:extLst>
              <a:ext uri="{FF2B5EF4-FFF2-40B4-BE49-F238E27FC236}">
                <a16:creationId xmlns:a16="http://schemas.microsoft.com/office/drawing/2014/main" id="{3F8BDEB3-B0CF-9840-ADFA-4BFC25CB0642}"/>
              </a:ext>
            </a:extLst>
          </p:cNvPr>
          <p:cNvPicPr>
            <a:picLocks noChangeAspect="1"/>
          </p:cNvPicPr>
          <p:nvPr/>
        </p:nvPicPr>
        <p:blipFill>
          <a:blip r:embed="rId4"/>
          <a:stretch>
            <a:fillRect/>
          </a:stretch>
        </p:blipFill>
        <p:spPr>
          <a:xfrm>
            <a:off x="0" y="759424"/>
            <a:ext cx="7304928" cy="844362"/>
          </a:xfrm>
          <a:prstGeom prst="rect">
            <a:avLst/>
          </a:prstGeom>
        </p:spPr>
      </p:pic>
      <p:sp>
        <p:nvSpPr>
          <p:cNvPr id="2" name="Oval 1">
            <a:extLst>
              <a:ext uri="{FF2B5EF4-FFF2-40B4-BE49-F238E27FC236}">
                <a16:creationId xmlns:a16="http://schemas.microsoft.com/office/drawing/2014/main" id="{785250AA-5002-4575-B356-5CAC07B145DE}"/>
              </a:ext>
            </a:extLst>
          </p:cNvPr>
          <p:cNvSpPr/>
          <p:nvPr/>
        </p:nvSpPr>
        <p:spPr>
          <a:xfrm>
            <a:off x="1087777" y="3109974"/>
            <a:ext cx="1269057" cy="39711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64645BF8-94F6-426B-8CEA-D158C6F2B571}"/>
              </a:ext>
            </a:extLst>
          </p:cNvPr>
          <p:cNvSpPr txBox="1"/>
          <p:nvPr/>
        </p:nvSpPr>
        <p:spPr>
          <a:xfrm>
            <a:off x="888642" y="1655324"/>
            <a:ext cx="6219035" cy="707886"/>
          </a:xfrm>
          <a:prstGeom prst="rect">
            <a:avLst/>
          </a:prstGeom>
          <a:noFill/>
        </p:spPr>
        <p:txBody>
          <a:bodyPr wrap="square" rtlCol="0">
            <a:spAutoFit/>
          </a:bodyPr>
          <a:lstStyle/>
          <a:p>
            <a:r>
              <a:rPr lang="en-AU" sz="2000" b="1" dirty="0">
                <a:solidFill>
                  <a:srgbClr val="4E418F"/>
                </a:solidFill>
              </a:rPr>
              <a:t>NSW adult Aboriginal sentenced^ custody population, most serious offence, 31 December, 2021</a:t>
            </a:r>
            <a:endParaRPr lang="en-AU" sz="2000" dirty="0">
              <a:solidFill>
                <a:srgbClr val="4E418F"/>
              </a:solidFill>
            </a:endParaRPr>
          </a:p>
        </p:txBody>
      </p:sp>
      <p:sp>
        <p:nvSpPr>
          <p:cNvPr id="4" name="Slide Number Placeholder 3">
            <a:extLst>
              <a:ext uri="{FF2B5EF4-FFF2-40B4-BE49-F238E27FC236}">
                <a16:creationId xmlns:a16="http://schemas.microsoft.com/office/drawing/2014/main" id="{7A04FB46-A3B3-4ED2-AE86-39851A64CB2F}"/>
              </a:ext>
            </a:extLst>
          </p:cNvPr>
          <p:cNvSpPr>
            <a:spLocks noGrp="1"/>
          </p:cNvSpPr>
          <p:nvPr>
            <p:ph type="sldNum" sz="quarter" idx="12"/>
          </p:nvPr>
        </p:nvSpPr>
        <p:spPr>
          <a:xfrm>
            <a:off x="9337264" y="6494782"/>
            <a:ext cx="2743200" cy="365125"/>
          </a:xfrm>
        </p:spPr>
        <p:txBody>
          <a:bodyPr/>
          <a:lstStyle/>
          <a:p>
            <a:fld id="{CBD54129-237E-BA4E-A210-4351E6A5A9A4}" type="slidenum">
              <a:rPr lang="en-US" smtClean="0"/>
              <a:t>32</a:t>
            </a:fld>
            <a:endParaRPr lang="en-US" dirty="0"/>
          </a:p>
        </p:txBody>
      </p:sp>
      <p:sp>
        <p:nvSpPr>
          <p:cNvPr id="13" name="TextBox 12">
            <a:extLst>
              <a:ext uri="{FF2B5EF4-FFF2-40B4-BE49-F238E27FC236}">
                <a16:creationId xmlns:a16="http://schemas.microsoft.com/office/drawing/2014/main" id="{DFA94328-0F18-4EB6-9CFD-E6C7E883BFC8}"/>
              </a:ext>
            </a:extLst>
          </p:cNvPr>
          <p:cNvSpPr txBox="1"/>
          <p:nvPr/>
        </p:nvSpPr>
        <p:spPr>
          <a:xfrm>
            <a:off x="7081853" y="6161756"/>
            <a:ext cx="4887074" cy="246221"/>
          </a:xfrm>
          <a:prstGeom prst="rect">
            <a:avLst/>
          </a:prstGeom>
          <a:noFill/>
        </p:spPr>
        <p:txBody>
          <a:bodyPr wrap="square" rtlCol="0">
            <a:spAutoFit/>
          </a:bodyPr>
          <a:lstStyle/>
          <a:p>
            <a:r>
              <a:rPr lang="en-AU" sz="1000" dirty="0"/>
              <a:t>^ Total Aboriginal adult sentenced population 31 December 2021 n=2,088</a:t>
            </a:r>
          </a:p>
        </p:txBody>
      </p:sp>
      <p:sp>
        <p:nvSpPr>
          <p:cNvPr id="15" name="TextBox 14">
            <a:extLst>
              <a:ext uri="{FF2B5EF4-FFF2-40B4-BE49-F238E27FC236}">
                <a16:creationId xmlns:a16="http://schemas.microsoft.com/office/drawing/2014/main" id="{72A9ADED-0620-4E29-A3C5-6A934FD23274}"/>
              </a:ext>
            </a:extLst>
          </p:cNvPr>
          <p:cNvSpPr txBox="1"/>
          <p:nvPr/>
        </p:nvSpPr>
        <p:spPr>
          <a:xfrm>
            <a:off x="7081853" y="6438755"/>
            <a:ext cx="4534824" cy="400110"/>
          </a:xfrm>
          <a:prstGeom prst="rect">
            <a:avLst/>
          </a:prstGeom>
          <a:noFill/>
        </p:spPr>
        <p:txBody>
          <a:bodyPr wrap="square" rtlCol="0">
            <a:spAutoFit/>
          </a:bodyPr>
          <a:lstStyle/>
          <a:p>
            <a:r>
              <a:rPr lang="en-AU" sz="1000" dirty="0"/>
              <a:t>* ‘Other’ includes fraud, other homicide, public order offences, traffic offences, unknown and miscellaneous and other acts intended to cause injury</a:t>
            </a:r>
          </a:p>
        </p:txBody>
      </p:sp>
      <mc:AlternateContent xmlns:mc="http://schemas.openxmlformats.org/markup-compatibility/2006" xmlns:cx2="http://schemas.microsoft.com/office/drawing/2015/10/21/chartex">
        <mc:Choice Requires="cx2">
          <p:graphicFrame>
            <p:nvGraphicFramePr>
              <p:cNvPr id="16" name="Chart 15">
                <a:extLst>
                  <a:ext uri="{FF2B5EF4-FFF2-40B4-BE49-F238E27FC236}">
                    <a16:creationId xmlns:a16="http://schemas.microsoft.com/office/drawing/2014/main" id="{846563ED-DA21-430D-989B-E977D2CFE8AF}"/>
                  </a:ext>
                </a:extLst>
              </p:cNvPr>
              <p:cNvGraphicFramePr/>
              <p:nvPr>
                <p:extLst>
                  <p:ext uri="{D42A27DB-BD31-4B8C-83A1-F6EECF244321}">
                    <p14:modId xmlns:p14="http://schemas.microsoft.com/office/powerpoint/2010/main" val="2689412812"/>
                  </p:ext>
                </p:extLst>
              </p:nvPr>
            </p:nvGraphicFramePr>
            <p:xfrm>
              <a:off x="-223074" y="2589201"/>
              <a:ext cx="7027792" cy="408515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6" name="Chart 15">
                <a:extLst>
                  <a:ext uri="{FF2B5EF4-FFF2-40B4-BE49-F238E27FC236}">
                    <a16:creationId xmlns:a16="http://schemas.microsoft.com/office/drawing/2014/main" id="{846563ED-DA21-430D-989B-E977D2CFE8AF}"/>
                  </a:ext>
                </a:extLst>
              </p:cNvPr>
              <p:cNvPicPr>
                <a:picLocks noGrp="1" noRot="1" noChangeAspect="1" noMove="1" noResize="1" noEditPoints="1" noAdjustHandles="1" noChangeArrowheads="1" noChangeShapeType="1"/>
              </p:cNvPicPr>
              <p:nvPr/>
            </p:nvPicPr>
            <p:blipFill>
              <a:blip r:embed="rId6"/>
              <a:stretch>
                <a:fillRect/>
              </a:stretch>
            </p:blipFill>
            <p:spPr>
              <a:xfrm>
                <a:off x="-223074" y="2589201"/>
                <a:ext cx="7027792" cy="4085153"/>
              </a:xfrm>
              <a:prstGeom prst="rect">
                <a:avLst/>
              </a:prstGeom>
            </p:spPr>
          </p:pic>
        </mc:Fallback>
      </mc:AlternateContent>
      <p:sp>
        <p:nvSpPr>
          <p:cNvPr id="19" name="TextBox 18">
            <a:extLst>
              <a:ext uri="{FF2B5EF4-FFF2-40B4-BE49-F238E27FC236}">
                <a16:creationId xmlns:a16="http://schemas.microsoft.com/office/drawing/2014/main" id="{5D9B528A-A318-403C-9996-A180BA76CFD2}"/>
              </a:ext>
            </a:extLst>
          </p:cNvPr>
          <p:cNvSpPr txBox="1"/>
          <p:nvPr/>
        </p:nvSpPr>
        <p:spPr>
          <a:xfrm>
            <a:off x="170120" y="835210"/>
            <a:ext cx="7134807" cy="646331"/>
          </a:xfrm>
          <a:prstGeom prst="rect">
            <a:avLst/>
          </a:prstGeom>
          <a:noFill/>
        </p:spPr>
        <p:txBody>
          <a:bodyPr wrap="square" rtlCol="0">
            <a:spAutoFit/>
          </a:bodyPr>
          <a:lstStyle/>
          <a:p>
            <a:r>
              <a:rPr lang="en-US" sz="3600" dirty="0">
                <a:solidFill>
                  <a:schemeClr val="bg1"/>
                </a:solidFill>
              </a:rPr>
              <a:t>Custody: </a:t>
            </a:r>
            <a:r>
              <a:rPr lang="en-US" sz="3600" dirty="0">
                <a:solidFill>
                  <a:srgbClr val="FFBB03"/>
                </a:solidFill>
              </a:rPr>
              <a:t>Aboriginal adults</a:t>
            </a:r>
          </a:p>
        </p:txBody>
      </p:sp>
      <p:graphicFrame>
        <p:nvGraphicFramePr>
          <p:cNvPr id="18" name="Chart 17">
            <a:extLst>
              <a:ext uri="{FF2B5EF4-FFF2-40B4-BE49-F238E27FC236}">
                <a16:creationId xmlns:a16="http://schemas.microsoft.com/office/drawing/2014/main" id="{0578BA2B-AE91-4931-9C89-0EB102430892}"/>
              </a:ext>
            </a:extLst>
          </p:cNvPr>
          <p:cNvGraphicFramePr/>
          <p:nvPr>
            <p:extLst>
              <p:ext uri="{D42A27DB-BD31-4B8C-83A1-F6EECF244321}">
                <p14:modId xmlns:p14="http://schemas.microsoft.com/office/powerpoint/2010/main" val="2408584866"/>
              </p:ext>
            </p:extLst>
          </p:nvPr>
        </p:nvGraphicFramePr>
        <p:xfrm>
          <a:off x="7193389" y="4670967"/>
          <a:ext cx="4887074" cy="1376012"/>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a:extLst>
              <a:ext uri="{FF2B5EF4-FFF2-40B4-BE49-F238E27FC236}">
                <a16:creationId xmlns:a16="http://schemas.microsoft.com/office/drawing/2014/main" id="{88BBACB4-3B89-48F2-BBD6-F7572A99E540}"/>
              </a:ext>
            </a:extLst>
          </p:cNvPr>
          <p:cNvSpPr txBox="1"/>
          <p:nvPr/>
        </p:nvSpPr>
        <p:spPr>
          <a:xfrm>
            <a:off x="7663685" y="4222492"/>
            <a:ext cx="4114800" cy="461665"/>
          </a:xfrm>
          <a:prstGeom prst="rect">
            <a:avLst/>
          </a:prstGeom>
          <a:noFill/>
        </p:spPr>
        <p:txBody>
          <a:bodyPr wrap="square" rtlCol="0">
            <a:spAutoFit/>
          </a:bodyPr>
          <a:lstStyle/>
          <a:p>
            <a:r>
              <a:rPr lang="en-AU" sz="1200" b="1" dirty="0">
                <a:solidFill>
                  <a:srgbClr val="4E418F"/>
                </a:solidFill>
              </a:rPr>
              <a:t>NSW adult Aboriginal sentence^ custody population with DFV assault as most serious offence, 31 Dec 2018 to 31 Dec 2021</a:t>
            </a:r>
            <a:endParaRPr lang="en-AU" sz="1200" dirty="0">
              <a:solidFill>
                <a:srgbClr val="4E418F"/>
              </a:solidFill>
            </a:endParaRPr>
          </a:p>
        </p:txBody>
      </p:sp>
      <p:sp>
        <p:nvSpPr>
          <p:cNvPr id="21" name="TextBox 20">
            <a:extLst>
              <a:ext uri="{FF2B5EF4-FFF2-40B4-BE49-F238E27FC236}">
                <a16:creationId xmlns:a16="http://schemas.microsoft.com/office/drawing/2014/main" id="{54E78346-0263-42B5-9666-81B7139AF2D1}"/>
              </a:ext>
            </a:extLst>
          </p:cNvPr>
          <p:cNvSpPr txBox="1"/>
          <p:nvPr/>
        </p:nvSpPr>
        <p:spPr>
          <a:xfrm>
            <a:off x="7304927" y="2958482"/>
            <a:ext cx="4775535" cy="1200329"/>
          </a:xfrm>
          <a:prstGeom prst="rect">
            <a:avLst/>
          </a:prstGeom>
          <a:noFill/>
        </p:spPr>
        <p:txBody>
          <a:bodyPr wrap="square">
            <a:spAutoFit/>
          </a:bodyPr>
          <a:lstStyle/>
          <a:p>
            <a:pPr marL="457200" indent="-457200">
              <a:buFont typeface="Arial" panose="020B0604020202020204" pitchFamily="34" charset="0"/>
              <a:buChar char="•"/>
            </a:pPr>
            <a:r>
              <a:rPr lang="en-AU" b="1" dirty="0">
                <a:solidFill>
                  <a:srgbClr val="4E418F"/>
                </a:solidFill>
              </a:rPr>
              <a:t>There has been little change year-on-year in the number of Aboriginal adults in sentenced custody for a DFV assault from, 31 Dec 2018 to 31 Dec 2021.</a:t>
            </a:r>
            <a:endParaRPr lang="en-AU" dirty="0"/>
          </a:p>
        </p:txBody>
      </p:sp>
    </p:spTree>
    <p:extLst>
      <p:ext uri="{BB962C8B-B14F-4D97-AF65-F5344CB8AC3E}">
        <p14:creationId xmlns:p14="http://schemas.microsoft.com/office/powerpoint/2010/main" val="267749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C2D58138-6C45-40EE-AA4B-65BB02E5A400}"/>
              </a:ext>
            </a:extLst>
          </p:cNvPr>
          <p:cNvPicPr>
            <a:picLocks noChangeAspect="1"/>
          </p:cNvPicPr>
          <p:nvPr/>
        </p:nvPicPr>
        <p:blipFill>
          <a:blip r:embed="rId3"/>
          <a:stretch>
            <a:fillRect/>
          </a:stretch>
        </p:blipFill>
        <p:spPr>
          <a:xfrm>
            <a:off x="0" y="843485"/>
            <a:ext cx="12192000" cy="6017248"/>
          </a:xfrm>
          <a:prstGeom prst="rect">
            <a:avLst/>
          </a:prstGeom>
        </p:spPr>
      </p:pic>
      <p:pic>
        <p:nvPicPr>
          <p:cNvPr id="15" name="Picture 14">
            <a:extLst>
              <a:ext uri="{FF2B5EF4-FFF2-40B4-BE49-F238E27FC236}">
                <a16:creationId xmlns:a16="http://schemas.microsoft.com/office/drawing/2014/main" id="{B59379A0-7361-AF44-B1B0-C1E3F860999A}"/>
              </a:ext>
            </a:extLst>
          </p:cNvPr>
          <p:cNvPicPr>
            <a:picLocks noChangeAspect="1"/>
          </p:cNvPicPr>
          <p:nvPr/>
        </p:nvPicPr>
        <p:blipFill>
          <a:blip r:embed="rId4"/>
          <a:stretch>
            <a:fillRect/>
          </a:stretch>
        </p:blipFill>
        <p:spPr>
          <a:xfrm>
            <a:off x="0" y="-9188"/>
            <a:ext cx="12192000" cy="1092200"/>
          </a:xfrm>
          <a:prstGeom prst="rect">
            <a:avLst/>
          </a:prstGeom>
        </p:spPr>
      </p:pic>
      <p:sp>
        <p:nvSpPr>
          <p:cNvPr id="12" name="TextBox 11">
            <a:extLst>
              <a:ext uri="{FF2B5EF4-FFF2-40B4-BE49-F238E27FC236}">
                <a16:creationId xmlns:a16="http://schemas.microsoft.com/office/drawing/2014/main" id="{DCE608A5-A403-4E47-8C60-76802C6B9DC6}"/>
              </a:ext>
            </a:extLst>
          </p:cNvPr>
          <p:cNvSpPr txBox="1"/>
          <p:nvPr/>
        </p:nvSpPr>
        <p:spPr>
          <a:xfrm>
            <a:off x="800100" y="1385182"/>
            <a:ext cx="11309350" cy="1446550"/>
          </a:xfrm>
          <a:prstGeom prst="rect">
            <a:avLst/>
          </a:prstGeom>
          <a:noFill/>
        </p:spPr>
        <p:txBody>
          <a:bodyPr wrap="square" rtlCol="0">
            <a:spAutoFit/>
          </a:bodyPr>
          <a:lstStyle/>
          <a:p>
            <a:r>
              <a:rPr lang="en-US" sz="4400" dirty="0">
                <a:solidFill>
                  <a:schemeClr val="bg1"/>
                </a:solidFill>
              </a:rPr>
              <a:t>Taking a closer look at </a:t>
            </a:r>
            <a:r>
              <a:rPr lang="en-US" sz="4400" dirty="0">
                <a:solidFill>
                  <a:srgbClr val="FFBB03"/>
                </a:solidFill>
              </a:rPr>
              <a:t>DFV</a:t>
            </a:r>
            <a:r>
              <a:rPr lang="en-US" sz="4400" b="1" dirty="0">
                <a:solidFill>
                  <a:srgbClr val="FFBB03"/>
                </a:solidFill>
              </a:rPr>
              <a:t> </a:t>
            </a:r>
            <a:r>
              <a:rPr lang="en-US" sz="4400" dirty="0">
                <a:solidFill>
                  <a:srgbClr val="FBB916"/>
                </a:solidFill>
              </a:rPr>
              <a:t>assault by Aboriginal </a:t>
            </a:r>
            <a:r>
              <a:rPr lang="en-US" sz="4400" dirty="0">
                <a:solidFill>
                  <a:srgbClr val="FFBB03"/>
                </a:solidFill>
              </a:rPr>
              <a:t>young </a:t>
            </a:r>
            <a:r>
              <a:rPr lang="en-US" sz="4400" b="1" dirty="0">
                <a:solidFill>
                  <a:srgbClr val="FBB916"/>
                </a:solidFill>
              </a:rPr>
              <a:t>offenders </a:t>
            </a:r>
            <a:r>
              <a:rPr lang="en-US" sz="4400" dirty="0">
                <a:solidFill>
                  <a:srgbClr val="FBB916"/>
                </a:solidFill>
              </a:rPr>
              <a:t>(age 10 - 17 years)</a:t>
            </a:r>
          </a:p>
        </p:txBody>
      </p:sp>
      <p:sp>
        <p:nvSpPr>
          <p:cNvPr id="13" name="TextBox 12">
            <a:extLst>
              <a:ext uri="{FF2B5EF4-FFF2-40B4-BE49-F238E27FC236}">
                <a16:creationId xmlns:a16="http://schemas.microsoft.com/office/drawing/2014/main" id="{02DBD3CC-EB6A-4813-84FE-11834E9D679C}"/>
              </a:ext>
            </a:extLst>
          </p:cNvPr>
          <p:cNvSpPr txBox="1"/>
          <p:nvPr/>
        </p:nvSpPr>
        <p:spPr>
          <a:xfrm>
            <a:off x="1151082" y="3200211"/>
            <a:ext cx="10474036"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bg1"/>
                </a:solidFill>
              </a:rPr>
              <a:t>Rate of reoffending</a:t>
            </a:r>
          </a:p>
          <a:p>
            <a:pPr marL="571500" indent="-571500">
              <a:buFont typeface="Arial" panose="020B0604020202020204" pitchFamily="34" charset="0"/>
              <a:buChar char="•"/>
            </a:pPr>
            <a:r>
              <a:rPr lang="en-US" sz="4000" dirty="0">
                <a:solidFill>
                  <a:schemeClr val="bg1"/>
                </a:solidFill>
              </a:rPr>
              <a:t>Relationship to victim</a:t>
            </a:r>
          </a:p>
          <a:p>
            <a:pPr marL="571500" indent="-571500">
              <a:buFont typeface="Arial" panose="020B0604020202020204" pitchFamily="34" charset="0"/>
              <a:buChar char="•"/>
            </a:pPr>
            <a:r>
              <a:rPr lang="en-US" sz="4000" dirty="0">
                <a:solidFill>
                  <a:schemeClr val="bg1"/>
                </a:solidFill>
              </a:rPr>
              <a:t>Offending history</a:t>
            </a:r>
          </a:p>
          <a:p>
            <a:pPr marL="571500" indent="-571500">
              <a:buFont typeface="Arial" panose="020B0604020202020204" pitchFamily="34" charset="0"/>
              <a:buChar char="•"/>
            </a:pPr>
            <a:r>
              <a:rPr lang="en-US" sz="4000" dirty="0">
                <a:solidFill>
                  <a:schemeClr val="bg1"/>
                </a:solidFill>
              </a:rPr>
              <a:t>Methods proceeded against by police</a:t>
            </a:r>
          </a:p>
          <a:p>
            <a:pPr marL="571500" indent="-571500">
              <a:buFont typeface="Arial" panose="020B0604020202020204" pitchFamily="34" charset="0"/>
              <a:buChar char="•"/>
            </a:pPr>
            <a:r>
              <a:rPr lang="en-US" sz="4000" dirty="0">
                <a:solidFill>
                  <a:schemeClr val="bg1"/>
                </a:solidFill>
              </a:rPr>
              <a:t>Court outcomes &amp; penalties</a:t>
            </a:r>
          </a:p>
        </p:txBody>
      </p:sp>
      <p:sp>
        <p:nvSpPr>
          <p:cNvPr id="2" name="Slide Number Placeholder 1">
            <a:extLst>
              <a:ext uri="{FF2B5EF4-FFF2-40B4-BE49-F238E27FC236}">
                <a16:creationId xmlns:a16="http://schemas.microsoft.com/office/drawing/2014/main" id="{033F8811-CB04-4EA8-9590-C856486AC771}"/>
              </a:ext>
            </a:extLst>
          </p:cNvPr>
          <p:cNvSpPr>
            <a:spLocks noGrp="1"/>
          </p:cNvSpPr>
          <p:nvPr>
            <p:ph type="sldNum" sz="quarter" idx="12"/>
          </p:nvPr>
        </p:nvSpPr>
        <p:spPr/>
        <p:txBody>
          <a:bodyPr/>
          <a:lstStyle/>
          <a:p>
            <a:fld id="{CBD54129-237E-BA4E-A210-4351E6A5A9A4}" type="slidenum">
              <a:rPr lang="en-US" smtClean="0"/>
              <a:t>33</a:t>
            </a:fld>
            <a:endParaRPr lang="en-US" dirty="0"/>
          </a:p>
        </p:txBody>
      </p:sp>
    </p:spTree>
    <p:extLst>
      <p:ext uri="{BB962C8B-B14F-4D97-AF65-F5344CB8AC3E}">
        <p14:creationId xmlns:p14="http://schemas.microsoft.com/office/powerpoint/2010/main" val="1922214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E28F73A-4F28-D94B-962C-4821089D5753}"/>
              </a:ext>
            </a:extLst>
          </p:cNvPr>
          <p:cNvPicPr>
            <a:picLocks noChangeAspect="1"/>
          </p:cNvPicPr>
          <p:nvPr/>
        </p:nvPicPr>
        <p:blipFill>
          <a:blip r:embed="rId3"/>
          <a:stretch>
            <a:fillRect/>
          </a:stretch>
        </p:blipFill>
        <p:spPr>
          <a:xfrm>
            <a:off x="0" y="-9188"/>
            <a:ext cx="12192000" cy="1092200"/>
          </a:xfrm>
          <a:prstGeom prst="rect">
            <a:avLst/>
          </a:prstGeom>
        </p:spPr>
      </p:pic>
      <p:pic>
        <p:nvPicPr>
          <p:cNvPr id="29" name="Picture 28">
            <a:extLst>
              <a:ext uri="{FF2B5EF4-FFF2-40B4-BE49-F238E27FC236}">
                <a16:creationId xmlns:a16="http://schemas.microsoft.com/office/drawing/2014/main" id="{8B6B57CD-3DE4-7D41-9A42-500658505D2E}"/>
              </a:ext>
            </a:extLst>
          </p:cNvPr>
          <p:cNvPicPr>
            <a:picLocks noChangeAspect="1"/>
          </p:cNvPicPr>
          <p:nvPr/>
        </p:nvPicPr>
        <p:blipFill>
          <a:blip r:embed="rId4"/>
          <a:stretch>
            <a:fillRect/>
          </a:stretch>
        </p:blipFill>
        <p:spPr>
          <a:xfrm>
            <a:off x="55871" y="776810"/>
            <a:ext cx="11653908" cy="844362"/>
          </a:xfrm>
          <a:prstGeom prst="rect">
            <a:avLst/>
          </a:prstGeom>
        </p:spPr>
      </p:pic>
      <p:sp>
        <p:nvSpPr>
          <p:cNvPr id="17" name="Rectangle 16">
            <a:extLst>
              <a:ext uri="{FF2B5EF4-FFF2-40B4-BE49-F238E27FC236}">
                <a16:creationId xmlns:a16="http://schemas.microsoft.com/office/drawing/2014/main" id="{954D7218-41C6-4044-8CC5-22431D5E25B6}"/>
              </a:ext>
            </a:extLst>
          </p:cNvPr>
          <p:cNvSpPr/>
          <p:nvPr/>
        </p:nvSpPr>
        <p:spPr>
          <a:xfrm>
            <a:off x="-30775" y="3373226"/>
            <a:ext cx="12222775" cy="348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a:extLst>
              <a:ext uri="{FF2B5EF4-FFF2-40B4-BE49-F238E27FC236}">
                <a16:creationId xmlns:a16="http://schemas.microsoft.com/office/drawing/2014/main" id="{0C6F89CB-F92C-964F-A21F-F9C852A4067B}"/>
              </a:ext>
            </a:extLst>
          </p:cNvPr>
          <p:cNvSpPr txBox="1">
            <a:spLocks/>
          </p:cNvSpPr>
          <p:nvPr/>
        </p:nvSpPr>
        <p:spPr>
          <a:xfrm>
            <a:off x="606337" y="3519191"/>
            <a:ext cx="9129334" cy="6241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2000" b="1" dirty="0">
                <a:solidFill>
                  <a:srgbClr val="4F4090"/>
                </a:solidFill>
              </a:rPr>
              <a:t>Aboriginal young offenders of DFV by gender and reoffending rate</a:t>
            </a:r>
          </a:p>
          <a:p>
            <a:pPr algn="l"/>
            <a:r>
              <a:rPr lang="en-AU" sz="2000" dirty="0">
                <a:solidFill>
                  <a:srgbClr val="4F4090"/>
                </a:solidFill>
              </a:rPr>
              <a:t>July 2018 – June 2019 cohort</a:t>
            </a:r>
          </a:p>
        </p:txBody>
      </p:sp>
      <p:sp>
        <p:nvSpPr>
          <p:cNvPr id="20" name="TextBox 19">
            <a:extLst>
              <a:ext uri="{FF2B5EF4-FFF2-40B4-BE49-F238E27FC236}">
                <a16:creationId xmlns:a16="http://schemas.microsoft.com/office/drawing/2014/main" id="{67F0C113-E991-1741-8216-C08215F18F5A}"/>
              </a:ext>
            </a:extLst>
          </p:cNvPr>
          <p:cNvSpPr txBox="1"/>
          <p:nvPr/>
        </p:nvSpPr>
        <p:spPr>
          <a:xfrm>
            <a:off x="606337" y="1804441"/>
            <a:ext cx="11103442" cy="1138773"/>
          </a:xfrm>
          <a:prstGeom prst="rect">
            <a:avLst/>
          </a:prstGeom>
          <a:noFill/>
        </p:spPr>
        <p:txBody>
          <a:bodyPr wrap="square" rtlCol="0">
            <a:spAutoFit/>
          </a:bodyPr>
          <a:lstStyle/>
          <a:p>
            <a:r>
              <a:rPr lang="en-AU" sz="2400" b="1" dirty="0">
                <a:solidFill>
                  <a:srgbClr val="4E418F"/>
                </a:solidFill>
              </a:rPr>
              <a:t>8% </a:t>
            </a:r>
            <a:r>
              <a:rPr lang="en-US" b="1" dirty="0">
                <a:solidFill>
                  <a:srgbClr val="4E418F"/>
                </a:solidFill>
              </a:rPr>
              <a:t>	</a:t>
            </a:r>
            <a:r>
              <a:rPr lang="en-US" sz="2000" dirty="0"/>
              <a:t>of Aboriginal DV assault young offenders </a:t>
            </a:r>
            <a:r>
              <a:rPr lang="en-AU" sz="2000" dirty="0"/>
              <a:t>assaulted </a:t>
            </a:r>
            <a:r>
              <a:rPr lang="en-AU" sz="2000" b="1" dirty="0">
                <a:solidFill>
                  <a:srgbClr val="C8721E"/>
                </a:solidFill>
              </a:rPr>
              <a:t>more than one victim</a:t>
            </a:r>
            <a:r>
              <a:rPr lang="en-AU" sz="2000" dirty="0"/>
              <a:t> during the incident.</a:t>
            </a:r>
          </a:p>
          <a:p>
            <a:r>
              <a:rPr lang="en-AU" sz="2400" b="1" dirty="0">
                <a:solidFill>
                  <a:srgbClr val="4E418F"/>
                </a:solidFill>
              </a:rPr>
              <a:t>23% </a:t>
            </a:r>
            <a:r>
              <a:rPr lang="en-AU" b="1" dirty="0">
                <a:solidFill>
                  <a:srgbClr val="4E418F"/>
                </a:solidFill>
              </a:rPr>
              <a:t>	</a:t>
            </a:r>
            <a:r>
              <a:rPr lang="en-AU" sz="2000" dirty="0"/>
              <a:t>reoffend with another DFV assault </a:t>
            </a:r>
            <a:r>
              <a:rPr lang="en-AU" sz="2000" b="1" dirty="0">
                <a:solidFill>
                  <a:srgbClr val="C8721E"/>
                </a:solidFill>
              </a:rPr>
              <a:t>within 12 months.</a:t>
            </a:r>
          </a:p>
          <a:p>
            <a:r>
              <a:rPr lang="en-AU" sz="2000" dirty="0"/>
              <a:t>	Male young people had a slightly higher </a:t>
            </a:r>
            <a:r>
              <a:rPr lang="en-AU" sz="2000" b="1" dirty="0">
                <a:solidFill>
                  <a:srgbClr val="C8721E"/>
                </a:solidFill>
              </a:rPr>
              <a:t>rate</a:t>
            </a:r>
            <a:r>
              <a:rPr lang="en-AU" sz="2000" dirty="0"/>
              <a:t> of reoffending. </a:t>
            </a:r>
            <a:r>
              <a:rPr lang="en-AU" b="1" dirty="0">
                <a:solidFill>
                  <a:srgbClr val="4E418F"/>
                </a:solidFill>
              </a:rPr>
              <a:t>	</a:t>
            </a:r>
            <a:endParaRPr lang="en-US" sz="2000" dirty="0">
              <a:solidFill>
                <a:srgbClr val="4E418F"/>
              </a:solidFill>
            </a:endParaRPr>
          </a:p>
        </p:txBody>
      </p:sp>
      <p:sp>
        <p:nvSpPr>
          <p:cNvPr id="2" name="Slide Number Placeholder 1">
            <a:extLst>
              <a:ext uri="{FF2B5EF4-FFF2-40B4-BE49-F238E27FC236}">
                <a16:creationId xmlns:a16="http://schemas.microsoft.com/office/drawing/2014/main" id="{02185810-45F4-4D94-983D-3138D907F652}"/>
              </a:ext>
            </a:extLst>
          </p:cNvPr>
          <p:cNvSpPr>
            <a:spLocks noGrp="1"/>
          </p:cNvSpPr>
          <p:nvPr>
            <p:ph type="sldNum" sz="quarter" idx="12"/>
          </p:nvPr>
        </p:nvSpPr>
        <p:spPr/>
        <p:txBody>
          <a:bodyPr/>
          <a:lstStyle/>
          <a:p>
            <a:fld id="{CBD54129-237E-BA4E-A210-4351E6A5A9A4}" type="slidenum">
              <a:rPr lang="en-US" smtClean="0"/>
              <a:t>34</a:t>
            </a:fld>
            <a:endParaRPr lang="en-US" dirty="0"/>
          </a:p>
        </p:txBody>
      </p:sp>
      <p:graphicFrame>
        <p:nvGraphicFramePr>
          <p:cNvPr id="11" name="Chart 10">
            <a:extLst>
              <a:ext uri="{FF2B5EF4-FFF2-40B4-BE49-F238E27FC236}">
                <a16:creationId xmlns:a16="http://schemas.microsoft.com/office/drawing/2014/main" id="{B0F814A5-E7B8-4603-8C99-D2CEB4BF5AE0}"/>
              </a:ext>
            </a:extLst>
          </p:cNvPr>
          <p:cNvGraphicFramePr/>
          <p:nvPr>
            <p:extLst>
              <p:ext uri="{D42A27DB-BD31-4B8C-83A1-F6EECF244321}">
                <p14:modId xmlns:p14="http://schemas.microsoft.com/office/powerpoint/2010/main" val="2073037830"/>
              </p:ext>
            </p:extLst>
          </p:nvPr>
        </p:nvGraphicFramePr>
        <p:xfrm>
          <a:off x="594121" y="4013299"/>
          <a:ext cx="10019133" cy="270817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5160746F-AE0D-42F8-A57B-BF24FF9349AD}"/>
              </a:ext>
            </a:extLst>
          </p:cNvPr>
          <p:cNvSpPr txBox="1"/>
          <p:nvPr/>
        </p:nvSpPr>
        <p:spPr>
          <a:xfrm>
            <a:off x="-3" y="787946"/>
            <a:ext cx="12136131" cy="769441"/>
          </a:xfrm>
          <a:prstGeom prst="rect">
            <a:avLst/>
          </a:prstGeom>
          <a:noFill/>
        </p:spPr>
        <p:txBody>
          <a:bodyPr wrap="square" rtlCol="0">
            <a:spAutoFit/>
          </a:bodyPr>
          <a:lstStyle/>
          <a:p>
            <a:r>
              <a:rPr lang="en-US" sz="3600" dirty="0">
                <a:solidFill>
                  <a:schemeClr val="bg1"/>
                </a:solidFill>
              </a:rPr>
              <a:t>DFV offending &amp; reoffending: </a:t>
            </a:r>
            <a:r>
              <a:rPr lang="en-US" sz="4400" dirty="0">
                <a:solidFill>
                  <a:srgbClr val="FFBB03"/>
                </a:solidFill>
              </a:rPr>
              <a:t>Aboriginal young people</a:t>
            </a:r>
          </a:p>
        </p:txBody>
      </p:sp>
    </p:spTree>
    <p:extLst>
      <p:ext uri="{BB962C8B-B14F-4D97-AF65-F5344CB8AC3E}">
        <p14:creationId xmlns:p14="http://schemas.microsoft.com/office/powerpoint/2010/main" val="3204814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1FAB3A-8C18-FE46-8966-6865FD3C318F}"/>
              </a:ext>
            </a:extLst>
          </p:cNvPr>
          <p:cNvSpPr/>
          <p:nvPr/>
        </p:nvSpPr>
        <p:spPr>
          <a:xfrm>
            <a:off x="6096000" y="-15630"/>
            <a:ext cx="6095999" cy="6873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316620C-4503-8C4E-A4EB-4FFAFBE4DFFC}"/>
              </a:ext>
            </a:extLst>
          </p:cNvPr>
          <p:cNvPicPr>
            <a:picLocks noChangeAspect="1"/>
          </p:cNvPicPr>
          <p:nvPr/>
        </p:nvPicPr>
        <p:blipFill>
          <a:blip r:embed="rId3"/>
          <a:stretch>
            <a:fillRect/>
          </a:stretch>
        </p:blipFill>
        <p:spPr>
          <a:xfrm>
            <a:off x="0" y="-9188"/>
            <a:ext cx="12192000" cy="1092200"/>
          </a:xfrm>
          <a:prstGeom prst="rect">
            <a:avLst/>
          </a:prstGeom>
        </p:spPr>
      </p:pic>
      <p:graphicFrame>
        <p:nvGraphicFramePr>
          <p:cNvPr id="10" name="Chart 9">
            <a:extLst>
              <a:ext uri="{FF2B5EF4-FFF2-40B4-BE49-F238E27FC236}">
                <a16:creationId xmlns:a16="http://schemas.microsoft.com/office/drawing/2014/main" id="{DFC9340B-FDE9-2A47-8349-F9903981DAF0}"/>
              </a:ext>
            </a:extLst>
          </p:cNvPr>
          <p:cNvGraphicFramePr>
            <a:graphicFrameLocks/>
          </p:cNvGraphicFramePr>
          <p:nvPr>
            <p:extLst>
              <p:ext uri="{D42A27DB-BD31-4B8C-83A1-F6EECF244321}">
                <p14:modId xmlns:p14="http://schemas.microsoft.com/office/powerpoint/2010/main" val="939751146"/>
              </p:ext>
            </p:extLst>
          </p:nvPr>
        </p:nvGraphicFramePr>
        <p:xfrm>
          <a:off x="6425100" y="2215842"/>
          <a:ext cx="5469218" cy="379207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C29F70B3-A6A6-454E-BA95-3F172D68845C}"/>
              </a:ext>
            </a:extLst>
          </p:cNvPr>
          <p:cNvSpPr txBox="1"/>
          <p:nvPr/>
        </p:nvSpPr>
        <p:spPr>
          <a:xfrm>
            <a:off x="6396428" y="1851115"/>
            <a:ext cx="5469218" cy="707886"/>
          </a:xfrm>
          <a:prstGeom prst="rect">
            <a:avLst/>
          </a:prstGeom>
          <a:noFill/>
        </p:spPr>
        <p:txBody>
          <a:bodyPr wrap="square" rtlCol="0">
            <a:spAutoFit/>
          </a:bodyPr>
          <a:lstStyle/>
          <a:p>
            <a:r>
              <a:rPr lang="en-AU" sz="2000" b="1" dirty="0">
                <a:solidFill>
                  <a:srgbClr val="4E418F"/>
                </a:solidFill>
              </a:rPr>
              <a:t>Aboriginal DFV assault young offenders, relationship to victim </a:t>
            </a:r>
            <a:r>
              <a:rPr lang="en-AU" sz="2000" dirty="0">
                <a:solidFill>
                  <a:srgbClr val="4E418F"/>
                </a:solidFill>
              </a:rPr>
              <a:t>July 2018 - June 2019 cohort</a:t>
            </a:r>
          </a:p>
        </p:txBody>
      </p:sp>
      <p:sp>
        <p:nvSpPr>
          <p:cNvPr id="2" name="TextBox 1">
            <a:extLst>
              <a:ext uri="{FF2B5EF4-FFF2-40B4-BE49-F238E27FC236}">
                <a16:creationId xmlns:a16="http://schemas.microsoft.com/office/drawing/2014/main" id="{FE0F9C70-E905-9A42-B977-AE4C9C86F66B}"/>
              </a:ext>
            </a:extLst>
          </p:cNvPr>
          <p:cNvSpPr txBox="1"/>
          <p:nvPr/>
        </p:nvSpPr>
        <p:spPr>
          <a:xfrm>
            <a:off x="588603" y="1812341"/>
            <a:ext cx="5200923" cy="2369880"/>
          </a:xfrm>
          <a:prstGeom prst="rect">
            <a:avLst/>
          </a:prstGeom>
          <a:noFill/>
        </p:spPr>
        <p:txBody>
          <a:bodyPr wrap="square" rtlCol="0">
            <a:spAutoFit/>
          </a:bodyPr>
          <a:lstStyle/>
          <a:p>
            <a:r>
              <a:rPr lang="en-AU" sz="2400" b="1" dirty="0">
                <a:solidFill>
                  <a:srgbClr val="4E418F"/>
                </a:solidFill>
              </a:rPr>
              <a:t>Relationship to victim</a:t>
            </a:r>
            <a:endParaRPr lang="en-AU" sz="2400" b="1" dirty="0">
              <a:solidFill>
                <a:srgbClr val="C8721E"/>
              </a:solidFill>
            </a:endParaRPr>
          </a:p>
          <a:p>
            <a:r>
              <a:rPr lang="en-AU" sz="2400" b="1" dirty="0">
                <a:solidFill>
                  <a:srgbClr val="4E418F"/>
                </a:solidFill>
              </a:rPr>
              <a:t>62%</a:t>
            </a:r>
            <a:r>
              <a:rPr lang="en-AU" sz="2400" dirty="0">
                <a:solidFill>
                  <a:srgbClr val="4E418F"/>
                </a:solidFill>
              </a:rPr>
              <a:t> </a:t>
            </a:r>
            <a:r>
              <a:rPr lang="en-US" sz="3200" dirty="0">
                <a:solidFill>
                  <a:srgbClr val="C8721E"/>
                </a:solidFill>
              </a:rPr>
              <a:t>	</a:t>
            </a:r>
            <a:r>
              <a:rPr lang="en-AU" sz="2000" dirty="0"/>
              <a:t>of Aboriginal DFV assault young 	offenders commit the offence against a </a:t>
            </a:r>
          </a:p>
          <a:p>
            <a:r>
              <a:rPr lang="en-AU" sz="2000" dirty="0"/>
              <a:t>	family member</a:t>
            </a:r>
            <a:endParaRPr lang="en-AU" sz="1200" dirty="0"/>
          </a:p>
          <a:p>
            <a:r>
              <a:rPr lang="en-AU" sz="2400" b="1" dirty="0">
                <a:solidFill>
                  <a:srgbClr val="4E418F"/>
                </a:solidFill>
              </a:rPr>
              <a:t>29%</a:t>
            </a:r>
            <a:r>
              <a:rPr lang="en-AU" sz="3200" b="1" dirty="0">
                <a:solidFill>
                  <a:srgbClr val="C8721E"/>
                </a:solidFill>
              </a:rPr>
              <a:t>    </a:t>
            </a:r>
            <a:r>
              <a:rPr lang="en-AU" sz="2000" dirty="0"/>
              <a:t>of assault victims are a parent </a:t>
            </a:r>
            <a:br>
              <a:rPr lang="en-AU" sz="2000" dirty="0"/>
            </a:br>
            <a:r>
              <a:rPr lang="en-AU" sz="2000" dirty="0"/>
              <a:t>	or child</a:t>
            </a:r>
            <a:endParaRPr lang="en-US" sz="2000" dirty="0"/>
          </a:p>
        </p:txBody>
      </p:sp>
      <p:pic>
        <p:nvPicPr>
          <p:cNvPr id="20" name="Picture 19">
            <a:extLst>
              <a:ext uri="{FF2B5EF4-FFF2-40B4-BE49-F238E27FC236}">
                <a16:creationId xmlns:a16="http://schemas.microsoft.com/office/drawing/2014/main" id="{2876D357-973E-E24A-89A1-D0ED0F2B137C}"/>
              </a:ext>
            </a:extLst>
          </p:cNvPr>
          <p:cNvPicPr>
            <a:picLocks noChangeAspect="1"/>
          </p:cNvPicPr>
          <p:nvPr/>
        </p:nvPicPr>
        <p:blipFill>
          <a:blip r:embed="rId5"/>
          <a:stretch>
            <a:fillRect/>
          </a:stretch>
        </p:blipFill>
        <p:spPr>
          <a:xfrm>
            <a:off x="-1" y="759424"/>
            <a:ext cx="11865647" cy="844362"/>
          </a:xfrm>
          <a:prstGeom prst="rect">
            <a:avLst/>
          </a:prstGeom>
        </p:spPr>
      </p:pic>
      <p:pic>
        <p:nvPicPr>
          <p:cNvPr id="8" name="Picture 7" descr="Icon&#10;&#10;Description automatically generated">
            <a:extLst>
              <a:ext uri="{FF2B5EF4-FFF2-40B4-BE49-F238E27FC236}">
                <a16:creationId xmlns:a16="http://schemas.microsoft.com/office/drawing/2014/main" id="{4C243EA9-BADC-C44D-A3E9-298E4DAC5C7D}"/>
              </a:ext>
            </a:extLst>
          </p:cNvPr>
          <p:cNvPicPr>
            <a:picLocks noChangeAspect="1"/>
          </p:cNvPicPr>
          <p:nvPr/>
        </p:nvPicPr>
        <p:blipFill>
          <a:blip r:embed="rId6"/>
          <a:stretch>
            <a:fillRect/>
          </a:stretch>
        </p:blipFill>
        <p:spPr>
          <a:xfrm>
            <a:off x="695325" y="4471584"/>
            <a:ext cx="1493693" cy="1184654"/>
          </a:xfrm>
          <a:prstGeom prst="rect">
            <a:avLst/>
          </a:prstGeom>
        </p:spPr>
      </p:pic>
      <p:sp>
        <p:nvSpPr>
          <p:cNvPr id="3" name="Slide Number Placeholder 2">
            <a:extLst>
              <a:ext uri="{FF2B5EF4-FFF2-40B4-BE49-F238E27FC236}">
                <a16:creationId xmlns:a16="http://schemas.microsoft.com/office/drawing/2014/main" id="{B03774E8-3C3C-4742-8471-E1EEE7B8D16E}"/>
              </a:ext>
            </a:extLst>
          </p:cNvPr>
          <p:cNvSpPr>
            <a:spLocks noGrp="1"/>
          </p:cNvSpPr>
          <p:nvPr>
            <p:ph type="sldNum" sz="quarter" idx="12"/>
          </p:nvPr>
        </p:nvSpPr>
        <p:spPr/>
        <p:txBody>
          <a:bodyPr/>
          <a:lstStyle/>
          <a:p>
            <a:fld id="{CBD54129-237E-BA4E-A210-4351E6A5A9A4}" type="slidenum">
              <a:rPr lang="en-US" smtClean="0"/>
              <a:t>35</a:t>
            </a:fld>
            <a:endParaRPr lang="en-US" dirty="0"/>
          </a:p>
        </p:txBody>
      </p:sp>
      <p:sp>
        <p:nvSpPr>
          <p:cNvPr id="12" name="TextBox 11">
            <a:extLst>
              <a:ext uri="{FF2B5EF4-FFF2-40B4-BE49-F238E27FC236}">
                <a16:creationId xmlns:a16="http://schemas.microsoft.com/office/drawing/2014/main" id="{C5F113DF-E189-47EB-BD32-4E460ED0E650}"/>
              </a:ext>
            </a:extLst>
          </p:cNvPr>
          <p:cNvSpPr txBox="1"/>
          <p:nvPr/>
        </p:nvSpPr>
        <p:spPr>
          <a:xfrm>
            <a:off x="104698" y="6445739"/>
            <a:ext cx="52876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200" dirty="0"/>
              <a:t> Excludes missing relationship status.</a:t>
            </a:r>
          </a:p>
        </p:txBody>
      </p:sp>
      <p:sp>
        <p:nvSpPr>
          <p:cNvPr id="13" name="TextBox 12">
            <a:extLst>
              <a:ext uri="{FF2B5EF4-FFF2-40B4-BE49-F238E27FC236}">
                <a16:creationId xmlns:a16="http://schemas.microsoft.com/office/drawing/2014/main" id="{DFBD5C82-86BB-4BEB-BA6B-431B591280E1}"/>
              </a:ext>
            </a:extLst>
          </p:cNvPr>
          <p:cNvSpPr txBox="1"/>
          <p:nvPr/>
        </p:nvSpPr>
        <p:spPr>
          <a:xfrm>
            <a:off x="104698" y="890408"/>
            <a:ext cx="9841833" cy="646331"/>
          </a:xfrm>
          <a:prstGeom prst="rect">
            <a:avLst/>
          </a:prstGeom>
          <a:noFill/>
        </p:spPr>
        <p:txBody>
          <a:bodyPr wrap="square" rtlCol="0">
            <a:spAutoFit/>
          </a:bodyPr>
          <a:lstStyle/>
          <a:p>
            <a:r>
              <a:rPr lang="en-US" sz="3600" dirty="0">
                <a:solidFill>
                  <a:schemeClr val="bg1"/>
                </a:solidFill>
              </a:rPr>
              <a:t>Relationship to victim: </a:t>
            </a:r>
            <a:r>
              <a:rPr lang="en-US" sz="3600" dirty="0">
                <a:solidFill>
                  <a:srgbClr val="FFBB03"/>
                </a:solidFill>
              </a:rPr>
              <a:t>Aboriginal</a:t>
            </a:r>
            <a:r>
              <a:rPr lang="en-US" sz="3600" dirty="0">
                <a:solidFill>
                  <a:schemeClr val="bg1"/>
                </a:solidFill>
              </a:rPr>
              <a:t> </a:t>
            </a:r>
            <a:r>
              <a:rPr lang="en-US" sz="3600" dirty="0">
                <a:solidFill>
                  <a:srgbClr val="FFBB03"/>
                </a:solidFill>
              </a:rPr>
              <a:t>young people </a:t>
            </a:r>
            <a:endParaRPr lang="en-US" sz="3600" dirty="0">
              <a:solidFill>
                <a:schemeClr val="bg1"/>
              </a:solidFill>
            </a:endParaRPr>
          </a:p>
        </p:txBody>
      </p:sp>
    </p:spTree>
    <p:extLst>
      <p:ext uri="{BB962C8B-B14F-4D97-AF65-F5344CB8AC3E}">
        <p14:creationId xmlns:p14="http://schemas.microsoft.com/office/powerpoint/2010/main" val="3900314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0A66DA-C354-4248-8DCC-CCBB2DA1FFD2}"/>
              </a:ext>
            </a:extLst>
          </p:cNvPr>
          <p:cNvSpPr/>
          <p:nvPr/>
        </p:nvSpPr>
        <p:spPr>
          <a:xfrm>
            <a:off x="6096000" y="-15630"/>
            <a:ext cx="6095999" cy="6873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3D8C0730-223D-3A49-AD49-B3BBD9EB6D79}"/>
              </a:ext>
            </a:extLst>
          </p:cNvPr>
          <p:cNvPicPr>
            <a:picLocks noChangeAspect="1"/>
          </p:cNvPicPr>
          <p:nvPr/>
        </p:nvPicPr>
        <p:blipFill>
          <a:blip r:embed="rId3"/>
          <a:stretch>
            <a:fillRect/>
          </a:stretch>
        </p:blipFill>
        <p:spPr>
          <a:xfrm>
            <a:off x="0" y="-9188"/>
            <a:ext cx="12192000" cy="1092200"/>
          </a:xfrm>
          <a:prstGeom prst="rect">
            <a:avLst/>
          </a:prstGeom>
        </p:spPr>
      </p:pic>
      <p:sp>
        <p:nvSpPr>
          <p:cNvPr id="13" name="TextBox 12">
            <a:extLst>
              <a:ext uri="{FF2B5EF4-FFF2-40B4-BE49-F238E27FC236}">
                <a16:creationId xmlns:a16="http://schemas.microsoft.com/office/drawing/2014/main" id="{3674BF35-910C-394D-A5C3-8B9C72E7DF3C}"/>
              </a:ext>
            </a:extLst>
          </p:cNvPr>
          <p:cNvSpPr txBox="1"/>
          <p:nvPr/>
        </p:nvSpPr>
        <p:spPr>
          <a:xfrm>
            <a:off x="6266281" y="2381445"/>
            <a:ext cx="5684085" cy="707886"/>
          </a:xfrm>
          <a:prstGeom prst="rect">
            <a:avLst/>
          </a:prstGeom>
          <a:noFill/>
        </p:spPr>
        <p:txBody>
          <a:bodyPr wrap="square" rtlCol="0">
            <a:spAutoFit/>
          </a:bodyPr>
          <a:lstStyle/>
          <a:p>
            <a:r>
              <a:rPr lang="en-AU" sz="2000" b="1" dirty="0">
                <a:solidFill>
                  <a:srgbClr val="4E418F"/>
                </a:solidFill>
              </a:rPr>
              <a:t>Prior proven offending of Aboriginal DFV assault young offenders </a:t>
            </a:r>
            <a:r>
              <a:rPr lang="en-AU" sz="2000" dirty="0">
                <a:solidFill>
                  <a:srgbClr val="4E418F"/>
                </a:solidFill>
              </a:rPr>
              <a:t>July 2018 - June 2019 cohort</a:t>
            </a:r>
          </a:p>
        </p:txBody>
      </p:sp>
      <p:sp>
        <p:nvSpPr>
          <p:cNvPr id="17" name="TextBox 16">
            <a:extLst>
              <a:ext uri="{FF2B5EF4-FFF2-40B4-BE49-F238E27FC236}">
                <a16:creationId xmlns:a16="http://schemas.microsoft.com/office/drawing/2014/main" id="{7C9A0390-A5B0-BD41-99FA-84CE140F895D}"/>
              </a:ext>
            </a:extLst>
          </p:cNvPr>
          <p:cNvSpPr txBox="1"/>
          <p:nvPr/>
        </p:nvSpPr>
        <p:spPr>
          <a:xfrm>
            <a:off x="611770" y="1857263"/>
            <a:ext cx="5242596" cy="3477875"/>
          </a:xfrm>
          <a:prstGeom prst="rect">
            <a:avLst/>
          </a:prstGeom>
          <a:noFill/>
        </p:spPr>
        <p:txBody>
          <a:bodyPr wrap="square" rtlCol="0">
            <a:spAutoFit/>
          </a:bodyPr>
          <a:lstStyle/>
          <a:p>
            <a:r>
              <a:rPr lang="en-AU" sz="2000" dirty="0"/>
              <a:t>A high proportion of Aboriginal young offenders have a </a:t>
            </a:r>
            <a:r>
              <a:rPr lang="en-AU" sz="2000" b="1" dirty="0">
                <a:solidFill>
                  <a:srgbClr val="C8721E"/>
                </a:solidFill>
              </a:rPr>
              <a:t>prior history </a:t>
            </a:r>
            <a:r>
              <a:rPr lang="en-AU" sz="2000" dirty="0"/>
              <a:t>of contact with the criminal justice system</a:t>
            </a:r>
          </a:p>
          <a:p>
            <a:endParaRPr lang="en-AU" sz="1200" b="1" dirty="0">
              <a:solidFill>
                <a:srgbClr val="C8721E"/>
              </a:solidFill>
            </a:endParaRPr>
          </a:p>
          <a:p>
            <a:r>
              <a:rPr lang="en-AU" sz="2400" b="1" dirty="0">
                <a:solidFill>
                  <a:srgbClr val="4E418F"/>
                </a:solidFill>
              </a:rPr>
              <a:t>46%</a:t>
            </a:r>
            <a:r>
              <a:rPr lang="en-AU" sz="2400" dirty="0">
                <a:solidFill>
                  <a:srgbClr val="4E418F"/>
                </a:solidFill>
              </a:rPr>
              <a:t> </a:t>
            </a:r>
            <a:r>
              <a:rPr lang="en-AU" sz="2800" dirty="0">
                <a:solidFill>
                  <a:srgbClr val="C8721E"/>
                </a:solidFill>
              </a:rPr>
              <a:t>	</a:t>
            </a:r>
            <a:r>
              <a:rPr lang="en-AU" sz="2000" dirty="0"/>
              <a:t>Any prior proven court appearance for 	any offence type in past 2 years</a:t>
            </a:r>
            <a:endParaRPr lang="en-US" sz="2000" dirty="0"/>
          </a:p>
          <a:p>
            <a:r>
              <a:rPr lang="en-AU" sz="2400" b="1" dirty="0">
                <a:solidFill>
                  <a:srgbClr val="4E418F"/>
                </a:solidFill>
              </a:rPr>
              <a:t>23%</a:t>
            </a:r>
            <a:r>
              <a:rPr lang="en-AU" sz="2400" b="1" dirty="0">
                <a:solidFill>
                  <a:srgbClr val="C8721E"/>
                </a:solidFill>
              </a:rPr>
              <a:t>	</a:t>
            </a:r>
            <a:r>
              <a:rPr lang="en-AU" sz="2000" dirty="0"/>
              <a:t>Prior proven court appearance for DFV 	offence in past 2 years </a:t>
            </a:r>
          </a:p>
          <a:p>
            <a:r>
              <a:rPr lang="en-AU" sz="2400" b="1" dirty="0">
                <a:solidFill>
                  <a:srgbClr val="4E418F"/>
                </a:solidFill>
              </a:rPr>
              <a:t>14%</a:t>
            </a:r>
            <a:r>
              <a:rPr lang="en-AU" sz="2400" b="1" dirty="0">
                <a:solidFill>
                  <a:srgbClr val="C8721E"/>
                </a:solidFill>
              </a:rPr>
              <a:t>	</a:t>
            </a:r>
            <a:r>
              <a:rPr lang="en-AU" sz="2000" dirty="0"/>
              <a:t>Prior proven court appearance for DFV  	assault offence in past 2 years </a:t>
            </a:r>
          </a:p>
          <a:p>
            <a:endParaRPr lang="en-AU" sz="1200" dirty="0"/>
          </a:p>
        </p:txBody>
      </p:sp>
      <p:pic>
        <p:nvPicPr>
          <p:cNvPr id="26" name="Picture 25">
            <a:extLst>
              <a:ext uri="{FF2B5EF4-FFF2-40B4-BE49-F238E27FC236}">
                <a16:creationId xmlns:a16="http://schemas.microsoft.com/office/drawing/2014/main" id="{E9E6C0DF-84D0-544A-AAB6-42304711C975}"/>
              </a:ext>
            </a:extLst>
          </p:cNvPr>
          <p:cNvPicPr>
            <a:picLocks noChangeAspect="1"/>
          </p:cNvPicPr>
          <p:nvPr/>
        </p:nvPicPr>
        <p:blipFill>
          <a:blip r:embed="rId4"/>
          <a:stretch>
            <a:fillRect/>
          </a:stretch>
        </p:blipFill>
        <p:spPr>
          <a:xfrm>
            <a:off x="-1" y="759424"/>
            <a:ext cx="11464120" cy="844362"/>
          </a:xfrm>
          <a:prstGeom prst="rect">
            <a:avLst/>
          </a:prstGeom>
        </p:spPr>
      </p:pic>
      <p:pic>
        <p:nvPicPr>
          <p:cNvPr id="8" name="Picture 7" descr="Icon&#10;&#10;Description automatically generated">
            <a:extLst>
              <a:ext uri="{FF2B5EF4-FFF2-40B4-BE49-F238E27FC236}">
                <a16:creationId xmlns:a16="http://schemas.microsoft.com/office/drawing/2014/main" id="{6567B3D7-1B09-2C43-87FB-9343E9BDBE20}"/>
              </a:ext>
            </a:extLst>
          </p:cNvPr>
          <p:cNvPicPr>
            <a:picLocks noChangeAspect="1"/>
          </p:cNvPicPr>
          <p:nvPr/>
        </p:nvPicPr>
        <p:blipFill>
          <a:blip r:embed="rId5"/>
          <a:stretch>
            <a:fillRect/>
          </a:stretch>
        </p:blipFill>
        <p:spPr>
          <a:xfrm>
            <a:off x="194270" y="5198262"/>
            <a:ext cx="1438275" cy="1635685"/>
          </a:xfrm>
          <a:prstGeom prst="rect">
            <a:avLst/>
          </a:prstGeom>
        </p:spPr>
      </p:pic>
      <p:sp>
        <p:nvSpPr>
          <p:cNvPr id="2" name="Slide Number Placeholder 1">
            <a:extLst>
              <a:ext uri="{FF2B5EF4-FFF2-40B4-BE49-F238E27FC236}">
                <a16:creationId xmlns:a16="http://schemas.microsoft.com/office/drawing/2014/main" id="{8DB6D771-A618-44B7-9194-FDE8AF05F2C6}"/>
              </a:ext>
            </a:extLst>
          </p:cNvPr>
          <p:cNvSpPr>
            <a:spLocks noGrp="1"/>
          </p:cNvSpPr>
          <p:nvPr>
            <p:ph type="sldNum" sz="quarter" idx="12"/>
          </p:nvPr>
        </p:nvSpPr>
        <p:spPr/>
        <p:txBody>
          <a:bodyPr/>
          <a:lstStyle/>
          <a:p>
            <a:fld id="{CBD54129-237E-BA4E-A210-4351E6A5A9A4}" type="slidenum">
              <a:rPr lang="en-US" smtClean="0"/>
              <a:t>36</a:t>
            </a:fld>
            <a:endParaRPr lang="en-US" dirty="0"/>
          </a:p>
        </p:txBody>
      </p:sp>
      <p:sp>
        <p:nvSpPr>
          <p:cNvPr id="11" name="TextBox 10">
            <a:extLst>
              <a:ext uri="{FF2B5EF4-FFF2-40B4-BE49-F238E27FC236}">
                <a16:creationId xmlns:a16="http://schemas.microsoft.com/office/drawing/2014/main" id="{0AD924A3-C66A-4A65-ACB4-32B84F9ACDF9}"/>
              </a:ext>
            </a:extLst>
          </p:cNvPr>
          <p:cNvSpPr txBox="1"/>
          <p:nvPr/>
        </p:nvSpPr>
        <p:spPr>
          <a:xfrm>
            <a:off x="194270" y="835210"/>
            <a:ext cx="8769256" cy="646331"/>
          </a:xfrm>
          <a:prstGeom prst="rect">
            <a:avLst/>
          </a:prstGeom>
          <a:noFill/>
        </p:spPr>
        <p:txBody>
          <a:bodyPr wrap="square" rtlCol="0">
            <a:spAutoFit/>
          </a:bodyPr>
          <a:lstStyle/>
          <a:p>
            <a:r>
              <a:rPr lang="en-US" sz="3600" dirty="0">
                <a:solidFill>
                  <a:schemeClr val="bg1"/>
                </a:solidFill>
              </a:rPr>
              <a:t>Offending history: </a:t>
            </a:r>
            <a:r>
              <a:rPr lang="en-US" sz="3600" dirty="0">
                <a:solidFill>
                  <a:srgbClr val="FFBB03"/>
                </a:solidFill>
              </a:rPr>
              <a:t>Aboriginal young people</a:t>
            </a:r>
            <a:endParaRPr lang="en-US" sz="3600" dirty="0">
              <a:solidFill>
                <a:schemeClr val="bg1"/>
              </a:solidFill>
            </a:endParaRPr>
          </a:p>
        </p:txBody>
      </p:sp>
      <p:graphicFrame>
        <p:nvGraphicFramePr>
          <p:cNvPr id="10" name="Chart 9">
            <a:extLst>
              <a:ext uri="{FF2B5EF4-FFF2-40B4-BE49-F238E27FC236}">
                <a16:creationId xmlns:a16="http://schemas.microsoft.com/office/drawing/2014/main" id="{8EBC6C55-105B-4049-97B3-119C66DD41FB}"/>
              </a:ext>
            </a:extLst>
          </p:cNvPr>
          <p:cNvGraphicFramePr/>
          <p:nvPr>
            <p:extLst>
              <p:ext uri="{D42A27DB-BD31-4B8C-83A1-F6EECF244321}">
                <p14:modId xmlns:p14="http://schemas.microsoft.com/office/powerpoint/2010/main" val="3389153898"/>
              </p:ext>
            </p:extLst>
          </p:nvPr>
        </p:nvGraphicFramePr>
        <p:xfrm>
          <a:off x="6096001" y="2324360"/>
          <a:ext cx="6095999" cy="43432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81751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2F5328B-3A52-8643-93CD-4819A35041DB}"/>
              </a:ext>
            </a:extLst>
          </p:cNvPr>
          <p:cNvSpPr/>
          <p:nvPr/>
        </p:nvSpPr>
        <p:spPr>
          <a:xfrm>
            <a:off x="6096000" y="-15630"/>
            <a:ext cx="6095999" cy="6873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1BE0DCFE-D15A-1245-A885-6855AAB51051}"/>
              </a:ext>
            </a:extLst>
          </p:cNvPr>
          <p:cNvPicPr>
            <a:picLocks noChangeAspect="1"/>
          </p:cNvPicPr>
          <p:nvPr/>
        </p:nvPicPr>
        <p:blipFill>
          <a:blip r:embed="rId3"/>
          <a:stretch>
            <a:fillRect/>
          </a:stretch>
        </p:blipFill>
        <p:spPr>
          <a:xfrm>
            <a:off x="0" y="-9188"/>
            <a:ext cx="12192000" cy="1092200"/>
          </a:xfrm>
          <a:prstGeom prst="rect">
            <a:avLst/>
          </a:prstGeom>
        </p:spPr>
      </p:pic>
      <p:graphicFrame>
        <p:nvGraphicFramePr>
          <p:cNvPr id="10" name="Chart 9">
            <a:extLst>
              <a:ext uri="{FF2B5EF4-FFF2-40B4-BE49-F238E27FC236}">
                <a16:creationId xmlns:a16="http://schemas.microsoft.com/office/drawing/2014/main" id="{5C90A9AA-A34D-2C4A-9E01-370FAC3A89EF}"/>
              </a:ext>
            </a:extLst>
          </p:cNvPr>
          <p:cNvGraphicFramePr>
            <a:graphicFrameLocks/>
          </p:cNvGraphicFramePr>
          <p:nvPr>
            <p:extLst>
              <p:ext uri="{D42A27DB-BD31-4B8C-83A1-F6EECF244321}">
                <p14:modId xmlns:p14="http://schemas.microsoft.com/office/powerpoint/2010/main" val="2298416228"/>
              </p:ext>
            </p:extLst>
          </p:nvPr>
        </p:nvGraphicFramePr>
        <p:xfrm>
          <a:off x="5794142" y="2102848"/>
          <a:ext cx="5809381" cy="422230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20AA5978-2C95-824B-B46E-A9CA630390AD}"/>
              </a:ext>
            </a:extLst>
          </p:cNvPr>
          <p:cNvSpPr txBox="1"/>
          <p:nvPr/>
        </p:nvSpPr>
        <p:spPr>
          <a:xfrm>
            <a:off x="6397859" y="1848746"/>
            <a:ext cx="5469218" cy="707886"/>
          </a:xfrm>
          <a:prstGeom prst="rect">
            <a:avLst/>
          </a:prstGeom>
          <a:noFill/>
        </p:spPr>
        <p:txBody>
          <a:bodyPr wrap="square" rtlCol="0">
            <a:spAutoFit/>
          </a:bodyPr>
          <a:lstStyle/>
          <a:p>
            <a:r>
              <a:rPr lang="en-AU" sz="2000" b="1" dirty="0">
                <a:solidFill>
                  <a:srgbClr val="4E418F"/>
                </a:solidFill>
              </a:rPr>
              <a:t>Aboriginal DFV assault young offenders*, method proceeded against,  </a:t>
            </a:r>
            <a:r>
              <a:rPr lang="en-AU" sz="2000" dirty="0">
                <a:solidFill>
                  <a:srgbClr val="4E418F"/>
                </a:solidFill>
              </a:rPr>
              <a:t>Jan- Dec 2021</a:t>
            </a:r>
          </a:p>
        </p:txBody>
      </p:sp>
      <p:sp>
        <p:nvSpPr>
          <p:cNvPr id="18" name="TextBox 17">
            <a:extLst>
              <a:ext uri="{FF2B5EF4-FFF2-40B4-BE49-F238E27FC236}">
                <a16:creationId xmlns:a16="http://schemas.microsoft.com/office/drawing/2014/main" id="{1F733E1E-87C0-1944-9DE3-0D9155F2B646}"/>
              </a:ext>
            </a:extLst>
          </p:cNvPr>
          <p:cNvSpPr txBox="1"/>
          <p:nvPr/>
        </p:nvSpPr>
        <p:spPr>
          <a:xfrm>
            <a:off x="68733" y="1939419"/>
            <a:ext cx="6152804" cy="2800767"/>
          </a:xfrm>
          <a:prstGeom prst="rect">
            <a:avLst/>
          </a:prstGeom>
          <a:noFill/>
        </p:spPr>
        <p:txBody>
          <a:bodyPr wrap="square" rtlCol="0">
            <a:spAutoFit/>
          </a:bodyPr>
          <a:lstStyle/>
          <a:p>
            <a:r>
              <a:rPr lang="en-AU" sz="2400" b="1" dirty="0">
                <a:solidFill>
                  <a:srgbClr val="4E418F"/>
                </a:solidFill>
              </a:rPr>
              <a:t>Method of police proceeding against Aboriginal young people for DFV assault event</a:t>
            </a:r>
          </a:p>
          <a:p>
            <a:endParaRPr lang="en-AU" sz="1200" dirty="0"/>
          </a:p>
          <a:p>
            <a:r>
              <a:rPr lang="en-AU" sz="2400" b="1" dirty="0">
                <a:solidFill>
                  <a:srgbClr val="4E418F"/>
                </a:solidFill>
              </a:rPr>
              <a:t>	73% </a:t>
            </a:r>
            <a:r>
              <a:rPr lang="en-AU" sz="2000" dirty="0"/>
              <a:t>proceeded against to court</a:t>
            </a:r>
          </a:p>
          <a:p>
            <a:endParaRPr lang="en-AU" sz="1200" dirty="0"/>
          </a:p>
          <a:p>
            <a:r>
              <a:rPr lang="en-AU" sz="2400" b="1" dirty="0">
                <a:solidFill>
                  <a:srgbClr val="4E418F"/>
                </a:solidFill>
              </a:rPr>
              <a:t>	24%</a:t>
            </a:r>
            <a:r>
              <a:rPr lang="en-AU" sz="2400" dirty="0">
                <a:solidFill>
                  <a:srgbClr val="4E418F"/>
                </a:solidFill>
              </a:rPr>
              <a:t> </a:t>
            </a:r>
            <a:r>
              <a:rPr lang="en-AU" sz="2000" dirty="0"/>
              <a:t>received a caution</a:t>
            </a:r>
          </a:p>
          <a:p>
            <a:endParaRPr lang="en-AU" sz="1200" dirty="0"/>
          </a:p>
          <a:p>
            <a:r>
              <a:rPr lang="en-AU" sz="2400" b="1" dirty="0">
                <a:solidFill>
                  <a:srgbClr val="4E418F"/>
                </a:solidFill>
              </a:rPr>
              <a:t>	4%</a:t>
            </a:r>
            <a:r>
              <a:rPr lang="en-AU" sz="2400" dirty="0">
                <a:solidFill>
                  <a:srgbClr val="4E418F"/>
                </a:solidFill>
              </a:rPr>
              <a:t>   </a:t>
            </a:r>
            <a:r>
              <a:rPr lang="en-AU" sz="2000" dirty="0"/>
              <a:t>were proceeded against to Youth Justice 	          Conferencing</a:t>
            </a:r>
            <a:endParaRPr lang="en-US" sz="2000" dirty="0"/>
          </a:p>
        </p:txBody>
      </p:sp>
      <p:pic>
        <p:nvPicPr>
          <p:cNvPr id="23" name="Picture 22">
            <a:extLst>
              <a:ext uri="{FF2B5EF4-FFF2-40B4-BE49-F238E27FC236}">
                <a16:creationId xmlns:a16="http://schemas.microsoft.com/office/drawing/2014/main" id="{D1C7C88C-A3C5-CB4E-B125-19AA1C44A630}"/>
              </a:ext>
            </a:extLst>
          </p:cNvPr>
          <p:cNvPicPr>
            <a:picLocks noChangeAspect="1"/>
          </p:cNvPicPr>
          <p:nvPr/>
        </p:nvPicPr>
        <p:blipFill>
          <a:blip r:embed="rId5"/>
          <a:stretch>
            <a:fillRect/>
          </a:stretch>
        </p:blipFill>
        <p:spPr>
          <a:xfrm>
            <a:off x="-1" y="759424"/>
            <a:ext cx="11122926" cy="844362"/>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59AE12F-E9C4-614D-9E57-8FA9581427F3}"/>
              </a:ext>
            </a:extLst>
          </p:cNvPr>
          <p:cNvPicPr>
            <a:picLocks noChangeAspect="1"/>
          </p:cNvPicPr>
          <p:nvPr/>
        </p:nvPicPr>
        <p:blipFill>
          <a:blip r:embed="rId6"/>
          <a:stretch>
            <a:fillRect/>
          </a:stretch>
        </p:blipFill>
        <p:spPr>
          <a:xfrm>
            <a:off x="695325" y="5082758"/>
            <a:ext cx="1357967" cy="1242395"/>
          </a:xfrm>
          <a:prstGeom prst="rect">
            <a:avLst/>
          </a:prstGeom>
        </p:spPr>
      </p:pic>
      <p:sp>
        <p:nvSpPr>
          <p:cNvPr id="2" name="Slide Number Placeholder 1">
            <a:extLst>
              <a:ext uri="{FF2B5EF4-FFF2-40B4-BE49-F238E27FC236}">
                <a16:creationId xmlns:a16="http://schemas.microsoft.com/office/drawing/2014/main" id="{A8BB5AD5-4E61-4E02-A0A2-307D8F6084D4}"/>
              </a:ext>
            </a:extLst>
          </p:cNvPr>
          <p:cNvSpPr>
            <a:spLocks noGrp="1"/>
          </p:cNvSpPr>
          <p:nvPr>
            <p:ph type="sldNum" sz="quarter" idx="12"/>
          </p:nvPr>
        </p:nvSpPr>
        <p:spPr/>
        <p:txBody>
          <a:bodyPr/>
          <a:lstStyle/>
          <a:p>
            <a:fld id="{CBD54129-237E-BA4E-A210-4351E6A5A9A4}" type="slidenum">
              <a:rPr lang="en-US" smtClean="0"/>
              <a:t>37</a:t>
            </a:fld>
            <a:endParaRPr lang="en-US" dirty="0"/>
          </a:p>
        </p:txBody>
      </p:sp>
      <p:sp>
        <p:nvSpPr>
          <p:cNvPr id="12" name="TextBox 11">
            <a:extLst>
              <a:ext uri="{FF2B5EF4-FFF2-40B4-BE49-F238E27FC236}">
                <a16:creationId xmlns:a16="http://schemas.microsoft.com/office/drawing/2014/main" id="{A7861E3C-64FA-4056-950B-8CAA83219274}"/>
              </a:ext>
            </a:extLst>
          </p:cNvPr>
          <p:cNvSpPr txBox="1"/>
          <p:nvPr/>
        </p:nvSpPr>
        <p:spPr>
          <a:xfrm>
            <a:off x="194270" y="835210"/>
            <a:ext cx="9741300" cy="646331"/>
          </a:xfrm>
          <a:prstGeom prst="rect">
            <a:avLst/>
          </a:prstGeom>
          <a:noFill/>
        </p:spPr>
        <p:txBody>
          <a:bodyPr wrap="square" rtlCol="0">
            <a:spAutoFit/>
          </a:bodyPr>
          <a:lstStyle/>
          <a:p>
            <a:r>
              <a:rPr lang="en-US" sz="3600" dirty="0">
                <a:solidFill>
                  <a:schemeClr val="bg1"/>
                </a:solidFill>
              </a:rPr>
              <a:t>Police legal proceedings: </a:t>
            </a:r>
            <a:r>
              <a:rPr lang="en-US" sz="3600" dirty="0">
                <a:solidFill>
                  <a:srgbClr val="FFBB03"/>
                </a:solidFill>
              </a:rPr>
              <a:t>Aboriginal young people</a:t>
            </a:r>
            <a:endParaRPr lang="en-US" sz="3600" dirty="0">
              <a:solidFill>
                <a:schemeClr val="bg1"/>
              </a:solidFill>
            </a:endParaRPr>
          </a:p>
        </p:txBody>
      </p:sp>
    </p:spTree>
    <p:extLst>
      <p:ext uri="{BB962C8B-B14F-4D97-AF65-F5344CB8AC3E}">
        <p14:creationId xmlns:p14="http://schemas.microsoft.com/office/powerpoint/2010/main" val="3706893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9823923-3F95-924D-AFC4-5AD62A8B9DFA}"/>
              </a:ext>
            </a:extLst>
          </p:cNvPr>
          <p:cNvSpPr/>
          <p:nvPr/>
        </p:nvSpPr>
        <p:spPr>
          <a:xfrm>
            <a:off x="6632620" y="-15630"/>
            <a:ext cx="5559379" cy="6873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1BC50CB-15FD-6C46-A10F-24D0700C1EDA}"/>
              </a:ext>
            </a:extLst>
          </p:cNvPr>
          <p:cNvPicPr>
            <a:picLocks noChangeAspect="1"/>
          </p:cNvPicPr>
          <p:nvPr/>
        </p:nvPicPr>
        <p:blipFill>
          <a:blip r:embed="rId3"/>
          <a:stretch>
            <a:fillRect/>
          </a:stretch>
        </p:blipFill>
        <p:spPr>
          <a:xfrm>
            <a:off x="0" y="-9188"/>
            <a:ext cx="12192000" cy="1092200"/>
          </a:xfrm>
          <a:prstGeom prst="rect">
            <a:avLst/>
          </a:prstGeom>
        </p:spPr>
      </p:pic>
      <p:graphicFrame>
        <p:nvGraphicFramePr>
          <p:cNvPr id="12" name="Chart 11">
            <a:extLst>
              <a:ext uri="{FF2B5EF4-FFF2-40B4-BE49-F238E27FC236}">
                <a16:creationId xmlns:a16="http://schemas.microsoft.com/office/drawing/2014/main" id="{7D615205-E1EE-5B46-9614-65F5D2EDACC5}"/>
              </a:ext>
            </a:extLst>
          </p:cNvPr>
          <p:cNvGraphicFramePr>
            <a:graphicFrameLocks/>
          </p:cNvGraphicFramePr>
          <p:nvPr>
            <p:extLst>
              <p:ext uri="{D42A27DB-BD31-4B8C-83A1-F6EECF244321}">
                <p14:modId xmlns:p14="http://schemas.microsoft.com/office/powerpoint/2010/main" val="293743665"/>
              </p:ext>
            </p:extLst>
          </p:nvPr>
        </p:nvGraphicFramePr>
        <p:xfrm>
          <a:off x="6814594" y="2601532"/>
          <a:ext cx="5235738" cy="379521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B98271E-D6EA-804F-AF31-01B93ED1EEFB}"/>
              </a:ext>
            </a:extLst>
          </p:cNvPr>
          <p:cNvSpPr txBox="1"/>
          <p:nvPr/>
        </p:nvSpPr>
        <p:spPr>
          <a:xfrm>
            <a:off x="6863506" y="1702475"/>
            <a:ext cx="5469218" cy="707886"/>
          </a:xfrm>
          <a:prstGeom prst="rect">
            <a:avLst/>
          </a:prstGeom>
          <a:noFill/>
        </p:spPr>
        <p:txBody>
          <a:bodyPr wrap="square" rtlCol="0">
            <a:spAutoFit/>
          </a:bodyPr>
          <a:lstStyle/>
          <a:p>
            <a:r>
              <a:rPr lang="en-AU" sz="2000" b="1" dirty="0">
                <a:solidFill>
                  <a:srgbClr val="4E418F"/>
                </a:solidFill>
              </a:rPr>
              <a:t>Principal court penalty for Aboriginal DFV assault young offenders  </a:t>
            </a:r>
            <a:r>
              <a:rPr lang="en-AU" sz="2000" dirty="0">
                <a:solidFill>
                  <a:srgbClr val="4E418F"/>
                </a:solidFill>
              </a:rPr>
              <a:t>Jan to Dec 2021</a:t>
            </a:r>
          </a:p>
        </p:txBody>
      </p:sp>
      <p:sp>
        <p:nvSpPr>
          <p:cNvPr id="23" name="TextBox 22">
            <a:extLst>
              <a:ext uri="{FF2B5EF4-FFF2-40B4-BE49-F238E27FC236}">
                <a16:creationId xmlns:a16="http://schemas.microsoft.com/office/drawing/2014/main" id="{9D966BCF-FAFC-B84C-A56D-FBD30D13C846}"/>
              </a:ext>
            </a:extLst>
          </p:cNvPr>
          <p:cNvSpPr txBox="1"/>
          <p:nvPr/>
        </p:nvSpPr>
        <p:spPr>
          <a:xfrm>
            <a:off x="141668" y="1799185"/>
            <a:ext cx="6442039" cy="4139595"/>
          </a:xfrm>
          <a:prstGeom prst="rect">
            <a:avLst/>
          </a:prstGeom>
          <a:noFill/>
        </p:spPr>
        <p:txBody>
          <a:bodyPr wrap="square" rtlCol="0">
            <a:spAutoFit/>
          </a:bodyPr>
          <a:lstStyle/>
          <a:p>
            <a:r>
              <a:rPr lang="en-AU" sz="2400" b="1" dirty="0">
                <a:solidFill>
                  <a:srgbClr val="4E418F"/>
                </a:solidFill>
              </a:rPr>
              <a:t>Court outcomes &amp; penalties for Aboriginal DFV assault^ young defendants</a:t>
            </a:r>
            <a:endParaRPr lang="en-AU" sz="1400" dirty="0"/>
          </a:p>
          <a:p>
            <a:r>
              <a:rPr lang="en-AU" sz="2400" b="1" dirty="0">
                <a:solidFill>
                  <a:srgbClr val="4E418F"/>
                </a:solidFill>
              </a:rPr>
              <a:t>70%</a:t>
            </a:r>
            <a:r>
              <a:rPr lang="en-AU" sz="3200" b="1" dirty="0">
                <a:solidFill>
                  <a:srgbClr val="C8721E"/>
                </a:solidFill>
              </a:rPr>
              <a:t>	</a:t>
            </a:r>
            <a:r>
              <a:rPr lang="en-AU" sz="2000" dirty="0"/>
              <a:t>were guilty of at least one charge</a:t>
            </a:r>
          </a:p>
          <a:p>
            <a:endParaRPr lang="en-AU" sz="500" dirty="0"/>
          </a:p>
          <a:p>
            <a:r>
              <a:rPr lang="en-AU" sz="2400" b="1" dirty="0">
                <a:solidFill>
                  <a:srgbClr val="4E418F"/>
                </a:solidFill>
              </a:rPr>
              <a:t>13%</a:t>
            </a:r>
            <a:r>
              <a:rPr lang="en-AU" sz="2400" dirty="0">
                <a:solidFill>
                  <a:srgbClr val="4E418F"/>
                </a:solidFill>
              </a:rPr>
              <a:t> </a:t>
            </a:r>
            <a:r>
              <a:rPr lang="en-AU" sz="3200" dirty="0">
                <a:solidFill>
                  <a:srgbClr val="C8721E"/>
                </a:solidFill>
              </a:rPr>
              <a:t>	</a:t>
            </a:r>
            <a:r>
              <a:rPr lang="en-AU" sz="2000" dirty="0"/>
              <a:t>withdrawn by prosecution</a:t>
            </a:r>
          </a:p>
          <a:p>
            <a:endParaRPr lang="en-AU" sz="2000" dirty="0"/>
          </a:p>
          <a:p>
            <a:pPr>
              <a:lnSpc>
                <a:spcPct val="150000"/>
              </a:lnSpc>
            </a:pPr>
            <a:endParaRPr lang="en-AU" sz="800" dirty="0"/>
          </a:p>
          <a:p>
            <a:r>
              <a:rPr lang="en-AU" sz="2000" b="1" dirty="0">
                <a:solidFill>
                  <a:srgbClr val="4E418F"/>
                </a:solidFill>
              </a:rPr>
              <a:t>Of the Aboriginal young offenders with a DV assault as principal proven offence</a:t>
            </a:r>
          </a:p>
          <a:p>
            <a:endParaRPr lang="en-AU" sz="500" dirty="0"/>
          </a:p>
          <a:p>
            <a:r>
              <a:rPr lang="en-AU" sz="2400" b="1" dirty="0">
                <a:solidFill>
                  <a:srgbClr val="4E418F"/>
                </a:solidFill>
              </a:rPr>
              <a:t>42%</a:t>
            </a:r>
            <a:r>
              <a:rPr lang="en-AU" sz="2400" dirty="0">
                <a:solidFill>
                  <a:srgbClr val="4E418F"/>
                </a:solidFill>
              </a:rPr>
              <a:t> </a:t>
            </a:r>
            <a:r>
              <a:rPr lang="en-AU" sz="3200" dirty="0">
                <a:solidFill>
                  <a:srgbClr val="C8721E"/>
                </a:solidFill>
              </a:rPr>
              <a:t>	</a:t>
            </a:r>
            <a:r>
              <a:rPr lang="en-AU" sz="2000" dirty="0"/>
              <a:t>offenders</a:t>
            </a:r>
            <a:r>
              <a:rPr lang="en-AU" sz="3200" dirty="0">
                <a:solidFill>
                  <a:srgbClr val="C8721E"/>
                </a:solidFill>
              </a:rPr>
              <a:t> </a:t>
            </a:r>
            <a:r>
              <a:rPr lang="en-AU" sz="2000" dirty="0"/>
              <a:t>received a supervised order as a penalty</a:t>
            </a:r>
          </a:p>
          <a:p>
            <a:endParaRPr lang="en-AU" sz="500" dirty="0"/>
          </a:p>
          <a:p>
            <a:r>
              <a:rPr lang="en-AU" sz="2400" b="1" dirty="0">
                <a:solidFill>
                  <a:srgbClr val="4E418F"/>
                </a:solidFill>
              </a:rPr>
              <a:t>2%</a:t>
            </a:r>
            <a:r>
              <a:rPr lang="en-AU" sz="2400" dirty="0">
                <a:solidFill>
                  <a:srgbClr val="4E418F"/>
                </a:solidFill>
              </a:rPr>
              <a:t> </a:t>
            </a:r>
            <a:r>
              <a:rPr lang="en-AU" sz="3200" dirty="0">
                <a:solidFill>
                  <a:srgbClr val="C8721E"/>
                </a:solidFill>
              </a:rPr>
              <a:t>	</a:t>
            </a:r>
            <a:r>
              <a:rPr lang="en-AU" sz="2000" dirty="0"/>
              <a:t>offenders received a custodial penalty</a:t>
            </a:r>
            <a:endParaRPr lang="en-US" sz="3200" dirty="0">
              <a:solidFill>
                <a:srgbClr val="C8721E"/>
              </a:solidFill>
            </a:endParaRPr>
          </a:p>
        </p:txBody>
      </p:sp>
      <p:pic>
        <p:nvPicPr>
          <p:cNvPr id="26" name="Picture 25">
            <a:extLst>
              <a:ext uri="{FF2B5EF4-FFF2-40B4-BE49-F238E27FC236}">
                <a16:creationId xmlns:a16="http://schemas.microsoft.com/office/drawing/2014/main" id="{9DF0CFAB-E6C9-FB45-8180-3439D4A2BFFD}"/>
              </a:ext>
            </a:extLst>
          </p:cNvPr>
          <p:cNvPicPr>
            <a:picLocks noChangeAspect="1"/>
          </p:cNvPicPr>
          <p:nvPr/>
        </p:nvPicPr>
        <p:blipFill>
          <a:blip r:embed="rId5"/>
          <a:stretch>
            <a:fillRect/>
          </a:stretch>
        </p:blipFill>
        <p:spPr>
          <a:xfrm>
            <a:off x="-1" y="759424"/>
            <a:ext cx="11756165" cy="844362"/>
          </a:xfrm>
          <a:prstGeom prst="rect">
            <a:avLst/>
          </a:prstGeom>
        </p:spPr>
      </p:pic>
      <p:pic>
        <p:nvPicPr>
          <p:cNvPr id="5" name="Picture 4" descr="Icon&#10;&#10;Description automatically generated">
            <a:extLst>
              <a:ext uri="{FF2B5EF4-FFF2-40B4-BE49-F238E27FC236}">
                <a16:creationId xmlns:a16="http://schemas.microsoft.com/office/drawing/2014/main" id="{12314F0D-769A-AF46-BDC6-0B6705C019D0}"/>
              </a:ext>
            </a:extLst>
          </p:cNvPr>
          <p:cNvPicPr>
            <a:picLocks noChangeAspect="1"/>
          </p:cNvPicPr>
          <p:nvPr/>
        </p:nvPicPr>
        <p:blipFill>
          <a:blip r:embed="rId6"/>
          <a:stretch>
            <a:fillRect/>
          </a:stretch>
        </p:blipFill>
        <p:spPr>
          <a:xfrm>
            <a:off x="5070721" y="5606846"/>
            <a:ext cx="1639926" cy="1159544"/>
          </a:xfrm>
          <a:prstGeom prst="rect">
            <a:avLst/>
          </a:prstGeom>
        </p:spPr>
      </p:pic>
      <p:sp>
        <p:nvSpPr>
          <p:cNvPr id="2" name="Slide Number Placeholder 1">
            <a:extLst>
              <a:ext uri="{FF2B5EF4-FFF2-40B4-BE49-F238E27FC236}">
                <a16:creationId xmlns:a16="http://schemas.microsoft.com/office/drawing/2014/main" id="{5231F747-A8E6-4DC6-BF08-8860F2BDEA93}"/>
              </a:ext>
            </a:extLst>
          </p:cNvPr>
          <p:cNvSpPr>
            <a:spLocks noGrp="1"/>
          </p:cNvSpPr>
          <p:nvPr>
            <p:ph type="sldNum" sz="quarter" idx="12"/>
          </p:nvPr>
        </p:nvSpPr>
        <p:spPr/>
        <p:txBody>
          <a:bodyPr/>
          <a:lstStyle/>
          <a:p>
            <a:fld id="{CBD54129-237E-BA4E-A210-4351E6A5A9A4}" type="slidenum">
              <a:rPr lang="en-US" smtClean="0"/>
              <a:t>38</a:t>
            </a:fld>
            <a:endParaRPr lang="en-US" dirty="0"/>
          </a:p>
        </p:txBody>
      </p:sp>
      <p:sp>
        <p:nvSpPr>
          <p:cNvPr id="13" name="TextBox 12">
            <a:extLst>
              <a:ext uri="{FF2B5EF4-FFF2-40B4-BE49-F238E27FC236}">
                <a16:creationId xmlns:a16="http://schemas.microsoft.com/office/drawing/2014/main" id="{E7FC82C6-C057-447F-8D91-E5ED60A4B291}"/>
              </a:ext>
            </a:extLst>
          </p:cNvPr>
          <p:cNvSpPr txBox="1"/>
          <p:nvPr/>
        </p:nvSpPr>
        <p:spPr>
          <a:xfrm>
            <a:off x="2005016" y="6574419"/>
            <a:ext cx="3645408" cy="276999"/>
          </a:xfrm>
          <a:prstGeom prst="rect">
            <a:avLst/>
          </a:prstGeom>
          <a:noFill/>
        </p:spPr>
        <p:txBody>
          <a:bodyPr wrap="square" rtlCol="0">
            <a:spAutoFit/>
          </a:bodyPr>
          <a:lstStyle/>
          <a:p>
            <a:r>
              <a:rPr lang="en-AU" sz="1200" dirty="0"/>
              <a:t>^ Disposal includes DV assault charge</a:t>
            </a:r>
          </a:p>
        </p:txBody>
      </p:sp>
      <p:sp>
        <p:nvSpPr>
          <p:cNvPr id="14" name="TextBox 13">
            <a:extLst>
              <a:ext uri="{FF2B5EF4-FFF2-40B4-BE49-F238E27FC236}">
                <a16:creationId xmlns:a16="http://schemas.microsoft.com/office/drawing/2014/main" id="{7E07C256-D80C-4417-BAEA-E8A826584A88}"/>
              </a:ext>
            </a:extLst>
          </p:cNvPr>
          <p:cNvSpPr txBox="1"/>
          <p:nvPr/>
        </p:nvSpPr>
        <p:spPr>
          <a:xfrm>
            <a:off x="194270" y="835210"/>
            <a:ext cx="11024190" cy="646331"/>
          </a:xfrm>
          <a:prstGeom prst="rect">
            <a:avLst/>
          </a:prstGeom>
          <a:noFill/>
        </p:spPr>
        <p:txBody>
          <a:bodyPr wrap="square" rtlCol="0">
            <a:spAutoFit/>
          </a:bodyPr>
          <a:lstStyle/>
          <a:p>
            <a:r>
              <a:rPr lang="en-US" sz="3600" dirty="0">
                <a:solidFill>
                  <a:schemeClr val="bg1"/>
                </a:solidFill>
              </a:rPr>
              <a:t>Court outcome &amp; penalties: </a:t>
            </a:r>
            <a:r>
              <a:rPr lang="en-US" sz="3600" dirty="0">
                <a:solidFill>
                  <a:srgbClr val="FFBB03"/>
                </a:solidFill>
              </a:rPr>
              <a:t>Aboriginal young people</a:t>
            </a:r>
            <a:endParaRPr lang="en-US" sz="3600" dirty="0">
              <a:solidFill>
                <a:schemeClr val="bg1"/>
              </a:solidFill>
            </a:endParaRPr>
          </a:p>
        </p:txBody>
      </p:sp>
    </p:spTree>
    <p:extLst>
      <p:ext uri="{BB962C8B-B14F-4D97-AF65-F5344CB8AC3E}">
        <p14:creationId xmlns:p14="http://schemas.microsoft.com/office/powerpoint/2010/main" val="228654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8B1D26F-E598-174A-91A9-32DA2181A5DE}"/>
              </a:ext>
            </a:extLst>
          </p:cNvPr>
          <p:cNvPicPr>
            <a:picLocks noChangeAspect="1"/>
          </p:cNvPicPr>
          <p:nvPr/>
        </p:nvPicPr>
        <p:blipFill>
          <a:blip r:embed="rId2"/>
          <a:stretch>
            <a:fillRect/>
          </a:stretch>
        </p:blipFill>
        <p:spPr>
          <a:xfrm>
            <a:off x="0" y="-9188"/>
            <a:ext cx="12192000" cy="1092200"/>
          </a:xfrm>
          <a:prstGeom prst="rect">
            <a:avLst/>
          </a:prstGeom>
        </p:spPr>
      </p:pic>
      <p:pic>
        <p:nvPicPr>
          <p:cNvPr id="16" name="Picture 15">
            <a:extLst>
              <a:ext uri="{FF2B5EF4-FFF2-40B4-BE49-F238E27FC236}">
                <a16:creationId xmlns:a16="http://schemas.microsoft.com/office/drawing/2014/main" id="{6D37AC2B-FF91-BD4F-9074-E03626D808A7}"/>
              </a:ext>
            </a:extLst>
          </p:cNvPr>
          <p:cNvPicPr>
            <a:picLocks noChangeAspect="1"/>
          </p:cNvPicPr>
          <p:nvPr/>
        </p:nvPicPr>
        <p:blipFill>
          <a:blip r:embed="rId3"/>
          <a:stretch>
            <a:fillRect/>
          </a:stretch>
        </p:blipFill>
        <p:spPr>
          <a:xfrm>
            <a:off x="-15388" y="741051"/>
            <a:ext cx="3077565" cy="844175"/>
          </a:xfrm>
          <a:prstGeom prst="rect">
            <a:avLst/>
          </a:prstGeom>
        </p:spPr>
      </p:pic>
      <p:sp>
        <p:nvSpPr>
          <p:cNvPr id="9" name="TextBox 8">
            <a:extLst>
              <a:ext uri="{FF2B5EF4-FFF2-40B4-BE49-F238E27FC236}">
                <a16:creationId xmlns:a16="http://schemas.microsoft.com/office/drawing/2014/main" id="{D196A59D-9BF6-5A4E-AF45-B4E13CF4AF20}"/>
              </a:ext>
            </a:extLst>
          </p:cNvPr>
          <p:cNvSpPr txBox="1"/>
          <p:nvPr/>
        </p:nvSpPr>
        <p:spPr>
          <a:xfrm>
            <a:off x="589600" y="839972"/>
            <a:ext cx="2014447" cy="646331"/>
          </a:xfrm>
          <a:prstGeom prst="rect">
            <a:avLst/>
          </a:prstGeom>
          <a:noFill/>
        </p:spPr>
        <p:txBody>
          <a:bodyPr wrap="square" rtlCol="0">
            <a:spAutoFit/>
          </a:bodyPr>
          <a:lstStyle/>
          <a:p>
            <a:r>
              <a:rPr lang="en-US" sz="3600" dirty="0">
                <a:solidFill>
                  <a:schemeClr val="bg1"/>
                </a:solidFill>
              </a:rPr>
              <a:t>Summary</a:t>
            </a:r>
          </a:p>
        </p:txBody>
      </p:sp>
      <p:sp>
        <p:nvSpPr>
          <p:cNvPr id="2" name="Rectangle 1">
            <a:extLst>
              <a:ext uri="{FF2B5EF4-FFF2-40B4-BE49-F238E27FC236}">
                <a16:creationId xmlns:a16="http://schemas.microsoft.com/office/drawing/2014/main" id="{B18005D9-F252-6942-A663-DF39147C1C83}"/>
              </a:ext>
            </a:extLst>
          </p:cNvPr>
          <p:cNvSpPr/>
          <p:nvPr/>
        </p:nvSpPr>
        <p:spPr>
          <a:xfrm>
            <a:off x="589600" y="1934985"/>
            <a:ext cx="11220872" cy="4832092"/>
          </a:xfrm>
          <a:prstGeom prst="rect">
            <a:avLst/>
          </a:prstGeom>
        </p:spPr>
        <p:txBody>
          <a:bodyPr wrap="square">
            <a:spAutoFit/>
          </a:bodyPr>
          <a:lstStyle/>
          <a:p>
            <a:pPr marL="342900" indent="-342900">
              <a:buFont typeface="Arial" panose="020B0604020202020204" pitchFamily="34" charset="0"/>
              <a:buChar char="•"/>
            </a:pPr>
            <a:r>
              <a:rPr lang="en-AU" sz="2000" dirty="0">
                <a:solidFill>
                  <a:schemeClr val="tx1">
                    <a:lumMod val="85000"/>
                    <a:lumOff val="15000"/>
                  </a:schemeClr>
                </a:solidFill>
              </a:rPr>
              <a:t>There is a </a:t>
            </a:r>
            <a:r>
              <a:rPr lang="en-AU" sz="2000" b="1" dirty="0">
                <a:solidFill>
                  <a:srgbClr val="4E418F"/>
                </a:solidFill>
              </a:rPr>
              <a:t>need to address both</a:t>
            </a:r>
            <a:r>
              <a:rPr lang="en-AU" sz="2000" dirty="0">
                <a:solidFill>
                  <a:srgbClr val="4E418F"/>
                </a:solidFill>
              </a:rPr>
              <a:t> </a:t>
            </a:r>
            <a:r>
              <a:rPr lang="en-AU" sz="2000" dirty="0">
                <a:solidFill>
                  <a:schemeClr val="tx1">
                    <a:lumMod val="85000"/>
                    <a:lumOff val="15000"/>
                  </a:schemeClr>
                </a:solidFill>
              </a:rPr>
              <a:t>family violence and intimate partner violence.</a:t>
            </a:r>
          </a:p>
          <a:p>
            <a:pPr marL="342900" indent="-342900">
              <a:buFont typeface="Arial" panose="020B0604020202020204" pitchFamily="34" charset="0"/>
              <a:buChar char="•"/>
            </a:pPr>
            <a:endParaRPr lang="en-AU" sz="1200" dirty="0">
              <a:solidFill>
                <a:schemeClr val="tx1">
                  <a:lumMod val="85000"/>
                  <a:lumOff val="15000"/>
                </a:schemeClr>
              </a:solidFill>
            </a:endParaRPr>
          </a:p>
          <a:p>
            <a:pPr marL="342900" indent="-342900">
              <a:buFont typeface="Arial" panose="020B0604020202020204" pitchFamily="34" charset="0"/>
              <a:buChar char="•"/>
            </a:pPr>
            <a:r>
              <a:rPr lang="en-AU" sz="2000" dirty="0">
                <a:solidFill>
                  <a:schemeClr val="tx1">
                    <a:lumMod val="85000"/>
                    <a:lumOff val="15000"/>
                  </a:schemeClr>
                </a:solidFill>
              </a:rPr>
              <a:t>The volume of DFV is largely in </a:t>
            </a:r>
            <a:r>
              <a:rPr lang="en-AU" sz="2000" b="1" dirty="0">
                <a:solidFill>
                  <a:srgbClr val="4E418F"/>
                </a:solidFill>
              </a:rPr>
              <a:t>regional/rural areas</a:t>
            </a:r>
            <a:r>
              <a:rPr lang="en-AU" sz="2000" dirty="0">
                <a:solidFill>
                  <a:schemeClr val="tx1">
                    <a:lumMod val="85000"/>
                    <a:lumOff val="15000"/>
                  </a:schemeClr>
                </a:solidFill>
              </a:rPr>
              <a:t>, where the victim and offender are both Aboriginal.</a:t>
            </a:r>
          </a:p>
          <a:p>
            <a:pPr marL="342900" indent="-342900">
              <a:buFont typeface="Arial" panose="020B0604020202020204" pitchFamily="34" charset="0"/>
              <a:buChar char="•"/>
            </a:pPr>
            <a:endParaRPr lang="en-AU" sz="1200" dirty="0">
              <a:solidFill>
                <a:schemeClr val="tx1">
                  <a:lumMod val="85000"/>
                  <a:lumOff val="15000"/>
                </a:schemeClr>
              </a:solidFill>
            </a:endParaRPr>
          </a:p>
          <a:p>
            <a:pPr marL="342900" indent="-342900">
              <a:buFont typeface="Arial" panose="020B0604020202020204" pitchFamily="34" charset="0"/>
              <a:buChar char="•"/>
            </a:pPr>
            <a:r>
              <a:rPr lang="en-AU" sz="2000" dirty="0">
                <a:solidFill>
                  <a:schemeClr val="tx1">
                    <a:lumMod val="85000"/>
                    <a:lumOff val="15000"/>
                  </a:schemeClr>
                </a:solidFill>
              </a:rPr>
              <a:t>IPV victimisation is rarely an isolated occurrence for Aboriginal women victims – most have a </a:t>
            </a:r>
            <a:r>
              <a:rPr lang="en-AU" sz="2000" b="1" dirty="0">
                <a:solidFill>
                  <a:srgbClr val="4E418F"/>
                </a:solidFill>
              </a:rPr>
              <a:t>prior experience </a:t>
            </a:r>
            <a:r>
              <a:rPr lang="en-AU" sz="2000" dirty="0">
                <a:solidFill>
                  <a:schemeClr val="tx1">
                    <a:lumMod val="85000"/>
                    <a:lumOff val="15000"/>
                  </a:schemeClr>
                </a:solidFill>
              </a:rPr>
              <a:t>of DFV victimisation reported to police within the past 10 years. </a:t>
            </a:r>
          </a:p>
          <a:p>
            <a:pPr marL="342900" indent="-342900">
              <a:buFont typeface="Arial" panose="020B0604020202020204" pitchFamily="34" charset="0"/>
              <a:buChar char="•"/>
            </a:pPr>
            <a:endParaRPr lang="en-AU" sz="1200" dirty="0">
              <a:solidFill>
                <a:schemeClr val="tx1">
                  <a:lumMod val="85000"/>
                  <a:lumOff val="15000"/>
                </a:schemeClr>
              </a:solidFill>
            </a:endParaRPr>
          </a:p>
          <a:p>
            <a:pPr marL="342900" indent="-342900">
              <a:buFont typeface="Arial" panose="020B0604020202020204" pitchFamily="34" charset="0"/>
              <a:buChar char="•"/>
            </a:pPr>
            <a:r>
              <a:rPr lang="en-AU" sz="2000" b="1" dirty="0">
                <a:solidFill>
                  <a:srgbClr val="4E418F"/>
                </a:solidFill>
              </a:rPr>
              <a:t>Criminal proceedings </a:t>
            </a:r>
            <a:r>
              <a:rPr lang="en-AU" sz="2000" dirty="0">
                <a:solidFill>
                  <a:schemeClr val="tx1">
                    <a:lumMod val="85000"/>
                    <a:lumOff val="15000"/>
                  </a:schemeClr>
                </a:solidFill>
              </a:rPr>
              <a:t>commenced against a perpetrator for 75% of incidents of DV assault against adult female Aboriginal victims.</a:t>
            </a:r>
          </a:p>
          <a:p>
            <a:pPr marL="342900" indent="-342900">
              <a:buFont typeface="Arial" panose="020B0604020202020204" pitchFamily="34" charset="0"/>
              <a:buChar char="•"/>
            </a:pPr>
            <a:endParaRPr lang="en-AU" sz="1200" dirty="0">
              <a:solidFill>
                <a:schemeClr val="tx1">
                  <a:lumMod val="85000"/>
                  <a:lumOff val="15000"/>
                </a:schemeClr>
              </a:solidFill>
            </a:endParaRPr>
          </a:p>
          <a:p>
            <a:pPr marL="342900" indent="-342900">
              <a:buFont typeface="Arial" panose="020B0604020202020204" pitchFamily="34" charset="0"/>
              <a:buChar char="•"/>
            </a:pPr>
            <a:r>
              <a:rPr lang="en-AU" sz="2000" dirty="0">
                <a:solidFill>
                  <a:schemeClr val="tx1">
                    <a:lumMod val="85000"/>
                    <a:lumOff val="15000"/>
                  </a:schemeClr>
                </a:solidFill>
              </a:rPr>
              <a:t>Many adult Aboriginal DFV assault offenders had multiple contacts with the criminal justice system:</a:t>
            </a:r>
          </a:p>
          <a:p>
            <a:pPr marL="800100" lvl="1" indent="-342900">
              <a:buFont typeface="Arial" panose="020B0604020202020204" pitchFamily="34" charset="0"/>
              <a:buChar char="•"/>
            </a:pPr>
            <a:r>
              <a:rPr lang="en-AU" sz="2000" b="1" dirty="0">
                <a:solidFill>
                  <a:srgbClr val="4E418F"/>
                </a:solidFill>
              </a:rPr>
              <a:t>46% </a:t>
            </a:r>
            <a:r>
              <a:rPr lang="en-AU" sz="2000" dirty="0">
                <a:solidFill>
                  <a:schemeClr val="tx1">
                    <a:lumMod val="85000"/>
                    <a:lumOff val="15000"/>
                  </a:schemeClr>
                </a:solidFill>
              </a:rPr>
              <a:t>had a DFV related proven offence in the past 5 years</a:t>
            </a:r>
          </a:p>
          <a:p>
            <a:pPr marL="800100" lvl="1" indent="-342900">
              <a:buFont typeface="Arial" panose="020B0604020202020204" pitchFamily="34" charset="0"/>
              <a:buChar char="•"/>
            </a:pPr>
            <a:r>
              <a:rPr lang="en-AU" sz="2000" b="1" dirty="0">
                <a:solidFill>
                  <a:srgbClr val="4E418F"/>
                </a:solidFill>
              </a:rPr>
              <a:t>43% </a:t>
            </a:r>
            <a:r>
              <a:rPr lang="en-AU" sz="2000" dirty="0">
                <a:solidFill>
                  <a:schemeClr val="tx1">
                    <a:lumMod val="85000"/>
                    <a:lumOff val="15000"/>
                  </a:schemeClr>
                </a:solidFill>
              </a:rPr>
              <a:t>had a previously received a prison sentence (for any offence type)	.</a:t>
            </a:r>
          </a:p>
          <a:p>
            <a:pPr marL="800100" lvl="1" indent="-342900">
              <a:buFont typeface="Arial" panose="020B0604020202020204" pitchFamily="34" charset="0"/>
              <a:buChar char="•"/>
            </a:pPr>
            <a:r>
              <a:rPr lang="en-AU" sz="2000" b="1" dirty="0">
                <a:solidFill>
                  <a:srgbClr val="4E418F"/>
                </a:solidFill>
              </a:rPr>
              <a:t>16% </a:t>
            </a:r>
            <a:r>
              <a:rPr lang="en-AU" sz="2000" dirty="0">
                <a:solidFill>
                  <a:schemeClr val="tx1">
                    <a:lumMod val="85000"/>
                    <a:lumOff val="15000"/>
                  </a:schemeClr>
                </a:solidFill>
              </a:rPr>
              <a:t>reoffended with a DFV assault within 12 months</a:t>
            </a:r>
          </a:p>
          <a:p>
            <a:pPr marL="342900" indent="-342900">
              <a:buFont typeface="Arial" panose="020B0604020202020204" pitchFamily="34" charset="0"/>
              <a:buChar char="•"/>
            </a:pPr>
            <a:endParaRPr lang="en-AU" sz="2000" dirty="0">
              <a:solidFill>
                <a:schemeClr val="tx1">
                  <a:lumMod val="85000"/>
                  <a:lumOff val="15000"/>
                </a:schemeClr>
              </a:solidFill>
            </a:endParaRPr>
          </a:p>
          <a:p>
            <a:pPr marL="342900" indent="-342900">
              <a:buFont typeface="Arial" panose="020B0604020202020204" pitchFamily="34" charset="0"/>
              <a:buChar char="•"/>
            </a:pPr>
            <a:r>
              <a:rPr lang="en-AU" sz="2000" dirty="0">
                <a:solidFill>
                  <a:schemeClr val="tx1">
                    <a:lumMod val="85000"/>
                    <a:lumOff val="15000"/>
                  </a:schemeClr>
                </a:solidFill>
              </a:rPr>
              <a:t>Almost</a:t>
            </a:r>
            <a:r>
              <a:rPr lang="en-AU" sz="2000" b="1" dirty="0">
                <a:solidFill>
                  <a:srgbClr val="4E418F"/>
                </a:solidFill>
              </a:rPr>
              <a:t> one in four </a:t>
            </a:r>
            <a:r>
              <a:rPr lang="en-AU" sz="2000" dirty="0">
                <a:solidFill>
                  <a:schemeClr val="tx1">
                    <a:lumMod val="85000"/>
                    <a:lumOff val="15000"/>
                  </a:schemeClr>
                </a:solidFill>
              </a:rPr>
              <a:t>Aboriginal adults in remand had DFV assault as their most serious charge.</a:t>
            </a:r>
          </a:p>
          <a:p>
            <a:endParaRPr lang="en-AU" sz="20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E6015BC1-6DD6-4DC1-93D8-BD0CF405D8B3}"/>
              </a:ext>
            </a:extLst>
          </p:cNvPr>
          <p:cNvSpPr>
            <a:spLocks noGrp="1"/>
          </p:cNvSpPr>
          <p:nvPr>
            <p:ph type="sldNum" sz="quarter" idx="12"/>
          </p:nvPr>
        </p:nvSpPr>
        <p:spPr/>
        <p:txBody>
          <a:bodyPr/>
          <a:lstStyle/>
          <a:p>
            <a:fld id="{CBD54129-237E-BA4E-A210-4351E6A5A9A4}" type="slidenum">
              <a:rPr lang="en-US" smtClean="0"/>
              <a:t>39</a:t>
            </a:fld>
            <a:endParaRPr lang="en-US" dirty="0"/>
          </a:p>
        </p:txBody>
      </p:sp>
    </p:spTree>
    <p:extLst>
      <p:ext uri="{BB962C8B-B14F-4D97-AF65-F5344CB8AC3E}">
        <p14:creationId xmlns:p14="http://schemas.microsoft.com/office/powerpoint/2010/main" val="117408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C2D58138-6C45-40EE-AA4B-65BB02E5A400}"/>
              </a:ext>
            </a:extLst>
          </p:cNvPr>
          <p:cNvPicPr>
            <a:picLocks noChangeAspect="1"/>
          </p:cNvPicPr>
          <p:nvPr/>
        </p:nvPicPr>
        <p:blipFill>
          <a:blip r:embed="rId3"/>
          <a:stretch>
            <a:fillRect/>
          </a:stretch>
        </p:blipFill>
        <p:spPr>
          <a:xfrm>
            <a:off x="0" y="840752"/>
            <a:ext cx="12192000" cy="6017248"/>
          </a:xfrm>
          <a:prstGeom prst="rect">
            <a:avLst/>
          </a:prstGeom>
        </p:spPr>
      </p:pic>
      <p:pic>
        <p:nvPicPr>
          <p:cNvPr id="15" name="Picture 14">
            <a:extLst>
              <a:ext uri="{FF2B5EF4-FFF2-40B4-BE49-F238E27FC236}">
                <a16:creationId xmlns:a16="http://schemas.microsoft.com/office/drawing/2014/main" id="{B59379A0-7361-AF44-B1B0-C1E3F860999A}"/>
              </a:ext>
            </a:extLst>
          </p:cNvPr>
          <p:cNvPicPr>
            <a:picLocks noChangeAspect="1"/>
          </p:cNvPicPr>
          <p:nvPr/>
        </p:nvPicPr>
        <p:blipFill>
          <a:blip r:embed="rId4"/>
          <a:stretch>
            <a:fillRect/>
          </a:stretch>
        </p:blipFill>
        <p:spPr>
          <a:xfrm>
            <a:off x="0" y="-9188"/>
            <a:ext cx="12192000" cy="1092200"/>
          </a:xfrm>
          <a:prstGeom prst="rect">
            <a:avLst/>
          </a:prstGeom>
        </p:spPr>
      </p:pic>
      <p:sp>
        <p:nvSpPr>
          <p:cNvPr id="12" name="TextBox 11">
            <a:extLst>
              <a:ext uri="{FF2B5EF4-FFF2-40B4-BE49-F238E27FC236}">
                <a16:creationId xmlns:a16="http://schemas.microsoft.com/office/drawing/2014/main" id="{DCE608A5-A403-4E47-8C60-76802C6B9DC6}"/>
              </a:ext>
            </a:extLst>
          </p:cNvPr>
          <p:cNvSpPr txBox="1"/>
          <p:nvPr/>
        </p:nvSpPr>
        <p:spPr>
          <a:xfrm>
            <a:off x="704850" y="1385182"/>
            <a:ext cx="11106150" cy="3231654"/>
          </a:xfrm>
          <a:prstGeom prst="rect">
            <a:avLst/>
          </a:prstGeom>
          <a:noFill/>
        </p:spPr>
        <p:txBody>
          <a:bodyPr wrap="square" rtlCol="0">
            <a:spAutoFit/>
          </a:bodyPr>
          <a:lstStyle/>
          <a:p>
            <a:r>
              <a:rPr lang="en-US" sz="4400" dirty="0">
                <a:solidFill>
                  <a:srgbClr val="FFBB03"/>
                </a:solidFill>
              </a:rPr>
              <a:t>Background</a:t>
            </a:r>
          </a:p>
          <a:p>
            <a:pPr marL="571500" indent="-571500">
              <a:buFont typeface="Arial" panose="020B0604020202020204" pitchFamily="34" charset="0"/>
              <a:buChar char="•"/>
            </a:pPr>
            <a:r>
              <a:rPr lang="en-US" sz="3200" dirty="0">
                <a:solidFill>
                  <a:schemeClr val="bg1"/>
                </a:solidFill>
              </a:rPr>
              <a:t>Over representation of Aboriginal women as victims of DFV</a:t>
            </a:r>
          </a:p>
          <a:p>
            <a:pPr marL="571500" indent="-571500">
              <a:buFont typeface="Arial" panose="020B0604020202020204" pitchFamily="34" charset="0"/>
              <a:buChar char="•"/>
            </a:pPr>
            <a:r>
              <a:rPr lang="en-US" sz="3200" dirty="0">
                <a:solidFill>
                  <a:schemeClr val="bg1"/>
                </a:solidFill>
              </a:rPr>
              <a:t>Closing the Gap targets for DFV reducing violence</a:t>
            </a:r>
          </a:p>
          <a:p>
            <a:pPr marL="571500" indent="-571500">
              <a:buFont typeface="Arial" panose="020B0604020202020204" pitchFamily="34" charset="0"/>
              <a:buChar char="•"/>
            </a:pPr>
            <a:r>
              <a:rPr lang="en-US" sz="3200" dirty="0">
                <a:solidFill>
                  <a:schemeClr val="bg1"/>
                </a:solidFill>
              </a:rPr>
              <a:t>Definition of DFV</a:t>
            </a:r>
          </a:p>
          <a:p>
            <a:pPr marL="571500" indent="-571500">
              <a:buFont typeface="Arial" panose="020B0604020202020204" pitchFamily="34" charset="0"/>
              <a:buChar char="•"/>
            </a:pPr>
            <a:r>
              <a:rPr lang="en-US" sz="3200" dirty="0">
                <a:solidFill>
                  <a:schemeClr val="bg1"/>
                </a:solidFill>
              </a:rPr>
              <a:t>Trends in recorded DFV assault </a:t>
            </a:r>
          </a:p>
          <a:p>
            <a:pPr marL="571500" indent="-571500">
              <a:buFont typeface="Arial" panose="020B0604020202020204" pitchFamily="34" charset="0"/>
              <a:buChar char="•"/>
            </a:pPr>
            <a:r>
              <a:rPr lang="en-US" sz="3200" dirty="0">
                <a:solidFill>
                  <a:schemeClr val="bg1"/>
                </a:solidFill>
              </a:rPr>
              <a:t>Regional view</a:t>
            </a:r>
          </a:p>
        </p:txBody>
      </p:sp>
      <p:sp>
        <p:nvSpPr>
          <p:cNvPr id="2" name="Slide Number Placeholder 1">
            <a:extLst>
              <a:ext uri="{FF2B5EF4-FFF2-40B4-BE49-F238E27FC236}">
                <a16:creationId xmlns:a16="http://schemas.microsoft.com/office/drawing/2014/main" id="{DA1A6342-0C04-4813-AC6E-E2C88477CA23}"/>
              </a:ext>
            </a:extLst>
          </p:cNvPr>
          <p:cNvSpPr>
            <a:spLocks noGrp="1"/>
          </p:cNvSpPr>
          <p:nvPr>
            <p:ph type="sldNum" sz="quarter" idx="12"/>
          </p:nvPr>
        </p:nvSpPr>
        <p:spPr/>
        <p:txBody>
          <a:bodyPr/>
          <a:lstStyle/>
          <a:p>
            <a:fld id="{CBD54129-237E-BA4E-A210-4351E6A5A9A4}" type="slidenum">
              <a:rPr lang="en-US" smtClean="0"/>
              <a:t>4</a:t>
            </a:fld>
            <a:endParaRPr lang="en-US" dirty="0"/>
          </a:p>
        </p:txBody>
      </p:sp>
    </p:spTree>
    <p:extLst>
      <p:ext uri="{BB962C8B-B14F-4D97-AF65-F5344CB8AC3E}">
        <p14:creationId xmlns:p14="http://schemas.microsoft.com/office/powerpoint/2010/main" val="1123015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video game&#10;&#10;Description automatically generated">
            <a:extLst>
              <a:ext uri="{FF2B5EF4-FFF2-40B4-BE49-F238E27FC236}">
                <a16:creationId xmlns:a16="http://schemas.microsoft.com/office/drawing/2014/main" id="{39C707BB-497C-AF4A-B6EB-576235FEE982}"/>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Placeholder 3">
            <a:extLst>
              <a:ext uri="{FF2B5EF4-FFF2-40B4-BE49-F238E27FC236}">
                <a16:creationId xmlns:a16="http://schemas.microsoft.com/office/drawing/2014/main" id="{F4BF1701-B23D-3448-AA4D-8386270AB822}"/>
              </a:ext>
            </a:extLst>
          </p:cNvPr>
          <p:cNvSpPr txBox="1">
            <a:spLocks/>
          </p:cNvSpPr>
          <p:nvPr/>
        </p:nvSpPr>
        <p:spPr>
          <a:xfrm>
            <a:off x="0" y="2836863"/>
            <a:ext cx="12293600" cy="1397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b="1" dirty="0">
                <a:solidFill>
                  <a:srgbClr val="FBB916"/>
                </a:solidFill>
              </a:rPr>
              <a:t>For more information</a:t>
            </a:r>
          </a:p>
          <a:p>
            <a:pPr algn="ctr"/>
            <a:endParaRPr lang="en-AU" sz="800" b="1" dirty="0">
              <a:solidFill>
                <a:srgbClr val="FBB916"/>
              </a:solidFill>
            </a:endParaRPr>
          </a:p>
          <a:p>
            <a:pPr algn="ctr"/>
            <a:r>
              <a:rPr lang="en-AU" sz="3200" dirty="0">
                <a:solidFill>
                  <a:schemeClr val="bg1"/>
                </a:solidFill>
              </a:rPr>
              <a:t>   www.bocsar.nsw.gov.au</a:t>
            </a:r>
          </a:p>
        </p:txBody>
      </p:sp>
      <p:pic>
        <p:nvPicPr>
          <p:cNvPr id="7" name="Picture 6" descr="A picture containing clock&#10;&#10;Description automatically generated">
            <a:extLst>
              <a:ext uri="{FF2B5EF4-FFF2-40B4-BE49-F238E27FC236}">
                <a16:creationId xmlns:a16="http://schemas.microsoft.com/office/drawing/2014/main" id="{581D1FE1-A17D-B145-9584-A86622B275DE}"/>
              </a:ext>
            </a:extLst>
          </p:cNvPr>
          <p:cNvPicPr>
            <a:picLocks noChangeAspect="1"/>
          </p:cNvPicPr>
          <p:nvPr/>
        </p:nvPicPr>
        <p:blipFill>
          <a:blip r:embed="rId3"/>
          <a:stretch>
            <a:fillRect/>
          </a:stretch>
        </p:blipFill>
        <p:spPr>
          <a:xfrm>
            <a:off x="3606800" y="3598863"/>
            <a:ext cx="533400" cy="533400"/>
          </a:xfrm>
          <a:prstGeom prst="rect">
            <a:avLst/>
          </a:prstGeom>
        </p:spPr>
      </p:pic>
      <p:sp>
        <p:nvSpPr>
          <p:cNvPr id="2" name="Slide Number Placeholder 1">
            <a:extLst>
              <a:ext uri="{FF2B5EF4-FFF2-40B4-BE49-F238E27FC236}">
                <a16:creationId xmlns:a16="http://schemas.microsoft.com/office/drawing/2014/main" id="{CA416931-C58D-4A5B-8B81-3C4A635D39F2}"/>
              </a:ext>
            </a:extLst>
          </p:cNvPr>
          <p:cNvSpPr>
            <a:spLocks noGrp="1"/>
          </p:cNvSpPr>
          <p:nvPr>
            <p:ph type="sldNum" sz="quarter" idx="12"/>
          </p:nvPr>
        </p:nvSpPr>
        <p:spPr/>
        <p:txBody>
          <a:bodyPr/>
          <a:lstStyle/>
          <a:p>
            <a:fld id="{CBD54129-237E-BA4E-A210-4351E6A5A9A4}" type="slidenum">
              <a:rPr lang="en-US" smtClean="0"/>
              <a:t>40</a:t>
            </a:fld>
            <a:endParaRPr lang="en-US" dirty="0"/>
          </a:p>
        </p:txBody>
      </p:sp>
    </p:spTree>
    <p:extLst>
      <p:ext uri="{BB962C8B-B14F-4D97-AF65-F5344CB8AC3E}">
        <p14:creationId xmlns:p14="http://schemas.microsoft.com/office/powerpoint/2010/main" val="78332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6F4527B-7C54-434E-9EC7-051CE8786DB1}"/>
              </a:ext>
            </a:extLst>
          </p:cNvPr>
          <p:cNvPicPr>
            <a:picLocks noChangeAspect="1"/>
          </p:cNvPicPr>
          <p:nvPr/>
        </p:nvPicPr>
        <p:blipFill>
          <a:blip r:embed="rId3"/>
          <a:stretch>
            <a:fillRect/>
          </a:stretch>
        </p:blipFill>
        <p:spPr>
          <a:xfrm>
            <a:off x="0" y="-9188"/>
            <a:ext cx="12192000" cy="1092200"/>
          </a:xfrm>
          <a:prstGeom prst="rect">
            <a:avLst/>
          </a:prstGeom>
        </p:spPr>
      </p:pic>
      <p:sp>
        <p:nvSpPr>
          <p:cNvPr id="5" name="TextBox 4">
            <a:extLst>
              <a:ext uri="{FF2B5EF4-FFF2-40B4-BE49-F238E27FC236}">
                <a16:creationId xmlns:a16="http://schemas.microsoft.com/office/drawing/2014/main" id="{58470C8C-E667-654F-BB64-0D9EE889D1B6}"/>
              </a:ext>
            </a:extLst>
          </p:cNvPr>
          <p:cNvSpPr txBox="1"/>
          <p:nvPr/>
        </p:nvSpPr>
        <p:spPr>
          <a:xfrm>
            <a:off x="1847964" y="2461732"/>
            <a:ext cx="6714145" cy="1846659"/>
          </a:xfrm>
          <a:prstGeom prst="rect">
            <a:avLst/>
          </a:prstGeom>
          <a:noFill/>
        </p:spPr>
        <p:txBody>
          <a:bodyPr wrap="square" rtlCol="0">
            <a:spAutoFit/>
          </a:bodyPr>
          <a:lstStyle/>
          <a:p>
            <a:r>
              <a:rPr lang="en-AU" dirty="0">
                <a:solidFill>
                  <a:schemeClr val="bg2">
                    <a:lumMod val="25000"/>
                  </a:schemeClr>
                </a:solidFill>
              </a:rPr>
              <a:t>of </a:t>
            </a:r>
            <a:r>
              <a:rPr lang="en-AU" b="1" dirty="0">
                <a:solidFill>
                  <a:srgbClr val="C8721E"/>
                </a:solidFill>
              </a:rPr>
              <a:t>Aboriginal women </a:t>
            </a:r>
            <a:r>
              <a:rPr lang="en-AU" dirty="0">
                <a:solidFill>
                  <a:schemeClr val="bg2">
                    <a:lumMod val="25000"/>
                  </a:schemeClr>
                </a:solidFill>
              </a:rPr>
              <a:t>reported experiencing physical violence in the past 12 months from a family member or partner</a:t>
            </a:r>
          </a:p>
          <a:p>
            <a:endParaRPr lang="en-AU" dirty="0">
              <a:solidFill>
                <a:schemeClr val="bg2">
                  <a:lumMod val="25000"/>
                </a:schemeClr>
              </a:solidFill>
            </a:endParaRPr>
          </a:p>
          <a:p>
            <a:r>
              <a:rPr lang="en-AU" dirty="0">
                <a:solidFill>
                  <a:schemeClr val="bg2">
                    <a:lumMod val="25000"/>
                  </a:schemeClr>
                </a:solidFill>
              </a:rPr>
              <a:t>of </a:t>
            </a:r>
            <a:r>
              <a:rPr lang="en-AU" b="1" dirty="0">
                <a:solidFill>
                  <a:srgbClr val="C8721E"/>
                </a:solidFill>
              </a:rPr>
              <a:t>all Australian women </a:t>
            </a:r>
            <a:r>
              <a:rPr lang="en-AU" dirty="0">
                <a:solidFill>
                  <a:schemeClr val="bg2">
                    <a:lumMod val="25000"/>
                  </a:schemeClr>
                </a:solidFill>
              </a:rPr>
              <a:t>reported experiencing physical assault in the past 12 months. Over half of of these were from an intimate partner.</a:t>
            </a:r>
          </a:p>
          <a:p>
            <a:endParaRPr lang="en-US" sz="2400" dirty="0"/>
          </a:p>
        </p:txBody>
      </p:sp>
      <p:sp>
        <p:nvSpPr>
          <p:cNvPr id="2" name="Rectangle 1">
            <a:extLst>
              <a:ext uri="{FF2B5EF4-FFF2-40B4-BE49-F238E27FC236}">
                <a16:creationId xmlns:a16="http://schemas.microsoft.com/office/drawing/2014/main" id="{CFAA9562-C969-DF46-A308-FC10CCE5FD54}"/>
              </a:ext>
            </a:extLst>
          </p:cNvPr>
          <p:cNvSpPr/>
          <p:nvPr/>
        </p:nvSpPr>
        <p:spPr>
          <a:xfrm>
            <a:off x="901165" y="2418012"/>
            <a:ext cx="1093568" cy="523220"/>
          </a:xfrm>
          <a:prstGeom prst="rect">
            <a:avLst/>
          </a:prstGeom>
        </p:spPr>
        <p:txBody>
          <a:bodyPr wrap="square">
            <a:spAutoFit/>
          </a:bodyPr>
          <a:lstStyle/>
          <a:p>
            <a:r>
              <a:rPr lang="en-US" sz="2800" b="1" dirty="0">
                <a:solidFill>
                  <a:srgbClr val="4F408E"/>
                </a:solidFill>
              </a:rPr>
              <a:t>10% </a:t>
            </a:r>
          </a:p>
        </p:txBody>
      </p:sp>
      <p:sp>
        <p:nvSpPr>
          <p:cNvPr id="3" name="Rectangle 2">
            <a:extLst>
              <a:ext uri="{FF2B5EF4-FFF2-40B4-BE49-F238E27FC236}">
                <a16:creationId xmlns:a16="http://schemas.microsoft.com/office/drawing/2014/main" id="{E5D371A3-1DCC-2C4C-8673-A725FCD56351}"/>
              </a:ext>
            </a:extLst>
          </p:cNvPr>
          <p:cNvSpPr/>
          <p:nvPr/>
        </p:nvSpPr>
        <p:spPr>
          <a:xfrm>
            <a:off x="992495" y="3276466"/>
            <a:ext cx="910907" cy="523220"/>
          </a:xfrm>
          <a:prstGeom prst="rect">
            <a:avLst/>
          </a:prstGeom>
        </p:spPr>
        <p:txBody>
          <a:bodyPr wrap="square">
            <a:spAutoFit/>
          </a:bodyPr>
          <a:lstStyle/>
          <a:p>
            <a:r>
              <a:rPr lang="en-US" sz="2800" b="1" dirty="0">
                <a:solidFill>
                  <a:srgbClr val="4F4090"/>
                </a:solidFill>
              </a:rPr>
              <a:t>3% </a:t>
            </a:r>
          </a:p>
        </p:txBody>
      </p:sp>
      <p:pic>
        <p:nvPicPr>
          <p:cNvPr id="18" name="Picture 17">
            <a:extLst>
              <a:ext uri="{FF2B5EF4-FFF2-40B4-BE49-F238E27FC236}">
                <a16:creationId xmlns:a16="http://schemas.microsoft.com/office/drawing/2014/main" id="{5374E2EF-FAC1-5749-AD1B-508C664ABBB9}"/>
              </a:ext>
            </a:extLst>
          </p:cNvPr>
          <p:cNvPicPr>
            <a:picLocks noChangeAspect="1"/>
          </p:cNvPicPr>
          <p:nvPr/>
        </p:nvPicPr>
        <p:blipFill>
          <a:blip r:embed="rId4"/>
          <a:stretch>
            <a:fillRect/>
          </a:stretch>
        </p:blipFill>
        <p:spPr>
          <a:xfrm>
            <a:off x="-1" y="759424"/>
            <a:ext cx="11044053" cy="844362"/>
          </a:xfrm>
          <a:prstGeom prst="rect">
            <a:avLst/>
          </a:prstGeom>
        </p:spPr>
      </p:pic>
      <p:sp>
        <p:nvSpPr>
          <p:cNvPr id="16" name="TextBox 15">
            <a:extLst>
              <a:ext uri="{FF2B5EF4-FFF2-40B4-BE49-F238E27FC236}">
                <a16:creationId xmlns:a16="http://schemas.microsoft.com/office/drawing/2014/main" id="{BA7902CF-F500-DA41-B82A-9A80CA790F73}"/>
              </a:ext>
            </a:extLst>
          </p:cNvPr>
          <p:cNvSpPr txBox="1"/>
          <p:nvPr/>
        </p:nvSpPr>
        <p:spPr>
          <a:xfrm>
            <a:off x="572980" y="837647"/>
            <a:ext cx="9271663" cy="646331"/>
          </a:xfrm>
          <a:prstGeom prst="rect">
            <a:avLst/>
          </a:prstGeom>
          <a:noFill/>
        </p:spPr>
        <p:txBody>
          <a:bodyPr wrap="square" rtlCol="0">
            <a:spAutoFit/>
          </a:bodyPr>
          <a:lstStyle/>
          <a:p>
            <a:r>
              <a:rPr lang="en-US" sz="3600" dirty="0">
                <a:solidFill>
                  <a:srgbClr val="FFC000"/>
                </a:solidFill>
              </a:rPr>
              <a:t>Over representation as victims of violence</a:t>
            </a:r>
          </a:p>
        </p:txBody>
      </p:sp>
      <p:sp>
        <p:nvSpPr>
          <p:cNvPr id="28" name="Rectangle 27">
            <a:extLst>
              <a:ext uri="{FF2B5EF4-FFF2-40B4-BE49-F238E27FC236}">
                <a16:creationId xmlns:a16="http://schemas.microsoft.com/office/drawing/2014/main" id="{1124C870-27CD-E149-B9D3-B3946D5F69F2}"/>
              </a:ext>
            </a:extLst>
          </p:cNvPr>
          <p:cNvSpPr/>
          <p:nvPr/>
        </p:nvSpPr>
        <p:spPr>
          <a:xfrm>
            <a:off x="6854527" y="2836111"/>
            <a:ext cx="1266693" cy="246221"/>
          </a:xfrm>
          <a:prstGeom prst="rect">
            <a:avLst/>
          </a:prstGeom>
        </p:spPr>
        <p:txBody>
          <a:bodyPr wrap="none">
            <a:spAutoFit/>
          </a:bodyPr>
          <a:lstStyle/>
          <a:p>
            <a:r>
              <a:rPr lang="en-AU" sz="1000" dirty="0">
                <a:latin typeface="Arial" panose="020B0604020202020204" pitchFamily="34" charset="0"/>
                <a:cs typeface="Arial" panose="020B0604020202020204" pitchFamily="34" charset="0"/>
              </a:rPr>
              <a:t>Source: ABS, 2016</a:t>
            </a:r>
            <a:endParaRPr lang="en-US" sz="1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CA3DA13-6B0E-C640-8CB4-0A5F9D1100B0}"/>
              </a:ext>
            </a:extLst>
          </p:cNvPr>
          <p:cNvSpPr/>
          <p:nvPr/>
        </p:nvSpPr>
        <p:spPr>
          <a:xfrm>
            <a:off x="8348757" y="3601232"/>
            <a:ext cx="1266693" cy="246221"/>
          </a:xfrm>
          <a:prstGeom prst="rect">
            <a:avLst/>
          </a:prstGeom>
        </p:spPr>
        <p:txBody>
          <a:bodyPr wrap="none">
            <a:spAutoFit/>
          </a:bodyPr>
          <a:lstStyle/>
          <a:p>
            <a:r>
              <a:rPr lang="en-AU" sz="1000" dirty="0">
                <a:latin typeface="Arial" panose="020B0604020202020204" pitchFamily="34" charset="0"/>
                <a:cs typeface="Arial" panose="020B0604020202020204" pitchFamily="34" charset="0"/>
              </a:rPr>
              <a:t>Source: ABS, 2017</a:t>
            </a:r>
            <a:endParaRPr lang="en-US" sz="1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2A889EB-BCF3-4B61-83ED-56425FE8421D}"/>
              </a:ext>
            </a:extLst>
          </p:cNvPr>
          <p:cNvSpPr txBox="1"/>
          <p:nvPr/>
        </p:nvSpPr>
        <p:spPr>
          <a:xfrm>
            <a:off x="310019" y="1740007"/>
            <a:ext cx="9166489" cy="584775"/>
          </a:xfrm>
          <a:prstGeom prst="rect">
            <a:avLst/>
          </a:prstGeom>
          <a:noFill/>
        </p:spPr>
        <p:txBody>
          <a:bodyPr wrap="square">
            <a:spAutoFit/>
          </a:bodyPr>
          <a:lstStyle/>
          <a:p>
            <a:pPr algn="ctr" defTabSz="1371260">
              <a:defRPr/>
            </a:pPr>
            <a:r>
              <a:rPr lang="en-US" sz="3200" b="1" dirty="0">
                <a:solidFill>
                  <a:srgbClr val="4F408E"/>
                </a:solidFill>
              </a:rPr>
              <a:t>DFV is much higher for Aboriginal women</a:t>
            </a:r>
          </a:p>
        </p:txBody>
      </p:sp>
      <p:sp>
        <p:nvSpPr>
          <p:cNvPr id="11" name="TextBox 10">
            <a:extLst>
              <a:ext uri="{FF2B5EF4-FFF2-40B4-BE49-F238E27FC236}">
                <a16:creationId xmlns:a16="http://schemas.microsoft.com/office/drawing/2014/main" id="{824D580A-4962-4D0D-8593-4E4E9AC0C9BE}"/>
              </a:ext>
            </a:extLst>
          </p:cNvPr>
          <p:cNvSpPr txBox="1"/>
          <p:nvPr/>
        </p:nvSpPr>
        <p:spPr>
          <a:xfrm>
            <a:off x="1903403" y="4030130"/>
            <a:ext cx="4793732" cy="646331"/>
          </a:xfrm>
          <a:prstGeom prst="rect">
            <a:avLst/>
          </a:prstGeom>
          <a:noFill/>
        </p:spPr>
        <p:txBody>
          <a:bodyPr wrap="square" rtlCol="0">
            <a:spAutoFit/>
          </a:bodyPr>
          <a:lstStyle/>
          <a:p>
            <a:r>
              <a:rPr lang="en-US" dirty="0">
                <a:cs typeface="Arial" panose="020B0604020202020204" pitchFamily="34" charset="0"/>
              </a:rPr>
              <a:t>Hospitalisations for interpersonal violence are </a:t>
            </a:r>
            <a:r>
              <a:rPr lang="en-US" b="1" dirty="0">
                <a:solidFill>
                  <a:srgbClr val="C8721F"/>
                </a:solidFill>
                <a:cs typeface="Arial" panose="020B0604020202020204" pitchFamily="34" charset="0"/>
              </a:rPr>
              <a:t>7x higher </a:t>
            </a:r>
            <a:r>
              <a:rPr lang="en-US" dirty="0">
                <a:cs typeface="Arial" panose="020B0604020202020204" pitchFamily="34" charset="0"/>
              </a:rPr>
              <a:t>for Aboriginal women</a:t>
            </a:r>
          </a:p>
        </p:txBody>
      </p:sp>
      <p:pic>
        <p:nvPicPr>
          <p:cNvPr id="12" name="Picture 11">
            <a:extLst>
              <a:ext uri="{FF2B5EF4-FFF2-40B4-BE49-F238E27FC236}">
                <a16:creationId xmlns:a16="http://schemas.microsoft.com/office/drawing/2014/main" id="{C040B5A7-5A6A-4B10-A013-718B98B071EB}"/>
              </a:ext>
            </a:extLst>
          </p:cNvPr>
          <p:cNvPicPr>
            <a:picLocks noChangeAspect="1"/>
          </p:cNvPicPr>
          <p:nvPr/>
        </p:nvPicPr>
        <p:blipFill>
          <a:blip r:embed="rId5"/>
          <a:stretch>
            <a:fillRect/>
          </a:stretch>
        </p:blipFill>
        <p:spPr>
          <a:xfrm>
            <a:off x="24387" y="3907748"/>
            <a:ext cx="770236" cy="875954"/>
          </a:xfrm>
          <a:prstGeom prst="rect">
            <a:avLst/>
          </a:prstGeom>
        </p:spPr>
      </p:pic>
      <p:sp>
        <p:nvSpPr>
          <p:cNvPr id="25" name="TextBox 24">
            <a:extLst>
              <a:ext uri="{FF2B5EF4-FFF2-40B4-BE49-F238E27FC236}">
                <a16:creationId xmlns:a16="http://schemas.microsoft.com/office/drawing/2014/main" id="{A44C8454-8473-42A7-9EFF-4A9D37D9F0B4}"/>
              </a:ext>
            </a:extLst>
          </p:cNvPr>
          <p:cNvSpPr txBox="1"/>
          <p:nvPr/>
        </p:nvSpPr>
        <p:spPr>
          <a:xfrm>
            <a:off x="6852980" y="3923136"/>
            <a:ext cx="4345638" cy="369332"/>
          </a:xfrm>
          <a:prstGeom prst="rect">
            <a:avLst/>
          </a:prstGeom>
          <a:noFill/>
        </p:spPr>
        <p:txBody>
          <a:bodyPr wrap="square" rtlCol="0">
            <a:spAutoFit/>
          </a:bodyPr>
          <a:lstStyle/>
          <a:p>
            <a:r>
              <a:rPr lang="en-US" b="1" dirty="0">
                <a:solidFill>
                  <a:srgbClr val="4E418F"/>
                </a:solidFill>
              </a:rPr>
              <a:t>Rate of hospitalization, per 100,000</a:t>
            </a:r>
          </a:p>
        </p:txBody>
      </p:sp>
      <p:sp>
        <p:nvSpPr>
          <p:cNvPr id="26" name="TextBox 25">
            <a:extLst>
              <a:ext uri="{FF2B5EF4-FFF2-40B4-BE49-F238E27FC236}">
                <a16:creationId xmlns:a16="http://schemas.microsoft.com/office/drawing/2014/main" id="{B76D8E95-A861-4F19-94C7-1E87C842D5E6}"/>
              </a:ext>
            </a:extLst>
          </p:cNvPr>
          <p:cNvSpPr txBox="1"/>
          <p:nvPr/>
        </p:nvSpPr>
        <p:spPr>
          <a:xfrm>
            <a:off x="6349687" y="6582261"/>
            <a:ext cx="4521825" cy="246104"/>
          </a:xfrm>
          <a:prstGeom prst="rect">
            <a:avLst/>
          </a:prstGeom>
          <a:noFill/>
        </p:spPr>
        <p:txBody>
          <a:bodyPr wrap="square" rtlCol="0">
            <a:spAutoFit/>
          </a:bodyPr>
          <a:lstStyle/>
          <a:p>
            <a:r>
              <a:rPr lang="en-AU" sz="1000" dirty="0"/>
              <a:t>Note: changes in data over time may be effected by changes recording over time </a:t>
            </a:r>
          </a:p>
        </p:txBody>
      </p:sp>
      <p:graphicFrame>
        <p:nvGraphicFramePr>
          <p:cNvPr id="27" name="Chart 26">
            <a:extLst>
              <a:ext uri="{FF2B5EF4-FFF2-40B4-BE49-F238E27FC236}">
                <a16:creationId xmlns:a16="http://schemas.microsoft.com/office/drawing/2014/main" id="{86B039DD-1801-41F4-99CE-D76B997FBE4F}"/>
              </a:ext>
            </a:extLst>
          </p:cNvPr>
          <p:cNvGraphicFramePr>
            <a:graphicFrameLocks/>
          </p:cNvGraphicFramePr>
          <p:nvPr>
            <p:extLst>
              <p:ext uri="{D42A27DB-BD31-4B8C-83A1-F6EECF244321}">
                <p14:modId xmlns:p14="http://schemas.microsoft.com/office/powerpoint/2010/main" val="1407846857"/>
              </p:ext>
            </p:extLst>
          </p:nvPr>
        </p:nvGraphicFramePr>
        <p:xfrm>
          <a:off x="6705084" y="4292468"/>
          <a:ext cx="5098987" cy="2182903"/>
        </p:xfrm>
        <a:graphic>
          <a:graphicData uri="http://schemas.openxmlformats.org/drawingml/2006/chart">
            <c:chart xmlns:c="http://schemas.openxmlformats.org/drawingml/2006/chart" xmlns:r="http://schemas.openxmlformats.org/officeDocument/2006/relationships" r:id="rId6"/>
          </a:graphicData>
        </a:graphic>
      </p:graphicFrame>
      <p:sp>
        <p:nvSpPr>
          <p:cNvPr id="29" name="Rectangle 28">
            <a:extLst>
              <a:ext uri="{FF2B5EF4-FFF2-40B4-BE49-F238E27FC236}">
                <a16:creationId xmlns:a16="http://schemas.microsoft.com/office/drawing/2014/main" id="{6B1790AB-2D13-4C37-95CA-60FA56905872}"/>
              </a:ext>
            </a:extLst>
          </p:cNvPr>
          <p:cNvSpPr/>
          <p:nvPr/>
        </p:nvSpPr>
        <p:spPr>
          <a:xfrm>
            <a:off x="4587937" y="4703435"/>
            <a:ext cx="1653017" cy="246221"/>
          </a:xfrm>
          <a:prstGeom prst="rect">
            <a:avLst/>
          </a:prstGeom>
        </p:spPr>
        <p:txBody>
          <a:bodyPr wrap="none">
            <a:spAutoFit/>
          </a:bodyPr>
          <a:lstStyle/>
          <a:p>
            <a:r>
              <a:rPr lang="en-AU" sz="1000" dirty="0">
                <a:latin typeface="Arial" panose="020B0604020202020204" pitchFamily="34" charset="0"/>
                <a:cs typeface="Arial" panose="020B0604020202020204" pitchFamily="34" charset="0"/>
              </a:rPr>
              <a:t>Source: NSW HealthStats</a:t>
            </a:r>
            <a:endParaRPr lang="en-US" sz="1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492CBFD-E225-4248-84EE-18B27B398DDF}"/>
              </a:ext>
            </a:extLst>
          </p:cNvPr>
          <p:cNvSpPr txBox="1"/>
          <p:nvPr/>
        </p:nvSpPr>
        <p:spPr>
          <a:xfrm>
            <a:off x="1903402" y="5142138"/>
            <a:ext cx="4711154" cy="923330"/>
          </a:xfrm>
          <a:prstGeom prst="rect">
            <a:avLst/>
          </a:prstGeom>
          <a:noFill/>
        </p:spPr>
        <p:txBody>
          <a:bodyPr wrap="square" rtlCol="0">
            <a:spAutoFit/>
          </a:bodyPr>
          <a:lstStyle/>
          <a:p>
            <a:r>
              <a:rPr lang="en-US" dirty="0">
                <a:cs typeface="Arial" panose="020B0604020202020204" pitchFamily="34" charset="0"/>
              </a:rPr>
              <a:t>of adult victims of DFV assault reported to NSW Police in 2021 were Aboriginal;  </a:t>
            </a:r>
            <a:r>
              <a:rPr lang="en-US" b="1" dirty="0">
                <a:solidFill>
                  <a:srgbClr val="C8721E"/>
                </a:solidFill>
                <a:cs typeface="Arial" panose="020B0604020202020204" pitchFamily="34" charset="0"/>
              </a:rPr>
              <a:t>2.2%</a:t>
            </a:r>
            <a:r>
              <a:rPr lang="en-US" dirty="0">
                <a:cs typeface="Arial" panose="020B0604020202020204" pitchFamily="34" charset="0"/>
              </a:rPr>
              <a:t> of the NSW adult population were Aboriginal</a:t>
            </a:r>
          </a:p>
        </p:txBody>
      </p:sp>
      <p:sp>
        <p:nvSpPr>
          <p:cNvPr id="20" name="Rectangle 19">
            <a:extLst>
              <a:ext uri="{FF2B5EF4-FFF2-40B4-BE49-F238E27FC236}">
                <a16:creationId xmlns:a16="http://schemas.microsoft.com/office/drawing/2014/main" id="{F41424D6-FC78-4E48-B22C-6C2611E0E867}"/>
              </a:ext>
            </a:extLst>
          </p:cNvPr>
          <p:cNvSpPr/>
          <p:nvPr/>
        </p:nvSpPr>
        <p:spPr>
          <a:xfrm>
            <a:off x="1083826" y="5117412"/>
            <a:ext cx="910907" cy="523220"/>
          </a:xfrm>
          <a:prstGeom prst="rect">
            <a:avLst/>
          </a:prstGeom>
        </p:spPr>
        <p:txBody>
          <a:bodyPr wrap="square">
            <a:spAutoFit/>
          </a:bodyPr>
          <a:lstStyle/>
          <a:p>
            <a:r>
              <a:rPr lang="en-US" sz="2800" b="1" dirty="0">
                <a:solidFill>
                  <a:srgbClr val="4F4090"/>
                </a:solidFill>
              </a:rPr>
              <a:t>9% </a:t>
            </a:r>
          </a:p>
        </p:txBody>
      </p:sp>
      <p:sp>
        <p:nvSpPr>
          <p:cNvPr id="21" name="Rectangle 20">
            <a:extLst>
              <a:ext uri="{FF2B5EF4-FFF2-40B4-BE49-F238E27FC236}">
                <a16:creationId xmlns:a16="http://schemas.microsoft.com/office/drawing/2014/main" id="{D94ADD8D-9709-4D2E-A837-D58EDBB9F434}"/>
              </a:ext>
            </a:extLst>
          </p:cNvPr>
          <p:cNvSpPr/>
          <p:nvPr/>
        </p:nvSpPr>
        <p:spPr>
          <a:xfrm>
            <a:off x="3469904" y="6301304"/>
            <a:ext cx="3235181" cy="246221"/>
          </a:xfrm>
          <a:prstGeom prst="rect">
            <a:avLst/>
          </a:prstGeom>
        </p:spPr>
        <p:txBody>
          <a:bodyPr wrap="none">
            <a:spAutoFit/>
          </a:bodyPr>
          <a:lstStyle/>
          <a:p>
            <a:r>
              <a:rPr lang="en-AU" sz="1000" dirty="0">
                <a:latin typeface="Arial" panose="020B0604020202020204" pitchFamily="34" charset="0"/>
                <a:cs typeface="Arial" panose="020B0604020202020204" pitchFamily="34" charset="0"/>
              </a:rPr>
              <a:t>Source: NSW Bureau of Crime Statistic and Research</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FDDF7B6-73E4-4B0B-8968-CD4E19693BB3}"/>
              </a:ext>
            </a:extLst>
          </p:cNvPr>
          <p:cNvSpPr>
            <a:spLocks noGrp="1"/>
          </p:cNvSpPr>
          <p:nvPr>
            <p:ph type="sldNum" sz="quarter" idx="12"/>
          </p:nvPr>
        </p:nvSpPr>
        <p:spPr/>
        <p:txBody>
          <a:bodyPr/>
          <a:lstStyle/>
          <a:p>
            <a:fld id="{CBD54129-237E-BA4E-A210-4351E6A5A9A4}" type="slidenum">
              <a:rPr lang="en-US" smtClean="0"/>
              <a:t>5</a:t>
            </a:fld>
            <a:endParaRPr lang="en-US" dirty="0"/>
          </a:p>
        </p:txBody>
      </p:sp>
    </p:spTree>
    <p:extLst>
      <p:ext uri="{BB962C8B-B14F-4D97-AF65-F5344CB8AC3E}">
        <p14:creationId xmlns:p14="http://schemas.microsoft.com/office/powerpoint/2010/main" val="411276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6F4527B-7C54-434E-9EC7-051CE8786DB1}"/>
              </a:ext>
            </a:extLst>
          </p:cNvPr>
          <p:cNvPicPr>
            <a:picLocks noChangeAspect="1"/>
          </p:cNvPicPr>
          <p:nvPr/>
        </p:nvPicPr>
        <p:blipFill>
          <a:blip r:embed="rId3"/>
          <a:stretch>
            <a:fillRect/>
          </a:stretch>
        </p:blipFill>
        <p:spPr>
          <a:xfrm>
            <a:off x="0" y="-9188"/>
            <a:ext cx="12192000" cy="1092200"/>
          </a:xfrm>
          <a:prstGeom prst="rect">
            <a:avLst/>
          </a:prstGeom>
        </p:spPr>
      </p:pic>
      <p:pic>
        <p:nvPicPr>
          <p:cNvPr id="18" name="Picture 17">
            <a:extLst>
              <a:ext uri="{FF2B5EF4-FFF2-40B4-BE49-F238E27FC236}">
                <a16:creationId xmlns:a16="http://schemas.microsoft.com/office/drawing/2014/main" id="{5374E2EF-FAC1-5749-AD1B-508C664ABBB9}"/>
              </a:ext>
            </a:extLst>
          </p:cNvPr>
          <p:cNvPicPr>
            <a:picLocks noChangeAspect="1"/>
          </p:cNvPicPr>
          <p:nvPr/>
        </p:nvPicPr>
        <p:blipFill>
          <a:blip r:embed="rId4"/>
          <a:stretch>
            <a:fillRect/>
          </a:stretch>
        </p:blipFill>
        <p:spPr>
          <a:xfrm>
            <a:off x="-1" y="759424"/>
            <a:ext cx="8484781" cy="844362"/>
          </a:xfrm>
          <a:prstGeom prst="rect">
            <a:avLst/>
          </a:prstGeom>
        </p:spPr>
      </p:pic>
      <p:sp>
        <p:nvSpPr>
          <p:cNvPr id="16" name="TextBox 15">
            <a:extLst>
              <a:ext uri="{FF2B5EF4-FFF2-40B4-BE49-F238E27FC236}">
                <a16:creationId xmlns:a16="http://schemas.microsoft.com/office/drawing/2014/main" id="{BA7902CF-F500-DA41-B82A-9A80CA790F73}"/>
              </a:ext>
            </a:extLst>
          </p:cNvPr>
          <p:cNvSpPr txBox="1"/>
          <p:nvPr/>
        </p:nvSpPr>
        <p:spPr>
          <a:xfrm>
            <a:off x="572981" y="837647"/>
            <a:ext cx="7550294" cy="646331"/>
          </a:xfrm>
          <a:prstGeom prst="rect">
            <a:avLst/>
          </a:prstGeom>
          <a:noFill/>
        </p:spPr>
        <p:txBody>
          <a:bodyPr wrap="square" rtlCol="0">
            <a:spAutoFit/>
          </a:bodyPr>
          <a:lstStyle/>
          <a:p>
            <a:r>
              <a:rPr lang="en-US" sz="3600" dirty="0">
                <a:solidFill>
                  <a:srgbClr val="FBB916"/>
                </a:solidFill>
              </a:rPr>
              <a:t>Closing the Gap targets: Justice </a:t>
            </a:r>
            <a:endParaRPr lang="en-US" sz="3600" dirty="0">
              <a:solidFill>
                <a:srgbClr val="FFBB03"/>
              </a:solidFill>
            </a:endParaRPr>
          </a:p>
        </p:txBody>
      </p:sp>
      <p:sp>
        <p:nvSpPr>
          <p:cNvPr id="11" name="Rectangle 6">
            <a:extLst>
              <a:ext uri="{FF2B5EF4-FFF2-40B4-BE49-F238E27FC236}">
                <a16:creationId xmlns:a16="http://schemas.microsoft.com/office/drawing/2014/main" id="{60289F37-7535-45BF-9147-000E022DFB92}"/>
              </a:ext>
            </a:extLst>
          </p:cNvPr>
          <p:cNvSpPr/>
          <p:nvPr/>
        </p:nvSpPr>
        <p:spPr>
          <a:xfrm>
            <a:off x="214415" y="1720890"/>
            <a:ext cx="2931556" cy="618773"/>
          </a:xfrm>
          <a:prstGeom prst="roundRect">
            <a:avLst>
              <a:gd name="adj" fmla="val 8623"/>
            </a:avLst>
          </a:prstGeom>
          <a:solidFill>
            <a:srgbClr val="241F5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2"/>
            <a:r>
              <a:rPr lang="en-AU" sz="1600" b="1" dirty="0">
                <a:solidFill>
                  <a:schemeClr val="bg1"/>
                </a:solidFill>
              </a:rPr>
              <a:t>Adult  incarc</a:t>
            </a:r>
            <a:r>
              <a:rPr lang="en-AU" sz="1600" b="1" i="1" dirty="0">
                <a:solidFill>
                  <a:schemeClr val="bg1"/>
                </a:solidFill>
              </a:rPr>
              <a:t>e</a:t>
            </a:r>
            <a:r>
              <a:rPr lang="en-AU" sz="1600" b="1" dirty="0">
                <a:solidFill>
                  <a:schemeClr val="bg1"/>
                </a:solidFill>
              </a:rPr>
              <a:t>ration </a:t>
            </a:r>
          </a:p>
        </p:txBody>
      </p:sp>
      <p:sp>
        <p:nvSpPr>
          <p:cNvPr id="14" name="Rectangle 32">
            <a:extLst>
              <a:ext uri="{FF2B5EF4-FFF2-40B4-BE49-F238E27FC236}">
                <a16:creationId xmlns:a16="http://schemas.microsoft.com/office/drawing/2014/main" id="{E1744B49-2D6E-4736-B393-204DE0233EAC}"/>
              </a:ext>
            </a:extLst>
          </p:cNvPr>
          <p:cNvSpPr/>
          <p:nvPr/>
        </p:nvSpPr>
        <p:spPr>
          <a:xfrm>
            <a:off x="3903133" y="1794821"/>
            <a:ext cx="3372754" cy="549994"/>
          </a:xfrm>
          <a:prstGeom prst="roundRect">
            <a:avLst>
              <a:gd name="adj" fmla="val 8623"/>
            </a:avLst>
          </a:prstGeom>
          <a:solidFill>
            <a:srgbClr val="241F5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2"/>
            <a:r>
              <a:rPr lang="en-AU" sz="1600" b="1" dirty="0">
                <a:solidFill>
                  <a:schemeClr val="bg1"/>
                </a:solidFill>
              </a:rPr>
              <a:t>Youth detention</a:t>
            </a:r>
          </a:p>
        </p:txBody>
      </p:sp>
      <p:sp>
        <p:nvSpPr>
          <p:cNvPr id="20" name="Oval 14">
            <a:extLst>
              <a:ext uri="{FF2B5EF4-FFF2-40B4-BE49-F238E27FC236}">
                <a16:creationId xmlns:a16="http://schemas.microsoft.com/office/drawing/2014/main" id="{547E180B-7DAE-4708-84DC-D368186E4F21}"/>
              </a:ext>
            </a:extLst>
          </p:cNvPr>
          <p:cNvSpPr/>
          <p:nvPr/>
        </p:nvSpPr>
        <p:spPr>
          <a:xfrm>
            <a:off x="286653" y="1773977"/>
            <a:ext cx="537719" cy="363459"/>
          </a:xfrm>
          <a:prstGeom prst="roundRect">
            <a:avLst/>
          </a:prstGeom>
          <a:solidFill>
            <a:srgbClr val="241F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10</a:t>
            </a:r>
          </a:p>
        </p:txBody>
      </p:sp>
      <p:sp>
        <p:nvSpPr>
          <p:cNvPr id="21" name="Oval 47">
            <a:extLst>
              <a:ext uri="{FF2B5EF4-FFF2-40B4-BE49-F238E27FC236}">
                <a16:creationId xmlns:a16="http://schemas.microsoft.com/office/drawing/2014/main" id="{790E2FC3-46E4-4AF5-8FBF-39111C8D9E1B}"/>
              </a:ext>
            </a:extLst>
          </p:cNvPr>
          <p:cNvSpPr/>
          <p:nvPr/>
        </p:nvSpPr>
        <p:spPr>
          <a:xfrm>
            <a:off x="3994818" y="1846102"/>
            <a:ext cx="623905" cy="363459"/>
          </a:xfrm>
          <a:prstGeom prst="roundRect">
            <a:avLst/>
          </a:prstGeom>
          <a:solidFill>
            <a:srgbClr val="241F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11</a:t>
            </a:r>
          </a:p>
        </p:txBody>
      </p:sp>
      <p:sp>
        <p:nvSpPr>
          <p:cNvPr id="22" name="Oval 50">
            <a:extLst>
              <a:ext uri="{FF2B5EF4-FFF2-40B4-BE49-F238E27FC236}">
                <a16:creationId xmlns:a16="http://schemas.microsoft.com/office/drawing/2014/main" id="{0779FD98-5CC4-4F63-9772-C865B5ADB296}"/>
              </a:ext>
            </a:extLst>
          </p:cNvPr>
          <p:cNvSpPr/>
          <p:nvPr/>
        </p:nvSpPr>
        <p:spPr>
          <a:xfrm>
            <a:off x="8276457" y="2456653"/>
            <a:ext cx="634359" cy="363459"/>
          </a:xfrm>
          <a:prstGeom prst="roundRect">
            <a:avLst/>
          </a:prstGeom>
          <a:solidFill>
            <a:srgbClr val="241F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bg1"/>
                </a:solidFill>
              </a:rPr>
              <a:t>13</a:t>
            </a:r>
          </a:p>
        </p:txBody>
      </p:sp>
      <p:sp>
        <p:nvSpPr>
          <p:cNvPr id="25" name="Rectangle 3">
            <a:extLst>
              <a:ext uri="{FF2B5EF4-FFF2-40B4-BE49-F238E27FC236}">
                <a16:creationId xmlns:a16="http://schemas.microsoft.com/office/drawing/2014/main" id="{45B1E0EE-2015-4749-8B57-3C67CF16D5C7}"/>
              </a:ext>
            </a:extLst>
          </p:cNvPr>
          <p:cNvSpPr/>
          <p:nvPr/>
        </p:nvSpPr>
        <p:spPr>
          <a:xfrm>
            <a:off x="206096" y="2378099"/>
            <a:ext cx="2909786" cy="951705"/>
          </a:xfrm>
          <a:prstGeom prst="roundRect">
            <a:avLst>
              <a:gd name="adj" fmla="val 7208"/>
            </a:avLst>
          </a:prstGeom>
          <a:solidFill>
            <a:srgbClr val="D9D9D9"/>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1600" dirty="0">
                <a:solidFill>
                  <a:schemeClr val="tx1"/>
                </a:solidFill>
              </a:rPr>
              <a:t>By 2031, reduce the rate of Aboriginal* adults held in incarceration by at least 15%</a:t>
            </a:r>
          </a:p>
        </p:txBody>
      </p:sp>
      <p:sp>
        <p:nvSpPr>
          <p:cNvPr id="26" name="Rectangle 31">
            <a:extLst>
              <a:ext uri="{FF2B5EF4-FFF2-40B4-BE49-F238E27FC236}">
                <a16:creationId xmlns:a16="http://schemas.microsoft.com/office/drawing/2014/main" id="{14D2EB7A-781B-4A74-9348-F8D55E5B21D3}"/>
              </a:ext>
            </a:extLst>
          </p:cNvPr>
          <p:cNvSpPr/>
          <p:nvPr/>
        </p:nvSpPr>
        <p:spPr>
          <a:xfrm>
            <a:off x="3903133" y="2361803"/>
            <a:ext cx="3353550" cy="963452"/>
          </a:xfrm>
          <a:prstGeom prst="roundRect">
            <a:avLst>
              <a:gd name="adj" fmla="val 5216"/>
            </a:avLst>
          </a:prstGeom>
          <a:solidFill>
            <a:srgbClr val="D9D9D9"/>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endParaRPr lang="en-AU" sz="2000" dirty="0">
              <a:solidFill>
                <a:schemeClr val="tx1"/>
              </a:solidFill>
            </a:endParaRPr>
          </a:p>
          <a:p>
            <a:pPr algn="ctr" fontAlgn="base"/>
            <a:r>
              <a:rPr lang="en-AU" sz="1600" dirty="0">
                <a:solidFill>
                  <a:schemeClr val="tx1"/>
                </a:solidFill>
              </a:rPr>
              <a:t>By 2031, reduce the rate of Aboriginal young people (10-17 years) in detention by 30%</a:t>
            </a:r>
          </a:p>
          <a:p>
            <a:pPr algn="ctr" fontAlgn="base"/>
            <a:endParaRPr lang="en-AU" sz="1600" dirty="0">
              <a:solidFill>
                <a:schemeClr val="tx1"/>
              </a:solidFill>
            </a:endParaRPr>
          </a:p>
          <a:p>
            <a:pPr algn="ctr" fontAlgn="base"/>
            <a:endParaRPr lang="en-AU" sz="2000" dirty="0">
              <a:solidFill>
                <a:schemeClr val="tx1"/>
              </a:solidFill>
            </a:endParaRPr>
          </a:p>
        </p:txBody>
      </p:sp>
      <p:sp>
        <p:nvSpPr>
          <p:cNvPr id="27" name="Rectangle 34">
            <a:extLst>
              <a:ext uri="{FF2B5EF4-FFF2-40B4-BE49-F238E27FC236}">
                <a16:creationId xmlns:a16="http://schemas.microsoft.com/office/drawing/2014/main" id="{4FAF45FA-BE25-4DD6-9864-F4254069BCFC}"/>
              </a:ext>
            </a:extLst>
          </p:cNvPr>
          <p:cNvSpPr/>
          <p:nvPr/>
        </p:nvSpPr>
        <p:spPr>
          <a:xfrm>
            <a:off x="8170218" y="2343365"/>
            <a:ext cx="3833215" cy="963452"/>
          </a:xfrm>
          <a:prstGeom prst="roundRect">
            <a:avLst>
              <a:gd name="adj" fmla="val 4719"/>
            </a:avLst>
          </a:prstGeom>
          <a:solidFill>
            <a:srgbClr val="D9D9D9"/>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1600" dirty="0">
                <a:solidFill>
                  <a:schemeClr val="tx1"/>
                </a:solidFill>
              </a:rPr>
              <a:t>By 2031, the rate of all forms of family violence and abuse against Aboriginal women and children is reduced at least by 50%, as progress towards zero</a:t>
            </a:r>
          </a:p>
        </p:txBody>
      </p:sp>
      <p:sp>
        <p:nvSpPr>
          <p:cNvPr id="29" name="Rectangle 35">
            <a:extLst>
              <a:ext uri="{FF2B5EF4-FFF2-40B4-BE49-F238E27FC236}">
                <a16:creationId xmlns:a16="http://schemas.microsoft.com/office/drawing/2014/main" id="{70B6CBF4-46F2-4C83-AC30-4170447DB5AC}"/>
              </a:ext>
            </a:extLst>
          </p:cNvPr>
          <p:cNvSpPr/>
          <p:nvPr/>
        </p:nvSpPr>
        <p:spPr>
          <a:xfrm>
            <a:off x="8170218" y="1734026"/>
            <a:ext cx="3833215" cy="600867"/>
          </a:xfrm>
          <a:prstGeom prst="roundRect">
            <a:avLst/>
          </a:prstGeom>
          <a:solidFill>
            <a:srgbClr val="241F5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2"/>
            <a:r>
              <a:rPr lang="en-AU" sz="1600" b="1" dirty="0">
                <a:solidFill>
                  <a:schemeClr val="bg1"/>
                </a:solidFill>
              </a:rPr>
              <a:t>Domestic Violence </a:t>
            </a:r>
          </a:p>
        </p:txBody>
      </p:sp>
      <p:sp>
        <p:nvSpPr>
          <p:cNvPr id="37" name="Oval 47">
            <a:extLst>
              <a:ext uri="{FF2B5EF4-FFF2-40B4-BE49-F238E27FC236}">
                <a16:creationId xmlns:a16="http://schemas.microsoft.com/office/drawing/2014/main" id="{222EA2EE-E587-4A47-93C3-28CA27806370}"/>
              </a:ext>
            </a:extLst>
          </p:cNvPr>
          <p:cNvSpPr/>
          <p:nvPr/>
        </p:nvSpPr>
        <p:spPr>
          <a:xfrm>
            <a:off x="8283332" y="1843612"/>
            <a:ext cx="623905" cy="363459"/>
          </a:xfrm>
          <a:prstGeom prst="roundRect">
            <a:avLst/>
          </a:prstGeom>
          <a:solidFill>
            <a:srgbClr val="241F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13</a:t>
            </a:r>
          </a:p>
        </p:txBody>
      </p:sp>
      <p:sp>
        <p:nvSpPr>
          <p:cNvPr id="56" name="Rectangle 55">
            <a:extLst>
              <a:ext uri="{FF2B5EF4-FFF2-40B4-BE49-F238E27FC236}">
                <a16:creationId xmlns:a16="http://schemas.microsoft.com/office/drawing/2014/main" id="{3A22B82B-0397-4983-A86A-8EFC3106097C}"/>
              </a:ext>
            </a:extLst>
          </p:cNvPr>
          <p:cNvSpPr/>
          <p:nvPr/>
        </p:nvSpPr>
        <p:spPr>
          <a:xfrm>
            <a:off x="8224074" y="4597960"/>
            <a:ext cx="893193" cy="523220"/>
          </a:xfrm>
          <a:prstGeom prst="rect">
            <a:avLst/>
          </a:prstGeom>
        </p:spPr>
        <p:txBody>
          <a:bodyPr wrap="none">
            <a:spAutoFit/>
          </a:bodyPr>
          <a:lstStyle/>
          <a:p>
            <a:r>
              <a:rPr lang="en-US" sz="2800" b="1" dirty="0">
                <a:solidFill>
                  <a:srgbClr val="4E418F"/>
                </a:solidFill>
              </a:rPr>
              <a:t>50% </a:t>
            </a:r>
          </a:p>
        </p:txBody>
      </p:sp>
      <p:pic>
        <p:nvPicPr>
          <p:cNvPr id="57" name="Picture 56" descr="A picture containing icon&#10;&#10;Description automatically generated">
            <a:extLst>
              <a:ext uri="{FF2B5EF4-FFF2-40B4-BE49-F238E27FC236}">
                <a16:creationId xmlns:a16="http://schemas.microsoft.com/office/drawing/2014/main" id="{E7FB6F49-9CBB-4B9A-A5C0-6AA64822B434}"/>
              </a:ext>
            </a:extLst>
          </p:cNvPr>
          <p:cNvPicPr>
            <a:picLocks noChangeAspect="1"/>
          </p:cNvPicPr>
          <p:nvPr/>
        </p:nvPicPr>
        <p:blipFill>
          <a:blip r:embed="rId5"/>
          <a:stretch>
            <a:fillRect/>
          </a:stretch>
        </p:blipFill>
        <p:spPr>
          <a:xfrm>
            <a:off x="8027244" y="4652907"/>
            <a:ext cx="252442" cy="377714"/>
          </a:xfrm>
          <a:prstGeom prst="rect">
            <a:avLst/>
          </a:prstGeom>
        </p:spPr>
      </p:pic>
      <p:sp>
        <p:nvSpPr>
          <p:cNvPr id="2" name="Oval 1">
            <a:extLst>
              <a:ext uri="{FF2B5EF4-FFF2-40B4-BE49-F238E27FC236}">
                <a16:creationId xmlns:a16="http://schemas.microsoft.com/office/drawing/2014/main" id="{9F6DBC45-19CD-45EB-96DD-628CA51EE704}"/>
              </a:ext>
            </a:extLst>
          </p:cNvPr>
          <p:cNvSpPr/>
          <p:nvPr/>
        </p:nvSpPr>
        <p:spPr>
          <a:xfrm>
            <a:off x="7917436" y="1232887"/>
            <a:ext cx="4274564" cy="2472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21BEDF78-B6B9-4436-87D8-AD8139246E6F}"/>
              </a:ext>
            </a:extLst>
          </p:cNvPr>
          <p:cNvSpPr/>
          <p:nvPr/>
        </p:nvSpPr>
        <p:spPr>
          <a:xfrm>
            <a:off x="7684087" y="4437996"/>
            <a:ext cx="1567543" cy="838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5239EF5A-BC24-4C8A-9726-231452C37EBD}"/>
              </a:ext>
            </a:extLst>
          </p:cNvPr>
          <p:cNvSpPr txBox="1"/>
          <p:nvPr/>
        </p:nvSpPr>
        <p:spPr>
          <a:xfrm>
            <a:off x="9419004" y="4751848"/>
            <a:ext cx="2772996" cy="369332"/>
          </a:xfrm>
          <a:prstGeom prst="rect">
            <a:avLst/>
          </a:prstGeom>
          <a:noFill/>
        </p:spPr>
        <p:txBody>
          <a:bodyPr wrap="square" rtlCol="0">
            <a:spAutoFit/>
          </a:bodyPr>
          <a:lstStyle/>
          <a:p>
            <a:r>
              <a:rPr lang="en-AU" b="1" dirty="0"/>
              <a:t>Reduction of 50% by 2031</a:t>
            </a:r>
          </a:p>
        </p:txBody>
      </p:sp>
      <p:sp>
        <p:nvSpPr>
          <p:cNvPr id="3" name="Slide Number Placeholder 2">
            <a:extLst>
              <a:ext uri="{FF2B5EF4-FFF2-40B4-BE49-F238E27FC236}">
                <a16:creationId xmlns:a16="http://schemas.microsoft.com/office/drawing/2014/main" id="{27CBAE67-1034-451A-BEA6-D2902988BFA9}"/>
              </a:ext>
            </a:extLst>
          </p:cNvPr>
          <p:cNvSpPr>
            <a:spLocks noGrp="1"/>
          </p:cNvSpPr>
          <p:nvPr>
            <p:ph type="sldNum" sz="quarter" idx="12"/>
          </p:nvPr>
        </p:nvSpPr>
        <p:spPr/>
        <p:txBody>
          <a:bodyPr/>
          <a:lstStyle/>
          <a:p>
            <a:fld id="{CBD54129-237E-BA4E-A210-4351E6A5A9A4}" type="slidenum">
              <a:rPr lang="en-US" smtClean="0"/>
              <a:t>6</a:t>
            </a:fld>
            <a:endParaRPr lang="en-US" dirty="0"/>
          </a:p>
        </p:txBody>
      </p:sp>
      <p:graphicFrame>
        <p:nvGraphicFramePr>
          <p:cNvPr id="7" name="Chart 6">
            <a:extLst>
              <a:ext uri="{FF2B5EF4-FFF2-40B4-BE49-F238E27FC236}">
                <a16:creationId xmlns:a16="http://schemas.microsoft.com/office/drawing/2014/main" id="{8E2313C3-F3D7-4C6C-AB71-EC29F18C244F}"/>
              </a:ext>
            </a:extLst>
          </p:cNvPr>
          <p:cNvGraphicFramePr/>
          <p:nvPr>
            <p:extLst>
              <p:ext uri="{D42A27DB-BD31-4B8C-83A1-F6EECF244321}">
                <p14:modId xmlns:p14="http://schemas.microsoft.com/office/powerpoint/2010/main" val="197456642"/>
              </p:ext>
            </p:extLst>
          </p:nvPr>
        </p:nvGraphicFramePr>
        <p:xfrm>
          <a:off x="18425" y="3917244"/>
          <a:ext cx="7665662" cy="2804230"/>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a:extLst>
              <a:ext uri="{FF2B5EF4-FFF2-40B4-BE49-F238E27FC236}">
                <a16:creationId xmlns:a16="http://schemas.microsoft.com/office/drawing/2014/main" id="{81AF2A5C-17E8-4FAD-B871-31AB2CCBB09D}"/>
              </a:ext>
            </a:extLst>
          </p:cNvPr>
          <p:cNvSpPr txBox="1"/>
          <p:nvPr/>
        </p:nvSpPr>
        <p:spPr>
          <a:xfrm>
            <a:off x="104196" y="3539444"/>
            <a:ext cx="9037216" cy="369332"/>
          </a:xfrm>
          <a:prstGeom prst="rect">
            <a:avLst/>
          </a:prstGeom>
          <a:noFill/>
        </p:spPr>
        <p:txBody>
          <a:bodyPr wrap="square">
            <a:spAutoFit/>
          </a:bodyPr>
          <a:lstStyle/>
          <a:p>
            <a:pPr algn="l"/>
            <a:r>
              <a:rPr lang="en-AU" b="1" dirty="0">
                <a:solidFill>
                  <a:srgbClr val="4F4090"/>
                </a:solidFill>
              </a:rPr>
              <a:t>Aboriginal women and children: Reported number of DFV and sexual violence incidents*</a:t>
            </a:r>
          </a:p>
        </p:txBody>
      </p:sp>
      <p:sp>
        <p:nvSpPr>
          <p:cNvPr id="8" name="Rectangle 7">
            <a:extLst>
              <a:ext uri="{FF2B5EF4-FFF2-40B4-BE49-F238E27FC236}">
                <a16:creationId xmlns:a16="http://schemas.microsoft.com/office/drawing/2014/main" id="{6D69532C-7779-4563-A4A9-95BA2CA2B3A4}"/>
              </a:ext>
            </a:extLst>
          </p:cNvPr>
          <p:cNvSpPr/>
          <p:nvPr/>
        </p:nvSpPr>
        <p:spPr>
          <a:xfrm>
            <a:off x="5644444" y="6098576"/>
            <a:ext cx="1286934" cy="257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7777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A100A3-4739-104E-8CDA-002F7A126EC5}"/>
              </a:ext>
            </a:extLst>
          </p:cNvPr>
          <p:cNvPicPr>
            <a:picLocks noChangeAspect="1"/>
          </p:cNvPicPr>
          <p:nvPr/>
        </p:nvPicPr>
        <p:blipFill>
          <a:blip r:embed="rId3"/>
          <a:stretch>
            <a:fillRect/>
          </a:stretch>
        </p:blipFill>
        <p:spPr>
          <a:xfrm>
            <a:off x="0" y="-9188"/>
            <a:ext cx="12192000" cy="1092200"/>
          </a:xfrm>
          <a:prstGeom prst="rect">
            <a:avLst/>
          </a:prstGeom>
        </p:spPr>
      </p:pic>
      <p:pic>
        <p:nvPicPr>
          <p:cNvPr id="12" name="Picture 11">
            <a:extLst>
              <a:ext uri="{FF2B5EF4-FFF2-40B4-BE49-F238E27FC236}">
                <a16:creationId xmlns:a16="http://schemas.microsoft.com/office/drawing/2014/main" id="{5F6F4B51-3219-2A47-82AA-16EB126CC128}"/>
              </a:ext>
            </a:extLst>
          </p:cNvPr>
          <p:cNvPicPr>
            <a:picLocks noChangeAspect="1"/>
          </p:cNvPicPr>
          <p:nvPr/>
        </p:nvPicPr>
        <p:blipFill>
          <a:blip r:embed="rId4"/>
          <a:stretch>
            <a:fillRect/>
          </a:stretch>
        </p:blipFill>
        <p:spPr>
          <a:xfrm>
            <a:off x="0" y="759424"/>
            <a:ext cx="10122794" cy="844362"/>
          </a:xfrm>
          <a:prstGeom prst="rect">
            <a:avLst/>
          </a:prstGeom>
        </p:spPr>
      </p:pic>
      <p:sp>
        <p:nvSpPr>
          <p:cNvPr id="5" name="TextBox 4">
            <a:extLst>
              <a:ext uri="{FF2B5EF4-FFF2-40B4-BE49-F238E27FC236}">
                <a16:creationId xmlns:a16="http://schemas.microsoft.com/office/drawing/2014/main" id="{58470C8C-E667-654F-BB64-0D9EE889D1B6}"/>
              </a:ext>
            </a:extLst>
          </p:cNvPr>
          <p:cNvSpPr txBox="1"/>
          <p:nvPr/>
        </p:nvSpPr>
        <p:spPr>
          <a:xfrm>
            <a:off x="2026038" y="2261571"/>
            <a:ext cx="7351776" cy="2308324"/>
          </a:xfrm>
          <a:prstGeom prst="rect">
            <a:avLst/>
          </a:prstGeom>
          <a:noFill/>
        </p:spPr>
        <p:txBody>
          <a:bodyPr wrap="square" rtlCol="0">
            <a:spAutoFit/>
          </a:bodyPr>
          <a:lstStyle/>
          <a:p>
            <a:r>
              <a:rPr lang="en-US" sz="2400" dirty="0"/>
              <a:t>of Australian women who experience violence from their </a:t>
            </a:r>
            <a:br>
              <a:rPr lang="en-US" sz="2400" dirty="0"/>
            </a:br>
            <a:r>
              <a:rPr lang="en-US" sz="2400" b="1" dirty="0">
                <a:solidFill>
                  <a:srgbClr val="C8721F"/>
                </a:solidFill>
              </a:rPr>
              <a:t>current partner </a:t>
            </a:r>
            <a:r>
              <a:rPr lang="en-US" sz="2400" dirty="0"/>
              <a:t>do not report it to the police</a:t>
            </a:r>
          </a:p>
          <a:p>
            <a:endParaRPr lang="en-US" sz="2400" dirty="0"/>
          </a:p>
          <a:p>
            <a:r>
              <a:rPr lang="en-US" sz="2400" dirty="0"/>
              <a:t>of Australian women who experience violence from a </a:t>
            </a:r>
            <a:br>
              <a:rPr lang="en-US" sz="2400" dirty="0"/>
            </a:br>
            <a:r>
              <a:rPr lang="en-US" sz="2400" b="1" dirty="0">
                <a:solidFill>
                  <a:srgbClr val="C8721F"/>
                </a:solidFill>
              </a:rPr>
              <a:t>former partner </a:t>
            </a:r>
            <a:r>
              <a:rPr lang="en-US" sz="2400" dirty="0"/>
              <a:t>do not report it to the police</a:t>
            </a:r>
          </a:p>
          <a:p>
            <a:endParaRPr lang="en-US" sz="2400" dirty="0"/>
          </a:p>
        </p:txBody>
      </p:sp>
      <p:sp>
        <p:nvSpPr>
          <p:cNvPr id="2" name="Rectangle 1">
            <a:extLst>
              <a:ext uri="{FF2B5EF4-FFF2-40B4-BE49-F238E27FC236}">
                <a16:creationId xmlns:a16="http://schemas.microsoft.com/office/drawing/2014/main" id="{CFAA9562-C969-DF46-A308-FC10CCE5FD54}"/>
              </a:ext>
            </a:extLst>
          </p:cNvPr>
          <p:cNvSpPr/>
          <p:nvPr/>
        </p:nvSpPr>
        <p:spPr>
          <a:xfrm>
            <a:off x="610598" y="2182656"/>
            <a:ext cx="1324402" cy="923330"/>
          </a:xfrm>
          <a:prstGeom prst="rect">
            <a:avLst/>
          </a:prstGeom>
        </p:spPr>
        <p:txBody>
          <a:bodyPr wrap="none">
            <a:spAutoFit/>
          </a:bodyPr>
          <a:lstStyle/>
          <a:p>
            <a:r>
              <a:rPr lang="en-US" sz="4400" b="1" dirty="0">
                <a:solidFill>
                  <a:srgbClr val="4F408E"/>
                </a:solidFill>
              </a:rPr>
              <a:t>82%</a:t>
            </a:r>
            <a:r>
              <a:rPr lang="en-US" sz="5400" b="1" dirty="0">
                <a:solidFill>
                  <a:srgbClr val="4F408E"/>
                </a:solidFill>
              </a:rPr>
              <a:t> </a:t>
            </a:r>
          </a:p>
        </p:txBody>
      </p:sp>
      <p:sp>
        <p:nvSpPr>
          <p:cNvPr id="3" name="Rectangle 2">
            <a:extLst>
              <a:ext uri="{FF2B5EF4-FFF2-40B4-BE49-F238E27FC236}">
                <a16:creationId xmlns:a16="http://schemas.microsoft.com/office/drawing/2014/main" id="{E5D371A3-1DCC-2C4C-8673-A725FCD56351}"/>
              </a:ext>
            </a:extLst>
          </p:cNvPr>
          <p:cNvSpPr/>
          <p:nvPr/>
        </p:nvSpPr>
        <p:spPr>
          <a:xfrm>
            <a:off x="599965" y="3267476"/>
            <a:ext cx="1457972" cy="769441"/>
          </a:xfrm>
          <a:prstGeom prst="rect">
            <a:avLst/>
          </a:prstGeom>
        </p:spPr>
        <p:txBody>
          <a:bodyPr wrap="square">
            <a:spAutoFit/>
          </a:bodyPr>
          <a:lstStyle/>
          <a:p>
            <a:r>
              <a:rPr lang="en-US" sz="4400" b="1" dirty="0">
                <a:solidFill>
                  <a:srgbClr val="4F4090"/>
                </a:solidFill>
              </a:rPr>
              <a:t>65% </a:t>
            </a:r>
          </a:p>
        </p:txBody>
      </p:sp>
      <p:sp>
        <p:nvSpPr>
          <p:cNvPr id="16" name="TextBox 15">
            <a:extLst>
              <a:ext uri="{FF2B5EF4-FFF2-40B4-BE49-F238E27FC236}">
                <a16:creationId xmlns:a16="http://schemas.microsoft.com/office/drawing/2014/main" id="{BA7902CF-F500-DA41-B82A-9A80CA790F73}"/>
              </a:ext>
            </a:extLst>
          </p:cNvPr>
          <p:cNvSpPr txBox="1"/>
          <p:nvPr/>
        </p:nvSpPr>
        <p:spPr>
          <a:xfrm>
            <a:off x="476518" y="838381"/>
            <a:ext cx="9234151" cy="646331"/>
          </a:xfrm>
          <a:prstGeom prst="rect">
            <a:avLst/>
          </a:prstGeom>
          <a:noFill/>
        </p:spPr>
        <p:txBody>
          <a:bodyPr wrap="square" rtlCol="0">
            <a:spAutoFit/>
          </a:bodyPr>
          <a:lstStyle/>
          <a:p>
            <a:r>
              <a:rPr lang="en-US" sz="3600" dirty="0">
                <a:solidFill>
                  <a:srgbClr val="FFBB03"/>
                </a:solidFill>
              </a:rPr>
              <a:t>What do we know and how to track progress?</a:t>
            </a:r>
          </a:p>
        </p:txBody>
      </p:sp>
      <p:sp>
        <p:nvSpPr>
          <p:cNvPr id="28" name="Rectangle 27">
            <a:extLst>
              <a:ext uri="{FF2B5EF4-FFF2-40B4-BE49-F238E27FC236}">
                <a16:creationId xmlns:a16="http://schemas.microsoft.com/office/drawing/2014/main" id="{1124C870-27CD-E149-B9D3-B3946D5F69F2}"/>
              </a:ext>
            </a:extLst>
          </p:cNvPr>
          <p:cNvSpPr/>
          <p:nvPr/>
        </p:nvSpPr>
        <p:spPr>
          <a:xfrm>
            <a:off x="8336311" y="3878709"/>
            <a:ext cx="3572966" cy="276999"/>
          </a:xfrm>
          <a:prstGeom prst="rect">
            <a:avLst/>
          </a:prstGeom>
        </p:spPr>
        <p:txBody>
          <a:bodyPr wrap="none">
            <a:spAutoFit/>
          </a:bodyPr>
          <a:lstStyle/>
          <a:p>
            <a:r>
              <a:rPr lang="en-AU" sz="1200" dirty="0">
                <a:latin typeface="Arial" panose="020B0604020202020204" pitchFamily="34" charset="0"/>
                <a:cs typeface="Arial" panose="020B0604020202020204" pitchFamily="34" charset="0"/>
              </a:rPr>
              <a:t>Source: ABS (2017) Personal Safety Survey 2016</a:t>
            </a:r>
            <a:endParaRPr lang="en-US"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ECE4D00-CF7F-49A8-A45E-E460835FA97B}"/>
              </a:ext>
            </a:extLst>
          </p:cNvPr>
          <p:cNvSpPr txBox="1"/>
          <p:nvPr/>
        </p:nvSpPr>
        <p:spPr>
          <a:xfrm>
            <a:off x="577234" y="1722240"/>
            <a:ext cx="10784185" cy="584775"/>
          </a:xfrm>
          <a:prstGeom prst="rect">
            <a:avLst/>
          </a:prstGeom>
          <a:noFill/>
        </p:spPr>
        <p:txBody>
          <a:bodyPr wrap="square" rtlCol="0">
            <a:spAutoFit/>
          </a:bodyPr>
          <a:lstStyle/>
          <a:p>
            <a:r>
              <a:rPr lang="en-US" sz="3200" dirty="0">
                <a:solidFill>
                  <a:srgbClr val="4F408E"/>
                </a:solidFill>
              </a:rPr>
              <a:t>Victim surveys tell us that DFV is under-reported to police</a:t>
            </a:r>
          </a:p>
        </p:txBody>
      </p:sp>
      <p:sp>
        <p:nvSpPr>
          <p:cNvPr id="10" name="TextBox 9">
            <a:extLst>
              <a:ext uri="{FF2B5EF4-FFF2-40B4-BE49-F238E27FC236}">
                <a16:creationId xmlns:a16="http://schemas.microsoft.com/office/drawing/2014/main" id="{83BA7197-A431-4F5B-A1C4-8703E43E243C}"/>
              </a:ext>
            </a:extLst>
          </p:cNvPr>
          <p:cNvSpPr txBox="1"/>
          <p:nvPr/>
        </p:nvSpPr>
        <p:spPr>
          <a:xfrm>
            <a:off x="832102" y="4399483"/>
            <a:ext cx="10129267" cy="2185214"/>
          </a:xfrm>
          <a:prstGeom prst="rect">
            <a:avLst/>
          </a:prstGeom>
          <a:noFill/>
        </p:spPr>
        <p:txBody>
          <a:bodyPr wrap="square" rtlCol="0">
            <a:spAutoFit/>
          </a:bodyPr>
          <a:lstStyle/>
          <a:p>
            <a:r>
              <a:rPr lang="en-US" sz="3200" dirty="0">
                <a:solidFill>
                  <a:srgbClr val="4F408E"/>
                </a:solidFill>
              </a:rPr>
              <a:t>But ….police recorded crime data is useful for identifying:</a:t>
            </a:r>
          </a:p>
          <a:p>
            <a:pPr marL="457200" indent="-457200">
              <a:buFont typeface="Arial" panose="020B0604020202020204" pitchFamily="34" charset="0"/>
              <a:buChar char="•"/>
            </a:pPr>
            <a:r>
              <a:rPr lang="en-US" sz="2400" dirty="0">
                <a:solidFill>
                  <a:schemeClr val="tx1">
                    <a:lumMod val="95000"/>
                    <a:lumOff val="5000"/>
                  </a:schemeClr>
                </a:solidFill>
              </a:rPr>
              <a:t>trends</a:t>
            </a:r>
          </a:p>
          <a:p>
            <a:pPr marL="457200" indent="-457200">
              <a:buFont typeface="Arial" panose="020B0604020202020204" pitchFamily="34" charset="0"/>
              <a:buChar char="•"/>
            </a:pPr>
            <a:r>
              <a:rPr lang="en-US" sz="2400" dirty="0">
                <a:solidFill>
                  <a:schemeClr val="tx1">
                    <a:lumMod val="95000"/>
                    <a:lumOff val="5000"/>
                  </a:schemeClr>
                </a:solidFill>
              </a:rPr>
              <a:t>locations</a:t>
            </a:r>
          </a:p>
          <a:p>
            <a:pPr marL="457200" indent="-457200">
              <a:buFont typeface="Arial" panose="020B0604020202020204" pitchFamily="34" charset="0"/>
              <a:buChar char="•"/>
            </a:pPr>
            <a:r>
              <a:rPr lang="en-US" sz="2400" dirty="0">
                <a:solidFill>
                  <a:schemeClr val="tx1">
                    <a:lumMod val="95000"/>
                    <a:lumOff val="5000"/>
                  </a:schemeClr>
                </a:solidFill>
              </a:rPr>
              <a:t>some victim and offender characteristics</a:t>
            </a:r>
          </a:p>
          <a:p>
            <a:endParaRPr lang="en-US" sz="3200" dirty="0">
              <a:solidFill>
                <a:srgbClr val="4F408E"/>
              </a:solidFill>
            </a:endParaRPr>
          </a:p>
        </p:txBody>
      </p:sp>
      <p:sp>
        <p:nvSpPr>
          <p:cNvPr id="4" name="Slide Number Placeholder 3">
            <a:extLst>
              <a:ext uri="{FF2B5EF4-FFF2-40B4-BE49-F238E27FC236}">
                <a16:creationId xmlns:a16="http://schemas.microsoft.com/office/drawing/2014/main" id="{935C2678-4566-4F56-8FB5-D64C9863FDC9}"/>
              </a:ext>
            </a:extLst>
          </p:cNvPr>
          <p:cNvSpPr>
            <a:spLocks noGrp="1"/>
          </p:cNvSpPr>
          <p:nvPr>
            <p:ph type="sldNum" sz="quarter" idx="12"/>
          </p:nvPr>
        </p:nvSpPr>
        <p:spPr/>
        <p:txBody>
          <a:bodyPr/>
          <a:lstStyle/>
          <a:p>
            <a:fld id="{CBD54129-237E-BA4E-A210-4351E6A5A9A4}" type="slidenum">
              <a:rPr lang="en-US" smtClean="0"/>
              <a:t>7</a:t>
            </a:fld>
            <a:endParaRPr lang="en-US" dirty="0"/>
          </a:p>
        </p:txBody>
      </p:sp>
    </p:spTree>
    <p:extLst>
      <p:ext uri="{BB962C8B-B14F-4D97-AF65-F5344CB8AC3E}">
        <p14:creationId xmlns:p14="http://schemas.microsoft.com/office/powerpoint/2010/main" val="124112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4A5C425-CD3B-AF46-9783-37B8EEFA65D3}"/>
              </a:ext>
            </a:extLst>
          </p:cNvPr>
          <p:cNvPicPr>
            <a:picLocks noChangeAspect="1"/>
          </p:cNvPicPr>
          <p:nvPr/>
        </p:nvPicPr>
        <p:blipFill>
          <a:blip r:embed="rId3"/>
          <a:stretch>
            <a:fillRect/>
          </a:stretch>
        </p:blipFill>
        <p:spPr>
          <a:xfrm>
            <a:off x="0" y="-9188"/>
            <a:ext cx="12192000" cy="1092200"/>
          </a:xfrm>
          <a:prstGeom prst="rect">
            <a:avLst/>
          </a:prstGeom>
        </p:spPr>
      </p:pic>
      <p:pic>
        <p:nvPicPr>
          <p:cNvPr id="21" name="Picture 20">
            <a:extLst>
              <a:ext uri="{FF2B5EF4-FFF2-40B4-BE49-F238E27FC236}">
                <a16:creationId xmlns:a16="http://schemas.microsoft.com/office/drawing/2014/main" id="{D5141733-07A1-1E4E-B90F-9087EAFBBC48}"/>
              </a:ext>
            </a:extLst>
          </p:cNvPr>
          <p:cNvPicPr>
            <a:picLocks noChangeAspect="1"/>
          </p:cNvPicPr>
          <p:nvPr/>
        </p:nvPicPr>
        <p:blipFill>
          <a:blip r:embed="rId4"/>
          <a:stretch>
            <a:fillRect/>
          </a:stretch>
        </p:blipFill>
        <p:spPr>
          <a:xfrm>
            <a:off x="-1" y="759424"/>
            <a:ext cx="8809150" cy="844362"/>
          </a:xfrm>
          <a:prstGeom prst="rect">
            <a:avLst/>
          </a:prstGeom>
        </p:spPr>
      </p:pic>
      <p:sp>
        <p:nvSpPr>
          <p:cNvPr id="18" name="TextBox 17">
            <a:extLst>
              <a:ext uri="{FF2B5EF4-FFF2-40B4-BE49-F238E27FC236}">
                <a16:creationId xmlns:a16="http://schemas.microsoft.com/office/drawing/2014/main" id="{D357A648-384E-DE4D-9C1D-E770FA70696D}"/>
              </a:ext>
            </a:extLst>
          </p:cNvPr>
          <p:cNvSpPr txBox="1"/>
          <p:nvPr/>
        </p:nvSpPr>
        <p:spPr>
          <a:xfrm>
            <a:off x="570690" y="836143"/>
            <a:ext cx="8138969" cy="646331"/>
          </a:xfrm>
          <a:prstGeom prst="rect">
            <a:avLst/>
          </a:prstGeom>
          <a:noFill/>
        </p:spPr>
        <p:txBody>
          <a:bodyPr wrap="square" rtlCol="0">
            <a:spAutoFit/>
          </a:bodyPr>
          <a:lstStyle/>
          <a:p>
            <a:r>
              <a:rPr lang="en-US" sz="3600" dirty="0">
                <a:solidFill>
                  <a:srgbClr val="FFBB03"/>
                </a:solidFill>
              </a:rPr>
              <a:t>How is DFV defined in NSW?</a:t>
            </a:r>
            <a:endParaRPr lang="en-US" sz="2800" dirty="0">
              <a:solidFill>
                <a:srgbClr val="FFBB03"/>
              </a:solidFill>
            </a:endParaRPr>
          </a:p>
        </p:txBody>
      </p:sp>
      <p:sp>
        <p:nvSpPr>
          <p:cNvPr id="26" name="TextBox 25">
            <a:extLst>
              <a:ext uri="{FF2B5EF4-FFF2-40B4-BE49-F238E27FC236}">
                <a16:creationId xmlns:a16="http://schemas.microsoft.com/office/drawing/2014/main" id="{DAF10166-EDD6-C34A-B4A4-2B6413F66A92}"/>
              </a:ext>
            </a:extLst>
          </p:cNvPr>
          <p:cNvSpPr txBox="1"/>
          <p:nvPr/>
        </p:nvSpPr>
        <p:spPr>
          <a:xfrm>
            <a:off x="153460" y="2302667"/>
            <a:ext cx="7515507" cy="4770537"/>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rgbClr val="C8721F"/>
                </a:solidFill>
                <a:cs typeface="Arial" panose="020B0604020202020204" pitchFamily="34" charset="0"/>
              </a:rPr>
              <a:t>Intimate partner</a:t>
            </a:r>
            <a:r>
              <a:rPr lang="en-US" sz="2400" dirty="0">
                <a:cs typeface="Arial" panose="020B0604020202020204" pitchFamily="34" charset="0"/>
              </a:rPr>
              <a:t> </a:t>
            </a:r>
            <a:r>
              <a:rPr lang="en-US" sz="2400" b="1" dirty="0">
                <a:solidFill>
                  <a:srgbClr val="C8721F"/>
                </a:solidFill>
                <a:cs typeface="Arial" panose="020B0604020202020204" pitchFamily="34" charset="0"/>
              </a:rPr>
              <a:t>violence:</a:t>
            </a:r>
            <a:r>
              <a:rPr lang="en-US" sz="2400" dirty="0">
                <a:cs typeface="Arial" panose="020B0604020202020204" pitchFamily="34" charset="0"/>
              </a:rPr>
              <a:t> Current and ex spouses, current and ex partners, current and ex boyfriend/girlfriend.</a:t>
            </a:r>
          </a:p>
          <a:p>
            <a:pPr marL="457200" indent="-4572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b="1" dirty="0">
                <a:solidFill>
                  <a:srgbClr val="C8721F"/>
                </a:solidFill>
                <a:cs typeface="Arial" panose="020B0604020202020204" pitchFamily="34" charset="0"/>
              </a:rPr>
              <a:t> Family violence: </a:t>
            </a:r>
            <a:r>
              <a:rPr lang="en-US" sz="2400" dirty="0">
                <a:cs typeface="Arial" panose="020B0604020202020204" pitchFamily="34" charset="0"/>
              </a:rPr>
              <a:t>Parents, children (including step, and foster), siblings, other family members (including kin). </a:t>
            </a:r>
          </a:p>
          <a:p>
            <a:pPr marL="342900" indent="-342900">
              <a:buFont typeface="Arial" panose="020B0604020202020204" pitchFamily="34" charset="0"/>
              <a:buChar char="•"/>
            </a:pPr>
            <a:endParaRPr lang="en-US" sz="2400" dirty="0">
              <a:cs typeface="Arial" panose="020B0604020202020204" pitchFamily="34" charset="0"/>
            </a:endParaRPr>
          </a:p>
          <a:p>
            <a:pPr marL="457200" indent="-457200">
              <a:buFont typeface="Arial" panose="020B0604020202020204" pitchFamily="34" charset="0"/>
              <a:buChar char="•"/>
            </a:pPr>
            <a:r>
              <a:rPr lang="en-US" sz="2400" b="1" dirty="0">
                <a:solidFill>
                  <a:srgbClr val="C8721F"/>
                </a:solidFill>
                <a:cs typeface="Arial" panose="020B0604020202020204" pitchFamily="34" charset="0"/>
              </a:rPr>
              <a:t>Other domestic relationship: </a:t>
            </a:r>
            <a:r>
              <a:rPr lang="en-US" sz="2400" dirty="0">
                <a:cs typeface="Arial" panose="020B0604020202020204" pitchFamily="34" charset="0"/>
              </a:rPr>
              <a:t>Persons living in the same household/residential </a:t>
            </a:r>
            <a:r>
              <a:rPr lang="en-AU" sz="2400" dirty="0">
                <a:cs typeface="Arial" panose="020B0604020202020204" pitchFamily="34" charset="0"/>
              </a:rPr>
              <a:t>facility, carer, person in authority, other domestic relationship (e.g. partner’s ex partner)</a:t>
            </a:r>
            <a:r>
              <a:rPr lang="en-AU" sz="2400" dirty="0"/>
              <a:t>. </a:t>
            </a:r>
          </a:p>
          <a:p>
            <a:r>
              <a:rPr lang="en-AU" sz="2000" dirty="0"/>
              <a:t>Based on </a:t>
            </a:r>
            <a:r>
              <a:rPr lang="en-AU" i="1" dirty="0"/>
              <a:t>Crimes (Domestic and Personal Violence) Act 2007</a:t>
            </a:r>
            <a:r>
              <a:rPr lang="en-AU" dirty="0"/>
              <a:t> </a:t>
            </a:r>
            <a:endParaRPr lang="en-AU" sz="2000" dirty="0"/>
          </a:p>
          <a:p>
            <a:endParaRPr lang="en-US" sz="2000" dirty="0"/>
          </a:p>
        </p:txBody>
      </p:sp>
      <p:sp>
        <p:nvSpPr>
          <p:cNvPr id="7" name="TextBox 6">
            <a:extLst>
              <a:ext uri="{FF2B5EF4-FFF2-40B4-BE49-F238E27FC236}">
                <a16:creationId xmlns:a16="http://schemas.microsoft.com/office/drawing/2014/main" id="{4A30D800-533B-47BA-8D38-F30BB365E51E}"/>
              </a:ext>
            </a:extLst>
          </p:cNvPr>
          <p:cNvSpPr txBox="1"/>
          <p:nvPr/>
        </p:nvSpPr>
        <p:spPr>
          <a:xfrm>
            <a:off x="71378" y="1800174"/>
            <a:ext cx="7515508" cy="584775"/>
          </a:xfrm>
          <a:prstGeom prst="rect">
            <a:avLst/>
          </a:prstGeom>
          <a:noFill/>
        </p:spPr>
        <p:txBody>
          <a:bodyPr wrap="square" rtlCol="0">
            <a:spAutoFit/>
          </a:bodyPr>
          <a:lstStyle/>
          <a:p>
            <a:r>
              <a:rPr lang="en-US" sz="3200" b="1" dirty="0">
                <a:solidFill>
                  <a:srgbClr val="4E418F"/>
                </a:solidFill>
              </a:rPr>
              <a:t>DFV data recorded by NSW Police includes: </a:t>
            </a:r>
          </a:p>
        </p:txBody>
      </p:sp>
      <p:sp>
        <p:nvSpPr>
          <p:cNvPr id="10" name="TextBox 9">
            <a:extLst>
              <a:ext uri="{FF2B5EF4-FFF2-40B4-BE49-F238E27FC236}">
                <a16:creationId xmlns:a16="http://schemas.microsoft.com/office/drawing/2014/main" id="{50C0C8CA-C385-4085-974D-01A97EB590D8}"/>
              </a:ext>
            </a:extLst>
          </p:cNvPr>
          <p:cNvSpPr txBox="1"/>
          <p:nvPr/>
        </p:nvSpPr>
        <p:spPr>
          <a:xfrm>
            <a:off x="6980510" y="2270534"/>
            <a:ext cx="5486862" cy="954107"/>
          </a:xfrm>
          <a:prstGeom prst="rect">
            <a:avLst/>
          </a:prstGeom>
          <a:noFill/>
        </p:spPr>
        <p:txBody>
          <a:bodyPr wrap="square" rtlCol="0">
            <a:spAutoFit/>
          </a:bodyPr>
          <a:lstStyle/>
          <a:p>
            <a:pPr algn="ctr"/>
            <a:r>
              <a:rPr lang="en-US" sz="2800" b="1" dirty="0">
                <a:solidFill>
                  <a:srgbClr val="4E418F"/>
                </a:solidFill>
              </a:rPr>
              <a:t>Aboriginal women and children, victims of DFV assault, NSW</a:t>
            </a:r>
          </a:p>
        </p:txBody>
      </p:sp>
      <p:graphicFrame>
        <p:nvGraphicFramePr>
          <p:cNvPr id="8" name="Chart 7">
            <a:extLst>
              <a:ext uri="{FF2B5EF4-FFF2-40B4-BE49-F238E27FC236}">
                <a16:creationId xmlns:a16="http://schemas.microsoft.com/office/drawing/2014/main" id="{C30C1AF0-D772-4011-8CEC-3F9C1B724C03}"/>
              </a:ext>
            </a:extLst>
          </p:cNvPr>
          <p:cNvGraphicFramePr/>
          <p:nvPr>
            <p:extLst>
              <p:ext uri="{D42A27DB-BD31-4B8C-83A1-F6EECF244321}">
                <p14:modId xmlns:p14="http://schemas.microsoft.com/office/powerpoint/2010/main" val="1533825025"/>
              </p:ext>
            </p:extLst>
          </p:nvPr>
        </p:nvGraphicFramePr>
        <p:xfrm>
          <a:off x="6980510" y="3224641"/>
          <a:ext cx="5211489" cy="3530246"/>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9CFEB865-BDEA-41B2-B5A4-46108E16EC76}"/>
              </a:ext>
            </a:extLst>
          </p:cNvPr>
          <p:cNvSpPr>
            <a:spLocks noGrp="1"/>
          </p:cNvSpPr>
          <p:nvPr>
            <p:ph type="sldNum" sz="quarter" idx="12"/>
          </p:nvPr>
        </p:nvSpPr>
        <p:spPr/>
        <p:txBody>
          <a:bodyPr/>
          <a:lstStyle/>
          <a:p>
            <a:fld id="{CBD54129-237E-BA4E-A210-4351E6A5A9A4}" type="slidenum">
              <a:rPr lang="en-US" smtClean="0"/>
              <a:t>8</a:t>
            </a:fld>
            <a:endParaRPr lang="en-US" dirty="0"/>
          </a:p>
        </p:txBody>
      </p:sp>
    </p:spTree>
    <p:extLst>
      <p:ext uri="{BB962C8B-B14F-4D97-AF65-F5344CB8AC3E}">
        <p14:creationId xmlns:p14="http://schemas.microsoft.com/office/powerpoint/2010/main" val="163114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11E3A1F-7798-2B49-97B2-457D56AEA82C}"/>
              </a:ext>
            </a:extLst>
          </p:cNvPr>
          <p:cNvPicPr>
            <a:picLocks noChangeAspect="1"/>
          </p:cNvPicPr>
          <p:nvPr/>
        </p:nvPicPr>
        <p:blipFill>
          <a:blip r:embed="rId3"/>
          <a:stretch>
            <a:fillRect/>
          </a:stretch>
        </p:blipFill>
        <p:spPr>
          <a:xfrm>
            <a:off x="0" y="-9188"/>
            <a:ext cx="12192000" cy="1092200"/>
          </a:xfrm>
          <a:prstGeom prst="rect">
            <a:avLst/>
          </a:prstGeom>
        </p:spPr>
      </p:pic>
      <p:pic>
        <p:nvPicPr>
          <p:cNvPr id="22" name="Picture 21">
            <a:extLst>
              <a:ext uri="{FF2B5EF4-FFF2-40B4-BE49-F238E27FC236}">
                <a16:creationId xmlns:a16="http://schemas.microsoft.com/office/drawing/2014/main" id="{D3DAC3C9-915C-8043-89A9-AD1249D7E562}"/>
              </a:ext>
            </a:extLst>
          </p:cNvPr>
          <p:cNvPicPr>
            <a:picLocks noChangeAspect="1"/>
          </p:cNvPicPr>
          <p:nvPr/>
        </p:nvPicPr>
        <p:blipFill>
          <a:blip r:embed="rId4"/>
          <a:stretch>
            <a:fillRect/>
          </a:stretch>
        </p:blipFill>
        <p:spPr>
          <a:xfrm>
            <a:off x="-1" y="722287"/>
            <a:ext cx="9061471" cy="844362"/>
          </a:xfrm>
          <a:prstGeom prst="rect">
            <a:avLst/>
          </a:prstGeom>
        </p:spPr>
      </p:pic>
      <p:sp>
        <p:nvSpPr>
          <p:cNvPr id="45" name="Rectangle 44">
            <a:extLst>
              <a:ext uri="{FF2B5EF4-FFF2-40B4-BE49-F238E27FC236}">
                <a16:creationId xmlns:a16="http://schemas.microsoft.com/office/drawing/2014/main" id="{BE0E701E-2A16-C249-BFA4-F52F01FA0F50}"/>
              </a:ext>
            </a:extLst>
          </p:cNvPr>
          <p:cNvSpPr/>
          <p:nvPr/>
        </p:nvSpPr>
        <p:spPr>
          <a:xfrm>
            <a:off x="0" y="4139748"/>
            <a:ext cx="12192000" cy="2732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hart 6">
            <a:extLst>
              <a:ext uri="{FF2B5EF4-FFF2-40B4-BE49-F238E27FC236}">
                <a16:creationId xmlns:a16="http://schemas.microsoft.com/office/drawing/2014/main" id="{B4264039-F80A-B442-B188-03C7931C17D2}"/>
              </a:ext>
            </a:extLst>
          </p:cNvPr>
          <p:cNvGraphicFramePr>
            <a:graphicFrameLocks/>
          </p:cNvGraphicFramePr>
          <p:nvPr>
            <p:extLst>
              <p:ext uri="{D42A27DB-BD31-4B8C-83A1-F6EECF244321}">
                <p14:modId xmlns:p14="http://schemas.microsoft.com/office/powerpoint/2010/main" val="991276836"/>
              </p:ext>
            </p:extLst>
          </p:nvPr>
        </p:nvGraphicFramePr>
        <p:xfrm>
          <a:off x="6860378" y="1535052"/>
          <a:ext cx="4900954" cy="2341342"/>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4">
            <a:extLst>
              <a:ext uri="{FF2B5EF4-FFF2-40B4-BE49-F238E27FC236}">
                <a16:creationId xmlns:a16="http://schemas.microsoft.com/office/drawing/2014/main" id="{F01D099F-DACA-154F-9D6B-7A776AB30CB8}"/>
              </a:ext>
            </a:extLst>
          </p:cNvPr>
          <p:cNvSpPr/>
          <p:nvPr/>
        </p:nvSpPr>
        <p:spPr>
          <a:xfrm>
            <a:off x="5884140" y="1545803"/>
            <a:ext cx="9998606" cy="400110"/>
          </a:xfrm>
          <a:prstGeom prst="rect">
            <a:avLst/>
          </a:prstGeom>
        </p:spPr>
        <p:txBody>
          <a:bodyPr wrap="square">
            <a:spAutoFit/>
          </a:bodyPr>
          <a:lstStyle/>
          <a:p>
            <a:pPr>
              <a:defRPr sz="1400" b="0" i="0" u="none" strike="noStrike" kern="1200" spc="0" baseline="0">
                <a:solidFill>
                  <a:prstClr val="black">
                    <a:lumMod val="65000"/>
                    <a:lumOff val="35000"/>
                  </a:prstClr>
                </a:solidFill>
                <a:latin typeface="+mn-lt"/>
                <a:ea typeface="+mn-ea"/>
                <a:cs typeface="+mn-cs"/>
              </a:defRPr>
            </a:pPr>
            <a:r>
              <a:rPr lang="en-AU" sz="2000" b="1" dirty="0">
                <a:solidFill>
                  <a:srgbClr val="4E418F"/>
                </a:solidFill>
              </a:rPr>
              <a:t>Aboriginal women and children, victims of DFV incidents</a:t>
            </a:r>
          </a:p>
        </p:txBody>
      </p:sp>
      <p:sp>
        <p:nvSpPr>
          <p:cNvPr id="13" name="TextBox 12">
            <a:extLst>
              <a:ext uri="{FF2B5EF4-FFF2-40B4-BE49-F238E27FC236}">
                <a16:creationId xmlns:a16="http://schemas.microsoft.com/office/drawing/2014/main" id="{6BA9DC2B-3346-E544-AF18-A9F65863672A}"/>
              </a:ext>
            </a:extLst>
          </p:cNvPr>
          <p:cNvSpPr txBox="1"/>
          <p:nvPr/>
        </p:nvSpPr>
        <p:spPr>
          <a:xfrm>
            <a:off x="0" y="838990"/>
            <a:ext cx="11334750" cy="646331"/>
          </a:xfrm>
          <a:prstGeom prst="rect">
            <a:avLst/>
          </a:prstGeom>
          <a:noFill/>
        </p:spPr>
        <p:txBody>
          <a:bodyPr wrap="square" rtlCol="0">
            <a:spAutoFit/>
          </a:bodyPr>
          <a:lstStyle/>
          <a:p>
            <a:r>
              <a:rPr lang="en-US" sz="3600" dirty="0">
                <a:solidFill>
                  <a:srgbClr val="FFBB03"/>
                </a:solidFill>
              </a:rPr>
              <a:t>Trends in DFV – Aboriginal women and children</a:t>
            </a:r>
          </a:p>
        </p:txBody>
      </p:sp>
      <p:grpSp>
        <p:nvGrpSpPr>
          <p:cNvPr id="4" name="Group 3">
            <a:extLst>
              <a:ext uri="{FF2B5EF4-FFF2-40B4-BE49-F238E27FC236}">
                <a16:creationId xmlns:a16="http://schemas.microsoft.com/office/drawing/2014/main" id="{E0A85F79-60A3-402F-83A0-CF35614AD01C}"/>
              </a:ext>
            </a:extLst>
          </p:cNvPr>
          <p:cNvGrpSpPr/>
          <p:nvPr/>
        </p:nvGrpSpPr>
        <p:grpSpPr>
          <a:xfrm>
            <a:off x="10329919" y="3869670"/>
            <a:ext cx="2026738" cy="276999"/>
            <a:chOff x="10329919" y="3869670"/>
            <a:chExt cx="2026738" cy="276999"/>
          </a:xfrm>
        </p:grpSpPr>
        <p:sp>
          <p:nvSpPr>
            <p:cNvPr id="17" name="TextBox 16">
              <a:extLst>
                <a:ext uri="{FF2B5EF4-FFF2-40B4-BE49-F238E27FC236}">
                  <a16:creationId xmlns:a16="http://schemas.microsoft.com/office/drawing/2014/main" id="{1AD9CCF5-D318-6147-872B-FC1F15AEE84D}"/>
                </a:ext>
              </a:extLst>
            </p:cNvPr>
            <p:cNvSpPr txBox="1"/>
            <p:nvPr/>
          </p:nvSpPr>
          <p:spPr>
            <a:xfrm>
              <a:off x="10715207" y="3869670"/>
              <a:ext cx="1641450" cy="276999"/>
            </a:xfrm>
            <a:prstGeom prst="rect">
              <a:avLst/>
            </a:prstGeom>
            <a:noFill/>
          </p:spPr>
          <p:txBody>
            <a:bodyPr wrap="square" rtlCol="0">
              <a:spAutoFit/>
            </a:bodyPr>
            <a:lstStyle/>
            <a:p>
              <a:r>
                <a:rPr lang="en-AU" sz="1200" dirty="0">
                  <a:solidFill>
                    <a:schemeClr val="tx1">
                      <a:lumMod val="85000"/>
                      <a:lumOff val="15000"/>
                    </a:schemeClr>
                  </a:solidFill>
                  <a:cs typeface="Calibri" panose="020F0502020204030204" pitchFamily="34" charset="0"/>
                </a:rPr>
                <a:t>DFV Assault</a:t>
              </a:r>
            </a:p>
          </p:txBody>
        </p:sp>
        <p:sp>
          <p:nvSpPr>
            <p:cNvPr id="6" name="Rectangle 5">
              <a:extLst>
                <a:ext uri="{FF2B5EF4-FFF2-40B4-BE49-F238E27FC236}">
                  <a16:creationId xmlns:a16="http://schemas.microsoft.com/office/drawing/2014/main" id="{7223EB35-6FDC-674D-903C-743694EF8416}"/>
                </a:ext>
              </a:extLst>
            </p:cNvPr>
            <p:cNvSpPr/>
            <p:nvPr/>
          </p:nvSpPr>
          <p:spPr>
            <a:xfrm>
              <a:off x="10329919" y="3999701"/>
              <a:ext cx="402220" cy="45719"/>
            </a:xfrm>
            <a:prstGeom prst="rect">
              <a:avLst/>
            </a:prstGeom>
            <a:solidFill>
              <a:srgbClr val="C8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9E8155E-8698-DD43-A930-476EEE1B11EF}"/>
                </a:ext>
              </a:extLst>
            </p:cNvPr>
            <p:cNvSpPr/>
            <p:nvPr/>
          </p:nvSpPr>
          <p:spPr>
            <a:xfrm>
              <a:off x="10453512" y="3943303"/>
              <a:ext cx="151823" cy="127112"/>
            </a:xfrm>
            <a:prstGeom prst="ellipse">
              <a:avLst/>
            </a:prstGeom>
            <a:solidFill>
              <a:srgbClr val="C8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4C64E62E-6C22-49B8-BBDB-E47A4984F2A9}"/>
              </a:ext>
            </a:extLst>
          </p:cNvPr>
          <p:cNvGrpSpPr/>
          <p:nvPr/>
        </p:nvGrpSpPr>
        <p:grpSpPr>
          <a:xfrm>
            <a:off x="8292644" y="3840525"/>
            <a:ext cx="2620721" cy="276999"/>
            <a:chOff x="6935190" y="3901702"/>
            <a:chExt cx="2620721" cy="276999"/>
          </a:xfrm>
        </p:grpSpPr>
        <p:sp>
          <p:nvSpPr>
            <p:cNvPr id="19" name="TextBox 18">
              <a:extLst>
                <a:ext uri="{FF2B5EF4-FFF2-40B4-BE49-F238E27FC236}">
                  <a16:creationId xmlns:a16="http://schemas.microsoft.com/office/drawing/2014/main" id="{2B4704C7-145C-AD41-B9E3-084D1F1CC9EB}"/>
                </a:ext>
              </a:extLst>
            </p:cNvPr>
            <p:cNvSpPr txBox="1"/>
            <p:nvPr/>
          </p:nvSpPr>
          <p:spPr>
            <a:xfrm>
              <a:off x="7322790" y="3901702"/>
              <a:ext cx="2233121" cy="276999"/>
            </a:xfrm>
            <a:prstGeom prst="rect">
              <a:avLst/>
            </a:prstGeom>
            <a:noFill/>
          </p:spPr>
          <p:txBody>
            <a:bodyPr wrap="square" rtlCol="0">
              <a:spAutoFit/>
            </a:bodyPr>
            <a:lstStyle/>
            <a:p>
              <a:r>
                <a:rPr lang="en-AU" sz="1200" dirty="0">
                  <a:solidFill>
                    <a:schemeClr val="tx1">
                      <a:lumMod val="85000"/>
                      <a:lumOff val="15000"/>
                    </a:schemeClr>
                  </a:solidFill>
                  <a:cs typeface="Calibri" panose="020F0502020204030204" pitchFamily="34" charset="0"/>
                </a:rPr>
                <a:t>DFV Intimidation</a:t>
              </a:r>
            </a:p>
          </p:txBody>
        </p:sp>
        <p:sp>
          <p:nvSpPr>
            <p:cNvPr id="20" name="Rectangle 19">
              <a:extLst>
                <a:ext uri="{FF2B5EF4-FFF2-40B4-BE49-F238E27FC236}">
                  <a16:creationId xmlns:a16="http://schemas.microsoft.com/office/drawing/2014/main" id="{1A4EFF38-831A-8748-9FEE-67DFD7DEB9A3}"/>
                </a:ext>
              </a:extLst>
            </p:cNvPr>
            <p:cNvSpPr/>
            <p:nvPr/>
          </p:nvSpPr>
          <p:spPr>
            <a:xfrm>
              <a:off x="6935190" y="4015487"/>
              <a:ext cx="387600" cy="45719"/>
            </a:xfrm>
            <a:prstGeom prst="rect">
              <a:avLst/>
            </a:prstGeom>
            <a:solidFill>
              <a:srgbClr val="4E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6047086-769E-D041-AF02-F6FCCF425C41}"/>
                </a:ext>
              </a:extLst>
            </p:cNvPr>
            <p:cNvSpPr/>
            <p:nvPr/>
          </p:nvSpPr>
          <p:spPr>
            <a:xfrm>
              <a:off x="7056518" y="3959795"/>
              <a:ext cx="151823" cy="151823"/>
            </a:xfrm>
            <a:prstGeom prst="ellipse">
              <a:avLst/>
            </a:prstGeom>
            <a:solidFill>
              <a:srgbClr val="4E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4E418F"/>
                </a:highlight>
              </a:endParaRPr>
            </a:p>
          </p:txBody>
        </p:sp>
      </p:grpSp>
      <p:sp>
        <p:nvSpPr>
          <p:cNvPr id="24" name="TextBox 23">
            <a:extLst>
              <a:ext uri="{FF2B5EF4-FFF2-40B4-BE49-F238E27FC236}">
                <a16:creationId xmlns:a16="http://schemas.microsoft.com/office/drawing/2014/main" id="{CE3189D0-1CF4-F648-9514-F27DFC4EACDC}"/>
              </a:ext>
            </a:extLst>
          </p:cNvPr>
          <p:cNvSpPr txBox="1"/>
          <p:nvPr/>
        </p:nvSpPr>
        <p:spPr>
          <a:xfrm>
            <a:off x="668601" y="2404928"/>
            <a:ext cx="6606827" cy="1384995"/>
          </a:xfrm>
          <a:prstGeom prst="rect">
            <a:avLst/>
          </a:prstGeom>
          <a:noFill/>
        </p:spPr>
        <p:txBody>
          <a:bodyPr wrap="square" rtlCol="0">
            <a:spAutoFit/>
          </a:bodyPr>
          <a:lstStyle/>
          <a:p>
            <a:pPr defTabSz="374400"/>
            <a:r>
              <a:rPr lang="en-AU" sz="3200" b="1" dirty="0">
                <a:solidFill>
                  <a:srgbClr val="C8721E"/>
                </a:solidFill>
              </a:rPr>
              <a:t>3.0%	</a:t>
            </a:r>
            <a:r>
              <a:rPr lang="en-AU" dirty="0"/>
              <a:t>Annual average increase in DFV assaults over 5 years </a:t>
            </a:r>
          </a:p>
          <a:p>
            <a:pPr defTabSz="374400"/>
            <a:endParaRPr lang="en-AU" dirty="0"/>
          </a:p>
          <a:p>
            <a:endParaRPr lang="en-AU" sz="200" dirty="0"/>
          </a:p>
          <a:p>
            <a:r>
              <a:rPr lang="en-AU" sz="3200" b="1" dirty="0">
                <a:solidFill>
                  <a:srgbClr val="4E418F"/>
                </a:solidFill>
              </a:rPr>
              <a:t>13.6% </a:t>
            </a:r>
            <a:r>
              <a:rPr lang="en-AU" dirty="0"/>
              <a:t>Annual average increase in DFV intimidation over 5 years</a:t>
            </a:r>
            <a:endParaRPr lang="en-AU" b="1" dirty="0">
              <a:solidFill>
                <a:srgbClr val="C8721E"/>
              </a:solidFill>
            </a:endParaRPr>
          </a:p>
        </p:txBody>
      </p:sp>
      <p:pic>
        <p:nvPicPr>
          <p:cNvPr id="26" name="Picture 25">
            <a:extLst>
              <a:ext uri="{FF2B5EF4-FFF2-40B4-BE49-F238E27FC236}">
                <a16:creationId xmlns:a16="http://schemas.microsoft.com/office/drawing/2014/main" id="{75C77332-F635-1846-8125-80DF54FB4D9C}"/>
              </a:ext>
            </a:extLst>
          </p:cNvPr>
          <p:cNvPicPr>
            <a:picLocks noChangeAspect="1"/>
          </p:cNvPicPr>
          <p:nvPr/>
        </p:nvPicPr>
        <p:blipFill>
          <a:blip r:embed="rId6"/>
          <a:stretch>
            <a:fillRect/>
          </a:stretch>
        </p:blipFill>
        <p:spPr>
          <a:xfrm rot="18832363">
            <a:off x="403892" y="3210106"/>
            <a:ext cx="374939" cy="374939"/>
          </a:xfrm>
          <a:prstGeom prst="rect">
            <a:avLst/>
          </a:prstGeom>
        </p:spPr>
      </p:pic>
      <p:pic>
        <p:nvPicPr>
          <p:cNvPr id="27" name="Picture 26" descr="Icon&#10;&#10;Description automatically generated">
            <a:extLst>
              <a:ext uri="{FF2B5EF4-FFF2-40B4-BE49-F238E27FC236}">
                <a16:creationId xmlns:a16="http://schemas.microsoft.com/office/drawing/2014/main" id="{C21EEAC8-726A-EB45-B45C-8D8B388C4697}"/>
              </a:ext>
            </a:extLst>
          </p:cNvPr>
          <p:cNvPicPr>
            <a:picLocks noChangeAspect="1"/>
          </p:cNvPicPr>
          <p:nvPr/>
        </p:nvPicPr>
        <p:blipFill>
          <a:blip r:embed="rId7"/>
          <a:stretch>
            <a:fillRect/>
          </a:stretch>
        </p:blipFill>
        <p:spPr>
          <a:xfrm rot="18937203">
            <a:off x="374249" y="2432720"/>
            <a:ext cx="361469" cy="360058"/>
          </a:xfrm>
          <a:prstGeom prst="rect">
            <a:avLst/>
          </a:prstGeom>
        </p:spPr>
      </p:pic>
      <p:sp>
        <p:nvSpPr>
          <p:cNvPr id="18" name="TextBox 17">
            <a:extLst>
              <a:ext uri="{FF2B5EF4-FFF2-40B4-BE49-F238E27FC236}">
                <a16:creationId xmlns:a16="http://schemas.microsoft.com/office/drawing/2014/main" id="{A9897771-7F02-4023-8F0A-6818A99B2990}"/>
              </a:ext>
            </a:extLst>
          </p:cNvPr>
          <p:cNvSpPr txBox="1"/>
          <p:nvPr/>
        </p:nvSpPr>
        <p:spPr>
          <a:xfrm>
            <a:off x="430668" y="1719118"/>
            <a:ext cx="5156689" cy="523220"/>
          </a:xfrm>
          <a:prstGeom prst="rect">
            <a:avLst/>
          </a:prstGeom>
          <a:noFill/>
        </p:spPr>
        <p:txBody>
          <a:bodyPr wrap="square" rtlCol="0">
            <a:spAutoFit/>
          </a:bodyPr>
          <a:lstStyle/>
          <a:p>
            <a:r>
              <a:rPr lang="en-US" sz="2800" dirty="0">
                <a:solidFill>
                  <a:srgbClr val="4E418F"/>
                </a:solidFill>
              </a:rPr>
              <a:t>Trends in DFV assault over 5 years</a:t>
            </a:r>
          </a:p>
        </p:txBody>
      </p:sp>
      <p:sp>
        <p:nvSpPr>
          <p:cNvPr id="25" name="TextBox 24">
            <a:extLst>
              <a:ext uri="{FF2B5EF4-FFF2-40B4-BE49-F238E27FC236}">
                <a16:creationId xmlns:a16="http://schemas.microsoft.com/office/drawing/2014/main" id="{6DFA162E-07A7-4B17-B2B6-76E4D052B207}"/>
              </a:ext>
            </a:extLst>
          </p:cNvPr>
          <p:cNvSpPr txBox="1"/>
          <p:nvPr/>
        </p:nvSpPr>
        <p:spPr>
          <a:xfrm>
            <a:off x="299894" y="4236723"/>
            <a:ext cx="5156689" cy="954107"/>
          </a:xfrm>
          <a:prstGeom prst="rect">
            <a:avLst/>
          </a:prstGeom>
          <a:noFill/>
        </p:spPr>
        <p:txBody>
          <a:bodyPr wrap="square" rtlCol="0">
            <a:spAutoFit/>
          </a:bodyPr>
          <a:lstStyle/>
          <a:p>
            <a:r>
              <a:rPr lang="en-US" sz="2800" dirty="0">
                <a:solidFill>
                  <a:srgbClr val="4E418F"/>
                </a:solidFill>
              </a:rPr>
              <a:t>Trends in apprehended domestic violence orders (ADVO)</a:t>
            </a:r>
          </a:p>
        </p:txBody>
      </p:sp>
      <p:sp>
        <p:nvSpPr>
          <p:cNvPr id="28" name="TextBox 27">
            <a:extLst>
              <a:ext uri="{FF2B5EF4-FFF2-40B4-BE49-F238E27FC236}">
                <a16:creationId xmlns:a16="http://schemas.microsoft.com/office/drawing/2014/main" id="{E3FE5B26-47FE-437B-9330-6CF368552712}"/>
              </a:ext>
            </a:extLst>
          </p:cNvPr>
          <p:cNvSpPr txBox="1"/>
          <p:nvPr/>
        </p:nvSpPr>
        <p:spPr>
          <a:xfrm>
            <a:off x="6735419" y="4144019"/>
            <a:ext cx="5303980" cy="400110"/>
          </a:xfrm>
          <a:prstGeom prst="rect">
            <a:avLst/>
          </a:prstGeom>
          <a:noFill/>
        </p:spPr>
        <p:txBody>
          <a:bodyPr wrap="square" rtlCol="0">
            <a:spAutoFit/>
          </a:bodyPr>
          <a:lstStyle/>
          <a:p>
            <a:r>
              <a:rPr lang="en-AU" sz="2000" b="1" dirty="0">
                <a:solidFill>
                  <a:srgbClr val="4E418F"/>
                </a:solidFill>
              </a:rPr>
              <a:t>ADVOs protecting an Aboriginal woman or child</a:t>
            </a:r>
          </a:p>
        </p:txBody>
      </p:sp>
      <p:sp>
        <p:nvSpPr>
          <p:cNvPr id="30" name="TextBox 29">
            <a:extLst>
              <a:ext uri="{FF2B5EF4-FFF2-40B4-BE49-F238E27FC236}">
                <a16:creationId xmlns:a16="http://schemas.microsoft.com/office/drawing/2014/main" id="{9F2AF3EF-A524-4DB7-82AC-6EFE9676B093}"/>
              </a:ext>
            </a:extLst>
          </p:cNvPr>
          <p:cNvSpPr txBox="1"/>
          <p:nvPr/>
        </p:nvSpPr>
        <p:spPr>
          <a:xfrm>
            <a:off x="856433" y="5501479"/>
            <a:ext cx="5715055" cy="1354217"/>
          </a:xfrm>
          <a:prstGeom prst="rect">
            <a:avLst/>
          </a:prstGeom>
          <a:noFill/>
        </p:spPr>
        <p:txBody>
          <a:bodyPr wrap="square" rtlCol="0">
            <a:spAutoFit/>
          </a:bodyPr>
          <a:lstStyle/>
          <a:p>
            <a:r>
              <a:rPr lang="en-AU" sz="3200" b="1" dirty="0">
                <a:solidFill>
                  <a:srgbClr val="4E418F"/>
                </a:solidFill>
              </a:rPr>
              <a:t>3.5%	 </a:t>
            </a:r>
            <a:r>
              <a:rPr lang="en-AU" dirty="0">
                <a:solidFill>
                  <a:schemeClr val="tx1">
                    <a:lumMod val="85000"/>
                    <a:lumOff val="15000"/>
                  </a:schemeClr>
                </a:solidFill>
                <a:cs typeface="Calibri" panose="020F0502020204030204" pitchFamily="34" charset="0"/>
              </a:rPr>
              <a:t>Annual average increase in number of ADVOs protecting an Aboriginal woman or child over 5 years</a:t>
            </a:r>
          </a:p>
          <a:p>
            <a:endParaRPr lang="en-US" sz="3200" b="1" dirty="0">
              <a:solidFill>
                <a:srgbClr val="4E418F"/>
              </a:solidFill>
            </a:endParaRPr>
          </a:p>
        </p:txBody>
      </p:sp>
      <p:pic>
        <p:nvPicPr>
          <p:cNvPr id="34" name="Picture 33">
            <a:extLst>
              <a:ext uri="{FF2B5EF4-FFF2-40B4-BE49-F238E27FC236}">
                <a16:creationId xmlns:a16="http://schemas.microsoft.com/office/drawing/2014/main" id="{295571E4-694E-4CCF-B421-066A70DC1E4C}"/>
              </a:ext>
            </a:extLst>
          </p:cNvPr>
          <p:cNvPicPr>
            <a:picLocks noChangeAspect="1"/>
          </p:cNvPicPr>
          <p:nvPr/>
        </p:nvPicPr>
        <p:blipFill>
          <a:blip r:embed="rId6"/>
          <a:stretch>
            <a:fillRect/>
          </a:stretch>
        </p:blipFill>
        <p:spPr>
          <a:xfrm rot="18868702">
            <a:off x="398701" y="5667931"/>
            <a:ext cx="374939" cy="374939"/>
          </a:xfrm>
          <a:prstGeom prst="rect">
            <a:avLst/>
          </a:prstGeom>
        </p:spPr>
      </p:pic>
      <p:graphicFrame>
        <p:nvGraphicFramePr>
          <p:cNvPr id="35" name="Chart 34">
            <a:extLst>
              <a:ext uri="{FF2B5EF4-FFF2-40B4-BE49-F238E27FC236}">
                <a16:creationId xmlns:a16="http://schemas.microsoft.com/office/drawing/2014/main" id="{420527C6-E86A-4EBE-933F-3F8CAFC9CCDC}"/>
              </a:ext>
            </a:extLst>
          </p:cNvPr>
          <p:cNvGraphicFramePr>
            <a:graphicFrameLocks/>
          </p:cNvGraphicFramePr>
          <p:nvPr>
            <p:extLst>
              <p:ext uri="{D42A27DB-BD31-4B8C-83A1-F6EECF244321}">
                <p14:modId xmlns:p14="http://schemas.microsoft.com/office/powerpoint/2010/main" val="4205448436"/>
              </p:ext>
            </p:extLst>
          </p:nvPr>
        </p:nvGraphicFramePr>
        <p:xfrm>
          <a:off x="7011996" y="4643286"/>
          <a:ext cx="4938086" cy="1867061"/>
        </p:xfrm>
        <a:graphic>
          <a:graphicData uri="http://schemas.openxmlformats.org/drawingml/2006/chart">
            <c:chart xmlns:c="http://schemas.openxmlformats.org/drawingml/2006/chart" xmlns:r="http://schemas.openxmlformats.org/officeDocument/2006/relationships" r:id="rId8"/>
          </a:graphicData>
        </a:graphic>
      </p:graphicFrame>
      <p:grpSp>
        <p:nvGrpSpPr>
          <p:cNvPr id="10" name="Group 9">
            <a:extLst>
              <a:ext uri="{FF2B5EF4-FFF2-40B4-BE49-F238E27FC236}">
                <a16:creationId xmlns:a16="http://schemas.microsoft.com/office/drawing/2014/main" id="{31D048CC-4E2B-438F-88D7-231E06115871}"/>
              </a:ext>
            </a:extLst>
          </p:cNvPr>
          <p:cNvGrpSpPr/>
          <p:nvPr/>
        </p:nvGrpSpPr>
        <p:grpSpPr>
          <a:xfrm>
            <a:off x="8939758" y="6580738"/>
            <a:ext cx="1586007" cy="276999"/>
            <a:chOff x="8939758" y="6580738"/>
            <a:chExt cx="1586007" cy="276999"/>
          </a:xfrm>
        </p:grpSpPr>
        <p:sp>
          <p:nvSpPr>
            <p:cNvPr id="36" name="TextBox 35">
              <a:extLst>
                <a:ext uri="{FF2B5EF4-FFF2-40B4-BE49-F238E27FC236}">
                  <a16:creationId xmlns:a16="http://schemas.microsoft.com/office/drawing/2014/main" id="{CEAE2A97-EAE5-42F5-A0B7-FF4CFBA3E8F9}"/>
                </a:ext>
              </a:extLst>
            </p:cNvPr>
            <p:cNvSpPr txBox="1"/>
            <p:nvPr/>
          </p:nvSpPr>
          <p:spPr>
            <a:xfrm>
              <a:off x="9327358" y="6580738"/>
              <a:ext cx="1198407" cy="276999"/>
            </a:xfrm>
            <a:prstGeom prst="rect">
              <a:avLst/>
            </a:prstGeom>
            <a:noFill/>
          </p:spPr>
          <p:txBody>
            <a:bodyPr wrap="square" rtlCol="0">
              <a:spAutoFit/>
            </a:bodyPr>
            <a:lstStyle/>
            <a:p>
              <a:r>
                <a:rPr lang="en-AU" sz="1200" dirty="0">
                  <a:solidFill>
                    <a:schemeClr val="tx1">
                      <a:lumMod val="85000"/>
                      <a:lumOff val="15000"/>
                    </a:schemeClr>
                  </a:solidFill>
                  <a:cs typeface="Calibri" panose="020F0502020204030204" pitchFamily="34" charset="0"/>
                </a:rPr>
                <a:t>ADVOs granted</a:t>
              </a:r>
            </a:p>
          </p:txBody>
        </p:sp>
        <p:grpSp>
          <p:nvGrpSpPr>
            <p:cNvPr id="37" name="Group 36">
              <a:extLst>
                <a:ext uri="{FF2B5EF4-FFF2-40B4-BE49-F238E27FC236}">
                  <a16:creationId xmlns:a16="http://schemas.microsoft.com/office/drawing/2014/main" id="{7499C1F6-17E0-4977-B2EC-C9A7A4218357}"/>
                </a:ext>
              </a:extLst>
            </p:cNvPr>
            <p:cNvGrpSpPr/>
            <p:nvPr/>
          </p:nvGrpSpPr>
          <p:grpSpPr>
            <a:xfrm>
              <a:off x="8939758" y="6647880"/>
              <a:ext cx="387600" cy="139003"/>
              <a:chOff x="7469685" y="4770205"/>
              <a:chExt cx="387600" cy="139003"/>
            </a:xfrm>
          </p:grpSpPr>
          <p:sp>
            <p:nvSpPr>
              <p:cNvPr id="38" name="Rectangle 37">
                <a:extLst>
                  <a:ext uri="{FF2B5EF4-FFF2-40B4-BE49-F238E27FC236}">
                    <a16:creationId xmlns:a16="http://schemas.microsoft.com/office/drawing/2014/main" id="{2E1A6B58-1547-4B52-9998-10D54AB4A7E6}"/>
                  </a:ext>
                </a:extLst>
              </p:cNvPr>
              <p:cNvSpPr/>
              <p:nvPr/>
            </p:nvSpPr>
            <p:spPr>
              <a:xfrm>
                <a:off x="7469685" y="4816848"/>
                <a:ext cx="387600" cy="45719"/>
              </a:xfrm>
              <a:prstGeom prst="rect">
                <a:avLst/>
              </a:prstGeom>
              <a:solidFill>
                <a:srgbClr val="4E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2BEAC1E-9640-4912-970E-BA6251B3D677}"/>
                  </a:ext>
                </a:extLst>
              </p:cNvPr>
              <p:cNvSpPr/>
              <p:nvPr/>
            </p:nvSpPr>
            <p:spPr>
              <a:xfrm>
                <a:off x="7591397" y="4770205"/>
                <a:ext cx="144175" cy="139003"/>
              </a:xfrm>
              <a:prstGeom prst="rect">
                <a:avLst/>
              </a:prstGeom>
              <a:solidFill>
                <a:srgbClr val="4E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TextBox 2">
            <a:extLst>
              <a:ext uri="{FF2B5EF4-FFF2-40B4-BE49-F238E27FC236}">
                <a16:creationId xmlns:a16="http://schemas.microsoft.com/office/drawing/2014/main" id="{803A9AB9-CC4A-4A78-BD96-993F290DAD90}"/>
              </a:ext>
            </a:extLst>
          </p:cNvPr>
          <p:cNvSpPr txBox="1"/>
          <p:nvPr/>
        </p:nvSpPr>
        <p:spPr>
          <a:xfrm>
            <a:off x="341024" y="3850783"/>
            <a:ext cx="2080204" cy="246221"/>
          </a:xfrm>
          <a:prstGeom prst="rect">
            <a:avLst/>
          </a:prstGeom>
          <a:noFill/>
        </p:spPr>
        <p:txBody>
          <a:bodyPr wrap="square" rtlCol="0">
            <a:spAutoFit/>
          </a:bodyPr>
          <a:lstStyle/>
          <a:p>
            <a:r>
              <a:rPr lang="en-AU" sz="1000" dirty="0"/>
              <a:t>Note:  Not a count of unique victims</a:t>
            </a:r>
            <a:endParaRPr lang="en-AU" dirty="0"/>
          </a:p>
        </p:txBody>
      </p:sp>
      <p:sp>
        <p:nvSpPr>
          <p:cNvPr id="40" name="TextBox 39">
            <a:extLst>
              <a:ext uri="{FF2B5EF4-FFF2-40B4-BE49-F238E27FC236}">
                <a16:creationId xmlns:a16="http://schemas.microsoft.com/office/drawing/2014/main" id="{0C535AFA-F0CD-4AAA-AECC-7C8B6B47223E}"/>
              </a:ext>
            </a:extLst>
          </p:cNvPr>
          <p:cNvSpPr txBox="1"/>
          <p:nvPr/>
        </p:nvSpPr>
        <p:spPr>
          <a:xfrm>
            <a:off x="229448" y="6567950"/>
            <a:ext cx="2080204" cy="246221"/>
          </a:xfrm>
          <a:prstGeom prst="rect">
            <a:avLst/>
          </a:prstGeom>
          <a:noFill/>
        </p:spPr>
        <p:txBody>
          <a:bodyPr wrap="square" rtlCol="0">
            <a:spAutoFit/>
          </a:bodyPr>
          <a:lstStyle/>
          <a:p>
            <a:r>
              <a:rPr lang="en-AU" sz="1000" dirty="0"/>
              <a:t>Note:  Count of orders</a:t>
            </a:r>
            <a:endParaRPr lang="en-AU" dirty="0"/>
          </a:p>
        </p:txBody>
      </p:sp>
      <p:sp>
        <p:nvSpPr>
          <p:cNvPr id="2" name="Slide Number Placeholder 1">
            <a:extLst>
              <a:ext uri="{FF2B5EF4-FFF2-40B4-BE49-F238E27FC236}">
                <a16:creationId xmlns:a16="http://schemas.microsoft.com/office/drawing/2014/main" id="{BC24D681-8381-48AD-B6D3-76CBC2EA4732}"/>
              </a:ext>
            </a:extLst>
          </p:cNvPr>
          <p:cNvSpPr>
            <a:spLocks noGrp="1"/>
          </p:cNvSpPr>
          <p:nvPr>
            <p:ph type="sldNum" sz="quarter" idx="12"/>
          </p:nvPr>
        </p:nvSpPr>
        <p:spPr>
          <a:xfrm>
            <a:off x="9267739" y="6469530"/>
            <a:ext cx="2743200" cy="365125"/>
          </a:xfrm>
        </p:spPr>
        <p:txBody>
          <a:bodyPr/>
          <a:lstStyle/>
          <a:p>
            <a:fld id="{CBD54129-237E-BA4E-A210-4351E6A5A9A4}" type="slidenum">
              <a:rPr lang="en-US" smtClean="0"/>
              <a:t>9</a:t>
            </a:fld>
            <a:endParaRPr lang="en-US" dirty="0"/>
          </a:p>
        </p:txBody>
      </p:sp>
    </p:spTree>
    <p:extLst>
      <p:ext uri="{BB962C8B-B14F-4D97-AF65-F5344CB8AC3E}">
        <p14:creationId xmlns:p14="http://schemas.microsoft.com/office/powerpoint/2010/main" val="1110682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TaxCatchAll xmlns="7682a661-0ade-4637-84c8-77ce31dee783">
      <Value>126</Value>
      <Value>141</Value>
      <Value>43</Value>
    </TaxCatchAll>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Aboriginal / Indigenous Australians</TermName>
          <TermId xmlns="http://schemas.microsoft.com/office/infopath/2007/PartnerControls">1c6810d8-8463-4894-b992-a26278d77dae</TermId>
        </TermInfo>
        <TermInfo xmlns="http://schemas.microsoft.com/office/infopath/2007/PartnerControls">
          <TermName xmlns="http://schemas.microsoft.com/office/infopath/2007/PartnerControls">Domestic violence</TermName>
          <TermId xmlns="http://schemas.microsoft.com/office/infopath/2007/PartnerControls">0e06a8de-b0f0-476e-af3d-cc50f335b07f</TermId>
        </TermInfo>
      </Terms>
    </ne8158a489a9473f9c54eecb4c21131b>
    <bc56bdda6a6a44c48d8cfdd96ad4c147 xmlns="e4ff26e6-61c9-4223-823f-818594960367" xsi:nil="true"/>
  </documentManagement>
</p:properties>
</file>

<file path=customXml/itemProps1.xml><?xml version="1.0" encoding="utf-8"?>
<ds:datastoreItem xmlns:ds="http://schemas.openxmlformats.org/officeDocument/2006/customXml" ds:itemID="{8DFA4FB8-CED8-481A-9787-8DB11DFA30E1}"/>
</file>

<file path=customXml/itemProps2.xml><?xml version="1.0" encoding="utf-8"?>
<ds:datastoreItem xmlns:ds="http://schemas.openxmlformats.org/officeDocument/2006/customXml" ds:itemID="{98B48347-A7F0-43F2-AE03-B0CDC7FA82CC}"/>
</file>

<file path=customXml/itemProps3.xml><?xml version="1.0" encoding="utf-8"?>
<ds:datastoreItem xmlns:ds="http://schemas.openxmlformats.org/officeDocument/2006/customXml" ds:itemID="{4B244B6D-FD78-41D5-B2F3-D78D69C67DB0}"/>
</file>

<file path=docProps/app.xml><?xml version="1.0" encoding="utf-8"?>
<Properties xmlns="http://schemas.openxmlformats.org/officeDocument/2006/extended-properties" xmlns:vt="http://schemas.openxmlformats.org/officeDocument/2006/docPropsVTypes">
  <TotalTime>14401</TotalTime>
  <Words>6393</Words>
  <Application>Microsoft Office PowerPoint</Application>
  <PresentationFormat>Widescreen</PresentationFormat>
  <Paragraphs>842</Paragraphs>
  <Slides>40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2022 BOCSAR DFV CTG Presentation</dc:title>
  <dc:creator>Jason Mumbulla</dc:creator>
  <cp:lastModifiedBy>Karen Freeman</cp:lastModifiedBy>
  <cp:revision>588</cp:revision>
  <dcterms:created xsi:type="dcterms:W3CDTF">2021-09-26T00:05:17Z</dcterms:created>
  <dcterms:modified xsi:type="dcterms:W3CDTF">2022-05-30T00:31:35Z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 tags">
    <vt:lpwstr>141;#Aboriginal / Indigenous Australians|1c6810d8-8463-4894-b992-a26278d77dae;#43;#Domestic violence|0e06a8de-b0f0-476e-af3d-cc50f335b07f</vt:lpwstr>
  </property>
  <property fmtid="{D5CDD505-2E9C-101B-9397-08002B2CF9AE}" pid="3" name="ContentTypeId">
    <vt:lpwstr>0x01010077DC2A28846341C9915EFC7988C44A4F00AC683DE72F6D54408E582A29A0E01260</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