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7"/>
  </p:notesMasterIdLst>
  <p:handoutMasterIdLst>
    <p:handoutMasterId r:id="rId28"/>
  </p:handoutMasterIdLst>
  <p:sldIdLst>
    <p:sldId id="342" r:id="rId5"/>
    <p:sldId id="369" r:id="rId6"/>
    <p:sldId id="381" r:id="rId7"/>
    <p:sldId id="392" r:id="rId8"/>
    <p:sldId id="389" r:id="rId9"/>
    <p:sldId id="393" r:id="rId10"/>
    <p:sldId id="390" r:id="rId11"/>
    <p:sldId id="380" r:id="rId12"/>
    <p:sldId id="359" r:id="rId13"/>
    <p:sldId id="372" r:id="rId14"/>
    <p:sldId id="379" r:id="rId15"/>
    <p:sldId id="382" r:id="rId16"/>
    <p:sldId id="385" r:id="rId17"/>
    <p:sldId id="386" r:id="rId18"/>
    <p:sldId id="383" r:id="rId19"/>
    <p:sldId id="376" r:id="rId20"/>
    <p:sldId id="388" r:id="rId21"/>
    <p:sldId id="384" r:id="rId22"/>
    <p:sldId id="348" r:id="rId23"/>
    <p:sldId id="378" r:id="rId24"/>
    <p:sldId id="263" r:id="rId25"/>
    <p:sldId id="280" r:id="rId26"/>
  </p:sldIdLst>
  <p:sldSz cx="18288000" cy="10287000"/>
  <p:notesSz cx="6669088" cy="9926638"/>
  <p:defaultTextStyle>
    <a:defPPr>
      <a:defRPr lang="en-US"/>
    </a:defPPr>
    <a:lvl1pPr marL="0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C377F19-5287-47EC-BFA1-F205AB4667EE}">
          <p14:sldIdLst>
            <p14:sldId id="342"/>
          </p14:sldIdLst>
        </p14:section>
        <p14:section name="Background" id="{A095DFBB-444B-4881-A666-B7D05C055B88}">
          <p14:sldIdLst>
            <p14:sldId id="369"/>
            <p14:sldId id="381"/>
            <p14:sldId id="392"/>
            <p14:sldId id="389"/>
            <p14:sldId id="393"/>
            <p14:sldId id="390"/>
            <p14:sldId id="380"/>
            <p14:sldId id="359"/>
            <p14:sldId id="372"/>
            <p14:sldId id="379"/>
            <p14:sldId id="382"/>
            <p14:sldId id="385"/>
            <p14:sldId id="386"/>
            <p14:sldId id="383"/>
            <p14:sldId id="376"/>
            <p14:sldId id="388"/>
            <p14:sldId id="384"/>
            <p14:sldId id="348"/>
            <p14:sldId id="378"/>
            <p14:sldId id="26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DOK" initials="K" lastIdx="0" clrIdx="0"/>
  <p:cmAuthor id="2" name="Suzanne Poynton" initials="SP" lastIdx="1" clrIdx="1">
    <p:extLst>
      <p:ext uri="{19B8F6BF-5375-455C-9EA6-DF929625EA0E}">
        <p15:presenceInfo xmlns:p15="http://schemas.microsoft.com/office/powerpoint/2012/main" userId="S::suzanne.poynton@justice.nsw.gov.au::148c5ff2-cda0-404e-8fb4-dbaecd3b5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97F"/>
    <a:srgbClr val="453977"/>
    <a:srgbClr val="660066"/>
    <a:srgbClr val="4F408E"/>
    <a:srgbClr val="FFBB00"/>
    <a:srgbClr val="CCFFCC"/>
    <a:srgbClr val="FEDEE3"/>
    <a:srgbClr val="1C1B3D"/>
    <a:srgbClr val="2185C9"/>
    <a:srgbClr val="216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7D412-8C49-44DB-A9BE-71049D02BDE1}" v="2" dt="2021-06-25T07:01:55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5380" autoAdjust="0"/>
  </p:normalViewPr>
  <p:slideViewPr>
    <p:cSldViewPr snapToGrid="0">
      <p:cViewPr varScale="1">
        <p:scale>
          <a:sx n="57" d="100"/>
          <a:sy n="57" d="100"/>
        </p:scale>
        <p:origin x="600" y="77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72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Poynton" userId="148c5ff2-cda0-404e-8fb4-dbaecd3b5988" providerId="ADAL" clId="{4E17D412-8C49-44DB-A9BE-71049D02BDE1}"/>
    <pc:docChg chg="modSld">
      <pc:chgData name="Suzanne Poynton" userId="148c5ff2-cda0-404e-8fb4-dbaecd3b5988" providerId="ADAL" clId="{4E17D412-8C49-44DB-A9BE-71049D02BDE1}" dt="2021-06-25T07:01:55.095" v="1" actId="20577"/>
      <pc:docMkLst>
        <pc:docMk/>
      </pc:docMkLst>
      <pc:sldChg chg="modSp">
        <pc:chgData name="Suzanne Poynton" userId="148c5ff2-cda0-404e-8fb4-dbaecd3b5988" providerId="ADAL" clId="{4E17D412-8C49-44DB-A9BE-71049D02BDE1}" dt="2021-06-25T07:01:55.095" v="1" actId="20577"/>
        <pc:sldMkLst>
          <pc:docMk/>
          <pc:sldMk cId="3204195480" sldId="393"/>
        </pc:sldMkLst>
        <pc:spChg chg="mod">
          <ac:chgData name="Suzanne Poynton" userId="148c5ff2-cda0-404e-8fb4-dbaecd3b5988" providerId="ADAL" clId="{4E17D412-8C49-44DB-A9BE-71049D02BDE1}" dt="2021-06-25T07:01:55.095" v="1" actId="20577"/>
          <ac:spMkLst>
            <pc:docMk/>
            <pc:sldMk cId="3204195480" sldId="393"/>
            <ac:spMk id="5" creationId="{AAA07982-E8CD-4C9D-BD8A-04F7221E0A2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YDSJWFP01.internal.justice.nsw.gov.au\stja-bcs\Shared\Research\Juveniles%20in%20custody%202020\Brief%20(report)\new\revised\Graphs_fin_v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suzanne_poynton_justice_nsw_gov_au/Documents/Desktop/kids%20in%20custody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2000" b="1" baseline="0" dirty="0">
                <a:solidFill>
                  <a:schemeClr val="tx1"/>
                </a:solidFill>
              </a:rPr>
              <a:t>Youth custody population at end of the month, NSW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92880749338425"/>
          <c:y val="8.4563953488372104E-2"/>
          <c:w val="0.81826907793638759"/>
          <c:h val="0.78413294268449008"/>
        </c:manualLayout>
      </c:layout>
      <c:lineChart>
        <c:grouping val="standard"/>
        <c:varyColors val="0"/>
        <c:ser>
          <c:idx val="0"/>
          <c:order val="0"/>
          <c:tx>
            <c:strRef>
              <c:f>'Stock total'!$B$1</c:f>
              <c:strCache>
                <c:ptCount val="1"/>
                <c:pt idx="0">
                  <c:v>Aboriginal young people</c:v>
                </c:pt>
              </c:strCache>
            </c:strRef>
          </c:tx>
          <c:spPr>
            <a:ln w="28575" cap="rnd" cmpd="sng">
              <a:solidFill>
                <a:srgbClr val="66006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'Stock total'!$A$2:$A$61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'Stock total'!$B$2:$B$61</c:f>
              <c:numCache>
                <c:formatCode>######0</c:formatCode>
                <c:ptCount val="60"/>
                <c:pt idx="0">
                  <c:v>156</c:v>
                </c:pt>
                <c:pt idx="1">
                  <c:v>156</c:v>
                </c:pt>
                <c:pt idx="2">
                  <c:v>167</c:v>
                </c:pt>
                <c:pt idx="3">
                  <c:v>167</c:v>
                </c:pt>
                <c:pt idx="4">
                  <c:v>184</c:v>
                </c:pt>
                <c:pt idx="5">
                  <c:v>171</c:v>
                </c:pt>
                <c:pt idx="6">
                  <c:v>164</c:v>
                </c:pt>
                <c:pt idx="7">
                  <c:v>162</c:v>
                </c:pt>
                <c:pt idx="8">
                  <c:v>154</c:v>
                </c:pt>
                <c:pt idx="9">
                  <c:v>147</c:v>
                </c:pt>
                <c:pt idx="10">
                  <c:v>155</c:v>
                </c:pt>
                <c:pt idx="11">
                  <c:v>146</c:v>
                </c:pt>
                <c:pt idx="12">
                  <c:v>152</c:v>
                </c:pt>
                <c:pt idx="13">
                  <c:v>153</c:v>
                </c:pt>
                <c:pt idx="14">
                  <c:v>149</c:v>
                </c:pt>
                <c:pt idx="15">
                  <c:v>165</c:v>
                </c:pt>
                <c:pt idx="16">
                  <c:v>169</c:v>
                </c:pt>
                <c:pt idx="17">
                  <c:v>150</c:v>
                </c:pt>
                <c:pt idx="18">
                  <c:v>143</c:v>
                </c:pt>
                <c:pt idx="19">
                  <c:v>126</c:v>
                </c:pt>
                <c:pt idx="20">
                  <c:v>124</c:v>
                </c:pt>
                <c:pt idx="21">
                  <c:v>128</c:v>
                </c:pt>
                <c:pt idx="22">
                  <c:v>139</c:v>
                </c:pt>
                <c:pt idx="23">
                  <c:v>135</c:v>
                </c:pt>
                <c:pt idx="24">
                  <c:v>155</c:v>
                </c:pt>
                <c:pt idx="25">
                  <c:v>148</c:v>
                </c:pt>
                <c:pt idx="26">
                  <c:v>148</c:v>
                </c:pt>
                <c:pt idx="27">
                  <c:v>161</c:v>
                </c:pt>
                <c:pt idx="28">
                  <c:v>142</c:v>
                </c:pt>
                <c:pt idx="29">
                  <c:v>149</c:v>
                </c:pt>
                <c:pt idx="30">
                  <c:v>133</c:v>
                </c:pt>
                <c:pt idx="31">
                  <c:v>128</c:v>
                </c:pt>
                <c:pt idx="32">
                  <c:v>134</c:v>
                </c:pt>
                <c:pt idx="33">
                  <c:v>145</c:v>
                </c:pt>
                <c:pt idx="34">
                  <c:v>127</c:v>
                </c:pt>
                <c:pt idx="35">
                  <c:v>119</c:v>
                </c:pt>
                <c:pt idx="36">
                  <c:v>128</c:v>
                </c:pt>
                <c:pt idx="37">
                  <c:v>143</c:v>
                </c:pt>
                <c:pt idx="38">
                  <c:v>148</c:v>
                </c:pt>
                <c:pt idx="39">
                  <c:v>154</c:v>
                </c:pt>
                <c:pt idx="40">
                  <c:v>145</c:v>
                </c:pt>
                <c:pt idx="41">
                  <c:v>148</c:v>
                </c:pt>
                <c:pt idx="42">
                  <c:v>140</c:v>
                </c:pt>
                <c:pt idx="43">
                  <c:v>124</c:v>
                </c:pt>
                <c:pt idx="44">
                  <c:v>140</c:v>
                </c:pt>
                <c:pt idx="45">
                  <c:v>130</c:v>
                </c:pt>
                <c:pt idx="46">
                  <c:v>122</c:v>
                </c:pt>
                <c:pt idx="47">
                  <c:v>141</c:v>
                </c:pt>
                <c:pt idx="48">
                  <c:v>141</c:v>
                </c:pt>
                <c:pt idx="49">
                  <c:v>111</c:v>
                </c:pt>
                <c:pt idx="50">
                  <c:v>121</c:v>
                </c:pt>
                <c:pt idx="51">
                  <c:v>121</c:v>
                </c:pt>
                <c:pt idx="52">
                  <c:v>118</c:v>
                </c:pt>
                <c:pt idx="53">
                  <c:v>130</c:v>
                </c:pt>
                <c:pt idx="54">
                  <c:v>123</c:v>
                </c:pt>
                <c:pt idx="55">
                  <c:v>119</c:v>
                </c:pt>
                <c:pt idx="56">
                  <c:v>105</c:v>
                </c:pt>
                <c:pt idx="57">
                  <c:v>121</c:v>
                </c:pt>
                <c:pt idx="58">
                  <c:v>119</c:v>
                </c:pt>
                <c:pt idx="59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5-4916-8BD7-A5CE2494A9F7}"/>
            </c:ext>
          </c:extLst>
        </c:ser>
        <c:ser>
          <c:idx val="1"/>
          <c:order val="1"/>
          <c:tx>
            <c:strRef>
              <c:f>'Stock total'!$C$1</c:f>
              <c:strCache>
                <c:ptCount val="1"/>
                <c:pt idx="0">
                  <c:v>non-Aboriginal young people</c:v>
                </c:pt>
              </c:strCache>
            </c:strRef>
          </c:tx>
          <c:spPr>
            <a:ln w="28575" cap="rnd" cmpd="sng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'Stock total'!$A$2:$A$61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'Stock total'!$C$2:$C$61</c:f>
              <c:numCache>
                <c:formatCode>######0</c:formatCode>
                <c:ptCount val="60"/>
                <c:pt idx="0">
                  <c:v>143</c:v>
                </c:pt>
                <c:pt idx="1">
                  <c:v>137</c:v>
                </c:pt>
                <c:pt idx="2">
                  <c:v>142</c:v>
                </c:pt>
                <c:pt idx="3">
                  <c:v>143</c:v>
                </c:pt>
                <c:pt idx="4">
                  <c:v>135</c:v>
                </c:pt>
                <c:pt idx="5">
                  <c:v>136</c:v>
                </c:pt>
                <c:pt idx="6">
                  <c:v>130</c:v>
                </c:pt>
                <c:pt idx="7">
                  <c:v>127</c:v>
                </c:pt>
                <c:pt idx="8">
                  <c:v>132</c:v>
                </c:pt>
                <c:pt idx="9">
                  <c:v>145</c:v>
                </c:pt>
                <c:pt idx="10">
                  <c:v>122</c:v>
                </c:pt>
                <c:pt idx="11">
                  <c:v>131</c:v>
                </c:pt>
                <c:pt idx="12">
                  <c:v>125</c:v>
                </c:pt>
                <c:pt idx="13">
                  <c:v>116</c:v>
                </c:pt>
                <c:pt idx="14">
                  <c:v>140</c:v>
                </c:pt>
                <c:pt idx="15">
                  <c:v>144</c:v>
                </c:pt>
                <c:pt idx="16">
                  <c:v>131</c:v>
                </c:pt>
                <c:pt idx="17">
                  <c:v>130</c:v>
                </c:pt>
                <c:pt idx="18">
                  <c:v>118</c:v>
                </c:pt>
                <c:pt idx="19">
                  <c:v>116</c:v>
                </c:pt>
                <c:pt idx="20">
                  <c:v>129</c:v>
                </c:pt>
                <c:pt idx="21">
                  <c:v>132</c:v>
                </c:pt>
                <c:pt idx="22">
                  <c:v>131</c:v>
                </c:pt>
                <c:pt idx="23">
                  <c:v>114</c:v>
                </c:pt>
                <c:pt idx="24">
                  <c:v>123</c:v>
                </c:pt>
                <c:pt idx="25">
                  <c:v>115</c:v>
                </c:pt>
                <c:pt idx="26">
                  <c:v>131</c:v>
                </c:pt>
                <c:pt idx="27">
                  <c:v>138</c:v>
                </c:pt>
                <c:pt idx="28">
                  <c:v>133</c:v>
                </c:pt>
                <c:pt idx="29">
                  <c:v>139</c:v>
                </c:pt>
                <c:pt idx="30">
                  <c:v>153</c:v>
                </c:pt>
                <c:pt idx="31">
                  <c:v>142</c:v>
                </c:pt>
                <c:pt idx="32">
                  <c:v>152</c:v>
                </c:pt>
                <c:pt idx="33">
                  <c:v>163</c:v>
                </c:pt>
                <c:pt idx="34">
                  <c:v>159</c:v>
                </c:pt>
                <c:pt idx="35">
                  <c:v>149</c:v>
                </c:pt>
                <c:pt idx="36">
                  <c:v>140</c:v>
                </c:pt>
                <c:pt idx="37">
                  <c:v>137</c:v>
                </c:pt>
                <c:pt idx="38">
                  <c:v>154</c:v>
                </c:pt>
                <c:pt idx="39">
                  <c:v>155</c:v>
                </c:pt>
                <c:pt idx="40">
                  <c:v>137</c:v>
                </c:pt>
                <c:pt idx="41">
                  <c:v>142</c:v>
                </c:pt>
                <c:pt idx="42">
                  <c:v>135</c:v>
                </c:pt>
                <c:pt idx="43">
                  <c:v>135</c:v>
                </c:pt>
                <c:pt idx="44">
                  <c:v>139</c:v>
                </c:pt>
                <c:pt idx="45">
                  <c:v>133</c:v>
                </c:pt>
                <c:pt idx="46">
                  <c:v>136</c:v>
                </c:pt>
                <c:pt idx="47">
                  <c:v>118</c:v>
                </c:pt>
                <c:pt idx="48">
                  <c:v>121</c:v>
                </c:pt>
                <c:pt idx="49">
                  <c:v>110</c:v>
                </c:pt>
                <c:pt idx="50">
                  <c:v>124</c:v>
                </c:pt>
                <c:pt idx="51">
                  <c:v>133</c:v>
                </c:pt>
                <c:pt idx="52">
                  <c:v>146</c:v>
                </c:pt>
                <c:pt idx="53">
                  <c:v>145</c:v>
                </c:pt>
                <c:pt idx="54">
                  <c:v>126</c:v>
                </c:pt>
                <c:pt idx="55">
                  <c:v>132</c:v>
                </c:pt>
                <c:pt idx="56">
                  <c:v>130</c:v>
                </c:pt>
                <c:pt idx="57">
                  <c:v>146</c:v>
                </c:pt>
                <c:pt idx="58">
                  <c:v>144</c:v>
                </c:pt>
                <c:pt idx="59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25-4916-8BD7-A5CE2494A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055552"/>
        <c:axId val="449941888"/>
      </c:lineChart>
      <c:dateAx>
        <c:axId val="4500555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41888"/>
        <c:crosses val="autoZero"/>
        <c:auto val="1"/>
        <c:lblOffset val="100"/>
        <c:baseTimeUnit val="months"/>
      </c:dateAx>
      <c:valAx>
        <c:axId val="449941888"/>
        <c:scaling>
          <c:orientation val="minMax"/>
          <c:min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/>
                  <a:t>Number</a:t>
                </a:r>
              </a:p>
            </c:rich>
          </c:tx>
          <c:layout>
            <c:manualLayout>
              <c:xMode val="edge"/>
              <c:yMode val="edge"/>
              <c:x val="1.4137650541264752E-2"/>
              <c:y val="0.380162287126899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###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05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15210434094157"/>
          <c:y val="0.11422885002746749"/>
          <c:w val="0.33994874739176961"/>
          <c:h val="0.13590184947811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 b="1"/>
              <a:t>No. and % of Aboriginal young</a:t>
            </a:r>
            <a:r>
              <a:rPr lang="en-AU" sz="1600" b="1" baseline="0"/>
              <a:t> people receiving control order</a:t>
            </a:r>
            <a:r>
              <a:rPr lang="en-AU" sz="1600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Sheet10!$E$5</c:f>
              <c:strCache>
                <c:ptCount val="1"/>
                <c:pt idx="0">
                  <c:v>Control orders (n)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Sheet10!$F$3:$J$3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Sheet10!$F$5:$J$5</c:f>
              <c:numCache>
                <c:formatCode>General</c:formatCode>
                <c:ptCount val="5"/>
                <c:pt idx="0">
                  <c:v>404</c:v>
                </c:pt>
                <c:pt idx="1">
                  <c:v>340</c:v>
                </c:pt>
                <c:pt idx="2">
                  <c:v>319</c:v>
                </c:pt>
                <c:pt idx="3">
                  <c:v>329</c:v>
                </c:pt>
                <c:pt idx="4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1-4AE5-AAE6-399D56FBE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73908680"/>
        <c:axId val="973911632"/>
      </c:barChart>
      <c:lineChart>
        <c:grouping val="standard"/>
        <c:varyColors val="0"/>
        <c:ser>
          <c:idx val="1"/>
          <c:order val="1"/>
          <c:tx>
            <c:strRef>
              <c:f>Sheet10!$E$6</c:f>
              <c:strCache>
                <c:ptCount val="1"/>
                <c:pt idx="0">
                  <c:v>Control orders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832057994361649E-2"/>
                      <c:h val="4.97521789016619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41-4AE5-AAE6-399D56FBE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Sheet10!$F$6:$J$6</c:f>
              <c:numCache>
                <c:formatCode>0.00%</c:formatCode>
                <c:ptCount val="5"/>
                <c:pt idx="0">
                  <c:v>0.14000000000000001</c:v>
                </c:pt>
                <c:pt idx="1">
                  <c:v>0.127</c:v>
                </c:pt>
                <c:pt idx="2">
                  <c:v>0.125</c:v>
                </c:pt>
                <c:pt idx="3">
                  <c:v>0.13500000000000001</c:v>
                </c:pt>
                <c:pt idx="4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41-4AE5-AAE6-399D56FBE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913600"/>
        <c:axId val="973908352"/>
      </c:lineChart>
      <c:valAx>
        <c:axId val="97391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08680"/>
        <c:crosses val="autoZero"/>
        <c:crossBetween val="between"/>
      </c:valAx>
      <c:catAx>
        <c:axId val="97390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11632"/>
        <c:crosses val="autoZero"/>
        <c:auto val="1"/>
        <c:lblAlgn val="ctr"/>
        <c:lblOffset val="100"/>
        <c:noMultiLvlLbl val="0"/>
      </c:catAx>
      <c:valAx>
        <c:axId val="973908352"/>
        <c:scaling>
          <c:orientation val="minMax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13600"/>
        <c:crosses val="max"/>
        <c:crossBetween val="between"/>
      </c:valAx>
      <c:catAx>
        <c:axId val="973913600"/>
        <c:scaling>
          <c:orientation val="minMax"/>
        </c:scaling>
        <c:delete val="1"/>
        <c:axPos val="t"/>
        <c:majorTickMark val="out"/>
        <c:minorTickMark val="none"/>
        <c:tickLblPos val="nextTo"/>
        <c:crossAx val="97390835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/>
              <a:t>Proven finalisations</a:t>
            </a:r>
            <a:r>
              <a:rPr lang="en-AU" b="1" baseline="0"/>
              <a:t> for Aboriginal young people by offence type</a:t>
            </a:r>
            <a:endParaRPr lang="en-AU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Sheet3!$C$4</c:f>
              <c:strCache>
                <c:ptCount val="1"/>
                <c:pt idx="0">
                  <c:v>Unlawful entry with intent/burglary, break and enter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Sheet1!$G$46:$K$46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Sheet3!$E$4:$I$4</c:f>
              <c:numCache>
                <c:formatCode>General</c:formatCode>
                <c:ptCount val="5"/>
                <c:pt idx="0">
                  <c:v>368</c:v>
                </c:pt>
                <c:pt idx="1">
                  <c:v>321</c:v>
                </c:pt>
                <c:pt idx="2">
                  <c:v>296</c:v>
                </c:pt>
                <c:pt idx="3">
                  <c:v>264</c:v>
                </c:pt>
                <c:pt idx="4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4-4DC5-9B69-B511197E796C}"/>
            </c:ext>
          </c:extLst>
        </c:ser>
        <c:ser>
          <c:idx val="1"/>
          <c:order val="1"/>
          <c:tx>
            <c:strRef>
              <c:f>Sheet3!$C$6</c:f>
              <c:strCache>
                <c:ptCount val="1"/>
                <c:pt idx="0">
                  <c:v>Robbery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Sheet3!$E$6:$I$6</c:f>
              <c:numCache>
                <c:formatCode>General</c:formatCode>
                <c:ptCount val="5"/>
                <c:pt idx="0">
                  <c:v>123</c:v>
                </c:pt>
                <c:pt idx="1">
                  <c:v>112</c:v>
                </c:pt>
                <c:pt idx="2">
                  <c:v>94</c:v>
                </c:pt>
                <c:pt idx="3">
                  <c:v>78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4-4DC5-9B69-B511197E796C}"/>
            </c:ext>
          </c:extLst>
        </c:ser>
        <c:ser>
          <c:idx val="2"/>
          <c:order val="2"/>
          <c:tx>
            <c:strRef>
              <c:f>Sheet3!$C$8</c:f>
              <c:strCache>
                <c:ptCount val="1"/>
                <c:pt idx="0">
                  <c:v>Theft and related offences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Sheet3!$E$8:$I$8</c:f>
              <c:numCache>
                <c:formatCode>General</c:formatCode>
                <c:ptCount val="5"/>
                <c:pt idx="0">
                  <c:v>440</c:v>
                </c:pt>
                <c:pt idx="1">
                  <c:v>395</c:v>
                </c:pt>
                <c:pt idx="2">
                  <c:v>378</c:v>
                </c:pt>
                <c:pt idx="3">
                  <c:v>396</c:v>
                </c:pt>
                <c:pt idx="4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4-4DC5-9B69-B511197E7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0431832"/>
        <c:axId val="840428552"/>
      </c:barChart>
      <c:catAx>
        <c:axId val="84043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428552"/>
        <c:crosses val="autoZero"/>
        <c:auto val="1"/>
        <c:lblAlgn val="ctr"/>
        <c:lblOffset val="100"/>
        <c:noMultiLvlLbl val="0"/>
      </c:catAx>
      <c:valAx>
        <c:axId val="84042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43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14568900924113"/>
          <c:y val="0.87727414844354856"/>
          <c:w val="0.79506403936569703"/>
          <c:h val="0.10420729110510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Proven </a:t>
            </a:r>
            <a:r>
              <a:rPr lang="en-US" b="1" dirty="0" err="1"/>
              <a:t>finalisations</a:t>
            </a:r>
            <a:r>
              <a:rPr lang="en-US" b="1" baseline="0" dirty="0"/>
              <a:t> for breach of community-based orders and % with a control order</a:t>
            </a:r>
            <a:endParaRPr lang="en-US" b="1" dirty="0"/>
          </a:p>
        </c:rich>
      </c:tx>
      <c:layout>
        <c:manualLayout>
          <c:xMode val="edge"/>
          <c:yMode val="edge"/>
          <c:x val="0.18862320548984687"/>
          <c:y val="2.1279006390467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10011083042346"/>
          <c:y val="0.12219233816826976"/>
          <c:w val="0.75741953654727157"/>
          <c:h val="0.68742451568646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Sheet3!$D$14</c:f>
              <c:strCache>
                <c:ptCount val="1"/>
                <c:pt idx="0">
                  <c:v>Finalisations (proven)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Sheet3!$E$14:$I$14</c:f>
              <c:numCache>
                <c:formatCode>General</c:formatCode>
                <c:ptCount val="5"/>
                <c:pt idx="0">
                  <c:v>406</c:v>
                </c:pt>
                <c:pt idx="1">
                  <c:v>388</c:v>
                </c:pt>
                <c:pt idx="2">
                  <c:v>335</c:v>
                </c:pt>
                <c:pt idx="3">
                  <c:v>292</c:v>
                </c:pt>
                <c:pt idx="4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2-4804-AB5F-5542E624F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3146824"/>
        <c:axId val="1233144856"/>
      </c:barChart>
      <c:lineChart>
        <c:grouping val="standard"/>
        <c:varyColors val="0"/>
        <c:ser>
          <c:idx val="1"/>
          <c:order val="1"/>
          <c:tx>
            <c:strRef>
              <c:f>Sheet3!$D$15</c:f>
              <c:strCache>
                <c:ptCount val="1"/>
                <c:pt idx="0">
                  <c:v>Control order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447884416924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2-4804-AB5F-5542E624F340}"/>
                </c:ext>
              </c:extLst>
            </c:dLbl>
            <c:dLbl>
              <c:idx val="1"/>
              <c:layout>
                <c:manualLayout>
                  <c:x val="1.85758513931888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52-4804-AB5F-5542E624F340}"/>
                </c:ext>
              </c:extLst>
            </c:dLbl>
            <c:dLbl>
              <c:idx val="2"/>
              <c:layout>
                <c:manualLayout>
                  <c:x val="1.857585139318893E-2"/>
                  <c:y val="1.2368583797155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2-4804-AB5F-5542E624F340}"/>
                </c:ext>
              </c:extLst>
            </c:dLbl>
            <c:dLbl>
              <c:idx val="3"/>
              <c:layout>
                <c:manualLayout>
                  <c:x val="2.2703818369452893E-2"/>
                  <c:y val="9.894867037724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2-4804-AB5F-5542E624F340}"/>
                </c:ext>
              </c:extLst>
            </c:dLbl>
            <c:dLbl>
              <c:idx val="4"/>
              <c:layout>
                <c:manualLayout>
                  <c:x val="1.4447884416924664E-2"/>
                  <c:y val="-7.4211502782931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52-4804-AB5F-5542E624F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Sheet3!$E$15:$I$15</c:f>
              <c:numCache>
                <c:formatCode>0.00%</c:formatCode>
                <c:ptCount val="5"/>
                <c:pt idx="0">
                  <c:v>0.158</c:v>
                </c:pt>
                <c:pt idx="1">
                  <c:v>0.13700000000000001</c:v>
                </c:pt>
                <c:pt idx="2">
                  <c:v>9.6000000000000002E-2</c:v>
                </c:pt>
                <c:pt idx="3">
                  <c:v>9.9000000000000005E-2</c:v>
                </c:pt>
                <c:pt idx="4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52-4804-AB5F-5542E624F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427952"/>
        <c:axId val="934426312"/>
      </c:lineChart>
      <c:catAx>
        <c:axId val="123314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4856"/>
        <c:crosses val="autoZero"/>
        <c:auto val="0"/>
        <c:lblAlgn val="ctr"/>
        <c:lblOffset val="100"/>
        <c:noMultiLvlLbl val="0"/>
      </c:catAx>
      <c:valAx>
        <c:axId val="123314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6824"/>
        <c:crosses val="autoZero"/>
        <c:crossBetween val="between"/>
      </c:valAx>
      <c:valAx>
        <c:axId val="93442631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27952"/>
        <c:crosses val="max"/>
        <c:crossBetween val="between"/>
      </c:valAx>
      <c:catAx>
        <c:axId val="93442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426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Aboriginal youth custody population by legal status, NSW</a:t>
            </a:r>
          </a:p>
        </c:rich>
      </c:tx>
      <c:layout>
        <c:manualLayout>
          <c:xMode val="edge"/>
          <c:yMode val="edge"/>
          <c:x val="0.18256338376551098"/>
          <c:y val="1.4202383099599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Sentenced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453977"/>
              </a:solidFill>
            </a:ln>
            <a:effectLst/>
          </c:spPr>
          <c:invertIfNegative val="0"/>
          <c:cat>
            <c:numRef>
              <c:f>Sheet4!$A$2:$A$61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Sheet4!$C$2:$C$61</c:f>
              <c:numCache>
                <c:formatCode>######0</c:formatCode>
                <c:ptCount val="60"/>
                <c:pt idx="0">
                  <c:v>68</c:v>
                </c:pt>
                <c:pt idx="1">
                  <c:v>68</c:v>
                </c:pt>
                <c:pt idx="2">
                  <c:v>72</c:v>
                </c:pt>
                <c:pt idx="3">
                  <c:v>83</c:v>
                </c:pt>
                <c:pt idx="4">
                  <c:v>94</c:v>
                </c:pt>
                <c:pt idx="5">
                  <c:v>76</c:v>
                </c:pt>
                <c:pt idx="6">
                  <c:v>71</c:v>
                </c:pt>
                <c:pt idx="7">
                  <c:v>78</c:v>
                </c:pt>
                <c:pt idx="8">
                  <c:v>71</c:v>
                </c:pt>
                <c:pt idx="9">
                  <c:v>67</c:v>
                </c:pt>
                <c:pt idx="10">
                  <c:v>68</c:v>
                </c:pt>
                <c:pt idx="11">
                  <c:v>64</c:v>
                </c:pt>
                <c:pt idx="12">
                  <c:v>67</c:v>
                </c:pt>
                <c:pt idx="13">
                  <c:v>71</c:v>
                </c:pt>
                <c:pt idx="14">
                  <c:v>68</c:v>
                </c:pt>
                <c:pt idx="15">
                  <c:v>73</c:v>
                </c:pt>
                <c:pt idx="16">
                  <c:v>79</c:v>
                </c:pt>
                <c:pt idx="17">
                  <c:v>81</c:v>
                </c:pt>
                <c:pt idx="18">
                  <c:v>80</c:v>
                </c:pt>
                <c:pt idx="19">
                  <c:v>70</c:v>
                </c:pt>
                <c:pt idx="20">
                  <c:v>69</c:v>
                </c:pt>
                <c:pt idx="21">
                  <c:v>71</c:v>
                </c:pt>
                <c:pt idx="22">
                  <c:v>71</c:v>
                </c:pt>
                <c:pt idx="23">
                  <c:v>59</c:v>
                </c:pt>
                <c:pt idx="24">
                  <c:v>70</c:v>
                </c:pt>
                <c:pt idx="25">
                  <c:v>67</c:v>
                </c:pt>
                <c:pt idx="26">
                  <c:v>70</c:v>
                </c:pt>
                <c:pt idx="27">
                  <c:v>56</c:v>
                </c:pt>
                <c:pt idx="28">
                  <c:v>63</c:v>
                </c:pt>
                <c:pt idx="29">
                  <c:v>70</c:v>
                </c:pt>
                <c:pt idx="30">
                  <c:v>62</c:v>
                </c:pt>
                <c:pt idx="31">
                  <c:v>56</c:v>
                </c:pt>
                <c:pt idx="32">
                  <c:v>56</c:v>
                </c:pt>
                <c:pt idx="33">
                  <c:v>61</c:v>
                </c:pt>
                <c:pt idx="34">
                  <c:v>55</c:v>
                </c:pt>
                <c:pt idx="35">
                  <c:v>50</c:v>
                </c:pt>
                <c:pt idx="36">
                  <c:v>58</c:v>
                </c:pt>
                <c:pt idx="37">
                  <c:v>50</c:v>
                </c:pt>
                <c:pt idx="38">
                  <c:v>57</c:v>
                </c:pt>
                <c:pt idx="39">
                  <c:v>66</c:v>
                </c:pt>
                <c:pt idx="40">
                  <c:v>66</c:v>
                </c:pt>
                <c:pt idx="41">
                  <c:v>66</c:v>
                </c:pt>
                <c:pt idx="42">
                  <c:v>68</c:v>
                </c:pt>
                <c:pt idx="43">
                  <c:v>62</c:v>
                </c:pt>
                <c:pt idx="44">
                  <c:v>61</c:v>
                </c:pt>
                <c:pt idx="45">
                  <c:v>56</c:v>
                </c:pt>
                <c:pt idx="46">
                  <c:v>60</c:v>
                </c:pt>
                <c:pt idx="47">
                  <c:v>65</c:v>
                </c:pt>
                <c:pt idx="48">
                  <c:v>66</c:v>
                </c:pt>
                <c:pt idx="49">
                  <c:v>53</c:v>
                </c:pt>
                <c:pt idx="50">
                  <c:v>49</c:v>
                </c:pt>
                <c:pt idx="51">
                  <c:v>50</c:v>
                </c:pt>
                <c:pt idx="52">
                  <c:v>54</c:v>
                </c:pt>
                <c:pt idx="53">
                  <c:v>56</c:v>
                </c:pt>
                <c:pt idx="54">
                  <c:v>50</c:v>
                </c:pt>
                <c:pt idx="55">
                  <c:v>48</c:v>
                </c:pt>
                <c:pt idx="56">
                  <c:v>44</c:v>
                </c:pt>
                <c:pt idx="57">
                  <c:v>49</c:v>
                </c:pt>
                <c:pt idx="58">
                  <c:v>54</c:v>
                </c:pt>
                <c:pt idx="59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E-4D3D-97A2-31B4FD1B684C}"/>
            </c:ext>
          </c:extLst>
        </c:ser>
        <c:ser>
          <c:idx val="1"/>
          <c:order val="1"/>
          <c:tx>
            <c:strRef>
              <c:f>Sheet4!$D$1</c:f>
              <c:strCache>
                <c:ptCount val="1"/>
                <c:pt idx="0">
                  <c:v>Remand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Sheet4!$A$2:$A$61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Sheet4!$D$2:$D$61</c:f>
              <c:numCache>
                <c:formatCode>######0</c:formatCode>
                <c:ptCount val="60"/>
                <c:pt idx="0">
                  <c:v>88</c:v>
                </c:pt>
                <c:pt idx="1">
                  <c:v>88</c:v>
                </c:pt>
                <c:pt idx="2">
                  <c:v>95</c:v>
                </c:pt>
                <c:pt idx="3">
                  <c:v>84</c:v>
                </c:pt>
                <c:pt idx="4">
                  <c:v>90</c:v>
                </c:pt>
                <c:pt idx="5">
                  <c:v>95</c:v>
                </c:pt>
                <c:pt idx="6">
                  <c:v>93</c:v>
                </c:pt>
                <c:pt idx="7">
                  <c:v>84</c:v>
                </c:pt>
                <c:pt idx="8">
                  <c:v>83</c:v>
                </c:pt>
                <c:pt idx="9">
                  <c:v>80</c:v>
                </c:pt>
                <c:pt idx="10">
                  <c:v>87</c:v>
                </c:pt>
                <c:pt idx="11">
                  <c:v>82</c:v>
                </c:pt>
                <c:pt idx="12">
                  <c:v>85</c:v>
                </c:pt>
                <c:pt idx="13">
                  <c:v>82</c:v>
                </c:pt>
                <c:pt idx="14">
                  <c:v>81</c:v>
                </c:pt>
                <c:pt idx="15">
                  <c:v>92</c:v>
                </c:pt>
                <c:pt idx="16">
                  <c:v>90</c:v>
                </c:pt>
                <c:pt idx="17">
                  <c:v>69</c:v>
                </c:pt>
                <c:pt idx="18">
                  <c:v>63</c:v>
                </c:pt>
                <c:pt idx="19">
                  <c:v>56</c:v>
                </c:pt>
                <c:pt idx="20">
                  <c:v>55</c:v>
                </c:pt>
                <c:pt idx="21">
                  <c:v>57</c:v>
                </c:pt>
                <c:pt idx="22">
                  <c:v>68</c:v>
                </c:pt>
                <c:pt idx="23">
                  <c:v>76</c:v>
                </c:pt>
                <c:pt idx="24">
                  <c:v>85</c:v>
                </c:pt>
                <c:pt idx="25">
                  <c:v>81</c:v>
                </c:pt>
                <c:pt idx="26">
                  <c:v>78</c:v>
                </c:pt>
                <c:pt idx="27">
                  <c:v>105</c:v>
                </c:pt>
                <c:pt idx="28">
                  <c:v>79</c:v>
                </c:pt>
                <c:pt idx="29">
                  <c:v>79</c:v>
                </c:pt>
                <c:pt idx="30">
                  <c:v>71</c:v>
                </c:pt>
                <c:pt idx="31">
                  <c:v>72</c:v>
                </c:pt>
                <c:pt idx="32">
                  <c:v>78</c:v>
                </c:pt>
                <c:pt idx="33">
                  <c:v>84</c:v>
                </c:pt>
                <c:pt idx="34">
                  <c:v>72</c:v>
                </c:pt>
                <c:pt idx="35">
                  <c:v>69</c:v>
                </c:pt>
                <c:pt idx="36">
                  <c:v>70</c:v>
                </c:pt>
                <c:pt idx="37">
                  <c:v>93</c:v>
                </c:pt>
                <c:pt idx="38">
                  <c:v>91</c:v>
                </c:pt>
                <c:pt idx="39">
                  <c:v>88</c:v>
                </c:pt>
                <c:pt idx="40">
                  <c:v>79</c:v>
                </c:pt>
                <c:pt idx="41">
                  <c:v>82</c:v>
                </c:pt>
                <c:pt idx="42">
                  <c:v>72</c:v>
                </c:pt>
                <c:pt idx="43">
                  <c:v>62</c:v>
                </c:pt>
                <c:pt idx="44">
                  <c:v>79</c:v>
                </c:pt>
                <c:pt idx="45">
                  <c:v>74</c:v>
                </c:pt>
                <c:pt idx="46">
                  <c:v>62</c:v>
                </c:pt>
                <c:pt idx="47">
                  <c:v>76</c:v>
                </c:pt>
                <c:pt idx="48">
                  <c:v>75</c:v>
                </c:pt>
                <c:pt idx="49">
                  <c:v>58</c:v>
                </c:pt>
                <c:pt idx="50">
                  <c:v>72</c:v>
                </c:pt>
                <c:pt idx="51">
                  <c:v>71</c:v>
                </c:pt>
                <c:pt idx="52">
                  <c:v>64</c:v>
                </c:pt>
                <c:pt idx="53">
                  <c:v>74</c:v>
                </c:pt>
                <c:pt idx="54">
                  <c:v>73</c:v>
                </c:pt>
                <c:pt idx="55">
                  <c:v>71</c:v>
                </c:pt>
                <c:pt idx="56">
                  <c:v>61</c:v>
                </c:pt>
                <c:pt idx="57">
                  <c:v>72</c:v>
                </c:pt>
                <c:pt idx="58">
                  <c:v>65</c:v>
                </c:pt>
                <c:pt idx="59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E-4D3D-97A2-31B4FD1B6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5614328"/>
        <c:axId val="1185612032"/>
      </c:barChart>
      <c:dateAx>
        <c:axId val="11856143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612032"/>
        <c:crosses val="autoZero"/>
        <c:auto val="1"/>
        <c:lblOffset val="100"/>
        <c:baseTimeUnit val="months"/>
      </c:dateAx>
      <c:valAx>
        <c:axId val="11856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61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15340219001022"/>
          <c:y val="0.15769922998316535"/>
          <c:w val="0.29384659780998984"/>
          <c:h val="4.3113435833195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Median days in custody for Aboriginal young people by discharge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Sheet8!$E$6</c:f>
              <c:strCache>
                <c:ptCount val="1"/>
                <c:pt idx="0">
                  <c:v>Remand more than one day, median days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Sheet8!$F$3:$J$3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Sheet8!$F$6:$J$6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15.5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5-4B65-BFD5-AD83BE62E5CC}"/>
            </c:ext>
          </c:extLst>
        </c:ser>
        <c:ser>
          <c:idx val="1"/>
          <c:order val="1"/>
          <c:tx>
            <c:strRef>
              <c:f>Sheet8!$E$8</c:f>
              <c:strCache>
                <c:ptCount val="1"/>
                <c:pt idx="0">
                  <c:v>Sentenced, median days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Sheet8!$F$8:$J$8</c:f>
              <c:numCache>
                <c:formatCode>General</c:formatCode>
                <c:ptCount val="5"/>
                <c:pt idx="0">
                  <c:v>99</c:v>
                </c:pt>
                <c:pt idx="1">
                  <c:v>119</c:v>
                </c:pt>
                <c:pt idx="2">
                  <c:v>117.5</c:v>
                </c:pt>
                <c:pt idx="3">
                  <c:v>119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55-4B65-BFD5-AD83BE62E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3902120"/>
        <c:axId val="973902448"/>
      </c:barChart>
      <c:catAx>
        <c:axId val="97390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02448"/>
        <c:crosses val="autoZero"/>
        <c:auto val="1"/>
        <c:lblAlgn val="ctr"/>
        <c:lblOffset val="100"/>
        <c:noMultiLvlLbl val="0"/>
      </c:catAx>
      <c:valAx>
        <c:axId val="97390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Median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90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R</a:t>
            </a:r>
            <a:r>
              <a:rPr lang="en-US" sz="1600" b="1" baseline="0"/>
              <a:t>emand discharges for Aboriginal young people by legnth of stay</a:t>
            </a:r>
            <a:endParaRPr lang="en-US" sz="1600" b="1"/>
          </a:p>
        </c:rich>
      </c:tx>
      <c:layout>
        <c:manualLayout>
          <c:xMode val="edge"/>
          <c:yMode val="edge"/>
          <c:x val="0.13828689370485037"/>
          <c:y val="1.4842300556586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Sheet8!$N$25</c:f>
              <c:strCache>
                <c:ptCount val="1"/>
                <c:pt idx="0">
                  <c:v>Remand discharges, one day or less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Sheet8!$O$25:$S$25</c:f>
              <c:numCache>
                <c:formatCode>General</c:formatCode>
                <c:ptCount val="5"/>
                <c:pt idx="0">
                  <c:v>614</c:v>
                </c:pt>
                <c:pt idx="1">
                  <c:v>635</c:v>
                </c:pt>
                <c:pt idx="2">
                  <c:v>735</c:v>
                </c:pt>
                <c:pt idx="3">
                  <c:v>783</c:v>
                </c:pt>
                <c:pt idx="4">
                  <c:v>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0-4D52-BAFE-64354A19DB5F}"/>
            </c:ext>
          </c:extLst>
        </c:ser>
        <c:ser>
          <c:idx val="2"/>
          <c:order val="2"/>
          <c:tx>
            <c:strRef>
              <c:f>Sheet8!$N$26</c:f>
              <c:strCache>
                <c:ptCount val="1"/>
                <c:pt idx="0">
                  <c:v>Remand discharges, more than 1 day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Sheet8!$O$26:$S$26</c:f>
              <c:numCache>
                <c:formatCode>General</c:formatCode>
                <c:ptCount val="5"/>
                <c:pt idx="0">
                  <c:v>572</c:v>
                </c:pt>
                <c:pt idx="1">
                  <c:v>451</c:v>
                </c:pt>
                <c:pt idx="2">
                  <c:v>564</c:v>
                </c:pt>
                <c:pt idx="3">
                  <c:v>530</c:v>
                </c:pt>
                <c:pt idx="4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0-4D52-BAFE-64354A19D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146824"/>
        <c:axId val="1233144856"/>
      </c:barChart>
      <c:lineChart>
        <c:grouping val="standard"/>
        <c:varyColors val="0"/>
        <c:ser>
          <c:idx val="1"/>
          <c:order val="1"/>
          <c:tx>
            <c:strRef>
              <c:f>Sheet8!$E$5</c:f>
              <c:strCache>
                <c:ptCount val="1"/>
                <c:pt idx="0">
                  <c:v>Remand, percentage one day or less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2203049763678696E-2"/>
                  <c:y val="1.53423376811678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40395428467689"/>
                      <c:h val="4.5489967557954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10-4D52-BAFE-64354A19DB5F}"/>
                </c:ext>
              </c:extLst>
            </c:dLbl>
            <c:dLbl>
              <c:idx val="1"/>
              <c:layout>
                <c:manualLayout>
                  <c:x val="-1.0319917440660475E-2"/>
                  <c:y val="-2.2263450834879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0-4D52-BAFE-64354A19DB5F}"/>
                </c:ext>
              </c:extLst>
            </c:dLbl>
            <c:dLbl>
              <c:idx val="2"/>
              <c:layout>
                <c:manualLayout>
                  <c:x val="1.4447884416924664E-2"/>
                  <c:y val="9.8948670377241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10-4D52-BAFE-64354A19DB5F}"/>
                </c:ext>
              </c:extLst>
            </c:dLbl>
            <c:dLbl>
              <c:idx val="3"/>
              <c:layout>
                <c:manualLayout>
                  <c:x val="2.2703818369453045E-2"/>
                  <c:y val="1.9789734075448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0-4D52-BAFE-64354A19DB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Sheet8!$F$5:$J$5</c:f>
              <c:numCache>
                <c:formatCode>0.00%</c:formatCode>
                <c:ptCount val="5"/>
                <c:pt idx="0">
                  <c:v>0.51800000000000002</c:v>
                </c:pt>
                <c:pt idx="1">
                  <c:v>0.58499999999999996</c:v>
                </c:pt>
                <c:pt idx="2">
                  <c:v>0.56599999999999995</c:v>
                </c:pt>
                <c:pt idx="3">
                  <c:v>0.59599999999999997</c:v>
                </c:pt>
                <c:pt idx="4">
                  <c:v>0.61299999999999999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A10-4D52-BAFE-64354A19D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427952"/>
        <c:axId val="934426312"/>
      </c:lineChart>
      <c:catAx>
        <c:axId val="123314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4856"/>
        <c:crosses val="autoZero"/>
        <c:auto val="0"/>
        <c:lblAlgn val="ctr"/>
        <c:lblOffset val="100"/>
        <c:noMultiLvlLbl val="0"/>
      </c:catAx>
      <c:valAx>
        <c:axId val="123314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6824"/>
        <c:crossesAt val="1"/>
        <c:crossBetween val="between"/>
      </c:valAx>
      <c:valAx>
        <c:axId val="934426312"/>
        <c:scaling>
          <c:orientation val="minMax"/>
          <c:min val="0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27952"/>
        <c:crosses val="max"/>
        <c:crossBetween val="between"/>
      </c:valAx>
      <c:catAx>
        <c:axId val="93442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426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600" dirty="0"/>
              <a:t>Number</a:t>
            </a:r>
            <a:r>
              <a:rPr lang="en-AU" sz="1600" baseline="0" dirty="0"/>
              <a:t> of Aboriginal young people dealt with by the police (excluding breach of bail)  </a:t>
            </a:r>
            <a:endParaRPr lang="en-AU" sz="1600" dirty="0"/>
          </a:p>
        </c:rich>
      </c:tx>
      <c:layout>
        <c:manualLayout>
          <c:xMode val="edge"/>
          <c:yMode val="edge"/>
          <c:x val="0.14177604561411297"/>
          <c:y val="1.0916534782414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10404658515006"/>
          <c:y val="0.10595068616962812"/>
          <c:w val="0.76435199478767557"/>
          <c:h val="0.78123255236534639"/>
        </c:manualLayout>
      </c:layout>
      <c:lineChart>
        <c:grouping val="standard"/>
        <c:varyColors val="0"/>
        <c:ser>
          <c:idx val="0"/>
          <c:order val="0"/>
          <c:tx>
            <c:strRef>
              <c:f>'CC, Cautions, YJC'!$B$1</c:f>
              <c:strCache>
                <c:ptCount val="1"/>
                <c:pt idx="0">
                  <c:v>Aboriginal young people</c:v>
                </c:pt>
              </c:strCache>
            </c:strRef>
          </c:tx>
          <c:spPr>
            <a:ln>
              <a:solidFill>
                <a:srgbClr val="660066"/>
              </a:solidFill>
              <a:prstDash val="solid"/>
            </a:ln>
          </c:spPr>
          <c:marker>
            <c:symbol val="none"/>
          </c:marker>
          <c:cat>
            <c:numRef>
              <c:f>'CC, Cautions, YJC'!$A$2:$A$61</c:f>
              <c:numCache>
                <c:formatCode>mmm\-yy</c:formatCode>
                <c:ptCount val="6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</c:numCache>
            </c:numRef>
          </c:cat>
          <c:val>
            <c:numRef>
              <c:f>'CC, Cautions, YJC'!$B$2:$B$61</c:f>
              <c:numCache>
                <c:formatCode>General</c:formatCode>
                <c:ptCount val="60"/>
                <c:pt idx="0">
                  <c:v>477</c:v>
                </c:pt>
                <c:pt idx="1">
                  <c:v>405</c:v>
                </c:pt>
                <c:pt idx="2">
                  <c:v>444</c:v>
                </c:pt>
                <c:pt idx="3">
                  <c:v>366</c:v>
                </c:pt>
                <c:pt idx="4">
                  <c:v>462</c:v>
                </c:pt>
                <c:pt idx="5">
                  <c:v>452</c:v>
                </c:pt>
                <c:pt idx="6">
                  <c:v>392</c:v>
                </c:pt>
                <c:pt idx="7">
                  <c:v>424</c:v>
                </c:pt>
                <c:pt idx="8">
                  <c:v>417</c:v>
                </c:pt>
                <c:pt idx="9">
                  <c:v>389</c:v>
                </c:pt>
                <c:pt idx="10">
                  <c:v>407</c:v>
                </c:pt>
                <c:pt idx="11">
                  <c:v>405</c:v>
                </c:pt>
                <c:pt idx="12">
                  <c:v>430</c:v>
                </c:pt>
                <c:pt idx="13">
                  <c:v>401</c:v>
                </c:pt>
                <c:pt idx="14">
                  <c:v>426</c:v>
                </c:pt>
                <c:pt idx="15">
                  <c:v>357</c:v>
                </c:pt>
                <c:pt idx="16">
                  <c:v>402</c:v>
                </c:pt>
                <c:pt idx="17">
                  <c:v>317</c:v>
                </c:pt>
                <c:pt idx="18">
                  <c:v>327</c:v>
                </c:pt>
                <c:pt idx="19">
                  <c:v>322</c:v>
                </c:pt>
                <c:pt idx="20">
                  <c:v>360</c:v>
                </c:pt>
                <c:pt idx="21">
                  <c:v>322</c:v>
                </c:pt>
                <c:pt idx="22">
                  <c:v>398</c:v>
                </c:pt>
                <c:pt idx="23">
                  <c:v>385</c:v>
                </c:pt>
                <c:pt idx="24">
                  <c:v>378</c:v>
                </c:pt>
                <c:pt idx="25">
                  <c:v>373</c:v>
                </c:pt>
                <c:pt idx="26">
                  <c:v>477</c:v>
                </c:pt>
                <c:pt idx="27">
                  <c:v>362</c:v>
                </c:pt>
                <c:pt idx="28">
                  <c:v>418</c:v>
                </c:pt>
                <c:pt idx="29">
                  <c:v>450</c:v>
                </c:pt>
                <c:pt idx="30">
                  <c:v>356</c:v>
                </c:pt>
                <c:pt idx="31">
                  <c:v>405</c:v>
                </c:pt>
                <c:pt idx="32">
                  <c:v>349</c:v>
                </c:pt>
                <c:pt idx="33">
                  <c:v>392</c:v>
                </c:pt>
                <c:pt idx="34">
                  <c:v>430</c:v>
                </c:pt>
                <c:pt idx="35">
                  <c:v>490</c:v>
                </c:pt>
                <c:pt idx="36">
                  <c:v>463</c:v>
                </c:pt>
                <c:pt idx="37">
                  <c:v>460</c:v>
                </c:pt>
                <c:pt idx="38">
                  <c:v>480</c:v>
                </c:pt>
                <c:pt idx="39">
                  <c:v>396</c:v>
                </c:pt>
                <c:pt idx="40">
                  <c:v>379</c:v>
                </c:pt>
                <c:pt idx="41">
                  <c:v>374</c:v>
                </c:pt>
                <c:pt idx="42">
                  <c:v>354</c:v>
                </c:pt>
                <c:pt idx="43">
                  <c:v>375</c:v>
                </c:pt>
                <c:pt idx="44">
                  <c:v>394</c:v>
                </c:pt>
                <c:pt idx="45">
                  <c:v>354</c:v>
                </c:pt>
                <c:pt idx="46">
                  <c:v>379</c:v>
                </c:pt>
                <c:pt idx="47">
                  <c:v>385</c:v>
                </c:pt>
                <c:pt idx="48">
                  <c:v>430</c:v>
                </c:pt>
                <c:pt idx="49">
                  <c:v>386</c:v>
                </c:pt>
                <c:pt idx="50">
                  <c:v>404</c:v>
                </c:pt>
                <c:pt idx="51">
                  <c:v>365</c:v>
                </c:pt>
                <c:pt idx="52">
                  <c:v>410</c:v>
                </c:pt>
                <c:pt idx="53">
                  <c:v>401</c:v>
                </c:pt>
                <c:pt idx="54">
                  <c:v>414</c:v>
                </c:pt>
                <c:pt idx="55">
                  <c:v>334</c:v>
                </c:pt>
                <c:pt idx="56">
                  <c:v>345</c:v>
                </c:pt>
                <c:pt idx="57">
                  <c:v>379</c:v>
                </c:pt>
                <c:pt idx="58">
                  <c:v>352</c:v>
                </c:pt>
                <c:pt idx="59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D1-4859-BF4F-A9FD12E2C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55584"/>
        <c:axId val="143157120"/>
      </c:lineChart>
      <c:dateAx>
        <c:axId val="143155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3157120"/>
        <c:crosses val="autoZero"/>
        <c:auto val="1"/>
        <c:lblOffset val="100"/>
        <c:baseTimeUnit val="months"/>
      </c:dateAx>
      <c:valAx>
        <c:axId val="143157120"/>
        <c:scaling>
          <c:orientation val="minMax"/>
          <c:max val="500"/>
          <c:min val="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AU" b="0" dirty="0"/>
                  <a:t>Number</a:t>
                </a:r>
                <a:r>
                  <a:rPr lang="en-AU" b="0" baseline="0" dirty="0"/>
                  <a:t> of Aboriginal young people</a:t>
                </a:r>
                <a:endParaRPr lang="en-AU" b="0" dirty="0"/>
              </a:p>
            </c:rich>
          </c:tx>
          <c:layout>
            <c:manualLayout>
              <c:xMode val="edge"/>
              <c:yMode val="edge"/>
              <c:x val="2.2313043027590521E-2"/>
              <c:y val="0.29396694457350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315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600" b="0" i="0" u="none" strike="noStrike" baseline="0" dirty="0"/>
              <a:t>Aboriginal young people proceeded against to court by Police by offence type </a:t>
            </a:r>
            <a:endParaRPr lang="en-AU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'[kids in custody graphs.xlsx]Sheet1'!$D$32</c:f>
              <c:strCache>
                <c:ptCount val="1"/>
                <c:pt idx="0">
                  <c:v>Unlawful entry with intent/burglary, break and enter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'[kids in custody graphs.xlsx]Sheet1'!$E$25:$I$25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'[kids in custody graphs.xlsx]Sheet1'!$E$32:$I$32</c:f>
              <c:numCache>
                <c:formatCode>General</c:formatCode>
                <c:ptCount val="5"/>
                <c:pt idx="0">
                  <c:v>684</c:v>
                </c:pt>
                <c:pt idx="1">
                  <c:v>610</c:v>
                </c:pt>
                <c:pt idx="2">
                  <c:v>663</c:v>
                </c:pt>
                <c:pt idx="3">
                  <c:v>589</c:v>
                </c:pt>
                <c:pt idx="4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C-498F-860F-1000E4CD3EA8}"/>
            </c:ext>
          </c:extLst>
        </c:ser>
        <c:ser>
          <c:idx val="1"/>
          <c:order val="1"/>
          <c:tx>
            <c:strRef>
              <c:f>'[kids in custody graphs.xlsx]Sheet1'!$D$37</c:f>
              <c:strCache>
                <c:ptCount val="1"/>
                <c:pt idx="0">
                  <c:v>Property damage and environmental pollution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'[kids in custody graphs.xlsx]Sheet1'!$E$37:$I$37</c:f>
              <c:numCache>
                <c:formatCode>General</c:formatCode>
                <c:ptCount val="5"/>
                <c:pt idx="0">
                  <c:v>339</c:v>
                </c:pt>
                <c:pt idx="1">
                  <c:v>332</c:v>
                </c:pt>
                <c:pt idx="2">
                  <c:v>328</c:v>
                </c:pt>
                <c:pt idx="3">
                  <c:v>244</c:v>
                </c:pt>
                <c:pt idx="4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C-498F-860F-1000E4CD3EA8}"/>
            </c:ext>
          </c:extLst>
        </c:ser>
        <c:ser>
          <c:idx val="2"/>
          <c:order val="2"/>
          <c:tx>
            <c:strRef>
              <c:f>'[kids in custody graphs.xlsx]Sheet1'!$D$39</c:f>
              <c:strCache>
                <c:ptCount val="1"/>
                <c:pt idx="0">
                  <c:v>Traffic and vehicle regulatory offences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'[kids in custody graphs.xlsx]Sheet1'!$E$39:$I$39</c:f>
              <c:numCache>
                <c:formatCode>General</c:formatCode>
                <c:ptCount val="5"/>
                <c:pt idx="0">
                  <c:v>89</c:v>
                </c:pt>
                <c:pt idx="1">
                  <c:v>98</c:v>
                </c:pt>
                <c:pt idx="2">
                  <c:v>90</c:v>
                </c:pt>
                <c:pt idx="3">
                  <c:v>69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C-498F-860F-1000E4CD3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457488"/>
        <c:axId val="371458144"/>
      </c:barChart>
      <c:catAx>
        <c:axId val="3714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58144"/>
        <c:crosses val="autoZero"/>
        <c:auto val="1"/>
        <c:lblAlgn val="ctr"/>
        <c:lblOffset val="100"/>
        <c:noMultiLvlLbl val="0"/>
      </c:catAx>
      <c:valAx>
        <c:axId val="3714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4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Number of</a:t>
            </a:r>
            <a:r>
              <a:rPr lang="en-AU" b="1" baseline="0" dirty="0"/>
              <a:t> young Aboriginal people b</a:t>
            </a:r>
            <a:r>
              <a:rPr lang="en-AU" b="1" dirty="0"/>
              <a:t>ail refused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Sheet5!$E$5</c:f>
              <c:strCache>
                <c:ptCount val="1"/>
                <c:pt idx="0">
                  <c:v>Police bail refused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5245396070138339E-3"/>
                  <c:y val="-6.4372681177656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B-427B-BF21-79C6FE736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Sheet5!$F$5:$J$5</c:f>
              <c:numCache>
                <c:formatCode>General</c:formatCode>
                <c:ptCount val="5"/>
                <c:pt idx="0" formatCode="#,##0">
                  <c:v>1058</c:v>
                </c:pt>
                <c:pt idx="1">
                  <c:v>999</c:v>
                </c:pt>
                <c:pt idx="2" formatCode="#,##0">
                  <c:v>1127</c:v>
                </c:pt>
                <c:pt idx="3" formatCode="#,##0">
                  <c:v>1190</c:v>
                </c:pt>
                <c:pt idx="4" formatCode="#,##0">
                  <c:v>1185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C5-4356-941A-A85B60DE2CFF}"/>
            </c:ext>
          </c:extLst>
        </c:ser>
        <c:ser>
          <c:idx val="0"/>
          <c:order val="0"/>
          <c:tx>
            <c:strRef>
              <c:f>Sheet5!$E$7</c:f>
              <c:strCache>
                <c:ptCount val="1"/>
                <c:pt idx="0">
                  <c:v>Court bail refused (n)</c:v>
                </c:pt>
              </c:strCache>
            </c:strRef>
          </c:tx>
          <c:spPr>
            <a:solidFill>
              <a:srgbClr val="66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Sheet5!$F$4:$J$4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Sheet5!$F$7:$J$7</c:f>
              <c:numCache>
                <c:formatCode>General</c:formatCode>
                <c:ptCount val="5"/>
                <c:pt idx="0">
                  <c:v>701</c:v>
                </c:pt>
                <c:pt idx="1">
                  <c:v>592</c:v>
                </c:pt>
                <c:pt idx="2">
                  <c:v>639</c:v>
                </c:pt>
                <c:pt idx="3">
                  <c:v>661</c:v>
                </c:pt>
                <c:pt idx="4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C5-4356-941A-A85B60DE2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3146824"/>
        <c:axId val="1233144856"/>
      </c:barChart>
      <c:catAx>
        <c:axId val="123314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4856"/>
        <c:crosses val="autoZero"/>
        <c:auto val="0"/>
        <c:lblAlgn val="ctr"/>
        <c:lblOffset val="100"/>
        <c:noMultiLvlLbl val="0"/>
      </c:catAx>
      <c:valAx>
        <c:axId val="123314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i="0" baseline="0" dirty="0"/>
              <a:t>Percent of young Aboriginal people bail refused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1"/>
          <c:tx>
            <c:strRef>
              <c:f>Sheet5!$E$6</c:f>
              <c:strCache>
                <c:ptCount val="1"/>
                <c:pt idx="0">
                  <c:v>Police bail refused (%)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Sheet5!$F$4:$J$4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Sheet5!$F$6:$J$6</c:f>
              <c:numCache>
                <c:formatCode>0.0</c:formatCode>
                <c:ptCount val="5"/>
                <c:pt idx="0">
                  <c:v>33.5</c:v>
                </c:pt>
                <c:pt idx="1">
                  <c:v>34</c:v>
                </c:pt>
                <c:pt idx="2">
                  <c:v>37.1</c:v>
                </c:pt>
                <c:pt idx="3">
                  <c:v>38.299999999999997</c:v>
                </c:pt>
                <c:pt idx="4">
                  <c:v>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3-49B8-B376-95BCD164BE33}"/>
            </c:ext>
          </c:extLst>
        </c:ser>
        <c:ser>
          <c:idx val="0"/>
          <c:order val="0"/>
          <c:tx>
            <c:strRef>
              <c:f>Sheet5!$E$8</c:f>
              <c:strCache>
                <c:ptCount val="1"/>
                <c:pt idx="0">
                  <c:v>Court bail refused (%)</c:v>
                </c:pt>
              </c:strCache>
            </c:strRef>
          </c:tx>
          <c:spPr>
            <a:ln w="28575" cap="rnd">
              <a:solidFill>
                <a:srgbClr val="453977"/>
              </a:solidFill>
              <a:round/>
            </a:ln>
            <a:effectLst/>
          </c:spPr>
          <c:marker>
            <c:symbol val="none"/>
          </c:marker>
          <c:cat>
            <c:numRef>
              <c:f>Sheet5!$F$4:$J$4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Sheet5!$F$8:$J$8</c:f>
              <c:numCache>
                <c:formatCode>0.0</c:formatCode>
                <c:ptCount val="5"/>
                <c:pt idx="0">
                  <c:v>22.2</c:v>
                </c:pt>
                <c:pt idx="1">
                  <c:v>20.2</c:v>
                </c:pt>
                <c:pt idx="2">
                  <c:v>21</c:v>
                </c:pt>
                <c:pt idx="3">
                  <c:v>21.3</c:v>
                </c:pt>
                <c:pt idx="4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13-49B8-B376-95BCD164B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3146824"/>
        <c:axId val="1233144856"/>
      </c:lineChart>
      <c:catAx>
        <c:axId val="123314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4856"/>
        <c:crosses val="autoZero"/>
        <c:auto val="0"/>
        <c:lblAlgn val="ctr"/>
        <c:lblOffset val="100"/>
        <c:noMultiLvlLbl val="0"/>
      </c:catAx>
      <c:valAx>
        <c:axId val="1233144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/>
              <a:t>Bail breach</a:t>
            </a:r>
            <a:r>
              <a:rPr lang="en-AU" b="1" baseline="0"/>
              <a:t>es and bail revocations for young Aboriginal people</a:t>
            </a:r>
            <a:endParaRPr lang="en-AU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Sheet6!$E$3</c:f>
              <c:strCache>
                <c:ptCount val="1"/>
                <c:pt idx="0">
                  <c:v>Breach of bail established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Sheet6!$F$3:$J$3</c:f>
              <c:numCache>
                <c:formatCode>General</c:formatCode>
                <c:ptCount val="5"/>
                <c:pt idx="0">
                  <c:v>845</c:v>
                </c:pt>
                <c:pt idx="1">
                  <c:v>825</c:v>
                </c:pt>
                <c:pt idx="2">
                  <c:v>966</c:v>
                </c:pt>
                <c:pt idx="3">
                  <c:v>1057</c:v>
                </c:pt>
                <c:pt idx="4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0-4EF0-BA44-551F15FC7EC6}"/>
            </c:ext>
          </c:extLst>
        </c:ser>
        <c:ser>
          <c:idx val="2"/>
          <c:order val="1"/>
          <c:tx>
            <c:strRef>
              <c:f>Sheet6!$E$4</c:f>
              <c:strCache>
                <c:ptCount val="1"/>
                <c:pt idx="0">
                  <c:v>Bail revoked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Sheet6!$F$4:$J$4</c:f>
              <c:numCache>
                <c:formatCode>General</c:formatCode>
                <c:ptCount val="5"/>
                <c:pt idx="0">
                  <c:v>317</c:v>
                </c:pt>
                <c:pt idx="1">
                  <c:v>268</c:v>
                </c:pt>
                <c:pt idx="2">
                  <c:v>279</c:v>
                </c:pt>
                <c:pt idx="3">
                  <c:v>248</c:v>
                </c:pt>
                <c:pt idx="4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0-4EF0-BA44-551F15FC7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33146824"/>
        <c:axId val="1233144856"/>
      </c:barChart>
      <c:lineChart>
        <c:grouping val="standard"/>
        <c:varyColors val="0"/>
        <c:ser>
          <c:idx val="1"/>
          <c:order val="2"/>
          <c:tx>
            <c:strRef>
              <c:f>Sheet6!$E$5</c:f>
              <c:strCache>
                <c:ptCount val="1"/>
                <c:pt idx="0">
                  <c:v>% bail revoked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3.5245396070138339E-3"/>
                  <c:y val="-6.4372681177656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30-4EF0-BA44-551F15FC7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Sheet6!$F$2:$J$2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Sheet6!$F$5:$J$5</c:f>
              <c:numCache>
                <c:formatCode>0.00%</c:formatCode>
                <c:ptCount val="5"/>
                <c:pt idx="0">
                  <c:v>0.375</c:v>
                </c:pt>
                <c:pt idx="1">
                  <c:v>0.32500000000000001</c:v>
                </c:pt>
                <c:pt idx="2">
                  <c:v>0.28899999999999998</c:v>
                </c:pt>
                <c:pt idx="3">
                  <c:v>0.23499999999999999</c:v>
                </c:pt>
                <c:pt idx="4">
                  <c:v>0.22500000000000001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30-4EF0-BA44-551F15FC7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427952"/>
        <c:axId val="934426312"/>
      </c:lineChart>
      <c:catAx>
        <c:axId val="123314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4856"/>
        <c:crosses val="autoZero"/>
        <c:auto val="0"/>
        <c:lblAlgn val="ctr"/>
        <c:lblOffset val="100"/>
        <c:noMultiLvlLbl val="0"/>
      </c:catAx>
      <c:valAx>
        <c:axId val="1233144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Number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146824"/>
        <c:crosses val="autoZero"/>
        <c:crossBetween val="between"/>
      </c:valAx>
      <c:valAx>
        <c:axId val="93442631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4427952"/>
        <c:crosses val="max"/>
        <c:crossBetween val="between"/>
      </c:valAx>
      <c:catAx>
        <c:axId val="93442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426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E53560-2D5B-42CF-97C6-0A8EDB219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C5CB-4C95-4855-B8A5-75E2CFED7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6D67-FC30-4435-9711-8D1DB68E2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6AA7-BFEC-49F1-A112-B37CBA95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B57-DA86-4631-A727-9D11EBB1C8B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67F5-7F68-46F4-8D5F-4BC84A74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7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6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0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2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1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22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9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9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6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4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8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69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24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90ABE100-5DF9-4100-BB7B-B2CDD20660AE}"/>
              </a:ext>
            </a:extLst>
          </p:cNvPr>
          <p:cNvSpPr/>
          <p:nvPr userDrawn="1"/>
        </p:nvSpPr>
        <p:spPr>
          <a:xfrm>
            <a:off x="0" y="0"/>
            <a:ext cx="18288000" cy="5387010"/>
          </a:xfrm>
          <a:prstGeom prst="flowChartDocumen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3F2CCB-22EE-494D-8D53-9799FBE9FA7C}"/>
              </a:ext>
            </a:extLst>
          </p:cNvPr>
          <p:cNvSpPr/>
          <p:nvPr userDrawn="1"/>
        </p:nvSpPr>
        <p:spPr>
          <a:xfrm>
            <a:off x="16988742" y="417460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BC4F7F6-AAD4-4CDD-BC50-06B1DBB6F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8742" y="484135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5184E7-E261-4B0C-9635-9AB0DA218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9589" y="2565054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F07834A-71A5-44BA-B740-44149E82F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5015" y="2562471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A479C75-5616-4F01-9BFF-834FF158B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10441" y="2562470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F0D917-52D9-7341-BDD8-75AA62F2E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589" y="7648553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B50231-C1DF-5847-8B8B-7AD4FA176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589" y="6996981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C8EFE7-6571-714B-8CFA-82FDD1F0F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9928" y="7648553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4D85C56-E3CB-3D4B-A324-CAA477E3C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9928" y="6996981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82D87-34A7-A744-85FC-FA71FF63A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10441" y="7625615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9A15589-9283-304A-B58C-55556EBA9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10441" y="6974043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0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421D48C-A265-436A-AB8C-00A0BEB0DDB6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AC6D3C-E84D-4CA9-93C8-DAC945AE1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794" y="1595878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797CA5-F8A6-40C1-B2AC-FEE48B1F35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8959" y="5486885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72BFCE-418E-4F05-9BD7-689E5A8F4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8526" y="15914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800FAD-C06B-4243-9286-A4B82CFBC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0939" y="55018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14F663-61C0-40B3-B129-0DE3518C4006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1DCCFB0-B655-4E86-B6E9-6664DB181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02B73-770B-DE4A-9999-C7152BBC3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B59C014-6AA4-014B-B826-5C179E9CA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4430" y="690730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51BDC24-0424-D641-9F07-EBE3F0B1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4430" y="638902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3994F0A-B2D0-1E4B-91CA-ACC696F34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16410" y="690730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93101C9-899B-1143-8EBA-D690648F2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16410" y="638902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5D5E12F-E0C7-A645-BD3B-439A66844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1266" y="2983234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2F18EA3-69D1-634F-9A5B-89D107FC7D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1266" y="2464959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89390A1-EBC8-5846-B56A-ECE1B02645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23998" y="2983234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A669339-54B0-1D43-AF22-29EC6D5AE3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23998" y="2464959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18664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C3909-F2CE-4FFC-A552-075FF08F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29BB7E0-6B9A-433A-877F-C0094FBAD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0080" y="500347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5061CC7-F112-42FA-9693-5642FFC9B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F7F543E-BB5E-482C-B5F7-8ED901D57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1840" y="504411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6D7386C-F3E3-4E26-8491-E2A27C537E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14272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DC7DFE-013B-1942-B5BA-E69A6583C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455" y="6307695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959F10D-EAAE-8845-A33D-F742FFB2A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455" y="5789420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D4092F-F989-6B44-8A78-2F371952E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55922" y="6307695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08EFF3-0C59-344E-8499-E3A9BF12C4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5922" y="5789420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C4FE31-0918-864C-A3C7-ADBBA50861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22013" y="636411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952E0B7-1213-0D47-B90B-5E735B5F89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22013" y="584583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D8EFAB9-CD88-3940-A493-6C03651CE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88967" y="350703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97F2D19-AC07-8544-A6CD-662E1C27E3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88967" y="298875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EFBC51-6A1C-594C-824F-5782D95C49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140" y="350703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2C50BF-0738-3E4F-89EE-F1B83B49DC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140" y="298875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4694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5DF49B-CCAE-4ECB-8D14-273C5EF25359}"/>
              </a:ext>
            </a:extLst>
          </p:cNvPr>
          <p:cNvSpPr/>
          <p:nvPr userDrawn="1"/>
        </p:nvSpPr>
        <p:spPr>
          <a:xfrm>
            <a:off x="14264638" y="0"/>
            <a:ext cx="4023361" cy="6096000"/>
          </a:xfrm>
          <a:prstGeom prst="rec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695ED-6481-49F2-8B97-DF13884F74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0" y="3219450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9CC241E-2C5B-47DE-94B4-44EB5DA26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5468" y="3219449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937D8-F08D-417F-B4BE-C1C1172CB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74536" y="3219448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0EE79D-EAE3-0145-A877-CB7828764C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6400" y="8298073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6DE984-3302-6744-9F42-33F509A23F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7779798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66DD5C-EDAF-DE4E-8F3C-9952E57C3C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25468" y="8262650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87BBBE-D624-0B43-8630-B58316AF69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25468" y="7744375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E3808E-9E09-8540-86C8-C2F93849FE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74536" y="8227227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93C98DD-E3EB-7C41-BFC2-EB9B106D4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74536" y="7708952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7596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540880-650C-40BB-B031-386BF63A0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72428" y="1013443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23A86B-527D-4630-8547-398384321B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1226" y="4574857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5DF87-7712-4BF6-8ECA-A0BA53A0647F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FF301-37D2-4E38-82D7-B0A695BF20FF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66B94C-BBA9-4EB9-B3E5-DF8CBA76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6D437-8641-064F-AD41-165DF1CBA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B02F02-60E0-A64E-A451-043055324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3539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C894AA-3353-374F-AB7E-3D955CF5A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3539" y="2785004"/>
            <a:ext cx="634218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79DCED76-7422-476A-8A48-C7A523D5E3DA}"/>
              </a:ext>
            </a:extLst>
          </p:cNvPr>
          <p:cNvSpPr/>
          <p:nvPr userDrawn="1"/>
        </p:nvSpPr>
        <p:spPr>
          <a:xfrm rot="16200000" flipH="1">
            <a:off x="8363777" y="362784"/>
            <a:ext cx="10287001" cy="9561443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5126A-6868-4221-84C5-8FA737DAD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1408" y="1088231"/>
            <a:ext cx="6162261" cy="8110538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47F80-29B4-4C0C-A5CD-EC1D877CE521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F1F23B-84D1-4D7F-A7D4-14326979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8EBFAC-449F-4447-83FA-9449DDD55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7" y="3436575"/>
            <a:ext cx="387467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B56520-A9F2-944A-8450-07DFAB4A0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2027" y="2785004"/>
            <a:ext cx="387467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19846-8ADE-4169-A43D-51F32762B07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DC88-A71B-47DD-A7E2-DFEE06A7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5C72A80-734F-2142-8178-7D16C483F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606B681-0215-D14B-929A-FE8F0DA301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9628" y="2977801"/>
            <a:ext cx="9449139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760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4149" y="0"/>
            <a:ext cx="5799703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F887B7-EC31-1745-A98B-507D6877FC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35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50D47-3835-3146-B7C7-4AF063064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07542D-5DBA-D346-8A19-64D160FD53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41301" y="3436575"/>
            <a:ext cx="4537230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B40ABD-3719-5347-A665-22AEA2FB2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41301" y="2785004"/>
            <a:ext cx="4537230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6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B0A3A7-7B38-40A3-AEE5-F966C81853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27564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C2126-C41F-45CD-B7D8-075D0BC57F1C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B94C-3928-4083-8C4F-203DD6CA5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BE1DE64-F16E-8C49-8DFB-B682AC55B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3719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C46FA83-53A2-744B-8619-6FE69D08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3719" y="2977801"/>
            <a:ext cx="90562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942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A9BAD-0BA3-497D-A348-3C000D48C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0055" y="2878138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822572B-3F34-4DC2-AC05-EB6CB6D005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197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A28EA32-518D-4E65-BE6A-2C77D0BC6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14207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5AFF35D-9011-47B3-9CA0-0ED5C747D1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612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D1707-0DE7-4335-A4A5-1E747FDAD8D6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335604-30AF-47A9-A2B1-278D16D06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8DE610-CD18-3D46-86FA-DFBC400C8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0055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3465E6-C500-9A4A-9CB0-8984520F3A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0055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F4791-5E7F-3940-B474-DA167311A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294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404E33-9148-6746-99D0-62D4DFAC9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294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9012A40-7108-0D4B-96BC-82D418C62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4207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478A63-C7D1-5640-BD14-4D92EC597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14207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D333BDE-ECC3-1A46-90F3-31AF924156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06120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E9BAEAC-D1C6-F749-8A81-E31F9ED921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06120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7997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5400000">
            <a:off x="3132395" y="-3132397"/>
            <a:ext cx="10287003" cy="16551806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696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6700" y="1008063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3676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01974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5944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53676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01408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2137D0-DFDF-AA4D-B7EF-13A43F063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828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9560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7292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584" y="1008063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9560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7858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046E6-1668-DD48-992B-83BC774CC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DA61CD-057E-4280-A1E2-C27CB9E46CE9}"/>
              </a:ext>
            </a:extLst>
          </p:cNvPr>
          <p:cNvSpPr/>
          <p:nvPr userDrawn="1"/>
        </p:nvSpPr>
        <p:spPr>
          <a:xfrm>
            <a:off x="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B5B85-23F1-439E-9BAE-00B0BC4B4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666" y="825500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107BE95-E742-43AF-BBED-9F065460C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03872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1310411-4826-4D27-9F62-AFBAA0D78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3872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0F038-69F4-4FA6-AD57-EA683ABEAB33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CDEF1A4-8009-489A-84AF-256709AE3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505E31-EF69-A549-9BA5-9BBFA8AD3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40290" y="3436575"/>
            <a:ext cx="545342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09C1E42-18C8-B44F-B0D6-178FE93791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40290" y="2785004"/>
            <a:ext cx="545342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04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89DB5-FBC7-41E8-A92F-D02F769119AC}"/>
              </a:ext>
            </a:extLst>
          </p:cNvPr>
          <p:cNvSpPr/>
          <p:nvPr userDrawn="1"/>
        </p:nvSpPr>
        <p:spPr>
          <a:xfrm>
            <a:off x="1508760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94E4FDD-3D99-49C5-811E-7336603A3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56985" y="824865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C75C1A-2810-4484-8BCF-950D69AFAC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4983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C4DC063-F90F-4286-80DE-12D2E7437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4983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1DA03-C3FC-4A12-9F0D-83BFE3AA360D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F55DC7-29F1-4AC0-BC32-9B4D51C3B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1FFFA4-D67E-E742-8CD6-BC1AEE30E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1" y="3436575"/>
            <a:ext cx="5528379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38F38CC-B7E7-2F40-B79F-9BB38ED1F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351" y="2785004"/>
            <a:ext cx="5528379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00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9439404-1220-4807-9882-921D376944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5656" y="915670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68AFBF3-F080-40A5-8F57-B8F28A3CB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5656" y="5043264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B4A7D06-06A9-416D-9B9E-901CEC65C1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6892" y="915669"/>
            <a:ext cx="5554214" cy="7980679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C41D375-7044-462B-A405-50C9DC6BB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06796" y="915669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9AD4CB9-B2C3-470D-9297-00DA176FFE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06796" y="5043262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6E4E6-8F12-4D6B-98E7-0652CF041A1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CCE498-D648-4564-8311-BBF57A962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7942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47E775-46F3-424A-AA86-20B8C5B12099}"/>
              </a:ext>
            </a:extLst>
          </p:cNvPr>
          <p:cNvSpPr/>
          <p:nvPr userDrawn="1"/>
        </p:nvSpPr>
        <p:spPr>
          <a:xfrm>
            <a:off x="0" y="0"/>
            <a:ext cx="77922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B6FB2-A5ED-42D4-B08C-BB1B7642EF34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B262E-0783-406F-AC66-E065D9F3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7AB40D-62D9-40B9-B0A5-37728B859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2611" y="1029038"/>
            <a:ext cx="6873652" cy="8228925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904646-7CBC-EA4F-8EF7-7210B3A26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22949" y="3436575"/>
            <a:ext cx="4510011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6351962-7CB3-4543-A11C-6124BA8A7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22949" y="2785004"/>
            <a:ext cx="4510011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76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9D25B-D464-254F-81A5-EAEACD134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16A0B-BD50-7B40-846E-3712CD7C2809}"/>
              </a:ext>
            </a:extLst>
          </p:cNvPr>
          <p:cNvSpPr txBox="1"/>
          <p:nvPr userDrawn="1"/>
        </p:nvSpPr>
        <p:spPr>
          <a:xfrm>
            <a:off x="1905932" y="4346035"/>
            <a:ext cx="615553" cy="11631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9F9F6B-A954-7048-A0E6-2991FFE3E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1AC8D4A-BCD7-D041-A3DB-0E475ECBA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8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420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1DDC6-D985-4203-BC1D-CA922FFDA0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571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C497C-6DE0-44FC-86A7-91521282EF7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53254A-6648-44CD-881A-DD62E011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9" name="Picture Placeholder 2">
            <a:extLst>
              <a:ext uri="{FF2B5EF4-FFF2-40B4-BE49-F238E27FC236}">
                <a16:creationId xmlns:a16="http://schemas.microsoft.com/office/drawing/2014/main" id="{4F61027F-4C2D-4B93-B8D3-46514BB1E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564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1D4A07A0-4CD0-4C73-980D-2ACD041CBF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95574" y="1073537"/>
            <a:ext cx="4860997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8957958-EA01-E342-988E-09C8DA954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5714" y="3593959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F6BFC16-A8C7-4749-A9C7-FC6D4E6C2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5714" y="4470120"/>
            <a:ext cx="7263316" cy="453896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EC982AF-8EE9-FC44-98FC-F7D4638B2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93255" y="4470120"/>
            <a:ext cx="7263316" cy="453896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310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470E3-7F3E-C441-87AB-943609122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188C391-9BCF-D644-9D9E-908BD7A8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714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9E93D79-C300-8141-914C-38ADFA464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5714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461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42CF3D-801F-41D3-9D71-7EF261A81BD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D4EB43-D53C-46A6-8A9D-FCD9440D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0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3029" y="2106613"/>
            <a:ext cx="4557485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8B2690D-422D-1442-B15D-9BFEA2607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4894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119E6AD-03C4-D442-A622-B67C7DDB4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4894" y="2977801"/>
            <a:ext cx="10068066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3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16200000" flipH="1">
            <a:off x="7628278" y="-372714"/>
            <a:ext cx="10287003" cy="11032440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6434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13696122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9889" y="2106613"/>
            <a:ext cx="4532361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589AA-BE5C-4DD2-96CB-2FC175D7A4E5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DD6F17F-698F-478E-B6E8-6282927EF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92C2D50-4FDF-CC4E-858D-1BAA40A65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0017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8F3906-567A-EE4A-83F0-B1D731218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0017" y="2977801"/>
            <a:ext cx="9637675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897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903B0-D622-4C55-9808-37DC69346BE2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29C5D4-4C65-46BE-BB0C-57DF4AF3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0F3ADD-BED8-6C43-85AF-A2BCFDD88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D0D6392-0BD0-F049-A978-793B4197F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8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278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2E8F4-B115-4D52-8216-173E7D0EFF2B}"/>
              </a:ext>
            </a:extLst>
          </p:cNvPr>
          <p:cNvSpPr/>
          <p:nvPr userDrawn="1"/>
        </p:nvSpPr>
        <p:spPr>
          <a:xfrm>
            <a:off x="1" y="0"/>
            <a:ext cx="4850296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FA187-3F61-48DE-B66C-D8A96C6EBCBE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8ADE78-E30B-4D4A-993C-AE599BCC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DF8FC-7EB0-754F-86E6-A5F02236D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7408D78-6238-2642-AAF4-7B1DDFA15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542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B5F2112-3847-4B4C-A54E-1E17C37FA7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542" y="2977801"/>
            <a:ext cx="10648353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765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138" y="0"/>
            <a:ext cx="12105861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D4662-7B04-49F8-B246-1C3D7968423A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531CFC-457E-4D86-AF2D-4FE6A5F3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74F186-3C7B-5541-9216-29D668DB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35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4C139B-78EC-5F44-A630-2F7BEB160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7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964517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5892-2A51-416C-BB1E-56AB3B3C18AC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540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6077-8ABF-437F-A834-72303E6A3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70B0C6-6D64-F34F-91B9-662206DE0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361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636F3A-38EB-A649-A910-1957F8396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361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7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16D782-8707-4FAE-9BAB-D0E653C9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32B3-AD0C-43D1-AEC0-46FECA3A4FB1}" type="datetimeFigureOut">
              <a:rPr lang="en-AU"/>
              <a:pPr>
                <a:defRPr/>
              </a:pPr>
              <a:t>25/06/2021</a:t>
            </a:fld>
            <a:endParaRPr lang="en-A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CCC544-12D7-477A-8B65-E773FBE6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F222AD-A968-4671-B173-C05B25ED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D0F0-D8CD-47A5-B9DD-A4001E670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190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CE9DF-86BF-40F4-839F-55475DF4C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03840" y="1372941"/>
            <a:ext cx="7884160" cy="698080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7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627" y="278500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7104943" cy="8774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437688" y="1159329"/>
            <a:ext cx="7673975" cy="8799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14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14991643" cy="8774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50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C8053-CC47-4D6A-93AE-40031F746350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A9A0EF-D551-4F66-8936-206561690395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FCBED0C-4AD4-4401-91D2-12FDBDF45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00BE28-AEE3-4230-9BED-340BB27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CB27F-FF3B-1041-B10D-D215EF90B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5DD495-4030-A944-A7C7-EB783740D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66334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5558B7-084A-8149-A3A0-C30754792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6334" y="278500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85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22CDA0-CF96-4758-B9A7-8C7E027C2CFC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EFD0CCC-18A2-436D-BC27-5DD1075CBE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6174" y="-9526"/>
            <a:ext cx="11174012" cy="10296526"/>
          </a:xfrm>
          <a:custGeom>
            <a:avLst/>
            <a:gdLst>
              <a:gd name="connsiteX0" fmla="*/ 12945293 w 12973169"/>
              <a:gd name="connsiteY0" fmla="*/ 4735710 h 8993394"/>
              <a:gd name="connsiteX1" fmla="*/ 12973169 w 12973169"/>
              <a:gd name="connsiteY1" fmla="*/ 8983869 h 8993394"/>
              <a:gd name="connsiteX2" fmla="*/ 10581944 w 12973169"/>
              <a:gd name="connsiteY2" fmla="*/ 8988403 h 8993394"/>
              <a:gd name="connsiteX3" fmla="*/ 7941470 w 12973169"/>
              <a:gd name="connsiteY3" fmla="*/ 4561094 h 8993394"/>
              <a:gd name="connsiteX4" fmla="*/ 12930983 w 12973169"/>
              <a:gd name="connsiteY4" fmla="*/ 4561094 h 8993394"/>
              <a:gd name="connsiteX5" fmla="*/ 10436227 w 12973169"/>
              <a:gd name="connsiteY5" fmla="*/ 8993394 h 8993394"/>
              <a:gd name="connsiteX6" fmla="*/ 2633904 w 12973169"/>
              <a:gd name="connsiteY6" fmla="*/ 4561094 h 8993394"/>
              <a:gd name="connsiteX7" fmla="*/ 7623417 w 12973169"/>
              <a:gd name="connsiteY7" fmla="*/ 4561094 h 8993394"/>
              <a:gd name="connsiteX8" fmla="*/ 5128661 w 12973169"/>
              <a:gd name="connsiteY8" fmla="*/ 8993394 h 8993394"/>
              <a:gd name="connsiteX9" fmla="*/ 7767932 w 12973169"/>
              <a:gd name="connsiteY9" fmla="*/ 4561092 h 8993394"/>
              <a:gd name="connsiteX10" fmla="*/ 10262688 w 12973169"/>
              <a:gd name="connsiteY10" fmla="*/ 8993392 h 8993394"/>
              <a:gd name="connsiteX11" fmla="*/ 5273175 w 12973169"/>
              <a:gd name="connsiteY11" fmla="*/ 8993392 h 8993394"/>
              <a:gd name="connsiteX12" fmla="*/ 5128662 w 12973169"/>
              <a:gd name="connsiteY12" fmla="*/ 9527 h 8993394"/>
              <a:gd name="connsiteX13" fmla="*/ 7623418 w 12973169"/>
              <a:gd name="connsiteY13" fmla="*/ 4441826 h 8993394"/>
              <a:gd name="connsiteX14" fmla="*/ 2633906 w 12973169"/>
              <a:gd name="connsiteY14" fmla="*/ 4441826 h 8993394"/>
              <a:gd name="connsiteX15" fmla="*/ 5287688 w 12973169"/>
              <a:gd name="connsiteY15" fmla="*/ 9527 h 8993394"/>
              <a:gd name="connsiteX16" fmla="*/ 10277201 w 12973169"/>
              <a:gd name="connsiteY16" fmla="*/ 9527 h 8993394"/>
              <a:gd name="connsiteX17" fmla="*/ 7782445 w 12973169"/>
              <a:gd name="connsiteY17" fmla="*/ 4441826 h 8993394"/>
              <a:gd name="connsiteX18" fmla="*/ 0 w 12973169"/>
              <a:gd name="connsiteY18" fmla="*/ 9525 h 8993394"/>
              <a:gd name="connsiteX19" fmla="*/ 4989513 w 12973169"/>
              <a:gd name="connsiteY19" fmla="*/ 9525 h 8993394"/>
              <a:gd name="connsiteX20" fmla="*/ 2494757 w 12973169"/>
              <a:gd name="connsiteY20" fmla="*/ 4441824 h 8993394"/>
              <a:gd name="connsiteX21" fmla="*/ 10436228 w 12973169"/>
              <a:gd name="connsiteY21" fmla="*/ 9525 h 8993394"/>
              <a:gd name="connsiteX22" fmla="*/ 12930983 w 12973169"/>
              <a:gd name="connsiteY22" fmla="*/ 4441824 h 8993394"/>
              <a:gd name="connsiteX23" fmla="*/ 7941471 w 12973169"/>
              <a:gd name="connsiteY23" fmla="*/ 4441824 h 8993394"/>
              <a:gd name="connsiteX24" fmla="*/ 10578313 w 12973169"/>
              <a:gd name="connsiteY24" fmla="*/ 0 h 8993394"/>
              <a:gd name="connsiteX25" fmla="*/ 12930987 w 12973169"/>
              <a:gd name="connsiteY25" fmla="*/ 9503 h 8993394"/>
              <a:gd name="connsiteX26" fmla="*/ 12962745 w 12973169"/>
              <a:gd name="connsiteY26" fmla="*/ 4268605 h 89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73169" h="8993394">
                <a:moveTo>
                  <a:pt x="12945293" y="4735710"/>
                </a:moveTo>
                <a:lnTo>
                  <a:pt x="12973169" y="8983869"/>
                </a:lnTo>
                <a:cubicBezTo>
                  <a:pt x="12192105" y="8987043"/>
                  <a:pt x="11363007" y="8985229"/>
                  <a:pt x="10581944" y="8988403"/>
                </a:cubicBezTo>
                <a:close/>
                <a:moveTo>
                  <a:pt x="7941470" y="4561094"/>
                </a:moveTo>
                <a:lnTo>
                  <a:pt x="12930983" y="4561094"/>
                </a:lnTo>
                <a:lnTo>
                  <a:pt x="10436227" y="8993394"/>
                </a:lnTo>
                <a:close/>
                <a:moveTo>
                  <a:pt x="2633904" y="4561094"/>
                </a:moveTo>
                <a:lnTo>
                  <a:pt x="7623417" y="4561094"/>
                </a:lnTo>
                <a:lnTo>
                  <a:pt x="5128661" y="8993394"/>
                </a:lnTo>
                <a:close/>
                <a:moveTo>
                  <a:pt x="7767932" y="4561092"/>
                </a:moveTo>
                <a:lnTo>
                  <a:pt x="10262688" y="8993392"/>
                </a:lnTo>
                <a:lnTo>
                  <a:pt x="5273175" y="8993392"/>
                </a:lnTo>
                <a:close/>
                <a:moveTo>
                  <a:pt x="5128662" y="9527"/>
                </a:moveTo>
                <a:lnTo>
                  <a:pt x="7623418" y="4441826"/>
                </a:lnTo>
                <a:lnTo>
                  <a:pt x="2633906" y="4441826"/>
                </a:lnTo>
                <a:close/>
                <a:moveTo>
                  <a:pt x="5287688" y="9527"/>
                </a:moveTo>
                <a:lnTo>
                  <a:pt x="10277201" y="9527"/>
                </a:lnTo>
                <a:lnTo>
                  <a:pt x="7782445" y="4441826"/>
                </a:lnTo>
                <a:close/>
                <a:moveTo>
                  <a:pt x="0" y="9525"/>
                </a:moveTo>
                <a:lnTo>
                  <a:pt x="4989513" y="9525"/>
                </a:lnTo>
                <a:lnTo>
                  <a:pt x="2494757" y="4441824"/>
                </a:lnTo>
                <a:close/>
                <a:moveTo>
                  <a:pt x="10436228" y="9525"/>
                </a:moveTo>
                <a:lnTo>
                  <a:pt x="12930983" y="4441824"/>
                </a:lnTo>
                <a:lnTo>
                  <a:pt x="7941471" y="4441824"/>
                </a:lnTo>
                <a:close/>
                <a:moveTo>
                  <a:pt x="10578313" y="0"/>
                </a:moveTo>
                <a:cubicBezTo>
                  <a:pt x="11359377" y="3167"/>
                  <a:pt x="12149923" y="6336"/>
                  <a:pt x="12930987" y="9503"/>
                </a:cubicBezTo>
                <a:lnTo>
                  <a:pt x="12962745" y="426860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3D4809D-4807-4B9B-B882-90DA004A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63D9BB-7E8C-C54A-AB71-E7E8856532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7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31EF21-1BCF-D544-B68C-463C1EE45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2027" y="2785004"/>
            <a:ext cx="634218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6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A798601-D846-4D35-8EC1-279D4FC3E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29999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6A776-F38E-4345-80FC-C766BA947581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5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F0726B-A436-4C8C-96F9-675F736C6790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D3A3E1C-4976-4748-A78F-EE772FF6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1695F-025D-CB45-BC88-96C89CE17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8AFF7-0E7D-9E4A-8E06-2B729E20D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7" y="3436575"/>
            <a:ext cx="702427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E2A7075-BA1D-4248-A18F-24E1F86809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627" y="2785004"/>
            <a:ext cx="702427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2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1" y="9534526"/>
            <a:ext cx="61722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1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6" r:id="rId2"/>
    <p:sldLayoutId id="2147483747" r:id="rId3"/>
    <p:sldLayoutId id="2147483734" r:id="rId4"/>
    <p:sldLayoutId id="2147483771" r:id="rId5"/>
    <p:sldLayoutId id="2147483772" r:id="rId6"/>
    <p:sldLayoutId id="2147483735" r:id="rId7"/>
    <p:sldLayoutId id="2147483737" r:id="rId8"/>
    <p:sldLayoutId id="2147483738" r:id="rId9"/>
    <p:sldLayoutId id="2147483739" r:id="rId10"/>
    <p:sldLayoutId id="2147483740" r:id="rId11"/>
    <p:sldLayoutId id="2147483743" r:id="rId12"/>
    <p:sldLayoutId id="2147483744" r:id="rId13"/>
    <p:sldLayoutId id="2147483745" r:id="rId14"/>
    <p:sldLayoutId id="2147483748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2" r:id="rId27"/>
    <p:sldLayoutId id="2147483761" r:id="rId28"/>
    <p:sldLayoutId id="2147483763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3" r:id="rId35"/>
  </p:sldLayoutIdLst>
  <p:hf hdr="0" ftr="0" dt="0"/>
  <p:txStyles>
    <p:titleStyle>
      <a:lvl1pPr algn="l" defTabSz="1371617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1371617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1028713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714521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2400330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3086139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3771947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56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64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73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17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26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43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51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60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69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36576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1800225" y="1053059"/>
            <a:ext cx="1508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behind the fall in the number of Aboriginal young people in custody?</a:t>
            </a:r>
          </a:p>
          <a:p>
            <a:pPr algn="ctr"/>
            <a:endParaRPr lang="en-A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4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Donnelly, Ramsey, Poynton &amp; Fitzgerald (2021)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26" y="8464184"/>
            <a:ext cx="4966747" cy="7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fewer Aboriginal young people being arrested?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DC57C-CD9F-48A3-B14E-B7AC22BF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2717" y="1245996"/>
            <a:ext cx="6797094" cy="69802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6400" b="1" dirty="0">
                <a:solidFill>
                  <a:srgbClr val="1F397F"/>
                </a:solidFill>
              </a:rPr>
              <a:t>YES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800" dirty="0"/>
              <a:t>Significant downward trend in Aboriginal young people proceeded against by police (drop of 2.6%)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800" dirty="0"/>
              <a:t>Decline mostly due to fewer young people proceeded against to court (drop of 2.5%)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800" dirty="0"/>
              <a:t>No change in number of young Aboriginal people being diverted through cautions or YJCs</a:t>
            </a:r>
          </a:p>
          <a:p>
            <a:pPr marL="0" indent="0">
              <a:buNone/>
            </a:pPr>
            <a:endParaRPr lang="en-AU" sz="4800" b="1" dirty="0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488966899"/>
              </p:ext>
            </p:extLst>
          </p:nvPr>
        </p:nvGraphicFramePr>
        <p:xfrm>
          <a:off x="10404475" y="1373188"/>
          <a:ext cx="7883525" cy="69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77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455488" y="299606"/>
            <a:ext cx="15330487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Aboriginal young people committing less serious offences?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DC57C-CD9F-48A3-B14E-B7AC22BF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2878" y="1619221"/>
            <a:ext cx="6797094" cy="8068825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4400" b="1" dirty="0">
                <a:solidFill>
                  <a:srgbClr val="1F397F"/>
                </a:solidFill>
              </a:rPr>
              <a:t>YES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Break and enter had the largest decline over the 5-year period (7.4% decline).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Significant declines also for property damage offences (down 8.3%) and Traffic offences (down 13%).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No change in trends in other high volume offence categories such as assault, robbery, other theft and offences against justice procedures.</a:t>
            </a:r>
          </a:p>
          <a:p>
            <a:endParaRPr lang="en-AU" dirty="0"/>
          </a:p>
        </p:txBody>
      </p:sp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E13D41D9-BB2D-40A2-B0F6-14FB5DF67CBA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090681753"/>
              </p:ext>
            </p:extLst>
          </p:nvPr>
        </p:nvGraphicFramePr>
        <p:xfrm>
          <a:off x="10404475" y="1373188"/>
          <a:ext cx="7883525" cy="69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524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5037374" y="2699810"/>
            <a:ext cx="6646020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Bail</a:t>
            </a:r>
          </a:p>
        </p:txBody>
      </p:sp>
      <p:pic>
        <p:nvPicPr>
          <p:cNvPr id="4" name="Picture 3" descr="A picture containing building, outdoor, stone&#10;&#10;Description automatically generated">
            <a:extLst>
              <a:ext uri="{FF2B5EF4-FFF2-40B4-BE49-F238E27FC236}">
                <a16:creationId xmlns:a16="http://schemas.microsoft.com/office/drawing/2014/main" id="{073501B6-E256-419B-AD56-A776E9A40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73" y="4664488"/>
            <a:ext cx="4145622" cy="28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9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1316333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fewer Aboriginal young people being refused bail? 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AU" sz="3600" b="1" dirty="0">
              <a:solidFill>
                <a:srgbClr val="4F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96967BEB-DB61-4A35-8D63-6B734A2EF366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967813017"/>
              </p:ext>
            </p:extLst>
          </p:nvPr>
        </p:nvGraphicFramePr>
        <p:xfrm>
          <a:off x="7254910" y="1561471"/>
          <a:ext cx="6511332" cy="540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BE4BFA-0CFE-4D58-815F-A41AE95DBB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16333" y="7189694"/>
            <a:ext cx="16037170" cy="2657691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17600" b="1" dirty="0">
                <a:solidFill>
                  <a:srgbClr val="1F397F"/>
                </a:solidFill>
              </a:rPr>
              <a:t>NO (at least for PBR)</a:t>
            </a:r>
          </a:p>
          <a:p>
            <a:pPr marL="1143000" indent="-11430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9600" dirty="0"/>
              <a:t>Significant increase in % of young Aboriginal people refused bail by police; increasing by 5.3%.</a:t>
            </a:r>
          </a:p>
          <a:p>
            <a:pPr marL="1143000" indent="-11430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9600" dirty="0"/>
              <a:t>Volume of Aboriginal young people bail refused by police rose by 2.9%, despite overall decline in charges. </a:t>
            </a:r>
          </a:p>
          <a:p>
            <a:pPr marL="1143000" indent="-11430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9600" dirty="0"/>
              <a:t>No change in the number or rate of bail refusal by the courts.</a:t>
            </a:r>
          </a:p>
          <a:p>
            <a:pPr algn="l"/>
            <a:endParaRPr lang="en-AU" dirty="0"/>
          </a:p>
        </p:txBody>
      </p:sp>
      <p:graphicFrame>
        <p:nvGraphicFramePr>
          <p:cNvPr id="17" name="Picture Placeholder 16">
            <a:extLst>
              <a:ext uri="{FF2B5EF4-FFF2-40B4-BE49-F238E27FC236}">
                <a16:creationId xmlns:a16="http://schemas.microsoft.com/office/drawing/2014/main" id="{6A488D0E-4F2C-4DBA-A6E2-26A9E9C37EB1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563121375"/>
              </p:ext>
            </p:extLst>
          </p:nvPr>
        </p:nvGraphicFramePr>
        <p:xfrm>
          <a:off x="773723" y="1561470"/>
          <a:ext cx="6119446" cy="540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821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fewer Aboriginal young people having their bail revoked?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DC57C-CD9F-48A3-B14E-B7AC22BF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2878" y="1619221"/>
            <a:ext cx="6797094" cy="8068825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4400" b="1" dirty="0">
                <a:solidFill>
                  <a:srgbClr val="1F397F"/>
                </a:solidFill>
              </a:rPr>
              <a:t>YES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Steady increase (6.4%) in the number of established bail breaches for Aboriginal young people (similar trends seen for non-Aboriginal young people).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BUT while police are detecting more bail breaches the proportion of these breaches resulting in bail revocation has fallen.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Overall a decrease (6.4%) in the number of Aboriginal young people that have had their bail revoked</a:t>
            </a:r>
          </a:p>
          <a:p>
            <a:endParaRPr lang="en-AU" dirty="0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0123284B-165F-4600-830D-F8047FCF6044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036311458"/>
              </p:ext>
            </p:extLst>
          </p:nvPr>
        </p:nvGraphicFramePr>
        <p:xfrm>
          <a:off x="10404475" y="1373188"/>
          <a:ext cx="7883525" cy="69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9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5781785" y="2411242"/>
            <a:ext cx="6646020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Sentencing</a:t>
            </a:r>
          </a:p>
        </p:txBody>
      </p:sp>
      <p:pic>
        <p:nvPicPr>
          <p:cNvPr id="4" name="Picture 3" descr="A picture containing fence, building, airplane, gate&#10;&#10;Description automatically generated">
            <a:extLst>
              <a:ext uri="{FF2B5EF4-FFF2-40B4-BE49-F238E27FC236}">
                <a16:creationId xmlns:a16="http://schemas.microsoft.com/office/drawing/2014/main" id="{D32F202D-D91E-4B7B-8F72-421945779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34" y="4242861"/>
            <a:ext cx="4161532" cy="27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1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151530" y="299606"/>
            <a:ext cx="15706164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fewer Aboriginal young people being sentenced to control orders?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DC57C-CD9F-48A3-B14E-B7AC22BF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2717" y="1245996"/>
            <a:ext cx="6797094" cy="874139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5200" b="1" dirty="0">
                <a:solidFill>
                  <a:srgbClr val="1F397F"/>
                </a:solidFill>
              </a:rPr>
              <a:t>YES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400" dirty="0"/>
              <a:t>Proven finalisations significantly declined from 2,896 in 2015 to 2,198 in 2019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400" dirty="0"/>
              <a:t>Significant decline in the number of Aboriginal young people sentenced to a control order from 404 in 2015 to 221 in 2019.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400" dirty="0"/>
              <a:t>Importantly the % of Aboriginal young people sentenced to a control order also significantly declined from 14.0% in 2015 to 10.1% to 2019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400" dirty="0"/>
              <a:t>Interestingly, similar changes in proven finalisations or sentencing outcomes not apparent for non-Aboriginal young people</a:t>
            </a:r>
          </a:p>
          <a:p>
            <a:endParaRPr lang="en-AU" dirty="0"/>
          </a:p>
        </p:txBody>
      </p:sp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2AEFBEAD-50FE-4694-B64B-8BADA88BB11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616115290"/>
              </p:ext>
            </p:extLst>
          </p:nvPr>
        </p:nvGraphicFramePr>
        <p:xfrm>
          <a:off x="10404475" y="1373188"/>
          <a:ext cx="7883525" cy="69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50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591671" y="299606"/>
            <a:ext cx="16997082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3600" b="1" dirty="0">
                <a:solidFill>
                  <a:srgbClr val="4F408E"/>
                </a:solidFill>
              </a:rPr>
              <a:t>Are Aboriginal young people being sentenced for less serious </a:t>
            </a:r>
            <a:r>
              <a:rPr lang="en-AU" sz="3600" b="1" dirty="0">
                <a:solidFill>
                  <a:schemeClr val="bg1"/>
                </a:solidFill>
              </a:rPr>
              <a:t>offences?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AU" sz="2900" b="1" dirty="0">
              <a:solidFill>
                <a:srgbClr val="4F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BE4BFA-0CFE-4D58-815F-A41AE95DBB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39906" y="7073152"/>
            <a:ext cx="16817787" cy="189420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AU" sz="17600" b="1" dirty="0">
                <a:solidFill>
                  <a:srgbClr val="1F397F"/>
                </a:solidFill>
              </a:rPr>
              <a:t>YES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r>
              <a:rPr lang="en-AU" sz="9600" dirty="0"/>
              <a:t>Decline in proven court appearances for property offences and robbery but no change in % with a control order.</a:t>
            </a:r>
          </a:p>
          <a:p>
            <a:pPr marL="1143000" indent="-11430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9600" dirty="0"/>
              <a:t>Decline in proven court appearances for breach of a community-based orders AND also significant decline in the percentage of young people who received a control order (from 15.8% to 5.7%). </a:t>
            </a:r>
          </a:p>
          <a:p>
            <a:pPr marL="1143000" indent="-11430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9600" dirty="0"/>
              <a:t>No change in control orders for other offences or for non-Aboriginal young people.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9600" dirty="0"/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6EBB272B-4522-4846-B27D-76747436BFBC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3591373310"/>
              </p:ext>
            </p:extLst>
          </p:nvPr>
        </p:nvGraphicFramePr>
        <p:xfrm>
          <a:off x="914400" y="1067144"/>
          <a:ext cx="6375747" cy="574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Picture Placeholder 10">
            <a:extLst>
              <a:ext uri="{FF2B5EF4-FFF2-40B4-BE49-F238E27FC236}">
                <a16:creationId xmlns:a16="http://schemas.microsoft.com/office/drawing/2014/main" id="{EE34487C-F75D-44F9-A942-3DDF9EBD628D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103448083"/>
              </p:ext>
            </p:extLst>
          </p:nvPr>
        </p:nvGraphicFramePr>
        <p:xfrm>
          <a:off x="7764036" y="1319641"/>
          <a:ext cx="6014594" cy="549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770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5820990" y="4343281"/>
            <a:ext cx="6646020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5927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7104943" cy="877443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2400" b="1" dirty="0"/>
              <a:t>Downward trend in;</a:t>
            </a:r>
            <a:r>
              <a:rPr lang="en-AU" sz="2400" dirty="0"/>
              <a:t> </a:t>
            </a:r>
          </a:p>
          <a:p>
            <a:pPr lvl="0"/>
            <a:r>
              <a:rPr lang="en-AU" sz="2400" dirty="0"/>
              <a:t>the number in remand (by 5.9%) and sentenced custody (by 8.2%); </a:t>
            </a:r>
          </a:p>
          <a:p>
            <a:pPr lvl="0"/>
            <a:r>
              <a:rPr lang="en-AU" sz="2400" dirty="0"/>
              <a:t>the number proceeded against to court by police; </a:t>
            </a:r>
          </a:p>
          <a:p>
            <a:pPr lvl="0"/>
            <a:r>
              <a:rPr lang="en-AU" sz="2400" dirty="0"/>
              <a:t>the number sentenced to a control order (due to fewer convicted in court and a fall in the % receiving a control order).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83361-019F-4E84-91E8-4DD098056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7688" y="1159329"/>
            <a:ext cx="7673975" cy="8799059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Upward trend in;</a:t>
            </a:r>
          </a:p>
          <a:p>
            <a:r>
              <a:rPr lang="en-AU" sz="2400" dirty="0"/>
              <a:t>the number and % refused bail by police BUT no change in court bail refusal rates;</a:t>
            </a:r>
          </a:p>
          <a:p>
            <a:r>
              <a:rPr lang="en-AU" sz="2400" dirty="0"/>
              <a:t>the % in short-term remand (due to higher police bail refusal rates);</a:t>
            </a:r>
          </a:p>
          <a:p>
            <a:r>
              <a:rPr lang="en-AU" sz="2400" dirty="0"/>
              <a:t>the number of bail breaches BUT a fall in bail revocations.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A2DE55-9DB0-47A1-80AA-2183268931A5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for Aboriginal young people </a:t>
            </a:r>
            <a:endParaRPr lang="en-A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BD5A85-B72E-49E9-942F-1011BB396C72}"/>
              </a:ext>
            </a:extLst>
          </p:cNvPr>
          <p:cNvSpPr txBox="1">
            <a:spLocks/>
          </p:cNvSpPr>
          <p:nvPr/>
        </p:nvSpPr>
        <p:spPr>
          <a:xfrm>
            <a:off x="2503205" y="7123132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  <a:r>
              <a:rPr lang="en-AU" sz="28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/>
              <a:t>Recent drop in the number of young Aboriginal people in custody due to both a decline in the number of Aboriginal young people appearing in court and fewer control orders being imposed.</a:t>
            </a:r>
            <a:endParaRPr lang="en-A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D6846-EB2A-4891-897D-BB31791BE370}"/>
              </a:ext>
            </a:extLst>
          </p:cNvPr>
          <p:cNvSpPr/>
          <p:nvPr/>
        </p:nvSpPr>
        <p:spPr>
          <a:xfrm>
            <a:off x="1991638" y="1159329"/>
            <a:ext cx="7002050" cy="5228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DAB7BA-E39B-4014-A86E-4D876ADF4D15}"/>
              </a:ext>
            </a:extLst>
          </p:cNvPr>
          <p:cNvSpPr/>
          <p:nvPr/>
        </p:nvSpPr>
        <p:spPr>
          <a:xfrm>
            <a:off x="9437689" y="1158420"/>
            <a:ext cx="7673974" cy="5228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71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DC57C-CD9F-48A3-B14E-B7AC22BF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2717" y="1245996"/>
            <a:ext cx="6797094" cy="8068825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Young Aboriginal people are significantly overrepresented in prisons across Australia.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In 2019 the incarceration rate for Aboriginal young people in NSW was 20 times higher than the rate for non-Aboriginal young people (19.7 vs. 1.5 per 10,000 persons; AIHW, 2020).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400" dirty="0"/>
              <a:t>Since 2015 there has been a steady decline in the number of Aboriginal young people in custody in NSW.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dirty="0"/>
          </a:p>
        </p:txBody>
      </p:sp>
      <p:graphicFrame>
        <p:nvGraphicFramePr>
          <p:cNvPr id="9" name="Picture 1">
            <a:extLst>
              <a:ext uri="{FF2B5EF4-FFF2-40B4-BE49-F238E27FC236}">
                <a16:creationId xmlns:a16="http://schemas.microsoft.com/office/drawing/2014/main" id="{5C2C6384-BE94-4BC9-9416-5842A8B044BD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694159932"/>
              </p:ext>
            </p:extLst>
          </p:nvPr>
        </p:nvGraphicFramePr>
        <p:xfrm>
          <a:off x="10404475" y="1373188"/>
          <a:ext cx="7883525" cy="69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67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55489" y="1047108"/>
            <a:ext cx="15080178" cy="9239892"/>
          </a:xfrm>
        </p:spPr>
        <p:txBody>
          <a:bodyPr>
            <a:noAutofit/>
          </a:bodyPr>
          <a:lstStyle/>
          <a:p>
            <a:pPr lvl="0"/>
            <a:r>
              <a:rPr lang="en-AU" sz="2800" dirty="0"/>
              <a:t>Drop in serious offending and control orders for Aboriginal young people encouraging. </a:t>
            </a:r>
          </a:p>
          <a:p>
            <a:pPr lvl="0"/>
            <a:r>
              <a:rPr lang="en-AU" sz="2800" dirty="0"/>
              <a:t>BUT increased police bail refusal rates has resulted in more short-term remand episodes for Aboriginal young people. This appears to be largely due to increases in bail breaches.</a:t>
            </a:r>
          </a:p>
          <a:p>
            <a:pPr lvl="0"/>
            <a:r>
              <a:rPr lang="en-AU" sz="2800" dirty="0"/>
              <a:t>Unable to determine whether more young people are failing to comply with their bail conditions or, alternatively, whether police are more proactively targeting bail breaches by young people. </a:t>
            </a:r>
          </a:p>
          <a:p>
            <a:pPr lvl="0"/>
            <a:r>
              <a:rPr lang="en-AU" sz="2800" dirty="0"/>
              <a:t>Two possible explanations for drop in control orders for Aboriginal young people :</a:t>
            </a:r>
          </a:p>
          <a:p>
            <a:pPr lvl="1"/>
            <a:r>
              <a:rPr lang="en-AU" sz="2800" dirty="0"/>
              <a:t>the establishment of the Youth Koori Court in 2015 (BOCSAR evaluation of the Court has commenced);</a:t>
            </a:r>
          </a:p>
          <a:p>
            <a:pPr lvl="1"/>
            <a:r>
              <a:rPr lang="en-AU" sz="2800" dirty="0"/>
              <a:t>recent efforts to improve the domain knowledge of non-specialist judicial officers through a 3-month rotation program through the Children’s Court.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A2DE55-9DB0-47A1-80AA-2183268931A5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36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8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587C33-34CE-41BF-A69A-9C3957BCED15}"/>
              </a:ext>
            </a:extLst>
          </p:cNvPr>
          <p:cNvSpPr/>
          <p:nvPr/>
        </p:nvSpPr>
        <p:spPr>
          <a:xfrm>
            <a:off x="1819729" y="1768930"/>
            <a:ext cx="5760357" cy="650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567134">
              <a:defRPr/>
            </a:pPr>
            <a:endParaRPr lang="en-US" sz="3086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4D082-EF51-4E4D-A507-656B3C07FA81}"/>
              </a:ext>
            </a:extLst>
          </p:cNvPr>
          <p:cNvSpPr txBox="1"/>
          <p:nvPr/>
        </p:nvSpPr>
        <p:spPr>
          <a:xfrm>
            <a:off x="3459844" y="3350987"/>
            <a:ext cx="4483099" cy="10085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567134">
              <a:lnSpc>
                <a:spcPts val="3772"/>
              </a:lnSpc>
              <a:defRPr/>
            </a:pPr>
            <a:r>
              <a:rPr lang="en-U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Henry Deane Building</a:t>
            </a:r>
          </a:p>
          <a:p>
            <a:pPr defTabSz="1567134">
              <a:lnSpc>
                <a:spcPts val="3772"/>
              </a:lnSpc>
              <a:defRPr/>
            </a:pPr>
            <a:r>
              <a:rPr lang="en-U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20 Lee St, Sydney NSW 2000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18DE-CA0A-4614-B494-3B4F340513F3}"/>
              </a:ext>
            </a:extLst>
          </p:cNvPr>
          <p:cNvSpPr txBox="1"/>
          <p:nvPr/>
        </p:nvSpPr>
        <p:spPr>
          <a:xfrm>
            <a:off x="3465286" y="5455559"/>
            <a:ext cx="5622472" cy="521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567134">
              <a:lnSpc>
                <a:spcPts val="3772"/>
              </a:lnSpc>
              <a:defRPr/>
            </a:pPr>
            <a:r>
              <a:rPr lang="en-U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bcsr@justice.nsw.gov.au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CAC8A-4A99-4148-872D-119671ED5BFE}"/>
              </a:ext>
            </a:extLst>
          </p:cNvPr>
          <p:cNvSpPr txBox="1"/>
          <p:nvPr/>
        </p:nvSpPr>
        <p:spPr>
          <a:xfrm>
            <a:off x="3465286" y="4650016"/>
            <a:ext cx="4477657" cy="5212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567134">
              <a:lnSpc>
                <a:spcPts val="3772"/>
              </a:lnSpc>
              <a:defRPr/>
            </a:pPr>
            <a:r>
              <a:rPr lang="is-I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(02) 8346 1100</a:t>
            </a:r>
            <a:endParaRPr lang="en-US" sz="2172" dirty="0">
              <a:solidFill>
                <a:schemeClr val="bg2">
                  <a:lumMod val="50000"/>
                </a:schemeClr>
              </a:solidFill>
              <a:ea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E4FA2B-AB80-4623-B2E0-3A569BCEDEDA}"/>
              </a:ext>
            </a:extLst>
          </p:cNvPr>
          <p:cNvSpPr txBox="1"/>
          <p:nvPr/>
        </p:nvSpPr>
        <p:spPr>
          <a:xfrm>
            <a:off x="3481615" y="6328229"/>
            <a:ext cx="4477657" cy="511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567134">
              <a:lnSpc>
                <a:spcPts val="3657"/>
              </a:lnSpc>
              <a:defRPr/>
            </a:pPr>
            <a:r>
              <a:rPr lang="en-U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https://</a:t>
            </a:r>
            <a:r>
              <a:rPr lang="en-US" sz="2172" dirty="0" err="1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www.bocsar.nsw.gov.au</a:t>
            </a:r>
            <a:r>
              <a:rPr lang="en-U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/</a:t>
            </a:r>
          </a:p>
        </p:txBody>
      </p:sp>
      <p:sp>
        <p:nvSpPr>
          <p:cNvPr id="24583" name="Shape">
            <a:extLst>
              <a:ext uri="{FF2B5EF4-FFF2-40B4-BE49-F238E27FC236}">
                <a16:creationId xmlns:a16="http://schemas.microsoft.com/office/drawing/2014/main" id="{8DFE1D91-432E-497F-999B-8146BB2E79C8}"/>
              </a:ext>
            </a:extLst>
          </p:cNvPr>
          <p:cNvSpPr>
            <a:spLocks/>
          </p:cNvSpPr>
          <p:nvPr/>
        </p:nvSpPr>
        <p:spPr bwMode="auto">
          <a:xfrm>
            <a:off x="2754086" y="5571673"/>
            <a:ext cx="480786" cy="35015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cubicBezTo>
                  <a:pt x="1964" y="0"/>
                  <a:pt x="1964" y="0"/>
                  <a:pt x="1964" y="0"/>
                </a:cubicBezTo>
                <a:cubicBezTo>
                  <a:pt x="859" y="0"/>
                  <a:pt x="0" y="1181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419"/>
                  <a:pt x="859" y="21600"/>
                  <a:pt x="1964" y="21600"/>
                </a:cubicBezTo>
                <a:cubicBezTo>
                  <a:pt x="19636" y="21600"/>
                  <a:pt x="19636" y="21600"/>
                  <a:pt x="19636" y="21600"/>
                </a:cubicBezTo>
                <a:cubicBezTo>
                  <a:pt x="20741" y="21600"/>
                  <a:pt x="21600" y="20419"/>
                  <a:pt x="21600" y="189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1181"/>
                  <a:pt x="20741" y="0"/>
                  <a:pt x="19636" y="0"/>
                </a:cubicBezTo>
                <a:moveTo>
                  <a:pt x="1964" y="1350"/>
                </a:moveTo>
                <a:cubicBezTo>
                  <a:pt x="19636" y="1350"/>
                  <a:pt x="19636" y="1350"/>
                  <a:pt x="19636" y="1350"/>
                </a:cubicBezTo>
                <a:cubicBezTo>
                  <a:pt x="19759" y="1350"/>
                  <a:pt x="19882" y="1350"/>
                  <a:pt x="20005" y="1350"/>
                </a:cubicBezTo>
                <a:cubicBezTo>
                  <a:pt x="11414" y="13163"/>
                  <a:pt x="11414" y="13163"/>
                  <a:pt x="11414" y="13163"/>
                </a:cubicBezTo>
                <a:cubicBezTo>
                  <a:pt x="11291" y="13331"/>
                  <a:pt x="11045" y="13500"/>
                  <a:pt x="10800" y="13500"/>
                </a:cubicBezTo>
                <a:cubicBezTo>
                  <a:pt x="10555" y="13500"/>
                  <a:pt x="10309" y="13331"/>
                  <a:pt x="10186" y="13163"/>
                </a:cubicBezTo>
                <a:cubicBezTo>
                  <a:pt x="1595" y="1350"/>
                  <a:pt x="1595" y="1350"/>
                  <a:pt x="1595" y="1350"/>
                </a:cubicBezTo>
                <a:cubicBezTo>
                  <a:pt x="1718" y="1350"/>
                  <a:pt x="1841" y="1350"/>
                  <a:pt x="1964" y="1350"/>
                </a:cubicBezTo>
                <a:moveTo>
                  <a:pt x="982" y="18900"/>
                </a:moveTo>
                <a:cubicBezTo>
                  <a:pt x="982" y="2700"/>
                  <a:pt x="982" y="2700"/>
                  <a:pt x="982" y="2700"/>
                </a:cubicBezTo>
                <a:cubicBezTo>
                  <a:pt x="982" y="2700"/>
                  <a:pt x="982" y="2531"/>
                  <a:pt x="982" y="2531"/>
                </a:cubicBezTo>
                <a:cubicBezTo>
                  <a:pt x="7118" y="10800"/>
                  <a:pt x="7118" y="10800"/>
                  <a:pt x="7118" y="10800"/>
                </a:cubicBezTo>
                <a:cubicBezTo>
                  <a:pt x="982" y="19069"/>
                  <a:pt x="982" y="19069"/>
                  <a:pt x="982" y="19069"/>
                </a:cubicBezTo>
                <a:cubicBezTo>
                  <a:pt x="982" y="19069"/>
                  <a:pt x="982" y="18900"/>
                  <a:pt x="982" y="18900"/>
                </a:cubicBezTo>
                <a:moveTo>
                  <a:pt x="19636" y="20250"/>
                </a:moveTo>
                <a:cubicBezTo>
                  <a:pt x="1964" y="20250"/>
                  <a:pt x="1964" y="20250"/>
                  <a:pt x="1964" y="20250"/>
                </a:cubicBezTo>
                <a:cubicBezTo>
                  <a:pt x="1841" y="20250"/>
                  <a:pt x="1718" y="20250"/>
                  <a:pt x="1595" y="20250"/>
                </a:cubicBezTo>
                <a:cubicBezTo>
                  <a:pt x="7732" y="11812"/>
                  <a:pt x="7732" y="11812"/>
                  <a:pt x="7732" y="11812"/>
                </a:cubicBezTo>
                <a:cubicBezTo>
                  <a:pt x="9450" y="14006"/>
                  <a:pt x="9450" y="14006"/>
                  <a:pt x="9450" y="14006"/>
                </a:cubicBezTo>
                <a:cubicBezTo>
                  <a:pt x="9818" y="14512"/>
                  <a:pt x="10309" y="14850"/>
                  <a:pt x="10800" y="14850"/>
                </a:cubicBezTo>
                <a:cubicBezTo>
                  <a:pt x="11291" y="14850"/>
                  <a:pt x="11782" y="14512"/>
                  <a:pt x="12150" y="14006"/>
                </a:cubicBezTo>
                <a:cubicBezTo>
                  <a:pt x="13868" y="11812"/>
                  <a:pt x="13868" y="11812"/>
                  <a:pt x="13868" y="11812"/>
                </a:cubicBezTo>
                <a:cubicBezTo>
                  <a:pt x="20005" y="20250"/>
                  <a:pt x="20005" y="20250"/>
                  <a:pt x="20005" y="20250"/>
                </a:cubicBezTo>
                <a:cubicBezTo>
                  <a:pt x="19882" y="20250"/>
                  <a:pt x="19759" y="20250"/>
                  <a:pt x="19636" y="20250"/>
                </a:cubicBezTo>
                <a:moveTo>
                  <a:pt x="20618" y="18900"/>
                </a:moveTo>
                <a:cubicBezTo>
                  <a:pt x="20618" y="18900"/>
                  <a:pt x="20618" y="19069"/>
                  <a:pt x="20618" y="19069"/>
                </a:cubicBezTo>
                <a:cubicBezTo>
                  <a:pt x="14482" y="10800"/>
                  <a:pt x="14482" y="10800"/>
                  <a:pt x="14482" y="10800"/>
                </a:cubicBezTo>
                <a:cubicBezTo>
                  <a:pt x="20618" y="2531"/>
                  <a:pt x="20618" y="2531"/>
                  <a:pt x="20618" y="2531"/>
                </a:cubicBezTo>
                <a:cubicBezTo>
                  <a:pt x="20618" y="2531"/>
                  <a:pt x="20618" y="2700"/>
                  <a:pt x="20618" y="2700"/>
                </a:cubicBezTo>
                <a:lnTo>
                  <a:pt x="20618" y="1890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2250" rIns="52250"/>
          <a:lstStyle/>
          <a:p>
            <a:endParaRPr lang="en-AU" sz="3086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6866A53E-27C5-4DCA-9BC4-38627AEA9041}"/>
              </a:ext>
            </a:extLst>
          </p:cNvPr>
          <p:cNvSpPr/>
          <p:nvPr/>
        </p:nvSpPr>
        <p:spPr>
          <a:xfrm>
            <a:off x="2732314" y="4666344"/>
            <a:ext cx="480786" cy="47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52250" rIns="52250"/>
          <a:lstStyle/>
          <a:p>
            <a:pPr defTabSz="1567134">
              <a:defRPr/>
            </a:pPr>
            <a:endParaRPr sz="3086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85" name="Shape">
            <a:extLst>
              <a:ext uri="{FF2B5EF4-FFF2-40B4-BE49-F238E27FC236}">
                <a16:creationId xmlns:a16="http://schemas.microsoft.com/office/drawing/2014/main" id="{AA83D7EC-2350-4282-8E5F-B52D31492887}"/>
              </a:ext>
            </a:extLst>
          </p:cNvPr>
          <p:cNvSpPr>
            <a:spLocks/>
          </p:cNvSpPr>
          <p:nvPr/>
        </p:nvSpPr>
        <p:spPr bwMode="auto">
          <a:xfrm>
            <a:off x="2768601" y="3525158"/>
            <a:ext cx="448129" cy="61685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3559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59"/>
                  <a:pt x="16706" y="0"/>
                  <a:pt x="10800" y="0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0"/>
                  <a:pt x="5569" y="982"/>
                  <a:pt x="10800" y="982"/>
                </a:cubicBezTo>
                <a:cubicBezTo>
                  <a:pt x="16031" y="982"/>
                  <a:pt x="20250" y="4050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3927"/>
                </a:moveTo>
                <a:cubicBezTo>
                  <a:pt x="7762" y="3927"/>
                  <a:pt x="5400" y="5645"/>
                  <a:pt x="5400" y="7855"/>
                </a:cubicBezTo>
                <a:cubicBezTo>
                  <a:pt x="5400" y="10064"/>
                  <a:pt x="7762" y="11782"/>
                  <a:pt x="10800" y="11782"/>
                </a:cubicBezTo>
                <a:cubicBezTo>
                  <a:pt x="13837" y="11782"/>
                  <a:pt x="16200" y="10064"/>
                  <a:pt x="16200" y="7855"/>
                </a:cubicBezTo>
                <a:cubicBezTo>
                  <a:pt x="16200" y="5645"/>
                  <a:pt x="13837" y="3927"/>
                  <a:pt x="10800" y="3927"/>
                </a:cubicBezTo>
                <a:moveTo>
                  <a:pt x="10800" y="10800"/>
                </a:moveTo>
                <a:cubicBezTo>
                  <a:pt x="8606" y="10800"/>
                  <a:pt x="6750" y="9450"/>
                  <a:pt x="6750" y="7855"/>
                </a:cubicBezTo>
                <a:cubicBezTo>
                  <a:pt x="6750" y="6259"/>
                  <a:pt x="8606" y="4909"/>
                  <a:pt x="10800" y="4909"/>
                </a:cubicBezTo>
                <a:cubicBezTo>
                  <a:pt x="12994" y="4909"/>
                  <a:pt x="14850" y="6259"/>
                  <a:pt x="14850" y="7855"/>
                </a:cubicBezTo>
                <a:cubicBezTo>
                  <a:pt x="14850" y="9450"/>
                  <a:pt x="12994" y="10800"/>
                  <a:pt x="10800" y="10800"/>
                </a:cubicBezTo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2250" rIns="52250"/>
          <a:lstStyle/>
          <a:p>
            <a:endParaRPr lang="en-AU" sz="308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E5A1A5-6699-4ED1-8450-EE763F5D0D30}"/>
              </a:ext>
            </a:extLst>
          </p:cNvPr>
          <p:cNvSpPr txBox="1"/>
          <p:nvPr/>
        </p:nvSpPr>
        <p:spPr>
          <a:xfrm>
            <a:off x="3481615" y="7226302"/>
            <a:ext cx="4477657" cy="511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567134">
              <a:lnSpc>
                <a:spcPts val="3657"/>
              </a:lnSpc>
              <a:defRPr/>
            </a:pPr>
            <a:r>
              <a:rPr lang="en-US" sz="2172" dirty="0">
                <a:solidFill>
                  <a:schemeClr val="bg2">
                    <a:lumMod val="50000"/>
                  </a:schemeClr>
                </a:solidFill>
                <a:ea typeface="Open Sans" panose="020B0606030504020204" pitchFamily="34" charset="0"/>
              </a:rPr>
              <a:t>@BOCSAR</a:t>
            </a:r>
          </a:p>
        </p:txBody>
      </p:sp>
      <p:pic>
        <p:nvPicPr>
          <p:cNvPr id="24587" name="Picture 26">
            <a:extLst>
              <a:ext uri="{FF2B5EF4-FFF2-40B4-BE49-F238E27FC236}">
                <a16:creationId xmlns:a16="http://schemas.microsoft.com/office/drawing/2014/main" id="{B6C489B9-D3BB-4EBA-AD46-1C8AA78C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29" y="1983016"/>
            <a:ext cx="1792514" cy="8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Shape">
            <a:extLst>
              <a:ext uri="{FF2B5EF4-FFF2-40B4-BE49-F238E27FC236}">
                <a16:creationId xmlns:a16="http://schemas.microsoft.com/office/drawing/2014/main" id="{F040E448-CBC8-4727-A223-B0428B0EB776}"/>
              </a:ext>
            </a:extLst>
          </p:cNvPr>
          <p:cNvSpPr>
            <a:spLocks/>
          </p:cNvSpPr>
          <p:nvPr/>
        </p:nvSpPr>
        <p:spPr bwMode="auto">
          <a:xfrm>
            <a:off x="2739572" y="6340930"/>
            <a:ext cx="513443" cy="51344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7855" y="1473"/>
                </a:moveTo>
                <a:cubicBezTo>
                  <a:pt x="7732" y="1595"/>
                  <a:pt x="7486" y="1841"/>
                  <a:pt x="7241" y="2209"/>
                </a:cubicBezTo>
                <a:cubicBezTo>
                  <a:pt x="7241" y="2209"/>
                  <a:pt x="7241" y="2209"/>
                  <a:pt x="7241" y="2209"/>
                </a:cubicBezTo>
                <a:cubicBezTo>
                  <a:pt x="6873" y="2823"/>
                  <a:pt x="6505" y="3436"/>
                  <a:pt x="6136" y="4173"/>
                </a:cubicBezTo>
                <a:cubicBezTo>
                  <a:pt x="6136" y="4173"/>
                  <a:pt x="6136" y="4173"/>
                  <a:pt x="6136" y="4173"/>
                </a:cubicBezTo>
                <a:cubicBezTo>
                  <a:pt x="6136" y="4295"/>
                  <a:pt x="6136" y="4295"/>
                  <a:pt x="6136" y="4418"/>
                </a:cubicBezTo>
                <a:cubicBezTo>
                  <a:pt x="5523" y="4050"/>
                  <a:pt x="4909" y="3682"/>
                  <a:pt x="4418" y="3314"/>
                </a:cubicBezTo>
                <a:cubicBezTo>
                  <a:pt x="5400" y="2455"/>
                  <a:pt x="6627" y="1841"/>
                  <a:pt x="7855" y="1473"/>
                </a:cubicBezTo>
                <a:moveTo>
                  <a:pt x="3805" y="3927"/>
                </a:moveTo>
                <a:cubicBezTo>
                  <a:pt x="4295" y="4418"/>
                  <a:pt x="5032" y="4909"/>
                  <a:pt x="5768" y="5277"/>
                </a:cubicBezTo>
                <a:cubicBezTo>
                  <a:pt x="5768" y="5277"/>
                  <a:pt x="5768" y="5400"/>
                  <a:pt x="5645" y="5400"/>
                </a:cubicBezTo>
                <a:cubicBezTo>
                  <a:pt x="5523" y="6136"/>
                  <a:pt x="5277" y="6995"/>
                  <a:pt x="5155" y="7732"/>
                </a:cubicBezTo>
                <a:cubicBezTo>
                  <a:pt x="5155" y="7855"/>
                  <a:pt x="5155" y="7977"/>
                  <a:pt x="5155" y="8100"/>
                </a:cubicBezTo>
                <a:cubicBezTo>
                  <a:pt x="5032" y="8468"/>
                  <a:pt x="5032" y="8714"/>
                  <a:pt x="5032" y="9082"/>
                </a:cubicBezTo>
                <a:cubicBezTo>
                  <a:pt x="5032" y="9205"/>
                  <a:pt x="4909" y="9327"/>
                  <a:pt x="4909" y="9450"/>
                </a:cubicBezTo>
                <a:cubicBezTo>
                  <a:pt x="4909" y="9695"/>
                  <a:pt x="4909" y="10064"/>
                  <a:pt x="4909" y="10309"/>
                </a:cubicBezTo>
                <a:cubicBezTo>
                  <a:pt x="982" y="10309"/>
                  <a:pt x="982" y="10309"/>
                  <a:pt x="982" y="10309"/>
                </a:cubicBezTo>
                <a:cubicBezTo>
                  <a:pt x="1105" y="7855"/>
                  <a:pt x="2209" y="5645"/>
                  <a:pt x="3805" y="3927"/>
                </a:cubicBezTo>
                <a:moveTo>
                  <a:pt x="982" y="11291"/>
                </a:moveTo>
                <a:cubicBezTo>
                  <a:pt x="4909" y="11291"/>
                  <a:pt x="4909" y="11291"/>
                  <a:pt x="4909" y="11291"/>
                </a:cubicBezTo>
                <a:cubicBezTo>
                  <a:pt x="4909" y="11536"/>
                  <a:pt x="4909" y="11905"/>
                  <a:pt x="4909" y="12150"/>
                </a:cubicBezTo>
                <a:cubicBezTo>
                  <a:pt x="4909" y="12273"/>
                  <a:pt x="5032" y="12395"/>
                  <a:pt x="5032" y="12518"/>
                </a:cubicBezTo>
                <a:cubicBezTo>
                  <a:pt x="5032" y="12886"/>
                  <a:pt x="5032" y="13132"/>
                  <a:pt x="5155" y="13500"/>
                </a:cubicBezTo>
                <a:cubicBezTo>
                  <a:pt x="5155" y="13623"/>
                  <a:pt x="5155" y="13745"/>
                  <a:pt x="5155" y="13868"/>
                </a:cubicBezTo>
                <a:cubicBezTo>
                  <a:pt x="5277" y="14605"/>
                  <a:pt x="5523" y="15464"/>
                  <a:pt x="5645" y="16200"/>
                </a:cubicBezTo>
                <a:cubicBezTo>
                  <a:pt x="5768" y="16200"/>
                  <a:pt x="5768" y="16323"/>
                  <a:pt x="5768" y="16323"/>
                </a:cubicBezTo>
                <a:cubicBezTo>
                  <a:pt x="5032" y="16691"/>
                  <a:pt x="4295" y="17182"/>
                  <a:pt x="3805" y="17673"/>
                </a:cubicBezTo>
                <a:cubicBezTo>
                  <a:pt x="2209" y="15955"/>
                  <a:pt x="1105" y="13745"/>
                  <a:pt x="982" y="11291"/>
                </a:cubicBezTo>
                <a:moveTo>
                  <a:pt x="4418" y="18286"/>
                </a:moveTo>
                <a:cubicBezTo>
                  <a:pt x="4909" y="17918"/>
                  <a:pt x="5523" y="17550"/>
                  <a:pt x="6136" y="17182"/>
                </a:cubicBezTo>
                <a:cubicBezTo>
                  <a:pt x="6136" y="17305"/>
                  <a:pt x="6136" y="17305"/>
                  <a:pt x="6136" y="17427"/>
                </a:cubicBezTo>
                <a:cubicBezTo>
                  <a:pt x="6136" y="17427"/>
                  <a:pt x="6136" y="17427"/>
                  <a:pt x="6136" y="17427"/>
                </a:cubicBezTo>
                <a:cubicBezTo>
                  <a:pt x="6505" y="18164"/>
                  <a:pt x="6873" y="18777"/>
                  <a:pt x="7241" y="19391"/>
                </a:cubicBezTo>
                <a:cubicBezTo>
                  <a:pt x="7241" y="19391"/>
                  <a:pt x="7241" y="19391"/>
                  <a:pt x="7241" y="19391"/>
                </a:cubicBezTo>
                <a:cubicBezTo>
                  <a:pt x="7486" y="19759"/>
                  <a:pt x="7732" y="20005"/>
                  <a:pt x="7855" y="20127"/>
                </a:cubicBezTo>
                <a:cubicBezTo>
                  <a:pt x="6627" y="19759"/>
                  <a:pt x="5400" y="19145"/>
                  <a:pt x="4418" y="18286"/>
                </a:cubicBezTo>
                <a:moveTo>
                  <a:pt x="10309" y="20618"/>
                </a:moveTo>
                <a:cubicBezTo>
                  <a:pt x="8959" y="20250"/>
                  <a:pt x="7732" y="18900"/>
                  <a:pt x="6995" y="16814"/>
                </a:cubicBezTo>
                <a:cubicBezTo>
                  <a:pt x="7977" y="16445"/>
                  <a:pt x="9082" y="16323"/>
                  <a:pt x="10309" y="16200"/>
                </a:cubicBezTo>
                <a:lnTo>
                  <a:pt x="10309" y="20618"/>
                </a:lnTo>
                <a:close/>
                <a:moveTo>
                  <a:pt x="10309" y="15218"/>
                </a:moveTo>
                <a:cubicBezTo>
                  <a:pt x="8959" y="15341"/>
                  <a:pt x="7732" y="15586"/>
                  <a:pt x="6627" y="15955"/>
                </a:cubicBezTo>
                <a:cubicBezTo>
                  <a:pt x="6259" y="14605"/>
                  <a:pt x="5891" y="13009"/>
                  <a:pt x="5891" y="11291"/>
                </a:cubicBezTo>
                <a:cubicBezTo>
                  <a:pt x="10309" y="11291"/>
                  <a:pt x="10309" y="11291"/>
                  <a:pt x="10309" y="11291"/>
                </a:cubicBezTo>
                <a:lnTo>
                  <a:pt x="10309" y="15218"/>
                </a:lnTo>
                <a:close/>
                <a:moveTo>
                  <a:pt x="10309" y="10309"/>
                </a:moveTo>
                <a:cubicBezTo>
                  <a:pt x="5891" y="10309"/>
                  <a:pt x="5891" y="10309"/>
                  <a:pt x="5891" y="10309"/>
                </a:cubicBezTo>
                <a:cubicBezTo>
                  <a:pt x="5891" y="8591"/>
                  <a:pt x="6259" y="6995"/>
                  <a:pt x="6627" y="5645"/>
                </a:cubicBezTo>
                <a:cubicBezTo>
                  <a:pt x="7732" y="6014"/>
                  <a:pt x="8959" y="6259"/>
                  <a:pt x="10309" y="6382"/>
                </a:cubicBezTo>
                <a:lnTo>
                  <a:pt x="10309" y="10309"/>
                </a:lnTo>
                <a:close/>
                <a:moveTo>
                  <a:pt x="10309" y="5400"/>
                </a:moveTo>
                <a:cubicBezTo>
                  <a:pt x="9082" y="5277"/>
                  <a:pt x="7977" y="5155"/>
                  <a:pt x="6995" y="4786"/>
                </a:cubicBezTo>
                <a:cubicBezTo>
                  <a:pt x="7732" y="2700"/>
                  <a:pt x="8959" y="1350"/>
                  <a:pt x="10309" y="982"/>
                </a:cubicBezTo>
                <a:lnTo>
                  <a:pt x="10309" y="5400"/>
                </a:lnTo>
                <a:close/>
                <a:moveTo>
                  <a:pt x="20618" y="10309"/>
                </a:moveTo>
                <a:cubicBezTo>
                  <a:pt x="16691" y="10309"/>
                  <a:pt x="16691" y="10309"/>
                  <a:pt x="16691" y="10309"/>
                </a:cubicBezTo>
                <a:cubicBezTo>
                  <a:pt x="16691" y="10064"/>
                  <a:pt x="16691" y="9695"/>
                  <a:pt x="16691" y="9450"/>
                </a:cubicBezTo>
                <a:cubicBezTo>
                  <a:pt x="16691" y="9327"/>
                  <a:pt x="16568" y="9205"/>
                  <a:pt x="16568" y="9082"/>
                </a:cubicBezTo>
                <a:cubicBezTo>
                  <a:pt x="16568" y="8714"/>
                  <a:pt x="16568" y="8468"/>
                  <a:pt x="16445" y="8100"/>
                </a:cubicBezTo>
                <a:cubicBezTo>
                  <a:pt x="16445" y="7977"/>
                  <a:pt x="16445" y="7855"/>
                  <a:pt x="16445" y="7732"/>
                </a:cubicBezTo>
                <a:cubicBezTo>
                  <a:pt x="16323" y="6995"/>
                  <a:pt x="16077" y="6136"/>
                  <a:pt x="15955" y="5400"/>
                </a:cubicBezTo>
                <a:cubicBezTo>
                  <a:pt x="15832" y="5400"/>
                  <a:pt x="15832" y="5277"/>
                  <a:pt x="15832" y="5277"/>
                </a:cubicBezTo>
                <a:cubicBezTo>
                  <a:pt x="16568" y="4909"/>
                  <a:pt x="17305" y="4418"/>
                  <a:pt x="17795" y="3927"/>
                </a:cubicBezTo>
                <a:cubicBezTo>
                  <a:pt x="19391" y="5645"/>
                  <a:pt x="20495" y="7855"/>
                  <a:pt x="20618" y="10309"/>
                </a:cubicBezTo>
                <a:moveTo>
                  <a:pt x="17182" y="3314"/>
                </a:moveTo>
                <a:cubicBezTo>
                  <a:pt x="16691" y="3682"/>
                  <a:pt x="16077" y="4050"/>
                  <a:pt x="15464" y="4418"/>
                </a:cubicBezTo>
                <a:cubicBezTo>
                  <a:pt x="15464" y="4295"/>
                  <a:pt x="15464" y="4295"/>
                  <a:pt x="15464" y="4173"/>
                </a:cubicBezTo>
                <a:cubicBezTo>
                  <a:pt x="15464" y="4173"/>
                  <a:pt x="15464" y="4173"/>
                  <a:pt x="15464" y="4173"/>
                </a:cubicBezTo>
                <a:cubicBezTo>
                  <a:pt x="15095" y="3436"/>
                  <a:pt x="14727" y="2823"/>
                  <a:pt x="14359" y="2209"/>
                </a:cubicBezTo>
                <a:cubicBezTo>
                  <a:pt x="14359" y="2209"/>
                  <a:pt x="14359" y="2209"/>
                  <a:pt x="14359" y="2209"/>
                </a:cubicBezTo>
                <a:cubicBezTo>
                  <a:pt x="14114" y="1841"/>
                  <a:pt x="13868" y="1595"/>
                  <a:pt x="13745" y="1473"/>
                </a:cubicBezTo>
                <a:cubicBezTo>
                  <a:pt x="14973" y="1841"/>
                  <a:pt x="16200" y="2455"/>
                  <a:pt x="17182" y="3314"/>
                </a:cubicBezTo>
                <a:moveTo>
                  <a:pt x="11291" y="982"/>
                </a:moveTo>
                <a:cubicBezTo>
                  <a:pt x="12641" y="1350"/>
                  <a:pt x="13868" y="2700"/>
                  <a:pt x="14605" y="4786"/>
                </a:cubicBezTo>
                <a:cubicBezTo>
                  <a:pt x="13623" y="5155"/>
                  <a:pt x="12518" y="5277"/>
                  <a:pt x="11291" y="5400"/>
                </a:cubicBezTo>
                <a:lnTo>
                  <a:pt x="11291" y="982"/>
                </a:lnTo>
                <a:close/>
                <a:moveTo>
                  <a:pt x="11291" y="6382"/>
                </a:moveTo>
                <a:cubicBezTo>
                  <a:pt x="12641" y="6259"/>
                  <a:pt x="13868" y="6014"/>
                  <a:pt x="14973" y="5645"/>
                </a:cubicBezTo>
                <a:cubicBezTo>
                  <a:pt x="15341" y="6995"/>
                  <a:pt x="15709" y="8591"/>
                  <a:pt x="15709" y="10309"/>
                </a:cubicBezTo>
                <a:cubicBezTo>
                  <a:pt x="11291" y="10309"/>
                  <a:pt x="11291" y="10309"/>
                  <a:pt x="11291" y="10309"/>
                </a:cubicBezTo>
                <a:lnTo>
                  <a:pt x="11291" y="6382"/>
                </a:lnTo>
                <a:close/>
                <a:moveTo>
                  <a:pt x="11291" y="11291"/>
                </a:moveTo>
                <a:cubicBezTo>
                  <a:pt x="15709" y="11291"/>
                  <a:pt x="15709" y="11291"/>
                  <a:pt x="15709" y="11291"/>
                </a:cubicBezTo>
                <a:cubicBezTo>
                  <a:pt x="15709" y="13009"/>
                  <a:pt x="15341" y="14605"/>
                  <a:pt x="14973" y="15955"/>
                </a:cubicBezTo>
                <a:cubicBezTo>
                  <a:pt x="13868" y="15586"/>
                  <a:pt x="12641" y="15341"/>
                  <a:pt x="11291" y="15218"/>
                </a:cubicBezTo>
                <a:lnTo>
                  <a:pt x="11291" y="11291"/>
                </a:lnTo>
                <a:close/>
                <a:moveTo>
                  <a:pt x="11291" y="20618"/>
                </a:moveTo>
                <a:cubicBezTo>
                  <a:pt x="11291" y="16200"/>
                  <a:pt x="11291" y="16200"/>
                  <a:pt x="11291" y="16200"/>
                </a:cubicBezTo>
                <a:cubicBezTo>
                  <a:pt x="12518" y="16323"/>
                  <a:pt x="13623" y="16445"/>
                  <a:pt x="14605" y="16814"/>
                </a:cubicBezTo>
                <a:cubicBezTo>
                  <a:pt x="13868" y="18900"/>
                  <a:pt x="12641" y="20250"/>
                  <a:pt x="11291" y="20618"/>
                </a:cubicBezTo>
                <a:moveTo>
                  <a:pt x="13745" y="20127"/>
                </a:moveTo>
                <a:cubicBezTo>
                  <a:pt x="13868" y="20005"/>
                  <a:pt x="14114" y="19759"/>
                  <a:pt x="14359" y="19391"/>
                </a:cubicBezTo>
                <a:cubicBezTo>
                  <a:pt x="14359" y="19391"/>
                  <a:pt x="14359" y="19391"/>
                  <a:pt x="14359" y="19391"/>
                </a:cubicBezTo>
                <a:cubicBezTo>
                  <a:pt x="14727" y="18777"/>
                  <a:pt x="15095" y="18164"/>
                  <a:pt x="15464" y="17427"/>
                </a:cubicBezTo>
                <a:cubicBezTo>
                  <a:pt x="15464" y="17427"/>
                  <a:pt x="15464" y="17427"/>
                  <a:pt x="15464" y="17427"/>
                </a:cubicBezTo>
                <a:cubicBezTo>
                  <a:pt x="15464" y="17305"/>
                  <a:pt x="15464" y="17305"/>
                  <a:pt x="15464" y="17182"/>
                </a:cubicBezTo>
                <a:cubicBezTo>
                  <a:pt x="16077" y="17550"/>
                  <a:pt x="16691" y="17918"/>
                  <a:pt x="17182" y="18286"/>
                </a:cubicBezTo>
                <a:cubicBezTo>
                  <a:pt x="16200" y="19145"/>
                  <a:pt x="14973" y="19759"/>
                  <a:pt x="13745" y="20127"/>
                </a:cubicBezTo>
                <a:moveTo>
                  <a:pt x="17795" y="17673"/>
                </a:moveTo>
                <a:cubicBezTo>
                  <a:pt x="17305" y="17182"/>
                  <a:pt x="16568" y="16691"/>
                  <a:pt x="15832" y="16323"/>
                </a:cubicBezTo>
                <a:cubicBezTo>
                  <a:pt x="15832" y="16323"/>
                  <a:pt x="15832" y="16200"/>
                  <a:pt x="15955" y="16200"/>
                </a:cubicBezTo>
                <a:cubicBezTo>
                  <a:pt x="16077" y="15464"/>
                  <a:pt x="16323" y="14605"/>
                  <a:pt x="16445" y="13868"/>
                </a:cubicBezTo>
                <a:cubicBezTo>
                  <a:pt x="16445" y="13745"/>
                  <a:pt x="16445" y="13623"/>
                  <a:pt x="16445" y="13500"/>
                </a:cubicBezTo>
                <a:cubicBezTo>
                  <a:pt x="16568" y="13132"/>
                  <a:pt x="16568" y="12886"/>
                  <a:pt x="16568" y="12518"/>
                </a:cubicBezTo>
                <a:cubicBezTo>
                  <a:pt x="16568" y="12395"/>
                  <a:pt x="16691" y="12273"/>
                  <a:pt x="16691" y="12150"/>
                </a:cubicBezTo>
                <a:cubicBezTo>
                  <a:pt x="16691" y="11905"/>
                  <a:pt x="16691" y="11536"/>
                  <a:pt x="16691" y="11291"/>
                </a:cubicBezTo>
                <a:cubicBezTo>
                  <a:pt x="20618" y="11291"/>
                  <a:pt x="20618" y="11291"/>
                  <a:pt x="20618" y="11291"/>
                </a:cubicBezTo>
                <a:cubicBezTo>
                  <a:pt x="20495" y="13745"/>
                  <a:pt x="19391" y="15955"/>
                  <a:pt x="17795" y="17673"/>
                </a:cubicBezTo>
              </a:path>
            </a:pathLst>
          </a:cu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2250" rIns="52250"/>
          <a:lstStyle/>
          <a:p>
            <a:endParaRPr lang="en-AU" sz="3086"/>
          </a:p>
        </p:txBody>
      </p:sp>
      <p:sp>
        <p:nvSpPr>
          <p:cNvPr id="24589" name="TextBox 92">
            <a:extLst>
              <a:ext uri="{FF2B5EF4-FFF2-40B4-BE49-F238E27FC236}">
                <a16:creationId xmlns:a16="http://schemas.microsoft.com/office/drawing/2014/main" id="{6C7B3025-B05B-4B2D-9050-07EF5ABD0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86" y="2188029"/>
            <a:ext cx="5566229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972" b="1">
                <a:latin typeface="Arial" panose="020B0604020202020204" pitchFamily="34" charset="0"/>
                <a:ea typeface="Open Sans Semibold"/>
                <a:cs typeface="Open Sans Semibold"/>
              </a:rPr>
              <a:t>CONTACT BOCSAR</a:t>
            </a:r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340DA955-3E2A-4ACD-AE9C-A3FB2F4307AD}"/>
              </a:ext>
            </a:extLst>
          </p:cNvPr>
          <p:cNvSpPr>
            <a:spLocks noEditPoints="1"/>
          </p:cNvSpPr>
          <p:nvPr/>
        </p:nvSpPr>
        <p:spPr bwMode="auto">
          <a:xfrm>
            <a:off x="2699657" y="7258958"/>
            <a:ext cx="551543" cy="55154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156754" tIns="78377" rIns="156754" bIns="78377"/>
          <a:lstStyle/>
          <a:p>
            <a:pPr defTabSz="1567134">
              <a:defRPr/>
            </a:pPr>
            <a:endParaRPr lang="en-US" sz="4629"/>
          </a:p>
        </p:txBody>
      </p:sp>
      <p:pic>
        <p:nvPicPr>
          <p:cNvPr id="24591" name="Picture 4">
            <a:extLst>
              <a:ext uri="{FF2B5EF4-FFF2-40B4-BE49-F238E27FC236}">
                <a16:creationId xmlns:a16="http://schemas.microsoft.com/office/drawing/2014/main" id="{490024D2-777B-4B02-B39B-4594E1080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15" y="1110343"/>
            <a:ext cx="8592457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Box 18">
            <a:extLst>
              <a:ext uri="{FF2B5EF4-FFF2-40B4-BE49-F238E27FC236}">
                <a16:creationId xmlns:a16="http://schemas.microsoft.com/office/drawing/2014/main" id="{6A04008E-185A-42C2-812B-5EC531D5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022" y="1369788"/>
            <a:ext cx="184731" cy="4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629" i="1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92EE45-C21B-4BB5-809E-4608C5F510EB}"/>
              </a:ext>
            </a:extLst>
          </p:cNvPr>
          <p:cNvSpPr/>
          <p:nvPr/>
        </p:nvSpPr>
        <p:spPr>
          <a:xfrm rot="16200000">
            <a:off x="7685532" y="3722371"/>
            <a:ext cx="2916936" cy="2842260"/>
          </a:xfrm>
          <a:prstGeom prst="rect">
            <a:avLst/>
          </a:prstGeom>
          <a:noFill/>
          <a:ln w="254000">
            <a:solidFill>
              <a:srgbClr val="45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1B041C-99D3-4C81-BEA2-AAFBBC8B393B}"/>
              </a:ext>
            </a:extLst>
          </p:cNvPr>
          <p:cNvGrpSpPr/>
          <p:nvPr/>
        </p:nvGrpSpPr>
        <p:grpSpPr>
          <a:xfrm>
            <a:off x="6325849" y="4422098"/>
            <a:ext cx="5610618" cy="1493904"/>
            <a:chOff x="6325849" y="5075434"/>
            <a:chExt cx="5610618" cy="14939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679FF4-8D44-42CD-81A4-0D70C09A03EB}"/>
                </a:ext>
              </a:extLst>
            </p:cNvPr>
            <p:cNvSpPr txBox="1"/>
            <p:nvPr/>
          </p:nvSpPr>
          <p:spPr>
            <a:xfrm>
              <a:off x="6325849" y="5075434"/>
              <a:ext cx="56106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C5DA97-F3AC-42C6-B522-DD93A7117D8D}"/>
                </a:ext>
              </a:extLst>
            </p:cNvPr>
            <p:cNvSpPr txBox="1"/>
            <p:nvPr/>
          </p:nvSpPr>
          <p:spPr>
            <a:xfrm>
              <a:off x="9071955" y="6123062"/>
              <a:ext cx="18473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300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Half Frame 47">
            <a:extLst>
              <a:ext uri="{FF2B5EF4-FFF2-40B4-BE49-F238E27FC236}">
                <a16:creationId xmlns:a16="http://schemas.microsoft.com/office/drawing/2014/main" id="{00DE8975-C059-439B-9648-83B30EB6BF21}"/>
              </a:ext>
            </a:extLst>
          </p:cNvPr>
          <p:cNvSpPr/>
          <p:nvPr/>
        </p:nvSpPr>
        <p:spPr>
          <a:xfrm flipH="1" flipV="1">
            <a:off x="17183349" y="9162029"/>
            <a:ext cx="779531" cy="779531"/>
          </a:xfrm>
          <a:prstGeom prst="halfFrame">
            <a:avLst>
              <a:gd name="adj1" fmla="val 24536"/>
              <a:gd name="adj2" fmla="val 27794"/>
            </a:avLst>
          </a:prstGeom>
          <a:solidFill>
            <a:srgbClr val="1C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of the Aboriginal youth custody population</a:t>
            </a: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DC57C-CD9F-48A3-B14E-B7AC22BF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2717" y="1245996"/>
            <a:ext cx="6797094" cy="8068825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Both the Aboriginal remand and sentenced populations declined significantly over this period.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The Aboriginal monthly remand population dropped from 87 in 2015 to 69 in 2019 (5.9%) and the Aboriginal sentenced population dropped from 73 in 2015 to 52 in 2019 (8.2%). 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2400" dirty="0"/>
              <a:t>The non-Aboriginal sentenced population decreased BUT the remand population increased by 6.7%.</a:t>
            </a: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dirty="0"/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5845D4D5-1EBD-4BEA-BFEC-DEBB2B45D16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504373107"/>
              </p:ext>
            </p:extLst>
          </p:nvPr>
        </p:nvGraphicFramePr>
        <p:xfrm>
          <a:off x="10404475" y="1373188"/>
          <a:ext cx="7883525" cy="698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831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642717" y="299606"/>
            <a:ext cx="13681738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receptions and discharges for Aboriginal young people </a:t>
            </a: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B5D005C-5D98-4B42-906B-7C30710A4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777422"/>
              </p:ext>
            </p:extLst>
          </p:nvPr>
        </p:nvGraphicFramePr>
        <p:xfrm>
          <a:off x="2531089" y="1401430"/>
          <a:ext cx="13222363" cy="3966983"/>
        </p:xfrm>
        <a:graphic>
          <a:graphicData uri="http://schemas.openxmlformats.org/drawingml/2006/table">
            <a:tbl>
              <a:tblPr/>
              <a:tblGrid>
                <a:gridCol w="2447699">
                  <a:extLst>
                    <a:ext uri="{9D8B030D-6E8A-4147-A177-3AD203B41FA5}">
                      <a16:colId xmlns:a16="http://schemas.microsoft.com/office/drawing/2014/main" val="2729604619"/>
                    </a:ext>
                  </a:extLst>
                </a:gridCol>
                <a:gridCol w="2231724">
                  <a:extLst>
                    <a:ext uri="{9D8B030D-6E8A-4147-A177-3AD203B41FA5}">
                      <a16:colId xmlns:a16="http://schemas.microsoft.com/office/drawing/2014/main" val="3345903566"/>
                    </a:ext>
                  </a:extLst>
                </a:gridCol>
                <a:gridCol w="1059146">
                  <a:extLst>
                    <a:ext uri="{9D8B030D-6E8A-4147-A177-3AD203B41FA5}">
                      <a16:colId xmlns:a16="http://schemas.microsoft.com/office/drawing/2014/main" val="1671501570"/>
                    </a:ext>
                  </a:extLst>
                </a:gridCol>
                <a:gridCol w="1419850">
                  <a:extLst>
                    <a:ext uri="{9D8B030D-6E8A-4147-A177-3AD203B41FA5}">
                      <a16:colId xmlns:a16="http://schemas.microsoft.com/office/drawing/2014/main" val="548894303"/>
                    </a:ext>
                  </a:extLst>
                </a:gridCol>
                <a:gridCol w="1419850">
                  <a:extLst>
                    <a:ext uri="{9D8B030D-6E8A-4147-A177-3AD203B41FA5}">
                      <a16:colId xmlns:a16="http://schemas.microsoft.com/office/drawing/2014/main" val="223466045"/>
                    </a:ext>
                  </a:extLst>
                </a:gridCol>
                <a:gridCol w="1419850">
                  <a:extLst>
                    <a:ext uri="{9D8B030D-6E8A-4147-A177-3AD203B41FA5}">
                      <a16:colId xmlns:a16="http://schemas.microsoft.com/office/drawing/2014/main" val="205617339"/>
                    </a:ext>
                  </a:extLst>
                </a:gridCol>
                <a:gridCol w="1419850">
                  <a:extLst>
                    <a:ext uri="{9D8B030D-6E8A-4147-A177-3AD203B41FA5}">
                      <a16:colId xmlns:a16="http://schemas.microsoft.com/office/drawing/2014/main" val="667034369"/>
                    </a:ext>
                  </a:extLst>
                </a:gridCol>
                <a:gridCol w="1804394">
                  <a:extLst>
                    <a:ext uri="{9D8B030D-6E8A-4147-A177-3AD203B41FA5}">
                      <a16:colId xmlns:a16="http://schemas.microsoft.com/office/drawing/2014/main" val="1434418896"/>
                    </a:ext>
                  </a:extLst>
                </a:gridCol>
              </a:tblGrid>
              <a:tr h="1152768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60-month trend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8342"/>
                  </a:ext>
                </a:extLst>
              </a:tr>
              <a:tr h="514432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Receptions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6072"/>
                  </a:ext>
                </a:extLst>
              </a:tr>
              <a:tr h="4120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Remand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Stable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09495"/>
                  </a:ext>
                </a:extLst>
              </a:tr>
              <a:tr h="529719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Sentenced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-15.90%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52528"/>
                  </a:ext>
                </a:extLst>
              </a:tr>
              <a:tr h="514432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Discharges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19257"/>
                  </a:ext>
                </a:extLst>
              </a:tr>
              <a:tr h="412004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Remand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02672"/>
                  </a:ext>
                </a:extLst>
              </a:tr>
              <a:tr h="431624"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Sentenced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3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24076"/>
                  </a:ext>
                </a:extLst>
              </a:tr>
            </a:tbl>
          </a:graphicData>
        </a:graphic>
      </p:graphicFrame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2BF09D-293A-4316-8F73-B55991791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5991475"/>
            <a:ext cx="14991643" cy="3966983"/>
          </a:xfrm>
        </p:spPr>
        <p:txBody>
          <a:bodyPr>
            <a:normAutofit/>
          </a:bodyPr>
          <a:lstStyle/>
          <a:p>
            <a:r>
              <a:rPr lang="en-AU" sz="2400" dirty="0"/>
              <a:t>No change in the total number of Aboriginal young people received into custody on remand (almost all young people enter custody on remand) </a:t>
            </a:r>
          </a:p>
          <a:p>
            <a:r>
              <a:rPr lang="en-AU" sz="2400" dirty="0"/>
              <a:t>Custodial receptions directly into sentenced custody are infrequent, but fell for Aboriginal young people</a:t>
            </a:r>
          </a:p>
          <a:p>
            <a:r>
              <a:rPr lang="en-AU" sz="2400" dirty="0"/>
              <a:t>Increased number of </a:t>
            </a:r>
            <a:r>
              <a:rPr lang="en-AU" sz="2400" dirty="0" err="1"/>
              <a:t>remandees</a:t>
            </a:r>
            <a:r>
              <a:rPr lang="en-AU" sz="2400" dirty="0"/>
              <a:t> being released</a:t>
            </a:r>
          </a:p>
          <a:p>
            <a:r>
              <a:rPr lang="en-AU" sz="2400" dirty="0"/>
              <a:t>Fall in sentence discharges largely reflects the fall in sentenced receptions</a:t>
            </a:r>
          </a:p>
        </p:txBody>
      </p:sp>
    </p:spTree>
    <p:extLst>
      <p:ext uri="{BB962C8B-B14F-4D97-AF65-F5344CB8AC3E}">
        <p14:creationId xmlns:p14="http://schemas.microsoft.com/office/powerpoint/2010/main" val="20001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C66D72-08F5-4549-8C58-1A79EEAB030B}"/>
              </a:ext>
            </a:extLst>
          </p:cNvPr>
          <p:cNvSpPr txBox="1">
            <a:spLocks/>
          </p:cNvSpPr>
          <p:nvPr/>
        </p:nvSpPr>
        <p:spPr>
          <a:xfrm>
            <a:off x="2373923" y="510621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32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time spent in custody (discharges) 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AU" sz="29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AU" sz="2900" b="1" dirty="0">
              <a:solidFill>
                <a:srgbClr val="4F4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BE4BFA-0CFE-4D58-815F-A41AE95DB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3923" y="1688124"/>
            <a:ext cx="14665569" cy="2690446"/>
          </a:xfrm>
        </p:spPr>
        <p:txBody>
          <a:bodyPr>
            <a:normAutofit fontScale="77500" lnSpcReduction="20000"/>
          </a:bodyPr>
          <a:lstStyle/>
          <a:p>
            <a:pPr marL="1143000" indent="-1143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100" dirty="0"/>
              <a:t>Significant increase in the percentage of young Aboriginal people who spent one day or less on remand from 51.8% in 2015 to 61.3% in 2019</a:t>
            </a:r>
          </a:p>
          <a:p>
            <a:pPr marL="1143000" indent="-1143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100" dirty="0"/>
              <a:t>Excluding those who spent 1 day or less on remand no change in median length of stay for Aboriginal </a:t>
            </a:r>
            <a:r>
              <a:rPr lang="en-AU" sz="3100" dirty="0" err="1"/>
              <a:t>remandees</a:t>
            </a:r>
            <a:endParaRPr lang="en-AU" sz="3100" dirty="0"/>
          </a:p>
          <a:p>
            <a:pPr marL="1143000" indent="-11430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r>
              <a:rPr lang="en-AU" sz="3100" dirty="0"/>
              <a:t>No change in median days spent in sentenced custody 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defRPr/>
            </a:pPr>
            <a:endParaRPr lang="en-AU" dirty="0"/>
          </a:p>
        </p:txBody>
      </p:sp>
      <p:graphicFrame>
        <p:nvGraphicFramePr>
          <p:cNvPr id="17" name="Picture Placeholder 16">
            <a:extLst>
              <a:ext uri="{FF2B5EF4-FFF2-40B4-BE49-F238E27FC236}">
                <a16:creationId xmlns:a16="http://schemas.microsoft.com/office/drawing/2014/main" id="{5AB7E21D-263E-4ADF-8709-3A6B21BD95C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675615616"/>
              </p:ext>
            </p:extLst>
          </p:nvPr>
        </p:nvGraphicFramePr>
        <p:xfrm>
          <a:off x="9851923" y="4513006"/>
          <a:ext cx="7451339" cy="543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214252C-6F78-4895-B3AB-AAC3C31F9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704715"/>
              </p:ext>
            </p:extLst>
          </p:nvPr>
        </p:nvGraphicFramePr>
        <p:xfrm>
          <a:off x="2373923" y="4513006"/>
          <a:ext cx="7138788" cy="561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1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A2DE55-9DB0-47A1-80AA-2183268931A5}"/>
              </a:ext>
            </a:extLst>
          </p:cNvPr>
          <p:cNvSpPr txBox="1">
            <a:spLocks/>
          </p:cNvSpPr>
          <p:nvPr/>
        </p:nvSpPr>
        <p:spPr>
          <a:xfrm>
            <a:off x="2455489" y="299606"/>
            <a:ext cx="13868966" cy="600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AU" sz="48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between 2015 and 2019: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C0B8DC3-5306-4C66-93F9-7196AFE8F221}"/>
              </a:ext>
            </a:extLst>
          </p:cNvPr>
          <p:cNvSpPr/>
          <p:nvPr/>
        </p:nvSpPr>
        <p:spPr>
          <a:xfrm>
            <a:off x="10231516" y="1667177"/>
            <a:ext cx="745880" cy="914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07982-E8CD-4C9D-BD8A-04F7221E0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5" y="1784555"/>
            <a:ext cx="10057935" cy="74331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Sentenced population			8.2%</a:t>
            </a:r>
          </a:p>
          <a:p>
            <a:pPr marL="0" indent="0">
              <a:buNone/>
            </a:pP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 population 			5.9%  </a:t>
            </a:r>
          </a:p>
          <a:p>
            <a:pPr marL="0" indent="0">
              <a:buNone/>
            </a:pP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Receptions	(remand)		Stable</a:t>
            </a:r>
          </a:p>
          <a:p>
            <a:pPr marL="0" indent="0">
              <a:buNone/>
            </a:pPr>
            <a:r>
              <a:rPr lang="en-AU" sz="4000" b="1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Remand discharges </a:t>
            </a: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2.7%</a:t>
            </a:r>
          </a:p>
          <a:p>
            <a:pPr marL="0" indent="0">
              <a:buNone/>
            </a:pP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remand 			 7.1% 	</a:t>
            </a:r>
          </a:p>
          <a:p>
            <a:pPr marL="0" indent="0">
              <a:buNone/>
            </a:pP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 custody           	          Stable</a:t>
            </a:r>
          </a:p>
          <a:p>
            <a:pPr marL="0" indent="0">
              <a:buNone/>
            </a:pPr>
            <a:r>
              <a:rPr lang="en-AU" sz="4000" b="1" dirty="0">
                <a:solidFill>
                  <a:srgbClr val="4F4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custody population		 6.9%	</a:t>
            </a:r>
            <a:endParaRPr lang="en-A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31157FB-7E92-48CD-9611-3EB97E0C9C06}"/>
              </a:ext>
            </a:extLst>
          </p:cNvPr>
          <p:cNvSpPr/>
          <p:nvPr/>
        </p:nvSpPr>
        <p:spPr>
          <a:xfrm>
            <a:off x="10231516" y="2920175"/>
            <a:ext cx="745880" cy="914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7BBBDE9-AAE0-4F79-8D2E-036DA0360482}"/>
              </a:ext>
            </a:extLst>
          </p:cNvPr>
          <p:cNvSpPr/>
          <p:nvPr/>
        </p:nvSpPr>
        <p:spPr>
          <a:xfrm flipV="1">
            <a:off x="10231516" y="5910733"/>
            <a:ext cx="800919" cy="914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4959877-326A-4F94-8D33-0685099220EA}"/>
              </a:ext>
            </a:extLst>
          </p:cNvPr>
          <p:cNvSpPr/>
          <p:nvPr/>
        </p:nvSpPr>
        <p:spPr>
          <a:xfrm flipV="1">
            <a:off x="10206937" y="4765276"/>
            <a:ext cx="800919" cy="914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01CC08C-B419-4488-AC47-133D183E6268}"/>
              </a:ext>
            </a:extLst>
          </p:cNvPr>
          <p:cNvSpPr/>
          <p:nvPr/>
        </p:nvSpPr>
        <p:spPr>
          <a:xfrm>
            <a:off x="10295428" y="7924802"/>
            <a:ext cx="745880" cy="914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1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4722312" y="2293256"/>
            <a:ext cx="8693063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Understanding the decline</a:t>
            </a:r>
          </a:p>
        </p:txBody>
      </p:sp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FAA79FA9-6E27-4C0A-B766-300B4BE90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2361" y="3633330"/>
            <a:ext cx="3731973" cy="37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C0C63-0334-4FB6-B30A-9472DD8E2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F4BE0A-02D2-40AD-95B7-90834A579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1148" y="5926922"/>
            <a:ext cx="4899385" cy="4310743"/>
          </a:xfrm>
        </p:spPr>
        <p:txBody>
          <a:bodyPr>
            <a:noAutofit/>
          </a:bodyPr>
          <a:lstStyle/>
          <a:p>
            <a:pPr marL="685808" lvl="1" indent="0">
              <a:buNone/>
            </a:pPr>
            <a:r>
              <a:rPr lang="en-AU" sz="2200" b="1" dirty="0"/>
              <a:t>ARREST RATES</a:t>
            </a:r>
          </a:p>
          <a:p>
            <a:pPr lvl="1"/>
            <a:r>
              <a:rPr lang="en-AU" sz="2200" b="1" dirty="0"/>
              <a:t>Young people proceeded against by the police</a:t>
            </a:r>
          </a:p>
          <a:p>
            <a:pPr lvl="1"/>
            <a:r>
              <a:rPr lang="en-AU" sz="2200" b="1" dirty="0"/>
              <a:t>Seriousness of young people’s offending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5BD4D2-EE50-4616-85F7-67A99A11D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9355" y="5856095"/>
            <a:ext cx="5773143" cy="2608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/>
              <a:t>SENTENCING</a:t>
            </a:r>
          </a:p>
          <a:p>
            <a:pPr lvl="1"/>
            <a:r>
              <a:rPr lang="en-AU" sz="2200" b="1" dirty="0"/>
              <a:t>Sentences imposed by the courts</a:t>
            </a:r>
            <a:endParaRPr lang="en-AU" b="1" dirty="0"/>
          </a:p>
          <a:p>
            <a:pPr marL="0" indent="0">
              <a:buNone/>
            </a:pPr>
            <a:endParaRPr lang="en-AU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96C0E3-6E3A-4A3F-85B1-2729CA0B1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9356" y="8894617"/>
            <a:ext cx="4899386" cy="134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>
                <a:latin typeface="+mj-lt"/>
              </a:rPr>
              <a:t>  TOTAL CUSTODY POPULATION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6197CF6-8EEF-4960-97F6-05D48537BC4E}"/>
              </a:ext>
            </a:extLst>
          </p:cNvPr>
          <p:cNvSpPr/>
          <p:nvPr/>
        </p:nvSpPr>
        <p:spPr>
          <a:xfrm>
            <a:off x="4962552" y="6168098"/>
            <a:ext cx="1110343" cy="914400"/>
          </a:xfrm>
          <a:prstGeom prst="rightArrow">
            <a:avLst/>
          </a:prstGeom>
          <a:solidFill>
            <a:srgbClr val="218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2B05B5B-E861-472C-90D8-8AB3DCA22790}"/>
              </a:ext>
            </a:extLst>
          </p:cNvPr>
          <p:cNvSpPr/>
          <p:nvPr/>
        </p:nvSpPr>
        <p:spPr>
          <a:xfrm>
            <a:off x="10771244" y="6168098"/>
            <a:ext cx="1110343" cy="914400"/>
          </a:xfrm>
          <a:prstGeom prst="rightArrow">
            <a:avLst/>
          </a:prstGeom>
          <a:solidFill>
            <a:srgbClr val="2185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D0764C-3C85-481A-AE1F-BF8F5B3FC149}"/>
              </a:ext>
            </a:extLst>
          </p:cNvPr>
          <p:cNvCxnSpPr>
            <a:cxnSpLocks/>
          </p:cNvCxnSpPr>
          <p:nvPr/>
        </p:nvCxnSpPr>
        <p:spPr>
          <a:xfrm>
            <a:off x="13617214" y="4071678"/>
            <a:ext cx="0" cy="359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986CBA3-64CF-4249-9254-9AA098BD8FD1}"/>
              </a:ext>
            </a:extLst>
          </p:cNvPr>
          <p:cNvSpPr txBox="1">
            <a:spLocks/>
          </p:cNvSpPr>
          <p:nvPr/>
        </p:nvSpPr>
        <p:spPr>
          <a:xfrm>
            <a:off x="5664090" y="5856095"/>
            <a:ext cx="4899386" cy="398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5" indent="-342905" algn="l" defTabSz="1371617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8" lvl="1" indent="0">
              <a:buNone/>
            </a:pPr>
            <a:r>
              <a:rPr lang="en-AU" sz="2200" b="1" dirty="0"/>
              <a:t>BAIL</a:t>
            </a:r>
          </a:p>
          <a:p>
            <a:pPr lvl="1"/>
            <a:r>
              <a:rPr lang="en-AU" sz="2200" b="1" dirty="0"/>
              <a:t>Bail refusal by police and courts</a:t>
            </a:r>
          </a:p>
          <a:p>
            <a:pPr lvl="1"/>
            <a:r>
              <a:rPr lang="en-AU" sz="2200" b="1" dirty="0"/>
              <a:t>Bail revocations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6CF0AE5-B386-4CE7-93EA-7A9EAD292B72}"/>
              </a:ext>
            </a:extLst>
          </p:cNvPr>
          <p:cNvSpPr/>
          <p:nvPr/>
        </p:nvSpPr>
        <p:spPr>
          <a:xfrm>
            <a:off x="13617214" y="7663957"/>
            <a:ext cx="870156" cy="105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4515260-0F09-4315-B824-E618E4EB7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7" y="1002891"/>
            <a:ext cx="3175560" cy="3313928"/>
          </a:xfrm>
          <a:prstGeom prst="rect">
            <a:avLst/>
          </a:prstGeom>
        </p:spPr>
      </p:pic>
      <p:pic>
        <p:nvPicPr>
          <p:cNvPr id="19" name="Picture 18" descr="A picture containing fence, building, airplane, gate&#10;&#10;Description automatically generated">
            <a:extLst>
              <a:ext uri="{FF2B5EF4-FFF2-40B4-BE49-F238E27FC236}">
                <a16:creationId xmlns:a16="http://schemas.microsoft.com/office/drawing/2014/main" id="{88B14B6B-BAD4-4903-BE58-24B845309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587" y="1277981"/>
            <a:ext cx="4161532" cy="2763747"/>
          </a:xfrm>
          <a:prstGeom prst="rect">
            <a:avLst/>
          </a:prstGeom>
        </p:spPr>
      </p:pic>
      <p:pic>
        <p:nvPicPr>
          <p:cNvPr id="23" name="Picture 22" descr="A picture containing building, outdoor, stone&#10;&#10;Description automatically generated">
            <a:extLst>
              <a:ext uri="{FF2B5EF4-FFF2-40B4-BE49-F238E27FC236}">
                <a16:creationId xmlns:a16="http://schemas.microsoft.com/office/drawing/2014/main" id="{8D1A9D0F-2D8D-45C0-B8DD-BEAE0B2C8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86" y="1235469"/>
            <a:ext cx="4145622" cy="28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F89F7ED-39A2-47C9-83ED-092FA078A5D2}"/>
              </a:ext>
            </a:extLst>
          </p:cNvPr>
          <p:cNvSpPr/>
          <p:nvPr/>
        </p:nvSpPr>
        <p:spPr>
          <a:xfrm>
            <a:off x="1159675" y="1056338"/>
            <a:ext cx="15890240" cy="8087360"/>
          </a:xfrm>
          <a:prstGeom prst="rect">
            <a:avLst/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BAB04-1C78-4362-A7FE-313B0B273828}"/>
              </a:ext>
            </a:extLst>
          </p:cNvPr>
          <p:cNvSpPr txBox="1"/>
          <p:nvPr/>
        </p:nvSpPr>
        <p:spPr>
          <a:xfrm>
            <a:off x="5781785" y="2293256"/>
            <a:ext cx="6646020" cy="984885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pPr algn="ctr"/>
            <a:r>
              <a:rPr lang="en-US" sz="40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Arrest rates</a:t>
            </a:r>
          </a:p>
        </p:txBody>
      </p:sp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9E2EDCA-346E-4148-90A8-FD7809F25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91" y="4277033"/>
            <a:ext cx="3175560" cy="33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7207"/>
      </p:ext>
    </p:extLst>
  </p:cSld>
  <p:clrMapOvr>
    <a:masterClrMapping/>
  </p:clrMapOvr>
</p:sld>
</file>

<file path=ppt/theme/theme1.xml><?xml version="1.0" encoding="utf-8"?>
<a:theme xmlns:a="http://schemas.openxmlformats.org/drawingml/2006/main" name="BOCSAR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vert270" wrap="none" rtlCol="0">
        <a:spAutoFit/>
      </a:bodyPr>
      <a:lstStyle>
        <a:defPPr algn="ctr">
          <a:defRPr sz="2800" b="1" spc="3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CSAR-powerpoint_Final_StandardFonts" id="{623464A6-85F2-E04E-AE0E-AE068001096E}" vid="{CC362DEC-5824-794C-934E-E08E47981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141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Aboriginal / Indigenous Australians</TermName>
          <TermId xmlns="http://schemas.microsoft.com/office/infopath/2007/PartnerControls">1c6810d8-8463-4894-b992-a26278d77dae</TermId>
        </TermInfo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8BC166-91D3-44A5-80EA-28A1E6D82EFD}"/>
</file>

<file path=customXml/itemProps2.xml><?xml version="1.0" encoding="utf-8"?>
<ds:datastoreItem xmlns:ds="http://schemas.openxmlformats.org/officeDocument/2006/customXml" ds:itemID="{E5D78C84-144E-4001-9A8B-E789EED4A4C3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f071047-0836-4ae9-86e0-5682284e06c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99CAC2-37E2-4768-BE21-6B782A38C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BOCSAR PowerPoint Template - Wide Screen</Template>
  <TotalTime>7041</TotalTime>
  <Words>1369</Words>
  <Application>Microsoft Office PowerPoint</Application>
  <PresentationFormat>Custom</PresentationFormat>
  <Paragraphs>214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 Semibold</vt:lpstr>
      <vt:lpstr>Times New Roman</vt:lpstr>
      <vt:lpstr>Wingdings 2</vt:lpstr>
      <vt:lpstr>BOCSAR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Attorney General &amp;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Decline in Aboriginal young people in custody</dc:title>
  <dc:creator>Sara Rahman</dc:creator>
  <cp:lastModifiedBy>Suzanne Poynton</cp:lastModifiedBy>
  <cp:revision>97</cp:revision>
  <cp:lastPrinted>2021-06-23T03:33:24Z</cp:lastPrinted>
  <dcterms:created xsi:type="dcterms:W3CDTF">2021-02-25T02:39:37Z</dcterms:created>
  <dcterms:modified xsi:type="dcterms:W3CDTF">2021-06-25T07:01:57Z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Presentation|96b9c332-40fe-4061-87fb-bc6c76567afe</vt:lpwstr>
  </property>
  <property fmtid="{D5CDD505-2E9C-101B-9397-08002B2CF9AE}" pid="4" name="Content tags">
    <vt:lpwstr>141;#Aboriginal / Indigenous Australians|1c6810d8-8463-4894-b992-a26278d77dae;#105;#Conference proceedings / Presentations|c21264d4-9564-4e41-9805-0fcb8759ef5a</vt:lpwstr>
  </property>
  <property fmtid="{D5CDD505-2E9C-101B-9397-08002B2CF9AE}" pid="5" name="DC.Type.DocType (JSMS">
    <vt:lpwstr>126;#Presentation|96b9c332-40fe-4061-87fb-bc6c76567afe</vt:lpwstr>
  </property>
</Properties>
</file>