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theme/themeOverride3.xml" ContentType="application/vnd.openxmlformats-officedocument.themeOverride+xml"/>
  <Override PartName="/ppt/charts/colors5.xml" ContentType="application/vnd.ms-office.chartcolorstyle+xml"/>
  <Override PartName="/ppt/theme/themeOverride5.xml" ContentType="application/vnd.openxmlformats-officedocument.themeOverr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42" r:id="rId2"/>
    <p:sldId id="449" r:id="rId3"/>
    <p:sldId id="510" r:id="rId4"/>
    <p:sldId id="441" r:id="rId5"/>
    <p:sldId id="614" r:id="rId6"/>
    <p:sldId id="615" r:id="rId7"/>
    <p:sldId id="513" r:id="rId8"/>
    <p:sldId id="465" r:id="rId9"/>
    <p:sldId id="479" r:id="rId10"/>
    <p:sldId id="608" r:id="rId11"/>
    <p:sldId id="613" r:id="rId12"/>
    <p:sldId id="514" r:id="rId13"/>
    <p:sldId id="561" r:id="rId14"/>
    <p:sldId id="493" r:id="rId15"/>
    <p:sldId id="334" r:id="rId16"/>
    <p:sldId id="562" r:id="rId17"/>
    <p:sldId id="609" r:id="rId18"/>
    <p:sldId id="610" r:id="rId19"/>
    <p:sldId id="519" r:id="rId20"/>
    <p:sldId id="611" r:id="rId21"/>
    <p:sldId id="612" r:id="rId22"/>
    <p:sldId id="336" r:id="rId23"/>
    <p:sldId id="2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wart Boiteux" initials="SB" lastIdx="1" clrIdx="0">
    <p:extLst>
      <p:ext uri="{19B8F6BF-5375-455C-9EA6-DF929625EA0E}">
        <p15:presenceInfo xmlns:p15="http://schemas.microsoft.com/office/powerpoint/2012/main" userId="S::Stewart.Boiteux@justice.nsw.gov.au::0bbb6bdb-6786-4581-afe8-1047f9360d0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91CE"/>
    <a:srgbClr val="D0BCE0"/>
    <a:srgbClr val="6B299D"/>
    <a:srgbClr val="055A42"/>
    <a:srgbClr val="2F5597"/>
    <a:srgbClr val="801A41"/>
    <a:srgbClr val="64B2BC"/>
    <a:srgbClr val="DB616B"/>
    <a:srgbClr val="E0AD35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76248" autoAdjust="0"/>
  </p:normalViewPr>
  <p:slideViewPr>
    <p:cSldViewPr snapToGrid="0">
      <p:cViewPr varScale="1">
        <p:scale>
          <a:sx n="51" d="100"/>
          <a:sy n="51" d="100"/>
        </p:scale>
        <p:origin x="1232" y="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18652414950804E-2"/>
          <c:y val="0.20682786400254885"/>
          <c:w val="0.89362300457011534"/>
          <c:h val="0.606582540621728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Cognitive</c:v>
                </c:pt>
              </c:strCache>
            </c:strRef>
          </c:tx>
          <c:spPr>
            <a:solidFill>
              <a:srgbClr val="AD84C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Any crime</c:v>
                </c:pt>
                <c:pt idx="1">
                  <c:v>Violent crime</c:v>
                </c:pt>
                <c:pt idx="2">
                  <c:v>DV-related crime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19</c:v>
                </c:pt>
                <c:pt idx="1">
                  <c:v>9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57-4736-B17C-E7EDB37931E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Physical</c:v>
                </c:pt>
              </c:strCache>
            </c:strRef>
          </c:tx>
          <c:spPr>
            <a:solidFill>
              <a:srgbClr val="8784C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Any crime</c:v>
                </c:pt>
                <c:pt idx="1">
                  <c:v>Violent crime</c:v>
                </c:pt>
                <c:pt idx="2">
                  <c:v>DV-related crime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17</c:v>
                </c:pt>
                <c:pt idx="1">
                  <c:v>6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57-4736-B17C-E7EDB37931E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Psychosocial</c:v>
                </c:pt>
              </c:strCache>
            </c:strRef>
          </c:tx>
          <c:spPr>
            <a:solidFill>
              <a:srgbClr val="5D739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Any crime</c:v>
                </c:pt>
                <c:pt idx="1">
                  <c:v>Violent crime</c:v>
                </c:pt>
                <c:pt idx="2">
                  <c:v>DV-related crime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20</c:v>
                </c:pt>
                <c:pt idx="1">
                  <c:v>9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57-4736-B17C-E7EDB37931E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Total disability</c:v>
                </c:pt>
              </c:strCache>
            </c:strRef>
          </c:tx>
          <c:spPr>
            <a:solidFill>
              <a:srgbClr val="27303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Any crime</c:v>
                </c:pt>
                <c:pt idx="1">
                  <c:v>Violent crime</c:v>
                </c:pt>
                <c:pt idx="2">
                  <c:v>DV-related crime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17</c:v>
                </c:pt>
                <c:pt idx="1">
                  <c:v>7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757-4736-B17C-E7EDB37931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67401311"/>
        <c:axId val="967402975"/>
      </c:barChart>
      <c:catAx>
        <c:axId val="967401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7402975"/>
        <c:crosses val="autoZero"/>
        <c:auto val="1"/>
        <c:lblAlgn val="ctr"/>
        <c:lblOffset val="100"/>
        <c:noMultiLvlLbl val="0"/>
      </c:catAx>
      <c:valAx>
        <c:axId val="9674029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74013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6203585263669802E-3"/>
          <c:y val="3.3263712370340044E-2"/>
          <c:w val="0.992379641473633"/>
          <c:h val="7.32300665086767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18652414950804E-2"/>
          <c:y val="0.20682786400254885"/>
          <c:w val="0.89362300457011534"/>
          <c:h val="0.606582540621728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Any crime</c:v>
                </c:pt>
              </c:strCache>
            </c:strRef>
          </c:tx>
          <c:spPr>
            <a:solidFill>
              <a:srgbClr val="AD84C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Female/non-Aboriginal</c:v>
                </c:pt>
                <c:pt idx="1">
                  <c:v>Female/Aboriginal</c:v>
                </c:pt>
                <c:pt idx="2">
                  <c:v>Male/Non-Aboriginal </c:v>
                </c:pt>
                <c:pt idx="3">
                  <c:v>Male/Aboriginal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16</c:v>
                </c:pt>
                <c:pt idx="1">
                  <c:v>34</c:v>
                </c:pt>
                <c:pt idx="2">
                  <c:v>16</c:v>
                </c:pt>
                <c:pt idx="3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59-4F88-BE6C-A5955958D38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Violent crime </c:v>
                </c:pt>
              </c:strCache>
            </c:strRef>
          </c:tx>
          <c:spPr>
            <a:solidFill>
              <a:srgbClr val="8784C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Female/non-Aboriginal</c:v>
                </c:pt>
                <c:pt idx="1">
                  <c:v>Female/Aboriginal</c:v>
                </c:pt>
                <c:pt idx="2">
                  <c:v>Male/Non-Aboriginal </c:v>
                </c:pt>
                <c:pt idx="3">
                  <c:v>Male/Aboriginal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6</c:v>
                </c:pt>
                <c:pt idx="1">
                  <c:v>18</c:v>
                </c:pt>
                <c:pt idx="2">
                  <c:v>6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59-4F88-BE6C-A5955958D38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DV-related crime</c:v>
                </c:pt>
              </c:strCache>
            </c:strRef>
          </c:tx>
          <c:spPr>
            <a:solidFill>
              <a:srgbClr val="5D739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Female/non-Aboriginal</c:v>
                </c:pt>
                <c:pt idx="1">
                  <c:v>Female/Aboriginal</c:v>
                </c:pt>
                <c:pt idx="2">
                  <c:v>Male/Non-Aboriginal </c:v>
                </c:pt>
                <c:pt idx="3">
                  <c:v>Male/Aboriginal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5</c:v>
                </c:pt>
                <c:pt idx="1">
                  <c:v>19</c:v>
                </c:pt>
                <c:pt idx="2">
                  <c:v>3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59-4F88-BE6C-A5955958D38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27303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Female/non-Aboriginal</c:v>
                </c:pt>
                <c:pt idx="1">
                  <c:v>Female/Aboriginal</c:v>
                </c:pt>
                <c:pt idx="2">
                  <c:v>Male/Non-Aboriginal </c:v>
                </c:pt>
                <c:pt idx="3">
                  <c:v>Male/Aboriginal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3-1959-4F88-BE6C-A5955958D3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67401311"/>
        <c:axId val="967402975"/>
      </c:barChart>
      <c:catAx>
        <c:axId val="967401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7402975"/>
        <c:crosses val="autoZero"/>
        <c:auto val="1"/>
        <c:lblAlgn val="ctr"/>
        <c:lblOffset val="100"/>
        <c:noMultiLvlLbl val="0"/>
      </c:catAx>
      <c:valAx>
        <c:axId val="9674029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74013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7.6203585263669802E-3"/>
          <c:y val="3.3263712370340044E-2"/>
          <c:w val="0.992379641473633"/>
          <c:h val="7.32300665086767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18652414950804E-2"/>
          <c:y val="0.20682786400254885"/>
          <c:w val="0.89362300457011534"/>
          <c:h val="0.606582540621728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Any crime</c:v>
                </c:pt>
              </c:strCache>
            </c:strRef>
          </c:tx>
          <c:spPr>
            <a:solidFill>
              <a:srgbClr val="AD84C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15-19</c:v>
                </c:pt>
                <c:pt idx="1">
                  <c:v>20-29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  <c:pt idx="5">
                  <c:v>60-69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22</c:v>
                </c:pt>
                <c:pt idx="1">
                  <c:v>22</c:v>
                </c:pt>
                <c:pt idx="2">
                  <c:v>24</c:v>
                </c:pt>
                <c:pt idx="3">
                  <c:v>22</c:v>
                </c:pt>
                <c:pt idx="4">
                  <c:v>15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59-4F88-BE6C-A5955958D38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Violent crime </c:v>
                </c:pt>
              </c:strCache>
            </c:strRef>
          </c:tx>
          <c:spPr>
            <a:solidFill>
              <a:srgbClr val="8784C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15-19</c:v>
                </c:pt>
                <c:pt idx="1">
                  <c:v>20-29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  <c:pt idx="5">
                  <c:v>60-69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13</c:v>
                </c:pt>
                <c:pt idx="1">
                  <c:v>11</c:v>
                </c:pt>
                <c:pt idx="2">
                  <c:v>11</c:v>
                </c:pt>
                <c:pt idx="3">
                  <c:v>9</c:v>
                </c:pt>
                <c:pt idx="4">
                  <c:v>5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59-4F88-BE6C-A5955958D38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DV-related crime</c:v>
                </c:pt>
              </c:strCache>
            </c:strRef>
          </c:tx>
          <c:spPr>
            <a:solidFill>
              <a:srgbClr val="5D739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15-19</c:v>
                </c:pt>
                <c:pt idx="1">
                  <c:v>20-29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  <c:pt idx="5">
                  <c:v>60-69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>
                  <c:v>8</c:v>
                </c:pt>
                <c:pt idx="1">
                  <c:v>7</c:v>
                </c:pt>
                <c:pt idx="2">
                  <c:v>8</c:v>
                </c:pt>
                <c:pt idx="3">
                  <c:v>6</c:v>
                </c:pt>
                <c:pt idx="4">
                  <c:v>3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59-4F88-BE6C-A5955958D3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67401311"/>
        <c:axId val="967402975"/>
      </c:barChart>
      <c:catAx>
        <c:axId val="967401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7402975"/>
        <c:crosses val="autoZero"/>
        <c:auto val="1"/>
        <c:lblAlgn val="ctr"/>
        <c:lblOffset val="100"/>
        <c:noMultiLvlLbl val="0"/>
      </c:catAx>
      <c:valAx>
        <c:axId val="9674029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74013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6203585263669802E-3"/>
          <c:y val="3.3263712370340044E-2"/>
          <c:w val="0.992379641473633"/>
          <c:h val="7.32300665086767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18652414950804E-2"/>
          <c:y val="0.20682786400254885"/>
          <c:w val="0.89362300457011534"/>
          <c:h val="0.606582540621728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Disability cohort </c:v>
                </c:pt>
              </c:strCache>
            </c:strRef>
          </c:tx>
          <c:spPr>
            <a:solidFill>
              <a:srgbClr val="AD84C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Any crime</c:v>
                </c:pt>
                <c:pt idx="1">
                  <c:v>Violent crime</c:v>
                </c:pt>
                <c:pt idx="2">
                  <c:v>DV-related crime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11</c:v>
                </c:pt>
                <c:pt idx="1">
                  <c:v>16</c:v>
                </c:pt>
                <c:pt idx="2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59-4F88-BE6C-A5955958D38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Other disability identifier</c:v>
                </c:pt>
              </c:strCache>
            </c:strRef>
          </c:tx>
          <c:spPr>
            <a:solidFill>
              <a:srgbClr val="8784C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Any crime</c:v>
                </c:pt>
                <c:pt idx="1">
                  <c:v>Violent crime</c:v>
                </c:pt>
                <c:pt idx="2">
                  <c:v>DV-related crime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7</c:v>
                </c:pt>
                <c:pt idx="1">
                  <c:v>12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59-4F88-BE6C-A5955958D38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 disability identified</c:v>
                </c:pt>
              </c:strCache>
            </c:strRef>
          </c:tx>
          <c:spPr>
            <a:solidFill>
              <a:srgbClr val="5D739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Any crime</c:v>
                </c:pt>
                <c:pt idx="1">
                  <c:v>Violent crime</c:v>
                </c:pt>
                <c:pt idx="2">
                  <c:v>DV-related crime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82</c:v>
                </c:pt>
                <c:pt idx="1">
                  <c:v>72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59-4F88-BE6C-A5955958D38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27303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Any crime</c:v>
                </c:pt>
                <c:pt idx="1">
                  <c:v>Violent crime</c:v>
                </c:pt>
                <c:pt idx="2">
                  <c:v>DV-related crime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3-1959-4F88-BE6C-A5955958D3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67401311"/>
        <c:axId val="967402975"/>
      </c:barChart>
      <c:catAx>
        <c:axId val="967401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7402975"/>
        <c:crosses val="autoZero"/>
        <c:auto val="1"/>
        <c:lblAlgn val="ctr"/>
        <c:lblOffset val="100"/>
        <c:noMultiLvlLbl val="0"/>
      </c:catAx>
      <c:valAx>
        <c:axId val="9674029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74013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7.6203585263669802E-3"/>
          <c:y val="3.3263712370340044E-2"/>
          <c:w val="0.992379641473633"/>
          <c:h val="7.32300665086767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18652414950804E-2"/>
          <c:y val="0.20682786400254885"/>
          <c:w val="0.89362300457011534"/>
          <c:h val="0.606582540621728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Disability cohort </c:v>
                </c:pt>
              </c:strCache>
            </c:strRef>
          </c:tx>
          <c:spPr>
            <a:solidFill>
              <a:srgbClr val="AD84C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Female/non-Aboriginal</c:v>
                </c:pt>
                <c:pt idx="1">
                  <c:v>Female/Aboriginal</c:v>
                </c:pt>
                <c:pt idx="2">
                  <c:v>Male/Non-Aboriginal </c:v>
                </c:pt>
                <c:pt idx="3">
                  <c:v>Male/Aboriginal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13</c:v>
                </c:pt>
                <c:pt idx="1">
                  <c:v>22</c:v>
                </c:pt>
                <c:pt idx="2">
                  <c:v>13</c:v>
                </c:pt>
                <c:pt idx="3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59-4F88-BE6C-A5955958D38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Other disability identifier</c:v>
                </c:pt>
              </c:strCache>
            </c:strRef>
          </c:tx>
          <c:spPr>
            <a:solidFill>
              <a:srgbClr val="8784C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Female/non-Aboriginal</c:v>
                </c:pt>
                <c:pt idx="1">
                  <c:v>Female/Aboriginal</c:v>
                </c:pt>
                <c:pt idx="2">
                  <c:v>Male/Non-Aboriginal </c:v>
                </c:pt>
                <c:pt idx="3">
                  <c:v>Male/Aboriginal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11</c:v>
                </c:pt>
                <c:pt idx="1">
                  <c:v>23</c:v>
                </c:pt>
                <c:pt idx="2">
                  <c:v>7</c:v>
                </c:pt>
                <c:pt idx="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59-4F88-BE6C-A5955958D38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 disability identified</c:v>
                </c:pt>
              </c:strCache>
            </c:strRef>
          </c:tx>
          <c:spPr>
            <a:solidFill>
              <a:srgbClr val="5D739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Female/non-Aboriginal</c:v>
                </c:pt>
                <c:pt idx="1">
                  <c:v>Female/Aboriginal</c:v>
                </c:pt>
                <c:pt idx="2">
                  <c:v>Male/Non-Aboriginal </c:v>
                </c:pt>
                <c:pt idx="3">
                  <c:v>Male/Aboriginal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76</c:v>
                </c:pt>
                <c:pt idx="1">
                  <c:v>55</c:v>
                </c:pt>
                <c:pt idx="2">
                  <c:v>81</c:v>
                </c:pt>
                <c:pt idx="3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59-4F88-BE6C-A5955958D38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27303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Female/non-Aboriginal</c:v>
                </c:pt>
                <c:pt idx="1">
                  <c:v>Female/Aboriginal</c:v>
                </c:pt>
                <c:pt idx="2">
                  <c:v>Male/Non-Aboriginal </c:v>
                </c:pt>
                <c:pt idx="3">
                  <c:v>Male/Aboriginal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3-1959-4F88-BE6C-A5955958D3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67401311"/>
        <c:axId val="967402975"/>
      </c:barChart>
      <c:catAx>
        <c:axId val="967401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7402975"/>
        <c:crosses val="autoZero"/>
        <c:auto val="1"/>
        <c:lblAlgn val="ctr"/>
        <c:lblOffset val="100"/>
        <c:noMultiLvlLbl val="0"/>
      </c:catAx>
      <c:valAx>
        <c:axId val="9674029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74013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7.6203585263669802E-3"/>
          <c:y val="3.3263712370340044E-2"/>
          <c:w val="0.992379641473633"/>
          <c:h val="7.32300665086767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3E4F9-F43A-43E5-ACE6-13BCF2F9BE46}" type="datetimeFigureOut">
              <a:rPr lang="en-AU" smtClean="0"/>
              <a:t>21/10/2022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2CDD7-9A93-4422-9B27-3D369DC41F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8226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3711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839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62CDD7-9A93-4422-9B27-3D369DC41F55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7169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62CDD7-9A93-4422-9B27-3D369DC41F55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05660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62CDD7-9A93-4422-9B27-3D369DC41F55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79632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431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62CDD7-9A93-4422-9B27-3D369DC41F55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3933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62CDD7-9A93-4422-9B27-3D369DC41F55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7270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62CDD7-9A93-4422-9B27-3D369DC41F55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72965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62CDD7-9A93-4422-9B27-3D369DC41F55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49378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62CDD7-9A93-4422-9B27-3D369DC41F55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79509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62CDD7-9A93-4422-9B27-3D369DC41F55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8887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6672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62CDD7-9A93-4422-9B27-3D369DC41F55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27518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62CDD7-9A93-4422-9B27-3D369DC41F55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05227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62CDD7-9A93-4422-9B27-3D369DC41F55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25096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61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62CDD7-9A93-4422-9B27-3D369DC41F55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4854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82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45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1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62CDD7-9A93-4422-9B27-3D369DC41F55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6617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39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62CDD7-9A93-4422-9B27-3D369DC41F55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7879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AB4F8-C8EC-400D-993E-424CA88C5C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A6EA5D-C17C-4812-A107-F801C36EA7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549A2-BDEB-4CB3-BE23-3E5EC1A40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46400-E7AE-4DCD-AEB3-8B179D062198}" type="datetimeFigureOut">
              <a:rPr lang="en-AU" smtClean="0"/>
              <a:t>21/10/2022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F22ED-3B48-4CD5-8BC8-EDFBAEDAC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52208-5C9F-4C7A-B373-DD44D350E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AE52-581B-4A48-9ED2-049312D8D3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4488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71161-2404-4C8D-BF5E-E3A2FB937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246DAE-3D55-430A-993C-0B184BD3F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DEB74-2768-4279-9F32-52156F5B2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46400-E7AE-4DCD-AEB3-8B179D062198}" type="datetimeFigureOut">
              <a:rPr lang="en-AU" smtClean="0"/>
              <a:t>21/10/2022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A7268-9FA8-475D-8B3D-90A4C4F8D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63C6D-8E06-481C-A4D1-35544F46D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AE52-581B-4A48-9ED2-049312D8D3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0466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711232-8AB9-42B9-A17C-C924A801F7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7429D4-6710-420D-BD2A-DD5065A48C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9B5D70-A9AC-4AE2-AF9C-2362AD1DB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46400-E7AE-4DCD-AEB3-8B179D062198}" type="datetimeFigureOut">
              <a:rPr lang="en-AU" smtClean="0"/>
              <a:t>21/10/2022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813EDE-B400-45BF-8570-03948DB10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31BB3-06DA-4F11-90A8-95DB52C6C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AE52-581B-4A48-9ED2-049312D8D3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6283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AD7C9A-7568-4746-A5A1-37A3513F61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20974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CA2E1DF-3899-4C2A-BB0E-9BD374973F30}"/>
              </a:ext>
            </a:extLst>
          </p:cNvPr>
          <p:cNvSpPr/>
          <p:nvPr userDrawn="1"/>
        </p:nvSpPr>
        <p:spPr>
          <a:xfrm>
            <a:off x="0" y="0"/>
            <a:ext cx="1232747" cy="6858000"/>
          </a:xfrm>
          <a:prstGeom prst="rect">
            <a:avLst/>
          </a:prstGeom>
          <a:gradFill flip="none" rotWithShape="1">
            <a:gsLst>
              <a:gs pos="0">
                <a:srgbClr val="1C1B3D"/>
              </a:gs>
              <a:gs pos="86000">
                <a:srgbClr val="4F408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19EF81C-7DB4-4798-8DE3-3F7716E6C42D}"/>
              </a:ext>
            </a:extLst>
          </p:cNvPr>
          <p:cNvSpPr/>
          <p:nvPr userDrawn="1"/>
        </p:nvSpPr>
        <p:spPr>
          <a:xfrm>
            <a:off x="11531614" y="6184517"/>
            <a:ext cx="454455" cy="45445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37650D4-3E5C-4FD5-8C50-650E02EBE062}"/>
              </a:ext>
            </a:extLst>
          </p:cNvPr>
          <p:cNvSpPr txBox="1">
            <a:spLocks/>
          </p:cNvSpPr>
          <p:nvPr userDrawn="1"/>
        </p:nvSpPr>
        <p:spPr>
          <a:xfrm>
            <a:off x="11531615" y="6186138"/>
            <a:ext cx="454454" cy="452834"/>
          </a:xfrm>
          <a:prstGeom prst="rect">
            <a:avLst/>
          </a:prstGeom>
        </p:spPr>
        <p:txBody>
          <a:bodyPr vert="horz" lIns="60960" tIns="30480" rIns="60960" bIns="30480" rtlCol="0" anchor="ctr"/>
          <a:lstStyle>
            <a:defPPr>
              <a:defRPr lang="en-US"/>
            </a:defPPr>
            <a:lvl1pPr marL="0" algn="ctr" defTabSz="1371191" rtl="0" eaLnBrk="1" latinLnBrk="0" hangingPunct="1"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685593" algn="l" defTabSz="137119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191" algn="l" defTabSz="137119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6784" algn="l" defTabSz="137119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377" algn="l" defTabSz="137119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7973" algn="l" defTabSz="137119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3567" algn="l" defTabSz="137119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99160" algn="l" defTabSz="137119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4753" algn="l" defTabSz="137119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64674B-0CCF-4531-A68C-815F17BC8CC8}" type="slidenum">
              <a:rPr lang="en-US" sz="1067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0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3116A4-5CF3-FA47-8B1A-D00AC4CE23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879" y="332563"/>
            <a:ext cx="726488" cy="52195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B4F90-1B6A-9F4B-B43A-6EF7D4EE58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81143" y="789352"/>
            <a:ext cx="9994429" cy="58496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AB1F8B-A6D6-2841-B59B-51AF6F67FA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3710" y="27763"/>
            <a:ext cx="4228122" cy="60960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2133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2133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2133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2133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2133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6836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3D4DFE-A992-47F6-AE17-581E1D9546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1426" y="0"/>
            <a:ext cx="8070574" cy="68580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FD4662-7B04-49F8-B246-1C3D7968423A}"/>
              </a:ext>
            </a:extLst>
          </p:cNvPr>
          <p:cNvSpPr/>
          <p:nvPr userDrawn="1"/>
        </p:nvSpPr>
        <p:spPr>
          <a:xfrm>
            <a:off x="0" y="6328973"/>
            <a:ext cx="636693" cy="529027"/>
          </a:xfrm>
          <a:prstGeom prst="rect">
            <a:avLst/>
          </a:prstGeom>
          <a:solidFill>
            <a:srgbClr val="4F4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F531CFC-457E-4D86-AF2D-4FE6A5F3D2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28973"/>
            <a:ext cx="636693" cy="5290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&lt;#&gt;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874F186-3C7B-5541-9216-29D668DBC0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1568" y="2291050"/>
            <a:ext cx="2912899" cy="327244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14C139B-78EC-5F44-A630-2F7BEB160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1568" y="1856670"/>
            <a:ext cx="2912899" cy="434381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2133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2133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2133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2133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2133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</a:t>
            </a:r>
          </a:p>
        </p:txBody>
      </p:sp>
    </p:spTree>
    <p:extLst>
      <p:ext uri="{BB962C8B-B14F-4D97-AF65-F5344CB8AC3E}">
        <p14:creationId xmlns:p14="http://schemas.microsoft.com/office/powerpoint/2010/main" val="54699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4903B0-D622-4C55-9808-37DC69346BE2}"/>
              </a:ext>
            </a:extLst>
          </p:cNvPr>
          <p:cNvSpPr/>
          <p:nvPr userDrawn="1"/>
        </p:nvSpPr>
        <p:spPr>
          <a:xfrm>
            <a:off x="5777654" y="6328973"/>
            <a:ext cx="636693" cy="529027"/>
          </a:xfrm>
          <a:prstGeom prst="rect">
            <a:avLst/>
          </a:prstGeom>
          <a:solidFill>
            <a:srgbClr val="4F4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929C5D4-4C65-46BE-BB0C-57DF4AF3E2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77654" y="6328973"/>
            <a:ext cx="636693" cy="5290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&lt;#&gt;</a:t>
            </a: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B50F3ADD-BED8-6C43-85AF-A2BCFDD88B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65085" y="1401094"/>
            <a:ext cx="6037515" cy="39145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FontTx/>
              <a:buNone/>
              <a:defRPr sz="2400" b="1" i="0" baseline="0">
                <a:solidFill>
                  <a:schemeClr val="tx1"/>
                </a:solidFill>
              </a:defRPr>
            </a:lvl1pPr>
            <a:lvl2pPr marL="457228" indent="0">
              <a:buFontTx/>
              <a:buNone/>
              <a:defRPr sz="2400" b="1" i="0" baseline="0">
                <a:solidFill>
                  <a:schemeClr val="tx1"/>
                </a:solidFill>
              </a:defRPr>
            </a:lvl2pPr>
            <a:lvl3pPr marL="914456" indent="0">
              <a:buFontTx/>
              <a:buNone/>
              <a:defRPr sz="2400" b="1" i="0" baseline="0">
                <a:solidFill>
                  <a:schemeClr val="tx1"/>
                </a:solidFill>
              </a:defRPr>
            </a:lvl3pPr>
            <a:lvl4pPr marL="1371685" indent="0">
              <a:buFontTx/>
              <a:buNone/>
              <a:defRPr sz="2400" b="1" i="0" baseline="0">
                <a:solidFill>
                  <a:schemeClr val="tx1"/>
                </a:solidFill>
              </a:defRPr>
            </a:lvl4pPr>
            <a:lvl5pPr marL="1828914" indent="0">
              <a:buFontTx/>
              <a:buNone/>
              <a:defRPr sz="2400" b="1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5D0D6392-0BD0-F049-A978-793B4197FB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65085" y="1985201"/>
            <a:ext cx="7807048" cy="3585866"/>
          </a:xfrm>
        </p:spPr>
        <p:txBody>
          <a:bodyPr>
            <a:normAutofit/>
          </a:bodyPr>
          <a:lstStyle>
            <a:lvl1pPr marL="304815" indent="-304815">
              <a:lnSpc>
                <a:spcPct val="150000"/>
              </a:lnSpc>
              <a:buFont typeface="Arial" panose="020B0604020202020204" pitchFamily="34" charset="0"/>
              <a:buChar char="•"/>
              <a:defRPr sz="1867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28" indent="0">
              <a:buFontTx/>
              <a:buNone/>
              <a:defRPr sz="2400" b="1" i="0" baseline="0">
                <a:solidFill>
                  <a:schemeClr val="tx1"/>
                </a:solidFill>
              </a:defRPr>
            </a:lvl2pPr>
            <a:lvl3pPr marL="914456" indent="0">
              <a:buFontTx/>
              <a:buNone/>
              <a:defRPr sz="2400" b="1" i="0" baseline="0">
                <a:solidFill>
                  <a:schemeClr val="tx1"/>
                </a:solidFill>
              </a:defRPr>
            </a:lvl3pPr>
            <a:lvl4pPr marL="1371685" indent="0">
              <a:buFontTx/>
              <a:buNone/>
              <a:defRPr sz="2400" b="1" i="0" baseline="0">
                <a:solidFill>
                  <a:schemeClr val="tx1"/>
                </a:solidFill>
              </a:defRPr>
            </a:lvl4pPr>
            <a:lvl5pPr marL="1828914" indent="0">
              <a:buFontTx/>
              <a:buNone/>
              <a:defRPr sz="2400" b="1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06449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8C2B3-5869-4875-8D75-3987E34F1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B3221-128A-496E-A1EC-6239EAFBC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6AF08-5854-4226-AE56-A2460A6C0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46400-E7AE-4DCD-AEB3-8B179D062198}" type="datetimeFigureOut">
              <a:rPr lang="en-AU" smtClean="0"/>
              <a:t>21/10/2022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29EF6-D7D4-4D49-B44A-ADB524CC1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64582-384C-401A-978F-4074EF8E8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AE52-581B-4A48-9ED2-049312D8D3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6540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B2CD3-B82F-425B-BCFF-010279587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59556D-9CFE-4F4F-9875-0CB930137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6A207-ED13-42E7-BDDF-470E2C16F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46400-E7AE-4DCD-AEB3-8B179D062198}" type="datetimeFigureOut">
              <a:rPr lang="en-AU" smtClean="0"/>
              <a:t>21/10/2022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D06B0B-B50D-4083-971C-D5E093E46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C36B6-21F6-4A80-9B6E-583415C4D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AE52-581B-4A48-9ED2-049312D8D3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7866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CEB57-D4A0-44C3-939F-6F14D9BBB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A3E03-1D58-4DB3-9E17-C8F29480AF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1B5035-2324-48E0-832C-8DE496E6BA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04761-4C1B-40F0-8C39-3BD191D16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46400-E7AE-4DCD-AEB3-8B179D062198}" type="datetimeFigureOut">
              <a:rPr lang="en-AU" smtClean="0"/>
              <a:t>21/10/2022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29ECB3-05A9-4F84-8CB3-C72AF80EA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D8AA29-D79D-4949-ACFD-7ABB0C7CB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AE52-581B-4A48-9ED2-049312D8D3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7463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AC034-1AE1-4F10-B29C-52AACCBEA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EA1423-7780-4BBC-9507-2A2104AEFD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A90999-AB0C-4A38-A77A-F93818AFB8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7E48F3-917D-480B-9064-642A9BC57D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55068F-CDCF-4786-B1A8-9C414ECD3F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ED5737-FF43-4C1A-912F-196D23CBF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46400-E7AE-4DCD-AEB3-8B179D062198}" type="datetimeFigureOut">
              <a:rPr lang="en-AU" smtClean="0"/>
              <a:t>21/10/2022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C7CBDE-48C3-4C2D-8A0A-F6E4598B4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7D3EFF-C82F-44D4-8060-D91DFF948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AE52-581B-4A48-9ED2-049312D8D3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484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CCE8C-7523-408A-B426-A1657927D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B42F42-9C43-4DA2-A17C-5B0DFF8EB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46400-E7AE-4DCD-AEB3-8B179D062198}" type="datetimeFigureOut">
              <a:rPr lang="en-AU" smtClean="0"/>
              <a:t>21/10/2022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8120DC-BC6D-4BC7-A101-C4E55D402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27B72-1068-4231-A984-64CE59ED4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AE52-581B-4A48-9ED2-049312D8D3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0365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CFE90D-65D5-4DBF-80D7-050CE0567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46400-E7AE-4DCD-AEB3-8B179D062198}" type="datetimeFigureOut">
              <a:rPr lang="en-AU" smtClean="0"/>
              <a:t>21/10/2022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7547D7-C7BF-4D58-B4DA-7FAF2D7E9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A76489-DCF4-46CE-8F5B-053BAF64E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AE52-581B-4A48-9ED2-049312D8D3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043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22412-723B-4520-8BE1-C82B42357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0D5C3-E007-4293-A4C9-EAC674938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119F3C-7918-4641-80DC-12D550E928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57389-4845-4927-9A0F-AAD078C0A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46400-E7AE-4DCD-AEB3-8B179D062198}" type="datetimeFigureOut">
              <a:rPr lang="en-AU" smtClean="0"/>
              <a:t>21/10/2022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9C25E4-4895-4569-BC35-8B35E43A0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B262DE-86C3-438B-87A0-8E6DA3BEC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AE52-581B-4A48-9ED2-049312D8D3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4864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CCDEB-648D-4079-A01E-1A3278A38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7AC91F-8475-40CA-9CA5-E1506E647D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C87291-7292-4D17-A835-FAC7A79C84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58A01C-89A7-4E37-A35D-671808866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46400-E7AE-4DCD-AEB3-8B179D062198}" type="datetimeFigureOut">
              <a:rPr lang="en-AU" smtClean="0"/>
              <a:t>21/10/2022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BE002A-B116-483B-98D0-1FDBDB18C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9E5912-F57D-4C06-A300-B204749AD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AE52-581B-4A48-9ED2-049312D8D3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1602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1E1E2C-FFA4-4A1F-AA94-FC27E4BAB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4C4968-2641-4DA8-920F-518872FBF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A32DF-55C0-499C-82BB-FCF5F60220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46400-E7AE-4DCD-AEB3-8B179D062198}" type="datetimeFigureOut">
              <a:rPr lang="en-AU" smtClean="0"/>
              <a:t>21/10/2022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3E0C2-CBEF-494E-953B-290306BBDF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883BE-3BAE-4B4F-B23A-F1DA309248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2AE52-581B-4A48-9ED2-049312D8D3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092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1FE60CF-97DC-4F5A-A60A-78D8C539DDDC}"/>
              </a:ext>
            </a:extLst>
          </p:cNvPr>
          <p:cNvSpPr/>
          <p:nvPr/>
        </p:nvSpPr>
        <p:spPr>
          <a:xfrm>
            <a:off x="0" y="0"/>
            <a:ext cx="12192000" cy="6927448"/>
          </a:xfrm>
          <a:prstGeom prst="rect">
            <a:avLst/>
          </a:prstGeom>
          <a:gradFill flip="none" rotWithShape="1">
            <a:gsLst>
              <a:gs pos="100000">
                <a:srgbClr val="1C1B3D"/>
              </a:gs>
              <a:gs pos="25000">
                <a:srgbClr val="453977"/>
              </a:gs>
            </a:gsLst>
            <a:lin ang="13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902CBB-6A4B-4436-B414-DD8AA6BA7E12}"/>
              </a:ext>
            </a:extLst>
          </p:cNvPr>
          <p:cNvSpPr txBox="1"/>
          <p:nvPr/>
        </p:nvSpPr>
        <p:spPr>
          <a:xfrm>
            <a:off x="457200" y="2841556"/>
            <a:ext cx="112395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spc="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victimisation of people with disability in NSW: </a:t>
            </a:r>
            <a:br>
              <a:rPr lang="en-AU" sz="3200" b="1" spc="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3200" b="1" spc="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from the National Disability Data Asset Pilot</a:t>
            </a:r>
          </a:p>
          <a:p>
            <a:pPr algn="ctr"/>
            <a:r>
              <a:rPr lang="en-AU" sz="3200" b="1" spc="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b="1" spc="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6AB15D-CD00-4DF4-A69C-98E59BF3D07A}"/>
              </a:ext>
            </a:extLst>
          </p:cNvPr>
          <p:cNvSpPr txBox="1"/>
          <p:nvPr/>
        </p:nvSpPr>
        <p:spPr>
          <a:xfrm>
            <a:off x="4490977" y="5159002"/>
            <a:ext cx="3237168" cy="5641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33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National Disability Data Asset Pilot </a:t>
            </a:r>
          </a:p>
          <a:p>
            <a:pPr algn="ctr"/>
            <a:r>
              <a:rPr lang="en-US" sz="1533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NSW Justice Test Case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996" y="2024591"/>
            <a:ext cx="4064008" cy="57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23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62CAAD3-630F-472A-9719-C0E9621660F1}"/>
              </a:ext>
            </a:extLst>
          </p:cNvPr>
          <p:cNvSpPr txBox="1">
            <a:spLocks/>
          </p:cNvSpPr>
          <p:nvPr/>
        </p:nvSpPr>
        <p:spPr>
          <a:xfrm>
            <a:off x="1912155" y="4902164"/>
            <a:ext cx="9507655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00" dirty="0"/>
              <a:t>1 in 3 Aboriginal women with disability were a victim of crime within the 5-year period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00" dirty="0"/>
              <a:t>Aboriginal males also had higher rates of victimisation than non-Aboriginal males and females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66D84FE-7396-4A16-8447-0A6D63E81BD4}"/>
              </a:ext>
            </a:extLst>
          </p:cNvPr>
          <p:cNvSpPr txBox="1">
            <a:spLocks/>
          </p:cNvSpPr>
          <p:nvPr/>
        </p:nvSpPr>
        <p:spPr>
          <a:xfrm>
            <a:off x="2694709" y="258359"/>
            <a:ext cx="935441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800" b="1" dirty="0">
                <a:solidFill>
                  <a:srgbClr val="0070C0"/>
                </a:solidFill>
              </a:rPr>
              <a:t>People with disability </a:t>
            </a:r>
            <a:r>
              <a:rPr lang="en-AU" sz="2800" dirty="0"/>
              <a:t>who are </a:t>
            </a:r>
            <a:r>
              <a:rPr lang="en-AU" sz="2800" b="1" u="sng" dirty="0"/>
              <a:t>victims of crime:</a:t>
            </a:r>
            <a:r>
              <a:rPr lang="en-AU" sz="2800" b="1" dirty="0"/>
              <a:t> Aboriginality</a:t>
            </a:r>
            <a:endParaRPr lang="en-AU" sz="2800" b="1" u="sng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2AFCC70-AE0C-4B0C-9CF9-12CE872452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2035093"/>
              </p:ext>
            </p:extLst>
          </p:nvPr>
        </p:nvGraphicFramePr>
        <p:xfrm>
          <a:off x="2005070" y="636771"/>
          <a:ext cx="9260867" cy="439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203F3463-24C3-498C-A57A-C24244E9C8C1}"/>
              </a:ext>
            </a:extLst>
          </p:cNvPr>
          <p:cNvGrpSpPr/>
          <p:nvPr/>
        </p:nvGrpSpPr>
        <p:grpSpPr>
          <a:xfrm>
            <a:off x="1423002" y="155978"/>
            <a:ext cx="939197" cy="611713"/>
            <a:chOff x="5706762" y="124836"/>
            <a:chExt cx="835960" cy="54447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35B3854-2BCD-466A-9940-624FF3699FF8}"/>
                </a:ext>
              </a:extLst>
            </p:cNvPr>
            <p:cNvSpPr/>
            <p:nvPr/>
          </p:nvSpPr>
          <p:spPr>
            <a:xfrm>
              <a:off x="6002722" y="124836"/>
              <a:ext cx="540000" cy="540000"/>
            </a:xfrm>
            <a:prstGeom prst="ellipse">
              <a:avLst/>
            </a:prstGeom>
            <a:pattFill prst="dkVert">
              <a:fgClr>
                <a:srgbClr val="D9D9D9"/>
              </a:fgClr>
              <a:bgClr>
                <a:schemeClr val="bg1"/>
              </a:bgClr>
            </a:pattFill>
            <a:ln>
              <a:solidFill>
                <a:schemeClr val="tx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42EDEF3-E9D2-4128-8906-6DC911B021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06762" y="129309"/>
              <a:ext cx="540000" cy="540000"/>
            </a:xfrm>
            <a:prstGeom prst="ellipse">
              <a:avLst/>
            </a:prstGeom>
            <a:solidFill>
              <a:srgbClr val="7030A0">
                <a:alpha val="60000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10" name="Picture 9" descr="Diagram, venn diagram&#10;&#10;Description automatically generated">
            <a:extLst>
              <a:ext uri="{FF2B5EF4-FFF2-40B4-BE49-F238E27FC236}">
                <a16:creationId xmlns:a16="http://schemas.microsoft.com/office/drawing/2014/main" id="{9F5A9937-3A99-4351-8F51-2D45C0A804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73"/>
          <a:stretch/>
        </p:blipFill>
        <p:spPr>
          <a:xfrm>
            <a:off x="1410826" y="153597"/>
            <a:ext cx="665561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871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62CAAD3-630F-472A-9719-C0E9621660F1}"/>
              </a:ext>
            </a:extLst>
          </p:cNvPr>
          <p:cNvSpPr txBox="1">
            <a:spLocks/>
          </p:cNvSpPr>
          <p:nvPr/>
        </p:nvSpPr>
        <p:spPr>
          <a:xfrm>
            <a:off x="1912155" y="4902164"/>
            <a:ext cx="9507655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00" dirty="0"/>
              <a:t>Rates of victimisation decreased with increasing 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00" dirty="0"/>
              <a:t>22% of 15-19 year </a:t>
            </a:r>
            <a:r>
              <a:rPr lang="en-AU" sz="1800" dirty="0" err="1"/>
              <a:t>olds</a:t>
            </a:r>
            <a:r>
              <a:rPr lang="en-AU" sz="1800" dirty="0"/>
              <a:t> with disability were a victim of crime within the 5-year period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00" dirty="0"/>
              <a:t>10% of 60-69 year </a:t>
            </a:r>
            <a:r>
              <a:rPr lang="en-AU" sz="1800" dirty="0" err="1"/>
              <a:t>olds</a:t>
            </a:r>
            <a:r>
              <a:rPr lang="en-AU" sz="1800" dirty="0"/>
              <a:t> with disability were a victim of crime within the 5-year period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66D84FE-7396-4A16-8447-0A6D63E81BD4}"/>
              </a:ext>
            </a:extLst>
          </p:cNvPr>
          <p:cNvSpPr txBox="1">
            <a:spLocks/>
          </p:cNvSpPr>
          <p:nvPr/>
        </p:nvSpPr>
        <p:spPr>
          <a:xfrm>
            <a:off x="2694709" y="258359"/>
            <a:ext cx="935441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800" b="1" dirty="0">
                <a:solidFill>
                  <a:srgbClr val="0070C0"/>
                </a:solidFill>
              </a:rPr>
              <a:t>People with disability </a:t>
            </a:r>
            <a:r>
              <a:rPr lang="en-AU" sz="2800" dirty="0"/>
              <a:t>who are </a:t>
            </a:r>
            <a:r>
              <a:rPr lang="en-AU" sz="2800" b="1" u="sng" dirty="0"/>
              <a:t>victims of crime:</a:t>
            </a:r>
            <a:r>
              <a:rPr lang="en-AU" sz="2800" b="1" dirty="0"/>
              <a:t> Age</a:t>
            </a:r>
            <a:endParaRPr lang="en-AU" sz="2800" b="1" u="sng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2AFCC70-AE0C-4B0C-9CF9-12CE872452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5837594"/>
              </p:ext>
            </p:extLst>
          </p:nvPr>
        </p:nvGraphicFramePr>
        <p:xfrm>
          <a:off x="2005070" y="636771"/>
          <a:ext cx="9260867" cy="439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203F3463-24C3-498C-A57A-C24244E9C8C1}"/>
              </a:ext>
            </a:extLst>
          </p:cNvPr>
          <p:cNvGrpSpPr/>
          <p:nvPr/>
        </p:nvGrpSpPr>
        <p:grpSpPr>
          <a:xfrm>
            <a:off x="1423002" y="155978"/>
            <a:ext cx="939197" cy="611713"/>
            <a:chOff x="5706762" y="124836"/>
            <a:chExt cx="835960" cy="54447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35B3854-2BCD-466A-9940-624FF3699FF8}"/>
                </a:ext>
              </a:extLst>
            </p:cNvPr>
            <p:cNvSpPr/>
            <p:nvPr/>
          </p:nvSpPr>
          <p:spPr>
            <a:xfrm>
              <a:off x="6002722" y="124836"/>
              <a:ext cx="540000" cy="540000"/>
            </a:xfrm>
            <a:prstGeom prst="ellipse">
              <a:avLst/>
            </a:prstGeom>
            <a:pattFill prst="dkVert">
              <a:fgClr>
                <a:srgbClr val="D9D9D9"/>
              </a:fgClr>
              <a:bgClr>
                <a:schemeClr val="bg1"/>
              </a:bgClr>
            </a:pattFill>
            <a:ln>
              <a:solidFill>
                <a:schemeClr val="tx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42EDEF3-E9D2-4128-8906-6DC911B021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06762" y="129309"/>
              <a:ext cx="540000" cy="540000"/>
            </a:xfrm>
            <a:prstGeom prst="ellipse">
              <a:avLst/>
            </a:prstGeom>
            <a:solidFill>
              <a:srgbClr val="7030A0">
                <a:alpha val="60000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10" name="Picture 9" descr="Diagram, venn diagram&#10;&#10;Description automatically generated">
            <a:extLst>
              <a:ext uri="{FF2B5EF4-FFF2-40B4-BE49-F238E27FC236}">
                <a16:creationId xmlns:a16="http://schemas.microsoft.com/office/drawing/2014/main" id="{9F5A9937-3A99-4351-8F51-2D45C0A804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73"/>
          <a:stretch/>
        </p:blipFill>
        <p:spPr>
          <a:xfrm>
            <a:off x="1410826" y="153597"/>
            <a:ext cx="665561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59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rrow: Pentagon 24">
            <a:extLst>
              <a:ext uri="{FF2B5EF4-FFF2-40B4-BE49-F238E27FC236}">
                <a16:creationId xmlns:a16="http://schemas.microsoft.com/office/drawing/2014/main" id="{EFD1DF66-D268-4EAC-AAA4-636097DF6E2C}"/>
              </a:ext>
            </a:extLst>
          </p:cNvPr>
          <p:cNvSpPr/>
          <p:nvPr/>
        </p:nvSpPr>
        <p:spPr>
          <a:xfrm>
            <a:off x="8143878" y="1911350"/>
            <a:ext cx="3695700" cy="2679700"/>
          </a:xfrm>
          <a:prstGeom prst="homePlate">
            <a:avLst>
              <a:gd name="adj" fmla="val 28199"/>
            </a:avLst>
          </a:prstGeom>
          <a:solidFill>
            <a:srgbClr val="2F5597"/>
          </a:solidFill>
          <a:ln w="1111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43F490-4575-49B5-B241-6CEFD771B2A7}"/>
              </a:ext>
            </a:extLst>
          </p:cNvPr>
          <p:cNvSpPr txBox="1"/>
          <p:nvPr/>
        </p:nvSpPr>
        <p:spPr>
          <a:xfrm>
            <a:off x="8939735" y="1949450"/>
            <a:ext cx="1551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dirty="0">
                <a:solidFill>
                  <a:schemeClr val="bg1"/>
                </a:solidFill>
              </a:rPr>
              <a:t> QUESTION 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9616AA5-785E-43F6-87A1-8ED02EBE07CA}"/>
              </a:ext>
            </a:extLst>
          </p:cNvPr>
          <p:cNvSpPr txBox="1"/>
          <p:nvPr/>
        </p:nvSpPr>
        <p:spPr>
          <a:xfrm>
            <a:off x="9572857" y="2512536"/>
            <a:ext cx="18222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What proportion of victims of crime have a disability?</a:t>
            </a:r>
          </a:p>
          <a:p>
            <a:pPr algn="ctr"/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A01F2D7C-17C9-4BF6-8982-7A3CC6BB7112}"/>
              </a:ext>
            </a:extLst>
          </p:cNvPr>
          <p:cNvSpPr/>
          <p:nvPr/>
        </p:nvSpPr>
        <p:spPr>
          <a:xfrm>
            <a:off x="5800729" y="1911350"/>
            <a:ext cx="3695700" cy="2679700"/>
          </a:xfrm>
          <a:prstGeom prst="homePlate">
            <a:avLst>
              <a:gd name="adj" fmla="val 28199"/>
            </a:avLst>
          </a:prstGeom>
          <a:solidFill>
            <a:srgbClr val="6B299D"/>
          </a:solidFill>
          <a:ln w="1111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BBAB9A-CBF2-4CE5-BFBD-E0981DC16F48}"/>
              </a:ext>
            </a:extLst>
          </p:cNvPr>
          <p:cNvSpPr txBox="1"/>
          <p:nvPr/>
        </p:nvSpPr>
        <p:spPr>
          <a:xfrm>
            <a:off x="6590814" y="1943100"/>
            <a:ext cx="1551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dirty="0">
                <a:solidFill>
                  <a:schemeClr val="bg1"/>
                </a:solidFill>
              </a:rPr>
              <a:t> QUESTION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5C2C86-2505-4EE2-B9FB-362D4089C207}"/>
              </a:ext>
            </a:extLst>
          </p:cNvPr>
          <p:cNvSpPr txBox="1"/>
          <p:nvPr/>
        </p:nvSpPr>
        <p:spPr>
          <a:xfrm>
            <a:off x="7217246" y="2494307"/>
            <a:ext cx="18532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What proportion </a:t>
            </a:r>
          </a:p>
          <a:p>
            <a:pPr algn="ctr"/>
            <a:r>
              <a:rPr lang="en-AU" b="1" dirty="0">
                <a:solidFill>
                  <a:schemeClr val="bg1"/>
                </a:solidFill>
              </a:rPr>
              <a:t>of people with </a:t>
            </a:r>
          </a:p>
          <a:p>
            <a:pPr algn="ctr"/>
            <a:r>
              <a:rPr lang="en-AU" b="1" dirty="0">
                <a:solidFill>
                  <a:schemeClr val="bg1"/>
                </a:solidFill>
              </a:rPr>
              <a:t>disability are </a:t>
            </a:r>
          </a:p>
          <a:p>
            <a:pPr algn="ctr"/>
            <a:r>
              <a:rPr lang="en-AU" b="1" dirty="0">
                <a:solidFill>
                  <a:schemeClr val="bg1"/>
                </a:solidFill>
              </a:rPr>
              <a:t>victims of crime?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20" name="Arrow: Pentagon 19">
            <a:extLst>
              <a:ext uri="{FF2B5EF4-FFF2-40B4-BE49-F238E27FC236}">
                <a16:creationId xmlns:a16="http://schemas.microsoft.com/office/drawing/2014/main" id="{1E48BC55-105F-4B57-A214-DED2D416CDD6}"/>
              </a:ext>
            </a:extLst>
          </p:cNvPr>
          <p:cNvSpPr/>
          <p:nvPr/>
        </p:nvSpPr>
        <p:spPr>
          <a:xfrm>
            <a:off x="3432179" y="1911350"/>
            <a:ext cx="3695700" cy="2679700"/>
          </a:xfrm>
          <a:prstGeom prst="homePlate">
            <a:avLst>
              <a:gd name="adj" fmla="val 28199"/>
            </a:avLst>
          </a:prstGeom>
          <a:solidFill>
            <a:srgbClr val="055A42"/>
          </a:solidFill>
          <a:ln w="1111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62A506B-49F7-4B95-A5B5-2E1FF7890A76}"/>
              </a:ext>
            </a:extLst>
          </p:cNvPr>
          <p:cNvSpPr txBox="1"/>
          <p:nvPr/>
        </p:nvSpPr>
        <p:spPr>
          <a:xfrm>
            <a:off x="4222264" y="1949450"/>
            <a:ext cx="1215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dirty="0">
                <a:solidFill>
                  <a:schemeClr val="bg1"/>
                </a:solidFill>
              </a:rPr>
              <a:t> METHOD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89541D-6E28-425C-A61F-FB1F4B174A51}"/>
              </a:ext>
            </a:extLst>
          </p:cNvPr>
          <p:cNvSpPr txBox="1"/>
          <p:nvPr/>
        </p:nvSpPr>
        <p:spPr>
          <a:xfrm>
            <a:off x="4934504" y="2789535"/>
            <a:ext cx="16841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</a:rPr>
              <a:t>How did we </a:t>
            </a:r>
          </a:p>
          <a:p>
            <a:r>
              <a:rPr lang="en-AU" b="1" dirty="0">
                <a:solidFill>
                  <a:schemeClr val="bg1"/>
                </a:solidFill>
              </a:rPr>
              <a:t>identify people </a:t>
            </a:r>
          </a:p>
          <a:p>
            <a:r>
              <a:rPr lang="en-AU" b="1" dirty="0">
                <a:solidFill>
                  <a:schemeClr val="bg1"/>
                </a:solidFill>
              </a:rPr>
              <a:t>with disability?</a:t>
            </a:r>
          </a:p>
        </p:txBody>
      </p:sp>
      <p:sp>
        <p:nvSpPr>
          <p:cNvPr id="23" name="Arrow: Pentagon 22">
            <a:extLst>
              <a:ext uri="{FF2B5EF4-FFF2-40B4-BE49-F238E27FC236}">
                <a16:creationId xmlns:a16="http://schemas.microsoft.com/office/drawing/2014/main" id="{73CA276E-C3DF-45E5-9272-BCBAE52CB286}"/>
              </a:ext>
            </a:extLst>
          </p:cNvPr>
          <p:cNvSpPr/>
          <p:nvPr/>
        </p:nvSpPr>
        <p:spPr>
          <a:xfrm>
            <a:off x="1574800" y="1905000"/>
            <a:ext cx="3175000" cy="2679700"/>
          </a:xfrm>
          <a:prstGeom prst="homePlate">
            <a:avLst>
              <a:gd name="adj" fmla="val 28199"/>
            </a:avLst>
          </a:prstGeom>
          <a:solidFill>
            <a:srgbClr val="801A41"/>
          </a:solidFill>
          <a:ln w="1111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D0DD046-D155-463C-BEA0-8921915B86CA}"/>
              </a:ext>
            </a:extLst>
          </p:cNvPr>
          <p:cNvSpPr txBox="1"/>
          <p:nvPr/>
        </p:nvSpPr>
        <p:spPr>
          <a:xfrm>
            <a:off x="1610017" y="1949450"/>
            <a:ext cx="1779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dirty="0">
                <a:solidFill>
                  <a:schemeClr val="bg1"/>
                </a:solidFill>
              </a:rPr>
              <a:t> BACKGROUND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4C2F806-9B68-4F00-BCFD-46584C69EC0A}"/>
              </a:ext>
            </a:extLst>
          </p:cNvPr>
          <p:cNvSpPr txBox="1"/>
          <p:nvPr/>
        </p:nvSpPr>
        <p:spPr>
          <a:xfrm>
            <a:off x="2071558" y="2783185"/>
            <a:ext cx="19955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</a:rPr>
              <a:t>What is the </a:t>
            </a:r>
          </a:p>
          <a:p>
            <a:r>
              <a:rPr lang="en-AU" b="1" dirty="0">
                <a:solidFill>
                  <a:schemeClr val="bg1"/>
                </a:solidFill>
              </a:rPr>
              <a:t>National Disability </a:t>
            </a:r>
          </a:p>
          <a:p>
            <a:r>
              <a:rPr lang="en-AU" b="1" dirty="0">
                <a:solidFill>
                  <a:schemeClr val="bg1"/>
                </a:solidFill>
              </a:rPr>
              <a:t>Data Asset Pilot? </a:t>
            </a:r>
          </a:p>
        </p:txBody>
      </p:sp>
      <p:sp>
        <p:nvSpPr>
          <p:cNvPr id="33" name="Arrow: Pentagon 32">
            <a:extLst>
              <a:ext uri="{FF2B5EF4-FFF2-40B4-BE49-F238E27FC236}">
                <a16:creationId xmlns:a16="http://schemas.microsoft.com/office/drawing/2014/main" id="{DEAF8AF2-4142-44C7-9CAC-0F94D9013633}"/>
              </a:ext>
            </a:extLst>
          </p:cNvPr>
          <p:cNvSpPr/>
          <p:nvPr/>
        </p:nvSpPr>
        <p:spPr>
          <a:xfrm>
            <a:off x="1534427" y="1851025"/>
            <a:ext cx="8003277" cy="2679700"/>
          </a:xfrm>
          <a:prstGeom prst="homePlate">
            <a:avLst>
              <a:gd name="adj" fmla="val 28199"/>
            </a:avLst>
          </a:prstGeom>
          <a:solidFill>
            <a:schemeClr val="bg1">
              <a:alpha val="85000"/>
            </a:schemeClr>
          </a:solidFill>
          <a:ln w="1111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40458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F4F6DEAE-C55A-40F5-80A4-223384AC5CCA}"/>
              </a:ext>
            </a:extLst>
          </p:cNvPr>
          <p:cNvSpPr/>
          <p:nvPr/>
        </p:nvSpPr>
        <p:spPr>
          <a:xfrm>
            <a:off x="4933207" y="1418496"/>
            <a:ext cx="6381292" cy="4135542"/>
          </a:xfrm>
          <a:prstGeom prst="ellipse">
            <a:avLst/>
          </a:prstGeom>
          <a:solidFill>
            <a:srgbClr val="3A91CE"/>
          </a:solidFill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532D5-D777-45AC-A864-6F112A17CE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3710" y="27763"/>
            <a:ext cx="8728233" cy="609600"/>
          </a:xfrm>
        </p:spPr>
        <p:txBody>
          <a:bodyPr/>
          <a:lstStyle/>
          <a:p>
            <a:r>
              <a:rPr lang="en-AU" dirty="0"/>
              <a:t>The final study sample includes records for 1.4 million individuals.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EAEAEE7-E538-4DDC-AC8A-A0649769FB4B}"/>
              </a:ext>
            </a:extLst>
          </p:cNvPr>
          <p:cNvSpPr/>
          <p:nvPr/>
        </p:nvSpPr>
        <p:spPr>
          <a:xfrm>
            <a:off x="2364765" y="2013795"/>
            <a:ext cx="3886430" cy="3005843"/>
          </a:xfrm>
          <a:prstGeom prst="ellipse">
            <a:avLst/>
          </a:prstGeom>
          <a:solidFill>
            <a:srgbClr val="D0BCE0">
              <a:alpha val="54000"/>
            </a:srgbClr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2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B878E8-97E5-4B4E-8861-8878BD28D046}"/>
              </a:ext>
            </a:extLst>
          </p:cNvPr>
          <p:cNvSpPr txBox="1"/>
          <p:nvPr/>
        </p:nvSpPr>
        <p:spPr>
          <a:xfrm>
            <a:off x="2476449" y="637363"/>
            <a:ext cx="5204511" cy="58477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96,112 people receiving disability services/supports </a:t>
            </a:r>
            <a:b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AND victims of a crime reported to NSW police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6E407CE-656F-4C28-BE88-1A5B341615AB}"/>
              </a:ext>
            </a:extLst>
          </p:cNvPr>
          <p:cNvCxnSpPr>
            <a:cxnSpLocks/>
          </p:cNvCxnSpPr>
          <p:nvPr/>
        </p:nvCxnSpPr>
        <p:spPr>
          <a:xfrm>
            <a:off x="5373453" y="1446290"/>
            <a:ext cx="0" cy="1750315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B8E8274-689F-4E10-B3E6-2CFAD1C3C750}"/>
              </a:ext>
            </a:extLst>
          </p:cNvPr>
          <p:cNvSpPr txBox="1"/>
          <p:nvPr/>
        </p:nvSpPr>
        <p:spPr>
          <a:xfrm>
            <a:off x="2435088" y="2860047"/>
            <a:ext cx="2395908" cy="1077218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542,388 people </a:t>
            </a:r>
            <a:b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receiving disability </a:t>
            </a:r>
            <a:b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services or supports between 2009-2018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92176E-58BF-4381-9CF9-46BD318727B4}"/>
              </a:ext>
            </a:extLst>
          </p:cNvPr>
          <p:cNvSpPr txBox="1"/>
          <p:nvPr/>
        </p:nvSpPr>
        <p:spPr>
          <a:xfrm>
            <a:off x="6535236" y="2771167"/>
            <a:ext cx="3424680" cy="1077218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890,138 people </a:t>
            </a:r>
            <a:b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with a victim incident between 2014-2018</a:t>
            </a:r>
          </a:p>
          <a:p>
            <a:pPr algn="ctr"/>
            <a:endParaRPr lang="en-AU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58E1C87-8124-448A-BC46-A405BADDC465}"/>
              </a:ext>
            </a:extLst>
          </p:cNvPr>
          <p:cNvSpPr txBox="1">
            <a:spLocks/>
          </p:cNvSpPr>
          <p:nvPr/>
        </p:nvSpPr>
        <p:spPr>
          <a:xfrm>
            <a:off x="1806844" y="5786470"/>
            <a:ext cx="9507655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00" dirty="0"/>
              <a:t>11.0% of all victims of crime were identified with disability  </a:t>
            </a:r>
          </a:p>
        </p:txBody>
      </p:sp>
    </p:spTree>
    <p:extLst>
      <p:ext uri="{BB962C8B-B14F-4D97-AF65-F5344CB8AC3E}">
        <p14:creationId xmlns:p14="http://schemas.microsoft.com/office/powerpoint/2010/main" val="675293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62CAAD3-630F-472A-9719-C0E9621660F1}"/>
              </a:ext>
            </a:extLst>
          </p:cNvPr>
          <p:cNvSpPr txBox="1">
            <a:spLocks/>
          </p:cNvSpPr>
          <p:nvPr/>
        </p:nvSpPr>
        <p:spPr>
          <a:xfrm>
            <a:off x="1881677" y="5146049"/>
            <a:ext cx="9507655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00" dirty="0"/>
              <a:t>11% - 18% of victims of crime were identified as having a disability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00" dirty="0"/>
              <a:t>12% - 28% of victims of violent crime were identified as having a disability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00" dirty="0"/>
              <a:t>15% - 32% of victims of DV crime were identified as having a disability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18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DC5AA8C-2844-4716-97E0-AFA730F36EAA}"/>
              </a:ext>
            </a:extLst>
          </p:cNvPr>
          <p:cNvSpPr/>
          <p:nvPr/>
        </p:nvSpPr>
        <p:spPr>
          <a:xfrm>
            <a:off x="1416726" y="155978"/>
            <a:ext cx="618484" cy="616738"/>
          </a:xfrm>
          <a:prstGeom prst="ellipse">
            <a:avLst/>
          </a:prstGeom>
          <a:pattFill prst="dkVert">
            <a:fgClr>
              <a:srgbClr val="D9D9D9"/>
            </a:fgClr>
            <a:bgClr>
              <a:schemeClr val="bg1"/>
            </a:bgClr>
          </a:pattFill>
          <a:ln>
            <a:solidFill>
              <a:schemeClr val="tx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2" name="Picture 21" descr="Diagram, venn diagram&#10;&#10;Description automatically generated">
            <a:extLst>
              <a:ext uri="{FF2B5EF4-FFF2-40B4-BE49-F238E27FC236}">
                <a16:creationId xmlns:a16="http://schemas.microsoft.com/office/drawing/2014/main" id="{AD29CA89-5F8F-4251-8136-B42E24E615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028" y="155978"/>
            <a:ext cx="609540" cy="616738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166D84FE-7396-4A16-8447-0A6D63E81BD4}"/>
              </a:ext>
            </a:extLst>
          </p:cNvPr>
          <p:cNvSpPr txBox="1">
            <a:spLocks/>
          </p:cNvSpPr>
          <p:nvPr/>
        </p:nvSpPr>
        <p:spPr>
          <a:xfrm>
            <a:off x="2694709" y="258359"/>
            <a:ext cx="935441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800" b="1" dirty="0">
                <a:solidFill>
                  <a:srgbClr val="0070C0"/>
                </a:solidFill>
              </a:rPr>
              <a:t>Victims of crime</a:t>
            </a:r>
            <a:r>
              <a:rPr lang="en-AU" sz="2800" dirty="0"/>
              <a:t> who have a </a:t>
            </a:r>
            <a:r>
              <a:rPr lang="en-AU" sz="2800" b="1" u="sng" dirty="0"/>
              <a:t>disability</a:t>
            </a:r>
            <a:endParaRPr lang="en-AU" sz="2800" b="1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2AFCC70-AE0C-4B0C-9CF9-12CE872452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1861811"/>
              </p:ext>
            </p:extLst>
          </p:nvPr>
        </p:nvGraphicFramePr>
        <p:xfrm>
          <a:off x="1976670" y="900931"/>
          <a:ext cx="9260867" cy="439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98685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0DBA73-3004-4836-A920-BE16025FF3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13127" y="114421"/>
            <a:ext cx="9225145" cy="609600"/>
          </a:xfrm>
        </p:spPr>
        <p:txBody>
          <a:bodyPr/>
          <a:lstStyle/>
          <a:p>
            <a:r>
              <a:rPr lang="en-AU" sz="2800" b="1" dirty="0">
                <a:solidFill>
                  <a:srgbClr val="0070C0"/>
                </a:solidFill>
              </a:rPr>
              <a:t>Victims of crime</a:t>
            </a:r>
            <a:r>
              <a:rPr lang="en-AU" sz="2800" dirty="0"/>
              <a:t> who have a </a:t>
            </a:r>
            <a:r>
              <a:rPr lang="en-AU" sz="2800" b="1" u="sng" dirty="0"/>
              <a:t>disability: </a:t>
            </a:r>
            <a:r>
              <a:rPr lang="en-AU" sz="2800" b="1" dirty="0"/>
              <a:t>characteristics of incidents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7AB82D-4935-42AA-B776-A249750CA5D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29363"/>
            <a:ext cx="638175" cy="528637"/>
          </a:xfrm>
        </p:spPr>
        <p:txBody>
          <a:bodyPr/>
          <a:lstStyle/>
          <a:p>
            <a:fld id="{BC64674B-0CCF-4531-A68C-815F17BC8CC8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15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E973266-389E-4BA8-B0C3-EDDD2E117B17}"/>
              </a:ext>
            </a:extLst>
          </p:cNvPr>
          <p:cNvGrpSpPr/>
          <p:nvPr/>
        </p:nvGrpSpPr>
        <p:grpSpPr>
          <a:xfrm>
            <a:off x="1232433" y="1843042"/>
            <a:ext cx="2524547" cy="1110168"/>
            <a:chOff x="1968644" y="7667351"/>
            <a:chExt cx="3786821" cy="1665252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B8864A6-FD16-45CD-8618-E8416B013310}"/>
                </a:ext>
              </a:extLst>
            </p:cNvPr>
            <p:cNvSpPr txBox="1"/>
            <p:nvPr/>
          </p:nvSpPr>
          <p:spPr>
            <a:xfrm>
              <a:off x="1968644" y="7667351"/>
              <a:ext cx="3786821" cy="446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33" b="1" dirty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ea typeface="Open Sans Semibold" panose="020B0706030804020204" pitchFamily="34" charset="0"/>
                  <a:cs typeface="Arial" panose="020B0604020202020204" pitchFamily="34" charset="0"/>
                </a:rPr>
                <a:t>VIOLENT OFFENCES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B4CC05D-0BF2-4069-B052-1AD2E62A0A12}"/>
                </a:ext>
              </a:extLst>
            </p:cNvPr>
            <p:cNvSpPr txBox="1"/>
            <p:nvPr/>
          </p:nvSpPr>
          <p:spPr>
            <a:xfrm>
              <a:off x="1968644" y="8065526"/>
              <a:ext cx="3786821" cy="1267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33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Incidents involving people with disability more often violent and DV-related 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AEAA73C-534C-4644-95F8-5EE693C102BF}"/>
              </a:ext>
            </a:extLst>
          </p:cNvPr>
          <p:cNvGrpSpPr/>
          <p:nvPr/>
        </p:nvGrpSpPr>
        <p:grpSpPr>
          <a:xfrm>
            <a:off x="4833726" y="1767172"/>
            <a:ext cx="2524547" cy="1110165"/>
            <a:chOff x="1968644" y="7667351"/>
            <a:chExt cx="3786821" cy="1665246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2959094-B27A-44F3-B61E-A9E3EF99ECAC}"/>
                </a:ext>
              </a:extLst>
            </p:cNvPr>
            <p:cNvSpPr txBox="1"/>
            <p:nvPr/>
          </p:nvSpPr>
          <p:spPr>
            <a:xfrm>
              <a:off x="1968644" y="7667351"/>
              <a:ext cx="3786821" cy="446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33" b="1" dirty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ea typeface="Open Sans Semibold" panose="020B0706030804020204" pitchFamily="34" charset="0"/>
                  <a:cs typeface="Arial" panose="020B0604020202020204" pitchFamily="34" charset="0"/>
                </a:rPr>
                <a:t>RESIDENCE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CA41E55-8803-41D3-B134-0D561DBBF1E3}"/>
                </a:ext>
              </a:extLst>
            </p:cNvPr>
            <p:cNvSpPr txBox="1"/>
            <p:nvPr/>
          </p:nvSpPr>
          <p:spPr>
            <a:xfrm>
              <a:off x="1968644" y="8065521"/>
              <a:ext cx="3786821" cy="1267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AU" sz="1133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Victims residing in regional areas more likely to have a disability </a:t>
              </a:r>
            </a:p>
            <a:p>
              <a:pPr algn="ctr">
                <a:lnSpc>
                  <a:spcPct val="150000"/>
                </a:lnSpc>
              </a:pPr>
              <a:r>
                <a:rPr lang="en-US" sz="1133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03DAFCD-2371-401A-8998-FF09868A1B49}"/>
              </a:ext>
            </a:extLst>
          </p:cNvPr>
          <p:cNvGrpSpPr/>
          <p:nvPr/>
        </p:nvGrpSpPr>
        <p:grpSpPr>
          <a:xfrm>
            <a:off x="8435021" y="1728747"/>
            <a:ext cx="2524547" cy="1371712"/>
            <a:chOff x="1968644" y="7667351"/>
            <a:chExt cx="3786821" cy="2057566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735E13A-4BBF-4085-B77F-F51473A14DB4}"/>
                </a:ext>
              </a:extLst>
            </p:cNvPr>
            <p:cNvSpPr txBox="1"/>
            <p:nvPr/>
          </p:nvSpPr>
          <p:spPr>
            <a:xfrm>
              <a:off x="1968644" y="7667351"/>
              <a:ext cx="3786821" cy="446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33" b="1" dirty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ea typeface="Open Sans Semibold" panose="020B0706030804020204" pitchFamily="34" charset="0"/>
                  <a:cs typeface="Arial" panose="020B0604020202020204" pitchFamily="34" charset="0"/>
                </a:rPr>
                <a:t>SOCIOECONOMIC STATUS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836D26F-B0EE-4FA6-893A-0F467BA92A2E}"/>
                </a:ext>
              </a:extLst>
            </p:cNvPr>
            <p:cNvSpPr txBox="1"/>
            <p:nvPr/>
          </p:nvSpPr>
          <p:spPr>
            <a:xfrm>
              <a:off x="1968644" y="8065521"/>
              <a:ext cx="3786821" cy="1659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AU" sz="1133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Victims residing in areas of greater socioeconomic disadvantage more likely to have a disability </a:t>
              </a:r>
            </a:p>
            <a:p>
              <a:pPr algn="ctr">
                <a:lnSpc>
                  <a:spcPct val="150000"/>
                </a:lnSpc>
              </a:pPr>
              <a:r>
                <a:rPr lang="en-US" sz="1133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61" name="Oval 60">
            <a:extLst>
              <a:ext uri="{FF2B5EF4-FFF2-40B4-BE49-F238E27FC236}">
                <a16:creationId xmlns:a16="http://schemas.microsoft.com/office/drawing/2014/main" id="{BB6FF204-7AE3-4DB0-A1CE-84BD0DAC9666}"/>
              </a:ext>
            </a:extLst>
          </p:cNvPr>
          <p:cNvSpPr/>
          <p:nvPr/>
        </p:nvSpPr>
        <p:spPr>
          <a:xfrm rot="10800000">
            <a:off x="9198780" y="3209995"/>
            <a:ext cx="997031" cy="99703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A37C64F7-BB72-4F8E-AB30-F2BCCCDC9FF8}"/>
              </a:ext>
            </a:extLst>
          </p:cNvPr>
          <p:cNvSpPr/>
          <p:nvPr/>
        </p:nvSpPr>
        <p:spPr>
          <a:xfrm rot="10800000">
            <a:off x="7395660" y="3209995"/>
            <a:ext cx="997031" cy="997031"/>
          </a:xfrm>
          <a:prstGeom prst="ellipse">
            <a:avLst/>
          </a:prstGeom>
          <a:solidFill>
            <a:srgbClr val="218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C5EF8160-9D46-441D-951F-4743FCDD97F2}"/>
              </a:ext>
            </a:extLst>
          </p:cNvPr>
          <p:cNvSpPr/>
          <p:nvPr/>
        </p:nvSpPr>
        <p:spPr>
          <a:xfrm rot="10800000">
            <a:off x="5597485" y="3209995"/>
            <a:ext cx="997031" cy="99703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46A8812-9EE6-4D2B-9D0F-DB2322BC2DF1}"/>
              </a:ext>
            </a:extLst>
          </p:cNvPr>
          <p:cNvSpPr/>
          <p:nvPr/>
        </p:nvSpPr>
        <p:spPr>
          <a:xfrm rot="10800000">
            <a:off x="3799312" y="3209995"/>
            <a:ext cx="997031" cy="997031"/>
          </a:xfrm>
          <a:prstGeom prst="ellipse">
            <a:avLst/>
          </a:prstGeom>
          <a:solidFill>
            <a:srgbClr val="4539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575D0CC-9278-436E-A982-DB177845FB19}"/>
              </a:ext>
            </a:extLst>
          </p:cNvPr>
          <p:cNvSpPr/>
          <p:nvPr/>
        </p:nvSpPr>
        <p:spPr>
          <a:xfrm rot="10800000">
            <a:off x="1996193" y="3209995"/>
            <a:ext cx="997031" cy="99703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Freeform 6">
            <a:extLst>
              <a:ext uri="{FF2B5EF4-FFF2-40B4-BE49-F238E27FC236}">
                <a16:creationId xmlns:a16="http://schemas.microsoft.com/office/drawing/2014/main" id="{8307404C-A52D-4BB3-998A-FDF9AB972B62}"/>
              </a:ext>
            </a:extLst>
          </p:cNvPr>
          <p:cNvSpPr>
            <a:spLocks/>
          </p:cNvSpPr>
          <p:nvPr/>
        </p:nvSpPr>
        <p:spPr bwMode="auto">
          <a:xfrm rot="10800000">
            <a:off x="8795735" y="3715104"/>
            <a:ext cx="1803120" cy="903209"/>
          </a:xfrm>
          <a:custGeom>
            <a:avLst/>
            <a:gdLst>
              <a:gd name="T0" fmla="*/ 231 w 231"/>
              <a:gd name="T1" fmla="*/ 115 h 115"/>
              <a:gd name="T2" fmla="*/ 116 w 231"/>
              <a:gd name="T3" fmla="*/ 0 h 115"/>
              <a:gd name="T4" fmla="*/ 0 w 231"/>
              <a:gd name="T5" fmla="*/ 115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1" h="115">
                <a:moveTo>
                  <a:pt x="231" y="115"/>
                </a:moveTo>
                <a:cubicBezTo>
                  <a:pt x="231" y="52"/>
                  <a:pt x="179" y="0"/>
                  <a:pt x="116" y="0"/>
                </a:cubicBezTo>
                <a:cubicBezTo>
                  <a:pt x="52" y="0"/>
                  <a:pt x="0" y="52"/>
                  <a:pt x="0" y="115"/>
                </a:cubicBezTo>
              </a:path>
            </a:pathLst>
          </a:custGeom>
          <a:noFill/>
          <a:ln w="317500" cap="flat">
            <a:solidFill>
              <a:schemeClr val="tx1">
                <a:lumMod val="10000"/>
                <a:lumOff val="9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Freeform 7">
            <a:extLst>
              <a:ext uri="{FF2B5EF4-FFF2-40B4-BE49-F238E27FC236}">
                <a16:creationId xmlns:a16="http://schemas.microsoft.com/office/drawing/2014/main" id="{6FFBB7A2-914B-4BB1-AD23-434E6331245F}"/>
              </a:ext>
            </a:extLst>
          </p:cNvPr>
          <p:cNvSpPr>
            <a:spLocks/>
          </p:cNvSpPr>
          <p:nvPr/>
        </p:nvSpPr>
        <p:spPr bwMode="auto">
          <a:xfrm rot="10800000">
            <a:off x="6992614" y="2798710"/>
            <a:ext cx="1803120" cy="916393"/>
          </a:xfrm>
          <a:custGeom>
            <a:avLst/>
            <a:gdLst>
              <a:gd name="T0" fmla="*/ 0 w 231"/>
              <a:gd name="T1" fmla="*/ 0 h 116"/>
              <a:gd name="T2" fmla="*/ 115 w 231"/>
              <a:gd name="T3" fmla="*/ 116 h 116"/>
              <a:gd name="T4" fmla="*/ 231 w 231"/>
              <a:gd name="T5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1" h="116">
                <a:moveTo>
                  <a:pt x="0" y="0"/>
                </a:moveTo>
                <a:cubicBezTo>
                  <a:pt x="0" y="64"/>
                  <a:pt x="52" y="116"/>
                  <a:pt x="115" y="116"/>
                </a:cubicBezTo>
                <a:cubicBezTo>
                  <a:pt x="179" y="116"/>
                  <a:pt x="231" y="64"/>
                  <a:pt x="231" y="0"/>
                </a:cubicBezTo>
              </a:path>
            </a:pathLst>
          </a:custGeom>
          <a:noFill/>
          <a:ln w="317500" cap="flat">
            <a:solidFill>
              <a:schemeClr val="tx1">
                <a:lumMod val="10000"/>
                <a:lumOff val="9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Freeform 8">
            <a:extLst>
              <a:ext uri="{FF2B5EF4-FFF2-40B4-BE49-F238E27FC236}">
                <a16:creationId xmlns:a16="http://schemas.microsoft.com/office/drawing/2014/main" id="{38AADCB3-52ED-4B25-861E-3999AE34D1CE}"/>
              </a:ext>
            </a:extLst>
          </p:cNvPr>
          <p:cNvSpPr>
            <a:spLocks/>
          </p:cNvSpPr>
          <p:nvPr/>
        </p:nvSpPr>
        <p:spPr bwMode="auto">
          <a:xfrm rot="10800000">
            <a:off x="5199385" y="3715104"/>
            <a:ext cx="1793231" cy="903209"/>
          </a:xfrm>
          <a:custGeom>
            <a:avLst/>
            <a:gdLst>
              <a:gd name="T0" fmla="*/ 230 w 230"/>
              <a:gd name="T1" fmla="*/ 115 h 115"/>
              <a:gd name="T2" fmla="*/ 115 w 230"/>
              <a:gd name="T3" fmla="*/ 0 h 115"/>
              <a:gd name="T4" fmla="*/ 0 w 230"/>
              <a:gd name="T5" fmla="*/ 115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0" h="115">
                <a:moveTo>
                  <a:pt x="230" y="115"/>
                </a:moveTo>
                <a:cubicBezTo>
                  <a:pt x="230" y="52"/>
                  <a:pt x="179" y="0"/>
                  <a:pt x="115" y="0"/>
                </a:cubicBezTo>
                <a:cubicBezTo>
                  <a:pt x="51" y="0"/>
                  <a:pt x="0" y="52"/>
                  <a:pt x="0" y="115"/>
                </a:cubicBezTo>
              </a:path>
            </a:pathLst>
          </a:custGeom>
          <a:noFill/>
          <a:ln w="317500" cap="flat">
            <a:solidFill>
              <a:schemeClr val="tx1">
                <a:lumMod val="10000"/>
                <a:lumOff val="9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Freeform 9">
            <a:extLst>
              <a:ext uri="{FF2B5EF4-FFF2-40B4-BE49-F238E27FC236}">
                <a16:creationId xmlns:a16="http://schemas.microsoft.com/office/drawing/2014/main" id="{F5E9FD11-19C8-4079-B19C-5EAB43A3A5F6}"/>
              </a:ext>
            </a:extLst>
          </p:cNvPr>
          <p:cNvSpPr>
            <a:spLocks/>
          </p:cNvSpPr>
          <p:nvPr/>
        </p:nvSpPr>
        <p:spPr bwMode="auto">
          <a:xfrm rot="10800000">
            <a:off x="3396266" y="2798710"/>
            <a:ext cx="1803120" cy="916393"/>
          </a:xfrm>
          <a:custGeom>
            <a:avLst/>
            <a:gdLst>
              <a:gd name="T0" fmla="*/ 0 w 231"/>
              <a:gd name="T1" fmla="*/ 0 h 116"/>
              <a:gd name="T2" fmla="*/ 116 w 231"/>
              <a:gd name="T3" fmla="*/ 116 h 116"/>
              <a:gd name="T4" fmla="*/ 231 w 231"/>
              <a:gd name="T5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1" h="116">
                <a:moveTo>
                  <a:pt x="0" y="0"/>
                </a:moveTo>
                <a:cubicBezTo>
                  <a:pt x="0" y="64"/>
                  <a:pt x="52" y="116"/>
                  <a:pt x="116" y="116"/>
                </a:cubicBezTo>
                <a:cubicBezTo>
                  <a:pt x="179" y="116"/>
                  <a:pt x="231" y="64"/>
                  <a:pt x="231" y="0"/>
                </a:cubicBezTo>
              </a:path>
            </a:pathLst>
          </a:custGeom>
          <a:noFill/>
          <a:ln w="317500" cap="flat">
            <a:solidFill>
              <a:schemeClr val="tx1">
                <a:lumMod val="10000"/>
                <a:lumOff val="9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Freeform 13">
            <a:extLst>
              <a:ext uri="{FF2B5EF4-FFF2-40B4-BE49-F238E27FC236}">
                <a16:creationId xmlns:a16="http://schemas.microsoft.com/office/drawing/2014/main" id="{50E8CA1E-670F-47BF-BAA5-B3505C3F927B}"/>
              </a:ext>
            </a:extLst>
          </p:cNvPr>
          <p:cNvSpPr>
            <a:spLocks/>
          </p:cNvSpPr>
          <p:nvPr/>
        </p:nvSpPr>
        <p:spPr bwMode="auto">
          <a:xfrm rot="10800000">
            <a:off x="1593147" y="3715104"/>
            <a:ext cx="1803120" cy="903209"/>
          </a:xfrm>
          <a:custGeom>
            <a:avLst/>
            <a:gdLst>
              <a:gd name="T0" fmla="*/ 231 w 231"/>
              <a:gd name="T1" fmla="*/ 115 h 115"/>
              <a:gd name="T2" fmla="*/ 115 w 231"/>
              <a:gd name="T3" fmla="*/ 0 h 115"/>
              <a:gd name="T4" fmla="*/ 0 w 231"/>
              <a:gd name="T5" fmla="*/ 115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1" h="115">
                <a:moveTo>
                  <a:pt x="231" y="115"/>
                </a:moveTo>
                <a:cubicBezTo>
                  <a:pt x="231" y="52"/>
                  <a:pt x="179" y="0"/>
                  <a:pt x="115" y="0"/>
                </a:cubicBezTo>
                <a:cubicBezTo>
                  <a:pt x="52" y="0"/>
                  <a:pt x="0" y="52"/>
                  <a:pt x="0" y="115"/>
                </a:cubicBezTo>
              </a:path>
            </a:pathLst>
          </a:custGeom>
          <a:noFill/>
          <a:ln w="317500" cap="flat">
            <a:solidFill>
              <a:schemeClr val="tx1">
                <a:lumMod val="10000"/>
                <a:lumOff val="9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6626A227-2E77-4219-8280-49B4565825C1}"/>
              </a:ext>
            </a:extLst>
          </p:cNvPr>
          <p:cNvGrpSpPr/>
          <p:nvPr/>
        </p:nvGrpSpPr>
        <p:grpSpPr>
          <a:xfrm>
            <a:off x="3072937" y="4552871"/>
            <a:ext cx="2524547" cy="1371712"/>
            <a:chOff x="-4538836" y="7667351"/>
            <a:chExt cx="3786821" cy="2057570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8A0E7A6-7367-453F-B80C-88FCAA6C35F2}"/>
                </a:ext>
              </a:extLst>
            </p:cNvPr>
            <p:cNvSpPr txBox="1"/>
            <p:nvPr/>
          </p:nvSpPr>
          <p:spPr>
            <a:xfrm>
              <a:off x="-4538836" y="7667351"/>
              <a:ext cx="3786821" cy="446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33" b="1" dirty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ea typeface="Open Sans Semibold" panose="020B0706030804020204" pitchFamily="34" charset="0"/>
                  <a:cs typeface="Arial" panose="020B0604020202020204" pitchFamily="34" charset="0"/>
                </a:rPr>
                <a:t>ALCOHOL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5A89F98C-A162-4329-BFD7-75C8407A776C}"/>
                </a:ext>
              </a:extLst>
            </p:cNvPr>
            <p:cNvSpPr txBox="1"/>
            <p:nvPr/>
          </p:nvSpPr>
          <p:spPr>
            <a:xfrm>
              <a:off x="-4538836" y="8065522"/>
              <a:ext cx="3786821" cy="1659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AU" sz="1133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Incidents involving people with disability more likely to be flagged as alcohol related</a:t>
              </a:r>
            </a:p>
            <a:p>
              <a:pPr algn="ctr">
                <a:lnSpc>
                  <a:spcPct val="150000"/>
                </a:lnSpc>
              </a:pPr>
              <a:r>
                <a:rPr lang="en-US" sz="1133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D6E381E-0D89-4F20-A340-3D241D96063C}"/>
              </a:ext>
            </a:extLst>
          </p:cNvPr>
          <p:cNvGrpSpPr/>
          <p:nvPr/>
        </p:nvGrpSpPr>
        <p:grpSpPr>
          <a:xfrm>
            <a:off x="6631902" y="4500312"/>
            <a:ext cx="2524547" cy="1270213"/>
            <a:chOff x="1968644" y="7667351"/>
            <a:chExt cx="3786821" cy="1188640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502ADCC-5923-464E-9653-38B541A4ECAB}"/>
                </a:ext>
              </a:extLst>
            </p:cNvPr>
            <p:cNvSpPr txBox="1"/>
            <p:nvPr/>
          </p:nvSpPr>
          <p:spPr>
            <a:xfrm>
              <a:off x="1968644" y="7667351"/>
              <a:ext cx="3786821" cy="278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33" b="1" dirty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ea typeface="Open Sans Semibold" panose="020B0706030804020204" pitchFamily="34" charset="0"/>
                  <a:cs typeface="Arial" panose="020B0604020202020204" pitchFamily="34" charset="0"/>
                </a:rPr>
                <a:t>ABORIGINALITY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2D94F382-AAA4-4982-8979-A0140B731A28}"/>
                </a:ext>
              </a:extLst>
            </p:cNvPr>
            <p:cNvSpPr txBox="1"/>
            <p:nvPr/>
          </p:nvSpPr>
          <p:spPr>
            <a:xfrm>
              <a:off x="1968644" y="8065521"/>
              <a:ext cx="3786821" cy="790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AU" sz="1133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Aboriginal victims of crime more likely to have a disability</a:t>
              </a:r>
            </a:p>
            <a:p>
              <a:pPr algn="ctr">
                <a:lnSpc>
                  <a:spcPct val="150000"/>
                </a:lnSpc>
              </a:pPr>
              <a:r>
                <a:rPr lang="en-US" sz="1133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8" name="Graphic 7" descr="Neptune outline">
            <a:extLst>
              <a:ext uri="{FF2B5EF4-FFF2-40B4-BE49-F238E27FC236}">
                <a16:creationId xmlns:a16="http://schemas.microsoft.com/office/drawing/2014/main" id="{C27CE60B-DB35-4C96-A51D-3EEB48FFCE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84428" y="3403710"/>
            <a:ext cx="609600" cy="609600"/>
          </a:xfrm>
          <a:prstGeom prst="rect">
            <a:avLst/>
          </a:prstGeom>
        </p:spPr>
      </p:pic>
      <p:pic>
        <p:nvPicPr>
          <p:cNvPr id="12" name="Graphic 11" descr="Map with pin outline">
            <a:extLst>
              <a:ext uri="{FF2B5EF4-FFF2-40B4-BE49-F238E27FC236}">
                <a16:creationId xmlns:a16="http://schemas.microsoft.com/office/drawing/2014/main" id="{08873A81-5082-4387-A36E-5F74EC6E7E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91200" y="3352800"/>
            <a:ext cx="609600" cy="609600"/>
          </a:xfrm>
          <a:prstGeom prst="rect">
            <a:avLst/>
          </a:prstGeom>
        </p:spPr>
      </p:pic>
      <p:pic>
        <p:nvPicPr>
          <p:cNvPr id="7" name="Graphic 6" descr="Wine with solid fill">
            <a:extLst>
              <a:ext uri="{FF2B5EF4-FFF2-40B4-BE49-F238E27FC236}">
                <a16:creationId xmlns:a16="http://schemas.microsoft.com/office/drawing/2014/main" id="{D43D6B2B-4402-477F-916E-CF49B9C936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46828" y="3403048"/>
            <a:ext cx="674224" cy="674224"/>
          </a:xfrm>
          <a:prstGeom prst="rect">
            <a:avLst/>
          </a:prstGeom>
        </p:spPr>
      </p:pic>
      <p:pic>
        <p:nvPicPr>
          <p:cNvPr id="10" name="Graphic 9" descr="Police male outline">
            <a:extLst>
              <a:ext uri="{FF2B5EF4-FFF2-40B4-BE49-F238E27FC236}">
                <a16:creationId xmlns:a16="http://schemas.microsoft.com/office/drawing/2014/main" id="{B72C5591-1B30-4764-881F-52F6809F37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43709" y="3395554"/>
            <a:ext cx="689211" cy="689211"/>
          </a:xfrm>
          <a:prstGeom prst="rect">
            <a:avLst/>
          </a:prstGeom>
        </p:spPr>
      </p:pic>
      <p:pic>
        <p:nvPicPr>
          <p:cNvPr id="13" name="Graphic 12" descr="Business Growth outline">
            <a:extLst>
              <a:ext uri="{FF2B5EF4-FFF2-40B4-BE49-F238E27FC236}">
                <a16:creationId xmlns:a16="http://schemas.microsoft.com/office/drawing/2014/main" id="{24EB758F-6BF1-4493-9693-F02B2E921BE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366924" y="3310463"/>
            <a:ext cx="757053" cy="757053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4720F891-5975-4760-8482-32AE40E207FB}"/>
              </a:ext>
            </a:extLst>
          </p:cNvPr>
          <p:cNvSpPr/>
          <p:nvPr/>
        </p:nvSpPr>
        <p:spPr>
          <a:xfrm>
            <a:off x="1416726" y="155978"/>
            <a:ext cx="618484" cy="616738"/>
          </a:xfrm>
          <a:prstGeom prst="ellipse">
            <a:avLst/>
          </a:prstGeom>
          <a:pattFill prst="dkVert">
            <a:fgClr>
              <a:srgbClr val="D9D9D9"/>
            </a:fgClr>
            <a:bgClr>
              <a:schemeClr val="bg1"/>
            </a:bgClr>
          </a:pattFill>
          <a:ln>
            <a:solidFill>
              <a:schemeClr val="tx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1" name="Picture 40" descr="Diagram, venn diagram&#10;&#10;Description automatically generated">
            <a:extLst>
              <a:ext uri="{FF2B5EF4-FFF2-40B4-BE49-F238E27FC236}">
                <a16:creationId xmlns:a16="http://schemas.microsoft.com/office/drawing/2014/main" id="{CB4382D7-CF45-4F22-BA53-9B10DD08015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028" y="155978"/>
            <a:ext cx="609540" cy="61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62CAAD3-630F-472A-9719-C0E9621660F1}"/>
              </a:ext>
            </a:extLst>
          </p:cNvPr>
          <p:cNvSpPr txBox="1">
            <a:spLocks/>
          </p:cNvSpPr>
          <p:nvPr/>
        </p:nvSpPr>
        <p:spPr>
          <a:xfrm>
            <a:off x="1912155" y="4902164"/>
            <a:ext cx="9507655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00" dirty="0"/>
              <a:t>Using the expanded indicator, in around 40% of incidents involving an Aboriginal victim the victim was identified with disability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00" dirty="0"/>
              <a:t>This compares with 23% of incidents where the victim was a non-Aboriginal person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18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DC5AA8C-2844-4716-97E0-AFA730F36EAA}"/>
              </a:ext>
            </a:extLst>
          </p:cNvPr>
          <p:cNvSpPr/>
          <p:nvPr/>
        </p:nvSpPr>
        <p:spPr>
          <a:xfrm>
            <a:off x="1416726" y="155978"/>
            <a:ext cx="618484" cy="616738"/>
          </a:xfrm>
          <a:prstGeom prst="ellipse">
            <a:avLst/>
          </a:prstGeom>
          <a:pattFill prst="dkVert">
            <a:fgClr>
              <a:srgbClr val="D9D9D9"/>
            </a:fgClr>
            <a:bgClr>
              <a:schemeClr val="bg1"/>
            </a:bgClr>
          </a:pattFill>
          <a:ln>
            <a:solidFill>
              <a:schemeClr val="tx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2" name="Picture 21" descr="Diagram, venn diagram&#10;&#10;Description automatically generated">
            <a:extLst>
              <a:ext uri="{FF2B5EF4-FFF2-40B4-BE49-F238E27FC236}">
                <a16:creationId xmlns:a16="http://schemas.microsoft.com/office/drawing/2014/main" id="{AD29CA89-5F8F-4251-8136-B42E24E615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028" y="155978"/>
            <a:ext cx="609540" cy="616738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166D84FE-7396-4A16-8447-0A6D63E81BD4}"/>
              </a:ext>
            </a:extLst>
          </p:cNvPr>
          <p:cNvSpPr txBox="1">
            <a:spLocks/>
          </p:cNvSpPr>
          <p:nvPr/>
        </p:nvSpPr>
        <p:spPr>
          <a:xfrm>
            <a:off x="2694709" y="258359"/>
            <a:ext cx="935441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800" b="1" dirty="0">
                <a:solidFill>
                  <a:srgbClr val="0070C0"/>
                </a:solidFill>
              </a:rPr>
              <a:t>Victims of crime</a:t>
            </a:r>
            <a:r>
              <a:rPr lang="en-AU" sz="2800" dirty="0"/>
              <a:t> who have a </a:t>
            </a:r>
            <a:r>
              <a:rPr lang="en-AU" sz="2800" b="1" u="sng" dirty="0"/>
              <a:t>disability: </a:t>
            </a:r>
            <a:r>
              <a:rPr lang="en-AU" sz="2800" b="1" dirty="0"/>
              <a:t>Aboriginality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2AFCC70-AE0C-4B0C-9CF9-12CE872452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0045339"/>
              </p:ext>
            </p:extLst>
          </p:nvPr>
        </p:nvGraphicFramePr>
        <p:xfrm>
          <a:off x="2005070" y="636771"/>
          <a:ext cx="9260867" cy="439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12745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62CAAD3-630F-472A-9719-C0E9621660F1}"/>
              </a:ext>
            </a:extLst>
          </p:cNvPr>
          <p:cNvSpPr txBox="1">
            <a:spLocks/>
          </p:cNvSpPr>
          <p:nvPr/>
        </p:nvSpPr>
        <p:spPr>
          <a:xfrm>
            <a:off x="1785041" y="1041436"/>
            <a:ext cx="9507655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00" dirty="0"/>
              <a:t>38% of incidents involving people in the disability cohort, 42% involving other people with disability, and 43% of those with no disability identified resulted in a POI being proceeded against.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00" dirty="0"/>
              <a:t>Percentages were lower for incidents involving victims with cognitive disabilities (alone or in combination with other disability types) versus those with physical and/or psychosocial, or unspecified disabilities.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180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66D84FE-7396-4A16-8447-0A6D63E81BD4}"/>
              </a:ext>
            </a:extLst>
          </p:cNvPr>
          <p:cNvSpPr txBox="1">
            <a:spLocks/>
          </p:cNvSpPr>
          <p:nvPr/>
        </p:nvSpPr>
        <p:spPr>
          <a:xfrm>
            <a:off x="2692870" y="247009"/>
            <a:ext cx="935441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800" b="1" dirty="0">
                <a:solidFill>
                  <a:srgbClr val="0070C0"/>
                </a:solidFill>
              </a:rPr>
              <a:t>Victims of violent crime </a:t>
            </a:r>
            <a:r>
              <a:rPr lang="en-AU" sz="2800" dirty="0"/>
              <a:t>who have a </a:t>
            </a:r>
            <a:r>
              <a:rPr lang="en-AU" sz="2800" u="sng" dirty="0"/>
              <a:t>disability</a:t>
            </a:r>
            <a:r>
              <a:rPr lang="en-AU" sz="2800" b="1" dirty="0"/>
              <a:t>: police proceedings</a:t>
            </a:r>
            <a:endParaRPr lang="en-AU" sz="2800" b="1" u="sng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6E36FC0-E5FB-45B6-867D-11D24F38752C}"/>
              </a:ext>
            </a:extLst>
          </p:cNvPr>
          <p:cNvGrpSpPr/>
          <p:nvPr/>
        </p:nvGrpSpPr>
        <p:grpSpPr>
          <a:xfrm>
            <a:off x="1416726" y="2787814"/>
            <a:ext cx="10198468" cy="3655729"/>
            <a:chOff x="1373710" y="1548897"/>
            <a:chExt cx="10489929" cy="376020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43EAE16-6BE7-4888-9186-8B51BD479C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4342"/>
            <a:stretch/>
          </p:blipFill>
          <p:spPr>
            <a:xfrm>
              <a:off x="3858628" y="1548897"/>
              <a:ext cx="8005011" cy="376020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AFDB8EB-AE37-4FC2-8A90-6666BE634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8434"/>
            <a:stretch/>
          </p:blipFill>
          <p:spPr>
            <a:xfrm>
              <a:off x="1373710" y="1548897"/>
              <a:ext cx="2629301" cy="3760206"/>
            </a:xfrm>
            <a:prstGeom prst="rect">
              <a:avLst/>
            </a:prstGeom>
          </p:spPr>
        </p:pic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3FD5AB3B-6848-466C-8BAF-91EB167F2395}"/>
              </a:ext>
            </a:extLst>
          </p:cNvPr>
          <p:cNvSpPr/>
          <p:nvPr/>
        </p:nvSpPr>
        <p:spPr>
          <a:xfrm>
            <a:off x="1416726" y="155978"/>
            <a:ext cx="618484" cy="616738"/>
          </a:xfrm>
          <a:prstGeom prst="ellipse">
            <a:avLst/>
          </a:prstGeom>
          <a:pattFill prst="dkVert">
            <a:fgClr>
              <a:srgbClr val="D9D9D9"/>
            </a:fgClr>
            <a:bgClr>
              <a:schemeClr val="bg1"/>
            </a:bgClr>
          </a:pattFill>
          <a:ln>
            <a:solidFill>
              <a:schemeClr val="tx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0" name="Picture 19" descr="Diagram, venn diagram&#10;&#10;Description automatically generated">
            <a:extLst>
              <a:ext uri="{FF2B5EF4-FFF2-40B4-BE49-F238E27FC236}">
                <a16:creationId xmlns:a16="http://schemas.microsoft.com/office/drawing/2014/main" id="{3263E98E-33D0-48E2-A5D7-0AF8484AFA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028" y="155978"/>
            <a:ext cx="609540" cy="6167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DCF269-4307-4CCD-87FA-31F9CB2F3A34}"/>
              </a:ext>
            </a:extLst>
          </p:cNvPr>
          <p:cNvSpPr txBox="1"/>
          <p:nvPr/>
        </p:nvSpPr>
        <p:spPr>
          <a:xfrm>
            <a:off x="10512518" y="2755596"/>
            <a:ext cx="193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*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9B33C4-3015-4DBB-8F5E-EFD7183A67FF}"/>
              </a:ext>
            </a:extLst>
          </p:cNvPr>
          <p:cNvSpPr txBox="1"/>
          <p:nvPr/>
        </p:nvSpPr>
        <p:spPr>
          <a:xfrm>
            <a:off x="1416726" y="6425023"/>
            <a:ext cx="10223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*Adjusted for year, Aboriginality, age, area of residence, incident type, reporting date, number of victims, number of incidents, prior victimisation, prior offending, prior health contacts</a:t>
            </a:r>
          </a:p>
          <a:p>
            <a:endParaRPr lang="en-AU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F891D7-189E-4E18-86A8-366766F5FE97}"/>
              </a:ext>
            </a:extLst>
          </p:cNvPr>
          <p:cNvSpPr txBox="1"/>
          <p:nvPr/>
        </p:nvSpPr>
        <p:spPr>
          <a:xfrm>
            <a:off x="1416726" y="2993721"/>
            <a:ext cx="4679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Logistic regression model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878D86-2866-442C-8246-71408E5E5AE3}"/>
              </a:ext>
            </a:extLst>
          </p:cNvPr>
          <p:cNvSpPr/>
          <p:nvPr/>
        </p:nvSpPr>
        <p:spPr>
          <a:xfrm>
            <a:off x="1750028" y="976905"/>
            <a:ext cx="9719283" cy="17437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494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62CAAD3-630F-472A-9719-C0E9621660F1}"/>
              </a:ext>
            </a:extLst>
          </p:cNvPr>
          <p:cNvSpPr txBox="1">
            <a:spLocks/>
          </p:cNvSpPr>
          <p:nvPr/>
        </p:nvSpPr>
        <p:spPr>
          <a:xfrm>
            <a:off x="1416726" y="1387009"/>
            <a:ext cx="10223893" cy="898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00" dirty="0"/>
              <a:t>Nearly 1 in 5 victims of violent crime who have a disability experienced another incident within 12 months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00" dirty="0"/>
              <a:t>Rates of violent revictimization highest for those with both cognitive and psychosocial disability (25-26%)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180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66D84FE-7396-4A16-8447-0A6D63E81BD4}"/>
              </a:ext>
            </a:extLst>
          </p:cNvPr>
          <p:cNvSpPr txBox="1">
            <a:spLocks/>
          </p:cNvSpPr>
          <p:nvPr/>
        </p:nvSpPr>
        <p:spPr>
          <a:xfrm>
            <a:off x="2694709" y="258359"/>
            <a:ext cx="935441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800" b="1" dirty="0">
                <a:solidFill>
                  <a:srgbClr val="0070C0"/>
                </a:solidFill>
              </a:rPr>
              <a:t>Victims of violent crime </a:t>
            </a:r>
            <a:r>
              <a:rPr lang="en-AU" sz="2800" dirty="0"/>
              <a:t>who have a </a:t>
            </a:r>
            <a:r>
              <a:rPr lang="en-AU" sz="2800" u="sng" dirty="0"/>
              <a:t>disability</a:t>
            </a:r>
            <a:r>
              <a:rPr lang="en-AU" sz="2800" b="1" dirty="0"/>
              <a:t>: </a:t>
            </a:r>
            <a:r>
              <a:rPr lang="en-AU" sz="2800" b="1" dirty="0" err="1"/>
              <a:t>revictimisation</a:t>
            </a:r>
            <a:endParaRPr lang="en-AU" sz="2800" b="1" u="sng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85DC83E-46EF-43EB-8097-B751A4108087}"/>
              </a:ext>
            </a:extLst>
          </p:cNvPr>
          <p:cNvGrpSpPr/>
          <p:nvPr/>
        </p:nvGrpSpPr>
        <p:grpSpPr>
          <a:xfrm>
            <a:off x="1444629" y="2563678"/>
            <a:ext cx="10195990" cy="3667132"/>
            <a:chOff x="1740568" y="1549497"/>
            <a:chExt cx="10451431" cy="375900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12F84EC-4ADD-4A76-B400-CA82DF2F24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052"/>
            <a:stretch/>
          </p:blipFill>
          <p:spPr>
            <a:xfrm>
              <a:off x="4273616" y="1549497"/>
              <a:ext cx="7918383" cy="375900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03497DC-B3D3-4C92-A850-4E593BED39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9224"/>
            <a:stretch/>
          </p:blipFill>
          <p:spPr>
            <a:xfrm>
              <a:off x="1740568" y="1549497"/>
              <a:ext cx="2533048" cy="3759005"/>
            </a:xfrm>
            <a:prstGeom prst="rect">
              <a:avLst/>
            </a:prstGeom>
          </p:spPr>
        </p:pic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7DFBBFCE-73BE-4C03-9167-CAB20ECD3EA5}"/>
              </a:ext>
            </a:extLst>
          </p:cNvPr>
          <p:cNvSpPr/>
          <p:nvPr/>
        </p:nvSpPr>
        <p:spPr>
          <a:xfrm>
            <a:off x="1416726" y="155978"/>
            <a:ext cx="618484" cy="616738"/>
          </a:xfrm>
          <a:prstGeom prst="ellipse">
            <a:avLst/>
          </a:prstGeom>
          <a:pattFill prst="dkVert">
            <a:fgClr>
              <a:srgbClr val="D9D9D9"/>
            </a:fgClr>
            <a:bgClr>
              <a:schemeClr val="bg1"/>
            </a:bgClr>
          </a:pattFill>
          <a:ln>
            <a:solidFill>
              <a:schemeClr val="tx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9" name="Picture 18" descr="Diagram, venn diagram&#10;&#10;Description automatically generated">
            <a:extLst>
              <a:ext uri="{FF2B5EF4-FFF2-40B4-BE49-F238E27FC236}">
                <a16:creationId xmlns:a16="http://schemas.microsoft.com/office/drawing/2014/main" id="{152FF9F2-2B5D-40A4-A175-F4E4B98068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028" y="155978"/>
            <a:ext cx="609540" cy="61673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01BAE22-B895-4ED1-9DDE-6E39D7FE4065}"/>
              </a:ext>
            </a:extLst>
          </p:cNvPr>
          <p:cNvSpPr txBox="1"/>
          <p:nvPr/>
        </p:nvSpPr>
        <p:spPr>
          <a:xfrm>
            <a:off x="1416726" y="6368808"/>
            <a:ext cx="1022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*Adjusted for year, Aboriginality, age, area of residence, incident type, reporting date, number of victims, number of incidents, prior victimisation, prior offending, prior health contacts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008516-1621-4BA8-9094-13D34FC6CBD5}"/>
              </a:ext>
            </a:extLst>
          </p:cNvPr>
          <p:cNvSpPr txBox="1"/>
          <p:nvPr/>
        </p:nvSpPr>
        <p:spPr>
          <a:xfrm>
            <a:off x="10536400" y="2540190"/>
            <a:ext cx="238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/>
              <a:t>*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65FE092-6DC5-44E6-AA86-81B3B256FC24}"/>
              </a:ext>
            </a:extLst>
          </p:cNvPr>
          <p:cNvSpPr txBox="1"/>
          <p:nvPr/>
        </p:nvSpPr>
        <p:spPr>
          <a:xfrm>
            <a:off x="1416726" y="2818357"/>
            <a:ext cx="4679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Logistic regression model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D8F3CD-3A36-48B1-A459-15BEE77911C3}"/>
              </a:ext>
            </a:extLst>
          </p:cNvPr>
          <p:cNvSpPr/>
          <p:nvPr/>
        </p:nvSpPr>
        <p:spPr>
          <a:xfrm>
            <a:off x="1444630" y="1305679"/>
            <a:ext cx="10024682" cy="9967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5693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rrow: Pentagon 24">
            <a:extLst>
              <a:ext uri="{FF2B5EF4-FFF2-40B4-BE49-F238E27FC236}">
                <a16:creationId xmlns:a16="http://schemas.microsoft.com/office/drawing/2014/main" id="{EFD1DF66-D268-4EAC-AAA4-636097DF6E2C}"/>
              </a:ext>
            </a:extLst>
          </p:cNvPr>
          <p:cNvSpPr/>
          <p:nvPr/>
        </p:nvSpPr>
        <p:spPr>
          <a:xfrm>
            <a:off x="8143878" y="1911350"/>
            <a:ext cx="3695700" cy="2679700"/>
          </a:xfrm>
          <a:prstGeom prst="homePlate">
            <a:avLst>
              <a:gd name="adj" fmla="val 28199"/>
            </a:avLst>
          </a:prstGeom>
          <a:solidFill>
            <a:srgbClr val="2F5597"/>
          </a:solidFill>
          <a:ln w="1111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43F490-4575-49B5-B241-6CEFD771B2A7}"/>
              </a:ext>
            </a:extLst>
          </p:cNvPr>
          <p:cNvSpPr txBox="1"/>
          <p:nvPr/>
        </p:nvSpPr>
        <p:spPr>
          <a:xfrm>
            <a:off x="8939735" y="1949450"/>
            <a:ext cx="1551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dirty="0">
                <a:solidFill>
                  <a:schemeClr val="bg1"/>
                </a:solidFill>
              </a:rPr>
              <a:t> QUESTION 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9616AA5-785E-43F6-87A1-8ED02EBE07CA}"/>
              </a:ext>
            </a:extLst>
          </p:cNvPr>
          <p:cNvSpPr txBox="1"/>
          <p:nvPr/>
        </p:nvSpPr>
        <p:spPr>
          <a:xfrm>
            <a:off x="9585796" y="2500717"/>
            <a:ext cx="16822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What proportion of victims of crime have a disability?</a:t>
            </a:r>
          </a:p>
          <a:p>
            <a:pPr algn="ctr"/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A01F2D7C-17C9-4BF6-8982-7A3CC6BB7112}"/>
              </a:ext>
            </a:extLst>
          </p:cNvPr>
          <p:cNvSpPr/>
          <p:nvPr/>
        </p:nvSpPr>
        <p:spPr>
          <a:xfrm>
            <a:off x="5800729" y="1911350"/>
            <a:ext cx="3695700" cy="2679700"/>
          </a:xfrm>
          <a:prstGeom prst="homePlate">
            <a:avLst>
              <a:gd name="adj" fmla="val 28199"/>
            </a:avLst>
          </a:prstGeom>
          <a:solidFill>
            <a:srgbClr val="6B299D"/>
          </a:solidFill>
          <a:ln w="1111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BBAB9A-CBF2-4CE5-BFBD-E0981DC16F48}"/>
              </a:ext>
            </a:extLst>
          </p:cNvPr>
          <p:cNvSpPr txBox="1"/>
          <p:nvPr/>
        </p:nvSpPr>
        <p:spPr>
          <a:xfrm>
            <a:off x="6590814" y="1943100"/>
            <a:ext cx="1551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dirty="0">
                <a:solidFill>
                  <a:schemeClr val="bg1"/>
                </a:solidFill>
              </a:rPr>
              <a:t> QUESTION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5C2C86-2505-4EE2-B9FB-362D4089C207}"/>
              </a:ext>
            </a:extLst>
          </p:cNvPr>
          <p:cNvSpPr txBox="1"/>
          <p:nvPr/>
        </p:nvSpPr>
        <p:spPr>
          <a:xfrm>
            <a:off x="7217246" y="2494307"/>
            <a:ext cx="18532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What proportion </a:t>
            </a:r>
          </a:p>
          <a:p>
            <a:pPr algn="ctr"/>
            <a:r>
              <a:rPr lang="en-AU" b="1" dirty="0">
                <a:solidFill>
                  <a:schemeClr val="bg1"/>
                </a:solidFill>
              </a:rPr>
              <a:t>of people with </a:t>
            </a:r>
          </a:p>
          <a:p>
            <a:pPr algn="ctr"/>
            <a:r>
              <a:rPr lang="en-AU" b="1" dirty="0">
                <a:solidFill>
                  <a:schemeClr val="bg1"/>
                </a:solidFill>
              </a:rPr>
              <a:t>disability are </a:t>
            </a:r>
          </a:p>
          <a:p>
            <a:pPr algn="ctr"/>
            <a:r>
              <a:rPr lang="en-AU" b="1" dirty="0">
                <a:solidFill>
                  <a:schemeClr val="bg1"/>
                </a:solidFill>
              </a:rPr>
              <a:t>victims of crime?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20" name="Arrow: Pentagon 19">
            <a:extLst>
              <a:ext uri="{FF2B5EF4-FFF2-40B4-BE49-F238E27FC236}">
                <a16:creationId xmlns:a16="http://schemas.microsoft.com/office/drawing/2014/main" id="{1E48BC55-105F-4B57-A214-DED2D416CDD6}"/>
              </a:ext>
            </a:extLst>
          </p:cNvPr>
          <p:cNvSpPr/>
          <p:nvPr/>
        </p:nvSpPr>
        <p:spPr>
          <a:xfrm>
            <a:off x="3432179" y="1911350"/>
            <a:ext cx="3695700" cy="2679700"/>
          </a:xfrm>
          <a:prstGeom prst="homePlate">
            <a:avLst>
              <a:gd name="adj" fmla="val 28199"/>
            </a:avLst>
          </a:prstGeom>
          <a:solidFill>
            <a:srgbClr val="055A42"/>
          </a:solidFill>
          <a:ln w="1111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62A506B-49F7-4B95-A5B5-2E1FF7890A76}"/>
              </a:ext>
            </a:extLst>
          </p:cNvPr>
          <p:cNvSpPr txBox="1"/>
          <p:nvPr/>
        </p:nvSpPr>
        <p:spPr>
          <a:xfrm>
            <a:off x="4222264" y="1949450"/>
            <a:ext cx="1215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dirty="0">
                <a:solidFill>
                  <a:schemeClr val="bg1"/>
                </a:solidFill>
              </a:rPr>
              <a:t> METHOD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89541D-6E28-425C-A61F-FB1F4B174A51}"/>
              </a:ext>
            </a:extLst>
          </p:cNvPr>
          <p:cNvSpPr txBox="1"/>
          <p:nvPr/>
        </p:nvSpPr>
        <p:spPr>
          <a:xfrm>
            <a:off x="4934504" y="2789535"/>
            <a:ext cx="16841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</a:rPr>
              <a:t>How did we </a:t>
            </a:r>
          </a:p>
          <a:p>
            <a:r>
              <a:rPr lang="en-AU" b="1" dirty="0">
                <a:solidFill>
                  <a:schemeClr val="bg1"/>
                </a:solidFill>
              </a:rPr>
              <a:t>identify people </a:t>
            </a:r>
          </a:p>
          <a:p>
            <a:r>
              <a:rPr lang="en-AU" b="1" dirty="0">
                <a:solidFill>
                  <a:schemeClr val="bg1"/>
                </a:solidFill>
              </a:rPr>
              <a:t>with disability?</a:t>
            </a:r>
          </a:p>
        </p:txBody>
      </p:sp>
      <p:sp>
        <p:nvSpPr>
          <p:cNvPr id="23" name="Arrow: Pentagon 22">
            <a:extLst>
              <a:ext uri="{FF2B5EF4-FFF2-40B4-BE49-F238E27FC236}">
                <a16:creationId xmlns:a16="http://schemas.microsoft.com/office/drawing/2014/main" id="{73CA276E-C3DF-45E5-9272-BCBAE52CB286}"/>
              </a:ext>
            </a:extLst>
          </p:cNvPr>
          <p:cNvSpPr/>
          <p:nvPr/>
        </p:nvSpPr>
        <p:spPr>
          <a:xfrm>
            <a:off x="1574800" y="1905000"/>
            <a:ext cx="3175000" cy="2679700"/>
          </a:xfrm>
          <a:prstGeom prst="homePlate">
            <a:avLst>
              <a:gd name="adj" fmla="val 28199"/>
            </a:avLst>
          </a:prstGeom>
          <a:solidFill>
            <a:srgbClr val="801A41"/>
          </a:solidFill>
          <a:ln w="1111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D0DD046-D155-463C-BEA0-8921915B86CA}"/>
              </a:ext>
            </a:extLst>
          </p:cNvPr>
          <p:cNvSpPr txBox="1"/>
          <p:nvPr/>
        </p:nvSpPr>
        <p:spPr>
          <a:xfrm>
            <a:off x="1610017" y="1949450"/>
            <a:ext cx="1779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dirty="0">
                <a:solidFill>
                  <a:schemeClr val="bg1"/>
                </a:solidFill>
              </a:rPr>
              <a:t> BACKGROUND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4C2F806-9B68-4F00-BCFD-46584C69EC0A}"/>
              </a:ext>
            </a:extLst>
          </p:cNvPr>
          <p:cNvSpPr txBox="1"/>
          <p:nvPr/>
        </p:nvSpPr>
        <p:spPr>
          <a:xfrm>
            <a:off x="2071558" y="2783185"/>
            <a:ext cx="19955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</a:rPr>
              <a:t>What is the </a:t>
            </a:r>
          </a:p>
          <a:p>
            <a:r>
              <a:rPr lang="en-AU" b="1" dirty="0">
                <a:solidFill>
                  <a:schemeClr val="bg1"/>
                </a:solidFill>
              </a:rPr>
              <a:t>National Disability </a:t>
            </a:r>
          </a:p>
          <a:p>
            <a:r>
              <a:rPr lang="en-AU" b="1" dirty="0">
                <a:solidFill>
                  <a:schemeClr val="bg1"/>
                </a:solidFill>
              </a:rPr>
              <a:t>Data Asset Pilot? </a:t>
            </a:r>
          </a:p>
        </p:txBody>
      </p:sp>
      <p:sp>
        <p:nvSpPr>
          <p:cNvPr id="33" name="Arrow: Pentagon 32">
            <a:extLst>
              <a:ext uri="{FF2B5EF4-FFF2-40B4-BE49-F238E27FC236}">
                <a16:creationId xmlns:a16="http://schemas.microsoft.com/office/drawing/2014/main" id="{DEAF8AF2-4142-44C7-9CAC-0F94D9013633}"/>
              </a:ext>
            </a:extLst>
          </p:cNvPr>
          <p:cNvSpPr/>
          <p:nvPr/>
        </p:nvSpPr>
        <p:spPr>
          <a:xfrm>
            <a:off x="1356770" y="1890999"/>
            <a:ext cx="10468088" cy="2679700"/>
          </a:xfrm>
          <a:prstGeom prst="homePlate">
            <a:avLst>
              <a:gd name="adj" fmla="val 28199"/>
            </a:avLst>
          </a:prstGeom>
          <a:solidFill>
            <a:schemeClr val="bg1">
              <a:alpha val="85000"/>
            </a:schemeClr>
          </a:solidFill>
          <a:ln w="1111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52003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1FE60CF-97DC-4F5A-A60A-78D8C539DDD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1C1B3D"/>
              </a:gs>
              <a:gs pos="25000">
                <a:srgbClr val="453977"/>
              </a:gs>
            </a:gsLst>
            <a:lin ang="13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5000"/>
              </a:lnSpc>
            </a:pPr>
            <a:r>
              <a:rPr lang="en-AU" sz="1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This work was supported by the Commonwealth Government through the NDDA pilot project.</a:t>
            </a:r>
            <a:endParaRPr lang="en-A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700"/>
              </a:lnSpc>
              <a:spcAft>
                <a:spcPts val="1200"/>
              </a:spcAft>
            </a:pPr>
            <a:endParaRPr lang="en-AU" sz="1800" b="1" dirty="0">
              <a:solidFill>
                <a:schemeClr val="bg1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1700"/>
              </a:lnSpc>
              <a:spcAft>
                <a:spcPts val="1200"/>
              </a:spcAft>
            </a:pPr>
            <a:r>
              <a:rPr lang="en-AU" sz="1800" b="1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Project team</a:t>
            </a:r>
          </a:p>
          <a:p>
            <a:pPr>
              <a:lnSpc>
                <a:spcPts val="1700"/>
              </a:lnSpc>
              <a:spcAft>
                <a:spcPts val="1200"/>
              </a:spcAft>
            </a:pPr>
            <a:endParaRPr lang="en-AU" sz="1800" b="1" dirty="0">
              <a:solidFill>
                <a:schemeClr val="bg1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1700"/>
              </a:lnSpc>
              <a:spcAft>
                <a:spcPts val="1200"/>
              </a:spcAft>
            </a:pPr>
            <a:r>
              <a:rPr lang="en-AU" sz="1800" b="1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	Research team NSW Bureau of Crime Statistics and Research (BOCSAR)</a:t>
            </a:r>
          </a:p>
          <a:p>
            <a:pPr>
              <a:lnSpc>
                <a:spcPts val="1700"/>
              </a:lnSpc>
              <a:spcAft>
                <a:spcPts val="1200"/>
              </a:spcAft>
            </a:pPr>
            <a:r>
              <a:rPr lang="en-AU" sz="1800" b="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	Suzanne Poynton (Principal Investigator), Clare Ringland, Stewart Boiteux</a:t>
            </a:r>
            <a:endParaRPr lang="en-AU" sz="1800" b="1" dirty="0">
              <a:solidFill>
                <a:schemeClr val="bg1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1700"/>
              </a:lnSpc>
              <a:spcAft>
                <a:spcPts val="1200"/>
              </a:spcAft>
            </a:pPr>
            <a:endParaRPr lang="en-AU" sz="1800" b="1" dirty="0">
              <a:solidFill>
                <a:schemeClr val="bg1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1700"/>
              </a:lnSpc>
              <a:spcAft>
                <a:spcPts val="1200"/>
              </a:spcAft>
            </a:pPr>
            <a:r>
              <a:rPr lang="en-AU" sz="1800" b="1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	Research team Centre Forensic Behavioural Science (CFBS), Swinburne University of Technology</a:t>
            </a:r>
          </a:p>
          <a:p>
            <a:pPr>
              <a:lnSpc>
                <a:spcPts val="1700"/>
              </a:lnSpc>
              <a:spcAft>
                <a:spcPts val="1200"/>
              </a:spcAft>
            </a:pPr>
            <a:r>
              <a:rPr lang="en-AU" sz="1800" b="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	Rachael Fulham, Anne Sophie Pichler, Caleb Lloyd, Margaret Nixon</a:t>
            </a:r>
            <a:endParaRPr lang="en-AU" sz="1800" b="1" dirty="0">
              <a:solidFill>
                <a:schemeClr val="bg1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1700"/>
              </a:lnSpc>
              <a:spcAft>
                <a:spcPts val="1200"/>
              </a:spcAft>
            </a:pPr>
            <a:endParaRPr lang="en-AU" sz="1800" b="1" dirty="0">
              <a:solidFill>
                <a:schemeClr val="bg1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1700"/>
              </a:lnSpc>
              <a:spcAft>
                <a:spcPts val="1200"/>
              </a:spcAft>
            </a:pPr>
            <a:r>
              <a:rPr lang="en-AU" sz="1800" b="1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	Aboriginal Perspectives Expert Panel</a:t>
            </a:r>
          </a:p>
          <a:p>
            <a:pPr>
              <a:lnSpc>
                <a:spcPts val="1700"/>
              </a:lnSpc>
              <a:spcAft>
                <a:spcPts val="1200"/>
              </a:spcAft>
            </a:pPr>
            <a:r>
              <a:rPr lang="en-AU" sz="1800" b="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	Deborah </a:t>
            </a:r>
            <a:r>
              <a:rPr lang="en-AU" sz="1800" b="0" dirty="0" err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Nanschild</a:t>
            </a:r>
            <a:r>
              <a:rPr lang="en-AU" sz="1800" b="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(Facilitator), Caroline Atkinson (We Al-Li), Damian </a:t>
            </a:r>
            <a:r>
              <a:rPr lang="en-AU" sz="1800" b="0" dirty="0" err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Griffis</a:t>
            </a:r>
            <a:r>
              <a:rPr lang="en-AU" sz="1800" b="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(First Peoples Disability Network), Eileen 	Baldry (UNSW), Peta </a:t>
            </a:r>
            <a:r>
              <a:rPr lang="en-AU" sz="1800" b="0" dirty="0" err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Macgillivray</a:t>
            </a:r>
            <a:r>
              <a:rPr lang="en-AU" sz="1800" b="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(Aboriginal Legal Service Board </a:t>
            </a:r>
            <a:r>
              <a:rPr lang="en-AU" sz="1800" b="0" dirty="0" err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Yuwaya</a:t>
            </a:r>
            <a:r>
              <a:rPr lang="en-AU" sz="1800" b="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n-AU" sz="1800" b="0" dirty="0" err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Ngarra</a:t>
            </a:r>
            <a:r>
              <a:rPr lang="en-AU" sz="1800" b="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-li Partnership), Mark </a:t>
            </a:r>
            <a:r>
              <a:rPr lang="en-AU" sz="1800" b="0" dirty="0" err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Munnich</a:t>
            </a:r>
            <a:r>
              <a:rPr lang="en-AU" sz="1800" b="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	(Aboriginal Legal Service)</a:t>
            </a:r>
            <a:endParaRPr lang="en-AU" sz="1800" b="1" dirty="0">
              <a:solidFill>
                <a:schemeClr val="bg1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1700"/>
              </a:lnSpc>
              <a:spcAft>
                <a:spcPts val="1200"/>
              </a:spcAft>
            </a:pPr>
            <a:endParaRPr lang="en-AU" sz="1800" b="1" dirty="0">
              <a:solidFill>
                <a:schemeClr val="bg1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1700"/>
              </a:lnSpc>
              <a:spcAft>
                <a:spcPts val="1200"/>
              </a:spcAft>
            </a:pPr>
            <a:r>
              <a:rPr lang="en-AU" sz="1800" b="1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	Implementation teams</a:t>
            </a:r>
          </a:p>
          <a:p>
            <a:pPr>
              <a:lnSpc>
                <a:spcPts val="1700"/>
              </a:lnSpc>
              <a:spcAft>
                <a:spcPts val="1200"/>
              </a:spcAft>
            </a:pPr>
            <a:r>
              <a:rPr lang="en-AU" sz="1800" b="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	Celia Walker (NSW DCS), Ana </a:t>
            </a:r>
            <a:r>
              <a:rPr lang="en-AU" sz="1800" b="0" dirty="0" err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Sartbayeva</a:t>
            </a:r>
            <a:r>
              <a:rPr lang="en-AU" sz="1800" b="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(DSS), Jo </a:t>
            </a:r>
            <a:r>
              <a:rPr lang="en-AU" sz="1800" b="0" dirty="0" err="1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Maning</a:t>
            </a:r>
            <a:r>
              <a:rPr lang="en-AU" sz="1800" b="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(DSS), Seb Dunne (AIHW), Ximena Camacho (NPT)</a:t>
            </a:r>
            <a:endParaRPr lang="en-AU" sz="1800" b="1" dirty="0">
              <a:solidFill>
                <a:schemeClr val="bg1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1700"/>
              </a:lnSpc>
              <a:spcAft>
                <a:spcPts val="1200"/>
              </a:spcAft>
            </a:pPr>
            <a:endParaRPr lang="en-AU" sz="1800" b="1" dirty="0">
              <a:solidFill>
                <a:schemeClr val="bg1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1700"/>
              </a:lnSpc>
              <a:spcAft>
                <a:spcPts val="1200"/>
              </a:spcAft>
            </a:pPr>
            <a:r>
              <a:rPr lang="en-AU" sz="1800" b="1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	Advisory project team members</a:t>
            </a:r>
          </a:p>
          <a:p>
            <a:pPr>
              <a:lnSpc>
                <a:spcPts val="1700"/>
              </a:lnSpc>
              <a:spcAft>
                <a:spcPts val="1200"/>
              </a:spcAft>
            </a:pPr>
            <a:r>
              <a:rPr lang="en-AU" sz="1800" b="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	Julian Trollor (UNSW), Philip Snoyman (NSW Corrective Services)</a:t>
            </a:r>
            <a:endParaRPr lang="en-AU" sz="1800" b="1" dirty="0">
              <a:solidFill>
                <a:schemeClr val="bg1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8" name="Half Frame 47">
            <a:extLst>
              <a:ext uri="{FF2B5EF4-FFF2-40B4-BE49-F238E27FC236}">
                <a16:creationId xmlns:a16="http://schemas.microsoft.com/office/drawing/2014/main" id="{00DE8975-C059-439B-9648-83B30EB6BF21}"/>
              </a:ext>
            </a:extLst>
          </p:cNvPr>
          <p:cNvSpPr/>
          <p:nvPr/>
        </p:nvSpPr>
        <p:spPr>
          <a:xfrm flipH="1" flipV="1">
            <a:off x="11455567" y="6108020"/>
            <a:ext cx="519687" cy="519687"/>
          </a:xfrm>
          <a:prstGeom prst="halfFrame">
            <a:avLst>
              <a:gd name="adj1" fmla="val 24536"/>
              <a:gd name="adj2" fmla="val 27794"/>
            </a:avLst>
          </a:prstGeom>
          <a:solidFill>
            <a:srgbClr val="1C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427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Pentagon 4">
            <a:extLst>
              <a:ext uri="{FF2B5EF4-FFF2-40B4-BE49-F238E27FC236}">
                <a16:creationId xmlns:a16="http://schemas.microsoft.com/office/drawing/2014/main" id="{A42BD1A2-6B00-4E57-9359-1D7F677F31F6}"/>
              </a:ext>
            </a:extLst>
          </p:cNvPr>
          <p:cNvSpPr/>
          <p:nvPr/>
        </p:nvSpPr>
        <p:spPr>
          <a:xfrm>
            <a:off x="1305948" y="44449"/>
            <a:ext cx="10798645" cy="1061829"/>
          </a:xfrm>
          <a:prstGeom prst="homePlate">
            <a:avLst>
              <a:gd name="adj" fmla="val 28199"/>
            </a:avLst>
          </a:prstGeom>
          <a:solidFill>
            <a:srgbClr val="6B299D"/>
          </a:solidFill>
          <a:ln w="1111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4706A4-69E3-476B-8A2B-ADC08E9EAAF8}"/>
              </a:ext>
            </a:extLst>
          </p:cNvPr>
          <p:cNvSpPr txBox="1"/>
          <p:nvPr/>
        </p:nvSpPr>
        <p:spPr>
          <a:xfrm>
            <a:off x="1381143" y="166817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bg1"/>
                </a:solidFill>
              </a:rPr>
              <a:t> QUESTION 1   	</a:t>
            </a:r>
            <a:endParaRPr lang="en-AU" b="1" dirty="0">
              <a:solidFill>
                <a:schemeClr val="bg1"/>
              </a:solidFill>
            </a:endParaRPr>
          </a:p>
          <a:p>
            <a:r>
              <a:rPr lang="en-AU" b="1" dirty="0">
                <a:solidFill>
                  <a:schemeClr val="bg1"/>
                </a:solidFill>
              </a:rPr>
              <a:t>      What proportion of people with disability are victims of crime?</a:t>
            </a:r>
            <a:endParaRPr lang="en-AU" dirty="0">
              <a:solidFill>
                <a:schemeClr val="tx1"/>
              </a:solidFill>
            </a:endParaRPr>
          </a:p>
          <a:p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D66E6FE2-74A6-4B92-9A88-4052055909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81143" y="1258680"/>
            <a:ext cx="9994429" cy="5380292"/>
          </a:xfrm>
        </p:spPr>
        <p:txBody>
          <a:bodyPr/>
          <a:lstStyle/>
          <a:p>
            <a:pPr marL="0" indent="0">
              <a:buNone/>
            </a:pPr>
            <a:r>
              <a:rPr lang="en-AU" sz="2400" b="1" dirty="0"/>
              <a:t>Of all people with disability in NSW: </a:t>
            </a:r>
          </a:p>
          <a:p>
            <a:pPr lvl="1"/>
            <a:r>
              <a:rPr lang="en-AU" dirty="0"/>
              <a:t>17% were a victim of any crime (20% for cognitive/psychosocial disorders) </a:t>
            </a:r>
          </a:p>
          <a:p>
            <a:pPr lvl="1"/>
            <a:r>
              <a:rPr lang="en-AU" dirty="0"/>
              <a:t>7% were a victim of violent crime (9% for cognitive/psychosocial disorders) </a:t>
            </a:r>
          </a:p>
          <a:p>
            <a:pPr lvl="1"/>
            <a:r>
              <a:rPr lang="en-AU" dirty="0"/>
              <a:t>4% were a victim of DV-related crime (5%-6% for cognitive/psychosocial disorders) </a:t>
            </a:r>
          </a:p>
          <a:p>
            <a:pPr lvl="1"/>
            <a:endParaRPr lang="en-AU" dirty="0"/>
          </a:p>
          <a:p>
            <a:pPr marL="0" indent="0">
              <a:buNone/>
            </a:pPr>
            <a:r>
              <a:rPr lang="en-AU" sz="2400" b="1" dirty="0"/>
              <a:t>Of all Aboriginal people with disability in NSW: </a:t>
            </a:r>
          </a:p>
          <a:p>
            <a:pPr lvl="1"/>
            <a:r>
              <a:rPr lang="en-AU" dirty="0"/>
              <a:t>34% of women were a victim of crime (18% violent, 19% DV related) </a:t>
            </a:r>
          </a:p>
          <a:p>
            <a:pPr lvl="1"/>
            <a:r>
              <a:rPr lang="en-AU" dirty="0"/>
              <a:t>29% of men were a victim of crime (15% violent, 9% DV related)</a:t>
            </a:r>
          </a:p>
          <a:p>
            <a:pPr marL="0" indent="0">
              <a:buNone/>
            </a:pPr>
            <a:endParaRPr lang="en-AU" sz="2400" b="1" dirty="0"/>
          </a:p>
          <a:p>
            <a:pPr marL="0" indent="0">
              <a:buNone/>
            </a:pPr>
            <a:r>
              <a:rPr lang="en-AU" sz="2400" b="1" dirty="0"/>
              <a:t>Of all people with disability aged 15-19 in NSW: </a:t>
            </a:r>
          </a:p>
          <a:p>
            <a:pPr lvl="1"/>
            <a:r>
              <a:rPr lang="en-AU" dirty="0"/>
              <a:t>22% were a victim of crime (13% violent, 8% DV related) </a:t>
            </a:r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51469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Pentagon 6">
            <a:extLst>
              <a:ext uri="{FF2B5EF4-FFF2-40B4-BE49-F238E27FC236}">
                <a16:creationId xmlns:a16="http://schemas.microsoft.com/office/drawing/2014/main" id="{07AF1A1D-0409-433A-ACDB-67DD462BBE88}"/>
              </a:ext>
            </a:extLst>
          </p:cNvPr>
          <p:cNvSpPr/>
          <p:nvPr/>
        </p:nvSpPr>
        <p:spPr>
          <a:xfrm>
            <a:off x="1308048" y="44449"/>
            <a:ext cx="10798645" cy="1061829"/>
          </a:xfrm>
          <a:prstGeom prst="homePlate">
            <a:avLst>
              <a:gd name="adj" fmla="val 28199"/>
            </a:avLst>
          </a:prstGeom>
          <a:solidFill>
            <a:srgbClr val="2F5597"/>
          </a:solidFill>
          <a:ln w="1111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4706A4-69E3-476B-8A2B-ADC08E9EAAF8}"/>
              </a:ext>
            </a:extLst>
          </p:cNvPr>
          <p:cNvSpPr txBox="1"/>
          <p:nvPr/>
        </p:nvSpPr>
        <p:spPr>
          <a:xfrm>
            <a:off x="1355254" y="120650"/>
            <a:ext cx="595496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dirty="0">
                <a:solidFill>
                  <a:schemeClr val="bg1"/>
                </a:solidFill>
              </a:rPr>
              <a:t> QUESTION 2</a:t>
            </a:r>
          </a:p>
          <a:p>
            <a:r>
              <a:rPr lang="en-AU" b="1" dirty="0">
                <a:solidFill>
                  <a:schemeClr val="bg1"/>
                </a:solidFill>
              </a:rPr>
              <a:t>    What proportion of victims of crime experience disability?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D66E6FE2-74A6-4B92-9A88-4052055909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81143" y="1258680"/>
            <a:ext cx="9994429" cy="53802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sz="2400" b="1" dirty="0"/>
              <a:t>People with disability comprised: </a:t>
            </a:r>
          </a:p>
          <a:p>
            <a:pPr lvl="1"/>
            <a:r>
              <a:rPr lang="en-AU" dirty="0"/>
              <a:t>11%-18% of all victims of crime </a:t>
            </a:r>
          </a:p>
          <a:p>
            <a:pPr lvl="1"/>
            <a:r>
              <a:rPr lang="en-AU" dirty="0"/>
              <a:t>12%-28% of all victims of violent crime</a:t>
            </a:r>
          </a:p>
          <a:p>
            <a:pPr lvl="1"/>
            <a:r>
              <a:rPr lang="en-AU" dirty="0"/>
              <a:t>15%-32% of all victims of DV-related crime</a:t>
            </a:r>
          </a:p>
          <a:p>
            <a:pPr lvl="1"/>
            <a:r>
              <a:rPr lang="en-AU" dirty="0"/>
              <a:t>Around 40% of all Aboriginal victims of crime</a:t>
            </a:r>
          </a:p>
          <a:p>
            <a:pPr marL="0" indent="0">
              <a:buNone/>
            </a:pPr>
            <a:endParaRPr lang="en-AU" sz="2400" b="1" dirty="0"/>
          </a:p>
          <a:p>
            <a:pPr marL="0" indent="0">
              <a:buNone/>
            </a:pPr>
            <a:r>
              <a:rPr lang="en-AU" sz="2400" b="1" dirty="0"/>
              <a:t>Persons of interest were less likely to be proceeded against when incidents involved people with disability (esp. violence)</a:t>
            </a:r>
          </a:p>
          <a:p>
            <a:pPr lvl="1"/>
            <a:r>
              <a:rPr lang="en-AU" dirty="0"/>
              <a:t>Differences in police action rates particularly pronounced for people with both cognitive and physical disabilities.</a:t>
            </a:r>
            <a:endParaRPr lang="en-AU" b="1" dirty="0"/>
          </a:p>
          <a:p>
            <a:pPr marL="0" indent="0">
              <a:buNone/>
            </a:pPr>
            <a:endParaRPr lang="en-AU" sz="2400" b="1" dirty="0"/>
          </a:p>
          <a:p>
            <a:pPr marL="0" indent="0">
              <a:buNone/>
            </a:pPr>
            <a:r>
              <a:rPr lang="en-AU" sz="2400" b="1" dirty="0"/>
              <a:t>People with disability more likely to experience violent and DV-related </a:t>
            </a:r>
            <a:r>
              <a:rPr lang="en-AU" sz="2400" b="1" dirty="0" err="1"/>
              <a:t>revictimisation</a:t>
            </a:r>
            <a:endParaRPr lang="en-AU" sz="2400" b="1" dirty="0"/>
          </a:p>
          <a:p>
            <a:pPr lvl="1"/>
            <a:r>
              <a:rPr lang="en-AU" dirty="0"/>
              <a:t>Those with cognitive and/or psychosocial disabilities at greater risk of </a:t>
            </a:r>
            <a:r>
              <a:rPr lang="en-AU" dirty="0" err="1"/>
              <a:t>revictimisation</a:t>
            </a:r>
            <a:r>
              <a:rPr lang="en-AU" dirty="0"/>
              <a:t> than those with other or no known disabilities.</a:t>
            </a:r>
            <a:endParaRPr lang="en-AU" sz="2400" dirty="0"/>
          </a:p>
          <a:p>
            <a:endParaRPr lang="en-AU" dirty="0"/>
          </a:p>
          <a:p>
            <a:endParaRPr lang="en-AU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946312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7AB82D-4935-42AA-B776-A249750CA5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64674B-0CCF-4531-A68C-815F17BC8CC8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22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594DF04-8AAC-4E98-8876-ABD9B2D3F517}"/>
              </a:ext>
            </a:extLst>
          </p:cNvPr>
          <p:cNvSpPr/>
          <p:nvPr/>
        </p:nvSpPr>
        <p:spPr>
          <a:xfrm>
            <a:off x="6816035" y="1229818"/>
            <a:ext cx="4474817" cy="47641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496DEB0-0E36-45C6-B54C-94BB5EE80C17}"/>
              </a:ext>
            </a:extLst>
          </p:cNvPr>
          <p:cNvSpPr txBox="1"/>
          <p:nvPr/>
        </p:nvSpPr>
        <p:spPr>
          <a:xfrm>
            <a:off x="7338891" y="1679820"/>
            <a:ext cx="1775614" cy="3590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33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GET IN TOUCH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69F6F93-D4C4-444E-B5BF-F3FB20E20BC2}"/>
              </a:ext>
            </a:extLst>
          </p:cNvPr>
          <p:cNvSpPr txBox="1"/>
          <p:nvPr/>
        </p:nvSpPr>
        <p:spPr>
          <a:xfrm>
            <a:off x="7809097" y="2404837"/>
            <a:ext cx="3126758" cy="623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267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6 Parramatta Square</a:t>
            </a:r>
          </a:p>
          <a:p>
            <a:pPr>
              <a:lnSpc>
                <a:spcPts val="2200"/>
              </a:lnSpc>
            </a:pPr>
            <a:r>
              <a:rPr lang="en-US" sz="1267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Level 5, 10 Darcy St, Sydney NSW 2000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006C407-AFAB-4262-B6FB-EA21255916EE}"/>
              </a:ext>
            </a:extLst>
          </p:cNvPr>
          <p:cNvSpPr txBox="1"/>
          <p:nvPr/>
        </p:nvSpPr>
        <p:spPr>
          <a:xfrm>
            <a:off x="7812649" y="3632541"/>
            <a:ext cx="3279420" cy="340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267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bcsr@justice.nsw.gov.au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C6C0C7A-7F5B-4CE4-8164-F9C91319B48A}"/>
              </a:ext>
            </a:extLst>
          </p:cNvPr>
          <p:cNvSpPr txBox="1"/>
          <p:nvPr/>
        </p:nvSpPr>
        <p:spPr>
          <a:xfrm>
            <a:off x="7812650" y="3162694"/>
            <a:ext cx="2611792" cy="340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is-IS" sz="1267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(02) 8346 1100</a:t>
            </a:r>
            <a:endParaRPr lang="en-US" sz="1267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F483BFC-FAF3-4AF6-B1D7-211864790F52}"/>
              </a:ext>
            </a:extLst>
          </p:cNvPr>
          <p:cNvSpPr txBox="1"/>
          <p:nvPr/>
        </p:nvSpPr>
        <p:spPr>
          <a:xfrm>
            <a:off x="7821797" y="4140986"/>
            <a:ext cx="2611792" cy="331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33"/>
              </a:lnSpc>
            </a:pPr>
            <a:r>
              <a:rPr lang="en-US" sz="1267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https://</a:t>
            </a:r>
            <a:r>
              <a:rPr lang="en-US" sz="1267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www.bocsar.nsw.gov.au</a:t>
            </a:r>
            <a:r>
              <a:rPr lang="en-US" sz="1267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/</a:t>
            </a:r>
          </a:p>
        </p:txBody>
      </p:sp>
      <p:sp>
        <p:nvSpPr>
          <p:cNvPr id="56" name="Shape">
            <a:extLst>
              <a:ext uri="{FF2B5EF4-FFF2-40B4-BE49-F238E27FC236}">
                <a16:creationId xmlns:a16="http://schemas.microsoft.com/office/drawing/2014/main" id="{AE023B6B-3B37-469E-8C61-FA11A8EF19E7}"/>
              </a:ext>
            </a:extLst>
          </p:cNvPr>
          <p:cNvSpPr/>
          <p:nvPr/>
        </p:nvSpPr>
        <p:spPr>
          <a:xfrm>
            <a:off x="7397225" y="3700193"/>
            <a:ext cx="280560" cy="2038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0"/>
                </a:moveTo>
                <a:cubicBezTo>
                  <a:pt x="1964" y="0"/>
                  <a:pt x="1964" y="0"/>
                  <a:pt x="1964" y="0"/>
                </a:cubicBezTo>
                <a:cubicBezTo>
                  <a:pt x="859" y="0"/>
                  <a:pt x="0" y="1181"/>
                  <a:pt x="0" y="2700"/>
                </a:cubicBezTo>
                <a:cubicBezTo>
                  <a:pt x="0" y="18900"/>
                  <a:pt x="0" y="18900"/>
                  <a:pt x="0" y="18900"/>
                </a:cubicBezTo>
                <a:cubicBezTo>
                  <a:pt x="0" y="20419"/>
                  <a:pt x="859" y="21600"/>
                  <a:pt x="1964" y="21600"/>
                </a:cubicBezTo>
                <a:cubicBezTo>
                  <a:pt x="19636" y="21600"/>
                  <a:pt x="19636" y="21600"/>
                  <a:pt x="19636" y="21600"/>
                </a:cubicBezTo>
                <a:cubicBezTo>
                  <a:pt x="20741" y="21600"/>
                  <a:pt x="21600" y="20419"/>
                  <a:pt x="21600" y="18900"/>
                </a:cubicBezTo>
                <a:cubicBezTo>
                  <a:pt x="21600" y="2700"/>
                  <a:pt x="21600" y="2700"/>
                  <a:pt x="21600" y="2700"/>
                </a:cubicBezTo>
                <a:cubicBezTo>
                  <a:pt x="21600" y="1181"/>
                  <a:pt x="20741" y="0"/>
                  <a:pt x="19636" y="0"/>
                </a:cubicBezTo>
                <a:moveTo>
                  <a:pt x="1964" y="1350"/>
                </a:moveTo>
                <a:cubicBezTo>
                  <a:pt x="19636" y="1350"/>
                  <a:pt x="19636" y="1350"/>
                  <a:pt x="19636" y="1350"/>
                </a:cubicBezTo>
                <a:cubicBezTo>
                  <a:pt x="19759" y="1350"/>
                  <a:pt x="19882" y="1350"/>
                  <a:pt x="20005" y="1350"/>
                </a:cubicBezTo>
                <a:cubicBezTo>
                  <a:pt x="11414" y="13163"/>
                  <a:pt x="11414" y="13163"/>
                  <a:pt x="11414" y="13163"/>
                </a:cubicBezTo>
                <a:cubicBezTo>
                  <a:pt x="11291" y="13331"/>
                  <a:pt x="11045" y="13500"/>
                  <a:pt x="10800" y="13500"/>
                </a:cubicBezTo>
                <a:cubicBezTo>
                  <a:pt x="10555" y="13500"/>
                  <a:pt x="10309" y="13331"/>
                  <a:pt x="10186" y="13163"/>
                </a:cubicBezTo>
                <a:cubicBezTo>
                  <a:pt x="1595" y="1350"/>
                  <a:pt x="1595" y="1350"/>
                  <a:pt x="1595" y="1350"/>
                </a:cubicBezTo>
                <a:cubicBezTo>
                  <a:pt x="1718" y="1350"/>
                  <a:pt x="1841" y="1350"/>
                  <a:pt x="1964" y="1350"/>
                </a:cubicBezTo>
                <a:moveTo>
                  <a:pt x="982" y="18900"/>
                </a:moveTo>
                <a:cubicBezTo>
                  <a:pt x="982" y="2700"/>
                  <a:pt x="982" y="2700"/>
                  <a:pt x="982" y="2700"/>
                </a:cubicBezTo>
                <a:cubicBezTo>
                  <a:pt x="982" y="2700"/>
                  <a:pt x="982" y="2531"/>
                  <a:pt x="982" y="2531"/>
                </a:cubicBezTo>
                <a:cubicBezTo>
                  <a:pt x="7118" y="10800"/>
                  <a:pt x="7118" y="10800"/>
                  <a:pt x="7118" y="10800"/>
                </a:cubicBezTo>
                <a:cubicBezTo>
                  <a:pt x="982" y="19069"/>
                  <a:pt x="982" y="19069"/>
                  <a:pt x="982" y="19069"/>
                </a:cubicBezTo>
                <a:cubicBezTo>
                  <a:pt x="982" y="19069"/>
                  <a:pt x="982" y="18900"/>
                  <a:pt x="982" y="18900"/>
                </a:cubicBezTo>
                <a:moveTo>
                  <a:pt x="19636" y="20250"/>
                </a:moveTo>
                <a:cubicBezTo>
                  <a:pt x="1964" y="20250"/>
                  <a:pt x="1964" y="20250"/>
                  <a:pt x="1964" y="20250"/>
                </a:cubicBezTo>
                <a:cubicBezTo>
                  <a:pt x="1841" y="20250"/>
                  <a:pt x="1718" y="20250"/>
                  <a:pt x="1595" y="20250"/>
                </a:cubicBezTo>
                <a:cubicBezTo>
                  <a:pt x="7732" y="11812"/>
                  <a:pt x="7732" y="11812"/>
                  <a:pt x="7732" y="11812"/>
                </a:cubicBezTo>
                <a:cubicBezTo>
                  <a:pt x="9450" y="14006"/>
                  <a:pt x="9450" y="14006"/>
                  <a:pt x="9450" y="14006"/>
                </a:cubicBezTo>
                <a:cubicBezTo>
                  <a:pt x="9818" y="14512"/>
                  <a:pt x="10309" y="14850"/>
                  <a:pt x="10800" y="14850"/>
                </a:cubicBezTo>
                <a:cubicBezTo>
                  <a:pt x="11291" y="14850"/>
                  <a:pt x="11782" y="14512"/>
                  <a:pt x="12150" y="14006"/>
                </a:cubicBezTo>
                <a:cubicBezTo>
                  <a:pt x="13868" y="11812"/>
                  <a:pt x="13868" y="11812"/>
                  <a:pt x="13868" y="11812"/>
                </a:cubicBezTo>
                <a:cubicBezTo>
                  <a:pt x="20005" y="20250"/>
                  <a:pt x="20005" y="20250"/>
                  <a:pt x="20005" y="20250"/>
                </a:cubicBezTo>
                <a:cubicBezTo>
                  <a:pt x="19882" y="20250"/>
                  <a:pt x="19759" y="20250"/>
                  <a:pt x="19636" y="20250"/>
                </a:cubicBezTo>
                <a:moveTo>
                  <a:pt x="20618" y="18900"/>
                </a:moveTo>
                <a:cubicBezTo>
                  <a:pt x="20618" y="18900"/>
                  <a:pt x="20618" y="19069"/>
                  <a:pt x="20618" y="19069"/>
                </a:cubicBezTo>
                <a:cubicBezTo>
                  <a:pt x="14482" y="10800"/>
                  <a:pt x="14482" y="10800"/>
                  <a:pt x="14482" y="10800"/>
                </a:cubicBezTo>
                <a:cubicBezTo>
                  <a:pt x="20618" y="2531"/>
                  <a:pt x="20618" y="2531"/>
                  <a:pt x="20618" y="2531"/>
                </a:cubicBezTo>
                <a:cubicBezTo>
                  <a:pt x="20618" y="2531"/>
                  <a:pt x="20618" y="2700"/>
                  <a:pt x="20618" y="2700"/>
                </a:cubicBezTo>
                <a:lnTo>
                  <a:pt x="20618" y="18900"/>
                </a:lnTo>
                <a:close/>
              </a:path>
            </a:pathLst>
          </a:custGeom>
          <a:solidFill>
            <a:srgbClr val="7030A0"/>
          </a:solidFill>
          <a:ln w="12700">
            <a:miter lim="400000"/>
          </a:ln>
        </p:spPr>
        <p:txBody>
          <a:bodyPr lIns="30479" rIns="30479"/>
          <a:lstStyle/>
          <a:p>
            <a:endParaRPr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Shape">
            <a:extLst>
              <a:ext uri="{FF2B5EF4-FFF2-40B4-BE49-F238E27FC236}">
                <a16:creationId xmlns:a16="http://schemas.microsoft.com/office/drawing/2014/main" id="{7C4B292D-CEF9-4919-9B23-02C92187FE5B}"/>
              </a:ext>
            </a:extLst>
          </p:cNvPr>
          <p:cNvSpPr/>
          <p:nvPr/>
        </p:nvSpPr>
        <p:spPr>
          <a:xfrm>
            <a:off x="7385372" y="3171967"/>
            <a:ext cx="280560" cy="2791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982"/>
                </a:moveTo>
                <a:cubicBezTo>
                  <a:pt x="16691" y="982"/>
                  <a:pt x="20618" y="4909"/>
                  <a:pt x="20618" y="9818"/>
                </a:cubicBezTo>
                <a:cubicBezTo>
                  <a:pt x="20618" y="10064"/>
                  <a:pt x="20864" y="10309"/>
                  <a:pt x="21109" y="10309"/>
                </a:cubicBezTo>
                <a:cubicBezTo>
                  <a:pt x="21355" y="10309"/>
                  <a:pt x="21600" y="10064"/>
                  <a:pt x="21600" y="9818"/>
                </a:cubicBezTo>
                <a:cubicBezTo>
                  <a:pt x="21600" y="4418"/>
                  <a:pt x="17182" y="0"/>
                  <a:pt x="11782" y="0"/>
                </a:cubicBezTo>
                <a:cubicBezTo>
                  <a:pt x="11536" y="0"/>
                  <a:pt x="11291" y="245"/>
                  <a:pt x="11291" y="491"/>
                </a:cubicBezTo>
                <a:cubicBezTo>
                  <a:pt x="11291" y="736"/>
                  <a:pt x="11536" y="982"/>
                  <a:pt x="11782" y="982"/>
                </a:cubicBezTo>
                <a:moveTo>
                  <a:pt x="11782" y="5891"/>
                </a:moveTo>
                <a:cubicBezTo>
                  <a:pt x="13991" y="5891"/>
                  <a:pt x="15709" y="7609"/>
                  <a:pt x="15709" y="9818"/>
                </a:cubicBezTo>
                <a:cubicBezTo>
                  <a:pt x="15709" y="10064"/>
                  <a:pt x="15955" y="10309"/>
                  <a:pt x="16200" y="10309"/>
                </a:cubicBezTo>
                <a:cubicBezTo>
                  <a:pt x="16445" y="10309"/>
                  <a:pt x="16691" y="10064"/>
                  <a:pt x="16691" y="9818"/>
                </a:cubicBezTo>
                <a:cubicBezTo>
                  <a:pt x="16691" y="7118"/>
                  <a:pt x="14482" y="4909"/>
                  <a:pt x="11782" y="4909"/>
                </a:cubicBezTo>
                <a:cubicBezTo>
                  <a:pt x="11536" y="4909"/>
                  <a:pt x="11291" y="5155"/>
                  <a:pt x="11291" y="5400"/>
                </a:cubicBezTo>
                <a:cubicBezTo>
                  <a:pt x="11291" y="5645"/>
                  <a:pt x="11536" y="5891"/>
                  <a:pt x="11782" y="5891"/>
                </a:cubicBezTo>
                <a:moveTo>
                  <a:pt x="11782" y="10800"/>
                </a:moveTo>
                <a:cubicBezTo>
                  <a:pt x="12273" y="10800"/>
                  <a:pt x="12764" y="10309"/>
                  <a:pt x="12764" y="9818"/>
                </a:cubicBezTo>
                <a:cubicBezTo>
                  <a:pt x="12764" y="9327"/>
                  <a:pt x="12273" y="8836"/>
                  <a:pt x="11782" y="8836"/>
                </a:cubicBezTo>
                <a:cubicBezTo>
                  <a:pt x="11291" y="8836"/>
                  <a:pt x="10800" y="9327"/>
                  <a:pt x="10800" y="9818"/>
                </a:cubicBezTo>
                <a:cubicBezTo>
                  <a:pt x="10800" y="10309"/>
                  <a:pt x="11291" y="10800"/>
                  <a:pt x="11782" y="10800"/>
                </a:cubicBezTo>
                <a:moveTo>
                  <a:pt x="21600" y="17182"/>
                </a:moveTo>
                <a:cubicBezTo>
                  <a:pt x="21600" y="16814"/>
                  <a:pt x="21477" y="16445"/>
                  <a:pt x="21109" y="16077"/>
                </a:cubicBezTo>
                <a:cubicBezTo>
                  <a:pt x="21109" y="16077"/>
                  <a:pt x="20986" y="15955"/>
                  <a:pt x="20864" y="15955"/>
                </a:cubicBezTo>
                <a:cubicBezTo>
                  <a:pt x="16691" y="12641"/>
                  <a:pt x="16691" y="12641"/>
                  <a:pt x="16691" y="12641"/>
                </a:cubicBezTo>
                <a:cubicBezTo>
                  <a:pt x="16445" y="12395"/>
                  <a:pt x="16077" y="12273"/>
                  <a:pt x="15709" y="12273"/>
                </a:cubicBezTo>
                <a:cubicBezTo>
                  <a:pt x="15341" y="12273"/>
                  <a:pt x="15095" y="12395"/>
                  <a:pt x="14850" y="12518"/>
                </a:cubicBezTo>
                <a:cubicBezTo>
                  <a:pt x="13623" y="13745"/>
                  <a:pt x="13623" y="13745"/>
                  <a:pt x="13623" y="13745"/>
                </a:cubicBezTo>
                <a:cubicBezTo>
                  <a:pt x="13623" y="13745"/>
                  <a:pt x="13623" y="13745"/>
                  <a:pt x="13623" y="13745"/>
                </a:cubicBezTo>
                <a:cubicBezTo>
                  <a:pt x="13500" y="13991"/>
                  <a:pt x="13255" y="14114"/>
                  <a:pt x="12886" y="14114"/>
                </a:cubicBezTo>
                <a:cubicBezTo>
                  <a:pt x="12641" y="14114"/>
                  <a:pt x="12273" y="13868"/>
                  <a:pt x="12150" y="13623"/>
                </a:cubicBezTo>
                <a:cubicBezTo>
                  <a:pt x="12150" y="13623"/>
                  <a:pt x="12150" y="13623"/>
                  <a:pt x="12150" y="13623"/>
                </a:cubicBezTo>
                <a:cubicBezTo>
                  <a:pt x="10555" y="12518"/>
                  <a:pt x="9082" y="11168"/>
                  <a:pt x="7855" y="9450"/>
                </a:cubicBezTo>
                <a:cubicBezTo>
                  <a:pt x="7977" y="9450"/>
                  <a:pt x="7977" y="9450"/>
                  <a:pt x="7977" y="9450"/>
                </a:cubicBezTo>
                <a:cubicBezTo>
                  <a:pt x="7732" y="9327"/>
                  <a:pt x="7486" y="8959"/>
                  <a:pt x="7486" y="8714"/>
                </a:cubicBezTo>
                <a:cubicBezTo>
                  <a:pt x="7486" y="8345"/>
                  <a:pt x="7609" y="8100"/>
                  <a:pt x="7855" y="7977"/>
                </a:cubicBezTo>
                <a:cubicBezTo>
                  <a:pt x="7855" y="7977"/>
                  <a:pt x="7855" y="7977"/>
                  <a:pt x="7855" y="7977"/>
                </a:cubicBezTo>
                <a:cubicBezTo>
                  <a:pt x="8959" y="6750"/>
                  <a:pt x="8959" y="6750"/>
                  <a:pt x="8959" y="6750"/>
                </a:cubicBezTo>
                <a:cubicBezTo>
                  <a:pt x="9205" y="6505"/>
                  <a:pt x="9327" y="6259"/>
                  <a:pt x="9327" y="5891"/>
                </a:cubicBezTo>
                <a:cubicBezTo>
                  <a:pt x="9327" y="5523"/>
                  <a:pt x="9205" y="5155"/>
                  <a:pt x="8836" y="4909"/>
                </a:cubicBezTo>
                <a:cubicBezTo>
                  <a:pt x="5645" y="736"/>
                  <a:pt x="5645" y="736"/>
                  <a:pt x="5645" y="736"/>
                </a:cubicBezTo>
                <a:cubicBezTo>
                  <a:pt x="5645" y="614"/>
                  <a:pt x="5523" y="491"/>
                  <a:pt x="5400" y="491"/>
                </a:cubicBezTo>
                <a:cubicBezTo>
                  <a:pt x="5155" y="123"/>
                  <a:pt x="4786" y="0"/>
                  <a:pt x="4418" y="0"/>
                </a:cubicBezTo>
                <a:cubicBezTo>
                  <a:pt x="2455" y="0"/>
                  <a:pt x="0" y="2332"/>
                  <a:pt x="0" y="5155"/>
                </a:cubicBezTo>
                <a:cubicBezTo>
                  <a:pt x="0" y="5891"/>
                  <a:pt x="123" y="6627"/>
                  <a:pt x="491" y="7364"/>
                </a:cubicBezTo>
                <a:cubicBezTo>
                  <a:pt x="491" y="7364"/>
                  <a:pt x="491" y="7364"/>
                  <a:pt x="491" y="7364"/>
                </a:cubicBezTo>
                <a:cubicBezTo>
                  <a:pt x="3436" y="13255"/>
                  <a:pt x="8345" y="18164"/>
                  <a:pt x="14236" y="21109"/>
                </a:cubicBezTo>
                <a:cubicBezTo>
                  <a:pt x="14236" y="21109"/>
                  <a:pt x="14236" y="21109"/>
                  <a:pt x="14236" y="21109"/>
                </a:cubicBezTo>
                <a:cubicBezTo>
                  <a:pt x="14850" y="21477"/>
                  <a:pt x="15709" y="21600"/>
                  <a:pt x="16445" y="21600"/>
                </a:cubicBezTo>
                <a:cubicBezTo>
                  <a:pt x="19268" y="21600"/>
                  <a:pt x="21600" y="19145"/>
                  <a:pt x="21600" y="17182"/>
                </a:cubicBezTo>
                <a:cubicBezTo>
                  <a:pt x="21600" y="17182"/>
                  <a:pt x="21600" y="17182"/>
                  <a:pt x="21600" y="17182"/>
                </a:cubicBezTo>
                <a:close/>
                <a:moveTo>
                  <a:pt x="16445" y="20618"/>
                </a:moveTo>
                <a:cubicBezTo>
                  <a:pt x="15832" y="20618"/>
                  <a:pt x="15218" y="20495"/>
                  <a:pt x="14605" y="20250"/>
                </a:cubicBezTo>
                <a:cubicBezTo>
                  <a:pt x="14605" y="20250"/>
                  <a:pt x="14605" y="20127"/>
                  <a:pt x="14482" y="20127"/>
                </a:cubicBezTo>
                <a:cubicBezTo>
                  <a:pt x="8959" y="17305"/>
                  <a:pt x="4295" y="12641"/>
                  <a:pt x="1473" y="7118"/>
                </a:cubicBezTo>
                <a:cubicBezTo>
                  <a:pt x="1473" y="6995"/>
                  <a:pt x="1350" y="6995"/>
                  <a:pt x="1350" y="6995"/>
                </a:cubicBezTo>
                <a:cubicBezTo>
                  <a:pt x="1105" y="6382"/>
                  <a:pt x="982" y="5768"/>
                  <a:pt x="982" y="5155"/>
                </a:cubicBezTo>
                <a:cubicBezTo>
                  <a:pt x="982" y="2823"/>
                  <a:pt x="3068" y="982"/>
                  <a:pt x="4418" y="982"/>
                </a:cubicBezTo>
                <a:cubicBezTo>
                  <a:pt x="4541" y="982"/>
                  <a:pt x="4664" y="1105"/>
                  <a:pt x="4786" y="1105"/>
                </a:cubicBezTo>
                <a:cubicBezTo>
                  <a:pt x="4786" y="1105"/>
                  <a:pt x="4786" y="1105"/>
                  <a:pt x="4786" y="1227"/>
                </a:cubicBezTo>
                <a:cubicBezTo>
                  <a:pt x="4786" y="1227"/>
                  <a:pt x="4909" y="1227"/>
                  <a:pt x="4909" y="1350"/>
                </a:cubicBezTo>
                <a:cubicBezTo>
                  <a:pt x="8100" y="5400"/>
                  <a:pt x="8100" y="5400"/>
                  <a:pt x="8100" y="5400"/>
                </a:cubicBezTo>
                <a:cubicBezTo>
                  <a:pt x="8100" y="5523"/>
                  <a:pt x="8223" y="5523"/>
                  <a:pt x="8223" y="5523"/>
                </a:cubicBezTo>
                <a:cubicBezTo>
                  <a:pt x="8223" y="5645"/>
                  <a:pt x="8345" y="5768"/>
                  <a:pt x="8345" y="5891"/>
                </a:cubicBezTo>
                <a:cubicBezTo>
                  <a:pt x="8345" y="6014"/>
                  <a:pt x="8345" y="6014"/>
                  <a:pt x="8223" y="6136"/>
                </a:cubicBezTo>
                <a:cubicBezTo>
                  <a:pt x="7118" y="7241"/>
                  <a:pt x="7118" y="7241"/>
                  <a:pt x="7118" y="7241"/>
                </a:cubicBezTo>
                <a:cubicBezTo>
                  <a:pt x="7118" y="7241"/>
                  <a:pt x="7118" y="7241"/>
                  <a:pt x="7118" y="7241"/>
                </a:cubicBezTo>
                <a:cubicBezTo>
                  <a:pt x="6750" y="7609"/>
                  <a:pt x="6505" y="8100"/>
                  <a:pt x="6505" y="8714"/>
                </a:cubicBezTo>
                <a:cubicBezTo>
                  <a:pt x="6505" y="9205"/>
                  <a:pt x="6750" y="9695"/>
                  <a:pt x="7118" y="10064"/>
                </a:cubicBezTo>
                <a:cubicBezTo>
                  <a:pt x="7118" y="10064"/>
                  <a:pt x="7118" y="10064"/>
                  <a:pt x="7118" y="10064"/>
                </a:cubicBezTo>
                <a:cubicBezTo>
                  <a:pt x="8345" y="11782"/>
                  <a:pt x="9818" y="13255"/>
                  <a:pt x="11536" y="14482"/>
                </a:cubicBezTo>
                <a:cubicBezTo>
                  <a:pt x="11536" y="14482"/>
                  <a:pt x="11536" y="14482"/>
                  <a:pt x="11536" y="14482"/>
                </a:cubicBezTo>
                <a:cubicBezTo>
                  <a:pt x="11905" y="14850"/>
                  <a:pt x="12395" y="15095"/>
                  <a:pt x="12886" y="15095"/>
                </a:cubicBezTo>
                <a:cubicBezTo>
                  <a:pt x="13377" y="15095"/>
                  <a:pt x="13868" y="14850"/>
                  <a:pt x="14236" y="14482"/>
                </a:cubicBezTo>
                <a:cubicBezTo>
                  <a:pt x="14359" y="14482"/>
                  <a:pt x="14359" y="14482"/>
                  <a:pt x="14359" y="14482"/>
                </a:cubicBezTo>
                <a:cubicBezTo>
                  <a:pt x="15464" y="13377"/>
                  <a:pt x="15464" y="13377"/>
                  <a:pt x="15464" y="13377"/>
                </a:cubicBezTo>
                <a:cubicBezTo>
                  <a:pt x="15586" y="13255"/>
                  <a:pt x="15586" y="13255"/>
                  <a:pt x="15709" y="13255"/>
                </a:cubicBezTo>
                <a:cubicBezTo>
                  <a:pt x="15832" y="13255"/>
                  <a:pt x="15955" y="13377"/>
                  <a:pt x="16077" y="13377"/>
                </a:cubicBezTo>
                <a:cubicBezTo>
                  <a:pt x="16077" y="13377"/>
                  <a:pt x="16077" y="13500"/>
                  <a:pt x="16077" y="13500"/>
                </a:cubicBezTo>
                <a:cubicBezTo>
                  <a:pt x="20250" y="16691"/>
                  <a:pt x="20250" y="16691"/>
                  <a:pt x="20250" y="16691"/>
                </a:cubicBezTo>
                <a:cubicBezTo>
                  <a:pt x="20373" y="16691"/>
                  <a:pt x="20373" y="16691"/>
                  <a:pt x="20373" y="16814"/>
                </a:cubicBezTo>
                <a:cubicBezTo>
                  <a:pt x="20373" y="16814"/>
                  <a:pt x="20495" y="16814"/>
                  <a:pt x="20495" y="16814"/>
                </a:cubicBezTo>
                <a:cubicBezTo>
                  <a:pt x="20495" y="16936"/>
                  <a:pt x="20618" y="16936"/>
                  <a:pt x="20618" y="17182"/>
                </a:cubicBezTo>
                <a:cubicBezTo>
                  <a:pt x="20618" y="17182"/>
                  <a:pt x="20618" y="17182"/>
                  <a:pt x="20618" y="17305"/>
                </a:cubicBezTo>
                <a:cubicBezTo>
                  <a:pt x="20495" y="18655"/>
                  <a:pt x="18777" y="20618"/>
                  <a:pt x="16445" y="20618"/>
                </a:cubicBezTo>
              </a:path>
            </a:pathLst>
          </a:custGeom>
          <a:solidFill>
            <a:srgbClr val="7030A0"/>
          </a:solidFill>
          <a:ln w="12700">
            <a:miter lim="400000"/>
          </a:ln>
        </p:spPr>
        <p:txBody>
          <a:bodyPr lIns="30479" rIns="30479"/>
          <a:lstStyle/>
          <a:p>
            <a:endParaRPr sz="12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Shape">
            <a:extLst>
              <a:ext uri="{FF2B5EF4-FFF2-40B4-BE49-F238E27FC236}">
                <a16:creationId xmlns:a16="http://schemas.microsoft.com/office/drawing/2014/main" id="{E2DC886A-007D-4DA5-81C8-AB28C9D437A7}"/>
              </a:ext>
            </a:extLst>
          </p:cNvPr>
          <p:cNvSpPr/>
          <p:nvPr/>
        </p:nvSpPr>
        <p:spPr>
          <a:xfrm>
            <a:off x="7406518" y="2505701"/>
            <a:ext cx="260893" cy="3598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94" y="0"/>
                  <a:pt x="0" y="3559"/>
                  <a:pt x="0" y="7855"/>
                </a:cubicBezTo>
                <a:cubicBezTo>
                  <a:pt x="0" y="14236"/>
                  <a:pt x="10800" y="21600"/>
                  <a:pt x="10800" y="21600"/>
                </a:cubicBezTo>
                <a:cubicBezTo>
                  <a:pt x="10800" y="21600"/>
                  <a:pt x="21600" y="14236"/>
                  <a:pt x="21600" y="7855"/>
                </a:cubicBezTo>
                <a:cubicBezTo>
                  <a:pt x="21600" y="3559"/>
                  <a:pt x="16706" y="0"/>
                  <a:pt x="10800" y="0"/>
                </a:cubicBezTo>
                <a:moveTo>
                  <a:pt x="10800" y="20127"/>
                </a:moveTo>
                <a:cubicBezTo>
                  <a:pt x="10800" y="20127"/>
                  <a:pt x="1350" y="13745"/>
                  <a:pt x="1350" y="7855"/>
                </a:cubicBezTo>
                <a:cubicBezTo>
                  <a:pt x="1350" y="4050"/>
                  <a:pt x="5569" y="982"/>
                  <a:pt x="10800" y="982"/>
                </a:cubicBezTo>
                <a:cubicBezTo>
                  <a:pt x="16031" y="982"/>
                  <a:pt x="20250" y="4050"/>
                  <a:pt x="20250" y="7855"/>
                </a:cubicBezTo>
                <a:cubicBezTo>
                  <a:pt x="20250" y="13745"/>
                  <a:pt x="10800" y="20127"/>
                  <a:pt x="10800" y="20127"/>
                </a:cubicBezTo>
                <a:moveTo>
                  <a:pt x="10800" y="3927"/>
                </a:moveTo>
                <a:cubicBezTo>
                  <a:pt x="7762" y="3927"/>
                  <a:pt x="5400" y="5645"/>
                  <a:pt x="5400" y="7855"/>
                </a:cubicBezTo>
                <a:cubicBezTo>
                  <a:pt x="5400" y="10064"/>
                  <a:pt x="7762" y="11782"/>
                  <a:pt x="10800" y="11782"/>
                </a:cubicBezTo>
                <a:cubicBezTo>
                  <a:pt x="13837" y="11782"/>
                  <a:pt x="16200" y="10064"/>
                  <a:pt x="16200" y="7855"/>
                </a:cubicBezTo>
                <a:cubicBezTo>
                  <a:pt x="16200" y="5645"/>
                  <a:pt x="13837" y="3927"/>
                  <a:pt x="10800" y="3927"/>
                </a:cubicBezTo>
                <a:moveTo>
                  <a:pt x="10800" y="10800"/>
                </a:moveTo>
                <a:cubicBezTo>
                  <a:pt x="8606" y="10800"/>
                  <a:pt x="6750" y="9450"/>
                  <a:pt x="6750" y="7855"/>
                </a:cubicBezTo>
                <a:cubicBezTo>
                  <a:pt x="6750" y="6259"/>
                  <a:pt x="8606" y="4909"/>
                  <a:pt x="10800" y="4909"/>
                </a:cubicBezTo>
                <a:cubicBezTo>
                  <a:pt x="12994" y="4909"/>
                  <a:pt x="14850" y="6259"/>
                  <a:pt x="14850" y="7855"/>
                </a:cubicBezTo>
                <a:cubicBezTo>
                  <a:pt x="14850" y="9450"/>
                  <a:pt x="12994" y="10800"/>
                  <a:pt x="10800" y="10800"/>
                </a:cubicBezTo>
              </a:path>
            </a:pathLst>
          </a:custGeom>
          <a:solidFill>
            <a:srgbClr val="7030A0"/>
          </a:solidFill>
          <a:ln w="12700">
            <a:miter lim="400000"/>
          </a:ln>
        </p:spPr>
        <p:txBody>
          <a:bodyPr lIns="30479" rIns="30479"/>
          <a:lstStyle/>
          <a:p>
            <a:endParaRPr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CB114C5-BF33-4F0C-A0CD-813F83F68425}"/>
              </a:ext>
            </a:extLst>
          </p:cNvPr>
          <p:cNvSpPr txBox="1"/>
          <p:nvPr/>
        </p:nvSpPr>
        <p:spPr>
          <a:xfrm>
            <a:off x="7821797" y="4664776"/>
            <a:ext cx="2611793" cy="331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33"/>
              </a:lnSpc>
            </a:pPr>
            <a:r>
              <a:rPr lang="en-US" sz="1267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@BOCSAR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78D96C0-0203-4AA1-995F-7C93A376340A}"/>
              </a:ext>
            </a:extLst>
          </p:cNvPr>
          <p:cNvSpPr txBox="1"/>
          <p:nvPr/>
        </p:nvSpPr>
        <p:spPr>
          <a:xfrm>
            <a:off x="7815448" y="5190188"/>
            <a:ext cx="2608994" cy="331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33"/>
              </a:lnSpc>
            </a:pPr>
            <a:r>
              <a:rPr lang="en-US" sz="1267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NSWBOCSR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2359" y="1558864"/>
            <a:ext cx="1045499" cy="475227"/>
          </a:xfrm>
          <a:prstGeom prst="rect">
            <a:avLst/>
          </a:prstGeom>
        </p:spPr>
      </p:pic>
      <p:sp>
        <p:nvSpPr>
          <p:cNvPr id="91" name="Shape">
            <a:extLst>
              <a:ext uri="{FF2B5EF4-FFF2-40B4-BE49-F238E27FC236}">
                <a16:creationId xmlns:a16="http://schemas.microsoft.com/office/drawing/2014/main" id="{51AF737E-8945-4846-BE3A-971B7542353C}"/>
              </a:ext>
            </a:extLst>
          </p:cNvPr>
          <p:cNvSpPr/>
          <p:nvPr/>
        </p:nvSpPr>
        <p:spPr>
          <a:xfrm>
            <a:off x="7389181" y="4148569"/>
            <a:ext cx="299266" cy="3000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786" y="0"/>
                  <a:pt x="0" y="4786"/>
                  <a:pt x="0" y="10800"/>
                </a:cubicBezTo>
                <a:cubicBezTo>
                  <a:pt x="0" y="16814"/>
                  <a:pt x="4786" y="21600"/>
                  <a:pt x="10800" y="21600"/>
                </a:cubicBezTo>
                <a:cubicBezTo>
                  <a:pt x="16814" y="21600"/>
                  <a:pt x="21600" y="16814"/>
                  <a:pt x="21600" y="10800"/>
                </a:cubicBezTo>
                <a:cubicBezTo>
                  <a:pt x="21600" y="4786"/>
                  <a:pt x="16814" y="0"/>
                  <a:pt x="10800" y="0"/>
                </a:cubicBezTo>
                <a:moveTo>
                  <a:pt x="7855" y="1473"/>
                </a:moveTo>
                <a:cubicBezTo>
                  <a:pt x="7732" y="1595"/>
                  <a:pt x="7486" y="1841"/>
                  <a:pt x="7241" y="2209"/>
                </a:cubicBezTo>
                <a:cubicBezTo>
                  <a:pt x="7241" y="2209"/>
                  <a:pt x="7241" y="2209"/>
                  <a:pt x="7241" y="2209"/>
                </a:cubicBezTo>
                <a:cubicBezTo>
                  <a:pt x="6873" y="2823"/>
                  <a:pt x="6505" y="3436"/>
                  <a:pt x="6136" y="4173"/>
                </a:cubicBezTo>
                <a:cubicBezTo>
                  <a:pt x="6136" y="4173"/>
                  <a:pt x="6136" y="4173"/>
                  <a:pt x="6136" y="4173"/>
                </a:cubicBezTo>
                <a:cubicBezTo>
                  <a:pt x="6136" y="4295"/>
                  <a:pt x="6136" y="4295"/>
                  <a:pt x="6136" y="4418"/>
                </a:cubicBezTo>
                <a:cubicBezTo>
                  <a:pt x="5523" y="4050"/>
                  <a:pt x="4909" y="3682"/>
                  <a:pt x="4418" y="3314"/>
                </a:cubicBezTo>
                <a:cubicBezTo>
                  <a:pt x="5400" y="2455"/>
                  <a:pt x="6627" y="1841"/>
                  <a:pt x="7855" y="1473"/>
                </a:cubicBezTo>
                <a:moveTo>
                  <a:pt x="3805" y="3927"/>
                </a:moveTo>
                <a:cubicBezTo>
                  <a:pt x="4295" y="4418"/>
                  <a:pt x="5032" y="4909"/>
                  <a:pt x="5768" y="5277"/>
                </a:cubicBezTo>
                <a:cubicBezTo>
                  <a:pt x="5768" y="5277"/>
                  <a:pt x="5768" y="5400"/>
                  <a:pt x="5645" y="5400"/>
                </a:cubicBezTo>
                <a:cubicBezTo>
                  <a:pt x="5523" y="6136"/>
                  <a:pt x="5277" y="6995"/>
                  <a:pt x="5155" y="7732"/>
                </a:cubicBezTo>
                <a:cubicBezTo>
                  <a:pt x="5155" y="7855"/>
                  <a:pt x="5155" y="7977"/>
                  <a:pt x="5155" y="8100"/>
                </a:cubicBezTo>
                <a:cubicBezTo>
                  <a:pt x="5032" y="8468"/>
                  <a:pt x="5032" y="8714"/>
                  <a:pt x="5032" y="9082"/>
                </a:cubicBezTo>
                <a:cubicBezTo>
                  <a:pt x="5032" y="9205"/>
                  <a:pt x="4909" y="9327"/>
                  <a:pt x="4909" y="9450"/>
                </a:cubicBezTo>
                <a:cubicBezTo>
                  <a:pt x="4909" y="9695"/>
                  <a:pt x="4909" y="10064"/>
                  <a:pt x="4909" y="10309"/>
                </a:cubicBezTo>
                <a:cubicBezTo>
                  <a:pt x="982" y="10309"/>
                  <a:pt x="982" y="10309"/>
                  <a:pt x="982" y="10309"/>
                </a:cubicBezTo>
                <a:cubicBezTo>
                  <a:pt x="1105" y="7855"/>
                  <a:pt x="2209" y="5645"/>
                  <a:pt x="3805" y="3927"/>
                </a:cubicBezTo>
                <a:moveTo>
                  <a:pt x="982" y="11291"/>
                </a:moveTo>
                <a:cubicBezTo>
                  <a:pt x="4909" y="11291"/>
                  <a:pt x="4909" y="11291"/>
                  <a:pt x="4909" y="11291"/>
                </a:cubicBezTo>
                <a:cubicBezTo>
                  <a:pt x="4909" y="11536"/>
                  <a:pt x="4909" y="11905"/>
                  <a:pt x="4909" y="12150"/>
                </a:cubicBezTo>
                <a:cubicBezTo>
                  <a:pt x="4909" y="12273"/>
                  <a:pt x="5032" y="12395"/>
                  <a:pt x="5032" y="12518"/>
                </a:cubicBezTo>
                <a:cubicBezTo>
                  <a:pt x="5032" y="12886"/>
                  <a:pt x="5032" y="13132"/>
                  <a:pt x="5155" y="13500"/>
                </a:cubicBezTo>
                <a:cubicBezTo>
                  <a:pt x="5155" y="13623"/>
                  <a:pt x="5155" y="13745"/>
                  <a:pt x="5155" y="13868"/>
                </a:cubicBezTo>
                <a:cubicBezTo>
                  <a:pt x="5277" y="14605"/>
                  <a:pt x="5523" y="15464"/>
                  <a:pt x="5645" y="16200"/>
                </a:cubicBezTo>
                <a:cubicBezTo>
                  <a:pt x="5768" y="16200"/>
                  <a:pt x="5768" y="16323"/>
                  <a:pt x="5768" y="16323"/>
                </a:cubicBezTo>
                <a:cubicBezTo>
                  <a:pt x="5032" y="16691"/>
                  <a:pt x="4295" y="17182"/>
                  <a:pt x="3805" y="17673"/>
                </a:cubicBezTo>
                <a:cubicBezTo>
                  <a:pt x="2209" y="15955"/>
                  <a:pt x="1105" y="13745"/>
                  <a:pt x="982" y="11291"/>
                </a:cubicBezTo>
                <a:moveTo>
                  <a:pt x="4418" y="18286"/>
                </a:moveTo>
                <a:cubicBezTo>
                  <a:pt x="4909" y="17918"/>
                  <a:pt x="5523" y="17550"/>
                  <a:pt x="6136" y="17182"/>
                </a:cubicBezTo>
                <a:cubicBezTo>
                  <a:pt x="6136" y="17305"/>
                  <a:pt x="6136" y="17305"/>
                  <a:pt x="6136" y="17427"/>
                </a:cubicBezTo>
                <a:cubicBezTo>
                  <a:pt x="6136" y="17427"/>
                  <a:pt x="6136" y="17427"/>
                  <a:pt x="6136" y="17427"/>
                </a:cubicBezTo>
                <a:cubicBezTo>
                  <a:pt x="6505" y="18164"/>
                  <a:pt x="6873" y="18777"/>
                  <a:pt x="7241" y="19391"/>
                </a:cubicBezTo>
                <a:cubicBezTo>
                  <a:pt x="7241" y="19391"/>
                  <a:pt x="7241" y="19391"/>
                  <a:pt x="7241" y="19391"/>
                </a:cubicBezTo>
                <a:cubicBezTo>
                  <a:pt x="7486" y="19759"/>
                  <a:pt x="7732" y="20005"/>
                  <a:pt x="7855" y="20127"/>
                </a:cubicBezTo>
                <a:cubicBezTo>
                  <a:pt x="6627" y="19759"/>
                  <a:pt x="5400" y="19145"/>
                  <a:pt x="4418" y="18286"/>
                </a:cubicBezTo>
                <a:moveTo>
                  <a:pt x="10309" y="20618"/>
                </a:moveTo>
                <a:cubicBezTo>
                  <a:pt x="8959" y="20250"/>
                  <a:pt x="7732" y="18900"/>
                  <a:pt x="6995" y="16814"/>
                </a:cubicBezTo>
                <a:cubicBezTo>
                  <a:pt x="7977" y="16445"/>
                  <a:pt x="9082" y="16323"/>
                  <a:pt x="10309" y="16200"/>
                </a:cubicBezTo>
                <a:lnTo>
                  <a:pt x="10309" y="20618"/>
                </a:lnTo>
                <a:close/>
                <a:moveTo>
                  <a:pt x="10309" y="15218"/>
                </a:moveTo>
                <a:cubicBezTo>
                  <a:pt x="8959" y="15341"/>
                  <a:pt x="7732" y="15586"/>
                  <a:pt x="6627" y="15955"/>
                </a:cubicBezTo>
                <a:cubicBezTo>
                  <a:pt x="6259" y="14605"/>
                  <a:pt x="5891" y="13009"/>
                  <a:pt x="5891" y="11291"/>
                </a:cubicBezTo>
                <a:cubicBezTo>
                  <a:pt x="10309" y="11291"/>
                  <a:pt x="10309" y="11291"/>
                  <a:pt x="10309" y="11291"/>
                </a:cubicBezTo>
                <a:lnTo>
                  <a:pt x="10309" y="15218"/>
                </a:lnTo>
                <a:close/>
                <a:moveTo>
                  <a:pt x="10309" y="10309"/>
                </a:moveTo>
                <a:cubicBezTo>
                  <a:pt x="5891" y="10309"/>
                  <a:pt x="5891" y="10309"/>
                  <a:pt x="5891" y="10309"/>
                </a:cubicBezTo>
                <a:cubicBezTo>
                  <a:pt x="5891" y="8591"/>
                  <a:pt x="6259" y="6995"/>
                  <a:pt x="6627" y="5645"/>
                </a:cubicBezTo>
                <a:cubicBezTo>
                  <a:pt x="7732" y="6014"/>
                  <a:pt x="8959" y="6259"/>
                  <a:pt x="10309" y="6382"/>
                </a:cubicBezTo>
                <a:lnTo>
                  <a:pt x="10309" y="10309"/>
                </a:lnTo>
                <a:close/>
                <a:moveTo>
                  <a:pt x="10309" y="5400"/>
                </a:moveTo>
                <a:cubicBezTo>
                  <a:pt x="9082" y="5277"/>
                  <a:pt x="7977" y="5155"/>
                  <a:pt x="6995" y="4786"/>
                </a:cubicBezTo>
                <a:cubicBezTo>
                  <a:pt x="7732" y="2700"/>
                  <a:pt x="8959" y="1350"/>
                  <a:pt x="10309" y="982"/>
                </a:cubicBezTo>
                <a:lnTo>
                  <a:pt x="10309" y="5400"/>
                </a:lnTo>
                <a:close/>
                <a:moveTo>
                  <a:pt x="20618" y="10309"/>
                </a:moveTo>
                <a:cubicBezTo>
                  <a:pt x="16691" y="10309"/>
                  <a:pt x="16691" y="10309"/>
                  <a:pt x="16691" y="10309"/>
                </a:cubicBezTo>
                <a:cubicBezTo>
                  <a:pt x="16691" y="10064"/>
                  <a:pt x="16691" y="9695"/>
                  <a:pt x="16691" y="9450"/>
                </a:cubicBezTo>
                <a:cubicBezTo>
                  <a:pt x="16691" y="9327"/>
                  <a:pt x="16568" y="9205"/>
                  <a:pt x="16568" y="9082"/>
                </a:cubicBezTo>
                <a:cubicBezTo>
                  <a:pt x="16568" y="8714"/>
                  <a:pt x="16568" y="8468"/>
                  <a:pt x="16445" y="8100"/>
                </a:cubicBezTo>
                <a:cubicBezTo>
                  <a:pt x="16445" y="7977"/>
                  <a:pt x="16445" y="7855"/>
                  <a:pt x="16445" y="7732"/>
                </a:cubicBezTo>
                <a:cubicBezTo>
                  <a:pt x="16323" y="6995"/>
                  <a:pt x="16077" y="6136"/>
                  <a:pt x="15955" y="5400"/>
                </a:cubicBezTo>
                <a:cubicBezTo>
                  <a:pt x="15832" y="5400"/>
                  <a:pt x="15832" y="5277"/>
                  <a:pt x="15832" y="5277"/>
                </a:cubicBezTo>
                <a:cubicBezTo>
                  <a:pt x="16568" y="4909"/>
                  <a:pt x="17305" y="4418"/>
                  <a:pt x="17795" y="3927"/>
                </a:cubicBezTo>
                <a:cubicBezTo>
                  <a:pt x="19391" y="5645"/>
                  <a:pt x="20495" y="7855"/>
                  <a:pt x="20618" y="10309"/>
                </a:cubicBezTo>
                <a:moveTo>
                  <a:pt x="17182" y="3314"/>
                </a:moveTo>
                <a:cubicBezTo>
                  <a:pt x="16691" y="3682"/>
                  <a:pt x="16077" y="4050"/>
                  <a:pt x="15464" y="4418"/>
                </a:cubicBezTo>
                <a:cubicBezTo>
                  <a:pt x="15464" y="4295"/>
                  <a:pt x="15464" y="4295"/>
                  <a:pt x="15464" y="4173"/>
                </a:cubicBezTo>
                <a:cubicBezTo>
                  <a:pt x="15464" y="4173"/>
                  <a:pt x="15464" y="4173"/>
                  <a:pt x="15464" y="4173"/>
                </a:cubicBezTo>
                <a:cubicBezTo>
                  <a:pt x="15095" y="3436"/>
                  <a:pt x="14727" y="2823"/>
                  <a:pt x="14359" y="2209"/>
                </a:cubicBezTo>
                <a:cubicBezTo>
                  <a:pt x="14359" y="2209"/>
                  <a:pt x="14359" y="2209"/>
                  <a:pt x="14359" y="2209"/>
                </a:cubicBezTo>
                <a:cubicBezTo>
                  <a:pt x="14114" y="1841"/>
                  <a:pt x="13868" y="1595"/>
                  <a:pt x="13745" y="1473"/>
                </a:cubicBezTo>
                <a:cubicBezTo>
                  <a:pt x="14973" y="1841"/>
                  <a:pt x="16200" y="2455"/>
                  <a:pt x="17182" y="3314"/>
                </a:cubicBezTo>
                <a:moveTo>
                  <a:pt x="11291" y="982"/>
                </a:moveTo>
                <a:cubicBezTo>
                  <a:pt x="12641" y="1350"/>
                  <a:pt x="13868" y="2700"/>
                  <a:pt x="14605" y="4786"/>
                </a:cubicBezTo>
                <a:cubicBezTo>
                  <a:pt x="13623" y="5155"/>
                  <a:pt x="12518" y="5277"/>
                  <a:pt x="11291" y="5400"/>
                </a:cubicBezTo>
                <a:lnTo>
                  <a:pt x="11291" y="982"/>
                </a:lnTo>
                <a:close/>
                <a:moveTo>
                  <a:pt x="11291" y="6382"/>
                </a:moveTo>
                <a:cubicBezTo>
                  <a:pt x="12641" y="6259"/>
                  <a:pt x="13868" y="6014"/>
                  <a:pt x="14973" y="5645"/>
                </a:cubicBezTo>
                <a:cubicBezTo>
                  <a:pt x="15341" y="6995"/>
                  <a:pt x="15709" y="8591"/>
                  <a:pt x="15709" y="10309"/>
                </a:cubicBezTo>
                <a:cubicBezTo>
                  <a:pt x="11291" y="10309"/>
                  <a:pt x="11291" y="10309"/>
                  <a:pt x="11291" y="10309"/>
                </a:cubicBezTo>
                <a:lnTo>
                  <a:pt x="11291" y="6382"/>
                </a:lnTo>
                <a:close/>
                <a:moveTo>
                  <a:pt x="11291" y="11291"/>
                </a:moveTo>
                <a:cubicBezTo>
                  <a:pt x="15709" y="11291"/>
                  <a:pt x="15709" y="11291"/>
                  <a:pt x="15709" y="11291"/>
                </a:cubicBezTo>
                <a:cubicBezTo>
                  <a:pt x="15709" y="13009"/>
                  <a:pt x="15341" y="14605"/>
                  <a:pt x="14973" y="15955"/>
                </a:cubicBezTo>
                <a:cubicBezTo>
                  <a:pt x="13868" y="15586"/>
                  <a:pt x="12641" y="15341"/>
                  <a:pt x="11291" y="15218"/>
                </a:cubicBezTo>
                <a:lnTo>
                  <a:pt x="11291" y="11291"/>
                </a:lnTo>
                <a:close/>
                <a:moveTo>
                  <a:pt x="11291" y="20618"/>
                </a:moveTo>
                <a:cubicBezTo>
                  <a:pt x="11291" y="16200"/>
                  <a:pt x="11291" y="16200"/>
                  <a:pt x="11291" y="16200"/>
                </a:cubicBezTo>
                <a:cubicBezTo>
                  <a:pt x="12518" y="16323"/>
                  <a:pt x="13623" y="16445"/>
                  <a:pt x="14605" y="16814"/>
                </a:cubicBezTo>
                <a:cubicBezTo>
                  <a:pt x="13868" y="18900"/>
                  <a:pt x="12641" y="20250"/>
                  <a:pt x="11291" y="20618"/>
                </a:cubicBezTo>
                <a:moveTo>
                  <a:pt x="13745" y="20127"/>
                </a:moveTo>
                <a:cubicBezTo>
                  <a:pt x="13868" y="20005"/>
                  <a:pt x="14114" y="19759"/>
                  <a:pt x="14359" y="19391"/>
                </a:cubicBezTo>
                <a:cubicBezTo>
                  <a:pt x="14359" y="19391"/>
                  <a:pt x="14359" y="19391"/>
                  <a:pt x="14359" y="19391"/>
                </a:cubicBezTo>
                <a:cubicBezTo>
                  <a:pt x="14727" y="18777"/>
                  <a:pt x="15095" y="18164"/>
                  <a:pt x="15464" y="17427"/>
                </a:cubicBezTo>
                <a:cubicBezTo>
                  <a:pt x="15464" y="17427"/>
                  <a:pt x="15464" y="17427"/>
                  <a:pt x="15464" y="17427"/>
                </a:cubicBezTo>
                <a:cubicBezTo>
                  <a:pt x="15464" y="17305"/>
                  <a:pt x="15464" y="17305"/>
                  <a:pt x="15464" y="17182"/>
                </a:cubicBezTo>
                <a:cubicBezTo>
                  <a:pt x="16077" y="17550"/>
                  <a:pt x="16691" y="17918"/>
                  <a:pt x="17182" y="18286"/>
                </a:cubicBezTo>
                <a:cubicBezTo>
                  <a:pt x="16200" y="19145"/>
                  <a:pt x="14973" y="19759"/>
                  <a:pt x="13745" y="20127"/>
                </a:cubicBezTo>
                <a:moveTo>
                  <a:pt x="17795" y="17673"/>
                </a:moveTo>
                <a:cubicBezTo>
                  <a:pt x="17305" y="17182"/>
                  <a:pt x="16568" y="16691"/>
                  <a:pt x="15832" y="16323"/>
                </a:cubicBezTo>
                <a:cubicBezTo>
                  <a:pt x="15832" y="16323"/>
                  <a:pt x="15832" y="16200"/>
                  <a:pt x="15955" y="16200"/>
                </a:cubicBezTo>
                <a:cubicBezTo>
                  <a:pt x="16077" y="15464"/>
                  <a:pt x="16323" y="14605"/>
                  <a:pt x="16445" y="13868"/>
                </a:cubicBezTo>
                <a:cubicBezTo>
                  <a:pt x="16445" y="13745"/>
                  <a:pt x="16445" y="13623"/>
                  <a:pt x="16445" y="13500"/>
                </a:cubicBezTo>
                <a:cubicBezTo>
                  <a:pt x="16568" y="13132"/>
                  <a:pt x="16568" y="12886"/>
                  <a:pt x="16568" y="12518"/>
                </a:cubicBezTo>
                <a:cubicBezTo>
                  <a:pt x="16568" y="12395"/>
                  <a:pt x="16691" y="12273"/>
                  <a:pt x="16691" y="12150"/>
                </a:cubicBezTo>
                <a:cubicBezTo>
                  <a:pt x="16691" y="11905"/>
                  <a:pt x="16691" y="11536"/>
                  <a:pt x="16691" y="11291"/>
                </a:cubicBezTo>
                <a:cubicBezTo>
                  <a:pt x="20618" y="11291"/>
                  <a:pt x="20618" y="11291"/>
                  <a:pt x="20618" y="11291"/>
                </a:cubicBezTo>
                <a:cubicBezTo>
                  <a:pt x="20495" y="13745"/>
                  <a:pt x="19391" y="15955"/>
                  <a:pt x="17795" y="17673"/>
                </a:cubicBezTo>
              </a:path>
            </a:pathLst>
          </a:custGeom>
          <a:solidFill>
            <a:srgbClr val="7030A0"/>
          </a:solidFill>
          <a:ln w="12700">
            <a:miter lim="400000"/>
          </a:ln>
        </p:spPr>
        <p:txBody>
          <a:bodyPr lIns="30479" rIns="30479"/>
          <a:lstStyle/>
          <a:p>
            <a:endParaRPr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Shape">
            <a:extLst>
              <a:ext uri="{FF2B5EF4-FFF2-40B4-BE49-F238E27FC236}">
                <a16:creationId xmlns:a16="http://schemas.microsoft.com/office/drawing/2014/main" id="{167838A5-3124-4F97-8DD6-135A4632C1CF}"/>
              </a:ext>
            </a:extLst>
          </p:cNvPr>
          <p:cNvSpPr/>
          <p:nvPr/>
        </p:nvSpPr>
        <p:spPr>
          <a:xfrm>
            <a:off x="7381587" y="5195599"/>
            <a:ext cx="337755" cy="3377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786" y="0"/>
                  <a:pt x="0" y="4786"/>
                  <a:pt x="0" y="10800"/>
                </a:cubicBezTo>
                <a:cubicBezTo>
                  <a:pt x="0" y="16814"/>
                  <a:pt x="4786" y="21600"/>
                  <a:pt x="10800" y="21600"/>
                </a:cubicBezTo>
                <a:cubicBezTo>
                  <a:pt x="16814" y="21600"/>
                  <a:pt x="21600" y="16814"/>
                  <a:pt x="21600" y="10800"/>
                </a:cubicBezTo>
                <a:cubicBezTo>
                  <a:pt x="21600" y="4786"/>
                  <a:pt x="16814" y="0"/>
                  <a:pt x="10800" y="0"/>
                </a:cubicBezTo>
                <a:moveTo>
                  <a:pt x="10800" y="20618"/>
                </a:moveTo>
                <a:cubicBezTo>
                  <a:pt x="5400" y="20618"/>
                  <a:pt x="982" y="16200"/>
                  <a:pt x="982" y="10800"/>
                </a:cubicBezTo>
                <a:cubicBezTo>
                  <a:pt x="982" y="5400"/>
                  <a:pt x="5400" y="982"/>
                  <a:pt x="10800" y="982"/>
                </a:cubicBezTo>
                <a:cubicBezTo>
                  <a:pt x="16200" y="982"/>
                  <a:pt x="20618" y="5400"/>
                  <a:pt x="20618" y="10800"/>
                </a:cubicBezTo>
                <a:cubicBezTo>
                  <a:pt x="20618" y="16200"/>
                  <a:pt x="16200" y="20618"/>
                  <a:pt x="10800" y="20618"/>
                </a:cubicBezTo>
                <a:moveTo>
                  <a:pt x="13745" y="5891"/>
                </a:moveTo>
                <a:cubicBezTo>
                  <a:pt x="7855" y="5891"/>
                  <a:pt x="7855" y="5891"/>
                  <a:pt x="7855" y="5891"/>
                </a:cubicBezTo>
                <a:cubicBezTo>
                  <a:pt x="6750" y="5891"/>
                  <a:pt x="5891" y="6750"/>
                  <a:pt x="5891" y="7855"/>
                </a:cubicBezTo>
                <a:cubicBezTo>
                  <a:pt x="5891" y="13745"/>
                  <a:pt x="5891" y="13745"/>
                  <a:pt x="5891" y="13745"/>
                </a:cubicBezTo>
                <a:cubicBezTo>
                  <a:pt x="5891" y="14850"/>
                  <a:pt x="6750" y="15709"/>
                  <a:pt x="7855" y="15709"/>
                </a:cubicBezTo>
                <a:cubicBezTo>
                  <a:pt x="13745" y="15709"/>
                  <a:pt x="13745" y="15709"/>
                  <a:pt x="13745" y="15709"/>
                </a:cubicBezTo>
                <a:cubicBezTo>
                  <a:pt x="14850" y="15709"/>
                  <a:pt x="15709" y="14850"/>
                  <a:pt x="15709" y="13745"/>
                </a:cubicBezTo>
                <a:cubicBezTo>
                  <a:pt x="15709" y="7855"/>
                  <a:pt x="15709" y="7855"/>
                  <a:pt x="15709" y="7855"/>
                </a:cubicBezTo>
                <a:cubicBezTo>
                  <a:pt x="15709" y="6750"/>
                  <a:pt x="14850" y="5891"/>
                  <a:pt x="13745" y="5891"/>
                </a:cubicBezTo>
                <a:moveTo>
                  <a:pt x="12764" y="7364"/>
                </a:moveTo>
                <a:cubicBezTo>
                  <a:pt x="14236" y="7364"/>
                  <a:pt x="14236" y="7364"/>
                  <a:pt x="14236" y="7364"/>
                </a:cubicBezTo>
                <a:cubicBezTo>
                  <a:pt x="14236" y="8836"/>
                  <a:pt x="14236" y="8836"/>
                  <a:pt x="14236" y="8836"/>
                </a:cubicBezTo>
                <a:cubicBezTo>
                  <a:pt x="12764" y="8836"/>
                  <a:pt x="12764" y="8836"/>
                  <a:pt x="12764" y="8836"/>
                </a:cubicBezTo>
                <a:lnTo>
                  <a:pt x="12764" y="7364"/>
                </a:lnTo>
                <a:close/>
                <a:moveTo>
                  <a:pt x="10800" y="8836"/>
                </a:moveTo>
                <a:cubicBezTo>
                  <a:pt x="11905" y="8836"/>
                  <a:pt x="12764" y="9695"/>
                  <a:pt x="12764" y="10800"/>
                </a:cubicBezTo>
                <a:cubicBezTo>
                  <a:pt x="12764" y="11905"/>
                  <a:pt x="11905" y="12764"/>
                  <a:pt x="10800" y="12764"/>
                </a:cubicBezTo>
                <a:cubicBezTo>
                  <a:pt x="9695" y="12764"/>
                  <a:pt x="8836" y="11905"/>
                  <a:pt x="8836" y="10800"/>
                </a:cubicBezTo>
                <a:cubicBezTo>
                  <a:pt x="8836" y="9695"/>
                  <a:pt x="9695" y="8836"/>
                  <a:pt x="10800" y="8836"/>
                </a:cubicBezTo>
                <a:moveTo>
                  <a:pt x="14727" y="13745"/>
                </a:moveTo>
                <a:cubicBezTo>
                  <a:pt x="14727" y="14236"/>
                  <a:pt x="14236" y="14727"/>
                  <a:pt x="13745" y="14727"/>
                </a:cubicBezTo>
                <a:cubicBezTo>
                  <a:pt x="7855" y="14727"/>
                  <a:pt x="7855" y="14727"/>
                  <a:pt x="7855" y="14727"/>
                </a:cubicBezTo>
                <a:cubicBezTo>
                  <a:pt x="7364" y="14727"/>
                  <a:pt x="6873" y="14236"/>
                  <a:pt x="6873" y="13745"/>
                </a:cubicBezTo>
                <a:cubicBezTo>
                  <a:pt x="6873" y="10309"/>
                  <a:pt x="6873" y="10309"/>
                  <a:pt x="6873" y="10309"/>
                </a:cubicBezTo>
                <a:cubicBezTo>
                  <a:pt x="7855" y="10309"/>
                  <a:pt x="7855" y="10309"/>
                  <a:pt x="7855" y="10309"/>
                </a:cubicBezTo>
                <a:cubicBezTo>
                  <a:pt x="7855" y="10432"/>
                  <a:pt x="7855" y="10677"/>
                  <a:pt x="7855" y="10800"/>
                </a:cubicBezTo>
                <a:cubicBezTo>
                  <a:pt x="7855" y="12395"/>
                  <a:pt x="9205" y="13745"/>
                  <a:pt x="10800" y="13745"/>
                </a:cubicBezTo>
                <a:cubicBezTo>
                  <a:pt x="12395" y="13745"/>
                  <a:pt x="13745" y="12395"/>
                  <a:pt x="13745" y="10800"/>
                </a:cubicBezTo>
                <a:cubicBezTo>
                  <a:pt x="13745" y="10677"/>
                  <a:pt x="13745" y="10432"/>
                  <a:pt x="13745" y="10309"/>
                </a:cubicBezTo>
                <a:cubicBezTo>
                  <a:pt x="14727" y="10309"/>
                  <a:pt x="14727" y="10309"/>
                  <a:pt x="14727" y="10309"/>
                </a:cubicBezTo>
                <a:lnTo>
                  <a:pt x="14727" y="13745"/>
                </a:lnTo>
                <a:close/>
              </a:path>
            </a:pathLst>
          </a:custGeom>
          <a:solidFill>
            <a:srgbClr val="7030A0"/>
          </a:solidFill>
          <a:ln w="12700">
            <a:miter lim="400000"/>
          </a:ln>
        </p:spPr>
        <p:txBody>
          <a:bodyPr lIns="30479" rIns="30479"/>
          <a:lstStyle/>
          <a:p>
            <a:endParaRPr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Freeform 33"/>
          <p:cNvSpPr>
            <a:spLocks noEditPoints="1"/>
          </p:cNvSpPr>
          <p:nvPr/>
        </p:nvSpPr>
        <p:spPr bwMode="auto">
          <a:xfrm>
            <a:off x="7365932" y="4683954"/>
            <a:ext cx="322053" cy="322053"/>
          </a:xfrm>
          <a:custGeom>
            <a:avLst/>
            <a:gdLst>
              <a:gd name="T0" fmla="*/ 130 w 176"/>
              <a:gd name="T1" fmla="*/ 57 h 176"/>
              <a:gd name="T2" fmla="*/ 119 w 176"/>
              <a:gd name="T3" fmla="*/ 61 h 176"/>
              <a:gd name="T4" fmla="*/ 107 w 176"/>
              <a:gd name="T5" fmla="*/ 56 h 176"/>
              <a:gd name="T6" fmla="*/ 91 w 176"/>
              <a:gd name="T7" fmla="*/ 72 h 176"/>
              <a:gd name="T8" fmla="*/ 91 w 176"/>
              <a:gd name="T9" fmla="*/ 76 h 176"/>
              <a:gd name="T10" fmla="*/ 58 w 176"/>
              <a:gd name="T11" fmla="*/ 59 h 176"/>
              <a:gd name="T12" fmla="*/ 55 w 176"/>
              <a:gd name="T13" fmla="*/ 67 h 176"/>
              <a:gd name="T14" fmla="*/ 63 w 176"/>
              <a:gd name="T15" fmla="*/ 81 h 176"/>
              <a:gd name="T16" fmla="*/ 55 w 176"/>
              <a:gd name="T17" fmla="*/ 79 h 176"/>
              <a:gd name="T18" fmla="*/ 55 w 176"/>
              <a:gd name="T19" fmla="*/ 79 h 176"/>
              <a:gd name="T20" fmla="*/ 68 w 176"/>
              <a:gd name="T21" fmla="*/ 95 h 176"/>
              <a:gd name="T22" fmla="*/ 64 w 176"/>
              <a:gd name="T23" fmla="*/ 95 h 176"/>
              <a:gd name="T24" fmla="*/ 61 w 176"/>
              <a:gd name="T25" fmla="*/ 95 h 176"/>
              <a:gd name="T26" fmla="*/ 76 w 176"/>
              <a:gd name="T27" fmla="*/ 106 h 176"/>
              <a:gd name="T28" fmla="*/ 56 w 176"/>
              <a:gd name="T29" fmla="*/ 113 h 176"/>
              <a:gd name="T30" fmla="*/ 52 w 176"/>
              <a:gd name="T31" fmla="*/ 113 h 176"/>
              <a:gd name="T32" fmla="*/ 77 w 176"/>
              <a:gd name="T33" fmla="*/ 120 h 176"/>
              <a:gd name="T34" fmla="*/ 124 w 176"/>
              <a:gd name="T35" fmla="*/ 74 h 176"/>
              <a:gd name="T36" fmla="*/ 124 w 176"/>
              <a:gd name="T37" fmla="*/ 72 h 176"/>
              <a:gd name="T38" fmla="*/ 132 w 176"/>
              <a:gd name="T39" fmla="*/ 64 h 176"/>
              <a:gd name="T40" fmla="*/ 123 w 176"/>
              <a:gd name="T41" fmla="*/ 66 h 176"/>
              <a:gd name="T42" fmla="*/ 130 w 176"/>
              <a:gd name="T43" fmla="*/ 57 h 176"/>
              <a:gd name="T44" fmla="*/ 88 w 176"/>
              <a:gd name="T45" fmla="*/ 0 h 176"/>
              <a:gd name="T46" fmla="*/ 0 w 176"/>
              <a:gd name="T47" fmla="*/ 88 h 176"/>
              <a:gd name="T48" fmla="*/ 88 w 176"/>
              <a:gd name="T49" fmla="*/ 176 h 176"/>
              <a:gd name="T50" fmla="*/ 176 w 176"/>
              <a:gd name="T51" fmla="*/ 88 h 176"/>
              <a:gd name="T52" fmla="*/ 88 w 176"/>
              <a:gd name="T53" fmla="*/ 0 h 176"/>
              <a:gd name="T54" fmla="*/ 88 w 176"/>
              <a:gd name="T55" fmla="*/ 168 h 176"/>
              <a:gd name="T56" fmla="*/ 8 w 176"/>
              <a:gd name="T57" fmla="*/ 88 h 176"/>
              <a:gd name="T58" fmla="*/ 88 w 176"/>
              <a:gd name="T59" fmla="*/ 8 h 176"/>
              <a:gd name="T60" fmla="*/ 168 w 176"/>
              <a:gd name="T61" fmla="*/ 88 h 176"/>
              <a:gd name="T62" fmla="*/ 88 w 176"/>
              <a:gd name="T63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6" h="176">
                <a:moveTo>
                  <a:pt x="130" y="57"/>
                </a:moveTo>
                <a:cubicBezTo>
                  <a:pt x="127" y="59"/>
                  <a:pt x="123" y="60"/>
                  <a:pt x="119" y="61"/>
                </a:cubicBezTo>
                <a:cubicBezTo>
                  <a:pt x="116" y="58"/>
                  <a:pt x="112" y="56"/>
                  <a:pt x="107" y="56"/>
                </a:cubicBezTo>
                <a:cubicBezTo>
                  <a:pt x="98" y="56"/>
                  <a:pt x="91" y="63"/>
                  <a:pt x="91" y="72"/>
                </a:cubicBezTo>
                <a:cubicBezTo>
                  <a:pt x="91" y="73"/>
                  <a:pt x="91" y="75"/>
                  <a:pt x="91" y="76"/>
                </a:cubicBezTo>
                <a:cubicBezTo>
                  <a:pt x="78" y="75"/>
                  <a:pt x="66" y="69"/>
                  <a:pt x="58" y="59"/>
                </a:cubicBezTo>
                <a:cubicBezTo>
                  <a:pt x="56" y="61"/>
                  <a:pt x="55" y="64"/>
                  <a:pt x="55" y="67"/>
                </a:cubicBezTo>
                <a:cubicBezTo>
                  <a:pt x="55" y="73"/>
                  <a:pt x="58" y="78"/>
                  <a:pt x="63" y="81"/>
                </a:cubicBezTo>
                <a:cubicBezTo>
                  <a:pt x="60" y="80"/>
                  <a:pt x="57" y="80"/>
                  <a:pt x="55" y="79"/>
                </a:cubicBezTo>
                <a:cubicBezTo>
                  <a:pt x="55" y="79"/>
                  <a:pt x="55" y="79"/>
                  <a:pt x="55" y="79"/>
                </a:cubicBezTo>
                <a:cubicBezTo>
                  <a:pt x="55" y="87"/>
                  <a:pt x="61" y="93"/>
                  <a:pt x="68" y="95"/>
                </a:cubicBezTo>
                <a:cubicBezTo>
                  <a:pt x="67" y="95"/>
                  <a:pt x="66" y="95"/>
                  <a:pt x="64" y="95"/>
                </a:cubicBezTo>
                <a:cubicBezTo>
                  <a:pt x="63" y="95"/>
                  <a:pt x="62" y="95"/>
                  <a:pt x="61" y="95"/>
                </a:cubicBezTo>
                <a:cubicBezTo>
                  <a:pt x="63" y="101"/>
                  <a:pt x="69" y="106"/>
                  <a:pt x="76" y="106"/>
                </a:cubicBezTo>
                <a:cubicBezTo>
                  <a:pt x="71" y="110"/>
                  <a:pt x="64" y="113"/>
                  <a:pt x="56" y="113"/>
                </a:cubicBezTo>
                <a:cubicBezTo>
                  <a:pt x="55" y="113"/>
                  <a:pt x="53" y="113"/>
                  <a:pt x="52" y="113"/>
                </a:cubicBezTo>
                <a:cubicBezTo>
                  <a:pt x="59" y="117"/>
                  <a:pt x="68" y="120"/>
                  <a:pt x="77" y="120"/>
                </a:cubicBezTo>
                <a:cubicBezTo>
                  <a:pt x="107" y="120"/>
                  <a:pt x="124" y="95"/>
                  <a:pt x="124" y="74"/>
                </a:cubicBezTo>
                <a:cubicBezTo>
                  <a:pt x="124" y="73"/>
                  <a:pt x="124" y="73"/>
                  <a:pt x="124" y="72"/>
                </a:cubicBezTo>
                <a:cubicBezTo>
                  <a:pt x="127" y="70"/>
                  <a:pt x="130" y="67"/>
                  <a:pt x="132" y="64"/>
                </a:cubicBezTo>
                <a:cubicBezTo>
                  <a:pt x="129" y="65"/>
                  <a:pt x="126" y="66"/>
                  <a:pt x="123" y="66"/>
                </a:cubicBezTo>
                <a:cubicBezTo>
                  <a:pt x="126" y="64"/>
                  <a:pt x="129" y="61"/>
                  <a:pt x="130" y="57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ADF30B-4555-41B9-85C4-02849AF0C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6590" y="275690"/>
            <a:ext cx="4570326" cy="630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2113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1FE60CF-97DC-4F5A-A60A-78D8C539DDD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1C1B3D"/>
              </a:gs>
              <a:gs pos="25000">
                <a:srgbClr val="453977"/>
              </a:gs>
            </a:gsLst>
            <a:lin ang="13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692EE45-C21B-4BB5-809E-4608C5F510EB}"/>
              </a:ext>
            </a:extLst>
          </p:cNvPr>
          <p:cNvSpPr/>
          <p:nvPr/>
        </p:nvSpPr>
        <p:spPr>
          <a:xfrm rot="16200000">
            <a:off x="5123688" y="2481581"/>
            <a:ext cx="1944624" cy="1894840"/>
          </a:xfrm>
          <a:prstGeom prst="rect">
            <a:avLst/>
          </a:prstGeom>
          <a:noFill/>
          <a:ln w="254000">
            <a:solidFill>
              <a:srgbClr val="4539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679FF4-8D44-42CD-81A4-0D70C09A03EB}"/>
              </a:ext>
            </a:extLst>
          </p:cNvPr>
          <p:cNvSpPr txBox="1"/>
          <p:nvPr/>
        </p:nvSpPr>
        <p:spPr>
          <a:xfrm>
            <a:off x="4263738" y="2914000"/>
            <a:ext cx="3664529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267" b="1" spc="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US" sz="4267" b="1" spc="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Half Frame 47">
            <a:extLst>
              <a:ext uri="{FF2B5EF4-FFF2-40B4-BE49-F238E27FC236}">
                <a16:creationId xmlns:a16="http://schemas.microsoft.com/office/drawing/2014/main" id="{00DE8975-C059-439B-9648-83B30EB6BF21}"/>
              </a:ext>
            </a:extLst>
          </p:cNvPr>
          <p:cNvSpPr/>
          <p:nvPr/>
        </p:nvSpPr>
        <p:spPr>
          <a:xfrm flipH="1" flipV="1">
            <a:off x="11455567" y="6108020"/>
            <a:ext cx="519687" cy="519687"/>
          </a:xfrm>
          <a:prstGeom prst="halfFrame">
            <a:avLst>
              <a:gd name="adj1" fmla="val 24536"/>
              <a:gd name="adj2" fmla="val 27794"/>
            </a:avLst>
          </a:prstGeom>
          <a:solidFill>
            <a:srgbClr val="1C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738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rrow: Pentagon 24">
            <a:extLst>
              <a:ext uri="{FF2B5EF4-FFF2-40B4-BE49-F238E27FC236}">
                <a16:creationId xmlns:a16="http://schemas.microsoft.com/office/drawing/2014/main" id="{EFD1DF66-D268-4EAC-AAA4-636097DF6E2C}"/>
              </a:ext>
            </a:extLst>
          </p:cNvPr>
          <p:cNvSpPr/>
          <p:nvPr/>
        </p:nvSpPr>
        <p:spPr>
          <a:xfrm>
            <a:off x="8143878" y="1911350"/>
            <a:ext cx="3695700" cy="2679700"/>
          </a:xfrm>
          <a:prstGeom prst="homePlate">
            <a:avLst>
              <a:gd name="adj" fmla="val 28199"/>
            </a:avLst>
          </a:prstGeom>
          <a:solidFill>
            <a:srgbClr val="2F5597"/>
          </a:solidFill>
          <a:ln w="1111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9A9E1F14-75F7-47E2-BE78-5CF1A68B5831}"/>
              </a:ext>
            </a:extLst>
          </p:cNvPr>
          <p:cNvSpPr/>
          <p:nvPr/>
        </p:nvSpPr>
        <p:spPr>
          <a:xfrm>
            <a:off x="5800729" y="1911350"/>
            <a:ext cx="3695700" cy="2679700"/>
          </a:xfrm>
          <a:prstGeom prst="homePlate">
            <a:avLst>
              <a:gd name="adj" fmla="val 28199"/>
            </a:avLst>
          </a:prstGeom>
          <a:solidFill>
            <a:srgbClr val="6B299D"/>
          </a:solidFill>
          <a:ln w="1111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3DCFBF9C-9ADC-492F-9AEC-CEFB17929E1F}"/>
              </a:ext>
            </a:extLst>
          </p:cNvPr>
          <p:cNvSpPr/>
          <p:nvPr/>
        </p:nvSpPr>
        <p:spPr>
          <a:xfrm>
            <a:off x="3432179" y="1911350"/>
            <a:ext cx="3695700" cy="2679700"/>
          </a:xfrm>
          <a:prstGeom prst="homePlate">
            <a:avLst>
              <a:gd name="adj" fmla="val 28199"/>
            </a:avLst>
          </a:prstGeom>
          <a:solidFill>
            <a:srgbClr val="055A42"/>
          </a:solidFill>
          <a:ln w="1111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8" name="Arrow: Pentagon 27">
            <a:extLst>
              <a:ext uri="{FF2B5EF4-FFF2-40B4-BE49-F238E27FC236}">
                <a16:creationId xmlns:a16="http://schemas.microsoft.com/office/drawing/2014/main" id="{F998C286-8B9C-41DB-8FB8-C6FA96072A76}"/>
              </a:ext>
            </a:extLst>
          </p:cNvPr>
          <p:cNvSpPr/>
          <p:nvPr/>
        </p:nvSpPr>
        <p:spPr>
          <a:xfrm>
            <a:off x="1574800" y="1905000"/>
            <a:ext cx="3175000" cy="2679700"/>
          </a:xfrm>
          <a:prstGeom prst="homePlate">
            <a:avLst>
              <a:gd name="adj" fmla="val 28199"/>
            </a:avLst>
          </a:prstGeom>
          <a:solidFill>
            <a:srgbClr val="801A41"/>
          </a:solidFill>
          <a:ln w="1111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ADA4AA-075D-4BEB-8958-449B9753CA10}"/>
              </a:ext>
            </a:extLst>
          </p:cNvPr>
          <p:cNvSpPr txBox="1"/>
          <p:nvPr/>
        </p:nvSpPr>
        <p:spPr>
          <a:xfrm>
            <a:off x="1610017" y="1949450"/>
            <a:ext cx="1779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dirty="0">
                <a:solidFill>
                  <a:schemeClr val="bg1"/>
                </a:solidFill>
              </a:rPr>
              <a:t> BACKGROUND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CB526A7-9CC0-4F90-8E2F-26364FA0D58F}"/>
              </a:ext>
            </a:extLst>
          </p:cNvPr>
          <p:cNvSpPr txBox="1"/>
          <p:nvPr/>
        </p:nvSpPr>
        <p:spPr>
          <a:xfrm>
            <a:off x="4222264" y="1949450"/>
            <a:ext cx="1215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dirty="0">
                <a:solidFill>
                  <a:schemeClr val="bg1"/>
                </a:solidFill>
              </a:rPr>
              <a:t> METHOD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63F6DE6-562E-4B50-B937-0453A3405065}"/>
              </a:ext>
            </a:extLst>
          </p:cNvPr>
          <p:cNvSpPr txBox="1"/>
          <p:nvPr/>
        </p:nvSpPr>
        <p:spPr>
          <a:xfrm>
            <a:off x="6590814" y="1943100"/>
            <a:ext cx="1551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dirty="0">
                <a:solidFill>
                  <a:schemeClr val="bg1"/>
                </a:solidFill>
              </a:rPr>
              <a:t> QUESTION 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43F490-4575-49B5-B241-6CEFD771B2A7}"/>
              </a:ext>
            </a:extLst>
          </p:cNvPr>
          <p:cNvSpPr txBox="1"/>
          <p:nvPr/>
        </p:nvSpPr>
        <p:spPr>
          <a:xfrm>
            <a:off x="8939735" y="1949450"/>
            <a:ext cx="1551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dirty="0">
                <a:solidFill>
                  <a:schemeClr val="bg1"/>
                </a:solidFill>
              </a:rPr>
              <a:t> QUESTION 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33EB2DE-B024-4B73-A99E-C7196069E3ED}"/>
              </a:ext>
            </a:extLst>
          </p:cNvPr>
          <p:cNvSpPr txBox="1"/>
          <p:nvPr/>
        </p:nvSpPr>
        <p:spPr>
          <a:xfrm>
            <a:off x="2071558" y="2783185"/>
            <a:ext cx="19955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</a:rPr>
              <a:t>What is the </a:t>
            </a:r>
          </a:p>
          <a:p>
            <a:r>
              <a:rPr lang="en-AU" b="1" dirty="0">
                <a:solidFill>
                  <a:schemeClr val="bg1"/>
                </a:solidFill>
              </a:rPr>
              <a:t>National Disability </a:t>
            </a:r>
          </a:p>
          <a:p>
            <a:r>
              <a:rPr lang="en-AU" b="1" dirty="0">
                <a:solidFill>
                  <a:schemeClr val="bg1"/>
                </a:solidFill>
              </a:rPr>
              <a:t>Data Asset Pilot?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8C7C46A-8C32-4C84-BAA8-8DD9DBFFAB9B}"/>
              </a:ext>
            </a:extLst>
          </p:cNvPr>
          <p:cNvSpPr txBox="1"/>
          <p:nvPr/>
        </p:nvSpPr>
        <p:spPr>
          <a:xfrm>
            <a:off x="4934504" y="2789535"/>
            <a:ext cx="16841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</a:rPr>
              <a:t>How did we </a:t>
            </a:r>
          </a:p>
          <a:p>
            <a:r>
              <a:rPr lang="en-AU" b="1" dirty="0">
                <a:solidFill>
                  <a:schemeClr val="bg1"/>
                </a:solidFill>
              </a:rPr>
              <a:t>identify people </a:t>
            </a:r>
          </a:p>
          <a:p>
            <a:r>
              <a:rPr lang="en-AU" b="1" dirty="0">
                <a:solidFill>
                  <a:schemeClr val="bg1"/>
                </a:solidFill>
              </a:rPr>
              <a:t>with disability?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710D87B-1B94-49D0-BD24-5736833101A6}"/>
              </a:ext>
            </a:extLst>
          </p:cNvPr>
          <p:cNvSpPr txBox="1"/>
          <p:nvPr/>
        </p:nvSpPr>
        <p:spPr>
          <a:xfrm>
            <a:off x="7199549" y="2494307"/>
            <a:ext cx="18886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What proportion </a:t>
            </a:r>
          </a:p>
          <a:p>
            <a:pPr algn="ctr"/>
            <a:r>
              <a:rPr lang="en-AU" b="1" dirty="0">
                <a:solidFill>
                  <a:schemeClr val="bg1"/>
                </a:solidFill>
              </a:rPr>
              <a:t>of people with </a:t>
            </a:r>
          </a:p>
          <a:p>
            <a:pPr algn="ctr"/>
            <a:r>
              <a:rPr lang="en-AU" b="1" dirty="0">
                <a:solidFill>
                  <a:schemeClr val="bg1"/>
                </a:solidFill>
              </a:rPr>
              <a:t>disability are </a:t>
            </a:r>
          </a:p>
          <a:p>
            <a:pPr algn="ctr"/>
            <a:r>
              <a:rPr lang="en-AU" b="1" dirty="0">
                <a:solidFill>
                  <a:schemeClr val="bg1"/>
                </a:solidFill>
              </a:rPr>
              <a:t>victims of crime? 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9616AA5-785E-43F6-87A1-8ED02EBE07CA}"/>
              </a:ext>
            </a:extLst>
          </p:cNvPr>
          <p:cNvSpPr txBox="1"/>
          <p:nvPr/>
        </p:nvSpPr>
        <p:spPr>
          <a:xfrm>
            <a:off x="9535493" y="2494307"/>
            <a:ext cx="19121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What proportion of victims of crime have a disability?</a:t>
            </a:r>
          </a:p>
          <a:p>
            <a:pPr algn="ctr"/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5F250DDD-7FA5-4704-BFED-63D7FD845D6E}"/>
              </a:ext>
            </a:extLst>
          </p:cNvPr>
          <p:cNvSpPr/>
          <p:nvPr/>
        </p:nvSpPr>
        <p:spPr>
          <a:xfrm>
            <a:off x="1596655" y="1911350"/>
            <a:ext cx="3175000" cy="2679700"/>
          </a:xfrm>
          <a:prstGeom prst="homePlate">
            <a:avLst>
              <a:gd name="adj" fmla="val 28199"/>
            </a:avLst>
          </a:prstGeom>
          <a:solidFill>
            <a:schemeClr val="bg1">
              <a:alpha val="85000"/>
            </a:schemeClr>
          </a:solidFill>
          <a:ln w="1111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19122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1CB7F3-5213-416F-B9CD-A9A32CF84E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03552" y="1177665"/>
            <a:ext cx="7273255" cy="1690423"/>
          </a:xfrm>
          <a:ln w="635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people in contact with at least one core disability service and support between 2009 and 2018: National Disability Insurance Scheme (NDIS), state-based disability services (pre-NIDS) and Disability Support Pension (DSP). </a:t>
            </a:r>
          </a:p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373710" y="27763"/>
            <a:ext cx="5907934" cy="609600"/>
          </a:xfrm>
        </p:spPr>
        <p:txBody>
          <a:bodyPr/>
          <a:lstStyle/>
          <a:p>
            <a:r>
              <a:rPr lang="en-AU" dirty="0"/>
              <a:t>There were two cohorts of interest for this study.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9B49C48-CFA0-441A-85B5-99AF7ED256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24" t="9223" r="17996" b="6543"/>
          <a:stretch/>
        </p:blipFill>
        <p:spPr>
          <a:xfrm>
            <a:off x="2851956" y="1421893"/>
            <a:ext cx="805757" cy="1028232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C61799A1-7902-43BD-ABDA-098723B7BC78}"/>
              </a:ext>
            </a:extLst>
          </p:cNvPr>
          <p:cNvSpPr/>
          <p:nvPr/>
        </p:nvSpPr>
        <p:spPr>
          <a:xfrm>
            <a:off x="2470600" y="1177665"/>
            <a:ext cx="1524310" cy="1524310"/>
          </a:xfrm>
          <a:prstGeom prst="ellipse">
            <a:avLst/>
          </a:prstGeom>
          <a:noFill/>
          <a:ln w="38100">
            <a:solidFill>
              <a:srgbClr val="4F40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2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2206662-2D28-4B58-89F4-F1F404758118}"/>
              </a:ext>
            </a:extLst>
          </p:cNvPr>
          <p:cNvSpPr/>
          <p:nvPr/>
        </p:nvSpPr>
        <p:spPr>
          <a:xfrm>
            <a:off x="2466703" y="3862381"/>
            <a:ext cx="1524310" cy="1524310"/>
          </a:xfrm>
          <a:prstGeom prst="ellipse">
            <a:avLst/>
          </a:prstGeom>
          <a:noFill/>
          <a:ln w="38100">
            <a:solidFill>
              <a:srgbClr val="4F40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20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314667A-0B83-4988-9B09-5E6B9E1449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23" t="5600" r="5377" b="1797"/>
          <a:stretch/>
        </p:blipFill>
        <p:spPr>
          <a:xfrm>
            <a:off x="2815905" y="4080626"/>
            <a:ext cx="938917" cy="10592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D8F97F-FDE6-4616-BEB3-2966169623FE}"/>
              </a:ext>
            </a:extLst>
          </p:cNvPr>
          <p:cNvSpPr txBox="1"/>
          <p:nvPr/>
        </p:nvSpPr>
        <p:spPr>
          <a:xfrm>
            <a:off x="2479022" y="2727142"/>
            <a:ext cx="1551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Disability Cohort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4C2483-5033-4AAE-9343-3A5706C06CBF}"/>
              </a:ext>
            </a:extLst>
          </p:cNvPr>
          <p:cNvSpPr txBox="1"/>
          <p:nvPr/>
        </p:nvSpPr>
        <p:spPr>
          <a:xfrm>
            <a:off x="2551991" y="5370355"/>
            <a:ext cx="1478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Victim Cohort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BC88C320-5C47-40F0-95D0-E1D2DBBD0F16}"/>
              </a:ext>
            </a:extLst>
          </p:cNvPr>
          <p:cNvSpPr txBox="1">
            <a:spLocks/>
          </p:cNvSpPr>
          <p:nvPr/>
        </p:nvSpPr>
        <p:spPr>
          <a:xfrm>
            <a:off x="4303552" y="3373472"/>
            <a:ext cx="7400488" cy="3027327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people who were recorded as a victim of a crime reported to the NSW Police Force.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Victim data were obtained from the NSW </a:t>
            </a:r>
            <a:r>
              <a:rPr 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Computerised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Operational Policing System (COPS) and for this study included incidents that occurred between 2014 and 2018. </a:t>
            </a:r>
          </a:p>
          <a:p>
            <a:pPr marL="495325" indent="-495325" algn="just">
              <a:lnSpc>
                <a:spcPct val="150000"/>
              </a:lnSpc>
              <a:buFont typeface="+mj-lt"/>
              <a:buAutoNum type="arabicPeriod"/>
            </a:pP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25283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1CB7F3-5213-416F-B9CD-A9A32CF84E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03552" y="1177665"/>
            <a:ext cx="7273255" cy="1690423"/>
          </a:xfrm>
          <a:ln w="6350">
            <a:solidFill>
              <a:schemeClr val="tx1"/>
            </a:solidFill>
          </a:ln>
        </p:spPr>
        <p:txBody>
          <a:bodyPr/>
          <a:lstStyle/>
          <a:p>
            <a:pPr marL="495325" indent="-495325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proportion of people with disability are victims of crime?</a:t>
            </a:r>
          </a:p>
          <a:p>
            <a:pPr marL="495325" indent="-495325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factors are associated with an increased risk of a person with disability being a victim of crime?</a:t>
            </a:r>
          </a:p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373710" y="27763"/>
            <a:ext cx="6818312" cy="609600"/>
          </a:xfrm>
        </p:spPr>
        <p:txBody>
          <a:bodyPr/>
          <a:lstStyle/>
          <a:p>
            <a:r>
              <a:rPr lang="en-AU" dirty="0"/>
              <a:t>There were several research questions for each cohort.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9B49C48-CFA0-441A-85B5-99AF7ED256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24" t="9223" r="17996" b="6543"/>
          <a:stretch/>
        </p:blipFill>
        <p:spPr>
          <a:xfrm>
            <a:off x="2851956" y="1421893"/>
            <a:ext cx="805757" cy="1028232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C61799A1-7902-43BD-ABDA-098723B7BC78}"/>
              </a:ext>
            </a:extLst>
          </p:cNvPr>
          <p:cNvSpPr/>
          <p:nvPr/>
        </p:nvSpPr>
        <p:spPr>
          <a:xfrm>
            <a:off x="2470600" y="1177665"/>
            <a:ext cx="1524310" cy="1524310"/>
          </a:xfrm>
          <a:prstGeom prst="ellipse">
            <a:avLst/>
          </a:prstGeom>
          <a:noFill/>
          <a:ln w="38100">
            <a:solidFill>
              <a:srgbClr val="4F40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2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2206662-2D28-4B58-89F4-F1F404758118}"/>
              </a:ext>
            </a:extLst>
          </p:cNvPr>
          <p:cNvSpPr/>
          <p:nvPr/>
        </p:nvSpPr>
        <p:spPr>
          <a:xfrm>
            <a:off x="2466703" y="3862381"/>
            <a:ext cx="1524310" cy="1524310"/>
          </a:xfrm>
          <a:prstGeom prst="ellipse">
            <a:avLst/>
          </a:prstGeom>
          <a:noFill/>
          <a:ln w="38100">
            <a:solidFill>
              <a:srgbClr val="4F40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20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314667A-0B83-4988-9B09-5E6B9E1449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23" t="5600" r="5377" b="1797"/>
          <a:stretch/>
        </p:blipFill>
        <p:spPr>
          <a:xfrm>
            <a:off x="2815905" y="4080626"/>
            <a:ext cx="938917" cy="10592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D8F97F-FDE6-4616-BEB3-2966169623FE}"/>
              </a:ext>
            </a:extLst>
          </p:cNvPr>
          <p:cNvSpPr txBox="1"/>
          <p:nvPr/>
        </p:nvSpPr>
        <p:spPr>
          <a:xfrm>
            <a:off x="2479022" y="2727142"/>
            <a:ext cx="1551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Disability Cohort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4C2483-5033-4AAE-9343-3A5706C06CBF}"/>
              </a:ext>
            </a:extLst>
          </p:cNvPr>
          <p:cNvSpPr txBox="1"/>
          <p:nvPr/>
        </p:nvSpPr>
        <p:spPr>
          <a:xfrm>
            <a:off x="2551991" y="5370355"/>
            <a:ext cx="1478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Victim Cohort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BC88C320-5C47-40F0-95D0-E1D2DBBD0F16}"/>
              </a:ext>
            </a:extLst>
          </p:cNvPr>
          <p:cNvSpPr txBox="1">
            <a:spLocks/>
          </p:cNvSpPr>
          <p:nvPr/>
        </p:nvSpPr>
        <p:spPr>
          <a:xfrm>
            <a:off x="4303552" y="3373472"/>
            <a:ext cx="7400488" cy="3027327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5325" indent="-495325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proportion of victims of crime have a disability?</a:t>
            </a:r>
          </a:p>
          <a:p>
            <a:pPr marL="495325" indent="-495325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are the characteristics of incidents involving people with disability (cf. those with no disability identified)?</a:t>
            </a:r>
          </a:p>
          <a:p>
            <a:pPr marL="495325" indent="-495325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 incidents involving people with disability as likely to result in a person being proceeded against by police?</a:t>
            </a:r>
          </a:p>
          <a:p>
            <a:pPr marL="495325" indent="-495325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 people with disability more likely to experience repeat victimization than people with no disability identified?</a:t>
            </a:r>
          </a:p>
          <a:p>
            <a:pPr marL="495325" indent="-495325" algn="just">
              <a:lnSpc>
                <a:spcPct val="150000"/>
              </a:lnSpc>
              <a:buFont typeface="+mj-lt"/>
              <a:buAutoNum type="arabicPeriod"/>
            </a:pP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AU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E3429E-14A0-4A51-B9F9-7D75017F0346}"/>
              </a:ext>
            </a:extLst>
          </p:cNvPr>
          <p:cNvSpPr/>
          <p:nvPr/>
        </p:nvSpPr>
        <p:spPr>
          <a:xfrm>
            <a:off x="2404770" y="3619644"/>
            <a:ext cx="1648175" cy="2534982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9310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1CB7F3-5213-416F-B9CD-A9A32CF84E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03552" y="1177665"/>
            <a:ext cx="7273255" cy="1690423"/>
          </a:xfrm>
          <a:ln w="6350">
            <a:solidFill>
              <a:schemeClr val="tx1"/>
            </a:solidFill>
          </a:ln>
        </p:spPr>
        <p:txBody>
          <a:bodyPr/>
          <a:lstStyle/>
          <a:p>
            <a:pPr marL="495325" indent="-495325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proportion of people with disability are victims of crime?</a:t>
            </a:r>
          </a:p>
          <a:p>
            <a:pPr marL="495325" indent="-495325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factors are associated with an increased risk of a person with disability being a victim of crime?</a:t>
            </a:r>
          </a:p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373710" y="27763"/>
            <a:ext cx="6646570" cy="609600"/>
          </a:xfrm>
        </p:spPr>
        <p:txBody>
          <a:bodyPr/>
          <a:lstStyle/>
          <a:p>
            <a:r>
              <a:rPr lang="en-AU" dirty="0"/>
              <a:t>There were several key research questions for each cohort.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9B49C48-CFA0-441A-85B5-99AF7ED256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24" t="9223" r="17996" b="6543"/>
          <a:stretch/>
        </p:blipFill>
        <p:spPr>
          <a:xfrm>
            <a:off x="2851956" y="1421893"/>
            <a:ext cx="805757" cy="1028232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C61799A1-7902-43BD-ABDA-098723B7BC78}"/>
              </a:ext>
            </a:extLst>
          </p:cNvPr>
          <p:cNvSpPr/>
          <p:nvPr/>
        </p:nvSpPr>
        <p:spPr>
          <a:xfrm>
            <a:off x="2470600" y="1177665"/>
            <a:ext cx="1524310" cy="1524310"/>
          </a:xfrm>
          <a:prstGeom prst="ellipse">
            <a:avLst/>
          </a:prstGeom>
          <a:noFill/>
          <a:ln w="38100">
            <a:solidFill>
              <a:srgbClr val="4F40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2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2206662-2D28-4B58-89F4-F1F404758118}"/>
              </a:ext>
            </a:extLst>
          </p:cNvPr>
          <p:cNvSpPr/>
          <p:nvPr/>
        </p:nvSpPr>
        <p:spPr>
          <a:xfrm>
            <a:off x="2466703" y="3862381"/>
            <a:ext cx="1524310" cy="1524310"/>
          </a:xfrm>
          <a:prstGeom prst="ellipse">
            <a:avLst/>
          </a:prstGeom>
          <a:noFill/>
          <a:ln w="38100">
            <a:solidFill>
              <a:srgbClr val="4F40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20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314667A-0B83-4988-9B09-5E6B9E1449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23" t="5600" r="5377" b="1797"/>
          <a:stretch/>
        </p:blipFill>
        <p:spPr>
          <a:xfrm>
            <a:off x="2815905" y="4080626"/>
            <a:ext cx="938917" cy="10592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D8F97F-FDE6-4616-BEB3-2966169623FE}"/>
              </a:ext>
            </a:extLst>
          </p:cNvPr>
          <p:cNvSpPr txBox="1"/>
          <p:nvPr/>
        </p:nvSpPr>
        <p:spPr>
          <a:xfrm>
            <a:off x="2479022" y="2727142"/>
            <a:ext cx="1551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Disability Cohort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4C2483-5033-4AAE-9343-3A5706C06CBF}"/>
              </a:ext>
            </a:extLst>
          </p:cNvPr>
          <p:cNvSpPr txBox="1"/>
          <p:nvPr/>
        </p:nvSpPr>
        <p:spPr>
          <a:xfrm>
            <a:off x="2551991" y="5370355"/>
            <a:ext cx="1478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Victim Cohort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BC88C320-5C47-40F0-95D0-E1D2DBBD0F16}"/>
              </a:ext>
            </a:extLst>
          </p:cNvPr>
          <p:cNvSpPr txBox="1">
            <a:spLocks/>
          </p:cNvSpPr>
          <p:nvPr/>
        </p:nvSpPr>
        <p:spPr>
          <a:xfrm>
            <a:off x="4303552" y="3373472"/>
            <a:ext cx="7400488" cy="3027327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5325" indent="-495325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proportion of victims of crime have a disability?</a:t>
            </a:r>
          </a:p>
          <a:p>
            <a:pPr marL="495325" indent="-495325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are the characteristics of incidents involving people with disability (cf. those with no disability identified)?</a:t>
            </a:r>
          </a:p>
          <a:p>
            <a:pPr marL="495325" indent="-495325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 incidents involving people with disability less likely to result in a person being proceeded against by police?</a:t>
            </a:r>
          </a:p>
          <a:p>
            <a:pPr marL="495325" indent="-495325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 people with disability more likely to experience repeat victimization than people with no disability identified?</a:t>
            </a:r>
          </a:p>
          <a:p>
            <a:pPr marL="495325" indent="-495325" algn="just">
              <a:lnSpc>
                <a:spcPct val="150000"/>
              </a:lnSpc>
              <a:buFont typeface="+mj-lt"/>
              <a:buAutoNum type="arabicPeriod"/>
            </a:pP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A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7871B4-E80B-4731-B807-394E76B75E6D}"/>
              </a:ext>
            </a:extLst>
          </p:cNvPr>
          <p:cNvSpPr/>
          <p:nvPr/>
        </p:nvSpPr>
        <p:spPr>
          <a:xfrm>
            <a:off x="2382471" y="780742"/>
            <a:ext cx="1648175" cy="2534982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1067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rrow: Pentagon 24">
            <a:extLst>
              <a:ext uri="{FF2B5EF4-FFF2-40B4-BE49-F238E27FC236}">
                <a16:creationId xmlns:a16="http://schemas.microsoft.com/office/drawing/2014/main" id="{EFD1DF66-D268-4EAC-AAA4-636097DF6E2C}"/>
              </a:ext>
            </a:extLst>
          </p:cNvPr>
          <p:cNvSpPr/>
          <p:nvPr/>
        </p:nvSpPr>
        <p:spPr>
          <a:xfrm>
            <a:off x="8143878" y="1911350"/>
            <a:ext cx="3695700" cy="2679700"/>
          </a:xfrm>
          <a:prstGeom prst="homePlate">
            <a:avLst>
              <a:gd name="adj" fmla="val 28199"/>
            </a:avLst>
          </a:prstGeom>
          <a:solidFill>
            <a:srgbClr val="2F5597"/>
          </a:solidFill>
          <a:ln w="1111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43F490-4575-49B5-B241-6CEFD771B2A7}"/>
              </a:ext>
            </a:extLst>
          </p:cNvPr>
          <p:cNvSpPr txBox="1"/>
          <p:nvPr/>
        </p:nvSpPr>
        <p:spPr>
          <a:xfrm>
            <a:off x="8939735" y="1949450"/>
            <a:ext cx="1551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dirty="0">
                <a:solidFill>
                  <a:schemeClr val="bg1"/>
                </a:solidFill>
              </a:rPr>
              <a:t> QUESTION 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9616AA5-785E-43F6-87A1-8ED02EBE07CA}"/>
              </a:ext>
            </a:extLst>
          </p:cNvPr>
          <p:cNvSpPr txBox="1"/>
          <p:nvPr/>
        </p:nvSpPr>
        <p:spPr>
          <a:xfrm>
            <a:off x="9568087" y="2500717"/>
            <a:ext cx="17095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What proportion of victims of crime have a  disability?</a:t>
            </a:r>
          </a:p>
          <a:p>
            <a:pPr algn="ctr"/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755C19-4EAB-46A8-9E6E-2779E8E014B1}"/>
              </a:ext>
            </a:extLst>
          </p:cNvPr>
          <p:cNvSpPr/>
          <p:nvPr/>
        </p:nvSpPr>
        <p:spPr>
          <a:xfrm>
            <a:off x="8699014" y="1779229"/>
            <a:ext cx="3175000" cy="42164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A01F2D7C-17C9-4BF6-8982-7A3CC6BB7112}"/>
              </a:ext>
            </a:extLst>
          </p:cNvPr>
          <p:cNvSpPr/>
          <p:nvPr/>
        </p:nvSpPr>
        <p:spPr>
          <a:xfrm>
            <a:off x="5800729" y="1911350"/>
            <a:ext cx="3695700" cy="2679700"/>
          </a:xfrm>
          <a:prstGeom prst="homePlate">
            <a:avLst>
              <a:gd name="adj" fmla="val 28199"/>
            </a:avLst>
          </a:prstGeom>
          <a:solidFill>
            <a:srgbClr val="6B299D"/>
          </a:solidFill>
          <a:ln w="1111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BBAB9A-CBF2-4CE5-BFBD-E0981DC16F48}"/>
              </a:ext>
            </a:extLst>
          </p:cNvPr>
          <p:cNvSpPr txBox="1"/>
          <p:nvPr/>
        </p:nvSpPr>
        <p:spPr>
          <a:xfrm>
            <a:off x="6590814" y="1943100"/>
            <a:ext cx="1551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dirty="0">
                <a:solidFill>
                  <a:schemeClr val="bg1"/>
                </a:solidFill>
              </a:rPr>
              <a:t> QUESTION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5C2C86-2505-4EE2-B9FB-362D4089C207}"/>
              </a:ext>
            </a:extLst>
          </p:cNvPr>
          <p:cNvSpPr txBox="1"/>
          <p:nvPr/>
        </p:nvSpPr>
        <p:spPr>
          <a:xfrm>
            <a:off x="7217245" y="2494307"/>
            <a:ext cx="18532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What proportion </a:t>
            </a:r>
          </a:p>
          <a:p>
            <a:pPr algn="ctr"/>
            <a:r>
              <a:rPr lang="en-AU" b="1" dirty="0">
                <a:solidFill>
                  <a:schemeClr val="bg1"/>
                </a:solidFill>
              </a:rPr>
              <a:t>of people with </a:t>
            </a:r>
          </a:p>
          <a:p>
            <a:pPr algn="ctr"/>
            <a:r>
              <a:rPr lang="en-AU" b="1" dirty="0">
                <a:solidFill>
                  <a:schemeClr val="bg1"/>
                </a:solidFill>
              </a:rPr>
              <a:t>disability are </a:t>
            </a:r>
          </a:p>
          <a:p>
            <a:pPr algn="ctr"/>
            <a:r>
              <a:rPr lang="en-AU" b="1" dirty="0">
                <a:solidFill>
                  <a:schemeClr val="bg1"/>
                </a:solidFill>
              </a:rPr>
              <a:t>victims of crime?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20" name="Arrow: Pentagon 19">
            <a:extLst>
              <a:ext uri="{FF2B5EF4-FFF2-40B4-BE49-F238E27FC236}">
                <a16:creationId xmlns:a16="http://schemas.microsoft.com/office/drawing/2014/main" id="{1E48BC55-105F-4B57-A214-DED2D416CDD6}"/>
              </a:ext>
            </a:extLst>
          </p:cNvPr>
          <p:cNvSpPr/>
          <p:nvPr/>
        </p:nvSpPr>
        <p:spPr>
          <a:xfrm>
            <a:off x="3432179" y="1911350"/>
            <a:ext cx="3695700" cy="2679700"/>
          </a:xfrm>
          <a:prstGeom prst="homePlate">
            <a:avLst>
              <a:gd name="adj" fmla="val 28199"/>
            </a:avLst>
          </a:prstGeom>
          <a:solidFill>
            <a:srgbClr val="055A42"/>
          </a:solidFill>
          <a:ln w="1111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62A506B-49F7-4B95-A5B5-2E1FF7890A76}"/>
              </a:ext>
            </a:extLst>
          </p:cNvPr>
          <p:cNvSpPr txBox="1"/>
          <p:nvPr/>
        </p:nvSpPr>
        <p:spPr>
          <a:xfrm>
            <a:off x="4222264" y="1949450"/>
            <a:ext cx="1215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dirty="0">
                <a:solidFill>
                  <a:schemeClr val="bg1"/>
                </a:solidFill>
              </a:rPr>
              <a:t> METHOD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89541D-6E28-425C-A61F-FB1F4B174A51}"/>
              </a:ext>
            </a:extLst>
          </p:cNvPr>
          <p:cNvSpPr txBox="1"/>
          <p:nvPr/>
        </p:nvSpPr>
        <p:spPr>
          <a:xfrm>
            <a:off x="4934504" y="2789535"/>
            <a:ext cx="16841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</a:rPr>
              <a:t>How did we </a:t>
            </a:r>
          </a:p>
          <a:p>
            <a:r>
              <a:rPr lang="en-AU" b="1" dirty="0">
                <a:solidFill>
                  <a:schemeClr val="bg1"/>
                </a:solidFill>
              </a:rPr>
              <a:t>identify people </a:t>
            </a:r>
          </a:p>
          <a:p>
            <a:r>
              <a:rPr lang="en-AU" b="1" dirty="0">
                <a:solidFill>
                  <a:schemeClr val="bg1"/>
                </a:solidFill>
              </a:rPr>
              <a:t>with disability?</a:t>
            </a:r>
          </a:p>
        </p:txBody>
      </p:sp>
      <p:sp>
        <p:nvSpPr>
          <p:cNvPr id="23" name="Arrow: Pentagon 22">
            <a:extLst>
              <a:ext uri="{FF2B5EF4-FFF2-40B4-BE49-F238E27FC236}">
                <a16:creationId xmlns:a16="http://schemas.microsoft.com/office/drawing/2014/main" id="{73CA276E-C3DF-45E5-9272-BCBAE52CB286}"/>
              </a:ext>
            </a:extLst>
          </p:cNvPr>
          <p:cNvSpPr/>
          <p:nvPr/>
        </p:nvSpPr>
        <p:spPr>
          <a:xfrm>
            <a:off x="1574800" y="1905000"/>
            <a:ext cx="3175000" cy="2679700"/>
          </a:xfrm>
          <a:prstGeom prst="homePlate">
            <a:avLst>
              <a:gd name="adj" fmla="val 28199"/>
            </a:avLst>
          </a:prstGeom>
          <a:solidFill>
            <a:srgbClr val="801A41"/>
          </a:solidFill>
          <a:ln w="1111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D0DD046-D155-463C-BEA0-8921915B86CA}"/>
              </a:ext>
            </a:extLst>
          </p:cNvPr>
          <p:cNvSpPr txBox="1"/>
          <p:nvPr/>
        </p:nvSpPr>
        <p:spPr>
          <a:xfrm>
            <a:off x="1610017" y="1949450"/>
            <a:ext cx="1779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dirty="0">
                <a:solidFill>
                  <a:schemeClr val="bg1"/>
                </a:solidFill>
              </a:rPr>
              <a:t> BACKGROUND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4C2F806-9B68-4F00-BCFD-46584C69EC0A}"/>
              </a:ext>
            </a:extLst>
          </p:cNvPr>
          <p:cNvSpPr txBox="1"/>
          <p:nvPr/>
        </p:nvSpPr>
        <p:spPr>
          <a:xfrm>
            <a:off x="2071558" y="2783185"/>
            <a:ext cx="19955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</a:rPr>
              <a:t>What is the </a:t>
            </a:r>
          </a:p>
          <a:p>
            <a:r>
              <a:rPr lang="en-AU" b="1" dirty="0">
                <a:solidFill>
                  <a:schemeClr val="bg1"/>
                </a:solidFill>
              </a:rPr>
              <a:t>National Disability </a:t>
            </a:r>
          </a:p>
          <a:p>
            <a:r>
              <a:rPr lang="en-AU" b="1" dirty="0">
                <a:solidFill>
                  <a:schemeClr val="bg1"/>
                </a:solidFill>
              </a:rPr>
              <a:t>Data Asset Pilot? </a:t>
            </a:r>
          </a:p>
        </p:txBody>
      </p:sp>
      <p:sp>
        <p:nvSpPr>
          <p:cNvPr id="33" name="Arrow: Pentagon 32">
            <a:extLst>
              <a:ext uri="{FF2B5EF4-FFF2-40B4-BE49-F238E27FC236}">
                <a16:creationId xmlns:a16="http://schemas.microsoft.com/office/drawing/2014/main" id="{DEAF8AF2-4142-44C7-9CAC-0F94D9013633}"/>
              </a:ext>
            </a:extLst>
          </p:cNvPr>
          <p:cNvSpPr/>
          <p:nvPr/>
        </p:nvSpPr>
        <p:spPr>
          <a:xfrm>
            <a:off x="1501289" y="1917700"/>
            <a:ext cx="5698248" cy="2679700"/>
          </a:xfrm>
          <a:prstGeom prst="homePlate">
            <a:avLst>
              <a:gd name="adj" fmla="val 28199"/>
            </a:avLst>
          </a:prstGeom>
          <a:solidFill>
            <a:schemeClr val="bg1">
              <a:alpha val="85000"/>
            </a:schemeClr>
          </a:solidFill>
          <a:ln w="1111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66792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F4F6DEAE-C55A-40F5-80A4-223384AC5CCA}"/>
              </a:ext>
            </a:extLst>
          </p:cNvPr>
          <p:cNvSpPr/>
          <p:nvPr/>
        </p:nvSpPr>
        <p:spPr>
          <a:xfrm>
            <a:off x="4933207" y="1418496"/>
            <a:ext cx="6381292" cy="413554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532D5-D777-45AC-A864-6F112A17CE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3710" y="27763"/>
            <a:ext cx="8728233" cy="609600"/>
          </a:xfrm>
        </p:spPr>
        <p:txBody>
          <a:bodyPr/>
          <a:lstStyle/>
          <a:p>
            <a:r>
              <a:rPr lang="en-AU" dirty="0"/>
              <a:t>The final study sample includes records for 1.4 million individuals.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EAEAEE7-E538-4DDC-AC8A-A0649769FB4B}"/>
              </a:ext>
            </a:extLst>
          </p:cNvPr>
          <p:cNvSpPr/>
          <p:nvPr/>
        </p:nvSpPr>
        <p:spPr>
          <a:xfrm>
            <a:off x="2364765" y="2013795"/>
            <a:ext cx="3886430" cy="3005843"/>
          </a:xfrm>
          <a:prstGeom prst="ellipse">
            <a:avLst/>
          </a:prstGeom>
          <a:solidFill>
            <a:srgbClr val="6B299D">
              <a:alpha val="54000"/>
            </a:srgbClr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2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B878E8-97E5-4B4E-8861-8878BD28D046}"/>
              </a:ext>
            </a:extLst>
          </p:cNvPr>
          <p:cNvSpPr txBox="1"/>
          <p:nvPr/>
        </p:nvSpPr>
        <p:spPr>
          <a:xfrm>
            <a:off x="2713693" y="637363"/>
            <a:ext cx="4439037" cy="83099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vert="horz" wrap="none" rtlCol="0">
            <a:spAutoFit/>
          </a:bodyPr>
          <a:lstStyle/>
          <a:p>
            <a:pPr algn="ctr"/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92,370 people (aged 15+ at 31/12/2013)</a:t>
            </a:r>
            <a:b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receiving disability services/supports </a:t>
            </a:r>
            <a:b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AND victims of a crime reported to NSW police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6E407CE-656F-4C28-BE88-1A5B341615AB}"/>
              </a:ext>
            </a:extLst>
          </p:cNvPr>
          <p:cNvCxnSpPr>
            <a:cxnSpLocks/>
          </p:cNvCxnSpPr>
          <p:nvPr/>
        </p:nvCxnSpPr>
        <p:spPr>
          <a:xfrm>
            <a:off x="5373453" y="1446290"/>
            <a:ext cx="0" cy="1750315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B8E8274-689F-4E10-B3E6-2CFAD1C3C750}"/>
              </a:ext>
            </a:extLst>
          </p:cNvPr>
          <p:cNvSpPr txBox="1"/>
          <p:nvPr/>
        </p:nvSpPr>
        <p:spPr>
          <a:xfrm>
            <a:off x="2435088" y="2860047"/>
            <a:ext cx="2395908" cy="1077218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542,388 people </a:t>
            </a:r>
            <a:b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receiving disability </a:t>
            </a:r>
            <a:b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services or supports between 2009-2018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92176E-58BF-4381-9CF9-46BD318727B4}"/>
              </a:ext>
            </a:extLst>
          </p:cNvPr>
          <p:cNvSpPr txBox="1"/>
          <p:nvPr/>
        </p:nvSpPr>
        <p:spPr>
          <a:xfrm>
            <a:off x="6535236" y="2771167"/>
            <a:ext cx="3424680" cy="1077218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890,138 people </a:t>
            </a:r>
            <a:b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with a victim incident between 2014-2018</a:t>
            </a:r>
          </a:p>
          <a:p>
            <a:pPr algn="ctr"/>
            <a:endParaRPr lang="en-AU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A69C593-A8D4-4A20-BB47-F9572801A9B5}"/>
              </a:ext>
            </a:extLst>
          </p:cNvPr>
          <p:cNvSpPr txBox="1">
            <a:spLocks/>
          </p:cNvSpPr>
          <p:nvPr/>
        </p:nvSpPr>
        <p:spPr>
          <a:xfrm>
            <a:off x="1806844" y="5786470"/>
            <a:ext cx="9507655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00" dirty="0"/>
              <a:t>17.0% of people with disability were victims of crime</a:t>
            </a:r>
          </a:p>
        </p:txBody>
      </p:sp>
    </p:spTree>
    <p:extLst>
      <p:ext uri="{BB962C8B-B14F-4D97-AF65-F5344CB8AC3E}">
        <p14:creationId xmlns:p14="http://schemas.microsoft.com/office/powerpoint/2010/main" val="1409714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9A1BC5E-6791-4804-8411-4D581AD13E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8348523"/>
              </p:ext>
            </p:extLst>
          </p:nvPr>
        </p:nvGraphicFramePr>
        <p:xfrm>
          <a:off x="1976670" y="900931"/>
          <a:ext cx="9260867" cy="439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63521DF-7819-451E-A73A-9FDDEAD33EBA}"/>
              </a:ext>
            </a:extLst>
          </p:cNvPr>
          <p:cNvSpPr txBox="1"/>
          <p:nvPr/>
        </p:nvSpPr>
        <p:spPr>
          <a:xfrm>
            <a:off x="1881677" y="1672513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/>
              <a:t>(%)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62CAAD3-630F-472A-9719-C0E9621660F1}"/>
              </a:ext>
            </a:extLst>
          </p:cNvPr>
          <p:cNvSpPr txBox="1">
            <a:spLocks/>
          </p:cNvSpPr>
          <p:nvPr/>
        </p:nvSpPr>
        <p:spPr>
          <a:xfrm>
            <a:off x="1881677" y="5146049"/>
            <a:ext cx="9789623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00" dirty="0"/>
              <a:t>1 in 5 people with cognitive or psychosocial disability were a victim of crime between 2014-2018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00" dirty="0"/>
              <a:t>Nearly 1 in 10 people with cognitive or psychosocial disability were victims of violent crime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180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D9662CB-E53B-4005-9636-023E776DDF7C}"/>
              </a:ext>
            </a:extLst>
          </p:cNvPr>
          <p:cNvSpPr txBox="1">
            <a:spLocks/>
          </p:cNvSpPr>
          <p:nvPr/>
        </p:nvSpPr>
        <p:spPr>
          <a:xfrm>
            <a:off x="2694708" y="258359"/>
            <a:ext cx="8976592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800" b="1" dirty="0">
                <a:solidFill>
                  <a:srgbClr val="7030A0"/>
                </a:solidFill>
              </a:rPr>
              <a:t>People with disability </a:t>
            </a:r>
            <a:r>
              <a:rPr lang="en-AU" sz="2800" dirty="0"/>
              <a:t>who are </a:t>
            </a:r>
            <a:r>
              <a:rPr lang="en-AU" sz="2800" b="1" u="sng" dirty="0"/>
              <a:t>victims of crime: </a:t>
            </a:r>
            <a:r>
              <a:rPr lang="en-AU" sz="2800" b="1" dirty="0"/>
              <a:t>disability type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87D3BCF-81E8-4155-B29D-FD2E467EF247}"/>
              </a:ext>
            </a:extLst>
          </p:cNvPr>
          <p:cNvSpPr>
            <a:spLocks noChangeAspect="1"/>
          </p:cNvSpPr>
          <p:nvPr/>
        </p:nvSpPr>
        <p:spPr>
          <a:xfrm>
            <a:off x="1423001" y="159058"/>
            <a:ext cx="606687" cy="6066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856E7B0-4724-4DA1-91C2-91E0FDD3938A}"/>
              </a:ext>
            </a:extLst>
          </p:cNvPr>
          <p:cNvGrpSpPr/>
          <p:nvPr/>
        </p:nvGrpSpPr>
        <p:grpSpPr>
          <a:xfrm>
            <a:off x="1423002" y="155978"/>
            <a:ext cx="939197" cy="611713"/>
            <a:chOff x="5706762" y="124836"/>
            <a:chExt cx="835960" cy="544473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0E5101B-1AB6-4111-9A06-4A7D764B7C4A}"/>
                </a:ext>
              </a:extLst>
            </p:cNvPr>
            <p:cNvSpPr/>
            <p:nvPr/>
          </p:nvSpPr>
          <p:spPr>
            <a:xfrm>
              <a:off x="6002722" y="124836"/>
              <a:ext cx="540000" cy="540000"/>
            </a:xfrm>
            <a:prstGeom prst="ellipse">
              <a:avLst/>
            </a:prstGeom>
            <a:pattFill prst="dkVert">
              <a:fgClr>
                <a:srgbClr val="D9D9D9"/>
              </a:fgClr>
              <a:bgClr>
                <a:schemeClr val="bg1"/>
              </a:bgClr>
            </a:pattFill>
            <a:ln>
              <a:solidFill>
                <a:schemeClr val="tx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A7F0278-43AC-4AC8-BBE7-93858F7C26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06762" y="129309"/>
              <a:ext cx="540000" cy="540000"/>
            </a:xfrm>
            <a:prstGeom prst="ellipse">
              <a:avLst/>
            </a:prstGeom>
            <a:solidFill>
              <a:srgbClr val="7030A0">
                <a:alpha val="60000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14" name="Picture 13" descr="Diagram, venn diagram&#10;&#10;Description automatically generated">
            <a:extLst>
              <a:ext uri="{FF2B5EF4-FFF2-40B4-BE49-F238E27FC236}">
                <a16:creationId xmlns:a16="http://schemas.microsoft.com/office/drawing/2014/main" id="{2D816D41-4C73-419F-A90C-2C6F2E5B2F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73"/>
          <a:stretch/>
        </p:blipFill>
        <p:spPr>
          <a:xfrm>
            <a:off x="1410826" y="153597"/>
            <a:ext cx="665561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657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J Document" ma:contentTypeID="0x01010077DC2A28846341C9915EFC7988C44A4F00AC683DE72F6D54408E582A29A0E01260" ma:contentTypeVersion="4" ma:contentTypeDescription="" ma:contentTypeScope="" ma:versionID="6d8699e19d18e85c01352be16c7ff8ee">
  <xsd:schema xmlns:xsd="http://www.w3.org/2001/XMLSchema" xmlns:xs="http://www.w3.org/2001/XMLSchema" xmlns:p="http://schemas.microsoft.com/office/2006/metadata/properties" xmlns:ns1="http://schemas.microsoft.com/sharepoint/v3" xmlns:ns3="7682a661-0ade-4637-84c8-77ce31dee783" xmlns:ns4="e4ff26e6-61c9-4223-823f-818594960367" targetNamespace="http://schemas.microsoft.com/office/2006/metadata/properties" ma:root="true" ma:fieldsID="7b26b1d083b43316654d29245d50e201" ns1:_="" ns3:_="" ns4:_="">
    <xsd:import namespace="http://schemas.microsoft.com/sharepoint/v3"/>
    <xsd:import namespace="7682a661-0ade-4637-84c8-77ce31dee783"/>
    <xsd:import namespace="e4ff26e6-61c9-4223-823f-818594960367"/>
    <xsd:element name="properties">
      <xsd:complexType>
        <xsd:sequence>
          <xsd:element name="documentManagement">
            <xsd:complexType>
              <xsd:all>
                <xsd:element ref="ns3:TaxCatchAll" minOccurs="0"/>
                <xsd:element ref="ns4:ne8158a489a9473f9c54eecb4c21131b" minOccurs="0"/>
                <xsd:element ref="ns4:bc56bdda6a6a44c48d8cfdd96ad4c147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3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82a661-0ade-4637-84c8-77ce31dee783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71544a81-4f2a-458e-ab5b-bbbaec5e6e73}" ma:internalName="TaxCatchAll" ma:readOnly="false" ma:showField="CatchAllData" ma:web="7682a661-0ade-4637-84c8-77ce31dee7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ff26e6-61c9-4223-823f-818594960367" elementFormDefault="qualified">
    <xsd:import namespace="http://schemas.microsoft.com/office/2006/documentManagement/types"/>
    <xsd:import namespace="http://schemas.microsoft.com/office/infopath/2007/PartnerControls"/>
    <xsd:element name="ne8158a489a9473f9c54eecb4c21131b" ma:index="11" ma:taxonomy="true" ma:internalName="ne8158a489a9473f9c54eecb4c21131b" ma:taxonomyFieldName="Content_x0020_tags" ma:displayName="Content tags" ma:fieldId="{7e8158a4-89a9-473f-9c54-eecb4c21131b}" ma:taxonomyMulti="true" ma:sspId="f6e08d11-6f9a-422e-94df-5713af838a64" ma:termSetId="a069c314-3269-420f-97d4-651b5f06edc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c56bdda6a6a44c48d8cfdd96ad4c147" ma:index="12" nillable="true" ma:displayName="DC.Type.DocType (JSMS)_0" ma:hidden="true" ma:internalName="bc56bdda6a6a44c48d8cfdd96ad4c147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682a661-0ade-4637-84c8-77ce31dee783">
      <Value>126</Value>
      <Value>141</Value>
    </TaxCatchAll>
    <bc56bdda6a6a44c48d8cfdd96ad4c147 xmlns="e4ff26e6-61c9-4223-823f-818594960367" xsi:nil="true"/>
    <PublishingExpirationDate xmlns="http://schemas.microsoft.com/sharepoint/v3" xsi:nil="true"/>
    <PublishingStartDate xmlns="http://schemas.microsoft.com/sharepoint/v3" xsi:nil="true"/>
    <ne8158a489a9473f9c54eecb4c21131b xmlns="e4ff26e6-61c9-4223-823f-818594960367">
      <Terms xmlns="http://schemas.microsoft.com/office/infopath/2007/PartnerControls">
        <TermInfo xmlns="http://schemas.microsoft.com/office/infopath/2007/PartnerControls">
          <TermName xmlns="http://schemas.microsoft.com/office/infopath/2007/PartnerControls">Aboriginal / Indigenous Australians</TermName>
          <TermId xmlns="http://schemas.microsoft.com/office/infopath/2007/PartnerControls">1c6810d8-8463-4894-b992-a26278d77dae</TermId>
        </TermInfo>
      </Terms>
    </ne8158a489a9473f9c54eecb4c21131b>
  </documentManagement>
</p:properties>
</file>

<file path=customXml/itemProps1.xml><?xml version="1.0" encoding="utf-8"?>
<ds:datastoreItem xmlns:ds="http://schemas.openxmlformats.org/officeDocument/2006/customXml" ds:itemID="{41C1F04A-EBC3-4BBB-9B7A-92D1652E16BE}"/>
</file>

<file path=customXml/itemProps2.xml><?xml version="1.0" encoding="utf-8"?>
<ds:datastoreItem xmlns:ds="http://schemas.openxmlformats.org/officeDocument/2006/customXml" ds:itemID="{49EB88C4-5B6A-4699-A74D-F5B8BF9B22E5}"/>
</file>

<file path=customXml/itemProps3.xml><?xml version="1.0" encoding="utf-8"?>
<ds:datastoreItem xmlns:ds="http://schemas.openxmlformats.org/officeDocument/2006/customXml" ds:itemID="{A2195C1A-0746-4D6E-B0BA-4B206FB85BE4}"/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11083</TotalTime>
  <Words>1689</Words>
  <Application>Microsoft Office PowerPoint</Application>
  <PresentationFormat>Widescreen</PresentationFormat>
  <Paragraphs>223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victimisation of people with disability in NSW: Results from the National Disability Data Asset Pilot</dc:title>
  <dc:creator>Clare Ringland</dc:creator>
  <cp:lastModifiedBy>Suzanne Poynton</cp:lastModifiedBy>
  <cp:revision>219</cp:revision>
  <dcterms:created xsi:type="dcterms:W3CDTF">2021-07-27T02:21:21Z</dcterms:created>
  <dcterms:modified xsi:type="dcterms:W3CDTF">2022-10-20T21:37:01Z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0x01010077DC2A28846341C9915EFC7988C44A4F00AC683DE72F6D54408E582A29A0E01260</vt:lpwstr>
  </property>
  <property fmtid="{D5CDD505-2E9C-101B-9397-08002B2CF9AE}" pid="3" name="bc56bdda6a6a44c48d8cfdd96ad4c1470">
    <vt:lpwstr>Presentation|96b9c332-40fe-4061-87fb-bc6c76567afe</vt:lpwstr>
  </property>
  <property fmtid="{D5CDD505-2E9C-101B-9397-08002B2CF9AE}" pid="4" name="Content tags">
    <vt:lpwstr>141;#Aboriginal / Indigenous Australians|1c6810d8-8463-4894-b992-a26278d77dae</vt:lpwstr>
  </property>
  <property fmtid="{D5CDD505-2E9C-101B-9397-08002B2CF9AE}" pid="5" name="DC.Type.DocType (JSMS">
    <vt:lpwstr>126;#Presentation|96b9c332-40fe-4061-87fb-bc6c76567afe</vt:lpwstr>
  </property>
</Properties>
</file>