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6" r:id="rId2"/>
    <p:sldId id="281" r:id="rId3"/>
    <p:sldId id="271" r:id="rId4"/>
    <p:sldId id="288" r:id="rId5"/>
    <p:sldId id="287" r:id="rId6"/>
    <p:sldId id="295" r:id="rId7"/>
    <p:sldId id="292" r:id="rId8"/>
    <p:sldId id="294" r:id="rId9"/>
    <p:sldId id="304" r:id="rId10"/>
    <p:sldId id="305" r:id="rId11"/>
    <p:sldId id="306" r:id="rId12"/>
    <p:sldId id="319" r:id="rId13"/>
    <p:sldId id="320" r:id="rId14"/>
    <p:sldId id="321" r:id="rId15"/>
    <p:sldId id="322" r:id="rId16"/>
    <p:sldId id="323" r:id="rId17"/>
    <p:sldId id="327" r:id="rId18"/>
    <p:sldId id="330" r:id="rId19"/>
    <p:sldId id="3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01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D9550-DB2F-4286-B31A-359D2A154A29}" v="82" dt="2025-08-03T10:01:33.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36" d="100"/>
          <a:sy n="136" d="100"/>
        </p:scale>
        <p:origin x="3426" y="342"/>
      </p:cViewPr>
      <p:guideLst/>
    </p:cSldViewPr>
  </p:slideViewPr>
  <p:notesTextViewPr>
    <p:cViewPr>
      <p:scale>
        <a:sx n="1" d="1"/>
        <a:sy n="1" d="1"/>
      </p:scale>
      <p:origin x="0" y="0"/>
    </p:cViewPr>
  </p:notesTextViewPr>
  <p:notesViewPr>
    <p:cSldViewPr snapToGrid="0">
      <p:cViewPr varScale="1">
        <p:scale>
          <a:sx n="116" d="100"/>
          <a:sy n="116" d="100"/>
        </p:scale>
        <p:origin x="769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RACEFFJ\Downloads\Incident_by_NSW.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AU" dirty="0">
                <a:solidFill>
                  <a:sysClr val="windowText" lastClr="000000"/>
                </a:solidFill>
              </a:rPr>
              <a:t>Domestic violence related assault offences</a:t>
            </a:r>
            <a:r>
              <a:rPr lang="en-AU" baseline="0" dirty="0">
                <a:solidFill>
                  <a:sysClr val="windowText" lastClr="000000"/>
                </a:solidFill>
              </a:rPr>
              <a:t> </a:t>
            </a:r>
          </a:p>
          <a:p>
            <a:pPr>
              <a:defRPr>
                <a:solidFill>
                  <a:sysClr val="windowText" lastClr="000000"/>
                </a:solidFill>
              </a:defRPr>
            </a:pPr>
            <a:r>
              <a:rPr lang="en-AU" sz="1100" baseline="0" dirty="0">
                <a:solidFill>
                  <a:sysClr val="windowText" lastClr="000000"/>
                </a:solidFill>
              </a:rPr>
              <a:t>March 2010 - March 2025 </a:t>
            </a:r>
            <a:endParaRPr lang="en-AU" sz="1100"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Data!$GG$64:$ND$64</c:f>
              <c:numCache>
                <c:formatCode>mmm\-yy</c:formatCode>
                <c:ptCount val="180"/>
                <c:pt idx="0">
                  <c:v>40269</c:v>
                </c:pt>
                <c:pt idx="1">
                  <c:v>40299</c:v>
                </c:pt>
                <c:pt idx="2">
                  <c:v>40330</c:v>
                </c:pt>
                <c:pt idx="3">
                  <c:v>40360</c:v>
                </c:pt>
                <c:pt idx="4">
                  <c:v>40391</c:v>
                </c:pt>
                <c:pt idx="5">
                  <c:v>40422</c:v>
                </c:pt>
                <c:pt idx="6">
                  <c:v>40452</c:v>
                </c:pt>
                <c:pt idx="7">
                  <c:v>40483</c:v>
                </c:pt>
                <c:pt idx="8">
                  <c:v>40513</c:v>
                </c:pt>
                <c:pt idx="9">
                  <c:v>40544</c:v>
                </c:pt>
                <c:pt idx="10">
                  <c:v>40575</c:v>
                </c:pt>
                <c:pt idx="11">
                  <c:v>40603</c:v>
                </c:pt>
                <c:pt idx="12">
                  <c:v>40634</c:v>
                </c:pt>
                <c:pt idx="13">
                  <c:v>40664</c:v>
                </c:pt>
                <c:pt idx="14">
                  <c:v>40695</c:v>
                </c:pt>
                <c:pt idx="15">
                  <c:v>40725</c:v>
                </c:pt>
                <c:pt idx="16">
                  <c:v>40756</c:v>
                </c:pt>
                <c:pt idx="17">
                  <c:v>40787</c:v>
                </c:pt>
                <c:pt idx="18">
                  <c:v>40817</c:v>
                </c:pt>
                <c:pt idx="19">
                  <c:v>40848</c:v>
                </c:pt>
                <c:pt idx="20">
                  <c:v>40878</c:v>
                </c:pt>
                <c:pt idx="21">
                  <c:v>40909</c:v>
                </c:pt>
                <c:pt idx="22">
                  <c:v>40940</c:v>
                </c:pt>
                <c:pt idx="23">
                  <c:v>40969</c:v>
                </c:pt>
                <c:pt idx="24">
                  <c:v>41000</c:v>
                </c:pt>
                <c:pt idx="25">
                  <c:v>41030</c:v>
                </c:pt>
                <c:pt idx="26">
                  <c:v>41061</c:v>
                </c:pt>
                <c:pt idx="27">
                  <c:v>41091</c:v>
                </c:pt>
                <c:pt idx="28">
                  <c:v>41122</c:v>
                </c:pt>
                <c:pt idx="29">
                  <c:v>41153</c:v>
                </c:pt>
                <c:pt idx="30">
                  <c:v>41183</c:v>
                </c:pt>
                <c:pt idx="31">
                  <c:v>41214</c:v>
                </c:pt>
                <c:pt idx="32">
                  <c:v>41244</c:v>
                </c:pt>
                <c:pt idx="33">
                  <c:v>41275</c:v>
                </c:pt>
                <c:pt idx="34">
                  <c:v>41306</c:v>
                </c:pt>
                <c:pt idx="35">
                  <c:v>41334</c:v>
                </c:pt>
                <c:pt idx="36">
                  <c:v>41365</c:v>
                </c:pt>
                <c:pt idx="37">
                  <c:v>41395</c:v>
                </c:pt>
                <c:pt idx="38">
                  <c:v>41426</c:v>
                </c:pt>
                <c:pt idx="39">
                  <c:v>41456</c:v>
                </c:pt>
                <c:pt idx="40">
                  <c:v>41487</c:v>
                </c:pt>
                <c:pt idx="41">
                  <c:v>41518</c:v>
                </c:pt>
                <c:pt idx="42">
                  <c:v>41548</c:v>
                </c:pt>
                <c:pt idx="43">
                  <c:v>41579</c:v>
                </c:pt>
                <c:pt idx="44">
                  <c:v>41609</c:v>
                </c:pt>
                <c:pt idx="45">
                  <c:v>41640</c:v>
                </c:pt>
                <c:pt idx="46">
                  <c:v>41671</c:v>
                </c:pt>
                <c:pt idx="47">
                  <c:v>41699</c:v>
                </c:pt>
                <c:pt idx="48">
                  <c:v>41730</c:v>
                </c:pt>
                <c:pt idx="49">
                  <c:v>41760</c:v>
                </c:pt>
                <c:pt idx="50">
                  <c:v>41791</c:v>
                </c:pt>
                <c:pt idx="51">
                  <c:v>41821</c:v>
                </c:pt>
                <c:pt idx="52">
                  <c:v>41852</c:v>
                </c:pt>
                <c:pt idx="53">
                  <c:v>41883</c:v>
                </c:pt>
                <c:pt idx="54">
                  <c:v>41913</c:v>
                </c:pt>
                <c:pt idx="55">
                  <c:v>41944</c:v>
                </c:pt>
                <c:pt idx="56">
                  <c:v>41974</c:v>
                </c:pt>
                <c:pt idx="57">
                  <c:v>42005</c:v>
                </c:pt>
                <c:pt idx="58">
                  <c:v>42036</c:v>
                </c:pt>
                <c:pt idx="59">
                  <c:v>42064</c:v>
                </c:pt>
                <c:pt idx="60">
                  <c:v>42095</c:v>
                </c:pt>
                <c:pt idx="61">
                  <c:v>42125</c:v>
                </c:pt>
                <c:pt idx="62">
                  <c:v>42156</c:v>
                </c:pt>
                <c:pt idx="63">
                  <c:v>42186</c:v>
                </c:pt>
                <c:pt idx="64">
                  <c:v>42217</c:v>
                </c:pt>
                <c:pt idx="65">
                  <c:v>42248</c:v>
                </c:pt>
                <c:pt idx="66">
                  <c:v>42278</c:v>
                </c:pt>
                <c:pt idx="67">
                  <c:v>42309</c:v>
                </c:pt>
                <c:pt idx="68">
                  <c:v>42339</c:v>
                </c:pt>
                <c:pt idx="69">
                  <c:v>42370</c:v>
                </c:pt>
                <c:pt idx="70">
                  <c:v>42401</c:v>
                </c:pt>
                <c:pt idx="71">
                  <c:v>42430</c:v>
                </c:pt>
                <c:pt idx="72">
                  <c:v>42461</c:v>
                </c:pt>
                <c:pt idx="73">
                  <c:v>42491</c:v>
                </c:pt>
                <c:pt idx="74">
                  <c:v>42522</c:v>
                </c:pt>
                <c:pt idx="75">
                  <c:v>42552</c:v>
                </c:pt>
                <c:pt idx="76">
                  <c:v>42583</c:v>
                </c:pt>
                <c:pt idx="77">
                  <c:v>42614</c:v>
                </c:pt>
                <c:pt idx="78">
                  <c:v>42644</c:v>
                </c:pt>
                <c:pt idx="79">
                  <c:v>42675</c:v>
                </c:pt>
                <c:pt idx="80">
                  <c:v>42705</c:v>
                </c:pt>
                <c:pt idx="81">
                  <c:v>42736</c:v>
                </c:pt>
                <c:pt idx="82">
                  <c:v>42767</c:v>
                </c:pt>
                <c:pt idx="83">
                  <c:v>42795</c:v>
                </c:pt>
                <c:pt idx="84">
                  <c:v>42826</c:v>
                </c:pt>
                <c:pt idx="85">
                  <c:v>42856</c:v>
                </c:pt>
                <c:pt idx="86">
                  <c:v>42887</c:v>
                </c:pt>
                <c:pt idx="87">
                  <c:v>42917</c:v>
                </c:pt>
                <c:pt idx="88">
                  <c:v>42948</c:v>
                </c:pt>
                <c:pt idx="89">
                  <c:v>42979</c:v>
                </c:pt>
                <c:pt idx="90">
                  <c:v>43009</c:v>
                </c:pt>
                <c:pt idx="91">
                  <c:v>43040</c:v>
                </c:pt>
                <c:pt idx="92">
                  <c:v>43070</c:v>
                </c:pt>
                <c:pt idx="93">
                  <c:v>43101</c:v>
                </c:pt>
                <c:pt idx="94">
                  <c:v>43132</c:v>
                </c:pt>
                <c:pt idx="95">
                  <c:v>43160</c:v>
                </c:pt>
                <c:pt idx="96">
                  <c:v>43191</c:v>
                </c:pt>
                <c:pt idx="97">
                  <c:v>43221</c:v>
                </c:pt>
                <c:pt idx="98">
                  <c:v>43252</c:v>
                </c:pt>
                <c:pt idx="99">
                  <c:v>43282</c:v>
                </c:pt>
                <c:pt idx="100">
                  <c:v>43313</c:v>
                </c:pt>
                <c:pt idx="101">
                  <c:v>43344</c:v>
                </c:pt>
                <c:pt idx="102">
                  <c:v>43374</c:v>
                </c:pt>
                <c:pt idx="103">
                  <c:v>43405</c:v>
                </c:pt>
                <c:pt idx="104">
                  <c:v>43435</c:v>
                </c:pt>
                <c:pt idx="105">
                  <c:v>43466</c:v>
                </c:pt>
                <c:pt idx="106">
                  <c:v>43497</c:v>
                </c:pt>
                <c:pt idx="107">
                  <c:v>43525</c:v>
                </c:pt>
                <c:pt idx="108">
                  <c:v>43556</c:v>
                </c:pt>
                <c:pt idx="109">
                  <c:v>43586</c:v>
                </c:pt>
                <c:pt idx="110">
                  <c:v>43617</c:v>
                </c:pt>
                <c:pt idx="111">
                  <c:v>43647</c:v>
                </c:pt>
                <c:pt idx="112">
                  <c:v>43678</c:v>
                </c:pt>
                <c:pt idx="113">
                  <c:v>43709</c:v>
                </c:pt>
                <c:pt idx="114">
                  <c:v>43739</c:v>
                </c:pt>
                <c:pt idx="115">
                  <c:v>43770</c:v>
                </c:pt>
                <c:pt idx="116">
                  <c:v>43800</c:v>
                </c:pt>
                <c:pt idx="117">
                  <c:v>43831</c:v>
                </c:pt>
                <c:pt idx="118">
                  <c:v>43862</c:v>
                </c:pt>
                <c:pt idx="119">
                  <c:v>43891</c:v>
                </c:pt>
                <c:pt idx="120">
                  <c:v>43922</c:v>
                </c:pt>
                <c:pt idx="121">
                  <c:v>43952</c:v>
                </c:pt>
                <c:pt idx="122">
                  <c:v>43983</c:v>
                </c:pt>
                <c:pt idx="123">
                  <c:v>44013</c:v>
                </c:pt>
                <c:pt idx="124">
                  <c:v>44044</c:v>
                </c:pt>
                <c:pt idx="125">
                  <c:v>44075</c:v>
                </c:pt>
                <c:pt idx="126">
                  <c:v>44105</c:v>
                </c:pt>
                <c:pt idx="127">
                  <c:v>44136</c:v>
                </c:pt>
                <c:pt idx="128">
                  <c:v>44166</c:v>
                </c:pt>
                <c:pt idx="129">
                  <c:v>44197</c:v>
                </c:pt>
                <c:pt idx="130">
                  <c:v>44228</c:v>
                </c:pt>
                <c:pt idx="131">
                  <c:v>44256</c:v>
                </c:pt>
                <c:pt idx="132">
                  <c:v>44287</c:v>
                </c:pt>
                <c:pt idx="133">
                  <c:v>44317</c:v>
                </c:pt>
                <c:pt idx="134">
                  <c:v>44348</c:v>
                </c:pt>
                <c:pt idx="135">
                  <c:v>44378</c:v>
                </c:pt>
                <c:pt idx="136">
                  <c:v>44409</c:v>
                </c:pt>
                <c:pt idx="137">
                  <c:v>44440</c:v>
                </c:pt>
                <c:pt idx="138">
                  <c:v>44470</c:v>
                </c:pt>
                <c:pt idx="139">
                  <c:v>44501</c:v>
                </c:pt>
                <c:pt idx="140">
                  <c:v>44531</c:v>
                </c:pt>
                <c:pt idx="141">
                  <c:v>44562</c:v>
                </c:pt>
                <c:pt idx="142">
                  <c:v>44593</c:v>
                </c:pt>
                <c:pt idx="143">
                  <c:v>44621</c:v>
                </c:pt>
                <c:pt idx="144">
                  <c:v>44652</c:v>
                </c:pt>
                <c:pt idx="145">
                  <c:v>44682</c:v>
                </c:pt>
                <c:pt idx="146">
                  <c:v>44713</c:v>
                </c:pt>
                <c:pt idx="147">
                  <c:v>44743</c:v>
                </c:pt>
                <c:pt idx="148">
                  <c:v>44774</c:v>
                </c:pt>
                <c:pt idx="149">
                  <c:v>44805</c:v>
                </c:pt>
                <c:pt idx="150">
                  <c:v>44835</c:v>
                </c:pt>
                <c:pt idx="151">
                  <c:v>44866</c:v>
                </c:pt>
                <c:pt idx="152">
                  <c:v>44896</c:v>
                </c:pt>
                <c:pt idx="153">
                  <c:v>44927</c:v>
                </c:pt>
                <c:pt idx="154">
                  <c:v>44958</c:v>
                </c:pt>
                <c:pt idx="155">
                  <c:v>44986</c:v>
                </c:pt>
                <c:pt idx="156">
                  <c:v>45017</c:v>
                </c:pt>
                <c:pt idx="157">
                  <c:v>45047</c:v>
                </c:pt>
                <c:pt idx="158">
                  <c:v>45078</c:v>
                </c:pt>
                <c:pt idx="159">
                  <c:v>45108</c:v>
                </c:pt>
                <c:pt idx="160">
                  <c:v>45139</c:v>
                </c:pt>
                <c:pt idx="161">
                  <c:v>45170</c:v>
                </c:pt>
                <c:pt idx="162">
                  <c:v>45200</c:v>
                </c:pt>
                <c:pt idx="163">
                  <c:v>45231</c:v>
                </c:pt>
                <c:pt idx="164">
                  <c:v>45261</c:v>
                </c:pt>
                <c:pt idx="165">
                  <c:v>45292</c:v>
                </c:pt>
                <c:pt idx="166">
                  <c:v>45323</c:v>
                </c:pt>
                <c:pt idx="167">
                  <c:v>45352</c:v>
                </c:pt>
                <c:pt idx="168">
                  <c:v>45383</c:v>
                </c:pt>
                <c:pt idx="169">
                  <c:v>45413</c:v>
                </c:pt>
                <c:pt idx="170">
                  <c:v>45444</c:v>
                </c:pt>
                <c:pt idx="171">
                  <c:v>45474</c:v>
                </c:pt>
                <c:pt idx="172">
                  <c:v>45505</c:v>
                </c:pt>
                <c:pt idx="173">
                  <c:v>45536</c:v>
                </c:pt>
                <c:pt idx="174">
                  <c:v>45566</c:v>
                </c:pt>
                <c:pt idx="175">
                  <c:v>45597</c:v>
                </c:pt>
                <c:pt idx="176">
                  <c:v>45627</c:v>
                </c:pt>
                <c:pt idx="177">
                  <c:v>45658</c:v>
                </c:pt>
                <c:pt idx="178">
                  <c:v>45689</c:v>
                </c:pt>
                <c:pt idx="179">
                  <c:v>45717</c:v>
                </c:pt>
              </c:numCache>
            </c:numRef>
          </c:cat>
          <c:val>
            <c:numRef>
              <c:f>Data!$GG$6:$ND$6</c:f>
              <c:numCache>
                <c:formatCode>0</c:formatCode>
                <c:ptCount val="180"/>
                <c:pt idx="0">
                  <c:v>1950</c:v>
                </c:pt>
                <c:pt idx="1">
                  <c:v>2042</c:v>
                </c:pt>
                <c:pt idx="2">
                  <c:v>1974</c:v>
                </c:pt>
                <c:pt idx="3">
                  <c:v>1962</c:v>
                </c:pt>
                <c:pt idx="4">
                  <c:v>2005</c:v>
                </c:pt>
                <c:pt idx="5">
                  <c:v>2086</c:v>
                </c:pt>
                <c:pt idx="6">
                  <c:v>2196</c:v>
                </c:pt>
                <c:pt idx="7">
                  <c:v>2205</c:v>
                </c:pt>
                <c:pt idx="8">
                  <c:v>2604</c:v>
                </c:pt>
                <c:pt idx="9">
                  <c:v>2821</c:v>
                </c:pt>
                <c:pt idx="10">
                  <c:v>2269</c:v>
                </c:pt>
                <c:pt idx="11">
                  <c:v>2387</c:v>
                </c:pt>
                <c:pt idx="12">
                  <c:v>2152</c:v>
                </c:pt>
                <c:pt idx="13">
                  <c:v>2045</c:v>
                </c:pt>
                <c:pt idx="14">
                  <c:v>2014</c:v>
                </c:pt>
                <c:pt idx="15">
                  <c:v>2104</c:v>
                </c:pt>
                <c:pt idx="16">
                  <c:v>2088</c:v>
                </c:pt>
                <c:pt idx="17">
                  <c:v>2030</c:v>
                </c:pt>
                <c:pt idx="18">
                  <c:v>2261</c:v>
                </c:pt>
                <c:pt idx="19">
                  <c:v>2367</c:v>
                </c:pt>
                <c:pt idx="20">
                  <c:v>2368</c:v>
                </c:pt>
                <c:pt idx="21">
                  <c:v>2616</c:v>
                </c:pt>
                <c:pt idx="22">
                  <c:v>2236</c:v>
                </c:pt>
                <c:pt idx="23">
                  <c:v>2275</c:v>
                </c:pt>
                <c:pt idx="24">
                  <c:v>2258</c:v>
                </c:pt>
                <c:pt idx="25">
                  <c:v>2079</c:v>
                </c:pt>
                <c:pt idx="26">
                  <c:v>1950</c:v>
                </c:pt>
                <c:pt idx="27">
                  <c:v>2165</c:v>
                </c:pt>
                <c:pt idx="28">
                  <c:v>2232</c:v>
                </c:pt>
                <c:pt idx="29">
                  <c:v>2236</c:v>
                </c:pt>
                <c:pt idx="30">
                  <c:v>2301</c:v>
                </c:pt>
                <c:pt idx="31">
                  <c:v>2467</c:v>
                </c:pt>
                <c:pt idx="32">
                  <c:v>2734</c:v>
                </c:pt>
                <c:pt idx="33">
                  <c:v>2767</c:v>
                </c:pt>
                <c:pt idx="34">
                  <c:v>2188</c:v>
                </c:pt>
                <c:pt idx="35">
                  <c:v>2605</c:v>
                </c:pt>
                <c:pt idx="36">
                  <c:v>2119</c:v>
                </c:pt>
                <c:pt idx="37">
                  <c:v>2116</c:v>
                </c:pt>
                <c:pt idx="38">
                  <c:v>2111</c:v>
                </c:pt>
                <c:pt idx="39">
                  <c:v>2101</c:v>
                </c:pt>
                <c:pt idx="40">
                  <c:v>2169</c:v>
                </c:pt>
                <c:pt idx="41">
                  <c:v>2286</c:v>
                </c:pt>
                <c:pt idx="42">
                  <c:v>2483</c:v>
                </c:pt>
                <c:pt idx="43">
                  <c:v>2482</c:v>
                </c:pt>
                <c:pt idx="44">
                  <c:v>2994</c:v>
                </c:pt>
                <c:pt idx="45">
                  <c:v>2852</c:v>
                </c:pt>
                <c:pt idx="46">
                  <c:v>2367</c:v>
                </c:pt>
                <c:pt idx="47">
                  <c:v>2689</c:v>
                </c:pt>
                <c:pt idx="48">
                  <c:v>2300</c:v>
                </c:pt>
                <c:pt idx="49">
                  <c:v>2254</c:v>
                </c:pt>
                <c:pt idx="50">
                  <c:v>2102</c:v>
                </c:pt>
                <c:pt idx="51">
                  <c:v>2119</c:v>
                </c:pt>
                <c:pt idx="52">
                  <c:v>2232</c:v>
                </c:pt>
                <c:pt idx="53">
                  <c:v>2334</c:v>
                </c:pt>
                <c:pt idx="54">
                  <c:v>2501</c:v>
                </c:pt>
                <c:pt idx="55">
                  <c:v>2653</c:v>
                </c:pt>
                <c:pt idx="56">
                  <c:v>2795</c:v>
                </c:pt>
                <c:pt idx="57">
                  <c:v>2808</c:v>
                </c:pt>
                <c:pt idx="58">
                  <c:v>2393</c:v>
                </c:pt>
                <c:pt idx="59">
                  <c:v>2534</c:v>
                </c:pt>
                <c:pt idx="60">
                  <c:v>2226</c:v>
                </c:pt>
                <c:pt idx="61">
                  <c:v>2313</c:v>
                </c:pt>
                <c:pt idx="62">
                  <c:v>2185</c:v>
                </c:pt>
                <c:pt idx="63">
                  <c:v>2136</c:v>
                </c:pt>
                <c:pt idx="64">
                  <c:v>2300</c:v>
                </c:pt>
                <c:pt idx="65">
                  <c:v>2226</c:v>
                </c:pt>
                <c:pt idx="66">
                  <c:v>2507</c:v>
                </c:pt>
                <c:pt idx="67">
                  <c:v>2729</c:v>
                </c:pt>
                <c:pt idx="68">
                  <c:v>2755</c:v>
                </c:pt>
                <c:pt idx="69">
                  <c:v>2720</c:v>
                </c:pt>
                <c:pt idx="70">
                  <c:v>2523</c:v>
                </c:pt>
                <c:pt idx="71">
                  <c:v>2699</c:v>
                </c:pt>
                <c:pt idx="72">
                  <c:v>2284</c:v>
                </c:pt>
                <c:pt idx="73">
                  <c:v>2257</c:v>
                </c:pt>
                <c:pt idx="74">
                  <c:v>2166</c:v>
                </c:pt>
                <c:pt idx="75">
                  <c:v>2226</c:v>
                </c:pt>
                <c:pt idx="76">
                  <c:v>2174</c:v>
                </c:pt>
                <c:pt idx="77">
                  <c:v>2276</c:v>
                </c:pt>
                <c:pt idx="78">
                  <c:v>2460</c:v>
                </c:pt>
                <c:pt idx="79">
                  <c:v>2543</c:v>
                </c:pt>
                <c:pt idx="80">
                  <c:v>2815</c:v>
                </c:pt>
                <c:pt idx="81">
                  <c:v>2866</c:v>
                </c:pt>
                <c:pt idx="82">
                  <c:v>2463</c:v>
                </c:pt>
                <c:pt idx="83">
                  <c:v>2522</c:v>
                </c:pt>
                <c:pt idx="84">
                  <c:v>2204</c:v>
                </c:pt>
                <c:pt idx="85">
                  <c:v>2133</c:v>
                </c:pt>
                <c:pt idx="86">
                  <c:v>2070</c:v>
                </c:pt>
                <c:pt idx="87">
                  <c:v>2037</c:v>
                </c:pt>
                <c:pt idx="88">
                  <c:v>2075</c:v>
                </c:pt>
                <c:pt idx="89">
                  <c:v>2249</c:v>
                </c:pt>
                <c:pt idx="90">
                  <c:v>2509</c:v>
                </c:pt>
                <c:pt idx="91">
                  <c:v>2406</c:v>
                </c:pt>
                <c:pt idx="92">
                  <c:v>2951</c:v>
                </c:pt>
                <c:pt idx="93">
                  <c:v>2846</c:v>
                </c:pt>
                <c:pt idx="94">
                  <c:v>2329</c:v>
                </c:pt>
                <c:pt idx="95">
                  <c:v>2559</c:v>
                </c:pt>
                <c:pt idx="96">
                  <c:v>2336</c:v>
                </c:pt>
                <c:pt idx="97">
                  <c:v>2184</c:v>
                </c:pt>
                <c:pt idx="98">
                  <c:v>2239</c:v>
                </c:pt>
                <c:pt idx="99">
                  <c:v>2255</c:v>
                </c:pt>
                <c:pt idx="100">
                  <c:v>2303</c:v>
                </c:pt>
                <c:pt idx="101">
                  <c:v>2304</c:v>
                </c:pt>
                <c:pt idx="102">
                  <c:v>2500</c:v>
                </c:pt>
                <c:pt idx="103">
                  <c:v>2563</c:v>
                </c:pt>
                <c:pt idx="104">
                  <c:v>3298</c:v>
                </c:pt>
                <c:pt idx="105">
                  <c:v>3073</c:v>
                </c:pt>
                <c:pt idx="106">
                  <c:v>2551</c:v>
                </c:pt>
                <c:pt idx="107">
                  <c:v>2631</c:v>
                </c:pt>
                <c:pt idx="108">
                  <c:v>2439</c:v>
                </c:pt>
                <c:pt idx="109">
                  <c:v>2296</c:v>
                </c:pt>
                <c:pt idx="110">
                  <c:v>2351</c:v>
                </c:pt>
                <c:pt idx="111">
                  <c:v>2354</c:v>
                </c:pt>
                <c:pt idx="112">
                  <c:v>2502</c:v>
                </c:pt>
                <c:pt idx="113">
                  <c:v>2528</c:v>
                </c:pt>
                <c:pt idx="114">
                  <c:v>2676</c:v>
                </c:pt>
                <c:pt idx="115">
                  <c:v>2781</c:v>
                </c:pt>
                <c:pt idx="116">
                  <c:v>3155</c:v>
                </c:pt>
                <c:pt idx="117">
                  <c:v>3160</c:v>
                </c:pt>
                <c:pt idx="118">
                  <c:v>2577</c:v>
                </c:pt>
                <c:pt idx="119">
                  <c:v>2807</c:v>
                </c:pt>
                <c:pt idx="120">
                  <c:v>2254</c:v>
                </c:pt>
                <c:pt idx="121">
                  <c:v>2455</c:v>
                </c:pt>
                <c:pt idx="122">
                  <c:v>2633</c:v>
                </c:pt>
                <c:pt idx="123">
                  <c:v>2313</c:v>
                </c:pt>
                <c:pt idx="124">
                  <c:v>2590</c:v>
                </c:pt>
                <c:pt idx="125">
                  <c:v>2618</c:v>
                </c:pt>
                <c:pt idx="126">
                  <c:v>2796</c:v>
                </c:pt>
                <c:pt idx="127">
                  <c:v>2915</c:v>
                </c:pt>
                <c:pt idx="128">
                  <c:v>3164</c:v>
                </c:pt>
                <c:pt idx="129">
                  <c:v>3032</c:v>
                </c:pt>
                <c:pt idx="130">
                  <c:v>2660</c:v>
                </c:pt>
                <c:pt idx="131">
                  <c:v>2749</c:v>
                </c:pt>
                <c:pt idx="132" formatCode="General">
                  <c:v>2695</c:v>
                </c:pt>
                <c:pt idx="133" formatCode="General">
                  <c:v>2748</c:v>
                </c:pt>
                <c:pt idx="134" formatCode="General">
                  <c:v>2664</c:v>
                </c:pt>
                <c:pt idx="135" formatCode="General">
                  <c:v>2407</c:v>
                </c:pt>
                <c:pt idx="136" formatCode="General">
                  <c:v>2306</c:v>
                </c:pt>
                <c:pt idx="137" formatCode="General">
                  <c:v>2290</c:v>
                </c:pt>
                <c:pt idx="138" formatCode="General">
                  <c:v>2626</c:v>
                </c:pt>
                <c:pt idx="139" formatCode="General">
                  <c:v>2839</c:v>
                </c:pt>
                <c:pt idx="140" formatCode="General">
                  <c:v>3119</c:v>
                </c:pt>
                <c:pt idx="141" formatCode="General">
                  <c:v>3015</c:v>
                </c:pt>
                <c:pt idx="142" formatCode="General">
                  <c:v>2694</c:v>
                </c:pt>
                <c:pt idx="143" formatCode="General">
                  <c:v>2948</c:v>
                </c:pt>
                <c:pt idx="144" formatCode="General">
                  <c:v>2605</c:v>
                </c:pt>
                <c:pt idx="145" formatCode="General">
                  <c:v>2670</c:v>
                </c:pt>
                <c:pt idx="146" formatCode="General">
                  <c:v>2452</c:v>
                </c:pt>
                <c:pt idx="147" formatCode="General">
                  <c:v>2700</c:v>
                </c:pt>
                <c:pt idx="148" formatCode="General">
                  <c:v>2887</c:v>
                </c:pt>
                <c:pt idx="149" formatCode="General">
                  <c:v>2800</c:v>
                </c:pt>
                <c:pt idx="150" formatCode="General">
                  <c:v>2926</c:v>
                </c:pt>
                <c:pt idx="151" formatCode="General">
                  <c:v>2933</c:v>
                </c:pt>
                <c:pt idx="152" formatCode="General">
                  <c:v>3186</c:v>
                </c:pt>
                <c:pt idx="153" formatCode="General">
                  <c:v>3214</c:v>
                </c:pt>
                <c:pt idx="154" formatCode="General">
                  <c:v>3051</c:v>
                </c:pt>
                <c:pt idx="155" formatCode="General">
                  <c:v>3194</c:v>
                </c:pt>
                <c:pt idx="156" formatCode="General">
                  <c:v>2706</c:v>
                </c:pt>
                <c:pt idx="157" formatCode="General">
                  <c:v>2627</c:v>
                </c:pt>
                <c:pt idx="158" formatCode="General">
                  <c:v>2845</c:v>
                </c:pt>
                <c:pt idx="159" formatCode="General">
                  <c:v>2926</c:v>
                </c:pt>
                <c:pt idx="160" formatCode="General">
                  <c:v>3000</c:v>
                </c:pt>
                <c:pt idx="161" formatCode="General">
                  <c:v>2917</c:v>
                </c:pt>
                <c:pt idx="162" formatCode="General">
                  <c:v>3048</c:v>
                </c:pt>
                <c:pt idx="163" formatCode="General">
                  <c:v>3132</c:v>
                </c:pt>
                <c:pt idx="164" formatCode="General">
                  <c:v>3601</c:v>
                </c:pt>
                <c:pt idx="165" formatCode="General">
                  <c:v>3320</c:v>
                </c:pt>
                <c:pt idx="166" formatCode="General">
                  <c:v>3224</c:v>
                </c:pt>
                <c:pt idx="167" formatCode="General">
                  <c:v>3433</c:v>
                </c:pt>
                <c:pt idx="168" formatCode="General">
                  <c:v>3068</c:v>
                </c:pt>
                <c:pt idx="169" formatCode="General">
                  <c:v>3011</c:v>
                </c:pt>
                <c:pt idx="170" formatCode="General">
                  <c:v>2886</c:v>
                </c:pt>
                <c:pt idx="171" formatCode="General">
                  <c:v>2927</c:v>
                </c:pt>
                <c:pt idx="172" formatCode="General">
                  <c:v>3174</c:v>
                </c:pt>
                <c:pt idx="173" formatCode="General">
                  <c:v>3093</c:v>
                </c:pt>
                <c:pt idx="174" formatCode="General">
                  <c:v>3178</c:v>
                </c:pt>
                <c:pt idx="175" formatCode="General">
                  <c:v>3245</c:v>
                </c:pt>
                <c:pt idx="176" formatCode="General">
                  <c:v>3735</c:v>
                </c:pt>
                <c:pt idx="177" formatCode="General">
                  <c:v>3344</c:v>
                </c:pt>
                <c:pt idx="178" formatCode="General">
                  <c:v>3037</c:v>
                </c:pt>
                <c:pt idx="179" formatCode="General">
                  <c:v>3410</c:v>
                </c:pt>
              </c:numCache>
            </c:numRef>
          </c:val>
          <c:smooth val="0"/>
          <c:extLst>
            <c:ext xmlns:c16="http://schemas.microsoft.com/office/drawing/2014/chart" uri="{C3380CC4-5D6E-409C-BE32-E72D297353CC}">
              <c16:uniqueId val="{00000000-D7A7-4A7B-8455-678542AE8FAD}"/>
            </c:ext>
          </c:extLst>
        </c:ser>
        <c:dLbls>
          <c:showLegendKey val="0"/>
          <c:showVal val="0"/>
          <c:showCatName val="0"/>
          <c:showSerName val="0"/>
          <c:showPercent val="0"/>
          <c:showBubbleSize val="0"/>
        </c:dLbls>
        <c:smooth val="0"/>
        <c:axId val="1315769328"/>
        <c:axId val="1315770288"/>
      </c:lineChart>
      <c:dateAx>
        <c:axId val="131576932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5770288"/>
        <c:crosses val="autoZero"/>
        <c:auto val="1"/>
        <c:lblOffset val="100"/>
        <c:baseTimeUnit val="months"/>
        <c:majorUnit val="6"/>
        <c:minorUnit val="12"/>
      </c:dateAx>
      <c:valAx>
        <c:axId val="1315770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57693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451ED-6992-455A-8F55-8C6AF3EF722F}" type="datetimeFigureOut">
              <a:rPr lang="en-AU" smtClean="0"/>
              <a:t>3/08/2025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CC290-951C-488E-830A-9728ED40B130}" type="slidenum">
              <a:rPr lang="en-AU" smtClean="0"/>
              <a:t>‹#›</a:t>
            </a:fld>
            <a:endParaRPr lang="en-AU" dirty="0"/>
          </a:p>
        </p:txBody>
      </p:sp>
    </p:spTree>
    <p:extLst>
      <p:ext uri="{BB962C8B-B14F-4D97-AF65-F5344CB8AC3E}">
        <p14:creationId xmlns:p14="http://schemas.microsoft.com/office/powerpoint/2010/main" val="2632965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B5B4E-2896-AA56-6797-C526B337DA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3F59E1B-A722-AB93-6EE6-4E4467E11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EACFB0D-050C-8B85-6A99-0D08BB2F1D34}"/>
              </a:ext>
            </a:extLst>
          </p:cNvPr>
          <p:cNvSpPr>
            <a:spLocks noGrp="1"/>
          </p:cNvSpPr>
          <p:nvPr>
            <p:ph type="dt" sz="half" idx="10"/>
          </p:nvPr>
        </p:nvSpPr>
        <p:spPr/>
        <p:txBody>
          <a:bodyPr/>
          <a:lstStyle/>
          <a:p>
            <a:fld id="{8F550603-6DD1-464A-94A5-09408D3A44F6}" type="datetimeFigureOut">
              <a:rPr lang="en-AU" smtClean="0"/>
              <a:t>3/08/2025</a:t>
            </a:fld>
            <a:endParaRPr lang="en-AU" dirty="0"/>
          </a:p>
        </p:txBody>
      </p:sp>
      <p:sp>
        <p:nvSpPr>
          <p:cNvPr id="5" name="Footer Placeholder 4">
            <a:extLst>
              <a:ext uri="{FF2B5EF4-FFF2-40B4-BE49-F238E27FC236}">
                <a16:creationId xmlns:a16="http://schemas.microsoft.com/office/drawing/2014/main" id="{9E1B1E94-BBB4-0D4C-29D0-0CE0B38133C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C6D9C3F-802D-BB30-EB9D-B8F18B4745AD}"/>
              </a:ext>
            </a:extLst>
          </p:cNvPr>
          <p:cNvSpPr>
            <a:spLocks noGrp="1"/>
          </p:cNvSpPr>
          <p:nvPr>
            <p:ph type="sldNum" sz="quarter" idx="12"/>
          </p:nvPr>
        </p:nvSpPr>
        <p:spPr/>
        <p:txBody>
          <a:bodyPr/>
          <a:lstStyle/>
          <a:p>
            <a:fld id="{6144AD19-8BFA-4729-A896-75BE7D052D99}" type="slidenum">
              <a:rPr lang="en-AU" smtClean="0"/>
              <a:t>‹#›</a:t>
            </a:fld>
            <a:endParaRPr lang="en-AU" dirty="0"/>
          </a:p>
        </p:txBody>
      </p:sp>
    </p:spTree>
    <p:extLst>
      <p:ext uri="{BB962C8B-B14F-4D97-AF65-F5344CB8AC3E}">
        <p14:creationId xmlns:p14="http://schemas.microsoft.com/office/powerpoint/2010/main" val="405167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68180-7152-C2FF-9793-CFF6B3C24D4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1E1F417-6382-ADD5-FAB8-6DA1B4F402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8100B7C-E667-94F6-2087-FB9F98328E70}"/>
              </a:ext>
            </a:extLst>
          </p:cNvPr>
          <p:cNvSpPr>
            <a:spLocks noGrp="1"/>
          </p:cNvSpPr>
          <p:nvPr>
            <p:ph type="dt" sz="half" idx="10"/>
          </p:nvPr>
        </p:nvSpPr>
        <p:spPr/>
        <p:txBody>
          <a:bodyPr/>
          <a:lstStyle/>
          <a:p>
            <a:fld id="{8F550603-6DD1-464A-94A5-09408D3A44F6}" type="datetimeFigureOut">
              <a:rPr lang="en-AU" smtClean="0"/>
              <a:t>3/08/2025</a:t>
            </a:fld>
            <a:endParaRPr lang="en-AU" dirty="0"/>
          </a:p>
        </p:txBody>
      </p:sp>
      <p:sp>
        <p:nvSpPr>
          <p:cNvPr id="5" name="Footer Placeholder 4">
            <a:extLst>
              <a:ext uri="{FF2B5EF4-FFF2-40B4-BE49-F238E27FC236}">
                <a16:creationId xmlns:a16="http://schemas.microsoft.com/office/drawing/2014/main" id="{8D8C962A-984C-824D-4B29-98802FA1857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FA54076-6120-6FDF-5093-7DAA8C92BA24}"/>
              </a:ext>
            </a:extLst>
          </p:cNvPr>
          <p:cNvSpPr>
            <a:spLocks noGrp="1"/>
          </p:cNvSpPr>
          <p:nvPr>
            <p:ph type="sldNum" sz="quarter" idx="12"/>
          </p:nvPr>
        </p:nvSpPr>
        <p:spPr/>
        <p:txBody>
          <a:bodyPr/>
          <a:lstStyle/>
          <a:p>
            <a:fld id="{6144AD19-8BFA-4729-A896-75BE7D052D99}" type="slidenum">
              <a:rPr lang="en-AU" smtClean="0"/>
              <a:t>‹#›</a:t>
            </a:fld>
            <a:endParaRPr lang="en-AU" dirty="0"/>
          </a:p>
        </p:txBody>
      </p:sp>
    </p:spTree>
    <p:extLst>
      <p:ext uri="{BB962C8B-B14F-4D97-AF65-F5344CB8AC3E}">
        <p14:creationId xmlns:p14="http://schemas.microsoft.com/office/powerpoint/2010/main" val="413752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0E9715-01AC-6CFE-0CB3-51488A84D5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0050A99-B97D-FC3F-90A7-DA0269662B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47EC4BD-2B7F-E71E-E8FC-97841D0FE52B}"/>
              </a:ext>
            </a:extLst>
          </p:cNvPr>
          <p:cNvSpPr>
            <a:spLocks noGrp="1"/>
          </p:cNvSpPr>
          <p:nvPr>
            <p:ph type="dt" sz="half" idx="10"/>
          </p:nvPr>
        </p:nvSpPr>
        <p:spPr/>
        <p:txBody>
          <a:bodyPr/>
          <a:lstStyle/>
          <a:p>
            <a:fld id="{8F550603-6DD1-464A-94A5-09408D3A44F6}" type="datetimeFigureOut">
              <a:rPr lang="en-AU" smtClean="0"/>
              <a:t>3/08/2025</a:t>
            </a:fld>
            <a:endParaRPr lang="en-AU" dirty="0"/>
          </a:p>
        </p:txBody>
      </p:sp>
      <p:sp>
        <p:nvSpPr>
          <p:cNvPr id="5" name="Footer Placeholder 4">
            <a:extLst>
              <a:ext uri="{FF2B5EF4-FFF2-40B4-BE49-F238E27FC236}">
                <a16:creationId xmlns:a16="http://schemas.microsoft.com/office/drawing/2014/main" id="{36EFC190-5FB6-FE2F-9740-192078AEDBD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C63BEC6-30B8-27DA-CE1E-EE37632152B3}"/>
              </a:ext>
            </a:extLst>
          </p:cNvPr>
          <p:cNvSpPr>
            <a:spLocks noGrp="1"/>
          </p:cNvSpPr>
          <p:nvPr>
            <p:ph type="sldNum" sz="quarter" idx="12"/>
          </p:nvPr>
        </p:nvSpPr>
        <p:spPr/>
        <p:txBody>
          <a:bodyPr/>
          <a:lstStyle/>
          <a:p>
            <a:fld id="{6144AD19-8BFA-4729-A896-75BE7D052D99}" type="slidenum">
              <a:rPr lang="en-AU" smtClean="0"/>
              <a:t>‹#›</a:t>
            </a:fld>
            <a:endParaRPr lang="en-AU" dirty="0"/>
          </a:p>
        </p:txBody>
      </p:sp>
    </p:spTree>
    <p:extLst>
      <p:ext uri="{BB962C8B-B14F-4D97-AF65-F5344CB8AC3E}">
        <p14:creationId xmlns:p14="http://schemas.microsoft.com/office/powerpoint/2010/main" val="19606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800" b="0">
                <a:solidFill>
                  <a:schemeClr val="bg1"/>
                </a:solidFill>
                <a:latin typeface="Public Sans SemiBold" pitchFamily="2" charset="0"/>
              </a:defRPr>
            </a:lvl1pPr>
            <a:lvl2pPr>
              <a:spcAft>
                <a:spcPts val="0"/>
              </a:spcAft>
              <a:defRPr sz="18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00000" cy="1089858"/>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124331"/>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264283"/>
            <a:ext cx="10242886" cy="1009606"/>
          </a:xfrm>
          <a:ln>
            <a:noFill/>
          </a:ln>
        </p:spPr>
        <p:txBody>
          <a:bodyPr anchor="t">
            <a:noAutofit/>
          </a:bodyPr>
          <a:lstStyle>
            <a:lvl1pPr algn="l">
              <a:lnSpc>
                <a:spcPct val="90000"/>
              </a:lnSpc>
              <a:defRPr sz="4800">
                <a:solidFill>
                  <a:schemeClr val="bg2"/>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812283"/>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540000" y="360000"/>
            <a:ext cx="4500000" cy="216000"/>
          </a:xfrm>
          <a:prstGeom prst="rect">
            <a:avLst/>
          </a:prstGeom>
        </p:spPr>
        <p:txBody>
          <a:bodyPr vert="horz" lIns="0" tIns="0" rIns="0" bIns="0" rtlCol="0" anchor="t">
            <a:noAutofit/>
          </a:bodyPr>
          <a:lstStyle>
            <a:lvl1pPr algn="l">
              <a:defRPr sz="1400">
                <a:solidFill>
                  <a:schemeClr val="bg2"/>
                </a:solidFill>
                <a:latin typeface="Public Sans SemiBold" pitchFamily="2" charset="0"/>
              </a:defRPr>
            </a:lvl1pPr>
          </a:lstStyle>
          <a:p>
            <a:r>
              <a:rPr lang="en-AU" dirty="0"/>
              <a:t>NSW Treasury</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1368311"/>
            <a:ext cx="2778613" cy="1938372"/>
          </a:xfrm>
        </p:spPr>
        <p:txBody>
          <a:bodyPr anchor="t">
            <a:noAutofit/>
          </a:bodyPr>
          <a:lstStyle>
            <a:lvl1pPr marL="0" indent="0" algn="l">
              <a:lnSpc>
                <a:spcPct val="80000"/>
              </a:lnSpc>
              <a:spcAft>
                <a:spcPts val="0"/>
              </a:spcAft>
              <a:buNone/>
              <a:defRPr sz="19000">
                <a:solidFill>
                  <a:schemeClr val="bg2"/>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200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bheading, two column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solidFill>
                  <a:schemeClr val="bg2"/>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36000" y="1748331"/>
            <a:ext cx="3672000" cy="43513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04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D5FD-6C9E-5BA9-7B91-A7710A1DB0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CE712DB-D503-F202-FD77-5ED4B9974F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016B55F-3CC1-1673-5078-F9D39D62F882}"/>
              </a:ext>
            </a:extLst>
          </p:cNvPr>
          <p:cNvSpPr>
            <a:spLocks noGrp="1"/>
          </p:cNvSpPr>
          <p:nvPr>
            <p:ph type="dt" sz="half" idx="10"/>
          </p:nvPr>
        </p:nvSpPr>
        <p:spPr/>
        <p:txBody>
          <a:bodyPr/>
          <a:lstStyle/>
          <a:p>
            <a:fld id="{8F550603-6DD1-464A-94A5-09408D3A44F6}" type="datetimeFigureOut">
              <a:rPr lang="en-AU" smtClean="0"/>
              <a:t>3/08/2025</a:t>
            </a:fld>
            <a:endParaRPr lang="en-AU" dirty="0"/>
          </a:p>
        </p:txBody>
      </p:sp>
      <p:sp>
        <p:nvSpPr>
          <p:cNvPr id="5" name="Footer Placeholder 4">
            <a:extLst>
              <a:ext uri="{FF2B5EF4-FFF2-40B4-BE49-F238E27FC236}">
                <a16:creationId xmlns:a16="http://schemas.microsoft.com/office/drawing/2014/main" id="{D8711CDD-78CF-02B4-238D-E2B0292D3A4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C3C0F3B-A579-D8DF-5C89-A1FB37B270DA}"/>
              </a:ext>
            </a:extLst>
          </p:cNvPr>
          <p:cNvSpPr>
            <a:spLocks noGrp="1"/>
          </p:cNvSpPr>
          <p:nvPr>
            <p:ph type="sldNum" sz="quarter" idx="12"/>
          </p:nvPr>
        </p:nvSpPr>
        <p:spPr/>
        <p:txBody>
          <a:bodyPr/>
          <a:lstStyle/>
          <a:p>
            <a:fld id="{6144AD19-8BFA-4729-A896-75BE7D052D99}" type="slidenum">
              <a:rPr lang="en-AU" smtClean="0"/>
              <a:t>‹#›</a:t>
            </a:fld>
            <a:endParaRPr lang="en-AU" dirty="0"/>
          </a:p>
        </p:txBody>
      </p:sp>
    </p:spTree>
    <p:extLst>
      <p:ext uri="{BB962C8B-B14F-4D97-AF65-F5344CB8AC3E}">
        <p14:creationId xmlns:p14="http://schemas.microsoft.com/office/powerpoint/2010/main" val="367464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74C8-A940-5378-AEE8-5B1D5F6B3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676B5D0-D6C8-07DE-04A1-CE73C662C8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DA5BA-F466-E195-ECA3-1A6BD58A3D13}"/>
              </a:ext>
            </a:extLst>
          </p:cNvPr>
          <p:cNvSpPr>
            <a:spLocks noGrp="1"/>
          </p:cNvSpPr>
          <p:nvPr>
            <p:ph type="dt" sz="half" idx="10"/>
          </p:nvPr>
        </p:nvSpPr>
        <p:spPr/>
        <p:txBody>
          <a:bodyPr/>
          <a:lstStyle/>
          <a:p>
            <a:fld id="{8F550603-6DD1-464A-94A5-09408D3A44F6}" type="datetimeFigureOut">
              <a:rPr lang="en-AU" smtClean="0"/>
              <a:t>3/08/2025</a:t>
            </a:fld>
            <a:endParaRPr lang="en-AU" dirty="0"/>
          </a:p>
        </p:txBody>
      </p:sp>
      <p:sp>
        <p:nvSpPr>
          <p:cNvPr id="5" name="Footer Placeholder 4">
            <a:extLst>
              <a:ext uri="{FF2B5EF4-FFF2-40B4-BE49-F238E27FC236}">
                <a16:creationId xmlns:a16="http://schemas.microsoft.com/office/drawing/2014/main" id="{4E11A78E-6EA3-E8FC-59D7-0A3346E5B35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3E81475-C122-3D59-D40D-4B5167E30EBC}"/>
              </a:ext>
            </a:extLst>
          </p:cNvPr>
          <p:cNvSpPr>
            <a:spLocks noGrp="1"/>
          </p:cNvSpPr>
          <p:nvPr>
            <p:ph type="sldNum" sz="quarter" idx="12"/>
          </p:nvPr>
        </p:nvSpPr>
        <p:spPr/>
        <p:txBody>
          <a:bodyPr/>
          <a:lstStyle/>
          <a:p>
            <a:fld id="{6144AD19-8BFA-4729-A896-75BE7D052D99}" type="slidenum">
              <a:rPr lang="en-AU" smtClean="0"/>
              <a:t>‹#›</a:t>
            </a:fld>
            <a:endParaRPr lang="en-AU" dirty="0"/>
          </a:p>
        </p:txBody>
      </p:sp>
    </p:spTree>
    <p:extLst>
      <p:ext uri="{BB962C8B-B14F-4D97-AF65-F5344CB8AC3E}">
        <p14:creationId xmlns:p14="http://schemas.microsoft.com/office/powerpoint/2010/main" val="880134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B27A-CDF7-5054-930D-765AFC7795B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3E4B8A8-EF93-0579-5F30-182919B1EC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D99E1D3-170A-91A9-DA1F-CD5BFFEB28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D3BAC26-51EB-7A59-BEBF-E016DEF9B740}"/>
              </a:ext>
            </a:extLst>
          </p:cNvPr>
          <p:cNvSpPr>
            <a:spLocks noGrp="1"/>
          </p:cNvSpPr>
          <p:nvPr>
            <p:ph type="dt" sz="half" idx="10"/>
          </p:nvPr>
        </p:nvSpPr>
        <p:spPr/>
        <p:txBody>
          <a:bodyPr/>
          <a:lstStyle/>
          <a:p>
            <a:fld id="{8F550603-6DD1-464A-94A5-09408D3A44F6}" type="datetimeFigureOut">
              <a:rPr lang="en-AU" smtClean="0"/>
              <a:t>3/08/2025</a:t>
            </a:fld>
            <a:endParaRPr lang="en-AU" dirty="0"/>
          </a:p>
        </p:txBody>
      </p:sp>
      <p:sp>
        <p:nvSpPr>
          <p:cNvPr id="6" name="Footer Placeholder 5">
            <a:extLst>
              <a:ext uri="{FF2B5EF4-FFF2-40B4-BE49-F238E27FC236}">
                <a16:creationId xmlns:a16="http://schemas.microsoft.com/office/drawing/2014/main" id="{46B5B6A0-AD72-7B37-C51C-E225F72C2E50}"/>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65CE835-EAD4-C83F-D0E7-7FD2DD5E1997}"/>
              </a:ext>
            </a:extLst>
          </p:cNvPr>
          <p:cNvSpPr>
            <a:spLocks noGrp="1"/>
          </p:cNvSpPr>
          <p:nvPr>
            <p:ph type="sldNum" sz="quarter" idx="12"/>
          </p:nvPr>
        </p:nvSpPr>
        <p:spPr/>
        <p:txBody>
          <a:bodyPr/>
          <a:lstStyle/>
          <a:p>
            <a:fld id="{6144AD19-8BFA-4729-A896-75BE7D052D99}" type="slidenum">
              <a:rPr lang="en-AU" smtClean="0"/>
              <a:t>‹#›</a:t>
            </a:fld>
            <a:endParaRPr lang="en-AU" dirty="0"/>
          </a:p>
        </p:txBody>
      </p:sp>
    </p:spTree>
    <p:extLst>
      <p:ext uri="{BB962C8B-B14F-4D97-AF65-F5344CB8AC3E}">
        <p14:creationId xmlns:p14="http://schemas.microsoft.com/office/powerpoint/2010/main" val="316472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CDF0-A32C-7C29-576D-5ADED2C75A1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84A5DA1-0403-D417-9869-46BA69B670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635730-E5D0-88DC-D8CA-54A879CF8C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0C46D54-927F-FA1B-8D21-8D7A276DD5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096F5F-A2CD-F393-9270-78DECC2504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788D483-D830-6102-18C3-F284E3CE9C43}"/>
              </a:ext>
            </a:extLst>
          </p:cNvPr>
          <p:cNvSpPr>
            <a:spLocks noGrp="1"/>
          </p:cNvSpPr>
          <p:nvPr>
            <p:ph type="dt" sz="half" idx="10"/>
          </p:nvPr>
        </p:nvSpPr>
        <p:spPr/>
        <p:txBody>
          <a:bodyPr/>
          <a:lstStyle/>
          <a:p>
            <a:fld id="{8F550603-6DD1-464A-94A5-09408D3A44F6}" type="datetimeFigureOut">
              <a:rPr lang="en-AU" smtClean="0"/>
              <a:t>3/08/2025</a:t>
            </a:fld>
            <a:endParaRPr lang="en-AU" dirty="0"/>
          </a:p>
        </p:txBody>
      </p:sp>
      <p:sp>
        <p:nvSpPr>
          <p:cNvPr id="8" name="Footer Placeholder 7">
            <a:extLst>
              <a:ext uri="{FF2B5EF4-FFF2-40B4-BE49-F238E27FC236}">
                <a16:creationId xmlns:a16="http://schemas.microsoft.com/office/drawing/2014/main" id="{F3135853-AEB7-02BE-5E11-34E4CECDF5EA}"/>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FC72BB9B-9CE8-44B2-6590-CED00C7CA0CD}"/>
              </a:ext>
            </a:extLst>
          </p:cNvPr>
          <p:cNvSpPr>
            <a:spLocks noGrp="1"/>
          </p:cNvSpPr>
          <p:nvPr>
            <p:ph type="sldNum" sz="quarter" idx="12"/>
          </p:nvPr>
        </p:nvSpPr>
        <p:spPr/>
        <p:txBody>
          <a:bodyPr/>
          <a:lstStyle/>
          <a:p>
            <a:fld id="{6144AD19-8BFA-4729-A896-75BE7D052D99}" type="slidenum">
              <a:rPr lang="en-AU" smtClean="0"/>
              <a:t>‹#›</a:t>
            </a:fld>
            <a:endParaRPr lang="en-AU" dirty="0"/>
          </a:p>
        </p:txBody>
      </p:sp>
    </p:spTree>
    <p:extLst>
      <p:ext uri="{BB962C8B-B14F-4D97-AF65-F5344CB8AC3E}">
        <p14:creationId xmlns:p14="http://schemas.microsoft.com/office/powerpoint/2010/main" val="186938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DD90-9EEB-EBBA-3929-3614C2C002A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F9CC18F-F516-55AD-7BFB-7BC31632FC9E}"/>
              </a:ext>
            </a:extLst>
          </p:cNvPr>
          <p:cNvSpPr>
            <a:spLocks noGrp="1"/>
          </p:cNvSpPr>
          <p:nvPr>
            <p:ph type="dt" sz="half" idx="10"/>
          </p:nvPr>
        </p:nvSpPr>
        <p:spPr/>
        <p:txBody>
          <a:bodyPr/>
          <a:lstStyle/>
          <a:p>
            <a:fld id="{8F550603-6DD1-464A-94A5-09408D3A44F6}" type="datetimeFigureOut">
              <a:rPr lang="en-AU" smtClean="0"/>
              <a:t>3/08/2025</a:t>
            </a:fld>
            <a:endParaRPr lang="en-AU" dirty="0"/>
          </a:p>
        </p:txBody>
      </p:sp>
      <p:sp>
        <p:nvSpPr>
          <p:cNvPr id="4" name="Footer Placeholder 3">
            <a:extLst>
              <a:ext uri="{FF2B5EF4-FFF2-40B4-BE49-F238E27FC236}">
                <a16:creationId xmlns:a16="http://schemas.microsoft.com/office/drawing/2014/main" id="{EE36C3C1-6683-0E77-2DFA-FDD0139247EE}"/>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67B303D3-13F8-DAB0-8CDE-604349B614A6}"/>
              </a:ext>
            </a:extLst>
          </p:cNvPr>
          <p:cNvSpPr>
            <a:spLocks noGrp="1"/>
          </p:cNvSpPr>
          <p:nvPr>
            <p:ph type="sldNum" sz="quarter" idx="12"/>
          </p:nvPr>
        </p:nvSpPr>
        <p:spPr/>
        <p:txBody>
          <a:bodyPr/>
          <a:lstStyle/>
          <a:p>
            <a:fld id="{6144AD19-8BFA-4729-A896-75BE7D052D99}" type="slidenum">
              <a:rPr lang="en-AU" smtClean="0"/>
              <a:t>‹#›</a:t>
            </a:fld>
            <a:endParaRPr lang="en-AU" dirty="0"/>
          </a:p>
        </p:txBody>
      </p:sp>
    </p:spTree>
    <p:extLst>
      <p:ext uri="{BB962C8B-B14F-4D97-AF65-F5344CB8AC3E}">
        <p14:creationId xmlns:p14="http://schemas.microsoft.com/office/powerpoint/2010/main" val="18993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4CE2F5-9A5C-E77A-42D8-AB784C57404A}"/>
              </a:ext>
            </a:extLst>
          </p:cNvPr>
          <p:cNvSpPr>
            <a:spLocks noGrp="1"/>
          </p:cNvSpPr>
          <p:nvPr>
            <p:ph type="dt" sz="half" idx="10"/>
          </p:nvPr>
        </p:nvSpPr>
        <p:spPr/>
        <p:txBody>
          <a:bodyPr/>
          <a:lstStyle/>
          <a:p>
            <a:fld id="{8F550603-6DD1-464A-94A5-09408D3A44F6}" type="datetimeFigureOut">
              <a:rPr lang="en-AU" smtClean="0"/>
              <a:t>3/08/2025</a:t>
            </a:fld>
            <a:endParaRPr lang="en-AU" dirty="0"/>
          </a:p>
        </p:txBody>
      </p:sp>
      <p:sp>
        <p:nvSpPr>
          <p:cNvPr id="3" name="Footer Placeholder 2">
            <a:extLst>
              <a:ext uri="{FF2B5EF4-FFF2-40B4-BE49-F238E27FC236}">
                <a16:creationId xmlns:a16="http://schemas.microsoft.com/office/drawing/2014/main" id="{AB63D463-729B-C30B-29C8-132FA4A72996}"/>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C46E53CF-1608-123E-B16C-F57B6408E215}"/>
              </a:ext>
            </a:extLst>
          </p:cNvPr>
          <p:cNvSpPr>
            <a:spLocks noGrp="1"/>
          </p:cNvSpPr>
          <p:nvPr>
            <p:ph type="sldNum" sz="quarter" idx="12"/>
          </p:nvPr>
        </p:nvSpPr>
        <p:spPr/>
        <p:txBody>
          <a:bodyPr/>
          <a:lstStyle/>
          <a:p>
            <a:fld id="{6144AD19-8BFA-4729-A896-75BE7D052D99}" type="slidenum">
              <a:rPr lang="en-AU" smtClean="0"/>
              <a:t>‹#›</a:t>
            </a:fld>
            <a:endParaRPr lang="en-AU" dirty="0"/>
          </a:p>
        </p:txBody>
      </p:sp>
    </p:spTree>
    <p:extLst>
      <p:ext uri="{BB962C8B-B14F-4D97-AF65-F5344CB8AC3E}">
        <p14:creationId xmlns:p14="http://schemas.microsoft.com/office/powerpoint/2010/main" val="407264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BFE9-1E7A-9FBC-A04B-CA6838E75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1C8AE85-07C2-5575-D62C-AD9864F93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B8AE2B6-947C-23CB-9471-C2E452394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E5A48-EF41-0961-EA03-24788CE49862}"/>
              </a:ext>
            </a:extLst>
          </p:cNvPr>
          <p:cNvSpPr>
            <a:spLocks noGrp="1"/>
          </p:cNvSpPr>
          <p:nvPr>
            <p:ph type="dt" sz="half" idx="10"/>
          </p:nvPr>
        </p:nvSpPr>
        <p:spPr/>
        <p:txBody>
          <a:bodyPr/>
          <a:lstStyle/>
          <a:p>
            <a:fld id="{8F550603-6DD1-464A-94A5-09408D3A44F6}" type="datetimeFigureOut">
              <a:rPr lang="en-AU" smtClean="0"/>
              <a:t>3/08/2025</a:t>
            </a:fld>
            <a:endParaRPr lang="en-AU" dirty="0"/>
          </a:p>
        </p:txBody>
      </p:sp>
      <p:sp>
        <p:nvSpPr>
          <p:cNvPr id="6" name="Footer Placeholder 5">
            <a:extLst>
              <a:ext uri="{FF2B5EF4-FFF2-40B4-BE49-F238E27FC236}">
                <a16:creationId xmlns:a16="http://schemas.microsoft.com/office/drawing/2014/main" id="{FD79B457-CD91-F875-7851-DCACA09DCD8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A2EED389-2FB9-9335-C164-B288966FE7F4}"/>
              </a:ext>
            </a:extLst>
          </p:cNvPr>
          <p:cNvSpPr>
            <a:spLocks noGrp="1"/>
          </p:cNvSpPr>
          <p:nvPr>
            <p:ph type="sldNum" sz="quarter" idx="12"/>
          </p:nvPr>
        </p:nvSpPr>
        <p:spPr/>
        <p:txBody>
          <a:bodyPr/>
          <a:lstStyle/>
          <a:p>
            <a:fld id="{6144AD19-8BFA-4729-A896-75BE7D052D99}" type="slidenum">
              <a:rPr lang="en-AU" smtClean="0"/>
              <a:t>‹#›</a:t>
            </a:fld>
            <a:endParaRPr lang="en-AU" dirty="0"/>
          </a:p>
        </p:txBody>
      </p:sp>
    </p:spTree>
    <p:extLst>
      <p:ext uri="{BB962C8B-B14F-4D97-AF65-F5344CB8AC3E}">
        <p14:creationId xmlns:p14="http://schemas.microsoft.com/office/powerpoint/2010/main" val="268520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3DB5-F742-2FF1-A6D9-F118D56E4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786A460-A66F-CDFD-B74F-1D910BBF77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CEAA1C9B-06A6-8D1B-F487-20CA315FA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9D205-046A-21AB-BF05-A685B0EC222A}"/>
              </a:ext>
            </a:extLst>
          </p:cNvPr>
          <p:cNvSpPr>
            <a:spLocks noGrp="1"/>
          </p:cNvSpPr>
          <p:nvPr>
            <p:ph type="dt" sz="half" idx="10"/>
          </p:nvPr>
        </p:nvSpPr>
        <p:spPr/>
        <p:txBody>
          <a:bodyPr/>
          <a:lstStyle/>
          <a:p>
            <a:fld id="{8F550603-6DD1-464A-94A5-09408D3A44F6}" type="datetimeFigureOut">
              <a:rPr lang="en-AU" smtClean="0"/>
              <a:t>3/08/2025</a:t>
            </a:fld>
            <a:endParaRPr lang="en-AU" dirty="0"/>
          </a:p>
        </p:txBody>
      </p:sp>
      <p:sp>
        <p:nvSpPr>
          <p:cNvPr id="6" name="Footer Placeholder 5">
            <a:extLst>
              <a:ext uri="{FF2B5EF4-FFF2-40B4-BE49-F238E27FC236}">
                <a16:creationId xmlns:a16="http://schemas.microsoft.com/office/drawing/2014/main" id="{E58AB8A7-C945-3BE0-5110-09D75C0A45C0}"/>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2A560E8C-3DCD-F2F7-68C3-E51FE6B0EB39}"/>
              </a:ext>
            </a:extLst>
          </p:cNvPr>
          <p:cNvSpPr>
            <a:spLocks noGrp="1"/>
          </p:cNvSpPr>
          <p:nvPr>
            <p:ph type="sldNum" sz="quarter" idx="12"/>
          </p:nvPr>
        </p:nvSpPr>
        <p:spPr/>
        <p:txBody>
          <a:bodyPr/>
          <a:lstStyle/>
          <a:p>
            <a:fld id="{6144AD19-8BFA-4729-A896-75BE7D052D99}" type="slidenum">
              <a:rPr lang="en-AU" smtClean="0"/>
              <a:t>‹#›</a:t>
            </a:fld>
            <a:endParaRPr lang="en-AU" dirty="0"/>
          </a:p>
        </p:txBody>
      </p:sp>
    </p:spTree>
    <p:extLst>
      <p:ext uri="{BB962C8B-B14F-4D97-AF65-F5344CB8AC3E}">
        <p14:creationId xmlns:p14="http://schemas.microsoft.com/office/powerpoint/2010/main" val="9557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65FDEC-9E95-A7C6-4485-420AF1AF1F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178BDC0-E12F-BE98-3000-5D517B0F7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515F812-96C3-A5C5-6300-217AD5E02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550603-6DD1-464A-94A5-09408D3A44F6}" type="datetimeFigureOut">
              <a:rPr lang="en-AU" smtClean="0"/>
              <a:t>3/08/2025</a:t>
            </a:fld>
            <a:endParaRPr lang="en-AU" dirty="0"/>
          </a:p>
        </p:txBody>
      </p:sp>
      <p:sp>
        <p:nvSpPr>
          <p:cNvPr id="5" name="Footer Placeholder 4">
            <a:extLst>
              <a:ext uri="{FF2B5EF4-FFF2-40B4-BE49-F238E27FC236}">
                <a16:creationId xmlns:a16="http://schemas.microsoft.com/office/drawing/2014/main" id="{DC1660D4-205C-7ACD-E024-56EED1903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dirty="0"/>
          </a:p>
        </p:txBody>
      </p:sp>
      <p:sp>
        <p:nvSpPr>
          <p:cNvPr id="6" name="Slide Number Placeholder 5">
            <a:extLst>
              <a:ext uri="{FF2B5EF4-FFF2-40B4-BE49-F238E27FC236}">
                <a16:creationId xmlns:a16="http://schemas.microsoft.com/office/drawing/2014/main" id="{1DD2385D-6DF8-751B-6E33-985364167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44AD19-8BFA-4729-A896-75BE7D052D99}" type="slidenum">
              <a:rPr lang="en-AU" smtClean="0"/>
              <a:t>‹#›</a:t>
            </a:fld>
            <a:endParaRPr lang="en-AU" dirty="0"/>
          </a:p>
        </p:txBody>
      </p:sp>
    </p:spTree>
    <p:extLst>
      <p:ext uri="{BB962C8B-B14F-4D97-AF65-F5344CB8AC3E}">
        <p14:creationId xmlns:p14="http://schemas.microsoft.com/office/powerpoint/2010/main" val="2840150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hyperlink" Target="https://percent-change.com/2975-increase-by-10-percent"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a:xfrm>
            <a:off x="360000" y="913673"/>
            <a:ext cx="10741897" cy="2387600"/>
          </a:xfrm>
        </p:spPr>
        <p:txBody>
          <a:bodyPr/>
          <a:lstStyle/>
          <a:p>
            <a:r>
              <a:rPr lang="en-AU" dirty="0"/>
              <a:t>The Impact of Covid-19 Stay-at-Home Orders on Domestic Violence</a:t>
            </a:r>
          </a:p>
        </p:txBody>
      </p:sp>
      <p:sp>
        <p:nvSpPr>
          <p:cNvPr id="10" name="Text Placeholder 9">
            <a:extLst>
              <a:ext uri="{FF2B5EF4-FFF2-40B4-BE49-F238E27FC236}">
                <a16:creationId xmlns:a16="http://schemas.microsoft.com/office/drawing/2014/main" id="{84486846-9F0D-63A2-930C-0410C20C25E6}"/>
              </a:ext>
            </a:extLst>
          </p:cNvPr>
          <p:cNvSpPr>
            <a:spLocks noGrp="1"/>
          </p:cNvSpPr>
          <p:nvPr>
            <p:ph type="body" sz="quarter" idx="11"/>
          </p:nvPr>
        </p:nvSpPr>
        <p:spPr>
          <a:xfrm>
            <a:off x="360000" y="4208499"/>
            <a:ext cx="3600000" cy="1089858"/>
          </a:xfrm>
        </p:spPr>
        <p:txBody>
          <a:bodyPr/>
          <a:lstStyle/>
          <a:p>
            <a:r>
              <a:rPr lang="en-AU" dirty="0"/>
              <a:t>Jake Graceffo</a:t>
            </a:r>
          </a:p>
          <a:p>
            <a:endParaRPr lang="en-AU" dirty="0"/>
          </a:p>
          <a:p>
            <a:endParaRPr lang="en-AU" dirty="0"/>
          </a:p>
        </p:txBody>
      </p:sp>
    </p:spTree>
    <p:extLst>
      <p:ext uri="{BB962C8B-B14F-4D97-AF65-F5344CB8AC3E}">
        <p14:creationId xmlns:p14="http://schemas.microsoft.com/office/powerpoint/2010/main" val="24205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D7107-CA0D-234C-3A88-629C760F72A7}"/>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3C8387AB-FB2F-9540-CBCD-7D96EF791438}"/>
              </a:ext>
            </a:extLst>
          </p:cNvPr>
          <p:cNvSpPr>
            <a:spLocks noGrp="1"/>
          </p:cNvSpPr>
          <p:nvPr>
            <p:ph type="title"/>
          </p:nvPr>
        </p:nvSpPr>
        <p:spPr>
          <a:xfrm>
            <a:off x="294685" y="530787"/>
            <a:ext cx="9720000" cy="1009652"/>
          </a:xfrm>
        </p:spPr>
        <p:txBody>
          <a:bodyPr/>
          <a:lstStyle/>
          <a:p>
            <a:r>
              <a:rPr lang="en-US" dirty="0"/>
              <a:t>Domestic violence assault data</a:t>
            </a:r>
            <a:endParaRPr lang="en-AU" dirty="0"/>
          </a:p>
        </p:txBody>
      </p:sp>
      <p:pic>
        <p:nvPicPr>
          <p:cNvPr id="2" name="Picture 1">
            <a:extLst>
              <a:ext uri="{FF2B5EF4-FFF2-40B4-BE49-F238E27FC236}">
                <a16:creationId xmlns:a16="http://schemas.microsoft.com/office/drawing/2014/main" id="{5ACD43E5-C654-A22E-DB9D-B2A7EB01F670}"/>
              </a:ext>
            </a:extLst>
          </p:cNvPr>
          <p:cNvPicPr>
            <a:picLocks noChangeAspect="1"/>
          </p:cNvPicPr>
          <p:nvPr/>
        </p:nvPicPr>
        <p:blipFill>
          <a:blip r:embed="rId2"/>
          <a:stretch>
            <a:fillRect/>
          </a:stretch>
        </p:blipFill>
        <p:spPr>
          <a:xfrm>
            <a:off x="5555856" y="2063659"/>
            <a:ext cx="6041153" cy="4184741"/>
          </a:xfrm>
          <a:prstGeom prst="rect">
            <a:avLst/>
          </a:prstGeom>
        </p:spPr>
      </p:pic>
      <p:pic>
        <p:nvPicPr>
          <p:cNvPr id="3" name="Picture 2">
            <a:extLst>
              <a:ext uri="{FF2B5EF4-FFF2-40B4-BE49-F238E27FC236}">
                <a16:creationId xmlns:a16="http://schemas.microsoft.com/office/drawing/2014/main" id="{C1D7F31B-1C06-7AE0-4F32-C1961B4161E3}"/>
              </a:ext>
            </a:extLst>
          </p:cNvPr>
          <p:cNvPicPr>
            <a:picLocks noChangeAspect="1"/>
          </p:cNvPicPr>
          <p:nvPr/>
        </p:nvPicPr>
        <p:blipFill>
          <a:blip r:embed="rId3"/>
          <a:stretch>
            <a:fillRect/>
          </a:stretch>
        </p:blipFill>
        <p:spPr>
          <a:xfrm>
            <a:off x="367502" y="2063659"/>
            <a:ext cx="4777430" cy="4184741"/>
          </a:xfrm>
          <a:prstGeom prst="rect">
            <a:avLst/>
          </a:prstGeom>
        </p:spPr>
      </p:pic>
      <p:sp>
        <p:nvSpPr>
          <p:cNvPr id="4" name="TextBox 3">
            <a:extLst>
              <a:ext uri="{FF2B5EF4-FFF2-40B4-BE49-F238E27FC236}">
                <a16:creationId xmlns:a16="http://schemas.microsoft.com/office/drawing/2014/main" id="{9EFF99A3-9C1B-1A70-61F5-805E564BD883}"/>
              </a:ext>
            </a:extLst>
          </p:cNvPr>
          <p:cNvSpPr txBox="1"/>
          <p:nvPr/>
        </p:nvSpPr>
        <p:spPr>
          <a:xfrm>
            <a:off x="380058" y="1540439"/>
            <a:ext cx="3241514" cy="523220"/>
          </a:xfrm>
          <a:prstGeom prst="rect">
            <a:avLst/>
          </a:prstGeom>
          <a:noFill/>
        </p:spPr>
        <p:txBody>
          <a:bodyPr wrap="square" rtlCol="0">
            <a:spAutoFit/>
          </a:bodyPr>
          <a:lstStyle/>
          <a:p>
            <a:r>
              <a:rPr lang="en-AU" sz="1400" b="1" dirty="0"/>
              <a:t>Daily mean incidents per hundred thousand: Greater Sydney LGAs</a:t>
            </a:r>
          </a:p>
        </p:txBody>
      </p:sp>
      <p:sp>
        <p:nvSpPr>
          <p:cNvPr id="5" name="TextBox 4">
            <a:extLst>
              <a:ext uri="{FF2B5EF4-FFF2-40B4-BE49-F238E27FC236}">
                <a16:creationId xmlns:a16="http://schemas.microsoft.com/office/drawing/2014/main" id="{CE13FD0D-CADD-B837-C910-3DC48A7B7C23}"/>
              </a:ext>
            </a:extLst>
          </p:cNvPr>
          <p:cNvSpPr txBox="1"/>
          <p:nvPr/>
        </p:nvSpPr>
        <p:spPr>
          <a:xfrm>
            <a:off x="5555856" y="1540439"/>
            <a:ext cx="3241514" cy="523220"/>
          </a:xfrm>
          <a:prstGeom prst="rect">
            <a:avLst/>
          </a:prstGeom>
          <a:noFill/>
        </p:spPr>
        <p:txBody>
          <a:bodyPr wrap="square" rtlCol="0">
            <a:spAutoFit/>
          </a:bodyPr>
          <a:lstStyle/>
          <a:p>
            <a:r>
              <a:rPr lang="en-AU" sz="1400" b="1" dirty="0"/>
              <a:t>Daily mean incidents per hundred thousand: New South Wales LGAs</a:t>
            </a:r>
          </a:p>
        </p:txBody>
      </p:sp>
    </p:spTree>
    <p:extLst>
      <p:ext uri="{BB962C8B-B14F-4D97-AF65-F5344CB8AC3E}">
        <p14:creationId xmlns:p14="http://schemas.microsoft.com/office/powerpoint/2010/main" val="270659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30CF5-250A-7D0E-9343-21C1AF8C9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D0EDD-C465-64AE-A86A-BC59E90F6B4F}"/>
              </a:ext>
            </a:extLst>
          </p:cNvPr>
          <p:cNvSpPr>
            <a:spLocks noGrp="1"/>
          </p:cNvSpPr>
          <p:nvPr>
            <p:ph type="ctrTitle"/>
          </p:nvPr>
        </p:nvSpPr>
        <p:spPr/>
        <p:txBody>
          <a:bodyPr/>
          <a:lstStyle/>
          <a:p>
            <a:r>
              <a:rPr lang="en-US" dirty="0"/>
              <a:t>Results and discussion</a:t>
            </a:r>
            <a:endParaRPr lang="en-AU" dirty="0"/>
          </a:p>
        </p:txBody>
      </p:sp>
      <p:sp>
        <p:nvSpPr>
          <p:cNvPr id="5" name="Text Placeholder 4">
            <a:extLst>
              <a:ext uri="{FF2B5EF4-FFF2-40B4-BE49-F238E27FC236}">
                <a16:creationId xmlns:a16="http://schemas.microsoft.com/office/drawing/2014/main" id="{64F99E2F-438E-42E5-4783-C57C72F387C8}"/>
              </a:ext>
            </a:extLst>
          </p:cNvPr>
          <p:cNvSpPr>
            <a:spLocks noGrp="1"/>
          </p:cNvSpPr>
          <p:nvPr>
            <p:ph type="body" sz="quarter" idx="11"/>
          </p:nvPr>
        </p:nvSpPr>
        <p:spPr/>
        <p:txBody>
          <a:bodyPr/>
          <a:lstStyle/>
          <a:p>
            <a:pPr marL="0" indent="0">
              <a:buNone/>
            </a:pPr>
            <a:r>
              <a:rPr lang="en-AU" sz="19900" dirty="0"/>
              <a:t>3</a:t>
            </a:r>
          </a:p>
        </p:txBody>
      </p:sp>
    </p:spTree>
    <p:extLst>
      <p:ext uri="{BB962C8B-B14F-4D97-AF65-F5344CB8AC3E}">
        <p14:creationId xmlns:p14="http://schemas.microsoft.com/office/powerpoint/2010/main" val="318504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CF6AFB-49EA-463D-9902-A7CB1D4DA94E}"/>
              </a:ext>
            </a:extLst>
          </p:cNvPr>
          <p:cNvSpPr>
            <a:spLocks noGrp="1"/>
          </p:cNvSpPr>
          <p:nvPr>
            <p:ph type="title"/>
          </p:nvPr>
        </p:nvSpPr>
        <p:spPr>
          <a:xfrm>
            <a:off x="359999" y="274904"/>
            <a:ext cx="10515600" cy="1325563"/>
          </a:xfrm>
        </p:spPr>
        <p:txBody>
          <a:bodyPr/>
          <a:lstStyle/>
          <a:p>
            <a:r>
              <a:rPr lang="en-US" dirty="0"/>
              <a:t>Results</a:t>
            </a:r>
            <a:endParaRPr lang="en-AU" dirty="0"/>
          </a:p>
        </p:txBody>
      </p:sp>
      <p:sp>
        <p:nvSpPr>
          <p:cNvPr id="14" name="Text Placeholder 13">
            <a:extLst>
              <a:ext uri="{FF2B5EF4-FFF2-40B4-BE49-F238E27FC236}">
                <a16:creationId xmlns:a16="http://schemas.microsoft.com/office/drawing/2014/main" id="{3D0B714E-85CB-401D-80F2-9FA56184471F}"/>
              </a:ext>
            </a:extLst>
          </p:cNvPr>
          <p:cNvSpPr>
            <a:spLocks noGrp="1"/>
          </p:cNvSpPr>
          <p:nvPr>
            <p:ph type="body" sz="quarter" idx="13"/>
          </p:nvPr>
        </p:nvSpPr>
        <p:spPr>
          <a:xfrm>
            <a:off x="360000" y="1600467"/>
            <a:ext cx="11586834" cy="2017376"/>
          </a:xfrm>
        </p:spPr>
        <p:txBody>
          <a:bodyPr numCol="1">
            <a:noAutofit/>
          </a:bodyPr>
          <a:lstStyle/>
          <a:p>
            <a:pPr marL="285750" lvl="3" indent="-285750"/>
            <a:r>
              <a:rPr lang="en-AU" sz="2000" dirty="0"/>
              <a:t>Domestic violence assaults </a:t>
            </a:r>
            <a:r>
              <a:rPr lang="en-AU" sz="2000" b="1" dirty="0"/>
              <a:t>decrease</a:t>
            </a:r>
            <a:r>
              <a:rPr lang="en-AU" sz="2000" dirty="0"/>
              <a:t> by 0.33 incidents per 100,000 per day an LGA was subject to SAH orders.</a:t>
            </a:r>
          </a:p>
          <a:p>
            <a:pPr marL="645750" lvl="4" indent="-285750">
              <a:buFont typeface="Courier New" panose="02070309020205020404" pitchFamily="49" charset="0"/>
              <a:buChar char="o"/>
            </a:pPr>
            <a:r>
              <a:rPr lang="en-AU" sz="2000" dirty="0"/>
              <a:t>This is equivalent to a 21% decline from pre 2021 baseline incidence levels</a:t>
            </a:r>
          </a:p>
          <a:p>
            <a:pPr marL="245700" lvl="3" indent="-342900"/>
            <a:endParaRPr lang="en-AU" sz="2000" dirty="0"/>
          </a:p>
          <a:p>
            <a:pPr marL="245700" lvl="3" indent="-342900"/>
            <a:r>
              <a:rPr lang="en-AU" sz="2000" dirty="0"/>
              <a:t>As a robustness measure – models at a weekly frequency show an impact of ~7 times the daily result.</a:t>
            </a:r>
            <a:endParaRPr lang="en-AU" sz="16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lvl="3" indent="0">
              <a:buNone/>
            </a:pPr>
            <a:endParaRPr lang="en-AU" sz="1600" dirty="0"/>
          </a:p>
          <a:p>
            <a:pPr lvl="3" indent="0">
              <a:buNone/>
            </a:pPr>
            <a:endParaRPr lang="en-AU" sz="1600" dirty="0"/>
          </a:p>
          <a:p>
            <a:pPr lvl="3" indent="0">
              <a:buNone/>
            </a:pPr>
            <a:endParaRPr lang="en-AU" sz="1600" kern="100" dirty="0">
              <a:cs typeface="Times New Roman" panose="02020603050405020304" pitchFamily="18" charset="0"/>
            </a:endParaRPr>
          </a:p>
          <a:p>
            <a:pPr marL="285750" lvl="3" indent="-285750"/>
            <a:endParaRPr lang="en-AU" sz="1600" kern="100" dirty="0">
              <a:cs typeface="Times New Roman" panose="02020603050405020304" pitchFamily="18" charset="0"/>
            </a:endParaRPr>
          </a:p>
          <a:p>
            <a:pPr marL="645750" lvl="4" indent="-285750">
              <a:buFont typeface="Courier New" panose="02070309020205020404" pitchFamily="49" charset="0"/>
              <a:buChar char="o"/>
            </a:pPr>
            <a:endParaRPr lang="en-AU" sz="1600" dirty="0"/>
          </a:p>
        </p:txBody>
      </p:sp>
      <p:graphicFrame>
        <p:nvGraphicFramePr>
          <p:cNvPr id="2" name="Table 1">
            <a:extLst>
              <a:ext uri="{FF2B5EF4-FFF2-40B4-BE49-F238E27FC236}">
                <a16:creationId xmlns:a16="http://schemas.microsoft.com/office/drawing/2014/main" id="{5D706A93-7F61-D3D0-3FC1-70354E361A23}"/>
              </a:ext>
            </a:extLst>
          </p:cNvPr>
          <p:cNvGraphicFramePr>
            <a:graphicFrameLocks noGrp="1"/>
          </p:cNvGraphicFramePr>
          <p:nvPr>
            <p:extLst>
              <p:ext uri="{D42A27DB-BD31-4B8C-83A1-F6EECF244321}">
                <p14:modId xmlns:p14="http://schemas.microsoft.com/office/powerpoint/2010/main" val="2812082409"/>
              </p:ext>
            </p:extLst>
          </p:nvPr>
        </p:nvGraphicFramePr>
        <p:xfrm>
          <a:off x="444405" y="3429000"/>
          <a:ext cx="5794617" cy="2090095"/>
        </p:xfrm>
        <a:graphic>
          <a:graphicData uri="http://schemas.openxmlformats.org/drawingml/2006/table">
            <a:tbl>
              <a:tblPr firstRow="1" bandRow="1">
                <a:tableStyleId>{5C22544A-7EE6-4342-B048-85BDC9FD1C3A}</a:tableStyleId>
              </a:tblPr>
              <a:tblGrid>
                <a:gridCol w="1931539">
                  <a:extLst>
                    <a:ext uri="{9D8B030D-6E8A-4147-A177-3AD203B41FA5}">
                      <a16:colId xmlns:a16="http://schemas.microsoft.com/office/drawing/2014/main" val="2688321933"/>
                    </a:ext>
                  </a:extLst>
                </a:gridCol>
                <a:gridCol w="1918846">
                  <a:extLst>
                    <a:ext uri="{9D8B030D-6E8A-4147-A177-3AD203B41FA5}">
                      <a16:colId xmlns:a16="http://schemas.microsoft.com/office/drawing/2014/main" val="3335537904"/>
                    </a:ext>
                  </a:extLst>
                </a:gridCol>
                <a:gridCol w="1944232">
                  <a:extLst>
                    <a:ext uri="{9D8B030D-6E8A-4147-A177-3AD203B41FA5}">
                      <a16:colId xmlns:a16="http://schemas.microsoft.com/office/drawing/2014/main" val="2042680089"/>
                    </a:ext>
                  </a:extLst>
                </a:gridCol>
              </a:tblGrid>
              <a:tr h="763339">
                <a:tc>
                  <a:txBody>
                    <a:bodyPr/>
                    <a:lstStyle/>
                    <a:p>
                      <a:endParaRPr lang="en-AU" dirty="0">
                        <a:solidFill>
                          <a:schemeClr val="bg1"/>
                        </a:solidFill>
                      </a:endParaRPr>
                    </a:p>
                  </a:txBody>
                  <a:tcPr>
                    <a:solidFill>
                      <a:srgbClr val="002060"/>
                    </a:solidFill>
                  </a:tcPr>
                </a:tc>
                <a:tc>
                  <a:txBody>
                    <a:bodyPr/>
                    <a:lstStyle/>
                    <a:p>
                      <a:pPr algn="ctr"/>
                      <a:r>
                        <a:rPr lang="en-AU" dirty="0">
                          <a:solidFill>
                            <a:schemeClr val="bg1"/>
                          </a:solidFill>
                        </a:rPr>
                        <a:t>Daily</a:t>
                      </a:r>
                    </a:p>
                  </a:txBody>
                  <a:tcPr anchor="ctr">
                    <a:solidFill>
                      <a:srgbClr val="002060"/>
                    </a:solidFill>
                  </a:tcPr>
                </a:tc>
                <a:tc>
                  <a:txBody>
                    <a:bodyPr/>
                    <a:lstStyle/>
                    <a:p>
                      <a:pPr algn="ctr"/>
                      <a:r>
                        <a:rPr lang="en-AU" dirty="0">
                          <a:solidFill>
                            <a:schemeClr val="bg1"/>
                          </a:solidFill>
                        </a:rPr>
                        <a:t>Weekly</a:t>
                      </a:r>
                    </a:p>
                  </a:txBody>
                  <a:tcPr anchor="ctr">
                    <a:solidFill>
                      <a:srgbClr val="002060"/>
                    </a:solidFill>
                  </a:tcPr>
                </a:tc>
                <a:extLst>
                  <a:ext uri="{0D108BD9-81ED-4DB2-BD59-A6C34878D82A}">
                    <a16:rowId xmlns:a16="http://schemas.microsoft.com/office/drawing/2014/main" val="37934290"/>
                  </a:ext>
                </a:extLst>
              </a:tr>
              <a:tr h="442252">
                <a:tc>
                  <a:txBody>
                    <a:bodyPr/>
                    <a:lstStyle/>
                    <a:p>
                      <a:r>
                        <a:rPr lang="en-AU" b="1" dirty="0"/>
                        <a:t>Effect</a:t>
                      </a:r>
                    </a:p>
                  </a:txBody>
                  <a:tcPr/>
                </a:tc>
                <a:tc>
                  <a:txBody>
                    <a:bodyPr/>
                    <a:lstStyle/>
                    <a:p>
                      <a:r>
                        <a:rPr lang="en-AU" dirty="0"/>
                        <a:t>-0.330</a:t>
                      </a:r>
                    </a:p>
                  </a:txBody>
                  <a:tcPr/>
                </a:tc>
                <a:tc>
                  <a:txBody>
                    <a:bodyPr/>
                    <a:lstStyle/>
                    <a:p>
                      <a:r>
                        <a:rPr lang="en-AU" dirty="0"/>
                        <a:t>-2.212</a:t>
                      </a:r>
                    </a:p>
                  </a:txBody>
                  <a:tcPr/>
                </a:tc>
                <a:extLst>
                  <a:ext uri="{0D108BD9-81ED-4DB2-BD59-A6C34878D82A}">
                    <a16:rowId xmlns:a16="http://schemas.microsoft.com/office/drawing/2014/main" val="3018919487"/>
                  </a:ext>
                </a:extLst>
              </a:tr>
              <a:tr h="442252">
                <a:tc>
                  <a:txBody>
                    <a:bodyPr/>
                    <a:lstStyle/>
                    <a:p>
                      <a:r>
                        <a:rPr lang="en-AU" b="1" dirty="0"/>
                        <a:t>Baseline*</a:t>
                      </a:r>
                    </a:p>
                  </a:txBody>
                  <a:tcPr/>
                </a:tc>
                <a:tc>
                  <a:txBody>
                    <a:bodyPr/>
                    <a:lstStyle/>
                    <a:p>
                      <a:r>
                        <a:rPr lang="en-AU" dirty="0"/>
                        <a:t>1.596</a:t>
                      </a:r>
                    </a:p>
                  </a:txBody>
                  <a:tcPr/>
                </a:tc>
                <a:tc>
                  <a:txBody>
                    <a:bodyPr/>
                    <a:lstStyle/>
                    <a:p>
                      <a:r>
                        <a:rPr lang="en-AU" dirty="0"/>
                        <a:t>11.09</a:t>
                      </a:r>
                    </a:p>
                  </a:txBody>
                  <a:tcPr/>
                </a:tc>
                <a:extLst>
                  <a:ext uri="{0D108BD9-81ED-4DB2-BD59-A6C34878D82A}">
                    <a16:rowId xmlns:a16="http://schemas.microsoft.com/office/drawing/2014/main" val="4274805035"/>
                  </a:ext>
                </a:extLst>
              </a:tr>
              <a:tr h="442252">
                <a:tc>
                  <a:txBody>
                    <a:bodyPr/>
                    <a:lstStyle/>
                    <a:p>
                      <a:r>
                        <a:rPr lang="en-AU" b="1" dirty="0"/>
                        <a:t>Change (%)</a:t>
                      </a:r>
                    </a:p>
                  </a:txBody>
                  <a:tcPr/>
                </a:tc>
                <a:tc>
                  <a:txBody>
                    <a:bodyPr/>
                    <a:lstStyle/>
                    <a:p>
                      <a:r>
                        <a:rPr lang="en-AU" dirty="0"/>
                        <a:t>-21%</a:t>
                      </a:r>
                    </a:p>
                  </a:txBody>
                  <a:tcPr/>
                </a:tc>
                <a:tc>
                  <a:txBody>
                    <a:bodyPr/>
                    <a:lstStyle/>
                    <a:p>
                      <a:r>
                        <a:rPr lang="en-AU" dirty="0"/>
                        <a:t>-20%</a:t>
                      </a:r>
                    </a:p>
                  </a:txBody>
                  <a:tcPr/>
                </a:tc>
                <a:extLst>
                  <a:ext uri="{0D108BD9-81ED-4DB2-BD59-A6C34878D82A}">
                    <a16:rowId xmlns:a16="http://schemas.microsoft.com/office/drawing/2014/main" val="3085385741"/>
                  </a:ext>
                </a:extLst>
              </a:tr>
            </a:tbl>
          </a:graphicData>
        </a:graphic>
      </p:graphicFrame>
      <p:sp>
        <p:nvSpPr>
          <p:cNvPr id="4" name="TextBox 3">
            <a:extLst>
              <a:ext uri="{FF2B5EF4-FFF2-40B4-BE49-F238E27FC236}">
                <a16:creationId xmlns:a16="http://schemas.microsoft.com/office/drawing/2014/main" id="{8E7A9E7A-7CA0-8519-5B12-1F861A9F8A0D}"/>
              </a:ext>
            </a:extLst>
          </p:cNvPr>
          <p:cNvSpPr txBox="1"/>
          <p:nvPr/>
        </p:nvSpPr>
        <p:spPr>
          <a:xfrm>
            <a:off x="359999" y="5519095"/>
            <a:ext cx="8010278" cy="338554"/>
          </a:xfrm>
          <a:prstGeom prst="rect">
            <a:avLst/>
          </a:prstGeom>
          <a:noFill/>
        </p:spPr>
        <p:txBody>
          <a:bodyPr wrap="square" rtlCol="0">
            <a:spAutoFit/>
          </a:bodyPr>
          <a:lstStyle/>
          <a:p>
            <a:r>
              <a:rPr lang="en-AU" sz="1600" dirty="0"/>
              <a:t>*The baseline is the average incidents per day prior to 2021</a:t>
            </a:r>
          </a:p>
        </p:txBody>
      </p:sp>
      <p:graphicFrame>
        <p:nvGraphicFramePr>
          <p:cNvPr id="5" name="Table 4">
            <a:extLst>
              <a:ext uri="{FF2B5EF4-FFF2-40B4-BE49-F238E27FC236}">
                <a16:creationId xmlns:a16="http://schemas.microsoft.com/office/drawing/2014/main" id="{3ADE820E-8CEB-E980-8345-FC1D37C7BE6B}"/>
              </a:ext>
            </a:extLst>
          </p:cNvPr>
          <p:cNvGraphicFramePr>
            <a:graphicFrameLocks noGrp="1"/>
          </p:cNvGraphicFramePr>
          <p:nvPr>
            <p:extLst>
              <p:ext uri="{D42A27DB-BD31-4B8C-83A1-F6EECF244321}">
                <p14:modId xmlns:p14="http://schemas.microsoft.com/office/powerpoint/2010/main" val="2976247170"/>
              </p:ext>
            </p:extLst>
          </p:nvPr>
        </p:nvGraphicFramePr>
        <p:xfrm>
          <a:off x="6639169" y="3425483"/>
          <a:ext cx="5015914" cy="2532347"/>
        </p:xfrm>
        <a:graphic>
          <a:graphicData uri="http://schemas.openxmlformats.org/drawingml/2006/table">
            <a:tbl>
              <a:tblPr firstRow="1" bandRow="1">
                <a:tableStyleId>{5C22544A-7EE6-4342-B048-85BDC9FD1C3A}</a:tableStyleId>
              </a:tblPr>
              <a:tblGrid>
                <a:gridCol w="2507957">
                  <a:extLst>
                    <a:ext uri="{9D8B030D-6E8A-4147-A177-3AD203B41FA5}">
                      <a16:colId xmlns:a16="http://schemas.microsoft.com/office/drawing/2014/main" val="486683335"/>
                    </a:ext>
                  </a:extLst>
                </a:gridCol>
                <a:gridCol w="2507957">
                  <a:extLst>
                    <a:ext uri="{9D8B030D-6E8A-4147-A177-3AD203B41FA5}">
                      <a16:colId xmlns:a16="http://schemas.microsoft.com/office/drawing/2014/main" val="2902147888"/>
                    </a:ext>
                  </a:extLst>
                </a:gridCol>
              </a:tblGrid>
              <a:tr h="442252">
                <a:tc>
                  <a:txBody>
                    <a:bodyPr/>
                    <a:lstStyle/>
                    <a:p>
                      <a:r>
                        <a:rPr lang="en-AU" dirty="0"/>
                        <a:t>Variable</a:t>
                      </a:r>
                    </a:p>
                  </a:txBody>
                  <a:tcPr/>
                </a:tc>
                <a:tc>
                  <a:txBody>
                    <a:bodyPr/>
                    <a:lstStyle/>
                    <a:p>
                      <a:r>
                        <a:rPr lang="en-AU" dirty="0"/>
                        <a:t>Value</a:t>
                      </a:r>
                    </a:p>
                  </a:txBody>
                  <a:tcPr/>
                </a:tc>
                <a:extLst>
                  <a:ext uri="{0D108BD9-81ED-4DB2-BD59-A6C34878D82A}">
                    <a16:rowId xmlns:a16="http://schemas.microsoft.com/office/drawing/2014/main" val="3613187095"/>
                  </a:ext>
                </a:extLst>
              </a:tr>
              <a:tr h="442252">
                <a:tc>
                  <a:txBody>
                    <a:bodyPr/>
                    <a:lstStyle/>
                    <a:p>
                      <a:r>
                        <a:rPr lang="en-AU" dirty="0"/>
                        <a:t>Population</a:t>
                      </a:r>
                    </a:p>
                  </a:txBody>
                  <a:tcPr/>
                </a:tc>
                <a:tc>
                  <a:txBody>
                    <a:bodyPr/>
                    <a:lstStyle/>
                    <a:p>
                      <a:r>
                        <a:rPr lang="en-AU" dirty="0"/>
                        <a:t>8,500,000</a:t>
                      </a:r>
                    </a:p>
                  </a:txBody>
                  <a:tcPr/>
                </a:tc>
                <a:extLst>
                  <a:ext uri="{0D108BD9-81ED-4DB2-BD59-A6C34878D82A}">
                    <a16:rowId xmlns:a16="http://schemas.microsoft.com/office/drawing/2014/main" val="3184466934"/>
                  </a:ext>
                </a:extLst>
              </a:tr>
              <a:tr h="763339">
                <a:tc>
                  <a:txBody>
                    <a:bodyPr/>
                    <a:lstStyle/>
                    <a:p>
                      <a:r>
                        <a:rPr lang="en-AU" dirty="0"/>
                        <a:t>Impact</a:t>
                      </a:r>
                    </a:p>
                  </a:txBody>
                  <a:tcPr/>
                </a:tc>
                <a:tc>
                  <a:txBody>
                    <a:bodyPr/>
                    <a:lstStyle/>
                    <a:p>
                      <a:r>
                        <a:rPr lang="en-AU" dirty="0"/>
                        <a:t>-0.33 per hundred thousand</a:t>
                      </a:r>
                    </a:p>
                  </a:txBody>
                  <a:tcPr/>
                </a:tc>
                <a:extLst>
                  <a:ext uri="{0D108BD9-81ED-4DB2-BD59-A6C34878D82A}">
                    <a16:rowId xmlns:a16="http://schemas.microsoft.com/office/drawing/2014/main" val="3497752084"/>
                  </a:ext>
                </a:extLst>
              </a:tr>
              <a:tr h="442252">
                <a:tc>
                  <a:txBody>
                    <a:bodyPr/>
                    <a:lstStyle/>
                    <a:p>
                      <a:r>
                        <a:rPr lang="en-AU" dirty="0"/>
                        <a:t>Daily total</a:t>
                      </a:r>
                    </a:p>
                  </a:txBody>
                  <a:tcPr/>
                </a:tc>
                <a:tc>
                  <a:txBody>
                    <a:bodyPr/>
                    <a:lstStyle/>
                    <a:p>
                      <a:r>
                        <a:rPr lang="en-AU" dirty="0"/>
                        <a:t>-28</a:t>
                      </a:r>
                    </a:p>
                  </a:txBody>
                  <a:tcPr/>
                </a:tc>
                <a:extLst>
                  <a:ext uri="{0D108BD9-81ED-4DB2-BD59-A6C34878D82A}">
                    <a16:rowId xmlns:a16="http://schemas.microsoft.com/office/drawing/2014/main" val="2824466326"/>
                  </a:ext>
                </a:extLst>
              </a:tr>
              <a:tr h="442252">
                <a:tc>
                  <a:txBody>
                    <a:bodyPr/>
                    <a:lstStyle/>
                    <a:p>
                      <a:r>
                        <a:rPr lang="en-AU" dirty="0"/>
                        <a:t>Weekly total</a:t>
                      </a:r>
                    </a:p>
                  </a:txBody>
                  <a:tcPr/>
                </a:tc>
                <a:tc>
                  <a:txBody>
                    <a:bodyPr/>
                    <a:lstStyle/>
                    <a:p>
                      <a:r>
                        <a:rPr lang="en-AU" dirty="0"/>
                        <a:t>-196</a:t>
                      </a:r>
                    </a:p>
                  </a:txBody>
                  <a:tcPr/>
                </a:tc>
                <a:extLst>
                  <a:ext uri="{0D108BD9-81ED-4DB2-BD59-A6C34878D82A}">
                    <a16:rowId xmlns:a16="http://schemas.microsoft.com/office/drawing/2014/main" val="2054679418"/>
                  </a:ext>
                </a:extLst>
              </a:tr>
            </a:tbl>
          </a:graphicData>
        </a:graphic>
      </p:graphicFrame>
    </p:spTree>
    <p:extLst>
      <p:ext uri="{BB962C8B-B14F-4D97-AF65-F5344CB8AC3E}">
        <p14:creationId xmlns:p14="http://schemas.microsoft.com/office/powerpoint/2010/main" val="88685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5E381-922C-083A-F160-9A4B6471EA2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560542D-6A75-41AA-BE1E-5E3D94735692}"/>
              </a:ext>
            </a:extLst>
          </p:cNvPr>
          <p:cNvSpPr txBox="1"/>
          <p:nvPr/>
        </p:nvSpPr>
        <p:spPr>
          <a:xfrm>
            <a:off x="1378224" y="2219879"/>
            <a:ext cx="8479147" cy="2585323"/>
          </a:xfrm>
          <a:prstGeom prst="rect">
            <a:avLst/>
          </a:prstGeom>
          <a:noFill/>
        </p:spPr>
        <p:txBody>
          <a:bodyPr wrap="square" numCol="2">
            <a:spAutoFit/>
          </a:bodyPr>
          <a:lstStyle/>
          <a:p>
            <a:pPr marL="0" lvl="3"/>
            <a:r>
              <a:rPr lang="en-AU" sz="2000" dirty="0">
                <a:solidFill>
                  <a:schemeClr val="bg2"/>
                </a:solidFill>
              </a:rPr>
              <a:t>Household power dynamics</a:t>
            </a:r>
          </a:p>
          <a:p>
            <a:pPr marL="457200" lvl="4" indent="0">
              <a:buNone/>
            </a:pPr>
            <a:endParaRPr lang="en-AU" sz="2000" dirty="0">
              <a:solidFill>
                <a:schemeClr val="bg2"/>
              </a:solidFill>
            </a:endParaRPr>
          </a:p>
          <a:p>
            <a:pPr marL="457200" lvl="4" indent="0">
              <a:buNone/>
            </a:pPr>
            <a:endParaRPr lang="en-AU" sz="2000" dirty="0">
              <a:solidFill>
                <a:schemeClr val="bg2"/>
              </a:solidFill>
            </a:endParaRPr>
          </a:p>
          <a:p>
            <a:pPr marL="0" lvl="3"/>
            <a:r>
              <a:rPr lang="en-AU" sz="2000" dirty="0">
                <a:solidFill>
                  <a:schemeClr val="bg2"/>
                </a:solidFill>
              </a:rPr>
              <a:t>Alcohol consumption</a:t>
            </a:r>
          </a:p>
          <a:p>
            <a:pPr marL="457200" lvl="4" indent="0">
              <a:buNone/>
            </a:pPr>
            <a:endParaRPr lang="en-AU" sz="2000" dirty="0">
              <a:solidFill>
                <a:schemeClr val="bg2"/>
              </a:solidFill>
            </a:endParaRPr>
          </a:p>
          <a:p>
            <a:pPr marL="457200" lvl="4" indent="0">
              <a:buNone/>
            </a:pPr>
            <a:endParaRPr lang="en-AU" sz="2000" dirty="0">
              <a:solidFill>
                <a:schemeClr val="bg2"/>
              </a:solidFill>
            </a:endParaRPr>
          </a:p>
          <a:p>
            <a:pPr marL="0" lvl="3"/>
            <a:r>
              <a:rPr lang="en-AU" sz="2000" dirty="0">
                <a:solidFill>
                  <a:schemeClr val="bg2"/>
                </a:solidFill>
              </a:rPr>
              <a:t>Living situations</a:t>
            </a:r>
          </a:p>
          <a:p>
            <a:pPr marL="457200" lvl="4" indent="0">
              <a:buNone/>
            </a:pPr>
            <a:endParaRPr lang="en-AU" sz="2000" dirty="0">
              <a:solidFill>
                <a:schemeClr val="bg2"/>
              </a:solidFill>
            </a:endParaRPr>
          </a:p>
          <a:p>
            <a:pPr marL="457200" lvl="4" indent="0">
              <a:buNone/>
            </a:pPr>
            <a:r>
              <a:rPr lang="en-AU" sz="2000" dirty="0">
                <a:solidFill>
                  <a:schemeClr val="bg2"/>
                </a:solidFill>
              </a:rPr>
              <a:t>Mental aspects</a:t>
            </a:r>
          </a:p>
          <a:p>
            <a:pPr marL="457200" lvl="4" indent="0">
              <a:buNone/>
            </a:pPr>
            <a:endParaRPr lang="en-AU" sz="2000" dirty="0">
              <a:solidFill>
                <a:schemeClr val="bg2"/>
              </a:solidFill>
            </a:endParaRPr>
          </a:p>
          <a:p>
            <a:pPr marL="457200" lvl="4" indent="0">
              <a:buNone/>
            </a:pPr>
            <a:endParaRPr lang="en-AU" sz="2000" dirty="0">
              <a:solidFill>
                <a:schemeClr val="bg2"/>
              </a:solidFill>
            </a:endParaRPr>
          </a:p>
          <a:p>
            <a:pPr marL="457200" lvl="4" indent="0">
              <a:buNone/>
            </a:pPr>
            <a:r>
              <a:rPr lang="en-AU" sz="2000" dirty="0">
                <a:solidFill>
                  <a:schemeClr val="bg2"/>
                </a:solidFill>
              </a:rPr>
              <a:t>Sporting events</a:t>
            </a:r>
          </a:p>
        </p:txBody>
      </p:sp>
      <p:sp>
        <p:nvSpPr>
          <p:cNvPr id="21" name="Title 20">
            <a:extLst>
              <a:ext uri="{FF2B5EF4-FFF2-40B4-BE49-F238E27FC236}">
                <a16:creationId xmlns:a16="http://schemas.microsoft.com/office/drawing/2014/main" id="{D8F6ADC1-C691-5212-FA1A-76ED1E4166FB}"/>
              </a:ext>
            </a:extLst>
          </p:cNvPr>
          <p:cNvSpPr>
            <a:spLocks noGrp="1"/>
          </p:cNvSpPr>
          <p:nvPr>
            <p:ph type="title"/>
          </p:nvPr>
        </p:nvSpPr>
        <p:spPr>
          <a:xfrm>
            <a:off x="360000" y="274904"/>
            <a:ext cx="10515600" cy="1325563"/>
          </a:xfrm>
        </p:spPr>
        <p:txBody>
          <a:bodyPr/>
          <a:lstStyle/>
          <a:p>
            <a:r>
              <a:rPr lang="en-US" dirty="0"/>
              <a:t>Why did domestic violence decline?</a:t>
            </a:r>
            <a:endParaRPr lang="en-AU" dirty="0"/>
          </a:p>
        </p:txBody>
      </p:sp>
      <p:sp>
        <p:nvSpPr>
          <p:cNvPr id="14" name="Text Placeholder 13">
            <a:extLst>
              <a:ext uri="{FF2B5EF4-FFF2-40B4-BE49-F238E27FC236}">
                <a16:creationId xmlns:a16="http://schemas.microsoft.com/office/drawing/2014/main" id="{22A9CCDC-A4E0-B468-F60E-E77679435ED9}"/>
              </a:ext>
            </a:extLst>
          </p:cNvPr>
          <p:cNvSpPr>
            <a:spLocks noGrp="1"/>
          </p:cNvSpPr>
          <p:nvPr>
            <p:ph type="body" sz="quarter" idx="13"/>
          </p:nvPr>
        </p:nvSpPr>
        <p:spPr>
          <a:xfrm>
            <a:off x="541095" y="1600467"/>
            <a:ext cx="10605052" cy="497016"/>
          </a:xfrm>
        </p:spPr>
        <p:txBody>
          <a:bodyPr numCol="1">
            <a:noAutofit/>
          </a:bodyPr>
          <a:lstStyle/>
          <a:p>
            <a:pPr marL="285750" lvl="3" indent="-285750"/>
            <a:r>
              <a:rPr lang="en-AU" sz="2000" dirty="0"/>
              <a:t>Various factors may have caused declines in domestic violence:</a:t>
            </a:r>
          </a:p>
        </p:txBody>
      </p:sp>
      <p:pic>
        <p:nvPicPr>
          <p:cNvPr id="2050" name="Picture 2" descr="House clip art free black and white free clipart - Clipartix">
            <a:extLst>
              <a:ext uri="{FF2B5EF4-FFF2-40B4-BE49-F238E27FC236}">
                <a16:creationId xmlns:a16="http://schemas.microsoft.com/office/drawing/2014/main" id="{39232365-5AC9-A181-5787-370E5D0C3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95" y="2080292"/>
            <a:ext cx="728870" cy="6068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rain Black And White Clipart | Free download on ClipArtMag">
            <a:extLst>
              <a:ext uri="{FF2B5EF4-FFF2-40B4-BE49-F238E27FC236}">
                <a16:creationId xmlns:a16="http://schemas.microsoft.com/office/drawing/2014/main" id="{BAA8FC62-0D33-C989-07DF-80D4ACF21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076" y="2112373"/>
            <a:ext cx="728870" cy="7288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orld Clipart Black And White &amp; World Black And White Clip Art Images ...">
            <a:extLst>
              <a:ext uri="{FF2B5EF4-FFF2-40B4-BE49-F238E27FC236}">
                <a16:creationId xmlns:a16="http://schemas.microsoft.com/office/drawing/2014/main" id="{BD9ABC07-BCA0-AAD9-4CD7-AE9E09542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15" y="3945792"/>
            <a:ext cx="616225" cy="616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157F75-2AD3-6408-A256-73661450F455}"/>
              </a:ext>
            </a:extLst>
          </p:cNvPr>
          <p:cNvSpPr txBox="1"/>
          <p:nvPr/>
        </p:nvSpPr>
        <p:spPr>
          <a:xfrm>
            <a:off x="541095" y="4760518"/>
            <a:ext cx="7236612" cy="1015663"/>
          </a:xfrm>
          <a:prstGeom prst="rect">
            <a:avLst/>
          </a:prstGeom>
          <a:noFill/>
        </p:spPr>
        <p:txBody>
          <a:bodyPr wrap="square">
            <a:spAutoFit/>
          </a:bodyPr>
          <a:lstStyle/>
          <a:p>
            <a:pPr marL="342900" lvl="3" indent="-342900">
              <a:lnSpc>
                <a:spcPct val="200000"/>
              </a:lnSpc>
              <a:buFont typeface="Arial" panose="020B0604020202020204" pitchFamily="34" charset="0"/>
              <a:buChar char="•"/>
            </a:pPr>
            <a:r>
              <a:rPr lang="en-AU" sz="2000" dirty="0">
                <a:solidFill>
                  <a:schemeClr val="bg2"/>
                </a:solidFill>
              </a:rPr>
              <a:t>While other factors may have impacted results:</a:t>
            </a:r>
          </a:p>
          <a:p>
            <a:pPr marL="742950" lvl="4" indent="-285750"/>
            <a:r>
              <a:rPr lang="en-AU" sz="2000" dirty="0">
                <a:solidFill>
                  <a:schemeClr val="bg2"/>
                </a:solidFill>
              </a:rPr>
              <a:t>	Under reporting</a:t>
            </a:r>
          </a:p>
        </p:txBody>
      </p:sp>
      <p:pic>
        <p:nvPicPr>
          <p:cNvPr id="2060" name="Picture 12" descr="Free Football Pictures Black And White, Download Free Football Pictures ...">
            <a:extLst>
              <a:ext uri="{FF2B5EF4-FFF2-40B4-BE49-F238E27FC236}">
                <a16:creationId xmlns:a16="http://schemas.microsoft.com/office/drawing/2014/main" id="{926DC589-D84D-1375-5016-AB753880BA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651" y="3013046"/>
            <a:ext cx="700295" cy="69070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ocktail Clipart Abstract - Alcohol Clipart Black And White - Png ...">
            <a:extLst>
              <a:ext uri="{FF2B5EF4-FFF2-40B4-BE49-F238E27FC236}">
                <a16:creationId xmlns:a16="http://schemas.microsoft.com/office/drawing/2014/main" id="{AB65980C-059F-FBB5-8DFC-A8A68B81D1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803" y="3018130"/>
            <a:ext cx="527447" cy="58295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raphic Download Black And White Smartphone Clipart - Mobile Phone ...">
            <a:extLst>
              <a:ext uri="{FF2B5EF4-FFF2-40B4-BE49-F238E27FC236}">
                <a16:creationId xmlns:a16="http://schemas.microsoft.com/office/drawing/2014/main" id="{D01C333B-B15A-1F4F-EAF4-95F2A38F2B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285" y="5393995"/>
            <a:ext cx="290481" cy="52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95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0BD0D-73D2-526F-5225-56FF8CCDEDE6}"/>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A20D3EC4-1CA4-4A9D-FEE8-833A3D4BEF88}"/>
              </a:ext>
            </a:extLst>
          </p:cNvPr>
          <p:cNvSpPr>
            <a:spLocks noGrp="1"/>
          </p:cNvSpPr>
          <p:nvPr>
            <p:ph type="title"/>
          </p:nvPr>
        </p:nvSpPr>
        <p:spPr>
          <a:xfrm>
            <a:off x="354496" y="335209"/>
            <a:ext cx="10515600" cy="1325563"/>
          </a:xfrm>
        </p:spPr>
        <p:txBody>
          <a:bodyPr/>
          <a:lstStyle/>
          <a:p>
            <a:r>
              <a:rPr lang="en-US" dirty="0"/>
              <a:t>Under reporting </a:t>
            </a:r>
            <a:endParaRPr lang="en-AU" dirty="0"/>
          </a:p>
        </p:txBody>
      </p:sp>
      <p:sp>
        <p:nvSpPr>
          <p:cNvPr id="14" name="Text Placeholder 13">
            <a:extLst>
              <a:ext uri="{FF2B5EF4-FFF2-40B4-BE49-F238E27FC236}">
                <a16:creationId xmlns:a16="http://schemas.microsoft.com/office/drawing/2014/main" id="{68399020-5BC8-01C8-2956-14D6552F26CE}"/>
              </a:ext>
            </a:extLst>
          </p:cNvPr>
          <p:cNvSpPr>
            <a:spLocks noGrp="1"/>
          </p:cNvSpPr>
          <p:nvPr>
            <p:ph type="body" sz="quarter" idx="13"/>
          </p:nvPr>
        </p:nvSpPr>
        <p:spPr>
          <a:xfrm>
            <a:off x="360000" y="1600467"/>
            <a:ext cx="5952046" cy="4594924"/>
          </a:xfrm>
        </p:spPr>
        <p:txBody>
          <a:bodyPr numCol="1">
            <a:noAutofit/>
          </a:bodyPr>
          <a:lstStyle/>
          <a:p>
            <a:pPr marL="285750" lvl="3" indent="-285750">
              <a:spcAft>
                <a:spcPts val="1200"/>
              </a:spcAft>
            </a:pPr>
            <a:r>
              <a:rPr lang="en-AU" sz="1600" dirty="0"/>
              <a:t>Google trends data used as a proxy.</a:t>
            </a:r>
          </a:p>
          <a:p>
            <a:pPr marL="285750" lvl="3" indent="-285750">
              <a:spcAft>
                <a:spcPts val="1200"/>
              </a:spcAft>
            </a:pPr>
            <a:r>
              <a:rPr lang="en-AU" sz="1600" dirty="0"/>
              <a:t>Terms related to DV remain stable and below pre and post restriction period.</a:t>
            </a:r>
          </a:p>
          <a:p>
            <a:pPr marL="285750" lvl="3" indent="-285750">
              <a:spcAft>
                <a:spcPts val="1200"/>
              </a:spcAft>
            </a:pPr>
            <a:r>
              <a:rPr lang="en-AU" sz="1600" dirty="0"/>
              <a:t>Alleviation of greater Sydney restrictions indicate increases in number of people seeking information or help.</a:t>
            </a:r>
          </a:p>
          <a:p>
            <a:pPr marL="742950" lvl="4" indent="-285750">
              <a:spcAft>
                <a:spcPts val="1200"/>
              </a:spcAft>
            </a:pPr>
            <a:r>
              <a:rPr lang="en-AU" sz="1600" dirty="0"/>
              <a:t>Aligns with reopening of bars and clubs, recommencement of sport etc.</a:t>
            </a:r>
          </a:p>
          <a:p>
            <a:pPr marL="285750" lvl="3" indent="-285750">
              <a:spcAft>
                <a:spcPts val="1200"/>
              </a:spcAft>
            </a:pPr>
            <a:r>
              <a:rPr lang="en-AU" sz="1600" dirty="0"/>
              <a:t>Other relevant search terms reveal similar trends</a:t>
            </a:r>
          </a:p>
        </p:txBody>
      </p:sp>
      <p:pic>
        <p:nvPicPr>
          <p:cNvPr id="2" name="Picture 1">
            <a:extLst>
              <a:ext uri="{FF2B5EF4-FFF2-40B4-BE49-F238E27FC236}">
                <a16:creationId xmlns:a16="http://schemas.microsoft.com/office/drawing/2014/main" id="{C0D3A5E6-C152-8DF6-2F6C-3F3B5064CF1A}"/>
              </a:ext>
            </a:extLst>
          </p:cNvPr>
          <p:cNvPicPr>
            <a:picLocks noChangeAspect="1"/>
          </p:cNvPicPr>
          <p:nvPr/>
        </p:nvPicPr>
        <p:blipFill>
          <a:blip r:embed="rId2"/>
          <a:stretch>
            <a:fillRect/>
          </a:stretch>
        </p:blipFill>
        <p:spPr>
          <a:xfrm>
            <a:off x="6657725" y="1809818"/>
            <a:ext cx="5148755" cy="4271363"/>
          </a:xfrm>
          <a:prstGeom prst="rect">
            <a:avLst/>
          </a:prstGeom>
        </p:spPr>
      </p:pic>
      <p:sp>
        <p:nvSpPr>
          <p:cNvPr id="3" name="TextBox 2">
            <a:extLst>
              <a:ext uri="{FF2B5EF4-FFF2-40B4-BE49-F238E27FC236}">
                <a16:creationId xmlns:a16="http://schemas.microsoft.com/office/drawing/2014/main" id="{5EA1F34B-476F-E5D6-7B3B-45CC545F9C95}"/>
              </a:ext>
            </a:extLst>
          </p:cNvPr>
          <p:cNvSpPr txBox="1"/>
          <p:nvPr/>
        </p:nvSpPr>
        <p:spPr>
          <a:xfrm>
            <a:off x="6579705" y="1511726"/>
            <a:ext cx="5119774" cy="369332"/>
          </a:xfrm>
          <a:prstGeom prst="rect">
            <a:avLst/>
          </a:prstGeom>
          <a:noFill/>
        </p:spPr>
        <p:txBody>
          <a:bodyPr wrap="square" rtlCol="0">
            <a:spAutoFit/>
          </a:bodyPr>
          <a:lstStyle/>
          <a:p>
            <a:r>
              <a:rPr lang="en-AU" dirty="0"/>
              <a:t>Google trends data for DV related search terms</a:t>
            </a:r>
          </a:p>
        </p:txBody>
      </p:sp>
      <p:sp>
        <p:nvSpPr>
          <p:cNvPr id="4" name="TextBox 3">
            <a:extLst>
              <a:ext uri="{FF2B5EF4-FFF2-40B4-BE49-F238E27FC236}">
                <a16:creationId xmlns:a16="http://schemas.microsoft.com/office/drawing/2014/main" id="{9CF1C999-A0C5-A52D-2E09-DBAB90D2703E}"/>
              </a:ext>
            </a:extLst>
          </p:cNvPr>
          <p:cNvSpPr txBox="1"/>
          <p:nvPr/>
        </p:nvSpPr>
        <p:spPr>
          <a:xfrm>
            <a:off x="6590734" y="6069506"/>
            <a:ext cx="2548858" cy="261610"/>
          </a:xfrm>
          <a:prstGeom prst="rect">
            <a:avLst/>
          </a:prstGeom>
          <a:noFill/>
        </p:spPr>
        <p:txBody>
          <a:bodyPr wrap="square" rtlCol="0">
            <a:spAutoFit/>
          </a:bodyPr>
          <a:lstStyle/>
          <a:p>
            <a:r>
              <a:rPr lang="en-AU" sz="1050" dirty="0"/>
              <a:t>Source: </a:t>
            </a:r>
            <a:r>
              <a:rPr lang="en-AU" sz="1050" i="1" dirty="0"/>
              <a:t>Google trends (2022)</a:t>
            </a:r>
            <a:endParaRPr lang="en-AU" sz="1050" dirty="0"/>
          </a:p>
        </p:txBody>
      </p:sp>
    </p:spTree>
    <p:extLst>
      <p:ext uri="{BB962C8B-B14F-4D97-AF65-F5344CB8AC3E}">
        <p14:creationId xmlns:p14="http://schemas.microsoft.com/office/powerpoint/2010/main" val="65137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52694-08DE-0C76-B15A-8B7D314DFE3D}"/>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FDF9D114-E77B-C9DE-6482-8742DF03295B}"/>
              </a:ext>
            </a:extLst>
          </p:cNvPr>
          <p:cNvSpPr>
            <a:spLocks noGrp="1"/>
          </p:cNvSpPr>
          <p:nvPr>
            <p:ph type="title"/>
          </p:nvPr>
        </p:nvSpPr>
        <p:spPr>
          <a:xfrm>
            <a:off x="354496" y="335209"/>
            <a:ext cx="10515600" cy="1325563"/>
          </a:xfrm>
        </p:spPr>
        <p:txBody>
          <a:bodyPr/>
          <a:lstStyle/>
          <a:p>
            <a:r>
              <a:rPr lang="en-US" dirty="0"/>
              <a:t>Household power dynamics: Income</a:t>
            </a:r>
            <a:endParaRPr lang="en-AU" dirty="0"/>
          </a:p>
        </p:txBody>
      </p:sp>
      <p:sp>
        <p:nvSpPr>
          <p:cNvPr id="14" name="Text Placeholder 13">
            <a:extLst>
              <a:ext uri="{FF2B5EF4-FFF2-40B4-BE49-F238E27FC236}">
                <a16:creationId xmlns:a16="http://schemas.microsoft.com/office/drawing/2014/main" id="{39E2FBA9-58AF-DFFC-15A5-8418C009D6FB}"/>
              </a:ext>
            </a:extLst>
          </p:cNvPr>
          <p:cNvSpPr>
            <a:spLocks noGrp="1"/>
          </p:cNvSpPr>
          <p:nvPr>
            <p:ph type="body" sz="quarter" idx="13"/>
          </p:nvPr>
        </p:nvSpPr>
        <p:spPr>
          <a:xfrm>
            <a:off x="360000" y="1600467"/>
            <a:ext cx="11368174" cy="4594924"/>
          </a:xfrm>
        </p:spPr>
        <p:txBody>
          <a:bodyPr numCol="1">
            <a:noAutofit/>
          </a:bodyPr>
          <a:lstStyle/>
          <a:p>
            <a:pPr marL="285750" lvl="3" indent="-285750">
              <a:spcAft>
                <a:spcPts val="1200"/>
              </a:spcAft>
            </a:pPr>
            <a:r>
              <a:rPr lang="en-AU" sz="1600" dirty="0"/>
              <a:t>Research suggests even marginal increases in female earnings and employment are associated with reductions in DV.</a:t>
            </a:r>
          </a:p>
          <a:p>
            <a:pPr marL="285750" lvl="3" indent="-285750">
              <a:spcAft>
                <a:spcPts val="1200"/>
              </a:spcAft>
            </a:pPr>
            <a:r>
              <a:rPr lang="en-AU" sz="1600" dirty="0"/>
              <a:t>ABS average weekly earnings show:</a:t>
            </a:r>
          </a:p>
          <a:p>
            <a:pPr marL="742950" lvl="4" indent="-285750">
              <a:spcAft>
                <a:spcPts val="1200"/>
              </a:spcAft>
            </a:pPr>
            <a:r>
              <a:rPr lang="en-AU" sz="1600" dirty="0"/>
              <a:t>Female earnings increased 3.76  per cent from May 2021 to November 2021</a:t>
            </a:r>
          </a:p>
          <a:p>
            <a:pPr marL="285750" lvl="3" indent="-285750">
              <a:spcAft>
                <a:spcPts val="1200"/>
              </a:spcAft>
            </a:pPr>
            <a:r>
              <a:rPr lang="en-AU" sz="1600" dirty="0"/>
              <a:t>Potential reasons:</a:t>
            </a:r>
          </a:p>
          <a:p>
            <a:pPr marL="645750" lvl="4" indent="-285750"/>
            <a:r>
              <a:rPr lang="en-AU" sz="1600" dirty="0"/>
              <a:t>Longer hours in female dominated industries – healthcare</a:t>
            </a:r>
          </a:p>
          <a:p>
            <a:pPr marL="645750" lvl="4" indent="-285750"/>
            <a:r>
              <a:rPr lang="en-AU" sz="1600" dirty="0"/>
              <a:t>Increased working hours with working from home</a:t>
            </a:r>
          </a:p>
          <a:p>
            <a:pPr marL="645750" lvl="4" indent="-285750"/>
            <a:r>
              <a:rPr lang="en-AU" sz="1600" dirty="0"/>
              <a:t>Working from home may provided better opportunities to work while caring for children</a:t>
            </a:r>
          </a:p>
          <a:p>
            <a:pPr marL="645750" lvl="4" indent="-285750"/>
            <a:endParaRPr lang="en-AU" sz="1600" dirty="0"/>
          </a:p>
          <a:p>
            <a:pPr marL="457200" lvl="4" indent="0">
              <a:spcAft>
                <a:spcPts val="1200"/>
              </a:spcAft>
              <a:buNone/>
            </a:pPr>
            <a:endParaRPr lang="en-AU" sz="1600" dirty="0"/>
          </a:p>
          <a:p>
            <a:pPr marL="285750" lvl="3" indent="-285750">
              <a:spcAft>
                <a:spcPts val="1200"/>
              </a:spcAft>
            </a:pPr>
            <a:endParaRPr lang="en-AU" sz="1600" dirty="0"/>
          </a:p>
        </p:txBody>
      </p:sp>
      <p:pic>
        <p:nvPicPr>
          <p:cNvPr id="5" name="Picture 4">
            <a:extLst>
              <a:ext uri="{FF2B5EF4-FFF2-40B4-BE49-F238E27FC236}">
                <a16:creationId xmlns:a16="http://schemas.microsoft.com/office/drawing/2014/main" id="{E70A38E0-410D-1754-6423-74E6D699209F}"/>
              </a:ext>
            </a:extLst>
          </p:cNvPr>
          <p:cNvPicPr>
            <a:picLocks noChangeAspect="1"/>
          </p:cNvPicPr>
          <p:nvPr/>
        </p:nvPicPr>
        <p:blipFill>
          <a:blip r:embed="rId2"/>
          <a:stretch>
            <a:fillRect/>
          </a:stretch>
        </p:blipFill>
        <p:spPr>
          <a:xfrm>
            <a:off x="360001" y="4424878"/>
            <a:ext cx="6844364" cy="1860749"/>
          </a:xfrm>
          <a:prstGeom prst="rect">
            <a:avLst/>
          </a:prstGeom>
        </p:spPr>
      </p:pic>
      <p:grpSp>
        <p:nvGrpSpPr>
          <p:cNvPr id="6" name="Group 5">
            <a:extLst>
              <a:ext uri="{FF2B5EF4-FFF2-40B4-BE49-F238E27FC236}">
                <a16:creationId xmlns:a16="http://schemas.microsoft.com/office/drawing/2014/main" id="{C201BEA4-E996-7AB2-4E61-FB40A5CAFA50}"/>
              </a:ext>
            </a:extLst>
          </p:cNvPr>
          <p:cNvGrpSpPr/>
          <p:nvPr/>
        </p:nvGrpSpPr>
        <p:grpSpPr>
          <a:xfrm>
            <a:off x="7324653" y="4661800"/>
            <a:ext cx="4507346" cy="1386904"/>
            <a:chOff x="6860301" y="3038290"/>
            <a:chExt cx="4884286" cy="1386904"/>
          </a:xfrm>
        </p:grpSpPr>
        <p:sp>
          <p:nvSpPr>
            <p:cNvPr id="7" name="Rectangle: Diagonal Corners Snipped 6">
              <a:extLst>
                <a:ext uri="{FF2B5EF4-FFF2-40B4-BE49-F238E27FC236}">
                  <a16:creationId xmlns:a16="http://schemas.microsoft.com/office/drawing/2014/main" id="{13830CEA-6E8B-657E-8C87-62F9E862196A}"/>
                </a:ext>
              </a:extLst>
            </p:cNvPr>
            <p:cNvSpPr/>
            <p:nvPr/>
          </p:nvSpPr>
          <p:spPr>
            <a:xfrm>
              <a:off x="6860301" y="3731742"/>
              <a:ext cx="2560536" cy="693452"/>
            </a:xfrm>
            <a:prstGeom prst="snip2Diag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Female </a:t>
              </a:r>
              <a:r>
                <a:rPr lang="en-AU" sz="2000" b="1" dirty="0">
                  <a:sym typeface="Wingdings" panose="05000000000000000000" pitchFamily="2" charset="2"/>
                </a:rPr>
                <a:t></a:t>
              </a:r>
              <a:r>
                <a:rPr lang="en-AU" sz="2000" b="1" dirty="0"/>
                <a:t> 3.76%</a:t>
              </a:r>
            </a:p>
          </p:txBody>
        </p:sp>
        <p:sp>
          <p:nvSpPr>
            <p:cNvPr id="8" name="Rectangle: Diagonal Corners Snipped 7">
              <a:extLst>
                <a:ext uri="{FF2B5EF4-FFF2-40B4-BE49-F238E27FC236}">
                  <a16:creationId xmlns:a16="http://schemas.microsoft.com/office/drawing/2014/main" id="{F7DE7B51-1338-F369-48AF-672EC8D334F3}"/>
                </a:ext>
              </a:extLst>
            </p:cNvPr>
            <p:cNvSpPr/>
            <p:nvPr/>
          </p:nvSpPr>
          <p:spPr>
            <a:xfrm>
              <a:off x="9272301" y="3731742"/>
              <a:ext cx="2412000" cy="693452"/>
            </a:xfrm>
            <a:prstGeom prst="snip2Diag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Male </a:t>
              </a:r>
              <a:r>
                <a:rPr lang="en-AU" sz="2000" b="1" dirty="0">
                  <a:sym typeface="Wingdings" panose="05000000000000000000" pitchFamily="2" charset="2"/>
                </a:rPr>
                <a:t> 0.13%</a:t>
              </a:r>
              <a:endParaRPr lang="en-AU" sz="2000" b="1" dirty="0"/>
            </a:p>
          </p:txBody>
        </p:sp>
        <p:sp>
          <p:nvSpPr>
            <p:cNvPr id="9" name="Rectangle: Diagonal Corners Snipped 8">
              <a:extLst>
                <a:ext uri="{FF2B5EF4-FFF2-40B4-BE49-F238E27FC236}">
                  <a16:creationId xmlns:a16="http://schemas.microsoft.com/office/drawing/2014/main" id="{0FD239B2-A684-2864-5221-DE56A5310B14}"/>
                </a:ext>
              </a:extLst>
            </p:cNvPr>
            <p:cNvSpPr/>
            <p:nvPr/>
          </p:nvSpPr>
          <p:spPr>
            <a:xfrm>
              <a:off x="6860301" y="3038290"/>
              <a:ext cx="4884286" cy="693452"/>
            </a:xfrm>
            <a:prstGeom prst="snip2DiagRect">
              <a:avLst>
                <a:gd name="adj1" fmla="val 23149"/>
                <a:gd name="adj2" fmla="val 0"/>
              </a:avLst>
            </a:prstGeom>
            <a:solidFill>
              <a:srgbClr val="C000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Weekly earning change May 21 – Nov 21</a:t>
              </a:r>
            </a:p>
          </p:txBody>
        </p:sp>
      </p:grpSp>
    </p:spTree>
    <p:extLst>
      <p:ext uri="{BB962C8B-B14F-4D97-AF65-F5344CB8AC3E}">
        <p14:creationId xmlns:p14="http://schemas.microsoft.com/office/powerpoint/2010/main" val="4050437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14B02-4B26-1728-4212-B4479E6DDD27}"/>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CF61DE9A-3872-42F2-96AF-9FC4E082F845}"/>
              </a:ext>
            </a:extLst>
          </p:cNvPr>
          <p:cNvSpPr>
            <a:spLocks noGrp="1"/>
          </p:cNvSpPr>
          <p:nvPr>
            <p:ph type="title"/>
          </p:nvPr>
        </p:nvSpPr>
        <p:spPr>
          <a:xfrm>
            <a:off x="354496" y="335209"/>
            <a:ext cx="10515600" cy="1325563"/>
          </a:xfrm>
        </p:spPr>
        <p:txBody>
          <a:bodyPr/>
          <a:lstStyle/>
          <a:p>
            <a:r>
              <a:rPr lang="en-US" dirty="0"/>
              <a:t>Household power dynamics: Employment</a:t>
            </a:r>
            <a:endParaRPr lang="en-AU" dirty="0"/>
          </a:p>
        </p:txBody>
      </p:sp>
      <p:sp>
        <p:nvSpPr>
          <p:cNvPr id="14" name="Text Placeholder 13">
            <a:extLst>
              <a:ext uri="{FF2B5EF4-FFF2-40B4-BE49-F238E27FC236}">
                <a16:creationId xmlns:a16="http://schemas.microsoft.com/office/drawing/2014/main" id="{9FC86E68-4F75-0AB5-94E2-6C21145AD8D2}"/>
              </a:ext>
            </a:extLst>
          </p:cNvPr>
          <p:cNvSpPr>
            <a:spLocks noGrp="1"/>
          </p:cNvSpPr>
          <p:nvPr>
            <p:ph type="body" sz="quarter" idx="13"/>
          </p:nvPr>
        </p:nvSpPr>
        <p:spPr>
          <a:xfrm>
            <a:off x="360000" y="1600467"/>
            <a:ext cx="5376000" cy="4594924"/>
          </a:xfrm>
        </p:spPr>
        <p:txBody>
          <a:bodyPr numCol="1">
            <a:noAutofit/>
          </a:bodyPr>
          <a:lstStyle/>
          <a:p>
            <a:pPr marL="285750" lvl="3" indent="-285750">
              <a:spcAft>
                <a:spcPts val="1200"/>
              </a:spcAft>
            </a:pPr>
            <a:r>
              <a:rPr lang="en-AU" sz="1600" dirty="0"/>
              <a:t>Unemployment rates by gender for individuals in a relationship show support for increased power dynamics.</a:t>
            </a:r>
          </a:p>
          <a:p>
            <a:pPr marL="285750" lvl="3" indent="-285750">
              <a:spcAft>
                <a:spcPts val="1200"/>
              </a:spcAft>
            </a:pPr>
            <a:r>
              <a:rPr lang="en-AU" sz="1600" dirty="0"/>
              <a:t>In the second half of Greater Sydney restrictions, unemployment of females in relationships declined in contrast to male unemployment.</a:t>
            </a:r>
          </a:p>
          <a:p>
            <a:pPr marL="285750" lvl="3" indent="-285750">
              <a:spcAft>
                <a:spcPts val="1200"/>
              </a:spcAft>
            </a:pPr>
            <a:r>
              <a:rPr lang="en-AU" sz="1600" dirty="0"/>
              <a:t>Research shows greater uncertainty in job retention for males can create significant impacts on household power dynamics with males reducing violence due to greater fear of job loss in contrast females.</a:t>
            </a:r>
          </a:p>
          <a:p>
            <a:pPr marL="645750" lvl="4" indent="-285750">
              <a:spcAft>
                <a:spcPts val="1200"/>
              </a:spcAft>
            </a:pPr>
            <a:r>
              <a:rPr lang="en-AU" sz="1600" dirty="0"/>
              <a:t>During SAH orders it is possible males would be unsure of their job retention. </a:t>
            </a:r>
          </a:p>
          <a:p>
            <a:pPr marL="457200" lvl="4" indent="0">
              <a:spcAft>
                <a:spcPts val="1200"/>
              </a:spcAft>
              <a:buNone/>
            </a:pPr>
            <a:endParaRPr lang="en-AU" sz="1600" dirty="0"/>
          </a:p>
          <a:p>
            <a:pPr marL="285750" lvl="3" indent="-285750">
              <a:spcAft>
                <a:spcPts val="1200"/>
              </a:spcAft>
            </a:pPr>
            <a:endParaRPr lang="en-AU" sz="1600" dirty="0"/>
          </a:p>
        </p:txBody>
      </p:sp>
      <p:pic>
        <p:nvPicPr>
          <p:cNvPr id="2" name="Picture 1">
            <a:extLst>
              <a:ext uri="{FF2B5EF4-FFF2-40B4-BE49-F238E27FC236}">
                <a16:creationId xmlns:a16="http://schemas.microsoft.com/office/drawing/2014/main" id="{604C2DBC-1752-37A6-E4AC-7A5A1F434D6C}"/>
              </a:ext>
            </a:extLst>
          </p:cNvPr>
          <p:cNvPicPr>
            <a:picLocks noChangeAspect="1"/>
          </p:cNvPicPr>
          <p:nvPr/>
        </p:nvPicPr>
        <p:blipFill>
          <a:blip r:embed="rId2"/>
          <a:stretch>
            <a:fillRect/>
          </a:stretch>
        </p:blipFill>
        <p:spPr>
          <a:xfrm>
            <a:off x="6157838" y="1933233"/>
            <a:ext cx="5674162" cy="4173125"/>
          </a:xfrm>
          <a:prstGeom prst="rect">
            <a:avLst/>
          </a:prstGeom>
        </p:spPr>
      </p:pic>
      <p:sp>
        <p:nvSpPr>
          <p:cNvPr id="4" name="TextBox 3">
            <a:extLst>
              <a:ext uri="{FF2B5EF4-FFF2-40B4-BE49-F238E27FC236}">
                <a16:creationId xmlns:a16="http://schemas.microsoft.com/office/drawing/2014/main" id="{682AEB2B-B314-B240-3862-DD04E631C583}"/>
              </a:ext>
            </a:extLst>
          </p:cNvPr>
          <p:cNvSpPr txBox="1"/>
          <p:nvPr/>
        </p:nvSpPr>
        <p:spPr>
          <a:xfrm>
            <a:off x="6096000" y="1594679"/>
            <a:ext cx="6096000" cy="338554"/>
          </a:xfrm>
          <a:prstGeom prst="rect">
            <a:avLst/>
          </a:prstGeom>
          <a:noFill/>
        </p:spPr>
        <p:txBody>
          <a:bodyPr wrap="square">
            <a:spAutoFit/>
          </a:bodyPr>
          <a:lstStyle/>
          <a:p>
            <a:r>
              <a:rPr lang="en-AU" sz="1600" dirty="0"/>
              <a:t>Unemployment rates by gender for individuals in a relationship </a:t>
            </a:r>
          </a:p>
        </p:txBody>
      </p:sp>
      <p:sp>
        <p:nvSpPr>
          <p:cNvPr id="10" name="TextBox 9">
            <a:extLst>
              <a:ext uri="{FF2B5EF4-FFF2-40B4-BE49-F238E27FC236}">
                <a16:creationId xmlns:a16="http://schemas.microsoft.com/office/drawing/2014/main" id="{2CD0542A-11DB-1C52-0453-32FBBB168552}"/>
              </a:ext>
            </a:extLst>
          </p:cNvPr>
          <p:cNvSpPr txBox="1"/>
          <p:nvPr/>
        </p:nvSpPr>
        <p:spPr>
          <a:xfrm>
            <a:off x="6157838" y="6064586"/>
            <a:ext cx="2548858" cy="261610"/>
          </a:xfrm>
          <a:prstGeom prst="rect">
            <a:avLst/>
          </a:prstGeom>
          <a:noFill/>
        </p:spPr>
        <p:txBody>
          <a:bodyPr wrap="square" rtlCol="0">
            <a:spAutoFit/>
          </a:bodyPr>
          <a:lstStyle/>
          <a:p>
            <a:r>
              <a:rPr lang="en-AU" sz="1050" dirty="0"/>
              <a:t>Source: </a:t>
            </a:r>
            <a:r>
              <a:rPr lang="en-AU" sz="1050" i="1" dirty="0"/>
              <a:t>ABS (2022)</a:t>
            </a:r>
            <a:endParaRPr lang="en-AU" sz="1050" dirty="0"/>
          </a:p>
        </p:txBody>
      </p:sp>
    </p:spTree>
    <p:extLst>
      <p:ext uri="{BB962C8B-B14F-4D97-AF65-F5344CB8AC3E}">
        <p14:creationId xmlns:p14="http://schemas.microsoft.com/office/powerpoint/2010/main" val="1331014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CF6AFB-49EA-463D-9902-A7CB1D4DA94E}"/>
              </a:ext>
            </a:extLst>
          </p:cNvPr>
          <p:cNvSpPr>
            <a:spLocks noGrp="1"/>
          </p:cNvSpPr>
          <p:nvPr>
            <p:ph type="title"/>
          </p:nvPr>
        </p:nvSpPr>
        <p:spPr>
          <a:xfrm>
            <a:off x="360001" y="398255"/>
            <a:ext cx="10515600" cy="1325563"/>
          </a:xfrm>
        </p:spPr>
        <p:txBody>
          <a:bodyPr/>
          <a:lstStyle/>
          <a:p>
            <a:r>
              <a:rPr lang="en-US" dirty="0"/>
              <a:t>Other factors</a:t>
            </a:r>
            <a:endParaRPr lang="en-AU" dirty="0"/>
          </a:p>
        </p:txBody>
      </p:sp>
      <p:sp>
        <p:nvSpPr>
          <p:cNvPr id="5" name="Text Placeholder 4">
            <a:extLst>
              <a:ext uri="{FF2B5EF4-FFF2-40B4-BE49-F238E27FC236}">
                <a16:creationId xmlns:a16="http://schemas.microsoft.com/office/drawing/2014/main" id="{09EEF7F1-48B7-444B-C349-4C859C6B6538}"/>
              </a:ext>
            </a:extLst>
          </p:cNvPr>
          <p:cNvSpPr>
            <a:spLocks noGrp="1"/>
          </p:cNvSpPr>
          <p:nvPr>
            <p:ph type="body" sz="quarter" idx="13"/>
          </p:nvPr>
        </p:nvSpPr>
        <p:spPr>
          <a:xfrm>
            <a:off x="375445" y="2093842"/>
            <a:ext cx="5265547" cy="1253348"/>
          </a:xfrm>
        </p:spPr>
        <p:txBody>
          <a:bodyPr numCol="1">
            <a:normAutofit/>
          </a:bodyPr>
          <a:lstStyle/>
          <a:p>
            <a:r>
              <a:rPr lang="en-AU" sz="1400" dirty="0"/>
              <a:t>There is strong evidence between alcohol and DV.</a:t>
            </a:r>
          </a:p>
          <a:p>
            <a:r>
              <a:rPr lang="en-AU" sz="1400" dirty="0"/>
              <a:t>Alcohol consumption increased at a weekly frequency but declined at a daily frequency. Drive decline in daily DV assaults</a:t>
            </a:r>
          </a:p>
          <a:p>
            <a:endParaRPr lang="en-AU" sz="1400" dirty="0"/>
          </a:p>
        </p:txBody>
      </p:sp>
      <p:sp>
        <p:nvSpPr>
          <p:cNvPr id="6" name="Rectangle: Rounded Corners 5">
            <a:extLst>
              <a:ext uri="{FF2B5EF4-FFF2-40B4-BE49-F238E27FC236}">
                <a16:creationId xmlns:a16="http://schemas.microsoft.com/office/drawing/2014/main" id="{2F800037-C793-FEED-8B36-116BB9D9576A}"/>
              </a:ext>
            </a:extLst>
          </p:cNvPr>
          <p:cNvSpPr/>
          <p:nvPr/>
        </p:nvSpPr>
        <p:spPr>
          <a:xfrm>
            <a:off x="360001" y="1649896"/>
            <a:ext cx="5265547" cy="4439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Alcohol</a:t>
            </a:r>
          </a:p>
        </p:txBody>
      </p:sp>
      <p:pic>
        <p:nvPicPr>
          <p:cNvPr id="7" name="Picture 6">
            <a:extLst>
              <a:ext uri="{FF2B5EF4-FFF2-40B4-BE49-F238E27FC236}">
                <a16:creationId xmlns:a16="http://schemas.microsoft.com/office/drawing/2014/main" id="{84E35FEC-80CE-C17A-868F-358EB1AFE1FD}"/>
              </a:ext>
            </a:extLst>
          </p:cNvPr>
          <p:cNvPicPr>
            <a:picLocks noChangeAspect="1"/>
          </p:cNvPicPr>
          <p:nvPr/>
        </p:nvPicPr>
        <p:blipFill>
          <a:blip r:embed="rId2"/>
          <a:stretch>
            <a:fillRect/>
          </a:stretch>
        </p:blipFill>
        <p:spPr>
          <a:xfrm>
            <a:off x="360001" y="2928977"/>
            <a:ext cx="4669199" cy="3142851"/>
          </a:xfrm>
          <a:prstGeom prst="rect">
            <a:avLst/>
          </a:prstGeom>
        </p:spPr>
      </p:pic>
      <p:sp>
        <p:nvSpPr>
          <p:cNvPr id="8" name="TextBox 7">
            <a:extLst>
              <a:ext uri="{FF2B5EF4-FFF2-40B4-BE49-F238E27FC236}">
                <a16:creationId xmlns:a16="http://schemas.microsoft.com/office/drawing/2014/main" id="{10008E2B-F7B2-CE80-71EB-8A426EF2315B}"/>
              </a:ext>
            </a:extLst>
          </p:cNvPr>
          <p:cNvSpPr txBox="1"/>
          <p:nvPr/>
        </p:nvSpPr>
        <p:spPr>
          <a:xfrm>
            <a:off x="360001" y="6071828"/>
            <a:ext cx="2548858" cy="261610"/>
          </a:xfrm>
          <a:prstGeom prst="rect">
            <a:avLst/>
          </a:prstGeom>
          <a:noFill/>
        </p:spPr>
        <p:txBody>
          <a:bodyPr wrap="square" rtlCol="0">
            <a:spAutoFit/>
          </a:bodyPr>
          <a:lstStyle/>
          <a:p>
            <a:r>
              <a:rPr lang="en-AU" sz="1050" dirty="0"/>
              <a:t>Source: </a:t>
            </a:r>
            <a:r>
              <a:rPr lang="en-AU" sz="1050" i="1" dirty="0"/>
              <a:t>Health NSW (2022)</a:t>
            </a:r>
            <a:endParaRPr lang="en-AU" sz="1050" dirty="0"/>
          </a:p>
        </p:txBody>
      </p:sp>
      <p:sp>
        <p:nvSpPr>
          <p:cNvPr id="9" name="Rectangle: Rounded Corners 8">
            <a:extLst>
              <a:ext uri="{FF2B5EF4-FFF2-40B4-BE49-F238E27FC236}">
                <a16:creationId xmlns:a16="http://schemas.microsoft.com/office/drawing/2014/main" id="{71654683-65FD-462D-00FE-4BBFC8F26658}"/>
              </a:ext>
            </a:extLst>
          </p:cNvPr>
          <p:cNvSpPr/>
          <p:nvPr/>
        </p:nvSpPr>
        <p:spPr>
          <a:xfrm>
            <a:off x="6096000" y="1649895"/>
            <a:ext cx="5735999" cy="4439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Sporting events</a:t>
            </a:r>
          </a:p>
        </p:txBody>
      </p:sp>
      <p:sp>
        <p:nvSpPr>
          <p:cNvPr id="10" name="Text Placeholder 4">
            <a:extLst>
              <a:ext uri="{FF2B5EF4-FFF2-40B4-BE49-F238E27FC236}">
                <a16:creationId xmlns:a16="http://schemas.microsoft.com/office/drawing/2014/main" id="{8CE1BD0C-A132-B1EC-1C1F-B0AE8C7BF1D4}"/>
              </a:ext>
            </a:extLst>
          </p:cNvPr>
          <p:cNvSpPr txBox="1">
            <a:spLocks/>
          </p:cNvSpPr>
          <p:nvPr/>
        </p:nvSpPr>
        <p:spPr>
          <a:xfrm>
            <a:off x="6096000" y="2175651"/>
            <a:ext cx="5265547" cy="1581339"/>
          </a:xfrm>
          <a:prstGeom prst="rect">
            <a:avLst/>
          </a:prstGeom>
        </p:spPr>
        <p:txBody>
          <a:bodyPr vert="horz" lIns="91440" tIns="45720" rIns="91440" bIns="45720" numCol="1" spcCol="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3" indent="-285750"/>
            <a:r>
              <a:rPr lang="en-AU" sz="1400" dirty="0"/>
              <a:t>Sporting events, both professional and social, have been strongly linked to DV.</a:t>
            </a:r>
          </a:p>
          <a:p>
            <a:pPr marL="645750" lvl="4" indent="-285750"/>
            <a:r>
              <a:rPr lang="en-AU" sz="1400" dirty="0"/>
              <a:t>Livingston (2018) indicate an approximate 40% increase in DV incidents on days of state of origin events.</a:t>
            </a:r>
          </a:p>
          <a:p>
            <a:r>
              <a:rPr lang="en-AU" sz="1400" dirty="0"/>
              <a:t>With SAH orders seeing both local and professional sporting games cancelled this may be associated with reductions in DV.</a:t>
            </a:r>
          </a:p>
        </p:txBody>
      </p:sp>
      <p:sp>
        <p:nvSpPr>
          <p:cNvPr id="11" name="Rectangle: Rounded Corners 10">
            <a:extLst>
              <a:ext uri="{FF2B5EF4-FFF2-40B4-BE49-F238E27FC236}">
                <a16:creationId xmlns:a16="http://schemas.microsoft.com/office/drawing/2014/main" id="{C89517BC-40BB-20A2-4CC6-D750C0555448}"/>
              </a:ext>
            </a:extLst>
          </p:cNvPr>
          <p:cNvSpPr/>
          <p:nvPr/>
        </p:nvSpPr>
        <p:spPr>
          <a:xfrm>
            <a:off x="6095999" y="3838799"/>
            <a:ext cx="5735999" cy="4439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Living situations</a:t>
            </a:r>
          </a:p>
        </p:txBody>
      </p:sp>
      <p:sp>
        <p:nvSpPr>
          <p:cNvPr id="12" name="Text Placeholder 4">
            <a:extLst>
              <a:ext uri="{FF2B5EF4-FFF2-40B4-BE49-F238E27FC236}">
                <a16:creationId xmlns:a16="http://schemas.microsoft.com/office/drawing/2014/main" id="{D99DB6C9-5B6C-FA4D-089A-7C2D8385C004}"/>
              </a:ext>
            </a:extLst>
          </p:cNvPr>
          <p:cNvSpPr txBox="1">
            <a:spLocks/>
          </p:cNvSpPr>
          <p:nvPr/>
        </p:nvSpPr>
        <p:spPr>
          <a:xfrm>
            <a:off x="6095999" y="4314332"/>
            <a:ext cx="5265547" cy="1397152"/>
          </a:xfrm>
          <a:prstGeom prst="rect">
            <a:avLst/>
          </a:prstGeom>
        </p:spPr>
        <p:txBody>
          <a:bodyPr vert="horz" lIns="91440" tIns="45720" rIns="91440" bIns="45720" numCol="1" spcCol="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3" indent="-285750"/>
            <a:r>
              <a:rPr lang="en-AU" sz="1400" dirty="0"/>
              <a:t>Another factor associated with DV is risk perceived by the perpetrator</a:t>
            </a:r>
          </a:p>
          <a:p>
            <a:pPr marL="742950" lvl="4" indent="-285750"/>
            <a:r>
              <a:rPr lang="en-AU" sz="1400" dirty="0"/>
              <a:t>This can include the risk of third-party reporting</a:t>
            </a:r>
          </a:p>
          <a:p>
            <a:pPr marL="285750" lvl="3" indent="-285750"/>
            <a:r>
              <a:rPr lang="en-AU" sz="1400" dirty="0"/>
              <a:t>With SAH orders in place the chance of third-party reporting could have increased, particularly in high density areas.</a:t>
            </a:r>
          </a:p>
          <a:p>
            <a:pPr marL="285750" lvl="3" indent="-285750"/>
            <a:endParaRPr lang="en-AU" sz="1400" dirty="0"/>
          </a:p>
        </p:txBody>
      </p:sp>
    </p:spTree>
    <p:extLst>
      <p:ext uri="{BB962C8B-B14F-4D97-AF65-F5344CB8AC3E}">
        <p14:creationId xmlns:p14="http://schemas.microsoft.com/office/powerpoint/2010/main" val="52251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5B6CA-C59D-EA0B-3629-286C5964DAE8}"/>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1ADBAEA0-E81A-2859-6A0C-97F693F0A936}"/>
              </a:ext>
            </a:extLst>
          </p:cNvPr>
          <p:cNvSpPr>
            <a:spLocks noGrp="1"/>
          </p:cNvSpPr>
          <p:nvPr>
            <p:ph type="title"/>
          </p:nvPr>
        </p:nvSpPr>
        <p:spPr>
          <a:xfrm>
            <a:off x="359999" y="274904"/>
            <a:ext cx="10515600" cy="1325563"/>
          </a:xfrm>
        </p:spPr>
        <p:txBody>
          <a:bodyPr/>
          <a:lstStyle/>
          <a:p>
            <a:r>
              <a:rPr lang="en-US" dirty="0"/>
              <a:t>Results</a:t>
            </a:r>
            <a:endParaRPr lang="en-AU" dirty="0"/>
          </a:p>
        </p:txBody>
      </p:sp>
      <p:sp>
        <p:nvSpPr>
          <p:cNvPr id="14" name="Text Placeholder 13">
            <a:extLst>
              <a:ext uri="{FF2B5EF4-FFF2-40B4-BE49-F238E27FC236}">
                <a16:creationId xmlns:a16="http://schemas.microsoft.com/office/drawing/2014/main" id="{98E0FCD7-BA67-FE7F-BE01-94AE96F506B6}"/>
              </a:ext>
            </a:extLst>
          </p:cNvPr>
          <p:cNvSpPr>
            <a:spLocks noGrp="1"/>
          </p:cNvSpPr>
          <p:nvPr>
            <p:ph type="body" sz="quarter" idx="13"/>
          </p:nvPr>
        </p:nvSpPr>
        <p:spPr>
          <a:xfrm>
            <a:off x="360000" y="1600467"/>
            <a:ext cx="11586834" cy="2017376"/>
          </a:xfrm>
        </p:spPr>
        <p:txBody>
          <a:bodyPr numCol="1">
            <a:noAutofit/>
          </a:bodyPr>
          <a:lstStyle/>
          <a:p>
            <a:pPr marL="285750" lvl="3" indent="-285750"/>
            <a:r>
              <a:rPr lang="en-AU" sz="2000" dirty="0"/>
              <a:t>Low income LGA’s saw substantial declines in DV assault compared to high income LGA’s</a:t>
            </a:r>
          </a:p>
          <a:p>
            <a:pPr marL="285750" lvl="3" indent="-285750"/>
            <a:endParaRPr lang="en-AU" sz="20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285750" lvl="3" indent="-285750"/>
            <a:r>
              <a:rPr lang="en-AU" sz="2000" dirty="0"/>
              <a:t>LGA’s  where females make up a larger proportion of total employment saw significant reductions in DV assault.</a:t>
            </a:r>
          </a:p>
          <a:p>
            <a:pPr lvl="3" indent="0">
              <a:buNone/>
            </a:pPr>
            <a:endParaRPr lang="en-AU" sz="1600" dirty="0"/>
          </a:p>
          <a:p>
            <a:pPr lvl="3" indent="0">
              <a:buNone/>
            </a:pPr>
            <a:endParaRPr lang="en-AU" sz="1600" dirty="0"/>
          </a:p>
          <a:p>
            <a:pPr lvl="3" indent="0">
              <a:buNone/>
            </a:pPr>
            <a:endParaRPr lang="en-AU" sz="1600" kern="100" dirty="0">
              <a:cs typeface="Times New Roman" panose="02020603050405020304" pitchFamily="18" charset="0"/>
            </a:endParaRPr>
          </a:p>
          <a:p>
            <a:pPr marL="285750" lvl="3" indent="-285750"/>
            <a:endParaRPr lang="en-AU" sz="1600" kern="100" dirty="0">
              <a:cs typeface="Times New Roman" panose="02020603050405020304" pitchFamily="18" charset="0"/>
            </a:endParaRPr>
          </a:p>
          <a:p>
            <a:pPr marL="645750" lvl="4" indent="-285750">
              <a:buFont typeface="Courier New" panose="02070309020205020404" pitchFamily="49" charset="0"/>
              <a:buChar char="o"/>
            </a:pPr>
            <a:endParaRPr lang="en-AU" sz="1600" dirty="0"/>
          </a:p>
        </p:txBody>
      </p:sp>
      <p:graphicFrame>
        <p:nvGraphicFramePr>
          <p:cNvPr id="2" name="Table 1">
            <a:extLst>
              <a:ext uri="{FF2B5EF4-FFF2-40B4-BE49-F238E27FC236}">
                <a16:creationId xmlns:a16="http://schemas.microsoft.com/office/drawing/2014/main" id="{C30782C9-F56E-A284-D22B-43452DC65E44}"/>
              </a:ext>
            </a:extLst>
          </p:cNvPr>
          <p:cNvGraphicFramePr>
            <a:graphicFrameLocks noGrp="1"/>
          </p:cNvGraphicFramePr>
          <p:nvPr>
            <p:extLst>
              <p:ext uri="{D42A27DB-BD31-4B8C-83A1-F6EECF244321}">
                <p14:modId xmlns:p14="http://schemas.microsoft.com/office/powerpoint/2010/main" val="3103096372"/>
              </p:ext>
            </p:extLst>
          </p:nvPr>
        </p:nvGraphicFramePr>
        <p:xfrm>
          <a:off x="360000" y="2926030"/>
          <a:ext cx="11586835" cy="2853434"/>
        </p:xfrm>
        <a:graphic>
          <a:graphicData uri="http://schemas.openxmlformats.org/drawingml/2006/table">
            <a:tbl>
              <a:tblPr firstRow="1" bandRow="1">
                <a:tableStyleId>{5C22544A-7EE6-4342-B048-85BDC9FD1C3A}</a:tableStyleId>
              </a:tblPr>
              <a:tblGrid>
                <a:gridCol w="2317367">
                  <a:extLst>
                    <a:ext uri="{9D8B030D-6E8A-4147-A177-3AD203B41FA5}">
                      <a16:colId xmlns:a16="http://schemas.microsoft.com/office/drawing/2014/main" val="2688321933"/>
                    </a:ext>
                  </a:extLst>
                </a:gridCol>
                <a:gridCol w="2302138">
                  <a:extLst>
                    <a:ext uri="{9D8B030D-6E8A-4147-A177-3AD203B41FA5}">
                      <a16:colId xmlns:a16="http://schemas.microsoft.com/office/drawing/2014/main" val="3335537904"/>
                    </a:ext>
                  </a:extLst>
                </a:gridCol>
                <a:gridCol w="2332596">
                  <a:extLst>
                    <a:ext uri="{9D8B030D-6E8A-4147-A177-3AD203B41FA5}">
                      <a16:colId xmlns:a16="http://schemas.microsoft.com/office/drawing/2014/main" val="2042680089"/>
                    </a:ext>
                  </a:extLst>
                </a:gridCol>
                <a:gridCol w="2317367">
                  <a:extLst>
                    <a:ext uri="{9D8B030D-6E8A-4147-A177-3AD203B41FA5}">
                      <a16:colId xmlns:a16="http://schemas.microsoft.com/office/drawing/2014/main" val="618241718"/>
                    </a:ext>
                  </a:extLst>
                </a:gridCol>
                <a:gridCol w="2317367">
                  <a:extLst>
                    <a:ext uri="{9D8B030D-6E8A-4147-A177-3AD203B41FA5}">
                      <a16:colId xmlns:a16="http://schemas.microsoft.com/office/drawing/2014/main" val="3439757484"/>
                    </a:ext>
                  </a:extLst>
                </a:gridCol>
              </a:tblGrid>
              <a:tr h="763339">
                <a:tc>
                  <a:txBody>
                    <a:bodyPr/>
                    <a:lstStyle/>
                    <a:p>
                      <a:endParaRPr lang="en-AU" dirty="0">
                        <a:solidFill>
                          <a:schemeClr val="bg1"/>
                        </a:solidFill>
                      </a:endParaRPr>
                    </a:p>
                  </a:txBody>
                  <a:tcPr>
                    <a:solidFill>
                      <a:srgbClr val="002060"/>
                    </a:solidFill>
                  </a:tcPr>
                </a:tc>
                <a:tc gridSpan="2">
                  <a:txBody>
                    <a:bodyPr/>
                    <a:lstStyle/>
                    <a:p>
                      <a:pPr algn="ctr"/>
                      <a:r>
                        <a:rPr lang="en-AU" dirty="0">
                          <a:solidFill>
                            <a:schemeClr val="bg1"/>
                          </a:solidFill>
                        </a:rPr>
                        <a:t>Income level</a:t>
                      </a:r>
                    </a:p>
                  </a:txBody>
                  <a:tcPr anchor="ctr">
                    <a:solidFill>
                      <a:srgbClr val="002060"/>
                    </a:solidFill>
                  </a:tcPr>
                </a:tc>
                <a:tc hMerge="1">
                  <a:txBody>
                    <a:bodyPr/>
                    <a:lstStyle/>
                    <a:p>
                      <a:pPr algn="ctr"/>
                      <a:endParaRPr lang="en-AU" dirty="0">
                        <a:solidFill>
                          <a:schemeClr val="bg1"/>
                        </a:solidFill>
                      </a:endParaRPr>
                    </a:p>
                  </a:txBody>
                  <a:tcPr anchor="ctr">
                    <a:solidFill>
                      <a:srgbClr val="002060"/>
                    </a:solidFill>
                  </a:tcPr>
                </a:tc>
                <a:tc gridSpan="2">
                  <a:txBody>
                    <a:bodyPr/>
                    <a:lstStyle/>
                    <a:p>
                      <a:pPr algn="ctr"/>
                      <a:r>
                        <a:rPr lang="en-AU" dirty="0">
                          <a:solidFill>
                            <a:schemeClr val="bg1"/>
                          </a:solidFill>
                        </a:rPr>
                        <a:t>Proportion of female employment</a:t>
                      </a:r>
                    </a:p>
                  </a:txBody>
                  <a:tcPr anchor="ctr">
                    <a:solidFill>
                      <a:srgbClr val="002060"/>
                    </a:solidFill>
                  </a:tcPr>
                </a:tc>
                <a:tc hMerge="1">
                  <a:txBody>
                    <a:bodyPr/>
                    <a:lstStyle/>
                    <a:p>
                      <a:pPr algn="ctr"/>
                      <a:endParaRPr lang="en-AU" dirty="0">
                        <a:solidFill>
                          <a:schemeClr val="bg1"/>
                        </a:solidFill>
                      </a:endParaRPr>
                    </a:p>
                  </a:txBody>
                  <a:tcPr anchor="ctr">
                    <a:solidFill>
                      <a:srgbClr val="002060"/>
                    </a:solidFill>
                  </a:tcPr>
                </a:tc>
                <a:extLst>
                  <a:ext uri="{0D108BD9-81ED-4DB2-BD59-A6C34878D82A}">
                    <a16:rowId xmlns:a16="http://schemas.microsoft.com/office/drawing/2014/main" val="798277714"/>
                  </a:ext>
                </a:extLst>
              </a:tr>
              <a:tr h="763339">
                <a:tc>
                  <a:txBody>
                    <a:bodyPr/>
                    <a:lstStyle/>
                    <a:p>
                      <a:endParaRPr lang="en-AU" dirty="0">
                        <a:solidFill>
                          <a:schemeClr val="bg1"/>
                        </a:solidFill>
                      </a:endParaRPr>
                    </a:p>
                  </a:txBody>
                  <a:tcPr>
                    <a:solidFill>
                      <a:srgbClr val="002060"/>
                    </a:solidFill>
                  </a:tcPr>
                </a:tc>
                <a:tc>
                  <a:txBody>
                    <a:bodyPr/>
                    <a:lstStyle/>
                    <a:p>
                      <a:pPr algn="ctr"/>
                      <a:r>
                        <a:rPr lang="en-AU" dirty="0">
                          <a:solidFill>
                            <a:schemeClr val="bg1"/>
                          </a:solidFill>
                        </a:rPr>
                        <a:t>Low</a:t>
                      </a:r>
                    </a:p>
                  </a:txBody>
                  <a:tcPr anchor="ctr">
                    <a:solidFill>
                      <a:srgbClr val="002060"/>
                    </a:solidFill>
                  </a:tcPr>
                </a:tc>
                <a:tc>
                  <a:txBody>
                    <a:bodyPr/>
                    <a:lstStyle/>
                    <a:p>
                      <a:pPr algn="ctr"/>
                      <a:r>
                        <a:rPr lang="en-AU" dirty="0">
                          <a:solidFill>
                            <a:schemeClr val="bg1"/>
                          </a:solidFill>
                        </a:rPr>
                        <a:t>High</a:t>
                      </a:r>
                    </a:p>
                  </a:txBody>
                  <a:tcPr anchor="ctr">
                    <a:solidFill>
                      <a:srgbClr val="002060"/>
                    </a:solidFill>
                  </a:tcPr>
                </a:tc>
                <a:tc>
                  <a:txBody>
                    <a:bodyPr/>
                    <a:lstStyle/>
                    <a:p>
                      <a:pPr algn="ctr"/>
                      <a:r>
                        <a:rPr lang="en-AU" dirty="0">
                          <a:solidFill>
                            <a:schemeClr val="bg1"/>
                          </a:solidFill>
                        </a:rPr>
                        <a:t>Low</a:t>
                      </a:r>
                    </a:p>
                  </a:txBody>
                  <a:tcPr anchor="ctr">
                    <a:solidFill>
                      <a:srgbClr val="002060"/>
                    </a:solidFill>
                  </a:tcPr>
                </a:tc>
                <a:tc>
                  <a:txBody>
                    <a:bodyPr/>
                    <a:lstStyle/>
                    <a:p>
                      <a:pPr algn="ctr"/>
                      <a:r>
                        <a:rPr lang="en-AU" dirty="0">
                          <a:solidFill>
                            <a:schemeClr val="bg1"/>
                          </a:solidFill>
                        </a:rPr>
                        <a:t>High</a:t>
                      </a:r>
                    </a:p>
                  </a:txBody>
                  <a:tcPr anchor="ctr">
                    <a:solidFill>
                      <a:srgbClr val="002060"/>
                    </a:solidFill>
                  </a:tcPr>
                </a:tc>
                <a:extLst>
                  <a:ext uri="{0D108BD9-81ED-4DB2-BD59-A6C34878D82A}">
                    <a16:rowId xmlns:a16="http://schemas.microsoft.com/office/drawing/2014/main" val="37934290"/>
                  </a:ext>
                </a:extLst>
              </a:tr>
              <a:tr h="442252">
                <a:tc>
                  <a:txBody>
                    <a:bodyPr/>
                    <a:lstStyle/>
                    <a:p>
                      <a:r>
                        <a:rPr lang="en-AU" b="1" dirty="0"/>
                        <a:t>Effect</a:t>
                      </a:r>
                    </a:p>
                  </a:txBody>
                  <a:tcPr/>
                </a:tc>
                <a:tc>
                  <a:txBody>
                    <a:bodyPr/>
                    <a:lstStyle/>
                    <a:p>
                      <a:r>
                        <a:rPr lang="en-AU" dirty="0"/>
                        <a:t>-1.173</a:t>
                      </a:r>
                    </a:p>
                  </a:txBody>
                  <a:tcPr/>
                </a:tc>
                <a:tc>
                  <a:txBody>
                    <a:bodyPr/>
                    <a:lstStyle/>
                    <a:p>
                      <a:r>
                        <a:rPr lang="en-AU" dirty="0"/>
                        <a:t>0.012</a:t>
                      </a:r>
                    </a:p>
                  </a:txBody>
                  <a:tcPr/>
                </a:tc>
                <a:tc>
                  <a:txBody>
                    <a:bodyPr/>
                    <a:lstStyle/>
                    <a:p>
                      <a:r>
                        <a:rPr lang="en-AU" dirty="0"/>
                        <a:t>-0.184</a:t>
                      </a:r>
                    </a:p>
                  </a:txBody>
                  <a:tcPr/>
                </a:tc>
                <a:tc>
                  <a:txBody>
                    <a:bodyPr/>
                    <a:lstStyle/>
                    <a:p>
                      <a:r>
                        <a:rPr lang="en-AU" dirty="0"/>
                        <a:t>-0.539</a:t>
                      </a:r>
                    </a:p>
                  </a:txBody>
                  <a:tcPr/>
                </a:tc>
                <a:extLst>
                  <a:ext uri="{0D108BD9-81ED-4DB2-BD59-A6C34878D82A}">
                    <a16:rowId xmlns:a16="http://schemas.microsoft.com/office/drawing/2014/main" val="3018919487"/>
                  </a:ext>
                </a:extLst>
              </a:tr>
              <a:tr h="442252">
                <a:tc>
                  <a:txBody>
                    <a:bodyPr/>
                    <a:lstStyle/>
                    <a:p>
                      <a:r>
                        <a:rPr lang="en-AU" b="1" dirty="0"/>
                        <a:t>Baseline</a:t>
                      </a:r>
                    </a:p>
                  </a:txBody>
                  <a:tcPr/>
                </a:tc>
                <a:tc>
                  <a:txBody>
                    <a:bodyPr/>
                    <a:lstStyle/>
                    <a:p>
                      <a:r>
                        <a:rPr lang="en-AU" dirty="0"/>
                        <a:t>1.596</a:t>
                      </a:r>
                    </a:p>
                  </a:txBody>
                  <a:tcPr/>
                </a:tc>
                <a:tc>
                  <a:txBody>
                    <a:bodyPr/>
                    <a:lstStyle/>
                    <a:p>
                      <a:r>
                        <a:rPr lang="en-AU" dirty="0"/>
                        <a:t>1.596</a:t>
                      </a:r>
                    </a:p>
                  </a:txBody>
                  <a:tcPr/>
                </a:tc>
                <a:tc>
                  <a:txBody>
                    <a:bodyPr/>
                    <a:lstStyle/>
                    <a:p>
                      <a:r>
                        <a:rPr lang="en-AU" dirty="0"/>
                        <a:t>1.596</a:t>
                      </a:r>
                    </a:p>
                  </a:txBody>
                  <a:tcPr/>
                </a:tc>
                <a:tc>
                  <a:txBody>
                    <a:bodyPr/>
                    <a:lstStyle/>
                    <a:p>
                      <a:r>
                        <a:rPr lang="en-AU" dirty="0"/>
                        <a:t>1.596</a:t>
                      </a:r>
                    </a:p>
                  </a:txBody>
                  <a:tcPr/>
                </a:tc>
                <a:extLst>
                  <a:ext uri="{0D108BD9-81ED-4DB2-BD59-A6C34878D82A}">
                    <a16:rowId xmlns:a16="http://schemas.microsoft.com/office/drawing/2014/main" val="4274805035"/>
                  </a:ext>
                </a:extLst>
              </a:tr>
              <a:tr h="442252">
                <a:tc>
                  <a:txBody>
                    <a:bodyPr/>
                    <a:lstStyle/>
                    <a:p>
                      <a:r>
                        <a:rPr lang="en-AU" b="1" dirty="0"/>
                        <a:t>Change (%)</a:t>
                      </a:r>
                    </a:p>
                  </a:txBody>
                  <a:tcPr/>
                </a:tc>
                <a:tc>
                  <a:txBody>
                    <a:bodyPr/>
                    <a:lstStyle/>
                    <a:p>
                      <a:r>
                        <a:rPr lang="en-AU" dirty="0"/>
                        <a:t>-60%</a:t>
                      </a:r>
                    </a:p>
                  </a:txBody>
                  <a:tcPr/>
                </a:tc>
                <a:tc>
                  <a:txBody>
                    <a:bodyPr/>
                    <a:lstStyle/>
                    <a:p>
                      <a:r>
                        <a:rPr lang="en-AU" dirty="0"/>
                        <a:t>1%</a:t>
                      </a:r>
                    </a:p>
                  </a:txBody>
                  <a:tcPr/>
                </a:tc>
                <a:tc>
                  <a:txBody>
                    <a:bodyPr/>
                    <a:lstStyle/>
                    <a:p>
                      <a:r>
                        <a:rPr lang="en-AU" dirty="0"/>
                        <a:t>-14%</a:t>
                      </a:r>
                    </a:p>
                  </a:txBody>
                  <a:tcPr/>
                </a:tc>
                <a:tc>
                  <a:txBody>
                    <a:bodyPr/>
                    <a:lstStyle/>
                    <a:p>
                      <a:r>
                        <a:rPr lang="en-AU" dirty="0"/>
                        <a:t>-29%</a:t>
                      </a:r>
                    </a:p>
                  </a:txBody>
                  <a:tcPr/>
                </a:tc>
                <a:extLst>
                  <a:ext uri="{0D108BD9-81ED-4DB2-BD59-A6C34878D82A}">
                    <a16:rowId xmlns:a16="http://schemas.microsoft.com/office/drawing/2014/main" val="3085385741"/>
                  </a:ext>
                </a:extLst>
              </a:tr>
            </a:tbl>
          </a:graphicData>
        </a:graphic>
      </p:graphicFrame>
    </p:spTree>
    <p:extLst>
      <p:ext uri="{BB962C8B-B14F-4D97-AF65-F5344CB8AC3E}">
        <p14:creationId xmlns:p14="http://schemas.microsoft.com/office/powerpoint/2010/main" val="4397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263A8-F15A-8742-6847-98A75EC9662B}"/>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7B037518-9167-08D2-9ABF-5B74D390B409}"/>
              </a:ext>
            </a:extLst>
          </p:cNvPr>
          <p:cNvSpPr>
            <a:spLocks noGrp="1"/>
          </p:cNvSpPr>
          <p:nvPr>
            <p:ph type="title"/>
          </p:nvPr>
        </p:nvSpPr>
        <p:spPr>
          <a:xfrm>
            <a:off x="360001" y="398255"/>
            <a:ext cx="10515600" cy="1325563"/>
          </a:xfrm>
        </p:spPr>
        <p:txBody>
          <a:bodyPr/>
          <a:lstStyle/>
          <a:p>
            <a:r>
              <a:rPr lang="en-US" dirty="0"/>
              <a:t>What does this mean</a:t>
            </a:r>
            <a:endParaRPr lang="en-AU" dirty="0"/>
          </a:p>
        </p:txBody>
      </p:sp>
      <p:sp>
        <p:nvSpPr>
          <p:cNvPr id="3" name="Text Placeholder 2">
            <a:extLst>
              <a:ext uri="{FF2B5EF4-FFF2-40B4-BE49-F238E27FC236}">
                <a16:creationId xmlns:a16="http://schemas.microsoft.com/office/drawing/2014/main" id="{1B41BC76-5D2A-B7A0-E4E2-11B5228CAD9C}"/>
              </a:ext>
            </a:extLst>
          </p:cNvPr>
          <p:cNvSpPr>
            <a:spLocks noGrp="1"/>
          </p:cNvSpPr>
          <p:nvPr>
            <p:ph type="body" sz="quarter" idx="13"/>
          </p:nvPr>
        </p:nvSpPr>
        <p:spPr>
          <a:xfrm>
            <a:off x="360001" y="1723818"/>
            <a:ext cx="11471998" cy="4923167"/>
          </a:xfrm>
        </p:spPr>
        <p:txBody>
          <a:bodyPr numCol="1">
            <a:normAutofit/>
          </a:bodyPr>
          <a:lstStyle/>
          <a:p>
            <a:r>
              <a:rPr lang="en-AU" sz="1800" dirty="0"/>
              <a:t>While under reporting is a concern evidence suggests this did not impact results.</a:t>
            </a:r>
          </a:p>
          <a:p>
            <a:r>
              <a:rPr lang="en-AU" sz="1800" dirty="0"/>
              <a:t>Several factors may have supported declines in domestic violence assaults:</a:t>
            </a:r>
          </a:p>
          <a:p>
            <a:pPr lvl="1"/>
            <a:r>
              <a:rPr lang="en-AU" sz="1400" dirty="0"/>
              <a:t>Government support – JobKeeper payments may have alleviated financial and mental pressures on households</a:t>
            </a:r>
          </a:p>
          <a:p>
            <a:pPr lvl="1"/>
            <a:r>
              <a:rPr lang="en-AU" sz="1400" dirty="0"/>
              <a:t>Increased risk of being reported mitigated increased offences</a:t>
            </a:r>
          </a:p>
          <a:p>
            <a:pPr lvl="1"/>
            <a:endParaRPr lang="en-AU" sz="1400" dirty="0"/>
          </a:p>
          <a:p>
            <a:r>
              <a:rPr lang="en-AU" sz="1800" dirty="0"/>
              <a:t>Governments could assess the importance of financial support for mitigating DV.</a:t>
            </a:r>
          </a:p>
          <a:p>
            <a:pPr lvl="1"/>
            <a:r>
              <a:rPr lang="en-AU" sz="1400" dirty="0"/>
              <a:t>This could prove critical for understanding how to best alleviate pressures on households and provide support to individuals in violent relationships.</a:t>
            </a:r>
          </a:p>
          <a:p>
            <a:pPr lvl="1"/>
            <a:endParaRPr lang="en-AU" sz="1400" dirty="0"/>
          </a:p>
          <a:p>
            <a:r>
              <a:rPr lang="en-AU" sz="1800" dirty="0"/>
              <a:t>Governments could identify methods to increase risk factor of committing DV offences:</a:t>
            </a:r>
          </a:p>
          <a:p>
            <a:pPr lvl="1"/>
            <a:r>
              <a:rPr lang="en-AU" sz="1400" dirty="0"/>
              <a:t>Better reporting methods</a:t>
            </a:r>
          </a:p>
          <a:p>
            <a:pPr lvl="1"/>
            <a:r>
              <a:rPr lang="en-AU" sz="1400" dirty="0"/>
              <a:t>Harsher penalties</a:t>
            </a:r>
          </a:p>
          <a:p>
            <a:pPr lvl="1"/>
            <a:endParaRPr lang="en-AU" sz="1400" dirty="0"/>
          </a:p>
          <a:p>
            <a:r>
              <a:rPr lang="en-AU" sz="1800" dirty="0"/>
              <a:t>Consideration:</a:t>
            </a:r>
          </a:p>
          <a:p>
            <a:pPr lvl="1"/>
            <a:r>
              <a:rPr lang="en-AU" sz="1400" dirty="0"/>
              <a:t>DV assaults declined but other forms of DV may not have.</a:t>
            </a:r>
          </a:p>
          <a:p>
            <a:endParaRPr lang="en-AU" sz="1800" dirty="0"/>
          </a:p>
        </p:txBody>
      </p:sp>
    </p:spTree>
    <p:extLst>
      <p:ext uri="{BB962C8B-B14F-4D97-AF65-F5344CB8AC3E}">
        <p14:creationId xmlns:p14="http://schemas.microsoft.com/office/powerpoint/2010/main" val="93078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414F-F4B6-2DAA-A440-24E5E528CE6F}"/>
              </a:ext>
            </a:extLst>
          </p:cNvPr>
          <p:cNvSpPr>
            <a:spLocks noGrp="1"/>
          </p:cNvSpPr>
          <p:nvPr>
            <p:ph type="ctrTitle"/>
          </p:nvPr>
        </p:nvSpPr>
        <p:spPr/>
        <p:txBody>
          <a:bodyPr/>
          <a:lstStyle/>
          <a:p>
            <a:r>
              <a:rPr lang="en-US" dirty="0"/>
              <a:t>Overview</a:t>
            </a:r>
            <a:endParaRPr lang="en-AU" dirty="0"/>
          </a:p>
        </p:txBody>
      </p:sp>
      <p:sp>
        <p:nvSpPr>
          <p:cNvPr id="5" name="Text Placeholder 4">
            <a:extLst>
              <a:ext uri="{FF2B5EF4-FFF2-40B4-BE49-F238E27FC236}">
                <a16:creationId xmlns:a16="http://schemas.microsoft.com/office/drawing/2014/main" id="{46663A16-6102-2FFB-9FCE-58D7706CC2F1}"/>
              </a:ext>
            </a:extLst>
          </p:cNvPr>
          <p:cNvSpPr>
            <a:spLocks noGrp="1"/>
          </p:cNvSpPr>
          <p:nvPr>
            <p:ph type="body" sz="quarter" idx="11"/>
          </p:nvPr>
        </p:nvSpPr>
        <p:spPr/>
        <p:txBody>
          <a:bodyPr/>
          <a:lstStyle/>
          <a:p>
            <a:pPr marL="0" indent="0">
              <a:buNone/>
            </a:pPr>
            <a:r>
              <a:rPr lang="en-AU" sz="19900" dirty="0"/>
              <a:t>1</a:t>
            </a:r>
          </a:p>
        </p:txBody>
      </p:sp>
    </p:spTree>
    <p:extLst>
      <p:ext uri="{BB962C8B-B14F-4D97-AF65-F5344CB8AC3E}">
        <p14:creationId xmlns:p14="http://schemas.microsoft.com/office/powerpoint/2010/main" val="39345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CF6AFB-49EA-463D-9902-A7CB1D4DA94E}"/>
              </a:ext>
            </a:extLst>
          </p:cNvPr>
          <p:cNvSpPr>
            <a:spLocks noGrp="1"/>
          </p:cNvSpPr>
          <p:nvPr>
            <p:ph type="title"/>
          </p:nvPr>
        </p:nvSpPr>
        <p:spPr>
          <a:xfrm>
            <a:off x="359994" y="164455"/>
            <a:ext cx="10515600" cy="1325563"/>
          </a:xfrm>
        </p:spPr>
        <p:txBody>
          <a:bodyPr/>
          <a:lstStyle/>
          <a:p>
            <a:r>
              <a:rPr lang="en-US" dirty="0"/>
              <a:t>Domestic violence: What is it and what does the data show</a:t>
            </a:r>
            <a:endParaRPr lang="en-AU" dirty="0"/>
          </a:p>
        </p:txBody>
      </p:sp>
      <p:sp>
        <p:nvSpPr>
          <p:cNvPr id="14" name="Text Placeholder 13">
            <a:extLst>
              <a:ext uri="{FF2B5EF4-FFF2-40B4-BE49-F238E27FC236}">
                <a16:creationId xmlns:a16="http://schemas.microsoft.com/office/drawing/2014/main" id="{3D0B714E-85CB-401D-80F2-9FA56184471F}"/>
              </a:ext>
            </a:extLst>
          </p:cNvPr>
          <p:cNvSpPr>
            <a:spLocks noGrp="1"/>
          </p:cNvSpPr>
          <p:nvPr>
            <p:ph type="body" sz="quarter" idx="13"/>
          </p:nvPr>
        </p:nvSpPr>
        <p:spPr>
          <a:xfrm>
            <a:off x="359994" y="1704200"/>
            <a:ext cx="6176267" cy="1009652"/>
          </a:xfrm>
        </p:spPr>
        <p:txBody>
          <a:bodyPr numCol="1">
            <a:normAutofit/>
          </a:bodyPr>
          <a:lstStyle/>
          <a:p>
            <a:pPr marL="285750" lvl="2" indent="-285750">
              <a:buFont typeface="Arial" panose="020B0604020202020204" pitchFamily="34" charset="0"/>
              <a:buChar char="•"/>
            </a:pPr>
            <a:r>
              <a:rPr lang="en-AU" dirty="0">
                <a:solidFill>
                  <a:schemeClr val="tx1"/>
                </a:solidFill>
              </a:rPr>
              <a:t>Domestic violence refers to the behaviours that intend to cause harm or fear often used to intimidate, manipulate or control others.</a:t>
            </a:r>
          </a:p>
          <a:p>
            <a:pPr marL="285750" lvl="2" indent="-285750">
              <a:buFont typeface="Arial" panose="020B0604020202020204" pitchFamily="34" charset="0"/>
              <a:buChar char="•"/>
            </a:pPr>
            <a:endParaRPr lang="en-AU" dirty="0">
              <a:solidFill>
                <a:schemeClr val="tx1"/>
              </a:solidFill>
            </a:endParaRPr>
          </a:p>
          <a:p>
            <a:pPr marL="285750" lvl="2" indent="-285750">
              <a:buFont typeface="Arial" panose="020B0604020202020204" pitchFamily="34" charset="0"/>
              <a:buChar char="•"/>
            </a:pPr>
            <a:endParaRPr lang="en-AU" dirty="0">
              <a:solidFill>
                <a:schemeClr val="tx1"/>
              </a:solidFill>
            </a:endParaRPr>
          </a:p>
          <a:p>
            <a:pPr marL="0" lvl="2" indent="0">
              <a:buNone/>
            </a:pPr>
            <a:endParaRPr lang="en-AU" dirty="0">
              <a:solidFill>
                <a:schemeClr val="tx1"/>
              </a:solidFill>
            </a:endParaRPr>
          </a:p>
        </p:txBody>
      </p:sp>
      <p:sp>
        <p:nvSpPr>
          <p:cNvPr id="5" name="Slide Number Placeholder 4">
            <a:extLst>
              <a:ext uri="{FF2B5EF4-FFF2-40B4-BE49-F238E27FC236}">
                <a16:creationId xmlns:a16="http://schemas.microsoft.com/office/drawing/2014/main" id="{D9B51B8C-132B-49F6-9610-14E609099D52}"/>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
        <p:nvSpPr>
          <p:cNvPr id="19" name="Rectangle: Diagonal Corners Snipped 18">
            <a:extLst>
              <a:ext uri="{FF2B5EF4-FFF2-40B4-BE49-F238E27FC236}">
                <a16:creationId xmlns:a16="http://schemas.microsoft.com/office/drawing/2014/main" id="{BE4ABC9E-15AC-41BA-7E8F-F0FE725180CB}"/>
              </a:ext>
            </a:extLst>
          </p:cNvPr>
          <p:cNvSpPr/>
          <p:nvPr/>
        </p:nvSpPr>
        <p:spPr>
          <a:xfrm>
            <a:off x="6860301" y="2270582"/>
            <a:ext cx="2560536" cy="573286"/>
          </a:xfrm>
          <a:prstGeom prst="snip2Diag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1 in 4 women </a:t>
            </a:r>
          </a:p>
        </p:txBody>
      </p:sp>
      <p:sp>
        <p:nvSpPr>
          <p:cNvPr id="22" name="Rectangle: Diagonal Corners Snipped 21">
            <a:extLst>
              <a:ext uri="{FF2B5EF4-FFF2-40B4-BE49-F238E27FC236}">
                <a16:creationId xmlns:a16="http://schemas.microsoft.com/office/drawing/2014/main" id="{328C3068-DBF6-EECA-0FF6-3262C00106DA}"/>
              </a:ext>
            </a:extLst>
          </p:cNvPr>
          <p:cNvSpPr/>
          <p:nvPr/>
        </p:nvSpPr>
        <p:spPr>
          <a:xfrm>
            <a:off x="9272301" y="2270582"/>
            <a:ext cx="2412000" cy="573286"/>
          </a:xfrm>
          <a:prstGeom prst="snip2Diag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1 in 8 men</a:t>
            </a:r>
          </a:p>
        </p:txBody>
      </p:sp>
      <p:sp>
        <p:nvSpPr>
          <p:cNvPr id="23" name="Rectangle: Diagonal Corners Snipped 22">
            <a:extLst>
              <a:ext uri="{FF2B5EF4-FFF2-40B4-BE49-F238E27FC236}">
                <a16:creationId xmlns:a16="http://schemas.microsoft.com/office/drawing/2014/main" id="{EA85A33E-4692-3DD3-5A7A-0B76C48F4059}"/>
              </a:ext>
            </a:extLst>
          </p:cNvPr>
          <p:cNvSpPr/>
          <p:nvPr/>
        </p:nvSpPr>
        <p:spPr>
          <a:xfrm>
            <a:off x="6860301" y="1577130"/>
            <a:ext cx="4884286" cy="693452"/>
          </a:xfrm>
          <a:prstGeom prst="snip2DiagRect">
            <a:avLst>
              <a:gd name="adj1" fmla="val 23149"/>
              <a:gd name="adj2" fmla="val 0"/>
            </a:avLst>
          </a:prstGeom>
          <a:solidFill>
            <a:srgbClr val="B4001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Prevalence of DV since age 15</a:t>
            </a:r>
          </a:p>
        </p:txBody>
      </p:sp>
      <p:grpSp>
        <p:nvGrpSpPr>
          <p:cNvPr id="4" name="Group 3">
            <a:extLst>
              <a:ext uri="{FF2B5EF4-FFF2-40B4-BE49-F238E27FC236}">
                <a16:creationId xmlns:a16="http://schemas.microsoft.com/office/drawing/2014/main" id="{55E9103B-D084-1F26-96D4-BD0554EF4D64}"/>
              </a:ext>
            </a:extLst>
          </p:cNvPr>
          <p:cNvGrpSpPr/>
          <p:nvPr/>
        </p:nvGrpSpPr>
        <p:grpSpPr>
          <a:xfrm>
            <a:off x="6860301" y="4579220"/>
            <a:ext cx="4884286" cy="1386904"/>
            <a:chOff x="6860301" y="3038290"/>
            <a:chExt cx="4884286" cy="1386904"/>
          </a:xfrm>
        </p:grpSpPr>
        <p:sp>
          <p:nvSpPr>
            <p:cNvPr id="24" name="Rectangle: Diagonal Corners Snipped 23">
              <a:extLst>
                <a:ext uri="{FF2B5EF4-FFF2-40B4-BE49-F238E27FC236}">
                  <a16:creationId xmlns:a16="http://schemas.microsoft.com/office/drawing/2014/main" id="{E4309DDB-68DF-4387-7633-B078D81822AE}"/>
                </a:ext>
              </a:extLst>
            </p:cNvPr>
            <p:cNvSpPr/>
            <p:nvPr/>
          </p:nvSpPr>
          <p:spPr>
            <a:xfrm>
              <a:off x="6860301" y="3731742"/>
              <a:ext cx="2560536" cy="693452"/>
            </a:xfrm>
            <a:prstGeom prst="snip2Diag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1 woman every 11 days</a:t>
              </a:r>
            </a:p>
          </p:txBody>
        </p:sp>
        <p:sp>
          <p:nvSpPr>
            <p:cNvPr id="25" name="Rectangle: Diagonal Corners Snipped 24">
              <a:extLst>
                <a:ext uri="{FF2B5EF4-FFF2-40B4-BE49-F238E27FC236}">
                  <a16:creationId xmlns:a16="http://schemas.microsoft.com/office/drawing/2014/main" id="{25C406E6-1760-5F80-037A-1357FBEC7977}"/>
                </a:ext>
              </a:extLst>
            </p:cNvPr>
            <p:cNvSpPr/>
            <p:nvPr/>
          </p:nvSpPr>
          <p:spPr>
            <a:xfrm>
              <a:off x="9272301" y="3731742"/>
              <a:ext cx="2412000" cy="693452"/>
            </a:xfrm>
            <a:prstGeom prst="snip2Diag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1 man every 91 days</a:t>
              </a:r>
            </a:p>
          </p:txBody>
        </p:sp>
        <p:sp>
          <p:nvSpPr>
            <p:cNvPr id="26" name="Rectangle: Diagonal Corners Snipped 25">
              <a:extLst>
                <a:ext uri="{FF2B5EF4-FFF2-40B4-BE49-F238E27FC236}">
                  <a16:creationId xmlns:a16="http://schemas.microsoft.com/office/drawing/2014/main" id="{8507842D-1029-6C30-6F62-B8D6E50ED38C}"/>
                </a:ext>
              </a:extLst>
            </p:cNvPr>
            <p:cNvSpPr/>
            <p:nvPr/>
          </p:nvSpPr>
          <p:spPr>
            <a:xfrm>
              <a:off x="6860301" y="3038290"/>
              <a:ext cx="4884286" cy="693452"/>
            </a:xfrm>
            <a:prstGeom prst="snip2DiagRect">
              <a:avLst>
                <a:gd name="adj1" fmla="val 23149"/>
                <a:gd name="adj2" fmla="val 0"/>
              </a:avLst>
            </a:prstGeom>
            <a:solidFill>
              <a:srgbClr val="B4001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2022-23 deaths from DV</a:t>
              </a:r>
            </a:p>
          </p:txBody>
        </p:sp>
      </p:grpSp>
      <p:sp>
        <p:nvSpPr>
          <p:cNvPr id="2" name="TextBox 1">
            <a:extLst>
              <a:ext uri="{FF2B5EF4-FFF2-40B4-BE49-F238E27FC236}">
                <a16:creationId xmlns:a16="http://schemas.microsoft.com/office/drawing/2014/main" id="{1A4A9DC2-42CB-4258-DFE6-47DC07374F3E}"/>
              </a:ext>
            </a:extLst>
          </p:cNvPr>
          <p:cNvSpPr txBox="1"/>
          <p:nvPr/>
        </p:nvSpPr>
        <p:spPr>
          <a:xfrm>
            <a:off x="684031" y="3494416"/>
            <a:ext cx="6176267" cy="923330"/>
          </a:xfrm>
          <a:prstGeom prst="rect">
            <a:avLst/>
          </a:prstGeom>
          <a:noFill/>
        </p:spPr>
        <p:txBody>
          <a:bodyPr wrap="square" numCol="2" rtlCol="0">
            <a:spAutoFit/>
          </a:bodyPr>
          <a:lstStyle/>
          <a:p>
            <a:pPr marL="285750" lvl="2" indent="-285750">
              <a:buFont typeface="Arial" panose="020B0604020202020204" pitchFamily="34" charset="0"/>
              <a:buChar char="•"/>
            </a:pPr>
            <a:r>
              <a:rPr lang="en-AU" sz="1800" dirty="0"/>
              <a:t>Physical</a:t>
            </a:r>
          </a:p>
          <a:p>
            <a:pPr marL="285750" lvl="2" indent="-285750">
              <a:buFont typeface="Arial" panose="020B0604020202020204" pitchFamily="34" charset="0"/>
              <a:buChar char="•"/>
            </a:pPr>
            <a:r>
              <a:rPr lang="en-AU" sz="1800" dirty="0"/>
              <a:t>Verbal</a:t>
            </a:r>
          </a:p>
          <a:p>
            <a:pPr marL="285750" lvl="2" indent="-285750">
              <a:buFont typeface="Arial" panose="020B0604020202020204" pitchFamily="34" charset="0"/>
              <a:buChar char="•"/>
            </a:pPr>
            <a:r>
              <a:rPr lang="en-AU" sz="1800" dirty="0"/>
              <a:t>Social</a:t>
            </a:r>
          </a:p>
          <a:p>
            <a:pPr marL="285750" lvl="2" indent="-285750">
              <a:buFont typeface="Arial" panose="020B0604020202020204" pitchFamily="34" charset="0"/>
              <a:buChar char="•"/>
            </a:pPr>
            <a:r>
              <a:rPr lang="en-AU" sz="1800" dirty="0"/>
              <a:t>Financial/economic</a:t>
            </a:r>
          </a:p>
          <a:p>
            <a:pPr marL="285750" lvl="2" indent="-285750">
              <a:buFont typeface="Arial" panose="020B0604020202020204" pitchFamily="34" charset="0"/>
              <a:buChar char="•"/>
            </a:pPr>
            <a:r>
              <a:rPr lang="en-AU" sz="1800" dirty="0"/>
              <a:t>Sexual</a:t>
            </a:r>
          </a:p>
          <a:p>
            <a:pPr marL="285750" lvl="2" indent="-285750">
              <a:buFont typeface="Arial" panose="020B0604020202020204" pitchFamily="34" charset="0"/>
              <a:buChar char="•"/>
            </a:pPr>
            <a:r>
              <a:rPr lang="en-AU" sz="1800" dirty="0"/>
              <a:t>Emotional</a:t>
            </a:r>
          </a:p>
        </p:txBody>
      </p:sp>
      <p:grpSp>
        <p:nvGrpSpPr>
          <p:cNvPr id="6" name="Group 5">
            <a:extLst>
              <a:ext uri="{FF2B5EF4-FFF2-40B4-BE49-F238E27FC236}">
                <a16:creationId xmlns:a16="http://schemas.microsoft.com/office/drawing/2014/main" id="{5F7C4F17-6576-3E97-A532-5630B5A3C3B1}"/>
              </a:ext>
            </a:extLst>
          </p:cNvPr>
          <p:cNvGrpSpPr/>
          <p:nvPr/>
        </p:nvGrpSpPr>
        <p:grpSpPr>
          <a:xfrm>
            <a:off x="6860300" y="3018092"/>
            <a:ext cx="4884287" cy="1386904"/>
            <a:chOff x="6860300" y="3038290"/>
            <a:chExt cx="4884287" cy="1386904"/>
          </a:xfrm>
        </p:grpSpPr>
        <p:sp>
          <p:nvSpPr>
            <p:cNvPr id="7" name="Rectangle: Diagonal Corners Snipped 6">
              <a:extLst>
                <a:ext uri="{FF2B5EF4-FFF2-40B4-BE49-F238E27FC236}">
                  <a16:creationId xmlns:a16="http://schemas.microsoft.com/office/drawing/2014/main" id="{1160368C-9078-395E-630E-C1D66692C525}"/>
                </a:ext>
              </a:extLst>
            </p:cNvPr>
            <p:cNvSpPr/>
            <p:nvPr/>
          </p:nvSpPr>
          <p:spPr>
            <a:xfrm>
              <a:off x="6860300" y="3731742"/>
              <a:ext cx="4884285" cy="693452"/>
            </a:xfrm>
            <a:prstGeom prst="snip2Diag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75% of victims are female</a:t>
              </a:r>
            </a:p>
          </p:txBody>
        </p:sp>
        <p:sp>
          <p:nvSpPr>
            <p:cNvPr id="9" name="Rectangle: Diagonal Corners Snipped 8">
              <a:extLst>
                <a:ext uri="{FF2B5EF4-FFF2-40B4-BE49-F238E27FC236}">
                  <a16:creationId xmlns:a16="http://schemas.microsoft.com/office/drawing/2014/main" id="{E288EBFE-8AF2-0751-C41F-A60827FE3D42}"/>
                </a:ext>
              </a:extLst>
            </p:cNvPr>
            <p:cNvSpPr/>
            <p:nvPr/>
          </p:nvSpPr>
          <p:spPr>
            <a:xfrm>
              <a:off x="6860301" y="3038290"/>
              <a:ext cx="4884286" cy="693452"/>
            </a:xfrm>
            <a:prstGeom prst="snip2DiagRect">
              <a:avLst>
                <a:gd name="adj1" fmla="val 23149"/>
                <a:gd name="adj2" fmla="val 0"/>
              </a:avLst>
            </a:prstGeom>
            <a:solidFill>
              <a:srgbClr val="B4001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Female victims of DV</a:t>
              </a:r>
            </a:p>
          </p:txBody>
        </p:sp>
      </p:grpSp>
      <p:sp>
        <p:nvSpPr>
          <p:cNvPr id="8" name="TextBox 7">
            <a:extLst>
              <a:ext uri="{FF2B5EF4-FFF2-40B4-BE49-F238E27FC236}">
                <a16:creationId xmlns:a16="http://schemas.microsoft.com/office/drawing/2014/main" id="{B6258AD2-B961-8E58-A550-044988A94EEA}"/>
              </a:ext>
            </a:extLst>
          </p:cNvPr>
          <p:cNvSpPr txBox="1"/>
          <p:nvPr/>
        </p:nvSpPr>
        <p:spPr>
          <a:xfrm>
            <a:off x="359994" y="2805140"/>
            <a:ext cx="5638800" cy="707886"/>
          </a:xfrm>
          <a:prstGeom prst="rect">
            <a:avLst/>
          </a:prstGeom>
          <a:noFill/>
        </p:spPr>
        <p:txBody>
          <a:bodyPr wrap="square" rtlCol="0">
            <a:spAutoFit/>
          </a:bodyPr>
          <a:lstStyle/>
          <a:p>
            <a:pPr marL="342900" indent="-342900">
              <a:buFont typeface="Arial" panose="020B0604020202020204" pitchFamily="34" charset="0"/>
              <a:buChar char="•"/>
            </a:pPr>
            <a:r>
              <a:rPr lang="en-AU" sz="2000" dirty="0"/>
              <a:t>Domestic violence is not always physical and can take multiple forms:</a:t>
            </a:r>
          </a:p>
        </p:txBody>
      </p:sp>
    </p:spTree>
    <p:extLst>
      <p:ext uri="{BB962C8B-B14F-4D97-AF65-F5344CB8AC3E}">
        <p14:creationId xmlns:p14="http://schemas.microsoft.com/office/powerpoint/2010/main" val="47893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5C107-448E-72D9-5329-8EFB6D75792E}"/>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2AAB2DF8-9D74-354A-944F-1FDB21BCE5A0}"/>
              </a:ext>
            </a:extLst>
          </p:cNvPr>
          <p:cNvSpPr>
            <a:spLocks noGrp="1"/>
          </p:cNvSpPr>
          <p:nvPr>
            <p:ph type="title"/>
          </p:nvPr>
        </p:nvSpPr>
        <p:spPr>
          <a:xfrm>
            <a:off x="359994" y="164455"/>
            <a:ext cx="10515600" cy="1325563"/>
          </a:xfrm>
        </p:spPr>
        <p:txBody>
          <a:bodyPr/>
          <a:lstStyle/>
          <a:p>
            <a:r>
              <a:rPr lang="en-US" dirty="0"/>
              <a:t>Domestic violence: Historical overview</a:t>
            </a:r>
            <a:endParaRPr lang="en-AU" dirty="0"/>
          </a:p>
        </p:txBody>
      </p:sp>
      <p:sp>
        <p:nvSpPr>
          <p:cNvPr id="5" name="Slide Number Placeholder 4">
            <a:extLst>
              <a:ext uri="{FF2B5EF4-FFF2-40B4-BE49-F238E27FC236}">
                <a16:creationId xmlns:a16="http://schemas.microsoft.com/office/drawing/2014/main" id="{C51B05B7-8509-3D4B-DEA5-293AF50A0468}"/>
              </a:ext>
            </a:extLst>
          </p:cNvPr>
          <p:cNvSpPr>
            <a:spLocks noGrp="1"/>
          </p:cNvSpPr>
          <p:nvPr>
            <p:ph type="sldNum" sz="quarter" idx="12"/>
          </p:nvPr>
        </p:nvSpPr>
        <p:spPr/>
        <p:txBody>
          <a:bodyPr/>
          <a:lstStyle/>
          <a:p>
            <a:fld id="{10A01DC5-1685-4615-8240-15192985C6A2}" type="slidenum">
              <a:rPr lang="en-AU" smtClean="0"/>
              <a:pPr/>
              <a:t>4</a:t>
            </a:fld>
            <a:endParaRPr lang="en-AU" dirty="0"/>
          </a:p>
        </p:txBody>
      </p:sp>
      <p:graphicFrame>
        <p:nvGraphicFramePr>
          <p:cNvPr id="13" name="Chart 12">
            <a:extLst>
              <a:ext uri="{FF2B5EF4-FFF2-40B4-BE49-F238E27FC236}">
                <a16:creationId xmlns:a16="http://schemas.microsoft.com/office/drawing/2014/main" id="{30DF5C41-F971-38BF-2FE8-13E43CDBE9CA}"/>
              </a:ext>
            </a:extLst>
          </p:cNvPr>
          <p:cNvGraphicFramePr>
            <a:graphicFrameLocks/>
          </p:cNvGraphicFramePr>
          <p:nvPr/>
        </p:nvGraphicFramePr>
        <p:xfrm>
          <a:off x="359994" y="1755912"/>
          <a:ext cx="7197795" cy="4040257"/>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807ADD72-7B12-3B7C-435E-2EA11F2A750E}"/>
              </a:ext>
            </a:extLst>
          </p:cNvPr>
          <p:cNvSpPr txBox="1"/>
          <p:nvPr/>
        </p:nvSpPr>
        <p:spPr>
          <a:xfrm>
            <a:off x="8591776" y="1859339"/>
            <a:ext cx="3600221" cy="3139321"/>
          </a:xfrm>
          <a:prstGeom prst="rect">
            <a:avLst/>
          </a:prstGeom>
          <a:noFill/>
        </p:spPr>
        <p:txBody>
          <a:bodyPr wrap="square" rtlCol="0">
            <a:spAutoFit/>
          </a:bodyPr>
          <a:lstStyle/>
          <a:p>
            <a:r>
              <a:rPr lang="en-AU" dirty="0"/>
              <a:t>DV assaults have been trending upwards</a:t>
            </a:r>
          </a:p>
          <a:p>
            <a:endParaRPr lang="en-AU" dirty="0"/>
          </a:p>
          <a:p>
            <a:endParaRPr lang="en-AU" dirty="0"/>
          </a:p>
          <a:p>
            <a:r>
              <a:rPr lang="en-AU" dirty="0"/>
              <a:t>Average annual change of 3 per cent between 2015 and 2025</a:t>
            </a:r>
          </a:p>
          <a:p>
            <a:endParaRPr lang="en-AU" dirty="0"/>
          </a:p>
          <a:p>
            <a:endParaRPr lang="en-AU" dirty="0"/>
          </a:p>
          <a:p>
            <a:r>
              <a:rPr lang="en-AU" dirty="0"/>
              <a:t>DV has seasonal trends:</a:t>
            </a:r>
          </a:p>
          <a:p>
            <a:pPr marL="742950" lvl="1" indent="-285750">
              <a:buFont typeface="Arial" panose="020B0604020202020204" pitchFamily="34" charset="0"/>
              <a:buChar char="•"/>
            </a:pPr>
            <a:r>
              <a:rPr lang="en-AU" dirty="0"/>
              <a:t>Peaks in summer/holidays</a:t>
            </a:r>
          </a:p>
          <a:p>
            <a:pPr marL="742950" lvl="1" indent="-285750">
              <a:buFont typeface="Arial" panose="020B0604020202020204" pitchFamily="34" charset="0"/>
              <a:buChar char="•"/>
            </a:pPr>
            <a:r>
              <a:rPr lang="en-AU" dirty="0"/>
              <a:t>Lows in mid year</a:t>
            </a:r>
          </a:p>
        </p:txBody>
      </p:sp>
      <p:pic>
        <p:nvPicPr>
          <p:cNvPr id="1026" name="Picture 2" descr="Upward, trend, improvement, trending up, increase icon - Download on ...">
            <a:extLst>
              <a:ext uri="{FF2B5EF4-FFF2-40B4-BE49-F238E27FC236}">
                <a16:creationId xmlns:a16="http://schemas.microsoft.com/office/drawing/2014/main" id="{F9445115-21C7-EF89-262D-F14D821FF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856" y="3994808"/>
            <a:ext cx="1003852" cy="10038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black and white image of a percent sign&#10;&#10;AI-generated content may be incorrect.">
            <a:extLst>
              <a:ext uri="{FF2B5EF4-FFF2-40B4-BE49-F238E27FC236}">
                <a16:creationId xmlns:a16="http://schemas.microsoft.com/office/drawing/2014/main" id="{0CF07357-19B9-6BFF-CEA5-D3602C1B4276}"/>
              </a:ext>
            </a:extLst>
          </p:cNvPr>
          <p:cNvPicPr>
            <a:picLocks noChangeAspect="1"/>
          </p:cNvPicPr>
          <p:nvPr/>
        </p:nvPicPr>
        <p:blipFill>
          <a:blip r:embed="rId4">
            <a:biLevel thresh="7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28953" y="3040683"/>
            <a:ext cx="891657" cy="462976"/>
          </a:xfrm>
          <a:prstGeom prst="rect">
            <a:avLst/>
          </a:prstGeom>
        </p:spPr>
      </p:pic>
      <p:pic>
        <p:nvPicPr>
          <p:cNvPr id="1042" name="Picture 18" descr="Up Arrow Images: How to Use These Graphics to Indicate Progress and Success">
            <a:extLst>
              <a:ext uri="{FF2B5EF4-FFF2-40B4-BE49-F238E27FC236}">
                <a16:creationId xmlns:a16="http://schemas.microsoft.com/office/drawing/2014/main" id="{EE1BA03E-612D-2CCA-9A2B-65DBA5B120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2016" y="1784001"/>
            <a:ext cx="765533" cy="76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7F3BD5-45D3-F15E-740C-68AC1EA3565D}"/>
              </a:ext>
            </a:extLst>
          </p:cNvPr>
          <p:cNvSpPr txBox="1"/>
          <p:nvPr/>
        </p:nvSpPr>
        <p:spPr>
          <a:xfrm>
            <a:off x="288830" y="5777826"/>
            <a:ext cx="2548858" cy="261610"/>
          </a:xfrm>
          <a:prstGeom prst="rect">
            <a:avLst/>
          </a:prstGeom>
          <a:noFill/>
        </p:spPr>
        <p:txBody>
          <a:bodyPr wrap="square" rtlCol="0">
            <a:spAutoFit/>
          </a:bodyPr>
          <a:lstStyle/>
          <a:p>
            <a:r>
              <a:rPr lang="en-AU" sz="1050" dirty="0"/>
              <a:t>Source: </a:t>
            </a:r>
            <a:r>
              <a:rPr lang="en-AU" sz="1050" i="1" dirty="0"/>
              <a:t>BOCSAR (2025)</a:t>
            </a:r>
            <a:endParaRPr lang="en-AU" sz="1050" dirty="0"/>
          </a:p>
        </p:txBody>
      </p:sp>
    </p:spTree>
    <p:extLst>
      <p:ext uri="{BB962C8B-B14F-4D97-AF65-F5344CB8AC3E}">
        <p14:creationId xmlns:p14="http://schemas.microsoft.com/office/powerpoint/2010/main" val="53783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9E3E5-6820-7EE4-DE88-6817ACE592DD}"/>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E814C252-52A9-416E-ADB3-66E435D5F9AC}"/>
              </a:ext>
            </a:extLst>
          </p:cNvPr>
          <p:cNvSpPr>
            <a:spLocks noGrp="1"/>
          </p:cNvSpPr>
          <p:nvPr>
            <p:ph type="title"/>
          </p:nvPr>
        </p:nvSpPr>
        <p:spPr>
          <a:xfrm>
            <a:off x="359994" y="164455"/>
            <a:ext cx="10515600" cy="1325563"/>
          </a:xfrm>
        </p:spPr>
        <p:txBody>
          <a:bodyPr/>
          <a:lstStyle/>
          <a:p>
            <a:r>
              <a:rPr lang="en-US" dirty="0"/>
              <a:t>COVID and domestic violence: Literature</a:t>
            </a:r>
            <a:endParaRPr lang="en-AU" dirty="0"/>
          </a:p>
        </p:txBody>
      </p:sp>
      <p:sp>
        <p:nvSpPr>
          <p:cNvPr id="5" name="Slide Number Placeholder 4">
            <a:extLst>
              <a:ext uri="{FF2B5EF4-FFF2-40B4-BE49-F238E27FC236}">
                <a16:creationId xmlns:a16="http://schemas.microsoft.com/office/drawing/2014/main" id="{00A7BBDC-D297-A184-5ED7-5ED42BB9169B}"/>
              </a:ext>
            </a:extLst>
          </p:cNvPr>
          <p:cNvSpPr>
            <a:spLocks noGrp="1"/>
          </p:cNvSpPr>
          <p:nvPr>
            <p:ph type="sldNum" sz="quarter" idx="12"/>
          </p:nvPr>
        </p:nvSpPr>
        <p:spPr/>
        <p:txBody>
          <a:bodyPr/>
          <a:lstStyle/>
          <a:p>
            <a:fld id="{10A01DC5-1685-4615-8240-15192985C6A2}" type="slidenum">
              <a:rPr lang="en-AU" smtClean="0"/>
              <a:pPr/>
              <a:t>5</a:t>
            </a:fld>
            <a:endParaRPr lang="en-AU" dirty="0"/>
          </a:p>
        </p:txBody>
      </p:sp>
      <p:graphicFrame>
        <p:nvGraphicFramePr>
          <p:cNvPr id="34" name="Table 2">
            <a:extLst>
              <a:ext uri="{FF2B5EF4-FFF2-40B4-BE49-F238E27FC236}">
                <a16:creationId xmlns:a16="http://schemas.microsoft.com/office/drawing/2014/main" id="{424C94F3-810B-20D5-D8A1-9883347A5B10}"/>
              </a:ext>
            </a:extLst>
          </p:cNvPr>
          <p:cNvGraphicFramePr>
            <a:graphicFrameLocks noGrp="1"/>
          </p:cNvGraphicFramePr>
          <p:nvPr>
            <p:extLst>
              <p:ext uri="{D42A27DB-BD31-4B8C-83A1-F6EECF244321}">
                <p14:modId xmlns:p14="http://schemas.microsoft.com/office/powerpoint/2010/main" val="253625988"/>
              </p:ext>
            </p:extLst>
          </p:nvPr>
        </p:nvGraphicFramePr>
        <p:xfrm>
          <a:off x="359994" y="1701316"/>
          <a:ext cx="9605641" cy="4516800"/>
        </p:xfrm>
        <a:graphic>
          <a:graphicData uri="http://schemas.openxmlformats.org/drawingml/2006/table">
            <a:tbl>
              <a:tblPr firstRow="1" bandRow="1">
                <a:tableStyleId>{8EC20E35-A176-4012-BC5E-935CFFF8708E}</a:tableStyleId>
              </a:tblPr>
              <a:tblGrid>
                <a:gridCol w="1329658">
                  <a:extLst>
                    <a:ext uri="{9D8B030D-6E8A-4147-A177-3AD203B41FA5}">
                      <a16:colId xmlns:a16="http://schemas.microsoft.com/office/drawing/2014/main" val="869472893"/>
                    </a:ext>
                  </a:extLst>
                </a:gridCol>
                <a:gridCol w="2577548">
                  <a:extLst>
                    <a:ext uri="{9D8B030D-6E8A-4147-A177-3AD203B41FA5}">
                      <a16:colId xmlns:a16="http://schemas.microsoft.com/office/drawing/2014/main" val="174323225"/>
                    </a:ext>
                  </a:extLst>
                </a:gridCol>
                <a:gridCol w="1417983">
                  <a:extLst>
                    <a:ext uri="{9D8B030D-6E8A-4147-A177-3AD203B41FA5}">
                      <a16:colId xmlns:a16="http://schemas.microsoft.com/office/drawing/2014/main" val="2890221385"/>
                    </a:ext>
                  </a:extLst>
                </a:gridCol>
                <a:gridCol w="4280452">
                  <a:extLst>
                    <a:ext uri="{9D8B030D-6E8A-4147-A177-3AD203B41FA5}">
                      <a16:colId xmlns:a16="http://schemas.microsoft.com/office/drawing/2014/main" val="1022774726"/>
                    </a:ext>
                  </a:extLst>
                </a:gridCol>
              </a:tblGrid>
              <a:tr h="288000">
                <a:tc>
                  <a:txBody>
                    <a:bodyPr/>
                    <a:lstStyle/>
                    <a:p>
                      <a:r>
                        <a:rPr lang="en-AU" sz="1400" dirty="0"/>
                        <a:t>Country</a:t>
                      </a:r>
                    </a:p>
                  </a:txBody>
                  <a:tcPr/>
                </a:tc>
                <a:tc>
                  <a:txBody>
                    <a:bodyPr/>
                    <a:lstStyle/>
                    <a:p>
                      <a:r>
                        <a:rPr lang="en-AU" sz="1400" dirty="0"/>
                        <a:t>Paper</a:t>
                      </a:r>
                    </a:p>
                  </a:txBody>
                  <a:tcPr/>
                </a:tc>
                <a:tc>
                  <a:txBody>
                    <a:bodyPr/>
                    <a:lstStyle/>
                    <a:p>
                      <a:r>
                        <a:rPr lang="en-AU" sz="1400" dirty="0"/>
                        <a:t>Findings</a:t>
                      </a:r>
                    </a:p>
                  </a:txBody>
                  <a:tcPr/>
                </a:tc>
                <a:tc>
                  <a:txBody>
                    <a:bodyPr/>
                    <a:lstStyle/>
                    <a:p>
                      <a:r>
                        <a:rPr lang="en-AU" sz="1400" dirty="0"/>
                        <a:t>Data</a:t>
                      </a:r>
                    </a:p>
                  </a:txBody>
                  <a:tcPr/>
                </a:tc>
                <a:extLst>
                  <a:ext uri="{0D108BD9-81ED-4DB2-BD59-A6C34878D82A}">
                    <a16:rowId xmlns:a16="http://schemas.microsoft.com/office/drawing/2014/main" val="2881985505"/>
                  </a:ext>
                </a:extLst>
              </a:tr>
              <a:tr h="468000">
                <a:tc>
                  <a:txBody>
                    <a:bodyPr/>
                    <a:lstStyle/>
                    <a:p>
                      <a:r>
                        <a:rPr lang="en-AU" sz="1400" dirty="0"/>
                        <a:t>Australia</a:t>
                      </a:r>
                    </a:p>
                  </a:txBody>
                  <a:tcPr anchor="ctr"/>
                </a:tc>
                <a:tc>
                  <a:txBody>
                    <a:bodyPr/>
                    <a:lstStyle/>
                    <a:p>
                      <a:r>
                        <a:rPr lang="en-AU" sz="1400" dirty="0"/>
                        <a:t>Moslehi et al. (2021)</a:t>
                      </a:r>
                    </a:p>
                  </a:txBody>
                  <a:tcPr anchor="ctr"/>
                </a:tc>
                <a:tc>
                  <a:txBody>
                    <a:bodyPr/>
                    <a:lstStyle/>
                    <a:p>
                      <a:r>
                        <a:rPr lang="en-AU" sz="1400" dirty="0"/>
                        <a:t>Increase</a:t>
                      </a:r>
                    </a:p>
                  </a:txBody>
                  <a:tcPr anchor="ctr"/>
                </a:tc>
                <a:tc>
                  <a:txBody>
                    <a:bodyPr/>
                    <a:lstStyle/>
                    <a:p>
                      <a:r>
                        <a:rPr lang="en-AU" sz="1400" dirty="0"/>
                        <a:t>Police recorded DV assaults</a:t>
                      </a:r>
                    </a:p>
                  </a:txBody>
                  <a:tcPr anchor="ctr"/>
                </a:tc>
                <a:extLst>
                  <a:ext uri="{0D108BD9-81ED-4DB2-BD59-A6C34878D82A}">
                    <a16:rowId xmlns:a16="http://schemas.microsoft.com/office/drawing/2014/main" val="747187965"/>
                  </a:ext>
                </a:extLst>
              </a:tr>
              <a:tr h="468000">
                <a:tc>
                  <a:txBody>
                    <a:bodyPr/>
                    <a:lstStyle/>
                    <a:p>
                      <a:r>
                        <a:rPr lang="en-AU" sz="1400" dirty="0"/>
                        <a:t>U.S.</a:t>
                      </a:r>
                    </a:p>
                  </a:txBody>
                  <a:tcPr anchor="ctr"/>
                </a:tc>
                <a:tc>
                  <a:txBody>
                    <a:bodyPr/>
                    <a:lstStyle/>
                    <a:p>
                      <a:r>
                        <a:rPr lang="en-AU" sz="1400" dirty="0"/>
                        <a:t>Leslie and Wilson (2020)</a:t>
                      </a:r>
                    </a:p>
                  </a:txBody>
                  <a:tcPr anchor="ctr"/>
                </a:tc>
                <a:tc>
                  <a:txBody>
                    <a:bodyPr/>
                    <a:lstStyle/>
                    <a:p>
                      <a:r>
                        <a:rPr lang="en-AU" sz="1400" dirty="0"/>
                        <a:t>Increase</a:t>
                      </a:r>
                    </a:p>
                  </a:txBody>
                  <a:tcPr anchor="ctr"/>
                </a:tc>
                <a:tc>
                  <a:txBody>
                    <a:bodyPr/>
                    <a:lstStyle/>
                    <a:p>
                      <a:r>
                        <a:rPr lang="en-AU" sz="1400" dirty="0"/>
                        <a:t>Calls for service</a:t>
                      </a:r>
                    </a:p>
                  </a:txBody>
                  <a:tcPr anchor="ctr"/>
                </a:tc>
                <a:extLst>
                  <a:ext uri="{0D108BD9-81ED-4DB2-BD59-A6C34878D82A}">
                    <a16:rowId xmlns:a16="http://schemas.microsoft.com/office/drawing/2014/main" val="1075731867"/>
                  </a:ext>
                </a:extLst>
              </a:tr>
              <a:tr h="468000">
                <a:tc>
                  <a:txBody>
                    <a:bodyPr/>
                    <a:lstStyle/>
                    <a:p>
                      <a:r>
                        <a:rPr lang="en-AU" sz="1400" dirty="0"/>
                        <a:t>Chile</a:t>
                      </a:r>
                    </a:p>
                  </a:txBody>
                  <a:tcPr anchor="ctr"/>
                </a:tc>
                <a:tc>
                  <a:txBody>
                    <a:bodyPr/>
                    <a:lstStyle/>
                    <a:p>
                      <a:r>
                        <a:rPr lang="en-AU" sz="1400" dirty="0"/>
                        <a:t>Bhalotra et al. (2021)</a:t>
                      </a:r>
                    </a:p>
                  </a:txBody>
                  <a:tcPr anchor="ctr"/>
                </a:tc>
                <a:tc>
                  <a:txBody>
                    <a:bodyPr/>
                    <a:lstStyle/>
                    <a:p>
                      <a:r>
                        <a:rPr lang="en-AU" sz="1400" dirty="0"/>
                        <a:t>Increase</a:t>
                      </a:r>
                    </a:p>
                  </a:txBody>
                  <a:tcPr anchor="ctr"/>
                </a:tc>
                <a:tc>
                  <a:txBody>
                    <a:bodyPr/>
                    <a:lstStyle/>
                    <a:p>
                      <a:r>
                        <a:rPr lang="en-AU" sz="1400" dirty="0"/>
                        <a:t>DV hotline, public shelter occupancy, police reports</a:t>
                      </a:r>
                    </a:p>
                  </a:txBody>
                  <a:tcPr anchor="ctr"/>
                </a:tc>
                <a:extLst>
                  <a:ext uri="{0D108BD9-81ED-4DB2-BD59-A6C34878D82A}">
                    <a16:rowId xmlns:a16="http://schemas.microsoft.com/office/drawing/2014/main" val="2593026555"/>
                  </a:ext>
                </a:extLst>
              </a:tr>
              <a:tr h="468000">
                <a:tc>
                  <a:txBody>
                    <a:bodyPr/>
                    <a:lstStyle/>
                    <a:p>
                      <a:r>
                        <a:rPr lang="en-AU" sz="1400" dirty="0"/>
                        <a:t>U.S.</a:t>
                      </a:r>
                    </a:p>
                  </a:txBody>
                  <a:tcPr anchor="ctr"/>
                </a:tc>
                <a:tc>
                  <a:txBody>
                    <a:bodyPr/>
                    <a:lstStyle/>
                    <a:p>
                      <a:r>
                        <a:rPr lang="en-AU" sz="1400" dirty="0"/>
                        <a:t>Bullinger et al. (2021)</a:t>
                      </a:r>
                    </a:p>
                  </a:txBody>
                  <a:tcPr anchor="ctr"/>
                </a:tc>
                <a:tc>
                  <a:txBody>
                    <a:bodyPr/>
                    <a:lstStyle/>
                    <a:p>
                      <a:r>
                        <a:rPr lang="en-AU" sz="1400" dirty="0"/>
                        <a:t>Decrease</a:t>
                      </a:r>
                    </a:p>
                  </a:txBody>
                  <a:tcPr anchor="ctr"/>
                </a:tc>
                <a:tc>
                  <a:txBody>
                    <a:bodyPr/>
                    <a:lstStyle/>
                    <a:p>
                      <a:r>
                        <a:rPr lang="en-AU" sz="1400" dirty="0"/>
                        <a:t>DV calls for service</a:t>
                      </a:r>
                    </a:p>
                  </a:txBody>
                  <a:tcPr anchor="ctr"/>
                </a:tc>
                <a:extLst>
                  <a:ext uri="{0D108BD9-81ED-4DB2-BD59-A6C34878D82A}">
                    <a16:rowId xmlns:a16="http://schemas.microsoft.com/office/drawing/2014/main" val="2086493787"/>
                  </a:ext>
                </a:extLst>
              </a:tr>
              <a:tr h="468000">
                <a:tc>
                  <a:txBody>
                    <a:bodyPr/>
                    <a:lstStyle/>
                    <a:p>
                      <a:r>
                        <a:rPr lang="en-AU" sz="1400" dirty="0"/>
                        <a:t>India</a:t>
                      </a:r>
                    </a:p>
                  </a:txBody>
                  <a:tcPr anchor="ctr"/>
                </a:tc>
                <a:tc>
                  <a:txBody>
                    <a:bodyPr/>
                    <a:lstStyle/>
                    <a:p>
                      <a:r>
                        <a:rPr lang="en-AU" sz="1400" dirty="0"/>
                        <a:t>Ravindran and Shah (2020)</a:t>
                      </a:r>
                    </a:p>
                  </a:txBody>
                  <a:tcPr anchor="ctr"/>
                </a:tc>
                <a:tc>
                  <a:txBody>
                    <a:bodyPr/>
                    <a:lstStyle/>
                    <a:p>
                      <a:r>
                        <a:rPr lang="en-AU" sz="1400" dirty="0"/>
                        <a:t>Increase</a:t>
                      </a:r>
                    </a:p>
                  </a:txBody>
                  <a:tcPr anchor="ctr"/>
                </a:tc>
                <a:tc>
                  <a:txBody>
                    <a:bodyPr/>
                    <a:lstStyle/>
                    <a:p>
                      <a:r>
                        <a:rPr lang="en-AU" sz="1400" dirty="0"/>
                        <a:t>DV complaints</a:t>
                      </a:r>
                    </a:p>
                  </a:txBody>
                  <a:tcPr anchor="ctr"/>
                </a:tc>
                <a:extLst>
                  <a:ext uri="{0D108BD9-81ED-4DB2-BD59-A6C34878D82A}">
                    <a16:rowId xmlns:a16="http://schemas.microsoft.com/office/drawing/2014/main" val="2857045397"/>
                  </a:ext>
                </a:extLst>
              </a:tr>
              <a:tr h="468000">
                <a:tc>
                  <a:txBody>
                    <a:bodyPr/>
                    <a:lstStyle/>
                    <a:p>
                      <a:r>
                        <a:rPr lang="en-AU" sz="1400" dirty="0"/>
                        <a:t>11 countries</a:t>
                      </a:r>
                    </a:p>
                  </a:txBody>
                  <a:tcPr anchor="ctr"/>
                </a:tc>
                <a:tc>
                  <a:txBody>
                    <a:bodyPr/>
                    <a:lstStyle/>
                    <a:p>
                      <a:r>
                        <a:rPr lang="en-AU" sz="1400" dirty="0"/>
                        <a:t>Berniell and Facchini (2021)</a:t>
                      </a:r>
                    </a:p>
                  </a:txBody>
                  <a:tcPr anchor="ctr"/>
                </a:tc>
                <a:tc>
                  <a:txBody>
                    <a:bodyPr/>
                    <a:lstStyle/>
                    <a:p>
                      <a:r>
                        <a:rPr lang="en-AU" sz="1400" dirty="0"/>
                        <a:t>Increase</a:t>
                      </a:r>
                    </a:p>
                  </a:txBody>
                  <a:tcPr anchor="ctr"/>
                </a:tc>
                <a:tc>
                  <a:txBody>
                    <a:bodyPr/>
                    <a:lstStyle/>
                    <a:p>
                      <a:r>
                        <a:rPr lang="en-AU" sz="1400" dirty="0"/>
                        <a:t>Google DV related searches</a:t>
                      </a:r>
                    </a:p>
                  </a:txBody>
                  <a:tcPr anchor="ctr"/>
                </a:tc>
                <a:extLst>
                  <a:ext uri="{0D108BD9-81ED-4DB2-BD59-A6C34878D82A}">
                    <a16:rowId xmlns:a16="http://schemas.microsoft.com/office/drawing/2014/main" val="607251290"/>
                  </a:ext>
                </a:extLst>
              </a:tr>
              <a:tr h="468000">
                <a:tc>
                  <a:txBody>
                    <a:bodyPr/>
                    <a:lstStyle/>
                    <a:p>
                      <a:r>
                        <a:rPr lang="en-AU" sz="1400" dirty="0"/>
                        <a:t>Mexico</a:t>
                      </a:r>
                    </a:p>
                  </a:txBody>
                  <a:tcPr anchor="ctr"/>
                </a:tc>
                <a:tc>
                  <a:txBody>
                    <a:bodyPr/>
                    <a:lstStyle/>
                    <a:p>
                      <a:r>
                        <a:rPr lang="en-AU" sz="1400" dirty="0"/>
                        <a:t>Hoehn-Velasco et al. (2021)</a:t>
                      </a:r>
                    </a:p>
                  </a:txBody>
                  <a:tcPr anchor="ctr"/>
                </a:tc>
                <a:tc>
                  <a:txBody>
                    <a:bodyPr/>
                    <a:lstStyle/>
                    <a:p>
                      <a:r>
                        <a:rPr lang="en-AU" sz="1400" dirty="0"/>
                        <a:t>Decrease</a:t>
                      </a:r>
                    </a:p>
                  </a:txBody>
                  <a:tcPr anchor="ctr"/>
                </a:tc>
                <a:tc>
                  <a:txBody>
                    <a:bodyPr/>
                    <a:lstStyle/>
                    <a:p>
                      <a:r>
                        <a:rPr lang="en-AU" sz="1400" dirty="0"/>
                        <a:t>Recorded DV incidents</a:t>
                      </a:r>
                    </a:p>
                  </a:txBody>
                  <a:tcPr anchor="ctr"/>
                </a:tc>
                <a:extLst>
                  <a:ext uri="{0D108BD9-81ED-4DB2-BD59-A6C34878D82A}">
                    <a16:rowId xmlns:a16="http://schemas.microsoft.com/office/drawing/2014/main" val="459706758"/>
                  </a:ext>
                </a:extLst>
              </a:tr>
              <a:tr h="468000">
                <a:tc>
                  <a:txBody>
                    <a:bodyPr/>
                    <a:lstStyle/>
                    <a:p>
                      <a:r>
                        <a:rPr lang="en-AU" sz="1400" dirty="0"/>
                        <a:t>U.K.</a:t>
                      </a:r>
                    </a:p>
                  </a:txBody>
                  <a:tcPr anchor="ctr"/>
                </a:tc>
                <a:tc>
                  <a:txBody>
                    <a:bodyPr/>
                    <a:lstStyle/>
                    <a:p>
                      <a:r>
                        <a:rPr lang="en-AU" sz="1400" dirty="0"/>
                        <a:t>Ivandic et al. (2020)</a:t>
                      </a:r>
                    </a:p>
                  </a:txBody>
                  <a:tcPr anchor="ctr"/>
                </a:tc>
                <a:tc>
                  <a:txBody>
                    <a:bodyPr/>
                    <a:lstStyle/>
                    <a:p>
                      <a:r>
                        <a:rPr lang="en-AU" sz="1400" dirty="0"/>
                        <a:t>Increase</a:t>
                      </a:r>
                    </a:p>
                  </a:txBody>
                  <a:tcPr anchor="ctr"/>
                </a:tc>
                <a:tc>
                  <a:txBody>
                    <a:bodyPr/>
                    <a:lstStyle/>
                    <a:p>
                      <a:r>
                        <a:rPr lang="en-AU" sz="1400" dirty="0"/>
                        <a:t>Recorded DV incidents and calls for service</a:t>
                      </a:r>
                    </a:p>
                  </a:txBody>
                  <a:tcPr anchor="ctr"/>
                </a:tc>
                <a:extLst>
                  <a:ext uri="{0D108BD9-81ED-4DB2-BD59-A6C34878D82A}">
                    <a16:rowId xmlns:a16="http://schemas.microsoft.com/office/drawing/2014/main" val="796641923"/>
                  </a:ext>
                </a:extLst>
              </a:tr>
              <a:tr h="468000">
                <a:tc>
                  <a:txBody>
                    <a:bodyPr/>
                    <a:lstStyle/>
                    <a:p>
                      <a:r>
                        <a:rPr lang="en-AU" sz="1400" dirty="0"/>
                        <a:t>U.S.</a:t>
                      </a:r>
                    </a:p>
                  </a:txBody>
                  <a:tcPr anchor="ctr"/>
                </a:tc>
                <a:tc>
                  <a:txBody>
                    <a:bodyPr/>
                    <a:lstStyle/>
                    <a:p>
                      <a:r>
                        <a:rPr lang="en-AU" sz="1400" dirty="0"/>
                        <a:t>Miller et al. (2021)</a:t>
                      </a:r>
                    </a:p>
                  </a:txBody>
                  <a:tcPr anchor="ctr"/>
                </a:tc>
                <a:tc>
                  <a:txBody>
                    <a:bodyPr/>
                    <a:lstStyle/>
                    <a:p>
                      <a:r>
                        <a:rPr lang="en-AU" sz="1400" dirty="0"/>
                        <a:t>Decrease</a:t>
                      </a:r>
                    </a:p>
                  </a:txBody>
                  <a:tcPr anchor="ctr"/>
                </a:tc>
                <a:tc>
                  <a:txBody>
                    <a:bodyPr/>
                    <a:lstStyle/>
                    <a:p>
                      <a:r>
                        <a:rPr lang="en-AU" sz="1400" dirty="0"/>
                        <a:t>DV crime reports and calls for service</a:t>
                      </a:r>
                    </a:p>
                  </a:txBody>
                  <a:tcPr anchor="ctr"/>
                </a:tc>
                <a:extLst>
                  <a:ext uri="{0D108BD9-81ED-4DB2-BD59-A6C34878D82A}">
                    <a16:rowId xmlns:a16="http://schemas.microsoft.com/office/drawing/2014/main" val="4213878287"/>
                  </a:ext>
                </a:extLst>
              </a:tr>
            </a:tbl>
          </a:graphicData>
        </a:graphic>
      </p:graphicFrame>
      <p:sp>
        <p:nvSpPr>
          <p:cNvPr id="35" name="Arrow: Up 34">
            <a:extLst>
              <a:ext uri="{FF2B5EF4-FFF2-40B4-BE49-F238E27FC236}">
                <a16:creationId xmlns:a16="http://schemas.microsoft.com/office/drawing/2014/main" id="{698FCB4F-D52D-B6C9-1589-A9E1FA448E91}"/>
              </a:ext>
            </a:extLst>
          </p:cNvPr>
          <p:cNvSpPr/>
          <p:nvPr/>
        </p:nvSpPr>
        <p:spPr>
          <a:xfrm>
            <a:off x="5154416" y="2058130"/>
            <a:ext cx="251926" cy="356895"/>
          </a:xfrm>
          <a:prstGeom prst="upArrow">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Arrow: Up 35">
            <a:extLst>
              <a:ext uri="{FF2B5EF4-FFF2-40B4-BE49-F238E27FC236}">
                <a16:creationId xmlns:a16="http://schemas.microsoft.com/office/drawing/2014/main" id="{4EC062B8-04E3-3025-048E-983D4BDD7901}"/>
              </a:ext>
            </a:extLst>
          </p:cNvPr>
          <p:cNvSpPr/>
          <p:nvPr/>
        </p:nvSpPr>
        <p:spPr>
          <a:xfrm>
            <a:off x="5154415" y="4391683"/>
            <a:ext cx="251926" cy="356895"/>
          </a:xfrm>
          <a:prstGeom prst="upArrow">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Arrow: Up 36">
            <a:extLst>
              <a:ext uri="{FF2B5EF4-FFF2-40B4-BE49-F238E27FC236}">
                <a16:creationId xmlns:a16="http://schemas.microsoft.com/office/drawing/2014/main" id="{AC231F5D-1B27-0F54-F0EF-642F263B67B4}"/>
              </a:ext>
            </a:extLst>
          </p:cNvPr>
          <p:cNvSpPr/>
          <p:nvPr/>
        </p:nvSpPr>
        <p:spPr>
          <a:xfrm>
            <a:off x="5154416" y="2536049"/>
            <a:ext cx="251926" cy="356895"/>
          </a:xfrm>
          <a:prstGeom prst="upArrow">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Arrow: Up 37">
            <a:extLst>
              <a:ext uri="{FF2B5EF4-FFF2-40B4-BE49-F238E27FC236}">
                <a16:creationId xmlns:a16="http://schemas.microsoft.com/office/drawing/2014/main" id="{4C63EAC7-4011-CAA9-6C0C-EA5FAB6F1442}"/>
              </a:ext>
            </a:extLst>
          </p:cNvPr>
          <p:cNvSpPr/>
          <p:nvPr/>
        </p:nvSpPr>
        <p:spPr>
          <a:xfrm>
            <a:off x="5154416" y="3020962"/>
            <a:ext cx="251926" cy="356895"/>
          </a:xfrm>
          <a:prstGeom prst="upArrow">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Arrow: Up 38">
            <a:extLst>
              <a:ext uri="{FF2B5EF4-FFF2-40B4-BE49-F238E27FC236}">
                <a16:creationId xmlns:a16="http://schemas.microsoft.com/office/drawing/2014/main" id="{9B53F8B2-B411-F067-C550-E9CB6881D9B2}"/>
              </a:ext>
            </a:extLst>
          </p:cNvPr>
          <p:cNvSpPr/>
          <p:nvPr/>
        </p:nvSpPr>
        <p:spPr>
          <a:xfrm>
            <a:off x="5154415" y="3937696"/>
            <a:ext cx="251926" cy="356895"/>
          </a:xfrm>
          <a:prstGeom prst="upArrow">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Arrow: Up 39">
            <a:extLst>
              <a:ext uri="{FF2B5EF4-FFF2-40B4-BE49-F238E27FC236}">
                <a16:creationId xmlns:a16="http://schemas.microsoft.com/office/drawing/2014/main" id="{34F2EBEA-6739-4C5D-C106-6A57C9214A86}"/>
              </a:ext>
            </a:extLst>
          </p:cNvPr>
          <p:cNvSpPr/>
          <p:nvPr/>
        </p:nvSpPr>
        <p:spPr>
          <a:xfrm>
            <a:off x="5154415" y="5340386"/>
            <a:ext cx="251926" cy="356895"/>
          </a:xfrm>
          <a:prstGeom prst="upArrow">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Arrow: Up 40">
            <a:extLst>
              <a:ext uri="{FF2B5EF4-FFF2-40B4-BE49-F238E27FC236}">
                <a16:creationId xmlns:a16="http://schemas.microsoft.com/office/drawing/2014/main" id="{F081FAB5-7EC9-AB24-7426-2BFBBD004798}"/>
              </a:ext>
            </a:extLst>
          </p:cNvPr>
          <p:cNvSpPr/>
          <p:nvPr/>
        </p:nvSpPr>
        <p:spPr>
          <a:xfrm rot="10800000">
            <a:off x="5154416" y="3505875"/>
            <a:ext cx="251926" cy="356895"/>
          </a:xfrm>
          <a:prstGeom prst="up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Arrow: Up 41">
            <a:extLst>
              <a:ext uri="{FF2B5EF4-FFF2-40B4-BE49-F238E27FC236}">
                <a16:creationId xmlns:a16="http://schemas.microsoft.com/office/drawing/2014/main" id="{B709F277-EBE4-DFA3-9AA1-401A004A5ED3}"/>
              </a:ext>
            </a:extLst>
          </p:cNvPr>
          <p:cNvSpPr/>
          <p:nvPr/>
        </p:nvSpPr>
        <p:spPr>
          <a:xfrm rot="10800000">
            <a:off x="5154415" y="4872303"/>
            <a:ext cx="251926" cy="356895"/>
          </a:xfrm>
          <a:prstGeom prst="up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Arrow: Up 42">
            <a:extLst>
              <a:ext uri="{FF2B5EF4-FFF2-40B4-BE49-F238E27FC236}">
                <a16:creationId xmlns:a16="http://schemas.microsoft.com/office/drawing/2014/main" id="{29E1B86C-0513-26CC-421F-74B43AC65F09}"/>
              </a:ext>
            </a:extLst>
          </p:cNvPr>
          <p:cNvSpPr/>
          <p:nvPr/>
        </p:nvSpPr>
        <p:spPr>
          <a:xfrm rot="10800000">
            <a:off x="5148948" y="5804851"/>
            <a:ext cx="251926" cy="356895"/>
          </a:xfrm>
          <a:prstGeom prst="up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18661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A5E1E-1294-10CD-28E1-F8F95897A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71F94-D3D6-9675-3166-0E2BAF4862E5}"/>
              </a:ext>
            </a:extLst>
          </p:cNvPr>
          <p:cNvSpPr>
            <a:spLocks noGrp="1"/>
          </p:cNvSpPr>
          <p:nvPr>
            <p:ph type="ctrTitle"/>
          </p:nvPr>
        </p:nvSpPr>
        <p:spPr/>
        <p:txBody>
          <a:bodyPr/>
          <a:lstStyle/>
          <a:p>
            <a:r>
              <a:rPr lang="en-US" dirty="0"/>
              <a:t>Research</a:t>
            </a:r>
            <a:endParaRPr lang="en-AU" dirty="0"/>
          </a:p>
        </p:txBody>
      </p:sp>
      <p:sp>
        <p:nvSpPr>
          <p:cNvPr id="5" name="Text Placeholder 4">
            <a:extLst>
              <a:ext uri="{FF2B5EF4-FFF2-40B4-BE49-F238E27FC236}">
                <a16:creationId xmlns:a16="http://schemas.microsoft.com/office/drawing/2014/main" id="{9121495B-BF75-91A5-359C-32E2A7F9DCD4}"/>
              </a:ext>
            </a:extLst>
          </p:cNvPr>
          <p:cNvSpPr>
            <a:spLocks noGrp="1"/>
          </p:cNvSpPr>
          <p:nvPr>
            <p:ph type="body" sz="quarter" idx="11"/>
          </p:nvPr>
        </p:nvSpPr>
        <p:spPr/>
        <p:txBody>
          <a:bodyPr/>
          <a:lstStyle/>
          <a:p>
            <a:pPr marL="0" indent="0">
              <a:buNone/>
            </a:pPr>
            <a:r>
              <a:rPr lang="en-AU" sz="19900" dirty="0"/>
              <a:t>2</a:t>
            </a:r>
          </a:p>
        </p:txBody>
      </p:sp>
    </p:spTree>
    <p:extLst>
      <p:ext uri="{BB962C8B-B14F-4D97-AF65-F5344CB8AC3E}">
        <p14:creationId xmlns:p14="http://schemas.microsoft.com/office/powerpoint/2010/main" val="291839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CF6AFB-49EA-463D-9902-A7CB1D4DA94E}"/>
              </a:ext>
            </a:extLst>
          </p:cNvPr>
          <p:cNvSpPr>
            <a:spLocks noGrp="1"/>
          </p:cNvSpPr>
          <p:nvPr>
            <p:ph type="title"/>
          </p:nvPr>
        </p:nvSpPr>
        <p:spPr>
          <a:xfrm>
            <a:off x="294686" y="316183"/>
            <a:ext cx="9720000" cy="1009652"/>
          </a:xfrm>
        </p:spPr>
        <p:txBody>
          <a:bodyPr/>
          <a:lstStyle/>
          <a:p>
            <a:r>
              <a:rPr lang="en-US" dirty="0"/>
              <a:t>Study and motivation</a:t>
            </a:r>
            <a:endParaRPr lang="en-AU" dirty="0"/>
          </a:p>
        </p:txBody>
      </p:sp>
      <p:sp>
        <p:nvSpPr>
          <p:cNvPr id="14" name="Text Placeholder 13">
            <a:extLst>
              <a:ext uri="{FF2B5EF4-FFF2-40B4-BE49-F238E27FC236}">
                <a16:creationId xmlns:a16="http://schemas.microsoft.com/office/drawing/2014/main" id="{3D0B714E-85CB-401D-80F2-9FA56184471F}"/>
              </a:ext>
            </a:extLst>
          </p:cNvPr>
          <p:cNvSpPr>
            <a:spLocks noGrp="1"/>
          </p:cNvSpPr>
          <p:nvPr>
            <p:ph type="body" sz="quarter" idx="13"/>
          </p:nvPr>
        </p:nvSpPr>
        <p:spPr>
          <a:xfrm>
            <a:off x="294686" y="1987962"/>
            <a:ext cx="6176267" cy="4553855"/>
          </a:xfrm>
        </p:spPr>
        <p:txBody>
          <a:bodyPr numCol="1">
            <a:normAutofit/>
          </a:bodyPr>
          <a:lstStyle/>
          <a:p>
            <a:pPr marL="285750" lvl="2" indent="-285750">
              <a:buFont typeface="Arial" panose="020B0604020202020204" pitchFamily="34" charset="0"/>
              <a:buChar char="•"/>
            </a:pPr>
            <a:r>
              <a:rPr lang="en-AU" dirty="0"/>
              <a:t>The effect of Covid-19 stay-at-home (SAH) orders on domestic violence assaults for NSW.</a:t>
            </a:r>
          </a:p>
          <a:p>
            <a:pPr marL="630238" lvl="3" indent="-273050">
              <a:buFont typeface="Courier New" panose="02070309020205020404" pitchFamily="49" charset="0"/>
              <a:buChar char="o"/>
            </a:pPr>
            <a:r>
              <a:rPr lang="en-AU" dirty="0"/>
              <a:t>stay-at-home order of 2021 rather than lockdowns of 2020.</a:t>
            </a:r>
          </a:p>
          <a:p>
            <a:pPr marL="645750" lvl="4" indent="-285750">
              <a:buFont typeface="Courier New" panose="02070309020205020404" pitchFamily="49" charset="0"/>
              <a:buChar char="o"/>
            </a:pPr>
            <a:r>
              <a:rPr lang="en-AU" dirty="0"/>
              <a:t>LGA level</a:t>
            </a:r>
          </a:p>
          <a:p>
            <a:pPr marL="645750" lvl="4" indent="-285750">
              <a:buFont typeface="Courier New" panose="02070309020205020404" pitchFamily="49" charset="0"/>
              <a:buChar char="o"/>
            </a:pPr>
            <a:r>
              <a:rPr lang="en-AU" dirty="0"/>
              <a:t>daily level</a:t>
            </a:r>
          </a:p>
          <a:p>
            <a:pPr marL="645750" lvl="4" indent="-285750">
              <a:buFont typeface="Courier New" panose="02070309020205020404" pitchFamily="49" charset="0"/>
              <a:buChar char="o"/>
            </a:pPr>
            <a:r>
              <a:rPr lang="en-AU" dirty="0"/>
              <a:t>Demographic differences</a:t>
            </a:r>
          </a:p>
          <a:p>
            <a:pPr marL="285750" lvl="3" indent="-285750"/>
            <a:r>
              <a:rPr lang="en-AU" dirty="0"/>
              <a:t>I use a </a:t>
            </a:r>
            <a:r>
              <a:rPr lang="en-AU" b="1" dirty="0"/>
              <a:t>staggered difference in difference</a:t>
            </a:r>
            <a:r>
              <a:rPr lang="en-AU" dirty="0"/>
              <a:t> method.</a:t>
            </a:r>
          </a:p>
          <a:p>
            <a:pPr marL="285750" lvl="3" indent="-285750"/>
            <a:endParaRPr lang="en-AU" dirty="0"/>
          </a:p>
          <a:p>
            <a:pPr marL="285750" lvl="3" indent="-285750"/>
            <a:endParaRPr lang="en-AU" dirty="0"/>
          </a:p>
          <a:p>
            <a:pPr marL="285750" lvl="3" indent="-285750"/>
            <a:r>
              <a:rPr lang="en-AU" dirty="0"/>
              <a:t>Mixed results from existing literature</a:t>
            </a:r>
          </a:p>
          <a:p>
            <a:pPr marL="285750" lvl="3" indent="-285750"/>
            <a:r>
              <a:rPr lang="en-AU" dirty="0"/>
              <a:t>Limited research for Australia and NSW</a:t>
            </a:r>
          </a:p>
          <a:p>
            <a:pPr marL="285750" lvl="3" indent="-285750"/>
            <a:r>
              <a:rPr lang="en-AU" dirty="0"/>
              <a:t>Media articles indicating increases</a:t>
            </a:r>
          </a:p>
        </p:txBody>
      </p:sp>
      <p:pic>
        <p:nvPicPr>
          <p:cNvPr id="8" name="Picture 7">
            <a:extLst>
              <a:ext uri="{FF2B5EF4-FFF2-40B4-BE49-F238E27FC236}">
                <a16:creationId xmlns:a16="http://schemas.microsoft.com/office/drawing/2014/main" id="{8692E932-0042-FA59-D764-9EE4A6127D34}"/>
              </a:ext>
            </a:extLst>
          </p:cNvPr>
          <p:cNvPicPr>
            <a:picLocks noChangeAspect="1"/>
          </p:cNvPicPr>
          <p:nvPr/>
        </p:nvPicPr>
        <p:blipFill>
          <a:blip r:embed="rId2"/>
          <a:stretch>
            <a:fillRect/>
          </a:stretch>
        </p:blipFill>
        <p:spPr>
          <a:xfrm>
            <a:off x="6615657" y="1589094"/>
            <a:ext cx="5281657" cy="4687470"/>
          </a:xfrm>
          <a:prstGeom prst="rect">
            <a:avLst/>
          </a:prstGeom>
        </p:spPr>
      </p:pic>
      <p:sp>
        <p:nvSpPr>
          <p:cNvPr id="2" name="Rectangle 1">
            <a:extLst>
              <a:ext uri="{FF2B5EF4-FFF2-40B4-BE49-F238E27FC236}">
                <a16:creationId xmlns:a16="http://schemas.microsoft.com/office/drawing/2014/main" id="{078DE3EC-0447-EF6A-411D-E3D08B0EB312}"/>
              </a:ext>
            </a:extLst>
          </p:cNvPr>
          <p:cNvSpPr/>
          <p:nvPr/>
        </p:nvSpPr>
        <p:spPr>
          <a:xfrm>
            <a:off x="424070" y="1589094"/>
            <a:ext cx="6046883" cy="3988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Research question</a:t>
            </a:r>
          </a:p>
        </p:txBody>
      </p:sp>
      <p:sp>
        <p:nvSpPr>
          <p:cNvPr id="3" name="Rectangle 2">
            <a:extLst>
              <a:ext uri="{FF2B5EF4-FFF2-40B4-BE49-F238E27FC236}">
                <a16:creationId xmlns:a16="http://schemas.microsoft.com/office/drawing/2014/main" id="{96B5217E-712B-5D2A-334B-086D2C93967F}"/>
              </a:ext>
            </a:extLst>
          </p:cNvPr>
          <p:cNvSpPr/>
          <p:nvPr/>
        </p:nvSpPr>
        <p:spPr>
          <a:xfrm>
            <a:off x="424069" y="4583951"/>
            <a:ext cx="6046883" cy="3988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Motivation</a:t>
            </a:r>
          </a:p>
        </p:txBody>
      </p:sp>
    </p:spTree>
    <p:extLst>
      <p:ext uri="{BB962C8B-B14F-4D97-AF65-F5344CB8AC3E}">
        <p14:creationId xmlns:p14="http://schemas.microsoft.com/office/powerpoint/2010/main" val="3400166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CF6AFB-49EA-463D-9902-A7CB1D4DA94E}"/>
              </a:ext>
            </a:extLst>
          </p:cNvPr>
          <p:cNvSpPr>
            <a:spLocks noGrp="1"/>
          </p:cNvSpPr>
          <p:nvPr>
            <p:ph type="title"/>
          </p:nvPr>
        </p:nvSpPr>
        <p:spPr>
          <a:xfrm>
            <a:off x="294685" y="530787"/>
            <a:ext cx="9720000" cy="1009652"/>
          </a:xfrm>
        </p:spPr>
        <p:txBody>
          <a:bodyPr/>
          <a:lstStyle/>
          <a:p>
            <a:r>
              <a:rPr lang="en-US" dirty="0"/>
              <a:t>Why just SAH Orders?</a:t>
            </a:r>
            <a:endParaRPr lang="en-AU" dirty="0"/>
          </a:p>
        </p:txBody>
      </p:sp>
      <p:sp>
        <p:nvSpPr>
          <p:cNvPr id="14" name="Text Placeholder 13">
            <a:extLst>
              <a:ext uri="{FF2B5EF4-FFF2-40B4-BE49-F238E27FC236}">
                <a16:creationId xmlns:a16="http://schemas.microsoft.com/office/drawing/2014/main" id="{3D0B714E-85CB-401D-80F2-9FA56184471F}"/>
              </a:ext>
            </a:extLst>
          </p:cNvPr>
          <p:cNvSpPr>
            <a:spLocks noGrp="1"/>
          </p:cNvSpPr>
          <p:nvPr>
            <p:ph type="body" sz="quarter" idx="13"/>
          </p:nvPr>
        </p:nvSpPr>
        <p:spPr>
          <a:xfrm>
            <a:off x="6470953" y="2119325"/>
            <a:ext cx="5178219" cy="2993644"/>
          </a:xfrm>
        </p:spPr>
        <p:txBody>
          <a:bodyPr numCol="1" spcCol="360000">
            <a:noAutofit/>
          </a:bodyPr>
          <a:lstStyle/>
          <a:p>
            <a:pPr marL="285750" lvl="3" indent="-285750"/>
            <a:r>
              <a:rPr lang="en-AU" sz="1900" dirty="0"/>
              <a:t>2021 SAH’s had greater restrictions:</a:t>
            </a:r>
          </a:p>
          <a:p>
            <a:pPr marL="645750" lvl="4" indent="-285750">
              <a:buFont typeface="Courier New" panose="02070309020205020404" pitchFamily="49" charset="0"/>
              <a:buChar char="o"/>
            </a:pPr>
            <a:r>
              <a:rPr lang="en-AU" sz="1900" dirty="0"/>
              <a:t>Limited reasons to leave homes</a:t>
            </a:r>
          </a:p>
          <a:p>
            <a:pPr marL="645750" lvl="4" indent="-285750">
              <a:buFont typeface="Courier New" panose="02070309020205020404" pitchFamily="49" charset="0"/>
              <a:buChar char="o"/>
            </a:pPr>
            <a:r>
              <a:rPr lang="en-AU" sz="1900" dirty="0"/>
              <a:t>Fines</a:t>
            </a:r>
          </a:p>
          <a:p>
            <a:pPr marL="645750" lvl="4" indent="-285750">
              <a:buFont typeface="Courier New" panose="02070309020205020404" pitchFamily="49" charset="0"/>
              <a:buChar char="o"/>
            </a:pPr>
            <a:r>
              <a:rPr lang="en-AU" sz="1900" dirty="0"/>
              <a:t>Weddings halted</a:t>
            </a:r>
          </a:p>
          <a:p>
            <a:pPr marL="645750" lvl="4" indent="-285750">
              <a:buFont typeface="Courier New" panose="02070309020205020404" pitchFamily="49" charset="0"/>
              <a:buChar char="o"/>
            </a:pPr>
            <a:r>
              <a:rPr lang="en-AU" sz="1900" dirty="0"/>
              <a:t>Non-essential businesses closed or operating as takeaway</a:t>
            </a:r>
          </a:p>
          <a:p>
            <a:pPr marL="645750" lvl="4" indent="-285750">
              <a:buFont typeface="Courier New" panose="02070309020205020404" pitchFamily="49" charset="0"/>
              <a:buChar char="o"/>
            </a:pPr>
            <a:r>
              <a:rPr lang="en-AU" sz="1900" dirty="0"/>
              <a:t>No visitors at households</a:t>
            </a:r>
          </a:p>
          <a:p>
            <a:pPr marL="645750" lvl="4" indent="-285750">
              <a:buFont typeface="Courier New" panose="02070309020205020404" pitchFamily="49" charset="0"/>
              <a:buChar char="o"/>
            </a:pPr>
            <a:r>
              <a:rPr lang="en-AU" sz="1900" dirty="0"/>
              <a:t>Working from home if possible</a:t>
            </a:r>
          </a:p>
          <a:p>
            <a:pPr lvl="2"/>
            <a:endParaRPr lang="en-AU" sz="1900" dirty="0"/>
          </a:p>
        </p:txBody>
      </p:sp>
      <p:pic>
        <p:nvPicPr>
          <p:cNvPr id="3" name="Picture 2">
            <a:extLst>
              <a:ext uri="{FF2B5EF4-FFF2-40B4-BE49-F238E27FC236}">
                <a16:creationId xmlns:a16="http://schemas.microsoft.com/office/drawing/2014/main" id="{9A3AB65F-0C16-38E8-2CBC-8A200FD1BDBE}"/>
              </a:ext>
            </a:extLst>
          </p:cNvPr>
          <p:cNvPicPr>
            <a:picLocks noChangeAspect="1"/>
          </p:cNvPicPr>
          <p:nvPr/>
        </p:nvPicPr>
        <p:blipFill>
          <a:blip r:embed="rId2"/>
          <a:stretch>
            <a:fillRect/>
          </a:stretch>
        </p:blipFill>
        <p:spPr>
          <a:xfrm>
            <a:off x="387827" y="4968551"/>
            <a:ext cx="11416346" cy="1054359"/>
          </a:xfrm>
          <a:prstGeom prst="rect">
            <a:avLst/>
          </a:prstGeom>
        </p:spPr>
      </p:pic>
      <p:sp>
        <p:nvSpPr>
          <p:cNvPr id="5" name="Rectangle 4">
            <a:extLst>
              <a:ext uri="{FF2B5EF4-FFF2-40B4-BE49-F238E27FC236}">
                <a16:creationId xmlns:a16="http://schemas.microsoft.com/office/drawing/2014/main" id="{AB900519-3C8D-5B76-5075-E166497E4BBE}"/>
              </a:ext>
            </a:extLst>
          </p:cNvPr>
          <p:cNvSpPr/>
          <p:nvPr/>
        </p:nvSpPr>
        <p:spPr>
          <a:xfrm>
            <a:off x="363667" y="1582773"/>
            <a:ext cx="5357382" cy="3988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2020 Lockdowns</a:t>
            </a:r>
          </a:p>
        </p:txBody>
      </p:sp>
      <p:sp>
        <p:nvSpPr>
          <p:cNvPr id="6" name="Rectangle 5">
            <a:extLst>
              <a:ext uri="{FF2B5EF4-FFF2-40B4-BE49-F238E27FC236}">
                <a16:creationId xmlns:a16="http://schemas.microsoft.com/office/drawing/2014/main" id="{3DFFC9D5-B708-CE75-7B06-187DBF573B3E}"/>
              </a:ext>
            </a:extLst>
          </p:cNvPr>
          <p:cNvSpPr/>
          <p:nvPr/>
        </p:nvSpPr>
        <p:spPr>
          <a:xfrm>
            <a:off x="6470954" y="1630448"/>
            <a:ext cx="5357380" cy="3988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2021 Stay-at-home orders</a:t>
            </a:r>
          </a:p>
        </p:txBody>
      </p:sp>
      <p:sp>
        <p:nvSpPr>
          <p:cNvPr id="8" name="TextBox 7">
            <a:extLst>
              <a:ext uri="{FF2B5EF4-FFF2-40B4-BE49-F238E27FC236}">
                <a16:creationId xmlns:a16="http://schemas.microsoft.com/office/drawing/2014/main" id="{93CD9D33-5A54-BD13-75CE-D9BF0E12512D}"/>
              </a:ext>
            </a:extLst>
          </p:cNvPr>
          <p:cNvSpPr txBox="1"/>
          <p:nvPr/>
        </p:nvSpPr>
        <p:spPr>
          <a:xfrm>
            <a:off x="294685" y="2119325"/>
            <a:ext cx="5426364" cy="1554272"/>
          </a:xfrm>
          <a:prstGeom prst="rect">
            <a:avLst/>
          </a:prstGeom>
          <a:noFill/>
        </p:spPr>
        <p:txBody>
          <a:bodyPr wrap="square">
            <a:spAutoFit/>
          </a:bodyPr>
          <a:lstStyle/>
          <a:p>
            <a:pPr marL="285750" lvl="3" indent="-285750"/>
            <a:r>
              <a:rPr lang="en-AU" sz="1900" dirty="0"/>
              <a:t>Most severe lockdown occurred from March 31</a:t>
            </a:r>
            <a:r>
              <a:rPr lang="en-AU" sz="1900" baseline="30000" dirty="0"/>
              <a:t>st</a:t>
            </a:r>
            <a:r>
              <a:rPr lang="en-AU" sz="1900" dirty="0"/>
              <a:t>, 2020 –April 14</a:t>
            </a:r>
            <a:r>
              <a:rPr lang="en-AU" sz="1900" baseline="30000" dirty="0"/>
              <a:t>th</a:t>
            </a:r>
            <a:r>
              <a:rPr lang="en-AU" sz="1900" dirty="0"/>
              <a:t>, 2020.</a:t>
            </a:r>
          </a:p>
          <a:p>
            <a:pPr marL="645750" lvl="4" indent="-285750">
              <a:buFont typeface="Courier New" panose="02070309020205020404" pitchFamily="49" charset="0"/>
              <a:buChar char="o"/>
            </a:pPr>
            <a:r>
              <a:rPr lang="en-AU" sz="1900" dirty="0"/>
              <a:t>Gatherings of 2 people in public areas</a:t>
            </a:r>
          </a:p>
          <a:p>
            <a:pPr marL="645750" lvl="4" indent="-285750">
              <a:buFont typeface="Courier New" panose="02070309020205020404" pitchFamily="49" charset="0"/>
              <a:buChar char="o"/>
            </a:pPr>
            <a:r>
              <a:rPr lang="en-AU" sz="1900" dirty="0"/>
              <a:t>Weddings and funerals</a:t>
            </a:r>
          </a:p>
          <a:p>
            <a:pPr marL="645750" lvl="4" indent="-285750">
              <a:buFont typeface="Courier New" panose="02070309020205020404" pitchFamily="49" charset="0"/>
              <a:buChar char="o"/>
            </a:pPr>
            <a:r>
              <a:rPr lang="en-AU" sz="1900" dirty="0"/>
              <a:t>Travel between households of relatives</a:t>
            </a:r>
          </a:p>
        </p:txBody>
      </p:sp>
    </p:spTree>
    <p:extLst>
      <p:ext uri="{BB962C8B-B14F-4D97-AF65-F5344CB8AC3E}">
        <p14:creationId xmlns:p14="http://schemas.microsoft.com/office/powerpoint/2010/main" val="353070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33F26-D926-8A3A-A15A-675FD69EDEC7}"/>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09A4F77D-4D8D-BBC1-1DF8-66F5CAF35079}"/>
              </a:ext>
            </a:extLst>
          </p:cNvPr>
          <p:cNvSpPr>
            <a:spLocks noGrp="1"/>
          </p:cNvSpPr>
          <p:nvPr>
            <p:ph type="title"/>
          </p:nvPr>
        </p:nvSpPr>
        <p:spPr>
          <a:xfrm>
            <a:off x="294685" y="530787"/>
            <a:ext cx="9720000" cy="1009652"/>
          </a:xfrm>
        </p:spPr>
        <p:txBody>
          <a:bodyPr/>
          <a:lstStyle/>
          <a:p>
            <a:r>
              <a:rPr lang="en-US" dirty="0"/>
              <a:t>SAH timelines and data</a:t>
            </a:r>
            <a:endParaRPr lang="en-AU" dirty="0"/>
          </a:p>
        </p:txBody>
      </p:sp>
      <p:pic>
        <p:nvPicPr>
          <p:cNvPr id="7" name="Picture 6" descr="A graph of a graph showing the number of the company's stock market&#10;&#10;Description automatically generated with medium confidence">
            <a:extLst>
              <a:ext uri="{FF2B5EF4-FFF2-40B4-BE49-F238E27FC236}">
                <a16:creationId xmlns:a16="http://schemas.microsoft.com/office/drawing/2014/main" id="{9D65D452-730A-ECEB-CE92-C76BE6267DBB}"/>
              </a:ext>
            </a:extLst>
          </p:cNvPr>
          <p:cNvPicPr>
            <a:picLocks noChangeAspect="1"/>
          </p:cNvPicPr>
          <p:nvPr/>
        </p:nvPicPr>
        <p:blipFill>
          <a:blip r:embed="rId2"/>
          <a:stretch>
            <a:fillRect/>
          </a:stretch>
        </p:blipFill>
        <p:spPr>
          <a:xfrm>
            <a:off x="5523272" y="1540439"/>
            <a:ext cx="6374043" cy="4834687"/>
          </a:xfrm>
          <a:prstGeom prst="rect">
            <a:avLst/>
          </a:prstGeom>
        </p:spPr>
      </p:pic>
      <p:pic>
        <p:nvPicPr>
          <p:cNvPr id="9" name="Picture 8" descr="A graph with a number of different cities&#10;&#10;Description automatically generated with medium confidence">
            <a:extLst>
              <a:ext uri="{FF2B5EF4-FFF2-40B4-BE49-F238E27FC236}">
                <a16:creationId xmlns:a16="http://schemas.microsoft.com/office/drawing/2014/main" id="{3B91E209-C1B9-3FB0-F7FF-90F94514A76F}"/>
              </a:ext>
            </a:extLst>
          </p:cNvPr>
          <p:cNvPicPr>
            <a:picLocks noChangeAspect="1"/>
          </p:cNvPicPr>
          <p:nvPr/>
        </p:nvPicPr>
        <p:blipFill>
          <a:blip r:embed="rId3"/>
          <a:stretch>
            <a:fillRect/>
          </a:stretch>
        </p:blipFill>
        <p:spPr>
          <a:xfrm>
            <a:off x="294685" y="1540439"/>
            <a:ext cx="5163517" cy="4834687"/>
          </a:xfrm>
          <a:prstGeom prst="rect">
            <a:avLst/>
          </a:prstGeom>
        </p:spPr>
      </p:pic>
    </p:spTree>
    <p:extLst>
      <p:ext uri="{BB962C8B-B14F-4D97-AF65-F5344CB8AC3E}">
        <p14:creationId xmlns:p14="http://schemas.microsoft.com/office/powerpoint/2010/main" val="3816032864"/>
      </p:ext>
    </p:extLst>
  </p:cSld>
  <p:clrMapOvr>
    <a:masterClrMapping/>
  </p:clrMapOvr>
</p:sld>
</file>

<file path=ppt/theme/theme1.xml><?xml version="1.0" encoding="utf-8"?>
<a:theme xmlns:a="http://schemas.openxmlformats.org/drawingml/2006/main" name="Office Theme">
  <a:themeElements>
    <a:clrScheme name="NSW Corporate">
      <a:dk1>
        <a:srgbClr val="22272B"/>
      </a:dk1>
      <a:lt1>
        <a:srgbClr val="FFFFFF"/>
      </a:lt1>
      <a:dk2>
        <a:srgbClr val="495054"/>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43E8338FDC9C408CDDDEEC826928C5" ma:contentTypeVersion="7" ma:contentTypeDescription="Create a new document." ma:contentTypeScope="" ma:versionID="4869f738a1c8ad9d0a7c92be922a8004">
  <xsd:schema xmlns:xsd="http://www.w3.org/2001/XMLSchema" xmlns:xs="http://www.w3.org/2001/XMLSchema" xmlns:p="http://schemas.microsoft.com/office/2006/metadata/properties" xmlns:ns2="a3ecbb17-1f6f-4e68-abbf-ed5d078c7c89" xmlns:ns3="d2bc505b-9134-47ed-a2f0-2290ded54739" xmlns:ns4="1205d717-f258-4695-a62f-f57fc629dc43" xmlns:ns5="cbecc781-00c5-4158-9dd4-9d46c8013956" targetNamespace="http://schemas.microsoft.com/office/2006/metadata/properties" ma:root="true" ma:fieldsID="c74747a6fea2fc47ef0c1f50f4f5ef3e" ns2:_="" ns3:_="" ns4:_="" ns5:_="">
    <xsd:import namespace="a3ecbb17-1f6f-4e68-abbf-ed5d078c7c89"/>
    <xsd:import namespace="d2bc505b-9134-47ed-a2f0-2290ded54739"/>
    <xsd:import namespace="1205d717-f258-4695-a62f-f57fc629dc43"/>
    <xsd:import namespace="cbecc781-00c5-4158-9dd4-9d46c80139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Tags" minOccurs="0"/>
                <xsd:element ref="ns2:Modules" minOccurs="0"/>
                <xsd:element ref="ns2:Thumbnail"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tags0" minOccurs="0"/>
                <xsd:element ref="ns2:Reference" minOccurs="0"/>
                <xsd:element ref="ns2:MediaServiceLocation" minOccurs="0"/>
                <xsd:element ref="ns2:MediaServiceObjectDetectorVersions" minOccurs="0"/>
                <xsd:element ref="ns4:lcf76f155ced4ddcb4097134ff3c332f" minOccurs="0"/>
                <xsd:element ref="ns5:TaxCatchAll" minOccurs="0"/>
                <xsd:element ref="ns4:MediaServiceSearchProperties" minOccurs="0"/>
                <xsd:element ref="ns4:Not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ecbb17-1f6f-4e68-abbf-ed5d078c7c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Tags" ma:index="14" nillable="true" ma:displayName="Tags" ma:format="Dropdown" ma:internalName="Tags">
      <xsd:complexType>
        <xsd:complexContent>
          <xsd:extension base="dms:MultiChoiceFillIn">
            <xsd:sequence>
              <xsd:element name="Value" maxOccurs="unbounded" minOccurs="0" nillable="true">
                <xsd:simpleType>
                  <xsd:union memberTypes="dms:Text">
                    <xsd:simpleType>
                      <xsd:restriction base="dms:Choice">
                        <xsd:enumeration value="Python"/>
                        <xsd:enumeration value="Oracle"/>
                        <xsd:enumeration value="SAS"/>
                        <xsd:enumeration value="Excel"/>
                        <xsd:enumeration value="CSV"/>
                        <xsd:enumeration value="SQL"/>
                      </xsd:restriction>
                    </xsd:simpleType>
                  </xsd:union>
                </xsd:simpleType>
              </xsd:element>
            </xsd:sequence>
          </xsd:extension>
        </xsd:complexContent>
      </xsd:complexType>
    </xsd:element>
    <xsd:element name="Modules" ma:index="15" nillable="true" ma:displayName="Modules" ma:format="Dropdown" ma:internalName="Modules">
      <xsd:complexType>
        <xsd:complexContent>
          <xsd:extension base="dms:MultiChoiceFillIn">
            <xsd:sequence>
              <xsd:element name="Value" maxOccurs="unbounded" minOccurs="0" nillable="true">
                <xsd:simpleType>
                  <xsd:union memberTypes="dms:Text">
                    <xsd:simpleType>
                      <xsd:restriction base="dms:Choice">
                        <xsd:enumeration value="pandas"/>
                        <xsd:enumeration value="numpy"/>
                        <xsd:enumeration value="cx_Oracle"/>
                      </xsd:restriction>
                    </xsd:simpleType>
                  </xsd:union>
                </xsd:simpleType>
              </xsd:element>
            </xsd:sequence>
          </xsd:extension>
        </xsd:complexContent>
      </xsd:complexType>
    </xsd:element>
    <xsd:element name="Thumbnail" ma:index="16" nillable="true" ma:displayName="Thumbnail" ma:format="Thumbnail" ma:internalName="Thumbnail">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tags0" ma:index="22" nillable="true" ma:displayName="Subject" ma:format="Dropdown" ma:internalName="tags0">
      <xsd:complexType>
        <xsd:complexContent>
          <xsd:extension base="dms:MultiChoice">
            <xsd:sequence>
              <xsd:element name="Value" maxOccurs="unbounded" minOccurs="0" nillable="true">
                <xsd:simpleType>
                  <xsd:restriction base="dms:Choice">
                    <xsd:enumeration value="AVO"/>
                    <xsd:enumeration value="Bail"/>
                    <xsd:enumeration value="Remand"/>
                    <xsd:enumeration value="Children and Young People"/>
                    <xsd:enumeration value="Courts"/>
                    <xsd:enumeration value="COVID-19"/>
                    <xsd:enumeration value="Supervision"/>
                    <xsd:enumeration value="Custody"/>
                    <xsd:enumeration value="Diversion"/>
                    <xsd:enumeration value="DV"/>
                    <xsd:enumeration value="Crime"/>
                    <xsd:enumeration value="Justice Demand"/>
                    <xsd:enumeration value="LinDA"/>
                    <xsd:enumeration value="Driving"/>
                    <xsd:enumeration value="Mental Health"/>
                    <xsd:enumeration value="Parole"/>
                    <xsd:enumeration value="Sentencing"/>
                    <xsd:enumeration value="Victims"/>
                    <xsd:enumeration value="Weapons"/>
                    <xsd:enumeration value="Women"/>
                    <xsd:enumeration value="Reform"/>
                    <xsd:enumeration value="CBA"/>
                    <xsd:enumeration value="Aboriginal People"/>
                    <xsd:enumeration value="Drugs"/>
                    <xsd:enumeration value="Policing"/>
                    <xsd:enumeration value="Reoffending"/>
                    <xsd:enumeration value="Sexual Offences"/>
                    <xsd:enumeration value="Property Crime"/>
                    <xsd:enumeration value="Civil"/>
                  </xsd:restriction>
                </xsd:simpleType>
              </xsd:element>
            </xsd:sequence>
          </xsd:extension>
        </xsd:complexContent>
      </xsd:complexType>
    </xsd:element>
    <xsd:element name="Reference" ma:index="23" nillable="true" ma:displayName="Reference" ma:description="Insert TRIM Reference" ma:format="Dropdown" ma:internalName="Reference">
      <xsd:simpleType>
        <xsd:restriction base="dms:Text">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c505b-9134-47ed-a2f0-2290ded547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05d717-f258-4695-a62f-f57fc629dc43" elementFormDefault="qualified">
    <xsd:import namespace="http://schemas.microsoft.com/office/2006/documentManagement/types"/>
    <xsd:import namespace="http://schemas.microsoft.com/office/infopath/2007/PartnerControls"/>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a4a9b5ed-3dec-4005-b770-d275ff43f163" ma:termSetId="09814cd3-568e-fe90-9814-8d621ff8fb84" ma:anchorId="fba54fb3-c3e1-fe81-a776-ca4b69148c4d" ma:open="true" ma:isKeyword="false">
      <xsd:complexType>
        <xsd:sequence>
          <xsd:element ref="pc:Terms" minOccurs="0" maxOccurs="1"/>
        </xsd:sequence>
      </xsd:complexType>
    </xsd:element>
    <xsd:element name="MediaServiceSearchProperties" ma:index="29" nillable="true" ma:displayName="MediaServiceSearchProperties" ma:hidden="true" ma:internalName="MediaServiceSearchProperties" ma:readOnly="true">
      <xsd:simpleType>
        <xsd:restriction base="dms:Note"/>
      </xsd:simpleType>
    </xsd:element>
    <xsd:element name="Notes" ma:index="30" nillable="true" ma:displayName="Notes" ma:format="Dropdown" ma:internalName="Notes">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ecc781-00c5-4158-9dd4-9d46c8013956"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474ef109-3520-4e77-aa0b-8a6a907347c6}" ma:internalName="TaxCatchAll" ma:showField="CatchAllData" ma:web="cbecc781-00c5-4158-9dd4-9d46c8013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humbnail xmlns="a3ecbb17-1f6f-4e68-abbf-ed5d078c7c89" xsi:nil="true"/>
    <tags0 xmlns="a3ecbb17-1f6f-4e68-abbf-ed5d078c7c89" xsi:nil="true"/>
    <Notes xmlns="1205d717-f258-4695-a62f-f57fc629dc43" xsi:nil="true"/>
    <lcf76f155ced4ddcb4097134ff3c332f xmlns="1205d717-f258-4695-a62f-f57fc629dc43">
      <Terms xmlns="http://schemas.microsoft.com/office/infopath/2007/PartnerControls"/>
    </lcf76f155ced4ddcb4097134ff3c332f>
    <Modules xmlns="a3ecbb17-1f6f-4e68-abbf-ed5d078c7c89" xsi:nil="true"/>
    <Tags xmlns="a3ecbb17-1f6f-4e68-abbf-ed5d078c7c89" xsi:nil="true"/>
    <Reference xmlns="a3ecbb17-1f6f-4e68-abbf-ed5d078c7c89" xsi:nil="true"/>
    <TaxCatchAll xmlns="cbecc781-00c5-4158-9dd4-9d46c8013956" xsi:nil="true"/>
  </documentManagement>
</p:properties>
</file>

<file path=customXml/itemProps1.xml><?xml version="1.0" encoding="utf-8"?>
<ds:datastoreItem xmlns:ds="http://schemas.openxmlformats.org/officeDocument/2006/customXml" ds:itemID="{B239E72E-4A29-409A-B3AB-DB1404AB91E1}"/>
</file>

<file path=customXml/itemProps2.xml><?xml version="1.0" encoding="utf-8"?>
<ds:datastoreItem xmlns:ds="http://schemas.openxmlformats.org/officeDocument/2006/customXml" ds:itemID="{9BFD81EC-D332-441B-8751-1C4573D05219}"/>
</file>

<file path=customXml/itemProps3.xml><?xml version="1.0" encoding="utf-8"?>
<ds:datastoreItem xmlns:ds="http://schemas.openxmlformats.org/officeDocument/2006/customXml" ds:itemID="{66C88AE5-5FBD-46F7-8623-17B6E8F38DE6}"/>
</file>

<file path=docProps/app.xml><?xml version="1.0" encoding="utf-8"?>
<Properties xmlns="http://schemas.openxmlformats.org/officeDocument/2006/extended-properties" xmlns:vt="http://schemas.openxmlformats.org/officeDocument/2006/docPropsVTypes">
  <TotalTime>17705</TotalTime>
  <Words>1204</Words>
  <Application>Microsoft Office PowerPoint</Application>
  <PresentationFormat>Widescreen</PresentationFormat>
  <Paragraphs>244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Impact of Covid-19 Stay-at-Home Orders on Domestic Violence</vt:lpstr>
      <vt:lpstr>Overview</vt:lpstr>
      <vt:lpstr>Domestic violence: What is it and what does the data show</vt:lpstr>
      <vt:lpstr>Domestic violence: Historical overview</vt:lpstr>
      <vt:lpstr>COVID and domestic violence: Literature</vt:lpstr>
      <vt:lpstr>Research</vt:lpstr>
      <vt:lpstr>Study and motivation</vt:lpstr>
      <vt:lpstr>Why just SAH Orders?</vt:lpstr>
      <vt:lpstr>SAH timelines and data</vt:lpstr>
      <vt:lpstr>Domestic violence assault data</vt:lpstr>
      <vt:lpstr>Results and discussion</vt:lpstr>
      <vt:lpstr>Results</vt:lpstr>
      <vt:lpstr>Why did domestic violence decline?</vt:lpstr>
      <vt:lpstr>Under reporting </vt:lpstr>
      <vt:lpstr>Household power dynamics: Income</vt:lpstr>
      <vt:lpstr>Household power dynamics: Employment</vt:lpstr>
      <vt:lpstr>Other factors</vt:lpstr>
      <vt:lpstr>Results</vt:lpstr>
      <vt:lpstr>What does this mean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Jake Graceffo</dc:creator>
  <cp:lastModifiedBy>Jake Graceffo</cp:lastModifiedBy>
  <cp:revision>2</cp:revision>
  <dcterms:created xsi:type="dcterms:W3CDTF">2025-07-09T00:34:43Z</dcterms:created>
  <dcterms:modified xsi:type="dcterms:W3CDTF">2025-08-03T10:25:50Z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0x0101002A43E8338FDC9C408CDDDEEC826928C5</vt:lpwstr>
  </property>
</Properties>
</file>