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52"/>
  </p:notesMasterIdLst>
  <p:handoutMasterIdLst>
    <p:handoutMasterId r:id="rId53"/>
  </p:handoutMasterIdLst>
  <p:sldIdLst>
    <p:sldId id="497" r:id="rId5"/>
    <p:sldId id="465" r:id="rId6"/>
    <p:sldId id="466" r:id="rId7"/>
    <p:sldId id="467" r:id="rId8"/>
    <p:sldId id="488" r:id="rId9"/>
    <p:sldId id="476" r:id="rId10"/>
    <p:sldId id="379" r:id="rId11"/>
    <p:sldId id="377" r:id="rId12"/>
    <p:sldId id="404" r:id="rId13"/>
    <p:sldId id="370" r:id="rId14"/>
    <p:sldId id="471" r:id="rId15"/>
    <p:sldId id="462" r:id="rId16"/>
    <p:sldId id="489" r:id="rId17"/>
    <p:sldId id="477" r:id="rId18"/>
    <p:sldId id="417" r:id="rId19"/>
    <p:sldId id="478" r:id="rId20"/>
    <p:sldId id="487" r:id="rId21"/>
    <p:sldId id="495" r:id="rId22"/>
    <p:sldId id="371" r:id="rId23"/>
    <p:sldId id="479" r:id="rId24"/>
    <p:sldId id="498" r:id="rId25"/>
    <p:sldId id="419" r:id="rId26"/>
    <p:sldId id="420" r:id="rId27"/>
    <p:sldId id="480" r:id="rId28"/>
    <p:sldId id="334" r:id="rId29"/>
    <p:sldId id="460" r:id="rId30"/>
    <p:sldId id="422" r:id="rId31"/>
    <p:sldId id="372" r:id="rId32"/>
    <p:sldId id="364" r:id="rId33"/>
    <p:sldId id="425" r:id="rId34"/>
    <p:sldId id="384" r:id="rId35"/>
    <p:sldId id="373" r:id="rId36"/>
    <p:sldId id="393" r:id="rId37"/>
    <p:sldId id="369" r:id="rId38"/>
    <p:sldId id="386" r:id="rId39"/>
    <p:sldId id="390" r:id="rId40"/>
    <p:sldId id="352" r:id="rId41"/>
    <p:sldId id="490" r:id="rId42"/>
    <p:sldId id="392" r:id="rId43"/>
    <p:sldId id="396" r:id="rId44"/>
    <p:sldId id="496" r:id="rId45"/>
    <p:sldId id="291" r:id="rId46"/>
    <p:sldId id="461" r:id="rId47"/>
    <p:sldId id="491" r:id="rId48"/>
    <p:sldId id="452" r:id="rId49"/>
    <p:sldId id="453" r:id="rId50"/>
    <p:sldId id="458" r:id="rId5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25CA5DD-65D3-41C6-9065-5985F33EEC7B}">
          <p14:sldIdLst>
            <p14:sldId id="497"/>
            <p14:sldId id="465"/>
            <p14:sldId id="466"/>
            <p14:sldId id="467"/>
            <p14:sldId id="488"/>
            <p14:sldId id="476"/>
            <p14:sldId id="379"/>
            <p14:sldId id="377"/>
            <p14:sldId id="404"/>
          </p14:sldIdLst>
        </p14:section>
        <p14:section name="Trends in NSW case outcomes" id="{044EA56A-6E1F-4ACE-AEA1-3632454FF1B0}">
          <p14:sldIdLst>
            <p14:sldId id="370"/>
            <p14:sldId id="471"/>
            <p14:sldId id="462"/>
            <p14:sldId id="489"/>
            <p14:sldId id="477"/>
            <p14:sldId id="417"/>
            <p14:sldId id="478"/>
            <p14:sldId id="487"/>
            <p14:sldId id="495"/>
          </p14:sldIdLst>
        </p14:section>
        <p14:section name="NSW vs rest of Australia" id="{2FB9CA83-DCE1-4F41-9515-02D88212F70B}">
          <p14:sldIdLst>
            <p14:sldId id="371"/>
            <p14:sldId id="479"/>
            <p14:sldId id="498"/>
            <p14:sldId id="419"/>
            <p14:sldId id="420"/>
            <p14:sldId id="480"/>
            <p14:sldId id="334"/>
            <p14:sldId id="460"/>
            <p14:sldId id="422"/>
          </p14:sldIdLst>
        </p14:section>
        <p14:section name="Offence profile" id="{8D762737-9B9D-4C73-860C-B55404BD20C6}">
          <p14:sldIdLst>
            <p14:sldId id="372"/>
            <p14:sldId id="364"/>
            <p14:sldId id="425"/>
            <p14:sldId id="384"/>
          </p14:sldIdLst>
        </p14:section>
        <p14:section name="Specialists" id="{E25F1004-E827-44EF-8275-5532DFFC8686}">
          <p14:sldIdLst>
            <p14:sldId id="373"/>
            <p14:sldId id="393"/>
            <p14:sldId id="369"/>
            <p14:sldId id="386"/>
          </p14:sldIdLst>
        </p14:section>
        <p14:section name="Penalty trends" id="{5C186778-042F-4A6E-96C6-12A7906C3973}">
          <p14:sldIdLst>
            <p14:sldId id="390"/>
            <p14:sldId id="352"/>
            <p14:sldId id="490"/>
          </p14:sldIdLst>
        </p14:section>
        <p14:section name="Conclusion" id="{E12B1692-0B5B-49D4-A757-6E5B27074CA0}">
          <p14:sldIdLst>
            <p14:sldId id="392"/>
            <p14:sldId id="396"/>
            <p14:sldId id="496"/>
            <p14:sldId id="291"/>
          </p14:sldIdLst>
        </p14:section>
        <p14:section name="Bonus: court-level outcomes" id="{097F41EC-A0AB-4C6A-B0FF-E1140F2BBC8A}">
          <p14:sldIdLst/>
        </p14:section>
        <p14:section name="Bonus: differences by demographics" id="{7B6A1AC2-E0A8-41F0-8B67-A01ACA72FC2F}">
          <p14:sldIdLst>
            <p14:sldId id="461"/>
            <p14:sldId id="491"/>
            <p14:sldId id="452"/>
            <p14:sldId id="453"/>
            <p14:sldId id="458"/>
          </p14:sldIdLst>
        </p14:section>
        <p14:section name="Bonus: offending rates NSW vs rest of Australia" id="{F27F97D7-CCCE-4685-AB5F-25E4CB85501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962"/>
    <a:srgbClr val="FFFFFF"/>
    <a:srgbClr val="FCF7FB"/>
    <a:srgbClr val="DE5217"/>
    <a:srgbClr val="4F408E"/>
    <a:srgbClr val="5F9EA0"/>
    <a:srgbClr val="69B7CE"/>
    <a:srgbClr val="241F55"/>
    <a:srgbClr val="CEB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E7478-89BE-4163-9B10-B72B9E727F69}" v="19" dt="2025-07-30T05:05:5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4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1/08/2025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1/08/2025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158C4-A119-4B78-9DE8-A50001BC31D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92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5E0FE-CE3B-B058-A14B-65800995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BF110-8271-01AC-3972-24B83B4DE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B2AE6-5FFE-3AF2-E7B7-05DBC8FA3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6CF19-820D-696F-7156-0F287CD34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22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48D7-3D1E-8608-5602-11D2C110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ACD90-D130-2461-58BE-717334BDD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8B058-43B9-0165-94C2-2600D1B71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E8112-B59B-FC9D-08FB-8FB0F695B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45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20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122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DB788-A499-28D2-1A49-9358C5E6F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E9684-3C1D-B77A-7198-4F711A499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7C012-CF8F-3EA9-19F5-8C543DD35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963EE-3897-70C5-C844-795A4D9FE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85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3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727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5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55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255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208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A400F-108E-F63B-C24A-EE573EBD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76DE8-BE81-926D-3A36-B9B69E262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8FB56-2D70-DE4E-C0EF-943CE39FF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7E7DF-DBED-D307-BD86-742B1B91A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33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05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E3CE-9504-A93D-A67D-D305FFF2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207DF-7345-5B89-FBDE-E401383C3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8D9DB-7052-7CCE-AB8D-06DB07C66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A02F-F3CB-D91A-60F7-77F5769FB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896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591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19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69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47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39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27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95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2DF66-4647-CCA7-EA60-39F69B9C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63A99-FF9B-B03B-A493-637723CB4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BE984-FC69-4562-23F2-25E132A39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7822-F594-FC5D-B5F0-376DE4F30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52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42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D46FD-193A-8CF5-C3F4-8AE3021A7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1A51B-47FB-A228-17C0-82FBD2F77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B0AF3-EE28-0B17-3648-D4B139A41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EC77B-B0AB-3D3E-0E73-E3389D99D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1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rgbClr val="4F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83BFBF-3365-417C-AE2A-CA99A96B0CD3}"/>
              </a:ext>
            </a:extLst>
          </p:cNvPr>
          <p:cNvSpPr/>
          <p:nvPr/>
        </p:nvSpPr>
        <p:spPr>
          <a:xfrm>
            <a:off x="-1" y="5101200"/>
            <a:ext cx="12192001" cy="175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2160000"/>
            <a:ext cx="58248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436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800" y="5436000"/>
            <a:ext cx="27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accent2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2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5436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D150E8E-9B75-4B10-B733-8CA52D5AD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3600000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800">
                <a:solidFill>
                  <a:schemeClr val="accent2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Independent Name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61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BACDD-EEA1-4D7E-AF09-D231DF0AC4BA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F1E13C-7E85-40ED-B4CA-B0F209E29425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1A06E9-23E5-4083-A333-92782804EF55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A9553-4BF7-402E-9DB0-8A93BA4FD8B3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6EE9-06D1-FBFC-EF49-EC30162C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3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40000"/>
            <a:ext cx="6612000" cy="3960000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0000"/>
            <a:ext cx="46800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C32589-2F62-4256-A1B4-C5CDD84A7E0E}"/>
              </a:ext>
            </a:extLst>
          </p:cNvPr>
          <p:cNvCxnSpPr/>
          <p:nvPr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5D9F3A-F953-4C6A-9792-FCD9BC75C95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1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0"/>
            <a:ext cx="5616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6C068-8B89-8B19-68F3-61E03EA8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871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2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06EB08-EC4A-8C69-A315-3C841EDD6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5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, two column tex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000" y="1748331"/>
            <a:ext cx="3672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72000"/>
            <a:ext cx="7560000" cy="3314895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49600"/>
            <a:ext cx="7560000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81530-9D4D-F038-EBCF-F60A25D78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37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151050-7CB7-94FE-9B7D-2E2FA1492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52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76800"/>
            <a:ext cx="565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2000"/>
            <a:ext cx="5639998" cy="3314895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7729" y="1749600"/>
            <a:ext cx="2744268" cy="90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89476"/>
            <a:ext cx="565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76800"/>
            <a:ext cx="5976000" cy="4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5E396-2486-490E-9655-8DB649208F8A}"/>
              </a:ext>
            </a:extLst>
          </p:cNvPr>
          <p:cNvCxnSpPr>
            <a:cxnSpLocks/>
          </p:cNvCxnSpPr>
          <p:nvPr userDrawn="1"/>
        </p:nvCxnSpPr>
        <p:spPr>
          <a:xfrm>
            <a:off x="6192000" y="5832276"/>
            <a:ext cx="565879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168AA5-65C4-25AB-C140-56FE8A558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51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7560000" cy="1009652"/>
          </a:xfrm>
        </p:spPr>
        <p:txBody>
          <a:bodyPr numCol="2" spcCol="18000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1707E-ED45-4C2A-9328-C747C8E2B09F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7000" y="1611825"/>
            <a:ext cx="8478000" cy="46881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67393E-CE2A-4B43-B8D7-E78C3C43ADBD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671D69-A9DA-BDB0-4834-C5D8A7A8B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51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2736000" cy="441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CE6DB5-6EC9-4FCA-8E33-1569637E9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345" y="1728788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0EE890-674F-4513-9B6E-9E8A4D4EE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0000" y="4120295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0CB6B-A391-4BF9-8C5A-B72CA862E5A9}"/>
              </a:ext>
            </a:extLst>
          </p:cNvPr>
          <p:cNvCxnSpPr/>
          <p:nvPr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242911-8827-4F09-B4C0-F5B40262A31E}"/>
              </a:ext>
            </a:extLst>
          </p:cNvPr>
          <p:cNvCxnSpPr/>
          <p:nvPr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F3CABFF-021D-4DB0-B816-0E2C407AA3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92327" y="2103123"/>
            <a:ext cx="2520000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F3D2FA77-52F3-471B-A291-EED89A0DE6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38308" y="2103123"/>
            <a:ext cx="3269692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4CE82D-B1F3-42D5-BFC4-5FF9241B02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4345" y="2286788"/>
            <a:ext cx="900000" cy="9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D821410-29F3-4DF7-B1BB-8609C9096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2000" y="4678295"/>
            <a:ext cx="900000" cy="9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236" y="1728788"/>
            <a:ext cx="2520000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A7A3DE4-B76A-4DA3-9340-FFAA6B8830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459" y="1728788"/>
            <a:ext cx="3303177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BCC581-7565-4A81-87AA-F5A438C6A8B6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680BFD-5C0B-4C2A-99C2-D45129BB42CB}"/>
              </a:ext>
            </a:extLst>
          </p:cNvPr>
          <p:cNvCxnSpPr/>
          <p:nvPr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B486D9-8C26-42E7-9A9E-92A93F70DD42}"/>
              </a:ext>
            </a:extLst>
          </p:cNvPr>
          <p:cNvCxnSpPr>
            <a:cxnSpLocks/>
          </p:cNvCxnSpPr>
          <p:nvPr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78AD72-0466-4613-9A04-87ED6E5CE8E7}"/>
              </a:ext>
            </a:extLst>
          </p:cNvPr>
          <p:cNvCxnSpPr/>
          <p:nvPr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B1EFC6-C809-4CF4-A23F-DB12BFAA908B}"/>
              </a:ext>
            </a:extLst>
          </p:cNvPr>
          <p:cNvCxnSpPr/>
          <p:nvPr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4E4FAD-075D-4CB3-AFED-3C1AF3E7EB43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F5A1A0-1D71-4A6A-B385-717BE36BCAA8}"/>
              </a:ext>
            </a:extLst>
          </p:cNvPr>
          <p:cNvCxnSpPr/>
          <p:nvPr userDrawn="1"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01336E-8BEE-44BE-8596-5CF2F08CB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6F5424-46E8-4378-939E-13267E70102E}"/>
              </a:ext>
            </a:extLst>
          </p:cNvPr>
          <p:cNvCxnSpPr/>
          <p:nvPr userDrawn="1"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C966FB-85FE-492F-AC11-9C2511B72F98}"/>
              </a:ext>
            </a:extLst>
          </p:cNvPr>
          <p:cNvCxnSpPr/>
          <p:nvPr userDrawn="1"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8B0DD9-063B-3FCD-7842-724643111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58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60868" cy="10096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8000"/>
            <a:ext cx="4679995" cy="2221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4093697"/>
            <a:ext cx="4679994" cy="1948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53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9" y="6173999"/>
            <a:ext cx="4703999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Figure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D94BF-BA32-4DFE-A598-D2847205A42B}"/>
              </a:ext>
            </a:extLst>
          </p:cNvPr>
          <p:cNvCxnSpPr/>
          <p:nvPr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8DD665-5CAE-4459-9DC4-6FAA10690422}"/>
              </a:ext>
            </a:extLst>
          </p:cNvPr>
          <p:cNvCxnSpPr>
            <a:cxnSpLocks/>
          </p:cNvCxnSpPr>
          <p:nvPr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4E3-D4E3-9ACD-8093-E43A45342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08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bg>
      <p:bgPr>
        <a:solidFill>
          <a:srgbClr val="4F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4000" y="0"/>
            <a:ext cx="2124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360000"/>
            <a:ext cx="5400000" cy="2679008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4680001"/>
            <a:ext cx="5400000" cy="576000"/>
          </a:xfrm>
        </p:spPr>
        <p:txBody>
          <a:bodyPr anchor="t">
            <a:noAutofit/>
          </a:bodyPr>
          <a:lstStyle>
            <a:lvl1pPr>
              <a:defRPr sz="1600">
                <a:solidFill>
                  <a:schemeClr val="accent2"/>
                </a:solidFill>
                <a:latin typeface="Public Sans SemiBold" pitchFamily="2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8" y="5256001"/>
            <a:ext cx="5400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accent2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8" y="6156000"/>
            <a:ext cx="5400000" cy="180000"/>
          </a:xfrm>
        </p:spPr>
        <p:txBody>
          <a:bodyPr anchor="t">
            <a:noAutofit/>
          </a:bodyPr>
          <a:lstStyle>
            <a:lvl1pPr algn="l">
              <a:defRPr sz="14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2C2D0A-D2E3-4113-8962-A92CEDFBB0D1}"/>
              </a:ext>
            </a:extLst>
          </p:cNvPr>
          <p:cNvSpPr/>
          <p:nvPr/>
        </p:nvSpPr>
        <p:spPr>
          <a:xfrm>
            <a:off x="9673389" y="0"/>
            <a:ext cx="25186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E519FE-E74E-4339-BF96-06A8AE6CA439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2C1CBD-3803-B1A8-2E4B-DED3901F1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08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67900" cy="10096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54163"/>
            <a:ext cx="7560000" cy="3938587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15425" y="3330000"/>
            <a:ext cx="2716213" cy="216275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627688"/>
            <a:ext cx="7560000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3533" y="5627688"/>
            <a:ext cx="2716213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E5661-7632-4292-B2F7-76E91A16B71F}"/>
              </a:ext>
            </a:extLst>
          </p:cNvPr>
          <p:cNvCxnSpPr/>
          <p:nvPr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848A6D-F33B-496B-A709-644028EBAE84}"/>
              </a:ext>
            </a:extLst>
          </p:cNvPr>
          <p:cNvCxnSpPr>
            <a:cxnSpLocks/>
          </p:cNvCxnSpPr>
          <p:nvPr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1EB771-EDAA-73C3-2197-31BB3E5B3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46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799262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BA9AAF-0B5E-4DB7-89D0-53CC858DF974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BE498B-0B94-4B45-A987-6A1AE1AD2193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F729B-501B-464B-9948-31343D596948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97130F-E959-497F-8C62-21EC1B70F36F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7D9A087-A886-388E-38B4-6E23071C67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4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6603CF-FAC2-D3CA-4961-A1745D2D8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46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AD6B86-1478-409F-B020-B25477DD6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226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F9E84-7CA5-A8B4-A00B-F45A50FC8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31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4F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4383691" cy="2135022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6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A625A-F5C4-4473-A20E-5FD175E9F434}"/>
              </a:ext>
            </a:extLst>
          </p:cNvPr>
          <p:cNvCxnSpPr>
            <a:cxnSpLocks/>
          </p:cNvCxnSpPr>
          <p:nvPr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92DABB-AB01-4D61-9274-ECB000697432}"/>
              </a:ext>
            </a:extLst>
          </p:cNvPr>
          <p:cNvCxnSpPr>
            <a:cxnSpLocks/>
          </p:cNvCxnSpPr>
          <p:nvPr userDrawn="1"/>
        </p:nvCxnSpPr>
        <p:spPr>
          <a:xfrm>
            <a:off x="5040000" y="360000"/>
            <a:ext cx="0" cy="5976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6C253-9A3E-D07A-03EC-E5DC080AA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6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3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7778160" cy="10096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2736000"/>
            <a:ext cx="11447462" cy="348209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CE1D6-BC5A-BA3A-828D-2B620A337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3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359999"/>
            <a:ext cx="4319998" cy="17923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016" y="2340001"/>
            <a:ext cx="4319997" cy="39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682710"/>
            <a:ext cx="6588000" cy="36532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6BE557-3858-46D8-9793-34B892463644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D1FAB-DA72-4631-B187-DEF818EF4820}"/>
              </a:ext>
            </a:extLst>
          </p:cNvPr>
          <p:cNvCxnSpPr>
            <a:cxnSpLocks/>
          </p:cNvCxnSpPr>
          <p:nvPr userDrawn="1"/>
        </p:nvCxnSpPr>
        <p:spPr>
          <a:xfrm>
            <a:off x="504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4C7E081-14EF-45F4-8B5B-1104A96C9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4015" y="2340000"/>
            <a:ext cx="6587985" cy="345323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Heading here</a:t>
            </a:r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BBF59B-857C-EF43-AAD8-CD4F5C10C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1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multi-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359999"/>
            <a:ext cx="4319998" cy="18908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016" y="2340001"/>
            <a:ext cx="4319997" cy="39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340001"/>
            <a:ext cx="6588000" cy="39959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6BE557-3858-46D8-9793-34B892463644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D1FAB-DA72-4631-B187-DEF818EF4820}"/>
              </a:ext>
            </a:extLst>
          </p:cNvPr>
          <p:cNvCxnSpPr>
            <a:cxnSpLocks/>
          </p:cNvCxnSpPr>
          <p:nvPr userDrawn="1"/>
        </p:nvCxnSpPr>
        <p:spPr>
          <a:xfrm>
            <a:off x="504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BBCE61-DAF1-02CB-EB25-3B2813273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8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large quot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240000" y="360000"/>
            <a:ext cx="0" cy="59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96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D48D867-1634-4661-A72C-293367F2E0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00" y="5256000"/>
            <a:ext cx="6480000" cy="779040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CA64A-C8B8-48DB-91AF-7634E05EC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9481" y="360363"/>
            <a:ext cx="6480000" cy="47117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0C627-D28B-738D-5AB2-7D084219D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A9122-FFA8-606D-225C-6FFB7441731B}"/>
              </a:ext>
            </a:extLst>
          </p:cNvPr>
          <p:cNvSpPr txBox="1"/>
          <p:nvPr userDrawn="1"/>
        </p:nvSpPr>
        <p:spPr>
          <a:xfrm>
            <a:off x="10229850" y="26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4000" y="0"/>
            <a:ext cx="7128000" cy="685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CC9A22-B874-478E-99C4-ECA759D51D9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1C9DD5D-E0D4-4500-842E-A4446A31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359999"/>
            <a:ext cx="4319998" cy="17923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DBD2741-9554-4854-8C50-9D41117F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2916001"/>
            <a:ext cx="4319993" cy="34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529A3F-0DB4-BCE6-746B-D9805650F5DC}"/>
              </a:ext>
            </a:extLst>
          </p:cNvPr>
          <p:cNvSpPr txBox="1">
            <a:spLocks/>
          </p:cNvSpPr>
          <p:nvPr userDrawn="1"/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609585" rtl="0" eaLnBrk="1" latinLnBrk="0" hangingPunct="1">
              <a:defRPr sz="1800" kern="1200">
                <a:solidFill>
                  <a:schemeClr val="accent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89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017311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3C1423-F277-40DA-98EB-918FB3D699A0}"/>
              </a:ext>
            </a:extLst>
          </p:cNvPr>
          <p:cNvCxnSpPr/>
          <p:nvPr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4F9FC7-ABCA-43DD-A239-42AB7B96B8FF}"/>
              </a:ext>
            </a:extLst>
          </p:cNvPr>
          <p:cNvCxnSpPr/>
          <p:nvPr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9F019-7E1A-4D4E-A564-CDC23142A474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B0089-95E5-6850-C693-1C98EF68D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644517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11448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58" y="6444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</a:extLst>
          </p:cNvPr>
          <p:cNvSpPr txBox="1"/>
          <p:nvPr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B23C5-CFA3-4AB1-A820-22BBB4A0A0D2}"/>
              </a:ext>
            </a:extLst>
          </p:cNvPr>
          <p:cNvSpPr txBox="1"/>
          <p:nvPr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DED04-25BF-48B2-9349-734192A760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1F0E7-0CAA-445F-B887-BDAB4FCBF648}"/>
              </a:ext>
            </a:extLst>
          </p:cNvPr>
          <p:cNvSpPr txBox="1"/>
          <p:nvPr userDrawn="1"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77B933-EBDD-4BF8-929D-EE7DEA71A6F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66B901-990C-C0D3-0CAE-94127B8C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903" y="359999"/>
            <a:ext cx="1778986" cy="100965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800">
                <a:solidFill>
                  <a:schemeClr val="accent1"/>
                </a:solidFill>
                <a:latin typeface="Public Sans SemiBold" pitchFamily="2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NSW Bureau of Crime Statistics and Research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07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7" r:id="rId3"/>
    <p:sldLayoutId id="2147483699" r:id="rId4"/>
    <p:sldLayoutId id="2147483744" r:id="rId5"/>
    <p:sldLayoutId id="2147483745" r:id="rId6"/>
    <p:sldLayoutId id="2147483746" r:id="rId7"/>
    <p:sldLayoutId id="2147483703" r:id="rId8"/>
    <p:sldLayoutId id="2147483700" r:id="rId9"/>
    <p:sldLayoutId id="2147483701" r:id="rId10"/>
    <p:sldLayoutId id="214748370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49" r:id="rId2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Public Sans SemiBold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jpe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svg"/><Relationship Id="rId3" Type="http://schemas.openxmlformats.org/officeDocument/2006/relationships/image" Target="../media/image56.svg"/><Relationship Id="rId7" Type="http://schemas.openxmlformats.org/officeDocument/2006/relationships/image" Target="../media/image59.svg"/><Relationship Id="rId12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61.svg"/><Relationship Id="rId5" Type="http://schemas.openxmlformats.org/officeDocument/2006/relationships/image" Target="../media/image58.svg"/><Relationship Id="rId15" Type="http://schemas.openxmlformats.org/officeDocument/2006/relationships/image" Target="../media/image62.sv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25.svg"/><Relationship Id="rId1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csar.nsw.gov.au/" TargetMode="External"/><Relationship Id="rId5" Type="http://schemas.openxmlformats.org/officeDocument/2006/relationships/hyperlink" Target="mailto:Jonathan.gu@dcj.nsw.gov.au" TargetMode="Externa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3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66C0CE-5149-4272-B098-4336C71D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345" y="2072639"/>
            <a:ext cx="10850623" cy="3050345"/>
          </a:xfrm>
        </p:spPr>
        <p:txBody>
          <a:bodyPr>
            <a:normAutofit/>
          </a:bodyPr>
          <a:lstStyle/>
          <a:p>
            <a:r>
              <a:rPr lang="en-AU" sz="3600" dirty="0"/>
              <a:t>Did a High Court decision on </a:t>
            </a:r>
            <a:r>
              <a:rPr lang="en-AU" sz="3600" i="1" dirty="0"/>
              <a:t>doli incapax</a:t>
            </a:r>
            <a:r>
              <a:rPr lang="en-AU" sz="3600" dirty="0"/>
              <a:t> shift court outcomes for 10-13 year olds?</a:t>
            </a: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r>
              <a:rPr lang="en-AU" sz="2800" i="1" dirty="0"/>
              <a:t>Applied Research in Crime and Justice Conference 2025</a:t>
            </a:r>
            <a:endParaRPr lang="en-AU" sz="3600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CCA3B-A8A6-4A95-B503-94DF05711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5667" y="5445708"/>
            <a:ext cx="2971274" cy="1089858"/>
          </a:xfrm>
        </p:spPr>
        <p:txBody>
          <a:bodyPr/>
          <a:lstStyle/>
          <a:p>
            <a:r>
              <a:rPr lang="en-AU" dirty="0">
                <a:solidFill>
                  <a:srgbClr val="4F408E"/>
                </a:solidFill>
              </a:rPr>
              <a:t>Jonathan Gu</a:t>
            </a:r>
          </a:p>
          <a:p>
            <a:pPr>
              <a:lnSpc>
                <a:spcPct val="150000"/>
              </a:lnSpc>
            </a:pPr>
            <a:r>
              <a:rPr lang="en-AU" i="1" dirty="0">
                <a:solidFill>
                  <a:srgbClr val="4F408E"/>
                </a:solidFill>
              </a:rPr>
              <a:t>Senior Data Analyst</a:t>
            </a:r>
          </a:p>
          <a:p>
            <a:endParaRPr lang="en-AU" dirty="0">
              <a:solidFill>
                <a:srgbClr val="4F408E"/>
              </a:solidFill>
            </a:endParaRPr>
          </a:p>
          <a:p>
            <a:pPr lvl="1"/>
            <a:r>
              <a:rPr lang="en-AU" dirty="0">
                <a:solidFill>
                  <a:srgbClr val="4F408E"/>
                </a:solidFill>
              </a:rPr>
              <a:t>5 August 2025</a:t>
            </a:r>
          </a:p>
          <a:p>
            <a:pPr lvl="1"/>
            <a:endParaRPr lang="en-AU" dirty="0">
              <a:solidFill>
                <a:srgbClr val="4F408E"/>
              </a:solidFill>
            </a:endParaRPr>
          </a:p>
        </p:txBody>
      </p:sp>
      <p:pic>
        <p:nvPicPr>
          <p:cNvPr id="5" name="Picture 4" descr="A purple and white logo&#10;&#10;Description automatically generated">
            <a:extLst>
              <a:ext uri="{FF2B5EF4-FFF2-40B4-BE49-F238E27FC236}">
                <a16:creationId xmlns:a16="http://schemas.microsoft.com/office/drawing/2014/main" id="{E5CAE619-BAF4-06FD-3CE9-CCE06BC2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22" y="5529603"/>
            <a:ext cx="1407904" cy="10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383691" cy="2135022"/>
          </a:xfrm>
        </p:spPr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schemeClr val="bg1"/>
                </a:solidFill>
                <a:latin typeface="Public Sans Light"/>
              </a:rPr>
              <a:t>RP and trends in NSW Children’s Court proceedings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r>
              <a:rPr lang="en-US" dirty="0"/>
              <a:t>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971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C98664-AF6A-43D6-AAB4-6774D8F60D21}"/>
              </a:ext>
            </a:extLst>
          </p:cNvPr>
          <p:cNvSpPr txBox="1"/>
          <p:nvPr/>
        </p:nvSpPr>
        <p:spPr>
          <a:xfrm>
            <a:off x="2683254" y="3517232"/>
            <a:ext cx="4102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Police officers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influence whether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court proceedings are initiated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against a 10-13 year old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We would expect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RP 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to have lowered court proceedings with 10-13 year olds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Handcuffs with solid fill">
            <a:extLst>
              <a:ext uri="{FF2B5EF4-FFF2-40B4-BE49-F238E27FC236}">
                <a16:creationId xmlns:a16="http://schemas.microsoft.com/office/drawing/2014/main" id="{64AA9BEB-1C7C-41B1-E795-D2C55ACD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766" y="351723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41881" y="2310456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82888" y="2390274"/>
            <a:ext cx="0" cy="2313883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A10B3B8-4665-DFC0-9003-EA55C8310214}"/>
              </a:ext>
            </a:extLst>
          </p:cNvPr>
          <p:cNvSpPr txBox="1"/>
          <p:nvPr/>
        </p:nvSpPr>
        <p:spPr>
          <a:xfrm>
            <a:off x="7441881" y="3517232"/>
            <a:ext cx="242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volume of finalised court appearances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879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BE83C8F7-79B0-A4A2-6A3D-1E72C4A32C91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But most of the decline in finalisations for 10-13 year olds precedes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RP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BC1AB-5A0C-AAA4-79EE-1940C9D5E175}"/>
              </a:ext>
            </a:extLst>
          </p:cNvPr>
          <p:cNvSpPr txBox="1"/>
          <p:nvPr/>
        </p:nvSpPr>
        <p:spPr>
          <a:xfrm>
            <a:off x="10158211" y="3566494"/>
            <a:ext cx="185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22272B"/>
                </a:solidFill>
                <a:latin typeface="Public Sans" pitchFamily="2" charset="77"/>
              </a:rPr>
              <a:t>Age refers to </a:t>
            </a:r>
            <a:r>
              <a:rPr lang="en-AU" sz="2000" i="1" dirty="0">
                <a:solidFill>
                  <a:srgbClr val="22272B"/>
                </a:solidFill>
                <a:latin typeface="Public Sans" pitchFamily="2" charset="77"/>
              </a:rPr>
              <a:t>age at earliest offence date</a:t>
            </a:r>
            <a:endParaRPr kumimoji="0" lang="en-AU" sz="20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BD58-4DDE-C59F-04D0-2C1D4B16DFCF}"/>
              </a:ext>
            </a:extLst>
          </p:cNvPr>
          <p:cNvSpPr txBox="1"/>
          <p:nvPr/>
        </p:nvSpPr>
        <p:spPr>
          <a:xfrm>
            <a:off x="894598" y="1428564"/>
            <a:ext cx="775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V</a:t>
            </a:r>
            <a:r>
              <a:rPr kumimoji="0" lang="en-AU" sz="2000" u="none" strike="noStrike" kern="1200" cap="none" spc="0" normalizeH="0" baseline="0" noProof="0" dirty="0" err="1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olume</a:t>
            </a:r>
            <a:r>
              <a:rPr kumimoji="0" lang="en-AU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 of finalised court appearances by age of the defendant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5BE81-9763-CA96-8BD1-ACF5BF5C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" y="1454472"/>
            <a:ext cx="9430078" cy="5239708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D8410DE-E2BE-1550-4C41-E29BC90BC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1DA86-867F-BE04-7F82-8D2FA62D91B0}"/>
              </a:ext>
            </a:extLst>
          </p:cNvPr>
          <p:cNvSpPr/>
          <p:nvPr/>
        </p:nvSpPr>
        <p:spPr>
          <a:xfrm>
            <a:off x="5443172" y="1975700"/>
            <a:ext cx="4634278" cy="427786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71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BE83C8F7-79B0-A4A2-6A3D-1E72C4A32C91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But most of the decline in finalisations for 10-13 year olds precedes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RP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BC1AB-5A0C-AAA4-79EE-1940C9D5E175}"/>
              </a:ext>
            </a:extLst>
          </p:cNvPr>
          <p:cNvSpPr txBox="1"/>
          <p:nvPr/>
        </p:nvSpPr>
        <p:spPr>
          <a:xfrm>
            <a:off x="10158211" y="3566494"/>
            <a:ext cx="185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22272B"/>
                </a:solidFill>
                <a:latin typeface="Public Sans" pitchFamily="2" charset="77"/>
              </a:rPr>
              <a:t>Age refers to </a:t>
            </a:r>
            <a:r>
              <a:rPr lang="en-AU" sz="2000" i="1" dirty="0">
                <a:solidFill>
                  <a:srgbClr val="22272B"/>
                </a:solidFill>
                <a:latin typeface="Public Sans" pitchFamily="2" charset="77"/>
              </a:rPr>
              <a:t>age at earliest offence date</a:t>
            </a:r>
            <a:endParaRPr kumimoji="0" lang="en-AU" sz="20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BD58-4DDE-C59F-04D0-2C1D4B16DFCF}"/>
              </a:ext>
            </a:extLst>
          </p:cNvPr>
          <p:cNvSpPr txBox="1"/>
          <p:nvPr/>
        </p:nvSpPr>
        <p:spPr>
          <a:xfrm>
            <a:off x="894598" y="1428564"/>
            <a:ext cx="775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V</a:t>
            </a:r>
            <a:r>
              <a:rPr kumimoji="0" lang="en-AU" sz="2000" u="none" strike="noStrike" kern="1200" cap="none" spc="0" normalizeH="0" baseline="0" noProof="0" dirty="0" err="1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olume</a:t>
            </a:r>
            <a:r>
              <a:rPr kumimoji="0" lang="en-AU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 of finalised court appearances by age of the defendant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5BE81-9763-CA96-8BD1-ACF5BF5C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" y="1454472"/>
            <a:ext cx="9430078" cy="5239708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D8410DE-E2BE-1550-4C41-E29BC90BC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491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cales of justice with solid fill">
            <a:extLst>
              <a:ext uri="{FF2B5EF4-FFF2-40B4-BE49-F238E27FC236}">
                <a16:creationId xmlns:a16="http://schemas.microsoft.com/office/drawing/2014/main" id="{4012799C-9057-50CA-E31C-61BE60E2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766" y="3513776"/>
            <a:ext cx="914400" cy="9144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RP is expected to have decreased proven cases for 10-13 year olds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41881" y="2310456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82888" y="2390274"/>
            <a:ext cx="0" cy="2313883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F8879-2379-DDE4-6208-40CA989A2118}"/>
              </a:ext>
            </a:extLst>
          </p:cNvPr>
          <p:cNvSpPr txBox="1"/>
          <p:nvPr/>
        </p:nvSpPr>
        <p:spPr>
          <a:xfrm>
            <a:off x="7441881" y="3786310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6CA9D-9A58-3121-DADF-A8F9DD417CF9}"/>
              </a:ext>
            </a:extLst>
          </p:cNvPr>
          <p:cNvSpPr txBox="1"/>
          <p:nvPr/>
        </p:nvSpPr>
        <p:spPr>
          <a:xfrm>
            <a:off x="2679617" y="3741192"/>
            <a:ext cx="41025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Magistrates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the offence has been proven or not proven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2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4A2D-293B-EDB7-6CA5-A4E160A64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3A7D29-D03F-6FD4-4D5B-2E4316AE1EA4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1CCE83D5-A4DA-2C7D-8C67-AA4C2F6D42E1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F408E"/>
                </a:solidFill>
                <a:latin typeface="+mj-lt"/>
              </a:rPr>
              <a:t>Proven cases have plummeted for 10-13 year olds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5214-E3BF-98A5-F734-3E6923AF2E60}"/>
              </a:ext>
            </a:extLst>
          </p:cNvPr>
          <p:cNvSpPr txBox="1"/>
          <p:nvPr/>
        </p:nvSpPr>
        <p:spPr>
          <a:xfrm>
            <a:off x="1120841" y="944246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court appearances that concluded with at least one charge proven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752D7-4EB0-5229-AB4B-651CB62B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5" y="1142237"/>
            <a:ext cx="9480977" cy="526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E98E9-CD17-67EF-25F1-62801DFCE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50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cales of justice with solid fill">
            <a:extLst>
              <a:ext uri="{FF2B5EF4-FFF2-40B4-BE49-F238E27FC236}">
                <a16:creationId xmlns:a16="http://schemas.microsoft.com/office/drawing/2014/main" id="{4012799C-9057-50CA-E31C-61BE60E2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199" y="2798414"/>
            <a:ext cx="914400" cy="9144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RP is expected to increase withdrawn cases, lower guilty pleas, and increase acquittals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41881" y="1917032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82888" y="1917032"/>
            <a:ext cx="0" cy="4644189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F8879-2379-DDE4-6208-40CA989A2118}"/>
              </a:ext>
            </a:extLst>
          </p:cNvPr>
          <p:cNvSpPr txBox="1"/>
          <p:nvPr/>
        </p:nvSpPr>
        <p:spPr>
          <a:xfrm>
            <a:off x="7441881" y="2886282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6CA9D-9A58-3121-DADF-A8F9DD417CF9}"/>
              </a:ext>
            </a:extLst>
          </p:cNvPr>
          <p:cNvSpPr txBox="1"/>
          <p:nvPr/>
        </p:nvSpPr>
        <p:spPr>
          <a:xfrm>
            <a:off x="2463050" y="3025830"/>
            <a:ext cx="41025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Magistrates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the offence has been proven or not proven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47462BC8-31F5-8205-510F-3A6EB7872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199" y="4011704"/>
            <a:ext cx="914400" cy="914400"/>
          </a:xfrm>
          <a:prstGeom prst="rect">
            <a:avLst/>
          </a:prstGeom>
        </p:spPr>
      </p:pic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7CF9443E-1BED-5424-1BE3-5E0B53FDE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7199" y="523794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0FE90-3156-CAB9-8E17-3BC8C5D12D44}"/>
              </a:ext>
            </a:extLst>
          </p:cNvPr>
          <p:cNvSpPr txBox="1"/>
          <p:nvPr/>
        </p:nvSpPr>
        <p:spPr>
          <a:xfrm>
            <a:off x="2466370" y="5418150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Defence lawyers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advise their clients on whether to enter a plea of guilty or not guilty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FF1B5C-981D-8291-6496-A9A8E120875C}"/>
              </a:ext>
            </a:extLst>
          </p:cNvPr>
          <p:cNvCxnSpPr>
            <a:cxnSpLocks/>
          </p:cNvCxnSpPr>
          <p:nvPr/>
        </p:nvCxnSpPr>
        <p:spPr>
          <a:xfrm>
            <a:off x="2463050" y="5171771"/>
            <a:ext cx="4102557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52E5EA-4FC8-ADC1-836B-2302F2A83C37}"/>
              </a:ext>
            </a:extLst>
          </p:cNvPr>
          <p:cNvSpPr txBox="1"/>
          <p:nvPr/>
        </p:nvSpPr>
        <p:spPr>
          <a:xfrm>
            <a:off x="7441881" y="5510483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guilty pleas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7606F-6190-B948-20D6-76CAF9F0B734}"/>
              </a:ext>
            </a:extLst>
          </p:cNvPr>
          <p:cNvSpPr txBox="1"/>
          <p:nvPr/>
        </p:nvSpPr>
        <p:spPr>
          <a:xfrm>
            <a:off x="2466370" y="4095107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Prosecutors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to proceed to Children’s Court or whether to withdraw charges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2E8D9-45A2-4665-3E00-C1CEAE496CA1}"/>
              </a:ext>
            </a:extLst>
          </p:cNvPr>
          <p:cNvSpPr txBox="1"/>
          <p:nvPr/>
        </p:nvSpPr>
        <p:spPr>
          <a:xfrm>
            <a:off x="7441881" y="4325939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withdrawn charges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C5D91A-F4D4-C72C-2958-F54515A23906}"/>
              </a:ext>
            </a:extLst>
          </p:cNvPr>
          <p:cNvCxnSpPr>
            <a:cxnSpLocks/>
          </p:cNvCxnSpPr>
          <p:nvPr/>
        </p:nvCxnSpPr>
        <p:spPr>
          <a:xfrm>
            <a:off x="2463050" y="3824234"/>
            <a:ext cx="4102557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52DC4D-D619-4FCB-E00C-EE8EEA89155F}"/>
              </a:ext>
            </a:extLst>
          </p:cNvPr>
          <p:cNvSpPr txBox="1"/>
          <p:nvPr/>
        </p:nvSpPr>
        <p:spPr>
          <a:xfrm>
            <a:off x="7441881" y="3244334"/>
            <a:ext cx="455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acquittals (at defended hearings)</a:t>
            </a:r>
          </a:p>
        </p:txBody>
      </p:sp>
    </p:spTree>
    <p:extLst>
      <p:ext uri="{BB962C8B-B14F-4D97-AF65-F5344CB8AC3E}">
        <p14:creationId xmlns:p14="http://schemas.microsoft.com/office/powerpoint/2010/main" val="86422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F61E3EC5-6AF3-8E04-DE43-4496A061EB58}"/>
              </a:ext>
            </a:extLst>
          </p:cNvPr>
          <p:cNvSpPr txBox="1">
            <a:spLocks/>
          </p:cNvSpPr>
          <p:nvPr/>
        </p:nvSpPr>
        <p:spPr>
          <a:xfrm>
            <a:off x="894598" y="285517"/>
            <a:ext cx="11075729" cy="115678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The drop has been driven by fewer guilty pleas and more withdrawn cases and acquittals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DD674-B64E-5109-0DE4-2AC20A308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8" y="1201585"/>
            <a:ext cx="10281402" cy="5712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3124FC-7923-ABE4-D001-AC48A48E5F51}"/>
              </a:ext>
            </a:extLst>
          </p:cNvPr>
          <p:cNvSpPr/>
          <p:nvPr/>
        </p:nvSpPr>
        <p:spPr>
          <a:xfrm>
            <a:off x="4255760" y="1442300"/>
            <a:ext cx="2665740" cy="49585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DF8A4E4-24F7-49A0-1F81-64799EAC0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23329-3EFD-9F06-A7D5-BFA506FF7DF1}"/>
              </a:ext>
            </a:extLst>
          </p:cNvPr>
          <p:cNvSpPr txBox="1"/>
          <p:nvPr/>
        </p:nvSpPr>
        <p:spPr>
          <a:xfrm>
            <a:off x="894598" y="1298950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Detailed outcomes for finalised appearances in the NSW Children’s Court</a:t>
            </a:r>
          </a:p>
        </p:txBody>
      </p:sp>
    </p:spTree>
    <p:extLst>
      <p:ext uri="{BB962C8B-B14F-4D97-AF65-F5344CB8AC3E}">
        <p14:creationId xmlns:p14="http://schemas.microsoft.com/office/powerpoint/2010/main" val="419207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8B50-580B-20F8-9B3C-2ED2A24D5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E2A634-BF7E-4A2A-50C4-D9733DBC14FE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18A5CC15-7B1F-00DA-C1B2-74FB9001804E}"/>
              </a:ext>
            </a:extLst>
          </p:cNvPr>
          <p:cNvSpPr txBox="1">
            <a:spLocks/>
          </p:cNvSpPr>
          <p:nvPr/>
        </p:nvSpPr>
        <p:spPr>
          <a:xfrm>
            <a:off x="894598" y="285517"/>
            <a:ext cx="11075729" cy="115678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The drop has been driven by fewer guilty pleas and more withdrawn cases and acquittals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4DAC2-43C5-BD6E-080B-46D87241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8" y="1201585"/>
            <a:ext cx="10281402" cy="5712736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4B5FDB-7D3F-D5E3-CE85-3451C8F6D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C571-CD5D-3706-477E-B79D27F3EB48}"/>
              </a:ext>
            </a:extLst>
          </p:cNvPr>
          <p:cNvSpPr txBox="1"/>
          <p:nvPr/>
        </p:nvSpPr>
        <p:spPr>
          <a:xfrm>
            <a:off x="894598" y="1298950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Detailed outcomes for finalised appearances in the NSW Children’s Court</a:t>
            </a:r>
          </a:p>
        </p:txBody>
      </p:sp>
    </p:spTree>
    <p:extLst>
      <p:ext uri="{BB962C8B-B14F-4D97-AF65-F5344CB8AC3E}">
        <p14:creationId xmlns:p14="http://schemas.microsoft.com/office/powerpoint/2010/main" val="184522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135031" cy="2096038"/>
          </a:xfrm>
        </p:spPr>
        <p:txBody>
          <a:bodyPr>
            <a:normAutofit fontScale="90000"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T</a:t>
            </a:r>
            <a:r>
              <a:rPr kumimoji="0" lang="en-AU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rends in proceedings with defendants aged 10-13 </a:t>
            </a:r>
            <a:r>
              <a:rPr lang="en-AU">
                <a:solidFill>
                  <a:schemeClr val="bg1"/>
                </a:solidFill>
                <a:latin typeface="Public Sans Light"/>
                <a:ea typeface="+mn-ea"/>
                <a:cs typeface="+mn-cs"/>
              </a:rPr>
              <a:t>(</a:t>
            </a:r>
            <a:r>
              <a:rPr kumimoji="0" lang="en-AU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NSW vs rest of Australia)</a:t>
            </a:r>
            <a:br>
              <a:rPr kumimoji="0" lang="en-AU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</a:b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874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2E4D2-00C2-F39B-E7DF-042675C3D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C307D-76D4-4AC7-8DFB-945E31765215}"/>
              </a:ext>
            </a:extLst>
          </p:cNvPr>
          <p:cNvSpPr/>
          <p:nvPr/>
        </p:nvSpPr>
        <p:spPr>
          <a:xfrm rot="5400000">
            <a:off x="-3184437" y="3183735"/>
            <a:ext cx="6857999" cy="490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CF9B27-ABD4-2195-EFA0-6204503E8CE4}"/>
              </a:ext>
            </a:extLst>
          </p:cNvPr>
          <p:cNvGrpSpPr/>
          <p:nvPr/>
        </p:nvGrpSpPr>
        <p:grpSpPr>
          <a:xfrm>
            <a:off x="565982" y="3488322"/>
            <a:ext cx="5922933" cy="2188910"/>
            <a:chOff x="575138" y="3756076"/>
            <a:chExt cx="6819181" cy="25201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98530-402C-9D9F-8D9C-F96A0689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138" y="3756076"/>
              <a:ext cx="6819181" cy="252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D294E6-6FD3-FBF6-EE81-42421CF21195}"/>
                </a:ext>
              </a:extLst>
            </p:cNvPr>
            <p:cNvSpPr/>
            <p:nvPr/>
          </p:nvSpPr>
          <p:spPr>
            <a:xfrm>
              <a:off x="6268900" y="3870027"/>
              <a:ext cx="996257" cy="33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F61993-9391-D577-D17A-1F3AD3574F65}"/>
              </a:ext>
            </a:extLst>
          </p:cNvPr>
          <p:cNvGrpSpPr/>
          <p:nvPr/>
        </p:nvGrpSpPr>
        <p:grpSpPr>
          <a:xfrm>
            <a:off x="6737370" y="3488322"/>
            <a:ext cx="5144308" cy="1923169"/>
            <a:chOff x="6808376" y="1505831"/>
            <a:chExt cx="5144308" cy="1923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090B4D-9A27-CD75-5215-D00D481D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8376" y="1505831"/>
              <a:ext cx="5144308" cy="1923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EEB590-7669-FF97-3186-E6A949789DC8}"/>
                </a:ext>
              </a:extLst>
            </p:cNvPr>
            <p:cNvSpPr/>
            <p:nvPr/>
          </p:nvSpPr>
          <p:spPr>
            <a:xfrm>
              <a:off x="8054278" y="1555750"/>
              <a:ext cx="3839272" cy="374649"/>
            </a:xfrm>
            <a:prstGeom prst="rect">
              <a:avLst/>
            </a:prstGeom>
            <a:solidFill>
              <a:srgbClr val="FC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4DE24A-DBDA-4C40-435F-CB31BFE25DCA}"/>
                </a:ext>
              </a:extLst>
            </p:cNvPr>
            <p:cNvSpPr/>
            <p:nvPr/>
          </p:nvSpPr>
          <p:spPr>
            <a:xfrm>
              <a:off x="8556906" y="3161246"/>
              <a:ext cx="3269756" cy="197904"/>
            </a:xfrm>
            <a:prstGeom prst="rect">
              <a:avLst/>
            </a:prstGeom>
            <a:solidFill>
              <a:srgbClr val="FC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34BCF-D873-CEDE-5BBA-456782C0DBD0}"/>
              </a:ext>
            </a:extLst>
          </p:cNvPr>
          <p:cNvGrpSpPr/>
          <p:nvPr/>
        </p:nvGrpSpPr>
        <p:grpSpPr>
          <a:xfrm>
            <a:off x="6737370" y="948018"/>
            <a:ext cx="4730092" cy="1974800"/>
            <a:chOff x="6094722" y="1349677"/>
            <a:chExt cx="5857962" cy="24456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FAF8A4-3535-08AC-2491-F76DE062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4722" y="1349677"/>
              <a:ext cx="5857962" cy="2445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BAFB5C-B847-7A1E-5C08-A56871484FFC}"/>
                </a:ext>
              </a:extLst>
            </p:cNvPr>
            <p:cNvSpPr/>
            <p:nvPr/>
          </p:nvSpPr>
          <p:spPr>
            <a:xfrm>
              <a:off x="11317458" y="1472422"/>
              <a:ext cx="607352" cy="267754"/>
            </a:xfrm>
            <a:prstGeom prst="rect">
              <a:avLst/>
            </a:prstGeom>
            <a:solidFill>
              <a:srgbClr val="0529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5133A1-15F0-AF08-560D-32F91A5A5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82" y="948018"/>
            <a:ext cx="5414257" cy="176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1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67A554-54AD-9CCB-C028-C051965B1448}"/>
              </a:ext>
            </a:extLst>
          </p:cNvPr>
          <p:cNvSpPr txBox="1"/>
          <p:nvPr/>
        </p:nvSpPr>
        <p:spPr>
          <a:xfrm>
            <a:off x="2608639" y="3192754"/>
            <a:ext cx="41025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Doli incapax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is not uniformly applied across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rest of Australia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but there should be signs of a national impact from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8" name="Graphic 7" descr="Australia with solid fill">
            <a:extLst>
              <a:ext uri="{FF2B5EF4-FFF2-40B4-BE49-F238E27FC236}">
                <a16:creationId xmlns:a16="http://schemas.microsoft.com/office/drawing/2014/main" id="{C24215ED-0C17-AEFA-1C84-D8C80935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960" r="34183" b="16984"/>
          <a:stretch/>
        </p:blipFill>
        <p:spPr>
          <a:xfrm rot="21312061">
            <a:off x="1400256" y="3297095"/>
            <a:ext cx="913755" cy="76435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RP is expected to have shifted trends in court outcomes in the rest of Australia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29181" y="1632324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70188" y="1748773"/>
            <a:ext cx="0" cy="4573304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F9CE-E902-7B73-5CF6-7D9469A11B67}"/>
              </a:ext>
            </a:extLst>
          </p:cNvPr>
          <p:cNvSpPr txBox="1"/>
          <p:nvPr/>
        </p:nvSpPr>
        <p:spPr>
          <a:xfrm>
            <a:off x="7429181" y="3625086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withdrawn charges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4911A-2BEA-6A0B-332A-1336A72DB90C}"/>
              </a:ext>
            </a:extLst>
          </p:cNvPr>
          <p:cNvSpPr txBox="1"/>
          <p:nvPr/>
        </p:nvSpPr>
        <p:spPr>
          <a:xfrm>
            <a:off x="7429181" y="3274265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5465D-474F-C704-E756-C9BAA677C14A}"/>
              </a:ext>
            </a:extLst>
          </p:cNvPr>
          <p:cNvSpPr txBox="1"/>
          <p:nvPr/>
        </p:nvSpPr>
        <p:spPr>
          <a:xfrm>
            <a:off x="7429181" y="2661587"/>
            <a:ext cx="24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In the rest of Australia: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D4A48-7871-9F06-020A-757E196A9302}"/>
              </a:ext>
            </a:extLst>
          </p:cNvPr>
          <p:cNvSpPr txBox="1"/>
          <p:nvPr/>
        </p:nvSpPr>
        <p:spPr>
          <a:xfrm>
            <a:off x="7429181" y="4098328"/>
            <a:ext cx="275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but smaller than NSW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C7A4F-9544-E827-3CB9-74EA2C7F711C}"/>
              </a:ext>
            </a:extLst>
          </p:cNvPr>
          <p:cNvSpPr txBox="1"/>
          <p:nvPr/>
        </p:nvSpPr>
        <p:spPr>
          <a:xfrm>
            <a:off x="7425543" y="5596157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withdrawn charges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0D1EE-09C1-A1AE-72ED-C15143A17090}"/>
              </a:ext>
            </a:extLst>
          </p:cNvPr>
          <p:cNvSpPr txBox="1"/>
          <p:nvPr/>
        </p:nvSpPr>
        <p:spPr>
          <a:xfrm>
            <a:off x="7425543" y="5245336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717EB-6927-F5F5-19C9-28A57B78C1C3}"/>
              </a:ext>
            </a:extLst>
          </p:cNvPr>
          <p:cNvSpPr txBox="1"/>
          <p:nvPr/>
        </p:nvSpPr>
        <p:spPr>
          <a:xfrm>
            <a:off x="7425543" y="4834847"/>
            <a:ext cx="244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In Victoria and SA: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62BC1-BD68-1782-8759-38BD799978E4}"/>
              </a:ext>
            </a:extLst>
          </p:cNvPr>
          <p:cNvSpPr txBox="1"/>
          <p:nvPr/>
        </p:nvSpPr>
        <p:spPr>
          <a:xfrm>
            <a:off x="2608639" y="4903659"/>
            <a:ext cx="409891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The impact of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should be strongest in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NSW, Victoria, and SA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which rely on common law for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doli incapax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(Moritz &amp; Tuomi, 2023; see also Crofts, 2018)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16" name="Graphic 15" descr="Harvey Balls 35% with solid fill">
            <a:extLst>
              <a:ext uri="{FF2B5EF4-FFF2-40B4-BE49-F238E27FC236}">
                <a16:creationId xmlns:a16="http://schemas.microsoft.com/office/drawing/2014/main" id="{3AED6C22-E18F-624D-0D3D-062EA7115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884" y="4846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67A554-54AD-9CCB-C028-C051965B1448}"/>
              </a:ext>
            </a:extLst>
          </p:cNvPr>
          <p:cNvSpPr txBox="1"/>
          <p:nvPr/>
        </p:nvSpPr>
        <p:spPr>
          <a:xfrm>
            <a:off x="2621339" y="3601644"/>
            <a:ext cx="41025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Doli incapax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is not uniformly applied across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rest of Australia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but there should be signs of a national impact from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8" name="Graphic 7" descr="Australia with solid fill">
            <a:extLst>
              <a:ext uri="{FF2B5EF4-FFF2-40B4-BE49-F238E27FC236}">
                <a16:creationId xmlns:a16="http://schemas.microsoft.com/office/drawing/2014/main" id="{C24215ED-0C17-AEFA-1C84-D8C80935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960" r="34183" b="16984"/>
          <a:stretch/>
        </p:blipFill>
        <p:spPr>
          <a:xfrm rot="21312061">
            <a:off x="1412956" y="3705985"/>
            <a:ext cx="913755" cy="76435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RP is expected to have shifted trends in court outcomes in the rest of Australia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41881" y="2041214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82888" y="2157663"/>
            <a:ext cx="0" cy="312019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F9CE-E902-7B73-5CF6-7D9469A11B67}"/>
              </a:ext>
            </a:extLst>
          </p:cNvPr>
          <p:cNvSpPr txBox="1"/>
          <p:nvPr/>
        </p:nvSpPr>
        <p:spPr>
          <a:xfrm>
            <a:off x="7441881" y="4033976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withdrawn charges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4911A-2BEA-6A0B-332A-1336A72DB90C}"/>
              </a:ext>
            </a:extLst>
          </p:cNvPr>
          <p:cNvSpPr txBox="1"/>
          <p:nvPr/>
        </p:nvSpPr>
        <p:spPr>
          <a:xfrm>
            <a:off x="7441881" y="3683155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5465D-474F-C704-E756-C9BAA677C14A}"/>
              </a:ext>
            </a:extLst>
          </p:cNvPr>
          <p:cNvSpPr txBox="1"/>
          <p:nvPr/>
        </p:nvSpPr>
        <p:spPr>
          <a:xfrm>
            <a:off x="7441881" y="3070477"/>
            <a:ext cx="24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In the rest of Australia: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D4A48-7871-9F06-020A-757E196A9302}"/>
              </a:ext>
            </a:extLst>
          </p:cNvPr>
          <p:cNvSpPr txBox="1"/>
          <p:nvPr/>
        </p:nvSpPr>
        <p:spPr>
          <a:xfrm>
            <a:off x="7441881" y="4507218"/>
            <a:ext cx="275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but smaller than NSW</a:t>
            </a:r>
          </a:p>
        </p:txBody>
      </p:sp>
    </p:spTree>
    <p:extLst>
      <p:ext uri="{BB962C8B-B14F-4D97-AF65-F5344CB8AC3E}">
        <p14:creationId xmlns:p14="http://schemas.microsoft.com/office/powerpoint/2010/main" val="325629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F5B27-B65A-7B1D-2DCC-576EEA44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B3A7C-D0AC-AECD-7FE0-6562801738ED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F0B9DE50-804A-326E-7D69-A6694B796836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F408E"/>
                </a:solidFill>
                <a:latin typeface="+mj-lt"/>
              </a:rPr>
              <a:t>Proven cases have declined across Australia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96024-C19C-0E49-63A1-12ACC9627F14}"/>
              </a:ext>
            </a:extLst>
          </p:cNvPr>
          <p:cNvSpPr txBox="1"/>
          <p:nvPr/>
        </p:nvSpPr>
        <p:spPr>
          <a:xfrm>
            <a:off x="894598" y="1344356"/>
            <a:ext cx="1056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outcome, NSW vs. the rest of Australia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75E5E5-E2B6-7F3C-EBBE-99A4D4858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132" y="1344356"/>
            <a:ext cx="9464040" cy="5257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8FE65-5AEE-CBA6-9B1C-C60436CF0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3BBF5-438E-F68F-35A4-02A5ECBEFA41}"/>
              </a:ext>
            </a:extLst>
          </p:cNvPr>
          <p:cNvSpPr txBox="1"/>
          <p:nvPr/>
        </p:nvSpPr>
        <p:spPr>
          <a:xfrm rot="16200000">
            <a:off x="-1020397" y="3895532"/>
            <a:ext cx="40618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AU" sz="12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4481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26B46-943D-E2E4-702B-9020838A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53C8A7-DA9C-BE6F-2565-681A7CA6DB77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5B4FC8F9-B40A-58BA-1EA5-60095E39A857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F408E"/>
                </a:solidFill>
                <a:latin typeface="+mj-lt"/>
              </a:rPr>
              <a:t>Defendants with withdrawn charges have also grown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0B7B6-9702-3663-B6D5-BF6C024A0681}"/>
              </a:ext>
            </a:extLst>
          </p:cNvPr>
          <p:cNvGrpSpPr/>
          <p:nvPr/>
        </p:nvGrpSpPr>
        <p:grpSpPr>
          <a:xfrm>
            <a:off x="728132" y="1221809"/>
            <a:ext cx="9941343" cy="5350674"/>
            <a:chOff x="2304218" y="3348624"/>
            <a:chExt cx="6520282" cy="350937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C53D27-0243-D385-77F3-FB7C1B9AC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55258" r="21222"/>
            <a:stretch/>
          </p:blipFill>
          <p:spPr>
            <a:xfrm>
              <a:off x="2304218" y="3789574"/>
              <a:ext cx="5402580" cy="306842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197B044-D769-8642-1EDA-E133CBA59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78444" r="7111" b="53333"/>
            <a:stretch/>
          </p:blipFill>
          <p:spPr>
            <a:xfrm>
              <a:off x="7833900" y="3348624"/>
              <a:ext cx="990600" cy="3200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53C3EC3-B502-8216-0FE6-FFFD2569E0AF}"/>
              </a:ext>
            </a:extLst>
          </p:cNvPr>
          <p:cNvSpPr txBox="1"/>
          <p:nvPr/>
        </p:nvSpPr>
        <p:spPr>
          <a:xfrm>
            <a:off x="921923" y="1355227"/>
            <a:ext cx="104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withdrawn charges , NSW vs. the rest of Australia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4A3698B-EF20-A0AC-DDB5-B84B6D028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C1E7D-89B8-14DE-7C04-1D3D04F1384F}"/>
              </a:ext>
            </a:extLst>
          </p:cNvPr>
          <p:cNvSpPr txBox="1"/>
          <p:nvPr/>
        </p:nvSpPr>
        <p:spPr>
          <a:xfrm rot="16200000">
            <a:off x="-1009691" y="3789867"/>
            <a:ext cx="434605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AU" sz="12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withdrawn charges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7303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RP is expected to have shifted trends in court outcomes in the rest of Australia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53131-CA3B-1217-512B-24FC968D5C83}"/>
              </a:ext>
            </a:extLst>
          </p:cNvPr>
          <p:cNvSpPr txBox="1"/>
          <p:nvPr/>
        </p:nvSpPr>
        <p:spPr>
          <a:xfrm>
            <a:off x="7441881" y="2466318"/>
            <a:ext cx="25912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Expected change in outcomes since 2016 (from </a:t>
            </a:r>
            <a:r>
              <a:rPr lang="en-AU" sz="1800" b="1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)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8E6C16-B605-BD9F-889A-2707DC5ADE62}"/>
              </a:ext>
            </a:extLst>
          </p:cNvPr>
          <p:cNvCxnSpPr>
            <a:cxnSpLocks/>
          </p:cNvCxnSpPr>
          <p:nvPr/>
        </p:nvCxnSpPr>
        <p:spPr>
          <a:xfrm>
            <a:off x="7082888" y="2582779"/>
            <a:ext cx="0" cy="2636921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F9CE-E902-7B73-5CF6-7D9469A11B67}"/>
              </a:ext>
            </a:extLst>
          </p:cNvPr>
          <p:cNvSpPr txBox="1"/>
          <p:nvPr/>
        </p:nvSpPr>
        <p:spPr>
          <a:xfrm>
            <a:off x="7441881" y="4286562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↑ withdrawn charges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4911A-2BEA-6A0B-332A-1336A72DB90C}"/>
              </a:ext>
            </a:extLst>
          </p:cNvPr>
          <p:cNvSpPr txBox="1"/>
          <p:nvPr/>
        </p:nvSpPr>
        <p:spPr>
          <a:xfrm>
            <a:off x="7441881" y="3935741"/>
            <a:ext cx="24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rgbClr val="DE5217"/>
                </a:solidFill>
              </a:rPr>
              <a:t>↓ proven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5465D-474F-C704-E756-C9BAA677C14A}"/>
              </a:ext>
            </a:extLst>
          </p:cNvPr>
          <p:cNvSpPr txBox="1"/>
          <p:nvPr/>
        </p:nvSpPr>
        <p:spPr>
          <a:xfrm>
            <a:off x="7441881" y="3525252"/>
            <a:ext cx="244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In Victoria and SA: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2F1CE-2D84-14F6-C9E7-AC43A8BC9C09}"/>
              </a:ext>
            </a:extLst>
          </p:cNvPr>
          <p:cNvSpPr txBox="1"/>
          <p:nvPr/>
        </p:nvSpPr>
        <p:spPr>
          <a:xfrm>
            <a:off x="2624977" y="3716808"/>
            <a:ext cx="409891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The impact of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should be strongest in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NSW, Victoria, and SA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which rely on common law for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doli incapax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(Moritz &amp; Tuomi, 2023; see also Crofts, 2018)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6" name="Graphic 5" descr="Harvey Balls 35% with solid fill">
            <a:extLst>
              <a:ext uri="{FF2B5EF4-FFF2-40B4-BE49-F238E27FC236}">
                <a16:creationId xmlns:a16="http://schemas.microsoft.com/office/drawing/2014/main" id="{8F9C7BDF-F2D7-9340-0A20-5D39452E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222" y="3659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9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8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697CD75F-157C-A6A6-C739-41FE3C97E2FC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National trends are driven by NSW, SA and VIC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2C26B-3B42-8243-F319-9E50BA9EF079}"/>
              </a:ext>
            </a:extLst>
          </p:cNvPr>
          <p:cNvSpPr txBox="1"/>
          <p:nvPr/>
        </p:nvSpPr>
        <p:spPr>
          <a:xfrm>
            <a:off x="1101988" y="1033105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DAF6AF-8029-DBDB-70D2-05DD28B0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946"/>
          <a:stretch/>
        </p:blipFill>
        <p:spPr>
          <a:xfrm>
            <a:off x="728132" y="1379158"/>
            <a:ext cx="10911665" cy="54788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EC360-115D-0717-0670-754699A02AF9}"/>
              </a:ext>
            </a:extLst>
          </p:cNvPr>
          <p:cNvSpPr/>
          <p:nvPr/>
        </p:nvSpPr>
        <p:spPr>
          <a:xfrm>
            <a:off x="1572322" y="4813629"/>
            <a:ext cx="2419815" cy="17588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DC238A-F962-CCBD-55AF-CADE7E80B792}"/>
              </a:ext>
            </a:extLst>
          </p:cNvPr>
          <p:cNvSpPr/>
          <p:nvPr/>
        </p:nvSpPr>
        <p:spPr>
          <a:xfrm>
            <a:off x="4378711" y="3054776"/>
            <a:ext cx="2419816" cy="17588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FF1992-A311-B0F9-86F4-18C4886FDFEF}"/>
              </a:ext>
            </a:extLst>
          </p:cNvPr>
          <p:cNvSpPr/>
          <p:nvPr/>
        </p:nvSpPr>
        <p:spPr>
          <a:xfrm>
            <a:off x="4378712" y="1379154"/>
            <a:ext cx="2419815" cy="16756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70AAE-5389-0976-B788-43F73DDEF886}"/>
              </a:ext>
            </a:extLst>
          </p:cNvPr>
          <p:cNvSpPr/>
          <p:nvPr/>
        </p:nvSpPr>
        <p:spPr>
          <a:xfrm>
            <a:off x="1572322" y="1379154"/>
            <a:ext cx="2619461" cy="33043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B6008-88DB-6B78-FFE3-B6A848F85060}"/>
              </a:ext>
            </a:extLst>
          </p:cNvPr>
          <p:cNvSpPr/>
          <p:nvPr/>
        </p:nvSpPr>
        <p:spPr>
          <a:xfrm>
            <a:off x="7172383" y="3054772"/>
            <a:ext cx="2607238" cy="17588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60F17-361E-8B49-58EE-6961847C4476}"/>
              </a:ext>
            </a:extLst>
          </p:cNvPr>
          <p:cNvSpPr/>
          <p:nvPr/>
        </p:nvSpPr>
        <p:spPr>
          <a:xfrm>
            <a:off x="4369247" y="4846930"/>
            <a:ext cx="2429280" cy="14312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64E3CED-4061-1177-3E29-7C79A5C42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4D170-295C-68F1-5895-E62AC58357FB}"/>
              </a:ext>
            </a:extLst>
          </p:cNvPr>
          <p:cNvSpPr txBox="1"/>
          <p:nvPr/>
        </p:nvSpPr>
        <p:spPr>
          <a:xfrm rot="16200000">
            <a:off x="-1019219" y="3795701"/>
            <a:ext cx="40618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AU" sz="12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18027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8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697CD75F-157C-A6A6-C739-41FE3C97E2FC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National trends are driven by NSW, SA and VIC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2C26B-3B42-8243-F319-9E50BA9EF079}"/>
              </a:ext>
            </a:extLst>
          </p:cNvPr>
          <p:cNvSpPr txBox="1"/>
          <p:nvPr/>
        </p:nvSpPr>
        <p:spPr>
          <a:xfrm>
            <a:off x="1101988" y="1033105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DAF6AF-8029-DBDB-70D2-05DD28B02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946"/>
          <a:stretch/>
        </p:blipFill>
        <p:spPr>
          <a:xfrm>
            <a:off x="728132" y="1379158"/>
            <a:ext cx="10911665" cy="5478842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23B89B0-2EAC-161A-7BF6-1BCE2864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5B889-B192-B778-6536-1127EACD23FE}"/>
              </a:ext>
            </a:extLst>
          </p:cNvPr>
          <p:cNvSpPr/>
          <p:nvPr/>
        </p:nvSpPr>
        <p:spPr>
          <a:xfrm>
            <a:off x="1562162" y="3040194"/>
            <a:ext cx="2419815" cy="1758853"/>
          </a:xfrm>
          <a:prstGeom prst="rect">
            <a:avLst/>
          </a:prstGeom>
          <a:noFill/>
          <a:ln w="28575">
            <a:solidFill>
              <a:srgbClr val="DE52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9566D5-331C-2E4F-F358-2D26EDDF15BD}"/>
              </a:ext>
            </a:extLst>
          </p:cNvPr>
          <p:cNvSpPr/>
          <p:nvPr/>
        </p:nvSpPr>
        <p:spPr>
          <a:xfrm>
            <a:off x="4388871" y="4852058"/>
            <a:ext cx="2419816" cy="1758853"/>
          </a:xfrm>
          <a:prstGeom prst="rect">
            <a:avLst/>
          </a:prstGeom>
          <a:noFill/>
          <a:ln w="28575">
            <a:solidFill>
              <a:srgbClr val="DE52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A8DC1-59E0-9A62-4D65-B37631719CEA}"/>
              </a:ext>
            </a:extLst>
          </p:cNvPr>
          <p:cNvSpPr txBox="1"/>
          <p:nvPr/>
        </p:nvSpPr>
        <p:spPr>
          <a:xfrm rot="16200000">
            <a:off x="-1019219" y="3795701"/>
            <a:ext cx="406189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AU" sz="12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a proven outcome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2900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E75E9-A73D-B013-87CC-89F7A6C36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E5401A-65D1-5F9E-05EE-B94EB03E2860}"/>
              </a:ext>
            </a:extLst>
          </p:cNvPr>
          <p:cNvSpPr/>
          <p:nvPr/>
        </p:nvSpPr>
        <p:spPr>
          <a:xfrm rot="5400000">
            <a:off x="-3065288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9AFBA272-A7F7-C735-75C5-35429FED08F5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National trends are driven by NSW, SA and VIC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65E16-987B-85B9-ABA3-5997B504BEB7}"/>
              </a:ext>
            </a:extLst>
          </p:cNvPr>
          <p:cNvSpPr txBox="1"/>
          <p:nvPr/>
        </p:nvSpPr>
        <p:spPr>
          <a:xfrm>
            <a:off x="1120841" y="944246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</a:t>
            </a:r>
            <a:r>
              <a:rPr lang="en-AU" sz="2000" dirty="0">
                <a:solidFill>
                  <a:srgbClr val="22272B"/>
                </a:solidFill>
                <a:latin typeface="Public Sans" pitchFamily="2" charset="77"/>
              </a:rPr>
              <a:t>who had prosecutors withdraw charge(s)</a:t>
            </a:r>
            <a:endParaRPr kumimoji="0" lang="en-AU" sz="2000" u="none" strike="noStrike" kern="1200" cap="none" spc="0" normalizeH="0" baseline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DBB480-7BB7-379A-0A94-3829C889C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462"/>
          <a:stretch/>
        </p:blipFill>
        <p:spPr>
          <a:xfrm>
            <a:off x="736191" y="1344356"/>
            <a:ext cx="11042812" cy="5513644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91423AE-DC85-A5F4-B4D7-5594A6DCC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5695" y="6322077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9A37E-A88A-EDCF-E11E-6DDAB57980EE}"/>
              </a:ext>
            </a:extLst>
          </p:cNvPr>
          <p:cNvSpPr/>
          <p:nvPr/>
        </p:nvSpPr>
        <p:spPr>
          <a:xfrm>
            <a:off x="1572322" y="4813629"/>
            <a:ext cx="2419815" cy="17588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9DE87-8E58-1976-FE09-BBE84CD3AF2E}"/>
              </a:ext>
            </a:extLst>
          </p:cNvPr>
          <p:cNvSpPr/>
          <p:nvPr/>
        </p:nvSpPr>
        <p:spPr>
          <a:xfrm>
            <a:off x="4419351" y="3054776"/>
            <a:ext cx="2419816" cy="17588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2398B-8BDD-B387-DEA2-CE45739DB7E5}"/>
              </a:ext>
            </a:extLst>
          </p:cNvPr>
          <p:cNvSpPr/>
          <p:nvPr/>
        </p:nvSpPr>
        <p:spPr>
          <a:xfrm>
            <a:off x="4419352" y="1379154"/>
            <a:ext cx="2419815" cy="16756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A82A0-1273-AE46-F07F-05D037995850}"/>
              </a:ext>
            </a:extLst>
          </p:cNvPr>
          <p:cNvSpPr/>
          <p:nvPr/>
        </p:nvSpPr>
        <p:spPr>
          <a:xfrm>
            <a:off x="1572322" y="3040194"/>
            <a:ext cx="2419815" cy="1758853"/>
          </a:xfrm>
          <a:prstGeom prst="rect">
            <a:avLst/>
          </a:prstGeom>
          <a:noFill/>
          <a:ln w="28575">
            <a:solidFill>
              <a:srgbClr val="DE52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CDD02-97D6-E9A4-3AA6-02E86FAAAC49}"/>
              </a:ext>
            </a:extLst>
          </p:cNvPr>
          <p:cNvSpPr/>
          <p:nvPr/>
        </p:nvSpPr>
        <p:spPr>
          <a:xfrm>
            <a:off x="4419351" y="4831738"/>
            <a:ext cx="2419816" cy="1758853"/>
          </a:xfrm>
          <a:prstGeom prst="rect">
            <a:avLst/>
          </a:prstGeom>
          <a:noFill/>
          <a:ln w="28575">
            <a:solidFill>
              <a:srgbClr val="DE52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1DC06-9A81-97F1-8C9E-BE7B2EAE173B}"/>
              </a:ext>
            </a:extLst>
          </p:cNvPr>
          <p:cNvSpPr txBox="1"/>
          <p:nvPr/>
        </p:nvSpPr>
        <p:spPr>
          <a:xfrm rot="16200000">
            <a:off x="-1139932" y="3795702"/>
            <a:ext cx="434605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AU" sz="12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 of finalised defendants with withdrawn charges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293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383691" cy="2135022"/>
          </a:xfrm>
        </p:spPr>
        <p:txBody>
          <a:bodyPr>
            <a:normAutofit fontScale="90000"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>
                <a:solidFill>
                  <a:schemeClr val="bg1"/>
                </a:solidFill>
                <a:latin typeface="Public Sans Light"/>
              </a:rPr>
              <a:t>Trends in offence composition for defendants aged 10-13</a:t>
            </a: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r>
              <a:rPr lang="en-US"/>
              <a:t>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558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C7230-D8AF-97C8-EB8F-F5ED087D1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" y="852781"/>
            <a:ext cx="11720815" cy="58612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61FE38D2-358F-61F9-C1DB-BB88854982E3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Most offences have dropped or kept stable…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D5A15-6781-F7C8-ABC5-02E774F87608}"/>
              </a:ext>
            </a:extLst>
          </p:cNvPr>
          <p:cNvGrpSpPr/>
          <p:nvPr/>
        </p:nvGrpSpPr>
        <p:grpSpPr>
          <a:xfrm>
            <a:off x="5302435" y="1145357"/>
            <a:ext cx="6667892" cy="5427125"/>
            <a:chOff x="5524108" y="1121790"/>
            <a:chExt cx="6667892" cy="54271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C0EED8-B2FD-8326-3D01-493EC9EE65DF}"/>
                </a:ext>
              </a:extLst>
            </p:cNvPr>
            <p:cNvSpPr/>
            <p:nvPr/>
          </p:nvSpPr>
          <p:spPr>
            <a:xfrm>
              <a:off x="6096000" y="1121790"/>
              <a:ext cx="6096000" cy="320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E98D65-FA4A-92C5-5CB4-CAFC83875758}"/>
                </a:ext>
              </a:extLst>
            </p:cNvPr>
            <p:cNvSpPr/>
            <p:nvPr/>
          </p:nvSpPr>
          <p:spPr>
            <a:xfrm>
              <a:off x="6768444" y="3252248"/>
              <a:ext cx="5423555" cy="320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32A010-76C8-6BA3-0458-2038752C4407}"/>
                </a:ext>
              </a:extLst>
            </p:cNvPr>
            <p:cNvSpPr/>
            <p:nvPr/>
          </p:nvSpPr>
          <p:spPr>
            <a:xfrm>
              <a:off x="5524108" y="5872899"/>
              <a:ext cx="6584622" cy="67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20C1C-2DB5-EE92-66C6-2FF884D19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6305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B3221-60C2-CDD6-B1AA-F76CBCB6DD39}"/>
              </a:ext>
            </a:extLst>
          </p:cNvPr>
          <p:cNvSpPr txBox="1"/>
          <p:nvPr/>
        </p:nvSpPr>
        <p:spPr>
          <a:xfrm>
            <a:off x="894598" y="852781"/>
            <a:ext cx="10171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Volume of finalised court appearances for top 6 most serious offences with 10-13 </a:t>
            </a:r>
            <a:r>
              <a:rPr lang="en-AU" sz="2000" dirty="0" err="1"/>
              <a:t>y.o</a:t>
            </a:r>
            <a:r>
              <a:rPr lang="en-AU" sz="2000" dirty="0"/>
              <a:t>. defendants</a:t>
            </a:r>
          </a:p>
        </p:txBody>
      </p:sp>
    </p:spTree>
    <p:extLst>
      <p:ext uri="{BB962C8B-B14F-4D97-AF65-F5344CB8AC3E}">
        <p14:creationId xmlns:p14="http://schemas.microsoft.com/office/powerpoint/2010/main" val="73627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2E4D2-00C2-F39B-E7DF-042675C3D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C307D-76D4-4AC7-8DFB-945E31765215}"/>
              </a:ext>
            </a:extLst>
          </p:cNvPr>
          <p:cNvSpPr/>
          <p:nvPr/>
        </p:nvSpPr>
        <p:spPr>
          <a:xfrm rot="5400000">
            <a:off x="-1761893" y="1761189"/>
            <a:ext cx="6857999" cy="3335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F485D-57BA-9E63-2F26-57ABF7BBB9B8}"/>
              </a:ext>
            </a:extLst>
          </p:cNvPr>
          <p:cNvSpPr/>
          <p:nvPr/>
        </p:nvSpPr>
        <p:spPr>
          <a:xfrm>
            <a:off x="7407965" y="2426678"/>
            <a:ext cx="4400035" cy="2875084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3A690-BB23-A25C-4993-D1BB555E678A}"/>
              </a:ext>
            </a:extLst>
          </p:cNvPr>
          <p:cNvSpPr txBox="1"/>
          <p:nvPr/>
        </p:nvSpPr>
        <p:spPr>
          <a:xfrm>
            <a:off x="7692411" y="2687285"/>
            <a:ext cx="3435637" cy="22631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34">
              <a:lnSpc>
                <a:spcPct val="150000"/>
              </a:lnSpc>
              <a:defRPr/>
            </a:pPr>
            <a:r>
              <a:rPr lang="en-AU" sz="1600" i="1">
                <a:solidFill>
                  <a:schemeClr val="bg1"/>
                </a:solidFill>
              </a:rPr>
              <a:t>Australia’s Shame</a:t>
            </a:r>
            <a:r>
              <a:rPr lang="en-AU" sz="1600">
                <a:solidFill>
                  <a:schemeClr val="bg1"/>
                </a:solidFill>
              </a:rPr>
              <a:t> aired on 25 July 2016 and precipitated a national reckoning on youth detention, leading to a Royal Commission and several state-based inquiries into juvenile detention facilities</a:t>
            </a:r>
            <a:endParaRPr lang="en-AU" sz="1600" i="1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A4542B-EC92-CFE8-CF87-AE794D2BB8A8}"/>
              </a:ext>
            </a:extLst>
          </p:cNvPr>
          <p:cNvCxnSpPr/>
          <p:nvPr/>
        </p:nvCxnSpPr>
        <p:spPr>
          <a:xfrm flipH="1">
            <a:off x="6627471" y="3818846"/>
            <a:ext cx="1002610" cy="0"/>
          </a:xfrm>
          <a:prstGeom prst="line">
            <a:avLst/>
          </a:prstGeom>
          <a:ln w="9525">
            <a:solidFill>
              <a:srgbClr val="4F408E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49FEAA-C3DB-D3B8-9A88-EEA6D155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93" y="2414114"/>
            <a:ext cx="5122430" cy="28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B15F1645-09FF-5B29-D0B0-1116CFDA7D7C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Australia’s</a:t>
            </a:r>
          </a:p>
          <a:p>
            <a:r>
              <a:rPr lang="en-AU" b="1" dirty="0">
                <a:solidFill>
                  <a:srgbClr val="4F408E"/>
                </a:solidFill>
                <a:latin typeface="+mj-lt"/>
              </a:rPr>
              <a:t>Shame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DB165-A96A-44AF-8755-038EA2EC162C}"/>
              </a:ext>
            </a:extLst>
          </p:cNvPr>
          <p:cNvSpPr/>
          <p:nvPr/>
        </p:nvSpPr>
        <p:spPr>
          <a:xfrm>
            <a:off x="1484493" y="2414114"/>
            <a:ext cx="5122430" cy="28876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72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C7230-D8AF-97C8-EB8F-F5ED087D1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" y="852781"/>
            <a:ext cx="11720815" cy="58612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61FE38D2-358F-61F9-C1DB-BB88854982E3}"/>
              </a:ext>
            </a:extLst>
          </p:cNvPr>
          <p:cNvSpPr txBox="1">
            <a:spLocks/>
          </p:cNvSpPr>
          <p:nvPr/>
        </p:nvSpPr>
        <p:spPr>
          <a:xfrm>
            <a:off x="983368" y="310200"/>
            <a:ext cx="11720815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…but </a:t>
            </a:r>
            <a:r>
              <a:rPr lang="en-AU" b="1" dirty="0" err="1">
                <a:solidFill>
                  <a:srgbClr val="4F408E"/>
                </a:solidFill>
                <a:latin typeface="+mj-lt"/>
              </a:rPr>
              <a:t>provens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 have dropped for most offences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045AE-0C9E-CA9C-DA0E-DF1F04650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0CF3F-1BC0-478A-3187-B7DBDA5BD2FF}"/>
              </a:ext>
            </a:extLst>
          </p:cNvPr>
          <p:cNvSpPr txBox="1"/>
          <p:nvPr/>
        </p:nvSpPr>
        <p:spPr>
          <a:xfrm>
            <a:off x="894598" y="852781"/>
            <a:ext cx="10171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Volume of finalised court appearances for top 6 most serious offences with 10-13 </a:t>
            </a:r>
            <a:r>
              <a:rPr lang="en-AU" sz="2000" dirty="0" err="1"/>
              <a:t>y.o</a:t>
            </a:r>
            <a:r>
              <a:rPr lang="en-AU" sz="2000" dirty="0"/>
              <a:t>. defendants</a:t>
            </a:r>
          </a:p>
        </p:txBody>
      </p:sp>
    </p:spTree>
    <p:extLst>
      <p:ext uri="{BB962C8B-B14F-4D97-AF65-F5344CB8AC3E}">
        <p14:creationId xmlns:p14="http://schemas.microsoft.com/office/powerpoint/2010/main" val="1262739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2F01B9-8236-FDDA-F1D5-8FB430299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34" t="45911" b="43505"/>
          <a:stretch/>
        </p:blipFill>
        <p:spPr>
          <a:xfrm>
            <a:off x="7748833" y="3551519"/>
            <a:ext cx="2045173" cy="12430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468D9CE-F81D-830C-D7B9-BAEA4A4BBDC9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Stark divide in outcome trends across age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A9B8F-29E4-1D38-7EDC-816785E14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5" r="22453" b="50280"/>
          <a:stretch/>
        </p:blipFill>
        <p:spPr>
          <a:xfrm>
            <a:off x="1755095" y="1106107"/>
            <a:ext cx="5967085" cy="5200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BB1B1-9D38-56EC-01EA-0A8B90F8E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31"/>
          <a:stretch/>
        </p:blipFill>
        <p:spPr>
          <a:xfrm>
            <a:off x="1232659" y="6306989"/>
            <a:ext cx="8421456" cy="712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62B8E-C7F0-47CB-3C0A-C7B0F1434C54}"/>
              </a:ext>
            </a:extLst>
          </p:cNvPr>
          <p:cNvSpPr txBox="1"/>
          <p:nvPr/>
        </p:nvSpPr>
        <p:spPr>
          <a:xfrm rot="16200000">
            <a:off x="48368" y="4034566"/>
            <a:ext cx="29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22272B"/>
                </a:solidFill>
                <a:latin typeface="Public Sans" pitchFamily="2" charset="77"/>
              </a:rPr>
              <a:t>Percent of finalised court appearances</a:t>
            </a:r>
            <a:endParaRPr kumimoji="0" lang="en-AU" sz="12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848FF-CCA1-5A98-CAD9-AA3C735FD8B7}"/>
              </a:ext>
            </a:extLst>
          </p:cNvPr>
          <p:cNvSpPr txBox="1"/>
          <p:nvPr/>
        </p:nvSpPr>
        <p:spPr>
          <a:xfrm>
            <a:off x="9219413" y="2854319"/>
            <a:ext cx="2750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22272B"/>
                </a:solidFill>
                <a:latin typeface="Public Sans" pitchFamily="2" charset="77"/>
              </a:rPr>
              <a:t>Trends are very different between the 10-13 and 14-17 age groups, across all the top 6 offences</a:t>
            </a:r>
            <a:endParaRPr kumimoji="0" lang="en-AU" sz="20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13C88-ACD6-5621-7128-EFF9902B1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E20C4-FBB9-4046-CA7C-0577B90D69DD}"/>
              </a:ext>
            </a:extLst>
          </p:cNvPr>
          <p:cNvSpPr txBox="1"/>
          <p:nvPr/>
        </p:nvSpPr>
        <p:spPr>
          <a:xfrm>
            <a:off x="894598" y="852781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Outcome trends for top 3 most serious offences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162E0-9D23-2BC5-9C2B-B6217B1DC8F4}"/>
              </a:ext>
            </a:extLst>
          </p:cNvPr>
          <p:cNvSpPr/>
          <p:nvPr/>
        </p:nvSpPr>
        <p:spPr>
          <a:xfrm>
            <a:off x="5099592" y="1252892"/>
            <a:ext cx="2665740" cy="550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00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383691" cy="2135022"/>
          </a:xfrm>
        </p:spPr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>
                <a:solidFill>
                  <a:schemeClr val="bg1"/>
                </a:solidFill>
                <a:latin typeface="Public Sans Light"/>
              </a:rPr>
              <a:t>Specialist magistrates in the Children’s Court</a:t>
            </a: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r>
              <a:rPr lang="en-US" dirty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482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C98664-AF6A-43D6-AAB4-6774D8F60D21}"/>
              </a:ext>
            </a:extLst>
          </p:cNvPr>
          <p:cNvSpPr txBox="1"/>
          <p:nvPr/>
        </p:nvSpPr>
        <p:spPr>
          <a:xfrm>
            <a:off x="2103034" y="2553722"/>
            <a:ext cx="41025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Specialist magistrates only preside over cases in the Children’s Court, compared to generalist magistrates who oversee Local Court cases as well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6458D-EA8B-1443-F481-DEA0082CB81E}"/>
              </a:ext>
            </a:extLst>
          </p:cNvPr>
          <p:cNvSpPr txBox="1"/>
          <p:nvPr/>
        </p:nvSpPr>
        <p:spPr>
          <a:xfrm>
            <a:off x="2103035" y="4289694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>
                <a:solidFill>
                  <a:srgbClr val="4F408E"/>
                </a:solidFill>
                <a:latin typeface="Public Sans" pitchFamily="2" charset="0"/>
              </a:rPr>
              <a:t>Specialist magistrates have meetings and training sessions every 2 months with other specialist magistrates</a:t>
            </a:r>
            <a:endParaRPr lang="en-AU" sz="1800" baseline="3000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0ECD40-22D1-9BEA-ADD8-02191E39F252}"/>
              </a:ext>
            </a:extLst>
          </p:cNvPr>
          <p:cNvCxnSpPr>
            <a:cxnSpLocks/>
          </p:cNvCxnSpPr>
          <p:nvPr/>
        </p:nvCxnSpPr>
        <p:spPr>
          <a:xfrm>
            <a:off x="2103034" y="3960815"/>
            <a:ext cx="4102557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14798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What are specialist magistrates?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Users with solid fill">
            <a:extLst>
              <a:ext uri="{FF2B5EF4-FFF2-40B4-BE49-F238E27FC236}">
                <a16:creationId xmlns:a16="http://schemas.microsoft.com/office/drawing/2014/main" id="{C5006CD0-0334-0942-8BE0-43F0F16C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64" y="4206291"/>
            <a:ext cx="914400" cy="914400"/>
          </a:xfrm>
          <a:prstGeom prst="rect">
            <a:avLst/>
          </a:prstGeom>
        </p:spPr>
      </p:pic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4843F1F6-12BA-28B6-D3AE-270A93114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64" y="2650520"/>
            <a:ext cx="914400" cy="9144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3A17E0A-DA3E-8ADE-47A3-D486A78A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08" y="2169924"/>
            <a:ext cx="5032103" cy="33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C2F5BBC-D920-F8B0-8963-F208724FD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27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A3053A7B-9B75-30B5-4A3E-EA801FE530C3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Similar trends in specialist magistrates across both age groups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82DD9-9A00-1EAE-8B60-60DAA265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" y="1265261"/>
            <a:ext cx="10247864" cy="5694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C9E84-0D82-C04F-9CDD-85045906B12F}"/>
              </a:ext>
            </a:extLst>
          </p:cNvPr>
          <p:cNvSpPr txBox="1"/>
          <p:nvPr/>
        </p:nvSpPr>
        <p:spPr>
          <a:xfrm>
            <a:off x="894597" y="1275654"/>
            <a:ext cx="110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Percentage of court appearances overseen by specialist magistrates 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2B93D2A-4A9A-09C7-150D-9FD1D99A1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79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2A573598-198A-9447-E582-7E90B556CA95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4F408E"/>
                </a:solidFill>
                <a:latin typeface="+mj-lt"/>
              </a:rPr>
              <a:t>S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mall differences in court outcomes between specialists and generalists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EC3CF-0F61-7B6C-2DBA-FFEB7EEC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252831"/>
            <a:ext cx="10011046" cy="55625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6B4270-A73A-05F8-E602-BFF2633FC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E0673-E321-B450-A019-8FAF8A61BC44}"/>
              </a:ext>
            </a:extLst>
          </p:cNvPr>
          <p:cNvSpPr txBox="1"/>
          <p:nvPr/>
        </p:nvSpPr>
        <p:spPr>
          <a:xfrm>
            <a:off x="894598" y="1367131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Trends in court outcomes for 10-13 year old defendants by magistrate type</a:t>
            </a:r>
          </a:p>
        </p:txBody>
      </p:sp>
    </p:spTree>
    <p:extLst>
      <p:ext uri="{BB962C8B-B14F-4D97-AF65-F5344CB8AC3E}">
        <p14:creationId xmlns:p14="http://schemas.microsoft.com/office/powerpoint/2010/main" val="2292149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383691" cy="2135022"/>
          </a:xfrm>
        </p:spPr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>
                <a:solidFill>
                  <a:schemeClr val="bg1"/>
                </a:solidFill>
                <a:latin typeface="Public Sans Light"/>
              </a:rPr>
              <a:t>Trends in penalties</a:t>
            </a: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r>
              <a:rPr lang="en-US" dirty="0"/>
              <a:t>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929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8A774DC0-FBB8-DF32-8CA8-0008ED1086D4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Similar trends for defendants 10-13 and 14-17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2AF65-6A0C-DA2D-5F7B-2E1080C7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8" y="944247"/>
            <a:ext cx="10191324" cy="5662685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4A38205-F62E-B346-ACA4-37395A0BD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3C72E-6716-F7A3-6065-71544954E7A9}"/>
              </a:ext>
            </a:extLst>
          </p:cNvPr>
          <p:cNvSpPr/>
          <p:nvPr/>
        </p:nvSpPr>
        <p:spPr>
          <a:xfrm>
            <a:off x="1733550" y="3962400"/>
            <a:ext cx="5816600" cy="195135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AC515-16ED-B663-7961-19641A9EA017}"/>
              </a:ext>
            </a:extLst>
          </p:cNvPr>
          <p:cNvSpPr/>
          <p:nvPr/>
        </p:nvSpPr>
        <p:spPr>
          <a:xfrm>
            <a:off x="7753350" y="3473450"/>
            <a:ext cx="3041650" cy="195135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AC9F2-EAAC-8BB0-71FF-BB04B5FB76BA}"/>
              </a:ext>
            </a:extLst>
          </p:cNvPr>
          <p:cNvSpPr txBox="1"/>
          <p:nvPr/>
        </p:nvSpPr>
        <p:spPr>
          <a:xfrm>
            <a:off x="894598" y="944246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Trends in principal penalties for cases with at least one charge proven</a:t>
            </a:r>
          </a:p>
        </p:txBody>
      </p:sp>
    </p:spTree>
    <p:extLst>
      <p:ext uri="{BB962C8B-B14F-4D97-AF65-F5344CB8AC3E}">
        <p14:creationId xmlns:p14="http://schemas.microsoft.com/office/powerpoint/2010/main" val="214851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5BA35F9-821B-A12D-A47A-5E0C0A55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0179C5-5ABF-DF2F-AB5B-4ABEF538052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E664EE91-4134-D61B-DF84-AB4519881AE8}"/>
              </a:ext>
            </a:extLst>
          </p:cNvPr>
          <p:cNvSpPr txBox="1">
            <a:spLocks/>
          </p:cNvSpPr>
          <p:nvPr/>
        </p:nvSpPr>
        <p:spPr>
          <a:xfrm>
            <a:off x="894598" y="285518"/>
            <a:ext cx="1107572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Similar trends for defendants 10-13 and 14-17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1AFF6-B71E-DCA1-B493-476EAE556B2B}"/>
              </a:ext>
            </a:extLst>
          </p:cNvPr>
          <p:cNvSpPr txBox="1"/>
          <p:nvPr/>
        </p:nvSpPr>
        <p:spPr>
          <a:xfrm>
            <a:off x="8610600" y="1344356"/>
            <a:ext cx="3474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rgbClr val="22272B"/>
                </a:solidFill>
                <a:latin typeface="Public Sans" pitchFamily="2" charset="77"/>
              </a:rPr>
              <a:t>Increase in juvenile dismissals unlikely to be connected to the </a:t>
            </a:r>
            <a:r>
              <a:rPr lang="en-AU" sz="1800" i="1" dirty="0">
                <a:solidFill>
                  <a:srgbClr val="22272B"/>
                </a:solidFill>
                <a:latin typeface="Public Sans" pitchFamily="2" charset="77"/>
              </a:rPr>
              <a:t>RP </a:t>
            </a:r>
            <a:r>
              <a:rPr lang="en-AU" sz="1800" dirty="0">
                <a:solidFill>
                  <a:srgbClr val="22272B"/>
                </a:solidFill>
                <a:latin typeface="Public Sans" pitchFamily="2" charset="77"/>
              </a:rPr>
              <a:t>decision, but could be connected to fallout from </a:t>
            </a:r>
            <a:r>
              <a:rPr lang="en-AU" sz="1800" i="1" dirty="0">
                <a:solidFill>
                  <a:srgbClr val="22272B"/>
                </a:solidFill>
                <a:latin typeface="Public Sans" pitchFamily="2" charset="77"/>
              </a:rPr>
              <a:t>Australia’s Shame</a:t>
            </a:r>
            <a:endParaRPr kumimoji="0" lang="en-AU" sz="18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6D95A-2D0E-8AF9-6947-DB45CB9B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8" y="944247"/>
            <a:ext cx="10191324" cy="5662685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9F416A4-B4AE-F5BA-16F4-2EAC505D6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C3AF5-4670-8F7F-CC30-C45AC9F638A5}"/>
              </a:ext>
            </a:extLst>
          </p:cNvPr>
          <p:cNvSpPr txBox="1"/>
          <p:nvPr/>
        </p:nvSpPr>
        <p:spPr>
          <a:xfrm>
            <a:off x="894598" y="944246"/>
            <a:ext cx="1017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Trends in principal penalties for cases with at least one charge proven</a:t>
            </a:r>
          </a:p>
        </p:txBody>
      </p:sp>
    </p:spTree>
    <p:extLst>
      <p:ext uri="{BB962C8B-B14F-4D97-AF65-F5344CB8AC3E}">
        <p14:creationId xmlns:p14="http://schemas.microsoft.com/office/powerpoint/2010/main" val="10861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D7B1AD-81E8-4CF1-AB32-98FC24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429000"/>
            <a:ext cx="4383691" cy="2135022"/>
          </a:xfrm>
        </p:spPr>
        <p:txBody>
          <a:bodyPr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>
                <a:solidFill>
                  <a:schemeClr val="bg1"/>
                </a:solidFill>
                <a:latin typeface="Public Sans Light"/>
              </a:rPr>
              <a:t>Concluding remarks</a:t>
            </a: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D48C9-CD68-44BB-96CD-B1B8386F2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60000"/>
            <a:ext cx="2778613" cy="27864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06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36CCCE-5101-4587-35BF-FE6297D0D6A7}"/>
              </a:ext>
            </a:extLst>
          </p:cNvPr>
          <p:cNvSpPr/>
          <p:nvPr/>
        </p:nvSpPr>
        <p:spPr>
          <a:xfrm rot="5400000">
            <a:off x="-1130198" y="1129493"/>
            <a:ext cx="6857999" cy="4599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E50A6-A37D-49AE-7A4A-83F320EF8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27953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98664-AF6A-43D6-AAB4-6774D8F60D21}"/>
              </a:ext>
            </a:extLst>
          </p:cNvPr>
          <p:cNvSpPr txBox="1"/>
          <p:nvPr/>
        </p:nvSpPr>
        <p:spPr>
          <a:xfrm>
            <a:off x="1653657" y="1624625"/>
            <a:ext cx="26237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600" b="1" dirty="0">
                <a:solidFill>
                  <a:srgbClr val="4F408E"/>
                </a:solidFill>
                <a:latin typeface="Public Sans" pitchFamily="2" charset="0"/>
              </a:rPr>
              <a:t>Children under 10 years old </a:t>
            </a:r>
            <a:r>
              <a:rPr lang="en-AU" sz="1600" dirty="0">
                <a:solidFill>
                  <a:srgbClr val="4F408E"/>
                </a:solidFill>
                <a:latin typeface="Public Sans" pitchFamily="2" charset="0"/>
              </a:rPr>
              <a:t>cannot be found guilty of a criminal offence</a:t>
            </a:r>
            <a:endParaRPr lang="en-AU" sz="16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6458D-EA8B-1443-F481-DEA0082CB81E}"/>
              </a:ext>
            </a:extLst>
          </p:cNvPr>
          <p:cNvSpPr txBox="1"/>
          <p:nvPr/>
        </p:nvSpPr>
        <p:spPr>
          <a:xfrm>
            <a:off x="1653657" y="2888069"/>
            <a:ext cx="264629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600" b="1" dirty="0">
                <a:solidFill>
                  <a:srgbClr val="4F408E"/>
                </a:solidFill>
                <a:latin typeface="Public Sans" pitchFamily="2" charset="0"/>
              </a:rPr>
              <a:t>Children aged 10-13 </a:t>
            </a:r>
            <a:r>
              <a:rPr lang="en-AU" sz="1600" dirty="0">
                <a:solidFill>
                  <a:srgbClr val="4F408E"/>
                </a:solidFill>
                <a:latin typeface="Public Sans" pitchFamily="2" charset="0"/>
              </a:rPr>
              <a:t>are </a:t>
            </a:r>
            <a:r>
              <a:rPr lang="en-AU" sz="1600" i="1" dirty="0">
                <a:solidFill>
                  <a:srgbClr val="4F408E"/>
                </a:solidFill>
                <a:latin typeface="Public Sans" pitchFamily="2" charset="0"/>
              </a:rPr>
              <a:t>presumed</a:t>
            </a:r>
            <a:r>
              <a:rPr lang="en-AU" sz="1600" dirty="0">
                <a:solidFill>
                  <a:srgbClr val="4F408E"/>
                </a:solidFill>
                <a:latin typeface="Public Sans" pitchFamily="2" charset="0"/>
              </a:rPr>
              <a:t> to be incapable of being criminally responsible by </a:t>
            </a:r>
            <a:r>
              <a:rPr lang="en-AU" sz="1600" b="1" i="1" dirty="0" err="1">
                <a:solidFill>
                  <a:srgbClr val="4F408E"/>
                </a:solidFill>
                <a:latin typeface="Public Sans" pitchFamily="2" charset="0"/>
              </a:rPr>
              <a:t>doli</a:t>
            </a:r>
            <a:r>
              <a:rPr lang="en-AU" sz="1600" b="1" i="1" dirty="0">
                <a:solidFill>
                  <a:srgbClr val="4F408E"/>
                </a:solidFill>
                <a:latin typeface="Public Sans" pitchFamily="2" charset="0"/>
              </a:rPr>
              <a:t> incapax</a:t>
            </a:r>
            <a:r>
              <a:rPr lang="en-AU" sz="1600" i="1" dirty="0">
                <a:solidFill>
                  <a:srgbClr val="4F408E"/>
                </a:solidFill>
                <a:latin typeface="Public Sans" pitchFamily="2" charset="0"/>
              </a:rPr>
              <a:t>, </a:t>
            </a:r>
            <a:r>
              <a:rPr lang="en-AU" sz="1600" dirty="0">
                <a:solidFill>
                  <a:srgbClr val="4F408E"/>
                </a:solidFill>
                <a:latin typeface="Public Sans" pitchFamily="2" charset="0"/>
              </a:rPr>
              <a:t>but this can be </a:t>
            </a:r>
            <a:r>
              <a:rPr lang="en-AU" sz="1600" b="1" dirty="0">
                <a:solidFill>
                  <a:srgbClr val="4F408E"/>
                </a:solidFill>
                <a:latin typeface="Public Sans" pitchFamily="2" charset="0"/>
              </a:rPr>
              <a:t>rebutted by the prosecution</a:t>
            </a:r>
            <a:endParaRPr lang="en-AU" sz="16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C6A6A-A3C2-DD58-FF9E-573F7703CFBF}"/>
              </a:ext>
            </a:extLst>
          </p:cNvPr>
          <p:cNvSpPr txBox="1"/>
          <p:nvPr/>
        </p:nvSpPr>
        <p:spPr>
          <a:xfrm>
            <a:off x="1653657" y="4886471"/>
            <a:ext cx="250185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600" b="1" dirty="0">
                <a:solidFill>
                  <a:srgbClr val="4F408E"/>
                </a:solidFill>
                <a:latin typeface="Public Sans" pitchFamily="2" charset="0"/>
              </a:rPr>
              <a:t>Children aged 14+ </a:t>
            </a:r>
            <a:r>
              <a:rPr lang="en-AU" sz="1600" dirty="0">
                <a:solidFill>
                  <a:srgbClr val="4F408E"/>
                </a:solidFill>
                <a:latin typeface="Public Sans" pitchFamily="2" charset="0"/>
              </a:rPr>
              <a:t>can be found guilty of a criminal offence, and are not protected by </a:t>
            </a:r>
            <a:r>
              <a:rPr lang="en-AU" sz="1600" i="1" dirty="0" err="1">
                <a:solidFill>
                  <a:srgbClr val="4F408E"/>
                </a:solidFill>
                <a:latin typeface="Public Sans" pitchFamily="2" charset="0"/>
              </a:rPr>
              <a:t>doli</a:t>
            </a:r>
            <a:r>
              <a:rPr lang="en-AU" sz="1600" i="1" dirty="0">
                <a:solidFill>
                  <a:srgbClr val="4F408E"/>
                </a:solidFill>
                <a:latin typeface="Public Sans" pitchFamily="2" charset="0"/>
              </a:rPr>
              <a:t> incapax</a:t>
            </a:r>
            <a:endParaRPr lang="en-AU" sz="16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0ECD40-22D1-9BEA-ADD8-02191E39F252}"/>
              </a:ext>
            </a:extLst>
          </p:cNvPr>
          <p:cNvCxnSpPr>
            <a:cxnSpLocks/>
          </p:cNvCxnSpPr>
          <p:nvPr/>
        </p:nvCxnSpPr>
        <p:spPr>
          <a:xfrm>
            <a:off x="395558" y="2658902"/>
            <a:ext cx="3594551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EB888F-5342-35BA-A91F-DFA38D032FF8}"/>
              </a:ext>
            </a:extLst>
          </p:cNvPr>
          <p:cNvCxnSpPr>
            <a:cxnSpLocks/>
          </p:cNvCxnSpPr>
          <p:nvPr/>
        </p:nvCxnSpPr>
        <p:spPr>
          <a:xfrm>
            <a:off x="395558" y="4560589"/>
            <a:ext cx="3594551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4020392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i="1" dirty="0">
                <a:solidFill>
                  <a:srgbClr val="4F408E"/>
                </a:solidFill>
                <a:latin typeface="+mj-lt"/>
              </a:rPr>
              <a:t>Doli incapax 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in NSW</a:t>
            </a:r>
          </a:p>
        </p:txBody>
      </p:sp>
      <p:pic>
        <p:nvPicPr>
          <p:cNvPr id="8" name="Graphic 7" descr="Man with kid with solid fill">
            <a:extLst>
              <a:ext uri="{FF2B5EF4-FFF2-40B4-BE49-F238E27FC236}">
                <a16:creationId xmlns:a16="http://schemas.microsoft.com/office/drawing/2014/main" id="{96C0AF6D-07E6-1A9C-74B6-75E7BC4E9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58" y="1598312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3DBA84-9974-7C50-39A9-54C063945538}"/>
              </a:ext>
            </a:extLst>
          </p:cNvPr>
          <p:cNvSpPr/>
          <p:nvPr/>
        </p:nvSpPr>
        <p:spPr>
          <a:xfrm>
            <a:off x="5062270" y="1416079"/>
            <a:ext cx="6765683" cy="4211512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5">
            <a:extLst>
              <a:ext uri="{FF2B5EF4-FFF2-40B4-BE49-F238E27FC236}">
                <a16:creationId xmlns:a16="http://schemas.microsoft.com/office/drawing/2014/main" id="{5B945128-856B-CCE5-F473-B7041AB312C2}"/>
              </a:ext>
            </a:extLst>
          </p:cNvPr>
          <p:cNvSpPr/>
          <p:nvPr/>
        </p:nvSpPr>
        <p:spPr>
          <a:xfrm rot="16200000">
            <a:off x="4326845" y="3366479"/>
            <a:ext cx="1230335" cy="509952"/>
          </a:xfrm>
          <a:prstGeom prst="triangle">
            <a:avLst>
              <a:gd name="adj" fmla="val 51401"/>
            </a:avLst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Public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123D6B-59B6-4E65-9D91-159B0D1F2B04}"/>
              </a:ext>
            </a:extLst>
          </p:cNvPr>
          <p:cNvCxnSpPr>
            <a:cxnSpLocks/>
          </p:cNvCxnSpPr>
          <p:nvPr/>
        </p:nvCxnSpPr>
        <p:spPr>
          <a:xfrm>
            <a:off x="6284267" y="3116336"/>
            <a:ext cx="47822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448B35-A4E7-349C-3484-5E4C0C5A077B}"/>
              </a:ext>
            </a:extLst>
          </p:cNvPr>
          <p:cNvSpPr txBox="1"/>
          <p:nvPr/>
        </p:nvSpPr>
        <p:spPr>
          <a:xfrm>
            <a:off x="5271322" y="1519695"/>
            <a:ext cx="6317481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AU" sz="2000" b="1" noProof="1">
                <a:solidFill>
                  <a:schemeClr val="bg1"/>
                </a:solidFill>
                <a:latin typeface="Public Sans" pitchFamily="2" charset="0"/>
              </a:rPr>
              <a:t>Abridged principles from </a:t>
            </a:r>
            <a:r>
              <a:rPr lang="en-AU" sz="2000" b="1" i="1" noProof="1">
                <a:solidFill>
                  <a:schemeClr val="bg1"/>
                </a:solidFill>
                <a:latin typeface="Public Sans" pitchFamily="2" charset="0"/>
              </a:rPr>
              <a:t>RP v The Queen</a:t>
            </a:r>
            <a:r>
              <a:rPr lang="en-AU" sz="2000" b="1" noProof="1">
                <a:solidFill>
                  <a:schemeClr val="bg1"/>
                </a:solidFill>
                <a:latin typeface="Public Sans" pitchFamily="2" charset="0"/>
              </a:rPr>
              <a:t> (Dec 2016)</a:t>
            </a:r>
            <a:endParaRPr lang="en-AU" sz="1400" noProof="1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17460-5F47-66D5-13AD-9BEE69DE0E37}"/>
              </a:ext>
            </a:extLst>
          </p:cNvPr>
          <p:cNvSpPr txBox="1"/>
          <p:nvPr/>
        </p:nvSpPr>
        <p:spPr>
          <a:xfrm>
            <a:off x="6281274" y="2097933"/>
            <a:ext cx="478520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1. 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The prosecution must show that the child </a:t>
            </a:r>
            <a:r>
              <a:rPr lang="en-AU" sz="1600" b="1" u="sng" noProof="1">
                <a:solidFill>
                  <a:schemeClr val="bg1"/>
                </a:solidFill>
                <a:latin typeface="Public Sans" pitchFamily="2" charset="0"/>
              </a:rPr>
              <a:t>understood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 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what they were doing was “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seriously wrong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” rather than being 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merely naughty</a:t>
            </a: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5062270" y="531962"/>
            <a:ext cx="6261512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Rebutting </a:t>
            </a:r>
            <a:r>
              <a:rPr lang="en-AU" b="1" i="1" err="1">
                <a:solidFill>
                  <a:srgbClr val="4F408E"/>
                </a:solidFill>
                <a:latin typeface="+mj-lt"/>
              </a:rPr>
              <a:t>doli</a:t>
            </a:r>
            <a:r>
              <a:rPr lang="en-AU" b="1" i="1">
                <a:solidFill>
                  <a:srgbClr val="4F408E"/>
                </a:solidFill>
                <a:latin typeface="+mj-lt"/>
              </a:rPr>
              <a:t> incapax</a:t>
            </a:r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93DF05-5224-1DA7-0E60-96FE68395431}"/>
              </a:ext>
            </a:extLst>
          </p:cNvPr>
          <p:cNvSpPr txBox="1"/>
          <p:nvPr/>
        </p:nvSpPr>
        <p:spPr>
          <a:xfrm>
            <a:off x="6281274" y="3318558"/>
            <a:ext cx="478520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2. 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The prosecution 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cannot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 rebut </a:t>
            </a:r>
            <a:r>
              <a:rPr lang="en-AU" sz="1600" i="1" noProof="1">
                <a:solidFill>
                  <a:schemeClr val="bg1"/>
                </a:solidFill>
                <a:latin typeface="Public Sans" pitchFamily="2" charset="0"/>
              </a:rPr>
              <a:t>doli incapax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 by referring to how the acts in question were “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obviously wrong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”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61153A-1889-F295-7CAF-EC1A06F811BB}"/>
              </a:ext>
            </a:extLst>
          </p:cNvPr>
          <p:cNvCxnSpPr>
            <a:cxnSpLocks/>
          </p:cNvCxnSpPr>
          <p:nvPr/>
        </p:nvCxnSpPr>
        <p:spPr>
          <a:xfrm>
            <a:off x="6284267" y="4403870"/>
            <a:ext cx="47822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DA3AD6-9443-4521-507E-1A58D9D7D485}"/>
              </a:ext>
            </a:extLst>
          </p:cNvPr>
          <p:cNvSpPr txBox="1"/>
          <p:nvPr/>
        </p:nvSpPr>
        <p:spPr>
          <a:xfrm>
            <a:off x="6284267" y="4704793"/>
            <a:ext cx="4970430" cy="58477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3. 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The prosecution 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must prove beyond a reasonable doubt 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that</a:t>
            </a:r>
            <a:r>
              <a:rPr lang="en-AU" sz="1600" b="1" noProof="1">
                <a:solidFill>
                  <a:schemeClr val="bg1"/>
                </a:solidFill>
                <a:latin typeface="Public Sans" pitchFamily="2" charset="0"/>
              </a:rPr>
              <a:t> </a:t>
            </a:r>
            <a:r>
              <a:rPr lang="en-AU" sz="1600" i="1" noProof="1">
                <a:solidFill>
                  <a:schemeClr val="bg1"/>
                </a:solidFill>
                <a:latin typeface="Public Sans" pitchFamily="2" charset="0"/>
              </a:rPr>
              <a:t>doli incapax</a:t>
            </a:r>
            <a:r>
              <a:rPr lang="en-AU" sz="1600" noProof="1">
                <a:solidFill>
                  <a:schemeClr val="bg1"/>
                </a:solidFill>
                <a:latin typeface="Public Sans" pitchFamily="2" charset="0"/>
              </a:rPr>
              <a:t> does not apply</a:t>
            </a:r>
          </a:p>
        </p:txBody>
      </p:sp>
      <p:pic>
        <p:nvPicPr>
          <p:cNvPr id="36" name="Graphic 35" descr="School boy with solid fill">
            <a:extLst>
              <a:ext uri="{FF2B5EF4-FFF2-40B4-BE49-F238E27FC236}">
                <a16:creationId xmlns:a16="http://schemas.microsoft.com/office/drawing/2014/main" id="{9BA22C05-F784-3063-6977-85D64C0D7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558" y="3164256"/>
            <a:ext cx="914400" cy="914400"/>
          </a:xfrm>
          <a:prstGeom prst="rect">
            <a:avLst/>
          </a:prstGeom>
        </p:spPr>
      </p:pic>
      <p:pic>
        <p:nvPicPr>
          <p:cNvPr id="38" name="Graphic 37" descr="Handcuffs with solid fill">
            <a:extLst>
              <a:ext uri="{FF2B5EF4-FFF2-40B4-BE49-F238E27FC236}">
                <a16:creationId xmlns:a16="http://schemas.microsoft.com/office/drawing/2014/main" id="{F2F6632B-EABA-983F-191F-D00F5CD44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40" y="4977328"/>
            <a:ext cx="869710" cy="869710"/>
          </a:xfrm>
          <a:prstGeom prst="rect">
            <a:avLst/>
          </a:prstGeom>
        </p:spPr>
      </p:pic>
      <p:pic>
        <p:nvPicPr>
          <p:cNvPr id="40" name="Graphic 39" descr="Badge Cross with solid fill">
            <a:extLst>
              <a:ext uri="{FF2B5EF4-FFF2-40B4-BE49-F238E27FC236}">
                <a16:creationId xmlns:a16="http://schemas.microsoft.com/office/drawing/2014/main" id="{2EE72A58-CD84-6895-7081-D5A18A63CB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3177" y="3362492"/>
            <a:ext cx="739833" cy="739833"/>
          </a:xfrm>
          <a:prstGeom prst="rect">
            <a:avLst/>
          </a:prstGeom>
        </p:spPr>
      </p:pic>
      <p:pic>
        <p:nvPicPr>
          <p:cNvPr id="42" name="Graphic 41" descr="Brain with solid fill">
            <a:extLst>
              <a:ext uri="{FF2B5EF4-FFF2-40B4-BE49-F238E27FC236}">
                <a16:creationId xmlns:a16="http://schemas.microsoft.com/office/drawing/2014/main" id="{310620BC-9617-D75F-2664-B9729912B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46713" y="2137053"/>
            <a:ext cx="752759" cy="752759"/>
          </a:xfrm>
          <a:prstGeom prst="rect">
            <a:avLst/>
          </a:prstGeom>
        </p:spPr>
      </p:pic>
      <p:pic>
        <p:nvPicPr>
          <p:cNvPr id="44" name="Graphic 43" descr="Scales of justice with solid fill">
            <a:extLst>
              <a:ext uri="{FF2B5EF4-FFF2-40B4-BE49-F238E27FC236}">
                <a16:creationId xmlns:a16="http://schemas.microsoft.com/office/drawing/2014/main" id="{E4829CC6-2A3A-0BB0-F0F7-B8F4CF05CF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62833" y="4548042"/>
            <a:ext cx="752759" cy="752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8DC9C5-2014-2609-AD77-8BDAA5ED4435}"/>
              </a:ext>
            </a:extLst>
          </p:cNvPr>
          <p:cNvSpPr/>
          <p:nvPr/>
        </p:nvSpPr>
        <p:spPr>
          <a:xfrm>
            <a:off x="256976" y="2674881"/>
            <a:ext cx="4158974" cy="1871420"/>
          </a:xfrm>
          <a:prstGeom prst="rect">
            <a:avLst/>
          </a:prstGeom>
          <a:noFill/>
          <a:ln w="57150">
            <a:solidFill>
              <a:srgbClr val="4F40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74705-FDB8-9A68-C6B6-508F209A5E79}"/>
              </a:ext>
            </a:extLst>
          </p:cNvPr>
          <p:cNvSpPr txBox="1"/>
          <p:nvPr/>
        </p:nvSpPr>
        <p:spPr>
          <a:xfrm>
            <a:off x="5196989" y="5838854"/>
            <a:ext cx="65265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solidFill>
                  <a:srgbClr val="DE5217"/>
                </a:solidFill>
                <a:latin typeface="Public Sans" pitchFamily="2" charset="0"/>
              </a:rPr>
              <a:t>We believe that </a:t>
            </a:r>
            <a:r>
              <a:rPr lang="en-AU" sz="2000" b="1" i="1" dirty="0">
                <a:solidFill>
                  <a:srgbClr val="DE5217"/>
                </a:solidFill>
                <a:latin typeface="Public Sans" pitchFamily="2" charset="0"/>
              </a:rPr>
              <a:t>RP</a:t>
            </a:r>
            <a:r>
              <a:rPr lang="en-AU" sz="2000" b="1" dirty="0">
                <a:solidFill>
                  <a:srgbClr val="DE5217"/>
                </a:solidFill>
                <a:latin typeface="Public Sans" pitchFamily="2" charset="0"/>
              </a:rPr>
              <a:t> may have had the practical effect of making it harder to prosecute 10-13 year olds</a:t>
            </a:r>
            <a:endParaRPr lang="en-AU" sz="2000" baseline="30000" dirty="0">
              <a:solidFill>
                <a:srgbClr val="DE5217"/>
              </a:solidFill>
              <a:latin typeface="Public San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22C9C-6979-8DB0-7B8A-7F9EE3C841DE}"/>
              </a:ext>
            </a:extLst>
          </p:cNvPr>
          <p:cNvSpPr/>
          <p:nvPr/>
        </p:nvSpPr>
        <p:spPr>
          <a:xfrm>
            <a:off x="6115591" y="3140193"/>
            <a:ext cx="5139105" cy="126367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CDC2F68-78E0-165A-A8BA-677BD6AAC136}"/>
              </a:ext>
            </a:extLst>
          </p:cNvPr>
          <p:cNvSpPr txBox="1">
            <a:spLocks/>
          </p:cNvSpPr>
          <p:nvPr/>
        </p:nvSpPr>
        <p:spPr>
          <a:xfrm>
            <a:off x="11317458" y="6444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609585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1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/>
      <p:bldP spid="10" grpId="0" animBg="1"/>
      <p:bldP spid="12" grpId="0" animBg="1"/>
      <p:bldP spid="15" grpId="0"/>
      <p:bldP spid="17" grpId="0"/>
      <p:bldP spid="22" grpId="0"/>
      <p:bldP spid="23" grpId="0"/>
      <p:bldP spid="25" grpId="0"/>
      <p:bldP spid="5" grpId="0" animBg="1"/>
      <p:bldP spid="6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C98664-AF6A-43D6-AAB4-6774D8F60D21}"/>
              </a:ext>
            </a:extLst>
          </p:cNvPr>
          <p:cNvSpPr txBox="1"/>
          <p:nvPr/>
        </p:nvSpPr>
        <p:spPr>
          <a:xfrm>
            <a:off x="2306975" y="1796117"/>
            <a:ext cx="35953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overruled a decision by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NSW Court of Criminal Appeals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C6A6A-A3C2-DD58-FF9E-573F7703CFBF}"/>
              </a:ext>
            </a:extLst>
          </p:cNvPr>
          <p:cNvSpPr txBox="1"/>
          <p:nvPr/>
        </p:nvSpPr>
        <p:spPr>
          <a:xfrm>
            <a:off x="2306974" y="3199409"/>
            <a:ext cx="35953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By clarifying </a:t>
            </a:r>
            <a:r>
              <a:rPr lang="en-AU" sz="1800" i="1" dirty="0" err="1">
                <a:solidFill>
                  <a:srgbClr val="4F408E"/>
                </a:solidFill>
                <a:latin typeface="Public Sans" pitchFamily="2" charset="0"/>
              </a:rPr>
              <a:t>doli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 incapax, RP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most likely made it harder to prosecute 10-13 year olds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6" y="444821"/>
            <a:ext cx="11230899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Proven cases have declined after the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RP 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decision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Magnifying glass with solid fill">
            <a:extLst>
              <a:ext uri="{FF2B5EF4-FFF2-40B4-BE49-F238E27FC236}">
                <a16:creationId xmlns:a16="http://schemas.microsoft.com/office/drawing/2014/main" id="{526E5DF8-8601-D977-3789-479D6386B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978" y="3224838"/>
            <a:ext cx="914400" cy="914400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6A077AD8-D98C-3908-5980-665A05F8D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8590" y="1957656"/>
            <a:ext cx="597432" cy="597432"/>
          </a:xfrm>
          <a:prstGeom prst="rect">
            <a:avLst/>
          </a:prstGeom>
        </p:spPr>
      </p:pic>
      <p:pic>
        <p:nvPicPr>
          <p:cNvPr id="29" name="Graphic 28" descr="Court with solid fill">
            <a:extLst>
              <a:ext uri="{FF2B5EF4-FFF2-40B4-BE49-F238E27FC236}">
                <a16:creationId xmlns:a16="http://schemas.microsoft.com/office/drawing/2014/main" id="{64947130-153A-23F5-EA87-57F46F556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092" y="1556766"/>
            <a:ext cx="763217" cy="76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18D7-8DC5-C106-7D81-E0BEA0085817}"/>
              </a:ext>
            </a:extLst>
          </p:cNvPr>
          <p:cNvCxnSpPr>
            <a:cxnSpLocks/>
          </p:cNvCxnSpPr>
          <p:nvPr/>
        </p:nvCxnSpPr>
        <p:spPr>
          <a:xfrm>
            <a:off x="6289625" y="1491691"/>
            <a:ext cx="0" cy="4621959"/>
          </a:xfrm>
          <a:prstGeom prst="line">
            <a:avLst/>
          </a:prstGeom>
          <a:ln w="12700"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A6EC3C-E18D-C674-2348-E0E03FCE19FE}"/>
              </a:ext>
            </a:extLst>
          </p:cNvPr>
          <p:cNvSpPr txBox="1"/>
          <p:nvPr/>
        </p:nvSpPr>
        <p:spPr>
          <a:xfrm>
            <a:off x="8106767" y="1796117"/>
            <a:ext cx="33617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Post-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defence were less likely to plead guilty</a:t>
            </a:r>
            <a:endParaRPr lang="en-AU" sz="1800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454C1-24CE-50C1-D630-9C450CDAECB2}"/>
              </a:ext>
            </a:extLst>
          </p:cNvPr>
          <p:cNvSpPr txBox="1"/>
          <p:nvPr/>
        </p:nvSpPr>
        <p:spPr>
          <a:xfrm>
            <a:off x="8106766" y="3199409"/>
            <a:ext cx="367492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The prosecution also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increasingly withdrew all charges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possibly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due to insufficient evidence</a:t>
            </a:r>
            <a:endParaRPr lang="en-AU" sz="1800" i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C7755-13CC-E01D-1E94-BE141301517C}"/>
              </a:ext>
            </a:extLst>
          </p:cNvPr>
          <p:cNvSpPr txBox="1"/>
          <p:nvPr/>
        </p:nvSpPr>
        <p:spPr>
          <a:xfrm>
            <a:off x="8106766" y="4770669"/>
            <a:ext cx="35869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Post-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trends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accelerated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during and after 2020, which could reflect the impact of the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BC v R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decision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2AFA06-229C-C0D2-6797-B1F265915635}"/>
              </a:ext>
            </a:extLst>
          </p:cNvPr>
          <p:cNvCxnSpPr>
            <a:cxnSpLocks/>
          </p:cNvCxnSpPr>
          <p:nvPr/>
        </p:nvCxnSpPr>
        <p:spPr>
          <a:xfrm>
            <a:off x="8106766" y="2756304"/>
            <a:ext cx="3276139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EBAE6-13CF-A3DB-AEF2-D6D73244EA0E}"/>
              </a:ext>
            </a:extLst>
          </p:cNvPr>
          <p:cNvCxnSpPr>
            <a:cxnSpLocks/>
          </p:cNvCxnSpPr>
          <p:nvPr/>
        </p:nvCxnSpPr>
        <p:spPr>
          <a:xfrm>
            <a:off x="8106766" y="4454018"/>
            <a:ext cx="3276139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Shield with solid fill">
            <a:extLst>
              <a:ext uri="{FF2B5EF4-FFF2-40B4-BE49-F238E27FC236}">
                <a16:creationId xmlns:a16="http://schemas.microsoft.com/office/drawing/2014/main" id="{3ECAF0E6-8BF6-BCDB-98A9-F49BC60BB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0996" y="1564872"/>
            <a:ext cx="914400" cy="914400"/>
          </a:xfrm>
          <a:prstGeom prst="rect">
            <a:avLst/>
          </a:prstGeom>
        </p:spPr>
      </p:pic>
      <p:pic>
        <p:nvPicPr>
          <p:cNvPr id="31" name="Graphic 30" descr="Unlock with solid fill">
            <a:extLst>
              <a:ext uri="{FF2B5EF4-FFF2-40B4-BE49-F238E27FC236}">
                <a16:creationId xmlns:a16="http://schemas.microsoft.com/office/drawing/2014/main" id="{9B827287-266A-322D-0537-7498BD780D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7216" y="3116005"/>
            <a:ext cx="914400" cy="914400"/>
          </a:xfrm>
          <a:prstGeom prst="rect">
            <a:avLst/>
          </a:prstGeom>
        </p:spPr>
      </p:pic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5F3B6DC1-2B77-3523-0D28-D76CE5E63C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0996" y="4867467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B5FE4-80A4-674C-2A0A-825D1CA1D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6458D-EA8B-1443-F481-DEA0082CB81E}"/>
              </a:ext>
            </a:extLst>
          </p:cNvPr>
          <p:cNvSpPr txBox="1"/>
          <p:nvPr/>
        </p:nvSpPr>
        <p:spPr>
          <a:xfrm>
            <a:off x="2274867" y="4770669"/>
            <a:ext cx="35375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The High Court has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national jurisdiction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so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has possibly impacted other jurisdictions, especially SA and Victoria</a:t>
            </a:r>
            <a:endParaRPr lang="en-AU" sz="1800" i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ECD40-22D1-9BEA-ADD8-02191E39F252}"/>
              </a:ext>
            </a:extLst>
          </p:cNvPr>
          <p:cNvCxnSpPr>
            <a:cxnSpLocks/>
          </p:cNvCxnSpPr>
          <p:nvPr/>
        </p:nvCxnSpPr>
        <p:spPr>
          <a:xfrm>
            <a:off x="2274867" y="4456924"/>
            <a:ext cx="3276139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EB888F-5342-35BA-A91F-DFA38D032FF8}"/>
              </a:ext>
            </a:extLst>
          </p:cNvPr>
          <p:cNvCxnSpPr>
            <a:cxnSpLocks/>
          </p:cNvCxnSpPr>
          <p:nvPr/>
        </p:nvCxnSpPr>
        <p:spPr>
          <a:xfrm>
            <a:off x="2277478" y="2756304"/>
            <a:ext cx="3276139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Australia with solid fill">
            <a:extLst>
              <a:ext uri="{FF2B5EF4-FFF2-40B4-BE49-F238E27FC236}">
                <a16:creationId xmlns:a16="http://schemas.microsoft.com/office/drawing/2014/main" id="{5CC4E110-D830-06E6-4DAA-C080723C4A4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1" t="28087" r="36833" b="16354"/>
          <a:stretch/>
        </p:blipFill>
        <p:spPr>
          <a:xfrm rot="21307360">
            <a:off x="818371" y="4859680"/>
            <a:ext cx="1064714" cy="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529C8-7D0E-515A-1947-1BE4FB11A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D1933581-C1B3-0A39-9EB8-390420E94C32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071ED-BEFE-2ACF-266E-E972BA58593B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A274D-0320-BC66-C4FD-2FD8DE067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41</a:t>
            </a:fld>
            <a:endParaRPr lang="en-AU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1C8A58-46F8-FF31-0C85-F659FA26D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2" y="1899673"/>
            <a:ext cx="5942196" cy="385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B94CC6-B2CA-79A7-13C1-A878C77BDDC5}"/>
              </a:ext>
            </a:extLst>
          </p:cNvPr>
          <p:cNvSpPr txBox="1"/>
          <p:nvPr/>
        </p:nvSpPr>
        <p:spPr>
          <a:xfrm>
            <a:off x="7064679" y="1899673"/>
            <a:ext cx="4743321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b="1" dirty="0">
                <a:solidFill>
                  <a:srgbClr val="4F408E"/>
                </a:solidFill>
                <a:latin typeface="Public Sans" pitchFamily="2" charset="0"/>
              </a:rPr>
              <a:t>Terms of reference include</a:t>
            </a:r>
            <a:r>
              <a:rPr lang="en-AU" sz="2000" dirty="0">
                <a:solidFill>
                  <a:srgbClr val="4F408E"/>
                </a:solidFill>
                <a:latin typeface="Public Sans" pitchFamily="2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F408E"/>
                </a:solidFill>
                <a:latin typeface="Public Sans" pitchFamily="2" charset="0"/>
              </a:rPr>
              <a:t>The review should recommend a framework to enable the enactment of the presumption in New South Wales legislation and consider matters including, but not limited to:</a:t>
            </a:r>
          </a:p>
          <a:p>
            <a:pPr marL="89533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4F408E"/>
                </a:solidFill>
                <a:latin typeface="Public Sans" pitchFamily="2" charset="0"/>
              </a:rPr>
              <a:t>The form that the legislation should take, </a:t>
            </a:r>
            <a:r>
              <a:rPr lang="en-AU" sz="2000" b="1" dirty="0">
                <a:solidFill>
                  <a:srgbClr val="4F408E"/>
                </a:solidFill>
                <a:latin typeface="Public Sans" pitchFamily="2" charset="0"/>
              </a:rPr>
              <a:t>noting different approaches across Australian jurisdictions</a:t>
            </a:r>
            <a:r>
              <a:rPr lang="en-AU" sz="2000" dirty="0">
                <a:solidFill>
                  <a:srgbClr val="4F408E"/>
                </a:solidFill>
                <a:latin typeface="Public Sans" pitchFamily="2" charset="0"/>
              </a:rPr>
              <a:t>…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9FCABE92-FF1F-EFAA-C0EF-7F842C947C7C}"/>
              </a:ext>
            </a:extLst>
          </p:cNvPr>
          <p:cNvSpPr txBox="1">
            <a:spLocks/>
          </p:cNvSpPr>
          <p:nvPr/>
        </p:nvSpPr>
        <p:spPr>
          <a:xfrm>
            <a:off x="839180" y="553372"/>
            <a:ext cx="10968820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Doli incapax is currently under review</a:t>
            </a:r>
          </a:p>
        </p:txBody>
      </p:sp>
    </p:spTree>
    <p:extLst>
      <p:ext uri="{BB962C8B-B14F-4D97-AF65-F5344CB8AC3E}">
        <p14:creationId xmlns:p14="http://schemas.microsoft.com/office/powerpoint/2010/main" val="309202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430F2-9EA7-42F9-A80F-28DAFC87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D03094BE-5CD0-4008-A600-CE316725655C}" type="slidenum">
              <a:rPr lang="en-AU"/>
              <a:t>42</a:t>
            </a:fld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8880C-7360-5843-C426-511BE8A4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t="32184" r="46144" b="14244"/>
          <a:stretch/>
        </p:blipFill>
        <p:spPr>
          <a:xfrm>
            <a:off x="0" y="0"/>
            <a:ext cx="3096000" cy="6858000"/>
          </a:xfrm>
          <a:prstGeom prst="rect">
            <a:avLst/>
          </a:prstGeom>
          <a:solidFill>
            <a:srgbClr val="4F408E"/>
          </a:solidFill>
        </p:spPr>
      </p:pic>
      <p:pic>
        <p:nvPicPr>
          <p:cNvPr id="10" name="Picture 9" descr="A purple and white logo&#10;&#10;Description automatically generated">
            <a:extLst>
              <a:ext uri="{FF2B5EF4-FFF2-40B4-BE49-F238E27FC236}">
                <a16:creationId xmlns:a16="http://schemas.microsoft.com/office/drawing/2014/main" id="{9A202120-5AE3-13CB-16F0-E1562255D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28" y="234000"/>
            <a:ext cx="1407904" cy="1009652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1B250AC0-4BEF-7DB1-ED38-8D8B05F669BD}"/>
              </a:ext>
            </a:extLst>
          </p:cNvPr>
          <p:cNvSpPr txBox="1">
            <a:spLocks/>
          </p:cNvSpPr>
          <p:nvPr/>
        </p:nvSpPr>
        <p:spPr>
          <a:xfrm>
            <a:off x="4127473" y="2866265"/>
            <a:ext cx="7331102" cy="357773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+mj-lt"/>
              </a:rPr>
              <a:t>Thank you!</a:t>
            </a:r>
          </a:p>
          <a:p>
            <a:endParaRPr lang="en-AU" b="1" dirty="0"/>
          </a:p>
          <a:p>
            <a:endParaRPr lang="en-AU" b="1" dirty="0"/>
          </a:p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Email: </a:t>
            </a:r>
            <a:r>
              <a:rPr lang="en-AU" sz="2000" dirty="0">
                <a:latin typeface="+mj-lt"/>
                <a:hlinkClick r:id="rId5"/>
              </a:rPr>
              <a:t>Jonathan.Gu@dcj.nsw.gov.au</a:t>
            </a:r>
            <a:r>
              <a:rPr lang="en-AU" sz="20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latin typeface="+mj-lt"/>
              </a:rPr>
              <a:t>Report published at </a:t>
            </a:r>
            <a:r>
              <a:rPr lang="en-AU" sz="2000" dirty="0">
                <a:latin typeface="+mj-lt"/>
                <a:hlinkClick r:id="rId6"/>
              </a:rPr>
              <a:t>https://www.bocsar.nsw.gov.au/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492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C8F1DC3F-1842-2F85-C39E-118BE530FEBB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39363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AU" b="1">
              <a:solidFill>
                <a:srgbClr val="4F408E"/>
              </a:solidFill>
              <a:latin typeface="+mj-lt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2123533B-F3A1-9699-F9DC-337995892707}"/>
              </a:ext>
            </a:extLst>
          </p:cNvPr>
          <p:cNvSpPr txBox="1">
            <a:spLocks/>
          </p:cNvSpPr>
          <p:nvPr/>
        </p:nvSpPr>
        <p:spPr>
          <a:xfrm>
            <a:off x="629987" y="444821"/>
            <a:ext cx="9536568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Different legal thresholds for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doli incapax</a:t>
            </a:r>
            <a:endParaRPr lang="en-AU" b="1" dirty="0">
              <a:solidFill>
                <a:srgbClr val="4F408E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461DA-5D3D-F12A-64C4-B53629101D12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6F5CFE-2117-6FE5-7DEF-095B880F4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21472"/>
              </p:ext>
            </p:extLst>
          </p:nvPr>
        </p:nvGraphicFramePr>
        <p:xfrm>
          <a:off x="629987" y="1958019"/>
          <a:ext cx="11432090" cy="445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25">
                  <a:extLst>
                    <a:ext uri="{9D8B030D-6E8A-4147-A177-3AD203B41FA5}">
                      <a16:colId xmlns:a16="http://schemas.microsoft.com/office/drawing/2014/main" val="3503374007"/>
                    </a:ext>
                  </a:extLst>
                </a:gridCol>
                <a:gridCol w="4057984">
                  <a:extLst>
                    <a:ext uri="{9D8B030D-6E8A-4147-A177-3AD203B41FA5}">
                      <a16:colId xmlns:a16="http://schemas.microsoft.com/office/drawing/2014/main" val="2598473832"/>
                    </a:ext>
                  </a:extLst>
                </a:gridCol>
                <a:gridCol w="1755839">
                  <a:extLst>
                    <a:ext uri="{9D8B030D-6E8A-4147-A177-3AD203B41FA5}">
                      <a16:colId xmlns:a16="http://schemas.microsoft.com/office/drawing/2014/main" val="1653510365"/>
                    </a:ext>
                  </a:extLst>
                </a:gridCol>
                <a:gridCol w="1514436">
                  <a:extLst>
                    <a:ext uri="{9D8B030D-6E8A-4147-A177-3AD203B41FA5}">
                      <a16:colId xmlns:a16="http://schemas.microsoft.com/office/drawing/2014/main" val="752804474"/>
                    </a:ext>
                  </a:extLst>
                </a:gridCol>
                <a:gridCol w="3412406">
                  <a:extLst>
                    <a:ext uri="{9D8B030D-6E8A-4147-A177-3AD203B41FA5}">
                      <a16:colId xmlns:a16="http://schemas.microsoft.com/office/drawing/2014/main" val="4108216451"/>
                    </a:ext>
                  </a:extLst>
                </a:gridCol>
              </a:tblGrid>
              <a:tr h="410122">
                <a:tc>
                  <a:txBody>
                    <a:bodyPr/>
                    <a:lstStyle/>
                    <a:p>
                      <a:r>
                        <a:rPr lang="en-AU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Jurisdictions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Key legislation/case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96663"/>
                  </a:ext>
                </a:extLst>
              </a:tr>
              <a:tr h="1011260">
                <a:tc>
                  <a:txBody>
                    <a:bodyPr/>
                    <a:lstStyle/>
                    <a:p>
                      <a:r>
                        <a:rPr lang="en-A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Actual knowledge that the offending was ‘seriously wrong’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Common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NSW</a:t>
                      </a:r>
                    </a:p>
                    <a:p>
                      <a:r>
                        <a:rPr lang="en-AU" dirty="0"/>
                        <a:t>VIC </a:t>
                      </a:r>
                      <a:r>
                        <a:rPr lang="en-AU" sz="1200" dirty="0"/>
                        <a:t>(until 2024)</a:t>
                      </a:r>
                      <a:endParaRPr lang="en-AU" dirty="0"/>
                    </a:p>
                    <a:p>
                      <a:r>
                        <a:rPr lang="en-AU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i="1" dirty="0"/>
                        <a:t>RP v The Queen </a:t>
                      </a:r>
                      <a:r>
                        <a:rPr lang="en-AU" i="0" dirty="0"/>
                        <a:t>[2016] HCA 53 </a:t>
                      </a:r>
                      <a:endParaRPr lang="en-A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60372"/>
                  </a:ext>
                </a:extLst>
              </a:tr>
              <a:tr h="1280929"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Actual knowledge that the offending conduct was ‘wrong’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/>
                        <a:t>Cth</a:t>
                      </a:r>
                      <a:endParaRPr lang="en-AU" dirty="0"/>
                    </a:p>
                    <a:p>
                      <a:r>
                        <a:rPr lang="en-AU" dirty="0"/>
                        <a:t>ACT</a:t>
                      </a:r>
                    </a:p>
                    <a:p>
                      <a:r>
                        <a:rPr lang="en-AU" dirty="0"/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i="1" dirty="0"/>
                        <a:t>Crimes Act 1914</a:t>
                      </a:r>
                      <a:r>
                        <a:rPr lang="en-AU" sz="1400" dirty="0"/>
                        <a:t> (</a:t>
                      </a:r>
                      <a:r>
                        <a:rPr lang="en-AU" sz="1400" dirty="0" err="1"/>
                        <a:t>Cth</a:t>
                      </a:r>
                      <a:r>
                        <a:rPr lang="en-AU" sz="1400" dirty="0"/>
                        <a:t>), s 4N(1)</a:t>
                      </a:r>
                    </a:p>
                    <a:p>
                      <a:r>
                        <a:rPr lang="en-AU" sz="1400" i="1" dirty="0"/>
                        <a:t>Criminal Code Act 1995</a:t>
                      </a:r>
                      <a:r>
                        <a:rPr lang="en-AU" sz="1400" dirty="0"/>
                        <a:t> (</a:t>
                      </a:r>
                      <a:r>
                        <a:rPr lang="en-AU" sz="1400" dirty="0" err="1"/>
                        <a:t>Cth</a:t>
                      </a:r>
                      <a:r>
                        <a:rPr lang="en-AU" sz="1400" dirty="0"/>
                        <a:t>), s 7.2(2)</a:t>
                      </a:r>
                    </a:p>
                    <a:p>
                      <a:r>
                        <a:rPr lang="en-AU" sz="1400" i="1" dirty="0"/>
                        <a:t>Criminal Code 2002</a:t>
                      </a:r>
                      <a:r>
                        <a:rPr lang="en-AU" sz="1400" dirty="0"/>
                        <a:t> (ACT), s 26(1)</a:t>
                      </a:r>
                    </a:p>
                    <a:p>
                      <a:r>
                        <a:rPr lang="en-AU" sz="1400" i="1" dirty="0"/>
                        <a:t>Criminal Code 1983</a:t>
                      </a:r>
                      <a:r>
                        <a:rPr lang="en-AU" sz="1400" dirty="0"/>
                        <a:t> (NT), ss 43AQ, 38A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40369"/>
                  </a:ext>
                </a:extLst>
              </a:tr>
              <a:tr h="707882">
                <a:tc>
                  <a:txBody>
                    <a:bodyPr/>
                    <a:lstStyle/>
                    <a:p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Capacity to know that the offending conduct should not 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QLD</a:t>
                      </a:r>
                    </a:p>
                    <a:p>
                      <a:r>
                        <a:rPr lang="en-AU" dirty="0"/>
                        <a:t>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i="1" dirty="0"/>
                        <a:t>Criminal Code 1899</a:t>
                      </a:r>
                      <a:r>
                        <a:rPr lang="en-AU" sz="1600" dirty="0"/>
                        <a:t> (Qld), s 29(2)</a:t>
                      </a:r>
                    </a:p>
                    <a:p>
                      <a:r>
                        <a:rPr lang="en-AU" sz="1600" i="1" dirty="0"/>
                        <a:t>Criminal Code 1924</a:t>
                      </a:r>
                      <a:r>
                        <a:rPr lang="en-AU" sz="1600" dirty="0"/>
                        <a:t> (Tas), s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129771"/>
                  </a:ext>
                </a:extLst>
              </a:tr>
              <a:tr h="1044968"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Capacity to know that the offending conduct was ‘seriously wrong’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Statute (interpreted by WA case law)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i="1" dirty="0"/>
                        <a:t>Criminal Code Compilation Act 1913</a:t>
                      </a:r>
                      <a:r>
                        <a:rPr lang="en-AU" sz="1400" dirty="0"/>
                        <a:t> (WA), s 29 as interpreted in </a:t>
                      </a:r>
                      <a:r>
                        <a:rPr lang="en-AU" sz="1400" i="1" dirty="0"/>
                        <a:t>Rye v Western Australia</a:t>
                      </a:r>
                      <a:r>
                        <a:rPr lang="en-AU" sz="1400" i="0" dirty="0"/>
                        <a:t> [2021] WASCA 43, [51]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212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F4897E-850D-37AD-84E2-33A0CF38C395}"/>
              </a:ext>
            </a:extLst>
          </p:cNvPr>
          <p:cNvSpPr txBox="1"/>
          <p:nvPr/>
        </p:nvSpPr>
        <p:spPr>
          <a:xfrm>
            <a:off x="701721" y="1106082"/>
            <a:ext cx="919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dirty="0">
                <a:solidFill>
                  <a:srgbClr val="4F408E"/>
                </a:solidFill>
                <a:latin typeface="Public Sans" pitchFamily="2" charset="0"/>
              </a:rPr>
              <a:t>Legal thresholds for </a:t>
            </a:r>
            <a:r>
              <a:rPr lang="en-AU" i="1" dirty="0" err="1">
                <a:solidFill>
                  <a:srgbClr val="4F408E"/>
                </a:solidFill>
                <a:latin typeface="Public Sans" pitchFamily="2" charset="0"/>
              </a:rPr>
              <a:t>doli</a:t>
            </a:r>
            <a:r>
              <a:rPr lang="en-AU" i="1" dirty="0">
                <a:solidFill>
                  <a:srgbClr val="4F408E"/>
                </a:solidFill>
                <a:latin typeface="Public Sans" pitchFamily="2" charset="0"/>
              </a:rPr>
              <a:t> incapax</a:t>
            </a:r>
            <a:r>
              <a:rPr lang="en-AU" dirty="0">
                <a:solidFill>
                  <a:srgbClr val="4F408E"/>
                </a:solidFill>
                <a:latin typeface="Public Sans" pitchFamily="2" charset="0"/>
              </a:rPr>
              <a:t> in Australia, adapted from Moritz &amp; </a:t>
            </a:r>
            <a:r>
              <a:rPr lang="en-AU" dirty="0" err="1">
                <a:solidFill>
                  <a:srgbClr val="4F408E"/>
                </a:solidFill>
                <a:latin typeface="Public Sans" pitchFamily="2" charset="0"/>
              </a:rPr>
              <a:t>Tuomi</a:t>
            </a:r>
            <a:r>
              <a:rPr lang="en-AU" dirty="0">
                <a:solidFill>
                  <a:srgbClr val="4F408E"/>
                </a:solidFill>
                <a:latin typeface="Public Sans" pitchFamily="2" charset="0"/>
              </a:rPr>
              <a:t> (2023)</a:t>
            </a:r>
            <a:endParaRPr lang="en-AU" b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63BF0B-2AD8-1512-194C-EBEAAEC44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053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2BB1-96B0-B933-9342-5F76B435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DA15ED-C1B3-2279-ADE7-6EC019703B0B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9AEFF-7070-3F9C-9E1B-EEC93D2D1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12" y="795005"/>
            <a:ext cx="9480976" cy="526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1B07A-1235-368D-605C-D2415118321E}"/>
              </a:ext>
            </a:extLst>
          </p:cNvPr>
          <p:cNvSpPr txBox="1"/>
          <p:nvPr/>
        </p:nvSpPr>
        <p:spPr>
          <a:xfrm>
            <a:off x="1149122" y="703167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Court outcomes by the defendant’s Aboriginality</a:t>
            </a:r>
          </a:p>
        </p:txBody>
      </p:sp>
    </p:spTree>
    <p:extLst>
      <p:ext uri="{BB962C8B-B14F-4D97-AF65-F5344CB8AC3E}">
        <p14:creationId xmlns:p14="http://schemas.microsoft.com/office/powerpoint/2010/main" val="3599180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489DB-614D-068A-FAAE-6EC90C56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29" y="790292"/>
            <a:ext cx="9497942" cy="5277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9C4A5-11B1-FCB0-0C15-F2883FE0C959}"/>
              </a:ext>
            </a:extLst>
          </p:cNvPr>
          <p:cNvSpPr txBox="1"/>
          <p:nvPr/>
        </p:nvSpPr>
        <p:spPr>
          <a:xfrm>
            <a:off x="1149122" y="703167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Court outcomes by remoteness area of the defendant’s residence</a:t>
            </a:r>
          </a:p>
        </p:txBody>
      </p:sp>
    </p:spTree>
    <p:extLst>
      <p:ext uri="{BB962C8B-B14F-4D97-AF65-F5344CB8AC3E}">
        <p14:creationId xmlns:p14="http://schemas.microsoft.com/office/powerpoint/2010/main" val="1523462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7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F5F3D-357C-74FA-3522-C362C95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12" y="795005"/>
            <a:ext cx="9480976" cy="526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8074A-156A-32A7-C239-982663351E28}"/>
              </a:ext>
            </a:extLst>
          </p:cNvPr>
          <p:cNvSpPr txBox="1"/>
          <p:nvPr/>
        </p:nvSpPr>
        <p:spPr>
          <a:xfrm>
            <a:off x="1149122" y="703167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Court outcomes by the defendant’s gender</a:t>
            </a:r>
          </a:p>
        </p:txBody>
      </p:sp>
    </p:spTree>
    <p:extLst>
      <p:ext uri="{BB962C8B-B14F-4D97-AF65-F5344CB8AC3E}">
        <p14:creationId xmlns:p14="http://schemas.microsoft.com/office/powerpoint/2010/main" val="3371592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F2B93F-3AF3-6C74-0A96-4192084E1B10}"/>
              </a:ext>
            </a:extLst>
          </p:cNvPr>
          <p:cNvSpPr/>
          <p:nvPr/>
        </p:nvSpPr>
        <p:spPr>
          <a:xfrm rot="5400000">
            <a:off x="-3065288" y="3064584"/>
            <a:ext cx="6857999" cy="728840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30A702-3907-5568-C9B2-40DBE319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4" y="1103277"/>
            <a:ext cx="9682314" cy="5379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5C9BA-D5A7-A264-ED78-21E1B73A90C3}"/>
              </a:ext>
            </a:extLst>
          </p:cNvPr>
          <p:cNvSpPr txBox="1"/>
          <p:nvPr/>
        </p:nvSpPr>
        <p:spPr>
          <a:xfrm>
            <a:off x="1149122" y="703167"/>
            <a:ext cx="940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Percentage of finalised court appearances by pleas on principal offence</a:t>
            </a:r>
          </a:p>
        </p:txBody>
      </p:sp>
    </p:spTree>
    <p:extLst>
      <p:ext uri="{BB962C8B-B14F-4D97-AF65-F5344CB8AC3E}">
        <p14:creationId xmlns:p14="http://schemas.microsoft.com/office/powerpoint/2010/main" val="225184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2919193-64B0-0C29-98DE-8E7C02D0F82E}"/>
              </a:ext>
            </a:extLst>
          </p:cNvPr>
          <p:cNvSpPr/>
          <p:nvPr/>
        </p:nvSpPr>
        <p:spPr>
          <a:xfrm rot="5400000">
            <a:off x="-3184445" y="3183735"/>
            <a:ext cx="6857999" cy="490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E663F-3DAB-255F-D8D8-A61AB12AE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841FAB7D-49FA-9DC6-32CD-F7384E0F6C0E}"/>
              </a:ext>
            </a:extLst>
          </p:cNvPr>
          <p:cNvSpPr txBox="1">
            <a:spLocks/>
          </p:cNvSpPr>
          <p:nvPr/>
        </p:nvSpPr>
        <p:spPr>
          <a:xfrm>
            <a:off x="839180" y="553372"/>
            <a:ext cx="10968820" cy="108238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How could a High Court decision on 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doli incapax 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impact outcomes for 10-13 </a:t>
            </a:r>
            <a:r>
              <a:rPr lang="en-AU" b="1" dirty="0" err="1">
                <a:solidFill>
                  <a:srgbClr val="4F408E"/>
                </a:solidFill>
                <a:latin typeface="+mj-lt"/>
              </a:rPr>
              <a:t>y.o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.?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541AC-0CEC-8F38-CF36-95CFA01DF460}"/>
              </a:ext>
            </a:extLst>
          </p:cNvPr>
          <p:cNvSpPr txBox="1"/>
          <p:nvPr/>
        </p:nvSpPr>
        <p:spPr>
          <a:xfrm>
            <a:off x="1997081" y="2749131"/>
            <a:ext cx="4102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Police officers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influence whether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court proceedings are initiated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against a 10-13 year old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2E7C4-093E-38C3-1D19-BCC5878BFFDD}"/>
              </a:ext>
            </a:extLst>
          </p:cNvPr>
          <p:cNvCxnSpPr>
            <a:cxnSpLocks/>
          </p:cNvCxnSpPr>
          <p:nvPr/>
        </p:nvCxnSpPr>
        <p:spPr>
          <a:xfrm>
            <a:off x="1997080" y="3863223"/>
            <a:ext cx="4102557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Handcuffs with solid fill">
            <a:extLst>
              <a:ext uri="{FF2B5EF4-FFF2-40B4-BE49-F238E27FC236}">
                <a16:creationId xmlns:a16="http://schemas.microsoft.com/office/drawing/2014/main" id="{358A1DDC-33E3-C6C8-13C5-979BBE568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593" y="2749131"/>
            <a:ext cx="914400" cy="914400"/>
          </a:xfrm>
          <a:prstGeom prst="rect">
            <a:avLst/>
          </a:prstGeom>
        </p:spPr>
      </p:pic>
      <p:pic>
        <p:nvPicPr>
          <p:cNvPr id="10" name="Graphic 9" descr="Scales of justice with solid fill">
            <a:extLst>
              <a:ext uri="{FF2B5EF4-FFF2-40B4-BE49-F238E27FC236}">
                <a16:creationId xmlns:a16="http://schemas.microsoft.com/office/drawing/2014/main" id="{FF87C8EE-E223-E405-E264-9E97757FA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593" y="3945451"/>
            <a:ext cx="914400" cy="914400"/>
          </a:xfrm>
          <a:prstGeom prst="rect">
            <a:avLst/>
          </a:prstGeom>
        </p:spPr>
      </p:pic>
      <p:pic>
        <p:nvPicPr>
          <p:cNvPr id="11" name="Graphic 10" descr="Court with solid fill">
            <a:extLst>
              <a:ext uri="{FF2B5EF4-FFF2-40B4-BE49-F238E27FC236}">
                <a16:creationId xmlns:a16="http://schemas.microsoft.com/office/drawing/2014/main" id="{DFDAC84C-9CDA-E52B-4E66-65D8BE618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6814" y="2749131"/>
            <a:ext cx="914400" cy="914400"/>
          </a:xfrm>
          <a:prstGeom prst="rect">
            <a:avLst/>
          </a:prstGeom>
        </p:spPr>
      </p:pic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5024F7AD-39EA-7543-3BAE-623387404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6814" y="399257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7EE413-C990-AAFC-4965-D7A849F9CF2A}"/>
              </a:ext>
            </a:extLst>
          </p:cNvPr>
          <p:cNvSpPr txBox="1"/>
          <p:nvPr/>
        </p:nvSpPr>
        <p:spPr>
          <a:xfrm>
            <a:off x="7855985" y="4172773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Defence lawyers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advise their clients on whether to enter a plea of guilty or not guilty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4897D8-002E-F307-C012-4AE2DF22D782}"/>
              </a:ext>
            </a:extLst>
          </p:cNvPr>
          <p:cNvCxnSpPr>
            <a:cxnSpLocks/>
          </p:cNvCxnSpPr>
          <p:nvPr/>
        </p:nvCxnSpPr>
        <p:spPr>
          <a:xfrm>
            <a:off x="7852663" y="3870246"/>
            <a:ext cx="3917435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1B0036-A463-316B-542F-3697EC375EC4}"/>
              </a:ext>
            </a:extLst>
          </p:cNvPr>
          <p:cNvSpPr txBox="1"/>
          <p:nvPr/>
        </p:nvSpPr>
        <p:spPr>
          <a:xfrm>
            <a:off x="1993444" y="4172867"/>
            <a:ext cx="41025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Magistrates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the offence has been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proven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or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not proven</a:t>
            </a:r>
            <a:endParaRPr lang="en-AU" sz="1800" i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B938-F654-1BF7-F480-556E7346C1A1}"/>
              </a:ext>
            </a:extLst>
          </p:cNvPr>
          <p:cNvSpPr txBox="1"/>
          <p:nvPr/>
        </p:nvSpPr>
        <p:spPr>
          <a:xfrm>
            <a:off x="7855985" y="2749130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Prosecutors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to proceed to Children’s Court or whether to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withdraw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charges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590186-4A62-2065-ED10-34C892825F2A}"/>
              </a:ext>
            </a:extLst>
          </p:cNvPr>
          <p:cNvCxnSpPr>
            <a:cxnSpLocks/>
          </p:cNvCxnSpPr>
          <p:nvPr/>
        </p:nvCxnSpPr>
        <p:spPr>
          <a:xfrm>
            <a:off x="6475491" y="2613259"/>
            <a:ext cx="0" cy="244835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9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2919193-64B0-0C29-98DE-8E7C02D0F82E}"/>
              </a:ext>
            </a:extLst>
          </p:cNvPr>
          <p:cNvSpPr/>
          <p:nvPr/>
        </p:nvSpPr>
        <p:spPr>
          <a:xfrm rot="5400000">
            <a:off x="-3184445" y="3183735"/>
            <a:ext cx="6857999" cy="490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E663F-3DAB-255F-D8D8-A61AB12AE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841FAB7D-49FA-9DC6-32CD-F7384E0F6C0E}"/>
              </a:ext>
            </a:extLst>
          </p:cNvPr>
          <p:cNvSpPr txBox="1">
            <a:spLocks/>
          </p:cNvSpPr>
          <p:nvPr/>
        </p:nvSpPr>
        <p:spPr>
          <a:xfrm>
            <a:off x="839180" y="553372"/>
            <a:ext cx="10968820" cy="110270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How could a High Court decision on </a:t>
            </a:r>
            <a:r>
              <a:rPr lang="en-AU" b="1" i="1" dirty="0" err="1">
                <a:solidFill>
                  <a:srgbClr val="4F408E"/>
                </a:solidFill>
                <a:latin typeface="+mj-lt"/>
              </a:rPr>
              <a:t>doli</a:t>
            </a:r>
            <a:r>
              <a:rPr lang="en-AU" b="1" i="1" dirty="0">
                <a:solidFill>
                  <a:srgbClr val="4F408E"/>
                </a:solidFill>
                <a:latin typeface="+mj-lt"/>
              </a:rPr>
              <a:t> incapax 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impact outcomes for 10-13 </a:t>
            </a:r>
            <a:r>
              <a:rPr lang="en-AU" b="1" dirty="0" err="1">
                <a:solidFill>
                  <a:srgbClr val="4F408E"/>
                </a:solidFill>
                <a:latin typeface="+mj-lt"/>
              </a:rPr>
              <a:t>y.o</a:t>
            </a:r>
            <a:r>
              <a:rPr lang="en-AU" b="1" dirty="0">
                <a:solidFill>
                  <a:srgbClr val="4F408E"/>
                </a:solidFill>
                <a:latin typeface="+mj-lt"/>
              </a:rPr>
              <a:t>.?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541AC-0CEC-8F38-CF36-95CFA01DF460}"/>
              </a:ext>
            </a:extLst>
          </p:cNvPr>
          <p:cNvSpPr txBox="1"/>
          <p:nvPr/>
        </p:nvSpPr>
        <p:spPr>
          <a:xfrm>
            <a:off x="1997081" y="2749131"/>
            <a:ext cx="410255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Police officers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influence whether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court proceedings are initiated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against a 10-13 year old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2E7C4-093E-38C3-1D19-BCC5878BFFDD}"/>
              </a:ext>
            </a:extLst>
          </p:cNvPr>
          <p:cNvCxnSpPr>
            <a:cxnSpLocks/>
          </p:cNvCxnSpPr>
          <p:nvPr/>
        </p:nvCxnSpPr>
        <p:spPr>
          <a:xfrm>
            <a:off x="1997080" y="3863223"/>
            <a:ext cx="4102557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Handcuffs with solid fill">
            <a:extLst>
              <a:ext uri="{FF2B5EF4-FFF2-40B4-BE49-F238E27FC236}">
                <a16:creationId xmlns:a16="http://schemas.microsoft.com/office/drawing/2014/main" id="{358A1DDC-33E3-C6C8-13C5-979BBE568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593" y="2749131"/>
            <a:ext cx="914400" cy="914400"/>
          </a:xfrm>
          <a:prstGeom prst="rect">
            <a:avLst/>
          </a:prstGeom>
        </p:spPr>
      </p:pic>
      <p:pic>
        <p:nvPicPr>
          <p:cNvPr id="10" name="Graphic 9" descr="Scales of justice with solid fill">
            <a:extLst>
              <a:ext uri="{FF2B5EF4-FFF2-40B4-BE49-F238E27FC236}">
                <a16:creationId xmlns:a16="http://schemas.microsoft.com/office/drawing/2014/main" id="{FF87C8EE-E223-E405-E264-9E97757FA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593" y="3945451"/>
            <a:ext cx="914400" cy="914400"/>
          </a:xfrm>
          <a:prstGeom prst="rect">
            <a:avLst/>
          </a:prstGeom>
        </p:spPr>
      </p:pic>
      <p:pic>
        <p:nvPicPr>
          <p:cNvPr id="11" name="Graphic 10" descr="Court with solid fill">
            <a:extLst>
              <a:ext uri="{FF2B5EF4-FFF2-40B4-BE49-F238E27FC236}">
                <a16:creationId xmlns:a16="http://schemas.microsoft.com/office/drawing/2014/main" id="{DFDAC84C-9CDA-E52B-4E66-65D8BE618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6814" y="2749131"/>
            <a:ext cx="914400" cy="914400"/>
          </a:xfrm>
          <a:prstGeom prst="rect">
            <a:avLst/>
          </a:prstGeom>
        </p:spPr>
      </p:pic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5024F7AD-39EA-7543-3BAE-623387404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6814" y="399257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7EE413-C990-AAFC-4965-D7A849F9CF2A}"/>
              </a:ext>
            </a:extLst>
          </p:cNvPr>
          <p:cNvSpPr txBox="1"/>
          <p:nvPr/>
        </p:nvSpPr>
        <p:spPr>
          <a:xfrm>
            <a:off x="7855985" y="4172773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Defence lawyers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advise their clients on whether to enter a plea of guilty or not guilty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4897D8-002E-F307-C012-4AE2DF22D782}"/>
              </a:ext>
            </a:extLst>
          </p:cNvPr>
          <p:cNvCxnSpPr>
            <a:cxnSpLocks/>
          </p:cNvCxnSpPr>
          <p:nvPr/>
        </p:nvCxnSpPr>
        <p:spPr>
          <a:xfrm>
            <a:off x="7852663" y="3870246"/>
            <a:ext cx="3917435" cy="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1B0036-A463-316B-542F-3697EC375EC4}"/>
              </a:ext>
            </a:extLst>
          </p:cNvPr>
          <p:cNvSpPr txBox="1"/>
          <p:nvPr/>
        </p:nvSpPr>
        <p:spPr>
          <a:xfrm>
            <a:off x="1993444" y="4172867"/>
            <a:ext cx="41025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Magistrates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the offence has been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proven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or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not proven</a:t>
            </a:r>
            <a:endParaRPr lang="en-AU" sz="1800" i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B938-F654-1BF7-F480-556E7346C1A1}"/>
              </a:ext>
            </a:extLst>
          </p:cNvPr>
          <p:cNvSpPr txBox="1"/>
          <p:nvPr/>
        </p:nvSpPr>
        <p:spPr>
          <a:xfrm>
            <a:off x="7855985" y="2749130"/>
            <a:ext cx="40132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Prosecutors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determine whether to proceed to Children’s Court or whether to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withdraw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charges</a:t>
            </a:r>
            <a:endParaRPr lang="en-AU" sz="1800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590186-4A62-2065-ED10-34C892825F2A}"/>
              </a:ext>
            </a:extLst>
          </p:cNvPr>
          <p:cNvCxnSpPr>
            <a:cxnSpLocks/>
          </p:cNvCxnSpPr>
          <p:nvPr/>
        </p:nvCxnSpPr>
        <p:spPr>
          <a:xfrm>
            <a:off x="6475491" y="2613259"/>
            <a:ext cx="0" cy="2448350"/>
          </a:xfrm>
          <a:prstGeom prst="line">
            <a:avLst/>
          </a:prstGeom>
          <a:ln>
            <a:solidFill>
              <a:srgbClr val="241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5074C8-90B0-2B53-52DC-FBF8A034155A}"/>
              </a:ext>
            </a:extLst>
          </p:cNvPr>
          <p:cNvSpPr txBox="1"/>
          <p:nvPr/>
        </p:nvSpPr>
        <p:spPr>
          <a:xfrm>
            <a:off x="3367670" y="5389328"/>
            <a:ext cx="6923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While </a:t>
            </a:r>
            <a:r>
              <a:rPr lang="en-AU" sz="1800" i="1" dirty="0" err="1">
                <a:solidFill>
                  <a:srgbClr val="4F408E"/>
                </a:solidFill>
                <a:latin typeface="Public Sans" pitchFamily="2" charset="0"/>
              </a:rPr>
              <a:t>doli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 incapax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 is not uniformly applied across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0"/>
              </a:rPr>
              <a:t>rest of Australia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, there should be signs of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some </a:t>
            </a:r>
            <a:r>
              <a:rPr lang="en-AU" sz="1800" dirty="0">
                <a:solidFill>
                  <a:srgbClr val="4F408E"/>
                </a:solidFill>
                <a:latin typeface="Public Sans" pitchFamily="2" charset="0"/>
              </a:rPr>
              <a:t>national impact from </a:t>
            </a:r>
            <a:r>
              <a:rPr lang="en-AU" sz="1800" i="1" dirty="0">
                <a:solidFill>
                  <a:srgbClr val="4F408E"/>
                </a:solidFill>
                <a:latin typeface="Public Sans" pitchFamily="2" charset="0"/>
              </a:rPr>
              <a:t>RP</a:t>
            </a:r>
            <a:endParaRPr lang="en-AU" sz="1800" i="1" baseline="30000" dirty="0">
              <a:solidFill>
                <a:srgbClr val="4F408E"/>
              </a:solidFill>
              <a:latin typeface="Public Sans" pitchFamily="2" charset="0"/>
            </a:endParaRPr>
          </a:p>
        </p:txBody>
      </p:sp>
      <p:pic>
        <p:nvPicPr>
          <p:cNvPr id="37" name="Graphic 36" descr="Australia with solid fill">
            <a:extLst>
              <a:ext uri="{FF2B5EF4-FFF2-40B4-BE49-F238E27FC236}">
                <a16:creationId xmlns:a16="http://schemas.microsoft.com/office/drawing/2014/main" id="{48684EEC-FCE6-244C-212F-E88712160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7960" r="34183" b="16984"/>
          <a:stretch/>
        </p:blipFill>
        <p:spPr>
          <a:xfrm rot="21312061">
            <a:off x="2159287" y="5319560"/>
            <a:ext cx="913755" cy="7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DF24545E-05D5-9EF5-3E2B-AEC62085332C}"/>
              </a:ext>
            </a:extLst>
          </p:cNvPr>
          <p:cNvSpPr txBox="1"/>
          <p:nvPr/>
        </p:nvSpPr>
        <p:spPr>
          <a:xfrm>
            <a:off x="9395368" y="4122200"/>
            <a:ext cx="2218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What are the trends in court penalties imposed on 10-13 year olds?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919193-64B0-0C29-98DE-8E7C02D0F82E}"/>
              </a:ext>
            </a:extLst>
          </p:cNvPr>
          <p:cNvSpPr/>
          <p:nvPr/>
        </p:nvSpPr>
        <p:spPr>
          <a:xfrm rot="5400000">
            <a:off x="-3184436" y="3183734"/>
            <a:ext cx="6857999" cy="490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E663F-3DAB-255F-D8D8-A61AB12AE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3153731B-D260-81D5-4BBB-0494CCF9D801}"/>
              </a:ext>
            </a:extLst>
          </p:cNvPr>
          <p:cNvSpPr txBox="1">
            <a:spLocks/>
          </p:cNvSpPr>
          <p:nvPr/>
        </p:nvSpPr>
        <p:spPr>
          <a:xfrm>
            <a:off x="839180" y="553372"/>
            <a:ext cx="5064465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4F408E"/>
                </a:solidFill>
                <a:latin typeface="+mj-lt"/>
              </a:rPr>
              <a:t>Research questions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8A8C3B-DC72-B515-91C4-50CB908B6CF1}"/>
              </a:ext>
            </a:extLst>
          </p:cNvPr>
          <p:cNvCxnSpPr/>
          <p:nvPr/>
        </p:nvCxnSpPr>
        <p:spPr>
          <a:xfrm>
            <a:off x="8599180" y="3747908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1130F774-FB02-EE67-2BDE-60B87709C442}"/>
              </a:ext>
            </a:extLst>
          </p:cNvPr>
          <p:cNvSpPr/>
          <p:nvPr/>
        </p:nvSpPr>
        <p:spPr>
          <a:xfrm>
            <a:off x="7453431" y="345714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52DBE86-D70F-F39D-7E97-A0341B973F5D}"/>
              </a:ext>
            </a:extLst>
          </p:cNvPr>
          <p:cNvSpPr/>
          <p:nvPr/>
        </p:nvSpPr>
        <p:spPr>
          <a:xfrm>
            <a:off x="8414993" y="339419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1F4108-DFCF-2984-EE54-0E23FC009D2A}"/>
              </a:ext>
            </a:extLst>
          </p:cNvPr>
          <p:cNvSpPr/>
          <p:nvPr/>
        </p:nvSpPr>
        <p:spPr>
          <a:xfrm>
            <a:off x="8083805" y="4122201"/>
            <a:ext cx="1018118" cy="1018118"/>
          </a:xfrm>
          <a:prstGeom prst="ellipse">
            <a:avLst/>
          </a:prstGeom>
          <a:solidFill>
            <a:srgbClr val="CEBFFF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42B0D5-200E-C6D7-3D9F-DA848D35536F}"/>
              </a:ext>
            </a:extLst>
          </p:cNvPr>
          <p:cNvSpPr txBox="1"/>
          <p:nvPr/>
        </p:nvSpPr>
        <p:spPr>
          <a:xfrm>
            <a:off x="8083603" y="4122201"/>
            <a:ext cx="101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0">
                <a:solidFill>
                  <a:schemeClr val="bg1"/>
                </a:solidFill>
                <a:latin typeface="Public Sans Light"/>
              </a:rPr>
              <a:t>4</a:t>
            </a:r>
            <a:endParaRPr kumimoji="0" lang="en-AU" sz="6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C5EBE7-B2B7-BEC9-039B-21F57F14D574}"/>
              </a:ext>
            </a:extLst>
          </p:cNvPr>
          <p:cNvSpPr txBox="1"/>
          <p:nvPr/>
        </p:nvSpPr>
        <p:spPr>
          <a:xfrm>
            <a:off x="7525266" y="1268053"/>
            <a:ext cx="2147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Are the NSW trends explained by specialist Children’s Court Magistrates?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04B795B-4C40-F376-4ECF-BC8C4A06B9B4}"/>
              </a:ext>
            </a:extLst>
          </p:cNvPr>
          <p:cNvSpPr/>
          <p:nvPr/>
        </p:nvSpPr>
        <p:spPr>
          <a:xfrm>
            <a:off x="10046793" y="2001781"/>
            <a:ext cx="1018118" cy="1018118"/>
          </a:xfrm>
          <a:prstGeom prst="ellipse">
            <a:avLst/>
          </a:prstGeom>
          <a:solidFill>
            <a:srgbClr val="CEBFFF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CDC890-F9C1-4014-B5EF-FD51EAE032E4}"/>
              </a:ext>
            </a:extLst>
          </p:cNvPr>
          <p:cNvCxnSpPr/>
          <p:nvPr/>
        </p:nvCxnSpPr>
        <p:spPr>
          <a:xfrm>
            <a:off x="10567575" y="3019899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B0F9700F-FE39-6BB2-2D2F-4F47EF5FD874}"/>
              </a:ext>
            </a:extLst>
          </p:cNvPr>
          <p:cNvSpPr/>
          <p:nvPr/>
        </p:nvSpPr>
        <p:spPr>
          <a:xfrm>
            <a:off x="9436484" y="345714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CE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4284E4-197F-D251-2E42-09C3219929BB}"/>
              </a:ext>
            </a:extLst>
          </p:cNvPr>
          <p:cNvSpPr/>
          <p:nvPr/>
        </p:nvSpPr>
        <p:spPr>
          <a:xfrm>
            <a:off x="10398046" y="339419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98697-9BCE-2042-7A44-308A5D8E5A3D}"/>
              </a:ext>
            </a:extLst>
          </p:cNvPr>
          <p:cNvSpPr/>
          <p:nvPr/>
        </p:nvSpPr>
        <p:spPr>
          <a:xfrm>
            <a:off x="7502587" y="1104584"/>
            <a:ext cx="4486211" cy="523813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5290F1-B6AF-BEA2-A0C3-A862BE2BDBD3}"/>
              </a:ext>
            </a:extLst>
          </p:cNvPr>
          <p:cNvSpPr txBox="1"/>
          <p:nvPr/>
        </p:nvSpPr>
        <p:spPr>
          <a:xfrm>
            <a:off x="10053311" y="2004236"/>
            <a:ext cx="101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AC91CD-788B-2E6D-0ABD-6F468DAC9EA3}"/>
              </a:ext>
            </a:extLst>
          </p:cNvPr>
          <p:cNvSpPr/>
          <p:nvPr/>
        </p:nvSpPr>
        <p:spPr>
          <a:xfrm>
            <a:off x="1860773" y="2001781"/>
            <a:ext cx="1018118" cy="1018118"/>
          </a:xfrm>
          <a:prstGeom prst="ellipse">
            <a:avLst/>
          </a:prstGeom>
          <a:solidFill>
            <a:srgbClr val="CEBFFF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393DB0-2037-BB09-F0D2-ED4FDC045265}"/>
              </a:ext>
            </a:extLst>
          </p:cNvPr>
          <p:cNvCxnSpPr>
            <a:cxnSpLocks/>
          </p:cNvCxnSpPr>
          <p:nvPr/>
        </p:nvCxnSpPr>
        <p:spPr>
          <a:xfrm>
            <a:off x="4452145" y="3747908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74457-6085-2B0D-C921-731501FCF9C3}"/>
              </a:ext>
            </a:extLst>
          </p:cNvPr>
          <p:cNvCxnSpPr/>
          <p:nvPr/>
        </p:nvCxnSpPr>
        <p:spPr>
          <a:xfrm>
            <a:off x="2381555" y="3019899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038D76-EDA1-54B5-C7D7-86AB25165A58}"/>
              </a:ext>
            </a:extLst>
          </p:cNvPr>
          <p:cNvCxnSpPr/>
          <p:nvPr/>
        </p:nvCxnSpPr>
        <p:spPr>
          <a:xfrm>
            <a:off x="6516868" y="3082847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BD247C55-5514-C444-D904-C7A5A1C70CCF}"/>
              </a:ext>
            </a:extLst>
          </p:cNvPr>
          <p:cNvSpPr/>
          <p:nvPr/>
        </p:nvSpPr>
        <p:spPr>
          <a:xfrm>
            <a:off x="5385776" y="345714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CE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6B3B47BC-A404-ACA2-1A46-AC69F873626A}"/>
              </a:ext>
            </a:extLst>
          </p:cNvPr>
          <p:cNvSpPr/>
          <p:nvPr/>
        </p:nvSpPr>
        <p:spPr>
          <a:xfrm>
            <a:off x="3318120" y="3454685"/>
            <a:ext cx="2276841" cy="230275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22E94E9F-A05C-6C1F-1A4F-834382A8DACD}"/>
              </a:ext>
            </a:extLst>
          </p:cNvPr>
          <p:cNvSpPr/>
          <p:nvPr/>
        </p:nvSpPr>
        <p:spPr>
          <a:xfrm>
            <a:off x="1250464" y="345714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CE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8CC215-A307-8851-A8C9-0AFB39A421E0}"/>
              </a:ext>
            </a:extLst>
          </p:cNvPr>
          <p:cNvSpPr/>
          <p:nvPr/>
        </p:nvSpPr>
        <p:spPr>
          <a:xfrm>
            <a:off x="2212026" y="339419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DABEAB-C23B-3DB5-D0A1-BEE8915F2404}"/>
              </a:ext>
            </a:extLst>
          </p:cNvPr>
          <p:cNvSpPr/>
          <p:nvPr/>
        </p:nvSpPr>
        <p:spPr>
          <a:xfrm>
            <a:off x="4279682" y="339419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F56D37-5ACD-5EC6-6379-0882E0DCBBD6}"/>
              </a:ext>
            </a:extLst>
          </p:cNvPr>
          <p:cNvSpPr/>
          <p:nvPr/>
        </p:nvSpPr>
        <p:spPr>
          <a:xfrm>
            <a:off x="6347338" y="339419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F142124-6B41-62C7-E763-97802548470B}"/>
              </a:ext>
            </a:extLst>
          </p:cNvPr>
          <p:cNvSpPr/>
          <p:nvPr/>
        </p:nvSpPr>
        <p:spPr>
          <a:xfrm>
            <a:off x="3939867" y="4122201"/>
            <a:ext cx="1018118" cy="1018118"/>
          </a:xfrm>
          <a:prstGeom prst="ellipse">
            <a:avLst/>
          </a:prstGeom>
          <a:solidFill>
            <a:srgbClr val="CEBFFF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BB50457-7A3C-6DD8-188E-58912B123434}"/>
              </a:ext>
            </a:extLst>
          </p:cNvPr>
          <p:cNvSpPr/>
          <p:nvPr/>
        </p:nvSpPr>
        <p:spPr>
          <a:xfrm>
            <a:off x="6007809" y="2001781"/>
            <a:ext cx="1018118" cy="1018118"/>
          </a:xfrm>
          <a:prstGeom prst="ellipse">
            <a:avLst/>
          </a:prstGeom>
          <a:solidFill>
            <a:srgbClr val="CEBFFF"/>
          </a:solidFill>
          <a:ln w="1270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BA3D89-0AFA-B024-5A3F-4B18039DE13B}"/>
              </a:ext>
            </a:extLst>
          </p:cNvPr>
          <p:cNvSpPr txBox="1"/>
          <p:nvPr/>
        </p:nvSpPr>
        <p:spPr>
          <a:xfrm>
            <a:off x="1130926" y="4122200"/>
            <a:ext cx="2503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Did </a:t>
            </a:r>
            <a:r>
              <a:rPr kumimoji="0" lang="en-AU" sz="2000" i="1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RP</a:t>
            </a:r>
            <a:r>
              <a:rPr kumimoji="0" lang="en-AU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influence recent trends in the NSW Children’s Court?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FA5DC9-6F65-8AC2-2613-2F0A81B4E1C3}"/>
              </a:ext>
            </a:extLst>
          </p:cNvPr>
          <p:cNvSpPr txBox="1"/>
          <p:nvPr/>
        </p:nvSpPr>
        <p:spPr>
          <a:xfrm>
            <a:off x="3399673" y="1212102"/>
            <a:ext cx="2114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How do NSW trends compare to the rest of Australia? Can </a:t>
            </a:r>
            <a:r>
              <a:rPr kumimoji="0" lang="en-AU" sz="2000" i="1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RP</a:t>
            </a:r>
            <a:r>
              <a:rPr kumimoji="0" lang="en-AU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explain national trends?</a:t>
            </a: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A3A9BF-D0DC-28CC-14AB-E86BCB4EF1B9}"/>
              </a:ext>
            </a:extLst>
          </p:cNvPr>
          <p:cNvSpPr txBox="1"/>
          <p:nvPr/>
        </p:nvSpPr>
        <p:spPr>
          <a:xfrm>
            <a:off x="1867291" y="2004236"/>
            <a:ext cx="101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158985-DD91-460E-F6C7-567D08B88633}"/>
              </a:ext>
            </a:extLst>
          </p:cNvPr>
          <p:cNvSpPr txBox="1"/>
          <p:nvPr/>
        </p:nvSpPr>
        <p:spPr>
          <a:xfrm>
            <a:off x="3892506" y="4122201"/>
            <a:ext cx="111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C92CA5-1EC8-8C27-8CFF-7A8C1110D3A1}"/>
              </a:ext>
            </a:extLst>
          </p:cNvPr>
          <p:cNvSpPr txBox="1"/>
          <p:nvPr/>
        </p:nvSpPr>
        <p:spPr>
          <a:xfrm>
            <a:off x="6002604" y="2004236"/>
            <a:ext cx="101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0">
                <a:solidFill>
                  <a:schemeClr val="bg1"/>
                </a:solidFill>
                <a:latin typeface="Public Sans Light"/>
              </a:rPr>
              <a:t>3</a:t>
            </a:r>
            <a:endParaRPr kumimoji="0" lang="en-AU" sz="6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44A7B5-02A8-A8CF-D1BF-C13DC4B3069D}"/>
              </a:ext>
            </a:extLst>
          </p:cNvPr>
          <p:cNvSpPr txBox="1"/>
          <p:nvPr/>
        </p:nvSpPr>
        <p:spPr>
          <a:xfrm>
            <a:off x="5597240" y="4122200"/>
            <a:ext cx="1920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Are the NSW trends explained by changes in the offending profile?</a:t>
            </a:r>
          </a:p>
        </p:txBody>
      </p:sp>
    </p:spTree>
    <p:extLst>
      <p:ext uri="{BB962C8B-B14F-4D97-AF65-F5344CB8AC3E}">
        <p14:creationId xmlns:p14="http://schemas.microsoft.com/office/powerpoint/2010/main" val="314890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B00EED-8C02-709B-B7FE-1197B6BEA5A5}"/>
              </a:ext>
            </a:extLst>
          </p:cNvPr>
          <p:cNvSpPr/>
          <p:nvPr/>
        </p:nvSpPr>
        <p:spPr>
          <a:xfrm rot="5400000">
            <a:off x="-1955014" y="1954308"/>
            <a:ext cx="6857999" cy="29493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09BEC87-31D8-584A-C9DA-4FFEB0C0AA53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271441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3AB5B-6E9F-2BB8-AEC5-AABBFB7A4CCD}"/>
              </a:ext>
            </a:extLst>
          </p:cNvPr>
          <p:cNvSpPr txBox="1"/>
          <p:nvPr/>
        </p:nvSpPr>
        <p:spPr>
          <a:xfrm>
            <a:off x="4216196" y="1532310"/>
            <a:ext cx="3578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Outcomes, penalties and demographic variables from</a:t>
            </a:r>
            <a:r>
              <a:rPr lang="en-AU" sz="2000" dirty="0">
                <a:solidFill>
                  <a:srgbClr val="22272B"/>
                </a:solidFill>
                <a:latin typeface="Public Sans" pitchFamily="2" charset="77"/>
              </a:rPr>
              <a:t> the Re-offending Database (ROD) (2010-2023)</a:t>
            </a:r>
            <a:endParaRPr kumimoji="0" lang="en-AU" sz="200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791CB-95D0-9A66-5657-159FF9ED3241}"/>
              </a:ext>
            </a:extLst>
          </p:cNvPr>
          <p:cNvSpPr txBox="1"/>
          <p:nvPr/>
        </p:nvSpPr>
        <p:spPr>
          <a:xfrm>
            <a:off x="4215873" y="4630063"/>
            <a:ext cx="353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u="none" strike="noStrike" kern="1200" cap="none" spc="0" normalizeH="0" baseline="0" noProof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" pitchFamily="2" charset="77"/>
              </a:rPr>
              <a:t>ABS Criminal Courts data for Children’s Courts, 2013-14 to 2022-23 financial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83CED-C659-7394-53B1-F0B3163C7D92}"/>
              </a:ext>
            </a:extLst>
          </p:cNvPr>
          <p:cNvSpPr txBox="1"/>
          <p:nvPr/>
        </p:nvSpPr>
        <p:spPr>
          <a:xfrm>
            <a:off x="394138" y="2935485"/>
            <a:ext cx="227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4F408E"/>
                </a:solidFill>
                <a:latin typeface="Public Sans" pitchFamily="2" charset="77"/>
              </a:rPr>
              <a:t>Comparing trends between defendants aged 10-13 and 14-17</a:t>
            </a:r>
            <a:endParaRPr kumimoji="0" lang="en-AU" sz="2000" u="none" strike="noStrike" kern="1200" cap="none" spc="0" normalizeH="0" baseline="0" noProof="0" dirty="0">
              <a:ln>
                <a:noFill/>
              </a:ln>
              <a:solidFill>
                <a:srgbClr val="4F408E"/>
              </a:solidFill>
              <a:effectLst/>
              <a:uLnTx/>
              <a:uFillTx/>
              <a:latin typeface="Public Sans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23D83A-B0D4-3B7C-496C-43D776D6CC2C}"/>
              </a:ext>
            </a:extLst>
          </p:cNvPr>
          <p:cNvGrpSpPr/>
          <p:nvPr/>
        </p:nvGrpSpPr>
        <p:grpSpPr>
          <a:xfrm>
            <a:off x="3248816" y="1818765"/>
            <a:ext cx="756397" cy="750532"/>
            <a:chOff x="3455479" y="2008399"/>
            <a:chExt cx="799907" cy="7505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EBFD75-7A92-7C77-061F-0E5DC546E686}"/>
                </a:ext>
              </a:extLst>
            </p:cNvPr>
            <p:cNvSpPr/>
            <p:nvPr/>
          </p:nvSpPr>
          <p:spPr>
            <a:xfrm>
              <a:off x="3455479" y="2008399"/>
              <a:ext cx="799907" cy="750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12C959-6DD3-1332-95D0-247AF6399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3581" y="2190500"/>
              <a:ext cx="386329" cy="38632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DA32BE-7D6A-E889-BE9C-1FDA39D5CEED}"/>
              </a:ext>
            </a:extLst>
          </p:cNvPr>
          <p:cNvSpPr/>
          <p:nvPr/>
        </p:nvSpPr>
        <p:spPr>
          <a:xfrm>
            <a:off x="3248816" y="4795922"/>
            <a:ext cx="756397" cy="750532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Graphic 24" descr="Australia with solid fill">
            <a:extLst>
              <a:ext uri="{FF2B5EF4-FFF2-40B4-BE49-F238E27FC236}">
                <a16:creationId xmlns:a16="http://schemas.microsoft.com/office/drawing/2014/main" id="{AF1ECF75-4B80-1CBA-B37F-1F5ABF716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28087" r="36833" b="16354"/>
          <a:stretch/>
        </p:blipFill>
        <p:spPr>
          <a:xfrm rot="21307360">
            <a:off x="3365454" y="4973845"/>
            <a:ext cx="523123" cy="46010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D2EC72-0DC6-F39B-2252-20401F051623}"/>
              </a:ext>
            </a:extLst>
          </p:cNvPr>
          <p:cNvSpPr/>
          <p:nvPr/>
        </p:nvSpPr>
        <p:spPr>
          <a:xfrm>
            <a:off x="8176895" y="1087787"/>
            <a:ext cx="3759951" cy="2255529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45">
            <a:extLst>
              <a:ext uri="{FF2B5EF4-FFF2-40B4-BE49-F238E27FC236}">
                <a16:creationId xmlns:a16="http://schemas.microsoft.com/office/drawing/2014/main" id="{C82EE82B-884E-A55B-D873-F8E19C438521}"/>
              </a:ext>
            </a:extLst>
          </p:cNvPr>
          <p:cNvSpPr/>
          <p:nvPr/>
        </p:nvSpPr>
        <p:spPr>
          <a:xfrm rot="16200000">
            <a:off x="7434190" y="1956243"/>
            <a:ext cx="1230335" cy="509952"/>
          </a:xfrm>
          <a:prstGeom prst="triangle">
            <a:avLst>
              <a:gd name="adj" fmla="val 51401"/>
            </a:avLst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Public Sans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D9D413-4503-B183-DDA2-9928C338AA59}"/>
              </a:ext>
            </a:extLst>
          </p:cNvPr>
          <p:cNvCxnSpPr>
            <a:cxnSpLocks/>
          </p:cNvCxnSpPr>
          <p:nvPr/>
        </p:nvCxnSpPr>
        <p:spPr>
          <a:xfrm>
            <a:off x="8385947" y="2194031"/>
            <a:ext cx="33464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EC1BAE-AF5E-03D4-F1EF-C4249AE7E356}"/>
              </a:ext>
            </a:extLst>
          </p:cNvPr>
          <p:cNvSpPr txBox="1"/>
          <p:nvPr/>
        </p:nvSpPr>
        <p:spPr>
          <a:xfrm>
            <a:off x="8385947" y="1256856"/>
            <a:ext cx="341191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US" sz="2000" b="1" noProof="1">
                <a:solidFill>
                  <a:schemeClr val="bg1"/>
                </a:solidFill>
                <a:latin typeface="Public Sans" pitchFamily="2" charset="0"/>
              </a:rPr>
              <a:t>Defendants aged 10-13</a:t>
            </a:r>
            <a:endParaRPr lang="en-US" sz="2000" b="1" noProof="1">
              <a:solidFill>
                <a:schemeClr val="bg1"/>
              </a:solidFill>
              <a:latin typeface="Public Sans" pitchFamily="2" charset="77"/>
            </a:endParaRPr>
          </a:p>
          <a:p>
            <a:r>
              <a:rPr lang="en-AU" sz="1400" b="1" noProof="1">
                <a:solidFill>
                  <a:schemeClr val="bg1"/>
                </a:solidFill>
                <a:latin typeface="Public Sans" pitchFamily="2" charset="0"/>
              </a:rPr>
              <a:t>11 763 </a:t>
            </a:r>
            <a:r>
              <a:rPr lang="en-AU" sz="1400" noProof="1">
                <a:solidFill>
                  <a:schemeClr val="bg1"/>
                </a:solidFill>
                <a:latin typeface="Public Sans" pitchFamily="2" charset="0"/>
              </a:rPr>
              <a:t>cases finalised in the NSW Children’s Court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C8D9DD-30EB-29A9-1F16-2F603CD1C77A}"/>
              </a:ext>
            </a:extLst>
          </p:cNvPr>
          <p:cNvSpPr txBox="1"/>
          <p:nvPr/>
        </p:nvSpPr>
        <p:spPr>
          <a:xfrm>
            <a:off x="8385947" y="2377538"/>
            <a:ext cx="341191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US" sz="2000" b="1" noProof="1">
                <a:solidFill>
                  <a:schemeClr val="bg1"/>
                </a:solidFill>
                <a:latin typeface="Public Sans" pitchFamily="2" charset="0"/>
              </a:rPr>
              <a:t>Defendants aged 14-17</a:t>
            </a:r>
            <a:endParaRPr lang="en-US" sz="2000" b="1" noProof="1">
              <a:solidFill>
                <a:schemeClr val="bg1"/>
              </a:solidFill>
              <a:latin typeface="Public Sans" pitchFamily="2" charset="77"/>
            </a:endParaRPr>
          </a:p>
          <a:p>
            <a:r>
              <a:rPr lang="en-AU" sz="1400" b="1" noProof="1">
                <a:solidFill>
                  <a:schemeClr val="bg1"/>
                </a:solidFill>
                <a:latin typeface="Public Sans" pitchFamily="2" charset="0"/>
              </a:rPr>
              <a:t>85 103 </a:t>
            </a:r>
            <a:r>
              <a:rPr lang="en-AU" sz="1400" noProof="1">
                <a:solidFill>
                  <a:schemeClr val="bg1"/>
                </a:solidFill>
                <a:latin typeface="Public Sans" pitchFamily="2" charset="0"/>
              </a:rPr>
              <a:t>cases finalised in the NSW Children’s Court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F7AF6C-0533-5245-34B8-6FF2D49653C6}"/>
              </a:ext>
            </a:extLst>
          </p:cNvPr>
          <p:cNvSpPr/>
          <p:nvPr/>
        </p:nvSpPr>
        <p:spPr>
          <a:xfrm>
            <a:off x="8176894" y="3751093"/>
            <a:ext cx="3759951" cy="266861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45">
            <a:extLst>
              <a:ext uri="{FF2B5EF4-FFF2-40B4-BE49-F238E27FC236}">
                <a16:creationId xmlns:a16="http://schemas.microsoft.com/office/drawing/2014/main" id="{6D7B460A-89EA-E37A-42BA-E3B73BE167FC}"/>
              </a:ext>
            </a:extLst>
          </p:cNvPr>
          <p:cNvSpPr/>
          <p:nvPr/>
        </p:nvSpPr>
        <p:spPr>
          <a:xfrm rot="16200000">
            <a:off x="7434189" y="4846544"/>
            <a:ext cx="1230335" cy="509952"/>
          </a:xfrm>
          <a:prstGeom prst="triangle">
            <a:avLst>
              <a:gd name="adj" fmla="val 51401"/>
            </a:avLst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Public Sans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28F8BE-4565-E3DE-5928-EC0814ABA7B3}"/>
              </a:ext>
            </a:extLst>
          </p:cNvPr>
          <p:cNvCxnSpPr>
            <a:cxnSpLocks/>
          </p:cNvCxnSpPr>
          <p:nvPr/>
        </p:nvCxnSpPr>
        <p:spPr>
          <a:xfrm>
            <a:off x="8385623" y="5084332"/>
            <a:ext cx="33464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0B7A4D0-29BF-288F-1BEC-FE588F235D56}"/>
              </a:ext>
            </a:extLst>
          </p:cNvPr>
          <p:cNvSpPr txBox="1"/>
          <p:nvPr/>
        </p:nvSpPr>
        <p:spPr>
          <a:xfrm>
            <a:off x="8385946" y="3920882"/>
            <a:ext cx="3242051" cy="104644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US" sz="2000" b="1" noProof="1">
                <a:solidFill>
                  <a:schemeClr val="bg1"/>
                </a:solidFill>
                <a:latin typeface="Public Sans" pitchFamily="2" charset="0"/>
              </a:rPr>
              <a:t>Defendants aged 10-13</a:t>
            </a:r>
            <a:endParaRPr lang="en-US" sz="2000" b="1" noProof="1">
              <a:solidFill>
                <a:schemeClr val="bg1"/>
              </a:solidFill>
              <a:latin typeface="Public Sans" pitchFamily="2" charset="77"/>
            </a:endParaRPr>
          </a:p>
          <a:p>
            <a:r>
              <a:rPr lang="en-AU" sz="1400" b="1" noProof="1">
                <a:solidFill>
                  <a:schemeClr val="bg1"/>
                </a:solidFill>
                <a:latin typeface="Public Sans" pitchFamily="2" charset="0"/>
              </a:rPr>
              <a:t>23 279 </a:t>
            </a:r>
            <a:r>
              <a:rPr lang="en-AU" sz="1400" noProof="1">
                <a:solidFill>
                  <a:schemeClr val="bg1"/>
                </a:solidFill>
                <a:latin typeface="Public Sans" pitchFamily="2" charset="0"/>
              </a:rPr>
              <a:t>defendants in cases finalised by Children’s Courts across the rest of Australia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BD82C7-7064-8072-B178-272D28DFE8BD}"/>
              </a:ext>
            </a:extLst>
          </p:cNvPr>
          <p:cNvSpPr txBox="1"/>
          <p:nvPr/>
        </p:nvSpPr>
        <p:spPr>
          <a:xfrm>
            <a:off x="8385946" y="5272997"/>
            <a:ext cx="3242051" cy="104644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r>
              <a:rPr lang="en-US" sz="2000" b="1" noProof="1">
                <a:solidFill>
                  <a:schemeClr val="bg1"/>
                </a:solidFill>
                <a:latin typeface="Public Sans" pitchFamily="2" charset="0"/>
              </a:rPr>
              <a:t>Defendants aged 14-17</a:t>
            </a:r>
            <a:endParaRPr lang="en-US" sz="2000" b="1" noProof="1">
              <a:solidFill>
                <a:schemeClr val="bg1"/>
              </a:solidFill>
              <a:latin typeface="Public Sans" pitchFamily="2" charset="77"/>
            </a:endParaRPr>
          </a:p>
          <a:p>
            <a:r>
              <a:rPr lang="en-AU" sz="1400" b="1" noProof="1">
                <a:solidFill>
                  <a:schemeClr val="bg1"/>
                </a:solidFill>
                <a:latin typeface="Public Sans" pitchFamily="2" charset="0"/>
              </a:rPr>
              <a:t>162 539 </a:t>
            </a:r>
            <a:r>
              <a:rPr lang="en-AU" sz="1400" noProof="1">
                <a:solidFill>
                  <a:schemeClr val="bg1"/>
                </a:solidFill>
                <a:latin typeface="Public Sans" pitchFamily="2" charset="0"/>
              </a:rPr>
              <a:t>defendants in cases finalised by Children’s Courts across the rest of Australia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1E4DF3-B5DA-4046-4707-2BA3F9703320}"/>
              </a:ext>
            </a:extLst>
          </p:cNvPr>
          <p:cNvSpPr txBox="1"/>
          <p:nvPr/>
        </p:nvSpPr>
        <p:spPr>
          <a:xfrm>
            <a:off x="3147215" y="626122"/>
            <a:ext cx="353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ublic Sans" pitchFamily="2" charset="77"/>
              </a:rPr>
              <a:t>NSW data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DE5C02-2E48-23CB-E412-8C8291A6CEA0}"/>
              </a:ext>
            </a:extLst>
          </p:cNvPr>
          <p:cNvSpPr txBox="1"/>
          <p:nvPr/>
        </p:nvSpPr>
        <p:spPr>
          <a:xfrm>
            <a:off x="3147215" y="4037314"/>
            <a:ext cx="375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Public Sans" pitchFamily="2" charset="77"/>
              </a:rPr>
              <a:t>Whole of Australia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5EE7E-CBCA-2742-7F39-6AB3A1387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8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7" grpId="0" animBg="1"/>
      <p:bldP spid="38" grpId="0" animBg="1"/>
      <p:bldP spid="36" grpId="0"/>
      <p:bldP spid="42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2919193-64B0-0C29-98DE-8E7C02D0F82E}"/>
              </a:ext>
            </a:extLst>
          </p:cNvPr>
          <p:cNvSpPr/>
          <p:nvPr/>
        </p:nvSpPr>
        <p:spPr>
          <a:xfrm rot="5400000">
            <a:off x="-1675291" y="1674583"/>
            <a:ext cx="6857999" cy="3508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E663F-3DAB-255F-D8D8-A61AB12AE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17B8A-EA7D-9A73-9ABC-7241FF8F7748}"/>
              </a:ext>
            </a:extLst>
          </p:cNvPr>
          <p:cNvSpPr txBox="1"/>
          <p:nvPr/>
        </p:nvSpPr>
        <p:spPr>
          <a:xfrm>
            <a:off x="385106" y="2368397"/>
            <a:ext cx="2737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solidFill>
                  <a:srgbClr val="4F408E"/>
                </a:solidFill>
                <a:latin typeface="Public Sans" pitchFamily="2" charset="77"/>
              </a:rPr>
              <a:t>The rate of legal proceedings has decreased for 14-17 year olds, while the </a:t>
            </a:r>
            <a:r>
              <a:rPr lang="en-AU" sz="1800" b="1" dirty="0">
                <a:solidFill>
                  <a:srgbClr val="4F408E"/>
                </a:solidFill>
                <a:latin typeface="Public Sans" pitchFamily="2" charset="77"/>
              </a:rPr>
              <a:t>number and rate of proceedings has increased for 10-13 year olds </a:t>
            </a:r>
            <a:r>
              <a:rPr lang="en-AU" sz="1800" dirty="0">
                <a:solidFill>
                  <a:srgbClr val="4F408E"/>
                </a:solidFill>
                <a:latin typeface="Public Sans" pitchFamily="2" charset="77"/>
              </a:rPr>
              <a:t>(Freeman &amp; Donnelly, 2024) </a:t>
            </a:r>
            <a:endParaRPr kumimoji="0" lang="en-AU" sz="1800" b="1" u="none" strike="noStrike" kern="1200" cap="none" spc="0" normalizeH="0" baseline="0" noProof="0" dirty="0">
              <a:ln>
                <a:noFill/>
              </a:ln>
              <a:solidFill>
                <a:srgbClr val="4F408E"/>
              </a:solidFill>
              <a:effectLst/>
              <a:uLnTx/>
              <a:uFillTx/>
              <a:latin typeface="Public Sans" pitchFamily="2" charset="77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10DE447-32CB-5548-CFBF-36422B126654}"/>
              </a:ext>
            </a:extLst>
          </p:cNvPr>
          <p:cNvSpPr txBox="1">
            <a:spLocks/>
          </p:cNvSpPr>
          <p:nvPr/>
        </p:nvSpPr>
        <p:spPr>
          <a:xfrm>
            <a:off x="395558" y="528778"/>
            <a:ext cx="2919142" cy="65873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>
                <a:solidFill>
                  <a:srgbClr val="4F408E"/>
                </a:solidFill>
                <a:latin typeface="+mj-lt"/>
              </a:rPr>
              <a:t>Prior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9F9EC-3D75-C3BB-1554-FE820D5E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401" y="636438"/>
            <a:ext cx="7476183" cy="59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863"/>
      </p:ext>
    </p:extLst>
  </p:cSld>
  <p:clrMapOvr>
    <a:masterClrMapping/>
  </p:clrMapOvr>
</p:sld>
</file>

<file path=ppt/theme/theme1.xml><?xml version="1.0" encoding="utf-8"?>
<a:theme xmlns:a="http://schemas.openxmlformats.org/drawingml/2006/main" name="NSW Government Independent">
  <a:themeElements>
    <a:clrScheme name="Custom 12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441170"/>
      </a:accent1>
      <a:accent2>
        <a:srgbClr val="E6E1FD"/>
      </a:accent2>
      <a:accent3>
        <a:srgbClr val="495054"/>
      </a:accent3>
      <a:accent4>
        <a:srgbClr val="8055F1"/>
      </a:accent4>
      <a:accent5>
        <a:srgbClr val="EBEBEB"/>
      </a:accent5>
      <a:accent6>
        <a:srgbClr val="CEBFFF"/>
      </a:accent6>
      <a:hlink>
        <a:srgbClr val="22272B"/>
      </a:hlink>
      <a:folHlink>
        <a:srgbClr val="22272B"/>
      </a:folHlink>
    </a:clrScheme>
    <a:fontScheme name="NSW Governmen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WGov_B1_PPT_Independent_v2" id="{899F09C0-6747-4AC5-9B0F-EE15A2A70D1A}" vid="{9568D0AD-2DD1-4C82-8E98-9E1B77D7C6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3E8338FDC9C408CDDDEEC826928C5" ma:contentTypeVersion="7" ma:contentTypeDescription="Create a new document." ma:contentTypeScope="" ma:versionID="4869f738a1c8ad9d0a7c92be922a8004">
  <xsd:schema xmlns:xsd="http://www.w3.org/2001/XMLSchema" xmlns:xs="http://www.w3.org/2001/XMLSchema" xmlns:p="http://schemas.microsoft.com/office/2006/metadata/properties" xmlns:ns2="a3ecbb17-1f6f-4e68-abbf-ed5d078c7c89" xmlns:ns3="d2bc505b-9134-47ed-a2f0-2290ded54739" xmlns:ns4="1205d717-f258-4695-a62f-f57fc629dc43" xmlns:ns5="cbecc781-00c5-4158-9dd4-9d46c8013956" targetNamespace="http://schemas.microsoft.com/office/2006/metadata/properties" ma:root="true" ma:fieldsID="c74747a6fea2fc47ef0c1f50f4f5ef3e" ns2:_="" ns3:_="" ns4:_="" ns5:_="">
    <xsd:import namespace="a3ecbb17-1f6f-4e68-abbf-ed5d078c7c89"/>
    <xsd:import namespace="d2bc505b-9134-47ed-a2f0-2290ded54739"/>
    <xsd:import namespace="1205d717-f258-4695-a62f-f57fc629dc43"/>
    <xsd:import namespace="cbecc781-00c5-4158-9dd4-9d46c8013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ags" minOccurs="0"/>
                <xsd:element ref="ns2:Modules" minOccurs="0"/>
                <xsd:element ref="ns2:Thumbnail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tags0" minOccurs="0"/>
                <xsd:element ref="ns2:Reference" minOccurs="0"/>
                <xsd:element ref="ns2:MediaServiceLocation" minOccurs="0"/>
                <xsd:element ref="ns2:MediaServiceObjectDetectorVersion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Not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cbb17-1f6f-4e68-abbf-ed5d078c7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ags" ma:index="14" nillable="true" ma:displayName="Tags" ma:format="Dropdown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ython"/>
                        <xsd:enumeration value="Oracle"/>
                        <xsd:enumeration value="SAS"/>
                        <xsd:enumeration value="Excel"/>
                        <xsd:enumeration value="CSV"/>
                        <xsd:enumeration value="SQ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odules" ma:index="15" nillable="true" ma:displayName="Modules" ma:format="Dropdown" ma:internalName="Modul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andas"/>
                        <xsd:enumeration value="numpy"/>
                        <xsd:enumeration value="cx_Orac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humbnail" ma:index="16" nillable="true" ma:displayName="Thumbnail" ma:format="Thumbnail" ma:internalName="Thumbnail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ags0" ma:index="22" nillable="true" ma:displayName="Subject" ma:format="Dropdown" ma:internalName="tags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"/>
                    <xsd:enumeration value="Bail"/>
                    <xsd:enumeration value="Remand"/>
                    <xsd:enumeration value="Children and Young People"/>
                    <xsd:enumeration value="Courts"/>
                    <xsd:enumeration value="COVID-19"/>
                    <xsd:enumeration value="Supervision"/>
                    <xsd:enumeration value="Custody"/>
                    <xsd:enumeration value="Diversion"/>
                    <xsd:enumeration value="DV"/>
                    <xsd:enumeration value="Crime"/>
                    <xsd:enumeration value="Justice Demand"/>
                    <xsd:enumeration value="LinDA"/>
                    <xsd:enumeration value="Driving"/>
                    <xsd:enumeration value="Mental Health"/>
                    <xsd:enumeration value="Parole"/>
                    <xsd:enumeration value="Sentencing"/>
                    <xsd:enumeration value="Victims"/>
                    <xsd:enumeration value="Weapons"/>
                    <xsd:enumeration value="Women"/>
                    <xsd:enumeration value="Reform"/>
                    <xsd:enumeration value="CBA"/>
                    <xsd:enumeration value="Aboriginal People"/>
                    <xsd:enumeration value="Drugs"/>
                    <xsd:enumeration value="Policing"/>
                    <xsd:enumeration value="Reoffending"/>
                    <xsd:enumeration value="Sexual Offences"/>
                    <xsd:enumeration value="Property Crime"/>
                    <xsd:enumeration value="Civil"/>
                  </xsd:restriction>
                </xsd:simpleType>
              </xsd:element>
            </xsd:sequence>
          </xsd:extension>
        </xsd:complexContent>
      </xsd:complexType>
    </xsd:element>
    <xsd:element name="Reference" ma:index="23" nillable="true" ma:displayName="Reference" ma:description="Insert TRIM Reference" ma:format="Dropdown" ma:internalName="Reference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c505b-9134-47ed-a2f0-2290ded54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5d717-f258-4695-a62f-f57fc629dc4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a4a9b5ed-3dec-4005-b770-d275ff43f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3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cc781-00c5-4158-9dd4-9d46c8013956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474ef109-3520-4e77-aa0b-8a6a907347c6}" ma:internalName="TaxCatchAll" ma:showField="CatchAllData" ma:web="cbecc781-00c5-4158-9dd4-9d46c8013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a3ecbb17-1f6f-4e68-abbf-ed5d078c7c89" xsi:nil="true"/>
    <tags0 xmlns="a3ecbb17-1f6f-4e68-abbf-ed5d078c7c89" xsi:nil="true"/>
    <Notes xmlns="1205d717-f258-4695-a62f-f57fc629dc43" xsi:nil="true"/>
    <lcf76f155ced4ddcb4097134ff3c332f xmlns="1205d717-f258-4695-a62f-f57fc629dc43">
      <Terms xmlns="http://schemas.microsoft.com/office/infopath/2007/PartnerControls"/>
    </lcf76f155ced4ddcb4097134ff3c332f>
    <Modules xmlns="a3ecbb17-1f6f-4e68-abbf-ed5d078c7c89" xsi:nil="true"/>
    <Tags xmlns="a3ecbb17-1f6f-4e68-abbf-ed5d078c7c89" xsi:nil="true"/>
    <Reference xmlns="a3ecbb17-1f6f-4e68-abbf-ed5d078c7c89" xsi:nil="true"/>
    <TaxCatchAll xmlns="cbecc781-00c5-4158-9dd4-9d46c8013956" xsi:nil="true"/>
  </documentManagement>
</p:properties>
</file>

<file path=customXml/itemProps1.xml><?xml version="1.0" encoding="utf-8"?>
<ds:datastoreItem xmlns:ds="http://schemas.openxmlformats.org/officeDocument/2006/customXml" ds:itemID="{EC938163-0F7F-48F7-9BB3-04DE3AA25C01}"/>
</file>

<file path=customXml/itemProps2.xml><?xml version="1.0" encoding="utf-8"?>
<ds:datastoreItem xmlns:ds="http://schemas.openxmlformats.org/officeDocument/2006/customXml" ds:itemID="{95865A24-B3CA-4D1C-8A99-39698C801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E2A62-D66B-4152-B2E7-803286B78F0C}">
  <ds:schemaRefs>
    <ds:schemaRef ds:uri="0383bc9b-ef48-4c12-8a13-54f7e8331bf9"/>
    <ds:schemaRef ds:uri="d9465da5-dc5a-4c31-a171-e3a29c292688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 Government Independent</Template>
  <TotalTime>31556</TotalTime>
  <Words>2019</Words>
  <Application>Microsoft Office PowerPoint</Application>
  <PresentationFormat>Widescreen</PresentationFormat>
  <Paragraphs>274</Paragraphs>
  <Slides>47</Slides>
  <Notes>26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Public Sans</vt:lpstr>
      <vt:lpstr>Public Sans ExtraLight</vt:lpstr>
      <vt:lpstr>Public Sans Light</vt:lpstr>
      <vt:lpstr>Public Sans SemiBold</vt:lpstr>
      <vt:lpstr>Times New Roman</vt:lpstr>
      <vt:lpstr>NSW Government Independent</vt:lpstr>
      <vt:lpstr>Did a High Court decision on doli incapax shift court outcomes for 10-13 year olds?   Applied Research in Crime and Justice Conference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 and trends in NSW Children’s Court proceedings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proceedings with defendants aged 10-13 (NSW vs rest of Australia)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offence composition for defendants aged 10-13</vt:lpstr>
      <vt:lpstr>PowerPoint Presentation</vt:lpstr>
      <vt:lpstr>PowerPoint Presentation</vt:lpstr>
      <vt:lpstr>PowerPoint Presentation</vt:lpstr>
      <vt:lpstr>Specialist magistrates in the Children’s Court</vt:lpstr>
      <vt:lpstr>PowerPoint Presentation</vt:lpstr>
      <vt:lpstr>PowerPoint Presentation</vt:lpstr>
      <vt:lpstr>PowerPoint Presentation</vt:lpstr>
      <vt:lpstr>Trends in penalties</vt:lpstr>
      <vt:lpstr>PowerPoint Presentation</vt:lpstr>
      <vt:lpstr>PowerPoint Presentation</vt:lpstr>
      <vt:lpstr>Concluding remarks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here</dc:title>
  <dc:creator>Anthony Skujins</dc:creator>
  <cp:lastModifiedBy>Jonathan Gu</cp:lastModifiedBy>
  <cp:revision>5</cp:revision>
  <dcterms:created xsi:type="dcterms:W3CDTF">2022-09-14T03:31:10Z</dcterms:created>
  <dcterms:modified xsi:type="dcterms:W3CDTF">2025-08-03T09:53:52Z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0x0101002A43E8338FDC9C408CDDDEEC826928C5</vt:lpwstr>
  </property>
</Properties>
</file>