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1"/>
  </p:notesMasterIdLst>
  <p:sldIdLst>
    <p:sldId id="260" r:id="rId5"/>
    <p:sldId id="294" r:id="rId6"/>
    <p:sldId id="295" r:id="rId7"/>
    <p:sldId id="299" r:id="rId8"/>
    <p:sldId id="296" r:id="rId9"/>
    <p:sldId id="297" r:id="rId10"/>
    <p:sldId id="298" r:id="rId11"/>
    <p:sldId id="301" r:id="rId12"/>
    <p:sldId id="302" r:id="rId13"/>
    <p:sldId id="304" r:id="rId14"/>
    <p:sldId id="303" r:id="rId15"/>
    <p:sldId id="305" r:id="rId16"/>
    <p:sldId id="269" r:id="rId17"/>
    <p:sldId id="306" r:id="rId18"/>
    <p:sldId id="267" r:id="rId19"/>
    <p:sldId id="307" r:id="rId20"/>
    <p:sldId id="274" r:id="rId21"/>
    <p:sldId id="308" r:id="rId22"/>
    <p:sldId id="276" r:id="rId23"/>
    <p:sldId id="309" r:id="rId24"/>
    <p:sldId id="285" r:id="rId25"/>
    <p:sldId id="310" r:id="rId26"/>
    <p:sldId id="286" r:id="rId27"/>
    <p:sldId id="311" r:id="rId28"/>
    <p:sldId id="287" r:id="rId29"/>
    <p:sldId id="312" r:id="rId30"/>
    <p:sldId id="289" r:id="rId31"/>
    <p:sldId id="313" r:id="rId32"/>
    <p:sldId id="290" r:id="rId33"/>
    <p:sldId id="314" r:id="rId34"/>
    <p:sldId id="284" r:id="rId35"/>
    <p:sldId id="315" r:id="rId36"/>
    <p:sldId id="293" r:id="rId37"/>
    <p:sldId id="316" r:id="rId38"/>
    <p:sldId id="292" r:id="rId39"/>
    <p:sldId id="264"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4446F"/>
    <a:srgbClr val="C5ADCD"/>
    <a:srgbClr val="4B3353"/>
    <a:srgbClr val="322237"/>
    <a:srgbClr val="A784B4"/>
    <a:srgbClr val="AD8DB9"/>
    <a:srgbClr val="465284"/>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5BD26A-98C0-48C6-90C2-4F3ECB7BD652}" v="67" dt="2025-08-01T04:54:18.12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72605" autoAdjust="0"/>
  </p:normalViewPr>
  <p:slideViewPr>
    <p:cSldViewPr snapToGrid="0">
      <p:cViewPr varScale="1">
        <p:scale>
          <a:sx n="77" d="100"/>
          <a:sy n="77" d="100"/>
        </p:scale>
        <p:origin x="1716" y="9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1" d="100"/>
          <a:sy n="51" d="100"/>
        </p:scale>
        <p:origin x="2692" y="2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FAE306-6D01-4A2E-9FE1-646A3D6A1BEF}" type="datetimeFigureOut">
              <a:rPr lang="en-AU" smtClean="0"/>
              <a:t>1/08/2025</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B76AC5-E346-4E6D-B42B-843710ADF6AE}" type="slidenum">
              <a:rPr lang="en-AU" smtClean="0"/>
              <a:t>‹#›</a:t>
            </a:fld>
            <a:endParaRPr lang="en-AU"/>
          </a:p>
        </p:txBody>
      </p:sp>
    </p:spTree>
    <p:extLst>
      <p:ext uri="{BB962C8B-B14F-4D97-AF65-F5344CB8AC3E}">
        <p14:creationId xmlns:p14="http://schemas.microsoft.com/office/powerpoint/2010/main" val="29458768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Impacts on community:</a:t>
            </a:r>
          </a:p>
          <a:p>
            <a:pPr marL="34290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Char char="•"/>
              <a:tabLst/>
              <a:defRPr/>
            </a:pPr>
            <a:r>
              <a:rPr lang="en-US" sz="1200" kern="0" dirty="0">
                <a:solidFill>
                  <a:srgbClr val="333644"/>
                </a:solidFill>
                <a:latin typeface="+mj-lt"/>
              </a:rPr>
              <a:t>Sexual</a:t>
            </a:r>
            <a:r>
              <a:rPr lang="en-AU" sz="1200" kern="0" dirty="0">
                <a:solidFill>
                  <a:srgbClr val="333644"/>
                </a:solidFill>
                <a:latin typeface="+mj-lt"/>
              </a:rPr>
              <a:t> violence causes long-lasting, detrimental effects to victim survivors and the broader community. </a:t>
            </a:r>
          </a:p>
          <a:p>
            <a:pPr marL="34290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Char char="•"/>
              <a:tabLst/>
              <a:defRPr/>
            </a:pPr>
            <a:endParaRPr lang="en-AU" sz="1200" kern="0" dirty="0">
              <a:solidFill>
                <a:srgbClr val="333644"/>
              </a:solidFill>
              <a:latin typeface="+mj-lt"/>
            </a:endParaRPr>
          </a:p>
          <a:p>
            <a:pPr marL="34290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Char char="•"/>
              <a:tabLst/>
              <a:defRPr/>
            </a:pPr>
            <a:r>
              <a:rPr lang="en-AU" sz="1200" kern="0" dirty="0">
                <a:solidFill>
                  <a:srgbClr val="333644"/>
                </a:solidFill>
                <a:latin typeface="+mj-lt"/>
              </a:rPr>
              <a:t>Given the significant harm these offences cause, the communities are invested in the outcomes of rape and sexual assault cases.</a:t>
            </a:r>
          </a:p>
          <a:p>
            <a:pPr marL="34290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endParaRPr kumimoji="0" lang="en-AU" sz="1200" b="0" i="0" u="none" strike="noStrike" kern="0" cap="none" spc="0" normalizeH="0" baseline="0" noProof="0" dirty="0">
              <a:ln>
                <a:noFill/>
              </a:ln>
              <a:solidFill>
                <a:srgbClr val="333644"/>
              </a:solidFill>
              <a:effectLst/>
              <a:uLnTx/>
              <a:uFillTx/>
              <a:latin typeface="+mj-lt"/>
              <a:sym typeface="Arvo"/>
            </a:endParaRPr>
          </a:p>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endParaRPr kumimoji="0" lang="en-AU" sz="1200" b="0" i="0" u="none" strike="noStrike" kern="0" cap="none" spc="0" normalizeH="0" baseline="0" noProof="0" dirty="0">
              <a:ln>
                <a:noFill/>
              </a:ln>
              <a:solidFill>
                <a:srgbClr val="3C3F4E"/>
              </a:solidFill>
              <a:effectLst/>
              <a:uLnTx/>
              <a:uFillTx/>
              <a:latin typeface="+mj-lt"/>
              <a:sym typeface="Arvo"/>
            </a:endParaRPr>
          </a:p>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r>
              <a:rPr kumimoji="0" lang="en-AU" sz="1200" b="1" i="0" u="none" strike="noStrike" kern="0" cap="none" spc="0" normalizeH="0" baseline="0" noProof="0" dirty="0">
                <a:ln>
                  <a:noFill/>
                </a:ln>
                <a:solidFill>
                  <a:srgbClr val="3C3F4E"/>
                </a:solidFill>
                <a:effectLst/>
                <a:uLnTx/>
                <a:uFillTx/>
                <a:latin typeface="+mj-lt"/>
                <a:sym typeface="Arvo"/>
              </a:rPr>
              <a:t>Alignment</a:t>
            </a:r>
          </a:p>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r>
              <a:rPr kumimoji="0" lang="en-AU" sz="1200" b="0" i="0" u="none" strike="noStrike" kern="0" cap="none" spc="0" normalizeH="0" baseline="0" noProof="0" dirty="0">
                <a:ln>
                  <a:noFill/>
                </a:ln>
                <a:solidFill>
                  <a:srgbClr val="3C3F4E"/>
                </a:solidFill>
                <a:effectLst/>
                <a:uLnTx/>
                <a:uFillTx/>
                <a:latin typeface="+mj-lt"/>
                <a:sym typeface="Arvo"/>
              </a:rPr>
              <a:t>Clear need for alignment between the criminal justice system and the community’s views in order to ensure sentencing is perceived as reliable, promotes public sentiment and encourages trust in the justice system. </a:t>
            </a:r>
          </a:p>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endParaRPr kumimoji="0" lang="en-AU" sz="1200" b="0" i="0" u="none" strike="noStrike" kern="0" cap="none" spc="0" normalizeH="0" baseline="0" noProof="0" dirty="0">
              <a:ln>
                <a:noFill/>
              </a:ln>
              <a:solidFill>
                <a:srgbClr val="3C3F4E"/>
              </a:solidFill>
              <a:effectLst/>
              <a:uLnTx/>
              <a:uFillTx/>
              <a:latin typeface="+mj-lt"/>
              <a:sym typeface="Arvo"/>
            </a:endParaRPr>
          </a:p>
        </p:txBody>
      </p:sp>
      <p:sp>
        <p:nvSpPr>
          <p:cNvPr id="4" name="Slide Number Placeholder 3"/>
          <p:cNvSpPr>
            <a:spLocks noGrp="1"/>
          </p:cNvSpPr>
          <p:nvPr>
            <p:ph type="sldNum" sz="quarter" idx="5"/>
          </p:nvPr>
        </p:nvSpPr>
        <p:spPr/>
        <p:txBody>
          <a:bodyPr/>
          <a:lstStyle/>
          <a:p>
            <a:fld id="{6EB76AC5-E346-4E6D-B42B-843710ADF6AE}" type="slidenum">
              <a:rPr lang="en-AU" smtClean="0"/>
              <a:t>2</a:t>
            </a:fld>
            <a:endParaRPr lang="en-AU"/>
          </a:p>
        </p:txBody>
      </p:sp>
    </p:spTree>
    <p:extLst>
      <p:ext uri="{BB962C8B-B14F-4D97-AF65-F5344CB8AC3E}">
        <p14:creationId xmlns:p14="http://schemas.microsoft.com/office/powerpoint/2010/main" val="35780147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mn-lt"/>
                <a:ea typeface="+mn-ea"/>
                <a:cs typeface="+mn-cs"/>
              </a:rPr>
              <a:t>The Council then used the</a:t>
            </a:r>
            <a:r>
              <a:rPr lang="en-AU" sz="1200" kern="1200" baseline="0" dirty="0">
                <a:solidFill>
                  <a:schemeClr val="tx1"/>
                </a:solidFill>
                <a:effectLst/>
                <a:latin typeface="+mn-lt"/>
                <a:ea typeface="+mn-ea"/>
                <a:cs typeface="+mn-cs"/>
              </a:rPr>
              <a:t> offence seriousness scores derived from the </a:t>
            </a:r>
            <a:r>
              <a:rPr lang="en-AU" sz="1200" kern="1200" baseline="0" dirty="0" err="1">
                <a:solidFill>
                  <a:schemeClr val="tx1"/>
                </a:solidFill>
                <a:effectLst/>
                <a:latin typeface="+mn-lt"/>
                <a:ea typeface="+mn-ea"/>
                <a:cs typeface="+mn-cs"/>
              </a:rPr>
              <a:t>UniSC</a:t>
            </a:r>
            <a:r>
              <a:rPr lang="en-AU" sz="1200" kern="1200" baseline="0" dirty="0">
                <a:solidFill>
                  <a:schemeClr val="tx1"/>
                </a:solidFill>
                <a:effectLst/>
                <a:latin typeface="+mn-lt"/>
                <a:ea typeface="+mn-ea"/>
                <a:cs typeface="+mn-cs"/>
              </a:rPr>
              <a:t> research and compared it to the sentencing outcomes for the offences used in the scenarios. Queensland Court data was analysed for </a:t>
            </a:r>
            <a:r>
              <a:rPr lang="en-AU" sz="1200" kern="1200" dirty="0">
                <a:solidFill>
                  <a:schemeClr val="tx1"/>
                </a:solidFill>
                <a:effectLst/>
                <a:latin typeface="+mn-lt"/>
                <a:ea typeface="+mn-ea"/>
                <a:cs typeface="+mn-cs"/>
              </a:rPr>
              <a:t>cases sentenced between July</a:t>
            </a:r>
            <a:r>
              <a:rPr lang="en-AU" sz="1200" kern="1200" baseline="0" dirty="0">
                <a:solidFill>
                  <a:schemeClr val="tx1"/>
                </a:solidFill>
                <a:effectLst/>
                <a:latin typeface="+mn-lt"/>
                <a:ea typeface="+mn-ea"/>
                <a:cs typeface="+mn-cs"/>
              </a:rPr>
              <a:t> 2020 and June 2023, and considered o</a:t>
            </a:r>
            <a:r>
              <a:rPr lang="en-AU" sz="1200" kern="1200" dirty="0">
                <a:solidFill>
                  <a:schemeClr val="tx1"/>
                </a:solidFill>
                <a:effectLst/>
                <a:latin typeface="+mn-lt"/>
                <a:ea typeface="+mn-ea"/>
                <a:cs typeface="+mn-cs"/>
              </a:rPr>
              <a:t>ffences sentenced</a:t>
            </a:r>
            <a:r>
              <a:rPr lang="en-AU" sz="1200" kern="1200" baseline="0" dirty="0">
                <a:solidFill>
                  <a:schemeClr val="tx1"/>
                </a:solidFill>
                <a:effectLst/>
                <a:latin typeface="+mn-lt"/>
                <a:ea typeface="+mn-ea"/>
                <a:cs typeface="+mn-cs"/>
              </a:rPr>
              <a:t> as the most serious offence sentenced within the case, and where the person was sentenced as an adult. </a:t>
            </a:r>
            <a:endParaRPr lang="en-AU" sz="1200" kern="1200" dirty="0">
              <a:solidFill>
                <a:schemeClr val="tx1"/>
              </a:solidFill>
              <a:effectLst/>
              <a:latin typeface="+mn-lt"/>
              <a:ea typeface="+mn-ea"/>
              <a:cs typeface="+mn-cs"/>
            </a:endParaRPr>
          </a:p>
          <a:p>
            <a:endParaRPr lang="en-AU" dirty="0"/>
          </a:p>
        </p:txBody>
      </p:sp>
      <p:sp>
        <p:nvSpPr>
          <p:cNvPr id="4" name="Slide Number Placeholder 3"/>
          <p:cNvSpPr>
            <a:spLocks noGrp="1"/>
          </p:cNvSpPr>
          <p:nvPr>
            <p:ph type="sldNum" sz="quarter" idx="5"/>
          </p:nvPr>
        </p:nvSpPr>
        <p:spPr/>
        <p:txBody>
          <a:bodyPr/>
          <a:lstStyle/>
          <a:p>
            <a:fld id="{6EB76AC5-E346-4E6D-B42B-843710ADF6AE}" type="slidenum">
              <a:rPr lang="en-AU" smtClean="0"/>
              <a:t>11</a:t>
            </a:fld>
            <a:endParaRPr lang="en-AU"/>
          </a:p>
        </p:txBody>
      </p:sp>
    </p:spTree>
    <p:extLst>
      <p:ext uri="{BB962C8B-B14F-4D97-AF65-F5344CB8AC3E}">
        <p14:creationId xmlns:p14="http://schemas.microsoft.com/office/powerpoint/2010/main" val="12021564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The court data was matched to the scenarios as closely as possible, by matching the offence type, any circumstances of aggravation, the type of conduct, victim age (adult or child) and type of relationship (DFV-related or not). As this research formed part of the Council’s terms of reference on sexual violence, the sentencing remarks for rape had been extensively examined by the secretariat. This meant that victim and conduct information was able to be directly matched to scenarios for those offences. </a:t>
            </a:r>
          </a:p>
          <a:p>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However, other scenario offences could not be matched as closely due to lack of data availability. All offences were limited to any circumstance of aggravation, but conduct, victim age and victim-offender relationship was not known for most offences,. But it was matched as closely as possible. </a:t>
            </a:r>
          </a:p>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endParaRPr kumimoji="0" lang="en-US" sz="1200" b="0" i="0" u="none" strike="noStrike" kern="0" cap="none" spc="0" normalizeH="0" baseline="0" noProof="0" dirty="0">
              <a:ln>
                <a:noFill/>
              </a:ln>
              <a:solidFill>
                <a:srgbClr val="3C3F4E"/>
              </a:solidFill>
              <a:effectLst/>
              <a:uLnTx/>
              <a:uFillTx/>
              <a:latin typeface="+mj-lt"/>
              <a:sym typeface="Arvo"/>
            </a:endParaRPr>
          </a:p>
        </p:txBody>
      </p:sp>
      <p:sp>
        <p:nvSpPr>
          <p:cNvPr id="4" name="Slide Number Placeholder 3"/>
          <p:cNvSpPr>
            <a:spLocks noGrp="1"/>
          </p:cNvSpPr>
          <p:nvPr>
            <p:ph type="sldNum" sz="quarter" idx="5"/>
          </p:nvPr>
        </p:nvSpPr>
        <p:spPr/>
        <p:txBody>
          <a:bodyPr/>
          <a:lstStyle/>
          <a:p>
            <a:fld id="{6EB76AC5-E346-4E6D-B42B-843710ADF6AE}" type="slidenum">
              <a:rPr lang="en-AU" smtClean="0"/>
              <a:t>12</a:t>
            </a:fld>
            <a:endParaRPr lang="en-AU"/>
          </a:p>
        </p:txBody>
      </p:sp>
    </p:spTree>
    <p:extLst>
      <p:ext uri="{BB962C8B-B14F-4D97-AF65-F5344CB8AC3E}">
        <p14:creationId xmlns:p14="http://schemas.microsoft.com/office/powerpoint/2010/main" val="41272247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The court data was matched to the scenarios as closely as possible, by matching the offence type, any circumstances of aggravation, the type of conduct, victim age (adult or child) and type of relationship (DFV-related or not). As this research formed part of the Council’s terms of reference on sexual violence, the sentencing remarks for rape had been extensively examined by the secretariat. This meant that victim and conduct information was able to be directly matched to scenarios for those offences. </a:t>
            </a:r>
          </a:p>
          <a:p>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However, other scenario offences could not be matched as closely due to lack of data availability. All offences were limited to any circumstance of aggravation, but conduct, victim age and victim-offender relationship was not known for most offences,. But it was matched as closely as possible. </a:t>
            </a:r>
          </a:p>
        </p:txBody>
      </p:sp>
      <p:sp>
        <p:nvSpPr>
          <p:cNvPr id="4" name="Slide Number Placeholder 3"/>
          <p:cNvSpPr>
            <a:spLocks noGrp="1"/>
          </p:cNvSpPr>
          <p:nvPr>
            <p:ph type="sldNum" sz="quarter" idx="5"/>
          </p:nvPr>
        </p:nvSpPr>
        <p:spPr/>
        <p:txBody>
          <a:bodyPr/>
          <a:lstStyle/>
          <a:p>
            <a:fld id="{6EB76AC5-E346-4E6D-B42B-843710ADF6AE}" type="slidenum">
              <a:rPr lang="en-AU" smtClean="0"/>
              <a:t>13</a:t>
            </a:fld>
            <a:endParaRPr lang="en-AU"/>
          </a:p>
        </p:txBody>
      </p:sp>
    </p:spTree>
    <p:extLst>
      <p:ext uri="{BB962C8B-B14F-4D97-AF65-F5344CB8AC3E}">
        <p14:creationId xmlns:p14="http://schemas.microsoft.com/office/powerpoint/2010/main" val="14620382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The closeness of the data matching to the scenarios varied widely. Some specific examples of the scenario matching to demonstrate the variety in matching offence data to the scenarios. </a:t>
            </a:r>
          </a:p>
          <a:p>
            <a:endParaRPr lang="en-AU" dirty="0"/>
          </a:p>
          <a:p>
            <a:r>
              <a:rPr lang="en-AU" dirty="0"/>
              <a:t>For scenario 1, which involved penile rape of an adult stranger. The court data was limited to rape offences which involved penile rape of an adult who was a not known to the victim. </a:t>
            </a:r>
          </a:p>
          <a:p>
            <a:endParaRPr lang="en-AU" dirty="0"/>
          </a:p>
          <a:p>
            <a:r>
              <a:rPr lang="en-AU" dirty="0"/>
              <a:t>For scenario 6, which involved an aggravated form of sexual assault, the data was limited to sexual assault offences with the same circumstances of aggravation. </a:t>
            </a:r>
          </a:p>
          <a:p>
            <a:endParaRPr lang="en-AU" dirty="0"/>
          </a:p>
          <a:p>
            <a:r>
              <a:rPr lang="en-AU" dirty="0"/>
              <a:t>For scenario 11, which was murder in a domestic violence context, the data was limited to murder offences with the DV indicator. </a:t>
            </a:r>
          </a:p>
          <a:p>
            <a:endParaRPr lang="en-AU" dirty="0"/>
          </a:p>
          <a:p>
            <a:r>
              <a:rPr lang="en-AU" dirty="0"/>
              <a:t>Scenario 12 involved dangerous operation of a vehicle with speeding and alcohol as circumstances of aggravation. These circumstances were matched in the data. In Queensland, this offence can result in grievous bodily harm or death, and these circumstances are not split in the data so some offence may have involved the death of the victim, not GBH as in the scenario. And as the victim was not known to the perpetrator, offences with the DV indicator were removed. </a:t>
            </a:r>
          </a:p>
          <a:p>
            <a:endParaRPr lang="en-AU" dirty="0"/>
          </a:p>
          <a:p>
            <a:r>
              <a:rPr lang="en-AU" dirty="0"/>
              <a:t>Scenario 14 involved strangulation by a husband of his wife. In Queensland, this offence is specifically a domestic violence offence and as such no filters were applied to this offence. Meaning that all sentenced strangulation offences were included. </a:t>
            </a:r>
          </a:p>
          <a:p>
            <a:endParaRPr lang="en-AU" dirty="0"/>
          </a:p>
          <a:p>
            <a:endParaRPr lang="en-AU" dirty="0"/>
          </a:p>
          <a:p>
            <a:endParaRPr lang="en-AU" dirty="0"/>
          </a:p>
          <a:p>
            <a:endParaRPr lang="en-AU" dirty="0"/>
          </a:p>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endParaRPr kumimoji="0" lang="en-AU" sz="1200" b="0" i="0" u="none" strike="noStrike" kern="0" cap="none" spc="0" normalizeH="0" baseline="0" noProof="0" dirty="0">
              <a:ln>
                <a:noFill/>
              </a:ln>
              <a:solidFill>
                <a:srgbClr val="3C3F4E"/>
              </a:solidFill>
              <a:effectLst/>
              <a:uLnTx/>
              <a:uFillTx/>
              <a:latin typeface="+mj-lt"/>
              <a:sym typeface="Arvo"/>
            </a:endParaRPr>
          </a:p>
        </p:txBody>
      </p:sp>
      <p:sp>
        <p:nvSpPr>
          <p:cNvPr id="4" name="Slide Number Placeholder 3"/>
          <p:cNvSpPr>
            <a:spLocks noGrp="1"/>
          </p:cNvSpPr>
          <p:nvPr>
            <p:ph type="sldNum" sz="quarter" idx="5"/>
          </p:nvPr>
        </p:nvSpPr>
        <p:spPr/>
        <p:txBody>
          <a:bodyPr/>
          <a:lstStyle/>
          <a:p>
            <a:fld id="{6EB76AC5-E346-4E6D-B42B-843710ADF6AE}" type="slidenum">
              <a:rPr lang="en-AU" smtClean="0"/>
              <a:t>14</a:t>
            </a:fld>
            <a:endParaRPr lang="en-AU"/>
          </a:p>
        </p:txBody>
      </p:sp>
    </p:spTree>
    <p:extLst>
      <p:ext uri="{BB962C8B-B14F-4D97-AF65-F5344CB8AC3E}">
        <p14:creationId xmlns:p14="http://schemas.microsoft.com/office/powerpoint/2010/main" val="13280440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The closeness of the data matching to the scenarios varied widely. Some specific examples of the scenario matching to demonstrate the variety in matching offence data to the scenarios. </a:t>
            </a:r>
          </a:p>
          <a:p>
            <a:endParaRPr lang="en-AU" dirty="0"/>
          </a:p>
          <a:p>
            <a:r>
              <a:rPr lang="en-AU" dirty="0"/>
              <a:t>For scenario 1, which involved penile rape of an adult stranger. The court data was limited to rape offences which involved penile rape of an adult who was a not known to the victim. </a:t>
            </a:r>
          </a:p>
          <a:p>
            <a:endParaRPr lang="en-AU" dirty="0"/>
          </a:p>
          <a:p>
            <a:r>
              <a:rPr lang="en-AU" dirty="0"/>
              <a:t>For scenario 6, which involved an aggravated form of sexual assault, the data was limited to sexual assault offences with the same circumstances of aggravation. </a:t>
            </a:r>
          </a:p>
          <a:p>
            <a:endParaRPr lang="en-AU" dirty="0"/>
          </a:p>
          <a:p>
            <a:r>
              <a:rPr lang="en-AU" dirty="0"/>
              <a:t>For scenario 11, which was murder in a domestic violence context, the data was limited to murder offences with the DV indicator. </a:t>
            </a:r>
          </a:p>
          <a:p>
            <a:endParaRPr lang="en-AU" dirty="0"/>
          </a:p>
          <a:p>
            <a:r>
              <a:rPr lang="en-AU" dirty="0"/>
              <a:t>Scenario 12 involved dangerous operation of a vehicle with speeding and alcohol as circumstances of aggravation. These circumstances were matched in the data. In Queensland, this offence can result in grievous bodily harm or death, and these circumstances are not split in the data so some offence may have involved the death of the victim, not GBH as in the scenario. And as the victim was not known to the perpetrator, offences with the DV indicator were removed. </a:t>
            </a:r>
          </a:p>
          <a:p>
            <a:endParaRPr lang="en-AU" dirty="0"/>
          </a:p>
          <a:p>
            <a:r>
              <a:rPr lang="en-AU" dirty="0"/>
              <a:t>Scenario 14 involved strangulation by a husband of his wife. In Queensland, this offence is specifically a domestic violence offence and as such no filters were applied to this offence. Meaning that all sentenced strangulation offences were included. </a:t>
            </a:r>
          </a:p>
          <a:p>
            <a:endParaRPr lang="en-AU" dirty="0"/>
          </a:p>
          <a:p>
            <a:endParaRPr lang="en-AU" dirty="0"/>
          </a:p>
          <a:p>
            <a:endParaRPr lang="en-AU" dirty="0"/>
          </a:p>
          <a:p>
            <a:endParaRPr lang="en-AU" dirty="0"/>
          </a:p>
        </p:txBody>
      </p:sp>
      <p:sp>
        <p:nvSpPr>
          <p:cNvPr id="4" name="Slide Number Placeholder 3"/>
          <p:cNvSpPr>
            <a:spLocks noGrp="1"/>
          </p:cNvSpPr>
          <p:nvPr>
            <p:ph type="sldNum" sz="quarter" idx="5"/>
          </p:nvPr>
        </p:nvSpPr>
        <p:spPr/>
        <p:txBody>
          <a:bodyPr/>
          <a:lstStyle/>
          <a:p>
            <a:fld id="{6EB76AC5-E346-4E6D-B42B-843710ADF6AE}" type="slidenum">
              <a:rPr lang="en-AU" smtClean="0"/>
              <a:t>15</a:t>
            </a:fld>
            <a:endParaRPr lang="en-AU"/>
          </a:p>
        </p:txBody>
      </p:sp>
    </p:spTree>
    <p:extLst>
      <p:ext uri="{BB962C8B-B14F-4D97-AF65-F5344CB8AC3E}">
        <p14:creationId xmlns:p14="http://schemas.microsoft.com/office/powerpoint/2010/main" val="39707649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For each pair of scenarios that were presented to the focus group participants, we looked at which offence was ranked as the most serious by the most people and then looked to see if that offence received a longer median custodial penalty than the comparison offence. </a:t>
            </a:r>
          </a:p>
          <a:p>
            <a:endParaRPr lang="en-AU" dirty="0"/>
          </a:p>
          <a:p>
            <a:r>
              <a:rPr lang="en-AU" dirty="0"/>
              <a:t>In most cases, the offence that most participants ranked as most serious also had the longest median custodial penalty. This suggests sentencing practices for these offences align with community views about the relative seriousness of these offences. However, there were some exceptions. For 9 of the 26 pairs presented community members ranked an offence as more serious but the median custodial sentence lengths being was shorter than the comparison offence. </a:t>
            </a:r>
          </a:p>
          <a:p>
            <a:endParaRPr lang="en-AU" dirty="0"/>
          </a:p>
          <a:p>
            <a:r>
              <a:rPr lang="en-AU" dirty="0"/>
              <a:t>Some of these will be presented.</a:t>
            </a:r>
          </a:p>
          <a:p>
            <a:endParaRPr lang="en-AU" dirty="0"/>
          </a:p>
          <a:p>
            <a:endParaRPr lang="en-AU" dirty="0"/>
          </a:p>
        </p:txBody>
      </p:sp>
      <p:sp>
        <p:nvSpPr>
          <p:cNvPr id="4" name="Slide Number Placeholder 3"/>
          <p:cNvSpPr>
            <a:spLocks noGrp="1"/>
          </p:cNvSpPr>
          <p:nvPr>
            <p:ph type="sldNum" sz="quarter" idx="5"/>
          </p:nvPr>
        </p:nvSpPr>
        <p:spPr/>
        <p:txBody>
          <a:bodyPr/>
          <a:lstStyle/>
          <a:p>
            <a:fld id="{6EB76AC5-E346-4E6D-B42B-843710ADF6AE}" type="slidenum">
              <a:rPr lang="en-AU" smtClean="0"/>
              <a:t>16</a:t>
            </a:fld>
            <a:endParaRPr lang="en-AU"/>
          </a:p>
        </p:txBody>
      </p:sp>
    </p:spTree>
    <p:extLst>
      <p:ext uri="{BB962C8B-B14F-4D97-AF65-F5344CB8AC3E}">
        <p14:creationId xmlns:p14="http://schemas.microsoft.com/office/powerpoint/2010/main" val="4824153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For each pair of scenarios that were presented to the focus group participants, we looked at which offence was ranked as the most serious by the most people and then looked to see if that offence received a longer median custodial penalty than the comparison offence. </a:t>
            </a:r>
          </a:p>
          <a:p>
            <a:endParaRPr lang="en-AU" dirty="0"/>
          </a:p>
          <a:p>
            <a:r>
              <a:rPr lang="en-AU" dirty="0"/>
              <a:t>In most cases, the offence that most participants ranked as most serious also had the longest median custodial penalty. This suggests sentencing practices for these offences align with community views about the relative seriousness of these offences. However, there were some exceptions. For 9 of the 26 pairs presented community members ranked an offence as more serious but the median custodial sentence lengths being was shorter than the comparison offence. </a:t>
            </a:r>
          </a:p>
          <a:p>
            <a:endParaRPr lang="en-AU" dirty="0"/>
          </a:p>
          <a:p>
            <a:r>
              <a:rPr lang="en-AU" dirty="0"/>
              <a:t>Some of these will be presented.</a:t>
            </a:r>
          </a:p>
          <a:p>
            <a:endParaRPr lang="en-AU" dirty="0"/>
          </a:p>
          <a:p>
            <a:endParaRPr lang="en-AU" dirty="0"/>
          </a:p>
        </p:txBody>
      </p:sp>
      <p:sp>
        <p:nvSpPr>
          <p:cNvPr id="4" name="Slide Number Placeholder 3"/>
          <p:cNvSpPr>
            <a:spLocks noGrp="1"/>
          </p:cNvSpPr>
          <p:nvPr>
            <p:ph type="sldNum" sz="quarter" idx="5"/>
          </p:nvPr>
        </p:nvSpPr>
        <p:spPr/>
        <p:txBody>
          <a:bodyPr/>
          <a:lstStyle/>
          <a:p>
            <a:fld id="{6EB76AC5-E346-4E6D-B42B-843710ADF6AE}" type="slidenum">
              <a:rPr lang="en-AU" smtClean="0"/>
              <a:t>17</a:t>
            </a:fld>
            <a:endParaRPr lang="en-AU"/>
          </a:p>
        </p:txBody>
      </p:sp>
    </p:spTree>
    <p:extLst>
      <p:ext uri="{BB962C8B-B14F-4D97-AF65-F5344CB8AC3E}">
        <p14:creationId xmlns:p14="http://schemas.microsoft.com/office/powerpoint/2010/main" val="41558987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For each pair of scenarios that were presented to the focus group participants, we looked at which offence was ranked as the most serious by the most people and then looked to see if that offence received a longer median custodial penalty than the comparison offence. </a:t>
            </a:r>
          </a:p>
          <a:p>
            <a:endParaRPr lang="en-AU" dirty="0"/>
          </a:p>
          <a:p>
            <a:r>
              <a:rPr lang="en-AU" dirty="0"/>
              <a:t>In most cases, the offence that most participants ranked as most serious also had the longest median custodial penalty. This suggests sentencing practices for these offences align with community views about the relative seriousness of these offences. However, there were some exceptions. For 9 of the 26 pairs presented community members ranked an offence as more serious but the median custodial sentence lengths being was shorter than the comparison offence. </a:t>
            </a:r>
          </a:p>
          <a:p>
            <a:endParaRPr lang="en-AU" dirty="0"/>
          </a:p>
          <a:p>
            <a:r>
              <a:rPr lang="en-AU" dirty="0"/>
              <a:t>Some of these will be presented.</a:t>
            </a:r>
          </a:p>
          <a:p>
            <a:endParaRPr lang="en-AU" dirty="0"/>
          </a:p>
          <a:p>
            <a:endParaRPr lang="en-AU" dirty="0"/>
          </a:p>
        </p:txBody>
      </p:sp>
      <p:sp>
        <p:nvSpPr>
          <p:cNvPr id="4" name="Slide Number Placeholder 3"/>
          <p:cNvSpPr>
            <a:spLocks noGrp="1"/>
          </p:cNvSpPr>
          <p:nvPr>
            <p:ph type="sldNum" sz="quarter" idx="5"/>
          </p:nvPr>
        </p:nvSpPr>
        <p:spPr/>
        <p:txBody>
          <a:bodyPr/>
          <a:lstStyle/>
          <a:p>
            <a:fld id="{6EB76AC5-E346-4E6D-B42B-843710ADF6AE}" type="slidenum">
              <a:rPr lang="en-AU" smtClean="0"/>
              <a:t>18</a:t>
            </a:fld>
            <a:endParaRPr lang="en-AU"/>
          </a:p>
        </p:txBody>
      </p:sp>
    </p:spTree>
    <p:extLst>
      <p:ext uri="{BB962C8B-B14F-4D97-AF65-F5344CB8AC3E}">
        <p14:creationId xmlns:p14="http://schemas.microsoft.com/office/powerpoint/2010/main" val="25613280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Community members overwhelmingly felt that the digital rape of a child was the more serious offence in the pair, however the median custodial sentence was 3.3 years. This is less than half of the median sentence for the comparison rape offence, with 7.0 years. </a:t>
            </a:r>
          </a:p>
          <a:p>
            <a:endParaRPr lang="en-AU" dirty="0"/>
          </a:p>
        </p:txBody>
      </p:sp>
      <p:sp>
        <p:nvSpPr>
          <p:cNvPr id="4" name="Slide Number Placeholder 3"/>
          <p:cNvSpPr>
            <a:spLocks noGrp="1"/>
          </p:cNvSpPr>
          <p:nvPr>
            <p:ph type="sldNum" sz="quarter" idx="5"/>
          </p:nvPr>
        </p:nvSpPr>
        <p:spPr/>
        <p:txBody>
          <a:bodyPr/>
          <a:lstStyle/>
          <a:p>
            <a:fld id="{6EB76AC5-E346-4E6D-B42B-843710ADF6AE}" type="slidenum">
              <a:rPr lang="en-AU" smtClean="0"/>
              <a:t>19</a:t>
            </a:fld>
            <a:endParaRPr lang="en-AU"/>
          </a:p>
        </p:txBody>
      </p:sp>
    </p:spTree>
    <p:extLst>
      <p:ext uri="{BB962C8B-B14F-4D97-AF65-F5344CB8AC3E}">
        <p14:creationId xmlns:p14="http://schemas.microsoft.com/office/powerpoint/2010/main" val="7644530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r>
              <a:rPr lang="en-AU" dirty="0"/>
              <a:t>In this pair, community members even more clearly felt that the digital rape of a child was more serious offence.. However the median custodial sentence was still less. 3.3 years compared to 6.0 years for the comparison rape offence. </a:t>
            </a:r>
          </a:p>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endParaRPr kumimoji="0" lang="en-AU" sz="1200" b="0" i="0" u="none" strike="noStrike" kern="0" cap="none" spc="0" normalizeH="0" baseline="0" noProof="0" dirty="0">
              <a:ln>
                <a:noFill/>
              </a:ln>
              <a:solidFill>
                <a:srgbClr val="3C3F4E"/>
              </a:solidFill>
              <a:effectLst/>
              <a:uLnTx/>
              <a:uFillTx/>
              <a:latin typeface="+mj-lt"/>
              <a:sym typeface="Arvo"/>
            </a:endParaRPr>
          </a:p>
        </p:txBody>
      </p:sp>
      <p:sp>
        <p:nvSpPr>
          <p:cNvPr id="4" name="Slide Number Placeholder 3"/>
          <p:cNvSpPr>
            <a:spLocks noGrp="1"/>
          </p:cNvSpPr>
          <p:nvPr>
            <p:ph type="sldNum" sz="quarter" idx="5"/>
          </p:nvPr>
        </p:nvSpPr>
        <p:spPr/>
        <p:txBody>
          <a:bodyPr/>
          <a:lstStyle/>
          <a:p>
            <a:fld id="{6EB76AC5-E346-4E6D-B42B-843710ADF6AE}" type="slidenum">
              <a:rPr lang="en-AU" smtClean="0"/>
              <a:t>20</a:t>
            </a:fld>
            <a:endParaRPr lang="en-AU"/>
          </a:p>
        </p:txBody>
      </p:sp>
    </p:spTree>
    <p:extLst>
      <p:ext uri="{BB962C8B-B14F-4D97-AF65-F5344CB8AC3E}">
        <p14:creationId xmlns:p14="http://schemas.microsoft.com/office/powerpoint/2010/main" val="18385285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Last year, the Sexual Violence Research Prevention Unit (SVRPU) of University of the Sunshine Coast was awarded funding to pursue research to advise Queensland Sentencing Advisory Council on the community views of rape and sexual assault sentencing within Queensland. </a:t>
            </a:r>
          </a:p>
          <a:p>
            <a:endParaRPr lang="en-US" dirty="0"/>
          </a:p>
          <a:p>
            <a:r>
              <a:rPr lang="en-US" dirty="0"/>
              <a:t>Primary team made up of myself, Associate Professor Dominique Moritz and Dr Dale Mitchell, all law academics. We also undertook significant peer review from our colleagues in the SVRPU, and our project was reviewed by an Ethics Board to ensure ethical treatment of participants, including building a safe psychosocial environment given the sensitive nature of the topic and the questions.</a:t>
            </a:r>
          </a:p>
          <a:p>
            <a:endParaRPr lang="en-US" dirty="0"/>
          </a:p>
          <a:p>
            <a:r>
              <a:rPr lang="en-US" dirty="0"/>
              <a:t>We used two primary research questions to direct our focus.</a:t>
            </a:r>
          </a:p>
          <a:p>
            <a:endParaRPr lang="en-US" dirty="0"/>
          </a:p>
          <a:p>
            <a:r>
              <a:rPr lang="en-US" dirty="0"/>
              <a:t>[Read slides]</a:t>
            </a:r>
            <a:endParaRPr lang="en-AU" dirty="0"/>
          </a:p>
        </p:txBody>
      </p:sp>
      <p:sp>
        <p:nvSpPr>
          <p:cNvPr id="4" name="Slide Number Placeholder 3"/>
          <p:cNvSpPr>
            <a:spLocks noGrp="1"/>
          </p:cNvSpPr>
          <p:nvPr>
            <p:ph type="sldNum" sz="quarter" idx="5"/>
          </p:nvPr>
        </p:nvSpPr>
        <p:spPr/>
        <p:txBody>
          <a:bodyPr/>
          <a:lstStyle/>
          <a:p>
            <a:fld id="{6EB76AC5-E346-4E6D-B42B-843710ADF6AE}" type="slidenum">
              <a:rPr lang="en-AU" smtClean="0"/>
              <a:t>3</a:t>
            </a:fld>
            <a:endParaRPr lang="en-AU"/>
          </a:p>
        </p:txBody>
      </p:sp>
    </p:spTree>
    <p:extLst>
      <p:ext uri="{BB962C8B-B14F-4D97-AF65-F5344CB8AC3E}">
        <p14:creationId xmlns:p14="http://schemas.microsoft.com/office/powerpoint/2010/main" val="16755776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In this pair, community members even more clearly felt that the digital rape of a child was more serious offence.. However the median custodial sentence was still less. 3.3 years compared to 6.0 years for the comparison rape offence. </a:t>
            </a:r>
          </a:p>
        </p:txBody>
      </p:sp>
      <p:sp>
        <p:nvSpPr>
          <p:cNvPr id="4" name="Slide Number Placeholder 3"/>
          <p:cNvSpPr>
            <a:spLocks noGrp="1"/>
          </p:cNvSpPr>
          <p:nvPr>
            <p:ph type="sldNum" sz="quarter" idx="5"/>
          </p:nvPr>
        </p:nvSpPr>
        <p:spPr/>
        <p:txBody>
          <a:bodyPr/>
          <a:lstStyle/>
          <a:p>
            <a:fld id="{6EB76AC5-E346-4E6D-B42B-843710ADF6AE}" type="slidenum">
              <a:rPr lang="en-AU" smtClean="0"/>
              <a:t>21</a:t>
            </a:fld>
            <a:endParaRPr lang="en-AU"/>
          </a:p>
        </p:txBody>
      </p:sp>
    </p:spTree>
    <p:extLst>
      <p:ext uri="{BB962C8B-B14F-4D97-AF65-F5344CB8AC3E}">
        <p14:creationId xmlns:p14="http://schemas.microsoft.com/office/powerpoint/2010/main" val="39659222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r>
              <a:rPr lang="en-AU" dirty="0"/>
              <a:t>The majority of community members ranked non-aggravated sexual assault of an employee by their employer as more serious than burglary (at night, no harm caused to the occupants), despite Queensland courts imposing a longer median custodial sentence for burglary, 1.3 year compared to 0.8 years. </a:t>
            </a:r>
          </a:p>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endParaRPr kumimoji="0" lang="en-AU" sz="1200" b="0" i="0" u="none" strike="noStrike" kern="0" cap="none" spc="0" normalizeH="0" baseline="0" noProof="0" dirty="0">
              <a:ln>
                <a:noFill/>
              </a:ln>
              <a:solidFill>
                <a:srgbClr val="3C3F4E"/>
              </a:solidFill>
              <a:effectLst/>
              <a:uLnTx/>
              <a:uFillTx/>
              <a:latin typeface="+mj-lt"/>
              <a:sym typeface="Arvo"/>
            </a:endParaRPr>
          </a:p>
        </p:txBody>
      </p:sp>
      <p:sp>
        <p:nvSpPr>
          <p:cNvPr id="4" name="Slide Number Placeholder 3"/>
          <p:cNvSpPr>
            <a:spLocks noGrp="1"/>
          </p:cNvSpPr>
          <p:nvPr>
            <p:ph type="sldNum" sz="quarter" idx="5"/>
          </p:nvPr>
        </p:nvSpPr>
        <p:spPr/>
        <p:txBody>
          <a:bodyPr/>
          <a:lstStyle/>
          <a:p>
            <a:fld id="{6EB76AC5-E346-4E6D-B42B-843710ADF6AE}" type="slidenum">
              <a:rPr lang="en-AU" smtClean="0"/>
              <a:t>22</a:t>
            </a:fld>
            <a:endParaRPr lang="en-AU"/>
          </a:p>
        </p:txBody>
      </p:sp>
    </p:spTree>
    <p:extLst>
      <p:ext uri="{BB962C8B-B14F-4D97-AF65-F5344CB8AC3E}">
        <p14:creationId xmlns:p14="http://schemas.microsoft.com/office/powerpoint/2010/main" val="34426120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The majority of community members ranked non-aggravated sexual assault of an employee by their employer as more serious than burglary (at night, no harm caused to the occupants), despite Queensland courts imposing a longer median custodial sentence for burglary, 1.3 year compared to 0.8 years. </a:t>
            </a:r>
          </a:p>
        </p:txBody>
      </p:sp>
      <p:sp>
        <p:nvSpPr>
          <p:cNvPr id="4" name="Slide Number Placeholder 3"/>
          <p:cNvSpPr>
            <a:spLocks noGrp="1"/>
          </p:cNvSpPr>
          <p:nvPr>
            <p:ph type="sldNum" sz="quarter" idx="5"/>
          </p:nvPr>
        </p:nvSpPr>
        <p:spPr/>
        <p:txBody>
          <a:bodyPr/>
          <a:lstStyle/>
          <a:p>
            <a:fld id="{6EB76AC5-E346-4E6D-B42B-843710ADF6AE}" type="slidenum">
              <a:rPr lang="en-AU" smtClean="0"/>
              <a:t>23</a:t>
            </a:fld>
            <a:endParaRPr lang="en-AU"/>
          </a:p>
        </p:txBody>
      </p:sp>
    </p:spTree>
    <p:extLst>
      <p:ext uri="{BB962C8B-B14F-4D97-AF65-F5344CB8AC3E}">
        <p14:creationId xmlns:p14="http://schemas.microsoft.com/office/powerpoint/2010/main" val="242805458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This scenario pair had a less decisive outcome regarding which offence was seen as more serious. Aggravated sexual assault was seen as more serious by half while strangulation was seen as more serious by just under half.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However, strangulation had a slightly longer median custodial sentence at 2.5 years, compared to 1.8 years for aggravated sexual assault. These offences have very different maximum penalties – 14 years for aggravated sexual assault and 7 years for strangulation.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dirty="0"/>
          </a:p>
          <a:p>
            <a:endParaRPr lang="en-AU" dirty="0"/>
          </a:p>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endParaRPr kumimoji="0" lang="en-AU" sz="1200" b="0" i="0" u="none" strike="noStrike" kern="0" cap="none" spc="0" normalizeH="0" baseline="0" noProof="0" dirty="0">
              <a:ln>
                <a:noFill/>
              </a:ln>
              <a:solidFill>
                <a:srgbClr val="3C3F4E"/>
              </a:solidFill>
              <a:effectLst/>
              <a:uLnTx/>
              <a:uFillTx/>
              <a:latin typeface="+mj-lt"/>
              <a:sym typeface="Arvo"/>
            </a:endParaRPr>
          </a:p>
        </p:txBody>
      </p:sp>
      <p:sp>
        <p:nvSpPr>
          <p:cNvPr id="4" name="Slide Number Placeholder 3"/>
          <p:cNvSpPr>
            <a:spLocks noGrp="1"/>
          </p:cNvSpPr>
          <p:nvPr>
            <p:ph type="sldNum" sz="quarter" idx="5"/>
          </p:nvPr>
        </p:nvSpPr>
        <p:spPr/>
        <p:txBody>
          <a:bodyPr/>
          <a:lstStyle/>
          <a:p>
            <a:fld id="{6EB76AC5-E346-4E6D-B42B-843710ADF6AE}" type="slidenum">
              <a:rPr lang="en-AU" smtClean="0"/>
              <a:t>24</a:t>
            </a:fld>
            <a:endParaRPr lang="en-AU"/>
          </a:p>
        </p:txBody>
      </p:sp>
    </p:spTree>
    <p:extLst>
      <p:ext uri="{BB962C8B-B14F-4D97-AF65-F5344CB8AC3E}">
        <p14:creationId xmlns:p14="http://schemas.microsoft.com/office/powerpoint/2010/main" val="8834646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This scenario pair had a less decisive outcome regarding which offence was seen as more serious. Aggravated sexual assault was seen as more serious by half while strangulation was seen as more serious by just under half.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However, strangulation had a slightly longer median custodial sentence at 2.5 years, compared to 1.8 years for aggravated sexual assault. These offences have very different maximum penalties – 14 years for aggravated sexual assault and 7 years for strangulation.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dirty="0"/>
          </a:p>
          <a:p>
            <a:endParaRPr lang="en-AU" dirty="0"/>
          </a:p>
        </p:txBody>
      </p:sp>
      <p:sp>
        <p:nvSpPr>
          <p:cNvPr id="4" name="Slide Number Placeholder 3"/>
          <p:cNvSpPr>
            <a:spLocks noGrp="1"/>
          </p:cNvSpPr>
          <p:nvPr>
            <p:ph type="sldNum" sz="quarter" idx="5"/>
          </p:nvPr>
        </p:nvSpPr>
        <p:spPr/>
        <p:txBody>
          <a:bodyPr/>
          <a:lstStyle/>
          <a:p>
            <a:fld id="{6EB76AC5-E346-4E6D-B42B-843710ADF6AE}" type="slidenum">
              <a:rPr lang="en-AU" smtClean="0"/>
              <a:t>25</a:t>
            </a:fld>
            <a:endParaRPr lang="en-AU"/>
          </a:p>
        </p:txBody>
      </p:sp>
    </p:spTree>
    <p:extLst>
      <p:ext uri="{BB962C8B-B14F-4D97-AF65-F5344CB8AC3E}">
        <p14:creationId xmlns:p14="http://schemas.microsoft.com/office/powerpoint/2010/main" val="105948450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r>
              <a:rPr lang="en-AU" dirty="0"/>
              <a:t>Two-thirds of community members thought dangerous driving was more serious than anal rape of a adult. However the rape offence received a longer custodial penalty with a median of 6.0 years. The maximum penalty for aggravated dangerous driving is 14 years, remembering this could also result in death, compared to 6 years for the rape offence.</a:t>
            </a:r>
          </a:p>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endParaRPr kumimoji="0" lang="en-AU" sz="1200" b="0" i="0" u="none" strike="noStrike" kern="0" cap="none" spc="0" normalizeH="0" baseline="0" noProof="0" dirty="0">
              <a:ln>
                <a:noFill/>
              </a:ln>
              <a:solidFill>
                <a:srgbClr val="3C3F4E"/>
              </a:solidFill>
              <a:effectLst/>
              <a:uLnTx/>
              <a:uFillTx/>
              <a:latin typeface="+mj-lt"/>
              <a:sym typeface="Arvo"/>
            </a:endParaRPr>
          </a:p>
        </p:txBody>
      </p:sp>
      <p:sp>
        <p:nvSpPr>
          <p:cNvPr id="4" name="Slide Number Placeholder 3"/>
          <p:cNvSpPr>
            <a:spLocks noGrp="1"/>
          </p:cNvSpPr>
          <p:nvPr>
            <p:ph type="sldNum" sz="quarter" idx="5"/>
          </p:nvPr>
        </p:nvSpPr>
        <p:spPr/>
        <p:txBody>
          <a:bodyPr/>
          <a:lstStyle/>
          <a:p>
            <a:fld id="{6EB76AC5-E346-4E6D-B42B-843710ADF6AE}" type="slidenum">
              <a:rPr lang="en-AU" smtClean="0"/>
              <a:t>26</a:t>
            </a:fld>
            <a:endParaRPr lang="en-AU"/>
          </a:p>
        </p:txBody>
      </p:sp>
    </p:spTree>
    <p:extLst>
      <p:ext uri="{BB962C8B-B14F-4D97-AF65-F5344CB8AC3E}">
        <p14:creationId xmlns:p14="http://schemas.microsoft.com/office/powerpoint/2010/main" val="429392130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Two-thirds of community members thought dangerous driving was more serious than anal rape of a adult. However the rape offence received a longer custodial penalty with a median of 6.0 years. The maximum penalty for aggravated dangerous driving is 14 years, remembering this could also result in death, compared to 6 years for the rape offence.</a:t>
            </a:r>
          </a:p>
        </p:txBody>
      </p:sp>
      <p:sp>
        <p:nvSpPr>
          <p:cNvPr id="4" name="Slide Number Placeholder 3"/>
          <p:cNvSpPr>
            <a:spLocks noGrp="1"/>
          </p:cNvSpPr>
          <p:nvPr>
            <p:ph type="sldNum" sz="quarter" idx="5"/>
          </p:nvPr>
        </p:nvSpPr>
        <p:spPr/>
        <p:txBody>
          <a:bodyPr/>
          <a:lstStyle/>
          <a:p>
            <a:fld id="{6EB76AC5-E346-4E6D-B42B-843710ADF6AE}" type="slidenum">
              <a:rPr lang="en-AU" smtClean="0"/>
              <a:t>27</a:t>
            </a:fld>
            <a:endParaRPr lang="en-AU"/>
          </a:p>
        </p:txBody>
      </p:sp>
    </p:spTree>
    <p:extLst>
      <p:ext uri="{BB962C8B-B14F-4D97-AF65-F5344CB8AC3E}">
        <p14:creationId xmlns:p14="http://schemas.microsoft.com/office/powerpoint/2010/main" val="225278549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Just under two-thirds of community members thought intention to cause grievous bodily harm was more serious than penile rape of an adult stranger. However the rape offence received a slightly longer custodial penalty with a median of 7.0 years. </a:t>
            </a:r>
          </a:p>
          <a:p>
            <a:endParaRPr lang="en-AU" dirty="0"/>
          </a:p>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endParaRPr kumimoji="0" lang="en-AU" sz="1200" b="0" i="0" u="none" strike="noStrike" kern="0" cap="none" spc="0" normalizeH="0" baseline="0" noProof="0" dirty="0">
              <a:ln>
                <a:noFill/>
              </a:ln>
              <a:solidFill>
                <a:srgbClr val="3C3F4E"/>
              </a:solidFill>
              <a:effectLst/>
              <a:uLnTx/>
              <a:uFillTx/>
              <a:latin typeface="+mj-lt"/>
              <a:sym typeface="Arvo"/>
            </a:endParaRPr>
          </a:p>
        </p:txBody>
      </p:sp>
      <p:sp>
        <p:nvSpPr>
          <p:cNvPr id="4" name="Slide Number Placeholder 3"/>
          <p:cNvSpPr>
            <a:spLocks noGrp="1"/>
          </p:cNvSpPr>
          <p:nvPr>
            <p:ph type="sldNum" sz="quarter" idx="5"/>
          </p:nvPr>
        </p:nvSpPr>
        <p:spPr/>
        <p:txBody>
          <a:bodyPr/>
          <a:lstStyle/>
          <a:p>
            <a:fld id="{6EB76AC5-E346-4E6D-B42B-843710ADF6AE}" type="slidenum">
              <a:rPr lang="en-AU" smtClean="0"/>
              <a:t>28</a:t>
            </a:fld>
            <a:endParaRPr lang="en-AU"/>
          </a:p>
        </p:txBody>
      </p:sp>
    </p:spTree>
    <p:extLst>
      <p:ext uri="{BB962C8B-B14F-4D97-AF65-F5344CB8AC3E}">
        <p14:creationId xmlns:p14="http://schemas.microsoft.com/office/powerpoint/2010/main" val="137681587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Just under two-thirds of community members thought intention to cause grievous bodily harm was more serious than penile rape of an adult stranger. However the rape offence received a slightly longer custodial penalty with a median of 7.0 years. </a:t>
            </a:r>
          </a:p>
          <a:p>
            <a:endParaRPr lang="en-AU" dirty="0"/>
          </a:p>
        </p:txBody>
      </p:sp>
      <p:sp>
        <p:nvSpPr>
          <p:cNvPr id="4" name="Slide Number Placeholder 3"/>
          <p:cNvSpPr>
            <a:spLocks noGrp="1"/>
          </p:cNvSpPr>
          <p:nvPr>
            <p:ph type="sldNum" sz="quarter" idx="5"/>
          </p:nvPr>
        </p:nvSpPr>
        <p:spPr/>
        <p:txBody>
          <a:bodyPr/>
          <a:lstStyle/>
          <a:p>
            <a:fld id="{6EB76AC5-E346-4E6D-B42B-843710ADF6AE}" type="slidenum">
              <a:rPr lang="en-AU" smtClean="0"/>
              <a:t>29</a:t>
            </a:fld>
            <a:endParaRPr lang="en-AU"/>
          </a:p>
        </p:txBody>
      </p:sp>
    </p:spTree>
    <p:extLst>
      <p:ext uri="{BB962C8B-B14F-4D97-AF65-F5344CB8AC3E}">
        <p14:creationId xmlns:p14="http://schemas.microsoft.com/office/powerpoint/2010/main" val="80376672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00" dirty="0">
                <a:effectLst/>
                <a:latin typeface="Franklin Gothic Book" panose="020B0503020102020204" pitchFamily="34" charset="0"/>
                <a:ea typeface="Calibri" panose="020F0502020204030204" pitchFamily="34" charset="0"/>
                <a:cs typeface="Times New Roman" panose="02020603050405020304" pitchFamily="18" charset="0"/>
              </a:rPr>
              <a:t>Further considering the 5 pairs pf scenarios which only included rape offences (pairs 1, 2, 3, 20, and 24), shows that the community views the child rape scenario the most serious form of rape, as it is ranked the most serious in each pair it was presented in. Where the victim was an adult, the in-company offence was ranked more serious than penile rape of a stranger, which was in turn more serious than anal rape. Digital rape was seen as the least serious adult rape offence.   </a:t>
            </a:r>
            <a:endParaRPr lang="en-AU" sz="1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AU" dirty="0"/>
          </a:p>
          <a:p>
            <a:r>
              <a:rPr lang="en-AU" dirty="0"/>
              <a:t>I will however caution that the adult in company rape offence is a small number of cases, only 8 cases. So the data is limited.</a:t>
            </a:r>
          </a:p>
        </p:txBody>
      </p:sp>
      <p:sp>
        <p:nvSpPr>
          <p:cNvPr id="4" name="Slide Number Placeholder 3"/>
          <p:cNvSpPr>
            <a:spLocks noGrp="1"/>
          </p:cNvSpPr>
          <p:nvPr>
            <p:ph type="sldNum" sz="quarter" idx="5"/>
          </p:nvPr>
        </p:nvSpPr>
        <p:spPr/>
        <p:txBody>
          <a:bodyPr/>
          <a:lstStyle/>
          <a:p>
            <a:fld id="{6EB76AC5-E346-4E6D-B42B-843710ADF6AE}" type="slidenum">
              <a:rPr lang="en-AU" smtClean="0"/>
              <a:t>30</a:t>
            </a:fld>
            <a:endParaRPr lang="en-AU"/>
          </a:p>
        </p:txBody>
      </p:sp>
    </p:spTree>
    <p:extLst>
      <p:ext uri="{BB962C8B-B14F-4D97-AF65-F5344CB8AC3E}">
        <p14:creationId xmlns:p14="http://schemas.microsoft.com/office/powerpoint/2010/main" val="3024012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Of particular focus for us were just punishment, denunciation and community protection, although we provided all 5 sentencing purposes to ensure participants could consider and weigh all options.</a:t>
            </a:r>
            <a:endParaRPr lang="en-AU" dirty="0"/>
          </a:p>
        </p:txBody>
      </p:sp>
      <p:sp>
        <p:nvSpPr>
          <p:cNvPr id="4" name="Slide Number Placeholder 3"/>
          <p:cNvSpPr>
            <a:spLocks noGrp="1"/>
          </p:cNvSpPr>
          <p:nvPr>
            <p:ph type="sldNum" sz="quarter" idx="5"/>
          </p:nvPr>
        </p:nvSpPr>
        <p:spPr/>
        <p:txBody>
          <a:bodyPr/>
          <a:lstStyle/>
          <a:p>
            <a:fld id="{6EB76AC5-E346-4E6D-B42B-843710ADF6AE}" type="slidenum">
              <a:rPr lang="en-AU" smtClean="0"/>
              <a:t>4</a:t>
            </a:fld>
            <a:endParaRPr lang="en-AU"/>
          </a:p>
        </p:txBody>
      </p:sp>
    </p:spTree>
    <p:extLst>
      <p:ext uri="{BB962C8B-B14F-4D97-AF65-F5344CB8AC3E}">
        <p14:creationId xmlns:p14="http://schemas.microsoft.com/office/powerpoint/2010/main" val="70323668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00" dirty="0">
                <a:effectLst/>
                <a:latin typeface="Franklin Gothic Book" panose="020B0503020102020204" pitchFamily="34" charset="0"/>
                <a:ea typeface="Calibri" panose="020F0502020204030204" pitchFamily="34" charset="0"/>
                <a:cs typeface="Times New Roman" panose="02020603050405020304" pitchFamily="18" charset="0"/>
              </a:rPr>
              <a:t>Further considering the 5 pairs pf scenarios which only included rape offences (pairs 1, 2, 3, 20, and 24), shows that the community views the child rape scenario the most serious form of rape, as it is ranked the most serious in each pair it was presented in. Where the victim was an adult, the in-company offence was ranked more serious than penile rape of a stranger, which was in turn more serious than anal rape. Digital rape was seen as the least serious adult rape offence.   </a:t>
            </a:r>
            <a:endParaRPr lang="en-AU" sz="1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AU" dirty="0"/>
          </a:p>
          <a:p>
            <a:r>
              <a:rPr lang="en-AU" dirty="0"/>
              <a:t>I will however caution that the adult in company rape offence is a small number of cases, only 8 cases. So the data is limited.</a:t>
            </a:r>
          </a:p>
        </p:txBody>
      </p:sp>
      <p:sp>
        <p:nvSpPr>
          <p:cNvPr id="4" name="Slide Number Placeholder 3"/>
          <p:cNvSpPr>
            <a:spLocks noGrp="1"/>
          </p:cNvSpPr>
          <p:nvPr>
            <p:ph type="sldNum" sz="quarter" idx="5"/>
          </p:nvPr>
        </p:nvSpPr>
        <p:spPr/>
        <p:txBody>
          <a:bodyPr/>
          <a:lstStyle/>
          <a:p>
            <a:fld id="{6EB76AC5-E346-4E6D-B42B-843710ADF6AE}" type="slidenum">
              <a:rPr lang="en-AU" smtClean="0"/>
              <a:t>31</a:t>
            </a:fld>
            <a:endParaRPr lang="en-AU"/>
          </a:p>
        </p:txBody>
      </p:sp>
    </p:spTree>
    <p:extLst>
      <p:ext uri="{BB962C8B-B14F-4D97-AF65-F5344CB8AC3E}">
        <p14:creationId xmlns:p14="http://schemas.microsoft.com/office/powerpoint/2010/main" val="360014342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Participants overwhelmingly thought sexual offending against children was more serious than similar sexual offences against adults. </a:t>
            </a:r>
          </a:p>
          <a:p>
            <a:endParaRPr lang="en-AU" dirty="0"/>
          </a:p>
          <a:p>
            <a:r>
              <a:rPr lang="en-AU" dirty="0"/>
              <a:t>The only offence seen as more serious than the child sexual offences scenario was the murder scenario.</a:t>
            </a:r>
          </a:p>
          <a:p>
            <a:endParaRPr lang="en-AU" dirty="0"/>
          </a:p>
          <a:p>
            <a:r>
              <a:rPr lang="en-AU" dirty="0"/>
              <a:t>It was found there was disparity between sentencing practices and the community views of offence seriousness. </a:t>
            </a:r>
          </a:p>
          <a:p>
            <a:endParaRPr lang="en-AU" dirty="0"/>
          </a:p>
          <a:p>
            <a:r>
              <a:rPr lang="en-AU" dirty="0"/>
              <a:t>Specifically, the sentences imposed for the digital rape of a child did not match community members' views about the offence’s level of seriousness. Despite the offence being ranked by the majority of participants as more serious than any of the adult rape scenarios it had the lowest median custodial penalty. </a:t>
            </a:r>
          </a:p>
          <a:p>
            <a:endParaRPr lang="en-AU" dirty="0"/>
          </a:p>
          <a:p>
            <a:r>
              <a:rPr lang="en-AU" dirty="0"/>
              <a:t>This showed that sentencing practices for rape of a child did not adequately reflect community views of offence seriousness and suggests current sentencing is inadequate. </a:t>
            </a:r>
          </a:p>
          <a:p>
            <a:endParaRPr lang="en-AU" dirty="0"/>
          </a:p>
        </p:txBody>
      </p:sp>
      <p:sp>
        <p:nvSpPr>
          <p:cNvPr id="4" name="Slide Number Placeholder 3"/>
          <p:cNvSpPr>
            <a:spLocks noGrp="1"/>
          </p:cNvSpPr>
          <p:nvPr>
            <p:ph type="sldNum" sz="quarter" idx="5"/>
          </p:nvPr>
        </p:nvSpPr>
        <p:spPr/>
        <p:txBody>
          <a:bodyPr/>
          <a:lstStyle/>
          <a:p>
            <a:fld id="{6EB76AC5-E346-4E6D-B42B-843710ADF6AE}" type="slidenum">
              <a:rPr lang="en-AU" smtClean="0"/>
              <a:t>32</a:t>
            </a:fld>
            <a:endParaRPr lang="en-AU"/>
          </a:p>
        </p:txBody>
      </p:sp>
    </p:spTree>
    <p:extLst>
      <p:ext uri="{BB962C8B-B14F-4D97-AF65-F5344CB8AC3E}">
        <p14:creationId xmlns:p14="http://schemas.microsoft.com/office/powerpoint/2010/main" val="198658610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Participants overwhelmingly thought sexual offending against children was more serious than similar sexual offences against adults. </a:t>
            </a:r>
          </a:p>
          <a:p>
            <a:endParaRPr lang="en-AU" dirty="0"/>
          </a:p>
          <a:p>
            <a:r>
              <a:rPr lang="en-AU" dirty="0"/>
              <a:t>The only offence seen as more serious than the child sexual offences scenario was the murder scenario.</a:t>
            </a:r>
          </a:p>
          <a:p>
            <a:endParaRPr lang="en-AU" dirty="0"/>
          </a:p>
          <a:p>
            <a:r>
              <a:rPr lang="en-AU" dirty="0"/>
              <a:t>It was found there was disparity between sentencing practices and the community views of offence seriousness. </a:t>
            </a:r>
          </a:p>
          <a:p>
            <a:endParaRPr lang="en-AU" dirty="0"/>
          </a:p>
          <a:p>
            <a:r>
              <a:rPr lang="en-AU" dirty="0"/>
              <a:t>Specifically, the sentences imposed for the digital rape of a child did not match community members' views about the offence’s level of seriousness. Despite the offence being ranked by the majority of participants as more serious than any of the adult rape scenarios it had the lowest median custodial penalty. </a:t>
            </a:r>
          </a:p>
          <a:p>
            <a:endParaRPr lang="en-AU" dirty="0"/>
          </a:p>
          <a:p>
            <a:r>
              <a:rPr lang="en-AU" dirty="0"/>
              <a:t>This showed that sentencing practices for rape of a child did not adequately reflect community views of offence seriousness and suggests current sentencing is inadequate. </a:t>
            </a:r>
          </a:p>
          <a:p>
            <a:endParaRPr lang="en-AU" dirty="0"/>
          </a:p>
        </p:txBody>
      </p:sp>
      <p:sp>
        <p:nvSpPr>
          <p:cNvPr id="4" name="Slide Number Placeholder 3"/>
          <p:cNvSpPr>
            <a:spLocks noGrp="1"/>
          </p:cNvSpPr>
          <p:nvPr>
            <p:ph type="sldNum" sz="quarter" idx="5"/>
          </p:nvPr>
        </p:nvSpPr>
        <p:spPr/>
        <p:txBody>
          <a:bodyPr/>
          <a:lstStyle/>
          <a:p>
            <a:fld id="{6EB76AC5-E346-4E6D-B42B-843710ADF6AE}" type="slidenum">
              <a:rPr lang="en-AU" smtClean="0"/>
              <a:t>33</a:t>
            </a:fld>
            <a:endParaRPr lang="en-AU"/>
          </a:p>
        </p:txBody>
      </p:sp>
    </p:spTree>
    <p:extLst>
      <p:ext uri="{BB962C8B-B14F-4D97-AF65-F5344CB8AC3E}">
        <p14:creationId xmlns:p14="http://schemas.microsoft.com/office/powerpoint/2010/main" val="338506580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dirty="0">
                <a:latin typeface="Franklin Gothic Demi" panose="020B0703020102020204" pitchFamily="34" charset="0"/>
              </a:rPr>
              <a:t>As part of the full review, the Council provided 28 recommendations to the Attorney-General and Minister for </a:t>
            </a:r>
            <a:r>
              <a:rPr lang="en-AU" sz="1200" b="0" dirty="0">
                <a:latin typeface="Franklin Gothic Demi" panose="020B0703020102020204" pitchFamily="34" charset="0"/>
              </a:rPr>
              <a:t>Justice</a:t>
            </a:r>
            <a:r>
              <a:rPr lang="en-AU" sz="1200" b="1" dirty="0">
                <a:latin typeface="Franklin Gothic Demi" panose="020B0703020102020204" pitchFamily="34" charset="0"/>
              </a:rPr>
              <a:t>. </a:t>
            </a:r>
          </a:p>
          <a:p>
            <a:endParaRPr lang="en-AU" sz="1200" b="1" dirty="0">
              <a:latin typeface="Franklin Gothic Demi" panose="020B07030201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sz="1200" dirty="0">
                <a:latin typeface="Franklin Gothic Demi" panose="020B0703020102020204" pitchFamily="34" charset="0"/>
              </a:rPr>
              <a:t>The Council’s </a:t>
            </a:r>
            <a:r>
              <a:rPr lang="en-AU" dirty="0"/>
              <a:t>concluded that penalties imposed for rape are not adequate due to the failure to reflect the seriousness of this form of offending, with specific focus on offences against children. Despite substantive changes in legislation regarding child sexual offences and understanding of the harm caused to children by these offences, sentencing practices have not sufficiently shifted.</a:t>
            </a:r>
          </a:p>
          <a:p>
            <a:endParaRPr lang="en-AU" sz="1200" dirty="0">
              <a:latin typeface="Franklin Gothic Demi" panose="020B0703020102020204" pitchFamily="34" charset="0"/>
            </a:endParaRPr>
          </a:p>
          <a:p>
            <a:r>
              <a:rPr lang="en-AU" sz="1200" dirty="0">
                <a:latin typeface="Franklin Gothic Demi" panose="020B0703020102020204" pitchFamily="34" charset="0"/>
              </a:rPr>
              <a:t>As such, 1 of the recommendations provided by the Council was to progress amendments to section 9 of the Penalties and Sentences Act 1992 (Qld) to require a court to treat the fact an offence of rape or sexual assault was committed in relation to a child as aggravating. </a:t>
            </a:r>
          </a:p>
          <a:p>
            <a:endParaRPr lang="en-AU" sz="1200" dirty="0">
              <a:latin typeface="Franklin Gothic Demi" panose="020B0703020102020204" pitchFamily="34" charset="0"/>
            </a:endParaRPr>
          </a:p>
          <a:p>
            <a:r>
              <a:rPr lang="en-AU" sz="1200" dirty="0">
                <a:latin typeface="Franklin Gothic Demi" panose="020B0703020102020204" pitchFamily="34" charset="0"/>
              </a:rPr>
              <a:t>All 28 recommendations were provided to the Attorney General in February this year and are now with the government for consideration, and a bill is currently before parliament. </a:t>
            </a:r>
          </a:p>
          <a:p>
            <a:endParaRPr lang="en-AU" sz="1200" dirty="0">
              <a:latin typeface="Franklin Gothic Demi" panose="020B0703020102020204" pitchFamily="34" charset="0"/>
            </a:endParaRPr>
          </a:p>
          <a:p>
            <a:endParaRPr lang="en-AU" dirty="0"/>
          </a:p>
        </p:txBody>
      </p:sp>
      <p:sp>
        <p:nvSpPr>
          <p:cNvPr id="4" name="Slide Number Placeholder 3"/>
          <p:cNvSpPr>
            <a:spLocks noGrp="1"/>
          </p:cNvSpPr>
          <p:nvPr>
            <p:ph type="sldNum" sz="quarter" idx="5"/>
          </p:nvPr>
        </p:nvSpPr>
        <p:spPr/>
        <p:txBody>
          <a:bodyPr/>
          <a:lstStyle/>
          <a:p>
            <a:fld id="{6EB76AC5-E346-4E6D-B42B-843710ADF6AE}" type="slidenum">
              <a:rPr lang="en-AU" smtClean="0"/>
              <a:t>34</a:t>
            </a:fld>
            <a:endParaRPr lang="en-AU"/>
          </a:p>
        </p:txBody>
      </p:sp>
    </p:spTree>
    <p:extLst>
      <p:ext uri="{BB962C8B-B14F-4D97-AF65-F5344CB8AC3E}">
        <p14:creationId xmlns:p14="http://schemas.microsoft.com/office/powerpoint/2010/main" val="188186653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dirty="0">
                <a:latin typeface="Franklin Gothic Demi" panose="020B0703020102020204" pitchFamily="34" charset="0"/>
              </a:rPr>
              <a:t>As part of the full review, the Council provided 28 recommendations to the Attorney-General and Minister for </a:t>
            </a:r>
            <a:r>
              <a:rPr lang="en-AU" sz="1200" b="0" dirty="0">
                <a:latin typeface="Franklin Gothic Demi" panose="020B0703020102020204" pitchFamily="34" charset="0"/>
              </a:rPr>
              <a:t>Justice</a:t>
            </a:r>
            <a:r>
              <a:rPr lang="en-AU" sz="1200" b="1" dirty="0">
                <a:latin typeface="Franklin Gothic Demi" panose="020B0703020102020204" pitchFamily="34" charset="0"/>
              </a:rPr>
              <a:t>. </a:t>
            </a:r>
          </a:p>
          <a:p>
            <a:endParaRPr lang="en-AU" sz="1200" b="1" dirty="0">
              <a:latin typeface="Franklin Gothic Demi" panose="020B07030201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sz="1200" dirty="0">
                <a:latin typeface="Franklin Gothic Demi" panose="020B0703020102020204" pitchFamily="34" charset="0"/>
              </a:rPr>
              <a:t>The Council’s </a:t>
            </a:r>
            <a:r>
              <a:rPr lang="en-AU" dirty="0"/>
              <a:t>concluded that penalties imposed for rape are not adequate due to the failure to reflect the seriousness of this form of offending, with specific focus on offences against children. Despite substantive changes in legislation regarding child sexual offences and understanding of the harm caused to children by these offences, sentencing practices have not sufficiently shifted.</a:t>
            </a:r>
          </a:p>
          <a:p>
            <a:endParaRPr lang="en-AU" sz="1200" dirty="0">
              <a:latin typeface="Franklin Gothic Demi" panose="020B0703020102020204" pitchFamily="34" charset="0"/>
            </a:endParaRPr>
          </a:p>
          <a:p>
            <a:r>
              <a:rPr lang="en-AU" sz="1200" dirty="0">
                <a:latin typeface="Franklin Gothic Demi" panose="020B0703020102020204" pitchFamily="34" charset="0"/>
              </a:rPr>
              <a:t>As such, 1 of the recommendations provided by the Council was to progress amendments to section 9 of the Penalties and Sentences Act 1992 (Qld) to require a court to treat the fact an offence of rape or sexual assault was committed in relation to a child as aggravating. </a:t>
            </a:r>
          </a:p>
          <a:p>
            <a:endParaRPr lang="en-AU" sz="1200" dirty="0">
              <a:latin typeface="Franklin Gothic Demi" panose="020B0703020102020204" pitchFamily="34" charset="0"/>
            </a:endParaRPr>
          </a:p>
          <a:p>
            <a:r>
              <a:rPr lang="en-AU" sz="1200" dirty="0">
                <a:latin typeface="Franklin Gothic Demi" panose="020B0703020102020204" pitchFamily="34" charset="0"/>
              </a:rPr>
              <a:t>All 28 recommendations were provided to the Attorney General in February this year and are now with the government for consideration, and a bill is currently before parliament. </a:t>
            </a:r>
          </a:p>
          <a:p>
            <a:endParaRPr lang="en-AU" sz="1200" dirty="0">
              <a:latin typeface="Franklin Gothic Demi" panose="020B0703020102020204" pitchFamily="34" charset="0"/>
            </a:endParaRPr>
          </a:p>
          <a:p>
            <a:endParaRPr lang="en-AU" dirty="0"/>
          </a:p>
        </p:txBody>
      </p:sp>
      <p:sp>
        <p:nvSpPr>
          <p:cNvPr id="4" name="Slide Number Placeholder 3"/>
          <p:cNvSpPr>
            <a:spLocks noGrp="1"/>
          </p:cNvSpPr>
          <p:nvPr>
            <p:ph type="sldNum" sz="quarter" idx="5"/>
          </p:nvPr>
        </p:nvSpPr>
        <p:spPr/>
        <p:txBody>
          <a:bodyPr/>
          <a:lstStyle/>
          <a:p>
            <a:fld id="{6EB76AC5-E346-4E6D-B42B-843710ADF6AE}" type="slidenum">
              <a:rPr lang="en-AU" smtClean="0"/>
              <a:t>35</a:t>
            </a:fld>
            <a:endParaRPr lang="en-AU"/>
          </a:p>
        </p:txBody>
      </p:sp>
    </p:spTree>
    <p:extLst>
      <p:ext uri="{BB962C8B-B14F-4D97-AF65-F5344CB8AC3E}">
        <p14:creationId xmlns:p14="http://schemas.microsoft.com/office/powerpoint/2010/main" val="97689679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6EB76AC5-E346-4E6D-B42B-843710ADF6AE}" type="slidenum">
              <a:rPr lang="en-AU" smtClean="0"/>
              <a:t>36</a:t>
            </a:fld>
            <a:endParaRPr lang="en-AU"/>
          </a:p>
        </p:txBody>
      </p:sp>
    </p:spTree>
    <p:extLst>
      <p:ext uri="{BB962C8B-B14F-4D97-AF65-F5344CB8AC3E}">
        <p14:creationId xmlns:p14="http://schemas.microsoft.com/office/powerpoint/2010/main" val="2593868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r>
              <a:rPr kumimoji="0" lang="en-US" sz="1200" b="0" i="0" u="none" strike="noStrike" kern="0" cap="none" spc="0" normalizeH="0" baseline="0" noProof="0" dirty="0">
                <a:ln>
                  <a:noFill/>
                </a:ln>
                <a:solidFill>
                  <a:srgbClr val="3C3F4E"/>
                </a:solidFill>
                <a:effectLst/>
                <a:uLnTx/>
                <a:uFillTx/>
                <a:latin typeface="+mj-lt"/>
                <a:sym typeface="Arvo"/>
              </a:rPr>
              <a:t>It was determined that 2 hour focus groups would be the most suited to our needs. Focus groups allow for individuals to share and challenge personal views, consider other perspectives, and result in rich, in-depth data. Widely used method for understanding community views in relation to sentencing outcomes. </a:t>
            </a:r>
          </a:p>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endParaRPr kumimoji="0" lang="en-US" sz="1200" b="0" i="0" u="none" strike="noStrike" kern="0" cap="none" spc="0" normalizeH="0" baseline="0" noProof="0" dirty="0">
              <a:ln>
                <a:noFill/>
              </a:ln>
              <a:solidFill>
                <a:srgbClr val="3C3F4E"/>
              </a:solidFill>
              <a:effectLst/>
              <a:uLnTx/>
              <a:uFillTx/>
              <a:latin typeface="+mj-lt"/>
              <a:sym typeface="Arvo"/>
            </a:endParaRPr>
          </a:p>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r>
              <a:rPr kumimoji="0" lang="en-US" sz="1200" b="1" i="0" u="none" strike="noStrike" kern="0" cap="none" spc="0" normalizeH="0" baseline="0" noProof="0" dirty="0">
                <a:ln>
                  <a:noFill/>
                </a:ln>
                <a:solidFill>
                  <a:srgbClr val="3C3F4E"/>
                </a:solidFill>
                <a:effectLst/>
                <a:uLnTx/>
                <a:uFillTx/>
                <a:latin typeface="+mj-lt"/>
                <a:sym typeface="Arvo"/>
              </a:rPr>
              <a:t>Focus group locations:</a:t>
            </a:r>
          </a:p>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r>
              <a:rPr kumimoji="0" lang="en-US" sz="1200" b="0" i="0" u="none" strike="noStrike" kern="0" cap="none" spc="0" normalizeH="0" baseline="0" noProof="0" dirty="0">
                <a:ln>
                  <a:noFill/>
                </a:ln>
                <a:solidFill>
                  <a:srgbClr val="3C3F4E"/>
                </a:solidFill>
                <a:effectLst/>
                <a:uLnTx/>
                <a:uFillTx/>
                <a:latin typeface="+mj-lt"/>
                <a:sym typeface="Arvo"/>
              </a:rPr>
              <a:t>Did our best to get a range of locations from south-east </a:t>
            </a:r>
            <a:r>
              <a:rPr kumimoji="0" lang="en-US" sz="1200" b="0" i="0" u="none" strike="noStrike" kern="0" cap="none" spc="0" normalizeH="0" baseline="0" noProof="0" dirty="0" err="1">
                <a:ln>
                  <a:noFill/>
                </a:ln>
                <a:solidFill>
                  <a:srgbClr val="3C3F4E"/>
                </a:solidFill>
                <a:effectLst/>
                <a:uLnTx/>
                <a:uFillTx/>
                <a:latin typeface="+mj-lt"/>
                <a:sym typeface="Arvo"/>
              </a:rPr>
              <a:t>queensland</a:t>
            </a:r>
            <a:r>
              <a:rPr kumimoji="0" lang="en-US" sz="1200" b="0" i="0" u="none" strike="noStrike" kern="0" cap="none" spc="0" normalizeH="0" baseline="0" noProof="0" dirty="0">
                <a:ln>
                  <a:noFill/>
                </a:ln>
                <a:solidFill>
                  <a:srgbClr val="3C3F4E"/>
                </a:solidFill>
                <a:effectLst/>
                <a:uLnTx/>
                <a:uFillTx/>
                <a:latin typeface="+mj-lt"/>
                <a:sym typeface="Arvo"/>
              </a:rPr>
              <a:t>, such as Brisbane and the Sunshine Coast, as well as rural and regional areas such as Goondiwindi and Cairns. A fifth location in Rockhampton was also planned but unfortunately cancelled due to Cyclone Alfred and a lack of participants.</a:t>
            </a:r>
          </a:p>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endParaRPr kumimoji="0" lang="en-US" sz="1200" b="0" i="0" u="none" strike="noStrike" kern="0" cap="none" spc="0" normalizeH="0" baseline="0" noProof="0" dirty="0">
              <a:ln>
                <a:noFill/>
              </a:ln>
              <a:solidFill>
                <a:srgbClr val="3C3F4E"/>
              </a:solidFill>
              <a:effectLst/>
              <a:uLnTx/>
              <a:uFillTx/>
              <a:latin typeface="+mj-lt"/>
              <a:sym typeface="Arvo"/>
            </a:endParaRPr>
          </a:p>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r>
              <a:rPr kumimoji="0" lang="en-US" sz="1200" b="0" i="0" u="none" strike="noStrike" kern="0" cap="none" spc="0" normalizeH="0" baseline="0" noProof="0" dirty="0">
                <a:ln>
                  <a:noFill/>
                </a:ln>
                <a:solidFill>
                  <a:srgbClr val="3C3F4E"/>
                </a:solidFill>
                <a:effectLst/>
                <a:uLnTx/>
                <a:uFillTx/>
                <a:latin typeface="+mj-lt"/>
                <a:sym typeface="Arvo"/>
              </a:rPr>
              <a:t>To ensure we gained as many representatives of the Queensland community as possible, including rural participants, we also held several online focus groups for those unable to attend in-person. </a:t>
            </a:r>
          </a:p>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endParaRPr kumimoji="0" lang="en-US" sz="1200" b="0" i="0" u="none" strike="noStrike" kern="0" cap="none" spc="0" normalizeH="0" baseline="0" noProof="0" dirty="0">
              <a:ln>
                <a:noFill/>
              </a:ln>
              <a:solidFill>
                <a:srgbClr val="3C3F4E"/>
              </a:solidFill>
              <a:effectLst/>
              <a:uLnTx/>
              <a:uFillTx/>
              <a:latin typeface="+mj-lt"/>
              <a:sym typeface="Arvo"/>
            </a:endParaRPr>
          </a:p>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r>
              <a:rPr kumimoji="0" lang="en-US" sz="1200" b="1" i="0" u="none" strike="noStrike" kern="0" cap="none" spc="0" normalizeH="0" baseline="0" noProof="0" dirty="0">
                <a:ln>
                  <a:noFill/>
                </a:ln>
                <a:solidFill>
                  <a:srgbClr val="3C3F4E"/>
                </a:solidFill>
                <a:effectLst/>
                <a:uLnTx/>
                <a:uFillTx/>
                <a:latin typeface="+mj-lt"/>
                <a:sym typeface="Arvo"/>
              </a:rPr>
              <a:t>Focus groupings:</a:t>
            </a:r>
          </a:p>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r>
              <a:rPr kumimoji="0" lang="en-US" sz="1200" b="0" i="0" u="none" strike="noStrike" kern="0" cap="none" spc="0" normalizeH="0" baseline="0" noProof="0" dirty="0">
                <a:ln>
                  <a:noFill/>
                </a:ln>
                <a:solidFill>
                  <a:srgbClr val="3C3F4E"/>
                </a:solidFill>
                <a:effectLst/>
                <a:uLnTx/>
                <a:uFillTx/>
                <a:latin typeface="+mj-lt"/>
                <a:sym typeface="Arvo"/>
              </a:rPr>
              <a:t>Split based on gender to increase the likelihood of participants sharing honest, open views in their discussions. </a:t>
            </a:r>
          </a:p>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endParaRPr kumimoji="0" lang="en-US" sz="1200" b="0" i="0" u="none" strike="noStrike" kern="0" cap="none" spc="0" normalizeH="0" baseline="0" noProof="0" dirty="0">
              <a:ln>
                <a:noFill/>
              </a:ln>
              <a:solidFill>
                <a:srgbClr val="3C3F4E"/>
              </a:solidFill>
              <a:effectLst/>
              <a:uLnTx/>
              <a:uFillTx/>
              <a:latin typeface="+mj-lt"/>
              <a:sym typeface="Arvo"/>
            </a:endParaRPr>
          </a:p>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r>
              <a:rPr kumimoji="0" lang="en-US" sz="1200" b="0" i="0" u="none" strike="noStrike" kern="0" cap="none" spc="0" normalizeH="0" baseline="0" noProof="0" dirty="0">
                <a:ln>
                  <a:noFill/>
                </a:ln>
                <a:solidFill>
                  <a:srgbClr val="3C3F4E"/>
                </a:solidFill>
                <a:effectLst/>
                <a:uLnTx/>
                <a:uFillTx/>
                <a:latin typeface="+mj-lt"/>
                <a:sym typeface="Arvo"/>
              </a:rPr>
              <a:t>Participants were further separated by whether they identified as a victim-survivor or immediate family member of a victim-survivor of sexual violence to ensure participants felt comfortable and supported to attend. </a:t>
            </a:r>
            <a:br>
              <a:rPr kumimoji="0" lang="en-US" sz="1200" b="0" i="0" u="none" strike="noStrike" kern="0" cap="none" spc="0" normalizeH="0" baseline="0" noProof="0" dirty="0">
                <a:ln>
                  <a:noFill/>
                </a:ln>
                <a:solidFill>
                  <a:srgbClr val="3C3F4E"/>
                </a:solidFill>
                <a:effectLst/>
                <a:uLnTx/>
                <a:uFillTx/>
                <a:latin typeface="+mj-lt"/>
                <a:sym typeface="Arvo"/>
              </a:rPr>
            </a:br>
            <a:br>
              <a:rPr kumimoji="0" lang="en-US" sz="1200" b="0" i="0" u="none" strike="noStrike" kern="0" cap="none" spc="0" normalizeH="0" baseline="0" noProof="0" dirty="0">
                <a:ln>
                  <a:noFill/>
                </a:ln>
                <a:solidFill>
                  <a:srgbClr val="3C3F4E"/>
                </a:solidFill>
                <a:effectLst/>
                <a:uLnTx/>
                <a:uFillTx/>
                <a:latin typeface="+mj-lt"/>
                <a:sym typeface="Arvo"/>
              </a:rPr>
            </a:br>
            <a:r>
              <a:rPr kumimoji="0" lang="en-US" sz="1200" b="0" i="0" u="none" strike="noStrike" kern="0" cap="none" spc="0" normalizeH="0" baseline="0" noProof="0" dirty="0">
                <a:ln>
                  <a:noFill/>
                </a:ln>
                <a:solidFill>
                  <a:srgbClr val="3C3F4E"/>
                </a:solidFill>
                <a:effectLst/>
                <a:uLnTx/>
                <a:uFillTx/>
                <a:latin typeface="+mj-lt"/>
                <a:sym typeface="Arvo"/>
              </a:rPr>
              <a:t>As part of recruitment, we additionally excluded members of the community who had been previously accused or convicted of a sexual violence offence to ensure the safety of all participants.</a:t>
            </a:r>
          </a:p>
        </p:txBody>
      </p:sp>
      <p:sp>
        <p:nvSpPr>
          <p:cNvPr id="4" name="Slide Number Placeholder 3"/>
          <p:cNvSpPr>
            <a:spLocks noGrp="1"/>
          </p:cNvSpPr>
          <p:nvPr>
            <p:ph type="sldNum" sz="quarter" idx="5"/>
          </p:nvPr>
        </p:nvSpPr>
        <p:spPr/>
        <p:txBody>
          <a:bodyPr/>
          <a:lstStyle/>
          <a:p>
            <a:fld id="{6EB76AC5-E346-4E6D-B42B-843710ADF6AE}" type="slidenum">
              <a:rPr lang="en-AU" smtClean="0"/>
              <a:t>5</a:t>
            </a:fld>
            <a:endParaRPr lang="en-AU"/>
          </a:p>
        </p:txBody>
      </p:sp>
    </p:spTree>
    <p:extLst>
      <p:ext uri="{BB962C8B-B14F-4D97-AF65-F5344CB8AC3E}">
        <p14:creationId xmlns:p14="http://schemas.microsoft.com/office/powerpoint/2010/main" val="1256725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r>
              <a:rPr kumimoji="0" lang="en-US" sz="1200" b="0" i="0" u="none" strike="noStrike" kern="0" cap="none" spc="0" normalizeH="0" baseline="0" noProof="0" dirty="0">
                <a:ln>
                  <a:noFill/>
                </a:ln>
                <a:solidFill>
                  <a:srgbClr val="3C3F4E"/>
                </a:solidFill>
                <a:effectLst/>
                <a:uLnTx/>
                <a:uFillTx/>
                <a:latin typeface="+mj-lt"/>
                <a:sym typeface="Arvo"/>
              </a:rPr>
              <a:t>Recruited through marketing programs and community organizations, including paid social media targeting to groups underrepresented in registrations (such as males or those in rural and remote communities).</a:t>
            </a:r>
          </a:p>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endParaRPr kumimoji="0" lang="en-US" sz="1200" b="0" i="0" u="none" strike="noStrike" kern="0" cap="none" spc="0" normalizeH="0" baseline="0" noProof="0" dirty="0">
              <a:ln>
                <a:noFill/>
              </a:ln>
              <a:solidFill>
                <a:srgbClr val="3C3F4E"/>
              </a:solidFill>
              <a:effectLst/>
              <a:uLnTx/>
              <a:uFillTx/>
              <a:latin typeface="+mj-lt"/>
              <a:sym typeface="Arvo"/>
            </a:endParaRPr>
          </a:p>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r>
              <a:rPr kumimoji="0" lang="en-US" sz="1200" b="1" i="0" u="none" strike="noStrike" kern="0" cap="none" spc="0" normalizeH="0" baseline="0" noProof="0" dirty="0">
                <a:ln>
                  <a:noFill/>
                </a:ln>
                <a:solidFill>
                  <a:srgbClr val="3C3F4E"/>
                </a:solidFill>
                <a:effectLst/>
                <a:uLnTx/>
                <a:uFillTx/>
                <a:latin typeface="+mj-lt"/>
                <a:sym typeface="Arvo"/>
              </a:rPr>
              <a:t>Gender</a:t>
            </a:r>
          </a:p>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r>
              <a:rPr kumimoji="0" lang="en-US" sz="1200" b="0" i="0" u="none" strike="noStrike" kern="0" cap="none" spc="0" normalizeH="0" baseline="0" noProof="0" dirty="0">
                <a:ln>
                  <a:noFill/>
                </a:ln>
                <a:solidFill>
                  <a:srgbClr val="3C3F4E"/>
                </a:solidFill>
                <a:effectLst/>
                <a:uLnTx/>
                <a:uFillTx/>
                <a:latin typeface="+mj-lt"/>
                <a:sym typeface="Arvo"/>
              </a:rPr>
              <a:t>Overall, we had significantly more female than male participants. These results reflected other research findings that men are 60% less likely to participate in sexual violence programs than women, and also may be connected to the topic of research. This was a limitation of this research. </a:t>
            </a:r>
          </a:p>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endParaRPr kumimoji="0" lang="en-US" sz="1200" b="0" i="0" u="none" strike="noStrike" kern="0" cap="none" spc="0" normalizeH="0" baseline="0" noProof="0" dirty="0">
              <a:ln>
                <a:noFill/>
              </a:ln>
              <a:solidFill>
                <a:srgbClr val="3C3F4E"/>
              </a:solidFill>
              <a:effectLst/>
              <a:uLnTx/>
              <a:uFillTx/>
              <a:latin typeface="+mj-lt"/>
              <a:sym typeface="Arvo"/>
            </a:endParaRPr>
          </a:p>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r>
              <a:rPr kumimoji="0" lang="en-AU" sz="1200" b="1" i="0" u="none" strike="noStrike" kern="0" cap="none" spc="0" normalizeH="0" baseline="0" noProof="0" dirty="0">
                <a:ln>
                  <a:noFill/>
                </a:ln>
                <a:solidFill>
                  <a:srgbClr val="3C3F4E"/>
                </a:solidFill>
                <a:effectLst/>
                <a:uLnTx/>
                <a:uFillTx/>
                <a:latin typeface="+mj-lt"/>
                <a:sym typeface="Arvo"/>
              </a:rPr>
              <a:t>Victim-Survivors</a:t>
            </a:r>
          </a:p>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r>
              <a:rPr kumimoji="0" lang="en-AU" sz="1200" b="0" i="0" u="none" strike="noStrike" kern="0" cap="none" spc="0" normalizeH="0" baseline="0" noProof="0" dirty="0">
                <a:ln>
                  <a:noFill/>
                </a:ln>
                <a:solidFill>
                  <a:srgbClr val="3C3F4E"/>
                </a:solidFill>
                <a:effectLst/>
                <a:uLnTx/>
                <a:uFillTx/>
                <a:latin typeface="+mj-lt"/>
                <a:sym typeface="Arvo"/>
              </a:rPr>
              <a:t>Proportion of victim-survivor participants exceeded recorded proportions of victim-survivors in the Qld community, which may reflect the under-reported nature of sexual violence. It may also reflect the interest of affected individuals in criminal justice responses to sexual violence.</a:t>
            </a:r>
          </a:p>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endParaRPr kumimoji="0" lang="en-AU" sz="1200" b="0" i="0" u="none" strike="noStrike" kern="0" cap="none" spc="0" normalizeH="0" baseline="0" noProof="0" dirty="0">
              <a:ln>
                <a:noFill/>
              </a:ln>
              <a:solidFill>
                <a:srgbClr val="3C3F4E"/>
              </a:solidFill>
              <a:effectLst/>
              <a:uLnTx/>
              <a:uFillTx/>
              <a:latin typeface="+mj-lt"/>
              <a:sym typeface="Arvo"/>
            </a:endParaRPr>
          </a:p>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r>
              <a:rPr kumimoji="0" lang="en-AU" sz="1200" b="1" i="0" u="none" strike="noStrike" kern="0" cap="none" spc="0" normalizeH="0" baseline="0" noProof="0" dirty="0">
                <a:ln>
                  <a:noFill/>
                </a:ln>
                <a:solidFill>
                  <a:srgbClr val="3C3F4E"/>
                </a:solidFill>
                <a:effectLst/>
                <a:uLnTx/>
                <a:uFillTx/>
                <a:latin typeface="+mj-lt"/>
                <a:sym typeface="Arvo"/>
              </a:rPr>
              <a:t>ATSI</a:t>
            </a:r>
          </a:p>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r>
              <a:rPr kumimoji="0" lang="en-AU" sz="1200" b="0" i="0" u="none" strike="noStrike" kern="0" cap="none" spc="0" normalizeH="0" baseline="0" noProof="0" dirty="0">
                <a:ln>
                  <a:noFill/>
                </a:ln>
                <a:solidFill>
                  <a:srgbClr val="3C3F4E"/>
                </a:solidFill>
                <a:effectLst/>
                <a:uLnTx/>
                <a:uFillTx/>
                <a:latin typeface="+mj-lt"/>
                <a:sym typeface="Arvo"/>
              </a:rPr>
              <a:t>Research team engaged a cultural advisor to assist with recruiting and running focus groups for ATSI participants. Unfortunately, given the timeframe, we were only able to conduct one targeted First Nations focus group within the timeframe, and therefore is not representative of First Nations voices or opinions on sentences for sexual offending behaviour. </a:t>
            </a:r>
          </a:p>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endParaRPr kumimoji="0" lang="en-AU" sz="1200" b="1" i="0" u="none" strike="noStrike" kern="0" cap="none" spc="0" normalizeH="0" baseline="0" noProof="0" dirty="0">
              <a:ln>
                <a:noFill/>
              </a:ln>
              <a:solidFill>
                <a:srgbClr val="3C3F4E"/>
              </a:solidFill>
              <a:effectLst/>
              <a:uLnTx/>
              <a:uFillTx/>
              <a:latin typeface="+mj-lt"/>
              <a:sym typeface="Arvo"/>
            </a:endParaRPr>
          </a:p>
        </p:txBody>
      </p:sp>
      <p:sp>
        <p:nvSpPr>
          <p:cNvPr id="4" name="Slide Number Placeholder 3"/>
          <p:cNvSpPr>
            <a:spLocks noGrp="1"/>
          </p:cNvSpPr>
          <p:nvPr>
            <p:ph type="sldNum" sz="quarter" idx="5"/>
          </p:nvPr>
        </p:nvSpPr>
        <p:spPr/>
        <p:txBody>
          <a:bodyPr/>
          <a:lstStyle/>
          <a:p>
            <a:fld id="{6EB76AC5-E346-4E6D-B42B-843710ADF6AE}" type="slidenum">
              <a:rPr lang="en-AU" smtClean="0"/>
              <a:t>6</a:t>
            </a:fld>
            <a:endParaRPr lang="en-AU"/>
          </a:p>
        </p:txBody>
      </p:sp>
    </p:spTree>
    <p:extLst>
      <p:ext uri="{BB962C8B-B14F-4D97-AF65-F5344CB8AC3E}">
        <p14:creationId xmlns:p14="http://schemas.microsoft.com/office/powerpoint/2010/main" val="19554115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Vignettes methodology based on the Victorian Sentencing Advisory Council. </a:t>
            </a:r>
          </a:p>
          <a:p>
            <a:endParaRPr lang="en-US" dirty="0"/>
          </a:p>
          <a:p>
            <a:r>
              <a:rPr lang="en-US" dirty="0"/>
              <a:t>To minimise bias, we gave all defendants ‘D’ names and all victim-survivors ‘V’ names and ages were set at 35 unless the age was relevant to the offending so as to remove it as a consideration. </a:t>
            </a:r>
          </a:p>
          <a:p>
            <a:endParaRPr lang="en-US" dirty="0"/>
          </a:p>
          <a:p>
            <a:r>
              <a:rPr lang="en-US" b="0" dirty="0"/>
              <a:t>We provided regular opportunities for discussion in both Part A and Part B, and these discussions were incredibly fruitful and rich and providing explanations as to why people had chosen particular answers. These answers demonstrated a high level of nuance and thoughtfulness by participants. </a:t>
            </a:r>
          </a:p>
          <a:p>
            <a:endParaRPr lang="en-AU" b="0" dirty="0"/>
          </a:p>
        </p:txBody>
      </p:sp>
      <p:sp>
        <p:nvSpPr>
          <p:cNvPr id="4" name="Slide Number Placeholder 3"/>
          <p:cNvSpPr>
            <a:spLocks noGrp="1"/>
          </p:cNvSpPr>
          <p:nvPr>
            <p:ph type="sldNum" sz="quarter" idx="5"/>
          </p:nvPr>
        </p:nvSpPr>
        <p:spPr/>
        <p:txBody>
          <a:bodyPr/>
          <a:lstStyle/>
          <a:p>
            <a:fld id="{6EB76AC5-E346-4E6D-B42B-843710ADF6AE}" type="slidenum">
              <a:rPr lang="en-AU" smtClean="0"/>
              <a:t>7</a:t>
            </a:fld>
            <a:endParaRPr lang="en-AU"/>
          </a:p>
        </p:txBody>
      </p:sp>
    </p:spTree>
    <p:extLst>
      <p:ext uri="{BB962C8B-B14F-4D97-AF65-F5344CB8AC3E}">
        <p14:creationId xmlns:p14="http://schemas.microsoft.com/office/powerpoint/2010/main" val="2849946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endParaRPr kumimoji="0" lang="en-US" sz="1200" b="0" i="0" u="none" strike="noStrike" kern="0" cap="none" spc="0" normalizeH="0" baseline="0" noProof="0" dirty="0">
              <a:ln>
                <a:noFill/>
              </a:ln>
              <a:solidFill>
                <a:srgbClr val="3C3F4E"/>
              </a:solidFill>
              <a:effectLst/>
              <a:uLnTx/>
              <a:uFillTx/>
              <a:latin typeface="+mj-lt"/>
              <a:sym typeface="Arvo"/>
            </a:endParaRPr>
          </a:p>
        </p:txBody>
      </p:sp>
      <p:sp>
        <p:nvSpPr>
          <p:cNvPr id="4" name="Slide Number Placeholder 3"/>
          <p:cNvSpPr>
            <a:spLocks noGrp="1"/>
          </p:cNvSpPr>
          <p:nvPr>
            <p:ph type="sldNum" sz="quarter" idx="5"/>
          </p:nvPr>
        </p:nvSpPr>
        <p:spPr/>
        <p:txBody>
          <a:bodyPr/>
          <a:lstStyle/>
          <a:p>
            <a:fld id="{6EB76AC5-E346-4E6D-B42B-843710ADF6AE}" type="slidenum">
              <a:rPr lang="en-AU" smtClean="0"/>
              <a:t>8</a:t>
            </a:fld>
            <a:endParaRPr lang="en-AU"/>
          </a:p>
        </p:txBody>
      </p:sp>
    </p:spTree>
    <p:extLst>
      <p:ext uri="{BB962C8B-B14F-4D97-AF65-F5344CB8AC3E}">
        <p14:creationId xmlns:p14="http://schemas.microsoft.com/office/powerpoint/2010/main" val="20413880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algn="l" defTabSz="914400" rtl="0" eaLnBrk="1" fontAlgn="auto" latinLnBrk="0" hangingPunct="1">
              <a:lnSpc>
                <a:spcPct val="100000"/>
              </a:lnSpc>
              <a:spcBef>
                <a:spcPts val="0"/>
              </a:spcBef>
              <a:spcAft>
                <a:spcPts val="600"/>
              </a:spcAft>
              <a:buClr>
                <a:srgbClr val="3C3F4E"/>
              </a:buClr>
              <a:buSzPts val="1000"/>
              <a:buFont typeface="Arial" panose="020B0604020202020204" pitchFamily="34" charset="0"/>
              <a:buNone/>
              <a:tabLst/>
              <a:defRPr/>
            </a:pPr>
            <a:endParaRPr kumimoji="0" lang="en-US" sz="1200" b="0" i="0" u="none" strike="noStrike" kern="0" cap="none" spc="0" normalizeH="0" baseline="0" noProof="0" dirty="0">
              <a:ln>
                <a:noFill/>
              </a:ln>
              <a:solidFill>
                <a:srgbClr val="3C3F4E"/>
              </a:solidFill>
              <a:effectLst/>
              <a:uLnTx/>
              <a:uFillTx/>
              <a:latin typeface="+mj-lt"/>
              <a:sym typeface="Arvo"/>
            </a:endParaRPr>
          </a:p>
        </p:txBody>
      </p:sp>
      <p:sp>
        <p:nvSpPr>
          <p:cNvPr id="4" name="Slide Number Placeholder 3"/>
          <p:cNvSpPr>
            <a:spLocks noGrp="1"/>
          </p:cNvSpPr>
          <p:nvPr>
            <p:ph type="sldNum" sz="quarter" idx="5"/>
          </p:nvPr>
        </p:nvSpPr>
        <p:spPr/>
        <p:txBody>
          <a:bodyPr/>
          <a:lstStyle/>
          <a:p>
            <a:fld id="{6EB76AC5-E346-4E6D-B42B-843710ADF6AE}" type="slidenum">
              <a:rPr lang="en-AU" smtClean="0"/>
              <a:t>9</a:t>
            </a:fld>
            <a:endParaRPr lang="en-AU"/>
          </a:p>
        </p:txBody>
      </p:sp>
    </p:spTree>
    <p:extLst>
      <p:ext uri="{BB962C8B-B14F-4D97-AF65-F5344CB8AC3E}">
        <p14:creationId xmlns:p14="http://schemas.microsoft.com/office/powerpoint/2010/main" val="41065660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mn-lt"/>
                <a:ea typeface="+mn-ea"/>
                <a:cs typeface="+mn-cs"/>
              </a:rPr>
              <a:t>The Council then used the</a:t>
            </a:r>
            <a:r>
              <a:rPr lang="en-AU" sz="1200" kern="1200" baseline="0" dirty="0">
                <a:solidFill>
                  <a:schemeClr val="tx1"/>
                </a:solidFill>
                <a:effectLst/>
                <a:latin typeface="+mn-lt"/>
                <a:ea typeface="+mn-ea"/>
                <a:cs typeface="+mn-cs"/>
              </a:rPr>
              <a:t> offence seriousness scores derived from the UniSC research and compared it to the sentencing outcomes for the offences used in the scenarios. Queensland Court data was analysed for </a:t>
            </a:r>
            <a:r>
              <a:rPr lang="en-AU" sz="1200" kern="1200" dirty="0">
                <a:solidFill>
                  <a:schemeClr val="tx1"/>
                </a:solidFill>
                <a:effectLst/>
                <a:latin typeface="+mn-lt"/>
                <a:ea typeface="+mn-ea"/>
                <a:cs typeface="+mn-cs"/>
              </a:rPr>
              <a:t>cases sentenced between July</a:t>
            </a:r>
            <a:r>
              <a:rPr lang="en-AU" sz="1200" kern="1200" baseline="0" dirty="0">
                <a:solidFill>
                  <a:schemeClr val="tx1"/>
                </a:solidFill>
                <a:effectLst/>
                <a:latin typeface="+mn-lt"/>
                <a:ea typeface="+mn-ea"/>
                <a:cs typeface="+mn-cs"/>
              </a:rPr>
              <a:t> 2020 and June 2023, and considered o</a:t>
            </a:r>
            <a:r>
              <a:rPr lang="en-AU" sz="1200" kern="1200" dirty="0">
                <a:solidFill>
                  <a:schemeClr val="tx1"/>
                </a:solidFill>
                <a:effectLst/>
                <a:latin typeface="+mn-lt"/>
                <a:ea typeface="+mn-ea"/>
                <a:cs typeface="+mn-cs"/>
              </a:rPr>
              <a:t>ffences sentenced</a:t>
            </a:r>
            <a:r>
              <a:rPr lang="en-AU" sz="1200" kern="1200" baseline="0" dirty="0">
                <a:solidFill>
                  <a:schemeClr val="tx1"/>
                </a:solidFill>
                <a:effectLst/>
                <a:latin typeface="+mn-lt"/>
                <a:ea typeface="+mn-ea"/>
                <a:cs typeface="+mn-cs"/>
              </a:rPr>
              <a:t> as the most serious offence sentenced within the case, and where the person was sentenced as an adult. </a:t>
            </a:r>
            <a:endParaRPr lang="en-AU" sz="1200" kern="1200" dirty="0">
              <a:solidFill>
                <a:schemeClr val="tx1"/>
              </a:solidFill>
              <a:effectLst/>
              <a:latin typeface="+mn-lt"/>
              <a:ea typeface="+mn-ea"/>
              <a:cs typeface="+mn-cs"/>
            </a:endParaRPr>
          </a:p>
          <a:p>
            <a:endParaRPr lang="en-AU" dirty="0"/>
          </a:p>
        </p:txBody>
      </p:sp>
      <p:sp>
        <p:nvSpPr>
          <p:cNvPr id="4" name="Slide Number Placeholder 3"/>
          <p:cNvSpPr>
            <a:spLocks noGrp="1"/>
          </p:cNvSpPr>
          <p:nvPr>
            <p:ph type="sldNum" sz="quarter" idx="5"/>
          </p:nvPr>
        </p:nvSpPr>
        <p:spPr/>
        <p:txBody>
          <a:bodyPr/>
          <a:lstStyle/>
          <a:p>
            <a:fld id="{6EB76AC5-E346-4E6D-B42B-843710ADF6AE}" type="slidenum">
              <a:rPr lang="en-AU" smtClean="0"/>
              <a:t>10</a:t>
            </a:fld>
            <a:endParaRPr lang="en-AU"/>
          </a:p>
        </p:txBody>
      </p:sp>
    </p:spTree>
    <p:extLst>
      <p:ext uri="{BB962C8B-B14F-4D97-AF65-F5344CB8AC3E}">
        <p14:creationId xmlns:p14="http://schemas.microsoft.com/office/powerpoint/2010/main" val="31689591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B083F-708B-A428-72ED-FA14A4D7CACA}"/>
              </a:ext>
            </a:extLst>
          </p:cNvPr>
          <p:cNvSpPr>
            <a:spLocks noGrp="1"/>
          </p:cNvSpPr>
          <p:nvPr>
            <p:ph type="ctrTitle"/>
          </p:nvPr>
        </p:nvSpPr>
        <p:spPr>
          <a:xfrm>
            <a:off x="500710" y="1907310"/>
            <a:ext cx="11284889" cy="2387600"/>
          </a:xfrm>
        </p:spPr>
        <p:txBody>
          <a:bodyPr anchor="b">
            <a:normAutofit/>
          </a:bodyPr>
          <a:lstStyle>
            <a:lvl1pPr algn="l">
              <a:defRPr sz="5400">
                <a:solidFill>
                  <a:srgbClr val="64446F"/>
                </a:solidFill>
                <a:latin typeface="Franklin Gothic Book" panose="020B0503020102020204" pitchFamily="34" charset="0"/>
              </a:defRPr>
            </a:lvl1pPr>
          </a:lstStyle>
          <a:p>
            <a:r>
              <a:rPr lang="en-US" dirty="0"/>
              <a:t>Click to edit Master title style</a:t>
            </a:r>
            <a:endParaRPr lang="en-AU" dirty="0"/>
          </a:p>
        </p:txBody>
      </p:sp>
      <p:sp>
        <p:nvSpPr>
          <p:cNvPr id="3" name="Subtitle 2">
            <a:extLst>
              <a:ext uri="{FF2B5EF4-FFF2-40B4-BE49-F238E27FC236}">
                <a16:creationId xmlns:a16="http://schemas.microsoft.com/office/drawing/2014/main" id="{6CDFBE31-037B-FEF0-9C34-3E791916844D}"/>
              </a:ext>
            </a:extLst>
          </p:cNvPr>
          <p:cNvSpPr>
            <a:spLocks noGrp="1"/>
          </p:cNvSpPr>
          <p:nvPr>
            <p:ph type="subTitle" idx="1"/>
          </p:nvPr>
        </p:nvSpPr>
        <p:spPr>
          <a:xfrm>
            <a:off x="500710" y="4386985"/>
            <a:ext cx="11284889" cy="1361882"/>
          </a:xfrm>
        </p:spPr>
        <p:txBody>
          <a:bodyPr/>
          <a:lstStyle>
            <a:lvl1pPr marL="0" indent="0" algn="l">
              <a:buNone/>
              <a:defRPr sz="2400">
                <a:latin typeface="Franklin Gothic Book" panose="020B05030201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AU" dirty="0"/>
          </a:p>
        </p:txBody>
      </p:sp>
      <p:sp>
        <p:nvSpPr>
          <p:cNvPr id="8" name="Slide Number Placeholder 6">
            <a:extLst>
              <a:ext uri="{FF2B5EF4-FFF2-40B4-BE49-F238E27FC236}">
                <a16:creationId xmlns:a16="http://schemas.microsoft.com/office/drawing/2014/main" id="{DF1DADB1-2492-B683-FE86-3D6E6F244FE5}"/>
              </a:ext>
            </a:extLst>
          </p:cNvPr>
          <p:cNvSpPr>
            <a:spLocks noGrp="1"/>
          </p:cNvSpPr>
          <p:nvPr>
            <p:ph type="sldNum" sz="quarter" idx="12"/>
          </p:nvPr>
        </p:nvSpPr>
        <p:spPr>
          <a:xfrm>
            <a:off x="500711" y="6057900"/>
            <a:ext cx="2743200" cy="365125"/>
          </a:xfrm>
          <a:prstGeom prst="rect">
            <a:avLst/>
          </a:prstGeom>
        </p:spPr>
        <p:txBody>
          <a:bodyPr/>
          <a:lstStyle/>
          <a:p>
            <a:fld id="{681F59E7-E586-46FF-B7D2-7FBF6E6136EF}" type="slidenum">
              <a:rPr lang="en-AU" smtClean="0"/>
              <a:t>‹#›</a:t>
            </a:fld>
            <a:endParaRPr lang="en-AU"/>
          </a:p>
        </p:txBody>
      </p:sp>
    </p:spTree>
    <p:extLst>
      <p:ext uri="{BB962C8B-B14F-4D97-AF65-F5344CB8AC3E}">
        <p14:creationId xmlns:p14="http://schemas.microsoft.com/office/powerpoint/2010/main" val="2811487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39C7B-B6A8-6354-0A09-FBBAA4E4C19B}"/>
              </a:ext>
            </a:extLst>
          </p:cNvPr>
          <p:cNvSpPr>
            <a:spLocks noGrp="1"/>
          </p:cNvSpPr>
          <p:nvPr>
            <p:ph type="title"/>
          </p:nvPr>
        </p:nvSpPr>
        <p:spPr>
          <a:xfrm>
            <a:off x="500711"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6A807E8B-EE82-B24B-7F33-BAE07940D5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93BC7EE9-F26E-1F0C-46EA-C4F4D7268E07}"/>
              </a:ext>
            </a:extLst>
          </p:cNvPr>
          <p:cNvSpPr>
            <a:spLocks noGrp="1"/>
          </p:cNvSpPr>
          <p:nvPr>
            <p:ph type="body" sz="half" idx="2"/>
          </p:nvPr>
        </p:nvSpPr>
        <p:spPr>
          <a:xfrm>
            <a:off x="500711"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Slide Number Placeholder 6">
            <a:extLst>
              <a:ext uri="{FF2B5EF4-FFF2-40B4-BE49-F238E27FC236}">
                <a16:creationId xmlns:a16="http://schemas.microsoft.com/office/drawing/2014/main" id="{DC02FB15-AE32-BE67-FE71-31363A01C203}"/>
              </a:ext>
            </a:extLst>
          </p:cNvPr>
          <p:cNvSpPr>
            <a:spLocks noGrp="1"/>
          </p:cNvSpPr>
          <p:nvPr>
            <p:ph type="sldNum" sz="quarter" idx="12"/>
          </p:nvPr>
        </p:nvSpPr>
        <p:spPr>
          <a:xfrm>
            <a:off x="500711" y="6057900"/>
            <a:ext cx="2743200" cy="365125"/>
          </a:xfrm>
          <a:prstGeom prst="rect">
            <a:avLst/>
          </a:prstGeom>
        </p:spPr>
        <p:txBody>
          <a:bodyPr/>
          <a:lstStyle/>
          <a:p>
            <a:fld id="{681F59E7-E586-46FF-B7D2-7FBF6E6136EF}" type="slidenum">
              <a:rPr lang="en-AU" smtClean="0"/>
              <a:t>‹#›</a:t>
            </a:fld>
            <a:endParaRPr lang="en-AU"/>
          </a:p>
        </p:txBody>
      </p:sp>
    </p:spTree>
    <p:extLst>
      <p:ext uri="{BB962C8B-B14F-4D97-AF65-F5344CB8AC3E}">
        <p14:creationId xmlns:p14="http://schemas.microsoft.com/office/powerpoint/2010/main" val="13217865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476013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80E92A3-858B-3671-DB0D-76615AC2574D}"/>
              </a:ext>
            </a:extLst>
          </p:cNvPr>
          <p:cNvSpPr/>
          <p:nvPr userDrawn="1"/>
        </p:nvSpPr>
        <p:spPr>
          <a:xfrm>
            <a:off x="8128000" y="0"/>
            <a:ext cx="406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 name="Title 1">
            <a:extLst>
              <a:ext uri="{FF2B5EF4-FFF2-40B4-BE49-F238E27FC236}">
                <a16:creationId xmlns:a16="http://schemas.microsoft.com/office/drawing/2014/main" id="{E2681F90-7131-FE5E-531E-F8B9F2FEB56F}"/>
              </a:ext>
            </a:extLst>
          </p:cNvPr>
          <p:cNvSpPr>
            <a:spLocks noGrp="1"/>
          </p:cNvSpPr>
          <p:nvPr>
            <p:ph type="title"/>
          </p:nvPr>
        </p:nvSpPr>
        <p:spPr>
          <a:xfrm>
            <a:off x="839788" y="987424"/>
            <a:ext cx="3932237" cy="3813175"/>
          </a:xfrm>
        </p:spPr>
        <p:txBody>
          <a:bodyPr anchor="b"/>
          <a:lstStyle>
            <a:lvl1pPr>
              <a:defRPr sz="3200"/>
            </a:lvl1pPr>
          </a:lstStyle>
          <a:p>
            <a:r>
              <a:rPr lang="en-US" dirty="0"/>
              <a:t>Click to edit Master title style</a:t>
            </a:r>
            <a:endParaRPr lang="en-AU" dirty="0"/>
          </a:p>
        </p:txBody>
      </p:sp>
      <p:sp>
        <p:nvSpPr>
          <p:cNvPr id="3" name="Picture Placeholder 2">
            <a:extLst>
              <a:ext uri="{FF2B5EF4-FFF2-40B4-BE49-F238E27FC236}">
                <a16:creationId xmlns:a16="http://schemas.microsoft.com/office/drawing/2014/main" id="{EBABF794-A981-15CE-DFBE-317C551582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500F7693-E701-F038-270C-6FCBBEEA0D26}"/>
              </a:ext>
            </a:extLst>
          </p:cNvPr>
          <p:cNvSpPr>
            <a:spLocks noGrp="1"/>
          </p:cNvSpPr>
          <p:nvPr>
            <p:ph type="body" sz="half" idx="2"/>
          </p:nvPr>
        </p:nvSpPr>
        <p:spPr>
          <a:xfrm>
            <a:off x="839788" y="4800600"/>
            <a:ext cx="3932237" cy="10683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A0F77C62-EEF6-14BE-C573-3244B30DF54B}"/>
              </a:ext>
            </a:extLst>
          </p:cNvPr>
          <p:cNvSpPr>
            <a:spLocks noGrp="1"/>
          </p:cNvSpPr>
          <p:nvPr>
            <p:ph type="dt" sz="half" idx="10"/>
          </p:nvPr>
        </p:nvSpPr>
        <p:spPr>
          <a:xfrm>
            <a:off x="500711" y="6042745"/>
            <a:ext cx="2743200" cy="365125"/>
          </a:xfrm>
          <a:prstGeom prst="rect">
            <a:avLst/>
          </a:prstGeom>
        </p:spPr>
        <p:txBody>
          <a:bodyPr/>
          <a:lstStyle/>
          <a:p>
            <a:fld id="{1D091F8D-C7FE-4B3E-930F-8D815D9B8B36}" type="datetimeFigureOut">
              <a:rPr lang="en-AU" smtClean="0"/>
              <a:t>1/08/2025</a:t>
            </a:fld>
            <a:endParaRPr lang="en-AU"/>
          </a:p>
        </p:txBody>
      </p:sp>
      <p:sp>
        <p:nvSpPr>
          <p:cNvPr id="6" name="Footer Placeholder 5">
            <a:extLst>
              <a:ext uri="{FF2B5EF4-FFF2-40B4-BE49-F238E27FC236}">
                <a16:creationId xmlns:a16="http://schemas.microsoft.com/office/drawing/2014/main" id="{1D38DF94-E44F-C603-1E8E-007383A2F106}"/>
              </a:ext>
            </a:extLst>
          </p:cNvPr>
          <p:cNvSpPr>
            <a:spLocks noGrp="1"/>
          </p:cNvSpPr>
          <p:nvPr>
            <p:ph type="ftr" sz="quarter" idx="11"/>
          </p:nvPr>
        </p:nvSpPr>
        <p:spPr>
          <a:xfrm>
            <a:off x="4038600" y="6356350"/>
            <a:ext cx="4114800" cy="365125"/>
          </a:xfrm>
          <a:prstGeom prst="rect">
            <a:avLst/>
          </a:prstGeom>
        </p:spPr>
        <p:txBody>
          <a:bodyPr/>
          <a:lstStyle/>
          <a:p>
            <a:endParaRPr lang="en-AU"/>
          </a:p>
        </p:txBody>
      </p:sp>
      <p:sp>
        <p:nvSpPr>
          <p:cNvPr id="7" name="Slide Number Placeholder 6">
            <a:extLst>
              <a:ext uri="{FF2B5EF4-FFF2-40B4-BE49-F238E27FC236}">
                <a16:creationId xmlns:a16="http://schemas.microsoft.com/office/drawing/2014/main" id="{0F8D10EA-37BA-94AC-14C2-8203E588F845}"/>
              </a:ext>
            </a:extLst>
          </p:cNvPr>
          <p:cNvSpPr>
            <a:spLocks noGrp="1"/>
          </p:cNvSpPr>
          <p:nvPr>
            <p:ph type="sldNum" sz="quarter" idx="12"/>
          </p:nvPr>
        </p:nvSpPr>
        <p:spPr>
          <a:xfrm>
            <a:off x="8610600" y="6356350"/>
            <a:ext cx="2743200" cy="365125"/>
          </a:xfrm>
          <a:prstGeom prst="rect">
            <a:avLst/>
          </a:prstGeom>
        </p:spPr>
        <p:txBody>
          <a:bodyPr/>
          <a:lstStyle/>
          <a:p>
            <a:fld id="{681F59E7-E586-46FF-B7D2-7FBF6E6136EF}" type="slidenum">
              <a:rPr lang="en-AU" smtClean="0"/>
              <a:t>‹#›</a:t>
            </a:fld>
            <a:endParaRPr lang="en-AU"/>
          </a:p>
        </p:txBody>
      </p:sp>
    </p:spTree>
    <p:extLst>
      <p:ext uri="{BB962C8B-B14F-4D97-AF65-F5344CB8AC3E}">
        <p14:creationId xmlns:p14="http://schemas.microsoft.com/office/powerpoint/2010/main" val="3627358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EA8E5B3-A245-20FB-A576-80E50A1D6219}"/>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pic>
        <p:nvPicPr>
          <p:cNvPr id="13" name="Picture 12" descr="A purple background with circles&#10;&#10;Description automatically generated">
            <a:extLst>
              <a:ext uri="{FF2B5EF4-FFF2-40B4-BE49-F238E27FC236}">
                <a16:creationId xmlns:a16="http://schemas.microsoft.com/office/drawing/2014/main" id="{66C8A47F-3175-49D1-F7D3-FDE5842CBBE2}"/>
              </a:ext>
            </a:extLst>
          </p:cNvPr>
          <p:cNvPicPr>
            <a:picLocks noChangeAspect="1"/>
          </p:cNvPicPr>
          <p:nvPr userDrawn="1"/>
        </p:nvPicPr>
        <p:blipFill rotWithShape="1">
          <a:blip r:embed="rId2">
            <a:alphaModFix/>
            <a:extLst>
              <a:ext uri="{28A0092B-C50C-407E-A947-70E740481C1C}">
                <a14:useLocalDpi xmlns:a14="http://schemas.microsoft.com/office/drawing/2010/main" val="0"/>
              </a:ext>
            </a:extLst>
          </a:blip>
          <a:srcRect l="5407" t="40558"/>
          <a:stretch/>
        </p:blipFill>
        <p:spPr>
          <a:xfrm>
            <a:off x="6034664" y="1365250"/>
            <a:ext cx="6157336" cy="5473188"/>
          </a:xfrm>
          <a:prstGeom prst="rect">
            <a:avLst/>
          </a:prstGeom>
        </p:spPr>
      </p:pic>
      <p:sp>
        <p:nvSpPr>
          <p:cNvPr id="2" name="Title 1">
            <a:extLst>
              <a:ext uri="{FF2B5EF4-FFF2-40B4-BE49-F238E27FC236}">
                <a16:creationId xmlns:a16="http://schemas.microsoft.com/office/drawing/2014/main" id="{D4DB083F-708B-A428-72ED-FA14A4D7CACA}"/>
              </a:ext>
            </a:extLst>
          </p:cNvPr>
          <p:cNvSpPr>
            <a:spLocks noGrp="1"/>
          </p:cNvSpPr>
          <p:nvPr>
            <p:ph type="ctrTitle"/>
          </p:nvPr>
        </p:nvSpPr>
        <p:spPr>
          <a:xfrm>
            <a:off x="838200" y="1907310"/>
            <a:ext cx="10553700" cy="2387600"/>
          </a:xfrm>
        </p:spPr>
        <p:txBody>
          <a:bodyPr anchor="b">
            <a:normAutofit/>
          </a:bodyPr>
          <a:lstStyle>
            <a:lvl1pPr algn="l">
              <a:defRPr sz="6600">
                <a:solidFill>
                  <a:schemeClr val="bg1"/>
                </a:solidFill>
                <a:latin typeface="Franklin Gothic Book" panose="020B0503020102020204" pitchFamily="34" charset="0"/>
              </a:defRPr>
            </a:lvl1pPr>
          </a:lstStyle>
          <a:p>
            <a:r>
              <a:rPr lang="en-US" dirty="0"/>
              <a:t>Click to edit Master title style</a:t>
            </a:r>
            <a:endParaRPr lang="en-AU" dirty="0"/>
          </a:p>
        </p:txBody>
      </p:sp>
      <p:sp>
        <p:nvSpPr>
          <p:cNvPr id="3" name="Subtitle 2">
            <a:extLst>
              <a:ext uri="{FF2B5EF4-FFF2-40B4-BE49-F238E27FC236}">
                <a16:creationId xmlns:a16="http://schemas.microsoft.com/office/drawing/2014/main" id="{6CDFBE31-037B-FEF0-9C34-3E791916844D}"/>
              </a:ext>
            </a:extLst>
          </p:cNvPr>
          <p:cNvSpPr>
            <a:spLocks noGrp="1"/>
          </p:cNvSpPr>
          <p:nvPr>
            <p:ph type="subTitle" idx="1"/>
          </p:nvPr>
        </p:nvSpPr>
        <p:spPr>
          <a:xfrm>
            <a:off x="838200" y="4386985"/>
            <a:ext cx="10553700" cy="1361882"/>
          </a:xfrm>
        </p:spPr>
        <p:txBody>
          <a:bodyPr/>
          <a:lstStyle>
            <a:lvl1pPr marL="0" indent="0" algn="l">
              <a:buNone/>
              <a:defRPr sz="2400">
                <a:solidFill>
                  <a:schemeClr val="bg1"/>
                </a:solidFill>
                <a:latin typeface="Franklin Gothic Medium" panose="020B06030201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AU" dirty="0"/>
          </a:p>
        </p:txBody>
      </p:sp>
      <p:sp>
        <p:nvSpPr>
          <p:cNvPr id="4" name="Date Placeholder 3">
            <a:extLst>
              <a:ext uri="{FF2B5EF4-FFF2-40B4-BE49-F238E27FC236}">
                <a16:creationId xmlns:a16="http://schemas.microsoft.com/office/drawing/2014/main" id="{2035C5BE-755A-E451-EE55-F5E869C23B57}"/>
              </a:ext>
            </a:extLst>
          </p:cNvPr>
          <p:cNvSpPr>
            <a:spLocks noGrp="1"/>
          </p:cNvSpPr>
          <p:nvPr>
            <p:ph type="dt" sz="half" idx="10"/>
          </p:nvPr>
        </p:nvSpPr>
        <p:spPr>
          <a:xfrm>
            <a:off x="8648700" y="879426"/>
            <a:ext cx="2743200" cy="365125"/>
          </a:xfrm>
          <a:prstGeom prst="rect">
            <a:avLst/>
          </a:prstGeom>
        </p:spPr>
        <p:txBody>
          <a:bodyPr/>
          <a:lstStyle>
            <a:lvl1pPr algn="r">
              <a:defRPr>
                <a:solidFill>
                  <a:schemeClr val="bg1"/>
                </a:solidFill>
              </a:defRPr>
            </a:lvl1pPr>
          </a:lstStyle>
          <a:p>
            <a:fld id="{1D091F8D-C7FE-4B3E-930F-8D815D9B8B36}" type="datetimeFigureOut">
              <a:rPr lang="en-AU" smtClean="0"/>
              <a:pPr/>
              <a:t>1/08/2025</a:t>
            </a:fld>
            <a:endParaRPr lang="en-AU" dirty="0"/>
          </a:p>
        </p:txBody>
      </p:sp>
    </p:spTree>
    <p:extLst>
      <p:ext uri="{BB962C8B-B14F-4D97-AF65-F5344CB8AC3E}">
        <p14:creationId xmlns:p14="http://schemas.microsoft.com/office/powerpoint/2010/main" val="1140886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3_Title Slid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EA8E5B3-A245-20FB-A576-80E50A1D6219}"/>
              </a:ext>
            </a:extLst>
          </p:cNvPr>
          <p:cNvSpPr/>
          <p:nvPr userDrawn="1"/>
        </p:nvSpPr>
        <p:spPr>
          <a:xfrm>
            <a:off x="0" y="0"/>
            <a:ext cx="12192000" cy="6858000"/>
          </a:xfrm>
          <a:prstGeom prst="rect">
            <a:avLst/>
          </a:prstGeom>
          <a:solidFill>
            <a:srgbClr val="4652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pic>
        <p:nvPicPr>
          <p:cNvPr id="6" name="Picture 5" descr="A blue background with circles&#10;&#10;Description automatically generated">
            <a:extLst>
              <a:ext uri="{FF2B5EF4-FFF2-40B4-BE49-F238E27FC236}">
                <a16:creationId xmlns:a16="http://schemas.microsoft.com/office/drawing/2014/main" id="{01AEF952-F056-6E60-E75C-B0D777AB3A4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40833"/>
          <a:stretch/>
        </p:blipFill>
        <p:spPr>
          <a:xfrm>
            <a:off x="5652337" y="1384812"/>
            <a:ext cx="6539663" cy="5473188"/>
          </a:xfrm>
          <a:prstGeom prst="rect">
            <a:avLst/>
          </a:prstGeom>
        </p:spPr>
      </p:pic>
      <p:sp>
        <p:nvSpPr>
          <p:cNvPr id="2" name="Title 1">
            <a:extLst>
              <a:ext uri="{FF2B5EF4-FFF2-40B4-BE49-F238E27FC236}">
                <a16:creationId xmlns:a16="http://schemas.microsoft.com/office/drawing/2014/main" id="{D4DB083F-708B-A428-72ED-FA14A4D7CACA}"/>
              </a:ext>
            </a:extLst>
          </p:cNvPr>
          <p:cNvSpPr>
            <a:spLocks noGrp="1"/>
          </p:cNvSpPr>
          <p:nvPr>
            <p:ph type="ctrTitle"/>
          </p:nvPr>
        </p:nvSpPr>
        <p:spPr>
          <a:xfrm>
            <a:off x="838200" y="1907310"/>
            <a:ext cx="10553700" cy="2387600"/>
          </a:xfrm>
        </p:spPr>
        <p:txBody>
          <a:bodyPr anchor="b">
            <a:normAutofit/>
          </a:bodyPr>
          <a:lstStyle>
            <a:lvl1pPr algn="l">
              <a:defRPr sz="6600">
                <a:solidFill>
                  <a:schemeClr val="bg1"/>
                </a:solidFill>
                <a:latin typeface="Franklin Gothic Book" panose="020B0503020102020204" pitchFamily="34" charset="0"/>
              </a:defRPr>
            </a:lvl1pPr>
          </a:lstStyle>
          <a:p>
            <a:r>
              <a:rPr lang="en-US" dirty="0"/>
              <a:t>Click to edit Master title style</a:t>
            </a:r>
            <a:endParaRPr lang="en-AU" dirty="0"/>
          </a:p>
        </p:txBody>
      </p:sp>
      <p:sp>
        <p:nvSpPr>
          <p:cNvPr id="3" name="Subtitle 2">
            <a:extLst>
              <a:ext uri="{FF2B5EF4-FFF2-40B4-BE49-F238E27FC236}">
                <a16:creationId xmlns:a16="http://schemas.microsoft.com/office/drawing/2014/main" id="{6CDFBE31-037B-FEF0-9C34-3E791916844D}"/>
              </a:ext>
            </a:extLst>
          </p:cNvPr>
          <p:cNvSpPr>
            <a:spLocks noGrp="1"/>
          </p:cNvSpPr>
          <p:nvPr>
            <p:ph type="subTitle" idx="1"/>
          </p:nvPr>
        </p:nvSpPr>
        <p:spPr>
          <a:xfrm>
            <a:off x="838200" y="4386985"/>
            <a:ext cx="10553700" cy="1361882"/>
          </a:xfrm>
        </p:spPr>
        <p:txBody>
          <a:bodyPr/>
          <a:lstStyle>
            <a:lvl1pPr marL="0" indent="0" algn="l">
              <a:buNone/>
              <a:defRPr sz="2400">
                <a:solidFill>
                  <a:schemeClr val="bg1"/>
                </a:solidFill>
                <a:latin typeface="Franklin Gothic Medium" panose="020B06030201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AU" dirty="0"/>
          </a:p>
        </p:txBody>
      </p:sp>
      <p:sp>
        <p:nvSpPr>
          <p:cNvPr id="4" name="Date Placeholder 3">
            <a:extLst>
              <a:ext uri="{FF2B5EF4-FFF2-40B4-BE49-F238E27FC236}">
                <a16:creationId xmlns:a16="http://schemas.microsoft.com/office/drawing/2014/main" id="{2035C5BE-755A-E451-EE55-F5E869C23B57}"/>
              </a:ext>
            </a:extLst>
          </p:cNvPr>
          <p:cNvSpPr>
            <a:spLocks noGrp="1"/>
          </p:cNvSpPr>
          <p:nvPr>
            <p:ph type="dt" sz="half" idx="10"/>
          </p:nvPr>
        </p:nvSpPr>
        <p:spPr>
          <a:xfrm>
            <a:off x="8648700" y="879426"/>
            <a:ext cx="2743200" cy="365125"/>
          </a:xfrm>
          <a:prstGeom prst="rect">
            <a:avLst/>
          </a:prstGeom>
        </p:spPr>
        <p:txBody>
          <a:bodyPr/>
          <a:lstStyle>
            <a:lvl1pPr algn="r">
              <a:defRPr>
                <a:solidFill>
                  <a:schemeClr val="bg1"/>
                </a:solidFill>
              </a:defRPr>
            </a:lvl1pPr>
          </a:lstStyle>
          <a:p>
            <a:fld id="{1D091F8D-C7FE-4B3E-930F-8D815D9B8B36}" type="datetimeFigureOut">
              <a:rPr lang="en-AU" smtClean="0"/>
              <a:pPr/>
              <a:t>1/08/2025</a:t>
            </a:fld>
            <a:endParaRPr lang="en-AU" dirty="0"/>
          </a:p>
        </p:txBody>
      </p:sp>
      <p:pic>
        <p:nvPicPr>
          <p:cNvPr id="8" name="Picture 7" descr="A black and white sign with white text&#10;&#10;Description automatically generated">
            <a:extLst>
              <a:ext uri="{FF2B5EF4-FFF2-40B4-BE49-F238E27FC236}">
                <a16:creationId xmlns:a16="http://schemas.microsoft.com/office/drawing/2014/main" id="{9DB17419-E290-200B-6B25-35CCDFEB45E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38200" y="738045"/>
            <a:ext cx="2312402" cy="627205"/>
          </a:xfrm>
          <a:prstGeom prst="rect">
            <a:avLst/>
          </a:prstGeom>
        </p:spPr>
      </p:pic>
    </p:spTree>
    <p:extLst>
      <p:ext uri="{BB962C8B-B14F-4D97-AF65-F5344CB8AC3E}">
        <p14:creationId xmlns:p14="http://schemas.microsoft.com/office/powerpoint/2010/main" val="3723383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Placeholder 1">
            <a:extLst>
              <a:ext uri="{FF2B5EF4-FFF2-40B4-BE49-F238E27FC236}">
                <a16:creationId xmlns:a16="http://schemas.microsoft.com/office/drawing/2014/main" id="{1897C415-8988-357F-09FE-1C238C76BD69}"/>
              </a:ext>
            </a:extLst>
          </p:cNvPr>
          <p:cNvSpPr>
            <a:spLocks noGrp="1"/>
          </p:cNvSpPr>
          <p:nvPr>
            <p:ph type="title"/>
          </p:nvPr>
        </p:nvSpPr>
        <p:spPr>
          <a:xfrm>
            <a:off x="500710" y="365125"/>
            <a:ext cx="11185167" cy="1325563"/>
          </a:xfrm>
          <a:prstGeom prst="rect">
            <a:avLst/>
          </a:prstGeom>
        </p:spPr>
        <p:txBody>
          <a:bodyPr vert="horz" lIns="91440" tIns="45720" rIns="91440" bIns="45720" rtlCol="0" anchor="ctr">
            <a:normAutofit/>
          </a:bodyPr>
          <a:lstStyle/>
          <a:p>
            <a:r>
              <a:rPr lang="en-US" dirty="0"/>
              <a:t>Click to edit Master title style</a:t>
            </a:r>
            <a:endParaRPr lang="en-AU" dirty="0"/>
          </a:p>
        </p:txBody>
      </p:sp>
      <p:sp>
        <p:nvSpPr>
          <p:cNvPr id="8" name="Text Placeholder 2">
            <a:extLst>
              <a:ext uri="{FF2B5EF4-FFF2-40B4-BE49-F238E27FC236}">
                <a16:creationId xmlns:a16="http://schemas.microsoft.com/office/drawing/2014/main" id="{4F7C5FD6-BF5F-FD8F-02DE-F987D8C1490F}"/>
              </a:ext>
            </a:extLst>
          </p:cNvPr>
          <p:cNvSpPr>
            <a:spLocks noGrp="1"/>
          </p:cNvSpPr>
          <p:nvPr>
            <p:ph idx="1"/>
          </p:nvPr>
        </p:nvSpPr>
        <p:spPr>
          <a:xfrm>
            <a:off x="506121" y="1825625"/>
            <a:ext cx="11185167" cy="396557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12" name="Slide Number Placeholder 6">
            <a:extLst>
              <a:ext uri="{FF2B5EF4-FFF2-40B4-BE49-F238E27FC236}">
                <a16:creationId xmlns:a16="http://schemas.microsoft.com/office/drawing/2014/main" id="{12C4569D-5BCF-CE0B-3A33-EFF67FBD8366}"/>
              </a:ext>
            </a:extLst>
          </p:cNvPr>
          <p:cNvSpPr>
            <a:spLocks noGrp="1"/>
          </p:cNvSpPr>
          <p:nvPr>
            <p:ph type="sldNum" sz="quarter" idx="12"/>
          </p:nvPr>
        </p:nvSpPr>
        <p:spPr>
          <a:xfrm>
            <a:off x="500711" y="6057900"/>
            <a:ext cx="2743200" cy="365125"/>
          </a:xfrm>
          <a:prstGeom prst="rect">
            <a:avLst/>
          </a:prstGeom>
        </p:spPr>
        <p:txBody>
          <a:bodyPr/>
          <a:lstStyle/>
          <a:p>
            <a:fld id="{681F59E7-E586-46FF-B7D2-7FBF6E6136EF}" type="slidenum">
              <a:rPr lang="en-AU" smtClean="0"/>
              <a:t>‹#›</a:t>
            </a:fld>
            <a:endParaRPr lang="en-AU"/>
          </a:p>
        </p:txBody>
      </p:sp>
    </p:spTree>
    <p:extLst>
      <p:ext uri="{BB962C8B-B14F-4D97-AF65-F5344CB8AC3E}">
        <p14:creationId xmlns:p14="http://schemas.microsoft.com/office/powerpoint/2010/main" val="1981097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9290C-47ED-0257-F691-D9EA41BEB183}"/>
              </a:ext>
            </a:extLst>
          </p:cNvPr>
          <p:cNvSpPr>
            <a:spLocks noGrp="1"/>
          </p:cNvSpPr>
          <p:nvPr>
            <p:ph type="title"/>
          </p:nvPr>
        </p:nvSpPr>
        <p:spPr>
          <a:xfrm>
            <a:off x="500711" y="365125"/>
            <a:ext cx="5257800" cy="1325563"/>
          </a:xfrm>
        </p:spPr>
        <p:txBody>
          <a:bodyPr>
            <a:normAutofit/>
          </a:bodyPr>
          <a:lstStyle>
            <a:lvl1pPr>
              <a:defRPr sz="3200">
                <a:latin typeface="+mj-lt"/>
              </a:defRPr>
            </a:lvl1pPr>
          </a:lstStyle>
          <a:p>
            <a:r>
              <a:rPr lang="en-US" dirty="0"/>
              <a:t>Click to edit Master title style</a:t>
            </a:r>
            <a:endParaRPr lang="en-AU" dirty="0"/>
          </a:p>
        </p:txBody>
      </p:sp>
      <p:sp>
        <p:nvSpPr>
          <p:cNvPr id="3" name="Content Placeholder 2">
            <a:extLst>
              <a:ext uri="{FF2B5EF4-FFF2-40B4-BE49-F238E27FC236}">
                <a16:creationId xmlns:a16="http://schemas.microsoft.com/office/drawing/2014/main" id="{EDEBE7CD-DF06-3481-EF70-141C0903384C}"/>
              </a:ext>
            </a:extLst>
          </p:cNvPr>
          <p:cNvSpPr>
            <a:spLocks noGrp="1"/>
          </p:cNvSpPr>
          <p:nvPr>
            <p:ph sz="half" idx="1"/>
          </p:nvPr>
        </p:nvSpPr>
        <p:spPr>
          <a:xfrm>
            <a:off x="500711" y="1825625"/>
            <a:ext cx="5257800" cy="41560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8" name="Slide Number Placeholder 6">
            <a:extLst>
              <a:ext uri="{FF2B5EF4-FFF2-40B4-BE49-F238E27FC236}">
                <a16:creationId xmlns:a16="http://schemas.microsoft.com/office/drawing/2014/main" id="{65C870C6-BB08-2D38-254B-329FC1C53917}"/>
              </a:ext>
            </a:extLst>
          </p:cNvPr>
          <p:cNvSpPr>
            <a:spLocks noGrp="1"/>
          </p:cNvSpPr>
          <p:nvPr>
            <p:ph type="sldNum" sz="quarter" idx="12"/>
          </p:nvPr>
        </p:nvSpPr>
        <p:spPr>
          <a:xfrm>
            <a:off x="500711" y="6057900"/>
            <a:ext cx="2743200" cy="365125"/>
          </a:xfrm>
          <a:prstGeom prst="rect">
            <a:avLst/>
          </a:prstGeom>
        </p:spPr>
        <p:txBody>
          <a:bodyPr/>
          <a:lstStyle/>
          <a:p>
            <a:fld id="{681F59E7-E586-46FF-B7D2-7FBF6E6136EF}" type="slidenum">
              <a:rPr lang="en-AU" smtClean="0"/>
              <a:t>‹#›</a:t>
            </a:fld>
            <a:endParaRPr lang="en-AU"/>
          </a:p>
        </p:txBody>
      </p:sp>
    </p:spTree>
    <p:extLst>
      <p:ext uri="{BB962C8B-B14F-4D97-AF65-F5344CB8AC3E}">
        <p14:creationId xmlns:p14="http://schemas.microsoft.com/office/powerpoint/2010/main" val="4196992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22092-36D3-2E09-598E-0D8D1452DF6C}"/>
              </a:ext>
            </a:extLst>
          </p:cNvPr>
          <p:cNvSpPr>
            <a:spLocks noGrp="1"/>
          </p:cNvSpPr>
          <p:nvPr>
            <p:ph type="title"/>
          </p:nvPr>
        </p:nvSpPr>
        <p:spPr>
          <a:xfrm>
            <a:off x="577850" y="365125"/>
            <a:ext cx="11036300" cy="1325563"/>
          </a:xfrm>
        </p:spPr>
        <p:txBody>
          <a:bodyPr/>
          <a:lstStyle/>
          <a:p>
            <a:r>
              <a:rPr lang="en-US" dirty="0"/>
              <a:t>Click to edit Master title style</a:t>
            </a:r>
            <a:endParaRPr lang="en-AU" dirty="0"/>
          </a:p>
        </p:txBody>
      </p:sp>
      <p:sp>
        <p:nvSpPr>
          <p:cNvPr id="3" name="Text Placeholder 2">
            <a:extLst>
              <a:ext uri="{FF2B5EF4-FFF2-40B4-BE49-F238E27FC236}">
                <a16:creationId xmlns:a16="http://schemas.microsoft.com/office/drawing/2014/main" id="{67B614FE-9D19-1EFC-CCC8-19B8F5869EB1}"/>
              </a:ext>
            </a:extLst>
          </p:cNvPr>
          <p:cNvSpPr>
            <a:spLocks noGrp="1"/>
          </p:cNvSpPr>
          <p:nvPr>
            <p:ph type="body" idx="1"/>
          </p:nvPr>
        </p:nvSpPr>
        <p:spPr>
          <a:xfrm>
            <a:off x="666750"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A845A4A-AB5A-B9DB-1E3B-7F33C1F50207}"/>
              </a:ext>
            </a:extLst>
          </p:cNvPr>
          <p:cNvSpPr>
            <a:spLocks noGrp="1"/>
          </p:cNvSpPr>
          <p:nvPr>
            <p:ph sz="half" idx="2"/>
          </p:nvPr>
        </p:nvSpPr>
        <p:spPr>
          <a:xfrm>
            <a:off x="666750" y="2505075"/>
            <a:ext cx="5157787" cy="348932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Text Placeholder 4">
            <a:extLst>
              <a:ext uri="{FF2B5EF4-FFF2-40B4-BE49-F238E27FC236}">
                <a16:creationId xmlns:a16="http://schemas.microsoft.com/office/drawing/2014/main" id="{0AC05BB8-C8B1-3E28-D909-4965424755E5}"/>
              </a:ext>
            </a:extLst>
          </p:cNvPr>
          <p:cNvSpPr>
            <a:spLocks noGrp="1"/>
          </p:cNvSpPr>
          <p:nvPr>
            <p:ph type="body" sz="quarter" idx="3"/>
          </p:nvPr>
        </p:nvSpPr>
        <p:spPr>
          <a:xfrm>
            <a:off x="6430962"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BCAD297-5A70-6930-3359-E5242DE6F074}"/>
              </a:ext>
            </a:extLst>
          </p:cNvPr>
          <p:cNvSpPr>
            <a:spLocks noGrp="1"/>
          </p:cNvSpPr>
          <p:nvPr>
            <p:ph sz="quarter" idx="4"/>
          </p:nvPr>
        </p:nvSpPr>
        <p:spPr>
          <a:xfrm>
            <a:off x="6430962" y="2505075"/>
            <a:ext cx="5183188" cy="348932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11" name="Slide Number Placeholder 6">
            <a:extLst>
              <a:ext uri="{FF2B5EF4-FFF2-40B4-BE49-F238E27FC236}">
                <a16:creationId xmlns:a16="http://schemas.microsoft.com/office/drawing/2014/main" id="{2921C2F3-A1BE-FEDF-1617-C9FB6B6CE2BD}"/>
              </a:ext>
            </a:extLst>
          </p:cNvPr>
          <p:cNvSpPr txBox="1">
            <a:spLocks/>
          </p:cNvSpPr>
          <p:nvPr userDrawn="1"/>
        </p:nvSpPr>
        <p:spPr>
          <a:xfrm>
            <a:off x="500711" y="6057900"/>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81F59E7-E586-46FF-B7D2-7FBF6E6136EF}" type="slidenum">
              <a:rPr lang="en-AU" smtClean="0"/>
              <a:pPr/>
              <a:t>‹#›</a:t>
            </a:fld>
            <a:endParaRPr lang="en-AU"/>
          </a:p>
        </p:txBody>
      </p:sp>
    </p:spTree>
    <p:extLst>
      <p:ext uri="{BB962C8B-B14F-4D97-AF65-F5344CB8AC3E}">
        <p14:creationId xmlns:p14="http://schemas.microsoft.com/office/powerpoint/2010/main" val="2218244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22092-36D3-2E09-598E-0D8D1452DF6C}"/>
              </a:ext>
            </a:extLst>
          </p:cNvPr>
          <p:cNvSpPr>
            <a:spLocks noGrp="1"/>
          </p:cNvSpPr>
          <p:nvPr>
            <p:ph type="title"/>
          </p:nvPr>
        </p:nvSpPr>
        <p:spPr>
          <a:xfrm>
            <a:off x="577850" y="365125"/>
            <a:ext cx="11036300" cy="1325563"/>
          </a:xfrm>
        </p:spPr>
        <p:txBody>
          <a:bodyPr/>
          <a:lstStyle/>
          <a:p>
            <a:r>
              <a:rPr lang="en-US" dirty="0"/>
              <a:t>Click to edit Master title style</a:t>
            </a:r>
            <a:endParaRPr lang="en-AU" dirty="0"/>
          </a:p>
        </p:txBody>
      </p:sp>
      <p:sp>
        <p:nvSpPr>
          <p:cNvPr id="3" name="Text Placeholder 2">
            <a:extLst>
              <a:ext uri="{FF2B5EF4-FFF2-40B4-BE49-F238E27FC236}">
                <a16:creationId xmlns:a16="http://schemas.microsoft.com/office/drawing/2014/main" id="{67B614FE-9D19-1EFC-CCC8-19B8F5869EB1}"/>
              </a:ext>
            </a:extLst>
          </p:cNvPr>
          <p:cNvSpPr>
            <a:spLocks noGrp="1"/>
          </p:cNvSpPr>
          <p:nvPr>
            <p:ph type="body" idx="1"/>
          </p:nvPr>
        </p:nvSpPr>
        <p:spPr>
          <a:xfrm>
            <a:off x="577850" y="2753122"/>
            <a:ext cx="3508559" cy="78342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A845A4A-AB5A-B9DB-1E3B-7F33C1F50207}"/>
              </a:ext>
            </a:extLst>
          </p:cNvPr>
          <p:cNvSpPr>
            <a:spLocks noGrp="1"/>
          </p:cNvSpPr>
          <p:nvPr>
            <p:ph sz="half" idx="2"/>
          </p:nvPr>
        </p:nvSpPr>
        <p:spPr>
          <a:xfrm>
            <a:off x="577850" y="3577034"/>
            <a:ext cx="3508559" cy="195897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Text Placeholder 4">
            <a:extLst>
              <a:ext uri="{FF2B5EF4-FFF2-40B4-BE49-F238E27FC236}">
                <a16:creationId xmlns:a16="http://schemas.microsoft.com/office/drawing/2014/main" id="{0AC05BB8-C8B1-3E28-D909-4965424755E5}"/>
              </a:ext>
            </a:extLst>
          </p:cNvPr>
          <p:cNvSpPr>
            <a:spLocks noGrp="1"/>
          </p:cNvSpPr>
          <p:nvPr>
            <p:ph type="body" sz="quarter" idx="3"/>
          </p:nvPr>
        </p:nvSpPr>
        <p:spPr>
          <a:xfrm>
            <a:off x="4324441" y="2753122"/>
            <a:ext cx="3525838" cy="78342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BCAD297-5A70-6930-3359-E5242DE6F074}"/>
              </a:ext>
            </a:extLst>
          </p:cNvPr>
          <p:cNvSpPr>
            <a:spLocks noGrp="1"/>
          </p:cNvSpPr>
          <p:nvPr>
            <p:ph sz="quarter" idx="4"/>
          </p:nvPr>
        </p:nvSpPr>
        <p:spPr>
          <a:xfrm>
            <a:off x="4324441" y="3577034"/>
            <a:ext cx="3525838" cy="195897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11" name="Slide Number Placeholder 6">
            <a:extLst>
              <a:ext uri="{FF2B5EF4-FFF2-40B4-BE49-F238E27FC236}">
                <a16:creationId xmlns:a16="http://schemas.microsoft.com/office/drawing/2014/main" id="{2921C2F3-A1BE-FEDF-1617-C9FB6B6CE2BD}"/>
              </a:ext>
            </a:extLst>
          </p:cNvPr>
          <p:cNvSpPr txBox="1">
            <a:spLocks/>
          </p:cNvSpPr>
          <p:nvPr userDrawn="1"/>
        </p:nvSpPr>
        <p:spPr>
          <a:xfrm>
            <a:off x="500711" y="6057900"/>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81F59E7-E586-46FF-B7D2-7FBF6E6136EF}" type="slidenum">
              <a:rPr lang="en-AU" smtClean="0"/>
              <a:pPr/>
              <a:t>‹#›</a:t>
            </a:fld>
            <a:endParaRPr lang="en-AU"/>
          </a:p>
        </p:txBody>
      </p:sp>
      <p:sp>
        <p:nvSpPr>
          <p:cNvPr id="7" name="Text Placeholder 4">
            <a:extLst>
              <a:ext uri="{FF2B5EF4-FFF2-40B4-BE49-F238E27FC236}">
                <a16:creationId xmlns:a16="http://schemas.microsoft.com/office/drawing/2014/main" id="{7530BA96-D754-D033-6D47-0F591545D58B}"/>
              </a:ext>
            </a:extLst>
          </p:cNvPr>
          <p:cNvSpPr>
            <a:spLocks noGrp="1"/>
          </p:cNvSpPr>
          <p:nvPr>
            <p:ph type="body" sz="quarter" idx="10"/>
          </p:nvPr>
        </p:nvSpPr>
        <p:spPr>
          <a:xfrm>
            <a:off x="8088312" y="2753122"/>
            <a:ext cx="3525838" cy="78342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Content Placeholder 5">
            <a:extLst>
              <a:ext uri="{FF2B5EF4-FFF2-40B4-BE49-F238E27FC236}">
                <a16:creationId xmlns:a16="http://schemas.microsoft.com/office/drawing/2014/main" id="{62BE74D8-1822-2868-00AC-9CE64F725E7D}"/>
              </a:ext>
            </a:extLst>
          </p:cNvPr>
          <p:cNvSpPr>
            <a:spLocks noGrp="1"/>
          </p:cNvSpPr>
          <p:nvPr>
            <p:ph sz="quarter" idx="11"/>
          </p:nvPr>
        </p:nvSpPr>
        <p:spPr>
          <a:xfrm>
            <a:off x="8088312" y="3577034"/>
            <a:ext cx="3525838" cy="195897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Tree>
    <p:extLst>
      <p:ext uri="{BB962C8B-B14F-4D97-AF65-F5344CB8AC3E}">
        <p14:creationId xmlns:p14="http://schemas.microsoft.com/office/powerpoint/2010/main" val="3984735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175CC-E260-A4F4-4388-88E9C7FFC979}"/>
              </a:ext>
            </a:extLst>
          </p:cNvPr>
          <p:cNvSpPr>
            <a:spLocks noGrp="1"/>
          </p:cNvSpPr>
          <p:nvPr>
            <p:ph type="title"/>
          </p:nvPr>
        </p:nvSpPr>
        <p:spPr/>
        <p:txBody>
          <a:bodyPr/>
          <a:lstStyle/>
          <a:p>
            <a:r>
              <a:rPr lang="en-US"/>
              <a:t>Click to edit Master title style</a:t>
            </a:r>
            <a:endParaRPr lang="en-AU"/>
          </a:p>
        </p:txBody>
      </p:sp>
      <p:sp>
        <p:nvSpPr>
          <p:cNvPr id="6" name="Slide Number Placeholder 6">
            <a:extLst>
              <a:ext uri="{FF2B5EF4-FFF2-40B4-BE49-F238E27FC236}">
                <a16:creationId xmlns:a16="http://schemas.microsoft.com/office/drawing/2014/main" id="{4ADCB602-BED3-D58B-6D5A-3FA6E6804D03}"/>
              </a:ext>
            </a:extLst>
          </p:cNvPr>
          <p:cNvSpPr>
            <a:spLocks noGrp="1"/>
          </p:cNvSpPr>
          <p:nvPr>
            <p:ph type="sldNum" sz="quarter" idx="12"/>
          </p:nvPr>
        </p:nvSpPr>
        <p:spPr>
          <a:xfrm>
            <a:off x="500711" y="6057900"/>
            <a:ext cx="2743200" cy="365125"/>
          </a:xfrm>
          <a:prstGeom prst="rect">
            <a:avLst/>
          </a:prstGeom>
        </p:spPr>
        <p:txBody>
          <a:bodyPr/>
          <a:lstStyle/>
          <a:p>
            <a:fld id="{681F59E7-E586-46FF-B7D2-7FBF6E6136EF}" type="slidenum">
              <a:rPr lang="en-AU" smtClean="0"/>
              <a:t>‹#›</a:t>
            </a:fld>
            <a:endParaRPr lang="en-AU"/>
          </a:p>
        </p:txBody>
      </p:sp>
    </p:spTree>
    <p:extLst>
      <p:ext uri="{BB962C8B-B14F-4D97-AF65-F5344CB8AC3E}">
        <p14:creationId xmlns:p14="http://schemas.microsoft.com/office/powerpoint/2010/main" val="3099660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6">
            <a:extLst>
              <a:ext uri="{FF2B5EF4-FFF2-40B4-BE49-F238E27FC236}">
                <a16:creationId xmlns:a16="http://schemas.microsoft.com/office/drawing/2014/main" id="{C801E78F-C0D1-9BB3-C8F0-4A8FB50F6C2F}"/>
              </a:ext>
            </a:extLst>
          </p:cNvPr>
          <p:cNvSpPr>
            <a:spLocks noGrp="1"/>
          </p:cNvSpPr>
          <p:nvPr>
            <p:ph type="sldNum" sz="quarter" idx="12"/>
          </p:nvPr>
        </p:nvSpPr>
        <p:spPr>
          <a:xfrm>
            <a:off x="500711" y="6057900"/>
            <a:ext cx="2743200" cy="365125"/>
          </a:xfrm>
          <a:prstGeom prst="rect">
            <a:avLst/>
          </a:prstGeom>
        </p:spPr>
        <p:txBody>
          <a:bodyPr/>
          <a:lstStyle/>
          <a:p>
            <a:fld id="{681F59E7-E586-46FF-B7D2-7FBF6E6136EF}" type="slidenum">
              <a:rPr lang="en-AU" smtClean="0"/>
              <a:t>‹#›</a:t>
            </a:fld>
            <a:endParaRPr lang="en-AU"/>
          </a:p>
        </p:txBody>
      </p:sp>
    </p:spTree>
    <p:extLst>
      <p:ext uri="{BB962C8B-B14F-4D97-AF65-F5344CB8AC3E}">
        <p14:creationId xmlns:p14="http://schemas.microsoft.com/office/powerpoint/2010/main" val="24165063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349C2AF-BEF4-8E53-E5BA-36C938C15719}"/>
              </a:ext>
            </a:extLst>
          </p:cNvPr>
          <p:cNvSpPr>
            <a:spLocks noGrp="1"/>
          </p:cNvSpPr>
          <p:nvPr>
            <p:ph type="title"/>
          </p:nvPr>
        </p:nvSpPr>
        <p:spPr>
          <a:xfrm>
            <a:off x="500710" y="365125"/>
            <a:ext cx="11185167" cy="1325563"/>
          </a:xfrm>
          <a:prstGeom prst="rect">
            <a:avLst/>
          </a:prstGeom>
        </p:spPr>
        <p:txBody>
          <a:bodyPr vert="horz" lIns="91440" tIns="45720" rIns="91440" bIns="45720" rtlCol="0" anchor="ctr">
            <a:normAutofit/>
          </a:bodyPr>
          <a:lstStyle/>
          <a:p>
            <a:r>
              <a:rPr lang="en-US" dirty="0"/>
              <a:t>Click to edit Master title style</a:t>
            </a:r>
            <a:endParaRPr lang="en-AU" dirty="0"/>
          </a:p>
        </p:txBody>
      </p:sp>
      <p:sp>
        <p:nvSpPr>
          <p:cNvPr id="3" name="Text Placeholder 2">
            <a:extLst>
              <a:ext uri="{FF2B5EF4-FFF2-40B4-BE49-F238E27FC236}">
                <a16:creationId xmlns:a16="http://schemas.microsoft.com/office/drawing/2014/main" id="{DBAAAC26-BD9B-1B10-1A1C-10AFF7808221}"/>
              </a:ext>
            </a:extLst>
          </p:cNvPr>
          <p:cNvSpPr>
            <a:spLocks noGrp="1"/>
          </p:cNvSpPr>
          <p:nvPr>
            <p:ph type="body" idx="1"/>
          </p:nvPr>
        </p:nvSpPr>
        <p:spPr>
          <a:xfrm>
            <a:off x="506121" y="1825625"/>
            <a:ext cx="11185167" cy="396557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44BA7DD7-E269-9739-C063-C4999BBAC65B}"/>
              </a:ext>
            </a:extLst>
          </p:cNvPr>
          <p:cNvSpPr>
            <a:spLocks noGrp="1"/>
          </p:cNvSpPr>
          <p:nvPr>
            <p:ph type="dt" sz="half" idx="2"/>
          </p:nvPr>
        </p:nvSpPr>
        <p:spPr>
          <a:xfrm>
            <a:off x="500711" y="6042745"/>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091F8D-C7FE-4B3E-930F-8D815D9B8B36}" type="datetimeFigureOut">
              <a:rPr lang="en-AU" smtClean="0"/>
              <a:t>1/08/2025</a:t>
            </a:fld>
            <a:endParaRPr lang="en-AU"/>
          </a:p>
        </p:txBody>
      </p:sp>
    </p:spTree>
    <p:extLst>
      <p:ext uri="{BB962C8B-B14F-4D97-AF65-F5344CB8AC3E}">
        <p14:creationId xmlns:p14="http://schemas.microsoft.com/office/powerpoint/2010/main" val="3645916531"/>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62" r:id="rId3"/>
    <p:sldLayoutId id="2147483650" r:id="rId4"/>
    <p:sldLayoutId id="2147483652" r:id="rId5"/>
    <p:sldLayoutId id="2147483653" r:id="rId6"/>
    <p:sldLayoutId id="2147483664" r:id="rId7"/>
    <p:sldLayoutId id="2147483654" r:id="rId8"/>
    <p:sldLayoutId id="2147483655" r:id="rId9"/>
    <p:sldLayoutId id="2147483656" r:id="rId10"/>
    <p:sldLayoutId id="2147483663" r:id="rId11"/>
    <p:sldLayoutId id="2147483657" r:id="rId12"/>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6.xml"/><Relationship Id="rId5" Type="http://schemas.openxmlformats.org/officeDocument/2006/relationships/image" Target="../media/image6.pn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6.xml"/><Relationship Id="rId6" Type="http://schemas.openxmlformats.org/officeDocument/2006/relationships/image" Target="../media/image6.png"/><Relationship Id="rId5" Type="http://schemas.openxmlformats.org/officeDocument/2006/relationships/image" Target="../media/image7.png"/><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6.xml"/><Relationship Id="rId6" Type="http://schemas.openxmlformats.org/officeDocument/2006/relationships/image" Target="../media/image6.png"/><Relationship Id="rId5" Type="http://schemas.openxmlformats.org/officeDocument/2006/relationships/image" Target="../media/image7.png"/><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2.xml"/><Relationship Id="rId6" Type="http://schemas.openxmlformats.org/officeDocument/2006/relationships/image" Target="../media/image10.png"/><Relationship Id="rId5" Type="http://schemas.microsoft.com/office/2007/relationships/hdphoto" Target="../media/hdphoto1.wdp"/><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6.xml"/><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6.xml"/><Relationship Id="rId6" Type="http://schemas.openxmlformats.org/officeDocument/2006/relationships/image" Target="../media/image6.png"/><Relationship Id="rId5" Type="http://schemas.openxmlformats.org/officeDocument/2006/relationships/image" Target="../media/image7.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6.xml"/><Relationship Id="rId6" Type="http://schemas.openxmlformats.org/officeDocument/2006/relationships/image" Target="../media/image6.png"/><Relationship Id="rId5" Type="http://schemas.openxmlformats.org/officeDocument/2006/relationships/image" Target="../media/image7.png"/><Relationship Id="rId4" Type="http://schemas.openxmlformats.org/officeDocument/2006/relationships/image" Target="../media/image8.png"/></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6.xml"/><Relationship Id="rId6" Type="http://schemas.openxmlformats.org/officeDocument/2006/relationships/image" Target="../media/image6.png"/><Relationship Id="rId5" Type="http://schemas.openxmlformats.org/officeDocument/2006/relationships/image" Target="../media/image7.png"/><Relationship Id="rId4" Type="http://schemas.openxmlformats.org/officeDocument/2006/relationships/image" Target="../media/image8.png"/></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6.xml"/><Relationship Id="rId6" Type="http://schemas.openxmlformats.org/officeDocument/2006/relationships/image" Target="../media/image6.png"/><Relationship Id="rId5" Type="http://schemas.openxmlformats.org/officeDocument/2006/relationships/image" Target="../media/image7.png"/><Relationship Id="rId4" Type="http://schemas.openxmlformats.org/officeDocument/2006/relationships/image" Target="../media/image8.png"/></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6.xml"/><Relationship Id="rId6" Type="http://schemas.openxmlformats.org/officeDocument/2006/relationships/image" Target="../media/image6.png"/><Relationship Id="rId5" Type="http://schemas.openxmlformats.org/officeDocument/2006/relationships/image" Target="../media/image7.png"/><Relationship Id="rId4" Type="http://schemas.openxmlformats.org/officeDocument/2006/relationships/image" Target="../media/image8.png"/></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6.xml"/><Relationship Id="rId6" Type="http://schemas.openxmlformats.org/officeDocument/2006/relationships/image" Target="../media/image6.png"/><Relationship Id="rId5" Type="http://schemas.openxmlformats.org/officeDocument/2006/relationships/image" Target="../media/image7.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14.svg"/><Relationship Id="rId2" Type="http://schemas.openxmlformats.org/officeDocument/2006/relationships/notesSlide" Target="../notesSlides/notesSlide31.xml"/><Relationship Id="rId1" Type="http://schemas.openxmlformats.org/officeDocument/2006/relationships/slideLayout" Target="../slideLayouts/slideLayout4.xml"/><Relationship Id="rId6" Type="http://schemas.openxmlformats.org/officeDocument/2006/relationships/image" Target="../media/image13.png"/><Relationship Id="rId5" Type="http://schemas.openxmlformats.org/officeDocument/2006/relationships/image" Target="../media/image12.svg"/><Relationship Id="rId4" Type="http://schemas.openxmlformats.org/officeDocument/2006/relationships/image" Target="../media/image11.png"/></Relationships>
</file>

<file path=ppt/slides/_rels/slide3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2.xml"/><Relationship Id="rId1" Type="http://schemas.openxmlformats.org/officeDocument/2006/relationships/slideLayout" Target="../slideLayouts/slideLayout6.xml"/><Relationship Id="rId4" Type="http://schemas.openxmlformats.org/officeDocument/2006/relationships/image" Target="../media/image7.png"/></Relationships>
</file>

<file path=ppt/slides/_rels/slide3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24B3F190-1184-FAB6-4441-EEDFA3C1EB09}"/>
              </a:ext>
            </a:extLst>
          </p:cNvPr>
          <p:cNvSpPr>
            <a:spLocks noGrp="1"/>
          </p:cNvSpPr>
          <p:nvPr>
            <p:ph type="subTitle" idx="1"/>
          </p:nvPr>
        </p:nvSpPr>
        <p:spPr>
          <a:xfrm>
            <a:off x="837547" y="2521327"/>
            <a:ext cx="10516906" cy="2492680"/>
          </a:xfrm>
        </p:spPr>
        <p:txBody>
          <a:bodyPr>
            <a:normAutofit/>
          </a:bodyPr>
          <a:lstStyle/>
          <a:p>
            <a:r>
              <a:rPr lang="en-US" sz="5400" dirty="0"/>
              <a:t>COMMUNITY VIEWS ON RAPE AND SEXUAL ASSAULT SENTENCING</a:t>
            </a:r>
            <a:endParaRPr lang="en-AU" sz="5400" dirty="0"/>
          </a:p>
        </p:txBody>
      </p:sp>
      <p:sp>
        <p:nvSpPr>
          <p:cNvPr id="3" name="Subtitle 4">
            <a:extLst>
              <a:ext uri="{FF2B5EF4-FFF2-40B4-BE49-F238E27FC236}">
                <a16:creationId xmlns:a16="http://schemas.microsoft.com/office/drawing/2014/main" id="{ED525549-4141-3DA0-DB5B-51C64E7547B2}"/>
              </a:ext>
            </a:extLst>
          </p:cNvPr>
          <p:cNvSpPr txBox="1">
            <a:spLocks/>
          </p:cNvSpPr>
          <p:nvPr/>
        </p:nvSpPr>
        <p:spPr>
          <a:xfrm>
            <a:off x="837547" y="4639732"/>
            <a:ext cx="10516906" cy="1016001"/>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bg1"/>
                </a:solidFill>
                <a:latin typeface="Franklin Gothic Medium" panose="020B0603020102020204" pitchFamily="34" charset="0"/>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solidFill>
                  <a:schemeClr val="accent1">
                    <a:lumMod val="20000"/>
                    <a:lumOff val="80000"/>
                  </a:schemeClr>
                </a:solidFill>
                <a:latin typeface="+mj-lt"/>
              </a:rPr>
              <a:t>Laura Hidderley, </a:t>
            </a:r>
            <a:r>
              <a:rPr lang="en-US" dirty="0">
                <a:solidFill>
                  <a:schemeClr val="accent1">
                    <a:lumMod val="40000"/>
                    <a:lumOff val="60000"/>
                  </a:schemeClr>
                </a:solidFill>
                <a:latin typeface="+mj-lt"/>
              </a:rPr>
              <a:t>Queensland Sentencing Advisory Council</a:t>
            </a:r>
          </a:p>
          <a:p>
            <a:r>
              <a:rPr lang="en-US" dirty="0">
                <a:solidFill>
                  <a:schemeClr val="accent1">
                    <a:lumMod val="20000"/>
                    <a:lumOff val="80000"/>
                  </a:schemeClr>
                </a:solidFill>
                <a:latin typeface="+mj-lt"/>
              </a:rPr>
              <a:t>Ashley Pearson, </a:t>
            </a:r>
            <a:r>
              <a:rPr lang="en-US" dirty="0">
                <a:solidFill>
                  <a:schemeClr val="accent1">
                    <a:lumMod val="40000"/>
                    <a:lumOff val="60000"/>
                  </a:schemeClr>
                </a:solidFill>
                <a:latin typeface="+mj-lt"/>
              </a:rPr>
              <a:t>University of the Sunshine Coast</a:t>
            </a:r>
            <a:endParaRPr lang="en-AU" dirty="0">
              <a:solidFill>
                <a:schemeClr val="accent1">
                  <a:lumMod val="40000"/>
                  <a:lumOff val="60000"/>
                </a:schemeClr>
              </a:solidFill>
              <a:latin typeface="+mj-lt"/>
            </a:endParaRPr>
          </a:p>
        </p:txBody>
      </p:sp>
      <p:pic>
        <p:nvPicPr>
          <p:cNvPr id="4" name="Picture 3" descr="A black and white sign with white text&#10;&#10;Description automatically generated">
            <a:extLst>
              <a:ext uri="{FF2B5EF4-FFF2-40B4-BE49-F238E27FC236}">
                <a16:creationId xmlns:a16="http://schemas.microsoft.com/office/drawing/2014/main" id="{F2FA1B06-55E0-6722-8EAD-C62C55AC60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738045"/>
            <a:ext cx="2312402" cy="627205"/>
          </a:xfrm>
          <a:prstGeom prst="rect">
            <a:avLst/>
          </a:prstGeom>
        </p:spPr>
      </p:pic>
    </p:spTree>
    <p:extLst>
      <p:ext uri="{BB962C8B-B14F-4D97-AF65-F5344CB8AC3E}">
        <p14:creationId xmlns:p14="http://schemas.microsoft.com/office/powerpoint/2010/main" val="7684005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A081EC5-B636-675A-8981-C9B1CC82351B}"/>
              </a:ext>
            </a:extLst>
          </p:cNvPr>
          <p:cNvSpPr/>
          <p:nvPr/>
        </p:nvSpPr>
        <p:spPr>
          <a:xfrm>
            <a:off x="0" y="-1"/>
            <a:ext cx="12192000" cy="182562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2" name="Oval 31">
            <a:extLst>
              <a:ext uri="{FF2B5EF4-FFF2-40B4-BE49-F238E27FC236}">
                <a16:creationId xmlns:a16="http://schemas.microsoft.com/office/drawing/2014/main" id="{D01618D8-8C20-0395-D5FE-73B475ECC12C}"/>
              </a:ext>
            </a:extLst>
          </p:cNvPr>
          <p:cNvSpPr/>
          <p:nvPr/>
        </p:nvSpPr>
        <p:spPr>
          <a:xfrm>
            <a:off x="6989006" y="-858206"/>
            <a:ext cx="2801296" cy="2391091"/>
          </a:xfrm>
          <a:prstGeom prst="ellipse">
            <a:avLst/>
          </a:prstGeom>
          <a:solidFill>
            <a:schemeClr val="accent1">
              <a:lumMod val="50000"/>
              <a:alpha val="25098"/>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A47BCFB3-2ECA-8F7C-209F-5418661D4474}"/>
              </a:ext>
            </a:extLst>
          </p:cNvPr>
          <p:cNvSpPr>
            <a:spLocks noGrp="1"/>
          </p:cNvSpPr>
          <p:nvPr>
            <p:ph type="title"/>
          </p:nvPr>
        </p:nvSpPr>
        <p:spPr/>
        <p:txBody>
          <a:bodyPr/>
          <a:lstStyle/>
          <a:p>
            <a:r>
              <a:rPr lang="en-US" dirty="0">
                <a:solidFill>
                  <a:schemeClr val="bg1"/>
                </a:solidFill>
                <a:latin typeface="Franklin Gothic Medium" panose="020B0603020102020204" pitchFamily="34" charset="0"/>
              </a:rPr>
              <a:t>QLD Courts Data Comparison</a:t>
            </a:r>
            <a:endParaRPr lang="en-AU" dirty="0">
              <a:solidFill>
                <a:schemeClr val="bg1"/>
              </a:solidFill>
              <a:latin typeface="Franklin Gothic Medium" panose="020B0603020102020204" pitchFamily="34" charset="0"/>
            </a:endParaRPr>
          </a:p>
        </p:txBody>
      </p:sp>
      <p:sp>
        <p:nvSpPr>
          <p:cNvPr id="31" name="Oval 30">
            <a:extLst>
              <a:ext uri="{FF2B5EF4-FFF2-40B4-BE49-F238E27FC236}">
                <a16:creationId xmlns:a16="http://schemas.microsoft.com/office/drawing/2014/main" id="{05EF358A-85B9-F0CD-F255-B7AF6E1C91DC}"/>
              </a:ext>
            </a:extLst>
          </p:cNvPr>
          <p:cNvSpPr/>
          <p:nvPr/>
        </p:nvSpPr>
        <p:spPr>
          <a:xfrm>
            <a:off x="9240789" y="1308329"/>
            <a:ext cx="1033805" cy="882421"/>
          </a:xfrm>
          <a:prstGeom prst="ellipse">
            <a:avLst/>
          </a:prstGeom>
          <a:solidFill>
            <a:srgbClr val="4B3353">
              <a:alpha val="7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9" name="Oval 28">
            <a:extLst>
              <a:ext uri="{FF2B5EF4-FFF2-40B4-BE49-F238E27FC236}">
                <a16:creationId xmlns:a16="http://schemas.microsoft.com/office/drawing/2014/main" id="{557D5989-12F7-6C9A-7BE8-71309B74F81E}"/>
              </a:ext>
            </a:extLst>
          </p:cNvPr>
          <p:cNvSpPr/>
          <p:nvPr/>
        </p:nvSpPr>
        <p:spPr>
          <a:xfrm>
            <a:off x="9358779" y="-2129095"/>
            <a:ext cx="4172393" cy="3561413"/>
          </a:xfrm>
          <a:prstGeom prst="ellipse">
            <a:avLst/>
          </a:prstGeom>
          <a:solidFill>
            <a:srgbClr val="322237">
              <a:alpha val="72941"/>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0" name="Oval 29">
            <a:extLst>
              <a:ext uri="{FF2B5EF4-FFF2-40B4-BE49-F238E27FC236}">
                <a16:creationId xmlns:a16="http://schemas.microsoft.com/office/drawing/2014/main" id="{23B19DC0-EFE1-0305-F715-93C60AC1478F}"/>
              </a:ext>
            </a:extLst>
          </p:cNvPr>
          <p:cNvSpPr/>
          <p:nvPr/>
        </p:nvSpPr>
        <p:spPr>
          <a:xfrm>
            <a:off x="11096864" y="365125"/>
            <a:ext cx="2138821" cy="1825625"/>
          </a:xfrm>
          <a:prstGeom prst="ellipse">
            <a:avLst/>
          </a:prstGeom>
          <a:solidFill>
            <a:srgbClr val="4B3353">
              <a:alpha val="6392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0" name="Picture 9" descr="A black background with purple text&#10;&#10;Description automatically generated">
            <a:extLst>
              <a:ext uri="{FF2B5EF4-FFF2-40B4-BE49-F238E27FC236}">
                <a16:creationId xmlns:a16="http://schemas.microsoft.com/office/drawing/2014/main" id="{4B595FB7-975D-21B8-CEF1-6C4A9B1C8E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39851" y="5911706"/>
            <a:ext cx="2351438" cy="627205"/>
          </a:xfrm>
          <a:prstGeom prst="rect">
            <a:avLst/>
          </a:prstGeom>
        </p:spPr>
      </p:pic>
      <p:sp>
        <p:nvSpPr>
          <p:cNvPr id="3" name="Rectangle: Rounded Corners 2">
            <a:extLst>
              <a:ext uri="{FF2B5EF4-FFF2-40B4-BE49-F238E27FC236}">
                <a16:creationId xmlns:a16="http://schemas.microsoft.com/office/drawing/2014/main" id="{1B3997AB-F95A-E62B-E60E-97B1BBE0C830}"/>
              </a:ext>
            </a:extLst>
          </p:cNvPr>
          <p:cNvSpPr/>
          <p:nvPr/>
        </p:nvSpPr>
        <p:spPr>
          <a:xfrm>
            <a:off x="500710" y="2503330"/>
            <a:ext cx="3489570" cy="2902776"/>
          </a:xfrm>
          <a:prstGeom prst="roundRect">
            <a:avLst>
              <a:gd name="adj" fmla="val 13228"/>
            </a:avLst>
          </a:prstGeom>
          <a:solidFill>
            <a:srgbClr val="C5ADCD">
              <a:alpha val="50196"/>
            </a:srgbClr>
          </a:solid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en-AU" dirty="0"/>
          </a:p>
        </p:txBody>
      </p:sp>
      <p:sp>
        <p:nvSpPr>
          <p:cNvPr id="5" name="Rectangle: Rounded Corners 4">
            <a:extLst>
              <a:ext uri="{FF2B5EF4-FFF2-40B4-BE49-F238E27FC236}">
                <a16:creationId xmlns:a16="http://schemas.microsoft.com/office/drawing/2014/main" id="{22C08BB1-4AC1-D599-94CC-EC5F467562DA}"/>
              </a:ext>
            </a:extLst>
          </p:cNvPr>
          <p:cNvSpPr/>
          <p:nvPr/>
        </p:nvSpPr>
        <p:spPr>
          <a:xfrm>
            <a:off x="4348508" y="2503330"/>
            <a:ext cx="3489570" cy="2902776"/>
          </a:xfrm>
          <a:prstGeom prst="roundRect">
            <a:avLst>
              <a:gd name="adj" fmla="val 13228"/>
            </a:avLst>
          </a:prstGeom>
          <a:solidFill>
            <a:srgbClr val="C5ADCD">
              <a:alpha val="50196"/>
            </a:srgbClr>
          </a:solid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en-AU"/>
          </a:p>
        </p:txBody>
      </p:sp>
      <p:sp>
        <p:nvSpPr>
          <p:cNvPr id="6" name="Rectangle: Rounded Corners 5">
            <a:extLst>
              <a:ext uri="{FF2B5EF4-FFF2-40B4-BE49-F238E27FC236}">
                <a16:creationId xmlns:a16="http://schemas.microsoft.com/office/drawing/2014/main" id="{57E6C482-B6D0-A2C0-D848-0B4E9471BB8D}"/>
              </a:ext>
            </a:extLst>
          </p:cNvPr>
          <p:cNvSpPr/>
          <p:nvPr/>
        </p:nvSpPr>
        <p:spPr>
          <a:xfrm>
            <a:off x="8196307" y="2503330"/>
            <a:ext cx="3489570" cy="2902776"/>
          </a:xfrm>
          <a:prstGeom prst="roundRect">
            <a:avLst>
              <a:gd name="adj" fmla="val 13228"/>
            </a:avLst>
          </a:prstGeom>
          <a:solidFill>
            <a:srgbClr val="C5ADCD">
              <a:alpha val="50196"/>
            </a:srgbClr>
          </a:solid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en-AU"/>
          </a:p>
        </p:txBody>
      </p:sp>
      <p:sp>
        <p:nvSpPr>
          <p:cNvPr id="12" name="Oval 11">
            <a:extLst>
              <a:ext uri="{FF2B5EF4-FFF2-40B4-BE49-F238E27FC236}">
                <a16:creationId xmlns:a16="http://schemas.microsoft.com/office/drawing/2014/main" id="{3201F5DC-06DA-82B2-7DA8-0B0C9B7190B4}"/>
              </a:ext>
            </a:extLst>
          </p:cNvPr>
          <p:cNvSpPr/>
          <p:nvPr/>
        </p:nvSpPr>
        <p:spPr>
          <a:xfrm rot="9631371">
            <a:off x="-5863394" y="4548419"/>
            <a:ext cx="2801296" cy="2391091"/>
          </a:xfrm>
          <a:prstGeom prst="ellipse">
            <a:avLst/>
          </a:prstGeom>
          <a:solidFill>
            <a:schemeClr val="accent1">
              <a:lumMod val="50000"/>
              <a:alpha val="25098"/>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Oval 12">
            <a:extLst>
              <a:ext uri="{FF2B5EF4-FFF2-40B4-BE49-F238E27FC236}">
                <a16:creationId xmlns:a16="http://schemas.microsoft.com/office/drawing/2014/main" id="{FDC08123-29EB-5F3E-58E8-E8EBE0266B42}"/>
              </a:ext>
            </a:extLst>
          </p:cNvPr>
          <p:cNvSpPr/>
          <p:nvPr/>
        </p:nvSpPr>
        <p:spPr>
          <a:xfrm>
            <a:off x="880384" y="6078693"/>
            <a:ext cx="937844" cy="882421"/>
          </a:xfrm>
          <a:prstGeom prst="ellipse">
            <a:avLst/>
          </a:prstGeom>
          <a:solidFill>
            <a:srgbClr val="4B3353">
              <a:alpha val="7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Oval 13">
            <a:extLst>
              <a:ext uri="{FF2B5EF4-FFF2-40B4-BE49-F238E27FC236}">
                <a16:creationId xmlns:a16="http://schemas.microsoft.com/office/drawing/2014/main" id="{6393794D-FFF1-60E7-D582-94ACB8BC861A}"/>
              </a:ext>
            </a:extLst>
          </p:cNvPr>
          <p:cNvSpPr/>
          <p:nvPr/>
        </p:nvSpPr>
        <p:spPr>
          <a:xfrm rot="9631371">
            <a:off x="-3766369" y="4303105"/>
            <a:ext cx="4172393" cy="3561413"/>
          </a:xfrm>
          <a:prstGeom prst="ellipse">
            <a:avLst/>
          </a:prstGeom>
          <a:solidFill>
            <a:srgbClr val="322237">
              <a:alpha val="72941"/>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Oval 14">
            <a:extLst>
              <a:ext uri="{FF2B5EF4-FFF2-40B4-BE49-F238E27FC236}">
                <a16:creationId xmlns:a16="http://schemas.microsoft.com/office/drawing/2014/main" id="{E9BDFF1A-4644-C743-1C07-4966B4838F76}"/>
              </a:ext>
            </a:extLst>
          </p:cNvPr>
          <p:cNvSpPr/>
          <p:nvPr/>
        </p:nvSpPr>
        <p:spPr>
          <a:xfrm rot="9631371">
            <a:off x="-1259225" y="6048302"/>
            <a:ext cx="2138821" cy="1825625"/>
          </a:xfrm>
          <a:prstGeom prst="ellipse">
            <a:avLst/>
          </a:prstGeom>
          <a:solidFill>
            <a:srgbClr val="4B3353">
              <a:alpha val="6392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pic>
        <p:nvPicPr>
          <p:cNvPr id="16" name="Content Placeholder 7" descr="A blue and black logo&#10;&#10;Description automatically generated">
            <a:extLst>
              <a:ext uri="{FF2B5EF4-FFF2-40B4-BE49-F238E27FC236}">
                <a16:creationId xmlns:a16="http://schemas.microsoft.com/office/drawing/2014/main" id="{EE5C0725-3957-53EA-ACEB-4B020C4CEDE9}"/>
              </a:ext>
            </a:extLst>
          </p:cNvPr>
          <p:cNvPicPr>
            <a:picLocks noChangeAspect="1"/>
          </p:cNvPicPr>
          <p:nvPr/>
        </p:nvPicPr>
        <p:blipFill>
          <a:blip r:embed="rId4">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189234" y="2335552"/>
            <a:ext cx="2112522" cy="2112522"/>
          </a:xfrm>
          <a:prstGeom prst="rect">
            <a:avLst/>
          </a:prstGeom>
        </p:spPr>
      </p:pic>
      <p:pic>
        <p:nvPicPr>
          <p:cNvPr id="17" name="Picture 16" descr="A black background with blue eyes&#10;&#10;Description automatically generated">
            <a:extLst>
              <a:ext uri="{FF2B5EF4-FFF2-40B4-BE49-F238E27FC236}">
                <a16:creationId xmlns:a16="http://schemas.microsoft.com/office/drawing/2014/main" id="{AEF2D6B2-A5DE-14FB-4AF4-2BB01AB40DC3}"/>
              </a:ext>
            </a:extLst>
          </p:cNvPr>
          <p:cNvPicPr>
            <a:picLocks noChangeAspect="1"/>
          </p:cNvPicPr>
          <p:nvPr/>
        </p:nvPicPr>
        <p:blipFill>
          <a:blip r:embed="rId5">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4987146" y="2322852"/>
            <a:ext cx="2212293" cy="2212293"/>
          </a:xfrm>
          <a:prstGeom prst="rect">
            <a:avLst/>
          </a:prstGeom>
        </p:spPr>
      </p:pic>
      <p:pic>
        <p:nvPicPr>
          <p:cNvPr id="18" name="Picture 17" descr="A black background with a black square&#10;&#10;Description automatically generated with medium confidence">
            <a:extLst>
              <a:ext uri="{FF2B5EF4-FFF2-40B4-BE49-F238E27FC236}">
                <a16:creationId xmlns:a16="http://schemas.microsoft.com/office/drawing/2014/main" id="{8F8E878C-E08D-4585-36A2-296F09F45D1B}"/>
              </a:ext>
            </a:extLst>
          </p:cNvPr>
          <p:cNvPicPr>
            <a:picLocks noChangeAspect="1"/>
          </p:cNvPicPr>
          <p:nvPr/>
        </p:nvPicPr>
        <p:blipFill>
          <a:blip r:embed="rId6">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8696492" y="2435345"/>
            <a:ext cx="2489200" cy="2012729"/>
          </a:xfrm>
          <a:prstGeom prst="rect">
            <a:avLst/>
          </a:prstGeom>
        </p:spPr>
      </p:pic>
      <p:sp>
        <p:nvSpPr>
          <p:cNvPr id="19" name="Text Placeholder 2">
            <a:extLst>
              <a:ext uri="{FF2B5EF4-FFF2-40B4-BE49-F238E27FC236}">
                <a16:creationId xmlns:a16="http://schemas.microsoft.com/office/drawing/2014/main" id="{A37E8AE0-4064-6646-A2D9-6B9DB405E91E}"/>
              </a:ext>
            </a:extLst>
          </p:cNvPr>
          <p:cNvSpPr txBox="1">
            <a:spLocks/>
          </p:cNvSpPr>
          <p:nvPr/>
        </p:nvSpPr>
        <p:spPr>
          <a:xfrm>
            <a:off x="710264" y="3988774"/>
            <a:ext cx="3070461" cy="1131887"/>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sz="1800" b="0" dirty="0">
                <a:solidFill>
                  <a:schemeClr val="tx2"/>
                </a:solidFill>
                <a:latin typeface="Franklin Gothic Medium" panose="020B0603020102020204" pitchFamily="34" charset="0"/>
              </a:rPr>
              <a:t>July 2020 to June 2023 (Magistrates and higher courts combined)</a:t>
            </a:r>
          </a:p>
        </p:txBody>
      </p:sp>
      <p:sp>
        <p:nvSpPr>
          <p:cNvPr id="34" name="Text Placeholder 2">
            <a:extLst>
              <a:ext uri="{FF2B5EF4-FFF2-40B4-BE49-F238E27FC236}">
                <a16:creationId xmlns:a16="http://schemas.microsoft.com/office/drawing/2014/main" id="{92FCE81C-7F22-3A16-E000-BE2701F22484}"/>
              </a:ext>
            </a:extLst>
          </p:cNvPr>
          <p:cNvSpPr txBox="1">
            <a:spLocks/>
          </p:cNvSpPr>
          <p:nvPr/>
        </p:nvSpPr>
        <p:spPr>
          <a:xfrm>
            <a:off x="4558061" y="3709404"/>
            <a:ext cx="3070461" cy="1131887"/>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sz="1800" b="0" dirty="0">
                <a:solidFill>
                  <a:schemeClr val="tx2"/>
                </a:solidFill>
                <a:latin typeface="Franklin Gothic Medium" panose="020B0603020102020204" pitchFamily="34" charset="0"/>
              </a:rPr>
              <a:t>Most serious offence (MSO)</a:t>
            </a:r>
          </a:p>
        </p:txBody>
      </p:sp>
      <p:sp>
        <p:nvSpPr>
          <p:cNvPr id="41" name="Text Placeholder 2">
            <a:extLst>
              <a:ext uri="{FF2B5EF4-FFF2-40B4-BE49-F238E27FC236}">
                <a16:creationId xmlns:a16="http://schemas.microsoft.com/office/drawing/2014/main" id="{997CA925-7B25-B921-7BBF-7AFC0316AC3A}"/>
              </a:ext>
            </a:extLst>
          </p:cNvPr>
          <p:cNvSpPr txBox="1">
            <a:spLocks/>
          </p:cNvSpPr>
          <p:nvPr/>
        </p:nvSpPr>
        <p:spPr>
          <a:xfrm>
            <a:off x="8405861" y="4233087"/>
            <a:ext cx="3070461" cy="565944"/>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sz="1800" b="0" dirty="0">
                <a:solidFill>
                  <a:schemeClr val="tx2"/>
                </a:solidFill>
                <a:latin typeface="Franklin Gothic Medium" panose="020B0603020102020204" pitchFamily="34" charset="0"/>
              </a:rPr>
              <a:t>Sentenced as an adult</a:t>
            </a:r>
          </a:p>
        </p:txBody>
      </p:sp>
    </p:spTree>
    <p:extLst>
      <p:ext uri="{BB962C8B-B14F-4D97-AF65-F5344CB8AC3E}">
        <p14:creationId xmlns:p14="http://schemas.microsoft.com/office/powerpoint/2010/main" val="1399140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D2FDF238-DCF0-859C-0608-686904C0459B}"/>
              </a:ext>
            </a:extLst>
          </p:cNvPr>
          <p:cNvSpPr/>
          <p:nvPr/>
        </p:nvSpPr>
        <p:spPr>
          <a:xfrm>
            <a:off x="0" y="1352550"/>
            <a:ext cx="12192000" cy="550545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   </a:t>
            </a:r>
          </a:p>
        </p:txBody>
      </p:sp>
      <p:sp>
        <p:nvSpPr>
          <p:cNvPr id="39" name="Rectangle: Rounded Corners 38">
            <a:extLst>
              <a:ext uri="{FF2B5EF4-FFF2-40B4-BE49-F238E27FC236}">
                <a16:creationId xmlns:a16="http://schemas.microsoft.com/office/drawing/2014/main" id="{FC393917-8732-3DC8-D922-B18DBF1AFBDE}"/>
              </a:ext>
            </a:extLst>
          </p:cNvPr>
          <p:cNvSpPr/>
          <p:nvPr/>
        </p:nvSpPr>
        <p:spPr>
          <a:xfrm>
            <a:off x="8105591" y="2402402"/>
            <a:ext cx="3508559" cy="3314700"/>
          </a:xfrm>
          <a:prstGeom prst="roundRect">
            <a:avLst>
              <a:gd name="adj" fmla="val 13228"/>
            </a:avLst>
          </a:prstGeom>
          <a:solidFill>
            <a:schemeClr val="bg1"/>
          </a:solidFill>
          <a:ln w="9525" cap="flat" cmpd="sng" algn="ctr">
            <a:solidFill>
              <a:schemeClr val="accent3"/>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en-AU"/>
          </a:p>
        </p:txBody>
      </p:sp>
      <p:sp>
        <p:nvSpPr>
          <p:cNvPr id="41" name="Text Placeholder 2">
            <a:extLst>
              <a:ext uri="{FF2B5EF4-FFF2-40B4-BE49-F238E27FC236}">
                <a16:creationId xmlns:a16="http://schemas.microsoft.com/office/drawing/2014/main" id="{997CA925-7B25-B921-7BBF-7AFC0316AC3A}"/>
              </a:ext>
            </a:extLst>
          </p:cNvPr>
          <p:cNvSpPr txBox="1">
            <a:spLocks/>
          </p:cNvSpPr>
          <p:nvPr/>
        </p:nvSpPr>
        <p:spPr>
          <a:xfrm>
            <a:off x="8313675" y="4182065"/>
            <a:ext cx="3070461" cy="565944"/>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sz="1800" dirty="0">
                <a:solidFill>
                  <a:srgbClr val="465284"/>
                </a:solidFill>
                <a:latin typeface="Franklin Gothic Medium" panose="020B0603020102020204" pitchFamily="34" charset="0"/>
              </a:rPr>
              <a:t>Sentenced as an adult</a:t>
            </a:r>
          </a:p>
        </p:txBody>
      </p:sp>
      <p:sp>
        <p:nvSpPr>
          <p:cNvPr id="42" name="Content Placeholder 3">
            <a:extLst>
              <a:ext uri="{FF2B5EF4-FFF2-40B4-BE49-F238E27FC236}">
                <a16:creationId xmlns:a16="http://schemas.microsoft.com/office/drawing/2014/main" id="{0E267CC4-27ED-4ADA-16C1-28089E2B8B58}"/>
              </a:ext>
            </a:extLst>
          </p:cNvPr>
          <p:cNvSpPr txBox="1">
            <a:spLocks/>
          </p:cNvSpPr>
          <p:nvPr/>
        </p:nvSpPr>
        <p:spPr>
          <a:xfrm>
            <a:off x="8110456" y="4709038"/>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sp>
        <p:nvSpPr>
          <p:cNvPr id="25" name="Rectangle: Rounded Corners 24">
            <a:extLst>
              <a:ext uri="{FF2B5EF4-FFF2-40B4-BE49-F238E27FC236}">
                <a16:creationId xmlns:a16="http://schemas.microsoft.com/office/drawing/2014/main" id="{8F8FD2F3-8FE4-0BF5-98C7-7FFC0CAB3569}"/>
              </a:ext>
            </a:extLst>
          </p:cNvPr>
          <p:cNvSpPr/>
          <p:nvPr/>
        </p:nvSpPr>
        <p:spPr>
          <a:xfrm>
            <a:off x="572985" y="2406651"/>
            <a:ext cx="3508559" cy="3314700"/>
          </a:xfrm>
          <a:prstGeom prst="roundRect">
            <a:avLst>
              <a:gd name="adj" fmla="val 13228"/>
            </a:avLst>
          </a:prstGeom>
          <a:solidFill>
            <a:schemeClr val="bg1"/>
          </a:solidFill>
          <a:ln w="9525" cap="flat" cmpd="sng" algn="ctr">
            <a:solidFill>
              <a:schemeClr val="accent3"/>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en-AU"/>
          </a:p>
        </p:txBody>
      </p:sp>
      <p:sp>
        <p:nvSpPr>
          <p:cNvPr id="2" name="Title 1">
            <a:extLst>
              <a:ext uri="{FF2B5EF4-FFF2-40B4-BE49-F238E27FC236}">
                <a16:creationId xmlns:a16="http://schemas.microsoft.com/office/drawing/2014/main" id="{7B970967-5228-F632-5CA8-4AD4EB9D30ED}"/>
              </a:ext>
            </a:extLst>
          </p:cNvPr>
          <p:cNvSpPr>
            <a:spLocks noGrp="1"/>
          </p:cNvSpPr>
          <p:nvPr>
            <p:ph type="title"/>
          </p:nvPr>
        </p:nvSpPr>
        <p:spPr/>
        <p:txBody>
          <a:bodyPr/>
          <a:lstStyle/>
          <a:p>
            <a:r>
              <a:rPr lang="en-AU" dirty="0"/>
              <a:t>QLD courts data comparison</a:t>
            </a:r>
          </a:p>
        </p:txBody>
      </p:sp>
      <p:pic>
        <p:nvPicPr>
          <p:cNvPr id="8" name="Content Placeholder 7" descr="A blue and black logo&#10;&#10;Description automatically generated">
            <a:extLst>
              <a:ext uri="{FF2B5EF4-FFF2-40B4-BE49-F238E27FC236}">
                <a16:creationId xmlns:a16="http://schemas.microsoft.com/office/drawing/2014/main" id="{60C095BA-9DA4-D291-0E34-2E00E9F2CE2B}"/>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1237960" y="2505075"/>
            <a:ext cx="1996669" cy="1996669"/>
          </a:xfrm>
        </p:spPr>
      </p:pic>
      <p:pic>
        <p:nvPicPr>
          <p:cNvPr id="12" name="Picture 11" descr="A black background with a black square&#10;&#10;Description automatically generated with medium confidence">
            <a:extLst>
              <a:ext uri="{FF2B5EF4-FFF2-40B4-BE49-F238E27FC236}">
                <a16:creationId xmlns:a16="http://schemas.microsoft.com/office/drawing/2014/main" id="{8C8D96BB-772E-7D46-C895-C869ED6EE10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573207" y="2506322"/>
            <a:ext cx="2489200" cy="2012729"/>
          </a:xfrm>
          <a:prstGeom prst="rect">
            <a:avLst/>
          </a:prstGeom>
        </p:spPr>
      </p:pic>
      <p:sp>
        <p:nvSpPr>
          <p:cNvPr id="19" name="Text Placeholder 2">
            <a:extLst>
              <a:ext uri="{FF2B5EF4-FFF2-40B4-BE49-F238E27FC236}">
                <a16:creationId xmlns:a16="http://schemas.microsoft.com/office/drawing/2014/main" id="{FC43F31A-CE24-F213-F23C-743E817C95F9}"/>
              </a:ext>
            </a:extLst>
          </p:cNvPr>
          <p:cNvSpPr>
            <a:spLocks noGrp="1"/>
          </p:cNvSpPr>
          <p:nvPr>
            <p:ph type="body" idx="1"/>
          </p:nvPr>
        </p:nvSpPr>
        <p:spPr>
          <a:xfrm>
            <a:off x="807864" y="3935800"/>
            <a:ext cx="3070461" cy="1131887"/>
          </a:xfrm>
        </p:spPr>
        <p:txBody>
          <a:bodyPr anchor="b">
            <a:norm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lgn="ctr"/>
            <a:r>
              <a:rPr lang="en-US" sz="1800" dirty="0">
                <a:solidFill>
                  <a:srgbClr val="465284"/>
                </a:solidFill>
                <a:latin typeface="Franklin Gothic Medium" panose="020B0603020102020204" pitchFamily="34" charset="0"/>
              </a:rPr>
              <a:t>July 2020 to June 2023 (Magistrates and higher courts combined)</a:t>
            </a:r>
          </a:p>
        </p:txBody>
      </p:sp>
      <p:sp>
        <p:nvSpPr>
          <p:cNvPr id="20" name="Content Placeholder 3">
            <a:extLst>
              <a:ext uri="{FF2B5EF4-FFF2-40B4-BE49-F238E27FC236}">
                <a16:creationId xmlns:a16="http://schemas.microsoft.com/office/drawing/2014/main" id="{AC43B381-E700-D5B6-2C6B-07C6813FA29C}"/>
              </a:ext>
            </a:extLst>
          </p:cNvPr>
          <p:cNvSpPr txBox="1">
            <a:spLocks/>
          </p:cNvSpPr>
          <p:nvPr/>
        </p:nvSpPr>
        <p:spPr>
          <a:xfrm>
            <a:off x="577850" y="4713287"/>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sp>
        <p:nvSpPr>
          <p:cNvPr id="32" name="Rectangle: Rounded Corners 31">
            <a:extLst>
              <a:ext uri="{FF2B5EF4-FFF2-40B4-BE49-F238E27FC236}">
                <a16:creationId xmlns:a16="http://schemas.microsoft.com/office/drawing/2014/main" id="{B4CDDCBF-7BF8-C588-D0DA-F0439CA9E832}"/>
              </a:ext>
            </a:extLst>
          </p:cNvPr>
          <p:cNvSpPr/>
          <p:nvPr/>
        </p:nvSpPr>
        <p:spPr>
          <a:xfrm>
            <a:off x="4256179" y="2406651"/>
            <a:ext cx="3508559" cy="3314700"/>
          </a:xfrm>
          <a:prstGeom prst="roundRect">
            <a:avLst>
              <a:gd name="adj" fmla="val 13228"/>
            </a:avLst>
          </a:prstGeom>
          <a:solidFill>
            <a:schemeClr val="bg1"/>
          </a:solidFill>
          <a:ln w="9525" cap="flat" cmpd="sng" algn="ctr">
            <a:solidFill>
              <a:schemeClr val="accent3"/>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en-AU"/>
          </a:p>
        </p:txBody>
      </p:sp>
      <p:sp>
        <p:nvSpPr>
          <p:cNvPr id="34" name="Text Placeholder 2">
            <a:extLst>
              <a:ext uri="{FF2B5EF4-FFF2-40B4-BE49-F238E27FC236}">
                <a16:creationId xmlns:a16="http://schemas.microsoft.com/office/drawing/2014/main" id="{92FCE81C-7F22-3A16-E000-BE2701F22484}"/>
              </a:ext>
            </a:extLst>
          </p:cNvPr>
          <p:cNvSpPr txBox="1">
            <a:spLocks/>
          </p:cNvSpPr>
          <p:nvPr/>
        </p:nvSpPr>
        <p:spPr>
          <a:xfrm>
            <a:off x="4464263" y="3581400"/>
            <a:ext cx="3070461" cy="1131887"/>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sz="1800" dirty="0">
                <a:solidFill>
                  <a:srgbClr val="465284"/>
                </a:solidFill>
                <a:latin typeface="Franklin Gothic Medium" panose="020B0603020102020204" pitchFamily="34" charset="0"/>
              </a:rPr>
              <a:t>Most serious offence (MSO)</a:t>
            </a:r>
          </a:p>
        </p:txBody>
      </p:sp>
      <p:sp>
        <p:nvSpPr>
          <p:cNvPr id="35" name="Content Placeholder 3">
            <a:extLst>
              <a:ext uri="{FF2B5EF4-FFF2-40B4-BE49-F238E27FC236}">
                <a16:creationId xmlns:a16="http://schemas.microsoft.com/office/drawing/2014/main" id="{1DEF6372-452C-C5FF-DAA9-DBC51B3AB181}"/>
              </a:ext>
            </a:extLst>
          </p:cNvPr>
          <p:cNvSpPr txBox="1">
            <a:spLocks/>
          </p:cNvSpPr>
          <p:nvPr/>
        </p:nvSpPr>
        <p:spPr>
          <a:xfrm>
            <a:off x="4261044" y="4713287"/>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pic>
        <p:nvPicPr>
          <p:cNvPr id="3" name="Picture 2" descr="A black background with blue eyes&#10;&#10;Description automatically generated">
            <a:extLst>
              <a:ext uri="{FF2B5EF4-FFF2-40B4-BE49-F238E27FC236}">
                <a16:creationId xmlns:a16="http://schemas.microsoft.com/office/drawing/2014/main" id="{327E693A-8A77-0D89-EA2B-ED754C57532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891194" y="2406539"/>
            <a:ext cx="2212293" cy="2212293"/>
          </a:xfrm>
          <a:prstGeom prst="rect">
            <a:avLst/>
          </a:prstGeom>
        </p:spPr>
      </p:pic>
    </p:spTree>
    <p:extLst>
      <p:ext uri="{BB962C8B-B14F-4D97-AF65-F5344CB8AC3E}">
        <p14:creationId xmlns:p14="http://schemas.microsoft.com/office/powerpoint/2010/main" val="21437500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Oval 31">
            <a:extLst>
              <a:ext uri="{FF2B5EF4-FFF2-40B4-BE49-F238E27FC236}">
                <a16:creationId xmlns:a16="http://schemas.microsoft.com/office/drawing/2014/main" id="{D01618D8-8C20-0395-D5FE-73B475ECC12C}"/>
              </a:ext>
            </a:extLst>
          </p:cNvPr>
          <p:cNvSpPr/>
          <p:nvPr/>
        </p:nvSpPr>
        <p:spPr>
          <a:xfrm>
            <a:off x="-3851564" y="-3311583"/>
            <a:ext cx="5206137" cy="4443781"/>
          </a:xfrm>
          <a:prstGeom prst="ellipse">
            <a:avLst/>
          </a:prstGeom>
          <a:solidFill>
            <a:srgbClr val="A784B4">
              <a:alpha val="25098"/>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0" name="Google Shape;393;p60">
            <a:extLst>
              <a:ext uri="{FF2B5EF4-FFF2-40B4-BE49-F238E27FC236}">
                <a16:creationId xmlns:a16="http://schemas.microsoft.com/office/drawing/2014/main" id="{5007BBD6-27BC-419E-A123-A3AE0D0AD9AF}"/>
              </a:ext>
            </a:extLst>
          </p:cNvPr>
          <p:cNvSpPr txBox="1">
            <a:spLocks/>
          </p:cNvSpPr>
          <p:nvPr/>
        </p:nvSpPr>
        <p:spPr>
          <a:xfrm>
            <a:off x="3783245" y="5246903"/>
            <a:ext cx="7826864" cy="8328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4"/>
              </a:buClr>
              <a:buSzPts val="1200"/>
              <a:buFont typeface="Palanquin Dark"/>
              <a:buNone/>
              <a:defRPr sz="1800" b="0" i="0" u="none" strike="noStrike" cap="none">
                <a:solidFill>
                  <a:schemeClr val="accent4"/>
                </a:solidFill>
                <a:latin typeface="Anton"/>
                <a:ea typeface="Anton"/>
                <a:cs typeface="Anton"/>
                <a:sym typeface="Anton"/>
              </a:defRPr>
            </a:lvl1pPr>
            <a:lvl2pPr marR="0" lvl="1"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2pPr>
            <a:lvl3pPr marR="0" lvl="2"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3pPr>
            <a:lvl4pPr marR="0" lvl="3"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4pPr>
            <a:lvl5pPr marR="0" lvl="4"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5pPr>
            <a:lvl6pPr marR="0" lvl="5"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6pPr>
            <a:lvl7pPr marR="0" lvl="6"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7pPr>
            <a:lvl8pPr marR="0" lvl="7"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8pPr>
            <a:lvl9pPr marR="0" lvl="8"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9pPr>
          </a:lstStyle>
          <a:p>
            <a:pPr marL="457200" marR="0" lvl="0" indent="-457200" algn="l" defTabSz="914400" rtl="0" eaLnBrk="1" fontAlgn="auto" latinLnBrk="0" hangingPunct="1">
              <a:lnSpc>
                <a:spcPct val="100000"/>
              </a:lnSpc>
              <a:spcBef>
                <a:spcPts val="0"/>
              </a:spcBef>
              <a:spcAft>
                <a:spcPts val="0"/>
              </a:spcAft>
              <a:buClr>
                <a:srgbClr val="3C3F4E"/>
              </a:buClr>
              <a:buSzPct val="150000"/>
              <a:buFont typeface="Arial" panose="020B0604020202020204" pitchFamily="34" charset="0"/>
              <a:buChar char="•"/>
              <a:tabLst/>
              <a:defRPr/>
            </a:pPr>
            <a:endParaRPr kumimoji="0" lang="en-US" sz="2800" i="0" u="none" strike="noStrike" kern="0" cap="none" spc="0" normalizeH="0" baseline="0" noProof="0" dirty="0">
              <a:ln>
                <a:noFill/>
              </a:ln>
              <a:solidFill>
                <a:srgbClr val="333644"/>
              </a:solidFill>
              <a:effectLst/>
              <a:uLnTx/>
              <a:uFillTx/>
              <a:latin typeface="Franklin Gothic Book" panose="020B0503020102020204" pitchFamily="34" charset="0"/>
              <a:sym typeface="Anton"/>
            </a:endParaRPr>
          </a:p>
        </p:txBody>
      </p:sp>
      <p:sp>
        <p:nvSpPr>
          <p:cNvPr id="31" name="Oval 30">
            <a:extLst>
              <a:ext uri="{FF2B5EF4-FFF2-40B4-BE49-F238E27FC236}">
                <a16:creationId xmlns:a16="http://schemas.microsoft.com/office/drawing/2014/main" id="{05EF358A-85B9-F0CD-F255-B7AF6E1C91DC}"/>
              </a:ext>
            </a:extLst>
          </p:cNvPr>
          <p:cNvSpPr/>
          <p:nvPr/>
        </p:nvSpPr>
        <p:spPr>
          <a:xfrm>
            <a:off x="-2748094" y="-368379"/>
            <a:ext cx="2185775" cy="1865704"/>
          </a:xfrm>
          <a:prstGeom prst="ellipse">
            <a:avLst/>
          </a:prstGeom>
          <a:solidFill>
            <a:srgbClr val="4B3353">
              <a:alpha val="7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9" name="Oval 28">
            <a:extLst>
              <a:ext uri="{FF2B5EF4-FFF2-40B4-BE49-F238E27FC236}">
                <a16:creationId xmlns:a16="http://schemas.microsoft.com/office/drawing/2014/main" id="{557D5989-12F7-6C9A-7BE8-71309B74F81E}"/>
              </a:ext>
            </a:extLst>
          </p:cNvPr>
          <p:cNvSpPr/>
          <p:nvPr/>
        </p:nvSpPr>
        <p:spPr>
          <a:xfrm>
            <a:off x="-6511893" y="-1614055"/>
            <a:ext cx="9834854" cy="10086109"/>
          </a:xfrm>
          <a:prstGeom prst="ellipse">
            <a:avLst/>
          </a:prstGeom>
          <a:solidFill>
            <a:srgbClr val="64446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solidFill>
                <a:schemeClr val="tx2">
                  <a:lumMod val="75000"/>
                </a:schemeClr>
              </a:solidFill>
            </a:endParaRPr>
          </a:p>
        </p:txBody>
      </p:sp>
      <p:sp>
        <p:nvSpPr>
          <p:cNvPr id="30" name="Oval 29">
            <a:extLst>
              <a:ext uri="{FF2B5EF4-FFF2-40B4-BE49-F238E27FC236}">
                <a16:creationId xmlns:a16="http://schemas.microsoft.com/office/drawing/2014/main" id="{23B19DC0-EFE1-0305-F715-93C60AC1478F}"/>
              </a:ext>
            </a:extLst>
          </p:cNvPr>
          <p:cNvSpPr/>
          <p:nvPr/>
        </p:nvSpPr>
        <p:spPr>
          <a:xfrm>
            <a:off x="-1753766" y="-1741297"/>
            <a:ext cx="4522112" cy="3859921"/>
          </a:xfrm>
          <a:prstGeom prst="ellipse">
            <a:avLst/>
          </a:prstGeom>
          <a:solidFill>
            <a:schemeClr val="tx2">
              <a:lumMod val="75000"/>
              <a:alpha val="5019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Title 1">
            <a:extLst>
              <a:ext uri="{FF2B5EF4-FFF2-40B4-BE49-F238E27FC236}">
                <a16:creationId xmlns:a16="http://schemas.microsoft.com/office/drawing/2014/main" id="{F1DF1276-D702-BCE1-EF03-68A4387AAB24}"/>
              </a:ext>
            </a:extLst>
          </p:cNvPr>
          <p:cNvSpPr txBox="1">
            <a:spLocks/>
          </p:cNvSpPr>
          <p:nvPr/>
        </p:nvSpPr>
        <p:spPr>
          <a:xfrm>
            <a:off x="884420" y="2766217"/>
            <a:ext cx="2243142" cy="1325563"/>
          </a:xfrm>
          <a:prstGeom prst="rect">
            <a:avLst/>
          </a:prstGeom>
        </p:spPr>
        <p:txBody>
          <a:bodyPr vert="horz" lIns="91440" tIns="45720" rIns="91440" bIns="45720" rtlCol="0" anchor="ctr">
            <a:normAutofit fontScale="85000" lnSpcReduction="10000"/>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r>
              <a:rPr lang="en-US" dirty="0">
                <a:solidFill>
                  <a:schemeClr val="bg1"/>
                </a:solidFill>
                <a:latin typeface="Franklin Gothic Medium" panose="020B0603020102020204" pitchFamily="34" charset="0"/>
              </a:rPr>
              <a:t>Scenario Matching</a:t>
            </a:r>
            <a:endParaRPr lang="en-AU" dirty="0">
              <a:solidFill>
                <a:schemeClr val="bg1"/>
              </a:solidFill>
              <a:latin typeface="Franklin Gothic Medium" panose="020B0603020102020204" pitchFamily="34" charset="0"/>
            </a:endParaRPr>
          </a:p>
        </p:txBody>
      </p:sp>
      <p:sp>
        <p:nvSpPr>
          <p:cNvPr id="7" name="Oval 6">
            <a:extLst>
              <a:ext uri="{FF2B5EF4-FFF2-40B4-BE49-F238E27FC236}">
                <a16:creationId xmlns:a16="http://schemas.microsoft.com/office/drawing/2014/main" id="{7218B744-C53B-542D-5B4E-664F7D81B24B}"/>
              </a:ext>
            </a:extLst>
          </p:cNvPr>
          <p:cNvSpPr/>
          <p:nvPr/>
        </p:nvSpPr>
        <p:spPr>
          <a:xfrm>
            <a:off x="1663982" y="6177743"/>
            <a:ext cx="3632978" cy="3100986"/>
          </a:xfrm>
          <a:prstGeom prst="ellipse">
            <a:avLst/>
          </a:prstGeom>
          <a:solidFill>
            <a:schemeClr val="tx2">
              <a:lumMod val="75000"/>
              <a:alpha val="25098"/>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Oval 7">
            <a:extLst>
              <a:ext uri="{FF2B5EF4-FFF2-40B4-BE49-F238E27FC236}">
                <a16:creationId xmlns:a16="http://schemas.microsoft.com/office/drawing/2014/main" id="{304CD62F-600A-2B70-C79C-70239AFC8694}"/>
              </a:ext>
            </a:extLst>
          </p:cNvPr>
          <p:cNvSpPr/>
          <p:nvPr/>
        </p:nvSpPr>
        <p:spPr>
          <a:xfrm>
            <a:off x="2049561" y="5616475"/>
            <a:ext cx="1033805" cy="882421"/>
          </a:xfrm>
          <a:prstGeom prst="ellipse">
            <a:avLst/>
          </a:prstGeom>
          <a:solidFill>
            <a:srgbClr val="4B3353">
              <a:alpha val="7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9" name="Oval 8">
            <a:extLst>
              <a:ext uri="{FF2B5EF4-FFF2-40B4-BE49-F238E27FC236}">
                <a16:creationId xmlns:a16="http://schemas.microsoft.com/office/drawing/2014/main" id="{B9BC632F-E354-7734-081D-99A08C6A3F8B}"/>
              </a:ext>
            </a:extLst>
          </p:cNvPr>
          <p:cNvSpPr/>
          <p:nvPr/>
        </p:nvSpPr>
        <p:spPr>
          <a:xfrm>
            <a:off x="-44557" y="5414216"/>
            <a:ext cx="2876889" cy="2455614"/>
          </a:xfrm>
          <a:prstGeom prst="ellipse">
            <a:avLst/>
          </a:prstGeom>
          <a:solidFill>
            <a:schemeClr val="tx2">
              <a:lumMod val="75000"/>
              <a:alpha val="5019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Google Shape;384;p60">
            <a:extLst>
              <a:ext uri="{FF2B5EF4-FFF2-40B4-BE49-F238E27FC236}">
                <a16:creationId xmlns:a16="http://schemas.microsoft.com/office/drawing/2014/main" id="{1E2BAF0F-DA21-13CD-C694-0DE0963D3EBC}"/>
              </a:ext>
            </a:extLst>
          </p:cNvPr>
          <p:cNvSpPr/>
          <p:nvPr/>
        </p:nvSpPr>
        <p:spPr>
          <a:xfrm>
            <a:off x="3605657" y="1141927"/>
            <a:ext cx="532317" cy="528377"/>
          </a:xfrm>
          <a:custGeom>
            <a:avLst/>
            <a:gdLst/>
            <a:ahLst/>
            <a:cxnLst/>
            <a:rect l="l" t="t" r="r" b="b"/>
            <a:pathLst>
              <a:path w="107173" h="107174" extrusionOk="0">
                <a:moveTo>
                  <a:pt x="53587" y="1"/>
                </a:moveTo>
                <a:cubicBezTo>
                  <a:pt x="23992" y="1"/>
                  <a:pt x="1" y="23992"/>
                  <a:pt x="1" y="53587"/>
                </a:cubicBezTo>
                <a:cubicBezTo>
                  <a:pt x="1" y="83182"/>
                  <a:pt x="23992" y="107174"/>
                  <a:pt x="53587" y="107174"/>
                </a:cubicBezTo>
                <a:cubicBezTo>
                  <a:pt x="83181" y="107174"/>
                  <a:pt x="107173" y="83182"/>
                  <a:pt x="107173" y="53587"/>
                </a:cubicBezTo>
                <a:cubicBezTo>
                  <a:pt x="107173" y="23992"/>
                  <a:pt x="83181" y="1"/>
                  <a:pt x="53587" y="1"/>
                </a:cubicBezTo>
                <a:close/>
              </a:path>
            </a:pathLst>
          </a:custGeom>
          <a:solidFill>
            <a:schemeClr val="tx2">
              <a:lumMod val="40000"/>
              <a:lumOff val="60000"/>
            </a:schemeClr>
          </a:solidFill>
          <a:ln>
            <a:noFill/>
          </a:ln>
        </p:spPr>
        <p:txBody>
          <a:bodyPr spcFirstLastPara="1" wrap="square" lIns="91425" tIns="91425" rIns="91425" bIns="91425" anchor="ctr" anchorCtr="0">
            <a:noAutofit/>
          </a:bodyP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sz="2000" b="1" i="0" u="none" strike="noStrike" kern="0" cap="none" spc="0" normalizeH="0" baseline="0" noProof="0" dirty="0">
              <a:ln>
                <a:noFill/>
              </a:ln>
              <a:solidFill>
                <a:schemeClr val="tx2">
                  <a:lumMod val="75000"/>
                </a:schemeClr>
              </a:solidFill>
              <a:effectLst/>
              <a:uLnTx/>
              <a:uFillTx/>
              <a:latin typeface="Arial"/>
              <a:cs typeface="Arial"/>
              <a:sym typeface="Arial"/>
            </a:endParaRPr>
          </a:p>
        </p:txBody>
      </p:sp>
      <p:sp>
        <p:nvSpPr>
          <p:cNvPr id="4" name="Google Shape;393;p60">
            <a:extLst>
              <a:ext uri="{FF2B5EF4-FFF2-40B4-BE49-F238E27FC236}">
                <a16:creationId xmlns:a16="http://schemas.microsoft.com/office/drawing/2014/main" id="{831E2136-3A4E-64F6-0827-630CDF41486C}"/>
              </a:ext>
            </a:extLst>
          </p:cNvPr>
          <p:cNvSpPr txBox="1">
            <a:spLocks/>
          </p:cNvSpPr>
          <p:nvPr/>
        </p:nvSpPr>
        <p:spPr>
          <a:xfrm>
            <a:off x="4426431" y="1141927"/>
            <a:ext cx="7183678" cy="651764"/>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4"/>
              </a:buClr>
              <a:buSzPts val="1200"/>
              <a:buFont typeface="Palanquin Dark"/>
              <a:buNone/>
              <a:defRPr sz="1800" b="0" i="0" u="none" strike="noStrike" cap="none">
                <a:solidFill>
                  <a:schemeClr val="accent4"/>
                </a:solidFill>
                <a:latin typeface="Anton"/>
                <a:ea typeface="Anton"/>
                <a:cs typeface="Anton"/>
                <a:sym typeface="Anton"/>
              </a:defRPr>
            </a:lvl1pPr>
            <a:lvl2pPr marR="0" lvl="1"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2pPr>
            <a:lvl3pPr marR="0" lvl="2"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3pPr>
            <a:lvl4pPr marR="0" lvl="3"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4pPr>
            <a:lvl5pPr marR="0" lvl="4"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5pPr>
            <a:lvl6pPr marR="0" lvl="5"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6pPr>
            <a:lvl7pPr marR="0" lvl="6"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7pPr>
            <a:lvl8pPr marR="0" lvl="7"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8pPr>
            <a:lvl9pPr marR="0" lvl="8"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9pPr>
          </a:lstStyle>
          <a:p>
            <a:pPr marL="0" marR="0" lvl="0" indent="0" algn="l" defTabSz="914400" rtl="0" eaLnBrk="1" fontAlgn="auto" latinLnBrk="0" hangingPunct="1">
              <a:lnSpc>
                <a:spcPct val="100000"/>
              </a:lnSpc>
              <a:spcBef>
                <a:spcPts val="0"/>
              </a:spcBef>
              <a:spcAft>
                <a:spcPts val="0"/>
              </a:spcAft>
              <a:buClr>
                <a:srgbClr val="3C3F4E"/>
              </a:buClr>
              <a:buSzPts val="1200"/>
              <a:buFont typeface="Palanquin Dark"/>
              <a:buNone/>
              <a:tabLst/>
              <a:defRPr/>
            </a:pPr>
            <a:r>
              <a:rPr kumimoji="0" lang="en-US" sz="3200" b="1" i="0" u="none" strike="noStrike" kern="0" cap="none" spc="0" normalizeH="0" baseline="0" noProof="0" dirty="0">
                <a:ln>
                  <a:noFill/>
                </a:ln>
                <a:solidFill>
                  <a:schemeClr val="tx2"/>
                </a:solidFill>
                <a:effectLst/>
                <a:uLnTx/>
                <a:uFillTx/>
                <a:latin typeface="Franklin Gothic Book" panose="020B0503020102020204" pitchFamily="34" charset="0"/>
                <a:sym typeface="Anton"/>
              </a:rPr>
              <a:t>Circumstances of Aggravation</a:t>
            </a:r>
            <a:endParaRPr kumimoji="0" lang="en-AU" sz="3200" b="1" i="0" u="none" strike="noStrike" kern="0" cap="none" spc="0" normalizeH="0" baseline="0" noProof="0" dirty="0">
              <a:ln>
                <a:noFill/>
              </a:ln>
              <a:solidFill>
                <a:schemeClr val="tx2"/>
              </a:solidFill>
              <a:effectLst/>
              <a:uLnTx/>
              <a:uFillTx/>
              <a:latin typeface="Franklin Gothic Book" panose="020B0503020102020204" pitchFamily="34" charset="0"/>
              <a:sym typeface="Anton"/>
            </a:endParaRPr>
          </a:p>
        </p:txBody>
      </p:sp>
      <p:sp>
        <p:nvSpPr>
          <p:cNvPr id="6" name="Google Shape;384;p60">
            <a:extLst>
              <a:ext uri="{FF2B5EF4-FFF2-40B4-BE49-F238E27FC236}">
                <a16:creationId xmlns:a16="http://schemas.microsoft.com/office/drawing/2014/main" id="{DC4F0FA6-4DBF-5700-5257-BFE8A080DFE7}"/>
              </a:ext>
            </a:extLst>
          </p:cNvPr>
          <p:cNvSpPr/>
          <p:nvPr/>
        </p:nvSpPr>
        <p:spPr>
          <a:xfrm>
            <a:off x="3605657" y="3161510"/>
            <a:ext cx="532317" cy="528377"/>
          </a:xfrm>
          <a:custGeom>
            <a:avLst/>
            <a:gdLst/>
            <a:ahLst/>
            <a:cxnLst/>
            <a:rect l="l" t="t" r="r" b="b"/>
            <a:pathLst>
              <a:path w="107173" h="107174" extrusionOk="0">
                <a:moveTo>
                  <a:pt x="53587" y="1"/>
                </a:moveTo>
                <a:cubicBezTo>
                  <a:pt x="23992" y="1"/>
                  <a:pt x="1" y="23992"/>
                  <a:pt x="1" y="53587"/>
                </a:cubicBezTo>
                <a:cubicBezTo>
                  <a:pt x="1" y="83182"/>
                  <a:pt x="23992" y="107174"/>
                  <a:pt x="53587" y="107174"/>
                </a:cubicBezTo>
                <a:cubicBezTo>
                  <a:pt x="83181" y="107174"/>
                  <a:pt x="107173" y="83182"/>
                  <a:pt x="107173" y="53587"/>
                </a:cubicBezTo>
                <a:cubicBezTo>
                  <a:pt x="107173" y="23992"/>
                  <a:pt x="83181" y="1"/>
                  <a:pt x="53587" y="1"/>
                </a:cubicBezTo>
                <a:close/>
              </a:path>
            </a:pathLst>
          </a:custGeom>
          <a:solidFill>
            <a:schemeClr val="tx2">
              <a:lumMod val="60000"/>
              <a:lumOff val="40000"/>
            </a:schemeClr>
          </a:solidFill>
          <a:ln>
            <a:noFill/>
          </a:ln>
        </p:spPr>
        <p:txBody>
          <a:bodyPr spcFirstLastPara="1" wrap="square" lIns="91425" tIns="91425" rIns="91425" bIns="91425" anchor="ctr" anchorCtr="0">
            <a:noAutofit/>
          </a:bodyP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sz="2000" b="1" i="0" u="none" strike="noStrike" kern="0" cap="none" spc="0" normalizeH="0" baseline="0" noProof="0" dirty="0">
              <a:ln>
                <a:noFill/>
              </a:ln>
              <a:solidFill>
                <a:schemeClr val="tx2">
                  <a:lumMod val="75000"/>
                </a:schemeClr>
              </a:solidFill>
              <a:effectLst/>
              <a:uLnTx/>
              <a:uFillTx/>
              <a:latin typeface="Arial"/>
              <a:cs typeface="Arial"/>
              <a:sym typeface="Arial"/>
            </a:endParaRPr>
          </a:p>
        </p:txBody>
      </p:sp>
      <p:sp>
        <p:nvSpPr>
          <p:cNvPr id="10" name="Google Shape;393;p60">
            <a:extLst>
              <a:ext uri="{FF2B5EF4-FFF2-40B4-BE49-F238E27FC236}">
                <a16:creationId xmlns:a16="http://schemas.microsoft.com/office/drawing/2014/main" id="{CAF8AB93-5827-3ACF-96CC-375B38B7662C}"/>
              </a:ext>
            </a:extLst>
          </p:cNvPr>
          <p:cNvSpPr txBox="1">
            <a:spLocks/>
          </p:cNvSpPr>
          <p:nvPr/>
        </p:nvSpPr>
        <p:spPr>
          <a:xfrm>
            <a:off x="4462189" y="2898109"/>
            <a:ext cx="7183678" cy="8328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4"/>
              </a:buClr>
              <a:buSzPts val="1200"/>
              <a:buFont typeface="Palanquin Dark"/>
              <a:buNone/>
              <a:defRPr sz="1800" b="0" i="0" u="none" strike="noStrike" cap="none">
                <a:solidFill>
                  <a:schemeClr val="accent4"/>
                </a:solidFill>
                <a:latin typeface="Anton"/>
                <a:ea typeface="Anton"/>
                <a:cs typeface="Anton"/>
                <a:sym typeface="Anton"/>
              </a:defRPr>
            </a:lvl1pPr>
            <a:lvl2pPr marR="0" lvl="1"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2pPr>
            <a:lvl3pPr marR="0" lvl="2"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3pPr>
            <a:lvl4pPr marR="0" lvl="3"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4pPr>
            <a:lvl5pPr marR="0" lvl="4"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5pPr>
            <a:lvl6pPr marR="0" lvl="5"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6pPr>
            <a:lvl7pPr marR="0" lvl="6"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7pPr>
            <a:lvl8pPr marR="0" lvl="7"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8pPr>
            <a:lvl9pPr marR="0" lvl="8"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9pPr>
          </a:lstStyle>
          <a:p>
            <a:pPr marL="0" marR="0" lvl="0" indent="0" algn="l" defTabSz="914400" rtl="0" eaLnBrk="1" fontAlgn="auto" latinLnBrk="0" hangingPunct="1">
              <a:lnSpc>
                <a:spcPct val="100000"/>
              </a:lnSpc>
              <a:spcBef>
                <a:spcPts val="0"/>
              </a:spcBef>
              <a:spcAft>
                <a:spcPts val="0"/>
              </a:spcAft>
              <a:buClr>
                <a:srgbClr val="3C3F4E"/>
              </a:buClr>
              <a:buSzPts val="1200"/>
              <a:buFont typeface="Palanquin Dark"/>
              <a:buNone/>
              <a:tabLst/>
              <a:defRPr/>
            </a:pPr>
            <a:r>
              <a:rPr kumimoji="0" lang="en-US" sz="3200" b="1" i="0" u="none" strike="noStrike" kern="0" cap="none" spc="0" normalizeH="0" baseline="0" noProof="0" dirty="0">
                <a:ln>
                  <a:noFill/>
                </a:ln>
                <a:solidFill>
                  <a:schemeClr val="accent1"/>
                </a:solidFill>
                <a:effectLst/>
                <a:uLnTx/>
                <a:uFillTx/>
                <a:latin typeface="Franklin Gothic Book" panose="020B0503020102020204" pitchFamily="34" charset="0"/>
                <a:sym typeface="Anton"/>
              </a:rPr>
              <a:t>Offence Conduct</a:t>
            </a:r>
            <a:endParaRPr kumimoji="0" lang="en-AU" sz="3200" b="1" i="0" u="none" strike="noStrike" kern="0" cap="none" spc="0" normalizeH="0" baseline="0" noProof="0" dirty="0">
              <a:ln>
                <a:noFill/>
              </a:ln>
              <a:solidFill>
                <a:schemeClr val="accent1"/>
              </a:solidFill>
              <a:effectLst/>
              <a:uLnTx/>
              <a:uFillTx/>
              <a:latin typeface="Franklin Gothic Book" panose="020B0503020102020204" pitchFamily="34" charset="0"/>
              <a:sym typeface="Anton"/>
            </a:endParaRPr>
          </a:p>
        </p:txBody>
      </p:sp>
      <p:sp>
        <p:nvSpPr>
          <p:cNvPr id="11" name="Google Shape;384;p60">
            <a:extLst>
              <a:ext uri="{FF2B5EF4-FFF2-40B4-BE49-F238E27FC236}">
                <a16:creationId xmlns:a16="http://schemas.microsoft.com/office/drawing/2014/main" id="{D8CB88F4-31B9-D753-C55B-AB18B2DE8A89}"/>
              </a:ext>
            </a:extLst>
          </p:cNvPr>
          <p:cNvSpPr/>
          <p:nvPr/>
        </p:nvSpPr>
        <p:spPr>
          <a:xfrm>
            <a:off x="3605657" y="5064309"/>
            <a:ext cx="532317" cy="528377"/>
          </a:xfrm>
          <a:custGeom>
            <a:avLst/>
            <a:gdLst/>
            <a:ahLst/>
            <a:cxnLst/>
            <a:rect l="l" t="t" r="r" b="b"/>
            <a:pathLst>
              <a:path w="107173" h="107174" extrusionOk="0">
                <a:moveTo>
                  <a:pt x="53587" y="1"/>
                </a:moveTo>
                <a:cubicBezTo>
                  <a:pt x="23992" y="1"/>
                  <a:pt x="1" y="23992"/>
                  <a:pt x="1" y="53587"/>
                </a:cubicBezTo>
                <a:cubicBezTo>
                  <a:pt x="1" y="83182"/>
                  <a:pt x="23992" y="107174"/>
                  <a:pt x="53587" y="107174"/>
                </a:cubicBezTo>
                <a:cubicBezTo>
                  <a:pt x="83181" y="107174"/>
                  <a:pt x="107173" y="83182"/>
                  <a:pt x="107173" y="53587"/>
                </a:cubicBezTo>
                <a:cubicBezTo>
                  <a:pt x="107173" y="23992"/>
                  <a:pt x="83181" y="1"/>
                  <a:pt x="53587" y="1"/>
                </a:cubicBezTo>
                <a:close/>
              </a:path>
            </a:pathLst>
          </a:custGeom>
          <a:solidFill>
            <a:schemeClr val="tx2">
              <a:lumMod val="75000"/>
            </a:schemeClr>
          </a:solidFill>
          <a:ln>
            <a:noFill/>
          </a:ln>
        </p:spPr>
        <p:txBody>
          <a:bodyPr spcFirstLastPara="1" wrap="square" lIns="91425" tIns="91425" rIns="91425" bIns="91425" anchor="ctr" anchorCtr="0">
            <a:noAutofit/>
          </a:bodyP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sz="2000" b="1" i="0" u="none" strike="noStrike" kern="0" cap="none" spc="0" normalizeH="0" baseline="0" noProof="0" dirty="0">
              <a:ln>
                <a:noFill/>
              </a:ln>
              <a:solidFill>
                <a:schemeClr val="tx2">
                  <a:lumMod val="40000"/>
                  <a:lumOff val="60000"/>
                </a:schemeClr>
              </a:solidFill>
              <a:effectLst/>
              <a:uLnTx/>
              <a:uFillTx/>
              <a:latin typeface="Arial"/>
              <a:cs typeface="Arial"/>
              <a:sym typeface="Arial"/>
            </a:endParaRPr>
          </a:p>
        </p:txBody>
      </p:sp>
      <p:sp>
        <p:nvSpPr>
          <p:cNvPr id="12" name="Google Shape;393;p60">
            <a:extLst>
              <a:ext uri="{FF2B5EF4-FFF2-40B4-BE49-F238E27FC236}">
                <a16:creationId xmlns:a16="http://schemas.microsoft.com/office/drawing/2014/main" id="{5E4980BD-ED83-A561-5E8D-25A0682A377D}"/>
              </a:ext>
            </a:extLst>
          </p:cNvPr>
          <p:cNvSpPr txBox="1">
            <a:spLocks/>
          </p:cNvSpPr>
          <p:nvPr/>
        </p:nvSpPr>
        <p:spPr>
          <a:xfrm>
            <a:off x="4426431" y="5064309"/>
            <a:ext cx="7643962" cy="8328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4"/>
              </a:buClr>
              <a:buSzPts val="1200"/>
              <a:buFont typeface="Palanquin Dark"/>
              <a:buNone/>
              <a:defRPr sz="1800" b="0" i="0" u="none" strike="noStrike" cap="none">
                <a:solidFill>
                  <a:schemeClr val="accent4"/>
                </a:solidFill>
                <a:latin typeface="Anton"/>
                <a:ea typeface="Anton"/>
                <a:cs typeface="Anton"/>
                <a:sym typeface="Anton"/>
              </a:defRPr>
            </a:lvl1pPr>
            <a:lvl2pPr marR="0" lvl="1"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2pPr>
            <a:lvl3pPr marR="0" lvl="2"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3pPr>
            <a:lvl4pPr marR="0" lvl="3"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4pPr>
            <a:lvl5pPr marR="0" lvl="4"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5pPr>
            <a:lvl6pPr marR="0" lvl="5"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6pPr>
            <a:lvl7pPr marR="0" lvl="6"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7pPr>
            <a:lvl8pPr marR="0" lvl="7"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8pPr>
            <a:lvl9pPr marR="0" lvl="8"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9pPr>
          </a:lstStyle>
          <a:p>
            <a:pPr marL="0" marR="0" lvl="0" indent="0" algn="l" defTabSz="914400" rtl="0" eaLnBrk="1" fontAlgn="auto" latinLnBrk="0" hangingPunct="1">
              <a:lnSpc>
                <a:spcPct val="100000"/>
              </a:lnSpc>
              <a:spcBef>
                <a:spcPts val="0"/>
              </a:spcBef>
              <a:spcAft>
                <a:spcPts val="0"/>
              </a:spcAft>
              <a:buClr>
                <a:srgbClr val="3C3F4E"/>
              </a:buClr>
              <a:buSzPts val="1200"/>
              <a:buFont typeface="Palanquin Dark"/>
              <a:buNone/>
              <a:tabLst/>
              <a:defRPr/>
            </a:pPr>
            <a:r>
              <a:rPr kumimoji="0" lang="en-US" sz="3200" b="1" i="0" u="none" strike="noStrike" kern="0" cap="none" spc="0" normalizeH="0" baseline="0" noProof="0" dirty="0">
                <a:ln>
                  <a:noFill/>
                </a:ln>
                <a:solidFill>
                  <a:srgbClr val="333644"/>
                </a:solidFill>
                <a:effectLst/>
                <a:uLnTx/>
                <a:uFillTx/>
                <a:latin typeface="Franklin Gothic Book" panose="020B0503020102020204" pitchFamily="34" charset="0"/>
                <a:sym typeface="Anton"/>
              </a:rPr>
              <a:t>Victim Information </a:t>
            </a:r>
          </a:p>
          <a:p>
            <a:pPr marL="0" marR="0" lvl="0" indent="0" algn="l" defTabSz="914400" rtl="0" eaLnBrk="1" fontAlgn="auto" latinLnBrk="0" hangingPunct="1">
              <a:lnSpc>
                <a:spcPct val="100000"/>
              </a:lnSpc>
              <a:spcBef>
                <a:spcPts val="0"/>
              </a:spcBef>
              <a:spcAft>
                <a:spcPts val="0"/>
              </a:spcAft>
              <a:buClr>
                <a:srgbClr val="3C3F4E"/>
              </a:buClr>
              <a:buSzPts val="1200"/>
              <a:buFont typeface="Palanquin Dark"/>
              <a:buNone/>
              <a:tabLst/>
              <a:defRPr/>
            </a:pPr>
            <a:r>
              <a:rPr kumimoji="0" lang="en-US" sz="3200" b="1" i="0" u="none" strike="noStrike" kern="0" cap="none" spc="0" normalizeH="0" baseline="0" noProof="0" dirty="0">
                <a:ln>
                  <a:noFill/>
                </a:ln>
                <a:solidFill>
                  <a:srgbClr val="333644"/>
                </a:solidFill>
                <a:effectLst/>
                <a:uLnTx/>
                <a:uFillTx/>
                <a:latin typeface="Franklin Gothic Book" panose="020B0503020102020204" pitchFamily="34" charset="0"/>
                <a:sym typeface="Anton"/>
              </a:rPr>
              <a:t>(age, victim-offender relationship) </a:t>
            </a:r>
            <a:endParaRPr kumimoji="0" lang="en-AU" sz="3200" b="1" i="0" u="none" strike="noStrike" kern="0" cap="none" spc="0" normalizeH="0" baseline="0" noProof="0" dirty="0">
              <a:ln>
                <a:noFill/>
              </a:ln>
              <a:solidFill>
                <a:srgbClr val="3C3F4E"/>
              </a:solidFill>
              <a:effectLst/>
              <a:uLnTx/>
              <a:uFillTx/>
              <a:latin typeface="Franklin Gothic Book" panose="020B0503020102020204" pitchFamily="34" charset="0"/>
              <a:sym typeface="Anton"/>
            </a:endParaRPr>
          </a:p>
        </p:txBody>
      </p:sp>
    </p:spTree>
    <p:extLst>
      <p:ext uri="{BB962C8B-B14F-4D97-AF65-F5344CB8AC3E}">
        <p14:creationId xmlns:p14="http://schemas.microsoft.com/office/powerpoint/2010/main" val="33867372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D2FDF238-DCF0-859C-0608-686904C0459B}"/>
              </a:ext>
            </a:extLst>
          </p:cNvPr>
          <p:cNvSpPr/>
          <p:nvPr/>
        </p:nvSpPr>
        <p:spPr>
          <a:xfrm>
            <a:off x="0" y="1352550"/>
            <a:ext cx="12192000" cy="550545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   </a:t>
            </a:r>
          </a:p>
        </p:txBody>
      </p:sp>
      <p:sp>
        <p:nvSpPr>
          <p:cNvPr id="42" name="Content Placeholder 3">
            <a:extLst>
              <a:ext uri="{FF2B5EF4-FFF2-40B4-BE49-F238E27FC236}">
                <a16:creationId xmlns:a16="http://schemas.microsoft.com/office/drawing/2014/main" id="{0E267CC4-27ED-4ADA-16C1-28089E2B8B58}"/>
              </a:ext>
            </a:extLst>
          </p:cNvPr>
          <p:cNvSpPr txBox="1">
            <a:spLocks/>
          </p:cNvSpPr>
          <p:nvPr/>
        </p:nvSpPr>
        <p:spPr>
          <a:xfrm>
            <a:off x="8110456" y="4709038"/>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sp>
        <p:nvSpPr>
          <p:cNvPr id="25" name="Rectangle: Rounded Corners 24">
            <a:extLst>
              <a:ext uri="{FF2B5EF4-FFF2-40B4-BE49-F238E27FC236}">
                <a16:creationId xmlns:a16="http://schemas.microsoft.com/office/drawing/2014/main" id="{8F8FD2F3-8FE4-0BF5-98C7-7FFC0CAB3569}"/>
              </a:ext>
            </a:extLst>
          </p:cNvPr>
          <p:cNvSpPr/>
          <p:nvPr/>
        </p:nvSpPr>
        <p:spPr>
          <a:xfrm>
            <a:off x="572985" y="2284827"/>
            <a:ext cx="8504754" cy="1022349"/>
          </a:xfrm>
          <a:prstGeom prst="roundRect">
            <a:avLst>
              <a:gd name="adj" fmla="val 13228"/>
            </a:avLst>
          </a:prstGeom>
          <a:solidFill>
            <a:schemeClr val="bg1"/>
          </a:solidFill>
          <a:ln w="9525" cap="flat" cmpd="sng" algn="ctr">
            <a:solidFill>
              <a:schemeClr val="accent3"/>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en-AU" sz="2800"/>
          </a:p>
        </p:txBody>
      </p:sp>
      <p:sp>
        <p:nvSpPr>
          <p:cNvPr id="2" name="Title 1">
            <a:extLst>
              <a:ext uri="{FF2B5EF4-FFF2-40B4-BE49-F238E27FC236}">
                <a16:creationId xmlns:a16="http://schemas.microsoft.com/office/drawing/2014/main" id="{7B970967-5228-F632-5CA8-4AD4EB9D30ED}"/>
              </a:ext>
            </a:extLst>
          </p:cNvPr>
          <p:cNvSpPr>
            <a:spLocks noGrp="1"/>
          </p:cNvSpPr>
          <p:nvPr>
            <p:ph type="title"/>
          </p:nvPr>
        </p:nvSpPr>
        <p:spPr/>
        <p:txBody>
          <a:bodyPr/>
          <a:lstStyle/>
          <a:p>
            <a:r>
              <a:rPr lang="en-AU" dirty="0"/>
              <a:t>Scenario matching</a:t>
            </a:r>
          </a:p>
        </p:txBody>
      </p:sp>
      <p:pic>
        <p:nvPicPr>
          <p:cNvPr id="8" name="Content Placeholder 7" descr="A blue and black logo&#10;&#10;Description automatically generated">
            <a:extLst>
              <a:ext uri="{FF2B5EF4-FFF2-40B4-BE49-F238E27FC236}">
                <a16:creationId xmlns:a16="http://schemas.microsoft.com/office/drawing/2014/main" id="{60C095BA-9DA4-D291-0E34-2E00E9F2CE2B}"/>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2401318" y="2644775"/>
            <a:ext cx="1996669" cy="1996669"/>
          </a:xfrm>
        </p:spPr>
      </p:pic>
      <p:pic>
        <p:nvPicPr>
          <p:cNvPr id="10" name="Picture 9" descr="A blue and black logo&#10;&#10;Description automatically generated">
            <a:extLst>
              <a:ext uri="{FF2B5EF4-FFF2-40B4-BE49-F238E27FC236}">
                <a16:creationId xmlns:a16="http://schemas.microsoft.com/office/drawing/2014/main" id="{8C17D69B-967F-8641-F110-E2945B4C274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79386" y="2055737"/>
            <a:ext cx="2489200" cy="2489200"/>
          </a:xfrm>
          <a:prstGeom prst="rect">
            <a:avLst/>
          </a:prstGeom>
        </p:spPr>
      </p:pic>
      <p:pic>
        <p:nvPicPr>
          <p:cNvPr id="12" name="Picture 11" descr="A black background with a black square&#10;&#10;Description automatically generated with medium confidence">
            <a:extLst>
              <a:ext uri="{FF2B5EF4-FFF2-40B4-BE49-F238E27FC236}">
                <a16:creationId xmlns:a16="http://schemas.microsoft.com/office/drawing/2014/main" id="{8C8D96BB-772E-7D46-C895-C869ED6EE10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68254" y="416416"/>
            <a:ext cx="2489200" cy="2489200"/>
          </a:xfrm>
          <a:prstGeom prst="rect">
            <a:avLst/>
          </a:prstGeom>
        </p:spPr>
      </p:pic>
      <p:sp>
        <p:nvSpPr>
          <p:cNvPr id="19" name="Text Placeholder 2">
            <a:extLst>
              <a:ext uri="{FF2B5EF4-FFF2-40B4-BE49-F238E27FC236}">
                <a16:creationId xmlns:a16="http://schemas.microsoft.com/office/drawing/2014/main" id="{FC43F31A-CE24-F213-F23C-743E817C95F9}"/>
              </a:ext>
            </a:extLst>
          </p:cNvPr>
          <p:cNvSpPr>
            <a:spLocks noGrp="1"/>
          </p:cNvSpPr>
          <p:nvPr>
            <p:ph type="body" idx="1"/>
          </p:nvPr>
        </p:nvSpPr>
        <p:spPr>
          <a:xfrm>
            <a:off x="701555" y="2455291"/>
            <a:ext cx="8376183" cy="575503"/>
          </a:xfrm>
        </p:spPr>
        <p:txBody>
          <a:bodyPr anchor="b">
            <a:norm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solidFill>
                  <a:srgbClr val="465284"/>
                </a:solidFill>
                <a:latin typeface="Franklin Gothic Medium" panose="020B0603020102020204" pitchFamily="34" charset="0"/>
              </a:rPr>
              <a:t>Circumstance of aggravation</a:t>
            </a:r>
          </a:p>
        </p:txBody>
      </p:sp>
      <p:sp>
        <p:nvSpPr>
          <p:cNvPr id="20" name="Content Placeholder 3">
            <a:extLst>
              <a:ext uri="{FF2B5EF4-FFF2-40B4-BE49-F238E27FC236}">
                <a16:creationId xmlns:a16="http://schemas.microsoft.com/office/drawing/2014/main" id="{AC43B381-E700-D5B6-2C6B-07C6813FA29C}"/>
              </a:ext>
            </a:extLst>
          </p:cNvPr>
          <p:cNvSpPr txBox="1">
            <a:spLocks/>
          </p:cNvSpPr>
          <p:nvPr/>
        </p:nvSpPr>
        <p:spPr>
          <a:xfrm>
            <a:off x="577850" y="4713287"/>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sp>
        <p:nvSpPr>
          <p:cNvPr id="35" name="Content Placeholder 3">
            <a:extLst>
              <a:ext uri="{FF2B5EF4-FFF2-40B4-BE49-F238E27FC236}">
                <a16:creationId xmlns:a16="http://schemas.microsoft.com/office/drawing/2014/main" id="{1DEF6372-452C-C5FF-DAA9-DBC51B3AB181}"/>
              </a:ext>
            </a:extLst>
          </p:cNvPr>
          <p:cNvSpPr txBox="1">
            <a:spLocks/>
          </p:cNvSpPr>
          <p:nvPr/>
        </p:nvSpPr>
        <p:spPr>
          <a:xfrm>
            <a:off x="4261044" y="4713287"/>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sp>
        <p:nvSpPr>
          <p:cNvPr id="5" name="Rectangle: Rounded Corners 4">
            <a:extLst>
              <a:ext uri="{FF2B5EF4-FFF2-40B4-BE49-F238E27FC236}">
                <a16:creationId xmlns:a16="http://schemas.microsoft.com/office/drawing/2014/main" id="{7F0397D4-F24C-29E9-F9E7-6269EC08281C}"/>
              </a:ext>
            </a:extLst>
          </p:cNvPr>
          <p:cNvSpPr/>
          <p:nvPr/>
        </p:nvSpPr>
        <p:spPr>
          <a:xfrm>
            <a:off x="572986" y="3633788"/>
            <a:ext cx="8504754" cy="1022349"/>
          </a:xfrm>
          <a:prstGeom prst="roundRect">
            <a:avLst>
              <a:gd name="adj" fmla="val 13228"/>
            </a:avLst>
          </a:prstGeom>
          <a:solidFill>
            <a:schemeClr val="bg1"/>
          </a:solidFill>
          <a:ln w="9525" cap="flat" cmpd="sng" algn="ctr">
            <a:solidFill>
              <a:schemeClr val="accent3"/>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en-AU"/>
          </a:p>
        </p:txBody>
      </p:sp>
      <p:sp>
        <p:nvSpPr>
          <p:cNvPr id="6" name="Text Placeholder 2">
            <a:extLst>
              <a:ext uri="{FF2B5EF4-FFF2-40B4-BE49-F238E27FC236}">
                <a16:creationId xmlns:a16="http://schemas.microsoft.com/office/drawing/2014/main" id="{0DAEDC07-25D2-0887-6E0B-9744CA12B57E}"/>
              </a:ext>
            </a:extLst>
          </p:cNvPr>
          <p:cNvSpPr txBox="1">
            <a:spLocks/>
          </p:cNvSpPr>
          <p:nvPr/>
        </p:nvSpPr>
        <p:spPr>
          <a:xfrm>
            <a:off x="701556" y="3871912"/>
            <a:ext cx="8376183" cy="575503"/>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dirty="0">
                <a:solidFill>
                  <a:srgbClr val="465284"/>
                </a:solidFill>
                <a:latin typeface="Franklin Gothic Medium" panose="020B0603020102020204" pitchFamily="34" charset="0"/>
              </a:rPr>
              <a:t>Offence conduct</a:t>
            </a:r>
          </a:p>
        </p:txBody>
      </p:sp>
      <p:sp>
        <p:nvSpPr>
          <p:cNvPr id="11" name="Rectangle: Rounded Corners 10">
            <a:extLst>
              <a:ext uri="{FF2B5EF4-FFF2-40B4-BE49-F238E27FC236}">
                <a16:creationId xmlns:a16="http://schemas.microsoft.com/office/drawing/2014/main" id="{A8B46A11-4B14-78D8-BDAD-2A6D6A3031F8}"/>
              </a:ext>
            </a:extLst>
          </p:cNvPr>
          <p:cNvSpPr/>
          <p:nvPr/>
        </p:nvSpPr>
        <p:spPr>
          <a:xfrm>
            <a:off x="590065" y="5047176"/>
            <a:ext cx="8504754" cy="1022349"/>
          </a:xfrm>
          <a:prstGeom prst="roundRect">
            <a:avLst>
              <a:gd name="adj" fmla="val 13228"/>
            </a:avLst>
          </a:prstGeom>
          <a:solidFill>
            <a:schemeClr val="bg1"/>
          </a:solidFill>
          <a:ln w="9525" cap="flat" cmpd="sng" algn="ctr">
            <a:solidFill>
              <a:schemeClr val="accent3"/>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en-AU"/>
          </a:p>
        </p:txBody>
      </p:sp>
      <p:sp>
        <p:nvSpPr>
          <p:cNvPr id="13" name="Text Placeholder 2">
            <a:extLst>
              <a:ext uri="{FF2B5EF4-FFF2-40B4-BE49-F238E27FC236}">
                <a16:creationId xmlns:a16="http://schemas.microsoft.com/office/drawing/2014/main" id="{FDE72DFE-117F-92CF-AAAD-17BF583BD5F8}"/>
              </a:ext>
            </a:extLst>
          </p:cNvPr>
          <p:cNvSpPr txBox="1">
            <a:spLocks/>
          </p:cNvSpPr>
          <p:nvPr/>
        </p:nvSpPr>
        <p:spPr>
          <a:xfrm>
            <a:off x="718635" y="5285300"/>
            <a:ext cx="8376183" cy="575503"/>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dirty="0">
                <a:solidFill>
                  <a:srgbClr val="465284"/>
                </a:solidFill>
                <a:latin typeface="Franklin Gothic Medium" panose="020B0603020102020204" pitchFamily="34" charset="0"/>
              </a:rPr>
              <a:t>Victim information (age, victim-offender relationship</a:t>
            </a:r>
            <a:r>
              <a:rPr lang="en-US" sz="1800" dirty="0">
                <a:solidFill>
                  <a:srgbClr val="465284"/>
                </a:solidFill>
                <a:latin typeface="Franklin Gothic Medium" panose="020B0603020102020204" pitchFamily="34" charset="0"/>
              </a:rPr>
              <a:t>)</a:t>
            </a:r>
          </a:p>
        </p:txBody>
      </p:sp>
      <p:pic>
        <p:nvPicPr>
          <p:cNvPr id="3" name="Picture 2" descr="A black background with blue eyes&#10;&#10;Description automatically generated">
            <a:extLst>
              <a:ext uri="{FF2B5EF4-FFF2-40B4-BE49-F238E27FC236}">
                <a16:creationId xmlns:a16="http://schemas.microsoft.com/office/drawing/2014/main" id="{8C330EE5-1296-0811-854D-0917B5AD77D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690782" y="-375835"/>
            <a:ext cx="2212293" cy="2212293"/>
          </a:xfrm>
          <a:prstGeom prst="rect">
            <a:avLst/>
          </a:prstGeom>
        </p:spPr>
      </p:pic>
    </p:spTree>
    <p:extLst>
      <p:ext uri="{BB962C8B-B14F-4D97-AF65-F5344CB8AC3E}">
        <p14:creationId xmlns:p14="http://schemas.microsoft.com/office/powerpoint/2010/main" val="15211755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A081EC5-B636-675A-8981-C9B1CC82351B}"/>
              </a:ext>
            </a:extLst>
          </p:cNvPr>
          <p:cNvSpPr/>
          <p:nvPr/>
        </p:nvSpPr>
        <p:spPr>
          <a:xfrm>
            <a:off x="0" y="0"/>
            <a:ext cx="12192000" cy="13083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2" name="Oval 31">
            <a:extLst>
              <a:ext uri="{FF2B5EF4-FFF2-40B4-BE49-F238E27FC236}">
                <a16:creationId xmlns:a16="http://schemas.microsoft.com/office/drawing/2014/main" id="{D01618D8-8C20-0395-D5FE-73B475ECC12C}"/>
              </a:ext>
            </a:extLst>
          </p:cNvPr>
          <p:cNvSpPr/>
          <p:nvPr/>
        </p:nvSpPr>
        <p:spPr>
          <a:xfrm rot="8384634">
            <a:off x="-5279910" y="-509818"/>
            <a:ext cx="2801296" cy="2391091"/>
          </a:xfrm>
          <a:prstGeom prst="ellipse">
            <a:avLst/>
          </a:prstGeom>
          <a:solidFill>
            <a:schemeClr val="accent1">
              <a:lumMod val="50000"/>
              <a:alpha val="25098"/>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1" name="Oval 30">
            <a:extLst>
              <a:ext uri="{FF2B5EF4-FFF2-40B4-BE49-F238E27FC236}">
                <a16:creationId xmlns:a16="http://schemas.microsoft.com/office/drawing/2014/main" id="{05EF358A-85B9-F0CD-F255-B7AF6E1C91DC}"/>
              </a:ext>
            </a:extLst>
          </p:cNvPr>
          <p:cNvSpPr/>
          <p:nvPr/>
        </p:nvSpPr>
        <p:spPr>
          <a:xfrm>
            <a:off x="-1736565" y="-1767044"/>
            <a:ext cx="2792355" cy="2575854"/>
          </a:xfrm>
          <a:prstGeom prst="ellipse">
            <a:avLst/>
          </a:prstGeom>
          <a:solidFill>
            <a:srgbClr val="4B3353">
              <a:alpha val="7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9" name="Oval 28">
            <a:extLst>
              <a:ext uri="{FF2B5EF4-FFF2-40B4-BE49-F238E27FC236}">
                <a16:creationId xmlns:a16="http://schemas.microsoft.com/office/drawing/2014/main" id="{557D5989-12F7-6C9A-7BE8-71309B74F81E}"/>
              </a:ext>
            </a:extLst>
          </p:cNvPr>
          <p:cNvSpPr/>
          <p:nvPr/>
        </p:nvSpPr>
        <p:spPr>
          <a:xfrm rot="10800000">
            <a:off x="6817988" y="-3878989"/>
            <a:ext cx="6395153" cy="4771833"/>
          </a:xfrm>
          <a:prstGeom prst="ellipse">
            <a:avLst/>
          </a:prstGeom>
          <a:solidFill>
            <a:srgbClr val="322237">
              <a:alpha val="72941"/>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0" name="Oval 29">
            <a:extLst>
              <a:ext uri="{FF2B5EF4-FFF2-40B4-BE49-F238E27FC236}">
                <a16:creationId xmlns:a16="http://schemas.microsoft.com/office/drawing/2014/main" id="{23B19DC0-EFE1-0305-F715-93C60AC1478F}"/>
              </a:ext>
            </a:extLst>
          </p:cNvPr>
          <p:cNvSpPr/>
          <p:nvPr/>
        </p:nvSpPr>
        <p:spPr>
          <a:xfrm rot="8384634">
            <a:off x="616496" y="-78761"/>
            <a:ext cx="603567" cy="579556"/>
          </a:xfrm>
          <a:prstGeom prst="ellipse">
            <a:avLst/>
          </a:prstGeom>
          <a:solidFill>
            <a:srgbClr val="4B3353">
              <a:alpha val="6392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0" name="Picture 9" descr="A black background with purple text&#10;&#10;Description automatically generated">
            <a:extLst>
              <a:ext uri="{FF2B5EF4-FFF2-40B4-BE49-F238E27FC236}">
                <a16:creationId xmlns:a16="http://schemas.microsoft.com/office/drawing/2014/main" id="{4B595FB7-975D-21B8-CEF1-6C4A9B1C8E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39851" y="5911706"/>
            <a:ext cx="2351438" cy="627205"/>
          </a:xfrm>
          <a:prstGeom prst="rect">
            <a:avLst/>
          </a:prstGeom>
        </p:spPr>
      </p:pic>
      <p:sp>
        <p:nvSpPr>
          <p:cNvPr id="12" name="Oval 11">
            <a:extLst>
              <a:ext uri="{FF2B5EF4-FFF2-40B4-BE49-F238E27FC236}">
                <a16:creationId xmlns:a16="http://schemas.microsoft.com/office/drawing/2014/main" id="{3201F5DC-06DA-82B2-7DA8-0B0C9B7190B4}"/>
              </a:ext>
            </a:extLst>
          </p:cNvPr>
          <p:cNvSpPr/>
          <p:nvPr/>
        </p:nvSpPr>
        <p:spPr>
          <a:xfrm rot="9631371">
            <a:off x="-5863394" y="4548419"/>
            <a:ext cx="2801296" cy="2391091"/>
          </a:xfrm>
          <a:prstGeom prst="ellipse">
            <a:avLst/>
          </a:prstGeom>
          <a:solidFill>
            <a:schemeClr val="accent1">
              <a:lumMod val="50000"/>
              <a:alpha val="25098"/>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Oval 12">
            <a:extLst>
              <a:ext uri="{FF2B5EF4-FFF2-40B4-BE49-F238E27FC236}">
                <a16:creationId xmlns:a16="http://schemas.microsoft.com/office/drawing/2014/main" id="{FDC08123-29EB-5F3E-58E8-E8EBE0266B42}"/>
              </a:ext>
            </a:extLst>
          </p:cNvPr>
          <p:cNvSpPr/>
          <p:nvPr/>
        </p:nvSpPr>
        <p:spPr>
          <a:xfrm>
            <a:off x="-3681462" y="6225308"/>
            <a:ext cx="937844" cy="882421"/>
          </a:xfrm>
          <a:prstGeom prst="ellipse">
            <a:avLst/>
          </a:prstGeom>
          <a:solidFill>
            <a:srgbClr val="4B3353">
              <a:alpha val="7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Oval 13">
            <a:extLst>
              <a:ext uri="{FF2B5EF4-FFF2-40B4-BE49-F238E27FC236}">
                <a16:creationId xmlns:a16="http://schemas.microsoft.com/office/drawing/2014/main" id="{6393794D-FFF1-60E7-D582-94ACB8BC861A}"/>
              </a:ext>
            </a:extLst>
          </p:cNvPr>
          <p:cNvSpPr/>
          <p:nvPr/>
        </p:nvSpPr>
        <p:spPr>
          <a:xfrm rot="9631371">
            <a:off x="-6140942" y="1348177"/>
            <a:ext cx="4172393" cy="3561413"/>
          </a:xfrm>
          <a:prstGeom prst="ellipse">
            <a:avLst/>
          </a:prstGeom>
          <a:solidFill>
            <a:srgbClr val="322237">
              <a:alpha val="72941"/>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Oval 14">
            <a:extLst>
              <a:ext uri="{FF2B5EF4-FFF2-40B4-BE49-F238E27FC236}">
                <a16:creationId xmlns:a16="http://schemas.microsoft.com/office/drawing/2014/main" id="{E9BDFF1A-4644-C743-1C07-4966B4838F76}"/>
              </a:ext>
            </a:extLst>
          </p:cNvPr>
          <p:cNvSpPr/>
          <p:nvPr/>
        </p:nvSpPr>
        <p:spPr>
          <a:xfrm rot="9631371">
            <a:off x="6957868" y="-1352043"/>
            <a:ext cx="2138821" cy="1825625"/>
          </a:xfrm>
          <a:prstGeom prst="ellipse">
            <a:avLst/>
          </a:prstGeom>
          <a:solidFill>
            <a:srgbClr val="4B3353">
              <a:alpha val="6392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graphicFrame>
        <p:nvGraphicFramePr>
          <p:cNvPr id="7" name="Table 20">
            <a:extLst>
              <a:ext uri="{FF2B5EF4-FFF2-40B4-BE49-F238E27FC236}">
                <a16:creationId xmlns:a16="http://schemas.microsoft.com/office/drawing/2014/main" id="{65EB681E-F333-0A21-6DE6-286D6682C598}"/>
              </a:ext>
            </a:extLst>
          </p:cNvPr>
          <p:cNvGraphicFramePr>
            <a:graphicFrameLocks noGrp="1"/>
          </p:cNvGraphicFramePr>
          <p:nvPr>
            <p:extLst>
              <p:ext uri="{D42A27DB-BD31-4B8C-83A1-F6EECF244321}">
                <p14:modId xmlns:p14="http://schemas.microsoft.com/office/powerpoint/2010/main" val="4752423"/>
              </p:ext>
            </p:extLst>
          </p:nvPr>
        </p:nvGraphicFramePr>
        <p:xfrm>
          <a:off x="409960" y="1513475"/>
          <a:ext cx="11554973" cy="5025436"/>
        </p:xfrm>
        <a:graphic>
          <a:graphicData uri="http://schemas.openxmlformats.org/drawingml/2006/table">
            <a:tbl>
              <a:tblPr firstRow="1" bandRow="1">
                <a:tableStyleId>{5C22544A-7EE6-4342-B048-85BDC9FD1C3A}</a:tableStyleId>
              </a:tblPr>
              <a:tblGrid>
                <a:gridCol w="513491">
                  <a:extLst>
                    <a:ext uri="{9D8B030D-6E8A-4147-A177-3AD203B41FA5}">
                      <a16:colId xmlns:a16="http://schemas.microsoft.com/office/drawing/2014/main" val="3043537439"/>
                    </a:ext>
                  </a:extLst>
                </a:gridCol>
                <a:gridCol w="5037087">
                  <a:extLst>
                    <a:ext uri="{9D8B030D-6E8A-4147-A177-3AD203B41FA5}">
                      <a16:colId xmlns:a16="http://schemas.microsoft.com/office/drawing/2014/main" val="1275204796"/>
                    </a:ext>
                  </a:extLst>
                </a:gridCol>
                <a:gridCol w="2665745">
                  <a:extLst>
                    <a:ext uri="{9D8B030D-6E8A-4147-A177-3AD203B41FA5}">
                      <a16:colId xmlns:a16="http://schemas.microsoft.com/office/drawing/2014/main" val="289240407"/>
                    </a:ext>
                  </a:extLst>
                </a:gridCol>
                <a:gridCol w="3338650">
                  <a:extLst>
                    <a:ext uri="{9D8B030D-6E8A-4147-A177-3AD203B41FA5}">
                      <a16:colId xmlns:a16="http://schemas.microsoft.com/office/drawing/2014/main" val="115849699"/>
                    </a:ext>
                  </a:extLst>
                </a:gridCol>
              </a:tblGrid>
              <a:tr h="453436">
                <a:tc>
                  <a:txBody>
                    <a:bodyPr/>
                    <a:lstStyle/>
                    <a:p>
                      <a:r>
                        <a:rPr lang="en-AU" dirty="0"/>
                        <a:t>#</a:t>
                      </a:r>
                    </a:p>
                  </a:txBody>
                  <a:tcPr/>
                </a:tc>
                <a:tc>
                  <a:txBody>
                    <a:bodyPr/>
                    <a:lstStyle/>
                    <a:p>
                      <a:r>
                        <a:rPr lang="en-AU" dirty="0"/>
                        <a:t>Scenario</a:t>
                      </a:r>
                    </a:p>
                  </a:txBody>
                  <a:tcPr/>
                </a:tc>
                <a:tc>
                  <a:txBody>
                    <a:bodyPr/>
                    <a:lstStyle/>
                    <a:p>
                      <a:r>
                        <a:rPr lang="en-AU" dirty="0"/>
                        <a:t>Offence</a:t>
                      </a:r>
                    </a:p>
                  </a:txBody>
                  <a:tcPr/>
                </a:tc>
                <a:tc>
                  <a:txBody>
                    <a:bodyPr/>
                    <a:lstStyle/>
                    <a:p>
                      <a:r>
                        <a:rPr lang="en-AU" dirty="0"/>
                        <a:t>Data matching factors</a:t>
                      </a:r>
                    </a:p>
                  </a:txBody>
                  <a:tcPr/>
                </a:tc>
                <a:extLst>
                  <a:ext uri="{0D108BD9-81ED-4DB2-BD59-A6C34878D82A}">
                    <a16:rowId xmlns:a16="http://schemas.microsoft.com/office/drawing/2014/main" val="237095011"/>
                  </a:ext>
                </a:extLst>
              </a:tr>
              <a:tr h="500362">
                <a:tc>
                  <a:txBody>
                    <a:bodyPr/>
                    <a:lstStyle/>
                    <a:p>
                      <a:r>
                        <a:rPr lang="en-AU" dirty="0"/>
                        <a:t>1</a:t>
                      </a:r>
                    </a:p>
                  </a:txBody>
                  <a:tcPr/>
                </a:tc>
                <a:tc>
                  <a:txBody>
                    <a:bodyPr/>
                    <a:lstStyle/>
                    <a:p>
                      <a:r>
                        <a:rPr lang="en-AU" dirty="0"/>
                        <a:t>Dominic (35) non-consensually penetrates the vagina of a stranger (35) with his penis.</a:t>
                      </a:r>
                    </a:p>
                  </a:txBody>
                  <a:tcPr/>
                </a:tc>
                <a:tc>
                  <a:txBody>
                    <a:bodyPr/>
                    <a:lstStyle/>
                    <a:p>
                      <a:r>
                        <a:rPr lang="en-AU" dirty="0"/>
                        <a:t>Rape</a:t>
                      </a:r>
                    </a:p>
                  </a:txBody>
                  <a:tcPr/>
                </a:tc>
                <a:tc>
                  <a:txBody>
                    <a:bodyPr/>
                    <a:lstStyle/>
                    <a:p>
                      <a:r>
                        <a:rPr lang="en-AU" dirty="0"/>
                        <a:t>Type of conduct (penile rape)</a:t>
                      </a:r>
                    </a:p>
                    <a:p>
                      <a:r>
                        <a:rPr lang="en-AU" dirty="0"/>
                        <a:t>Adult victim</a:t>
                      </a:r>
                    </a:p>
                    <a:p>
                      <a:r>
                        <a:rPr lang="en-AU" dirty="0"/>
                        <a:t>Stranger</a:t>
                      </a:r>
                    </a:p>
                  </a:txBody>
                  <a:tcPr/>
                </a:tc>
                <a:extLst>
                  <a:ext uri="{0D108BD9-81ED-4DB2-BD59-A6C34878D82A}">
                    <a16:rowId xmlns:a16="http://schemas.microsoft.com/office/drawing/2014/main" val="450033844"/>
                  </a:ext>
                </a:extLst>
              </a:tr>
              <a:tr h="500362">
                <a:tc>
                  <a:txBody>
                    <a:bodyPr/>
                    <a:lstStyle/>
                    <a:p>
                      <a:r>
                        <a:rPr lang="en-AU" dirty="0"/>
                        <a:t>6</a:t>
                      </a:r>
                    </a:p>
                  </a:txBody>
                  <a:tcPr/>
                </a:tc>
                <a:tc>
                  <a:txBody>
                    <a:bodyPr/>
                    <a:lstStyle/>
                    <a:p>
                      <a:r>
                        <a:rPr lang="en-AU" dirty="0"/>
                        <a:t>Dorothy (35) is Vaughn’s (16) school teacher. Dorothy put Vaughn’s penis in her mouth without his consent.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Sexual assault</a:t>
                      </a:r>
                    </a:p>
                  </a:txBody>
                  <a:tcPr/>
                </a:tc>
                <a:tc>
                  <a:txBody>
                    <a:bodyPr/>
                    <a:lstStyle/>
                    <a:p>
                      <a:r>
                        <a:rPr lang="en-AU" dirty="0"/>
                        <a:t>Aggravated</a:t>
                      </a:r>
                    </a:p>
                  </a:txBody>
                  <a:tcPr/>
                </a:tc>
                <a:extLst>
                  <a:ext uri="{0D108BD9-81ED-4DB2-BD59-A6C34878D82A}">
                    <a16:rowId xmlns:a16="http://schemas.microsoft.com/office/drawing/2014/main" val="865164542"/>
                  </a:ext>
                </a:extLst>
              </a:tr>
              <a:tr h="500362">
                <a:tc>
                  <a:txBody>
                    <a:bodyPr/>
                    <a:lstStyle/>
                    <a:p>
                      <a:r>
                        <a:rPr lang="en-AU" dirty="0"/>
                        <a:t>11</a:t>
                      </a:r>
                    </a:p>
                  </a:txBody>
                  <a:tcPr/>
                </a:tc>
                <a:tc>
                  <a:txBody>
                    <a:bodyPr/>
                    <a:lstStyle/>
                    <a:p>
                      <a:r>
                        <a:rPr lang="en-AU" dirty="0"/>
                        <a:t>Dustin (35) intentionally kills his ex-girlfriend, Violet (35). </a:t>
                      </a:r>
                    </a:p>
                  </a:txBody>
                  <a:tcPr/>
                </a:tc>
                <a:tc>
                  <a:txBody>
                    <a:bodyPr/>
                    <a:lstStyle/>
                    <a:p>
                      <a:r>
                        <a:rPr lang="en-AU" dirty="0"/>
                        <a:t>Murder</a:t>
                      </a:r>
                    </a:p>
                  </a:txBody>
                  <a:tcPr/>
                </a:tc>
                <a:tc>
                  <a:txBody>
                    <a:bodyPr/>
                    <a:lstStyle/>
                    <a:p>
                      <a:r>
                        <a:rPr lang="en-AU" dirty="0"/>
                        <a:t>DV</a:t>
                      </a:r>
                    </a:p>
                  </a:txBody>
                  <a:tcPr/>
                </a:tc>
                <a:extLst>
                  <a:ext uri="{0D108BD9-81ED-4DB2-BD59-A6C34878D82A}">
                    <a16:rowId xmlns:a16="http://schemas.microsoft.com/office/drawing/2014/main" val="3079172597"/>
                  </a:ext>
                </a:extLst>
              </a:tr>
              <a:tr h="500362">
                <a:tc>
                  <a:txBody>
                    <a:bodyPr/>
                    <a:lstStyle/>
                    <a:p>
                      <a:r>
                        <a:rPr lang="en-AU" dirty="0"/>
                        <a:t>12</a:t>
                      </a:r>
                    </a:p>
                  </a:txBody>
                  <a:tcPr/>
                </a:tc>
                <a:tc>
                  <a:txBody>
                    <a:bodyPr/>
                    <a:lstStyle/>
                    <a:p>
                      <a:r>
                        <a:rPr lang="en-AU" dirty="0"/>
                        <a:t>Denise (35) drives her car over the speed limit while drunk and hits another car. The accident leaves the other driver, Val (35), permanently unable to use her legs.</a:t>
                      </a:r>
                    </a:p>
                  </a:txBody>
                  <a:tcPr/>
                </a:tc>
                <a:tc>
                  <a:txBody>
                    <a:bodyPr/>
                    <a:lstStyle/>
                    <a:p>
                      <a:r>
                        <a:rPr lang="en-AU" dirty="0"/>
                        <a:t>Dangerous operation of a vehicle</a:t>
                      </a:r>
                    </a:p>
                  </a:txBody>
                  <a:tcPr/>
                </a:tc>
                <a:tc>
                  <a:txBody>
                    <a:bodyPr/>
                    <a:lstStyle/>
                    <a:p>
                      <a:r>
                        <a:rPr lang="en-AU" dirty="0"/>
                        <a:t>Aggravated (speeding, alcohol)</a:t>
                      </a:r>
                    </a:p>
                    <a:p>
                      <a:r>
                        <a:rPr lang="en-AU" dirty="0"/>
                        <a:t>No DV</a:t>
                      </a:r>
                    </a:p>
                    <a:p>
                      <a:r>
                        <a:rPr lang="en-AU" dirty="0"/>
                        <a:t>May be death or GBH</a:t>
                      </a:r>
                    </a:p>
                  </a:txBody>
                  <a:tcPr/>
                </a:tc>
                <a:extLst>
                  <a:ext uri="{0D108BD9-81ED-4DB2-BD59-A6C34878D82A}">
                    <a16:rowId xmlns:a16="http://schemas.microsoft.com/office/drawing/2014/main" val="2310928475"/>
                  </a:ext>
                </a:extLst>
              </a:tr>
              <a:tr h="500362">
                <a:tc>
                  <a:txBody>
                    <a:bodyPr/>
                    <a:lstStyle/>
                    <a:p>
                      <a:r>
                        <a:rPr lang="en-AU" dirty="0"/>
                        <a:t>14</a:t>
                      </a:r>
                    </a:p>
                  </a:txBody>
                  <a:tcPr/>
                </a:tc>
                <a:tc>
                  <a:txBody>
                    <a:bodyPr/>
                    <a:lstStyle/>
                    <a:p>
                      <a:r>
                        <a:rPr lang="en-AU" dirty="0"/>
                        <a:t>Dexter (35) and his wife, Virginia (35) are arguing. Dexter puts his hands on Virginia’s throat, stopping her breathing for a short period of time.</a:t>
                      </a:r>
                    </a:p>
                  </a:txBody>
                  <a:tcPr/>
                </a:tc>
                <a:tc>
                  <a:txBody>
                    <a:bodyPr/>
                    <a:lstStyle/>
                    <a:p>
                      <a:r>
                        <a:rPr lang="en-AU" dirty="0"/>
                        <a:t>Choking, suffocation or strangulation in a domestic setting</a:t>
                      </a:r>
                    </a:p>
                  </a:txBody>
                  <a:tcPr/>
                </a:tc>
                <a:tc>
                  <a:txBody>
                    <a:bodyPr/>
                    <a:lstStyle/>
                    <a:p>
                      <a:endParaRPr lang="en-AU" dirty="0"/>
                    </a:p>
                  </a:txBody>
                  <a:tcPr/>
                </a:tc>
                <a:extLst>
                  <a:ext uri="{0D108BD9-81ED-4DB2-BD59-A6C34878D82A}">
                    <a16:rowId xmlns:a16="http://schemas.microsoft.com/office/drawing/2014/main" val="3157349698"/>
                  </a:ext>
                </a:extLst>
              </a:tr>
            </a:tbl>
          </a:graphicData>
        </a:graphic>
      </p:graphicFrame>
      <p:sp>
        <p:nvSpPr>
          <p:cNvPr id="2" name="Title 1">
            <a:extLst>
              <a:ext uri="{FF2B5EF4-FFF2-40B4-BE49-F238E27FC236}">
                <a16:creationId xmlns:a16="http://schemas.microsoft.com/office/drawing/2014/main" id="{A47BCFB3-2ECA-8F7C-209F-5418661D4474}"/>
              </a:ext>
            </a:extLst>
          </p:cNvPr>
          <p:cNvSpPr>
            <a:spLocks noGrp="1"/>
          </p:cNvSpPr>
          <p:nvPr>
            <p:ph type="title"/>
          </p:nvPr>
        </p:nvSpPr>
        <p:spPr>
          <a:xfrm>
            <a:off x="506122" y="123969"/>
            <a:ext cx="11185167" cy="1325563"/>
          </a:xfrm>
        </p:spPr>
        <p:txBody>
          <a:bodyPr/>
          <a:lstStyle/>
          <a:p>
            <a:r>
              <a:rPr lang="en-US" dirty="0">
                <a:solidFill>
                  <a:schemeClr val="bg1"/>
                </a:solidFill>
                <a:latin typeface="Franklin Gothic Medium" panose="020B0603020102020204" pitchFamily="34" charset="0"/>
              </a:rPr>
              <a:t>Scenario Matching</a:t>
            </a:r>
            <a:endParaRPr lang="en-AU" dirty="0">
              <a:solidFill>
                <a:schemeClr val="bg1"/>
              </a:solidFill>
              <a:latin typeface="Franklin Gothic Medium" panose="020B0603020102020204" pitchFamily="34" charset="0"/>
            </a:endParaRPr>
          </a:p>
        </p:txBody>
      </p:sp>
    </p:spTree>
    <p:extLst>
      <p:ext uri="{BB962C8B-B14F-4D97-AF65-F5344CB8AC3E}">
        <p14:creationId xmlns:p14="http://schemas.microsoft.com/office/powerpoint/2010/main" val="23866028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D2FDF238-DCF0-859C-0608-686904C0459B}"/>
              </a:ext>
            </a:extLst>
          </p:cNvPr>
          <p:cNvSpPr/>
          <p:nvPr/>
        </p:nvSpPr>
        <p:spPr>
          <a:xfrm>
            <a:off x="0" y="1352550"/>
            <a:ext cx="12192000" cy="550545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   </a:t>
            </a:r>
          </a:p>
        </p:txBody>
      </p:sp>
      <p:sp>
        <p:nvSpPr>
          <p:cNvPr id="42" name="Content Placeholder 3">
            <a:extLst>
              <a:ext uri="{FF2B5EF4-FFF2-40B4-BE49-F238E27FC236}">
                <a16:creationId xmlns:a16="http://schemas.microsoft.com/office/drawing/2014/main" id="{0E267CC4-27ED-4ADA-16C1-28089E2B8B58}"/>
              </a:ext>
            </a:extLst>
          </p:cNvPr>
          <p:cNvSpPr txBox="1">
            <a:spLocks/>
          </p:cNvSpPr>
          <p:nvPr/>
        </p:nvSpPr>
        <p:spPr>
          <a:xfrm>
            <a:off x="8110456" y="4709038"/>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sp>
        <p:nvSpPr>
          <p:cNvPr id="2" name="Title 1">
            <a:extLst>
              <a:ext uri="{FF2B5EF4-FFF2-40B4-BE49-F238E27FC236}">
                <a16:creationId xmlns:a16="http://schemas.microsoft.com/office/drawing/2014/main" id="{7B970967-5228-F632-5CA8-4AD4EB9D30ED}"/>
              </a:ext>
            </a:extLst>
          </p:cNvPr>
          <p:cNvSpPr>
            <a:spLocks noGrp="1"/>
          </p:cNvSpPr>
          <p:nvPr>
            <p:ph type="title"/>
          </p:nvPr>
        </p:nvSpPr>
        <p:spPr/>
        <p:txBody>
          <a:bodyPr/>
          <a:lstStyle/>
          <a:p>
            <a:r>
              <a:rPr lang="en-AU" dirty="0"/>
              <a:t>Scenario matching</a:t>
            </a:r>
          </a:p>
        </p:txBody>
      </p:sp>
      <p:pic>
        <p:nvPicPr>
          <p:cNvPr id="8" name="Content Placeholder 7" descr="A blue and black logo&#10;&#10;Description automatically generated">
            <a:extLst>
              <a:ext uri="{FF2B5EF4-FFF2-40B4-BE49-F238E27FC236}">
                <a16:creationId xmlns:a16="http://schemas.microsoft.com/office/drawing/2014/main" id="{60C095BA-9DA4-D291-0E34-2E00E9F2CE2B}"/>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2401318" y="2644775"/>
            <a:ext cx="1996669" cy="1996669"/>
          </a:xfrm>
        </p:spPr>
      </p:pic>
      <p:pic>
        <p:nvPicPr>
          <p:cNvPr id="10" name="Picture 9" descr="A blue and black logo&#10;&#10;Description automatically generated">
            <a:extLst>
              <a:ext uri="{FF2B5EF4-FFF2-40B4-BE49-F238E27FC236}">
                <a16:creationId xmlns:a16="http://schemas.microsoft.com/office/drawing/2014/main" id="{8C17D69B-967F-8641-F110-E2945B4C274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79386" y="2055737"/>
            <a:ext cx="2489200" cy="2489200"/>
          </a:xfrm>
          <a:prstGeom prst="rect">
            <a:avLst/>
          </a:prstGeom>
        </p:spPr>
      </p:pic>
      <p:pic>
        <p:nvPicPr>
          <p:cNvPr id="12" name="Picture 11" descr="A black background with a black square&#10;&#10;Description automatically generated with medium confidence">
            <a:extLst>
              <a:ext uri="{FF2B5EF4-FFF2-40B4-BE49-F238E27FC236}">
                <a16:creationId xmlns:a16="http://schemas.microsoft.com/office/drawing/2014/main" id="{8C8D96BB-772E-7D46-C895-C869ED6EE10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68254" y="416416"/>
            <a:ext cx="2489200" cy="2489200"/>
          </a:xfrm>
          <a:prstGeom prst="rect">
            <a:avLst/>
          </a:prstGeom>
        </p:spPr>
      </p:pic>
      <p:sp>
        <p:nvSpPr>
          <p:cNvPr id="20" name="Content Placeholder 3">
            <a:extLst>
              <a:ext uri="{FF2B5EF4-FFF2-40B4-BE49-F238E27FC236}">
                <a16:creationId xmlns:a16="http://schemas.microsoft.com/office/drawing/2014/main" id="{AC43B381-E700-D5B6-2C6B-07C6813FA29C}"/>
              </a:ext>
            </a:extLst>
          </p:cNvPr>
          <p:cNvSpPr txBox="1">
            <a:spLocks/>
          </p:cNvSpPr>
          <p:nvPr/>
        </p:nvSpPr>
        <p:spPr>
          <a:xfrm>
            <a:off x="577850" y="4713287"/>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sp>
        <p:nvSpPr>
          <p:cNvPr id="35" name="Content Placeholder 3">
            <a:extLst>
              <a:ext uri="{FF2B5EF4-FFF2-40B4-BE49-F238E27FC236}">
                <a16:creationId xmlns:a16="http://schemas.microsoft.com/office/drawing/2014/main" id="{1DEF6372-452C-C5FF-DAA9-DBC51B3AB181}"/>
              </a:ext>
            </a:extLst>
          </p:cNvPr>
          <p:cNvSpPr txBox="1">
            <a:spLocks/>
          </p:cNvSpPr>
          <p:nvPr/>
        </p:nvSpPr>
        <p:spPr>
          <a:xfrm>
            <a:off x="4261044" y="4713287"/>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pic>
        <p:nvPicPr>
          <p:cNvPr id="15" name="Picture 14" descr="A black background with blue eyes&#10;&#10;Description automatically generated">
            <a:extLst>
              <a:ext uri="{FF2B5EF4-FFF2-40B4-BE49-F238E27FC236}">
                <a16:creationId xmlns:a16="http://schemas.microsoft.com/office/drawing/2014/main" id="{742DBA24-D5E6-B33B-5AA6-122BA1F3FB5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690782" y="-375835"/>
            <a:ext cx="2212293" cy="2212293"/>
          </a:xfrm>
          <a:prstGeom prst="rect">
            <a:avLst/>
          </a:prstGeom>
        </p:spPr>
      </p:pic>
      <p:graphicFrame>
        <p:nvGraphicFramePr>
          <p:cNvPr id="17" name="Table 20">
            <a:extLst>
              <a:ext uri="{FF2B5EF4-FFF2-40B4-BE49-F238E27FC236}">
                <a16:creationId xmlns:a16="http://schemas.microsoft.com/office/drawing/2014/main" id="{049F1CF1-C95C-623A-5F6A-9DCE3B59048E}"/>
              </a:ext>
            </a:extLst>
          </p:cNvPr>
          <p:cNvGraphicFramePr>
            <a:graphicFrameLocks noGrp="1"/>
          </p:cNvGraphicFramePr>
          <p:nvPr>
            <p:extLst>
              <p:ext uri="{D42A27DB-BD31-4B8C-83A1-F6EECF244321}">
                <p14:modId xmlns:p14="http://schemas.microsoft.com/office/powerpoint/2010/main" val="2121702608"/>
              </p:ext>
            </p:extLst>
          </p:nvPr>
        </p:nvGraphicFramePr>
        <p:xfrm>
          <a:off x="374405" y="1485642"/>
          <a:ext cx="11554973" cy="5072362"/>
        </p:xfrm>
        <a:graphic>
          <a:graphicData uri="http://schemas.openxmlformats.org/drawingml/2006/table">
            <a:tbl>
              <a:tblPr firstRow="1" bandRow="1">
                <a:tableStyleId>{5C22544A-7EE6-4342-B048-85BDC9FD1C3A}</a:tableStyleId>
              </a:tblPr>
              <a:tblGrid>
                <a:gridCol w="513491">
                  <a:extLst>
                    <a:ext uri="{9D8B030D-6E8A-4147-A177-3AD203B41FA5}">
                      <a16:colId xmlns:a16="http://schemas.microsoft.com/office/drawing/2014/main" val="3043537439"/>
                    </a:ext>
                  </a:extLst>
                </a:gridCol>
                <a:gridCol w="5037087">
                  <a:extLst>
                    <a:ext uri="{9D8B030D-6E8A-4147-A177-3AD203B41FA5}">
                      <a16:colId xmlns:a16="http://schemas.microsoft.com/office/drawing/2014/main" val="1275204796"/>
                    </a:ext>
                  </a:extLst>
                </a:gridCol>
                <a:gridCol w="2665745">
                  <a:extLst>
                    <a:ext uri="{9D8B030D-6E8A-4147-A177-3AD203B41FA5}">
                      <a16:colId xmlns:a16="http://schemas.microsoft.com/office/drawing/2014/main" val="289240407"/>
                    </a:ext>
                  </a:extLst>
                </a:gridCol>
                <a:gridCol w="3338650">
                  <a:extLst>
                    <a:ext uri="{9D8B030D-6E8A-4147-A177-3AD203B41FA5}">
                      <a16:colId xmlns:a16="http://schemas.microsoft.com/office/drawing/2014/main" val="115849699"/>
                    </a:ext>
                  </a:extLst>
                </a:gridCol>
              </a:tblGrid>
              <a:tr h="500362">
                <a:tc>
                  <a:txBody>
                    <a:bodyPr/>
                    <a:lstStyle/>
                    <a:p>
                      <a:r>
                        <a:rPr lang="en-AU" dirty="0"/>
                        <a:t>#</a:t>
                      </a:r>
                    </a:p>
                  </a:txBody>
                  <a:tcPr/>
                </a:tc>
                <a:tc>
                  <a:txBody>
                    <a:bodyPr/>
                    <a:lstStyle/>
                    <a:p>
                      <a:r>
                        <a:rPr lang="en-AU" dirty="0"/>
                        <a:t>Scenario</a:t>
                      </a:r>
                    </a:p>
                  </a:txBody>
                  <a:tcPr/>
                </a:tc>
                <a:tc>
                  <a:txBody>
                    <a:bodyPr/>
                    <a:lstStyle/>
                    <a:p>
                      <a:r>
                        <a:rPr lang="en-AU" dirty="0"/>
                        <a:t>Offence</a:t>
                      </a:r>
                    </a:p>
                  </a:txBody>
                  <a:tcPr/>
                </a:tc>
                <a:tc>
                  <a:txBody>
                    <a:bodyPr/>
                    <a:lstStyle/>
                    <a:p>
                      <a:r>
                        <a:rPr lang="en-AU" dirty="0"/>
                        <a:t>Data matching factors</a:t>
                      </a:r>
                    </a:p>
                  </a:txBody>
                  <a:tcPr/>
                </a:tc>
                <a:extLst>
                  <a:ext uri="{0D108BD9-81ED-4DB2-BD59-A6C34878D82A}">
                    <a16:rowId xmlns:a16="http://schemas.microsoft.com/office/drawing/2014/main" val="237095011"/>
                  </a:ext>
                </a:extLst>
              </a:tr>
              <a:tr h="500362">
                <a:tc>
                  <a:txBody>
                    <a:bodyPr/>
                    <a:lstStyle/>
                    <a:p>
                      <a:r>
                        <a:rPr lang="en-AU" dirty="0"/>
                        <a:t>1</a:t>
                      </a:r>
                    </a:p>
                  </a:txBody>
                  <a:tcPr/>
                </a:tc>
                <a:tc>
                  <a:txBody>
                    <a:bodyPr/>
                    <a:lstStyle/>
                    <a:p>
                      <a:r>
                        <a:rPr lang="en-AU" dirty="0"/>
                        <a:t>Dominic (35) non-consensually penetrates the vagina of a stranger (35) with his penis.</a:t>
                      </a:r>
                    </a:p>
                  </a:txBody>
                  <a:tcPr/>
                </a:tc>
                <a:tc>
                  <a:txBody>
                    <a:bodyPr/>
                    <a:lstStyle/>
                    <a:p>
                      <a:r>
                        <a:rPr lang="en-AU" dirty="0"/>
                        <a:t>Rape</a:t>
                      </a:r>
                    </a:p>
                  </a:txBody>
                  <a:tcPr/>
                </a:tc>
                <a:tc>
                  <a:txBody>
                    <a:bodyPr/>
                    <a:lstStyle/>
                    <a:p>
                      <a:r>
                        <a:rPr lang="en-AU" dirty="0"/>
                        <a:t>Type of conduct (penile rape)</a:t>
                      </a:r>
                    </a:p>
                    <a:p>
                      <a:r>
                        <a:rPr lang="en-AU" dirty="0"/>
                        <a:t>Adult victim</a:t>
                      </a:r>
                    </a:p>
                    <a:p>
                      <a:r>
                        <a:rPr lang="en-AU" dirty="0"/>
                        <a:t>Stranger</a:t>
                      </a:r>
                    </a:p>
                  </a:txBody>
                  <a:tcPr/>
                </a:tc>
                <a:extLst>
                  <a:ext uri="{0D108BD9-81ED-4DB2-BD59-A6C34878D82A}">
                    <a16:rowId xmlns:a16="http://schemas.microsoft.com/office/drawing/2014/main" val="450033844"/>
                  </a:ext>
                </a:extLst>
              </a:tr>
              <a:tr h="500362">
                <a:tc>
                  <a:txBody>
                    <a:bodyPr/>
                    <a:lstStyle/>
                    <a:p>
                      <a:r>
                        <a:rPr lang="en-AU" dirty="0"/>
                        <a:t>6</a:t>
                      </a:r>
                    </a:p>
                  </a:txBody>
                  <a:tcPr/>
                </a:tc>
                <a:tc>
                  <a:txBody>
                    <a:bodyPr/>
                    <a:lstStyle/>
                    <a:p>
                      <a:r>
                        <a:rPr lang="en-AU" dirty="0"/>
                        <a:t>Dorothy (35) is Vaughn’s (16) school teacher. Dorothy put Vaughn’s penis in her mouth without his consent.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Sexual assault</a:t>
                      </a:r>
                    </a:p>
                  </a:txBody>
                  <a:tcPr/>
                </a:tc>
                <a:tc>
                  <a:txBody>
                    <a:bodyPr/>
                    <a:lstStyle/>
                    <a:p>
                      <a:r>
                        <a:rPr lang="en-AU" dirty="0"/>
                        <a:t>Aggravated</a:t>
                      </a:r>
                    </a:p>
                  </a:txBody>
                  <a:tcPr/>
                </a:tc>
                <a:extLst>
                  <a:ext uri="{0D108BD9-81ED-4DB2-BD59-A6C34878D82A}">
                    <a16:rowId xmlns:a16="http://schemas.microsoft.com/office/drawing/2014/main" val="865164542"/>
                  </a:ext>
                </a:extLst>
              </a:tr>
              <a:tr h="500362">
                <a:tc>
                  <a:txBody>
                    <a:bodyPr/>
                    <a:lstStyle/>
                    <a:p>
                      <a:r>
                        <a:rPr lang="en-AU" dirty="0"/>
                        <a:t>11</a:t>
                      </a:r>
                    </a:p>
                  </a:txBody>
                  <a:tcPr/>
                </a:tc>
                <a:tc>
                  <a:txBody>
                    <a:bodyPr/>
                    <a:lstStyle/>
                    <a:p>
                      <a:r>
                        <a:rPr lang="en-AU" dirty="0"/>
                        <a:t>Dustin (35) intentionally kills his ex-girlfriend, Violet (35). </a:t>
                      </a:r>
                    </a:p>
                  </a:txBody>
                  <a:tcPr/>
                </a:tc>
                <a:tc>
                  <a:txBody>
                    <a:bodyPr/>
                    <a:lstStyle/>
                    <a:p>
                      <a:r>
                        <a:rPr lang="en-AU" dirty="0"/>
                        <a:t>Murder</a:t>
                      </a:r>
                    </a:p>
                  </a:txBody>
                  <a:tcPr/>
                </a:tc>
                <a:tc>
                  <a:txBody>
                    <a:bodyPr/>
                    <a:lstStyle/>
                    <a:p>
                      <a:r>
                        <a:rPr lang="en-AU" dirty="0"/>
                        <a:t>DV</a:t>
                      </a:r>
                    </a:p>
                  </a:txBody>
                  <a:tcPr/>
                </a:tc>
                <a:extLst>
                  <a:ext uri="{0D108BD9-81ED-4DB2-BD59-A6C34878D82A}">
                    <a16:rowId xmlns:a16="http://schemas.microsoft.com/office/drawing/2014/main" val="3079172597"/>
                  </a:ext>
                </a:extLst>
              </a:tr>
              <a:tr h="500362">
                <a:tc>
                  <a:txBody>
                    <a:bodyPr/>
                    <a:lstStyle/>
                    <a:p>
                      <a:r>
                        <a:rPr lang="en-AU" dirty="0"/>
                        <a:t>12</a:t>
                      </a:r>
                    </a:p>
                  </a:txBody>
                  <a:tcPr/>
                </a:tc>
                <a:tc>
                  <a:txBody>
                    <a:bodyPr/>
                    <a:lstStyle/>
                    <a:p>
                      <a:r>
                        <a:rPr lang="en-AU" dirty="0"/>
                        <a:t>Denise (35) drives her car over the speed limit while drunk and hits another car. The accident leaves the other driver, Val (35), permanently unable to use her legs.</a:t>
                      </a:r>
                    </a:p>
                  </a:txBody>
                  <a:tcPr/>
                </a:tc>
                <a:tc>
                  <a:txBody>
                    <a:bodyPr/>
                    <a:lstStyle/>
                    <a:p>
                      <a:r>
                        <a:rPr lang="en-AU" dirty="0"/>
                        <a:t>Dangerous operation of a vehicle</a:t>
                      </a:r>
                    </a:p>
                  </a:txBody>
                  <a:tcPr/>
                </a:tc>
                <a:tc>
                  <a:txBody>
                    <a:bodyPr/>
                    <a:lstStyle/>
                    <a:p>
                      <a:r>
                        <a:rPr lang="en-AU" dirty="0"/>
                        <a:t>Aggravated (speeding, alcohol)</a:t>
                      </a:r>
                    </a:p>
                    <a:p>
                      <a:r>
                        <a:rPr lang="en-AU" dirty="0"/>
                        <a:t>No DV</a:t>
                      </a:r>
                    </a:p>
                    <a:p>
                      <a:r>
                        <a:rPr lang="en-AU" dirty="0"/>
                        <a:t>May be death or GBH</a:t>
                      </a:r>
                    </a:p>
                  </a:txBody>
                  <a:tcPr/>
                </a:tc>
                <a:extLst>
                  <a:ext uri="{0D108BD9-81ED-4DB2-BD59-A6C34878D82A}">
                    <a16:rowId xmlns:a16="http://schemas.microsoft.com/office/drawing/2014/main" val="2310928475"/>
                  </a:ext>
                </a:extLst>
              </a:tr>
              <a:tr h="500362">
                <a:tc>
                  <a:txBody>
                    <a:bodyPr/>
                    <a:lstStyle/>
                    <a:p>
                      <a:r>
                        <a:rPr lang="en-AU" dirty="0"/>
                        <a:t>14</a:t>
                      </a:r>
                    </a:p>
                  </a:txBody>
                  <a:tcPr/>
                </a:tc>
                <a:tc>
                  <a:txBody>
                    <a:bodyPr/>
                    <a:lstStyle/>
                    <a:p>
                      <a:r>
                        <a:rPr lang="en-AU" dirty="0"/>
                        <a:t>Dexter (35) and his wife, Virginia (35) are arguing. Dexter puts his hands on Virginia’s throat, stopping her breathing for a short period of time.</a:t>
                      </a:r>
                    </a:p>
                  </a:txBody>
                  <a:tcPr/>
                </a:tc>
                <a:tc>
                  <a:txBody>
                    <a:bodyPr/>
                    <a:lstStyle/>
                    <a:p>
                      <a:r>
                        <a:rPr lang="en-AU" dirty="0"/>
                        <a:t>Choking, suffocation or strangulation in a domestic setting</a:t>
                      </a:r>
                    </a:p>
                  </a:txBody>
                  <a:tcPr/>
                </a:tc>
                <a:tc>
                  <a:txBody>
                    <a:bodyPr/>
                    <a:lstStyle/>
                    <a:p>
                      <a:endParaRPr lang="en-AU" dirty="0"/>
                    </a:p>
                  </a:txBody>
                  <a:tcPr/>
                </a:tc>
                <a:extLst>
                  <a:ext uri="{0D108BD9-81ED-4DB2-BD59-A6C34878D82A}">
                    <a16:rowId xmlns:a16="http://schemas.microsoft.com/office/drawing/2014/main" val="3157349698"/>
                  </a:ext>
                </a:extLst>
              </a:tr>
            </a:tbl>
          </a:graphicData>
        </a:graphic>
      </p:graphicFrame>
    </p:spTree>
    <p:extLst>
      <p:ext uri="{BB962C8B-B14F-4D97-AF65-F5344CB8AC3E}">
        <p14:creationId xmlns:p14="http://schemas.microsoft.com/office/powerpoint/2010/main" val="38477304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B83EC6F-55CC-BE1B-2B7B-6DFABA90CA5C}"/>
              </a:ext>
            </a:extLst>
          </p:cNvPr>
          <p:cNvSpPr/>
          <p:nvPr/>
        </p:nvSpPr>
        <p:spPr>
          <a:xfrm>
            <a:off x="7945763" y="-55659"/>
            <a:ext cx="4246237" cy="701525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09" name="Rectangle: Rounded Corners 108">
            <a:extLst>
              <a:ext uri="{FF2B5EF4-FFF2-40B4-BE49-F238E27FC236}">
                <a16:creationId xmlns:a16="http://schemas.microsoft.com/office/drawing/2014/main" id="{7B4313E4-AB1D-879C-1623-E09F75692624}"/>
              </a:ext>
            </a:extLst>
          </p:cNvPr>
          <p:cNvSpPr/>
          <p:nvPr/>
        </p:nvSpPr>
        <p:spPr>
          <a:xfrm>
            <a:off x="355920" y="2016854"/>
            <a:ext cx="7413492" cy="2102385"/>
          </a:xfrm>
          <a:prstGeom prst="roundRect">
            <a:avLst>
              <a:gd name="adj" fmla="val 13228"/>
            </a:avLst>
          </a:prstGeom>
          <a:solidFill>
            <a:srgbClr val="64446F"/>
          </a:solid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en-AU" dirty="0"/>
          </a:p>
        </p:txBody>
      </p:sp>
      <p:pic>
        <p:nvPicPr>
          <p:cNvPr id="13" name="Picture 12" descr="A purple background with circles&#10;&#10;Description automatically generated">
            <a:extLst>
              <a:ext uri="{FF2B5EF4-FFF2-40B4-BE49-F238E27FC236}">
                <a16:creationId xmlns:a16="http://schemas.microsoft.com/office/drawing/2014/main" id="{7FCA3A4C-9D6F-980F-3AF4-CFF31F1FDD29}"/>
              </a:ext>
            </a:extLst>
          </p:cNvPr>
          <p:cNvPicPr>
            <a:picLocks noChangeAspect="1"/>
          </p:cNvPicPr>
          <p:nvPr/>
        </p:nvPicPr>
        <p:blipFill rotWithShape="1">
          <a:blip r:embed="rId3">
            <a:alphaModFix/>
            <a:extLst>
              <a:ext uri="{28A0092B-C50C-407E-A947-70E740481C1C}">
                <a14:useLocalDpi xmlns:a14="http://schemas.microsoft.com/office/drawing/2010/main" val="0"/>
              </a:ext>
            </a:extLst>
          </a:blip>
          <a:srcRect l="35901" t="40558"/>
          <a:stretch/>
        </p:blipFill>
        <p:spPr>
          <a:xfrm>
            <a:off x="7945763" y="1365250"/>
            <a:ext cx="4355965" cy="5492750"/>
          </a:xfrm>
          <a:prstGeom prst="rect">
            <a:avLst/>
          </a:prstGeom>
        </p:spPr>
      </p:pic>
      <p:sp>
        <p:nvSpPr>
          <p:cNvPr id="5" name="Oval 4">
            <a:extLst>
              <a:ext uri="{FF2B5EF4-FFF2-40B4-BE49-F238E27FC236}">
                <a16:creationId xmlns:a16="http://schemas.microsoft.com/office/drawing/2014/main" id="{1D5027F3-A3AF-7255-C5FF-A1A6DB9FF48C}"/>
              </a:ext>
            </a:extLst>
          </p:cNvPr>
          <p:cNvSpPr/>
          <p:nvPr/>
        </p:nvSpPr>
        <p:spPr>
          <a:xfrm>
            <a:off x="10248204" y="-2157432"/>
            <a:ext cx="2462344" cy="2101773"/>
          </a:xfrm>
          <a:prstGeom prst="ellipse">
            <a:avLst/>
          </a:prstGeom>
          <a:solidFill>
            <a:schemeClr val="tx2">
              <a:lumMod val="75000"/>
              <a:alpha val="25098"/>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a:extLst>
              <a:ext uri="{FF2B5EF4-FFF2-40B4-BE49-F238E27FC236}">
                <a16:creationId xmlns:a16="http://schemas.microsoft.com/office/drawing/2014/main" id="{7D5FC9F6-8AD9-2854-8724-872DC952D7D3}"/>
              </a:ext>
            </a:extLst>
          </p:cNvPr>
          <p:cNvSpPr/>
          <p:nvPr/>
        </p:nvSpPr>
        <p:spPr>
          <a:xfrm>
            <a:off x="8722099" y="1532885"/>
            <a:ext cx="1033805" cy="882421"/>
          </a:xfrm>
          <a:prstGeom prst="ellipse">
            <a:avLst/>
          </a:prstGeom>
          <a:solidFill>
            <a:srgbClr val="4B3353">
              <a:alpha val="7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Oval 6">
            <a:extLst>
              <a:ext uri="{FF2B5EF4-FFF2-40B4-BE49-F238E27FC236}">
                <a16:creationId xmlns:a16="http://schemas.microsoft.com/office/drawing/2014/main" id="{6E6F7B1F-BCF3-0263-26BB-C29278B33288}"/>
              </a:ext>
            </a:extLst>
          </p:cNvPr>
          <p:cNvSpPr/>
          <p:nvPr/>
        </p:nvSpPr>
        <p:spPr>
          <a:xfrm>
            <a:off x="10909792" y="804347"/>
            <a:ext cx="4172393" cy="3561413"/>
          </a:xfrm>
          <a:prstGeom prst="ellipse">
            <a:avLst/>
          </a:prstGeom>
          <a:solidFill>
            <a:srgbClr val="64446F">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Oval 7">
            <a:extLst>
              <a:ext uri="{FF2B5EF4-FFF2-40B4-BE49-F238E27FC236}">
                <a16:creationId xmlns:a16="http://schemas.microsoft.com/office/drawing/2014/main" id="{5AECCA8E-995A-DE76-EECD-21790D89D817}"/>
              </a:ext>
            </a:extLst>
          </p:cNvPr>
          <p:cNvSpPr/>
          <p:nvPr/>
        </p:nvSpPr>
        <p:spPr>
          <a:xfrm>
            <a:off x="9065253" y="404368"/>
            <a:ext cx="2138821" cy="1825625"/>
          </a:xfrm>
          <a:prstGeom prst="ellipse">
            <a:avLst/>
          </a:prstGeom>
          <a:solidFill>
            <a:schemeClr val="tx2">
              <a:lumMod val="75000"/>
              <a:alpha val="5019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Title 1">
            <a:extLst>
              <a:ext uri="{FF2B5EF4-FFF2-40B4-BE49-F238E27FC236}">
                <a16:creationId xmlns:a16="http://schemas.microsoft.com/office/drawing/2014/main" id="{A54064F4-46C3-9149-F9B6-5455A77D1646}"/>
              </a:ext>
            </a:extLst>
          </p:cNvPr>
          <p:cNvSpPr>
            <a:spLocks noGrp="1"/>
          </p:cNvSpPr>
          <p:nvPr>
            <p:ph type="title"/>
          </p:nvPr>
        </p:nvSpPr>
        <p:spPr>
          <a:xfrm>
            <a:off x="453180" y="675741"/>
            <a:ext cx="6974035" cy="878442"/>
          </a:xfrm>
        </p:spPr>
        <p:txBody>
          <a:bodyPr>
            <a:noAutofit/>
          </a:bodyPr>
          <a:lstStyle/>
          <a:p>
            <a:r>
              <a:rPr lang="en-US" sz="4000" dirty="0">
                <a:solidFill>
                  <a:schemeClr val="tx2"/>
                </a:solidFill>
                <a:latin typeface="Franklin Gothic Medium" panose="020B0603020102020204" pitchFamily="34" charset="0"/>
              </a:rPr>
              <a:t>Comparing Community Views </a:t>
            </a:r>
            <a:br>
              <a:rPr lang="en-US" sz="4000" dirty="0">
                <a:solidFill>
                  <a:schemeClr val="tx2"/>
                </a:solidFill>
                <a:latin typeface="Franklin Gothic Medium" panose="020B0603020102020204" pitchFamily="34" charset="0"/>
              </a:rPr>
            </a:br>
            <a:r>
              <a:rPr lang="en-US" sz="4000" dirty="0">
                <a:solidFill>
                  <a:schemeClr val="tx2"/>
                </a:solidFill>
                <a:latin typeface="Franklin Gothic Medium" panose="020B0603020102020204" pitchFamily="34" charset="0"/>
              </a:rPr>
              <a:t>and Court Outcomes</a:t>
            </a:r>
            <a:endParaRPr lang="en-AU" sz="4000" dirty="0">
              <a:solidFill>
                <a:schemeClr val="tx2"/>
              </a:solidFill>
              <a:latin typeface="Franklin Gothic Medium" panose="020B0603020102020204" pitchFamily="34" charset="0"/>
            </a:endParaRPr>
          </a:p>
        </p:txBody>
      </p:sp>
      <p:sp>
        <p:nvSpPr>
          <p:cNvPr id="2" name="Rectangle: Rounded Corners 1">
            <a:extLst>
              <a:ext uri="{FF2B5EF4-FFF2-40B4-BE49-F238E27FC236}">
                <a16:creationId xmlns:a16="http://schemas.microsoft.com/office/drawing/2014/main" id="{D00623C7-DD57-92C3-5C5E-5CF3C66BB94E}"/>
              </a:ext>
            </a:extLst>
          </p:cNvPr>
          <p:cNvSpPr/>
          <p:nvPr/>
        </p:nvSpPr>
        <p:spPr>
          <a:xfrm>
            <a:off x="453180" y="2124489"/>
            <a:ext cx="1637368" cy="1910630"/>
          </a:xfrm>
          <a:prstGeom prst="roundRect">
            <a:avLst>
              <a:gd name="adj" fmla="val 19281"/>
            </a:avLst>
          </a:prstGeom>
          <a:solidFill>
            <a:schemeClr val="tx2">
              <a:lumMod val="60000"/>
              <a:lumOff val="40000"/>
            </a:schemeClr>
          </a:solid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en-AU" sz="3200" dirty="0">
              <a:solidFill>
                <a:schemeClr val="bg1"/>
              </a:solidFill>
              <a:latin typeface="Franklin Gothic Medium" panose="020B0603020102020204" pitchFamily="34" charset="0"/>
            </a:endParaRPr>
          </a:p>
        </p:txBody>
      </p:sp>
      <p:pic>
        <p:nvPicPr>
          <p:cNvPr id="11" name="Picture 10" descr="A black background with a black square&#10;&#10;Description automatically generated with medium confidence">
            <a:extLst>
              <a:ext uri="{FF2B5EF4-FFF2-40B4-BE49-F238E27FC236}">
                <a16:creationId xmlns:a16="http://schemas.microsoft.com/office/drawing/2014/main" id="{9E1F30DE-88D8-5D90-564A-DD649B0AFF9D}"/>
              </a:ext>
            </a:extLst>
          </p:cNvPr>
          <p:cNvPicPr>
            <a:picLocks noChangeAspect="1"/>
          </p:cNvPicPr>
          <p:nvPr/>
        </p:nvPicPr>
        <p:blipFill>
          <a:blip r:embed="rId4">
            <a:duotone>
              <a:schemeClr val="accent1">
                <a:shade val="45000"/>
                <a:satMod val="135000"/>
              </a:schemeClr>
              <a:prstClr val="white"/>
            </a:duotone>
            <a:extLst>
              <a:ext uri="{BEBA8EAE-BF5A-486C-A8C5-ECC9F3942E4B}">
                <a14:imgProps xmlns:a14="http://schemas.microsoft.com/office/drawing/2010/main">
                  <a14:imgLayer r:embed="rId5">
                    <a14:imgEffect>
                      <a14:colorTemperature colorTemp="11200"/>
                    </a14:imgEffect>
                  </a14:imgLayer>
                </a14:imgProps>
              </a:ext>
              <a:ext uri="{28A0092B-C50C-407E-A947-70E740481C1C}">
                <a14:useLocalDpi xmlns:a14="http://schemas.microsoft.com/office/drawing/2010/main" val="0"/>
              </a:ext>
            </a:extLst>
          </a:blip>
          <a:stretch>
            <a:fillRect/>
          </a:stretch>
        </p:blipFill>
        <p:spPr>
          <a:xfrm>
            <a:off x="355920" y="2279025"/>
            <a:ext cx="1789118" cy="1601558"/>
          </a:xfrm>
          <a:prstGeom prst="rect">
            <a:avLst/>
          </a:prstGeom>
        </p:spPr>
      </p:pic>
      <p:sp>
        <p:nvSpPr>
          <p:cNvPr id="12" name="Rectangle: Rounded Corners 11">
            <a:extLst>
              <a:ext uri="{FF2B5EF4-FFF2-40B4-BE49-F238E27FC236}">
                <a16:creationId xmlns:a16="http://schemas.microsoft.com/office/drawing/2014/main" id="{9FF79D95-6253-6D9E-3C32-3DD22C5322B8}"/>
              </a:ext>
            </a:extLst>
          </p:cNvPr>
          <p:cNvSpPr/>
          <p:nvPr/>
        </p:nvSpPr>
        <p:spPr>
          <a:xfrm>
            <a:off x="355920" y="4365760"/>
            <a:ext cx="7413492" cy="2102385"/>
          </a:xfrm>
          <a:prstGeom prst="roundRect">
            <a:avLst>
              <a:gd name="adj" fmla="val 13228"/>
            </a:avLst>
          </a:prstGeom>
          <a:solidFill>
            <a:srgbClr val="64446F"/>
          </a:solid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en-AU" dirty="0"/>
          </a:p>
        </p:txBody>
      </p:sp>
      <p:sp>
        <p:nvSpPr>
          <p:cNvPr id="14" name="Rectangle: Rounded Corners 13">
            <a:extLst>
              <a:ext uri="{FF2B5EF4-FFF2-40B4-BE49-F238E27FC236}">
                <a16:creationId xmlns:a16="http://schemas.microsoft.com/office/drawing/2014/main" id="{B362E5A7-1311-2429-300A-49AAC2B1DCEB}"/>
              </a:ext>
            </a:extLst>
          </p:cNvPr>
          <p:cNvSpPr/>
          <p:nvPr/>
        </p:nvSpPr>
        <p:spPr>
          <a:xfrm>
            <a:off x="453180" y="4473395"/>
            <a:ext cx="1637368" cy="1910630"/>
          </a:xfrm>
          <a:prstGeom prst="roundRect">
            <a:avLst>
              <a:gd name="adj" fmla="val 19281"/>
            </a:avLst>
          </a:prstGeom>
          <a:solidFill>
            <a:schemeClr val="tx2">
              <a:lumMod val="60000"/>
              <a:lumOff val="40000"/>
            </a:schemeClr>
          </a:solid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en-AU" sz="3200" dirty="0">
              <a:solidFill>
                <a:schemeClr val="bg1"/>
              </a:solidFill>
              <a:latin typeface="Franklin Gothic Medium" panose="020B0603020102020204" pitchFamily="34" charset="0"/>
            </a:endParaRPr>
          </a:p>
        </p:txBody>
      </p:sp>
      <p:sp>
        <p:nvSpPr>
          <p:cNvPr id="17" name="Text Placeholder 2">
            <a:extLst>
              <a:ext uri="{FF2B5EF4-FFF2-40B4-BE49-F238E27FC236}">
                <a16:creationId xmlns:a16="http://schemas.microsoft.com/office/drawing/2014/main" id="{B808F852-475E-2049-F672-B2FD0E62A235}"/>
              </a:ext>
            </a:extLst>
          </p:cNvPr>
          <p:cNvSpPr txBox="1">
            <a:spLocks/>
          </p:cNvSpPr>
          <p:nvPr/>
        </p:nvSpPr>
        <p:spPr>
          <a:xfrm>
            <a:off x="2321390" y="2415306"/>
            <a:ext cx="5105826" cy="1131887"/>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2800" b="0" dirty="0">
                <a:solidFill>
                  <a:schemeClr val="bg1"/>
                </a:solidFill>
                <a:latin typeface="Franklin Gothic Medium" panose="020B0603020102020204" pitchFamily="34" charset="0"/>
              </a:rPr>
              <a:t>Which offence is seen as the most serious? </a:t>
            </a:r>
          </a:p>
        </p:txBody>
      </p:sp>
      <p:pic>
        <p:nvPicPr>
          <p:cNvPr id="18" name="Picture 17">
            <a:extLst>
              <a:ext uri="{FF2B5EF4-FFF2-40B4-BE49-F238E27FC236}">
                <a16:creationId xmlns:a16="http://schemas.microsoft.com/office/drawing/2014/main" id="{4F3C24A1-1001-DDD1-1725-1444C43E9EFF}"/>
              </a:ext>
            </a:extLst>
          </p:cNvPr>
          <p:cNvPicPr>
            <a:picLocks noChangeAspect="1"/>
          </p:cNvPicPr>
          <p:nvPr/>
        </p:nvPicPr>
        <p:blipFill>
          <a:blip r:embed="rId6">
            <a:duotone>
              <a:schemeClr val="accent1">
                <a:shade val="45000"/>
                <a:satMod val="135000"/>
              </a:schemeClr>
              <a:prstClr val="white"/>
            </a:duotone>
            <a:extLst>
              <a:ext uri="{28A0092B-C50C-407E-A947-70E740481C1C}">
                <a14:useLocalDpi xmlns:a14="http://schemas.microsoft.com/office/drawing/2010/main" val="0"/>
              </a:ext>
            </a:extLst>
          </a:blip>
          <a:srcRect/>
          <a:stretch/>
        </p:blipFill>
        <p:spPr>
          <a:xfrm>
            <a:off x="265499" y="4424399"/>
            <a:ext cx="2012729" cy="2012729"/>
          </a:xfrm>
          <a:prstGeom prst="rect">
            <a:avLst/>
          </a:prstGeom>
        </p:spPr>
      </p:pic>
      <p:sp>
        <p:nvSpPr>
          <p:cNvPr id="20" name="Text Placeholder 2">
            <a:extLst>
              <a:ext uri="{FF2B5EF4-FFF2-40B4-BE49-F238E27FC236}">
                <a16:creationId xmlns:a16="http://schemas.microsoft.com/office/drawing/2014/main" id="{DA0BE658-B426-ED5D-9086-3D069C64E221}"/>
              </a:ext>
            </a:extLst>
          </p:cNvPr>
          <p:cNvSpPr txBox="1">
            <a:spLocks/>
          </p:cNvSpPr>
          <p:nvPr/>
        </p:nvSpPr>
        <p:spPr>
          <a:xfrm>
            <a:off x="2454579" y="4851008"/>
            <a:ext cx="5105826" cy="1131887"/>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2800" b="0" dirty="0">
                <a:solidFill>
                  <a:schemeClr val="bg1"/>
                </a:solidFill>
                <a:latin typeface="Franklin Gothic Medium" panose="020B0603020102020204" pitchFamily="34" charset="0"/>
              </a:rPr>
              <a:t>Which offence receives the longer custodial penalty?</a:t>
            </a:r>
          </a:p>
        </p:txBody>
      </p:sp>
    </p:spTree>
    <p:extLst>
      <p:ext uri="{BB962C8B-B14F-4D97-AF65-F5344CB8AC3E}">
        <p14:creationId xmlns:p14="http://schemas.microsoft.com/office/powerpoint/2010/main" val="9862061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D2FDF238-DCF0-859C-0608-686904C0459B}"/>
              </a:ext>
            </a:extLst>
          </p:cNvPr>
          <p:cNvSpPr/>
          <p:nvPr/>
        </p:nvSpPr>
        <p:spPr>
          <a:xfrm>
            <a:off x="0" y="1352550"/>
            <a:ext cx="12192000" cy="550545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   </a:t>
            </a:r>
          </a:p>
        </p:txBody>
      </p:sp>
      <p:sp>
        <p:nvSpPr>
          <p:cNvPr id="39" name="Rectangle: Rounded Corners 38">
            <a:extLst>
              <a:ext uri="{FF2B5EF4-FFF2-40B4-BE49-F238E27FC236}">
                <a16:creationId xmlns:a16="http://schemas.microsoft.com/office/drawing/2014/main" id="{FC393917-8732-3DC8-D922-B18DBF1AFBDE}"/>
              </a:ext>
            </a:extLst>
          </p:cNvPr>
          <p:cNvSpPr/>
          <p:nvPr/>
        </p:nvSpPr>
        <p:spPr>
          <a:xfrm>
            <a:off x="6755831" y="2420832"/>
            <a:ext cx="3508559" cy="3314700"/>
          </a:xfrm>
          <a:prstGeom prst="roundRect">
            <a:avLst>
              <a:gd name="adj" fmla="val 13228"/>
            </a:avLst>
          </a:prstGeom>
          <a:solidFill>
            <a:schemeClr val="bg1"/>
          </a:solidFill>
          <a:ln w="9525" cap="flat" cmpd="sng" algn="ctr">
            <a:solidFill>
              <a:schemeClr val="accent3"/>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en-AU"/>
          </a:p>
        </p:txBody>
      </p:sp>
      <p:sp>
        <p:nvSpPr>
          <p:cNvPr id="41" name="Text Placeholder 2">
            <a:extLst>
              <a:ext uri="{FF2B5EF4-FFF2-40B4-BE49-F238E27FC236}">
                <a16:creationId xmlns:a16="http://schemas.microsoft.com/office/drawing/2014/main" id="{997CA925-7B25-B921-7BBF-7AFC0316AC3A}"/>
              </a:ext>
            </a:extLst>
          </p:cNvPr>
          <p:cNvSpPr txBox="1">
            <a:spLocks/>
          </p:cNvSpPr>
          <p:nvPr/>
        </p:nvSpPr>
        <p:spPr>
          <a:xfrm>
            <a:off x="6983098" y="4519051"/>
            <a:ext cx="3070461" cy="565944"/>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sz="1800" dirty="0">
                <a:solidFill>
                  <a:srgbClr val="465284"/>
                </a:solidFill>
                <a:latin typeface="Franklin Gothic Medium" panose="020B0603020102020204" pitchFamily="34" charset="0"/>
              </a:rPr>
              <a:t>Which offence receives the longer custodial penalty?</a:t>
            </a:r>
          </a:p>
        </p:txBody>
      </p:sp>
      <p:sp>
        <p:nvSpPr>
          <p:cNvPr id="42" name="Content Placeholder 3">
            <a:extLst>
              <a:ext uri="{FF2B5EF4-FFF2-40B4-BE49-F238E27FC236}">
                <a16:creationId xmlns:a16="http://schemas.microsoft.com/office/drawing/2014/main" id="{0E267CC4-27ED-4ADA-16C1-28089E2B8B58}"/>
              </a:ext>
            </a:extLst>
          </p:cNvPr>
          <p:cNvSpPr txBox="1">
            <a:spLocks/>
          </p:cNvSpPr>
          <p:nvPr/>
        </p:nvSpPr>
        <p:spPr>
          <a:xfrm>
            <a:off x="8110456" y="4709038"/>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sp>
        <p:nvSpPr>
          <p:cNvPr id="2" name="Title 1">
            <a:extLst>
              <a:ext uri="{FF2B5EF4-FFF2-40B4-BE49-F238E27FC236}">
                <a16:creationId xmlns:a16="http://schemas.microsoft.com/office/drawing/2014/main" id="{7B970967-5228-F632-5CA8-4AD4EB9D30ED}"/>
              </a:ext>
            </a:extLst>
          </p:cNvPr>
          <p:cNvSpPr>
            <a:spLocks noGrp="1"/>
          </p:cNvSpPr>
          <p:nvPr>
            <p:ph type="title"/>
          </p:nvPr>
        </p:nvSpPr>
        <p:spPr>
          <a:xfrm>
            <a:off x="344557" y="369095"/>
            <a:ext cx="11269593" cy="1325563"/>
          </a:xfrm>
        </p:spPr>
        <p:txBody>
          <a:bodyPr/>
          <a:lstStyle/>
          <a:p>
            <a:r>
              <a:rPr lang="en-AU" dirty="0"/>
              <a:t>Comparing community views &amp; court outcomes</a:t>
            </a:r>
          </a:p>
        </p:txBody>
      </p:sp>
      <p:sp>
        <p:nvSpPr>
          <p:cNvPr id="20" name="Content Placeholder 3">
            <a:extLst>
              <a:ext uri="{FF2B5EF4-FFF2-40B4-BE49-F238E27FC236}">
                <a16:creationId xmlns:a16="http://schemas.microsoft.com/office/drawing/2014/main" id="{AC43B381-E700-D5B6-2C6B-07C6813FA29C}"/>
              </a:ext>
            </a:extLst>
          </p:cNvPr>
          <p:cNvSpPr txBox="1">
            <a:spLocks/>
          </p:cNvSpPr>
          <p:nvPr/>
        </p:nvSpPr>
        <p:spPr>
          <a:xfrm>
            <a:off x="577850" y="4713287"/>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sp>
        <p:nvSpPr>
          <p:cNvPr id="32" name="Rectangle: Rounded Corners 31">
            <a:extLst>
              <a:ext uri="{FF2B5EF4-FFF2-40B4-BE49-F238E27FC236}">
                <a16:creationId xmlns:a16="http://schemas.microsoft.com/office/drawing/2014/main" id="{B4CDDCBF-7BF8-C588-D0DA-F0439CA9E832}"/>
              </a:ext>
            </a:extLst>
          </p:cNvPr>
          <p:cNvSpPr/>
          <p:nvPr/>
        </p:nvSpPr>
        <p:spPr>
          <a:xfrm>
            <a:off x="1927610" y="2368443"/>
            <a:ext cx="3508559" cy="3314700"/>
          </a:xfrm>
          <a:prstGeom prst="roundRect">
            <a:avLst>
              <a:gd name="adj" fmla="val 13228"/>
            </a:avLst>
          </a:prstGeom>
          <a:solidFill>
            <a:schemeClr val="bg1"/>
          </a:solidFill>
          <a:ln w="9525" cap="flat" cmpd="sng" algn="ctr">
            <a:solidFill>
              <a:schemeClr val="accent3"/>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en-AU"/>
          </a:p>
        </p:txBody>
      </p:sp>
      <p:sp>
        <p:nvSpPr>
          <p:cNvPr id="34" name="Text Placeholder 2">
            <a:extLst>
              <a:ext uri="{FF2B5EF4-FFF2-40B4-BE49-F238E27FC236}">
                <a16:creationId xmlns:a16="http://schemas.microsoft.com/office/drawing/2014/main" id="{92FCE81C-7F22-3A16-E000-BE2701F22484}"/>
              </a:ext>
            </a:extLst>
          </p:cNvPr>
          <p:cNvSpPr txBox="1">
            <a:spLocks/>
          </p:cNvSpPr>
          <p:nvPr/>
        </p:nvSpPr>
        <p:spPr>
          <a:xfrm>
            <a:off x="2138441" y="4078182"/>
            <a:ext cx="3070461" cy="1131887"/>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sz="1800" dirty="0">
                <a:solidFill>
                  <a:srgbClr val="465284"/>
                </a:solidFill>
                <a:latin typeface="Franklin Gothic Medium" panose="020B0603020102020204" pitchFamily="34" charset="0"/>
              </a:rPr>
              <a:t>Which offence is seen as the most serious? </a:t>
            </a:r>
          </a:p>
        </p:txBody>
      </p:sp>
      <p:sp>
        <p:nvSpPr>
          <p:cNvPr id="35" name="Content Placeholder 3">
            <a:extLst>
              <a:ext uri="{FF2B5EF4-FFF2-40B4-BE49-F238E27FC236}">
                <a16:creationId xmlns:a16="http://schemas.microsoft.com/office/drawing/2014/main" id="{1DEF6372-452C-C5FF-DAA9-DBC51B3AB181}"/>
              </a:ext>
            </a:extLst>
          </p:cNvPr>
          <p:cNvSpPr txBox="1">
            <a:spLocks/>
          </p:cNvSpPr>
          <p:nvPr/>
        </p:nvSpPr>
        <p:spPr>
          <a:xfrm>
            <a:off x="4261044" y="4713287"/>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pic>
        <p:nvPicPr>
          <p:cNvPr id="5" name="Picture 4">
            <a:extLst>
              <a:ext uri="{FF2B5EF4-FFF2-40B4-BE49-F238E27FC236}">
                <a16:creationId xmlns:a16="http://schemas.microsoft.com/office/drawing/2014/main" id="{49FA9438-1699-547B-4743-57BFE2785FB6}"/>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442493" y="2659067"/>
            <a:ext cx="2012729" cy="2012729"/>
          </a:xfrm>
          <a:prstGeom prst="rect">
            <a:avLst/>
          </a:prstGeom>
        </p:spPr>
      </p:pic>
      <p:pic>
        <p:nvPicPr>
          <p:cNvPr id="12" name="Picture 11" descr="A black background with a black square&#10;&#10;Description automatically generated with medium confidence">
            <a:extLst>
              <a:ext uri="{FF2B5EF4-FFF2-40B4-BE49-F238E27FC236}">
                <a16:creationId xmlns:a16="http://schemas.microsoft.com/office/drawing/2014/main" id="{8C8D96BB-772E-7D46-C895-C869ED6EE10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67171" y="2669214"/>
            <a:ext cx="2489200" cy="2012729"/>
          </a:xfrm>
          <a:prstGeom prst="rect">
            <a:avLst/>
          </a:prstGeom>
        </p:spPr>
      </p:pic>
    </p:spTree>
    <p:extLst>
      <p:ext uri="{BB962C8B-B14F-4D97-AF65-F5344CB8AC3E}">
        <p14:creationId xmlns:p14="http://schemas.microsoft.com/office/powerpoint/2010/main" val="9033301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A081EC5-B636-675A-8981-C9B1CC82351B}"/>
              </a:ext>
            </a:extLst>
          </p:cNvPr>
          <p:cNvSpPr/>
          <p:nvPr/>
        </p:nvSpPr>
        <p:spPr>
          <a:xfrm>
            <a:off x="0" y="0"/>
            <a:ext cx="12192000" cy="13083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2" name="Oval 31">
            <a:extLst>
              <a:ext uri="{FF2B5EF4-FFF2-40B4-BE49-F238E27FC236}">
                <a16:creationId xmlns:a16="http://schemas.microsoft.com/office/drawing/2014/main" id="{D01618D8-8C20-0395-D5FE-73B475ECC12C}"/>
              </a:ext>
            </a:extLst>
          </p:cNvPr>
          <p:cNvSpPr/>
          <p:nvPr/>
        </p:nvSpPr>
        <p:spPr>
          <a:xfrm rot="8384634">
            <a:off x="-5279910" y="-509818"/>
            <a:ext cx="2801296" cy="2391091"/>
          </a:xfrm>
          <a:prstGeom prst="ellipse">
            <a:avLst/>
          </a:prstGeom>
          <a:solidFill>
            <a:schemeClr val="accent1">
              <a:lumMod val="50000"/>
              <a:alpha val="25098"/>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1" name="Oval 30">
            <a:extLst>
              <a:ext uri="{FF2B5EF4-FFF2-40B4-BE49-F238E27FC236}">
                <a16:creationId xmlns:a16="http://schemas.microsoft.com/office/drawing/2014/main" id="{05EF358A-85B9-F0CD-F255-B7AF6E1C91DC}"/>
              </a:ext>
            </a:extLst>
          </p:cNvPr>
          <p:cNvSpPr/>
          <p:nvPr/>
        </p:nvSpPr>
        <p:spPr>
          <a:xfrm>
            <a:off x="-1736565" y="-1767044"/>
            <a:ext cx="2792355" cy="2575854"/>
          </a:xfrm>
          <a:prstGeom prst="ellipse">
            <a:avLst/>
          </a:prstGeom>
          <a:solidFill>
            <a:srgbClr val="4B3353">
              <a:alpha val="7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9" name="Oval 28">
            <a:extLst>
              <a:ext uri="{FF2B5EF4-FFF2-40B4-BE49-F238E27FC236}">
                <a16:creationId xmlns:a16="http://schemas.microsoft.com/office/drawing/2014/main" id="{557D5989-12F7-6C9A-7BE8-71309B74F81E}"/>
              </a:ext>
            </a:extLst>
          </p:cNvPr>
          <p:cNvSpPr/>
          <p:nvPr/>
        </p:nvSpPr>
        <p:spPr>
          <a:xfrm rot="10800000">
            <a:off x="6817988" y="-3878989"/>
            <a:ext cx="6395153" cy="4771833"/>
          </a:xfrm>
          <a:prstGeom prst="ellipse">
            <a:avLst/>
          </a:prstGeom>
          <a:solidFill>
            <a:srgbClr val="322237">
              <a:alpha val="72941"/>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0" name="Oval 29">
            <a:extLst>
              <a:ext uri="{FF2B5EF4-FFF2-40B4-BE49-F238E27FC236}">
                <a16:creationId xmlns:a16="http://schemas.microsoft.com/office/drawing/2014/main" id="{23B19DC0-EFE1-0305-F715-93C60AC1478F}"/>
              </a:ext>
            </a:extLst>
          </p:cNvPr>
          <p:cNvSpPr/>
          <p:nvPr/>
        </p:nvSpPr>
        <p:spPr>
          <a:xfrm rot="8384634">
            <a:off x="616496" y="-78761"/>
            <a:ext cx="603567" cy="579556"/>
          </a:xfrm>
          <a:prstGeom prst="ellipse">
            <a:avLst/>
          </a:prstGeom>
          <a:solidFill>
            <a:srgbClr val="4B3353">
              <a:alpha val="6392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0" name="Picture 9" descr="A black background with purple text&#10;&#10;Description automatically generated">
            <a:extLst>
              <a:ext uri="{FF2B5EF4-FFF2-40B4-BE49-F238E27FC236}">
                <a16:creationId xmlns:a16="http://schemas.microsoft.com/office/drawing/2014/main" id="{4B595FB7-975D-21B8-CEF1-6C4A9B1C8E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39851" y="5911706"/>
            <a:ext cx="2351438" cy="627205"/>
          </a:xfrm>
          <a:prstGeom prst="rect">
            <a:avLst/>
          </a:prstGeom>
        </p:spPr>
      </p:pic>
      <p:sp>
        <p:nvSpPr>
          <p:cNvPr id="12" name="Oval 11">
            <a:extLst>
              <a:ext uri="{FF2B5EF4-FFF2-40B4-BE49-F238E27FC236}">
                <a16:creationId xmlns:a16="http://schemas.microsoft.com/office/drawing/2014/main" id="{3201F5DC-06DA-82B2-7DA8-0B0C9B7190B4}"/>
              </a:ext>
            </a:extLst>
          </p:cNvPr>
          <p:cNvSpPr/>
          <p:nvPr/>
        </p:nvSpPr>
        <p:spPr>
          <a:xfrm rot="9631371">
            <a:off x="-5863394" y="4548419"/>
            <a:ext cx="2801296" cy="2391091"/>
          </a:xfrm>
          <a:prstGeom prst="ellipse">
            <a:avLst/>
          </a:prstGeom>
          <a:solidFill>
            <a:schemeClr val="accent1">
              <a:lumMod val="50000"/>
              <a:alpha val="25098"/>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Oval 12">
            <a:extLst>
              <a:ext uri="{FF2B5EF4-FFF2-40B4-BE49-F238E27FC236}">
                <a16:creationId xmlns:a16="http://schemas.microsoft.com/office/drawing/2014/main" id="{FDC08123-29EB-5F3E-58E8-E8EBE0266B42}"/>
              </a:ext>
            </a:extLst>
          </p:cNvPr>
          <p:cNvSpPr/>
          <p:nvPr/>
        </p:nvSpPr>
        <p:spPr>
          <a:xfrm>
            <a:off x="-3681462" y="6225308"/>
            <a:ext cx="937844" cy="882421"/>
          </a:xfrm>
          <a:prstGeom prst="ellipse">
            <a:avLst/>
          </a:prstGeom>
          <a:solidFill>
            <a:srgbClr val="4B3353">
              <a:alpha val="7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Oval 13">
            <a:extLst>
              <a:ext uri="{FF2B5EF4-FFF2-40B4-BE49-F238E27FC236}">
                <a16:creationId xmlns:a16="http://schemas.microsoft.com/office/drawing/2014/main" id="{6393794D-FFF1-60E7-D582-94ACB8BC861A}"/>
              </a:ext>
            </a:extLst>
          </p:cNvPr>
          <p:cNvSpPr/>
          <p:nvPr/>
        </p:nvSpPr>
        <p:spPr>
          <a:xfrm rot="9631371">
            <a:off x="-6140942" y="1348177"/>
            <a:ext cx="4172393" cy="3561413"/>
          </a:xfrm>
          <a:prstGeom prst="ellipse">
            <a:avLst/>
          </a:prstGeom>
          <a:solidFill>
            <a:srgbClr val="322237">
              <a:alpha val="72941"/>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Oval 14">
            <a:extLst>
              <a:ext uri="{FF2B5EF4-FFF2-40B4-BE49-F238E27FC236}">
                <a16:creationId xmlns:a16="http://schemas.microsoft.com/office/drawing/2014/main" id="{E9BDFF1A-4644-C743-1C07-4966B4838F76}"/>
              </a:ext>
            </a:extLst>
          </p:cNvPr>
          <p:cNvSpPr/>
          <p:nvPr/>
        </p:nvSpPr>
        <p:spPr>
          <a:xfrm rot="9631371">
            <a:off x="6957868" y="-1352043"/>
            <a:ext cx="2138821" cy="1825625"/>
          </a:xfrm>
          <a:prstGeom prst="ellipse">
            <a:avLst/>
          </a:prstGeom>
          <a:solidFill>
            <a:srgbClr val="4B3353">
              <a:alpha val="6392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 name="Title 1">
            <a:extLst>
              <a:ext uri="{FF2B5EF4-FFF2-40B4-BE49-F238E27FC236}">
                <a16:creationId xmlns:a16="http://schemas.microsoft.com/office/drawing/2014/main" id="{A47BCFB3-2ECA-8F7C-209F-5418661D4474}"/>
              </a:ext>
            </a:extLst>
          </p:cNvPr>
          <p:cNvSpPr>
            <a:spLocks noGrp="1"/>
          </p:cNvSpPr>
          <p:nvPr>
            <p:ph type="title"/>
          </p:nvPr>
        </p:nvSpPr>
        <p:spPr>
          <a:xfrm>
            <a:off x="506122" y="123969"/>
            <a:ext cx="11185167" cy="1325563"/>
          </a:xfrm>
        </p:spPr>
        <p:txBody>
          <a:bodyPr/>
          <a:lstStyle/>
          <a:p>
            <a:r>
              <a:rPr lang="en-US" dirty="0">
                <a:solidFill>
                  <a:schemeClr val="bg1"/>
                </a:solidFill>
                <a:latin typeface="Franklin Gothic Medium" panose="020B0603020102020204" pitchFamily="34" charset="0"/>
              </a:rPr>
              <a:t>Ranking of Sexual Offences – Pair 1</a:t>
            </a:r>
            <a:endParaRPr lang="en-AU" dirty="0">
              <a:solidFill>
                <a:schemeClr val="bg1"/>
              </a:solidFill>
              <a:latin typeface="Franklin Gothic Medium" panose="020B0603020102020204" pitchFamily="34" charset="0"/>
            </a:endParaRPr>
          </a:p>
        </p:txBody>
      </p:sp>
      <p:graphicFrame>
        <p:nvGraphicFramePr>
          <p:cNvPr id="3" name="Table 23">
            <a:extLst>
              <a:ext uri="{FF2B5EF4-FFF2-40B4-BE49-F238E27FC236}">
                <a16:creationId xmlns:a16="http://schemas.microsoft.com/office/drawing/2014/main" id="{87232858-B1FF-8935-44A4-FFCAF6808D1B}"/>
              </a:ext>
            </a:extLst>
          </p:cNvPr>
          <p:cNvGraphicFramePr>
            <a:graphicFrameLocks noGrp="1"/>
          </p:cNvGraphicFramePr>
          <p:nvPr>
            <p:extLst>
              <p:ext uri="{D42A27DB-BD31-4B8C-83A1-F6EECF244321}">
                <p14:modId xmlns:p14="http://schemas.microsoft.com/office/powerpoint/2010/main" val="1513920809"/>
              </p:ext>
            </p:extLst>
          </p:nvPr>
        </p:nvGraphicFramePr>
        <p:xfrm>
          <a:off x="1140291" y="1917128"/>
          <a:ext cx="9911418" cy="3853376"/>
        </p:xfrm>
        <a:graphic>
          <a:graphicData uri="http://schemas.openxmlformats.org/drawingml/2006/table">
            <a:tbl>
              <a:tblPr firstCol="1">
                <a:tableStyleId>{5C22544A-7EE6-4342-B048-85BDC9FD1C3A}</a:tableStyleId>
              </a:tblPr>
              <a:tblGrid>
                <a:gridCol w="3303806">
                  <a:extLst>
                    <a:ext uri="{9D8B030D-6E8A-4147-A177-3AD203B41FA5}">
                      <a16:colId xmlns:a16="http://schemas.microsoft.com/office/drawing/2014/main" val="2080385028"/>
                    </a:ext>
                  </a:extLst>
                </a:gridCol>
                <a:gridCol w="3303806">
                  <a:extLst>
                    <a:ext uri="{9D8B030D-6E8A-4147-A177-3AD203B41FA5}">
                      <a16:colId xmlns:a16="http://schemas.microsoft.com/office/drawing/2014/main" val="3774082103"/>
                    </a:ext>
                  </a:extLst>
                </a:gridCol>
                <a:gridCol w="3303806">
                  <a:extLst>
                    <a:ext uri="{9D8B030D-6E8A-4147-A177-3AD203B41FA5}">
                      <a16:colId xmlns:a16="http://schemas.microsoft.com/office/drawing/2014/main" val="4173736510"/>
                    </a:ext>
                  </a:extLst>
                </a:gridCol>
              </a:tblGrid>
              <a:tr h="829408">
                <a:tc>
                  <a:txBody>
                    <a:bodyPr/>
                    <a:lstStyle/>
                    <a:p>
                      <a:r>
                        <a:rPr lang="en-AU" sz="2000" dirty="0"/>
                        <a:t>Offence</a:t>
                      </a:r>
                      <a:endParaRPr lang="en-AU" sz="2000" dirty="0">
                        <a:latin typeface="+mn-lt"/>
                      </a:endParaRPr>
                    </a:p>
                  </a:txBody>
                  <a:tcPr/>
                </a:tc>
                <a:tc>
                  <a:txBody>
                    <a:bodyPr/>
                    <a:lstStyle/>
                    <a:p>
                      <a:r>
                        <a:rPr lang="en-AU" sz="2000" dirty="0"/>
                        <a:t>Digital rape of a child (DV)</a:t>
                      </a:r>
                      <a:endParaRPr lang="en-AU" sz="2000" dirty="0">
                        <a:latin typeface="Franklin Gothic Demi" panose="020B0703020102020204" pitchFamily="34" charset="0"/>
                      </a:endParaRPr>
                    </a:p>
                  </a:txBody>
                  <a:tcPr>
                    <a:solidFill>
                      <a:schemeClr val="bg1">
                        <a:lumMod val="95000"/>
                      </a:schemeClr>
                    </a:solidFill>
                  </a:tcPr>
                </a:tc>
                <a:tc>
                  <a:txBody>
                    <a:bodyPr/>
                    <a:lstStyle/>
                    <a:p>
                      <a:r>
                        <a:rPr lang="en-AU" sz="2000" kern="1200" dirty="0">
                          <a:solidFill>
                            <a:schemeClr val="dk1"/>
                          </a:solidFill>
                          <a:effectLst/>
                        </a:rPr>
                        <a:t>Penile rape of an adult stranger (not DV) </a:t>
                      </a:r>
                      <a:endParaRPr lang="en-AU" sz="2000" dirty="0">
                        <a:latin typeface="Franklin Gothic Demi" panose="020B0703020102020204" pitchFamily="34" charset="0"/>
                      </a:endParaRPr>
                    </a:p>
                  </a:txBody>
                  <a:tcPr>
                    <a:solidFill>
                      <a:schemeClr val="bg1">
                        <a:lumMod val="95000"/>
                      </a:schemeClr>
                    </a:solidFill>
                  </a:tcPr>
                </a:tc>
                <a:extLst>
                  <a:ext uri="{0D108BD9-81ED-4DB2-BD59-A6C34878D82A}">
                    <a16:rowId xmlns:a16="http://schemas.microsoft.com/office/drawing/2014/main" val="4077202314"/>
                  </a:ext>
                </a:extLst>
              </a:tr>
              <a:tr h="829408">
                <a:tc>
                  <a:txBody>
                    <a:bodyPr/>
                    <a:lstStyle/>
                    <a:p>
                      <a:r>
                        <a:rPr lang="en-AU" sz="2000" dirty="0"/>
                        <a:t>Scenario</a:t>
                      </a:r>
                      <a:endParaRPr lang="en-AU" sz="20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b="0" u="none" strike="noStrike" kern="1200" baseline="0" dirty="0">
                          <a:solidFill>
                            <a:schemeClr val="dk1"/>
                          </a:solidFill>
                        </a:rPr>
                        <a:t>Douglas (35) uses his fingers to penetrate the vagina of his niece, Verity (10), without her consent. </a:t>
                      </a:r>
                      <a:endParaRPr lang="en-AU" sz="1800" b="0" i="0" u="none" strike="noStrike" kern="1200" baseline="0" dirty="0">
                        <a:solidFill>
                          <a:schemeClr val="dk1"/>
                        </a:solidFill>
                        <a:latin typeface="+mn-lt"/>
                        <a:ea typeface="+mn-ea"/>
                        <a:cs typeface="+mn-cs"/>
                      </a:endParaRPr>
                    </a:p>
                  </a:txBody>
                  <a:tcPr>
                    <a:solidFill>
                      <a:schemeClr val="tx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b="0" u="none" strike="noStrike" kern="1200" baseline="0" dirty="0">
                          <a:solidFill>
                            <a:schemeClr val="dk1"/>
                          </a:solidFill>
                        </a:rPr>
                        <a:t>Dominic (35) non-consensually penetrates the vagina of a stranger (35) with his penis. </a:t>
                      </a:r>
                      <a:endParaRPr lang="en-AU" sz="1800" b="0" i="0" u="none" strike="noStrike" kern="1200" baseline="0" dirty="0">
                        <a:solidFill>
                          <a:schemeClr val="dk1"/>
                        </a:solidFill>
                        <a:latin typeface="+mn-lt"/>
                        <a:ea typeface="+mn-ea"/>
                        <a:cs typeface="+mn-cs"/>
                      </a:endParaRPr>
                    </a:p>
                  </a:txBody>
                  <a:tcPr>
                    <a:solidFill>
                      <a:schemeClr val="tx2">
                        <a:lumMod val="20000"/>
                        <a:lumOff val="80000"/>
                      </a:schemeClr>
                    </a:solidFill>
                  </a:tcPr>
                </a:tc>
                <a:extLst>
                  <a:ext uri="{0D108BD9-81ED-4DB2-BD59-A6C34878D82A}">
                    <a16:rowId xmlns:a16="http://schemas.microsoft.com/office/drawing/2014/main" val="67871453"/>
                  </a:ext>
                </a:extLst>
              </a:tr>
              <a:tr h="8294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2000" dirty="0">
                          <a:solidFill>
                            <a:schemeClr val="bg1"/>
                          </a:solidFill>
                        </a:rPr>
                        <a:t>% participants viewed as most serious</a:t>
                      </a:r>
                    </a:p>
                    <a:p>
                      <a:endParaRPr lang="en-AU" sz="2000" dirty="0">
                        <a:latin typeface="+mn-lt"/>
                      </a:endParaRPr>
                    </a:p>
                  </a:txBody>
                  <a:tcPr/>
                </a:tc>
                <a:tc>
                  <a:txBody>
                    <a:bodyPr/>
                    <a:lstStyle/>
                    <a:p>
                      <a:pPr algn="ctr"/>
                      <a:r>
                        <a:rPr lang="en-AU" sz="3200" b="1" dirty="0">
                          <a:solidFill>
                            <a:srgbClr val="7030A0"/>
                          </a:solidFill>
                        </a:rPr>
                        <a:t>85.4%</a:t>
                      </a:r>
                      <a:endParaRPr lang="en-AU" sz="3200" b="1" dirty="0">
                        <a:solidFill>
                          <a:srgbClr val="7030A0"/>
                        </a:solidFill>
                        <a:latin typeface="Franklin Gothic Demi" panose="020B0703020102020204" pitchFamily="34" charset="0"/>
                      </a:endParaRPr>
                    </a:p>
                  </a:txBody>
                  <a:tcPr>
                    <a:solidFill>
                      <a:schemeClr val="bg1">
                        <a:lumMod val="95000"/>
                      </a:schemeClr>
                    </a:solidFill>
                  </a:tcPr>
                </a:tc>
                <a:tc>
                  <a:txBody>
                    <a:bodyPr/>
                    <a:lstStyle/>
                    <a:p>
                      <a:pPr algn="ctr"/>
                      <a:r>
                        <a:rPr lang="en-AU" sz="3200" dirty="0">
                          <a:solidFill>
                            <a:schemeClr val="tx1"/>
                          </a:solidFill>
                        </a:rPr>
                        <a:t>11.2%</a:t>
                      </a:r>
                      <a:endParaRPr lang="en-AU" sz="3200" dirty="0">
                        <a:solidFill>
                          <a:schemeClr val="tx1"/>
                        </a:solidFill>
                        <a:latin typeface="Franklin Gothic Demi" panose="020B0703020102020204" pitchFamily="34" charset="0"/>
                      </a:endParaRPr>
                    </a:p>
                  </a:txBody>
                  <a:tcPr>
                    <a:solidFill>
                      <a:schemeClr val="bg1">
                        <a:lumMod val="95000"/>
                      </a:schemeClr>
                    </a:solidFill>
                  </a:tcPr>
                </a:tc>
                <a:extLst>
                  <a:ext uri="{0D108BD9-81ED-4DB2-BD59-A6C34878D82A}">
                    <a16:rowId xmlns:a16="http://schemas.microsoft.com/office/drawing/2014/main" val="3670629241"/>
                  </a:ext>
                </a:extLst>
              </a:tr>
              <a:tr h="829408">
                <a:tc>
                  <a:txBody>
                    <a:bodyPr/>
                    <a:lstStyle/>
                    <a:p>
                      <a:r>
                        <a:rPr lang="en-AU" sz="2000" dirty="0"/>
                        <a:t>Median custodial sentence length</a:t>
                      </a:r>
                      <a:endParaRPr lang="en-AU" sz="2000" dirty="0">
                        <a:latin typeface="+mn-lt"/>
                      </a:endParaRPr>
                    </a:p>
                  </a:txBody>
                  <a:tcPr/>
                </a:tc>
                <a:tc>
                  <a:txBody>
                    <a:bodyPr/>
                    <a:lstStyle/>
                    <a:p>
                      <a:pPr algn="ctr"/>
                      <a:r>
                        <a:rPr lang="en-AU" sz="3200" dirty="0">
                          <a:solidFill>
                            <a:schemeClr val="tx1"/>
                          </a:solidFill>
                        </a:rPr>
                        <a:t>3.3 years</a:t>
                      </a:r>
                      <a:endParaRPr lang="en-AU" sz="3200" dirty="0">
                        <a:solidFill>
                          <a:schemeClr val="tx1"/>
                        </a:solidFill>
                        <a:latin typeface="Franklin Gothic Demi" panose="020B0703020102020204" pitchFamily="34" charset="0"/>
                      </a:endParaRPr>
                    </a:p>
                  </a:txBody>
                  <a:tcPr>
                    <a:solidFill>
                      <a:schemeClr val="tx2">
                        <a:lumMod val="20000"/>
                        <a:lumOff val="80000"/>
                      </a:schemeClr>
                    </a:solidFill>
                  </a:tcPr>
                </a:tc>
                <a:tc>
                  <a:txBody>
                    <a:bodyPr/>
                    <a:lstStyle/>
                    <a:p>
                      <a:pPr algn="ctr"/>
                      <a:r>
                        <a:rPr lang="en-AU" sz="3200" b="1" dirty="0">
                          <a:solidFill>
                            <a:srgbClr val="7030A0"/>
                          </a:solidFill>
                        </a:rPr>
                        <a:t>7.0 years </a:t>
                      </a:r>
                      <a:endParaRPr lang="en-AU" sz="3200" b="1" dirty="0">
                        <a:solidFill>
                          <a:srgbClr val="7030A0"/>
                        </a:solidFill>
                        <a:latin typeface="Franklin Gothic Demi" panose="020B0703020102020204" pitchFamily="34" charset="0"/>
                      </a:endParaRPr>
                    </a:p>
                  </a:txBody>
                  <a:tcPr>
                    <a:solidFill>
                      <a:schemeClr val="tx2">
                        <a:lumMod val="20000"/>
                        <a:lumOff val="80000"/>
                      </a:schemeClr>
                    </a:solidFill>
                  </a:tcPr>
                </a:tc>
                <a:extLst>
                  <a:ext uri="{0D108BD9-81ED-4DB2-BD59-A6C34878D82A}">
                    <a16:rowId xmlns:a16="http://schemas.microsoft.com/office/drawing/2014/main" val="2268756776"/>
                  </a:ext>
                </a:extLst>
              </a:tr>
            </a:tbl>
          </a:graphicData>
        </a:graphic>
      </p:graphicFrame>
    </p:spTree>
    <p:extLst>
      <p:ext uri="{BB962C8B-B14F-4D97-AF65-F5344CB8AC3E}">
        <p14:creationId xmlns:p14="http://schemas.microsoft.com/office/powerpoint/2010/main" val="36228141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D2FDF238-DCF0-859C-0608-686904C0459B}"/>
              </a:ext>
            </a:extLst>
          </p:cNvPr>
          <p:cNvSpPr/>
          <p:nvPr/>
        </p:nvSpPr>
        <p:spPr>
          <a:xfrm>
            <a:off x="0" y="1352550"/>
            <a:ext cx="12192000" cy="550545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   </a:t>
            </a:r>
          </a:p>
        </p:txBody>
      </p:sp>
      <p:sp>
        <p:nvSpPr>
          <p:cNvPr id="42" name="Content Placeholder 3">
            <a:extLst>
              <a:ext uri="{FF2B5EF4-FFF2-40B4-BE49-F238E27FC236}">
                <a16:creationId xmlns:a16="http://schemas.microsoft.com/office/drawing/2014/main" id="{0E267CC4-27ED-4ADA-16C1-28089E2B8B58}"/>
              </a:ext>
            </a:extLst>
          </p:cNvPr>
          <p:cNvSpPr txBox="1">
            <a:spLocks/>
          </p:cNvSpPr>
          <p:nvPr/>
        </p:nvSpPr>
        <p:spPr>
          <a:xfrm>
            <a:off x="8110456" y="4709038"/>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sp>
        <p:nvSpPr>
          <p:cNvPr id="2" name="Title 1">
            <a:extLst>
              <a:ext uri="{FF2B5EF4-FFF2-40B4-BE49-F238E27FC236}">
                <a16:creationId xmlns:a16="http://schemas.microsoft.com/office/drawing/2014/main" id="{7B970967-5228-F632-5CA8-4AD4EB9D30ED}"/>
              </a:ext>
            </a:extLst>
          </p:cNvPr>
          <p:cNvSpPr>
            <a:spLocks noGrp="1"/>
          </p:cNvSpPr>
          <p:nvPr>
            <p:ph type="title"/>
          </p:nvPr>
        </p:nvSpPr>
        <p:spPr/>
        <p:txBody>
          <a:bodyPr/>
          <a:lstStyle/>
          <a:p>
            <a:r>
              <a:rPr lang="en-AU" dirty="0"/>
              <a:t>Ranking of sexual offences – pair 1</a:t>
            </a:r>
          </a:p>
        </p:txBody>
      </p:sp>
      <p:pic>
        <p:nvPicPr>
          <p:cNvPr id="8" name="Content Placeholder 7" descr="A blue and black logo&#10;&#10;Description automatically generated">
            <a:extLst>
              <a:ext uri="{FF2B5EF4-FFF2-40B4-BE49-F238E27FC236}">
                <a16:creationId xmlns:a16="http://schemas.microsoft.com/office/drawing/2014/main" id="{60C095BA-9DA4-D291-0E34-2E00E9F2CE2B}"/>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2401318" y="2644775"/>
            <a:ext cx="1996669" cy="1996669"/>
          </a:xfrm>
        </p:spPr>
      </p:pic>
      <p:pic>
        <p:nvPicPr>
          <p:cNvPr id="10" name="Picture 9" descr="A blue and black logo&#10;&#10;Description automatically generated">
            <a:extLst>
              <a:ext uri="{FF2B5EF4-FFF2-40B4-BE49-F238E27FC236}">
                <a16:creationId xmlns:a16="http://schemas.microsoft.com/office/drawing/2014/main" id="{8C17D69B-967F-8641-F110-E2945B4C274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79386" y="2055737"/>
            <a:ext cx="2489200" cy="2489200"/>
          </a:xfrm>
          <a:prstGeom prst="rect">
            <a:avLst/>
          </a:prstGeom>
        </p:spPr>
      </p:pic>
      <p:pic>
        <p:nvPicPr>
          <p:cNvPr id="12" name="Picture 11" descr="A black background with a black square&#10;&#10;Description automatically generated with medium confidence">
            <a:extLst>
              <a:ext uri="{FF2B5EF4-FFF2-40B4-BE49-F238E27FC236}">
                <a16:creationId xmlns:a16="http://schemas.microsoft.com/office/drawing/2014/main" id="{8C8D96BB-772E-7D46-C895-C869ED6EE10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68254" y="416416"/>
            <a:ext cx="2489200" cy="2489200"/>
          </a:xfrm>
          <a:prstGeom prst="rect">
            <a:avLst/>
          </a:prstGeom>
        </p:spPr>
      </p:pic>
      <p:sp>
        <p:nvSpPr>
          <p:cNvPr id="20" name="Content Placeholder 3">
            <a:extLst>
              <a:ext uri="{FF2B5EF4-FFF2-40B4-BE49-F238E27FC236}">
                <a16:creationId xmlns:a16="http://schemas.microsoft.com/office/drawing/2014/main" id="{AC43B381-E700-D5B6-2C6B-07C6813FA29C}"/>
              </a:ext>
            </a:extLst>
          </p:cNvPr>
          <p:cNvSpPr txBox="1">
            <a:spLocks/>
          </p:cNvSpPr>
          <p:nvPr/>
        </p:nvSpPr>
        <p:spPr>
          <a:xfrm>
            <a:off x="577850" y="4713287"/>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sp>
        <p:nvSpPr>
          <p:cNvPr id="35" name="Content Placeholder 3">
            <a:extLst>
              <a:ext uri="{FF2B5EF4-FFF2-40B4-BE49-F238E27FC236}">
                <a16:creationId xmlns:a16="http://schemas.microsoft.com/office/drawing/2014/main" id="{1DEF6372-452C-C5FF-DAA9-DBC51B3AB181}"/>
              </a:ext>
            </a:extLst>
          </p:cNvPr>
          <p:cNvSpPr txBox="1">
            <a:spLocks/>
          </p:cNvSpPr>
          <p:nvPr/>
        </p:nvSpPr>
        <p:spPr>
          <a:xfrm>
            <a:off x="4261044" y="4713287"/>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pic>
        <p:nvPicPr>
          <p:cNvPr id="3" name="Picture 2" descr="A black background with blue eyes&#10;&#10;Description automatically generated">
            <a:extLst>
              <a:ext uri="{FF2B5EF4-FFF2-40B4-BE49-F238E27FC236}">
                <a16:creationId xmlns:a16="http://schemas.microsoft.com/office/drawing/2014/main" id="{8C330EE5-1296-0811-854D-0917B5AD77D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690782" y="-375835"/>
            <a:ext cx="2212293" cy="2212293"/>
          </a:xfrm>
          <a:prstGeom prst="rect">
            <a:avLst/>
          </a:prstGeom>
        </p:spPr>
      </p:pic>
      <p:graphicFrame>
        <p:nvGraphicFramePr>
          <p:cNvPr id="23" name="Table 23">
            <a:extLst>
              <a:ext uri="{FF2B5EF4-FFF2-40B4-BE49-F238E27FC236}">
                <a16:creationId xmlns:a16="http://schemas.microsoft.com/office/drawing/2014/main" id="{8FB24CAC-D9B0-F6AB-0811-D3693B6B84F4}"/>
              </a:ext>
            </a:extLst>
          </p:cNvPr>
          <p:cNvGraphicFramePr>
            <a:graphicFrameLocks noGrp="1"/>
          </p:cNvGraphicFramePr>
          <p:nvPr>
            <p:extLst>
              <p:ext uri="{D42A27DB-BD31-4B8C-83A1-F6EECF244321}">
                <p14:modId xmlns:p14="http://schemas.microsoft.com/office/powerpoint/2010/main" val="3871508728"/>
              </p:ext>
            </p:extLst>
          </p:nvPr>
        </p:nvGraphicFramePr>
        <p:xfrm>
          <a:off x="1273417" y="2187816"/>
          <a:ext cx="9911418" cy="3853376"/>
        </p:xfrm>
        <a:graphic>
          <a:graphicData uri="http://schemas.openxmlformats.org/drawingml/2006/table">
            <a:tbl>
              <a:tblPr firstCol="1">
                <a:tableStyleId>{5C22544A-7EE6-4342-B048-85BDC9FD1C3A}</a:tableStyleId>
              </a:tblPr>
              <a:tblGrid>
                <a:gridCol w="3303806">
                  <a:extLst>
                    <a:ext uri="{9D8B030D-6E8A-4147-A177-3AD203B41FA5}">
                      <a16:colId xmlns:a16="http://schemas.microsoft.com/office/drawing/2014/main" val="2080385028"/>
                    </a:ext>
                  </a:extLst>
                </a:gridCol>
                <a:gridCol w="3303806">
                  <a:extLst>
                    <a:ext uri="{9D8B030D-6E8A-4147-A177-3AD203B41FA5}">
                      <a16:colId xmlns:a16="http://schemas.microsoft.com/office/drawing/2014/main" val="3774082103"/>
                    </a:ext>
                  </a:extLst>
                </a:gridCol>
                <a:gridCol w="3303806">
                  <a:extLst>
                    <a:ext uri="{9D8B030D-6E8A-4147-A177-3AD203B41FA5}">
                      <a16:colId xmlns:a16="http://schemas.microsoft.com/office/drawing/2014/main" val="4173736510"/>
                    </a:ext>
                  </a:extLst>
                </a:gridCol>
              </a:tblGrid>
              <a:tr h="829408">
                <a:tc>
                  <a:txBody>
                    <a:bodyPr/>
                    <a:lstStyle/>
                    <a:p>
                      <a:r>
                        <a:rPr lang="en-AU" sz="2000" dirty="0"/>
                        <a:t>Offence</a:t>
                      </a:r>
                      <a:endParaRPr lang="en-AU" sz="2000" dirty="0">
                        <a:latin typeface="+mn-lt"/>
                      </a:endParaRPr>
                    </a:p>
                  </a:txBody>
                  <a:tcPr/>
                </a:tc>
                <a:tc>
                  <a:txBody>
                    <a:bodyPr/>
                    <a:lstStyle/>
                    <a:p>
                      <a:r>
                        <a:rPr lang="en-AU" sz="2000" dirty="0"/>
                        <a:t>Digital rape of a child (DV)</a:t>
                      </a:r>
                      <a:endParaRPr lang="en-AU" sz="2000" dirty="0">
                        <a:latin typeface="Franklin Gothic Demi" panose="020B0703020102020204" pitchFamily="34" charset="0"/>
                      </a:endParaRPr>
                    </a:p>
                  </a:txBody>
                  <a:tcPr>
                    <a:solidFill>
                      <a:schemeClr val="bg1">
                        <a:lumMod val="95000"/>
                      </a:schemeClr>
                    </a:solidFill>
                  </a:tcPr>
                </a:tc>
                <a:tc>
                  <a:txBody>
                    <a:bodyPr/>
                    <a:lstStyle/>
                    <a:p>
                      <a:r>
                        <a:rPr lang="en-AU" sz="2000" kern="1200" dirty="0">
                          <a:solidFill>
                            <a:schemeClr val="dk1"/>
                          </a:solidFill>
                          <a:effectLst/>
                        </a:rPr>
                        <a:t>Penile rape of an adult stranger (not DV) </a:t>
                      </a:r>
                      <a:endParaRPr lang="en-AU" sz="2000" dirty="0">
                        <a:latin typeface="Franklin Gothic Demi" panose="020B0703020102020204" pitchFamily="34" charset="0"/>
                      </a:endParaRPr>
                    </a:p>
                  </a:txBody>
                  <a:tcPr>
                    <a:solidFill>
                      <a:schemeClr val="bg1">
                        <a:lumMod val="95000"/>
                      </a:schemeClr>
                    </a:solidFill>
                  </a:tcPr>
                </a:tc>
                <a:extLst>
                  <a:ext uri="{0D108BD9-81ED-4DB2-BD59-A6C34878D82A}">
                    <a16:rowId xmlns:a16="http://schemas.microsoft.com/office/drawing/2014/main" val="4077202314"/>
                  </a:ext>
                </a:extLst>
              </a:tr>
              <a:tr h="829408">
                <a:tc>
                  <a:txBody>
                    <a:bodyPr/>
                    <a:lstStyle/>
                    <a:p>
                      <a:r>
                        <a:rPr lang="en-AU" sz="2000" dirty="0"/>
                        <a:t>Scenario</a:t>
                      </a:r>
                      <a:endParaRPr lang="en-AU" sz="20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b="0" u="none" strike="noStrike" kern="1200" baseline="0" dirty="0">
                          <a:solidFill>
                            <a:schemeClr val="dk1"/>
                          </a:solidFill>
                        </a:rPr>
                        <a:t>Douglas (35) uses his fingers to penetrate the vagina of his niece, Verity (10), without her consent. </a:t>
                      </a:r>
                      <a:endParaRPr lang="en-AU" sz="1800" b="0" i="0" u="none" strike="noStrike" kern="1200" baseline="0" dirty="0">
                        <a:solidFill>
                          <a:schemeClr val="dk1"/>
                        </a:solidFill>
                        <a:latin typeface="+mn-lt"/>
                        <a:ea typeface="+mn-ea"/>
                        <a:cs typeface="+mn-cs"/>
                      </a:endParaRPr>
                    </a:p>
                  </a:txBody>
                  <a:tcPr>
                    <a:solidFill>
                      <a:schemeClr val="tx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b="0" u="none" strike="noStrike" kern="1200" baseline="0" dirty="0">
                          <a:solidFill>
                            <a:schemeClr val="dk1"/>
                          </a:solidFill>
                        </a:rPr>
                        <a:t>Dominic (35) non-consensually penetrates the vagina of a stranger (35) with his penis. </a:t>
                      </a:r>
                      <a:endParaRPr lang="en-AU" sz="1800" b="0" i="0" u="none" strike="noStrike" kern="1200" baseline="0" dirty="0">
                        <a:solidFill>
                          <a:schemeClr val="dk1"/>
                        </a:solidFill>
                        <a:latin typeface="+mn-lt"/>
                        <a:ea typeface="+mn-ea"/>
                        <a:cs typeface="+mn-cs"/>
                      </a:endParaRPr>
                    </a:p>
                  </a:txBody>
                  <a:tcPr>
                    <a:solidFill>
                      <a:schemeClr val="tx2">
                        <a:lumMod val="20000"/>
                        <a:lumOff val="80000"/>
                      </a:schemeClr>
                    </a:solidFill>
                  </a:tcPr>
                </a:tc>
                <a:extLst>
                  <a:ext uri="{0D108BD9-81ED-4DB2-BD59-A6C34878D82A}">
                    <a16:rowId xmlns:a16="http://schemas.microsoft.com/office/drawing/2014/main" val="67871453"/>
                  </a:ext>
                </a:extLst>
              </a:tr>
              <a:tr h="8294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2000" dirty="0">
                          <a:solidFill>
                            <a:schemeClr val="bg1"/>
                          </a:solidFill>
                        </a:rPr>
                        <a:t>% participants viewed as most serious</a:t>
                      </a:r>
                    </a:p>
                    <a:p>
                      <a:endParaRPr lang="en-AU" sz="2000" dirty="0">
                        <a:latin typeface="+mn-lt"/>
                      </a:endParaRPr>
                    </a:p>
                  </a:txBody>
                  <a:tcPr/>
                </a:tc>
                <a:tc>
                  <a:txBody>
                    <a:bodyPr/>
                    <a:lstStyle/>
                    <a:p>
                      <a:pPr algn="ctr"/>
                      <a:r>
                        <a:rPr lang="en-AU" sz="3200" dirty="0">
                          <a:solidFill>
                            <a:srgbClr val="7030A0"/>
                          </a:solidFill>
                        </a:rPr>
                        <a:t>85.4%</a:t>
                      </a:r>
                      <a:endParaRPr lang="en-AU" sz="3200" dirty="0">
                        <a:solidFill>
                          <a:srgbClr val="7030A0"/>
                        </a:solidFill>
                        <a:latin typeface="Franklin Gothic Demi" panose="020B0703020102020204" pitchFamily="34" charset="0"/>
                      </a:endParaRPr>
                    </a:p>
                  </a:txBody>
                  <a:tcPr>
                    <a:solidFill>
                      <a:schemeClr val="bg1">
                        <a:lumMod val="95000"/>
                      </a:schemeClr>
                    </a:solidFill>
                  </a:tcPr>
                </a:tc>
                <a:tc>
                  <a:txBody>
                    <a:bodyPr/>
                    <a:lstStyle/>
                    <a:p>
                      <a:pPr algn="ctr"/>
                      <a:r>
                        <a:rPr lang="en-AU" sz="3200" dirty="0">
                          <a:solidFill>
                            <a:schemeClr val="tx1"/>
                          </a:solidFill>
                        </a:rPr>
                        <a:t>11.2%</a:t>
                      </a:r>
                      <a:endParaRPr lang="en-AU" sz="3200" dirty="0">
                        <a:solidFill>
                          <a:schemeClr val="tx1"/>
                        </a:solidFill>
                        <a:latin typeface="Franklin Gothic Demi" panose="020B0703020102020204" pitchFamily="34" charset="0"/>
                      </a:endParaRPr>
                    </a:p>
                  </a:txBody>
                  <a:tcPr>
                    <a:solidFill>
                      <a:schemeClr val="bg1">
                        <a:lumMod val="95000"/>
                      </a:schemeClr>
                    </a:solidFill>
                  </a:tcPr>
                </a:tc>
                <a:extLst>
                  <a:ext uri="{0D108BD9-81ED-4DB2-BD59-A6C34878D82A}">
                    <a16:rowId xmlns:a16="http://schemas.microsoft.com/office/drawing/2014/main" val="3670629241"/>
                  </a:ext>
                </a:extLst>
              </a:tr>
              <a:tr h="829408">
                <a:tc>
                  <a:txBody>
                    <a:bodyPr/>
                    <a:lstStyle/>
                    <a:p>
                      <a:r>
                        <a:rPr lang="en-AU" sz="2000" dirty="0"/>
                        <a:t>Median custodial sentence length</a:t>
                      </a:r>
                      <a:endParaRPr lang="en-AU" sz="2000" dirty="0">
                        <a:latin typeface="+mn-lt"/>
                      </a:endParaRPr>
                    </a:p>
                  </a:txBody>
                  <a:tcPr/>
                </a:tc>
                <a:tc>
                  <a:txBody>
                    <a:bodyPr/>
                    <a:lstStyle/>
                    <a:p>
                      <a:pPr algn="ctr"/>
                      <a:r>
                        <a:rPr lang="en-AU" sz="3200" dirty="0">
                          <a:solidFill>
                            <a:schemeClr val="tx1"/>
                          </a:solidFill>
                        </a:rPr>
                        <a:t>3.3 years</a:t>
                      </a:r>
                      <a:endParaRPr lang="en-AU" sz="3200" dirty="0">
                        <a:solidFill>
                          <a:schemeClr val="tx1"/>
                        </a:solidFill>
                        <a:latin typeface="Franklin Gothic Demi" panose="020B0703020102020204" pitchFamily="34" charset="0"/>
                      </a:endParaRPr>
                    </a:p>
                  </a:txBody>
                  <a:tcPr>
                    <a:solidFill>
                      <a:schemeClr val="tx2">
                        <a:lumMod val="20000"/>
                        <a:lumOff val="80000"/>
                      </a:schemeClr>
                    </a:solidFill>
                  </a:tcPr>
                </a:tc>
                <a:tc>
                  <a:txBody>
                    <a:bodyPr/>
                    <a:lstStyle/>
                    <a:p>
                      <a:pPr algn="ctr"/>
                      <a:r>
                        <a:rPr lang="en-AU" sz="3200" dirty="0">
                          <a:solidFill>
                            <a:srgbClr val="7030A0"/>
                          </a:solidFill>
                        </a:rPr>
                        <a:t>7.0 years </a:t>
                      </a:r>
                      <a:endParaRPr lang="en-AU" sz="3200" dirty="0">
                        <a:solidFill>
                          <a:srgbClr val="7030A0"/>
                        </a:solidFill>
                        <a:latin typeface="Franklin Gothic Demi" panose="020B0703020102020204" pitchFamily="34" charset="0"/>
                      </a:endParaRPr>
                    </a:p>
                  </a:txBody>
                  <a:tcPr>
                    <a:solidFill>
                      <a:schemeClr val="tx2">
                        <a:lumMod val="20000"/>
                        <a:lumOff val="80000"/>
                      </a:schemeClr>
                    </a:solidFill>
                  </a:tcPr>
                </a:tc>
                <a:extLst>
                  <a:ext uri="{0D108BD9-81ED-4DB2-BD59-A6C34878D82A}">
                    <a16:rowId xmlns:a16="http://schemas.microsoft.com/office/drawing/2014/main" val="2268756776"/>
                  </a:ext>
                </a:extLst>
              </a:tr>
            </a:tbl>
          </a:graphicData>
        </a:graphic>
      </p:graphicFrame>
    </p:spTree>
    <p:extLst>
      <p:ext uri="{BB962C8B-B14F-4D97-AF65-F5344CB8AC3E}">
        <p14:creationId xmlns:p14="http://schemas.microsoft.com/office/powerpoint/2010/main" val="1291869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A081EC5-B636-675A-8981-C9B1CC82351B}"/>
              </a:ext>
            </a:extLst>
          </p:cNvPr>
          <p:cNvSpPr/>
          <p:nvPr/>
        </p:nvSpPr>
        <p:spPr>
          <a:xfrm>
            <a:off x="0" y="-1"/>
            <a:ext cx="12192000" cy="182562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2" name="Oval 31">
            <a:extLst>
              <a:ext uri="{FF2B5EF4-FFF2-40B4-BE49-F238E27FC236}">
                <a16:creationId xmlns:a16="http://schemas.microsoft.com/office/drawing/2014/main" id="{D01618D8-8C20-0395-D5FE-73B475ECC12C}"/>
              </a:ext>
            </a:extLst>
          </p:cNvPr>
          <p:cNvSpPr/>
          <p:nvPr/>
        </p:nvSpPr>
        <p:spPr>
          <a:xfrm>
            <a:off x="7327958" y="-858206"/>
            <a:ext cx="2462344" cy="2101773"/>
          </a:xfrm>
          <a:prstGeom prst="ellipse">
            <a:avLst/>
          </a:prstGeom>
          <a:solidFill>
            <a:schemeClr val="accent1">
              <a:lumMod val="50000"/>
              <a:alpha val="25098"/>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A47BCFB3-2ECA-8F7C-209F-5418661D4474}"/>
              </a:ext>
            </a:extLst>
          </p:cNvPr>
          <p:cNvSpPr>
            <a:spLocks noGrp="1"/>
          </p:cNvSpPr>
          <p:nvPr>
            <p:ph type="title"/>
          </p:nvPr>
        </p:nvSpPr>
        <p:spPr/>
        <p:txBody>
          <a:bodyPr/>
          <a:lstStyle/>
          <a:p>
            <a:r>
              <a:rPr lang="en-US" dirty="0">
                <a:solidFill>
                  <a:schemeClr val="bg1"/>
                </a:solidFill>
                <a:latin typeface="Franklin Gothic Medium" panose="020B0603020102020204" pitchFamily="34" charset="0"/>
              </a:rPr>
              <a:t>Background</a:t>
            </a:r>
            <a:endParaRPr lang="en-AU" dirty="0">
              <a:solidFill>
                <a:schemeClr val="bg1"/>
              </a:solidFill>
              <a:latin typeface="Franklin Gothic Medium" panose="020B0603020102020204" pitchFamily="34" charset="0"/>
            </a:endParaRPr>
          </a:p>
        </p:txBody>
      </p:sp>
      <p:sp>
        <p:nvSpPr>
          <p:cNvPr id="15" name="Google Shape;384;p60">
            <a:extLst>
              <a:ext uri="{FF2B5EF4-FFF2-40B4-BE49-F238E27FC236}">
                <a16:creationId xmlns:a16="http://schemas.microsoft.com/office/drawing/2014/main" id="{74B50E67-6E9D-6A7D-A1C5-BECFA22614B7}"/>
              </a:ext>
            </a:extLst>
          </p:cNvPr>
          <p:cNvSpPr/>
          <p:nvPr/>
        </p:nvSpPr>
        <p:spPr>
          <a:xfrm>
            <a:off x="500710" y="2988493"/>
            <a:ext cx="721810" cy="721817"/>
          </a:xfrm>
          <a:custGeom>
            <a:avLst/>
            <a:gdLst/>
            <a:ahLst/>
            <a:cxnLst/>
            <a:rect l="l" t="t" r="r" b="b"/>
            <a:pathLst>
              <a:path w="107173" h="107174" extrusionOk="0">
                <a:moveTo>
                  <a:pt x="53587" y="1"/>
                </a:moveTo>
                <a:cubicBezTo>
                  <a:pt x="23992" y="1"/>
                  <a:pt x="1" y="23992"/>
                  <a:pt x="1" y="53587"/>
                </a:cubicBezTo>
                <a:cubicBezTo>
                  <a:pt x="1" y="83182"/>
                  <a:pt x="23992" y="107174"/>
                  <a:pt x="53587" y="107174"/>
                </a:cubicBezTo>
                <a:cubicBezTo>
                  <a:pt x="83181" y="107174"/>
                  <a:pt x="107173" y="83182"/>
                  <a:pt x="107173" y="53587"/>
                </a:cubicBezTo>
                <a:cubicBezTo>
                  <a:pt x="107173" y="23992"/>
                  <a:pt x="83181" y="1"/>
                  <a:pt x="53587" y="1"/>
                </a:cubicBezTo>
                <a:close/>
              </a:path>
            </a:pathLst>
          </a:custGeom>
          <a:solidFill>
            <a:schemeClr val="tx2">
              <a:lumMod val="40000"/>
              <a:lumOff val="60000"/>
            </a:schemeClr>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0" name="Google Shape;393;p60">
            <a:extLst>
              <a:ext uri="{FF2B5EF4-FFF2-40B4-BE49-F238E27FC236}">
                <a16:creationId xmlns:a16="http://schemas.microsoft.com/office/drawing/2014/main" id="{5007BBD6-27BC-419E-A123-A3AE0D0AD9AF}"/>
              </a:ext>
            </a:extLst>
          </p:cNvPr>
          <p:cNvSpPr txBox="1">
            <a:spLocks/>
          </p:cNvSpPr>
          <p:nvPr/>
        </p:nvSpPr>
        <p:spPr>
          <a:xfrm>
            <a:off x="1452359" y="3068513"/>
            <a:ext cx="9484762" cy="8328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4"/>
              </a:buClr>
              <a:buSzPts val="1200"/>
              <a:buFont typeface="Palanquin Dark"/>
              <a:buNone/>
              <a:defRPr sz="1800" b="0" i="0" u="none" strike="noStrike" cap="none">
                <a:solidFill>
                  <a:schemeClr val="accent4"/>
                </a:solidFill>
                <a:latin typeface="Anton"/>
                <a:ea typeface="Anton"/>
                <a:cs typeface="Anton"/>
                <a:sym typeface="Anton"/>
              </a:defRPr>
            </a:lvl1pPr>
            <a:lvl2pPr marR="0" lvl="1"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2pPr>
            <a:lvl3pPr marR="0" lvl="2"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3pPr>
            <a:lvl4pPr marR="0" lvl="3"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4pPr>
            <a:lvl5pPr marR="0" lvl="4"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5pPr>
            <a:lvl6pPr marR="0" lvl="5"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6pPr>
            <a:lvl7pPr marR="0" lvl="6"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7pPr>
            <a:lvl8pPr marR="0" lvl="7"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8pPr>
            <a:lvl9pPr marR="0" lvl="8"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9pPr>
          </a:lstStyle>
          <a:p>
            <a:pPr marL="0" marR="0" lvl="0" indent="0" algn="l" defTabSz="914400" rtl="0" eaLnBrk="1" fontAlgn="auto" latinLnBrk="0" hangingPunct="1">
              <a:lnSpc>
                <a:spcPct val="100000"/>
              </a:lnSpc>
              <a:spcBef>
                <a:spcPts val="0"/>
              </a:spcBef>
              <a:spcAft>
                <a:spcPts val="0"/>
              </a:spcAft>
              <a:buClr>
                <a:srgbClr val="3C3F4E"/>
              </a:buClr>
              <a:buSzPts val="1200"/>
              <a:buFont typeface="Palanquin Dark"/>
              <a:buNone/>
              <a:tabLst/>
              <a:defRPr/>
            </a:pPr>
            <a:r>
              <a:rPr kumimoji="0" lang="en-US" sz="3200" b="0" i="0" u="none" strike="noStrike" kern="0" cap="none" spc="0" normalizeH="0" baseline="0" noProof="0" dirty="0">
                <a:ln>
                  <a:noFill/>
                </a:ln>
                <a:solidFill>
                  <a:srgbClr val="333644"/>
                </a:solidFill>
                <a:effectLst/>
                <a:uLnTx/>
                <a:uFillTx/>
                <a:latin typeface="Franklin Gothic Book" panose="020B0503020102020204" pitchFamily="34" charset="0"/>
                <a:sym typeface="Anton"/>
              </a:rPr>
              <a:t>Rape and sexual assault offences have significant, detrimental impacts on communities. </a:t>
            </a:r>
            <a:endParaRPr kumimoji="0" lang="en-AU" sz="3200" b="0" i="0" u="none" strike="noStrike" kern="0" cap="none" spc="0" normalizeH="0" baseline="0" noProof="0" dirty="0">
              <a:ln>
                <a:noFill/>
              </a:ln>
              <a:solidFill>
                <a:srgbClr val="3C3F4E"/>
              </a:solidFill>
              <a:effectLst/>
              <a:uLnTx/>
              <a:uFillTx/>
              <a:latin typeface="Franklin Gothic Book" panose="020B0503020102020204" pitchFamily="34" charset="0"/>
              <a:sym typeface="Anton"/>
            </a:endParaRPr>
          </a:p>
        </p:txBody>
      </p:sp>
      <p:sp>
        <p:nvSpPr>
          <p:cNvPr id="22" name="Google Shape;384;p60">
            <a:extLst>
              <a:ext uri="{FF2B5EF4-FFF2-40B4-BE49-F238E27FC236}">
                <a16:creationId xmlns:a16="http://schemas.microsoft.com/office/drawing/2014/main" id="{9350B453-14E3-76F1-EFE8-20C41A1AD860}"/>
              </a:ext>
            </a:extLst>
          </p:cNvPr>
          <p:cNvSpPr/>
          <p:nvPr/>
        </p:nvSpPr>
        <p:spPr>
          <a:xfrm>
            <a:off x="500710" y="4600425"/>
            <a:ext cx="721810" cy="721817"/>
          </a:xfrm>
          <a:custGeom>
            <a:avLst/>
            <a:gdLst/>
            <a:ahLst/>
            <a:cxnLst/>
            <a:rect l="l" t="t" r="r" b="b"/>
            <a:pathLst>
              <a:path w="107173" h="107174" extrusionOk="0">
                <a:moveTo>
                  <a:pt x="53587" y="1"/>
                </a:moveTo>
                <a:cubicBezTo>
                  <a:pt x="23992" y="1"/>
                  <a:pt x="1" y="23992"/>
                  <a:pt x="1" y="53587"/>
                </a:cubicBezTo>
                <a:cubicBezTo>
                  <a:pt x="1" y="83182"/>
                  <a:pt x="23992" y="107174"/>
                  <a:pt x="53587" y="107174"/>
                </a:cubicBezTo>
                <a:cubicBezTo>
                  <a:pt x="83181" y="107174"/>
                  <a:pt x="107173" y="83182"/>
                  <a:pt x="107173" y="53587"/>
                </a:cubicBezTo>
                <a:cubicBezTo>
                  <a:pt x="107173" y="23992"/>
                  <a:pt x="83181" y="1"/>
                  <a:pt x="53587" y="1"/>
                </a:cubicBezTo>
                <a:close/>
              </a:path>
            </a:pathLst>
          </a:custGeom>
          <a:solidFill>
            <a:schemeClr val="tx2">
              <a:lumMod val="60000"/>
              <a:lumOff val="40000"/>
            </a:schemeClr>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3" name="Google Shape;393;p60">
            <a:extLst>
              <a:ext uri="{FF2B5EF4-FFF2-40B4-BE49-F238E27FC236}">
                <a16:creationId xmlns:a16="http://schemas.microsoft.com/office/drawing/2014/main" id="{9E565C0F-A960-280E-194B-0F2786F15B8C}"/>
              </a:ext>
            </a:extLst>
          </p:cNvPr>
          <p:cNvSpPr txBox="1">
            <a:spLocks/>
          </p:cNvSpPr>
          <p:nvPr/>
        </p:nvSpPr>
        <p:spPr>
          <a:xfrm>
            <a:off x="1452359" y="5053196"/>
            <a:ext cx="8935873" cy="8328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4"/>
              </a:buClr>
              <a:buSzPts val="1200"/>
              <a:buFont typeface="Palanquin Dark"/>
              <a:buNone/>
              <a:defRPr sz="1800" b="0" i="0" u="none" strike="noStrike" cap="none">
                <a:solidFill>
                  <a:schemeClr val="accent4"/>
                </a:solidFill>
                <a:latin typeface="Anton"/>
                <a:ea typeface="Anton"/>
                <a:cs typeface="Anton"/>
                <a:sym typeface="Anton"/>
              </a:defRPr>
            </a:lvl1pPr>
            <a:lvl2pPr marR="0" lvl="1"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2pPr>
            <a:lvl3pPr marR="0" lvl="2"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3pPr>
            <a:lvl4pPr marR="0" lvl="3"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4pPr>
            <a:lvl5pPr marR="0" lvl="4"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5pPr>
            <a:lvl6pPr marR="0" lvl="5"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6pPr>
            <a:lvl7pPr marR="0" lvl="6"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7pPr>
            <a:lvl8pPr marR="0" lvl="7"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8pPr>
            <a:lvl9pPr marR="0" lvl="8"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9pPr>
          </a:lstStyle>
          <a:p>
            <a:pPr marL="0" marR="0" lvl="0" indent="0" algn="l" defTabSz="914400" rtl="0" eaLnBrk="1" fontAlgn="auto" latinLnBrk="0" hangingPunct="1">
              <a:lnSpc>
                <a:spcPct val="100000"/>
              </a:lnSpc>
              <a:spcBef>
                <a:spcPts val="0"/>
              </a:spcBef>
              <a:spcAft>
                <a:spcPts val="0"/>
              </a:spcAft>
              <a:buClr>
                <a:srgbClr val="3C3F4E"/>
              </a:buClr>
              <a:buSzPts val="1200"/>
              <a:buFont typeface="Palanquin Dark"/>
              <a:buNone/>
              <a:tabLst/>
              <a:defRPr/>
            </a:pPr>
            <a:r>
              <a:rPr kumimoji="0" lang="en-US" sz="3200" b="0" i="0" u="none" strike="noStrike" kern="0" cap="none" spc="0" normalizeH="0" baseline="0" noProof="0" dirty="0">
                <a:ln>
                  <a:noFill/>
                </a:ln>
                <a:solidFill>
                  <a:srgbClr val="3C3F4E"/>
                </a:solidFill>
                <a:effectLst/>
                <a:uLnTx/>
                <a:uFillTx/>
                <a:latin typeface="Franklin Gothic Book" panose="020B0503020102020204" pitchFamily="34" charset="0"/>
                <a:sym typeface="Anton"/>
              </a:rPr>
              <a:t>Need for alignment between sentencing of these offences and the community’s perceptions of seriousness. </a:t>
            </a:r>
            <a:endParaRPr kumimoji="0" lang="en-AU" sz="3200" b="0" i="0" u="none" strike="noStrike" kern="0" cap="none" spc="0" normalizeH="0" baseline="0" noProof="0" dirty="0">
              <a:ln>
                <a:noFill/>
              </a:ln>
              <a:solidFill>
                <a:srgbClr val="3C3F4E"/>
              </a:solidFill>
              <a:effectLst/>
              <a:uLnTx/>
              <a:uFillTx/>
              <a:latin typeface="Franklin Gothic Book" panose="020B0503020102020204" pitchFamily="34" charset="0"/>
              <a:sym typeface="Anton"/>
            </a:endParaRPr>
          </a:p>
        </p:txBody>
      </p:sp>
      <p:sp>
        <p:nvSpPr>
          <p:cNvPr id="31" name="Oval 30">
            <a:extLst>
              <a:ext uri="{FF2B5EF4-FFF2-40B4-BE49-F238E27FC236}">
                <a16:creationId xmlns:a16="http://schemas.microsoft.com/office/drawing/2014/main" id="{05EF358A-85B9-F0CD-F255-B7AF6E1C91DC}"/>
              </a:ext>
            </a:extLst>
          </p:cNvPr>
          <p:cNvSpPr/>
          <p:nvPr/>
        </p:nvSpPr>
        <p:spPr>
          <a:xfrm>
            <a:off x="8722099" y="1532885"/>
            <a:ext cx="1033805" cy="882421"/>
          </a:xfrm>
          <a:prstGeom prst="ellipse">
            <a:avLst/>
          </a:prstGeom>
          <a:solidFill>
            <a:srgbClr val="4B3353">
              <a:alpha val="7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9" name="Oval 28">
            <a:extLst>
              <a:ext uri="{FF2B5EF4-FFF2-40B4-BE49-F238E27FC236}">
                <a16:creationId xmlns:a16="http://schemas.microsoft.com/office/drawing/2014/main" id="{557D5989-12F7-6C9A-7BE8-71309B74F81E}"/>
              </a:ext>
            </a:extLst>
          </p:cNvPr>
          <p:cNvSpPr/>
          <p:nvPr/>
        </p:nvSpPr>
        <p:spPr>
          <a:xfrm>
            <a:off x="9714600" y="2678"/>
            <a:ext cx="4172393" cy="3561413"/>
          </a:xfrm>
          <a:prstGeom prst="ellipse">
            <a:avLst/>
          </a:prstGeom>
          <a:solidFill>
            <a:srgbClr val="64446F">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0" name="Oval 29">
            <a:extLst>
              <a:ext uri="{FF2B5EF4-FFF2-40B4-BE49-F238E27FC236}">
                <a16:creationId xmlns:a16="http://schemas.microsoft.com/office/drawing/2014/main" id="{23B19DC0-EFE1-0305-F715-93C60AC1478F}"/>
              </a:ext>
            </a:extLst>
          </p:cNvPr>
          <p:cNvSpPr/>
          <p:nvPr/>
        </p:nvSpPr>
        <p:spPr>
          <a:xfrm>
            <a:off x="9065253" y="404368"/>
            <a:ext cx="2138821" cy="1825625"/>
          </a:xfrm>
          <a:prstGeom prst="ellipse">
            <a:avLst/>
          </a:prstGeom>
          <a:solidFill>
            <a:schemeClr val="tx2">
              <a:lumMod val="75000"/>
              <a:alpha val="5019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33" name="Picture 32" descr="A black background with purple text&#10;&#10;Description automatically generated">
            <a:extLst>
              <a:ext uri="{FF2B5EF4-FFF2-40B4-BE49-F238E27FC236}">
                <a16:creationId xmlns:a16="http://schemas.microsoft.com/office/drawing/2014/main" id="{677C1B5E-2956-31BD-BF31-D2B1C05A11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39851" y="5911706"/>
            <a:ext cx="2351438" cy="627205"/>
          </a:xfrm>
          <a:prstGeom prst="rect">
            <a:avLst/>
          </a:prstGeom>
        </p:spPr>
      </p:pic>
    </p:spTree>
    <p:extLst>
      <p:ext uri="{BB962C8B-B14F-4D97-AF65-F5344CB8AC3E}">
        <p14:creationId xmlns:p14="http://schemas.microsoft.com/office/powerpoint/2010/main" val="42306759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A081EC5-B636-675A-8981-C9B1CC82351B}"/>
              </a:ext>
            </a:extLst>
          </p:cNvPr>
          <p:cNvSpPr/>
          <p:nvPr/>
        </p:nvSpPr>
        <p:spPr>
          <a:xfrm>
            <a:off x="0" y="0"/>
            <a:ext cx="12192000" cy="13083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2" name="Oval 31">
            <a:extLst>
              <a:ext uri="{FF2B5EF4-FFF2-40B4-BE49-F238E27FC236}">
                <a16:creationId xmlns:a16="http://schemas.microsoft.com/office/drawing/2014/main" id="{D01618D8-8C20-0395-D5FE-73B475ECC12C}"/>
              </a:ext>
            </a:extLst>
          </p:cNvPr>
          <p:cNvSpPr/>
          <p:nvPr/>
        </p:nvSpPr>
        <p:spPr>
          <a:xfrm rot="8384634">
            <a:off x="-3044918" y="3702211"/>
            <a:ext cx="2801296" cy="2391091"/>
          </a:xfrm>
          <a:prstGeom prst="ellipse">
            <a:avLst/>
          </a:prstGeom>
          <a:solidFill>
            <a:schemeClr val="accent1">
              <a:lumMod val="50000"/>
              <a:alpha val="25098"/>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1" name="Oval 30">
            <a:extLst>
              <a:ext uri="{FF2B5EF4-FFF2-40B4-BE49-F238E27FC236}">
                <a16:creationId xmlns:a16="http://schemas.microsoft.com/office/drawing/2014/main" id="{05EF358A-85B9-F0CD-F255-B7AF6E1C91DC}"/>
              </a:ext>
            </a:extLst>
          </p:cNvPr>
          <p:cNvSpPr/>
          <p:nvPr/>
        </p:nvSpPr>
        <p:spPr>
          <a:xfrm>
            <a:off x="-1736565" y="-1767044"/>
            <a:ext cx="2792355" cy="2575854"/>
          </a:xfrm>
          <a:prstGeom prst="ellipse">
            <a:avLst/>
          </a:prstGeom>
          <a:solidFill>
            <a:srgbClr val="4B3353">
              <a:alpha val="7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9" name="Oval 28">
            <a:extLst>
              <a:ext uri="{FF2B5EF4-FFF2-40B4-BE49-F238E27FC236}">
                <a16:creationId xmlns:a16="http://schemas.microsoft.com/office/drawing/2014/main" id="{557D5989-12F7-6C9A-7BE8-71309B74F81E}"/>
              </a:ext>
            </a:extLst>
          </p:cNvPr>
          <p:cNvSpPr/>
          <p:nvPr/>
        </p:nvSpPr>
        <p:spPr>
          <a:xfrm rot="10800000">
            <a:off x="6817988" y="-3878989"/>
            <a:ext cx="6395153" cy="4771833"/>
          </a:xfrm>
          <a:prstGeom prst="ellipse">
            <a:avLst/>
          </a:prstGeom>
          <a:solidFill>
            <a:srgbClr val="322237">
              <a:alpha val="72941"/>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0" name="Oval 29">
            <a:extLst>
              <a:ext uri="{FF2B5EF4-FFF2-40B4-BE49-F238E27FC236}">
                <a16:creationId xmlns:a16="http://schemas.microsoft.com/office/drawing/2014/main" id="{23B19DC0-EFE1-0305-F715-93C60AC1478F}"/>
              </a:ext>
            </a:extLst>
          </p:cNvPr>
          <p:cNvSpPr/>
          <p:nvPr/>
        </p:nvSpPr>
        <p:spPr>
          <a:xfrm rot="8384634">
            <a:off x="616496" y="-78761"/>
            <a:ext cx="603567" cy="579556"/>
          </a:xfrm>
          <a:prstGeom prst="ellipse">
            <a:avLst/>
          </a:prstGeom>
          <a:solidFill>
            <a:srgbClr val="4B3353">
              <a:alpha val="6392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0" name="Picture 9" descr="A black background with purple text&#10;&#10;Description automatically generated">
            <a:extLst>
              <a:ext uri="{FF2B5EF4-FFF2-40B4-BE49-F238E27FC236}">
                <a16:creationId xmlns:a16="http://schemas.microsoft.com/office/drawing/2014/main" id="{4B595FB7-975D-21B8-CEF1-6C4A9B1C8E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39851" y="5911706"/>
            <a:ext cx="2351438" cy="627205"/>
          </a:xfrm>
          <a:prstGeom prst="rect">
            <a:avLst/>
          </a:prstGeom>
        </p:spPr>
      </p:pic>
      <p:sp>
        <p:nvSpPr>
          <p:cNvPr id="12" name="Oval 11">
            <a:extLst>
              <a:ext uri="{FF2B5EF4-FFF2-40B4-BE49-F238E27FC236}">
                <a16:creationId xmlns:a16="http://schemas.microsoft.com/office/drawing/2014/main" id="{3201F5DC-06DA-82B2-7DA8-0B0C9B7190B4}"/>
              </a:ext>
            </a:extLst>
          </p:cNvPr>
          <p:cNvSpPr/>
          <p:nvPr/>
        </p:nvSpPr>
        <p:spPr>
          <a:xfrm rot="9631371">
            <a:off x="-5863394" y="4548419"/>
            <a:ext cx="2801296" cy="2391091"/>
          </a:xfrm>
          <a:prstGeom prst="ellipse">
            <a:avLst/>
          </a:prstGeom>
          <a:solidFill>
            <a:schemeClr val="accent1">
              <a:lumMod val="50000"/>
              <a:alpha val="25098"/>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Oval 12">
            <a:extLst>
              <a:ext uri="{FF2B5EF4-FFF2-40B4-BE49-F238E27FC236}">
                <a16:creationId xmlns:a16="http://schemas.microsoft.com/office/drawing/2014/main" id="{FDC08123-29EB-5F3E-58E8-E8EBE0266B42}"/>
              </a:ext>
            </a:extLst>
          </p:cNvPr>
          <p:cNvSpPr/>
          <p:nvPr/>
        </p:nvSpPr>
        <p:spPr>
          <a:xfrm>
            <a:off x="-3681462" y="6225308"/>
            <a:ext cx="937844" cy="882421"/>
          </a:xfrm>
          <a:prstGeom prst="ellipse">
            <a:avLst/>
          </a:prstGeom>
          <a:solidFill>
            <a:srgbClr val="4B3353">
              <a:alpha val="7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Oval 13">
            <a:extLst>
              <a:ext uri="{FF2B5EF4-FFF2-40B4-BE49-F238E27FC236}">
                <a16:creationId xmlns:a16="http://schemas.microsoft.com/office/drawing/2014/main" id="{6393794D-FFF1-60E7-D582-94ACB8BC861A}"/>
              </a:ext>
            </a:extLst>
          </p:cNvPr>
          <p:cNvSpPr/>
          <p:nvPr/>
        </p:nvSpPr>
        <p:spPr>
          <a:xfrm rot="9631371">
            <a:off x="-5246395" y="1648294"/>
            <a:ext cx="4172393" cy="3561413"/>
          </a:xfrm>
          <a:prstGeom prst="ellipse">
            <a:avLst/>
          </a:prstGeom>
          <a:solidFill>
            <a:srgbClr val="322237">
              <a:alpha val="72941"/>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Oval 14">
            <a:extLst>
              <a:ext uri="{FF2B5EF4-FFF2-40B4-BE49-F238E27FC236}">
                <a16:creationId xmlns:a16="http://schemas.microsoft.com/office/drawing/2014/main" id="{E9BDFF1A-4644-C743-1C07-4966B4838F76}"/>
              </a:ext>
            </a:extLst>
          </p:cNvPr>
          <p:cNvSpPr/>
          <p:nvPr/>
        </p:nvSpPr>
        <p:spPr>
          <a:xfrm rot="9631371">
            <a:off x="6957868" y="-1352043"/>
            <a:ext cx="2138821" cy="1825625"/>
          </a:xfrm>
          <a:prstGeom prst="ellipse">
            <a:avLst/>
          </a:prstGeom>
          <a:solidFill>
            <a:srgbClr val="4B3353">
              <a:alpha val="6392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 name="Title 1">
            <a:extLst>
              <a:ext uri="{FF2B5EF4-FFF2-40B4-BE49-F238E27FC236}">
                <a16:creationId xmlns:a16="http://schemas.microsoft.com/office/drawing/2014/main" id="{A47BCFB3-2ECA-8F7C-209F-5418661D4474}"/>
              </a:ext>
            </a:extLst>
          </p:cNvPr>
          <p:cNvSpPr>
            <a:spLocks noGrp="1"/>
          </p:cNvSpPr>
          <p:nvPr>
            <p:ph type="title"/>
          </p:nvPr>
        </p:nvSpPr>
        <p:spPr>
          <a:xfrm>
            <a:off x="506122" y="123969"/>
            <a:ext cx="11185167" cy="1325563"/>
          </a:xfrm>
        </p:spPr>
        <p:txBody>
          <a:bodyPr/>
          <a:lstStyle/>
          <a:p>
            <a:r>
              <a:rPr lang="en-US" dirty="0">
                <a:solidFill>
                  <a:schemeClr val="bg1"/>
                </a:solidFill>
                <a:latin typeface="Franklin Gothic Medium" panose="020B0603020102020204" pitchFamily="34" charset="0"/>
              </a:rPr>
              <a:t>Ranking of Sexual Offences – Pair 3</a:t>
            </a:r>
            <a:endParaRPr lang="en-AU" dirty="0">
              <a:solidFill>
                <a:schemeClr val="bg1"/>
              </a:solidFill>
              <a:latin typeface="Franklin Gothic Medium" panose="020B0603020102020204" pitchFamily="34" charset="0"/>
            </a:endParaRPr>
          </a:p>
        </p:txBody>
      </p:sp>
      <p:graphicFrame>
        <p:nvGraphicFramePr>
          <p:cNvPr id="5" name="Table 23">
            <a:extLst>
              <a:ext uri="{FF2B5EF4-FFF2-40B4-BE49-F238E27FC236}">
                <a16:creationId xmlns:a16="http://schemas.microsoft.com/office/drawing/2014/main" id="{D3606081-5CC1-092A-7FD0-B4D9B50506BE}"/>
              </a:ext>
            </a:extLst>
          </p:cNvPr>
          <p:cNvGraphicFramePr>
            <a:graphicFrameLocks noGrp="1"/>
          </p:cNvGraphicFramePr>
          <p:nvPr>
            <p:extLst>
              <p:ext uri="{D42A27DB-BD31-4B8C-83A1-F6EECF244321}">
                <p14:modId xmlns:p14="http://schemas.microsoft.com/office/powerpoint/2010/main" val="3271719188"/>
              </p:ext>
            </p:extLst>
          </p:nvPr>
        </p:nvGraphicFramePr>
        <p:xfrm>
          <a:off x="1140291" y="1917128"/>
          <a:ext cx="9911418" cy="3853376"/>
        </p:xfrm>
        <a:graphic>
          <a:graphicData uri="http://schemas.openxmlformats.org/drawingml/2006/table">
            <a:tbl>
              <a:tblPr firstCol="1">
                <a:tableStyleId>{5C22544A-7EE6-4342-B048-85BDC9FD1C3A}</a:tableStyleId>
              </a:tblPr>
              <a:tblGrid>
                <a:gridCol w="3303806">
                  <a:extLst>
                    <a:ext uri="{9D8B030D-6E8A-4147-A177-3AD203B41FA5}">
                      <a16:colId xmlns:a16="http://schemas.microsoft.com/office/drawing/2014/main" val="2080385028"/>
                    </a:ext>
                  </a:extLst>
                </a:gridCol>
                <a:gridCol w="3303806">
                  <a:extLst>
                    <a:ext uri="{9D8B030D-6E8A-4147-A177-3AD203B41FA5}">
                      <a16:colId xmlns:a16="http://schemas.microsoft.com/office/drawing/2014/main" val="3774082103"/>
                    </a:ext>
                  </a:extLst>
                </a:gridCol>
                <a:gridCol w="3303806">
                  <a:extLst>
                    <a:ext uri="{9D8B030D-6E8A-4147-A177-3AD203B41FA5}">
                      <a16:colId xmlns:a16="http://schemas.microsoft.com/office/drawing/2014/main" val="4173736510"/>
                    </a:ext>
                  </a:extLst>
                </a:gridCol>
              </a:tblGrid>
              <a:tr h="829408">
                <a:tc>
                  <a:txBody>
                    <a:bodyPr/>
                    <a:lstStyle/>
                    <a:p>
                      <a:r>
                        <a:rPr lang="en-AU" sz="2000" dirty="0"/>
                        <a:t>Offence</a:t>
                      </a:r>
                      <a:endParaRPr lang="en-AU" sz="2000" dirty="0">
                        <a:latin typeface="+mn-lt"/>
                      </a:endParaRPr>
                    </a:p>
                  </a:txBody>
                  <a:tcPr/>
                </a:tc>
                <a:tc>
                  <a:txBody>
                    <a:bodyPr/>
                    <a:lstStyle/>
                    <a:p>
                      <a:r>
                        <a:rPr lang="en-AU" sz="2000" dirty="0"/>
                        <a:t>Digital rape of a child (DV)</a:t>
                      </a:r>
                      <a:endParaRPr lang="en-AU" sz="2000" dirty="0">
                        <a:latin typeface="Franklin Gothic Demi" panose="020B0703020102020204" pitchFamily="34" charset="0"/>
                      </a:endParaRPr>
                    </a:p>
                  </a:txBody>
                  <a:tcPr/>
                </a:tc>
                <a:tc>
                  <a:txBody>
                    <a:bodyPr/>
                    <a:lstStyle/>
                    <a:p>
                      <a:r>
                        <a:rPr lang="en-AU" sz="2000" kern="1200" dirty="0">
                          <a:solidFill>
                            <a:schemeClr val="dk1"/>
                          </a:solidFill>
                          <a:effectLst/>
                        </a:rPr>
                        <a:t>Penile (anal) rape of an adult (DV) </a:t>
                      </a:r>
                      <a:endParaRPr lang="en-AU" sz="2000" dirty="0">
                        <a:latin typeface="Franklin Gothic Demi" panose="020B0703020102020204" pitchFamily="34" charset="0"/>
                      </a:endParaRPr>
                    </a:p>
                  </a:txBody>
                  <a:tcPr/>
                </a:tc>
                <a:extLst>
                  <a:ext uri="{0D108BD9-81ED-4DB2-BD59-A6C34878D82A}">
                    <a16:rowId xmlns:a16="http://schemas.microsoft.com/office/drawing/2014/main" val="4077202314"/>
                  </a:ext>
                </a:extLst>
              </a:tr>
              <a:tr h="829408">
                <a:tc>
                  <a:txBody>
                    <a:bodyPr/>
                    <a:lstStyle/>
                    <a:p>
                      <a:r>
                        <a:rPr lang="en-AU" sz="2000" dirty="0"/>
                        <a:t>Scenario</a:t>
                      </a:r>
                      <a:endParaRPr lang="en-AU" sz="20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b="0" u="none" strike="noStrike" kern="1200" baseline="0" dirty="0">
                          <a:solidFill>
                            <a:schemeClr val="dk1"/>
                          </a:solidFill>
                        </a:rPr>
                        <a:t>Douglas (35) uses his fingers to penetrate the vagina of his niece, Verity (10), without her consent. </a:t>
                      </a:r>
                      <a:endParaRPr lang="en-AU" sz="1800" b="0" i="0" u="none" strike="noStrike" kern="1200" baseline="0" dirty="0">
                        <a:solidFill>
                          <a:schemeClr val="dk1"/>
                        </a:solidFill>
                        <a:latin typeface="+mn-lt"/>
                        <a:ea typeface="+mn-ea"/>
                        <a:cs typeface="+mn-cs"/>
                      </a:endParaRPr>
                    </a:p>
                  </a:txBody>
                  <a:tcPr>
                    <a:solidFill>
                      <a:schemeClr val="tx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kern="1200" dirty="0">
                          <a:solidFill>
                            <a:schemeClr val="dk1"/>
                          </a:solidFill>
                          <a:effectLst/>
                        </a:rPr>
                        <a:t>Declan (35) non-consensually penetrates the anus of his husband (35) with his penis.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800" b="0" i="0" u="none" strike="noStrike" kern="1200" baseline="0" dirty="0">
                        <a:solidFill>
                          <a:schemeClr val="dk1"/>
                        </a:solidFill>
                        <a:latin typeface="+mn-lt"/>
                        <a:ea typeface="+mn-ea"/>
                        <a:cs typeface="+mn-cs"/>
                      </a:endParaRPr>
                    </a:p>
                  </a:txBody>
                  <a:tcPr>
                    <a:solidFill>
                      <a:schemeClr val="tx2">
                        <a:lumMod val="20000"/>
                        <a:lumOff val="80000"/>
                      </a:schemeClr>
                    </a:solidFill>
                  </a:tcPr>
                </a:tc>
                <a:extLst>
                  <a:ext uri="{0D108BD9-81ED-4DB2-BD59-A6C34878D82A}">
                    <a16:rowId xmlns:a16="http://schemas.microsoft.com/office/drawing/2014/main" val="67871453"/>
                  </a:ext>
                </a:extLst>
              </a:tr>
              <a:tr h="8294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2000" dirty="0">
                          <a:solidFill>
                            <a:schemeClr val="bg1"/>
                          </a:solidFill>
                        </a:rPr>
                        <a:t>% participants viewed as most serious</a:t>
                      </a:r>
                    </a:p>
                    <a:p>
                      <a:endParaRPr lang="en-AU" sz="2000" dirty="0">
                        <a:latin typeface="+mn-lt"/>
                      </a:endParaRPr>
                    </a:p>
                  </a:txBody>
                  <a:tcPr/>
                </a:tc>
                <a:tc>
                  <a:txBody>
                    <a:bodyPr/>
                    <a:lstStyle/>
                    <a:p>
                      <a:pPr algn="ctr"/>
                      <a:r>
                        <a:rPr lang="en-AU" sz="3200" b="1" dirty="0">
                          <a:solidFill>
                            <a:srgbClr val="7030A0"/>
                          </a:solidFill>
                        </a:rPr>
                        <a:t>85.4%</a:t>
                      </a:r>
                      <a:endParaRPr lang="en-AU" sz="3200" b="1" dirty="0">
                        <a:solidFill>
                          <a:srgbClr val="7030A0"/>
                        </a:solidFill>
                        <a:latin typeface="Franklin Gothic Demi" panose="020B0703020102020204" pitchFamily="34" charset="0"/>
                      </a:endParaRPr>
                    </a:p>
                  </a:txBody>
                  <a:tcPr/>
                </a:tc>
                <a:tc>
                  <a:txBody>
                    <a:bodyPr/>
                    <a:lstStyle/>
                    <a:p>
                      <a:pPr algn="ctr"/>
                      <a:r>
                        <a:rPr lang="en-AU" sz="3200" dirty="0">
                          <a:solidFill>
                            <a:schemeClr val="tx1"/>
                          </a:solidFill>
                        </a:rPr>
                        <a:t>1.1%</a:t>
                      </a:r>
                      <a:endParaRPr lang="en-AU" sz="3200" dirty="0">
                        <a:solidFill>
                          <a:schemeClr val="tx1"/>
                        </a:solidFill>
                        <a:latin typeface="Franklin Gothic Demi" panose="020B0703020102020204" pitchFamily="34" charset="0"/>
                      </a:endParaRPr>
                    </a:p>
                  </a:txBody>
                  <a:tcPr/>
                </a:tc>
                <a:extLst>
                  <a:ext uri="{0D108BD9-81ED-4DB2-BD59-A6C34878D82A}">
                    <a16:rowId xmlns:a16="http://schemas.microsoft.com/office/drawing/2014/main" val="3670629241"/>
                  </a:ext>
                </a:extLst>
              </a:tr>
              <a:tr h="829408">
                <a:tc>
                  <a:txBody>
                    <a:bodyPr/>
                    <a:lstStyle/>
                    <a:p>
                      <a:r>
                        <a:rPr lang="en-AU" sz="2000" dirty="0"/>
                        <a:t>Median custodial sentence length</a:t>
                      </a:r>
                      <a:endParaRPr lang="en-AU" sz="2000" dirty="0">
                        <a:latin typeface="+mn-lt"/>
                      </a:endParaRPr>
                    </a:p>
                  </a:txBody>
                  <a:tcPr/>
                </a:tc>
                <a:tc>
                  <a:txBody>
                    <a:bodyPr/>
                    <a:lstStyle/>
                    <a:p>
                      <a:pPr algn="ctr"/>
                      <a:r>
                        <a:rPr lang="en-AU" sz="3200" dirty="0">
                          <a:solidFill>
                            <a:schemeClr val="tx1"/>
                          </a:solidFill>
                        </a:rPr>
                        <a:t>3.3 years</a:t>
                      </a:r>
                      <a:endParaRPr lang="en-AU" sz="3200" dirty="0">
                        <a:solidFill>
                          <a:schemeClr val="tx1"/>
                        </a:solidFill>
                        <a:latin typeface="Franklin Gothic Demi" panose="020B0703020102020204" pitchFamily="34" charset="0"/>
                      </a:endParaRPr>
                    </a:p>
                  </a:txBody>
                  <a:tcPr>
                    <a:solidFill>
                      <a:schemeClr val="tx2">
                        <a:lumMod val="20000"/>
                        <a:lumOff val="80000"/>
                      </a:schemeClr>
                    </a:solidFill>
                  </a:tcPr>
                </a:tc>
                <a:tc>
                  <a:txBody>
                    <a:bodyPr/>
                    <a:lstStyle/>
                    <a:p>
                      <a:pPr algn="ctr"/>
                      <a:r>
                        <a:rPr lang="en-AU" sz="3200" b="1" dirty="0">
                          <a:solidFill>
                            <a:srgbClr val="7030A0"/>
                          </a:solidFill>
                        </a:rPr>
                        <a:t>6.0 years </a:t>
                      </a:r>
                      <a:endParaRPr lang="en-AU" sz="3200" b="1" dirty="0">
                        <a:solidFill>
                          <a:srgbClr val="7030A0"/>
                        </a:solidFill>
                        <a:latin typeface="Franklin Gothic Demi" panose="020B0703020102020204" pitchFamily="34" charset="0"/>
                      </a:endParaRPr>
                    </a:p>
                  </a:txBody>
                  <a:tcPr>
                    <a:solidFill>
                      <a:schemeClr val="tx2">
                        <a:lumMod val="20000"/>
                        <a:lumOff val="80000"/>
                      </a:schemeClr>
                    </a:solidFill>
                  </a:tcPr>
                </a:tc>
                <a:extLst>
                  <a:ext uri="{0D108BD9-81ED-4DB2-BD59-A6C34878D82A}">
                    <a16:rowId xmlns:a16="http://schemas.microsoft.com/office/drawing/2014/main" val="2268756776"/>
                  </a:ext>
                </a:extLst>
              </a:tr>
            </a:tbl>
          </a:graphicData>
        </a:graphic>
      </p:graphicFrame>
    </p:spTree>
    <p:extLst>
      <p:ext uri="{BB962C8B-B14F-4D97-AF65-F5344CB8AC3E}">
        <p14:creationId xmlns:p14="http://schemas.microsoft.com/office/powerpoint/2010/main" val="1641842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D2FDF238-DCF0-859C-0608-686904C0459B}"/>
              </a:ext>
            </a:extLst>
          </p:cNvPr>
          <p:cNvSpPr/>
          <p:nvPr/>
        </p:nvSpPr>
        <p:spPr>
          <a:xfrm>
            <a:off x="0" y="1352550"/>
            <a:ext cx="12192000" cy="550545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   </a:t>
            </a:r>
          </a:p>
        </p:txBody>
      </p:sp>
      <p:sp>
        <p:nvSpPr>
          <p:cNvPr id="42" name="Content Placeholder 3">
            <a:extLst>
              <a:ext uri="{FF2B5EF4-FFF2-40B4-BE49-F238E27FC236}">
                <a16:creationId xmlns:a16="http://schemas.microsoft.com/office/drawing/2014/main" id="{0E267CC4-27ED-4ADA-16C1-28089E2B8B58}"/>
              </a:ext>
            </a:extLst>
          </p:cNvPr>
          <p:cNvSpPr txBox="1">
            <a:spLocks/>
          </p:cNvSpPr>
          <p:nvPr/>
        </p:nvSpPr>
        <p:spPr>
          <a:xfrm>
            <a:off x="8110456" y="4709038"/>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sp>
        <p:nvSpPr>
          <p:cNvPr id="2" name="Title 1">
            <a:extLst>
              <a:ext uri="{FF2B5EF4-FFF2-40B4-BE49-F238E27FC236}">
                <a16:creationId xmlns:a16="http://schemas.microsoft.com/office/drawing/2014/main" id="{7B970967-5228-F632-5CA8-4AD4EB9D30ED}"/>
              </a:ext>
            </a:extLst>
          </p:cNvPr>
          <p:cNvSpPr>
            <a:spLocks noGrp="1"/>
          </p:cNvSpPr>
          <p:nvPr>
            <p:ph type="title"/>
          </p:nvPr>
        </p:nvSpPr>
        <p:spPr/>
        <p:txBody>
          <a:bodyPr/>
          <a:lstStyle/>
          <a:p>
            <a:r>
              <a:rPr lang="en-AU" dirty="0"/>
              <a:t>Ranking of sexual offences – pair 3</a:t>
            </a:r>
          </a:p>
        </p:txBody>
      </p:sp>
      <p:pic>
        <p:nvPicPr>
          <p:cNvPr id="8" name="Content Placeholder 7" descr="A blue and black logo&#10;&#10;Description automatically generated">
            <a:extLst>
              <a:ext uri="{FF2B5EF4-FFF2-40B4-BE49-F238E27FC236}">
                <a16:creationId xmlns:a16="http://schemas.microsoft.com/office/drawing/2014/main" id="{60C095BA-9DA4-D291-0E34-2E00E9F2CE2B}"/>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2401318" y="2644775"/>
            <a:ext cx="1996669" cy="1996669"/>
          </a:xfrm>
        </p:spPr>
      </p:pic>
      <p:pic>
        <p:nvPicPr>
          <p:cNvPr id="10" name="Picture 9" descr="A blue and black logo&#10;&#10;Description automatically generated">
            <a:extLst>
              <a:ext uri="{FF2B5EF4-FFF2-40B4-BE49-F238E27FC236}">
                <a16:creationId xmlns:a16="http://schemas.microsoft.com/office/drawing/2014/main" id="{8C17D69B-967F-8641-F110-E2945B4C274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79386" y="2055737"/>
            <a:ext cx="2489200" cy="2489200"/>
          </a:xfrm>
          <a:prstGeom prst="rect">
            <a:avLst/>
          </a:prstGeom>
        </p:spPr>
      </p:pic>
      <p:pic>
        <p:nvPicPr>
          <p:cNvPr id="12" name="Picture 11" descr="A black background with a black square&#10;&#10;Description automatically generated with medium confidence">
            <a:extLst>
              <a:ext uri="{FF2B5EF4-FFF2-40B4-BE49-F238E27FC236}">
                <a16:creationId xmlns:a16="http://schemas.microsoft.com/office/drawing/2014/main" id="{8C8D96BB-772E-7D46-C895-C869ED6EE10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68254" y="416416"/>
            <a:ext cx="2489200" cy="2489200"/>
          </a:xfrm>
          <a:prstGeom prst="rect">
            <a:avLst/>
          </a:prstGeom>
        </p:spPr>
      </p:pic>
      <p:sp>
        <p:nvSpPr>
          <p:cNvPr id="20" name="Content Placeholder 3">
            <a:extLst>
              <a:ext uri="{FF2B5EF4-FFF2-40B4-BE49-F238E27FC236}">
                <a16:creationId xmlns:a16="http://schemas.microsoft.com/office/drawing/2014/main" id="{AC43B381-E700-D5B6-2C6B-07C6813FA29C}"/>
              </a:ext>
            </a:extLst>
          </p:cNvPr>
          <p:cNvSpPr txBox="1">
            <a:spLocks/>
          </p:cNvSpPr>
          <p:nvPr/>
        </p:nvSpPr>
        <p:spPr>
          <a:xfrm>
            <a:off x="577850" y="4713287"/>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sp>
        <p:nvSpPr>
          <p:cNvPr id="35" name="Content Placeholder 3">
            <a:extLst>
              <a:ext uri="{FF2B5EF4-FFF2-40B4-BE49-F238E27FC236}">
                <a16:creationId xmlns:a16="http://schemas.microsoft.com/office/drawing/2014/main" id="{1DEF6372-452C-C5FF-DAA9-DBC51B3AB181}"/>
              </a:ext>
            </a:extLst>
          </p:cNvPr>
          <p:cNvSpPr txBox="1">
            <a:spLocks/>
          </p:cNvSpPr>
          <p:nvPr/>
        </p:nvSpPr>
        <p:spPr>
          <a:xfrm>
            <a:off x="4261044" y="4713287"/>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pic>
        <p:nvPicPr>
          <p:cNvPr id="3" name="Picture 2" descr="A black background with blue eyes&#10;&#10;Description automatically generated">
            <a:extLst>
              <a:ext uri="{FF2B5EF4-FFF2-40B4-BE49-F238E27FC236}">
                <a16:creationId xmlns:a16="http://schemas.microsoft.com/office/drawing/2014/main" id="{8C330EE5-1296-0811-854D-0917B5AD77D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690782" y="-375835"/>
            <a:ext cx="2212293" cy="2212293"/>
          </a:xfrm>
          <a:prstGeom prst="rect">
            <a:avLst/>
          </a:prstGeom>
        </p:spPr>
      </p:pic>
      <p:graphicFrame>
        <p:nvGraphicFramePr>
          <p:cNvPr id="23" name="Table 23">
            <a:extLst>
              <a:ext uri="{FF2B5EF4-FFF2-40B4-BE49-F238E27FC236}">
                <a16:creationId xmlns:a16="http://schemas.microsoft.com/office/drawing/2014/main" id="{8FB24CAC-D9B0-F6AB-0811-D3693B6B84F4}"/>
              </a:ext>
            </a:extLst>
          </p:cNvPr>
          <p:cNvGraphicFramePr>
            <a:graphicFrameLocks noGrp="1"/>
          </p:cNvGraphicFramePr>
          <p:nvPr>
            <p:extLst>
              <p:ext uri="{D42A27DB-BD31-4B8C-83A1-F6EECF244321}">
                <p14:modId xmlns:p14="http://schemas.microsoft.com/office/powerpoint/2010/main" val="704117125"/>
              </p:ext>
            </p:extLst>
          </p:nvPr>
        </p:nvGraphicFramePr>
        <p:xfrm>
          <a:off x="1273417" y="2187816"/>
          <a:ext cx="9911418" cy="3853376"/>
        </p:xfrm>
        <a:graphic>
          <a:graphicData uri="http://schemas.openxmlformats.org/drawingml/2006/table">
            <a:tbl>
              <a:tblPr firstCol="1">
                <a:tableStyleId>{F5AB1C69-6EDB-4FF4-983F-18BD219EF322}</a:tableStyleId>
              </a:tblPr>
              <a:tblGrid>
                <a:gridCol w="3303806">
                  <a:extLst>
                    <a:ext uri="{9D8B030D-6E8A-4147-A177-3AD203B41FA5}">
                      <a16:colId xmlns:a16="http://schemas.microsoft.com/office/drawing/2014/main" val="2080385028"/>
                    </a:ext>
                  </a:extLst>
                </a:gridCol>
                <a:gridCol w="3303806">
                  <a:extLst>
                    <a:ext uri="{9D8B030D-6E8A-4147-A177-3AD203B41FA5}">
                      <a16:colId xmlns:a16="http://schemas.microsoft.com/office/drawing/2014/main" val="3774082103"/>
                    </a:ext>
                  </a:extLst>
                </a:gridCol>
                <a:gridCol w="3303806">
                  <a:extLst>
                    <a:ext uri="{9D8B030D-6E8A-4147-A177-3AD203B41FA5}">
                      <a16:colId xmlns:a16="http://schemas.microsoft.com/office/drawing/2014/main" val="4173736510"/>
                    </a:ext>
                  </a:extLst>
                </a:gridCol>
              </a:tblGrid>
              <a:tr h="829408">
                <a:tc>
                  <a:txBody>
                    <a:bodyPr/>
                    <a:lstStyle/>
                    <a:p>
                      <a:r>
                        <a:rPr lang="en-AU" sz="2000" dirty="0">
                          <a:latin typeface="+mn-lt"/>
                        </a:rPr>
                        <a:t>Offence</a:t>
                      </a:r>
                    </a:p>
                  </a:txBody>
                  <a:tcPr/>
                </a:tc>
                <a:tc>
                  <a:txBody>
                    <a:bodyPr/>
                    <a:lstStyle/>
                    <a:p>
                      <a:r>
                        <a:rPr lang="en-AU" sz="2000" dirty="0">
                          <a:latin typeface="Franklin Gothic Demi" panose="020B0703020102020204" pitchFamily="34" charset="0"/>
                        </a:rPr>
                        <a:t>Digital rape of a child (DV)</a:t>
                      </a:r>
                    </a:p>
                  </a:txBody>
                  <a:tcPr/>
                </a:tc>
                <a:tc>
                  <a:txBody>
                    <a:bodyPr/>
                    <a:lstStyle/>
                    <a:p>
                      <a:r>
                        <a:rPr lang="en-AU" sz="2000" kern="1200" dirty="0">
                          <a:solidFill>
                            <a:schemeClr val="dk1"/>
                          </a:solidFill>
                          <a:effectLst/>
                          <a:latin typeface="Franklin Gothic Demi" panose="020B0703020102020204" pitchFamily="34" charset="0"/>
                          <a:ea typeface="+mn-ea"/>
                          <a:cs typeface="+mn-cs"/>
                        </a:rPr>
                        <a:t>Penile (anal) rape of an adult (DV) </a:t>
                      </a:r>
                      <a:endParaRPr lang="en-AU" sz="2000" dirty="0">
                        <a:latin typeface="Franklin Gothic Demi" panose="020B0703020102020204" pitchFamily="34" charset="0"/>
                      </a:endParaRPr>
                    </a:p>
                  </a:txBody>
                  <a:tcPr/>
                </a:tc>
                <a:extLst>
                  <a:ext uri="{0D108BD9-81ED-4DB2-BD59-A6C34878D82A}">
                    <a16:rowId xmlns:a16="http://schemas.microsoft.com/office/drawing/2014/main" val="4077202314"/>
                  </a:ext>
                </a:extLst>
              </a:tr>
              <a:tr h="829408">
                <a:tc>
                  <a:txBody>
                    <a:bodyPr/>
                    <a:lstStyle/>
                    <a:p>
                      <a:r>
                        <a:rPr lang="en-AU" sz="2000" dirty="0">
                          <a:latin typeface="+mn-lt"/>
                        </a:rPr>
                        <a:t>Scenario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b="0" i="0" u="none" strike="noStrike" kern="1200" baseline="0" dirty="0">
                          <a:solidFill>
                            <a:schemeClr val="dk1"/>
                          </a:solidFill>
                          <a:latin typeface="+mn-lt"/>
                          <a:ea typeface="+mn-ea"/>
                          <a:cs typeface="+mn-cs"/>
                        </a:rPr>
                        <a:t>Douglas (35) uses his fingers to penetrate the vagina of his niece, Verity (10), without her consent.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kern="1200" dirty="0">
                          <a:solidFill>
                            <a:schemeClr val="dk1"/>
                          </a:solidFill>
                          <a:effectLst/>
                          <a:latin typeface="+mn-lt"/>
                          <a:ea typeface="+mn-ea"/>
                          <a:cs typeface="+mn-cs"/>
                        </a:rPr>
                        <a:t>Declan (35) non-consensually penetrates the anus of his husband (35) with his penis.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8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67871453"/>
                  </a:ext>
                </a:extLst>
              </a:tr>
              <a:tr h="8294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2000" dirty="0">
                          <a:solidFill>
                            <a:schemeClr val="bg1"/>
                          </a:solidFill>
                          <a:latin typeface="+mn-lt"/>
                        </a:rPr>
                        <a:t>% participants viewed as most serious</a:t>
                      </a:r>
                    </a:p>
                    <a:p>
                      <a:endParaRPr lang="en-AU" sz="2000" dirty="0">
                        <a:latin typeface="+mn-lt"/>
                      </a:endParaRPr>
                    </a:p>
                  </a:txBody>
                  <a:tcPr/>
                </a:tc>
                <a:tc>
                  <a:txBody>
                    <a:bodyPr/>
                    <a:lstStyle/>
                    <a:p>
                      <a:pPr algn="ctr"/>
                      <a:r>
                        <a:rPr lang="en-AU" sz="3200" dirty="0">
                          <a:solidFill>
                            <a:schemeClr val="accent3"/>
                          </a:solidFill>
                          <a:latin typeface="Franklin Gothic Demi" panose="020B0703020102020204" pitchFamily="34" charset="0"/>
                        </a:rPr>
                        <a:t>85.4%</a:t>
                      </a:r>
                    </a:p>
                  </a:txBody>
                  <a:tcPr/>
                </a:tc>
                <a:tc>
                  <a:txBody>
                    <a:bodyPr/>
                    <a:lstStyle/>
                    <a:p>
                      <a:pPr algn="ctr"/>
                      <a:r>
                        <a:rPr lang="en-AU" sz="3200" dirty="0">
                          <a:solidFill>
                            <a:schemeClr val="tx1"/>
                          </a:solidFill>
                          <a:latin typeface="Franklin Gothic Demi" panose="020B0703020102020204" pitchFamily="34" charset="0"/>
                        </a:rPr>
                        <a:t>1.1%</a:t>
                      </a:r>
                    </a:p>
                  </a:txBody>
                  <a:tcPr/>
                </a:tc>
                <a:extLst>
                  <a:ext uri="{0D108BD9-81ED-4DB2-BD59-A6C34878D82A}">
                    <a16:rowId xmlns:a16="http://schemas.microsoft.com/office/drawing/2014/main" val="3670629241"/>
                  </a:ext>
                </a:extLst>
              </a:tr>
              <a:tr h="829408">
                <a:tc>
                  <a:txBody>
                    <a:bodyPr/>
                    <a:lstStyle/>
                    <a:p>
                      <a:r>
                        <a:rPr lang="en-AU" sz="2000" dirty="0">
                          <a:latin typeface="+mn-lt"/>
                        </a:rPr>
                        <a:t>Median custodial sentence length</a:t>
                      </a:r>
                    </a:p>
                  </a:txBody>
                  <a:tcPr/>
                </a:tc>
                <a:tc>
                  <a:txBody>
                    <a:bodyPr/>
                    <a:lstStyle/>
                    <a:p>
                      <a:pPr algn="ctr"/>
                      <a:r>
                        <a:rPr lang="en-AU" sz="3200" dirty="0">
                          <a:solidFill>
                            <a:schemeClr val="tx1"/>
                          </a:solidFill>
                          <a:latin typeface="Franklin Gothic Demi" panose="020B0703020102020204" pitchFamily="34" charset="0"/>
                        </a:rPr>
                        <a:t>3.3 years</a:t>
                      </a:r>
                    </a:p>
                  </a:txBody>
                  <a:tcPr/>
                </a:tc>
                <a:tc>
                  <a:txBody>
                    <a:bodyPr/>
                    <a:lstStyle/>
                    <a:p>
                      <a:pPr algn="ctr"/>
                      <a:r>
                        <a:rPr lang="en-AU" sz="3200" dirty="0">
                          <a:solidFill>
                            <a:schemeClr val="accent3"/>
                          </a:solidFill>
                          <a:latin typeface="Franklin Gothic Demi" panose="020B0703020102020204" pitchFamily="34" charset="0"/>
                        </a:rPr>
                        <a:t>6.0 years </a:t>
                      </a:r>
                    </a:p>
                  </a:txBody>
                  <a:tcPr/>
                </a:tc>
                <a:extLst>
                  <a:ext uri="{0D108BD9-81ED-4DB2-BD59-A6C34878D82A}">
                    <a16:rowId xmlns:a16="http://schemas.microsoft.com/office/drawing/2014/main" val="2268756776"/>
                  </a:ext>
                </a:extLst>
              </a:tr>
            </a:tbl>
          </a:graphicData>
        </a:graphic>
      </p:graphicFrame>
    </p:spTree>
    <p:extLst>
      <p:ext uri="{BB962C8B-B14F-4D97-AF65-F5344CB8AC3E}">
        <p14:creationId xmlns:p14="http://schemas.microsoft.com/office/powerpoint/2010/main" val="37147088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A081EC5-B636-675A-8981-C9B1CC82351B}"/>
              </a:ext>
            </a:extLst>
          </p:cNvPr>
          <p:cNvSpPr/>
          <p:nvPr/>
        </p:nvSpPr>
        <p:spPr>
          <a:xfrm>
            <a:off x="0" y="0"/>
            <a:ext cx="12192000" cy="13083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2" name="Oval 31">
            <a:extLst>
              <a:ext uri="{FF2B5EF4-FFF2-40B4-BE49-F238E27FC236}">
                <a16:creationId xmlns:a16="http://schemas.microsoft.com/office/drawing/2014/main" id="{D01618D8-8C20-0395-D5FE-73B475ECC12C}"/>
              </a:ext>
            </a:extLst>
          </p:cNvPr>
          <p:cNvSpPr/>
          <p:nvPr/>
        </p:nvSpPr>
        <p:spPr>
          <a:xfrm rot="8384634">
            <a:off x="-5279910" y="-509818"/>
            <a:ext cx="2801296" cy="2391091"/>
          </a:xfrm>
          <a:prstGeom prst="ellipse">
            <a:avLst/>
          </a:prstGeom>
          <a:solidFill>
            <a:schemeClr val="accent1">
              <a:lumMod val="50000"/>
              <a:alpha val="25098"/>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1" name="Oval 30">
            <a:extLst>
              <a:ext uri="{FF2B5EF4-FFF2-40B4-BE49-F238E27FC236}">
                <a16:creationId xmlns:a16="http://schemas.microsoft.com/office/drawing/2014/main" id="{05EF358A-85B9-F0CD-F255-B7AF6E1C91DC}"/>
              </a:ext>
            </a:extLst>
          </p:cNvPr>
          <p:cNvSpPr/>
          <p:nvPr/>
        </p:nvSpPr>
        <p:spPr>
          <a:xfrm>
            <a:off x="-1736565" y="-1767044"/>
            <a:ext cx="2792355" cy="2575854"/>
          </a:xfrm>
          <a:prstGeom prst="ellipse">
            <a:avLst/>
          </a:prstGeom>
          <a:solidFill>
            <a:srgbClr val="4B3353">
              <a:alpha val="7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9" name="Oval 28">
            <a:extLst>
              <a:ext uri="{FF2B5EF4-FFF2-40B4-BE49-F238E27FC236}">
                <a16:creationId xmlns:a16="http://schemas.microsoft.com/office/drawing/2014/main" id="{557D5989-12F7-6C9A-7BE8-71309B74F81E}"/>
              </a:ext>
            </a:extLst>
          </p:cNvPr>
          <p:cNvSpPr/>
          <p:nvPr/>
        </p:nvSpPr>
        <p:spPr>
          <a:xfrm rot="10800000">
            <a:off x="6817988" y="-3878989"/>
            <a:ext cx="6395153" cy="4771833"/>
          </a:xfrm>
          <a:prstGeom prst="ellipse">
            <a:avLst/>
          </a:prstGeom>
          <a:solidFill>
            <a:srgbClr val="322237">
              <a:alpha val="72941"/>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0" name="Oval 29">
            <a:extLst>
              <a:ext uri="{FF2B5EF4-FFF2-40B4-BE49-F238E27FC236}">
                <a16:creationId xmlns:a16="http://schemas.microsoft.com/office/drawing/2014/main" id="{23B19DC0-EFE1-0305-F715-93C60AC1478F}"/>
              </a:ext>
            </a:extLst>
          </p:cNvPr>
          <p:cNvSpPr/>
          <p:nvPr/>
        </p:nvSpPr>
        <p:spPr>
          <a:xfrm rot="8384634">
            <a:off x="616496" y="-78761"/>
            <a:ext cx="603567" cy="579556"/>
          </a:xfrm>
          <a:prstGeom prst="ellipse">
            <a:avLst/>
          </a:prstGeom>
          <a:solidFill>
            <a:srgbClr val="4B3353">
              <a:alpha val="6392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0" name="Picture 9" descr="A black background with purple text&#10;&#10;Description automatically generated">
            <a:extLst>
              <a:ext uri="{FF2B5EF4-FFF2-40B4-BE49-F238E27FC236}">
                <a16:creationId xmlns:a16="http://schemas.microsoft.com/office/drawing/2014/main" id="{4B595FB7-975D-21B8-CEF1-6C4A9B1C8E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39852" y="6039313"/>
            <a:ext cx="2351438" cy="627205"/>
          </a:xfrm>
          <a:prstGeom prst="rect">
            <a:avLst/>
          </a:prstGeom>
        </p:spPr>
      </p:pic>
      <p:sp>
        <p:nvSpPr>
          <p:cNvPr id="12" name="Oval 11">
            <a:extLst>
              <a:ext uri="{FF2B5EF4-FFF2-40B4-BE49-F238E27FC236}">
                <a16:creationId xmlns:a16="http://schemas.microsoft.com/office/drawing/2014/main" id="{3201F5DC-06DA-82B2-7DA8-0B0C9B7190B4}"/>
              </a:ext>
            </a:extLst>
          </p:cNvPr>
          <p:cNvSpPr/>
          <p:nvPr/>
        </p:nvSpPr>
        <p:spPr>
          <a:xfrm rot="9631371">
            <a:off x="-5863394" y="4548419"/>
            <a:ext cx="2801296" cy="2391091"/>
          </a:xfrm>
          <a:prstGeom prst="ellipse">
            <a:avLst/>
          </a:prstGeom>
          <a:solidFill>
            <a:schemeClr val="accent1">
              <a:lumMod val="50000"/>
              <a:alpha val="25098"/>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Oval 12">
            <a:extLst>
              <a:ext uri="{FF2B5EF4-FFF2-40B4-BE49-F238E27FC236}">
                <a16:creationId xmlns:a16="http://schemas.microsoft.com/office/drawing/2014/main" id="{FDC08123-29EB-5F3E-58E8-E8EBE0266B42}"/>
              </a:ext>
            </a:extLst>
          </p:cNvPr>
          <p:cNvSpPr/>
          <p:nvPr/>
        </p:nvSpPr>
        <p:spPr>
          <a:xfrm>
            <a:off x="-3681462" y="6225308"/>
            <a:ext cx="937844" cy="882421"/>
          </a:xfrm>
          <a:prstGeom prst="ellipse">
            <a:avLst/>
          </a:prstGeom>
          <a:solidFill>
            <a:srgbClr val="4B3353">
              <a:alpha val="7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Oval 13">
            <a:extLst>
              <a:ext uri="{FF2B5EF4-FFF2-40B4-BE49-F238E27FC236}">
                <a16:creationId xmlns:a16="http://schemas.microsoft.com/office/drawing/2014/main" id="{6393794D-FFF1-60E7-D582-94ACB8BC861A}"/>
              </a:ext>
            </a:extLst>
          </p:cNvPr>
          <p:cNvSpPr/>
          <p:nvPr/>
        </p:nvSpPr>
        <p:spPr>
          <a:xfrm rot="9631371">
            <a:off x="-6140942" y="1348177"/>
            <a:ext cx="4172393" cy="3561413"/>
          </a:xfrm>
          <a:prstGeom prst="ellipse">
            <a:avLst/>
          </a:prstGeom>
          <a:solidFill>
            <a:srgbClr val="322237">
              <a:alpha val="72941"/>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Oval 14">
            <a:extLst>
              <a:ext uri="{FF2B5EF4-FFF2-40B4-BE49-F238E27FC236}">
                <a16:creationId xmlns:a16="http://schemas.microsoft.com/office/drawing/2014/main" id="{E9BDFF1A-4644-C743-1C07-4966B4838F76}"/>
              </a:ext>
            </a:extLst>
          </p:cNvPr>
          <p:cNvSpPr/>
          <p:nvPr/>
        </p:nvSpPr>
        <p:spPr>
          <a:xfrm rot="9631371">
            <a:off x="6957868" y="-1352043"/>
            <a:ext cx="2138821" cy="1825625"/>
          </a:xfrm>
          <a:prstGeom prst="ellipse">
            <a:avLst/>
          </a:prstGeom>
          <a:solidFill>
            <a:srgbClr val="4B3353">
              <a:alpha val="6392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 name="Title 1">
            <a:extLst>
              <a:ext uri="{FF2B5EF4-FFF2-40B4-BE49-F238E27FC236}">
                <a16:creationId xmlns:a16="http://schemas.microsoft.com/office/drawing/2014/main" id="{A47BCFB3-2ECA-8F7C-209F-5418661D4474}"/>
              </a:ext>
            </a:extLst>
          </p:cNvPr>
          <p:cNvSpPr>
            <a:spLocks noGrp="1"/>
          </p:cNvSpPr>
          <p:nvPr>
            <p:ph type="title"/>
          </p:nvPr>
        </p:nvSpPr>
        <p:spPr>
          <a:xfrm>
            <a:off x="506122" y="123969"/>
            <a:ext cx="11185167" cy="1325563"/>
          </a:xfrm>
        </p:spPr>
        <p:txBody>
          <a:bodyPr/>
          <a:lstStyle/>
          <a:p>
            <a:r>
              <a:rPr lang="en-US" dirty="0">
                <a:solidFill>
                  <a:schemeClr val="bg1"/>
                </a:solidFill>
                <a:latin typeface="Franklin Gothic Medium" panose="020B0603020102020204" pitchFamily="34" charset="0"/>
              </a:rPr>
              <a:t>Ranking of Sexual Offences – Pair 7</a:t>
            </a:r>
            <a:endParaRPr lang="en-AU" dirty="0">
              <a:solidFill>
                <a:schemeClr val="bg1"/>
              </a:solidFill>
              <a:latin typeface="Franklin Gothic Medium" panose="020B0603020102020204" pitchFamily="34" charset="0"/>
            </a:endParaRPr>
          </a:p>
        </p:txBody>
      </p:sp>
      <p:graphicFrame>
        <p:nvGraphicFramePr>
          <p:cNvPr id="3" name="Table 23">
            <a:extLst>
              <a:ext uri="{FF2B5EF4-FFF2-40B4-BE49-F238E27FC236}">
                <a16:creationId xmlns:a16="http://schemas.microsoft.com/office/drawing/2014/main" id="{F6EA2ECF-5CDB-8C7C-53A3-9AA0935C4286}"/>
              </a:ext>
            </a:extLst>
          </p:cNvPr>
          <p:cNvGraphicFramePr>
            <a:graphicFrameLocks noGrp="1"/>
          </p:cNvGraphicFramePr>
          <p:nvPr>
            <p:extLst>
              <p:ext uri="{D42A27DB-BD31-4B8C-83A1-F6EECF244321}">
                <p14:modId xmlns:p14="http://schemas.microsoft.com/office/powerpoint/2010/main" val="1785312535"/>
              </p:ext>
            </p:extLst>
          </p:nvPr>
        </p:nvGraphicFramePr>
        <p:xfrm>
          <a:off x="1140291" y="1765665"/>
          <a:ext cx="9911418" cy="4273648"/>
        </p:xfrm>
        <a:graphic>
          <a:graphicData uri="http://schemas.openxmlformats.org/drawingml/2006/table">
            <a:tbl>
              <a:tblPr firstCol="1">
                <a:tableStyleId>{5C22544A-7EE6-4342-B048-85BDC9FD1C3A}</a:tableStyleId>
              </a:tblPr>
              <a:tblGrid>
                <a:gridCol w="3303806">
                  <a:extLst>
                    <a:ext uri="{9D8B030D-6E8A-4147-A177-3AD203B41FA5}">
                      <a16:colId xmlns:a16="http://schemas.microsoft.com/office/drawing/2014/main" val="2080385028"/>
                    </a:ext>
                  </a:extLst>
                </a:gridCol>
                <a:gridCol w="3303806">
                  <a:extLst>
                    <a:ext uri="{9D8B030D-6E8A-4147-A177-3AD203B41FA5}">
                      <a16:colId xmlns:a16="http://schemas.microsoft.com/office/drawing/2014/main" val="3774082103"/>
                    </a:ext>
                  </a:extLst>
                </a:gridCol>
                <a:gridCol w="3303806">
                  <a:extLst>
                    <a:ext uri="{9D8B030D-6E8A-4147-A177-3AD203B41FA5}">
                      <a16:colId xmlns:a16="http://schemas.microsoft.com/office/drawing/2014/main" val="4173736510"/>
                    </a:ext>
                  </a:extLst>
                </a:gridCol>
              </a:tblGrid>
              <a:tr h="829408">
                <a:tc>
                  <a:txBody>
                    <a:bodyPr/>
                    <a:lstStyle/>
                    <a:p>
                      <a:r>
                        <a:rPr lang="en-AU" sz="2000" dirty="0"/>
                        <a:t>Offence</a:t>
                      </a:r>
                      <a:endParaRPr lang="en-AU" sz="2000" dirty="0">
                        <a:latin typeface="+mn-lt"/>
                      </a:endParaRPr>
                    </a:p>
                  </a:txBody>
                  <a:tcPr/>
                </a:tc>
                <a:tc>
                  <a:txBody>
                    <a:bodyPr/>
                    <a:lstStyle/>
                    <a:p>
                      <a:r>
                        <a:rPr lang="en-AU" sz="2000" dirty="0"/>
                        <a:t>Sexual assault (non-aggravated): Employer-employee (not DV)</a:t>
                      </a:r>
                      <a:endParaRPr lang="en-AU" sz="2000" dirty="0">
                        <a:latin typeface="Franklin Gothic Demi" panose="020B0703020102020204" pitchFamily="34" charset="0"/>
                      </a:endParaRPr>
                    </a:p>
                  </a:txBody>
                  <a:tcPr/>
                </a:tc>
                <a:tc>
                  <a:txBody>
                    <a:bodyPr/>
                    <a:lstStyle/>
                    <a:p>
                      <a:r>
                        <a:rPr lang="en-AU" sz="2000" kern="1200" dirty="0">
                          <a:solidFill>
                            <a:schemeClr val="dk1"/>
                          </a:solidFill>
                          <a:effectLst/>
                        </a:rPr>
                        <a:t>Burglary (at night)</a:t>
                      </a:r>
                      <a:endParaRPr lang="en-AU" sz="2000" dirty="0">
                        <a:latin typeface="Franklin Gothic Demi" panose="020B0703020102020204" pitchFamily="34" charset="0"/>
                      </a:endParaRPr>
                    </a:p>
                  </a:txBody>
                  <a:tcPr/>
                </a:tc>
                <a:extLst>
                  <a:ext uri="{0D108BD9-81ED-4DB2-BD59-A6C34878D82A}">
                    <a16:rowId xmlns:a16="http://schemas.microsoft.com/office/drawing/2014/main" val="4077202314"/>
                  </a:ext>
                </a:extLst>
              </a:tr>
              <a:tr h="829408">
                <a:tc>
                  <a:txBody>
                    <a:bodyPr/>
                    <a:lstStyle/>
                    <a:p>
                      <a:r>
                        <a:rPr lang="en-AU" sz="2000" dirty="0"/>
                        <a:t>Scenario</a:t>
                      </a:r>
                      <a:endParaRPr lang="en-AU" sz="20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kern="1200" dirty="0">
                          <a:solidFill>
                            <a:schemeClr val="dk1"/>
                          </a:solidFill>
                          <a:effectLst/>
                        </a:rPr>
                        <a:t>Damien (35) is Vivienne's boss. Damien uses his hands to touch Vivienne’s (35) breasts over the top of her clothing without her consent.</a:t>
                      </a:r>
                      <a:endParaRPr lang="en-AU" sz="1800" kern="1200" dirty="0">
                        <a:solidFill>
                          <a:schemeClr val="dk1"/>
                        </a:solidFill>
                        <a:effectLst/>
                        <a:latin typeface="+mn-lt"/>
                        <a:ea typeface="+mn-ea"/>
                        <a:cs typeface="+mn-cs"/>
                      </a:endParaRPr>
                    </a:p>
                  </a:txBody>
                  <a:tcPr>
                    <a:solidFill>
                      <a:schemeClr val="tx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kern="1200" dirty="0">
                          <a:solidFill>
                            <a:schemeClr val="dk1"/>
                          </a:solidFill>
                          <a:effectLst/>
                        </a:rPr>
                        <a:t>Darryl (35) enters a house at night intending to take items without permission. He takes property belonging to the sleeping occupants but does not harm any of them. </a:t>
                      </a:r>
                      <a:endParaRPr lang="en-AU" sz="1800" kern="1200" dirty="0">
                        <a:solidFill>
                          <a:schemeClr val="dk1"/>
                        </a:solidFill>
                        <a:effectLst/>
                        <a:latin typeface="+mn-lt"/>
                        <a:ea typeface="+mn-ea"/>
                        <a:cs typeface="+mn-cs"/>
                      </a:endParaRPr>
                    </a:p>
                  </a:txBody>
                  <a:tcPr>
                    <a:solidFill>
                      <a:schemeClr val="tx2">
                        <a:lumMod val="20000"/>
                        <a:lumOff val="80000"/>
                      </a:schemeClr>
                    </a:solidFill>
                  </a:tcPr>
                </a:tc>
                <a:extLst>
                  <a:ext uri="{0D108BD9-81ED-4DB2-BD59-A6C34878D82A}">
                    <a16:rowId xmlns:a16="http://schemas.microsoft.com/office/drawing/2014/main" val="67871453"/>
                  </a:ext>
                </a:extLst>
              </a:tr>
              <a:tr h="6683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2000" dirty="0">
                          <a:solidFill>
                            <a:schemeClr val="bg1"/>
                          </a:solidFill>
                        </a:rPr>
                        <a:t>% participants viewed as most serious</a:t>
                      </a:r>
                      <a:endParaRPr lang="en-AU" sz="2000" dirty="0">
                        <a:solidFill>
                          <a:schemeClr val="bg1"/>
                        </a:solidFill>
                        <a:latin typeface="+mn-lt"/>
                      </a:endParaRPr>
                    </a:p>
                  </a:txBody>
                  <a:tcPr/>
                </a:tc>
                <a:tc>
                  <a:txBody>
                    <a:bodyPr/>
                    <a:lstStyle/>
                    <a:p>
                      <a:pPr algn="ctr"/>
                      <a:r>
                        <a:rPr lang="en-AU" sz="3200" b="1" dirty="0">
                          <a:solidFill>
                            <a:srgbClr val="7030A0"/>
                          </a:solidFill>
                        </a:rPr>
                        <a:t>74.2%</a:t>
                      </a:r>
                      <a:endParaRPr lang="en-AU" sz="3200" b="1" dirty="0">
                        <a:solidFill>
                          <a:srgbClr val="7030A0"/>
                        </a:solidFill>
                        <a:latin typeface="Franklin Gothic Demi" panose="020B0703020102020204" pitchFamily="34" charset="0"/>
                      </a:endParaRPr>
                    </a:p>
                  </a:txBody>
                  <a:tcPr/>
                </a:tc>
                <a:tc>
                  <a:txBody>
                    <a:bodyPr/>
                    <a:lstStyle/>
                    <a:p>
                      <a:pPr algn="ctr"/>
                      <a:r>
                        <a:rPr lang="en-AU" sz="3200" dirty="0">
                          <a:solidFill>
                            <a:schemeClr val="tx1"/>
                          </a:solidFill>
                        </a:rPr>
                        <a:t>21.3%</a:t>
                      </a:r>
                      <a:endParaRPr lang="en-AU" sz="3200" dirty="0">
                        <a:solidFill>
                          <a:schemeClr val="tx1"/>
                        </a:solidFill>
                        <a:latin typeface="Franklin Gothic Demi" panose="020B0703020102020204" pitchFamily="34" charset="0"/>
                      </a:endParaRPr>
                    </a:p>
                  </a:txBody>
                  <a:tcPr/>
                </a:tc>
                <a:extLst>
                  <a:ext uri="{0D108BD9-81ED-4DB2-BD59-A6C34878D82A}">
                    <a16:rowId xmlns:a16="http://schemas.microsoft.com/office/drawing/2014/main" val="3670629241"/>
                  </a:ext>
                </a:extLst>
              </a:tr>
              <a:tr h="829408">
                <a:tc>
                  <a:txBody>
                    <a:bodyPr/>
                    <a:lstStyle/>
                    <a:p>
                      <a:r>
                        <a:rPr lang="en-AU" sz="2000" dirty="0"/>
                        <a:t>Median custodial sentence length</a:t>
                      </a:r>
                      <a:endParaRPr lang="en-AU" sz="2000" dirty="0">
                        <a:latin typeface="+mn-lt"/>
                      </a:endParaRPr>
                    </a:p>
                  </a:txBody>
                  <a:tcPr/>
                </a:tc>
                <a:tc>
                  <a:txBody>
                    <a:bodyPr/>
                    <a:lstStyle/>
                    <a:p>
                      <a:pPr algn="ctr"/>
                      <a:r>
                        <a:rPr lang="en-AU" sz="3200" dirty="0">
                          <a:solidFill>
                            <a:schemeClr val="tx1"/>
                          </a:solidFill>
                        </a:rPr>
                        <a:t>0.8 years</a:t>
                      </a:r>
                      <a:endParaRPr lang="en-AU" sz="3200" dirty="0">
                        <a:solidFill>
                          <a:schemeClr val="tx1"/>
                        </a:solidFill>
                        <a:latin typeface="Franklin Gothic Demi" panose="020B0703020102020204" pitchFamily="34" charset="0"/>
                      </a:endParaRPr>
                    </a:p>
                  </a:txBody>
                  <a:tcPr>
                    <a:solidFill>
                      <a:schemeClr val="tx2">
                        <a:lumMod val="20000"/>
                        <a:lumOff val="80000"/>
                      </a:schemeClr>
                    </a:solidFill>
                  </a:tcPr>
                </a:tc>
                <a:tc>
                  <a:txBody>
                    <a:bodyPr/>
                    <a:lstStyle/>
                    <a:p>
                      <a:pPr algn="ctr"/>
                      <a:r>
                        <a:rPr lang="en-AU" sz="3200" b="1" dirty="0">
                          <a:solidFill>
                            <a:srgbClr val="7030A0"/>
                          </a:solidFill>
                        </a:rPr>
                        <a:t>1.3 years </a:t>
                      </a:r>
                      <a:endParaRPr lang="en-AU" sz="3200" b="1" dirty="0">
                        <a:solidFill>
                          <a:srgbClr val="7030A0"/>
                        </a:solidFill>
                        <a:latin typeface="Franklin Gothic Demi" panose="020B0703020102020204" pitchFamily="34" charset="0"/>
                      </a:endParaRPr>
                    </a:p>
                  </a:txBody>
                  <a:tcPr>
                    <a:solidFill>
                      <a:schemeClr val="tx2">
                        <a:lumMod val="20000"/>
                        <a:lumOff val="80000"/>
                      </a:schemeClr>
                    </a:solidFill>
                  </a:tcPr>
                </a:tc>
                <a:extLst>
                  <a:ext uri="{0D108BD9-81ED-4DB2-BD59-A6C34878D82A}">
                    <a16:rowId xmlns:a16="http://schemas.microsoft.com/office/drawing/2014/main" val="2268756776"/>
                  </a:ext>
                </a:extLst>
              </a:tr>
            </a:tbl>
          </a:graphicData>
        </a:graphic>
      </p:graphicFrame>
    </p:spTree>
    <p:extLst>
      <p:ext uri="{BB962C8B-B14F-4D97-AF65-F5344CB8AC3E}">
        <p14:creationId xmlns:p14="http://schemas.microsoft.com/office/powerpoint/2010/main" val="10713111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D2FDF238-DCF0-859C-0608-686904C0459B}"/>
              </a:ext>
            </a:extLst>
          </p:cNvPr>
          <p:cNvSpPr/>
          <p:nvPr/>
        </p:nvSpPr>
        <p:spPr>
          <a:xfrm>
            <a:off x="0" y="1352550"/>
            <a:ext cx="12192000" cy="550545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   </a:t>
            </a:r>
          </a:p>
        </p:txBody>
      </p:sp>
      <p:sp>
        <p:nvSpPr>
          <p:cNvPr id="42" name="Content Placeholder 3">
            <a:extLst>
              <a:ext uri="{FF2B5EF4-FFF2-40B4-BE49-F238E27FC236}">
                <a16:creationId xmlns:a16="http://schemas.microsoft.com/office/drawing/2014/main" id="{0E267CC4-27ED-4ADA-16C1-28089E2B8B58}"/>
              </a:ext>
            </a:extLst>
          </p:cNvPr>
          <p:cNvSpPr txBox="1">
            <a:spLocks/>
          </p:cNvSpPr>
          <p:nvPr/>
        </p:nvSpPr>
        <p:spPr>
          <a:xfrm>
            <a:off x="8110456" y="4709038"/>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sp>
        <p:nvSpPr>
          <p:cNvPr id="2" name="Title 1">
            <a:extLst>
              <a:ext uri="{FF2B5EF4-FFF2-40B4-BE49-F238E27FC236}">
                <a16:creationId xmlns:a16="http://schemas.microsoft.com/office/drawing/2014/main" id="{7B970967-5228-F632-5CA8-4AD4EB9D30ED}"/>
              </a:ext>
            </a:extLst>
          </p:cNvPr>
          <p:cNvSpPr>
            <a:spLocks noGrp="1"/>
          </p:cNvSpPr>
          <p:nvPr>
            <p:ph type="title"/>
          </p:nvPr>
        </p:nvSpPr>
        <p:spPr/>
        <p:txBody>
          <a:bodyPr/>
          <a:lstStyle/>
          <a:p>
            <a:r>
              <a:rPr lang="en-AU" dirty="0"/>
              <a:t>Ranking of sexual offences – pair 7</a:t>
            </a:r>
          </a:p>
        </p:txBody>
      </p:sp>
      <p:pic>
        <p:nvPicPr>
          <p:cNvPr id="8" name="Content Placeholder 7" descr="A blue and black logo&#10;&#10;Description automatically generated">
            <a:extLst>
              <a:ext uri="{FF2B5EF4-FFF2-40B4-BE49-F238E27FC236}">
                <a16:creationId xmlns:a16="http://schemas.microsoft.com/office/drawing/2014/main" id="{60C095BA-9DA4-D291-0E34-2E00E9F2CE2B}"/>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2401318" y="2644775"/>
            <a:ext cx="1996669" cy="1996669"/>
          </a:xfrm>
        </p:spPr>
      </p:pic>
      <p:pic>
        <p:nvPicPr>
          <p:cNvPr id="10" name="Picture 9" descr="A blue and black logo&#10;&#10;Description automatically generated">
            <a:extLst>
              <a:ext uri="{FF2B5EF4-FFF2-40B4-BE49-F238E27FC236}">
                <a16:creationId xmlns:a16="http://schemas.microsoft.com/office/drawing/2014/main" id="{8C17D69B-967F-8641-F110-E2945B4C274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79386" y="2055737"/>
            <a:ext cx="2489200" cy="2489200"/>
          </a:xfrm>
          <a:prstGeom prst="rect">
            <a:avLst/>
          </a:prstGeom>
        </p:spPr>
      </p:pic>
      <p:pic>
        <p:nvPicPr>
          <p:cNvPr id="12" name="Picture 11" descr="A black background with a black square&#10;&#10;Description automatically generated with medium confidence">
            <a:extLst>
              <a:ext uri="{FF2B5EF4-FFF2-40B4-BE49-F238E27FC236}">
                <a16:creationId xmlns:a16="http://schemas.microsoft.com/office/drawing/2014/main" id="{8C8D96BB-772E-7D46-C895-C869ED6EE10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68254" y="416416"/>
            <a:ext cx="2489200" cy="2489200"/>
          </a:xfrm>
          <a:prstGeom prst="rect">
            <a:avLst/>
          </a:prstGeom>
        </p:spPr>
      </p:pic>
      <p:sp>
        <p:nvSpPr>
          <p:cNvPr id="20" name="Content Placeholder 3">
            <a:extLst>
              <a:ext uri="{FF2B5EF4-FFF2-40B4-BE49-F238E27FC236}">
                <a16:creationId xmlns:a16="http://schemas.microsoft.com/office/drawing/2014/main" id="{AC43B381-E700-D5B6-2C6B-07C6813FA29C}"/>
              </a:ext>
            </a:extLst>
          </p:cNvPr>
          <p:cNvSpPr txBox="1">
            <a:spLocks/>
          </p:cNvSpPr>
          <p:nvPr/>
        </p:nvSpPr>
        <p:spPr>
          <a:xfrm>
            <a:off x="577850" y="4713287"/>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sp>
        <p:nvSpPr>
          <p:cNvPr id="35" name="Content Placeholder 3">
            <a:extLst>
              <a:ext uri="{FF2B5EF4-FFF2-40B4-BE49-F238E27FC236}">
                <a16:creationId xmlns:a16="http://schemas.microsoft.com/office/drawing/2014/main" id="{1DEF6372-452C-C5FF-DAA9-DBC51B3AB181}"/>
              </a:ext>
            </a:extLst>
          </p:cNvPr>
          <p:cNvSpPr txBox="1">
            <a:spLocks/>
          </p:cNvSpPr>
          <p:nvPr/>
        </p:nvSpPr>
        <p:spPr>
          <a:xfrm>
            <a:off x="4261044" y="4713287"/>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pic>
        <p:nvPicPr>
          <p:cNvPr id="3" name="Picture 2" descr="A black background with blue eyes&#10;&#10;Description automatically generated">
            <a:extLst>
              <a:ext uri="{FF2B5EF4-FFF2-40B4-BE49-F238E27FC236}">
                <a16:creationId xmlns:a16="http://schemas.microsoft.com/office/drawing/2014/main" id="{8C330EE5-1296-0811-854D-0917B5AD77D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690782" y="-375835"/>
            <a:ext cx="2212293" cy="2212293"/>
          </a:xfrm>
          <a:prstGeom prst="rect">
            <a:avLst/>
          </a:prstGeom>
        </p:spPr>
      </p:pic>
      <p:graphicFrame>
        <p:nvGraphicFramePr>
          <p:cNvPr id="23" name="Table 23">
            <a:extLst>
              <a:ext uri="{FF2B5EF4-FFF2-40B4-BE49-F238E27FC236}">
                <a16:creationId xmlns:a16="http://schemas.microsoft.com/office/drawing/2014/main" id="{8FB24CAC-D9B0-F6AB-0811-D3693B6B84F4}"/>
              </a:ext>
            </a:extLst>
          </p:cNvPr>
          <p:cNvGraphicFramePr>
            <a:graphicFrameLocks noGrp="1"/>
          </p:cNvGraphicFramePr>
          <p:nvPr>
            <p:extLst>
              <p:ext uri="{D42A27DB-BD31-4B8C-83A1-F6EECF244321}">
                <p14:modId xmlns:p14="http://schemas.microsoft.com/office/powerpoint/2010/main" val="3072493356"/>
              </p:ext>
            </p:extLst>
          </p:nvPr>
        </p:nvGraphicFramePr>
        <p:xfrm>
          <a:off x="1273417" y="2187816"/>
          <a:ext cx="9911418" cy="4273648"/>
        </p:xfrm>
        <a:graphic>
          <a:graphicData uri="http://schemas.openxmlformats.org/drawingml/2006/table">
            <a:tbl>
              <a:tblPr firstCol="1">
                <a:tableStyleId>{F5AB1C69-6EDB-4FF4-983F-18BD219EF322}</a:tableStyleId>
              </a:tblPr>
              <a:tblGrid>
                <a:gridCol w="3303806">
                  <a:extLst>
                    <a:ext uri="{9D8B030D-6E8A-4147-A177-3AD203B41FA5}">
                      <a16:colId xmlns:a16="http://schemas.microsoft.com/office/drawing/2014/main" val="2080385028"/>
                    </a:ext>
                  </a:extLst>
                </a:gridCol>
                <a:gridCol w="3303806">
                  <a:extLst>
                    <a:ext uri="{9D8B030D-6E8A-4147-A177-3AD203B41FA5}">
                      <a16:colId xmlns:a16="http://schemas.microsoft.com/office/drawing/2014/main" val="3774082103"/>
                    </a:ext>
                  </a:extLst>
                </a:gridCol>
                <a:gridCol w="3303806">
                  <a:extLst>
                    <a:ext uri="{9D8B030D-6E8A-4147-A177-3AD203B41FA5}">
                      <a16:colId xmlns:a16="http://schemas.microsoft.com/office/drawing/2014/main" val="4173736510"/>
                    </a:ext>
                  </a:extLst>
                </a:gridCol>
              </a:tblGrid>
              <a:tr h="829408">
                <a:tc>
                  <a:txBody>
                    <a:bodyPr/>
                    <a:lstStyle/>
                    <a:p>
                      <a:r>
                        <a:rPr lang="en-AU" sz="2000" dirty="0">
                          <a:latin typeface="+mn-lt"/>
                        </a:rPr>
                        <a:t>Offence</a:t>
                      </a:r>
                    </a:p>
                  </a:txBody>
                  <a:tcPr/>
                </a:tc>
                <a:tc>
                  <a:txBody>
                    <a:bodyPr/>
                    <a:lstStyle/>
                    <a:p>
                      <a:r>
                        <a:rPr lang="en-AU" sz="2000" dirty="0">
                          <a:latin typeface="Franklin Gothic Demi" panose="020B0703020102020204" pitchFamily="34" charset="0"/>
                        </a:rPr>
                        <a:t>Sexual assault (non-aggravated): Employer-employee (not DV)</a:t>
                      </a:r>
                    </a:p>
                  </a:txBody>
                  <a:tcPr/>
                </a:tc>
                <a:tc>
                  <a:txBody>
                    <a:bodyPr/>
                    <a:lstStyle/>
                    <a:p>
                      <a:r>
                        <a:rPr lang="en-AU" sz="2000" kern="1200" dirty="0">
                          <a:solidFill>
                            <a:schemeClr val="dk1"/>
                          </a:solidFill>
                          <a:effectLst/>
                          <a:latin typeface="Franklin Gothic Demi" panose="020B0703020102020204" pitchFamily="34" charset="0"/>
                          <a:ea typeface="+mn-ea"/>
                          <a:cs typeface="+mn-cs"/>
                        </a:rPr>
                        <a:t>Burglary (at night)</a:t>
                      </a:r>
                      <a:endParaRPr lang="en-AU" sz="2000" dirty="0">
                        <a:latin typeface="Franklin Gothic Demi" panose="020B0703020102020204" pitchFamily="34" charset="0"/>
                      </a:endParaRPr>
                    </a:p>
                  </a:txBody>
                  <a:tcPr/>
                </a:tc>
                <a:extLst>
                  <a:ext uri="{0D108BD9-81ED-4DB2-BD59-A6C34878D82A}">
                    <a16:rowId xmlns:a16="http://schemas.microsoft.com/office/drawing/2014/main" val="4077202314"/>
                  </a:ext>
                </a:extLst>
              </a:tr>
              <a:tr h="829408">
                <a:tc>
                  <a:txBody>
                    <a:bodyPr/>
                    <a:lstStyle/>
                    <a:p>
                      <a:r>
                        <a:rPr lang="en-AU" sz="2000" dirty="0">
                          <a:latin typeface="+mn-lt"/>
                        </a:rPr>
                        <a:t>Scenario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kern="1200" dirty="0">
                          <a:solidFill>
                            <a:schemeClr val="dk1"/>
                          </a:solidFill>
                          <a:effectLst/>
                          <a:latin typeface="+mn-lt"/>
                          <a:ea typeface="+mn-ea"/>
                          <a:cs typeface="+mn-cs"/>
                        </a:rPr>
                        <a:t>Damien (35) is Vivienne's boss. Damien uses his hands to touch Vivienne’s (35) breasts over the top of her clothing without her consent.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kern="1200" dirty="0">
                          <a:solidFill>
                            <a:schemeClr val="dk1"/>
                          </a:solidFill>
                          <a:effectLst/>
                          <a:latin typeface="+mn-lt"/>
                          <a:ea typeface="+mn-ea"/>
                          <a:cs typeface="+mn-cs"/>
                        </a:rPr>
                        <a:t>Darryl (35) enters a house at night intending to take items without permission. He takes property belonging to the sleeping occupants but does not harm any of them. </a:t>
                      </a:r>
                    </a:p>
                  </a:txBody>
                  <a:tcPr/>
                </a:tc>
                <a:extLst>
                  <a:ext uri="{0D108BD9-81ED-4DB2-BD59-A6C34878D82A}">
                    <a16:rowId xmlns:a16="http://schemas.microsoft.com/office/drawing/2014/main" val="67871453"/>
                  </a:ext>
                </a:extLst>
              </a:tr>
              <a:tr h="6683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2000" dirty="0">
                          <a:solidFill>
                            <a:schemeClr val="bg1"/>
                          </a:solidFill>
                          <a:latin typeface="+mn-lt"/>
                        </a:rPr>
                        <a:t>% participants viewed as most serious</a:t>
                      </a:r>
                    </a:p>
                  </a:txBody>
                  <a:tcPr/>
                </a:tc>
                <a:tc>
                  <a:txBody>
                    <a:bodyPr/>
                    <a:lstStyle/>
                    <a:p>
                      <a:pPr algn="ctr"/>
                      <a:r>
                        <a:rPr lang="en-AU" sz="3200" dirty="0">
                          <a:solidFill>
                            <a:schemeClr val="accent3"/>
                          </a:solidFill>
                          <a:latin typeface="Franklin Gothic Demi" panose="020B0703020102020204" pitchFamily="34" charset="0"/>
                        </a:rPr>
                        <a:t>74.2%</a:t>
                      </a:r>
                    </a:p>
                  </a:txBody>
                  <a:tcPr/>
                </a:tc>
                <a:tc>
                  <a:txBody>
                    <a:bodyPr/>
                    <a:lstStyle/>
                    <a:p>
                      <a:pPr algn="ctr"/>
                      <a:r>
                        <a:rPr lang="en-AU" sz="3200" dirty="0">
                          <a:solidFill>
                            <a:schemeClr val="tx1"/>
                          </a:solidFill>
                          <a:latin typeface="Franklin Gothic Demi" panose="020B0703020102020204" pitchFamily="34" charset="0"/>
                        </a:rPr>
                        <a:t>21.3%</a:t>
                      </a:r>
                    </a:p>
                  </a:txBody>
                  <a:tcPr/>
                </a:tc>
                <a:extLst>
                  <a:ext uri="{0D108BD9-81ED-4DB2-BD59-A6C34878D82A}">
                    <a16:rowId xmlns:a16="http://schemas.microsoft.com/office/drawing/2014/main" val="3670629241"/>
                  </a:ext>
                </a:extLst>
              </a:tr>
              <a:tr h="829408">
                <a:tc>
                  <a:txBody>
                    <a:bodyPr/>
                    <a:lstStyle/>
                    <a:p>
                      <a:r>
                        <a:rPr lang="en-AU" sz="2000" dirty="0">
                          <a:latin typeface="+mn-lt"/>
                        </a:rPr>
                        <a:t>Median custodial sentence length</a:t>
                      </a:r>
                    </a:p>
                  </a:txBody>
                  <a:tcPr/>
                </a:tc>
                <a:tc>
                  <a:txBody>
                    <a:bodyPr/>
                    <a:lstStyle/>
                    <a:p>
                      <a:pPr algn="ctr"/>
                      <a:r>
                        <a:rPr lang="en-AU" sz="3200" dirty="0">
                          <a:solidFill>
                            <a:schemeClr val="tx1"/>
                          </a:solidFill>
                          <a:latin typeface="Franklin Gothic Demi" panose="020B0703020102020204" pitchFamily="34" charset="0"/>
                        </a:rPr>
                        <a:t>0.8 years</a:t>
                      </a:r>
                    </a:p>
                  </a:txBody>
                  <a:tcPr/>
                </a:tc>
                <a:tc>
                  <a:txBody>
                    <a:bodyPr/>
                    <a:lstStyle/>
                    <a:p>
                      <a:pPr algn="ctr"/>
                      <a:r>
                        <a:rPr lang="en-AU" sz="3200" dirty="0">
                          <a:solidFill>
                            <a:schemeClr val="accent3"/>
                          </a:solidFill>
                          <a:latin typeface="Franklin Gothic Demi" panose="020B0703020102020204" pitchFamily="34" charset="0"/>
                        </a:rPr>
                        <a:t>1.3 years </a:t>
                      </a:r>
                    </a:p>
                  </a:txBody>
                  <a:tcPr/>
                </a:tc>
                <a:extLst>
                  <a:ext uri="{0D108BD9-81ED-4DB2-BD59-A6C34878D82A}">
                    <a16:rowId xmlns:a16="http://schemas.microsoft.com/office/drawing/2014/main" val="2268756776"/>
                  </a:ext>
                </a:extLst>
              </a:tr>
            </a:tbl>
          </a:graphicData>
        </a:graphic>
      </p:graphicFrame>
    </p:spTree>
    <p:extLst>
      <p:ext uri="{BB962C8B-B14F-4D97-AF65-F5344CB8AC3E}">
        <p14:creationId xmlns:p14="http://schemas.microsoft.com/office/powerpoint/2010/main" val="27836867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A081EC5-B636-675A-8981-C9B1CC82351B}"/>
              </a:ext>
            </a:extLst>
          </p:cNvPr>
          <p:cNvSpPr/>
          <p:nvPr/>
        </p:nvSpPr>
        <p:spPr>
          <a:xfrm>
            <a:off x="0" y="0"/>
            <a:ext cx="12192000" cy="13083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2" name="Oval 31">
            <a:extLst>
              <a:ext uri="{FF2B5EF4-FFF2-40B4-BE49-F238E27FC236}">
                <a16:creationId xmlns:a16="http://schemas.microsoft.com/office/drawing/2014/main" id="{D01618D8-8C20-0395-D5FE-73B475ECC12C}"/>
              </a:ext>
            </a:extLst>
          </p:cNvPr>
          <p:cNvSpPr/>
          <p:nvPr/>
        </p:nvSpPr>
        <p:spPr>
          <a:xfrm rot="8384634">
            <a:off x="-5279910" y="-509818"/>
            <a:ext cx="2801296" cy="2391091"/>
          </a:xfrm>
          <a:prstGeom prst="ellipse">
            <a:avLst/>
          </a:prstGeom>
          <a:solidFill>
            <a:schemeClr val="accent1">
              <a:lumMod val="50000"/>
              <a:alpha val="25098"/>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1" name="Oval 30">
            <a:extLst>
              <a:ext uri="{FF2B5EF4-FFF2-40B4-BE49-F238E27FC236}">
                <a16:creationId xmlns:a16="http://schemas.microsoft.com/office/drawing/2014/main" id="{05EF358A-85B9-F0CD-F255-B7AF6E1C91DC}"/>
              </a:ext>
            </a:extLst>
          </p:cNvPr>
          <p:cNvSpPr/>
          <p:nvPr/>
        </p:nvSpPr>
        <p:spPr>
          <a:xfrm>
            <a:off x="-1364390" y="5755330"/>
            <a:ext cx="2792355" cy="2575854"/>
          </a:xfrm>
          <a:prstGeom prst="ellipse">
            <a:avLst/>
          </a:prstGeom>
          <a:solidFill>
            <a:srgbClr val="4B3353">
              <a:alpha val="7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9" name="Oval 28">
            <a:extLst>
              <a:ext uri="{FF2B5EF4-FFF2-40B4-BE49-F238E27FC236}">
                <a16:creationId xmlns:a16="http://schemas.microsoft.com/office/drawing/2014/main" id="{557D5989-12F7-6C9A-7BE8-71309B74F81E}"/>
              </a:ext>
            </a:extLst>
          </p:cNvPr>
          <p:cNvSpPr/>
          <p:nvPr/>
        </p:nvSpPr>
        <p:spPr>
          <a:xfrm rot="10800000">
            <a:off x="6817988" y="-3878989"/>
            <a:ext cx="6395153" cy="4771833"/>
          </a:xfrm>
          <a:prstGeom prst="ellipse">
            <a:avLst/>
          </a:prstGeom>
          <a:solidFill>
            <a:srgbClr val="322237">
              <a:alpha val="72941"/>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0" name="Oval 29">
            <a:extLst>
              <a:ext uri="{FF2B5EF4-FFF2-40B4-BE49-F238E27FC236}">
                <a16:creationId xmlns:a16="http://schemas.microsoft.com/office/drawing/2014/main" id="{23B19DC0-EFE1-0305-F715-93C60AC1478F}"/>
              </a:ext>
            </a:extLst>
          </p:cNvPr>
          <p:cNvSpPr/>
          <p:nvPr/>
        </p:nvSpPr>
        <p:spPr>
          <a:xfrm rot="8384634">
            <a:off x="-193367" y="6401788"/>
            <a:ext cx="603567" cy="579556"/>
          </a:xfrm>
          <a:prstGeom prst="ellipse">
            <a:avLst/>
          </a:prstGeom>
          <a:solidFill>
            <a:srgbClr val="4B3353">
              <a:alpha val="6392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0" name="Picture 9" descr="A black background with purple text&#10;&#10;Description automatically generated">
            <a:extLst>
              <a:ext uri="{FF2B5EF4-FFF2-40B4-BE49-F238E27FC236}">
                <a16:creationId xmlns:a16="http://schemas.microsoft.com/office/drawing/2014/main" id="{4B595FB7-975D-21B8-CEF1-6C4A9B1C8E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39852" y="6039313"/>
            <a:ext cx="2351438" cy="627205"/>
          </a:xfrm>
          <a:prstGeom prst="rect">
            <a:avLst/>
          </a:prstGeom>
        </p:spPr>
      </p:pic>
      <p:sp>
        <p:nvSpPr>
          <p:cNvPr id="12" name="Oval 11">
            <a:extLst>
              <a:ext uri="{FF2B5EF4-FFF2-40B4-BE49-F238E27FC236}">
                <a16:creationId xmlns:a16="http://schemas.microsoft.com/office/drawing/2014/main" id="{3201F5DC-06DA-82B2-7DA8-0B0C9B7190B4}"/>
              </a:ext>
            </a:extLst>
          </p:cNvPr>
          <p:cNvSpPr/>
          <p:nvPr/>
        </p:nvSpPr>
        <p:spPr>
          <a:xfrm rot="4178355">
            <a:off x="-2223941" y="4183081"/>
            <a:ext cx="2801296" cy="2391091"/>
          </a:xfrm>
          <a:prstGeom prst="ellipse">
            <a:avLst/>
          </a:prstGeom>
          <a:solidFill>
            <a:schemeClr val="accent1">
              <a:lumMod val="50000"/>
              <a:alpha val="25098"/>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Oval 12">
            <a:extLst>
              <a:ext uri="{FF2B5EF4-FFF2-40B4-BE49-F238E27FC236}">
                <a16:creationId xmlns:a16="http://schemas.microsoft.com/office/drawing/2014/main" id="{FDC08123-29EB-5F3E-58E8-E8EBE0266B42}"/>
              </a:ext>
            </a:extLst>
          </p:cNvPr>
          <p:cNvSpPr/>
          <p:nvPr/>
        </p:nvSpPr>
        <p:spPr>
          <a:xfrm>
            <a:off x="-437134" y="6225307"/>
            <a:ext cx="937844" cy="882421"/>
          </a:xfrm>
          <a:prstGeom prst="ellipse">
            <a:avLst/>
          </a:prstGeom>
          <a:solidFill>
            <a:srgbClr val="4B3353">
              <a:alpha val="7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Oval 13">
            <a:extLst>
              <a:ext uri="{FF2B5EF4-FFF2-40B4-BE49-F238E27FC236}">
                <a16:creationId xmlns:a16="http://schemas.microsoft.com/office/drawing/2014/main" id="{6393794D-FFF1-60E7-D582-94ACB8BC861A}"/>
              </a:ext>
            </a:extLst>
          </p:cNvPr>
          <p:cNvSpPr/>
          <p:nvPr/>
        </p:nvSpPr>
        <p:spPr>
          <a:xfrm rot="9631371">
            <a:off x="-6140942" y="1348177"/>
            <a:ext cx="4172393" cy="3561413"/>
          </a:xfrm>
          <a:prstGeom prst="ellipse">
            <a:avLst/>
          </a:prstGeom>
          <a:solidFill>
            <a:srgbClr val="322237">
              <a:alpha val="72941"/>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Oval 14">
            <a:extLst>
              <a:ext uri="{FF2B5EF4-FFF2-40B4-BE49-F238E27FC236}">
                <a16:creationId xmlns:a16="http://schemas.microsoft.com/office/drawing/2014/main" id="{E9BDFF1A-4644-C743-1C07-4966B4838F76}"/>
              </a:ext>
            </a:extLst>
          </p:cNvPr>
          <p:cNvSpPr/>
          <p:nvPr/>
        </p:nvSpPr>
        <p:spPr>
          <a:xfrm rot="9631371">
            <a:off x="6957868" y="-1352043"/>
            <a:ext cx="2138821" cy="1825625"/>
          </a:xfrm>
          <a:prstGeom prst="ellipse">
            <a:avLst/>
          </a:prstGeom>
          <a:solidFill>
            <a:srgbClr val="4B3353">
              <a:alpha val="6392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 name="Title 1">
            <a:extLst>
              <a:ext uri="{FF2B5EF4-FFF2-40B4-BE49-F238E27FC236}">
                <a16:creationId xmlns:a16="http://schemas.microsoft.com/office/drawing/2014/main" id="{A47BCFB3-2ECA-8F7C-209F-5418661D4474}"/>
              </a:ext>
            </a:extLst>
          </p:cNvPr>
          <p:cNvSpPr>
            <a:spLocks noGrp="1"/>
          </p:cNvSpPr>
          <p:nvPr>
            <p:ph type="title"/>
          </p:nvPr>
        </p:nvSpPr>
        <p:spPr>
          <a:xfrm>
            <a:off x="506122" y="123969"/>
            <a:ext cx="11185167" cy="1325563"/>
          </a:xfrm>
        </p:spPr>
        <p:txBody>
          <a:bodyPr/>
          <a:lstStyle/>
          <a:p>
            <a:r>
              <a:rPr lang="en-US" dirty="0">
                <a:solidFill>
                  <a:schemeClr val="bg1"/>
                </a:solidFill>
                <a:latin typeface="Franklin Gothic Medium" panose="020B0603020102020204" pitchFamily="34" charset="0"/>
              </a:rPr>
              <a:t>Ranking of Sexual Offences – Pair 14</a:t>
            </a:r>
            <a:endParaRPr lang="en-AU" dirty="0">
              <a:solidFill>
                <a:schemeClr val="bg1"/>
              </a:solidFill>
              <a:latin typeface="Franklin Gothic Medium" panose="020B0603020102020204" pitchFamily="34" charset="0"/>
            </a:endParaRPr>
          </a:p>
        </p:txBody>
      </p:sp>
      <p:graphicFrame>
        <p:nvGraphicFramePr>
          <p:cNvPr id="5" name="Table 23">
            <a:extLst>
              <a:ext uri="{FF2B5EF4-FFF2-40B4-BE49-F238E27FC236}">
                <a16:creationId xmlns:a16="http://schemas.microsoft.com/office/drawing/2014/main" id="{6D3AF689-11AB-31BD-44BE-58FB15DE3D4A}"/>
              </a:ext>
            </a:extLst>
          </p:cNvPr>
          <p:cNvGraphicFramePr>
            <a:graphicFrameLocks noGrp="1"/>
          </p:cNvGraphicFramePr>
          <p:nvPr>
            <p:extLst>
              <p:ext uri="{D42A27DB-BD31-4B8C-83A1-F6EECF244321}">
                <p14:modId xmlns:p14="http://schemas.microsoft.com/office/powerpoint/2010/main" val="3668210483"/>
              </p:ext>
            </p:extLst>
          </p:nvPr>
        </p:nvGraphicFramePr>
        <p:xfrm>
          <a:off x="1140291" y="1921068"/>
          <a:ext cx="9911418" cy="3822896"/>
        </p:xfrm>
        <a:graphic>
          <a:graphicData uri="http://schemas.openxmlformats.org/drawingml/2006/table">
            <a:tbl>
              <a:tblPr firstCol="1">
                <a:tableStyleId>{5C22544A-7EE6-4342-B048-85BDC9FD1C3A}</a:tableStyleId>
              </a:tblPr>
              <a:tblGrid>
                <a:gridCol w="3303806">
                  <a:extLst>
                    <a:ext uri="{9D8B030D-6E8A-4147-A177-3AD203B41FA5}">
                      <a16:colId xmlns:a16="http://schemas.microsoft.com/office/drawing/2014/main" val="2080385028"/>
                    </a:ext>
                  </a:extLst>
                </a:gridCol>
                <a:gridCol w="3303806">
                  <a:extLst>
                    <a:ext uri="{9D8B030D-6E8A-4147-A177-3AD203B41FA5}">
                      <a16:colId xmlns:a16="http://schemas.microsoft.com/office/drawing/2014/main" val="3774082103"/>
                    </a:ext>
                  </a:extLst>
                </a:gridCol>
                <a:gridCol w="3303806">
                  <a:extLst>
                    <a:ext uri="{9D8B030D-6E8A-4147-A177-3AD203B41FA5}">
                      <a16:colId xmlns:a16="http://schemas.microsoft.com/office/drawing/2014/main" val="4173736510"/>
                    </a:ext>
                  </a:extLst>
                </a:gridCol>
              </a:tblGrid>
              <a:tr h="829408">
                <a:tc>
                  <a:txBody>
                    <a:bodyPr/>
                    <a:lstStyle/>
                    <a:p>
                      <a:r>
                        <a:rPr lang="en-AU" sz="2000" dirty="0"/>
                        <a:t>Offence</a:t>
                      </a:r>
                      <a:endParaRPr lang="en-AU" sz="2000" dirty="0">
                        <a:latin typeface="+mn-lt"/>
                      </a:endParaRPr>
                    </a:p>
                  </a:txBody>
                  <a:tcPr/>
                </a:tc>
                <a:tc>
                  <a:txBody>
                    <a:bodyPr/>
                    <a:lstStyle/>
                    <a:p>
                      <a:r>
                        <a:rPr lang="en-AU" sz="2000" dirty="0"/>
                        <a:t>Sexual assault (</a:t>
                      </a:r>
                      <a:r>
                        <a:rPr lang="en-AU" sz="2000" dirty="0" err="1"/>
                        <a:t>agg</a:t>
                      </a:r>
                      <a:r>
                        <a:rPr lang="en-AU" sz="2000" dirty="0"/>
                        <a:t>): Teacher-student oral </a:t>
                      </a:r>
                      <a:endParaRPr lang="en-AU" sz="2000" dirty="0">
                        <a:latin typeface="Franklin Gothic Demi" panose="020B0703020102020204" pitchFamily="34" charset="0"/>
                      </a:endParaRPr>
                    </a:p>
                  </a:txBody>
                  <a:tcPr/>
                </a:tc>
                <a:tc>
                  <a:txBody>
                    <a:bodyPr/>
                    <a:lstStyle/>
                    <a:p>
                      <a:r>
                        <a:rPr lang="en-AU" sz="2000" kern="1200" dirty="0">
                          <a:solidFill>
                            <a:schemeClr val="dk1"/>
                          </a:solidFill>
                          <a:effectLst/>
                        </a:rPr>
                        <a:t>Strangulation (DV) </a:t>
                      </a:r>
                      <a:endParaRPr lang="en-AU" sz="2000" dirty="0">
                        <a:latin typeface="Franklin Gothic Demi" panose="020B0703020102020204" pitchFamily="34" charset="0"/>
                      </a:endParaRPr>
                    </a:p>
                  </a:txBody>
                  <a:tcPr/>
                </a:tc>
                <a:extLst>
                  <a:ext uri="{0D108BD9-81ED-4DB2-BD59-A6C34878D82A}">
                    <a16:rowId xmlns:a16="http://schemas.microsoft.com/office/drawing/2014/main" val="4077202314"/>
                  </a:ext>
                </a:extLst>
              </a:tr>
              <a:tr h="829408">
                <a:tc>
                  <a:txBody>
                    <a:bodyPr/>
                    <a:lstStyle/>
                    <a:p>
                      <a:r>
                        <a:rPr lang="en-AU" sz="2000" dirty="0"/>
                        <a:t>Scenario</a:t>
                      </a:r>
                      <a:endParaRPr lang="en-AU" sz="2000" dirty="0">
                        <a:latin typeface="+mn-lt"/>
                      </a:endParaRPr>
                    </a:p>
                  </a:txBody>
                  <a:tcPr/>
                </a:tc>
                <a:tc>
                  <a:txBody>
                    <a:bodyPr/>
                    <a:lstStyle/>
                    <a:p>
                      <a:r>
                        <a:rPr lang="en-AU" sz="1800" kern="1200" dirty="0">
                          <a:solidFill>
                            <a:schemeClr val="dk1"/>
                          </a:solidFill>
                          <a:effectLst/>
                        </a:rPr>
                        <a:t>Dorothy (35) is Vaughn’s (16) school teacher. Dorothy put Vaughn’s penis in her mouth without his consent.</a:t>
                      </a:r>
                      <a:endParaRPr lang="en-AU" sz="1800" kern="1200" dirty="0">
                        <a:solidFill>
                          <a:schemeClr val="dk1"/>
                        </a:solidFill>
                        <a:effectLst/>
                        <a:latin typeface="+mn-lt"/>
                        <a:ea typeface="+mn-ea"/>
                        <a:cs typeface="+mn-cs"/>
                      </a:endParaRPr>
                    </a:p>
                  </a:txBody>
                  <a:tcPr>
                    <a:solidFill>
                      <a:schemeClr val="tx2">
                        <a:lumMod val="20000"/>
                        <a:lumOff val="80000"/>
                      </a:schemeClr>
                    </a:solidFill>
                  </a:tcPr>
                </a:tc>
                <a:tc>
                  <a:txBody>
                    <a:bodyPr/>
                    <a:lstStyle/>
                    <a:p>
                      <a:r>
                        <a:rPr lang="en-AU" sz="1800" kern="1200" dirty="0">
                          <a:solidFill>
                            <a:schemeClr val="dk1"/>
                          </a:solidFill>
                          <a:effectLst/>
                        </a:rPr>
                        <a:t>Dexter (35) and his wife, Virginia (35) are arguing. Dexter puts his hands on Virginia’s throat, stopping her breathing for a short period of time.</a:t>
                      </a:r>
                      <a:endParaRPr lang="en-AU" sz="1800" kern="1200" dirty="0">
                        <a:solidFill>
                          <a:schemeClr val="dk1"/>
                        </a:solidFill>
                        <a:effectLst/>
                        <a:latin typeface="+mn-lt"/>
                        <a:ea typeface="+mn-ea"/>
                        <a:cs typeface="+mn-cs"/>
                      </a:endParaRPr>
                    </a:p>
                  </a:txBody>
                  <a:tcPr>
                    <a:solidFill>
                      <a:schemeClr val="tx2">
                        <a:lumMod val="20000"/>
                        <a:lumOff val="80000"/>
                      </a:schemeClr>
                    </a:solidFill>
                  </a:tcPr>
                </a:tc>
                <a:extLst>
                  <a:ext uri="{0D108BD9-81ED-4DB2-BD59-A6C34878D82A}">
                    <a16:rowId xmlns:a16="http://schemas.microsoft.com/office/drawing/2014/main" val="67871453"/>
                  </a:ext>
                </a:extLst>
              </a:tr>
              <a:tr h="6683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2000" dirty="0">
                          <a:solidFill>
                            <a:schemeClr val="bg1"/>
                          </a:solidFill>
                        </a:rPr>
                        <a:t>% participants viewed as most serious</a:t>
                      </a:r>
                      <a:endParaRPr lang="en-AU" sz="2000" dirty="0">
                        <a:solidFill>
                          <a:schemeClr val="bg1"/>
                        </a:solidFill>
                        <a:latin typeface="+mn-lt"/>
                      </a:endParaRPr>
                    </a:p>
                  </a:txBody>
                  <a:tcPr/>
                </a:tc>
                <a:tc>
                  <a:txBody>
                    <a:bodyPr/>
                    <a:lstStyle/>
                    <a:p>
                      <a:pPr algn="ctr"/>
                      <a:r>
                        <a:rPr lang="en-AU" sz="3200" b="1" dirty="0">
                          <a:solidFill>
                            <a:srgbClr val="7030A0"/>
                          </a:solidFill>
                        </a:rPr>
                        <a:t>49.4%</a:t>
                      </a:r>
                      <a:endParaRPr lang="en-AU" sz="3200" b="1" dirty="0">
                        <a:solidFill>
                          <a:srgbClr val="7030A0"/>
                        </a:solidFill>
                        <a:latin typeface="Franklin Gothic Demi" panose="020B0703020102020204" pitchFamily="34" charset="0"/>
                      </a:endParaRPr>
                    </a:p>
                  </a:txBody>
                  <a:tcPr/>
                </a:tc>
                <a:tc>
                  <a:txBody>
                    <a:bodyPr/>
                    <a:lstStyle/>
                    <a:p>
                      <a:pPr algn="ctr"/>
                      <a:r>
                        <a:rPr lang="en-AU" sz="3200" dirty="0">
                          <a:solidFill>
                            <a:schemeClr val="tx1"/>
                          </a:solidFill>
                        </a:rPr>
                        <a:t>44.9%</a:t>
                      </a:r>
                      <a:endParaRPr lang="en-AU" sz="3200" dirty="0">
                        <a:solidFill>
                          <a:schemeClr val="tx1"/>
                        </a:solidFill>
                        <a:latin typeface="Franklin Gothic Demi" panose="020B0703020102020204" pitchFamily="34" charset="0"/>
                      </a:endParaRPr>
                    </a:p>
                  </a:txBody>
                  <a:tcPr/>
                </a:tc>
                <a:extLst>
                  <a:ext uri="{0D108BD9-81ED-4DB2-BD59-A6C34878D82A}">
                    <a16:rowId xmlns:a16="http://schemas.microsoft.com/office/drawing/2014/main" val="3670629241"/>
                  </a:ext>
                </a:extLst>
              </a:tr>
              <a:tr h="829408">
                <a:tc>
                  <a:txBody>
                    <a:bodyPr/>
                    <a:lstStyle/>
                    <a:p>
                      <a:r>
                        <a:rPr lang="en-AU" sz="2000" dirty="0"/>
                        <a:t>Median custodial sentence length</a:t>
                      </a:r>
                      <a:endParaRPr lang="en-AU" sz="2000" dirty="0">
                        <a:latin typeface="+mn-lt"/>
                      </a:endParaRPr>
                    </a:p>
                  </a:txBody>
                  <a:tcPr/>
                </a:tc>
                <a:tc>
                  <a:txBody>
                    <a:bodyPr/>
                    <a:lstStyle/>
                    <a:p>
                      <a:pPr algn="ctr"/>
                      <a:r>
                        <a:rPr lang="en-AU" sz="3200" dirty="0">
                          <a:solidFill>
                            <a:schemeClr val="tx1"/>
                          </a:solidFill>
                        </a:rPr>
                        <a:t>1.8 years</a:t>
                      </a:r>
                      <a:endParaRPr lang="en-AU" sz="3200" dirty="0">
                        <a:solidFill>
                          <a:schemeClr val="tx1"/>
                        </a:solidFill>
                        <a:latin typeface="Franklin Gothic Demi" panose="020B0703020102020204" pitchFamily="34" charset="0"/>
                      </a:endParaRPr>
                    </a:p>
                  </a:txBody>
                  <a:tcPr>
                    <a:solidFill>
                      <a:schemeClr val="tx2">
                        <a:lumMod val="20000"/>
                        <a:lumOff val="80000"/>
                      </a:schemeClr>
                    </a:solidFill>
                  </a:tcPr>
                </a:tc>
                <a:tc>
                  <a:txBody>
                    <a:bodyPr/>
                    <a:lstStyle/>
                    <a:p>
                      <a:pPr algn="ctr"/>
                      <a:r>
                        <a:rPr lang="en-AU" sz="3200" b="1" dirty="0">
                          <a:solidFill>
                            <a:srgbClr val="7030A0"/>
                          </a:solidFill>
                        </a:rPr>
                        <a:t>2.5 years </a:t>
                      </a:r>
                      <a:endParaRPr lang="en-AU" sz="3200" b="1" dirty="0">
                        <a:solidFill>
                          <a:srgbClr val="7030A0"/>
                        </a:solidFill>
                        <a:latin typeface="Franklin Gothic Demi" panose="020B0703020102020204" pitchFamily="34" charset="0"/>
                      </a:endParaRPr>
                    </a:p>
                  </a:txBody>
                  <a:tcPr>
                    <a:solidFill>
                      <a:schemeClr val="tx2">
                        <a:lumMod val="20000"/>
                        <a:lumOff val="80000"/>
                      </a:schemeClr>
                    </a:solidFill>
                  </a:tcPr>
                </a:tc>
                <a:extLst>
                  <a:ext uri="{0D108BD9-81ED-4DB2-BD59-A6C34878D82A}">
                    <a16:rowId xmlns:a16="http://schemas.microsoft.com/office/drawing/2014/main" val="2268756776"/>
                  </a:ext>
                </a:extLst>
              </a:tr>
            </a:tbl>
          </a:graphicData>
        </a:graphic>
      </p:graphicFrame>
    </p:spTree>
    <p:extLst>
      <p:ext uri="{BB962C8B-B14F-4D97-AF65-F5344CB8AC3E}">
        <p14:creationId xmlns:p14="http://schemas.microsoft.com/office/powerpoint/2010/main" val="14695154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D2FDF238-DCF0-859C-0608-686904C0459B}"/>
              </a:ext>
            </a:extLst>
          </p:cNvPr>
          <p:cNvSpPr/>
          <p:nvPr/>
        </p:nvSpPr>
        <p:spPr>
          <a:xfrm>
            <a:off x="0" y="1352550"/>
            <a:ext cx="12192000" cy="550545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   </a:t>
            </a:r>
          </a:p>
        </p:txBody>
      </p:sp>
      <p:sp>
        <p:nvSpPr>
          <p:cNvPr id="42" name="Content Placeholder 3">
            <a:extLst>
              <a:ext uri="{FF2B5EF4-FFF2-40B4-BE49-F238E27FC236}">
                <a16:creationId xmlns:a16="http://schemas.microsoft.com/office/drawing/2014/main" id="{0E267CC4-27ED-4ADA-16C1-28089E2B8B58}"/>
              </a:ext>
            </a:extLst>
          </p:cNvPr>
          <p:cNvSpPr txBox="1">
            <a:spLocks/>
          </p:cNvSpPr>
          <p:nvPr/>
        </p:nvSpPr>
        <p:spPr>
          <a:xfrm>
            <a:off x="8110456" y="4709038"/>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sp>
        <p:nvSpPr>
          <p:cNvPr id="2" name="Title 1">
            <a:extLst>
              <a:ext uri="{FF2B5EF4-FFF2-40B4-BE49-F238E27FC236}">
                <a16:creationId xmlns:a16="http://schemas.microsoft.com/office/drawing/2014/main" id="{7B970967-5228-F632-5CA8-4AD4EB9D30ED}"/>
              </a:ext>
            </a:extLst>
          </p:cNvPr>
          <p:cNvSpPr>
            <a:spLocks noGrp="1"/>
          </p:cNvSpPr>
          <p:nvPr>
            <p:ph type="title"/>
          </p:nvPr>
        </p:nvSpPr>
        <p:spPr/>
        <p:txBody>
          <a:bodyPr/>
          <a:lstStyle/>
          <a:p>
            <a:r>
              <a:rPr lang="en-AU" dirty="0"/>
              <a:t>Ranking of sexual offences – pair 14</a:t>
            </a:r>
          </a:p>
        </p:txBody>
      </p:sp>
      <p:pic>
        <p:nvPicPr>
          <p:cNvPr id="8" name="Content Placeholder 7" descr="A blue and black logo&#10;&#10;Description automatically generated">
            <a:extLst>
              <a:ext uri="{FF2B5EF4-FFF2-40B4-BE49-F238E27FC236}">
                <a16:creationId xmlns:a16="http://schemas.microsoft.com/office/drawing/2014/main" id="{60C095BA-9DA4-D291-0E34-2E00E9F2CE2B}"/>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2401318" y="2644775"/>
            <a:ext cx="1996669" cy="1996669"/>
          </a:xfrm>
        </p:spPr>
      </p:pic>
      <p:pic>
        <p:nvPicPr>
          <p:cNvPr id="10" name="Picture 9" descr="A blue and black logo&#10;&#10;Description automatically generated">
            <a:extLst>
              <a:ext uri="{FF2B5EF4-FFF2-40B4-BE49-F238E27FC236}">
                <a16:creationId xmlns:a16="http://schemas.microsoft.com/office/drawing/2014/main" id="{8C17D69B-967F-8641-F110-E2945B4C274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79386" y="2055737"/>
            <a:ext cx="2489200" cy="2489200"/>
          </a:xfrm>
          <a:prstGeom prst="rect">
            <a:avLst/>
          </a:prstGeom>
        </p:spPr>
      </p:pic>
      <p:pic>
        <p:nvPicPr>
          <p:cNvPr id="12" name="Picture 11" descr="A black background with a black square&#10;&#10;Description automatically generated with medium confidence">
            <a:extLst>
              <a:ext uri="{FF2B5EF4-FFF2-40B4-BE49-F238E27FC236}">
                <a16:creationId xmlns:a16="http://schemas.microsoft.com/office/drawing/2014/main" id="{8C8D96BB-772E-7D46-C895-C869ED6EE10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68254" y="416416"/>
            <a:ext cx="2489200" cy="2489200"/>
          </a:xfrm>
          <a:prstGeom prst="rect">
            <a:avLst/>
          </a:prstGeom>
        </p:spPr>
      </p:pic>
      <p:sp>
        <p:nvSpPr>
          <p:cNvPr id="20" name="Content Placeholder 3">
            <a:extLst>
              <a:ext uri="{FF2B5EF4-FFF2-40B4-BE49-F238E27FC236}">
                <a16:creationId xmlns:a16="http://schemas.microsoft.com/office/drawing/2014/main" id="{AC43B381-E700-D5B6-2C6B-07C6813FA29C}"/>
              </a:ext>
            </a:extLst>
          </p:cNvPr>
          <p:cNvSpPr txBox="1">
            <a:spLocks/>
          </p:cNvSpPr>
          <p:nvPr/>
        </p:nvSpPr>
        <p:spPr>
          <a:xfrm>
            <a:off x="577850" y="4713287"/>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sp>
        <p:nvSpPr>
          <p:cNvPr id="35" name="Content Placeholder 3">
            <a:extLst>
              <a:ext uri="{FF2B5EF4-FFF2-40B4-BE49-F238E27FC236}">
                <a16:creationId xmlns:a16="http://schemas.microsoft.com/office/drawing/2014/main" id="{1DEF6372-452C-C5FF-DAA9-DBC51B3AB181}"/>
              </a:ext>
            </a:extLst>
          </p:cNvPr>
          <p:cNvSpPr txBox="1">
            <a:spLocks/>
          </p:cNvSpPr>
          <p:nvPr/>
        </p:nvSpPr>
        <p:spPr>
          <a:xfrm>
            <a:off x="4261044" y="4713287"/>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pic>
        <p:nvPicPr>
          <p:cNvPr id="3" name="Picture 2" descr="A black background with blue eyes&#10;&#10;Description automatically generated">
            <a:extLst>
              <a:ext uri="{FF2B5EF4-FFF2-40B4-BE49-F238E27FC236}">
                <a16:creationId xmlns:a16="http://schemas.microsoft.com/office/drawing/2014/main" id="{8C330EE5-1296-0811-854D-0917B5AD77D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690782" y="-375835"/>
            <a:ext cx="2212293" cy="2212293"/>
          </a:xfrm>
          <a:prstGeom prst="rect">
            <a:avLst/>
          </a:prstGeom>
        </p:spPr>
      </p:pic>
      <p:graphicFrame>
        <p:nvGraphicFramePr>
          <p:cNvPr id="23" name="Table 23">
            <a:extLst>
              <a:ext uri="{FF2B5EF4-FFF2-40B4-BE49-F238E27FC236}">
                <a16:creationId xmlns:a16="http://schemas.microsoft.com/office/drawing/2014/main" id="{8FB24CAC-D9B0-F6AB-0811-D3693B6B84F4}"/>
              </a:ext>
            </a:extLst>
          </p:cNvPr>
          <p:cNvGraphicFramePr>
            <a:graphicFrameLocks noGrp="1"/>
          </p:cNvGraphicFramePr>
          <p:nvPr>
            <p:extLst>
              <p:ext uri="{D42A27DB-BD31-4B8C-83A1-F6EECF244321}">
                <p14:modId xmlns:p14="http://schemas.microsoft.com/office/powerpoint/2010/main" val="3661337952"/>
              </p:ext>
            </p:extLst>
          </p:nvPr>
        </p:nvGraphicFramePr>
        <p:xfrm>
          <a:off x="1273417" y="2187816"/>
          <a:ext cx="9911418" cy="3822896"/>
        </p:xfrm>
        <a:graphic>
          <a:graphicData uri="http://schemas.openxmlformats.org/drawingml/2006/table">
            <a:tbl>
              <a:tblPr firstCol="1">
                <a:tableStyleId>{F5AB1C69-6EDB-4FF4-983F-18BD219EF322}</a:tableStyleId>
              </a:tblPr>
              <a:tblGrid>
                <a:gridCol w="3303806">
                  <a:extLst>
                    <a:ext uri="{9D8B030D-6E8A-4147-A177-3AD203B41FA5}">
                      <a16:colId xmlns:a16="http://schemas.microsoft.com/office/drawing/2014/main" val="2080385028"/>
                    </a:ext>
                  </a:extLst>
                </a:gridCol>
                <a:gridCol w="3303806">
                  <a:extLst>
                    <a:ext uri="{9D8B030D-6E8A-4147-A177-3AD203B41FA5}">
                      <a16:colId xmlns:a16="http://schemas.microsoft.com/office/drawing/2014/main" val="3774082103"/>
                    </a:ext>
                  </a:extLst>
                </a:gridCol>
                <a:gridCol w="3303806">
                  <a:extLst>
                    <a:ext uri="{9D8B030D-6E8A-4147-A177-3AD203B41FA5}">
                      <a16:colId xmlns:a16="http://schemas.microsoft.com/office/drawing/2014/main" val="4173736510"/>
                    </a:ext>
                  </a:extLst>
                </a:gridCol>
              </a:tblGrid>
              <a:tr h="829408">
                <a:tc>
                  <a:txBody>
                    <a:bodyPr/>
                    <a:lstStyle/>
                    <a:p>
                      <a:r>
                        <a:rPr lang="en-AU" sz="2000" dirty="0">
                          <a:latin typeface="+mn-lt"/>
                        </a:rPr>
                        <a:t>Offence</a:t>
                      </a:r>
                    </a:p>
                  </a:txBody>
                  <a:tcPr/>
                </a:tc>
                <a:tc>
                  <a:txBody>
                    <a:bodyPr/>
                    <a:lstStyle/>
                    <a:p>
                      <a:r>
                        <a:rPr lang="en-AU" sz="2000" dirty="0">
                          <a:latin typeface="Franklin Gothic Demi" panose="020B0703020102020204" pitchFamily="34" charset="0"/>
                        </a:rPr>
                        <a:t>Sexual assault (</a:t>
                      </a:r>
                      <a:r>
                        <a:rPr lang="en-AU" sz="2000" dirty="0" err="1">
                          <a:latin typeface="Franklin Gothic Demi" panose="020B0703020102020204" pitchFamily="34" charset="0"/>
                        </a:rPr>
                        <a:t>agg</a:t>
                      </a:r>
                      <a:r>
                        <a:rPr lang="en-AU" sz="2000" dirty="0">
                          <a:latin typeface="Franklin Gothic Demi" panose="020B0703020102020204" pitchFamily="34" charset="0"/>
                        </a:rPr>
                        <a:t>): Teacher-student oral </a:t>
                      </a:r>
                    </a:p>
                  </a:txBody>
                  <a:tcPr/>
                </a:tc>
                <a:tc>
                  <a:txBody>
                    <a:bodyPr/>
                    <a:lstStyle/>
                    <a:p>
                      <a:r>
                        <a:rPr lang="en-AU" sz="2000" kern="1200" dirty="0">
                          <a:solidFill>
                            <a:schemeClr val="dk1"/>
                          </a:solidFill>
                          <a:effectLst/>
                          <a:latin typeface="Franklin Gothic Demi" panose="020B0703020102020204" pitchFamily="34" charset="0"/>
                          <a:ea typeface="+mn-ea"/>
                          <a:cs typeface="+mn-cs"/>
                        </a:rPr>
                        <a:t>Strangulation (DV) </a:t>
                      </a:r>
                      <a:endParaRPr lang="en-AU" sz="2000" dirty="0">
                        <a:latin typeface="Franklin Gothic Demi" panose="020B0703020102020204" pitchFamily="34" charset="0"/>
                      </a:endParaRPr>
                    </a:p>
                  </a:txBody>
                  <a:tcPr/>
                </a:tc>
                <a:extLst>
                  <a:ext uri="{0D108BD9-81ED-4DB2-BD59-A6C34878D82A}">
                    <a16:rowId xmlns:a16="http://schemas.microsoft.com/office/drawing/2014/main" val="4077202314"/>
                  </a:ext>
                </a:extLst>
              </a:tr>
              <a:tr h="829408">
                <a:tc>
                  <a:txBody>
                    <a:bodyPr/>
                    <a:lstStyle/>
                    <a:p>
                      <a:r>
                        <a:rPr lang="en-AU" sz="2000" dirty="0">
                          <a:latin typeface="+mn-lt"/>
                        </a:rPr>
                        <a:t>Scenario</a:t>
                      </a:r>
                    </a:p>
                  </a:txBody>
                  <a:tcPr/>
                </a:tc>
                <a:tc>
                  <a:txBody>
                    <a:bodyPr/>
                    <a:lstStyle/>
                    <a:p>
                      <a:r>
                        <a:rPr lang="en-AU" sz="1800" kern="1200" dirty="0">
                          <a:solidFill>
                            <a:schemeClr val="dk1"/>
                          </a:solidFill>
                          <a:effectLst/>
                          <a:latin typeface="+mn-lt"/>
                          <a:ea typeface="+mn-ea"/>
                          <a:cs typeface="+mn-cs"/>
                        </a:rPr>
                        <a:t>Dorothy (35) is Vaughn’s (16) school teacher. Dorothy put Vaughn’s penis in her mouth without his consent.</a:t>
                      </a:r>
                    </a:p>
                  </a:txBody>
                  <a:tcPr/>
                </a:tc>
                <a:tc>
                  <a:txBody>
                    <a:bodyPr/>
                    <a:lstStyle/>
                    <a:p>
                      <a:r>
                        <a:rPr lang="en-AU" sz="1800" kern="1200" dirty="0">
                          <a:solidFill>
                            <a:schemeClr val="dk1"/>
                          </a:solidFill>
                          <a:effectLst/>
                          <a:latin typeface="+mn-lt"/>
                          <a:ea typeface="+mn-ea"/>
                          <a:cs typeface="+mn-cs"/>
                        </a:rPr>
                        <a:t>Dexter (35) and his wife, Virginia (35) are arguing. Dexter puts his hands on Virginia’s throat, stopping her breathing for a short period of time.</a:t>
                      </a:r>
                    </a:p>
                  </a:txBody>
                  <a:tcPr/>
                </a:tc>
                <a:extLst>
                  <a:ext uri="{0D108BD9-81ED-4DB2-BD59-A6C34878D82A}">
                    <a16:rowId xmlns:a16="http://schemas.microsoft.com/office/drawing/2014/main" val="67871453"/>
                  </a:ext>
                </a:extLst>
              </a:tr>
              <a:tr h="6683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2000" dirty="0">
                          <a:solidFill>
                            <a:schemeClr val="bg1"/>
                          </a:solidFill>
                          <a:latin typeface="+mn-lt"/>
                        </a:rPr>
                        <a:t>% participants viewed as most serious</a:t>
                      </a:r>
                    </a:p>
                  </a:txBody>
                  <a:tcPr/>
                </a:tc>
                <a:tc>
                  <a:txBody>
                    <a:bodyPr/>
                    <a:lstStyle/>
                    <a:p>
                      <a:pPr algn="ctr"/>
                      <a:r>
                        <a:rPr lang="en-AU" sz="3200" dirty="0">
                          <a:solidFill>
                            <a:schemeClr val="accent3"/>
                          </a:solidFill>
                          <a:latin typeface="Franklin Gothic Demi" panose="020B0703020102020204" pitchFamily="34" charset="0"/>
                        </a:rPr>
                        <a:t>49.4%</a:t>
                      </a:r>
                    </a:p>
                  </a:txBody>
                  <a:tcPr/>
                </a:tc>
                <a:tc>
                  <a:txBody>
                    <a:bodyPr/>
                    <a:lstStyle/>
                    <a:p>
                      <a:pPr algn="ctr"/>
                      <a:r>
                        <a:rPr lang="en-AU" sz="3200" dirty="0">
                          <a:solidFill>
                            <a:schemeClr val="tx1"/>
                          </a:solidFill>
                          <a:latin typeface="Franklin Gothic Demi" panose="020B0703020102020204" pitchFamily="34" charset="0"/>
                        </a:rPr>
                        <a:t>44.9%</a:t>
                      </a:r>
                    </a:p>
                  </a:txBody>
                  <a:tcPr/>
                </a:tc>
                <a:extLst>
                  <a:ext uri="{0D108BD9-81ED-4DB2-BD59-A6C34878D82A}">
                    <a16:rowId xmlns:a16="http://schemas.microsoft.com/office/drawing/2014/main" val="3670629241"/>
                  </a:ext>
                </a:extLst>
              </a:tr>
              <a:tr h="829408">
                <a:tc>
                  <a:txBody>
                    <a:bodyPr/>
                    <a:lstStyle/>
                    <a:p>
                      <a:r>
                        <a:rPr lang="en-AU" sz="2000" dirty="0">
                          <a:latin typeface="+mn-lt"/>
                        </a:rPr>
                        <a:t>Median custodial sentence length</a:t>
                      </a:r>
                    </a:p>
                  </a:txBody>
                  <a:tcPr/>
                </a:tc>
                <a:tc>
                  <a:txBody>
                    <a:bodyPr/>
                    <a:lstStyle/>
                    <a:p>
                      <a:pPr algn="ctr"/>
                      <a:r>
                        <a:rPr lang="en-AU" sz="3200" dirty="0">
                          <a:solidFill>
                            <a:schemeClr val="tx1"/>
                          </a:solidFill>
                          <a:latin typeface="Franklin Gothic Demi" panose="020B0703020102020204" pitchFamily="34" charset="0"/>
                        </a:rPr>
                        <a:t>1.8 years</a:t>
                      </a:r>
                    </a:p>
                  </a:txBody>
                  <a:tcPr/>
                </a:tc>
                <a:tc>
                  <a:txBody>
                    <a:bodyPr/>
                    <a:lstStyle/>
                    <a:p>
                      <a:pPr algn="ctr"/>
                      <a:r>
                        <a:rPr lang="en-AU" sz="3200" dirty="0">
                          <a:solidFill>
                            <a:schemeClr val="accent3"/>
                          </a:solidFill>
                          <a:latin typeface="Franklin Gothic Demi" panose="020B0703020102020204" pitchFamily="34" charset="0"/>
                        </a:rPr>
                        <a:t>2.5 years </a:t>
                      </a:r>
                    </a:p>
                  </a:txBody>
                  <a:tcPr/>
                </a:tc>
                <a:extLst>
                  <a:ext uri="{0D108BD9-81ED-4DB2-BD59-A6C34878D82A}">
                    <a16:rowId xmlns:a16="http://schemas.microsoft.com/office/drawing/2014/main" val="2268756776"/>
                  </a:ext>
                </a:extLst>
              </a:tr>
            </a:tbl>
          </a:graphicData>
        </a:graphic>
      </p:graphicFrame>
    </p:spTree>
    <p:extLst>
      <p:ext uri="{BB962C8B-B14F-4D97-AF65-F5344CB8AC3E}">
        <p14:creationId xmlns:p14="http://schemas.microsoft.com/office/powerpoint/2010/main" val="40513528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A081EC5-B636-675A-8981-C9B1CC82351B}"/>
              </a:ext>
            </a:extLst>
          </p:cNvPr>
          <p:cNvSpPr/>
          <p:nvPr/>
        </p:nvSpPr>
        <p:spPr>
          <a:xfrm>
            <a:off x="0" y="0"/>
            <a:ext cx="12192000" cy="13083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2" name="Oval 31">
            <a:extLst>
              <a:ext uri="{FF2B5EF4-FFF2-40B4-BE49-F238E27FC236}">
                <a16:creationId xmlns:a16="http://schemas.microsoft.com/office/drawing/2014/main" id="{D01618D8-8C20-0395-D5FE-73B475ECC12C}"/>
              </a:ext>
            </a:extLst>
          </p:cNvPr>
          <p:cNvSpPr/>
          <p:nvPr/>
        </p:nvSpPr>
        <p:spPr>
          <a:xfrm rot="8384634">
            <a:off x="-5279910" y="-509818"/>
            <a:ext cx="2801296" cy="2391091"/>
          </a:xfrm>
          <a:prstGeom prst="ellipse">
            <a:avLst/>
          </a:prstGeom>
          <a:solidFill>
            <a:schemeClr val="accent1">
              <a:lumMod val="50000"/>
              <a:alpha val="25098"/>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1" name="Oval 30">
            <a:extLst>
              <a:ext uri="{FF2B5EF4-FFF2-40B4-BE49-F238E27FC236}">
                <a16:creationId xmlns:a16="http://schemas.microsoft.com/office/drawing/2014/main" id="{05EF358A-85B9-F0CD-F255-B7AF6E1C91DC}"/>
              </a:ext>
            </a:extLst>
          </p:cNvPr>
          <p:cNvSpPr/>
          <p:nvPr/>
        </p:nvSpPr>
        <p:spPr>
          <a:xfrm>
            <a:off x="-1736565" y="-1767044"/>
            <a:ext cx="2792355" cy="2575854"/>
          </a:xfrm>
          <a:prstGeom prst="ellipse">
            <a:avLst/>
          </a:prstGeom>
          <a:solidFill>
            <a:srgbClr val="4B3353">
              <a:alpha val="7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9" name="Oval 28">
            <a:extLst>
              <a:ext uri="{FF2B5EF4-FFF2-40B4-BE49-F238E27FC236}">
                <a16:creationId xmlns:a16="http://schemas.microsoft.com/office/drawing/2014/main" id="{557D5989-12F7-6C9A-7BE8-71309B74F81E}"/>
              </a:ext>
            </a:extLst>
          </p:cNvPr>
          <p:cNvSpPr/>
          <p:nvPr/>
        </p:nvSpPr>
        <p:spPr>
          <a:xfrm rot="10800000">
            <a:off x="6817988" y="-3878989"/>
            <a:ext cx="6395153" cy="4771833"/>
          </a:xfrm>
          <a:prstGeom prst="ellipse">
            <a:avLst/>
          </a:prstGeom>
          <a:solidFill>
            <a:srgbClr val="322237">
              <a:alpha val="72941"/>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0" name="Oval 29">
            <a:extLst>
              <a:ext uri="{FF2B5EF4-FFF2-40B4-BE49-F238E27FC236}">
                <a16:creationId xmlns:a16="http://schemas.microsoft.com/office/drawing/2014/main" id="{23B19DC0-EFE1-0305-F715-93C60AC1478F}"/>
              </a:ext>
            </a:extLst>
          </p:cNvPr>
          <p:cNvSpPr/>
          <p:nvPr/>
        </p:nvSpPr>
        <p:spPr>
          <a:xfrm rot="8384634">
            <a:off x="616496" y="-78761"/>
            <a:ext cx="603567" cy="579556"/>
          </a:xfrm>
          <a:prstGeom prst="ellipse">
            <a:avLst/>
          </a:prstGeom>
          <a:solidFill>
            <a:srgbClr val="4B3353">
              <a:alpha val="6392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0" name="Picture 9" descr="A black background with purple text&#10;&#10;Description automatically generated">
            <a:extLst>
              <a:ext uri="{FF2B5EF4-FFF2-40B4-BE49-F238E27FC236}">
                <a16:creationId xmlns:a16="http://schemas.microsoft.com/office/drawing/2014/main" id="{4B595FB7-975D-21B8-CEF1-6C4A9B1C8E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39852" y="6195879"/>
            <a:ext cx="2351438" cy="627205"/>
          </a:xfrm>
          <a:prstGeom prst="rect">
            <a:avLst/>
          </a:prstGeom>
        </p:spPr>
      </p:pic>
      <p:sp>
        <p:nvSpPr>
          <p:cNvPr id="12" name="Oval 11">
            <a:extLst>
              <a:ext uri="{FF2B5EF4-FFF2-40B4-BE49-F238E27FC236}">
                <a16:creationId xmlns:a16="http://schemas.microsoft.com/office/drawing/2014/main" id="{3201F5DC-06DA-82B2-7DA8-0B0C9B7190B4}"/>
              </a:ext>
            </a:extLst>
          </p:cNvPr>
          <p:cNvSpPr/>
          <p:nvPr/>
        </p:nvSpPr>
        <p:spPr>
          <a:xfrm rot="9631371">
            <a:off x="-5863394" y="4548419"/>
            <a:ext cx="2801296" cy="2391091"/>
          </a:xfrm>
          <a:prstGeom prst="ellipse">
            <a:avLst/>
          </a:prstGeom>
          <a:solidFill>
            <a:schemeClr val="accent1">
              <a:lumMod val="50000"/>
              <a:alpha val="25098"/>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Oval 12">
            <a:extLst>
              <a:ext uri="{FF2B5EF4-FFF2-40B4-BE49-F238E27FC236}">
                <a16:creationId xmlns:a16="http://schemas.microsoft.com/office/drawing/2014/main" id="{FDC08123-29EB-5F3E-58E8-E8EBE0266B42}"/>
              </a:ext>
            </a:extLst>
          </p:cNvPr>
          <p:cNvSpPr/>
          <p:nvPr/>
        </p:nvSpPr>
        <p:spPr>
          <a:xfrm>
            <a:off x="-3681462" y="6225308"/>
            <a:ext cx="937844" cy="882421"/>
          </a:xfrm>
          <a:prstGeom prst="ellipse">
            <a:avLst/>
          </a:prstGeom>
          <a:solidFill>
            <a:srgbClr val="4B3353">
              <a:alpha val="7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Oval 13">
            <a:extLst>
              <a:ext uri="{FF2B5EF4-FFF2-40B4-BE49-F238E27FC236}">
                <a16:creationId xmlns:a16="http://schemas.microsoft.com/office/drawing/2014/main" id="{6393794D-FFF1-60E7-D582-94ACB8BC861A}"/>
              </a:ext>
            </a:extLst>
          </p:cNvPr>
          <p:cNvSpPr/>
          <p:nvPr/>
        </p:nvSpPr>
        <p:spPr>
          <a:xfrm rot="9631371">
            <a:off x="-6140942" y="1348177"/>
            <a:ext cx="4172393" cy="3561413"/>
          </a:xfrm>
          <a:prstGeom prst="ellipse">
            <a:avLst/>
          </a:prstGeom>
          <a:solidFill>
            <a:srgbClr val="322237">
              <a:alpha val="72941"/>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Oval 14">
            <a:extLst>
              <a:ext uri="{FF2B5EF4-FFF2-40B4-BE49-F238E27FC236}">
                <a16:creationId xmlns:a16="http://schemas.microsoft.com/office/drawing/2014/main" id="{E9BDFF1A-4644-C743-1C07-4966B4838F76}"/>
              </a:ext>
            </a:extLst>
          </p:cNvPr>
          <p:cNvSpPr/>
          <p:nvPr/>
        </p:nvSpPr>
        <p:spPr>
          <a:xfrm rot="9631371">
            <a:off x="6957868" y="-1352043"/>
            <a:ext cx="2138821" cy="1825625"/>
          </a:xfrm>
          <a:prstGeom prst="ellipse">
            <a:avLst/>
          </a:prstGeom>
          <a:solidFill>
            <a:srgbClr val="4B3353">
              <a:alpha val="6392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 name="Title 1">
            <a:extLst>
              <a:ext uri="{FF2B5EF4-FFF2-40B4-BE49-F238E27FC236}">
                <a16:creationId xmlns:a16="http://schemas.microsoft.com/office/drawing/2014/main" id="{A47BCFB3-2ECA-8F7C-209F-5418661D4474}"/>
              </a:ext>
            </a:extLst>
          </p:cNvPr>
          <p:cNvSpPr>
            <a:spLocks noGrp="1"/>
          </p:cNvSpPr>
          <p:nvPr>
            <p:ph type="title"/>
          </p:nvPr>
        </p:nvSpPr>
        <p:spPr>
          <a:xfrm>
            <a:off x="506122" y="123969"/>
            <a:ext cx="11185167" cy="1325563"/>
          </a:xfrm>
        </p:spPr>
        <p:txBody>
          <a:bodyPr/>
          <a:lstStyle/>
          <a:p>
            <a:r>
              <a:rPr lang="en-US" dirty="0">
                <a:solidFill>
                  <a:schemeClr val="bg1"/>
                </a:solidFill>
                <a:latin typeface="Franklin Gothic Medium" panose="020B0603020102020204" pitchFamily="34" charset="0"/>
              </a:rPr>
              <a:t>Ranking of Sexual Offences – Pair 17</a:t>
            </a:r>
            <a:endParaRPr lang="en-AU" dirty="0">
              <a:solidFill>
                <a:schemeClr val="bg1"/>
              </a:solidFill>
              <a:latin typeface="Franklin Gothic Medium" panose="020B0603020102020204" pitchFamily="34" charset="0"/>
            </a:endParaRPr>
          </a:p>
        </p:txBody>
      </p:sp>
      <p:graphicFrame>
        <p:nvGraphicFramePr>
          <p:cNvPr id="3" name="Table 23">
            <a:extLst>
              <a:ext uri="{FF2B5EF4-FFF2-40B4-BE49-F238E27FC236}">
                <a16:creationId xmlns:a16="http://schemas.microsoft.com/office/drawing/2014/main" id="{7AAFA21B-1829-B30E-7202-01C325405F4D}"/>
              </a:ext>
            </a:extLst>
          </p:cNvPr>
          <p:cNvGraphicFramePr>
            <a:graphicFrameLocks noGrp="1"/>
          </p:cNvGraphicFramePr>
          <p:nvPr>
            <p:extLst>
              <p:ext uri="{D42A27DB-BD31-4B8C-83A1-F6EECF244321}">
                <p14:modId xmlns:p14="http://schemas.microsoft.com/office/powerpoint/2010/main" val="586160381"/>
              </p:ext>
            </p:extLst>
          </p:nvPr>
        </p:nvGraphicFramePr>
        <p:xfrm>
          <a:off x="1140291" y="1778499"/>
          <a:ext cx="9911418" cy="4402016"/>
        </p:xfrm>
        <a:graphic>
          <a:graphicData uri="http://schemas.openxmlformats.org/drawingml/2006/table">
            <a:tbl>
              <a:tblPr firstCol="1">
                <a:tableStyleId>{5C22544A-7EE6-4342-B048-85BDC9FD1C3A}</a:tableStyleId>
              </a:tblPr>
              <a:tblGrid>
                <a:gridCol w="3303806">
                  <a:extLst>
                    <a:ext uri="{9D8B030D-6E8A-4147-A177-3AD203B41FA5}">
                      <a16:colId xmlns:a16="http://schemas.microsoft.com/office/drawing/2014/main" val="2080385028"/>
                    </a:ext>
                  </a:extLst>
                </a:gridCol>
                <a:gridCol w="3303806">
                  <a:extLst>
                    <a:ext uri="{9D8B030D-6E8A-4147-A177-3AD203B41FA5}">
                      <a16:colId xmlns:a16="http://schemas.microsoft.com/office/drawing/2014/main" val="3774082103"/>
                    </a:ext>
                  </a:extLst>
                </a:gridCol>
                <a:gridCol w="3303806">
                  <a:extLst>
                    <a:ext uri="{9D8B030D-6E8A-4147-A177-3AD203B41FA5}">
                      <a16:colId xmlns:a16="http://schemas.microsoft.com/office/drawing/2014/main" val="4173736510"/>
                    </a:ext>
                  </a:extLst>
                </a:gridCol>
              </a:tblGrid>
              <a:tr h="829408">
                <a:tc>
                  <a:txBody>
                    <a:bodyPr/>
                    <a:lstStyle/>
                    <a:p>
                      <a:r>
                        <a:rPr lang="en-AU" sz="2000" dirty="0"/>
                        <a:t>Offence</a:t>
                      </a:r>
                      <a:endParaRPr lang="en-AU" sz="2000" dirty="0">
                        <a:latin typeface="+mn-lt"/>
                      </a:endParaRPr>
                    </a:p>
                  </a:txBody>
                  <a:tcPr/>
                </a:tc>
                <a:tc>
                  <a:txBody>
                    <a:bodyPr/>
                    <a:lstStyle/>
                    <a:p>
                      <a:r>
                        <a:rPr lang="en-AU" sz="2000" dirty="0"/>
                        <a:t>Dangerous op vehicle GBH (speeding &amp; alcohol) </a:t>
                      </a:r>
                      <a:endParaRPr lang="en-AU" sz="2000" dirty="0">
                        <a:latin typeface="Franklin Gothic Demi" panose="020B0703020102020204" pitchFamily="34" charset="0"/>
                      </a:endParaRPr>
                    </a:p>
                  </a:txBody>
                  <a:tcPr/>
                </a:tc>
                <a:tc>
                  <a:txBody>
                    <a:bodyPr/>
                    <a:lstStyle/>
                    <a:p>
                      <a:r>
                        <a:rPr lang="en-AU" sz="2000" kern="1200" dirty="0">
                          <a:solidFill>
                            <a:schemeClr val="dk1"/>
                          </a:solidFill>
                          <a:effectLst/>
                        </a:rPr>
                        <a:t>Penile (anal) rape of an adult (DV) </a:t>
                      </a:r>
                      <a:endParaRPr lang="en-AU" sz="2000" dirty="0">
                        <a:latin typeface="Franklin Gothic Demi" panose="020B0703020102020204" pitchFamily="34" charset="0"/>
                      </a:endParaRPr>
                    </a:p>
                  </a:txBody>
                  <a:tcPr/>
                </a:tc>
                <a:extLst>
                  <a:ext uri="{0D108BD9-81ED-4DB2-BD59-A6C34878D82A}">
                    <a16:rowId xmlns:a16="http://schemas.microsoft.com/office/drawing/2014/main" val="4077202314"/>
                  </a:ext>
                </a:extLst>
              </a:tr>
              <a:tr h="829408">
                <a:tc>
                  <a:txBody>
                    <a:bodyPr/>
                    <a:lstStyle/>
                    <a:p>
                      <a:r>
                        <a:rPr lang="en-AU" sz="2000" dirty="0"/>
                        <a:t>Scenario</a:t>
                      </a:r>
                      <a:endParaRPr lang="en-AU" sz="20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kern="1200" dirty="0">
                          <a:solidFill>
                            <a:schemeClr val="dk1"/>
                          </a:solidFill>
                          <a:effectLst/>
                        </a:rPr>
                        <a:t>Denise (35) drives her car over the speed limit while drunk and hits another car. The accident leaves the other driver, Val (35), permanently unable to use her legs.</a:t>
                      </a:r>
                      <a:endParaRPr lang="en-AU" sz="1800" kern="1200" dirty="0">
                        <a:solidFill>
                          <a:schemeClr val="dk1"/>
                        </a:solidFill>
                        <a:effectLst/>
                        <a:latin typeface="+mn-lt"/>
                        <a:ea typeface="+mn-ea"/>
                        <a:cs typeface="+mn-cs"/>
                      </a:endParaRPr>
                    </a:p>
                  </a:txBody>
                  <a:tcPr>
                    <a:solidFill>
                      <a:schemeClr val="tx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kern="1200" dirty="0">
                          <a:solidFill>
                            <a:schemeClr val="dk1"/>
                          </a:solidFill>
                          <a:effectLst/>
                        </a:rPr>
                        <a:t>Declan (35) non-consensually penetrates the anus of his husband (35) with his penis.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800" b="0" i="0" u="none" strike="noStrike" kern="1200" baseline="0" dirty="0">
                        <a:solidFill>
                          <a:schemeClr val="dk1"/>
                        </a:solidFill>
                        <a:latin typeface="+mn-lt"/>
                        <a:ea typeface="+mn-ea"/>
                        <a:cs typeface="+mn-cs"/>
                      </a:endParaRPr>
                    </a:p>
                  </a:txBody>
                  <a:tcPr>
                    <a:solidFill>
                      <a:schemeClr val="tx2">
                        <a:lumMod val="20000"/>
                        <a:lumOff val="80000"/>
                      </a:schemeClr>
                    </a:solidFill>
                  </a:tcPr>
                </a:tc>
                <a:extLst>
                  <a:ext uri="{0D108BD9-81ED-4DB2-BD59-A6C34878D82A}">
                    <a16:rowId xmlns:a16="http://schemas.microsoft.com/office/drawing/2014/main" val="67871453"/>
                  </a:ext>
                </a:extLst>
              </a:tr>
              <a:tr h="8294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2000" dirty="0">
                          <a:solidFill>
                            <a:schemeClr val="bg1"/>
                          </a:solidFill>
                        </a:rPr>
                        <a:t>% participants viewed as most serious</a:t>
                      </a:r>
                    </a:p>
                    <a:p>
                      <a:endParaRPr lang="en-AU" sz="2000" dirty="0">
                        <a:latin typeface="+mn-lt"/>
                      </a:endParaRPr>
                    </a:p>
                  </a:txBody>
                  <a:tcPr/>
                </a:tc>
                <a:tc>
                  <a:txBody>
                    <a:bodyPr/>
                    <a:lstStyle/>
                    <a:p>
                      <a:pPr algn="ctr"/>
                      <a:r>
                        <a:rPr lang="en-AU" sz="3200" b="1" dirty="0">
                          <a:solidFill>
                            <a:srgbClr val="7030A0"/>
                          </a:solidFill>
                        </a:rPr>
                        <a:t>66.3%</a:t>
                      </a:r>
                      <a:endParaRPr lang="en-AU" sz="3200" b="1" dirty="0">
                        <a:solidFill>
                          <a:srgbClr val="7030A0"/>
                        </a:solidFill>
                        <a:latin typeface="Franklin Gothic Demi" panose="020B0703020102020204" pitchFamily="34" charset="0"/>
                      </a:endParaRPr>
                    </a:p>
                  </a:txBody>
                  <a:tcPr/>
                </a:tc>
                <a:tc>
                  <a:txBody>
                    <a:bodyPr/>
                    <a:lstStyle/>
                    <a:p>
                      <a:pPr algn="ctr"/>
                      <a:r>
                        <a:rPr lang="en-AU" sz="3200" dirty="0">
                          <a:solidFill>
                            <a:schemeClr val="tx1"/>
                          </a:solidFill>
                        </a:rPr>
                        <a:t>27.0%</a:t>
                      </a:r>
                      <a:endParaRPr lang="en-AU" sz="3200" dirty="0">
                        <a:solidFill>
                          <a:schemeClr val="tx1"/>
                        </a:solidFill>
                        <a:latin typeface="Franklin Gothic Demi" panose="020B0703020102020204" pitchFamily="34" charset="0"/>
                      </a:endParaRPr>
                    </a:p>
                  </a:txBody>
                  <a:tcPr/>
                </a:tc>
                <a:extLst>
                  <a:ext uri="{0D108BD9-81ED-4DB2-BD59-A6C34878D82A}">
                    <a16:rowId xmlns:a16="http://schemas.microsoft.com/office/drawing/2014/main" val="3670629241"/>
                  </a:ext>
                </a:extLst>
              </a:tr>
              <a:tr h="829408">
                <a:tc>
                  <a:txBody>
                    <a:bodyPr/>
                    <a:lstStyle/>
                    <a:p>
                      <a:r>
                        <a:rPr lang="en-AU" sz="2000" dirty="0"/>
                        <a:t>Median custodial sentence length</a:t>
                      </a:r>
                      <a:endParaRPr lang="en-AU" sz="2000" dirty="0">
                        <a:latin typeface="+mn-lt"/>
                      </a:endParaRPr>
                    </a:p>
                  </a:txBody>
                  <a:tcPr/>
                </a:tc>
                <a:tc>
                  <a:txBody>
                    <a:bodyPr/>
                    <a:lstStyle/>
                    <a:p>
                      <a:pPr algn="ctr"/>
                      <a:r>
                        <a:rPr lang="en-AU" sz="3200" dirty="0">
                          <a:solidFill>
                            <a:schemeClr val="tx1"/>
                          </a:solidFill>
                        </a:rPr>
                        <a:t>4.6 years</a:t>
                      </a:r>
                      <a:endParaRPr lang="en-AU" sz="3200" dirty="0">
                        <a:solidFill>
                          <a:schemeClr val="tx1"/>
                        </a:solidFill>
                        <a:latin typeface="Franklin Gothic Demi" panose="020B0703020102020204" pitchFamily="34" charset="0"/>
                      </a:endParaRPr>
                    </a:p>
                  </a:txBody>
                  <a:tcPr>
                    <a:solidFill>
                      <a:schemeClr val="tx2">
                        <a:lumMod val="20000"/>
                        <a:lumOff val="80000"/>
                      </a:schemeClr>
                    </a:solidFill>
                  </a:tcPr>
                </a:tc>
                <a:tc>
                  <a:txBody>
                    <a:bodyPr/>
                    <a:lstStyle/>
                    <a:p>
                      <a:pPr algn="ctr"/>
                      <a:r>
                        <a:rPr lang="en-AU" sz="3200" b="1" dirty="0">
                          <a:solidFill>
                            <a:srgbClr val="7030A0"/>
                          </a:solidFill>
                        </a:rPr>
                        <a:t>6.0 years </a:t>
                      </a:r>
                      <a:endParaRPr lang="en-AU" sz="3200" b="1" dirty="0">
                        <a:solidFill>
                          <a:srgbClr val="7030A0"/>
                        </a:solidFill>
                        <a:latin typeface="Franklin Gothic Demi" panose="020B0703020102020204" pitchFamily="34" charset="0"/>
                      </a:endParaRPr>
                    </a:p>
                  </a:txBody>
                  <a:tcPr>
                    <a:solidFill>
                      <a:schemeClr val="tx2">
                        <a:lumMod val="20000"/>
                        <a:lumOff val="80000"/>
                      </a:schemeClr>
                    </a:solidFill>
                  </a:tcPr>
                </a:tc>
                <a:extLst>
                  <a:ext uri="{0D108BD9-81ED-4DB2-BD59-A6C34878D82A}">
                    <a16:rowId xmlns:a16="http://schemas.microsoft.com/office/drawing/2014/main" val="2268756776"/>
                  </a:ext>
                </a:extLst>
              </a:tr>
            </a:tbl>
          </a:graphicData>
        </a:graphic>
      </p:graphicFrame>
    </p:spTree>
    <p:extLst>
      <p:ext uri="{BB962C8B-B14F-4D97-AF65-F5344CB8AC3E}">
        <p14:creationId xmlns:p14="http://schemas.microsoft.com/office/powerpoint/2010/main" val="13033406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D2FDF238-DCF0-859C-0608-686904C0459B}"/>
              </a:ext>
            </a:extLst>
          </p:cNvPr>
          <p:cNvSpPr/>
          <p:nvPr/>
        </p:nvSpPr>
        <p:spPr>
          <a:xfrm>
            <a:off x="0" y="1352550"/>
            <a:ext cx="12192000" cy="550545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   </a:t>
            </a:r>
          </a:p>
        </p:txBody>
      </p:sp>
      <p:sp>
        <p:nvSpPr>
          <p:cNvPr id="42" name="Content Placeholder 3">
            <a:extLst>
              <a:ext uri="{FF2B5EF4-FFF2-40B4-BE49-F238E27FC236}">
                <a16:creationId xmlns:a16="http://schemas.microsoft.com/office/drawing/2014/main" id="{0E267CC4-27ED-4ADA-16C1-28089E2B8B58}"/>
              </a:ext>
            </a:extLst>
          </p:cNvPr>
          <p:cNvSpPr txBox="1">
            <a:spLocks/>
          </p:cNvSpPr>
          <p:nvPr/>
        </p:nvSpPr>
        <p:spPr>
          <a:xfrm>
            <a:off x="8110456" y="4709038"/>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sp>
        <p:nvSpPr>
          <p:cNvPr id="2" name="Title 1">
            <a:extLst>
              <a:ext uri="{FF2B5EF4-FFF2-40B4-BE49-F238E27FC236}">
                <a16:creationId xmlns:a16="http://schemas.microsoft.com/office/drawing/2014/main" id="{7B970967-5228-F632-5CA8-4AD4EB9D30ED}"/>
              </a:ext>
            </a:extLst>
          </p:cNvPr>
          <p:cNvSpPr>
            <a:spLocks noGrp="1"/>
          </p:cNvSpPr>
          <p:nvPr>
            <p:ph type="title"/>
          </p:nvPr>
        </p:nvSpPr>
        <p:spPr/>
        <p:txBody>
          <a:bodyPr/>
          <a:lstStyle/>
          <a:p>
            <a:r>
              <a:rPr lang="en-AU" dirty="0"/>
              <a:t>Ranking of sexual offences – pair 17</a:t>
            </a:r>
          </a:p>
        </p:txBody>
      </p:sp>
      <p:pic>
        <p:nvPicPr>
          <p:cNvPr id="8" name="Content Placeholder 7" descr="A blue and black logo&#10;&#10;Description automatically generated">
            <a:extLst>
              <a:ext uri="{FF2B5EF4-FFF2-40B4-BE49-F238E27FC236}">
                <a16:creationId xmlns:a16="http://schemas.microsoft.com/office/drawing/2014/main" id="{60C095BA-9DA4-D291-0E34-2E00E9F2CE2B}"/>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2401318" y="2644775"/>
            <a:ext cx="1996669" cy="1996669"/>
          </a:xfrm>
        </p:spPr>
      </p:pic>
      <p:pic>
        <p:nvPicPr>
          <p:cNvPr id="10" name="Picture 9" descr="A blue and black logo&#10;&#10;Description automatically generated">
            <a:extLst>
              <a:ext uri="{FF2B5EF4-FFF2-40B4-BE49-F238E27FC236}">
                <a16:creationId xmlns:a16="http://schemas.microsoft.com/office/drawing/2014/main" id="{8C17D69B-967F-8641-F110-E2945B4C274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79386" y="2055737"/>
            <a:ext cx="2489200" cy="2489200"/>
          </a:xfrm>
          <a:prstGeom prst="rect">
            <a:avLst/>
          </a:prstGeom>
        </p:spPr>
      </p:pic>
      <p:pic>
        <p:nvPicPr>
          <p:cNvPr id="12" name="Picture 11" descr="A black background with a black square&#10;&#10;Description automatically generated with medium confidence">
            <a:extLst>
              <a:ext uri="{FF2B5EF4-FFF2-40B4-BE49-F238E27FC236}">
                <a16:creationId xmlns:a16="http://schemas.microsoft.com/office/drawing/2014/main" id="{8C8D96BB-772E-7D46-C895-C869ED6EE10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68254" y="416416"/>
            <a:ext cx="2489200" cy="2489200"/>
          </a:xfrm>
          <a:prstGeom prst="rect">
            <a:avLst/>
          </a:prstGeom>
        </p:spPr>
      </p:pic>
      <p:sp>
        <p:nvSpPr>
          <p:cNvPr id="20" name="Content Placeholder 3">
            <a:extLst>
              <a:ext uri="{FF2B5EF4-FFF2-40B4-BE49-F238E27FC236}">
                <a16:creationId xmlns:a16="http://schemas.microsoft.com/office/drawing/2014/main" id="{AC43B381-E700-D5B6-2C6B-07C6813FA29C}"/>
              </a:ext>
            </a:extLst>
          </p:cNvPr>
          <p:cNvSpPr txBox="1">
            <a:spLocks/>
          </p:cNvSpPr>
          <p:nvPr/>
        </p:nvSpPr>
        <p:spPr>
          <a:xfrm>
            <a:off x="577850" y="4713287"/>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sp>
        <p:nvSpPr>
          <p:cNvPr id="35" name="Content Placeholder 3">
            <a:extLst>
              <a:ext uri="{FF2B5EF4-FFF2-40B4-BE49-F238E27FC236}">
                <a16:creationId xmlns:a16="http://schemas.microsoft.com/office/drawing/2014/main" id="{1DEF6372-452C-C5FF-DAA9-DBC51B3AB181}"/>
              </a:ext>
            </a:extLst>
          </p:cNvPr>
          <p:cNvSpPr txBox="1">
            <a:spLocks/>
          </p:cNvSpPr>
          <p:nvPr/>
        </p:nvSpPr>
        <p:spPr>
          <a:xfrm>
            <a:off x="4261044" y="4713287"/>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pic>
        <p:nvPicPr>
          <p:cNvPr id="3" name="Picture 2" descr="A black background with blue eyes&#10;&#10;Description automatically generated">
            <a:extLst>
              <a:ext uri="{FF2B5EF4-FFF2-40B4-BE49-F238E27FC236}">
                <a16:creationId xmlns:a16="http://schemas.microsoft.com/office/drawing/2014/main" id="{8C330EE5-1296-0811-854D-0917B5AD77D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690782" y="-375835"/>
            <a:ext cx="2212293" cy="2212293"/>
          </a:xfrm>
          <a:prstGeom prst="rect">
            <a:avLst/>
          </a:prstGeom>
        </p:spPr>
      </p:pic>
      <p:graphicFrame>
        <p:nvGraphicFramePr>
          <p:cNvPr id="23" name="Table 23">
            <a:extLst>
              <a:ext uri="{FF2B5EF4-FFF2-40B4-BE49-F238E27FC236}">
                <a16:creationId xmlns:a16="http://schemas.microsoft.com/office/drawing/2014/main" id="{8FB24CAC-D9B0-F6AB-0811-D3693B6B84F4}"/>
              </a:ext>
            </a:extLst>
          </p:cNvPr>
          <p:cNvGraphicFramePr>
            <a:graphicFrameLocks noGrp="1"/>
          </p:cNvGraphicFramePr>
          <p:nvPr>
            <p:extLst>
              <p:ext uri="{D42A27DB-BD31-4B8C-83A1-F6EECF244321}">
                <p14:modId xmlns:p14="http://schemas.microsoft.com/office/powerpoint/2010/main" val="1408517584"/>
              </p:ext>
            </p:extLst>
          </p:nvPr>
        </p:nvGraphicFramePr>
        <p:xfrm>
          <a:off x="1273417" y="2187816"/>
          <a:ext cx="9911418" cy="4402016"/>
        </p:xfrm>
        <a:graphic>
          <a:graphicData uri="http://schemas.openxmlformats.org/drawingml/2006/table">
            <a:tbl>
              <a:tblPr firstCol="1">
                <a:tableStyleId>{F5AB1C69-6EDB-4FF4-983F-18BD219EF322}</a:tableStyleId>
              </a:tblPr>
              <a:tblGrid>
                <a:gridCol w="3303806">
                  <a:extLst>
                    <a:ext uri="{9D8B030D-6E8A-4147-A177-3AD203B41FA5}">
                      <a16:colId xmlns:a16="http://schemas.microsoft.com/office/drawing/2014/main" val="2080385028"/>
                    </a:ext>
                  </a:extLst>
                </a:gridCol>
                <a:gridCol w="3303806">
                  <a:extLst>
                    <a:ext uri="{9D8B030D-6E8A-4147-A177-3AD203B41FA5}">
                      <a16:colId xmlns:a16="http://schemas.microsoft.com/office/drawing/2014/main" val="3774082103"/>
                    </a:ext>
                  </a:extLst>
                </a:gridCol>
                <a:gridCol w="3303806">
                  <a:extLst>
                    <a:ext uri="{9D8B030D-6E8A-4147-A177-3AD203B41FA5}">
                      <a16:colId xmlns:a16="http://schemas.microsoft.com/office/drawing/2014/main" val="4173736510"/>
                    </a:ext>
                  </a:extLst>
                </a:gridCol>
              </a:tblGrid>
              <a:tr h="829408">
                <a:tc>
                  <a:txBody>
                    <a:bodyPr/>
                    <a:lstStyle/>
                    <a:p>
                      <a:r>
                        <a:rPr lang="en-AU" sz="2000" dirty="0">
                          <a:latin typeface="+mn-lt"/>
                        </a:rPr>
                        <a:t>Offence</a:t>
                      </a:r>
                    </a:p>
                  </a:txBody>
                  <a:tcPr/>
                </a:tc>
                <a:tc>
                  <a:txBody>
                    <a:bodyPr/>
                    <a:lstStyle/>
                    <a:p>
                      <a:r>
                        <a:rPr lang="en-AU" sz="2000" dirty="0">
                          <a:latin typeface="Franklin Gothic Demi" panose="020B0703020102020204" pitchFamily="34" charset="0"/>
                        </a:rPr>
                        <a:t>Dangerous op vehicle GBH (speeding &amp; alcohol) </a:t>
                      </a:r>
                    </a:p>
                  </a:txBody>
                  <a:tcPr/>
                </a:tc>
                <a:tc>
                  <a:txBody>
                    <a:bodyPr/>
                    <a:lstStyle/>
                    <a:p>
                      <a:r>
                        <a:rPr lang="en-AU" sz="2000" kern="1200" dirty="0">
                          <a:solidFill>
                            <a:schemeClr val="dk1"/>
                          </a:solidFill>
                          <a:effectLst/>
                          <a:latin typeface="Franklin Gothic Demi" panose="020B0703020102020204" pitchFamily="34" charset="0"/>
                          <a:ea typeface="+mn-ea"/>
                          <a:cs typeface="+mn-cs"/>
                        </a:rPr>
                        <a:t>Penile (anal) rape of an adult (DV) </a:t>
                      </a:r>
                      <a:endParaRPr lang="en-AU" sz="2000" dirty="0">
                        <a:latin typeface="Franklin Gothic Demi" panose="020B0703020102020204" pitchFamily="34" charset="0"/>
                      </a:endParaRPr>
                    </a:p>
                  </a:txBody>
                  <a:tcPr/>
                </a:tc>
                <a:extLst>
                  <a:ext uri="{0D108BD9-81ED-4DB2-BD59-A6C34878D82A}">
                    <a16:rowId xmlns:a16="http://schemas.microsoft.com/office/drawing/2014/main" val="4077202314"/>
                  </a:ext>
                </a:extLst>
              </a:tr>
              <a:tr h="829408">
                <a:tc>
                  <a:txBody>
                    <a:bodyPr/>
                    <a:lstStyle/>
                    <a:p>
                      <a:r>
                        <a:rPr lang="en-AU" sz="2000" dirty="0">
                          <a:latin typeface="+mn-lt"/>
                        </a:rPr>
                        <a:t>Scenario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kern="1200" dirty="0">
                          <a:solidFill>
                            <a:schemeClr val="dk1"/>
                          </a:solidFill>
                          <a:effectLst/>
                          <a:latin typeface="+mn-lt"/>
                          <a:ea typeface="+mn-ea"/>
                          <a:cs typeface="+mn-cs"/>
                        </a:rPr>
                        <a:t>Denise (35) drives her car over the speed limit while drunk and hits another car. The accident leaves the other driver, Val (35), permanently unable to use her legs.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kern="1200" dirty="0">
                          <a:solidFill>
                            <a:schemeClr val="dk1"/>
                          </a:solidFill>
                          <a:effectLst/>
                          <a:latin typeface="+mn-lt"/>
                          <a:ea typeface="+mn-ea"/>
                          <a:cs typeface="+mn-cs"/>
                        </a:rPr>
                        <a:t>Declan (35) non-consensually penetrates the anus of his husband (35) with his penis.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8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67871453"/>
                  </a:ext>
                </a:extLst>
              </a:tr>
              <a:tr h="8294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2000" dirty="0">
                          <a:solidFill>
                            <a:schemeClr val="bg1"/>
                          </a:solidFill>
                          <a:latin typeface="+mn-lt"/>
                        </a:rPr>
                        <a:t>% participants viewed as most serious</a:t>
                      </a:r>
                    </a:p>
                    <a:p>
                      <a:endParaRPr lang="en-AU" sz="2000" dirty="0">
                        <a:latin typeface="+mn-lt"/>
                      </a:endParaRPr>
                    </a:p>
                  </a:txBody>
                  <a:tcPr/>
                </a:tc>
                <a:tc>
                  <a:txBody>
                    <a:bodyPr/>
                    <a:lstStyle/>
                    <a:p>
                      <a:pPr algn="ctr"/>
                      <a:r>
                        <a:rPr lang="en-AU" sz="3200" dirty="0">
                          <a:solidFill>
                            <a:schemeClr val="accent3"/>
                          </a:solidFill>
                          <a:latin typeface="Franklin Gothic Demi" panose="020B0703020102020204" pitchFamily="34" charset="0"/>
                        </a:rPr>
                        <a:t>66.3%</a:t>
                      </a:r>
                    </a:p>
                  </a:txBody>
                  <a:tcPr/>
                </a:tc>
                <a:tc>
                  <a:txBody>
                    <a:bodyPr/>
                    <a:lstStyle/>
                    <a:p>
                      <a:pPr algn="ctr"/>
                      <a:r>
                        <a:rPr lang="en-AU" sz="3200" dirty="0">
                          <a:solidFill>
                            <a:schemeClr val="tx1"/>
                          </a:solidFill>
                          <a:latin typeface="Franklin Gothic Demi" panose="020B0703020102020204" pitchFamily="34" charset="0"/>
                        </a:rPr>
                        <a:t>27.0%</a:t>
                      </a:r>
                    </a:p>
                  </a:txBody>
                  <a:tcPr/>
                </a:tc>
                <a:extLst>
                  <a:ext uri="{0D108BD9-81ED-4DB2-BD59-A6C34878D82A}">
                    <a16:rowId xmlns:a16="http://schemas.microsoft.com/office/drawing/2014/main" val="3670629241"/>
                  </a:ext>
                </a:extLst>
              </a:tr>
              <a:tr h="829408">
                <a:tc>
                  <a:txBody>
                    <a:bodyPr/>
                    <a:lstStyle/>
                    <a:p>
                      <a:r>
                        <a:rPr lang="en-AU" sz="2000" dirty="0">
                          <a:latin typeface="+mn-lt"/>
                        </a:rPr>
                        <a:t>Median custodial sentence length</a:t>
                      </a:r>
                    </a:p>
                  </a:txBody>
                  <a:tcPr/>
                </a:tc>
                <a:tc>
                  <a:txBody>
                    <a:bodyPr/>
                    <a:lstStyle/>
                    <a:p>
                      <a:pPr algn="ctr"/>
                      <a:r>
                        <a:rPr lang="en-AU" sz="3200" dirty="0">
                          <a:solidFill>
                            <a:schemeClr val="tx1"/>
                          </a:solidFill>
                          <a:latin typeface="Franklin Gothic Demi" panose="020B0703020102020204" pitchFamily="34" charset="0"/>
                        </a:rPr>
                        <a:t>4.6 years</a:t>
                      </a:r>
                    </a:p>
                  </a:txBody>
                  <a:tcPr/>
                </a:tc>
                <a:tc>
                  <a:txBody>
                    <a:bodyPr/>
                    <a:lstStyle/>
                    <a:p>
                      <a:pPr algn="ctr"/>
                      <a:r>
                        <a:rPr lang="en-AU" sz="3200" dirty="0">
                          <a:solidFill>
                            <a:schemeClr val="accent3"/>
                          </a:solidFill>
                          <a:latin typeface="Franklin Gothic Demi" panose="020B0703020102020204" pitchFamily="34" charset="0"/>
                        </a:rPr>
                        <a:t>6.0 years </a:t>
                      </a:r>
                    </a:p>
                  </a:txBody>
                  <a:tcPr/>
                </a:tc>
                <a:extLst>
                  <a:ext uri="{0D108BD9-81ED-4DB2-BD59-A6C34878D82A}">
                    <a16:rowId xmlns:a16="http://schemas.microsoft.com/office/drawing/2014/main" val="2268756776"/>
                  </a:ext>
                </a:extLst>
              </a:tr>
            </a:tbl>
          </a:graphicData>
        </a:graphic>
      </p:graphicFrame>
    </p:spTree>
    <p:extLst>
      <p:ext uri="{BB962C8B-B14F-4D97-AF65-F5344CB8AC3E}">
        <p14:creationId xmlns:p14="http://schemas.microsoft.com/office/powerpoint/2010/main" val="21449048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A081EC5-B636-675A-8981-C9B1CC82351B}"/>
              </a:ext>
            </a:extLst>
          </p:cNvPr>
          <p:cNvSpPr/>
          <p:nvPr/>
        </p:nvSpPr>
        <p:spPr>
          <a:xfrm>
            <a:off x="0" y="0"/>
            <a:ext cx="12192000" cy="13083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2" name="Oval 31">
            <a:extLst>
              <a:ext uri="{FF2B5EF4-FFF2-40B4-BE49-F238E27FC236}">
                <a16:creationId xmlns:a16="http://schemas.microsoft.com/office/drawing/2014/main" id="{D01618D8-8C20-0395-D5FE-73B475ECC12C}"/>
              </a:ext>
            </a:extLst>
          </p:cNvPr>
          <p:cNvSpPr/>
          <p:nvPr/>
        </p:nvSpPr>
        <p:spPr>
          <a:xfrm rot="8384634">
            <a:off x="-5279910" y="-509818"/>
            <a:ext cx="2801296" cy="2391091"/>
          </a:xfrm>
          <a:prstGeom prst="ellipse">
            <a:avLst/>
          </a:prstGeom>
          <a:solidFill>
            <a:schemeClr val="accent1">
              <a:lumMod val="50000"/>
              <a:alpha val="25098"/>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1" name="Oval 30">
            <a:extLst>
              <a:ext uri="{FF2B5EF4-FFF2-40B4-BE49-F238E27FC236}">
                <a16:creationId xmlns:a16="http://schemas.microsoft.com/office/drawing/2014/main" id="{05EF358A-85B9-F0CD-F255-B7AF6E1C91DC}"/>
              </a:ext>
            </a:extLst>
          </p:cNvPr>
          <p:cNvSpPr/>
          <p:nvPr/>
        </p:nvSpPr>
        <p:spPr>
          <a:xfrm>
            <a:off x="-1736565" y="-1767044"/>
            <a:ext cx="2792355" cy="2575854"/>
          </a:xfrm>
          <a:prstGeom prst="ellipse">
            <a:avLst/>
          </a:prstGeom>
          <a:solidFill>
            <a:srgbClr val="4B3353">
              <a:alpha val="7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9" name="Oval 28">
            <a:extLst>
              <a:ext uri="{FF2B5EF4-FFF2-40B4-BE49-F238E27FC236}">
                <a16:creationId xmlns:a16="http://schemas.microsoft.com/office/drawing/2014/main" id="{557D5989-12F7-6C9A-7BE8-71309B74F81E}"/>
              </a:ext>
            </a:extLst>
          </p:cNvPr>
          <p:cNvSpPr/>
          <p:nvPr/>
        </p:nvSpPr>
        <p:spPr>
          <a:xfrm rot="10800000">
            <a:off x="6817988" y="-3878989"/>
            <a:ext cx="6395153" cy="4771833"/>
          </a:xfrm>
          <a:prstGeom prst="ellipse">
            <a:avLst/>
          </a:prstGeom>
          <a:solidFill>
            <a:srgbClr val="322237">
              <a:alpha val="72941"/>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0" name="Oval 29">
            <a:extLst>
              <a:ext uri="{FF2B5EF4-FFF2-40B4-BE49-F238E27FC236}">
                <a16:creationId xmlns:a16="http://schemas.microsoft.com/office/drawing/2014/main" id="{23B19DC0-EFE1-0305-F715-93C60AC1478F}"/>
              </a:ext>
            </a:extLst>
          </p:cNvPr>
          <p:cNvSpPr/>
          <p:nvPr/>
        </p:nvSpPr>
        <p:spPr>
          <a:xfrm rot="8384634">
            <a:off x="616496" y="-78761"/>
            <a:ext cx="603567" cy="579556"/>
          </a:xfrm>
          <a:prstGeom prst="ellipse">
            <a:avLst/>
          </a:prstGeom>
          <a:solidFill>
            <a:srgbClr val="4B3353">
              <a:alpha val="6392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0" name="Picture 9" descr="A black background with purple text&#10;&#10;Description automatically generated">
            <a:extLst>
              <a:ext uri="{FF2B5EF4-FFF2-40B4-BE49-F238E27FC236}">
                <a16:creationId xmlns:a16="http://schemas.microsoft.com/office/drawing/2014/main" id="{4B595FB7-975D-21B8-CEF1-6C4A9B1C8E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39852" y="6195879"/>
            <a:ext cx="2351438" cy="627205"/>
          </a:xfrm>
          <a:prstGeom prst="rect">
            <a:avLst/>
          </a:prstGeom>
        </p:spPr>
      </p:pic>
      <p:sp>
        <p:nvSpPr>
          <p:cNvPr id="12" name="Oval 11">
            <a:extLst>
              <a:ext uri="{FF2B5EF4-FFF2-40B4-BE49-F238E27FC236}">
                <a16:creationId xmlns:a16="http://schemas.microsoft.com/office/drawing/2014/main" id="{3201F5DC-06DA-82B2-7DA8-0B0C9B7190B4}"/>
              </a:ext>
            </a:extLst>
          </p:cNvPr>
          <p:cNvSpPr/>
          <p:nvPr/>
        </p:nvSpPr>
        <p:spPr>
          <a:xfrm rot="9631371">
            <a:off x="-5863394" y="4548419"/>
            <a:ext cx="2801296" cy="2391091"/>
          </a:xfrm>
          <a:prstGeom prst="ellipse">
            <a:avLst/>
          </a:prstGeom>
          <a:solidFill>
            <a:schemeClr val="accent1">
              <a:lumMod val="50000"/>
              <a:alpha val="25098"/>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Oval 12">
            <a:extLst>
              <a:ext uri="{FF2B5EF4-FFF2-40B4-BE49-F238E27FC236}">
                <a16:creationId xmlns:a16="http://schemas.microsoft.com/office/drawing/2014/main" id="{FDC08123-29EB-5F3E-58E8-E8EBE0266B42}"/>
              </a:ext>
            </a:extLst>
          </p:cNvPr>
          <p:cNvSpPr/>
          <p:nvPr/>
        </p:nvSpPr>
        <p:spPr>
          <a:xfrm>
            <a:off x="-3681462" y="6225308"/>
            <a:ext cx="937844" cy="882421"/>
          </a:xfrm>
          <a:prstGeom prst="ellipse">
            <a:avLst/>
          </a:prstGeom>
          <a:solidFill>
            <a:srgbClr val="4B3353">
              <a:alpha val="7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Oval 13">
            <a:extLst>
              <a:ext uri="{FF2B5EF4-FFF2-40B4-BE49-F238E27FC236}">
                <a16:creationId xmlns:a16="http://schemas.microsoft.com/office/drawing/2014/main" id="{6393794D-FFF1-60E7-D582-94ACB8BC861A}"/>
              </a:ext>
            </a:extLst>
          </p:cNvPr>
          <p:cNvSpPr/>
          <p:nvPr/>
        </p:nvSpPr>
        <p:spPr>
          <a:xfrm rot="9631371">
            <a:off x="-6140942" y="1348177"/>
            <a:ext cx="4172393" cy="3561413"/>
          </a:xfrm>
          <a:prstGeom prst="ellipse">
            <a:avLst/>
          </a:prstGeom>
          <a:solidFill>
            <a:srgbClr val="322237">
              <a:alpha val="72941"/>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Oval 14">
            <a:extLst>
              <a:ext uri="{FF2B5EF4-FFF2-40B4-BE49-F238E27FC236}">
                <a16:creationId xmlns:a16="http://schemas.microsoft.com/office/drawing/2014/main" id="{E9BDFF1A-4644-C743-1C07-4966B4838F76}"/>
              </a:ext>
            </a:extLst>
          </p:cNvPr>
          <p:cNvSpPr/>
          <p:nvPr/>
        </p:nvSpPr>
        <p:spPr>
          <a:xfrm rot="9631371">
            <a:off x="6957868" y="-1352043"/>
            <a:ext cx="2138821" cy="1825625"/>
          </a:xfrm>
          <a:prstGeom prst="ellipse">
            <a:avLst/>
          </a:prstGeom>
          <a:solidFill>
            <a:srgbClr val="4B3353">
              <a:alpha val="6392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 name="Title 1">
            <a:extLst>
              <a:ext uri="{FF2B5EF4-FFF2-40B4-BE49-F238E27FC236}">
                <a16:creationId xmlns:a16="http://schemas.microsoft.com/office/drawing/2014/main" id="{A47BCFB3-2ECA-8F7C-209F-5418661D4474}"/>
              </a:ext>
            </a:extLst>
          </p:cNvPr>
          <p:cNvSpPr>
            <a:spLocks noGrp="1"/>
          </p:cNvSpPr>
          <p:nvPr>
            <p:ph type="title"/>
          </p:nvPr>
        </p:nvSpPr>
        <p:spPr>
          <a:xfrm>
            <a:off x="506122" y="123969"/>
            <a:ext cx="11185167" cy="1325563"/>
          </a:xfrm>
        </p:spPr>
        <p:txBody>
          <a:bodyPr/>
          <a:lstStyle/>
          <a:p>
            <a:r>
              <a:rPr lang="en-US" dirty="0">
                <a:solidFill>
                  <a:schemeClr val="bg1"/>
                </a:solidFill>
                <a:latin typeface="Franklin Gothic Medium" panose="020B0603020102020204" pitchFamily="34" charset="0"/>
              </a:rPr>
              <a:t>Ranking of Sexual Offences – Pair 21</a:t>
            </a:r>
            <a:endParaRPr lang="en-AU" dirty="0">
              <a:solidFill>
                <a:schemeClr val="bg1"/>
              </a:solidFill>
              <a:latin typeface="Franklin Gothic Medium" panose="020B0603020102020204" pitchFamily="34" charset="0"/>
            </a:endParaRPr>
          </a:p>
        </p:txBody>
      </p:sp>
      <p:graphicFrame>
        <p:nvGraphicFramePr>
          <p:cNvPr id="5" name="Table 23">
            <a:extLst>
              <a:ext uri="{FF2B5EF4-FFF2-40B4-BE49-F238E27FC236}">
                <a16:creationId xmlns:a16="http://schemas.microsoft.com/office/drawing/2014/main" id="{1B63E469-6445-2B8F-F16E-9D30A4AEB921}"/>
              </a:ext>
            </a:extLst>
          </p:cNvPr>
          <p:cNvGraphicFramePr>
            <a:graphicFrameLocks noGrp="1"/>
          </p:cNvGraphicFramePr>
          <p:nvPr>
            <p:extLst>
              <p:ext uri="{D42A27DB-BD31-4B8C-83A1-F6EECF244321}">
                <p14:modId xmlns:p14="http://schemas.microsoft.com/office/powerpoint/2010/main" val="3167395217"/>
              </p:ext>
            </p:extLst>
          </p:nvPr>
        </p:nvGraphicFramePr>
        <p:xfrm>
          <a:off x="1140291" y="1730616"/>
          <a:ext cx="9911418" cy="4371536"/>
        </p:xfrm>
        <a:graphic>
          <a:graphicData uri="http://schemas.openxmlformats.org/drawingml/2006/table">
            <a:tbl>
              <a:tblPr firstCol="1">
                <a:tableStyleId>{5C22544A-7EE6-4342-B048-85BDC9FD1C3A}</a:tableStyleId>
              </a:tblPr>
              <a:tblGrid>
                <a:gridCol w="3303806">
                  <a:extLst>
                    <a:ext uri="{9D8B030D-6E8A-4147-A177-3AD203B41FA5}">
                      <a16:colId xmlns:a16="http://schemas.microsoft.com/office/drawing/2014/main" val="2080385028"/>
                    </a:ext>
                  </a:extLst>
                </a:gridCol>
                <a:gridCol w="3303806">
                  <a:extLst>
                    <a:ext uri="{9D8B030D-6E8A-4147-A177-3AD203B41FA5}">
                      <a16:colId xmlns:a16="http://schemas.microsoft.com/office/drawing/2014/main" val="3774082103"/>
                    </a:ext>
                  </a:extLst>
                </a:gridCol>
                <a:gridCol w="3303806">
                  <a:extLst>
                    <a:ext uri="{9D8B030D-6E8A-4147-A177-3AD203B41FA5}">
                      <a16:colId xmlns:a16="http://schemas.microsoft.com/office/drawing/2014/main" val="4173736510"/>
                    </a:ext>
                  </a:extLst>
                </a:gridCol>
              </a:tblGrid>
              <a:tr h="829408">
                <a:tc>
                  <a:txBody>
                    <a:bodyPr/>
                    <a:lstStyle/>
                    <a:p>
                      <a:r>
                        <a:rPr lang="en-AU" sz="2000" dirty="0"/>
                        <a:t>Offence</a:t>
                      </a:r>
                      <a:endParaRPr lang="en-AU" sz="2000" dirty="0">
                        <a:latin typeface="+mn-lt"/>
                      </a:endParaRPr>
                    </a:p>
                  </a:txBody>
                  <a:tcPr/>
                </a:tc>
                <a:tc>
                  <a:txBody>
                    <a:bodyPr/>
                    <a:lstStyle/>
                    <a:p>
                      <a:r>
                        <a:rPr lang="en-AU" sz="2000" dirty="0"/>
                        <a:t>Intention to cause GBH (DV) </a:t>
                      </a:r>
                      <a:endParaRPr lang="en-AU" sz="2000" dirty="0">
                        <a:latin typeface="Franklin Gothic Demi" panose="020B0703020102020204" pitchFamily="34" charset="0"/>
                      </a:endParaRPr>
                    </a:p>
                  </a:txBody>
                  <a:tcPr/>
                </a:tc>
                <a:tc>
                  <a:txBody>
                    <a:bodyPr/>
                    <a:lstStyle/>
                    <a:p>
                      <a:r>
                        <a:rPr lang="en-AU" sz="2000" kern="1200" dirty="0">
                          <a:solidFill>
                            <a:schemeClr val="dk1"/>
                          </a:solidFill>
                          <a:effectLst/>
                        </a:rPr>
                        <a:t>Penile rape of an adult stranger (not DV) </a:t>
                      </a:r>
                      <a:endParaRPr lang="en-AU" sz="2000" dirty="0">
                        <a:latin typeface="Franklin Gothic Demi" panose="020B0703020102020204" pitchFamily="34" charset="0"/>
                      </a:endParaRPr>
                    </a:p>
                  </a:txBody>
                  <a:tcPr/>
                </a:tc>
                <a:extLst>
                  <a:ext uri="{0D108BD9-81ED-4DB2-BD59-A6C34878D82A}">
                    <a16:rowId xmlns:a16="http://schemas.microsoft.com/office/drawing/2014/main" val="4077202314"/>
                  </a:ext>
                </a:extLst>
              </a:tr>
              <a:tr h="829408">
                <a:tc>
                  <a:txBody>
                    <a:bodyPr/>
                    <a:lstStyle/>
                    <a:p>
                      <a:r>
                        <a:rPr lang="en-AU" sz="2000" dirty="0"/>
                        <a:t>Scenario</a:t>
                      </a:r>
                      <a:endParaRPr lang="en-AU" sz="2000" dirty="0">
                        <a:latin typeface="+mn-lt"/>
                      </a:endParaRPr>
                    </a:p>
                  </a:txBody>
                  <a:tcPr/>
                </a:tc>
                <a:tc>
                  <a:txBody>
                    <a:bodyPr/>
                    <a:lstStyle/>
                    <a:p>
                      <a:r>
                        <a:rPr lang="en-AU" sz="1800" kern="1200" dirty="0">
                          <a:solidFill>
                            <a:schemeClr val="dk1"/>
                          </a:solidFill>
                          <a:effectLst/>
                        </a:rPr>
                        <a:t>Duke (35) and Vera (35) had ended their relationship. Duke did not accept this and struck Vera three times in the head with a claw hammer. Vera had multiple skull fractures and permanent scarring. </a:t>
                      </a:r>
                      <a:endParaRPr lang="en-AU" sz="1800" kern="1200" dirty="0">
                        <a:solidFill>
                          <a:schemeClr val="dk1"/>
                        </a:solidFill>
                        <a:effectLst/>
                        <a:latin typeface="+mn-lt"/>
                        <a:ea typeface="+mn-ea"/>
                        <a:cs typeface="+mn-cs"/>
                      </a:endParaRPr>
                    </a:p>
                  </a:txBody>
                  <a:tcPr>
                    <a:solidFill>
                      <a:schemeClr val="tx2">
                        <a:lumMod val="20000"/>
                        <a:lumOff val="80000"/>
                      </a:schemeClr>
                    </a:solidFill>
                  </a:tcPr>
                </a:tc>
                <a:tc>
                  <a:txBody>
                    <a:bodyPr/>
                    <a:lstStyle/>
                    <a:p>
                      <a:r>
                        <a:rPr lang="en-AU" sz="1800" kern="1200" dirty="0">
                          <a:solidFill>
                            <a:schemeClr val="dk1"/>
                          </a:solidFill>
                          <a:effectLst/>
                        </a:rPr>
                        <a:t>Dominic (35) non-consensually penetrates the vagina of a stranger (35) with his penis.</a:t>
                      </a:r>
                      <a:endParaRPr lang="en-AU" sz="1800" kern="1200" dirty="0">
                        <a:solidFill>
                          <a:schemeClr val="dk1"/>
                        </a:solidFill>
                        <a:effectLst/>
                        <a:latin typeface="+mn-lt"/>
                        <a:ea typeface="+mn-ea"/>
                        <a:cs typeface="+mn-cs"/>
                      </a:endParaRPr>
                    </a:p>
                  </a:txBody>
                  <a:tcPr>
                    <a:solidFill>
                      <a:schemeClr val="tx2">
                        <a:lumMod val="20000"/>
                        <a:lumOff val="80000"/>
                      </a:schemeClr>
                    </a:solidFill>
                  </a:tcPr>
                </a:tc>
                <a:extLst>
                  <a:ext uri="{0D108BD9-81ED-4DB2-BD59-A6C34878D82A}">
                    <a16:rowId xmlns:a16="http://schemas.microsoft.com/office/drawing/2014/main" val="67871453"/>
                  </a:ext>
                </a:extLst>
              </a:tr>
              <a:tr h="6683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2000" dirty="0">
                          <a:solidFill>
                            <a:schemeClr val="bg1"/>
                          </a:solidFill>
                        </a:rPr>
                        <a:t>% participants viewed as most serious</a:t>
                      </a:r>
                      <a:endParaRPr lang="en-AU" sz="2000" dirty="0">
                        <a:solidFill>
                          <a:schemeClr val="bg1"/>
                        </a:solidFill>
                        <a:latin typeface="+mn-lt"/>
                      </a:endParaRPr>
                    </a:p>
                  </a:txBody>
                  <a:tcPr/>
                </a:tc>
                <a:tc>
                  <a:txBody>
                    <a:bodyPr/>
                    <a:lstStyle/>
                    <a:p>
                      <a:pPr algn="ctr"/>
                      <a:r>
                        <a:rPr lang="en-AU" sz="3200" b="1" dirty="0">
                          <a:solidFill>
                            <a:srgbClr val="7030A0"/>
                          </a:solidFill>
                        </a:rPr>
                        <a:t>64.0%</a:t>
                      </a:r>
                      <a:endParaRPr lang="en-AU" sz="3200" b="1" dirty="0">
                        <a:solidFill>
                          <a:srgbClr val="7030A0"/>
                        </a:solidFill>
                        <a:latin typeface="Franklin Gothic Demi" panose="020B0703020102020204" pitchFamily="34" charset="0"/>
                      </a:endParaRPr>
                    </a:p>
                  </a:txBody>
                  <a:tcPr/>
                </a:tc>
                <a:tc>
                  <a:txBody>
                    <a:bodyPr/>
                    <a:lstStyle/>
                    <a:p>
                      <a:pPr algn="ctr"/>
                      <a:r>
                        <a:rPr lang="en-AU" sz="3200" dirty="0">
                          <a:solidFill>
                            <a:schemeClr val="tx1"/>
                          </a:solidFill>
                        </a:rPr>
                        <a:t>30.3%</a:t>
                      </a:r>
                      <a:endParaRPr lang="en-AU" sz="3200" dirty="0">
                        <a:solidFill>
                          <a:schemeClr val="tx1"/>
                        </a:solidFill>
                        <a:latin typeface="Franklin Gothic Demi" panose="020B0703020102020204" pitchFamily="34" charset="0"/>
                      </a:endParaRPr>
                    </a:p>
                  </a:txBody>
                  <a:tcPr/>
                </a:tc>
                <a:extLst>
                  <a:ext uri="{0D108BD9-81ED-4DB2-BD59-A6C34878D82A}">
                    <a16:rowId xmlns:a16="http://schemas.microsoft.com/office/drawing/2014/main" val="3670629241"/>
                  </a:ext>
                </a:extLst>
              </a:tr>
              <a:tr h="829408">
                <a:tc>
                  <a:txBody>
                    <a:bodyPr/>
                    <a:lstStyle/>
                    <a:p>
                      <a:r>
                        <a:rPr lang="en-AU" sz="2000" dirty="0"/>
                        <a:t>Median custodial sentence length</a:t>
                      </a:r>
                      <a:endParaRPr lang="en-AU" sz="2000" dirty="0">
                        <a:latin typeface="+mn-lt"/>
                      </a:endParaRPr>
                    </a:p>
                  </a:txBody>
                  <a:tcPr/>
                </a:tc>
                <a:tc>
                  <a:txBody>
                    <a:bodyPr/>
                    <a:lstStyle/>
                    <a:p>
                      <a:pPr algn="ctr"/>
                      <a:r>
                        <a:rPr lang="en-AU" sz="3200" dirty="0">
                          <a:solidFill>
                            <a:schemeClr val="tx1"/>
                          </a:solidFill>
                        </a:rPr>
                        <a:t>6.3 years</a:t>
                      </a:r>
                      <a:endParaRPr lang="en-AU" sz="3200" dirty="0">
                        <a:solidFill>
                          <a:schemeClr val="tx1"/>
                        </a:solidFill>
                        <a:latin typeface="Franklin Gothic Demi" panose="020B0703020102020204" pitchFamily="34" charset="0"/>
                      </a:endParaRPr>
                    </a:p>
                  </a:txBody>
                  <a:tcPr>
                    <a:solidFill>
                      <a:schemeClr val="tx2">
                        <a:lumMod val="20000"/>
                        <a:lumOff val="80000"/>
                      </a:schemeClr>
                    </a:solidFill>
                  </a:tcPr>
                </a:tc>
                <a:tc>
                  <a:txBody>
                    <a:bodyPr/>
                    <a:lstStyle/>
                    <a:p>
                      <a:pPr algn="ctr"/>
                      <a:r>
                        <a:rPr lang="en-AU" sz="3200" b="1" dirty="0">
                          <a:solidFill>
                            <a:srgbClr val="7030A0"/>
                          </a:solidFill>
                        </a:rPr>
                        <a:t>7.0 years </a:t>
                      </a:r>
                      <a:endParaRPr lang="en-AU" sz="3200" b="1" dirty="0">
                        <a:solidFill>
                          <a:srgbClr val="7030A0"/>
                        </a:solidFill>
                        <a:latin typeface="Franklin Gothic Demi" panose="020B0703020102020204" pitchFamily="34" charset="0"/>
                      </a:endParaRPr>
                    </a:p>
                  </a:txBody>
                  <a:tcPr>
                    <a:solidFill>
                      <a:schemeClr val="tx2">
                        <a:lumMod val="20000"/>
                        <a:lumOff val="80000"/>
                      </a:schemeClr>
                    </a:solidFill>
                  </a:tcPr>
                </a:tc>
                <a:extLst>
                  <a:ext uri="{0D108BD9-81ED-4DB2-BD59-A6C34878D82A}">
                    <a16:rowId xmlns:a16="http://schemas.microsoft.com/office/drawing/2014/main" val="2268756776"/>
                  </a:ext>
                </a:extLst>
              </a:tr>
            </a:tbl>
          </a:graphicData>
        </a:graphic>
      </p:graphicFrame>
    </p:spTree>
    <p:extLst>
      <p:ext uri="{BB962C8B-B14F-4D97-AF65-F5344CB8AC3E}">
        <p14:creationId xmlns:p14="http://schemas.microsoft.com/office/powerpoint/2010/main" val="23304496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D2FDF238-DCF0-859C-0608-686904C0459B}"/>
              </a:ext>
            </a:extLst>
          </p:cNvPr>
          <p:cNvSpPr/>
          <p:nvPr/>
        </p:nvSpPr>
        <p:spPr>
          <a:xfrm>
            <a:off x="0" y="1352550"/>
            <a:ext cx="12192000" cy="550545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   </a:t>
            </a:r>
          </a:p>
        </p:txBody>
      </p:sp>
      <p:sp>
        <p:nvSpPr>
          <p:cNvPr id="42" name="Content Placeholder 3">
            <a:extLst>
              <a:ext uri="{FF2B5EF4-FFF2-40B4-BE49-F238E27FC236}">
                <a16:creationId xmlns:a16="http://schemas.microsoft.com/office/drawing/2014/main" id="{0E267CC4-27ED-4ADA-16C1-28089E2B8B58}"/>
              </a:ext>
            </a:extLst>
          </p:cNvPr>
          <p:cNvSpPr txBox="1">
            <a:spLocks/>
          </p:cNvSpPr>
          <p:nvPr/>
        </p:nvSpPr>
        <p:spPr>
          <a:xfrm>
            <a:off x="8110456" y="4709038"/>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sp>
        <p:nvSpPr>
          <p:cNvPr id="2" name="Title 1">
            <a:extLst>
              <a:ext uri="{FF2B5EF4-FFF2-40B4-BE49-F238E27FC236}">
                <a16:creationId xmlns:a16="http://schemas.microsoft.com/office/drawing/2014/main" id="{7B970967-5228-F632-5CA8-4AD4EB9D30ED}"/>
              </a:ext>
            </a:extLst>
          </p:cNvPr>
          <p:cNvSpPr>
            <a:spLocks noGrp="1"/>
          </p:cNvSpPr>
          <p:nvPr>
            <p:ph type="title"/>
          </p:nvPr>
        </p:nvSpPr>
        <p:spPr/>
        <p:txBody>
          <a:bodyPr/>
          <a:lstStyle/>
          <a:p>
            <a:r>
              <a:rPr lang="en-AU" dirty="0"/>
              <a:t>Ranking of sexual offences – pair 21</a:t>
            </a:r>
          </a:p>
        </p:txBody>
      </p:sp>
      <p:pic>
        <p:nvPicPr>
          <p:cNvPr id="8" name="Content Placeholder 7" descr="A blue and black logo&#10;&#10;Description automatically generated">
            <a:extLst>
              <a:ext uri="{FF2B5EF4-FFF2-40B4-BE49-F238E27FC236}">
                <a16:creationId xmlns:a16="http://schemas.microsoft.com/office/drawing/2014/main" id="{60C095BA-9DA4-D291-0E34-2E00E9F2CE2B}"/>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2401318" y="2644775"/>
            <a:ext cx="1996669" cy="1996669"/>
          </a:xfrm>
        </p:spPr>
      </p:pic>
      <p:pic>
        <p:nvPicPr>
          <p:cNvPr id="10" name="Picture 9" descr="A blue and black logo&#10;&#10;Description automatically generated">
            <a:extLst>
              <a:ext uri="{FF2B5EF4-FFF2-40B4-BE49-F238E27FC236}">
                <a16:creationId xmlns:a16="http://schemas.microsoft.com/office/drawing/2014/main" id="{8C17D69B-967F-8641-F110-E2945B4C274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79386" y="2055737"/>
            <a:ext cx="2489200" cy="2489200"/>
          </a:xfrm>
          <a:prstGeom prst="rect">
            <a:avLst/>
          </a:prstGeom>
        </p:spPr>
      </p:pic>
      <p:pic>
        <p:nvPicPr>
          <p:cNvPr id="12" name="Picture 11" descr="A black background with a black square&#10;&#10;Description automatically generated with medium confidence">
            <a:extLst>
              <a:ext uri="{FF2B5EF4-FFF2-40B4-BE49-F238E27FC236}">
                <a16:creationId xmlns:a16="http://schemas.microsoft.com/office/drawing/2014/main" id="{8C8D96BB-772E-7D46-C895-C869ED6EE10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68254" y="416416"/>
            <a:ext cx="2489200" cy="2489200"/>
          </a:xfrm>
          <a:prstGeom prst="rect">
            <a:avLst/>
          </a:prstGeom>
        </p:spPr>
      </p:pic>
      <p:sp>
        <p:nvSpPr>
          <p:cNvPr id="20" name="Content Placeholder 3">
            <a:extLst>
              <a:ext uri="{FF2B5EF4-FFF2-40B4-BE49-F238E27FC236}">
                <a16:creationId xmlns:a16="http://schemas.microsoft.com/office/drawing/2014/main" id="{AC43B381-E700-D5B6-2C6B-07C6813FA29C}"/>
              </a:ext>
            </a:extLst>
          </p:cNvPr>
          <p:cNvSpPr txBox="1">
            <a:spLocks/>
          </p:cNvSpPr>
          <p:nvPr/>
        </p:nvSpPr>
        <p:spPr>
          <a:xfrm>
            <a:off x="577850" y="4713287"/>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sp>
        <p:nvSpPr>
          <p:cNvPr id="35" name="Content Placeholder 3">
            <a:extLst>
              <a:ext uri="{FF2B5EF4-FFF2-40B4-BE49-F238E27FC236}">
                <a16:creationId xmlns:a16="http://schemas.microsoft.com/office/drawing/2014/main" id="{1DEF6372-452C-C5FF-DAA9-DBC51B3AB181}"/>
              </a:ext>
            </a:extLst>
          </p:cNvPr>
          <p:cNvSpPr txBox="1">
            <a:spLocks/>
          </p:cNvSpPr>
          <p:nvPr/>
        </p:nvSpPr>
        <p:spPr>
          <a:xfrm>
            <a:off x="4261044" y="4713287"/>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pic>
        <p:nvPicPr>
          <p:cNvPr id="3" name="Picture 2" descr="A black background with blue eyes&#10;&#10;Description automatically generated">
            <a:extLst>
              <a:ext uri="{FF2B5EF4-FFF2-40B4-BE49-F238E27FC236}">
                <a16:creationId xmlns:a16="http://schemas.microsoft.com/office/drawing/2014/main" id="{8C330EE5-1296-0811-854D-0917B5AD77D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690782" y="-375835"/>
            <a:ext cx="2212293" cy="2212293"/>
          </a:xfrm>
          <a:prstGeom prst="rect">
            <a:avLst/>
          </a:prstGeom>
        </p:spPr>
      </p:pic>
      <p:graphicFrame>
        <p:nvGraphicFramePr>
          <p:cNvPr id="23" name="Table 23">
            <a:extLst>
              <a:ext uri="{FF2B5EF4-FFF2-40B4-BE49-F238E27FC236}">
                <a16:creationId xmlns:a16="http://schemas.microsoft.com/office/drawing/2014/main" id="{8FB24CAC-D9B0-F6AB-0811-D3693B6B84F4}"/>
              </a:ext>
            </a:extLst>
          </p:cNvPr>
          <p:cNvGraphicFramePr>
            <a:graphicFrameLocks noGrp="1"/>
          </p:cNvGraphicFramePr>
          <p:nvPr>
            <p:extLst>
              <p:ext uri="{D42A27DB-BD31-4B8C-83A1-F6EECF244321}">
                <p14:modId xmlns:p14="http://schemas.microsoft.com/office/powerpoint/2010/main" val="268084786"/>
              </p:ext>
            </p:extLst>
          </p:nvPr>
        </p:nvGraphicFramePr>
        <p:xfrm>
          <a:off x="1273417" y="2187816"/>
          <a:ext cx="9911418" cy="4371536"/>
        </p:xfrm>
        <a:graphic>
          <a:graphicData uri="http://schemas.openxmlformats.org/drawingml/2006/table">
            <a:tbl>
              <a:tblPr firstCol="1">
                <a:tableStyleId>{F5AB1C69-6EDB-4FF4-983F-18BD219EF322}</a:tableStyleId>
              </a:tblPr>
              <a:tblGrid>
                <a:gridCol w="3303806">
                  <a:extLst>
                    <a:ext uri="{9D8B030D-6E8A-4147-A177-3AD203B41FA5}">
                      <a16:colId xmlns:a16="http://schemas.microsoft.com/office/drawing/2014/main" val="2080385028"/>
                    </a:ext>
                  </a:extLst>
                </a:gridCol>
                <a:gridCol w="3303806">
                  <a:extLst>
                    <a:ext uri="{9D8B030D-6E8A-4147-A177-3AD203B41FA5}">
                      <a16:colId xmlns:a16="http://schemas.microsoft.com/office/drawing/2014/main" val="3774082103"/>
                    </a:ext>
                  </a:extLst>
                </a:gridCol>
                <a:gridCol w="3303806">
                  <a:extLst>
                    <a:ext uri="{9D8B030D-6E8A-4147-A177-3AD203B41FA5}">
                      <a16:colId xmlns:a16="http://schemas.microsoft.com/office/drawing/2014/main" val="4173736510"/>
                    </a:ext>
                  </a:extLst>
                </a:gridCol>
              </a:tblGrid>
              <a:tr h="829408">
                <a:tc>
                  <a:txBody>
                    <a:bodyPr/>
                    <a:lstStyle/>
                    <a:p>
                      <a:r>
                        <a:rPr lang="en-AU" sz="2000" dirty="0">
                          <a:latin typeface="+mn-lt"/>
                        </a:rPr>
                        <a:t>Offence</a:t>
                      </a:r>
                    </a:p>
                  </a:txBody>
                  <a:tcPr/>
                </a:tc>
                <a:tc>
                  <a:txBody>
                    <a:bodyPr/>
                    <a:lstStyle/>
                    <a:p>
                      <a:r>
                        <a:rPr lang="en-AU" sz="2000" dirty="0">
                          <a:latin typeface="Franklin Gothic Demi" panose="020B0703020102020204" pitchFamily="34" charset="0"/>
                        </a:rPr>
                        <a:t>Intention to cause GBH (DV) </a:t>
                      </a:r>
                    </a:p>
                  </a:txBody>
                  <a:tcPr/>
                </a:tc>
                <a:tc>
                  <a:txBody>
                    <a:bodyPr/>
                    <a:lstStyle/>
                    <a:p>
                      <a:r>
                        <a:rPr lang="en-AU" sz="2000" kern="1200" dirty="0">
                          <a:solidFill>
                            <a:schemeClr val="dk1"/>
                          </a:solidFill>
                          <a:effectLst/>
                          <a:latin typeface="Franklin Gothic Demi" panose="020B0703020102020204" pitchFamily="34" charset="0"/>
                          <a:ea typeface="+mn-ea"/>
                          <a:cs typeface="+mn-cs"/>
                        </a:rPr>
                        <a:t>Penile rape of an adult stranger (not DV) </a:t>
                      </a:r>
                      <a:endParaRPr lang="en-AU" sz="2000" dirty="0">
                        <a:latin typeface="Franklin Gothic Demi" panose="020B0703020102020204" pitchFamily="34" charset="0"/>
                      </a:endParaRPr>
                    </a:p>
                  </a:txBody>
                  <a:tcPr/>
                </a:tc>
                <a:extLst>
                  <a:ext uri="{0D108BD9-81ED-4DB2-BD59-A6C34878D82A}">
                    <a16:rowId xmlns:a16="http://schemas.microsoft.com/office/drawing/2014/main" val="4077202314"/>
                  </a:ext>
                </a:extLst>
              </a:tr>
              <a:tr h="829408">
                <a:tc>
                  <a:txBody>
                    <a:bodyPr/>
                    <a:lstStyle/>
                    <a:p>
                      <a:r>
                        <a:rPr lang="en-AU" sz="2000" dirty="0">
                          <a:latin typeface="+mn-lt"/>
                        </a:rPr>
                        <a:t>Scenario</a:t>
                      </a:r>
                    </a:p>
                  </a:txBody>
                  <a:tcPr/>
                </a:tc>
                <a:tc>
                  <a:txBody>
                    <a:bodyPr/>
                    <a:lstStyle/>
                    <a:p>
                      <a:r>
                        <a:rPr lang="en-AU" sz="1800" kern="1200" dirty="0">
                          <a:solidFill>
                            <a:schemeClr val="dk1"/>
                          </a:solidFill>
                          <a:effectLst/>
                          <a:latin typeface="+mn-lt"/>
                          <a:ea typeface="+mn-ea"/>
                          <a:cs typeface="+mn-cs"/>
                        </a:rPr>
                        <a:t>Duke (35) and Vera (35) had ended their relationship. Duke did not accept this and struck Vera three times in the head with a claw hammer. Vera had multiple skull fractures and permanent scarring. </a:t>
                      </a:r>
                    </a:p>
                  </a:txBody>
                  <a:tcPr/>
                </a:tc>
                <a:tc>
                  <a:txBody>
                    <a:bodyPr/>
                    <a:lstStyle/>
                    <a:p>
                      <a:r>
                        <a:rPr lang="en-AU" sz="1800" kern="1200" dirty="0">
                          <a:solidFill>
                            <a:schemeClr val="dk1"/>
                          </a:solidFill>
                          <a:effectLst/>
                          <a:latin typeface="+mn-lt"/>
                          <a:ea typeface="+mn-ea"/>
                          <a:cs typeface="+mn-cs"/>
                        </a:rPr>
                        <a:t>Dominic (35) non-consensually penetrates the vagina of a stranger (35) with his penis.</a:t>
                      </a:r>
                    </a:p>
                  </a:txBody>
                  <a:tcPr/>
                </a:tc>
                <a:extLst>
                  <a:ext uri="{0D108BD9-81ED-4DB2-BD59-A6C34878D82A}">
                    <a16:rowId xmlns:a16="http://schemas.microsoft.com/office/drawing/2014/main" val="67871453"/>
                  </a:ext>
                </a:extLst>
              </a:tr>
              <a:tr h="6683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2000" dirty="0">
                          <a:solidFill>
                            <a:schemeClr val="bg1"/>
                          </a:solidFill>
                          <a:latin typeface="+mn-lt"/>
                        </a:rPr>
                        <a:t>% participants viewed as most serious</a:t>
                      </a:r>
                    </a:p>
                  </a:txBody>
                  <a:tcPr/>
                </a:tc>
                <a:tc>
                  <a:txBody>
                    <a:bodyPr/>
                    <a:lstStyle/>
                    <a:p>
                      <a:pPr algn="ctr"/>
                      <a:r>
                        <a:rPr lang="en-AU" sz="3200" dirty="0">
                          <a:solidFill>
                            <a:schemeClr val="accent3"/>
                          </a:solidFill>
                          <a:latin typeface="Franklin Gothic Demi" panose="020B0703020102020204" pitchFamily="34" charset="0"/>
                        </a:rPr>
                        <a:t>64.0%</a:t>
                      </a:r>
                    </a:p>
                  </a:txBody>
                  <a:tcPr/>
                </a:tc>
                <a:tc>
                  <a:txBody>
                    <a:bodyPr/>
                    <a:lstStyle/>
                    <a:p>
                      <a:pPr algn="ctr"/>
                      <a:r>
                        <a:rPr lang="en-AU" sz="3200" dirty="0">
                          <a:solidFill>
                            <a:schemeClr val="tx1"/>
                          </a:solidFill>
                          <a:latin typeface="Franklin Gothic Demi" panose="020B0703020102020204" pitchFamily="34" charset="0"/>
                        </a:rPr>
                        <a:t>30.3%</a:t>
                      </a:r>
                    </a:p>
                  </a:txBody>
                  <a:tcPr/>
                </a:tc>
                <a:extLst>
                  <a:ext uri="{0D108BD9-81ED-4DB2-BD59-A6C34878D82A}">
                    <a16:rowId xmlns:a16="http://schemas.microsoft.com/office/drawing/2014/main" val="3670629241"/>
                  </a:ext>
                </a:extLst>
              </a:tr>
              <a:tr h="829408">
                <a:tc>
                  <a:txBody>
                    <a:bodyPr/>
                    <a:lstStyle/>
                    <a:p>
                      <a:r>
                        <a:rPr lang="en-AU" sz="2000" dirty="0">
                          <a:latin typeface="+mn-lt"/>
                        </a:rPr>
                        <a:t>Median custodial sentence length</a:t>
                      </a:r>
                    </a:p>
                  </a:txBody>
                  <a:tcPr/>
                </a:tc>
                <a:tc>
                  <a:txBody>
                    <a:bodyPr/>
                    <a:lstStyle/>
                    <a:p>
                      <a:pPr algn="ctr"/>
                      <a:r>
                        <a:rPr lang="en-AU" sz="3200" dirty="0">
                          <a:solidFill>
                            <a:schemeClr val="tx1"/>
                          </a:solidFill>
                          <a:latin typeface="Franklin Gothic Demi" panose="020B0703020102020204" pitchFamily="34" charset="0"/>
                        </a:rPr>
                        <a:t>6.3 years</a:t>
                      </a:r>
                    </a:p>
                  </a:txBody>
                  <a:tcPr/>
                </a:tc>
                <a:tc>
                  <a:txBody>
                    <a:bodyPr/>
                    <a:lstStyle/>
                    <a:p>
                      <a:pPr algn="ctr"/>
                      <a:r>
                        <a:rPr lang="en-AU" sz="3200" dirty="0">
                          <a:solidFill>
                            <a:schemeClr val="accent3"/>
                          </a:solidFill>
                          <a:latin typeface="Franklin Gothic Demi" panose="020B0703020102020204" pitchFamily="34" charset="0"/>
                        </a:rPr>
                        <a:t>7.0 years </a:t>
                      </a:r>
                    </a:p>
                  </a:txBody>
                  <a:tcPr/>
                </a:tc>
                <a:extLst>
                  <a:ext uri="{0D108BD9-81ED-4DB2-BD59-A6C34878D82A}">
                    <a16:rowId xmlns:a16="http://schemas.microsoft.com/office/drawing/2014/main" val="2268756776"/>
                  </a:ext>
                </a:extLst>
              </a:tr>
            </a:tbl>
          </a:graphicData>
        </a:graphic>
      </p:graphicFrame>
    </p:spTree>
    <p:extLst>
      <p:ext uri="{BB962C8B-B14F-4D97-AF65-F5344CB8AC3E}">
        <p14:creationId xmlns:p14="http://schemas.microsoft.com/office/powerpoint/2010/main" val="2999110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Rectangle: Rounded Corners 108">
            <a:extLst>
              <a:ext uri="{FF2B5EF4-FFF2-40B4-BE49-F238E27FC236}">
                <a16:creationId xmlns:a16="http://schemas.microsoft.com/office/drawing/2014/main" id="{7B4313E4-AB1D-879C-1623-E09F75692624}"/>
              </a:ext>
            </a:extLst>
          </p:cNvPr>
          <p:cNvSpPr/>
          <p:nvPr/>
        </p:nvSpPr>
        <p:spPr>
          <a:xfrm>
            <a:off x="355920" y="1606015"/>
            <a:ext cx="7413492" cy="2153905"/>
          </a:xfrm>
          <a:prstGeom prst="roundRect">
            <a:avLst>
              <a:gd name="adj" fmla="val 13228"/>
            </a:avLst>
          </a:prstGeom>
          <a:solidFill>
            <a:srgbClr val="C5ADCD">
              <a:alpha val="50196"/>
            </a:srgbClr>
          </a:solid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en-AU"/>
          </a:p>
        </p:txBody>
      </p:sp>
      <p:pic>
        <p:nvPicPr>
          <p:cNvPr id="13" name="Picture 12" descr="A purple background with circles&#10;&#10;Description automatically generated">
            <a:extLst>
              <a:ext uri="{FF2B5EF4-FFF2-40B4-BE49-F238E27FC236}">
                <a16:creationId xmlns:a16="http://schemas.microsoft.com/office/drawing/2014/main" id="{7FCA3A4C-9D6F-980F-3AF4-CFF31F1FDD29}"/>
              </a:ext>
            </a:extLst>
          </p:cNvPr>
          <p:cNvPicPr>
            <a:picLocks noChangeAspect="1"/>
          </p:cNvPicPr>
          <p:nvPr/>
        </p:nvPicPr>
        <p:blipFill rotWithShape="1">
          <a:blip r:embed="rId3">
            <a:alphaModFix/>
            <a:extLst>
              <a:ext uri="{28A0092B-C50C-407E-A947-70E740481C1C}">
                <a14:useLocalDpi xmlns:a14="http://schemas.microsoft.com/office/drawing/2010/main" val="0"/>
              </a:ext>
            </a:extLst>
          </a:blip>
          <a:srcRect l="35901" t="40558"/>
          <a:stretch/>
        </p:blipFill>
        <p:spPr>
          <a:xfrm>
            <a:off x="8129335" y="1365250"/>
            <a:ext cx="4172393" cy="5473188"/>
          </a:xfrm>
          <a:prstGeom prst="rect">
            <a:avLst/>
          </a:prstGeom>
        </p:spPr>
      </p:pic>
      <p:sp>
        <p:nvSpPr>
          <p:cNvPr id="5" name="Oval 4">
            <a:extLst>
              <a:ext uri="{FF2B5EF4-FFF2-40B4-BE49-F238E27FC236}">
                <a16:creationId xmlns:a16="http://schemas.microsoft.com/office/drawing/2014/main" id="{1D5027F3-A3AF-7255-C5FF-A1A6DB9FF48C}"/>
              </a:ext>
            </a:extLst>
          </p:cNvPr>
          <p:cNvSpPr/>
          <p:nvPr/>
        </p:nvSpPr>
        <p:spPr>
          <a:xfrm>
            <a:off x="7327958" y="-858206"/>
            <a:ext cx="2462344" cy="2101773"/>
          </a:xfrm>
          <a:prstGeom prst="ellipse">
            <a:avLst/>
          </a:prstGeom>
          <a:solidFill>
            <a:schemeClr val="tx2">
              <a:lumMod val="75000"/>
              <a:alpha val="25098"/>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a:extLst>
              <a:ext uri="{FF2B5EF4-FFF2-40B4-BE49-F238E27FC236}">
                <a16:creationId xmlns:a16="http://schemas.microsoft.com/office/drawing/2014/main" id="{7D5FC9F6-8AD9-2854-8724-872DC952D7D3}"/>
              </a:ext>
            </a:extLst>
          </p:cNvPr>
          <p:cNvSpPr/>
          <p:nvPr/>
        </p:nvSpPr>
        <p:spPr>
          <a:xfrm>
            <a:off x="8722099" y="1532885"/>
            <a:ext cx="1033805" cy="882421"/>
          </a:xfrm>
          <a:prstGeom prst="ellipse">
            <a:avLst/>
          </a:prstGeom>
          <a:solidFill>
            <a:srgbClr val="4B3353">
              <a:alpha val="7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Oval 6">
            <a:extLst>
              <a:ext uri="{FF2B5EF4-FFF2-40B4-BE49-F238E27FC236}">
                <a16:creationId xmlns:a16="http://schemas.microsoft.com/office/drawing/2014/main" id="{6E6F7B1F-BCF3-0263-26BB-C29278B33288}"/>
              </a:ext>
            </a:extLst>
          </p:cNvPr>
          <p:cNvSpPr/>
          <p:nvPr/>
        </p:nvSpPr>
        <p:spPr>
          <a:xfrm>
            <a:off x="9714600" y="2678"/>
            <a:ext cx="4172393" cy="3561413"/>
          </a:xfrm>
          <a:prstGeom prst="ellipse">
            <a:avLst/>
          </a:prstGeom>
          <a:solidFill>
            <a:srgbClr val="64446F">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Oval 7">
            <a:extLst>
              <a:ext uri="{FF2B5EF4-FFF2-40B4-BE49-F238E27FC236}">
                <a16:creationId xmlns:a16="http://schemas.microsoft.com/office/drawing/2014/main" id="{5AECCA8E-995A-DE76-EECD-21790D89D817}"/>
              </a:ext>
            </a:extLst>
          </p:cNvPr>
          <p:cNvSpPr/>
          <p:nvPr/>
        </p:nvSpPr>
        <p:spPr>
          <a:xfrm>
            <a:off x="9065253" y="404368"/>
            <a:ext cx="2138821" cy="1825625"/>
          </a:xfrm>
          <a:prstGeom prst="ellipse">
            <a:avLst/>
          </a:prstGeom>
          <a:solidFill>
            <a:schemeClr val="tx2">
              <a:lumMod val="75000"/>
              <a:alpha val="5019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Title 1">
            <a:extLst>
              <a:ext uri="{FF2B5EF4-FFF2-40B4-BE49-F238E27FC236}">
                <a16:creationId xmlns:a16="http://schemas.microsoft.com/office/drawing/2014/main" id="{A54064F4-46C3-9149-F9B6-5455A77D1646}"/>
              </a:ext>
            </a:extLst>
          </p:cNvPr>
          <p:cNvSpPr>
            <a:spLocks noGrp="1"/>
          </p:cNvSpPr>
          <p:nvPr>
            <p:ph type="title"/>
          </p:nvPr>
        </p:nvSpPr>
        <p:spPr>
          <a:xfrm>
            <a:off x="500710" y="365126"/>
            <a:ext cx="11185167" cy="878442"/>
          </a:xfrm>
        </p:spPr>
        <p:txBody>
          <a:bodyPr>
            <a:normAutofit/>
          </a:bodyPr>
          <a:lstStyle/>
          <a:p>
            <a:r>
              <a:rPr lang="en-US" sz="4000" dirty="0">
                <a:solidFill>
                  <a:schemeClr val="tx2"/>
                </a:solidFill>
                <a:latin typeface="Franklin Gothic Medium" panose="020B0603020102020204" pitchFamily="34" charset="0"/>
              </a:rPr>
              <a:t>Two Research Questions</a:t>
            </a:r>
            <a:endParaRPr lang="en-AU" sz="4000" dirty="0">
              <a:solidFill>
                <a:schemeClr val="tx2"/>
              </a:solidFill>
              <a:latin typeface="Franklin Gothic Medium" panose="020B0603020102020204" pitchFamily="34" charset="0"/>
            </a:endParaRPr>
          </a:p>
        </p:txBody>
      </p:sp>
      <p:sp>
        <p:nvSpPr>
          <p:cNvPr id="70" name="Google Shape;1155;p82">
            <a:extLst>
              <a:ext uri="{FF2B5EF4-FFF2-40B4-BE49-F238E27FC236}">
                <a16:creationId xmlns:a16="http://schemas.microsoft.com/office/drawing/2014/main" id="{C4FF3E67-121F-D2E4-09DF-7121283FD8FF}"/>
              </a:ext>
            </a:extLst>
          </p:cNvPr>
          <p:cNvSpPr txBox="1">
            <a:spLocks/>
          </p:cNvSpPr>
          <p:nvPr/>
        </p:nvSpPr>
        <p:spPr>
          <a:xfrm>
            <a:off x="664501" y="3050321"/>
            <a:ext cx="6663457" cy="5334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4"/>
              </a:buClr>
              <a:buSzPts val="2400"/>
              <a:buFont typeface="Palanquin Dark"/>
              <a:buNone/>
              <a:defRPr sz="2400" b="0" i="0" u="none" strike="noStrike" cap="none">
                <a:solidFill>
                  <a:schemeClr val="accent4"/>
                </a:solidFill>
                <a:latin typeface="Anton"/>
                <a:ea typeface="Anton"/>
                <a:cs typeface="Anton"/>
                <a:sym typeface="Anton"/>
              </a:defRPr>
            </a:lvl1pPr>
            <a:lvl2pPr marR="0" lvl="1"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2pPr>
            <a:lvl3pPr marR="0" lvl="2"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3pPr>
            <a:lvl4pPr marR="0" lvl="3"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4pPr>
            <a:lvl5pPr marR="0" lvl="4"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5pPr>
            <a:lvl6pPr marR="0" lvl="5"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6pPr>
            <a:lvl7pPr marR="0" lvl="6"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7pPr>
            <a:lvl8pPr marR="0" lvl="7"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8pPr>
            <a:lvl9pPr marR="0" lvl="8"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9pPr>
          </a:lstStyle>
          <a:p>
            <a:pPr marL="0" marR="0" lvl="0" indent="0" algn="l" defTabSz="914400" rtl="0" eaLnBrk="1" fontAlgn="auto" latinLnBrk="0" hangingPunct="1">
              <a:lnSpc>
                <a:spcPct val="100000"/>
              </a:lnSpc>
              <a:spcBef>
                <a:spcPts val="0"/>
              </a:spcBef>
              <a:spcAft>
                <a:spcPts val="0"/>
              </a:spcAft>
              <a:buClr>
                <a:srgbClr val="3C3F4E"/>
              </a:buClr>
              <a:buSzPts val="2400"/>
              <a:buFont typeface="Palanquin Dark"/>
              <a:buNone/>
              <a:tabLst/>
              <a:defRPr/>
            </a:pPr>
            <a:r>
              <a:rPr kumimoji="0" lang="en-AU" sz="2600" i="0" u="none" strike="noStrike" kern="0" cap="none" spc="0" normalizeH="0" baseline="0" noProof="0" dirty="0">
                <a:ln>
                  <a:noFill/>
                </a:ln>
                <a:solidFill>
                  <a:srgbClr val="3C3F4E"/>
                </a:solidFill>
                <a:effectLst/>
                <a:uLnTx/>
                <a:uFillTx/>
                <a:latin typeface="+mj-lt"/>
                <a:sym typeface="Anton"/>
              </a:rPr>
              <a:t>How does the community view the importance of sentencing purposes of just punishment, denunciation and community protection for sexual assault and rape offences?</a:t>
            </a:r>
          </a:p>
        </p:txBody>
      </p:sp>
      <p:sp>
        <p:nvSpPr>
          <p:cNvPr id="110" name="Rectangle: Rounded Corners 109">
            <a:extLst>
              <a:ext uri="{FF2B5EF4-FFF2-40B4-BE49-F238E27FC236}">
                <a16:creationId xmlns:a16="http://schemas.microsoft.com/office/drawing/2014/main" id="{8F43E062-8CEF-25D0-4412-949E2AAF9BE7}"/>
              </a:ext>
            </a:extLst>
          </p:cNvPr>
          <p:cNvSpPr/>
          <p:nvPr/>
        </p:nvSpPr>
        <p:spPr>
          <a:xfrm>
            <a:off x="355920" y="4091068"/>
            <a:ext cx="7413492" cy="2153905"/>
          </a:xfrm>
          <a:prstGeom prst="roundRect">
            <a:avLst>
              <a:gd name="adj" fmla="val 13228"/>
            </a:avLst>
          </a:prstGeom>
          <a:solidFill>
            <a:srgbClr val="C5ADCD">
              <a:alpha val="50196"/>
            </a:srgbClr>
          </a:solid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en-AU" dirty="0"/>
          </a:p>
        </p:txBody>
      </p:sp>
      <p:sp>
        <p:nvSpPr>
          <p:cNvPr id="111" name="Google Shape;1155;p82">
            <a:extLst>
              <a:ext uri="{FF2B5EF4-FFF2-40B4-BE49-F238E27FC236}">
                <a16:creationId xmlns:a16="http://schemas.microsoft.com/office/drawing/2014/main" id="{E0BCE147-F88C-593D-5728-1F1898E76024}"/>
              </a:ext>
            </a:extLst>
          </p:cNvPr>
          <p:cNvSpPr txBox="1">
            <a:spLocks/>
          </p:cNvSpPr>
          <p:nvPr/>
        </p:nvSpPr>
        <p:spPr>
          <a:xfrm>
            <a:off x="513051" y="5549842"/>
            <a:ext cx="7093424" cy="5334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4"/>
              </a:buClr>
              <a:buSzPts val="2400"/>
              <a:buFont typeface="Palanquin Dark"/>
              <a:buNone/>
              <a:defRPr sz="2400" b="0" i="0" u="none" strike="noStrike" cap="none">
                <a:solidFill>
                  <a:schemeClr val="accent4"/>
                </a:solidFill>
                <a:latin typeface="Anton"/>
                <a:ea typeface="Anton"/>
                <a:cs typeface="Anton"/>
                <a:sym typeface="Anton"/>
              </a:defRPr>
            </a:lvl1pPr>
            <a:lvl2pPr marR="0" lvl="1"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2pPr>
            <a:lvl3pPr marR="0" lvl="2"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3pPr>
            <a:lvl4pPr marR="0" lvl="3"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4pPr>
            <a:lvl5pPr marR="0" lvl="4"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5pPr>
            <a:lvl6pPr marR="0" lvl="5"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6pPr>
            <a:lvl7pPr marR="0" lvl="6"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7pPr>
            <a:lvl8pPr marR="0" lvl="7"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8pPr>
            <a:lvl9pPr marR="0" lvl="8"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9pPr>
          </a:lstStyle>
          <a:p>
            <a:pPr marL="0" marR="0" lvl="0" indent="0" algn="l" defTabSz="914400" rtl="0" eaLnBrk="1" fontAlgn="auto" latinLnBrk="0" hangingPunct="1">
              <a:lnSpc>
                <a:spcPct val="100000"/>
              </a:lnSpc>
              <a:spcBef>
                <a:spcPts val="0"/>
              </a:spcBef>
              <a:spcAft>
                <a:spcPts val="0"/>
              </a:spcAft>
              <a:buClr>
                <a:srgbClr val="3C3F4E"/>
              </a:buClr>
              <a:buSzPts val="2400"/>
              <a:buFont typeface="Palanquin Dark"/>
              <a:buNone/>
              <a:tabLst/>
              <a:defRPr/>
            </a:pPr>
            <a:endParaRPr kumimoji="0" lang="en-AU" sz="2800" i="0" u="none" strike="noStrike" kern="0" cap="none" spc="0" normalizeH="0" baseline="0" noProof="0" dirty="0">
              <a:ln>
                <a:noFill/>
              </a:ln>
              <a:solidFill>
                <a:srgbClr val="3C3F4E"/>
              </a:solidFill>
              <a:effectLst/>
              <a:uLnTx/>
              <a:uFillTx/>
              <a:latin typeface="+mj-lt"/>
              <a:sym typeface="Anton"/>
            </a:endParaRPr>
          </a:p>
        </p:txBody>
      </p:sp>
      <p:sp>
        <p:nvSpPr>
          <p:cNvPr id="113" name="TextBox 112">
            <a:extLst>
              <a:ext uri="{FF2B5EF4-FFF2-40B4-BE49-F238E27FC236}">
                <a16:creationId xmlns:a16="http://schemas.microsoft.com/office/drawing/2014/main" id="{89E37B2E-5A19-3FA4-CAE5-4605D40D92F2}"/>
              </a:ext>
            </a:extLst>
          </p:cNvPr>
          <p:cNvSpPr txBox="1"/>
          <p:nvPr/>
        </p:nvSpPr>
        <p:spPr>
          <a:xfrm>
            <a:off x="664501" y="4459432"/>
            <a:ext cx="6941974" cy="129266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
                <a:srgbClr val="3C3F4E"/>
              </a:buClr>
              <a:buSzPts val="2400"/>
              <a:buFont typeface="Palanquin Dark"/>
              <a:buNone/>
              <a:tabLst/>
              <a:defRPr/>
            </a:pPr>
            <a:r>
              <a:rPr kumimoji="0" lang="en-AU" sz="2600" i="0" u="none" strike="noStrike" kern="0" cap="none" spc="0" normalizeH="0" baseline="0" noProof="0" dirty="0">
                <a:ln>
                  <a:noFill/>
                </a:ln>
                <a:solidFill>
                  <a:srgbClr val="3C3F4E"/>
                </a:solidFill>
                <a:effectLst/>
                <a:uLnTx/>
                <a:uFillTx/>
                <a:latin typeface="+mj-lt"/>
                <a:sym typeface="Anton"/>
              </a:rPr>
              <a:t>How does the community rank the seriousness of sexual assault and rape offences compared to other offences committed in Queensland?</a:t>
            </a:r>
          </a:p>
        </p:txBody>
      </p:sp>
    </p:spTree>
    <p:extLst>
      <p:ext uri="{BB962C8B-B14F-4D97-AF65-F5344CB8AC3E}">
        <p14:creationId xmlns:p14="http://schemas.microsoft.com/office/powerpoint/2010/main" val="467285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24B3F190-1184-FAB6-4441-EEDFA3C1EB09}"/>
              </a:ext>
            </a:extLst>
          </p:cNvPr>
          <p:cNvSpPr>
            <a:spLocks noGrp="1"/>
          </p:cNvSpPr>
          <p:nvPr>
            <p:ph type="subTitle" idx="1"/>
          </p:nvPr>
        </p:nvSpPr>
        <p:spPr>
          <a:xfrm>
            <a:off x="837547" y="711188"/>
            <a:ext cx="10516906" cy="1016001"/>
          </a:xfrm>
        </p:spPr>
        <p:txBody>
          <a:bodyPr>
            <a:normAutofit fontScale="85000" lnSpcReduction="10000"/>
          </a:bodyPr>
          <a:lstStyle/>
          <a:p>
            <a:r>
              <a:rPr lang="en-US" sz="5400" dirty="0"/>
              <a:t>Seriousness Ranking of Rape Offences</a:t>
            </a:r>
            <a:endParaRPr lang="en-AU" sz="5400" dirty="0"/>
          </a:p>
        </p:txBody>
      </p:sp>
      <p:graphicFrame>
        <p:nvGraphicFramePr>
          <p:cNvPr id="2" name="Table 3">
            <a:extLst>
              <a:ext uri="{FF2B5EF4-FFF2-40B4-BE49-F238E27FC236}">
                <a16:creationId xmlns:a16="http://schemas.microsoft.com/office/drawing/2014/main" id="{13281B0D-90BD-EF6C-AA9B-5FE0FED6E821}"/>
              </a:ext>
            </a:extLst>
          </p:cNvPr>
          <p:cNvGraphicFramePr>
            <a:graphicFrameLocks noGrp="1"/>
          </p:cNvGraphicFramePr>
          <p:nvPr>
            <p:extLst>
              <p:ext uri="{D42A27DB-BD31-4B8C-83A1-F6EECF244321}">
                <p14:modId xmlns:p14="http://schemas.microsoft.com/office/powerpoint/2010/main" val="3232675707"/>
              </p:ext>
            </p:extLst>
          </p:nvPr>
        </p:nvGraphicFramePr>
        <p:xfrm>
          <a:off x="1169134" y="2044701"/>
          <a:ext cx="9555152" cy="4102111"/>
        </p:xfrm>
        <a:graphic>
          <a:graphicData uri="http://schemas.openxmlformats.org/drawingml/2006/table">
            <a:tbl>
              <a:tblPr firstRow="1" bandRow="1">
                <a:tableStyleId>{793D81CF-94F2-401A-BA57-92F5A7B2D0C5}</a:tableStyleId>
              </a:tblPr>
              <a:tblGrid>
                <a:gridCol w="5079266">
                  <a:extLst>
                    <a:ext uri="{9D8B030D-6E8A-4147-A177-3AD203B41FA5}">
                      <a16:colId xmlns:a16="http://schemas.microsoft.com/office/drawing/2014/main" val="444921250"/>
                    </a:ext>
                  </a:extLst>
                </a:gridCol>
                <a:gridCol w="4475886">
                  <a:extLst>
                    <a:ext uri="{9D8B030D-6E8A-4147-A177-3AD203B41FA5}">
                      <a16:colId xmlns:a16="http://schemas.microsoft.com/office/drawing/2014/main" val="2552782187"/>
                    </a:ext>
                  </a:extLst>
                </a:gridCol>
              </a:tblGrid>
              <a:tr h="769146">
                <a:tc>
                  <a:txBody>
                    <a:bodyPr/>
                    <a:lstStyle/>
                    <a:p>
                      <a:r>
                        <a:rPr lang="en-AU" sz="2800" dirty="0"/>
                        <a:t>Offence type</a:t>
                      </a:r>
                    </a:p>
                  </a:txBody>
                  <a:tcPr marL="107495" marR="107495" marT="53748" marB="53748">
                    <a:solidFill>
                      <a:schemeClr val="tx2">
                        <a:lumMod val="75000"/>
                      </a:schemeClr>
                    </a:solidFill>
                  </a:tcPr>
                </a:tc>
                <a:tc>
                  <a:txBody>
                    <a:bodyPr/>
                    <a:lstStyle/>
                    <a:p>
                      <a:r>
                        <a:rPr lang="en-AU" sz="2800" dirty="0"/>
                        <a:t>Median custodial penalty</a:t>
                      </a:r>
                    </a:p>
                  </a:txBody>
                  <a:tcPr marL="107495" marR="107495" marT="53748" marB="53748">
                    <a:solidFill>
                      <a:schemeClr val="tx2">
                        <a:lumMod val="75000"/>
                      </a:schemeClr>
                    </a:solidFill>
                  </a:tcPr>
                </a:tc>
                <a:extLst>
                  <a:ext uri="{0D108BD9-81ED-4DB2-BD59-A6C34878D82A}">
                    <a16:rowId xmlns:a16="http://schemas.microsoft.com/office/drawing/2014/main" val="723878270"/>
                  </a:ext>
                </a:extLst>
              </a:tr>
              <a:tr h="6665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lumMod val="75000"/>
                            </a:schemeClr>
                          </a:solidFill>
                        </a:rPr>
                        <a:t>Child rape</a:t>
                      </a:r>
                      <a:r>
                        <a:rPr lang="en-AU" sz="2400" dirty="0">
                          <a:solidFill>
                            <a:schemeClr val="accent1">
                              <a:lumMod val="75000"/>
                            </a:schemeClr>
                          </a:solidFill>
                        </a:rPr>
                        <a:t> (digital)</a:t>
                      </a:r>
                      <a:endParaRPr lang="en-US" sz="2400" dirty="0">
                        <a:solidFill>
                          <a:schemeClr val="accent1">
                            <a:lumMod val="75000"/>
                          </a:schemeClr>
                        </a:solidFill>
                        <a:latin typeface="Franklin Gothic Medium" panose="020B0603020102020204" pitchFamily="34" charset="0"/>
                      </a:endParaRPr>
                    </a:p>
                  </a:txBody>
                  <a:tcPr marL="107495" marR="107495" marT="53748" marB="537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chemeClr val="tx2"/>
                          </a:solidFill>
                        </a:rPr>
                        <a:t>3.3 years</a:t>
                      </a:r>
                      <a:endParaRPr lang="en-US" sz="2400" dirty="0">
                        <a:solidFill>
                          <a:schemeClr val="tx2"/>
                        </a:solidFill>
                        <a:latin typeface="Franklin Gothic Medium" panose="020B0603020102020204" pitchFamily="34" charset="0"/>
                      </a:endParaRPr>
                    </a:p>
                  </a:txBody>
                  <a:tcPr marL="107495" marR="107495" marT="53748" marB="53748"/>
                </a:tc>
                <a:extLst>
                  <a:ext uri="{0D108BD9-81ED-4DB2-BD59-A6C34878D82A}">
                    <a16:rowId xmlns:a16="http://schemas.microsoft.com/office/drawing/2014/main" val="4118426559"/>
                  </a:ext>
                </a:extLst>
              </a:tr>
              <a:tr h="6665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2400" kern="1200" dirty="0">
                          <a:solidFill>
                            <a:schemeClr val="accent1">
                              <a:lumMod val="75000"/>
                            </a:schemeClr>
                          </a:solidFill>
                        </a:rPr>
                        <a:t>Adult rape – in company</a:t>
                      </a:r>
                      <a:endParaRPr lang="en-AU" sz="2400" kern="1200" dirty="0">
                        <a:solidFill>
                          <a:schemeClr val="accent1">
                            <a:lumMod val="75000"/>
                          </a:schemeClr>
                        </a:solidFill>
                        <a:latin typeface="Franklin Gothic Medium" panose="020B0603020102020204" pitchFamily="34" charset="0"/>
                        <a:ea typeface="+mn-ea"/>
                        <a:cs typeface="+mn-cs"/>
                      </a:endParaRPr>
                    </a:p>
                  </a:txBody>
                  <a:tcPr marL="107495" marR="107495" marT="53748" marB="537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chemeClr val="tx2"/>
                          </a:solidFill>
                        </a:rPr>
                        <a:t>8.5 years*</a:t>
                      </a:r>
                      <a:endParaRPr lang="en-US" sz="2400" dirty="0">
                        <a:solidFill>
                          <a:schemeClr val="tx2"/>
                        </a:solidFill>
                        <a:latin typeface="Franklin Gothic Medium" panose="020B0603020102020204" pitchFamily="34" charset="0"/>
                      </a:endParaRPr>
                    </a:p>
                  </a:txBody>
                  <a:tcPr marL="107495" marR="107495" marT="53748" marB="53748"/>
                </a:tc>
                <a:extLst>
                  <a:ext uri="{0D108BD9-81ED-4DB2-BD59-A6C34878D82A}">
                    <a16:rowId xmlns:a16="http://schemas.microsoft.com/office/drawing/2014/main" val="4229072828"/>
                  </a:ext>
                </a:extLst>
              </a:tr>
              <a:tr h="6665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lumMod val="75000"/>
                            </a:schemeClr>
                          </a:solidFill>
                        </a:rPr>
                        <a:t>Adult rape – penile by stranger</a:t>
                      </a:r>
                      <a:endParaRPr lang="en-US" sz="2400" dirty="0">
                        <a:solidFill>
                          <a:schemeClr val="accent1">
                            <a:lumMod val="75000"/>
                          </a:schemeClr>
                        </a:solidFill>
                        <a:latin typeface="Franklin Gothic Medium" panose="020B0603020102020204" pitchFamily="34" charset="0"/>
                      </a:endParaRPr>
                    </a:p>
                  </a:txBody>
                  <a:tcPr marL="107495" marR="107495" marT="53748" marB="537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chemeClr val="tx2"/>
                          </a:solidFill>
                        </a:rPr>
                        <a:t>7.0 years</a:t>
                      </a:r>
                      <a:endParaRPr lang="en-US" sz="2400" dirty="0">
                        <a:solidFill>
                          <a:schemeClr val="tx2"/>
                        </a:solidFill>
                        <a:latin typeface="Franklin Gothic Medium" panose="020B0603020102020204" pitchFamily="34" charset="0"/>
                      </a:endParaRPr>
                    </a:p>
                  </a:txBody>
                  <a:tcPr marL="107495" marR="107495" marT="53748" marB="53748"/>
                </a:tc>
                <a:extLst>
                  <a:ext uri="{0D108BD9-81ED-4DB2-BD59-A6C34878D82A}">
                    <a16:rowId xmlns:a16="http://schemas.microsoft.com/office/drawing/2014/main" val="104954748"/>
                  </a:ext>
                </a:extLst>
              </a:tr>
              <a:tr h="6665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lumMod val="75000"/>
                            </a:schemeClr>
                          </a:solidFill>
                        </a:rPr>
                        <a:t>Adult rape – anal (DV)</a:t>
                      </a:r>
                      <a:endParaRPr lang="en-US" sz="2400" dirty="0">
                        <a:solidFill>
                          <a:schemeClr val="accent1">
                            <a:lumMod val="75000"/>
                          </a:schemeClr>
                        </a:solidFill>
                        <a:latin typeface="Franklin Gothic Medium" panose="020B0603020102020204" pitchFamily="34" charset="0"/>
                      </a:endParaRPr>
                    </a:p>
                  </a:txBody>
                  <a:tcPr marL="107495" marR="107495" marT="53748" marB="537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chemeClr val="tx2"/>
                          </a:solidFill>
                        </a:rPr>
                        <a:t>6.0 years</a:t>
                      </a:r>
                      <a:endParaRPr lang="en-US" sz="2400" dirty="0">
                        <a:solidFill>
                          <a:schemeClr val="tx2"/>
                        </a:solidFill>
                        <a:latin typeface="Franklin Gothic Medium" panose="020B0603020102020204" pitchFamily="34" charset="0"/>
                      </a:endParaRPr>
                    </a:p>
                  </a:txBody>
                  <a:tcPr marL="107495" marR="107495" marT="53748" marB="53748"/>
                </a:tc>
                <a:extLst>
                  <a:ext uri="{0D108BD9-81ED-4DB2-BD59-A6C34878D82A}">
                    <a16:rowId xmlns:a16="http://schemas.microsoft.com/office/drawing/2014/main" val="3171510522"/>
                  </a:ext>
                </a:extLst>
              </a:tr>
              <a:tr h="6665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lumMod val="75000"/>
                            </a:schemeClr>
                          </a:solidFill>
                        </a:rPr>
                        <a:t>Adult rape – digital</a:t>
                      </a:r>
                      <a:endParaRPr lang="en-US" sz="2400" dirty="0">
                        <a:solidFill>
                          <a:schemeClr val="accent1">
                            <a:lumMod val="75000"/>
                          </a:schemeClr>
                        </a:solidFill>
                        <a:latin typeface="Franklin Gothic Medium" panose="020B0603020102020204" pitchFamily="34" charset="0"/>
                      </a:endParaRPr>
                    </a:p>
                  </a:txBody>
                  <a:tcPr marL="107495" marR="107495" marT="53748" marB="537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chemeClr val="tx2"/>
                          </a:solidFill>
                        </a:rPr>
                        <a:t>3.0 years</a:t>
                      </a:r>
                      <a:endParaRPr lang="en-US" sz="2400" dirty="0">
                        <a:solidFill>
                          <a:schemeClr val="tx2"/>
                        </a:solidFill>
                        <a:latin typeface="Franklin Gothic Medium" panose="020B0603020102020204" pitchFamily="34" charset="0"/>
                      </a:endParaRPr>
                    </a:p>
                  </a:txBody>
                  <a:tcPr marL="107495" marR="107495" marT="53748" marB="53748"/>
                </a:tc>
                <a:extLst>
                  <a:ext uri="{0D108BD9-81ED-4DB2-BD59-A6C34878D82A}">
                    <a16:rowId xmlns:a16="http://schemas.microsoft.com/office/drawing/2014/main" val="4136110986"/>
                  </a:ext>
                </a:extLst>
              </a:tr>
            </a:tbl>
          </a:graphicData>
        </a:graphic>
      </p:graphicFrame>
    </p:spTree>
    <p:extLst>
      <p:ext uri="{BB962C8B-B14F-4D97-AF65-F5344CB8AC3E}">
        <p14:creationId xmlns:p14="http://schemas.microsoft.com/office/powerpoint/2010/main" val="11161043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D2FDF238-DCF0-859C-0608-686904C0459B}"/>
              </a:ext>
            </a:extLst>
          </p:cNvPr>
          <p:cNvSpPr/>
          <p:nvPr/>
        </p:nvSpPr>
        <p:spPr>
          <a:xfrm>
            <a:off x="0" y="1352550"/>
            <a:ext cx="12192000" cy="550545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   </a:t>
            </a:r>
          </a:p>
        </p:txBody>
      </p:sp>
      <p:sp>
        <p:nvSpPr>
          <p:cNvPr id="42" name="Content Placeholder 3">
            <a:extLst>
              <a:ext uri="{FF2B5EF4-FFF2-40B4-BE49-F238E27FC236}">
                <a16:creationId xmlns:a16="http://schemas.microsoft.com/office/drawing/2014/main" id="{0E267CC4-27ED-4ADA-16C1-28089E2B8B58}"/>
              </a:ext>
            </a:extLst>
          </p:cNvPr>
          <p:cNvSpPr txBox="1">
            <a:spLocks/>
          </p:cNvSpPr>
          <p:nvPr/>
        </p:nvSpPr>
        <p:spPr>
          <a:xfrm>
            <a:off x="8110456" y="4709038"/>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sp>
        <p:nvSpPr>
          <p:cNvPr id="2" name="Title 1">
            <a:extLst>
              <a:ext uri="{FF2B5EF4-FFF2-40B4-BE49-F238E27FC236}">
                <a16:creationId xmlns:a16="http://schemas.microsoft.com/office/drawing/2014/main" id="{7B970967-5228-F632-5CA8-4AD4EB9D30ED}"/>
              </a:ext>
            </a:extLst>
          </p:cNvPr>
          <p:cNvSpPr>
            <a:spLocks noGrp="1"/>
          </p:cNvSpPr>
          <p:nvPr>
            <p:ph type="title"/>
          </p:nvPr>
        </p:nvSpPr>
        <p:spPr>
          <a:xfrm>
            <a:off x="344557" y="369095"/>
            <a:ext cx="11269593" cy="1325563"/>
          </a:xfrm>
        </p:spPr>
        <p:txBody>
          <a:bodyPr/>
          <a:lstStyle/>
          <a:p>
            <a:r>
              <a:rPr lang="en-AU" dirty="0"/>
              <a:t>Seriousness ranking of rape offences</a:t>
            </a:r>
          </a:p>
        </p:txBody>
      </p:sp>
      <p:sp>
        <p:nvSpPr>
          <p:cNvPr id="20" name="Content Placeholder 3">
            <a:extLst>
              <a:ext uri="{FF2B5EF4-FFF2-40B4-BE49-F238E27FC236}">
                <a16:creationId xmlns:a16="http://schemas.microsoft.com/office/drawing/2014/main" id="{AC43B381-E700-D5B6-2C6B-07C6813FA29C}"/>
              </a:ext>
            </a:extLst>
          </p:cNvPr>
          <p:cNvSpPr txBox="1">
            <a:spLocks/>
          </p:cNvSpPr>
          <p:nvPr/>
        </p:nvSpPr>
        <p:spPr>
          <a:xfrm>
            <a:off x="577850" y="4713287"/>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sp>
        <p:nvSpPr>
          <p:cNvPr id="35" name="Content Placeholder 3">
            <a:extLst>
              <a:ext uri="{FF2B5EF4-FFF2-40B4-BE49-F238E27FC236}">
                <a16:creationId xmlns:a16="http://schemas.microsoft.com/office/drawing/2014/main" id="{1DEF6372-452C-C5FF-DAA9-DBC51B3AB181}"/>
              </a:ext>
            </a:extLst>
          </p:cNvPr>
          <p:cNvSpPr txBox="1">
            <a:spLocks/>
          </p:cNvSpPr>
          <p:nvPr/>
        </p:nvSpPr>
        <p:spPr>
          <a:xfrm>
            <a:off x="4261044" y="4713287"/>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graphicFrame>
        <p:nvGraphicFramePr>
          <p:cNvPr id="3" name="Table 3">
            <a:extLst>
              <a:ext uri="{FF2B5EF4-FFF2-40B4-BE49-F238E27FC236}">
                <a16:creationId xmlns:a16="http://schemas.microsoft.com/office/drawing/2014/main" id="{055E2845-6EF3-C6AC-7DC7-1005F533F9ED}"/>
              </a:ext>
            </a:extLst>
          </p:cNvPr>
          <p:cNvGraphicFramePr>
            <a:graphicFrameLocks noGrp="1"/>
          </p:cNvGraphicFramePr>
          <p:nvPr>
            <p:extLst>
              <p:ext uri="{D42A27DB-BD31-4B8C-83A1-F6EECF244321}">
                <p14:modId xmlns:p14="http://schemas.microsoft.com/office/powerpoint/2010/main" val="3189282342"/>
              </p:ext>
            </p:extLst>
          </p:nvPr>
        </p:nvGraphicFramePr>
        <p:xfrm>
          <a:off x="1325944" y="2016030"/>
          <a:ext cx="8128000" cy="3489422"/>
        </p:xfrm>
        <a:graphic>
          <a:graphicData uri="http://schemas.openxmlformats.org/drawingml/2006/table">
            <a:tbl>
              <a:tblPr firstRow="1" bandRow="1">
                <a:tableStyleId>{1FECB4D8-DB02-4DC6-A0A2-4F2EBAE1DC90}</a:tableStyleId>
              </a:tblPr>
              <a:tblGrid>
                <a:gridCol w="4064000">
                  <a:extLst>
                    <a:ext uri="{9D8B030D-6E8A-4147-A177-3AD203B41FA5}">
                      <a16:colId xmlns:a16="http://schemas.microsoft.com/office/drawing/2014/main" val="444921250"/>
                    </a:ext>
                  </a:extLst>
                </a:gridCol>
                <a:gridCol w="4064000">
                  <a:extLst>
                    <a:ext uri="{9D8B030D-6E8A-4147-A177-3AD203B41FA5}">
                      <a16:colId xmlns:a16="http://schemas.microsoft.com/office/drawing/2014/main" val="2552782187"/>
                    </a:ext>
                  </a:extLst>
                </a:gridCol>
              </a:tblGrid>
              <a:tr h="654267">
                <a:tc>
                  <a:txBody>
                    <a:bodyPr/>
                    <a:lstStyle/>
                    <a:p>
                      <a:r>
                        <a:rPr lang="en-AU" sz="2400" dirty="0"/>
                        <a:t>Offence type</a:t>
                      </a:r>
                    </a:p>
                  </a:txBody>
                  <a:tcPr/>
                </a:tc>
                <a:tc>
                  <a:txBody>
                    <a:bodyPr/>
                    <a:lstStyle/>
                    <a:p>
                      <a:r>
                        <a:rPr lang="en-AU" sz="2400" dirty="0"/>
                        <a:t>Median custodial penalty</a:t>
                      </a:r>
                    </a:p>
                  </a:txBody>
                  <a:tcPr/>
                </a:tc>
                <a:extLst>
                  <a:ext uri="{0D108BD9-81ED-4DB2-BD59-A6C34878D82A}">
                    <a16:rowId xmlns:a16="http://schemas.microsoft.com/office/drawing/2014/main" val="723878270"/>
                  </a:ext>
                </a:extLst>
              </a:tr>
              <a:tr h="567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465284"/>
                          </a:solidFill>
                        </a:rPr>
                        <a:t>Child rape</a:t>
                      </a:r>
                      <a:r>
                        <a:rPr lang="en-AU" sz="2000" dirty="0">
                          <a:solidFill>
                            <a:srgbClr val="465284"/>
                          </a:solidFill>
                        </a:rPr>
                        <a:t> (digital)</a:t>
                      </a:r>
                      <a:endParaRPr lang="en-US" sz="2000" dirty="0">
                        <a:solidFill>
                          <a:srgbClr val="465284"/>
                        </a:solidFill>
                        <a:latin typeface="Franklin Gothic Medium" panose="020B06030201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465284"/>
                          </a:solidFill>
                        </a:rPr>
                        <a:t>3.3 years</a:t>
                      </a:r>
                      <a:endParaRPr lang="en-US" sz="2000" dirty="0">
                        <a:solidFill>
                          <a:srgbClr val="465284"/>
                        </a:solidFill>
                        <a:latin typeface="Franklin Gothic Medium" panose="020B0603020102020204" pitchFamily="34" charset="0"/>
                      </a:endParaRPr>
                    </a:p>
                  </a:txBody>
                  <a:tcPr/>
                </a:tc>
                <a:extLst>
                  <a:ext uri="{0D108BD9-81ED-4DB2-BD59-A6C34878D82A}">
                    <a16:rowId xmlns:a16="http://schemas.microsoft.com/office/drawing/2014/main" val="4118426559"/>
                  </a:ext>
                </a:extLst>
              </a:tr>
              <a:tr h="567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2000" kern="1200" dirty="0">
                          <a:solidFill>
                            <a:srgbClr val="465284"/>
                          </a:solidFill>
                        </a:rPr>
                        <a:t>Adult rape – in company</a:t>
                      </a:r>
                      <a:endParaRPr lang="en-AU" sz="2000" kern="1200" dirty="0">
                        <a:solidFill>
                          <a:srgbClr val="465284"/>
                        </a:solidFill>
                        <a:latin typeface="Franklin Gothic Medium" panose="020B0603020102020204" pitchFamily="34"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465284"/>
                          </a:solidFill>
                        </a:rPr>
                        <a:t>8.5 years*</a:t>
                      </a:r>
                      <a:endParaRPr lang="en-US" sz="2000" dirty="0">
                        <a:solidFill>
                          <a:srgbClr val="465284"/>
                        </a:solidFill>
                        <a:latin typeface="Franklin Gothic Medium" panose="020B0603020102020204" pitchFamily="34" charset="0"/>
                      </a:endParaRPr>
                    </a:p>
                  </a:txBody>
                  <a:tcPr/>
                </a:tc>
                <a:extLst>
                  <a:ext uri="{0D108BD9-81ED-4DB2-BD59-A6C34878D82A}">
                    <a16:rowId xmlns:a16="http://schemas.microsoft.com/office/drawing/2014/main" val="4229072828"/>
                  </a:ext>
                </a:extLst>
              </a:tr>
              <a:tr h="567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465284"/>
                          </a:solidFill>
                        </a:rPr>
                        <a:t>Adult rape – penile by stranger</a:t>
                      </a:r>
                      <a:endParaRPr lang="en-US" sz="2000" dirty="0">
                        <a:solidFill>
                          <a:srgbClr val="465284"/>
                        </a:solidFill>
                        <a:latin typeface="Franklin Gothic Medium" panose="020B06030201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465284"/>
                          </a:solidFill>
                        </a:rPr>
                        <a:t>7.0 years</a:t>
                      </a:r>
                      <a:endParaRPr lang="en-US" sz="2000" dirty="0">
                        <a:solidFill>
                          <a:srgbClr val="465284"/>
                        </a:solidFill>
                        <a:latin typeface="Franklin Gothic Medium" panose="020B0603020102020204" pitchFamily="34" charset="0"/>
                      </a:endParaRPr>
                    </a:p>
                  </a:txBody>
                  <a:tcPr/>
                </a:tc>
                <a:extLst>
                  <a:ext uri="{0D108BD9-81ED-4DB2-BD59-A6C34878D82A}">
                    <a16:rowId xmlns:a16="http://schemas.microsoft.com/office/drawing/2014/main" val="104954748"/>
                  </a:ext>
                </a:extLst>
              </a:tr>
              <a:tr h="567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465284"/>
                          </a:solidFill>
                        </a:rPr>
                        <a:t>Adult rape – anal (DV)</a:t>
                      </a:r>
                      <a:endParaRPr lang="en-US" sz="2000" dirty="0">
                        <a:solidFill>
                          <a:srgbClr val="465284"/>
                        </a:solidFill>
                        <a:latin typeface="Franklin Gothic Medium" panose="020B06030201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465284"/>
                          </a:solidFill>
                        </a:rPr>
                        <a:t>6.0 years</a:t>
                      </a:r>
                      <a:endParaRPr lang="en-US" sz="2000" dirty="0">
                        <a:solidFill>
                          <a:srgbClr val="465284"/>
                        </a:solidFill>
                        <a:latin typeface="Franklin Gothic Medium" panose="020B0603020102020204" pitchFamily="34" charset="0"/>
                      </a:endParaRPr>
                    </a:p>
                  </a:txBody>
                  <a:tcPr/>
                </a:tc>
                <a:extLst>
                  <a:ext uri="{0D108BD9-81ED-4DB2-BD59-A6C34878D82A}">
                    <a16:rowId xmlns:a16="http://schemas.microsoft.com/office/drawing/2014/main" val="3171510522"/>
                  </a:ext>
                </a:extLst>
              </a:tr>
              <a:tr h="567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465284"/>
                          </a:solidFill>
                        </a:rPr>
                        <a:t>Adult rape – digital</a:t>
                      </a:r>
                      <a:endParaRPr lang="en-US" sz="2000" dirty="0">
                        <a:solidFill>
                          <a:srgbClr val="465284"/>
                        </a:solidFill>
                        <a:latin typeface="Franklin Gothic Medium" panose="020B06030201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465284"/>
                          </a:solidFill>
                        </a:rPr>
                        <a:t>3.0 years</a:t>
                      </a:r>
                      <a:endParaRPr lang="en-US" sz="2000" dirty="0">
                        <a:solidFill>
                          <a:srgbClr val="465284"/>
                        </a:solidFill>
                        <a:latin typeface="Franklin Gothic Medium" panose="020B0603020102020204" pitchFamily="34" charset="0"/>
                      </a:endParaRPr>
                    </a:p>
                  </a:txBody>
                  <a:tcPr/>
                </a:tc>
                <a:extLst>
                  <a:ext uri="{0D108BD9-81ED-4DB2-BD59-A6C34878D82A}">
                    <a16:rowId xmlns:a16="http://schemas.microsoft.com/office/drawing/2014/main" val="4136110986"/>
                  </a:ext>
                </a:extLst>
              </a:tr>
            </a:tbl>
          </a:graphicData>
        </a:graphic>
      </p:graphicFrame>
      <p:pic>
        <p:nvPicPr>
          <p:cNvPr id="4" name="Picture 3" descr="A black background with blue eyes&#10;&#10;Description automatically generated">
            <a:extLst>
              <a:ext uri="{FF2B5EF4-FFF2-40B4-BE49-F238E27FC236}">
                <a16:creationId xmlns:a16="http://schemas.microsoft.com/office/drawing/2014/main" id="{170359F2-D93D-2D32-520B-AC95887B0C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0782" y="-375835"/>
            <a:ext cx="2212293" cy="2212293"/>
          </a:xfrm>
          <a:prstGeom prst="rect">
            <a:avLst/>
          </a:prstGeom>
        </p:spPr>
      </p:pic>
    </p:spTree>
    <p:extLst>
      <p:ext uri="{BB962C8B-B14F-4D97-AF65-F5344CB8AC3E}">
        <p14:creationId xmlns:p14="http://schemas.microsoft.com/office/powerpoint/2010/main" val="42786812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A081EC5-B636-675A-8981-C9B1CC82351B}"/>
              </a:ext>
            </a:extLst>
          </p:cNvPr>
          <p:cNvSpPr/>
          <p:nvPr/>
        </p:nvSpPr>
        <p:spPr>
          <a:xfrm>
            <a:off x="0" y="-1"/>
            <a:ext cx="12192000" cy="182562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2" name="Oval 31">
            <a:extLst>
              <a:ext uri="{FF2B5EF4-FFF2-40B4-BE49-F238E27FC236}">
                <a16:creationId xmlns:a16="http://schemas.microsoft.com/office/drawing/2014/main" id="{D01618D8-8C20-0395-D5FE-73B475ECC12C}"/>
              </a:ext>
            </a:extLst>
          </p:cNvPr>
          <p:cNvSpPr/>
          <p:nvPr/>
        </p:nvSpPr>
        <p:spPr>
          <a:xfrm>
            <a:off x="8484914" y="-1031794"/>
            <a:ext cx="2801296" cy="2391091"/>
          </a:xfrm>
          <a:prstGeom prst="ellipse">
            <a:avLst/>
          </a:prstGeom>
          <a:solidFill>
            <a:schemeClr val="accent1">
              <a:lumMod val="50000"/>
              <a:alpha val="25098"/>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A47BCFB3-2ECA-8F7C-209F-5418661D4474}"/>
              </a:ext>
            </a:extLst>
          </p:cNvPr>
          <p:cNvSpPr>
            <a:spLocks noGrp="1"/>
          </p:cNvSpPr>
          <p:nvPr>
            <p:ph type="title"/>
          </p:nvPr>
        </p:nvSpPr>
        <p:spPr>
          <a:xfrm>
            <a:off x="814441" y="350887"/>
            <a:ext cx="10563118" cy="1325563"/>
          </a:xfrm>
        </p:spPr>
        <p:txBody>
          <a:bodyPr>
            <a:normAutofit/>
          </a:bodyPr>
          <a:lstStyle/>
          <a:p>
            <a:pPr algn="ctr"/>
            <a:r>
              <a:rPr lang="en-US" sz="5400" dirty="0">
                <a:solidFill>
                  <a:schemeClr val="bg1"/>
                </a:solidFill>
                <a:latin typeface="Franklin Gothic Medium" panose="020B0603020102020204" pitchFamily="34" charset="0"/>
              </a:rPr>
              <a:t>Overall Findings</a:t>
            </a:r>
            <a:endParaRPr lang="en-AU" sz="5400" dirty="0">
              <a:solidFill>
                <a:schemeClr val="bg1"/>
              </a:solidFill>
              <a:latin typeface="Franklin Gothic Medium" panose="020B0603020102020204" pitchFamily="34" charset="0"/>
            </a:endParaRPr>
          </a:p>
        </p:txBody>
      </p:sp>
      <p:sp>
        <p:nvSpPr>
          <p:cNvPr id="31" name="Oval 30">
            <a:extLst>
              <a:ext uri="{FF2B5EF4-FFF2-40B4-BE49-F238E27FC236}">
                <a16:creationId xmlns:a16="http://schemas.microsoft.com/office/drawing/2014/main" id="{05EF358A-85B9-F0CD-F255-B7AF6E1C91DC}"/>
              </a:ext>
            </a:extLst>
          </p:cNvPr>
          <p:cNvSpPr/>
          <p:nvPr/>
        </p:nvSpPr>
        <p:spPr>
          <a:xfrm>
            <a:off x="9240789" y="1308329"/>
            <a:ext cx="1033805" cy="882421"/>
          </a:xfrm>
          <a:prstGeom prst="ellipse">
            <a:avLst/>
          </a:prstGeom>
          <a:solidFill>
            <a:srgbClr val="4B3353">
              <a:alpha val="7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9" name="Oval 28">
            <a:extLst>
              <a:ext uri="{FF2B5EF4-FFF2-40B4-BE49-F238E27FC236}">
                <a16:creationId xmlns:a16="http://schemas.microsoft.com/office/drawing/2014/main" id="{557D5989-12F7-6C9A-7BE8-71309B74F81E}"/>
              </a:ext>
            </a:extLst>
          </p:cNvPr>
          <p:cNvSpPr/>
          <p:nvPr/>
        </p:nvSpPr>
        <p:spPr>
          <a:xfrm>
            <a:off x="10274594" y="-2533507"/>
            <a:ext cx="4172393" cy="3561413"/>
          </a:xfrm>
          <a:prstGeom prst="ellipse">
            <a:avLst/>
          </a:prstGeom>
          <a:solidFill>
            <a:srgbClr val="322237">
              <a:alpha val="72941"/>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0" name="Oval 29">
            <a:extLst>
              <a:ext uri="{FF2B5EF4-FFF2-40B4-BE49-F238E27FC236}">
                <a16:creationId xmlns:a16="http://schemas.microsoft.com/office/drawing/2014/main" id="{23B19DC0-EFE1-0305-F715-93C60AC1478F}"/>
              </a:ext>
            </a:extLst>
          </p:cNvPr>
          <p:cNvSpPr/>
          <p:nvPr/>
        </p:nvSpPr>
        <p:spPr>
          <a:xfrm>
            <a:off x="11096864" y="365125"/>
            <a:ext cx="2138821" cy="1825625"/>
          </a:xfrm>
          <a:prstGeom prst="ellipse">
            <a:avLst/>
          </a:prstGeom>
          <a:solidFill>
            <a:srgbClr val="4B3353">
              <a:alpha val="6392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0" name="Picture 9" descr="A black background with purple text&#10;&#10;Description automatically generated">
            <a:extLst>
              <a:ext uri="{FF2B5EF4-FFF2-40B4-BE49-F238E27FC236}">
                <a16:creationId xmlns:a16="http://schemas.microsoft.com/office/drawing/2014/main" id="{4B595FB7-975D-21B8-CEF1-6C4A9B1C8E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56050" y="6099821"/>
            <a:ext cx="2351438" cy="627205"/>
          </a:xfrm>
          <a:prstGeom prst="rect">
            <a:avLst/>
          </a:prstGeom>
        </p:spPr>
      </p:pic>
      <p:sp>
        <p:nvSpPr>
          <p:cNvPr id="5" name="Rectangle: Rounded Corners 4">
            <a:extLst>
              <a:ext uri="{FF2B5EF4-FFF2-40B4-BE49-F238E27FC236}">
                <a16:creationId xmlns:a16="http://schemas.microsoft.com/office/drawing/2014/main" id="{22C08BB1-4AC1-D599-94CC-EC5F467562DA}"/>
              </a:ext>
            </a:extLst>
          </p:cNvPr>
          <p:cNvSpPr/>
          <p:nvPr/>
        </p:nvSpPr>
        <p:spPr>
          <a:xfrm>
            <a:off x="907720" y="2351121"/>
            <a:ext cx="4657011" cy="3536806"/>
          </a:xfrm>
          <a:prstGeom prst="roundRect">
            <a:avLst>
              <a:gd name="adj" fmla="val 13228"/>
            </a:avLst>
          </a:prstGeom>
          <a:solidFill>
            <a:schemeClr val="accent1">
              <a:alpha val="50196"/>
            </a:schemeClr>
          </a:solid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en-AU"/>
          </a:p>
        </p:txBody>
      </p:sp>
      <p:sp>
        <p:nvSpPr>
          <p:cNvPr id="12" name="Oval 11">
            <a:extLst>
              <a:ext uri="{FF2B5EF4-FFF2-40B4-BE49-F238E27FC236}">
                <a16:creationId xmlns:a16="http://schemas.microsoft.com/office/drawing/2014/main" id="{3201F5DC-06DA-82B2-7DA8-0B0C9B7190B4}"/>
              </a:ext>
            </a:extLst>
          </p:cNvPr>
          <p:cNvSpPr/>
          <p:nvPr/>
        </p:nvSpPr>
        <p:spPr>
          <a:xfrm rot="9631371">
            <a:off x="-5863394" y="4548419"/>
            <a:ext cx="2801296" cy="2391091"/>
          </a:xfrm>
          <a:prstGeom prst="ellipse">
            <a:avLst/>
          </a:prstGeom>
          <a:solidFill>
            <a:schemeClr val="accent1">
              <a:lumMod val="50000"/>
              <a:alpha val="25098"/>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Oval 12">
            <a:extLst>
              <a:ext uri="{FF2B5EF4-FFF2-40B4-BE49-F238E27FC236}">
                <a16:creationId xmlns:a16="http://schemas.microsoft.com/office/drawing/2014/main" id="{FDC08123-29EB-5F3E-58E8-E8EBE0266B42}"/>
              </a:ext>
            </a:extLst>
          </p:cNvPr>
          <p:cNvSpPr/>
          <p:nvPr/>
        </p:nvSpPr>
        <p:spPr>
          <a:xfrm>
            <a:off x="1187239" y="6225308"/>
            <a:ext cx="937844" cy="882421"/>
          </a:xfrm>
          <a:prstGeom prst="ellipse">
            <a:avLst/>
          </a:prstGeom>
          <a:solidFill>
            <a:srgbClr val="4B3353">
              <a:alpha val="7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Oval 13">
            <a:extLst>
              <a:ext uri="{FF2B5EF4-FFF2-40B4-BE49-F238E27FC236}">
                <a16:creationId xmlns:a16="http://schemas.microsoft.com/office/drawing/2014/main" id="{6393794D-FFF1-60E7-D582-94ACB8BC861A}"/>
              </a:ext>
            </a:extLst>
          </p:cNvPr>
          <p:cNvSpPr/>
          <p:nvPr/>
        </p:nvSpPr>
        <p:spPr>
          <a:xfrm rot="9631371">
            <a:off x="-3523994" y="4023152"/>
            <a:ext cx="4172393" cy="3561413"/>
          </a:xfrm>
          <a:prstGeom prst="ellipse">
            <a:avLst/>
          </a:prstGeom>
          <a:solidFill>
            <a:srgbClr val="322237">
              <a:alpha val="72941"/>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Oval 14">
            <a:extLst>
              <a:ext uri="{FF2B5EF4-FFF2-40B4-BE49-F238E27FC236}">
                <a16:creationId xmlns:a16="http://schemas.microsoft.com/office/drawing/2014/main" id="{E9BDFF1A-4644-C743-1C07-4966B4838F76}"/>
              </a:ext>
            </a:extLst>
          </p:cNvPr>
          <p:cNvSpPr/>
          <p:nvPr/>
        </p:nvSpPr>
        <p:spPr>
          <a:xfrm rot="9631371">
            <a:off x="-1069410" y="5945188"/>
            <a:ext cx="2138821" cy="1825625"/>
          </a:xfrm>
          <a:prstGeom prst="ellipse">
            <a:avLst/>
          </a:prstGeom>
          <a:solidFill>
            <a:srgbClr val="4B3353">
              <a:alpha val="6392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7" name="Rectangle: Rounded Corners 6">
            <a:extLst>
              <a:ext uri="{FF2B5EF4-FFF2-40B4-BE49-F238E27FC236}">
                <a16:creationId xmlns:a16="http://schemas.microsoft.com/office/drawing/2014/main" id="{44FF63FF-513A-DBDA-1291-7E1CC661D446}"/>
              </a:ext>
            </a:extLst>
          </p:cNvPr>
          <p:cNvSpPr/>
          <p:nvPr/>
        </p:nvSpPr>
        <p:spPr>
          <a:xfrm>
            <a:off x="6290389" y="2351121"/>
            <a:ext cx="4657011" cy="3536806"/>
          </a:xfrm>
          <a:prstGeom prst="roundRect">
            <a:avLst>
              <a:gd name="adj" fmla="val 13228"/>
            </a:avLst>
          </a:prstGeom>
          <a:solidFill>
            <a:schemeClr val="accent1">
              <a:alpha val="50196"/>
            </a:schemeClr>
          </a:solid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en-AU"/>
          </a:p>
        </p:txBody>
      </p:sp>
      <p:sp>
        <p:nvSpPr>
          <p:cNvPr id="8" name="Text Placeholder 2">
            <a:extLst>
              <a:ext uri="{FF2B5EF4-FFF2-40B4-BE49-F238E27FC236}">
                <a16:creationId xmlns:a16="http://schemas.microsoft.com/office/drawing/2014/main" id="{3D225168-A453-8137-46E6-3A0006682C66}"/>
              </a:ext>
            </a:extLst>
          </p:cNvPr>
          <p:cNvSpPr txBox="1">
            <a:spLocks/>
          </p:cNvSpPr>
          <p:nvPr/>
        </p:nvSpPr>
        <p:spPr>
          <a:xfrm>
            <a:off x="1588947" y="4508962"/>
            <a:ext cx="3434661" cy="1131887"/>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sz="2800" dirty="0">
                <a:solidFill>
                  <a:schemeClr val="tx2"/>
                </a:solidFill>
                <a:latin typeface="Franklin Gothic Medium" panose="020B0603020102020204" pitchFamily="34" charset="0"/>
              </a:rPr>
              <a:t>Child sexual offences more serious </a:t>
            </a:r>
          </a:p>
        </p:txBody>
      </p:sp>
      <p:pic>
        <p:nvPicPr>
          <p:cNvPr id="20" name="Graphic 19">
            <a:extLst>
              <a:ext uri="{FF2B5EF4-FFF2-40B4-BE49-F238E27FC236}">
                <a16:creationId xmlns:a16="http://schemas.microsoft.com/office/drawing/2014/main" id="{2735CE60-2895-66D0-046A-263B7DAD2F4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389540" y="2633050"/>
            <a:ext cx="1833477" cy="1833477"/>
          </a:xfrm>
          <a:prstGeom prst="rect">
            <a:avLst/>
          </a:prstGeom>
        </p:spPr>
      </p:pic>
      <p:pic>
        <p:nvPicPr>
          <p:cNvPr id="21" name="Graphic 20">
            <a:extLst>
              <a:ext uri="{FF2B5EF4-FFF2-40B4-BE49-F238E27FC236}">
                <a16:creationId xmlns:a16="http://schemas.microsoft.com/office/drawing/2014/main" id="{24566E69-8331-9581-3AC0-D03AC7B75AC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664741" y="2633050"/>
            <a:ext cx="1999959" cy="1999959"/>
          </a:xfrm>
          <a:prstGeom prst="rect">
            <a:avLst/>
          </a:prstGeom>
        </p:spPr>
      </p:pic>
      <p:sp>
        <p:nvSpPr>
          <p:cNvPr id="22" name="Text Placeholder 2">
            <a:extLst>
              <a:ext uri="{FF2B5EF4-FFF2-40B4-BE49-F238E27FC236}">
                <a16:creationId xmlns:a16="http://schemas.microsoft.com/office/drawing/2014/main" id="{B486895B-5AF4-AEF1-1996-185DF261180D}"/>
              </a:ext>
            </a:extLst>
          </p:cNvPr>
          <p:cNvSpPr txBox="1">
            <a:spLocks/>
          </p:cNvSpPr>
          <p:nvPr/>
        </p:nvSpPr>
        <p:spPr>
          <a:xfrm>
            <a:off x="6609860" y="4508962"/>
            <a:ext cx="4099969" cy="1131887"/>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sz="2800" dirty="0">
                <a:solidFill>
                  <a:schemeClr val="tx2"/>
                </a:solidFill>
                <a:latin typeface="Franklin Gothic Medium" panose="020B0603020102020204" pitchFamily="34" charset="0"/>
              </a:rPr>
              <a:t>Offending against adults receive longer sentences</a:t>
            </a:r>
          </a:p>
        </p:txBody>
      </p:sp>
    </p:spTree>
    <p:extLst>
      <p:ext uri="{BB962C8B-B14F-4D97-AF65-F5344CB8AC3E}">
        <p14:creationId xmlns:p14="http://schemas.microsoft.com/office/powerpoint/2010/main" val="29126408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D2FDF238-DCF0-859C-0608-686904C0459B}"/>
              </a:ext>
            </a:extLst>
          </p:cNvPr>
          <p:cNvSpPr/>
          <p:nvPr/>
        </p:nvSpPr>
        <p:spPr>
          <a:xfrm>
            <a:off x="0" y="1352550"/>
            <a:ext cx="12192000" cy="550545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   </a:t>
            </a:r>
          </a:p>
        </p:txBody>
      </p:sp>
      <p:sp>
        <p:nvSpPr>
          <p:cNvPr id="39" name="Rectangle: Rounded Corners 38">
            <a:extLst>
              <a:ext uri="{FF2B5EF4-FFF2-40B4-BE49-F238E27FC236}">
                <a16:creationId xmlns:a16="http://schemas.microsoft.com/office/drawing/2014/main" id="{FC393917-8732-3DC8-D922-B18DBF1AFBDE}"/>
              </a:ext>
            </a:extLst>
          </p:cNvPr>
          <p:cNvSpPr/>
          <p:nvPr/>
        </p:nvSpPr>
        <p:spPr>
          <a:xfrm>
            <a:off x="6755831" y="2420832"/>
            <a:ext cx="3508559" cy="3314700"/>
          </a:xfrm>
          <a:prstGeom prst="roundRect">
            <a:avLst>
              <a:gd name="adj" fmla="val 13228"/>
            </a:avLst>
          </a:prstGeom>
          <a:solidFill>
            <a:schemeClr val="bg1"/>
          </a:solidFill>
          <a:ln w="9525" cap="flat" cmpd="sng" algn="ctr">
            <a:solidFill>
              <a:schemeClr val="accent3"/>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en-AU"/>
          </a:p>
        </p:txBody>
      </p:sp>
      <p:sp>
        <p:nvSpPr>
          <p:cNvPr id="41" name="Text Placeholder 2">
            <a:extLst>
              <a:ext uri="{FF2B5EF4-FFF2-40B4-BE49-F238E27FC236}">
                <a16:creationId xmlns:a16="http://schemas.microsoft.com/office/drawing/2014/main" id="{997CA925-7B25-B921-7BBF-7AFC0316AC3A}"/>
              </a:ext>
            </a:extLst>
          </p:cNvPr>
          <p:cNvSpPr txBox="1">
            <a:spLocks/>
          </p:cNvSpPr>
          <p:nvPr/>
        </p:nvSpPr>
        <p:spPr>
          <a:xfrm>
            <a:off x="6983098" y="4519051"/>
            <a:ext cx="3070461" cy="565944"/>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sz="1800" dirty="0">
                <a:solidFill>
                  <a:srgbClr val="465284"/>
                </a:solidFill>
                <a:latin typeface="Franklin Gothic Medium" panose="020B0603020102020204" pitchFamily="34" charset="0"/>
              </a:rPr>
              <a:t>Offending against adults receive longer sentences </a:t>
            </a:r>
          </a:p>
        </p:txBody>
      </p:sp>
      <p:sp>
        <p:nvSpPr>
          <p:cNvPr id="42" name="Content Placeholder 3">
            <a:extLst>
              <a:ext uri="{FF2B5EF4-FFF2-40B4-BE49-F238E27FC236}">
                <a16:creationId xmlns:a16="http://schemas.microsoft.com/office/drawing/2014/main" id="{0E267CC4-27ED-4ADA-16C1-28089E2B8B58}"/>
              </a:ext>
            </a:extLst>
          </p:cNvPr>
          <p:cNvSpPr txBox="1">
            <a:spLocks/>
          </p:cNvSpPr>
          <p:nvPr/>
        </p:nvSpPr>
        <p:spPr>
          <a:xfrm>
            <a:off x="8110456" y="4709038"/>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sp>
        <p:nvSpPr>
          <p:cNvPr id="2" name="Title 1">
            <a:extLst>
              <a:ext uri="{FF2B5EF4-FFF2-40B4-BE49-F238E27FC236}">
                <a16:creationId xmlns:a16="http://schemas.microsoft.com/office/drawing/2014/main" id="{7B970967-5228-F632-5CA8-4AD4EB9D30ED}"/>
              </a:ext>
            </a:extLst>
          </p:cNvPr>
          <p:cNvSpPr>
            <a:spLocks noGrp="1"/>
          </p:cNvSpPr>
          <p:nvPr>
            <p:ph type="title"/>
          </p:nvPr>
        </p:nvSpPr>
        <p:spPr>
          <a:xfrm>
            <a:off x="344557" y="369095"/>
            <a:ext cx="11269593" cy="1325563"/>
          </a:xfrm>
        </p:spPr>
        <p:txBody>
          <a:bodyPr/>
          <a:lstStyle/>
          <a:p>
            <a:r>
              <a:rPr lang="en-AU" dirty="0"/>
              <a:t>Overall findings</a:t>
            </a:r>
          </a:p>
        </p:txBody>
      </p:sp>
      <p:sp>
        <p:nvSpPr>
          <p:cNvPr id="20" name="Content Placeholder 3">
            <a:extLst>
              <a:ext uri="{FF2B5EF4-FFF2-40B4-BE49-F238E27FC236}">
                <a16:creationId xmlns:a16="http://schemas.microsoft.com/office/drawing/2014/main" id="{AC43B381-E700-D5B6-2C6B-07C6813FA29C}"/>
              </a:ext>
            </a:extLst>
          </p:cNvPr>
          <p:cNvSpPr txBox="1">
            <a:spLocks/>
          </p:cNvSpPr>
          <p:nvPr/>
        </p:nvSpPr>
        <p:spPr>
          <a:xfrm>
            <a:off x="577850" y="4713287"/>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sp>
        <p:nvSpPr>
          <p:cNvPr id="32" name="Rectangle: Rounded Corners 31">
            <a:extLst>
              <a:ext uri="{FF2B5EF4-FFF2-40B4-BE49-F238E27FC236}">
                <a16:creationId xmlns:a16="http://schemas.microsoft.com/office/drawing/2014/main" id="{B4CDDCBF-7BF8-C588-D0DA-F0439CA9E832}"/>
              </a:ext>
            </a:extLst>
          </p:cNvPr>
          <p:cNvSpPr/>
          <p:nvPr/>
        </p:nvSpPr>
        <p:spPr>
          <a:xfrm>
            <a:off x="1927610" y="2368443"/>
            <a:ext cx="3508559" cy="3314700"/>
          </a:xfrm>
          <a:prstGeom prst="roundRect">
            <a:avLst>
              <a:gd name="adj" fmla="val 13228"/>
            </a:avLst>
          </a:prstGeom>
          <a:solidFill>
            <a:schemeClr val="bg1"/>
          </a:solidFill>
          <a:ln w="9525" cap="flat" cmpd="sng" algn="ctr">
            <a:solidFill>
              <a:schemeClr val="accent3"/>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en-AU"/>
          </a:p>
        </p:txBody>
      </p:sp>
      <p:sp>
        <p:nvSpPr>
          <p:cNvPr id="34" name="Text Placeholder 2">
            <a:extLst>
              <a:ext uri="{FF2B5EF4-FFF2-40B4-BE49-F238E27FC236}">
                <a16:creationId xmlns:a16="http://schemas.microsoft.com/office/drawing/2014/main" id="{92FCE81C-7F22-3A16-E000-BE2701F22484}"/>
              </a:ext>
            </a:extLst>
          </p:cNvPr>
          <p:cNvSpPr txBox="1">
            <a:spLocks/>
          </p:cNvSpPr>
          <p:nvPr/>
        </p:nvSpPr>
        <p:spPr>
          <a:xfrm>
            <a:off x="2138441" y="4078182"/>
            <a:ext cx="3070461" cy="1131887"/>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sz="1800" dirty="0">
                <a:solidFill>
                  <a:srgbClr val="465284"/>
                </a:solidFill>
                <a:latin typeface="Franklin Gothic Medium" panose="020B0603020102020204" pitchFamily="34" charset="0"/>
              </a:rPr>
              <a:t>Child sexual offences more serious </a:t>
            </a:r>
          </a:p>
        </p:txBody>
      </p:sp>
      <p:sp>
        <p:nvSpPr>
          <p:cNvPr id="35" name="Content Placeholder 3">
            <a:extLst>
              <a:ext uri="{FF2B5EF4-FFF2-40B4-BE49-F238E27FC236}">
                <a16:creationId xmlns:a16="http://schemas.microsoft.com/office/drawing/2014/main" id="{1DEF6372-452C-C5FF-DAA9-DBC51B3AB181}"/>
              </a:ext>
            </a:extLst>
          </p:cNvPr>
          <p:cNvSpPr txBox="1">
            <a:spLocks/>
          </p:cNvSpPr>
          <p:nvPr/>
        </p:nvSpPr>
        <p:spPr>
          <a:xfrm>
            <a:off x="4261044" y="4713287"/>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pic>
        <p:nvPicPr>
          <p:cNvPr id="5" name="Picture 4">
            <a:extLst>
              <a:ext uri="{FF2B5EF4-FFF2-40B4-BE49-F238E27FC236}">
                <a16:creationId xmlns:a16="http://schemas.microsoft.com/office/drawing/2014/main" id="{49FA9438-1699-547B-4743-57BFE2785FB6}"/>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442493" y="2659067"/>
            <a:ext cx="2012729" cy="2012729"/>
          </a:xfrm>
          <a:prstGeom prst="rect">
            <a:avLst/>
          </a:prstGeom>
        </p:spPr>
      </p:pic>
      <p:pic>
        <p:nvPicPr>
          <p:cNvPr id="12" name="Picture 11" descr="A black background with a black square&#10;&#10;Description automatically generated with medium confidence">
            <a:extLst>
              <a:ext uri="{FF2B5EF4-FFF2-40B4-BE49-F238E27FC236}">
                <a16:creationId xmlns:a16="http://schemas.microsoft.com/office/drawing/2014/main" id="{8C8D96BB-772E-7D46-C895-C869ED6EE10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67171" y="2669214"/>
            <a:ext cx="2489200" cy="2012729"/>
          </a:xfrm>
          <a:prstGeom prst="rect">
            <a:avLst/>
          </a:prstGeom>
        </p:spPr>
      </p:pic>
    </p:spTree>
    <p:extLst>
      <p:ext uri="{BB962C8B-B14F-4D97-AF65-F5344CB8AC3E}">
        <p14:creationId xmlns:p14="http://schemas.microsoft.com/office/powerpoint/2010/main" val="1930268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BCC5A150-073D-22D8-BD14-7BACF6D49CEB}"/>
              </a:ext>
            </a:extLst>
          </p:cNvPr>
          <p:cNvSpPr/>
          <p:nvPr/>
        </p:nvSpPr>
        <p:spPr>
          <a:xfrm>
            <a:off x="371636" y="2229993"/>
            <a:ext cx="7433026" cy="3536806"/>
          </a:xfrm>
          <a:prstGeom prst="roundRect">
            <a:avLst>
              <a:gd name="adj" fmla="val 13228"/>
            </a:avLst>
          </a:prstGeom>
          <a:solidFill>
            <a:srgbClr val="64446F"/>
          </a:solid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en-AU"/>
          </a:p>
        </p:txBody>
      </p:sp>
      <p:pic>
        <p:nvPicPr>
          <p:cNvPr id="13" name="Picture 12" descr="A purple background with circles&#10;&#10;Description automatically generated">
            <a:extLst>
              <a:ext uri="{FF2B5EF4-FFF2-40B4-BE49-F238E27FC236}">
                <a16:creationId xmlns:a16="http://schemas.microsoft.com/office/drawing/2014/main" id="{7FCA3A4C-9D6F-980F-3AF4-CFF31F1FDD29}"/>
              </a:ext>
            </a:extLst>
          </p:cNvPr>
          <p:cNvPicPr>
            <a:picLocks noChangeAspect="1"/>
          </p:cNvPicPr>
          <p:nvPr/>
        </p:nvPicPr>
        <p:blipFill rotWithShape="1">
          <a:blip r:embed="rId3">
            <a:alphaModFix/>
            <a:extLst>
              <a:ext uri="{28A0092B-C50C-407E-A947-70E740481C1C}">
                <a14:useLocalDpi xmlns:a14="http://schemas.microsoft.com/office/drawing/2010/main" val="0"/>
              </a:ext>
            </a:extLst>
          </a:blip>
          <a:srcRect l="35901" t="40558"/>
          <a:stretch/>
        </p:blipFill>
        <p:spPr>
          <a:xfrm>
            <a:off x="8129335" y="1365250"/>
            <a:ext cx="4172393" cy="5473188"/>
          </a:xfrm>
          <a:prstGeom prst="rect">
            <a:avLst/>
          </a:prstGeom>
        </p:spPr>
      </p:pic>
      <p:sp>
        <p:nvSpPr>
          <p:cNvPr id="5" name="Oval 4">
            <a:extLst>
              <a:ext uri="{FF2B5EF4-FFF2-40B4-BE49-F238E27FC236}">
                <a16:creationId xmlns:a16="http://schemas.microsoft.com/office/drawing/2014/main" id="{1D5027F3-A3AF-7255-C5FF-A1A6DB9FF48C}"/>
              </a:ext>
            </a:extLst>
          </p:cNvPr>
          <p:cNvSpPr/>
          <p:nvPr/>
        </p:nvSpPr>
        <p:spPr>
          <a:xfrm>
            <a:off x="7327958" y="-858206"/>
            <a:ext cx="2462344" cy="2101773"/>
          </a:xfrm>
          <a:prstGeom prst="ellipse">
            <a:avLst/>
          </a:prstGeom>
          <a:solidFill>
            <a:schemeClr val="tx2">
              <a:lumMod val="75000"/>
              <a:alpha val="25098"/>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a:extLst>
              <a:ext uri="{FF2B5EF4-FFF2-40B4-BE49-F238E27FC236}">
                <a16:creationId xmlns:a16="http://schemas.microsoft.com/office/drawing/2014/main" id="{7D5FC9F6-8AD9-2854-8724-872DC952D7D3}"/>
              </a:ext>
            </a:extLst>
          </p:cNvPr>
          <p:cNvSpPr/>
          <p:nvPr/>
        </p:nvSpPr>
        <p:spPr>
          <a:xfrm>
            <a:off x="8722099" y="1532885"/>
            <a:ext cx="1033805" cy="882421"/>
          </a:xfrm>
          <a:prstGeom prst="ellipse">
            <a:avLst/>
          </a:prstGeom>
          <a:solidFill>
            <a:srgbClr val="4B3353">
              <a:alpha val="7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Oval 6">
            <a:extLst>
              <a:ext uri="{FF2B5EF4-FFF2-40B4-BE49-F238E27FC236}">
                <a16:creationId xmlns:a16="http://schemas.microsoft.com/office/drawing/2014/main" id="{6E6F7B1F-BCF3-0263-26BB-C29278B33288}"/>
              </a:ext>
            </a:extLst>
          </p:cNvPr>
          <p:cNvSpPr/>
          <p:nvPr/>
        </p:nvSpPr>
        <p:spPr>
          <a:xfrm>
            <a:off x="9714600" y="2678"/>
            <a:ext cx="4172393" cy="3561413"/>
          </a:xfrm>
          <a:prstGeom prst="ellipse">
            <a:avLst/>
          </a:prstGeom>
          <a:solidFill>
            <a:srgbClr val="64446F">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Oval 7">
            <a:extLst>
              <a:ext uri="{FF2B5EF4-FFF2-40B4-BE49-F238E27FC236}">
                <a16:creationId xmlns:a16="http://schemas.microsoft.com/office/drawing/2014/main" id="{5AECCA8E-995A-DE76-EECD-21790D89D817}"/>
              </a:ext>
            </a:extLst>
          </p:cNvPr>
          <p:cNvSpPr/>
          <p:nvPr/>
        </p:nvSpPr>
        <p:spPr>
          <a:xfrm>
            <a:off x="9065253" y="404368"/>
            <a:ext cx="2138821" cy="1825625"/>
          </a:xfrm>
          <a:prstGeom prst="ellipse">
            <a:avLst/>
          </a:prstGeom>
          <a:solidFill>
            <a:schemeClr val="tx2">
              <a:lumMod val="75000"/>
              <a:alpha val="5019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Title 1">
            <a:extLst>
              <a:ext uri="{FF2B5EF4-FFF2-40B4-BE49-F238E27FC236}">
                <a16:creationId xmlns:a16="http://schemas.microsoft.com/office/drawing/2014/main" id="{A54064F4-46C3-9149-F9B6-5455A77D1646}"/>
              </a:ext>
            </a:extLst>
          </p:cNvPr>
          <p:cNvSpPr>
            <a:spLocks noGrp="1"/>
          </p:cNvSpPr>
          <p:nvPr>
            <p:ph type="title"/>
          </p:nvPr>
        </p:nvSpPr>
        <p:spPr>
          <a:xfrm>
            <a:off x="513051" y="898537"/>
            <a:ext cx="11185167" cy="878442"/>
          </a:xfrm>
        </p:spPr>
        <p:txBody>
          <a:bodyPr>
            <a:normAutofit/>
          </a:bodyPr>
          <a:lstStyle/>
          <a:p>
            <a:r>
              <a:rPr lang="en-US" sz="4400" b="1" dirty="0">
                <a:solidFill>
                  <a:schemeClr val="tx2"/>
                </a:solidFill>
                <a:latin typeface="Franklin Gothic Medium" panose="020B0603020102020204" pitchFamily="34" charset="0"/>
              </a:rPr>
              <a:t>Council Recommendations</a:t>
            </a:r>
            <a:endParaRPr lang="en-AU" sz="4400" b="1" dirty="0">
              <a:solidFill>
                <a:schemeClr val="tx2"/>
              </a:solidFill>
              <a:latin typeface="Franklin Gothic Medium" panose="020B0603020102020204" pitchFamily="34" charset="0"/>
            </a:endParaRPr>
          </a:p>
        </p:txBody>
      </p:sp>
      <p:sp>
        <p:nvSpPr>
          <p:cNvPr id="111" name="Google Shape;1155;p82">
            <a:extLst>
              <a:ext uri="{FF2B5EF4-FFF2-40B4-BE49-F238E27FC236}">
                <a16:creationId xmlns:a16="http://schemas.microsoft.com/office/drawing/2014/main" id="{E0BCE147-F88C-593D-5728-1F1898E76024}"/>
              </a:ext>
            </a:extLst>
          </p:cNvPr>
          <p:cNvSpPr txBox="1">
            <a:spLocks/>
          </p:cNvSpPr>
          <p:nvPr/>
        </p:nvSpPr>
        <p:spPr>
          <a:xfrm>
            <a:off x="513051" y="5549842"/>
            <a:ext cx="7093424" cy="5334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4"/>
              </a:buClr>
              <a:buSzPts val="2400"/>
              <a:buFont typeface="Palanquin Dark"/>
              <a:buNone/>
              <a:defRPr sz="2400" b="0" i="0" u="none" strike="noStrike" cap="none">
                <a:solidFill>
                  <a:schemeClr val="accent4"/>
                </a:solidFill>
                <a:latin typeface="Anton"/>
                <a:ea typeface="Anton"/>
                <a:cs typeface="Anton"/>
                <a:sym typeface="Anton"/>
              </a:defRPr>
            </a:lvl1pPr>
            <a:lvl2pPr marR="0" lvl="1"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2pPr>
            <a:lvl3pPr marR="0" lvl="2"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3pPr>
            <a:lvl4pPr marR="0" lvl="3"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4pPr>
            <a:lvl5pPr marR="0" lvl="4"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5pPr>
            <a:lvl6pPr marR="0" lvl="5"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6pPr>
            <a:lvl7pPr marR="0" lvl="6"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7pPr>
            <a:lvl8pPr marR="0" lvl="7"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8pPr>
            <a:lvl9pPr marR="0" lvl="8"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9pPr>
          </a:lstStyle>
          <a:p>
            <a:pPr marL="0" marR="0" lvl="0" indent="0" algn="l" defTabSz="914400" rtl="0" eaLnBrk="1" fontAlgn="auto" latinLnBrk="0" hangingPunct="1">
              <a:lnSpc>
                <a:spcPct val="100000"/>
              </a:lnSpc>
              <a:spcBef>
                <a:spcPts val="0"/>
              </a:spcBef>
              <a:spcAft>
                <a:spcPts val="0"/>
              </a:spcAft>
              <a:buClr>
                <a:srgbClr val="3C3F4E"/>
              </a:buClr>
              <a:buSzPts val="2400"/>
              <a:buFont typeface="Palanquin Dark"/>
              <a:buNone/>
              <a:tabLst/>
              <a:defRPr/>
            </a:pPr>
            <a:endParaRPr kumimoji="0" lang="en-AU" sz="2800" i="0" u="none" strike="noStrike" kern="0" cap="none" spc="0" normalizeH="0" baseline="0" noProof="0" dirty="0">
              <a:ln>
                <a:noFill/>
              </a:ln>
              <a:solidFill>
                <a:srgbClr val="3C3F4E"/>
              </a:solidFill>
              <a:effectLst/>
              <a:uLnTx/>
              <a:uFillTx/>
              <a:latin typeface="+mj-lt"/>
              <a:sym typeface="Anton"/>
            </a:endParaRPr>
          </a:p>
        </p:txBody>
      </p:sp>
      <p:sp>
        <p:nvSpPr>
          <p:cNvPr id="3" name="Text Placeholder 2">
            <a:extLst>
              <a:ext uri="{FF2B5EF4-FFF2-40B4-BE49-F238E27FC236}">
                <a16:creationId xmlns:a16="http://schemas.microsoft.com/office/drawing/2014/main" id="{2DD34651-21FA-B760-1105-086EE052EE36}"/>
              </a:ext>
            </a:extLst>
          </p:cNvPr>
          <p:cNvSpPr txBox="1">
            <a:spLocks/>
          </p:cNvSpPr>
          <p:nvPr/>
        </p:nvSpPr>
        <p:spPr>
          <a:xfrm>
            <a:off x="541437" y="2102805"/>
            <a:ext cx="7093424" cy="2822009"/>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AU" sz="4000" b="0" dirty="0">
                <a:solidFill>
                  <a:schemeClr val="bg1"/>
                </a:solidFill>
                <a:latin typeface="Franklin Gothic Demi" panose="020B0703020102020204" pitchFamily="34" charset="0"/>
              </a:rPr>
              <a:t>Sentencing Guidance Reforms</a:t>
            </a:r>
          </a:p>
          <a:p>
            <a:pPr algn="ctr"/>
            <a:r>
              <a:rPr lang="en-AU" sz="3200" b="0" dirty="0">
                <a:solidFill>
                  <a:schemeClr val="bg1"/>
                </a:solidFill>
                <a:latin typeface="Franklin Gothic Book" panose="020B0503020102020204" pitchFamily="34" charset="0"/>
              </a:rPr>
              <a:t>new aggravating factor for offences against children under 18 years</a:t>
            </a:r>
            <a:endParaRPr lang="en-US" sz="4000" b="0" dirty="0">
              <a:solidFill>
                <a:schemeClr val="bg1"/>
              </a:solidFill>
              <a:latin typeface="Franklin Gothic Book" panose="020B0503020102020204" pitchFamily="34" charset="0"/>
            </a:endParaRPr>
          </a:p>
        </p:txBody>
      </p:sp>
    </p:spTree>
    <p:extLst>
      <p:ext uri="{BB962C8B-B14F-4D97-AF65-F5344CB8AC3E}">
        <p14:creationId xmlns:p14="http://schemas.microsoft.com/office/powerpoint/2010/main" val="38072290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D2FDF238-DCF0-859C-0608-686904C0459B}"/>
              </a:ext>
            </a:extLst>
          </p:cNvPr>
          <p:cNvSpPr/>
          <p:nvPr/>
        </p:nvSpPr>
        <p:spPr>
          <a:xfrm>
            <a:off x="0" y="1352550"/>
            <a:ext cx="12192000" cy="550545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   </a:t>
            </a:r>
          </a:p>
        </p:txBody>
      </p:sp>
      <p:sp>
        <p:nvSpPr>
          <p:cNvPr id="2" name="Title 1">
            <a:extLst>
              <a:ext uri="{FF2B5EF4-FFF2-40B4-BE49-F238E27FC236}">
                <a16:creationId xmlns:a16="http://schemas.microsoft.com/office/drawing/2014/main" id="{7B970967-5228-F632-5CA8-4AD4EB9D30ED}"/>
              </a:ext>
            </a:extLst>
          </p:cNvPr>
          <p:cNvSpPr>
            <a:spLocks noGrp="1"/>
          </p:cNvSpPr>
          <p:nvPr>
            <p:ph type="title"/>
          </p:nvPr>
        </p:nvSpPr>
        <p:spPr>
          <a:xfrm>
            <a:off x="344557" y="369095"/>
            <a:ext cx="11269593" cy="1325563"/>
          </a:xfrm>
        </p:spPr>
        <p:txBody>
          <a:bodyPr/>
          <a:lstStyle/>
          <a:p>
            <a:r>
              <a:rPr lang="en-AU" dirty="0"/>
              <a:t>Council recommendations</a:t>
            </a:r>
          </a:p>
        </p:txBody>
      </p:sp>
      <p:sp>
        <p:nvSpPr>
          <p:cNvPr id="20" name="Content Placeholder 3">
            <a:extLst>
              <a:ext uri="{FF2B5EF4-FFF2-40B4-BE49-F238E27FC236}">
                <a16:creationId xmlns:a16="http://schemas.microsoft.com/office/drawing/2014/main" id="{AC43B381-E700-D5B6-2C6B-07C6813FA29C}"/>
              </a:ext>
            </a:extLst>
          </p:cNvPr>
          <p:cNvSpPr txBox="1">
            <a:spLocks/>
          </p:cNvSpPr>
          <p:nvPr/>
        </p:nvSpPr>
        <p:spPr>
          <a:xfrm>
            <a:off x="577850" y="4713287"/>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sp>
        <p:nvSpPr>
          <p:cNvPr id="32" name="Rectangle: Rounded Corners 31">
            <a:extLst>
              <a:ext uri="{FF2B5EF4-FFF2-40B4-BE49-F238E27FC236}">
                <a16:creationId xmlns:a16="http://schemas.microsoft.com/office/drawing/2014/main" id="{B4CDDCBF-7BF8-C588-D0DA-F0439CA9E832}"/>
              </a:ext>
            </a:extLst>
          </p:cNvPr>
          <p:cNvSpPr/>
          <p:nvPr/>
        </p:nvSpPr>
        <p:spPr>
          <a:xfrm>
            <a:off x="1500518" y="2449512"/>
            <a:ext cx="9190964" cy="1958976"/>
          </a:xfrm>
          <a:prstGeom prst="roundRect">
            <a:avLst>
              <a:gd name="adj" fmla="val 13228"/>
            </a:avLst>
          </a:prstGeom>
          <a:solidFill>
            <a:schemeClr val="bg1"/>
          </a:solidFill>
          <a:ln w="9525" cap="flat" cmpd="sng" algn="ctr">
            <a:solidFill>
              <a:schemeClr val="accent3"/>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en-AU"/>
          </a:p>
        </p:txBody>
      </p:sp>
      <p:sp>
        <p:nvSpPr>
          <p:cNvPr id="34" name="Text Placeholder 2">
            <a:extLst>
              <a:ext uri="{FF2B5EF4-FFF2-40B4-BE49-F238E27FC236}">
                <a16:creationId xmlns:a16="http://schemas.microsoft.com/office/drawing/2014/main" id="{92FCE81C-7F22-3A16-E000-BE2701F22484}"/>
              </a:ext>
            </a:extLst>
          </p:cNvPr>
          <p:cNvSpPr txBox="1">
            <a:spLocks/>
          </p:cNvSpPr>
          <p:nvPr/>
        </p:nvSpPr>
        <p:spPr>
          <a:xfrm>
            <a:off x="1796210" y="2873788"/>
            <a:ext cx="8635576" cy="1031840"/>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AU" sz="2800" dirty="0">
                <a:solidFill>
                  <a:schemeClr val="accent3"/>
                </a:solidFill>
                <a:latin typeface="Franklin Gothic Demi" panose="020B0703020102020204" pitchFamily="34" charset="0"/>
              </a:rPr>
              <a:t>Sentencing guidance reforms – new aggravating factor for offences against children under 18 years</a:t>
            </a:r>
            <a:endParaRPr lang="en-US" sz="3600" dirty="0">
              <a:solidFill>
                <a:schemeClr val="accent3"/>
              </a:solidFill>
              <a:latin typeface="Franklin Gothic Demi" panose="020B0703020102020204" pitchFamily="34" charset="0"/>
            </a:endParaRPr>
          </a:p>
        </p:txBody>
      </p:sp>
      <p:sp>
        <p:nvSpPr>
          <p:cNvPr id="35" name="Content Placeholder 3">
            <a:extLst>
              <a:ext uri="{FF2B5EF4-FFF2-40B4-BE49-F238E27FC236}">
                <a16:creationId xmlns:a16="http://schemas.microsoft.com/office/drawing/2014/main" id="{1DEF6372-452C-C5FF-DAA9-DBC51B3AB181}"/>
              </a:ext>
            </a:extLst>
          </p:cNvPr>
          <p:cNvSpPr txBox="1">
            <a:spLocks/>
          </p:cNvSpPr>
          <p:nvPr/>
        </p:nvSpPr>
        <p:spPr>
          <a:xfrm>
            <a:off x="4261044" y="4713287"/>
            <a:ext cx="3508559" cy="1958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AU" sz="1400" dirty="0"/>
          </a:p>
        </p:txBody>
      </p:sp>
    </p:spTree>
    <p:extLst>
      <p:ext uri="{BB962C8B-B14F-4D97-AF65-F5344CB8AC3E}">
        <p14:creationId xmlns:p14="http://schemas.microsoft.com/office/powerpoint/2010/main" val="35692818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a:extLst>
              <a:ext uri="{FF2B5EF4-FFF2-40B4-BE49-F238E27FC236}">
                <a16:creationId xmlns:a16="http://schemas.microsoft.com/office/drawing/2014/main" id="{3211D920-2A82-9DF6-4963-45444B954FFD}"/>
              </a:ext>
            </a:extLst>
          </p:cNvPr>
          <p:cNvSpPr txBox="1">
            <a:spLocks/>
          </p:cNvSpPr>
          <p:nvPr/>
        </p:nvSpPr>
        <p:spPr>
          <a:xfrm>
            <a:off x="838200" y="3174136"/>
            <a:ext cx="5448300" cy="473556"/>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bg1"/>
                </a:solidFill>
                <a:latin typeface="+mj-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t>To find out more visit</a:t>
            </a:r>
            <a:endParaRPr lang="en-AU" dirty="0"/>
          </a:p>
        </p:txBody>
      </p:sp>
      <p:sp>
        <p:nvSpPr>
          <p:cNvPr id="6" name="Subtitle 2">
            <a:extLst>
              <a:ext uri="{FF2B5EF4-FFF2-40B4-BE49-F238E27FC236}">
                <a16:creationId xmlns:a16="http://schemas.microsoft.com/office/drawing/2014/main" id="{824E3A6A-7639-5245-A586-66D22517D70E}"/>
              </a:ext>
            </a:extLst>
          </p:cNvPr>
          <p:cNvSpPr txBox="1">
            <a:spLocks/>
          </p:cNvSpPr>
          <p:nvPr/>
        </p:nvSpPr>
        <p:spPr>
          <a:xfrm>
            <a:off x="838200" y="3647691"/>
            <a:ext cx="5448300" cy="705715"/>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bg1"/>
                </a:solidFill>
                <a:latin typeface="+mj-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2800" dirty="0">
                <a:latin typeface="Franklin Gothic Medium" panose="020B0603020102020204" pitchFamily="34" charset="0"/>
              </a:rPr>
              <a:t>sentencingcouncil.qld.gov.au</a:t>
            </a:r>
            <a:endParaRPr lang="en-AU" sz="2800" dirty="0">
              <a:latin typeface="Franklin Gothic Medium" panose="020B0603020102020204" pitchFamily="34" charset="0"/>
            </a:endParaRPr>
          </a:p>
        </p:txBody>
      </p:sp>
    </p:spTree>
    <p:extLst>
      <p:ext uri="{BB962C8B-B14F-4D97-AF65-F5344CB8AC3E}">
        <p14:creationId xmlns:p14="http://schemas.microsoft.com/office/powerpoint/2010/main" val="36291165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24B3F190-1184-FAB6-4441-EEDFA3C1EB09}"/>
              </a:ext>
            </a:extLst>
          </p:cNvPr>
          <p:cNvSpPr>
            <a:spLocks noGrp="1"/>
          </p:cNvSpPr>
          <p:nvPr>
            <p:ph type="subTitle" idx="1"/>
          </p:nvPr>
        </p:nvSpPr>
        <p:spPr>
          <a:xfrm>
            <a:off x="688257" y="711188"/>
            <a:ext cx="10516906" cy="1016001"/>
          </a:xfrm>
        </p:spPr>
        <p:txBody>
          <a:bodyPr>
            <a:normAutofit/>
          </a:bodyPr>
          <a:lstStyle/>
          <a:p>
            <a:r>
              <a:rPr lang="en-US" sz="5400" dirty="0"/>
              <a:t>Sentencing Purposes</a:t>
            </a:r>
            <a:endParaRPr lang="en-AU" sz="5400" dirty="0"/>
          </a:p>
        </p:txBody>
      </p:sp>
      <p:sp>
        <p:nvSpPr>
          <p:cNvPr id="3" name="Subtitle 4">
            <a:extLst>
              <a:ext uri="{FF2B5EF4-FFF2-40B4-BE49-F238E27FC236}">
                <a16:creationId xmlns:a16="http://schemas.microsoft.com/office/drawing/2014/main" id="{ED525549-4141-3DA0-DB5B-51C64E7547B2}"/>
              </a:ext>
            </a:extLst>
          </p:cNvPr>
          <p:cNvSpPr txBox="1">
            <a:spLocks/>
          </p:cNvSpPr>
          <p:nvPr/>
        </p:nvSpPr>
        <p:spPr>
          <a:xfrm>
            <a:off x="688257" y="1916168"/>
            <a:ext cx="11180282" cy="4400012"/>
          </a:xfrm>
          <a:prstGeom prst="rect">
            <a:avLst/>
          </a:prstGeom>
        </p:spPr>
        <p:txBody>
          <a:bodyPr vert="horz" lIns="91440" tIns="45720" rIns="91440" bIns="45720" rtlCol="0">
            <a:normAutofit fontScale="92500" lnSpcReduction="10000"/>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bg1"/>
                </a:solidFill>
                <a:latin typeface="Franklin Gothic Medium" panose="020B0603020102020204" pitchFamily="34" charset="0"/>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34000"/>
              </a:lnSpc>
              <a:spcBef>
                <a:spcPts val="0"/>
              </a:spcBef>
            </a:pPr>
            <a:r>
              <a:rPr lang="en-US" b="1" dirty="0">
                <a:latin typeface="+mj-lt"/>
              </a:rPr>
              <a:t>Punishment	</a:t>
            </a:r>
            <a:r>
              <a:rPr lang="en-US" dirty="0">
                <a:solidFill>
                  <a:schemeClr val="accent1">
                    <a:lumMod val="20000"/>
                    <a:lumOff val="80000"/>
                  </a:schemeClr>
                </a:solidFill>
                <a:latin typeface="+mj-lt"/>
              </a:rPr>
              <a:t>to punish the person in a way that is just.</a:t>
            </a:r>
          </a:p>
          <a:p>
            <a:pPr>
              <a:lnSpc>
                <a:spcPct val="134000"/>
              </a:lnSpc>
              <a:spcBef>
                <a:spcPts val="0"/>
              </a:spcBef>
            </a:pPr>
            <a:endParaRPr lang="en-US" dirty="0">
              <a:solidFill>
                <a:schemeClr val="accent1">
                  <a:lumMod val="20000"/>
                  <a:lumOff val="80000"/>
                </a:schemeClr>
              </a:solidFill>
              <a:latin typeface="+mj-lt"/>
            </a:endParaRPr>
          </a:p>
          <a:p>
            <a:pPr>
              <a:lnSpc>
                <a:spcPct val="134000"/>
              </a:lnSpc>
              <a:spcBef>
                <a:spcPts val="0"/>
              </a:spcBef>
            </a:pPr>
            <a:r>
              <a:rPr lang="en-US" b="1" dirty="0">
                <a:latin typeface="+mj-lt"/>
              </a:rPr>
              <a:t>Denunciation	</a:t>
            </a:r>
            <a:r>
              <a:rPr lang="en-US" dirty="0">
                <a:solidFill>
                  <a:schemeClr val="accent1">
                    <a:lumMod val="20000"/>
                    <a:lumOff val="80000"/>
                  </a:schemeClr>
                </a:solidFill>
                <a:latin typeface="+mj-lt"/>
              </a:rPr>
              <a:t>to send a strong message to the person and community that the person’s </a:t>
            </a:r>
            <a:r>
              <a:rPr lang="en-US" dirty="0" err="1">
                <a:solidFill>
                  <a:schemeClr val="accent1">
                    <a:lumMod val="20000"/>
                    <a:lumOff val="80000"/>
                  </a:schemeClr>
                </a:solidFill>
                <a:latin typeface="+mj-lt"/>
              </a:rPr>
              <a:t>behaviour</a:t>
            </a:r>
            <a:r>
              <a:rPr lang="en-US" dirty="0">
                <a:solidFill>
                  <a:schemeClr val="accent1">
                    <a:lumMod val="20000"/>
                    <a:lumOff val="80000"/>
                  </a:schemeClr>
                </a:solidFill>
                <a:latin typeface="+mj-lt"/>
              </a:rPr>
              <a:t> won’t be tolerated.</a:t>
            </a:r>
          </a:p>
          <a:p>
            <a:pPr>
              <a:lnSpc>
                <a:spcPct val="134000"/>
              </a:lnSpc>
              <a:spcBef>
                <a:spcPts val="0"/>
              </a:spcBef>
            </a:pPr>
            <a:endParaRPr lang="en-US" dirty="0">
              <a:solidFill>
                <a:schemeClr val="accent1">
                  <a:lumMod val="20000"/>
                  <a:lumOff val="80000"/>
                </a:schemeClr>
              </a:solidFill>
              <a:latin typeface="+mj-lt"/>
            </a:endParaRPr>
          </a:p>
          <a:p>
            <a:pPr>
              <a:lnSpc>
                <a:spcPct val="134000"/>
              </a:lnSpc>
              <a:spcBef>
                <a:spcPts val="0"/>
              </a:spcBef>
            </a:pPr>
            <a:r>
              <a:rPr lang="en-US" b="1" dirty="0">
                <a:latin typeface="+mj-lt"/>
              </a:rPr>
              <a:t>Community Protection	</a:t>
            </a:r>
            <a:r>
              <a:rPr lang="en-US" dirty="0">
                <a:solidFill>
                  <a:schemeClr val="accent1">
                    <a:lumMod val="20000"/>
                    <a:lumOff val="80000"/>
                  </a:schemeClr>
                </a:solidFill>
                <a:latin typeface="+mj-lt"/>
              </a:rPr>
              <a:t>to protect the Queensland community from the person.</a:t>
            </a:r>
          </a:p>
          <a:p>
            <a:pPr>
              <a:lnSpc>
                <a:spcPct val="134000"/>
              </a:lnSpc>
              <a:spcBef>
                <a:spcPts val="0"/>
              </a:spcBef>
            </a:pPr>
            <a:endParaRPr lang="en-US" dirty="0">
              <a:solidFill>
                <a:schemeClr val="accent1">
                  <a:lumMod val="20000"/>
                  <a:lumOff val="80000"/>
                </a:schemeClr>
              </a:solidFill>
              <a:latin typeface="+mj-lt"/>
            </a:endParaRPr>
          </a:p>
          <a:p>
            <a:pPr>
              <a:lnSpc>
                <a:spcPct val="134000"/>
              </a:lnSpc>
              <a:spcBef>
                <a:spcPts val="0"/>
              </a:spcBef>
            </a:pPr>
            <a:r>
              <a:rPr lang="en-US" b="1" dirty="0">
                <a:latin typeface="+mj-lt"/>
              </a:rPr>
              <a:t>Deterrence 	 </a:t>
            </a:r>
            <a:r>
              <a:rPr lang="en-US" dirty="0">
                <a:solidFill>
                  <a:schemeClr val="tx2">
                    <a:lumMod val="20000"/>
                    <a:lumOff val="80000"/>
                  </a:schemeClr>
                </a:solidFill>
                <a:latin typeface="+mj-lt"/>
              </a:rPr>
              <a:t>t</a:t>
            </a:r>
            <a:r>
              <a:rPr lang="en-US" dirty="0">
                <a:solidFill>
                  <a:schemeClr val="accent1">
                    <a:lumMod val="20000"/>
                    <a:lumOff val="80000"/>
                  </a:schemeClr>
                </a:solidFill>
                <a:latin typeface="+mj-lt"/>
              </a:rPr>
              <a:t>o discourage the person and other people from committing crimes like this. </a:t>
            </a:r>
          </a:p>
          <a:p>
            <a:pPr>
              <a:lnSpc>
                <a:spcPct val="134000"/>
              </a:lnSpc>
              <a:spcBef>
                <a:spcPts val="0"/>
              </a:spcBef>
            </a:pPr>
            <a:endParaRPr lang="en-US" dirty="0">
              <a:solidFill>
                <a:schemeClr val="accent1">
                  <a:lumMod val="20000"/>
                  <a:lumOff val="80000"/>
                </a:schemeClr>
              </a:solidFill>
              <a:latin typeface="+mj-lt"/>
            </a:endParaRPr>
          </a:p>
          <a:p>
            <a:pPr>
              <a:lnSpc>
                <a:spcPct val="134000"/>
              </a:lnSpc>
              <a:spcBef>
                <a:spcPts val="0"/>
              </a:spcBef>
            </a:pPr>
            <a:r>
              <a:rPr lang="en-US" b="1" dirty="0">
                <a:latin typeface="+mj-lt"/>
              </a:rPr>
              <a:t>Rehabilitation	 </a:t>
            </a:r>
            <a:r>
              <a:rPr lang="en-US" dirty="0">
                <a:solidFill>
                  <a:schemeClr val="accent1">
                    <a:lumMod val="20000"/>
                    <a:lumOff val="80000"/>
                  </a:schemeClr>
                </a:solidFill>
                <a:latin typeface="+mj-lt"/>
              </a:rPr>
              <a:t>to help the person so they won’t offend again.</a:t>
            </a:r>
          </a:p>
        </p:txBody>
      </p:sp>
    </p:spTree>
    <p:extLst>
      <p:ext uri="{BB962C8B-B14F-4D97-AF65-F5344CB8AC3E}">
        <p14:creationId xmlns:p14="http://schemas.microsoft.com/office/powerpoint/2010/main" val="2496727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Oval 31">
            <a:extLst>
              <a:ext uri="{FF2B5EF4-FFF2-40B4-BE49-F238E27FC236}">
                <a16:creationId xmlns:a16="http://schemas.microsoft.com/office/drawing/2014/main" id="{D01618D8-8C20-0395-D5FE-73B475ECC12C}"/>
              </a:ext>
            </a:extLst>
          </p:cNvPr>
          <p:cNvSpPr/>
          <p:nvPr/>
        </p:nvSpPr>
        <p:spPr>
          <a:xfrm>
            <a:off x="-3851564" y="-3311583"/>
            <a:ext cx="5206137" cy="4443781"/>
          </a:xfrm>
          <a:prstGeom prst="ellipse">
            <a:avLst/>
          </a:prstGeom>
          <a:solidFill>
            <a:srgbClr val="A784B4">
              <a:alpha val="25098"/>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0" name="Google Shape;393;p60">
            <a:extLst>
              <a:ext uri="{FF2B5EF4-FFF2-40B4-BE49-F238E27FC236}">
                <a16:creationId xmlns:a16="http://schemas.microsoft.com/office/drawing/2014/main" id="{5007BBD6-27BC-419E-A123-A3AE0D0AD9AF}"/>
              </a:ext>
            </a:extLst>
          </p:cNvPr>
          <p:cNvSpPr txBox="1">
            <a:spLocks/>
          </p:cNvSpPr>
          <p:nvPr/>
        </p:nvSpPr>
        <p:spPr>
          <a:xfrm>
            <a:off x="3783245" y="5246903"/>
            <a:ext cx="7826864" cy="8328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4"/>
              </a:buClr>
              <a:buSzPts val="1200"/>
              <a:buFont typeface="Palanquin Dark"/>
              <a:buNone/>
              <a:defRPr sz="1800" b="0" i="0" u="none" strike="noStrike" cap="none">
                <a:solidFill>
                  <a:schemeClr val="accent4"/>
                </a:solidFill>
                <a:latin typeface="Anton"/>
                <a:ea typeface="Anton"/>
                <a:cs typeface="Anton"/>
                <a:sym typeface="Anton"/>
              </a:defRPr>
            </a:lvl1pPr>
            <a:lvl2pPr marR="0" lvl="1"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2pPr>
            <a:lvl3pPr marR="0" lvl="2"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3pPr>
            <a:lvl4pPr marR="0" lvl="3"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4pPr>
            <a:lvl5pPr marR="0" lvl="4"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5pPr>
            <a:lvl6pPr marR="0" lvl="5"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6pPr>
            <a:lvl7pPr marR="0" lvl="6"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7pPr>
            <a:lvl8pPr marR="0" lvl="7"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8pPr>
            <a:lvl9pPr marR="0" lvl="8"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9pPr>
          </a:lstStyle>
          <a:p>
            <a:pPr marL="457200" marR="0" lvl="0" indent="-457200" algn="l" defTabSz="914400" rtl="0" eaLnBrk="1" fontAlgn="auto" latinLnBrk="0" hangingPunct="1">
              <a:lnSpc>
                <a:spcPct val="100000"/>
              </a:lnSpc>
              <a:spcBef>
                <a:spcPts val="0"/>
              </a:spcBef>
              <a:spcAft>
                <a:spcPts val="0"/>
              </a:spcAft>
              <a:buClr>
                <a:srgbClr val="3C3F4E"/>
              </a:buClr>
              <a:buSzPct val="150000"/>
              <a:buFont typeface="Arial" panose="020B0604020202020204" pitchFamily="34" charset="0"/>
              <a:buChar char="•"/>
              <a:tabLst/>
              <a:defRPr/>
            </a:pPr>
            <a:r>
              <a:rPr kumimoji="0" lang="en-US" sz="3200" b="0" i="0" u="none" strike="noStrike" kern="0" cap="none" spc="0" normalizeH="0" baseline="0" noProof="0" dirty="0">
                <a:ln>
                  <a:noFill/>
                </a:ln>
                <a:solidFill>
                  <a:srgbClr val="333644"/>
                </a:solidFill>
                <a:effectLst/>
                <a:uLnTx/>
                <a:uFillTx/>
                <a:latin typeface="Franklin Gothic Book" panose="020B0503020102020204" pitchFamily="34" charset="0"/>
                <a:sym typeface="Anton"/>
              </a:rPr>
              <a:t>UniSC conducted 19 focus groups </a:t>
            </a:r>
            <a:r>
              <a:rPr lang="en-US" sz="3200" kern="0" dirty="0">
                <a:solidFill>
                  <a:srgbClr val="333644"/>
                </a:solidFill>
                <a:latin typeface="Franklin Gothic Book" panose="020B0503020102020204" pitchFamily="34" charset="0"/>
              </a:rPr>
              <a:t>with 89 total participants.</a:t>
            </a:r>
            <a:br>
              <a:rPr lang="en-US" sz="3200" kern="0" dirty="0">
                <a:solidFill>
                  <a:srgbClr val="333644"/>
                </a:solidFill>
                <a:latin typeface="Franklin Gothic Book" panose="020B0503020102020204" pitchFamily="34" charset="0"/>
              </a:rPr>
            </a:br>
            <a:endParaRPr lang="en-US" sz="3200" kern="0" dirty="0">
              <a:solidFill>
                <a:srgbClr val="333644"/>
              </a:solidFill>
              <a:latin typeface="Franklin Gothic Book" panose="020B0503020102020204" pitchFamily="34" charset="0"/>
            </a:endParaRPr>
          </a:p>
          <a:p>
            <a:pPr marL="457200" marR="0" lvl="0" indent="-457200" algn="l" defTabSz="914400" rtl="0" eaLnBrk="1" fontAlgn="auto" latinLnBrk="0" hangingPunct="1">
              <a:lnSpc>
                <a:spcPct val="100000"/>
              </a:lnSpc>
              <a:spcBef>
                <a:spcPts val="0"/>
              </a:spcBef>
              <a:spcAft>
                <a:spcPts val="0"/>
              </a:spcAft>
              <a:buClr>
                <a:srgbClr val="3C3F4E"/>
              </a:buClr>
              <a:buSzPct val="150000"/>
              <a:buFont typeface="Arial" panose="020B0604020202020204" pitchFamily="34" charset="0"/>
              <a:buChar char="•"/>
              <a:tabLst/>
              <a:defRPr/>
            </a:pPr>
            <a:r>
              <a:rPr lang="en-US" sz="3200" kern="0" dirty="0">
                <a:solidFill>
                  <a:srgbClr val="333644"/>
                </a:solidFill>
                <a:latin typeface="Franklin Gothic Book" panose="020B0503020102020204" pitchFamily="34" charset="0"/>
              </a:rPr>
              <a:t>Focus groups were held across rural, regional and metropolitan areas at:</a:t>
            </a:r>
          </a:p>
          <a:p>
            <a:pPr marL="914400" lvl="1" indent="-457200">
              <a:buClr>
                <a:srgbClr val="3C3F4E"/>
              </a:buClr>
              <a:buSzPct val="150000"/>
              <a:buFont typeface="Arial" panose="020B0604020202020204" pitchFamily="34" charset="0"/>
              <a:buChar char="•"/>
            </a:pPr>
            <a:r>
              <a:rPr lang="en-US" sz="2600" kern="0" dirty="0">
                <a:solidFill>
                  <a:srgbClr val="333644"/>
                </a:solidFill>
                <a:latin typeface="Franklin Gothic Book" panose="020B0503020102020204" pitchFamily="34" charset="0"/>
              </a:rPr>
              <a:t>Sunshine Coast, Brisbane, Cairns, Goondiwindi</a:t>
            </a:r>
          </a:p>
          <a:p>
            <a:pPr marL="914400" lvl="1" indent="-457200">
              <a:buClr>
                <a:srgbClr val="3C3F4E"/>
              </a:buClr>
              <a:buSzPct val="150000"/>
              <a:buFont typeface="Arial" panose="020B0604020202020204" pitchFamily="34" charset="0"/>
              <a:buChar char="•"/>
            </a:pPr>
            <a:r>
              <a:rPr lang="en-US" sz="2600" kern="0" dirty="0">
                <a:solidFill>
                  <a:srgbClr val="333644"/>
                </a:solidFill>
                <a:latin typeface="Franklin Gothic Book" panose="020B0503020102020204" pitchFamily="34" charset="0"/>
              </a:rPr>
              <a:t>Online</a:t>
            </a:r>
            <a:br>
              <a:rPr lang="en-US" sz="2600" kern="0" dirty="0">
                <a:solidFill>
                  <a:srgbClr val="333644"/>
                </a:solidFill>
                <a:latin typeface="Franklin Gothic Book" panose="020B0503020102020204" pitchFamily="34" charset="0"/>
              </a:rPr>
            </a:br>
            <a:endParaRPr lang="en-US" sz="2600" kern="0" dirty="0">
              <a:solidFill>
                <a:srgbClr val="333644"/>
              </a:solidFill>
              <a:latin typeface="Franklin Gothic Book" panose="020B0503020102020204" pitchFamily="34" charset="0"/>
            </a:endParaRPr>
          </a:p>
          <a:p>
            <a:pPr marL="457200" marR="0" lvl="0" indent="-457200" algn="l" defTabSz="914400" rtl="0" eaLnBrk="1" fontAlgn="auto" latinLnBrk="0" hangingPunct="1">
              <a:lnSpc>
                <a:spcPct val="100000"/>
              </a:lnSpc>
              <a:spcBef>
                <a:spcPts val="0"/>
              </a:spcBef>
              <a:spcAft>
                <a:spcPts val="0"/>
              </a:spcAft>
              <a:buClr>
                <a:srgbClr val="3C3F4E"/>
              </a:buClr>
              <a:buSzPct val="150000"/>
              <a:buFont typeface="Arial" panose="020B0604020202020204" pitchFamily="34" charset="0"/>
              <a:buChar char="•"/>
              <a:tabLst/>
              <a:defRPr/>
            </a:pPr>
            <a:r>
              <a:rPr kumimoji="0" lang="en-US" sz="3200" b="0" i="0" u="none" strike="noStrike" kern="0" cap="none" spc="0" normalizeH="0" baseline="0" noProof="0" dirty="0">
                <a:ln>
                  <a:noFill/>
                </a:ln>
                <a:solidFill>
                  <a:srgbClr val="333644"/>
                </a:solidFill>
                <a:effectLst/>
                <a:uLnTx/>
                <a:uFillTx/>
                <a:latin typeface="Franklin Gothic Book" panose="020B0503020102020204" pitchFamily="34" charset="0"/>
                <a:sym typeface="Anton"/>
              </a:rPr>
              <a:t>Focus groups were </a:t>
            </a:r>
            <a:r>
              <a:rPr lang="en-US" sz="3200" kern="0" dirty="0">
                <a:solidFill>
                  <a:srgbClr val="333644"/>
                </a:solidFill>
                <a:latin typeface="Franklin Gothic Book" panose="020B0503020102020204" pitchFamily="34" charset="0"/>
              </a:rPr>
              <a:t>grouped according to:</a:t>
            </a:r>
          </a:p>
          <a:p>
            <a:pPr marL="914400" lvl="1" indent="-457200">
              <a:buClr>
                <a:srgbClr val="3C3F4E"/>
              </a:buClr>
              <a:buSzPct val="150000"/>
              <a:buFont typeface="Arial" panose="020B0604020202020204" pitchFamily="34" charset="0"/>
              <a:buChar char="•"/>
            </a:pPr>
            <a:r>
              <a:rPr lang="en-US" sz="2800" kern="0" dirty="0">
                <a:solidFill>
                  <a:srgbClr val="333644"/>
                </a:solidFill>
                <a:latin typeface="Franklin Gothic Book" panose="020B0503020102020204" pitchFamily="34" charset="0"/>
                <a:sym typeface="Anton"/>
              </a:rPr>
              <a:t>Gender</a:t>
            </a:r>
          </a:p>
          <a:p>
            <a:pPr marL="914400" lvl="1" indent="-457200">
              <a:buClr>
                <a:srgbClr val="3C3F4E"/>
              </a:buClr>
              <a:buSzPct val="150000"/>
              <a:buFont typeface="Arial" panose="020B0604020202020204" pitchFamily="34" charset="0"/>
              <a:buChar char="•"/>
            </a:pPr>
            <a:r>
              <a:rPr kumimoji="0" lang="en-US" sz="2800" i="0" u="none" strike="noStrike" kern="0" cap="none" spc="0" normalizeH="0" baseline="0" noProof="0" dirty="0">
                <a:ln>
                  <a:noFill/>
                </a:ln>
                <a:solidFill>
                  <a:srgbClr val="333644"/>
                </a:solidFill>
                <a:effectLst/>
                <a:uLnTx/>
                <a:uFillTx/>
                <a:latin typeface="Franklin Gothic Book" panose="020B0503020102020204" pitchFamily="34" charset="0"/>
                <a:sym typeface="Anton"/>
              </a:rPr>
              <a:t>Victim</a:t>
            </a:r>
            <a:r>
              <a:rPr lang="en-US" sz="2800" kern="0" dirty="0">
                <a:solidFill>
                  <a:srgbClr val="333644"/>
                </a:solidFill>
                <a:latin typeface="Franklin Gothic Book" panose="020B0503020102020204" pitchFamily="34" charset="0"/>
                <a:sym typeface="Anton"/>
              </a:rPr>
              <a:t>-Survivor Status</a:t>
            </a:r>
            <a:endParaRPr kumimoji="0" lang="en-US" sz="2800" i="0" u="none" strike="noStrike" kern="0" cap="none" spc="0" normalizeH="0" baseline="0" noProof="0" dirty="0">
              <a:ln>
                <a:noFill/>
              </a:ln>
              <a:solidFill>
                <a:srgbClr val="333644"/>
              </a:solidFill>
              <a:effectLst/>
              <a:uLnTx/>
              <a:uFillTx/>
              <a:latin typeface="Franklin Gothic Book" panose="020B0503020102020204" pitchFamily="34" charset="0"/>
              <a:sym typeface="Anton"/>
            </a:endParaRPr>
          </a:p>
        </p:txBody>
      </p:sp>
      <p:sp>
        <p:nvSpPr>
          <p:cNvPr id="31" name="Oval 30">
            <a:extLst>
              <a:ext uri="{FF2B5EF4-FFF2-40B4-BE49-F238E27FC236}">
                <a16:creationId xmlns:a16="http://schemas.microsoft.com/office/drawing/2014/main" id="{05EF358A-85B9-F0CD-F255-B7AF6E1C91DC}"/>
              </a:ext>
            </a:extLst>
          </p:cNvPr>
          <p:cNvSpPr/>
          <p:nvPr/>
        </p:nvSpPr>
        <p:spPr>
          <a:xfrm>
            <a:off x="-2748094" y="-368379"/>
            <a:ext cx="2185775" cy="1865704"/>
          </a:xfrm>
          <a:prstGeom prst="ellipse">
            <a:avLst/>
          </a:prstGeom>
          <a:solidFill>
            <a:srgbClr val="4B3353">
              <a:alpha val="7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9" name="Oval 28">
            <a:extLst>
              <a:ext uri="{FF2B5EF4-FFF2-40B4-BE49-F238E27FC236}">
                <a16:creationId xmlns:a16="http://schemas.microsoft.com/office/drawing/2014/main" id="{557D5989-12F7-6C9A-7BE8-71309B74F81E}"/>
              </a:ext>
            </a:extLst>
          </p:cNvPr>
          <p:cNvSpPr/>
          <p:nvPr/>
        </p:nvSpPr>
        <p:spPr>
          <a:xfrm>
            <a:off x="-6511893" y="-1614055"/>
            <a:ext cx="9834854" cy="10086109"/>
          </a:xfrm>
          <a:prstGeom prst="ellipse">
            <a:avLst/>
          </a:prstGeom>
          <a:solidFill>
            <a:srgbClr val="64446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solidFill>
                <a:schemeClr val="tx2">
                  <a:lumMod val="75000"/>
                </a:schemeClr>
              </a:solidFill>
            </a:endParaRPr>
          </a:p>
        </p:txBody>
      </p:sp>
      <p:sp>
        <p:nvSpPr>
          <p:cNvPr id="30" name="Oval 29">
            <a:extLst>
              <a:ext uri="{FF2B5EF4-FFF2-40B4-BE49-F238E27FC236}">
                <a16:creationId xmlns:a16="http://schemas.microsoft.com/office/drawing/2014/main" id="{23B19DC0-EFE1-0305-F715-93C60AC1478F}"/>
              </a:ext>
            </a:extLst>
          </p:cNvPr>
          <p:cNvSpPr/>
          <p:nvPr/>
        </p:nvSpPr>
        <p:spPr>
          <a:xfrm>
            <a:off x="-1753766" y="-1741297"/>
            <a:ext cx="4522112" cy="3859921"/>
          </a:xfrm>
          <a:prstGeom prst="ellipse">
            <a:avLst/>
          </a:prstGeom>
          <a:solidFill>
            <a:schemeClr val="tx2">
              <a:lumMod val="75000"/>
              <a:alpha val="5019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Title 1">
            <a:extLst>
              <a:ext uri="{FF2B5EF4-FFF2-40B4-BE49-F238E27FC236}">
                <a16:creationId xmlns:a16="http://schemas.microsoft.com/office/drawing/2014/main" id="{F1DF1276-D702-BCE1-EF03-68A4387AAB24}"/>
              </a:ext>
            </a:extLst>
          </p:cNvPr>
          <p:cNvSpPr txBox="1">
            <a:spLocks/>
          </p:cNvSpPr>
          <p:nvPr/>
        </p:nvSpPr>
        <p:spPr>
          <a:xfrm>
            <a:off x="906356" y="2766217"/>
            <a:ext cx="287688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r>
              <a:rPr lang="en-US" dirty="0">
                <a:solidFill>
                  <a:schemeClr val="bg1"/>
                </a:solidFill>
                <a:latin typeface="Franklin Gothic Medium" panose="020B0603020102020204" pitchFamily="34" charset="0"/>
              </a:rPr>
              <a:t>Method</a:t>
            </a:r>
            <a:endParaRPr lang="en-AU" dirty="0">
              <a:solidFill>
                <a:schemeClr val="bg1"/>
              </a:solidFill>
              <a:latin typeface="Franklin Gothic Medium" panose="020B0603020102020204" pitchFamily="34" charset="0"/>
            </a:endParaRPr>
          </a:p>
        </p:txBody>
      </p:sp>
      <p:sp>
        <p:nvSpPr>
          <p:cNvPr id="7" name="Oval 6">
            <a:extLst>
              <a:ext uri="{FF2B5EF4-FFF2-40B4-BE49-F238E27FC236}">
                <a16:creationId xmlns:a16="http://schemas.microsoft.com/office/drawing/2014/main" id="{7218B744-C53B-542D-5B4E-664F7D81B24B}"/>
              </a:ext>
            </a:extLst>
          </p:cNvPr>
          <p:cNvSpPr/>
          <p:nvPr/>
        </p:nvSpPr>
        <p:spPr>
          <a:xfrm>
            <a:off x="1663982" y="6177743"/>
            <a:ext cx="3632978" cy="3100986"/>
          </a:xfrm>
          <a:prstGeom prst="ellipse">
            <a:avLst/>
          </a:prstGeom>
          <a:solidFill>
            <a:schemeClr val="tx2">
              <a:lumMod val="75000"/>
              <a:alpha val="25098"/>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Oval 7">
            <a:extLst>
              <a:ext uri="{FF2B5EF4-FFF2-40B4-BE49-F238E27FC236}">
                <a16:creationId xmlns:a16="http://schemas.microsoft.com/office/drawing/2014/main" id="{304CD62F-600A-2B70-C79C-70239AFC8694}"/>
              </a:ext>
            </a:extLst>
          </p:cNvPr>
          <p:cNvSpPr/>
          <p:nvPr/>
        </p:nvSpPr>
        <p:spPr>
          <a:xfrm>
            <a:off x="2049561" y="5616475"/>
            <a:ext cx="1033805" cy="882421"/>
          </a:xfrm>
          <a:prstGeom prst="ellipse">
            <a:avLst/>
          </a:prstGeom>
          <a:solidFill>
            <a:srgbClr val="4B3353">
              <a:alpha val="7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9" name="Oval 8">
            <a:extLst>
              <a:ext uri="{FF2B5EF4-FFF2-40B4-BE49-F238E27FC236}">
                <a16:creationId xmlns:a16="http://schemas.microsoft.com/office/drawing/2014/main" id="{B9BC632F-E354-7734-081D-99A08C6A3F8B}"/>
              </a:ext>
            </a:extLst>
          </p:cNvPr>
          <p:cNvSpPr/>
          <p:nvPr/>
        </p:nvSpPr>
        <p:spPr>
          <a:xfrm>
            <a:off x="-44557" y="5414216"/>
            <a:ext cx="2876889" cy="2455614"/>
          </a:xfrm>
          <a:prstGeom prst="ellipse">
            <a:avLst/>
          </a:prstGeom>
          <a:solidFill>
            <a:schemeClr val="tx2">
              <a:lumMod val="75000"/>
              <a:alpha val="5019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2" name="Picture 11" descr="A black background with purple text&#10;&#10;Description automatically generated">
            <a:extLst>
              <a:ext uri="{FF2B5EF4-FFF2-40B4-BE49-F238E27FC236}">
                <a16:creationId xmlns:a16="http://schemas.microsoft.com/office/drawing/2014/main" id="{18A0A0AD-00F5-10DE-DB54-D97743FC96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39851" y="5911706"/>
            <a:ext cx="2351438" cy="627205"/>
          </a:xfrm>
          <a:prstGeom prst="rect">
            <a:avLst/>
          </a:prstGeom>
        </p:spPr>
      </p:pic>
    </p:spTree>
    <p:extLst>
      <p:ext uri="{BB962C8B-B14F-4D97-AF65-F5344CB8AC3E}">
        <p14:creationId xmlns:p14="http://schemas.microsoft.com/office/powerpoint/2010/main" val="802930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A081EC5-B636-675A-8981-C9B1CC82351B}"/>
              </a:ext>
            </a:extLst>
          </p:cNvPr>
          <p:cNvSpPr/>
          <p:nvPr/>
        </p:nvSpPr>
        <p:spPr>
          <a:xfrm>
            <a:off x="0" y="-1"/>
            <a:ext cx="12192000" cy="182562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2" name="Oval 31">
            <a:extLst>
              <a:ext uri="{FF2B5EF4-FFF2-40B4-BE49-F238E27FC236}">
                <a16:creationId xmlns:a16="http://schemas.microsoft.com/office/drawing/2014/main" id="{D01618D8-8C20-0395-D5FE-73B475ECC12C}"/>
              </a:ext>
            </a:extLst>
          </p:cNvPr>
          <p:cNvSpPr/>
          <p:nvPr/>
        </p:nvSpPr>
        <p:spPr>
          <a:xfrm>
            <a:off x="6989006" y="-858206"/>
            <a:ext cx="2801296" cy="2391091"/>
          </a:xfrm>
          <a:prstGeom prst="ellipse">
            <a:avLst/>
          </a:prstGeom>
          <a:solidFill>
            <a:schemeClr val="accent1">
              <a:lumMod val="50000"/>
              <a:alpha val="25098"/>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A47BCFB3-2ECA-8F7C-209F-5418661D4474}"/>
              </a:ext>
            </a:extLst>
          </p:cNvPr>
          <p:cNvSpPr>
            <a:spLocks noGrp="1"/>
          </p:cNvSpPr>
          <p:nvPr>
            <p:ph type="title"/>
          </p:nvPr>
        </p:nvSpPr>
        <p:spPr/>
        <p:txBody>
          <a:bodyPr/>
          <a:lstStyle/>
          <a:p>
            <a:r>
              <a:rPr lang="en-US" dirty="0">
                <a:solidFill>
                  <a:schemeClr val="bg1"/>
                </a:solidFill>
                <a:latin typeface="Franklin Gothic Medium" panose="020B0603020102020204" pitchFamily="34" charset="0"/>
              </a:rPr>
              <a:t>Demographics</a:t>
            </a:r>
            <a:endParaRPr lang="en-AU" dirty="0">
              <a:solidFill>
                <a:schemeClr val="bg1"/>
              </a:solidFill>
              <a:latin typeface="Franklin Gothic Medium" panose="020B0603020102020204" pitchFamily="34" charset="0"/>
            </a:endParaRPr>
          </a:p>
        </p:txBody>
      </p:sp>
      <p:sp>
        <p:nvSpPr>
          <p:cNvPr id="23" name="Google Shape;393;p60">
            <a:extLst>
              <a:ext uri="{FF2B5EF4-FFF2-40B4-BE49-F238E27FC236}">
                <a16:creationId xmlns:a16="http://schemas.microsoft.com/office/drawing/2014/main" id="{9E565C0F-A960-280E-194B-0F2786F15B8C}"/>
              </a:ext>
            </a:extLst>
          </p:cNvPr>
          <p:cNvSpPr txBox="1">
            <a:spLocks/>
          </p:cNvSpPr>
          <p:nvPr/>
        </p:nvSpPr>
        <p:spPr>
          <a:xfrm>
            <a:off x="500710" y="2642840"/>
            <a:ext cx="11185167" cy="4117354"/>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4"/>
              </a:buClr>
              <a:buSzPts val="1200"/>
              <a:buFont typeface="Palanquin Dark"/>
              <a:buNone/>
              <a:defRPr sz="1800" b="0" i="0" u="none" strike="noStrike" cap="none">
                <a:solidFill>
                  <a:schemeClr val="accent4"/>
                </a:solidFill>
                <a:latin typeface="Anton"/>
                <a:ea typeface="Anton"/>
                <a:cs typeface="Anton"/>
                <a:sym typeface="Anton"/>
              </a:defRPr>
            </a:lvl1pPr>
            <a:lvl2pPr marR="0" lvl="1"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2pPr>
            <a:lvl3pPr marR="0" lvl="2"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3pPr>
            <a:lvl4pPr marR="0" lvl="3"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4pPr>
            <a:lvl5pPr marR="0" lvl="4"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5pPr>
            <a:lvl6pPr marR="0" lvl="5"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6pPr>
            <a:lvl7pPr marR="0" lvl="6"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7pPr>
            <a:lvl8pPr marR="0" lvl="7"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8pPr>
            <a:lvl9pPr marR="0" lvl="8"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9pPr>
          </a:lstStyle>
          <a:p>
            <a:pPr marL="0" marR="0" lvl="0" indent="0" algn="l" defTabSz="914400" rtl="0" eaLnBrk="1" fontAlgn="auto" latinLnBrk="0" hangingPunct="1">
              <a:lnSpc>
                <a:spcPct val="100000"/>
              </a:lnSpc>
              <a:spcBef>
                <a:spcPts val="0"/>
              </a:spcBef>
              <a:spcAft>
                <a:spcPts val="0"/>
              </a:spcAft>
              <a:buClr>
                <a:srgbClr val="3C3F4E"/>
              </a:buClr>
              <a:buSzPts val="1200"/>
              <a:buFont typeface="Palanquin Dark"/>
              <a:buNone/>
              <a:tabLst/>
              <a:defRPr/>
            </a:pPr>
            <a:r>
              <a:rPr kumimoji="0" lang="en-US" sz="3200" b="1" i="0" u="none" strike="noStrike" kern="0" cap="none" spc="0" normalizeH="0" baseline="0" noProof="0" dirty="0">
                <a:ln>
                  <a:noFill/>
                </a:ln>
                <a:solidFill>
                  <a:srgbClr val="3C3F4E"/>
                </a:solidFill>
                <a:effectLst/>
                <a:uLnTx/>
                <a:uFillTx/>
                <a:latin typeface="Franklin Gothic Book" panose="020B0503020102020204" pitchFamily="34" charset="0"/>
                <a:sym typeface="Anton"/>
              </a:rPr>
              <a:t>Gender</a:t>
            </a:r>
          </a:p>
          <a:p>
            <a:pPr marL="0" marR="0" lvl="0" indent="0" algn="l" defTabSz="914400" rtl="0" eaLnBrk="1" fontAlgn="auto" latinLnBrk="0" hangingPunct="1">
              <a:lnSpc>
                <a:spcPct val="100000"/>
              </a:lnSpc>
              <a:spcBef>
                <a:spcPts val="0"/>
              </a:spcBef>
              <a:spcAft>
                <a:spcPts val="0"/>
              </a:spcAft>
              <a:buClr>
                <a:srgbClr val="3C3F4E"/>
              </a:buClr>
              <a:buSzPts val="1200"/>
              <a:buFont typeface="Palanquin Dark"/>
              <a:buNone/>
              <a:tabLst/>
              <a:defRPr/>
            </a:pPr>
            <a:r>
              <a:rPr kumimoji="0" lang="en-US" sz="2800" b="1" i="0" u="none" strike="noStrike" kern="0" cap="none" spc="0" normalizeH="0" baseline="0" noProof="0" dirty="0">
                <a:ln>
                  <a:noFill/>
                </a:ln>
                <a:solidFill>
                  <a:srgbClr val="3C3F4E"/>
                </a:solidFill>
                <a:effectLst/>
                <a:uLnTx/>
                <a:uFillTx/>
                <a:latin typeface="Franklin Gothic Book" panose="020B0503020102020204" pitchFamily="34" charset="0"/>
                <a:sym typeface="Anton"/>
              </a:rPr>
              <a:t>72% </a:t>
            </a:r>
            <a:r>
              <a:rPr kumimoji="0" lang="en-US" sz="2800" b="0" i="0" u="none" strike="noStrike" kern="0" cap="none" spc="0" normalizeH="0" baseline="0" noProof="0" dirty="0">
                <a:ln>
                  <a:noFill/>
                </a:ln>
                <a:solidFill>
                  <a:srgbClr val="3C3F4E"/>
                </a:solidFill>
                <a:effectLst/>
                <a:uLnTx/>
                <a:uFillTx/>
                <a:latin typeface="Franklin Gothic Book" panose="020B0503020102020204" pitchFamily="34" charset="0"/>
                <a:sym typeface="Anton"/>
              </a:rPr>
              <a:t>Female</a:t>
            </a:r>
            <a:r>
              <a:rPr lang="en-AU" sz="2800" kern="0" dirty="0">
                <a:solidFill>
                  <a:srgbClr val="3C3F4E"/>
                </a:solidFill>
                <a:latin typeface="Franklin Gothic Book" panose="020B0503020102020204" pitchFamily="34" charset="0"/>
              </a:rPr>
              <a:t> Participants | </a:t>
            </a:r>
            <a:r>
              <a:rPr lang="en-AU" sz="2800" b="1" kern="0" dirty="0">
                <a:solidFill>
                  <a:srgbClr val="3C3F4E"/>
                </a:solidFill>
                <a:latin typeface="Franklin Gothic Book" panose="020B0503020102020204" pitchFamily="34" charset="0"/>
              </a:rPr>
              <a:t>26% </a:t>
            </a:r>
            <a:r>
              <a:rPr lang="en-AU" sz="2800" kern="0" dirty="0">
                <a:solidFill>
                  <a:srgbClr val="3C3F4E"/>
                </a:solidFill>
                <a:latin typeface="Franklin Gothic Book" panose="020B0503020102020204" pitchFamily="34" charset="0"/>
              </a:rPr>
              <a:t>Male Participants | </a:t>
            </a:r>
            <a:r>
              <a:rPr lang="en-AU" sz="2800" b="1" kern="0" dirty="0">
                <a:solidFill>
                  <a:srgbClr val="3C3F4E"/>
                </a:solidFill>
                <a:latin typeface="Franklin Gothic Book" panose="020B0503020102020204" pitchFamily="34" charset="0"/>
              </a:rPr>
              <a:t>2% </a:t>
            </a:r>
            <a:r>
              <a:rPr lang="en-AU" sz="2800" kern="0" dirty="0">
                <a:solidFill>
                  <a:srgbClr val="3C3F4E"/>
                </a:solidFill>
                <a:latin typeface="Franklin Gothic Book" panose="020B0503020102020204" pitchFamily="34" charset="0"/>
              </a:rPr>
              <a:t>Prefer Not to Say</a:t>
            </a:r>
          </a:p>
          <a:p>
            <a:pPr marL="0" marR="0" lvl="0" indent="0" algn="l" defTabSz="914400" rtl="0" eaLnBrk="1" fontAlgn="auto" latinLnBrk="0" hangingPunct="1">
              <a:lnSpc>
                <a:spcPct val="100000"/>
              </a:lnSpc>
              <a:spcBef>
                <a:spcPts val="0"/>
              </a:spcBef>
              <a:spcAft>
                <a:spcPts val="0"/>
              </a:spcAft>
              <a:buClr>
                <a:srgbClr val="3C3F4E"/>
              </a:buClr>
              <a:buSzPts val="1200"/>
              <a:buFont typeface="Palanquin Dark"/>
              <a:buNone/>
              <a:tabLst/>
              <a:defRPr/>
            </a:pPr>
            <a:endParaRPr kumimoji="0" lang="en-AU" sz="2800" b="1" i="0" u="none" strike="noStrike" kern="0" cap="none" spc="0" normalizeH="0" baseline="0" noProof="0" dirty="0">
              <a:ln>
                <a:noFill/>
              </a:ln>
              <a:solidFill>
                <a:srgbClr val="3C3F4E"/>
              </a:solidFill>
              <a:effectLst/>
              <a:uLnTx/>
              <a:uFillTx/>
              <a:latin typeface="Franklin Gothic Book" panose="020B0503020102020204" pitchFamily="34" charset="0"/>
              <a:sym typeface="Anton"/>
            </a:endParaRPr>
          </a:p>
          <a:p>
            <a:pPr marL="0" marR="0" lvl="0" indent="0" algn="l" defTabSz="914400" rtl="0" eaLnBrk="1" fontAlgn="auto" latinLnBrk="0" hangingPunct="1">
              <a:lnSpc>
                <a:spcPct val="100000"/>
              </a:lnSpc>
              <a:spcBef>
                <a:spcPts val="0"/>
              </a:spcBef>
              <a:spcAft>
                <a:spcPts val="0"/>
              </a:spcAft>
              <a:buClr>
                <a:srgbClr val="3C3F4E"/>
              </a:buClr>
              <a:buSzPts val="1200"/>
              <a:buFont typeface="Palanquin Dark"/>
              <a:buNone/>
              <a:tabLst/>
              <a:defRPr/>
            </a:pPr>
            <a:r>
              <a:rPr lang="en-AU" sz="3200" b="1" kern="0" dirty="0">
                <a:solidFill>
                  <a:srgbClr val="3C3F4E"/>
                </a:solidFill>
                <a:latin typeface="Franklin Gothic Book" panose="020B0503020102020204" pitchFamily="34" charset="0"/>
              </a:rPr>
              <a:t>Victim-Survivor Status</a:t>
            </a:r>
            <a:endParaRPr kumimoji="0" lang="en-AU" sz="3200" b="1" i="0" u="none" strike="noStrike" kern="0" cap="none" spc="0" normalizeH="0" baseline="0" noProof="0" dirty="0">
              <a:ln>
                <a:noFill/>
              </a:ln>
              <a:solidFill>
                <a:srgbClr val="3C3F4E"/>
              </a:solidFill>
              <a:effectLst/>
              <a:uLnTx/>
              <a:uFillTx/>
              <a:latin typeface="Franklin Gothic Book" panose="020B0503020102020204" pitchFamily="34" charset="0"/>
              <a:sym typeface="Anton"/>
            </a:endParaRPr>
          </a:p>
          <a:p>
            <a:pPr marL="0" marR="0" lvl="0" indent="0" algn="l" defTabSz="914400" rtl="0" eaLnBrk="1" fontAlgn="auto" latinLnBrk="0" hangingPunct="1">
              <a:lnSpc>
                <a:spcPct val="100000"/>
              </a:lnSpc>
              <a:spcBef>
                <a:spcPts val="0"/>
              </a:spcBef>
              <a:spcAft>
                <a:spcPts val="0"/>
              </a:spcAft>
              <a:buClr>
                <a:srgbClr val="3C3F4E"/>
              </a:buClr>
              <a:buSzPts val="1200"/>
              <a:buFont typeface="Palanquin Dark"/>
              <a:buNone/>
              <a:tabLst/>
              <a:defRPr/>
            </a:pPr>
            <a:r>
              <a:rPr lang="en-AU" sz="2800" b="1" kern="0" dirty="0">
                <a:solidFill>
                  <a:srgbClr val="3C3F4E"/>
                </a:solidFill>
                <a:latin typeface="Franklin Gothic Book" panose="020B0503020102020204" pitchFamily="34" charset="0"/>
              </a:rPr>
              <a:t>36% </a:t>
            </a:r>
            <a:r>
              <a:rPr lang="en-AU" sz="2800" kern="0" dirty="0">
                <a:solidFill>
                  <a:srgbClr val="3C3F4E"/>
                </a:solidFill>
                <a:latin typeface="Franklin Gothic Book" panose="020B0503020102020204" pitchFamily="34" charset="0"/>
              </a:rPr>
              <a:t>Victim-Survivor (Female) | </a:t>
            </a:r>
            <a:r>
              <a:rPr lang="en-AU" sz="2800" b="1" kern="0" dirty="0">
                <a:solidFill>
                  <a:srgbClr val="3C3F4E"/>
                </a:solidFill>
                <a:latin typeface="Franklin Gothic Book" panose="020B0503020102020204" pitchFamily="34" charset="0"/>
              </a:rPr>
              <a:t>2% </a:t>
            </a:r>
            <a:r>
              <a:rPr lang="en-AU" sz="2800" kern="0" dirty="0">
                <a:solidFill>
                  <a:srgbClr val="3C3F4E"/>
                </a:solidFill>
                <a:latin typeface="Franklin Gothic Book" panose="020B0503020102020204" pitchFamily="34" charset="0"/>
              </a:rPr>
              <a:t>Victim-Survivor (Male)</a:t>
            </a:r>
          </a:p>
          <a:p>
            <a:pPr>
              <a:buClr>
                <a:srgbClr val="3C3F4E"/>
              </a:buClr>
            </a:pPr>
            <a:r>
              <a:rPr lang="en-AU" sz="2800" b="1" kern="0" dirty="0">
                <a:solidFill>
                  <a:srgbClr val="3C3F4E"/>
                </a:solidFill>
                <a:latin typeface="Franklin Gothic Book" panose="020B0503020102020204" pitchFamily="34" charset="0"/>
              </a:rPr>
              <a:t>45% </a:t>
            </a:r>
            <a:r>
              <a:rPr lang="en-AU" sz="2800" kern="0" dirty="0">
                <a:solidFill>
                  <a:srgbClr val="3C3F4E"/>
                </a:solidFill>
                <a:latin typeface="Franklin Gothic Book" panose="020B0503020102020204" pitchFamily="34" charset="0"/>
              </a:rPr>
              <a:t>Non-Victim-Survivor | </a:t>
            </a:r>
            <a:r>
              <a:rPr lang="en-AU" sz="2800" b="1" kern="0" dirty="0">
                <a:solidFill>
                  <a:srgbClr val="3C3F4E"/>
                </a:solidFill>
                <a:latin typeface="Franklin Gothic Book" panose="020B0503020102020204" pitchFamily="34" charset="0"/>
              </a:rPr>
              <a:t>17%</a:t>
            </a:r>
            <a:r>
              <a:rPr lang="en-AU" sz="2800" kern="0" dirty="0">
                <a:solidFill>
                  <a:srgbClr val="3C3F4E"/>
                </a:solidFill>
                <a:latin typeface="Franklin Gothic Book" panose="020B0503020102020204" pitchFamily="34" charset="0"/>
              </a:rPr>
              <a:t> Prefer Not To Say </a:t>
            </a:r>
            <a:br>
              <a:rPr lang="en-AU" sz="2800" kern="0" dirty="0">
                <a:solidFill>
                  <a:srgbClr val="3C3F4E"/>
                </a:solidFill>
                <a:latin typeface="Franklin Gothic Book" panose="020B0503020102020204" pitchFamily="34" charset="0"/>
              </a:rPr>
            </a:br>
            <a:br>
              <a:rPr lang="en-AU" sz="2800" kern="0" dirty="0">
                <a:solidFill>
                  <a:srgbClr val="3C3F4E"/>
                </a:solidFill>
                <a:latin typeface="Franklin Gothic Book" panose="020B0503020102020204" pitchFamily="34" charset="0"/>
              </a:rPr>
            </a:br>
            <a:r>
              <a:rPr lang="en-AU" sz="3200" b="1" kern="0" dirty="0">
                <a:solidFill>
                  <a:srgbClr val="3C3F4E"/>
                </a:solidFill>
                <a:latin typeface="Franklin Gothic Book" panose="020B0503020102020204" pitchFamily="34" charset="0"/>
              </a:rPr>
              <a:t>Aboriginal or Torres Strait Islander Identity</a:t>
            </a:r>
          </a:p>
          <a:p>
            <a:pPr>
              <a:buClr>
                <a:srgbClr val="3C3F4E"/>
              </a:buClr>
            </a:pPr>
            <a:r>
              <a:rPr lang="en-AU" sz="2800" b="1" kern="0" dirty="0">
                <a:solidFill>
                  <a:srgbClr val="3C3F4E"/>
                </a:solidFill>
                <a:latin typeface="Franklin Gothic Book" panose="020B0503020102020204" pitchFamily="34" charset="0"/>
              </a:rPr>
              <a:t>16% </a:t>
            </a:r>
            <a:r>
              <a:rPr lang="en-AU" sz="2800" kern="0" dirty="0">
                <a:solidFill>
                  <a:srgbClr val="3C3F4E"/>
                </a:solidFill>
                <a:latin typeface="Franklin Gothic Book" panose="020B0503020102020204" pitchFamily="34" charset="0"/>
              </a:rPr>
              <a:t>ATSI | </a:t>
            </a:r>
            <a:r>
              <a:rPr lang="en-AU" sz="2800" b="1" kern="0" dirty="0">
                <a:solidFill>
                  <a:srgbClr val="3C3F4E"/>
                </a:solidFill>
                <a:latin typeface="Franklin Gothic Book" panose="020B0503020102020204" pitchFamily="34" charset="0"/>
              </a:rPr>
              <a:t>80%</a:t>
            </a:r>
            <a:r>
              <a:rPr lang="en-AU" sz="2800" kern="0" dirty="0">
                <a:solidFill>
                  <a:srgbClr val="3C3F4E"/>
                </a:solidFill>
                <a:latin typeface="Franklin Gothic Book" panose="020B0503020102020204" pitchFamily="34" charset="0"/>
              </a:rPr>
              <a:t> Not ATSI | </a:t>
            </a:r>
            <a:r>
              <a:rPr lang="en-AU" sz="2800" b="1" kern="0" dirty="0">
                <a:solidFill>
                  <a:srgbClr val="3C3F4E"/>
                </a:solidFill>
                <a:latin typeface="Franklin Gothic Book" panose="020B0503020102020204" pitchFamily="34" charset="0"/>
              </a:rPr>
              <a:t>4%</a:t>
            </a:r>
            <a:r>
              <a:rPr lang="en-AU" sz="2800" kern="0" dirty="0">
                <a:solidFill>
                  <a:srgbClr val="3C3F4E"/>
                </a:solidFill>
                <a:latin typeface="Franklin Gothic Book" panose="020B0503020102020204" pitchFamily="34" charset="0"/>
              </a:rPr>
              <a:t> Prefer Not to Say</a:t>
            </a:r>
            <a:endParaRPr lang="en-AU" sz="2800" b="1" kern="0" dirty="0">
              <a:solidFill>
                <a:srgbClr val="3C3F4E"/>
              </a:solidFill>
              <a:latin typeface="Franklin Gothic Book" panose="020B0503020102020204" pitchFamily="34" charset="0"/>
            </a:endParaRPr>
          </a:p>
          <a:p>
            <a:pPr>
              <a:buClr>
                <a:srgbClr val="3C3F4E"/>
              </a:buClr>
            </a:pPr>
            <a:endParaRPr lang="en-AU" sz="3200" kern="0" dirty="0">
              <a:solidFill>
                <a:srgbClr val="3C3F4E"/>
              </a:solidFill>
              <a:latin typeface="Franklin Gothic Book" panose="020B0503020102020204" pitchFamily="34" charset="0"/>
            </a:endParaRPr>
          </a:p>
        </p:txBody>
      </p:sp>
      <p:sp>
        <p:nvSpPr>
          <p:cNvPr id="31" name="Oval 30">
            <a:extLst>
              <a:ext uri="{FF2B5EF4-FFF2-40B4-BE49-F238E27FC236}">
                <a16:creationId xmlns:a16="http://schemas.microsoft.com/office/drawing/2014/main" id="{05EF358A-85B9-F0CD-F255-B7AF6E1C91DC}"/>
              </a:ext>
            </a:extLst>
          </p:cNvPr>
          <p:cNvSpPr/>
          <p:nvPr/>
        </p:nvSpPr>
        <p:spPr>
          <a:xfrm>
            <a:off x="9240789" y="1308329"/>
            <a:ext cx="1033805" cy="882421"/>
          </a:xfrm>
          <a:prstGeom prst="ellipse">
            <a:avLst/>
          </a:prstGeom>
          <a:solidFill>
            <a:srgbClr val="4B3353">
              <a:alpha val="7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9" name="Oval 28">
            <a:extLst>
              <a:ext uri="{FF2B5EF4-FFF2-40B4-BE49-F238E27FC236}">
                <a16:creationId xmlns:a16="http://schemas.microsoft.com/office/drawing/2014/main" id="{557D5989-12F7-6C9A-7BE8-71309B74F81E}"/>
              </a:ext>
            </a:extLst>
          </p:cNvPr>
          <p:cNvSpPr/>
          <p:nvPr/>
        </p:nvSpPr>
        <p:spPr>
          <a:xfrm>
            <a:off x="9358779" y="-2129095"/>
            <a:ext cx="4172393" cy="3561413"/>
          </a:xfrm>
          <a:prstGeom prst="ellipse">
            <a:avLst/>
          </a:prstGeom>
          <a:solidFill>
            <a:srgbClr val="322237">
              <a:alpha val="72941"/>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0" name="Oval 29">
            <a:extLst>
              <a:ext uri="{FF2B5EF4-FFF2-40B4-BE49-F238E27FC236}">
                <a16:creationId xmlns:a16="http://schemas.microsoft.com/office/drawing/2014/main" id="{23B19DC0-EFE1-0305-F715-93C60AC1478F}"/>
              </a:ext>
            </a:extLst>
          </p:cNvPr>
          <p:cNvSpPr/>
          <p:nvPr/>
        </p:nvSpPr>
        <p:spPr>
          <a:xfrm>
            <a:off x="11096864" y="365125"/>
            <a:ext cx="2138821" cy="1825625"/>
          </a:xfrm>
          <a:prstGeom prst="ellipse">
            <a:avLst/>
          </a:prstGeom>
          <a:solidFill>
            <a:srgbClr val="4B3353">
              <a:alpha val="6392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0" name="Picture 9" descr="A black background with purple text&#10;&#10;Description automatically generated">
            <a:extLst>
              <a:ext uri="{FF2B5EF4-FFF2-40B4-BE49-F238E27FC236}">
                <a16:creationId xmlns:a16="http://schemas.microsoft.com/office/drawing/2014/main" id="{4B595FB7-975D-21B8-CEF1-6C4A9B1C8E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39851" y="5911706"/>
            <a:ext cx="2351438" cy="627205"/>
          </a:xfrm>
          <a:prstGeom prst="rect">
            <a:avLst/>
          </a:prstGeom>
        </p:spPr>
      </p:pic>
    </p:spTree>
    <p:extLst>
      <p:ext uri="{BB962C8B-B14F-4D97-AF65-F5344CB8AC3E}">
        <p14:creationId xmlns:p14="http://schemas.microsoft.com/office/powerpoint/2010/main" val="2079189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Rectangle: Rounded Corners 108">
            <a:extLst>
              <a:ext uri="{FF2B5EF4-FFF2-40B4-BE49-F238E27FC236}">
                <a16:creationId xmlns:a16="http://schemas.microsoft.com/office/drawing/2014/main" id="{7B4313E4-AB1D-879C-1623-E09F75692624}"/>
              </a:ext>
            </a:extLst>
          </p:cNvPr>
          <p:cNvSpPr/>
          <p:nvPr/>
        </p:nvSpPr>
        <p:spPr>
          <a:xfrm>
            <a:off x="355920" y="1606015"/>
            <a:ext cx="7413492" cy="2642135"/>
          </a:xfrm>
          <a:prstGeom prst="roundRect">
            <a:avLst>
              <a:gd name="adj" fmla="val 13228"/>
            </a:avLst>
          </a:prstGeom>
          <a:solidFill>
            <a:srgbClr val="64446F"/>
          </a:solid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en-AU" dirty="0"/>
          </a:p>
        </p:txBody>
      </p:sp>
      <p:pic>
        <p:nvPicPr>
          <p:cNvPr id="13" name="Picture 12" descr="A purple background with circles&#10;&#10;Description automatically generated">
            <a:extLst>
              <a:ext uri="{FF2B5EF4-FFF2-40B4-BE49-F238E27FC236}">
                <a16:creationId xmlns:a16="http://schemas.microsoft.com/office/drawing/2014/main" id="{7FCA3A4C-9D6F-980F-3AF4-CFF31F1FDD29}"/>
              </a:ext>
            </a:extLst>
          </p:cNvPr>
          <p:cNvPicPr>
            <a:picLocks noChangeAspect="1"/>
          </p:cNvPicPr>
          <p:nvPr/>
        </p:nvPicPr>
        <p:blipFill rotWithShape="1">
          <a:blip r:embed="rId3">
            <a:alphaModFix/>
            <a:extLst>
              <a:ext uri="{28A0092B-C50C-407E-A947-70E740481C1C}">
                <a14:useLocalDpi xmlns:a14="http://schemas.microsoft.com/office/drawing/2010/main" val="0"/>
              </a:ext>
            </a:extLst>
          </a:blip>
          <a:srcRect l="35901" t="40558"/>
          <a:stretch/>
        </p:blipFill>
        <p:spPr>
          <a:xfrm>
            <a:off x="8129335" y="1365250"/>
            <a:ext cx="4172393" cy="5473188"/>
          </a:xfrm>
          <a:prstGeom prst="rect">
            <a:avLst/>
          </a:prstGeom>
        </p:spPr>
      </p:pic>
      <p:sp>
        <p:nvSpPr>
          <p:cNvPr id="5" name="Oval 4">
            <a:extLst>
              <a:ext uri="{FF2B5EF4-FFF2-40B4-BE49-F238E27FC236}">
                <a16:creationId xmlns:a16="http://schemas.microsoft.com/office/drawing/2014/main" id="{1D5027F3-A3AF-7255-C5FF-A1A6DB9FF48C}"/>
              </a:ext>
            </a:extLst>
          </p:cNvPr>
          <p:cNvSpPr/>
          <p:nvPr/>
        </p:nvSpPr>
        <p:spPr>
          <a:xfrm>
            <a:off x="7327958" y="-858206"/>
            <a:ext cx="2462344" cy="2101773"/>
          </a:xfrm>
          <a:prstGeom prst="ellipse">
            <a:avLst/>
          </a:prstGeom>
          <a:solidFill>
            <a:schemeClr val="tx2">
              <a:lumMod val="75000"/>
              <a:alpha val="25098"/>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a:extLst>
              <a:ext uri="{FF2B5EF4-FFF2-40B4-BE49-F238E27FC236}">
                <a16:creationId xmlns:a16="http://schemas.microsoft.com/office/drawing/2014/main" id="{7D5FC9F6-8AD9-2854-8724-872DC952D7D3}"/>
              </a:ext>
            </a:extLst>
          </p:cNvPr>
          <p:cNvSpPr/>
          <p:nvPr/>
        </p:nvSpPr>
        <p:spPr>
          <a:xfrm>
            <a:off x="8722099" y="1532885"/>
            <a:ext cx="1033805" cy="882421"/>
          </a:xfrm>
          <a:prstGeom prst="ellipse">
            <a:avLst/>
          </a:prstGeom>
          <a:solidFill>
            <a:srgbClr val="4B3353">
              <a:alpha val="7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Oval 6">
            <a:extLst>
              <a:ext uri="{FF2B5EF4-FFF2-40B4-BE49-F238E27FC236}">
                <a16:creationId xmlns:a16="http://schemas.microsoft.com/office/drawing/2014/main" id="{6E6F7B1F-BCF3-0263-26BB-C29278B33288}"/>
              </a:ext>
            </a:extLst>
          </p:cNvPr>
          <p:cNvSpPr/>
          <p:nvPr/>
        </p:nvSpPr>
        <p:spPr>
          <a:xfrm>
            <a:off x="9714600" y="2678"/>
            <a:ext cx="4172393" cy="3561413"/>
          </a:xfrm>
          <a:prstGeom prst="ellipse">
            <a:avLst/>
          </a:prstGeom>
          <a:solidFill>
            <a:srgbClr val="64446F">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Oval 7">
            <a:extLst>
              <a:ext uri="{FF2B5EF4-FFF2-40B4-BE49-F238E27FC236}">
                <a16:creationId xmlns:a16="http://schemas.microsoft.com/office/drawing/2014/main" id="{5AECCA8E-995A-DE76-EECD-21790D89D817}"/>
              </a:ext>
            </a:extLst>
          </p:cNvPr>
          <p:cNvSpPr/>
          <p:nvPr/>
        </p:nvSpPr>
        <p:spPr>
          <a:xfrm>
            <a:off x="9065253" y="404368"/>
            <a:ext cx="2138821" cy="1825625"/>
          </a:xfrm>
          <a:prstGeom prst="ellipse">
            <a:avLst/>
          </a:prstGeom>
          <a:solidFill>
            <a:schemeClr val="tx2">
              <a:lumMod val="75000"/>
              <a:alpha val="5019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Title 1">
            <a:extLst>
              <a:ext uri="{FF2B5EF4-FFF2-40B4-BE49-F238E27FC236}">
                <a16:creationId xmlns:a16="http://schemas.microsoft.com/office/drawing/2014/main" id="{A54064F4-46C3-9149-F9B6-5455A77D1646}"/>
              </a:ext>
            </a:extLst>
          </p:cNvPr>
          <p:cNvSpPr>
            <a:spLocks noGrp="1"/>
          </p:cNvSpPr>
          <p:nvPr>
            <p:ph type="title"/>
          </p:nvPr>
        </p:nvSpPr>
        <p:spPr>
          <a:xfrm>
            <a:off x="500710" y="365126"/>
            <a:ext cx="11185167" cy="878442"/>
          </a:xfrm>
        </p:spPr>
        <p:txBody>
          <a:bodyPr>
            <a:normAutofit/>
          </a:bodyPr>
          <a:lstStyle/>
          <a:p>
            <a:r>
              <a:rPr lang="en-US" sz="4000" dirty="0">
                <a:solidFill>
                  <a:schemeClr val="tx2"/>
                </a:solidFill>
                <a:latin typeface="Franklin Gothic Medium" panose="020B0603020102020204" pitchFamily="34" charset="0"/>
              </a:rPr>
              <a:t>Focus Group Activities</a:t>
            </a:r>
            <a:endParaRPr lang="en-AU" sz="4000" dirty="0">
              <a:solidFill>
                <a:schemeClr val="tx2"/>
              </a:solidFill>
              <a:latin typeface="Franklin Gothic Medium" panose="020B0603020102020204" pitchFamily="34" charset="0"/>
            </a:endParaRPr>
          </a:p>
        </p:txBody>
      </p:sp>
      <p:sp>
        <p:nvSpPr>
          <p:cNvPr id="110" name="Rectangle: Rounded Corners 109">
            <a:extLst>
              <a:ext uri="{FF2B5EF4-FFF2-40B4-BE49-F238E27FC236}">
                <a16:creationId xmlns:a16="http://schemas.microsoft.com/office/drawing/2014/main" id="{8F43E062-8CEF-25D0-4412-949E2AAF9BE7}"/>
              </a:ext>
            </a:extLst>
          </p:cNvPr>
          <p:cNvSpPr/>
          <p:nvPr/>
        </p:nvSpPr>
        <p:spPr>
          <a:xfrm>
            <a:off x="355920" y="4648200"/>
            <a:ext cx="7413492" cy="1596773"/>
          </a:xfrm>
          <a:prstGeom prst="roundRect">
            <a:avLst>
              <a:gd name="adj" fmla="val 13228"/>
            </a:avLst>
          </a:prstGeom>
          <a:solidFill>
            <a:srgbClr val="64446F"/>
          </a:solid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en-AU" dirty="0"/>
          </a:p>
        </p:txBody>
      </p:sp>
      <p:sp>
        <p:nvSpPr>
          <p:cNvPr id="2" name="Rectangle: Rounded Corners 1">
            <a:extLst>
              <a:ext uri="{FF2B5EF4-FFF2-40B4-BE49-F238E27FC236}">
                <a16:creationId xmlns:a16="http://schemas.microsoft.com/office/drawing/2014/main" id="{D00623C7-DD57-92C3-5C5E-5CF3C66BB94E}"/>
              </a:ext>
            </a:extLst>
          </p:cNvPr>
          <p:cNvSpPr/>
          <p:nvPr/>
        </p:nvSpPr>
        <p:spPr>
          <a:xfrm>
            <a:off x="453180" y="1713650"/>
            <a:ext cx="1413719" cy="2401150"/>
          </a:xfrm>
          <a:prstGeom prst="roundRect">
            <a:avLst>
              <a:gd name="adj" fmla="val 19281"/>
            </a:avLst>
          </a:prstGeom>
          <a:solidFill>
            <a:schemeClr val="tx2">
              <a:lumMod val="60000"/>
              <a:lumOff val="40000"/>
            </a:schemeClr>
          </a:solid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r>
              <a:rPr lang="en-US" sz="3200" dirty="0">
                <a:solidFill>
                  <a:schemeClr val="bg1"/>
                </a:solidFill>
                <a:latin typeface="Franklin Gothic Medium" panose="020B0603020102020204" pitchFamily="34" charset="0"/>
              </a:rPr>
              <a:t>PART A</a:t>
            </a:r>
            <a:endParaRPr lang="en-AU" sz="3200" dirty="0">
              <a:solidFill>
                <a:schemeClr val="bg1"/>
              </a:solidFill>
              <a:latin typeface="Franklin Gothic Medium" panose="020B0603020102020204" pitchFamily="34" charset="0"/>
            </a:endParaRPr>
          </a:p>
        </p:txBody>
      </p:sp>
      <p:sp>
        <p:nvSpPr>
          <p:cNvPr id="3" name="Rectangle: Rounded Corners 2">
            <a:extLst>
              <a:ext uri="{FF2B5EF4-FFF2-40B4-BE49-F238E27FC236}">
                <a16:creationId xmlns:a16="http://schemas.microsoft.com/office/drawing/2014/main" id="{89C33BAD-2DE0-CCB3-8E56-5D09967388DE}"/>
              </a:ext>
            </a:extLst>
          </p:cNvPr>
          <p:cNvSpPr/>
          <p:nvPr/>
        </p:nvSpPr>
        <p:spPr>
          <a:xfrm>
            <a:off x="465984" y="4752551"/>
            <a:ext cx="1366189" cy="1381885"/>
          </a:xfrm>
          <a:prstGeom prst="roundRect">
            <a:avLst>
              <a:gd name="adj" fmla="val 13228"/>
            </a:avLst>
          </a:prstGeom>
          <a:solidFill>
            <a:schemeClr val="tx2">
              <a:lumMod val="60000"/>
              <a:lumOff val="40000"/>
            </a:schemeClr>
          </a:solid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r>
              <a:rPr lang="en-US" sz="3200" dirty="0">
                <a:solidFill>
                  <a:schemeClr val="bg1"/>
                </a:solidFill>
                <a:latin typeface="Franklin Gothic Medium" panose="020B0603020102020204" pitchFamily="34" charset="0"/>
              </a:rPr>
              <a:t>PART B</a:t>
            </a:r>
            <a:endParaRPr lang="en-AU" sz="3200" dirty="0">
              <a:solidFill>
                <a:schemeClr val="bg1"/>
              </a:solidFill>
              <a:latin typeface="Franklin Gothic Medium" panose="020B0603020102020204" pitchFamily="34" charset="0"/>
            </a:endParaRPr>
          </a:p>
        </p:txBody>
      </p:sp>
      <p:sp>
        <p:nvSpPr>
          <p:cNvPr id="4" name="Google Shape;1155;p82">
            <a:extLst>
              <a:ext uri="{FF2B5EF4-FFF2-40B4-BE49-F238E27FC236}">
                <a16:creationId xmlns:a16="http://schemas.microsoft.com/office/drawing/2014/main" id="{92BB8226-377C-E78C-ECCA-F2A55D92D724}"/>
              </a:ext>
            </a:extLst>
          </p:cNvPr>
          <p:cNvSpPr txBox="1">
            <a:spLocks/>
          </p:cNvSpPr>
          <p:nvPr/>
        </p:nvSpPr>
        <p:spPr>
          <a:xfrm>
            <a:off x="2043250" y="3080914"/>
            <a:ext cx="5284708" cy="778729"/>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4"/>
              </a:buClr>
              <a:buSzPts val="2400"/>
              <a:buFont typeface="Palanquin Dark"/>
              <a:buNone/>
              <a:defRPr sz="2400" b="0" i="0" u="none" strike="noStrike" cap="none">
                <a:solidFill>
                  <a:schemeClr val="accent4"/>
                </a:solidFill>
                <a:latin typeface="Anton"/>
                <a:ea typeface="Anton"/>
                <a:cs typeface="Anton"/>
                <a:sym typeface="Anton"/>
              </a:defRPr>
            </a:lvl1pPr>
            <a:lvl2pPr marR="0" lvl="1"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2pPr>
            <a:lvl3pPr marR="0" lvl="2"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3pPr>
            <a:lvl4pPr marR="0" lvl="3"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4pPr>
            <a:lvl5pPr marR="0" lvl="4"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5pPr>
            <a:lvl6pPr marR="0" lvl="5"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6pPr>
            <a:lvl7pPr marR="0" lvl="6"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7pPr>
            <a:lvl8pPr marR="0" lvl="7"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8pPr>
            <a:lvl9pPr marR="0" lvl="8"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9pPr>
          </a:lstStyle>
          <a:p>
            <a:pPr marL="0" marR="0" lvl="0" indent="0" algn="l" defTabSz="914400" rtl="0" eaLnBrk="1" fontAlgn="auto" latinLnBrk="0" hangingPunct="1">
              <a:lnSpc>
                <a:spcPct val="100000"/>
              </a:lnSpc>
              <a:spcBef>
                <a:spcPts val="0"/>
              </a:spcBef>
              <a:spcAft>
                <a:spcPts val="1200"/>
              </a:spcAft>
              <a:buClr>
                <a:srgbClr val="3C3F4E"/>
              </a:buClr>
              <a:buSzPts val="2400"/>
              <a:buFont typeface="Palanquin Dark"/>
              <a:buNone/>
              <a:tabLst/>
              <a:defRPr/>
            </a:pPr>
            <a:r>
              <a:rPr kumimoji="0" lang="en-US" sz="2800" b="1" i="0" u="none" strike="noStrike" kern="0" cap="none" spc="0" normalizeH="0" baseline="0" noProof="0" dirty="0">
                <a:ln>
                  <a:noFill/>
                </a:ln>
                <a:solidFill>
                  <a:schemeClr val="bg1"/>
                </a:solidFill>
                <a:effectLst/>
                <a:uLnTx/>
                <a:uFillTx/>
                <a:latin typeface="+mj-lt"/>
                <a:sym typeface="Anton"/>
              </a:rPr>
              <a:t>Ranked</a:t>
            </a:r>
            <a:r>
              <a:rPr lang="en-US" sz="2800" b="1" kern="0" dirty="0">
                <a:solidFill>
                  <a:schemeClr val="bg1"/>
                </a:solidFill>
                <a:latin typeface="+mj-lt"/>
              </a:rPr>
              <a:t> Sentencing Purposes,     </a:t>
            </a:r>
            <a:r>
              <a:rPr lang="en-US" sz="2800" kern="0" dirty="0">
                <a:solidFill>
                  <a:schemeClr val="bg1"/>
                </a:solidFill>
                <a:latin typeface="+mj-lt"/>
              </a:rPr>
              <a:t>2 vignettes.</a:t>
            </a:r>
            <a:endParaRPr kumimoji="0" lang="en-US" sz="2800" i="0" u="none" strike="noStrike" kern="0" cap="none" spc="0" normalizeH="0" baseline="0" noProof="0" dirty="0">
              <a:ln>
                <a:noFill/>
              </a:ln>
              <a:solidFill>
                <a:schemeClr val="bg1"/>
              </a:solidFill>
              <a:effectLst/>
              <a:uLnTx/>
              <a:uFillTx/>
              <a:latin typeface="+mj-lt"/>
              <a:sym typeface="Anton"/>
            </a:endParaRPr>
          </a:p>
          <a:p>
            <a:pPr marL="0" marR="0" lvl="0" indent="0" algn="l" defTabSz="914400" rtl="0" eaLnBrk="1" fontAlgn="auto" latinLnBrk="0" hangingPunct="1">
              <a:lnSpc>
                <a:spcPct val="100000"/>
              </a:lnSpc>
              <a:spcBef>
                <a:spcPts val="0"/>
              </a:spcBef>
              <a:spcAft>
                <a:spcPts val="0"/>
              </a:spcAft>
              <a:buClr>
                <a:srgbClr val="3C3F4E"/>
              </a:buClr>
              <a:buSzPts val="2400"/>
              <a:buFont typeface="Palanquin Dark"/>
              <a:buNone/>
              <a:tabLst/>
              <a:defRPr/>
            </a:pPr>
            <a:r>
              <a:rPr kumimoji="0" lang="en-AU" sz="2800" i="0" u="none" strike="noStrike" kern="0" cap="none" spc="0" normalizeH="0" baseline="0" noProof="0" dirty="0">
                <a:ln>
                  <a:noFill/>
                </a:ln>
                <a:solidFill>
                  <a:schemeClr val="bg1"/>
                </a:solidFill>
                <a:effectLst/>
                <a:uLnTx/>
                <a:uFillTx/>
                <a:latin typeface="+mj-lt"/>
                <a:sym typeface="Anton"/>
              </a:rPr>
              <a:t>Choose </a:t>
            </a:r>
            <a:r>
              <a:rPr kumimoji="0" lang="en-AU" sz="2800" b="1" i="0" u="none" strike="noStrike" kern="0" cap="none" spc="0" normalizeH="0" baseline="0" noProof="0" dirty="0">
                <a:ln>
                  <a:noFill/>
                </a:ln>
                <a:solidFill>
                  <a:schemeClr val="bg1"/>
                </a:solidFill>
                <a:effectLst/>
                <a:uLnTx/>
                <a:uFillTx/>
                <a:latin typeface="+mj-lt"/>
                <a:sym typeface="Anton"/>
              </a:rPr>
              <a:t>most important sentencing purpose, </a:t>
            </a:r>
            <a:r>
              <a:rPr kumimoji="0" lang="en-AU" sz="2800" i="0" u="none" strike="noStrike" kern="0" cap="none" spc="0" normalizeH="0" baseline="0" noProof="0" dirty="0">
                <a:ln>
                  <a:noFill/>
                </a:ln>
                <a:solidFill>
                  <a:schemeClr val="bg1"/>
                </a:solidFill>
                <a:effectLst/>
                <a:uLnTx/>
                <a:uFillTx/>
                <a:latin typeface="+mj-lt"/>
                <a:sym typeface="Anton"/>
              </a:rPr>
              <a:t>3 vignettes.</a:t>
            </a:r>
          </a:p>
        </p:txBody>
      </p:sp>
      <p:sp>
        <p:nvSpPr>
          <p:cNvPr id="9" name="Google Shape;1155;p82">
            <a:extLst>
              <a:ext uri="{FF2B5EF4-FFF2-40B4-BE49-F238E27FC236}">
                <a16:creationId xmlns:a16="http://schemas.microsoft.com/office/drawing/2014/main" id="{30442947-3C21-B19B-3AAD-A629B7A564B5}"/>
              </a:ext>
            </a:extLst>
          </p:cNvPr>
          <p:cNvSpPr txBox="1">
            <a:spLocks/>
          </p:cNvSpPr>
          <p:nvPr/>
        </p:nvSpPr>
        <p:spPr>
          <a:xfrm>
            <a:off x="2090548" y="5535179"/>
            <a:ext cx="5284708" cy="5334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4"/>
              </a:buClr>
              <a:buSzPts val="2400"/>
              <a:buFont typeface="Palanquin Dark"/>
              <a:buNone/>
              <a:defRPr sz="2400" b="0" i="0" u="none" strike="noStrike" cap="none">
                <a:solidFill>
                  <a:schemeClr val="accent4"/>
                </a:solidFill>
                <a:latin typeface="Anton"/>
                <a:ea typeface="Anton"/>
                <a:cs typeface="Anton"/>
                <a:sym typeface="Anton"/>
              </a:defRPr>
            </a:lvl1pPr>
            <a:lvl2pPr marR="0" lvl="1"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2pPr>
            <a:lvl3pPr marR="0" lvl="2"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3pPr>
            <a:lvl4pPr marR="0" lvl="3"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4pPr>
            <a:lvl5pPr marR="0" lvl="4"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5pPr>
            <a:lvl6pPr marR="0" lvl="5"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6pPr>
            <a:lvl7pPr marR="0" lvl="6"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7pPr>
            <a:lvl8pPr marR="0" lvl="7"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8pPr>
            <a:lvl9pPr marR="0" lvl="8" algn="ctr" rtl="0">
              <a:lnSpc>
                <a:spcPct val="100000"/>
              </a:lnSpc>
              <a:spcBef>
                <a:spcPts val="0"/>
              </a:spcBef>
              <a:spcAft>
                <a:spcPts val="0"/>
              </a:spcAft>
              <a:buClr>
                <a:schemeClr val="accent5"/>
              </a:buClr>
              <a:buSzPts val="2400"/>
              <a:buFont typeface="Kirang Haerang"/>
              <a:buNone/>
              <a:defRPr sz="2400" b="0" i="0" u="none" strike="noStrike" cap="none">
                <a:solidFill>
                  <a:schemeClr val="accent5"/>
                </a:solidFill>
                <a:latin typeface="Kirang Haerang"/>
                <a:ea typeface="Kirang Haerang"/>
                <a:cs typeface="Kirang Haerang"/>
                <a:sym typeface="Kirang Haerang"/>
              </a:defRPr>
            </a:lvl9pPr>
          </a:lstStyle>
          <a:p>
            <a:pPr marL="0" marR="0" lvl="0" indent="0" algn="l" defTabSz="914400" rtl="0" eaLnBrk="1" fontAlgn="auto" latinLnBrk="0" hangingPunct="1">
              <a:lnSpc>
                <a:spcPct val="100000"/>
              </a:lnSpc>
              <a:spcBef>
                <a:spcPts val="0"/>
              </a:spcBef>
              <a:spcAft>
                <a:spcPts val="1200"/>
              </a:spcAft>
              <a:buClr>
                <a:srgbClr val="3C3F4E"/>
              </a:buClr>
              <a:buSzPts val="2400"/>
              <a:buFont typeface="Palanquin Dark"/>
              <a:buNone/>
              <a:tabLst/>
              <a:defRPr/>
            </a:pPr>
            <a:r>
              <a:rPr kumimoji="0" lang="en-US" sz="2800" i="0" u="none" strike="noStrike" kern="0" cap="none" spc="0" normalizeH="0" baseline="0" noProof="0" dirty="0">
                <a:ln>
                  <a:noFill/>
                </a:ln>
                <a:solidFill>
                  <a:schemeClr val="bg1"/>
                </a:solidFill>
                <a:effectLst/>
                <a:uLnTx/>
                <a:uFillTx/>
                <a:latin typeface="+mj-lt"/>
                <a:sym typeface="Anton"/>
              </a:rPr>
              <a:t>Rank the </a:t>
            </a:r>
            <a:r>
              <a:rPr lang="en-US" sz="2800" b="1" kern="0" dirty="0">
                <a:solidFill>
                  <a:schemeClr val="bg1"/>
                </a:solidFill>
                <a:latin typeface="+mj-lt"/>
              </a:rPr>
              <a:t>most serious offence </a:t>
            </a:r>
            <a:r>
              <a:rPr lang="en-US" sz="2800" kern="0" dirty="0">
                <a:solidFill>
                  <a:schemeClr val="bg1"/>
                </a:solidFill>
                <a:latin typeface="+mj-lt"/>
              </a:rPr>
              <a:t>of 2 scenarios, 26 pairs in total. </a:t>
            </a:r>
            <a:endParaRPr kumimoji="0" lang="en-AU" sz="2800" i="0" u="none" strike="noStrike" kern="0" cap="none" spc="0" normalizeH="0" baseline="0" noProof="0" dirty="0">
              <a:ln>
                <a:noFill/>
              </a:ln>
              <a:solidFill>
                <a:schemeClr val="bg1"/>
              </a:solidFill>
              <a:effectLst/>
              <a:uLnTx/>
              <a:uFillTx/>
              <a:latin typeface="+mj-lt"/>
              <a:sym typeface="Anton"/>
            </a:endParaRPr>
          </a:p>
        </p:txBody>
      </p:sp>
    </p:spTree>
    <p:extLst>
      <p:ext uri="{BB962C8B-B14F-4D97-AF65-F5344CB8AC3E}">
        <p14:creationId xmlns:p14="http://schemas.microsoft.com/office/powerpoint/2010/main" val="33507051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Oval 31">
            <a:extLst>
              <a:ext uri="{FF2B5EF4-FFF2-40B4-BE49-F238E27FC236}">
                <a16:creationId xmlns:a16="http://schemas.microsoft.com/office/drawing/2014/main" id="{D01618D8-8C20-0395-D5FE-73B475ECC12C}"/>
              </a:ext>
            </a:extLst>
          </p:cNvPr>
          <p:cNvSpPr/>
          <p:nvPr/>
        </p:nvSpPr>
        <p:spPr>
          <a:xfrm>
            <a:off x="-3851564" y="-3311583"/>
            <a:ext cx="5206137" cy="4443781"/>
          </a:xfrm>
          <a:prstGeom prst="ellipse">
            <a:avLst/>
          </a:prstGeom>
          <a:solidFill>
            <a:srgbClr val="A784B4">
              <a:alpha val="25098"/>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0" name="Google Shape;393;p60">
            <a:extLst>
              <a:ext uri="{FF2B5EF4-FFF2-40B4-BE49-F238E27FC236}">
                <a16:creationId xmlns:a16="http://schemas.microsoft.com/office/drawing/2014/main" id="{5007BBD6-27BC-419E-A123-A3AE0D0AD9AF}"/>
              </a:ext>
            </a:extLst>
          </p:cNvPr>
          <p:cNvSpPr txBox="1">
            <a:spLocks/>
          </p:cNvSpPr>
          <p:nvPr/>
        </p:nvSpPr>
        <p:spPr>
          <a:xfrm>
            <a:off x="3783245" y="5246903"/>
            <a:ext cx="7826864" cy="8328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4"/>
              </a:buClr>
              <a:buSzPts val="1200"/>
              <a:buFont typeface="Palanquin Dark"/>
              <a:buNone/>
              <a:defRPr sz="1800" b="0" i="0" u="none" strike="noStrike" cap="none">
                <a:solidFill>
                  <a:schemeClr val="accent4"/>
                </a:solidFill>
                <a:latin typeface="Anton"/>
                <a:ea typeface="Anton"/>
                <a:cs typeface="Anton"/>
                <a:sym typeface="Anton"/>
              </a:defRPr>
            </a:lvl1pPr>
            <a:lvl2pPr marR="0" lvl="1"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2pPr>
            <a:lvl3pPr marR="0" lvl="2"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3pPr>
            <a:lvl4pPr marR="0" lvl="3"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4pPr>
            <a:lvl5pPr marR="0" lvl="4"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5pPr>
            <a:lvl6pPr marR="0" lvl="5"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6pPr>
            <a:lvl7pPr marR="0" lvl="6"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7pPr>
            <a:lvl8pPr marR="0" lvl="7"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8pPr>
            <a:lvl9pPr marR="0" lvl="8"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9pPr>
          </a:lstStyle>
          <a:p>
            <a:pPr marL="457200" marR="0" lvl="0" indent="-457200" algn="l" defTabSz="914400" rtl="0" eaLnBrk="1" fontAlgn="auto" latinLnBrk="0" hangingPunct="1">
              <a:lnSpc>
                <a:spcPct val="100000"/>
              </a:lnSpc>
              <a:spcBef>
                <a:spcPts val="0"/>
              </a:spcBef>
              <a:spcAft>
                <a:spcPts val="0"/>
              </a:spcAft>
              <a:buClr>
                <a:srgbClr val="3C3F4E"/>
              </a:buClr>
              <a:buSzPct val="150000"/>
              <a:buFont typeface="Arial" panose="020B0604020202020204" pitchFamily="34" charset="0"/>
              <a:buChar char="•"/>
              <a:tabLst/>
              <a:defRPr/>
            </a:pPr>
            <a:endParaRPr kumimoji="0" lang="en-US" sz="2800" i="0" u="none" strike="noStrike" kern="0" cap="none" spc="0" normalizeH="0" baseline="0" noProof="0" dirty="0">
              <a:ln>
                <a:noFill/>
              </a:ln>
              <a:solidFill>
                <a:srgbClr val="333644"/>
              </a:solidFill>
              <a:effectLst/>
              <a:uLnTx/>
              <a:uFillTx/>
              <a:latin typeface="Franklin Gothic Book" panose="020B0503020102020204" pitchFamily="34" charset="0"/>
              <a:sym typeface="Anton"/>
            </a:endParaRPr>
          </a:p>
        </p:txBody>
      </p:sp>
      <p:sp>
        <p:nvSpPr>
          <p:cNvPr id="31" name="Oval 30">
            <a:extLst>
              <a:ext uri="{FF2B5EF4-FFF2-40B4-BE49-F238E27FC236}">
                <a16:creationId xmlns:a16="http://schemas.microsoft.com/office/drawing/2014/main" id="{05EF358A-85B9-F0CD-F255-B7AF6E1C91DC}"/>
              </a:ext>
            </a:extLst>
          </p:cNvPr>
          <p:cNvSpPr/>
          <p:nvPr/>
        </p:nvSpPr>
        <p:spPr>
          <a:xfrm>
            <a:off x="-2748094" y="-368379"/>
            <a:ext cx="2185775" cy="1865704"/>
          </a:xfrm>
          <a:prstGeom prst="ellipse">
            <a:avLst/>
          </a:prstGeom>
          <a:solidFill>
            <a:srgbClr val="4B3353">
              <a:alpha val="7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9" name="Oval 28">
            <a:extLst>
              <a:ext uri="{FF2B5EF4-FFF2-40B4-BE49-F238E27FC236}">
                <a16:creationId xmlns:a16="http://schemas.microsoft.com/office/drawing/2014/main" id="{557D5989-12F7-6C9A-7BE8-71309B74F81E}"/>
              </a:ext>
            </a:extLst>
          </p:cNvPr>
          <p:cNvSpPr/>
          <p:nvPr/>
        </p:nvSpPr>
        <p:spPr>
          <a:xfrm>
            <a:off x="-6511893" y="-1614055"/>
            <a:ext cx="9834854" cy="10086109"/>
          </a:xfrm>
          <a:prstGeom prst="ellipse">
            <a:avLst/>
          </a:prstGeom>
          <a:solidFill>
            <a:srgbClr val="64446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solidFill>
                <a:schemeClr val="tx2">
                  <a:lumMod val="75000"/>
                </a:schemeClr>
              </a:solidFill>
            </a:endParaRPr>
          </a:p>
        </p:txBody>
      </p:sp>
      <p:sp>
        <p:nvSpPr>
          <p:cNvPr id="30" name="Oval 29">
            <a:extLst>
              <a:ext uri="{FF2B5EF4-FFF2-40B4-BE49-F238E27FC236}">
                <a16:creationId xmlns:a16="http://schemas.microsoft.com/office/drawing/2014/main" id="{23B19DC0-EFE1-0305-F715-93C60AC1478F}"/>
              </a:ext>
            </a:extLst>
          </p:cNvPr>
          <p:cNvSpPr/>
          <p:nvPr/>
        </p:nvSpPr>
        <p:spPr>
          <a:xfrm>
            <a:off x="-1753766" y="-1741297"/>
            <a:ext cx="4522112" cy="3859921"/>
          </a:xfrm>
          <a:prstGeom prst="ellipse">
            <a:avLst/>
          </a:prstGeom>
          <a:solidFill>
            <a:schemeClr val="tx2">
              <a:lumMod val="75000"/>
              <a:alpha val="5019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Title 1">
            <a:extLst>
              <a:ext uri="{FF2B5EF4-FFF2-40B4-BE49-F238E27FC236}">
                <a16:creationId xmlns:a16="http://schemas.microsoft.com/office/drawing/2014/main" id="{F1DF1276-D702-BCE1-EF03-68A4387AAB24}"/>
              </a:ext>
            </a:extLst>
          </p:cNvPr>
          <p:cNvSpPr txBox="1">
            <a:spLocks/>
          </p:cNvSpPr>
          <p:nvPr/>
        </p:nvSpPr>
        <p:spPr>
          <a:xfrm>
            <a:off x="884420" y="2766217"/>
            <a:ext cx="224314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r>
              <a:rPr lang="en-US" dirty="0">
                <a:solidFill>
                  <a:schemeClr val="bg1"/>
                </a:solidFill>
                <a:latin typeface="Franklin Gothic Medium" panose="020B0603020102020204" pitchFamily="34" charset="0"/>
              </a:rPr>
              <a:t>Findings</a:t>
            </a:r>
            <a:endParaRPr lang="en-AU" dirty="0">
              <a:solidFill>
                <a:schemeClr val="bg1"/>
              </a:solidFill>
              <a:latin typeface="Franklin Gothic Medium" panose="020B0603020102020204" pitchFamily="34" charset="0"/>
            </a:endParaRPr>
          </a:p>
        </p:txBody>
      </p:sp>
      <p:sp>
        <p:nvSpPr>
          <p:cNvPr id="7" name="Oval 6">
            <a:extLst>
              <a:ext uri="{FF2B5EF4-FFF2-40B4-BE49-F238E27FC236}">
                <a16:creationId xmlns:a16="http://schemas.microsoft.com/office/drawing/2014/main" id="{7218B744-C53B-542D-5B4E-664F7D81B24B}"/>
              </a:ext>
            </a:extLst>
          </p:cNvPr>
          <p:cNvSpPr/>
          <p:nvPr/>
        </p:nvSpPr>
        <p:spPr>
          <a:xfrm>
            <a:off x="1663982" y="6177743"/>
            <a:ext cx="3632978" cy="3100986"/>
          </a:xfrm>
          <a:prstGeom prst="ellipse">
            <a:avLst/>
          </a:prstGeom>
          <a:solidFill>
            <a:schemeClr val="tx2">
              <a:lumMod val="75000"/>
              <a:alpha val="25098"/>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Oval 7">
            <a:extLst>
              <a:ext uri="{FF2B5EF4-FFF2-40B4-BE49-F238E27FC236}">
                <a16:creationId xmlns:a16="http://schemas.microsoft.com/office/drawing/2014/main" id="{304CD62F-600A-2B70-C79C-70239AFC8694}"/>
              </a:ext>
            </a:extLst>
          </p:cNvPr>
          <p:cNvSpPr/>
          <p:nvPr/>
        </p:nvSpPr>
        <p:spPr>
          <a:xfrm>
            <a:off x="2049561" y="5616475"/>
            <a:ext cx="1033805" cy="882421"/>
          </a:xfrm>
          <a:prstGeom prst="ellipse">
            <a:avLst/>
          </a:prstGeom>
          <a:solidFill>
            <a:srgbClr val="4B3353">
              <a:alpha val="7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9" name="Oval 8">
            <a:extLst>
              <a:ext uri="{FF2B5EF4-FFF2-40B4-BE49-F238E27FC236}">
                <a16:creationId xmlns:a16="http://schemas.microsoft.com/office/drawing/2014/main" id="{B9BC632F-E354-7734-081D-99A08C6A3F8B}"/>
              </a:ext>
            </a:extLst>
          </p:cNvPr>
          <p:cNvSpPr/>
          <p:nvPr/>
        </p:nvSpPr>
        <p:spPr>
          <a:xfrm>
            <a:off x="-44557" y="5414216"/>
            <a:ext cx="2876889" cy="2455614"/>
          </a:xfrm>
          <a:prstGeom prst="ellipse">
            <a:avLst/>
          </a:prstGeom>
          <a:solidFill>
            <a:schemeClr val="tx2">
              <a:lumMod val="75000"/>
              <a:alpha val="5019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Google Shape;384;p60">
            <a:extLst>
              <a:ext uri="{FF2B5EF4-FFF2-40B4-BE49-F238E27FC236}">
                <a16:creationId xmlns:a16="http://schemas.microsoft.com/office/drawing/2014/main" id="{1E2BAF0F-DA21-13CD-C694-0DE0963D3EBC}"/>
              </a:ext>
            </a:extLst>
          </p:cNvPr>
          <p:cNvSpPr/>
          <p:nvPr/>
        </p:nvSpPr>
        <p:spPr>
          <a:xfrm>
            <a:off x="3605657" y="1141927"/>
            <a:ext cx="532317" cy="528377"/>
          </a:xfrm>
          <a:custGeom>
            <a:avLst/>
            <a:gdLst/>
            <a:ahLst/>
            <a:cxnLst/>
            <a:rect l="l" t="t" r="r" b="b"/>
            <a:pathLst>
              <a:path w="107173" h="107174" extrusionOk="0">
                <a:moveTo>
                  <a:pt x="53587" y="1"/>
                </a:moveTo>
                <a:cubicBezTo>
                  <a:pt x="23992" y="1"/>
                  <a:pt x="1" y="23992"/>
                  <a:pt x="1" y="53587"/>
                </a:cubicBezTo>
                <a:cubicBezTo>
                  <a:pt x="1" y="83182"/>
                  <a:pt x="23992" y="107174"/>
                  <a:pt x="53587" y="107174"/>
                </a:cubicBezTo>
                <a:cubicBezTo>
                  <a:pt x="83181" y="107174"/>
                  <a:pt x="107173" y="83182"/>
                  <a:pt x="107173" y="53587"/>
                </a:cubicBezTo>
                <a:cubicBezTo>
                  <a:pt x="107173" y="23992"/>
                  <a:pt x="83181" y="1"/>
                  <a:pt x="53587" y="1"/>
                </a:cubicBezTo>
                <a:close/>
              </a:path>
            </a:pathLst>
          </a:custGeom>
          <a:solidFill>
            <a:schemeClr val="tx2">
              <a:lumMod val="40000"/>
              <a:lumOff val="60000"/>
            </a:schemeClr>
          </a:solidFill>
          <a:ln>
            <a:noFill/>
          </a:ln>
        </p:spPr>
        <p:txBody>
          <a:bodyPr spcFirstLastPara="1" wrap="square" lIns="91425" tIns="91425" rIns="91425" bIns="91425" anchor="ctr" anchorCtr="0">
            <a:noAutofit/>
          </a:bodyP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US" sz="2000" b="1" i="0" u="none" strike="noStrike" kern="0" cap="none" spc="0" normalizeH="0" baseline="0" noProof="0" dirty="0">
                <a:ln>
                  <a:noFill/>
                </a:ln>
                <a:solidFill>
                  <a:schemeClr val="tx2">
                    <a:lumMod val="75000"/>
                  </a:schemeClr>
                </a:solidFill>
                <a:effectLst/>
                <a:uLnTx/>
                <a:uFillTx/>
                <a:latin typeface="Arial"/>
                <a:cs typeface="Arial"/>
                <a:sym typeface="Arial"/>
              </a:rPr>
              <a:t>1</a:t>
            </a:r>
            <a:endParaRPr kumimoji="0" sz="2000" b="1" i="0" u="none" strike="noStrike" kern="0" cap="none" spc="0" normalizeH="0" baseline="0" noProof="0" dirty="0">
              <a:ln>
                <a:noFill/>
              </a:ln>
              <a:solidFill>
                <a:schemeClr val="tx2">
                  <a:lumMod val="75000"/>
                </a:schemeClr>
              </a:solidFill>
              <a:effectLst/>
              <a:uLnTx/>
              <a:uFillTx/>
              <a:latin typeface="Arial"/>
              <a:cs typeface="Arial"/>
              <a:sym typeface="Arial"/>
            </a:endParaRPr>
          </a:p>
        </p:txBody>
      </p:sp>
      <p:sp>
        <p:nvSpPr>
          <p:cNvPr id="4" name="Google Shape;393;p60">
            <a:extLst>
              <a:ext uri="{FF2B5EF4-FFF2-40B4-BE49-F238E27FC236}">
                <a16:creationId xmlns:a16="http://schemas.microsoft.com/office/drawing/2014/main" id="{831E2136-3A4E-64F6-0827-630CDF41486C}"/>
              </a:ext>
            </a:extLst>
          </p:cNvPr>
          <p:cNvSpPr txBox="1">
            <a:spLocks/>
          </p:cNvSpPr>
          <p:nvPr/>
        </p:nvSpPr>
        <p:spPr>
          <a:xfrm>
            <a:off x="4426431" y="1141927"/>
            <a:ext cx="7183678" cy="8328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4"/>
              </a:buClr>
              <a:buSzPts val="1200"/>
              <a:buFont typeface="Palanquin Dark"/>
              <a:buNone/>
              <a:defRPr sz="1800" b="0" i="0" u="none" strike="noStrike" cap="none">
                <a:solidFill>
                  <a:schemeClr val="accent4"/>
                </a:solidFill>
                <a:latin typeface="Anton"/>
                <a:ea typeface="Anton"/>
                <a:cs typeface="Anton"/>
                <a:sym typeface="Anton"/>
              </a:defRPr>
            </a:lvl1pPr>
            <a:lvl2pPr marR="0" lvl="1"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2pPr>
            <a:lvl3pPr marR="0" lvl="2"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3pPr>
            <a:lvl4pPr marR="0" lvl="3"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4pPr>
            <a:lvl5pPr marR="0" lvl="4"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5pPr>
            <a:lvl6pPr marR="0" lvl="5"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6pPr>
            <a:lvl7pPr marR="0" lvl="6"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7pPr>
            <a:lvl8pPr marR="0" lvl="7"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8pPr>
            <a:lvl9pPr marR="0" lvl="8"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9pPr>
          </a:lstStyle>
          <a:p>
            <a:pPr marL="0" marR="0" lvl="0" indent="0" algn="l" defTabSz="914400" rtl="0" eaLnBrk="1" fontAlgn="auto" latinLnBrk="0" hangingPunct="1">
              <a:lnSpc>
                <a:spcPct val="100000"/>
              </a:lnSpc>
              <a:spcBef>
                <a:spcPts val="0"/>
              </a:spcBef>
              <a:spcAft>
                <a:spcPts val="0"/>
              </a:spcAft>
              <a:buClr>
                <a:srgbClr val="3C3F4E"/>
              </a:buClr>
              <a:buSzPts val="1200"/>
              <a:buFont typeface="Palanquin Dark"/>
              <a:buNone/>
              <a:tabLst/>
              <a:defRPr/>
            </a:pPr>
            <a:r>
              <a:rPr kumimoji="0" lang="en-US" sz="2400" b="0" i="0" u="none" strike="noStrike" kern="0" cap="none" spc="0" normalizeH="0" baseline="0" noProof="0" dirty="0">
                <a:ln>
                  <a:noFill/>
                </a:ln>
                <a:solidFill>
                  <a:srgbClr val="333644"/>
                </a:solidFill>
                <a:effectLst/>
                <a:uLnTx/>
                <a:uFillTx/>
                <a:latin typeface="Franklin Gothic Book" panose="020B0503020102020204" pitchFamily="34" charset="0"/>
                <a:sym typeface="Anton"/>
              </a:rPr>
              <a:t>Offence type influences community</a:t>
            </a:r>
            <a:r>
              <a:rPr lang="en-US" sz="2400" kern="0" dirty="0">
                <a:solidFill>
                  <a:srgbClr val="333644"/>
                </a:solidFill>
                <a:latin typeface="Franklin Gothic Book" panose="020B0503020102020204" pitchFamily="34" charset="0"/>
              </a:rPr>
              <a:t> views on sentencing purposes when context is absent.</a:t>
            </a:r>
            <a:endParaRPr kumimoji="0" lang="en-AU" sz="2400" b="0" i="0" u="none" strike="noStrike" kern="0" cap="none" spc="0" normalizeH="0" baseline="0" noProof="0" dirty="0">
              <a:ln>
                <a:noFill/>
              </a:ln>
              <a:solidFill>
                <a:srgbClr val="3C3F4E"/>
              </a:solidFill>
              <a:effectLst/>
              <a:uLnTx/>
              <a:uFillTx/>
              <a:latin typeface="Franklin Gothic Book" panose="020B0503020102020204" pitchFamily="34" charset="0"/>
              <a:sym typeface="Anton"/>
            </a:endParaRPr>
          </a:p>
        </p:txBody>
      </p:sp>
      <p:sp>
        <p:nvSpPr>
          <p:cNvPr id="6" name="Google Shape;384;p60">
            <a:extLst>
              <a:ext uri="{FF2B5EF4-FFF2-40B4-BE49-F238E27FC236}">
                <a16:creationId xmlns:a16="http://schemas.microsoft.com/office/drawing/2014/main" id="{DC4F0FA6-4DBF-5700-5257-BFE8A080DFE7}"/>
              </a:ext>
            </a:extLst>
          </p:cNvPr>
          <p:cNvSpPr/>
          <p:nvPr/>
        </p:nvSpPr>
        <p:spPr>
          <a:xfrm>
            <a:off x="3605657" y="3161510"/>
            <a:ext cx="532317" cy="528377"/>
          </a:xfrm>
          <a:custGeom>
            <a:avLst/>
            <a:gdLst/>
            <a:ahLst/>
            <a:cxnLst/>
            <a:rect l="l" t="t" r="r" b="b"/>
            <a:pathLst>
              <a:path w="107173" h="107174" extrusionOk="0">
                <a:moveTo>
                  <a:pt x="53587" y="1"/>
                </a:moveTo>
                <a:cubicBezTo>
                  <a:pt x="23992" y="1"/>
                  <a:pt x="1" y="23992"/>
                  <a:pt x="1" y="53587"/>
                </a:cubicBezTo>
                <a:cubicBezTo>
                  <a:pt x="1" y="83182"/>
                  <a:pt x="23992" y="107174"/>
                  <a:pt x="53587" y="107174"/>
                </a:cubicBezTo>
                <a:cubicBezTo>
                  <a:pt x="83181" y="107174"/>
                  <a:pt x="107173" y="83182"/>
                  <a:pt x="107173" y="53587"/>
                </a:cubicBezTo>
                <a:cubicBezTo>
                  <a:pt x="107173" y="23992"/>
                  <a:pt x="83181" y="1"/>
                  <a:pt x="53587" y="1"/>
                </a:cubicBezTo>
                <a:close/>
              </a:path>
            </a:pathLst>
          </a:custGeom>
          <a:solidFill>
            <a:schemeClr val="tx2">
              <a:lumMod val="60000"/>
              <a:lumOff val="40000"/>
            </a:schemeClr>
          </a:solidFill>
          <a:ln>
            <a:noFill/>
          </a:ln>
        </p:spPr>
        <p:txBody>
          <a:bodyPr spcFirstLastPara="1" wrap="square" lIns="91425" tIns="91425" rIns="91425" bIns="91425" anchor="ctr" anchorCtr="0">
            <a:noAutofit/>
          </a:bodyP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lang="en-US" sz="2000" b="1" kern="0" dirty="0">
                <a:solidFill>
                  <a:schemeClr val="tx2">
                    <a:lumMod val="75000"/>
                  </a:schemeClr>
                </a:solidFill>
                <a:latin typeface="Arial"/>
                <a:cs typeface="Arial"/>
                <a:sym typeface="Arial"/>
              </a:rPr>
              <a:t>2</a:t>
            </a:r>
            <a:endParaRPr kumimoji="0" sz="2000" b="1" i="0" u="none" strike="noStrike" kern="0" cap="none" spc="0" normalizeH="0" baseline="0" noProof="0" dirty="0">
              <a:ln>
                <a:noFill/>
              </a:ln>
              <a:solidFill>
                <a:schemeClr val="tx2">
                  <a:lumMod val="75000"/>
                </a:schemeClr>
              </a:solidFill>
              <a:effectLst/>
              <a:uLnTx/>
              <a:uFillTx/>
              <a:latin typeface="Arial"/>
              <a:cs typeface="Arial"/>
              <a:sym typeface="Arial"/>
            </a:endParaRPr>
          </a:p>
        </p:txBody>
      </p:sp>
      <p:sp>
        <p:nvSpPr>
          <p:cNvPr id="10" name="Google Shape;393;p60">
            <a:extLst>
              <a:ext uri="{FF2B5EF4-FFF2-40B4-BE49-F238E27FC236}">
                <a16:creationId xmlns:a16="http://schemas.microsoft.com/office/drawing/2014/main" id="{CAF8AB93-5827-3ACF-96CC-375B38B7662C}"/>
              </a:ext>
            </a:extLst>
          </p:cNvPr>
          <p:cNvSpPr txBox="1">
            <a:spLocks/>
          </p:cNvSpPr>
          <p:nvPr/>
        </p:nvSpPr>
        <p:spPr>
          <a:xfrm>
            <a:off x="4426431" y="3161510"/>
            <a:ext cx="7183678" cy="8328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4"/>
              </a:buClr>
              <a:buSzPts val="1200"/>
              <a:buFont typeface="Palanquin Dark"/>
              <a:buNone/>
              <a:defRPr sz="1800" b="0" i="0" u="none" strike="noStrike" cap="none">
                <a:solidFill>
                  <a:schemeClr val="accent4"/>
                </a:solidFill>
                <a:latin typeface="Anton"/>
                <a:ea typeface="Anton"/>
                <a:cs typeface="Anton"/>
                <a:sym typeface="Anton"/>
              </a:defRPr>
            </a:lvl1pPr>
            <a:lvl2pPr marR="0" lvl="1"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2pPr>
            <a:lvl3pPr marR="0" lvl="2"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3pPr>
            <a:lvl4pPr marR="0" lvl="3"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4pPr>
            <a:lvl5pPr marR="0" lvl="4"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5pPr>
            <a:lvl6pPr marR="0" lvl="5"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6pPr>
            <a:lvl7pPr marR="0" lvl="6"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7pPr>
            <a:lvl8pPr marR="0" lvl="7"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8pPr>
            <a:lvl9pPr marR="0" lvl="8"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9pPr>
          </a:lstStyle>
          <a:p>
            <a:pPr marL="0" marR="0" lvl="0" indent="0" algn="l" defTabSz="914400" rtl="0" eaLnBrk="1" fontAlgn="auto" latinLnBrk="0" hangingPunct="1">
              <a:lnSpc>
                <a:spcPct val="100000"/>
              </a:lnSpc>
              <a:spcBef>
                <a:spcPts val="0"/>
              </a:spcBef>
              <a:spcAft>
                <a:spcPts val="0"/>
              </a:spcAft>
              <a:buClr>
                <a:srgbClr val="3C3F4E"/>
              </a:buClr>
              <a:buSzPts val="1200"/>
              <a:buFont typeface="Palanquin Dark"/>
              <a:buNone/>
              <a:tabLst/>
              <a:defRPr/>
            </a:pPr>
            <a:r>
              <a:rPr kumimoji="0" lang="en-US" sz="2400" b="0" i="0" u="none" strike="noStrike" kern="0" cap="none" spc="0" normalizeH="0" baseline="0" noProof="0" dirty="0">
                <a:ln>
                  <a:noFill/>
                </a:ln>
                <a:solidFill>
                  <a:srgbClr val="333644"/>
                </a:solidFill>
                <a:effectLst/>
                <a:uLnTx/>
                <a:uFillTx/>
                <a:latin typeface="Franklin Gothic Book" panose="020B0503020102020204" pitchFamily="34" charset="0"/>
                <a:sym typeface="Anton"/>
              </a:rPr>
              <a:t>Community differentiates the importance of sentencing purposes based on contextual factors.</a:t>
            </a:r>
            <a:endParaRPr kumimoji="0" lang="en-AU" sz="2400" b="0" i="0" u="none" strike="noStrike" kern="0" cap="none" spc="0" normalizeH="0" baseline="0" noProof="0" dirty="0">
              <a:ln>
                <a:noFill/>
              </a:ln>
              <a:solidFill>
                <a:srgbClr val="3C3F4E"/>
              </a:solidFill>
              <a:effectLst/>
              <a:uLnTx/>
              <a:uFillTx/>
              <a:latin typeface="Franklin Gothic Book" panose="020B0503020102020204" pitchFamily="34" charset="0"/>
              <a:sym typeface="Anton"/>
            </a:endParaRPr>
          </a:p>
        </p:txBody>
      </p:sp>
      <p:sp>
        <p:nvSpPr>
          <p:cNvPr id="11" name="Google Shape;384;p60">
            <a:extLst>
              <a:ext uri="{FF2B5EF4-FFF2-40B4-BE49-F238E27FC236}">
                <a16:creationId xmlns:a16="http://schemas.microsoft.com/office/drawing/2014/main" id="{D8CB88F4-31B9-D753-C55B-AB18B2DE8A89}"/>
              </a:ext>
            </a:extLst>
          </p:cNvPr>
          <p:cNvSpPr/>
          <p:nvPr/>
        </p:nvSpPr>
        <p:spPr>
          <a:xfrm>
            <a:off x="3605657" y="5064309"/>
            <a:ext cx="532317" cy="528377"/>
          </a:xfrm>
          <a:custGeom>
            <a:avLst/>
            <a:gdLst/>
            <a:ahLst/>
            <a:cxnLst/>
            <a:rect l="l" t="t" r="r" b="b"/>
            <a:pathLst>
              <a:path w="107173" h="107174" extrusionOk="0">
                <a:moveTo>
                  <a:pt x="53587" y="1"/>
                </a:moveTo>
                <a:cubicBezTo>
                  <a:pt x="23992" y="1"/>
                  <a:pt x="1" y="23992"/>
                  <a:pt x="1" y="53587"/>
                </a:cubicBezTo>
                <a:cubicBezTo>
                  <a:pt x="1" y="83182"/>
                  <a:pt x="23992" y="107174"/>
                  <a:pt x="53587" y="107174"/>
                </a:cubicBezTo>
                <a:cubicBezTo>
                  <a:pt x="83181" y="107174"/>
                  <a:pt x="107173" y="83182"/>
                  <a:pt x="107173" y="53587"/>
                </a:cubicBezTo>
                <a:cubicBezTo>
                  <a:pt x="107173" y="23992"/>
                  <a:pt x="83181" y="1"/>
                  <a:pt x="53587" y="1"/>
                </a:cubicBezTo>
                <a:close/>
              </a:path>
            </a:pathLst>
          </a:custGeom>
          <a:solidFill>
            <a:schemeClr val="tx2">
              <a:lumMod val="75000"/>
            </a:schemeClr>
          </a:solidFill>
          <a:ln>
            <a:noFill/>
          </a:ln>
        </p:spPr>
        <p:txBody>
          <a:bodyPr spcFirstLastPara="1" wrap="square" lIns="91425" tIns="91425" rIns="91425" bIns="91425" anchor="ctr" anchorCtr="0">
            <a:noAutofit/>
          </a:bodyP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US" sz="2000" b="1" i="0" u="none" strike="noStrike" kern="0" cap="none" spc="0" normalizeH="0" baseline="0" noProof="0" dirty="0">
                <a:ln>
                  <a:noFill/>
                </a:ln>
                <a:solidFill>
                  <a:schemeClr val="tx2">
                    <a:lumMod val="40000"/>
                    <a:lumOff val="60000"/>
                  </a:schemeClr>
                </a:solidFill>
                <a:effectLst/>
                <a:uLnTx/>
                <a:uFillTx/>
                <a:latin typeface="Arial"/>
                <a:cs typeface="Arial"/>
                <a:sym typeface="Arial"/>
              </a:rPr>
              <a:t>3</a:t>
            </a:r>
            <a:endParaRPr kumimoji="0" sz="2000" b="1" i="0" u="none" strike="noStrike" kern="0" cap="none" spc="0" normalizeH="0" baseline="0" noProof="0" dirty="0">
              <a:ln>
                <a:noFill/>
              </a:ln>
              <a:solidFill>
                <a:schemeClr val="tx2">
                  <a:lumMod val="40000"/>
                  <a:lumOff val="60000"/>
                </a:schemeClr>
              </a:solidFill>
              <a:effectLst/>
              <a:uLnTx/>
              <a:uFillTx/>
              <a:latin typeface="Arial"/>
              <a:cs typeface="Arial"/>
              <a:sym typeface="Arial"/>
            </a:endParaRPr>
          </a:p>
        </p:txBody>
      </p:sp>
      <p:sp>
        <p:nvSpPr>
          <p:cNvPr id="12" name="Google Shape;393;p60">
            <a:extLst>
              <a:ext uri="{FF2B5EF4-FFF2-40B4-BE49-F238E27FC236}">
                <a16:creationId xmlns:a16="http://schemas.microsoft.com/office/drawing/2014/main" id="{5E4980BD-ED83-A561-5E8D-25A0682A377D}"/>
              </a:ext>
            </a:extLst>
          </p:cNvPr>
          <p:cNvSpPr txBox="1">
            <a:spLocks/>
          </p:cNvSpPr>
          <p:nvPr/>
        </p:nvSpPr>
        <p:spPr>
          <a:xfrm>
            <a:off x="4426431" y="5064309"/>
            <a:ext cx="7183678" cy="8328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4"/>
              </a:buClr>
              <a:buSzPts val="1200"/>
              <a:buFont typeface="Palanquin Dark"/>
              <a:buNone/>
              <a:defRPr sz="1800" b="0" i="0" u="none" strike="noStrike" cap="none">
                <a:solidFill>
                  <a:schemeClr val="accent4"/>
                </a:solidFill>
                <a:latin typeface="Anton"/>
                <a:ea typeface="Anton"/>
                <a:cs typeface="Anton"/>
                <a:sym typeface="Anton"/>
              </a:defRPr>
            </a:lvl1pPr>
            <a:lvl2pPr marR="0" lvl="1"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2pPr>
            <a:lvl3pPr marR="0" lvl="2"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3pPr>
            <a:lvl4pPr marR="0" lvl="3"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4pPr>
            <a:lvl5pPr marR="0" lvl="4"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5pPr>
            <a:lvl6pPr marR="0" lvl="5"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6pPr>
            <a:lvl7pPr marR="0" lvl="6"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7pPr>
            <a:lvl8pPr marR="0" lvl="7"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8pPr>
            <a:lvl9pPr marR="0" lvl="8"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9pPr>
          </a:lstStyle>
          <a:p>
            <a:pPr marL="0" marR="0" lvl="0" indent="0" algn="l" defTabSz="914400" rtl="0" eaLnBrk="1" fontAlgn="auto" latinLnBrk="0" hangingPunct="1">
              <a:lnSpc>
                <a:spcPct val="100000"/>
              </a:lnSpc>
              <a:spcBef>
                <a:spcPts val="0"/>
              </a:spcBef>
              <a:spcAft>
                <a:spcPts val="0"/>
              </a:spcAft>
              <a:buClr>
                <a:srgbClr val="3C3F4E"/>
              </a:buClr>
              <a:buSzPts val="1200"/>
              <a:buFont typeface="Palanquin Dark"/>
              <a:buNone/>
              <a:tabLst/>
              <a:defRPr/>
            </a:pPr>
            <a:r>
              <a:rPr kumimoji="0" lang="en-US" sz="2400" b="0" i="0" u="none" strike="noStrike" kern="0" cap="none" spc="0" normalizeH="0" baseline="0" noProof="0" dirty="0">
                <a:ln>
                  <a:noFill/>
                </a:ln>
                <a:solidFill>
                  <a:srgbClr val="333644"/>
                </a:solidFill>
                <a:effectLst/>
                <a:uLnTx/>
                <a:uFillTx/>
                <a:latin typeface="Franklin Gothic Book" panose="020B0503020102020204" pitchFamily="34" charset="0"/>
                <a:sym typeface="Anton"/>
              </a:rPr>
              <a:t>Victim-survivor perspectives on the importance of sentencing purposes mirrors general participants.</a:t>
            </a:r>
            <a:endParaRPr kumimoji="0" lang="en-AU" sz="2400" b="0" i="0" u="none" strike="noStrike" kern="0" cap="none" spc="0" normalizeH="0" baseline="0" noProof="0" dirty="0">
              <a:ln>
                <a:noFill/>
              </a:ln>
              <a:solidFill>
                <a:srgbClr val="3C3F4E"/>
              </a:solidFill>
              <a:effectLst/>
              <a:uLnTx/>
              <a:uFillTx/>
              <a:latin typeface="Franklin Gothic Book" panose="020B0503020102020204" pitchFamily="34" charset="0"/>
              <a:sym typeface="Anton"/>
            </a:endParaRPr>
          </a:p>
        </p:txBody>
      </p:sp>
    </p:spTree>
    <p:extLst>
      <p:ext uri="{BB962C8B-B14F-4D97-AF65-F5344CB8AC3E}">
        <p14:creationId xmlns:p14="http://schemas.microsoft.com/office/powerpoint/2010/main" val="10941226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Oval 31">
            <a:extLst>
              <a:ext uri="{FF2B5EF4-FFF2-40B4-BE49-F238E27FC236}">
                <a16:creationId xmlns:a16="http://schemas.microsoft.com/office/drawing/2014/main" id="{D01618D8-8C20-0395-D5FE-73B475ECC12C}"/>
              </a:ext>
            </a:extLst>
          </p:cNvPr>
          <p:cNvSpPr/>
          <p:nvPr/>
        </p:nvSpPr>
        <p:spPr>
          <a:xfrm>
            <a:off x="-3851564" y="-3311583"/>
            <a:ext cx="5206137" cy="4443781"/>
          </a:xfrm>
          <a:prstGeom prst="ellipse">
            <a:avLst/>
          </a:prstGeom>
          <a:solidFill>
            <a:srgbClr val="A784B4">
              <a:alpha val="25098"/>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0" name="Google Shape;393;p60">
            <a:extLst>
              <a:ext uri="{FF2B5EF4-FFF2-40B4-BE49-F238E27FC236}">
                <a16:creationId xmlns:a16="http://schemas.microsoft.com/office/drawing/2014/main" id="{5007BBD6-27BC-419E-A123-A3AE0D0AD9AF}"/>
              </a:ext>
            </a:extLst>
          </p:cNvPr>
          <p:cNvSpPr txBox="1">
            <a:spLocks/>
          </p:cNvSpPr>
          <p:nvPr/>
        </p:nvSpPr>
        <p:spPr>
          <a:xfrm>
            <a:off x="3783245" y="5246903"/>
            <a:ext cx="7826864" cy="8328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4"/>
              </a:buClr>
              <a:buSzPts val="1200"/>
              <a:buFont typeface="Palanquin Dark"/>
              <a:buNone/>
              <a:defRPr sz="1800" b="0" i="0" u="none" strike="noStrike" cap="none">
                <a:solidFill>
                  <a:schemeClr val="accent4"/>
                </a:solidFill>
                <a:latin typeface="Anton"/>
                <a:ea typeface="Anton"/>
                <a:cs typeface="Anton"/>
                <a:sym typeface="Anton"/>
              </a:defRPr>
            </a:lvl1pPr>
            <a:lvl2pPr marR="0" lvl="1"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2pPr>
            <a:lvl3pPr marR="0" lvl="2"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3pPr>
            <a:lvl4pPr marR="0" lvl="3"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4pPr>
            <a:lvl5pPr marR="0" lvl="4"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5pPr>
            <a:lvl6pPr marR="0" lvl="5"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6pPr>
            <a:lvl7pPr marR="0" lvl="6"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7pPr>
            <a:lvl8pPr marR="0" lvl="7"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8pPr>
            <a:lvl9pPr marR="0" lvl="8"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9pPr>
          </a:lstStyle>
          <a:p>
            <a:pPr marL="457200" marR="0" lvl="0" indent="-457200" algn="l" defTabSz="914400" rtl="0" eaLnBrk="1" fontAlgn="auto" latinLnBrk="0" hangingPunct="1">
              <a:lnSpc>
                <a:spcPct val="100000"/>
              </a:lnSpc>
              <a:spcBef>
                <a:spcPts val="0"/>
              </a:spcBef>
              <a:spcAft>
                <a:spcPts val="0"/>
              </a:spcAft>
              <a:buClr>
                <a:srgbClr val="3C3F4E"/>
              </a:buClr>
              <a:buSzPct val="150000"/>
              <a:buFont typeface="Arial" panose="020B0604020202020204" pitchFamily="34" charset="0"/>
              <a:buChar char="•"/>
              <a:tabLst/>
              <a:defRPr/>
            </a:pPr>
            <a:endParaRPr kumimoji="0" lang="en-US" sz="2800" i="0" u="none" strike="noStrike" kern="0" cap="none" spc="0" normalizeH="0" baseline="0" noProof="0" dirty="0">
              <a:ln>
                <a:noFill/>
              </a:ln>
              <a:solidFill>
                <a:srgbClr val="333644"/>
              </a:solidFill>
              <a:effectLst/>
              <a:uLnTx/>
              <a:uFillTx/>
              <a:latin typeface="Franklin Gothic Book" panose="020B0503020102020204" pitchFamily="34" charset="0"/>
              <a:sym typeface="Anton"/>
            </a:endParaRPr>
          </a:p>
        </p:txBody>
      </p:sp>
      <p:sp>
        <p:nvSpPr>
          <p:cNvPr id="31" name="Oval 30">
            <a:extLst>
              <a:ext uri="{FF2B5EF4-FFF2-40B4-BE49-F238E27FC236}">
                <a16:creationId xmlns:a16="http://schemas.microsoft.com/office/drawing/2014/main" id="{05EF358A-85B9-F0CD-F255-B7AF6E1C91DC}"/>
              </a:ext>
            </a:extLst>
          </p:cNvPr>
          <p:cNvSpPr/>
          <p:nvPr/>
        </p:nvSpPr>
        <p:spPr>
          <a:xfrm>
            <a:off x="-2748094" y="-368379"/>
            <a:ext cx="2185775" cy="1865704"/>
          </a:xfrm>
          <a:prstGeom prst="ellipse">
            <a:avLst/>
          </a:prstGeom>
          <a:solidFill>
            <a:srgbClr val="4B3353">
              <a:alpha val="7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9" name="Oval 28">
            <a:extLst>
              <a:ext uri="{FF2B5EF4-FFF2-40B4-BE49-F238E27FC236}">
                <a16:creationId xmlns:a16="http://schemas.microsoft.com/office/drawing/2014/main" id="{557D5989-12F7-6C9A-7BE8-71309B74F81E}"/>
              </a:ext>
            </a:extLst>
          </p:cNvPr>
          <p:cNvSpPr/>
          <p:nvPr/>
        </p:nvSpPr>
        <p:spPr>
          <a:xfrm>
            <a:off x="-6511893" y="-1614055"/>
            <a:ext cx="9834854" cy="10086109"/>
          </a:xfrm>
          <a:prstGeom prst="ellipse">
            <a:avLst/>
          </a:prstGeom>
          <a:solidFill>
            <a:srgbClr val="64446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solidFill>
                <a:schemeClr val="tx2">
                  <a:lumMod val="75000"/>
                </a:schemeClr>
              </a:solidFill>
            </a:endParaRPr>
          </a:p>
        </p:txBody>
      </p:sp>
      <p:sp>
        <p:nvSpPr>
          <p:cNvPr id="30" name="Oval 29">
            <a:extLst>
              <a:ext uri="{FF2B5EF4-FFF2-40B4-BE49-F238E27FC236}">
                <a16:creationId xmlns:a16="http://schemas.microsoft.com/office/drawing/2014/main" id="{23B19DC0-EFE1-0305-F715-93C60AC1478F}"/>
              </a:ext>
            </a:extLst>
          </p:cNvPr>
          <p:cNvSpPr/>
          <p:nvPr/>
        </p:nvSpPr>
        <p:spPr>
          <a:xfrm>
            <a:off x="-1753766" y="-1741297"/>
            <a:ext cx="4522112" cy="3859921"/>
          </a:xfrm>
          <a:prstGeom prst="ellipse">
            <a:avLst/>
          </a:prstGeom>
          <a:solidFill>
            <a:schemeClr val="tx2">
              <a:lumMod val="75000"/>
              <a:alpha val="5019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Title 1">
            <a:extLst>
              <a:ext uri="{FF2B5EF4-FFF2-40B4-BE49-F238E27FC236}">
                <a16:creationId xmlns:a16="http://schemas.microsoft.com/office/drawing/2014/main" id="{F1DF1276-D702-BCE1-EF03-68A4387AAB24}"/>
              </a:ext>
            </a:extLst>
          </p:cNvPr>
          <p:cNvSpPr txBox="1">
            <a:spLocks/>
          </p:cNvSpPr>
          <p:nvPr/>
        </p:nvSpPr>
        <p:spPr>
          <a:xfrm>
            <a:off x="884420" y="2766217"/>
            <a:ext cx="224314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r>
              <a:rPr lang="en-US" dirty="0">
                <a:solidFill>
                  <a:schemeClr val="bg1"/>
                </a:solidFill>
                <a:latin typeface="Franklin Gothic Medium" panose="020B0603020102020204" pitchFamily="34" charset="0"/>
              </a:rPr>
              <a:t>Findings</a:t>
            </a:r>
            <a:endParaRPr lang="en-AU" dirty="0">
              <a:solidFill>
                <a:schemeClr val="bg1"/>
              </a:solidFill>
              <a:latin typeface="Franklin Gothic Medium" panose="020B0603020102020204" pitchFamily="34" charset="0"/>
            </a:endParaRPr>
          </a:p>
        </p:txBody>
      </p:sp>
      <p:sp>
        <p:nvSpPr>
          <p:cNvPr id="7" name="Oval 6">
            <a:extLst>
              <a:ext uri="{FF2B5EF4-FFF2-40B4-BE49-F238E27FC236}">
                <a16:creationId xmlns:a16="http://schemas.microsoft.com/office/drawing/2014/main" id="{7218B744-C53B-542D-5B4E-664F7D81B24B}"/>
              </a:ext>
            </a:extLst>
          </p:cNvPr>
          <p:cNvSpPr/>
          <p:nvPr/>
        </p:nvSpPr>
        <p:spPr>
          <a:xfrm>
            <a:off x="1663982" y="6177743"/>
            <a:ext cx="3632978" cy="3100986"/>
          </a:xfrm>
          <a:prstGeom prst="ellipse">
            <a:avLst/>
          </a:prstGeom>
          <a:solidFill>
            <a:schemeClr val="tx2">
              <a:lumMod val="75000"/>
              <a:alpha val="25098"/>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Oval 7">
            <a:extLst>
              <a:ext uri="{FF2B5EF4-FFF2-40B4-BE49-F238E27FC236}">
                <a16:creationId xmlns:a16="http://schemas.microsoft.com/office/drawing/2014/main" id="{304CD62F-600A-2B70-C79C-70239AFC8694}"/>
              </a:ext>
            </a:extLst>
          </p:cNvPr>
          <p:cNvSpPr/>
          <p:nvPr/>
        </p:nvSpPr>
        <p:spPr>
          <a:xfrm>
            <a:off x="2049561" y="5616475"/>
            <a:ext cx="1033805" cy="882421"/>
          </a:xfrm>
          <a:prstGeom prst="ellipse">
            <a:avLst/>
          </a:prstGeom>
          <a:solidFill>
            <a:srgbClr val="4B3353">
              <a:alpha val="7098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9" name="Oval 8">
            <a:extLst>
              <a:ext uri="{FF2B5EF4-FFF2-40B4-BE49-F238E27FC236}">
                <a16:creationId xmlns:a16="http://schemas.microsoft.com/office/drawing/2014/main" id="{B9BC632F-E354-7734-081D-99A08C6A3F8B}"/>
              </a:ext>
            </a:extLst>
          </p:cNvPr>
          <p:cNvSpPr/>
          <p:nvPr/>
        </p:nvSpPr>
        <p:spPr>
          <a:xfrm>
            <a:off x="-44557" y="5414216"/>
            <a:ext cx="2876889" cy="2455614"/>
          </a:xfrm>
          <a:prstGeom prst="ellipse">
            <a:avLst/>
          </a:prstGeom>
          <a:solidFill>
            <a:schemeClr val="tx2">
              <a:lumMod val="75000"/>
              <a:alpha val="5019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Google Shape;384;p60">
            <a:extLst>
              <a:ext uri="{FF2B5EF4-FFF2-40B4-BE49-F238E27FC236}">
                <a16:creationId xmlns:a16="http://schemas.microsoft.com/office/drawing/2014/main" id="{1E2BAF0F-DA21-13CD-C694-0DE0963D3EBC}"/>
              </a:ext>
            </a:extLst>
          </p:cNvPr>
          <p:cNvSpPr/>
          <p:nvPr/>
        </p:nvSpPr>
        <p:spPr>
          <a:xfrm>
            <a:off x="3605657" y="1141927"/>
            <a:ext cx="532317" cy="528377"/>
          </a:xfrm>
          <a:custGeom>
            <a:avLst/>
            <a:gdLst/>
            <a:ahLst/>
            <a:cxnLst/>
            <a:rect l="l" t="t" r="r" b="b"/>
            <a:pathLst>
              <a:path w="107173" h="107174" extrusionOk="0">
                <a:moveTo>
                  <a:pt x="53587" y="1"/>
                </a:moveTo>
                <a:cubicBezTo>
                  <a:pt x="23992" y="1"/>
                  <a:pt x="1" y="23992"/>
                  <a:pt x="1" y="53587"/>
                </a:cubicBezTo>
                <a:cubicBezTo>
                  <a:pt x="1" y="83182"/>
                  <a:pt x="23992" y="107174"/>
                  <a:pt x="53587" y="107174"/>
                </a:cubicBezTo>
                <a:cubicBezTo>
                  <a:pt x="83181" y="107174"/>
                  <a:pt x="107173" y="83182"/>
                  <a:pt x="107173" y="53587"/>
                </a:cubicBezTo>
                <a:cubicBezTo>
                  <a:pt x="107173" y="23992"/>
                  <a:pt x="83181" y="1"/>
                  <a:pt x="53587" y="1"/>
                </a:cubicBezTo>
                <a:close/>
              </a:path>
            </a:pathLst>
          </a:custGeom>
          <a:solidFill>
            <a:schemeClr val="tx2">
              <a:lumMod val="40000"/>
              <a:lumOff val="60000"/>
            </a:schemeClr>
          </a:solidFill>
          <a:ln>
            <a:noFill/>
          </a:ln>
        </p:spPr>
        <p:txBody>
          <a:bodyPr spcFirstLastPara="1" wrap="square" lIns="91425" tIns="91425" rIns="91425" bIns="91425" anchor="ctr" anchorCtr="0">
            <a:noAutofit/>
          </a:bodyP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lang="en-US" sz="2000" b="1" kern="0" dirty="0">
                <a:solidFill>
                  <a:schemeClr val="tx2">
                    <a:lumMod val="75000"/>
                  </a:schemeClr>
                </a:solidFill>
                <a:latin typeface="Arial"/>
                <a:cs typeface="Arial"/>
                <a:sym typeface="Arial"/>
              </a:rPr>
              <a:t>4</a:t>
            </a:r>
            <a:endParaRPr kumimoji="0" sz="2000" b="1" i="0" u="none" strike="noStrike" kern="0" cap="none" spc="0" normalizeH="0" baseline="0" noProof="0" dirty="0">
              <a:ln>
                <a:noFill/>
              </a:ln>
              <a:solidFill>
                <a:schemeClr val="tx2">
                  <a:lumMod val="75000"/>
                </a:schemeClr>
              </a:solidFill>
              <a:effectLst/>
              <a:uLnTx/>
              <a:uFillTx/>
              <a:latin typeface="Arial"/>
              <a:cs typeface="Arial"/>
              <a:sym typeface="Arial"/>
            </a:endParaRPr>
          </a:p>
        </p:txBody>
      </p:sp>
      <p:sp>
        <p:nvSpPr>
          <p:cNvPr id="4" name="Google Shape;393;p60">
            <a:extLst>
              <a:ext uri="{FF2B5EF4-FFF2-40B4-BE49-F238E27FC236}">
                <a16:creationId xmlns:a16="http://schemas.microsoft.com/office/drawing/2014/main" id="{831E2136-3A4E-64F6-0827-630CDF41486C}"/>
              </a:ext>
            </a:extLst>
          </p:cNvPr>
          <p:cNvSpPr txBox="1">
            <a:spLocks/>
          </p:cNvSpPr>
          <p:nvPr/>
        </p:nvSpPr>
        <p:spPr>
          <a:xfrm>
            <a:off x="4426431" y="1141927"/>
            <a:ext cx="7183678" cy="8328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4"/>
              </a:buClr>
              <a:buSzPts val="1200"/>
              <a:buFont typeface="Palanquin Dark"/>
              <a:buNone/>
              <a:defRPr sz="1800" b="0" i="0" u="none" strike="noStrike" cap="none">
                <a:solidFill>
                  <a:schemeClr val="accent4"/>
                </a:solidFill>
                <a:latin typeface="Anton"/>
                <a:ea typeface="Anton"/>
                <a:cs typeface="Anton"/>
                <a:sym typeface="Anton"/>
              </a:defRPr>
            </a:lvl1pPr>
            <a:lvl2pPr marR="0" lvl="1"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2pPr>
            <a:lvl3pPr marR="0" lvl="2"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3pPr>
            <a:lvl4pPr marR="0" lvl="3"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4pPr>
            <a:lvl5pPr marR="0" lvl="4"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5pPr>
            <a:lvl6pPr marR="0" lvl="5"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6pPr>
            <a:lvl7pPr marR="0" lvl="6"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7pPr>
            <a:lvl8pPr marR="0" lvl="7"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8pPr>
            <a:lvl9pPr marR="0" lvl="8"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9pPr>
          </a:lstStyle>
          <a:p>
            <a:pPr marL="0" marR="0" lvl="0" indent="0" algn="l" defTabSz="914400" rtl="0" eaLnBrk="1" fontAlgn="auto" latinLnBrk="0" hangingPunct="1">
              <a:lnSpc>
                <a:spcPct val="100000"/>
              </a:lnSpc>
              <a:spcBef>
                <a:spcPts val="0"/>
              </a:spcBef>
              <a:spcAft>
                <a:spcPts val="0"/>
              </a:spcAft>
              <a:buClr>
                <a:srgbClr val="3C3F4E"/>
              </a:buClr>
              <a:buSzPts val="1200"/>
              <a:buFont typeface="Palanquin Dark"/>
              <a:buNone/>
              <a:tabLst/>
              <a:defRPr/>
            </a:pPr>
            <a:r>
              <a:rPr kumimoji="0" lang="en-US" sz="2400" b="0" i="0" u="none" strike="noStrike" kern="0" cap="none" spc="0" normalizeH="0" baseline="0" noProof="0" dirty="0">
                <a:ln>
                  <a:noFill/>
                </a:ln>
                <a:solidFill>
                  <a:srgbClr val="333644"/>
                </a:solidFill>
                <a:effectLst/>
                <a:uLnTx/>
                <a:uFillTx/>
                <a:latin typeface="Franklin Gothic Book" panose="020B0503020102020204" pitchFamily="34" charset="0"/>
                <a:sym typeface="Anton"/>
              </a:rPr>
              <a:t>Harm and culpability factors emerged as key considerations when determining seriousness. </a:t>
            </a:r>
            <a:endParaRPr kumimoji="0" lang="en-AU" sz="2400" b="0" i="0" u="none" strike="noStrike" kern="0" cap="none" spc="0" normalizeH="0" baseline="0" noProof="0" dirty="0">
              <a:ln>
                <a:noFill/>
              </a:ln>
              <a:solidFill>
                <a:srgbClr val="3C3F4E"/>
              </a:solidFill>
              <a:effectLst/>
              <a:uLnTx/>
              <a:uFillTx/>
              <a:latin typeface="Franklin Gothic Book" panose="020B0503020102020204" pitchFamily="34" charset="0"/>
              <a:sym typeface="Anton"/>
            </a:endParaRPr>
          </a:p>
        </p:txBody>
      </p:sp>
      <p:sp>
        <p:nvSpPr>
          <p:cNvPr id="6" name="Google Shape;384;p60">
            <a:extLst>
              <a:ext uri="{FF2B5EF4-FFF2-40B4-BE49-F238E27FC236}">
                <a16:creationId xmlns:a16="http://schemas.microsoft.com/office/drawing/2014/main" id="{DC4F0FA6-4DBF-5700-5257-BFE8A080DFE7}"/>
              </a:ext>
            </a:extLst>
          </p:cNvPr>
          <p:cNvSpPr/>
          <p:nvPr/>
        </p:nvSpPr>
        <p:spPr>
          <a:xfrm>
            <a:off x="3605657" y="3161510"/>
            <a:ext cx="532317" cy="528377"/>
          </a:xfrm>
          <a:custGeom>
            <a:avLst/>
            <a:gdLst/>
            <a:ahLst/>
            <a:cxnLst/>
            <a:rect l="l" t="t" r="r" b="b"/>
            <a:pathLst>
              <a:path w="107173" h="107174" extrusionOk="0">
                <a:moveTo>
                  <a:pt x="53587" y="1"/>
                </a:moveTo>
                <a:cubicBezTo>
                  <a:pt x="23992" y="1"/>
                  <a:pt x="1" y="23992"/>
                  <a:pt x="1" y="53587"/>
                </a:cubicBezTo>
                <a:cubicBezTo>
                  <a:pt x="1" y="83182"/>
                  <a:pt x="23992" y="107174"/>
                  <a:pt x="53587" y="107174"/>
                </a:cubicBezTo>
                <a:cubicBezTo>
                  <a:pt x="83181" y="107174"/>
                  <a:pt x="107173" y="83182"/>
                  <a:pt x="107173" y="53587"/>
                </a:cubicBezTo>
                <a:cubicBezTo>
                  <a:pt x="107173" y="23992"/>
                  <a:pt x="83181" y="1"/>
                  <a:pt x="53587" y="1"/>
                </a:cubicBezTo>
                <a:close/>
              </a:path>
            </a:pathLst>
          </a:custGeom>
          <a:solidFill>
            <a:schemeClr val="tx2">
              <a:lumMod val="60000"/>
              <a:lumOff val="40000"/>
            </a:schemeClr>
          </a:solidFill>
          <a:ln>
            <a:noFill/>
          </a:ln>
        </p:spPr>
        <p:txBody>
          <a:bodyPr spcFirstLastPara="1" wrap="square" lIns="91425" tIns="91425" rIns="91425" bIns="91425" anchor="ctr" anchorCtr="0">
            <a:noAutofit/>
          </a:bodyP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kumimoji="0" lang="en-US" sz="2000" b="1" i="0" u="none" strike="noStrike" kern="0" cap="none" spc="0" normalizeH="0" baseline="0" noProof="0" dirty="0">
                <a:ln>
                  <a:noFill/>
                </a:ln>
                <a:solidFill>
                  <a:schemeClr val="tx2">
                    <a:lumMod val="75000"/>
                  </a:schemeClr>
                </a:solidFill>
                <a:effectLst/>
                <a:uLnTx/>
                <a:uFillTx/>
                <a:latin typeface="Arial"/>
                <a:cs typeface="Arial"/>
                <a:sym typeface="Arial"/>
              </a:rPr>
              <a:t>5</a:t>
            </a:r>
            <a:endParaRPr kumimoji="0" sz="2000" b="1" i="0" u="none" strike="noStrike" kern="0" cap="none" spc="0" normalizeH="0" baseline="0" noProof="0" dirty="0">
              <a:ln>
                <a:noFill/>
              </a:ln>
              <a:solidFill>
                <a:schemeClr val="tx2">
                  <a:lumMod val="75000"/>
                </a:schemeClr>
              </a:solidFill>
              <a:effectLst/>
              <a:uLnTx/>
              <a:uFillTx/>
              <a:latin typeface="Arial"/>
              <a:cs typeface="Arial"/>
              <a:sym typeface="Arial"/>
            </a:endParaRPr>
          </a:p>
        </p:txBody>
      </p:sp>
      <p:sp>
        <p:nvSpPr>
          <p:cNvPr id="10" name="Google Shape;393;p60">
            <a:extLst>
              <a:ext uri="{FF2B5EF4-FFF2-40B4-BE49-F238E27FC236}">
                <a16:creationId xmlns:a16="http://schemas.microsoft.com/office/drawing/2014/main" id="{CAF8AB93-5827-3ACF-96CC-375B38B7662C}"/>
              </a:ext>
            </a:extLst>
          </p:cNvPr>
          <p:cNvSpPr txBox="1">
            <a:spLocks/>
          </p:cNvSpPr>
          <p:nvPr/>
        </p:nvSpPr>
        <p:spPr>
          <a:xfrm>
            <a:off x="4426431" y="3161510"/>
            <a:ext cx="7183678" cy="8328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4"/>
              </a:buClr>
              <a:buSzPts val="1200"/>
              <a:buFont typeface="Palanquin Dark"/>
              <a:buNone/>
              <a:defRPr sz="1800" b="0" i="0" u="none" strike="noStrike" cap="none">
                <a:solidFill>
                  <a:schemeClr val="accent4"/>
                </a:solidFill>
                <a:latin typeface="Anton"/>
                <a:ea typeface="Anton"/>
                <a:cs typeface="Anton"/>
                <a:sym typeface="Anton"/>
              </a:defRPr>
            </a:lvl1pPr>
            <a:lvl2pPr marR="0" lvl="1"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2pPr>
            <a:lvl3pPr marR="0" lvl="2"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3pPr>
            <a:lvl4pPr marR="0" lvl="3"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4pPr>
            <a:lvl5pPr marR="0" lvl="4"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5pPr>
            <a:lvl6pPr marR="0" lvl="5"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6pPr>
            <a:lvl7pPr marR="0" lvl="6"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7pPr>
            <a:lvl8pPr marR="0" lvl="7"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8pPr>
            <a:lvl9pPr marR="0" lvl="8"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9pPr>
          </a:lstStyle>
          <a:p>
            <a:pPr marL="0" marR="0" lvl="0" indent="0" algn="l" defTabSz="914400" rtl="0" eaLnBrk="1" fontAlgn="auto" latinLnBrk="0" hangingPunct="1">
              <a:lnSpc>
                <a:spcPct val="100000"/>
              </a:lnSpc>
              <a:spcBef>
                <a:spcPts val="0"/>
              </a:spcBef>
              <a:spcAft>
                <a:spcPts val="0"/>
              </a:spcAft>
              <a:buClr>
                <a:srgbClr val="3C3F4E"/>
              </a:buClr>
              <a:buSzPts val="1200"/>
              <a:buFont typeface="Palanquin Dark"/>
              <a:buNone/>
              <a:tabLst/>
              <a:defRPr/>
            </a:pPr>
            <a:r>
              <a:rPr kumimoji="0" lang="en-US" sz="2400" b="0" i="0" u="none" strike="noStrike" kern="0" cap="none" spc="0" normalizeH="0" baseline="0" noProof="0" dirty="0">
                <a:ln>
                  <a:noFill/>
                </a:ln>
                <a:solidFill>
                  <a:srgbClr val="333644"/>
                </a:solidFill>
                <a:effectLst/>
                <a:uLnTx/>
                <a:uFillTx/>
                <a:latin typeface="Franklin Gothic Book" panose="020B0503020102020204" pitchFamily="34" charset="0"/>
                <a:sym typeface="Anton"/>
              </a:rPr>
              <a:t>Community is victim-survivor </a:t>
            </a:r>
            <a:r>
              <a:rPr kumimoji="0" lang="en-US" sz="2400" b="0" i="0" u="none" strike="noStrike" kern="0" cap="none" spc="0" normalizeH="0" baseline="0" noProof="0" dirty="0" err="1">
                <a:ln>
                  <a:noFill/>
                </a:ln>
                <a:solidFill>
                  <a:srgbClr val="333644"/>
                </a:solidFill>
                <a:effectLst/>
                <a:uLnTx/>
                <a:uFillTx/>
                <a:latin typeface="Franklin Gothic Book" panose="020B0503020102020204" pitchFamily="34" charset="0"/>
                <a:sym typeface="Anton"/>
              </a:rPr>
              <a:t>centred</a:t>
            </a:r>
            <a:r>
              <a:rPr kumimoji="0" lang="en-US" sz="2400" b="0" i="0" u="none" strike="noStrike" kern="0" cap="none" spc="0" normalizeH="0" baseline="0" noProof="0" dirty="0">
                <a:ln>
                  <a:noFill/>
                </a:ln>
                <a:solidFill>
                  <a:srgbClr val="333644"/>
                </a:solidFill>
                <a:effectLst/>
                <a:uLnTx/>
                <a:uFillTx/>
                <a:latin typeface="Franklin Gothic Book" panose="020B0503020102020204" pitchFamily="34" charset="0"/>
                <a:sym typeface="Anton"/>
              </a:rPr>
              <a:t> when ranking the seriousness of sexual assault and rape offences.</a:t>
            </a:r>
            <a:endParaRPr kumimoji="0" lang="en-AU" sz="2400" b="0" i="0" u="none" strike="noStrike" kern="0" cap="none" spc="0" normalizeH="0" baseline="0" noProof="0" dirty="0">
              <a:ln>
                <a:noFill/>
              </a:ln>
              <a:solidFill>
                <a:srgbClr val="3C3F4E"/>
              </a:solidFill>
              <a:effectLst/>
              <a:uLnTx/>
              <a:uFillTx/>
              <a:latin typeface="Franklin Gothic Book" panose="020B0503020102020204" pitchFamily="34" charset="0"/>
              <a:sym typeface="Anton"/>
            </a:endParaRPr>
          </a:p>
        </p:txBody>
      </p:sp>
      <p:sp>
        <p:nvSpPr>
          <p:cNvPr id="11" name="Google Shape;384;p60">
            <a:extLst>
              <a:ext uri="{FF2B5EF4-FFF2-40B4-BE49-F238E27FC236}">
                <a16:creationId xmlns:a16="http://schemas.microsoft.com/office/drawing/2014/main" id="{D8CB88F4-31B9-D753-C55B-AB18B2DE8A89}"/>
              </a:ext>
            </a:extLst>
          </p:cNvPr>
          <p:cNvSpPr/>
          <p:nvPr/>
        </p:nvSpPr>
        <p:spPr>
          <a:xfrm>
            <a:off x="3605657" y="5064309"/>
            <a:ext cx="532317" cy="528377"/>
          </a:xfrm>
          <a:custGeom>
            <a:avLst/>
            <a:gdLst/>
            <a:ahLst/>
            <a:cxnLst/>
            <a:rect l="l" t="t" r="r" b="b"/>
            <a:pathLst>
              <a:path w="107173" h="107174" extrusionOk="0">
                <a:moveTo>
                  <a:pt x="53587" y="1"/>
                </a:moveTo>
                <a:cubicBezTo>
                  <a:pt x="23992" y="1"/>
                  <a:pt x="1" y="23992"/>
                  <a:pt x="1" y="53587"/>
                </a:cubicBezTo>
                <a:cubicBezTo>
                  <a:pt x="1" y="83182"/>
                  <a:pt x="23992" y="107174"/>
                  <a:pt x="53587" y="107174"/>
                </a:cubicBezTo>
                <a:cubicBezTo>
                  <a:pt x="83181" y="107174"/>
                  <a:pt x="107173" y="83182"/>
                  <a:pt x="107173" y="53587"/>
                </a:cubicBezTo>
                <a:cubicBezTo>
                  <a:pt x="107173" y="23992"/>
                  <a:pt x="83181" y="1"/>
                  <a:pt x="53587" y="1"/>
                </a:cubicBezTo>
                <a:close/>
              </a:path>
            </a:pathLst>
          </a:custGeom>
          <a:solidFill>
            <a:schemeClr val="tx2">
              <a:lumMod val="75000"/>
            </a:schemeClr>
          </a:solidFill>
          <a:ln>
            <a:noFill/>
          </a:ln>
        </p:spPr>
        <p:txBody>
          <a:bodyPr spcFirstLastPara="1" wrap="square" lIns="91425" tIns="91425" rIns="91425" bIns="91425" anchor="ctr" anchorCtr="0">
            <a:noAutofit/>
          </a:bodyP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r>
              <a:rPr lang="en-US" sz="2000" b="1" kern="0" dirty="0">
                <a:solidFill>
                  <a:schemeClr val="tx2">
                    <a:lumMod val="40000"/>
                    <a:lumOff val="60000"/>
                  </a:schemeClr>
                </a:solidFill>
                <a:latin typeface="Arial"/>
                <a:cs typeface="Arial"/>
                <a:sym typeface="Arial"/>
              </a:rPr>
              <a:t>6</a:t>
            </a:r>
            <a:endParaRPr kumimoji="0" sz="2000" b="1" i="0" u="none" strike="noStrike" kern="0" cap="none" spc="0" normalizeH="0" baseline="0" noProof="0" dirty="0">
              <a:ln>
                <a:noFill/>
              </a:ln>
              <a:solidFill>
                <a:schemeClr val="tx2">
                  <a:lumMod val="40000"/>
                  <a:lumOff val="60000"/>
                </a:schemeClr>
              </a:solidFill>
              <a:effectLst/>
              <a:uLnTx/>
              <a:uFillTx/>
              <a:latin typeface="Arial"/>
              <a:cs typeface="Arial"/>
              <a:sym typeface="Arial"/>
            </a:endParaRPr>
          </a:p>
        </p:txBody>
      </p:sp>
      <p:sp>
        <p:nvSpPr>
          <p:cNvPr id="12" name="Google Shape;393;p60">
            <a:extLst>
              <a:ext uri="{FF2B5EF4-FFF2-40B4-BE49-F238E27FC236}">
                <a16:creationId xmlns:a16="http://schemas.microsoft.com/office/drawing/2014/main" id="{5E4980BD-ED83-A561-5E8D-25A0682A377D}"/>
              </a:ext>
            </a:extLst>
          </p:cNvPr>
          <p:cNvSpPr txBox="1">
            <a:spLocks/>
          </p:cNvSpPr>
          <p:nvPr/>
        </p:nvSpPr>
        <p:spPr>
          <a:xfrm>
            <a:off x="4426431" y="5064309"/>
            <a:ext cx="7183678" cy="8328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4"/>
              </a:buClr>
              <a:buSzPts val="1200"/>
              <a:buFont typeface="Palanquin Dark"/>
              <a:buNone/>
              <a:defRPr sz="1800" b="0" i="0" u="none" strike="noStrike" cap="none">
                <a:solidFill>
                  <a:schemeClr val="accent4"/>
                </a:solidFill>
                <a:latin typeface="Anton"/>
                <a:ea typeface="Anton"/>
                <a:cs typeface="Anton"/>
                <a:sym typeface="Anton"/>
              </a:defRPr>
            </a:lvl1pPr>
            <a:lvl2pPr marR="0" lvl="1"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2pPr>
            <a:lvl3pPr marR="0" lvl="2"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3pPr>
            <a:lvl4pPr marR="0" lvl="3"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4pPr>
            <a:lvl5pPr marR="0" lvl="4"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5pPr>
            <a:lvl6pPr marR="0" lvl="5"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6pPr>
            <a:lvl7pPr marR="0" lvl="6"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7pPr>
            <a:lvl8pPr marR="0" lvl="7"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8pPr>
            <a:lvl9pPr marR="0" lvl="8" algn="l" rtl="0">
              <a:lnSpc>
                <a:spcPct val="100000"/>
              </a:lnSpc>
              <a:spcBef>
                <a:spcPts val="0"/>
              </a:spcBef>
              <a:spcAft>
                <a:spcPts val="0"/>
              </a:spcAft>
              <a:buClr>
                <a:schemeClr val="dk1"/>
              </a:buClr>
              <a:buSzPts val="1200"/>
              <a:buFont typeface="Kirang Haerang"/>
              <a:buNone/>
              <a:defRPr sz="1200" b="0" i="0" u="none" strike="noStrike" cap="none">
                <a:solidFill>
                  <a:schemeClr val="dk1"/>
                </a:solidFill>
                <a:latin typeface="Kirang Haerang"/>
                <a:ea typeface="Kirang Haerang"/>
                <a:cs typeface="Kirang Haerang"/>
                <a:sym typeface="Kirang Haerang"/>
              </a:defRPr>
            </a:lvl9pPr>
          </a:lstStyle>
          <a:p>
            <a:pPr marL="0" marR="0" lvl="0" indent="0" algn="l" defTabSz="914400" rtl="0" eaLnBrk="1" fontAlgn="auto" latinLnBrk="0" hangingPunct="1">
              <a:lnSpc>
                <a:spcPct val="100000"/>
              </a:lnSpc>
              <a:spcBef>
                <a:spcPts val="0"/>
              </a:spcBef>
              <a:spcAft>
                <a:spcPts val="0"/>
              </a:spcAft>
              <a:buClr>
                <a:srgbClr val="3C3F4E"/>
              </a:buClr>
              <a:buSzPts val="1200"/>
              <a:buFont typeface="Palanquin Dark"/>
              <a:buNone/>
              <a:tabLst/>
              <a:defRPr/>
            </a:pPr>
            <a:r>
              <a:rPr kumimoji="0" lang="en-US" sz="2400" b="0" i="0" u="none" strike="noStrike" kern="0" cap="none" spc="0" normalizeH="0" baseline="0" noProof="0" dirty="0">
                <a:ln>
                  <a:noFill/>
                </a:ln>
                <a:solidFill>
                  <a:srgbClr val="333644"/>
                </a:solidFill>
                <a:effectLst/>
                <a:uLnTx/>
                <a:uFillTx/>
                <a:latin typeface="Franklin Gothic Book" panose="020B0503020102020204" pitchFamily="34" charset="0"/>
                <a:sym typeface="Anton"/>
              </a:rPr>
              <a:t>Contextual factors matter when ranking the seriousness of offences.</a:t>
            </a:r>
            <a:endParaRPr kumimoji="0" lang="en-AU" sz="2400" b="0" i="0" u="none" strike="noStrike" kern="0" cap="none" spc="0" normalizeH="0" baseline="0" noProof="0" dirty="0">
              <a:ln>
                <a:noFill/>
              </a:ln>
              <a:solidFill>
                <a:srgbClr val="3C3F4E"/>
              </a:solidFill>
              <a:effectLst/>
              <a:uLnTx/>
              <a:uFillTx/>
              <a:latin typeface="Franklin Gothic Book" panose="020B0503020102020204" pitchFamily="34" charset="0"/>
              <a:sym typeface="Anton"/>
            </a:endParaRPr>
          </a:p>
        </p:txBody>
      </p:sp>
    </p:spTree>
    <p:extLst>
      <p:ext uri="{BB962C8B-B14F-4D97-AF65-F5344CB8AC3E}">
        <p14:creationId xmlns:p14="http://schemas.microsoft.com/office/powerpoint/2010/main" val="2779702062"/>
      </p:ext>
    </p:extLst>
  </p:cSld>
  <p:clrMapOvr>
    <a:masterClrMapping/>
  </p:clrMapOvr>
</p:sld>
</file>

<file path=ppt/theme/theme1.xml><?xml version="1.0" encoding="utf-8"?>
<a:theme xmlns:a="http://schemas.openxmlformats.org/drawingml/2006/main" name="Office Theme">
  <a:themeElements>
    <a:clrScheme name="Custom 11">
      <a:dk1>
        <a:srgbClr val="000000"/>
      </a:dk1>
      <a:lt1>
        <a:srgbClr val="FFFFFF"/>
      </a:lt1>
      <a:dk2>
        <a:srgbClr val="64446F"/>
      </a:dk2>
      <a:lt2>
        <a:srgbClr val="E7E6E6"/>
      </a:lt2>
      <a:accent1>
        <a:srgbClr val="64446F"/>
      </a:accent1>
      <a:accent2>
        <a:srgbClr val="D985D9"/>
      </a:accent2>
      <a:accent3>
        <a:srgbClr val="6D82D5"/>
      </a:accent3>
      <a:accent4>
        <a:srgbClr val="5BD7B3"/>
      </a:accent4>
      <a:accent5>
        <a:srgbClr val="FF8B7A"/>
      </a:accent5>
      <a:accent6>
        <a:srgbClr val="FFD571"/>
      </a:accent6>
      <a:hlink>
        <a:srgbClr val="6D82D5"/>
      </a:hlink>
      <a:folHlink>
        <a:srgbClr val="64446F"/>
      </a:folHlink>
    </a:clrScheme>
    <a:fontScheme name="QSAC Theme">
      <a:majorFont>
        <a:latin typeface="Franklin Gothic Book"/>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43E8338FDC9C408CDDDEEC826928C5" ma:contentTypeVersion="7" ma:contentTypeDescription="Create a new document." ma:contentTypeScope="" ma:versionID="4869f738a1c8ad9d0a7c92be922a8004">
  <xsd:schema xmlns:xsd="http://www.w3.org/2001/XMLSchema" xmlns:xs="http://www.w3.org/2001/XMLSchema" xmlns:p="http://schemas.microsoft.com/office/2006/metadata/properties" xmlns:ns2="a3ecbb17-1f6f-4e68-abbf-ed5d078c7c89" xmlns:ns3="d2bc505b-9134-47ed-a2f0-2290ded54739" xmlns:ns4="1205d717-f258-4695-a62f-f57fc629dc43" xmlns:ns5="cbecc781-00c5-4158-9dd4-9d46c8013956" targetNamespace="http://schemas.microsoft.com/office/2006/metadata/properties" ma:root="true" ma:fieldsID="c74747a6fea2fc47ef0c1f50f4f5ef3e" ns2:_="" ns3:_="" ns4:_="" ns5:_="">
    <xsd:import namespace="a3ecbb17-1f6f-4e68-abbf-ed5d078c7c89"/>
    <xsd:import namespace="d2bc505b-9134-47ed-a2f0-2290ded54739"/>
    <xsd:import namespace="1205d717-f258-4695-a62f-f57fc629dc43"/>
    <xsd:import namespace="cbecc781-00c5-4158-9dd4-9d46c801395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Tags" minOccurs="0"/>
                <xsd:element ref="ns2:Modules" minOccurs="0"/>
                <xsd:element ref="ns2:Thumbnail" minOccurs="0"/>
                <xsd:element ref="ns2:MediaServiceDateTaken" minOccurs="0"/>
                <xsd:element ref="ns2:MediaLengthInSeconds" minOccurs="0"/>
                <xsd:element ref="ns2:MediaServiceGenerationTime" minOccurs="0"/>
                <xsd:element ref="ns2:MediaServiceEventHashCode" minOccurs="0"/>
                <xsd:element ref="ns2:MediaServiceOCR" minOccurs="0"/>
                <xsd:element ref="ns2:tags0" minOccurs="0"/>
                <xsd:element ref="ns2:Reference" minOccurs="0"/>
                <xsd:element ref="ns2:MediaServiceLocation" minOccurs="0"/>
                <xsd:element ref="ns2:MediaServiceObjectDetectorVersions" minOccurs="0"/>
                <xsd:element ref="ns4:lcf76f155ced4ddcb4097134ff3c332f" minOccurs="0"/>
                <xsd:element ref="ns5:TaxCatchAll" minOccurs="0"/>
                <xsd:element ref="ns4:MediaServiceSearchProperties" minOccurs="0"/>
                <xsd:element ref="ns4:Notes" minOccurs="0"/>
                <xsd:element ref="ns4: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3ecbb17-1f6f-4e68-abbf-ed5d078c7c8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Tags" ma:index="14" nillable="true" ma:displayName="Tags" ma:format="Dropdown" ma:internalName="Tags">
      <xsd:complexType>
        <xsd:complexContent>
          <xsd:extension base="dms:MultiChoiceFillIn">
            <xsd:sequence>
              <xsd:element name="Value" maxOccurs="unbounded" minOccurs="0" nillable="true">
                <xsd:simpleType>
                  <xsd:union memberTypes="dms:Text">
                    <xsd:simpleType>
                      <xsd:restriction base="dms:Choice">
                        <xsd:enumeration value="Python"/>
                        <xsd:enumeration value="Oracle"/>
                        <xsd:enumeration value="SAS"/>
                        <xsd:enumeration value="Excel"/>
                        <xsd:enumeration value="CSV"/>
                        <xsd:enumeration value="SQL"/>
                      </xsd:restriction>
                    </xsd:simpleType>
                  </xsd:union>
                </xsd:simpleType>
              </xsd:element>
            </xsd:sequence>
          </xsd:extension>
        </xsd:complexContent>
      </xsd:complexType>
    </xsd:element>
    <xsd:element name="Modules" ma:index="15" nillable="true" ma:displayName="Modules" ma:format="Dropdown" ma:internalName="Modules">
      <xsd:complexType>
        <xsd:complexContent>
          <xsd:extension base="dms:MultiChoiceFillIn">
            <xsd:sequence>
              <xsd:element name="Value" maxOccurs="unbounded" minOccurs="0" nillable="true">
                <xsd:simpleType>
                  <xsd:union memberTypes="dms:Text">
                    <xsd:simpleType>
                      <xsd:restriction base="dms:Choice">
                        <xsd:enumeration value="pandas"/>
                        <xsd:enumeration value="numpy"/>
                        <xsd:enumeration value="cx_Oracle"/>
                      </xsd:restriction>
                    </xsd:simpleType>
                  </xsd:union>
                </xsd:simpleType>
              </xsd:element>
            </xsd:sequence>
          </xsd:extension>
        </xsd:complexContent>
      </xsd:complexType>
    </xsd:element>
    <xsd:element name="Thumbnail" ma:index="16" nillable="true" ma:displayName="Thumbnail" ma:format="Thumbnail" ma:internalName="Thumbnail">
      <xsd:simpleType>
        <xsd:restriction base="dms:Unknown"/>
      </xsd:simpleType>
    </xsd:element>
    <xsd:element name="MediaServiceDateTaken" ma:index="17" nillable="true" ma:displayName="MediaServiceDateTaken" ma:hidden="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tags0" ma:index="22" nillable="true" ma:displayName="Subject" ma:format="Dropdown" ma:internalName="tags0">
      <xsd:complexType>
        <xsd:complexContent>
          <xsd:extension base="dms:MultiChoice">
            <xsd:sequence>
              <xsd:element name="Value" maxOccurs="unbounded" minOccurs="0" nillable="true">
                <xsd:simpleType>
                  <xsd:restriction base="dms:Choice">
                    <xsd:enumeration value="AVO"/>
                    <xsd:enumeration value="Bail"/>
                    <xsd:enumeration value="Remand"/>
                    <xsd:enumeration value="Children and Young People"/>
                    <xsd:enumeration value="Courts"/>
                    <xsd:enumeration value="COVID-19"/>
                    <xsd:enumeration value="Supervision"/>
                    <xsd:enumeration value="Custody"/>
                    <xsd:enumeration value="Diversion"/>
                    <xsd:enumeration value="DV"/>
                    <xsd:enumeration value="Crime"/>
                    <xsd:enumeration value="Justice Demand"/>
                    <xsd:enumeration value="LinDA"/>
                    <xsd:enumeration value="Driving"/>
                    <xsd:enumeration value="Mental Health"/>
                    <xsd:enumeration value="Parole"/>
                    <xsd:enumeration value="Sentencing"/>
                    <xsd:enumeration value="Victims"/>
                    <xsd:enumeration value="Weapons"/>
                    <xsd:enumeration value="Women"/>
                    <xsd:enumeration value="Reform"/>
                    <xsd:enumeration value="CBA"/>
                    <xsd:enumeration value="Aboriginal People"/>
                    <xsd:enumeration value="Drugs"/>
                    <xsd:enumeration value="Policing"/>
                    <xsd:enumeration value="Reoffending"/>
                    <xsd:enumeration value="Sexual Offences"/>
                    <xsd:enumeration value="Property Crime"/>
                    <xsd:enumeration value="Civil"/>
                  </xsd:restriction>
                </xsd:simpleType>
              </xsd:element>
            </xsd:sequence>
          </xsd:extension>
        </xsd:complexContent>
      </xsd:complexType>
    </xsd:element>
    <xsd:element name="Reference" ma:index="23" nillable="true" ma:displayName="Reference" ma:description="Insert TRIM Reference" ma:format="Dropdown" ma:internalName="Reference">
      <xsd:simpleType>
        <xsd:restriction base="dms:Text">
          <xsd:maxLength value="255"/>
        </xsd:restriction>
      </xsd:simple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2bc505b-9134-47ed-a2f0-2290ded5473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205d717-f258-4695-a62f-f57fc629dc43" elementFormDefault="qualified">
    <xsd:import namespace="http://schemas.microsoft.com/office/2006/documentManagement/types"/>
    <xsd:import namespace="http://schemas.microsoft.com/office/infopath/2007/PartnerControls"/>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a4a9b5ed-3dec-4005-b770-d275ff43f163" ma:termSetId="09814cd3-568e-fe90-9814-8d621ff8fb84" ma:anchorId="fba54fb3-c3e1-fe81-a776-ca4b69148c4d" ma:open="true" ma:isKeyword="false">
      <xsd:complexType>
        <xsd:sequence>
          <xsd:element ref="pc:Terms" minOccurs="0" maxOccurs="1"/>
        </xsd:sequence>
      </xsd:complexType>
    </xsd:element>
    <xsd:element name="MediaServiceSearchProperties" ma:index="29" nillable="true" ma:displayName="MediaServiceSearchProperties" ma:hidden="true" ma:internalName="MediaServiceSearchProperties" ma:readOnly="true">
      <xsd:simpleType>
        <xsd:restriction base="dms:Note"/>
      </xsd:simpleType>
    </xsd:element>
    <xsd:element name="Notes" ma:index="30" nillable="true" ma:displayName="Notes" ma:format="Dropdown" ma:internalName="Notes">
      <xsd:simpleType>
        <xsd:restriction base="dms:Text">
          <xsd:maxLength value="255"/>
        </xsd:restriction>
      </xsd:simpleType>
    </xsd:element>
    <xsd:element name="MediaServiceBillingMetadata" ma:index="3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becc781-00c5-4158-9dd4-9d46c8013956" elementFormDefault="qualified">
    <xsd:import namespace="http://schemas.microsoft.com/office/2006/documentManagement/types"/>
    <xsd:import namespace="http://schemas.microsoft.com/office/infopath/2007/PartnerControls"/>
    <xsd:element name="TaxCatchAll" ma:index="28" nillable="true" ma:displayName="Taxonomy Catch All Column" ma:hidden="true" ma:list="{474ef109-3520-4e77-aa0b-8a6a907347c6}" ma:internalName="TaxCatchAll" ma:showField="CatchAllData" ma:web="cbecc781-00c5-4158-9dd4-9d46c801395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becc781-00c5-4158-9dd4-9d46c8013956" xsi:nil="true"/>
    <lcf76f155ced4ddcb4097134ff3c332f xmlns="1205d717-f258-4695-a62f-f57fc629dc43">
      <Terms xmlns="http://schemas.microsoft.com/office/infopath/2007/PartnerControls"/>
    </lcf76f155ced4ddcb4097134ff3c332f>
    <Thumbnail xmlns="a3ecbb17-1f6f-4e68-abbf-ed5d078c7c89" xsi:nil="true"/>
    <tags0 xmlns="a3ecbb17-1f6f-4e68-abbf-ed5d078c7c89" xsi:nil="true"/>
    <Notes xmlns="1205d717-f258-4695-a62f-f57fc629dc43" xsi:nil="true"/>
    <Modules xmlns="a3ecbb17-1f6f-4e68-abbf-ed5d078c7c89" xsi:nil="true"/>
    <Tags xmlns="a3ecbb17-1f6f-4e68-abbf-ed5d078c7c89" xsi:nil="true"/>
    <Reference xmlns="a3ecbb17-1f6f-4e68-abbf-ed5d078c7c89" xsi:nil="true"/>
  </documentManagement>
</p:properties>
</file>

<file path=customXml/itemProps1.xml><?xml version="1.0" encoding="utf-8"?>
<ds:datastoreItem xmlns:ds="http://schemas.openxmlformats.org/officeDocument/2006/customXml" ds:itemID="{E6E7CE5E-2137-4A71-BE7B-9EDD993F9093}"/>
</file>

<file path=customXml/itemProps2.xml><?xml version="1.0" encoding="utf-8"?>
<ds:datastoreItem xmlns:ds="http://schemas.openxmlformats.org/officeDocument/2006/customXml" ds:itemID="{ED06C794-DCFB-46DC-89B9-E1940A129096}">
  <ds:schemaRefs>
    <ds:schemaRef ds:uri="http://schemas.microsoft.com/sharepoint/v3/contenttype/forms"/>
  </ds:schemaRefs>
</ds:datastoreItem>
</file>

<file path=customXml/itemProps3.xml><?xml version="1.0" encoding="utf-8"?>
<ds:datastoreItem xmlns:ds="http://schemas.openxmlformats.org/officeDocument/2006/customXml" ds:itemID="{DF06D5C5-D698-46FE-9C72-E4868110E9D8}">
  <ds:schemaRefs>
    <ds:schemaRef ds:uri="http://schemas.microsoft.com/office/2006/metadata/properties"/>
    <ds:schemaRef ds:uri="http://purl.org/dc/terms/"/>
    <ds:schemaRef ds:uri="6201e9b1-8267-46ad-bece-2ac2d4a07903"/>
    <ds:schemaRef ds:uri="http://schemas.microsoft.com/office/2006/documentManagement/types"/>
    <ds:schemaRef ds:uri="http://schemas.openxmlformats.org/package/2006/metadata/core-properties"/>
    <ds:schemaRef ds:uri="http://purl.org/dc/dcmitype/"/>
    <ds:schemaRef ds:uri="http://purl.org/dc/elements/1.1/"/>
    <ds:schemaRef ds:uri="fedac619-a076-495b-ad92-8120230a64b4"/>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6358</TotalTime>
  <Words>5762</Words>
  <Application>Microsoft Office PowerPoint</Application>
  <PresentationFormat>Widescreen</PresentationFormat>
  <Paragraphs>523</Paragraphs>
  <Slides>36</Slides>
  <Notes>35</Notes>
  <HiddenSlides>13</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36</vt:i4>
      </vt:variant>
    </vt:vector>
  </HeadingPairs>
  <TitlesOfParts>
    <vt:vector size="43" baseType="lpstr">
      <vt:lpstr>Arial</vt:lpstr>
      <vt:lpstr>Calibri</vt:lpstr>
      <vt:lpstr>Franklin Gothic Book</vt:lpstr>
      <vt:lpstr>Franklin Gothic Demi</vt:lpstr>
      <vt:lpstr>Franklin Gothic Medium</vt:lpstr>
      <vt:lpstr>Palanquin Dark</vt:lpstr>
      <vt:lpstr>Office Theme</vt:lpstr>
      <vt:lpstr>PowerPoint Presentation</vt:lpstr>
      <vt:lpstr>Background</vt:lpstr>
      <vt:lpstr>Two Research Questions</vt:lpstr>
      <vt:lpstr>PowerPoint Presentation</vt:lpstr>
      <vt:lpstr>PowerPoint Presentation</vt:lpstr>
      <vt:lpstr>Demographics</vt:lpstr>
      <vt:lpstr>Focus Group Activities</vt:lpstr>
      <vt:lpstr>PowerPoint Presentation</vt:lpstr>
      <vt:lpstr>PowerPoint Presentation</vt:lpstr>
      <vt:lpstr>QLD Courts Data Comparison</vt:lpstr>
      <vt:lpstr>QLD courts data comparison</vt:lpstr>
      <vt:lpstr>PowerPoint Presentation</vt:lpstr>
      <vt:lpstr>Scenario matching</vt:lpstr>
      <vt:lpstr>Scenario Matching</vt:lpstr>
      <vt:lpstr>Scenario matching</vt:lpstr>
      <vt:lpstr>Comparing Community Views  and Court Outcomes</vt:lpstr>
      <vt:lpstr>Comparing community views &amp; court outcomes</vt:lpstr>
      <vt:lpstr>Ranking of Sexual Offences – Pair 1</vt:lpstr>
      <vt:lpstr>Ranking of sexual offences – pair 1</vt:lpstr>
      <vt:lpstr>Ranking of Sexual Offences – Pair 3</vt:lpstr>
      <vt:lpstr>Ranking of sexual offences – pair 3</vt:lpstr>
      <vt:lpstr>Ranking of Sexual Offences – Pair 7</vt:lpstr>
      <vt:lpstr>Ranking of sexual offences – pair 7</vt:lpstr>
      <vt:lpstr>Ranking of Sexual Offences – Pair 14</vt:lpstr>
      <vt:lpstr>Ranking of sexual offences – pair 14</vt:lpstr>
      <vt:lpstr>Ranking of Sexual Offences – Pair 17</vt:lpstr>
      <vt:lpstr>Ranking of sexual offences – pair 17</vt:lpstr>
      <vt:lpstr>Ranking of Sexual Offences – Pair 21</vt:lpstr>
      <vt:lpstr>Ranking of sexual offences – pair 21</vt:lpstr>
      <vt:lpstr>PowerPoint Presentation</vt:lpstr>
      <vt:lpstr>Seriousness ranking of rape offences</vt:lpstr>
      <vt:lpstr>Overall Findings</vt:lpstr>
      <vt:lpstr>Overall findings</vt:lpstr>
      <vt:lpstr>Council Recommendations</vt:lpstr>
      <vt:lpstr>Council recommendations</vt:lpstr>
      <vt:lpstr>PowerPoint Presentation</vt:lpstr>
    </vt:vector>
  </TitlesOfParts>
  <Company>Department of Justice and Attorney-General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Cristina Rinaudo</dc:creator>
  <cp:lastModifiedBy>Ashley Pearson</cp:lastModifiedBy>
  <cp:revision>11</cp:revision>
  <dcterms:created xsi:type="dcterms:W3CDTF">2024-07-29T04:07:31Z</dcterms:created>
  <dcterms:modified xsi:type="dcterms:W3CDTF">2025-08-01T05:25:12Z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0x0101002A43E8338FDC9C408CDDDEEC826928C5</vt:lpwstr>
  </property>
</Properties>
</file>