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 id="2147483764" r:id="rId5"/>
    <p:sldMasterId id="2147483775" r:id="rId6"/>
  </p:sldMasterIdLst>
  <p:notesMasterIdLst>
    <p:notesMasterId r:id="rId30"/>
  </p:notesMasterIdLst>
  <p:handoutMasterIdLst>
    <p:handoutMasterId r:id="rId31"/>
  </p:handoutMasterIdLst>
  <p:sldIdLst>
    <p:sldId id="281" r:id="rId7"/>
    <p:sldId id="2728" r:id="rId8"/>
    <p:sldId id="2662" r:id="rId9"/>
    <p:sldId id="846" r:id="rId10"/>
    <p:sldId id="2719" r:id="rId11"/>
    <p:sldId id="2702" r:id="rId12"/>
    <p:sldId id="2721" r:id="rId13"/>
    <p:sldId id="2730" r:id="rId14"/>
    <p:sldId id="2722" r:id="rId15"/>
    <p:sldId id="2733" r:id="rId16"/>
    <p:sldId id="2732" r:id="rId17"/>
    <p:sldId id="2731" r:id="rId18"/>
    <p:sldId id="2726" r:id="rId19"/>
    <p:sldId id="2703" r:id="rId20"/>
    <p:sldId id="2724" r:id="rId21"/>
    <p:sldId id="2727" r:id="rId22"/>
    <p:sldId id="291" r:id="rId23"/>
    <p:sldId id="2657" r:id="rId24"/>
    <p:sldId id="2729" r:id="rId25"/>
    <p:sldId id="267" r:id="rId26"/>
    <p:sldId id="270" r:id="rId27"/>
    <p:sldId id="279" r:id="rId28"/>
    <p:sldId id="275" r:id="rId29"/>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925CA5DD-65D3-41C6-9065-5985F33EEC7B}">
          <p14:sldIdLst>
            <p14:sldId id="281"/>
            <p14:sldId id="2728"/>
          </p14:sldIdLst>
        </p14:section>
        <p14:section name="Dividers" id="{668CD873-877A-0F4E-831B-A0A1EA718EFA}">
          <p14:sldIdLst>
            <p14:sldId id="2662"/>
            <p14:sldId id="846"/>
            <p14:sldId id="2719"/>
            <p14:sldId id="2702"/>
            <p14:sldId id="2721"/>
            <p14:sldId id="2730"/>
            <p14:sldId id="2722"/>
            <p14:sldId id="2733"/>
            <p14:sldId id="2732"/>
            <p14:sldId id="2731"/>
            <p14:sldId id="2726"/>
            <p14:sldId id="2703"/>
            <p14:sldId id="2724"/>
            <p14:sldId id="2727"/>
          </p14:sldIdLst>
        </p14:section>
        <p14:section name="Conclusion" id="{90EF3F3B-2DFE-6648-9085-BEAB510C9D0C}">
          <p14:sldIdLst>
            <p14:sldId id="291"/>
          </p14:sldIdLst>
        </p14:section>
        <p14:section name="Extra Slides" id="{ED4085F3-1BDD-9E44-B490-4E1138C4A0F3}">
          <p14:sldIdLst>
            <p14:sldId id="2657"/>
            <p14:sldId id="2729"/>
            <p14:sldId id="267"/>
            <p14:sldId id="270"/>
            <p14:sldId id="279"/>
            <p14:sldId id="2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93A436-5BD3-4B56-60C6-AE0795926237}" name="Stephanie Ramsey" initials="SR" userId="S::Stephanie.Ramsey@dcj.nsw.gov.au::1c9f1e10-984b-4393-b3fb-5410ec5765a8" providerId="AD"/>
  <p188:author id="{34F74353-71F3-719E-6139-0062A3C87EB6}" name="Amanda Baumgart" initials="AB" userId="S::Amanda.Baumgart@dcj.nsw.gov.au::8469421b-3b08-4302-9f46-e86f4c79fa54" providerId="AD"/>
  <p188:author id="{5226C0A2-ED10-497B-6448-532B21CAB008}" name="Jackie Fitzgerald" initials="JF" userId="S::Jackie.Fitzgerald@dcj.nsw.gov.au::8e983423-0bf5-4ecb-a816-0eb75fd741a0" providerId="AD"/>
  <p188:author id="{C2DF52C3-D670-1EAF-1C89-6C1B0D84B054}" name="Caitlin Bennett" initials="CB" userId="S::caitlin.bennett@dcj.nsw.gov.au::2d695b72-3008-4a24-b552-5835ac6c54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66"/>
    <a:srgbClr val="3280FF"/>
    <a:srgbClr val="FFBD5B"/>
    <a:srgbClr val="92D050"/>
    <a:srgbClr val="9DC3E6"/>
    <a:srgbClr val="F59BAC"/>
    <a:srgbClr val="7030A0"/>
    <a:srgbClr val="4F408E"/>
    <a:srgbClr val="FFCE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290" autoAdjust="0"/>
  </p:normalViewPr>
  <p:slideViewPr>
    <p:cSldViewPr snapToGrid="0">
      <p:cViewPr varScale="1">
        <p:scale>
          <a:sx n="83" d="100"/>
          <a:sy n="83" d="100"/>
        </p:scale>
        <p:origin x="858"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facs365-my.sharepoint.com/personal/stephanie_ramsey_dcj_nsw_gov_au/Documents/Premiers%20Department%20Jackie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AIHW%20Young%20people%20in%20detention%2010_17.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facs365-my.sharepoint.com/personal/stephanie_ramsey_dcj_nsw_gov_au/Documents/Premiers%20Department%20Jackies.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facs365.sharepoint.com/sites/Bocsar/Shared%20Documents/Insights%20&amp;%20Modelling/Data%20Analysis%20&amp;%20Presentations/Youth/2025%20conference%20data%20file%20JF.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facs365-my.sharepoint.com/personal/nicholas_chan_dcj_nsw_gov_au/Documents/Documents/Checking%20Prem%20Pres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facs365-my.sharepoint.com/personal/nicholas_chan_dcj_nsw_gov_au/Documents/Documents/Checking%20Prem%20Pres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16435331949585"/>
          <c:y val="2.7614971782124395E-2"/>
          <c:w val="0.79513668058781484"/>
          <c:h val="0.79954732795002814"/>
        </c:manualLayout>
      </c:layout>
      <c:lineChart>
        <c:grouping val="standard"/>
        <c:varyColors val="0"/>
        <c:ser>
          <c:idx val="8"/>
          <c:order val="0"/>
          <c:tx>
            <c:strRef>
              <c:f>'total % personal crime'!$A$58</c:f>
              <c:strCache>
                <c:ptCount val="1"/>
                <c:pt idx="0">
                  <c:v>AUS</c:v>
                </c:pt>
              </c:strCache>
            </c:strRef>
          </c:tx>
          <c:spPr>
            <a:ln w="28575" cap="rnd">
              <a:solidFill>
                <a:schemeClr val="tx2">
                  <a:lumMod val="75000"/>
                </a:schemeClr>
              </a:solidFill>
              <a:round/>
            </a:ln>
            <a:effectLst/>
          </c:spPr>
          <c:marker>
            <c:symbol val="none"/>
          </c:marker>
          <c:dLbls>
            <c:dLbl>
              <c:idx val="15"/>
              <c:layout>
                <c:manualLayout>
                  <c:x val="3.8793300722883742E-2"/>
                  <c:y val="-6.883343715636100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054F-46FD-9C36-51591B8EBB6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crime'!$B$58:$Q$58</c:f>
              <c:numCache>
                <c:formatCode>General</c:formatCode>
                <c:ptCount val="16"/>
                <c:pt idx="0">
                  <c:v>6.5</c:v>
                </c:pt>
                <c:pt idx="1">
                  <c:v>5.8</c:v>
                </c:pt>
                <c:pt idx="2">
                  <c:v>5.8</c:v>
                </c:pt>
                <c:pt idx="3">
                  <c:v>6.2</c:v>
                </c:pt>
                <c:pt idx="4">
                  <c:v>5.4</c:v>
                </c:pt>
                <c:pt idx="5">
                  <c:v>4.8</c:v>
                </c:pt>
                <c:pt idx="6">
                  <c:v>4.7</c:v>
                </c:pt>
                <c:pt idx="7">
                  <c:v>4.9000000000000004</c:v>
                </c:pt>
                <c:pt idx="8">
                  <c:v>5</c:v>
                </c:pt>
                <c:pt idx="9">
                  <c:v>5</c:v>
                </c:pt>
                <c:pt idx="10">
                  <c:v>5</c:v>
                </c:pt>
                <c:pt idx="11">
                  <c:v>4.7</c:v>
                </c:pt>
                <c:pt idx="12">
                  <c:v>4.4000000000000004</c:v>
                </c:pt>
                <c:pt idx="13">
                  <c:v>4.2</c:v>
                </c:pt>
                <c:pt idx="14">
                  <c:v>4</c:v>
                </c:pt>
                <c:pt idx="15">
                  <c:v>3.9</c:v>
                </c:pt>
              </c:numCache>
            </c:numRef>
          </c:val>
          <c:smooth val="0"/>
          <c:extLst>
            <c:ext xmlns:c16="http://schemas.microsoft.com/office/drawing/2014/chart" uri="{C3380CC4-5D6E-409C-BE32-E72D297353CC}">
              <c16:uniqueId val="{00000001-054F-46FD-9C36-51591B8EBB64}"/>
            </c:ext>
          </c:extLst>
        </c:ser>
        <c:ser>
          <c:idx val="0"/>
          <c:order val="1"/>
          <c:tx>
            <c:strRef>
              <c:f>'total % personal crime'!$A$50</c:f>
              <c:strCache>
                <c:ptCount val="1"/>
                <c:pt idx="0">
                  <c:v>NSW</c:v>
                </c:pt>
              </c:strCache>
            </c:strRef>
          </c:tx>
          <c:spPr>
            <a:ln w="28575" cap="rnd">
              <a:solidFill>
                <a:srgbClr val="7030A0"/>
              </a:solidFill>
              <a:round/>
            </a:ln>
            <a:effectLst/>
          </c:spPr>
          <c:marker>
            <c:symbol val="none"/>
          </c:marker>
          <c:dLbls>
            <c:dLbl>
              <c:idx val="15"/>
              <c:layout>
                <c:manualLayout>
                  <c:x val="-2.1395635627271181E-3"/>
                  <c:y val="3.263587574251055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054F-46FD-9C36-51591B8EBB6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crime'!$B$50:$Q$50</c:f>
              <c:numCache>
                <c:formatCode>0.0</c:formatCode>
                <c:ptCount val="16"/>
                <c:pt idx="0" formatCode="General">
                  <c:v>5.9</c:v>
                </c:pt>
                <c:pt idx="1">
                  <c:v>5.35</c:v>
                </c:pt>
                <c:pt idx="2">
                  <c:v>5.05</c:v>
                </c:pt>
                <c:pt idx="3">
                  <c:v>5.4</c:v>
                </c:pt>
                <c:pt idx="4">
                  <c:v>5</c:v>
                </c:pt>
                <c:pt idx="5">
                  <c:v>4.4000000000000004</c:v>
                </c:pt>
                <c:pt idx="6">
                  <c:v>4.0999999999999996</c:v>
                </c:pt>
                <c:pt idx="7">
                  <c:v>4.05</c:v>
                </c:pt>
                <c:pt idx="8">
                  <c:v>4.25</c:v>
                </c:pt>
                <c:pt idx="9">
                  <c:v>4.3</c:v>
                </c:pt>
                <c:pt idx="10">
                  <c:v>4.4499999999999993</c:v>
                </c:pt>
                <c:pt idx="11">
                  <c:v>4.3499999999999996</c:v>
                </c:pt>
                <c:pt idx="12">
                  <c:v>3.9499999999999997</c:v>
                </c:pt>
                <c:pt idx="13">
                  <c:v>3.65</c:v>
                </c:pt>
                <c:pt idx="14">
                  <c:v>3.35</c:v>
                </c:pt>
                <c:pt idx="15" formatCode="General">
                  <c:v>3.3</c:v>
                </c:pt>
              </c:numCache>
            </c:numRef>
          </c:val>
          <c:smooth val="0"/>
          <c:extLst>
            <c:ext xmlns:c16="http://schemas.microsoft.com/office/drawing/2014/chart" uri="{C3380CC4-5D6E-409C-BE32-E72D297353CC}">
              <c16:uniqueId val="{00000003-054F-46FD-9C36-51591B8EBB64}"/>
            </c:ext>
          </c:extLst>
        </c:ser>
        <c:ser>
          <c:idx val="1"/>
          <c:order val="2"/>
          <c:tx>
            <c:strRef>
              <c:f>'total % personal crime'!$A$51</c:f>
              <c:strCache>
                <c:ptCount val="1"/>
                <c:pt idx="0">
                  <c:v>VIC</c:v>
                </c:pt>
              </c:strCache>
            </c:strRef>
          </c:tx>
          <c:spPr>
            <a:ln w="28575" cap="rnd">
              <a:solidFill>
                <a:schemeClr val="tx2">
                  <a:lumMod val="40000"/>
                  <a:lumOff val="60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4-054F-46FD-9C36-51591B8EBB64}"/>
                </c:ext>
              </c:extLst>
            </c:dLbl>
            <c:dLbl>
              <c:idx val="1"/>
              <c:delete val="1"/>
              <c:extLst>
                <c:ext xmlns:c15="http://schemas.microsoft.com/office/drawing/2012/chart" uri="{CE6537A1-D6FC-4f65-9D91-7224C49458BB}"/>
                <c:ext xmlns:c16="http://schemas.microsoft.com/office/drawing/2014/chart" uri="{C3380CC4-5D6E-409C-BE32-E72D297353CC}">
                  <c16:uniqueId val="{00000005-054F-46FD-9C36-51591B8EBB64}"/>
                </c:ext>
              </c:extLst>
            </c:dLbl>
            <c:dLbl>
              <c:idx val="2"/>
              <c:delete val="1"/>
              <c:extLst>
                <c:ext xmlns:c15="http://schemas.microsoft.com/office/drawing/2012/chart" uri="{CE6537A1-D6FC-4f65-9D91-7224C49458BB}"/>
                <c:ext xmlns:c16="http://schemas.microsoft.com/office/drawing/2014/chart" uri="{C3380CC4-5D6E-409C-BE32-E72D297353CC}">
                  <c16:uniqueId val="{00000006-054F-46FD-9C36-51591B8EBB64}"/>
                </c:ext>
              </c:extLst>
            </c:dLbl>
            <c:dLbl>
              <c:idx val="3"/>
              <c:delete val="1"/>
              <c:extLst>
                <c:ext xmlns:c15="http://schemas.microsoft.com/office/drawing/2012/chart" uri="{CE6537A1-D6FC-4f65-9D91-7224C49458BB}"/>
                <c:ext xmlns:c16="http://schemas.microsoft.com/office/drawing/2014/chart" uri="{C3380CC4-5D6E-409C-BE32-E72D297353CC}">
                  <c16:uniqueId val="{00000007-054F-46FD-9C36-51591B8EBB64}"/>
                </c:ext>
              </c:extLst>
            </c:dLbl>
            <c:dLbl>
              <c:idx val="4"/>
              <c:delete val="1"/>
              <c:extLst>
                <c:ext xmlns:c15="http://schemas.microsoft.com/office/drawing/2012/chart" uri="{CE6537A1-D6FC-4f65-9D91-7224C49458BB}"/>
                <c:ext xmlns:c16="http://schemas.microsoft.com/office/drawing/2014/chart" uri="{C3380CC4-5D6E-409C-BE32-E72D297353CC}">
                  <c16:uniqueId val="{00000008-054F-46FD-9C36-51591B8EBB64}"/>
                </c:ext>
              </c:extLst>
            </c:dLbl>
            <c:dLbl>
              <c:idx val="5"/>
              <c:delete val="1"/>
              <c:extLst>
                <c:ext xmlns:c15="http://schemas.microsoft.com/office/drawing/2012/chart" uri="{CE6537A1-D6FC-4f65-9D91-7224C49458BB}"/>
                <c:ext xmlns:c16="http://schemas.microsoft.com/office/drawing/2014/chart" uri="{C3380CC4-5D6E-409C-BE32-E72D297353CC}">
                  <c16:uniqueId val="{00000009-054F-46FD-9C36-51591B8EBB64}"/>
                </c:ext>
              </c:extLst>
            </c:dLbl>
            <c:dLbl>
              <c:idx val="6"/>
              <c:delete val="1"/>
              <c:extLst>
                <c:ext xmlns:c15="http://schemas.microsoft.com/office/drawing/2012/chart" uri="{CE6537A1-D6FC-4f65-9D91-7224C49458BB}"/>
                <c:ext xmlns:c16="http://schemas.microsoft.com/office/drawing/2014/chart" uri="{C3380CC4-5D6E-409C-BE32-E72D297353CC}">
                  <c16:uniqueId val="{0000000A-054F-46FD-9C36-51591B8EBB64}"/>
                </c:ext>
              </c:extLst>
            </c:dLbl>
            <c:dLbl>
              <c:idx val="7"/>
              <c:delete val="1"/>
              <c:extLst>
                <c:ext xmlns:c15="http://schemas.microsoft.com/office/drawing/2012/chart" uri="{CE6537A1-D6FC-4f65-9D91-7224C49458BB}"/>
                <c:ext xmlns:c16="http://schemas.microsoft.com/office/drawing/2014/chart" uri="{C3380CC4-5D6E-409C-BE32-E72D297353CC}">
                  <c16:uniqueId val="{0000000B-054F-46FD-9C36-51591B8EBB64}"/>
                </c:ext>
              </c:extLst>
            </c:dLbl>
            <c:dLbl>
              <c:idx val="8"/>
              <c:delete val="1"/>
              <c:extLst>
                <c:ext xmlns:c15="http://schemas.microsoft.com/office/drawing/2012/chart" uri="{CE6537A1-D6FC-4f65-9D91-7224C49458BB}"/>
                <c:ext xmlns:c16="http://schemas.microsoft.com/office/drawing/2014/chart" uri="{C3380CC4-5D6E-409C-BE32-E72D297353CC}">
                  <c16:uniqueId val="{0000000C-054F-46FD-9C36-51591B8EBB64}"/>
                </c:ext>
              </c:extLst>
            </c:dLbl>
            <c:dLbl>
              <c:idx val="9"/>
              <c:delete val="1"/>
              <c:extLst>
                <c:ext xmlns:c15="http://schemas.microsoft.com/office/drawing/2012/chart" uri="{CE6537A1-D6FC-4f65-9D91-7224C49458BB}"/>
                <c:ext xmlns:c16="http://schemas.microsoft.com/office/drawing/2014/chart" uri="{C3380CC4-5D6E-409C-BE32-E72D297353CC}">
                  <c16:uniqueId val="{0000000D-054F-46FD-9C36-51591B8EBB64}"/>
                </c:ext>
              </c:extLst>
            </c:dLbl>
            <c:dLbl>
              <c:idx val="10"/>
              <c:delete val="1"/>
              <c:extLst>
                <c:ext xmlns:c15="http://schemas.microsoft.com/office/drawing/2012/chart" uri="{CE6537A1-D6FC-4f65-9D91-7224C49458BB}"/>
                <c:ext xmlns:c16="http://schemas.microsoft.com/office/drawing/2014/chart" uri="{C3380CC4-5D6E-409C-BE32-E72D297353CC}">
                  <c16:uniqueId val="{0000000E-054F-46FD-9C36-51591B8EBB64}"/>
                </c:ext>
              </c:extLst>
            </c:dLbl>
            <c:dLbl>
              <c:idx val="11"/>
              <c:delete val="1"/>
              <c:extLst>
                <c:ext xmlns:c15="http://schemas.microsoft.com/office/drawing/2012/chart" uri="{CE6537A1-D6FC-4f65-9D91-7224C49458BB}"/>
                <c:ext xmlns:c16="http://schemas.microsoft.com/office/drawing/2014/chart" uri="{C3380CC4-5D6E-409C-BE32-E72D297353CC}">
                  <c16:uniqueId val="{0000000F-054F-46FD-9C36-51591B8EBB64}"/>
                </c:ext>
              </c:extLst>
            </c:dLbl>
            <c:dLbl>
              <c:idx val="12"/>
              <c:delete val="1"/>
              <c:extLst>
                <c:ext xmlns:c15="http://schemas.microsoft.com/office/drawing/2012/chart" uri="{CE6537A1-D6FC-4f65-9D91-7224C49458BB}"/>
                <c:ext xmlns:c16="http://schemas.microsoft.com/office/drawing/2014/chart" uri="{C3380CC4-5D6E-409C-BE32-E72D297353CC}">
                  <c16:uniqueId val="{00000010-054F-46FD-9C36-51591B8EBB64}"/>
                </c:ext>
              </c:extLst>
            </c:dLbl>
            <c:dLbl>
              <c:idx val="13"/>
              <c:delete val="1"/>
              <c:extLst>
                <c:ext xmlns:c15="http://schemas.microsoft.com/office/drawing/2012/chart" uri="{CE6537A1-D6FC-4f65-9D91-7224C49458BB}"/>
                <c:ext xmlns:c16="http://schemas.microsoft.com/office/drawing/2014/chart" uri="{C3380CC4-5D6E-409C-BE32-E72D297353CC}">
                  <c16:uniqueId val="{00000011-054F-46FD-9C36-51591B8EBB64}"/>
                </c:ext>
              </c:extLst>
            </c:dLbl>
            <c:dLbl>
              <c:idx val="14"/>
              <c:delete val="1"/>
              <c:extLst>
                <c:ext xmlns:c15="http://schemas.microsoft.com/office/drawing/2012/chart" uri="{CE6537A1-D6FC-4f65-9D91-7224C49458BB}"/>
                <c:ext xmlns:c16="http://schemas.microsoft.com/office/drawing/2014/chart" uri="{C3380CC4-5D6E-409C-BE32-E72D297353CC}">
                  <c16:uniqueId val="{00000012-054F-46FD-9C36-51591B8EBB64}"/>
                </c:ext>
              </c:extLst>
            </c:dLbl>
            <c:dLbl>
              <c:idx val="15"/>
              <c:layout>
                <c:manualLayout>
                  <c:x val="2.1395635627271181E-3"/>
                  <c:y val="-1.506271188115876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054F-46FD-9C36-51591B8EBB6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crime'!$B$51:$Q$51</c:f>
              <c:numCache>
                <c:formatCode>0.0</c:formatCode>
                <c:ptCount val="16"/>
                <c:pt idx="0" formatCode="General">
                  <c:v>6.6</c:v>
                </c:pt>
                <c:pt idx="1">
                  <c:v>6.1999999999999993</c:v>
                </c:pt>
                <c:pt idx="2">
                  <c:v>5.6999999999999993</c:v>
                </c:pt>
                <c:pt idx="3">
                  <c:v>5.8</c:v>
                </c:pt>
                <c:pt idx="4">
                  <c:v>5.6</c:v>
                </c:pt>
                <c:pt idx="5">
                  <c:v>4.8499999999999996</c:v>
                </c:pt>
                <c:pt idx="6">
                  <c:v>4.55</c:v>
                </c:pt>
                <c:pt idx="7">
                  <c:v>4.75</c:v>
                </c:pt>
                <c:pt idx="8">
                  <c:v>5.25</c:v>
                </c:pt>
                <c:pt idx="9">
                  <c:v>5.25</c:v>
                </c:pt>
                <c:pt idx="10">
                  <c:v>5.0999999999999996</c:v>
                </c:pt>
                <c:pt idx="11">
                  <c:v>4.75</c:v>
                </c:pt>
                <c:pt idx="12">
                  <c:v>3.9000000000000004</c:v>
                </c:pt>
                <c:pt idx="13">
                  <c:v>3.8499999999999996</c:v>
                </c:pt>
                <c:pt idx="14">
                  <c:v>4.05</c:v>
                </c:pt>
                <c:pt idx="15" formatCode="General">
                  <c:v>3.9</c:v>
                </c:pt>
              </c:numCache>
            </c:numRef>
          </c:val>
          <c:smooth val="0"/>
          <c:extLst>
            <c:ext xmlns:c16="http://schemas.microsoft.com/office/drawing/2014/chart" uri="{C3380CC4-5D6E-409C-BE32-E72D297353CC}">
              <c16:uniqueId val="{00000014-054F-46FD-9C36-51591B8EBB64}"/>
            </c:ext>
          </c:extLst>
        </c:ser>
        <c:ser>
          <c:idx val="2"/>
          <c:order val="3"/>
          <c:tx>
            <c:strRef>
              <c:f>'total % personal crime'!$A$52</c:f>
              <c:strCache>
                <c:ptCount val="1"/>
                <c:pt idx="0">
                  <c:v>QLD</c:v>
                </c:pt>
              </c:strCache>
            </c:strRef>
          </c:tx>
          <c:spPr>
            <a:ln w="28575" cap="rnd">
              <a:solidFill>
                <a:srgbClr val="FFBD5B"/>
              </a:solidFill>
              <a:prstDash val="sysDash"/>
              <a:round/>
            </a:ln>
            <a:effectLst/>
          </c:spPr>
          <c:marker>
            <c:symbol val="none"/>
          </c:marker>
          <c:dLbls>
            <c:dLbl>
              <c:idx val="15"/>
              <c:layout>
                <c:manualLayout>
                  <c:x val="-1.5689951541673114E-16"/>
                  <c:y val="-1.004180792077250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054F-46FD-9C36-51591B8EBB6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crime'!$B$52:$Q$52</c:f>
              <c:numCache>
                <c:formatCode>0.0</c:formatCode>
                <c:ptCount val="16"/>
                <c:pt idx="0" formatCode="General">
                  <c:v>6.8</c:v>
                </c:pt>
                <c:pt idx="1">
                  <c:v>6.65</c:v>
                </c:pt>
                <c:pt idx="2">
                  <c:v>6.25</c:v>
                </c:pt>
                <c:pt idx="3">
                  <c:v>6.35</c:v>
                </c:pt>
                <c:pt idx="4">
                  <c:v>6.25</c:v>
                </c:pt>
                <c:pt idx="5">
                  <c:v>5.4499999999999993</c:v>
                </c:pt>
                <c:pt idx="6">
                  <c:v>5.0999999999999996</c:v>
                </c:pt>
                <c:pt idx="7">
                  <c:v>5.0999999999999996</c:v>
                </c:pt>
                <c:pt idx="8">
                  <c:v>4.8499999999999996</c:v>
                </c:pt>
                <c:pt idx="9">
                  <c:v>5.0999999999999996</c:v>
                </c:pt>
                <c:pt idx="10">
                  <c:v>5.3</c:v>
                </c:pt>
                <c:pt idx="11">
                  <c:v>5.25</c:v>
                </c:pt>
                <c:pt idx="12">
                  <c:v>5.35</c:v>
                </c:pt>
                <c:pt idx="13">
                  <c:v>4.8499999999999996</c:v>
                </c:pt>
                <c:pt idx="14">
                  <c:v>4.8499999999999996</c:v>
                </c:pt>
                <c:pt idx="15" formatCode="General">
                  <c:v>4.2</c:v>
                </c:pt>
              </c:numCache>
            </c:numRef>
          </c:val>
          <c:smooth val="0"/>
          <c:extLst>
            <c:ext xmlns:c16="http://schemas.microsoft.com/office/drawing/2014/chart" uri="{C3380CC4-5D6E-409C-BE32-E72D297353CC}">
              <c16:uniqueId val="{00000016-054F-46FD-9C36-51591B8EBB64}"/>
            </c:ext>
          </c:extLst>
        </c:ser>
        <c:ser>
          <c:idx val="3"/>
          <c:order val="4"/>
          <c:tx>
            <c:strRef>
              <c:f>'total % personal crime'!$A$53</c:f>
              <c:strCache>
                <c:ptCount val="1"/>
                <c:pt idx="0">
                  <c:v>SA</c:v>
                </c:pt>
              </c:strCache>
            </c:strRef>
          </c:tx>
          <c:spPr>
            <a:ln w="28575" cap="rnd">
              <a:solidFill>
                <a:srgbClr val="A48DEB"/>
              </a:solidFill>
              <a:round/>
            </a:ln>
            <a:effectLst/>
          </c:spPr>
          <c:marker>
            <c:symbol val="none"/>
          </c:marker>
          <c:dLbls>
            <c:dLbl>
              <c:idx val="15"/>
              <c:layout>
                <c:manualLayout>
                  <c:x val="-1.5689951541673114E-16"/>
                  <c:y val="3.012542376231752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054F-46FD-9C36-51591B8EBB6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crime'!$B$53:$Q$53</c:f>
              <c:numCache>
                <c:formatCode>0.0</c:formatCode>
                <c:ptCount val="16"/>
                <c:pt idx="0" formatCode="General">
                  <c:v>6.1</c:v>
                </c:pt>
                <c:pt idx="1">
                  <c:v>6.25</c:v>
                </c:pt>
                <c:pt idx="2">
                  <c:v>6.1</c:v>
                </c:pt>
                <c:pt idx="3">
                  <c:v>5.9</c:v>
                </c:pt>
                <c:pt idx="4">
                  <c:v>5.9</c:v>
                </c:pt>
                <c:pt idx="5">
                  <c:v>5.4</c:v>
                </c:pt>
                <c:pt idx="6">
                  <c:v>5.15</c:v>
                </c:pt>
                <c:pt idx="7">
                  <c:v>4.9000000000000004</c:v>
                </c:pt>
                <c:pt idx="8">
                  <c:v>4.55</c:v>
                </c:pt>
                <c:pt idx="9">
                  <c:v>4.6500000000000004</c:v>
                </c:pt>
                <c:pt idx="10">
                  <c:v>4.7</c:v>
                </c:pt>
                <c:pt idx="11">
                  <c:v>4.4000000000000004</c:v>
                </c:pt>
                <c:pt idx="12">
                  <c:v>4.8</c:v>
                </c:pt>
                <c:pt idx="13">
                  <c:v>4.9000000000000004</c:v>
                </c:pt>
                <c:pt idx="14">
                  <c:v>3.8499999999999996</c:v>
                </c:pt>
                <c:pt idx="15" formatCode="General">
                  <c:v>3.7</c:v>
                </c:pt>
              </c:numCache>
            </c:numRef>
          </c:val>
          <c:smooth val="0"/>
          <c:extLst>
            <c:ext xmlns:c16="http://schemas.microsoft.com/office/drawing/2014/chart" uri="{C3380CC4-5D6E-409C-BE32-E72D297353CC}">
              <c16:uniqueId val="{00000018-054F-46FD-9C36-51591B8EBB64}"/>
            </c:ext>
          </c:extLst>
        </c:ser>
        <c:ser>
          <c:idx val="4"/>
          <c:order val="5"/>
          <c:tx>
            <c:strRef>
              <c:f>'total % personal crime'!$A$54</c:f>
              <c:strCache>
                <c:ptCount val="1"/>
                <c:pt idx="0">
                  <c:v>WA</c:v>
                </c:pt>
              </c:strCache>
            </c:strRef>
          </c:tx>
          <c:spPr>
            <a:ln w="28575" cap="rnd">
              <a:solidFill>
                <a:schemeClr val="bg2">
                  <a:lumMod val="75000"/>
                  <a:lumOff val="25000"/>
                </a:schemeClr>
              </a:solidFill>
              <a:round/>
            </a:ln>
            <a:effectLst/>
          </c:spPr>
          <c:marker>
            <c:symbol val="none"/>
          </c:marker>
          <c:dLbls>
            <c:dLbl>
              <c:idx val="15"/>
              <c:layout>
                <c:manualLayout>
                  <c:x val="-1.5689951541673114E-16"/>
                  <c:y val="1.004180792077250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054F-46FD-9C36-51591B8EBB6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crime'!$B$54:$Q$54</c:f>
              <c:numCache>
                <c:formatCode>0.0</c:formatCode>
                <c:ptCount val="16"/>
                <c:pt idx="0" formatCode="General">
                  <c:v>6.8</c:v>
                </c:pt>
                <c:pt idx="1">
                  <c:v>6.85</c:v>
                </c:pt>
                <c:pt idx="2">
                  <c:v>6.7</c:v>
                </c:pt>
                <c:pt idx="3">
                  <c:v>6.95</c:v>
                </c:pt>
                <c:pt idx="4">
                  <c:v>7.1</c:v>
                </c:pt>
                <c:pt idx="5">
                  <c:v>6.6</c:v>
                </c:pt>
                <c:pt idx="6">
                  <c:v>5.9</c:v>
                </c:pt>
                <c:pt idx="7">
                  <c:v>6.2</c:v>
                </c:pt>
                <c:pt idx="8">
                  <c:v>6.75</c:v>
                </c:pt>
                <c:pt idx="9">
                  <c:v>6.05</c:v>
                </c:pt>
                <c:pt idx="10">
                  <c:v>5.4</c:v>
                </c:pt>
                <c:pt idx="11">
                  <c:v>5.65</c:v>
                </c:pt>
                <c:pt idx="12">
                  <c:v>5.85</c:v>
                </c:pt>
                <c:pt idx="13">
                  <c:v>5.65</c:v>
                </c:pt>
                <c:pt idx="14">
                  <c:v>5.0999999999999996</c:v>
                </c:pt>
                <c:pt idx="15" formatCode="General">
                  <c:v>3.8</c:v>
                </c:pt>
              </c:numCache>
            </c:numRef>
          </c:val>
          <c:smooth val="0"/>
          <c:extLst>
            <c:ext xmlns:c16="http://schemas.microsoft.com/office/drawing/2014/chart" uri="{C3380CC4-5D6E-409C-BE32-E72D297353CC}">
              <c16:uniqueId val="{0000001A-054F-46FD-9C36-51591B8EBB64}"/>
            </c:ext>
          </c:extLst>
        </c:ser>
        <c:ser>
          <c:idx val="5"/>
          <c:order val="6"/>
          <c:tx>
            <c:strRef>
              <c:f>'total % personal crime'!$A$55</c:f>
              <c:strCache>
                <c:ptCount val="1"/>
                <c:pt idx="0">
                  <c:v>TAS</c:v>
                </c:pt>
              </c:strCache>
            </c:strRef>
          </c:tx>
          <c:spPr>
            <a:ln w="28575" cap="rnd">
              <a:solidFill>
                <a:schemeClr val="bg2">
                  <a:lumMod val="25000"/>
                  <a:lumOff val="75000"/>
                  <a:alpha val="80000"/>
                </a:schemeClr>
              </a:solidFill>
              <a:round/>
            </a:ln>
            <a:effectLst/>
          </c:spPr>
          <c:marker>
            <c:symbol val="none"/>
          </c:marker>
          <c:dLbls>
            <c:dLbl>
              <c:idx val="15"/>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054F-46FD-9C36-51591B8EBB6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crime'!$B$55:$Q$55</c:f>
              <c:numCache>
                <c:formatCode>0.0</c:formatCode>
                <c:ptCount val="16"/>
                <c:pt idx="0" formatCode="General">
                  <c:v>7.9</c:v>
                </c:pt>
                <c:pt idx="1">
                  <c:v>7.2</c:v>
                </c:pt>
                <c:pt idx="2">
                  <c:v>6.6</c:v>
                </c:pt>
                <c:pt idx="3">
                  <c:v>7.3000000000000007</c:v>
                </c:pt>
                <c:pt idx="4">
                  <c:v>7.2</c:v>
                </c:pt>
                <c:pt idx="5">
                  <c:v>6.55</c:v>
                </c:pt>
                <c:pt idx="6">
                  <c:v>6.1</c:v>
                </c:pt>
                <c:pt idx="7">
                  <c:v>5.3</c:v>
                </c:pt>
                <c:pt idx="8">
                  <c:v>4.95</c:v>
                </c:pt>
                <c:pt idx="9">
                  <c:v>5.2</c:v>
                </c:pt>
                <c:pt idx="10">
                  <c:v>5.85</c:v>
                </c:pt>
                <c:pt idx="11">
                  <c:v>5.85</c:v>
                </c:pt>
                <c:pt idx="12">
                  <c:v>5.25</c:v>
                </c:pt>
                <c:pt idx="13">
                  <c:v>4.9000000000000004</c:v>
                </c:pt>
                <c:pt idx="14">
                  <c:v>4.2</c:v>
                </c:pt>
                <c:pt idx="15" formatCode="General">
                  <c:v>5.5</c:v>
                </c:pt>
              </c:numCache>
            </c:numRef>
          </c:val>
          <c:smooth val="0"/>
          <c:extLst>
            <c:ext xmlns:c16="http://schemas.microsoft.com/office/drawing/2014/chart" uri="{C3380CC4-5D6E-409C-BE32-E72D297353CC}">
              <c16:uniqueId val="{0000001C-054F-46FD-9C36-51591B8EBB64}"/>
            </c:ext>
          </c:extLst>
        </c:ser>
        <c:ser>
          <c:idx val="7"/>
          <c:order val="7"/>
          <c:tx>
            <c:strRef>
              <c:f>'total % personal crime'!$A$57</c:f>
              <c:strCache>
                <c:ptCount val="1"/>
                <c:pt idx="0">
                  <c:v>ACT</c:v>
                </c:pt>
              </c:strCache>
            </c:strRef>
          </c:tx>
          <c:spPr>
            <a:ln w="28575" cap="rnd">
              <a:solidFill>
                <a:schemeClr val="bg1">
                  <a:lumMod val="65000"/>
                </a:schemeClr>
              </a:solidFill>
              <a:prstDash val="sysDash"/>
              <a:round/>
            </a:ln>
            <a:effectLst/>
          </c:spPr>
          <c:marker>
            <c:symbol val="none"/>
          </c:marker>
          <c:dLbls>
            <c:dLbl>
              <c:idx val="15"/>
              <c:layout>
                <c:manualLayout>
                  <c:x val="-1.5689951541673114E-16"/>
                  <c:y val="-1.004180792077250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054F-46FD-9C36-51591B8EBB6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crime'!$B$57:$Q$57</c:f>
              <c:numCache>
                <c:formatCode>0.0</c:formatCode>
                <c:ptCount val="16"/>
                <c:pt idx="0" formatCode="General">
                  <c:v>7.1</c:v>
                </c:pt>
                <c:pt idx="1">
                  <c:v>6</c:v>
                </c:pt>
                <c:pt idx="2">
                  <c:v>5.95</c:v>
                </c:pt>
                <c:pt idx="3">
                  <c:v>7.5</c:v>
                </c:pt>
                <c:pt idx="4">
                  <c:v>6.85</c:v>
                </c:pt>
                <c:pt idx="5">
                  <c:v>5.25</c:v>
                </c:pt>
                <c:pt idx="6">
                  <c:v>5.3</c:v>
                </c:pt>
                <c:pt idx="7">
                  <c:v>4.8</c:v>
                </c:pt>
                <c:pt idx="8">
                  <c:v>4.3499999999999996</c:v>
                </c:pt>
                <c:pt idx="9">
                  <c:v>4.8000000000000007</c:v>
                </c:pt>
                <c:pt idx="10">
                  <c:v>4.3499999999999996</c:v>
                </c:pt>
                <c:pt idx="11">
                  <c:v>4.0999999999999996</c:v>
                </c:pt>
                <c:pt idx="12">
                  <c:v>4.2</c:v>
                </c:pt>
                <c:pt idx="13">
                  <c:v>4.2</c:v>
                </c:pt>
                <c:pt idx="14">
                  <c:v>3.6</c:v>
                </c:pt>
                <c:pt idx="15" formatCode="General">
                  <c:v>4.5</c:v>
                </c:pt>
              </c:numCache>
            </c:numRef>
          </c:val>
          <c:smooth val="0"/>
          <c:extLst>
            <c:ext xmlns:c16="http://schemas.microsoft.com/office/drawing/2014/chart" uri="{C3380CC4-5D6E-409C-BE32-E72D297353CC}">
              <c16:uniqueId val="{0000001E-054F-46FD-9C36-51591B8EBB64}"/>
            </c:ext>
          </c:extLst>
        </c:ser>
        <c:dLbls>
          <c:showLegendKey val="0"/>
          <c:showVal val="0"/>
          <c:showCatName val="0"/>
          <c:showSerName val="0"/>
          <c:showPercent val="0"/>
          <c:showBubbleSize val="0"/>
        </c:dLbls>
        <c:smooth val="0"/>
        <c:axId val="400909088"/>
        <c:axId val="400904288"/>
      </c:lineChart>
      <c:catAx>
        <c:axId val="40090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00904288"/>
        <c:crosses val="autoZero"/>
        <c:auto val="1"/>
        <c:lblAlgn val="ctr"/>
        <c:lblOffset val="100"/>
        <c:noMultiLvlLbl val="0"/>
      </c:catAx>
      <c:valAx>
        <c:axId val="400904288"/>
        <c:scaling>
          <c:orientation val="minMax"/>
          <c:max val="8"/>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 self</a:t>
                </a:r>
                <a:r>
                  <a:rPr lang="en-AU" baseline="0"/>
                  <a:t> reporting violent crime</a:t>
                </a:r>
                <a:endParaRPr lang="en-AU"/>
              </a:p>
            </c:rich>
          </c:tx>
          <c:layout>
            <c:manualLayout>
              <c:xMode val="edge"/>
              <c:yMode val="edge"/>
              <c:x val="1.015911906838598E-2"/>
              <c:y val="0.243919793931852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A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0909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'Serious youth offences'!$P$4</c:f>
              <c:strCache>
                <c:ptCount val="1"/>
                <c:pt idx="0">
                  <c:v>Serious assault</c:v>
                </c:pt>
              </c:strCache>
            </c:strRef>
          </c:tx>
          <c:spPr>
            <a:ln w="31750" cap="rnd">
              <a:solidFill>
                <a:srgbClr val="7030A0"/>
              </a:solidFill>
              <a:round/>
            </a:ln>
            <a:effectLst/>
          </c:spPr>
          <c:marker>
            <c:symbol val="none"/>
          </c:marker>
          <c:cat>
            <c:strRef>
              <c:f>'Serious youth offences'!$L$5:$L$24</c:f>
              <c:strCache>
                <c:ptCount val="20"/>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pt idx="17">
                  <c:v>2022/23</c:v>
                </c:pt>
                <c:pt idx="18">
                  <c:v>2023/24</c:v>
                </c:pt>
                <c:pt idx="19">
                  <c:v>2024/25</c:v>
                </c:pt>
              </c:strCache>
            </c:strRef>
          </c:cat>
          <c:val>
            <c:numRef>
              <c:f>'Serious youth offences'!$W$5:$W$24</c:f>
              <c:numCache>
                <c:formatCode>General</c:formatCode>
                <c:ptCount val="20"/>
                <c:pt idx="14">
                  <c:v>73.980214227811828</c:v>
                </c:pt>
                <c:pt idx="15">
                  <c:v>82.32178298691727</c:v>
                </c:pt>
                <c:pt idx="16">
                  <c:v>78.725783264495817</c:v>
                </c:pt>
                <c:pt idx="17">
                  <c:v>85.520656719089502</c:v>
                </c:pt>
                <c:pt idx="18">
                  <c:v>87.821406192935925</c:v>
                </c:pt>
                <c:pt idx="19">
                  <c:v>95.632385732564572</c:v>
                </c:pt>
              </c:numCache>
            </c:numRef>
          </c:val>
          <c:smooth val="0"/>
          <c:extLst>
            <c:ext xmlns:c16="http://schemas.microsoft.com/office/drawing/2014/chart" uri="{C3380CC4-5D6E-409C-BE32-E72D297353CC}">
              <c16:uniqueId val="{00000000-D2CE-48B3-955F-4BF5D7FE167B}"/>
            </c:ext>
          </c:extLst>
        </c:ser>
        <c:ser>
          <c:idx val="1"/>
          <c:order val="1"/>
          <c:tx>
            <c:strRef>
              <c:f>'Serious youth offences'!$N$4</c:f>
              <c:strCache>
                <c:ptCount val="1"/>
                <c:pt idx="0">
                  <c:v>Car theft</c:v>
                </c:pt>
              </c:strCache>
            </c:strRef>
          </c:tx>
          <c:spPr>
            <a:ln w="31750" cap="rnd">
              <a:solidFill>
                <a:schemeClr val="bg2">
                  <a:lumMod val="50000"/>
                  <a:lumOff val="50000"/>
                </a:schemeClr>
              </a:solidFill>
              <a:round/>
            </a:ln>
            <a:effectLst/>
          </c:spPr>
          <c:marker>
            <c:symbol val="none"/>
          </c:marker>
          <c:cat>
            <c:strRef>
              <c:f>'Serious youth offences'!$L$5:$L$24</c:f>
              <c:strCache>
                <c:ptCount val="20"/>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pt idx="17">
                  <c:v>2022/23</c:v>
                </c:pt>
                <c:pt idx="18">
                  <c:v>2023/24</c:v>
                </c:pt>
                <c:pt idx="19">
                  <c:v>2024/25</c:v>
                </c:pt>
              </c:strCache>
            </c:strRef>
          </c:cat>
          <c:val>
            <c:numRef>
              <c:f>'Serious youth offences'!$U$5:$U$24</c:f>
              <c:numCache>
                <c:formatCode>General</c:formatCode>
                <c:ptCount val="20"/>
                <c:pt idx="14">
                  <c:v>21.249636001605527</c:v>
                </c:pt>
                <c:pt idx="15">
                  <c:v>27.011835042582227</c:v>
                </c:pt>
                <c:pt idx="16">
                  <c:v>31.059286473110262</c:v>
                </c:pt>
                <c:pt idx="17">
                  <c:v>45.619303802188732</c:v>
                </c:pt>
                <c:pt idx="18">
                  <c:v>44.216062645122122</c:v>
                </c:pt>
                <c:pt idx="19">
                  <c:v>46.670533768603399</c:v>
                </c:pt>
              </c:numCache>
            </c:numRef>
          </c:val>
          <c:smooth val="0"/>
          <c:extLst>
            <c:ext xmlns:c16="http://schemas.microsoft.com/office/drawing/2014/chart" uri="{C3380CC4-5D6E-409C-BE32-E72D297353CC}">
              <c16:uniqueId val="{00000001-D2CE-48B3-955F-4BF5D7FE167B}"/>
            </c:ext>
          </c:extLst>
        </c:ser>
        <c:ser>
          <c:idx val="0"/>
          <c:order val="2"/>
          <c:tx>
            <c:strRef>
              <c:f>'Serious youth offences'!$M$4</c:f>
              <c:strCache>
                <c:ptCount val="1"/>
                <c:pt idx="0">
                  <c:v>Aggravated break and enter</c:v>
                </c:pt>
              </c:strCache>
            </c:strRef>
          </c:tx>
          <c:spPr>
            <a:ln w="31750" cap="rnd">
              <a:solidFill>
                <a:srgbClr val="FFBD5B"/>
              </a:solidFill>
              <a:round/>
            </a:ln>
            <a:effectLst/>
          </c:spPr>
          <c:marker>
            <c:symbol val="none"/>
          </c:marker>
          <c:cat>
            <c:strRef>
              <c:f>'Serious youth offences'!$L$5:$L$24</c:f>
              <c:strCache>
                <c:ptCount val="20"/>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pt idx="17">
                  <c:v>2022/23</c:v>
                </c:pt>
                <c:pt idx="18">
                  <c:v>2023/24</c:v>
                </c:pt>
                <c:pt idx="19">
                  <c:v>2024/25</c:v>
                </c:pt>
              </c:strCache>
            </c:strRef>
          </c:cat>
          <c:val>
            <c:numRef>
              <c:f>'Serious youth offences'!$T$5:$T$24</c:f>
              <c:numCache>
                <c:formatCode>General</c:formatCode>
                <c:ptCount val="20"/>
                <c:pt idx="14">
                  <c:v>18.757394742157967</c:v>
                </c:pt>
                <c:pt idx="15">
                  <c:v>18.522401172056387</c:v>
                </c:pt>
                <c:pt idx="16">
                  <c:v>19.776525264511026</c:v>
                </c:pt>
                <c:pt idx="17">
                  <c:v>26.476598664485557</c:v>
                </c:pt>
                <c:pt idx="18">
                  <c:v>23.695900975562687</c:v>
                </c:pt>
                <c:pt idx="19">
                  <c:v>31.83726334602402</c:v>
                </c:pt>
              </c:numCache>
            </c:numRef>
          </c:val>
          <c:smooth val="0"/>
          <c:extLst>
            <c:ext xmlns:c16="http://schemas.microsoft.com/office/drawing/2014/chart" uri="{C3380CC4-5D6E-409C-BE32-E72D297353CC}">
              <c16:uniqueId val="{00000002-D2CE-48B3-955F-4BF5D7FE167B}"/>
            </c:ext>
          </c:extLst>
        </c:ser>
        <c:ser>
          <c:idx val="2"/>
          <c:order val="3"/>
          <c:tx>
            <c:strRef>
              <c:f>'Serious youth offences'!$O$4</c:f>
              <c:strCache>
                <c:ptCount val="1"/>
                <c:pt idx="0">
                  <c:v>Robbery</c:v>
                </c:pt>
              </c:strCache>
            </c:strRef>
          </c:tx>
          <c:spPr>
            <a:ln w="31750" cap="rnd">
              <a:solidFill>
                <a:schemeClr val="tx1">
                  <a:lumMod val="75000"/>
                  <a:lumOff val="25000"/>
                </a:schemeClr>
              </a:solidFill>
              <a:round/>
            </a:ln>
            <a:effectLst/>
          </c:spPr>
          <c:marker>
            <c:symbol val="none"/>
          </c:marker>
          <c:cat>
            <c:strRef>
              <c:f>'Serious youth offences'!$L$5:$L$24</c:f>
              <c:strCache>
                <c:ptCount val="20"/>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pt idx="17">
                  <c:v>2022/23</c:v>
                </c:pt>
                <c:pt idx="18">
                  <c:v>2023/24</c:v>
                </c:pt>
                <c:pt idx="19">
                  <c:v>2024/25</c:v>
                </c:pt>
              </c:strCache>
            </c:strRef>
          </c:cat>
          <c:val>
            <c:numRef>
              <c:f>'Serious youth offences'!$V$5:$V$24</c:f>
              <c:numCache>
                <c:formatCode>General</c:formatCode>
                <c:ptCount val="20"/>
                <c:pt idx="14">
                  <c:v>28.070506816935694</c:v>
                </c:pt>
                <c:pt idx="15">
                  <c:v>36.787546772278652</c:v>
                </c:pt>
                <c:pt idx="16">
                  <c:v>24.467111384939923</c:v>
                </c:pt>
                <c:pt idx="17">
                  <c:v>28.589754426439804</c:v>
                </c:pt>
                <c:pt idx="18">
                  <c:v>32.490255976802452</c:v>
                </c:pt>
                <c:pt idx="19">
                  <c:v>30.510710706606353</c:v>
                </c:pt>
              </c:numCache>
            </c:numRef>
          </c:val>
          <c:smooth val="0"/>
          <c:extLst>
            <c:ext xmlns:c16="http://schemas.microsoft.com/office/drawing/2014/chart" uri="{C3380CC4-5D6E-409C-BE32-E72D297353CC}">
              <c16:uniqueId val="{00000003-D2CE-48B3-955F-4BF5D7FE167B}"/>
            </c:ext>
          </c:extLst>
        </c:ser>
        <c:dLbls>
          <c:showLegendKey val="0"/>
          <c:showVal val="0"/>
          <c:showCatName val="0"/>
          <c:showSerName val="0"/>
          <c:showPercent val="0"/>
          <c:showBubbleSize val="0"/>
        </c:dLbls>
        <c:smooth val="0"/>
        <c:axId val="193080880"/>
        <c:axId val="193081360"/>
      </c:lineChart>
      <c:catAx>
        <c:axId val="19308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081360"/>
        <c:crosses val="autoZero"/>
        <c:auto val="1"/>
        <c:lblAlgn val="ctr"/>
        <c:lblOffset val="100"/>
        <c:noMultiLvlLbl val="0"/>
      </c:catAx>
      <c:valAx>
        <c:axId val="193081360"/>
        <c:scaling>
          <c:orientation val="minMax"/>
          <c:max val="180"/>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3080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'Serious youth offences'!$P$4</c:f>
              <c:strCache>
                <c:ptCount val="1"/>
                <c:pt idx="0">
                  <c:v>Serious assault</c:v>
                </c:pt>
              </c:strCache>
            </c:strRef>
          </c:tx>
          <c:spPr>
            <a:ln w="31750" cap="rnd">
              <a:solidFill>
                <a:srgbClr val="7030A0"/>
              </a:solidFill>
              <a:round/>
            </a:ln>
            <a:effectLst/>
          </c:spPr>
          <c:marker>
            <c:symbol val="none"/>
          </c:marker>
          <c:cat>
            <c:strRef>
              <c:f>'Serious youth offences'!$L$5:$L$24</c:f>
              <c:strCache>
                <c:ptCount val="20"/>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pt idx="17">
                  <c:v>2022/23</c:v>
                </c:pt>
                <c:pt idx="18">
                  <c:v>2023/24</c:v>
                </c:pt>
                <c:pt idx="19">
                  <c:v>2024/25</c:v>
                </c:pt>
              </c:strCache>
            </c:strRef>
          </c:cat>
          <c:val>
            <c:numRef>
              <c:f>'Serious youth offences'!$P$5:$P$24</c:f>
              <c:numCache>
                <c:formatCode>0.0</c:formatCode>
                <c:ptCount val="20"/>
                <c:pt idx="0">
                  <c:v>107.74684608798728</c:v>
                </c:pt>
                <c:pt idx="1">
                  <c:v>121.19788283744006</c:v>
                </c:pt>
                <c:pt idx="2">
                  <c:v>143.76685738907787</c:v>
                </c:pt>
                <c:pt idx="3">
                  <c:v>166.65489138340183</c:v>
                </c:pt>
                <c:pt idx="4">
                  <c:v>138.30720323374752</c:v>
                </c:pt>
                <c:pt idx="5">
                  <c:v>130.01896109849355</c:v>
                </c:pt>
                <c:pt idx="6">
                  <c:v>124.42733568578765</c:v>
                </c:pt>
                <c:pt idx="7">
                  <c:v>92.025906476062119</c:v>
                </c:pt>
                <c:pt idx="8">
                  <c:v>92.939267119454868</c:v>
                </c:pt>
                <c:pt idx="9">
                  <c:v>74.406005985921382</c:v>
                </c:pt>
                <c:pt idx="10">
                  <c:v>65.999370510205637</c:v>
                </c:pt>
                <c:pt idx="11">
                  <c:v>65.829075287023016</c:v>
                </c:pt>
                <c:pt idx="12">
                  <c:v>77.049413005129864</c:v>
                </c:pt>
                <c:pt idx="13">
                  <c:v>76.878493341416458</c:v>
                </c:pt>
                <c:pt idx="14">
                  <c:v>73.980214227811828</c:v>
                </c:pt>
              </c:numCache>
            </c:numRef>
          </c:val>
          <c:smooth val="0"/>
          <c:extLst>
            <c:ext xmlns:c16="http://schemas.microsoft.com/office/drawing/2014/chart" uri="{C3380CC4-5D6E-409C-BE32-E72D297353CC}">
              <c16:uniqueId val="{00000000-9913-4B78-92DA-FB75E2F300E4}"/>
            </c:ext>
          </c:extLst>
        </c:ser>
        <c:ser>
          <c:idx val="1"/>
          <c:order val="1"/>
          <c:tx>
            <c:strRef>
              <c:f>'Serious youth offences'!$N$4</c:f>
              <c:strCache>
                <c:ptCount val="1"/>
                <c:pt idx="0">
                  <c:v>Car theft</c:v>
                </c:pt>
              </c:strCache>
            </c:strRef>
          </c:tx>
          <c:spPr>
            <a:ln w="31750" cap="rnd">
              <a:solidFill>
                <a:schemeClr val="bg2">
                  <a:lumMod val="50000"/>
                  <a:lumOff val="50000"/>
                </a:schemeClr>
              </a:solidFill>
              <a:round/>
            </a:ln>
            <a:effectLst/>
          </c:spPr>
          <c:marker>
            <c:symbol val="none"/>
          </c:marker>
          <c:cat>
            <c:strRef>
              <c:f>'Serious youth offences'!$L$5:$L$24</c:f>
              <c:strCache>
                <c:ptCount val="20"/>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pt idx="17">
                  <c:v>2022/23</c:v>
                </c:pt>
                <c:pt idx="18">
                  <c:v>2023/24</c:v>
                </c:pt>
                <c:pt idx="19">
                  <c:v>2024/25</c:v>
                </c:pt>
              </c:strCache>
            </c:strRef>
          </c:cat>
          <c:val>
            <c:numRef>
              <c:f>'Serious youth offences'!$N$5:$N$24</c:f>
              <c:numCache>
                <c:formatCode>0.0</c:formatCode>
                <c:ptCount val="20"/>
                <c:pt idx="0">
                  <c:v>62.933010231109371</c:v>
                </c:pt>
                <c:pt idx="1">
                  <c:v>66.05768300603917</c:v>
                </c:pt>
                <c:pt idx="2">
                  <c:v>61.180324518118631</c:v>
                </c:pt>
                <c:pt idx="3">
                  <c:v>59.292014557020771</c:v>
                </c:pt>
                <c:pt idx="4">
                  <c:v>54.905874650583179</c:v>
                </c:pt>
                <c:pt idx="5">
                  <c:v>48.340382972516828</c:v>
                </c:pt>
                <c:pt idx="6">
                  <c:v>45.549292527832982</c:v>
                </c:pt>
                <c:pt idx="7">
                  <c:v>32.717228474848106</c:v>
                </c:pt>
                <c:pt idx="8">
                  <c:v>24.560527046582667</c:v>
                </c:pt>
                <c:pt idx="9">
                  <c:v>24.802001995307126</c:v>
                </c:pt>
                <c:pt idx="10">
                  <c:v>17.470421605642667</c:v>
                </c:pt>
                <c:pt idx="11">
                  <c:v>22.126265388748863</c:v>
                </c:pt>
                <c:pt idx="12">
                  <c:v>24.061044763005466</c:v>
                </c:pt>
                <c:pt idx="13">
                  <c:v>22.650509303363599</c:v>
                </c:pt>
                <c:pt idx="14">
                  <c:v>21.249636001605527</c:v>
                </c:pt>
              </c:numCache>
            </c:numRef>
          </c:val>
          <c:smooth val="0"/>
          <c:extLst>
            <c:ext xmlns:c16="http://schemas.microsoft.com/office/drawing/2014/chart" uri="{C3380CC4-5D6E-409C-BE32-E72D297353CC}">
              <c16:uniqueId val="{00000001-9913-4B78-92DA-FB75E2F300E4}"/>
            </c:ext>
          </c:extLst>
        </c:ser>
        <c:ser>
          <c:idx val="0"/>
          <c:order val="2"/>
          <c:tx>
            <c:strRef>
              <c:f>'Serious youth offences'!$M$4</c:f>
              <c:strCache>
                <c:ptCount val="1"/>
                <c:pt idx="0">
                  <c:v>Aggravated break and enter</c:v>
                </c:pt>
              </c:strCache>
            </c:strRef>
          </c:tx>
          <c:spPr>
            <a:ln w="31750" cap="rnd">
              <a:solidFill>
                <a:srgbClr val="FFBD5B"/>
              </a:solidFill>
              <a:round/>
            </a:ln>
            <a:effectLst/>
          </c:spPr>
          <c:marker>
            <c:symbol val="none"/>
          </c:marker>
          <c:cat>
            <c:strRef>
              <c:f>'Serious youth offences'!$L$5:$L$24</c:f>
              <c:strCache>
                <c:ptCount val="20"/>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pt idx="17">
                  <c:v>2022/23</c:v>
                </c:pt>
                <c:pt idx="18">
                  <c:v>2023/24</c:v>
                </c:pt>
                <c:pt idx="19">
                  <c:v>2024/25</c:v>
                </c:pt>
              </c:strCache>
            </c:strRef>
          </c:cat>
          <c:val>
            <c:numRef>
              <c:f>'Serious youth offences'!$M$5:$M$24</c:f>
              <c:numCache>
                <c:formatCode>0.0</c:formatCode>
                <c:ptCount val="20"/>
                <c:pt idx="0">
                  <c:v>27.801175948248318</c:v>
                </c:pt>
                <c:pt idx="1">
                  <c:v>27.777393900029022</c:v>
                </c:pt>
                <c:pt idx="2">
                  <c:v>44.883985255956105</c:v>
                </c:pt>
                <c:pt idx="3">
                  <c:v>64.002127862952321</c:v>
                </c:pt>
                <c:pt idx="4">
                  <c:v>45.17571964921401</c:v>
                </c:pt>
                <c:pt idx="5">
                  <c:v>48.757110411935074</c:v>
                </c:pt>
                <c:pt idx="6">
                  <c:v>49.159907179429489</c:v>
                </c:pt>
                <c:pt idx="7">
                  <c:v>37.729229432697181</c:v>
                </c:pt>
                <c:pt idx="8">
                  <c:v>36.701242120745697</c:v>
                </c:pt>
                <c:pt idx="9">
                  <c:v>33.580238656567516</c:v>
                </c:pt>
                <c:pt idx="10">
                  <c:v>32.306414556466208</c:v>
                </c:pt>
                <c:pt idx="11">
                  <c:v>25.287160444284414</c:v>
                </c:pt>
                <c:pt idx="12">
                  <c:v>28.656974661557072</c:v>
                </c:pt>
                <c:pt idx="13">
                  <c:v>23.316700753462531</c:v>
                </c:pt>
                <c:pt idx="14">
                  <c:v>18.757394742157967</c:v>
                </c:pt>
              </c:numCache>
            </c:numRef>
          </c:val>
          <c:smooth val="0"/>
          <c:extLst>
            <c:ext xmlns:c16="http://schemas.microsoft.com/office/drawing/2014/chart" uri="{C3380CC4-5D6E-409C-BE32-E72D297353CC}">
              <c16:uniqueId val="{00000002-9913-4B78-92DA-FB75E2F300E4}"/>
            </c:ext>
          </c:extLst>
        </c:ser>
        <c:ser>
          <c:idx val="2"/>
          <c:order val="3"/>
          <c:tx>
            <c:strRef>
              <c:f>'Serious youth offences'!$O$4</c:f>
              <c:strCache>
                <c:ptCount val="1"/>
                <c:pt idx="0">
                  <c:v>Robbery</c:v>
                </c:pt>
              </c:strCache>
            </c:strRef>
          </c:tx>
          <c:spPr>
            <a:ln w="31750" cap="rnd">
              <a:solidFill>
                <a:schemeClr val="accent3"/>
              </a:solidFill>
              <a:round/>
            </a:ln>
            <a:effectLst/>
          </c:spPr>
          <c:marker>
            <c:symbol val="none"/>
          </c:marker>
          <c:cat>
            <c:strRef>
              <c:f>'Serious youth offences'!$L$5:$L$24</c:f>
              <c:strCache>
                <c:ptCount val="20"/>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pt idx="12">
                  <c:v>2017/18</c:v>
                </c:pt>
                <c:pt idx="13">
                  <c:v>2018/19</c:v>
                </c:pt>
                <c:pt idx="14">
                  <c:v>2019/20</c:v>
                </c:pt>
                <c:pt idx="15">
                  <c:v>2020/21</c:v>
                </c:pt>
                <c:pt idx="16">
                  <c:v>2021/22</c:v>
                </c:pt>
                <c:pt idx="17">
                  <c:v>2022/23</c:v>
                </c:pt>
                <c:pt idx="18">
                  <c:v>2023/24</c:v>
                </c:pt>
                <c:pt idx="19">
                  <c:v>2024/25</c:v>
                </c:pt>
              </c:strCache>
            </c:strRef>
          </c:cat>
          <c:val>
            <c:numRef>
              <c:f>'Serious youth offences'!$O$5:$O$24</c:f>
              <c:numCache>
                <c:formatCode>0.0</c:formatCode>
                <c:ptCount val="20"/>
                <c:pt idx="0">
                  <c:v>69.433782716520668</c:v>
                </c:pt>
                <c:pt idx="1">
                  <c:v>82.226613783668</c:v>
                </c:pt>
                <c:pt idx="2">
                  <c:v>92.806271052315395</c:v>
                </c:pt>
                <c:pt idx="3">
                  <c:v>107.08581133779686</c:v>
                </c:pt>
                <c:pt idx="4">
                  <c:v>82.150308654416861</c:v>
                </c:pt>
                <c:pt idx="5">
                  <c:v>65.981844574556007</c:v>
                </c:pt>
                <c:pt idx="6">
                  <c:v>58.464183397005137</c:v>
                </c:pt>
                <c:pt idx="7">
                  <c:v>43.019674888204534</c:v>
                </c:pt>
                <c:pt idx="8">
                  <c:v>33.631176239922858</c:v>
                </c:pt>
                <c:pt idx="9">
                  <c:v>29.957474320174342</c:v>
                </c:pt>
                <c:pt idx="10">
                  <c:v>31.197181438647625</c:v>
                </c:pt>
                <c:pt idx="11">
                  <c:v>19.927381871854564</c:v>
                </c:pt>
                <c:pt idx="12">
                  <c:v>25.412788850814763</c:v>
                </c:pt>
                <c:pt idx="13">
                  <c:v>22.783747593383385</c:v>
                </c:pt>
                <c:pt idx="14">
                  <c:v>28.070506816935694</c:v>
                </c:pt>
              </c:numCache>
            </c:numRef>
          </c:val>
          <c:smooth val="0"/>
          <c:extLst>
            <c:ext xmlns:c16="http://schemas.microsoft.com/office/drawing/2014/chart" uri="{C3380CC4-5D6E-409C-BE32-E72D297353CC}">
              <c16:uniqueId val="{00000003-9913-4B78-92DA-FB75E2F300E4}"/>
            </c:ext>
          </c:extLst>
        </c:ser>
        <c:dLbls>
          <c:showLegendKey val="0"/>
          <c:showVal val="0"/>
          <c:showCatName val="0"/>
          <c:showSerName val="0"/>
          <c:showPercent val="0"/>
          <c:showBubbleSize val="0"/>
        </c:dLbls>
        <c:smooth val="0"/>
        <c:axId val="193080880"/>
        <c:axId val="193081360"/>
      </c:lineChart>
      <c:catAx>
        <c:axId val="19308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081360"/>
        <c:crosses val="autoZero"/>
        <c:auto val="1"/>
        <c:lblAlgn val="ctr"/>
        <c:lblOffset val="100"/>
        <c:noMultiLvlLbl val="0"/>
      </c:catAx>
      <c:valAx>
        <c:axId val="193081360"/>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3080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74372875521694E-2"/>
          <c:y val="0"/>
          <c:w val="0.84045781162600575"/>
          <c:h val="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B1-4F8D-B31B-7959469427EA}"/>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F5B1-4F8D-B31B-7959469427EA}"/>
              </c:ext>
            </c:extLst>
          </c:dPt>
          <c:val>
            <c:numRef>
              <c:f>'Youth offending and custody'!$P$23:$Q$23</c:f>
              <c:numCache>
                <c:formatCode>General</c:formatCode>
                <c:ptCount val="2"/>
                <c:pt idx="0" formatCode="0">
                  <c:v>12</c:v>
                </c:pt>
                <c:pt idx="1">
                  <c:v>88</c:v>
                </c:pt>
              </c:numCache>
            </c:numRef>
          </c:val>
          <c:extLst>
            <c:ext xmlns:c16="http://schemas.microsoft.com/office/drawing/2014/chart" uri="{C3380CC4-5D6E-409C-BE32-E72D297353CC}">
              <c16:uniqueId val="{00000004-F5B1-4F8D-B31B-7959469427EA}"/>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033006401344324E-2"/>
          <c:y val="2.3962223049360121E-2"/>
          <c:w val="0.80925134131982179"/>
          <c:h val="0.80836893933286569"/>
        </c:manualLayout>
      </c:layout>
      <c:lineChart>
        <c:grouping val="standard"/>
        <c:varyColors val="0"/>
        <c:ser>
          <c:idx val="6"/>
          <c:order val="0"/>
          <c:tx>
            <c:strRef>
              <c:f>'by age'!$J$28</c:f>
              <c:strCache>
                <c:ptCount val="1"/>
                <c:pt idx="0">
                  <c:v>17</c:v>
                </c:pt>
              </c:strCache>
            </c:strRef>
          </c:tx>
          <c:spPr>
            <a:ln w="38100" cap="rnd">
              <a:solidFill>
                <a:srgbClr val="7030A0"/>
              </a:solidFill>
              <a:round/>
            </a:ln>
            <a:effectLst/>
          </c:spPr>
          <c:marker>
            <c:symbol val="none"/>
          </c:marker>
          <c:dLbls>
            <c:dLbl>
              <c:idx val="19"/>
              <c:layout>
                <c:manualLayout>
                  <c:x val="-1.6671535901277634E-2"/>
                  <c:y val="-0.10691443616831317"/>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r>
                      <a:rPr lang="en-US" sz="1200" dirty="0"/>
                      <a:t>17 - Down 38%</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1DD-4B67-8EB1-A6D0D8CC460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'by age'!$A$29:$A$48</c:f>
              <c:strCache>
                <c:ptCount val="20"/>
                <c:pt idx="0">
                  <c:v>Apr 05 - Mar 06</c:v>
                </c:pt>
                <c:pt idx="1">
                  <c:v>Apr 06 - Mar 07</c:v>
                </c:pt>
                <c:pt idx="2">
                  <c:v>Apr 07 - Mar 08</c:v>
                </c:pt>
                <c:pt idx="3">
                  <c:v>Apr 08 - Mar 09</c:v>
                </c:pt>
                <c:pt idx="4">
                  <c:v>Apr 09 - Mar 10</c:v>
                </c:pt>
                <c:pt idx="5">
                  <c:v>Apr 10 - Mar 11</c:v>
                </c:pt>
                <c:pt idx="6">
                  <c:v>Apr 11 - Mar 12</c:v>
                </c:pt>
                <c:pt idx="7">
                  <c:v>Apr 12 - Mar 13</c:v>
                </c:pt>
                <c:pt idx="8">
                  <c:v>Apr 13 - Mar 14</c:v>
                </c:pt>
                <c:pt idx="9">
                  <c:v>Apr 14 - Mar 15</c:v>
                </c:pt>
                <c:pt idx="10">
                  <c:v>Apr 15 - Mar 16</c:v>
                </c:pt>
                <c:pt idx="11">
                  <c:v>Apr 16 - Mar 17</c:v>
                </c:pt>
                <c:pt idx="12">
                  <c:v>Apr 17 - Mar 18</c:v>
                </c:pt>
                <c:pt idx="13">
                  <c:v>Apr 18 - Mar 19</c:v>
                </c:pt>
                <c:pt idx="14">
                  <c:v>Apr 19 - Mar 20</c:v>
                </c:pt>
                <c:pt idx="15">
                  <c:v>Apr 20 - Mar 21</c:v>
                </c:pt>
                <c:pt idx="16">
                  <c:v>Apr 21 - Mar 22</c:v>
                </c:pt>
                <c:pt idx="17">
                  <c:v>Apr 22 - Mar 23</c:v>
                </c:pt>
                <c:pt idx="18">
                  <c:v>Apr 23 - Mar 24</c:v>
                </c:pt>
                <c:pt idx="19">
                  <c:v>Apr 24 - Mar 25</c:v>
                </c:pt>
              </c:strCache>
            </c:strRef>
          </c:cat>
          <c:val>
            <c:numRef>
              <c:f>'by age'!$J$29:$J$48</c:f>
              <c:numCache>
                <c:formatCode>0.0</c:formatCode>
                <c:ptCount val="20"/>
                <c:pt idx="0">
                  <c:v>674.54633629196894</c:v>
                </c:pt>
                <c:pt idx="1">
                  <c:v>686.14243885060284</c:v>
                </c:pt>
                <c:pt idx="2">
                  <c:v>757.30104254354728</c:v>
                </c:pt>
                <c:pt idx="3">
                  <c:v>743.92234344128508</c:v>
                </c:pt>
                <c:pt idx="4">
                  <c:v>729.86504135829341</c:v>
                </c:pt>
                <c:pt idx="5">
                  <c:v>682.36141580170909</c:v>
                </c:pt>
                <c:pt idx="6">
                  <c:v>633.41087462225801</c:v>
                </c:pt>
                <c:pt idx="7">
                  <c:v>575.48010348121988</c:v>
                </c:pt>
                <c:pt idx="8">
                  <c:v>549.61297174201036</c:v>
                </c:pt>
                <c:pt idx="9">
                  <c:v>500.6020799124247</c:v>
                </c:pt>
                <c:pt idx="10">
                  <c:v>528.90151224380133</c:v>
                </c:pt>
                <c:pt idx="11">
                  <c:v>496.94723070213695</c:v>
                </c:pt>
                <c:pt idx="12">
                  <c:v>508.50924121895827</c:v>
                </c:pt>
                <c:pt idx="13">
                  <c:v>462.59373239131372</c:v>
                </c:pt>
                <c:pt idx="14">
                  <c:v>468.31803604998339</c:v>
                </c:pt>
                <c:pt idx="15">
                  <c:v>429.36318429757495</c:v>
                </c:pt>
                <c:pt idx="16">
                  <c:v>408.88068637467182</c:v>
                </c:pt>
                <c:pt idx="17">
                  <c:v>414.23775776629185</c:v>
                </c:pt>
                <c:pt idx="18">
                  <c:v>409.16597429506311</c:v>
                </c:pt>
                <c:pt idx="19">
                  <c:v>410.49008487503426</c:v>
                </c:pt>
              </c:numCache>
            </c:numRef>
          </c:val>
          <c:smooth val="0"/>
          <c:extLst>
            <c:ext xmlns:c16="http://schemas.microsoft.com/office/drawing/2014/chart" uri="{C3380CC4-5D6E-409C-BE32-E72D297353CC}">
              <c16:uniqueId val="{00000000-91DD-4B67-8EB1-A6D0D8CC4603}"/>
            </c:ext>
          </c:extLst>
        </c:ser>
        <c:ser>
          <c:idx val="5"/>
          <c:order val="1"/>
          <c:tx>
            <c:strRef>
              <c:f>'by age'!$I$28</c:f>
              <c:strCache>
                <c:ptCount val="1"/>
                <c:pt idx="0">
                  <c:v>16</c:v>
                </c:pt>
              </c:strCache>
            </c:strRef>
          </c:tx>
          <c:spPr>
            <a:ln w="38100" cap="rnd">
              <a:solidFill>
                <a:schemeClr val="accent6"/>
              </a:solidFill>
              <a:round/>
            </a:ln>
            <a:effectLst/>
          </c:spPr>
          <c:marker>
            <c:symbol val="none"/>
          </c:marker>
          <c:dLbls>
            <c:dLbl>
              <c:idx val="19"/>
              <c:tx>
                <c:rich>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r>
                      <a:rPr lang="en-US" sz="1200" dirty="0"/>
                      <a:t>16 – Down 45%</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1DD-4B67-8EB1-A6D0D8CC460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'by age'!$A$29:$A$48</c:f>
              <c:strCache>
                <c:ptCount val="20"/>
                <c:pt idx="0">
                  <c:v>Apr 05 - Mar 06</c:v>
                </c:pt>
                <c:pt idx="1">
                  <c:v>Apr 06 - Mar 07</c:v>
                </c:pt>
                <c:pt idx="2">
                  <c:v>Apr 07 - Mar 08</c:v>
                </c:pt>
                <c:pt idx="3">
                  <c:v>Apr 08 - Mar 09</c:v>
                </c:pt>
                <c:pt idx="4">
                  <c:v>Apr 09 - Mar 10</c:v>
                </c:pt>
                <c:pt idx="5">
                  <c:v>Apr 10 - Mar 11</c:v>
                </c:pt>
                <c:pt idx="6">
                  <c:v>Apr 11 - Mar 12</c:v>
                </c:pt>
                <c:pt idx="7">
                  <c:v>Apr 12 - Mar 13</c:v>
                </c:pt>
                <c:pt idx="8">
                  <c:v>Apr 13 - Mar 14</c:v>
                </c:pt>
                <c:pt idx="9">
                  <c:v>Apr 14 - Mar 15</c:v>
                </c:pt>
                <c:pt idx="10">
                  <c:v>Apr 15 - Mar 16</c:v>
                </c:pt>
                <c:pt idx="11">
                  <c:v>Apr 16 - Mar 17</c:v>
                </c:pt>
                <c:pt idx="12">
                  <c:v>Apr 17 - Mar 18</c:v>
                </c:pt>
                <c:pt idx="13">
                  <c:v>Apr 18 - Mar 19</c:v>
                </c:pt>
                <c:pt idx="14">
                  <c:v>Apr 19 - Mar 20</c:v>
                </c:pt>
                <c:pt idx="15">
                  <c:v>Apr 20 - Mar 21</c:v>
                </c:pt>
                <c:pt idx="16">
                  <c:v>Apr 21 - Mar 22</c:v>
                </c:pt>
                <c:pt idx="17">
                  <c:v>Apr 22 - Mar 23</c:v>
                </c:pt>
                <c:pt idx="18">
                  <c:v>Apr 23 - Mar 24</c:v>
                </c:pt>
                <c:pt idx="19">
                  <c:v>Apr 24 - Mar 25</c:v>
                </c:pt>
              </c:strCache>
            </c:strRef>
          </c:cat>
          <c:val>
            <c:numRef>
              <c:f>'by age'!$I$29:$I$48</c:f>
              <c:numCache>
                <c:formatCode>0.0</c:formatCode>
                <c:ptCount val="20"/>
                <c:pt idx="0">
                  <c:v>549.96646545942326</c:v>
                </c:pt>
                <c:pt idx="1">
                  <c:v>573.12101771604057</c:v>
                </c:pt>
                <c:pt idx="2">
                  <c:v>618.46566441723814</c:v>
                </c:pt>
                <c:pt idx="3">
                  <c:v>653.52106507839176</c:v>
                </c:pt>
                <c:pt idx="4">
                  <c:v>670.41379765492673</c:v>
                </c:pt>
                <c:pt idx="5">
                  <c:v>623.71930439737457</c:v>
                </c:pt>
                <c:pt idx="6">
                  <c:v>571.16196304373773</c:v>
                </c:pt>
                <c:pt idx="7">
                  <c:v>519.10638203933865</c:v>
                </c:pt>
                <c:pt idx="8">
                  <c:v>482.9084812318689</c:v>
                </c:pt>
                <c:pt idx="9">
                  <c:v>433.57155539772725</c:v>
                </c:pt>
                <c:pt idx="10">
                  <c:v>455.10251399423669</c:v>
                </c:pt>
                <c:pt idx="11">
                  <c:v>424.0625784139383</c:v>
                </c:pt>
                <c:pt idx="12">
                  <c:v>467.78251832403458</c:v>
                </c:pt>
                <c:pt idx="13">
                  <c:v>448.56585909217489</c:v>
                </c:pt>
                <c:pt idx="14">
                  <c:v>441.71145328453514</c:v>
                </c:pt>
                <c:pt idx="15">
                  <c:v>413.55479983816474</c:v>
                </c:pt>
                <c:pt idx="16">
                  <c:v>381.72769590492743</c:v>
                </c:pt>
                <c:pt idx="17">
                  <c:v>394.84987424833628</c:v>
                </c:pt>
                <c:pt idx="18">
                  <c:v>393.29783345353241</c:v>
                </c:pt>
                <c:pt idx="19">
                  <c:v>364.06051864830073</c:v>
                </c:pt>
              </c:numCache>
            </c:numRef>
          </c:val>
          <c:smooth val="0"/>
          <c:extLst>
            <c:ext xmlns:c16="http://schemas.microsoft.com/office/drawing/2014/chart" uri="{C3380CC4-5D6E-409C-BE32-E72D297353CC}">
              <c16:uniqueId val="{00000001-91DD-4B67-8EB1-A6D0D8CC4603}"/>
            </c:ext>
          </c:extLst>
        </c:ser>
        <c:ser>
          <c:idx val="4"/>
          <c:order val="2"/>
          <c:tx>
            <c:strRef>
              <c:f>'by age'!$H$28</c:f>
              <c:strCache>
                <c:ptCount val="1"/>
                <c:pt idx="0">
                  <c:v>15</c:v>
                </c:pt>
              </c:strCache>
            </c:strRef>
          </c:tx>
          <c:spPr>
            <a:ln w="28575" cap="rnd">
              <a:solidFill>
                <a:srgbClr val="3280FF"/>
              </a:solidFill>
              <a:round/>
            </a:ln>
            <a:effectLst/>
          </c:spPr>
          <c:marker>
            <c:symbol val="none"/>
          </c:marker>
          <c:dLbls>
            <c:dLbl>
              <c:idx val="19"/>
              <c:layout>
                <c:manualLayout>
                  <c:x val="0"/>
                  <c:y val="-3.0772992980178954E-2"/>
                </c:manualLayout>
              </c:layout>
              <c:tx>
                <c:rich>
                  <a:bodyPr/>
                  <a:lstStyle/>
                  <a:p>
                    <a:r>
                      <a:rPr lang="en-US" dirty="0"/>
                      <a:t>15 – Down 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1DD-4B67-8EB1-A6D0D8CC460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'by age'!$A$29:$A$48</c:f>
              <c:strCache>
                <c:ptCount val="20"/>
                <c:pt idx="0">
                  <c:v>Apr 05 - Mar 06</c:v>
                </c:pt>
                <c:pt idx="1">
                  <c:v>Apr 06 - Mar 07</c:v>
                </c:pt>
                <c:pt idx="2">
                  <c:v>Apr 07 - Mar 08</c:v>
                </c:pt>
                <c:pt idx="3">
                  <c:v>Apr 08 - Mar 09</c:v>
                </c:pt>
                <c:pt idx="4">
                  <c:v>Apr 09 - Mar 10</c:v>
                </c:pt>
                <c:pt idx="5">
                  <c:v>Apr 10 - Mar 11</c:v>
                </c:pt>
                <c:pt idx="6">
                  <c:v>Apr 11 - Mar 12</c:v>
                </c:pt>
                <c:pt idx="7">
                  <c:v>Apr 12 - Mar 13</c:v>
                </c:pt>
                <c:pt idx="8">
                  <c:v>Apr 13 - Mar 14</c:v>
                </c:pt>
                <c:pt idx="9">
                  <c:v>Apr 14 - Mar 15</c:v>
                </c:pt>
                <c:pt idx="10">
                  <c:v>Apr 15 - Mar 16</c:v>
                </c:pt>
                <c:pt idx="11">
                  <c:v>Apr 16 - Mar 17</c:v>
                </c:pt>
                <c:pt idx="12">
                  <c:v>Apr 17 - Mar 18</c:v>
                </c:pt>
                <c:pt idx="13">
                  <c:v>Apr 18 - Mar 19</c:v>
                </c:pt>
                <c:pt idx="14">
                  <c:v>Apr 19 - Mar 20</c:v>
                </c:pt>
                <c:pt idx="15">
                  <c:v>Apr 20 - Mar 21</c:v>
                </c:pt>
                <c:pt idx="16">
                  <c:v>Apr 21 - Mar 22</c:v>
                </c:pt>
                <c:pt idx="17">
                  <c:v>Apr 22 - Mar 23</c:v>
                </c:pt>
                <c:pt idx="18">
                  <c:v>Apr 23 - Mar 24</c:v>
                </c:pt>
                <c:pt idx="19">
                  <c:v>Apr 24 - Mar 25</c:v>
                </c:pt>
              </c:strCache>
            </c:strRef>
          </c:cat>
          <c:val>
            <c:numRef>
              <c:f>'by age'!$H$29:$H$48</c:f>
              <c:numCache>
                <c:formatCode>0.0</c:formatCode>
                <c:ptCount val="20"/>
                <c:pt idx="0">
                  <c:v>477.15090596191999</c:v>
                </c:pt>
                <c:pt idx="1">
                  <c:v>497.36617778846369</c:v>
                </c:pt>
                <c:pt idx="2">
                  <c:v>549.2925279091977</c:v>
                </c:pt>
                <c:pt idx="3">
                  <c:v>563.23107481792101</c:v>
                </c:pt>
                <c:pt idx="4">
                  <c:v>594.10305869385502</c:v>
                </c:pt>
                <c:pt idx="5">
                  <c:v>544.94602980378443</c:v>
                </c:pt>
                <c:pt idx="6">
                  <c:v>520.81828586667848</c:v>
                </c:pt>
                <c:pt idx="7">
                  <c:v>464.24493687022647</c:v>
                </c:pt>
                <c:pt idx="8">
                  <c:v>426.91451643570554</c:v>
                </c:pt>
                <c:pt idx="9">
                  <c:v>406.56928613608761</c:v>
                </c:pt>
                <c:pt idx="10">
                  <c:v>431.28614706692372</c:v>
                </c:pt>
                <c:pt idx="11">
                  <c:v>382.25286137257501</c:v>
                </c:pt>
                <c:pt idx="12">
                  <c:v>442.85281952991022</c:v>
                </c:pt>
                <c:pt idx="13">
                  <c:v>388.72853145770438</c:v>
                </c:pt>
                <c:pt idx="14">
                  <c:v>437.28094751529932</c:v>
                </c:pt>
                <c:pt idx="15">
                  <c:v>408.67112164669788</c:v>
                </c:pt>
                <c:pt idx="16">
                  <c:v>371.38726820796023</c:v>
                </c:pt>
                <c:pt idx="17">
                  <c:v>391.5581767730514</c:v>
                </c:pt>
                <c:pt idx="18">
                  <c:v>399.07500463473417</c:v>
                </c:pt>
                <c:pt idx="19">
                  <c:v>392.17202970297029</c:v>
                </c:pt>
              </c:numCache>
            </c:numRef>
          </c:val>
          <c:smooth val="0"/>
          <c:extLst>
            <c:ext xmlns:c16="http://schemas.microsoft.com/office/drawing/2014/chart" uri="{C3380CC4-5D6E-409C-BE32-E72D297353CC}">
              <c16:uniqueId val="{00000002-91DD-4B67-8EB1-A6D0D8CC4603}"/>
            </c:ext>
          </c:extLst>
        </c:ser>
        <c:ser>
          <c:idx val="3"/>
          <c:order val="3"/>
          <c:tx>
            <c:strRef>
              <c:f>'by age'!$G$28</c:f>
              <c:strCache>
                <c:ptCount val="1"/>
                <c:pt idx="0">
                  <c:v>14</c:v>
                </c:pt>
              </c:strCache>
            </c:strRef>
          </c:tx>
          <c:spPr>
            <a:ln w="34925" cap="rnd">
              <a:solidFill>
                <a:srgbClr val="FF9900"/>
              </a:solidFill>
              <a:round/>
            </a:ln>
            <a:effectLst/>
          </c:spPr>
          <c:marker>
            <c:symbol val="none"/>
          </c:marker>
          <c:dLbls>
            <c:dLbl>
              <c:idx val="19"/>
              <c:layout>
                <c:manualLayout>
                  <c:x val="0"/>
                  <c:y val="2.1304379755508477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r>
                      <a:rPr lang="en-US" sz="1200" dirty="0"/>
                      <a:t>14 – Down 28%</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1DD-4B67-8EB1-A6D0D8CC460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'by age'!$A$29:$A$48</c:f>
              <c:strCache>
                <c:ptCount val="20"/>
                <c:pt idx="0">
                  <c:v>Apr 05 - Mar 06</c:v>
                </c:pt>
                <c:pt idx="1">
                  <c:v>Apr 06 - Mar 07</c:v>
                </c:pt>
                <c:pt idx="2">
                  <c:v>Apr 07 - Mar 08</c:v>
                </c:pt>
                <c:pt idx="3">
                  <c:v>Apr 08 - Mar 09</c:v>
                </c:pt>
                <c:pt idx="4">
                  <c:v>Apr 09 - Mar 10</c:v>
                </c:pt>
                <c:pt idx="5">
                  <c:v>Apr 10 - Mar 11</c:v>
                </c:pt>
                <c:pt idx="6">
                  <c:v>Apr 11 - Mar 12</c:v>
                </c:pt>
                <c:pt idx="7">
                  <c:v>Apr 12 - Mar 13</c:v>
                </c:pt>
                <c:pt idx="8">
                  <c:v>Apr 13 - Mar 14</c:v>
                </c:pt>
                <c:pt idx="9">
                  <c:v>Apr 14 - Mar 15</c:v>
                </c:pt>
                <c:pt idx="10">
                  <c:v>Apr 15 - Mar 16</c:v>
                </c:pt>
                <c:pt idx="11">
                  <c:v>Apr 16 - Mar 17</c:v>
                </c:pt>
                <c:pt idx="12">
                  <c:v>Apr 17 - Mar 18</c:v>
                </c:pt>
                <c:pt idx="13">
                  <c:v>Apr 18 - Mar 19</c:v>
                </c:pt>
                <c:pt idx="14">
                  <c:v>Apr 19 - Mar 20</c:v>
                </c:pt>
                <c:pt idx="15">
                  <c:v>Apr 20 - Mar 21</c:v>
                </c:pt>
                <c:pt idx="16">
                  <c:v>Apr 21 - Mar 22</c:v>
                </c:pt>
                <c:pt idx="17">
                  <c:v>Apr 22 - Mar 23</c:v>
                </c:pt>
                <c:pt idx="18">
                  <c:v>Apr 23 - Mar 24</c:v>
                </c:pt>
                <c:pt idx="19">
                  <c:v>Apr 24 - Mar 25</c:v>
                </c:pt>
              </c:strCache>
            </c:strRef>
          </c:cat>
          <c:val>
            <c:numRef>
              <c:f>'by age'!$G$29:$G$48</c:f>
              <c:numCache>
                <c:formatCode>0.0</c:formatCode>
                <c:ptCount val="20"/>
                <c:pt idx="0">
                  <c:v>374.65142982120398</c:v>
                </c:pt>
                <c:pt idx="1">
                  <c:v>376.62906581973499</c:v>
                </c:pt>
                <c:pt idx="2">
                  <c:v>389.73646181509309</c:v>
                </c:pt>
                <c:pt idx="3">
                  <c:v>450.7506975508216</c:v>
                </c:pt>
                <c:pt idx="4">
                  <c:v>433.92808125171558</c:v>
                </c:pt>
                <c:pt idx="5">
                  <c:v>418.97789037824083</c:v>
                </c:pt>
                <c:pt idx="6">
                  <c:v>393.63874461757001</c:v>
                </c:pt>
                <c:pt idx="7">
                  <c:v>349.48469811617304</c:v>
                </c:pt>
                <c:pt idx="8">
                  <c:v>320.07792033317662</c:v>
                </c:pt>
                <c:pt idx="9">
                  <c:v>310.62102016817909</c:v>
                </c:pt>
                <c:pt idx="10">
                  <c:v>320.32899855507389</c:v>
                </c:pt>
                <c:pt idx="11">
                  <c:v>310.14486213276774</c:v>
                </c:pt>
                <c:pt idx="12">
                  <c:v>321.99979993108735</c:v>
                </c:pt>
                <c:pt idx="13">
                  <c:v>309.47284803283389</c:v>
                </c:pt>
                <c:pt idx="14">
                  <c:v>342.35943428768542</c:v>
                </c:pt>
                <c:pt idx="15">
                  <c:v>319.84340999718893</c:v>
                </c:pt>
                <c:pt idx="16">
                  <c:v>295.75636545182226</c:v>
                </c:pt>
                <c:pt idx="17">
                  <c:v>350.15367091839238</c:v>
                </c:pt>
                <c:pt idx="18">
                  <c:v>354.8101352074836</c:v>
                </c:pt>
                <c:pt idx="19">
                  <c:v>325.13021455535909</c:v>
                </c:pt>
              </c:numCache>
            </c:numRef>
          </c:val>
          <c:smooth val="0"/>
          <c:extLst>
            <c:ext xmlns:c16="http://schemas.microsoft.com/office/drawing/2014/chart" uri="{C3380CC4-5D6E-409C-BE32-E72D297353CC}">
              <c16:uniqueId val="{00000003-91DD-4B67-8EB1-A6D0D8CC4603}"/>
            </c:ext>
          </c:extLst>
        </c:ser>
        <c:ser>
          <c:idx val="2"/>
          <c:order val="4"/>
          <c:tx>
            <c:strRef>
              <c:f>'by age'!$F$28</c:f>
              <c:strCache>
                <c:ptCount val="1"/>
                <c:pt idx="0">
                  <c:v>13</c:v>
                </c:pt>
              </c:strCache>
            </c:strRef>
          </c:tx>
          <c:spPr>
            <a:ln w="38100" cap="rnd">
              <a:solidFill>
                <a:schemeClr val="tx2"/>
              </a:solidFill>
              <a:round/>
            </a:ln>
            <a:effectLst/>
          </c:spPr>
          <c:marker>
            <c:symbol val="none"/>
          </c:marker>
          <c:dLbls>
            <c:dLbl>
              <c:idx val="19"/>
              <c:layout>
                <c:manualLayout>
                  <c:x val="1.4979236066036338E-3"/>
                  <c:y val="4.734306612335217E-3"/>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r>
                      <a:rPr lang="en-US" sz="1200" dirty="0"/>
                      <a:t>13 - Down 25%</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91DD-4B67-8EB1-A6D0D8CC460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'by age'!$A$29:$A$48</c:f>
              <c:strCache>
                <c:ptCount val="20"/>
                <c:pt idx="0">
                  <c:v>Apr 05 - Mar 06</c:v>
                </c:pt>
                <c:pt idx="1">
                  <c:v>Apr 06 - Mar 07</c:v>
                </c:pt>
                <c:pt idx="2">
                  <c:v>Apr 07 - Mar 08</c:v>
                </c:pt>
                <c:pt idx="3">
                  <c:v>Apr 08 - Mar 09</c:v>
                </c:pt>
                <c:pt idx="4">
                  <c:v>Apr 09 - Mar 10</c:v>
                </c:pt>
                <c:pt idx="5">
                  <c:v>Apr 10 - Mar 11</c:v>
                </c:pt>
                <c:pt idx="6">
                  <c:v>Apr 11 - Mar 12</c:v>
                </c:pt>
                <c:pt idx="7">
                  <c:v>Apr 12 - Mar 13</c:v>
                </c:pt>
                <c:pt idx="8">
                  <c:v>Apr 13 - Mar 14</c:v>
                </c:pt>
                <c:pt idx="9">
                  <c:v>Apr 14 - Mar 15</c:v>
                </c:pt>
                <c:pt idx="10">
                  <c:v>Apr 15 - Mar 16</c:v>
                </c:pt>
                <c:pt idx="11">
                  <c:v>Apr 16 - Mar 17</c:v>
                </c:pt>
                <c:pt idx="12">
                  <c:v>Apr 17 - Mar 18</c:v>
                </c:pt>
                <c:pt idx="13">
                  <c:v>Apr 18 - Mar 19</c:v>
                </c:pt>
                <c:pt idx="14">
                  <c:v>Apr 19 - Mar 20</c:v>
                </c:pt>
                <c:pt idx="15">
                  <c:v>Apr 20 - Mar 21</c:v>
                </c:pt>
                <c:pt idx="16">
                  <c:v>Apr 21 - Mar 22</c:v>
                </c:pt>
                <c:pt idx="17">
                  <c:v>Apr 22 - Mar 23</c:v>
                </c:pt>
                <c:pt idx="18">
                  <c:v>Apr 23 - Mar 24</c:v>
                </c:pt>
                <c:pt idx="19">
                  <c:v>Apr 24 - Mar 25</c:v>
                </c:pt>
              </c:strCache>
            </c:strRef>
          </c:cat>
          <c:val>
            <c:numRef>
              <c:f>'by age'!$F$29:$F$48</c:f>
              <c:numCache>
                <c:formatCode>0.0</c:formatCode>
                <c:ptCount val="20"/>
                <c:pt idx="0">
                  <c:v>201.28348336509188</c:v>
                </c:pt>
                <c:pt idx="1">
                  <c:v>211.86860622611798</c:v>
                </c:pt>
                <c:pt idx="2">
                  <c:v>242.26781283232896</c:v>
                </c:pt>
                <c:pt idx="3">
                  <c:v>255.75222213655539</c:v>
                </c:pt>
                <c:pt idx="4">
                  <c:v>241.59946236559139</c:v>
                </c:pt>
                <c:pt idx="5">
                  <c:v>231.47787147297012</c:v>
                </c:pt>
                <c:pt idx="6">
                  <c:v>221.24491035475671</c:v>
                </c:pt>
                <c:pt idx="7">
                  <c:v>193.03370786516857</c:v>
                </c:pt>
                <c:pt idx="8">
                  <c:v>201.60302794166759</c:v>
                </c:pt>
                <c:pt idx="9">
                  <c:v>193.99270015961426</c:v>
                </c:pt>
                <c:pt idx="10">
                  <c:v>192.70809758747114</c:v>
                </c:pt>
                <c:pt idx="11">
                  <c:v>177.4254857679494</c:v>
                </c:pt>
                <c:pt idx="12">
                  <c:v>191.67913135006373</c:v>
                </c:pt>
                <c:pt idx="13">
                  <c:v>184.63570995408472</c:v>
                </c:pt>
                <c:pt idx="14">
                  <c:v>182.65269849235725</c:v>
                </c:pt>
                <c:pt idx="15">
                  <c:v>157.23301893397615</c:v>
                </c:pt>
                <c:pt idx="16">
                  <c:v>161.14080590126426</c:v>
                </c:pt>
                <c:pt idx="17">
                  <c:v>205.59613087662274</c:v>
                </c:pt>
                <c:pt idx="18">
                  <c:v>194.76274705837116</c:v>
                </c:pt>
                <c:pt idx="19">
                  <c:v>191.66184134336999</c:v>
                </c:pt>
              </c:numCache>
            </c:numRef>
          </c:val>
          <c:smooth val="0"/>
          <c:extLst>
            <c:ext xmlns:c16="http://schemas.microsoft.com/office/drawing/2014/chart" uri="{C3380CC4-5D6E-409C-BE32-E72D297353CC}">
              <c16:uniqueId val="{00000004-91DD-4B67-8EB1-A6D0D8CC4603}"/>
            </c:ext>
          </c:extLst>
        </c:ser>
        <c:ser>
          <c:idx val="1"/>
          <c:order val="5"/>
          <c:tx>
            <c:strRef>
              <c:f>'by age'!$E$28</c:f>
              <c:strCache>
                <c:ptCount val="1"/>
                <c:pt idx="0">
                  <c:v>12</c:v>
                </c:pt>
              </c:strCache>
            </c:strRef>
          </c:tx>
          <c:spPr>
            <a:ln w="38100" cap="rnd">
              <a:solidFill>
                <a:srgbClr val="0070C0"/>
              </a:solidFill>
              <a:prstDash val="sysDash"/>
              <a:round/>
            </a:ln>
            <a:effectLst/>
          </c:spPr>
          <c:marker>
            <c:symbol val="none"/>
          </c:marker>
          <c:dLbls>
            <c:dLbl>
              <c:idx val="19"/>
              <c:tx>
                <c:rich>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r>
                      <a:rPr lang="en-US" sz="1200" dirty="0"/>
                      <a:t> 12 - Down 30%</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91DD-4B67-8EB1-A6D0D8CC460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'by age'!$A$29:$A$48</c:f>
              <c:strCache>
                <c:ptCount val="20"/>
                <c:pt idx="0">
                  <c:v>Apr 05 - Mar 06</c:v>
                </c:pt>
                <c:pt idx="1">
                  <c:v>Apr 06 - Mar 07</c:v>
                </c:pt>
                <c:pt idx="2">
                  <c:v>Apr 07 - Mar 08</c:v>
                </c:pt>
                <c:pt idx="3">
                  <c:v>Apr 08 - Mar 09</c:v>
                </c:pt>
                <c:pt idx="4">
                  <c:v>Apr 09 - Mar 10</c:v>
                </c:pt>
                <c:pt idx="5">
                  <c:v>Apr 10 - Mar 11</c:v>
                </c:pt>
                <c:pt idx="6">
                  <c:v>Apr 11 - Mar 12</c:v>
                </c:pt>
                <c:pt idx="7">
                  <c:v>Apr 12 - Mar 13</c:v>
                </c:pt>
                <c:pt idx="8">
                  <c:v>Apr 13 - Mar 14</c:v>
                </c:pt>
                <c:pt idx="9">
                  <c:v>Apr 14 - Mar 15</c:v>
                </c:pt>
                <c:pt idx="10">
                  <c:v>Apr 15 - Mar 16</c:v>
                </c:pt>
                <c:pt idx="11">
                  <c:v>Apr 16 - Mar 17</c:v>
                </c:pt>
                <c:pt idx="12">
                  <c:v>Apr 17 - Mar 18</c:v>
                </c:pt>
                <c:pt idx="13">
                  <c:v>Apr 18 - Mar 19</c:v>
                </c:pt>
                <c:pt idx="14">
                  <c:v>Apr 19 - Mar 20</c:v>
                </c:pt>
                <c:pt idx="15">
                  <c:v>Apr 20 - Mar 21</c:v>
                </c:pt>
                <c:pt idx="16">
                  <c:v>Apr 21 - Mar 22</c:v>
                </c:pt>
                <c:pt idx="17">
                  <c:v>Apr 22 - Mar 23</c:v>
                </c:pt>
                <c:pt idx="18">
                  <c:v>Apr 23 - Mar 24</c:v>
                </c:pt>
                <c:pt idx="19">
                  <c:v>Apr 24 - Mar 25</c:v>
                </c:pt>
              </c:strCache>
            </c:strRef>
          </c:cat>
          <c:val>
            <c:numRef>
              <c:f>'by age'!$E$29:$E$48</c:f>
              <c:numCache>
                <c:formatCode>0.0</c:formatCode>
                <c:ptCount val="20"/>
                <c:pt idx="0">
                  <c:v>87.163494914544515</c:v>
                </c:pt>
                <c:pt idx="1">
                  <c:v>103.72753494564012</c:v>
                </c:pt>
                <c:pt idx="2">
                  <c:v>96.667992399133865</c:v>
                </c:pt>
                <c:pt idx="3">
                  <c:v>98.789324452045548</c:v>
                </c:pt>
                <c:pt idx="4">
                  <c:v>104.38600421128085</c:v>
                </c:pt>
                <c:pt idx="5">
                  <c:v>111.81063272858562</c:v>
                </c:pt>
                <c:pt idx="6">
                  <c:v>87.40805821196453</c:v>
                </c:pt>
                <c:pt idx="7">
                  <c:v>78.12238055322716</c:v>
                </c:pt>
                <c:pt idx="8">
                  <c:v>82.380989691183217</c:v>
                </c:pt>
                <c:pt idx="9">
                  <c:v>84.075565893231982</c:v>
                </c:pt>
                <c:pt idx="10">
                  <c:v>78.96120164185615</c:v>
                </c:pt>
                <c:pt idx="11">
                  <c:v>64.782555460323465</c:v>
                </c:pt>
                <c:pt idx="12">
                  <c:v>86.332499728172237</c:v>
                </c:pt>
                <c:pt idx="13">
                  <c:v>69.082090100683473</c:v>
                </c:pt>
                <c:pt idx="14">
                  <c:v>64.886874197689352</c:v>
                </c:pt>
                <c:pt idx="15">
                  <c:v>63.008611835348034</c:v>
                </c:pt>
                <c:pt idx="16">
                  <c:v>71.66027720436449</c:v>
                </c:pt>
                <c:pt idx="17">
                  <c:v>78.072913143884136</c:v>
                </c:pt>
                <c:pt idx="18">
                  <c:v>77.913509212811576</c:v>
                </c:pt>
                <c:pt idx="19">
                  <c:v>68.830735497402159</c:v>
                </c:pt>
              </c:numCache>
            </c:numRef>
          </c:val>
          <c:smooth val="0"/>
          <c:extLst>
            <c:ext xmlns:c16="http://schemas.microsoft.com/office/drawing/2014/chart" uri="{C3380CC4-5D6E-409C-BE32-E72D297353CC}">
              <c16:uniqueId val="{00000005-91DD-4B67-8EB1-A6D0D8CC4603}"/>
            </c:ext>
          </c:extLst>
        </c:ser>
        <c:ser>
          <c:idx val="0"/>
          <c:order val="6"/>
          <c:tx>
            <c:strRef>
              <c:f>'by age'!$D$28</c:f>
              <c:strCache>
                <c:ptCount val="1"/>
                <c:pt idx="0">
                  <c:v>10 &amp; 11</c:v>
                </c:pt>
              </c:strCache>
            </c:strRef>
          </c:tx>
          <c:spPr>
            <a:ln w="28575" cap="rnd">
              <a:solidFill>
                <a:srgbClr val="FF9900"/>
              </a:solidFill>
              <a:prstDash val="sysDash"/>
              <a:round/>
            </a:ln>
            <a:effectLst/>
          </c:spPr>
          <c:marker>
            <c:symbol val="none"/>
          </c:marker>
          <c:dLbls>
            <c:dLbl>
              <c:idx val="19"/>
              <c:layout>
                <c:manualLayout>
                  <c:x val="2.2468854099056045E-2"/>
                  <c:y val="1.8937226449340868E-2"/>
                </c:manualLayout>
              </c:layout>
              <c:tx>
                <c:rich>
                  <a:bodyPr/>
                  <a:lstStyle/>
                  <a:p>
                    <a:r>
                      <a:rPr lang="en-US" dirty="0"/>
                      <a:t>10 &amp; 11 </a:t>
                    </a:r>
                  </a:p>
                  <a:p>
                    <a:r>
                      <a:rPr lang="en-US" dirty="0"/>
                      <a:t> Down 48%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91DD-4B67-8EB1-A6D0D8CC460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'by age'!$A$29:$A$48</c:f>
              <c:strCache>
                <c:ptCount val="20"/>
                <c:pt idx="0">
                  <c:v>Apr 05 - Mar 06</c:v>
                </c:pt>
                <c:pt idx="1">
                  <c:v>Apr 06 - Mar 07</c:v>
                </c:pt>
                <c:pt idx="2">
                  <c:v>Apr 07 - Mar 08</c:v>
                </c:pt>
                <c:pt idx="3">
                  <c:v>Apr 08 - Mar 09</c:v>
                </c:pt>
                <c:pt idx="4">
                  <c:v>Apr 09 - Mar 10</c:v>
                </c:pt>
                <c:pt idx="5">
                  <c:v>Apr 10 - Mar 11</c:v>
                </c:pt>
                <c:pt idx="6">
                  <c:v>Apr 11 - Mar 12</c:v>
                </c:pt>
                <c:pt idx="7">
                  <c:v>Apr 12 - Mar 13</c:v>
                </c:pt>
                <c:pt idx="8">
                  <c:v>Apr 13 - Mar 14</c:v>
                </c:pt>
                <c:pt idx="9">
                  <c:v>Apr 14 - Mar 15</c:v>
                </c:pt>
                <c:pt idx="10">
                  <c:v>Apr 15 - Mar 16</c:v>
                </c:pt>
                <c:pt idx="11">
                  <c:v>Apr 16 - Mar 17</c:v>
                </c:pt>
                <c:pt idx="12">
                  <c:v>Apr 17 - Mar 18</c:v>
                </c:pt>
                <c:pt idx="13">
                  <c:v>Apr 18 - Mar 19</c:v>
                </c:pt>
                <c:pt idx="14">
                  <c:v>Apr 19 - Mar 20</c:v>
                </c:pt>
                <c:pt idx="15">
                  <c:v>Apr 20 - Mar 21</c:v>
                </c:pt>
                <c:pt idx="16">
                  <c:v>Apr 21 - Mar 22</c:v>
                </c:pt>
                <c:pt idx="17">
                  <c:v>Apr 22 - Mar 23</c:v>
                </c:pt>
                <c:pt idx="18">
                  <c:v>Apr 23 - Mar 24</c:v>
                </c:pt>
                <c:pt idx="19">
                  <c:v>Apr 24 - Mar 25</c:v>
                </c:pt>
              </c:strCache>
            </c:strRef>
          </c:cat>
          <c:val>
            <c:numRef>
              <c:f>'by age'!$D$29:$D$48</c:f>
              <c:numCache>
                <c:formatCode>0.0</c:formatCode>
                <c:ptCount val="20"/>
                <c:pt idx="0">
                  <c:v>34.697741038267445</c:v>
                </c:pt>
                <c:pt idx="1">
                  <c:v>31.983957608653032</c:v>
                </c:pt>
                <c:pt idx="2">
                  <c:v>29.35100414300712</c:v>
                </c:pt>
                <c:pt idx="3">
                  <c:v>29.866956285636707</c:v>
                </c:pt>
                <c:pt idx="4">
                  <c:v>29.445973163881874</c:v>
                </c:pt>
                <c:pt idx="5">
                  <c:v>25.524146518743059</c:v>
                </c:pt>
                <c:pt idx="6">
                  <c:v>22.339971710186578</c:v>
                </c:pt>
                <c:pt idx="7">
                  <c:v>21.554528431045309</c:v>
                </c:pt>
                <c:pt idx="8">
                  <c:v>17.430772103973425</c:v>
                </c:pt>
                <c:pt idx="9">
                  <c:v>19.4845551306529</c:v>
                </c:pt>
                <c:pt idx="10">
                  <c:v>15.862575927573801</c:v>
                </c:pt>
                <c:pt idx="11">
                  <c:v>14.691320819700362</c:v>
                </c:pt>
                <c:pt idx="12">
                  <c:v>21.281529384484582</c:v>
                </c:pt>
                <c:pt idx="13">
                  <c:v>17.565633413738226</c:v>
                </c:pt>
                <c:pt idx="14">
                  <c:v>10.653796220132206</c:v>
                </c:pt>
                <c:pt idx="15">
                  <c:v>11.901438457808666</c:v>
                </c:pt>
                <c:pt idx="16">
                  <c:v>10.481873671483452</c:v>
                </c:pt>
                <c:pt idx="17">
                  <c:v>16.358667423922487</c:v>
                </c:pt>
                <c:pt idx="18">
                  <c:v>13.914969425586211</c:v>
                </c:pt>
                <c:pt idx="19">
                  <c:v>15.550447196090174</c:v>
                </c:pt>
              </c:numCache>
            </c:numRef>
          </c:val>
          <c:smooth val="0"/>
          <c:extLst>
            <c:ext xmlns:c16="http://schemas.microsoft.com/office/drawing/2014/chart" uri="{C3380CC4-5D6E-409C-BE32-E72D297353CC}">
              <c16:uniqueId val="{00000006-91DD-4B67-8EB1-A6D0D8CC4603}"/>
            </c:ext>
          </c:extLst>
        </c:ser>
        <c:dLbls>
          <c:showLegendKey val="0"/>
          <c:showVal val="0"/>
          <c:showCatName val="0"/>
          <c:showSerName val="0"/>
          <c:showPercent val="0"/>
          <c:showBubbleSize val="0"/>
        </c:dLbls>
        <c:smooth val="0"/>
        <c:axId val="1874143600"/>
        <c:axId val="1874145520"/>
      </c:lineChart>
      <c:catAx>
        <c:axId val="187414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4145520"/>
        <c:crosses val="autoZero"/>
        <c:auto val="1"/>
        <c:lblAlgn val="ctr"/>
        <c:lblOffset val="100"/>
        <c:noMultiLvlLbl val="0"/>
      </c:catAx>
      <c:valAx>
        <c:axId val="1874145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dirty="0"/>
                  <a:t>Rate per 10,000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4143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'10-17'!$B$3</c:f>
              <c:strCache>
                <c:ptCount val="1"/>
                <c:pt idx="0">
                  <c:v>NSW</c:v>
                </c:pt>
              </c:strCache>
              <c:extLst xmlns:c15="http://schemas.microsoft.com/office/drawing/2012/chart"/>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('10-17'!$A$4,'10-17'!$A$8,'10-17'!$A$12,'10-17'!$A$16,'10-17'!$A$20,'10-17'!$A$24,'10-17'!$A$28,'10-17'!$A$32,'10-17'!$A$36,'10-17'!$A$40,'10-17'!$A$44,'10-17'!$A$48,'10-17'!$A$52,'10-17'!$A$56,'10-17'!$A$60,'10-17'!$A$64,'10-17'!$A$68)</c:f>
              <c:strCache>
                <c:ptCount val="17"/>
                <c:pt idx="0">
                  <c:v>Jun qtr 2008</c:v>
                </c:pt>
                <c:pt idx="1">
                  <c:v>Jun qtr 2009</c:v>
                </c:pt>
                <c:pt idx="2">
                  <c:v>Jun qtr 2010</c:v>
                </c:pt>
                <c:pt idx="3">
                  <c:v>Jun qtr 2011</c:v>
                </c:pt>
                <c:pt idx="4">
                  <c:v>Jun qtr 2012</c:v>
                </c:pt>
                <c:pt idx="5">
                  <c:v>Jun qtr 2013</c:v>
                </c:pt>
                <c:pt idx="6">
                  <c:v>Jun qtr 2014</c:v>
                </c:pt>
                <c:pt idx="7">
                  <c:v>Jun qtr 2015</c:v>
                </c:pt>
                <c:pt idx="8">
                  <c:v>Jun qtr 2016</c:v>
                </c:pt>
                <c:pt idx="9">
                  <c:v>Jun qtr 2017</c:v>
                </c:pt>
                <c:pt idx="10">
                  <c:v>Jun qtr 2018</c:v>
                </c:pt>
                <c:pt idx="11">
                  <c:v>Jun qtr 2019</c:v>
                </c:pt>
                <c:pt idx="12">
                  <c:v>Jun qtr 2020</c:v>
                </c:pt>
                <c:pt idx="13">
                  <c:v>Jun qtr 2021</c:v>
                </c:pt>
                <c:pt idx="14">
                  <c:v>Jun qtr 2022</c:v>
                </c:pt>
                <c:pt idx="15">
                  <c:v>Jun qtr 2023</c:v>
                </c:pt>
                <c:pt idx="16">
                  <c:v>Jun qtr 2024</c:v>
                </c:pt>
              </c:strCache>
              <c:extLst/>
            </c:strRef>
          </c:cat>
          <c:val>
            <c:numRef>
              <c:f>('10-17'!$B$4,'10-17'!$B$8,'10-17'!$B$12,'10-17'!$B$16,'10-17'!$B$20,'10-17'!$B$24,'10-17'!$B$28,'10-17'!$B$32,'10-17'!$B$36,'10-17'!$B$40,'10-17'!$B$44,'10-17'!$B$48,'10-17'!$B$52,'10-17'!$B$56,'10-17'!$B$60,'10-17'!$B$64,'10-17'!$B$68)</c:f>
              <c:numCache>
                <c:formatCode>###,##0</c:formatCode>
                <c:ptCount val="17"/>
                <c:pt idx="0">
                  <c:v>351</c:v>
                </c:pt>
                <c:pt idx="1">
                  <c:v>341</c:v>
                </c:pt>
                <c:pt idx="2">
                  <c:v>330</c:v>
                </c:pt>
                <c:pt idx="3">
                  <c:v>288</c:v>
                </c:pt>
                <c:pt idx="4">
                  <c:v>271</c:v>
                </c:pt>
                <c:pt idx="5">
                  <c:v>241</c:v>
                </c:pt>
                <c:pt idx="6">
                  <c:v>247</c:v>
                </c:pt>
                <c:pt idx="7">
                  <c:v>251</c:v>
                </c:pt>
                <c:pt idx="8">
                  <c:v>233.60400000000001</c:v>
                </c:pt>
                <c:pt idx="9">
                  <c:v>236.05500000000001</c:v>
                </c:pt>
                <c:pt idx="10">
                  <c:v>235.571</c:v>
                </c:pt>
                <c:pt idx="11">
                  <c:v>201.75800000000001</c:v>
                </c:pt>
                <c:pt idx="12">
                  <c:v>154.90100000000001</c:v>
                </c:pt>
                <c:pt idx="13">
                  <c:v>152.38499999999999</c:v>
                </c:pt>
                <c:pt idx="14">
                  <c:v>157.505</c:v>
                </c:pt>
                <c:pt idx="15">
                  <c:v>146.154</c:v>
                </c:pt>
                <c:pt idx="16">
                  <c:v>198.02199999999999</c:v>
                </c:pt>
              </c:numCache>
              <c:extLst/>
            </c:numRef>
          </c:val>
          <c:extLst>
            <c:ext xmlns:c16="http://schemas.microsoft.com/office/drawing/2014/chart" uri="{C3380CC4-5D6E-409C-BE32-E72D297353CC}">
              <c16:uniqueId val="{00000000-A118-430B-AD82-57DE41763CE2}"/>
            </c:ext>
          </c:extLst>
        </c:ser>
        <c:ser>
          <c:idx val="2"/>
          <c:order val="2"/>
          <c:tx>
            <c:strRef>
              <c:f>'10-17'!$C$3</c:f>
              <c:strCache>
                <c:ptCount val="1"/>
                <c:pt idx="0">
                  <c:v>Vic</c:v>
                </c:pt>
              </c:strCache>
              <c:extLst xmlns:c15="http://schemas.microsoft.com/office/drawing/2012/chart"/>
            </c:strRef>
          </c:tx>
          <c:spPr>
            <a:solidFill>
              <a:srgbClr val="F59B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('10-17'!$A$4,'10-17'!$A$8,'10-17'!$A$12,'10-17'!$A$16,'10-17'!$A$20,'10-17'!$A$24,'10-17'!$A$28,'10-17'!$A$32,'10-17'!$A$36,'10-17'!$A$40,'10-17'!$A$44,'10-17'!$A$48,'10-17'!$A$52,'10-17'!$A$56,'10-17'!$A$60,'10-17'!$A$64,'10-17'!$A$68)</c:f>
              <c:strCache>
                <c:ptCount val="17"/>
                <c:pt idx="0">
                  <c:v>Jun qtr 2008</c:v>
                </c:pt>
                <c:pt idx="1">
                  <c:v>Jun qtr 2009</c:v>
                </c:pt>
                <c:pt idx="2">
                  <c:v>Jun qtr 2010</c:v>
                </c:pt>
                <c:pt idx="3">
                  <c:v>Jun qtr 2011</c:v>
                </c:pt>
                <c:pt idx="4">
                  <c:v>Jun qtr 2012</c:v>
                </c:pt>
                <c:pt idx="5">
                  <c:v>Jun qtr 2013</c:v>
                </c:pt>
                <c:pt idx="6">
                  <c:v>Jun qtr 2014</c:v>
                </c:pt>
                <c:pt idx="7">
                  <c:v>Jun qtr 2015</c:v>
                </c:pt>
                <c:pt idx="8">
                  <c:v>Jun qtr 2016</c:v>
                </c:pt>
                <c:pt idx="9">
                  <c:v>Jun qtr 2017</c:v>
                </c:pt>
                <c:pt idx="10">
                  <c:v>Jun qtr 2018</c:v>
                </c:pt>
                <c:pt idx="11">
                  <c:v>Jun qtr 2019</c:v>
                </c:pt>
                <c:pt idx="12">
                  <c:v>Jun qtr 2020</c:v>
                </c:pt>
                <c:pt idx="13">
                  <c:v>Jun qtr 2021</c:v>
                </c:pt>
                <c:pt idx="14">
                  <c:v>Jun qtr 2022</c:v>
                </c:pt>
                <c:pt idx="15">
                  <c:v>Jun qtr 2023</c:v>
                </c:pt>
                <c:pt idx="16">
                  <c:v>Jun qtr 2024</c:v>
                </c:pt>
              </c:strCache>
              <c:extLst/>
            </c:strRef>
          </c:cat>
          <c:val>
            <c:numRef>
              <c:f>('10-17'!$C$4,'10-17'!$C$8,'10-17'!$C$12,'10-17'!$C$16,'10-17'!$C$20,'10-17'!$C$24,'10-17'!$C$28,'10-17'!$C$32,'10-17'!$C$36,'10-17'!$C$40,'10-17'!$C$44,'10-17'!$C$48,'10-17'!$C$52,'10-17'!$C$56,'10-17'!$C$60,'10-17'!$C$64,'10-17'!$C$68)</c:f>
              <c:numCache>
                <c:formatCode>###,##0</c:formatCode>
                <c:ptCount val="17"/>
                <c:pt idx="0">
                  <c:v>76</c:v>
                </c:pt>
                <c:pt idx="1">
                  <c:v>72</c:v>
                </c:pt>
                <c:pt idx="2">
                  <c:v>82</c:v>
                </c:pt>
                <c:pt idx="3">
                  <c:v>79</c:v>
                </c:pt>
                <c:pt idx="4">
                  <c:v>65</c:v>
                </c:pt>
                <c:pt idx="5">
                  <c:v>54</c:v>
                </c:pt>
                <c:pt idx="6">
                  <c:v>65</c:v>
                </c:pt>
                <c:pt idx="7">
                  <c:v>83</c:v>
                </c:pt>
                <c:pt idx="8">
                  <c:v>100.08799999999999</c:v>
                </c:pt>
                <c:pt idx="9">
                  <c:v>115.077</c:v>
                </c:pt>
                <c:pt idx="10">
                  <c:v>109.495</c:v>
                </c:pt>
                <c:pt idx="11">
                  <c:v>123.077</c:v>
                </c:pt>
                <c:pt idx="12">
                  <c:v>116.626</c:v>
                </c:pt>
                <c:pt idx="13">
                  <c:v>95.352000000000004</c:v>
                </c:pt>
                <c:pt idx="14">
                  <c:v>83</c:v>
                </c:pt>
                <c:pt idx="15">
                  <c:v>60.319000000000003</c:v>
                </c:pt>
                <c:pt idx="16">
                  <c:v>43.198</c:v>
                </c:pt>
              </c:numCache>
              <c:extLst/>
            </c:numRef>
          </c:val>
          <c:extLst>
            <c:ext xmlns:c16="http://schemas.microsoft.com/office/drawing/2014/chart" uri="{C3380CC4-5D6E-409C-BE32-E72D297353CC}">
              <c16:uniqueId val="{00000001-A118-430B-AD82-57DE41763CE2}"/>
            </c:ext>
          </c:extLst>
        </c:ser>
        <c:ser>
          <c:idx val="4"/>
          <c:order val="3"/>
          <c:tx>
            <c:strRef>
              <c:f>'10-17'!$E$3</c:f>
              <c:strCache>
                <c:ptCount val="1"/>
                <c:pt idx="0">
                  <c:v>WA</c:v>
                </c:pt>
              </c:strCache>
              <c:extLst xmlns:c15="http://schemas.microsoft.com/office/drawing/2012/chart"/>
            </c:strRef>
          </c:tx>
          <c:spPr>
            <a:solidFill>
              <a:srgbClr val="328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('10-17'!$A$4,'10-17'!$A$8,'10-17'!$A$12,'10-17'!$A$16,'10-17'!$A$20,'10-17'!$A$24,'10-17'!$A$28,'10-17'!$A$32,'10-17'!$A$36,'10-17'!$A$40,'10-17'!$A$44,'10-17'!$A$48,'10-17'!$A$52,'10-17'!$A$56,'10-17'!$A$60,'10-17'!$A$64,'10-17'!$A$68)</c:f>
              <c:strCache>
                <c:ptCount val="17"/>
                <c:pt idx="0">
                  <c:v>Jun qtr 2008</c:v>
                </c:pt>
                <c:pt idx="1">
                  <c:v>Jun qtr 2009</c:v>
                </c:pt>
                <c:pt idx="2">
                  <c:v>Jun qtr 2010</c:v>
                </c:pt>
                <c:pt idx="3">
                  <c:v>Jun qtr 2011</c:v>
                </c:pt>
                <c:pt idx="4">
                  <c:v>Jun qtr 2012</c:v>
                </c:pt>
                <c:pt idx="5">
                  <c:v>Jun qtr 2013</c:v>
                </c:pt>
                <c:pt idx="6">
                  <c:v>Jun qtr 2014</c:v>
                </c:pt>
                <c:pt idx="7">
                  <c:v>Jun qtr 2015</c:v>
                </c:pt>
                <c:pt idx="8">
                  <c:v>Jun qtr 2016</c:v>
                </c:pt>
                <c:pt idx="9">
                  <c:v>Jun qtr 2017</c:v>
                </c:pt>
                <c:pt idx="10">
                  <c:v>Jun qtr 2018</c:v>
                </c:pt>
                <c:pt idx="11">
                  <c:v>Jun qtr 2019</c:v>
                </c:pt>
                <c:pt idx="12">
                  <c:v>Jun qtr 2020</c:v>
                </c:pt>
                <c:pt idx="13">
                  <c:v>Jun qtr 2021</c:v>
                </c:pt>
                <c:pt idx="14">
                  <c:v>Jun qtr 2022</c:v>
                </c:pt>
                <c:pt idx="15">
                  <c:v>Jun qtr 2023</c:v>
                </c:pt>
                <c:pt idx="16">
                  <c:v>Jun qtr 2024</c:v>
                </c:pt>
              </c:strCache>
              <c:extLst/>
            </c:strRef>
          </c:cat>
          <c:val>
            <c:numRef>
              <c:f>('10-17'!$E$4,'10-17'!$E$8,'10-17'!$E$12,'10-17'!$E$16,'10-17'!$E$20,'10-17'!$E$24,'10-17'!$E$28,'10-17'!$E$32,'10-17'!$E$36,'10-17'!$E$40,'10-17'!$E$44,'10-17'!$E$48,'10-17'!$E$52,'10-17'!$E$56,'10-17'!$E$60,'10-17'!$E$64,'10-17'!$E$68)</c:f>
              <c:numCache>
                <c:formatCode>###,##0</c:formatCode>
                <c:ptCount val="17"/>
                <c:pt idx="0">
                  <c:v>157</c:v>
                </c:pt>
                <c:pt idx="1">
                  <c:v>146</c:v>
                </c:pt>
                <c:pt idx="2">
                  <c:v>165</c:v>
                </c:pt>
                <c:pt idx="3">
                  <c:v>188</c:v>
                </c:pt>
                <c:pt idx="4">
                  <c:v>235</c:v>
                </c:pt>
                <c:pt idx="5">
                  <c:v>209</c:v>
                </c:pt>
                <c:pt idx="6">
                  <c:v>146</c:v>
                </c:pt>
                <c:pt idx="7">
                  <c:v>140</c:v>
                </c:pt>
                <c:pt idx="8">
                  <c:v>125.41800000000001</c:v>
                </c:pt>
                <c:pt idx="9">
                  <c:v>136.31899999999999</c:v>
                </c:pt>
                <c:pt idx="10">
                  <c:v>132.352</c:v>
                </c:pt>
                <c:pt idx="11">
                  <c:v>123.13200000000001</c:v>
                </c:pt>
                <c:pt idx="12">
                  <c:v>99.67</c:v>
                </c:pt>
                <c:pt idx="13">
                  <c:v>95.713999999999999</c:v>
                </c:pt>
                <c:pt idx="14">
                  <c:v>101.44</c:v>
                </c:pt>
                <c:pt idx="15">
                  <c:v>81.406999999999996</c:v>
                </c:pt>
                <c:pt idx="16">
                  <c:v>80.823999999999998</c:v>
                </c:pt>
              </c:numCache>
              <c:extLst/>
            </c:numRef>
          </c:val>
          <c:extLst>
            <c:ext xmlns:c16="http://schemas.microsoft.com/office/drawing/2014/chart" uri="{C3380CC4-5D6E-409C-BE32-E72D297353CC}">
              <c16:uniqueId val="{00000002-A118-430B-AD82-57DE41763CE2}"/>
            </c:ext>
          </c:extLst>
        </c:ser>
        <c:ser>
          <c:idx val="5"/>
          <c:order val="4"/>
          <c:tx>
            <c:strRef>
              <c:f>'10-17'!$F$3</c:f>
              <c:strCache>
                <c:ptCount val="1"/>
                <c:pt idx="0">
                  <c:v>SA</c:v>
                </c:pt>
              </c:strCache>
              <c:extLst xmlns:c15="http://schemas.microsoft.com/office/drawing/2012/chart"/>
            </c:strRef>
          </c:tx>
          <c:spPr>
            <a:solidFill>
              <a:schemeClr val="accent6">
                <a:lumMod val="9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B1-45DA-9B8C-9DF3644FDF83}"/>
                </c:ext>
              </c:extLst>
            </c:dLbl>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B1-45DA-9B8C-9DF3644FDF8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('10-17'!$A$4,'10-17'!$A$8,'10-17'!$A$12,'10-17'!$A$16,'10-17'!$A$20,'10-17'!$A$24,'10-17'!$A$28,'10-17'!$A$32,'10-17'!$A$36,'10-17'!$A$40,'10-17'!$A$44,'10-17'!$A$48,'10-17'!$A$52,'10-17'!$A$56,'10-17'!$A$60,'10-17'!$A$64,'10-17'!$A$68)</c:f>
              <c:strCache>
                <c:ptCount val="17"/>
                <c:pt idx="0">
                  <c:v>Jun qtr 2008</c:v>
                </c:pt>
                <c:pt idx="1">
                  <c:v>Jun qtr 2009</c:v>
                </c:pt>
                <c:pt idx="2">
                  <c:v>Jun qtr 2010</c:v>
                </c:pt>
                <c:pt idx="3">
                  <c:v>Jun qtr 2011</c:v>
                </c:pt>
                <c:pt idx="4">
                  <c:v>Jun qtr 2012</c:v>
                </c:pt>
                <c:pt idx="5">
                  <c:v>Jun qtr 2013</c:v>
                </c:pt>
                <c:pt idx="6">
                  <c:v>Jun qtr 2014</c:v>
                </c:pt>
                <c:pt idx="7">
                  <c:v>Jun qtr 2015</c:v>
                </c:pt>
                <c:pt idx="8">
                  <c:v>Jun qtr 2016</c:v>
                </c:pt>
                <c:pt idx="9">
                  <c:v>Jun qtr 2017</c:v>
                </c:pt>
                <c:pt idx="10">
                  <c:v>Jun qtr 2018</c:v>
                </c:pt>
                <c:pt idx="11">
                  <c:v>Jun qtr 2019</c:v>
                </c:pt>
                <c:pt idx="12">
                  <c:v>Jun qtr 2020</c:v>
                </c:pt>
                <c:pt idx="13">
                  <c:v>Jun qtr 2021</c:v>
                </c:pt>
                <c:pt idx="14">
                  <c:v>Jun qtr 2022</c:v>
                </c:pt>
                <c:pt idx="15">
                  <c:v>Jun qtr 2023</c:v>
                </c:pt>
                <c:pt idx="16">
                  <c:v>Jun qtr 2024</c:v>
                </c:pt>
              </c:strCache>
              <c:extLst/>
            </c:strRef>
          </c:cat>
          <c:val>
            <c:numRef>
              <c:f>('10-17'!$F$4,'10-17'!$F$8,'10-17'!$F$12,'10-17'!$F$16,'10-17'!$F$20,'10-17'!$F$24,'10-17'!$F$28,'10-17'!$F$32,'10-17'!$F$36,'10-17'!$F$40,'10-17'!$F$44,'10-17'!$F$48,'10-17'!$F$52,'10-17'!$F$56,'10-17'!$F$60,'10-17'!$F$64,'10-17'!$F$68)</c:f>
              <c:numCache>
                <c:formatCode>###,##0</c:formatCode>
                <c:ptCount val="17"/>
                <c:pt idx="0">
                  <c:v>56</c:v>
                </c:pt>
                <c:pt idx="1">
                  <c:v>44</c:v>
                </c:pt>
                <c:pt idx="2">
                  <c:v>50</c:v>
                </c:pt>
                <c:pt idx="3">
                  <c:v>45</c:v>
                </c:pt>
                <c:pt idx="4">
                  <c:v>59</c:v>
                </c:pt>
                <c:pt idx="5">
                  <c:v>40</c:v>
                </c:pt>
                <c:pt idx="6">
                  <c:v>53</c:v>
                </c:pt>
                <c:pt idx="7">
                  <c:v>38</c:v>
                </c:pt>
                <c:pt idx="8">
                  <c:v>44.076999999999998</c:v>
                </c:pt>
                <c:pt idx="9">
                  <c:v>44.988999999999997</c:v>
                </c:pt>
                <c:pt idx="10">
                  <c:v>31.373999999999999</c:v>
                </c:pt>
                <c:pt idx="11">
                  <c:v>33.033000000000001</c:v>
                </c:pt>
                <c:pt idx="12">
                  <c:v>28.472999999999999</c:v>
                </c:pt>
                <c:pt idx="13">
                  <c:v>23.286000000000001</c:v>
                </c:pt>
                <c:pt idx="14">
                  <c:v>29.132000000000001</c:v>
                </c:pt>
                <c:pt idx="15">
                  <c:v>15.538</c:v>
                </c:pt>
                <c:pt idx="16">
                  <c:v>32.296999999999997</c:v>
                </c:pt>
              </c:numCache>
              <c:extLst/>
            </c:numRef>
          </c:val>
          <c:extLst>
            <c:ext xmlns:c16="http://schemas.microsoft.com/office/drawing/2014/chart" uri="{C3380CC4-5D6E-409C-BE32-E72D297353CC}">
              <c16:uniqueId val="{00000003-A118-430B-AD82-57DE41763CE2}"/>
            </c:ext>
          </c:extLst>
        </c:ser>
        <c:ser>
          <c:idx val="6"/>
          <c:order val="5"/>
          <c:tx>
            <c:strRef>
              <c:f>'10-17'!$G$3</c:f>
              <c:strCache>
                <c:ptCount val="1"/>
                <c:pt idx="0">
                  <c:v>Tas</c:v>
                </c:pt>
              </c:strCache>
              <c:extLst xmlns:c15="http://schemas.microsoft.com/office/drawing/2012/chart"/>
            </c:strRef>
          </c:tx>
          <c:spPr>
            <a:solidFill>
              <a:srgbClr val="9DC3E6"/>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B1-45DA-9B8C-9DF3644FDF83}"/>
                </c:ext>
              </c:extLst>
            </c:dLbl>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B1-45DA-9B8C-9DF3644FDF8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('10-17'!$A$4,'10-17'!$A$8,'10-17'!$A$12,'10-17'!$A$16,'10-17'!$A$20,'10-17'!$A$24,'10-17'!$A$28,'10-17'!$A$32,'10-17'!$A$36,'10-17'!$A$40,'10-17'!$A$44,'10-17'!$A$48,'10-17'!$A$52,'10-17'!$A$56,'10-17'!$A$60,'10-17'!$A$64,'10-17'!$A$68)</c:f>
              <c:strCache>
                <c:ptCount val="17"/>
                <c:pt idx="0">
                  <c:v>Jun qtr 2008</c:v>
                </c:pt>
                <c:pt idx="1">
                  <c:v>Jun qtr 2009</c:v>
                </c:pt>
                <c:pt idx="2">
                  <c:v>Jun qtr 2010</c:v>
                </c:pt>
                <c:pt idx="3">
                  <c:v>Jun qtr 2011</c:v>
                </c:pt>
                <c:pt idx="4">
                  <c:v>Jun qtr 2012</c:v>
                </c:pt>
                <c:pt idx="5">
                  <c:v>Jun qtr 2013</c:v>
                </c:pt>
                <c:pt idx="6">
                  <c:v>Jun qtr 2014</c:v>
                </c:pt>
                <c:pt idx="7">
                  <c:v>Jun qtr 2015</c:v>
                </c:pt>
                <c:pt idx="8">
                  <c:v>Jun qtr 2016</c:v>
                </c:pt>
                <c:pt idx="9">
                  <c:v>Jun qtr 2017</c:v>
                </c:pt>
                <c:pt idx="10">
                  <c:v>Jun qtr 2018</c:v>
                </c:pt>
                <c:pt idx="11">
                  <c:v>Jun qtr 2019</c:v>
                </c:pt>
                <c:pt idx="12">
                  <c:v>Jun qtr 2020</c:v>
                </c:pt>
                <c:pt idx="13">
                  <c:v>Jun qtr 2021</c:v>
                </c:pt>
                <c:pt idx="14">
                  <c:v>Jun qtr 2022</c:v>
                </c:pt>
                <c:pt idx="15">
                  <c:v>Jun qtr 2023</c:v>
                </c:pt>
                <c:pt idx="16">
                  <c:v>Jun qtr 2024</c:v>
                </c:pt>
              </c:strCache>
              <c:extLst/>
            </c:strRef>
          </c:cat>
          <c:val>
            <c:numRef>
              <c:f>('10-17'!$G$4,'10-17'!$G$8,'10-17'!$G$12,'10-17'!$G$16,'10-17'!$G$20,'10-17'!$G$24,'10-17'!$G$28,'10-17'!$G$32,'10-17'!$G$36,'10-17'!$G$40,'10-17'!$G$44,'10-17'!$G$48,'10-17'!$G$52,'10-17'!$G$56,'10-17'!$G$60,'10-17'!$G$64,'10-17'!$G$68)</c:f>
              <c:numCache>
                <c:formatCode>###,##0</c:formatCode>
                <c:ptCount val="17"/>
                <c:pt idx="0">
                  <c:v>30</c:v>
                </c:pt>
                <c:pt idx="1">
                  <c:v>31</c:v>
                </c:pt>
                <c:pt idx="2">
                  <c:v>25</c:v>
                </c:pt>
                <c:pt idx="3">
                  <c:v>24</c:v>
                </c:pt>
                <c:pt idx="4">
                  <c:v>18</c:v>
                </c:pt>
                <c:pt idx="5">
                  <c:v>14</c:v>
                </c:pt>
                <c:pt idx="6">
                  <c:v>7</c:v>
                </c:pt>
                <c:pt idx="7">
                  <c:v>8</c:v>
                </c:pt>
                <c:pt idx="8">
                  <c:v>6.2089999999999996</c:v>
                </c:pt>
                <c:pt idx="9">
                  <c:v>11.757999999999999</c:v>
                </c:pt>
                <c:pt idx="10">
                  <c:v>11.010999999999999</c:v>
                </c:pt>
                <c:pt idx="11">
                  <c:v>15.813000000000001</c:v>
                </c:pt>
                <c:pt idx="12">
                  <c:v>10.989000000000001</c:v>
                </c:pt>
                <c:pt idx="13">
                  <c:v>6.5819999999999999</c:v>
                </c:pt>
                <c:pt idx="14">
                  <c:v>9.33</c:v>
                </c:pt>
                <c:pt idx="15">
                  <c:v>15.22</c:v>
                </c:pt>
                <c:pt idx="16">
                  <c:v>18.515999999999998</c:v>
                </c:pt>
              </c:numCache>
              <c:extLst/>
            </c:numRef>
          </c:val>
          <c:extLst>
            <c:ext xmlns:c16="http://schemas.microsoft.com/office/drawing/2014/chart" uri="{C3380CC4-5D6E-409C-BE32-E72D297353CC}">
              <c16:uniqueId val="{00000004-A118-430B-AD82-57DE41763CE2}"/>
            </c:ext>
          </c:extLst>
        </c:ser>
        <c:ser>
          <c:idx val="7"/>
          <c:order val="6"/>
          <c:tx>
            <c:strRef>
              <c:f>'10-17'!$H$3</c:f>
              <c:strCache>
                <c:ptCount val="1"/>
                <c:pt idx="0">
                  <c:v>ACT</c:v>
                </c:pt>
              </c:strCache>
              <c:extLst xmlns:c15="http://schemas.microsoft.com/office/drawing/2012/chart"/>
            </c:strRef>
          </c:tx>
          <c:spPr>
            <a:solidFill>
              <a:schemeClr val="bg1">
                <a:lumMod val="75000"/>
              </a:schemeClr>
            </a:solidFill>
            <a:ln>
              <a:noFill/>
            </a:ln>
            <a:effectLst/>
          </c:spPr>
          <c:invertIfNegative val="0"/>
          <c:cat>
            <c:strRef>
              <c:f>('10-17'!$A$4,'10-17'!$A$8,'10-17'!$A$12,'10-17'!$A$16,'10-17'!$A$20,'10-17'!$A$24,'10-17'!$A$28,'10-17'!$A$32,'10-17'!$A$36,'10-17'!$A$40,'10-17'!$A$44,'10-17'!$A$48,'10-17'!$A$52,'10-17'!$A$56,'10-17'!$A$60,'10-17'!$A$64,'10-17'!$A$68)</c:f>
              <c:strCache>
                <c:ptCount val="17"/>
                <c:pt idx="0">
                  <c:v>Jun qtr 2008</c:v>
                </c:pt>
                <c:pt idx="1">
                  <c:v>Jun qtr 2009</c:v>
                </c:pt>
                <c:pt idx="2">
                  <c:v>Jun qtr 2010</c:v>
                </c:pt>
                <c:pt idx="3">
                  <c:v>Jun qtr 2011</c:v>
                </c:pt>
                <c:pt idx="4">
                  <c:v>Jun qtr 2012</c:v>
                </c:pt>
                <c:pt idx="5">
                  <c:v>Jun qtr 2013</c:v>
                </c:pt>
                <c:pt idx="6">
                  <c:v>Jun qtr 2014</c:v>
                </c:pt>
                <c:pt idx="7">
                  <c:v>Jun qtr 2015</c:v>
                </c:pt>
                <c:pt idx="8">
                  <c:v>Jun qtr 2016</c:v>
                </c:pt>
                <c:pt idx="9">
                  <c:v>Jun qtr 2017</c:v>
                </c:pt>
                <c:pt idx="10">
                  <c:v>Jun qtr 2018</c:v>
                </c:pt>
                <c:pt idx="11">
                  <c:v>Jun qtr 2019</c:v>
                </c:pt>
                <c:pt idx="12">
                  <c:v>Jun qtr 2020</c:v>
                </c:pt>
                <c:pt idx="13">
                  <c:v>Jun qtr 2021</c:v>
                </c:pt>
                <c:pt idx="14">
                  <c:v>Jun qtr 2022</c:v>
                </c:pt>
                <c:pt idx="15">
                  <c:v>Jun qtr 2023</c:v>
                </c:pt>
                <c:pt idx="16">
                  <c:v>Jun qtr 2024</c:v>
                </c:pt>
              </c:strCache>
              <c:extLst/>
            </c:strRef>
          </c:cat>
          <c:val>
            <c:numRef>
              <c:f>('10-17'!$H$4,'10-17'!$H$8,'10-17'!$H$12,'10-17'!$H$16,'10-17'!$H$20,'10-17'!$H$24,'10-17'!$H$28,'10-17'!$H$32,'10-17'!$H$36,'10-17'!$H$40,'10-17'!$H$44,'10-17'!$H$48,'10-17'!$H$52,'10-17'!$H$56,'10-17'!$H$60,'10-17'!$H$64,'10-17'!$H$68)</c:f>
              <c:numCache>
                <c:formatCode>###,##0</c:formatCode>
                <c:ptCount val="17"/>
                <c:pt idx="0">
                  <c:v>15</c:v>
                </c:pt>
                <c:pt idx="1">
                  <c:v>9</c:v>
                </c:pt>
                <c:pt idx="2">
                  <c:v>19</c:v>
                </c:pt>
                <c:pt idx="3">
                  <c:v>19</c:v>
                </c:pt>
                <c:pt idx="4">
                  <c:v>19</c:v>
                </c:pt>
                <c:pt idx="5">
                  <c:v>12</c:v>
                </c:pt>
                <c:pt idx="6">
                  <c:v>14</c:v>
                </c:pt>
                <c:pt idx="7">
                  <c:v>7</c:v>
                </c:pt>
                <c:pt idx="8">
                  <c:v>5.593</c:v>
                </c:pt>
                <c:pt idx="9">
                  <c:v>12.56</c:v>
                </c:pt>
                <c:pt idx="10">
                  <c:v>9.2309999999999999</c:v>
                </c:pt>
                <c:pt idx="11">
                  <c:v>4.5819999999999999</c:v>
                </c:pt>
                <c:pt idx="12">
                  <c:v>13.374000000000001</c:v>
                </c:pt>
                <c:pt idx="13">
                  <c:v>7.8680000000000003</c:v>
                </c:pt>
                <c:pt idx="14">
                  <c:v>11.835000000000001</c:v>
                </c:pt>
                <c:pt idx="15">
                  <c:v>11.186999999999999</c:v>
                </c:pt>
                <c:pt idx="16">
                  <c:v>11.164999999999999</c:v>
                </c:pt>
              </c:numCache>
              <c:extLst/>
            </c:numRef>
          </c:val>
          <c:extLst>
            <c:ext xmlns:c16="http://schemas.microsoft.com/office/drawing/2014/chart" uri="{C3380CC4-5D6E-409C-BE32-E72D297353CC}">
              <c16:uniqueId val="{00000005-A118-430B-AD82-57DE41763CE2}"/>
            </c:ext>
          </c:extLst>
        </c:ser>
        <c:ser>
          <c:idx val="8"/>
          <c:order val="7"/>
          <c:tx>
            <c:strRef>
              <c:f>'10-17'!$I$3</c:f>
              <c:strCache>
                <c:ptCount val="1"/>
                <c:pt idx="0">
                  <c:v>NT</c:v>
                </c:pt>
              </c:strCache>
              <c:extLst xmlns:c15="http://schemas.microsoft.com/office/drawing/2012/chart"/>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('10-17'!$A$4,'10-17'!$A$8,'10-17'!$A$12,'10-17'!$A$16,'10-17'!$A$20,'10-17'!$A$24,'10-17'!$A$28,'10-17'!$A$32,'10-17'!$A$36,'10-17'!$A$40,'10-17'!$A$44,'10-17'!$A$48,'10-17'!$A$52,'10-17'!$A$56,'10-17'!$A$60,'10-17'!$A$64,'10-17'!$A$68)</c:f>
              <c:strCache>
                <c:ptCount val="17"/>
                <c:pt idx="0">
                  <c:v>Jun qtr 2008</c:v>
                </c:pt>
                <c:pt idx="1">
                  <c:v>Jun qtr 2009</c:v>
                </c:pt>
                <c:pt idx="2">
                  <c:v>Jun qtr 2010</c:v>
                </c:pt>
                <c:pt idx="3">
                  <c:v>Jun qtr 2011</c:v>
                </c:pt>
                <c:pt idx="4">
                  <c:v>Jun qtr 2012</c:v>
                </c:pt>
                <c:pt idx="5">
                  <c:v>Jun qtr 2013</c:v>
                </c:pt>
                <c:pt idx="6">
                  <c:v>Jun qtr 2014</c:v>
                </c:pt>
                <c:pt idx="7">
                  <c:v>Jun qtr 2015</c:v>
                </c:pt>
                <c:pt idx="8">
                  <c:v>Jun qtr 2016</c:v>
                </c:pt>
                <c:pt idx="9">
                  <c:v>Jun qtr 2017</c:v>
                </c:pt>
                <c:pt idx="10">
                  <c:v>Jun qtr 2018</c:v>
                </c:pt>
                <c:pt idx="11">
                  <c:v>Jun qtr 2019</c:v>
                </c:pt>
                <c:pt idx="12">
                  <c:v>Jun qtr 2020</c:v>
                </c:pt>
                <c:pt idx="13">
                  <c:v>Jun qtr 2021</c:v>
                </c:pt>
                <c:pt idx="14">
                  <c:v>Jun qtr 2022</c:v>
                </c:pt>
                <c:pt idx="15">
                  <c:v>Jun qtr 2023</c:v>
                </c:pt>
                <c:pt idx="16">
                  <c:v>Jun qtr 2024</c:v>
                </c:pt>
              </c:strCache>
              <c:extLst/>
            </c:strRef>
          </c:cat>
          <c:val>
            <c:numRef>
              <c:f>('10-17'!$I$4,'10-17'!$I$8,'10-17'!$I$12,'10-17'!$I$16,'10-17'!$I$20,'10-17'!$I$24,'10-17'!$I$28,'10-17'!$I$32,'10-17'!$I$36,'10-17'!$I$40,'10-17'!$I$44,'10-17'!$I$48,'10-17'!$I$52,'10-17'!$I$56,'10-17'!$I$60,'10-17'!$I$64,'10-17'!$I$68)</c:f>
              <c:numCache>
                <c:formatCode>###,##0</c:formatCode>
                <c:ptCount val="17"/>
                <c:pt idx="0">
                  <c:v>28</c:v>
                </c:pt>
                <c:pt idx="1">
                  <c:v>32</c:v>
                </c:pt>
                <c:pt idx="2">
                  <c:v>28</c:v>
                </c:pt>
                <c:pt idx="3">
                  <c:v>32</c:v>
                </c:pt>
                <c:pt idx="4">
                  <c:v>43</c:v>
                </c:pt>
                <c:pt idx="5">
                  <c:v>53</c:v>
                </c:pt>
                <c:pt idx="6">
                  <c:v>48</c:v>
                </c:pt>
                <c:pt idx="7">
                  <c:v>40</c:v>
                </c:pt>
                <c:pt idx="8">
                  <c:v>44.296999999999997</c:v>
                </c:pt>
                <c:pt idx="9">
                  <c:v>43.923000000000002</c:v>
                </c:pt>
                <c:pt idx="10">
                  <c:v>40.076999999999998</c:v>
                </c:pt>
                <c:pt idx="11">
                  <c:v>27.033000000000001</c:v>
                </c:pt>
                <c:pt idx="12">
                  <c:v>17.065999999999999</c:v>
                </c:pt>
                <c:pt idx="13">
                  <c:v>38.231000000000002</c:v>
                </c:pt>
                <c:pt idx="14">
                  <c:v>54.264000000000003</c:v>
                </c:pt>
                <c:pt idx="15">
                  <c:v>57.901000000000003</c:v>
                </c:pt>
                <c:pt idx="16">
                  <c:v>44.15</c:v>
                </c:pt>
              </c:numCache>
              <c:extLst/>
            </c:numRef>
          </c:val>
          <c:extLst>
            <c:ext xmlns:c16="http://schemas.microsoft.com/office/drawing/2014/chart" uri="{C3380CC4-5D6E-409C-BE32-E72D297353CC}">
              <c16:uniqueId val="{00000006-A118-430B-AD82-57DE41763CE2}"/>
            </c:ext>
          </c:extLst>
        </c:ser>
        <c:ser>
          <c:idx val="3"/>
          <c:order val="8"/>
          <c:tx>
            <c:strRef>
              <c:f>'10-17'!$D$3</c:f>
              <c:strCache>
                <c:ptCount val="1"/>
                <c:pt idx="0">
                  <c:v>Qld</c:v>
                </c:pt>
              </c:strCache>
              <c:extLst xmlns:c15="http://schemas.microsoft.com/office/drawing/2012/chart"/>
            </c:strRef>
          </c:tx>
          <c:spPr>
            <a:solidFill>
              <a:srgbClr val="FFBD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('10-17'!$A$4,'10-17'!$A$8,'10-17'!$A$12,'10-17'!$A$16,'10-17'!$A$20,'10-17'!$A$24,'10-17'!$A$28,'10-17'!$A$32,'10-17'!$A$36,'10-17'!$A$40,'10-17'!$A$44,'10-17'!$A$48,'10-17'!$A$52,'10-17'!$A$56,'10-17'!$A$60,'10-17'!$A$64,'10-17'!$A$68)</c:f>
              <c:strCache>
                <c:ptCount val="17"/>
                <c:pt idx="0">
                  <c:v>Jun qtr 2008</c:v>
                </c:pt>
                <c:pt idx="1">
                  <c:v>Jun qtr 2009</c:v>
                </c:pt>
                <c:pt idx="2">
                  <c:v>Jun qtr 2010</c:v>
                </c:pt>
                <c:pt idx="3">
                  <c:v>Jun qtr 2011</c:v>
                </c:pt>
                <c:pt idx="4">
                  <c:v>Jun qtr 2012</c:v>
                </c:pt>
                <c:pt idx="5">
                  <c:v>Jun qtr 2013</c:v>
                </c:pt>
                <c:pt idx="6">
                  <c:v>Jun qtr 2014</c:v>
                </c:pt>
                <c:pt idx="7">
                  <c:v>Jun qtr 2015</c:v>
                </c:pt>
                <c:pt idx="8">
                  <c:v>Jun qtr 2016</c:v>
                </c:pt>
                <c:pt idx="9">
                  <c:v>Jun qtr 2017</c:v>
                </c:pt>
                <c:pt idx="10">
                  <c:v>Jun qtr 2018</c:v>
                </c:pt>
                <c:pt idx="11">
                  <c:v>Jun qtr 2019</c:v>
                </c:pt>
                <c:pt idx="12">
                  <c:v>Jun qtr 2020</c:v>
                </c:pt>
                <c:pt idx="13">
                  <c:v>Jun qtr 2021</c:v>
                </c:pt>
                <c:pt idx="14">
                  <c:v>Jun qtr 2022</c:v>
                </c:pt>
                <c:pt idx="15">
                  <c:v>Jun qtr 2023</c:v>
                </c:pt>
                <c:pt idx="16">
                  <c:v>Jun qtr 2024</c:v>
                </c:pt>
              </c:strCache>
              <c:extLst/>
            </c:strRef>
          </c:cat>
          <c:val>
            <c:numRef>
              <c:f>('10-17'!$D$4,'10-17'!$D$8,'10-17'!$D$12,'10-17'!$D$16,'10-17'!$D$20,'10-17'!$D$24,'10-17'!$D$28,'10-17'!$D$32,'10-17'!$D$36,'10-17'!$D$40,'10-17'!$D$44,'10-17'!$D$48,'10-17'!$D$52,'10-17'!$D$56,'10-17'!$D$60,'10-17'!$D$64,'10-17'!$D$68)</c:f>
              <c:numCache>
                <c:formatCode>###,##0</c:formatCode>
                <c:ptCount val="17"/>
                <c:pt idx="0">
                  <c:v>133</c:v>
                </c:pt>
                <c:pt idx="1">
                  <c:v>103</c:v>
                </c:pt>
                <c:pt idx="2">
                  <c:v>135</c:v>
                </c:pt>
                <c:pt idx="3">
                  <c:v>130</c:v>
                </c:pt>
                <c:pt idx="4">
                  <c:v>149</c:v>
                </c:pt>
                <c:pt idx="5">
                  <c:v>171</c:v>
                </c:pt>
                <c:pt idx="6">
                  <c:v>187</c:v>
                </c:pt>
                <c:pt idx="7">
                  <c:v>168</c:v>
                </c:pt>
                <c:pt idx="8">
                  <c:v>187.25299999999999</c:v>
                </c:pt>
                <c:pt idx="9">
                  <c:v>194.56</c:v>
                </c:pt>
                <c:pt idx="10">
                  <c:v>227.44</c:v>
                </c:pt>
                <c:pt idx="11">
                  <c:v>227.626</c:v>
                </c:pt>
                <c:pt idx="12">
                  <c:v>187.41800000000001</c:v>
                </c:pt>
                <c:pt idx="13">
                  <c:v>250.44</c:v>
                </c:pt>
                <c:pt idx="14">
                  <c:v>259.714</c:v>
                </c:pt>
                <c:pt idx="15">
                  <c:v>277.29700000000003</c:v>
                </c:pt>
                <c:pt idx="16">
                  <c:v>293.62599999999998</c:v>
                </c:pt>
              </c:numCache>
              <c:extLst/>
            </c:numRef>
          </c:val>
          <c:extLst>
            <c:ext xmlns:c16="http://schemas.microsoft.com/office/drawing/2014/chart" uri="{C3380CC4-5D6E-409C-BE32-E72D297353CC}">
              <c16:uniqueId val="{00000007-A118-430B-AD82-57DE41763CE2}"/>
            </c:ext>
          </c:extLst>
        </c:ser>
        <c:dLbls>
          <c:showLegendKey val="0"/>
          <c:showVal val="0"/>
          <c:showCatName val="0"/>
          <c:showSerName val="0"/>
          <c:showPercent val="0"/>
          <c:showBubbleSize val="0"/>
        </c:dLbls>
        <c:gapWidth val="11"/>
        <c:overlap val="100"/>
        <c:axId val="96156863"/>
        <c:axId val="96145343"/>
      </c:barChart>
      <c:lineChart>
        <c:grouping val="standard"/>
        <c:varyColors val="0"/>
        <c:ser>
          <c:idx val="0"/>
          <c:order val="0"/>
          <c:tx>
            <c:v>Australia</c:v>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('10-17'!$A$4,'10-17'!$A$8,'10-17'!$A$12,'10-17'!$A$16,'10-17'!$A$20,'10-17'!$A$24,'10-17'!$A$28,'10-17'!$A$32,'10-17'!$A$36,'10-17'!$A$40,'10-17'!$A$44,'10-17'!$A$48,'10-17'!$A$52,'10-17'!$A$56,'10-17'!$A$60,'10-17'!$A$64,'10-17'!$A$68)</c:f>
              <c:strCache>
                <c:ptCount val="17"/>
                <c:pt idx="0">
                  <c:v>Jun qtr 2008</c:v>
                </c:pt>
                <c:pt idx="1">
                  <c:v>Jun qtr 2009</c:v>
                </c:pt>
                <c:pt idx="2">
                  <c:v>Jun qtr 2010</c:v>
                </c:pt>
                <c:pt idx="3">
                  <c:v>Jun qtr 2011</c:v>
                </c:pt>
                <c:pt idx="4">
                  <c:v>Jun qtr 2012</c:v>
                </c:pt>
                <c:pt idx="5">
                  <c:v>Jun qtr 2013</c:v>
                </c:pt>
                <c:pt idx="6">
                  <c:v>Jun qtr 2014</c:v>
                </c:pt>
                <c:pt idx="7">
                  <c:v>Jun qtr 2015</c:v>
                </c:pt>
                <c:pt idx="8">
                  <c:v>Jun qtr 2016</c:v>
                </c:pt>
                <c:pt idx="9">
                  <c:v>Jun qtr 2017</c:v>
                </c:pt>
                <c:pt idx="10">
                  <c:v>Jun qtr 2018</c:v>
                </c:pt>
                <c:pt idx="11">
                  <c:v>Jun qtr 2019</c:v>
                </c:pt>
                <c:pt idx="12">
                  <c:v>Jun qtr 2020</c:v>
                </c:pt>
                <c:pt idx="13">
                  <c:v>Jun qtr 2021</c:v>
                </c:pt>
                <c:pt idx="14">
                  <c:v>Jun qtr 2022</c:v>
                </c:pt>
                <c:pt idx="15">
                  <c:v>Jun qtr 2023</c:v>
                </c:pt>
                <c:pt idx="16">
                  <c:v>Jun qtr 2024</c:v>
                </c:pt>
              </c:strCache>
              <c:extLst/>
            </c:strRef>
          </c:cat>
          <c:val>
            <c:numRef>
              <c:f>('10-17'!$J$4,'10-17'!$J$8,'10-17'!$J$12,'10-17'!$J$16,'10-17'!$J$20,'10-17'!$J$24,'10-17'!$J$28,'10-17'!$J$32,'10-17'!$J$36,'10-17'!$J$40,'10-17'!$J$44,'10-17'!$J$48,'10-17'!$J$52,'10-17'!$J$56,'10-17'!$J$60,'10-17'!$J$64,'10-17'!$J$68)</c:f>
              <c:numCache>
                <c:formatCode>###,##0</c:formatCode>
                <c:ptCount val="17"/>
                <c:pt idx="0">
                  <c:v>846</c:v>
                </c:pt>
                <c:pt idx="1">
                  <c:v>779</c:v>
                </c:pt>
                <c:pt idx="2">
                  <c:v>833</c:v>
                </c:pt>
                <c:pt idx="3">
                  <c:v>806</c:v>
                </c:pt>
                <c:pt idx="4">
                  <c:v>858</c:v>
                </c:pt>
                <c:pt idx="5">
                  <c:v>794</c:v>
                </c:pt>
                <c:pt idx="6">
                  <c:v>768</c:v>
                </c:pt>
                <c:pt idx="7">
                  <c:v>736</c:v>
                </c:pt>
                <c:pt idx="8">
                  <c:v>746.53800000000001</c:v>
                </c:pt>
                <c:pt idx="9">
                  <c:v>795.24199999999996</c:v>
                </c:pt>
                <c:pt idx="10">
                  <c:v>796.54899999999998</c:v>
                </c:pt>
                <c:pt idx="11">
                  <c:v>756.05499999999995</c:v>
                </c:pt>
                <c:pt idx="12">
                  <c:v>628.51599999999996</c:v>
                </c:pt>
                <c:pt idx="13">
                  <c:v>669.85699999999997</c:v>
                </c:pt>
                <c:pt idx="14">
                  <c:v>706.22</c:v>
                </c:pt>
                <c:pt idx="15">
                  <c:v>665.02200000000005</c:v>
                </c:pt>
                <c:pt idx="16">
                  <c:v>721.798</c:v>
                </c:pt>
              </c:numCache>
              <c:extLst/>
            </c:numRef>
          </c:val>
          <c:smooth val="0"/>
          <c:extLst xmlns:c15="http://schemas.microsoft.com/office/drawing/2012/chart">
            <c:ext xmlns:c16="http://schemas.microsoft.com/office/drawing/2014/chart" uri="{C3380CC4-5D6E-409C-BE32-E72D297353CC}">
              <c16:uniqueId val="{00000008-A118-430B-AD82-57DE41763CE2}"/>
            </c:ext>
          </c:extLst>
        </c:ser>
        <c:dLbls>
          <c:showLegendKey val="0"/>
          <c:showVal val="0"/>
          <c:showCatName val="0"/>
          <c:showSerName val="0"/>
          <c:showPercent val="0"/>
          <c:showBubbleSize val="0"/>
        </c:dLbls>
        <c:marker val="1"/>
        <c:smooth val="0"/>
        <c:axId val="1000378592"/>
        <c:axId val="1000380992"/>
      </c:lineChart>
      <c:catAx>
        <c:axId val="9615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6145343"/>
        <c:crosses val="autoZero"/>
        <c:auto val="1"/>
        <c:lblAlgn val="ctr"/>
        <c:lblOffset val="100"/>
        <c:noMultiLvlLbl val="0"/>
      </c:catAx>
      <c:valAx>
        <c:axId val="96145343"/>
        <c:scaling>
          <c:orientation val="minMax"/>
        </c:scaling>
        <c:delete val="0"/>
        <c:axPos val="l"/>
        <c:majorGridlines>
          <c:spPr>
            <a:ln w="9525" cap="flat" cmpd="sng" algn="ctr">
              <a:solidFill>
                <a:schemeClr val="bg1">
                  <a:lumMod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6156863"/>
        <c:crosses val="autoZero"/>
        <c:crossBetween val="between"/>
      </c:valAx>
      <c:valAx>
        <c:axId val="1000380992"/>
        <c:scaling>
          <c:orientation val="minMax"/>
        </c:scaling>
        <c:delete val="1"/>
        <c:axPos val="r"/>
        <c:numFmt formatCode="###,##0" sourceLinked="1"/>
        <c:majorTickMark val="out"/>
        <c:minorTickMark val="none"/>
        <c:tickLblPos val="nextTo"/>
        <c:crossAx val="1000378592"/>
        <c:crosses val="max"/>
        <c:crossBetween val="between"/>
      </c:valAx>
      <c:catAx>
        <c:axId val="1000378592"/>
        <c:scaling>
          <c:orientation val="minMax"/>
        </c:scaling>
        <c:delete val="1"/>
        <c:axPos val="b"/>
        <c:numFmt formatCode="General" sourceLinked="1"/>
        <c:majorTickMark val="out"/>
        <c:minorTickMark val="none"/>
        <c:tickLblPos val="nextTo"/>
        <c:crossAx val="1000380992"/>
        <c:crosses val="autoZero"/>
        <c:auto val="1"/>
        <c:lblAlgn val="ctr"/>
        <c:lblOffset val="100"/>
        <c:noMultiLvlLbl val="0"/>
      </c:catAx>
      <c:spPr>
        <a:noFill/>
        <a:ln>
          <a:noFill/>
        </a:ln>
        <a:effectLst/>
      </c:spPr>
    </c:plotArea>
    <c:legend>
      <c:legendPos val="b"/>
      <c:legendEntry>
        <c:idx val="8"/>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rgbClr val="990099"/>
            </a:solidFill>
            <a:ln>
              <a:noFill/>
            </a:ln>
            <a:effectLst/>
          </c:spPr>
          <c:invertIfNegative val="0"/>
          <c:dPt>
            <c:idx val="14"/>
            <c:invertIfNegative val="0"/>
            <c:bubble3D val="0"/>
            <c:spPr>
              <a:solidFill>
                <a:srgbClr val="C400C4"/>
              </a:solidFill>
              <a:ln>
                <a:noFill/>
              </a:ln>
              <a:effectLst/>
            </c:spPr>
            <c:extLst>
              <c:ext xmlns:c16="http://schemas.microsoft.com/office/drawing/2014/chart" uri="{C3380CC4-5D6E-409C-BE32-E72D297353CC}">
                <c16:uniqueId val="{00000003-FF78-4CE6-8ECC-D53C398BFAA7}"/>
              </c:ext>
            </c:extLst>
          </c:dPt>
          <c:dPt>
            <c:idx val="15"/>
            <c:invertIfNegative val="0"/>
            <c:bubble3D val="0"/>
            <c:spPr>
              <a:solidFill>
                <a:srgbClr val="C400C4"/>
              </a:solidFill>
              <a:ln>
                <a:noFill/>
              </a:ln>
              <a:effectLst/>
            </c:spPr>
            <c:extLst>
              <c:ext xmlns:c16="http://schemas.microsoft.com/office/drawing/2014/chart" uri="{C3380CC4-5D6E-409C-BE32-E72D297353CC}">
                <c16:uniqueId val="{00000001-FF78-4CE6-8ECC-D53C398BFAA7}"/>
              </c:ext>
            </c:extLst>
          </c:dPt>
          <c:dPt>
            <c:idx val="16"/>
            <c:invertIfNegative val="0"/>
            <c:bubble3D val="0"/>
            <c:spPr>
              <a:solidFill>
                <a:srgbClr val="C400C4"/>
              </a:solidFill>
              <a:ln>
                <a:noFill/>
              </a:ln>
              <a:effectLst/>
            </c:spPr>
            <c:extLst>
              <c:ext xmlns:c16="http://schemas.microsoft.com/office/drawing/2014/chart" uri="{C3380CC4-5D6E-409C-BE32-E72D297353CC}">
                <c16:uniqueId val="{00000002-FF78-4CE6-8ECC-D53C398BFAA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Sheet13!$A$14:$A$33</c:f>
              <c:numCache>
                <c:formatCode>General</c:formatCode>
                <c:ptCount val="2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numCache>
            </c:numRef>
          </c:cat>
          <c:val>
            <c:numRef>
              <c:f>Sheet13!$J$14:$J$33</c:f>
              <c:numCache>
                <c:formatCode>0</c:formatCode>
                <c:ptCount val="20"/>
                <c:pt idx="0">
                  <c:v>305.44358974358971</c:v>
                </c:pt>
                <c:pt idx="1">
                  <c:v>343.64615384615382</c:v>
                </c:pt>
                <c:pt idx="2">
                  <c:v>431.93333333333328</c:v>
                </c:pt>
                <c:pt idx="3">
                  <c:v>414.9</c:v>
                </c:pt>
                <c:pt idx="4">
                  <c:v>433.76666666666665</c:v>
                </c:pt>
                <c:pt idx="5">
                  <c:v>389.9666666666667</c:v>
                </c:pt>
                <c:pt idx="6">
                  <c:v>345.23333333333329</c:v>
                </c:pt>
                <c:pt idx="7">
                  <c:v>316.26666666666665</c:v>
                </c:pt>
                <c:pt idx="8">
                  <c:v>286.8</c:v>
                </c:pt>
                <c:pt idx="9">
                  <c:v>315.03333333333336</c:v>
                </c:pt>
                <c:pt idx="10">
                  <c:v>292.03333333333336</c:v>
                </c:pt>
                <c:pt idx="11">
                  <c:v>289.73333333333335</c:v>
                </c:pt>
                <c:pt idx="12">
                  <c:v>276.7</c:v>
                </c:pt>
                <c:pt idx="13">
                  <c:v>271.56666666666666</c:v>
                </c:pt>
                <c:pt idx="14">
                  <c:v>201.49166666666665</c:v>
                </c:pt>
                <c:pt idx="15">
                  <c:v>199.23333333333335</c:v>
                </c:pt>
                <c:pt idx="16">
                  <c:v>197.93333333333331</c:v>
                </c:pt>
                <c:pt idx="17">
                  <c:v>171.43333333333334</c:v>
                </c:pt>
                <c:pt idx="18">
                  <c:v>241.4</c:v>
                </c:pt>
                <c:pt idx="19">
                  <c:v>234</c:v>
                </c:pt>
              </c:numCache>
            </c:numRef>
          </c:val>
          <c:extLst>
            <c:ext xmlns:c16="http://schemas.microsoft.com/office/drawing/2014/chart" uri="{C3380CC4-5D6E-409C-BE32-E72D297353CC}">
              <c16:uniqueId val="{00000000-FF78-4CE6-8ECC-D53C398BFAA7}"/>
            </c:ext>
          </c:extLst>
        </c:ser>
        <c:dLbls>
          <c:showLegendKey val="0"/>
          <c:showVal val="0"/>
          <c:showCatName val="0"/>
          <c:showSerName val="0"/>
          <c:showPercent val="0"/>
          <c:showBubbleSize val="0"/>
        </c:dLbls>
        <c:gapWidth val="49"/>
        <c:overlap val="-27"/>
        <c:axId val="2070604448"/>
        <c:axId val="2070586688"/>
      </c:barChart>
      <c:catAx>
        <c:axId val="207060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0586688"/>
        <c:crosses val="autoZero"/>
        <c:auto val="1"/>
        <c:lblAlgn val="ctr"/>
        <c:lblOffset val="100"/>
        <c:noMultiLvlLbl val="0"/>
      </c:catAx>
      <c:valAx>
        <c:axId val="2070586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0604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5"/>
            <c:invertIfNegative val="0"/>
            <c:bubble3D val="0"/>
            <c:spPr>
              <a:solidFill>
                <a:srgbClr val="990099"/>
              </a:solidFill>
              <a:ln>
                <a:noFill/>
              </a:ln>
              <a:effectLst/>
            </c:spPr>
            <c:extLst>
              <c:ext xmlns:c16="http://schemas.microsoft.com/office/drawing/2014/chart" uri="{C3380CC4-5D6E-409C-BE32-E72D297353CC}">
                <c16:uniqueId val="{00000001-F1BA-43B2-A90E-F5AC02325DC4}"/>
              </c:ext>
            </c:extLst>
          </c:dPt>
          <c:dPt>
            <c:idx val="16"/>
            <c:invertIfNegative val="0"/>
            <c:bubble3D val="0"/>
            <c:spPr>
              <a:solidFill>
                <a:srgbClr val="990099"/>
              </a:solidFill>
              <a:ln>
                <a:noFill/>
              </a:ln>
              <a:effectLst/>
            </c:spPr>
            <c:extLst>
              <c:ext xmlns:c16="http://schemas.microsoft.com/office/drawing/2014/chart" uri="{C3380CC4-5D6E-409C-BE32-E72D297353CC}">
                <c16:uniqueId val="{00000002-F1BA-43B2-A90E-F5AC02325DC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'by age'!$L$27:$L$46</c:f>
              <c:strCache>
                <c:ptCount val="20"/>
                <c:pt idx="0">
                  <c:v>yr to Mar 2006</c:v>
                </c:pt>
                <c:pt idx="1">
                  <c:v>yr to Mar 2007</c:v>
                </c:pt>
                <c:pt idx="2">
                  <c:v>yr to Mar 2008</c:v>
                </c:pt>
                <c:pt idx="3">
                  <c:v>yr to Mar 2009</c:v>
                </c:pt>
                <c:pt idx="4">
                  <c:v>yr to Mar 2010</c:v>
                </c:pt>
                <c:pt idx="5">
                  <c:v>yr to Mar 2011</c:v>
                </c:pt>
                <c:pt idx="6">
                  <c:v>yr to Mar 2012</c:v>
                </c:pt>
                <c:pt idx="7">
                  <c:v>yr to Mar 2013</c:v>
                </c:pt>
                <c:pt idx="8">
                  <c:v>yr to Mar 2014</c:v>
                </c:pt>
                <c:pt idx="9">
                  <c:v>yr to Mar 2015</c:v>
                </c:pt>
                <c:pt idx="10">
                  <c:v>yr to Mar 2016</c:v>
                </c:pt>
                <c:pt idx="11">
                  <c:v>yr to Mar 2017</c:v>
                </c:pt>
                <c:pt idx="12">
                  <c:v>yr to Mar 2018</c:v>
                </c:pt>
                <c:pt idx="13">
                  <c:v>yr to Mar 2019</c:v>
                </c:pt>
                <c:pt idx="14">
                  <c:v>yr to Mar 2020</c:v>
                </c:pt>
                <c:pt idx="15">
                  <c:v>yr to Mar 2021</c:v>
                </c:pt>
                <c:pt idx="16">
                  <c:v>yr to Mar 2022</c:v>
                </c:pt>
                <c:pt idx="17">
                  <c:v>yr to Mar 2023</c:v>
                </c:pt>
                <c:pt idx="18">
                  <c:v>yr to Mar 2024</c:v>
                </c:pt>
                <c:pt idx="19">
                  <c:v>yr to Mar 2025</c:v>
                </c:pt>
              </c:strCache>
            </c:strRef>
          </c:cat>
          <c:val>
            <c:numRef>
              <c:f>'by age'!$K$27:$K$46</c:f>
              <c:numCache>
                <c:formatCode>0.0</c:formatCode>
                <c:ptCount val="20"/>
                <c:pt idx="0">
                  <c:v>303.3786036064073</c:v>
                </c:pt>
                <c:pt idx="1">
                  <c:v>315.4599853512251</c:v>
                </c:pt>
                <c:pt idx="2">
                  <c:v>342.62362775846611</c:v>
                </c:pt>
                <c:pt idx="3">
                  <c:v>357.41448027362986</c:v>
                </c:pt>
                <c:pt idx="4">
                  <c:v>357.94460205751074</c:v>
                </c:pt>
                <c:pt idx="5">
                  <c:v>336.27126178123194</c:v>
                </c:pt>
                <c:pt idx="6">
                  <c:v>311.98487985679748</c:v>
                </c:pt>
                <c:pt idx="7">
                  <c:v>280.71382031419677</c:v>
                </c:pt>
                <c:pt idx="8">
                  <c:v>264.15125935497917</c:v>
                </c:pt>
                <c:pt idx="9">
                  <c:v>247.40693675768165</c:v>
                </c:pt>
                <c:pt idx="10">
                  <c:v>255.65050282923772</c:v>
                </c:pt>
                <c:pt idx="11">
                  <c:v>234.95070378015564</c:v>
                </c:pt>
                <c:pt idx="12">
                  <c:v>253.92512689497624</c:v>
                </c:pt>
                <c:pt idx="13">
                  <c:v>230.90195660428893</c:v>
                </c:pt>
                <c:pt idx="14">
                  <c:v>236.35629081045062</c:v>
                </c:pt>
                <c:pt idx="15">
                  <c:v>219.14315886689212</c:v>
                </c:pt>
                <c:pt idx="16">
                  <c:v>207.80564239478508</c:v>
                </c:pt>
                <c:pt idx="17">
                  <c:v>229.33955181209322</c:v>
                </c:pt>
                <c:pt idx="18">
                  <c:v>229.91131137268889</c:v>
                </c:pt>
                <c:pt idx="19">
                  <c:v>222.46287763034286</c:v>
                </c:pt>
              </c:numCache>
            </c:numRef>
          </c:val>
          <c:extLst>
            <c:ext xmlns:c16="http://schemas.microsoft.com/office/drawing/2014/chart" uri="{C3380CC4-5D6E-409C-BE32-E72D297353CC}">
              <c16:uniqueId val="{00000000-F1BA-43B2-A90E-F5AC02325DC4}"/>
            </c:ext>
          </c:extLst>
        </c:ser>
        <c:dLbls>
          <c:showLegendKey val="0"/>
          <c:showVal val="0"/>
          <c:showCatName val="0"/>
          <c:showSerName val="0"/>
          <c:showPercent val="0"/>
          <c:showBubbleSize val="0"/>
        </c:dLbls>
        <c:gapWidth val="40"/>
        <c:overlap val="-27"/>
        <c:axId val="2070585248"/>
        <c:axId val="2070606848"/>
      </c:barChart>
      <c:catAx>
        <c:axId val="207058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0606848"/>
        <c:crosses val="autoZero"/>
        <c:auto val="1"/>
        <c:lblAlgn val="ctr"/>
        <c:lblOffset val="100"/>
        <c:noMultiLvlLbl val="0"/>
      </c:catAx>
      <c:valAx>
        <c:axId val="2070606848"/>
        <c:scaling>
          <c:orientation val="minMax"/>
        </c:scaling>
        <c:delete val="0"/>
        <c:axPos val="l"/>
        <c:majorGridlines>
          <c:spPr>
            <a:ln w="317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Rate per 100,000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0585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74372875521694E-2"/>
          <c:y val="0"/>
          <c:w val="0.84045781162600575"/>
          <c:h val="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3CA-426A-B78D-D7F23497EAFC}"/>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F3CA-426A-B78D-D7F23497EAFC}"/>
              </c:ext>
            </c:extLst>
          </c:dPt>
          <c:val>
            <c:numRef>
              <c:f>'Youth offending and custody'!$P$23:$Q$23</c:f>
              <c:numCache>
                <c:formatCode>General</c:formatCode>
                <c:ptCount val="2"/>
                <c:pt idx="0" formatCode="0">
                  <c:v>12</c:v>
                </c:pt>
                <c:pt idx="1">
                  <c:v>88</c:v>
                </c:pt>
              </c:numCache>
            </c:numRef>
          </c:val>
          <c:extLst>
            <c:ext xmlns:c16="http://schemas.microsoft.com/office/drawing/2014/chart" uri="{C3380CC4-5D6E-409C-BE32-E72D297353CC}">
              <c16:uniqueId val="{00000004-F3CA-426A-B78D-D7F23497EAF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53526534141119"/>
          <c:y val="2.6427106303744497E-2"/>
          <c:w val="0.81480051716012813"/>
          <c:h val="0.80816985384126594"/>
        </c:manualLayout>
      </c:layout>
      <c:lineChart>
        <c:grouping val="standard"/>
        <c:varyColors val="0"/>
        <c:ser>
          <c:idx val="8"/>
          <c:order val="0"/>
          <c:tx>
            <c:strRef>
              <c:f>'total % houshold crime'!$A$72</c:f>
              <c:strCache>
                <c:ptCount val="1"/>
                <c:pt idx="0">
                  <c:v>AUS</c:v>
                </c:pt>
              </c:strCache>
            </c:strRef>
          </c:tx>
          <c:spPr>
            <a:ln w="28575" cap="rnd">
              <a:solidFill>
                <a:schemeClr val="tx2">
                  <a:lumMod val="75000"/>
                </a:schemeClr>
              </a:solidFill>
              <a:round/>
            </a:ln>
            <a:effectLst/>
          </c:spPr>
          <c:marker>
            <c:symbol val="none"/>
          </c:marker>
          <c:dLbls>
            <c:dLbl>
              <c:idx val="15"/>
              <c:layout>
                <c:manualLayout>
                  <c:x val="4.0674752726023285E-2"/>
                  <c:y val="9.6098568377252711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D79E-4A94-AB1D-1F8CAC6E42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crime'!$B$72:$Q$72</c:f>
              <c:numCache>
                <c:formatCode>General</c:formatCode>
                <c:ptCount val="16"/>
                <c:pt idx="0">
                  <c:v>18.600000000000001</c:v>
                </c:pt>
                <c:pt idx="1">
                  <c:v>15.7</c:v>
                </c:pt>
                <c:pt idx="2">
                  <c:v>14.5</c:v>
                </c:pt>
                <c:pt idx="3">
                  <c:v>14.5</c:v>
                </c:pt>
                <c:pt idx="4">
                  <c:v>12.5</c:v>
                </c:pt>
                <c:pt idx="5">
                  <c:v>11.8</c:v>
                </c:pt>
                <c:pt idx="6">
                  <c:v>11.9</c:v>
                </c:pt>
                <c:pt idx="7">
                  <c:v>11.3</c:v>
                </c:pt>
                <c:pt idx="8">
                  <c:v>11.3</c:v>
                </c:pt>
                <c:pt idx="9">
                  <c:v>11.4</c:v>
                </c:pt>
                <c:pt idx="10">
                  <c:v>10</c:v>
                </c:pt>
                <c:pt idx="11">
                  <c:v>10.4</c:v>
                </c:pt>
                <c:pt idx="12">
                  <c:v>9.4</c:v>
                </c:pt>
                <c:pt idx="13">
                  <c:v>9.1</c:v>
                </c:pt>
                <c:pt idx="14">
                  <c:v>8.5</c:v>
                </c:pt>
                <c:pt idx="15">
                  <c:v>9</c:v>
                </c:pt>
              </c:numCache>
            </c:numRef>
          </c:val>
          <c:smooth val="0"/>
          <c:extLst>
            <c:ext xmlns:c16="http://schemas.microsoft.com/office/drawing/2014/chart" uri="{C3380CC4-5D6E-409C-BE32-E72D297353CC}">
              <c16:uniqueId val="{00000001-D79E-4A94-AB1D-1F8CAC6E4216}"/>
            </c:ext>
          </c:extLst>
        </c:ser>
        <c:ser>
          <c:idx val="0"/>
          <c:order val="1"/>
          <c:tx>
            <c:strRef>
              <c:f>'total % houshold crime'!$A$64</c:f>
              <c:strCache>
                <c:ptCount val="1"/>
                <c:pt idx="0">
                  <c:v>NSW</c:v>
                </c:pt>
              </c:strCache>
            </c:strRef>
          </c:tx>
          <c:spPr>
            <a:ln w="28575" cap="rnd">
              <a:solidFill>
                <a:schemeClr val="accent1"/>
              </a:solidFill>
              <a:round/>
            </a:ln>
            <a:effectLst/>
          </c:spPr>
          <c:marker>
            <c:symbol val="none"/>
          </c:marker>
          <c:dLbls>
            <c:dLbl>
              <c:idx val="15"/>
              <c:layout>
                <c:manualLayout>
                  <c:x val="4.3762824101186539E-3"/>
                  <c:y val="3.3634498932038452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D79E-4A94-AB1D-1F8CAC6E42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crime'!$B$64:$Q$64</c:f>
              <c:numCache>
                <c:formatCode>0.0</c:formatCode>
                <c:ptCount val="16"/>
                <c:pt idx="0" formatCode="General">
                  <c:v>18.100000000000001</c:v>
                </c:pt>
                <c:pt idx="1">
                  <c:v>16.200000000000003</c:v>
                </c:pt>
                <c:pt idx="2">
                  <c:v>14</c:v>
                </c:pt>
                <c:pt idx="3">
                  <c:v>13.55</c:v>
                </c:pt>
                <c:pt idx="4">
                  <c:v>12.2</c:v>
                </c:pt>
                <c:pt idx="5">
                  <c:v>10.9</c:v>
                </c:pt>
                <c:pt idx="6">
                  <c:v>10.3</c:v>
                </c:pt>
                <c:pt idx="7">
                  <c:v>9.5500000000000007</c:v>
                </c:pt>
                <c:pt idx="8">
                  <c:v>9.3000000000000007</c:v>
                </c:pt>
                <c:pt idx="9">
                  <c:v>9.5</c:v>
                </c:pt>
                <c:pt idx="10">
                  <c:v>8.75</c:v>
                </c:pt>
                <c:pt idx="11">
                  <c:v>8.3000000000000007</c:v>
                </c:pt>
                <c:pt idx="12">
                  <c:v>8.0500000000000007</c:v>
                </c:pt>
                <c:pt idx="13">
                  <c:v>6.9</c:v>
                </c:pt>
                <c:pt idx="14">
                  <c:v>6.45</c:v>
                </c:pt>
                <c:pt idx="15" formatCode="General">
                  <c:v>7.3</c:v>
                </c:pt>
              </c:numCache>
            </c:numRef>
          </c:val>
          <c:smooth val="0"/>
          <c:extLst>
            <c:ext xmlns:c16="http://schemas.microsoft.com/office/drawing/2014/chart" uri="{C3380CC4-5D6E-409C-BE32-E72D297353CC}">
              <c16:uniqueId val="{00000003-D79E-4A94-AB1D-1F8CAC6E4216}"/>
            </c:ext>
          </c:extLst>
        </c:ser>
        <c:ser>
          <c:idx val="1"/>
          <c:order val="2"/>
          <c:tx>
            <c:strRef>
              <c:f>'total % houshold crime'!$A$65</c:f>
              <c:strCache>
                <c:ptCount val="1"/>
                <c:pt idx="0">
                  <c:v>VIC</c:v>
                </c:pt>
              </c:strCache>
            </c:strRef>
          </c:tx>
          <c:spPr>
            <a:ln w="28575" cap="rnd">
              <a:solidFill>
                <a:schemeClr val="tx2">
                  <a:lumMod val="40000"/>
                  <a:lumOff val="60000"/>
                </a:schemeClr>
              </a:solidFill>
              <a:round/>
            </a:ln>
            <a:effectLst/>
          </c:spPr>
          <c:marker>
            <c:symbol val="none"/>
          </c:marker>
          <c:dLbls>
            <c:dLbl>
              <c:idx val="15"/>
              <c:layout>
                <c:manualLayout>
                  <c:x val="-4.3762824101186539E-3"/>
                  <c:y val="9.6098568377251826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D79E-4A94-AB1D-1F8CAC6E42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crime'!$B$65:$Q$65</c:f>
              <c:numCache>
                <c:formatCode>0.0</c:formatCode>
                <c:ptCount val="16"/>
                <c:pt idx="0" formatCode="General">
                  <c:v>18.399999999999999</c:v>
                </c:pt>
                <c:pt idx="1">
                  <c:v>17.049999999999997</c:v>
                </c:pt>
                <c:pt idx="2">
                  <c:v>15</c:v>
                </c:pt>
                <c:pt idx="3">
                  <c:v>14.4</c:v>
                </c:pt>
                <c:pt idx="4">
                  <c:v>13.8</c:v>
                </c:pt>
                <c:pt idx="5">
                  <c:v>12.45</c:v>
                </c:pt>
                <c:pt idx="6">
                  <c:v>12.45</c:v>
                </c:pt>
                <c:pt idx="7">
                  <c:v>13.05</c:v>
                </c:pt>
                <c:pt idx="8">
                  <c:v>13</c:v>
                </c:pt>
                <c:pt idx="9">
                  <c:v>12.8</c:v>
                </c:pt>
                <c:pt idx="10">
                  <c:v>11.55</c:v>
                </c:pt>
                <c:pt idx="11">
                  <c:v>10.55</c:v>
                </c:pt>
                <c:pt idx="12">
                  <c:v>10.199999999999999</c:v>
                </c:pt>
                <c:pt idx="13">
                  <c:v>9.5500000000000007</c:v>
                </c:pt>
                <c:pt idx="14">
                  <c:v>8.9499999999999993</c:v>
                </c:pt>
                <c:pt idx="15" formatCode="General">
                  <c:v>8.6999999999999993</c:v>
                </c:pt>
              </c:numCache>
            </c:numRef>
          </c:val>
          <c:smooth val="0"/>
          <c:extLst>
            <c:ext xmlns:c16="http://schemas.microsoft.com/office/drawing/2014/chart" uri="{C3380CC4-5D6E-409C-BE32-E72D297353CC}">
              <c16:uniqueId val="{00000005-D79E-4A94-AB1D-1F8CAC6E4216}"/>
            </c:ext>
          </c:extLst>
        </c:ser>
        <c:ser>
          <c:idx val="2"/>
          <c:order val="3"/>
          <c:tx>
            <c:strRef>
              <c:f>'total % houshold crime'!$A$66</c:f>
              <c:strCache>
                <c:ptCount val="1"/>
                <c:pt idx="0">
                  <c:v>QLD</c:v>
                </c:pt>
              </c:strCache>
            </c:strRef>
          </c:tx>
          <c:spPr>
            <a:ln w="28575" cap="rnd">
              <a:solidFill>
                <a:srgbClr val="FFBD5B"/>
              </a:solidFill>
              <a:prstDash val="sysDash"/>
              <a:round/>
            </a:ln>
            <a:effectLst/>
          </c:spPr>
          <c:marker>
            <c:symbol val="none"/>
          </c:marker>
          <c:dLbls>
            <c:dLbl>
              <c:idx val="15"/>
              <c:layout>
                <c:manualLayout>
                  <c:x val="1.3128847230355963E-2"/>
                  <c:y val="-1.4414785256587907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D79E-4A94-AB1D-1F8CAC6E42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crime'!$B$66:$Q$66</c:f>
              <c:numCache>
                <c:formatCode>0.0</c:formatCode>
                <c:ptCount val="16"/>
                <c:pt idx="0" formatCode="General">
                  <c:v>16.600000000000001</c:v>
                </c:pt>
                <c:pt idx="1">
                  <c:v>15.600000000000001</c:v>
                </c:pt>
                <c:pt idx="2">
                  <c:v>14.05</c:v>
                </c:pt>
                <c:pt idx="3">
                  <c:v>13.3</c:v>
                </c:pt>
                <c:pt idx="4">
                  <c:v>12.149999999999999</c:v>
                </c:pt>
                <c:pt idx="5">
                  <c:v>10.3</c:v>
                </c:pt>
                <c:pt idx="6">
                  <c:v>9.8000000000000007</c:v>
                </c:pt>
                <c:pt idx="7">
                  <c:v>9.3000000000000007</c:v>
                </c:pt>
                <c:pt idx="8">
                  <c:v>8.9499999999999993</c:v>
                </c:pt>
                <c:pt idx="9">
                  <c:v>9.9499999999999993</c:v>
                </c:pt>
                <c:pt idx="10">
                  <c:v>9.9499999999999993</c:v>
                </c:pt>
                <c:pt idx="11">
                  <c:v>9.5</c:v>
                </c:pt>
                <c:pt idx="12">
                  <c:v>9.4499999999999993</c:v>
                </c:pt>
                <c:pt idx="13">
                  <c:v>9.8000000000000007</c:v>
                </c:pt>
                <c:pt idx="14">
                  <c:v>10.3</c:v>
                </c:pt>
                <c:pt idx="15" formatCode="General">
                  <c:v>10.3</c:v>
                </c:pt>
              </c:numCache>
            </c:numRef>
          </c:val>
          <c:smooth val="0"/>
          <c:extLst>
            <c:ext xmlns:c16="http://schemas.microsoft.com/office/drawing/2014/chart" uri="{C3380CC4-5D6E-409C-BE32-E72D297353CC}">
              <c16:uniqueId val="{00000007-D79E-4A94-AB1D-1F8CAC6E4216}"/>
            </c:ext>
          </c:extLst>
        </c:ser>
        <c:ser>
          <c:idx val="3"/>
          <c:order val="4"/>
          <c:tx>
            <c:strRef>
              <c:f>'total % houshold crime'!$A$67</c:f>
              <c:strCache>
                <c:ptCount val="1"/>
                <c:pt idx="0">
                  <c:v>SA</c:v>
                </c:pt>
              </c:strCache>
            </c:strRef>
          </c:tx>
          <c:spPr>
            <a:ln w="28575" cap="rnd">
              <a:solidFill>
                <a:schemeClr val="accent4"/>
              </a:solidFill>
              <a:round/>
            </a:ln>
            <a:effectLst/>
          </c:spPr>
          <c:marker>
            <c:symbol val="none"/>
          </c:marker>
          <c:dLbls>
            <c:dLbl>
              <c:idx val="15"/>
              <c:layout>
                <c:manualLayout>
                  <c:x val="0"/>
                  <c:y val="1.6817249466019136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D79E-4A94-AB1D-1F8CAC6E42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crime'!$B$67:$Q$67</c:f>
              <c:numCache>
                <c:formatCode>0.0</c:formatCode>
                <c:ptCount val="16"/>
                <c:pt idx="0" formatCode="General">
                  <c:v>18.5</c:v>
                </c:pt>
                <c:pt idx="1">
                  <c:v>17.25</c:v>
                </c:pt>
                <c:pt idx="2">
                  <c:v>15</c:v>
                </c:pt>
                <c:pt idx="3">
                  <c:v>14.6</c:v>
                </c:pt>
                <c:pt idx="4">
                  <c:v>13.5</c:v>
                </c:pt>
                <c:pt idx="5">
                  <c:v>11.850000000000001</c:v>
                </c:pt>
                <c:pt idx="6">
                  <c:v>11.75</c:v>
                </c:pt>
                <c:pt idx="7">
                  <c:v>11.5</c:v>
                </c:pt>
                <c:pt idx="8">
                  <c:v>11</c:v>
                </c:pt>
                <c:pt idx="9">
                  <c:v>10.149999999999999</c:v>
                </c:pt>
                <c:pt idx="10">
                  <c:v>10</c:v>
                </c:pt>
                <c:pt idx="11">
                  <c:v>10.4</c:v>
                </c:pt>
                <c:pt idx="12">
                  <c:v>10.050000000000001</c:v>
                </c:pt>
                <c:pt idx="13">
                  <c:v>9.6499999999999986</c:v>
                </c:pt>
                <c:pt idx="14">
                  <c:v>8.9499999999999993</c:v>
                </c:pt>
                <c:pt idx="15" formatCode="General">
                  <c:v>8</c:v>
                </c:pt>
              </c:numCache>
            </c:numRef>
          </c:val>
          <c:smooth val="0"/>
          <c:extLst>
            <c:ext xmlns:c16="http://schemas.microsoft.com/office/drawing/2014/chart" uri="{C3380CC4-5D6E-409C-BE32-E72D297353CC}">
              <c16:uniqueId val="{00000009-D79E-4A94-AB1D-1F8CAC6E4216}"/>
            </c:ext>
          </c:extLst>
        </c:ser>
        <c:ser>
          <c:idx val="4"/>
          <c:order val="5"/>
          <c:tx>
            <c:strRef>
              <c:f>'total % houshold crime'!$A$68</c:f>
              <c:strCache>
                <c:ptCount val="1"/>
                <c:pt idx="0">
                  <c:v>WA</c:v>
                </c:pt>
              </c:strCache>
            </c:strRef>
          </c:tx>
          <c:spPr>
            <a:ln w="28575" cap="rnd">
              <a:solidFill>
                <a:srgbClr val="004DCB"/>
              </a:solidFill>
              <a:round/>
            </a:ln>
            <a:effectLst/>
          </c:spPr>
          <c:marker>
            <c:symbol val="none"/>
          </c:marker>
          <c:dLbls>
            <c:dLbl>
              <c:idx val="15"/>
              <c:layout>
                <c:manualLayout>
                  <c:x val="1.0940706025296636E-2"/>
                  <c:y val="-4.804928418862635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D79E-4A94-AB1D-1F8CAC6E421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crime'!$B$68:$Q$68</c:f>
              <c:numCache>
                <c:formatCode>0.0</c:formatCode>
                <c:ptCount val="16"/>
                <c:pt idx="0" formatCode="General">
                  <c:v>23.9</c:v>
                </c:pt>
                <c:pt idx="1">
                  <c:v>22.2</c:v>
                </c:pt>
                <c:pt idx="2">
                  <c:v>19.3</c:v>
                </c:pt>
                <c:pt idx="3">
                  <c:v>18.5</c:v>
                </c:pt>
                <c:pt idx="4">
                  <c:v>18.350000000000001</c:v>
                </c:pt>
                <c:pt idx="5">
                  <c:v>17.899999999999999</c:v>
                </c:pt>
                <c:pt idx="6">
                  <c:v>17.95</c:v>
                </c:pt>
                <c:pt idx="7">
                  <c:v>17.600000000000001</c:v>
                </c:pt>
                <c:pt idx="8">
                  <c:v>16.950000000000003</c:v>
                </c:pt>
                <c:pt idx="9">
                  <c:v>16.5</c:v>
                </c:pt>
                <c:pt idx="10">
                  <c:v>15.75</c:v>
                </c:pt>
                <c:pt idx="11">
                  <c:v>15.35</c:v>
                </c:pt>
                <c:pt idx="12">
                  <c:v>14.85</c:v>
                </c:pt>
                <c:pt idx="13">
                  <c:v>13.399999999999999</c:v>
                </c:pt>
                <c:pt idx="14">
                  <c:v>11.5</c:v>
                </c:pt>
                <c:pt idx="15" formatCode="General">
                  <c:v>11.4</c:v>
                </c:pt>
              </c:numCache>
            </c:numRef>
          </c:val>
          <c:smooth val="0"/>
          <c:extLst>
            <c:ext xmlns:c16="http://schemas.microsoft.com/office/drawing/2014/chart" uri="{C3380CC4-5D6E-409C-BE32-E72D297353CC}">
              <c16:uniqueId val="{0000000B-D79E-4A94-AB1D-1F8CAC6E4216}"/>
            </c:ext>
          </c:extLst>
        </c:ser>
        <c:ser>
          <c:idx val="5"/>
          <c:order val="6"/>
          <c:tx>
            <c:strRef>
              <c:f>'total % houshold crime'!$A$69</c:f>
              <c:strCache>
                <c:ptCount val="1"/>
                <c:pt idx="0">
                  <c:v>TAS</c:v>
                </c:pt>
              </c:strCache>
            </c:strRef>
          </c:tx>
          <c:spPr>
            <a:ln w="28575" cap="rnd">
              <a:solidFill>
                <a:srgbClr val="ACC7FF"/>
              </a:solidFill>
              <a:round/>
            </a:ln>
            <a:effectLst/>
          </c:spPr>
          <c:marker>
            <c:symbol val="none"/>
          </c:marker>
          <c:dLbls>
            <c:dLbl>
              <c:idx val="15"/>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D79E-4A94-AB1D-1F8CAC6E421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crime'!$B$69:$Q$69</c:f>
              <c:numCache>
                <c:formatCode>0.0</c:formatCode>
                <c:ptCount val="16"/>
                <c:pt idx="0" formatCode="General">
                  <c:v>17.100000000000001</c:v>
                </c:pt>
                <c:pt idx="1">
                  <c:v>16.450000000000003</c:v>
                </c:pt>
                <c:pt idx="2">
                  <c:v>16.05</c:v>
                </c:pt>
                <c:pt idx="3">
                  <c:v>15.55</c:v>
                </c:pt>
                <c:pt idx="4">
                  <c:v>13.55</c:v>
                </c:pt>
                <c:pt idx="5">
                  <c:v>12.9</c:v>
                </c:pt>
                <c:pt idx="6">
                  <c:v>12.7</c:v>
                </c:pt>
                <c:pt idx="7">
                  <c:v>11.9</c:v>
                </c:pt>
                <c:pt idx="8">
                  <c:v>10.600000000000001</c:v>
                </c:pt>
                <c:pt idx="9">
                  <c:v>9.9499999999999993</c:v>
                </c:pt>
                <c:pt idx="10">
                  <c:v>10.3</c:v>
                </c:pt>
                <c:pt idx="11">
                  <c:v>10.1</c:v>
                </c:pt>
                <c:pt idx="12">
                  <c:v>8.8999999999999986</c:v>
                </c:pt>
                <c:pt idx="13">
                  <c:v>7.95</c:v>
                </c:pt>
                <c:pt idx="14">
                  <c:v>8.25</c:v>
                </c:pt>
                <c:pt idx="15" formatCode="General">
                  <c:v>9.6999999999999993</c:v>
                </c:pt>
              </c:numCache>
            </c:numRef>
          </c:val>
          <c:smooth val="0"/>
          <c:extLst>
            <c:ext xmlns:c16="http://schemas.microsoft.com/office/drawing/2014/chart" uri="{C3380CC4-5D6E-409C-BE32-E72D297353CC}">
              <c16:uniqueId val="{0000000D-D79E-4A94-AB1D-1F8CAC6E4216}"/>
            </c:ext>
          </c:extLst>
        </c:ser>
        <c:ser>
          <c:idx val="7"/>
          <c:order val="7"/>
          <c:tx>
            <c:strRef>
              <c:f>'total % houshold crime'!$A$71</c:f>
              <c:strCache>
                <c:ptCount val="1"/>
                <c:pt idx="0">
                  <c:v>ACT</c:v>
                </c:pt>
              </c:strCache>
            </c:strRef>
          </c:tx>
          <c:spPr>
            <a:ln w="28575" cap="rnd">
              <a:solidFill>
                <a:schemeClr val="bg1">
                  <a:lumMod val="65000"/>
                </a:schemeClr>
              </a:solidFill>
              <a:prstDash val="sysDash"/>
              <a:round/>
            </a:ln>
            <a:effectLst/>
          </c:spPr>
          <c:marker>
            <c:symbol val="none"/>
          </c:marker>
          <c:dLbls>
            <c:dLbl>
              <c:idx val="15"/>
              <c:layout>
                <c:manualLayout>
                  <c:x val="1.0940706025296636E-2"/>
                  <c:y val="-3.8439427350901174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D79E-4A94-AB1D-1F8CAC6E42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crime'!$B$71:$Q$71</c:f>
              <c:numCache>
                <c:formatCode>0.0</c:formatCode>
                <c:ptCount val="16"/>
                <c:pt idx="0" formatCode="General">
                  <c:v>22.4</c:v>
                </c:pt>
                <c:pt idx="1">
                  <c:v>21.799999999999997</c:v>
                </c:pt>
                <c:pt idx="2">
                  <c:v>21.1</c:v>
                </c:pt>
                <c:pt idx="3">
                  <c:v>18.8</c:v>
                </c:pt>
                <c:pt idx="4">
                  <c:v>14.3</c:v>
                </c:pt>
                <c:pt idx="5">
                  <c:v>12.95</c:v>
                </c:pt>
                <c:pt idx="6">
                  <c:v>13.7</c:v>
                </c:pt>
                <c:pt idx="7">
                  <c:v>13.05</c:v>
                </c:pt>
                <c:pt idx="8">
                  <c:v>13.1</c:v>
                </c:pt>
                <c:pt idx="9">
                  <c:v>14</c:v>
                </c:pt>
                <c:pt idx="10">
                  <c:v>13.4</c:v>
                </c:pt>
                <c:pt idx="11">
                  <c:v>12.65</c:v>
                </c:pt>
                <c:pt idx="12">
                  <c:v>11.65</c:v>
                </c:pt>
                <c:pt idx="13">
                  <c:v>11.95</c:v>
                </c:pt>
                <c:pt idx="14">
                  <c:v>11.75</c:v>
                </c:pt>
                <c:pt idx="15" formatCode="General">
                  <c:v>10.6</c:v>
                </c:pt>
              </c:numCache>
            </c:numRef>
          </c:val>
          <c:smooth val="0"/>
          <c:extLst>
            <c:ext xmlns:c16="http://schemas.microsoft.com/office/drawing/2014/chart" uri="{C3380CC4-5D6E-409C-BE32-E72D297353CC}">
              <c16:uniqueId val="{0000000F-D79E-4A94-AB1D-1F8CAC6E4216}"/>
            </c:ext>
          </c:extLst>
        </c:ser>
        <c:dLbls>
          <c:showLegendKey val="0"/>
          <c:showVal val="0"/>
          <c:showCatName val="0"/>
          <c:showSerName val="0"/>
          <c:showPercent val="0"/>
          <c:showBubbleSize val="0"/>
        </c:dLbls>
        <c:smooth val="0"/>
        <c:axId val="439786912"/>
        <c:axId val="439786432"/>
      </c:lineChart>
      <c:catAx>
        <c:axId val="43978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39786432"/>
        <c:crosses val="autoZero"/>
        <c:auto val="1"/>
        <c:lblAlgn val="ctr"/>
        <c:lblOffset val="100"/>
        <c:noMultiLvlLbl val="0"/>
      </c:catAx>
      <c:valAx>
        <c:axId val="439786432"/>
        <c:scaling>
          <c:orientation val="minMax"/>
          <c:min val="5"/>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 households self-reporting property crime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9786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16435331949585"/>
          <c:y val="2.7614971782124395E-2"/>
          <c:w val="0.79513668058781484"/>
          <c:h val="0.79954732795002814"/>
        </c:manualLayout>
      </c:layout>
      <c:lineChart>
        <c:grouping val="standard"/>
        <c:varyColors val="0"/>
        <c:ser>
          <c:idx val="8"/>
          <c:order val="0"/>
          <c:tx>
            <c:strRef>
              <c:f>'total % personal crime'!$A$58</c:f>
              <c:strCache>
                <c:ptCount val="1"/>
                <c:pt idx="0">
                  <c:v>AUS</c:v>
                </c:pt>
              </c:strCache>
            </c:strRef>
          </c:tx>
          <c:spPr>
            <a:ln w="28575" cap="rnd">
              <a:solidFill>
                <a:schemeClr val="tx2">
                  <a:lumMod val="75000"/>
                </a:schemeClr>
              </a:solidFill>
              <a:round/>
            </a:ln>
            <a:effectLst/>
          </c:spPr>
          <c:marker>
            <c:symbol val="none"/>
          </c:marker>
          <c:dLbls>
            <c:dLbl>
              <c:idx val="15"/>
              <c:layout>
                <c:manualLayout>
                  <c:x val="3.8793300722883742E-2"/>
                  <c:y val="-6.8833437156361008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EFEA-44B3-AA18-FE6E5810BA5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crime'!$B$58:$Q$58</c:f>
              <c:numCache>
                <c:formatCode>General</c:formatCode>
                <c:ptCount val="16"/>
                <c:pt idx="0">
                  <c:v>6.5</c:v>
                </c:pt>
                <c:pt idx="1">
                  <c:v>5.8</c:v>
                </c:pt>
                <c:pt idx="2">
                  <c:v>5.8</c:v>
                </c:pt>
                <c:pt idx="3">
                  <c:v>6.2</c:v>
                </c:pt>
                <c:pt idx="4">
                  <c:v>5.4</c:v>
                </c:pt>
                <c:pt idx="5">
                  <c:v>4.8</c:v>
                </c:pt>
                <c:pt idx="6">
                  <c:v>4.7</c:v>
                </c:pt>
                <c:pt idx="7">
                  <c:v>4.9000000000000004</c:v>
                </c:pt>
                <c:pt idx="8">
                  <c:v>5</c:v>
                </c:pt>
                <c:pt idx="9">
                  <c:v>5</c:v>
                </c:pt>
                <c:pt idx="10">
                  <c:v>5</c:v>
                </c:pt>
                <c:pt idx="11">
                  <c:v>4.7</c:v>
                </c:pt>
                <c:pt idx="12">
                  <c:v>4.4000000000000004</c:v>
                </c:pt>
                <c:pt idx="13">
                  <c:v>4.2</c:v>
                </c:pt>
                <c:pt idx="14">
                  <c:v>4</c:v>
                </c:pt>
                <c:pt idx="15">
                  <c:v>3.9</c:v>
                </c:pt>
              </c:numCache>
            </c:numRef>
          </c:val>
          <c:smooth val="0"/>
          <c:extLst>
            <c:ext xmlns:c16="http://schemas.microsoft.com/office/drawing/2014/chart" uri="{C3380CC4-5D6E-409C-BE32-E72D297353CC}">
              <c16:uniqueId val="{00000001-EFEA-44B3-AA18-FE6E5810BA5D}"/>
            </c:ext>
          </c:extLst>
        </c:ser>
        <c:ser>
          <c:idx val="0"/>
          <c:order val="1"/>
          <c:tx>
            <c:strRef>
              <c:f>'total % personal crime'!$A$50</c:f>
              <c:strCache>
                <c:ptCount val="1"/>
                <c:pt idx="0">
                  <c:v>NSW</c:v>
                </c:pt>
              </c:strCache>
            </c:strRef>
          </c:tx>
          <c:spPr>
            <a:ln w="28575" cap="rnd">
              <a:solidFill>
                <a:schemeClr val="accent1"/>
              </a:solidFill>
              <a:round/>
            </a:ln>
            <a:effectLst/>
          </c:spPr>
          <c:marker>
            <c:symbol val="none"/>
          </c:marker>
          <c:dLbls>
            <c:dLbl>
              <c:idx val="15"/>
              <c:layout>
                <c:manualLayout>
                  <c:x val="-2.1395635627271181E-3"/>
                  <c:y val="3.263587574251055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EFEA-44B3-AA18-FE6E5810BA5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crime'!$B$50:$Q$50</c:f>
              <c:numCache>
                <c:formatCode>0.0</c:formatCode>
                <c:ptCount val="16"/>
                <c:pt idx="0" formatCode="General">
                  <c:v>5.9</c:v>
                </c:pt>
                <c:pt idx="1">
                  <c:v>5.35</c:v>
                </c:pt>
                <c:pt idx="2">
                  <c:v>5.05</c:v>
                </c:pt>
                <c:pt idx="3">
                  <c:v>5.4</c:v>
                </c:pt>
                <c:pt idx="4">
                  <c:v>5</c:v>
                </c:pt>
                <c:pt idx="5">
                  <c:v>4.4000000000000004</c:v>
                </c:pt>
                <c:pt idx="6">
                  <c:v>4.0999999999999996</c:v>
                </c:pt>
                <c:pt idx="7">
                  <c:v>4.05</c:v>
                </c:pt>
                <c:pt idx="8">
                  <c:v>4.25</c:v>
                </c:pt>
                <c:pt idx="9">
                  <c:v>4.3</c:v>
                </c:pt>
                <c:pt idx="10">
                  <c:v>4.4499999999999993</c:v>
                </c:pt>
                <c:pt idx="11">
                  <c:v>4.3499999999999996</c:v>
                </c:pt>
                <c:pt idx="12">
                  <c:v>3.9499999999999997</c:v>
                </c:pt>
                <c:pt idx="13">
                  <c:v>3.65</c:v>
                </c:pt>
                <c:pt idx="14">
                  <c:v>3.35</c:v>
                </c:pt>
                <c:pt idx="15" formatCode="General">
                  <c:v>3.3</c:v>
                </c:pt>
              </c:numCache>
            </c:numRef>
          </c:val>
          <c:smooth val="0"/>
          <c:extLst>
            <c:ext xmlns:c16="http://schemas.microsoft.com/office/drawing/2014/chart" uri="{C3380CC4-5D6E-409C-BE32-E72D297353CC}">
              <c16:uniqueId val="{00000003-EFEA-44B3-AA18-FE6E5810BA5D}"/>
            </c:ext>
          </c:extLst>
        </c:ser>
        <c:ser>
          <c:idx val="1"/>
          <c:order val="2"/>
          <c:tx>
            <c:strRef>
              <c:f>'total % personal crime'!$A$51</c:f>
              <c:strCache>
                <c:ptCount val="1"/>
                <c:pt idx="0">
                  <c:v>VIC</c:v>
                </c:pt>
              </c:strCache>
            </c:strRef>
          </c:tx>
          <c:spPr>
            <a:ln w="28575" cap="rnd">
              <a:solidFill>
                <a:schemeClr val="tx2">
                  <a:lumMod val="40000"/>
                  <a:lumOff val="60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4-EFEA-44B3-AA18-FE6E5810BA5D}"/>
                </c:ext>
              </c:extLst>
            </c:dLbl>
            <c:dLbl>
              <c:idx val="1"/>
              <c:delete val="1"/>
              <c:extLst>
                <c:ext xmlns:c15="http://schemas.microsoft.com/office/drawing/2012/chart" uri="{CE6537A1-D6FC-4f65-9D91-7224C49458BB}"/>
                <c:ext xmlns:c16="http://schemas.microsoft.com/office/drawing/2014/chart" uri="{C3380CC4-5D6E-409C-BE32-E72D297353CC}">
                  <c16:uniqueId val="{00000005-EFEA-44B3-AA18-FE6E5810BA5D}"/>
                </c:ext>
              </c:extLst>
            </c:dLbl>
            <c:dLbl>
              <c:idx val="2"/>
              <c:delete val="1"/>
              <c:extLst>
                <c:ext xmlns:c15="http://schemas.microsoft.com/office/drawing/2012/chart" uri="{CE6537A1-D6FC-4f65-9D91-7224C49458BB}"/>
                <c:ext xmlns:c16="http://schemas.microsoft.com/office/drawing/2014/chart" uri="{C3380CC4-5D6E-409C-BE32-E72D297353CC}">
                  <c16:uniqueId val="{00000006-EFEA-44B3-AA18-FE6E5810BA5D}"/>
                </c:ext>
              </c:extLst>
            </c:dLbl>
            <c:dLbl>
              <c:idx val="3"/>
              <c:delete val="1"/>
              <c:extLst>
                <c:ext xmlns:c15="http://schemas.microsoft.com/office/drawing/2012/chart" uri="{CE6537A1-D6FC-4f65-9D91-7224C49458BB}"/>
                <c:ext xmlns:c16="http://schemas.microsoft.com/office/drawing/2014/chart" uri="{C3380CC4-5D6E-409C-BE32-E72D297353CC}">
                  <c16:uniqueId val="{00000007-EFEA-44B3-AA18-FE6E5810BA5D}"/>
                </c:ext>
              </c:extLst>
            </c:dLbl>
            <c:dLbl>
              <c:idx val="4"/>
              <c:delete val="1"/>
              <c:extLst>
                <c:ext xmlns:c15="http://schemas.microsoft.com/office/drawing/2012/chart" uri="{CE6537A1-D6FC-4f65-9D91-7224C49458BB}"/>
                <c:ext xmlns:c16="http://schemas.microsoft.com/office/drawing/2014/chart" uri="{C3380CC4-5D6E-409C-BE32-E72D297353CC}">
                  <c16:uniqueId val="{00000008-EFEA-44B3-AA18-FE6E5810BA5D}"/>
                </c:ext>
              </c:extLst>
            </c:dLbl>
            <c:dLbl>
              <c:idx val="5"/>
              <c:delete val="1"/>
              <c:extLst>
                <c:ext xmlns:c15="http://schemas.microsoft.com/office/drawing/2012/chart" uri="{CE6537A1-D6FC-4f65-9D91-7224C49458BB}"/>
                <c:ext xmlns:c16="http://schemas.microsoft.com/office/drawing/2014/chart" uri="{C3380CC4-5D6E-409C-BE32-E72D297353CC}">
                  <c16:uniqueId val="{00000009-EFEA-44B3-AA18-FE6E5810BA5D}"/>
                </c:ext>
              </c:extLst>
            </c:dLbl>
            <c:dLbl>
              <c:idx val="6"/>
              <c:delete val="1"/>
              <c:extLst>
                <c:ext xmlns:c15="http://schemas.microsoft.com/office/drawing/2012/chart" uri="{CE6537A1-D6FC-4f65-9D91-7224C49458BB}"/>
                <c:ext xmlns:c16="http://schemas.microsoft.com/office/drawing/2014/chart" uri="{C3380CC4-5D6E-409C-BE32-E72D297353CC}">
                  <c16:uniqueId val="{0000000A-EFEA-44B3-AA18-FE6E5810BA5D}"/>
                </c:ext>
              </c:extLst>
            </c:dLbl>
            <c:dLbl>
              <c:idx val="7"/>
              <c:delete val="1"/>
              <c:extLst>
                <c:ext xmlns:c15="http://schemas.microsoft.com/office/drawing/2012/chart" uri="{CE6537A1-D6FC-4f65-9D91-7224C49458BB}"/>
                <c:ext xmlns:c16="http://schemas.microsoft.com/office/drawing/2014/chart" uri="{C3380CC4-5D6E-409C-BE32-E72D297353CC}">
                  <c16:uniqueId val="{0000000B-EFEA-44B3-AA18-FE6E5810BA5D}"/>
                </c:ext>
              </c:extLst>
            </c:dLbl>
            <c:dLbl>
              <c:idx val="8"/>
              <c:delete val="1"/>
              <c:extLst>
                <c:ext xmlns:c15="http://schemas.microsoft.com/office/drawing/2012/chart" uri="{CE6537A1-D6FC-4f65-9D91-7224C49458BB}"/>
                <c:ext xmlns:c16="http://schemas.microsoft.com/office/drawing/2014/chart" uri="{C3380CC4-5D6E-409C-BE32-E72D297353CC}">
                  <c16:uniqueId val="{0000000C-EFEA-44B3-AA18-FE6E5810BA5D}"/>
                </c:ext>
              </c:extLst>
            </c:dLbl>
            <c:dLbl>
              <c:idx val="9"/>
              <c:delete val="1"/>
              <c:extLst>
                <c:ext xmlns:c15="http://schemas.microsoft.com/office/drawing/2012/chart" uri="{CE6537A1-D6FC-4f65-9D91-7224C49458BB}"/>
                <c:ext xmlns:c16="http://schemas.microsoft.com/office/drawing/2014/chart" uri="{C3380CC4-5D6E-409C-BE32-E72D297353CC}">
                  <c16:uniqueId val="{0000000D-EFEA-44B3-AA18-FE6E5810BA5D}"/>
                </c:ext>
              </c:extLst>
            </c:dLbl>
            <c:dLbl>
              <c:idx val="10"/>
              <c:delete val="1"/>
              <c:extLst>
                <c:ext xmlns:c15="http://schemas.microsoft.com/office/drawing/2012/chart" uri="{CE6537A1-D6FC-4f65-9D91-7224C49458BB}"/>
                <c:ext xmlns:c16="http://schemas.microsoft.com/office/drawing/2014/chart" uri="{C3380CC4-5D6E-409C-BE32-E72D297353CC}">
                  <c16:uniqueId val="{0000000E-EFEA-44B3-AA18-FE6E5810BA5D}"/>
                </c:ext>
              </c:extLst>
            </c:dLbl>
            <c:dLbl>
              <c:idx val="11"/>
              <c:delete val="1"/>
              <c:extLst>
                <c:ext xmlns:c15="http://schemas.microsoft.com/office/drawing/2012/chart" uri="{CE6537A1-D6FC-4f65-9D91-7224C49458BB}"/>
                <c:ext xmlns:c16="http://schemas.microsoft.com/office/drawing/2014/chart" uri="{C3380CC4-5D6E-409C-BE32-E72D297353CC}">
                  <c16:uniqueId val="{0000000F-EFEA-44B3-AA18-FE6E5810BA5D}"/>
                </c:ext>
              </c:extLst>
            </c:dLbl>
            <c:dLbl>
              <c:idx val="12"/>
              <c:delete val="1"/>
              <c:extLst>
                <c:ext xmlns:c15="http://schemas.microsoft.com/office/drawing/2012/chart" uri="{CE6537A1-D6FC-4f65-9D91-7224C49458BB}"/>
                <c:ext xmlns:c16="http://schemas.microsoft.com/office/drawing/2014/chart" uri="{C3380CC4-5D6E-409C-BE32-E72D297353CC}">
                  <c16:uniqueId val="{00000010-EFEA-44B3-AA18-FE6E5810BA5D}"/>
                </c:ext>
              </c:extLst>
            </c:dLbl>
            <c:dLbl>
              <c:idx val="13"/>
              <c:delete val="1"/>
              <c:extLst>
                <c:ext xmlns:c15="http://schemas.microsoft.com/office/drawing/2012/chart" uri="{CE6537A1-D6FC-4f65-9D91-7224C49458BB}"/>
                <c:ext xmlns:c16="http://schemas.microsoft.com/office/drawing/2014/chart" uri="{C3380CC4-5D6E-409C-BE32-E72D297353CC}">
                  <c16:uniqueId val="{00000011-EFEA-44B3-AA18-FE6E5810BA5D}"/>
                </c:ext>
              </c:extLst>
            </c:dLbl>
            <c:dLbl>
              <c:idx val="14"/>
              <c:delete val="1"/>
              <c:extLst>
                <c:ext xmlns:c15="http://schemas.microsoft.com/office/drawing/2012/chart" uri="{CE6537A1-D6FC-4f65-9D91-7224C49458BB}"/>
                <c:ext xmlns:c16="http://schemas.microsoft.com/office/drawing/2014/chart" uri="{C3380CC4-5D6E-409C-BE32-E72D297353CC}">
                  <c16:uniqueId val="{00000012-EFEA-44B3-AA18-FE6E5810BA5D}"/>
                </c:ext>
              </c:extLst>
            </c:dLbl>
            <c:dLbl>
              <c:idx val="15"/>
              <c:layout>
                <c:manualLayout>
                  <c:x val="2.1395635627271181E-3"/>
                  <c:y val="-1.5062711881158762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EFEA-44B3-AA18-FE6E5810BA5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crime'!$B$51:$Q$51</c:f>
              <c:numCache>
                <c:formatCode>0.0</c:formatCode>
                <c:ptCount val="16"/>
                <c:pt idx="0" formatCode="General">
                  <c:v>6.6</c:v>
                </c:pt>
                <c:pt idx="1">
                  <c:v>6.1999999999999993</c:v>
                </c:pt>
                <c:pt idx="2">
                  <c:v>5.6999999999999993</c:v>
                </c:pt>
                <c:pt idx="3">
                  <c:v>5.8</c:v>
                </c:pt>
                <c:pt idx="4">
                  <c:v>5.6</c:v>
                </c:pt>
                <c:pt idx="5">
                  <c:v>4.8499999999999996</c:v>
                </c:pt>
                <c:pt idx="6">
                  <c:v>4.55</c:v>
                </c:pt>
                <c:pt idx="7">
                  <c:v>4.75</c:v>
                </c:pt>
                <c:pt idx="8">
                  <c:v>5.25</c:v>
                </c:pt>
                <c:pt idx="9">
                  <c:v>5.25</c:v>
                </c:pt>
                <c:pt idx="10">
                  <c:v>5.0999999999999996</c:v>
                </c:pt>
                <c:pt idx="11">
                  <c:v>4.75</c:v>
                </c:pt>
                <c:pt idx="12">
                  <c:v>3.9000000000000004</c:v>
                </c:pt>
                <c:pt idx="13">
                  <c:v>3.8499999999999996</c:v>
                </c:pt>
                <c:pt idx="14">
                  <c:v>4.05</c:v>
                </c:pt>
                <c:pt idx="15" formatCode="General">
                  <c:v>3.9</c:v>
                </c:pt>
              </c:numCache>
            </c:numRef>
          </c:val>
          <c:smooth val="0"/>
          <c:extLst>
            <c:ext xmlns:c16="http://schemas.microsoft.com/office/drawing/2014/chart" uri="{C3380CC4-5D6E-409C-BE32-E72D297353CC}">
              <c16:uniqueId val="{00000014-EFEA-44B3-AA18-FE6E5810BA5D}"/>
            </c:ext>
          </c:extLst>
        </c:ser>
        <c:ser>
          <c:idx val="2"/>
          <c:order val="3"/>
          <c:tx>
            <c:strRef>
              <c:f>'total % personal crime'!$A$52</c:f>
              <c:strCache>
                <c:ptCount val="1"/>
                <c:pt idx="0">
                  <c:v>QLD</c:v>
                </c:pt>
              </c:strCache>
            </c:strRef>
          </c:tx>
          <c:spPr>
            <a:ln w="28575" cap="rnd">
              <a:solidFill>
                <a:srgbClr val="FFBD5B"/>
              </a:solidFill>
              <a:prstDash val="sysDash"/>
              <a:round/>
            </a:ln>
            <a:effectLst/>
          </c:spPr>
          <c:marker>
            <c:symbol val="none"/>
          </c:marker>
          <c:dLbls>
            <c:dLbl>
              <c:idx val="15"/>
              <c:layout>
                <c:manualLayout>
                  <c:x val="-1.5689951541673114E-16"/>
                  <c:y val="-1.004180792077250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EFEA-44B3-AA18-FE6E5810BA5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crime'!$B$52:$Q$52</c:f>
              <c:numCache>
                <c:formatCode>0.0</c:formatCode>
                <c:ptCount val="16"/>
                <c:pt idx="0" formatCode="General">
                  <c:v>6.8</c:v>
                </c:pt>
                <c:pt idx="1">
                  <c:v>6.65</c:v>
                </c:pt>
                <c:pt idx="2">
                  <c:v>6.25</c:v>
                </c:pt>
                <c:pt idx="3">
                  <c:v>6.35</c:v>
                </c:pt>
                <c:pt idx="4">
                  <c:v>6.25</c:v>
                </c:pt>
                <c:pt idx="5">
                  <c:v>5.4499999999999993</c:v>
                </c:pt>
                <c:pt idx="6">
                  <c:v>5.0999999999999996</c:v>
                </c:pt>
                <c:pt idx="7">
                  <c:v>5.0999999999999996</c:v>
                </c:pt>
                <c:pt idx="8">
                  <c:v>4.8499999999999996</c:v>
                </c:pt>
                <c:pt idx="9">
                  <c:v>5.0999999999999996</c:v>
                </c:pt>
                <c:pt idx="10">
                  <c:v>5.3</c:v>
                </c:pt>
                <c:pt idx="11">
                  <c:v>5.25</c:v>
                </c:pt>
                <c:pt idx="12">
                  <c:v>5.35</c:v>
                </c:pt>
                <c:pt idx="13">
                  <c:v>4.8499999999999996</c:v>
                </c:pt>
                <c:pt idx="14">
                  <c:v>4.8499999999999996</c:v>
                </c:pt>
                <c:pt idx="15" formatCode="General">
                  <c:v>4.2</c:v>
                </c:pt>
              </c:numCache>
            </c:numRef>
          </c:val>
          <c:smooth val="0"/>
          <c:extLst>
            <c:ext xmlns:c16="http://schemas.microsoft.com/office/drawing/2014/chart" uri="{C3380CC4-5D6E-409C-BE32-E72D297353CC}">
              <c16:uniqueId val="{00000016-EFEA-44B3-AA18-FE6E5810BA5D}"/>
            </c:ext>
          </c:extLst>
        </c:ser>
        <c:ser>
          <c:idx val="3"/>
          <c:order val="4"/>
          <c:tx>
            <c:strRef>
              <c:f>'total % personal crime'!$A$53</c:f>
              <c:strCache>
                <c:ptCount val="1"/>
                <c:pt idx="0">
                  <c:v>SA</c:v>
                </c:pt>
              </c:strCache>
            </c:strRef>
          </c:tx>
          <c:spPr>
            <a:ln w="28575" cap="rnd">
              <a:solidFill>
                <a:srgbClr val="A48DEB"/>
              </a:solidFill>
              <a:round/>
            </a:ln>
            <a:effectLst/>
          </c:spPr>
          <c:marker>
            <c:symbol val="none"/>
          </c:marker>
          <c:dLbls>
            <c:dLbl>
              <c:idx val="15"/>
              <c:layout>
                <c:manualLayout>
                  <c:x val="-1.5689951541673114E-16"/>
                  <c:y val="3.012542376231752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EFEA-44B3-AA18-FE6E5810BA5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crime'!$B$53:$Q$53</c:f>
              <c:numCache>
                <c:formatCode>0.0</c:formatCode>
                <c:ptCount val="16"/>
                <c:pt idx="0" formatCode="General">
                  <c:v>6.1</c:v>
                </c:pt>
                <c:pt idx="1">
                  <c:v>6.25</c:v>
                </c:pt>
                <c:pt idx="2">
                  <c:v>6.1</c:v>
                </c:pt>
                <c:pt idx="3">
                  <c:v>5.9</c:v>
                </c:pt>
                <c:pt idx="4">
                  <c:v>5.9</c:v>
                </c:pt>
                <c:pt idx="5">
                  <c:v>5.4</c:v>
                </c:pt>
                <c:pt idx="6">
                  <c:v>5.15</c:v>
                </c:pt>
                <c:pt idx="7">
                  <c:v>4.9000000000000004</c:v>
                </c:pt>
                <c:pt idx="8">
                  <c:v>4.55</c:v>
                </c:pt>
                <c:pt idx="9">
                  <c:v>4.6500000000000004</c:v>
                </c:pt>
                <c:pt idx="10">
                  <c:v>4.7</c:v>
                </c:pt>
                <c:pt idx="11">
                  <c:v>4.4000000000000004</c:v>
                </c:pt>
                <c:pt idx="12">
                  <c:v>4.8</c:v>
                </c:pt>
                <c:pt idx="13">
                  <c:v>4.9000000000000004</c:v>
                </c:pt>
                <c:pt idx="14">
                  <c:v>3.8499999999999996</c:v>
                </c:pt>
                <c:pt idx="15" formatCode="General">
                  <c:v>3.7</c:v>
                </c:pt>
              </c:numCache>
            </c:numRef>
          </c:val>
          <c:smooth val="0"/>
          <c:extLst>
            <c:ext xmlns:c16="http://schemas.microsoft.com/office/drawing/2014/chart" uri="{C3380CC4-5D6E-409C-BE32-E72D297353CC}">
              <c16:uniqueId val="{00000018-EFEA-44B3-AA18-FE6E5810BA5D}"/>
            </c:ext>
          </c:extLst>
        </c:ser>
        <c:ser>
          <c:idx val="4"/>
          <c:order val="5"/>
          <c:tx>
            <c:strRef>
              <c:f>'total % personal crime'!$A$54</c:f>
              <c:strCache>
                <c:ptCount val="1"/>
                <c:pt idx="0">
                  <c:v>WA</c:v>
                </c:pt>
              </c:strCache>
            </c:strRef>
          </c:tx>
          <c:spPr>
            <a:ln w="28575" cap="rnd">
              <a:solidFill>
                <a:schemeClr val="bg2">
                  <a:lumMod val="75000"/>
                  <a:lumOff val="25000"/>
                </a:schemeClr>
              </a:solidFill>
              <a:round/>
            </a:ln>
            <a:effectLst/>
          </c:spPr>
          <c:marker>
            <c:symbol val="none"/>
          </c:marker>
          <c:dLbls>
            <c:dLbl>
              <c:idx val="15"/>
              <c:layout>
                <c:manualLayout>
                  <c:x val="-1.5689951541673114E-16"/>
                  <c:y val="1.004180792077250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EFEA-44B3-AA18-FE6E5810BA5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crime'!$B$54:$Q$54</c:f>
              <c:numCache>
                <c:formatCode>0.0</c:formatCode>
                <c:ptCount val="16"/>
                <c:pt idx="0" formatCode="General">
                  <c:v>6.8</c:v>
                </c:pt>
                <c:pt idx="1">
                  <c:v>6.85</c:v>
                </c:pt>
                <c:pt idx="2">
                  <c:v>6.7</c:v>
                </c:pt>
                <c:pt idx="3">
                  <c:v>6.95</c:v>
                </c:pt>
                <c:pt idx="4">
                  <c:v>7.1</c:v>
                </c:pt>
                <c:pt idx="5">
                  <c:v>6.6</c:v>
                </c:pt>
                <c:pt idx="6">
                  <c:v>5.9</c:v>
                </c:pt>
                <c:pt idx="7">
                  <c:v>6.2</c:v>
                </c:pt>
                <c:pt idx="8">
                  <c:v>6.75</c:v>
                </c:pt>
                <c:pt idx="9">
                  <c:v>6.05</c:v>
                </c:pt>
                <c:pt idx="10">
                  <c:v>5.4</c:v>
                </c:pt>
                <c:pt idx="11">
                  <c:v>5.65</c:v>
                </c:pt>
                <c:pt idx="12">
                  <c:v>5.85</c:v>
                </c:pt>
                <c:pt idx="13">
                  <c:v>5.65</c:v>
                </c:pt>
                <c:pt idx="14">
                  <c:v>5.0999999999999996</c:v>
                </c:pt>
                <c:pt idx="15" formatCode="General">
                  <c:v>3.8</c:v>
                </c:pt>
              </c:numCache>
            </c:numRef>
          </c:val>
          <c:smooth val="0"/>
          <c:extLst>
            <c:ext xmlns:c16="http://schemas.microsoft.com/office/drawing/2014/chart" uri="{C3380CC4-5D6E-409C-BE32-E72D297353CC}">
              <c16:uniqueId val="{0000001A-EFEA-44B3-AA18-FE6E5810BA5D}"/>
            </c:ext>
          </c:extLst>
        </c:ser>
        <c:ser>
          <c:idx val="5"/>
          <c:order val="6"/>
          <c:tx>
            <c:strRef>
              <c:f>'total % personal crime'!$A$55</c:f>
              <c:strCache>
                <c:ptCount val="1"/>
                <c:pt idx="0">
                  <c:v>TAS</c:v>
                </c:pt>
              </c:strCache>
            </c:strRef>
          </c:tx>
          <c:spPr>
            <a:ln w="28575" cap="rnd">
              <a:solidFill>
                <a:schemeClr val="bg2">
                  <a:lumMod val="25000"/>
                  <a:lumOff val="75000"/>
                  <a:alpha val="80000"/>
                </a:schemeClr>
              </a:solidFill>
              <a:round/>
            </a:ln>
            <a:effectLst/>
          </c:spPr>
          <c:marker>
            <c:symbol val="none"/>
          </c:marker>
          <c:dLbls>
            <c:dLbl>
              <c:idx val="15"/>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EFEA-44B3-AA18-FE6E5810BA5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crime'!$B$55:$Q$55</c:f>
              <c:numCache>
                <c:formatCode>0.0</c:formatCode>
                <c:ptCount val="16"/>
                <c:pt idx="0" formatCode="General">
                  <c:v>7.9</c:v>
                </c:pt>
                <c:pt idx="1">
                  <c:v>7.2</c:v>
                </c:pt>
                <c:pt idx="2">
                  <c:v>6.6</c:v>
                </c:pt>
                <c:pt idx="3">
                  <c:v>7.3000000000000007</c:v>
                </c:pt>
                <c:pt idx="4">
                  <c:v>7.2</c:v>
                </c:pt>
                <c:pt idx="5">
                  <c:v>6.55</c:v>
                </c:pt>
                <c:pt idx="6">
                  <c:v>6.1</c:v>
                </c:pt>
                <c:pt idx="7">
                  <c:v>5.3</c:v>
                </c:pt>
                <c:pt idx="8">
                  <c:v>4.95</c:v>
                </c:pt>
                <c:pt idx="9">
                  <c:v>5.2</c:v>
                </c:pt>
                <c:pt idx="10">
                  <c:v>5.85</c:v>
                </c:pt>
                <c:pt idx="11">
                  <c:v>5.85</c:v>
                </c:pt>
                <c:pt idx="12">
                  <c:v>5.25</c:v>
                </c:pt>
                <c:pt idx="13">
                  <c:v>4.9000000000000004</c:v>
                </c:pt>
                <c:pt idx="14">
                  <c:v>4.2</c:v>
                </c:pt>
                <c:pt idx="15" formatCode="General">
                  <c:v>5.5</c:v>
                </c:pt>
              </c:numCache>
            </c:numRef>
          </c:val>
          <c:smooth val="0"/>
          <c:extLst>
            <c:ext xmlns:c16="http://schemas.microsoft.com/office/drawing/2014/chart" uri="{C3380CC4-5D6E-409C-BE32-E72D297353CC}">
              <c16:uniqueId val="{0000001C-EFEA-44B3-AA18-FE6E5810BA5D}"/>
            </c:ext>
          </c:extLst>
        </c:ser>
        <c:ser>
          <c:idx val="7"/>
          <c:order val="7"/>
          <c:tx>
            <c:strRef>
              <c:f>'total % personal crime'!$A$57</c:f>
              <c:strCache>
                <c:ptCount val="1"/>
                <c:pt idx="0">
                  <c:v>ACT</c:v>
                </c:pt>
              </c:strCache>
            </c:strRef>
          </c:tx>
          <c:spPr>
            <a:ln w="28575" cap="rnd">
              <a:solidFill>
                <a:schemeClr val="bg1">
                  <a:lumMod val="65000"/>
                </a:schemeClr>
              </a:solidFill>
              <a:prstDash val="sysDash"/>
              <a:round/>
            </a:ln>
            <a:effectLst/>
          </c:spPr>
          <c:marker>
            <c:symbol val="none"/>
          </c:marker>
          <c:dLbls>
            <c:dLbl>
              <c:idx val="15"/>
              <c:layout>
                <c:manualLayout>
                  <c:x val="-1.5689951541673114E-16"/>
                  <c:y val="-1.004180792077250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D-EFEA-44B3-AA18-FE6E5810BA5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personal crime'!$B$49:$Q$49</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personal crime'!$B$57:$Q$57</c:f>
              <c:numCache>
                <c:formatCode>0.0</c:formatCode>
                <c:ptCount val="16"/>
                <c:pt idx="0" formatCode="General">
                  <c:v>7.1</c:v>
                </c:pt>
                <c:pt idx="1">
                  <c:v>6</c:v>
                </c:pt>
                <c:pt idx="2">
                  <c:v>5.95</c:v>
                </c:pt>
                <c:pt idx="3">
                  <c:v>7.5</c:v>
                </c:pt>
                <c:pt idx="4">
                  <c:v>6.85</c:v>
                </c:pt>
                <c:pt idx="5">
                  <c:v>5.25</c:v>
                </c:pt>
                <c:pt idx="6">
                  <c:v>5.3</c:v>
                </c:pt>
                <c:pt idx="7">
                  <c:v>4.8</c:v>
                </c:pt>
                <c:pt idx="8">
                  <c:v>4.3499999999999996</c:v>
                </c:pt>
                <c:pt idx="9">
                  <c:v>4.8000000000000007</c:v>
                </c:pt>
                <c:pt idx="10">
                  <c:v>4.3499999999999996</c:v>
                </c:pt>
                <c:pt idx="11">
                  <c:v>4.0999999999999996</c:v>
                </c:pt>
                <c:pt idx="12">
                  <c:v>4.2</c:v>
                </c:pt>
                <c:pt idx="13">
                  <c:v>4.2</c:v>
                </c:pt>
                <c:pt idx="14">
                  <c:v>3.6</c:v>
                </c:pt>
                <c:pt idx="15" formatCode="General">
                  <c:v>4.5</c:v>
                </c:pt>
              </c:numCache>
            </c:numRef>
          </c:val>
          <c:smooth val="0"/>
          <c:extLst>
            <c:ext xmlns:c16="http://schemas.microsoft.com/office/drawing/2014/chart" uri="{C3380CC4-5D6E-409C-BE32-E72D297353CC}">
              <c16:uniqueId val="{0000001E-EFEA-44B3-AA18-FE6E5810BA5D}"/>
            </c:ext>
          </c:extLst>
        </c:ser>
        <c:dLbls>
          <c:showLegendKey val="0"/>
          <c:showVal val="0"/>
          <c:showCatName val="0"/>
          <c:showSerName val="0"/>
          <c:showPercent val="0"/>
          <c:showBubbleSize val="0"/>
        </c:dLbls>
        <c:smooth val="0"/>
        <c:axId val="400909088"/>
        <c:axId val="400904288"/>
      </c:lineChart>
      <c:catAx>
        <c:axId val="40090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00904288"/>
        <c:crosses val="autoZero"/>
        <c:auto val="1"/>
        <c:lblAlgn val="ctr"/>
        <c:lblOffset val="100"/>
        <c:noMultiLvlLbl val="0"/>
      </c:catAx>
      <c:valAx>
        <c:axId val="400904288"/>
        <c:scaling>
          <c:orientation val="minMax"/>
          <c:max val="8"/>
          <c:min val="2"/>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 self</a:t>
                </a:r>
                <a:r>
                  <a:rPr lang="en-AU" baseline="0"/>
                  <a:t> reporting violent crime</a:t>
                </a:r>
                <a:endParaRPr lang="en-AU"/>
              </a:p>
            </c:rich>
          </c:tx>
          <c:layout>
            <c:manualLayout>
              <c:xMode val="edge"/>
              <c:yMode val="edge"/>
              <c:x val="1.015911906838598E-2"/>
              <c:y val="0.243919793931852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A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0909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53526534141119"/>
          <c:y val="2.6427106303744497E-2"/>
          <c:w val="0.81480051716012813"/>
          <c:h val="0.80816985384126594"/>
        </c:manualLayout>
      </c:layout>
      <c:lineChart>
        <c:grouping val="standard"/>
        <c:varyColors val="0"/>
        <c:ser>
          <c:idx val="8"/>
          <c:order val="0"/>
          <c:tx>
            <c:strRef>
              <c:f>'total % houshold crime'!$A$72</c:f>
              <c:strCache>
                <c:ptCount val="1"/>
                <c:pt idx="0">
                  <c:v>AUS</c:v>
                </c:pt>
              </c:strCache>
            </c:strRef>
          </c:tx>
          <c:spPr>
            <a:ln w="28575" cap="rnd">
              <a:solidFill>
                <a:schemeClr val="tx2">
                  <a:lumMod val="75000"/>
                </a:schemeClr>
              </a:solidFill>
              <a:round/>
            </a:ln>
            <a:effectLst/>
          </c:spPr>
          <c:marker>
            <c:symbol val="none"/>
          </c:marker>
          <c:dLbls>
            <c:dLbl>
              <c:idx val="15"/>
              <c:layout>
                <c:manualLayout>
                  <c:x val="4.0674752726023285E-2"/>
                  <c:y val="9.6098568377252711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0281-40C7-9BCD-36AF3450E7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crime'!$B$72:$Q$72</c:f>
              <c:numCache>
                <c:formatCode>General</c:formatCode>
                <c:ptCount val="16"/>
                <c:pt idx="0">
                  <c:v>18.600000000000001</c:v>
                </c:pt>
                <c:pt idx="1">
                  <c:v>15.7</c:v>
                </c:pt>
                <c:pt idx="2">
                  <c:v>14.5</c:v>
                </c:pt>
                <c:pt idx="3">
                  <c:v>14.5</c:v>
                </c:pt>
                <c:pt idx="4">
                  <c:v>12.5</c:v>
                </c:pt>
                <c:pt idx="5">
                  <c:v>11.8</c:v>
                </c:pt>
                <c:pt idx="6">
                  <c:v>11.9</c:v>
                </c:pt>
                <c:pt idx="7">
                  <c:v>11.3</c:v>
                </c:pt>
                <c:pt idx="8">
                  <c:v>11.3</c:v>
                </c:pt>
                <c:pt idx="9">
                  <c:v>11.4</c:v>
                </c:pt>
                <c:pt idx="10">
                  <c:v>10</c:v>
                </c:pt>
                <c:pt idx="11">
                  <c:v>10.4</c:v>
                </c:pt>
                <c:pt idx="12">
                  <c:v>9.4</c:v>
                </c:pt>
                <c:pt idx="13">
                  <c:v>9.1</c:v>
                </c:pt>
                <c:pt idx="14">
                  <c:v>8.5</c:v>
                </c:pt>
                <c:pt idx="15">
                  <c:v>9</c:v>
                </c:pt>
              </c:numCache>
            </c:numRef>
          </c:val>
          <c:smooth val="0"/>
          <c:extLst>
            <c:ext xmlns:c16="http://schemas.microsoft.com/office/drawing/2014/chart" uri="{C3380CC4-5D6E-409C-BE32-E72D297353CC}">
              <c16:uniqueId val="{00000000-0281-40C7-9BCD-36AF3450E751}"/>
            </c:ext>
          </c:extLst>
        </c:ser>
        <c:ser>
          <c:idx val="0"/>
          <c:order val="1"/>
          <c:tx>
            <c:strRef>
              <c:f>'total % houshold crime'!$A$64</c:f>
              <c:strCache>
                <c:ptCount val="1"/>
                <c:pt idx="0">
                  <c:v>NSW</c:v>
                </c:pt>
              </c:strCache>
            </c:strRef>
          </c:tx>
          <c:spPr>
            <a:ln w="28575" cap="rnd">
              <a:solidFill>
                <a:schemeClr val="accent1"/>
              </a:solidFill>
              <a:round/>
            </a:ln>
            <a:effectLst/>
          </c:spPr>
          <c:marker>
            <c:symbol val="none"/>
          </c:marker>
          <c:dLbls>
            <c:dLbl>
              <c:idx val="15"/>
              <c:layout>
                <c:manualLayout>
                  <c:x val="4.3762824101186539E-3"/>
                  <c:y val="3.3634498932038452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0281-40C7-9BCD-36AF3450E7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crime'!$B$64:$Q$64</c:f>
              <c:numCache>
                <c:formatCode>0.0</c:formatCode>
                <c:ptCount val="16"/>
                <c:pt idx="0" formatCode="General">
                  <c:v>18.100000000000001</c:v>
                </c:pt>
                <c:pt idx="1">
                  <c:v>16.200000000000003</c:v>
                </c:pt>
                <c:pt idx="2">
                  <c:v>14</c:v>
                </c:pt>
                <c:pt idx="3">
                  <c:v>13.55</c:v>
                </c:pt>
                <c:pt idx="4">
                  <c:v>12.2</c:v>
                </c:pt>
                <c:pt idx="5">
                  <c:v>10.9</c:v>
                </c:pt>
                <c:pt idx="6">
                  <c:v>10.3</c:v>
                </c:pt>
                <c:pt idx="7">
                  <c:v>9.5500000000000007</c:v>
                </c:pt>
                <c:pt idx="8">
                  <c:v>9.3000000000000007</c:v>
                </c:pt>
                <c:pt idx="9">
                  <c:v>9.5</c:v>
                </c:pt>
                <c:pt idx="10">
                  <c:v>8.75</c:v>
                </c:pt>
                <c:pt idx="11">
                  <c:v>8.3000000000000007</c:v>
                </c:pt>
                <c:pt idx="12">
                  <c:v>8.0500000000000007</c:v>
                </c:pt>
                <c:pt idx="13">
                  <c:v>6.9</c:v>
                </c:pt>
                <c:pt idx="14">
                  <c:v>6.45</c:v>
                </c:pt>
                <c:pt idx="15" formatCode="General">
                  <c:v>7.3</c:v>
                </c:pt>
              </c:numCache>
            </c:numRef>
          </c:val>
          <c:smooth val="0"/>
          <c:extLst>
            <c:ext xmlns:c16="http://schemas.microsoft.com/office/drawing/2014/chart" uri="{C3380CC4-5D6E-409C-BE32-E72D297353CC}">
              <c16:uniqueId val="{00000001-0281-40C7-9BCD-36AF3450E751}"/>
            </c:ext>
          </c:extLst>
        </c:ser>
        <c:ser>
          <c:idx val="1"/>
          <c:order val="2"/>
          <c:tx>
            <c:strRef>
              <c:f>'total % houshold crime'!$A$65</c:f>
              <c:strCache>
                <c:ptCount val="1"/>
                <c:pt idx="0">
                  <c:v>VIC</c:v>
                </c:pt>
              </c:strCache>
            </c:strRef>
          </c:tx>
          <c:spPr>
            <a:ln w="28575" cap="rnd">
              <a:solidFill>
                <a:schemeClr val="tx2">
                  <a:lumMod val="40000"/>
                  <a:lumOff val="60000"/>
                </a:schemeClr>
              </a:solidFill>
              <a:round/>
            </a:ln>
            <a:effectLst/>
          </c:spPr>
          <c:marker>
            <c:symbol val="none"/>
          </c:marker>
          <c:dLbls>
            <c:dLbl>
              <c:idx val="15"/>
              <c:layout>
                <c:manualLayout>
                  <c:x val="-4.3762824101186539E-3"/>
                  <c:y val="9.6098568377251826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0281-40C7-9BCD-36AF3450E7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crime'!$B$65:$Q$65</c:f>
              <c:numCache>
                <c:formatCode>0.0</c:formatCode>
                <c:ptCount val="16"/>
                <c:pt idx="0" formatCode="General">
                  <c:v>18.399999999999999</c:v>
                </c:pt>
                <c:pt idx="1">
                  <c:v>17.049999999999997</c:v>
                </c:pt>
                <c:pt idx="2">
                  <c:v>15</c:v>
                </c:pt>
                <c:pt idx="3">
                  <c:v>14.4</c:v>
                </c:pt>
                <c:pt idx="4">
                  <c:v>13.8</c:v>
                </c:pt>
                <c:pt idx="5">
                  <c:v>12.45</c:v>
                </c:pt>
                <c:pt idx="6">
                  <c:v>12.45</c:v>
                </c:pt>
                <c:pt idx="7">
                  <c:v>13.05</c:v>
                </c:pt>
                <c:pt idx="8">
                  <c:v>13</c:v>
                </c:pt>
                <c:pt idx="9">
                  <c:v>12.8</c:v>
                </c:pt>
                <c:pt idx="10">
                  <c:v>11.55</c:v>
                </c:pt>
                <c:pt idx="11">
                  <c:v>10.55</c:v>
                </c:pt>
                <c:pt idx="12">
                  <c:v>10.199999999999999</c:v>
                </c:pt>
                <c:pt idx="13">
                  <c:v>9.5500000000000007</c:v>
                </c:pt>
                <c:pt idx="14">
                  <c:v>8.9499999999999993</c:v>
                </c:pt>
                <c:pt idx="15" formatCode="General">
                  <c:v>8.6999999999999993</c:v>
                </c:pt>
              </c:numCache>
            </c:numRef>
          </c:val>
          <c:smooth val="0"/>
          <c:extLst>
            <c:ext xmlns:c16="http://schemas.microsoft.com/office/drawing/2014/chart" uri="{C3380CC4-5D6E-409C-BE32-E72D297353CC}">
              <c16:uniqueId val="{00000002-0281-40C7-9BCD-36AF3450E751}"/>
            </c:ext>
          </c:extLst>
        </c:ser>
        <c:ser>
          <c:idx val="2"/>
          <c:order val="3"/>
          <c:tx>
            <c:strRef>
              <c:f>'total % houshold crime'!$A$66</c:f>
              <c:strCache>
                <c:ptCount val="1"/>
                <c:pt idx="0">
                  <c:v>QLD</c:v>
                </c:pt>
              </c:strCache>
            </c:strRef>
          </c:tx>
          <c:spPr>
            <a:ln w="28575" cap="rnd">
              <a:solidFill>
                <a:srgbClr val="FFBD5B"/>
              </a:solidFill>
              <a:prstDash val="sysDash"/>
              <a:round/>
            </a:ln>
            <a:effectLst/>
          </c:spPr>
          <c:marker>
            <c:symbol val="none"/>
          </c:marker>
          <c:dLbls>
            <c:dLbl>
              <c:idx val="15"/>
              <c:layout>
                <c:manualLayout>
                  <c:x val="1.3128847230355963E-2"/>
                  <c:y val="-1.4414785256587907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0281-40C7-9BCD-36AF3450E7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crime'!$B$66:$Q$66</c:f>
              <c:numCache>
                <c:formatCode>0.0</c:formatCode>
                <c:ptCount val="16"/>
                <c:pt idx="0" formatCode="General">
                  <c:v>16.600000000000001</c:v>
                </c:pt>
                <c:pt idx="1">
                  <c:v>15.600000000000001</c:v>
                </c:pt>
                <c:pt idx="2">
                  <c:v>14.05</c:v>
                </c:pt>
                <c:pt idx="3">
                  <c:v>13.3</c:v>
                </c:pt>
                <c:pt idx="4">
                  <c:v>12.149999999999999</c:v>
                </c:pt>
                <c:pt idx="5">
                  <c:v>10.3</c:v>
                </c:pt>
                <c:pt idx="6">
                  <c:v>9.8000000000000007</c:v>
                </c:pt>
                <c:pt idx="7">
                  <c:v>9.3000000000000007</c:v>
                </c:pt>
                <c:pt idx="8">
                  <c:v>8.9499999999999993</c:v>
                </c:pt>
                <c:pt idx="9">
                  <c:v>9.9499999999999993</c:v>
                </c:pt>
                <c:pt idx="10">
                  <c:v>9.9499999999999993</c:v>
                </c:pt>
                <c:pt idx="11">
                  <c:v>9.5</c:v>
                </c:pt>
                <c:pt idx="12">
                  <c:v>9.4499999999999993</c:v>
                </c:pt>
                <c:pt idx="13">
                  <c:v>9.8000000000000007</c:v>
                </c:pt>
                <c:pt idx="14">
                  <c:v>10.3</c:v>
                </c:pt>
                <c:pt idx="15" formatCode="General">
                  <c:v>10.3</c:v>
                </c:pt>
              </c:numCache>
            </c:numRef>
          </c:val>
          <c:smooth val="0"/>
          <c:extLst>
            <c:ext xmlns:c16="http://schemas.microsoft.com/office/drawing/2014/chart" uri="{C3380CC4-5D6E-409C-BE32-E72D297353CC}">
              <c16:uniqueId val="{00000003-0281-40C7-9BCD-36AF3450E751}"/>
            </c:ext>
          </c:extLst>
        </c:ser>
        <c:ser>
          <c:idx val="3"/>
          <c:order val="4"/>
          <c:tx>
            <c:strRef>
              <c:f>'total % houshold crime'!$A$67</c:f>
              <c:strCache>
                <c:ptCount val="1"/>
                <c:pt idx="0">
                  <c:v>SA</c:v>
                </c:pt>
              </c:strCache>
            </c:strRef>
          </c:tx>
          <c:spPr>
            <a:ln w="28575" cap="rnd">
              <a:solidFill>
                <a:schemeClr val="accent4"/>
              </a:solidFill>
              <a:round/>
            </a:ln>
            <a:effectLst/>
          </c:spPr>
          <c:marker>
            <c:symbol val="none"/>
          </c:marker>
          <c:dLbls>
            <c:dLbl>
              <c:idx val="15"/>
              <c:layout>
                <c:manualLayout>
                  <c:x val="0"/>
                  <c:y val="1.6817249466019136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0281-40C7-9BCD-36AF3450E7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crime'!$B$67:$Q$67</c:f>
              <c:numCache>
                <c:formatCode>0.0</c:formatCode>
                <c:ptCount val="16"/>
                <c:pt idx="0" formatCode="General">
                  <c:v>18.5</c:v>
                </c:pt>
                <c:pt idx="1">
                  <c:v>17.25</c:v>
                </c:pt>
                <c:pt idx="2">
                  <c:v>15</c:v>
                </c:pt>
                <c:pt idx="3">
                  <c:v>14.6</c:v>
                </c:pt>
                <c:pt idx="4">
                  <c:v>13.5</c:v>
                </c:pt>
                <c:pt idx="5">
                  <c:v>11.850000000000001</c:v>
                </c:pt>
                <c:pt idx="6">
                  <c:v>11.75</c:v>
                </c:pt>
                <c:pt idx="7">
                  <c:v>11.5</c:v>
                </c:pt>
                <c:pt idx="8">
                  <c:v>11</c:v>
                </c:pt>
                <c:pt idx="9">
                  <c:v>10.149999999999999</c:v>
                </c:pt>
                <c:pt idx="10">
                  <c:v>10</c:v>
                </c:pt>
                <c:pt idx="11">
                  <c:v>10.4</c:v>
                </c:pt>
                <c:pt idx="12">
                  <c:v>10.050000000000001</c:v>
                </c:pt>
                <c:pt idx="13">
                  <c:v>9.6499999999999986</c:v>
                </c:pt>
                <c:pt idx="14">
                  <c:v>8.9499999999999993</c:v>
                </c:pt>
                <c:pt idx="15" formatCode="General">
                  <c:v>8</c:v>
                </c:pt>
              </c:numCache>
            </c:numRef>
          </c:val>
          <c:smooth val="0"/>
          <c:extLst>
            <c:ext xmlns:c16="http://schemas.microsoft.com/office/drawing/2014/chart" uri="{C3380CC4-5D6E-409C-BE32-E72D297353CC}">
              <c16:uniqueId val="{00000004-0281-40C7-9BCD-36AF3450E751}"/>
            </c:ext>
          </c:extLst>
        </c:ser>
        <c:ser>
          <c:idx val="4"/>
          <c:order val="5"/>
          <c:tx>
            <c:strRef>
              <c:f>'total % houshold crime'!$A$68</c:f>
              <c:strCache>
                <c:ptCount val="1"/>
                <c:pt idx="0">
                  <c:v>WA</c:v>
                </c:pt>
              </c:strCache>
            </c:strRef>
          </c:tx>
          <c:spPr>
            <a:ln w="28575" cap="rnd">
              <a:solidFill>
                <a:srgbClr val="004DCB"/>
              </a:solidFill>
              <a:round/>
            </a:ln>
            <a:effectLst/>
          </c:spPr>
          <c:marker>
            <c:symbol val="none"/>
          </c:marker>
          <c:dLbls>
            <c:dLbl>
              <c:idx val="15"/>
              <c:layout>
                <c:manualLayout>
                  <c:x val="1.0940706025296636E-2"/>
                  <c:y val="-4.8049284188626355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0281-40C7-9BCD-36AF3450E75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crime'!$B$68:$Q$68</c:f>
              <c:numCache>
                <c:formatCode>0.0</c:formatCode>
                <c:ptCount val="16"/>
                <c:pt idx="0" formatCode="General">
                  <c:v>23.9</c:v>
                </c:pt>
                <c:pt idx="1">
                  <c:v>22.2</c:v>
                </c:pt>
                <c:pt idx="2">
                  <c:v>19.3</c:v>
                </c:pt>
                <c:pt idx="3">
                  <c:v>18.5</c:v>
                </c:pt>
                <c:pt idx="4">
                  <c:v>18.350000000000001</c:v>
                </c:pt>
                <c:pt idx="5">
                  <c:v>17.899999999999999</c:v>
                </c:pt>
                <c:pt idx="6">
                  <c:v>17.95</c:v>
                </c:pt>
                <c:pt idx="7">
                  <c:v>17.600000000000001</c:v>
                </c:pt>
                <c:pt idx="8">
                  <c:v>16.950000000000003</c:v>
                </c:pt>
                <c:pt idx="9">
                  <c:v>16.5</c:v>
                </c:pt>
                <c:pt idx="10">
                  <c:v>15.75</c:v>
                </c:pt>
                <c:pt idx="11">
                  <c:v>15.35</c:v>
                </c:pt>
                <c:pt idx="12">
                  <c:v>14.85</c:v>
                </c:pt>
                <c:pt idx="13">
                  <c:v>13.399999999999999</c:v>
                </c:pt>
                <c:pt idx="14">
                  <c:v>11.5</c:v>
                </c:pt>
                <c:pt idx="15" formatCode="General">
                  <c:v>11.4</c:v>
                </c:pt>
              </c:numCache>
            </c:numRef>
          </c:val>
          <c:smooth val="0"/>
          <c:extLst>
            <c:ext xmlns:c16="http://schemas.microsoft.com/office/drawing/2014/chart" uri="{C3380CC4-5D6E-409C-BE32-E72D297353CC}">
              <c16:uniqueId val="{00000005-0281-40C7-9BCD-36AF3450E751}"/>
            </c:ext>
          </c:extLst>
        </c:ser>
        <c:ser>
          <c:idx val="5"/>
          <c:order val="6"/>
          <c:tx>
            <c:strRef>
              <c:f>'total % houshold crime'!$A$69</c:f>
              <c:strCache>
                <c:ptCount val="1"/>
                <c:pt idx="0">
                  <c:v>TAS</c:v>
                </c:pt>
              </c:strCache>
            </c:strRef>
          </c:tx>
          <c:spPr>
            <a:ln w="28575" cap="rnd">
              <a:solidFill>
                <a:srgbClr val="ACC7FF"/>
              </a:solidFill>
              <a:round/>
            </a:ln>
            <a:effectLst/>
          </c:spPr>
          <c:marker>
            <c:symbol val="none"/>
          </c:marker>
          <c:dLbls>
            <c:dLbl>
              <c:idx val="15"/>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0281-40C7-9BCD-36AF3450E75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crime'!$B$69:$Q$69</c:f>
              <c:numCache>
                <c:formatCode>0.0</c:formatCode>
                <c:ptCount val="16"/>
                <c:pt idx="0" formatCode="General">
                  <c:v>17.100000000000001</c:v>
                </c:pt>
                <c:pt idx="1">
                  <c:v>16.450000000000003</c:v>
                </c:pt>
                <c:pt idx="2">
                  <c:v>16.05</c:v>
                </c:pt>
                <c:pt idx="3">
                  <c:v>15.55</c:v>
                </c:pt>
                <c:pt idx="4">
                  <c:v>13.55</c:v>
                </c:pt>
                <c:pt idx="5">
                  <c:v>12.9</c:v>
                </c:pt>
                <c:pt idx="6">
                  <c:v>12.7</c:v>
                </c:pt>
                <c:pt idx="7">
                  <c:v>11.9</c:v>
                </c:pt>
                <c:pt idx="8">
                  <c:v>10.600000000000001</c:v>
                </c:pt>
                <c:pt idx="9">
                  <c:v>9.9499999999999993</c:v>
                </c:pt>
                <c:pt idx="10">
                  <c:v>10.3</c:v>
                </c:pt>
                <c:pt idx="11">
                  <c:v>10.1</c:v>
                </c:pt>
                <c:pt idx="12">
                  <c:v>8.8999999999999986</c:v>
                </c:pt>
                <c:pt idx="13">
                  <c:v>7.95</c:v>
                </c:pt>
                <c:pt idx="14">
                  <c:v>8.25</c:v>
                </c:pt>
                <c:pt idx="15" formatCode="General">
                  <c:v>9.6999999999999993</c:v>
                </c:pt>
              </c:numCache>
            </c:numRef>
          </c:val>
          <c:smooth val="0"/>
          <c:extLst>
            <c:ext xmlns:c16="http://schemas.microsoft.com/office/drawing/2014/chart" uri="{C3380CC4-5D6E-409C-BE32-E72D297353CC}">
              <c16:uniqueId val="{00000006-0281-40C7-9BCD-36AF3450E751}"/>
            </c:ext>
          </c:extLst>
        </c:ser>
        <c:ser>
          <c:idx val="7"/>
          <c:order val="7"/>
          <c:tx>
            <c:strRef>
              <c:f>'total % houshold crime'!$A$71</c:f>
              <c:strCache>
                <c:ptCount val="1"/>
                <c:pt idx="0">
                  <c:v>ACT</c:v>
                </c:pt>
              </c:strCache>
            </c:strRef>
          </c:tx>
          <c:spPr>
            <a:ln w="28575" cap="rnd">
              <a:solidFill>
                <a:schemeClr val="bg1">
                  <a:lumMod val="65000"/>
                </a:schemeClr>
              </a:solidFill>
              <a:prstDash val="sysDash"/>
              <a:round/>
            </a:ln>
            <a:effectLst/>
          </c:spPr>
          <c:marker>
            <c:symbol val="none"/>
          </c:marker>
          <c:dLbls>
            <c:dLbl>
              <c:idx val="15"/>
              <c:layout>
                <c:manualLayout>
                  <c:x val="1.0940706025296636E-2"/>
                  <c:y val="-3.8439427350901174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0281-40C7-9BCD-36AF3450E75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 houshold crime'!$B$63:$Q$63</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'total % houshold crime'!$B$71:$Q$71</c:f>
              <c:numCache>
                <c:formatCode>0.0</c:formatCode>
                <c:ptCount val="16"/>
                <c:pt idx="0" formatCode="General">
                  <c:v>22.4</c:v>
                </c:pt>
                <c:pt idx="1">
                  <c:v>21.799999999999997</c:v>
                </c:pt>
                <c:pt idx="2">
                  <c:v>21.1</c:v>
                </c:pt>
                <c:pt idx="3">
                  <c:v>18.8</c:v>
                </c:pt>
                <c:pt idx="4">
                  <c:v>14.3</c:v>
                </c:pt>
                <c:pt idx="5">
                  <c:v>12.95</c:v>
                </c:pt>
                <c:pt idx="6">
                  <c:v>13.7</c:v>
                </c:pt>
                <c:pt idx="7">
                  <c:v>13.05</c:v>
                </c:pt>
                <c:pt idx="8">
                  <c:v>13.1</c:v>
                </c:pt>
                <c:pt idx="9">
                  <c:v>14</c:v>
                </c:pt>
                <c:pt idx="10">
                  <c:v>13.4</c:v>
                </c:pt>
                <c:pt idx="11">
                  <c:v>12.65</c:v>
                </c:pt>
                <c:pt idx="12">
                  <c:v>11.65</c:v>
                </c:pt>
                <c:pt idx="13">
                  <c:v>11.95</c:v>
                </c:pt>
                <c:pt idx="14">
                  <c:v>11.75</c:v>
                </c:pt>
                <c:pt idx="15" formatCode="General">
                  <c:v>10.6</c:v>
                </c:pt>
              </c:numCache>
            </c:numRef>
          </c:val>
          <c:smooth val="0"/>
          <c:extLst>
            <c:ext xmlns:c16="http://schemas.microsoft.com/office/drawing/2014/chart" uri="{C3380CC4-5D6E-409C-BE32-E72D297353CC}">
              <c16:uniqueId val="{00000007-0281-40C7-9BCD-36AF3450E751}"/>
            </c:ext>
          </c:extLst>
        </c:ser>
        <c:dLbls>
          <c:showLegendKey val="0"/>
          <c:showVal val="0"/>
          <c:showCatName val="0"/>
          <c:showSerName val="0"/>
          <c:showPercent val="0"/>
          <c:showBubbleSize val="0"/>
        </c:dLbls>
        <c:smooth val="0"/>
        <c:axId val="439786912"/>
        <c:axId val="439786432"/>
      </c:lineChart>
      <c:catAx>
        <c:axId val="43978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39786432"/>
        <c:crosses val="autoZero"/>
        <c:auto val="1"/>
        <c:lblAlgn val="ctr"/>
        <c:lblOffset val="100"/>
        <c:noMultiLvlLbl val="0"/>
      </c:catAx>
      <c:valAx>
        <c:axId val="439786432"/>
        <c:scaling>
          <c:orientation val="minMax"/>
          <c:max val="25"/>
          <c:min val="5"/>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 households self-reporting property crime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9786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25795127540372"/>
          <c:y val="2.9613720285171022E-2"/>
          <c:w val="0.84009179751051055"/>
          <c:h val="0.8011893478460268"/>
        </c:manualLayout>
      </c:layout>
      <c:lineChart>
        <c:grouping val="standard"/>
        <c:varyColors val="0"/>
        <c:ser>
          <c:idx val="0"/>
          <c:order val="0"/>
          <c:tx>
            <c:strRef>
              <c:f>Sheet6!$A$46</c:f>
              <c:strCache>
                <c:ptCount val="1"/>
                <c:pt idx="0">
                  <c:v>10–17 years</c:v>
                </c:pt>
              </c:strCache>
            </c:strRef>
          </c:tx>
          <c:spPr>
            <a:ln w="28575" cap="rnd">
              <a:solidFill>
                <a:schemeClr val="accent1"/>
              </a:solidFill>
              <a:round/>
            </a:ln>
            <a:effectLst/>
          </c:spPr>
          <c:marker>
            <c:symbol val="none"/>
          </c:marker>
          <c:cat>
            <c:strRef>
              <c:f>Sheet6!$R$4:$AG$4</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Sheet6!$R$46:$AG$46</c:f>
              <c:numCache>
                <c:formatCode>#,##0.0</c:formatCode>
                <c:ptCount val="16"/>
                <c:pt idx="0">
                  <c:v>3186.8</c:v>
                </c:pt>
                <c:pt idx="1">
                  <c:v>3338.5</c:v>
                </c:pt>
                <c:pt idx="2">
                  <c:v>3208.1</c:v>
                </c:pt>
                <c:pt idx="3">
                  <c:v>2849.8</c:v>
                </c:pt>
                <c:pt idx="4">
                  <c:v>2603.5</c:v>
                </c:pt>
                <c:pt idx="5">
                  <c:v>2409.8000000000002</c:v>
                </c:pt>
                <c:pt idx="6">
                  <c:v>2400.9</c:v>
                </c:pt>
                <c:pt idx="7">
                  <c:v>2397</c:v>
                </c:pt>
                <c:pt idx="8">
                  <c:v>2330.1999999999998</c:v>
                </c:pt>
                <c:pt idx="9">
                  <c:v>2247</c:v>
                </c:pt>
                <c:pt idx="10">
                  <c:v>2044</c:v>
                </c:pt>
                <c:pt idx="11">
                  <c:v>1911.9</c:v>
                </c:pt>
                <c:pt idx="12">
                  <c:v>1780.6</c:v>
                </c:pt>
                <c:pt idx="13">
                  <c:v>1778.2</c:v>
                </c:pt>
                <c:pt idx="14">
                  <c:v>1847.3</c:v>
                </c:pt>
                <c:pt idx="15">
                  <c:v>1764.3</c:v>
                </c:pt>
              </c:numCache>
            </c:numRef>
          </c:val>
          <c:smooth val="0"/>
          <c:extLst>
            <c:ext xmlns:c16="http://schemas.microsoft.com/office/drawing/2014/chart" uri="{C3380CC4-5D6E-409C-BE32-E72D297353CC}">
              <c16:uniqueId val="{00000000-B68E-491F-BB16-193CDFF0CD5A}"/>
            </c:ext>
          </c:extLst>
        </c:ser>
        <c:ser>
          <c:idx val="3"/>
          <c:order val="1"/>
          <c:tx>
            <c:strRef>
              <c:f>Sheet6!$A$49</c:f>
              <c:strCache>
                <c:ptCount val="1"/>
                <c:pt idx="0">
                  <c:v>18 years and over</c:v>
                </c:pt>
              </c:strCache>
            </c:strRef>
          </c:tx>
          <c:spPr>
            <a:ln w="28575" cap="rnd">
              <a:solidFill>
                <a:schemeClr val="bg2">
                  <a:lumMod val="50000"/>
                  <a:lumOff val="50000"/>
                </a:schemeClr>
              </a:solidFill>
              <a:round/>
            </a:ln>
            <a:effectLst/>
          </c:spPr>
          <c:marker>
            <c:symbol val="none"/>
          </c:marker>
          <c:cat>
            <c:strRef>
              <c:f>Sheet6!$R$4:$AG$4</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Sheet6!$R$49:$AG$49</c:f>
              <c:numCache>
                <c:formatCode>#,##0.0</c:formatCode>
                <c:ptCount val="16"/>
                <c:pt idx="0">
                  <c:v>1839</c:v>
                </c:pt>
                <c:pt idx="1">
                  <c:v>1885.8</c:v>
                </c:pt>
                <c:pt idx="2">
                  <c:v>1841.5</c:v>
                </c:pt>
                <c:pt idx="3">
                  <c:v>1822.7</c:v>
                </c:pt>
                <c:pt idx="4">
                  <c:v>1906.4</c:v>
                </c:pt>
                <c:pt idx="5">
                  <c:v>1968.1</c:v>
                </c:pt>
                <c:pt idx="6">
                  <c:v>1961.5</c:v>
                </c:pt>
                <c:pt idx="7">
                  <c:v>1953.8</c:v>
                </c:pt>
                <c:pt idx="8">
                  <c:v>1902.4</c:v>
                </c:pt>
                <c:pt idx="9">
                  <c:v>1839.4</c:v>
                </c:pt>
                <c:pt idx="10">
                  <c:v>1764.6</c:v>
                </c:pt>
                <c:pt idx="11">
                  <c:v>1647.1</c:v>
                </c:pt>
                <c:pt idx="12">
                  <c:v>1577.6</c:v>
                </c:pt>
                <c:pt idx="13">
                  <c:v>1613.4</c:v>
                </c:pt>
                <c:pt idx="14">
                  <c:v>1457.6</c:v>
                </c:pt>
                <c:pt idx="15">
                  <c:v>1387.6</c:v>
                </c:pt>
              </c:numCache>
            </c:numRef>
          </c:val>
          <c:smooth val="0"/>
          <c:extLst>
            <c:ext xmlns:c16="http://schemas.microsoft.com/office/drawing/2014/chart" uri="{C3380CC4-5D6E-409C-BE32-E72D297353CC}">
              <c16:uniqueId val="{00000001-B68E-491F-BB16-193CDFF0CD5A}"/>
            </c:ext>
          </c:extLst>
        </c:ser>
        <c:dLbls>
          <c:showLegendKey val="0"/>
          <c:showVal val="0"/>
          <c:showCatName val="0"/>
          <c:showSerName val="0"/>
          <c:showPercent val="0"/>
          <c:showBubbleSize val="0"/>
        </c:dLbls>
        <c:smooth val="0"/>
        <c:axId val="127332976"/>
        <c:axId val="102750672"/>
      </c:lineChart>
      <c:catAx>
        <c:axId val="12733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750672"/>
        <c:crosses val="autoZero"/>
        <c:auto val="1"/>
        <c:lblAlgn val="ctr"/>
        <c:lblOffset val="100"/>
        <c:noMultiLvlLbl val="0"/>
      </c:catAx>
      <c:valAx>
        <c:axId val="102750672"/>
        <c:scaling>
          <c:orientation val="minMax"/>
          <c:max val="350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Rate per 100,000</a:t>
                </a:r>
              </a:p>
            </c:rich>
          </c:tx>
          <c:layout>
            <c:manualLayout>
              <c:xMode val="edge"/>
              <c:yMode val="edge"/>
              <c:x val="6.4500685129324723E-3"/>
              <c:y val="0.326363767598234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7332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34246107233875"/>
          <c:y val="2.70332716296167E-2"/>
          <c:w val="0.78546238254457368"/>
          <c:h val="0.8037697965015812"/>
        </c:manualLayout>
      </c:layout>
      <c:lineChart>
        <c:grouping val="standard"/>
        <c:varyColors val="0"/>
        <c:ser>
          <c:idx val="7"/>
          <c:order val="0"/>
          <c:tx>
            <c:strRef>
              <c:f>'abs youth offenders'!$A$14</c:f>
              <c:strCache>
                <c:ptCount val="1"/>
                <c:pt idx="0">
                  <c:v>AUS</c:v>
                </c:pt>
              </c:strCache>
            </c:strRef>
          </c:tx>
          <c:spPr>
            <a:ln w="28575" cap="rnd">
              <a:solidFill>
                <a:schemeClr val="tx2">
                  <a:lumMod val="75000"/>
                </a:schemeClr>
              </a:solidFill>
              <a:round/>
            </a:ln>
            <a:effectLst/>
          </c:spPr>
          <c:marker>
            <c:symbol val="none"/>
          </c:marker>
          <c:dLbls>
            <c:dLbl>
              <c:idx val="15"/>
              <c:layout>
                <c:manualLayout>
                  <c:x val="3.4374928632268459E-2"/>
                  <c:y val="2.211813133332266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2C8E-423D-A746-65437880C9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offenders'!$S$14:$AH$14</c:f>
              <c:numCache>
                <c:formatCode>#,##0.0</c:formatCode>
                <c:ptCount val="16"/>
                <c:pt idx="0">
                  <c:v>3186.8</c:v>
                </c:pt>
                <c:pt idx="1">
                  <c:v>3338.5</c:v>
                </c:pt>
                <c:pt idx="2">
                  <c:v>3208.1</c:v>
                </c:pt>
                <c:pt idx="3">
                  <c:v>2849.8</c:v>
                </c:pt>
                <c:pt idx="4">
                  <c:v>2603.5</c:v>
                </c:pt>
                <c:pt idx="5">
                  <c:v>2409.8000000000002</c:v>
                </c:pt>
                <c:pt idx="6">
                  <c:v>2400.9</c:v>
                </c:pt>
                <c:pt idx="7">
                  <c:v>2397</c:v>
                </c:pt>
                <c:pt idx="8">
                  <c:v>2330.1999999999998</c:v>
                </c:pt>
                <c:pt idx="9">
                  <c:v>2247</c:v>
                </c:pt>
                <c:pt idx="10">
                  <c:v>2044</c:v>
                </c:pt>
                <c:pt idx="11">
                  <c:v>1911.9</c:v>
                </c:pt>
                <c:pt idx="12">
                  <c:v>1780.6</c:v>
                </c:pt>
                <c:pt idx="13">
                  <c:v>1778.2</c:v>
                </c:pt>
                <c:pt idx="14">
                  <c:v>1847.3</c:v>
                </c:pt>
                <c:pt idx="15">
                  <c:v>1764.3</c:v>
                </c:pt>
              </c:numCache>
            </c:numRef>
          </c:val>
          <c:smooth val="0"/>
          <c:extLst>
            <c:ext xmlns:c16="http://schemas.microsoft.com/office/drawing/2014/chart" uri="{C3380CC4-5D6E-409C-BE32-E72D297353CC}">
              <c16:uniqueId val="{00000000-2C8E-423D-A746-65437880C9D0}"/>
            </c:ext>
          </c:extLst>
        </c:ser>
        <c:ser>
          <c:idx val="0"/>
          <c:order val="1"/>
          <c:tx>
            <c:strRef>
              <c:f>'abs youth offenders'!$A$7</c:f>
              <c:strCache>
                <c:ptCount val="1"/>
                <c:pt idx="0">
                  <c:v>NSW</c:v>
                </c:pt>
              </c:strCache>
            </c:strRef>
          </c:tx>
          <c:spPr>
            <a:ln w="28575" cap="rnd">
              <a:solidFill>
                <a:srgbClr val="7030A0"/>
              </a:solidFill>
              <a:round/>
            </a:ln>
            <a:effectLst/>
          </c:spPr>
          <c:marker>
            <c:symbol val="none"/>
          </c:marker>
          <c:dLbls>
            <c:dLbl>
              <c:idx val="15"/>
              <c:layout>
                <c:manualLayout>
                  <c:x val="-1.5754993620092391E-16"/>
                  <c:y val="-7.3727104444409183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C-2C8E-423D-A746-65437880C9D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offenders'!$S$7:$AH$7</c:f>
              <c:numCache>
                <c:formatCode>0.0</c:formatCode>
                <c:ptCount val="16"/>
                <c:pt idx="0">
                  <c:v>2653.0405859380953</c:v>
                </c:pt>
                <c:pt idx="1">
                  <c:v>2960.7471647023335</c:v>
                </c:pt>
                <c:pt idx="2">
                  <c:v>3063.7801346029628</c:v>
                </c:pt>
                <c:pt idx="3">
                  <c:v>2857.3848873557663</c:v>
                </c:pt>
                <c:pt idx="4">
                  <c:v>2670.5611770405808</c:v>
                </c:pt>
                <c:pt idx="5">
                  <c:v>1731.2380598858215</c:v>
                </c:pt>
                <c:pt idx="6">
                  <c:v>1618.1216245589981</c:v>
                </c:pt>
                <c:pt idx="7">
                  <c:v>1665.5135264046012</c:v>
                </c:pt>
                <c:pt idx="8">
                  <c:v>1575.7749002943754</c:v>
                </c:pt>
                <c:pt idx="9">
                  <c:v>1580.1888386490668</c:v>
                </c:pt>
                <c:pt idx="10">
                  <c:v>1458.4263225565762</c:v>
                </c:pt>
                <c:pt idx="11">
                  <c:v>1463.3391310735262</c:v>
                </c:pt>
                <c:pt idx="12">
                  <c:v>1401.0138442085984</c:v>
                </c:pt>
                <c:pt idx="13">
                  <c:v>1560.0635891350812</c:v>
                </c:pt>
                <c:pt idx="14">
                  <c:v>1360.3750975780749</c:v>
                </c:pt>
                <c:pt idx="15">
                  <c:v>1260.8906483027504</c:v>
                </c:pt>
              </c:numCache>
            </c:numRef>
          </c:val>
          <c:smooth val="0"/>
          <c:extLst>
            <c:ext xmlns:c16="http://schemas.microsoft.com/office/drawing/2014/chart" uri="{C3380CC4-5D6E-409C-BE32-E72D297353CC}">
              <c16:uniqueId val="{00000001-2C8E-423D-A746-65437880C9D0}"/>
            </c:ext>
          </c:extLst>
        </c:ser>
        <c:ser>
          <c:idx val="1"/>
          <c:order val="2"/>
          <c:tx>
            <c:strRef>
              <c:f>'abs youth offenders'!$A$8</c:f>
              <c:strCache>
                <c:ptCount val="1"/>
                <c:pt idx="0">
                  <c:v>VIC</c:v>
                </c:pt>
              </c:strCache>
            </c:strRef>
          </c:tx>
          <c:spPr>
            <a:ln w="28575" cap="rnd">
              <a:solidFill>
                <a:schemeClr val="tx2">
                  <a:lumMod val="40000"/>
                  <a:lumOff val="60000"/>
                </a:schemeClr>
              </a:solidFill>
              <a:round/>
            </a:ln>
            <a:effectLst/>
          </c:spPr>
          <c:marker>
            <c:symbol val="none"/>
          </c:marker>
          <c:dLbls>
            <c:dLbl>
              <c:idx val="15"/>
              <c:layout>
                <c:manualLayout>
                  <c:x val="4.2968660790334194E-3"/>
                  <c:y val="1.474542088888174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2C8E-423D-A746-65437880C9D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offenders'!$S$8:$AH$8</c:f>
              <c:numCache>
                <c:formatCode>0.0</c:formatCode>
                <c:ptCount val="16"/>
                <c:pt idx="0">
                  <c:v>2741.2093341158816</c:v>
                </c:pt>
                <c:pt idx="1">
                  <c:v>2732.5133441633789</c:v>
                </c:pt>
                <c:pt idx="2">
                  <c:v>2510.4237442312046</c:v>
                </c:pt>
                <c:pt idx="3">
                  <c:v>2323.3126577150779</c:v>
                </c:pt>
                <c:pt idx="4">
                  <c:v>2133.6818907886172</c:v>
                </c:pt>
                <c:pt idx="5">
                  <c:v>1797.6668579078216</c:v>
                </c:pt>
                <c:pt idx="6">
                  <c:v>1498.9355754539513</c:v>
                </c:pt>
                <c:pt idx="7">
                  <c:v>1434.9704681492051</c:v>
                </c:pt>
                <c:pt idx="8">
                  <c:v>1369.9332900511779</c:v>
                </c:pt>
                <c:pt idx="9">
                  <c:v>1324.0455542351094</c:v>
                </c:pt>
                <c:pt idx="10">
                  <c:v>1277.2135991576945</c:v>
                </c:pt>
                <c:pt idx="11">
                  <c:v>1209.6284831265473</c:v>
                </c:pt>
                <c:pt idx="12">
                  <c:v>1020.8453126959796</c:v>
                </c:pt>
                <c:pt idx="13">
                  <c:v>1099.3658187781559</c:v>
                </c:pt>
                <c:pt idx="14">
                  <c:v>1214.5255096301767</c:v>
                </c:pt>
                <c:pt idx="15">
                  <c:v>1174.4658539782411</c:v>
                </c:pt>
              </c:numCache>
            </c:numRef>
          </c:val>
          <c:smooth val="0"/>
          <c:extLst>
            <c:ext xmlns:c16="http://schemas.microsoft.com/office/drawing/2014/chart" uri="{C3380CC4-5D6E-409C-BE32-E72D297353CC}">
              <c16:uniqueId val="{00000002-2C8E-423D-A746-65437880C9D0}"/>
            </c:ext>
          </c:extLst>
        </c:ser>
        <c:ser>
          <c:idx val="2"/>
          <c:order val="3"/>
          <c:tx>
            <c:strRef>
              <c:f>'abs youth offenders'!$A$9</c:f>
              <c:strCache>
                <c:ptCount val="1"/>
                <c:pt idx="0">
                  <c:v>QLD</c:v>
                </c:pt>
              </c:strCache>
            </c:strRef>
          </c:tx>
          <c:spPr>
            <a:ln w="28575" cap="rnd">
              <a:solidFill>
                <a:srgbClr val="FFBD5B"/>
              </a:solidFill>
              <a:prstDash val="sysDash"/>
              <a:round/>
            </a:ln>
            <a:effectLst/>
          </c:spPr>
          <c:marker>
            <c:symbol val="none"/>
          </c:marker>
          <c:dLbls>
            <c:dLbl>
              <c:idx val="6"/>
              <c:delete val="1"/>
              <c:extLst>
                <c:ext xmlns:c15="http://schemas.microsoft.com/office/drawing/2012/chart" uri="{CE6537A1-D6FC-4f65-9D91-7224C49458BB}"/>
                <c:ext xmlns:c16="http://schemas.microsoft.com/office/drawing/2014/chart" uri="{C3380CC4-5D6E-409C-BE32-E72D297353CC}">
                  <c16:uniqueId val="{00000014-2C8E-423D-A746-65437880C9D0}"/>
                </c:ext>
              </c:extLst>
            </c:dLbl>
            <c:dLbl>
              <c:idx val="7"/>
              <c:delete val="1"/>
              <c:extLst>
                <c:ext xmlns:c15="http://schemas.microsoft.com/office/drawing/2012/chart" uri="{CE6537A1-D6FC-4f65-9D91-7224C49458BB}"/>
                <c:ext xmlns:c16="http://schemas.microsoft.com/office/drawing/2014/chart" uri="{C3380CC4-5D6E-409C-BE32-E72D297353CC}">
                  <c16:uniqueId val="{00000013-2C8E-423D-A746-65437880C9D0}"/>
                </c:ext>
              </c:extLst>
            </c:dLbl>
            <c:dLbl>
              <c:idx val="8"/>
              <c:delete val="1"/>
              <c:extLst>
                <c:ext xmlns:c15="http://schemas.microsoft.com/office/drawing/2012/chart" uri="{CE6537A1-D6FC-4f65-9D91-7224C49458BB}"/>
                <c:ext xmlns:c16="http://schemas.microsoft.com/office/drawing/2014/chart" uri="{C3380CC4-5D6E-409C-BE32-E72D297353CC}">
                  <c16:uniqueId val="{00000012-2C8E-423D-A746-65437880C9D0}"/>
                </c:ext>
              </c:extLst>
            </c:dLbl>
            <c:dLbl>
              <c:idx val="9"/>
              <c:delete val="1"/>
              <c:extLst>
                <c:ext xmlns:c15="http://schemas.microsoft.com/office/drawing/2012/chart" uri="{CE6537A1-D6FC-4f65-9D91-7224C49458BB}"/>
                <c:ext xmlns:c16="http://schemas.microsoft.com/office/drawing/2014/chart" uri="{C3380CC4-5D6E-409C-BE32-E72D297353CC}">
                  <c16:uniqueId val="{00000011-2C8E-423D-A746-65437880C9D0}"/>
                </c:ext>
              </c:extLst>
            </c:dLbl>
            <c:dLbl>
              <c:idx val="10"/>
              <c:delete val="1"/>
              <c:extLst>
                <c:ext xmlns:c15="http://schemas.microsoft.com/office/drawing/2012/chart" uri="{CE6537A1-D6FC-4f65-9D91-7224C49458BB}"/>
                <c:ext xmlns:c16="http://schemas.microsoft.com/office/drawing/2014/chart" uri="{C3380CC4-5D6E-409C-BE32-E72D297353CC}">
                  <c16:uniqueId val="{00000010-2C8E-423D-A746-65437880C9D0}"/>
                </c:ext>
              </c:extLst>
            </c:dLbl>
            <c:dLbl>
              <c:idx val="11"/>
              <c:delete val="1"/>
              <c:extLst>
                <c:ext xmlns:c15="http://schemas.microsoft.com/office/drawing/2012/chart" uri="{CE6537A1-D6FC-4f65-9D91-7224C49458BB}"/>
                <c:ext xmlns:c16="http://schemas.microsoft.com/office/drawing/2014/chart" uri="{C3380CC4-5D6E-409C-BE32-E72D297353CC}">
                  <c16:uniqueId val="{00000015-2C8E-423D-A746-65437880C9D0}"/>
                </c:ext>
              </c:extLst>
            </c:dLbl>
            <c:dLbl>
              <c:idx val="12"/>
              <c:delete val="1"/>
              <c:extLst>
                <c:ext xmlns:c15="http://schemas.microsoft.com/office/drawing/2012/chart" uri="{CE6537A1-D6FC-4f65-9D91-7224C49458BB}"/>
                <c:ext xmlns:c16="http://schemas.microsoft.com/office/drawing/2014/chart" uri="{C3380CC4-5D6E-409C-BE32-E72D297353CC}">
                  <c16:uniqueId val="{00000016-2C8E-423D-A746-65437880C9D0}"/>
                </c:ext>
              </c:extLst>
            </c:dLbl>
            <c:dLbl>
              <c:idx val="13"/>
              <c:delete val="1"/>
              <c:extLst>
                <c:ext xmlns:c15="http://schemas.microsoft.com/office/drawing/2012/chart" uri="{CE6537A1-D6FC-4f65-9D91-7224C49458BB}"/>
                <c:ext xmlns:c16="http://schemas.microsoft.com/office/drawing/2014/chart" uri="{C3380CC4-5D6E-409C-BE32-E72D297353CC}">
                  <c16:uniqueId val="{00000017-2C8E-423D-A746-65437880C9D0}"/>
                </c:ext>
              </c:extLst>
            </c:dLbl>
            <c:dLbl>
              <c:idx val="14"/>
              <c:delete val="1"/>
              <c:extLst>
                <c:ext xmlns:c15="http://schemas.microsoft.com/office/drawing/2012/chart" uri="{CE6537A1-D6FC-4f65-9D91-7224C49458BB}"/>
                <c:ext xmlns:c16="http://schemas.microsoft.com/office/drawing/2014/chart" uri="{C3380CC4-5D6E-409C-BE32-E72D297353CC}">
                  <c16:uniqueId val="{00000018-2C8E-423D-A746-65437880C9D0}"/>
                </c:ext>
              </c:extLst>
            </c:dLbl>
            <c:dLbl>
              <c:idx val="15"/>
              <c:layout>
                <c:manualLayout>
                  <c:x val="-2.1484330395167887E-3"/>
                  <c:y val="-1.720299103702880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2C8E-423D-A746-65437880C9D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offenders'!$S$9:$AH$9</c:f>
              <c:numCache>
                <c:formatCode>General</c:formatCode>
                <c:ptCount val="16"/>
                <c:pt idx="6" formatCode="#,##0.0">
                  <c:v>2649.7</c:v>
                </c:pt>
                <c:pt idx="7" formatCode="#,##0.0">
                  <c:v>2618.5</c:v>
                </c:pt>
                <c:pt idx="8" formatCode="#,##0.0">
                  <c:v>2542.9</c:v>
                </c:pt>
                <c:pt idx="9" formatCode="#,##0.0">
                  <c:v>2432.4</c:v>
                </c:pt>
                <c:pt idx="10" formatCode="#,##0.0">
                  <c:v>2264.9</c:v>
                </c:pt>
                <c:pt idx="11" formatCode="#,##0.0">
                  <c:v>2083.9</c:v>
                </c:pt>
                <c:pt idx="12" formatCode="#,##0.0">
                  <c:v>1911.4</c:v>
                </c:pt>
                <c:pt idx="13" formatCode="#,##0.0">
                  <c:v>1863.4</c:v>
                </c:pt>
                <c:pt idx="14" formatCode="#,##0.0">
                  <c:v>1924.5</c:v>
                </c:pt>
                <c:pt idx="15" formatCode="#,##0.0">
                  <c:v>1828.1</c:v>
                </c:pt>
              </c:numCache>
            </c:numRef>
          </c:val>
          <c:smooth val="0"/>
          <c:extLst>
            <c:ext xmlns:c16="http://schemas.microsoft.com/office/drawing/2014/chart" uri="{C3380CC4-5D6E-409C-BE32-E72D297353CC}">
              <c16:uniqueId val="{00000003-2C8E-423D-A746-65437880C9D0}"/>
            </c:ext>
          </c:extLst>
        </c:ser>
        <c:ser>
          <c:idx val="3"/>
          <c:order val="4"/>
          <c:tx>
            <c:strRef>
              <c:f>'abs youth offenders'!$A$10</c:f>
              <c:strCache>
                <c:ptCount val="1"/>
                <c:pt idx="0">
                  <c:v>WA</c:v>
                </c:pt>
              </c:strCache>
            </c:strRef>
          </c:tx>
          <c:spPr>
            <a:ln w="28575" cap="rnd">
              <a:solidFill>
                <a:schemeClr val="bg2">
                  <a:lumMod val="50000"/>
                  <a:lumOff val="50000"/>
                </a:schemeClr>
              </a:solidFill>
              <a:round/>
            </a:ln>
            <a:effectLst/>
          </c:spPr>
          <c:marker>
            <c:symbol val="none"/>
          </c:marker>
          <c:dLbls>
            <c:dLbl>
              <c:idx val="15"/>
              <c:layout>
                <c:manualLayout>
                  <c:x val="2.1484330395167887E-3"/>
                  <c:y val="-2.949084177776376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2C8E-423D-A746-65437880C9D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offenders'!$S$10:$AH$10</c:f>
              <c:numCache>
                <c:formatCode>#,##0.0</c:formatCode>
                <c:ptCount val="16"/>
                <c:pt idx="0">
                  <c:v>4275.7</c:v>
                </c:pt>
                <c:pt idx="1">
                  <c:v>4806.7</c:v>
                </c:pt>
                <c:pt idx="2">
                  <c:v>4809.8999999999996</c:v>
                </c:pt>
                <c:pt idx="3">
                  <c:v>3437.4</c:v>
                </c:pt>
                <c:pt idx="4">
                  <c:v>2968.6</c:v>
                </c:pt>
                <c:pt idx="5">
                  <c:v>2658</c:v>
                </c:pt>
                <c:pt idx="6">
                  <c:v>2609.1999999999998</c:v>
                </c:pt>
                <c:pt idx="7">
                  <c:v>2642.7</c:v>
                </c:pt>
                <c:pt idx="8">
                  <c:v>2663.4</c:v>
                </c:pt>
                <c:pt idx="9">
                  <c:v>2605.6999999999998</c:v>
                </c:pt>
                <c:pt idx="10">
                  <c:v>2320.9</c:v>
                </c:pt>
                <c:pt idx="11">
                  <c:v>2188</c:v>
                </c:pt>
                <c:pt idx="12">
                  <c:v>2081.9</c:v>
                </c:pt>
                <c:pt idx="13">
                  <c:v>2159.5</c:v>
                </c:pt>
                <c:pt idx="14">
                  <c:v>2187.1999999999998</c:v>
                </c:pt>
                <c:pt idx="15">
                  <c:v>2018.6</c:v>
                </c:pt>
              </c:numCache>
            </c:numRef>
          </c:val>
          <c:smooth val="0"/>
          <c:extLst>
            <c:ext xmlns:c16="http://schemas.microsoft.com/office/drawing/2014/chart" uri="{C3380CC4-5D6E-409C-BE32-E72D297353CC}">
              <c16:uniqueId val="{00000004-2C8E-423D-A746-65437880C9D0}"/>
            </c:ext>
          </c:extLst>
        </c:ser>
        <c:ser>
          <c:idx val="4"/>
          <c:order val="5"/>
          <c:tx>
            <c:strRef>
              <c:f>'abs youth offenders'!$A$11</c:f>
              <c:strCache>
                <c:ptCount val="1"/>
                <c:pt idx="0">
                  <c:v>TAS</c:v>
                </c:pt>
              </c:strCache>
            </c:strRef>
          </c:tx>
          <c:spPr>
            <a:ln w="28575" cap="rnd">
              <a:solidFill>
                <a:schemeClr val="bg2">
                  <a:lumMod val="10000"/>
                  <a:lumOff val="90000"/>
                </a:schemeClr>
              </a:solidFill>
              <a:round/>
            </a:ln>
            <a:effectLst/>
          </c:spPr>
          <c:marker>
            <c:symbol val="none"/>
          </c:marker>
          <c:dLbls>
            <c:dLbl>
              <c:idx val="15"/>
              <c:layout>
                <c:manualLayout>
                  <c:x val="2.1484330395167887E-3"/>
                  <c:y val="1.2287850740734864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2C8E-423D-A746-65437880C9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offenders'!$S$11:$AH$11</c:f>
              <c:numCache>
                <c:formatCode>#,##0.0</c:formatCode>
                <c:ptCount val="16"/>
                <c:pt idx="0">
                  <c:v>4806.7</c:v>
                </c:pt>
                <c:pt idx="1">
                  <c:v>4747</c:v>
                </c:pt>
                <c:pt idx="2">
                  <c:v>4264.5</c:v>
                </c:pt>
                <c:pt idx="3">
                  <c:v>4029.9</c:v>
                </c:pt>
                <c:pt idx="4">
                  <c:v>3031.3</c:v>
                </c:pt>
                <c:pt idx="5">
                  <c:v>2643.6</c:v>
                </c:pt>
                <c:pt idx="6">
                  <c:v>2339.9</c:v>
                </c:pt>
                <c:pt idx="7">
                  <c:v>2237</c:v>
                </c:pt>
                <c:pt idx="8">
                  <c:v>2061.4</c:v>
                </c:pt>
                <c:pt idx="9">
                  <c:v>2072.1999999999998</c:v>
                </c:pt>
                <c:pt idx="10">
                  <c:v>1778.3</c:v>
                </c:pt>
                <c:pt idx="11">
                  <c:v>1644.4</c:v>
                </c:pt>
                <c:pt idx="12">
                  <c:v>1601.7</c:v>
                </c:pt>
                <c:pt idx="13">
                  <c:v>1659.5</c:v>
                </c:pt>
                <c:pt idx="14">
                  <c:v>1876.5</c:v>
                </c:pt>
                <c:pt idx="15">
                  <c:v>1871.6</c:v>
                </c:pt>
              </c:numCache>
            </c:numRef>
          </c:val>
          <c:smooth val="0"/>
          <c:extLst>
            <c:ext xmlns:c16="http://schemas.microsoft.com/office/drawing/2014/chart" uri="{C3380CC4-5D6E-409C-BE32-E72D297353CC}">
              <c16:uniqueId val="{00000005-2C8E-423D-A746-65437880C9D0}"/>
            </c:ext>
          </c:extLst>
        </c:ser>
        <c:ser>
          <c:idx val="5"/>
          <c:order val="6"/>
          <c:tx>
            <c:strRef>
              <c:f>'abs youth offenders'!$A$12</c:f>
              <c:strCache>
                <c:ptCount val="1"/>
                <c:pt idx="0">
                  <c:v>NT</c:v>
                </c:pt>
              </c:strCache>
            </c:strRef>
          </c:tx>
          <c:spPr>
            <a:ln w="28575" cap="rnd">
              <a:solidFill>
                <a:srgbClr val="92D050"/>
              </a:solidFill>
              <a:round/>
            </a:ln>
            <a:effectLst/>
          </c:spPr>
          <c:marker>
            <c:symbol val="none"/>
          </c:marker>
          <c:dLbls>
            <c:dLbl>
              <c:idx val="15"/>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2C8E-423D-A746-65437880C9D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offenders'!$S$12:$AH$12</c:f>
              <c:numCache>
                <c:formatCode>#,##0.0</c:formatCode>
                <c:ptCount val="16"/>
                <c:pt idx="0">
                  <c:v>5456.5</c:v>
                </c:pt>
                <c:pt idx="1">
                  <c:v>5889.7</c:v>
                </c:pt>
                <c:pt idx="2">
                  <c:v>4045.9</c:v>
                </c:pt>
                <c:pt idx="3">
                  <c:v>3746.9</c:v>
                </c:pt>
                <c:pt idx="4">
                  <c:v>3653.1</c:v>
                </c:pt>
                <c:pt idx="5">
                  <c:v>2962</c:v>
                </c:pt>
                <c:pt idx="6">
                  <c:v>3074.9</c:v>
                </c:pt>
                <c:pt idx="7">
                  <c:v>3482.5</c:v>
                </c:pt>
                <c:pt idx="8">
                  <c:v>2953.9</c:v>
                </c:pt>
                <c:pt idx="9">
                  <c:v>2812.8</c:v>
                </c:pt>
                <c:pt idx="10">
                  <c:v>2956</c:v>
                </c:pt>
                <c:pt idx="11">
                  <c:v>2664.9</c:v>
                </c:pt>
                <c:pt idx="12">
                  <c:v>2515.4</c:v>
                </c:pt>
                <c:pt idx="13">
                  <c:v>2855</c:v>
                </c:pt>
                <c:pt idx="14">
                  <c:v>2818.9</c:v>
                </c:pt>
                <c:pt idx="15">
                  <c:v>2912.4</c:v>
                </c:pt>
              </c:numCache>
            </c:numRef>
          </c:val>
          <c:smooth val="0"/>
          <c:extLst>
            <c:ext xmlns:c16="http://schemas.microsoft.com/office/drawing/2014/chart" uri="{C3380CC4-5D6E-409C-BE32-E72D297353CC}">
              <c16:uniqueId val="{00000006-2C8E-423D-A746-65437880C9D0}"/>
            </c:ext>
          </c:extLst>
        </c:ser>
        <c:ser>
          <c:idx val="6"/>
          <c:order val="7"/>
          <c:tx>
            <c:strRef>
              <c:f>'abs youth offenders'!$A$13</c:f>
              <c:strCache>
                <c:ptCount val="1"/>
                <c:pt idx="0">
                  <c:v>ACT</c:v>
                </c:pt>
              </c:strCache>
            </c:strRef>
          </c:tx>
          <c:spPr>
            <a:ln w="28575" cap="rnd">
              <a:solidFill>
                <a:schemeClr val="bg1">
                  <a:lumMod val="75000"/>
                </a:schemeClr>
              </a:solidFill>
              <a:prstDash val="sysDash"/>
              <a:round/>
            </a:ln>
            <a:effectLst/>
          </c:spPr>
          <c:marker>
            <c:symbol val="none"/>
          </c:marker>
          <c:dLbls>
            <c:dLbl>
              <c:idx val="15"/>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2C8E-423D-A746-65437880C9D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offenders'!$S$13:$AH$13</c:f>
              <c:numCache>
                <c:formatCode>#,##0.0</c:formatCode>
                <c:ptCount val="16"/>
                <c:pt idx="0">
                  <c:v>2764.2</c:v>
                </c:pt>
                <c:pt idx="1">
                  <c:v>2269.4</c:v>
                </c:pt>
                <c:pt idx="2">
                  <c:v>2493.6</c:v>
                </c:pt>
                <c:pt idx="3">
                  <c:v>2168.6999999999998</c:v>
                </c:pt>
                <c:pt idx="4">
                  <c:v>1455.3</c:v>
                </c:pt>
                <c:pt idx="5">
                  <c:v>1276.5</c:v>
                </c:pt>
                <c:pt idx="6">
                  <c:v>1009.4</c:v>
                </c:pt>
                <c:pt idx="7">
                  <c:v>1161.0999999999999</c:v>
                </c:pt>
                <c:pt idx="8">
                  <c:v>878.8</c:v>
                </c:pt>
                <c:pt idx="9">
                  <c:v>854.4</c:v>
                </c:pt>
                <c:pt idx="10">
                  <c:v>776</c:v>
                </c:pt>
                <c:pt idx="11">
                  <c:v>792.1</c:v>
                </c:pt>
                <c:pt idx="12">
                  <c:v>632.4</c:v>
                </c:pt>
                <c:pt idx="13">
                  <c:v>528.9</c:v>
                </c:pt>
                <c:pt idx="14">
                  <c:v>769.1</c:v>
                </c:pt>
                <c:pt idx="15">
                  <c:v>777.9</c:v>
                </c:pt>
              </c:numCache>
            </c:numRef>
          </c:val>
          <c:smooth val="0"/>
          <c:extLst>
            <c:ext xmlns:c16="http://schemas.microsoft.com/office/drawing/2014/chart" uri="{C3380CC4-5D6E-409C-BE32-E72D297353CC}">
              <c16:uniqueId val="{00000007-2C8E-423D-A746-65437880C9D0}"/>
            </c:ext>
          </c:extLst>
        </c:ser>
        <c:dLbls>
          <c:showLegendKey val="0"/>
          <c:showVal val="0"/>
          <c:showCatName val="0"/>
          <c:showSerName val="0"/>
          <c:showPercent val="0"/>
          <c:showBubbleSize val="0"/>
        </c:dLbls>
        <c:smooth val="0"/>
        <c:axId val="1748320448"/>
        <c:axId val="1748320928"/>
      </c:lineChart>
      <c:catAx>
        <c:axId val="174832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8320928"/>
        <c:crosses val="autoZero"/>
        <c:auto val="1"/>
        <c:lblAlgn val="ctr"/>
        <c:lblOffset val="100"/>
        <c:noMultiLvlLbl val="0"/>
      </c:catAx>
      <c:valAx>
        <c:axId val="1748320928"/>
        <c:scaling>
          <c:orientation val="minMax"/>
          <c:max val="600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Rate per 100,000</a:t>
                </a:r>
              </a:p>
            </c:rich>
          </c:tx>
          <c:layout>
            <c:manualLayout>
              <c:xMode val="edge"/>
              <c:yMode val="edge"/>
              <c:x val="6.2681802687571311E-3"/>
              <c:y val="0.3708579783757047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4832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34246107233875"/>
          <c:y val="2.70332716296167E-2"/>
          <c:w val="0.78546238254457368"/>
          <c:h val="0.8037697965015812"/>
        </c:manualLayout>
      </c:layout>
      <c:lineChart>
        <c:grouping val="standard"/>
        <c:varyColors val="0"/>
        <c:ser>
          <c:idx val="7"/>
          <c:order val="0"/>
          <c:tx>
            <c:strRef>
              <c:f>'abs youth offenders'!$A$14</c:f>
              <c:strCache>
                <c:ptCount val="1"/>
                <c:pt idx="0">
                  <c:v>AUS</c:v>
                </c:pt>
              </c:strCache>
            </c:strRef>
          </c:tx>
          <c:spPr>
            <a:ln w="28575" cap="rnd">
              <a:solidFill>
                <a:schemeClr val="tx2">
                  <a:lumMod val="75000"/>
                </a:schemeClr>
              </a:solidFill>
              <a:round/>
            </a:ln>
            <a:effectLst/>
          </c:spPr>
          <c:marker>
            <c:symbol val="none"/>
          </c:marker>
          <c:dLbls>
            <c:dLbl>
              <c:idx val="15"/>
              <c:layout>
                <c:manualLayout>
                  <c:x val="3.4374928632268459E-2"/>
                  <c:y val="2.211813133332266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35C2-4B81-99D0-A073E9C8E30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offenders'!$S$14:$AH$14</c:f>
              <c:numCache>
                <c:formatCode>#,##0.0</c:formatCode>
                <c:ptCount val="16"/>
                <c:pt idx="0">
                  <c:v>3186.8</c:v>
                </c:pt>
                <c:pt idx="1">
                  <c:v>3338.5</c:v>
                </c:pt>
                <c:pt idx="2">
                  <c:v>3208.1</c:v>
                </c:pt>
                <c:pt idx="3">
                  <c:v>2849.8</c:v>
                </c:pt>
                <c:pt idx="4">
                  <c:v>2603.5</c:v>
                </c:pt>
                <c:pt idx="5">
                  <c:v>2409.8000000000002</c:v>
                </c:pt>
                <c:pt idx="6">
                  <c:v>2400.9</c:v>
                </c:pt>
                <c:pt idx="7">
                  <c:v>2397</c:v>
                </c:pt>
                <c:pt idx="8">
                  <c:v>2330.1999999999998</c:v>
                </c:pt>
                <c:pt idx="9">
                  <c:v>2247</c:v>
                </c:pt>
                <c:pt idx="10">
                  <c:v>2044</c:v>
                </c:pt>
                <c:pt idx="11">
                  <c:v>1911.9</c:v>
                </c:pt>
                <c:pt idx="12">
                  <c:v>1780.6</c:v>
                </c:pt>
                <c:pt idx="13">
                  <c:v>1778.2</c:v>
                </c:pt>
                <c:pt idx="14">
                  <c:v>1847.3</c:v>
                </c:pt>
                <c:pt idx="15">
                  <c:v>1764.3</c:v>
                </c:pt>
              </c:numCache>
            </c:numRef>
          </c:val>
          <c:smooth val="0"/>
          <c:extLst>
            <c:ext xmlns:c16="http://schemas.microsoft.com/office/drawing/2014/chart" uri="{C3380CC4-5D6E-409C-BE32-E72D297353CC}">
              <c16:uniqueId val="{00000001-35C2-4B81-99D0-A073E9C8E30A}"/>
            </c:ext>
          </c:extLst>
        </c:ser>
        <c:ser>
          <c:idx val="0"/>
          <c:order val="1"/>
          <c:tx>
            <c:strRef>
              <c:f>'abs youth offenders'!$A$7</c:f>
              <c:strCache>
                <c:ptCount val="1"/>
                <c:pt idx="0">
                  <c:v>NSW</c:v>
                </c:pt>
              </c:strCache>
            </c:strRef>
          </c:tx>
          <c:spPr>
            <a:ln w="28575" cap="rnd">
              <a:solidFill>
                <a:srgbClr val="7030A0"/>
              </a:solidFill>
              <a:round/>
            </a:ln>
            <a:effectLst/>
          </c:spPr>
          <c:marker>
            <c:symbol val="none"/>
          </c:marker>
          <c:dLbls>
            <c:dLbl>
              <c:idx val="15"/>
              <c:layout>
                <c:manualLayout>
                  <c:x val="-1.5754993620092391E-16"/>
                  <c:y val="-7.3727104444409183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35C2-4B81-99D0-A073E9C8E3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offenders'!$S$7:$AH$7</c:f>
              <c:numCache>
                <c:formatCode>0.0</c:formatCode>
                <c:ptCount val="16"/>
                <c:pt idx="0">
                  <c:v>2653.0405859380953</c:v>
                </c:pt>
                <c:pt idx="1">
                  <c:v>2960.7471647023335</c:v>
                </c:pt>
                <c:pt idx="2">
                  <c:v>3063.7801346029628</c:v>
                </c:pt>
                <c:pt idx="3">
                  <c:v>2857.3848873557663</c:v>
                </c:pt>
                <c:pt idx="4">
                  <c:v>2670.5611770405808</c:v>
                </c:pt>
                <c:pt idx="5">
                  <c:v>1731.2380598858215</c:v>
                </c:pt>
                <c:pt idx="6">
                  <c:v>1618.1216245589981</c:v>
                </c:pt>
                <c:pt idx="7">
                  <c:v>1665.5135264046012</c:v>
                </c:pt>
                <c:pt idx="8">
                  <c:v>1575.7749002943754</c:v>
                </c:pt>
                <c:pt idx="9">
                  <c:v>1580.1888386490668</c:v>
                </c:pt>
                <c:pt idx="10">
                  <c:v>1458.4263225565762</c:v>
                </c:pt>
                <c:pt idx="11">
                  <c:v>1463.3391310735262</c:v>
                </c:pt>
                <c:pt idx="12">
                  <c:v>1401.0138442085984</c:v>
                </c:pt>
                <c:pt idx="13">
                  <c:v>1560.0635891350812</c:v>
                </c:pt>
                <c:pt idx="14">
                  <c:v>1360.3750975780749</c:v>
                </c:pt>
                <c:pt idx="15">
                  <c:v>1260.8906483027504</c:v>
                </c:pt>
              </c:numCache>
            </c:numRef>
          </c:val>
          <c:smooth val="0"/>
          <c:extLst>
            <c:ext xmlns:c16="http://schemas.microsoft.com/office/drawing/2014/chart" uri="{C3380CC4-5D6E-409C-BE32-E72D297353CC}">
              <c16:uniqueId val="{00000003-35C2-4B81-99D0-A073E9C8E30A}"/>
            </c:ext>
          </c:extLst>
        </c:ser>
        <c:ser>
          <c:idx val="1"/>
          <c:order val="2"/>
          <c:tx>
            <c:strRef>
              <c:f>'abs youth offenders'!$A$8</c:f>
              <c:strCache>
                <c:ptCount val="1"/>
                <c:pt idx="0">
                  <c:v>VIC</c:v>
                </c:pt>
              </c:strCache>
            </c:strRef>
          </c:tx>
          <c:spPr>
            <a:ln w="28575" cap="rnd">
              <a:solidFill>
                <a:schemeClr val="tx2">
                  <a:lumMod val="40000"/>
                  <a:lumOff val="60000"/>
                </a:schemeClr>
              </a:solidFill>
              <a:round/>
            </a:ln>
            <a:effectLst/>
          </c:spPr>
          <c:marker>
            <c:symbol val="none"/>
          </c:marker>
          <c:dLbls>
            <c:dLbl>
              <c:idx val="15"/>
              <c:layout>
                <c:manualLayout>
                  <c:x val="4.2968660790334194E-3"/>
                  <c:y val="1.4745420888881746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35C2-4B81-99D0-A073E9C8E3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offenders'!$S$8:$AH$8</c:f>
              <c:numCache>
                <c:formatCode>0.0</c:formatCode>
                <c:ptCount val="16"/>
                <c:pt idx="0">
                  <c:v>2741.2093341158816</c:v>
                </c:pt>
                <c:pt idx="1">
                  <c:v>2732.5133441633789</c:v>
                </c:pt>
                <c:pt idx="2">
                  <c:v>2510.4237442312046</c:v>
                </c:pt>
                <c:pt idx="3">
                  <c:v>2323.3126577150779</c:v>
                </c:pt>
                <c:pt idx="4">
                  <c:v>2133.6818907886172</c:v>
                </c:pt>
                <c:pt idx="5">
                  <c:v>1797.6668579078216</c:v>
                </c:pt>
                <c:pt idx="6">
                  <c:v>1498.9355754539513</c:v>
                </c:pt>
                <c:pt idx="7">
                  <c:v>1434.9704681492051</c:v>
                </c:pt>
                <c:pt idx="8">
                  <c:v>1369.9332900511779</c:v>
                </c:pt>
                <c:pt idx="9">
                  <c:v>1324.0455542351094</c:v>
                </c:pt>
                <c:pt idx="10">
                  <c:v>1277.2135991576945</c:v>
                </c:pt>
                <c:pt idx="11">
                  <c:v>1209.6284831265473</c:v>
                </c:pt>
                <c:pt idx="12">
                  <c:v>1020.8453126959796</c:v>
                </c:pt>
                <c:pt idx="13">
                  <c:v>1099.3658187781559</c:v>
                </c:pt>
                <c:pt idx="14">
                  <c:v>1214.5255096301767</c:v>
                </c:pt>
                <c:pt idx="15">
                  <c:v>1174.4658539782411</c:v>
                </c:pt>
              </c:numCache>
            </c:numRef>
          </c:val>
          <c:smooth val="0"/>
          <c:extLst>
            <c:ext xmlns:c16="http://schemas.microsoft.com/office/drawing/2014/chart" uri="{C3380CC4-5D6E-409C-BE32-E72D297353CC}">
              <c16:uniqueId val="{00000005-35C2-4B81-99D0-A073E9C8E30A}"/>
            </c:ext>
          </c:extLst>
        </c:ser>
        <c:ser>
          <c:idx val="2"/>
          <c:order val="3"/>
          <c:tx>
            <c:strRef>
              <c:f>'abs youth offenders'!$A$9</c:f>
              <c:strCache>
                <c:ptCount val="1"/>
                <c:pt idx="0">
                  <c:v>QLD</c:v>
                </c:pt>
              </c:strCache>
            </c:strRef>
          </c:tx>
          <c:spPr>
            <a:ln w="28575" cap="rnd">
              <a:solidFill>
                <a:srgbClr val="FFBD5B"/>
              </a:solidFill>
              <a:prstDash val="sysDash"/>
              <a:round/>
            </a:ln>
            <a:effectLst/>
          </c:spPr>
          <c:marker>
            <c:symbol val="none"/>
          </c:marker>
          <c:dLbls>
            <c:dLbl>
              <c:idx val="6"/>
              <c:delete val="1"/>
              <c:extLst>
                <c:ext xmlns:c15="http://schemas.microsoft.com/office/drawing/2012/chart" uri="{CE6537A1-D6FC-4f65-9D91-7224C49458BB}"/>
                <c:ext xmlns:c16="http://schemas.microsoft.com/office/drawing/2014/chart" uri="{C3380CC4-5D6E-409C-BE32-E72D297353CC}">
                  <c16:uniqueId val="{00000006-35C2-4B81-99D0-A073E9C8E30A}"/>
                </c:ext>
              </c:extLst>
            </c:dLbl>
            <c:dLbl>
              <c:idx val="7"/>
              <c:delete val="1"/>
              <c:extLst>
                <c:ext xmlns:c15="http://schemas.microsoft.com/office/drawing/2012/chart" uri="{CE6537A1-D6FC-4f65-9D91-7224C49458BB}"/>
                <c:ext xmlns:c16="http://schemas.microsoft.com/office/drawing/2014/chart" uri="{C3380CC4-5D6E-409C-BE32-E72D297353CC}">
                  <c16:uniqueId val="{00000007-35C2-4B81-99D0-A073E9C8E30A}"/>
                </c:ext>
              </c:extLst>
            </c:dLbl>
            <c:dLbl>
              <c:idx val="8"/>
              <c:delete val="1"/>
              <c:extLst>
                <c:ext xmlns:c15="http://schemas.microsoft.com/office/drawing/2012/chart" uri="{CE6537A1-D6FC-4f65-9D91-7224C49458BB}"/>
                <c:ext xmlns:c16="http://schemas.microsoft.com/office/drawing/2014/chart" uri="{C3380CC4-5D6E-409C-BE32-E72D297353CC}">
                  <c16:uniqueId val="{00000008-35C2-4B81-99D0-A073E9C8E30A}"/>
                </c:ext>
              </c:extLst>
            </c:dLbl>
            <c:dLbl>
              <c:idx val="9"/>
              <c:delete val="1"/>
              <c:extLst>
                <c:ext xmlns:c15="http://schemas.microsoft.com/office/drawing/2012/chart" uri="{CE6537A1-D6FC-4f65-9D91-7224C49458BB}"/>
                <c:ext xmlns:c16="http://schemas.microsoft.com/office/drawing/2014/chart" uri="{C3380CC4-5D6E-409C-BE32-E72D297353CC}">
                  <c16:uniqueId val="{00000009-35C2-4B81-99D0-A073E9C8E30A}"/>
                </c:ext>
              </c:extLst>
            </c:dLbl>
            <c:dLbl>
              <c:idx val="10"/>
              <c:delete val="1"/>
              <c:extLst>
                <c:ext xmlns:c15="http://schemas.microsoft.com/office/drawing/2012/chart" uri="{CE6537A1-D6FC-4f65-9D91-7224C49458BB}"/>
                <c:ext xmlns:c16="http://schemas.microsoft.com/office/drawing/2014/chart" uri="{C3380CC4-5D6E-409C-BE32-E72D297353CC}">
                  <c16:uniqueId val="{0000000A-35C2-4B81-99D0-A073E9C8E30A}"/>
                </c:ext>
              </c:extLst>
            </c:dLbl>
            <c:dLbl>
              <c:idx val="11"/>
              <c:delete val="1"/>
              <c:extLst>
                <c:ext xmlns:c15="http://schemas.microsoft.com/office/drawing/2012/chart" uri="{CE6537A1-D6FC-4f65-9D91-7224C49458BB}"/>
                <c:ext xmlns:c16="http://schemas.microsoft.com/office/drawing/2014/chart" uri="{C3380CC4-5D6E-409C-BE32-E72D297353CC}">
                  <c16:uniqueId val="{0000000B-35C2-4B81-99D0-A073E9C8E30A}"/>
                </c:ext>
              </c:extLst>
            </c:dLbl>
            <c:dLbl>
              <c:idx val="12"/>
              <c:delete val="1"/>
              <c:extLst>
                <c:ext xmlns:c15="http://schemas.microsoft.com/office/drawing/2012/chart" uri="{CE6537A1-D6FC-4f65-9D91-7224C49458BB}"/>
                <c:ext xmlns:c16="http://schemas.microsoft.com/office/drawing/2014/chart" uri="{C3380CC4-5D6E-409C-BE32-E72D297353CC}">
                  <c16:uniqueId val="{0000000C-35C2-4B81-99D0-A073E9C8E30A}"/>
                </c:ext>
              </c:extLst>
            </c:dLbl>
            <c:dLbl>
              <c:idx val="13"/>
              <c:delete val="1"/>
              <c:extLst>
                <c:ext xmlns:c15="http://schemas.microsoft.com/office/drawing/2012/chart" uri="{CE6537A1-D6FC-4f65-9D91-7224C49458BB}"/>
                <c:ext xmlns:c16="http://schemas.microsoft.com/office/drawing/2014/chart" uri="{C3380CC4-5D6E-409C-BE32-E72D297353CC}">
                  <c16:uniqueId val="{0000000D-35C2-4B81-99D0-A073E9C8E30A}"/>
                </c:ext>
              </c:extLst>
            </c:dLbl>
            <c:dLbl>
              <c:idx val="14"/>
              <c:delete val="1"/>
              <c:extLst>
                <c:ext xmlns:c15="http://schemas.microsoft.com/office/drawing/2012/chart" uri="{CE6537A1-D6FC-4f65-9D91-7224C49458BB}"/>
                <c:ext xmlns:c16="http://schemas.microsoft.com/office/drawing/2014/chart" uri="{C3380CC4-5D6E-409C-BE32-E72D297353CC}">
                  <c16:uniqueId val="{0000000E-35C2-4B81-99D0-A073E9C8E30A}"/>
                </c:ext>
              </c:extLst>
            </c:dLbl>
            <c:dLbl>
              <c:idx val="15"/>
              <c:layout>
                <c:manualLayout>
                  <c:x val="-2.1484330395167887E-3"/>
                  <c:y val="-1.720299103702880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F-35C2-4B81-99D0-A073E9C8E3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offenders'!$S$9:$AH$9</c:f>
              <c:numCache>
                <c:formatCode>General</c:formatCode>
                <c:ptCount val="16"/>
                <c:pt idx="6" formatCode="#,##0.0">
                  <c:v>2649.7</c:v>
                </c:pt>
                <c:pt idx="7" formatCode="#,##0.0">
                  <c:v>2618.5</c:v>
                </c:pt>
                <c:pt idx="8" formatCode="#,##0.0">
                  <c:v>2542.9</c:v>
                </c:pt>
                <c:pt idx="9" formatCode="#,##0.0">
                  <c:v>2432.4</c:v>
                </c:pt>
                <c:pt idx="10" formatCode="#,##0.0">
                  <c:v>2264.9</c:v>
                </c:pt>
                <c:pt idx="11" formatCode="#,##0.0">
                  <c:v>2083.9</c:v>
                </c:pt>
                <c:pt idx="12" formatCode="#,##0.0">
                  <c:v>1911.4</c:v>
                </c:pt>
                <c:pt idx="13" formatCode="#,##0.0">
                  <c:v>1863.4</c:v>
                </c:pt>
                <c:pt idx="14" formatCode="#,##0.0">
                  <c:v>1924.5</c:v>
                </c:pt>
                <c:pt idx="15" formatCode="#,##0.0">
                  <c:v>1828.1</c:v>
                </c:pt>
              </c:numCache>
            </c:numRef>
          </c:val>
          <c:smooth val="0"/>
          <c:extLst>
            <c:ext xmlns:c16="http://schemas.microsoft.com/office/drawing/2014/chart" uri="{C3380CC4-5D6E-409C-BE32-E72D297353CC}">
              <c16:uniqueId val="{00000010-35C2-4B81-99D0-A073E9C8E30A}"/>
            </c:ext>
          </c:extLst>
        </c:ser>
        <c:ser>
          <c:idx val="3"/>
          <c:order val="4"/>
          <c:tx>
            <c:strRef>
              <c:f>'abs youth offenders'!$A$10</c:f>
              <c:strCache>
                <c:ptCount val="1"/>
                <c:pt idx="0">
                  <c:v>WA</c:v>
                </c:pt>
              </c:strCache>
            </c:strRef>
          </c:tx>
          <c:spPr>
            <a:ln w="28575" cap="rnd">
              <a:solidFill>
                <a:schemeClr val="bg2">
                  <a:lumMod val="50000"/>
                  <a:lumOff val="50000"/>
                </a:schemeClr>
              </a:solidFill>
              <a:round/>
            </a:ln>
            <a:effectLst/>
          </c:spPr>
          <c:marker>
            <c:symbol val="none"/>
          </c:marker>
          <c:dLbls>
            <c:dLbl>
              <c:idx val="15"/>
              <c:layout>
                <c:manualLayout>
                  <c:x val="2.1484330395167887E-3"/>
                  <c:y val="-2.9490841777763763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35C2-4B81-99D0-A073E9C8E3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offenders'!$S$10:$AH$10</c:f>
              <c:numCache>
                <c:formatCode>#,##0.0</c:formatCode>
                <c:ptCount val="16"/>
                <c:pt idx="0">
                  <c:v>4275.7</c:v>
                </c:pt>
                <c:pt idx="1">
                  <c:v>4806.7</c:v>
                </c:pt>
                <c:pt idx="2">
                  <c:v>4809.8999999999996</c:v>
                </c:pt>
                <c:pt idx="3">
                  <c:v>3437.4</c:v>
                </c:pt>
                <c:pt idx="4">
                  <c:v>2968.6</c:v>
                </c:pt>
                <c:pt idx="5">
                  <c:v>2658</c:v>
                </c:pt>
                <c:pt idx="6">
                  <c:v>2609.1999999999998</c:v>
                </c:pt>
                <c:pt idx="7">
                  <c:v>2642.7</c:v>
                </c:pt>
                <c:pt idx="8">
                  <c:v>2663.4</c:v>
                </c:pt>
                <c:pt idx="9">
                  <c:v>2605.6999999999998</c:v>
                </c:pt>
                <c:pt idx="10">
                  <c:v>2320.9</c:v>
                </c:pt>
                <c:pt idx="11">
                  <c:v>2188</c:v>
                </c:pt>
                <c:pt idx="12">
                  <c:v>2081.9</c:v>
                </c:pt>
                <c:pt idx="13">
                  <c:v>2159.5</c:v>
                </c:pt>
                <c:pt idx="14">
                  <c:v>2187.1999999999998</c:v>
                </c:pt>
                <c:pt idx="15">
                  <c:v>2018.6</c:v>
                </c:pt>
              </c:numCache>
            </c:numRef>
          </c:val>
          <c:smooth val="0"/>
          <c:extLst>
            <c:ext xmlns:c16="http://schemas.microsoft.com/office/drawing/2014/chart" uri="{C3380CC4-5D6E-409C-BE32-E72D297353CC}">
              <c16:uniqueId val="{00000012-35C2-4B81-99D0-A073E9C8E30A}"/>
            </c:ext>
          </c:extLst>
        </c:ser>
        <c:ser>
          <c:idx val="4"/>
          <c:order val="5"/>
          <c:tx>
            <c:strRef>
              <c:f>'abs youth offenders'!$A$11</c:f>
              <c:strCache>
                <c:ptCount val="1"/>
                <c:pt idx="0">
                  <c:v>TAS</c:v>
                </c:pt>
              </c:strCache>
            </c:strRef>
          </c:tx>
          <c:spPr>
            <a:ln w="28575" cap="rnd">
              <a:solidFill>
                <a:schemeClr val="bg2">
                  <a:lumMod val="10000"/>
                  <a:lumOff val="90000"/>
                </a:schemeClr>
              </a:solidFill>
              <a:round/>
            </a:ln>
            <a:effectLst/>
          </c:spPr>
          <c:marker>
            <c:symbol val="none"/>
          </c:marker>
          <c:dLbls>
            <c:dLbl>
              <c:idx val="15"/>
              <c:layout>
                <c:manualLayout>
                  <c:x val="2.1484330395167887E-3"/>
                  <c:y val="1.2287850740734864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35C2-4B81-99D0-A073E9C8E30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offenders'!$S$11:$AH$11</c:f>
              <c:numCache>
                <c:formatCode>#,##0.0</c:formatCode>
                <c:ptCount val="16"/>
                <c:pt idx="0">
                  <c:v>4806.7</c:v>
                </c:pt>
                <c:pt idx="1">
                  <c:v>4747</c:v>
                </c:pt>
                <c:pt idx="2">
                  <c:v>4264.5</c:v>
                </c:pt>
                <c:pt idx="3">
                  <c:v>4029.9</c:v>
                </c:pt>
                <c:pt idx="4">
                  <c:v>3031.3</c:v>
                </c:pt>
                <c:pt idx="5">
                  <c:v>2643.6</c:v>
                </c:pt>
                <c:pt idx="6">
                  <c:v>2339.9</c:v>
                </c:pt>
                <c:pt idx="7">
                  <c:v>2237</c:v>
                </c:pt>
                <c:pt idx="8">
                  <c:v>2061.4</c:v>
                </c:pt>
                <c:pt idx="9">
                  <c:v>2072.1999999999998</c:v>
                </c:pt>
                <c:pt idx="10">
                  <c:v>1778.3</c:v>
                </c:pt>
                <c:pt idx="11">
                  <c:v>1644.4</c:v>
                </c:pt>
                <c:pt idx="12">
                  <c:v>1601.7</c:v>
                </c:pt>
                <c:pt idx="13">
                  <c:v>1659.5</c:v>
                </c:pt>
                <c:pt idx="14">
                  <c:v>1876.5</c:v>
                </c:pt>
                <c:pt idx="15">
                  <c:v>1871.6</c:v>
                </c:pt>
              </c:numCache>
            </c:numRef>
          </c:val>
          <c:smooth val="0"/>
          <c:extLst>
            <c:ext xmlns:c16="http://schemas.microsoft.com/office/drawing/2014/chart" uri="{C3380CC4-5D6E-409C-BE32-E72D297353CC}">
              <c16:uniqueId val="{00000014-35C2-4B81-99D0-A073E9C8E30A}"/>
            </c:ext>
          </c:extLst>
        </c:ser>
        <c:ser>
          <c:idx val="5"/>
          <c:order val="6"/>
          <c:tx>
            <c:strRef>
              <c:f>'abs youth offenders'!$A$12</c:f>
              <c:strCache>
                <c:ptCount val="1"/>
                <c:pt idx="0">
                  <c:v>NT</c:v>
                </c:pt>
              </c:strCache>
            </c:strRef>
          </c:tx>
          <c:spPr>
            <a:ln w="28575" cap="rnd">
              <a:solidFill>
                <a:srgbClr val="92D050"/>
              </a:solidFill>
              <a:round/>
            </a:ln>
            <a:effectLst/>
          </c:spPr>
          <c:marker>
            <c:symbol val="none"/>
          </c:marker>
          <c:dLbls>
            <c:dLbl>
              <c:idx val="15"/>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5-35C2-4B81-99D0-A073E9C8E3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offenders'!$S$12:$AH$12</c:f>
              <c:numCache>
                <c:formatCode>#,##0.0</c:formatCode>
                <c:ptCount val="16"/>
                <c:pt idx="0">
                  <c:v>5456.5</c:v>
                </c:pt>
                <c:pt idx="1">
                  <c:v>5889.7</c:v>
                </c:pt>
                <c:pt idx="2">
                  <c:v>4045.9</c:v>
                </c:pt>
                <c:pt idx="3">
                  <c:v>3746.9</c:v>
                </c:pt>
                <c:pt idx="4">
                  <c:v>3653.1</c:v>
                </c:pt>
                <c:pt idx="5">
                  <c:v>2962</c:v>
                </c:pt>
                <c:pt idx="6">
                  <c:v>3074.9</c:v>
                </c:pt>
                <c:pt idx="7">
                  <c:v>3482.5</c:v>
                </c:pt>
                <c:pt idx="8">
                  <c:v>2953.9</c:v>
                </c:pt>
                <c:pt idx="9">
                  <c:v>2812.8</c:v>
                </c:pt>
                <c:pt idx="10">
                  <c:v>2956</c:v>
                </c:pt>
                <c:pt idx="11">
                  <c:v>2664.9</c:v>
                </c:pt>
                <c:pt idx="12">
                  <c:v>2515.4</c:v>
                </c:pt>
                <c:pt idx="13">
                  <c:v>2855</c:v>
                </c:pt>
                <c:pt idx="14">
                  <c:v>2818.9</c:v>
                </c:pt>
                <c:pt idx="15">
                  <c:v>2912.4</c:v>
                </c:pt>
              </c:numCache>
            </c:numRef>
          </c:val>
          <c:smooth val="0"/>
          <c:extLst>
            <c:ext xmlns:c16="http://schemas.microsoft.com/office/drawing/2014/chart" uri="{C3380CC4-5D6E-409C-BE32-E72D297353CC}">
              <c16:uniqueId val="{00000016-35C2-4B81-99D0-A073E9C8E30A}"/>
            </c:ext>
          </c:extLst>
        </c:ser>
        <c:ser>
          <c:idx val="6"/>
          <c:order val="7"/>
          <c:tx>
            <c:strRef>
              <c:f>'abs youth offenders'!$A$13</c:f>
              <c:strCache>
                <c:ptCount val="1"/>
                <c:pt idx="0">
                  <c:v>ACT</c:v>
                </c:pt>
              </c:strCache>
            </c:strRef>
          </c:tx>
          <c:spPr>
            <a:ln w="28575" cap="rnd">
              <a:solidFill>
                <a:schemeClr val="bg1">
                  <a:lumMod val="75000"/>
                </a:schemeClr>
              </a:solidFill>
              <a:prstDash val="sysDash"/>
              <a:round/>
            </a:ln>
            <a:effectLst/>
          </c:spPr>
          <c:marker>
            <c:symbol val="none"/>
          </c:marker>
          <c:dLbls>
            <c:dLbl>
              <c:idx val="15"/>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35C2-4B81-99D0-A073E9C8E3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'abs youth offenders'!$S$6:$AH$6</c:f>
              <c:strCache>
                <c:ptCount val="16"/>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strCache>
            </c:strRef>
          </c:cat>
          <c:val>
            <c:numRef>
              <c:f>'abs youth offenders'!$S$13:$AH$13</c:f>
              <c:numCache>
                <c:formatCode>#,##0.0</c:formatCode>
                <c:ptCount val="16"/>
                <c:pt idx="0">
                  <c:v>2764.2</c:v>
                </c:pt>
                <c:pt idx="1">
                  <c:v>2269.4</c:v>
                </c:pt>
                <c:pt idx="2">
                  <c:v>2493.6</c:v>
                </c:pt>
                <c:pt idx="3">
                  <c:v>2168.6999999999998</c:v>
                </c:pt>
                <c:pt idx="4">
                  <c:v>1455.3</c:v>
                </c:pt>
                <c:pt idx="5">
                  <c:v>1276.5</c:v>
                </c:pt>
                <c:pt idx="6">
                  <c:v>1009.4</c:v>
                </c:pt>
                <c:pt idx="7">
                  <c:v>1161.0999999999999</c:v>
                </c:pt>
                <c:pt idx="8">
                  <c:v>878.8</c:v>
                </c:pt>
                <c:pt idx="9">
                  <c:v>854.4</c:v>
                </c:pt>
                <c:pt idx="10">
                  <c:v>776</c:v>
                </c:pt>
                <c:pt idx="11">
                  <c:v>792.1</c:v>
                </c:pt>
                <c:pt idx="12">
                  <c:v>632.4</c:v>
                </c:pt>
                <c:pt idx="13">
                  <c:v>528.9</c:v>
                </c:pt>
                <c:pt idx="14">
                  <c:v>769.1</c:v>
                </c:pt>
                <c:pt idx="15">
                  <c:v>777.9</c:v>
                </c:pt>
              </c:numCache>
            </c:numRef>
          </c:val>
          <c:smooth val="0"/>
          <c:extLst>
            <c:ext xmlns:c16="http://schemas.microsoft.com/office/drawing/2014/chart" uri="{C3380CC4-5D6E-409C-BE32-E72D297353CC}">
              <c16:uniqueId val="{00000018-35C2-4B81-99D0-A073E9C8E30A}"/>
            </c:ext>
          </c:extLst>
        </c:ser>
        <c:dLbls>
          <c:showLegendKey val="0"/>
          <c:showVal val="0"/>
          <c:showCatName val="0"/>
          <c:showSerName val="0"/>
          <c:showPercent val="0"/>
          <c:showBubbleSize val="0"/>
        </c:dLbls>
        <c:smooth val="0"/>
        <c:axId val="1748320448"/>
        <c:axId val="1748320928"/>
      </c:lineChart>
      <c:catAx>
        <c:axId val="174832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8320928"/>
        <c:crosses val="autoZero"/>
        <c:auto val="1"/>
        <c:lblAlgn val="ctr"/>
        <c:lblOffset val="100"/>
        <c:noMultiLvlLbl val="0"/>
      </c:catAx>
      <c:valAx>
        <c:axId val="1748320928"/>
        <c:scaling>
          <c:orientation val="minMax"/>
          <c:max val="600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Rate per 100,000</a:t>
                </a:r>
              </a:p>
            </c:rich>
          </c:tx>
          <c:layout>
            <c:manualLayout>
              <c:xMode val="edge"/>
              <c:yMode val="edge"/>
              <c:x val="6.2681802687571311E-3"/>
              <c:y val="0.3708579783757047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4832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32756687721686"/>
          <c:y val="5.3692971426367718E-2"/>
          <c:w val="0.86908945756780398"/>
          <c:h val="0.80961689679672799"/>
        </c:manualLayout>
      </c:layout>
      <c:lineChart>
        <c:grouping val="standard"/>
        <c:varyColors val="0"/>
        <c:ser>
          <c:idx val="0"/>
          <c:order val="0"/>
          <c:tx>
            <c:strRef>
              <c:f>'[Checking Prem Preso.xlsx]Age Curve'!$A$61</c:f>
              <c:strCache>
                <c:ptCount val="1"/>
                <c:pt idx="0">
                  <c:v>Jul 2008 - Jun 2009</c:v>
                </c:pt>
              </c:strCache>
            </c:strRef>
          </c:tx>
          <c:spPr>
            <a:ln w="28575" cap="rnd">
              <a:solidFill>
                <a:srgbClr val="7030A0">
                  <a:alpha val="50196"/>
                </a:srgbClr>
              </a:solidFill>
              <a:prstDash val="sysDash"/>
              <a:round/>
            </a:ln>
            <a:effectLst/>
          </c:spPr>
          <c:marker>
            <c:symbol val="none"/>
          </c:marker>
          <c:cat>
            <c:numRef>
              <c:f>'[Checking Prem Preso.xlsx]Age Curve'!$B$52:$AU$52</c:f>
              <c:numCache>
                <c:formatCode>General</c:formatCode>
                <c:ptCount val="46"/>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numCache>
            </c:numRef>
          </c:cat>
          <c:val>
            <c:numRef>
              <c:f>'[Checking Prem Preso.xlsx]Age Curve'!$B$63:$AU$63</c:f>
              <c:numCache>
                <c:formatCode>0.0</c:formatCode>
                <c:ptCount val="46"/>
                <c:pt idx="0">
                  <c:v>84.14541236937562</c:v>
                </c:pt>
                <c:pt idx="1">
                  <c:v>172.21778233023039</c:v>
                </c:pt>
                <c:pt idx="2">
                  <c:v>398.30775462442051</c:v>
                </c:pt>
                <c:pt idx="3">
                  <c:v>1299.6882950953288</c:v>
                </c:pt>
                <c:pt idx="4">
                  <c:v>2057.2213118384338</c:v>
                </c:pt>
                <c:pt idx="5">
                  <c:v>2523.7254469212094</c:v>
                </c:pt>
                <c:pt idx="6">
                  <c:v>2506.1312078479459</c:v>
                </c:pt>
                <c:pt idx="7">
                  <c:v>2119.6632591701741</c:v>
                </c:pt>
                <c:pt idx="8">
                  <c:v>1622.7968825494193</c:v>
                </c:pt>
                <c:pt idx="9">
                  <c:v>1267.0936106355546</c:v>
                </c:pt>
                <c:pt idx="10">
                  <c:v>894.70208550795644</c:v>
                </c:pt>
                <c:pt idx="11">
                  <c:v>821.76344268917558</c:v>
                </c:pt>
                <c:pt idx="12">
                  <c:v>715.6026374175807</c:v>
                </c:pt>
                <c:pt idx="13">
                  <c:v>616.08889426664246</c:v>
                </c:pt>
                <c:pt idx="14">
                  <c:v>691.23961635699675</c:v>
                </c:pt>
                <c:pt idx="15">
                  <c:v>603.99627700655481</c:v>
                </c:pt>
                <c:pt idx="16">
                  <c:v>642.63872875833374</c:v>
                </c:pt>
                <c:pt idx="17">
                  <c:v>639.32021647868089</c:v>
                </c:pt>
                <c:pt idx="18">
                  <c:v>714.98988221864784</c:v>
                </c:pt>
                <c:pt idx="19">
                  <c:v>620.00565545699237</c:v>
                </c:pt>
                <c:pt idx="20">
                  <c:v>618.71206010952164</c:v>
                </c:pt>
                <c:pt idx="21">
                  <c:v>538.16769727539406</c:v>
                </c:pt>
                <c:pt idx="22">
                  <c:v>534.31027786233903</c:v>
                </c:pt>
                <c:pt idx="23">
                  <c:v>470.84090533619695</c:v>
                </c:pt>
                <c:pt idx="24">
                  <c:v>522.19058447111854</c:v>
                </c:pt>
                <c:pt idx="25">
                  <c:v>439.27295445227548</c:v>
                </c:pt>
                <c:pt idx="26">
                  <c:v>433.85175474171672</c:v>
                </c:pt>
                <c:pt idx="27">
                  <c:v>388.89306380100697</c:v>
                </c:pt>
                <c:pt idx="28">
                  <c:v>386.95965995669258</c:v>
                </c:pt>
                <c:pt idx="29">
                  <c:v>323.53569575435705</c:v>
                </c:pt>
                <c:pt idx="30">
                  <c:v>319.1657449834097</c:v>
                </c:pt>
                <c:pt idx="31">
                  <c:v>269.35598468700624</c:v>
                </c:pt>
                <c:pt idx="32">
                  <c:v>257.08836885859085</c:v>
                </c:pt>
                <c:pt idx="33">
                  <c:v>260.79937076977211</c:v>
                </c:pt>
                <c:pt idx="34">
                  <c:v>174.65515530415797</c:v>
                </c:pt>
                <c:pt idx="35">
                  <c:v>167.94086919163811</c:v>
                </c:pt>
                <c:pt idx="36">
                  <c:v>190.57857701329164</c:v>
                </c:pt>
                <c:pt idx="37">
                  <c:v>151.77198722750029</c:v>
                </c:pt>
                <c:pt idx="38">
                  <c:v>162.40686981059298</c:v>
                </c:pt>
                <c:pt idx="39">
                  <c:v>135.11406745309984</c:v>
                </c:pt>
                <c:pt idx="40">
                  <c:v>104.99128572328496</c:v>
                </c:pt>
                <c:pt idx="41">
                  <c:v>117.97511797511798</c:v>
                </c:pt>
                <c:pt idx="42">
                  <c:v>103.02950589679513</c:v>
                </c:pt>
                <c:pt idx="43">
                  <c:v>87.353850288939654</c:v>
                </c:pt>
                <c:pt idx="44">
                  <c:v>86.503194851329837</c:v>
                </c:pt>
                <c:pt idx="45">
                  <c:v>68.505079825834542</c:v>
                </c:pt>
              </c:numCache>
            </c:numRef>
          </c:val>
          <c:smooth val="0"/>
          <c:extLst>
            <c:ext xmlns:c16="http://schemas.microsoft.com/office/drawing/2014/chart" uri="{C3380CC4-5D6E-409C-BE32-E72D297353CC}">
              <c16:uniqueId val="{00000000-D984-4670-8CA9-43FBF2B5D6A9}"/>
            </c:ext>
          </c:extLst>
        </c:ser>
        <c:ser>
          <c:idx val="1"/>
          <c:order val="1"/>
          <c:tx>
            <c:strRef>
              <c:f>'[Checking Prem Preso.xlsx]Age Curve'!$A$64</c:f>
              <c:strCache>
                <c:ptCount val="1"/>
                <c:pt idx="0">
                  <c:v>Jul 2023 - Jun 2024</c:v>
                </c:pt>
              </c:strCache>
            </c:strRef>
          </c:tx>
          <c:spPr>
            <a:ln w="28575" cap="rnd">
              <a:solidFill>
                <a:srgbClr val="7030A0"/>
              </a:solidFill>
              <a:round/>
            </a:ln>
            <a:effectLst/>
          </c:spPr>
          <c:marker>
            <c:symbol val="none"/>
          </c:marker>
          <c:cat>
            <c:numRef>
              <c:f>'[Checking Prem Preso.xlsx]Age Curve'!$B$52:$AU$52</c:f>
              <c:numCache>
                <c:formatCode>General</c:formatCode>
                <c:ptCount val="46"/>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numCache>
            </c:numRef>
          </c:cat>
          <c:val>
            <c:numRef>
              <c:f>'[Checking Prem Preso.xlsx]Age Curve'!$B$66:$AU$66</c:f>
              <c:numCache>
                <c:formatCode>0.0</c:formatCode>
                <c:ptCount val="46"/>
                <c:pt idx="0">
                  <c:v>8.7177202192990961</c:v>
                </c:pt>
                <c:pt idx="1">
                  <c:v>134.98840860404377</c:v>
                </c:pt>
                <c:pt idx="2">
                  <c:v>245.15978991840927</c:v>
                </c:pt>
                <c:pt idx="3">
                  <c:v>685.91951485177663</c:v>
                </c:pt>
                <c:pt idx="4">
                  <c:v>1371.4398150425502</c:v>
                </c:pt>
                <c:pt idx="5">
                  <c:v>1663.4791616861901</c:v>
                </c:pt>
                <c:pt idx="6">
                  <c:v>1515.2457351325581</c:v>
                </c:pt>
                <c:pt idx="7">
                  <c:v>1287.1043889725595</c:v>
                </c:pt>
                <c:pt idx="8">
                  <c:v>937.61774045965888</c:v>
                </c:pt>
                <c:pt idx="9">
                  <c:v>617.62053562066137</c:v>
                </c:pt>
                <c:pt idx="10">
                  <c:v>512.79405695418905</c:v>
                </c:pt>
                <c:pt idx="11">
                  <c:v>599.19974645432217</c:v>
                </c:pt>
                <c:pt idx="12">
                  <c:v>588.28045526957249</c:v>
                </c:pt>
                <c:pt idx="13">
                  <c:v>591.86331596690161</c:v>
                </c:pt>
                <c:pt idx="14">
                  <c:v>629.13751819334243</c:v>
                </c:pt>
                <c:pt idx="15">
                  <c:v>648.53345091446886</c:v>
                </c:pt>
                <c:pt idx="16">
                  <c:v>607.62007945106541</c:v>
                </c:pt>
                <c:pt idx="17">
                  <c:v>675.40897329064512</c:v>
                </c:pt>
                <c:pt idx="18">
                  <c:v>609.92611180816959</c:v>
                </c:pt>
                <c:pt idx="19">
                  <c:v>656.7225841990653</c:v>
                </c:pt>
                <c:pt idx="20">
                  <c:v>730.13770736759886</c:v>
                </c:pt>
                <c:pt idx="21">
                  <c:v>728.79271373487575</c:v>
                </c:pt>
                <c:pt idx="22">
                  <c:v>700.27315619567912</c:v>
                </c:pt>
                <c:pt idx="23">
                  <c:v>728.13905107039795</c:v>
                </c:pt>
                <c:pt idx="24">
                  <c:v>723.69594577376859</c:v>
                </c:pt>
                <c:pt idx="25">
                  <c:v>689.47927736450583</c:v>
                </c:pt>
                <c:pt idx="26">
                  <c:v>747.14836958826277</c:v>
                </c:pt>
                <c:pt idx="27">
                  <c:v>687.15079047853931</c:v>
                </c:pt>
                <c:pt idx="28">
                  <c:v>719.20938218034894</c:v>
                </c:pt>
                <c:pt idx="29">
                  <c:v>749.30073818097833</c:v>
                </c:pt>
                <c:pt idx="30">
                  <c:v>651.39976024257805</c:v>
                </c:pt>
                <c:pt idx="31">
                  <c:v>717.72713713650376</c:v>
                </c:pt>
                <c:pt idx="32">
                  <c:v>711.54794884444607</c:v>
                </c:pt>
                <c:pt idx="33">
                  <c:v>636.64596273291932</c:v>
                </c:pt>
                <c:pt idx="34">
                  <c:v>414.64824671570682</c:v>
                </c:pt>
                <c:pt idx="35">
                  <c:v>473.61435121872734</c:v>
                </c:pt>
                <c:pt idx="36">
                  <c:v>549.45606862676163</c:v>
                </c:pt>
                <c:pt idx="37">
                  <c:v>398.45411785853378</c:v>
                </c:pt>
                <c:pt idx="38">
                  <c:v>356.40151960208357</c:v>
                </c:pt>
                <c:pt idx="39">
                  <c:v>384.48663382908518</c:v>
                </c:pt>
                <c:pt idx="40">
                  <c:v>259.89641139474656</c:v>
                </c:pt>
                <c:pt idx="41">
                  <c:v>258.60390964620387</c:v>
                </c:pt>
                <c:pt idx="42">
                  <c:v>296.1639242221932</c:v>
                </c:pt>
                <c:pt idx="43">
                  <c:v>218.6203530464492</c:v>
                </c:pt>
                <c:pt idx="44">
                  <c:v>223.73974084363667</c:v>
                </c:pt>
                <c:pt idx="45">
                  <c:v>147.43231027506349</c:v>
                </c:pt>
              </c:numCache>
            </c:numRef>
          </c:val>
          <c:smooth val="0"/>
          <c:extLst>
            <c:ext xmlns:c16="http://schemas.microsoft.com/office/drawing/2014/chart" uri="{C3380CC4-5D6E-409C-BE32-E72D297353CC}">
              <c16:uniqueId val="{00000001-D984-4670-8CA9-43FBF2B5D6A9}"/>
            </c:ext>
          </c:extLst>
        </c:ser>
        <c:dLbls>
          <c:showLegendKey val="0"/>
          <c:showVal val="0"/>
          <c:showCatName val="0"/>
          <c:showSerName val="0"/>
          <c:showPercent val="0"/>
          <c:showBubbleSize val="0"/>
        </c:dLbls>
        <c:marker val="1"/>
        <c:smooth val="0"/>
        <c:axId val="1386281632"/>
        <c:axId val="1386282592"/>
      </c:lineChart>
      <c:scatterChart>
        <c:scatterStyle val="lineMarker"/>
        <c:varyColors val="0"/>
        <c:ser>
          <c:idx val="2"/>
          <c:order val="2"/>
          <c:spPr>
            <a:ln w="19050" cap="rnd">
              <a:solidFill>
                <a:schemeClr val="bg1">
                  <a:lumMod val="75000"/>
                </a:schemeClr>
              </a:solidFill>
              <a:prstDash val="lgDash"/>
              <a:round/>
            </a:ln>
            <a:effectLst/>
          </c:spPr>
          <c:marker>
            <c:symbol val="none"/>
          </c:marker>
          <c:xVal>
            <c:numRef>
              <c:f>'[Checking Prem Preso.xlsx]Age Curve'!$C$85:$C$86</c:f>
              <c:numCache>
                <c:formatCode>0</c:formatCode>
                <c:ptCount val="2"/>
                <c:pt idx="0">
                  <c:v>6</c:v>
                </c:pt>
                <c:pt idx="1">
                  <c:v>6</c:v>
                </c:pt>
              </c:numCache>
            </c:numRef>
          </c:xVal>
          <c:yVal>
            <c:numRef>
              <c:f>'[Checking Prem Preso.xlsx]Age Curve'!$B$85:$B$86</c:f>
              <c:numCache>
                <c:formatCode>General</c:formatCode>
                <c:ptCount val="2"/>
                <c:pt idx="0">
                  <c:v>0</c:v>
                </c:pt>
                <c:pt idx="1">
                  <c:v>5000</c:v>
                </c:pt>
              </c:numCache>
            </c:numRef>
          </c:yVal>
          <c:smooth val="0"/>
          <c:extLst>
            <c:ext xmlns:c16="http://schemas.microsoft.com/office/drawing/2014/chart" uri="{C3380CC4-5D6E-409C-BE32-E72D297353CC}">
              <c16:uniqueId val="{00000002-D984-4670-8CA9-43FBF2B5D6A9}"/>
            </c:ext>
          </c:extLst>
        </c:ser>
        <c:ser>
          <c:idx val="3"/>
          <c:order val="3"/>
          <c:spPr>
            <a:ln w="19050" cap="rnd">
              <a:solidFill>
                <a:schemeClr val="bg1">
                  <a:lumMod val="75000"/>
                </a:schemeClr>
              </a:solidFill>
              <a:prstDash val="lgDash"/>
              <a:round/>
            </a:ln>
            <a:effectLst/>
          </c:spPr>
          <c:marker>
            <c:symbol val="none"/>
          </c:marker>
          <c:xVal>
            <c:numRef>
              <c:f>'[Checking Prem Preso.xlsx]Age Curve'!$D$85:$D$86</c:f>
              <c:numCache>
                <c:formatCode>0</c:formatCode>
                <c:ptCount val="2"/>
                <c:pt idx="0">
                  <c:v>11</c:v>
                </c:pt>
                <c:pt idx="1">
                  <c:v>11</c:v>
                </c:pt>
              </c:numCache>
            </c:numRef>
          </c:xVal>
          <c:yVal>
            <c:numRef>
              <c:f>'[Checking Prem Preso.xlsx]Age Curve'!$B$85:$B$86</c:f>
              <c:numCache>
                <c:formatCode>General</c:formatCode>
                <c:ptCount val="2"/>
                <c:pt idx="0">
                  <c:v>0</c:v>
                </c:pt>
                <c:pt idx="1">
                  <c:v>5000</c:v>
                </c:pt>
              </c:numCache>
            </c:numRef>
          </c:yVal>
          <c:smooth val="0"/>
          <c:extLst>
            <c:ext xmlns:c16="http://schemas.microsoft.com/office/drawing/2014/chart" uri="{C3380CC4-5D6E-409C-BE32-E72D297353CC}">
              <c16:uniqueId val="{00000003-D984-4670-8CA9-43FBF2B5D6A9}"/>
            </c:ext>
          </c:extLst>
        </c:ser>
        <c:ser>
          <c:idx val="4"/>
          <c:order val="4"/>
          <c:spPr>
            <a:ln w="19050" cap="rnd">
              <a:solidFill>
                <a:schemeClr val="bg1">
                  <a:lumMod val="75000"/>
                </a:schemeClr>
              </a:solidFill>
              <a:prstDash val="lgDash"/>
              <a:round/>
            </a:ln>
            <a:effectLst/>
          </c:spPr>
          <c:marker>
            <c:symbol val="none"/>
          </c:marker>
          <c:xVal>
            <c:numRef>
              <c:f>'[Checking Prem Preso.xlsx]Age Curve'!$E$85:$E$86</c:f>
              <c:numCache>
                <c:formatCode>0</c:formatCode>
                <c:ptCount val="2"/>
                <c:pt idx="0">
                  <c:v>16</c:v>
                </c:pt>
                <c:pt idx="1">
                  <c:v>16</c:v>
                </c:pt>
              </c:numCache>
            </c:numRef>
          </c:xVal>
          <c:yVal>
            <c:numRef>
              <c:f>'[Checking Prem Preso.xlsx]Age Curve'!$B$85:$B$86</c:f>
              <c:numCache>
                <c:formatCode>General</c:formatCode>
                <c:ptCount val="2"/>
                <c:pt idx="0">
                  <c:v>0</c:v>
                </c:pt>
                <c:pt idx="1">
                  <c:v>5000</c:v>
                </c:pt>
              </c:numCache>
            </c:numRef>
          </c:yVal>
          <c:smooth val="0"/>
          <c:extLst>
            <c:ext xmlns:c16="http://schemas.microsoft.com/office/drawing/2014/chart" uri="{C3380CC4-5D6E-409C-BE32-E72D297353CC}">
              <c16:uniqueId val="{00000004-D984-4670-8CA9-43FBF2B5D6A9}"/>
            </c:ext>
          </c:extLst>
        </c:ser>
        <c:dLbls>
          <c:showLegendKey val="0"/>
          <c:showVal val="0"/>
          <c:showCatName val="0"/>
          <c:showSerName val="0"/>
          <c:showPercent val="0"/>
          <c:showBubbleSize val="0"/>
        </c:dLbls>
        <c:axId val="1386281632"/>
        <c:axId val="1386282592"/>
      </c:scatterChart>
      <c:catAx>
        <c:axId val="13862816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dirty="0"/>
                  <a:t>Age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1386282592"/>
        <c:crosses val="autoZero"/>
        <c:auto val="1"/>
        <c:lblAlgn val="ctr"/>
        <c:lblOffset val="100"/>
        <c:noMultiLvlLbl val="0"/>
      </c:catAx>
      <c:valAx>
        <c:axId val="1386282592"/>
        <c:scaling>
          <c:orientation val="minMax"/>
          <c:max val="3000"/>
        </c:scaling>
        <c:delete val="0"/>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1386281632"/>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ayout>
        <c:manualLayout>
          <c:xMode val="edge"/>
          <c:yMode val="edge"/>
          <c:x val="7.3487027531426427E-2"/>
          <c:y val="0.92395848834693528"/>
          <c:w val="0.86599424391328117"/>
          <c:h val="7.392478072632477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88648293963255"/>
          <c:y val="5.0925925925925923E-2"/>
          <c:w val="0.86908945756780398"/>
          <c:h val="0.81052026143790845"/>
        </c:manualLayout>
      </c:layout>
      <c:lineChart>
        <c:grouping val="standard"/>
        <c:varyColors val="0"/>
        <c:ser>
          <c:idx val="0"/>
          <c:order val="0"/>
          <c:tx>
            <c:strRef>
              <c:f>'[Checking Prem Preso.xlsx]Age Curve'!$A$61</c:f>
              <c:strCache>
                <c:ptCount val="1"/>
                <c:pt idx="0">
                  <c:v>Jul 2008 - Jun 2009</c:v>
                </c:pt>
              </c:strCache>
            </c:strRef>
          </c:tx>
          <c:spPr>
            <a:ln w="19050" cap="rnd">
              <a:solidFill>
                <a:srgbClr val="0070C0">
                  <a:alpha val="50196"/>
                </a:srgbClr>
              </a:solidFill>
              <a:prstDash val="sysDash"/>
              <a:round/>
            </a:ln>
            <a:effectLst/>
          </c:spPr>
          <c:marker>
            <c:symbol val="none"/>
          </c:marker>
          <c:cat>
            <c:numRef>
              <c:f>'[Checking Prem Preso.xlsx]Age Curve'!$B$52:$AU$52</c:f>
              <c:numCache>
                <c:formatCode>General</c:formatCode>
                <c:ptCount val="46"/>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numCache>
            </c:numRef>
          </c:cat>
          <c:val>
            <c:numRef>
              <c:f>'[Checking Prem Preso.xlsx]Age Curve'!$B$62:$AU$62</c:f>
              <c:numCache>
                <c:formatCode>0.0</c:formatCode>
                <c:ptCount val="46"/>
                <c:pt idx="0">
                  <c:v>18.193602674459594</c:v>
                </c:pt>
                <c:pt idx="1">
                  <c:v>38.270618295606759</c:v>
                </c:pt>
                <c:pt idx="2">
                  <c:v>207.03001935280614</c:v>
                </c:pt>
                <c:pt idx="3">
                  <c:v>567.23684065601208</c:v>
                </c:pt>
                <c:pt idx="4">
                  <c:v>1044.1117852872137</c:v>
                </c:pt>
                <c:pt idx="5">
                  <c:v>1426.8373427499448</c:v>
                </c:pt>
                <c:pt idx="6">
                  <c:v>1498.8613471139529</c:v>
                </c:pt>
                <c:pt idx="7">
                  <c:v>1738.4674856112017</c:v>
                </c:pt>
                <c:pt idx="8">
                  <c:v>1750.9400668025125</c:v>
                </c:pt>
                <c:pt idx="9">
                  <c:v>1676.0721154862299</c:v>
                </c:pt>
                <c:pt idx="10">
                  <c:v>1418.7418784483309</c:v>
                </c:pt>
                <c:pt idx="11">
                  <c:v>1345.8635426190122</c:v>
                </c:pt>
                <c:pt idx="12">
                  <c:v>1279.1266939574805</c:v>
                </c:pt>
                <c:pt idx="13">
                  <c:v>1235.2027749208462</c:v>
                </c:pt>
                <c:pt idx="14">
                  <c:v>1126.650347124684</c:v>
                </c:pt>
                <c:pt idx="15">
                  <c:v>1094.1244034299068</c:v>
                </c:pt>
                <c:pt idx="16">
                  <c:v>1098.801944959647</c:v>
                </c:pt>
                <c:pt idx="17">
                  <c:v>1059.1270041980679</c:v>
                </c:pt>
                <c:pt idx="18">
                  <c:v>1052.2492606236704</c:v>
                </c:pt>
                <c:pt idx="19">
                  <c:v>1097.5775792549459</c:v>
                </c:pt>
                <c:pt idx="20">
                  <c:v>1027.2954960309039</c:v>
                </c:pt>
                <c:pt idx="21">
                  <c:v>933.87923938965457</c:v>
                </c:pt>
                <c:pt idx="22">
                  <c:v>1026.6315358533743</c:v>
                </c:pt>
                <c:pt idx="23">
                  <c:v>899.34743102593745</c:v>
                </c:pt>
                <c:pt idx="24">
                  <c:v>949.80329815170694</c:v>
                </c:pt>
                <c:pt idx="25">
                  <c:v>903.92612405068223</c:v>
                </c:pt>
                <c:pt idx="26">
                  <c:v>942.21283258038045</c:v>
                </c:pt>
                <c:pt idx="27">
                  <c:v>909.29585932216128</c:v>
                </c:pt>
                <c:pt idx="28">
                  <c:v>866.14804715694925</c:v>
                </c:pt>
                <c:pt idx="29">
                  <c:v>839.36147483441687</c:v>
                </c:pt>
                <c:pt idx="30">
                  <c:v>877.44246063095795</c:v>
                </c:pt>
                <c:pt idx="31">
                  <c:v>735.95690304244999</c:v>
                </c:pt>
                <c:pt idx="32">
                  <c:v>681.70563381765692</c:v>
                </c:pt>
                <c:pt idx="33">
                  <c:v>660.27777202823256</c:v>
                </c:pt>
                <c:pt idx="34">
                  <c:v>592.43822566239953</c:v>
                </c:pt>
                <c:pt idx="35">
                  <c:v>496.01140435669856</c:v>
                </c:pt>
                <c:pt idx="36">
                  <c:v>422.20484753713839</c:v>
                </c:pt>
                <c:pt idx="37">
                  <c:v>441.51850829818267</c:v>
                </c:pt>
                <c:pt idx="38">
                  <c:v>387.74640167279074</c:v>
                </c:pt>
                <c:pt idx="39">
                  <c:v>351.29657537805957</c:v>
                </c:pt>
                <c:pt idx="40">
                  <c:v>289.77594859626652</c:v>
                </c:pt>
                <c:pt idx="41">
                  <c:v>315.31531531531533</c:v>
                </c:pt>
                <c:pt idx="42">
                  <c:v>226.88412468762331</c:v>
                </c:pt>
                <c:pt idx="43">
                  <c:v>254.22210276396544</c:v>
                </c:pt>
                <c:pt idx="44">
                  <c:v>280.27035131830871</c:v>
                </c:pt>
                <c:pt idx="45">
                  <c:v>251.95936139332363</c:v>
                </c:pt>
              </c:numCache>
            </c:numRef>
          </c:val>
          <c:smooth val="0"/>
          <c:extLst>
            <c:ext xmlns:c16="http://schemas.microsoft.com/office/drawing/2014/chart" uri="{C3380CC4-5D6E-409C-BE32-E72D297353CC}">
              <c16:uniqueId val="{00000000-7E9E-493F-85D0-FE5DF0C01054}"/>
            </c:ext>
          </c:extLst>
        </c:ser>
        <c:ser>
          <c:idx val="1"/>
          <c:order val="1"/>
          <c:tx>
            <c:strRef>
              <c:f>'[Checking Prem Preso.xlsx]Age Curve'!$A$64</c:f>
              <c:strCache>
                <c:ptCount val="1"/>
                <c:pt idx="0">
                  <c:v>Jul 2023 - Jun 2024</c:v>
                </c:pt>
              </c:strCache>
            </c:strRef>
          </c:tx>
          <c:spPr>
            <a:ln w="19050" cap="rnd">
              <a:solidFill>
                <a:srgbClr val="0070C0"/>
              </a:solidFill>
              <a:round/>
            </a:ln>
            <a:effectLst/>
          </c:spPr>
          <c:marker>
            <c:symbol val="none"/>
          </c:marker>
          <c:cat>
            <c:numRef>
              <c:f>'[Checking Prem Preso.xlsx]Age Curve'!$B$52:$AU$52</c:f>
              <c:numCache>
                <c:formatCode>General</c:formatCode>
                <c:ptCount val="46"/>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numCache>
            </c:numRef>
          </c:cat>
          <c:val>
            <c:numRef>
              <c:f>'[Checking Prem Preso.xlsx]Age Curve'!$B$65:$AU$65</c:f>
              <c:numCache>
                <c:formatCode>0.0</c:formatCode>
                <c:ptCount val="46"/>
                <c:pt idx="0">
                  <c:v>11.62362695906546</c:v>
                </c:pt>
                <c:pt idx="1">
                  <c:v>64.559673680194862</c:v>
                </c:pt>
                <c:pt idx="2">
                  <c:v>312.02155080524818</c:v>
                </c:pt>
                <c:pt idx="3">
                  <c:v>708.48911262229296</c:v>
                </c:pt>
                <c:pt idx="4">
                  <c:v>1127.4533917064293</c:v>
                </c:pt>
                <c:pt idx="5">
                  <c:v>1354.6896167025261</c:v>
                </c:pt>
                <c:pt idx="6">
                  <c:v>1220.9025143544143</c:v>
                </c:pt>
                <c:pt idx="7">
                  <c:v>1214.4711122504566</c:v>
                </c:pt>
                <c:pt idx="8">
                  <c:v>1090.4784972280531</c:v>
                </c:pt>
                <c:pt idx="9">
                  <c:v>1029.7170899481996</c:v>
                </c:pt>
                <c:pt idx="10">
                  <c:v>993.60297152290559</c:v>
                </c:pt>
                <c:pt idx="11">
                  <c:v>1047.8567466920213</c:v>
                </c:pt>
                <c:pt idx="12">
                  <c:v>1016.2952726435193</c:v>
                </c:pt>
                <c:pt idx="13">
                  <c:v>1014.2123812442538</c:v>
                </c:pt>
                <c:pt idx="14">
                  <c:v>1081.7409268040753</c:v>
                </c:pt>
                <c:pt idx="15">
                  <c:v>1038.9395651335187</c:v>
                </c:pt>
                <c:pt idx="16">
                  <c:v>1080.715059588299</c:v>
                </c:pt>
                <c:pt idx="17">
                  <c:v>989.43028814525678</c:v>
                </c:pt>
                <c:pt idx="18">
                  <c:v>1047.330266276314</c:v>
                </c:pt>
                <c:pt idx="19">
                  <c:v>1048.346143583829</c:v>
                </c:pt>
                <c:pt idx="20">
                  <c:v>982.28991560966494</c:v>
                </c:pt>
                <c:pt idx="21">
                  <c:v>949.84044674910251</c:v>
                </c:pt>
                <c:pt idx="22">
                  <c:v>963.49639930469323</c:v>
                </c:pt>
                <c:pt idx="23">
                  <c:v>1054.459432252869</c:v>
                </c:pt>
                <c:pt idx="24">
                  <c:v>971.72319479482542</c:v>
                </c:pt>
                <c:pt idx="25">
                  <c:v>895.21785334750257</c:v>
                </c:pt>
                <c:pt idx="26">
                  <c:v>949.83674680914226</c:v>
                </c:pt>
                <c:pt idx="27">
                  <c:v>995.85838570590283</c:v>
                </c:pt>
                <c:pt idx="28">
                  <c:v>907.98049080488238</c:v>
                </c:pt>
                <c:pt idx="29">
                  <c:v>951.16714709731502</c:v>
                </c:pt>
                <c:pt idx="30">
                  <c:v>947.57069318101696</c:v>
                </c:pt>
                <c:pt idx="31">
                  <c:v>1005.1795673750531</c:v>
                </c:pt>
                <c:pt idx="32">
                  <c:v>947.78186786080232</c:v>
                </c:pt>
                <c:pt idx="33">
                  <c:v>889.94565217391312</c:v>
                </c:pt>
                <c:pt idx="34">
                  <c:v>869.16651715407772</c:v>
                </c:pt>
                <c:pt idx="35">
                  <c:v>775.27954307778941</c:v>
                </c:pt>
                <c:pt idx="36">
                  <c:v>818.65940755175632</c:v>
                </c:pt>
                <c:pt idx="37">
                  <c:v>773.93970260742788</c:v>
                </c:pt>
                <c:pt idx="38">
                  <c:v>662.8676614577214</c:v>
                </c:pt>
                <c:pt idx="39">
                  <c:v>667.59121993209317</c:v>
                </c:pt>
                <c:pt idx="40">
                  <c:v>590.08509064002965</c:v>
                </c:pt>
                <c:pt idx="41">
                  <c:v>530.18435956139297</c:v>
                </c:pt>
                <c:pt idx="42">
                  <c:v>543.13451865832724</c:v>
                </c:pt>
                <c:pt idx="43">
                  <c:v>495.20052062149193</c:v>
                </c:pt>
                <c:pt idx="44">
                  <c:v>480.3511971666702</c:v>
                </c:pt>
                <c:pt idx="45">
                  <c:v>416.46937282079978</c:v>
                </c:pt>
              </c:numCache>
            </c:numRef>
          </c:val>
          <c:smooth val="0"/>
          <c:extLst>
            <c:ext xmlns:c16="http://schemas.microsoft.com/office/drawing/2014/chart" uri="{C3380CC4-5D6E-409C-BE32-E72D297353CC}">
              <c16:uniqueId val="{00000001-7E9E-493F-85D0-FE5DF0C01054}"/>
            </c:ext>
          </c:extLst>
        </c:ser>
        <c:dLbls>
          <c:showLegendKey val="0"/>
          <c:showVal val="0"/>
          <c:showCatName val="0"/>
          <c:showSerName val="0"/>
          <c:showPercent val="0"/>
          <c:showBubbleSize val="0"/>
        </c:dLbls>
        <c:marker val="1"/>
        <c:smooth val="0"/>
        <c:axId val="1386281632"/>
        <c:axId val="1386282592"/>
      </c:lineChart>
      <c:scatterChart>
        <c:scatterStyle val="lineMarker"/>
        <c:varyColors val="0"/>
        <c:ser>
          <c:idx val="2"/>
          <c:order val="2"/>
          <c:spPr>
            <a:ln w="19050" cap="rnd">
              <a:solidFill>
                <a:schemeClr val="bg1">
                  <a:lumMod val="75000"/>
                </a:schemeClr>
              </a:solidFill>
              <a:prstDash val="lgDash"/>
              <a:round/>
            </a:ln>
            <a:effectLst/>
          </c:spPr>
          <c:marker>
            <c:symbol val="none"/>
          </c:marker>
          <c:xVal>
            <c:numRef>
              <c:f>'[Checking Prem Preso.xlsx]Age Curve'!$C$85:$C$86</c:f>
              <c:numCache>
                <c:formatCode>0</c:formatCode>
                <c:ptCount val="2"/>
                <c:pt idx="0">
                  <c:v>6</c:v>
                </c:pt>
                <c:pt idx="1">
                  <c:v>6</c:v>
                </c:pt>
              </c:numCache>
            </c:numRef>
          </c:xVal>
          <c:yVal>
            <c:numRef>
              <c:f>'[Checking Prem Preso.xlsx]Age Curve'!$B$85:$B$86</c:f>
              <c:numCache>
                <c:formatCode>General</c:formatCode>
                <c:ptCount val="2"/>
                <c:pt idx="0">
                  <c:v>0</c:v>
                </c:pt>
                <c:pt idx="1">
                  <c:v>5000</c:v>
                </c:pt>
              </c:numCache>
            </c:numRef>
          </c:yVal>
          <c:smooth val="0"/>
          <c:extLst>
            <c:ext xmlns:c16="http://schemas.microsoft.com/office/drawing/2014/chart" uri="{C3380CC4-5D6E-409C-BE32-E72D297353CC}">
              <c16:uniqueId val="{00000002-7E9E-493F-85D0-FE5DF0C01054}"/>
            </c:ext>
          </c:extLst>
        </c:ser>
        <c:ser>
          <c:idx val="3"/>
          <c:order val="3"/>
          <c:spPr>
            <a:ln w="19050" cap="rnd">
              <a:solidFill>
                <a:schemeClr val="bg1">
                  <a:lumMod val="75000"/>
                </a:schemeClr>
              </a:solidFill>
              <a:prstDash val="lgDash"/>
              <a:round/>
            </a:ln>
            <a:effectLst/>
          </c:spPr>
          <c:marker>
            <c:symbol val="none"/>
          </c:marker>
          <c:xVal>
            <c:numRef>
              <c:f>'[Checking Prem Preso.xlsx]Age Curve'!$D$85:$D$86</c:f>
              <c:numCache>
                <c:formatCode>0</c:formatCode>
                <c:ptCount val="2"/>
                <c:pt idx="0">
                  <c:v>11</c:v>
                </c:pt>
                <c:pt idx="1">
                  <c:v>11</c:v>
                </c:pt>
              </c:numCache>
            </c:numRef>
          </c:xVal>
          <c:yVal>
            <c:numRef>
              <c:f>'[Checking Prem Preso.xlsx]Age Curve'!$B$85:$B$86</c:f>
              <c:numCache>
                <c:formatCode>General</c:formatCode>
                <c:ptCount val="2"/>
                <c:pt idx="0">
                  <c:v>0</c:v>
                </c:pt>
                <c:pt idx="1">
                  <c:v>5000</c:v>
                </c:pt>
              </c:numCache>
            </c:numRef>
          </c:yVal>
          <c:smooth val="0"/>
          <c:extLst>
            <c:ext xmlns:c16="http://schemas.microsoft.com/office/drawing/2014/chart" uri="{C3380CC4-5D6E-409C-BE32-E72D297353CC}">
              <c16:uniqueId val="{00000003-7E9E-493F-85D0-FE5DF0C01054}"/>
            </c:ext>
          </c:extLst>
        </c:ser>
        <c:ser>
          <c:idx val="4"/>
          <c:order val="4"/>
          <c:spPr>
            <a:ln w="19050" cap="rnd">
              <a:solidFill>
                <a:schemeClr val="bg1">
                  <a:lumMod val="75000"/>
                </a:schemeClr>
              </a:solidFill>
              <a:prstDash val="lgDash"/>
              <a:round/>
            </a:ln>
            <a:effectLst/>
          </c:spPr>
          <c:marker>
            <c:symbol val="none"/>
          </c:marker>
          <c:xVal>
            <c:numRef>
              <c:f>'[Checking Prem Preso.xlsx]Age Curve'!$E$85:$E$86</c:f>
              <c:numCache>
                <c:formatCode>0</c:formatCode>
                <c:ptCount val="2"/>
                <c:pt idx="0">
                  <c:v>16</c:v>
                </c:pt>
                <c:pt idx="1">
                  <c:v>16</c:v>
                </c:pt>
              </c:numCache>
            </c:numRef>
          </c:xVal>
          <c:yVal>
            <c:numRef>
              <c:f>'[Checking Prem Preso.xlsx]Age Curve'!$B$85:$B$86</c:f>
              <c:numCache>
                <c:formatCode>General</c:formatCode>
                <c:ptCount val="2"/>
                <c:pt idx="0">
                  <c:v>0</c:v>
                </c:pt>
                <c:pt idx="1">
                  <c:v>5000</c:v>
                </c:pt>
              </c:numCache>
            </c:numRef>
          </c:yVal>
          <c:smooth val="0"/>
          <c:extLst>
            <c:ext xmlns:c16="http://schemas.microsoft.com/office/drawing/2014/chart" uri="{C3380CC4-5D6E-409C-BE32-E72D297353CC}">
              <c16:uniqueId val="{00000004-7E9E-493F-85D0-FE5DF0C01054}"/>
            </c:ext>
          </c:extLst>
        </c:ser>
        <c:dLbls>
          <c:showLegendKey val="0"/>
          <c:showVal val="0"/>
          <c:showCatName val="0"/>
          <c:showSerName val="0"/>
          <c:showPercent val="0"/>
          <c:showBubbleSize val="0"/>
        </c:dLbls>
        <c:axId val="1386281632"/>
        <c:axId val="1386282592"/>
      </c:scatterChart>
      <c:catAx>
        <c:axId val="13862816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Arial" panose="020B0604020202020204" pitchFamily="34" charset="0"/>
                  </a:defRPr>
                </a:pPr>
                <a:r>
                  <a:rPr lang="en-AU" dirty="0"/>
                  <a:t>Age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1386282592"/>
        <c:crosses val="autoZero"/>
        <c:auto val="1"/>
        <c:lblAlgn val="ctr"/>
        <c:lblOffset val="100"/>
        <c:noMultiLvlLbl val="0"/>
      </c:catAx>
      <c:valAx>
        <c:axId val="1386282592"/>
        <c:scaling>
          <c:orientation val="minMax"/>
          <c:max val="3000"/>
        </c:scaling>
        <c:delete val="0"/>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1386281632"/>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ayout>
        <c:manualLayout>
          <c:xMode val="edge"/>
          <c:yMode val="edge"/>
          <c:x val="0.11681610838779956"/>
          <c:y val="0.92607516339869278"/>
          <c:w val="0.86120149101307186"/>
          <c:h val="7.392478072632477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mn-lt"/>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1/09/2025</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1/09/2025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1</a:t>
            </a:fld>
            <a:endParaRPr lang="en-AU"/>
          </a:p>
        </p:txBody>
      </p:sp>
    </p:spTree>
    <p:extLst>
      <p:ext uri="{BB962C8B-B14F-4D97-AF65-F5344CB8AC3E}">
        <p14:creationId xmlns:p14="http://schemas.microsoft.com/office/powerpoint/2010/main" val="3935166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C2DE5-7FB2-1AD9-409F-2FB9F5D98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40DF8-41FC-B69D-C4E3-F627B72804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4B47D-4057-1014-FA9F-9F039A83975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63D742C-8BC0-9F44-8668-4D6DCAD5ADF5}"/>
              </a:ext>
            </a:extLst>
          </p:cNvPr>
          <p:cNvSpPr>
            <a:spLocks noGrp="1"/>
          </p:cNvSpPr>
          <p:nvPr>
            <p:ph type="sldNum" sz="quarter" idx="5"/>
          </p:nvPr>
        </p:nvSpPr>
        <p:spPr/>
        <p:txBody>
          <a:bodyPr/>
          <a:lstStyle/>
          <a:p>
            <a:fld id="{33A1BA13-50A9-0348-9100-164423DEFA5B}" type="slidenum">
              <a:rPr lang="en-US" smtClean="0"/>
              <a:t>11</a:t>
            </a:fld>
            <a:endParaRPr lang="en-US"/>
          </a:p>
        </p:txBody>
      </p:sp>
    </p:spTree>
    <p:extLst>
      <p:ext uri="{BB962C8B-B14F-4D97-AF65-F5344CB8AC3E}">
        <p14:creationId xmlns:p14="http://schemas.microsoft.com/office/powerpoint/2010/main" val="2839232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F5A7A-7FF4-F8F3-20E1-5F069331DC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BD2F1-4911-03BA-9DB6-83D71AA78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55043-22EA-95C6-C405-1117DD51085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B01A2D9-A7D5-CFA4-3D02-8AF15091D179}"/>
              </a:ext>
            </a:extLst>
          </p:cNvPr>
          <p:cNvSpPr>
            <a:spLocks noGrp="1"/>
          </p:cNvSpPr>
          <p:nvPr>
            <p:ph type="sldNum" sz="quarter" idx="5"/>
          </p:nvPr>
        </p:nvSpPr>
        <p:spPr/>
        <p:txBody>
          <a:bodyPr/>
          <a:lstStyle/>
          <a:p>
            <a:fld id="{B07158C4-A119-4B78-9DE8-A50001BC31DC}" type="slidenum">
              <a:rPr lang="en-AU" smtClean="0"/>
              <a:t>12</a:t>
            </a:fld>
            <a:endParaRPr lang="en-AU"/>
          </a:p>
        </p:txBody>
      </p:sp>
    </p:spTree>
    <p:extLst>
      <p:ext uri="{BB962C8B-B14F-4D97-AF65-F5344CB8AC3E}">
        <p14:creationId xmlns:p14="http://schemas.microsoft.com/office/powerpoint/2010/main" val="3766264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9A756-2B6B-7AE7-AB54-9DFBFC47D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44623-424B-3BAC-D31E-66D808434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0A4FF-E89E-6C62-081A-8F93580FEEC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F693EF1-AC05-4A2E-B7C3-CD615BFE166D}"/>
              </a:ext>
            </a:extLst>
          </p:cNvPr>
          <p:cNvSpPr>
            <a:spLocks noGrp="1"/>
          </p:cNvSpPr>
          <p:nvPr>
            <p:ph type="sldNum" sz="quarter" idx="5"/>
          </p:nvPr>
        </p:nvSpPr>
        <p:spPr/>
        <p:txBody>
          <a:bodyPr/>
          <a:lstStyle/>
          <a:p>
            <a:fld id="{33A1BA13-50A9-0348-9100-164423DEFA5B}" type="slidenum">
              <a:rPr lang="en-US" smtClean="0"/>
              <a:t>13</a:t>
            </a:fld>
            <a:endParaRPr lang="en-US"/>
          </a:p>
        </p:txBody>
      </p:sp>
    </p:spTree>
    <p:extLst>
      <p:ext uri="{BB962C8B-B14F-4D97-AF65-F5344CB8AC3E}">
        <p14:creationId xmlns:p14="http://schemas.microsoft.com/office/powerpoint/2010/main" val="2620321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14</a:t>
            </a:fld>
            <a:endParaRPr lang="en-AU"/>
          </a:p>
        </p:txBody>
      </p:sp>
    </p:spTree>
    <p:extLst>
      <p:ext uri="{BB962C8B-B14F-4D97-AF65-F5344CB8AC3E}">
        <p14:creationId xmlns:p14="http://schemas.microsoft.com/office/powerpoint/2010/main" val="2812053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6B81E-A644-288C-D75E-C56A8BC02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9D3AB-247D-537F-EE8F-80BD420BC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ACA9C-C506-05C6-66D9-CAA381FD05E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1E35716-6BB5-95C9-365E-15CCCF88E237}"/>
              </a:ext>
            </a:extLst>
          </p:cNvPr>
          <p:cNvSpPr>
            <a:spLocks noGrp="1"/>
          </p:cNvSpPr>
          <p:nvPr>
            <p:ph type="sldNum" sz="quarter" idx="5"/>
          </p:nvPr>
        </p:nvSpPr>
        <p:spPr/>
        <p:txBody>
          <a:bodyPr/>
          <a:lstStyle/>
          <a:p>
            <a:fld id="{33A1BA13-50A9-0348-9100-164423DEFA5B}" type="slidenum">
              <a:rPr lang="en-US" smtClean="0"/>
              <a:t>15</a:t>
            </a:fld>
            <a:endParaRPr lang="en-US"/>
          </a:p>
        </p:txBody>
      </p:sp>
    </p:spTree>
    <p:extLst>
      <p:ext uri="{BB962C8B-B14F-4D97-AF65-F5344CB8AC3E}">
        <p14:creationId xmlns:p14="http://schemas.microsoft.com/office/powerpoint/2010/main" val="2546432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E37AA-7B44-07D8-A879-106CB0337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F5CF0-49F4-2E6E-4CB7-D657F43CC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5DF1D4-E112-01D8-0608-F5B0642E2F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7E9FC1-8158-C4CC-8156-6FFF4C290B9B}"/>
              </a:ext>
            </a:extLst>
          </p:cNvPr>
          <p:cNvSpPr>
            <a:spLocks noGrp="1"/>
          </p:cNvSpPr>
          <p:nvPr>
            <p:ph type="sldNum" sz="quarter" idx="5"/>
          </p:nvPr>
        </p:nvSpPr>
        <p:spPr/>
        <p:txBody>
          <a:bodyPr/>
          <a:lstStyle/>
          <a:p>
            <a:fld id="{B07158C4-A119-4B78-9DE8-A50001BC31DC}" type="slidenum">
              <a:rPr lang="en-AU" smtClean="0"/>
              <a:t>16</a:t>
            </a:fld>
            <a:endParaRPr lang="en-AU"/>
          </a:p>
        </p:txBody>
      </p:sp>
    </p:spTree>
    <p:extLst>
      <p:ext uri="{BB962C8B-B14F-4D97-AF65-F5344CB8AC3E}">
        <p14:creationId xmlns:p14="http://schemas.microsoft.com/office/powerpoint/2010/main" val="1519279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solidFill>
                  <a:srgbClr val="000000"/>
                </a:solidFill>
                <a:effectLst/>
                <a:latin typeface="Times New Roman" panose="02020603050405020304" pitchFamily="18" charset="0"/>
              </a:rPr>
              <a:t>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18</a:t>
            </a:fld>
            <a:endParaRPr lang="en-AU"/>
          </a:p>
        </p:txBody>
      </p:sp>
    </p:spTree>
    <p:extLst>
      <p:ext uri="{BB962C8B-B14F-4D97-AF65-F5344CB8AC3E}">
        <p14:creationId xmlns:p14="http://schemas.microsoft.com/office/powerpoint/2010/main" val="2390336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246EE-95FA-E563-916D-2C0162B14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68346-7337-4607-3A13-3B6404166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E357C-3F09-A037-94FE-155277CE1C08}"/>
              </a:ext>
            </a:extLst>
          </p:cNvPr>
          <p:cNvSpPr>
            <a:spLocks noGrp="1"/>
          </p:cNvSpPr>
          <p:nvPr>
            <p:ph type="body" idx="1"/>
          </p:nvPr>
        </p:nvSpPr>
        <p:spPr/>
        <p:txBody>
          <a:bodyPr/>
          <a:lstStyle/>
          <a:p>
            <a:r>
              <a:rPr lang="en-AU" b="0" i="0">
                <a:solidFill>
                  <a:srgbClr val="000000"/>
                </a:solidFill>
                <a:effectLst/>
                <a:latin typeface="Times New Roman" panose="02020603050405020304" pitchFamily="18" charset="0"/>
              </a:rPr>
              <a:t> </a:t>
            </a:r>
            <a:endParaRPr lang="en-AU"/>
          </a:p>
        </p:txBody>
      </p:sp>
      <p:sp>
        <p:nvSpPr>
          <p:cNvPr id="4" name="Slide Number Placeholder 3">
            <a:extLst>
              <a:ext uri="{FF2B5EF4-FFF2-40B4-BE49-F238E27FC236}">
                <a16:creationId xmlns:a16="http://schemas.microsoft.com/office/drawing/2014/main" id="{81D1A813-8A55-087E-1483-B07324871E21}"/>
              </a:ext>
            </a:extLst>
          </p:cNvPr>
          <p:cNvSpPr>
            <a:spLocks noGrp="1"/>
          </p:cNvSpPr>
          <p:nvPr>
            <p:ph type="sldNum" sz="quarter" idx="5"/>
          </p:nvPr>
        </p:nvSpPr>
        <p:spPr/>
        <p:txBody>
          <a:bodyPr/>
          <a:lstStyle/>
          <a:p>
            <a:fld id="{B07158C4-A119-4B78-9DE8-A50001BC31DC}" type="slidenum">
              <a:rPr lang="en-AU" smtClean="0"/>
              <a:t>19</a:t>
            </a:fld>
            <a:endParaRPr lang="en-AU"/>
          </a:p>
        </p:txBody>
      </p:sp>
    </p:spTree>
    <p:extLst>
      <p:ext uri="{BB962C8B-B14F-4D97-AF65-F5344CB8AC3E}">
        <p14:creationId xmlns:p14="http://schemas.microsoft.com/office/powerpoint/2010/main" val="2408419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385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E7308-CC54-EE33-8E89-4D683DDCF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F8634-20A4-9D10-F3AE-C03FD6CFF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519CD-7504-BDED-9DD8-D8AB4309B0FF}"/>
              </a:ext>
            </a:extLst>
          </p:cNvPr>
          <p:cNvSpPr>
            <a:spLocks noGrp="1"/>
          </p:cNvSpPr>
          <p:nvPr>
            <p:ph type="body" idx="1"/>
          </p:nvPr>
        </p:nvSpPr>
        <p:spPr/>
        <p:txBody>
          <a:bodyPr/>
          <a:lstStyle/>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Stage 1 focused on building partnership and practising</a:t>
            </a:r>
          </a:p>
          <a:p>
            <a:r>
              <a:rPr lang="en-AU" sz="1200" kern="1200" dirty="0">
                <a:solidFill>
                  <a:schemeClr val="tx1"/>
                </a:solidFill>
                <a:effectLst/>
                <a:latin typeface="+mn-lt"/>
                <a:ea typeface="+mn-ea"/>
                <a:cs typeface="+mn-cs"/>
              </a:rPr>
              <a:t>collaboration informed by research and evidence. This</a:t>
            </a:r>
          </a:p>
          <a:p>
            <a:r>
              <a:rPr lang="en-AU" sz="1200" kern="1200" dirty="0">
                <a:solidFill>
                  <a:schemeClr val="tx1"/>
                </a:solidFill>
                <a:effectLst/>
                <a:latin typeface="+mn-lt"/>
                <a:ea typeface="+mn-ea"/>
                <a:cs typeface="+mn-cs"/>
              </a:rPr>
              <a:t>collaborative work between the design partners – the</a:t>
            </a:r>
          </a:p>
          <a:p>
            <a:r>
              <a:rPr lang="en-AU" sz="1200" kern="1200" dirty="0">
                <a:solidFill>
                  <a:schemeClr val="tx1"/>
                </a:solidFill>
                <a:effectLst/>
                <a:latin typeface="+mn-lt"/>
                <a:ea typeface="+mn-ea"/>
                <a:cs typeface="+mn-cs"/>
              </a:rPr>
              <a:t>Department of Communities and Justice (DCJ) and the</a:t>
            </a:r>
          </a:p>
          <a:p>
            <a:r>
              <a:rPr lang="en-AU" sz="1200" kern="1200" dirty="0">
                <a:solidFill>
                  <a:schemeClr val="tx1"/>
                </a:solidFill>
                <a:effectLst/>
                <a:latin typeface="+mn-lt"/>
                <a:ea typeface="+mn-ea"/>
                <a:cs typeface="+mn-cs"/>
              </a:rPr>
              <a:t>Aboriginal Legal Service (NSW/ACT) Limited (ALS) – started</a:t>
            </a:r>
          </a:p>
          <a:p>
            <a:r>
              <a:rPr lang="en-AU" sz="1200" kern="1200" dirty="0">
                <a:solidFill>
                  <a:schemeClr val="tx1"/>
                </a:solidFill>
                <a:effectLst/>
                <a:latin typeface="+mn-lt"/>
                <a:ea typeface="+mn-ea"/>
                <a:cs typeface="+mn-cs"/>
              </a:rPr>
              <a:t>in March 2024 and involved partners meeting weekly with the</a:t>
            </a:r>
          </a:p>
          <a:p>
            <a:r>
              <a:rPr lang="en-AU" sz="1200" kern="1200" dirty="0">
                <a:solidFill>
                  <a:schemeClr val="tx1"/>
                </a:solidFill>
                <a:effectLst/>
                <a:latin typeface="+mn-lt"/>
                <a:ea typeface="+mn-ea"/>
                <a:cs typeface="+mn-cs"/>
              </a:rPr>
              <a:t>UNSW team to work through logistical and conceptual tasks and</a:t>
            </a:r>
          </a:p>
          <a:p>
            <a:r>
              <a:rPr lang="en-AU" sz="1200" kern="1200" dirty="0">
                <a:solidFill>
                  <a:schemeClr val="tx1"/>
                </a:solidFill>
                <a:effectLst/>
                <a:latin typeface="+mn-lt"/>
                <a:ea typeface="+mn-ea"/>
                <a:cs typeface="+mn-cs"/>
              </a:rPr>
              <a:t>actions for delivery of the project. Key outcomes of this process</a:t>
            </a:r>
          </a:p>
          <a:p>
            <a:r>
              <a:rPr lang="en-AU" sz="1200" kern="1200" dirty="0">
                <a:solidFill>
                  <a:schemeClr val="tx1"/>
                </a:solidFill>
                <a:effectLst/>
                <a:latin typeface="+mn-lt"/>
                <a:ea typeface="+mn-ea"/>
                <a:cs typeface="+mn-cs"/>
              </a:rPr>
              <a:t>were mapping the relevant systems and stakeholders, and</a:t>
            </a:r>
          </a:p>
          <a:p>
            <a:r>
              <a:rPr lang="en-AU" sz="1200" kern="1200" dirty="0">
                <a:solidFill>
                  <a:schemeClr val="tx1"/>
                </a:solidFill>
                <a:effectLst/>
                <a:latin typeface="+mn-lt"/>
                <a:ea typeface="+mn-ea"/>
                <a:cs typeface="+mn-cs"/>
              </a:rPr>
              <a:t>negotiation and finalisation of the government and community</a:t>
            </a:r>
          </a:p>
          <a:p>
            <a:r>
              <a:rPr lang="en-AU" sz="1200" kern="1200" dirty="0">
                <a:solidFill>
                  <a:schemeClr val="tx1"/>
                </a:solidFill>
                <a:effectLst/>
                <a:latin typeface="+mn-lt"/>
                <a:ea typeface="+mn-ea"/>
                <a:cs typeface="+mn-cs"/>
              </a:rPr>
              <a:t>sector representatives to participate in the co-design sessions.</a:t>
            </a:r>
          </a:p>
          <a:p>
            <a:r>
              <a:rPr lang="en-AU" sz="1200" kern="1200" dirty="0">
                <a:solidFill>
                  <a:schemeClr val="tx1"/>
                </a:solidFill>
                <a:effectLst/>
                <a:latin typeface="+mn-lt"/>
                <a:ea typeface="+mn-ea"/>
                <a:cs typeface="+mn-cs"/>
              </a:rPr>
              <a:t>A system review and summary of the research and evidence-</a:t>
            </a:r>
          </a:p>
          <a:p>
            <a:r>
              <a:rPr lang="en-AU" sz="1200" kern="1200" dirty="0">
                <a:solidFill>
                  <a:schemeClr val="tx1"/>
                </a:solidFill>
                <a:effectLst/>
                <a:latin typeface="+mn-lt"/>
                <a:ea typeface="+mn-ea"/>
                <a:cs typeface="+mn-cs"/>
              </a:rPr>
              <a:t>base was produced by the UNSW team as part of this stage of</a:t>
            </a:r>
          </a:p>
          <a:p>
            <a:r>
              <a:rPr lang="en-AU" sz="1200" kern="1200" dirty="0">
                <a:solidFill>
                  <a:schemeClr val="tx1"/>
                </a:solidFill>
                <a:effectLst/>
                <a:latin typeface="+mn-lt"/>
                <a:ea typeface="+mn-ea"/>
                <a:cs typeface="+mn-cs"/>
              </a:rPr>
              <a:t>the project and should be read together with this report.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Stage 2 involved the facilitation and delivery of four co-design</a:t>
            </a:r>
          </a:p>
          <a:p>
            <a:r>
              <a:rPr lang="en-AU" sz="1200" kern="1200" dirty="0">
                <a:solidFill>
                  <a:schemeClr val="tx1"/>
                </a:solidFill>
                <a:effectLst/>
                <a:latin typeface="+mn-lt"/>
                <a:ea typeface="+mn-ea"/>
                <a:cs typeface="+mn-cs"/>
              </a:rPr>
              <a:t>sessions using a methodology that enabled participants</a:t>
            </a:r>
          </a:p>
          <a:p>
            <a:r>
              <a:rPr lang="en-AU" sz="1200" kern="1200" dirty="0">
                <a:solidFill>
                  <a:schemeClr val="tx1"/>
                </a:solidFill>
                <a:effectLst/>
                <a:latin typeface="+mn-lt"/>
                <a:ea typeface="+mn-ea"/>
                <a:cs typeface="+mn-cs"/>
              </a:rPr>
              <a:t>engaged in different parts of the system to collaborate and</a:t>
            </a:r>
          </a:p>
          <a:p>
            <a:r>
              <a:rPr lang="en-AU" sz="1200" kern="1200" dirty="0">
                <a:solidFill>
                  <a:schemeClr val="tx1"/>
                </a:solidFill>
                <a:effectLst/>
                <a:latin typeface="+mn-lt"/>
                <a:ea typeface="+mn-ea"/>
                <a:cs typeface="+mn-cs"/>
              </a:rPr>
              <a:t>innovate. Participants explored definitions of Therapeutic</a:t>
            </a:r>
          </a:p>
          <a:p>
            <a:r>
              <a:rPr lang="en-AU" sz="1200" kern="1200" dirty="0">
                <a:solidFill>
                  <a:schemeClr val="tx1"/>
                </a:solidFill>
                <a:effectLst/>
                <a:latin typeface="+mn-lt"/>
                <a:ea typeface="+mn-ea"/>
                <a:cs typeface="+mn-cs"/>
              </a:rPr>
              <a:t>Pathways for Children, identified four primary priorities</a:t>
            </a:r>
          </a:p>
          <a:p>
            <a:r>
              <a:rPr lang="en-AU" sz="1200" kern="1200" dirty="0">
                <a:solidFill>
                  <a:schemeClr val="tx1"/>
                </a:solidFill>
                <a:effectLst/>
                <a:latin typeface="+mn-lt"/>
                <a:ea typeface="+mn-ea"/>
                <a:cs typeface="+mn-cs"/>
              </a:rPr>
              <a:t>for progressing ‘therapeutic pathways’, shared models for</a:t>
            </a:r>
          </a:p>
          <a:p>
            <a:r>
              <a:rPr lang="en-AU" sz="1200" kern="1200" dirty="0">
                <a:solidFill>
                  <a:schemeClr val="tx1"/>
                </a:solidFill>
                <a:effectLst/>
                <a:latin typeface="+mn-lt"/>
                <a:ea typeface="+mn-ea"/>
                <a:cs typeface="+mn-cs"/>
              </a:rPr>
              <a:t>delivery by government, non-government and community</a:t>
            </a:r>
          </a:p>
          <a:p>
            <a:r>
              <a:rPr lang="en-AU" sz="1200" kern="1200" dirty="0">
                <a:solidFill>
                  <a:schemeClr val="tx1"/>
                </a:solidFill>
                <a:effectLst/>
                <a:latin typeface="+mn-lt"/>
                <a:ea typeface="+mn-ea"/>
                <a:cs typeface="+mn-cs"/>
              </a:rPr>
              <a:t>sector partners to progress the conditions and capability, and</a:t>
            </a:r>
          </a:p>
          <a:p>
            <a:r>
              <a:rPr lang="en-AU" sz="1200" kern="1200" dirty="0">
                <a:solidFill>
                  <a:schemeClr val="tx1"/>
                </a:solidFill>
                <a:effectLst/>
                <a:latin typeface="+mn-lt"/>
                <a:ea typeface="+mn-ea"/>
                <a:cs typeface="+mn-cs"/>
              </a:rPr>
              <a:t>identified options and actions for immediate and staged delivery</a:t>
            </a:r>
          </a:p>
          <a:p>
            <a:r>
              <a:rPr lang="en-AU" sz="1200" kern="1200" dirty="0">
                <a:solidFill>
                  <a:schemeClr val="tx1"/>
                </a:solidFill>
                <a:effectLst/>
                <a:latin typeface="+mn-lt"/>
                <a:ea typeface="+mn-ea"/>
                <a:cs typeface="+mn-cs"/>
              </a:rPr>
              <a:t>of Therapeutic Pathways for Children.</a:t>
            </a:r>
          </a:p>
          <a:p>
            <a:endParaRPr lang="en-AU"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F66933AD-D307-078B-9214-C08858C7B6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18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3</a:t>
            </a:fld>
            <a:endParaRPr lang="en-AU"/>
          </a:p>
        </p:txBody>
      </p:sp>
    </p:spTree>
    <p:extLst>
      <p:ext uri="{BB962C8B-B14F-4D97-AF65-F5344CB8AC3E}">
        <p14:creationId xmlns:p14="http://schemas.microsoft.com/office/powerpoint/2010/main" val="1957901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a:t>
            </a:r>
          </a:p>
          <a:p>
            <a:pPr>
              <a:buNone/>
            </a:pPr>
            <a:r>
              <a:rPr lang="en-US" b="1" dirty="0"/>
              <a:t>Conditions for collaboration:</a:t>
            </a:r>
          </a:p>
          <a:p>
            <a:pPr>
              <a:buNone/>
            </a:pPr>
            <a:endParaRPr lang="en-US" b="1" dirty="0"/>
          </a:p>
          <a:p>
            <a:pPr>
              <a:buNone/>
            </a:pPr>
            <a:r>
              <a:rPr lang="en-US" dirty="0"/>
              <a:t>Therapeutic Pathways for Children </a:t>
            </a:r>
            <a:r>
              <a:rPr lang="en-US" b="1" dirty="0"/>
              <a:t>is a unique, purposeful project </a:t>
            </a:r>
            <a:r>
              <a:rPr lang="en-US" dirty="0"/>
              <a:t>enabled through the mandate of Closing the Gap and the deep support and commitment by key DCJ staff and the ALS NSW/ACT. </a:t>
            </a:r>
          </a:p>
          <a:p>
            <a:r>
              <a:rPr lang="en-AU" sz="1200" kern="1200" dirty="0">
                <a:solidFill>
                  <a:schemeClr val="tx1"/>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Stage 1 focused on building partnership and practising</a:t>
            </a:r>
          </a:p>
          <a:p>
            <a:r>
              <a:rPr lang="en-AU" sz="1200" kern="1200" dirty="0">
                <a:solidFill>
                  <a:schemeClr val="tx1"/>
                </a:solidFill>
                <a:effectLst/>
                <a:latin typeface="+mn-lt"/>
                <a:ea typeface="+mn-ea"/>
                <a:cs typeface="+mn-cs"/>
              </a:rPr>
              <a:t>collaboration informed by research and evidence. This</a:t>
            </a:r>
          </a:p>
          <a:p>
            <a:r>
              <a:rPr lang="en-AU" sz="1200" kern="1200" dirty="0">
                <a:solidFill>
                  <a:schemeClr val="tx1"/>
                </a:solidFill>
                <a:effectLst/>
                <a:latin typeface="+mn-lt"/>
                <a:ea typeface="+mn-ea"/>
                <a:cs typeface="+mn-cs"/>
              </a:rPr>
              <a:t>collaborative work between the design partners – the</a:t>
            </a:r>
          </a:p>
          <a:p>
            <a:r>
              <a:rPr lang="en-AU" sz="1200" kern="1200" dirty="0">
                <a:solidFill>
                  <a:schemeClr val="tx1"/>
                </a:solidFill>
                <a:effectLst/>
                <a:latin typeface="+mn-lt"/>
                <a:ea typeface="+mn-ea"/>
                <a:cs typeface="+mn-cs"/>
              </a:rPr>
              <a:t>Department of Communities and Justice (DCJ) and the</a:t>
            </a:r>
          </a:p>
          <a:p>
            <a:r>
              <a:rPr lang="en-AU" sz="1200" kern="1200" dirty="0">
                <a:solidFill>
                  <a:schemeClr val="tx1"/>
                </a:solidFill>
                <a:effectLst/>
                <a:latin typeface="+mn-lt"/>
                <a:ea typeface="+mn-ea"/>
                <a:cs typeface="+mn-cs"/>
              </a:rPr>
              <a:t>Aboriginal Legal Service (NSW/ACT) Limited (ALS) – started</a:t>
            </a:r>
          </a:p>
          <a:p>
            <a:r>
              <a:rPr lang="en-AU" sz="1200" kern="1200" dirty="0">
                <a:solidFill>
                  <a:schemeClr val="tx1"/>
                </a:solidFill>
                <a:effectLst/>
                <a:latin typeface="+mn-lt"/>
                <a:ea typeface="+mn-ea"/>
                <a:cs typeface="+mn-cs"/>
              </a:rPr>
              <a:t>in March 2024 and involved partners meeting weekly with the</a:t>
            </a:r>
          </a:p>
          <a:p>
            <a:r>
              <a:rPr lang="en-AU" sz="1200" kern="1200" dirty="0">
                <a:solidFill>
                  <a:schemeClr val="tx1"/>
                </a:solidFill>
                <a:effectLst/>
                <a:latin typeface="+mn-lt"/>
                <a:ea typeface="+mn-ea"/>
                <a:cs typeface="+mn-cs"/>
              </a:rPr>
              <a:t>UNSW team to work through logistical and conceptual tasks and</a:t>
            </a:r>
          </a:p>
          <a:p>
            <a:r>
              <a:rPr lang="en-AU" sz="1200" kern="1200" dirty="0">
                <a:solidFill>
                  <a:schemeClr val="tx1"/>
                </a:solidFill>
                <a:effectLst/>
                <a:latin typeface="+mn-lt"/>
                <a:ea typeface="+mn-ea"/>
                <a:cs typeface="+mn-cs"/>
              </a:rPr>
              <a:t>actions for delivery of the project. Key outcomes of this process</a:t>
            </a:r>
          </a:p>
          <a:p>
            <a:r>
              <a:rPr lang="en-AU" sz="1200" kern="1200" dirty="0">
                <a:solidFill>
                  <a:schemeClr val="tx1"/>
                </a:solidFill>
                <a:effectLst/>
                <a:latin typeface="+mn-lt"/>
                <a:ea typeface="+mn-ea"/>
                <a:cs typeface="+mn-cs"/>
              </a:rPr>
              <a:t>were mapping the relevant systems and stakeholders, and</a:t>
            </a:r>
          </a:p>
          <a:p>
            <a:r>
              <a:rPr lang="en-AU" sz="1200" kern="1200" dirty="0">
                <a:solidFill>
                  <a:schemeClr val="tx1"/>
                </a:solidFill>
                <a:effectLst/>
                <a:latin typeface="+mn-lt"/>
                <a:ea typeface="+mn-ea"/>
                <a:cs typeface="+mn-cs"/>
              </a:rPr>
              <a:t>negotiation and finalisation of the government and community</a:t>
            </a:r>
          </a:p>
          <a:p>
            <a:r>
              <a:rPr lang="en-AU" sz="1200" kern="1200" dirty="0">
                <a:solidFill>
                  <a:schemeClr val="tx1"/>
                </a:solidFill>
                <a:effectLst/>
                <a:latin typeface="+mn-lt"/>
                <a:ea typeface="+mn-ea"/>
                <a:cs typeface="+mn-cs"/>
              </a:rPr>
              <a:t>sector representatives to participate in the co-design sessions.</a:t>
            </a:r>
          </a:p>
          <a:p>
            <a:r>
              <a:rPr lang="en-AU" sz="1200" kern="1200" dirty="0">
                <a:solidFill>
                  <a:schemeClr val="tx1"/>
                </a:solidFill>
                <a:effectLst/>
                <a:latin typeface="+mn-lt"/>
                <a:ea typeface="+mn-ea"/>
                <a:cs typeface="+mn-cs"/>
              </a:rPr>
              <a:t>A system review and summary of the research and evidence-</a:t>
            </a:r>
          </a:p>
          <a:p>
            <a:r>
              <a:rPr lang="en-AU" sz="1200" kern="1200" dirty="0">
                <a:solidFill>
                  <a:schemeClr val="tx1"/>
                </a:solidFill>
                <a:effectLst/>
                <a:latin typeface="+mn-lt"/>
                <a:ea typeface="+mn-ea"/>
                <a:cs typeface="+mn-cs"/>
              </a:rPr>
              <a:t>base was produced by the UNSW team as part of this stage of</a:t>
            </a:r>
          </a:p>
          <a:p>
            <a:r>
              <a:rPr lang="en-AU" sz="1200" kern="1200" dirty="0">
                <a:solidFill>
                  <a:schemeClr val="tx1"/>
                </a:solidFill>
                <a:effectLst/>
                <a:latin typeface="+mn-lt"/>
                <a:ea typeface="+mn-ea"/>
                <a:cs typeface="+mn-cs"/>
              </a:rPr>
              <a:t>the project and should be read together with this report.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Stage 2 involved the facilitation and delivery of four co-design</a:t>
            </a:r>
          </a:p>
          <a:p>
            <a:r>
              <a:rPr lang="en-AU" sz="1200" kern="1200" dirty="0">
                <a:solidFill>
                  <a:schemeClr val="tx1"/>
                </a:solidFill>
                <a:effectLst/>
                <a:latin typeface="+mn-lt"/>
                <a:ea typeface="+mn-ea"/>
                <a:cs typeface="+mn-cs"/>
              </a:rPr>
              <a:t>sessions using a methodology that enabled participants</a:t>
            </a:r>
          </a:p>
          <a:p>
            <a:r>
              <a:rPr lang="en-AU" sz="1200" kern="1200" dirty="0">
                <a:solidFill>
                  <a:schemeClr val="tx1"/>
                </a:solidFill>
                <a:effectLst/>
                <a:latin typeface="+mn-lt"/>
                <a:ea typeface="+mn-ea"/>
                <a:cs typeface="+mn-cs"/>
              </a:rPr>
              <a:t>engaged in different parts of the system to collaborate and</a:t>
            </a:r>
          </a:p>
          <a:p>
            <a:r>
              <a:rPr lang="en-AU" sz="1200" kern="1200" dirty="0">
                <a:solidFill>
                  <a:schemeClr val="tx1"/>
                </a:solidFill>
                <a:effectLst/>
                <a:latin typeface="+mn-lt"/>
                <a:ea typeface="+mn-ea"/>
                <a:cs typeface="+mn-cs"/>
              </a:rPr>
              <a:t>innovate. Participants explored definitions of Therapeutic</a:t>
            </a:r>
          </a:p>
          <a:p>
            <a:r>
              <a:rPr lang="en-AU" sz="1200" kern="1200" dirty="0">
                <a:solidFill>
                  <a:schemeClr val="tx1"/>
                </a:solidFill>
                <a:effectLst/>
                <a:latin typeface="+mn-lt"/>
                <a:ea typeface="+mn-ea"/>
                <a:cs typeface="+mn-cs"/>
              </a:rPr>
              <a:t>Pathways for Children, identified four primary priorities</a:t>
            </a:r>
          </a:p>
          <a:p>
            <a:r>
              <a:rPr lang="en-AU" sz="1200" kern="1200" dirty="0">
                <a:solidFill>
                  <a:schemeClr val="tx1"/>
                </a:solidFill>
                <a:effectLst/>
                <a:latin typeface="+mn-lt"/>
                <a:ea typeface="+mn-ea"/>
                <a:cs typeface="+mn-cs"/>
              </a:rPr>
              <a:t>for progressing ‘therapeutic pathways’, shared models for</a:t>
            </a:r>
          </a:p>
          <a:p>
            <a:r>
              <a:rPr lang="en-AU" sz="1200" kern="1200" dirty="0">
                <a:solidFill>
                  <a:schemeClr val="tx1"/>
                </a:solidFill>
                <a:effectLst/>
                <a:latin typeface="+mn-lt"/>
                <a:ea typeface="+mn-ea"/>
                <a:cs typeface="+mn-cs"/>
              </a:rPr>
              <a:t>delivery by government, non-government and community</a:t>
            </a:r>
          </a:p>
          <a:p>
            <a:r>
              <a:rPr lang="en-AU" sz="1200" kern="1200" dirty="0">
                <a:solidFill>
                  <a:schemeClr val="tx1"/>
                </a:solidFill>
                <a:effectLst/>
                <a:latin typeface="+mn-lt"/>
                <a:ea typeface="+mn-ea"/>
                <a:cs typeface="+mn-cs"/>
              </a:rPr>
              <a:t>sector partners to progress the conditions and capability, and</a:t>
            </a:r>
          </a:p>
          <a:p>
            <a:r>
              <a:rPr lang="en-AU" sz="1200" kern="1200" dirty="0">
                <a:solidFill>
                  <a:schemeClr val="tx1"/>
                </a:solidFill>
                <a:effectLst/>
                <a:latin typeface="+mn-lt"/>
                <a:ea typeface="+mn-ea"/>
                <a:cs typeface="+mn-cs"/>
              </a:rPr>
              <a:t>identified options and actions for immediate and staged delivery</a:t>
            </a:r>
          </a:p>
          <a:p>
            <a:r>
              <a:rPr lang="en-AU" sz="1200" kern="1200" dirty="0">
                <a:solidFill>
                  <a:schemeClr val="tx1"/>
                </a:solidFill>
                <a:effectLst/>
                <a:latin typeface="+mn-lt"/>
                <a:ea typeface="+mn-ea"/>
                <a:cs typeface="+mn-cs"/>
              </a:rPr>
              <a:t>of Therapeutic Pathways for Children.</a:t>
            </a: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20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48898-5137-C0FD-5ECC-95C1D0CA1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1E8A3-22D3-986B-B710-8733F24BD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ADB7D8-0F6B-66C7-1D75-F6EDCAAC633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C3BC7F8-977B-249E-F1C3-2A8AE5D3D7B9}"/>
              </a:ext>
            </a:extLst>
          </p:cNvPr>
          <p:cNvSpPr>
            <a:spLocks noGrp="1"/>
          </p:cNvSpPr>
          <p:nvPr>
            <p:ph type="sldNum" sz="quarter" idx="5"/>
          </p:nvPr>
        </p:nvSpPr>
        <p:spPr/>
        <p:txBody>
          <a:bodyPr/>
          <a:lstStyle/>
          <a:p>
            <a:fld id="{33A1BA13-50A9-0348-9100-164423DEFA5B}" type="slidenum">
              <a:rPr lang="en-US" smtClean="0"/>
              <a:t>4</a:t>
            </a:fld>
            <a:endParaRPr lang="en-US"/>
          </a:p>
        </p:txBody>
      </p:sp>
    </p:spTree>
    <p:extLst>
      <p:ext uri="{BB962C8B-B14F-4D97-AF65-F5344CB8AC3E}">
        <p14:creationId xmlns:p14="http://schemas.microsoft.com/office/powerpoint/2010/main" val="4278106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96579-25F9-9C45-391F-5FD8D86F3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32770-A01C-F8CF-2E2A-DA14FB918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DCB95D-1114-94BD-CCC7-45961BE367C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F0A82E9-C60B-937D-C525-ED24B90A78C6}"/>
              </a:ext>
            </a:extLst>
          </p:cNvPr>
          <p:cNvSpPr>
            <a:spLocks noGrp="1"/>
          </p:cNvSpPr>
          <p:nvPr>
            <p:ph type="sldNum" sz="quarter" idx="5"/>
          </p:nvPr>
        </p:nvSpPr>
        <p:spPr/>
        <p:txBody>
          <a:bodyPr/>
          <a:lstStyle/>
          <a:p>
            <a:fld id="{B07158C4-A119-4B78-9DE8-A50001BC31DC}" type="slidenum">
              <a:rPr lang="en-AU" smtClean="0"/>
              <a:t>5</a:t>
            </a:fld>
            <a:endParaRPr lang="en-AU"/>
          </a:p>
        </p:txBody>
      </p:sp>
    </p:spTree>
    <p:extLst>
      <p:ext uri="{BB962C8B-B14F-4D97-AF65-F5344CB8AC3E}">
        <p14:creationId xmlns:p14="http://schemas.microsoft.com/office/powerpoint/2010/main" val="1877650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000000"/>
                </a:solidFill>
                <a:effectLst/>
                <a:latin typeface="Times New Roman" panose="02020603050405020304" pitchFamily="18" charset="0"/>
              </a:rPr>
              <a:t>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6</a:t>
            </a:fld>
            <a:endParaRPr lang="en-AU" dirty="0"/>
          </a:p>
        </p:txBody>
      </p:sp>
    </p:spTree>
    <p:extLst>
      <p:ext uri="{BB962C8B-B14F-4D97-AF65-F5344CB8AC3E}">
        <p14:creationId xmlns:p14="http://schemas.microsoft.com/office/powerpoint/2010/main" val="758574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99792-81CA-4A29-77BE-8A91F4108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83AB6-DDE6-65D8-5D6E-DDC079EBC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0C154-85D6-DF7E-B3DD-D6363E23071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A7A8741-CB0A-62AE-B0F0-9A34863FB359}"/>
              </a:ext>
            </a:extLst>
          </p:cNvPr>
          <p:cNvSpPr>
            <a:spLocks noGrp="1"/>
          </p:cNvSpPr>
          <p:nvPr>
            <p:ph type="sldNum" sz="quarter" idx="5"/>
          </p:nvPr>
        </p:nvSpPr>
        <p:spPr/>
        <p:txBody>
          <a:bodyPr/>
          <a:lstStyle/>
          <a:p>
            <a:fld id="{33A1BA13-50A9-0348-9100-164423DEFA5B}" type="slidenum">
              <a:rPr lang="en-US" smtClean="0"/>
              <a:t>7</a:t>
            </a:fld>
            <a:endParaRPr lang="en-US"/>
          </a:p>
        </p:txBody>
      </p:sp>
    </p:spTree>
    <p:extLst>
      <p:ext uri="{BB962C8B-B14F-4D97-AF65-F5344CB8AC3E}">
        <p14:creationId xmlns:p14="http://schemas.microsoft.com/office/powerpoint/2010/main" val="401891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39EF3-9318-ED07-9769-362253189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F06F7-BA00-D567-E013-6AC483122B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21170-6C5B-2AF1-6191-3CD4A361880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8C3020F-E1FE-F81C-17C3-7231D7F29473}"/>
              </a:ext>
            </a:extLst>
          </p:cNvPr>
          <p:cNvSpPr>
            <a:spLocks noGrp="1"/>
          </p:cNvSpPr>
          <p:nvPr>
            <p:ph type="sldNum" sz="quarter" idx="5"/>
          </p:nvPr>
        </p:nvSpPr>
        <p:spPr/>
        <p:txBody>
          <a:bodyPr/>
          <a:lstStyle/>
          <a:p>
            <a:fld id="{B07158C4-A119-4B78-9DE8-A50001BC31DC}" type="slidenum">
              <a:rPr lang="en-AU" smtClean="0"/>
              <a:t>8</a:t>
            </a:fld>
            <a:endParaRPr lang="en-AU"/>
          </a:p>
        </p:txBody>
      </p:sp>
    </p:spTree>
    <p:extLst>
      <p:ext uri="{BB962C8B-B14F-4D97-AF65-F5344CB8AC3E}">
        <p14:creationId xmlns:p14="http://schemas.microsoft.com/office/powerpoint/2010/main" val="155491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95EC6-8D14-0731-11A0-07A7B6BB1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796F2-5689-5F67-1F52-E721B7714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D3B23-2AAC-CB9F-2044-4EF93FEE409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5987181-EC70-A741-48C2-C9951A47EF17}"/>
              </a:ext>
            </a:extLst>
          </p:cNvPr>
          <p:cNvSpPr>
            <a:spLocks noGrp="1"/>
          </p:cNvSpPr>
          <p:nvPr>
            <p:ph type="sldNum" sz="quarter" idx="5"/>
          </p:nvPr>
        </p:nvSpPr>
        <p:spPr/>
        <p:txBody>
          <a:bodyPr/>
          <a:lstStyle/>
          <a:p>
            <a:fld id="{33A1BA13-50A9-0348-9100-164423DEFA5B}" type="slidenum">
              <a:rPr lang="en-US" smtClean="0"/>
              <a:t>9</a:t>
            </a:fld>
            <a:endParaRPr lang="en-US"/>
          </a:p>
        </p:txBody>
      </p:sp>
    </p:spTree>
    <p:extLst>
      <p:ext uri="{BB962C8B-B14F-4D97-AF65-F5344CB8AC3E}">
        <p14:creationId xmlns:p14="http://schemas.microsoft.com/office/powerpoint/2010/main" val="4240630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8D5B7-FBE8-4336-19E5-584334354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33247-7A87-718C-9D37-48A83E4B7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137841-DB73-678D-C6D5-6773368DAD3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CA73C7F-E133-4902-C2B0-05F790173D6B}"/>
              </a:ext>
            </a:extLst>
          </p:cNvPr>
          <p:cNvSpPr>
            <a:spLocks noGrp="1"/>
          </p:cNvSpPr>
          <p:nvPr>
            <p:ph type="sldNum" sz="quarter" idx="5"/>
          </p:nvPr>
        </p:nvSpPr>
        <p:spPr/>
        <p:txBody>
          <a:bodyPr/>
          <a:lstStyle/>
          <a:p>
            <a:fld id="{B07158C4-A119-4B78-9DE8-A50001BC31DC}" type="slidenum">
              <a:rPr lang="en-AU" smtClean="0"/>
              <a:t>10</a:t>
            </a:fld>
            <a:endParaRPr lang="en-AU"/>
          </a:p>
        </p:txBody>
      </p:sp>
    </p:spTree>
    <p:extLst>
      <p:ext uri="{BB962C8B-B14F-4D97-AF65-F5344CB8AC3E}">
        <p14:creationId xmlns:p14="http://schemas.microsoft.com/office/powerpoint/2010/main" val="17858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rgbClr val="4F408E"/>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3BFBF-3365-417C-AE2A-CA99A96B0CD3}"/>
              </a:ext>
            </a:extLst>
          </p:cNvPr>
          <p:cNvSpPr/>
          <p:nvPr/>
        </p:nvSpPr>
        <p:spPr>
          <a:xfrm>
            <a:off x="-1" y="5101200"/>
            <a:ext cx="12192001" cy="175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hasCustomPrompt="1"/>
          </p:nvPr>
        </p:nvSpPr>
        <p:spPr>
          <a:xfrm>
            <a:off x="360001" y="2160000"/>
            <a:ext cx="5824800" cy="2387600"/>
          </a:xfrm>
          <a:ln>
            <a:noFill/>
          </a:ln>
        </p:spPr>
        <p:txBody>
          <a:bodyPr anchor="t">
            <a:normAutofit/>
          </a:bodyPr>
          <a:lstStyle>
            <a:lvl1pPr algn="l">
              <a:lnSpc>
                <a:spcPct val="90000"/>
              </a:lnSpc>
              <a:defRPr sz="4800">
                <a:solidFill>
                  <a:schemeClr val="accent2"/>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5436000"/>
            <a:ext cx="2700000" cy="1089583"/>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6184800" y="5436000"/>
            <a:ext cx="2700000" cy="1089858"/>
          </a:xfrm>
        </p:spPr>
        <p:txBody>
          <a:bodyPr>
            <a:noAutofit/>
          </a:bodyPr>
          <a:lstStyle>
            <a:lvl1pPr>
              <a:spcAft>
                <a:spcPts val="0"/>
              </a:spcAft>
              <a:defRPr sz="1600" b="0">
                <a:solidFill>
                  <a:schemeClr val="accent2"/>
                </a:solidFill>
                <a:latin typeface="Public Sans SemiBold" pitchFamily="2" charset="0"/>
              </a:defRPr>
            </a:lvl1pPr>
            <a:lvl2pPr>
              <a:spcAft>
                <a:spcPts val="0"/>
              </a:spcAft>
              <a:defRPr sz="1600">
                <a:solidFill>
                  <a:schemeClr val="accent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5436000"/>
            <a:ext cx="2700000" cy="1089858"/>
          </a:xfrm>
        </p:spPr>
        <p:txBody>
          <a:bodyPr>
            <a:noAutofit/>
          </a:bodyPr>
          <a:lstStyle>
            <a:lvl1pPr>
              <a:defRPr sz="1600" b="0">
                <a:solidFill>
                  <a:schemeClr val="accent2"/>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Date</a:t>
            </a:r>
          </a:p>
        </p:txBody>
      </p:sp>
      <p:sp>
        <p:nvSpPr>
          <p:cNvPr id="21" name="Footer Placeholder 4">
            <a:extLst>
              <a:ext uri="{FF2B5EF4-FFF2-40B4-BE49-F238E27FC236}">
                <a16:creationId xmlns:a16="http://schemas.microsoft.com/office/drawing/2014/main" id="{ED150E8E-9B75-4B10-B733-8CA52D5AD4A4}"/>
              </a:ext>
            </a:extLst>
          </p:cNvPr>
          <p:cNvSpPr>
            <a:spLocks noGrp="1"/>
          </p:cNvSpPr>
          <p:nvPr>
            <p:ph type="ftr" sz="quarter" idx="3"/>
          </p:nvPr>
        </p:nvSpPr>
        <p:spPr>
          <a:xfrm>
            <a:off x="360000" y="360000"/>
            <a:ext cx="3600000" cy="360000"/>
          </a:xfrm>
          <a:prstGeom prst="rect">
            <a:avLst/>
          </a:prstGeom>
        </p:spPr>
        <p:txBody>
          <a:bodyPr vert="horz" lIns="0" tIns="0" rIns="0" bIns="0" rtlCol="0" anchor="t"/>
          <a:lstStyle>
            <a:lvl1pPr algn="l">
              <a:defRPr sz="1800">
                <a:solidFill>
                  <a:schemeClr val="accent2"/>
                </a:solidFill>
                <a:latin typeface="Public Sans SemiBold" pitchFamily="2" charset="0"/>
              </a:defRPr>
            </a:lvl1pPr>
          </a:lstStyle>
          <a:p>
            <a:pPr>
              <a:lnSpc>
                <a:spcPct val="90000"/>
              </a:lnSpc>
            </a:pPr>
            <a:r>
              <a:rPr lang="en-US"/>
              <a:t>Independent Name here</a:t>
            </a:r>
            <a:endParaRPr lang="en-AU"/>
          </a:p>
        </p:txBody>
      </p:sp>
    </p:spTree>
    <p:extLst>
      <p:ext uri="{BB962C8B-B14F-4D97-AF65-F5344CB8AC3E}">
        <p14:creationId xmlns:p14="http://schemas.microsoft.com/office/powerpoint/2010/main" val="4236616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60000" y="1800000"/>
            <a:ext cx="11473200" cy="4351339"/>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F1E13C-7E85-40ED-B4CA-B0F209E29425}"/>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E1A06E9-23E5-4083-A333-92782804EF55}"/>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9A9553-4BF7-402E-9DB0-8A93BA4FD8B3}"/>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C1DA6EE9-06D1-FBFC-EF49-EC30162C32D9}"/>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1941354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GB"/>
              <a:t>Click to edit Master title style</a:t>
            </a:r>
            <a:endParaRPr lang="en-US"/>
          </a:p>
        </p:txBody>
      </p:sp>
      <p:sp>
        <p:nvSpPr>
          <p:cNvPr id="3" name="Content Placeholder 2"/>
          <p:cNvSpPr>
            <a:spLocks noGrp="1"/>
          </p:cNvSpPr>
          <p:nvPr>
            <p:ph idx="1"/>
          </p:nvPr>
        </p:nvSpPr>
        <p:spPr>
          <a:xfrm>
            <a:off x="5220000" y="2340000"/>
            <a:ext cx="6612000" cy="3960000"/>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cxnSp>
        <p:nvCxnSpPr>
          <p:cNvPr id="10" name="Straight Connector 9">
            <a:extLst>
              <a:ext uri="{FF2B5EF4-FFF2-40B4-BE49-F238E27FC236}">
                <a16:creationId xmlns:a16="http://schemas.microsoft.com/office/drawing/2014/main" id="{B3C32589-2F62-4256-A1B4-C5CDD84A7E0E}"/>
              </a:ext>
            </a:extLst>
          </p:cNvPr>
          <p:cNvCxnSpPr/>
          <p:nvPr/>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5D9F3A-F953-4C6A-9792-FCD9BC75C95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412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60000" y="1800000"/>
            <a:ext cx="5616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6000" y="1800000"/>
            <a:ext cx="5616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8" name="Footer Placeholder 4">
            <a:extLst>
              <a:ext uri="{FF2B5EF4-FFF2-40B4-BE49-F238E27FC236}">
                <a16:creationId xmlns:a16="http://schemas.microsoft.com/office/drawing/2014/main" id="{BAE6C068-8B89-8B19-68F3-61E03EA89BEF}"/>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1522871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GB"/>
              <a:t>Click to edit Master title style</a:t>
            </a:r>
            <a:endParaRPr lang="en-US"/>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sp>
        <p:nvSpPr>
          <p:cNvPr id="6" name="Footer Placeholder 4">
            <a:extLst>
              <a:ext uri="{FF2B5EF4-FFF2-40B4-BE49-F238E27FC236}">
                <a16:creationId xmlns:a16="http://schemas.microsoft.com/office/drawing/2014/main" id="{5006EB08-EC4A-8C69-A315-3C841EDD6D76}"/>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3644456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ubheading, two column text and imag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half" idx="2"/>
          </p:nvPr>
        </p:nvSpPr>
        <p:spPr>
          <a:xfrm>
            <a:off x="8136000" y="1748331"/>
            <a:ext cx="36720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sp>
        <p:nvSpPr>
          <p:cNvPr id="5" name="Footer Placeholder 4">
            <a:extLst>
              <a:ext uri="{FF2B5EF4-FFF2-40B4-BE49-F238E27FC236}">
                <a16:creationId xmlns:a16="http://schemas.microsoft.com/office/drawing/2014/main" id="{1E481530-9D4D-F038-EBCF-F60A25D7850B}"/>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2435377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ubheading box with three column text box and image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accent1"/>
                </a:solidFill>
              </a:defRPr>
            </a:lvl1pPr>
          </a:lstStyle>
          <a:p>
            <a:fld id="{10A01DC5-1685-4615-8240-15192985C6A2}" type="slidenum">
              <a:rPr lang="en-AU" smtClean="0"/>
              <a:pPr/>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accent1"/>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GB"/>
              <a:t>Click icon to add picture</a:t>
            </a:r>
            <a:endParaRPr lang="en-AU"/>
          </a:p>
        </p:txBody>
      </p:sp>
      <p:sp>
        <p:nvSpPr>
          <p:cNvPr id="4" name="Footer Placeholder 4">
            <a:extLst>
              <a:ext uri="{FF2B5EF4-FFF2-40B4-BE49-F238E27FC236}">
                <a16:creationId xmlns:a16="http://schemas.microsoft.com/office/drawing/2014/main" id="{E7151050-7CB7-94FE-9B7D-2E2FA1492EA9}"/>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96252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GB"/>
              <a:t>Click icon to add picture</a:t>
            </a:r>
            <a:endParaRPr lang="en-AU"/>
          </a:p>
        </p:txBody>
      </p:sp>
      <p:cxnSp>
        <p:nvCxnSpPr>
          <p:cNvPr id="18" name="Straight Connector 17">
            <a:extLst>
              <a:ext uri="{FF2B5EF4-FFF2-40B4-BE49-F238E27FC236}">
                <a16:creationId xmlns:a16="http://schemas.microsoft.com/office/drawing/2014/main" id="{4C05E396-2486-490E-9655-8DB649208F8A}"/>
              </a:ext>
            </a:extLst>
          </p:cNvPr>
          <p:cNvCxnSpPr>
            <a:cxnSpLocks/>
          </p:cNvCxnSpPr>
          <p:nvPr userDrawn="1"/>
        </p:nvCxnSpPr>
        <p:spPr>
          <a:xfrm>
            <a:off x="6192000" y="5832276"/>
            <a:ext cx="565879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FD168AA5-65C4-25AB-C140-56FE8A558DBC}"/>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2468519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GB"/>
              <a:t>Click icon to add picture</a:t>
            </a:r>
            <a:endParaRPr lang="en-AU"/>
          </a:p>
        </p:txBody>
      </p:sp>
      <p:cxnSp>
        <p:nvCxnSpPr>
          <p:cNvPr id="12" name="Straight Connector 11">
            <a:extLst>
              <a:ext uri="{FF2B5EF4-FFF2-40B4-BE49-F238E27FC236}">
                <a16:creationId xmlns:a16="http://schemas.microsoft.com/office/drawing/2014/main" id="{5567393E-CE2A-4B43-B8D7-E78C3C43ADBD}"/>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96671D69-A9DA-BDB0-4834-C5D8A7A8B35B}"/>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1637516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box with 4 quadra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GB"/>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GB"/>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cxnSp>
        <p:nvCxnSpPr>
          <p:cNvPr id="25" name="Straight Connector 24">
            <a:extLst>
              <a:ext uri="{FF2B5EF4-FFF2-40B4-BE49-F238E27FC236}">
                <a16:creationId xmlns:a16="http://schemas.microsoft.com/office/drawing/2014/main" id="{A5BCC581-7565-4A81-87AA-F5A438C6A8B6}"/>
              </a:ext>
            </a:extLst>
          </p:cNvPr>
          <p:cNvCxnSpPr/>
          <p:nvPr/>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680BFD-5C0B-4C2A-99C2-D45129BB42CB}"/>
              </a:ext>
            </a:extLst>
          </p:cNvPr>
          <p:cNvCxnSpPr/>
          <p:nvPr/>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DB486D9-8C26-42E7-9A9E-92A93F70DD42}"/>
              </a:ext>
            </a:extLst>
          </p:cNvPr>
          <p:cNvCxnSpPr>
            <a:cxnSpLocks/>
          </p:cNvCxnSpPr>
          <p:nvPr/>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78AD72-0466-4613-9A04-87ED6E5CE8E7}"/>
              </a:ext>
            </a:extLst>
          </p:cNvPr>
          <p:cNvCxnSpPr/>
          <p:nvPr/>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2B1EFC6-C809-4CF4-A23F-DB12BFAA908B}"/>
              </a:ext>
            </a:extLst>
          </p:cNvPr>
          <p:cNvCxnSpPr/>
          <p:nvPr/>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94E4FAD-075D-4CB3-AFED-3C1AF3E7EB43}"/>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7F5A1A0-1D71-4A6A-B385-717BE36BCAA8}"/>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201336E-8BEE-44BE-8596-5CF2F08CB1AB}"/>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6F5424-46E8-4378-939E-13267E70102E}"/>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FC966FB-85FE-492F-AC11-9C2511B72F98}"/>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D08B0DD9-063B-3FCD-7842-724643111CAA}"/>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1640584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8160868" cy="1009652"/>
          </a:xfrm>
        </p:spPr>
        <p:txBody>
          <a:bodyPr/>
          <a:lstStyle>
            <a:lvl1pPr>
              <a:defRPr>
                <a:solidFill>
                  <a:schemeClr val="accent1"/>
                </a:solidFill>
              </a:defRPr>
            </a:lvl1pPr>
          </a:lstStyle>
          <a:p>
            <a:r>
              <a:rPr lang="en-GB"/>
              <a:t>Click to edit Master title style</a:t>
            </a:r>
            <a:endParaRPr lang="en-US"/>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p:cNvSpPr>
            <a:spLocks noGrp="1"/>
          </p:cNvSpPr>
          <p:nvPr>
            <p:ph type="sldNum" sz="quarter" idx="12"/>
          </p:nvPr>
        </p:nvSpPr>
        <p:spPr/>
        <p:txBody>
          <a:bodyPr/>
          <a:lstStyle/>
          <a:p>
            <a:fld id="{10A01DC5-1685-4615-8240-15192985C6A2}" type="slidenum">
              <a:rPr lang="en-AU" smtClean="0"/>
              <a:pPr/>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GB"/>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DD94BF-BA32-4DFE-A598-D2847205A42B}"/>
              </a:ext>
            </a:extLst>
          </p:cNvPr>
          <p:cNvCxnSpPr/>
          <p:nvPr/>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8DD665-5CAE-4459-9DC4-6FAA10690422}"/>
              </a:ext>
            </a:extLst>
          </p:cNvPr>
          <p:cNvCxnSpPr>
            <a:cxnSpLocks/>
          </p:cNvCxnSpPr>
          <p:nvPr/>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0C074E3-D4E3-9ACD-8093-E43A453426C9}"/>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338508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2">
    <p:bg>
      <p:bgPr>
        <a:solidFill>
          <a:srgbClr val="4F408E"/>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944000" y="0"/>
            <a:ext cx="2124000" cy="6858000"/>
          </a:xfrm>
        </p:spPr>
        <p:txBody>
          <a:bodyPr/>
          <a:lstStyle/>
          <a:p>
            <a:r>
              <a:rPr lang="en-GB"/>
              <a:t>Click icon to add picture</a:t>
            </a:r>
            <a:endParaRPr lang="en-AU"/>
          </a:p>
        </p:txBody>
      </p:sp>
      <p:sp>
        <p:nvSpPr>
          <p:cNvPr id="2" name="Title 1"/>
          <p:cNvSpPr>
            <a:spLocks noGrp="1"/>
          </p:cNvSpPr>
          <p:nvPr>
            <p:ph type="ctrTitle" hasCustomPrompt="1"/>
          </p:nvPr>
        </p:nvSpPr>
        <p:spPr>
          <a:xfrm>
            <a:off x="540000" y="360000"/>
            <a:ext cx="5400000" cy="2679008"/>
          </a:xfrm>
          <a:ln>
            <a:noFill/>
          </a:ln>
        </p:spPr>
        <p:txBody>
          <a:bodyPr anchor="t">
            <a:normAutofit/>
          </a:bodyPr>
          <a:lstStyle>
            <a:lvl1pPr algn="l">
              <a:lnSpc>
                <a:spcPct val="90000"/>
              </a:lnSpc>
              <a:defRPr sz="4800">
                <a:solidFill>
                  <a:schemeClr val="accent2"/>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4680001"/>
            <a:ext cx="5400000" cy="576000"/>
          </a:xfrm>
        </p:spPr>
        <p:txBody>
          <a:bodyPr anchor="t">
            <a:noAutofit/>
          </a:bodyPr>
          <a:lstStyle>
            <a:lvl1pPr>
              <a:defRPr sz="1600">
                <a:solidFill>
                  <a:schemeClr val="accent2"/>
                </a:solidFill>
                <a:latin typeface="Public Sans SemiBold" pitchFamily="2"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39998" y="5256001"/>
            <a:ext cx="5400000" cy="900000"/>
          </a:xfrm>
        </p:spPr>
        <p:txBody>
          <a:bodyPr>
            <a:noAutofit/>
          </a:bodyPr>
          <a:lstStyle>
            <a:lvl1pPr>
              <a:lnSpc>
                <a:spcPct val="100000"/>
              </a:lnSpc>
              <a:spcAft>
                <a:spcPts val="0"/>
              </a:spcAft>
              <a:defRPr sz="1600" b="0">
                <a:solidFill>
                  <a:schemeClr val="accent2"/>
                </a:solidFill>
                <a:latin typeface="Public Sans SemiBold" pitchFamily="2" charset="0"/>
              </a:defRPr>
            </a:lvl1pPr>
            <a:lvl2pPr>
              <a:lnSpc>
                <a:spcPct val="100000"/>
              </a:lnSpc>
              <a:spcAft>
                <a:spcPts val="0"/>
              </a:spcAft>
              <a:defRPr sz="1600">
                <a:solidFill>
                  <a:schemeClr val="accent2"/>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39998" y="6156000"/>
            <a:ext cx="5400000" cy="180000"/>
          </a:xfrm>
        </p:spPr>
        <p:txBody>
          <a:bodyPr anchor="t">
            <a:noAutofit/>
          </a:bodyPr>
          <a:lstStyle>
            <a:lvl1pPr algn="l">
              <a:defRPr sz="1400" b="0">
                <a:solidFill>
                  <a:schemeClr val="accent2"/>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12" name="Rectangle 11">
            <a:extLst>
              <a:ext uri="{FF2B5EF4-FFF2-40B4-BE49-F238E27FC236}">
                <a16:creationId xmlns:a16="http://schemas.microsoft.com/office/drawing/2014/main" id="{C52C2D0A-D2E3-4113-8962-A92CEDFBB0D1}"/>
              </a:ext>
            </a:extLst>
          </p:cNvPr>
          <p:cNvSpPr/>
          <p:nvPr/>
        </p:nvSpPr>
        <p:spPr>
          <a:xfrm>
            <a:off x="9673389" y="0"/>
            <a:ext cx="25186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cxnSp>
        <p:nvCxnSpPr>
          <p:cNvPr id="18" name="Straight Connector 17">
            <a:extLst>
              <a:ext uri="{FF2B5EF4-FFF2-40B4-BE49-F238E27FC236}">
                <a16:creationId xmlns:a16="http://schemas.microsoft.com/office/drawing/2014/main" id="{05E519FE-E74E-4339-BF96-06A8AE6CA439}"/>
              </a:ext>
            </a:extLst>
          </p:cNvPr>
          <p:cNvCxnSpPr>
            <a:cxnSpLocks/>
          </p:cNvCxnSpPr>
          <p:nvPr userDrawn="1"/>
        </p:nvCxnSpPr>
        <p:spPr>
          <a:xfrm>
            <a:off x="360000" y="360000"/>
            <a:ext cx="0" cy="597600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E72C1CBD-3803-B1A8-2E4B-DED3901F1E30}"/>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250908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8167900" cy="1009652"/>
          </a:xfrm>
        </p:spPr>
        <p:txBody>
          <a:bodyPr/>
          <a:lstStyle>
            <a:lvl1pPr>
              <a:defRPr>
                <a:solidFill>
                  <a:schemeClr val="accent1"/>
                </a:solidFill>
              </a:defRPr>
            </a:lvl1pPr>
          </a:lstStyle>
          <a:p>
            <a:r>
              <a:rPr lang="en-GB"/>
              <a:t>Click to edit Master title style</a:t>
            </a:r>
            <a:endParaRPr lang="en-US"/>
          </a:p>
        </p:txBody>
      </p:sp>
      <p:sp>
        <p:nvSpPr>
          <p:cNvPr id="7" name="Slide Number Placeholder 6"/>
          <p:cNvSpPr>
            <a:spLocks noGrp="1"/>
          </p:cNvSpPr>
          <p:nvPr>
            <p:ph type="sldNum" sz="quarter" idx="12"/>
          </p:nvPr>
        </p:nvSpPr>
        <p:spPr/>
        <p:txBody>
          <a:bodyPr/>
          <a:lstStyle/>
          <a:p>
            <a:fld id="{10A01DC5-1685-4615-8240-15192985C6A2}" type="slidenum">
              <a:rPr lang="en-AU" smtClean="0"/>
              <a:pPr/>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GB"/>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GB"/>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GB"/>
              <a:t>Click to edit Master text styles</a:t>
            </a:r>
          </a:p>
          <a:p>
            <a:pPr lvl="1"/>
            <a:r>
              <a:rPr lang="en-GB"/>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GB"/>
              <a:t>Click to edit Master text styles</a:t>
            </a:r>
          </a:p>
          <a:p>
            <a:pPr lvl="1"/>
            <a:r>
              <a:rPr lang="en-GB"/>
              <a:t>Second level</a:t>
            </a:r>
          </a:p>
        </p:txBody>
      </p:sp>
      <p:cxnSp>
        <p:nvCxnSpPr>
          <p:cNvPr id="14" name="Straight Connector 13">
            <a:extLst>
              <a:ext uri="{FF2B5EF4-FFF2-40B4-BE49-F238E27FC236}">
                <a16:creationId xmlns:a16="http://schemas.microsoft.com/office/drawing/2014/main" id="{0C4E5661-7632-4292-B2F7-76E91A16B71F}"/>
              </a:ext>
            </a:extLst>
          </p:cNvPr>
          <p:cNvCxnSpPr/>
          <p:nvPr/>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848A6D-F33B-496B-A709-644028EBAE84}"/>
              </a:ext>
            </a:extLst>
          </p:cNvPr>
          <p:cNvCxnSpPr>
            <a:cxnSpLocks/>
          </p:cNvCxnSpPr>
          <p:nvPr/>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E81EB771-EDAA-73C3-2197-31BB3E5B3747}"/>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1196466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7799262" cy="1009652"/>
          </a:xfrm>
          <a:prstGeom prst="rect">
            <a:avLst/>
          </a:prstGeom>
        </p:spPr>
        <p:txBody>
          <a:bodyPr vert="horz" lIns="0" tIns="0" rIns="0" bIns="0" rtlCol="0" anchor="t">
            <a:normAutofit/>
          </a:body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E70612CD-1BF1-42B5-8546-A674A0B86640}"/>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BA9AAF-0B5E-4DB7-89D0-53CC858DF974}"/>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BE498B-0B94-4B45-A987-6A1AE1AD2193}"/>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DF729B-501B-464B-9948-31343D596948}"/>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97130F-E959-497F-8C62-21EC1B70F36F}"/>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E7D9A087-A886-388E-38B4-6E23071C67A1}"/>
              </a:ext>
            </a:extLst>
          </p:cNvPr>
          <p:cNvSpPr>
            <a:spLocks noGrp="1"/>
          </p:cNvSpPr>
          <p:nvPr>
            <p:ph type="ftr" sz="quarter" idx="1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2046546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3" name="Footer Placeholder 4">
            <a:extLst>
              <a:ext uri="{FF2B5EF4-FFF2-40B4-BE49-F238E27FC236}">
                <a16:creationId xmlns:a16="http://schemas.microsoft.com/office/drawing/2014/main" id="{586603CF-FAC2-D3CA-4961-A1745D2D8862}"/>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2725468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9" name="Footer Placeholder 4">
            <a:extLst>
              <a:ext uri="{FF2B5EF4-FFF2-40B4-BE49-F238E27FC236}">
                <a16:creationId xmlns:a16="http://schemas.microsoft.com/office/drawing/2014/main" id="{9DAD6B86-1478-409F-B020-B25477DD6152}"/>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3499226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AF9E84-7CA5-A8B4-A00B-F45A50FC8612}"/>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682318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976E31-1EA1-274A-A1AD-5915E61D3EEC}"/>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SW Sydney Logo">
            <a:extLst>
              <a:ext uri="{FF2B5EF4-FFF2-40B4-BE49-F238E27FC236}">
                <a16:creationId xmlns:a16="http://schemas.microsoft.com/office/drawing/2014/main" id="{F0BF8575-4955-BC4A-80DE-4BF637C59C7B}"/>
              </a:ext>
            </a:extLst>
          </p:cNvPr>
          <p:cNvPicPr>
            <a:picLocks noChangeAspect="1"/>
          </p:cNvPicPr>
          <p:nvPr userDrawn="1"/>
        </p:nvPicPr>
        <p:blipFill>
          <a:blip r:embed="rId2"/>
          <a:srcRect/>
          <a:stretch/>
        </p:blipFill>
        <p:spPr>
          <a:xfrm>
            <a:off x="10593240" y="522000"/>
            <a:ext cx="1188000" cy="1240241"/>
          </a:xfrm>
          <a:prstGeom prst="rect">
            <a:avLst/>
          </a:prstGeom>
        </p:spPr>
      </p:pic>
      <p:sp>
        <p:nvSpPr>
          <p:cNvPr id="10" name="Title Placeholder 1" descr="Click to edit master title style&#10;">
            <a:extLst>
              <a:ext uri="{FF2B5EF4-FFF2-40B4-BE49-F238E27FC236}">
                <a16:creationId xmlns:a16="http://schemas.microsoft.com/office/drawing/2014/main" id="{86AF8517-E0F0-4998-8AA8-25A0DD8EF33A}"/>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11" name="Text Placeholder 2" descr="Click to add secondary details&#10;">
            <a:extLst>
              <a:ext uri="{FF2B5EF4-FFF2-40B4-BE49-F238E27FC236}">
                <a16:creationId xmlns:a16="http://schemas.microsoft.com/office/drawing/2014/main" id="{D34C583A-86D7-4AD9-912C-AA86DC354559}"/>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stStyle>
          <a:p>
            <a:pPr lvl="0"/>
            <a:r>
              <a:rPr lang="en-GB" dirty="0"/>
              <a:t>Secondary details go here</a:t>
            </a:r>
          </a:p>
        </p:txBody>
      </p:sp>
    </p:spTree>
    <p:extLst>
      <p:ext uri="{BB962C8B-B14F-4D97-AF65-F5344CB8AC3E}">
        <p14:creationId xmlns:p14="http://schemas.microsoft.com/office/powerpoint/2010/main" val="2374530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177DF-154E-A742-8FEF-9A9493EABE44}"/>
              </a:ext>
            </a:extLst>
          </p:cNvPr>
          <p:cNvPicPr>
            <a:picLocks noChangeAspect="1"/>
          </p:cNvPicPr>
          <p:nvPr userDrawn="1"/>
        </p:nvPicPr>
        <p:blipFill>
          <a:blip r:embed="rId2"/>
          <a:stretch>
            <a:fillRect/>
          </a:stretch>
        </p:blipFill>
        <p:spPr>
          <a:xfrm rot="5635519">
            <a:off x="461725" y="-859599"/>
            <a:ext cx="7756149" cy="8354779"/>
          </a:xfrm>
          <a:prstGeom prst="rect">
            <a:avLst/>
          </a:prstGeom>
        </p:spPr>
      </p:pic>
      <p:sp>
        <p:nvSpPr>
          <p:cNvPr id="7" name="Rectangle 6">
            <a:extLst>
              <a:ext uri="{FF2B5EF4-FFF2-40B4-BE49-F238E27FC236}">
                <a16:creationId xmlns:a16="http://schemas.microsoft.com/office/drawing/2014/main" id="{8FBC9DD3-2081-9D4A-BCDD-FD7DDC635932}"/>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descr="Click to edit master title style&#10;">
            <a:extLst>
              <a:ext uri="{FF2B5EF4-FFF2-40B4-BE49-F238E27FC236}">
                <a16:creationId xmlns:a16="http://schemas.microsoft.com/office/drawing/2014/main"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9" name="Text Placeholder 2" descr="Click to add secondary details&#10;">
            <a:extLst>
              <a:ext uri="{FF2B5EF4-FFF2-40B4-BE49-F238E27FC236}">
                <a16:creationId xmlns:a16="http://schemas.microsoft.com/office/drawing/2014/main"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2" name="Picture 1" descr="UNSW Sydney Logo">
            <a:extLst>
              <a:ext uri="{FF2B5EF4-FFF2-40B4-BE49-F238E27FC236}">
                <a16:creationId xmlns:a16="http://schemas.microsoft.com/office/drawing/2014/main" id="{16367954-2926-486A-95D7-D57A05D0A1ED}"/>
              </a:ext>
            </a:extLst>
          </p:cNvPr>
          <p:cNvPicPr>
            <a:picLocks noChangeAspect="1"/>
          </p:cNvPicPr>
          <p:nvPr userDrawn="1"/>
        </p:nvPicPr>
        <p:blipFill>
          <a:blip r:embed="rId3"/>
          <a:srcRect/>
          <a:stretch/>
        </p:blipFill>
        <p:spPr>
          <a:xfrm>
            <a:off x="10667151" y="5261593"/>
            <a:ext cx="1188000" cy="1240241"/>
          </a:xfrm>
          <a:prstGeom prst="rect">
            <a:avLst/>
          </a:prstGeom>
        </p:spPr>
      </p:pic>
    </p:spTree>
    <p:extLst>
      <p:ext uri="{BB962C8B-B14F-4D97-AF65-F5344CB8AC3E}">
        <p14:creationId xmlns:p14="http://schemas.microsoft.com/office/powerpoint/2010/main" val="2152044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9CB962-B705-314A-93E0-7EFEF584C6D7}"/>
              </a:ext>
            </a:extLst>
          </p:cNvPr>
          <p:cNvSpPr/>
          <p:nvPr userDrawn="1"/>
        </p:nvSpPr>
        <p:spPr>
          <a:xfrm>
            <a:off x="1" y="1"/>
            <a:ext cx="5543550"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descr="Click to add secondary details&#10;">
            <a:extLst>
              <a:ext uri="{FF2B5EF4-FFF2-40B4-BE49-F238E27FC236}">
                <a16:creationId xmlns:a16="http://schemas.microsoft.com/office/drawing/2014/main" id="{B5638188-B406-48E0-8C3F-15ACD21F3DC5}"/>
              </a:ext>
            </a:extLst>
          </p:cNvPr>
          <p:cNvSpPr>
            <a:spLocks noGrp="1"/>
          </p:cNvSpPr>
          <p:nvPr>
            <p:ph idx="1" hasCustomPrompt="1"/>
          </p:nvPr>
        </p:nvSpPr>
        <p:spPr>
          <a:xfrm>
            <a:off x="5598000" y="5011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7" name="Picture 6" descr="Shape, arrow&#10;&#10;Description automatically generated">
            <a:extLst>
              <a:ext uri="{FF2B5EF4-FFF2-40B4-BE49-F238E27FC236}">
                <a16:creationId xmlns:a16="http://schemas.microsoft.com/office/drawing/2014/main" id="{06AA350A-B2F4-79AE-53AE-78E33FFD6C1F}"/>
              </a:ext>
            </a:extLst>
          </p:cNvPr>
          <p:cNvPicPr>
            <a:picLocks noChangeAspect="1"/>
          </p:cNvPicPr>
          <p:nvPr userDrawn="1"/>
        </p:nvPicPr>
        <p:blipFill>
          <a:blip r:embed="rId2"/>
          <a:stretch>
            <a:fillRect/>
          </a:stretch>
        </p:blipFill>
        <p:spPr>
          <a:xfrm rot="2894683">
            <a:off x="1253302" y="-398755"/>
            <a:ext cx="4736592" cy="6444871"/>
          </a:xfrm>
          <a:prstGeom prst="rect">
            <a:avLst/>
          </a:prstGeom>
        </p:spPr>
      </p:pic>
      <p:sp>
        <p:nvSpPr>
          <p:cNvPr id="3" name="Picture Placeholder 2" descr="Click icon to add picture">
            <a:extLst>
              <a:ext uri="{FF2B5EF4-FFF2-40B4-BE49-F238E27FC236}">
                <a16:creationId xmlns:a16="http://schemas.microsoft.com/office/drawing/2014/main" id="{2990D705-58F1-4621-96D0-F0B963892461}"/>
              </a:ext>
            </a:extLst>
          </p:cNvPr>
          <p:cNvSpPr>
            <a:spLocks noGrp="1"/>
          </p:cNvSpPr>
          <p:nvPr>
            <p:ph type="pic" sz="quarter" idx="10"/>
          </p:nvPr>
        </p:nvSpPr>
        <p:spPr>
          <a:xfrm>
            <a:off x="5543550" y="-1"/>
            <a:ext cx="6663600" cy="5011200"/>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id="{87B7DB84-DBF6-43D5-A225-64A86E32A4E9}"/>
              </a:ext>
            </a:extLst>
          </p:cNvPr>
          <p:cNvPicPr>
            <a:picLocks noChangeAspect="1"/>
          </p:cNvPicPr>
          <p:nvPr userDrawn="1"/>
        </p:nvPicPr>
        <p:blipFill>
          <a:blip r:embed="rId3"/>
          <a:srcRect/>
          <a:stretch/>
        </p:blipFill>
        <p:spPr>
          <a:xfrm>
            <a:off x="412071" y="5320584"/>
            <a:ext cx="1189685" cy="1242000"/>
          </a:xfrm>
          <a:prstGeom prst="rect">
            <a:avLst/>
          </a:prstGeom>
        </p:spPr>
      </p:pic>
      <p:sp>
        <p:nvSpPr>
          <p:cNvPr id="5" name="Title Placeholder 1" descr="Click to edit master title style&#10;">
            <a:extLst>
              <a:ext uri="{FF2B5EF4-FFF2-40B4-BE49-F238E27FC236}">
                <a16:creationId xmlns:a16="http://schemas.microsoft.com/office/drawing/2014/main" id="{731F86E2-22A6-454C-8159-2DC19FE6F9E2}"/>
              </a:ext>
            </a:extLst>
          </p:cNvPr>
          <p:cNvSpPr>
            <a:spLocks noGrp="1"/>
          </p:cNvSpPr>
          <p:nvPr>
            <p:ph type="title"/>
          </p:nvPr>
        </p:nvSpPr>
        <p:spPr>
          <a:xfrm>
            <a:off x="410400" y="345600"/>
            <a:ext cx="4812231" cy="4956162"/>
          </a:xfrm>
          <a:prstGeom prst="rect">
            <a:avLst/>
          </a:prstGeom>
        </p:spPr>
        <p:txBody>
          <a:bodyPr vert="horz" lIns="91440" tIns="45720" rIns="91440" bIns="45720" rtlCol="0" anchor="t" anchorCtr="0">
            <a:noAutofit/>
          </a:bodyPr>
          <a:lstStyle/>
          <a:p>
            <a:r>
              <a:rPr lang="en-GB"/>
              <a:t>Click to edit Master title style</a:t>
            </a:r>
            <a:endParaRPr lang="en-US" dirty="0"/>
          </a:p>
        </p:txBody>
      </p:sp>
    </p:spTree>
    <p:extLst>
      <p:ext uri="{BB962C8B-B14F-4D97-AF65-F5344CB8AC3E}">
        <p14:creationId xmlns:p14="http://schemas.microsoft.com/office/powerpoint/2010/main" val="2782939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9F833-BA4F-E348-9506-0D3D621C75CA}"/>
              </a:ext>
            </a:extLst>
          </p:cNvPr>
          <p:cNvSpPr/>
          <p:nvPr userDrawn="1"/>
        </p:nvSpPr>
        <p:spPr>
          <a:xfrm>
            <a:off x="6740525" y="1"/>
            <a:ext cx="5453294" cy="50157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descr="Click to edit master title style&#10;">
            <a:extLst>
              <a:ext uri="{FF2B5EF4-FFF2-40B4-BE49-F238E27FC236}">
                <a16:creationId xmlns:a16="http://schemas.microsoft.com/office/drawing/2014/main"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5" name="Text Placeholder 2" descr="Click to add secondary details&#10;">
            <a:extLst>
              <a:ext uri="{FF2B5EF4-FFF2-40B4-BE49-F238E27FC236}">
                <a16:creationId xmlns:a16="http://schemas.microsoft.com/office/drawing/2014/main"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id="{93161D9F-A3DE-495E-AC64-CC914469DD45}"/>
              </a:ext>
            </a:extLst>
          </p:cNvPr>
          <p:cNvSpPr>
            <a:spLocks noGrp="1"/>
          </p:cNvSpPr>
          <p:nvPr>
            <p:ph type="pic" sz="quarter" idx="10"/>
          </p:nvPr>
        </p:nvSpPr>
        <p:spPr>
          <a:xfrm>
            <a:off x="-1" y="4551"/>
            <a:ext cx="6740525" cy="5011200"/>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id="{FF675AE0-8F62-485C-BF3D-6598839BADFF}"/>
              </a:ext>
            </a:extLst>
          </p:cNvPr>
          <p:cNvPicPr>
            <a:picLocks noChangeAspect="1"/>
          </p:cNvPicPr>
          <p:nvPr userDrawn="1"/>
        </p:nvPicPr>
        <p:blipFill>
          <a:blip r:embed="rId2"/>
          <a:srcRect/>
          <a:stretch/>
        </p:blipFill>
        <p:spPr>
          <a:xfrm>
            <a:off x="10735975" y="5300921"/>
            <a:ext cx="1188000" cy="1240241"/>
          </a:xfrm>
          <a:prstGeom prst="rect">
            <a:avLst/>
          </a:prstGeom>
        </p:spPr>
      </p:pic>
    </p:spTree>
    <p:extLst>
      <p:ext uri="{BB962C8B-B14F-4D97-AF65-F5344CB8AC3E}">
        <p14:creationId xmlns:p14="http://schemas.microsoft.com/office/powerpoint/2010/main" val="1409463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E16058-FC97-C34C-A94D-1AEBA1319CEF}"/>
              </a:ext>
            </a:extLst>
          </p:cNvPr>
          <p:cNvSpPr/>
          <p:nvPr userDrawn="1"/>
        </p:nvSpPr>
        <p:spPr>
          <a:xfrm>
            <a:off x="1" y="0"/>
            <a:ext cx="12191999" cy="5000624"/>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hape, circle&#10;&#10;Description automatically generated">
            <a:extLst>
              <a:ext uri="{FF2B5EF4-FFF2-40B4-BE49-F238E27FC236}">
                <a16:creationId xmlns:a16="http://schemas.microsoft.com/office/drawing/2014/main" id="{B927EE41-A83A-A9AD-F2C3-0827F1440F60}"/>
              </a:ext>
            </a:extLst>
          </p:cNvPr>
          <p:cNvPicPr>
            <a:picLocks noChangeAspect="1"/>
          </p:cNvPicPr>
          <p:nvPr userDrawn="1"/>
        </p:nvPicPr>
        <p:blipFill>
          <a:blip r:embed="rId2"/>
          <a:stretch>
            <a:fillRect/>
          </a:stretch>
        </p:blipFill>
        <p:spPr>
          <a:xfrm rot="3024056">
            <a:off x="3583339" y="-257331"/>
            <a:ext cx="6243723" cy="7372662"/>
          </a:xfrm>
          <a:prstGeom prst="rect">
            <a:avLst/>
          </a:prstGeom>
        </p:spPr>
      </p:pic>
      <p:sp>
        <p:nvSpPr>
          <p:cNvPr id="6" name="Text Placeholder 2" descr="Click to add secondary details&#10;">
            <a:extLst>
              <a:ext uri="{FF2B5EF4-FFF2-40B4-BE49-F238E27FC236}">
                <a16:creationId xmlns:a16="http://schemas.microsoft.com/office/drawing/2014/main" id="{D58515C2-9BB5-4C9A-BBC5-7F4A491DD6EC}"/>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2" name="Picture 1" descr="UNSW Sydney Logo">
            <a:extLst>
              <a:ext uri="{FF2B5EF4-FFF2-40B4-BE49-F238E27FC236}">
                <a16:creationId xmlns:a16="http://schemas.microsoft.com/office/drawing/2014/main" id="{21B83991-6CB1-46A6-A70E-59562F1A4541}"/>
              </a:ext>
            </a:extLst>
          </p:cNvPr>
          <p:cNvPicPr>
            <a:picLocks noChangeAspect="1"/>
          </p:cNvPicPr>
          <p:nvPr userDrawn="1"/>
        </p:nvPicPr>
        <p:blipFill>
          <a:blip r:embed="rId3"/>
          <a:srcRect/>
          <a:stretch/>
        </p:blipFill>
        <p:spPr>
          <a:xfrm>
            <a:off x="10735975" y="5300921"/>
            <a:ext cx="1188000" cy="1240241"/>
          </a:xfrm>
          <a:prstGeom prst="rect">
            <a:avLst/>
          </a:prstGeom>
        </p:spPr>
      </p:pic>
      <p:sp>
        <p:nvSpPr>
          <p:cNvPr id="5" name="Title Placeholder 1" descr="Click to edit master title style&#10;">
            <a:extLst>
              <a:ext uri="{FF2B5EF4-FFF2-40B4-BE49-F238E27FC236}">
                <a16:creationId xmlns:a16="http://schemas.microsoft.com/office/drawing/2014/main" id="{2D2519EB-A5E4-4600-B620-DAE568D00CAB}"/>
              </a:ext>
            </a:extLst>
          </p:cNvPr>
          <p:cNvSpPr>
            <a:spLocks noGrp="1"/>
          </p:cNvSpPr>
          <p:nvPr>
            <p:ph type="title"/>
          </p:nvPr>
        </p:nvSpPr>
        <p:spPr>
          <a:xfrm>
            <a:off x="325985" y="3515321"/>
            <a:ext cx="11268000" cy="1785600"/>
          </a:xfrm>
          <a:prstGeom prst="rect">
            <a:avLst/>
          </a:prstGeom>
        </p:spPr>
        <p:txBody>
          <a:bodyPr vert="horz" lIns="91440" tIns="45720" rIns="91440" bIns="45720" rtlCol="0" anchor="t" anchorCtr="0">
            <a:noAutofit/>
          </a:bodyPr>
          <a:lstStyle/>
          <a:p>
            <a:r>
              <a:rPr lang="en-GB"/>
              <a:t>Click to edit Master title style</a:t>
            </a:r>
            <a:endParaRPr lang="en-US" dirty="0"/>
          </a:p>
        </p:txBody>
      </p:sp>
    </p:spTree>
    <p:extLst>
      <p:ext uri="{BB962C8B-B14F-4D97-AF65-F5344CB8AC3E}">
        <p14:creationId xmlns:p14="http://schemas.microsoft.com/office/powerpoint/2010/main" val="2286812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4F408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4383691" cy="2135022"/>
          </a:xfrm>
          <a:ln>
            <a:noFill/>
          </a:ln>
        </p:spPr>
        <p:txBody>
          <a:bodyPr anchor="t">
            <a:normAutofit/>
          </a:bodyPr>
          <a:lstStyle>
            <a:lvl1pPr algn="l">
              <a:lnSpc>
                <a:spcPct val="90000"/>
              </a:lnSpc>
              <a:defRPr sz="3600">
                <a:solidFill>
                  <a:schemeClr val="accent6"/>
                </a:solidFill>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accent6"/>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1A625A-F5C4-4473-A20E-5FD175E9F434}"/>
              </a:ext>
            </a:extLst>
          </p:cNvPr>
          <p:cNvCxnSpPr>
            <a:cxnSpLocks/>
          </p:cNvCxnSpPr>
          <p:nvPr/>
        </p:nvCxnSpPr>
        <p:spPr>
          <a:xfrm>
            <a:off x="360000" y="360000"/>
            <a:ext cx="0" cy="597600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92DABB-AB01-4D61-9274-ECB000697432}"/>
              </a:ext>
            </a:extLst>
          </p:cNvPr>
          <p:cNvCxnSpPr>
            <a:cxnSpLocks/>
          </p:cNvCxnSpPr>
          <p:nvPr userDrawn="1"/>
        </p:nvCxnSpPr>
        <p:spPr>
          <a:xfrm>
            <a:off x="5040000" y="360000"/>
            <a:ext cx="0" cy="597600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A856C253-9A3E-D07A-03EC-E5DC080AA0F4}"/>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6"/>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1247320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03B341F3-514D-F42F-D0AA-C75B36DDF590}"/>
              </a:ext>
            </a:extLst>
          </p:cNvPr>
          <p:cNvPicPr>
            <a:picLocks noChangeAspect="1"/>
          </p:cNvPicPr>
          <p:nvPr userDrawn="1"/>
        </p:nvPicPr>
        <p:blipFill>
          <a:blip r:embed="rId2"/>
          <a:stretch>
            <a:fillRect/>
          </a:stretch>
        </p:blipFill>
        <p:spPr>
          <a:xfrm rot="13685278">
            <a:off x="659043" y="1428646"/>
            <a:ext cx="5544134" cy="7503507"/>
          </a:xfrm>
          <a:prstGeom prst="rect">
            <a:avLst/>
          </a:prstGeom>
        </p:spPr>
      </p:pic>
      <p:sp>
        <p:nvSpPr>
          <p:cNvPr id="5" name="Text Placeholder 2" descr="Click to add secondary details&#10;">
            <a:extLst>
              <a:ext uri="{FF2B5EF4-FFF2-40B4-BE49-F238E27FC236}">
                <a16:creationId xmlns:a16="http://schemas.microsoft.com/office/drawing/2014/main"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id="{7D37E0CB-DF2A-4FFC-85FC-AD9C7ED63B74}"/>
              </a:ext>
            </a:extLst>
          </p:cNvPr>
          <p:cNvSpPr>
            <a:spLocks noGrp="1"/>
          </p:cNvSpPr>
          <p:nvPr>
            <p:ph type="pic" sz="quarter" idx="10"/>
          </p:nvPr>
        </p:nvSpPr>
        <p:spPr>
          <a:xfrm>
            <a:off x="6784800" y="-2"/>
            <a:ext cx="5407200" cy="6858001"/>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id="{77E20C77-3D0A-4A35-878B-F3D37CBE0520}"/>
              </a:ext>
            </a:extLst>
          </p:cNvPr>
          <p:cNvPicPr>
            <a:picLocks noChangeAspect="1"/>
          </p:cNvPicPr>
          <p:nvPr userDrawn="1"/>
        </p:nvPicPr>
        <p:blipFill>
          <a:blip r:embed="rId3"/>
          <a:srcRect/>
          <a:stretch/>
        </p:blipFill>
        <p:spPr>
          <a:xfrm>
            <a:off x="304630" y="526455"/>
            <a:ext cx="1188000" cy="1240241"/>
          </a:xfrm>
          <a:prstGeom prst="rect">
            <a:avLst/>
          </a:prstGeom>
        </p:spPr>
      </p:pic>
      <p:sp>
        <p:nvSpPr>
          <p:cNvPr id="4" name="Title Placeholder 1" descr="Click to edit master title style&#10;">
            <a:extLst>
              <a:ext uri="{FF2B5EF4-FFF2-40B4-BE49-F238E27FC236}">
                <a16:creationId xmlns:a16="http://schemas.microsoft.com/office/drawing/2014/main" id="{9EC0BA0E-E5B8-41F6-813F-C9A458BE6C3D}"/>
              </a:ext>
            </a:extLst>
          </p:cNvPr>
          <p:cNvSpPr>
            <a:spLocks noGrp="1"/>
          </p:cNvSpPr>
          <p:nvPr>
            <p:ph type="title"/>
          </p:nvPr>
        </p:nvSpPr>
        <p:spPr>
          <a:xfrm>
            <a:off x="410805" y="2624399"/>
            <a:ext cx="6244621" cy="2556000"/>
          </a:xfrm>
          <a:prstGeom prst="rect">
            <a:avLst/>
          </a:prstGeom>
        </p:spPr>
        <p:txBody>
          <a:bodyPr vert="horz" lIns="91440" tIns="45720" rIns="91440" bIns="45720" rtlCol="0" anchor="t" anchorCtr="0">
            <a:noAutofit/>
          </a:bodyPr>
          <a:lstStyle>
            <a:lvl1pPr>
              <a:defRPr sz="8000"/>
            </a:lvl1pPr>
          </a:lstStyle>
          <a:p>
            <a:r>
              <a:rPr lang="en-GB"/>
              <a:t>Click to edit Master title style</a:t>
            </a:r>
            <a:endParaRPr lang="en-US" dirty="0"/>
          </a:p>
        </p:txBody>
      </p:sp>
    </p:spTree>
    <p:extLst>
      <p:ext uri="{BB962C8B-B14F-4D97-AF65-F5344CB8AC3E}">
        <p14:creationId xmlns:p14="http://schemas.microsoft.com/office/powerpoint/2010/main" val="3985324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descr="Click to edit master title style&#10;">
            <a:extLst>
              <a:ext uri="{FF2B5EF4-FFF2-40B4-BE49-F238E27FC236}">
                <a16:creationId xmlns:a16="http://schemas.microsoft.com/office/drawing/2014/main" id="{9D3B421E-C230-4985-A55F-249E4712D5D8}"/>
              </a:ext>
            </a:extLst>
          </p:cNvPr>
          <p:cNvSpPr>
            <a:spLocks noGrp="1"/>
          </p:cNvSpPr>
          <p:nvPr>
            <p:ph type="title"/>
          </p:nvPr>
        </p:nvSpPr>
        <p:spPr/>
        <p:txBody>
          <a:bodyPr/>
          <a:lstStyle/>
          <a:p>
            <a:r>
              <a:rPr lang="en-GB"/>
              <a:t>Click to edit Master title style</a:t>
            </a:r>
            <a:endParaRPr lang="en-AU" dirty="0"/>
          </a:p>
        </p:txBody>
      </p:sp>
      <p:sp>
        <p:nvSpPr>
          <p:cNvPr id="3" name="Content Placeholder 2" descr="Click to edit body text styles">
            <a:extLst>
              <a:ext uri="{FF2B5EF4-FFF2-40B4-BE49-F238E27FC236}">
                <a16:creationId xmlns:a16="http://schemas.microsoft.com/office/drawing/2014/main" id="{9F9B1106-1747-47C6-AD4D-1ED872037F93}"/>
              </a:ext>
            </a:extLst>
          </p:cNvPr>
          <p:cNvSpPr>
            <a:spLocks noGrp="1"/>
          </p:cNvSpPr>
          <p:nvPr>
            <p:ph idx="1"/>
          </p:nvPr>
        </p:nvSpPr>
        <p:spPr>
          <a:xfrm>
            <a:off x="410400" y="4017488"/>
            <a:ext cx="4730400" cy="370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Date Placeholder 3" descr="Click to add date Day/Month/Year">
            <a:extLst>
              <a:ext uri="{FF2B5EF4-FFF2-40B4-BE49-F238E27FC236}">
                <a16:creationId xmlns:a16="http://schemas.microsoft.com/office/drawing/2014/main" id="{EE6605EE-6C12-4B09-B328-5FC771964EB0}"/>
              </a:ext>
            </a:extLst>
          </p:cNvPr>
          <p:cNvSpPr>
            <a:spLocks noGrp="1"/>
          </p:cNvSpPr>
          <p:nvPr>
            <p:ph type="dt" sz="half" idx="10"/>
          </p:nvPr>
        </p:nvSpPr>
        <p:spPr/>
        <p:txBody>
          <a:bodyPr/>
          <a:lstStyle>
            <a:lvl1pPr>
              <a:defRPr>
                <a:solidFill>
                  <a:schemeClr val="tx1"/>
                </a:solidFill>
              </a:defRPr>
            </a:lvl1pPr>
          </a:lstStyle>
          <a:p>
            <a:fld id="{2A3090FF-0D07-44EF-BE91-92BA9AB775B9}" type="datetimeFigureOut">
              <a:rPr lang="en-AU" smtClean="0"/>
              <a:pPr/>
              <a:t>1/09/2025</a:t>
            </a:fld>
            <a:endParaRPr lang="en-AU"/>
          </a:p>
        </p:txBody>
      </p:sp>
      <p:sp>
        <p:nvSpPr>
          <p:cNvPr id="5" name="Footer Placeholder 4" descr="Click to add a footer">
            <a:extLst>
              <a:ext uri="{FF2B5EF4-FFF2-40B4-BE49-F238E27FC236}">
                <a16:creationId xmlns:a16="http://schemas.microsoft.com/office/drawing/2014/main" id="{39B7F1C5-E024-4AB0-B408-32F5C1A10AB0}"/>
              </a:ext>
            </a:extLst>
          </p:cNvPr>
          <p:cNvSpPr>
            <a:spLocks noGrp="1"/>
          </p:cNvSpPr>
          <p:nvPr>
            <p:ph type="ftr" sz="quarter" idx="11"/>
          </p:nvPr>
        </p:nvSpPr>
        <p:spPr/>
        <p:txBody>
          <a:bodyPr/>
          <a:lstStyle>
            <a:lvl1pPr>
              <a:defRPr>
                <a:solidFill>
                  <a:schemeClr val="tx1"/>
                </a:solidFill>
              </a:defRPr>
            </a:lvl1pPr>
          </a:lstStyle>
          <a:p>
            <a:endParaRPr lang="en-AU" dirty="0"/>
          </a:p>
        </p:txBody>
      </p:sp>
      <p:sp>
        <p:nvSpPr>
          <p:cNvPr id="6" name="Slide Number Placeholder 5" descr="Click to add page number">
            <a:extLst>
              <a:ext uri="{FF2B5EF4-FFF2-40B4-BE49-F238E27FC236}">
                <a16:creationId xmlns:a16="http://schemas.microsoft.com/office/drawing/2014/main" id="{59489FD8-71FE-4137-8FE6-DC2A193CC355}"/>
              </a:ext>
            </a:extLst>
          </p:cNvPr>
          <p:cNvSpPr>
            <a:spLocks noGrp="1"/>
          </p:cNvSpPr>
          <p:nvPr>
            <p:ph type="sldNum" sz="quarter" idx="12"/>
          </p:nvPr>
        </p:nvSpPr>
        <p:spPr/>
        <p:txBody>
          <a:bodyPr/>
          <a:lstStyle>
            <a:lvl1pPr>
              <a:defRPr>
                <a:solidFill>
                  <a:schemeClr val="tx1"/>
                </a:solidFill>
              </a:defRPr>
            </a:lvl1pPr>
          </a:lstStyle>
          <a:p>
            <a:endParaRPr lang="en-AU" dirty="0"/>
          </a:p>
        </p:txBody>
      </p:sp>
    </p:spTree>
    <p:extLst>
      <p:ext uri="{BB962C8B-B14F-4D97-AF65-F5344CB8AC3E}">
        <p14:creationId xmlns:p14="http://schemas.microsoft.com/office/powerpoint/2010/main" val="621179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Title Placeholder 1" descr="Click to edit master title style&#10;">
            <a:extLst>
              <a:ext uri="{FF2B5EF4-FFF2-40B4-BE49-F238E27FC236}">
                <a16:creationId xmlns:a16="http://schemas.microsoft.com/office/drawing/2014/main"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GB"/>
              <a:t>Click to edit Master title style</a:t>
            </a:r>
            <a:endParaRPr lang="en-US" dirty="0"/>
          </a:p>
        </p:txBody>
      </p:sp>
      <p:sp>
        <p:nvSpPr>
          <p:cNvPr id="5" name="Text Placeholder 2" descr="Click to add secondary details&#10;">
            <a:extLst>
              <a:ext uri="{FF2B5EF4-FFF2-40B4-BE49-F238E27FC236}">
                <a16:creationId xmlns:a16="http://schemas.microsoft.com/office/drawing/2014/main"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id="{93161D9F-A3DE-495E-AC64-CC914469DD45}"/>
              </a:ext>
            </a:extLst>
          </p:cNvPr>
          <p:cNvSpPr>
            <a:spLocks noGrp="1"/>
          </p:cNvSpPr>
          <p:nvPr>
            <p:ph type="pic" sz="quarter" idx="10"/>
          </p:nvPr>
        </p:nvSpPr>
        <p:spPr>
          <a:xfrm>
            <a:off x="-1" y="4551"/>
            <a:ext cx="6740525" cy="5011200"/>
          </a:xfrm>
        </p:spPr>
        <p:txBody>
          <a:bodyPr/>
          <a:lstStyle/>
          <a:p>
            <a:r>
              <a:rPr lang="en-GB"/>
              <a:t>Click icon to add picture</a:t>
            </a:r>
            <a:endParaRPr lang="en-AU"/>
          </a:p>
        </p:txBody>
      </p:sp>
    </p:spTree>
    <p:extLst>
      <p:ext uri="{BB962C8B-B14F-4D97-AF65-F5344CB8AC3E}">
        <p14:creationId xmlns:p14="http://schemas.microsoft.com/office/powerpoint/2010/main" val="645701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03B341F3-514D-F42F-D0AA-C75B36DDF590}"/>
              </a:ext>
            </a:extLst>
          </p:cNvPr>
          <p:cNvPicPr>
            <a:picLocks noChangeAspect="1"/>
          </p:cNvPicPr>
          <p:nvPr userDrawn="1"/>
        </p:nvPicPr>
        <p:blipFill>
          <a:blip r:embed="rId2"/>
          <a:stretch>
            <a:fillRect/>
          </a:stretch>
        </p:blipFill>
        <p:spPr>
          <a:xfrm rot="13685278">
            <a:off x="647612" y="1428645"/>
            <a:ext cx="5544134" cy="7503507"/>
          </a:xfrm>
          <a:prstGeom prst="rect">
            <a:avLst/>
          </a:prstGeom>
        </p:spPr>
      </p:pic>
      <p:sp>
        <p:nvSpPr>
          <p:cNvPr id="5" name="Text Placeholder 2" descr="Click to add secondary details&#10;">
            <a:extLst>
              <a:ext uri="{FF2B5EF4-FFF2-40B4-BE49-F238E27FC236}">
                <a16:creationId xmlns:a16="http://schemas.microsoft.com/office/drawing/2014/main"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descr="Click icon to add picture">
            <a:extLst>
              <a:ext uri="{FF2B5EF4-FFF2-40B4-BE49-F238E27FC236}">
                <a16:creationId xmlns:a16="http://schemas.microsoft.com/office/drawing/2014/main" id="{7D37E0CB-DF2A-4FFC-85FC-AD9C7ED63B74}"/>
              </a:ext>
            </a:extLst>
          </p:cNvPr>
          <p:cNvSpPr>
            <a:spLocks noGrp="1"/>
          </p:cNvSpPr>
          <p:nvPr>
            <p:ph type="pic" sz="quarter" idx="10"/>
          </p:nvPr>
        </p:nvSpPr>
        <p:spPr>
          <a:xfrm>
            <a:off x="6784800" y="-2"/>
            <a:ext cx="5407200" cy="6858001"/>
          </a:xfrm>
        </p:spPr>
        <p:txBody>
          <a:bodyPr/>
          <a:lstStyle/>
          <a:p>
            <a:r>
              <a:rPr lang="en-GB"/>
              <a:t>Click icon to add picture</a:t>
            </a:r>
            <a:endParaRPr lang="en-AU"/>
          </a:p>
        </p:txBody>
      </p:sp>
      <p:pic>
        <p:nvPicPr>
          <p:cNvPr id="2" name="Picture 1" descr="UNSW Sydney Logo">
            <a:extLst>
              <a:ext uri="{FF2B5EF4-FFF2-40B4-BE49-F238E27FC236}">
                <a16:creationId xmlns:a16="http://schemas.microsoft.com/office/drawing/2014/main" id="{77E20C77-3D0A-4A35-878B-F3D37CBE0520}"/>
              </a:ext>
            </a:extLst>
          </p:cNvPr>
          <p:cNvPicPr>
            <a:picLocks noChangeAspect="1"/>
          </p:cNvPicPr>
          <p:nvPr userDrawn="1"/>
        </p:nvPicPr>
        <p:blipFill>
          <a:blip r:embed="rId3"/>
          <a:srcRect/>
          <a:stretch/>
        </p:blipFill>
        <p:spPr>
          <a:xfrm>
            <a:off x="304630" y="526455"/>
            <a:ext cx="1188000" cy="1240241"/>
          </a:xfrm>
          <a:prstGeom prst="rect">
            <a:avLst/>
          </a:prstGeom>
        </p:spPr>
      </p:pic>
      <p:sp>
        <p:nvSpPr>
          <p:cNvPr id="4" name="Title Placeholder 1" descr="Click to edit master title style&#10;">
            <a:extLst>
              <a:ext uri="{FF2B5EF4-FFF2-40B4-BE49-F238E27FC236}">
                <a16:creationId xmlns:a16="http://schemas.microsoft.com/office/drawing/2014/main" id="{9EC0BA0E-E5B8-41F6-813F-C9A458BE6C3D}"/>
              </a:ext>
            </a:extLst>
          </p:cNvPr>
          <p:cNvSpPr>
            <a:spLocks noGrp="1"/>
          </p:cNvSpPr>
          <p:nvPr>
            <p:ph type="title"/>
          </p:nvPr>
        </p:nvSpPr>
        <p:spPr>
          <a:xfrm>
            <a:off x="410805" y="2624399"/>
            <a:ext cx="6244621" cy="2556000"/>
          </a:xfrm>
          <a:prstGeom prst="rect">
            <a:avLst/>
          </a:prstGeom>
        </p:spPr>
        <p:txBody>
          <a:bodyPr vert="horz" lIns="91440" tIns="45720" rIns="91440" bIns="45720" rtlCol="0" anchor="t" anchorCtr="0">
            <a:noAutofit/>
          </a:bodyPr>
          <a:lstStyle>
            <a:lvl1pPr>
              <a:defRPr sz="8000"/>
            </a:lvl1pPr>
          </a:lstStyle>
          <a:p>
            <a:r>
              <a:rPr lang="en-GB"/>
              <a:t>Click to edit Master title style</a:t>
            </a:r>
            <a:endParaRPr lang="en-US" dirty="0"/>
          </a:p>
        </p:txBody>
      </p:sp>
    </p:spTree>
    <p:extLst>
      <p:ext uri="{BB962C8B-B14F-4D97-AF65-F5344CB8AC3E}">
        <p14:creationId xmlns:p14="http://schemas.microsoft.com/office/powerpoint/2010/main" val="1623384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olding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9429B6-509A-FFE7-003F-859927154ECC}"/>
              </a:ext>
            </a:extLst>
          </p:cNvPr>
          <p:cNvSpPr txBox="1">
            <a:spLocks noGrp="1" noRot="1" noMove="1" noResize="1" noEditPoints="1" noAdjustHandles="1" noChangeArrowheads="1" noChangeShapeType="1"/>
          </p:cNvSpPr>
          <p:nvPr userDrawn="1"/>
        </p:nvSpPr>
        <p:spPr>
          <a:xfrm>
            <a:off x="2166936" y="2741830"/>
            <a:ext cx="785812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prstClr val="white"/>
                </a:solidFill>
                <a:effectLst/>
                <a:uLnTx/>
                <a:uFillTx/>
                <a:latin typeface="Montserrat SemiBold" panose="00000700000000000000" pitchFamily="2" charset="0"/>
                <a:ea typeface="+mn-ea"/>
                <a:cs typeface="+mn-cs"/>
              </a:rPr>
              <a:t>Applied Research in Crime </a:t>
            </a:r>
            <a:br>
              <a:rPr kumimoji="0" lang="en-AU" sz="4000" b="1" i="0" u="none" strike="noStrike" kern="1200" cap="none" spc="0" normalizeH="0" baseline="0" noProof="0" dirty="0">
                <a:ln>
                  <a:noFill/>
                </a:ln>
                <a:solidFill>
                  <a:prstClr val="white"/>
                </a:solidFill>
                <a:effectLst/>
                <a:uLnTx/>
                <a:uFillTx/>
                <a:latin typeface="Montserrat SemiBold" panose="00000700000000000000" pitchFamily="2" charset="0"/>
                <a:ea typeface="+mn-ea"/>
                <a:cs typeface="+mn-cs"/>
              </a:rPr>
            </a:br>
            <a:r>
              <a:rPr kumimoji="0" lang="en-AU" sz="4000" b="1" i="0" u="none" strike="noStrike" kern="1200" cap="none" spc="0" normalizeH="0" baseline="0" noProof="0" dirty="0">
                <a:ln>
                  <a:noFill/>
                </a:ln>
                <a:solidFill>
                  <a:prstClr val="white"/>
                </a:solidFill>
                <a:effectLst/>
                <a:uLnTx/>
                <a:uFillTx/>
                <a:latin typeface="Montserrat SemiBold" panose="00000700000000000000" pitchFamily="2" charset="0"/>
                <a:ea typeface="+mn-ea"/>
                <a:cs typeface="+mn-cs"/>
              </a:rPr>
              <a:t>and Justice Conference</a:t>
            </a:r>
          </a:p>
        </p:txBody>
      </p:sp>
      <p:sp>
        <p:nvSpPr>
          <p:cNvPr id="7" name="TextBox 6">
            <a:extLst>
              <a:ext uri="{FF2B5EF4-FFF2-40B4-BE49-F238E27FC236}">
                <a16:creationId xmlns:a16="http://schemas.microsoft.com/office/drawing/2014/main" id="{98F20B4F-CF92-3AB6-A3FA-17C829A45FC3}"/>
              </a:ext>
            </a:extLst>
          </p:cNvPr>
          <p:cNvSpPr txBox="1">
            <a:spLocks noGrp="1" noRot="1" noMove="1" noResize="1" noEditPoints="1" noAdjustHandles="1" noChangeArrowheads="1" noChangeShapeType="1"/>
          </p:cNvSpPr>
          <p:nvPr userDrawn="1"/>
        </p:nvSpPr>
        <p:spPr>
          <a:xfrm>
            <a:off x="3047999" y="4753660"/>
            <a:ext cx="60960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4 - 5 August 2025  |  Sydney</a:t>
            </a:r>
          </a:p>
        </p:txBody>
      </p:sp>
      <p:pic>
        <p:nvPicPr>
          <p:cNvPr id="8" name="Picture 7">
            <a:extLst>
              <a:ext uri="{FF2B5EF4-FFF2-40B4-BE49-F238E27FC236}">
                <a16:creationId xmlns:a16="http://schemas.microsoft.com/office/drawing/2014/main" id="{6F3B1545-1A42-E4AE-4C69-6DB3AABC222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06351" y="317963"/>
            <a:ext cx="10024534" cy="712347"/>
          </a:xfrm>
          <a:prstGeom prst="rect">
            <a:avLst/>
          </a:prstGeom>
        </p:spPr>
      </p:pic>
    </p:spTree>
    <p:extLst>
      <p:ext uri="{BB962C8B-B14F-4D97-AF65-F5344CB8AC3E}">
        <p14:creationId xmlns:p14="http://schemas.microsoft.com/office/powerpoint/2010/main" val="2336004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09055EB-6683-72A3-92B1-D6ADBAD32097}"/>
              </a:ext>
            </a:extLst>
          </p:cNvPr>
          <p:cNvSpPr txBox="1">
            <a:spLocks noGrp="1" noRot="1" noMove="1" noResize="1" noEditPoints="1" noAdjustHandles="1" noChangeArrowheads="1" noChangeShapeType="1"/>
          </p:cNvSpPr>
          <p:nvPr userDrawn="1"/>
        </p:nvSpPr>
        <p:spPr>
          <a:xfrm>
            <a:off x="1347903" y="1676000"/>
            <a:ext cx="9126129" cy="487654"/>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4400" b="1"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Ask a question</a:t>
            </a:r>
          </a:p>
        </p:txBody>
      </p:sp>
      <p:sp>
        <p:nvSpPr>
          <p:cNvPr id="7" name="Text Placeholder 3">
            <a:extLst>
              <a:ext uri="{FF2B5EF4-FFF2-40B4-BE49-F238E27FC236}">
                <a16:creationId xmlns:a16="http://schemas.microsoft.com/office/drawing/2014/main" id="{14A78BBB-D1E9-5360-6FCE-D29537553FEE}"/>
              </a:ext>
            </a:extLst>
          </p:cNvPr>
          <p:cNvSpPr txBox="1">
            <a:spLocks noGrp="1" noRot="1" noMove="1" noResize="1" noEditPoints="1" noAdjustHandles="1" noChangeArrowheads="1" noChangeShapeType="1"/>
          </p:cNvSpPr>
          <p:nvPr userDrawn="1"/>
        </p:nvSpPr>
        <p:spPr>
          <a:xfrm>
            <a:off x="1422802" y="5472655"/>
            <a:ext cx="9346395" cy="1178328"/>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6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slido.com           code: 4210663</a:t>
            </a:r>
            <a:endParaRPr kumimoji="0" lang="en-AU" sz="3600" b="0" i="0" u="none" strike="noStrike" kern="1200" cap="none" spc="0" normalizeH="0" baseline="0" noProof="0" dirty="0">
              <a:ln>
                <a:noFill/>
              </a:ln>
              <a:solidFill>
                <a:prstClr val="white"/>
              </a:solidFill>
              <a:effectLst/>
              <a:uLnTx/>
              <a:uFillTx/>
              <a:latin typeface="Montserrat Medium" panose="00000600000000000000" pitchFamily="2" charset="0"/>
              <a:ea typeface="+mn-ea"/>
              <a:cs typeface="+mn-cs"/>
            </a:endParaRPr>
          </a:p>
        </p:txBody>
      </p:sp>
      <p:pic>
        <p:nvPicPr>
          <p:cNvPr id="8" name="Picture 7" descr="A qr code with black squares&#10;&#10;AI-generated content may be incorrect.">
            <a:extLst>
              <a:ext uri="{FF2B5EF4-FFF2-40B4-BE49-F238E27FC236}">
                <a16:creationId xmlns:a16="http://schemas.microsoft.com/office/drawing/2014/main" id="{497BE80F-B321-D95A-0588-D48BFC78A88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4218274" y="2430750"/>
            <a:ext cx="3165120" cy="3165120"/>
          </a:xfrm>
          <a:prstGeom prst="rect">
            <a:avLst/>
          </a:prstGeom>
        </p:spPr>
      </p:pic>
      <p:sp>
        <p:nvSpPr>
          <p:cNvPr id="9" name="TextBox 8">
            <a:extLst>
              <a:ext uri="{FF2B5EF4-FFF2-40B4-BE49-F238E27FC236}">
                <a16:creationId xmlns:a16="http://schemas.microsoft.com/office/drawing/2014/main" id="{49D4798F-3345-3C21-9F61-4ECE7444A455}"/>
              </a:ext>
            </a:extLst>
          </p:cNvPr>
          <p:cNvSpPr txBox="1">
            <a:spLocks noGrp="1" noRot="1" noMove="1" noResize="1" noEditPoints="1" noAdjustHandles="1" noChangeArrowheads="1" noChangeShapeType="1"/>
          </p:cNvSpPr>
          <p:nvPr userDrawn="1"/>
        </p:nvSpPr>
        <p:spPr>
          <a:xfrm>
            <a:off x="8190964" y="207017"/>
            <a:ext cx="41619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Montserrat SemiBold" panose="00000700000000000000" pitchFamily="2" charset="0"/>
                <a:ea typeface="+mn-ea"/>
                <a:cs typeface="+mn-cs"/>
              </a:rPr>
              <a:t>Applied Research in Crime </a:t>
            </a:r>
            <a:br>
              <a:rPr kumimoji="0" lang="en-AU" sz="1600" b="1" i="0" u="none" strike="noStrike" kern="1200" cap="none" spc="0" normalizeH="0" baseline="0" noProof="0" dirty="0">
                <a:ln>
                  <a:noFill/>
                </a:ln>
                <a:solidFill>
                  <a:prstClr val="white"/>
                </a:solidFill>
                <a:effectLst/>
                <a:uLnTx/>
                <a:uFillTx/>
                <a:latin typeface="Montserrat SemiBold" panose="00000700000000000000" pitchFamily="2" charset="0"/>
                <a:ea typeface="+mn-ea"/>
                <a:cs typeface="+mn-cs"/>
              </a:rPr>
            </a:br>
            <a:r>
              <a:rPr kumimoji="0" lang="en-AU" sz="1600" b="1" i="0" u="none" strike="noStrike" kern="1200" cap="none" spc="0" normalizeH="0" baseline="0" noProof="0" dirty="0">
                <a:ln>
                  <a:noFill/>
                </a:ln>
                <a:solidFill>
                  <a:prstClr val="white"/>
                </a:solidFill>
                <a:effectLst/>
                <a:uLnTx/>
                <a:uFillTx/>
                <a:latin typeface="Montserrat SemiBold" panose="00000700000000000000" pitchFamily="2" charset="0"/>
                <a:ea typeface="+mn-ea"/>
                <a:cs typeface="+mn-cs"/>
              </a:rPr>
              <a:t>and Justice Conference</a:t>
            </a:r>
          </a:p>
        </p:txBody>
      </p:sp>
      <p:pic>
        <p:nvPicPr>
          <p:cNvPr id="10" name="Picture 9">
            <a:extLst>
              <a:ext uri="{FF2B5EF4-FFF2-40B4-BE49-F238E27FC236}">
                <a16:creationId xmlns:a16="http://schemas.microsoft.com/office/drawing/2014/main" id="{0A0C95CB-FF4E-2058-F3A7-D3930958AD94}"/>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267715" y="226808"/>
            <a:ext cx="7981204" cy="567147"/>
          </a:xfrm>
          <a:prstGeom prst="rect">
            <a:avLst/>
          </a:prstGeom>
        </p:spPr>
      </p:pic>
      <p:cxnSp>
        <p:nvCxnSpPr>
          <p:cNvPr id="11" name="Straight Connector 10">
            <a:extLst>
              <a:ext uri="{FF2B5EF4-FFF2-40B4-BE49-F238E27FC236}">
                <a16:creationId xmlns:a16="http://schemas.microsoft.com/office/drawing/2014/main" id="{FDE77DA8-8B7F-2B0C-C689-D1FE8AC9302E}"/>
              </a:ext>
            </a:extLst>
          </p:cNvPr>
          <p:cNvCxnSpPr>
            <a:cxnSpLocks noGrp="1" noRot="1" noMove="1" noResize="1" noEditPoints="1" noAdjustHandles="1" noChangeArrowheads="1" noChangeShapeType="1"/>
          </p:cNvCxnSpPr>
          <p:nvPr userDrawn="1"/>
        </p:nvCxnSpPr>
        <p:spPr>
          <a:xfrm>
            <a:off x="8450391" y="226808"/>
            <a:ext cx="0" cy="5275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218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EC2416C-3787-3C62-0D38-9D8C802FC4ED}"/>
              </a:ext>
            </a:extLst>
          </p:cNvPr>
          <p:cNvSpPr txBox="1">
            <a:spLocks noGrp="1" noRot="1" noMove="1" noResize="1" noEditPoints="1" noAdjustHandles="1" noChangeArrowheads="1" noChangeShapeType="1"/>
          </p:cNvSpPr>
          <p:nvPr userDrawn="1"/>
        </p:nvSpPr>
        <p:spPr>
          <a:xfrm>
            <a:off x="477980" y="808763"/>
            <a:ext cx="988718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000" b="1" i="0" u="none" strike="noStrike" kern="1200" cap="none" spc="300" normalizeH="0" baseline="0" noProof="0" dirty="0">
                <a:ln>
                  <a:noFill/>
                </a:ln>
                <a:solidFill>
                  <a:prstClr val="white"/>
                </a:solidFill>
                <a:effectLst/>
                <a:uLnTx/>
                <a:uFillTx/>
                <a:latin typeface="Montserrat SemiBold" panose="00000700000000000000" pitchFamily="2" charset="0"/>
                <a:ea typeface="+mj-ea"/>
                <a:cs typeface="+mj-cs"/>
              </a:rPr>
              <a:t>Applied Research in Crime &amp; Justice Conference 2025</a:t>
            </a:r>
          </a:p>
        </p:txBody>
      </p:sp>
      <p:cxnSp>
        <p:nvCxnSpPr>
          <p:cNvPr id="10" name="Straight Connector 9">
            <a:extLst>
              <a:ext uri="{FF2B5EF4-FFF2-40B4-BE49-F238E27FC236}">
                <a16:creationId xmlns:a16="http://schemas.microsoft.com/office/drawing/2014/main" id="{B1EFA863-7040-DFD8-57A0-D8EAA4FD2C85}"/>
              </a:ext>
            </a:extLst>
          </p:cNvPr>
          <p:cNvCxnSpPr>
            <a:cxnSpLocks noGrp="1" noRot="1" noMove="1" noResize="1" noEditPoints="1" noAdjustHandles="1" noChangeArrowheads="1" noChangeShapeType="1"/>
          </p:cNvCxnSpPr>
          <p:nvPr userDrawn="1"/>
        </p:nvCxnSpPr>
        <p:spPr>
          <a:xfrm>
            <a:off x="557212" y="4849271"/>
            <a:ext cx="54483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A311237B-1B42-2BE0-3530-B1DFCD94BE53}"/>
              </a:ext>
            </a:extLst>
          </p:cNvPr>
          <p:cNvSpPr>
            <a:spLocks noGrp="1"/>
          </p:cNvSpPr>
          <p:nvPr>
            <p:ph sz="quarter" idx="10" hasCustomPrompt="1"/>
          </p:nvPr>
        </p:nvSpPr>
        <p:spPr>
          <a:xfrm>
            <a:off x="477980" y="3005742"/>
            <a:ext cx="9153700" cy="1680578"/>
          </a:xfrm>
        </p:spPr>
        <p:txBody>
          <a:bodyPr anchor="b">
            <a:normAutofit/>
          </a:bodyPr>
          <a:lstStyle>
            <a:lvl1pPr marL="0" indent="0">
              <a:buNone/>
              <a:defRPr sz="3200">
                <a:solidFill>
                  <a:schemeClr val="bg1"/>
                </a:solidFill>
                <a:latin typeface="Montserrat Medium" panose="00000600000000000000" pitchFamily="2" charset="0"/>
              </a:defRPr>
            </a:lvl1pPr>
          </a:lstStyle>
          <a:p>
            <a:pPr lvl="0"/>
            <a:r>
              <a:rPr lang="en-US" dirty="0"/>
              <a:t>Presentation Title</a:t>
            </a:r>
            <a:endParaRPr lang="en-AU" dirty="0"/>
          </a:p>
        </p:txBody>
      </p:sp>
      <p:sp>
        <p:nvSpPr>
          <p:cNvPr id="14" name="Content Placeholder 13">
            <a:extLst>
              <a:ext uri="{FF2B5EF4-FFF2-40B4-BE49-F238E27FC236}">
                <a16:creationId xmlns:a16="http://schemas.microsoft.com/office/drawing/2014/main" id="{9390F7D8-4376-84A8-D4EC-35A03EE21B02}"/>
              </a:ext>
            </a:extLst>
          </p:cNvPr>
          <p:cNvSpPr>
            <a:spLocks noGrp="1"/>
          </p:cNvSpPr>
          <p:nvPr>
            <p:ph sz="quarter" idx="11" hasCustomPrompt="1"/>
          </p:nvPr>
        </p:nvSpPr>
        <p:spPr>
          <a:xfrm>
            <a:off x="557210" y="5042055"/>
            <a:ext cx="9153699" cy="502254"/>
          </a:xfrm>
        </p:spPr>
        <p:txBody>
          <a:bodyPr>
            <a:normAutofit/>
          </a:bodyPr>
          <a:lstStyle>
            <a:lvl1pPr marL="0" indent="0">
              <a:buNone/>
              <a:defRPr sz="2400">
                <a:solidFill>
                  <a:schemeClr val="bg1"/>
                </a:solidFill>
                <a:latin typeface="Montserrat Medium" panose="00000600000000000000" pitchFamily="2" charset="0"/>
              </a:defRPr>
            </a:lvl1pPr>
          </a:lstStyle>
          <a:p>
            <a:pPr lvl="0"/>
            <a:r>
              <a:rPr lang="en-US" dirty="0"/>
              <a:t>Name of Speaker</a:t>
            </a:r>
            <a:endParaRPr lang="en-AU" dirty="0"/>
          </a:p>
        </p:txBody>
      </p:sp>
      <p:sp>
        <p:nvSpPr>
          <p:cNvPr id="16" name="Content Placeholder 15">
            <a:extLst>
              <a:ext uri="{FF2B5EF4-FFF2-40B4-BE49-F238E27FC236}">
                <a16:creationId xmlns:a16="http://schemas.microsoft.com/office/drawing/2014/main" id="{51356227-04BE-52BE-BA31-DC8A30BD4729}"/>
              </a:ext>
            </a:extLst>
          </p:cNvPr>
          <p:cNvSpPr>
            <a:spLocks noGrp="1"/>
          </p:cNvSpPr>
          <p:nvPr>
            <p:ph sz="quarter" idx="12" hasCustomPrompt="1"/>
          </p:nvPr>
        </p:nvSpPr>
        <p:spPr>
          <a:xfrm>
            <a:off x="557209" y="5544310"/>
            <a:ext cx="9153699" cy="502254"/>
          </a:xfrm>
        </p:spPr>
        <p:txBody>
          <a:bodyPr>
            <a:normAutofit/>
          </a:bodyPr>
          <a:lstStyle>
            <a:lvl1pPr marL="0" indent="0">
              <a:buNone/>
              <a:defRPr sz="1400">
                <a:solidFill>
                  <a:schemeClr val="bg1"/>
                </a:solidFill>
                <a:latin typeface="Montserrat Light" panose="00000400000000000000" pitchFamily="2" charset="0"/>
              </a:defRPr>
            </a:lvl1pPr>
          </a:lstStyle>
          <a:p>
            <a:pPr lvl="0"/>
            <a:r>
              <a:rPr lang="en-US" dirty="0"/>
              <a:t>Affiliated </a:t>
            </a:r>
            <a:r>
              <a:rPr lang="en-US" dirty="0" err="1"/>
              <a:t>Organisation</a:t>
            </a:r>
            <a:endParaRPr lang="en-AU" dirty="0"/>
          </a:p>
        </p:txBody>
      </p:sp>
    </p:spTree>
    <p:extLst>
      <p:ext uri="{BB962C8B-B14F-4D97-AF65-F5344CB8AC3E}">
        <p14:creationId xmlns:p14="http://schemas.microsoft.com/office/powerpoint/2010/main" val="2589853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s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360000"/>
            <a:ext cx="7778160" cy="1009652"/>
          </a:xfrm>
        </p:spPr>
        <p:txBody>
          <a:bodyPr/>
          <a:lstStyle>
            <a:lvl1pPr>
              <a:defRPr>
                <a:solidFill>
                  <a:schemeClr val="accent1"/>
                </a:solidFill>
              </a:defRPr>
            </a:lvl1pPr>
          </a:lstStyle>
          <a:p>
            <a:r>
              <a:rPr lang="en-US"/>
              <a:t>Contents</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2736000"/>
            <a:ext cx="11447462" cy="3482095"/>
          </a:xfrm>
        </p:spPr>
        <p:txBody>
          <a:bodyPr/>
          <a:lstStyle>
            <a:lvl1pPr>
              <a:defRPr>
                <a:solidFill>
                  <a:schemeClr val="accent1"/>
                </a:solidFill>
              </a:defRPr>
            </a:lvl1pPr>
          </a:lstStyle>
          <a:p>
            <a:r>
              <a:rPr lang="en-GB"/>
              <a:t>Click icon to add table</a:t>
            </a:r>
            <a:endParaRPr lang="en-AU"/>
          </a:p>
        </p:txBody>
      </p:sp>
      <p:sp>
        <p:nvSpPr>
          <p:cNvPr id="3" name="Footer Placeholder 4">
            <a:extLst>
              <a:ext uri="{FF2B5EF4-FFF2-40B4-BE49-F238E27FC236}">
                <a16:creationId xmlns:a16="http://schemas.microsoft.com/office/drawing/2014/main" id="{922CE1D6-BC5A-BA3A-828D-2B620A337256}"/>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291230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eft, table right">
    <p:spTree>
      <p:nvGrpSpPr>
        <p:cNvPr id="1" name=""/>
        <p:cNvGrpSpPr/>
        <p:nvPr/>
      </p:nvGrpSpPr>
      <p:grpSpPr>
        <a:xfrm>
          <a:off x="0" y="0"/>
          <a:ext cx="0" cy="0"/>
          <a:chOff x="0" y="0"/>
          <a:chExt cx="0" cy="0"/>
        </a:xfrm>
      </p:grpSpPr>
      <p:sp>
        <p:nvSpPr>
          <p:cNvPr id="2" name="Title 1"/>
          <p:cNvSpPr>
            <a:spLocks noGrp="1"/>
          </p:cNvSpPr>
          <p:nvPr>
            <p:ph type="title"/>
          </p:nvPr>
        </p:nvSpPr>
        <p:spPr>
          <a:xfrm>
            <a:off x="540001" y="359999"/>
            <a:ext cx="4319998" cy="1792357"/>
          </a:xfrm>
        </p:spPr>
        <p:txBody>
          <a:bodyPr/>
          <a:lstStyle/>
          <a:p>
            <a:r>
              <a:rPr lang="en-GB"/>
              <a:t>Click to edit Master title style</a:t>
            </a:r>
            <a:endParaRPr lang="en-US"/>
          </a:p>
        </p:txBody>
      </p:sp>
      <p:sp>
        <p:nvSpPr>
          <p:cNvPr id="3" name="Content Placeholder 2"/>
          <p:cNvSpPr>
            <a:spLocks noGrp="1"/>
          </p:cNvSpPr>
          <p:nvPr>
            <p:ph sz="half" idx="1"/>
          </p:nvPr>
        </p:nvSpPr>
        <p:spPr>
          <a:xfrm>
            <a:off x="564016" y="2340001"/>
            <a:ext cx="4319997" cy="399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220000" y="2682710"/>
            <a:ext cx="6588000" cy="36532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8" name="Straight Connector 7">
            <a:extLst>
              <a:ext uri="{FF2B5EF4-FFF2-40B4-BE49-F238E27FC236}">
                <a16:creationId xmlns:a16="http://schemas.microsoft.com/office/drawing/2014/main" id="{A96BE557-3858-46D8-9793-34B892463644}"/>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9D1FAB-DA72-4631-B187-DEF818EF4820}"/>
              </a:ext>
            </a:extLst>
          </p:cNvPr>
          <p:cNvCxnSpPr>
            <a:cxnSpLocks/>
          </p:cNvCxnSpPr>
          <p:nvPr userDrawn="1"/>
        </p:nvCxnSpPr>
        <p:spPr>
          <a:xfrm>
            <a:off x="504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24C7E081-14EF-45F4-8B5B-1104A96C9026}"/>
              </a:ext>
            </a:extLst>
          </p:cNvPr>
          <p:cNvSpPr>
            <a:spLocks noGrp="1"/>
          </p:cNvSpPr>
          <p:nvPr>
            <p:ph type="body" sz="quarter" idx="20" hasCustomPrompt="1"/>
          </p:nvPr>
        </p:nvSpPr>
        <p:spPr>
          <a:xfrm>
            <a:off x="5244015" y="2340000"/>
            <a:ext cx="6587985" cy="345323"/>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6" name="Footer Placeholder 4">
            <a:extLst>
              <a:ext uri="{FF2B5EF4-FFF2-40B4-BE49-F238E27FC236}">
                <a16:creationId xmlns:a16="http://schemas.microsoft.com/office/drawing/2014/main" id="{60BBF59B-857C-EF43-AAD8-CD4F5C10CD06}"/>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1368143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eft, multi-content right">
    <p:spTree>
      <p:nvGrpSpPr>
        <p:cNvPr id="1" name=""/>
        <p:cNvGrpSpPr/>
        <p:nvPr/>
      </p:nvGrpSpPr>
      <p:grpSpPr>
        <a:xfrm>
          <a:off x="0" y="0"/>
          <a:ext cx="0" cy="0"/>
          <a:chOff x="0" y="0"/>
          <a:chExt cx="0" cy="0"/>
        </a:xfrm>
      </p:grpSpPr>
      <p:sp>
        <p:nvSpPr>
          <p:cNvPr id="2" name="Title 1"/>
          <p:cNvSpPr>
            <a:spLocks noGrp="1"/>
          </p:cNvSpPr>
          <p:nvPr>
            <p:ph type="title"/>
          </p:nvPr>
        </p:nvSpPr>
        <p:spPr>
          <a:xfrm>
            <a:off x="540001" y="359999"/>
            <a:ext cx="4319998" cy="1890831"/>
          </a:xfrm>
        </p:spPr>
        <p:txBody>
          <a:bodyPr/>
          <a:lstStyle/>
          <a:p>
            <a:r>
              <a:rPr lang="en-GB"/>
              <a:t>Click to edit Master title style</a:t>
            </a:r>
            <a:endParaRPr lang="en-US"/>
          </a:p>
        </p:txBody>
      </p:sp>
      <p:sp>
        <p:nvSpPr>
          <p:cNvPr id="3" name="Content Placeholder 2"/>
          <p:cNvSpPr>
            <a:spLocks noGrp="1"/>
          </p:cNvSpPr>
          <p:nvPr>
            <p:ph sz="half" idx="1"/>
          </p:nvPr>
        </p:nvSpPr>
        <p:spPr>
          <a:xfrm>
            <a:off x="564016" y="2340001"/>
            <a:ext cx="4319997" cy="399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220000" y="2340001"/>
            <a:ext cx="6588000" cy="39959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8" name="Straight Connector 7">
            <a:extLst>
              <a:ext uri="{FF2B5EF4-FFF2-40B4-BE49-F238E27FC236}">
                <a16:creationId xmlns:a16="http://schemas.microsoft.com/office/drawing/2014/main" id="{A96BE557-3858-46D8-9793-34B892463644}"/>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9D1FAB-DA72-4631-B187-DEF818EF4820}"/>
              </a:ext>
            </a:extLst>
          </p:cNvPr>
          <p:cNvCxnSpPr>
            <a:cxnSpLocks/>
          </p:cNvCxnSpPr>
          <p:nvPr userDrawn="1"/>
        </p:nvCxnSpPr>
        <p:spPr>
          <a:xfrm>
            <a:off x="504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5FBBCE61-DAF1-02CB-EB25-3B2813273587}"/>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19418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large quote,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240000" y="360000"/>
            <a:ext cx="0" cy="595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0" y="0"/>
            <a:ext cx="3096000" cy="6858000"/>
          </a:xfrm>
        </p:spPr>
        <p:txBody>
          <a:bodyPr/>
          <a:lstStyle/>
          <a:p>
            <a:r>
              <a:rPr lang="en-GB"/>
              <a:t>Click icon to add picture</a:t>
            </a:r>
            <a:endParaRPr lang="en-AU"/>
          </a:p>
        </p:txBody>
      </p:sp>
      <p:sp>
        <p:nvSpPr>
          <p:cNvPr id="9" name="Text Placeholder 12">
            <a:extLst>
              <a:ext uri="{FF2B5EF4-FFF2-40B4-BE49-F238E27FC236}">
                <a16:creationId xmlns:a16="http://schemas.microsoft.com/office/drawing/2014/main" id="{7D48D867-1634-4661-A72C-293367F2E05D}"/>
              </a:ext>
            </a:extLst>
          </p:cNvPr>
          <p:cNvSpPr>
            <a:spLocks noGrp="1"/>
          </p:cNvSpPr>
          <p:nvPr>
            <p:ph type="body" sz="quarter" idx="14" hasCustomPrompt="1"/>
          </p:nvPr>
        </p:nvSpPr>
        <p:spPr>
          <a:xfrm>
            <a:off x="3420000" y="5256000"/>
            <a:ext cx="6480000" cy="779040"/>
          </a:xfrm>
        </p:spPr>
        <p:txBody>
          <a:bodyPr>
            <a:normAutofit/>
          </a:bodyPr>
          <a:lstStyle>
            <a:lvl1pPr>
              <a:defRPr sz="1000">
                <a:solidFill>
                  <a:schemeClr val="tx1"/>
                </a:solidFill>
                <a:latin typeface="+mn-lt"/>
              </a:defRPr>
            </a:lvl1pPr>
          </a:lstStyle>
          <a:p>
            <a:pPr lvl="0"/>
            <a:r>
              <a:rPr lang="en-US"/>
              <a:t>Caption</a:t>
            </a:r>
            <a:endParaRPr lang="en-AU"/>
          </a:p>
        </p:txBody>
      </p:sp>
      <p:sp>
        <p:nvSpPr>
          <p:cNvPr id="5" name="Text Placeholder 4">
            <a:extLst>
              <a:ext uri="{FF2B5EF4-FFF2-40B4-BE49-F238E27FC236}">
                <a16:creationId xmlns:a16="http://schemas.microsoft.com/office/drawing/2014/main" id="{DFACA64A-C8B8-48DB-91AF-7634E05EC648}"/>
              </a:ext>
            </a:extLst>
          </p:cNvPr>
          <p:cNvSpPr>
            <a:spLocks noGrp="1"/>
          </p:cNvSpPr>
          <p:nvPr>
            <p:ph type="body" sz="quarter" idx="15"/>
          </p:nvPr>
        </p:nvSpPr>
        <p:spPr>
          <a:xfrm>
            <a:off x="3419481" y="360363"/>
            <a:ext cx="6480000" cy="4711700"/>
          </a:xfrm>
        </p:spPr>
        <p:txBody>
          <a:bodyPr/>
          <a:lstStyle>
            <a:lvl1pPr>
              <a:defRPr sz="3600"/>
            </a:lvl1pPr>
          </a:lstStyle>
          <a:p>
            <a:pPr lvl="0"/>
            <a:r>
              <a:rPr lang="en-GB"/>
              <a:t>Click to edit Master text styles</a:t>
            </a:r>
          </a:p>
          <a:p>
            <a:pPr lvl="1"/>
            <a:r>
              <a:rPr lang="en-GB"/>
              <a:t>Second level</a:t>
            </a:r>
          </a:p>
        </p:txBody>
      </p:sp>
      <p:sp>
        <p:nvSpPr>
          <p:cNvPr id="3" name="Footer Placeholder 4">
            <a:extLst>
              <a:ext uri="{FF2B5EF4-FFF2-40B4-BE49-F238E27FC236}">
                <a16:creationId xmlns:a16="http://schemas.microsoft.com/office/drawing/2014/main" id="{D1A0C627-D28B-738D-5AB2-7D084219DE7A}"/>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
        <p:nvSpPr>
          <p:cNvPr id="2" name="TextBox 1">
            <a:extLst>
              <a:ext uri="{FF2B5EF4-FFF2-40B4-BE49-F238E27FC236}">
                <a16:creationId xmlns:a16="http://schemas.microsoft.com/office/drawing/2014/main" id="{FE6A9122-FFA8-606D-225C-6FFB7441731B}"/>
              </a:ext>
            </a:extLst>
          </p:cNvPr>
          <p:cNvSpPr txBox="1"/>
          <p:nvPr userDrawn="1"/>
        </p:nvSpPr>
        <p:spPr>
          <a:xfrm>
            <a:off x="10229850" y="2667000"/>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61706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image r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5064000" y="0"/>
            <a:ext cx="7128000" cy="6858000"/>
          </a:xfrm>
        </p:spPr>
        <p:txBody>
          <a:bodyPr/>
          <a:lstStyle>
            <a:lvl1pPr>
              <a:defRPr>
                <a:solidFill>
                  <a:schemeClr val="accent1"/>
                </a:solidFill>
              </a:defRPr>
            </a:lvl1pPr>
          </a:lstStyle>
          <a:p>
            <a:r>
              <a:rPr lang="en-GB"/>
              <a:t>Click icon to add picture</a:t>
            </a:r>
            <a:endParaRPr lang="en-AU"/>
          </a:p>
        </p:txBody>
      </p:sp>
      <p:cxnSp>
        <p:nvCxnSpPr>
          <p:cNvPr id="16" name="Straight Connector 15">
            <a:extLst>
              <a:ext uri="{FF2B5EF4-FFF2-40B4-BE49-F238E27FC236}">
                <a16:creationId xmlns:a16="http://schemas.microsoft.com/office/drawing/2014/main" id="{67CC9A22-B874-478E-99C4-ECA759D51D9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21C9DD5D-E0D4-4500-842E-A4446A3198FB}"/>
              </a:ext>
            </a:extLst>
          </p:cNvPr>
          <p:cNvSpPr>
            <a:spLocks noGrp="1"/>
          </p:cNvSpPr>
          <p:nvPr>
            <p:ph type="title"/>
          </p:nvPr>
        </p:nvSpPr>
        <p:spPr>
          <a:xfrm>
            <a:off x="540001" y="359999"/>
            <a:ext cx="4319998" cy="1792357"/>
          </a:xfrm>
        </p:spPr>
        <p:txBody>
          <a:bodyPr/>
          <a:lstStyle/>
          <a:p>
            <a:r>
              <a:rPr lang="en-GB"/>
              <a:t>Click to edit Master title style</a:t>
            </a:r>
            <a:endParaRPr lang="en-US"/>
          </a:p>
        </p:txBody>
      </p:sp>
      <p:sp>
        <p:nvSpPr>
          <p:cNvPr id="18" name="Content Placeholder 3">
            <a:extLst>
              <a:ext uri="{FF2B5EF4-FFF2-40B4-BE49-F238E27FC236}">
                <a16:creationId xmlns:a16="http://schemas.microsoft.com/office/drawing/2014/main" id="{4DBD2741-9554-4854-8C50-9D41117FF7CD}"/>
              </a:ext>
            </a:extLst>
          </p:cNvPr>
          <p:cNvSpPr>
            <a:spLocks noGrp="1"/>
          </p:cNvSpPr>
          <p:nvPr>
            <p:ph sz="half" idx="2"/>
          </p:nvPr>
        </p:nvSpPr>
        <p:spPr>
          <a:xfrm>
            <a:off x="539999" y="2916001"/>
            <a:ext cx="4319993" cy="34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4">
            <a:extLst>
              <a:ext uri="{FF2B5EF4-FFF2-40B4-BE49-F238E27FC236}">
                <a16:creationId xmlns:a16="http://schemas.microsoft.com/office/drawing/2014/main" id="{9D529A3F-0DB4-BCE6-746B-D9805650F5DC}"/>
              </a:ext>
            </a:extLst>
          </p:cNvPr>
          <p:cNvSpPr txBox="1">
            <a:spLocks/>
          </p:cNvSpPr>
          <p:nvPr userDrawn="1"/>
        </p:nvSpPr>
        <p:spPr>
          <a:xfrm>
            <a:off x="10028903" y="359999"/>
            <a:ext cx="1778986" cy="1009651"/>
          </a:xfrm>
          <a:prstGeom prst="rect">
            <a:avLst/>
          </a:prstGeom>
        </p:spPr>
        <p:txBody>
          <a:bodyPr vert="horz" lIns="0" tIns="0" rIns="0" bIns="0" rtlCol="0" anchor="t"/>
          <a:lstStyle>
            <a:defPPr>
              <a:defRPr lang="en-US"/>
            </a:defPPr>
            <a:lvl1pPr marL="0" algn="r" defTabSz="609585" rtl="0" eaLnBrk="1" latinLnBrk="0" hangingPunct="1">
              <a:defRPr sz="1800" kern="1200">
                <a:solidFill>
                  <a:schemeClr val="accent1"/>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1867896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8017311" cy="1009652"/>
          </a:xfrm>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3C1423-F277-40DA-98EB-918FB3D699A0}"/>
              </a:ext>
            </a:extLst>
          </p:cNvPr>
          <p:cNvCxnSpPr/>
          <p:nvPr/>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A4F9FC7-ABCA-43DD-A239-42AB7B96B8FF}"/>
              </a:ext>
            </a:extLst>
          </p:cNvPr>
          <p:cNvCxnSpPr/>
          <p:nvPr/>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39F019-7E1A-4D4E-A564-CDC23142A474}"/>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64EB0089-95E5-6850-C693-1C98EF68DE16}"/>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29712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7644517" cy="1009652"/>
          </a:xfrm>
          <a:prstGeom prst="rect">
            <a:avLst/>
          </a:prstGeom>
        </p:spPr>
        <p:txBody>
          <a:bodyPr vert="horz" lIns="0" tIns="0" rIns="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11317458" y="6444000"/>
            <a:ext cx="490542" cy="180000"/>
          </a:xfrm>
          <a:prstGeom prst="rect">
            <a:avLst/>
          </a:prstGeom>
        </p:spPr>
        <p:txBody>
          <a:bodyPr vert="horz" lIns="0" tIns="0" rIns="0" bIns="0" rtlCol="0" anchor="t"/>
          <a:lstStyle>
            <a:lvl1pPr algn="r">
              <a:defRPr sz="1200">
                <a:solidFill>
                  <a:schemeClr val="accent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Lst>
          </p:cNvPr>
          <p:cNvSpPr txBox="1"/>
          <p:nvPr/>
        </p:nvSpPr>
        <p:spPr>
          <a:xfrm>
            <a:off x="-2622931" y="14626"/>
            <a:ext cx="2544960" cy="5170646"/>
          </a:xfrm>
          <a:prstGeom prst="rect">
            <a:avLst/>
          </a:prstGeom>
          <a:noFill/>
        </p:spPr>
        <p:txBody>
          <a:bodyPr wrap="square" lIns="0" tIns="0" rIns="0" bIns="0" rtlCol="0">
            <a:spAutoFit/>
          </a:bodyPr>
          <a:lstStyle/>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sp>
        <p:nvSpPr>
          <p:cNvPr id="8" name="TextBox 7">
            <a:extLst>
              <a:ext uri="{FF2B5EF4-FFF2-40B4-BE49-F238E27FC236}">
                <a16:creationId xmlns:a16="http://schemas.microsoft.com/office/drawing/2014/main" id="{AA5B23C5-CFA3-4AB1-A820-22BBB4A0A0D2}"/>
              </a:ext>
            </a:extLst>
          </p:cNvPr>
          <p:cNvSpPr txBox="1"/>
          <p:nvPr/>
        </p:nvSpPr>
        <p:spPr>
          <a:xfrm>
            <a:off x="-2622931" y="14626"/>
            <a:ext cx="2544960" cy="5170646"/>
          </a:xfrm>
          <a:prstGeom prst="rect">
            <a:avLst/>
          </a:prstGeom>
          <a:noFill/>
        </p:spPr>
        <p:txBody>
          <a:bodyPr wrap="square" lIns="0" tIns="0" rIns="0" bIns="0" rtlCol="0">
            <a:spAutoFit/>
          </a:bodyPr>
          <a:lstStyle/>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0" name="Picture 9">
            <a:extLst>
              <a:ext uri="{FF2B5EF4-FFF2-40B4-BE49-F238E27FC236}">
                <a16:creationId xmlns:a16="http://schemas.microsoft.com/office/drawing/2014/main" id="{5F3DED04-25BF-48B2-9349-734192A7603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sp>
        <p:nvSpPr>
          <p:cNvPr id="12" name="TextBox 11">
            <a:extLst>
              <a:ext uri="{FF2B5EF4-FFF2-40B4-BE49-F238E27FC236}">
                <a16:creationId xmlns:a16="http://schemas.microsoft.com/office/drawing/2014/main" id="{0401F0E7-0CAA-445F-B887-BDAB4FCBF648}"/>
              </a:ext>
            </a:extLst>
          </p:cNvPr>
          <p:cNvSpPr txBox="1"/>
          <p:nvPr userDrawn="1"/>
        </p:nvSpPr>
        <p:spPr>
          <a:xfrm>
            <a:off x="-2622931" y="14626"/>
            <a:ext cx="2544960" cy="5170646"/>
          </a:xfrm>
          <a:prstGeom prst="rect">
            <a:avLst/>
          </a:prstGeom>
          <a:noFill/>
        </p:spPr>
        <p:txBody>
          <a:bodyPr wrap="square" lIns="0" tIns="0" rIns="0" bIns="0" rtlCol="0">
            <a:spAutoFit/>
          </a:bodyPr>
          <a:lstStyle/>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3" name="Picture 12">
            <a:extLst>
              <a:ext uri="{FF2B5EF4-FFF2-40B4-BE49-F238E27FC236}">
                <a16:creationId xmlns:a16="http://schemas.microsoft.com/office/drawing/2014/main" id="{DB77B933-EBDD-4BF8-929D-EE7DEA71A6F7}"/>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622930" y="1263563"/>
            <a:ext cx="632972" cy="215628"/>
          </a:xfrm>
          <a:prstGeom prst="rect">
            <a:avLst/>
          </a:prstGeom>
        </p:spPr>
      </p:pic>
      <p:sp>
        <p:nvSpPr>
          <p:cNvPr id="4" name="Footer Placeholder 4">
            <a:extLst>
              <a:ext uri="{FF2B5EF4-FFF2-40B4-BE49-F238E27FC236}">
                <a16:creationId xmlns:a16="http://schemas.microsoft.com/office/drawing/2014/main" id="{2C66B901-990C-C0D3-0CAE-94127B8C8B66}"/>
              </a:ext>
            </a:extLst>
          </p:cNvPr>
          <p:cNvSpPr>
            <a:spLocks noGrp="1"/>
          </p:cNvSpPr>
          <p:nvPr>
            <p:ph type="ftr" sz="quarter" idx="3"/>
          </p:nvPr>
        </p:nvSpPr>
        <p:spPr>
          <a:xfrm>
            <a:off x="10028903" y="359999"/>
            <a:ext cx="1778986" cy="1009651"/>
          </a:xfrm>
          <a:prstGeom prst="rect">
            <a:avLst/>
          </a:prstGeom>
        </p:spPr>
        <p:txBody>
          <a:bodyPr vert="horz" lIns="0" tIns="0" rIns="0" bIns="0" rtlCol="0" anchor="t"/>
          <a:lstStyle>
            <a:lvl1pPr algn="r">
              <a:defRPr sz="1800">
                <a:solidFill>
                  <a:schemeClr val="accent1"/>
                </a:solidFill>
                <a:latin typeface="Public Sans SemiBold" pitchFamily="2" charset="0"/>
              </a:defRPr>
            </a:lvl1pPr>
          </a:lstStyle>
          <a:p>
            <a:pPr>
              <a:lnSpc>
                <a:spcPct val="90000"/>
              </a:lnSpc>
            </a:pPr>
            <a:r>
              <a:rPr lang="en-US"/>
              <a:t>NSW Bureau of Crime Statistics and Research</a:t>
            </a:r>
            <a:endParaRPr lang="en-AU"/>
          </a:p>
        </p:txBody>
      </p:sp>
    </p:spTree>
    <p:extLst>
      <p:ext uri="{BB962C8B-B14F-4D97-AF65-F5344CB8AC3E}">
        <p14:creationId xmlns:p14="http://schemas.microsoft.com/office/powerpoint/2010/main" val="4202078418"/>
      </p:ext>
    </p:extLst>
  </p:cSld>
  <p:clrMap bg1="lt1" tx1="dk1" bg2="lt2" tx2="dk2" accent1="accent1" accent2="accent2" accent3="accent3" accent4="accent4" accent5="accent5" accent6="accent6" hlink="hlink" folHlink="folHlink"/>
  <p:sldLayoutIdLst>
    <p:sldLayoutId id="2147483692" r:id="rId1"/>
    <p:sldLayoutId id="2147483694" r:id="rId2"/>
    <p:sldLayoutId id="2147483697" r:id="rId3"/>
    <p:sldLayoutId id="2147483699" r:id="rId4"/>
    <p:sldLayoutId id="2147483744" r:id="rId5"/>
    <p:sldLayoutId id="2147483745" r:id="rId6"/>
    <p:sldLayoutId id="2147483746" r:id="rId7"/>
    <p:sldLayoutId id="2147483703" r:id="rId8"/>
    <p:sldLayoutId id="2147483700" r:id="rId9"/>
    <p:sldLayoutId id="2147483701" r:id="rId10"/>
    <p:sldLayoutId id="2147483702" r:id="rId11"/>
    <p:sldLayoutId id="2147483704" r:id="rId12"/>
    <p:sldLayoutId id="2147483705" r:id="rId13"/>
    <p:sldLayoutId id="2147483706" r:id="rId14"/>
    <p:sldLayoutId id="2147483707" r:id="rId15"/>
    <p:sldLayoutId id="2147483708" r:id="rId16"/>
    <p:sldLayoutId id="2147483710" r:id="rId17"/>
    <p:sldLayoutId id="2147483711" r:id="rId18"/>
    <p:sldLayoutId id="2147483712" r:id="rId19"/>
    <p:sldLayoutId id="2147483713" r:id="rId20"/>
    <p:sldLayoutId id="2147483714" r:id="rId21"/>
    <p:sldLayoutId id="2147483715" r:id="rId22"/>
    <p:sldLayoutId id="2147483716" r:id="rId23"/>
    <p:sldLayoutId id="2147483749" r:id="rId24"/>
  </p:sldLayoutIdLst>
  <p:hf hdr="0" dt="0"/>
  <p:txStyles>
    <p:titleStyle>
      <a:lvl1pPr algn="l" defTabSz="914377" rtl="0" eaLnBrk="1" latinLnBrk="0" hangingPunct="1">
        <a:lnSpc>
          <a:spcPct val="90000"/>
        </a:lnSpc>
        <a:spcBef>
          <a:spcPct val="0"/>
        </a:spcBef>
        <a:buNone/>
        <a:defRPr sz="3600" kern="1200">
          <a:solidFill>
            <a:schemeClr val="accent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accent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Click to edit master title style">
            <a:extLst>
              <a:ext uri="{FF2B5EF4-FFF2-40B4-BE49-F238E27FC236}">
                <a16:creationId xmlns:a16="http://schemas.microsoft.com/office/drawing/2014/main" id="{70841D79-9C5E-1449-B506-564E0213A8C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dirty="0"/>
              <a:t>Title goes here</a:t>
            </a:r>
            <a:endParaRPr lang="en-US" dirty="0"/>
          </a:p>
        </p:txBody>
      </p:sp>
      <p:sp>
        <p:nvSpPr>
          <p:cNvPr id="3" name="Text Placeholder 2" descr="Click to add secondary details&#10;">
            <a:extLst>
              <a:ext uri="{FF2B5EF4-FFF2-40B4-BE49-F238E27FC236}">
                <a16:creationId xmlns:a16="http://schemas.microsoft.com/office/drawing/2014/main" id="{4A50093E-B476-CE4A-816B-226988C60D31}"/>
              </a:ext>
            </a:extLst>
          </p:cNvPr>
          <p:cNvSpPr>
            <a:spLocks noGrp="1"/>
          </p:cNvSpPr>
          <p:nvPr>
            <p:ph type="body" idx="1"/>
          </p:nvPr>
        </p:nvSpPr>
        <p:spPr>
          <a:xfrm>
            <a:off x="410400" y="6289200"/>
            <a:ext cx="4730400" cy="370800"/>
          </a:xfrm>
          <a:prstGeom prst="rect">
            <a:avLst/>
          </a:prstGeom>
        </p:spPr>
        <p:txBody>
          <a:bodyPr vert="horz" lIns="91440" tIns="45720" rIns="91440" bIns="45720" rtlCol="0">
            <a:normAutofit/>
          </a:bodyPr>
          <a:lstStyle/>
          <a:p>
            <a:pPr lvl="0"/>
            <a:r>
              <a:rPr lang="en-GB" dirty="0"/>
              <a:t>Click to edit Master text styles</a:t>
            </a:r>
          </a:p>
        </p:txBody>
      </p:sp>
    </p:spTree>
    <p:extLst>
      <p:ext uri="{BB962C8B-B14F-4D97-AF65-F5344CB8AC3E}">
        <p14:creationId xmlns:p14="http://schemas.microsoft.com/office/powerpoint/2010/main" val="377759830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3" r:id="rId8"/>
    <p:sldLayoutId id="2147483774" r:id="rId9"/>
  </p:sldLayoutIdLst>
  <p:txStyles>
    <p:titleStyle>
      <a:lvl1pPr marL="0" indent="0" algn="l" defTabSz="914400" rtl="0" eaLnBrk="1" latinLnBrk="0" hangingPunct="1">
        <a:lnSpc>
          <a:spcPct val="100000"/>
        </a:lnSpc>
        <a:spcBef>
          <a:spcPct val="0"/>
        </a:spcBef>
        <a:buNone/>
        <a:defRPr sz="110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301BA9-667A-C940-BF9C-6AF18CD19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450F6A6-B05A-B7F5-6519-FA011391F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EEEC928-66E0-287A-7303-2C8D7E9ADE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43FB79-DE83-4943-B179-DCDCFFB822FC}" type="datetimeFigureOut">
              <a:rPr lang="en-AU" smtClean="0"/>
              <a:t>1/09/2025</a:t>
            </a:fld>
            <a:endParaRPr lang="en-AU"/>
          </a:p>
        </p:txBody>
      </p:sp>
      <p:sp>
        <p:nvSpPr>
          <p:cNvPr id="5" name="Footer Placeholder 4">
            <a:extLst>
              <a:ext uri="{FF2B5EF4-FFF2-40B4-BE49-F238E27FC236}">
                <a16:creationId xmlns:a16="http://schemas.microsoft.com/office/drawing/2014/main" id="{67286800-F499-EB53-D044-793C81168A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EF720564-D6EF-733D-6C6D-919E65B77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5F7705-4D2E-47CC-86AA-26B2FA91D041}" type="slidenum">
              <a:rPr lang="en-AU" smtClean="0"/>
              <a:t>‹#›</a:t>
            </a:fld>
            <a:endParaRPr lang="en-AU"/>
          </a:p>
        </p:txBody>
      </p:sp>
      <p:pic>
        <p:nvPicPr>
          <p:cNvPr id="8" name="Picture 7" descr="A blue and green background&#10;&#10;AI-generated content may be incorrect." hidden="1">
            <a:extLst>
              <a:ext uri="{FF2B5EF4-FFF2-40B4-BE49-F238E27FC236}">
                <a16:creationId xmlns:a16="http://schemas.microsoft.com/office/drawing/2014/main" id="{24A4CB15-F1DE-BD52-F805-533D8D950AC3}"/>
              </a:ext>
            </a:extLst>
          </p:cNvPr>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0" y="-6245110"/>
            <a:ext cx="12192000" cy="16914736"/>
          </a:xfrm>
          <a:prstGeom prst="rect">
            <a:avLst/>
          </a:prstGeom>
          <a:gradFill>
            <a:gsLst>
              <a:gs pos="0">
                <a:schemeClr val="accent1">
                  <a:lumMod val="9000"/>
                  <a:lumOff val="9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7292182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chart" Target="../charts/chart17.xml"/><Relationship Id="rId4" Type="http://schemas.openxmlformats.org/officeDocument/2006/relationships/chart" Target="../charts/char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hyperlink" Target="0805_1300_ARCCJC25_CBR_K4_Jackie_Fitzgerald_1.pptx" TargetMode="Externa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chart" Target="../charts/chart3.xml"/><Relationship Id="rId5" Type="http://schemas.openxmlformats.org/officeDocument/2006/relationships/image" Target="../media/image20.png"/><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chart" Target="../charts/chart7.xml"/><Relationship Id="rId4" Type="http://schemas.openxmlformats.org/officeDocument/2006/relationships/chart" Target="../charts/chart6.xml"/></Relationships>
</file>

<file path=ppt/slides/_rels/slide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chart" Target="../charts/chart9.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chart" Target="../charts/char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a:xfrm>
            <a:off x="4217964" y="2029861"/>
            <a:ext cx="6858353" cy="1481088"/>
          </a:xfrm>
        </p:spPr>
        <p:txBody>
          <a:bodyPr>
            <a:normAutofit/>
          </a:bodyPr>
          <a:lstStyle/>
          <a:p>
            <a:r>
              <a:rPr lang="en-AU" sz="3629"/>
              <a:t>Youth crime</a:t>
            </a:r>
          </a:p>
        </p:txBody>
      </p:sp>
      <p:pic>
        <p:nvPicPr>
          <p:cNvPr id="5" name="Picture 4" descr="A purple and white logo&#10;&#10;Description automatically generated">
            <a:extLst>
              <a:ext uri="{FF2B5EF4-FFF2-40B4-BE49-F238E27FC236}">
                <a16:creationId xmlns:a16="http://schemas.microsoft.com/office/drawing/2014/main" id="{E5CAE619-BAF4-06FD-3CE9-CCE06BC29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1203" y="5576188"/>
            <a:ext cx="1120067" cy="803234"/>
          </a:xfrm>
          <a:prstGeom prst="rect">
            <a:avLst/>
          </a:prstGeom>
        </p:spPr>
      </p:pic>
      <p:pic>
        <p:nvPicPr>
          <p:cNvPr id="2" name="Picture 1">
            <a:extLst>
              <a:ext uri="{FF2B5EF4-FFF2-40B4-BE49-F238E27FC236}">
                <a16:creationId xmlns:a16="http://schemas.microsoft.com/office/drawing/2014/main" id="{21DABF90-E3FB-E467-B2EB-4075F34BBD4B}"/>
              </a:ext>
            </a:extLst>
          </p:cNvPr>
          <p:cNvPicPr>
            <a:picLocks noChangeAspect="1"/>
          </p:cNvPicPr>
          <p:nvPr/>
        </p:nvPicPr>
        <p:blipFill rotWithShape="1">
          <a:blip r:embed="rId4">
            <a:extLst>
              <a:ext uri="{28A0092B-C50C-407E-A947-70E740481C1C}">
                <a14:useLocalDpi xmlns:a14="http://schemas.microsoft.com/office/drawing/2010/main" val="0"/>
              </a:ext>
            </a:extLst>
          </a:blip>
          <a:srcRect l="9496" t="58400" r="67896"/>
          <a:stretch/>
        </p:blipFill>
        <p:spPr>
          <a:xfrm>
            <a:off x="1673001" y="429167"/>
            <a:ext cx="2213916" cy="3883441"/>
          </a:xfrm>
          <a:prstGeom prst="rect">
            <a:avLst/>
          </a:prstGeom>
        </p:spPr>
      </p:pic>
      <p:cxnSp>
        <p:nvCxnSpPr>
          <p:cNvPr id="4" name="Straight Connector 3">
            <a:extLst>
              <a:ext uri="{FF2B5EF4-FFF2-40B4-BE49-F238E27FC236}">
                <a16:creationId xmlns:a16="http://schemas.microsoft.com/office/drawing/2014/main" id="{C60FB4AF-8973-EBAD-63A0-3C35200D7198}"/>
              </a:ext>
            </a:extLst>
          </p:cNvPr>
          <p:cNvCxnSpPr/>
          <p:nvPr/>
        </p:nvCxnSpPr>
        <p:spPr>
          <a:xfrm>
            <a:off x="1496124" y="965570"/>
            <a:ext cx="0" cy="3405819"/>
          </a:xfrm>
          <a:prstGeom prst="line">
            <a:avLst/>
          </a:prstGeom>
        </p:spPr>
        <p:style>
          <a:lnRef idx="1">
            <a:schemeClr val="accent5"/>
          </a:lnRef>
          <a:fillRef idx="0">
            <a:schemeClr val="accent5"/>
          </a:fillRef>
          <a:effectRef idx="0">
            <a:schemeClr val="accent5"/>
          </a:effectRef>
          <a:fontRef idx="minor">
            <a:schemeClr val="tx1"/>
          </a:fontRef>
        </p:style>
      </p:cxnSp>
      <p:sp>
        <p:nvSpPr>
          <p:cNvPr id="7" name="Text Placeholder 6">
            <a:extLst>
              <a:ext uri="{FF2B5EF4-FFF2-40B4-BE49-F238E27FC236}">
                <a16:creationId xmlns:a16="http://schemas.microsoft.com/office/drawing/2014/main" id="{5165BAD6-1A23-781E-45CB-E727A93DD424}"/>
              </a:ext>
            </a:extLst>
          </p:cNvPr>
          <p:cNvSpPr>
            <a:spLocks noGrp="1"/>
          </p:cNvSpPr>
          <p:nvPr>
            <p:ph type="body" sz="quarter" idx="11"/>
          </p:nvPr>
        </p:nvSpPr>
        <p:spPr>
          <a:xfrm>
            <a:off x="1496124" y="5432876"/>
            <a:ext cx="7834913" cy="1089858"/>
          </a:xfrm>
        </p:spPr>
        <p:txBody>
          <a:bodyPr/>
          <a:lstStyle/>
          <a:p>
            <a:r>
              <a:rPr lang="en-AU" sz="1500" dirty="0">
                <a:solidFill>
                  <a:schemeClr val="tx1">
                    <a:lumMod val="75000"/>
                    <a:lumOff val="25000"/>
                  </a:schemeClr>
                </a:solidFill>
                <a:latin typeface="Calibri" panose="020F0502020204030204" pitchFamily="34" charset="0"/>
                <a:cs typeface="Calibri" panose="020F0502020204030204" pitchFamily="34" charset="0"/>
              </a:rPr>
              <a:t>Jackie Fitzgerald, Executive Director</a:t>
            </a:r>
          </a:p>
          <a:p>
            <a:br>
              <a:rPr lang="en-AU" sz="1500" dirty="0">
                <a:solidFill>
                  <a:schemeClr val="tx1">
                    <a:lumMod val="75000"/>
                    <a:lumOff val="25000"/>
                  </a:schemeClr>
                </a:solidFill>
                <a:latin typeface="Calibri" panose="020F0502020204030204" pitchFamily="34" charset="0"/>
                <a:cs typeface="Calibri" panose="020F0502020204030204" pitchFamily="34" charset="0"/>
              </a:rPr>
            </a:br>
            <a:r>
              <a:rPr lang="en-AU" sz="1500" dirty="0">
                <a:solidFill>
                  <a:schemeClr val="tx1">
                    <a:lumMod val="75000"/>
                    <a:lumOff val="25000"/>
                  </a:schemeClr>
                </a:solidFill>
                <a:latin typeface="Calibri" panose="020F0502020204030204" pitchFamily="34" charset="0"/>
                <a:cs typeface="Calibri" panose="020F0502020204030204" pitchFamily="34" charset="0"/>
              </a:rPr>
              <a:t>NSW Bureau of Crime Statistics and Research</a:t>
            </a:r>
          </a:p>
          <a:p>
            <a:br>
              <a:rPr lang="en-AU" sz="1500" dirty="0">
                <a:solidFill>
                  <a:schemeClr val="tx1">
                    <a:lumMod val="75000"/>
                    <a:lumOff val="25000"/>
                  </a:schemeClr>
                </a:solidFill>
                <a:latin typeface="Calibri" panose="020F0502020204030204" pitchFamily="34" charset="0"/>
                <a:cs typeface="Calibri" panose="020F0502020204030204" pitchFamily="34" charset="0"/>
              </a:rPr>
            </a:br>
            <a:r>
              <a:rPr lang="en-AU" sz="1500" dirty="0">
                <a:solidFill>
                  <a:schemeClr val="tx1">
                    <a:lumMod val="75000"/>
                    <a:lumOff val="25000"/>
                  </a:schemeClr>
                </a:solidFill>
                <a:latin typeface="Calibri" panose="020F0502020204030204" pitchFamily="34" charset="0"/>
                <a:cs typeface="Calibri" panose="020F0502020204030204" pitchFamily="34" charset="0"/>
              </a:rPr>
              <a:t>5 August 2025</a:t>
            </a:r>
          </a:p>
          <a:p>
            <a:endParaRPr lang="en-AU" sz="1500" dirty="0">
              <a:solidFill>
                <a:schemeClr val="tx1"/>
              </a:solidFill>
            </a:endParaRPr>
          </a:p>
          <a:p>
            <a:endParaRPr lang="en-AU" dirty="0">
              <a:solidFill>
                <a:schemeClr val="tx1"/>
              </a:solidFill>
            </a:endParaRPr>
          </a:p>
        </p:txBody>
      </p:sp>
    </p:spTree>
    <p:extLst>
      <p:ext uri="{BB962C8B-B14F-4D97-AF65-F5344CB8AC3E}">
        <p14:creationId xmlns:p14="http://schemas.microsoft.com/office/powerpoint/2010/main" val="2504182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38872-4140-9F70-8ABF-E5777D91DF4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4D21D9A0-196E-FEEB-B6E9-B836D889E68E}"/>
              </a:ext>
            </a:extLst>
          </p:cNvPr>
          <p:cNvSpPr/>
          <p:nvPr/>
        </p:nvSpPr>
        <p:spPr>
          <a:xfrm rot="5400000">
            <a:off x="-1761893" y="1761189"/>
            <a:ext cx="6857999" cy="333562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ACADEE-AE62-301B-9562-EF703F260DE1}"/>
              </a:ext>
            </a:extLst>
          </p:cNvPr>
          <p:cNvSpPr txBox="1"/>
          <p:nvPr/>
        </p:nvSpPr>
        <p:spPr>
          <a:xfrm>
            <a:off x="3934702" y="634382"/>
            <a:ext cx="5700366" cy="830997"/>
          </a:xfrm>
          <a:prstGeom prst="rect">
            <a:avLst/>
          </a:prstGeom>
          <a:noFill/>
          <a:ln>
            <a:noFill/>
          </a:ln>
        </p:spPr>
        <p:txBody>
          <a:bodyPr wrap="square" rtlCol="0">
            <a:spAutoFit/>
          </a:bodyPr>
          <a:lstStyle/>
          <a:p>
            <a:pPr defTabSz="685834">
              <a:defRPr/>
            </a:pPr>
            <a:r>
              <a:rPr lang="en-AU" sz="1600">
                <a:solidFill>
                  <a:schemeClr val="bg1"/>
                </a:solidFill>
                <a:latin typeface="Public Sans" pitchFamily="2" charset="0"/>
              </a:rPr>
              <a:t>Despite significant domestic violence policy and program development, trends in domestic violence victimisation have been stable for over a decade. </a:t>
            </a:r>
          </a:p>
        </p:txBody>
      </p:sp>
      <p:sp>
        <p:nvSpPr>
          <p:cNvPr id="9" name="TextBox 8">
            <a:extLst>
              <a:ext uri="{FF2B5EF4-FFF2-40B4-BE49-F238E27FC236}">
                <a16:creationId xmlns:a16="http://schemas.microsoft.com/office/drawing/2014/main" id="{F1F051BC-191F-357E-410E-2B821FFC5C1C}"/>
              </a:ext>
            </a:extLst>
          </p:cNvPr>
          <p:cNvSpPr txBox="1"/>
          <p:nvPr/>
        </p:nvSpPr>
        <p:spPr>
          <a:xfrm>
            <a:off x="1169653" y="2286046"/>
            <a:ext cx="1911254" cy="800219"/>
          </a:xfrm>
          <a:prstGeom prst="rect">
            <a:avLst/>
          </a:prstGeom>
          <a:noFill/>
        </p:spPr>
        <p:txBody>
          <a:bodyPr wrap="square" lIns="0" tIns="0" rIns="0" bIns="0" rtlCol="0">
            <a:spAutoFit/>
          </a:bodyPr>
          <a:lstStyle/>
          <a:p>
            <a:pPr>
              <a:spcBef>
                <a:spcPts val="600"/>
              </a:spcBef>
            </a:pPr>
            <a:r>
              <a:rPr lang="en-AU" sz="1400" b="1" dirty="0">
                <a:solidFill>
                  <a:srgbClr val="4F408E"/>
                </a:solidFill>
                <a:latin typeface="Public Sans" pitchFamily="2" charset="0"/>
              </a:rPr>
              <a:t>Trend  </a:t>
            </a:r>
          </a:p>
          <a:p>
            <a:pPr>
              <a:spcBef>
                <a:spcPts val="600"/>
              </a:spcBef>
            </a:pPr>
            <a:r>
              <a:rPr lang="en-AU" sz="1400" b="1" dirty="0">
                <a:solidFill>
                  <a:srgbClr val="4F408E"/>
                </a:solidFill>
                <a:latin typeface="Public Sans" pitchFamily="2" charset="0"/>
              </a:rPr>
              <a:t>2008/09 to 2024/25</a:t>
            </a:r>
          </a:p>
          <a:p>
            <a:pPr>
              <a:spcBef>
                <a:spcPts val="600"/>
              </a:spcBef>
            </a:pPr>
            <a:endParaRPr lang="en-AU" sz="1400" b="1" dirty="0">
              <a:solidFill>
                <a:srgbClr val="4F408E"/>
              </a:solidFill>
              <a:latin typeface="Public Sans" pitchFamily="2" charset="0"/>
            </a:endParaRPr>
          </a:p>
        </p:txBody>
      </p:sp>
      <p:cxnSp>
        <p:nvCxnSpPr>
          <p:cNvPr id="33" name="Straight Connector 32">
            <a:extLst>
              <a:ext uri="{FF2B5EF4-FFF2-40B4-BE49-F238E27FC236}">
                <a16:creationId xmlns:a16="http://schemas.microsoft.com/office/drawing/2014/main" id="{E4E586E0-3617-5644-9079-DF0118781890}"/>
              </a:ext>
            </a:extLst>
          </p:cNvPr>
          <p:cNvCxnSpPr/>
          <p:nvPr/>
        </p:nvCxnSpPr>
        <p:spPr>
          <a:xfrm>
            <a:off x="264964" y="2049502"/>
            <a:ext cx="2736090" cy="0"/>
          </a:xfrm>
          <a:prstGeom prst="line">
            <a:avLst/>
          </a:prstGeom>
          <a:ln>
            <a:solidFill>
              <a:srgbClr val="241F55"/>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CF7C0D7-0FD3-8295-F1FB-E03405406EDC}"/>
              </a:ext>
            </a:extLst>
          </p:cNvPr>
          <p:cNvSpPr/>
          <p:nvPr/>
        </p:nvSpPr>
        <p:spPr>
          <a:xfrm>
            <a:off x="4895969" y="210270"/>
            <a:ext cx="6711831" cy="792000"/>
          </a:xfrm>
          <a:prstGeom prst="rect">
            <a:avLst/>
          </a:prstGeom>
          <a:solidFill>
            <a:srgbClr val="4F4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Trends in youth offending by age</a:t>
            </a:r>
          </a:p>
        </p:txBody>
      </p:sp>
      <p:cxnSp>
        <p:nvCxnSpPr>
          <p:cNvPr id="5" name="Straight Connector 4">
            <a:extLst>
              <a:ext uri="{FF2B5EF4-FFF2-40B4-BE49-F238E27FC236}">
                <a16:creationId xmlns:a16="http://schemas.microsoft.com/office/drawing/2014/main" id="{D2C11CF6-CAB4-BB95-1898-9C0FF1202C50}"/>
              </a:ext>
            </a:extLst>
          </p:cNvPr>
          <p:cNvCxnSpPr>
            <a:cxnSpLocks/>
          </p:cNvCxnSpPr>
          <p:nvPr/>
        </p:nvCxnSpPr>
        <p:spPr>
          <a:xfrm>
            <a:off x="4234292" y="631600"/>
            <a:ext cx="555426" cy="0"/>
          </a:xfrm>
          <a:prstGeom prst="line">
            <a:avLst/>
          </a:prstGeom>
          <a:ln w="9525">
            <a:solidFill>
              <a:srgbClr val="4F408E"/>
            </a:solidFill>
            <a:tailEnd type="oval" w="sm" len="sm"/>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047AC39-AB0E-9672-86CB-FBB58327D2F9}"/>
              </a:ext>
            </a:extLst>
          </p:cNvPr>
          <p:cNvSpPr/>
          <p:nvPr/>
        </p:nvSpPr>
        <p:spPr>
          <a:xfrm>
            <a:off x="3581484" y="246579"/>
            <a:ext cx="720000" cy="720000"/>
          </a:xfrm>
          <a:prstGeom prst="ellipse">
            <a:avLst/>
          </a:prstGeom>
          <a:solidFill>
            <a:srgbClr val="4F408E"/>
          </a:solidFill>
          <a:ln w="127000">
            <a:solidFill>
              <a:srgbClr val="4F4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E780343-61C5-6A53-E81A-653F0C90DD6C}"/>
              </a:ext>
            </a:extLst>
          </p:cNvPr>
          <p:cNvSpPr txBox="1"/>
          <p:nvPr/>
        </p:nvSpPr>
        <p:spPr>
          <a:xfrm>
            <a:off x="1735798" y="213102"/>
            <a:ext cx="1405485" cy="1836400"/>
          </a:xfrm>
          <a:prstGeom prst="rect">
            <a:avLst/>
          </a:prstGeom>
          <a:noFill/>
        </p:spPr>
        <p:txBody>
          <a:bodyPr wrap="square" lIns="0" tIns="0" rIns="0" bIns="0" rtlCol="0">
            <a:spAutoFit/>
          </a:bodyPr>
          <a:lstStyle/>
          <a:p>
            <a:pPr>
              <a:spcBef>
                <a:spcPts val="600"/>
              </a:spcBef>
            </a:pPr>
            <a:r>
              <a:rPr lang="en-AU" sz="1400" dirty="0">
                <a:solidFill>
                  <a:srgbClr val="4F408E"/>
                </a:solidFill>
                <a:latin typeface="Public Sans" pitchFamily="2" charset="0"/>
              </a:rPr>
              <a:t>Youth crime accounts for 12% of all crime in NSW.</a:t>
            </a:r>
          </a:p>
          <a:p>
            <a:pPr>
              <a:spcBef>
                <a:spcPts val="600"/>
              </a:spcBef>
            </a:pPr>
            <a:r>
              <a:rPr lang="en-AU" sz="1400" dirty="0">
                <a:solidFill>
                  <a:srgbClr val="4F408E"/>
                </a:solidFill>
                <a:latin typeface="Public Sans" pitchFamily="2" charset="0"/>
              </a:rPr>
              <a:t>Down from a peak of </a:t>
            </a:r>
            <a:r>
              <a:rPr lang="en-AU" sz="1600" b="1" dirty="0">
                <a:solidFill>
                  <a:srgbClr val="4F408E"/>
                </a:solidFill>
                <a:latin typeface="Public Sans" pitchFamily="2" charset="0"/>
              </a:rPr>
              <a:t>18% </a:t>
            </a:r>
            <a:r>
              <a:rPr lang="en-AU" sz="1400" dirty="0">
                <a:solidFill>
                  <a:srgbClr val="4F408E"/>
                </a:solidFill>
                <a:latin typeface="Public Sans" pitchFamily="2" charset="0"/>
              </a:rPr>
              <a:t>in 2010</a:t>
            </a:r>
          </a:p>
          <a:p>
            <a:pPr>
              <a:spcBef>
                <a:spcPts val="600"/>
              </a:spcBef>
            </a:pPr>
            <a:endParaRPr lang="en-AU" sz="1400" baseline="30000" dirty="0">
              <a:solidFill>
                <a:srgbClr val="4F408E"/>
              </a:solidFill>
              <a:latin typeface="Public Sans" pitchFamily="2" charset="0"/>
            </a:endParaRPr>
          </a:p>
        </p:txBody>
      </p:sp>
      <p:grpSp>
        <p:nvGrpSpPr>
          <p:cNvPr id="15" name="Group 14">
            <a:extLst>
              <a:ext uri="{FF2B5EF4-FFF2-40B4-BE49-F238E27FC236}">
                <a16:creationId xmlns:a16="http://schemas.microsoft.com/office/drawing/2014/main" id="{A07A4EF0-3032-862A-FB8F-B80522275FAE}"/>
              </a:ext>
            </a:extLst>
          </p:cNvPr>
          <p:cNvGrpSpPr/>
          <p:nvPr/>
        </p:nvGrpSpPr>
        <p:grpSpPr>
          <a:xfrm>
            <a:off x="72300" y="198198"/>
            <a:ext cx="1534630" cy="1461257"/>
            <a:chOff x="-25376" y="131103"/>
            <a:chExt cx="1359851" cy="1254956"/>
          </a:xfrm>
        </p:grpSpPr>
        <p:graphicFrame>
          <p:nvGraphicFramePr>
            <p:cNvPr id="17" name="Chart 16">
              <a:extLst>
                <a:ext uri="{FF2B5EF4-FFF2-40B4-BE49-F238E27FC236}">
                  <a16:creationId xmlns:a16="http://schemas.microsoft.com/office/drawing/2014/main" id="{29A0B160-F092-26BC-6F64-91D141E2B65B}"/>
                </a:ext>
              </a:extLst>
            </p:cNvPr>
            <p:cNvGraphicFramePr>
              <a:graphicFrameLocks/>
            </p:cNvGraphicFramePr>
            <p:nvPr>
              <p:extLst>
                <p:ext uri="{D42A27DB-BD31-4B8C-83A1-F6EECF244321}">
                  <p14:modId xmlns:p14="http://schemas.microsoft.com/office/powerpoint/2010/main" val="3732362904"/>
                </p:ext>
              </p:extLst>
            </p:nvPr>
          </p:nvGraphicFramePr>
          <p:xfrm>
            <a:off x="-25376" y="131103"/>
            <a:ext cx="1359851" cy="1254956"/>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B06E90BA-DF45-AE14-F3EF-F88A0BB9A562}"/>
                </a:ext>
              </a:extLst>
            </p:cNvPr>
            <p:cNvSpPr txBox="1"/>
            <p:nvPr/>
          </p:nvSpPr>
          <p:spPr>
            <a:xfrm>
              <a:off x="399998" y="567379"/>
              <a:ext cx="752554" cy="430887"/>
            </a:xfrm>
            <a:prstGeom prst="rect">
              <a:avLst/>
            </a:prstGeom>
            <a:noFill/>
          </p:spPr>
          <p:txBody>
            <a:bodyPr wrap="square" lIns="0" tIns="0" rIns="0" bIns="0" rtlCol="0">
              <a:spAutoFit/>
            </a:bodyPr>
            <a:lstStyle/>
            <a:p>
              <a:pPr>
                <a:spcBef>
                  <a:spcPts val="600"/>
                </a:spcBef>
              </a:pPr>
              <a:r>
                <a:rPr lang="en-AU" b="1">
                  <a:solidFill>
                    <a:srgbClr val="4F408E"/>
                  </a:solidFill>
                  <a:latin typeface="Public Sans" pitchFamily="2" charset="0"/>
                </a:rPr>
                <a:t>12</a:t>
              </a:r>
              <a:r>
                <a:rPr lang="en-AU" sz="2800" b="1">
                  <a:solidFill>
                    <a:srgbClr val="4F408E"/>
                  </a:solidFill>
                  <a:latin typeface="Public Sans" pitchFamily="2" charset="0"/>
                </a:rPr>
                <a:t>%</a:t>
              </a:r>
              <a:endParaRPr lang="en-AU" baseline="30000">
                <a:solidFill>
                  <a:srgbClr val="4F408E"/>
                </a:solidFill>
                <a:latin typeface="Public Sans" pitchFamily="2" charset="0"/>
              </a:endParaRPr>
            </a:p>
          </p:txBody>
        </p:sp>
      </p:grpSp>
      <p:grpSp>
        <p:nvGrpSpPr>
          <p:cNvPr id="23" name="Group 22">
            <a:extLst>
              <a:ext uri="{FF2B5EF4-FFF2-40B4-BE49-F238E27FC236}">
                <a16:creationId xmlns:a16="http://schemas.microsoft.com/office/drawing/2014/main" id="{35DB6FD6-7E67-A454-06BC-A6B0E907CEE7}"/>
              </a:ext>
            </a:extLst>
          </p:cNvPr>
          <p:cNvGrpSpPr>
            <a:grpSpLocks noChangeAspect="1"/>
          </p:cNvGrpSpPr>
          <p:nvPr/>
        </p:nvGrpSpPr>
        <p:grpSpPr>
          <a:xfrm>
            <a:off x="194654" y="2298347"/>
            <a:ext cx="733439" cy="429489"/>
            <a:chOff x="943368" y="3584469"/>
            <a:chExt cx="482385" cy="368106"/>
          </a:xfrm>
          <a:solidFill>
            <a:srgbClr val="4F408E"/>
          </a:solidFill>
        </p:grpSpPr>
        <p:sp>
          <p:nvSpPr>
            <p:cNvPr id="24" name="Freeform: Shape 23">
              <a:extLst>
                <a:ext uri="{FF2B5EF4-FFF2-40B4-BE49-F238E27FC236}">
                  <a16:creationId xmlns:a16="http://schemas.microsoft.com/office/drawing/2014/main" id="{B21D9C97-7713-96B0-509F-9A64A8FF6028}"/>
                </a:ext>
              </a:extLst>
            </p:cNvPr>
            <p:cNvSpPr/>
            <p:nvPr/>
          </p:nvSpPr>
          <p:spPr>
            <a:xfrm rot="17983200">
              <a:off x="1265954" y="3689716"/>
              <a:ext cx="104121" cy="16507"/>
            </a:xfrm>
            <a:custGeom>
              <a:avLst/>
              <a:gdLst>
                <a:gd name="connsiteX0" fmla="*/ 0 w 104121"/>
                <a:gd name="connsiteY0" fmla="*/ 0 h 16507"/>
                <a:gd name="connsiteX1" fmla="*/ 104121 w 104121"/>
                <a:gd name="connsiteY1" fmla="*/ 0 h 16507"/>
                <a:gd name="connsiteX2" fmla="*/ 104121 w 104121"/>
                <a:gd name="connsiteY2" fmla="*/ 16507 h 16507"/>
                <a:gd name="connsiteX3" fmla="*/ 0 w 104121"/>
                <a:gd name="connsiteY3" fmla="*/ 16507 h 16507"/>
              </a:gdLst>
              <a:ahLst/>
              <a:cxnLst>
                <a:cxn ang="0">
                  <a:pos x="connsiteX0" y="connsiteY0"/>
                </a:cxn>
                <a:cxn ang="0">
                  <a:pos x="connsiteX1" y="connsiteY1"/>
                </a:cxn>
                <a:cxn ang="0">
                  <a:pos x="connsiteX2" y="connsiteY2"/>
                </a:cxn>
                <a:cxn ang="0">
                  <a:pos x="connsiteX3" y="connsiteY3"/>
                </a:cxn>
              </a:cxnLst>
              <a:rect l="l" t="t" r="r" b="b"/>
              <a:pathLst>
                <a:path w="104121" h="16507">
                  <a:moveTo>
                    <a:pt x="0" y="0"/>
                  </a:moveTo>
                  <a:lnTo>
                    <a:pt x="104121" y="0"/>
                  </a:lnTo>
                  <a:lnTo>
                    <a:pt x="104121" y="16507"/>
                  </a:lnTo>
                  <a:lnTo>
                    <a:pt x="0" y="16507"/>
                  </a:lnTo>
                  <a:close/>
                </a:path>
              </a:pathLst>
            </a:custGeom>
            <a:grpFill/>
            <a:ln w="6350" cap="flat">
              <a:solidFill>
                <a:srgbClr val="4F408E"/>
              </a:solidFill>
              <a:prstDash val="solid"/>
              <a:miter/>
            </a:ln>
          </p:spPr>
          <p:txBody>
            <a:bodyPr rtlCol="0" anchor="ctr"/>
            <a:lstStyle/>
            <a:p>
              <a:pPr>
                <a:lnSpc>
                  <a:spcPct val="90000"/>
                </a:lnSpc>
              </a:pPr>
              <a:endParaRPr lang="en-AU" sz="650"/>
            </a:p>
          </p:txBody>
        </p:sp>
        <p:sp>
          <p:nvSpPr>
            <p:cNvPr id="25" name="Freeform: Shape 24">
              <a:extLst>
                <a:ext uri="{FF2B5EF4-FFF2-40B4-BE49-F238E27FC236}">
                  <a16:creationId xmlns:a16="http://schemas.microsoft.com/office/drawing/2014/main" id="{4F97836B-6F29-5E62-C084-CBF5B5507702}"/>
                </a:ext>
              </a:extLst>
            </p:cNvPr>
            <p:cNvSpPr/>
            <p:nvPr/>
          </p:nvSpPr>
          <p:spPr>
            <a:xfrm rot="19387801">
              <a:off x="1218898" y="3664040"/>
              <a:ext cx="16506" cy="92058"/>
            </a:xfrm>
            <a:custGeom>
              <a:avLst/>
              <a:gdLst>
                <a:gd name="connsiteX0" fmla="*/ 0 w 16506"/>
                <a:gd name="connsiteY0" fmla="*/ 0 h 92058"/>
                <a:gd name="connsiteX1" fmla="*/ 16507 w 16506"/>
                <a:gd name="connsiteY1" fmla="*/ 0 h 92058"/>
                <a:gd name="connsiteX2" fmla="*/ 16507 w 16506"/>
                <a:gd name="connsiteY2" fmla="*/ 92058 h 92058"/>
                <a:gd name="connsiteX3" fmla="*/ 0 w 16506"/>
                <a:gd name="connsiteY3" fmla="*/ 92058 h 92058"/>
              </a:gdLst>
              <a:ahLst/>
              <a:cxnLst>
                <a:cxn ang="0">
                  <a:pos x="connsiteX0" y="connsiteY0"/>
                </a:cxn>
                <a:cxn ang="0">
                  <a:pos x="connsiteX1" y="connsiteY1"/>
                </a:cxn>
                <a:cxn ang="0">
                  <a:pos x="connsiteX2" y="connsiteY2"/>
                </a:cxn>
                <a:cxn ang="0">
                  <a:pos x="connsiteX3" y="connsiteY3"/>
                </a:cxn>
              </a:cxnLst>
              <a:rect l="l" t="t" r="r" b="b"/>
              <a:pathLst>
                <a:path w="16506" h="92058">
                  <a:moveTo>
                    <a:pt x="0" y="0"/>
                  </a:moveTo>
                  <a:lnTo>
                    <a:pt x="16507" y="0"/>
                  </a:lnTo>
                  <a:lnTo>
                    <a:pt x="16507" y="92058"/>
                  </a:lnTo>
                  <a:lnTo>
                    <a:pt x="0" y="92058"/>
                  </a:lnTo>
                  <a:close/>
                </a:path>
              </a:pathLst>
            </a:custGeom>
            <a:grpFill/>
            <a:ln w="6350" cap="flat">
              <a:solidFill>
                <a:srgbClr val="4F408E"/>
              </a:solidFill>
              <a:prstDash val="solid"/>
              <a:miter/>
            </a:ln>
          </p:spPr>
          <p:txBody>
            <a:bodyPr rtlCol="0" anchor="ctr"/>
            <a:lstStyle/>
            <a:p>
              <a:pPr>
                <a:lnSpc>
                  <a:spcPct val="90000"/>
                </a:lnSpc>
              </a:pPr>
              <a:endParaRPr lang="en-AU" sz="650"/>
            </a:p>
          </p:txBody>
        </p:sp>
        <p:sp>
          <p:nvSpPr>
            <p:cNvPr id="27" name="Freeform: Shape 26">
              <a:extLst>
                <a:ext uri="{FF2B5EF4-FFF2-40B4-BE49-F238E27FC236}">
                  <a16:creationId xmlns:a16="http://schemas.microsoft.com/office/drawing/2014/main" id="{B43F4AE4-21CE-93C2-C2F4-1268FAAB826F}"/>
                </a:ext>
              </a:extLst>
            </p:cNvPr>
            <p:cNvSpPr/>
            <p:nvPr/>
          </p:nvSpPr>
          <p:spPr>
            <a:xfrm rot="17858401">
              <a:off x="1041187" y="3744963"/>
              <a:ext cx="181577" cy="16507"/>
            </a:xfrm>
            <a:custGeom>
              <a:avLst/>
              <a:gdLst>
                <a:gd name="connsiteX0" fmla="*/ 0 w 181577"/>
                <a:gd name="connsiteY0" fmla="*/ 0 h 16507"/>
                <a:gd name="connsiteX1" fmla="*/ 181577 w 181577"/>
                <a:gd name="connsiteY1" fmla="*/ 0 h 16507"/>
                <a:gd name="connsiteX2" fmla="*/ 181577 w 181577"/>
                <a:gd name="connsiteY2" fmla="*/ 16507 h 16507"/>
                <a:gd name="connsiteX3" fmla="*/ 0 w 181577"/>
                <a:gd name="connsiteY3" fmla="*/ 16507 h 16507"/>
              </a:gdLst>
              <a:ahLst/>
              <a:cxnLst>
                <a:cxn ang="0">
                  <a:pos x="connsiteX0" y="connsiteY0"/>
                </a:cxn>
                <a:cxn ang="0">
                  <a:pos x="connsiteX1" y="connsiteY1"/>
                </a:cxn>
                <a:cxn ang="0">
                  <a:pos x="connsiteX2" y="connsiteY2"/>
                </a:cxn>
                <a:cxn ang="0">
                  <a:pos x="connsiteX3" y="connsiteY3"/>
                </a:cxn>
              </a:cxnLst>
              <a:rect l="l" t="t" r="r" b="b"/>
              <a:pathLst>
                <a:path w="181577" h="16507">
                  <a:moveTo>
                    <a:pt x="0" y="0"/>
                  </a:moveTo>
                  <a:lnTo>
                    <a:pt x="181577" y="0"/>
                  </a:lnTo>
                  <a:lnTo>
                    <a:pt x="181577" y="16507"/>
                  </a:lnTo>
                  <a:lnTo>
                    <a:pt x="0" y="16507"/>
                  </a:lnTo>
                  <a:close/>
                </a:path>
              </a:pathLst>
            </a:custGeom>
            <a:grpFill/>
            <a:ln w="6350" cap="flat">
              <a:solidFill>
                <a:srgbClr val="4F408E"/>
              </a:solidFill>
              <a:prstDash val="solid"/>
              <a:miter/>
            </a:ln>
          </p:spPr>
          <p:txBody>
            <a:bodyPr rtlCol="0" anchor="ctr"/>
            <a:lstStyle/>
            <a:p>
              <a:pPr>
                <a:lnSpc>
                  <a:spcPct val="90000"/>
                </a:lnSpc>
              </a:pPr>
              <a:endParaRPr lang="en-AU" sz="650"/>
            </a:p>
          </p:txBody>
        </p:sp>
        <p:sp>
          <p:nvSpPr>
            <p:cNvPr id="29" name="Freeform: Shape 28">
              <a:extLst>
                <a:ext uri="{FF2B5EF4-FFF2-40B4-BE49-F238E27FC236}">
                  <a16:creationId xmlns:a16="http://schemas.microsoft.com/office/drawing/2014/main" id="{3DD0E706-86BE-76C2-EBDA-CC92ACB87886}"/>
                </a:ext>
              </a:extLst>
            </p:cNvPr>
            <p:cNvSpPr/>
            <p:nvPr/>
          </p:nvSpPr>
          <p:spPr>
            <a:xfrm rot="19528200">
              <a:off x="1020885" y="3756156"/>
              <a:ext cx="16507" cy="86598"/>
            </a:xfrm>
            <a:custGeom>
              <a:avLst/>
              <a:gdLst>
                <a:gd name="connsiteX0" fmla="*/ 0 w 16507"/>
                <a:gd name="connsiteY0" fmla="*/ 0 h 86598"/>
                <a:gd name="connsiteX1" fmla="*/ 16507 w 16507"/>
                <a:gd name="connsiteY1" fmla="*/ 0 h 86598"/>
                <a:gd name="connsiteX2" fmla="*/ 16507 w 16507"/>
                <a:gd name="connsiteY2" fmla="*/ 86598 h 86598"/>
                <a:gd name="connsiteX3" fmla="*/ 0 w 16507"/>
                <a:gd name="connsiteY3" fmla="*/ 86598 h 86598"/>
              </a:gdLst>
              <a:ahLst/>
              <a:cxnLst>
                <a:cxn ang="0">
                  <a:pos x="connsiteX0" y="connsiteY0"/>
                </a:cxn>
                <a:cxn ang="0">
                  <a:pos x="connsiteX1" y="connsiteY1"/>
                </a:cxn>
                <a:cxn ang="0">
                  <a:pos x="connsiteX2" y="connsiteY2"/>
                </a:cxn>
                <a:cxn ang="0">
                  <a:pos x="connsiteX3" y="connsiteY3"/>
                </a:cxn>
              </a:cxnLst>
              <a:rect l="l" t="t" r="r" b="b"/>
              <a:pathLst>
                <a:path w="16507" h="86598">
                  <a:moveTo>
                    <a:pt x="0" y="0"/>
                  </a:moveTo>
                  <a:lnTo>
                    <a:pt x="16507" y="0"/>
                  </a:lnTo>
                  <a:lnTo>
                    <a:pt x="16507" y="86598"/>
                  </a:lnTo>
                  <a:lnTo>
                    <a:pt x="0" y="86598"/>
                  </a:lnTo>
                  <a:close/>
                </a:path>
              </a:pathLst>
            </a:custGeom>
            <a:grpFill/>
            <a:ln w="6350" cap="flat">
              <a:solidFill>
                <a:srgbClr val="4F408E"/>
              </a:solidFill>
              <a:prstDash val="solid"/>
              <a:miter/>
            </a:ln>
          </p:spPr>
          <p:txBody>
            <a:bodyPr rtlCol="0" anchor="ctr"/>
            <a:lstStyle/>
            <a:p>
              <a:pPr>
                <a:lnSpc>
                  <a:spcPct val="90000"/>
                </a:lnSpc>
              </a:pPr>
              <a:endParaRPr lang="en-AU" sz="650"/>
            </a:p>
          </p:txBody>
        </p:sp>
        <p:sp>
          <p:nvSpPr>
            <p:cNvPr id="32" name="Freeform: Shape 31">
              <a:extLst>
                <a:ext uri="{FF2B5EF4-FFF2-40B4-BE49-F238E27FC236}">
                  <a16:creationId xmlns:a16="http://schemas.microsoft.com/office/drawing/2014/main" id="{1752F84F-E772-D670-EF00-D5AF6058AAEA}"/>
                </a:ext>
              </a:extLst>
            </p:cNvPr>
            <p:cNvSpPr/>
            <p:nvPr/>
          </p:nvSpPr>
          <p:spPr>
            <a:xfrm>
              <a:off x="943368" y="3936068"/>
              <a:ext cx="482385" cy="16507"/>
            </a:xfrm>
            <a:custGeom>
              <a:avLst/>
              <a:gdLst>
                <a:gd name="connsiteX0" fmla="*/ 0 w 482385"/>
                <a:gd name="connsiteY0" fmla="*/ 0 h 16507"/>
                <a:gd name="connsiteX1" fmla="*/ 482385 w 482385"/>
                <a:gd name="connsiteY1" fmla="*/ 0 h 16507"/>
                <a:gd name="connsiteX2" fmla="*/ 482385 w 482385"/>
                <a:gd name="connsiteY2" fmla="*/ 16507 h 16507"/>
                <a:gd name="connsiteX3" fmla="*/ 0 w 482385"/>
                <a:gd name="connsiteY3" fmla="*/ 16507 h 16507"/>
              </a:gdLst>
              <a:ahLst/>
              <a:cxnLst>
                <a:cxn ang="0">
                  <a:pos x="connsiteX0" y="connsiteY0"/>
                </a:cxn>
                <a:cxn ang="0">
                  <a:pos x="connsiteX1" y="connsiteY1"/>
                </a:cxn>
                <a:cxn ang="0">
                  <a:pos x="connsiteX2" y="connsiteY2"/>
                </a:cxn>
                <a:cxn ang="0">
                  <a:pos x="connsiteX3" y="connsiteY3"/>
                </a:cxn>
              </a:cxnLst>
              <a:rect l="l" t="t" r="r" b="b"/>
              <a:pathLst>
                <a:path w="482385" h="16507">
                  <a:moveTo>
                    <a:pt x="0" y="0"/>
                  </a:moveTo>
                  <a:lnTo>
                    <a:pt x="482385" y="0"/>
                  </a:lnTo>
                  <a:lnTo>
                    <a:pt x="482385" y="16507"/>
                  </a:lnTo>
                  <a:lnTo>
                    <a:pt x="0" y="16507"/>
                  </a:lnTo>
                  <a:close/>
                </a:path>
              </a:pathLst>
            </a:custGeom>
            <a:grpFill/>
            <a:ln w="6350" cap="flat">
              <a:solidFill>
                <a:srgbClr val="4F408E"/>
              </a:solidFill>
              <a:prstDash val="solid"/>
              <a:miter/>
            </a:ln>
          </p:spPr>
          <p:txBody>
            <a:bodyPr rtlCol="0" anchor="ctr"/>
            <a:lstStyle/>
            <a:p>
              <a:pPr>
                <a:lnSpc>
                  <a:spcPct val="90000"/>
                </a:lnSpc>
              </a:pPr>
              <a:endParaRPr lang="en-AU" sz="650"/>
            </a:p>
          </p:txBody>
        </p:sp>
        <p:sp>
          <p:nvSpPr>
            <p:cNvPr id="36" name="Freeform: Shape 35">
              <a:extLst>
                <a:ext uri="{FF2B5EF4-FFF2-40B4-BE49-F238E27FC236}">
                  <a16:creationId xmlns:a16="http://schemas.microsoft.com/office/drawing/2014/main" id="{71172569-7A07-8FE6-5C47-06E51F7970C7}"/>
                </a:ext>
              </a:extLst>
            </p:cNvPr>
            <p:cNvSpPr/>
            <p:nvPr/>
          </p:nvSpPr>
          <p:spPr>
            <a:xfrm>
              <a:off x="955177" y="3704970"/>
              <a:ext cx="76820" cy="76820"/>
            </a:xfrm>
            <a:custGeom>
              <a:avLst/>
              <a:gdLst>
                <a:gd name="connsiteX0" fmla="*/ 38347 w 76820"/>
                <a:gd name="connsiteY0" fmla="*/ 76821 h 76820"/>
                <a:gd name="connsiteX1" fmla="*/ 0 w 76820"/>
                <a:gd name="connsiteY1" fmla="*/ 38347 h 76820"/>
                <a:gd name="connsiteX2" fmla="*/ 38347 w 76820"/>
                <a:gd name="connsiteY2" fmla="*/ 0 h 76820"/>
                <a:gd name="connsiteX3" fmla="*/ 76821 w 76820"/>
                <a:gd name="connsiteY3" fmla="*/ 38347 h 76820"/>
                <a:gd name="connsiteX4" fmla="*/ 38347 w 76820"/>
                <a:gd name="connsiteY4" fmla="*/ 76821 h 76820"/>
                <a:gd name="connsiteX5" fmla="*/ 38347 w 76820"/>
                <a:gd name="connsiteY5" fmla="*/ 16507 h 76820"/>
                <a:gd name="connsiteX6" fmla="*/ 16507 w 76820"/>
                <a:gd name="connsiteY6" fmla="*/ 38347 h 76820"/>
                <a:gd name="connsiteX7" fmla="*/ 38347 w 76820"/>
                <a:gd name="connsiteY7" fmla="*/ 60187 h 76820"/>
                <a:gd name="connsiteX8" fmla="*/ 60187 w 76820"/>
                <a:gd name="connsiteY8" fmla="*/ 38347 h 76820"/>
                <a:gd name="connsiteX9" fmla="*/ 38347 w 76820"/>
                <a:gd name="connsiteY9" fmla="*/ 16507 h 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20" h="76820">
                  <a:moveTo>
                    <a:pt x="38347" y="76821"/>
                  </a:moveTo>
                  <a:cubicBezTo>
                    <a:pt x="17142" y="76821"/>
                    <a:pt x="0" y="59552"/>
                    <a:pt x="0" y="38347"/>
                  </a:cubicBezTo>
                  <a:cubicBezTo>
                    <a:pt x="0" y="17142"/>
                    <a:pt x="17269" y="0"/>
                    <a:pt x="38347" y="0"/>
                  </a:cubicBezTo>
                  <a:cubicBezTo>
                    <a:pt x="59425" y="0"/>
                    <a:pt x="76821" y="17269"/>
                    <a:pt x="76821" y="38347"/>
                  </a:cubicBezTo>
                  <a:cubicBezTo>
                    <a:pt x="76821" y="59425"/>
                    <a:pt x="59552" y="76821"/>
                    <a:pt x="38347" y="76821"/>
                  </a:cubicBezTo>
                  <a:close/>
                  <a:moveTo>
                    <a:pt x="38347" y="16507"/>
                  </a:moveTo>
                  <a:cubicBezTo>
                    <a:pt x="26284" y="16507"/>
                    <a:pt x="16507" y="26284"/>
                    <a:pt x="16507" y="38347"/>
                  </a:cubicBezTo>
                  <a:cubicBezTo>
                    <a:pt x="16507" y="50409"/>
                    <a:pt x="26284" y="60187"/>
                    <a:pt x="38347" y="60187"/>
                  </a:cubicBezTo>
                  <a:cubicBezTo>
                    <a:pt x="50410" y="60187"/>
                    <a:pt x="60187" y="50409"/>
                    <a:pt x="60187" y="38347"/>
                  </a:cubicBezTo>
                  <a:cubicBezTo>
                    <a:pt x="60187" y="26284"/>
                    <a:pt x="50410" y="16507"/>
                    <a:pt x="38347" y="16507"/>
                  </a:cubicBezTo>
                  <a:close/>
                </a:path>
              </a:pathLst>
            </a:custGeom>
            <a:grpFill/>
            <a:ln w="6350" cap="flat">
              <a:solidFill>
                <a:srgbClr val="4F408E"/>
              </a:solidFill>
              <a:prstDash val="solid"/>
              <a:miter/>
            </a:ln>
          </p:spPr>
          <p:txBody>
            <a:bodyPr rtlCol="0" anchor="ctr"/>
            <a:lstStyle/>
            <a:p>
              <a:pPr>
                <a:lnSpc>
                  <a:spcPct val="90000"/>
                </a:lnSpc>
              </a:pPr>
              <a:endParaRPr lang="en-AU" sz="650"/>
            </a:p>
          </p:txBody>
        </p:sp>
        <p:sp>
          <p:nvSpPr>
            <p:cNvPr id="37" name="Freeform: Shape 36">
              <a:extLst>
                <a:ext uri="{FF2B5EF4-FFF2-40B4-BE49-F238E27FC236}">
                  <a16:creationId xmlns:a16="http://schemas.microsoft.com/office/drawing/2014/main" id="{073D6742-A5E1-555A-6FFD-F6496F57984C}"/>
                </a:ext>
              </a:extLst>
            </p:cNvPr>
            <p:cNvSpPr/>
            <p:nvPr/>
          </p:nvSpPr>
          <p:spPr>
            <a:xfrm>
              <a:off x="1035554" y="3825598"/>
              <a:ext cx="76821" cy="76820"/>
            </a:xfrm>
            <a:custGeom>
              <a:avLst/>
              <a:gdLst>
                <a:gd name="connsiteX0" fmla="*/ 38474 w 76821"/>
                <a:gd name="connsiteY0" fmla="*/ 76821 h 76820"/>
                <a:gd name="connsiteX1" fmla="*/ 0 w 76821"/>
                <a:gd name="connsiteY1" fmla="*/ 38474 h 76820"/>
                <a:gd name="connsiteX2" fmla="*/ 38474 w 76821"/>
                <a:gd name="connsiteY2" fmla="*/ 0 h 76820"/>
                <a:gd name="connsiteX3" fmla="*/ 76821 w 76821"/>
                <a:gd name="connsiteY3" fmla="*/ 38474 h 76820"/>
                <a:gd name="connsiteX4" fmla="*/ 38474 w 76821"/>
                <a:gd name="connsiteY4" fmla="*/ 76821 h 76820"/>
                <a:gd name="connsiteX5" fmla="*/ 38474 w 76821"/>
                <a:gd name="connsiteY5" fmla="*/ 16507 h 76820"/>
                <a:gd name="connsiteX6" fmla="*/ 16634 w 76821"/>
                <a:gd name="connsiteY6" fmla="*/ 38347 h 76820"/>
                <a:gd name="connsiteX7" fmla="*/ 38474 w 76821"/>
                <a:gd name="connsiteY7" fmla="*/ 60187 h 76820"/>
                <a:gd name="connsiteX8" fmla="*/ 60314 w 76821"/>
                <a:gd name="connsiteY8" fmla="*/ 38347 h 76820"/>
                <a:gd name="connsiteX9" fmla="*/ 38474 w 76821"/>
                <a:gd name="connsiteY9" fmla="*/ 16507 h 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21" h="76820">
                  <a:moveTo>
                    <a:pt x="38474" y="76821"/>
                  </a:moveTo>
                  <a:cubicBezTo>
                    <a:pt x="17269" y="76821"/>
                    <a:pt x="0" y="59552"/>
                    <a:pt x="0" y="38474"/>
                  </a:cubicBezTo>
                  <a:cubicBezTo>
                    <a:pt x="0" y="17396"/>
                    <a:pt x="17269" y="0"/>
                    <a:pt x="38474" y="0"/>
                  </a:cubicBezTo>
                  <a:cubicBezTo>
                    <a:pt x="59679" y="0"/>
                    <a:pt x="76821" y="17269"/>
                    <a:pt x="76821" y="38474"/>
                  </a:cubicBezTo>
                  <a:cubicBezTo>
                    <a:pt x="76821" y="59679"/>
                    <a:pt x="59552" y="76821"/>
                    <a:pt x="38474" y="76821"/>
                  </a:cubicBezTo>
                  <a:close/>
                  <a:moveTo>
                    <a:pt x="38474" y="16507"/>
                  </a:moveTo>
                  <a:cubicBezTo>
                    <a:pt x="26411" y="16507"/>
                    <a:pt x="16634" y="26284"/>
                    <a:pt x="16634" y="38347"/>
                  </a:cubicBezTo>
                  <a:cubicBezTo>
                    <a:pt x="16634" y="50409"/>
                    <a:pt x="26411" y="60187"/>
                    <a:pt x="38474" y="60187"/>
                  </a:cubicBezTo>
                  <a:cubicBezTo>
                    <a:pt x="50537" y="60187"/>
                    <a:pt x="60314" y="50409"/>
                    <a:pt x="60314" y="38347"/>
                  </a:cubicBezTo>
                  <a:cubicBezTo>
                    <a:pt x="60314" y="26284"/>
                    <a:pt x="50537" y="16507"/>
                    <a:pt x="38474" y="16507"/>
                  </a:cubicBezTo>
                  <a:close/>
                </a:path>
              </a:pathLst>
            </a:custGeom>
            <a:grpFill/>
            <a:ln w="6350" cap="flat">
              <a:solidFill>
                <a:srgbClr val="4F408E"/>
              </a:solidFill>
              <a:prstDash val="solid"/>
              <a:miter/>
            </a:ln>
          </p:spPr>
          <p:txBody>
            <a:bodyPr rtlCol="0" anchor="ctr"/>
            <a:lstStyle/>
            <a:p>
              <a:pPr>
                <a:lnSpc>
                  <a:spcPct val="90000"/>
                </a:lnSpc>
              </a:pPr>
              <a:endParaRPr lang="en-AU" sz="650"/>
            </a:p>
          </p:txBody>
        </p:sp>
        <p:sp>
          <p:nvSpPr>
            <p:cNvPr id="38" name="Freeform: Shape 37">
              <a:extLst>
                <a:ext uri="{FF2B5EF4-FFF2-40B4-BE49-F238E27FC236}">
                  <a16:creationId xmlns:a16="http://schemas.microsoft.com/office/drawing/2014/main" id="{E910EFB0-D86B-3DF4-3495-C403FC18C610}"/>
                </a:ext>
              </a:extLst>
            </p:cNvPr>
            <p:cNvSpPr/>
            <p:nvPr/>
          </p:nvSpPr>
          <p:spPr>
            <a:xfrm>
              <a:off x="1146024" y="3614562"/>
              <a:ext cx="76820" cy="76821"/>
            </a:xfrm>
            <a:custGeom>
              <a:avLst/>
              <a:gdLst>
                <a:gd name="connsiteX0" fmla="*/ 38474 w 76820"/>
                <a:gd name="connsiteY0" fmla="*/ 76821 h 76821"/>
                <a:gd name="connsiteX1" fmla="*/ 0 w 76820"/>
                <a:gd name="connsiteY1" fmla="*/ 38347 h 76821"/>
                <a:gd name="connsiteX2" fmla="*/ 38474 w 76820"/>
                <a:gd name="connsiteY2" fmla="*/ 0 h 76821"/>
                <a:gd name="connsiteX3" fmla="*/ 76821 w 76820"/>
                <a:gd name="connsiteY3" fmla="*/ 38347 h 76821"/>
                <a:gd name="connsiteX4" fmla="*/ 38474 w 76820"/>
                <a:gd name="connsiteY4" fmla="*/ 76821 h 76821"/>
                <a:gd name="connsiteX5" fmla="*/ 38474 w 76820"/>
                <a:gd name="connsiteY5" fmla="*/ 16507 h 76821"/>
                <a:gd name="connsiteX6" fmla="*/ 16634 w 76820"/>
                <a:gd name="connsiteY6" fmla="*/ 38347 h 76821"/>
                <a:gd name="connsiteX7" fmla="*/ 38474 w 76820"/>
                <a:gd name="connsiteY7" fmla="*/ 60187 h 76821"/>
                <a:gd name="connsiteX8" fmla="*/ 60314 w 76820"/>
                <a:gd name="connsiteY8" fmla="*/ 38347 h 76821"/>
                <a:gd name="connsiteX9" fmla="*/ 38474 w 76820"/>
                <a:gd name="connsiteY9" fmla="*/ 16507 h 7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20" h="76821">
                  <a:moveTo>
                    <a:pt x="38474" y="76821"/>
                  </a:moveTo>
                  <a:cubicBezTo>
                    <a:pt x="17269" y="76821"/>
                    <a:pt x="0" y="59552"/>
                    <a:pt x="0" y="38347"/>
                  </a:cubicBezTo>
                  <a:cubicBezTo>
                    <a:pt x="0" y="17142"/>
                    <a:pt x="17269" y="0"/>
                    <a:pt x="38474" y="0"/>
                  </a:cubicBezTo>
                  <a:cubicBezTo>
                    <a:pt x="59679" y="0"/>
                    <a:pt x="76821" y="17269"/>
                    <a:pt x="76821" y="38347"/>
                  </a:cubicBezTo>
                  <a:cubicBezTo>
                    <a:pt x="76821" y="59425"/>
                    <a:pt x="59552" y="76821"/>
                    <a:pt x="38474" y="76821"/>
                  </a:cubicBezTo>
                  <a:close/>
                  <a:moveTo>
                    <a:pt x="38474" y="16507"/>
                  </a:moveTo>
                  <a:cubicBezTo>
                    <a:pt x="26411" y="16507"/>
                    <a:pt x="16634" y="26284"/>
                    <a:pt x="16634" y="38347"/>
                  </a:cubicBezTo>
                  <a:cubicBezTo>
                    <a:pt x="16634" y="50410"/>
                    <a:pt x="26411" y="60187"/>
                    <a:pt x="38474" y="60187"/>
                  </a:cubicBezTo>
                  <a:cubicBezTo>
                    <a:pt x="50537" y="60187"/>
                    <a:pt x="60314" y="50410"/>
                    <a:pt x="60314" y="38347"/>
                  </a:cubicBezTo>
                  <a:cubicBezTo>
                    <a:pt x="60314" y="26284"/>
                    <a:pt x="50537" y="16507"/>
                    <a:pt x="38474" y="16507"/>
                  </a:cubicBezTo>
                  <a:close/>
                </a:path>
              </a:pathLst>
            </a:custGeom>
            <a:grpFill/>
            <a:ln w="6350" cap="flat">
              <a:solidFill>
                <a:srgbClr val="4F408E"/>
              </a:solidFill>
              <a:prstDash val="solid"/>
              <a:miter/>
            </a:ln>
          </p:spPr>
          <p:txBody>
            <a:bodyPr rtlCol="0" anchor="ctr"/>
            <a:lstStyle/>
            <a:p>
              <a:pPr>
                <a:lnSpc>
                  <a:spcPct val="90000"/>
                </a:lnSpc>
              </a:pPr>
              <a:endParaRPr lang="en-AU" sz="650"/>
            </a:p>
          </p:txBody>
        </p:sp>
        <p:sp>
          <p:nvSpPr>
            <p:cNvPr id="39" name="Freeform: Shape 38">
              <a:extLst>
                <a:ext uri="{FF2B5EF4-FFF2-40B4-BE49-F238E27FC236}">
                  <a16:creationId xmlns:a16="http://schemas.microsoft.com/office/drawing/2014/main" id="{B1112D55-9617-D298-C89B-D402BB97267C}"/>
                </a:ext>
              </a:extLst>
            </p:cNvPr>
            <p:cNvSpPr/>
            <p:nvPr/>
          </p:nvSpPr>
          <p:spPr>
            <a:xfrm>
              <a:off x="1236685" y="3735063"/>
              <a:ext cx="76694" cy="76820"/>
            </a:xfrm>
            <a:custGeom>
              <a:avLst/>
              <a:gdLst>
                <a:gd name="connsiteX0" fmla="*/ 38347 w 76694"/>
                <a:gd name="connsiteY0" fmla="*/ 76821 h 76820"/>
                <a:gd name="connsiteX1" fmla="*/ 0 w 76694"/>
                <a:gd name="connsiteY1" fmla="*/ 38474 h 76820"/>
                <a:gd name="connsiteX2" fmla="*/ 38347 w 76694"/>
                <a:gd name="connsiteY2" fmla="*/ 0 h 76820"/>
                <a:gd name="connsiteX3" fmla="*/ 76694 w 76694"/>
                <a:gd name="connsiteY3" fmla="*/ 38474 h 76820"/>
                <a:gd name="connsiteX4" fmla="*/ 38347 w 76694"/>
                <a:gd name="connsiteY4" fmla="*/ 76821 h 76820"/>
                <a:gd name="connsiteX5" fmla="*/ 38347 w 76694"/>
                <a:gd name="connsiteY5" fmla="*/ 16507 h 76820"/>
                <a:gd name="connsiteX6" fmla="*/ 16507 w 76694"/>
                <a:gd name="connsiteY6" fmla="*/ 38347 h 76820"/>
                <a:gd name="connsiteX7" fmla="*/ 38347 w 76694"/>
                <a:gd name="connsiteY7" fmla="*/ 60187 h 76820"/>
                <a:gd name="connsiteX8" fmla="*/ 60187 w 76694"/>
                <a:gd name="connsiteY8" fmla="*/ 38347 h 76820"/>
                <a:gd name="connsiteX9" fmla="*/ 38347 w 76694"/>
                <a:gd name="connsiteY9" fmla="*/ 16507 h 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94" h="76820">
                  <a:moveTo>
                    <a:pt x="38347" y="76821"/>
                  </a:moveTo>
                  <a:cubicBezTo>
                    <a:pt x="17142" y="76821"/>
                    <a:pt x="0" y="59552"/>
                    <a:pt x="0" y="38474"/>
                  </a:cubicBezTo>
                  <a:cubicBezTo>
                    <a:pt x="0" y="17396"/>
                    <a:pt x="17269" y="0"/>
                    <a:pt x="38347" y="0"/>
                  </a:cubicBezTo>
                  <a:cubicBezTo>
                    <a:pt x="59425" y="0"/>
                    <a:pt x="76694" y="17269"/>
                    <a:pt x="76694" y="38474"/>
                  </a:cubicBezTo>
                  <a:cubicBezTo>
                    <a:pt x="76694" y="59679"/>
                    <a:pt x="59425" y="76821"/>
                    <a:pt x="38347" y="76821"/>
                  </a:cubicBezTo>
                  <a:close/>
                  <a:moveTo>
                    <a:pt x="38347" y="16507"/>
                  </a:moveTo>
                  <a:cubicBezTo>
                    <a:pt x="26284" y="16507"/>
                    <a:pt x="16507" y="26284"/>
                    <a:pt x="16507" y="38347"/>
                  </a:cubicBezTo>
                  <a:cubicBezTo>
                    <a:pt x="16507" y="50410"/>
                    <a:pt x="26284" y="60187"/>
                    <a:pt x="38347" y="60187"/>
                  </a:cubicBezTo>
                  <a:cubicBezTo>
                    <a:pt x="50410" y="60187"/>
                    <a:pt x="60187" y="50410"/>
                    <a:pt x="60187" y="38347"/>
                  </a:cubicBezTo>
                  <a:cubicBezTo>
                    <a:pt x="60187" y="26284"/>
                    <a:pt x="50410" y="16507"/>
                    <a:pt x="38347" y="16507"/>
                  </a:cubicBezTo>
                  <a:close/>
                </a:path>
              </a:pathLst>
            </a:custGeom>
            <a:grpFill/>
            <a:ln w="6350" cap="flat">
              <a:solidFill>
                <a:srgbClr val="4F408E"/>
              </a:solidFill>
              <a:prstDash val="solid"/>
              <a:miter/>
            </a:ln>
          </p:spPr>
          <p:txBody>
            <a:bodyPr rtlCol="0" anchor="ctr"/>
            <a:lstStyle/>
            <a:p>
              <a:pPr>
                <a:lnSpc>
                  <a:spcPct val="90000"/>
                </a:lnSpc>
              </a:pPr>
              <a:endParaRPr lang="en-AU" sz="650"/>
            </a:p>
          </p:txBody>
        </p:sp>
        <p:sp>
          <p:nvSpPr>
            <p:cNvPr id="40" name="Freeform: Shape 39">
              <a:extLst>
                <a:ext uri="{FF2B5EF4-FFF2-40B4-BE49-F238E27FC236}">
                  <a16:creationId xmlns:a16="http://schemas.microsoft.com/office/drawing/2014/main" id="{01E53EE4-2572-BD07-ADD1-352E34EB5531}"/>
                </a:ext>
              </a:extLst>
            </p:cNvPr>
            <p:cNvSpPr/>
            <p:nvPr/>
          </p:nvSpPr>
          <p:spPr>
            <a:xfrm>
              <a:off x="1328489" y="3584469"/>
              <a:ext cx="76694" cy="76694"/>
            </a:xfrm>
            <a:custGeom>
              <a:avLst/>
              <a:gdLst>
                <a:gd name="connsiteX0" fmla="*/ 38347 w 76694"/>
                <a:gd name="connsiteY0" fmla="*/ 76694 h 76694"/>
                <a:gd name="connsiteX1" fmla="*/ 0 w 76694"/>
                <a:gd name="connsiteY1" fmla="*/ 38347 h 76694"/>
                <a:gd name="connsiteX2" fmla="*/ 38347 w 76694"/>
                <a:gd name="connsiteY2" fmla="*/ 0 h 76694"/>
                <a:gd name="connsiteX3" fmla="*/ 76694 w 76694"/>
                <a:gd name="connsiteY3" fmla="*/ 38347 h 76694"/>
                <a:gd name="connsiteX4" fmla="*/ 38347 w 76694"/>
                <a:gd name="connsiteY4" fmla="*/ 76694 h 76694"/>
                <a:gd name="connsiteX5" fmla="*/ 38347 w 76694"/>
                <a:gd name="connsiteY5" fmla="*/ 16380 h 76694"/>
                <a:gd name="connsiteX6" fmla="*/ 16507 w 76694"/>
                <a:gd name="connsiteY6" fmla="*/ 38220 h 76694"/>
                <a:gd name="connsiteX7" fmla="*/ 38347 w 76694"/>
                <a:gd name="connsiteY7" fmla="*/ 60060 h 76694"/>
                <a:gd name="connsiteX8" fmla="*/ 60187 w 76694"/>
                <a:gd name="connsiteY8" fmla="*/ 38220 h 76694"/>
                <a:gd name="connsiteX9" fmla="*/ 38347 w 76694"/>
                <a:gd name="connsiteY9" fmla="*/ 16380 h 7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94" h="76694">
                  <a:moveTo>
                    <a:pt x="38347" y="76694"/>
                  </a:moveTo>
                  <a:cubicBezTo>
                    <a:pt x="17142" y="76694"/>
                    <a:pt x="0" y="59425"/>
                    <a:pt x="0" y="38347"/>
                  </a:cubicBezTo>
                  <a:cubicBezTo>
                    <a:pt x="0" y="17269"/>
                    <a:pt x="17269" y="0"/>
                    <a:pt x="38347" y="0"/>
                  </a:cubicBezTo>
                  <a:cubicBezTo>
                    <a:pt x="59425" y="0"/>
                    <a:pt x="76694" y="17269"/>
                    <a:pt x="76694" y="38347"/>
                  </a:cubicBezTo>
                  <a:cubicBezTo>
                    <a:pt x="76694" y="59425"/>
                    <a:pt x="59425" y="76694"/>
                    <a:pt x="38347" y="76694"/>
                  </a:cubicBezTo>
                  <a:close/>
                  <a:moveTo>
                    <a:pt x="38347" y="16380"/>
                  </a:moveTo>
                  <a:cubicBezTo>
                    <a:pt x="26284" y="16380"/>
                    <a:pt x="16507" y="26157"/>
                    <a:pt x="16507" y="38220"/>
                  </a:cubicBezTo>
                  <a:cubicBezTo>
                    <a:pt x="16507" y="50283"/>
                    <a:pt x="26284" y="60060"/>
                    <a:pt x="38347" y="60060"/>
                  </a:cubicBezTo>
                  <a:cubicBezTo>
                    <a:pt x="50410" y="60060"/>
                    <a:pt x="60187" y="50283"/>
                    <a:pt x="60187" y="38220"/>
                  </a:cubicBezTo>
                  <a:cubicBezTo>
                    <a:pt x="60187" y="26157"/>
                    <a:pt x="50410" y="16380"/>
                    <a:pt x="38347" y="16380"/>
                  </a:cubicBezTo>
                  <a:close/>
                </a:path>
              </a:pathLst>
            </a:custGeom>
            <a:grpFill/>
            <a:ln w="6350" cap="flat">
              <a:solidFill>
                <a:srgbClr val="4F408E"/>
              </a:solidFill>
              <a:prstDash val="solid"/>
              <a:miter/>
            </a:ln>
          </p:spPr>
          <p:txBody>
            <a:bodyPr rtlCol="0" anchor="ctr"/>
            <a:lstStyle/>
            <a:p>
              <a:pPr>
                <a:lnSpc>
                  <a:spcPct val="90000"/>
                </a:lnSpc>
              </a:pPr>
              <a:endParaRPr lang="en-AU" sz="650"/>
            </a:p>
          </p:txBody>
        </p:sp>
      </p:grpSp>
      <p:sp>
        <p:nvSpPr>
          <p:cNvPr id="41" name="TextBox 40">
            <a:extLst>
              <a:ext uri="{FF2B5EF4-FFF2-40B4-BE49-F238E27FC236}">
                <a16:creationId xmlns:a16="http://schemas.microsoft.com/office/drawing/2014/main" id="{AD5D6CDE-1ADD-90FD-894D-6E8AA16C1133}"/>
              </a:ext>
            </a:extLst>
          </p:cNvPr>
          <p:cNvSpPr txBox="1"/>
          <p:nvPr/>
        </p:nvSpPr>
        <p:spPr>
          <a:xfrm>
            <a:off x="277407" y="3088114"/>
            <a:ext cx="2736090" cy="3816429"/>
          </a:xfrm>
          <a:prstGeom prst="rect">
            <a:avLst/>
          </a:prstGeom>
          <a:noFill/>
        </p:spPr>
        <p:txBody>
          <a:bodyPr wrap="square" lIns="0" tIns="0" rIns="0" bIns="0" rtlCol="0">
            <a:spAutoFit/>
          </a:bodyPr>
          <a:lstStyle/>
          <a:p>
            <a:pPr algn="ctr">
              <a:spcBef>
                <a:spcPts val="600"/>
              </a:spcBef>
              <a:spcAft>
                <a:spcPts val="600"/>
              </a:spcAft>
            </a:pPr>
            <a:r>
              <a:rPr lang="en-AU" sz="1400" dirty="0">
                <a:solidFill>
                  <a:srgbClr val="4F408E"/>
                </a:solidFill>
                <a:latin typeface="Public Sans" pitchFamily="2" charset="0"/>
              </a:rPr>
              <a:t>17 years – </a:t>
            </a:r>
            <a:r>
              <a:rPr lang="en-AU" sz="1400" b="1" dirty="0">
                <a:solidFill>
                  <a:srgbClr val="00B050"/>
                </a:solidFill>
                <a:latin typeface="Public Sans" pitchFamily="2" charset="0"/>
              </a:rPr>
              <a:t>Down</a:t>
            </a:r>
            <a:r>
              <a:rPr lang="en-AU" sz="1400" dirty="0">
                <a:solidFill>
                  <a:srgbClr val="4F408E"/>
                </a:solidFill>
                <a:latin typeface="Public Sans" pitchFamily="2" charset="0"/>
              </a:rPr>
              <a:t> </a:t>
            </a:r>
            <a:r>
              <a:rPr lang="en-AU" sz="1600" b="1" dirty="0">
                <a:solidFill>
                  <a:srgbClr val="4F408E"/>
                </a:solidFill>
                <a:latin typeface="Public Sans" pitchFamily="2" charset="0"/>
              </a:rPr>
              <a:t>38%</a:t>
            </a:r>
            <a:endParaRPr lang="en-AU" sz="1400" b="1" dirty="0">
              <a:solidFill>
                <a:srgbClr val="4F408E"/>
              </a:solidFill>
              <a:latin typeface="Public Sans" pitchFamily="2" charset="0"/>
            </a:endParaRPr>
          </a:p>
          <a:p>
            <a:pPr algn="ctr">
              <a:spcBef>
                <a:spcPts val="600"/>
              </a:spcBef>
              <a:spcAft>
                <a:spcPts val="600"/>
              </a:spcAft>
            </a:pPr>
            <a:r>
              <a:rPr lang="en-AU" sz="1400" dirty="0">
                <a:solidFill>
                  <a:srgbClr val="4F408E"/>
                </a:solidFill>
                <a:latin typeface="Public Sans" pitchFamily="2" charset="0"/>
              </a:rPr>
              <a:t>16 years – </a:t>
            </a:r>
            <a:r>
              <a:rPr lang="en-AU" sz="1400" b="1" dirty="0">
                <a:solidFill>
                  <a:srgbClr val="00B050"/>
                </a:solidFill>
                <a:latin typeface="Public Sans" pitchFamily="2" charset="0"/>
              </a:rPr>
              <a:t>Down</a:t>
            </a:r>
            <a:r>
              <a:rPr lang="en-AU" sz="1400" dirty="0">
                <a:solidFill>
                  <a:srgbClr val="4F408E"/>
                </a:solidFill>
                <a:latin typeface="Public Sans" pitchFamily="2" charset="0"/>
              </a:rPr>
              <a:t> </a:t>
            </a:r>
            <a:r>
              <a:rPr lang="en-AU" sz="1600" b="1" dirty="0">
                <a:solidFill>
                  <a:srgbClr val="4F408E"/>
                </a:solidFill>
                <a:latin typeface="Public Sans" pitchFamily="2" charset="0"/>
              </a:rPr>
              <a:t>45%</a:t>
            </a:r>
          </a:p>
          <a:p>
            <a:pPr algn="ctr">
              <a:spcBef>
                <a:spcPts val="600"/>
              </a:spcBef>
              <a:spcAft>
                <a:spcPts val="600"/>
              </a:spcAft>
            </a:pPr>
            <a:r>
              <a:rPr lang="en-AU" sz="1400" dirty="0">
                <a:solidFill>
                  <a:srgbClr val="4F408E"/>
                </a:solidFill>
                <a:latin typeface="Public Sans" pitchFamily="2" charset="0"/>
              </a:rPr>
              <a:t>15 years – </a:t>
            </a:r>
            <a:r>
              <a:rPr lang="en-AU" sz="1400" b="1" dirty="0">
                <a:solidFill>
                  <a:srgbClr val="00B050"/>
                </a:solidFill>
                <a:latin typeface="Public Sans" pitchFamily="2" charset="0"/>
              </a:rPr>
              <a:t>Down</a:t>
            </a:r>
            <a:r>
              <a:rPr lang="en-AU" sz="1400" dirty="0">
                <a:solidFill>
                  <a:srgbClr val="4F408E"/>
                </a:solidFill>
                <a:latin typeface="Public Sans" pitchFamily="2" charset="0"/>
              </a:rPr>
              <a:t> </a:t>
            </a:r>
            <a:r>
              <a:rPr lang="en-AU" sz="1600" b="1" dirty="0">
                <a:solidFill>
                  <a:srgbClr val="4F408E"/>
                </a:solidFill>
                <a:latin typeface="Public Sans" pitchFamily="2" charset="0"/>
              </a:rPr>
              <a:t>44%</a:t>
            </a:r>
          </a:p>
          <a:p>
            <a:pPr algn="ctr">
              <a:spcBef>
                <a:spcPts val="600"/>
              </a:spcBef>
              <a:spcAft>
                <a:spcPts val="600"/>
              </a:spcAft>
            </a:pPr>
            <a:r>
              <a:rPr lang="en-AU" sz="1400" dirty="0">
                <a:solidFill>
                  <a:srgbClr val="4F408E"/>
                </a:solidFill>
                <a:latin typeface="Public Sans" pitchFamily="2" charset="0"/>
              </a:rPr>
              <a:t>14 years – </a:t>
            </a:r>
            <a:r>
              <a:rPr lang="en-AU" sz="1400" b="1" dirty="0">
                <a:solidFill>
                  <a:srgbClr val="00B050"/>
                </a:solidFill>
                <a:latin typeface="Public Sans" pitchFamily="2" charset="0"/>
              </a:rPr>
              <a:t>Down</a:t>
            </a:r>
            <a:r>
              <a:rPr lang="en-AU" sz="1400" dirty="0">
                <a:solidFill>
                  <a:srgbClr val="4F408E"/>
                </a:solidFill>
                <a:latin typeface="Public Sans" pitchFamily="2" charset="0"/>
              </a:rPr>
              <a:t> </a:t>
            </a:r>
            <a:r>
              <a:rPr lang="en-AU" sz="1600" b="1" dirty="0">
                <a:solidFill>
                  <a:srgbClr val="4F408E"/>
                </a:solidFill>
                <a:latin typeface="Public Sans" pitchFamily="2" charset="0"/>
              </a:rPr>
              <a:t>28%</a:t>
            </a:r>
            <a:endParaRPr lang="en-AU" sz="1400" b="1" dirty="0">
              <a:solidFill>
                <a:srgbClr val="4F408E"/>
              </a:solidFill>
              <a:latin typeface="Public Sans" pitchFamily="2" charset="0"/>
            </a:endParaRPr>
          </a:p>
          <a:p>
            <a:pPr algn="ctr">
              <a:spcBef>
                <a:spcPts val="600"/>
              </a:spcBef>
              <a:spcAft>
                <a:spcPts val="600"/>
              </a:spcAft>
            </a:pPr>
            <a:r>
              <a:rPr lang="en-AU" sz="1400" dirty="0">
                <a:solidFill>
                  <a:srgbClr val="4F408E"/>
                </a:solidFill>
                <a:latin typeface="Public Sans" pitchFamily="2" charset="0"/>
              </a:rPr>
              <a:t>13 years – </a:t>
            </a:r>
            <a:r>
              <a:rPr lang="en-AU" sz="1400" b="1" dirty="0">
                <a:solidFill>
                  <a:srgbClr val="00B050"/>
                </a:solidFill>
                <a:latin typeface="Public Sans" pitchFamily="2" charset="0"/>
              </a:rPr>
              <a:t>Down</a:t>
            </a:r>
            <a:r>
              <a:rPr lang="en-AU" sz="1400" dirty="0">
                <a:solidFill>
                  <a:srgbClr val="4F408E"/>
                </a:solidFill>
                <a:latin typeface="Public Sans" pitchFamily="2" charset="0"/>
              </a:rPr>
              <a:t> </a:t>
            </a:r>
            <a:r>
              <a:rPr lang="en-AU" sz="1600" b="1" dirty="0">
                <a:solidFill>
                  <a:srgbClr val="4F408E"/>
                </a:solidFill>
                <a:latin typeface="Public Sans" pitchFamily="2" charset="0"/>
              </a:rPr>
              <a:t>25%</a:t>
            </a:r>
            <a:endParaRPr lang="en-AU" sz="1400" b="1" dirty="0">
              <a:solidFill>
                <a:srgbClr val="4F408E"/>
              </a:solidFill>
              <a:latin typeface="Public Sans" pitchFamily="2" charset="0"/>
            </a:endParaRPr>
          </a:p>
          <a:p>
            <a:pPr algn="ctr">
              <a:spcBef>
                <a:spcPts val="600"/>
              </a:spcBef>
              <a:spcAft>
                <a:spcPts val="600"/>
              </a:spcAft>
            </a:pPr>
            <a:r>
              <a:rPr lang="en-AU" sz="1400" dirty="0">
                <a:solidFill>
                  <a:srgbClr val="4F408E"/>
                </a:solidFill>
                <a:latin typeface="Public Sans" pitchFamily="2" charset="0"/>
              </a:rPr>
              <a:t>12 years – </a:t>
            </a:r>
            <a:r>
              <a:rPr lang="en-AU" sz="1400" b="1" dirty="0">
                <a:solidFill>
                  <a:srgbClr val="00B050"/>
                </a:solidFill>
                <a:latin typeface="Public Sans" pitchFamily="2" charset="0"/>
              </a:rPr>
              <a:t>Down</a:t>
            </a:r>
            <a:r>
              <a:rPr lang="en-AU" sz="1400" dirty="0">
                <a:solidFill>
                  <a:srgbClr val="4F408E"/>
                </a:solidFill>
                <a:latin typeface="Public Sans" pitchFamily="2" charset="0"/>
              </a:rPr>
              <a:t> </a:t>
            </a:r>
            <a:r>
              <a:rPr lang="en-AU" sz="1600" b="1" dirty="0">
                <a:solidFill>
                  <a:srgbClr val="4F408E"/>
                </a:solidFill>
                <a:latin typeface="Public Sans" pitchFamily="2" charset="0"/>
              </a:rPr>
              <a:t>30%</a:t>
            </a:r>
          </a:p>
          <a:p>
            <a:pPr algn="ctr">
              <a:spcBef>
                <a:spcPts val="600"/>
              </a:spcBef>
              <a:spcAft>
                <a:spcPts val="600"/>
              </a:spcAft>
            </a:pPr>
            <a:r>
              <a:rPr lang="en-AU" sz="1400" dirty="0">
                <a:solidFill>
                  <a:srgbClr val="4F408E"/>
                </a:solidFill>
                <a:latin typeface="Public Sans" pitchFamily="2" charset="0"/>
              </a:rPr>
              <a:t>10 – 11 years – </a:t>
            </a:r>
            <a:r>
              <a:rPr lang="en-AU" sz="1400" b="1" dirty="0">
                <a:solidFill>
                  <a:srgbClr val="00B050"/>
                </a:solidFill>
                <a:latin typeface="Public Sans" pitchFamily="2" charset="0"/>
              </a:rPr>
              <a:t>Down</a:t>
            </a:r>
            <a:r>
              <a:rPr lang="en-AU" sz="1400" dirty="0">
                <a:solidFill>
                  <a:srgbClr val="4F408E"/>
                </a:solidFill>
                <a:latin typeface="Public Sans" pitchFamily="2" charset="0"/>
              </a:rPr>
              <a:t> </a:t>
            </a:r>
            <a:r>
              <a:rPr lang="en-AU" sz="1400" b="1" dirty="0">
                <a:solidFill>
                  <a:srgbClr val="4F408E"/>
                </a:solidFill>
                <a:latin typeface="Public Sans" pitchFamily="2" charset="0"/>
              </a:rPr>
              <a:t>48%</a:t>
            </a:r>
          </a:p>
          <a:p>
            <a:pPr algn="ctr">
              <a:spcBef>
                <a:spcPts val="600"/>
              </a:spcBef>
              <a:spcAft>
                <a:spcPts val="600"/>
              </a:spcAft>
            </a:pPr>
            <a:endParaRPr lang="en-AU" sz="1600" b="1" dirty="0">
              <a:solidFill>
                <a:srgbClr val="4F408E"/>
              </a:solidFill>
              <a:latin typeface="Public Sans" pitchFamily="2" charset="0"/>
            </a:endParaRPr>
          </a:p>
          <a:p>
            <a:pPr algn="ctr">
              <a:spcBef>
                <a:spcPts val="600"/>
              </a:spcBef>
              <a:spcAft>
                <a:spcPts val="600"/>
              </a:spcAft>
            </a:pPr>
            <a:endParaRPr lang="en-AU" sz="1400" b="1" dirty="0">
              <a:solidFill>
                <a:srgbClr val="4F408E"/>
              </a:solidFill>
              <a:latin typeface="Public Sans" pitchFamily="2" charset="0"/>
            </a:endParaRPr>
          </a:p>
          <a:p>
            <a:pPr algn="ctr">
              <a:spcBef>
                <a:spcPts val="600"/>
              </a:spcBef>
            </a:pPr>
            <a:endParaRPr lang="en-AU" sz="1400" b="1" dirty="0">
              <a:solidFill>
                <a:srgbClr val="4F408E"/>
              </a:solidFill>
              <a:latin typeface="Public Sans" pitchFamily="2" charset="0"/>
            </a:endParaRPr>
          </a:p>
        </p:txBody>
      </p:sp>
      <p:grpSp>
        <p:nvGrpSpPr>
          <p:cNvPr id="42" name="Group 41">
            <a:extLst>
              <a:ext uri="{FF2B5EF4-FFF2-40B4-BE49-F238E27FC236}">
                <a16:creationId xmlns:a16="http://schemas.microsoft.com/office/drawing/2014/main" id="{7A3B19C3-D89E-FA88-827D-DCB6560DDF74}"/>
              </a:ext>
            </a:extLst>
          </p:cNvPr>
          <p:cNvGrpSpPr>
            <a:grpSpLocks noChangeAspect="1"/>
          </p:cNvGrpSpPr>
          <p:nvPr/>
        </p:nvGrpSpPr>
        <p:grpSpPr>
          <a:xfrm>
            <a:off x="3718008" y="386253"/>
            <a:ext cx="446952" cy="432000"/>
            <a:chOff x="5266309" y="3486911"/>
            <a:chExt cx="493522" cy="477012"/>
          </a:xfrm>
          <a:solidFill>
            <a:schemeClr val="bg1"/>
          </a:solidFill>
        </p:grpSpPr>
        <p:sp>
          <p:nvSpPr>
            <p:cNvPr id="43" name="Freeform: Shape 42">
              <a:extLst>
                <a:ext uri="{FF2B5EF4-FFF2-40B4-BE49-F238E27FC236}">
                  <a16:creationId xmlns:a16="http://schemas.microsoft.com/office/drawing/2014/main" id="{CE3CD43C-4665-3324-BA42-38191D9D8211}"/>
                </a:ext>
              </a:extLst>
            </p:cNvPr>
            <p:cNvSpPr/>
            <p:nvPr/>
          </p:nvSpPr>
          <p:spPr>
            <a:xfrm>
              <a:off x="5504815" y="3643757"/>
              <a:ext cx="16510" cy="249936"/>
            </a:xfrm>
            <a:custGeom>
              <a:avLst/>
              <a:gdLst>
                <a:gd name="connsiteX0" fmla="*/ 0 w 16510"/>
                <a:gd name="connsiteY0" fmla="*/ 0 h 249936"/>
                <a:gd name="connsiteX1" fmla="*/ 16510 w 16510"/>
                <a:gd name="connsiteY1" fmla="*/ 0 h 249936"/>
                <a:gd name="connsiteX2" fmla="*/ 16510 w 16510"/>
                <a:gd name="connsiteY2" fmla="*/ 249936 h 249936"/>
                <a:gd name="connsiteX3" fmla="*/ 0 w 16510"/>
                <a:gd name="connsiteY3" fmla="*/ 249936 h 249936"/>
              </a:gdLst>
              <a:ahLst/>
              <a:cxnLst>
                <a:cxn ang="0">
                  <a:pos x="connsiteX0" y="connsiteY0"/>
                </a:cxn>
                <a:cxn ang="0">
                  <a:pos x="connsiteX1" y="connsiteY1"/>
                </a:cxn>
                <a:cxn ang="0">
                  <a:pos x="connsiteX2" y="connsiteY2"/>
                </a:cxn>
                <a:cxn ang="0">
                  <a:pos x="connsiteX3" y="connsiteY3"/>
                </a:cxn>
              </a:cxnLst>
              <a:rect l="l" t="t" r="r" b="b"/>
              <a:pathLst>
                <a:path w="16510" h="249936">
                  <a:moveTo>
                    <a:pt x="0" y="0"/>
                  </a:moveTo>
                  <a:lnTo>
                    <a:pt x="16510" y="0"/>
                  </a:lnTo>
                  <a:lnTo>
                    <a:pt x="16510" y="249936"/>
                  </a:lnTo>
                  <a:lnTo>
                    <a:pt x="0" y="249936"/>
                  </a:lnTo>
                  <a:close/>
                </a:path>
              </a:pathLst>
            </a:custGeom>
            <a:grpFill/>
            <a:ln w="0" cap="flat">
              <a:noFill/>
              <a:prstDash val="solid"/>
              <a:miter/>
            </a:ln>
          </p:spPr>
          <p:txBody>
            <a:bodyPr rtlCol="0" anchor="ctr"/>
            <a:lstStyle/>
            <a:p>
              <a:pPr>
                <a:lnSpc>
                  <a:spcPct val="90000"/>
                </a:lnSpc>
              </a:pPr>
              <a:endParaRPr lang="en-AU" sz="650"/>
            </a:p>
          </p:txBody>
        </p:sp>
        <p:sp>
          <p:nvSpPr>
            <p:cNvPr id="44" name="Freeform: Shape 43">
              <a:extLst>
                <a:ext uri="{FF2B5EF4-FFF2-40B4-BE49-F238E27FC236}">
                  <a16:creationId xmlns:a16="http://schemas.microsoft.com/office/drawing/2014/main" id="{68FC4B79-B9F6-3E5F-C67F-B37EFA9033EC}"/>
                </a:ext>
              </a:extLst>
            </p:cNvPr>
            <p:cNvSpPr/>
            <p:nvPr/>
          </p:nvSpPr>
          <p:spPr>
            <a:xfrm>
              <a:off x="5480303" y="3486911"/>
              <a:ext cx="66040" cy="33020"/>
            </a:xfrm>
            <a:custGeom>
              <a:avLst/>
              <a:gdLst>
                <a:gd name="connsiteX0" fmla="*/ 66040 w 66040"/>
                <a:gd name="connsiteY0" fmla="*/ 33020 h 33020"/>
                <a:gd name="connsiteX1" fmla="*/ 49530 w 66040"/>
                <a:gd name="connsiteY1" fmla="*/ 33020 h 33020"/>
                <a:gd name="connsiteX2" fmla="*/ 33020 w 66040"/>
                <a:gd name="connsiteY2" fmla="*/ 16510 h 33020"/>
                <a:gd name="connsiteX3" fmla="*/ 16510 w 66040"/>
                <a:gd name="connsiteY3" fmla="*/ 33020 h 33020"/>
                <a:gd name="connsiteX4" fmla="*/ 0 w 66040"/>
                <a:gd name="connsiteY4" fmla="*/ 33020 h 33020"/>
                <a:gd name="connsiteX5" fmla="*/ 33020 w 66040"/>
                <a:gd name="connsiteY5" fmla="*/ 0 h 33020"/>
                <a:gd name="connsiteX6" fmla="*/ 66040 w 66040"/>
                <a:gd name="connsiteY6" fmla="*/ 33020 h 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0" h="33020">
                  <a:moveTo>
                    <a:pt x="66040" y="33020"/>
                  </a:moveTo>
                  <a:lnTo>
                    <a:pt x="49530" y="33020"/>
                  </a:lnTo>
                  <a:cubicBezTo>
                    <a:pt x="49530" y="23876"/>
                    <a:pt x="42164" y="16510"/>
                    <a:pt x="33020" y="16510"/>
                  </a:cubicBezTo>
                  <a:cubicBezTo>
                    <a:pt x="23876" y="16510"/>
                    <a:pt x="16510" y="23876"/>
                    <a:pt x="16510" y="33020"/>
                  </a:cubicBezTo>
                  <a:lnTo>
                    <a:pt x="0" y="33020"/>
                  </a:lnTo>
                  <a:cubicBezTo>
                    <a:pt x="0" y="14859"/>
                    <a:pt x="14859" y="0"/>
                    <a:pt x="33020" y="0"/>
                  </a:cubicBezTo>
                  <a:cubicBezTo>
                    <a:pt x="51181" y="0"/>
                    <a:pt x="66040" y="14859"/>
                    <a:pt x="66040" y="33020"/>
                  </a:cubicBezTo>
                  <a:close/>
                </a:path>
              </a:pathLst>
            </a:custGeom>
            <a:grpFill/>
            <a:ln w="0" cap="flat">
              <a:noFill/>
              <a:prstDash val="solid"/>
              <a:miter/>
            </a:ln>
          </p:spPr>
          <p:txBody>
            <a:bodyPr rtlCol="0" anchor="ctr"/>
            <a:lstStyle/>
            <a:p>
              <a:pPr>
                <a:lnSpc>
                  <a:spcPct val="90000"/>
                </a:lnSpc>
              </a:pPr>
              <a:endParaRPr lang="en-AU" sz="650"/>
            </a:p>
          </p:txBody>
        </p:sp>
        <p:sp>
          <p:nvSpPr>
            <p:cNvPr id="45" name="Freeform: Shape 44">
              <a:extLst>
                <a:ext uri="{FF2B5EF4-FFF2-40B4-BE49-F238E27FC236}">
                  <a16:creationId xmlns:a16="http://schemas.microsoft.com/office/drawing/2014/main" id="{5BB023B4-6129-A2AD-B35C-85CF451F7B45}"/>
                </a:ext>
              </a:extLst>
            </p:cNvPr>
            <p:cNvSpPr/>
            <p:nvPr/>
          </p:nvSpPr>
          <p:spPr>
            <a:xfrm>
              <a:off x="5282184" y="3541991"/>
              <a:ext cx="462533" cy="110020"/>
            </a:xfrm>
            <a:custGeom>
              <a:avLst/>
              <a:gdLst>
                <a:gd name="connsiteX0" fmla="*/ 416814 w 462533"/>
                <a:gd name="connsiteY0" fmla="*/ 110020 h 110020"/>
                <a:gd name="connsiteX1" fmla="*/ 377317 w 462533"/>
                <a:gd name="connsiteY1" fmla="*/ 102655 h 110020"/>
                <a:gd name="connsiteX2" fmla="*/ 362712 w 462533"/>
                <a:gd name="connsiteY2" fmla="*/ 98591 h 110020"/>
                <a:gd name="connsiteX3" fmla="*/ 292989 w 462533"/>
                <a:gd name="connsiteY3" fmla="*/ 85255 h 110020"/>
                <a:gd name="connsiteX4" fmla="*/ 266192 w 462533"/>
                <a:gd name="connsiteY4" fmla="*/ 96431 h 110020"/>
                <a:gd name="connsiteX5" fmla="*/ 231140 w 462533"/>
                <a:gd name="connsiteY5" fmla="*/ 110020 h 110020"/>
                <a:gd name="connsiteX6" fmla="*/ 196088 w 462533"/>
                <a:gd name="connsiteY6" fmla="*/ 96431 h 110020"/>
                <a:gd name="connsiteX7" fmla="*/ 169291 w 462533"/>
                <a:gd name="connsiteY7" fmla="*/ 85255 h 110020"/>
                <a:gd name="connsiteX8" fmla="*/ 99695 w 462533"/>
                <a:gd name="connsiteY8" fmla="*/ 98463 h 110020"/>
                <a:gd name="connsiteX9" fmla="*/ 84963 w 462533"/>
                <a:gd name="connsiteY9" fmla="*/ 102528 h 110020"/>
                <a:gd name="connsiteX10" fmla="*/ 45466 w 462533"/>
                <a:gd name="connsiteY10" fmla="*/ 109893 h 110020"/>
                <a:gd name="connsiteX11" fmla="*/ 0 w 462533"/>
                <a:gd name="connsiteY11" fmla="*/ 76874 h 110020"/>
                <a:gd name="connsiteX12" fmla="*/ 45466 w 462533"/>
                <a:gd name="connsiteY12" fmla="*/ 31407 h 110020"/>
                <a:gd name="connsiteX13" fmla="*/ 58039 w 462533"/>
                <a:gd name="connsiteY13" fmla="*/ 32424 h 110020"/>
                <a:gd name="connsiteX14" fmla="*/ 128143 w 462533"/>
                <a:gd name="connsiteY14" fmla="*/ 20105 h 110020"/>
                <a:gd name="connsiteX15" fmla="*/ 231267 w 462533"/>
                <a:gd name="connsiteY15" fmla="*/ 16041 h 110020"/>
                <a:gd name="connsiteX16" fmla="*/ 334391 w 462533"/>
                <a:gd name="connsiteY16" fmla="*/ 20105 h 110020"/>
                <a:gd name="connsiteX17" fmla="*/ 404495 w 462533"/>
                <a:gd name="connsiteY17" fmla="*/ 32424 h 110020"/>
                <a:gd name="connsiteX18" fmla="*/ 417068 w 462533"/>
                <a:gd name="connsiteY18" fmla="*/ 31407 h 110020"/>
                <a:gd name="connsiteX19" fmla="*/ 462534 w 462533"/>
                <a:gd name="connsiteY19" fmla="*/ 76874 h 110020"/>
                <a:gd name="connsiteX20" fmla="*/ 417068 w 462533"/>
                <a:gd name="connsiteY20" fmla="*/ 109893 h 110020"/>
                <a:gd name="connsiteX21" fmla="*/ 292989 w 462533"/>
                <a:gd name="connsiteY21" fmla="*/ 68745 h 110020"/>
                <a:gd name="connsiteX22" fmla="*/ 367157 w 462533"/>
                <a:gd name="connsiteY22" fmla="*/ 82588 h 110020"/>
                <a:gd name="connsiteX23" fmla="*/ 381889 w 462533"/>
                <a:gd name="connsiteY23" fmla="*/ 86653 h 110020"/>
                <a:gd name="connsiteX24" fmla="*/ 416941 w 462533"/>
                <a:gd name="connsiteY24" fmla="*/ 93384 h 110020"/>
                <a:gd name="connsiteX25" fmla="*/ 445770 w 462533"/>
                <a:gd name="connsiteY25" fmla="*/ 76874 h 110020"/>
                <a:gd name="connsiteX26" fmla="*/ 416941 w 462533"/>
                <a:gd name="connsiteY26" fmla="*/ 47918 h 110020"/>
                <a:gd name="connsiteX27" fmla="*/ 406273 w 462533"/>
                <a:gd name="connsiteY27" fmla="*/ 48806 h 110020"/>
                <a:gd name="connsiteX28" fmla="*/ 326263 w 462533"/>
                <a:gd name="connsiteY28" fmla="*/ 34455 h 110020"/>
                <a:gd name="connsiteX29" fmla="*/ 237109 w 462533"/>
                <a:gd name="connsiteY29" fmla="*/ 33059 h 110020"/>
                <a:gd name="connsiteX30" fmla="*/ 231267 w 462533"/>
                <a:gd name="connsiteY30" fmla="*/ 39155 h 110020"/>
                <a:gd name="connsiteX31" fmla="*/ 225425 w 462533"/>
                <a:gd name="connsiteY31" fmla="*/ 33059 h 110020"/>
                <a:gd name="connsiteX32" fmla="*/ 136271 w 462533"/>
                <a:gd name="connsiteY32" fmla="*/ 34455 h 110020"/>
                <a:gd name="connsiteX33" fmla="*/ 56261 w 462533"/>
                <a:gd name="connsiteY33" fmla="*/ 48806 h 110020"/>
                <a:gd name="connsiteX34" fmla="*/ 45593 w 462533"/>
                <a:gd name="connsiteY34" fmla="*/ 47918 h 110020"/>
                <a:gd name="connsiteX35" fmla="*/ 16764 w 462533"/>
                <a:gd name="connsiteY35" fmla="*/ 76874 h 110020"/>
                <a:gd name="connsiteX36" fmla="*/ 45593 w 462533"/>
                <a:gd name="connsiteY36" fmla="*/ 93384 h 110020"/>
                <a:gd name="connsiteX37" fmla="*/ 80645 w 462533"/>
                <a:gd name="connsiteY37" fmla="*/ 86653 h 110020"/>
                <a:gd name="connsiteX38" fmla="*/ 95377 w 462533"/>
                <a:gd name="connsiteY38" fmla="*/ 82462 h 110020"/>
                <a:gd name="connsiteX39" fmla="*/ 169418 w 462533"/>
                <a:gd name="connsiteY39" fmla="*/ 68618 h 110020"/>
                <a:gd name="connsiteX40" fmla="*/ 205359 w 462533"/>
                <a:gd name="connsiteY40" fmla="*/ 82462 h 110020"/>
                <a:gd name="connsiteX41" fmla="*/ 231267 w 462533"/>
                <a:gd name="connsiteY41" fmla="*/ 93384 h 110020"/>
                <a:gd name="connsiteX42" fmla="*/ 257175 w 462533"/>
                <a:gd name="connsiteY42" fmla="*/ 82462 h 110020"/>
                <a:gd name="connsiteX43" fmla="*/ 293116 w 462533"/>
                <a:gd name="connsiteY43" fmla="*/ 68618 h 1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2533" h="110020">
                  <a:moveTo>
                    <a:pt x="416814" y="110020"/>
                  </a:moveTo>
                  <a:cubicBezTo>
                    <a:pt x="403479" y="110020"/>
                    <a:pt x="394716" y="107607"/>
                    <a:pt x="377317" y="102655"/>
                  </a:cubicBezTo>
                  <a:lnTo>
                    <a:pt x="362712" y="98591"/>
                  </a:lnTo>
                  <a:cubicBezTo>
                    <a:pt x="346075" y="93892"/>
                    <a:pt x="315087" y="85255"/>
                    <a:pt x="292989" y="85255"/>
                  </a:cubicBezTo>
                  <a:cubicBezTo>
                    <a:pt x="282956" y="85255"/>
                    <a:pt x="275209" y="90462"/>
                    <a:pt x="266192" y="96431"/>
                  </a:cubicBezTo>
                  <a:cubicBezTo>
                    <a:pt x="256540" y="102781"/>
                    <a:pt x="245618" y="110020"/>
                    <a:pt x="231140" y="110020"/>
                  </a:cubicBezTo>
                  <a:cubicBezTo>
                    <a:pt x="216662" y="110020"/>
                    <a:pt x="205740" y="102781"/>
                    <a:pt x="196088" y="96431"/>
                  </a:cubicBezTo>
                  <a:cubicBezTo>
                    <a:pt x="187071" y="90462"/>
                    <a:pt x="179324" y="85255"/>
                    <a:pt x="169291" y="85255"/>
                  </a:cubicBezTo>
                  <a:cubicBezTo>
                    <a:pt x="147193" y="85255"/>
                    <a:pt x="116332" y="93892"/>
                    <a:pt x="99695" y="98463"/>
                  </a:cubicBezTo>
                  <a:lnTo>
                    <a:pt x="84963" y="102528"/>
                  </a:lnTo>
                  <a:cubicBezTo>
                    <a:pt x="67564" y="107480"/>
                    <a:pt x="58801" y="109893"/>
                    <a:pt x="45466" y="109893"/>
                  </a:cubicBezTo>
                  <a:cubicBezTo>
                    <a:pt x="20320" y="109893"/>
                    <a:pt x="0" y="91860"/>
                    <a:pt x="0" y="76874"/>
                  </a:cubicBezTo>
                  <a:cubicBezTo>
                    <a:pt x="0" y="48806"/>
                    <a:pt x="17399" y="31407"/>
                    <a:pt x="45466" y="31407"/>
                  </a:cubicBezTo>
                  <a:cubicBezTo>
                    <a:pt x="49022" y="31407"/>
                    <a:pt x="53213" y="31916"/>
                    <a:pt x="58039" y="32424"/>
                  </a:cubicBezTo>
                  <a:cubicBezTo>
                    <a:pt x="74930" y="34329"/>
                    <a:pt x="98171" y="36868"/>
                    <a:pt x="128143" y="20105"/>
                  </a:cubicBezTo>
                  <a:cubicBezTo>
                    <a:pt x="160655" y="1943"/>
                    <a:pt x="197993" y="-12281"/>
                    <a:pt x="231267" y="16041"/>
                  </a:cubicBezTo>
                  <a:cubicBezTo>
                    <a:pt x="264541" y="-12281"/>
                    <a:pt x="301879" y="1943"/>
                    <a:pt x="334391" y="20105"/>
                  </a:cubicBezTo>
                  <a:cubicBezTo>
                    <a:pt x="364363" y="36868"/>
                    <a:pt x="387604" y="34329"/>
                    <a:pt x="404495" y="32424"/>
                  </a:cubicBezTo>
                  <a:cubicBezTo>
                    <a:pt x="409321" y="31916"/>
                    <a:pt x="413512" y="31407"/>
                    <a:pt x="417068" y="31407"/>
                  </a:cubicBezTo>
                  <a:cubicBezTo>
                    <a:pt x="445135" y="31407"/>
                    <a:pt x="462534" y="48806"/>
                    <a:pt x="462534" y="76874"/>
                  </a:cubicBezTo>
                  <a:cubicBezTo>
                    <a:pt x="462534" y="91860"/>
                    <a:pt x="442341" y="109893"/>
                    <a:pt x="417068" y="109893"/>
                  </a:cubicBezTo>
                  <a:close/>
                  <a:moveTo>
                    <a:pt x="292989" y="68745"/>
                  </a:moveTo>
                  <a:cubicBezTo>
                    <a:pt x="317373" y="68745"/>
                    <a:pt x="349758" y="77762"/>
                    <a:pt x="367157" y="82588"/>
                  </a:cubicBezTo>
                  <a:lnTo>
                    <a:pt x="381889" y="86653"/>
                  </a:lnTo>
                  <a:cubicBezTo>
                    <a:pt x="398780" y="91479"/>
                    <a:pt x="405765" y="93384"/>
                    <a:pt x="416941" y="93384"/>
                  </a:cubicBezTo>
                  <a:cubicBezTo>
                    <a:pt x="435356" y="93384"/>
                    <a:pt x="445770" y="80430"/>
                    <a:pt x="445770" y="76874"/>
                  </a:cubicBezTo>
                  <a:cubicBezTo>
                    <a:pt x="445770" y="52998"/>
                    <a:pt x="430022" y="47918"/>
                    <a:pt x="416941" y="47918"/>
                  </a:cubicBezTo>
                  <a:cubicBezTo>
                    <a:pt x="413893" y="47918"/>
                    <a:pt x="410337" y="48299"/>
                    <a:pt x="406273" y="48806"/>
                  </a:cubicBezTo>
                  <a:cubicBezTo>
                    <a:pt x="388239" y="50838"/>
                    <a:pt x="360934" y="53887"/>
                    <a:pt x="326263" y="34455"/>
                  </a:cubicBezTo>
                  <a:cubicBezTo>
                    <a:pt x="284099" y="10961"/>
                    <a:pt x="259080" y="10453"/>
                    <a:pt x="237109" y="33059"/>
                  </a:cubicBezTo>
                  <a:lnTo>
                    <a:pt x="231267" y="39155"/>
                  </a:lnTo>
                  <a:lnTo>
                    <a:pt x="225425" y="33059"/>
                  </a:lnTo>
                  <a:cubicBezTo>
                    <a:pt x="203454" y="10580"/>
                    <a:pt x="178435" y="10961"/>
                    <a:pt x="136271" y="34455"/>
                  </a:cubicBezTo>
                  <a:cubicBezTo>
                    <a:pt x="101600" y="53760"/>
                    <a:pt x="74295" y="50712"/>
                    <a:pt x="56261" y="48806"/>
                  </a:cubicBezTo>
                  <a:cubicBezTo>
                    <a:pt x="52197" y="48299"/>
                    <a:pt x="48641" y="47918"/>
                    <a:pt x="45593" y="47918"/>
                  </a:cubicBezTo>
                  <a:cubicBezTo>
                    <a:pt x="32385" y="47918"/>
                    <a:pt x="16764" y="52870"/>
                    <a:pt x="16764" y="76874"/>
                  </a:cubicBezTo>
                  <a:cubicBezTo>
                    <a:pt x="16764" y="80430"/>
                    <a:pt x="27305" y="93384"/>
                    <a:pt x="45593" y="93384"/>
                  </a:cubicBezTo>
                  <a:cubicBezTo>
                    <a:pt x="56769" y="93384"/>
                    <a:pt x="63754" y="91351"/>
                    <a:pt x="80645" y="86653"/>
                  </a:cubicBezTo>
                  <a:lnTo>
                    <a:pt x="95377" y="82462"/>
                  </a:lnTo>
                  <a:cubicBezTo>
                    <a:pt x="112776" y="77636"/>
                    <a:pt x="145161" y="68618"/>
                    <a:pt x="169418" y="68618"/>
                  </a:cubicBezTo>
                  <a:cubicBezTo>
                    <a:pt x="184404" y="68618"/>
                    <a:pt x="195580" y="75985"/>
                    <a:pt x="205359" y="82462"/>
                  </a:cubicBezTo>
                  <a:cubicBezTo>
                    <a:pt x="214122" y="88304"/>
                    <a:pt x="221742" y="93384"/>
                    <a:pt x="231267" y="93384"/>
                  </a:cubicBezTo>
                  <a:cubicBezTo>
                    <a:pt x="240792" y="93384"/>
                    <a:pt x="248412" y="88304"/>
                    <a:pt x="257175" y="82462"/>
                  </a:cubicBezTo>
                  <a:cubicBezTo>
                    <a:pt x="266954" y="75985"/>
                    <a:pt x="278130" y="68618"/>
                    <a:pt x="293116" y="68618"/>
                  </a:cubicBezTo>
                  <a:close/>
                </a:path>
              </a:pathLst>
            </a:custGeom>
            <a:grpFill/>
            <a:ln w="0" cap="flat">
              <a:noFill/>
              <a:prstDash val="solid"/>
              <a:miter/>
            </a:ln>
          </p:spPr>
          <p:txBody>
            <a:bodyPr rtlCol="0" anchor="ctr"/>
            <a:lstStyle/>
            <a:p>
              <a:pPr>
                <a:lnSpc>
                  <a:spcPct val="90000"/>
                </a:lnSpc>
              </a:pPr>
              <a:endParaRPr lang="en-AU" sz="650"/>
            </a:p>
          </p:txBody>
        </p:sp>
        <p:sp>
          <p:nvSpPr>
            <p:cNvPr id="46" name="Freeform: Shape 45">
              <a:extLst>
                <a:ext uri="{FF2B5EF4-FFF2-40B4-BE49-F238E27FC236}">
                  <a16:creationId xmlns:a16="http://schemas.microsoft.com/office/drawing/2014/main" id="{F7681192-7767-B8AB-A53E-24CACA5ED5AE}"/>
                </a:ext>
              </a:extLst>
            </p:cNvPr>
            <p:cNvSpPr/>
            <p:nvPr/>
          </p:nvSpPr>
          <p:spPr>
            <a:xfrm>
              <a:off x="5406009" y="3885438"/>
              <a:ext cx="214756" cy="78485"/>
            </a:xfrm>
            <a:custGeom>
              <a:avLst/>
              <a:gdLst>
                <a:gd name="connsiteX0" fmla="*/ 214630 w 214756"/>
                <a:gd name="connsiteY0" fmla="*/ 78486 h 78485"/>
                <a:gd name="connsiteX1" fmla="*/ 0 w 214756"/>
                <a:gd name="connsiteY1" fmla="*/ 78486 h 78485"/>
                <a:gd name="connsiteX2" fmla="*/ 0 w 214756"/>
                <a:gd name="connsiteY2" fmla="*/ 45466 h 78485"/>
                <a:gd name="connsiteX3" fmla="*/ 45466 w 214756"/>
                <a:gd name="connsiteY3" fmla="*/ 0 h 78485"/>
                <a:gd name="connsiteX4" fmla="*/ 169291 w 214756"/>
                <a:gd name="connsiteY4" fmla="*/ 0 h 78485"/>
                <a:gd name="connsiteX5" fmla="*/ 214757 w 214756"/>
                <a:gd name="connsiteY5" fmla="*/ 45466 h 78485"/>
                <a:gd name="connsiteX6" fmla="*/ 214757 w 214756"/>
                <a:gd name="connsiteY6" fmla="*/ 78486 h 78485"/>
                <a:gd name="connsiteX7" fmla="*/ 16510 w 214756"/>
                <a:gd name="connsiteY7" fmla="*/ 61976 h 78485"/>
                <a:gd name="connsiteX8" fmla="*/ 198120 w 214756"/>
                <a:gd name="connsiteY8" fmla="*/ 61976 h 78485"/>
                <a:gd name="connsiteX9" fmla="*/ 198120 w 214756"/>
                <a:gd name="connsiteY9" fmla="*/ 45466 h 78485"/>
                <a:gd name="connsiteX10" fmla="*/ 169291 w 214756"/>
                <a:gd name="connsiteY10" fmla="*/ 16637 h 78485"/>
                <a:gd name="connsiteX11" fmla="*/ 45466 w 214756"/>
                <a:gd name="connsiteY11" fmla="*/ 16637 h 78485"/>
                <a:gd name="connsiteX12" fmla="*/ 16637 w 214756"/>
                <a:gd name="connsiteY12" fmla="*/ 45466 h 78485"/>
                <a:gd name="connsiteX13" fmla="*/ 16637 w 214756"/>
                <a:gd name="connsiteY13" fmla="*/ 61976 h 7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756" h="78485">
                  <a:moveTo>
                    <a:pt x="214630" y="78486"/>
                  </a:moveTo>
                  <a:lnTo>
                    <a:pt x="0" y="78486"/>
                  </a:lnTo>
                  <a:lnTo>
                    <a:pt x="0" y="45466"/>
                  </a:lnTo>
                  <a:cubicBezTo>
                    <a:pt x="0" y="20447"/>
                    <a:pt x="20320" y="0"/>
                    <a:pt x="45466" y="0"/>
                  </a:cubicBezTo>
                  <a:lnTo>
                    <a:pt x="169291" y="0"/>
                  </a:lnTo>
                  <a:cubicBezTo>
                    <a:pt x="194310" y="0"/>
                    <a:pt x="214757" y="20320"/>
                    <a:pt x="214757" y="45466"/>
                  </a:cubicBezTo>
                  <a:lnTo>
                    <a:pt x="214757" y="78486"/>
                  </a:lnTo>
                  <a:close/>
                  <a:moveTo>
                    <a:pt x="16510" y="61976"/>
                  </a:moveTo>
                  <a:lnTo>
                    <a:pt x="198120" y="61976"/>
                  </a:lnTo>
                  <a:lnTo>
                    <a:pt x="198120" y="45466"/>
                  </a:lnTo>
                  <a:cubicBezTo>
                    <a:pt x="198120" y="29591"/>
                    <a:pt x="185166" y="16637"/>
                    <a:pt x="169291" y="16637"/>
                  </a:cubicBezTo>
                  <a:lnTo>
                    <a:pt x="45466" y="16637"/>
                  </a:lnTo>
                  <a:cubicBezTo>
                    <a:pt x="29591" y="16637"/>
                    <a:pt x="16637" y="29591"/>
                    <a:pt x="16637" y="45466"/>
                  </a:cubicBezTo>
                  <a:lnTo>
                    <a:pt x="16637" y="61976"/>
                  </a:lnTo>
                  <a:close/>
                </a:path>
              </a:pathLst>
            </a:custGeom>
            <a:grpFill/>
            <a:ln w="0" cap="flat">
              <a:noFill/>
              <a:prstDash val="solid"/>
              <a:miter/>
            </a:ln>
          </p:spPr>
          <p:txBody>
            <a:bodyPr rtlCol="0" anchor="ctr"/>
            <a:lstStyle/>
            <a:p>
              <a:pPr>
                <a:lnSpc>
                  <a:spcPct val="90000"/>
                </a:lnSpc>
              </a:pPr>
              <a:endParaRPr lang="en-AU" sz="650"/>
            </a:p>
          </p:txBody>
        </p:sp>
        <p:sp>
          <p:nvSpPr>
            <p:cNvPr id="47" name="Freeform: Shape 46">
              <a:extLst>
                <a:ext uri="{FF2B5EF4-FFF2-40B4-BE49-F238E27FC236}">
                  <a16:creationId xmlns:a16="http://schemas.microsoft.com/office/drawing/2014/main" id="{6951DA98-D085-C081-BB04-93F292394CBE}"/>
                </a:ext>
              </a:extLst>
            </p:cNvPr>
            <p:cNvSpPr/>
            <p:nvPr/>
          </p:nvSpPr>
          <p:spPr>
            <a:xfrm rot="20006400">
              <a:off x="5400697" y="3626096"/>
              <a:ext cx="16510" cy="178562"/>
            </a:xfrm>
            <a:custGeom>
              <a:avLst/>
              <a:gdLst>
                <a:gd name="connsiteX0" fmla="*/ 0 w 16510"/>
                <a:gd name="connsiteY0" fmla="*/ 0 h 178562"/>
                <a:gd name="connsiteX1" fmla="*/ 16510 w 16510"/>
                <a:gd name="connsiteY1" fmla="*/ 0 h 178562"/>
                <a:gd name="connsiteX2" fmla="*/ 16510 w 16510"/>
                <a:gd name="connsiteY2" fmla="*/ 178562 h 178562"/>
                <a:gd name="connsiteX3" fmla="*/ 0 w 16510"/>
                <a:gd name="connsiteY3" fmla="*/ 178562 h 178562"/>
              </a:gdLst>
              <a:ahLst/>
              <a:cxnLst>
                <a:cxn ang="0">
                  <a:pos x="connsiteX0" y="connsiteY0"/>
                </a:cxn>
                <a:cxn ang="0">
                  <a:pos x="connsiteX1" y="connsiteY1"/>
                </a:cxn>
                <a:cxn ang="0">
                  <a:pos x="connsiteX2" y="connsiteY2"/>
                </a:cxn>
                <a:cxn ang="0">
                  <a:pos x="connsiteX3" y="connsiteY3"/>
                </a:cxn>
              </a:cxnLst>
              <a:rect l="l" t="t" r="r" b="b"/>
              <a:pathLst>
                <a:path w="16510" h="178562">
                  <a:moveTo>
                    <a:pt x="0" y="0"/>
                  </a:moveTo>
                  <a:lnTo>
                    <a:pt x="16510" y="0"/>
                  </a:lnTo>
                  <a:lnTo>
                    <a:pt x="16510" y="178562"/>
                  </a:lnTo>
                  <a:lnTo>
                    <a:pt x="0" y="178562"/>
                  </a:lnTo>
                  <a:close/>
                </a:path>
              </a:pathLst>
            </a:custGeom>
            <a:grpFill/>
            <a:ln w="0" cap="flat">
              <a:noFill/>
              <a:prstDash val="solid"/>
              <a:miter/>
            </a:ln>
          </p:spPr>
          <p:txBody>
            <a:bodyPr rtlCol="0" anchor="ctr"/>
            <a:lstStyle/>
            <a:p>
              <a:pPr>
                <a:lnSpc>
                  <a:spcPct val="90000"/>
                </a:lnSpc>
              </a:pPr>
              <a:endParaRPr lang="en-AU" sz="650"/>
            </a:p>
          </p:txBody>
        </p:sp>
        <p:sp>
          <p:nvSpPr>
            <p:cNvPr id="48" name="Freeform: Shape 47">
              <a:extLst>
                <a:ext uri="{FF2B5EF4-FFF2-40B4-BE49-F238E27FC236}">
                  <a16:creationId xmlns:a16="http://schemas.microsoft.com/office/drawing/2014/main" id="{DC677D2B-457F-2C45-22E6-4786BA3206FA}"/>
                </a:ext>
              </a:extLst>
            </p:cNvPr>
            <p:cNvSpPr/>
            <p:nvPr/>
          </p:nvSpPr>
          <p:spPr>
            <a:xfrm rot="17590800">
              <a:off x="5236741" y="3707755"/>
              <a:ext cx="173736" cy="16510"/>
            </a:xfrm>
            <a:custGeom>
              <a:avLst/>
              <a:gdLst>
                <a:gd name="connsiteX0" fmla="*/ 0 w 173736"/>
                <a:gd name="connsiteY0" fmla="*/ 0 h 16510"/>
                <a:gd name="connsiteX1" fmla="*/ 173736 w 173736"/>
                <a:gd name="connsiteY1" fmla="*/ 0 h 16510"/>
                <a:gd name="connsiteX2" fmla="*/ 173736 w 173736"/>
                <a:gd name="connsiteY2" fmla="*/ 16510 h 16510"/>
                <a:gd name="connsiteX3" fmla="*/ 0 w 173736"/>
                <a:gd name="connsiteY3" fmla="*/ 16510 h 16510"/>
              </a:gdLst>
              <a:ahLst/>
              <a:cxnLst>
                <a:cxn ang="0">
                  <a:pos x="connsiteX0" y="connsiteY0"/>
                </a:cxn>
                <a:cxn ang="0">
                  <a:pos x="connsiteX1" y="connsiteY1"/>
                </a:cxn>
                <a:cxn ang="0">
                  <a:pos x="connsiteX2" y="connsiteY2"/>
                </a:cxn>
                <a:cxn ang="0">
                  <a:pos x="connsiteX3" y="connsiteY3"/>
                </a:cxn>
              </a:cxnLst>
              <a:rect l="l" t="t" r="r" b="b"/>
              <a:pathLst>
                <a:path w="173736" h="16510">
                  <a:moveTo>
                    <a:pt x="0" y="0"/>
                  </a:moveTo>
                  <a:lnTo>
                    <a:pt x="173736" y="0"/>
                  </a:lnTo>
                  <a:lnTo>
                    <a:pt x="173736" y="16510"/>
                  </a:lnTo>
                  <a:lnTo>
                    <a:pt x="0" y="16510"/>
                  </a:lnTo>
                  <a:close/>
                </a:path>
              </a:pathLst>
            </a:custGeom>
            <a:grpFill/>
            <a:ln w="0" cap="flat">
              <a:noFill/>
              <a:prstDash val="solid"/>
              <a:miter/>
            </a:ln>
          </p:spPr>
          <p:txBody>
            <a:bodyPr rtlCol="0" anchor="ctr"/>
            <a:lstStyle/>
            <a:p>
              <a:pPr>
                <a:lnSpc>
                  <a:spcPct val="90000"/>
                </a:lnSpc>
              </a:pPr>
              <a:endParaRPr lang="en-AU" sz="650"/>
            </a:p>
          </p:txBody>
        </p:sp>
        <p:sp>
          <p:nvSpPr>
            <p:cNvPr id="49" name="Freeform: Shape 48">
              <a:extLst>
                <a:ext uri="{FF2B5EF4-FFF2-40B4-BE49-F238E27FC236}">
                  <a16:creationId xmlns:a16="http://schemas.microsoft.com/office/drawing/2014/main" id="{D8BD069E-B002-8D0F-843F-FA2FBE228968}"/>
                </a:ext>
              </a:extLst>
            </p:cNvPr>
            <p:cNvSpPr/>
            <p:nvPr/>
          </p:nvSpPr>
          <p:spPr>
            <a:xfrm>
              <a:off x="5280914" y="3795395"/>
              <a:ext cx="176276" cy="78104"/>
            </a:xfrm>
            <a:custGeom>
              <a:avLst/>
              <a:gdLst>
                <a:gd name="connsiteX0" fmla="*/ 88138 w 176276"/>
                <a:gd name="connsiteY0" fmla="*/ 78105 h 78104"/>
                <a:gd name="connsiteX1" fmla="*/ 0 w 176276"/>
                <a:gd name="connsiteY1" fmla="*/ 0 h 78104"/>
                <a:gd name="connsiteX2" fmla="*/ 16510 w 176276"/>
                <a:gd name="connsiteY2" fmla="*/ 0 h 78104"/>
                <a:gd name="connsiteX3" fmla="*/ 88138 w 176276"/>
                <a:gd name="connsiteY3" fmla="*/ 61595 h 78104"/>
                <a:gd name="connsiteX4" fmla="*/ 159766 w 176276"/>
                <a:gd name="connsiteY4" fmla="*/ 0 h 78104"/>
                <a:gd name="connsiteX5" fmla="*/ 176276 w 176276"/>
                <a:gd name="connsiteY5" fmla="*/ 0 h 78104"/>
                <a:gd name="connsiteX6" fmla="*/ 88138 w 176276"/>
                <a:gd name="connsiteY6" fmla="*/ 78105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76" h="78104">
                  <a:moveTo>
                    <a:pt x="88138" y="78105"/>
                  </a:moveTo>
                  <a:cubicBezTo>
                    <a:pt x="39624" y="78105"/>
                    <a:pt x="0" y="43053"/>
                    <a:pt x="0" y="0"/>
                  </a:cubicBezTo>
                  <a:lnTo>
                    <a:pt x="16510" y="0"/>
                  </a:lnTo>
                  <a:cubicBezTo>
                    <a:pt x="16510" y="33909"/>
                    <a:pt x="48641" y="61595"/>
                    <a:pt x="88138" y="61595"/>
                  </a:cubicBezTo>
                  <a:cubicBezTo>
                    <a:pt x="127635" y="61595"/>
                    <a:pt x="159766" y="33909"/>
                    <a:pt x="159766" y="0"/>
                  </a:cubicBezTo>
                  <a:lnTo>
                    <a:pt x="176276" y="0"/>
                  </a:lnTo>
                  <a:cubicBezTo>
                    <a:pt x="176276" y="43053"/>
                    <a:pt x="136779" y="78105"/>
                    <a:pt x="88138" y="78105"/>
                  </a:cubicBezTo>
                  <a:close/>
                </a:path>
              </a:pathLst>
            </a:custGeom>
            <a:grpFill/>
            <a:ln w="0" cap="flat">
              <a:noFill/>
              <a:prstDash val="solid"/>
              <a:miter/>
            </a:ln>
          </p:spPr>
          <p:txBody>
            <a:bodyPr rtlCol="0" anchor="ctr"/>
            <a:lstStyle/>
            <a:p>
              <a:pPr>
                <a:lnSpc>
                  <a:spcPct val="90000"/>
                </a:lnSpc>
              </a:pPr>
              <a:endParaRPr lang="en-AU" sz="650"/>
            </a:p>
          </p:txBody>
        </p:sp>
        <p:sp>
          <p:nvSpPr>
            <p:cNvPr id="50" name="Freeform: Shape 49">
              <a:extLst>
                <a:ext uri="{FF2B5EF4-FFF2-40B4-BE49-F238E27FC236}">
                  <a16:creationId xmlns:a16="http://schemas.microsoft.com/office/drawing/2014/main" id="{840926A9-8B81-FA7A-A2F1-BE92ED4107A3}"/>
                </a:ext>
              </a:extLst>
            </p:cNvPr>
            <p:cNvSpPr/>
            <p:nvPr/>
          </p:nvSpPr>
          <p:spPr>
            <a:xfrm>
              <a:off x="5266309" y="3787140"/>
              <a:ext cx="205232" cy="16510"/>
            </a:xfrm>
            <a:custGeom>
              <a:avLst/>
              <a:gdLst>
                <a:gd name="connsiteX0" fmla="*/ 0 w 205232"/>
                <a:gd name="connsiteY0" fmla="*/ 0 h 16510"/>
                <a:gd name="connsiteX1" fmla="*/ 205232 w 205232"/>
                <a:gd name="connsiteY1" fmla="*/ 0 h 16510"/>
                <a:gd name="connsiteX2" fmla="*/ 205232 w 205232"/>
                <a:gd name="connsiteY2" fmla="*/ 16510 h 16510"/>
                <a:gd name="connsiteX3" fmla="*/ 0 w 205232"/>
                <a:gd name="connsiteY3" fmla="*/ 16510 h 16510"/>
              </a:gdLst>
              <a:ahLst/>
              <a:cxnLst>
                <a:cxn ang="0">
                  <a:pos x="connsiteX0" y="connsiteY0"/>
                </a:cxn>
                <a:cxn ang="0">
                  <a:pos x="connsiteX1" y="connsiteY1"/>
                </a:cxn>
                <a:cxn ang="0">
                  <a:pos x="connsiteX2" y="connsiteY2"/>
                </a:cxn>
                <a:cxn ang="0">
                  <a:pos x="connsiteX3" y="connsiteY3"/>
                </a:cxn>
              </a:cxnLst>
              <a:rect l="l" t="t" r="r" b="b"/>
              <a:pathLst>
                <a:path w="205232" h="16510">
                  <a:moveTo>
                    <a:pt x="0" y="0"/>
                  </a:moveTo>
                  <a:lnTo>
                    <a:pt x="205232" y="0"/>
                  </a:lnTo>
                  <a:lnTo>
                    <a:pt x="205232" y="16510"/>
                  </a:lnTo>
                  <a:lnTo>
                    <a:pt x="0" y="16510"/>
                  </a:lnTo>
                  <a:close/>
                </a:path>
              </a:pathLst>
            </a:custGeom>
            <a:grpFill/>
            <a:ln w="0" cap="flat">
              <a:noFill/>
              <a:prstDash val="solid"/>
              <a:miter/>
            </a:ln>
          </p:spPr>
          <p:txBody>
            <a:bodyPr rtlCol="0" anchor="ctr"/>
            <a:lstStyle/>
            <a:p>
              <a:pPr>
                <a:lnSpc>
                  <a:spcPct val="90000"/>
                </a:lnSpc>
              </a:pPr>
              <a:endParaRPr lang="en-AU" sz="650"/>
            </a:p>
          </p:txBody>
        </p:sp>
        <p:sp>
          <p:nvSpPr>
            <p:cNvPr id="51" name="Freeform: Shape 50">
              <a:extLst>
                <a:ext uri="{FF2B5EF4-FFF2-40B4-BE49-F238E27FC236}">
                  <a16:creationId xmlns:a16="http://schemas.microsoft.com/office/drawing/2014/main" id="{96053E9A-8615-F2F2-AFA1-1C6E699F5282}"/>
                </a:ext>
              </a:extLst>
            </p:cNvPr>
            <p:cNvSpPr/>
            <p:nvPr/>
          </p:nvSpPr>
          <p:spPr>
            <a:xfrm rot="20006400">
              <a:off x="5689043" y="3626096"/>
              <a:ext cx="16510" cy="178562"/>
            </a:xfrm>
            <a:custGeom>
              <a:avLst/>
              <a:gdLst>
                <a:gd name="connsiteX0" fmla="*/ 0 w 16510"/>
                <a:gd name="connsiteY0" fmla="*/ 0 h 178562"/>
                <a:gd name="connsiteX1" fmla="*/ 16510 w 16510"/>
                <a:gd name="connsiteY1" fmla="*/ 0 h 178562"/>
                <a:gd name="connsiteX2" fmla="*/ 16510 w 16510"/>
                <a:gd name="connsiteY2" fmla="*/ 178562 h 178562"/>
                <a:gd name="connsiteX3" fmla="*/ 0 w 16510"/>
                <a:gd name="connsiteY3" fmla="*/ 178562 h 178562"/>
              </a:gdLst>
              <a:ahLst/>
              <a:cxnLst>
                <a:cxn ang="0">
                  <a:pos x="connsiteX0" y="connsiteY0"/>
                </a:cxn>
                <a:cxn ang="0">
                  <a:pos x="connsiteX1" y="connsiteY1"/>
                </a:cxn>
                <a:cxn ang="0">
                  <a:pos x="connsiteX2" y="connsiteY2"/>
                </a:cxn>
                <a:cxn ang="0">
                  <a:pos x="connsiteX3" y="connsiteY3"/>
                </a:cxn>
              </a:cxnLst>
              <a:rect l="l" t="t" r="r" b="b"/>
              <a:pathLst>
                <a:path w="16510" h="178562">
                  <a:moveTo>
                    <a:pt x="0" y="0"/>
                  </a:moveTo>
                  <a:lnTo>
                    <a:pt x="16510" y="0"/>
                  </a:lnTo>
                  <a:lnTo>
                    <a:pt x="16510" y="178562"/>
                  </a:lnTo>
                  <a:lnTo>
                    <a:pt x="0" y="178562"/>
                  </a:lnTo>
                  <a:close/>
                </a:path>
              </a:pathLst>
            </a:custGeom>
            <a:grpFill/>
            <a:ln w="0" cap="flat">
              <a:noFill/>
              <a:prstDash val="solid"/>
              <a:miter/>
            </a:ln>
          </p:spPr>
          <p:txBody>
            <a:bodyPr rtlCol="0" anchor="ctr"/>
            <a:lstStyle/>
            <a:p>
              <a:pPr>
                <a:lnSpc>
                  <a:spcPct val="90000"/>
                </a:lnSpc>
              </a:pPr>
              <a:endParaRPr lang="en-AU" sz="650"/>
            </a:p>
          </p:txBody>
        </p:sp>
        <p:sp>
          <p:nvSpPr>
            <p:cNvPr id="52" name="Freeform: Shape 51">
              <a:extLst>
                <a:ext uri="{FF2B5EF4-FFF2-40B4-BE49-F238E27FC236}">
                  <a16:creationId xmlns:a16="http://schemas.microsoft.com/office/drawing/2014/main" id="{77AAF75B-C018-87AE-1779-481F9C052D09}"/>
                </a:ext>
              </a:extLst>
            </p:cNvPr>
            <p:cNvSpPr/>
            <p:nvPr/>
          </p:nvSpPr>
          <p:spPr>
            <a:xfrm rot="17590800">
              <a:off x="5525097" y="3707786"/>
              <a:ext cx="173736" cy="16510"/>
            </a:xfrm>
            <a:custGeom>
              <a:avLst/>
              <a:gdLst>
                <a:gd name="connsiteX0" fmla="*/ 0 w 173736"/>
                <a:gd name="connsiteY0" fmla="*/ 0 h 16510"/>
                <a:gd name="connsiteX1" fmla="*/ 173736 w 173736"/>
                <a:gd name="connsiteY1" fmla="*/ 0 h 16510"/>
                <a:gd name="connsiteX2" fmla="*/ 173736 w 173736"/>
                <a:gd name="connsiteY2" fmla="*/ 16510 h 16510"/>
                <a:gd name="connsiteX3" fmla="*/ 0 w 173736"/>
                <a:gd name="connsiteY3" fmla="*/ 16510 h 16510"/>
              </a:gdLst>
              <a:ahLst/>
              <a:cxnLst>
                <a:cxn ang="0">
                  <a:pos x="connsiteX0" y="connsiteY0"/>
                </a:cxn>
                <a:cxn ang="0">
                  <a:pos x="connsiteX1" y="connsiteY1"/>
                </a:cxn>
                <a:cxn ang="0">
                  <a:pos x="connsiteX2" y="connsiteY2"/>
                </a:cxn>
                <a:cxn ang="0">
                  <a:pos x="connsiteX3" y="connsiteY3"/>
                </a:cxn>
              </a:cxnLst>
              <a:rect l="l" t="t" r="r" b="b"/>
              <a:pathLst>
                <a:path w="173736" h="16510">
                  <a:moveTo>
                    <a:pt x="0" y="0"/>
                  </a:moveTo>
                  <a:lnTo>
                    <a:pt x="173736" y="0"/>
                  </a:lnTo>
                  <a:lnTo>
                    <a:pt x="173736" y="16510"/>
                  </a:lnTo>
                  <a:lnTo>
                    <a:pt x="0" y="16510"/>
                  </a:lnTo>
                  <a:close/>
                </a:path>
              </a:pathLst>
            </a:custGeom>
            <a:grpFill/>
            <a:ln w="0" cap="flat">
              <a:noFill/>
              <a:prstDash val="solid"/>
              <a:miter/>
            </a:ln>
          </p:spPr>
          <p:txBody>
            <a:bodyPr rtlCol="0" anchor="ctr"/>
            <a:lstStyle/>
            <a:p>
              <a:pPr>
                <a:lnSpc>
                  <a:spcPct val="90000"/>
                </a:lnSpc>
              </a:pPr>
              <a:endParaRPr lang="en-AU" sz="650"/>
            </a:p>
          </p:txBody>
        </p:sp>
        <p:sp>
          <p:nvSpPr>
            <p:cNvPr id="53" name="Freeform: Shape 52">
              <a:extLst>
                <a:ext uri="{FF2B5EF4-FFF2-40B4-BE49-F238E27FC236}">
                  <a16:creationId xmlns:a16="http://schemas.microsoft.com/office/drawing/2014/main" id="{AEBF362B-B38C-C111-C576-67595FDD775C}"/>
                </a:ext>
              </a:extLst>
            </p:cNvPr>
            <p:cNvSpPr/>
            <p:nvPr/>
          </p:nvSpPr>
          <p:spPr>
            <a:xfrm>
              <a:off x="5569077" y="3795395"/>
              <a:ext cx="176276" cy="78104"/>
            </a:xfrm>
            <a:custGeom>
              <a:avLst/>
              <a:gdLst>
                <a:gd name="connsiteX0" fmla="*/ 88138 w 176276"/>
                <a:gd name="connsiteY0" fmla="*/ 78105 h 78104"/>
                <a:gd name="connsiteX1" fmla="*/ 0 w 176276"/>
                <a:gd name="connsiteY1" fmla="*/ 0 h 78104"/>
                <a:gd name="connsiteX2" fmla="*/ 16510 w 176276"/>
                <a:gd name="connsiteY2" fmla="*/ 0 h 78104"/>
                <a:gd name="connsiteX3" fmla="*/ 88138 w 176276"/>
                <a:gd name="connsiteY3" fmla="*/ 61595 h 78104"/>
                <a:gd name="connsiteX4" fmla="*/ 159766 w 176276"/>
                <a:gd name="connsiteY4" fmla="*/ 0 h 78104"/>
                <a:gd name="connsiteX5" fmla="*/ 176276 w 176276"/>
                <a:gd name="connsiteY5" fmla="*/ 0 h 78104"/>
                <a:gd name="connsiteX6" fmla="*/ 88138 w 176276"/>
                <a:gd name="connsiteY6" fmla="*/ 78105 h 7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76" h="78104">
                  <a:moveTo>
                    <a:pt x="88138" y="78105"/>
                  </a:moveTo>
                  <a:cubicBezTo>
                    <a:pt x="39624" y="78105"/>
                    <a:pt x="0" y="43053"/>
                    <a:pt x="0" y="0"/>
                  </a:cubicBezTo>
                  <a:lnTo>
                    <a:pt x="16510" y="0"/>
                  </a:lnTo>
                  <a:cubicBezTo>
                    <a:pt x="16510" y="33909"/>
                    <a:pt x="48641" y="61595"/>
                    <a:pt x="88138" y="61595"/>
                  </a:cubicBezTo>
                  <a:cubicBezTo>
                    <a:pt x="127635" y="61595"/>
                    <a:pt x="159766" y="33909"/>
                    <a:pt x="159766" y="0"/>
                  </a:cubicBezTo>
                  <a:lnTo>
                    <a:pt x="176276" y="0"/>
                  </a:lnTo>
                  <a:cubicBezTo>
                    <a:pt x="176276" y="43053"/>
                    <a:pt x="136779" y="78105"/>
                    <a:pt x="88138" y="78105"/>
                  </a:cubicBezTo>
                  <a:close/>
                </a:path>
              </a:pathLst>
            </a:custGeom>
            <a:grpFill/>
            <a:ln w="0" cap="flat">
              <a:noFill/>
              <a:prstDash val="solid"/>
              <a:miter/>
            </a:ln>
          </p:spPr>
          <p:txBody>
            <a:bodyPr rtlCol="0" anchor="ctr"/>
            <a:lstStyle/>
            <a:p>
              <a:pPr>
                <a:lnSpc>
                  <a:spcPct val="90000"/>
                </a:lnSpc>
              </a:pPr>
              <a:endParaRPr lang="en-AU" sz="650"/>
            </a:p>
          </p:txBody>
        </p:sp>
        <p:sp>
          <p:nvSpPr>
            <p:cNvPr id="54" name="Freeform: Shape 53">
              <a:extLst>
                <a:ext uri="{FF2B5EF4-FFF2-40B4-BE49-F238E27FC236}">
                  <a16:creationId xmlns:a16="http://schemas.microsoft.com/office/drawing/2014/main" id="{033D2BBE-6CEE-7DA8-8564-9C613B20E703}"/>
                </a:ext>
              </a:extLst>
            </p:cNvPr>
            <p:cNvSpPr/>
            <p:nvPr/>
          </p:nvSpPr>
          <p:spPr>
            <a:xfrm>
              <a:off x="5554599" y="3787140"/>
              <a:ext cx="205232" cy="16510"/>
            </a:xfrm>
            <a:custGeom>
              <a:avLst/>
              <a:gdLst>
                <a:gd name="connsiteX0" fmla="*/ 0 w 205232"/>
                <a:gd name="connsiteY0" fmla="*/ 0 h 16510"/>
                <a:gd name="connsiteX1" fmla="*/ 205232 w 205232"/>
                <a:gd name="connsiteY1" fmla="*/ 0 h 16510"/>
                <a:gd name="connsiteX2" fmla="*/ 205232 w 205232"/>
                <a:gd name="connsiteY2" fmla="*/ 16510 h 16510"/>
                <a:gd name="connsiteX3" fmla="*/ 0 w 205232"/>
                <a:gd name="connsiteY3" fmla="*/ 16510 h 16510"/>
              </a:gdLst>
              <a:ahLst/>
              <a:cxnLst>
                <a:cxn ang="0">
                  <a:pos x="connsiteX0" y="connsiteY0"/>
                </a:cxn>
                <a:cxn ang="0">
                  <a:pos x="connsiteX1" y="connsiteY1"/>
                </a:cxn>
                <a:cxn ang="0">
                  <a:pos x="connsiteX2" y="connsiteY2"/>
                </a:cxn>
                <a:cxn ang="0">
                  <a:pos x="connsiteX3" y="connsiteY3"/>
                </a:cxn>
              </a:cxnLst>
              <a:rect l="l" t="t" r="r" b="b"/>
              <a:pathLst>
                <a:path w="205232" h="16510">
                  <a:moveTo>
                    <a:pt x="0" y="0"/>
                  </a:moveTo>
                  <a:lnTo>
                    <a:pt x="205232" y="0"/>
                  </a:lnTo>
                  <a:lnTo>
                    <a:pt x="205232" y="16510"/>
                  </a:lnTo>
                  <a:lnTo>
                    <a:pt x="0" y="16510"/>
                  </a:lnTo>
                  <a:close/>
                </a:path>
              </a:pathLst>
            </a:custGeom>
            <a:grpFill/>
            <a:ln w="0" cap="flat">
              <a:noFill/>
              <a:prstDash val="solid"/>
              <a:miter/>
            </a:ln>
          </p:spPr>
          <p:txBody>
            <a:bodyPr rtlCol="0" anchor="ctr"/>
            <a:lstStyle/>
            <a:p>
              <a:pPr>
                <a:lnSpc>
                  <a:spcPct val="90000"/>
                </a:lnSpc>
              </a:pPr>
              <a:endParaRPr lang="en-AU" sz="650"/>
            </a:p>
          </p:txBody>
        </p:sp>
      </p:grpSp>
      <p:graphicFrame>
        <p:nvGraphicFramePr>
          <p:cNvPr id="2" name="Chart 1">
            <a:extLst>
              <a:ext uri="{FF2B5EF4-FFF2-40B4-BE49-F238E27FC236}">
                <a16:creationId xmlns:a16="http://schemas.microsoft.com/office/drawing/2014/main" id="{00000000-0008-0000-0B00-000003000000}"/>
              </a:ext>
            </a:extLst>
          </p:cNvPr>
          <p:cNvGraphicFramePr>
            <a:graphicFrameLocks/>
          </p:cNvGraphicFramePr>
          <p:nvPr>
            <p:extLst>
              <p:ext uri="{D42A27DB-BD31-4B8C-83A1-F6EECF244321}">
                <p14:modId xmlns:p14="http://schemas.microsoft.com/office/powerpoint/2010/main" val="3994195189"/>
              </p:ext>
            </p:extLst>
          </p:nvPr>
        </p:nvGraphicFramePr>
        <p:xfrm>
          <a:off x="3518943" y="1539449"/>
          <a:ext cx="8478403" cy="5365094"/>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D5720E8F-F5E5-C250-18C5-23534ED0C867}"/>
              </a:ext>
            </a:extLst>
          </p:cNvPr>
          <p:cNvSpPr txBox="1"/>
          <p:nvPr/>
        </p:nvSpPr>
        <p:spPr>
          <a:xfrm>
            <a:off x="3477692" y="1107572"/>
            <a:ext cx="7008973" cy="375937"/>
          </a:xfrm>
          <a:prstGeom prst="rect">
            <a:avLst/>
          </a:prstGeom>
          <a:noFill/>
          <a:ln>
            <a:noFill/>
          </a:ln>
        </p:spPr>
        <p:txBody>
          <a:bodyPr wrap="square" rtlCol="0">
            <a:spAutoFit/>
          </a:bodyPr>
          <a:lstStyle/>
          <a:p>
            <a:pPr defTabSz="685834">
              <a:lnSpc>
                <a:spcPct val="150000"/>
              </a:lnSpc>
              <a:defRPr/>
            </a:pPr>
            <a:r>
              <a:rPr lang="en-AU" sz="1400" b="1" dirty="0">
                <a:solidFill>
                  <a:prstClr val="black"/>
                </a:solidFill>
                <a:latin typeface="Public Sans" pitchFamily="2" charset="0"/>
              </a:rPr>
              <a:t>Rate of young people appearing in court by age, NSW</a:t>
            </a:r>
          </a:p>
        </p:txBody>
      </p:sp>
      <p:sp>
        <p:nvSpPr>
          <p:cNvPr id="8" name="TextBox 7">
            <a:extLst>
              <a:ext uri="{FF2B5EF4-FFF2-40B4-BE49-F238E27FC236}">
                <a16:creationId xmlns:a16="http://schemas.microsoft.com/office/drawing/2014/main" id="{0E160F85-C78F-F17C-4CEC-661BBC952C52}"/>
              </a:ext>
            </a:extLst>
          </p:cNvPr>
          <p:cNvSpPr txBox="1"/>
          <p:nvPr/>
        </p:nvSpPr>
        <p:spPr>
          <a:xfrm>
            <a:off x="72300" y="6010588"/>
            <a:ext cx="3190904" cy="430887"/>
          </a:xfrm>
          <a:prstGeom prst="rect">
            <a:avLst/>
          </a:prstGeom>
          <a:noFill/>
        </p:spPr>
        <p:txBody>
          <a:bodyPr wrap="square" lIns="0" tIns="0" rIns="0" bIns="0" rtlCol="0">
            <a:spAutoFit/>
          </a:bodyPr>
          <a:lstStyle/>
          <a:p>
            <a:pPr algn="ctr">
              <a:spcBef>
                <a:spcPts val="600"/>
              </a:spcBef>
            </a:pPr>
            <a:r>
              <a:rPr lang="en-AU" sz="1400" dirty="0">
                <a:solidFill>
                  <a:srgbClr val="4F408E"/>
                </a:solidFill>
                <a:latin typeface="Public Sans" pitchFamily="2" charset="0"/>
              </a:rPr>
              <a:t>Proportion of 10–13  year old up from 14.4% in 08/9 to 16.4% in 24/25.</a:t>
            </a:r>
            <a:endParaRPr lang="en-AU" sz="1400" baseline="30000" dirty="0">
              <a:solidFill>
                <a:srgbClr val="4F408E"/>
              </a:solidFill>
              <a:latin typeface="Public Sans" pitchFamily="2" charset="0"/>
            </a:endParaRPr>
          </a:p>
        </p:txBody>
      </p:sp>
    </p:spTree>
    <p:extLst>
      <p:ext uri="{BB962C8B-B14F-4D97-AF65-F5344CB8AC3E}">
        <p14:creationId xmlns:p14="http://schemas.microsoft.com/office/powerpoint/2010/main" val="3682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left)">
                                      <p:cBhvr>
                                        <p:cTn id="7" dur="500"/>
                                        <p:tgtEl>
                                          <p:spTgt spid="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12" dur="500"/>
                                        <p:tgtEl>
                                          <p:spTgt spid="2">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left)">
                                      <p:cBhvr>
                                        <p:cTn id="17" dur="500"/>
                                        <p:tgtEl>
                                          <p:spTgt spid="2">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wipe(left)">
                                      <p:cBhvr>
                                        <p:cTn id="22" dur="500"/>
                                        <p:tgtEl>
                                          <p:spTgt spid="2">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graphicEl>
                                              <a:chart seriesIdx="3" categoryIdx="-4" bldStep="series"/>
                                            </p:graphicEl>
                                          </p:spTgt>
                                        </p:tgtEl>
                                        <p:attrNameLst>
                                          <p:attrName>style.visibility</p:attrName>
                                        </p:attrNameLst>
                                      </p:cBhvr>
                                      <p:to>
                                        <p:strVal val="visible"/>
                                      </p:to>
                                    </p:set>
                                    <p:animEffect transition="in" filter="wipe(left)">
                                      <p:cBhvr>
                                        <p:cTn id="27" dur="500"/>
                                        <p:tgtEl>
                                          <p:spTgt spid="2">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graphicEl>
                                              <a:chart seriesIdx="4" categoryIdx="-4" bldStep="series"/>
                                            </p:graphicEl>
                                          </p:spTgt>
                                        </p:tgtEl>
                                        <p:attrNameLst>
                                          <p:attrName>style.visibility</p:attrName>
                                        </p:attrNameLst>
                                      </p:cBhvr>
                                      <p:to>
                                        <p:strVal val="visible"/>
                                      </p:to>
                                    </p:set>
                                    <p:animEffect transition="in" filter="wipe(left)">
                                      <p:cBhvr>
                                        <p:cTn id="32" dur="500"/>
                                        <p:tgtEl>
                                          <p:spTgt spid="2">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graphicEl>
                                              <a:chart seriesIdx="5" categoryIdx="-4" bldStep="series"/>
                                            </p:graphicEl>
                                          </p:spTgt>
                                        </p:tgtEl>
                                        <p:attrNameLst>
                                          <p:attrName>style.visibility</p:attrName>
                                        </p:attrNameLst>
                                      </p:cBhvr>
                                      <p:to>
                                        <p:strVal val="visible"/>
                                      </p:to>
                                    </p:set>
                                    <p:animEffect transition="in" filter="wipe(left)">
                                      <p:cBhvr>
                                        <p:cTn id="37" dur="500"/>
                                        <p:tgtEl>
                                          <p:spTgt spid="2">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graphicEl>
                                              <a:chart seriesIdx="6" categoryIdx="-4" bldStep="series"/>
                                            </p:graphicEl>
                                          </p:spTgt>
                                        </p:tgtEl>
                                        <p:attrNameLst>
                                          <p:attrName>style.visibility</p:attrName>
                                        </p:attrNameLst>
                                      </p:cBhvr>
                                      <p:to>
                                        <p:strVal val="visible"/>
                                      </p:to>
                                    </p:set>
                                    <p:animEffect transition="in" filter="wipe(left)">
                                      <p:cBhvr>
                                        <p:cTn id="42" dur="500"/>
                                        <p:tgtEl>
                                          <p:spTgt spid="2">
                                            <p:graphicEl>
                                              <a:chart seriesIdx="6"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up)">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Graphic spid="2" grpId="0">
        <p:bldSub>
          <a:bldChart bld="series"/>
        </p:bldSub>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3A2E4-CCCE-C93A-A55E-EE0C21BD858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4663F-84F7-9A49-1C30-D1251BD8FB28}"/>
              </a:ext>
            </a:extLst>
          </p:cNvPr>
          <p:cNvSpPr>
            <a:spLocks noGrp="1"/>
          </p:cNvSpPr>
          <p:nvPr>
            <p:ph type="sldNum" sz="quarter" idx="12"/>
          </p:nvPr>
        </p:nvSpPr>
        <p:spPr>
          <a:xfrm>
            <a:off x="11317458" y="6444000"/>
            <a:ext cx="490542" cy="180000"/>
          </a:xfrm>
        </p:spPr>
        <p:txBody>
          <a:bodyPr vert="horz" lIns="0" tIns="0" rIns="0" bIns="0" rtlCol="0" anchor="t">
            <a:normAutofit/>
          </a:bodyPr>
          <a:lstStyle/>
          <a:p>
            <a:pPr>
              <a:lnSpc>
                <a:spcPct val="90000"/>
              </a:lnSpc>
              <a:spcAft>
                <a:spcPts val="600"/>
              </a:spcAft>
              <a:defRPr/>
            </a:pPr>
            <a:fld id="{CBD54129-237E-BA4E-A210-4351E6A5A9A4}" type="slidenum">
              <a:rPr lang="en-AU" smtClean="0"/>
              <a:pPr>
                <a:lnSpc>
                  <a:spcPct val="90000"/>
                </a:lnSpc>
                <a:spcAft>
                  <a:spcPts val="600"/>
                </a:spcAft>
                <a:defRPr/>
              </a:pPr>
              <a:t>11</a:t>
            </a:fld>
            <a:endParaRPr lang="en-AU"/>
          </a:p>
        </p:txBody>
      </p:sp>
      <p:sp>
        <p:nvSpPr>
          <p:cNvPr id="5" name="Text Placeholder 3">
            <a:extLst>
              <a:ext uri="{FF2B5EF4-FFF2-40B4-BE49-F238E27FC236}">
                <a16:creationId xmlns:a16="http://schemas.microsoft.com/office/drawing/2014/main" id="{599653F6-9A8E-66FD-9157-489A9DE99DFF}"/>
              </a:ext>
            </a:extLst>
          </p:cNvPr>
          <p:cNvSpPr txBox="1">
            <a:spLocks/>
          </p:cNvSpPr>
          <p:nvPr/>
        </p:nvSpPr>
        <p:spPr>
          <a:xfrm>
            <a:off x="507342" y="2404373"/>
            <a:ext cx="4319993" cy="3420000"/>
          </a:xfrm>
          <a:prstGeom prst="rect">
            <a:avLst/>
          </a:prstGeom>
        </p:spPr>
        <p:txBody>
          <a:bodyPr vert="horz" lIns="0" tIns="0" rIns="0" bIns="0" rtlCol="0">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77">
              <a:spcAft>
                <a:spcPts val="1200"/>
              </a:spcAft>
            </a:pPr>
            <a:r>
              <a:rPr lang="en-US" sz="3200" dirty="0">
                <a:solidFill>
                  <a:schemeClr val="accent1"/>
                </a:solidFill>
              </a:rPr>
              <a:t>Trends in youth custody numbers</a:t>
            </a:r>
            <a:endParaRPr lang="en-US" sz="3200" b="1" dirty="0">
              <a:solidFill>
                <a:schemeClr val="accent1"/>
              </a:solidFill>
            </a:endParaRPr>
          </a:p>
        </p:txBody>
      </p:sp>
      <p:pic>
        <p:nvPicPr>
          <p:cNvPr id="1026" name="Picture 2" descr="The story of our eucalypts - Curious">
            <a:extLst>
              <a:ext uri="{FF2B5EF4-FFF2-40B4-BE49-F238E27FC236}">
                <a16:creationId xmlns:a16="http://schemas.microsoft.com/office/drawing/2014/main" id="{EF840310-9EED-90CA-9F4F-9C56E5646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86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B5A3C-69A3-765A-2051-67F6CE1E29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7830C-056F-FB74-26A9-AA4C77562C3C}"/>
              </a:ext>
            </a:extLst>
          </p:cNvPr>
          <p:cNvSpPr>
            <a:spLocks noGrp="1"/>
          </p:cNvSpPr>
          <p:nvPr>
            <p:ph type="sldNum" sz="quarter" idx="10"/>
          </p:nvPr>
        </p:nvSpPr>
        <p:spPr/>
        <p:txBody>
          <a:bodyPr/>
          <a:lstStyle/>
          <a:p>
            <a:fld id="{10A01DC5-1685-4615-8240-15192985C6A2}" type="slidenum">
              <a:rPr lang="en-AU" smtClean="0"/>
              <a:pPr/>
              <a:t>12</a:t>
            </a:fld>
            <a:endParaRPr lang="en-AU"/>
          </a:p>
        </p:txBody>
      </p:sp>
      <p:sp>
        <p:nvSpPr>
          <p:cNvPr id="9" name="Rectangle 8">
            <a:extLst>
              <a:ext uri="{FF2B5EF4-FFF2-40B4-BE49-F238E27FC236}">
                <a16:creationId xmlns:a16="http://schemas.microsoft.com/office/drawing/2014/main" id="{3AC49966-819B-6E90-4F3F-6A318C6FF49C}"/>
              </a:ext>
            </a:extLst>
          </p:cNvPr>
          <p:cNvSpPr/>
          <p:nvPr/>
        </p:nvSpPr>
        <p:spPr>
          <a:xfrm rot="5400000">
            <a:off x="-3065287" y="3064584"/>
            <a:ext cx="6857999" cy="728840"/>
          </a:xfrm>
          <a:prstGeom prst="rect">
            <a:avLst/>
          </a:prstGeom>
          <a:solidFill>
            <a:srgbClr val="E5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640583-B62F-2B12-AA50-0DBF91141BE0}"/>
              </a:ext>
            </a:extLst>
          </p:cNvPr>
          <p:cNvSpPr/>
          <p:nvPr/>
        </p:nvSpPr>
        <p:spPr>
          <a:xfrm>
            <a:off x="2762369" y="210270"/>
            <a:ext cx="7791331" cy="792000"/>
          </a:xfrm>
          <a:prstGeom prst="rect">
            <a:avLst/>
          </a:prstGeom>
          <a:solidFill>
            <a:srgbClr val="4F4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What about youth detention?</a:t>
            </a:r>
          </a:p>
        </p:txBody>
      </p:sp>
      <p:sp>
        <p:nvSpPr>
          <p:cNvPr id="24" name="TextBox 23">
            <a:extLst>
              <a:ext uri="{FF2B5EF4-FFF2-40B4-BE49-F238E27FC236}">
                <a16:creationId xmlns:a16="http://schemas.microsoft.com/office/drawing/2014/main" id="{EC81194E-183C-AC34-C462-F6B09EDEE5D0}"/>
              </a:ext>
            </a:extLst>
          </p:cNvPr>
          <p:cNvSpPr txBox="1"/>
          <p:nvPr/>
        </p:nvSpPr>
        <p:spPr>
          <a:xfrm>
            <a:off x="897973" y="1183893"/>
            <a:ext cx="7008973" cy="335413"/>
          </a:xfrm>
          <a:prstGeom prst="rect">
            <a:avLst/>
          </a:prstGeom>
          <a:noFill/>
          <a:ln>
            <a:noFill/>
          </a:ln>
        </p:spPr>
        <p:txBody>
          <a:bodyPr wrap="square" rtlCol="0">
            <a:spAutoFit/>
          </a:bodyPr>
          <a:lstStyle/>
          <a:p>
            <a:pPr defTabSz="685834">
              <a:lnSpc>
                <a:spcPct val="150000"/>
              </a:lnSpc>
              <a:defRPr/>
            </a:pPr>
            <a:r>
              <a:rPr lang="en-AU" sz="1200" b="1" dirty="0">
                <a:solidFill>
                  <a:prstClr val="black"/>
                </a:solidFill>
                <a:latin typeface="Public Sans" pitchFamily="2" charset="0"/>
              </a:rPr>
              <a:t>Number of young people aged 10-17 years in youth detention</a:t>
            </a:r>
          </a:p>
        </p:txBody>
      </p:sp>
      <p:cxnSp>
        <p:nvCxnSpPr>
          <p:cNvPr id="6" name="Straight Connector 5">
            <a:extLst>
              <a:ext uri="{FF2B5EF4-FFF2-40B4-BE49-F238E27FC236}">
                <a16:creationId xmlns:a16="http://schemas.microsoft.com/office/drawing/2014/main" id="{01CBE307-99F3-383D-BAF7-0E4A959816AB}"/>
              </a:ext>
            </a:extLst>
          </p:cNvPr>
          <p:cNvCxnSpPr>
            <a:cxnSpLocks/>
          </p:cNvCxnSpPr>
          <p:nvPr/>
        </p:nvCxnSpPr>
        <p:spPr>
          <a:xfrm>
            <a:off x="2100692" y="631600"/>
            <a:ext cx="555426" cy="0"/>
          </a:xfrm>
          <a:prstGeom prst="line">
            <a:avLst/>
          </a:prstGeom>
          <a:ln w="9525">
            <a:solidFill>
              <a:srgbClr val="4F408E"/>
            </a:solidFill>
            <a:tailEnd type="oval" w="sm" len="sm"/>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133EB14-ABC3-3B84-6244-B601B9A02000}"/>
              </a:ext>
            </a:extLst>
          </p:cNvPr>
          <p:cNvSpPr/>
          <p:nvPr/>
        </p:nvSpPr>
        <p:spPr>
          <a:xfrm>
            <a:off x="1447884" y="246579"/>
            <a:ext cx="720000" cy="720000"/>
          </a:xfrm>
          <a:prstGeom prst="ellipse">
            <a:avLst/>
          </a:prstGeom>
          <a:solidFill>
            <a:srgbClr val="4F408E"/>
          </a:solidFill>
          <a:ln w="127000">
            <a:solidFill>
              <a:srgbClr val="4F4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a:extLst>
              <a:ext uri="{FF2B5EF4-FFF2-40B4-BE49-F238E27FC236}">
                <a16:creationId xmlns:a16="http://schemas.microsoft.com/office/drawing/2014/main" id="{8402B067-EBB8-4053-B646-0CA9F2BC64AA}"/>
              </a:ext>
            </a:extLst>
          </p:cNvPr>
          <p:cNvGraphicFramePr>
            <a:graphicFrameLocks/>
          </p:cNvGraphicFramePr>
          <p:nvPr>
            <p:extLst>
              <p:ext uri="{D42A27DB-BD31-4B8C-83A1-F6EECF244321}">
                <p14:modId xmlns:p14="http://schemas.microsoft.com/office/powerpoint/2010/main" val="1162843901"/>
              </p:ext>
            </p:extLst>
          </p:nvPr>
        </p:nvGraphicFramePr>
        <p:xfrm>
          <a:off x="1030014" y="1554561"/>
          <a:ext cx="10777986" cy="5056859"/>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B49982E0-C051-28D4-530F-96C518B30AD7}"/>
              </a:ext>
            </a:extLst>
          </p:cNvPr>
          <p:cNvGrpSpPr>
            <a:grpSpLocks noChangeAspect="1"/>
          </p:cNvGrpSpPr>
          <p:nvPr/>
        </p:nvGrpSpPr>
        <p:grpSpPr>
          <a:xfrm>
            <a:off x="1588372" y="370912"/>
            <a:ext cx="447187" cy="445315"/>
            <a:chOff x="2035683" y="5279517"/>
            <a:chExt cx="455040" cy="453135"/>
          </a:xfrm>
          <a:solidFill>
            <a:schemeClr val="bg1"/>
          </a:solidFill>
        </p:grpSpPr>
        <p:sp>
          <p:nvSpPr>
            <p:cNvPr id="11" name="Freeform: Shape 10">
              <a:extLst>
                <a:ext uri="{FF2B5EF4-FFF2-40B4-BE49-F238E27FC236}">
                  <a16:creationId xmlns:a16="http://schemas.microsoft.com/office/drawing/2014/main" id="{E65FBC72-5F91-4EC4-78C8-0EA13E24774F}"/>
                </a:ext>
              </a:extLst>
            </p:cNvPr>
            <p:cNvSpPr/>
            <p:nvPr/>
          </p:nvSpPr>
          <p:spPr>
            <a:xfrm>
              <a:off x="2357247" y="5422391"/>
              <a:ext cx="133476" cy="167513"/>
            </a:xfrm>
            <a:custGeom>
              <a:avLst/>
              <a:gdLst>
                <a:gd name="connsiteX0" fmla="*/ 133477 w 133476"/>
                <a:gd name="connsiteY0" fmla="*/ 167513 h 167513"/>
                <a:gd name="connsiteX1" fmla="*/ 0 w 133476"/>
                <a:gd name="connsiteY1" fmla="*/ 167513 h 167513"/>
                <a:gd name="connsiteX2" fmla="*/ 0 w 133476"/>
                <a:gd name="connsiteY2" fmla="*/ 0 h 167513"/>
                <a:gd name="connsiteX3" fmla="*/ 133477 w 133476"/>
                <a:gd name="connsiteY3" fmla="*/ 0 h 167513"/>
                <a:gd name="connsiteX4" fmla="*/ 133477 w 133476"/>
                <a:gd name="connsiteY4" fmla="*/ 167513 h 167513"/>
                <a:gd name="connsiteX5" fmla="*/ 16510 w 133476"/>
                <a:gd name="connsiteY5" fmla="*/ 151003 h 167513"/>
                <a:gd name="connsiteX6" fmla="*/ 116967 w 133476"/>
                <a:gd name="connsiteY6" fmla="*/ 151003 h 167513"/>
                <a:gd name="connsiteX7" fmla="*/ 116967 w 133476"/>
                <a:gd name="connsiteY7" fmla="*/ 16510 h 167513"/>
                <a:gd name="connsiteX8" fmla="*/ 16510 w 133476"/>
                <a:gd name="connsiteY8" fmla="*/ 16510 h 167513"/>
                <a:gd name="connsiteX9" fmla="*/ 16510 w 133476"/>
                <a:gd name="connsiteY9" fmla="*/ 151003 h 16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476" h="167513">
                  <a:moveTo>
                    <a:pt x="133477" y="167513"/>
                  </a:moveTo>
                  <a:lnTo>
                    <a:pt x="0" y="167513"/>
                  </a:lnTo>
                  <a:lnTo>
                    <a:pt x="0" y="0"/>
                  </a:lnTo>
                  <a:lnTo>
                    <a:pt x="133477" y="0"/>
                  </a:lnTo>
                  <a:lnTo>
                    <a:pt x="133477" y="167513"/>
                  </a:lnTo>
                  <a:close/>
                  <a:moveTo>
                    <a:pt x="16510" y="151003"/>
                  </a:moveTo>
                  <a:lnTo>
                    <a:pt x="116967" y="151003"/>
                  </a:lnTo>
                  <a:lnTo>
                    <a:pt x="116967" y="16510"/>
                  </a:lnTo>
                  <a:lnTo>
                    <a:pt x="16510" y="16510"/>
                  </a:lnTo>
                  <a:lnTo>
                    <a:pt x="16510" y="151003"/>
                  </a:lnTo>
                  <a:close/>
                </a:path>
              </a:pathLst>
            </a:custGeom>
            <a:grpFill/>
            <a:ln w="0"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82E3E5F0-B619-E165-CB0F-D1DDD6AC1F37}"/>
                </a:ext>
              </a:extLst>
            </p:cNvPr>
            <p:cNvSpPr/>
            <p:nvPr/>
          </p:nvSpPr>
          <p:spPr>
            <a:xfrm>
              <a:off x="2035683" y="5279517"/>
              <a:ext cx="16510" cy="453009"/>
            </a:xfrm>
            <a:custGeom>
              <a:avLst/>
              <a:gdLst>
                <a:gd name="connsiteX0" fmla="*/ 0 w 16510"/>
                <a:gd name="connsiteY0" fmla="*/ 0 h 453009"/>
                <a:gd name="connsiteX1" fmla="*/ 16510 w 16510"/>
                <a:gd name="connsiteY1" fmla="*/ 0 h 453009"/>
                <a:gd name="connsiteX2" fmla="*/ 16510 w 16510"/>
                <a:gd name="connsiteY2" fmla="*/ 453009 h 453009"/>
                <a:gd name="connsiteX3" fmla="*/ 0 w 16510"/>
                <a:gd name="connsiteY3" fmla="*/ 453009 h 453009"/>
              </a:gdLst>
              <a:ahLst/>
              <a:cxnLst>
                <a:cxn ang="0">
                  <a:pos x="connsiteX0" y="connsiteY0"/>
                </a:cxn>
                <a:cxn ang="0">
                  <a:pos x="connsiteX1" y="connsiteY1"/>
                </a:cxn>
                <a:cxn ang="0">
                  <a:pos x="connsiteX2" y="connsiteY2"/>
                </a:cxn>
                <a:cxn ang="0">
                  <a:pos x="connsiteX3" y="connsiteY3"/>
                </a:cxn>
              </a:cxnLst>
              <a:rect l="l" t="t" r="r" b="b"/>
              <a:pathLst>
                <a:path w="16510" h="453009">
                  <a:moveTo>
                    <a:pt x="0" y="0"/>
                  </a:moveTo>
                  <a:lnTo>
                    <a:pt x="16510" y="0"/>
                  </a:lnTo>
                  <a:lnTo>
                    <a:pt x="16510" y="453009"/>
                  </a:lnTo>
                  <a:lnTo>
                    <a:pt x="0" y="453009"/>
                  </a:lnTo>
                  <a:close/>
                </a:path>
              </a:pathLst>
            </a:custGeom>
            <a:grpFill/>
            <a:ln w="0"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EB77DFF4-6DFB-5EAA-C06F-9F9B2709EBB0}"/>
                </a:ext>
              </a:extLst>
            </p:cNvPr>
            <p:cNvSpPr/>
            <p:nvPr/>
          </p:nvSpPr>
          <p:spPr>
            <a:xfrm>
              <a:off x="2474087" y="5279517"/>
              <a:ext cx="16510" cy="453009"/>
            </a:xfrm>
            <a:custGeom>
              <a:avLst/>
              <a:gdLst>
                <a:gd name="connsiteX0" fmla="*/ 0 w 16510"/>
                <a:gd name="connsiteY0" fmla="*/ 0 h 453009"/>
                <a:gd name="connsiteX1" fmla="*/ 16510 w 16510"/>
                <a:gd name="connsiteY1" fmla="*/ 0 h 453009"/>
                <a:gd name="connsiteX2" fmla="*/ 16510 w 16510"/>
                <a:gd name="connsiteY2" fmla="*/ 453009 h 453009"/>
                <a:gd name="connsiteX3" fmla="*/ 0 w 16510"/>
                <a:gd name="connsiteY3" fmla="*/ 453009 h 453009"/>
              </a:gdLst>
              <a:ahLst/>
              <a:cxnLst>
                <a:cxn ang="0">
                  <a:pos x="connsiteX0" y="connsiteY0"/>
                </a:cxn>
                <a:cxn ang="0">
                  <a:pos x="connsiteX1" y="connsiteY1"/>
                </a:cxn>
                <a:cxn ang="0">
                  <a:pos x="connsiteX2" y="connsiteY2"/>
                </a:cxn>
                <a:cxn ang="0">
                  <a:pos x="connsiteX3" y="connsiteY3"/>
                </a:cxn>
              </a:cxnLst>
              <a:rect l="l" t="t" r="r" b="b"/>
              <a:pathLst>
                <a:path w="16510" h="453009">
                  <a:moveTo>
                    <a:pt x="0" y="0"/>
                  </a:moveTo>
                  <a:lnTo>
                    <a:pt x="16510" y="0"/>
                  </a:lnTo>
                  <a:lnTo>
                    <a:pt x="16510" y="453009"/>
                  </a:lnTo>
                  <a:lnTo>
                    <a:pt x="0" y="453009"/>
                  </a:lnTo>
                  <a:close/>
                </a:path>
              </a:pathLst>
            </a:custGeom>
            <a:grpFill/>
            <a:ln w="0"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803CE9FE-4865-C172-2164-32D5A409EFA5}"/>
                </a:ext>
              </a:extLst>
            </p:cNvPr>
            <p:cNvSpPr/>
            <p:nvPr/>
          </p:nvSpPr>
          <p:spPr>
            <a:xfrm>
              <a:off x="2386457" y="5279517"/>
              <a:ext cx="16510" cy="151002"/>
            </a:xfrm>
            <a:custGeom>
              <a:avLst/>
              <a:gdLst>
                <a:gd name="connsiteX0" fmla="*/ 0 w 16510"/>
                <a:gd name="connsiteY0" fmla="*/ 0 h 151002"/>
                <a:gd name="connsiteX1" fmla="*/ 16510 w 16510"/>
                <a:gd name="connsiteY1" fmla="*/ 0 h 151002"/>
                <a:gd name="connsiteX2" fmla="*/ 16510 w 16510"/>
                <a:gd name="connsiteY2" fmla="*/ 151003 h 151002"/>
                <a:gd name="connsiteX3" fmla="*/ 0 w 16510"/>
                <a:gd name="connsiteY3" fmla="*/ 151003 h 151002"/>
              </a:gdLst>
              <a:ahLst/>
              <a:cxnLst>
                <a:cxn ang="0">
                  <a:pos x="connsiteX0" y="connsiteY0"/>
                </a:cxn>
                <a:cxn ang="0">
                  <a:pos x="connsiteX1" y="connsiteY1"/>
                </a:cxn>
                <a:cxn ang="0">
                  <a:pos x="connsiteX2" y="connsiteY2"/>
                </a:cxn>
                <a:cxn ang="0">
                  <a:pos x="connsiteX3" y="connsiteY3"/>
                </a:cxn>
              </a:cxnLst>
              <a:rect l="l" t="t" r="r" b="b"/>
              <a:pathLst>
                <a:path w="16510" h="151002">
                  <a:moveTo>
                    <a:pt x="0" y="0"/>
                  </a:moveTo>
                  <a:lnTo>
                    <a:pt x="16510" y="0"/>
                  </a:lnTo>
                  <a:lnTo>
                    <a:pt x="16510" y="151003"/>
                  </a:lnTo>
                  <a:lnTo>
                    <a:pt x="0" y="151003"/>
                  </a:lnTo>
                  <a:close/>
                </a:path>
              </a:pathLst>
            </a:custGeom>
            <a:grpFill/>
            <a:ln w="0"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FB11DDB0-496D-B655-49D6-9AC101FE7E31}"/>
                </a:ext>
              </a:extLst>
            </p:cNvPr>
            <p:cNvSpPr/>
            <p:nvPr/>
          </p:nvSpPr>
          <p:spPr>
            <a:xfrm>
              <a:off x="2386457" y="5581650"/>
              <a:ext cx="16510" cy="151002"/>
            </a:xfrm>
            <a:custGeom>
              <a:avLst/>
              <a:gdLst>
                <a:gd name="connsiteX0" fmla="*/ 0 w 16510"/>
                <a:gd name="connsiteY0" fmla="*/ 0 h 151002"/>
                <a:gd name="connsiteX1" fmla="*/ 16510 w 16510"/>
                <a:gd name="connsiteY1" fmla="*/ 0 h 151002"/>
                <a:gd name="connsiteX2" fmla="*/ 16510 w 16510"/>
                <a:gd name="connsiteY2" fmla="*/ 151003 h 151002"/>
                <a:gd name="connsiteX3" fmla="*/ 0 w 16510"/>
                <a:gd name="connsiteY3" fmla="*/ 151003 h 151002"/>
              </a:gdLst>
              <a:ahLst/>
              <a:cxnLst>
                <a:cxn ang="0">
                  <a:pos x="connsiteX0" y="connsiteY0"/>
                </a:cxn>
                <a:cxn ang="0">
                  <a:pos x="connsiteX1" y="connsiteY1"/>
                </a:cxn>
                <a:cxn ang="0">
                  <a:pos x="connsiteX2" y="connsiteY2"/>
                </a:cxn>
                <a:cxn ang="0">
                  <a:pos x="connsiteX3" y="connsiteY3"/>
                </a:cxn>
              </a:cxnLst>
              <a:rect l="l" t="t" r="r" b="b"/>
              <a:pathLst>
                <a:path w="16510" h="151002">
                  <a:moveTo>
                    <a:pt x="0" y="0"/>
                  </a:moveTo>
                  <a:lnTo>
                    <a:pt x="16510" y="0"/>
                  </a:lnTo>
                  <a:lnTo>
                    <a:pt x="16510" y="151003"/>
                  </a:lnTo>
                  <a:lnTo>
                    <a:pt x="0" y="151003"/>
                  </a:lnTo>
                  <a:close/>
                </a:path>
              </a:pathLst>
            </a:custGeom>
            <a:grpFill/>
            <a:ln w="0"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A560E17F-E401-75EE-98AF-5E71E74E1E8D}"/>
                </a:ext>
              </a:extLst>
            </p:cNvPr>
            <p:cNvSpPr/>
            <p:nvPr/>
          </p:nvSpPr>
          <p:spPr>
            <a:xfrm>
              <a:off x="2298700" y="5279517"/>
              <a:ext cx="16510" cy="453009"/>
            </a:xfrm>
            <a:custGeom>
              <a:avLst/>
              <a:gdLst>
                <a:gd name="connsiteX0" fmla="*/ 0 w 16510"/>
                <a:gd name="connsiteY0" fmla="*/ 0 h 453009"/>
                <a:gd name="connsiteX1" fmla="*/ 16510 w 16510"/>
                <a:gd name="connsiteY1" fmla="*/ 0 h 453009"/>
                <a:gd name="connsiteX2" fmla="*/ 16510 w 16510"/>
                <a:gd name="connsiteY2" fmla="*/ 453009 h 453009"/>
                <a:gd name="connsiteX3" fmla="*/ 0 w 16510"/>
                <a:gd name="connsiteY3" fmla="*/ 453009 h 453009"/>
              </a:gdLst>
              <a:ahLst/>
              <a:cxnLst>
                <a:cxn ang="0">
                  <a:pos x="connsiteX0" y="connsiteY0"/>
                </a:cxn>
                <a:cxn ang="0">
                  <a:pos x="connsiteX1" y="connsiteY1"/>
                </a:cxn>
                <a:cxn ang="0">
                  <a:pos x="connsiteX2" y="connsiteY2"/>
                </a:cxn>
                <a:cxn ang="0">
                  <a:pos x="connsiteX3" y="connsiteY3"/>
                </a:cxn>
              </a:cxnLst>
              <a:rect l="l" t="t" r="r" b="b"/>
              <a:pathLst>
                <a:path w="16510" h="453009">
                  <a:moveTo>
                    <a:pt x="0" y="0"/>
                  </a:moveTo>
                  <a:lnTo>
                    <a:pt x="16510" y="0"/>
                  </a:lnTo>
                  <a:lnTo>
                    <a:pt x="16510" y="453009"/>
                  </a:lnTo>
                  <a:lnTo>
                    <a:pt x="0" y="453009"/>
                  </a:lnTo>
                  <a:close/>
                </a:path>
              </a:pathLst>
            </a:custGeom>
            <a:grpFill/>
            <a:ln w="0"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1392133D-B39A-D519-43CD-37E57D40A7C7}"/>
                </a:ext>
              </a:extLst>
            </p:cNvPr>
            <p:cNvSpPr/>
            <p:nvPr/>
          </p:nvSpPr>
          <p:spPr>
            <a:xfrm>
              <a:off x="2043938" y="5331714"/>
              <a:ext cx="438404" cy="16510"/>
            </a:xfrm>
            <a:custGeom>
              <a:avLst/>
              <a:gdLst>
                <a:gd name="connsiteX0" fmla="*/ 0 w 438404"/>
                <a:gd name="connsiteY0" fmla="*/ 0 h 16510"/>
                <a:gd name="connsiteX1" fmla="*/ 438404 w 438404"/>
                <a:gd name="connsiteY1" fmla="*/ 0 h 16510"/>
                <a:gd name="connsiteX2" fmla="*/ 438404 w 438404"/>
                <a:gd name="connsiteY2" fmla="*/ 16510 h 16510"/>
                <a:gd name="connsiteX3" fmla="*/ 0 w 438404"/>
                <a:gd name="connsiteY3" fmla="*/ 16510 h 16510"/>
              </a:gdLst>
              <a:ahLst/>
              <a:cxnLst>
                <a:cxn ang="0">
                  <a:pos x="connsiteX0" y="connsiteY0"/>
                </a:cxn>
                <a:cxn ang="0">
                  <a:pos x="connsiteX1" y="connsiteY1"/>
                </a:cxn>
                <a:cxn ang="0">
                  <a:pos x="connsiteX2" y="connsiteY2"/>
                </a:cxn>
                <a:cxn ang="0">
                  <a:pos x="connsiteX3" y="connsiteY3"/>
                </a:cxn>
              </a:cxnLst>
              <a:rect l="l" t="t" r="r" b="b"/>
              <a:pathLst>
                <a:path w="438404" h="16510">
                  <a:moveTo>
                    <a:pt x="0" y="0"/>
                  </a:moveTo>
                  <a:lnTo>
                    <a:pt x="438404" y="0"/>
                  </a:lnTo>
                  <a:lnTo>
                    <a:pt x="438404" y="16510"/>
                  </a:lnTo>
                  <a:lnTo>
                    <a:pt x="0" y="16510"/>
                  </a:lnTo>
                  <a:close/>
                </a:path>
              </a:pathLst>
            </a:custGeom>
            <a:grpFill/>
            <a:ln w="0"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DAF6D557-CFD5-9C24-A3D5-247614988ECB}"/>
                </a:ext>
              </a:extLst>
            </p:cNvPr>
            <p:cNvSpPr/>
            <p:nvPr/>
          </p:nvSpPr>
          <p:spPr>
            <a:xfrm>
              <a:off x="2043938" y="5663946"/>
              <a:ext cx="438404" cy="16510"/>
            </a:xfrm>
            <a:custGeom>
              <a:avLst/>
              <a:gdLst>
                <a:gd name="connsiteX0" fmla="*/ 0 w 438404"/>
                <a:gd name="connsiteY0" fmla="*/ 0 h 16510"/>
                <a:gd name="connsiteX1" fmla="*/ 438404 w 438404"/>
                <a:gd name="connsiteY1" fmla="*/ 0 h 16510"/>
                <a:gd name="connsiteX2" fmla="*/ 438404 w 438404"/>
                <a:gd name="connsiteY2" fmla="*/ 16510 h 16510"/>
                <a:gd name="connsiteX3" fmla="*/ 0 w 438404"/>
                <a:gd name="connsiteY3" fmla="*/ 16510 h 16510"/>
              </a:gdLst>
              <a:ahLst/>
              <a:cxnLst>
                <a:cxn ang="0">
                  <a:pos x="connsiteX0" y="connsiteY0"/>
                </a:cxn>
                <a:cxn ang="0">
                  <a:pos x="connsiteX1" y="connsiteY1"/>
                </a:cxn>
                <a:cxn ang="0">
                  <a:pos x="connsiteX2" y="connsiteY2"/>
                </a:cxn>
                <a:cxn ang="0">
                  <a:pos x="connsiteX3" y="connsiteY3"/>
                </a:cxn>
              </a:cxnLst>
              <a:rect l="l" t="t" r="r" b="b"/>
              <a:pathLst>
                <a:path w="438404" h="16510">
                  <a:moveTo>
                    <a:pt x="0" y="0"/>
                  </a:moveTo>
                  <a:lnTo>
                    <a:pt x="438404" y="0"/>
                  </a:lnTo>
                  <a:lnTo>
                    <a:pt x="438404" y="16510"/>
                  </a:lnTo>
                  <a:lnTo>
                    <a:pt x="0" y="16510"/>
                  </a:lnTo>
                  <a:close/>
                </a:path>
              </a:pathLst>
            </a:custGeom>
            <a:grpFill/>
            <a:ln w="0"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E8FFD662-C7AA-7195-AB8A-19D87710316D}"/>
                </a:ext>
              </a:extLst>
            </p:cNvPr>
            <p:cNvSpPr/>
            <p:nvPr/>
          </p:nvSpPr>
          <p:spPr>
            <a:xfrm>
              <a:off x="2211070" y="5279517"/>
              <a:ext cx="16510" cy="453009"/>
            </a:xfrm>
            <a:custGeom>
              <a:avLst/>
              <a:gdLst>
                <a:gd name="connsiteX0" fmla="*/ 0 w 16510"/>
                <a:gd name="connsiteY0" fmla="*/ 0 h 453009"/>
                <a:gd name="connsiteX1" fmla="*/ 16510 w 16510"/>
                <a:gd name="connsiteY1" fmla="*/ 0 h 453009"/>
                <a:gd name="connsiteX2" fmla="*/ 16510 w 16510"/>
                <a:gd name="connsiteY2" fmla="*/ 453009 h 453009"/>
                <a:gd name="connsiteX3" fmla="*/ 0 w 16510"/>
                <a:gd name="connsiteY3" fmla="*/ 453009 h 453009"/>
              </a:gdLst>
              <a:ahLst/>
              <a:cxnLst>
                <a:cxn ang="0">
                  <a:pos x="connsiteX0" y="connsiteY0"/>
                </a:cxn>
                <a:cxn ang="0">
                  <a:pos x="connsiteX1" y="connsiteY1"/>
                </a:cxn>
                <a:cxn ang="0">
                  <a:pos x="connsiteX2" y="connsiteY2"/>
                </a:cxn>
                <a:cxn ang="0">
                  <a:pos x="connsiteX3" y="connsiteY3"/>
                </a:cxn>
              </a:cxnLst>
              <a:rect l="l" t="t" r="r" b="b"/>
              <a:pathLst>
                <a:path w="16510" h="453009">
                  <a:moveTo>
                    <a:pt x="0" y="0"/>
                  </a:moveTo>
                  <a:lnTo>
                    <a:pt x="16510" y="0"/>
                  </a:lnTo>
                  <a:lnTo>
                    <a:pt x="16510" y="453009"/>
                  </a:lnTo>
                  <a:lnTo>
                    <a:pt x="0" y="453009"/>
                  </a:lnTo>
                  <a:close/>
                </a:path>
              </a:pathLst>
            </a:custGeom>
            <a:grpFill/>
            <a:ln w="0"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7431AEF1-A2F7-8BB8-7F92-E4521ABF1567}"/>
                </a:ext>
              </a:extLst>
            </p:cNvPr>
            <p:cNvSpPr/>
            <p:nvPr/>
          </p:nvSpPr>
          <p:spPr>
            <a:xfrm>
              <a:off x="2123313" y="5279517"/>
              <a:ext cx="16510" cy="453009"/>
            </a:xfrm>
            <a:custGeom>
              <a:avLst/>
              <a:gdLst>
                <a:gd name="connsiteX0" fmla="*/ 0 w 16510"/>
                <a:gd name="connsiteY0" fmla="*/ 0 h 453009"/>
                <a:gd name="connsiteX1" fmla="*/ 16510 w 16510"/>
                <a:gd name="connsiteY1" fmla="*/ 0 h 453009"/>
                <a:gd name="connsiteX2" fmla="*/ 16510 w 16510"/>
                <a:gd name="connsiteY2" fmla="*/ 453009 h 453009"/>
                <a:gd name="connsiteX3" fmla="*/ 0 w 16510"/>
                <a:gd name="connsiteY3" fmla="*/ 453009 h 453009"/>
              </a:gdLst>
              <a:ahLst/>
              <a:cxnLst>
                <a:cxn ang="0">
                  <a:pos x="connsiteX0" y="connsiteY0"/>
                </a:cxn>
                <a:cxn ang="0">
                  <a:pos x="connsiteX1" y="connsiteY1"/>
                </a:cxn>
                <a:cxn ang="0">
                  <a:pos x="connsiteX2" y="connsiteY2"/>
                </a:cxn>
                <a:cxn ang="0">
                  <a:pos x="connsiteX3" y="connsiteY3"/>
                </a:cxn>
              </a:cxnLst>
              <a:rect l="l" t="t" r="r" b="b"/>
              <a:pathLst>
                <a:path w="16510" h="453009">
                  <a:moveTo>
                    <a:pt x="0" y="0"/>
                  </a:moveTo>
                  <a:lnTo>
                    <a:pt x="16510" y="0"/>
                  </a:lnTo>
                  <a:lnTo>
                    <a:pt x="16510" y="453009"/>
                  </a:lnTo>
                  <a:lnTo>
                    <a:pt x="0" y="453009"/>
                  </a:lnTo>
                  <a:close/>
                </a:path>
              </a:pathLst>
            </a:custGeom>
            <a:grpFill/>
            <a:ln w="0"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45B4A1C5-A333-1798-BC03-76A74F74DE8D}"/>
                </a:ext>
              </a:extLst>
            </p:cNvPr>
            <p:cNvSpPr/>
            <p:nvPr/>
          </p:nvSpPr>
          <p:spPr>
            <a:xfrm>
              <a:off x="2415667" y="5490972"/>
              <a:ext cx="16510" cy="30225"/>
            </a:xfrm>
            <a:custGeom>
              <a:avLst/>
              <a:gdLst>
                <a:gd name="connsiteX0" fmla="*/ 0 w 16510"/>
                <a:gd name="connsiteY0" fmla="*/ 0 h 30225"/>
                <a:gd name="connsiteX1" fmla="*/ 16510 w 16510"/>
                <a:gd name="connsiteY1" fmla="*/ 0 h 30225"/>
                <a:gd name="connsiteX2" fmla="*/ 16510 w 16510"/>
                <a:gd name="connsiteY2" fmla="*/ 30226 h 30225"/>
                <a:gd name="connsiteX3" fmla="*/ 0 w 16510"/>
                <a:gd name="connsiteY3" fmla="*/ 30226 h 30225"/>
              </a:gdLst>
              <a:ahLst/>
              <a:cxnLst>
                <a:cxn ang="0">
                  <a:pos x="connsiteX0" y="connsiteY0"/>
                </a:cxn>
                <a:cxn ang="0">
                  <a:pos x="connsiteX1" y="connsiteY1"/>
                </a:cxn>
                <a:cxn ang="0">
                  <a:pos x="connsiteX2" y="connsiteY2"/>
                </a:cxn>
                <a:cxn ang="0">
                  <a:pos x="connsiteX3" y="connsiteY3"/>
                </a:cxn>
              </a:cxnLst>
              <a:rect l="l" t="t" r="r" b="b"/>
              <a:pathLst>
                <a:path w="16510" h="30225">
                  <a:moveTo>
                    <a:pt x="0" y="0"/>
                  </a:moveTo>
                  <a:lnTo>
                    <a:pt x="16510" y="0"/>
                  </a:lnTo>
                  <a:lnTo>
                    <a:pt x="16510" y="30226"/>
                  </a:lnTo>
                  <a:lnTo>
                    <a:pt x="0" y="30226"/>
                  </a:lnTo>
                  <a:close/>
                </a:path>
              </a:pathLst>
            </a:custGeom>
            <a:grpFill/>
            <a:ln w="0" cap="flat">
              <a:noFill/>
              <a:prstDash val="solid"/>
              <a:miter/>
            </a:ln>
          </p:spPr>
          <p:txBody>
            <a:bodyPr rtlCol="0" anchor="ctr"/>
            <a:lstStyle/>
            <a:p>
              <a:endParaRPr lang="en-AU"/>
            </a:p>
          </p:txBody>
        </p:sp>
      </p:grpSp>
    </p:spTree>
    <p:extLst>
      <p:ext uri="{BB962C8B-B14F-4D97-AF65-F5344CB8AC3E}">
        <p14:creationId xmlns:p14="http://schemas.microsoft.com/office/powerpoint/2010/main" val="216404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2" dur="500"/>
                                        <p:tgtEl>
                                          <p:spTgt spid="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7" dur="50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left)">
                                      <p:cBhvr>
                                        <p:cTn id="22" dur="500"/>
                                        <p:tgtEl>
                                          <p:spTgt spid="5">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wipe(left)">
                                      <p:cBhvr>
                                        <p:cTn id="27" dur="500"/>
                                        <p:tgtEl>
                                          <p:spTgt spid="5">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graphicEl>
                                              <a:chart seriesIdx="4" categoryIdx="-4" bldStep="series"/>
                                            </p:graphicEl>
                                          </p:spTgt>
                                        </p:tgtEl>
                                        <p:attrNameLst>
                                          <p:attrName>style.visibility</p:attrName>
                                        </p:attrNameLst>
                                      </p:cBhvr>
                                      <p:to>
                                        <p:strVal val="visible"/>
                                      </p:to>
                                    </p:set>
                                    <p:animEffect transition="in" filter="wipe(left)">
                                      <p:cBhvr>
                                        <p:cTn id="32" dur="500"/>
                                        <p:tgtEl>
                                          <p:spTgt spid="5">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graphicEl>
                                              <a:chart seriesIdx="5" categoryIdx="-4" bldStep="series"/>
                                            </p:graphicEl>
                                          </p:spTgt>
                                        </p:tgtEl>
                                        <p:attrNameLst>
                                          <p:attrName>style.visibility</p:attrName>
                                        </p:attrNameLst>
                                      </p:cBhvr>
                                      <p:to>
                                        <p:strVal val="visible"/>
                                      </p:to>
                                    </p:set>
                                    <p:animEffect transition="in" filter="wipe(left)">
                                      <p:cBhvr>
                                        <p:cTn id="37" dur="500"/>
                                        <p:tgtEl>
                                          <p:spTgt spid="5">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graphicEl>
                                              <a:chart seriesIdx="6" categoryIdx="-4" bldStep="series"/>
                                            </p:graphicEl>
                                          </p:spTgt>
                                        </p:tgtEl>
                                        <p:attrNameLst>
                                          <p:attrName>style.visibility</p:attrName>
                                        </p:attrNameLst>
                                      </p:cBhvr>
                                      <p:to>
                                        <p:strVal val="visible"/>
                                      </p:to>
                                    </p:set>
                                    <p:animEffect transition="in" filter="wipe(left)">
                                      <p:cBhvr>
                                        <p:cTn id="42" dur="500"/>
                                        <p:tgtEl>
                                          <p:spTgt spid="5">
                                            <p:graphicEl>
                                              <a:chart seriesIdx="6"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graphicEl>
                                              <a:chart seriesIdx="7" categoryIdx="-4" bldStep="series"/>
                                            </p:graphicEl>
                                          </p:spTgt>
                                        </p:tgtEl>
                                        <p:attrNameLst>
                                          <p:attrName>style.visibility</p:attrName>
                                        </p:attrNameLst>
                                      </p:cBhvr>
                                      <p:to>
                                        <p:strVal val="visible"/>
                                      </p:to>
                                    </p:set>
                                    <p:animEffect transition="in" filter="wipe(left)">
                                      <p:cBhvr>
                                        <p:cTn id="47" dur="500"/>
                                        <p:tgtEl>
                                          <p:spTgt spid="5">
                                            <p:graphicEl>
                                              <a:chart seriesIdx="7"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graphicEl>
                                              <a:chart seriesIdx="8" categoryIdx="-4" bldStep="series"/>
                                            </p:graphicEl>
                                          </p:spTgt>
                                        </p:tgtEl>
                                        <p:attrNameLst>
                                          <p:attrName>style.visibility</p:attrName>
                                        </p:attrNameLst>
                                      </p:cBhvr>
                                      <p:to>
                                        <p:strVal val="visible"/>
                                      </p:to>
                                    </p:set>
                                    <p:animEffect transition="in" filter="wipe(left)">
                                      <p:cBhvr>
                                        <p:cTn id="52" dur="500"/>
                                        <p:tgtEl>
                                          <p:spTgt spid="5">
                                            <p:graphicEl>
                                              <a:chart seriesIdx="8"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7B9FC-160A-A28F-691B-F60C394A739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1429DE-8B11-A37B-D600-87981BA6D404}"/>
              </a:ext>
            </a:extLst>
          </p:cNvPr>
          <p:cNvSpPr>
            <a:spLocks noGrp="1"/>
          </p:cNvSpPr>
          <p:nvPr>
            <p:ph type="sldNum" sz="quarter" idx="12"/>
          </p:nvPr>
        </p:nvSpPr>
        <p:spPr>
          <a:xfrm>
            <a:off x="11317458" y="6444000"/>
            <a:ext cx="490542" cy="180000"/>
          </a:xfrm>
        </p:spPr>
        <p:txBody>
          <a:bodyPr vert="horz" lIns="0" tIns="0" rIns="0" bIns="0" rtlCol="0" anchor="t">
            <a:normAutofit/>
          </a:bodyPr>
          <a:lstStyle/>
          <a:p>
            <a:pPr>
              <a:lnSpc>
                <a:spcPct val="90000"/>
              </a:lnSpc>
              <a:spcAft>
                <a:spcPts val="600"/>
              </a:spcAft>
              <a:defRPr/>
            </a:pPr>
            <a:fld id="{CBD54129-237E-BA4E-A210-4351E6A5A9A4}" type="slidenum">
              <a:rPr lang="en-AU" smtClean="0"/>
              <a:pPr>
                <a:lnSpc>
                  <a:spcPct val="90000"/>
                </a:lnSpc>
                <a:spcAft>
                  <a:spcPts val="600"/>
                </a:spcAft>
                <a:defRPr/>
              </a:pPr>
              <a:t>13</a:t>
            </a:fld>
            <a:endParaRPr lang="en-AU"/>
          </a:p>
        </p:txBody>
      </p:sp>
      <p:pic>
        <p:nvPicPr>
          <p:cNvPr id="7" name="Picture 6" descr="An aerial view of a neighborhood&#10;&#10;AI-generated content may be incorrect.">
            <a:extLst>
              <a:ext uri="{FF2B5EF4-FFF2-40B4-BE49-F238E27FC236}">
                <a16:creationId xmlns:a16="http://schemas.microsoft.com/office/drawing/2014/main" id="{0DD16A82-821C-6072-518D-8E084C0A3A79}"/>
              </a:ext>
            </a:extLst>
          </p:cNvPr>
          <p:cNvPicPr>
            <a:picLocks noChangeAspect="1"/>
          </p:cNvPicPr>
          <p:nvPr/>
        </p:nvPicPr>
        <p:blipFill>
          <a:blip r:embed="rId3"/>
          <a:srcRect l="17723" r="23812"/>
          <a:stretch>
            <a:fillRect/>
          </a:stretch>
        </p:blipFill>
        <p:spPr>
          <a:xfrm>
            <a:off x="5064000" y="10"/>
            <a:ext cx="7128000" cy="6857990"/>
          </a:xfrm>
          <a:prstGeom prst="rect">
            <a:avLst/>
          </a:prstGeom>
          <a:noFill/>
        </p:spPr>
      </p:pic>
      <p:sp>
        <p:nvSpPr>
          <p:cNvPr id="5" name="Text Placeholder 3">
            <a:extLst>
              <a:ext uri="{FF2B5EF4-FFF2-40B4-BE49-F238E27FC236}">
                <a16:creationId xmlns:a16="http://schemas.microsoft.com/office/drawing/2014/main" id="{DAB6582B-C6CA-F1C4-2B6A-170BA6C061FD}"/>
              </a:ext>
            </a:extLst>
          </p:cNvPr>
          <p:cNvSpPr txBox="1">
            <a:spLocks/>
          </p:cNvSpPr>
          <p:nvPr/>
        </p:nvSpPr>
        <p:spPr>
          <a:xfrm>
            <a:off x="507342" y="2404373"/>
            <a:ext cx="4319993" cy="3420000"/>
          </a:xfrm>
          <a:prstGeom prst="rect">
            <a:avLst/>
          </a:prstGeom>
        </p:spPr>
        <p:txBody>
          <a:bodyPr vert="horz" lIns="0" tIns="0" rIns="0" bIns="0" rtlCol="0">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77">
              <a:spcAft>
                <a:spcPts val="1200"/>
              </a:spcAft>
            </a:pPr>
            <a:r>
              <a:rPr lang="en-US" sz="3200" b="0" dirty="0">
                <a:solidFill>
                  <a:schemeClr val="accent1"/>
                </a:solidFill>
              </a:rPr>
              <a:t>Youth crime issues</a:t>
            </a:r>
          </a:p>
          <a:p>
            <a:pPr algn="l" defTabSz="914377">
              <a:spcAft>
                <a:spcPts val="1200"/>
              </a:spcAft>
            </a:pPr>
            <a:r>
              <a:rPr lang="en-US" sz="3200" b="1" dirty="0">
                <a:solidFill>
                  <a:schemeClr val="accent1"/>
                </a:solidFill>
              </a:rPr>
              <a:t>1. High Crime Places</a:t>
            </a:r>
          </a:p>
        </p:txBody>
      </p:sp>
    </p:spTree>
    <p:extLst>
      <p:ext uri="{BB962C8B-B14F-4D97-AF65-F5344CB8AC3E}">
        <p14:creationId xmlns:p14="http://schemas.microsoft.com/office/powerpoint/2010/main" val="2052742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the state of australia&#10;&#10;AI-generated content may be incorrect.">
            <a:extLst>
              <a:ext uri="{FF2B5EF4-FFF2-40B4-BE49-F238E27FC236}">
                <a16:creationId xmlns:a16="http://schemas.microsoft.com/office/drawing/2014/main" id="{3E085386-73DB-ED92-1C82-F670CD1BA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5744" y="448912"/>
            <a:ext cx="9043508" cy="6393358"/>
          </a:xfrm>
          <a:prstGeom prst="rect">
            <a:avLst/>
          </a:prstGeom>
        </p:spPr>
      </p:pic>
      <p:sp>
        <p:nvSpPr>
          <p:cNvPr id="2" name="Slide Number Placeholder 1">
            <a:extLst>
              <a:ext uri="{FF2B5EF4-FFF2-40B4-BE49-F238E27FC236}">
                <a16:creationId xmlns:a16="http://schemas.microsoft.com/office/drawing/2014/main" id="{ABB2E4D2-00C2-F39B-E7DF-042675C3D04B}"/>
              </a:ext>
            </a:extLst>
          </p:cNvPr>
          <p:cNvSpPr>
            <a:spLocks noGrp="1"/>
          </p:cNvSpPr>
          <p:nvPr>
            <p:ph type="sldNum" sz="quarter" idx="10"/>
          </p:nvPr>
        </p:nvSpPr>
        <p:spPr/>
        <p:txBody>
          <a:bodyPr/>
          <a:lstStyle/>
          <a:p>
            <a:fld id="{10A01DC5-1685-4615-8240-15192985C6A2}" type="slidenum">
              <a:rPr lang="en-AU" smtClean="0"/>
              <a:pPr/>
              <a:t>14</a:t>
            </a:fld>
            <a:endParaRPr lang="en-AU"/>
          </a:p>
        </p:txBody>
      </p:sp>
      <p:sp>
        <p:nvSpPr>
          <p:cNvPr id="5" name="Rectangle 4">
            <a:extLst>
              <a:ext uri="{FF2B5EF4-FFF2-40B4-BE49-F238E27FC236}">
                <a16:creationId xmlns:a16="http://schemas.microsoft.com/office/drawing/2014/main" id="{582C307D-76D4-4AC7-8DFB-945E31765215}"/>
              </a:ext>
            </a:extLst>
          </p:cNvPr>
          <p:cNvSpPr/>
          <p:nvPr/>
        </p:nvSpPr>
        <p:spPr>
          <a:xfrm rot="5400000">
            <a:off x="-1978926" y="1978223"/>
            <a:ext cx="6857999" cy="29015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2D81949-4CA7-7CDF-774F-4BFBEE9B64E5}"/>
              </a:ext>
            </a:extLst>
          </p:cNvPr>
          <p:cNvSpPr txBox="1"/>
          <p:nvPr/>
        </p:nvSpPr>
        <p:spPr>
          <a:xfrm>
            <a:off x="299621" y="1874835"/>
            <a:ext cx="2416586" cy="4575612"/>
          </a:xfrm>
          <a:prstGeom prst="rect">
            <a:avLst/>
          </a:prstGeom>
          <a:noFill/>
        </p:spPr>
        <p:txBody>
          <a:bodyPr wrap="square" lIns="0" tIns="0" rIns="0" bIns="0" rtlCol="0">
            <a:spAutoFit/>
          </a:bodyPr>
          <a:lstStyle/>
          <a:p>
            <a:pPr>
              <a:spcBef>
                <a:spcPts val="600"/>
              </a:spcBef>
            </a:pPr>
            <a:r>
              <a:rPr lang="en-AU" sz="1400" dirty="0">
                <a:solidFill>
                  <a:srgbClr val="4F408E"/>
                </a:solidFill>
                <a:latin typeface="Public Sans" pitchFamily="2" charset="0"/>
              </a:rPr>
              <a:t>Highest rates of youth crime in the state’s Northwest:</a:t>
            </a:r>
          </a:p>
          <a:p>
            <a:pPr marL="285750" indent="-285750">
              <a:spcBef>
                <a:spcPts val="600"/>
              </a:spcBef>
              <a:buFont typeface="Arial" panose="020B0604020202020204" pitchFamily="34" charset="0"/>
              <a:buChar char="•"/>
            </a:pPr>
            <a:r>
              <a:rPr lang="en-AU" sz="1400" b="1" dirty="0">
                <a:solidFill>
                  <a:srgbClr val="4F408E"/>
                </a:solidFill>
                <a:latin typeface="Public Sans" pitchFamily="2" charset="0"/>
              </a:rPr>
              <a:t>Brewarrina</a:t>
            </a:r>
          </a:p>
          <a:p>
            <a:pPr marL="288000">
              <a:spcBef>
                <a:spcPts val="600"/>
              </a:spcBef>
            </a:pPr>
            <a:r>
              <a:rPr lang="en-AU" sz="1100" dirty="0">
                <a:solidFill>
                  <a:srgbClr val="4F408E"/>
                </a:solidFill>
                <a:latin typeface="Public Sans" pitchFamily="2" charset="0"/>
              </a:rPr>
              <a:t>18x NSW average</a:t>
            </a:r>
          </a:p>
          <a:p>
            <a:pPr marL="285750" indent="-285750">
              <a:spcBef>
                <a:spcPts val="600"/>
              </a:spcBef>
              <a:buFont typeface="Arial" panose="020B0604020202020204" pitchFamily="34" charset="0"/>
              <a:buChar char="•"/>
            </a:pPr>
            <a:r>
              <a:rPr lang="en-AU" sz="1400" b="1" dirty="0">
                <a:solidFill>
                  <a:srgbClr val="4F408E"/>
                </a:solidFill>
                <a:latin typeface="Public Sans" pitchFamily="2" charset="0"/>
              </a:rPr>
              <a:t>Bourke</a:t>
            </a:r>
          </a:p>
          <a:p>
            <a:pPr marL="288000">
              <a:spcBef>
                <a:spcPts val="600"/>
              </a:spcBef>
            </a:pPr>
            <a:r>
              <a:rPr lang="en-AU" sz="1100" dirty="0">
                <a:solidFill>
                  <a:srgbClr val="4F408E"/>
                </a:solidFill>
                <a:latin typeface="Public Sans" pitchFamily="2" charset="0"/>
              </a:rPr>
              <a:t>10x NSW average</a:t>
            </a:r>
          </a:p>
          <a:p>
            <a:pPr marL="285750" indent="-285750">
              <a:spcBef>
                <a:spcPts val="600"/>
              </a:spcBef>
              <a:buFont typeface="Arial" panose="020B0604020202020204" pitchFamily="34" charset="0"/>
              <a:buChar char="•"/>
            </a:pPr>
            <a:r>
              <a:rPr lang="en-AU" sz="1400" b="1" dirty="0">
                <a:solidFill>
                  <a:srgbClr val="4F408E"/>
                </a:solidFill>
                <a:latin typeface="Public Sans" pitchFamily="2" charset="0"/>
              </a:rPr>
              <a:t>Walgett</a:t>
            </a:r>
          </a:p>
          <a:p>
            <a:pPr marL="288000">
              <a:spcBef>
                <a:spcPts val="600"/>
              </a:spcBef>
            </a:pPr>
            <a:r>
              <a:rPr lang="en-AU" sz="1100" dirty="0">
                <a:solidFill>
                  <a:srgbClr val="4F408E"/>
                </a:solidFill>
                <a:latin typeface="Public Sans" pitchFamily="2" charset="0"/>
              </a:rPr>
              <a:t>9 x NSW average</a:t>
            </a:r>
          </a:p>
          <a:p>
            <a:pPr marL="285750" indent="-285750">
              <a:spcBef>
                <a:spcPts val="600"/>
              </a:spcBef>
              <a:buFont typeface="Arial" panose="020B0604020202020204" pitchFamily="34" charset="0"/>
              <a:buChar char="•"/>
            </a:pPr>
            <a:r>
              <a:rPr lang="en-AU" sz="1400" b="1" dirty="0">
                <a:solidFill>
                  <a:srgbClr val="4F408E"/>
                </a:solidFill>
                <a:latin typeface="Public Sans" pitchFamily="2" charset="0"/>
              </a:rPr>
              <a:t>Central Darling</a:t>
            </a:r>
          </a:p>
          <a:p>
            <a:pPr marL="288000">
              <a:spcBef>
                <a:spcPts val="600"/>
              </a:spcBef>
            </a:pPr>
            <a:r>
              <a:rPr lang="en-AU" sz="1100" dirty="0">
                <a:solidFill>
                  <a:srgbClr val="4F408E"/>
                </a:solidFill>
                <a:latin typeface="Public Sans" pitchFamily="2" charset="0"/>
              </a:rPr>
              <a:t>6x NSW average</a:t>
            </a:r>
          </a:p>
          <a:p>
            <a:pPr marL="285750" indent="-285750">
              <a:spcBef>
                <a:spcPts val="600"/>
              </a:spcBef>
              <a:buFont typeface="Arial" panose="020B0604020202020204" pitchFamily="34" charset="0"/>
              <a:buChar char="•"/>
            </a:pPr>
            <a:r>
              <a:rPr lang="en-AU" sz="1400" b="1" dirty="0">
                <a:solidFill>
                  <a:srgbClr val="4F408E"/>
                </a:solidFill>
                <a:latin typeface="Public Sans" pitchFamily="2" charset="0"/>
              </a:rPr>
              <a:t>Moree</a:t>
            </a:r>
          </a:p>
          <a:p>
            <a:pPr marL="288000">
              <a:spcBef>
                <a:spcPts val="600"/>
              </a:spcBef>
            </a:pPr>
            <a:r>
              <a:rPr lang="en-AU" sz="1100" dirty="0">
                <a:solidFill>
                  <a:srgbClr val="4F408E"/>
                </a:solidFill>
                <a:latin typeface="Public Sans" pitchFamily="2" charset="0"/>
              </a:rPr>
              <a:t>6x NSW average</a:t>
            </a:r>
          </a:p>
          <a:p>
            <a:pPr marL="285750" indent="-285750">
              <a:spcBef>
                <a:spcPts val="600"/>
              </a:spcBef>
              <a:buFont typeface="Arial" panose="020B0604020202020204" pitchFamily="34" charset="0"/>
              <a:buChar char="•"/>
            </a:pPr>
            <a:r>
              <a:rPr lang="en-AU" sz="1400" b="1" dirty="0">
                <a:solidFill>
                  <a:srgbClr val="4F408E"/>
                </a:solidFill>
                <a:latin typeface="Public Sans" pitchFamily="2" charset="0"/>
              </a:rPr>
              <a:t>Kempsey</a:t>
            </a:r>
          </a:p>
          <a:p>
            <a:pPr marL="288000">
              <a:spcBef>
                <a:spcPts val="600"/>
              </a:spcBef>
            </a:pPr>
            <a:r>
              <a:rPr lang="en-AU" sz="1100" dirty="0">
                <a:solidFill>
                  <a:srgbClr val="4F408E"/>
                </a:solidFill>
                <a:latin typeface="Public Sans" pitchFamily="2" charset="0"/>
              </a:rPr>
              <a:t>5x NSW average</a:t>
            </a:r>
          </a:p>
          <a:p>
            <a:pPr marL="285750" indent="-285750">
              <a:spcBef>
                <a:spcPts val="600"/>
              </a:spcBef>
              <a:buFont typeface="Arial" panose="020B0604020202020204" pitchFamily="34" charset="0"/>
              <a:buChar char="•"/>
            </a:pPr>
            <a:endParaRPr lang="en-AU" sz="1400" dirty="0">
              <a:solidFill>
                <a:srgbClr val="4F408E"/>
              </a:solidFill>
              <a:latin typeface="Public Sans" pitchFamily="2" charset="0"/>
            </a:endParaRPr>
          </a:p>
          <a:p>
            <a:pPr>
              <a:spcBef>
                <a:spcPts val="600"/>
              </a:spcBef>
            </a:pPr>
            <a:endParaRPr lang="en-AU" sz="1400" dirty="0">
              <a:solidFill>
                <a:srgbClr val="4F408E"/>
              </a:solidFill>
              <a:latin typeface="Public Sans" pitchFamily="2" charset="0"/>
            </a:endParaRPr>
          </a:p>
          <a:p>
            <a:pPr>
              <a:spcBef>
                <a:spcPts val="600"/>
              </a:spcBef>
            </a:pPr>
            <a:endParaRPr lang="en-AU" sz="1400" baseline="30000" dirty="0">
              <a:solidFill>
                <a:srgbClr val="4F408E"/>
              </a:solidFill>
              <a:latin typeface="Public Sans" pitchFamily="2" charset="0"/>
            </a:endParaRPr>
          </a:p>
        </p:txBody>
      </p:sp>
      <p:sp>
        <p:nvSpPr>
          <p:cNvPr id="3" name="Rectangle 2">
            <a:extLst>
              <a:ext uri="{FF2B5EF4-FFF2-40B4-BE49-F238E27FC236}">
                <a16:creationId xmlns:a16="http://schemas.microsoft.com/office/drawing/2014/main" id="{EACEA244-8BAF-38ED-B017-612D0FAF88B5}"/>
              </a:ext>
            </a:extLst>
          </p:cNvPr>
          <p:cNvSpPr/>
          <p:nvPr/>
        </p:nvSpPr>
        <p:spPr>
          <a:xfrm>
            <a:off x="2621001" y="139934"/>
            <a:ext cx="9187000" cy="792000"/>
          </a:xfrm>
          <a:prstGeom prst="rect">
            <a:avLst/>
          </a:prstGeom>
          <a:solidFill>
            <a:srgbClr val="4F4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Locations with</a:t>
            </a:r>
            <a:r>
              <a:rPr lang="en-US"/>
              <a:t> very high rates of youth offending</a:t>
            </a:r>
          </a:p>
          <a:p>
            <a:pPr algn="ctr"/>
            <a:r>
              <a:rPr lang="en-US" sz="1400"/>
              <a:t>Rate of young people proceeded against per 10,000, April 2024 to March 25</a:t>
            </a:r>
          </a:p>
        </p:txBody>
      </p:sp>
      <p:cxnSp>
        <p:nvCxnSpPr>
          <p:cNvPr id="6" name="Straight Connector 5">
            <a:extLst>
              <a:ext uri="{FF2B5EF4-FFF2-40B4-BE49-F238E27FC236}">
                <a16:creationId xmlns:a16="http://schemas.microsoft.com/office/drawing/2014/main" id="{8C2EB39B-ECB3-BA29-5412-9C720B20065C}"/>
              </a:ext>
            </a:extLst>
          </p:cNvPr>
          <p:cNvCxnSpPr>
            <a:cxnSpLocks/>
          </p:cNvCxnSpPr>
          <p:nvPr/>
        </p:nvCxnSpPr>
        <p:spPr>
          <a:xfrm>
            <a:off x="1901000" y="631600"/>
            <a:ext cx="555426" cy="0"/>
          </a:xfrm>
          <a:prstGeom prst="line">
            <a:avLst/>
          </a:prstGeom>
          <a:ln w="9525">
            <a:solidFill>
              <a:srgbClr val="4F408E"/>
            </a:solidFill>
            <a:tailEnd type="oval" w="sm" len="sm"/>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BAF85F2-5638-DF22-8804-29B9308F709F}"/>
              </a:ext>
            </a:extLst>
          </p:cNvPr>
          <p:cNvSpPr/>
          <p:nvPr/>
        </p:nvSpPr>
        <p:spPr>
          <a:xfrm>
            <a:off x="1248192" y="246579"/>
            <a:ext cx="720000" cy="720000"/>
          </a:xfrm>
          <a:prstGeom prst="ellipse">
            <a:avLst/>
          </a:prstGeom>
          <a:solidFill>
            <a:srgbClr val="4F408E"/>
          </a:solidFill>
          <a:ln w="127000">
            <a:solidFill>
              <a:srgbClr val="4F4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0D450E51-14DD-E0BC-B9C6-0EDD878339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5999" y="448912"/>
            <a:ext cx="512728" cy="360000"/>
          </a:xfrm>
          <a:prstGeom prst="rect">
            <a:avLst/>
          </a:prstGeom>
        </p:spPr>
      </p:pic>
    </p:spTree>
    <p:extLst>
      <p:ext uri="{BB962C8B-B14F-4D97-AF65-F5344CB8AC3E}">
        <p14:creationId xmlns:p14="http://schemas.microsoft.com/office/powerpoint/2010/main" val="3651923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5C498-8AC7-41A4-F66F-33F537E0211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02C320-8E3A-3885-6423-F73F5D3C5A56}"/>
              </a:ext>
            </a:extLst>
          </p:cNvPr>
          <p:cNvSpPr>
            <a:spLocks noGrp="1"/>
          </p:cNvSpPr>
          <p:nvPr>
            <p:ph type="sldNum" sz="quarter" idx="12"/>
          </p:nvPr>
        </p:nvSpPr>
        <p:spPr>
          <a:xfrm>
            <a:off x="11317458" y="6444000"/>
            <a:ext cx="490542" cy="180000"/>
          </a:xfrm>
        </p:spPr>
        <p:txBody>
          <a:bodyPr vert="horz" lIns="0" tIns="0" rIns="0" bIns="0" rtlCol="0" anchor="t">
            <a:normAutofit/>
          </a:bodyPr>
          <a:lstStyle/>
          <a:p>
            <a:pPr>
              <a:lnSpc>
                <a:spcPct val="90000"/>
              </a:lnSpc>
              <a:spcAft>
                <a:spcPts val="600"/>
              </a:spcAft>
              <a:defRPr/>
            </a:pPr>
            <a:fld id="{CBD54129-237E-BA4E-A210-4351E6A5A9A4}" type="slidenum">
              <a:rPr lang="en-AU" smtClean="0"/>
              <a:pPr>
                <a:lnSpc>
                  <a:spcPct val="90000"/>
                </a:lnSpc>
                <a:spcAft>
                  <a:spcPts val="600"/>
                </a:spcAft>
                <a:defRPr/>
              </a:pPr>
              <a:t>15</a:t>
            </a:fld>
            <a:endParaRPr lang="en-AU"/>
          </a:p>
        </p:txBody>
      </p:sp>
      <p:pic>
        <p:nvPicPr>
          <p:cNvPr id="5" name="Picture 4" descr="A rocky beach with water and a body of water with Bay of Fires in the background&#10;&#10;AI-generated content may be incorrect.">
            <a:extLst>
              <a:ext uri="{FF2B5EF4-FFF2-40B4-BE49-F238E27FC236}">
                <a16:creationId xmlns:a16="http://schemas.microsoft.com/office/drawing/2014/main" id="{C6A8910D-5F8B-6528-B4F8-01211396D1E6}"/>
              </a:ext>
            </a:extLst>
          </p:cNvPr>
          <p:cNvPicPr>
            <a:picLocks noChangeAspect="1"/>
          </p:cNvPicPr>
          <p:nvPr/>
        </p:nvPicPr>
        <p:blipFill>
          <a:blip r:embed="rId3">
            <a:extLst>
              <a:ext uri="{28A0092B-C50C-407E-A947-70E740481C1C}">
                <a14:useLocalDpi xmlns:a14="http://schemas.microsoft.com/office/drawing/2010/main" val="0"/>
              </a:ext>
            </a:extLst>
          </a:blip>
          <a:srcRect l="19290" r="11592"/>
          <a:stretch>
            <a:fillRect/>
          </a:stretch>
        </p:blipFill>
        <p:spPr>
          <a:xfrm>
            <a:off x="5064000" y="10"/>
            <a:ext cx="7128000" cy="6857990"/>
          </a:xfrm>
          <a:prstGeom prst="rect">
            <a:avLst/>
          </a:prstGeom>
          <a:noFill/>
        </p:spPr>
      </p:pic>
      <p:sp>
        <p:nvSpPr>
          <p:cNvPr id="3" name="Text Placeholder 3">
            <a:extLst>
              <a:ext uri="{FF2B5EF4-FFF2-40B4-BE49-F238E27FC236}">
                <a16:creationId xmlns:a16="http://schemas.microsoft.com/office/drawing/2014/main" id="{8E4086A5-A872-FD52-78C5-B2C6319B1653}"/>
              </a:ext>
            </a:extLst>
          </p:cNvPr>
          <p:cNvSpPr txBox="1">
            <a:spLocks/>
          </p:cNvSpPr>
          <p:nvPr/>
        </p:nvSpPr>
        <p:spPr>
          <a:xfrm>
            <a:off x="539999" y="2382601"/>
            <a:ext cx="4319993" cy="3420000"/>
          </a:xfrm>
          <a:prstGeom prst="rect">
            <a:avLst/>
          </a:prstGeom>
        </p:spPr>
        <p:txBody>
          <a:bodyPr vert="horz" lIns="0" tIns="0" rIns="0" bIns="0" rtlCol="0">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77">
              <a:spcAft>
                <a:spcPts val="1200"/>
              </a:spcAft>
            </a:pPr>
            <a:r>
              <a:rPr lang="en-US" sz="3200" b="0">
                <a:solidFill>
                  <a:schemeClr val="accent1"/>
                </a:solidFill>
              </a:rPr>
              <a:t>Youth crime issues</a:t>
            </a:r>
          </a:p>
          <a:p>
            <a:pPr algn="l" defTabSz="914377">
              <a:spcAft>
                <a:spcPts val="1200"/>
              </a:spcAft>
            </a:pPr>
            <a:r>
              <a:rPr lang="en-US" sz="3200" b="1">
                <a:solidFill>
                  <a:schemeClr val="accent1"/>
                </a:solidFill>
              </a:rPr>
              <a:t>2. Aboriginal over-representation</a:t>
            </a:r>
            <a:endParaRPr lang="en-US" sz="3200" b="1" dirty="0">
              <a:solidFill>
                <a:schemeClr val="accent1"/>
              </a:solidFill>
            </a:endParaRPr>
          </a:p>
        </p:txBody>
      </p:sp>
    </p:spTree>
    <p:extLst>
      <p:ext uri="{BB962C8B-B14F-4D97-AF65-F5344CB8AC3E}">
        <p14:creationId xmlns:p14="http://schemas.microsoft.com/office/powerpoint/2010/main" val="1231037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F8F2-5273-9B2E-E3B1-2402260ADB2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B4A89E-5A56-29E1-DD15-64B5D05D2D54}"/>
              </a:ext>
            </a:extLst>
          </p:cNvPr>
          <p:cNvSpPr>
            <a:spLocks noGrp="1"/>
          </p:cNvSpPr>
          <p:nvPr>
            <p:ph type="sldNum" sz="quarter" idx="10"/>
          </p:nvPr>
        </p:nvSpPr>
        <p:spPr/>
        <p:txBody>
          <a:bodyPr/>
          <a:lstStyle/>
          <a:p>
            <a:fld id="{10A01DC5-1685-4615-8240-15192985C6A2}" type="slidenum">
              <a:rPr lang="en-AU" smtClean="0"/>
              <a:pPr/>
              <a:t>16</a:t>
            </a:fld>
            <a:endParaRPr lang="en-AU"/>
          </a:p>
        </p:txBody>
      </p:sp>
      <p:sp>
        <p:nvSpPr>
          <p:cNvPr id="3" name="Rectangle 2">
            <a:extLst>
              <a:ext uri="{FF2B5EF4-FFF2-40B4-BE49-F238E27FC236}">
                <a16:creationId xmlns:a16="http://schemas.microsoft.com/office/drawing/2014/main" id="{B4B33C3C-BE57-6366-66B9-77A3C65CD3F8}"/>
              </a:ext>
            </a:extLst>
          </p:cNvPr>
          <p:cNvSpPr/>
          <p:nvPr/>
        </p:nvSpPr>
        <p:spPr>
          <a:xfrm>
            <a:off x="2762369" y="210270"/>
            <a:ext cx="8555089" cy="792000"/>
          </a:xfrm>
          <a:prstGeom prst="rect">
            <a:avLst/>
          </a:prstGeom>
          <a:solidFill>
            <a:srgbClr val="4F4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Aboriginal over-representation in the youth justice system</a:t>
            </a:r>
          </a:p>
        </p:txBody>
      </p:sp>
      <p:cxnSp>
        <p:nvCxnSpPr>
          <p:cNvPr id="4" name="Straight Connector 3">
            <a:extLst>
              <a:ext uri="{FF2B5EF4-FFF2-40B4-BE49-F238E27FC236}">
                <a16:creationId xmlns:a16="http://schemas.microsoft.com/office/drawing/2014/main" id="{CE73C691-FFDB-E7D5-D21B-26E7FF337350}"/>
              </a:ext>
            </a:extLst>
          </p:cNvPr>
          <p:cNvCxnSpPr>
            <a:cxnSpLocks/>
          </p:cNvCxnSpPr>
          <p:nvPr/>
        </p:nvCxnSpPr>
        <p:spPr>
          <a:xfrm>
            <a:off x="2100692" y="631600"/>
            <a:ext cx="555426" cy="0"/>
          </a:xfrm>
          <a:prstGeom prst="line">
            <a:avLst/>
          </a:prstGeom>
          <a:ln w="9525">
            <a:solidFill>
              <a:srgbClr val="4F408E"/>
            </a:solidFill>
            <a:tailEnd type="oval" w="sm" len="sm"/>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9B4021A-5E7B-5ADA-8DAF-26C3C91EE48E}"/>
              </a:ext>
            </a:extLst>
          </p:cNvPr>
          <p:cNvSpPr/>
          <p:nvPr/>
        </p:nvSpPr>
        <p:spPr>
          <a:xfrm>
            <a:off x="1447884" y="246579"/>
            <a:ext cx="720000" cy="720000"/>
          </a:xfrm>
          <a:prstGeom prst="ellipse">
            <a:avLst/>
          </a:prstGeom>
          <a:solidFill>
            <a:srgbClr val="4F408E"/>
          </a:solidFill>
          <a:ln w="127000">
            <a:solidFill>
              <a:srgbClr val="4F4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0BB6082-E640-29FD-C3EA-3785E2311524}"/>
              </a:ext>
            </a:extLst>
          </p:cNvPr>
          <p:cNvSpPr/>
          <p:nvPr/>
        </p:nvSpPr>
        <p:spPr>
          <a:xfrm rot="5400000">
            <a:off x="-3065287" y="3064584"/>
            <a:ext cx="6857999" cy="728840"/>
          </a:xfrm>
          <a:prstGeom prst="rect">
            <a:avLst/>
          </a:prstGeom>
          <a:solidFill>
            <a:srgbClr val="E5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6D57CB3-90FB-F123-FB64-AA7B8899F454}"/>
              </a:ext>
            </a:extLst>
          </p:cNvPr>
          <p:cNvPicPr>
            <a:picLocks noChangeAspect="1"/>
          </p:cNvPicPr>
          <p:nvPr/>
        </p:nvPicPr>
        <p:blipFill>
          <a:blip r:embed="rId3"/>
          <a:stretch>
            <a:fillRect/>
          </a:stretch>
        </p:blipFill>
        <p:spPr>
          <a:xfrm>
            <a:off x="1149927" y="1188116"/>
            <a:ext cx="10281311" cy="5423303"/>
          </a:xfrm>
          <a:prstGeom prst="rect">
            <a:avLst/>
          </a:prstGeom>
        </p:spPr>
      </p:pic>
      <p:grpSp>
        <p:nvGrpSpPr>
          <p:cNvPr id="9" name="Group 8">
            <a:extLst>
              <a:ext uri="{FF2B5EF4-FFF2-40B4-BE49-F238E27FC236}">
                <a16:creationId xmlns:a16="http://schemas.microsoft.com/office/drawing/2014/main" id="{71A99337-F83C-CA39-61D2-7A72B5201080}"/>
              </a:ext>
            </a:extLst>
          </p:cNvPr>
          <p:cNvGrpSpPr>
            <a:grpSpLocks noChangeAspect="1"/>
          </p:cNvGrpSpPr>
          <p:nvPr/>
        </p:nvGrpSpPr>
        <p:grpSpPr>
          <a:xfrm>
            <a:off x="1588009" y="406580"/>
            <a:ext cx="372558" cy="396000"/>
            <a:chOff x="3099073" y="1677197"/>
            <a:chExt cx="494264" cy="525363"/>
          </a:xfrm>
          <a:solidFill>
            <a:schemeClr val="bg1"/>
          </a:solidFill>
        </p:grpSpPr>
        <p:sp>
          <p:nvSpPr>
            <p:cNvPr id="10" name="Freeform: Shape 9">
              <a:extLst>
                <a:ext uri="{FF2B5EF4-FFF2-40B4-BE49-F238E27FC236}">
                  <a16:creationId xmlns:a16="http://schemas.microsoft.com/office/drawing/2014/main" id="{D620B6B7-27F3-93D6-7EA0-588FE4959696}"/>
                </a:ext>
              </a:extLst>
            </p:cNvPr>
            <p:cNvSpPr/>
            <p:nvPr/>
          </p:nvSpPr>
          <p:spPr>
            <a:xfrm>
              <a:off x="3194643" y="1792114"/>
              <a:ext cx="288865" cy="289923"/>
            </a:xfrm>
            <a:custGeom>
              <a:avLst/>
              <a:gdLst>
                <a:gd name="connsiteX0" fmla="*/ 138217 w 288865"/>
                <a:gd name="connsiteY0" fmla="*/ 289924 h 289923"/>
                <a:gd name="connsiteX1" fmla="*/ 108372 w 288865"/>
                <a:gd name="connsiteY1" fmla="*/ 285606 h 289923"/>
                <a:gd name="connsiteX2" fmla="*/ 35220 w 288865"/>
                <a:gd name="connsiteY2" fmla="*/ 240648 h 289923"/>
                <a:gd name="connsiteX3" fmla="*/ 4105 w 288865"/>
                <a:gd name="connsiteY3" fmla="*/ 107806 h 289923"/>
                <a:gd name="connsiteX4" fmla="*/ 88687 w 288865"/>
                <a:gd name="connsiteY4" fmla="*/ 9508 h 289923"/>
                <a:gd name="connsiteX5" fmla="*/ 218609 w 288865"/>
                <a:gd name="connsiteY5" fmla="*/ 20684 h 289923"/>
                <a:gd name="connsiteX6" fmla="*/ 218609 w 288865"/>
                <a:gd name="connsiteY6" fmla="*/ 20684 h 289923"/>
                <a:gd name="connsiteX7" fmla="*/ 288712 w 288865"/>
                <a:gd name="connsiteY7" fmla="*/ 137905 h 289923"/>
                <a:gd name="connsiteX8" fmla="*/ 196637 w 288865"/>
                <a:gd name="connsiteY8" fmla="*/ 275319 h 289923"/>
                <a:gd name="connsiteX9" fmla="*/ 138091 w 288865"/>
                <a:gd name="connsiteY9" fmla="*/ 289924 h 289923"/>
                <a:gd name="connsiteX10" fmla="*/ 139868 w 288865"/>
                <a:gd name="connsiteY10" fmla="*/ 16747 h 289923"/>
                <a:gd name="connsiteX11" fmla="*/ 94910 w 288865"/>
                <a:gd name="connsiteY11" fmla="*/ 25002 h 289923"/>
                <a:gd name="connsiteX12" fmla="*/ 20107 w 288865"/>
                <a:gd name="connsiteY12" fmla="*/ 112251 h 289923"/>
                <a:gd name="connsiteX13" fmla="*/ 48301 w 288865"/>
                <a:gd name="connsiteY13" fmla="*/ 230615 h 289923"/>
                <a:gd name="connsiteX14" fmla="*/ 113072 w 288865"/>
                <a:gd name="connsiteY14" fmla="*/ 269858 h 289923"/>
                <a:gd name="connsiteX15" fmla="*/ 189525 w 288865"/>
                <a:gd name="connsiteY15" fmla="*/ 260587 h 289923"/>
                <a:gd name="connsiteX16" fmla="*/ 272329 w 288865"/>
                <a:gd name="connsiteY16" fmla="*/ 137143 h 289923"/>
                <a:gd name="connsiteX17" fmla="*/ 210735 w 288865"/>
                <a:gd name="connsiteY17" fmla="*/ 35289 h 289923"/>
                <a:gd name="connsiteX18" fmla="*/ 210735 w 288865"/>
                <a:gd name="connsiteY18" fmla="*/ 35289 h 289923"/>
                <a:gd name="connsiteX19" fmla="*/ 139868 w 288865"/>
                <a:gd name="connsiteY19" fmla="*/ 16874 h 28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8865" h="289923">
                  <a:moveTo>
                    <a:pt x="138217" y="289924"/>
                  </a:moveTo>
                  <a:cubicBezTo>
                    <a:pt x="128566" y="289924"/>
                    <a:pt x="118532" y="288654"/>
                    <a:pt x="108372" y="285606"/>
                  </a:cubicBezTo>
                  <a:cubicBezTo>
                    <a:pt x="77385" y="276462"/>
                    <a:pt x="50079" y="259698"/>
                    <a:pt x="35220" y="240648"/>
                  </a:cubicBezTo>
                  <a:cubicBezTo>
                    <a:pt x="5375" y="202548"/>
                    <a:pt x="-7198" y="149208"/>
                    <a:pt x="4105" y="107806"/>
                  </a:cubicBezTo>
                  <a:cubicBezTo>
                    <a:pt x="16297" y="62975"/>
                    <a:pt x="48809" y="25383"/>
                    <a:pt x="88687" y="9508"/>
                  </a:cubicBezTo>
                  <a:cubicBezTo>
                    <a:pt x="128819" y="-6367"/>
                    <a:pt x="177334" y="-2176"/>
                    <a:pt x="218609" y="20684"/>
                  </a:cubicBezTo>
                  <a:lnTo>
                    <a:pt x="218609" y="20684"/>
                  </a:lnTo>
                  <a:cubicBezTo>
                    <a:pt x="264963" y="46338"/>
                    <a:pt x="291125" y="90153"/>
                    <a:pt x="288712" y="137905"/>
                  </a:cubicBezTo>
                  <a:cubicBezTo>
                    <a:pt x="285791" y="194293"/>
                    <a:pt x="248835" y="249538"/>
                    <a:pt x="196637" y="275319"/>
                  </a:cubicBezTo>
                  <a:cubicBezTo>
                    <a:pt x="181778" y="282685"/>
                    <a:pt x="161204" y="289924"/>
                    <a:pt x="138091" y="289924"/>
                  </a:cubicBezTo>
                  <a:close/>
                  <a:moveTo>
                    <a:pt x="139868" y="16747"/>
                  </a:moveTo>
                  <a:cubicBezTo>
                    <a:pt x="124120" y="16747"/>
                    <a:pt x="108753" y="19414"/>
                    <a:pt x="94910" y="25002"/>
                  </a:cubicBezTo>
                  <a:cubicBezTo>
                    <a:pt x="59731" y="38972"/>
                    <a:pt x="31029" y="72373"/>
                    <a:pt x="20107" y="112251"/>
                  </a:cubicBezTo>
                  <a:cubicBezTo>
                    <a:pt x="10201" y="148319"/>
                    <a:pt x="21885" y="196960"/>
                    <a:pt x="48301" y="230615"/>
                  </a:cubicBezTo>
                  <a:cubicBezTo>
                    <a:pt x="61128" y="246998"/>
                    <a:pt x="85385" y="261603"/>
                    <a:pt x="113072" y="269858"/>
                  </a:cubicBezTo>
                  <a:cubicBezTo>
                    <a:pt x="142790" y="278621"/>
                    <a:pt x="170984" y="269604"/>
                    <a:pt x="189525" y="260587"/>
                  </a:cubicBezTo>
                  <a:cubicBezTo>
                    <a:pt x="236516" y="237346"/>
                    <a:pt x="269790" y="187816"/>
                    <a:pt x="272329" y="137143"/>
                  </a:cubicBezTo>
                  <a:cubicBezTo>
                    <a:pt x="274488" y="95868"/>
                    <a:pt x="251374" y="57768"/>
                    <a:pt x="210735" y="35289"/>
                  </a:cubicBezTo>
                  <a:lnTo>
                    <a:pt x="210735" y="35289"/>
                  </a:lnTo>
                  <a:cubicBezTo>
                    <a:pt x="188763" y="23097"/>
                    <a:pt x="163872" y="16874"/>
                    <a:pt x="139868" y="16874"/>
                  </a:cubicBezTo>
                  <a:close/>
                </a:path>
              </a:pathLst>
            </a:custGeom>
            <a:grpFill/>
            <a:ln w="0" cap="flat">
              <a:noFill/>
              <a:prstDash val="solid"/>
              <a:miter/>
            </a:ln>
          </p:spPr>
          <p:txBody>
            <a:bodyPr rtlCol="0" anchor="ctr"/>
            <a:lstStyle/>
            <a:p>
              <a:pPr>
                <a:lnSpc>
                  <a:spcPct val="90000"/>
                </a:lnSpc>
              </a:pPr>
              <a:endParaRPr lang="en-AU" sz="650"/>
            </a:p>
          </p:txBody>
        </p:sp>
        <p:sp>
          <p:nvSpPr>
            <p:cNvPr id="11" name="Freeform: Shape 10">
              <a:extLst>
                <a:ext uri="{FF2B5EF4-FFF2-40B4-BE49-F238E27FC236}">
                  <a16:creationId xmlns:a16="http://schemas.microsoft.com/office/drawing/2014/main" id="{36F73E75-7873-CC15-197A-D3E2A36B0054}"/>
                </a:ext>
              </a:extLst>
            </p:cNvPr>
            <p:cNvSpPr/>
            <p:nvPr/>
          </p:nvSpPr>
          <p:spPr>
            <a:xfrm>
              <a:off x="3299366" y="1677197"/>
              <a:ext cx="100804" cy="104485"/>
            </a:xfrm>
            <a:custGeom>
              <a:avLst/>
              <a:gdLst>
                <a:gd name="connsiteX0" fmla="*/ 40860 w 100804"/>
                <a:gd name="connsiteY0" fmla="*/ 104359 h 104485"/>
                <a:gd name="connsiteX1" fmla="*/ 13174 w 100804"/>
                <a:gd name="connsiteY1" fmla="*/ 94834 h 104485"/>
                <a:gd name="connsiteX2" fmla="*/ 93 w 100804"/>
                <a:gd name="connsiteY2" fmla="*/ 59273 h 104485"/>
                <a:gd name="connsiteX3" fmla="*/ 48988 w 100804"/>
                <a:gd name="connsiteY3" fmla="*/ 345 h 104485"/>
                <a:gd name="connsiteX4" fmla="*/ 82770 w 100804"/>
                <a:gd name="connsiteY4" fmla="*/ 10251 h 104485"/>
                <a:gd name="connsiteX5" fmla="*/ 100804 w 100804"/>
                <a:gd name="connsiteY5" fmla="*/ 46828 h 104485"/>
                <a:gd name="connsiteX6" fmla="*/ 100804 w 100804"/>
                <a:gd name="connsiteY6" fmla="*/ 48098 h 104485"/>
                <a:gd name="connsiteX7" fmla="*/ 52671 w 100804"/>
                <a:gd name="connsiteY7" fmla="*/ 103216 h 104485"/>
                <a:gd name="connsiteX8" fmla="*/ 52671 w 100804"/>
                <a:gd name="connsiteY8" fmla="*/ 103216 h 104485"/>
                <a:gd name="connsiteX9" fmla="*/ 40860 w 100804"/>
                <a:gd name="connsiteY9" fmla="*/ 104485 h 104485"/>
                <a:gd name="connsiteX10" fmla="*/ 54576 w 100804"/>
                <a:gd name="connsiteY10" fmla="*/ 16601 h 104485"/>
                <a:gd name="connsiteX11" fmla="*/ 51020 w 100804"/>
                <a:gd name="connsiteY11" fmla="*/ 16856 h 104485"/>
                <a:gd name="connsiteX12" fmla="*/ 16730 w 100804"/>
                <a:gd name="connsiteY12" fmla="*/ 60417 h 104485"/>
                <a:gd name="connsiteX13" fmla="*/ 24096 w 100804"/>
                <a:gd name="connsiteY13" fmla="*/ 82515 h 104485"/>
                <a:gd name="connsiteX14" fmla="*/ 49496 w 100804"/>
                <a:gd name="connsiteY14" fmla="*/ 87087 h 104485"/>
                <a:gd name="connsiteX15" fmla="*/ 49496 w 100804"/>
                <a:gd name="connsiteY15" fmla="*/ 87087 h 104485"/>
                <a:gd name="connsiteX16" fmla="*/ 84675 w 100804"/>
                <a:gd name="connsiteY16" fmla="*/ 47970 h 104485"/>
                <a:gd name="connsiteX17" fmla="*/ 72483 w 100804"/>
                <a:gd name="connsiteY17" fmla="*/ 23079 h 104485"/>
                <a:gd name="connsiteX18" fmla="*/ 54703 w 100804"/>
                <a:gd name="connsiteY18" fmla="*/ 16729 h 1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804" h="104485">
                  <a:moveTo>
                    <a:pt x="40860" y="104359"/>
                  </a:moveTo>
                  <a:cubicBezTo>
                    <a:pt x="30065" y="104359"/>
                    <a:pt x="20413" y="101057"/>
                    <a:pt x="13174" y="94834"/>
                  </a:cubicBezTo>
                  <a:cubicBezTo>
                    <a:pt x="6570" y="89245"/>
                    <a:pt x="-923" y="78451"/>
                    <a:pt x="93" y="59273"/>
                  </a:cubicBezTo>
                  <a:cubicBezTo>
                    <a:pt x="1617" y="33493"/>
                    <a:pt x="20667" y="3648"/>
                    <a:pt x="48988" y="345"/>
                  </a:cubicBezTo>
                  <a:cubicBezTo>
                    <a:pt x="61307" y="-1178"/>
                    <a:pt x="73372" y="2378"/>
                    <a:pt x="82770" y="10251"/>
                  </a:cubicBezTo>
                  <a:cubicBezTo>
                    <a:pt x="93184" y="18888"/>
                    <a:pt x="99788" y="32223"/>
                    <a:pt x="100804" y="46828"/>
                  </a:cubicBezTo>
                  <a:lnTo>
                    <a:pt x="100804" y="48098"/>
                  </a:lnTo>
                  <a:cubicBezTo>
                    <a:pt x="100169" y="79213"/>
                    <a:pt x="75404" y="98390"/>
                    <a:pt x="52671" y="103216"/>
                  </a:cubicBezTo>
                  <a:lnTo>
                    <a:pt x="52671" y="103216"/>
                  </a:lnTo>
                  <a:cubicBezTo>
                    <a:pt x="48607" y="104104"/>
                    <a:pt x="44670" y="104485"/>
                    <a:pt x="40860" y="104485"/>
                  </a:cubicBezTo>
                  <a:close/>
                  <a:moveTo>
                    <a:pt x="54576" y="16601"/>
                  </a:moveTo>
                  <a:cubicBezTo>
                    <a:pt x="53433" y="16601"/>
                    <a:pt x="52163" y="16601"/>
                    <a:pt x="51020" y="16856"/>
                  </a:cubicBezTo>
                  <a:cubicBezTo>
                    <a:pt x="32224" y="19015"/>
                    <a:pt x="17873" y="41494"/>
                    <a:pt x="16730" y="60417"/>
                  </a:cubicBezTo>
                  <a:cubicBezTo>
                    <a:pt x="16222" y="70450"/>
                    <a:pt x="18635" y="77816"/>
                    <a:pt x="24096" y="82515"/>
                  </a:cubicBezTo>
                  <a:cubicBezTo>
                    <a:pt x="29938" y="87595"/>
                    <a:pt x="39209" y="89245"/>
                    <a:pt x="49496" y="87087"/>
                  </a:cubicBezTo>
                  <a:lnTo>
                    <a:pt x="49496" y="87087"/>
                  </a:lnTo>
                  <a:cubicBezTo>
                    <a:pt x="66133" y="83657"/>
                    <a:pt x="84167" y="69942"/>
                    <a:pt x="84675" y="47970"/>
                  </a:cubicBezTo>
                  <a:cubicBezTo>
                    <a:pt x="83913" y="37938"/>
                    <a:pt x="79468" y="28920"/>
                    <a:pt x="72483" y="23079"/>
                  </a:cubicBezTo>
                  <a:cubicBezTo>
                    <a:pt x="67403" y="18888"/>
                    <a:pt x="61307" y="16729"/>
                    <a:pt x="54703" y="16729"/>
                  </a:cubicBezTo>
                  <a:close/>
                </a:path>
              </a:pathLst>
            </a:custGeom>
            <a:grpFill/>
            <a:ln w="0" cap="flat">
              <a:noFill/>
              <a:prstDash val="solid"/>
              <a:miter/>
            </a:ln>
          </p:spPr>
          <p:txBody>
            <a:bodyPr rtlCol="0" anchor="ctr"/>
            <a:lstStyle/>
            <a:p>
              <a:pPr>
                <a:lnSpc>
                  <a:spcPct val="90000"/>
                </a:lnSpc>
              </a:pPr>
              <a:endParaRPr lang="en-AU" sz="650"/>
            </a:p>
          </p:txBody>
        </p:sp>
        <p:sp>
          <p:nvSpPr>
            <p:cNvPr id="12" name="Freeform: Shape 11">
              <a:extLst>
                <a:ext uri="{FF2B5EF4-FFF2-40B4-BE49-F238E27FC236}">
                  <a16:creationId xmlns:a16="http://schemas.microsoft.com/office/drawing/2014/main" id="{54B1F80C-D8DC-09D9-1D83-EE4F7E15FD5C}"/>
                </a:ext>
              </a:extLst>
            </p:cNvPr>
            <p:cNvSpPr/>
            <p:nvPr/>
          </p:nvSpPr>
          <p:spPr>
            <a:xfrm>
              <a:off x="3475331" y="1760190"/>
              <a:ext cx="106577" cy="108487"/>
            </a:xfrm>
            <a:custGeom>
              <a:avLst/>
              <a:gdLst>
                <a:gd name="connsiteX0" fmla="*/ 47903 w 106577"/>
                <a:gd name="connsiteY0" fmla="*/ 108487 h 108487"/>
                <a:gd name="connsiteX1" fmla="*/ 9549 w 106577"/>
                <a:gd name="connsiteY1" fmla="*/ 88548 h 108487"/>
                <a:gd name="connsiteX2" fmla="*/ 2564 w 106577"/>
                <a:gd name="connsiteY2" fmla="*/ 42320 h 108487"/>
                <a:gd name="connsiteX3" fmla="*/ 40156 w 106577"/>
                <a:gd name="connsiteY3" fmla="*/ 2696 h 108487"/>
                <a:gd name="connsiteX4" fmla="*/ 83971 w 106577"/>
                <a:gd name="connsiteY4" fmla="*/ 8665 h 108487"/>
                <a:gd name="connsiteX5" fmla="*/ 106577 w 106577"/>
                <a:gd name="connsiteY5" fmla="*/ 49813 h 108487"/>
                <a:gd name="connsiteX6" fmla="*/ 61619 w 106577"/>
                <a:gd name="connsiteY6" fmla="*/ 106582 h 108487"/>
                <a:gd name="connsiteX7" fmla="*/ 61619 w 106577"/>
                <a:gd name="connsiteY7" fmla="*/ 106582 h 108487"/>
                <a:gd name="connsiteX8" fmla="*/ 48030 w 106577"/>
                <a:gd name="connsiteY8" fmla="*/ 108487 h 108487"/>
                <a:gd name="connsiteX9" fmla="*/ 56285 w 106577"/>
                <a:gd name="connsiteY9" fmla="*/ 16412 h 108487"/>
                <a:gd name="connsiteX10" fmla="*/ 45363 w 106577"/>
                <a:gd name="connsiteY10" fmla="*/ 18317 h 108487"/>
                <a:gd name="connsiteX11" fmla="*/ 18312 w 106577"/>
                <a:gd name="connsiteY11" fmla="*/ 47273 h 108487"/>
                <a:gd name="connsiteX12" fmla="*/ 22757 w 106577"/>
                <a:gd name="connsiteY12" fmla="*/ 78769 h 108487"/>
                <a:gd name="connsiteX13" fmla="*/ 57174 w 106577"/>
                <a:gd name="connsiteY13" fmla="*/ 90707 h 108487"/>
                <a:gd name="connsiteX14" fmla="*/ 57174 w 106577"/>
                <a:gd name="connsiteY14" fmla="*/ 90707 h 108487"/>
                <a:gd name="connsiteX15" fmla="*/ 89940 w 106577"/>
                <a:gd name="connsiteY15" fmla="*/ 50194 h 108487"/>
                <a:gd name="connsiteX16" fmla="*/ 74573 w 106577"/>
                <a:gd name="connsiteY16" fmla="*/ 22381 h 108487"/>
                <a:gd name="connsiteX17" fmla="*/ 56285 w 106577"/>
                <a:gd name="connsiteY17" fmla="*/ 16539 h 10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577" h="108487">
                  <a:moveTo>
                    <a:pt x="47903" y="108487"/>
                  </a:moveTo>
                  <a:cubicBezTo>
                    <a:pt x="32790" y="108487"/>
                    <a:pt x="19074" y="101502"/>
                    <a:pt x="9549" y="88548"/>
                  </a:cubicBezTo>
                  <a:cubicBezTo>
                    <a:pt x="24" y="75594"/>
                    <a:pt x="-2516" y="58703"/>
                    <a:pt x="2564" y="42320"/>
                  </a:cubicBezTo>
                  <a:cubicBezTo>
                    <a:pt x="8406" y="23778"/>
                    <a:pt x="22757" y="8665"/>
                    <a:pt x="40156" y="2696"/>
                  </a:cubicBezTo>
                  <a:cubicBezTo>
                    <a:pt x="55015" y="-2384"/>
                    <a:pt x="71017" y="-225"/>
                    <a:pt x="83971" y="8665"/>
                  </a:cubicBezTo>
                  <a:cubicBezTo>
                    <a:pt x="97433" y="17936"/>
                    <a:pt x="105942" y="33303"/>
                    <a:pt x="106577" y="49813"/>
                  </a:cubicBezTo>
                  <a:cubicBezTo>
                    <a:pt x="106577" y="75848"/>
                    <a:pt x="87654" y="99597"/>
                    <a:pt x="61619" y="106582"/>
                  </a:cubicBezTo>
                  <a:lnTo>
                    <a:pt x="61619" y="106582"/>
                  </a:lnTo>
                  <a:cubicBezTo>
                    <a:pt x="57047" y="107852"/>
                    <a:pt x="52475" y="108487"/>
                    <a:pt x="48030" y="108487"/>
                  </a:cubicBezTo>
                  <a:close/>
                  <a:moveTo>
                    <a:pt x="56285" y="16412"/>
                  </a:moveTo>
                  <a:cubicBezTo>
                    <a:pt x="52729" y="16412"/>
                    <a:pt x="49046" y="17047"/>
                    <a:pt x="45363" y="18317"/>
                  </a:cubicBezTo>
                  <a:cubicBezTo>
                    <a:pt x="33044" y="22508"/>
                    <a:pt x="22376" y="33938"/>
                    <a:pt x="18312" y="47273"/>
                  </a:cubicBezTo>
                  <a:cubicBezTo>
                    <a:pt x="14756" y="58830"/>
                    <a:pt x="16280" y="70006"/>
                    <a:pt x="22757" y="78769"/>
                  </a:cubicBezTo>
                  <a:cubicBezTo>
                    <a:pt x="34060" y="94136"/>
                    <a:pt x="49173" y="92866"/>
                    <a:pt x="57174" y="90707"/>
                  </a:cubicBezTo>
                  <a:lnTo>
                    <a:pt x="57174" y="90707"/>
                  </a:lnTo>
                  <a:cubicBezTo>
                    <a:pt x="73049" y="86389"/>
                    <a:pt x="89940" y="70768"/>
                    <a:pt x="89940" y="50194"/>
                  </a:cubicBezTo>
                  <a:cubicBezTo>
                    <a:pt x="89559" y="39145"/>
                    <a:pt x="83717" y="28604"/>
                    <a:pt x="74573" y="22381"/>
                  </a:cubicBezTo>
                  <a:cubicBezTo>
                    <a:pt x="68985" y="18571"/>
                    <a:pt x="62762" y="16539"/>
                    <a:pt x="56285" y="16539"/>
                  </a:cubicBezTo>
                  <a:close/>
                </a:path>
              </a:pathLst>
            </a:custGeom>
            <a:grpFill/>
            <a:ln w="0" cap="flat">
              <a:noFill/>
              <a:prstDash val="solid"/>
              <a:miter/>
            </a:ln>
          </p:spPr>
          <p:txBody>
            <a:bodyPr rtlCol="0" anchor="ctr"/>
            <a:lstStyle/>
            <a:p>
              <a:pPr>
                <a:lnSpc>
                  <a:spcPct val="90000"/>
                </a:lnSpc>
              </a:pPr>
              <a:endParaRPr lang="en-AU" sz="650"/>
            </a:p>
          </p:txBody>
        </p:sp>
        <p:sp>
          <p:nvSpPr>
            <p:cNvPr id="13" name="Freeform: Shape 12">
              <a:extLst>
                <a:ext uri="{FF2B5EF4-FFF2-40B4-BE49-F238E27FC236}">
                  <a16:creationId xmlns:a16="http://schemas.microsoft.com/office/drawing/2014/main" id="{B6F65519-0480-16A6-AA40-9D0B86A92640}"/>
                </a:ext>
              </a:extLst>
            </p:cNvPr>
            <p:cNvSpPr/>
            <p:nvPr/>
          </p:nvSpPr>
          <p:spPr>
            <a:xfrm>
              <a:off x="3495666" y="2002276"/>
              <a:ext cx="97671" cy="100589"/>
            </a:xfrm>
            <a:custGeom>
              <a:avLst/>
              <a:gdLst>
                <a:gd name="connsiteX0" fmla="*/ 43442 w 97671"/>
                <a:gd name="connsiteY0" fmla="*/ 100590 h 100589"/>
                <a:gd name="connsiteX1" fmla="*/ 16010 w 97671"/>
                <a:gd name="connsiteY1" fmla="*/ 91065 h 100589"/>
                <a:gd name="connsiteX2" fmla="*/ 8 w 97671"/>
                <a:gd name="connsiteY2" fmla="*/ 57537 h 100589"/>
                <a:gd name="connsiteX3" fmla="*/ 46617 w 97671"/>
                <a:gd name="connsiteY3" fmla="*/ 260 h 100589"/>
                <a:gd name="connsiteX4" fmla="*/ 97417 w 97671"/>
                <a:gd name="connsiteY4" fmla="*/ 41662 h 100589"/>
                <a:gd name="connsiteX5" fmla="*/ 97671 w 97671"/>
                <a:gd name="connsiteY5" fmla="*/ 44456 h 100589"/>
                <a:gd name="connsiteX6" fmla="*/ 52713 w 97671"/>
                <a:gd name="connsiteY6" fmla="*/ 99574 h 100589"/>
                <a:gd name="connsiteX7" fmla="*/ 43442 w 97671"/>
                <a:gd name="connsiteY7" fmla="*/ 100463 h 100589"/>
                <a:gd name="connsiteX8" fmla="*/ 51697 w 97671"/>
                <a:gd name="connsiteY8" fmla="*/ 16516 h 100589"/>
                <a:gd name="connsiteX9" fmla="*/ 48522 w 97671"/>
                <a:gd name="connsiteY9" fmla="*/ 16643 h 100589"/>
                <a:gd name="connsiteX10" fmla="*/ 16645 w 97671"/>
                <a:gd name="connsiteY10" fmla="*/ 57283 h 100589"/>
                <a:gd name="connsiteX11" fmla="*/ 26424 w 97671"/>
                <a:gd name="connsiteY11" fmla="*/ 78111 h 100589"/>
                <a:gd name="connsiteX12" fmla="*/ 49411 w 97671"/>
                <a:gd name="connsiteY12" fmla="*/ 83445 h 100589"/>
                <a:gd name="connsiteX13" fmla="*/ 81161 w 97671"/>
                <a:gd name="connsiteY13" fmla="*/ 44456 h 100589"/>
                <a:gd name="connsiteX14" fmla="*/ 51697 w 97671"/>
                <a:gd name="connsiteY14" fmla="*/ 16389 h 10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671" h="100589">
                  <a:moveTo>
                    <a:pt x="43442" y="100590"/>
                  </a:moveTo>
                  <a:cubicBezTo>
                    <a:pt x="33409" y="100590"/>
                    <a:pt x="23757" y="97288"/>
                    <a:pt x="16010" y="91065"/>
                  </a:cubicBezTo>
                  <a:cubicBezTo>
                    <a:pt x="5977" y="83064"/>
                    <a:pt x="135" y="70872"/>
                    <a:pt x="8" y="57537"/>
                  </a:cubicBezTo>
                  <a:cubicBezTo>
                    <a:pt x="-500" y="23374"/>
                    <a:pt x="23122" y="2927"/>
                    <a:pt x="46617" y="260"/>
                  </a:cubicBezTo>
                  <a:cubicBezTo>
                    <a:pt x="65540" y="-1772"/>
                    <a:pt x="90178" y="7753"/>
                    <a:pt x="97417" y="41662"/>
                  </a:cubicBezTo>
                  <a:lnTo>
                    <a:pt x="97671" y="44456"/>
                  </a:lnTo>
                  <a:cubicBezTo>
                    <a:pt x="97036" y="70237"/>
                    <a:pt x="77351" y="94494"/>
                    <a:pt x="52713" y="99574"/>
                  </a:cubicBezTo>
                  <a:cubicBezTo>
                    <a:pt x="49665" y="100209"/>
                    <a:pt x="46490" y="100463"/>
                    <a:pt x="43442" y="100463"/>
                  </a:cubicBezTo>
                  <a:close/>
                  <a:moveTo>
                    <a:pt x="51697" y="16516"/>
                  </a:moveTo>
                  <a:cubicBezTo>
                    <a:pt x="50681" y="16516"/>
                    <a:pt x="49538" y="16516"/>
                    <a:pt x="48522" y="16643"/>
                  </a:cubicBezTo>
                  <a:cubicBezTo>
                    <a:pt x="32393" y="18421"/>
                    <a:pt x="16264" y="33026"/>
                    <a:pt x="16645" y="57283"/>
                  </a:cubicBezTo>
                  <a:cubicBezTo>
                    <a:pt x="16645" y="65792"/>
                    <a:pt x="20201" y="73158"/>
                    <a:pt x="26424" y="78111"/>
                  </a:cubicBezTo>
                  <a:cubicBezTo>
                    <a:pt x="32647" y="83191"/>
                    <a:pt x="41156" y="85096"/>
                    <a:pt x="49411" y="83445"/>
                  </a:cubicBezTo>
                  <a:cubicBezTo>
                    <a:pt x="66556" y="79889"/>
                    <a:pt x="80399" y="62871"/>
                    <a:pt x="81161" y="44456"/>
                  </a:cubicBezTo>
                  <a:cubicBezTo>
                    <a:pt x="76462" y="23755"/>
                    <a:pt x="63508" y="16389"/>
                    <a:pt x="51697" y="16389"/>
                  </a:cubicBezTo>
                  <a:close/>
                </a:path>
              </a:pathLst>
            </a:custGeom>
            <a:grpFill/>
            <a:ln w="0" cap="flat">
              <a:noFill/>
              <a:prstDash val="solid"/>
              <a:miter/>
            </a:ln>
          </p:spPr>
          <p:txBody>
            <a:bodyPr rtlCol="0" anchor="ctr"/>
            <a:lstStyle/>
            <a:p>
              <a:pPr>
                <a:lnSpc>
                  <a:spcPct val="90000"/>
                </a:lnSpc>
              </a:pPr>
              <a:endParaRPr lang="en-AU" sz="650"/>
            </a:p>
          </p:txBody>
        </p:sp>
        <p:sp>
          <p:nvSpPr>
            <p:cNvPr id="14" name="Freeform: Shape 13">
              <a:extLst>
                <a:ext uri="{FF2B5EF4-FFF2-40B4-BE49-F238E27FC236}">
                  <a16:creationId xmlns:a16="http://schemas.microsoft.com/office/drawing/2014/main" id="{17325FEB-D5F1-366D-1AD6-81BBDB591B3B}"/>
                </a:ext>
              </a:extLst>
            </p:cNvPr>
            <p:cNvSpPr/>
            <p:nvPr/>
          </p:nvSpPr>
          <p:spPr>
            <a:xfrm>
              <a:off x="3284621" y="2092050"/>
              <a:ext cx="109199" cy="110510"/>
            </a:xfrm>
            <a:custGeom>
              <a:avLst/>
              <a:gdLst>
                <a:gd name="connsiteX0" fmla="*/ 50525 w 109199"/>
                <a:gd name="connsiteY0" fmla="*/ 110510 h 110510"/>
                <a:gd name="connsiteX1" fmla="*/ 46588 w 109199"/>
                <a:gd name="connsiteY1" fmla="*/ 110383 h 110510"/>
                <a:gd name="connsiteX2" fmla="*/ 11790 w 109199"/>
                <a:gd name="connsiteY2" fmla="*/ 90952 h 110510"/>
                <a:gd name="connsiteX3" fmla="*/ 741 w 109199"/>
                <a:gd name="connsiteY3" fmla="*/ 47391 h 110510"/>
                <a:gd name="connsiteX4" fmla="*/ 53065 w 109199"/>
                <a:gd name="connsiteY4" fmla="*/ 20 h 110510"/>
                <a:gd name="connsiteX5" fmla="*/ 53065 w 109199"/>
                <a:gd name="connsiteY5" fmla="*/ 20 h 110510"/>
                <a:gd name="connsiteX6" fmla="*/ 109199 w 109199"/>
                <a:gd name="connsiteY6" fmla="*/ 47010 h 110510"/>
                <a:gd name="connsiteX7" fmla="*/ 109199 w 109199"/>
                <a:gd name="connsiteY7" fmla="*/ 49423 h 110510"/>
                <a:gd name="connsiteX8" fmla="*/ 85196 w 109199"/>
                <a:gd name="connsiteY8" fmla="*/ 96667 h 110510"/>
                <a:gd name="connsiteX9" fmla="*/ 50525 w 109199"/>
                <a:gd name="connsiteY9" fmla="*/ 110510 h 110510"/>
                <a:gd name="connsiteX10" fmla="*/ 53573 w 109199"/>
                <a:gd name="connsiteY10" fmla="*/ 16403 h 110510"/>
                <a:gd name="connsiteX11" fmla="*/ 53573 w 109199"/>
                <a:gd name="connsiteY11" fmla="*/ 16403 h 110510"/>
                <a:gd name="connsiteX12" fmla="*/ 16870 w 109199"/>
                <a:gd name="connsiteY12" fmla="*/ 50058 h 110510"/>
                <a:gd name="connsiteX13" fmla="*/ 24744 w 109199"/>
                <a:gd name="connsiteY13" fmla="*/ 80792 h 110510"/>
                <a:gd name="connsiteX14" fmla="*/ 47985 w 109199"/>
                <a:gd name="connsiteY14" fmla="*/ 93873 h 110510"/>
                <a:gd name="connsiteX15" fmla="*/ 74274 w 109199"/>
                <a:gd name="connsiteY15" fmla="*/ 84221 h 110510"/>
                <a:gd name="connsiteX16" fmla="*/ 92816 w 109199"/>
                <a:gd name="connsiteY16" fmla="*/ 48534 h 110510"/>
                <a:gd name="connsiteX17" fmla="*/ 53700 w 109199"/>
                <a:gd name="connsiteY17" fmla="*/ 16403 h 1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199" h="110510">
                  <a:moveTo>
                    <a:pt x="50525" y="110510"/>
                  </a:moveTo>
                  <a:cubicBezTo>
                    <a:pt x="49255" y="110510"/>
                    <a:pt x="47858" y="110510"/>
                    <a:pt x="46588" y="110383"/>
                  </a:cubicBezTo>
                  <a:cubicBezTo>
                    <a:pt x="32872" y="109240"/>
                    <a:pt x="20553" y="102255"/>
                    <a:pt x="11790" y="90952"/>
                  </a:cubicBezTo>
                  <a:cubicBezTo>
                    <a:pt x="2265" y="78633"/>
                    <a:pt x="-1799" y="62631"/>
                    <a:pt x="741" y="47391"/>
                  </a:cubicBezTo>
                  <a:cubicBezTo>
                    <a:pt x="6075" y="15768"/>
                    <a:pt x="30840" y="782"/>
                    <a:pt x="53065" y="20"/>
                  </a:cubicBezTo>
                  <a:lnTo>
                    <a:pt x="53065" y="20"/>
                  </a:lnTo>
                  <a:cubicBezTo>
                    <a:pt x="76306" y="-615"/>
                    <a:pt x="103611" y="13609"/>
                    <a:pt x="109199" y="47010"/>
                  </a:cubicBezTo>
                  <a:lnTo>
                    <a:pt x="109199" y="49423"/>
                  </a:lnTo>
                  <a:cubicBezTo>
                    <a:pt x="108310" y="66568"/>
                    <a:pt x="99039" y="84602"/>
                    <a:pt x="85196" y="96667"/>
                  </a:cubicBezTo>
                  <a:cubicBezTo>
                    <a:pt x="74782" y="105684"/>
                    <a:pt x="62590" y="110510"/>
                    <a:pt x="50525" y="110510"/>
                  </a:cubicBezTo>
                  <a:close/>
                  <a:moveTo>
                    <a:pt x="53573" y="16403"/>
                  </a:moveTo>
                  <a:lnTo>
                    <a:pt x="53573" y="16403"/>
                  </a:lnTo>
                  <a:cubicBezTo>
                    <a:pt x="39222" y="16911"/>
                    <a:pt x="20934" y="26055"/>
                    <a:pt x="16870" y="50058"/>
                  </a:cubicBezTo>
                  <a:cubicBezTo>
                    <a:pt x="15092" y="60726"/>
                    <a:pt x="18013" y="72283"/>
                    <a:pt x="24744" y="80792"/>
                  </a:cubicBezTo>
                  <a:cubicBezTo>
                    <a:pt x="30713" y="88412"/>
                    <a:pt x="38968" y="92984"/>
                    <a:pt x="47985" y="93873"/>
                  </a:cubicBezTo>
                  <a:cubicBezTo>
                    <a:pt x="59415" y="94889"/>
                    <a:pt x="68559" y="89174"/>
                    <a:pt x="74274" y="84221"/>
                  </a:cubicBezTo>
                  <a:cubicBezTo>
                    <a:pt x="84815" y="75077"/>
                    <a:pt x="92054" y="61107"/>
                    <a:pt x="92816" y="48534"/>
                  </a:cubicBezTo>
                  <a:cubicBezTo>
                    <a:pt x="89006" y="25801"/>
                    <a:pt x="70337" y="15768"/>
                    <a:pt x="53700" y="16403"/>
                  </a:cubicBezTo>
                  <a:close/>
                </a:path>
              </a:pathLst>
            </a:custGeom>
            <a:grpFill/>
            <a:ln w="0" cap="flat">
              <a:noFill/>
              <a:prstDash val="solid"/>
              <a:miter/>
            </a:ln>
          </p:spPr>
          <p:txBody>
            <a:bodyPr rtlCol="0" anchor="ctr"/>
            <a:lstStyle/>
            <a:p>
              <a:pPr>
                <a:lnSpc>
                  <a:spcPct val="90000"/>
                </a:lnSpc>
              </a:pPr>
              <a:endParaRPr lang="en-AU" sz="650"/>
            </a:p>
          </p:txBody>
        </p:sp>
        <p:sp>
          <p:nvSpPr>
            <p:cNvPr id="15" name="Freeform: Shape 14">
              <a:extLst>
                <a:ext uri="{FF2B5EF4-FFF2-40B4-BE49-F238E27FC236}">
                  <a16:creationId xmlns:a16="http://schemas.microsoft.com/office/drawing/2014/main" id="{C58F7DBE-EADA-524A-25A5-9FE4F183F997}"/>
                </a:ext>
              </a:extLst>
            </p:cNvPr>
            <p:cNvSpPr/>
            <p:nvPr/>
          </p:nvSpPr>
          <p:spPr>
            <a:xfrm>
              <a:off x="3099073" y="1999504"/>
              <a:ext cx="101326" cy="103996"/>
            </a:xfrm>
            <a:custGeom>
              <a:avLst/>
              <a:gdLst>
                <a:gd name="connsiteX0" fmla="*/ 51289 w 101326"/>
                <a:gd name="connsiteY0" fmla="*/ 103742 h 103996"/>
                <a:gd name="connsiteX1" fmla="*/ 2267 w 101326"/>
                <a:gd name="connsiteY1" fmla="*/ 72373 h 103996"/>
                <a:gd name="connsiteX2" fmla="*/ 6966 w 101326"/>
                <a:gd name="connsiteY2" fmla="*/ 29955 h 103996"/>
                <a:gd name="connsiteX3" fmla="*/ 38335 w 101326"/>
                <a:gd name="connsiteY3" fmla="*/ 2142 h 103996"/>
                <a:gd name="connsiteX4" fmla="*/ 38335 w 101326"/>
                <a:gd name="connsiteY4" fmla="*/ 2142 h 103996"/>
                <a:gd name="connsiteX5" fmla="*/ 75927 w 101326"/>
                <a:gd name="connsiteY5" fmla="*/ 6968 h 103996"/>
                <a:gd name="connsiteX6" fmla="*/ 101327 w 101326"/>
                <a:gd name="connsiteY6" fmla="*/ 46973 h 103996"/>
                <a:gd name="connsiteX7" fmla="*/ 101327 w 101326"/>
                <a:gd name="connsiteY7" fmla="*/ 48878 h 103996"/>
                <a:gd name="connsiteX8" fmla="*/ 57639 w 101326"/>
                <a:gd name="connsiteY8" fmla="*/ 103615 h 103996"/>
                <a:gd name="connsiteX9" fmla="*/ 51289 w 101326"/>
                <a:gd name="connsiteY9" fmla="*/ 103996 h 103996"/>
                <a:gd name="connsiteX10" fmla="*/ 52051 w 101326"/>
                <a:gd name="connsiteY10" fmla="*/ 16366 h 103996"/>
                <a:gd name="connsiteX11" fmla="*/ 43161 w 101326"/>
                <a:gd name="connsiteY11" fmla="*/ 17763 h 103996"/>
                <a:gd name="connsiteX12" fmla="*/ 43161 w 101326"/>
                <a:gd name="connsiteY12" fmla="*/ 17763 h 103996"/>
                <a:gd name="connsiteX13" fmla="*/ 21571 w 101326"/>
                <a:gd name="connsiteY13" fmla="*/ 37448 h 103996"/>
                <a:gd name="connsiteX14" fmla="*/ 17888 w 101326"/>
                <a:gd name="connsiteY14" fmla="*/ 67166 h 103996"/>
                <a:gd name="connsiteX15" fmla="*/ 55607 w 101326"/>
                <a:gd name="connsiteY15" fmla="*/ 86851 h 103996"/>
                <a:gd name="connsiteX16" fmla="*/ 84817 w 101326"/>
                <a:gd name="connsiteY16" fmla="*/ 48497 h 103996"/>
                <a:gd name="connsiteX17" fmla="*/ 67037 w 101326"/>
                <a:gd name="connsiteY17" fmla="*/ 20684 h 103996"/>
                <a:gd name="connsiteX18" fmla="*/ 52051 w 101326"/>
                <a:gd name="connsiteY18" fmla="*/ 16239 h 10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326" h="103996">
                  <a:moveTo>
                    <a:pt x="51289" y="103742"/>
                  </a:moveTo>
                  <a:cubicBezTo>
                    <a:pt x="31223" y="103742"/>
                    <a:pt x="8871" y="92820"/>
                    <a:pt x="2267" y="72373"/>
                  </a:cubicBezTo>
                  <a:cubicBezTo>
                    <a:pt x="-1924" y="59292"/>
                    <a:pt x="-273" y="43925"/>
                    <a:pt x="6966" y="29955"/>
                  </a:cubicBezTo>
                  <a:cubicBezTo>
                    <a:pt x="14078" y="16239"/>
                    <a:pt x="25508" y="6079"/>
                    <a:pt x="38335" y="2142"/>
                  </a:cubicBezTo>
                  <a:lnTo>
                    <a:pt x="38335" y="2142"/>
                  </a:lnTo>
                  <a:cubicBezTo>
                    <a:pt x="51162" y="-1922"/>
                    <a:pt x="64497" y="-144"/>
                    <a:pt x="75927" y="6968"/>
                  </a:cubicBezTo>
                  <a:cubicBezTo>
                    <a:pt x="89262" y="15350"/>
                    <a:pt x="98787" y="30209"/>
                    <a:pt x="101327" y="46973"/>
                  </a:cubicBezTo>
                  <a:lnTo>
                    <a:pt x="101327" y="48878"/>
                  </a:lnTo>
                  <a:cubicBezTo>
                    <a:pt x="101327" y="72881"/>
                    <a:pt x="85833" y="100186"/>
                    <a:pt x="57639" y="103615"/>
                  </a:cubicBezTo>
                  <a:cubicBezTo>
                    <a:pt x="55607" y="103869"/>
                    <a:pt x="53448" y="103996"/>
                    <a:pt x="51289" y="103996"/>
                  </a:cubicBezTo>
                  <a:close/>
                  <a:moveTo>
                    <a:pt x="52051" y="16366"/>
                  </a:moveTo>
                  <a:cubicBezTo>
                    <a:pt x="49257" y="16366"/>
                    <a:pt x="46336" y="16747"/>
                    <a:pt x="43161" y="17763"/>
                  </a:cubicBezTo>
                  <a:lnTo>
                    <a:pt x="43161" y="17763"/>
                  </a:lnTo>
                  <a:cubicBezTo>
                    <a:pt x="34525" y="20430"/>
                    <a:pt x="26651" y="27669"/>
                    <a:pt x="21571" y="37448"/>
                  </a:cubicBezTo>
                  <a:cubicBezTo>
                    <a:pt x="16491" y="47354"/>
                    <a:pt x="15094" y="58403"/>
                    <a:pt x="17888" y="67166"/>
                  </a:cubicBezTo>
                  <a:cubicBezTo>
                    <a:pt x="22587" y="81644"/>
                    <a:pt x="41129" y="88629"/>
                    <a:pt x="55607" y="86851"/>
                  </a:cubicBezTo>
                  <a:cubicBezTo>
                    <a:pt x="74403" y="84565"/>
                    <a:pt x="84690" y="65388"/>
                    <a:pt x="84817" y="48497"/>
                  </a:cubicBezTo>
                  <a:cubicBezTo>
                    <a:pt x="83039" y="37321"/>
                    <a:pt x="76181" y="26526"/>
                    <a:pt x="67037" y="20684"/>
                  </a:cubicBezTo>
                  <a:cubicBezTo>
                    <a:pt x="63481" y="18525"/>
                    <a:pt x="58401" y="16239"/>
                    <a:pt x="52051" y="16239"/>
                  </a:cubicBezTo>
                  <a:close/>
                </a:path>
              </a:pathLst>
            </a:custGeom>
            <a:grpFill/>
            <a:ln w="0" cap="flat">
              <a:noFill/>
              <a:prstDash val="solid"/>
              <a:miter/>
            </a:ln>
          </p:spPr>
          <p:txBody>
            <a:bodyPr rtlCol="0" anchor="ctr"/>
            <a:lstStyle/>
            <a:p>
              <a:pPr>
                <a:lnSpc>
                  <a:spcPct val="90000"/>
                </a:lnSpc>
              </a:pPr>
              <a:endParaRPr lang="en-AU" sz="650"/>
            </a:p>
          </p:txBody>
        </p:sp>
        <p:sp>
          <p:nvSpPr>
            <p:cNvPr id="16" name="Freeform: Shape 15">
              <a:extLst>
                <a:ext uri="{FF2B5EF4-FFF2-40B4-BE49-F238E27FC236}">
                  <a16:creationId xmlns:a16="http://schemas.microsoft.com/office/drawing/2014/main" id="{C10830D4-16F5-AC34-B3E0-93417CD0CA75}"/>
                </a:ext>
              </a:extLst>
            </p:cNvPr>
            <p:cNvSpPr/>
            <p:nvPr/>
          </p:nvSpPr>
          <p:spPr>
            <a:xfrm>
              <a:off x="3103475" y="1792422"/>
              <a:ext cx="97813" cy="107497"/>
            </a:xfrm>
            <a:custGeom>
              <a:avLst/>
              <a:gdLst>
                <a:gd name="connsiteX0" fmla="*/ 41425 w 97813"/>
                <a:gd name="connsiteY0" fmla="*/ 107370 h 107497"/>
                <a:gd name="connsiteX1" fmla="*/ 18946 w 97813"/>
                <a:gd name="connsiteY1" fmla="*/ 99115 h 107497"/>
                <a:gd name="connsiteX2" fmla="*/ 1547 w 97813"/>
                <a:gd name="connsiteY2" fmla="*/ 38409 h 107497"/>
                <a:gd name="connsiteX3" fmla="*/ 34948 w 97813"/>
                <a:gd name="connsiteY3" fmla="*/ 1706 h 107497"/>
                <a:gd name="connsiteX4" fmla="*/ 34948 w 97813"/>
                <a:gd name="connsiteY4" fmla="*/ 1706 h 107497"/>
                <a:gd name="connsiteX5" fmla="*/ 79525 w 97813"/>
                <a:gd name="connsiteY5" fmla="*/ 10470 h 107497"/>
                <a:gd name="connsiteX6" fmla="*/ 97813 w 97813"/>
                <a:gd name="connsiteY6" fmla="*/ 47045 h 107497"/>
                <a:gd name="connsiteX7" fmla="*/ 97813 w 97813"/>
                <a:gd name="connsiteY7" fmla="*/ 48442 h 107497"/>
                <a:gd name="connsiteX8" fmla="*/ 57935 w 97813"/>
                <a:gd name="connsiteY8" fmla="*/ 103942 h 107497"/>
                <a:gd name="connsiteX9" fmla="*/ 41425 w 97813"/>
                <a:gd name="connsiteY9" fmla="*/ 107498 h 107497"/>
                <a:gd name="connsiteX10" fmla="*/ 48283 w 97813"/>
                <a:gd name="connsiteY10" fmla="*/ 16438 h 107497"/>
                <a:gd name="connsiteX11" fmla="*/ 39139 w 97813"/>
                <a:gd name="connsiteY11" fmla="*/ 17581 h 107497"/>
                <a:gd name="connsiteX12" fmla="*/ 39139 w 97813"/>
                <a:gd name="connsiteY12" fmla="*/ 17581 h 107497"/>
                <a:gd name="connsiteX13" fmla="*/ 17676 w 97813"/>
                <a:gd name="connsiteY13" fmla="*/ 41965 h 107497"/>
                <a:gd name="connsiteX14" fmla="*/ 29487 w 97813"/>
                <a:gd name="connsiteY14" fmla="*/ 86415 h 107497"/>
                <a:gd name="connsiteX15" fmla="*/ 51458 w 97813"/>
                <a:gd name="connsiteY15" fmla="*/ 88574 h 107497"/>
                <a:gd name="connsiteX16" fmla="*/ 81430 w 97813"/>
                <a:gd name="connsiteY16" fmla="*/ 47045 h 107497"/>
                <a:gd name="connsiteX17" fmla="*/ 69619 w 97813"/>
                <a:gd name="connsiteY17" fmla="*/ 23423 h 107497"/>
                <a:gd name="connsiteX18" fmla="*/ 48410 w 97813"/>
                <a:gd name="connsiteY18" fmla="*/ 16438 h 10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13" h="107497">
                  <a:moveTo>
                    <a:pt x="41425" y="107370"/>
                  </a:moveTo>
                  <a:cubicBezTo>
                    <a:pt x="33297" y="107370"/>
                    <a:pt x="25550" y="104576"/>
                    <a:pt x="18946" y="99115"/>
                  </a:cubicBezTo>
                  <a:cubicBezTo>
                    <a:pt x="3833" y="86542"/>
                    <a:pt x="-3406" y="61015"/>
                    <a:pt x="1547" y="38409"/>
                  </a:cubicBezTo>
                  <a:cubicBezTo>
                    <a:pt x="5738" y="19486"/>
                    <a:pt x="17930" y="6151"/>
                    <a:pt x="34948" y="1706"/>
                  </a:cubicBezTo>
                  <a:lnTo>
                    <a:pt x="34948" y="1706"/>
                  </a:lnTo>
                  <a:cubicBezTo>
                    <a:pt x="50442" y="-2358"/>
                    <a:pt x="67079" y="945"/>
                    <a:pt x="79525" y="10470"/>
                  </a:cubicBezTo>
                  <a:cubicBezTo>
                    <a:pt x="91209" y="19359"/>
                    <a:pt x="97686" y="32313"/>
                    <a:pt x="97813" y="47045"/>
                  </a:cubicBezTo>
                  <a:lnTo>
                    <a:pt x="97813" y="48442"/>
                  </a:lnTo>
                  <a:cubicBezTo>
                    <a:pt x="96416" y="66984"/>
                    <a:pt x="75207" y="96448"/>
                    <a:pt x="57935" y="103942"/>
                  </a:cubicBezTo>
                  <a:cubicBezTo>
                    <a:pt x="52347" y="106354"/>
                    <a:pt x="46759" y="107498"/>
                    <a:pt x="41425" y="107498"/>
                  </a:cubicBezTo>
                  <a:close/>
                  <a:moveTo>
                    <a:pt x="48283" y="16438"/>
                  </a:moveTo>
                  <a:cubicBezTo>
                    <a:pt x="45235" y="16438"/>
                    <a:pt x="42187" y="16820"/>
                    <a:pt x="39139" y="17581"/>
                  </a:cubicBezTo>
                  <a:lnTo>
                    <a:pt x="39139" y="17581"/>
                  </a:lnTo>
                  <a:cubicBezTo>
                    <a:pt x="24280" y="21392"/>
                    <a:pt x="19327" y="34473"/>
                    <a:pt x="17676" y="41965"/>
                  </a:cubicBezTo>
                  <a:cubicBezTo>
                    <a:pt x="13993" y="58348"/>
                    <a:pt x="19200" y="77906"/>
                    <a:pt x="29487" y="86415"/>
                  </a:cubicBezTo>
                  <a:cubicBezTo>
                    <a:pt x="35583" y="91495"/>
                    <a:pt x="42949" y="92257"/>
                    <a:pt x="51458" y="88574"/>
                  </a:cubicBezTo>
                  <a:cubicBezTo>
                    <a:pt x="62888" y="83748"/>
                    <a:pt x="80541" y="59237"/>
                    <a:pt x="81430" y="47045"/>
                  </a:cubicBezTo>
                  <a:cubicBezTo>
                    <a:pt x="81303" y="37520"/>
                    <a:pt x="77112" y="29138"/>
                    <a:pt x="69619" y="23423"/>
                  </a:cubicBezTo>
                  <a:cubicBezTo>
                    <a:pt x="63650" y="18851"/>
                    <a:pt x="56030" y="16438"/>
                    <a:pt x="48410" y="16438"/>
                  </a:cubicBezTo>
                  <a:close/>
                </a:path>
              </a:pathLst>
            </a:custGeom>
            <a:grpFill/>
            <a:ln w="0" cap="flat">
              <a:noFill/>
              <a:prstDash val="solid"/>
              <a:miter/>
            </a:ln>
          </p:spPr>
          <p:txBody>
            <a:bodyPr rtlCol="0" anchor="ctr"/>
            <a:lstStyle/>
            <a:p>
              <a:pPr>
                <a:lnSpc>
                  <a:spcPct val="90000"/>
                </a:lnSpc>
              </a:pPr>
              <a:endParaRPr lang="en-AU" sz="650"/>
            </a:p>
          </p:txBody>
        </p:sp>
      </p:grpSp>
    </p:spTree>
    <p:extLst>
      <p:ext uri="{BB962C8B-B14F-4D97-AF65-F5344CB8AC3E}">
        <p14:creationId xmlns:p14="http://schemas.microsoft.com/office/powerpoint/2010/main" val="73487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3430F2-9EA7-42F9-A80F-28DAFC873D78}"/>
              </a:ext>
            </a:extLst>
          </p:cNvPr>
          <p:cNvSpPr>
            <a:spLocks noGrp="1"/>
          </p:cNvSpPr>
          <p:nvPr>
            <p:ph type="sldNum" sz="quarter" idx="12"/>
          </p:nvPr>
        </p:nvSpPr>
        <p:spPr>
          <a:xfrm>
            <a:off x="11317458" y="6444000"/>
            <a:ext cx="490542" cy="180000"/>
          </a:xfrm>
        </p:spPr>
        <p:txBody>
          <a:bodyPr/>
          <a:lstStyle/>
          <a:p>
            <a:fld id="{10A01DC5-1685-4615-8240-15192985C6A2}" type="slidenum">
              <a:rPr lang="en-AU" smtClean="0"/>
              <a:pPr/>
              <a:t>17</a:t>
            </a:fld>
            <a:endParaRPr lang="en-AU"/>
          </a:p>
        </p:txBody>
      </p:sp>
      <p:pic>
        <p:nvPicPr>
          <p:cNvPr id="17" name="Picture 16">
            <a:extLst>
              <a:ext uri="{FF2B5EF4-FFF2-40B4-BE49-F238E27FC236}">
                <a16:creationId xmlns:a16="http://schemas.microsoft.com/office/drawing/2014/main" id="{7928880C-7360-5843-C426-511BE8A4D96B}"/>
              </a:ext>
            </a:extLst>
          </p:cNvPr>
          <p:cNvPicPr>
            <a:picLocks noChangeAspect="1"/>
          </p:cNvPicPr>
          <p:nvPr/>
        </p:nvPicPr>
        <p:blipFill rotWithShape="1">
          <a:blip r:embed="rId2">
            <a:extLst>
              <a:ext uri="{28A0092B-C50C-407E-A947-70E740481C1C}">
                <a14:useLocalDpi xmlns:a14="http://schemas.microsoft.com/office/drawing/2010/main" val="0"/>
              </a:ext>
            </a:extLst>
          </a:blip>
          <a:srcRect l="29671" t="32184" r="46144" b="14244"/>
          <a:stretch/>
        </p:blipFill>
        <p:spPr>
          <a:xfrm>
            <a:off x="0" y="0"/>
            <a:ext cx="3096000" cy="6858000"/>
          </a:xfrm>
          <a:prstGeom prst="rect">
            <a:avLst/>
          </a:prstGeom>
          <a:solidFill>
            <a:srgbClr val="4F408E"/>
          </a:solidFill>
        </p:spPr>
      </p:pic>
      <p:pic>
        <p:nvPicPr>
          <p:cNvPr id="10" name="Picture 9" descr="A purple and white logo&#10;&#10;Description automatically generated">
            <a:extLst>
              <a:ext uri="{FF2B5EF4-FFF2-40B4-BE49-F238E27FC236}">
                <a16:creationId xmlns:a16="http://schemas.microsoft.com/office/drawing/2014/main" id="{9A202120-5AE3-13CB-16F0-E1562255D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5128" y="234000"/>
            <a:ext cx="1407904" cy="1009652"/>
          </a:xfrm>
          <a:prstGeom prst="rect">
            <a:avLst/>
          </a:prstGeom>
        </p:spPr>
      </p:pic>
      <p:sp>
        <p:nvSpPr>
          <p:cNvPr id="3" name="Title 5">
            <a:extLst>
              <a:ext uri="{FF2B5EF4-FFF2-40B4-BE49-F238E27FC236}">
                <a16:creationId xmlns:a16="http://schemas.microsoft.com/office/drawing/2014/main" id="{1B250AC0-4BEF-7DB1-ED38-8D8B05F669BD}"/>
              </a:ext>
            </a:extLst>
          </p:cNvPr>
          <p:cNvSpPr txBox="1">
            <a:spLocks/>
          </p:cNvSpPr>
          <p:nvPr/>
        </p:nvSpPr>
        <p:spPr>
          <a:xfrm>
            <a:off x="4127473" y="2866265"/>
            <a:ext cx="5634713" cy="1087549"/>
          </a:xfrm>
          <a:prstGeom prst="rect">
            <a:avLst/>
          </a:prstGeom>
        </p:spPr>
        <p:txBody>
          <a:bodyPr/>
          <a:lstStyle>
            <a:lvl1pPr algn="l" defTabSz="914377" rtl="0" eaLnBrk="1" latinLnBrk="0" hangingPunct="1">
              <a:lnSpc>
                <a:spcPct val="90000"/>
              </a:lnSpc>
              <a:spcBef>
                <a:spcPct val="0"/>
              </a:spcBef>
              <a:buNone/>
              <a:defRPr sz="3600" kern="1200">
                <a:solidFill>
                  <a:schemeClr val="accent1"/>
                </a:solidFill>
                <a:latin typeface="+mn-lt"/>
                <a:ea typeface="+mj-ea"/>
                <a:cs typeface="+mj-cs"/>
              </a:defRPr>
            </a:lvl1pPr>
          </a:lstStyle>
          <a:p>
            <a:r>
              <a:rPr lang="en-AU"/>
              <a:t>Thank you</a:t>
            </a:r>
          </a:p>
        </p:txBody>
      </p:sp>
    </p:spTree>
    <p:extLst>
      <p:ext uri="{BB962C8B-B14F-4D97-AF65-F5344CB8AC3E}">
        <p14:creationId xmlns:p14="http://schemas.microsoft.com/office/powerpoint/2010/main" val="4099492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7B992FE6-B00A-58E2-63CE-D5F8ECF827D5}"/>
              </a:ext>
            </a:extLst>
          </p:cNvPr>
          <p:cNvGraphicFramePr>
            <a:graphicFrameLocks/>
          </p:cNvGraphicFramePr>
          <p:nvPr>
            <p:extLst>
              <p:ext uri="{D42A27DB-BD31-4B8C-83A1-F6EECF244321}">
                <p14:modId xmlns:p14="http://schemas.microsoft.com/office/powerpoint/2010/main" val="3809813306"/>
              </p:ext>
            </p:extLst>
          </p:nvPr>
        </p:nvGraphicFramePr>
        <p:xfrm>
          <a:off x="3013210" y="4001294"/>
          <a:ext cx="8794790" cy="28495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95A28998-E15C-03D0-67DE-363A1936B409}"/>
              </a:ext>
            </a:extLst>
          </p:cNvPr>
          <p:cNvGraphicFramePr>
            <a:graphicFrameLocks/>
          </p:cNvGraphicFramePr>
          <p:nvPr>
            <p:extLst>
              <p:ext uri="{D42A27DB-BD31-4B8C-83A1-F6EECF244321}">
                <p14:modId xmlns:p14="http://schemas.microsoft.com/office/powerpoint/2010/main" val="1210547293"/>
              </p:ext>
            </p:extLst>
          </p:nvPr>
        </p:nvGraphicFramePr>
        <p:xfrm>
          <a:off x="2747962" y="1550896"/>
          <a:ext cx="9060038" cy="253031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BE2BCBB8-F6A5-9C58-CEEF-C98FE94955B6}"/>
              </a:ext>
            </a:extLst>
          </p:cNvPr>
          <p:cNvSpPr/>
          <p:nvPr/>
        </p:nvSpPr>
        <p:spPr>
          <a:xfrm rot="5400000">
            <a:off x="-2026004" y="2025300"/>
            <a:ext cx="6857999" cy="2807407"/>
          </a:xfrm>
          <a:prstGeom prst="rect">
            <a:avLst/>
          </a:prstGeom>
          <a:solidFill>
            <a:srgbClr val="E5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5D2BE97-16E5-A846-6B2D-830C0FBA6125}"/>
              </a:ext>
            </a:extLst>
          </p:cNvPr>
          <p:cNvSpPr>
            <a:spLocks noGrp="1"/>
          </p:cNvSpPr>
          <p:nvPr>
            <p:ph type="sldNum" sz="quarter" idx="10"/>
          </p:nvPr>
        </p:nvSpPr>
        <p:spPr/>
        <p:txBody>
          <a:bodyPr/>
          <a:lstStyle/>
          <a:p>
            <a:fld id="{10A01DC5-1685-4615-8240-15192985C6A2}" type="slidenum">
              <a:rPr lang="en-AU" smtClean="0"/>
              <a:pPr/>
              <a:t>18</a:t>
            </a:fld>
            <a:endParaRPr lang="en-AU"/>
          </a:p>
        </p:txBody>
      </p:sp>
      <p:sp>
        <p:nvSpPr>
          <p:cNvPr id="8" name="Rectangle 7">
            <a:extLst>
              <a:ext uri="{FF2B5EF4-FFF2-40B4-BE49-F238E27FC236}">
                <a16:creationId xmlns:a16="http://schemas.microsoft.com/office/drawing/2014/main" id="{928C4637-BB23-37AC-C800-36E58A623292}"/>
              </a:ext>
            </a:extLst>
          </p:cNvPr>
          <p:cNvSpPr/>
          <p:nvPr/>
        </p:nvSpPr>
        <p:spPr>
          <a:xfrm>
            <a:off x="4953000" y="234000"/>
            <a:ext cx="6960594" cy="919444"/>
          </a:xfrm>
          <a:prstGeom prst="rect">
            <a:avLst/>
          </a:prstGeom>
          <a:solidFill>
            <a:srgbClr val="4F4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Trends in youth crime</a:t>
            </a:r>
          </a:p>
        </p:txBody>
      </p:sp>
      <p:sp>
        <p:nvSpPr>
          <p:cNvPr id="18" name="Oval 17">
            <a:extLst>
              <a:ext uri="{FF2B5EF4-FFF2-40B4-BE49-F238E27FC236}">
                <a16:creationId xmlns:a16="http://schemas.microsoft.com/office/drawing/2014/main" id="{5C5DD04B-B54B-6A48-9190-523E3A198A4F}"/>
              </a:ext>
            </a:extLst>
          </p:cNvPr>
          <p:cNvSpPr/>
          <p:nvPr/>
        </p:nvSpPr>
        <p:spPr>
          <a:xfrm>
            <a:off x="2962273" y="192989"/>
            <a:ext cx="1018118" cy="1018118"/>
          </a:xfrm>
          <a:prstGeom prst="ellipse">
            <a:avLst/>
          </a:prstGeom>
          <a:solidFill>
            <a:srgbClr val="CEBFFF"/>
          </a:solidFill>
          <a:ln w="127000">
            <a:solidFill>
              <a:srgbClr val="4F4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9DEEB68-9EA4-8E5D-5418-CF2812DA6B19}"/>
              </a:ext>
            </a:extLst>
          </p:cNvPr>
          <p:cNvCxnSpPr>
            <a:cxnSpLocks/>
          </p:cNvCxnSpPr>
          <p:nvPr/>
        </p:nvCxnSpPr>
        <p:spPr>
          <a:xfrm>
            <a:off x="3999078" y="703107"/>
            <a:ext cx="483799"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749CCDD-3E03-31DF-3DA7-6AF9B46B8CE8}"/>
              </a:ext>
            </a:extLst>
          </p:cNvPr>
          <p:cNvSpPr/>
          <p:nvPr/>
        </p:nvSpPr>
        <p:spPr>
          <a:xfrm>
            <a:off x="4235415" y="538030"/>
            <a:ext cx="353716" cy="353716"/>
          </a:xfrm>
          <a:prstGeom prst="ellipse">
            <a:avLst/>
          </a:prstGeom>
          <a:solidFill>
            <a:schemeClr val="bg1"/>
          </a:solidFill>
          <a:ln w="127000">
            <a:solidFill>
              <a:srgbClr val="4F4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F7A42FBF-C48F-7C01-8B39-C01FF5CC33F3}"/>
              </a:ext>
            </a:extLst>
          </p:cNvPr>
          <p:cNvGrpSpPr>
            <a:grpSpLocks noChangeAspect="1"/>
          </p:cNvGrpSpPr>
          <p:nvPr/>
        </p:nvGrpSpPr>
        <p:grpSpPr>
          <a:xfrm>
            <a:off x="3214288" y="403350"/>
            <a:ext cx="517066" cy="501096"/>
            <a:chOff x="3092707" y="3521234"/>
            <a:chExt cx="460417" cy="446197"/>
          </a:xfrm>
          <a:solidFill>
            <a:schemeClr val="bg1">
              <a:lumMod val="95000"/>
            </a:schemeClr>
          </a:solidFill>
        </p:grpSpPr>
        <p:sp>
          <p:nvSpPr>
            <p:cNvPr id="31" name="Freeform: Shape 30">
              <a:extLst>
                <a:ext uri="{FF2B5EF4-FFF2-40B4-BE49-F238E27FC236}">
                  <a16:creationId xmlns:a16="http://schemas.microsoft.com/office/drawing/2014/main" id="{846FB16D-EBF9-25A8-F132-CDF55A8F2DDB}"/>
                </a:ext>
              </a:extLst>
            </p:cNvPr>
            <p:cNvSpPr/>
            <p:nvPr/>
          </p:nvSpPr>
          <p:spPr>
            <a:xfrm>
              <a:off x="3416117" y="3890610"/>
              <a:ext cx="106914" cy="76820"/>
            </a:xfrm>
            <a:custGeom>
              <a:avLst/>
              <a:gdLst>
                <a:gd name="connsiteX0" fmla="*/ 98661 w 106914"/>
                <a:gd name="connsiteY0" fmla="*/ 76821 h 76820"/>
                <a:gd name="connsiteX1" fmla="*/ 8254 w 106914"/>
                <a:gd name="connsiteY1" fmla="*/ 76821 h 76820"/>
                <a:gd name="connsiteX2" fmla="*/ 0 w 106914"/>
                <a:gd name="connsiteY2" fmla="*/ 68567 h 76820"/>
                <a:gd name="connsiteX3" fmla="*/ 0 w 106914"/>
                <a:gd name="connsiteY3" fmla="*/ 8253 h 76820"/>
                <a:gd name="connsiteX4" fmla="*/ 8254 w 106914"/>
                <a:gd name="connsiteY4" fmla="*/ 0 h 76820"/>
                <a:gd name="connsiteX5" fmla="*/ 98661 w 106914"/>
                <a:gd name="connsiteY5" fmla="*/ 0 h 76820"/>
                <a:gd name="connsiteX6" fmla="*/ 106915 w 106914"/>
                <a:gd name="connsiteY6" fmla="*/ 8253 h 76820"/>
                <a:gd name="connsiteX7" fmla="*/ 106915 w 106914"/>
                <a:gd name="connsiteY7" fmla="*/ 68567 h 76820"/>
                <a:gd name="connsiteX8" fmla="*/ 98661 w 106914"/>
                <a:gd name="connsiteY8" fmla="*/ 76821 h 76820"/>
                <a:gd name="connsiteX9" fmla="*/ 16507 w 106914"/>
                <a:gd name="connsiteY9" fmla="*/ 60314 h 76820"/>
                <a:gd name="connsiteX10" fmla="*/ 90408 w 106914"/>
                <a:gd name="connsiteY10" fmla="*/ 60314 h 76820"/>
                <a:gd name="connsiteX11" fmla="*/ 90408 w 106914"/>
                <a:gd name="connsiteY11" fmla="*/ 16507 h 76820"/>
                <a:gd name="connsiteX12" fmla="*/ 16507 w 106914"/>
                <a:gd name="connsiteY12" fmla="*/ 16507 h 76820"/>
                <a:gd name="connsiteX13" fmla="*/ 16507 w 106914"/>
                <a:gd name="connsiteY13" fmla="*/ 60314 h 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914" h="76820">
                  <a:moveTo>
                    <a:pt x="98661" y="76821"/>
                  </a:moveTo>
                  <a:lnTo>
                    <a:pt x="8254" y="76821"/>
                  </a:lnTo>
                  <a:cubicBezTo>
                    <a:pt x="3682" y="76821"/>
                    <a:pt x="0" y="73138"/>
                    <a:pt x="0" y="68567"/>
                  </a:cubicBezTo>
                  <a:lnTo>
                    <a:pt x="0" y="8253"/>
                  </a:lnTo>
                  <a:cubicBezTo>
                    <a:pt x="0" y="3682"/>
                    <a:pt x="3682" y="0"/>
                    <a:pt x="8254" y="0"/>
                  </a:cubicBezTo>
                  <a:lnTo>
                    <a:pt x="98661" y="0"/>
                  </a:lnTo>
                  <a:cubicBezTo>
                    <a:pt x="103232" y="0"/>
                    <a:pt x="106915" y="3682"/>
                    <a:pt x="106915" y="8253"/>
                  </a:cubicBezTo>
                  <a:lnTo>
                    <a:pt x="106915" y="68567"/>
                  </a:lnTo>
                  <a:cubicBezTo>
                    <a:pt x="106915" y="73138"/>
                    <a:pt x="103232" y="76821"/>
                    <a:pt x="98661" y="76821"/>
                  </a:cubicBezTo>
                  <a:close/>
                  <a:moveTo>
                    <a:pt x="16507" y="60314"/>
                  </a:moveTo>
                  <a:lnTo>
                    <a:pt x="90408" y="60314"/>
                  </a:lnTo>
                  <a:lnTo>
                    <a:pt x="90408" y="16507"/>
                  </a:lnTo>
                  <a:lnTo>
                    <a:pt x="16507" y="16507"/>
                  </a:lnTo>
                  <a:lnTo>
                    <a:pt x="16507" y="60314"/>
                  </a:lnTo>
                  <a:close/>
                </a:path>
              </a:pathLst>
            </a:custGeom>
            <a:grpFill/>
            <a:ln w="0" cap="flat">
              <a:solidFill>
                <a:schemeClr val="bg1">
                  <a:lumMod val="95000"/>
                </a:schemeClr>
              </a:solidFill>
              <a:prstDash val="solid"/>
              <a:miter/>
            </a:ln>
          </p:spPr>
          <p:txBody>
            <a:bodyPr rtlCol="0" anchor="ctr"/>
            <a:lstStyle/>
            <a:p>
              <a:pPr>
                <a:lnSpc>
                  <a:spcPct val="90000"/>
                </a:lnSpc>
              </a:pPr>
              <a:endParaRPr lang="en-AU" sz="650"/>
            </a:p>
          </p:txBody>
        </p:sp>
        <p:sp>
          <p:nvSpPr>
            <p:cNvPr id="32" name="Freeform: Shape 31">
              <a:extLst>
                <a:ext uri="{FF2B5EF4-FFF2-40B4-BE49-F238E27FC236}">
                  <a16:creationId xmlns:a16="http://schemas.microsoft.com/office/drawing/2014/main" id="{91ED4F9A-8F28-384A-F140-98E1D3476853}"/>
                </a:ext>
              </a:extLst>
            </p:cNvPr>
            <p:cNvSpPr/>
            <p:nvPr/>
          </p:nvSpPr>
          <p:spPr>
            <a:xfrm>
              <a:off x="3315424" y="3749919"/>
              <a:ext cx="117072" cy="217511"/>
            </a:xfrm>
            <a:custGeom>
              <a:avLst/>
              <a:gdLst>
                <a:gd name="connsiteX0" fmla="*/ 108819 w 117072"/>
                <a:gd name="connsiteY0" fmla="*/ 217512 h 217511"/>
                <a:gd name="connsiteX1" fmla="*/ 8253 w 117072"/>
                <a:gd name="connsiteY1" fmla="*/ 217512 h 217511"/>
                <a:gd name="connsiteX2" fmla="*/ 0 w 117072"/>
                <a:gd name="connsiteY2" fmla="*/ 209258 h 217511"/>
                <a:gd name="connsiteX3" fmla="*/ 0 w 117072"/>
                <a:gd name="connsiteY3" fmla="*/ 8253 h 217511"/>
                <a:gd name="connsiteX4" fmla="*/ 8253 w 117072"/>
                <a:gd name="connsiteY4" fmla="*/ 0 h 217511"/>
                <a:gd name="connsiteX5" fmla="*/ 108819 w 117072"/>
                <a:gd name="connsiteY5" fmla="*/ 0 h 217511"/>
                <a:gd name="connsiteX6" fmla="*/ 117073 w 117072"/>
                <a:gd name="connsiteY6" fmla="*/ 8253 h 217511"/>
                <a:gd name="connsiteX7" fmla="*/ 117073 w 117072"/>
                <a:gd name="connsiteY7" fmla="*/ 209258 h 217511"/>
                <a:gd name="connsiteX8" fmla="*/ 108819 w 117072"/>
                <a:gd name="connsiteY8" fmla="*/ 217512 h 217511"/>
                <a:gd name="connsiteX9" fmla="*/ 16634 w 117072"/>
                <a:gd name="connsiteY9" fmla="*/ 201005 h 217511"/>
                <a:gd name="connsiteX10" fmla="*/ 100566 w 117072"/>
                <a:gd name="connsiteY10" fmla="*/ 201005 h 217511"/>
                <a:gd name="connsiteX11" fmla="*/ 100566 w 117072"/>
                <a:gd name="connsiteY11" fmla="*/ 16507 h 217511"/>
                <a:gd name="connsiteX12" fmla="*/ 16634 w 117072"/>
                <a:gd name="connsiteY12" fmla="*/ 16507 h 217511"/>
                <a:gd name="connsiteX13" fmla="*/ 16634 w 117072"/>
                <a:gd name="connsiteY13" fmla="*/ 201005 h 21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072" h="217511">
                  <a:moveTo>
                    <a:pt x="108819" y="217512"/>
                  </a:moveTo>
                  <a:lnTo>
                    <a:pt x="8253" y="217512"/>
                  </a:lnTo>
                  <a:cubicBezTo>
                    <a:pt x="3682" y="217512"/>
                    <a:pt x="0" y="213829"/>
                    <a:pt x="0" y="209258"/>
                  </a:cubicBezTo>
                  <a:lnTo>
                    <a:pt x="0" y="8253"/>
                  </a:lnTo>
                  <a:cubicBezTo>
                    <a:pt x="0" y="3682"/>
                    <a:pt x="3682" y="0"/>
                    <a:pt x="8253" y="0"/>
                  </a:cubicBezTo>
                  <a:lnTo>
                    <a:pt x="108819" y="0"/>
                  </a:lnTo>
                  <a:cubicBezTo>
                    <a:pt x="113390" y="0"/>
                    <a:pt x="117073" y="3682"/>
                    <a:pt x="117073" y="8253"/>
                  </a:cubicBezTo>
                  <a:lnTo>
                    <a:pt x="117073" y="209258"/>
                  </a:lnTo>
                  <a:cubicBezTo>
                    <a:pt x="117073" y="213829"/>
                    <a:pt x="113390" y="217512"/>
                    <a:pt x="108819" y="217512"/>
                  </a:cubicBezTo>
                  <a:close/>
                  <a:moveTo>
                    <a:pt x="16634" y="201005"/>
                  </a:moveTo>
                  <a:lnTo>
                    <a:pt x="100566" y="201005"/>
                  </a:lnTo>
                  <a:lnTo>
                    <a:pt x="100566" y="16507"/>
                  </a:lnTo>
                  <a:lnTo>
                    <a:pt x="16634" y="16507"/>
                  </a:lnTo>
                  <a:lnTo>
                    <a:pt x="16634" y="201005"/>
                  </a:lnTo>
                  <a:close/>
                </a:path>
              </a:pathLst>
            </a:custGeom>
            <a:grpFill/>
            <a:ln w="0" cap="flat">
              <a:solidFill>
                <a:schemeClr val="bg1">
                  <a:lumMod val="95000"/>
                </a:schemeClr>
              </a:solidFill>
              <a:prstDash val="solid"/>
              <a:miter/>
            </a:ln>
          </p:spPr>
          <p:txBody>
            <a:bodyPr rtlCol="0" anchor="ctr"/>
            <a:lstStyle/>
            <a:p>
              <a:pPr>
                <a:lnSpc>
                  <a:spcPct val="90000"/>
                </a:lnSpc>
              </a:pPr>
              <a:endParaRPr lang="en-AU" sz="650"/>
            </a:p>
          </p:txBody>
        </p:sp>
        <p:sp>
          <p:nvSpPr>
            <p:cNvPr id="33" name="Freeform: Shape 32">
              <a:extLst>
                <a:ext uri="{FF2B5EF4-FFF2-40B4-BE49-F238E27FC236}">
                  <a16:creationId xmlns:a16="http://schemas.microsoft.com/office/drawing/2014/main" id="{A7233C1B-61AA-317A-D1C3-520D8F0AE424}"/>
                </a:ext>
              </a:extLst>
            </p:cNvPr>
            <p:cNvSpPr/>
            <p:nvPr/>
          </p:nvSpPr>
          <p:spPr>
            <a:xfrm>
              <a:off x="3215112" y="3840327"/>
              <a:ext cx="116945" cy="127104"/>
            </a:xfrm>
            <a:custGeom>
              <a:avLst/>
              <a:gdLst>
                <a:gd name="connsiteX0" fmla="*/ 108692 w 116945"/>
                <a:gd name="connsiteY0" fmla="*/ 127104 h 127104"/>
                <a:gd name="connsiteX1" fmla="*/ 8253 w 116945"/>
                <a:gd name="connsiteY1" fmla="*/ 127104 h 127104"/>
                <a:gd name="connsiteX2" fmla="*/ 0 w 116945"/>
                <a:gd name="connsiteY2" fmla="*/ 118851 h 127104"/>
                <a:gd name="connsiteX3" fmla="*/ 0 w 116945"/>
                <a:gd name="connsiteY3" fmla="*/ 8254 h 127104"/>
                <a:gd name="connsiteX4" fmla="*/ 8253 w 116945"/>
                <a:gd name="connsiteY4" fmla="*/ 0 h 127104"/>
                <a:gd name="connsiteX5" fmla="*/ 108692 w 116945"/>
                <a:gd name="connsiteY5" fmla="*/ 0 h 127104"/>
                <a:gd name="connsiteX6" fmla="*/ 116946 w 116945"/>
                <a:gd name="connsiteY6" fmla="*/ 8254 h 127104"/>
                <a:gd name="connsiteX7" fmla="*/ 116946 w 116945"/>
                <a:gd name="connsiteY7" fmla="*/ 118851 h 127104"/>
                <a:gd name="connsiteX8" fmla="*/ 108692 w 116945"/>
                <a:gd name="connsiteY8" fmla="*/ 127104 h 127104"/>
                <a:gd name="connsiteX9" fmla="*/ 16507 w 116945"/>
                <a:gd name="connsiteY9" fmla="*/ 110597 h 127104"/>
                <a:gd name="connsiteX10" fmla="*/ 100439 w 116945"/>
                <a:gd name="connsiteY10" fmla="*/ 110597 h 127104"/>
                <a:gd name="connsiteX11" fmla="*/ 100439 w 116945"/>
                <a:gd name="connsiteY11" fmla="*/ 16507 h 127104"/>
                <a:gd name="connsiteX12" fmla="*/ 16507 w 116945"/>
                <a:gd name="connsiteY12" fmla="*/ 16507 h 127104"/>
                <a:gd name="connsiteX13" fmla="*/ 16507 w 116945"/>
                <a:gd name="connsiteY13" fmla="*/ 110597 h 12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945" h="127104">
                  <a:moveTo>
                    <a:pt x="108692" y="127104"/>
                  </a:moveTo>
                  <a:lnTo>
                    <a:pt x="8253" y="127104"/>
                  </a:lnTo>
                  <a:cubicBezTo>
                    <a:pt x="3682" y="127104"/>
                    <a:pt x="0" y="123422"/>
                    <a:pt x="0" y="118851"/>
                  </a:cubicBezTo>
                  <a:lnTo>
                    <a:pt x="0" y="8254"/>
                  </a:lnTo>
                  <a:cubicBezTo>
                    <a:pt x="0" y="3682"/>
                    <a:pt x="3682" y="0"/>
                    <a:pt x="8253" y="0"/>
                  </a:cubicBezTo>
                  <a:lnTo>
                    <a:pt x="108692" y="0"/>
                  </a:lnTo>
                  <a:cubicBezTo>
                    <a:pt x="113264" y="0"/>
                    <a:pt x="116946" y="3682"/>
                    <a:pt x="116946" y="8254"/>
                  </a:cubicBezTo>
                  <a:lnTo>
                    <a:pt x="116946" y="118851"/>
                  </a:lnTo>
                  <a:cubicBezTo>
                    <a:pt x="116946" y="123422"/>
                    <a:pt x="113264" y="127104"/>
                    <a:pt x="108692" y="127104"/>
                  </a:cubicBezTo>
                  <a:close/>
                  <a:moveTo>
                    <a:pt x="16507" y="110597"/>
                  </a:moveTo>
                  <a:lnTo>
                    <a:pt x="100439" y="110597"/>
                  </a:lnTo>
                  <a:lnTo>
                    <a:pt x="100439" y="16507"/>
                  </a:lnTo>
                  <a:lnTo>
                    <a:pt x="16507" y="16507"/>
                  </a:lnTo>
                  <a:lnTo>
                    <a:pt x="16507" y="110597"/>
                  </a:lnTo>
                  <a:close/>
                </a:path>
              </a:pathLst>
            </a:custGeom>
            <a:grpFill/>
            <a:ln w="0" cap="flat">
              <a:solidFill>
                <a:schemeClr val="bg1">
                  <a:lumMod val="95000"/>
                </a:schemeClr>
              </a:solidFill>
              <a:prstDash val="solid"/>
              <a:miter/>
            </a:ln>
          </p:spPr>
          <p:txBody>
            <a:bodyPr rtlCol="0" anchor="ctr"/>
            <a:lstStyle/>
            <a:p>
              <a:pPr>
                <a:lnSpc>
                  <a:spcPct val="90000"/>
                </a:lnSpc>
              </a:pPr>
              <a:endParaRPr lang="en-AU" sz="650"/>
            </a:p>
          </p:txBody>
        </p:sp>
        <p:sp>
          <p:nvSpPr>
            <p:cNvPr id="34" name="Freeform: Shape 33">
              <a:extLst>
                <a:ext uri="{FF2B5EF4-FFF2-40B4-BE49-F238E27FC236}">
                  <a16:creationId xmlns:a16="http://schemas.microsoft.com/office/drawing/2014/main" id="{EB3807E1-BC28-4CA9-1EC9-4DB322A182AC}"/>
                </a:ext>
              </a:extLst>
            </p:cNvPr>
            <p:cNvSpPr/>
            <p:nvPr/>
          </p:nvSpPr>
          <p:spPr>
            <a:xfrm>
              <a:off x="3114547" y="3699637"/>
              <a:ext cx="117072" cy="267794"/>
            </a:xfrm>
            <a:custGeom>
              <a:avLst/>
              <a:gdLst>
                <a:gd name="connsiteX0" fmla="*/ 108819 w 117072"/>
                <a:gd name="connsiteY0" fmla="*/ 267794 h 267794"/>
                <a:gd name="connsiteX1" fmla="*/ 8253 w 117072"/>
                <a:gd name="connsiteY1" fmla="*/ 267794 h 267794"/>
                <a:gd name="connsiteX2" fmla="*/ 0 w 117072"/>
                <a:gd name="connsiteY2" fmla="*/ 259541 h 267794"/>
                <a:gd name="connsiteX3" fmla="*/ 0 w 117072"/>
                <a:gd name="connsiteY3" fmla="*/ 8253 h 267794"/>
                <a:gd name="connsiteX4" fmla="*/ 8253 w 117072"/>
                <a:gd name="connsiteY4" fmla="*/ 0 h 267794"/>
                <a:gd name="connsiteX5" fmla="*/ 108819 w 117072"/>
                <a:gd name="connsiteY5" fmla="*/ 0 h 267794"/>
                <a:gd name="connsiteX6" fmla="*/ 117073 w 117072"/>
                <a:gd name="connsiteY6" fmla="*/ 8253 h 267794"/>
                <a:gd name="connsiteX7" fmla="*/ 117073 w 117072"/>
                <a:gd name="connsiteY7" fmla="*/ 259541 h 267794"/>
                <a:gd name="connsiteX8" fmla="*/ 108819 w 117072"/>
                <a:gd name="connsiteY8" fmla="*/ 267794 h 267794"/>
                <a:gd name="connsiteX9" fmla="*/ 16507 w 117072"/>
                <a:gd name="connsiteY9" fmla="*/ 251287 h 267794"/>
                <a:gd name="connsiteX10" fmla="*/ 100439 w 117072"/>
                <a:gd name="connsiteY10" fmla="*/ 251287 h 267794"/>
                <a:gd name="connsiteX11" fmla="*/ 100439 w 117072"/>
                <a:gd name="connsiteY11" fmla="*/ 16507 h 267794"/>
                <a:gd name="connsiteX12" fmla="*/ 16507 w 117072"/>
                <a:gd name="connsiteY12" fmla="*/ 16507 h 267794"/>
                <a:gd name="connsiteX13" fmla="*/ 16507 w 117072"/>
                <a:gd name="connsiteY13" fmla="*/ 251287 h 2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072" h="267794">
                  <a:moveTo>
                    <a:pt x="108819" y="267794"/>
                  </a:moveTo>
                  <a:lnTo>
                    <a:pt x="8253" y="267794"/>
                  </a:lnTo>
                  <a:cubicBezTo>
                    <a:pt x="3682" y="267794"/>
                    <a:pt x="0" y="264112"/>
                    <a:pt x="0" y="259541"/>
                  </a:cubicBezTo>
                  <a:lnTo>
                    <a:pt x="0" y="8253"/>
                  </a:lnTo>
                  <a:cubicBezTo>
                    <a:pt x="0" y="3682"/>
                    <a:pt x="3682" y="0"/>
                    <a:pt x="8253" y="0"/>
                  </a:cubicBezTo>
                  <a:lnTo>
                    <a:pt x="108819" y="0"/>
                  </a:lnTo>
                  <a:cubicBezTo>
                    <a:pt x="113390" y="0"/>
                    <a:pt x="117073" y="3682"/>
                    <a:pt x="117073" y="8253"/>
                  </a:cubicBezTo>
                  <a:lnTo>
                    <a:pt x="117073" y="259541"/>
                  </a:lnTo>
                  <a:cubicBezTo>
                    <a:pt x="117073" y="264112"/>
                    <a:pt x="113390" y="267794"/>
                    <a:pt x="108819" y="267794"/>
                  </a:cubicBezTo>
                  <a:close/>
                  <a:moveTo>
                    <a:pt x="16507" y="251287"/>
                  </a:moveTo>
                  <a:lnTo>
                    <a:pt x="100439" y="251287"/>
                  </a:lnTo>
                  <a:lnTo>
                    <a:pt x="100439" y="16507"/>
                  </a:lnTo>
                  <a:lnTo>
                    <a:pt x="16507" y="16507"/>
                  </a:lnTo>
                  <a:lnTo>
                    <a:pt x="16507" y="251287"/>
                  </a:lnTo>
                  <a:close/>
                </a:path>
              </a:pathLst>
            </a:custGeom>
            <a:grpFill/>
            <a:ln w="0" cap="flat">
              <a:solidFill>
                <a:schemeClr val="bg1">
                  <a:lumMod val="95000"/>
                </a:schemeClr>
              </a:solidFill>
              <a:prstDash val="solid"/>
              <a:miter/>
            </a:ln>
          </p:spPr>
          <p:txBody>
            <a:bodyPr rtlCol="0" anchor="ctr"/>
            <a:lstStyle/>
            <a:p>
              <a:pPr>
                <a:lnSpc>
                  <a:spcPct val="90000"/>
                </a:lnSpc>
              </a:pPr>
              <a:endParaRPr lang="en-AU" sz="650"/>
            </a:p>
          </p:txBody>
        </p:sp>
        <p:sp>
          <p:nvSpPr>
            <p:cNvPr id="35" name="Freeform: Shape 34">
              <a:extLst>
                <a:ext uri="{FF2B5EF4-FFF2-40B4-BE49-F238E27FC236}">
                  <a16:creationId xmlns:a16="http://schemas.microsoft.com/office/drawing/2014/main" id="{99028F57-CFCF-C286-EC70-14E1503D1955}"/>
                </a:ext>
              </a:extLst>
            </p:cNvPr>
            <p:cNvSpPr/>
            <p:nvPr/>
          </p:nvSpPr>
          <p:spPr>
            <a:xfrm>
              <a:off x="3474526" y="3687828"/>
              <a:ext cx="78598" cy="78598"/>
            </a:xfrm>
            <a:custGeom>
              <a:avLst/>
              <a:gdLst>
                <a:gd name="connsiteX0" fmla="*/ 70345 w 78598"/>
                <a:gd name="connsiteY0" fmla="*/ 78599 h 78598"/>
                <a:gd name="connsiteX1" fmla="*/ 0 w 78598"/>
                <a:gd name="connsiteY1" fmla="*/ 78599 h 78598"/>
                <a:gd name="connsiteX2" fmla="*/ 0 w 78598"/>
                <a:gd name="connsiteY2" fmla="*/ 62092 h 78598"/>
                <a:gd name="connsiteX3" fmla="*/ 62092 w 78598"/>
                <a:gd name="connsiteY3" fmla="*/ 62092 h 78598"/>
                <a:gd name="connsiteX4" fmla="*/ 62092 w 78598"/>
                <a:gd name="connsiteY4" fmla="*/ 0 h 78598"/>
                <a:gd name="connsiteX5" fmla="*/ 78599 w 78598"/>
                <a:gd name="connsiteY5" fmla="*/ 0 h 78598"/>
                <a:gd name="connsiteX6" fmla="*/ 78599 w 78598"/>
                <a:gd name="connsiteY6" fmla="*/ 70345 h 78598"/>
                <a:gd name="connsiteX7" fmla="*/ 70345 w 78598"/>
                <a:gd name="connsiteY7" fmla="*/ 78599 h 7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 h="78598">
                  <a:moveTo>
                    <a:pt x="70345" y="78599"/>
                  </a:moveTo>
                  <a:lnTo>
                    <a:pt x="0" y="78599"/>
                  </a:lnTo>
                  <a:lnTo>
                    <a:pt x="0" y="62092"/>
                  </a:lnTo>
                  <a:lnTo>
                    <a:pt x="62092" y="62092"/>
                  </a:lnTo>
                  <a:lnTo>
                    <a:pt x="62092" y="0"/>
                  </a:lnTo>
                  <a:lnTo>
                    <a:pt x="78599" y="0"/>
                  </a:lnTo>
                  <a:lnTo>
                    <a:pt x="78599" y="70345"/>
                  </a:lnTo>
                  <a:cubicBezTo>
                    <a:pt x="78599" y="74916"/>
                    <a:pt x="74916" y="78599"/>
                    <a:pt x="70345" y="78599"/>
                  </a:cubicBezTo>
                  <a:close/>
                </a:path>
              </a:pathLst>
            </a:custGeom>
            <a:grpFill/>
            <a:ln w="0" cap="flat">
              <a:solidFill>
                <a:schemeClr val="bg1">
                  <a:lumMod val="95000"/>
                </a:schemeClr>
              </a:solidFill>
              <a:prstDash val="solid"/>
              <a:miter/>
            </a:ln>
          </p:spPr>
          <p:txBody>
            <a:bodyPr rtlCol="0" anchor="ctr"/>
            <a:lstStyle/>
            <a:p>
              <a:pPr>
                <a:lnSpc>
                  <a:spcPct val="90000"/>
                </a:lnSpc>
              </a:pPr>
              <a:endParaRPr lang="en-AU" sz="650"/>
            </a:p>
          </p:txBody>
        </p:sp>
        <p:sp>
          <p:nvSpPr>
            <p:cNvPr id="36" name="Freeform: Shape 35">
              <a:extLst>
                <a:ext uri="{FF2B5EF4-FFF2-40B4-BE49-F238E27FC236}">
                  <a16:creationId xmlns:a16="http://schemas.microsoft.com/office/drawing/2014/main" id="{0FCC609E-7766-006A-9274-0D69819ECB66}"/>
                </a:ext>
              </a:extLst>
            </p:cNvPr>
            <p:cNvSpPr/>
            <p:nvPr/>
          </p:nvSpPr>
          <p:spPr>
            <a:xfrm>
              <a:off x="3092707" y="3950924"/>
              <a:ext cx="452291" cy="16507"/>
            </a:xfrm>
            <a:custGeom>
              <a:avLst/>
              <a:gdLst>
                <a:gd name="connsiteX0" fmla="*/ 0 w 452291"/>
                <a:gd name="connsiteY0" fmla="*/ 0 h 16507"/>
                <a:gd name="connsiteX1" fmla="*/ 452292 w 452291"/>
                <a:gd name="connsiteY1" fmla="*/ 0 h 16507"/>
                <a:gd name="connsiteX2" fmla="*/ 452292 w 452291"/>
                <a:gd name="connsiteY2" fmla="*/ 16507 h 16507"/>
                <a:gd name="connsiteX3" fmla="*/ 0 w 452291"/>
                <a:gd name="connsiteY3" fmla="*/ 16507 h 16507"/>
              </a:gdLst>
              <a:ahLst/>
              <a:cxnLst>
                <a:cxn ang="0">
                  <a:pos x="connsiteX0" y="connsiteY0"/>
                </a:cxn>
                <a:cxn ang="0">
                  <a:pos x="connsiteX1" y="connsiteY1"/>
                </a:cxn>
                <a:cxn ang="0">
                  <a:pos x="connsiteX2" y="connsiteY2"/>
                </a:cxn>
                <a:cxn ang="0">
                  <a:pos x="connsiteX3" y="connsiteY3"/>
                </a:cxn>
              </a:cxnLst>
              <a:rect l="l" t="t" r="r" b="b"/>
              <a:pathLst>
                <a:path w="452291" h="16507">
                  <a:moveTo>
                    <a:pt x="0" y="0"/>
                  </a:moveTo>
                  <a:lnTo>
                    <a:pt x="452292" y="0"/>
                  </a:lnTo>
                  <a:lnTo>
                    <a:pt x="452292" y="16507"/>
                  </a:lnTo>
                  <a:lnTo>
                    <a:pt x="0" y="16507"/>
                  </a:lnTo>
                  <a:close/>
                </a:path>
              </a:pathLst>
            </a:custGeom>
            <a:grpFill/>
            <a:ln w="0" cap="flat">
              <a:solidFill>
                <a:schemeClr val="bg1">
                  <a:lumMod val="95000"/>
                </a:schemeClr>
              </a:solidFill>
              <a:prstDash val="solid"/>
              <a:miter/>
            </a:ln>
          </p:spPr>
          <p:txBody>
            <a:bodyPr rtlCol="0" anchor="ctr"/>
            <a:lstStyle/>
            <a:p>
              <a:pPr>
                <a:lnSpc>
                  <a:spcPct val="90000"/>
                </a:lnSpc>
              </a:pPr>
              <a:endParaRPr lang="en-AU" sz="650"/>
            </a:p>
          </p:txBody>
        </p:sp>
        <p:sp>
          <p:nvSpPr>
            <p:cNvPr id="37" name="Freeform: Shape 36">
              <a:extLst>
                <a:ext uri="{FF2B5EF4-FFF2-40B4-BE49-F238E27FC236}">
                  <a16:creationId xmlns:a16="http://schemas.microsoft.com/office/drawing/2014/main" id="{75E5E270-97E5-4608-F15D-550DAD64E7E7}"/>
                </a:ext>
              </a:extLst>
            </p:cNvPr>
            <p:cNvSpPr/>
            <p:nvPr/>
          </p:nvSpPr>
          <p:spPr>
            <a:xfrm>
              <a:off x="3106801" y="3521234"/>
              <a:ext cx="443911" cy="242779"/>
            </a:xfrm>
            <a:custGeom>
              <a:avLst/>
              <a:gdLst>
                <a:gd name="connsiteX0" fmla="*/ 432230 w 443911"/>
                <a:gd name="connsiteY0" fmla="*/ 242780 h 242779"/>
                <a:gd name="connsiteX1" fmla="*/ 297380 w 443911"/>
                <a:gd name="connsiteY1" fmla="*/ 107930 h 242779"/>
                <a:gd name="connsiteX2" fmla="*/ 202655 w 443911"/>
                <a:gd name="connsiteY2" fmla="*/ 202655 h 242779"/>
                <a:gd name="connsiteX3" fmla="*/ 196814 w 443911"/>
                <a:gd name="connsiteY3" fmla="*/ 205068 h 242779"/>
                <a:gd name="connsiteX4" fmla="*/ 196814 w 443911"/>
                <a:gd name="connsiteY4" fmla="*/ 205068 h 242779"/>
                <a:gd name="connsiteX5" fmla="*/ 190973 w 443911"/>
                <a:gd name="connsiteY5" fmla="*/ 202655 h 242779"/>
                <a:gd name="connsiteX6" fmla="*/ 0 w 443911"/>
                <a:gd name="connsiteY6" fmla="*/ 11682 h 242779"/>
                <a:gd name="connsiteX7" fmla="*/ 11682 w 443911"/>
                <a:gd name="connsiteY7" fmla="*/ 0 h 242779"/>
                <a:gd name="connsiteX8" fmla="*/ 196814 w 443911"/>
                <a:gd name="connsiteY8" fmla="*/ 185132 h 242779"/>
                <a:gd name="connsiteX9" fmla="*/ 291539 w 443911"/>
                <a:gd name="connsiteY9" fmla="*/ 90408 h 242779"/>
                <a:gd name="connsiteX10" fmla="*/ 303221 w 443911"/>
                <a:gd name="connsiteY10" fmla="*/ 90408 h 242779"/>
                <a:gd name="connsiteX11" fmla="*/ 443911 w 443911"/>
                <a:gd name="connsiteY11" fmla="*/ 231098 h 242779"/>
                <a:gd name="connsiteX12" fmla="*/ 432230 w 443911"/>
                <a:gd name="connsiteY12" fmla="*/ 242780 h 24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911" h="242779">
                  <a:moveTo>
                    <a:pt x="432230" y="242780"/>
                  </a:moveTo>
                  <a:lnTo>
                    <a:pt x="297380" y="107930"/>
                  </a:lnTo>
                  <a:lnTo>
                    <a:pt x="202655" y="202655"/>
                  </a:lnTo>
                  <a:cubicBezTo>
                    <a:pt x="201131" y="204179"/>
                    <a:pt x="198973" y="205068"/>
                    <a:pt x="196814" y="205068"/>
                  </a:cubicBezTo>
                  <a:lnTo>
                    <a:pt x="196814" y="205068"/>
                  </a:lnTo>
                  <a:cubicBezTo>
                    <a:pt x="194655" y="205068"/>
                    <a:pt x="192497" y="204179"/>
                    <a:pt x="190973" y="202655"/>
                  </a:cubicBezTo>
                  <a:lnTo>
                    <a:pt x="0" y="11682"/>
                  </a:lnTo>
                  <a:lnTo>
                    <a:pt x="11682" y="0"/>
                  </a:lnTo>
                  <a:lnTo>
                    <a:pt x="196814" y="185132"/>
                  </a:lnTo>
                  <a:lnTo>
                    <a:pt x="291539" y="90408"/>
                  </a:lnTo>
                  <a:cubicBezTo>
                    <a:pt x="294587" y="87360"/>
                    <a:pt x="300174" y="87360"/>
                    <a:pt x="303221" y="90408"/>
                  </a:cubicBezTo>
                  <a:lnTo>
                    <a:pt x="443911" y="231098"/>
                  </a:lnTo>
                  <a:lnTo>
                    <a:pt x="432230" y="242780"/>
                  </a:lnTo>
                  <a:close/>
                </a:path>
              </a:pathLst>
            </a:custGeom>
            <a:grpFill/>
            <a:ln w="0" cap="flat">
              <a:solidFill>
                <a:schemeClr val="bg1">
                  <a:lumMod val="95000"/>
                </a:schemeClr>
              </a:solidFill>
              <a:prstDash val="solid"/>
              <a:miter/>
            </a:ln>
          </p:spPr>
          <p:txBody>
            <a:bodyPr rtlCol="0" anchor="ctr"/>
            <a:lstStyle/>
            <a:p>
              <a:pPr>
                <a:lnSpc>
                  <a:spcPct val="90000"/>
                </a:lnSpc>
              </a:pPr>
              <a:endParaRPr lang="en-AU" sz="650"/>
            </a:p>
          </p:txBody>
        </p:sp>
      </p:grpSp>
      <p:cxnSp>
        <p:nvCxnSpPr>
          <p:cNvPr id="5" name="Straight Connector 4">
            <a:extLst>
              <a:ext uri="{FF2B5EF4-FFF2-40B4-BE49-F238E27FC236}">
                <a16:creationId xmlns:a16="http://schemas.microsoft.com/office/drawing/2014/main" id="{A795D7B4-303D-5EA1-E91F-18998EC44AE6}"/>
              </a:ext>
            </a:extLst>
          </p:cNvPr>
          <p:cNvCxnSpPr>
            <a:cxnSpLocks/>
          </p:cNvCxnSpPr>
          <p:nvPr/>
        </p:nvCxnSpPr>
        <p:spPr>
          <a:xfrm>
            <a:off x="208422" y="2212008"/>
            <a:ext cx="2438288" cy="0"/>
          </a:xfrm>
          <a:prstGeom prst="line">
            <a:avLst/>
          </a:prstGeom>
          <a:ln>
            <a:solidFill>
              <a:srgbClr val="241F5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F1BB1DB-BBF1-647A-0886-A5C05692E684}"/>
              </a:ext>
            </a:extLst>
          </p:cNvPr>
          <p:cNvSpPr txBox="1"/>
          <p:nvPr/>
        </p:nvSpPr>
        <p:spPr>
          <a:xfrm>
            <a:off x="1372359" y="254003"/>
            <a:ext cx="1405485" cy="1836400"/>
          </a:xfrm>
          <a:prstGeom prst="rect">
            <a:avLst/>
          </a:prstGeom>
          <a:noFill/>
        </p:spPr>
        <p:txBody>
          <a:bodyPr wrap="square" lIns="0" tIns="0" rIns="0" bIns="0" rtlCol="0">
            <a:spAutoFit/>
          </a:bodyPr>
          <a:lstStyle/>
          <a:p>
            <a:pPr>
              <a:spcBef>
                <a:spcPts val="600"/>
              </a:spcBef>
            </a:pPr>
            <a:r>
              <a:rPr lang="en-AU" sz="1400">
                <a:solidFill>
                  <a:srgbClr val="4F408E"/>
                </a:solidFill>
                <a:latin typeface="Public Sans" pitchFamily="2" charset="0"/>
              </a:rPr>
              <a:t>Youth crime accounts for 12% of all crime in NSW.</a:t>
            </a:r>
          </a:p>
          <a:p>
            <a:pPr>
              <a:spcBef>
                <a:spcPts val="600"/>
              </a:spcBef>
            </a:pPr>
            <a:r>
              <a:rPr lang="en-AU" sz="1400">
                <a:solidFill>
                  <a:srgbClr val="4F408E"/>
                </a:solidFill>
                <a:latin typeface="Public Sans" pitchFamily="2" charset="0"/>
              </a:rPr>
              <a:t>Down from a peak of </a:t>
            </a:r>
            <a:r>
              <a:rPr lang="en-AU" sz="1600" b="1">
                <a:solidFill>
                  <a:srgbClr val="4F408E"/>
                </a:solidFill>
                <a:latin typeface="Public Sans" pitchFamily="2" charset="0"/>
              </a:rPr>
              <a:t>18% </a:t>
            </a:r>
            <a:r>
              <a:rPr lang="en-AU" sz="1400">
                <a:solidFill>
                  <a:srgbClr val="4F408E"/>
                </a:solidFill>
                <a:latin typeface="Public Sans" pitchFamily="2" charset="0"/>
              </a:rPr>
              <a:t>in 2010</a:t>
            </a:r>
          </a:p>
          <a:p>
            <a:pPr>
              <a:spcBef>
                <a:spcPts val="600"/>
              </a:spcBef>
            </a:pPr>
            <a:endParaRPr lang="en-AU" sz="1400" baseline="30000">
              <a:solidFill>
                <a:srgbClr val="4F408E"/>
              </a:solidFill>
              <a:latin typeface="Public Sans" pitchFamily="2" charset="0"/>
            </a:endParaRPr>
          </a:p>
        </p:txBody>
      </p:sp>
      <p:grpSp>
        <p:nvGrpSpPr>
          <p:cNvPr id="75" name="Group 74">
            <a:extLst>
              <a:ext uri="{FF2B5EF4-FFF2-40B4-BE49-F238E27FC236}">
                <a16:creationId xmlns:a16="http://schemas.microsoft.com/office/drawing/2014/main" id="{452AAA3E-347A-3416-983B-9CCE60B72C97}"/>
              </a:ext>
            </a:extLst>
          </p:cNvPr>
          <p:cNvGrpSpPr/>
          <p:nvPr/>
        </p:nvGrpSpPr>
        <p:grpSpPr>
          <a:xfrm>
            <a:off x="-13910" y="407777"/>
            <a:ext cx="1359851" cy="1254956"/>
            <a:chOff x="-25376" y="598716"/>
            <a:chExt cx="1359851" cy="1254956"/>
          </a:xfrm>
        </p:grpSpPr>
        <p:graphicFrame>
          <p:nvGraphicFramePr>
            <p:cNvPr id="12" name="Chart 11">
              <a:extLst>
                <a:ext uri="{FF2B5EF4-FFF2-40B4-BE49-F238E27FC236}">
                  <a16:creationId xmlns:a16="http://schemas.microsoft.com/office/drawing/2014/main" id="{8018950F-D3A5-EB02-0B14-C917221DE7B4}"/>
                </a:ext>
              </a:extLst>
            </p:cNvPr>
            <p:cNvGraphicFramePr>
              <a:graphicFrameLocks/>
            </p:cNvGraphicFramePr>
            <p:nvPr/>
          </p:nvGraphicFramePr>
          <p:xfrm>
            <a:off x="-25376" y="598716"/>
            <a:ext cx="1359851" cy="1254956"/>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52686F33-1360-9B75-0630-687C5736146D}"/>
                </a:ext>
              </a:extLst>
            </p:cNvPr>
            <p:cNvSpPr txBox="1"/>
            <p:nvPr/>
          </p:nvSpPr>
          <p:spPr>
            <a:xfrm>
              <a:off x="363167" y="987394"/>
              <a:ext cx="752554" cy="430887"/>
            </a:xfrm>
            <a:prstGeom prst="rect">
              <a:avLst/>
            </a:prstGeom>
            <a:noFill/>
          </p:spPr>
          <p:txBody>
            <a:bodyPr wrap="square" lIns="0" tIns="0" rIns="0" bIns="0" rtlCol="0">
              <a:spAutoFit/>
            </a:bodyPr>
            <a:lstStyle/>
            <a:p>
              <a:pPr>
                <a:spcBef>
                  <a:spcPts val="600"/>
                </a:spcBef>
              </a:pPr>
              <a:r>
                <a:rPr lang="en-AU" b="1">
                  <a:solidFill>
                    <a:srgbClr val="4F408E"/>
                  </a:solidFill>
                  <a:latin typeface="Public Sans" pitchFamily="2" charset="0"/>
                </a:rPr>
                <a:t>12</a:t>
              </a:r>
              <a:r>
                <a:rPr lang="en-AU" sz="2800" b="1">
                  <a:solidFill>
                    <a:srgbClr val="4F408E"/>
                  </a:solidFill>
                  <a:latin typeface="Public Sans" pitchFamily="2" charset="0"/>
                </a:rPr>
                <a:t>%</a:t>
              </a:r>
              <a:endParaRPr lang="en-AU" baseline="30000">
                <a:solidFill>
                  <a:srgbClr val="4F408E"/>
                </a:solidFill>
                <a:latin typeface="Public Sans" pitchFamily="2" charset="0"/>
              </a:endParaRPr>
            </a:p>
          </p:txBody>
        </p:sp>
      </p:grpSp>
      <p:sp>
        <p:nvSpPr>
          <p:cNvPr id="16" name="TextBox 15">
            <a:extLst>
              <a:ext uri="{FF2B5EF4-FFF2-40B4-BE49-F238E27FC236}">
                <a16:creationId xmlns:a16="http://schemas.microsoft.com/office/drawing/2014/main" id="{35653D76-E411-AE39-972D-2E341411CC0B}"/>
              </a:ext>
            </a:extLst>
          </p:cNvPr>
          <p:cNvSpPr txBox="1"/>
          <p:nvPr/>
        </p:nvSpPr>
        <p:spPr>
          <a:xfrm>
            <a:off x="2957118" y="1289198"/>
            <a:ext cx="7008973" cy="335413"/>
          </a:xfrm>
          <a:prstGeom prst="rect">
            <a:avLst/>
          </a:prstGeom>
          <a:noFill/>
          <a:ln>
            <a:noFill/>
          </a:ln>
        </p:spPr>
        <p:txBody>
          <a:bodyPr wrap="square" rtlCol="0">
            <a:spAutoFit/>
          </a:bodyPr>
          <a:lstStyle/>
          <a:p>
            <a:pPr defTabSz="685834">
              <a:lnSpc>
                <a:spcPct val="150000"/>
              </a:lnSpc>
              <a:defRPr/>
            </a:pPr>
            <a:r>
              <a:rPr lang="en-AU" sz="1200" b="1">
                <a:solidFill>
                  <a:prstClr val="black"/>
                </a:solidFill>
                <a:latin typeface="Public Sans" pitchFamily="2" charset="0"/>
              </a:rPr>
              <a:t>Rate of young people proceeded against by NSW Police – court/caution/conference</a:t>
            </a:r>
          </a:p>
        </p:txBody>
      </p:sp>
      <p:sp>
        <p:nvSpPr>
          <p:cNvPr id="17" name="TextBox 16">
            <a:extLst>
              <a:ext uri="{FF2B5EF4-FFF2-40B4-BE49-F238E27FC236}">
                <a16:creationId xmlns:a16="http://schemas.microsoft.com/office/drawing/2014/main" id="{35D17E24-D7DF-BE19-A5A4-C25E9EFE8DD3}"/>
              </a:ext>
            </a:extLst>
          </p:cNvPr>
          <p:cNvSpPr txBox="1"/>
          <p:nvPr/>
        </p:nvSpPr>
        <p:spPr>
          <a:xfrm>
            <a:off x="3304553" y="3982941"/>
            <a:ext cx="7008973" cy="335413"/>
          </a:xfrm>
          <a:prstGeom prst="rect">
            <a:avLst/>
          </a:prstGeom>
          <a:noFill/>
          <a:ln>
            <a:noFill/>
          </a:ln>
        </p:spPr>
        <p:txBody>
          <a:bodyPr wrap="square" rtlCol="0">
            <a:spAutoFit/>
          </a:bodyPr>
          <a:lstStyle/>
          <a:p>
            <a:pPr defTabSz="685834">
              <a:lnSpc>
                <a:spcPct val="150000"/>
              </a:lnSpc>
              <a:defRPr/>
            </a:pPr>
            <a:r>
              <a:rPr lang="en-AU" sz="1200" b="1">
                <a:solidFill>
                  <a:prstClr val="black"/>
                </a:solidFill>
                <a:latin typeface="Public Sans" pitchFamily="2" charset="0"/>
              </a:rPr>
              <a:t>Number of young people in Youth Detention in NSW, at 30 June each year</a:t>
            </a:r>
          </a:p>
        </p:txBody>
      </p:sp>
      <p:grpSp>
        <p:nvGrpSpPr>
          <p:cNvPr id="19" name="Group 18">
            <a:extLst>
              <a:ext uri="{FF2B5EF4-FFF2-40B4-BE49-F238E27FC236}">
                <a16:creationId xmlns:a16="http://schemas.microsoft.com/office/drawing/2014/main" id="{049CA3FC-141C-E4BC-4C70-25E69CFF4C2B}"/>
              </a:ext>
            </a:extLst>
          </p:cNvPr>
          <p:cNvGrpSpPr>
            <a:grpSpLocks noChangeAspect="1"/>
          </p:cNvGrpSpPr>
          <p:nvPr/>
        </p:nvGrpSpPr>
        <p:grpSpPr>
          <a:xfrm>
            <a:off x="1686932" y="2522572"/>
            <a:ext cx="780109" cy="833721"/>
            <a:chOff x="6382765" y="3508755"/>
            <a:chExt cx="412115" cy="440436"/>
          </a:xfrm>
          <a:solidFill>
            <a:srgbClr val="86A9D4"/>
          </a:solidFill>
        </p:grpSpPr>
        <p:sp>
          <p:nvSpPr>
            <p:cNvPr id="21" name="Freeform: Shape 20">
              <a:extLst>
                <a:ext uri="{FF2B5EF4-FFF2-40B4-BE49-F238E27FC236}">
                  <a16:creationId xmlns:a16="http://schemas.microsoft.com/office/drawing/2014/main" id="{EA9D0A12-5EDA-0AE8-5E00-E90DF66C5A30}"/>
                </a:ext>
              </a:extLst>
            </p:cNvPr>
            <p:cNvSpPr/>
            <p:nvPr/>
          </p:nvSpPr>
          <p:spPr>
            <a:xfrm>
              <a:off x="6488684" y="3565279"/>
              <a:ext cx="200278" cy="214240"/>
            </a:xfrm>
            <a:custGeom>
              <a:avLst/>
              <a:gdLst>
                <a:gd name="connsiteX0" fmla="*/ 100203 w 200278"/>
                <a:gd name="connsiteY0" fmla="*/ 214240 h 214240"/>
                <a:gd name="connsiteX1" fmla="*/ 20701 w 200278"/>
                <a:gd name="connsiteY1" fmla="*/ 137532 h 214240"/>
                <a:gd name="connsiteX2" fmla="*/ 0 w 200278"/>
                <a:gd name="connsiteY2" fmla="*/ 98924 h 214240"/>
                <a:gd name="connsiteX3" fmla="*/ 3048 w 200278"/>
                <a:gd name="connsiteY3" fmla="*/ 81271 h 214240"/>
                <a:gd name="connsiteX4" fmla="*/ 14986 w 200278"/>
                <a:gd name="connsiteY4" fmla="*/ 70476 h 214240"/>
                <a:gd name="connsiteX5" fmla="*/ 64008 w 200278"/>
                <a:gd name="connsiteY5" fmla="*/ 5833 h 214240"/>
                <a:gd name="connsiteX6" fmla="*/ 70484 w 200278"/>
                <a:gd name="connsiteY6" fmla="*/ 118 h 214240"/>
                <a:gd name="connsiteX7" fmla="*/ 78486 w 200278"/>
                <a:gd name="connsiteY7" fmla="*/ 3293 h 214240"/>
                <a:gd name="connsiteX8" fmla="*/ 181356 w 200278"/>
                <a:gd name="connsiteY8" fmla="*/ 70476 h 214240"/>
                <a:gd name="connsiteX9" fmla="*/ 197866 w 200278"/>
                <a:gd name="connsiteY9" fmla="*/ 83049 h 214240"/>
                <a:gd name="connsiteX10" fmla="*/ 200279 w 200278"/>
                <a:gd name="connsiteY10" fmla="*/ 98924 h 214240"/>
                <a:gd name="connsiteX11" fmla="*/ 179578 w 200278"/>
                <a:gd name="connsiteY11" fmla="*/ 137532 h 214240"/>
                <a:gd name="connsiteX12" fmla="*/ 100076 w 200278"/>
                <a:gd name="connsiteY12" fmla="*/ 214240 h 214240"/>
                <a:gd name="connsiteX13" fmla="*/ 74549 w 200278"/>
                <a:gd name="connsiteY13" fmla="*/ 24121 h 214240"/>
                <a:gd name="connsiteX14" fmla="*/ 19812 w 200278"/>
                <a:gd name="connsiteY14" fmla="*/ 86097 h 214240"/>
                <a:gd name="connsiteX15" fmla="*/ 18288 w 200278"/>
                <a:gd name="connsiteY15" fmla="*/ 87494 h 214240"/>
                <a:gd name="connsiteX16" fmla="*/ 16509 w 200278"/>
                <a:gd name="connsiteY16" fmla="*/ 98797 h 214240"/>
                <a:gd name="connsiteX17" fmla="*/ 28702 w 200278"/>
                <a:gd name="connsiteY17" fmla="*/ 122546 h 214240"/>
                <a:gd name="connsiteX18" fmla="*/ 35814 w 200278"/>
                <a:gd name="connsiteY18" fmla="*/ 129277 h 214240"/>
                <a:gd name="connsiteX19" fmla="*/ 100076 w 200278"/>
                <a:gd name="connsiteY19" fmla="*/ 197603 h 214240"/>
                <a:gd name="connsiteX20" fmla="*/ 164338 w 200278"/>
                <a:gd name="connsiteY20" fmla="*/ 129277 h 214240"/>
                <a:gd name="connsiteX21" fmla="*/ 171704 w 200278"/>
                <a:gd name="connsiteY21" fmla="*/ 122546 h 214240"/>
                <a:gd name="connsiteX22" fmla="*/ 183769 w 200278"/>
                <a:gd name="connsiteY22" fmla="*/ 98797 h 214240"/>
                <a:gd name="connsiteX23" fmla="*/ 182245 w 200278"/>
                <a:gd name="connsiteY23" fmla="*/ 88383 h 214240"/>
                <a:gd name="connsiteX24" fmla="*/ 180213 w 200278"/>
                <a:gd name="connsiteY24" fmla="*/ 86859 h 214240"/>
                <a:gd name="connsiteX25" fmla="*/ 180213 w 200278"/>
                <a:gd name="connsiteY25" fmla="*/ 86859 h 214240"/>
                <a:gd name="connsiteX26" fmla="*/ 74422 w 200278"/>
                <a:gd name="connsiteY26" fmla="*/ 24121 h 2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0278" h="214240">
                  <a:moveTo>
                    <a:pt x="100203" y="214240"/>
                  </a:moveTo>
                  <a:cubicBezTo>
                    <a:pt x="64897" y="214240"/>
                    <a:pt x="30734" y="180966"/>
                    <a:pt x="20701" y="137532"/>
                  </a:cubicBezTo>
                  <a:cubicBezTo>
                    <a:pt x="11430" y="133722"/>
                    <a:pt x="0" y="122927"/>
                    <a:pt x="0" y="98924"/>
                  </a:cubicBezTo>
                  <a:cubicBezTo>
                    <a:pt x="0" y="92066"/>
                    <a:pt x="1016" y="86224"/>
                    <a:pt x="3048" y="81271"/>
                  </a:cubicBezTo>
                  <a:cubicBezTo>
                    <a:pt x="5207" y="76064"/>
                    <a:pt x="9652" y="72127"/>
                    <a:pt x="14986" y="70476"/>
                  </a:cubicBezTo>
                  <a:cubicBezTo>
                    <a:pt x="26924" y="66920"/>
                    <a:pt x="55626" y="33519"/>
                    <a:pt x="64008" y="5833"/>
                  </a:cubicBezTo>
                  <a:cubicBezTo>
                    <a:pt x="64897" y="2912"/>
                    <a:pt x="67437" y="626"/>
                    <a:pt x="70484" y="118"/>
                  </a:cubicBezTo>
                  <a:cubicBezTo>
                    <a:pt x="73659" y="-390"/>
                    <a:pt x="76708" y="753"/>
                    <a:pt x="78486" y="3293"/>
                  </a:cubicBezTo>
                  <a:cubicBezTo>
                    <a:pt x="78994" y="3928"/>
                    <a:pt x="127381" y="67047"/>
                    <a:pt x="181356" y="70476"/>
                  </a:cubicBezTo>
                  <a:cubicBezTo>
                    <a:pt x="188976" y="70984"/>
                    <a:pt x="195453" y="75937"/>
                    <a:pt x="197866" y="83049"/>
                  </a:cubicBezTo>
                  <a:cubicBezTo>
                    <a:pt x="199517" y="87621"/>
                    <a:pt x="200279" y="92955"/>
                    <a:pt x="200279" y="98924"/>
                  </a:cubicBezTo>
                  <a:cubicBezTo>
                    <a:pt x="200279" y="122800"/>
                    <a:pt x="188849" y="133722"/>
                    <a:pt x="179578" y="137532"/>
                  </a:cubicBezTo>
                  <a:cubicBezTo>
                    <a:pt x="169545" y="180966"/>
                    <a:pt x="135382" y="214240"/>
                    <a:pt x="100076" y="214240"/>
                  </a:cubicBezTo>
                  <a:close/>
                  <a:moveTo>
                    <a:pt x="74549" y="24121"/>
                  </a:moveTo>
                  <a:cubicBezTo>
                    <a:pt x="61849" y="51426"/>
                    <a:pt x="36449" y="81144"/>
                    <a:pt x="19812" y="86097"/>
                  </a:cubicBezTo>
                  <a:cubicBezTo>
                    <a:pt x="19177" y="86351"/>
                    <a:pt x="18542" y="86732"/>
                    <a:pt x="18288" y="87494"/>
                  </a:cubicBezTo>
                  <a:cubicBezTo>
                    <a:pt x="17526" y="89526"/>
                    <a:pt x="16509" y="93082"/>
                    <a:pt x="16509" y="98797"/>
                  </a:cubicBezTo>
                  <a:cubicBezTo>
                    <a:pt x="16509" y="120133"/>
                    <a:pt x="27559" y="122419"/>
                    <a:pt x="28702" y="122546"/>
                  </a:cubicBezTo>
                  <a:cubicBezTo>
                    <a:pt x="32131" y="123054"/>
                    <a:pt x="35179" y="125721"/>
                    <a:pt x="35814" y="129277"/>
                  </a:cubicBezTo>
                  <a:cubicBezTo>
                    <a:pt x="43561" y="171441"/>
                    <a:pt x="75311" y="197603"/>
                    <a:pt x="100076" y="197603"/>
                  </a:cubicBezTo>
                  <a:cubicBezTo>
                    <a:pt x="124841" y="197603"/>
                    <a:pt x="156591" y="171441"/>
                    <a:pt x="164338" y="129277"/>
                  </a:cubicBezTo>
                  <a:cubicBezTo>
                    <a:pt x="164972" y="125594"/>
                    <a:pt x="168021" y="122927"/>
                    <a:pt x="171704" y="122546"/>
                  </a:cubicBezTo>
                  <a:cubicBezTo>
                    <a:pt x="172720" y="122419"/>
                    <a:pt x="183769" y="120133"/>
                    <a:pt x="183769" y="98797"/>
                  </a:cubicBezTo>
                  <a:cubicBezTo>
                    <a:pt x="183769" y="93590"/>
                    <a:pt x="183007" y="90288"/>
                    <a:pt x="182245" y="88383"/>
                  </a:cubicBezTo>
                  <a:cubicBezTo>
                    <a:pt x="181864" y="87494"/>
                    <a:pt x="181102" y="86859"/>
                    <a:pt x="180213" y="86859"/>
                  </a:cubicBezTo>
                  <a:lnTo>
                    <a:pt x="180213" y="86859"/>
                  </a:lnTo>
                  <a:cubicBezTo>
                    <a:pt x="133222" y="83811"/>
                    <a:pt x="92075" y="44060"/>
                    <a:pt x="74422" y="24121"/>
                  </a:cubicBezTo>
                  <a:close/>
                </a:path>
              </a:pathLst>
            </a:custGeom>
            <a:grpFill/>
            <a:ln w="0" cap="flat">
              <a:noFill/>
              <a:prstDash val="solid"/>
              <a:miter/>
            </a:ln>
          </p:spPr>
          <p:txBody>
            <a:bodyPr rtlCol="0" anchor="ctr"/>
            <a:lstStyle/>
            <a:p>
              <a:pPr>
                <a:lnSpc>
                  <a:spcPct val="90000"/>
                </a:lnSpc>
              </a:pPr>
              <a:endParaRPr lang="en-AU" sz="650"/>
            </a:p>
          </p:txBody>
        </p:sp>
        <p:sp>
          <p:nvSpPr>
            <p:cNvPr id="23" name="Freeform: Shape 22">
              <a:extLst>
                <a:ext uri="{FF2B5EF4-FFF2-40B4-BE49-F238E27FC236}">
                  <a16:creationId xmlns:a16="http://schemas.microsoft.com/office/drawing/2014/main" id="{2ED2B636-5A53-55D4-7FCA-149B9CEBA1EE}"/>
                </a:ext>
              </a:extLst>
            </p:cNvPr>
            <p:cNvSpPr/>
            <p:nvPr/>
          </p:nvSpPr>
          <p:spPr>
            <a:xfrm>
              <a:off x="6726722" y="3840647"/>
              <a:ext cx="68158" cy="108417"/>
            </a:xfrm>
            <a:custGeom>
              <a:avLst/>
              <a:gdLst>
                <a:gd name="connsiteX0" fmla="*/ 59903 w 68158"/>
                <a:gd name="connsiteY0" fmla="*/ 108417 h 108417"/>
                <a:gd name="connsiteX1" fmla="*/ 51648 w 68158"/>
                <a:gd name="connsiteY1" fmla="*/ 100162 h 108417"/>
                <a:gd name="connsiteX2" fmla="*/ 51648 w 68158"/>
                <a:gd name="connsiteY2" fmla="*/ 86065 h 108417"/>
                <a:gd name="connsiteX3" fmla="*/ 3896 w 68158"/>
                <a:gd name="connsiteY3" fmla="*/ 15326 h 108417"/>
                <a:gd name="connsiteX4" fmla="*/ 1229 w 68158"/>
                <a:gd name="connsiteY4" fmla="*/ 3896 h 108417"/>
                <a:gd name="connsiteX5" fmla="*/ 12659 w 68158"/>
                <a:gd name="connsiteY5" fmla="*/ 1229 h 108417"/>
                <a:gd name="connsiteX6" fmla="*/ 68159 w 68158"/>
                <a:gd name="connsiteY6" fmla="*/ 85938 h 108417"/>
                <a:gd name="connsiteX7" fmla="*/ 68159 w 68158"/>
                <a:gd name="connsiteY7" fmla="*/ 100035 h 108417"/>
                <a:gd name="connsiteX8" fmla="*/ 59903 w 68158"/>
                <a:gd name="connsiteY8" fmla="*/ 108290 h 1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58" h="108417">
                  <a:moveTo>
                    <a:pt x="59903" y="108417"/>
                  </a:moveTo>
                  <a:cubicBezTo>
                    <a:pt x="55332" y="108417"/>
                    <a:pt x="51648" y="104734"/>
                    <a:pt x="51648" y="100162"/>
                  </a:cubicBezTo>
                  <a:lnTo>
                    <a:pt x="51648" y="86065"/>
                  </a:lnTo>
                  <a:cubicBezTo>
                    <a:pt x="51648" y="59776"/>
                    <a:pt x="34630" y="34630"/>
                    <a:pt x="3896" y="15326"/>
                  </a:cubicBezTo>
                  <a:cubicBezTo>
                    <a:pt x="86" y="12913"/>
                    <a:pt x="-1184" y="7833"/>
                    <a:pt x="1229" y="3896"/>
                  </a:cubicBezTo>
                  <a:cubicBezTo>
                    <a:pt x="3642" y="86"/>
                    <a:pt x="8722" y="-1184"/>
                    <a:pt x="12659" y="1229"/>
                  </a:cubicBezTo>
                  <a:cubicBezTo>
                    <a:pt x="61046" y="31582"/>
                    <a:pt x="68159" y="67269"/>
                    <a:pt x="68159" y="85938"/>
                  </a:cubicBezTo>
                  <a:lnTo>
                    <a:pt x="68159" y="100035"/>
                  </a:lnTo>
                  <a:cubicBezTo>
                    <a:pt x="68159" y="104607"/>
                    <a:pt x="64475" y="108290"/>
                    <a:pt x="59903" y="108290"/>
                  </a:cubicBezTo>
                  <a:close/>
                </a:path>
              </a:pathLst>
            </a:custGeom>
            <a:grpFill/>
            <a:ln w="0" cap="flat">
              <a:noFill/>
              <a:prstDash val="solid"/>
              <a:miter/>
            </a:ln>
          </p:spPr>
          <p:txBody>
            <a:bodyPr rtlCol="0" anchor="ctr"/>
            <a:lstStyle/>
            <a:p>
              <a:pPr>
                <a:lnSpc>
                  <a:spcPct val="90000"/>
                </a:lnSpc>
              </a:pPr>
              <a:endParaRPr lang="en-AU" sz="650"/>
            </a:p>
          </p:txBody>
        </p:sp>
        <p:sp>
          <p:nvSpPr>
            <p:cNvPr id="24" name="Freeform: Shape 23">
              <a:extLst>
                <a:ext uri="{FF2B5EF4-FFF2-40B4-BE49-F238E27FC236}">
                  <a16:creationId xmlns:a16="http://schemas.microsoft.com/office/drawing/2014/main" id="{38B509D5-F92B-4422-0211-B7915E59E95C}"/>
                </a:ext>
              </a:extLst>
            </p:cNvPr>
            <p:cNvSpPr/>
            <p:nvPr/>
          </p:nvSpPr>
          <p:spPr>
            <a:xfrm>
              <a:off x="6622922" y="3745738"/>
              <a:ext cx="48644" cy="79883"/>
            </a:xfrm>
            <a:custGeom>
              <a:avLst/>
              <a:gdLst>
                <a:gd name="connsiteX0" fmla="*/ 40513 w 48644"/>
                <a:gd name="connsiteY0" fmla="*/ 79883 h 79883"/>
                <a:gd name="connsiteX1" fmla="*/ 36957 w 48644"/>
                <a:gd name="connsiteY1" fmla="*/ 79121 h 79883"/>
                <a:gd name="connsiteX2" fmla="*/ 0 w 48644"/>
                <a:gd name="connsiteY2" fmla="*/ 36703 h 79883"/>
                <a:gd name="connsiteX3" fmla="*/ 0 w 48644"/>
                <a:gd name="connsiteY3" fmla="*/ 8255 h 79883"/>
                <a:gd name="connsiteX4" fmla="*/ 8255 w 48644"/>
                <a:gd name="connsiteY4" fmla="*/ 0 h 79883"/>
                <a:gd name="connsiteX5" fmla="*/ 16510 w 48644"/>
                <a:gd name="connsiteY5" fmla="*/ 8255 h 79883"/>
                <a:gd name="connsiteX6" fmla="*/ 16510 w 48644"/>
                <a:gd name="connsiteY6" fmla="*/ 36703 h 79883"/>
                <a:gd name="connsiteX7" fmla="*/ 43942 w 48644"/>
                <a:gd name="connsiteY7" fmla="*/ 64135 h 79883"/>
                <a:gd name="connsiteX8" fmla="*/ 47879 w 48644"/>
                <a:gd name="connsiteY8" fmla="*/ 75184 h 79883"/>
                <a:gd name="connsiteX9" fmla="*/ 40386 w 48644"/>
                <a:gd name="connsiteY9" fmla="*/ 79883 h 7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44" h="79883">
                  <a:moveTo>
                    <a:pt x="40513" y="79883"/>
                  </a:moveTo>
                  <a:cubicBezTo>
                    <a:pt x="39370" y="79883"/>
                    <a:pt x="38100" y="79629"/>
                    <a:pt x="36957" y="79121"/>
                  </a:cubicBezTo>
                  <a:cubicBezTo>
                    <a:pt x="21082" y="71628"/>
                    <a:pt x="0" y="59055"/>
                    <a:pt x="0" y="36703"/>
                  </a:cubicBezTo>
                  <a:lnTo>
                    <a:pt x="0" y="8255"/>
                  </a:lnTo>
                  <a:cubicBezTo>
                    <a:pt x="0" y="3683"/>
                    <a:pt x="3683" y="0"/>
                    <a:pt x="8255" y="0"/>
                  </a:cubicBezTo>
                  <a:cubicBezTo>
                    <a:pt x="12827" y="0"/>
                    <a:pt x="16510" y="3683"/>
                    <a:pt x="16510" y="8255"/>
                  </a:cubicBezTo>
                  <a:lnTo>
                    <a:pt x="16510" y="36703"/>
                  </a:lnTo>
                  <a:cubicBezTo>
                    <a:pt x="16510" y="46736"/>
                    <a:pt x="25019" y="55118"/>
                    <a:pt x="43942" y="64135"/>
                  </a:cubicBezTo>
                  <a:cubicBezTo>
                    <a:pt x="48006" y="66040"/>
                    <a:pt x="49784" y="70993"/>
                    <a:pt x="47879" y="75184"/>
                  </a:cubicBezTo>
                  <a:cubicBezTo>
                    <a:pt x="46482" y="78105"/>
                    <a:pt x="43561" y="79883"/>
                    <a:pt x="40386" y="79883"/>
                  </a:cubicBezTo>
                  <a:close/>
                </a:path>
              </a:pathLst>
            </a:custGeom>
            <a:grpFill/>
            <a:ln w="0" cap="flat">
              <a:noFill/>
              <a:prstDash val="solid"/>
              <a:miter/>
            </a:ln>
          </p:spPr>
          <p:txBody>
            <a:bodyPr rtlCol="0" anchor="ctr"/>
            <a:lstStyle/>
            <a:p>
              <a:pPr>
                <a:lnSpc>
                  <a:spcPct val="90000"/>
                </a:lnSpc>
              </a:pPr>
              <a:endParaRPr lang="en-AU" sz="650"/>
            </a:p>
          </p:txBody>
        </p:sp>
        <p:sp>
          <p:nvSpPr>
            <p:cNvPr id="26" name="Freeform: Shape 25">
              <a:extLst>
                <a:ext uri="{FF2B5EF4-FFF2-40B4-BE49-F238E27FC236}">
                  <a16:creationId xmlns:a16="http://schemas.microsoft.com/office/drawing/2014/main" id="{34075906-C1B9-DE7C-E4AF-9DEFB44B77AD}"/>
                </a:ext>
              </a:extLst>
            </p:cNvPr>
            <p:cNvSpPr/>
            <p:nvPr/>
          </p:nvSpPr>
          <p:spPr>
            <a:xfrm>
              <a:off x="6382765" y="3840744"/>
              <a:ext cx="68315" cy="108447"/>
            </a:xfrm>
            <a:custGeom>
              <a:avLst/>
              <a:gdLst>
                <a:gd name="connsiteX0" fmla="*/ 8255 w 68315"/>
                <a:gd name="connsiteY0" fmla="*/ 108321 h 108447"/>
                <a:gd name="connsiteX1" fmla="*/ 0 w 68315"/>
                <a:gd name="connsiteY1" fmla="*/ 100065 h 108447"/>
                <a:gd name="connsiteX2" fmla="*/ 0 w 68315"/>
                <a:gd name="connsiteY2" fmla="*/ 85969 h 108447"/>
                <a:gd name="connsiteX3" fmla="*/ 55626 w 68315"/>
                <a:gd name="connsiteY3" fmla="*/ 1259 h 108447"/>
                <a:gd name="connsiteX4" fmla="*/ 67056 w 68315"/>
                <a:gd name="connsiteY4" fmla="*/ 3927 h 108447"/>
                <a:gd name="connsiteX5" fmla="*/ 64389 w 68315"/>
                <a:gd name="connsiteY5" fmla="*/ 15357 h 108447"/>
                <a:gd name="connsiteX6" fmla="*/ 16637 w 68315"/>
                <a:gd name="connsiteY6" fmla="*/ 86096 h 108447"/>
                <a:gd name="connsiteX7" fmla="*/ 16637 w 68315"/>
                <a:gd name="connsiteY7" fmla="*/ 100193 h 108447"/>
                <a:gd name="connsiteX8" fmla="*/ 8382 w 68315"/>
                <a:gd name="connsiteY8" fmla="*/ 108448 h 10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15" h="108447">
                  <a:moveTo>
                    <a:pt x="8255" y="108321"/>
                  </a:moveTo>
                  <a:cubicBezTo>
                    <a:pt x="3683" y="108321"/>
                    <a:pt x="0" y="104638"/>
                    <a:pt x="0" y="100065"/>
                  </a:cubicBezTo>
                  <a:lnTo>
                    <a:pt x="0" y="85969"/>
                  </a:lnTo>
                  <a:cubicBezTo>
                    <a:pt x="0" y="67300"/>
                    <a:pt x="7239" y="31486"/>
                    <a:pt x="55626" y="1259"/>
                  </a:cubicBezTo>
                  <a:cubicBezTo>
                    <a:pt x="59436" y="-1154"/>
                    <a:pt x="64643" y="-10"/>
                    <a:pt x="67056" y="3927"/>
                  </a:cubicBezTo>
                  <a:cubicBezTo>
                    <a:pt x="69469" y="7737"/>
                    <a:pt x="68326" y="12944"/>
                    <a:pt x="64389" y="15357"/>
                  </a:cubicBezTo>
                  <a:cubicBezTo>
                    <a:pt x="33528" y="34661"/>
                    <a:pt x="16637" y="59807"/>
                    <a:pt x="16637" y="86096"/>
                  </a:cubicBezTo>
                  <a:lnTo>
                    <a:pt x="16637" y="100193"/>
                  </a:lnTo>
                  <a:cubicBezTo>
                    <a:pt x="16637" y="104765"/>
                    <a:pt x="12954" y="108448"/>
                    <a:pt x="8382" y="108448"/>
                  </a:cubicBezTo>
                  <a:close/>
                </a:path>
              </a:pathLst>
            </a:custGeom>
            <a:grpFill/>
            <a:ln w="0" cap="flat">
              <a:noFill/>
              <a:prstDash val="solid"/>
              <a:miter/>
            </a:ln>
          </p:spPr>
          <p:txBody>
            <a:bodyPr rtlCol="0" anchor="ctr"/>
            <a:lstStyle/>
            <a:p>
              <a:pPr>
                <a:lnSpc>
                  <a:spcPct val="90000"/>
                </a:lnSpc>
              </a:pPr>
              <a:endParaRPr lang="en-AU" sz="650"/>
            </a:p>
          </p:txBody>
        </p:sp>
        <p:sp>
          <p:nvSpPr>
            <p:cNvPr id="38" name="Freeform: Shape 37">
              <a:extLst>
                <a:ext uri="{FF2B5EF4-FFF2-40B4-BE49-F238E27FC236}">
                  <a16:creationId xmlns:a16="http://schemas.microsoft.com/office/drawing/2014/main" id="{F5E856C8-0E4D-1D9A-F776-63332436D534}"/>
                </a:ext>
              </a:extLst>
            </p:cNvPr>
            <p:cNvSpPr/>
            <p:nvPr/>
          </p:nvSpPr>
          <p:spPr>
            <a:xfrm>
              <a:off x="6506439" y="3745738"/>
              <a:ext cx="48284" cy="79628"/>
            </a:xfrm>
            <a:custGeom>
              <a:avLst/>
              <a:gdLst>
                <a:gd name="connsiteX0" fmla="*/ 8279 w 48284"/>
                <a:gd name="connsiteY0" fmla="*/ 79629 h 79628"/>
                <a:gd name="connsiteX1" fmla="*/ 786 w 48284"/>
                <a:gd name="connsiteY1" fmla="*/ 74930 h 79628"/>
                <a:gd name="connsiteX2" fmla="*/ 4723 w 48284"/>
                <a:gd name="connsiteY2" fmla="*/ 63881 h 79628"/>
                <a:gd name="connsiteX3" fmla="*/ 31774 w 48284"/>
                <a:gd name="connsiteY3" fmla="*/ 36703 h 79628"/>
                <a:gd name="connsiteX4" fmla="*/ 31774 w 48284"/>
                <a:gd name="connsiteY4" fmla="*/ 8255 h 79628"/>
                <a:gd name="connsiteX5" fmla="*/ 40029 w 48284"/>
                <a:gd name="connsiteY5" fmla="*/ 0 h 79628"/>
                <a:gd name="connsiteX6" fmla="*/ 48284 w 48284"/>
                <a:gd name="connsiteY6" fmla="*/ 8255 h 79628"/>
                <a:gd name="connsiteX7" fmla="*/ 48284 w 48284"/>
                <a:gd name="connsiteY7" fmla="*/ 36703 h 79628"/>
                <a:gd name="connsiteX8" fmla="*/ 11708 w 48284"/>
                <a:gd name="connsiteY8" fmla="*/ 78867 h 79628"/>
                <a:gd name="connsiteX9" fmla="*/ 8153 w 48284"/>
                <a:gd name="connsiteY9" fmla="*/ 79629 h 7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84" h="79628">
                  <a:moveTo>
                    <a:pt x="8279" y="79629"/>
                  </a:moveTo>
                  <a:cubicBezTo>
                    <a:pt x="5231" y="79629"/>
                    <a:pt x="2183" y="77851"/>
                    <a:pt x="786" y="74930"/>
                  </a:cubicBezTo>
                  <a:cubicBezTo>
                    <a:pt x="-1119" y="70866"/>
                    <a:pt x="532" y="65913"/>
                    <a:pt x="4723" y="63881"/>
                  </a:cubicBezTo>
                  <a:cubicBezTo>
                    <a:pt x="23138" y="55118"/>
                    <a:pt x="31774" y="46482"/>
                    <a:pt x="31774" y="36703"/>
                  </a:cubicBezTo>
                  <a:lnTo>
                    <a:pt x="31774" y="8255"/>
                  </a:lnTo>
                  <a:cubicBezTo>
                    <a:pt x="31774" y="3683"/>
                    <a:pt x="35457" y="0"/>
                    <a:pt x="40029" y="0"/>
                  </a:cubicBezTo>
                  <a:cubicBezTo>
                    <a:pt x="44601" y="0"/>
                    <a:pt x="48284" y="3683"/>
                    <a:pt x="48284" y="8255"/>
                  </a:cubicBezTo>
                  <a:lnTo>
                    <a:pt x="48284" y="36703"/>
                  </a:lnTo>
                  <a:cubicBezTo>
                    <a:pt x="48284" y="58928"/>
                    <a:pt x="27456" y="71374"/>
                    <a:pt x="11708" y="78867"/>
                  </a:cubicBezTo>
                  <a:cubicBezTo>
                    <a:pt x="10566" y="79375"/>
                    <a:pt x="9422" y="79629"/>
                    <a:pt x="8153" y="79629"/>
                  </a:cubicBezTo>
                  <a:close/>
                </a:path>
              </a:pathLst>
            </a:custGeom>
            <a:grpFill/>
            <a:ln w="0" cap="flat">
              <a:noFill/>
              <a:prstDash val="solid"/>
              <a:miter/>
            </a:ln>
          </p:spPr>
          <p:txBody>
            <a:bodyPr rtlCol="0" anchor="ctr"/>
            <a:lstStyle/>
            <a:p>
              <a:pPr>
                <a:lnSpc>
                  <a:spcPct val="90000"/>
                </a:lnSpc>
              </a:pPr>
              <a:endParaRPr lang="en-AU" sz="650"/>
            </a:p>
          </p:txBody>
        </p:sp>
        <p:sp>
          <p:nvSpPr>
            <p:cNvPr id="39" name="Freeform: Shape 38">
              <a:extLst>
                <a:ext uri="{FF2B5EF4-FFF2-40B4-BE49-F238E27FC236}">
                  <a16:creationId xmlns:a16="http://schemas.microsoft.com/office/drawing/2014/main" id="{D8177923-8DA4-BF73-E188-D7663BA2499F}"/>
                </a:ext>
              </a:extLst>
            </p:cNvPr>
            <p:cNvSpPr/>
            <p:nvPr/>
          </p:nvSpPr>
          <p:spPr>
            <a:xfrm>
              <a:off x="6654559" y="3734561"/>
              <a:ext cx="69455" cy="200278"/>
            </a:xfrm>
            <a:custGeom>
              <a:avLst/>
              <a:gdLst>
                <a:gd name="connsiteX0" fmla="*/ 33133 w 69455"/>
                <a:gd name="connsiteY0" fmla="*/ 200279 h 200278"/>
                <a:gd name="connsiteX1" fmla="*/ 28180 w 69455"/>
                <a:gd name="connsiteY1" fmla="*/ 198628 h 200278"/>
                <a:gd name="connsiteX2" fmla="*/ 10908 w 69455"/>
                <a:gd name="connsiteY2" fmla="*/ 6477 h 200278"/>
                <a:gd name="connsiteX3" fmla="*/ 20814 w 69455"/>
                <a:gd name="connsiteY3" fmla="*/ 381 h 200278"/>
                <a:gd name="connsiteX4" fmla="*/ 26910 w 69455"/>
                <a:gd name="connsiteY4" fmla="*/ 10287 h 200278"/>
                <a:gd name="connsiteX5" fmla="*/ 31228 w 69455"/>
                <a:gd name="connsiteY5" fmla="*/ 178181 h 200278"/>
                <a:gd name="connsiteX6" fmla="*/ 39483 w 69455"/>
                <a:gd name="connsiteY6" fmla="*/ 166624 h 200278"/>
                <a:gd name="connsiteX7" fmla="*/ 52945 w 69455"/>
                <a:gd name="connsiteY7" fmla="*/ 135382 h 200278"/>
                <a:gd name="connsiteX8" fmla="*/ 46468 w 69455"/>
                <a:gd name="connsiteY8" fmla="*/ 104521 h 200278"/>
                <a:gd name="connsiteX9" fmla="*/ 31736 w 69455"/>
                <a:gd name="connsiteY9" fmla="*/ 8255 h 200278"/>
                <a:gd name="connsiteX10" fmla="*/ 39991 w 69455"/>
                <a:gd name="connsiteY10" fmla="*/ 0 h 200278"/>
                <a:gd name="connsiteX11" fmla="*/ 48246 w 69455"/>
                <a:gd name="connsiteY11" fmla="*/ 8255 h 200278"/>
                <a:gd name="connsiteX12" fmla="*/ 62343 w 69455"/>
                <a:gd name="connsiteY12" fmla="*/ 99949 h 200278"/>
                <a:gd name="connsiteX13" fmla="*/ 69455 w 69455"/>
                <a:gd name="connsiteY13" fmla="*/ 135382 h 200278"/>
                <a:gd name="connsiteX14" fmla="*/ 52564 w 69455"/>
                <a:gd name="connsiteY14" fmla="*/ 176657 h 200278"/>
                <a:gd name="connsiteX15" fmla="*/ 40499 w 69455"/>
                <a:gd name="connsiteY15" fmla="*/ 195326 h 200278"/>
                <a:gd name="connsiteX16" fmla="*/ 35038 w 69455"/>
                <a:gd name="connsiteY16" fmla="*/ 199898 h 200278"/>
                <a:gd name="connsiteX17" fmla="*/ 33006 w 69455"/>
                <a:gd name="connsiteY17" fmla="*/ 200152 h 20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455" h="200278">
                  <a:moveTo>
                    <a:pt x="33133" y="200279"/>
                  </a:moveTo>
                  <a:cubicBezTo>
                    <a:pt x="31355" y="200279"/>
                    <a:pt x="29577" y="199771"/>
                    <a:pt x="28180" y="198628"/>
                  </a:cubicBezTo>
                  <a:cubicBezTo>
                    <a:pt x="-12079" y="168402"/>
                    <a:pt x="-776" y="56134"/>
                    <a:pt x="10908" y="6477"/>
                  </a:cubicBezTo>
                  <a:cubicBezTo>
                    <a:pt x="11924" y="2032"/>
                    <a:pt x="16496" y="-635"/>
                    <a:pt x="20814" y="381"/>
                  </a:cubicBezTo>
                  <a:cubicBezTo>
                    <a:pt x="25259" y="1397"/>
                    <a:pt x="27926" y="5842"/>
                    <a:pt x="26910" y="10287"/>
                  </a:cubicBezTo>
                  <a:cubicBezTo>
                    <a:pt x="14337" y="63119"/>
                    <a:pt x="10019" y="147574"/>
                    <a:pt x="31228" y="178181"/>
                  </a:cubicBezTo>
                  <a:cubicBezTo>
                    <a:pt x="33895" y="173990"/>
                    <a:pt x="36816" y="170180"/>
                    <a:pt x="39483" y="166624"/>
                  </a:cubicBezTo>
                  <a:cubicBezTo>
                    <a:pt x="46976" y="156845"/>
                    <a:pt x="52945" y="148971"/>
                    <a:pt x="52945" y="135382"/>
                  </a:cubicBezTo>
                  <a:cubicBezTo>
                    <a:pt x="52945" y="126746"/>
                    <a:pt x="50151" y="116967"/>
                    <a:pt x="46468" y="104521"/>
                  </a:cubicBezTo>
                  <a:cubicBezTo>
                    <a:pt x="40245" y="83058"/>
                    <a:pt x="31736" y="53721"/>
                    <a:pt x="31736" y="8255"/>
                  </a:cubicBezTo>
                  <a:cubicBezTo>
                    <a:pt x="31736" y="3683"/>
                    <a:pt x="35419" y="0"/>
                    <a:pt x="39991" y="0"/>
                  </a:cubicBezTo>
                  <a:cubicBezTo>
                    <a:pt x="44563" y="0"/>
                    <a:pt x="48246" y="3683"/>
                    <a:pt x="48246" y="8255"/>
                  </a:cubicBezTo>
                  <a:cubicBezTo>
                    <a:pt x="48246" y="51308"/>
                    <a:pt x="56120" y="78359"/>
                    <a:pt x="62343" y="99949"/>
                  </a:cubicBezTo>
                  <a:cubicBezTo>
                    <a:pt x="66280" y="113665"/>
                    <a:pt x="69455" y="124460"/>
                    <a:pt x="69455" y="135382"/>
                  </a:cubicBezTo>
                  <a:cubicBezTo>
                    <a:pt x="69455" y="154559"/>
                    <a:pt x="60819" y="165735"/>
                    <a:pt x="52564" y="176657"/>
                  </a:cubicBezTo>
                  <a:cubicBezTo>
                    <a:pt x="47992" y="182626"/>
                    <a:pt x="43674" y="188214"/>
                    <a:pt x="40499" y="195326"/>
                  </a:cubicBezTo>
                  <a:cubicBezTo>
                    <a:pt x="39483" y="197612"/>
                    <a:pt x="37451" y="199263"/>
                    <a:pt x="35038" y="199898"/>
                  </a:cubicBezTo>
                  <a:cubicBezTo>
                    <a:pt x="34403" y="200025"/>
                    <a:pt x="33641" y="200152"/>
                    <a:pt x="33006" y="200152"/>
                  </a:cubicBezTo>
                  <a:close/>
                </a:path>
              </a:pathLst>
            </a:custGeom>
            <a:grpFill/>
            <a:ln w="0" cap="flat">
              <a:noFill/>
              <a:prstDash val="solid"/>
              <a:miter/>
            </a:ln>
          </p:spPr>
          <p:txBody>
            <a:bodyPr rtlCol="0" anchor="ctr"/>
            <a:lstStyle/>
            <a:p>
              <a:pPr>
                <a:lnSpc>
                  <a:spcPct val="90000"/>
                </a:lnSpc>
              </a:pPr>
              <a:endParaRPr lang="en-AU" sz="650"/>
            </a:p>
          </p:txBody>
        </p:sp>
        <p:sp>
          <p:nvSpPr>
            <p:cNvPr id="40" name="Freeform: Shape 39">
              <a:extLst>
                <a:ext uri="{FF2B5EF4-FFF2-40B4-BE49-F238E27FC236}">
                  <a16:creationId xmlns:a16="http://schemas.microsoft.com/office/drawing/2014/main" id="{C9551AF1-B271-2EB3-AA12-37A4EAA2C05A}"/>
                </a:ext>
              </a:extLst>
            </p:cNvPr>
            <p:cNvSpPr/>
            <p:nvPr/>
          </p:nvSpPr>
          <p:spPr>
            <a:xfrm>
              <a:off x="6460871" y="3508755"/>
              <a:ext cx="256412" cy="242570"/>
            </a:xfrm>
            <a:custGeom>
              <a:avLst/>
              <a:gdLst>
                <a:gd name="connsiteX0" fmla="*/ 233934 w 256412"/>
                <a:gd name="connsiteY0" fmla="*/ 242443 h 242570"/>
                <a:gd name="connsiteX1" fmla="*/ 212725 w 256412"/>
                <a:gd name="connsiteY1" fmla="*/ 242443 h 242570"/>
                <a:gd name="connsiteX2" fmla="*/ 206883 w 256412"/>
                <a:gd name="connsiteY2" fmla="*/ 240030 h 242570"/>
                <a:gd name="connsiteX3" fmla="*/ 199771 w 256412"/>
                <a:gd name="connsiteY3" fmla="*/ 232918 h 242570"/>
                <a:gd name="connsiteX4" fmla="*/ 199771 w 256412"/>
                <a:gd name="connsiteY4" fmla="*/ 221234 h 242570"/>
                <a:gd name="connsiteX5" fmla="*/ 211455 w 256412"/>
                <a:gd name="connsiteY5" fmla="*/ 221234 h 242570"/>
                <a:gd name="connsiteX6" fmla="*/ 216154 w 256412"/>
                <a:gd name="connsiteY6" fmla="*/ 225933 h 242570"/>
                <a:gd name="connsiteX7" fmla="*/ 228727 w 256412"/>
                <a:gd name="connsiteY7" fmla="*/ 225933 h 242570"/>
                <a:gd name="connsiteX8" fmla="*/ 239776 w 256412"/>
                <a:gd name="connsiteY8" fmla="*/ 177673 h 242570"/>
                <a:gd name="connsiteX9" fmla="*/ 234569 w 256412"/>
                <a:gd name="connsiteY9" fmla="*/ 118745 h 242570"/>
                <a:gd name="connsiteX10" fmla="*/ 232283 w 256412"/>
                <a:gd name="connsiteY10" fmla="*/ 99187 h 242570"/>
                <a:gd name="connsiteX11" fmla="*/ 156210 w 256412"/>
                <a:gd name="connsiteY11" fmla="*/ 16510 h 242570"/>
                <a:gd name="connsiteX12" fmla="*/ 112522 w 256412"/>
                <a:gd name="connsiteY12" fmla="*/ 24765 h 242570"/>
                <a:gd name="connsiteX13" fmla="*/ 102870 w 256412"/>
                <a:gd name="connsiteY13" fmla="*/ 25400 h 242570"/>
                <a:gd name="connsiteX14" fmla="*/ 102870 w 256412"/>
                <a:gd name="connsiteY14" fmla="*/ 25400 h 242570"/>
                <a:gd name="connsiteX15" fmla="*/ 89408 w 256412"/>
                <a:gd name="connsiteY15" fmla="*/ 23622 h 242570"/>
                <a:gd name="connsiteX16" fmla="*/ 31115 w 256412"/>
                <a:gd name="connsiteY16" fmla="*/ 99187 h 242570"/>
                <a:gd name="connsiteX17" fmla="*/ 24511 w 256412"/>
                <a:gd name="connsiteY17" fmla="*/ 131572 h 242570"/>
                <a:gd name="connsiteX18" fmla="*/ 16510 w 256412"/>
                <a:gd name="connsiteY18" fmla="*/ 177800 h 242570"/>
                <a:gd name="connsiteX19" fmla="*/ 27559 w 256412"/>
                <a:gd name="connsiteY19" fmla="*/ 226060 h 242570"/>
                <a:gd name="connsiteX20" fmla="*/ 40132 w 256412"/>
                <a:gd name="connsiteY20" fmla="*/ 226060 h 242570"/>
                <a:gd name="connsiteX21" fmla="*/ 44831 w 256412"/>
                <a:gd name="connsiteY21" fmla="*/ 221361 h 242570"/>
                <a:gd name="connsiteX22" fmla="*/ 56515 w 256412"/>
                <a:gd name="connsiteY22" fmla="*/ 221361 h 242570"/>
                <a:gd name="connsiteX23" fmla="*/ 56515 w 256412"/>
                <a:gd name="connsiteY23" fmla="*/ 233045 h 242570"/>
                <a:gd name="connsiteX24" fmla="*/ 49403 w 256412"/>
                <a:gd name="connsiteY24" fmla="*/ 240157 h 242570"/>
                <a:gd name="connsiteX25" fmla="*/ 43561 w 256412"/>
                <a:gd name="connsiteY25" fmla="*/ 242570 h 242570"/>
                <a:gd name="connsiteX26" fmla="*/ 22352 w 256412"/>
                <a:gd name="connsiteY26" fmla="*/ 242570 h 242570"/>
                <a:gd name="connsiteX27" fmla="*/ 15113 w 256412"/>
                <a:gd name="connsiteY27" fmla="*/ 238252 h 242570"/>
                <a:gd name="connsiteX28" fmla="*/ 0 w 256412"/>
                <a:gd name="connsiteY28" fmla="*/ 177800 h 242570"/>
                <a:gd name="connsiteX29" fmla="*/ 8509 w 256412"/>
                <a:gd name="connsiteY29" fmla="*/ 127635 h 242570"/>
                <a:gd name="connsiteX30" fmla="*/ 14732 w 256412"/>
                <a:gd name="connsiteY30" fmla="*/ 97409 h 242570"/>
                <a:gd name="connsiteX31" fmla="*/ 89408 w 256412"/>
                <a:gd name="connsiteY31" fmla="*/ 6985 h 242570"/>
                <a:gd name="connsiteX32" fmla="*/ 106426 w 256412"/>
                <a:gd name="connsiteY32" fmla="*/ 9144 h 242570"/>
                <a:gd name="connsiteX33" fmla="*/ 156210 w 256412"/>
                <a:gd name="connsiteY33" fmla="*/ 0 h 242570"/>
                <a:gd name="connsiteX34" fmla="*/ 248793 w 256412"/>
                <a:gd name="connsiteY34" fmla="*/ 97409 h 242570"/>
                <a:gd name="connsiteX35" fmla="*/ 251079 w 256412"/>
                <a:gd name="connsiteY35" fmla="*/ 116713 h 242570"/>
                <a:gd name="connsiteX36" fmla="*/ 256413 w 256412"/>
                <a:gd name="connsiteY36" fmla="*/ 177673 h 242570"/>
                <a:gd name="connsiteX37" fmla="*/ 241300 w 256412"/>
                <a:gd name="connsiteY37" fmla="*/ 238125 h 242570"/>
                <a:gd name="connsiteX38" fmla="*/ 234061 w 256412"/>
                <a:gd name="connsiteY38" fmla="*/ 242443 h 24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6412" h="242570">
                  <a:moveTo>
                    <a:pt x="233934" y="242443"/>
                  </a:moveTo>
                  <a:lnTo>
                    <a:pt x="212725" y="242443"/>
                  </a:lnTo>
                  <a:cubicBezTo>
                    <a:pt x="210566" y="242443"/>
                    <a:pt x="208407" y="241554"/>
                    <a:pt x="206883" y="240030"/>
                  </a:cubicBezTo>
                  <a:lnTo>
                    <a:pt x="199771" y="232918"/>
                  </a:lnTo>
                  <a:cubicBezTo>
                    <a:pt x="196596" y="229743"/>
                    <a:pt x="196596" y="224409"/>
                    <a:pt x="199771" y="221234"/>
                  </a:cubicBezTo>
                  <a:cubicBezTo>
                    <a:pt x="202946" y="218059"/>
                    <a:pt x="208280" y="218059"/>
                    <a:pt x="211455" y="221234"/>
                  </a:cubicBezTo>
                  <a:lnTo>
                    <a:pt x="216154" y="225933"/>
                  </a:lnTo>
                  <a:lnTo>
                    <a:pt x="228727" y="225933"/>
                  </a:lnTo>
                  <a:cubicBezTo>
                    <a:pt x="232410" y="217551"/>
                    <a:pt x="239776" y="198374"/>
                    <a:pt x="239776" y="177673"/>
                  </a:cubicBezTo>
                  <a:cubicBezTo>
                    <a:pt x="239776" y="160401"/>
                    <a:pt x="236982" y="137287"/>
                    <a:pt x="234569" y="118745"/>
                  </a:cubicBezTo>
                  <a:cubicBezTo>
                    <a:pt x="233680" y="111506"/>
                    <a:pt x="232918" y="104902"/>
                    <a:pt x="232283" y="99187"/>
                  </a:cubicBezTo>
                  <a:cubicBezTo>
                    <a:pt x="232283" y="98298"/>
                    <a:pt x="222885" y="16510"/>
                    <a:pt x="156210" y="16510"/>
                  </a:cubicBezTo>
                  <a:cubicBezTo>
                    <a:pt x="123444" y="16510"/>
                    <a:pt x="112649" y="24638"/>
                    <a:pt x="112522" y="24765"/>
                  </a:cubicBezTo>
                  <a:cubicBezTo>
                    <a:pt x="109728" y="26924"/>
                    <a:pt x="105791" y="27305"/>
                    <a:pt x="102870" y="25400"/>
                  </a:cubicBezTo>
                  <a:lnTo>
                    <a:pt x="102870" y="25400"/>
                  </a:lnTo>
                  <a:cubicBezTo>
                    <a:pt x="102870" y="25400"/>
                    <a:pt x="98806" y="23622"/>
                    <a:pt x="89408" y="23622"/>
                  </a:cubicBezTo>
                  <a:cubicBezTo>
                    <a:pt x="40386" y="23622"/>
                    <a:pt x="32004" y="91440"/>
                    <a:pt x="31115" y="99187"/>
                  </a:cubicBezTo>
                  <a:cubicBezTo>
                    <a:pt x="30099" y="108458"/>
                    <a:pt x="27432" y="119761"/>
                    <a:pt x="24511" y="131572"/>
                  </a:cubicBezTo>
                  <a:cubicBezTo>
                    <a:pt x="20574" y="147828"/>
                    <a:pt x="16510" y="164592"/>
                    <a:pt x="16510" y="177800"/>
                  </a:cubicBezTo>
                  <a:cubicBezTo>
                    <a:pt x="16510" y="198501"/>
                    <a:pt x="23876" y="217678"/>
                    <a:pt x="27559" y="226060"/>
                  </a:cubicBezTo>
                  <a:lnTo>
                    <a:pt x="40132" y="226060"/>
                  </a:lnTo>
                  <a:lnTo>
                    <a:pt x="44831" y="221361"/>
                  </a:lnTo>
                  <a:cubicBezTo>
                    <a:pt x="48006" y="218186"/>
                    <a:pt x="53213" y="218186"/>
                    <a:pt x="56515" y="221361"/>
                  </a:cubicBezTo>
                  <a:cubicBezTo>
                    <a:pt x="59690" y="224536"/>
                    <a:pt x="59690" y="229870"/>
                    <a:pt x="56515" y="233045"/>
                  </a:cubicBezTo>
                  <a:lnTo>
                    <a:pt x="49403" y="240157"/>
                  </a:lnTo>
                  <a:cubicBezTo>
                    <a:pt x="47879" y="241681"/>
                    <a:pt x="45720" y="242570"/>
                    <a:pt x="43561" y="242570"/>
                  </a:cubicBezTo>
                  <a:lnTo>
                    <a:pt x="22352" y="242570"/>
                  </a:lnTo>
                  <a:cubicBezTo>
                    <a:pt x="19304" y="242570"/>
                    <a:pt x="16510" y="240919"/>
                    <a:pt x="15113" y="238252"/>
                  </a:cubicBezTo>
                  <a:cubicBezTo>
                    <a:pt x="14478" y="237109"/>
                    <a:pt x="0" y="209550"/>
                    <a:pt x="0" y="177800"/>
                  </a:cubicBezTo>
                  <a:cubicBezTo>
                    <a:pt x="0" y="162560"/>
                    <a:pt x="4318" y="144780"/>
                    <a:pt x="8509" y="127635"/>
                  </a:cubicBezTo>
                  <a:cubicBezTo>
                    <a:pt x="11303" y="116332"/>
                    <a:pt x="13843" y="105664"/>
                    <a:pt x="14732" y="97409"/>
                  </a:cubicBezTo>
                  <a:cubicBezTo>
                    <a:pt x="15748" y="88138"/>
                    <a:pt x="25908" y="6985"/>
                    <a:pt x="89408" y="6985"/>
                  </a:cubicBezTo>
                  <a:cubicBezTo>
                    <a:pt x="97282" y="6985"/>
                    <a:pt x="102870" y="8001"/>
                    <a:pt x="106426" y="9144"/>
                  </a:cubicBezTo>
                  <a:cubicBezTo>
                    <a:pt x="113284" y="5461"/>
                    <a:pt x="128270" y="0"/>
                    <a:pt x="156210" y="0"/>
                  </a:cubicBezTo>
                  <a:cubicBezTo>
                    <a:pt x="221361" y="0"/>
                    <a:pt x="245237" y="63754"/>
                    <a:pt x="248793" y="97409"/>
                  </a:cubicBezTo>
                  <a:cubicBezTo>
                    <a:pt x="249428" y="103124"/>
                    <a:pt x="250190" y="109601"/>
                    <a:pt x="251079" y="116713"/>
                  </a:cubicBezTo>
                  <a:cubicBezTo>
                    <a:pt x="253619" y="136779"/>
                    <a:pt x="256413" y="159512"/>
                    <a:pt x="256413" y="177673"/>
                  </a:cubicBezTo>
                  <a:cubicBezTo>
                    <a:pt x="256413" y="209423"/>
                    <a:pt x="241935" y="236982"/>
                    <a:pt x="241300" y="238125"/>
                  </a:cubicBezTo>
                  <a:cubicBezTo>
                    <a:pt x="239903" y="240792"/>
                    <a:pt x="237109" y="242443"/>
                    <a:pt x="234061" y="242443"/>
                  </a:cubicBezTo>
                  <a:close/>
                </a:path>
              </a:pathLst>
            </a:custGeom>
            <a:grpFill/>
            <a:ln w="0" cap="flat">
              <a:noFill/>
              <a:prstDash val="solid"/>
              <a:miter/>
            </a:ln>
          </p:spPr>
          <p:txBody>
            <a:bodyPr rtlCol="0" anchor="ctr"/>
            <a:lstStyle/>
            <a:p>
              <a:pPr>
                <a:lnSpc>
                  <a:spcPct val="90000"/>
                </a:lnSpc>
              </a:pPr>
              <a:endParaRPr lang="en-AU" sz="650"/>
            </a:p>
          </p:txBody>
        </p:sp>
        <p:sp>
          <p:nvSpPr>
            <p:cNvPr id="41" name="Freeform: Shape 40">
              <a:extLst>
                <a:ext uri="{FF2B5EF4-FFF2-40B4-BE49-F238E27FC236}">
                  <a16:creationId xmlns:a16="http://schemas.microsoft.com/office/drawing/2014/main" id="{D6B7C4F7-D8D2-69ED-C423-0129329F0358}"/>
                </a:ext>
              </a:extLst>
            </p:cNvPr>
            <p:cNvSpPr/>
            <p:nvPr/>
          </p:nvSpPr>
          <p:spPr>
            <a:xfrm>
              <a:off x="6453885" y="3734689"/>
              <a:ext cx="69505" cy="200278"/>
            </a:xfrm>
            <a:custGeom>
              <a:avLst/>
              <a:gdLst>
                <a:gd name="connsiteX0" fmla="*/ 36449 w 69505"/>
                <a:gd name="connsiteY0" fmla="*/ 200152 h 200278"/>
                <a:gd name="connsiteX1" fmla="*/ 34417 w 69505"/>
                <a:gd name="connsiteY1" fmla="*/ 199898 h 200278"/>
                <a:gd name="connsiteX2" fmla="*/ 28956 w 69505"/>
                <a:gd name="connsiteY2" fmla="*/ 195326 h 200278"/>
                <a:gd name="connsiteX3" fmla="*/ 16891 w 69505"/>
                <a:gd name="connsiteY3" fmla="*/ 176657 h 200278"/>
                <a:gd name="connsiteX4" fmla="*/ 0 w 69505"/>
                <a:gd name="connsiteY4" fmla="*/ 135382 h 200278"/>
                <a:gd name="connsiteX5" fmla="*/ 7112 w 69505"/>
                <a:gd name="connsiteY5" fmla="*/ 99949 h 200278"/>
                <a:gd name="connsiteX6" fmla="*/ 21209 w 69505"/>
                <a:gd name="connsiteY6" fmla="*/ 8255 h 200278"/>
                <a:gd name="connsiteX7" fmla="*/ 29464 w 69505"/>
                <a:gd name="connsiteY7" fmla="*/ 0 h 200278"/>
                <a:gd name="connsiteX8" fmla="*/ 37719 w 69505"/>
                <a:gd name="connsiteY8" fmla="*/ 8255 h 200278"/>
                <a:gd name="connsiteX9" fmla="*/ 22987 w 69505"/>
                <a:gd name="connsiteY9" fmla="*/ 104521 h 200278"/>
                <a:gd name="connsiteX10" fmla="*/ 16510 w 69505"/>
                <a:gd name="connsiteY10" fmla="*/ 135382 h 200278"/>
                <a:gd name="connsiteX11" fmla="*/ 29972 w 69505"/>
                <a:gd name="connsiteY11" fmla="*/ 166624 h 200278"/>
                <a:gd name="connsiteX12" fmla="*/ 38227 w 69505"/>
                <a:gd name="connsiteY12" fmla="*/ 178181 h 200278"/>
                <a:gd name="connsiteX13" fmla="*/ 42545 w 69505"/>
                <a:gd name="connsiteY13" fmla="*/ 10287 h 200278"/>
                <a:gd name="connsiteX14" fmla="*/ 48641 w 69505"/>
                <a:gd name="connsiteY14" fmla="*/ 381 h 200278"/>
                <a:gd name="connsiteX15" fmla="*/ 58547 w 69505"/>
                <a:gd name="connsiteY15" fmla="*/ 6477 h 200278"/>
                <a:gd name="connsiteX16" fmla="*/ 41275 w 69505"/>
                <a:gd name="connsiteY16" fmla="*/ 198628 h 200278"/>
                <a:gd name="connsiteX17" fmla="*/ 36322 w 69505"/>
                <a:gd name="connsiteY17" fmla="*/ 200279 h 20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505" h="200278">
                  <a:moveTo>
                    <a:pt x="36449" y="200152"/>
                  </a:moveTo>
                  <a:cubicBezTo>
                    <a:pt x="35814" y="200152"/>
                    <a:pt x="35052" y="200152"/>
                    <a:pt x="34417" y="199898"/>
                  </a:cubicBezTo>
                  <a:cubicBezTo>
                    <a:pt x="32004" y="199263"/>
                    <a:pt x="29972" y="197612"/>
                    <a:pt x="28956" y="195326"/>
                  </a:cubicBezTo>
                  <a:cubicBezTo>
                    <a:pt x="25781" y="188214"/>
                    <a:pt x="21463" y="182626"/>
                    <a:pt x="16891" y="176657"/>
                  </a:cubicBezTo>
                  <a:cubicBezTo>
                    <a:pt x="8509" y="165862"/>
                    <a:pt x="0" y="154559"/>
                    <a:pt x="0" y="135382"/>
                  </a:cubicBezTo>
                  <a:cubicBezTo>
                    <a:pt x="0" y="124333"/>
                    <a:pt x="3175" y="113538"/>
                    <a:pt x="7112" y="99949"/>
                  </a:cubicBezTo>
                  <a:cubicBezTo>
                    <a:pt x="13462" y="78232"/>
                    <a:pt x="21209" y="51308"/>
                    <a:pt x="21209" y="8255"/>
                  </a:cubicBezTo>
                  <a:cubicBezTo>
                    <a:pt x="21209" y="3683"/>
                    <a:pt x="24892" y="0"/>
                    <a:pt x="29464" y="0"/>
                  </a:cubicBezTo>
                  <a:cubicBezTo>
                    <a:pt x="34036" y="0"/>
                    <a:pt x="37719" y="3683"/>
                    <a:pt x="37719" y="8255"/>
                  </a:cubicBezTo>
                  <a:cubicBezTo>
                    <a:pt x="37719" y="53721"/>
                    <a:pt x="29210" y="83058"/>
                    <a:pt x="22987" y="104521"/>
                  </a:cubicBezTo>
                  <a:cubicBezTo>
                    <a:pt x="19431" y="116967"/>
                    <a:pt x="16510" y="126746"/>
                    <a:pt x="16510" y="135382"/>
                  </a:cubicBezTo>
                  <a:cubicBezTo>
                    <a:pt x="16510" y="148971"/>
                    <a:pt x="22479" y="156718"/>
                    <a:pt x="29972" y="166624"/>
                  </a:cubicBezTo>
                  <a:cubicBezTo>
                    <a:pt x="32639" y="170180"/>
                    <a:pt x="35560" y="173863"/>
                    <a:pt x="38227" y="178181"/>
                  </a:cubicBezTo>
                  <a:cubicBezTo>
                    <a:pt x="59436" y="147447"/>
                    <a:pt x="54991" y="63119"/>
                    <a:pt x="42545" y="10287"/>
                  </a:cubicBezTo>
                  <a:cubicBezTo>
                    <a:pt x="41529" y="5842"/>
                    <a:pt x="44196" y="1397"/>
                    <a:pt x="48641" y="381"/>
                  </a:cubicBezTo>
                  <a:cubicBezTo>
                    <a:pt x="52959" y="-635"/>
                    <a:pt x="57531" y="2032"/>
                    <a:pt x="58547" y="6477"/>
                  </a:cubicBezTo>
                  <a:cubicBezTo>
                    <a:pt x="70358" y="56134"/>
                    <a:pt x="81534" y="168402"/>
                    <a:pt x="41275" y="198628"/>
                  </a:cubicBezTo>
                  <a:cubicBezTo>
                    <a:pt x="39878" y="199771"/>
                    <a:pt x="38100" y="200279"/>
                    <a:pt x="36322" y="200279"/>
                  </a:cubicBezTo>
                  <a:close/>
                </a:path>
              </a:pathLst>
            </a:custGeom>
            <a:grpFill/>
            <a:ln w="0" cap="flat">
              <a:noFill/>
              <a:prstDash val="solid"/>
              <a:miter/>
            </a:ln>
          </p:spPr>
          <p:txBody>
            <a:bodyPr rtlCol="0" anchor="ctr"/>
            <a:lstStyle/>
            <a:p>
              <a:pPr>
                <a:lnSpc>
                  <a:spcPct val="90000"/>
                </a:lnSpc>
              </a:pPr>
              <a:endParaRPr lang="en-AU" sz="650"/>
            </a:p>
          </p:txBody>
        </p:sp>
        <p:sp>
          <p:nvSpPr>
            <p:cNvPr id="42" name="Freeform: Shape 41">
              <a:extLst>
                <a:ext uri="{FF2B5EF4-FFF2-40B4-BE49-F238E27FC236}">
                  <a16:creationId xmlns:a16="http://schemas.microsoft.com/office/drawing/2014/main" id="{E998073B-6B6B-B0DF-2C0C-FB4CAFDD4BA6}"/>
                </a:ext>
              </a:extLst>
            </p:cNvPr>
            <p:cNvSpPr/>
            <p:nvPr/>
          </p:nvSpPr>
          <p:spPr>
            <a:xfrm>
              <a:off x="6580631" y="3829205"/>
              <a:ext cx="65968" cy="37817"/>
            </a:xfrm>
            <a:custGeom>
              <a:avLst/>
              <a:gdLst>
                <a:gd name="connsiteX0" fmla="*/ 8255 w 65968"/>
                <a:gd name="connsiteY0" fmla="*/ 37690 h 37817"/>
                <a:gd name="connsiteX1" fmla="*/ 0 w 65968"/>
                <a:gd name="connsiteY1" fmla="*/ 29435 h 37817"/>
                <a:gd name="connsiteX2" fmla="*/ 8255 w 65968"/>
                <a:gd name="connsiteY2" fmla="*/ 21180 h 37817"/>
                <a:gd name="connsiteX3" fmla="*/ 52325 w 65968"/>
                <a:gd name="connsiteY3" fmla="*/ 2003 h 37817"/>
                <a:gd name="connsiteX4" fmla="*/ 64008 w 65968"/>
                <a:gd name="connsiteY4" fmla="*/ 2892 h 37817"/>
                <a:gd name="connsiteX5" fmla="*/ 63119 w 65968"/>
                <a:gd name="connsiteY5" fmla="*/ 14576 h 37817"/>
                <a:gd name="connsiteX6" fmla="*/ 8255 w 65968"/>
                <a:gd name="connsiteY6" fmla="*/ 37817 h 3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68" h="37817">
                  <a:moveTo>
                    <a:pt x="8255" y="37690"/>
                  </a:moveTo>
                  <a:cubicBezTo>
                    <a:pt x="3683" y="37690"/>
                    <a:pt x="0" y="34007"/>
                    <a:pt x="0" y="29435"/>
                  </a:cubicBezTo>
                  <a:cubicBezTo>
                    <a:pt x="0" y="24863"/>
                    <a:pt x="3683" y="21180"/>
                    <a:pt x="8255" y="21180"/>
                  </a:cubicBezTo>
                  <a:cubicBezTo>
                    <a:pt x="8382" y="21180"/>
                    <a:pt x="30480" y="20672"/>
                    <a:pt x="52325" y="2003"/>
                  </a:cubicBezTo>
                  <a:cubicBezTo>
                    <a:pt x="55753" y="-918"/>
                    <a:pt x="60961" y="-664"/>
                    <a:pt x="64008" y="2892"/>
                  </a:cubicBezTo>
                  <a:cubicBezTo>
                    <a:pt x="66929" y="6321"/>
                    <a:pt x="66549" y="11528"/>
                    <a:pt x="63119" y="14576"/>
                  </a:cubicBezTo>
                  <a:cubicBezTo>
                    <a:pt x="36323" y="37436"/>
                    <a:pt x="9399" y="37817"/>
                    <a:pt x="8255" y="37817"/>
                  </a:cubicBezTo>
                  <a:close/>
                </a:path>
              </a:pathLst>
            </a:custGeom>
            <a:grpFill/>
            <a:ln w="0" cap="flat">
              <a:noFill/>
              <a:prstDash val="solid"/>
              <a:miter/>
            </a:ln>
          </p:spPr>
          <p:txBody>
            <a:bodyPr rtlCol="0" anchor="ctr"/>
            <a:lstStyle/>
            <a:p>
              <a:pPr>
                <a:lnSpc>
                  <a:spcPct val="90000"/>
                </a:lnSpc>
              </a:pPr>
              <a:endParaRPr lang="en-AU" sz="650"/>
            </a:p>
          </p:txBody>
        </p:sp>
        <p:sp>
          <p:nvSpPr>
            <p:cNvPr id="43" name="Freeform: Shape 42">
              <a:extLst>
                <a:ext uri="{FF2B5EF4-FFF2-40B4-BE49-F238E27FC236}">
                  <a16:creationId xmlns:a16="http://schemas.microsoft.com/office/drawing/2014/main" id="{2860A0AE-5C00-1A2C-C5F0-7405622A39E4}"/>
                </a:ext>
              </a:extLst>
            </p:cNvPr>
            <p:cNvSpPr/>
            <p:nvPr/>
          </p:nvSpPr>
          <p:spPr>
            <a:xfrm>
              <a:off x="6531173" y="3829121"/>
              <a:ext cx="65968" cy="37774"/>
            </a:xfrm>
            <a:custGeom>
              <a:avLst/>
              <a:gdLst>
                <a:gd name="connsiteX0" fmla="*/ 57714 w 65968"/>
                <a:gd name="connsiteY0" fmla="*/ 37775 h 37774"/>
                <a:gd name="connsiteX1" fmla="*/ 2850 w 65968"/>
                <a:gd name="connsiteY1" fmla="*/ 14534 h 37774"/>
                <a:gd name="connsiteX2" fmla="*/ 1960 w 65968"/>
                <a:gd name="connsiteY2" fmla="*/ 2850 h 37774"/>
                <a:gd name="connsiteX3" fmla="*/ 13645 w 65968"/>
                <a:gd name="connsiteY3" fmla="*/ 1961 h 37774"/>
                <a:gd name="connsiteX4" fmla="*/ 57714 w 65968"/>
                <a:gd name="connsiteY4" fmla="*/ 21138 h 37774"/>
                <a:gd name="connsiteX5" fmla="*/ 65969 w 65968"/>
                <a:gd name="connsiteY5" fmla="*/ 29393 h 37774"/>
                <a:gd name="connsiteX6" fmla="*/ 57714 w 65968"/>
                <a:gd name="connsiteY6" fmla="*/ 37648 h 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68" h="37774">
                  <a:moveTo>
                    <a:pt x="57714" y="37775"/>
                  </a:moveTo>
                  <a:cubicBezTo>
                    <a:pt x="56570" y="37775"/>
                    <a:pt x="29646" y="37520"/>
                    <a:pt x="2850" y="14534"/>
                  </a:cubicBezTo>
                  <a:cubicBezTo>
                    <a:pt x="-580" y="11613"/>
                    <a:pt x="-960" y="6406"/>
                    <a:pt x="1960" y="2850"/>
                  </a:cubicBezTo>
                  <a:cubicBezTo>
                    <a:pt x="4882" y="-580"/>
                    <a:pt x="10216" y="-961"/>
                    <a:pt x="13645" y="1961"/>
                  </a:cubicBezTo>
                  <a:cubicBezTo>
                    <a:pt x="35743" y="21011"/>
                    <a:pt x="57459" y="21138"/>
                    <a:pt x="57714" y="21138"/>
                  </a:cubicBezTo>
                  <a:cubicBezTo>
                    <a:pt x="62285" y="21138"/>
                    <a:pt x="65969" y="24820"/>
                    <a:pt x="65969" y="29393"/>
                  </a:cubicBezTo>
                  <a:cubicBezTo>
                    <a:pt x="65969" y="33964"/>
                    <a:pt x="62285" y="37648"/>
                    <a:pt x="57714" y="37648"/>
                  </a:cubicBezTo>
                  <a:close/>
                </a:path>
              </a:pathLst>
            </a:custGeom>
            <a:grpFill/>
            <a:ln w="0" cap="flat">
              <a:noFill/>
              <a:prstDash val="solid"/>
              <a:miter/>
            </a:ln>
          </p:spPr>
          <p:txBody>
            <a:bodyPr rtlCol="0" anchor="ctr"/>
            <a:lstStyle/>
            <a:p>
              <a:pPr>
                <a:lnSpc>
                  <a:spcPct val="90000"/>
                </a:lnSpc>
              </a:pPr>
              <a:endParaRPr lang="en-AU" sz="650"/>
            </a:p>
          </p:txBody>
        </p:sp>
      </p:grpSp>
      <p:grpSp>
        <p:nvGrpSpPr>
          <p:cNvPr id="44" name="Group 43">
            <a:extLst>
              <a:ext uri="{FF2B5EF4-FFF2-40B4-BE49-F238E27FC236}">
                <a16:creationId xmlns:a16="http://schemas.microsoft.com/office/drawing/2014/main" id="{06E85ED8-260D-067A-7286-DCECA45B2FF1}"/>
              </a:ext>
            </a:extLst>
          </p:cNvPr>
          <p:cNvGrpSpPr>
            <a:grpSpLocks noChangeAspect="1"/>
          </p:cNvGrpSpPr>
          <p:nvPr/>
        </p:nvGrpSpPr>
        <p:grpSpPr>
          <a:xfrm>
            <a:off x="348016" y="2509873"/>
            <a:ext cx="837520" cy="837491"/>
            <a:chOff x="7448677" y="3504960"/>
            <a:chExt cx="440181" cy="440167"/>
          </a:xfrm>
          <a:solidFill>
            <a:srgbClr val="86A9D4"/>
          </a:solidFill>
        </p:grpSpPr>
        <p:sp>
          <p:nvSpPr>
            <p:cNvPr id="45" name="Freeform: Shape 44">
              <a:extLst>
                <a:ext uri="{FF2B5EF4-FFF2-40B4-BE49-F238E27FC236}">
                  <a16:creationId xmlns:a16="http://schemas.microsoft.com/office/drawing/2014/main" id="{5B4E755F-3F73-17F8-EDBE-DF1545F8F20A}"/>
                </a:ext>
              </a:extLst>
            </p:cNvPr>
            <p:cNvSpPr/>
            <p:nvPr/>
          </p:nvSpPr>
          <p:spPr>
            <a:xfrm>
              <a:off x="7717028" y="3748151"/>
              <a:ext cx="65851" cy="92583"/>
            </a:xfrm>
            <a:custGeom>
              <a:avLst/>
              <a:gdLst>
                <a:gd name="connsiteX0" fmla="*/ 57658 w 65851"/>
                <a:gd name="connsiteY0" fmla="*/ 92456 h 92583"/>
                <a:gd name="connsiteX1" fmla="*/ 54483 w 65851"/>
                <a:gd name="connsiteY1" fmla="*/ 91821 h 92583"/>
                <a:gd name="connsiteX2" fmla="*/ 0 w 65851"/>
                <a:gd name="connsiteY2" fmla="*/ 37338 h 92583"/>
                <a:gd name="connsiteX3" fmla="*/ 0 w 65851"/>
                <a:gd name="connsiteY3" fmla="*/ 8255 h 92583"/>
                <a:gd name="connsiteX4" fmla="*/ 8255 w 65851"/>
                <a:gd name="connsiteY4" fmla="*/ 0 h 92583"/>
                <a:gd name="connsiteX5" fmla="*/ 16510 w 65851"/>
                <a:gd name="connsiteY5" fmla="*/ 8255 h 92583"/>
                <a:gd name="connsiteX6" fmla="*/ 16510 w 65851"/>
                <a:gd name="connsiteY6" fmla="*/ 37338 h 92583"/>
                <a:gd name="connsiteX7" fmla="*/ 60706 w 65851"/>
                <a:gd name="connsiteY7" fmla="*/ 76581 h 92583"/>
                <a:gd name="connsiteX8" fmla="*/ 65278 w 65851"/>
                <a:gd name="connsiteY8" fmla="*/ 87376 h 92583"/>
                <a:gd name="connsiteX9" fmla="*/ 57658 w 65851"/>
                <a:gd name="connsiteY9" fmla="*/ 92583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51" h="92583">
                  <a:moveTo>
                    <a:pt x="57658" y="92456"/>
                  </a:moveTo>
                  <a:cubicBezTo>
                    <a:pt x="56642" y="92456"/>
                    <a:pt x="55499" y="92202"/>
                    <a:pt x="54483" y="91821"/>
                  </a:cubicBezTo>
                  <a:cubicBezTo>
                    <a:pt x="18415" y="77089"/>
                    <a:pt x="0" y="58801"/>
                    <a:pt x="0" y="37338"/>
                  </a:cubicBezTo>
                  <a:lnTo>
                    <a:pt x="0" y="8255"/>
                  </a:lnTo>
                  <a:cubicBezTo>
                    <a:pt x="0" y="3683"/>
                    <a:pt x="3683" y="0"/>
                    <a:pt x="8255" y="0"/>
                  </a:cubicBezTo>
                  <a:cubicBezTo>
                    <a:pt x="12827" y="0"/>
                    <a:pt x="16510" y="3683"/>
                    <a:pt x="16510" y="8255"/>
                  </a:cubicBezTo>
                  <a:lnTo>
                    <a:pt x="16510" y="37338"/>
                  </a:lnTo>
                  <a:cubicBezTo>
                    <a:pt x="16510" y="54991"/>
                    <a:pt x="40513" y="68453"/>
                    <a:pt x="60706" y="76581"/>
                  </a:cubicBezTo>
                  <a:cubicBezTo>
                    <a:pt x="64897" y="78232"/>
                    <a:pt x="66928" y="83058"/>
                    <a:pt x="65278" y="87376"/>
                  </a:cubicBezTo>
                  <a:cubicBezTo>
                    <a:pt x="64008" y="90551"/>
                    <a:pt x="60833" y="92583"/>
                    <a:pt x="57658" y="92583"/>
                  </a:cubicBezTo>
                  <a:close/>
                </a:path>
              </a:pathLst>
            </a:custGeom>
            <a:grpFill/>
            <a:ln w="0" cap="flat">
              <a:noFill/>
              <a:prstDash val="solid"/>
              <a:miter/>
            </a:ln>
          </p:spPr>
          <p:txBody>
            <a:bodyPr rtlCol="0" anchor="ctr"/>
            <a:lstStyle/>
            <a:p>
              <a:pPr>
                <a:lnSpc>
                  <a:spcPct val="90000"/>
                </a:lnSpc>
              </a:pPr>
              <a:endParaRPr lang="en-AU" sz="650"/>
            </a:p>
          </p:txBody>
        </p:sp>
        <p:sp>
          <p:nvSpPr>
            <p:cNvPr id="46" name="Freeform: Shape 45">
              <a:extLst>
                <a:ext uri="{FF2B5EF4-FFF2-40B4-BE49-F238E27FC236}">
                  <a16:creationId xmlns:a16="http://schemas.microsoft.com/office/drawing/2014/main" id="{20D4E08C-DE54-91D3-44E3-46A0E31D32A3}"/>
                </a:ext>
              </a:extLst>
            </p:cNvPr>
            <p:cNvSpPr/>
            <p:nvPr/>
          </p:nvSpPr>
          <p:spPr>
            <a:xfrm>
              <a:off x="7554713" y="3748023"/>
              <a:ext cx="65921" cy="92583"/>
            </a:xfrm>
            <a:custGeom>
              <a:avLst/>
              <a:gdLst>
                <a:gd name="connsiteX0" fmla="*/ 8263 w 65921"/>
                <a:gd name="connsiteY0" fmla="*/ 92583 h 92583"/>
                <a:gd name="connsiteX1" fmla="*/ 643 w 65921"/>
                <a:gd name="connsiteY1" fmla="*/ 87376 h 92583"/>
                <a:gd name="connsiteX2" fmla="*/ 5215 w 65921"/>
                <a:gd name="connsiteY2" fmla="*/ 76581 h 92583"/>
                <a:gd name="connsiteX3" fmla="*/ 49411 w 65921"/>
                <a:gd name="connsiteY3" fmla="*/ 37338 h 92583"/>
                <a:gd name="connsiteX4" fmla="*/ 49411 w 65921"/>
                <a:gd name="connsiteY4" fmla="*/ 8255 h 92583"/>
                <a:gd name="connsiteX5" fmla="*/ 57667 w 65921"/>
                <a:gd name="connsiteY5" fmla="*/ 0 h 92583"/>
                <a:gd name="connsiteX6" fmla="*/ 65921 w 65921"/>
                <a:gd name="connsiteY6" fmla="*/ 8255 h 92583"/>
                <a:gd name="connsiteX7" fmla="*/ 65921 w 65921"/>
                <a:gd name="connsiteY7" fmla="*/ 37338 h 92583"/>
                <a:gd name="connsiteX8" fmla="*/ 11438 w 65921"/>
                <a:gd name="connsiteY8" fmla="*/ 91821 h 92583"/>
                <a:gd name="connsiteX9" fmla="*/ 8263 w 65921"/>
                <a:gd name="connsiteY9" fmla="*/ 92456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21" h="92583">
                  <a:moveTo>
                    <a:pt x="8263" y="92583"/>
                  </a:moveTo>
                  <a:cubicBezTo>
                    <a:pt x="4961" y="92583"/>
                    <a:pt x="1913" y="90678"/>
                    <a:pt x="643" y="87376"/>
                  </a:cubicBezTo>
                  <a:cubicBezTo>
                    <a:pt x="-1135" y="83185"/>
                    <a:pt x="897" y="78359"/>
                    <a:pt x="5215" y="76581"/>
                  </a:cubicBezTo>
                  <a:cubicBezTo>
                    <a:pt x="25408" y="68326"/>
                    <a:pt x="49411" y="54864"/>
                    <a:pt x="49411" y="37338"/>
                  </a:cubicBezTo>
                  <a:lnTo>
                    <a:pt x="49411" y="8255"/>
                  </a:lnTo>
                  <a:cubicBezTo>
                    <a:pt x="49411" y="3683"/>
                    <a:pt x="53094" y="0"/>
                    <a:pt x="57667" y="0"/>
                  </a:cubicBezTo>
                  <a:cubicBezTo>
                    <a:pt x="62238" y="0"/>
                    <a:pt x="65921" y="3683"/>
                    <a:pt x="65921" y="8255"/>
                  </a:cubicBezTo>
                  <a:lnTo>
                    <a:pt x="65921" y="37338"/>
                  </a:lnTo>
                  <a:cubicBezTo>
                    <a:pt x="65921" y="58801"/>
                    <a:pt x="47633" y="77216"/>
                    <a:pt x="11438" y="91821"/>
                  </a:cubicBezTo>
                  <a:cubicBezTo>
                    <a:pt x="10422" y="92202"/>
                    <a:pt x="9406" y="92456"/>
                    <a:pt x="8263" y="92456"/>
                  </a:cubicBezTo>
                  <a:close/>
                </a:path>
              </a:pathLst>
            </a:custGeom>
            <a:grpFill/>
            <a:ln w="0" cap="flat">
              <a:noFill/>
              <a:prstDash val="solid"/>
              <a:miter/>
            </a:ln>
          </p:spPr>
          <p:txBody>
            <a:bodyPr rtlCol="0" anchor="ctr"/>
            <a:lstStyle/>
            <a:p>
              <a:pPr>
                <a:lnSpc>
                  <a:spcPct val="90000"/>
                </a:lnSpc>
              </a:pPr>
              <a:endParaRPr lang="en-AU" sz="650"/>
            </a:p>
          </p:txBody>
        </p:sp>
        <p:sp>
          <p:nvSpPr>
            <p:cNvPr id="47" name="Freeform: Shape 46">
              <a:extLst>
                <a:ext uri="{FF2B5EF4-FFF2-40B4-BE49-F238E27FC236}">
                  <a16:creationId xmlns:a16="http://schemas.microsoft.com/office/drawing/2014/main" id="{429391C9-747D-1068-5B48-37BF98FD2CEF}"/>
                </a:ext>
              </a:extLst>
            </p:cNvPr>
            <p:cNvSpPr/>
            <p:nvPr/>
          </p:nvSpPr>
          <p:spPr>
            <a:xfrm>
              <a:off x="7809469" y="3837744"/>
              <a:ext cx="79389" cy="107257"/>
            </a:xfrm>
            <a:custGeom>
              <a:avLst/>
              <a:gdLst>
                <a:gd name="connsiteX0" fmla="*/ 71262 w 79389"/>
                <a:gd name="connsiteY0" fmla="*/ 107257 h 107257"/>
                <a:gd name="connsiteX1" fmla="*/ 63006 w 79389"/>
                <a:gd name="connsiteY1" fmla="*/ 99002 h 107257"/>
                <a:gd name="connsiteX2" fmla="*/ 7762 w 79389"/>
                <a:gd name="connsiteY2" fmla="*/ 16706 h 107257"/>
                <a:gd name="connsiteX3" fmla="*/ 7126 w 79389"/>
                <a:gd name="connsiteY3" fmla="*/ 16706 h 107257"/>
                <a:gd name="connsiteX4" fmla="*/ 141 w 79389"/>
                <a:gd name="connsiteY4" fmla="*/ 6673 h 107257"/>
                <a:gd name="connsiteX5" fmla="*/ 9286 w 79389"/>
                <a:gd name="connsiteY5" fmla="*/ 196 h 107257"/>
                <a:gd name="connsiteX6" fmla="*/ 11063 w 79389"/>
                <a:gd name="connsiteY6" fmla="*/ 577 h 107257"/>
                <a:gd name="connsiteX7" fmla="*/ 14238 w 79389"/>
                <a:gd name="connsiteY7" fmla="*/ 1593 h 107257"/>
                <a:gd name="connsiteX8" fmla="*/ 79389 w 79389"/>
                <a:gd name="connsiteY8" fmla="*/ 99002 h 107257"/>
                <a:gd name="connsiteX9" fmla="*/ 71134 w 79389"/>
                <a:gd name="connsiteY9" fmla="*/ 107257 h 10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89" h="107257">
                  <a:moveTo>
                    <a:pt x="71262" y="107257"/>
                  </a:moveTo>
                  <a:cubicBezTo>
                    <a:pt x="66689" y="107257"/>
                    <a:pt x="63006" y="103574"/>
                    <a:pt x="63006" y="99002"/>
                  </a:cubicBezTo>
                  <a:cubicBezTo>
                    <a:pt x="63006" y="68903"/>
                    <a:pt x="63006" y="45027"/>
                    <a:pt x="7762" y="16706"/>
                  </a:cubicBezTo>
                  <a:lnTo>
                    <a:pt x="7126" y="16706"/>
                  </a:lnTo>
                  <a:cubicBezTo>
                    <a:pt x="2681" y="15563"/>
                    <a:pt x="-748" y="11118"/>
                    <a:pt x="141" y="6673"/>
                  </a:cubicBezTo>
                  <a:cubicBezTo>
                    <a:pt x="1030" y="2228"/>
                    <a:pt x="4840" y="-820"/>
                    <a:pt x="9286" y="196"/>
                  </a:cubicBezTo>
                  <a:lnTo>
                    <a:pt x="11063" y="577"/>
                  </a:lnTo>
                  <a:cubicBezTo>
                    <a:pt x="11825" y="704"/>
                    <a:pt x="13603" y="1212"/>
                    <a:pt x="14238" y="1593"/>
                  </a:cubicBezTo>
                  <a:cubicBezTo>
                    <a:pt x="79389" y="34613"/>
                    <a:pt x="79389" y="65982"/>
                    <a:pt x="79389" y="99002"/>
                  </a:cubicBezTo>
                  <a:cubicBezTo>
                    <a:pt x="79389" y="103574"/>
                    <a:pt x="75706" y="107257"/>
                    <a:pt x="71134" y="107257"/>
                  </a:cubicBezTo>
                  <a:close/>
                </a:path>
              </a:pathLst>
            </a:custGeom>
            <a:grpFill/>
            <a:ln w="0" cap="flat">
              <a:noFill/>
              <a:prstDash val="solid"/>
              <a:miter/>
            </a:ln>
          </p:spPr>
          <p:txBody>
            <a:bodyPr rtlCol="0" anchor="ctr"/>
            <a:lstStyle/>
            <a:p>
              <a:pPr>
                <a:lnSpc>
                  <a:spcPct val="90000"/>
                </a:lnSpc>
              </a:pPr>
              <a:endParaRPr lang="en-AU" sz="650"/>
            </a:p>
          </p:txBody>
        </p:sp>
        <p:sp>
          <p:nvSpPr>
            <p:cNvPr id="48" name="Freeform: Shape 47">
              <a:extLst>
                <a:ext uri="{FF2B5EF4-FFF2-40B4-BE49-F238E27FC236}">
                  <a16:creationId xmlns:a16="http://schemas.microsoft.com/office/drawing/2014/main" id="{F0219C50-E982-7812-DA64-83BC91F5A390}"/>
                </a:ext>
              </a:extLst>
            </p:cNvPr>
            <p:cNvSpPr/>
            <p:nvPr/>
          </p:nvSpPr>
          <p:spPr>
            <a:xfrm>
              <a:off x="7448677" y="3837648"/>
              <a:ext cx="80174" cy="107352"/>
            </a:xfrm>
            <a:custGeom>
              <a:avLst/>
              <a:gdLst>
                <a:gd name="connsiteX0" fmla="*/ 8255 w 80174"/>
                <a:gd name="connsiteY0" fmla="*/ 107353 h 107352"/>
                <a:gd name="connsiteX1" fmla="*/ 0 w 80174"/>
                <a:gd name="connsiteY1" fmla="*/ 99098 h 107352"/>
                <a:gd name="connsiteX2" fmla="*/ 65151 w 80174"/>
                <a:gd name="connsiteY2" fmla="*/ 1689 h 107352"/>
                <a:gd name="connsiteX3" fmla="*/ 67183 w 80174"/>
                <a:gd name="connsiteY3" fmla="*/ 927 h 107352"/>
                <a:gd name="connsiteX4" fmla="*/ 70231 w 80174"/>
                <a:gd name="connsiteY4" fmla="*/ 165 h 107352"/>
                <a:gd name="connsiteX5" fmla="*/ 80010 w 80174"/>
                <a:gd name="connsiteY5" fmla="*/ 6515 h 107352"/>
                <a:gd name="connsiteX6" fmla="*/ 73660 w 80174"/>
                <a:gd name="connsiteY6" fmla="*/ 16294 h 107352"/>
                <a:gd name="connsiteX7" fmla="*/ 71882 w 80174"/>
                <a:gd name="connsiteY7" fmla="*/ 16675 h 107352"/>
                <a:gd name="connsiteX8" fmla="*/ 16637 w 80174"/>
                <a:gd name="connsiteY8" fmla="*/ 98971 h 107352"/>
                <a:gd name="connsiteX9" fmla="*/ 8382 w 80174"/>
                <a:gd name="connsiteY9" fmla="*/ 107226 h 10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74" h="107352">
                  <a:moveTo>
                    <a:pt x="8255" y="107353"/>
                  </a:moveTo>
                  <a:cubicBezTo>
                    <a:pt x="3683" y="107353"/>
                    <a:pt x="0" y="103670"/>
                    <a:pt x="0" y="99098"/>
                  </a:cubicBezTo>
                  <a:cubicBezTo>
                    <a:pt x="0" y="65951"/>
                    <a:pt x="0" y="34709"/>
                    <a:pt x="65151" y="1689"/>
                  </a:cubicBezTo>
                  <a:cubicBezTo>
                    <a:pt x="65786" y="1308"/>
                    <a:pt x="66421" y="1181"/>
                    <a:pt x="67183" y="927"/>
                  </a:cubicBezTo>
                  <a:lnTo>
                    <a:pt x="70231" y="165"/>
                  </a:lnTo>
                  <a:cubicBezTo>
                    <a:pt x="74549" y="-724"/>
                    <a:pt x="79121" y="2070"/>
                    <a:pt x="80010" y="6515"/>
                  </a:cubicBezTo>
                  <a:cubicBezTo>
                    <a:pt x="80899" y="10960"/>
                    <a:pt x="78105" y="15405"/>
                    <a:pt x="73660" y="16294"/>
                  </a:cubicBezTo>
                  <a:lnTo>
                    <a:pt x="71882" y="16675"/>
                  </a:lnTo>
                  <a:cubicBezTo>
                    <a:pt x="16637" y="44996"/>
                    <a:pt x="16637" y="68745"/>
                    <a:pt x="16637" y="98971"/>
                  </a:cubicBezTo>
                  <a:cubicBezTo>
                    <a:pt x="16637" y="103543"/>
                    <a:pt x="12954" y="107226"/>
                    <a:pt x="8382" y="107226"/>
                  </a:cubicBezTo>
                  <a:close/>
                </a:path>
              </a:pathLst>
            </a:custGeom>
            <a:grpFill/>
            <a:ln w="0" cap="flat">
              <a:noFill/>
              <a:prstDash val="solid"/>
              <a:miter/>
            </a:ln>
          </p:spPr>
          <p:txBody>
            <a:bodyPr rtlCol="0" anchor="ctr"/>
            <a:lstStyle/>
            <a:p>
              <a:pPr>
                <a:lnSpc>
                  <a:spcPct val="90000"/>
                </a:lnSpc>
              </a:pPr>
              <a:endParaRPr lang="en-AU" sz="650"/>
            </a:p>
          </p:txBody>
        </p:sp>
        <p:sp>
          <p:nvSpPr>
            <p:cNvPr id="49" name="Freeform: Shape 48">
              <a:extLst>
                <a:ext uri="{FF2B5EF4-FFF2-40B4-BE49-F238E27FC236}">
                  <a16:creationId xmlns:a16="http://schemas.microsoft.com/office/drawing/2014/main" id="{4657C0DC-038C-B501-4841-3CEAAB5C00F4}"/>
                </a:ext>
              </a:extLst>
            </p:cNvPr>
            <p:cNvSpPr/>
            <p:nvPr/>
          </p:nvSpPr>
          <p:spPr>
            <a:xfrm>
              <a:off x="7554721" y="3568191"/>
              <a:ext cx="228472" cy="221488"/>
            </a:xfrm>
            <a:custGeom>
              <a:avLst/>
              <a:gdLst>
                <a:gd name="connsiteX0" fmla="*/ 114173 w 228472"/>
                <a:gd name="connsiteY0" fmla="*/ 221361 h 221488"/>
                <a:gd name="connsiteX1" fmla="*/ 73406 w 228472"/>
                <a:gd name="connsiteY1" fmla="*/ 209804 h 221488"/>
                <a:gd name="connsiteX2" fmla="*/ 67691 w 228472"/>
                <a:gd name="connsiteY2" fmla="*/ 206121 h 221488"/>
                <a:gd name="connsiteX3" fmla="*/ 23749 w 228472"/>
                <a:gd name="connsiteY3" fmla="*/ 140589 h 221488"/>
                <a:gd name="connsiteX4" fmla="*/ 0 w 228472"/>
                <a:gd name="connsiteY4" fmla="*/ 100076 h 221488"/>
                <a:gd name="connsiteX5" fmla="*/ 254 w 228472"/>
                <a:gd name="connsiteY5" fmla="*/ 94361 h 221488"/>
                <a:gd name="connsiteX6" fmla="*/ 7747 w 228472"/>
                <a:gd name="connsiteY6" fmla="*/ 81153 h 221488"/>
                <a:gd name="connsiteX7" fmla="*/ 22606 w 228472"/>
                <a:gd name="connsiteY7" fmla="*/ 77724 h 221488"/>
                <a:gd name="connsiteX8" fmla="*/ 23749 w 228472"/>
                <a:gd name="connsiteY8" fmla="*/ 77597 h 221488"/>
                <a:gd name="connsiteX9" fmla="*/ 25908 w 228472"/>
                <a:gd name="connsiteY9" fmla="*/ 62992 h 221488"/>
                <a:gd name="connsiteX10" fmla="*/ 31242 w 228472"/>
                <a:gd name="connsiteY10" fmla="*/ 33274 h 221488"/>
                <a:gd name="connsiteX11" fmla="*/ 114300 w 228472"/>
                <a:gd name="connsiteY11" fmla="*/ 0 h 221488"/>
                <a:gd name="connsiteX12" fmla="*/ 197359 w 228472"/>
                <a:gd name="connsiteY12" fmla="*/ 33274 h 221488"/>
                <a:gd name="connsiteX13" fmla="*/ 202692 w 228472"/>
                <a:gd name="connsiteY13" fmla="*/ 62992 h 221488"/>
                <a:gd name="connsiteX14" fmla="*/ 204851 w 228472"/>
                <a:gd name="connsiteY14" fmla="*/ 77597 h 221488"/>
                <a:gd name="connsiteX15" fmla="*/ 204851 w 228472"/>
                <a:gd name="connsiteY15" fmla="*/ 77597 h 221488"/>
                <a:gd name="connsiteX16" fmla="*/ 206122 w 228472"/>
                <a:gd name="connsiteY16" fmla="*/ 77724 h 221488"/>
                <a:gd name="connsiteX17" fmla="*/ 220726 w 228472"/>
                <a:gd name="connsiteY17" fmla="*/ 81153 h 221488"/>
                <a:gd name="connsiteX18" fmla="*/ 228219 w 228472"/>
                <a:gd name="connsiteY18" fmla="*/ 94488 h 221488"/>
                <a:gd name="connsiteX19" fmla="*/ 228473 w 228472"/>
                <a:gd name="connsiteY19" fmla="*/ 100203 h 221488"/>
                <a:gd name="connsiteX20" fmla="*/ 204724 w 228472"/>
                <a:gd name="connsiteY20" fmla="*/ 140716 h 221488"/>
                <a:gd name="connsiteX21" fmla="*/ 160782 w 228472"/>
                <a:gd name="connsiteY21" fmla="*/ 206248 h 221488"/>
                <a:gd name="connsiteX22" fmla="*/ 155067 w 228472"/>
                <a:gd name="connsiteY22" fmla="*/ 209931 h 221488"/>
                <a:gd name="connsiteX23" fmla="*/ 114173 w 228472"/>
                <a:gd name="connsiteY23" fmla="*/ 221488 h 221488"/>
                <a:gd name="connsiteX24" fmla="*/ 18923 w 228472"/>
                <a:gd name="connsiteY24" fmla="*/ 93853 h 221488"/>
                <a:gd name="connsiteX25" fmla="*/ 17526 w 228472"/>
                <a:gd name="connsiteY25" fmla="*/ 94361 h 221488"/>
                <a:gd name="connsiteX26" fmla="*/ 16637 w 228472"/>
                <a:gd name="connsiteY26" fmla="*/ 96012 h 221488"/>
                <a:gd name="connsiteX27" fmla="*/ 16510 w 228472"/>
                <a:gd name="connsiteY27" fmla="*/ 100076 h 221488"/>
                <a:gd name="connsiteX28" fmla="*/ 31623 w 228472"/>
                <a:gd name="connsiteY28" fmla="*/ 125603 h 221488"/>
                <a:gd name="connsiteX29" fmla="*/ 38862 w 228472"/>
                <a:gd name="connsiteY29" fmla="*/ 132207 h 221488"/>
                <a:gd name="connsiteX30" fmla="*/ 75947 w 228472"/>
                <a:gd name="connsiteY30" fmla="*/ 191770 h 221488"/>
                <a:gd name="connsiteX31" fmla="*/ 82804 w 228472"/>
                <a:gd name="connsiteY31" fmla="*/ 196215 h 221488"/>
                <a:gd name="connsiteX32" fmla="*/ 114173 w 228472"/>
                <a:gd name="connsiteY32" fmla="*/ 204724 h 221488"/>
                <a:gd name="connsiteX33" fmla="*/ 145542 w 228472"/>
                <a:gd name="connsiteY33" fmla="*/ 196215 h 221488"/>
                <a:gd name="connsiteX34" fmla="*/ 152400 w 228472"/>
                <a:gd name="connsiteY34" fmla="*/ 191770 h 221488"/>
                <a:gd name="connsiteX35" fmla="*/ 189485 w 228472"/>
                <a:gd name="connsiteY35" fmla="*/ 132207 h 221488"/>
                <a:gd name="connsiteX36" fmla="*/ 196850 w 228472"/>
                <a:gd name="connsiteY36" fmla="*/ 125603 h 221488"/>
                <a:gd name="connsiteX37" fmla="*/ 211836 w 228472"/>
                <a:gd name="connsiteY37" fmla="*/ 100076 h 221488"/>
                <a:gd name="connsiteX38" fmla="*/ 211710 w 228472"/>
                <a:gd name="connsiteY38" fmla="*/ 96012 h 221488"/>
                <a:gd name="connsiteX39" fmla="*/ 210820 w 228472"/>
                <a:gd name="connsiteY39" fmla="*/ 94361 h 221488"/>
                <a:gd name="connsiteX40" fmla="*/ 208915 w 228472"/>
                <a:gd name="connsiteY40" fmla="*/ 93980 h 221488"/>
                <a:gd name="connsiteX41" fmla="*/ 205994 w 228472"/>
                <a:gd name="connsiteY41" fmla="*/ 94234 h 221488"/>
                <a:gd name="connsiteX42" fmla="*/ 186055 w 228472"/>
                <a:gd name="connsiteY42" fmla="*/ 63754 h 221488"/>
                <a:gd name="connsiteX43" fmla="*/ 182118 w 228472"/>
                <a:gd name="connsiteY43" fmla="*/ 39751 h 221488"/>
                <a:gd name="connsiteX44" fmla="*/ 114173 w 228472"/>
                <a:gd name="connsiteY44" fmla="*/ 16510 h 221488"/>
                <a:gd name="connsiteX45" fmla="*/ 46228 w 228472"/>
                <a:gd name="connsiteY45" fmla="*/ 39751 h 221488"/>
                <a:gd name="connsiteX46" fmla="*/ 42291 w 228472"/>
                <a:gd name="connsiteY46" fmla="*/ 63754 h 221488"/>
                <a:gd name="connsiteX47" fmla="*/ 22352 w 228472"/>
                <a:gd name="connsiteY47" fmla="*/ 94234 h 221488"/>
                <a:gd name="connsiteX48" fmla="*/ 19431 w 228472"/>
                <a:gd name="connsiteY48" fmla="*/ 93980 h 221488"/>
                <a:gd name="connsiteX49" fmla="*/ 18923 w 228472"/>
                <a:gd name="connsiteY49" fmla="*/ 93980 h 22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8472" h="221488">
                  <a:moveTo>
                    <a:pt x="114173" y="221361"/>
                  </a:moveTo>
                  <a:cubicBezTo>
                    <a:pt x="89916" y="221361"/>
                    <a:pt x="81535" y="215519"/>
                    <a:pt x="73406" y="209804"/>
                  </a:cubicBezTo>
                  <a:cubicBezTo>
                    <a:pt x="71628" y="208534"/>
                    <a:pt x="69850" y="207264"/>
                    <a:pt x="67691" y="206121"/>
                  </a:cubicBezTo>
                  <a:cubicBezTo>
                    <a:pt x="46101" y="193675"/>
                    <a:pt x="30988" y="171069"/>
                    <a:pt x="23749" y="140589"/>
                  </a:cubicBezTo>
                  <a:cubicBezTo>
                    <a:pt x="13208" y="136906"/>
                    <a:pt x="0" y="125603"/>
                    <a:pt x="0" y="100076"/>
                  </a:cubicBezTo>
                  <a:cubicBezTo>
                    <a:pt x="0" y="98044"/>
                    <a:pt x="0" y="96139"/>
                    <a:pt x="254" y="94361"/>
                  </a:cubicBezTo>
                  <a:cubicBezTo>
                    <a:pt x="762" y="89154"/>
                    <a:pt x="3429" y="84328"/>
                    <a:pt x="7747" y="81153"/>
                  </a:cubicBezTo>
                  <a:cubicBezTo>
                    <a:pt x="12065" y="77978"/>
                    <a:pt x="17399" y="76708"/>
                    <a:pt x="22606" y="77724"/>
                  </a:cubicBezTo>
                  <a:cubicBezTo>
                    <a:pt x="23368" y="77724"/>
                    <a:pt x="23749" y="77597"/>
                    <a:pt x="23749" y="77597"/>
                  </a:cubicBezTo>
                  <a:cubicBezTo>
                    <a:pt x="25273" y="76200"/>
                    <a:pt x="25654" y="67945"/>
                    <a:pt x="25908" y="62992"/>
                  </a:cubicBezTo>
                  <a:cubicBezTo>
                    <a:pt x="26289" y="54229"/>
                    <a:pt x="26924" y="43180"/>
                    <a:pt x="31242" y="33274"/>
                  </a:cubicBezTo>
                  <a:cubicBezTo>
                    <a:pt x="40894" y="11176"/>
                    <a:pt x="68835" y="0"/>
                    <a:pt x="114300" y="0"/>
                  </a:cubicBezTo>
                  <a:cubicBezTo>
                    <a:pt x="159766" y="0"/>
                    <a:pt x="187706" y="11176"/>
                    <a:pt x="197359" y="33274"/>
                  </a:cubicBezTo>
                  <a:cubicBezTo>
                    <a:pt x="201676" y="43307"/>
                    <a:pt x="202185" y="54229"/>
                    <a:pt x="202692" y="62992"/>
                  </a:cubicBezTo>
                  <a:cubicBezTo>
                    <a:pt x="202947" y="67945"/>
                    <a:pt x="203327" y="76200"/>
                    <a:pt x="204851" y="77597"/>
                  </a:cubicBezTo>
                  <a:lnTo>
                    <a:pt x="204851" y="77597"/>
                  </a:lnTo>
                  <a:cubicBezTo>
                    <a:pt x="204851" y="77597"/>
                    <a:pt x="205232" y="77724"/>
                    <a:pt x="206122" y="77724"/>
                  </a:cubicBezTo>
                  <a:cubicBezTo>
                    <a:pt x="211201" y="76708"/>
                    <a:pt x="216535" y="77978"/>
                    <a:pt x="220726" y="81153"/>
                  </a:cubicBezTo>
                  <a:cubicBezTo>
                    <a:pt x="224917" y="84328"/>
                    <a:pt x="227711" y="89154"/>
                    <a:pt x="228219" y="94488"/>
                  </a:cubicBezTo>
                  <a:cubicBezTo>
                    <a:pt x="228347" y="96139"/>
                    <a:pt x="228473" y="98044"/>
                    <a:pt x="228473" y="100203"/>
                  </a:cubicBezTo>
                  <a:cubicBezTo>
                    <a:pt x="228473" y="125857"/>
                    <a:pt x="215138" y="137033"/>
                    <a:pt x="204724" y="140716"/>
                  </a:cubicBezTo>
                  <a:cubicBezTo>
                    <a:pt x="197612" y="171069"/>
                    <a:pt x="182499" y="193675"/>
                    <a:pt x="160782" y="206248"/>
                  </a:cubicBezTo>
                  <a:cubicBezTo>
                    <a:pt x="158750" y="207391"/>
                    <a:pt x="156845" y="208661"/>
                    <a:pt x="155067" y="209931"/>
                  </a:cubicBezTo>
                  <a:cubicBezTo>
                    <a:pt x="146939" y="215646"/>
                    <a:pt x="138557" y="221488"/>
                    <a:pt x="114173" y="221488"/>
                  </a:cubicBezTo>
                  <a:close/>
                  <a:moveTo>
                    <a:pt x="18923" y="93853"/>
                  </a:moveTo>
                  <a:cubicBezTo>
                    <a:pt x="18923" y="93853"/>
                    <a:pt x="17907" y="93980"/>
                    <a:pt x="17526" y="94361"/>
                  </a:cubicBezTo>
                  <a:cubicBezTo>
                    <a:pt x="17018" y="94742"/>
                    <a:pt x="16637" y="95377"/>
                    <a:pt x="16637" y="96012"/>
                  </a:cubicBezTo>
                  <a:cubicBezTo>
                    <a:pt x="16510" y="97282"/>
                    <a:pt x="16510" y="98679"/>
                    <a:pt x="16510" y="100076"/>
                  </a:cubicBezTo>
                  <a:cubicBezTo>
                    <a:pt x="16510" y="123063"/>
                    <a:pt x="30099" y="125476"/>
                    <a:pt x="31623" y="125603"/>
                  </a:cubicBezTo>
                  <a:cubicBezTo>
                    <a:pt x="35179" y="125984"/>
                    <a:pt x="38100" y="128651"/>
                    <a:pt x="38862" y="132207"/>
                  </a:cubicBezTo>
                  <a:cubicBezTo>
                    <a:pt x="42799" y="151892"/>
                    <a:pt x="52451" y="178181"/>
                    <a:pt x="75947" y="191770"/>
                  </a:cubicBezTo>
                  <a:cubicBezTo>
                    <a:pt x="78486" y="193167"/>
                    <a:pt x="80645" y="194691"/>
                    <a:pt x="82804" y="196215"/>
                  </a:cubicBezTo>
                  <a:cubicBezTo>
                    <a:pt x="89662" y="201041"/>
                    <a:pt x="95123" y="204724"/>
                    <a:pt x="114173" y="204724"/>
                  </a:cubicBezTo>
                  <a:cubicBezTo>
                    <a:pt x="133223" y="204724"/>
                    <a:pt x="138685" y="200914"/>
                    <a:pt x="145542" y="196215"/>
                  </a:cubicBezTo>
                  <a:cubicBezTo>
                    <a:pt x="147701" y="194691"/>
                    <a:pt x="149860" y="193167"/>
                    <a:pt x="152400" y="191770"/>
                  </a:cubicBezTo>
                  <a:cubicBezTo>
                    <a:pt x="171323" y="180848"/>
                    <a:pt x="183769" y="160782"/>
                    <a:pt x="189485" y="132207"/>
                  </a:cubicBezTo>
                  <a:cubicBezTo>
                    <a:pt x="190247" y="128651"/>
                    <a:pt x="193167" y="125857"/>
                    <a:pt x="196850" y="125603"/>
                  </a:cubicBezTo>
                  <a:cubicBezTo>
                    <a:pt x="198247" y="125476"/>
                    <a:pt x="211836" y="123063"/>
                    <a:pt x="211836" y="100076"/>
                  </a:cubicBezTo>
                  <a:cubicBezTo>
                    <a:pt x="211836" y="98552"/>
                    <a:pt x="211836" y="97282"/>
                    <a:pt x="211710" y="96012"/>
                  </a:cubicBezTo>
                  <a:cubicBezTo>
                    <a:pt x="211710" y="95377"/>
                    <a:pt x="211328" y="94742"/>
                    <a:pt x="210820" y="94361"/>
                  </a:cubicBezTo>
                  <a:cubicBezTo>
                    <a:pt x="210312" y="93980"/>
                    <a:pt x="209677" y="93853"/>
                    <a:pt x="208915" y="93980"/>
                  </a:cubicBezTo>
                  <a:cubicBezTo>
                    <a:pt x="207264" y="94361"/>
                    <a:pt x="205994" y="94234"/>
                    <a:pt x="205994" y="94234"/>
                  </a:cubicBezTo>
                  <a:cubicBezTo>
                    <a:pt x="187579" y="94234"/>
                    <a:pt x="186690" y="75946"/>
                    <a:pt x="186055" y="63754"/>
                  </a:cubicBezTo>
                  <a:cubicBezTo>
                    <a:pt x="185674" y="55880"/>
                    <a:pt x="185166" y="46990"/>
                    <a:pt x="182118" y="39751"/>
                  </a:cubicBezTo>
                  <a:cubicBezTo>
                    <a:pt x="175514" y="24511"/>
                    <a:pt x="152019" y="16510"/>
                    <a:pt x="114173" y="16510"/>
                  </a:cubicBezTo>
                  <a:cubicBezTo>
                    <a:pt x="87757" y="16510"/>
                    <a:pt x="54610" y="20574"/>
                    <a:pt x="46228" y="39751"/>
                  </a:cubicBezTo>
                  <a:cubicBezTo>
                    <a:pt x="43053" y="46990"/>
                    <a:pt x="42672" y="55880"/>
                    <a:pt x="42291" y="63754"/>
                  </a:cubicBezTo>
                  <a:cubicBezTo>
                    <a:pt x="41656" y="75946"/>
                    <a:pt x="40767" y="94234"/>
                    <a:pt x="22352" y="94234"/>
                  </a:cubicBezTo>
                  <a:cubicBezTo>
                    <a:pt x="22352" y="94234"/>
                    <a:pt x="21082" y="94234"/>
                    <a:pt x="19431" y="93980"/>
                  </a:cubicBezTo>
                  <a:cubicBezTo>
                    <a:pt x="19304" y="93980"/>
                    <a:pt x="19177" y="93980"/>
                    <a:pt x="18923" y="93980"/>
                  </a:cubicBezTo>
                  <a:close/>
                </a:path>
              </a:pathLst>
            </a:custGeom>
            <a:grpFill/>
            <a:ln w="0" cap="flat">
              <a:noFill/>
              <a:prstDash val="solid"/>
              <a:miter/>
            </a:ln>
          </p:spPr>
          <p:txBody>
            <a:bodyPr rtlCol="0" anchor="ctr"/>
            <a:lstStyle/>
            <a:p>
              <a:pPr>
                <a:lnSpc>
                  <a:spcPct val="90000"/>
                </a:lnSpc>
              </a:pPr>
              <a:endParaRPr lang="en-AU" sz="650"/>
            </a:p>
          </p:txBody>
        </p:sp>
        <p:sp>
          <p:nvSpPr>
            <p:cNvPr id="50" name="Freeform: Shape 49">
              <a:extLst>
                <a:ext uri="{FF2B5EF4-FFF2-40B4-BE49-F238E27FC236}">
                  <a16:creationId xmlns:a16="http://schemas.microsoft.com/office/drawing/2014/main" id="{B7EE065B-79B5-A228-1CA2-A078DD3863C1}"/>
                </a:ext>
              </a:extLst>
            </p:cNvPr>
            <p:cNvSpPr/>
            <p:nvPr/>
          </p:nvSpPr>
          <p:spPr>
            <a:xfrm>
              <a:off x="7650133" y="3505009"/>
              <a:ext cx="37649" cy="21150"/>
            </a:xfrm>
            <a:custGeom>
              <a:avLst/>
              <a:gdLst>
                <a:gd name="connsiteX0" fmla="*/ 29302 w 37649"/>
                <a:gd name="connsiteY0" fmla="*/ 21145 h 21150"/>
                <a:gd name="connsiteX1" fmla="*/ 22825 w 37649"/>
                <a:gd name="connsiteY1" fmla="*/ 17970 h 21150"/>
                <a:gd name="connsiteX2" fmla="*/ 14698 w 37649"/>
                <a:gd name="connsiteY2" fmla="*/ 17970 h 21150"/>
                <a:gd name="connsiteX3" fmla="*/ 3140 w 37649"/>
                <a:gd name="connsiteY3" fmla="*/ 19368 h 21150"/>
                <a:gd name="connsiteX4" fmla="*/ 1744 w 37649"/>
                <a:gd name="connsiteY4" fmla="*/ 7811 h 21150"/>
                <a:gd name="connsiteX5" fmla="*/ 35907 w 37649"/>
                <a:gd name="connsiteY5" fmla="*/ 7811 h 21150"/>
                <a:gd name="connsiteX6" fmla="*/ 34510 w 37649"/>
                <a:gd name="connsiteY6" fmla="*/ 19368 h 21150"/>
                <a:gd name="connsiteX7" fmla="*/ 29429 w 37649"/>
                <a:gd name="connsiteY7" fmla="*/ 21145 h 2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49" h="21150">
                  <a:moveTo>
                    <a:pt x="29302" y="21145"/>
                  </a:moveTo>
                  <a:cubicBezTo>
                    <a:pt x="26889" y="21145"/>
                    <a:pt x="24476" y="20002"/>
                    <a:pt x="22825" y="17970"/>
                  </a:cubicBezTo>
                  <a:cubicBezTo>
                    <a:pt x="20539" y="14923"/>
                    <a:pt x="16984" y="14923"/>
                    <a:pt x="14698" y="17970"/>
                  </a:cubicBezTo>
                  <a:cubicBezTo>
                    <a:pt x="11903" y="21654"/>
                    <a:pt x="6697" y="22162"/>
                    <a:pt x="3140" y="19368"/>
                  </a:cubicBezTo>
                  <a:cubicBezTo>
                    <a:pt x="-415" y="16574"/>
                    <a:pt x="-1051" y="11367"/>
                    <a:pt x="1744" y="7811"/>
                  </a:cubicBezTo>
                  <a:cubicBezTo>
                    <a:pt x="9872" y="-2604"/>
                    <a:pt x="27778" y="-2604"/>
                    <a:pt x="35907" y="7811"/>
                  </a:cubicBezTo>
                  <a:cubicBezTo>
                    <a:pt x="38700" y="11367"/>
                    <a:pt x="38065" y="16574"/>
                    <a:pt x="34510" y="19368"/>
                  </a:cubicBezTo>
                  <a:cubicBezTo>
                    <a:pt x="32985" y="20511"/>
                    <a:pt x="31208" y="21145"/>
                    <a:pt x="29429" y="21145"/>
                  </a:cubicBezTo>
                  <a:close/>
                </a:path>
              </a:pathLst>
            </a:custGeom>
            <a:grpFill/>
            <a:ln w="0" cap="flat">
              <a:noFill/>
              <a:prstDash val="solid"/>
              <a:miter/>
            </a:ln>
          </p:spPr>
          <p:txBody>
            <a:bodyPr rtlCol="0" anchor="ctr"/>
            <a:lstStyle/>
            <a:p>
              <a:pPr>
                <a:lnSpc>
                  <a:spcPct val="90000"/>
                </a:lnSpc>
              </a:pPr>
              <a:endParaRPr lang="en-AU" sz="650"/>
            </a:p>
          </p:txBody>
        </p:sp>
        <p:sp>
          <p:nvSpPr>
            <p:cNvPr id="51" name="Freeform: Shape 50">
              <a:extLst>
                <a:ext uri="{FF2B5EF4-FFF2-40B4-BE49-F238E27FC236}">
                  <a16:creationId xmlns:a16="http://schemas.microsoft.com/office/drawing/2014/main" id="{459A66E3-19F3-4507-99D3-5577E2EED2F6}"/>
                </a:ext>
              </a:extLst>
            </p:cNvPr>
            <p:cNvSpPr/>
            <p:nvPr/>
          </p:nvSpPr>
          <p:spPr>
            <a:xfrm>
              <a:off x="7671090" y="3505031"/>
              <a:ext cx="39822" cy="25568"/>
            </a:xfrm>
            <a:custGeom>
              <a:avLst/>
              <a:gdLst>
                <a:gd name="connsiteX0" fmla="*/ 31587 w 39822"/>
                <a:gd name="connsiteY0" fmla="*/ 25442 h 25568"/>
                <a:gd name="connsiteX1" fmla="*/ 23840 w 39822"/>
                <a:gd name="connsiteY1" fmla="*/ 20108 h 25568"/>
                <a:gd name="connsiteX2" fmla="*/ 19649 w 39822"/>
                <a:gd name="connsiteY2" fmla="*/ 16552 h 25568"/>
                <a:gd name="connsiteX3" fmla="*/ 14442 w 39822"/>
                <a:gd name="connsiteY3" fmla="*/ 18330 h 25568"/>
                <a:gd name="connsiteX4" fmla="*/ 2758 w 39822"/>
                <a:gd name="connsiteY4" fmla="*/ 18965 h 25568"/>
                <a:gd name="connsiteX5" fmla="*/ 2123 w 39822"/>
                <a:gd name="connsiteY5" fmla="*/ 7281 h 25568"/>
                <a:gd name="connsiteX6" fmla="*/ 22697 w 39822"/>
                <a:gd name="connsiteY6" fmla="*/ 423 h 25568"/>
                <a:gd name="connsiteX7" fmla="*/ 39334 w 39822"/>
                <a:gd name="connsiteY7" fmla="*/ 14393 h 25568"/>
                <a:gd name="connsiteX8" fmla="*/ 34508 w 39822"/>
                <a:gd name="connsiteY8" fmla="*/ 25061 h 25568"/>
                <a:gd name="connsiteX9" fmla="*/ 31587 w 39822"/>
                <a:gd name="connsiteY9" fmla="*/ 25569 h 2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22" h="25568">
                  <a:moveTo>
                    <a:pt x="31587" y="25442"/>
                  </a:moveTo>
                  <a:cubicBezTo>
                    <a:pt x="28285" y="25442"/>
                    <a:pt x="25110" y="23410"/>
                    <a:pt x="23840" y="20108"/>
                  </a:cubicBezTo>
                  <a:cubicBezTo>
                    <a:pt x="23205" y="18330"/>
                    <a:pt x="21554" y="16933"/>
                    <a:pt x="19649" y="16552"/>
                  </a:cubicBezTo>
                  <a:cubicBezTo>
                    <a:pt x="17744" y="16171"/>
                    <a:pt x="15712" y="16933"/>
                    <a:pt x="14442" y="18330"/>
                  </a:cubicBezTo>
                  <a:cubicBezTo>
                    <a:pt x="11394" y="21759"/>
                    <a:pt x="6187" y="22013"/>
                    <a:pt x="2758" y="18965"/>
                  </a:cubicBezTo>
                  <a:cubicBezTo>
                    <a:pt x="-671" y="15917"/>
                    <a:pt x="-925" y="10710"/>
                    <a:pt x="2123" y="7281"/>
                  </a:cubicBezTo>
                  <a:cubicBezTo>
                    <a:pt x="7203" y="1566"/>
                    <a:pt x="15204" y="-1101"/>
                    <a:pt x="22697" y="423"/>
                  </a:cubicBezTo>
                  <a:cubicBezTo>
                    <a:pt x="30317" y="1820"/>
                    <a:pt x="36667" y="7281"/>
                    <a:pt x="39334" y="14393"/>
                  </a:cubicBezTo>
                  <a:cubicBezTo>
                    <a:pt x="40858" y="18711"/>
                    <a:pt x="38699" y="23410"/>
                    <a:pt x="34508" y="25061"/>
                  </a:cubicBezTo>
                  <a:cubicBezTo>
                    <a:pt x="33619" y="25442"/>
                    <a:pt x="32603" y="25569"/>
                    <a:pt x="31587" y="25569"/>
                  </a:cubicBezTo>
                  <a:close/>
                </a:path>
              </a:pathLst>
            </a:custGeom>
            <a:grpFill/>
            <a:ln w="0" cap="flat">
              <a:noFill/>
              <a:prstDash val="solid"/>
              <a:miter/>
            </a:ln>
          </p:spPr>
          <p:txBody>
            <a:bodyPr rtlCol="0" anchor="ctr"/>
            <a:lstStyle/>
            <a:p>
              <a:pPr>
                <a:lnSpc>
                  <a:spcPct val="90000"/>
                </a:lnSpc>
              </a:pPr>
              <a:endParaRPr lang="en-AU" sz="650"/>
            </a:p>
          </p:txBody>
        </p:sp>
        <p:sp>
          <p:nvSpPr>
            <p:cNvPr id="52" name="Freeform: Shape 51">
              <a:extLst>
                <a:ext uri="{FF2B5EF4-FFF2-40B4-BE49-F238E27FC236}">
                  <a16:creationId xmlns:a16="http://schemas.microsoft.com/office/drawing/2014/main" id="{2192D2DD-D6A7-A886-370F-1F9E69D275F1}"/>
                </a:ext>
              </a:extLst>
            </p:cNvPr>
            <p:cNvSpPr/>
            <p:nvPr/>
          </p:nvSpPr>
          <p:spPr>
            <a:xfrm>
              <a:off x="7626684" y="3504960"/>
              <a:ext cx="39761" cy="25512"/>
            </a:xfrm>
            <a:custGeom>
              <a:avLst/>
              <a:gdLst>
                <a:gd name="connsiteX0" fmla="*/ 8302 w 39761"/>
                <a:gd name="connsiteY0" fmla="*/ 25512 h 25512"/>
                <a:gd name="connsiteX1" fmla="*/ 5381 w 39761"/>
                <a:gd name="connsiteY1" fmla="*/ 25004 h 25512"/>
                <a:gd name="connsiteX2" fmla="*/ 555 w 39761"/>
                <a:gd name="connsiteY2" fmla="*/ 14336 h 25512"/>
                <a:gd name="connsiteX3" fmla="*/ 17065 w 39761"/>
                <a:gd name="connsiteY3" fmla="*/ 366 h 25512"/>
                <a:gd name="connsiteX4" fmla="*/ 37639 w 39761"/>
                <a:gd name="connsiteY4" fmla="*/ 7224 h 25512"/>
                <a:gd name="connsiteX5" fmla="*/ 37004 w 39761"/>
                <a:gd name="connsiteY5" fmla="*/ 18908 h 25512"/>
                <a:gd name="connsiteX6" fmla="*/ 25320 w 39761"/>
                <a:gd name="connsiteY6" fmla="*/ 18273 h 25512"/>
                <a:gd name="connsiteX7" fmla="*/ 20112 w 39761"/>
                <a:gd name="connsiteY7" fmla="*/ 16495 h 25512"/>
                <a:gd name="connsiteX8" fmla="*/ 15922 w 39761"/>
                <a:gd name="connsiteY8" fmla="*/ 20051 h 25512"/>
                <a:gd name="connsiteX9" fmla="*/ 8174 w 39761"/>
                <a:gd name="connsiteY9" fmla="*/ 25385 h 2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61" h="25512">
                  <a:moveTo>
                    <a:pt x="8302" y="25512"/>
                  </a:moveTo>
                  <a:cubicBezTo>
                    <a:pt x="7285" y="25512"/>
                    <a:pt x="6397" y="25385"/>
                    <a:pt x="5381" y="25004"/>
                  </a:cubicBezTo>
                  <a:cubicBezTo>
                    <a:pt x="1062" y="23353"/>
                    <a:pt x="-1096" y="18654"/>
                    <a:pt x="555" y="14336"/>
                  </a:cubicBezTo>
                  <a:cubicBezTo>
                    <a:pt x="3222" y="7224"/>
                    <a:pt x="9572" y="1763"/>
                    <a:pt x="17065" y="366"/>
                  </a:cubicBezTo>
                  <a:cubicBezTo>
                    <a:pt x="24558" y="-1031"/>
                    <a:pt x="32432" y="1636"/>
                    <a:pt x="37639" y="7224"/>
                  </a:cubicBezTo>
                  <a:cubicBezTo>
                    <a:pt x="40686" y="10653"/>
                    <a:pt x="40433" y="15860"/>
                    <a:pt x="37004" y="18908"/>
                  </a:cubicBezTo>
                  <a:cubicBezTo>
                    <a:pt x="33702" y="21956"/>
                    <a:pt x="28368" y="21702"/>
                    <a:pt x="25320" y="18273"/>
                  </a:cubicBezTo>
                  <a:cubicBezTo>
                    <a:pt x="24049" y="16876"/>
                    <a:pt x="22018" y="16241"/>
                    <a:pt x="20112" y="16495"/>
                  </a:cubicBezTo>
                  <a:cubicBezTo>
                    <a:pt x="18208" y="16876"/>
                    <a:pt x="16684" y="18146"/>
                    <a:pt x="15922" y="20051"/>
                  </a:cubicBezTo>
                  <a:cubicBezTo>
                    <a:pt x="14652" y="23353"/>
                    <a:pt x="11477" y="25385"/>
                    <a:pt x="8174" y="25385"/>
                  </a:cubicBezTo>
                  <a:close/>
                </a:path>
              </a:pathLst>
            </a:custGeom>
            <a:grpFill/>
            <a:ln w="0" cap="flat">
              <a:noFill/>
              <a:prstDash val="solid"/>
              <a:miter/>
            </a:ln>
          </p:spPr>
          <p:txBody>
            <a:bodyPr rtlCol="0" anchor="ctr"/>
            <a:lstStyle/>
            <a:p>
              <a:pPr>
                <a:lnSpc>
                  <a:spcPct val="90000"/>
                </a:lnSpc>
              </a:pPr>
              <a:endParaRPr lang="en-AU" sz="650"/>
            </a:p>
          </p:txBody>
        </p:sp>
        <p:sp>
          <p:nvSpPr>
            <p:cNvPr id="53" name="Freeform: Shape 52">
              <a:extLst>
                <a:ext uri="{FF2B5EF4-FFF2-40B4-BE49-F238E27FC236}">
                  <a16:creationId xmlns:a16="http://schemas.microsoft.com/office/drawing/2014/main" id="{3B8925B5-F81B-4613-D4B1-6AE8DA4F0C76}"/>
                </a:ext>
              </a:extLst>
            </p:cNvPr>
            <p:cNvSpPr/>
            <p:nvPr/>
          </p:nvSpPr>
          <p:spPr>
            <a:xfrm>
              <a:off x="7694534" y="3511089"/>
              <a:ext cx="39434" cy="29289"/>
            </a:xfrm>
            <a:custGeom>
              <a:avLst/>
              <a:gdLst>
                <a:gd name="connsiteX0" fmla="*/ 31130 w 39434"/>
                <a:gd name="connsiteY0" fmla="*/ 29163 h 29289"/>
                <a:gd name="connsiteX1" fmla="*/ 22875 w 39434"/>
                <a:gd name="connsiteY1" fmla="*/ 21670 h 29289"/>
                <a:gd name="connsiteX2" fmla="*/ 19319 w 39434"/>
                <a:gd name="connsiteY2" fmla="*/ 16844 h 29289"/>
                <a:gd name="connsiteX3" fmla="*/ 13350 w 39434"/>
                <a:gd name="connsiteY3" fmla="*/ 17733 h 29289"/>
                <a:gd name="connsiteX4" fmla="*/ 1793 w 39434"/>
                <a:gd name="connsiteY4" fmla="*/ 16463 h 29289"/>
                <a:gd name="connsiteX5" fmla="*/ 3063 w 39434"/>
                <a:gd name="connsiteY5" fmla="*/ 4906 h 29289"/>
                <a:gd name="connsiteX6" fmla="*/ 25796 w 39434"/>
                <a:gd name="connsiteY6" fmla="*/ 1731 h 29289"/>
                <a:gd name="connsiteX7" fmla="*/ 39385 w 39434"/>
                <a:gd name="connsiteY7" fmla="*/ 20273 h 29289"/>
                <a:gd name="connsiteX8" fmla="*/ 32019 w 39434"/>
                <a:gd name="connsiteY8" fmla="*/ 29290 h 29289"/>
                <a:gd name="connsiteX9" fmla="*/ 31257 w 39434"/>
                <a:gd name="connsiteY9" fmla="*/ 29290 h 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34" h="29289">
                  <a:moveTo>
                    <a:pt x="31130" y="29163"/>
                  </a:moveTo>
                  <a:cubicBezTo>
                    <a:pt x="26939" y="29163"/>
                    <a:pt x="23383" y="25988"/>
                    <a:pt x="22875" y="21670"/>
                  </a:cubicBezTo>
                  <a:cubicBezTo>
                    <a:pt x="22621" y="19511"/>
                    <a:pt x="21224" y="17606"/>
                    <a:pt x="19319" y="16844"/>
                  </a:cubicBezTo>
                  <a:cubicBezTo>
                    <a:pt x="17287" y="15955"/>
                    <a:pt x="15001" y="16336"/>
                    <a:pt x="13350" y="17733"/>
                  </a:cubicBezTo>
                  <a:cubicBezTo>
                    <a:pt x="9794" y="20654"/>
                    <a:pt x="4587" y="20019"/>
                    <a:pt x="1793" y="16463"/>
                  </a:cubicBezTo>
                  <a:cubicBezTo>
                    <a:pt x="-1001" y="12907"/>
                    <a:pt x="-493" y="7700"/>
                    <a:pt x="3063" y="4906"/>
                  </a:cubicBezTo>
                  <a:cubicBezTo>
                    <a:pt x="9540" y="-174"/>
                    <a:pt x="18176" y="-1444"/>
                    <a:pt x="25796" y="1731"/>
                  </a:cubicBezTo>
                  <a:cubicBezTo>
                    <a:pt x="33416" y="4906"/>
                    <a:pt x="38623" y="12018"/>
                    <a:pt x="39385" y="20273"/>
                  </a:cubicBezTo>
                  <a:cubicBezTo>
                    <a:pt x="39893" y="24845"/>
                    <a:pt x="36464" y="28782"/>
                    <a:pt x="32019" y="29290"/>
                  </a:cubicBezTo>
                  <a:cubicBezTo>
                    <a:pt x="31765" y="29290"/>
                    <a:pt x="31511" y="29290"/>
                    <a:pt x="31257" y="29290"/>
                  </a:cubicBezTo>
                  <a:close/>
                </a:path>
              </a:pathLst>
            </a:custGeom>
            <a:grpFill/>
            <a:ln w="0" cap="flat">
              <a:noFill/>
              <a:prstDash val="solid"/>
              <a:miter/>
            </a:ln>
          </p:spPr>
          <p:txBody>
            <a:bodyPr rtlCol="0" anchor="ctr"/>
            <a:lstStyle/>
            <a:p>
              <a:pPr>
                <a:lnSpc>
                  <a:spcPct val="90000"/>
                </a:lnSpc>
              </a:pPr>
              <a:endParaRPr lang="en-AU" sz="650"/>
            </a:p>
          </p:txBody>
        </p:sp>
        <p:sp>
          <p:nvSpPr>
            <p:cNvPr id="54" name="Freeform: Shape 53">
              <a:extLst>
                <a:ext uri="{FF2B5EF4-FFF2-40B4-BE49-F238E27FC236}">
                  <a16:creationId xmlns:a16="http://schemas.microsoft.com/office/drawing/2014/main" id="{8F6E4AFF-770E-67F8-0029-5216A6F7EFB0}"/>
                </a:ext>
              </a:extLst>
            </p:cNvPr>
            <p:cNvSpPr/>
            <p:nvPr/>
          </p:nvSpPr>
          <p:spPr>
            <a:xfrm>
              <a:off x="7603819" y="3510873"/>
              <a:ext cx="39489" cy="29378"/>
            </a:xfrm>
            <a:custGeom>
              <a:avLst/>
              <a:gdLst>
                <a:gd name="connsiteX0" fmla="*/ 8180 w 39489"/>
                <a:gd name="connsiteY0" fmla="*/ 29379 h 29378"/>
                <a:gd name="connsiteX1" fmla="*/ 7418 w 39489"/>
                <a:gd name="connsiteY1" fmla="*/ 29379 h 29378"/>
                <a:gd name="connsiteX2" fmla="*/ 52 w 39489"/>
                <a:gd name="connsiteY2" fmla="*/ 20362 h 29378"/>
                <a:gd name="connsiteX3" fmla="*/ 13641 w 39489"/>
                <a:gd name="connsiteY3" fmla="*/ 1820 h 29378"/>
                <a:gd name="connsiteX4" fmla="*/ 36374 w 39489"/>
                <a:gd name="connsiteY4" fmla="*/ 4995 h 29378"/>
                <a:gd name="connsiteX5" fmla="*/ 37644 w 39489"/>
                <a:gd name="connsiteY5" fmla="*/ 16552 h 29378"/>
                <a:gd name="connsiteX6" fmla="*/ 26087 w 39489"/>
                <a:gd name="connsiteY6" fmla="*/ 17822 h 29378"/>
                <a:gd name="connsiteX7" fmla="*/ 19991 w 39489"/>
                <a:gd name="connsiteY7" fmla="*/ 16933 h 29378"/>
                <a:gd name="connsiteX8" fmla="*/ 16435 w 39489"/>
                <a:gd name="connsiteY8" fmla="*/ 21759 h 29378"/>
                <a:gd name="connsiteX9" fmla="*/ 8180 w 39489"/>
                <a:gd name="connsiteY9" fmla="*/ 29252 h 2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89" h="29378">
                  <a:moveTo>
                    <a:pt x="8180" y="29379"/>
                  </a:moveTo>
                  <a:cubicBezTo>
                    <a:pt x="8180" y="29379"/>
                    <a:pt x="7672" y="29379"/>
                    <a:pt x="7418" y="29379"/>
                  </a:cubicBezTo>
                  <a:cubicBezTo>
                    <a:pt x="2846" y="28871"/>
                    <a:pt x="-456" y="24934"/>
                    <a:pt x="52" y="20362"/>
                  </a:cubicBezTo>
                  <a:cubicBezTo>
                    <a:pt x="813" y="12107"/>
                    <a:pt x="6021" y="5122"/>
                    <a:pt x="13641" y="1820"/>
                  </a:cubicBezTo>
                  <a:cubicBezTo>
                    <a:pt x="21261" y="-1482"/>
                    <a:pt x="29897" y="-212"/>
                    <a:pt x="36374" y="4995"/>
                  </a:cubicBezTo>
                  <a:cubicBezTo>
                    <a:pt x="39930" y="7789"/>
                    <a:pt x="40565" y="12996"/>
                    <a:pt x="37644" y="16552"/>
                  </a:cubicBezTo>
                  <a:cubicBezTo>
                    <a:pt x="34723" y="20108"/>
                    <a:pt x="29516" y="20743"/>
                    <a:pt x="26087" y="17822"/>
                  </a:cubicBezTo>
                  <a:cubicBezTo>
                    <a:pt x="24309" y="16425"/>
                    <a:pt x="22023" y="16171"/>
                    <a:pt x="19991" y="16933"/>
                  </a:cubicBezTo>
                  <a:cubicBezTo>
                    <a:pt x="17959" y="17822"/>
                    <a:pt x="16688" y="19600"/>
                    <a:pt x="16435" y="21759"/>
                  </a:cubicBezTo>
                  <a:cubicBezTo>
                    <a:pt x="16054" y="26077"/>
                    <a:pt x="12371" y="29252"/>
                    <a:pt x="8180" y="29252"/>
                  </a:cubicBezTo>
                  <a:close/>
                </a:path>
              </a:pathLst>
            </a:custGeom>
            <a:grpFill/>
            <a:ln w="0" cap="flat">
              <a:noFill/>
              <a:prstDash val="solid"/>
              <a:miter/>
            </a:ln>
          </p:spPr>
          <p:txBody>
            <a:bodyPr rtlCol="0" anchor="ctr"/>
            <a:lstStyle/>
            <a:p>
              <a:pPr>
                <a:lnSpc>
                  <a:spcPct val="90000"/>
                </a:lnSpc>
              </a:pPr>
              <a:endParaRPr lang="en-AU" sz="650"/>
            </a:p>
          </p:txBody>
        </p:sp>
        <p:sp>
          <p:nvSpPr>
            <p:cNvPr id="55" name="Freeform: Shape 54">
              <a:extLst>
                <a:ext uri="{FF2B5EF4-FFF2-40B4-BE49-F238E27FC236}">
                  <a16:creationId xmlns:a16="http://schemas.microsoft.com/office/drawing/2014/main" id="{C8E02DD7-D962-D93A-A3C6-CD61635CD29B}"/>
                </a:ext>
              </a:extLst>
            </p:cNvPr>
            <p:cNvSpPr/>
            <p:nvPr/>
          </p:nvSpPr>
          <p:spPr>
            <a:xfrm>
              <a:off x="7717360" y="3522191"/>
              <a:ext cx="40078" cy="34189"/>
            </a:xfrm>
            <a:custGeom>
              <a:avLst/>
              <a:gdLst>
                <a:gd name="connsiteX0" fmla="*/ 31798 w 40078"/>
                <a:gd name="connsiteY0" fmla="*/ 34189 h 34189"/>
                <a:gd name="connsiteX1" fmla="*/ 31418 w 40078"/>
                <a:gd name="connsiteY1" fmla="*/ 34189 h 34189"/>
                <a:gd name="connsiteX2" fmla="*/ 23544 w 40078"/>
                <a:gd name="connsiteY2" fmla="*/ 25554 h 34189"/>
                <a:gd name="connsiteX3" fmla="*/ 19860 w 40078"/>
                <a:gd name="connsiteY3" fmla="*/ 18061 h 34189"/>
                <a:gd name="connsiteX4" fmla="*/ 11606 w 40078"/>
                <a:gd name="connsiteY4" fmla="*/ 17299 h 34189"/>
                <a:gd name="connsiteX5" fmla="*/ 683 w 40078"/>
                <a:gd name="connsiteY5" fmla="*/ 12980 h 34189"/>
                <a:gd name="connsiteX6" fmla="*/ 5002 w 40078"/>
                <a:gd name="connsiteY6" fmla="*/ 2058 h 34189"/>
                <a:gd name="connsiteX7" fmla="*/ 29258 w 40078"/>
                <a:gd name="connsiteY7" fmla="*/ 4471 h 34189"/>
                <a:gd name="connsiteX8" fmla="*/ 40054 w 40078"/>
                <a:gd name="connsiteY8" fmla="*/ 26188 h 34189"/>
                <a:gd name="connsiteX9" fmla="*/ 31798 w 40078"/>
                <a:gd name="connsiteY9" fmla="*/ 34062 h 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78" h="34189">
                  <a:moveTo>
                    <a:pt x="31798" y="34189"/>
                  </a:moveTo>
                  <a:cubicBezTo>
                    <a:pt x="31798" y="34189"/>
                    <a:pt x="31545" y="34189"/>
                    <a:pt x="31418" y="34189"/>
                  </a:cubicBezTo>
                  <a:cubicBezTo>
                    <a:pt x="26846" y="33936"/>
                    <a:pt x="23290" y="30125"/>
                    <a:pt x="23544" y="25554"/>
                  </a:cubicBezTo>
                  <a:cubicBezTo>
                    <a:pt x="23544" y="22505"/>
                    <a:pt x="22273" y="19712"/>
                    <a:pt x="19860" y="18061"/>
                  </a:cubicBezTo>
                  <a:cubicBezTo>
                    <a:pt x="17447" y="16410"/>
                    <a:pt x="14272" y="16029"/>
                    <a:pt x="11606" y="17299"/>
                  </a:cubicBezTo>
                  <a:cubicBezTo>
                    <a:pt x="7542" y="19076"/>
                    <a:pt x="2589" y="17299"/>
                    <a:pt x="683" y="12980"/>
                  </a:cubicBezTo>
                  <a:cubicBezTo>
                    <a:pt x="-1094" y="8789"/>
                    <a:pt x="683" y="3963"/>
                    <a:pt x="5002" y="2058"/>
                  </a:cubicBezTo>
                  <a:cubicBezTo>
                    <a:pt x="13003" y="-1370"/>
                    <a:pt x="22020" y="-482"/>
                    <a:pt x="29258" y="4471"/>
                  </a:cubicBezTo>
                  <a:cubicBezTo>
                    <a:pt x="36371" y="9424"/>
                    <a:pt x="40434" y="17552"/>
                    <a:pt x="40054" y="26188"/>
                  </a:cubicBezTo>
                  <a:cubicBezTo>
                    <a:pt x="39927" y="30633"/>
                    <a:pt x="36244" y="34062"/>
                    <a:pt x="31798" y="34062"/>
                  </a:cubicBezTo>
                  <a:close/>
                </a:path>
              </a:pathLst>
            </a:custGeom>
            <a:grpFill/>
            <a:ln w="0" cap="flat">
              <a:noFill/>
              <a:prstDash val="solid"/>
              <a:miter/>
            </a:ln>
          </p:spPr>
          <p:txBody>
            <a:bodyPr rtlCol="0" anchor="ctr"/>
            <a:lstStyle/>
            <a:p>
              <a:pPr>
                <a:lnSpc>
                  <a:spcPct val="90000"/>
                </a:lnSpc>
              </a:pPr>
              <a:endParaRPr lang="en-AU" sz="650"/>
            </a:p>
          </p:txBody>
        </p:sp>
        <p:sp>
          <p:nvSpPr>
            <p:cNvPr id="56" name="Freeform: Shape 55">
              <a:extLst>
                <a:ext uri="{FF2B5EF4-FFF2-40B4-BE49-F238E27FC236}">
                  <a16:creationId xmlns:a16="http://schemas.microsoft.com/office/drawing/2014/main" id="{75EF6FA3-B58D-31CE-86D4-AD996F79B937}"/>
                </a:ext>
              </a:extLst>
            </p:cNvPr>
            <p:cNvSpPr/>
            <p:nvPr/>
          </p:nvSpPr>
          <p:spPr>
            <a:xfrm>
              <a:off x="7580224" y="3522345"/>
              <a:ext cx="40186" cy="34162"/>
            </a:xfrm>
            <a:custGeom>
              <a:avLst/>
              <a:gdLst>
                <a:gd name="connsiteX0" fmla="*/ 8280 w 40186"/>
                <a:gd name="connsiteY0" fmla="*/ 34036 h 34162"/>
                <a:gd name="connsiteX1" fmla="*/ 25 w 40186"/>
                <a:gd name="connsiteY1" fmla="*/ 26162 h 34162"/>
                <a:gd name="connsiteX2" fmla="*/ 10946 w 40186"/>
                <a:gd name="connsiteY2" fmla="*/ 4445 h 34162"/>
                <a:gd name="connsiteX3" fmla="*/ 35204 w 40186"/>
                <a:gd name="connsiteY3" fmla="*/ 2159 h 34162"/>
                <a:gd name="connsiteX4" fmla="*/ 39521 w 40186"/>
                <a:gd name="connsiteY4" fmla="*/ 12954 h 34162"/>
                <a:gd name="connsiteX5" fmla="*/ 28727 w 40186"/>
                <a:gd name="connsiteY5" fmla="*/ 17272 h 34162"/>
                <a:gd name="connsiteX6" fmla="*/ 20471 w 40186"/>
                <a:gd name="connsiteY6" fmla="*/ 18034 h 34162"/>
                <a:gd name="connsiteX7" fmla="*/ 16789 w 40186"/>
                <a:gd name="connsiteY7" fmla="*/ 25527 h 34162"/>
                <a:gd name="connsiteX8" fmla="*/ 8915 w 40186"/>
                <a:gd name="connsiteY8" fmla="*/ 34163 h 34162"/>
                <a:gd name="connsiteX9" fmla="*/ 8533 w 40186"/>
                <a:gd name="connsiteY9" fmla="*/ 34163 h 3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86" h="34162">
                  <a:moveTo>
                    <a:pt x="8280" y="34036"/>
                  </a:moveTo>
                  <a:cubicBezTo>
                    <a:pt x="3834" y="34036"/>
                    <a:pt x="279" y="30607"/>
                    <a:pt x="25" y="26162"/>
                  </a:cubicBezTo>
                  <a:cubicBezTo>
                    <a:pt x="-356" y="17399"/>
                    <a:pt x="3707" y="9271"/>
                    <a:pt x="10946" y="4445"/>
                  </a:cubicBezTo>
                  <a:cubicBezTo>
                    <a:pt x="18058" y="-508"/>
                    <a:pt x="27203" y="-1397"/>
                    <a:pt x="35204" y="2159"/>
                  </a:cubicBezTo>
                  <a:cubicBezTo>
                    <a:pt x="39394" y="3937"/>
                    <a:pt x="41300" y="8890"/>
                    <a:pt x="39521" y="12954"/>
                  </a:cubicBezTo>
                  <a:cubicBezTo>
                    <a:pt x="37744" y="17145"/>
                    <a:pt x="32791" y="19050"/>
                    <a:pt x="28727" y="17272"/>
                  </a:cubicBezTo>
                  <a:cubicBezTo>
                    <a:pt x="25932" y="16129"/>
                    <a:pt x="22884" y="16383"/>
                    <a:pt x="20471" y="18034"/>
                  </a:cubicBezTo>
                  <a:cubicBezTo>
                    <a:pt x="18058" y="19685"/>
                    <a:pt x="16662" y="22479"/>
                    <a:pt x="16789" y="25527"/>
                  </a:cubicBezTo>
                  <a:cubicBezTo>
                    <a:pt x="17043" y="30099"/>
                    <a:pt x="13487" y="33909"/>
                    <a:pt x="8915" y="34163"/>
                  </a:cubicBezTo>
                  <a:cubicBezTo>
                    <a:pt x="8915" y="34163"/>
                    <a:pt x="8660" y="34163"/>
                    <a:pt x="8533" y="34163"/>
                  </a:cubicBezTo>
                  <a:close/>
                </a:path>
              </a:pathLst>
            </a:custGeom>
            <a:grpFill/>
            <a:ln w="0" cap="flat">
              <a:noFill/>
              <a:prstDash val="solid"/>
              <a:miter/>
            </a:ln>
          </p:spPr>
          <p:txBody>
            <a:bodyPr rtlCol="0" anchor="ctr"/>
            <a:lstStyle/>
            <a:p>
              <a:pPr>
                <a:lnSpc>
                  <a:spcPct val="90000"/>
                </a:lnSpc>
              </a:pPr>
              <a:endParaRPr lang="en-AU" sz="650"/>
            </a:p>
          </p:txBody>
        </p:sp>
        <p:sp>
          <p:nvSpPr>
            <p:cNvPr id="57" name="Freeform: Shape 56">
              <a:extLst>
                <a:ext uri="{FF2B5EF4-FFF2-40B4-BE49-F238E27FC236}">
                  <a16:creationId xmlns:a16="http://schemas.microsoft.com/office/drawing/2014/main" id="{FC951969-7EA5-D0AD-20E7-1C738E0979E7}"/>
                </a:ext>
              </a:extLst>
            </p:cNvPr>
            <p:cNvSpPr/>
            <p:nvPr/>
          </p:nvSpPr>
          <p:spPr>
            <a:xfrm>
              <a:off x="7741074" y="3539259"/>
              <a:ext cx="37087" cy="39346"/>
            </a:xfrm>
            <a:custGeom>
              <a:avLst/>
              <a:gdLst>
                <a:gd name="connsiteX0" fmla="*/ 27261 w 37087"/>
                <a:gd name="connsiteY0" fmla="*/ 39219 h 39346"/>
                <a:gd name="connsiteX1" fmla="*/ 23832 w 37087"/>
                <a:gd name="connsiteY1" fmla="*/ 38457 h 39346"/>
                <a:gd name="connsiteX2" fmla="*/ 19895 w 37087"/>
                <a:gd name="connsiteY2" fmla="*/ 27535 h 39346"/>
                <a:gd name="connsiteX3" fmla="*/ 18752 w 37087"/>
                <a:gd name="connsiteY3" fmla="*/ 19153 h 39346"/>
                <a:gd name="connsiteX4" fmla="*/ 10624 w 37087"/>
                <a:gd name="connsiteY4" fmla="*/ 16867 h 39346"/>
                <a:gd name="connsiteX5" fmla="*/ 337 w 37087"/>
                <a:gd name="connsiteY5" fmla="*/ 11279 h 39346"/>
                <a:gd name="connsiteX6" fmla="*/ 5925 w 37087"/>
                <a:gd name="connsiteY6" fmla="*/ 992 h 39346"/>
                <a:gd name="connsiteX7" fmla="*/ 31198 w 37087"/>
                <a:gd name="connsiteY7" fmla="*/ 8358 h 39346"/>
                <a:gd name="connsiteX8" fmla="*/ 34882 w 37087"/>
                <a:gd name="connsiteY8" fmla="*/ 34520 h 39346"/>
                <a:gd name="connsiteX9" fmla="*/ 27388 w 37087"/>
                <a:gd name="connsiteY9" fmla="*/ 39346 h 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87" h="39346">
                  <a:moveTo>
                    <a:pt x="27261" y="39219"/>
                  </a:moveTo>
                  <a:cubicBezTo>
                    <a:pt x="26119" y="39219"/>
                    <a:pt x="24848" y="38965"/>
                    <a:pt x="23832" y="38457"/>
                  </a:cubicBezTo>
                  <a:cubicBezTo>
                    <a:pt x="19642" y="36552"/>
                    <a:pt x="17863" y="31599"/>
                    <a:pt x="19895" y="27535"/>
                  </a:cubicBezTo>
                  <a:cubicBezTo>
                    <a:pt x="21165" y="24741"/>
                    <a:pt x="20784" y="21439"/>
                    <a:pt x="18752" y="19153"/>
                  </a:cubicBezTo>
                  <a:cubicBezTo>
                    <a:pt x="16720" y="16867"/>
                    <a:pt x="13545" y="15978"/>
                    <a:pt x="10624" y="16867"/>
                  </a:cubicBezTo>
                  <a:cubicBezTo>
                    <a:pt x="6180" y="18137"/>
                    <a:pt x="1607" y="15724"/>
                    <a:pt x="337" y="11279"/>
                  </a:cubicBezTo>
                  <a:cubicBezTo>
                    <a:pt x="-932" y="6961"/>
                    <a:pt x="1481" y="2262"/>
                    <a:pt x="5925" y="992"/>
                  </a:cubicBezTo>
                  <a:cubicBezTo>
                    <a:pt x="15069" y="-1675"/>
                    <a:pt x="24975" y="1119"/>
                    <a:pt x="31198" y="8358"/>
                  </a:cubicBezTo>
                  <a:cubicBezTo>
                    <a:pt x="37421" y="15597"/>
                    <a:pt x="38819" y="25884"/>
                    <a:pt x="34882" y="34520"/>
                  </a:cubicBezTo>
                  <a:cubicBezTo>
                    <a:pt x="33484" y="37568"/>
                    <a:pt x="30563" y="39346"/>
                    <a:pt x="27388" y="39346"/>
                  </a:cubicBezTo>
                  <a:close/>
                </a:path>
              </a:pathLst>
            </a:custGeom>
            <a:grpFill/>
            <a:ln w="0" cap="flat">
              <a:noFill/>
              <a:prstDash val="solid"/>
              <a:miter/>
            </a:ln>
          </p:spPr>
          <p:txBody>
            <a:bodyPr rtlCol="0" anchor="ctr"/>
            <a:lstStyle/>
            <a:p>
              <a:pPr>
                <a:lnSpc>
                  <a:spcPct val="90000"/>
                </a:lnSpc>
              </a:pPr>
              <a:endParaRPr lang="en-AU" sz="650"/>
            </a:p>
          </p:txBody>
        </p:sp>
        <p:sp>
          <p:nvSpPr>
            <p:cNvPr id="58" name="Freeform: Shape 57">
              <a:extLst>
                <a:ext uri="{FF2B5EF4-FFF2-40B4-BE49-F238E27FC236}">
                  <a16:creationId xmlns:a16="http://schemas.microsoft.com/office/drawing/2014/main" id="{14FB76F1-0E60-A357-9EE4-6A4121E8369B}"/>
                </a:ext>
              </a:extLst>
            </p:cNvPr>
            <p:cNvSpPr/>
            <p:nvPr/>
          </p:nvSpPr>
          <p:spPr>
            <a:xfrm>
              <a:off x="7559538" y="3539132"/>
              <a:ext cx="37166" cy="39345"/>
            </a:xfrm>
            <a:custGeom>
              <a:avLst/>
              <a:gdLst>
                <a:gd name="connsiteX0" fmla="*/ 9788 w 37166"/>
                <a:gd name="connsiteY0" fmla="*/ 39346 h 39345"/>
                <a:gd name="connsiteX1" fmla="*/ 2295 w 37166"/>
                <a:gd name="connsiteY1" fmla="*/ 34520 h 39345"/>
                <a:gd name="connsiteX2" fmla="*/ 5979 w 37166"/>
                <a:gd name="connsiteY2" fmla="*/ 8358 h 39345"/>
                <a:gd name="connsiteX3" fmla="*/ 31251 w 37166"/>
                <a:gd name="connsiteY3" fmla="*/ 992 h 39345"/>
                <a:gd name="connsiteX4" fmla="*/ 36839 w 37166"/>
                <a:gd name="connsiteY4" fmla="*/ 11279 h 39345"/>
                <a:gd name="connsiteX5" fmla="*/ 26552 w 37166"/>
                <a:gd name="connsiteY5" fmla="*/ 16867 h 39345"/>
                <a:gd name="connsiteX6" fmla="*/ 18424 w 37166"/>
                <a:gd name="connsiteY6" fmla="*/ 19153 h 39345"/>
                <a:gd name="connsiteX7" fmla="*/ 17281 w 37166"/>
                <a:gd name="connsiteY7" fmla="*/ 27535 h 39345"/>
                <a:gd name="connsiteX8" fmla="*/ 13344 w 37166"/>
                <a:gd name="connsiteY8" fmla="*/ 38457 h 39345"/>
                <a:gd name="connsiteX9" fmla="*/ 9916 w 37166"/>
                <a:gd name="connsiteY9" fmla="*/ 39219 h 3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66" h="39345">
                  <a:moveTo>
                    <a:pt x="9788" y="39346"/>
                  </a:moveTo>
                  <a:cubicBezTo>
                    <a:pt x="6741" y="39346"/>
                    <a:pt x="3693" y="37568"/>
                    <a:pt x="2295" y="34520"/>
                  </a:cubicBezTo>
                  <a:cubicBezTo>
                    <a:pt x="-1769" y="25884"/>
                    <a:pt x="-371" y="15597"/>
                    <a:pt x="5979" y="8358"/>
                  </a:cubicBezTo>
                  <a:cubicBezTo>
                    <a:pt x="12201" y="1119"/>
                    <a:pt x="22234" y="-1675"/>
                    <a:pt x="31251" y="992"/>
                  </a:cubicBezTo>
                  <a:cubicBezTo>
                    <a:pt x="35569" y="2262"/>
                    <a:pt x="38109" y="6961"/>
                    <a:pt x="36839" y="11279"/>
                  </a:cubicBezTo>
                  <a:cubicBezTo>
                    <a:pt x="35569" y="15597"/>
                    <a:pt x="30997" y="18137"/>
                    <a:pt x="26552" y="16867"/>
                  </a:cubicBezTo>
                  <a:cubicBezTo>
                    <a:pt x="23631" y="15978"/>
                    <a:pt x="20456" y="16867"/>
                    <a:pt x="18424" y="19153"/>
                  </a:cubicBezTo>
                  <a:cubicBezTo>
                    <a:pt x="16393" y="21439"/>
                    <a:pt x="16011" y="24741"/>
                    <a:pt x="17281" y="27535"/>
                  </a:cubicBezTo>
                  <a:cubicBezTo>
                    <a:pt x="19186" y="31726"/>
                    <a:pt x="17408" y="36552"/>
                    <a:pt x="13344" y="38457"/>
                  </a:cubicBezTo>
                  <a:cubicBezTo>
                    <a:pt x="12201" y="38965"/>
                    <a:pt x="11058" y="39219"/>
                    <a:pt x="9916" y="39219"/>
                  </a:cubicBezTo>
                  <a:close/>
                </a:path>
              </a:pathLst>
            </a:custGeom>
            <a:grpFill/>
            <a:ln w="0" cap="flat">
              <a:noFill/>
              <a:prstDash val="solid"/>
              <a:miter/>
            </a:ln>
          </p:spPr>
          <p:txBody>
            <a:bodyPr rtlCol="0" anchor="ctr"/>
            <a:lstStyle/>
            <a:p>
              <a:pPr>
                <a:lnSpc>
                  <a:spcPct val="90000"/>
                </a:lnSpc>
              </a:pPr>
              <a:endParaRPr lang="en-AU" sz="650"/>
            </a:p>
          </p:txBody>
        </p:sp>
        <p:sp>
          <p:nvSpPr>
            <p:cNvPr id="59" name="Freeform: Shape 58">
              <a:extLst>
                <a:ext uri="{FF2B5EF4-FFF2-40B4-BE49-F238E27FC236}">
                  <a16:creationId xmlns:a16="http://schemas.microsoft.com/office/drawing/2014/main" id="{DEE782CE-9CAF-716D-7A2A-198601CAAF56}"/>
                </a:ext>
              </a:extLst>
            </p:cNvPr>
            <p:cNvSpPr/>
            <p:nvPr/>
          </p:nvSpPr>
          <p:spPr>
            <a:xfrm>
              <a:off x="7759997" y="3562012"/>
              <a:ext cx="27688" cy="39453"/>
            </a:xfrm>
            <a:custGeom>
              <a:avLst/>
              <a:gdLst>
                <a:gd name="connsiteX0" fmla="*/ 14815 w 27688"/>
                <a:gd name="connsiteY0" fmla="*/ 39453 h 39453"/>
                <a:gd name="connsiteX1" fmla="*/ 8465 w 27688"/>
                <a:gd name="connsiteY1" fmla="*/ 36533 h 39453"/>
                <a:gd name="connsiteX2" fmla="*/ 9482 w 27688"/>
                <a:gd name="connsiteY2" fmla="*/ 24848 h 39453"/>
                <a:gd name="connsiteX3" fmla="*/ 11006 w 27688"/>
                <a:gd name="connsiteY3" fmla="*/ 19896 h 39453"/>
                <a:gd name="connsiteX4" fmla="*/ 7069 w 27688"/>
                <a:gd name="connsiteY4" fmla="*/ 16466 h 39453"/>
                <a:gd name="connsiteX5" fmla="*/ 84 w 27688"/>
                <a:gd name="connsiteY5" fmla="*/ 7068 h 39453"/>
                <a:gd name="connsiteX6" fmla="*/ 9482 w 27688"/>
                <a:gd name="connsiteY6" fmla="*/ 84 h 39453"/>
                <a:gd name="connsiteX7" fmla="*/ 26881 w 27688"/>
                <a:gd name="connsiteY7" fmla="*/ 15450 h 39453"/>
                <a:gd name="connsiteX8" fmla="*/ 20149 w 27688"/>
                <a:gd name="connsiteY8" fmla="*/ 37548 h 39453"/>
                <a:gd name="connsiteX9" fmla="*/ 14815 w 27688"/>
                <a:gd name="connsiteY9" fmla="*/ 39453 h 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88" h="39453">
                  <a:moveTo>
                    <a:pt x="14815" y="39453"/>
                  </a:moveTo>
                  <a:cubicBezTo>
                    <a:pt x="12529" y="39453"/>
                    <a:pt x="10116" y="38437"/>
                    <a:pt x="8465" y="36533"/>
                  </a:cubicBezTo>
                  <a:cubicBezTo>
                    <a:pt x="5545" y="33103"/>
                    <a:pt x="5925" y="27897"/>
                    <a:pt x="9482" y="24848"/>
                  </a:cubicBezTo>
                  <a:cubicBezTo>
                    <a:pt x="10878" y="23578"/>
                    <a:pt x="11513" y="21673"/>
                    <a:pt x="11006" y="19896"/>
                  </a:cubicBezTo>
                  <a:cubicBezTo>
                    <a:pt x="10497" y="18117"/>
                    <a:pt x="8973" y="16721"/>
                    <a:pt x="7069" y="16466"/>
                  </a:cubicBezTo>
                  <a:cubicBezTo>
                    <a:pt x="2496" y="15831"/>
                    <a:pt x="-552" y="11641"/>
                    <a:pt x="84" y="7068"/>
                  </a:cubicBezTo>
                  <a:cubicBezTo>
                    <a:pt x="719" y="2497"/>
                    <a:pt x="5036" y="-552"/>
                    <a:pt x="9482" y="84"/>
                  </a:cubicBezTo>
                  <a:cubicBezTo>
                    <a:pt x="17736" y="1353"/>
                    <a:pt x="24595" y="7322"/>
                    <a:pt x="26881" y="15450"/>
                  </a:cubicBezTo>
                  <a:cubicBezTo>
                    <a:pt x="29166" y="23452"/>
                    <a:pt x="26499" y="32215"/>
                    <a:pt x="20149" y="37548"/>
                  </a:cubicBezTo>
                  <a:cubicBezTo>
                    <a:pt x="18625" y="38818"/>
                    <a:pt x="16721" y="39453"/>
                    <a:pt x="14815" y="39453"/>
                  </a:cubicBezTo>
                  <a:close/>
                </a:path>
              </a:pathLst>
            </a:custGeom>
            <a:grpFill/>
            <a:ln w="0" cap="flat">
              <a:noFill/>
              <a:prstDash val="solid"/>
              <a:miter/>
            </a:ln>
          </p:spPr>
          <p:txBody>
            <a:bodyPr rtlCol="0" anchor="ctr"/>
            <a:lstStyle/>
            <a:p>
              <a:pPr>
                <a:lnSpc>
                  <a:spcPct val="90000"/>
                </a:lnSpc>
              </a:pPr>
              <a:endParaRPr lang="en-AU" sz="650"/>
            </a:p>
          </p:txBody>
        </p:sp>
        <p:sp>
          <p:nvSpPr>
            <p:cNvPr id="60" name="Freeform: Shape 59">
              <a:extLst>
                <a:ext uri="{FF2B5EF4-FFF2-40B4-BE49-F238E27FC236}">
                  <a16:creationId xmlns:a16="http://schemas.microsoft.com/office/drawing/2014/main" id="{DF10FDDD-C2F5-83D7-AB2F-FBC2045F2E5A}"/>
                </a:ext>
              </a:extLst>
            </p:cNvPr>
            <p:cNvSpPr/>
            <p:nvPr/>
          </p:nvSpPr>
          <p:spPr>
            <a:xfrm>
              <a:off x="7549867" y="3562139"/>
              <a:ext cx="27670" cy="39326"/>
            </a:xfrm>
            <a:custGeom>
              <a:avLst/>
              <a:gdLst>
                <a:gd name="connsiteX0" fmla="*/ 12982 w 27670"/>
                <a:gd name="connsiteY0" fmla="*/ 39327 h 39326"/>
                <a:gd name="connsiteX1" fmla="*/ 7648 w 27670"/>
                <a:gd name="connsiteY1" fmla="*/ 37422 h 39326"/>
                <a:gd name="connsiteX2" fmla="*/ 790 w 27670"/>
                <a:gd name="connsiteY2" fmla="*/ 15324 h 39326"/>
                <a:gd name="connsiteX3" fmla="*/ 18189 w 27670"/>
                <a:gd name="connsiteY3" fmla="*/ 84 h 39326"/>
                <a:gd name="connsiteX4" fmla="*/ 27587 w 27670"/>
                <a:gd name="connsiteY4" fmla="*/ 6942 h 39326"/>
                <a:gd name="connsiteX5" fmla="*/ 20729 w 27670"/>
                <a:gd name="connsiteY5" fmla="*/ 16340 h 39326"/>
                <a:gd name="connsiteX6" fmla="*/ 16792 w 27670"/>
                <a:gd name="connsiteY6" fmla="*/ 19769 h 39326"/>
                <a:gd name="connsiteX7" fmla="*/ 18316 w 27670"/>
                <a:gd name="connsiteY7" fmla="*/ 24722 h 39326"/>
                <a:gd name="connsiteX8" fmla="*/ 19332 w 27670"/>
                <a:gd name="connsiteY8" fmla="*/ 36406 h 39326"/>
                <a:gd name="connsiteX9" fmla="*/ 12982 w 27670"/>
                <a:gd name="connsiteY9" fmla="*/ 39327 h 3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70" h="39326">
                  <a:moveTo>
                    <a:pt x="12982" y="39327"/>
                  </a:moveTo>
                  <a:cubicBezTo>
                    <a:pt x="11077" y="39327"/>
                    <a:pt x="9172" y="38692"/>
                    <a:pt x="7648" y="37422"/>
                  </a:cubicBezTo>
                  <a:cubicBezTo>
                    <a:pt x="1298" y="32088"/>
                    <a:pt x="-1496" y="23325"/>
                    <a:pt x="790" y="15324"/>
                  </a:cubicBezTo>
                  <a:cubicBezTo>
                    <a:pt x="3076" y="7323"/>
                    <a:pt x="9934" y="1227"/>
                    <a:pt x="18189" y="84"/>
                  </a:cubicBezTo>
                  <a:cubicBezTo>
                    <a:pt x="22634" y="-551"/>
                    <a:pt x="26952" y="2497"/>
                    <a:pt x="27587" y="6942"/>
                  </a:cubicBezTo>
                  <a:cubicBezTo>
                    <a:pt x="28222" y="11514"/>
                    <a:pt x="25174" y="15705"/>
                    <a:pt x="20729" y="16340"/>
                  </a:cubicBezTo>
                  <a:cubicBezTo>
                    <a:pt x="18824" y="16594"/>
                    <a:pt x="17300" y="17991"/>
                    <a:pt x="16792" y="19769"/>
                  </a:cubicBezTo>
                  <a:cubicBezTo>
                    <a:pt x="16284" y="21547"/>
                    <a:pt x="16792" y="23579"/>
                    <a:pt x="18316" y="24722"/>
                  </a:cubicBezTo>
                  <a:cubicBezTo>
                    <a:pt x="21872" y="27643"/>
                    <a:pt x="22253" y="32850"/>
                    <a:pt x="19332" y="36406"/>
                  </a:cubicBezTo>
                  <a:cubicBezTo>
                    <a:pt x="17681" y="38311"/>
                    <a:pt x="15395" y="39327"/>
                    <a:pt x="12982" y="39327"/>
                  </a:cubicBezTo>
                  <a:close/>
                </a:path>
              </a:pathLst>
            </a:custGeom>
            <a:grpFill/>
            <a:ln w="0" cap="flat">
              <a:noFill/>
              <a:prstDash val="solid"/>
              <a:miter/>
            </a:ln>
          </p:spPr>
          <p:txBody>
            <a:bodyPr rtlCol="0" anchor="ctr"/>
            <a:lstStyle/>
            <a:p>
              <a:pPr>
                <a:lnSpc>
                  <a:spcPct val="90000"/>
                </a:lnSpc>
              </a:pPr>
              <a:endParaRPr lang="en-AU" sz="650"/>
            </a:p>
          </p:txBody>
        </p:sp>
        <p:sp>
          <p:nvSpPr>
            <p:cNvPr id="61" name="Freeform: Shape 60">
              <a:extLst>
                <a:ext uri="{FF2B5EF4-FFF2-40B4-BE49-F238E27FC236}">
                  <a16:creationId xmlns:a16="http://schemas.microsoft.com/office/drawing/2014/main" id="{333E6799-0E00-30C3-C122-6E33E2F013E9}"/>
                </a:ext>
              </a:extLst>
            </p:cNvPr>
            <p:cNvSpPr/>
            <p:nvPr/>
          </p:nvSpPr>
          <p:spPr>
            <a:xfrm>
              <a:off x="7766681" y="3585125"/>
              <a:ext cx="26400" cy="42120"/>
            </a:xfrm>
            <a:custGeom>
              <a:avLst/>
              <a:gdLst>
                <a:gd name="connsiteX0" fmla="*/ 10545 w 26400"/>
                <a:gd name="connsiteY0" fmla="*/ 41994 h 42120"/>
                <a:gd name="connsiteX1" fmla="*/ 3179 w 26400"/>
                <a:gd name="connsiteY1" fmla="*/ 37549 h 42120"/>
                <a:gd name="connsiteX2" fmla="*/ 6735 w 26400"/>
                <a:gd name="connsiteY2" fmla="*/ 26373 h 42120"/>
                <a:gd name="connsiteX3" fmla="*/ 9783 w 26400"/>
                <a:gd name="connsiteY3" fmla="*/ 20912 h 42120"/>
                <a:gd name="connsiteX4" fmla="*/ 5846 w 26400"/>
                <a:gd name="connsiteY4" fmla="*/ 16086 h 42120"/>
                <a:gd name="connsiteX5" fmla="*/ 385 w 26400"/>
                <a:gd name="connsiteY5" fmla="*/ 5799 h 42120"/>
                <a:gd name="connsiteX6" fmla="*/ 10672 w 26400"/>
                <a:gd name="connsiteY6" fmla="*/ 338 h 42120"/>
                <a:gd name="connsiteX7" fmla="*/ 26293 w 26400"/>
                <a:gd name="connsiteY7" fmla="*/ 19515 h 42120"/>
                <a:gd name="connsiteX8" fmla="*/ 14355 w 26400"/>
                <a:gd name="connsiteY8" fmla="*/ 41232 h 42120"/>
                <a:gd name="connsiteX9" fmla="*/ 10545 w 26400"/>
                <a:gd name="connsiteY9" fmla="*/ 42121 h 4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00" h="42120">
                  <a:moveTo>
                    <a:pt x="10545" y="41994"/>
                  </a:moveTo>
                  <a:cubicBezTo>
                    <a:pt x="7497" y="41994"/>
                    <a:pt x="4703" y="40343"/>
                    <a:pt x="3179" y="37549"/>
                  </a:cubicBezTo>
                  <a:cubicBezTo>
                    <a:pt x="1020" y="33485"/>
                    <a:pt x="2671" y="28532"/>
                    <a:pt x="6735" y="26373"/>
                  </a:cubicBezTo>
                  <a:cubicBezTo>
                    <a:pt x="8767" y="25357"/>
                    <a:pt x="9910" y="23198"/>
                    <a:pt x="9783" y="20912"/>
                  </a:cubicBezTo>
                  <a:cubicBezTo>
                    <a:pt x="9656" y="18626"/>
                    <a:pt x="8005" y="16721"/>
                    <a:pt x="5846" y="16086"/>
                  </a:cubicBezTo>
                  <a:cubicBezTo>
                    <a:pt x="1528" y="14816"/>
                    <a:pt x="-1013" y="10117"/>
                    <a:pt x="385" y="5799"/>
                  </a:cubicBezTo>
                  <a:cubicBezTo>
                    <a:pt x="1655" y="1481"/>
                    <a:pt x="6354" y="-932"/>
                    <a:pt x="10672" y="338"/>
                  </a:cubicBezTo>
                  <a:cubicBezTo>
                    <a:pt x="19308" y="3005"/>
                    <a:pt x="25531" y="10498"/>
                    <a:pt x="26293" y="19515"/>
                  </a:cubicBezTo>
                  <a:cubicBezTo>
                    <a:pt x="27182" y="28532"/>
                    <a:pt x="22483" y="37041"/>
                    <a:pt x="14355" y="41232"/>
                  </a:cubicBezTo>
                  <a:cubicBezTo>
                    <a:pt x="13212" y="41867"/>
                    <a:pt x="11815" y="42121"/>
                    <a:pt x="10545" y="42121"/>
                  </a:cubicBezTo>
                  <a:close/>
                </a:path>
              </a:pathLst>
            </a:custGeom>
            <a:grpFill/>
            <a:ln w="0" cap="flat">
              <a:noFill/>
              <a:prstDash val="solid"/>
              <a:miter/>
            </a:ln>
          </p:spPr>
          <p:txBody>
            <a:bodyPr rtlCol="0" anchor="ctr"/>
            <a:lstStyle/>
            <a:p>
              <a:pPr>
                <a:lnSpc>
                  <a:spcPct val="90000"/>
                </a:lnSpc>
              </a:pPr>
              <a:endParaRPr lang="en-AU" sz="650"/>
            </a:p>
          </p:txBody>
        </p:sp>
        <p:sp>
          <p:nvSpPr>
            <p:cNvPr id="62" name="Freeform: Shape 61">
              <a:extLst>
                <a:ext uri="{FF2B5EF4-FFF2-40B4-BE49-F238E27FC236}">
                  <a16:creationId xmlns:a16="http://schemas.microsoft.com/office/drawing/2014/main" id="{33317D52-8FDC-03C9-016D-EEF62AD58725}"/>
                </a:ext>
              </a:extLst>
            </p:cNvPr>
            <p:cNvSpPr/>
            <p:nvPr/>
          </p:nvSpPr>
          <p:spPr>
            <a:xfrm>
              <a:off x="7544735" y="3584998"/>
              <a:ext cx="26326" cy="42121"/>
            </a:xfrm>
            <a:custGeom>
              <a:avLst/>
              <a:gdLst>
                <a:gd name="connsiteX0" fmla="*/ 15828 w 26326"/>
                <a:gd name="connsiteY0" fmla="*/ 42121 h 42121"/>
                <a:gd name="connsiteX1" fmla="*/ 12019 w 26326"/>
                <a:gd name="connsiteY1" fmla="*/ 41232 h 42121"/>
                <a:gd name="connsiteX2" fmla="*/ 80 w 26326"/>
                <a:gd name="connsiteY2" fmla="*/ 19515 h 42121"/>
                <a:gd name="connsiteX3" fmla="*/ 15701 w 26326"/>
                <a:gd name="connsiteY3" fmla="*/ 338 h 42121"/>
                <a:gd name="connsiteX4" fmla="*/ 25988 w 26326"/>
                <a:gd name="connsiteY4" fmla="*/ 5799 h 42121"/>
                <a:gd name="connsiteX5" fmla="*/ 20527 w 26326"/>
                <a:gd name="connsiteY5" fmla="*/ 16086 h 42121"/>
                <a:gd name="connsiteX6" fmla="*/ 16590 w 26326"/>
                <a:gd name="connsiteY6" fmla="*/ 20912 h 42121"/>
                <a:gd name="connsiteX7" fmla="*/ 19638 w 26326"/>
                <a:gd name="connsiteY7" fmla="*/ 26373 h 42121"/>
                <a:gd name="connsiteX8" fmla="*/ 23195 w 26326"/>
                <a:gd name="connsiteY8" fmla="*/ 37549 h 42121"/>
                <a:gd name="connsiteX9" fmla="*/ 15828 w 26326"/>
                <a:gd name="connsiteY9" fmla="*/ 41994 h 4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26" h="42121">
                  <a:moveTo>
                    <a:pt x="15828" y="42121"/>
                  </a:moveTo>
                  <a:cubicBezTo>
                    <a:pt x="14558" y="42121"/>
                    <a:pt x="13288" y="41867"/>
                    <a:pt x="12019" y="41232"/>
                  </a:cubicBezTo>
                  <a:cubicBezTo>
                    <a:pt x="4017" y="37041"/>
                    <a:pt x="-681" y="28532"/>
                    <a:pt x="80" y="19515"/>
                  </a:cubicBezTo>
                  <a:cubicBezTo>
                    <a:pt x="970" y="10498"/>
                    <a:pt x="7065" y="3005"/>
                    <a:pt x="15701" y="338"/>
                  </a:cubicBezTo>
                  <a:cubicBezTo>
                    <a:pt x="20020" y="-932"/>
                    <a:pt x="24719" y="1481"/>
                    <a:pt x="25988" y="5799"/>
                  </a:cubicBezTo>
                  <a:cubicBezTo>
                    <a:pt x="27258" y="10117"/>
                    <a:pt x="24846" y="14816"/>
                    <a:pt x="20527" y="16086"/>
                  </a:cubicBezTo>
                  <a:cubicBezTo>
                    <a:pt x="18369" y="16721"/>
                    <a:pt x="16717" y="18626"/>
                    <a:pt x="16590" y="20912"/>
                  </a:cubicBezTo>
                  <a:cubicBezTo>
                    <a:pt x="16336" y="23198"/>
                    <a:pt x="17607" y="25357"/>
                    <a:pt x="19638" y="26373"/>
                  </a:cubicBezTo>
                  <a:cubicBezTo>
                    <a:pt x="23702" y="28405"/>
                    <a:pt x="25226" y="33485"/>
                    <a:pt x="23195" y="37549"/>
                  </a:cubicBezTo>
                  <a:cubicBezTo>
                    <a:pt x="21671" y="40343"/>
                    <a:pt x="18876" y="41994"/>
                    <a:pt x="15828" y="41994"/>
                  </a:cubicBezTo>
                  <a:close/>
                </a:path>
              </a:pathLst>
            </a:custGeom>
            <a:grpFill/>
            <a:ln w="0" cap="flat">
              <a:noFill/>
              <a:prstDash val="solid"/>
              <a:miter/>
            </a:ln>
          </p:spPr>
          <p:txBody>
            <a:bodyPr rtlCol="0" anchor="ctr"/>
            <a:lstStyle/>
            <a:p>
              <a:pPr>
                <a:lnSpc>
                  <a:spcPct val="90000"/>
                </a:lnSpc>
              </a:pPr>
              <a:endParaRPr lang="en-AU" sz="650"/>
            </a:p>
          </p:txBody>
        </p:sp>
        <p:sp>
          <p:nvSpPr>
            <p:cNvPr id="63" name="Freeform: Shape 62">
              <a:extLst>
                <a:ext uri="{FF2B5EF4-FFF2-40B4-BE49-F238E27FC236}">
                  <a16:creationId xmlns:a16="http://schemas.microsoft.com/office/drawing/2014/main" id="{28EE8356-9604-D212-6D00-75379E9B93B0}"/>
                </a:ext>
              </a:extLst>
            </p:cNvPr>
            <p:cNvSpPr/>
            <p:nvPr/>
          </p:nvSpPr>
          <p:spPr>
            <a:xfrm>
              <a:off x="7759413" y="3610519"/>
              <a:ext cx="31248" cy="52287"/>
            </a:xfrm>
            <a:custGeom>
              <a:avLst/>
              <a:gdLst>
                <a:gd name="connsiteX0" fmla="*/ 8288 w 31248"/>
                <a:gd name="connsiteY0" fmla="*/ 52288 h 52287"/>
                <a:gd name="connsiteX1" fmla="*/ 159 w 31248"/>
                <a:gd name="connsiteY1" fmla="*/ 45557 h 52287"/>
                <a:gd name="connsiteX2" fmla="*/ 6637 w 31248"/>
                <a:gd name="connsiteY2" fmla="*/ 35905 h 52287"/>
                <a:gd name="connsiteX3" fmla="*/ 14510 w 31248"/>
                <a:gd name="connsiteY3" fmla="*/ 26380 h 52287"/>
                <a:gd name="connsiteX4" fmla="*/ 11463 w 31248"/>
                <a:gd name="connsiteY4" fmla="*/ 13807 h 52287"/>
                <a:gd name="connsiteX5" fmla="*/ 12097 w 31248"/>
                <a:gd name="connsiteY5" fmla="*/ 2123 h 52287"/>
                <a:gd name="connsiteX6" fmla="*/ 23781 w 31248"/>
                <a:gd name="connsiteY6" fmla="*/ 2758 h 52287"/>
                <a:gd name="connsiteX7" fmla="*/ 30131 w 31248"/>
                <a:gd name="connsiteY7" fmla="*/ 31714 h 52287"/>
                <a:gd name="connsiteX8" fmla="*/ 9812 w 31248"/>
                <a:gd name="connsiteY8" fmla="*/ 52161 h 52287"/>
                <a:gd name="connsiteX9" fmla="*/ 8160 w 31248"/>
                <a:gd name="connsiteY9" fmla="*/ 52288 h 5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48" h="52287">
                  <a:moveTo>
                    <a:pt x="8288" y="52288"/>
                  </a:moveTo>
                  <a:cubicBezTo>
                    <a:pt x="4478" y="52288"/>
                    <a:pt x="921" y="49621"/>
                    <a:pt x="159" y="45557"/>
                  </a:cubicBezTo>
                  <a:cubicBezTo>
                    <a:pt x="-730" y="41112"/>
                    <a:pt x="2192" y="36794"/>
                    <a:pt x="6637" y="35905"/>
                  </a:cubicBezTo>
                  <a:cubicBezTo>
                    <a:pt x="8542" y="35524"/>
                    <a:pt x="12987" y="30952"/>
                    <a:pt x="14510" y="26380"/>
                  </a:cubicBezTo>
                  <a:cubicBezTo>
                    <a:pt x="15527" y="23459"/>
                    <a:pt x="13749" y="16347"/>
                    <a:pt x="11463" y="13807"/>
                  </a:cubicBezTo>
                  <a:cubicBezTo>
                    <a:pt x="8415" y="10378"/>
                    <a:pt x="8668" y="5171"/>
                    <a:pt x="12097" y="2123"/>
                  </a:cubicBezTo>
                  <a:cubicBezTo>
                    <a:pt x="15527" y="-925"/>
                    <a:pt x="20733" y="-671"/>
                    <a:pt x="23781" y="2758"/>
                  </a:cubicBezTo>
                  <a:cubicBezTo>
                    <a:pt x="30005" y="9743"/>
                    <a:pt x="33053" y="23205"/>
                    <a:pt x="30131" y="31714"/>
                  </a:cubicBezTo>
                  <a:cubicBezTo>
                    <a:pt x="27845" y="38445"/>
                    <a:pt x="20353" y="50002"/>
                    <a:pt x="9812" y="52161"/>
                  </a:cubicBezTo>
                  <a:cubicBezTo>
                    <a:pt x="9304" y="52161"/>
                    <a:pt x="8795" y="52288"/>
                    <a:pt x="8160" y="52288"/>
                  </a:cubicBezTo>
                  <a:close/>
                </a:path>
              </a:pathLst>
            </a:custGeom>
            <a:grpFill/>
            <a:ln w="0" cap="flat">
              <a:noFill/>
              <a:prstDash val="solid"/>
              <a:miter/>
            </a:ln>
          </p:spPr>
          <p:txBody>
            <a:bodyPr rtlCol="0" anchor="ctr"/>
            <a:lstStyle/>
            <a:p>
              <a:pPr>
                <a:lnSpc>
                  <a:spcPct val="90000"/>
                </a:lnSpc>
              </a:pPr>
              <a:endParaRPr lang="en-AU" sz="650"/>
            </a:p>
          </p:txBody>
        </p:sp>
        <p:sp>
          <p:nvSpPr>
            <p:cNvPr id="64" name="Freeform: Shape 63">
              <a:extLst>
                <a:ext uri="{FF2B5EF4-FFF2-40B4-BE49-F238E27FC236}">
                  <a16:creationId xmlns:a16="http://schemas.microsoft.com/office/drawing/2014/main" id="{567C4F05-F8B1-1EBA-E88E-0342913CF9A4}"/>
                </a:ext>
              </a:extLst>
            </p:cNvPr>
            <p:cNvSpPr/>
            <p:nvPr/>
          </p:nvSpPr>
          <p:spPr>
            <a:xfrm>
              <a:off x="7546928" y="3610646"/>
              <a:ext cx="31194" cy="52287"/>
            </a:xfrm>
            <a:custGeom>
              <a:avLst/>
              <a:gdLst>
                <a:gd name="connsiteX0" fmla="*/ 23034 w 31194"/>
                <a:gd name="connsiteY0" fmla="*/ 52161 h 52287"/>
                <a:gd name="connsiteX1" fmla="*/ 21383 w 31194"/>
                <a:gd name="connsiteY1" fmla="*/ 52034 h 52287"/>
                <a:gd name="connsiteX2" fmla="*/ 1063 w 31194"/>
                <a:gd name="connsiteY2" fmla="*/ 31587 h 52287"/>
                <a:gd name="connsiteX3" fmla="*/ 7413 w 31194"/>
                <a:gd name="connsiteY3" fmla="*/ 2758 h 52287"/>
                <a:gd name="connsiteX4" fmla="*/ 19097 w 31194"/>
                <a:gd name="connsiteY4" fmla="*/ 2123 h 52287"/>
                <a:gd name="connsiteX5" fmla="*/ 19732 w 31194"/>
                <a:gd name="connsiteY5" fmla="*/ 13807 h 52287"/>
                <a:gd name="connsiteX6" fmla="*/ 16684 w 31194"/>
                <a:gd name="connsiteY6" fmla="*/ 26380 h 52287"/>
                <a:gd name="connsiteX7" fmla="*/ 24558 w 31194"/>
                <a:gd name="connsiteY7" fmla="*/ 35905 h 52287"/>
                <a:gd name="connsiteX8" fmla="*/ 31035 w 31194"/>
                <a:gd name="connsiteY8" fmla="*/ 45557 h 52287"/>
                <a:gd name="connsiteX9" fmla="*/ 22907 w 31194"/>
                <a:gd name="connsiteY9" fmla="*/ 52288 h 5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94" h="52287">
                  <a:moveTo>
                    <a:pt x="23034" y="52161"/>
                  </a:moveTo>
                  <a:cubicBezTo>
                    <a:pt x="23034" y="52161"/>
                    <a:pt x="22017" y="52161"/>
                    <a:pt x="21383" y="52034"/>
                  </a:cubicBezTo>
                  <a:cubicBezTo>
                    <a:pt x="10841" y="50002"/>
                    <a:pt x="3222" y="38445"/>
                    <a:pt x="1063" y="31587"/>
                  </a:cubicBezTo>
                  <a:cubicBezTo>
                    <a:pt x="-1731" y="23078"/>
                    <a:pt x="1190" y="9616"/>
                    <a:pt x="7413" y="2758"/>
                  </a:cubicBezTo>
                  <a:cubicBezTo>
                    <a:pt x="10461" y="-671"/>
                    <a:pt x="15667" y="-925"/>
                    <a:pt x="19097" y="2123"/>
                  </a:cubicBezTo>
                  <a:cubicBezTo>
                    <a:pt x="22526" y="5171"/>
                    <a:pt x="22779" y="10378"/>
                    <a:pt x="19732" y="13807"/>
                  </a:cubicBezTo>
                  <a:cubicBezTo>
                    <a:pt x="17446" y="16347"/>
                    <a:pt x="15795" y="23459"/>
                    <a:pt x="16684" y="26380"/>
                  </a:cubicBezTo>
                  <a:cubicBezTo>
                    <a:pt x="18208" y="30825"/>
                    <a:pt x="22653" y="35524"/>
                    <a:pt x="24558" y="35905"/>
                  </a:cubicBezTo>
                  <a:cubicBezTo>
                    <a:pt x="29003" y="36794"/>
                    <a:pt x="31924" y="41112"/>
                    <a:pt x="31035" y="45557"/>
                  </a:cubicBezTo>
                  <a:cubicBezTo>
                    <a:pt x="30273" y="49494"/>
                    <a:pt x="26844" y="52288"/>
                    <a:pt x="22907" y="52288"/>
                  </a:cubicBezTo>
                  <a:close/>
                </a:path>
              </a:pathLst>
            </a:custGeom>
            <a:grpFill/>
            <a:ln w="0" cap="flat">
              <a:noFill/>
              <a:prstDash val="solid"/>
              <a:miter/>
            </a:ln>
          </p:spPr>
          <p:txBody>
            <a:bodyPr rtlCol="0" anchor="ctr"/>
            <a:lstStyle/>
            <a:p>
              <a:pPr>
                <a:lnSpc>
                  <a:spcPct val="90000"/>
                </a:lnSpc>
              </a:pPr>
              <a:endParaRPr lang="en-AU" sz="650"/>
            </a:p>
          </p:txBody>
        </p:sp>
        <p:sp>
          <p:nvSpPr>
            <p:cNvPr id="65" name="Freeform: Shape 64">
              <a:extLst>
                <a:ext uri="{FF2B5EF4-FFF2-40B4-BE49-F238E27FC236}">
                  <a16:creationId xmlns:a16="http://schemas.microsoft.com/office/drawing/2014/main" id="{D1DC06EC-0D26-B4AC-60EB-2D2607CBBB1F}"/>
                </a:ext>
              </a:extLst>
            </p:cNvPr>
            <p:cNvSpPr/>
            <p:nvPr/>
          </p:nvSpPr>
          <p:spPr>
            <a:xfrm>
              <a:off x="7590853" y="3803078"/>
              <a:ext cx="156068" cy="64199"/>
            </a:xfrm>
            <a:custGeom>
              <a:avLst/>
              <a:gdLst>
                <a:gd name="connsiteX0" fmla="*/ 78042 w 156068"/>
                <a:gd name="connsiteY0" fmla="*/ 64199 h 64199"/>
                <a:gd name="connsiteX1" fmla="*/ 572 w 156068"/>
                <a:gd name="connsiteY1" fmla="*/ 11240 h 64199"/>
                <a:gd name="connsiteX2" fmla="*/ 5271 w 156068"/>
                <a:gd name="connsiteY2" fmla="*/ 572 h 64199"/>
                <a:gd name="connsiteX3" fmla="*/ 15939 w 156068"/>
                <a:gd name="connsiteY3" fmla="*/ 5271 h 64199"/>
                <a:gd name="connsiteX4" fmla="*/ 78042 w 156068"/>
                <a:gd name="connsiteY4" fmla="*/ 47689 h 64199"/>
                <a:gd name="connsiteX5" fmla="*/ 140145 w 156068"/>
                <a:gd name="connsiteY5" fmla="*/ 5271 h 64199"/>
                <a:gd name="connsiteX6" fmla="*/ 150813 w 156068"/>
                <a:gd name="connsiteY6" fmla="*/ 572 h 64199"/>
                <a:gd name="connsiteX7" fmla="*/ 155512 w 156068"/>
                <a:gd name="connsiteY7" fmla="*/ 11240 h 64199"/>
                <a:gd name="connsiteX8" fmla="*/ 78042 w 156068"/>
                <a:gd name="connsiteY8" fmla="*/ 64199 h 6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68" h="64199">
                  <a:moveTo>
                    <a:pt x="78042" y="64199"/>
                  </a:moveTo>
                  <a:cubicBezTo>
                    <a:pt x="44260" y="64199"/>
                    <a:pt x="13018" y="42990"/>
                    <a:pt x="572" y="11240"/>
                  </a:cubicBezTo>
                  <a:cubicBezTo>
                    <a:pt x="-1079" y="7049"/>
                    <a:pt x="953" y="2223"/>
                    <a:pt x="5271" y="572"/>
                  </a:cubicBezTo>
                  <a:cubicBezTo>
                    <a:pt x="9462" y="-1079"/>
                    <a:pt x="14288" y="953"/>
                    <a:pt x="15939" y="5271"/>
                  </a:cubicBezTo>
                  <a:cubicBezTo>
                    <a:pt x="25972" y="30671"/>
                    <a:pt x="50864" y="47689"/>
                    <a:pt x="78042" y="47689"/>
                  </a:cubicBezTo>
                  <a:cubicBezTo>
                    <a:pt x="105220" y="47689"/>
                    <a:pt x="130112" y="30671"/>
                    <a:pt x="140145" y="5271"/>
                  </a:cubicBezTo>
                  <a:cubicBezTo>
                    <a:pt x="141796" y="1080"/>
                    <a:pt x="146622" y="-1079"/>
                    <a:pt x="150813" y="572"/>
                  </a:cubicBezTo>
                  <a:cubicBezTo>
                    <a:pt x="155004" y="2223"/>
                    <a:pt x="157163" y="7049"/>
                    <a:pt x="155512" y="11240"/>
                  </a:cubicBezTo>
                  <a:cubicBezTo>
                    <a:pt x="142812" y="43371"/>
                    <a:pt x="112459" y="64199"/>
                    <a:pt x="78042" y="64199"/>
                  </a:cubicBezTo>
                  <a:close/>
                </a:path>
              </a:pathLst>
            </a:custGeom>
            <a:grpFill/>
            <a:ln w="0" cap="flat">
              <a:noFill/>
              <a:prstDash val="solid"/>
              <a:miter/>
            </a:ln>
          </p:spPr>
          <p:txBody>
            <a:bodyPr rtlCol="0" anchor="ctr"/>
            <a:lstStyle/>
            <a:p>
              <a:pPr>
                <a:lnSpc>
                  <a:spcPct val="90000"/>
                </a:lnSpc>
              </a:pPr>
              <a:endParaRPr lang="en-AU" sz="650"/>
            </a:p>
          </p:txBody>
        </p:sp>
        <p:sp>
          <p:nvSpPr>
            <p:cNvPr id="66" name="Freeform: Shape 65">
              <a:extLst>
                <a:ext uri="{FF2B5EF4-FFF2-40B4-BE49-F238E27FC236}">
                  <a16:creationId xmlns:a16="http://schemas.microsoft.com/office/drawing/2014/main" id="{7AFCFD6B-4DB5-4141-9E49-C44D6957A577}"/>
                </a:ext>
              </a:extLst>
            </p:cNvPr>
            <p:cNvSpPr/>
            <p:nvPr/>
          </p:nvSpPr>
          <p:spPr>
            <a:xfrm>
              <a:off x="7710043" y="3780028"/>
              <a:ext cx="115442" cy="164972"/>
            </a:xfrm>
            <a:custGeom>
              <a:avLst/>
              <a:gdLst>
                <a:gd name="connsiteX0" fmla="*/ 8255 w 115442"/>
                <a:gd name="connsiteY0" fmla="*/ 164973 h 164972"/>
                <a:gd name="connsiteX1" fmla="*/ 0 w 115442"/>
                <a:gd name="connsiteY1" fmla="*/ 156718 h 164972"/>
                <a:gd name="connsiteX2" fmla="*/ 59563 w 115442"/>
                <a:gd name="connsiteY2" fmla="*/ 95885 h 164972"/>
                <a:gd name="connsiteX3" fmla="*/ 98933 w 115442"/>
                <a:gd name="connsiteY3" fmla="*/ 64770 h 164972"/>
                <a:gd name="connsiteX4" fmla="*/ 36575 w 115442"/>
                <a:gd name="connsiteY4" fmla="*/ 16510 h 164972"/>
                <a:gd name="connsiteX5" fmla="*/ 28321 w 115442"/>
                <a:gd name="connsiteY5" fmla="*/ 8255 h 164972"/>
                <a:gd name="connsiteX6" fmla="*/ 36575 w 115442"/>
                <a:gd name="connsiteY6" fmla="*/ 0 h 164972"/>
                <a:gd name="connsiteX7" fmla="*/ 115443 w 115442"/>
                <a:gd name="connsiteY7" fmla="*/ 64770 h 164972"/>
                <a:gd name="connsiteX8" fmla="*/ 66421 w 115442"/>
                <a:gd name="connsiteY8" fmla="*/ 110871 h 164972"/>
                <a:gd name="connsiteX9" fmla="*/ 16510 w 115442"/>
                <a:gd name="connsiteY9" fmla="*/ 156591 h 164972"/>
                <a:gd name="connsiteX10" fmla="*/ 8255 w 115442"/>
                <a:gd name="connsiteY10" fmla="*/ 164846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42" h="164972">
                  <a:moveTo>
                    <a:pt x="8255" y="164973"/>
                  </a:moveTo>
                  <a:cubicBezTo>
                    <a:pt x="3683" y="164973"/>
                    <a:pt x="0" y="161290"/>
                    <a:pt x="0" y="156718"/>
                  </a:cubicBezTo>
                  <a:cubicBezTo>
                    <a:pt x="0" y="123063"/>
                    <a:pt x="31623" y="108585"/>
                    <a:pt x="59563" y="95885"/>
                  </a:cubicBezTo>
                  <a:cubicBezTo>
                    <a:pt x="79756" y="86741"/>
                    <a:pt x="98933" y="77978"/>
                    <a:pt x="98933" y="64770"/>
                  </a:cubicBezTo>
                  <a:cubicBezTo>
                    <a:pt x="98933" y="30988"/>
                    <a:pt x="51562" y="16510"/>
                    <a:pt x="36575" y="16510"/>
                  </a:cubicBezTo>
                  <a:cubicBezTo>
                    <a:pt x="32003" y="16510"/>
                    <a:pt x="28321" y="12827"/>
                    <a:pt x="28321" y="8255"/>
                  </a:cubicBezTo>
                  <a:cubicBezTo>
                    <a:pt x="28321" y="3683"/>
                    <a:pt x="32003" y="0"/>
                    <a:pt x="36575" y="0"/>
                  </a:cubicBezTo>
                  <a:cubicBezTo>
                    <a:pt x="59055" y="0"/>
                    <a:pt x="115443" y="19304"/>
                    <a:pt x="115443" y="64770"/>
                  </a:cubicBezTo>
                  <a:cubicBezTo>
                    <a:pt x="115443" y="88646"/>
                    <a:pt x="90550" y="99949"/>
                    <a:pt x="66421" y="110871"/>
                  </a:cubicBezTo>
                  <a:cubicBezTo>
                    <a:pt x="40767" y="122555"/>
                    <a:pt x="16510" y="133604"/>
                    <a:pt x="16510" y="156591"/>
                  </a:cubicBezTo>
                  <a:cubicBezTo>
                    <a:pt x="16510" y="161163"/>
                    <a:pt x="12826" y="164846"/>
                    <a:pt x="8255" y="164846"/>
                  </a:cubicBezTo>
                  <a:close/>
                </a:path>
              </a:pathLst>
            </a:custGeom>
            <a:grpFill/>
            <a:ln w="0" cap="flat">
              <a:noFill/>
              <a:prstDash val="solid"/>
              <a:miter/>
            </a:ln>
          </p:spPr>
          <p:txBody>
            <a:bodyPr rtlCol="0" anchor="ctr"/>
            <a:lstStyle/>
            <a:p>
              <a:pPr>
                <a:lnSpc>
                  <a:spcPct val="90000"/>
                </a:lnSpc>
              </a:pPr>
              <a:endParaRPr lang="en-AU" sz="650"/>
            </a:p>
          </p:txBody>
        </p:sp>
        <p:sp>
          <p:nvSpPr>
            <p:cNvPr id="68" name="Freeform: Shape 67">
              <a:extLst>
                <a:ext uri="{FF2B5EF4-FFF2-40B4-BE49-F238E27FC236}">
                  <a16:creationId xmlns:a16="http://schemas.microsoft.com/office/drawing/2014/main" id="{EBD40EBB-5133-CB53-0EA3-2F5E8DB3C1E6}"/>
                </a:ext>
              </a:extLst>
            </p:cNvPr>
            <p:cNvSpPr/>
            <p:nvPr/>
          </p:nvSpPr>
          <p:spPr>
            <a:xfrm>
              <a:off x="7512177" y="3780154"/>
              <a:ext cx="115442" cy="164973"/>
            </a:xfrm>
            <a:custGeom>
              <a:avLst/>
              <a:gdLst>
                <a:gd name="connsiteX0" fmla="*/ 107188 w 115442"/>
                <a:gd name="connsiteY0" fmla="*/ 164846 h 164973"/>
                <a:gd name="connsiteX1" fmla="*/ 98933 w 115442"/>
                <a:gd name="connsiteY1" fmla="*/ 156591 h 164973"/>
                <a:gd name="connsiteX2" fmla="*/ 49022 w 115442"/>
                <a:gd name="connsiteY2" fmla="*/ 110871 h 164973"/>
                <a:gd name="connsiteX3" fmla="*/ 0 w 115442"/>
                <a:gd name="connsiteY3" fmla="*/ 64770 h 164973"/>
                <a:gd name="connsiteX4" fmla="*/ 78867 w 115442"/>
                <a:gd name="connsiteY4" fmla="*/ 0 h 164973"/>
                <a:gd name="connsiteX5" fmla="*/ 87122 w 115442"/>
                <a:gd name="connsiteY5" fmla="*/ 8255 h 164973"/>
                <a:gd name="connsiteX6" fmla="*/ 78867 w 115442"/>
                <a:gd name="connsiteY6" fmla="*/ 16510 h 164973"/>
                <a:gd name="connsiteX7" fmla="*/ 16510 w 115442"/>
                <a:gd name="connsiteY7" fmla="*/ 64770 h 164973"/>
                <a:gd name="connsiteX8" fmla="*/ 55880 w 115442"/>
                <a:gd name="connsiteY8" fmla="*/ 95885 h 164973"/>
                <a:gd name="connsiteX9" fmla="*/ 115443 w 115442"/>
                <a:gd name="connsiteY9" fmla="*/ 156718 h 164973"/>
                <a:gd name="connsiteX10" fmla="*/ 107188 w 115442"/>
                <a:gd name="connsiteY10" fmla="*/ 164973 h 1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42" h="164973">
                  <a:moveTo>
                    <a:pt x="107188" y="164846"/>
                  </a:moveTo>
                  <a:cubicBezTo>
                    <a:pt x="102616" y="164846"/>
                    <a:pt x="98933" y="161163"/>
                    <a:pt x="98933" y="156591"/>
                  </a:cubicBezTo>
                  <a:cubicBezTo>
                    <a:pt x="98933" y="133477"/>
                    <a:pt x="74676" y="122555"/>
                    <a:pt x="49022" y="110871"/>
                  </a:cubicBezTo>
                  <a:cubicBezTo>
                    <a:pt x="24892" y="99949"/>
                    <a:pt x="0" y="88646"/>
                    <a:pt x="0" y="64770"/>
                  </a:cubicBezTo>
                  <a:cubicBezTo>
                    <a:pt x="0" y="19304"/>
                    <a:pt x="56388" y="0"/>
                    <a:pt x="78867" y="0"/>
                  </a:cubicBezTo>
                  <a:cubicBezTo>
                    <a:pt x="83439" y="0"/>
                    <a:pt x="87122" y="3683"/>
                    <a:pt x="87122" y="8255"/>
                  </a:cubicBezTo>
                  <a:cubicBezTo>
                    <a:pt x="87122" y="12827"/>
                    <a:pt x="83439" y="16510"/>
                    <a:pt x="78867" y="16510"/>
                  </a:cubicBezTo>
                  <a:cubicBezTo>
                    <a:pt x="63881" y="16510"/>
                    <a:pt x="16510" y="30988"/>
                    <a:pt x="16510" y="64770"/>
                  </a:cubicBezTo>
                  <a:cubicBezTo>
                    <a:pt x="16510" y="77978"/>
                    <a:pt x="35560" y="86614"/>
                    <a:pt x="55880" y="95885"/>
                  </a:cubicBezTo>
                  <a:cubicBezTo>
                    <a:pt x="83820" y="108585"/>
                    <a:pt x="115443" y="122936"/>
                    <a:pt x="115443" y="156718"/>
                  </a:cubicBezTo>
                  <a:cubicBezTo>
                    <a:pt x="115443" y="161290"/>
                    <a:pt x="111760" y="164973"/>
                    <a:pt x="107188" y="164973"/>
                  </a:cubicBezTo>
                  <a:close/>
                </a:path>
              </a:pathLst>
            </a:custGeom>
            <a:grpFill/>
            <a:ln w="0" cap="flat">
              <a:noFill/>
              <a:prstDash val="solid"/>
              <a:miter/>
            </a:ln>
          </p:spPr>
          <p:txBody>
            <a:bodyPr rtlCol="0" anchor="ctr"/>
            <a:lstStyle/>
            <a:p>
              <a:pPr>
                <a:lnSpc>
                  <a:spcPct val="90000"/>
                </a:lnSpc>
              </a:pPr>
              <a:endParaRPr lang="en-AU" sz="650"/>
            </a:p>
          </p:txBody>
        </p:sp>
        <p:sp>
          <p:nvSpPr>
            <p:cNvPr id="69" name="Freeform: Shape 68">
              <a:extLst>
                <a:ext uri="{FF2B5EF4-FFF2-40B4-BE49-F238E27FC236}">
                  <a16:creationId xmlns:a16="http://schemas.microsoft.com/office/drawing/2014/main" id="{7AEE1302-EE1F-E817-EED2-984003FE7B99}"/>
                </a:ext>
              </a:extLst>
            </p:cNvPr>
            <p:cNvSpPr/>
            <p:nvPr/>
          </p:nvSpPr>
          <p:spPr>
            <a:xfrm>
              <a:off x="7712804" y="3824096"/>
              <a:ext cx="70136" cy="106553"/>
            </a:xfrm>
            <a:custGeom>
              <a:avLst/>
              <a:gdLst>
                <a:gd name="connsiteX0" fmla="*/ 8288 w 70136"/>
                <a:gd name="connsiteY0" fmla="*/ 106553 h 106553"/>
                <a:gd name="connsiteX1" fmla="*/ 6637 w 70136"/>
                <a:gd name="connsiteY1" fmla="*/ 106426 h 106553"/>
                <a:gd name="connsiteX2" fmla="*/ 159 w 70136"/>
                <a:gd name="connsiteY2" fmla="*/ 96647 h 106553"/>
                <a:gd name="connsiteX3" fmla="*/ 42196 w 70136"/>
                <a:gd name="connsiteY3" fmla="*/ 22860 h 106553"/>
                <a:gd name="connsiteX4" fmla="*/ 53627 w 70136"/>
                <a:gd name="connsiteY4" fmla="*/ 8255 h 106553"/>
                <a:gd name="connsiteX5" fmla="*/ 61881 w 70136"/>
                <a:gd name="connsiteY5" fmla="*/ 0 h 106553"/>
                <a:gd name="connsiteX6" fmla="*/ 70137 w 70136"/>
                <a:gd name="connsiteY6" fmla="*/ 8255 h 106553"/>
                <a:gd name="connsiteX7" fmla="*/ 53880 w 70136"/>
                <a:gd name="connsiteY7" fmla="*/ 34544 h 106553"/>
                <a:gd name="connsiteX8" fmla="*/ 16415 w 70136"/>
                <a:gd name="connsiteY8" fmla="*/ 99949 h 106553"/>
                <a:gd name="connsiteX9" fmla="*/ 8288 w 70136"/>
                <a:gd name="connsiteY9" fmla="*/ 106553 h 10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36" h="106553">
                  <a:moveTo>
                    <a:pt x="8288" y="106553"/>
                  </a:moveTo>
                  <a:cubicBezTo>
                    <a:pt x="8288" y="106553"/>
                    <a:pt x="7144" y="106553"/>
                    <a:pt x="6637" y="106426"/>
                  </a:cubicBezTo>
                  <a:cubicBezTo>
                    <a:pt x="2191" y="105537"/>
                    <a:pt x="-730" y="101219"/>
                    <a:pt x="159" y="96647"/>
                  </a:cubicBezTo>
                  <a:cubicBezTo>
                    <a:pt x="8161" y="56896"/>
                    <a:pt x="28607" y="36449"/>
                    <a:pt x="42196" y="22860"/>
                  </a:cubicBezTo>
                  <a:cubicBezTo>
                    <a:pt x="48039" y="17018"/>
                    <a:pt x="53627" y="11303"/>
                    <a:pt x="53627" y="8255"/>
                  </a:cubicBezTo>
                  <a:cubicBezTo>
                    <a:pt x="53627" y="3683"/>
                    <a:pt x="57309" y="0"/>
                    <a:pt x="61881" y="0"/>
                  </a:cubicBezTo>
                  <a:cubicBezTo>
                    <a:pt x="66453" y="0"/>
                    <a:pt x="70137" y="3683"/>
                    <a:pt x="70137" y="8255"/>
                  </a:cubicBezTo>
                  <a:cubicBezTo>
                    <a:pt x="70137" y="18161"/>
                    <a:pt x="62897" y="25400"/>
                    <a:pt x="53880" y="34544"/>
                  </a:cubicBezTo>
                  <a:cubicBezTo>
                    <a:pt x="41053" y="47498"/>
                    <a:pt x="23401" y="65151"/>
                    <a:pt x="16415" y="99949"/>
                  </a:cubicBezTo>
                  <a:cubicBezTo>
                    <a:pt x="15653" y="103886"/>
                    <a:pt x="12225" y="106553"/>
                    <a:pt x="8288" y="106553"/>
                  </a:cubicBezTo>
                  <a:close/>
                </a:path>
              </a:pathLst>
            </a:custGeom>
            <a:grpFill/>
            <a:ln w="0" cap="flat">
              <a:noFill/>
              <a:prstDash val="solid"/>
              <a:miter/>
            </a:ln>
          </p:spPr>
          <p:txBody>
            <a:bodyPr rtlCol="0" anchor="ctr"/>
            <a:lstStyle/>
            <a:p>
              <a:pPr>
                <a:lnSpc>
                  <a:spcPct val="90000"/>
                </a:lnSpc>
              </a:pPr>
              <a:endParaRPr lang="en-AU" sz="650"/>
            </a:p>
          </p:txBody>
        </p:sp>
        <p:sp>
          <p:nvSpPr>
            <p:cNvPr id="70" name="Freeform: Shape 69">
              <a:extLst>
                <a:ext uri="{FF2B5EF4-FFF2-40B4-BE49-F238E27FC236}">
                  <a16:creationId xmlns:a16="http://schemas.microsoft.com/office/drawing/2014/main" id="{04AC2F01-BC07-1E32-4EFF-E82D4371D0BF}"/>
                </a:ext>
              </a:extLst>
            </p:cNvPr>
            <p:cNvSpPr/>
            <p:nvPr/>
          </p:nvSpPr>
          <p:spPr>
            <a:xfrm>
              <a:off x="7554848" y="3824096"/>
              <a:ext cx="70136" cy="106553"/>
            </a:xfrm>
            <a:custGeom>
              <a:avLst/>
              <a:gdLst>
                <a:gd name="connsiteX0" fmla="*/ 61849 w 70136"/>
                <a:gd name="connsiteY0" fmla="*/ 106553 h 106553"/>
                <a:gd name="connsiteX1" fmla="*/ 53721 w 70136"/>
                <a:gd name="connsiteY1" fmla="*/ 99949 h 106553"/>
                <a:gd name="connsiteX2" fmla="*/ 16256 w 70136"/>
                <a:gd name="connsiteY2" fmla="*/ 34544 h 106553"/>
                <a:gd name="connsiteX3" fmla="*/ 0 w 70136"/>
                <a:gd name="connsiteY3" fmla="*/ 8255 h 106553"/>
                <a:gd name="connsiteX4" fmla="*/ 8255 w 70136"/>
                <a:gd name="connsiteY4" fmla="*/ 0 h 106553"/>
                <a:gd name="connsiteX5" fmla="*/ 16510 w 70136"/>
                <a:gd name="connsiteY5" fmla="*/ 8255 h 106553"/>
                <a:gd name="connsiteX6" fmla="*/ 27940 w 70136"/>
                <a:gd name="connsiteY6" fmla="*/ 22860 h 106553"/>
                <a:gd name="connsiteX7" fmla="*/ 69977 w 70136"/>
                <a:gd name="connsiteY7" fmla="*/ 96647 h 106553"/>
                <a:gd name="connsiteX8" fmla="*/ 63500 w 70136"/>
                <a:gd name="connsiteY8" fmla="*/ 106426 h 106553"/>
                <a:gd name="connsiteX9" fmla="*/ 61849 w 70136"/>
                <a:gd name="connsiteY9" fmla="*/ 106553 h 10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36" h="106553">
                  <a:moveTo>
                    <a:pt x="61849" y="106553"/>
                  </a:moveTo>
                  <a:cubicBezTo>
                    <a:pt x="58039" y="106553"/>
                    <a:pt x="54610" y="103886"/>
                    <a:pt x="53721" y="99949"/>
                  </a:cubicBezTo>
                  <a:cubicBezTo>
                    <a:pt x="46736" y="65151"/>
                    <a:pt x="29083" y="47498"/>
                    <a:pt x="16256" y="34544"/>
                  </a:cubicBezTo>
                  <a:cubicBezTo>
                    <a:pt x="7112" y="25400"/>
                    <a:pt x="0" y="18161"/>
                    <a:pt x="0" y="8255"/>
                  </a:cubicBezTo>
                  <a:cubicBezTo>
                    <a:pt x="0" y="3683"/>
                    <a:pt x="3683" y="0"/>
                    <a:pt x="8255" y="0"/>
                  </a:cubicBezTo>
                  <a:cubicBezTo>
                    <a:pt x="12827" y="0"/>
                    <a:pt x="16510" y="3683"/>
                    <a:pt x="16510" y="8255"/>
                  </a:cubicBezTo>
                  <a:cubicBezTo>
                    <a:pt x="16510" y="11430"/>
                    <a:pt x="22098" y="17018"/>
                    <a:pt x="27940" y="22860"/>
                  </a:cubicBezTo>
                  <a:cubicBezTo>
                    <a:pt x="41529" y="36449"/>
                    <a:pt x="61976" y="57023"/>
                    <a:pt x="69977" y="96647"/>
                  </a:cubicBezTo>
                  <a:cubicBezTo>
                    <a:pt x="70866" y="101092"/>
                    <a:pt x="67945" y="105410"/>
                    <a:pt x="63500" y="106426"/>
                  </a:cubicBezTo>
                  <a:cubicBezTo>
                    <a:pt x="62992" y="106426"/>
                    <a:pt x="62357" y="106553"/>
                    <a:pt x="61849" y="106553"/>
                  </a:cubicBezTo>
                  <a:close/>
                </a:path>
              </a:pathLst>
            </a:custGeom>
            <a:grpFill/>
            <a:ln w="0" cap="flat">
              <a:noFill/>
              <a:prstDash val="solid"/>
              <a:miter/>
            </a:ln>
          </p:spPr>
          <p:txBody>
            <a:bodyPr rtlCol="0" anchor="ctr"/>
            <a:lstStyle/>
            <a:p>
              <a:pPr>
                <a:lnSpc>
                  <a:spcPct val="90000"/>
                </a:lnSpc>
              </a:pPr>
              <a:endParaRPr lang="en-AU" sz="650"/>
            </a:p>
          </p:txBody>
        </p:sp>
        <p:sp>
          <p:nvSpPr>
            <p:cNvPr id="71" name="Freeform: Shape 70">
              <a:extLst>
                <a:ext uri="{FF2B5EF4-FFF2-40B4-BE49-F238E27FC236}">
                  <a16:creationId xmlns:a16="http://schemas.microsoft.com/office/drawing/2014/main" id="{CB877C07-7968-2E98-0CF7-60D2F372B031}"/>
                </a:ext>
              </a:extLst>
            </p:cNvPr>
            <p:cNvSpPr/>
            <p:nvPr/>
          </p:nvSpPr>
          <p:spPr>
            <a:xfrm>
              <a:off x="7773669" y="3857878"/>
              <a:ext cx="16510" cy="87122"/>
            </a:xfrm>
            <a:custGeom>
              <a:avLst/>
              <a:gdLst>
                <a:gd name="connsiteX0" fmla="*/ 8255 w 16510"/>
                <a:gd name="connsiteY0" fmla="*/ 87122 h 87122"/>
                <a:gd name="connsiteX1" fmla="*/ 0 w 16510"/>
                <a:gd name="connsiteY1" fmla="*/ 78867 h 87122"/>
                <a:gd name="connsiteX2" fmla="*/ 0 w 16510"/>
                <a:gd name="connsiteY2" fmla="*/ 8255 h 87122"/>
                <a:gd name="connsiteX3" fmla="*/ 8255 w 16510"/>
                <a:gd name="connsiteY3" fmla="*/ 0 h 87122"/>
                <a:gd name="connsiteX4" fmla="*/ 16511 w 16510"/>
                <a:gd name="connsiteY4" fmla="*/ 8255 h 87122"/>
                <a:gd name="connsiteX5" fmla="*/ 16511 w 16510"/>
                <a:gd name="connsiteY5" fmla="*/ 78867 h 87122"/>
                <a:gd name="connsiteX6" fmla="*/ 8255 w 16510"/>
                <a:gd name="connsiteY6" fmla="*/ 87122 h 8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0" h="87122">
                  <a:moveTo>
                    <a:pt x="8255" y="87122"/>
                  </a:moveTo>
                  <a:cubicBezTo>
                    <a:pt x="3683" y="87122"/>
                    <a:pt x="0" y="83439"/>
                    <a:pt x="0" y="78867"/>
                  </a:cubicBezTo>
                  <a:lnTo>
                    <a:pt x="0" y="8255"/>
                  </a:lnTo>
                  <a:cubicBezTo>
                    <a:pt x="0" y="3683"/>
                    <a:pt x="3683" y="0"/>
                    <a:pt x="8255" y="0"/>
                  </a:cubicBezTo>
                  <a:cubicBezTo>
                    <a:pt x="12827" y="0"/>
                    <a:pt x="16511" y="3683"/>
                    <a:pt x="16511" y="8255"/>
                  </a:cubicBezTo>
                  <a:lnTo>
                    <a:pt x="16511" y="78867"/>
                  </a:lnTo>
                  <a:cubicBezTo>
                    <a:pt x="16511" y="83439"/>
                    <a:pt x="12827" y="87122"/>
                    <a:pt x="8255" y="87122"/>
                  </a:cubicBezTo>
                  <a:close/>
                </a:path>
              </a:pathLst>
            </a:custGeom>
            <a:grpFill/>
            <a:ln w="0" cap="flat">
              <a:noFill/>
              <a:prstDash val="solid"/>
              <a:miter/>
            </a:ln>
          </p:spPr>
          <p:txBody>
            <a:bodyPr rtlCol="0" anchor="ctr"/>
            <a:lstStyle/>
            <a:p>
              <a:pPr>
                <a:lnSpc>
                  <a:spcPct val="90000"/>
                </a:lnSpc>
              </a:pPr>
              <a:endParaRPr lang="en-AU" sz="650"/>
            </a:p>
          </p:txBody>
        </p:sp>
        <p:sp>
          <p:nvSpPr>
            <p:cNvPr id="72" name="Freeform: Shape 71">
              <a:extLst>
                <a:ext uri="{FF2B5EF4-FFF2-40B4-BE49-F238E27FC236}">
                  <a16:creationId xmlns:a16="http://schemas.microsoft.com/office/drawing/2014/main" id="{C86BA9ED-39D2-6C60-635D-4329FDDFCFD1}"/>
                </a:ext>
              </a:extLst>
            </p:cNvPr>
            <p:cNvSpPr/>
            <p:nvPr/>
          </p:nvSpPr>
          <p:spPr>
            <a:xfrm>
              <a:off x="7547609" y="3857878"/>
              <a:ext cx="16509" cy="87122"/>
            </a:xfrm>
            <a:custGeom>
              <a:avLst/>
              <a:gdLst>
                <a:gd name="connsiteX0" fmla="*/ 8255 w 16509"/>
                <a:gd name="connsiteY0" fmla="*/ 87122 h 87122"/>
                <a:gd name="connsiteX1" fmla="*/ 0 w 16509"/>
                <a:gd name="connsiteY1" fmla="*/ 78867 h 87122"/>
                <a:gd name="connsiteX2" fmla="*/ 0 w 16509"/>
                <a:gd name="connsiteY2" fmla="*/ 8255 h 87122"/>
                <a:gd name="connsiteX3" fmla="*/ 8255 w 16509"/>
                <a:gd name="connsiteY3" fmla="*/ 0 h 87122"/>
                <a:gd name="connsiteX4" fmla="*/ 16510 w 16509"/>
                <a:gd name="connsiteY4" fmla="*/ 8255 h 87122"/>
                <a:gd name="connsiteX5" fmla="*/ 16510 w 16509"/>
                <a:gd name="connsiteY5" fmla="*/ 78867 h 87122"/>
                <a:gd name="connsiteX6" fmla="*/ 8255 w 16509"/>
                <a:gd name="connsiteY6" fmla="*/ 87122 h 8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09" h="87122">
                  <a:moveTo>
                    <a:pt x="8255" y="87122"/>
                  </a:moveTo>
                  <a:cubicBezTo>
                    <a:pt x="3683" y="87122"/>
                    <a:pt x="0" y="83439"/>
                    <a:pt x="0" y="78867"/>
                  </a:cubicBezTo>
                  <a:lnTo>
                    <a:pt x="0" y="8255"/>
                  </a:lnTo>
                  <a:cubicBezTo>
                    <a:pt x="0" y="3683"/>
                    <a:pt x="3683" y="0"/>
                    <a:pt x="8255" y="0"/>
                  </a:cubicBezTo>
                  <a:cubicBezTo>
                    <a:pt x="12827" y="0"/>
                    <a:pt x="16510" y="3683"/>
                    <a:pt x="16510" y="8255"/>
                  </a:cubicBezTo>
                  <a:lnTo>
                    <a:pt x="16510" y="78867"/>
                  </a:lnTo>
                  <a:cubicBezTo>
                    <a:pt x="16510" y="83439"/>
                    <a:pt x="12827" y="87122"/>
                    <a:pt x="8255" y="87122"/>
                  </a:cubicBezTo>
                  <a:close/>
                </a:path>
              </a:pathLst>
            </a:custGeom>
            <a:grpFill/>
            <a:ln w="0" cap="flat">
              <a:noFill/>
              <a:prstDash val="solid"/>
              <a:miter/>
            </a:ln>
          </p:spPr>
          <p:txBody>
            <a:bodyPr rtlCol="0" anchor="ctr"/>
            <a:lstStyle/>
            <a:p>
              <a:pPr>
                <a:lnSpc>
                  <a:spcPct val="90000"/>
                </a:lnSpc>
              </a:pPr>
              <a:endParaRPr lang="en-AU" sz="650"/>
            </a:p>
          </p:txBody>
        </p:sp>
      </p:grpSp>
      <p:cxnSp>
        <p:nvCxnSpPr>
          <p:cNvPr id="78" name="Straight Connector 77">
            <a:extLst>
              <a:ext uri="{FF2B5EF4-FFF2-40B4-BE49-F238E27FC236}">
                <a16:creationId xmlns:a16="http://schemas.microsoft.com/office/drawing/2014/main" id="{76D2C7D4-53E8-21BA-58D6-DC12060D0841}"/>
              </a:ext>
            </a:extLst>
          </p:cNvPr>
          <p:cNvCxnSpPr>
            <a:cxnSpLocks/>
          </p:cNvCxnSpPr>
          <p:nvPr/>
        </p:nvCxnSpPr>
        <p:spPr>
          <a:xfrm>
            <a:off x="152197" y="4574208"/>
            <a:ext cx="2438288" cy="0"/>
          </a:xfrm>
          <a:prstGeom prst="line">
            <a:avLst/>
          </a:prstGeom>
          <a:ln>
            <a:solidFill>
              <a:srgbClr val="241F55"/>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361F5BA-15A9-10CC-4BDB-D2727E952325}"/>
              </a:ext>
            </a:extLst>
          </p:cNvPr>
          <p:cNvSpPr/>
          <p:nvPr/>
        </p:nvSpPr>
        <p:spPr>
          <a:xfrm>
            <a:off x="9825317" y="4200307"/>
            <a:ext cx="1773381" cy="456652"/>
          </a:xfrm>
          <a:prstGeom prst="rect">
            <a:avLst/>
          </a:prstGeom>
          <a:solidFill>
            <a:schemeClr val="bg2">
              <a:lumMod val="25000"/>
              <a:lumOff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AU" sz="1200">
                <a:solidFill>
                  <a:schemeClr val="tx1"/>
                </a:solidFill>
                <a:latin typeface="Public Sans Light"/>
              </a:rPr>
              <a:t>Down</a:t>
            </a:r>
            <a:r>
              <a:rPr kumimoji="0" lang="en-AU" sz="1200" b="0" i="0" u="none" strike="noStrike" kern="1200" cap="none" spc="0" normalizeH="0" baseline="0" noProof="0">
                <a:ln>
                  <a:noFill/>
                </a:ln>
                <a:solidFill>
                  <a:schemeClr val="tx1"/>
                </a:solidFill>
                <a:effectLst/>
                <a:uLnTx/>
                <a:uFillTx/>
                <a:latin typeface="Public Sans Light"/>
                <a:ea typeface="+mn-ea"/>
                <a:cs typeface="+mn-cs"/>
              </a:rPr>
              <a:t> 44% in 17 years</a:t>
            </a:r>
          </a:p>
          <a:p>
            <a:pPr lvl="0" algn="ctr">
              <a:defRPr/>
            </a:pPr>
            <a:r>
              <a:rPr lang="en-AU" sz="1200">
                <a:solidFill>
                  <a:schemeClr val="tx1"/>
                </a:solidFill>
                <a:latin typeface="Public Sans Light"/>
              </a:rPr>
              <a:t>Down 14% in 6 years </a:t>
            </a:r>
            <a:endParaRPr kumimoji="0" lang="en-AU" sz="1200" b="0" i="0" u="none" strike="noStrike" kern="1200" cap="none" spc="0" normalizeH="0" baseline="0" noProof="0">
              <a:ln>
                <a:noFill/>
              </a:ln>
              <a:solidFill>
                <a:schemeClr val="tx1"/>
              </a:solidFill>
              <a:effectLst/>
              <a:uLnTx/>
              <a:uFillTx/>
              <a:latin typeface="Public Sans Light"/>
              <a:ea typeface="+mn-ea"/>
              <a:cs typeface="+mn-cs"/>
            </a:endParaRPr>
          </a:p>
        </p:txBody>
      </p:sp>
      <p:sp>
        <p:nvSpPr>
          <p:cNvPr id="6" name="Rectangle 5">
            <a:extLst>
              <a:ext uri="{FF2B5EF4-FFF2-40B4-BE49-F238E27FC236}">
                <a16:creationId xmlns:a16="http://schemas.microsoft.com/office/drawing/2014/main" id="{D54E69C1-F102-5C82-F027-6703132D296E}"/>
              </a:ext>
            </a:extLst>
          </p:cNvPr>
          <p:cNvSpPr/>
          <p:nvPr/>
        </p:nvSpPr>
        <p:spPr>
          <a:xfrm>
            <a:off x="10108679" y="1339712"/>
            <a:ext cx="1773381" cy="590688"/>
          </a:xfrm>
          <a:prstGeom prst="rect">
            <a:avLst/>
          </a:prstGeom>
          <a:solidFill>
            <a:schemeClr val="bg2">
              <a:lumMod val="25000"/>
              <a:lumOff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defRPr/>
            </a:pPr>
            <a:r>
              <a:rPr lang="en-AU" sz="1200">
                <a:solidFill>
                  <a:schemeClr val="tx1"/>
                </a:solidFill>
                <a:latin typeface="Public Sans Light"/>
              </a:rPr>
              <a:t>Down 38</a:t>
            </a:r>
            <a:r>
              <a:rPr kumimoji="0" lang="en-AU" sz="1200" b="0" i="0" u="none" strike="noStrike" kern="1200" cap="none" spc="0" normalizeH="0" baseline="0" noProof="0">
                <a:ln>
                  <a:noFill/>
                </a:ln>
                <a:solidFill>
                  <a:schemeClr val="tx1"/>
                </a:solidFill>
                <a:effectLst/>
                <a:uLnTx/>
                <a:uFillTx/>
                <a:latin typeface="Public Sans Light"/>
                <a:ea typeface="+mn-ea"/>
                <a:cs typeface="+mn-cs"/>
              </a:rPr>
              <a:t>% in 17 years</a:t>
            </a:r>
          </a:p>
          <a:p>
            <a:pPr algn="ctr">
              <a:lnSpc>
                <a:spcPct val="150000"/>
              </a:lnSpc>
              <a:defRPr/>
            </a:pPr>
            <a:r>
              <a:rPr lang="en-AU" sz="1200">
                <a:solidFill>
                  <a:schemeClr val="tx1"/>
                </a:solidFill>
                <a:latin typeface="Public Sans Light"/>
              </a:rPr>
              <a:t>Down 6% in 6 years</a:t>
            </a:r>
            <a:endParaRPr kumimoji="0" lang="en-AU" sz="1200" b="0" i="0" u="none" strike="noStrike" kern="1200" cap="none" spc="0" normalizeH="0" baseline="0" noProof="0">
              <a:ln>
                <a:noFill/>
              </a:ln>
              <a:solidFill>
                <a:schemeClr val="tx1"/>
              </a:solidFill>
              <a:effectLst/>
              <a:uLnTx/>
              <a:uFillTx/>
              <a:latin typeface="Public Sans Light"/>
              <a:ea typeface="+mn-ea"/>
              <a:cs typeface="+mn-cs"/>
            </a:endParaRPr>
          </a:p>
        </p:txBody>
      </p:sp>
    </p:spTree>
    <p:extLst>
      <p:ext uri="{BB962C8B-B14F-4D97-AF65-F5344CB8AC3E}">
        <p14:creationId xmlns:p14="http://schemas.microsoft.com/office/powerpoint/2010/main" val="20853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938FA-0B96-035E-E519-2C405358D66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76308A2-9BC9-396A-2633-D4CD4FE22034}"/>
              </a:ext>
            </a:extLst>
          </p:cNvPr>
          <p:cNvSpPr/>
          <p:nvPr/>
        </p:nvSpPr>
        <p:spPr>
          <a:xfrm rot="5400000">
            <a:off x="-1761893" y="1761189"/>
            <a:ext cx="6857999" cy="333562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2C27FD3-84C0-F5FC-7FD8-98E3BAF22E60}"/>
              </a:ext>
            </a:extLst>
          </p:cNvPr>
          <p:cNvSpPr>
            <a:spLocks noGrp="1"/>
          </p:cNvSpPr>
          <p:nvPr>
            <p:ph type="sldNum" sz="quarter" idx="10"/>
          </p:nvPr>
        </p:nvSpPr>
        <p:spPr/>
        <p:txBody>
          <a:bodyPr/>
          <a:lstStyle/>
          <a:p>
            <a:fld id="{10A01DC5-1685-4615-8240-15192985C6A2}" type="slidenum">
              <a:rPr lang="en-AU" smtClean="0"/>
              <a:pPr/>
              <a:t>19</a:t>
            </a:fld>
            <a:endParaRPr lang="en-AU"/>
          </a:p>
        </p:txBody>
      </p:sp>
      <p:sp>
        <p:nvSpPr>
          <p:cNvPr id="67" name="TextBox 66">
            <a:extLst>
              <a:ext uri="{FF2B5EF4-FFF2-40B4-BE49-F238E27FC236}">
                <a16:creationId xmlns:a16="http://schemas.microsoft.com/office/drawing/2014/main" id="{BA1C65E4-2161-FF6E-EDD0-37E03897120A}"/>
              </a:ext>
            </a:extLst>
          </p:cNvPr>
          <p:cNvSpPr txBox="1"/>
          <p:nvPr/>
        </p:nvSpPr>
        <p:spPr>
          <a:xfrm>
            <a:off x="4402460" y="4298048"/>
            <a:ext cx="1112760" cy="101566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schemeClr val="bg1"/>
                </a:solidFill>
                <a:effectLst/>
                <a:uLnTx/>
                <a:uFillTx/>
                <a:latin typeface="Public Sans Light"/>
                <a:ea typeface="+mn-ea"/>
                <a:cs typeface="+mn-cs"/>
              </a:rPr>
              <a:t>2</a:t>
            </a:r>
          </a:p>
        </p:txBody>
      </p:sp>
      <p:sp>
        <p:nvSpPr>
          <p:cNvPr id="29" name="Rectangle 28">
            <a:extLst>
              <a:ext uri="{FF2B5EF4-FFF2-40B4-BE49-F238E27FC236}">
                <a16:creationId xmlns:a16="http://schemas.microsoft.com/office/drawing/2014/main" id="{1FF3D9B1-EA12-7E12-49FB-5A907AA70583}"/>
              </a:ext>
            </a:extLst>
          </p:cNvPr>
          <p:cNvSpPr/>
          <p:nvPr/>
        </p:nvSpPr>
        <p:spPr>
          <a:xfrm>
            <a:off x="2621001" y="210270"/>
            <a:ext cx="9187000" cy="792000"/>
          </a:xfrm>
          <a:prstGeom prst="rect">
            <a:avLst/>
          </a:prstGeom>
          <a:solidFill>
            <a:srgbClr val="4F4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Locations with increased youth offending</a:t>
            </a:r>
          </a:p>
          <a:p>
            <a:pPr algn="ctr"/>
            <a:r>
              <a:rPr lang="en-US" sz="1400"/>
              <a:t>LGAs with above average rates of youth crime &amp; increased youth offending over the last 6 years to March 25</a:t>
            </a:r>
          </a:p>
        </p:txBody>
      </p:sp>
      <p:cxnSp>
        <p:nvCxnSpPr>
          <p:cNvPr id="30" name="Straight Connector 29">
            <a:extLst>
              <a:ext uri="{FF2B5EF4-FFF2-40B4-BE49-F238E27FC236}">
                <a16:creationId xmlns:a16="http://schemas.microsoft.com/office/drawing/2014/main" id="{6B838C00-1500-C3FB-1CAA-AED2D99D746C}"/>
              </a:ext>
            </a:extLst>
          </p:cNvPr>
          <p:cNvCxnSpPr>
            <a:cxnSpLocks/>
          </p:cNvCxnSpPr>
          <p:nvPr/>
        </p:nvCxnSpPr>
        <p:spPr>
          <a:xfrm>
            <a:off x="1901000" y="631600"/>
            <a:ext cx="555426" cy="0"/>
          </a:xfrm>
          <a:prstGeom prst="line">
            <a:avLst/>
          </a:prstGeom>
          <a:ln w="9525">
            <a:solidFill>
              <a:srgbClr val="4F408E"/>
            </a:solidFill>
            <a:tailEnd type="oval" w="sm" len="sm"/>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D19BA65B-A913-BBC1-C411-4D1C4FC2A1AD}"/>
              </a:ext>
            </a:extLst>
          </p:cNvPr>
          <p:cNvSpPr/>
          <p:nvPr/>
        </p:nvSpPr>
        <p:spPr>
          <a:xfrm>
            <a:off x="1248192" y="246579"/>
            <a:ext cx="720000" cy="720000"/>
          </a:xfrm>
          <a:prstGeom prst="ellipse">
            <a:avLst/>
          </a:prstGeom>
          <a:solidFill>
            <a:srgbClr val="4F408E"/>
          </a:solidFill>
          <a:ln w="127000">
            <a:solidFill>
              <a:srgbClr val="4F4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0C76DD4E-2CC0-E4F2-0B8D-75B7216C05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5999" y="448912"/>
            <a:ext cx="512728" cy="360000"/>
          </a:xfrm>
          <a:prstGeom prst="rect">
            <a:avLst/>
          </a:prstGeom>
        </p:spPr>
      </p:pic>
      <p:sp>
        <p:nvSpPr>
          <p:cNvPr id="15" name="TextBox 14">
            <a:extLst>
              <a:ext uri="{FF2B5EF4-FFF2-40B4-BE49-F238E27FC236}">
                <a16:creationId xmlns:a16="http://schemas.microsoft.com/office/drawing/2014/main" id="{637B6BFD-A3CB-1319-4583-61BA61FA7CEE}"/>
              </a:ext>
            </a:extLst>
          </p:cNvPr>
          <p:cNvSpPr txBox="1"/>
          <p:nvPr/>
        </p:nvSpPr>
        <p:spPr>
          <a:xfrm>
            <a:off x="280072" y="1540691"/>
            <a:ext cx="2416586" cy="4791055"/>
          </a:xfrm>
          <a:prstGeom prst="rect">
            <a:avLst/>
          </a:prstGeom>
          <a:noFill/>
        </p:spPr>
        <p:txBody>
          <a:bodyPr wrap="square" lIns="0" tIns="0" rIns="0" bIns="0" rtlCol="0">
            <a:spAutoFit/>
          </a:bodyPr>
          <a:lstStyle/>
          <a:p>
            <a:pPr>
              <a:spcBef>
                <a:spcPts val="600"/>
              </a:spcBef>
            </a:pPr>
            <a:r>
              <a:rPr lang="en-AU" sz="1400">
                <a:solidFill>
                  <a:srgbClr val="4F408E"/>
                </a:solidFill>
                <a:latin typeface="Public Sans" pitchFamily="2" charset="0"/>
              </a:rPr>
              <a:t>LGAs with largest increases in youth court proceedings over 6 years</a:t>
            </a:r>
          </a:p>
          <a:p>
            <a:pPr marL="285750" indent="-285750">
              <a:spcBef>
                <a:spcPts val="600"/>
              </a:spcBef>
              <a:buFont typeface="Arial" panose="020B0604020202020204" pitchFamily="34" charset="0"/>
              <a:buChar char="•"/>
            </a:pPr>
            <a:r>
              <a:rPr lang="en-AU" sz="1400" b="1">
                <a:solidFill>
                  <a:srgbClr val="4F408E"/>
                </a:solidFill>
                <a:latin typeface="Public Sans" pitchFamily="2" charset="0"/>
              </a:rPr>
              <a:t>Narromine</a:t>
            </a:r>
          </a:p>
          <a:p>
            <a:pPr marL="288000">
              <a:spcBef>
                <a:spcPts val="600"/>
              </a:spcBef>
            </a:pPr>
            <a:r>
              <a:rPr lang="en-AU" sz="1100">
                <a:solidFill>
                  <a:srgbClr val="4F408E"/>
                </a:solidFill>
                <a:latin typeface="Public Sans" pitchFamily="2" charset="0"/>
              </a:rPr>
              <a:t>Up 279%</a:t>
            </a:r>
          </a:p>
          <a:p>
            <a:pPr marL="285750" indent="-285750">
              <a:spcBef>
                <a:spcPts val="600"/>
              </a:spcBef>
              <a:buFont typeface="Arial" panose="020B0604020202020204" pitchFamily="34" charset="0"/>
              <a:buChar char="•"/>
            </a:pPr>
            <a:r>
              <a:rPr lang="en-AU" sz="1400" b="1">
                <a:solidFill>
                  <a:srgbClr val="4F408E"/>
                </a:solidFill>
                <a:latin typeface="Public Sans" pitchFamily="2" charset="0"/>
              </a:rPr>
              <a:t>Glen Innes</a:t>
            </a:r>
          </a:p>
          <a:p>
            <a:pPr marL="288000">
              <a:spcBef>
                <a:spcPts val="600"/>
              </a:spcBef>
            </a:pPr>
            <a:r>
              <a:rPr lang="en-AU" sz="1100">
                <a:solidFill>
                  <a:srgbClr val="4F408E"/>
                </a:solidFill>
                <a:latin typeface="Public Sans" pitchFamily="2" charset="0"/>
              </a:rPr>
              <a:t>Up 211%</a:t>
            </a:r>
          </a:p>
          <a:p>
            <a:pPr marL="285750" indent="-285750">
              <a:spcBef>
                <a:spcPts val="600"/>
              </a:spcBef>
              <a:buFont typeface="Arial" panose="020B0604020202020204" pitchFamily="34" charset="0"/>
              <a:buChar char="•"/>
            </a:pPr>
            <a:r>
              <a:rPr lang="en-AU" sz="1400" b="1">
                <a:solidFill>
                  <a:srgbClr val="4F408E"/>
                </a:solidFill>
                <a:latin typeface="Public Sans" pitchFamily="2" charset="0"/>
              </a:rPr>
              <a:t>Kempsey</a:t>
            </a:r>
          </a:p>
          <a:p>
            <a:pPr marL="288000">
              <a:spcBef>
                <a:spcPts val="600"/>
              </a:spcBef>
            </a:pPr>
            <a:r>
              <a:rPr lang="en-AU" sz="1100">
                <a:solidFill>
                  <a:srgbClr val="4F408E"/>
                </a:solidFill>
                <a:latin typeface="Public Sans" pitchFamily="2" charset="0"/>
              </a:rPr>
              <a:t>Up 203%</a:t>
            </a:r>
          </a:p>
          <a:p>
            <a:pPr marL="285750" indent="-285750">
              <a:spcBef>
                <a:spcPts val="600"/>
              </a:spcBef>
              <a:buFont typeface="Arial" panose="020B0604020202020204" pitchFamily="34" charset="0"/>
              <a:buChar char="•"/>
            </a:pPr>
            <a:r>
              <a:rPr lang="en-AU" sz="1400" b="1">
                <a:solidFill>
                  <a:srgbClr val="4F408E"/>
                </a:solidFill>
                <a:latin typeface="Public Sans" pitchFamily="2" charset="0"/>
              </a:rPr>
              <a:t>Edward River</a:t>
            </a:r>
          </a:p>
          <a:p>
            <a:pPr marL="288000">
              <a:spcBef>
                <a:spcPts val="600"/>
              </a:spcBef>
            </a:pPr>
            <a:r>
              <a:rPr lang="en-AU" sz="1100">
                <a:solidFill>
                  <a:srgbClr val="4F408E"/>
                </a:solidFill>
                <a:latin typeface="Public Sans" pitchFamily="2" charset="0"/>
              </a:rPr>
              <a:t>Up 149%</a:t>
            </a:r>
          </a:p>
          <a:p>
            <a:pPr marL="285750" indent="-285750">
              <a:spcBef>
                <a:spcPts val="600"/>
              </a:spcBef>
              <a:buFont typeface="Arial" panose="020B0604020202020204" pitchFamily="34" charset="0"/>
              <a:buChar char="•"/>
            </a:pPr>
            <a:r>
              <a:rPr lang="en-AU" sz="1400" b="1">
                <a:solidFill>
                  <a:srgbClr val="4F408E"/>
                </a:solidFill>
                <a:latin typeface="Public Sans" pitchFamily="2" charset="0"/>
              </a:rPr>
              <a:t>Temora</a:t>
            </a:r>
          </a:p>
          <a:p>
            <a:pPr marL="288000">
              <a:spcBef>
                <a:spcPts val="600"/>
              </a:spcBef>
            </a:pPr>
            <a:r>
              <a:rPr lang="en-AU" sz="1100">
                <a:solidFill>
                  <a:srgbClr val="4F408E"/>
                </a:solidFill>
                <a:latin typeface="Public Sans" pitchFamily="2" charset="0"/>
              </a:rPr>
              <a:t>Up 138%</a:t>
            </a:r>
          </a:p>
          <a:p>
            <a:pPr marL="285750" indent="-285750">
              <a:spcBef>
                <a:spcPts val="600"/>
              </a:spcBef>
              <a:buFont typeface="Arial" panose="020B0604020202020204" pitchFamily="34" charset="0"/>
              <a:buChar char="•"/>
            </a:pPr>
            <a:r>
              <a:rPr lang="en-AU" sz="1400" b="1">
                <a:solidFill>
                  <a:srgbClr val="4F408E"/>
                </a:solidFill>
                <a:latin typeface="Public Sans" pitchFamily="2" charset="0"/>
              </a:rPr>
              <a:t>Brewarrina</a:t>
            </a:r>
          </a:p>
          <a:p>
            <a:pPr marL="288000">
              <a:spcBef>
                <a:spcPts val="600"/>
              </a:spcBef>
            </a:pPr>
            <a:r>
              <a:rPr lang="en-AU" sz="1100">
                <a:solidFill>
                  <a:srgbClr val="4F408E"/>
                </a:solidFill>
                <a:latin typeface="Public Sans" pitchFamily="2" charset="0"/>
              </a:rPr>
              <a:t>Up 137%</a:t>
            </a:r>
          </a:p>
          <a:p>
            <a:pPr marL="285750" indent="-285750">
              <a:spcBef>
                <a:spcPts val="600"/>
              </a:spcBef>
              <a:buFont typeface="Arial" panose="020B0604020202020204" pitchFamily="34" charset="0"/>
              <a:buChar char="•"/>
            </a:pPr>
            <a:endParaRPr lang="en-AU" sz="1400">
              <a:solidFill>
                <a:srgbClr val="4F408E"/>
              </a:solidFill>
              <a:latin typeface="Public Sans" pitchFamily="2" charset="0"/>
            </a:endParaRPr>
          </a:p>
          <a:p>
            <a:pPr>
              <a:spcBef>
                <a:spcPts val="600"/>
              </a:spcBef>
            </a:pPr>
            <a:endParaRPr lang="en-AU" sz="1400">
              <a:solidFill>
                <a:srgbClr val="4F408E"/>
              </a:solidFill>
              <a:latin typeface="Public Sans" pitchFamily="2" charset="0"/>
            </a:endParaRPr>
          </a:p>
          <a:p>
            <a:pPr>
              <a:spcBef>
                <a:spcPts val="600"/>
              </a:spcBef>
            </a:pPr>
            <a:endParaRPr lang="en-AU" sz="1400" baseline="30000">
              <a:solidFill>
                <a:srgbClr val="4F408E"/>
              </a:solidFill>
              <a:latin typeface="Public Sans" pitchFamily="2" charset="0"/>
            </a:endParaRPr>
          </a:p>
        </p:txBody>
      </p:sp>
      <p:pic>
        <p:nvPicPr>
          <p:cNvPr id="4" name="Picture 3">
            <a:extLst>
              <a:ext uri="{FF2B5EF4-FFF2-40B4-BE49-F238E27FC236}">
                <a16:creationId xmlns:a16="http://schemas.microsoft.com/office/drawing/2014/main" id="{35543222-DB49-9A12-72E0-E7B97E607CCD}"/>
              </a:ext>
            </a:extLst>
          </p:cNvPr>
          <p:cNvPicPr>
            <a:picLocks noChangeAspect="1"/>
          </p:cNvPicPr>
          <p:nvPr/>
        </p:nvPicPr>
        <p:blipFill>
          <a:blip r:embed="rId5"/>
          <a:stretch>
            <a:fillRect/>
          </a:stretch>
        </p:blipFill>
        <p:spPr>
          <a:xfrm>
            <a:off x="3386098" y="1107405"/>
            <a:ext cx="8620684" cy="5645463"/>
          </a:xfrm>
          <a:prstGeom prst="rect">
            <a:avLst/>
          </a:prstGeom>
        </p:spPr>
      </p:pic>
    </p:spTree>
    <p:extLst>
      <p:ext uri="{BB962C8B-B14F-4D97-AF65-F5344CB8AC3E}">
        <p14:creationId xmlns:p14="http://schemas.microsoft.com/office/powerpoint/2010/main" val="2773322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FF651-A28A-607A-6AAB-7923370F89B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E80B59-8E74-C8DE-69B5-327B280D5C10}"/>
              </a:ext>
            </a:extLst>
          </p:cNvPr>
          <p:cNvSpPr>
            <a:spLocks noGrp="1"/>
          </p:cNvSpPr>
          <p:nvPr>
            <p:ph type="sldNum" sz="quarter" idx="10"/>
          </p:nvPr>
        </p:nvSpPr>
        <p:spPr/>
        <p:txBody>
          <a:bodyPr/>
          <a:lstStyle/>
          <a:p>
            <a:fld id="{10A01DC5-1685-4615-8240-15192985C6A2}" type="slidenum">
              <a:rPr lang="en-AU" smtClean="0"/>
              <a:pPr/>
              <a:t>2</a:t>
            </a:fld>
            <a:endParaRPr lang="en-AU"/>
          </a:p>
        </p:txBody>
      </p:sp>
      <p:sp>
        <p:nvSpPr>
          <p:cNvPr id="7" name="TextBox 6">
            <a:extLst>
              <a:ext uri="{FF2B5EF4-FFF2-40B4-BE49-F238E27FC236}">
                <a16:creationId xmlns:a16="http://schemas.microsoft.com/office/drawing/2014/main" id="{7256372D-04B7-AEDD-99F5-9F38A35F20CC}"/>
              </a:ext>
            </a:extLst>
          </p:cNvPr>
          <p:cNvSpPr txBox="1"/>
          <p:nvPr/>
        </p:nvSpPr>
        <p:spPr>
          <a:xfrm>
            <a:off x="3859536" y="4292672"/>
            <a:ext cx="1694046" cy="338554"/>
          </a:xfrm>
          <a:prstGeom prst="rect">
            <a:avLst/>
          </a:prstGeom>
          <a:noFill/>
        </p:spPr>
        <p:txBody>
          <a:bodyPr wrap="square" rtlCol="0">
            <a:spAutoFit/>
          </a:bodyPr>
          <a:lstStyle/>
          <a:p>
            <a:r>
              <a:rPr lang="en-AU" sz="1600">
                <a:solidFill>
                  <a:schemeClr val="bg1"/>
                </a:solidFill>
              </a:rPr>
              <a:t>23 April 2025</a:t>
            </a:r>
          </a:p>
        </p:txBody>
      </p:sp>
      <p:sp>
        <p:nvSpPr>
          <p:cNvPr id="15" name="TextBox 14">
            <a:extLst>
              <a:ext uri="{FF2B5EF4-FFF2-40B4-BE49-F238E27FC236}">
                <a16:creationId xmlns:a16="http://schemas.microsoft.com/office/drawing/2014/main" id="{188FFF4C-4ABE-C339-BA99-6379273A1ECE}"/>
              </a:ext>
            </a:extLst>
          </p:cNvPr>
          <p:cNvSpPr txBox="1"/>
          <p:nvPr/>
        </p:nvSpPr>
        <p:spPr>
          <a:xfrm>
            <a:off x="4706559" y="-37511"/>
            <a:ext cx="1694046" cy="338554"/>
          </a:xfrm>
          <a:prstGeom prst="rect">
            <a:avLst/>
          </a:prstGeom>
          <a:noFill/>
        </p:spPr>
        <p:txBody>
          <a:bodyPr wrap="square" rtlCol="0">
            <a:spAutoFit/>
          </a:bodyPr>
          <a:lstStyle/>
          <a:p>
            <a:r>
              <a:rPr lang="en-AU" sz="1600">
                <a:solidFill>
                  <a:schemeClr val="bg1"/>
                </a:solidFill>
              </a:rPr>
              <a:t>10 April 2023</a:t>
            </a:r>
          </a:p>
        </p:txBody>
      </p:sp>
      <p:sp>
        <p:nvSpPr>
          <p:cNvPr id="18" name="TextBox 17">
            <a:extLst>
              <a:ext uri="{FF2B5EF4-FFF2-40B4-BE49-F238E27FC236}">
                <a16:creationId xmlns:a16="http://schemas.microsoft.com/office/drawing/2014/main" id="{58BB0839-70FC-6266-894E-2F2F6AC9E164}"/>
              </a:ext>
            </a:extLst>
          </p:cNvPr>
          <p:cNvSpPr txBox="1"/>
          <p:nvPr/>
        </p:nvSpPr>
        <p:spPr>
          <a:xfrm>
            <a:off x="2645148" y="6197509"/>
            <a:ext cx="1694046" cy="338554"/>
          </a:xfrm>
          <a:prstGeom prst="rect">
            <a:avLst/>
          </a:prstGeom>
          <a:noFill/>
        </p:spPr>
        <p:txBody>
          <a:bodyPr wrap="square" rtlCol="0">
            <a:spAutoFit/>
          </a:bodyPr>
          <a:lstStyle/>
          <a:p>
            <a:r>
              <a:rPr lang="en-AU" sz="1600">
                <a:solidFill>
                  <a:schemeClr val="bg1"/>
                </a:solidFill>
              </a:rPr>
              <a:t>19 Oct  2020</a:t>
            </a:r>
          </a:p>
        </p:txBody>
      </p:sp>
      <p:sp>
        <p:nvSpPr>
          <p:cNvPr id="4" name="Rectangle 3">
            <a:extLst>
              <a:ext uri="{FF2B5EF4-FFF2-40B4-BE49-F238E27FC236}">
                <a16:creationId xmlns:a16="http://schemas.microsoft.com/office/drawing/2014/main" id="{9DB32A29-E245-4DB0-1884-D7F049BA0950}"/>
              </a:ext>
            </a:extLst>
          </p:cNvPr>
          <p:cNvSpPr/>
          <p:nvPr/>
        </p:nvSpPr>
        <p:spPr>
          <a:xfrm>
            <a:off x="1799810" y="131766"/>
            <a:ext cx="8592379" cy="798907"/>
          </a:xfrm>
          <a:prstGeom prst="rect">
            <a:avLst/>
          </a:prstGeom>
          <a:solidFill>
            <a:srgbClr val="4F408E"/>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36000" rtlCol="0" anchor="ctr"/>
          <a:lstStyle/>
          <a:p>
            <a:pPr algn="ctr"/>
            <a:r>
              <a:rPr lang="en-AU"/>
              <a:t>Recent media framing of youth crime</a:t>
            </a:r>
          </a:p>
        </p:txBody>
      </p:sp>
      <p:pic>
        <p:nvPicPr>
          <p:cNvPr id="5" name="Picture 4">
            <a:extLst>
              <a:ext uri="{FF2B5EF4-FFF2-40B4-BE49-F238E27FC236}">
                <a16:creationId xmlns:a16="http://schemas.microsoft.com/office/drawing/2014/main" id="{CB810673-CBA1-2A1A-AEE9-614D4CB1E8B5}"/>
              </a:ext>
            </a:extLst>
          </p:cNvPr>
          <p:cNvPicPr>
            <a:picLocks noChangeAspect="1"/>
          </p:cNvPicPr>
          <p:nvPr/>
        </p:nvPicPr>
        <p:blipFill>
          <a:blip r:embed="rId2"/>
          <a:stretch>
            <a:fillRect/>
          </a:stretch>
        </p:blipFill>
        <p:spPr>
          <a:xfrm>
            <a:off x="0" y="1099950"/>
            <a:ext cx="6687483" cy="3696216"/>
          </a:xfrm>
          <a:prstGeom prst="rect">
            <a:avLst/>
          </a:prstGeom>
        </p:spPr>
      </p:pic>
      <p:pic>
        <p:nvPicPr>
          <p:cNvPr id="8" name="Picture 7">
            <a:extLst>
              <a:ext uri="{FF2B5EF4-FFF2-40B4-BE49-F238E27FC236}">
                <a16:creationId xmlns:a16="http://schemas.microsoft.com/office/drawing/2014/main" id="{C4253C69-170B-0B77-DE13-A6FDB1EFC011}"/>
              </a:ext>
            </a:extLst>
          </p:cNvPr>
          <p:cNvPicPr>
            <a:picLocks noChangeAspect="1"/>
          </p:cNvPicPr>
          <p:nvPr/>
        </p:nvPicPr>
        <p:blipFill>
          <a:blip r:embed="rId3"/>
          <a:stretch>
            <a:fillRect/>
          </a:stretch>
        </p:blipFill>
        <p:spPr>
          <a:xfrm>
            <a:off x="3970376" y="3642070"/>
            <a:ext cx="3035319" cy="3084164"/>
          </a:xfrm>
          <a:prstGeom prst="rect">
            <a:avLst/>
          </a:prstGeom>
        </p:spPr>
      </p:pic>
      <p:pic>
        <p:nvPicPr>
          <p:cNvPr id="13" name="Picture 12">
            <a:extLst>
              <a:ext uri="{FF2B5EF4-FFF2-40B4-BE49-F238E27FC236}">
                <a16:creationId xmlns:a16="http://schemas.microsoft.com/office/drawing/2014/main" id="{1B898DB6-B966-86AE-F8BA-0D10B01CAD38}"/>
              </a:ext>
            </a:extLst>
          </p:cNvPr>
          <p:cNvPicPr>
            <a:picLocks noChangeAspect="1"/>
          </p:cNvPicPr>
          <p:nvPr/>
        </p:nvPicPr>
        <p:blipFill>
          <a:blip r:embed="rId4"/>
          <a:stretch>
            <a:fillRect/>
          </a:stretch>
        </p:blipFill>
        <p:spPr>
          <a:xfrm>
            <a:off x="7162800" y="1050658"/>
            <a:ext cx="4521290" cy="2788434"/>
          </a:xfrm>
          <a:prstGeom prst="rect">
            <a:avLst/>
          </a:prstGeom>
        </p:spPr>
      </p:pic>
      <p:grpSp>
        <p:nvGrpSpPr>
          <p:cNvPr id="16" name="Group 15">
            <a:extLst>
              <a:ext uri="{FF2B5EF4-FFF2-40B4-BE49-F238E27FC236}">
                <a16:creationId xmlns:a16="http://schemas.microsoft.com/office/drawing/2014/main" id="{0B84D5C4-3F36-CC7E-B2A6-D775AB0A0805}"/>
              </a:ext>
            </a:extLst>
          </p:cNvPr>
          <p:cNvGrpSpPr/>
          <p:nvPr/>
        </p:nvGrpSpPr>
        <p:grpSpPr>
          <a:xfrm>
            <a:off x="7162800" y="4073236"/>
            <a:ext cx="4816012" cy="2652998"/>
            <a:chOff x="6848289" y="1387595"/>
            <a:chExt cx="6154009" cy="3543795"/>
          </a:xfrm>
        </p:grpSpPr>
        <p:pic>
          <p:nvPicPr>
            <p:cNvPr id="19" name="Picture 18">
              <a:extLst>
                <a:ext uri="{FF2B5EF4-FFF2-40B4-BE49-F238E27FC236}">
                  <a16:creationId xmlns:a16="http://schemas.microsoft.com/office/drawing/2014/main" id="{A53A335D-A3F6-4FB1-6C25-1E149BA66B8C}"/>
                </a:ext>
              </a:extLst>
            </p:cNvPr>
            <p:cNvPicPr>
              <a:picLocks noChangeAspect="1"/>
            </p:cNvPicPr>
            <p:nvPr/>
          </p:nvPicPr>
          <p:blipFill>
            <a:blip r:embed="rId5"/>
            <a:stretch>
              <a:fillRect/>
            </a:stretch>
          </p:blipFill>
          <p:spPr>
            <a:xfrm>
              <a:off x="6848289" y="1387595"/>
              <a:ext cx="6154009" cy="3543795"/>
            </a:xfrm>
            <a:prstGeom prst="rect">
              <a:avLst/>
            </a:prstGeom>
          </p:spPr>
        </p:pic>
        <p:sp>
          <p:nvSpPr>
            <p:cNvPr id="21" name="TextBox 20">
              <a:extLst>
                <a:ext uri="{FF2B5EF4-FFF2-40B4-BE49-F238E27FC236}">
                  <a16:creationId xmlns:a16="http://schemas.microsoft.com/office/drawing/2014/main" id="{A106B0FF-8923-AF68-73AA-A1DCB23C8ABA}"/>
                </a:ext>
              </a:extLst>
            </p:cNvPr>
            <p:cNvSpPr txBox="1"/>
            <p:nvPr/>
          </p:nvSpPr>
          <p:spPr>
            <a:xfrm>
              <a:off x="6986143" y="1547868"/>
              <a:ext cx="1694046" cy="338554"/>
            </a:xfrm>
            <a:prstGeom prst="rect">
              <a:avLst/>
            </a:prstGeom>
            <a:noFill/>
          </p:spPr>
          <p:txBody>
            <a:bodyPr wrap="square" rtlCol="0">
              <a:spAutoFit/>
            </a:bodyPr>
            <a:lstStyle/>
            <a:p>
              <a:r>
                <a:rPr lang="en-AU" sz="1600">
                  <a:solidFill>
                    <a:schemeClr val="bg1"/>
                  </a:solidFill>
                </a:rPr>
                <a:t>22 Mar 2024</a:t>
              </a:r>
            </a:p>
          </p:txBody>
        </p:sp>
      </p:grpSp>
      <p:pic>
        <p:nvPicPr>
          <p:cNvPr id="22" name="Picture 21">
            <a:extLst>
              <a:ext uri="{FF2B5EF4-FFF2-40B4-BE49-F238E27FC236}">
                <a16:creationId xmlns:a16="http://schemas.microsoft.com/office/drawing/2014/main" id="{49CC04A1-8DA5-859B-3825-4DD608231925}"/>
              </a:ext>
            </a:extLst>
          </p:cNvPr>
          <p:cNvPicPr>
            <a:picLocks noChangeAspect="1"/>
          </p:cNvPicPr>
          <p:nvPr/>
        </p:nvPicPr>
        <p:blipFill>
          <a:blip r:embed="rId6"/>
          <a:stretch>
            <a:fillRect/>
          </a:stretch>
        </p:blipFill>
        <p:spPr>
          <a:xfrm>
            <a:off x="10193735" y="4214905"/>
            <a:ext cx="1695687" cy="400106"/>
          </a:xfrm>
          <a:prstGeom prst="rect">
            <a:avLst/>
          </a:prstGeom>
        </p:spPr>
      </p:pic>
      <p:pic>
        <p:nvPicPr>
          <p:cNvPr id="26" name="Picture 25">
            <a:extLst>
              <a:ext uri="{FF2B5EF4-FFF2-40B4-BE49-F238E27FC236}">
                <a16:creationId xmlns:a16="http://schemas.microsoft.com/office/drawing/2014/main" id="{2C561F2C-CC46-370E-B4DD-F0C9FFC339E2}"/>
              </a:ext>
            </a:extLst>
          </p:cNvPr>
          <p:cNvPicPr>
            <a:picLocks noChangeAspect="1"/>
          </p:cNvPicPr>
          <p:nvPr/>
        </p:nvPicPr>
        <p:blipFill>
          <a:blip r:embed="rId7"/>
          <a:stretch>
            <a:fillRect/>
          </a:stretch>
        </p:blipFill>
        <p:spPr>
          <a:xfrm>
            <a:off x="5188306" y="1094719"/>
            <a:ext cx="1895941" cy="2552583"/>
          </a:xfrm>
          <a:prstGeom prst="rect">
            <a:avLst/>
          </a:prstGeom>
        </p:spPr>
      </p:pic>
      <p:pic>
        <p:nvPicPr>
          <p:cNvPr id="28" name="Picture 27">
            <a:extLst>
              <a:ext uri="{FF2B5EF4-FFF2-40B4-BE49-F238E27FC236}">
                <a16:creationId xmlns:a16="http://schemas.microsoft.com/office/drawing/2014/main" id="{92BC06CD-257C-48A8-5CF3-81CC9CAB46DE}"/>
              </a:ext>
            </a:extLst>
          </p:cNvPr>
          <p:cNvPicPr>
            <a:picLocks noChangeAspect="1"/>
          </p:cNvPicPr>
          <p:nvPr/>
        </p:nvPicPr>
        <p:blipFill>
          <a:blip r:embed="rId8"/>
          <a:stretch>
            <a:fillRect/>
          </a:stretch>
        </p:blipFill>
        <p:spPr>
          <a:xfrm>
            <a:off x="-19576" y="5122022"/>
            <a:ext cx="3879112" cy="1482683"/>
          </a:xfrm>
          <a:prstGeom prst="rect">
            <a:avLst/>
          </a:prstGeom>
        </p:spPr>
      </p:pic>
    </p:spTree>
    <p:extLst>
      <p:ext uri="{BB962C8B-B14F-4D97-AF65-F5344CB8AC3E}">
        <p14:creationId xmlns:p14="http://schemas.microsoft.com/office/powerpoint/2010/main" val="34691895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BF9858-CAE1-802C-185C-536AC082AD45}"/>
              </a:ext>
            </a:extLst>
          </p:cNvPr>
          <p:cNvSpPr>
            <a:spLocks noGrp="1"/>
          </p:cNvSpPr>
          <p:nvPr>
            <p:ph sz="quarter" idx="10"/>
          </p:nvPr>
        </p:nvSpPr>
        <p:spPr/>
        <p:txBody>
          <a:bodyPr/>
          <a:lstStyle/>
          <a:p>
            <a:r>
              <a:rPr lang="en-GB" dirty="0"/>
              <a:t>Panel discussion on trends in youth crime and implications for practice and policy</a:t>
            </a:r>
            <a:endParaRPr lang="en-AU" dirty="0"/>
          </a:p>
        </p:txBody>
      </p:sp>
      <p:sp>
        <p:nvSpPr>
          <p:cNvPr id="3" name="Content Placeholder 2">
            <a:extLst>
              <a:ext uri="{FF2B5EF4-FFF2-40B4-BE49-F238E27FC236}">
                <a16:creationId xmlns:a16="http://schemas.microsoft.com/office/drawing/2014/main" id="{547319E0-D8E6-A549-22EF-1E8938B81337}"/>
              </a:ext>
            </a:extLst>
          </p:cNvPr>
          <p:cNvSpPr>
            <a:spLocks noGrp="1"/>
          </p:cNvSpPr>
          <p:nvPr>
            <p:ph sz="quarter" idx="11"/>
          </p:nvPr>
        </p:nvSpPr>
        <p:spPr>
          <a:xfrm>
            <a:off x="557210" y="5042054"/>
            <a:ext cx="11233737" cy="1004509"/>
          </a:xfrm>
        </p:spPr>
        <p:txBody>
          <a:bodyPr>
            <a:normAutofit/>
          </a:bodyPr>
          <a:lstStyle/>
          <a:p>
            <a:r>
              <a:rPr lang="en-GB" dirty="0"/>
              <a:t>Jackie Fitzgerald, Anne </a:t>
            </a:r>
            <a:r>
              <a:rPr lang="en-GB" dirty="0" err="1"/>
              <a:t>Hollonds</a:t>
            </a:r>
            <a:r>
              <a:rPr lang="en-GB" dirty="0"/>
              <a:t>, Peta MacGillivray, Garner Clancey,</a:t>
            </a:r>
          </a:p>
          <a:p>
            <a:r>
              <a:rPr lang="en-GB" dirty="0"/>
              <a:t>Superintendent Greg Moore, Judge Nell Skinner</a:t>
            </a:r>
            <a:endParaRPr lang="en-AU" dirty="0"/>
          </a:p>
        </p:txBody>
      </p:sp>
      <p:sp>
        <p:nvSpPr>
          <p:cNvPr id="4" name="Content Placeholder 3" hidden="1">
            <a:extLst>
              <a:ext uri="{FF2B5EF4-FFF2-40B4-BE49-F238E27FC236}">
                <a16:creationId xmlns:a16="http://schemas.microsoft.com/office/drawing/2014/main" id="{2E3AE7A0-C874-117D-22E2-B0035933A882}"/>
              </a:ext>
            </a:extLst>
          </p:cNvPr>
          <p:cNvSpPr>
            <a:spLocks noGrp="1"/>
          </p:cNvSpPr>
          <p:nvPr>
            <p:ph sz="quarter" idx="12"/>
          </p:nvPr>
        </p:nvSpPr>
        <p:spPr/>
        <p:txBody>
          <a:bodyPr/>
          <a:lstStyle/>
          <a:p>
            <a:endParaRPr lang="en-AU" dirty="0"/>
          </a:p>
        </p:txBody>
      </p:sp>
      <p:sp>
        <p:nvSpPr>
          <p:cNvPr id="5" name="Rectangle 4">
            <a:hlinkClick r:id="rId2" action="ppaction://hlinkpres?slideindex=1&amp;slidetitle="/>
            <a:extLst>
              <a:ext uri="{FF2B5EF4-FFF2-40B4-BE49-F238E27FC236}">
                <a16:creationId xmlns:a16="http://schemas.microsoft.com/office/drawing/2014/main" id="{495F7373-8C2B-F641-F235-569977E2D2B7}"/>
              </a:ext>
            </a:extLst>
          </p:cNvPr>
          <p:cNvSpPr/>
          <p:nvPr/>
        </p:nvSpPr>
        <p:spPr>
          <a:xfrm>
            <a:off x="557209" y="4852657"/>
            <a:ext cx="9153699" cy="10320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4103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DB0B4-723F-452D-B6F7-124821BAD925}"/>
              </a:ext>
            </a:extLst>
          </p:cNvPr>
          <p:cNvSpPr>
            <a:spLocks noGrp="1"/>
          </p:cNvSpPr>
          <p:nvPr>
            <p:ph type="title"/>
          </p:nvPr>
        </p:nvSpPr>
        <p:spPr>
          <a:xfrm>
            <a:off x="346509" y="345600"/>
            <a:ext cx="9326879" cy="1252194"/>
          </a:xfrm>
        </p:spPr>
        <p:txBody>
          <a:bodyPr/>
          <a:lstStyle/>
          <a:p>
            <a:pPr algn="ctr"/>
            <a:r>
              <a:rPr lang="en-AU" sz="3600" dirty="0"/>
              <a:t>Therapeutic Pathways for Children</a:t>
            </a:r>
            <a:br>
              <a:rPr lang="en-AU" sz="3600" dirty="0"/>
            </a:br>
            <a:br>
              <a:rPr lang="en-AU" dirty="0"/>
            </a:br>
            <a:endParaRPr lang="en-AU" sz="1100" dirty="0"/>
          </a:p>
        </p:txBody>
      </p:sp>
      <p:sp>
        <p:nvSpPr>
          <p:cNvPr id="2" name="TextBox 1">
            <a:extLst>
              <a:ext uri="{FF2B5EF4-FFF2-40B4-BE49-F238E27FC236}">
                <a16:creationId xmlns:a16="http://schemas.microsoft.com/office/drawing/2014/main" id="{73A76442-6B8C-3025-2E13-5C43DB254A7F}"/>
              </a:ext>
            </a:extLst>
          </p:cNvPr>
          <p:cNvSpPr txBox="1"/>
          <p:nvPr/>
        </p:nvSpPr>
        <p:spPr>
          <a:xfrm>
            <a:off x="346509" y="1597794"/>
            <a:ext cx="9557886"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Roboto"/>
                <a:ea typeface="+mn-ea"/>
                <a:cs typeface="+mn-cs"/>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0000"/>
              </a:solidFill>
              <a:effectLst/>
              <a:uLnTx/>
              <a:uFillTx/>
              <a:latin typeface="Robo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Roboto"/>
                <a:ea typeface="+mn-ea"/>
                <a:cs typeface="+mn-cs"/>
              </a:rPr>
              <a:t>A Partnership initiative between the Aboriginal Legal Service (NSW/ACT) (ALS) and the NSW Department of Communities and Justice (DCJ) under the </a:t>
            </a:r>
            <a:r>
              <a:rPr kumimoji="0" lang="en-AU" sz="1800" b="0" i="1" u="none" strike="noStrike" kern="1200" cap="none" spc="0" normalizeH="0" baseline="0" noProof="0" dirty="0">
                <a:ln>
                  <a:noFill/>
                </a:ln>
                <a:solidFill>
                  <a:srgbClr val="000000"/>
                </a:solidFill>
                <a:effectLst/>
                <a:uLnTx/>
                <a:uFillTx/>
                <a:latin typeface="Roboto"/>
                <a:ea typeface="+mn-ea"/>
                <a:cs typeface="+mn-cs"/>
              </a:rPr>
              <a:t>NSW Implementation Plan for Closing the Gap 2022–2024</a:t>
            </a:r>
            <a:r>
              <a:rPr kumimoji="0" lang="en-AU" sz="1800" b="0" i="0" u="none" strike="noStrike" kern="1200" cap="none" spc="0" normalizeH="0" baseline="0" noProof="0" dirty="0">
                <a:ln>
                  <a:noFill/>
                </a:ln>
                <a:solidFill>
                  <a:srgbClr val="000000"/>
                </a:solidFill>
                <a:effectLst/>
                <a:uLnTx/>
                <a:uFillTx/>
                <a:latin typeface="Robot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Robo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Roboto"/>
                <a:ea typeface="+mn-ea"/>
                <a:cs typeface="+mn-cs"/>
              </a:rPr>
              <a:t>Jointly contributes expertise and knowledge to the development of </a:t>
            </a:r>
            <a:r>
              <a:rPr kumimoji="0" lang="en-AU" sz="1800" b="1" i="0" u="none" strike="noStrike" kern="1200" cap="none" spc="0" normalizeH="0" baseline="0" noProof="0" dirty="0">
                <a:ln>
                  <a:noFill/>
                </a:ln>
                <a:solidFill>
                  <a:srgbClr val="000000"/>
                </a:solidFill>
                <a:effectLst/>
                <a:uLnTx/>
                <a:uFillTx/>
                <a:latin typeface="Roboto"/>
                <a:ea typeface="+mn-ea"/>
                <a:cs typeface="+mn-cs"/>
              </a:rPr>
              <a:t>alternative, therapeutic pathways and responses for all children and young people </a:t>
            </a:r>
            <a:r>
              <a:rPr kumimoji="0" lang="en-AU" sz="1800" b="0" i="0" u="none" strike="noStrike" kern="1200" cap="none" spc="0" normalizeH="0" baseline="0" noProof="0" dirty="0">
                <a:ln>
                  <a:noFill/>
                </a:ln>
                <a:solidFill>
                  <a:srgbClr val="000000"/>
                </a:solidFill>
                <a:effectLst/>
                <a:uLnTx/>
                <a:uFillTx/>
                <a:latin typeface="Roboto"/>
                <a:ea typeface="+mn-ea"/>
                <a:cs typeface="+mn-cs"/>
              </a:rPr>
              <a:t>involved in, or at risk of involvement in, the criminal justice system in NSW.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Robo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Roboto"/>
                <a:ea typeface="+mn-ea"/>
                <a:cs typeface="+mn-cs"/>
              </a:rPr>
              <a:t>Particular focus on </a:t>
            </a:r>
            <a:r>
              <a:rPr kumimoji="0" lang="en-AU" sz="1800" b="1" i="0" u="none" strike="noStrike" kern="1200" cap="none" spc="0" normalizeH="0" baseline="0" noProof="0" dirty="0">
                <a:ln>
                  <a:noFill/>
                </a:ln>
                <a:solidFill>
                  <a:srgbClr val="000000"/>
                </a:solidFill>
                <a:effectLst/>
                <a:uLnTx/>
                <a:uFillTx/>
                <a:latin typeface="Roboto"/>
                <a:ea typeface="+mn-ea"/>
                <a:cs typeface="+mn-cs"/>
              </a:rPr>
              <a:t>children and young people aged under 14 </a:t>
            </a:r>
            <a:r>
              <a:rPr kumimoji="0" lang="en-AU" sz="1800" b="0" i="0" u="none" strike="noStrike" kern="1200" cap="none" spc="0" normalizeH="0" baseline="0" noProof="0" dirty="0">
                <a:ln>
                  <a:noFill/>
                </a:ln>
                <a:solidFill>
                  <a:srgbClr val="000000"/>
                </a:solidFill>
                <a:effectLst/>
                <a:uLnTx/>
                <a:uFillTx/>
                <a:latin typeface="Roboto"/>
                <a:ea typeface="+mn-ea"/>
                <a:cs typeface="+mn-cs"/>
              </a:rPr>
              <a:t>(i.e. ages 10-13) and </a:t>
            </a:r>
            <a:r>
              <a:rPr kumimoji="0" lang="en-AU" sz="1800" b="1" i="0" u="none" strike="noStrike" kern="1200" cap="none" spc="0" normalizeH="0" baseline="0" noProof="0" dirty="0">
                <a:ln>
                  <a:noFill/>
                </a:ln>
                <a:solidFill>
                  <a:srgbClr val="000000"/>
                </a:solidFill>
                <a:effectLst/>
                <a:uLnTx/>
                <a:uFillTx/>
                <a:latin typeface="Roboto"/>
                <a:ea typeface="+mn-ea"/>
                <a:cs typeface="+mn-cs"/>
              </a:rPr>
              <a:t>Aboriginal children and young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Robo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000000"/>
                </a:solidFill>
                <a:effectLst/>
                <a:uLnTx/>
                <a:uFillTx/>
                <a:latin typeface="Roboto"/>
                <a:ea typeface="+mn-ea"/>
                <a:cs typeface="+mn-cs"/>
              </a:rPr>
              <a:t>‘Therapeutic pathways’ can be understood as </a:t>
            </a:r>
            <a:r>
              <a:rPr kumimoji="0" lang="en-AU" sz="1800" b="1" i="0" u="none" strike="noStrike" kern="1200" cap="none" spc="0" normalizeH="0" baseline="0" noProof="0" dirty="0">
                <a:ln>
                  <a:noFill/>
                </a:ln>
                <a:solidFill>
                  <a:srgbClr val="000000"/>
                </a:solidFill>
                <a:effectLst/>
                <a:uLnTx/>
                <a:uFillTx/>
                <a:latin typeface="Roboto"/>
                <a:ea typeface="+mn-ea"/>
                <a:cs typeface="+mn-cs"/>
              </a:rPr>
              <a:t>trauma-informed and culturally-safe responses</a:t>
            </a:r>
            <a:r>
              <a:rPr kumimoji="0" lang="en-AU" sz="1800" b="0" i="0" u="none" strike="noStrike" kern="1200" cap="none" spc="0" normalizeH="0" baseline="0" noProof="0" dirty="0">
                <a:ln>
                  <a:noFill/>
                </a:ln>
                <a:solidFill>
                  <a:srgbClr val="000000"/>
                </a:solidFill>
                <a:effectLst/>
                <a:uLnTx/>
                <a:uFillTx/>
                <a:latin typeface="Roboto"/>
                <a:ea typeface="+mn-ea"/>
                <a:cs typeface="+mn-cs"/>
              </a:rPr>
              <a:t> which </a:t>
            </a:r>
            <a:r>
              <a:rPr kumimoji="0" lang="en-AU" sz="1800" b="1" i="0" u="none" strike="noStrike" kern="1200" cap="none" spc="0" normalizeH="0" baseline="0" noProof="0" dirty="0">
                <a:ln>
                  <a:noFill/>
                </a:ln>
                <a:solidFill>
                  <a:srgbClr val="000000"/>
                </a:solidFill>
                <a:effectLst/>
                <a:uLnTx/>
                <a:uFillTx/>
                <a:latin typeface="Roboto"/>
                <a:ea typeface="+mn-ea"/>
                <a:cs typeface="+mn-cs"/>
              </a:rPr>
              <a:t>direct children and young people away from the formal criminal justice system</a:t>
            </a:r>
            <a:r>
              <a:rPr kumimoji="0" lang="en-AU" sz="1800" b="0" i="0" u="none" strike="noStrike" kern="1200" cap="none" spc="0" normalizeH="0" baseline="0" noProof="0" dirty="0">
                <a:ln>
                  <a:noFill/>
                </a:ln>
                <a:solidFill>
                  <a:srgbClr val="000000"/>
                </a:solidFill>
                <a:effectLst/>
                <a:uLnTx/>
                <a:uFillTx/>
                <a:latin typeface="Roboto"/>
                <a:ea typeface="+mn-ea"/>
                <a:cs typeface="+mn-cs"/>
              </a:rPr>
              <a:t> and </a:t>
            </a:r>
            <a:r>
              <a:rPr kumimoji="0" lang="en-AU" sz="1800" b="1" i="0" u="none" strike="noStrike" kern="1200" cap="none" spc="0" normalizeH="0" baseline="0" noProof="0" dirty="0">
                <a:ln>
                  <a:noFill/>
                </a:ln>
                <a:solidFill>
                  <a:srgbClr val="000000"/>
                </a:solidFill>
                <a:effectLst/>
                <a:uLnTx/>
                <a:uFillTx/>
                <a:latin typeface="Roboto"/>
                <a:ea typeface="+mn-ea"/>
                <a:cs typeface="+mn-cs"/>
              </a:rPr>
              <a:t>back into the community</a:t>
            </a:r>
            <a:r>
              <a:rPr kumimoji="0" lang="en-AU" sz="1800" b="0" i="0" u="none" strike="noStrike" kern="1200" cap="none" spc="0" normalizeH="0" baseline="0" noProof="0" dirty="0">
                <a:ln>
                  <a:noFill/>
                </a:ln>
                <a:solidFill>
                  <a:srgbClr val="000000"/>
                </a:solidFill>
                <a:effectLst/>
                <a:uLnTx/>
                <a:uFillTx/>
                <a:latin typeface="Roboto"/>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Roboto"/>
                <a:ea typeface="+mn-ea"/>
                <a:cs typeface="+mn-cs"/>
              </a:rPr>
              <a:t>Peta MacGillivray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Roboto"/>
                <a:ea typeface="+mn-ea"/>
                <a:cs typeface="+mn-cs"/>
              </a:rPr>
              <a:t>Social Determinants of Justice Research Hub UNSW</a:t>
            </a:r>
            <a:endParaRPr kumimoji="0" lang="en-US" sz="1200" b="1" i="0" u="none" strike="noStrike" kern="1200" cap="none" spc="0" normalizeH="0" baseline="0" noProof="0" dirty="0">
              <a:ln>
                <a:noFill/>
              </a:ln>
              <a:solidFill>
                <a:srgbClr val="00000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AU" sz="1200" b="0" i="0" u="none" strike="noStrike" kern="100" cap="none" spc="0" normalizeH="0" baseline="0" noProof="0" dirty="0">
                <a:ln>
                  <a:noFill/>
                </a:ln>
                <a:solidFill>
                  <a:srgbClr val="000000"/>
                </a:solidFill>
                <a:effectLst/>
                <a:uLnTx/>
                <a:uFillTx/>
                <a:latin typeface="Roboto"/>
                <a:ea typeface="Aptos" panose="020B0004020202020204" pitchFamily="34" charset="0"/>
                <a:cs typeface="Times New Roman" panose="02020603050405020304" pitchFamily="18" charset="0"/>
              </a:rPr>
            </a:br>
            <a:endParaRPr kumimoji="0" lang="en-US" sz="1200" b="0" i="0" u="none" strike="noStrike" kern="1200" cap="none" spc="0" normalizeH="0" baseline="0" noProof="0" dirty="0">
              <a:ln>
                <a:noFill/>
              </a:ln>
              <a:solidFill>
                <a:srgbClr val="000000"/>
              </a:solidFill>
              <a:effectLst/>
              <a:uLnTx/>
              <a:uFillTx/>
              <a:latin typeface="Roboto"/>
              <a:ea typeface="+mn-ea"/>
              <a:cs typeface="+mn-cs"/>
            </a:endParaRPr>
          </a:p>
        </p:txBody>
      </p:sp>
    </p:spTree>
    <p:extLst>
      <p:ext uri="{BB962C8B-B14F-4D97-AF65-F5344CB8AC3E}">
        <p14:creationId xmlns:p14="http://schemas.microsoft.com/office/powerpoint/2010/main" val="816396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1F5AE-26B0-E4BF-F60D-55CB4E8D7A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DDDD9E-6A71-243D-1358-138AEEEA1139}"/>
              </a:ext>
            </a:extLst>
          </p:cNvPr>
          <p:cNvSpPr>
            <a:spLocks noGrp="1"/>
          </p:cNvSpPr>
          <p:nvPr>
            <p:ph type="title"/>
          </p:nvPr>
        </p:nvSpPr>
        <p:spPr/>
        <p:txBody>
          <a:bodyPr/>
          <a:lstStyle/>
          <a:p>
            <a:pPr algn="ctr"/>
            <a:r>
              <a:rPr lang="en-AU" sz="8000" dirty="0"/>
              <a:t>Reasons for Optimism </a:t>
            </a:r>
          </a:p>
        </p:txBody>
      </p:sp>
      <p:sp>
        <p:nvSpPr>
          <p:cNvPr id="3" name="Content Placeholder 2">
            <a:extLst>
              <a:ext uri="{FF2B5EF4-FFF2-40B4-BE49-F238E27FC236}">
                <a16:creationId xmlns:a16="http://schemas.microsoft.com/office/drawing/2014/main" id="{A5C791F7-7F99-9EE2-01BE-C99CBF0929CF}"/>
              </a:ext>
            </a:extLst>
          </p:cNvPr>
          <p:cNvSpPr>
            <a:spLocks noGrp="1"/>
          </p:cNvSpPr>
          <p:nvPr>
            <p:ph idx="1"/>
          </p:nvPr>
        </p:nvSpPr>
        <p:spPr>
          <a:xfrm>
            <a:off x="5897880" y="489978"/>
            <a:ext cx="5883720" cy="5788901"/>
          </a:xfrm>
        </p:spPr>
        <p:txBody>
          <a:bodyPr>
            <a:noAutofit/>
          </a:bodyPr>
          <a:lstStyle/>
          <a:p>
            <a:pPr marL="342900" indent="-342900">
              <a:buFont typeface="+mj-lt"/>
              <a:buAutoNum type="arabicPeriod"/>
            </a:pPr>
            <a:r>
              <a:rPr lang="en-US" sz="1400" b="1" dirty="0"/>
              <a:t>Working in partnership: </a:t>
            </a:r>
            <a:r>
              <a:rPr lang="en-US" sz="1400" dirty="0"/>
              <a:t>NSW Government working differently with ACCOs to achieve positive outcomes from a shared co-design process. Informed by research and evidence.</a:t>
            </a:r>
          </a:p>
          <a:p>
            <a:pPr marL="342900" indent="-342900">
              <a:buFont typeface="+mj-lt"/>
              <a:buAutoNum type="arabicPeriod"/>
            </a:pPr>
            <a:endParaRPr lang="en-US" sz="1400" dirty="0"/>
          </a:p>
          <a:p>
            <a:pPr marL="342900" indent="-342900">
              <a:buFont typeface="+mj-lt"/>
              <a:buAutoNum type="arabicPeriod"/>
            </a:pPr>
            <a:r>
              <a:rPr lang="en-US" sz="1400" b="1" dirty="0"/>
              <a:t>Innovative methods: </a:t>
            </a:r>
            <a:r>
              <a:rPr lang="en-US" sz="1400" dirty="0"/>
              <a:t>Double-Diamond enables creativity and inclusion of diverse stakeholders, while not trading off the depth of knowledge and experience of participants. UNSW team bringing practice and experience of evaluation of implementation, and systems understanding. </a:t>
            </a:r>
          </a:p>
          <a:p>
            <a:pPr marL="342900" indent="-342900">
              <a:buFont typeface="+mj-lt"/>
              <a:buAutoNum type="arabicPeriod"/>
            </a:pPr>
            <a:endParaRPr lang="en-US" sz="1400" dirty="0"/>
          </a:p>
          <a:p>
            <a:pPr marL="342900" indent="-342900">
              <a:buFont typeface="+mj-lt"/>
              <a:buAutoNum type="arabicPeriod"/>
            </a:pPr>
            <a:r>
              <a:rPr lang="en-US" sz="1400" b="1" dirty="0"/>
              <a:t>Successful co-design that holds integrity of method and participation values: </a:t>
            </a:r>
            <a:r>
              <a:rPr lang="en-US" sz="1400" dirty="0"/>
              <a:t>Process itself produces options for immediate and staged delivery. </a:t>
            </a:r>
          </a:p>
          <a:p>
            <a:pPr marL="342900" indent="-342900">
              <a:buFont typeface="+mj-lt"/>
              <a:buAutoNum type="arabicPeriod"/>
            </a:pPr>
            <a:endParaRPr lang="en-US" sz="1400" dirty="0"/>
          </a:p>
          <a:p>
            <a:pPr marL="342900" indent="-342900">
              <a:buFont typeface="+mj-lt"/>
              <a:buAutoNum type="arabicPeriod"/>
            </a:pPr>
            <a:r>
              <a:rPr lang="en-US" sz="1400" b="1" dirty="0"/>
              <a:t>Outcomes from the Project: </a:t>
            </a:r>
            <a:endParaRPr lang="en-US" sz="1400" dirty="0"/>
          </a:p>
          <a:p>
            <a:pPr marL="1028700" lvl="1" indent="-342900"/>
            <a:r>
              <a:rPr lang="en-US" sz="1400" dirty="0"/>
              <a:t>Initiatives have come from the priorities and ideas of those working in the system /with lived experience of the system, from both Government and community sector.</a:t>
            </a:r>
          </a:p>
          <a:p>
            <a:pPr marL="1028700" lvl="1" indent="-342900"/>
            <a:r>
              <a:rPr lang="en-US" sz="1400" dirty="0"/>
              <a:t>ALS and DCJ practicing collaboration and holding interests of their shared goals for change. Important for short and long-term initiatives. </a:t>
            </a:r>
          </a:p>
          <a:p>
            <a:pPr marL="1028700" lvl="1" indent="-342900"/>
            <a:r>
              <a:rPr lang="en-US" sz="1400" dirty="0"/>
              <a:t>DCJ and ALS managed the process for making the ‘business case’ for Therapeutic Pathways for Children implementation. </a:t>
            </a:r>
          </a:p>
          <a:p>
            <a:pPr marL="1028700" lvl="1" indent="-342900"/>
            <a:r>
              <a:rPr lang="en-US" sz="1400" dirty="0"/>
              <a:t>Funds for implementation announced in June - $12 million </a:t>
            </a:r>
          </a:p>
        </p:txBody>
      </p:sp>
      <p:sp>
        <p:nvSpPr>
          <p:cNvPr id="5" name="TextBox 4">
            <a:extLst>
              <a:ext uri="{FF2B5EF4-FFF2-40B4-BE49-F238E27FC236}">
                <a16:creationId xmlns:a16="http://schemas.microsoft.com/office/drawing/2014/main" id="{4181261E-C97B-5258-7EB2-9EF3A773A9C8}"/>
              </a:ext>
            </a:extLst>
          </p:cNvPr>
          <p:cNvSpPr txBox="1"/>
          <p:nvPr/>
        </p:nvSpPr>
        <p:spPr>
          <a:xfrm>
            <a:off x="1493520" y="6365854"/>
            <a:ext cx="4036256"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Roboto"/>
                <a:ea typeface="+mn-ea"/>
                <a:cs typeface="+mn-cs"/>
              </a:rPr>
              <a:t>Peta MacGillivray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Roboto"/>
                <a:ea typeface="+mn-ea"/>
                <a:cs typeface="+mn-cs"/>
              </a:rPr>
              <a:t>Social Determinants of Justice Research Hub UNSW</a:t>
            </a:r>
            <a:endParaRPr kumimoji="0" lang="en-US" sz="1200" b="1" i="0" u="none" strike="noStrike" kern="1200" cap="none" spc="0" normalizeH="0" baseline="0" noProof="0" dirty="0">
              <a:ln>
                <a:noFill/>
              </a:ln>
              <a:solidFill>
                <a:srgbClr val="000000"/>
              </a:solidFill>
              <a:effectLst/>
              <a:uLnTx/>
              <a:uFillTx/>
              <a:latin typeface="Roboto"/>
              <a:ea typeface="+mn-ea"/>
              <a:cs typeface="+mn-cs"/>
            </a:endParaRPr>
          </a:p>
        </p:txBody>
      </p:sp>
    </p:spTree>
    <p:extLst>
      <p:ext uri="{BB962C8B-B14F-4D97-AF65-F5344CB8AC3E}">
        <p14:creationId xmlns:p14="http://schemas.microsoft.com/office/powerpoint/2010/main" val="2358725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F25B-6981-487F-803B-DED1765A4C15}"/>
              </a:ext>
            </a:extLst>
          </p:cNvPr>
          <p:cNvSpPr>
            <a:spLocks noGrp="1"/>
          </p:cNvSpPr>
          <p:nvPr>
            <p:ph type="title"/>
          </p:nvPr>
        </p:nvSpPr>
        <p:spPr>
          <a:xfrm>
            <a:off x="410400" y="345600"/>
            <a:ext cx="4825743" cy="4678787"/>
          </a:xfrm>
        </p:spPr>
        <p:txBody>
          <a:bodyPr/>
          <a:lstStyle/>
          <a:p>
            <a:pPr algn="ctr"/>
            <a:r>
              <a:rPr lang="en-AU" sz="6600" dirty="0"/>
              <a:t>But we still need to Think Big</a:t>
            </a:r>
          </a:p>
        </p:txBody>
      </p:sp>
      <p:sp>
        <p:nvSpPr>
          <p:cNvPr id="3" name="Content Placeholder 2">
            <a:extLst>
              <a:ext uri="{FF2B5EF4-FFF2-40B4-BE49-F238E27FC236}">
                <a16:creationId xmlns:a16="http://schemas.microsoft.com/office/drawing/2014/main" id="{F1E8FB4A-E2C2-4657-8053-040B4B85A0FC}"/>
              </a:ext>
            </a:extLst>
          </p:cNvPr>
          <p:cNvSpPr>
            <a:spLocks noGrp="1"/>
          </p:cNvSpPr>
          <p:nvPr>
            <p:ph idx="1"/>
          </p:nvPr>
        </p:nvSpPr>
        <p:spPr>
          <a:xfrm>
            <a:off x="6198670" y="529389"/>
            <a:ext cx="5294388" cy="5698155"/>
          </a:xfrm>
        </p:spPr>
        <p:txBody>
          <a:bodyPr>
            <a:normAutofit lnSpcReduction="10000"/>
          </a:bodyPr>
          <a:lstStyle/>
          <a:p>
            <a:pPr>
              <a:buNone/>
            </a:pPr>
            <a:endParaRPr lang="en-US" dirty="0"/>
          </a:p>
          <a:p>
            <a:pPr>
              <a:buNone/>
            </a:pPr>
            <a:r>
              <a:rPr lang="en-US" dirty="0"/>
              <a:t>There remains </a:t>
            </a:r>
            <a:r>
              <a:rPr lang="en-US" b="1" dirty="0"/>
              <a:t>critical areas of work to achieve change </a:t>
            </a:r>
            <a:r>
              <a:rPr lang="en-US" dirty="0"/>
              <a:t>that </a:t>
            </a:r>
            <a:r>
              <a:rPr lang="en-US" u="sng" dirty="0"/>
              <a:t>all of us must engage </a:t>
            </a:r>
            <a:r>
              <a:rPr lang="en-US" dirty="0"/>
              <a:t>with meaningfully: </a:t>
            </a:r>
          </a:p>
          <a:p>
            <a:pPr>
              <a:buNone/>
            </a:pPr>
            <a:endParaRPr lang="en-US" dirty="0"/>
          </a:p>
          <a:p>
            <a:pPr marL="342900" indent="-342900">
              <a:buAutoNum type="arabicPeriod"/>
            </a:pPr>
            <a:r>
              <a:rPr lang="en-US" dirty="0"/>
              <a:t>Structural reform and law reform is urgently needed, significantly accelerating the change we want. This doesn’t make service sector strengthening less of a priority, but we won’t have the impact without the reform piece. </a:t>
            </a:r>
          </a:p>
          <a:p>
            <a:pPr marL="342900" indent="-342900">
              <a:buFont typeface="+mj-lt"/>
              <a:buAutoNum type="arabicPeriod"/>
            </a:pPr>
            <a:endParaRPr lang="en-US" dirty="0"/>
          </a:p>
          <a:p>
            <a:pPr marL="342900" indent="-342900">
              <a:buAutoNum type="arabicPeriod"/>
            </a:pPr>
            <a:r>
              <a:rPr lang="en-US" dirty="0"/>
              <a:t>A budget shift from government to community-based and community-led delivery of services and supports must be a system-wide approach and will take reform. </a:t>
            </a:r>
          </a:p>
          <a:p>
            <a:pPr marL="342900" indent="-342900">
              <a:buFont typeface="+mj-lt"/>
              <a:buAutoNum type="arabicPeriod"/>
            </a:pPr>
            <a:endParaRPr lang="en-US" dirty="0"/>
          </a:p>
          <a:p>
            <a:pPr marL="342900" indent="-342900">
              <a:buAutoNum type="arabicPeriod"/>
            </a:pPr>
            <a:r>
              <a:rPr lang="en-US" dirty="0"/>
              <a:t>Supporting and enabling the self-determination of Aboriginal children and young people who are systems impacted in the short and long-term. Having children and young people join us in our efforts will see greater positive impact in short and long-term. </a:t>
            </a:r>
          </a:p>
          <a:p>
            <a:pPr>
              <a:buNone/>
            </a:pPr>
            <a:endParaRPr lang="en-US" dirty="0"/>
          </a:p>
        </p:txBody>
      </p:sp>
      <p:sp>
        <p:nvSpPr>
          <p:cNvPr id="5" name="TextBox 4">
            <a:extLst>
              <a:ext uri="{FF2B5EF4-FFF2-40B4-BE49-F238E27FC236}">
                <a16:creationId xmlns:a16="http://schemas.microsoft.com/office/drawing/2014/main" id="{4368B00C-14E9-98D0-6232-141576F43A49}"/>
              </a:ext>
            </a:extLst>
          </p:cNvPr>
          <p:cNvSpPr txBox="1"/>
          <p:nvPr/>
        </p:nvSpPr>
        <p:spPr>
          <a:xfrm>
            <a:off x="1478280" y="6396335"/>
            <a:ext cx="398646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Roboto"/>
                <a:ea typeface="+mn-ea"/>
                <a:cs typeface="+mn-cs"/>
              </a:rPr>
              <a:t>Peta MacGillivray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Roboto"/>
                <a:ea typeface="+mn-ea"/>
                <a:cs typeface="+mn-cs"/>
              </a:rPr>
              <a:t>Social Determinants of Justice Research Hub  UNSW</a:t>
            </a:r>
            <a:endParaRPr kumimoji="0" lang="en-US" sz="1200" b="1" i="0" u="none" strike="noStrike" kern="1200" cap="none" spc="0" normalizeH="0" baseline="0" noProof="0" dirty="0">
              <a:ln>
                <a:noFill/>
              </a:ln>
              <a:solidFill>
                <a:srgbClr val="000000"/>
              </a:solidFill>
              <a:effectLst/>
              <a:uLnTx/>
              <a:uFillTx/>
              <a:latin typeface="Roboto"/>
              <a:ea typeface="+mn-ea"/>
              <a:cs typeface="+mn-cs"/>
            </a:endParaRPr>
          </a:p>
        </p:txBody>
      </p:sp>
    </p:spTree>
    <p:extLst>
      <p:ext uri="{BB962C8B-B14F-4D97-AF65-F5344CB8AC3E}">
        <p14:creationId xmlns:p14="http://schemas.microsoft.com/office/powerpoint/2010/main" val="152981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6EB1A8-2EF1-21E5-D501-3DA888EAC5B3}"/>
              </a:ext>
            </a:extLst>
          </p:cNvPr>
          <p:cNvSpPr/>
          <p:nvPr/>
        </p:nvSpPr>
        <p:spPr>
          <a:xfrm rot="5400000">
            <a:off x="-385467" y="380999"/>
            <a:ext cx="6857999" cy="6096001"/>
          </a:xfrm>
          <a:prstGeom prst="rect">
            <a:avLst/>
          </a:prstGeom>
          <a:solidFill>
            <a:schemeClr val="accent2">
              <a:alpha val="6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hart 14">
            <a:extLst>
              <a:ext uri="{FF2B5EF4-FFF2-40B4-BE49-F238E27FC236}">
                <a16:creationId xmlns:a16="http://schemas.microsoft.com/office/drawing/2014/main" id="{BF6D9F88-32DE-CE5E-F653-E987DC72084A}"/>
              </a:ext>
            </a:extLst>
          </p:cNvPr>
          <p:cNvGraphicFramePr>
            <a:graphicFrameLocks/>
          </p:cNvGraphicFramePr>
          <p:nvPr>
            <p:extLst>
              <p:ext uri="{D42A27DB-BD31-4B8C-83A1-F6EECF244321}">
                <p14:modId xmlns:p14="http://schemas.microsoft.com/office/powerpoint/2010/main" val="3415784828"/>
              </p:ext>
            </p:extLst>
          </p:nvPr>
        </p:nvGraphicFramePr>
        <p:xfrm>
          <a:off x="104271" y="1571756"/>
          <a:ext cx="6096001" cy="52862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963C779B-3D6C-80C7-6525-57C74EFCEEA1}"/>
              </a:ext>
            </a:extLst>
          </p:cNvPr>
          <p:cNvGraphicFramePr>
            <a:graphicFrameLocks/>
          </p:cNvGraphicFramePr>
          <p:nvPr>
            <p:extLst>
              <p:ext uri="{D42A27DB-BD31-4B8C-83A1-F6EECF244321}">
                <p14:modId xmlns:p14="http://schemas.microsoft.com/office/powerpoint/2010/main" val="603640979"/>
              </p:ext>
            </p:extLst>
          </p:nvPr>
        </p:nvGraphicFramePr>
        <p:xfrm>
          <a:off x="6197090" y="1571759"/>
          <a:ext cx="5890632" cy="5286239"/>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a:extLst>
              <a:ext uri="{FF2B5EF4-FFF2-40B4-BE49-F238E27FC236}">
                <a16:creationId xmlns:a16="http://schemas.microsoft.com/office/drawing/2014/main" id="{16D0680D-FA9B-EF4E-08C6-5266BDC7AFC5}"/>
              </a:ext>
            </a:extLst>
          </p:cNvPr>
          <p:cNvSpPr/>
          <p:nvPr/>
        </p:nvSpPr>
        <p:spPr>
          <a:xfrm>
            <a:off x="2155371" y="200346"/>
            <a:ext cx="8592379" cy="798907"/>
          </a:xfrm>
          <a:prstGeom prst="rect">
            <a:avLst/>
          </a:prstGeom>
          <a:solidFill>
            <a:srgbClr val="4F408E"/>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36000" rtlCol="0" anchor="ctr"/>
          <a:lstStyle/>
          <a:p>
            <a:pPr algn="ctr"/>
            <a:endParaRPr lang="en-AU"/>
          </a:p>
          <a:p>
            <a:pPr algn="ctr"/>
            <a:r>
              <a:rPr lang="en-AU"/>
              <a:t>Crime trends across Australia</a:t>
            </a:r>
          </a:p>
          <a:p>
            <a:pPr algn="ctr"/>
            <a:r>
              <a:rPr lang="en-AU" sz="1400"/>
              <a:t>Self-reported experience of crime (ABS victim survey)</a:t>
            </a:r>
          </a:p>
          <a:p>
            <a:pPr algn="ctr"/>
            <a:endParaRPr lang="en-AU"/>
          </a:p>
        </p:txBody>
      </p:sp>
      <p:sp>
        <p:nvSpPr>
          <p:cNvPr id="45" name="TextBox 44">
            <a:extLst>
              <a:ext uri="{FF2B5EF4-FFF2-40B4-BE49-F238E27FC236}">
                <a16:creationId xmlns:a16="http://schemas.microsoft.com/office/drawing/2014/main" id="{504F5E80-DFD6-6F94-5756-FE3D3E8EF922}"/>
              </a:ext>
            </a:extLst>
          </p:cNvPr>
          <p:cNvSpPr txBox="1"/>
          <p:nvPr/>
        </p:nvSpPr>
        <p:spPr>
          <a:xfrm>
            <a:off x="7016568" y="5947022"/>
            <a:ext cx="306989" cy="463960"/>
          </a:xfrm>
          <a:prstGeom prst="rect">
            <a:avLst/>
          </a:prstGeom>
          <a:noFill/>
        </p:spPr>
        <p:txBody>
          <a:bodyPr vert="vert" wrap="square" lIns="72000" rIns="72000" rtlCol="0">
            <a:spAutoFit/>
          </a:bodyPr>
          <a:lstStyle/>
          <a:p>
            <a:r>
              <a:rPr lang="en-AU" sz="1050">
                <a:solidFill>
                  <a:schemeClr val="bg1"/>
                </a:solidFill>
              </a:rPr>
              <a:t>375</a:t>
            </a:r>
          </a:p>
        </p:txBody>
      </p:sp>
      <p:sp>
        <p:nvSpPr>
          <p:cNvPr id="46" name="TextBox 45">
            <a:extLst>
              <a:ext uri="{FF2B5EF4-FFF2-40B4-BE49-F238E27FC236}">
                <a16:creationId xmlns:a16="http://schemas.microsoft.com/office/drawing/2014/main" id="{DD3412A1-7AB7-3763-E873-A3BAB9945E93}"/>
              </a:ext>
            </a:extLst>
          </p:cNvPr>
          <p:cNvSpPr txBox="1"/>
          <p:nvPr/>
        </p:nvSpPr>
        <p:spPr>
          <a:xfrm>
            <a:off x="7531524" y="5849450"/>
            <a:ext cx="306989" cy="463960"/>
          </a:xfrm>
          <a:prstGeom prst="rect">
            <a:avLst/>
          </a:prstGeom>
          <a:noFill/>
        </p:spPr>
        <p:txBody>
          <a:bodyPr vert="vert" wrap="square" lIns="72000" rIns="72000" rtlCol="0">
            <a:spAutoFit/>
          </a:bodyPr>
          <a:lstStyle/>
          <a:p>
            <a:r>
              <a:rPr lang="en-AU" sz="1050">
                <a:solidFill>
                  <a:schemeClr val="bg1"/>
                </a:solidFill>
              </a:rPr>
              <a:t>6,440</a:t>
            </a:r>
          </a:p>
        </p:txBody>
      </p:sp>
      <p:sp>
        <p:nvSpPr>
          <p:cNvPr id="47" name="TextBox 46">
            <a:extLst>
              <a:ext uri="{FF2B5EF4-FFF2-40B4-BE49-F238E27FC236}">
                <a16:creationId xmlns:a16="http://schemas.microsoft.com/office/drawing/2014/main" id="{686E01D8-824B-7C8C-C463-020A2C372C0B}"/>
              </a:ext>
            </a:extLst>
          </p:cNvPr>
          <p:cNvSpPr txBox="1"/>
          <p:nvPr/>
        </p:nvSpPr>
        <p:spPr>
          <a:xfrm>
            <a:off x="8034556" y="5984268"/>
            <a:ext cx="306989" cy="463960"/>
          </a:xfrm>
          <a:prstGeom prst="rect">
            <a:avLst/>
          </a:prstGeom>
          <a:noFill/>
        </p:spPr>
        <p:txBody>
          <a:bodyPr vert="vert" wrap="square" lIns="72000" rIns="72000" rtlCol="0">
            <a:spAutoFit/>
          </a:bodyPr>
          <a:lstStyle/>
          <a:p>
            <a:r>
              <a:rPr lang="en-AU" sz="1050">
                <a:solidFill>
                  <a:schemeClr val="bg1"/>
                </a:solidFill>
              </a:rPr>
              <a:t>751</a:t>
            </a:r>
          </a:p>
        </p:txBody>
      </p:sp>
      <p:sp>
        <p:nvSpPr>
          <p:cNvPr id="50" name="TextBox 49">
            <a:extLst>
              <a:ext uri="{FF2B5EF4-FFF2-40B4-BE49-F238E27FC236}">
                <a16:creationId xmlns:a16="http://schemas.microsoft.com/office/drawing/2014/main" id="{DD2F55E6-6FFD-E475-38CC-4A96CEB394C9}"/>
              </a:ext>
            </a:extLst>
          </p:cNvPr>
          <p:cNvSpPr txBox="1"/>
          <p:nvPr/>
        </p:nvSpPr>
        <p:spPr>
          <a:xfrm>
            <a:off x="9613667" y="5834796"/>
            <a:ext cx="306989" cy="569024"/>
          </a:xfrm>
          <a:prstGeom prst="rect">
            <a:avLst/>
          </a:prstGeom>
          <a:noFill/>
        </p:spPr>
        <p:txBody>
          <a:bodyPr vert="vert" wrap="square" lIns="72000" rIns="72000" rtlCol="0">
            <a:spAutoFit/>
          </a:bodyPr>
          <a:lstStyle/>
          <a:p>
            <a:r>
              <a:rPr lang="en-AU" sz="1050">
                <a:solidFill>
                  <a:schemeClr val="bg1"/>
                </a:solidFill>
              </a:rPr>
              <a:t>2,995</a:t>
            </a:r>
          </a:p>
        </p:txBody>
      </p:sp>
      <p:sp>
        <p:nvSpPr>
          <p:cNvPr id="51" name="TextBox 50">
            <a:extLst>
              <a:ext uri="{FF2B5EF4-FFF2-40B4-BE49-F238E27FC236}">
                <a16:creationId xmlns:a16="http://schemas.microsoft.com/office/drawing/2014/main" id="{F4DAA847-F354-609B-E761-8F56DA8523DD}"/>
              </a:ext>
            </a:extLst>
          </p:cNvPr>
          <p:cNvSpPr txBox="1"/>
          <p:nvPr/>
        </p:nvSpPr>
        <p:spPr>
          <a:xfrm>
            <a:off x="10121667" y="5778500"/>
            <a:ext cx="306989" cy="638020"/>
          </a:xfrm>
          <a:prstGeom prst="rect">
            <a:avLst/>
          </a:prstGeom>
          <a:noFill/>
        </p:spPr>
        <p:txBody>
          <a:bodyPr vert="vert" wrap="square" lIns="72000" rIns="72000" rtlCol="0">
            <a:spAutoFit/>
          </a:bodyPr>
          <a:lstStyle/>
          <a:p>
            <a:r>
              <a:rPr lang="en-AU" sz="1050">
                <a:solidFill>
                  <a:schemeClr val="bg1"/>
                </a:solidFill>
              </a:rPr>
              <a:t>10,226</a:t>
            </a:r>
          </a:p>
        </p:txBody>
      </p:sp>
      <p:sp>
        <p:nvSpPr>
          <p:cNvPr id="52" name="TextBox 51">
            <a:extLst>
              <a:ext uri="{FF2B5EF4-FFF2-40B4-BE49-F238E27FC236}">
                <a16:creationId xmlns:a16="http://schemas.microsoft.com/office/drawing/2014/main" id="{8E078CA9-1A2D-F379-18F1-BA94FE1AAE2D}"/>
              </a:ext>
            </a:extLst>
          </p:cNvPr>
          <p:cNvSpPr txBox="1"/>
          <p:nvPr/>
        </p:nvSpPr>
        <p:spPr>
          <a:xfrm>
            <a:off x="10653945" y="5843732"/>
            <a:ext cx="306989" cy="569024"/>
          </a:xfrm>
          <a:prstGeom prst="rect">
            <a:avLst/>
          </a:prstGeom>
          <a:noFill/>
        </p:spPr>
        <p:txBody>
          <a:bodyPr vert="vert" wrap="square" lIns="72000" rIns="72000" rtlCol="0">
            <a:spAutoFit/>
          </a:bodyPr>
          <a:lstStyle/>
          <a:p>
            <a:r>
              <a:rPr lang="en-AU" sz="1050">
                <a:solidFill>
                  <a:schemeClr val="bg1"/>
                </a:solidFill>
              </a:rPr>
              <a:t>6.718</a:t>
            </a:r>
          </a:p>
        </p:txBody>
      </p:sp>
      <p:sp>
        <p:nvSpPr>
          <p:cNvPr id="54" name="TextBox 53">
            <a:extLst>
              <a:ext uri="{FF2B5EF4-FFF2-40B4-BE49-F238E27FC236}">
                <a16:creationId xmlns:a16="http://schemas.microsoft.com/office/drawing/2014/main" id="{33CB0FEC-E5F0-65F8-6459-0E13F01E9DCA}"/>
              </a:ext>
            </a:extLst>
          </p:cNvPr>
          <p:cNvSpPr txBox="1"/>
          <p:nvPr/>
        </p:nvSpPr>
        <p:spPr>
          <a:xfrm>
            <a:off x="11163963" y="5831477"/>
            <a:ext cx="306989" cy="569024"/>
          </a:xfrm>
          <a:prstGeom prst="rect">
            <a:avLst/>
          </a:prstGeom>
          <a:noFill/>
        </p:spPr>
        <p:txBody>
          <a:bodyPr vert="vert" wrap="square" lIns="72000" rIns="72000" rtlCol="0">
            <a:spAutoFit/>
          </a:bodyPr>
          <a:lstStyle/>
          <a:p>
            <a:r>
              <a:rPr lang="en-AU" sz="1050">
                <a:solidFill>
                  <a:schemeClr val="bg1"/>
                </a:solidFill>
              </a:rPr>
              <a:t>2,106</a:t>
            </a:r>
          </a:p>
        </p:txBody>
      </p:sp>
      <p:pic>
        <p:nvPicPr>
          <p:cNvPr id="69" name="Picture 68">
            <a:extLst>
              <a:ext uri="{FF2B5EF4-FFF2-40B4-BE49-F238E27FC236}">
                <a16:creationId xmlns:a16="http://schemas.microsoft.com/office/drawing/2014/main" id="{3DC1F1E3-51E2-8010-A2D5-C60C7694C3B3}"/>
              </a:ext>
            </a:extLst>
          </p:cNvPr>
          <p:cNvPicPr>
            <a:picLocks noChangeAspect="1"/>
          </p:cNvPicPr>
          <p:nvPr/>
        </p:nvPicPr>
        <p:blipFill>
          <a:blip r:embed="rId5"/>
          <a:stretch>
            <a:fillRect/>
          </a:stretch>
        </p:blipFill>
        <p:spPr>
          <a:xfrm>
            <a:off x="6224559" y="3089702"/>
            <a:ext cx="333375" cy="2406229"/>
          </a:xfrm>
          <a:prstGeom prst="rect">
            <a:avLst/>
          </a:prstGeom>
        </p:spPr>
      </p:pic>
      <p:cxnSp>
        <p:nvCxnSpPr>
          <p:cNvPr id="17" name="Straight Connector 16">
            <a:extLst>
              <a:ext uri="{FF2B5EF4-FFF2-40B4-BE49-F238E27FC236}">
                <a16:creationId xmlns:a16="http://schemas.microsoft.com/office/drawing/2014/main" id="{355EC08E-894F-9B26-285B-A3889755A820}"/>
              </a:ext>
            </a:extLst>
          </p:cNvPr>
          <p:cNvCxnSpPr>
            <a:cxnSpLocks/>
          </p:cNvCxnSpPr>
          <p:nvPr/>
        </p:nvCxnSpPr>
        <p:spPr>
          <a:xfrm>
            <a:off x="1491092" y="631600"/>
            <a:ext cx="555426" cy="0"/>
          </a:xfrm>
          <a:prstGeom prst="line">
            <a:avLst/>
          </a:prstGeom>
          <a:ln w="9525">
            <a:solidFill>
              <a:srgbClr val="4F408E"/>
            </a:solidFill>
            <a:tailEnd type="oval" w="sm" len="sm"/>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154B827-3119-5DF1-D2E8-91C6B4CC0004}"/>
              </a:ext>
            </a:extLst>
          </p:cNvPr>
          <p:cNvSpPr/>
          <p:nvPr/>
        </p:nvSpPr>
        <p:spPr>
          <a:xfrm>
            <a:off x="838284" y="246579"/>
            <a:ext cx="720000" cy="720000"/>
          </a:xfrm>
          <a:prstGeom prst="ellipse">
            <a:avLst/>
          </a:prstGeom>
          <a:solidFill>
            <a:srgbClr val="4F408E"/>
          </a:solidFill>
          <a:ln w="127000">
            <a:solidFill>
              <a:srgbClr val="4F4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946E580C-6875-96B7-9AA3-4CBB1DDC0EF4}"/>
              </a:ext>
            </a:extLst>
          </p:cNvPr>
          <p:cNvSpPr/>
          <p:nvPr/>
        </p:nvSpPr>
        <p:spPr>
          <a:xfrm>
            <a:off x="1410410" y="1141182"/>
            <a:ext cx="3168000" cy="486184"/>
          </a:xfrm>
          <a:prstGeom prst="roundRect">
            <a:avLst/>
          </a:prstGeom>
          <a:solidFill>
            <a:schemeClr val="bg1"/>
          </a:solidFill>
          <a:ln>
            <a:solidFill>
              <a:srgbClr val="4F408E"/>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AU" sz="1600" b="1">
                <a:solidFill>
                  <a:srgbClr val="4F408E"/>
                </a:solidFill>
              </a:rPr>
              <a:t>Violent crime</a:t>
            </a:r>
            <a:endParaRPr lang="en-AU" sz="1600">
              <a:solidFill>
                <a:srgbClr val="4F408E"/>
              </a:solidFill>
            </a:endParaRPr>
          </a:p>
        </p:txBody>
      </p:sp>
      <p:sp>
        <p:nvSpPr>
          <p:cNvPr id="3" name="Rectangle: Rounded Corners 2">
            <a:extLst>
              <a:ext uri="{FF2B5EF4-FFF2-40B4-BE49-F238E27FC236}">
                <a16:creationId xmlns:a16="http://schemas.microsoft.com/office/drawing/2014/main" id="{F51D36CF-F8CC-8938-5062-553A1FC87AF0}"/>
              </a:ext>
            </a:extLst>
          </p:cNvPr>
          <p:cNvSpPr/>
          <p:nvPr/>
        </p:nvSpPr>
        <p:spPr>
          <a:xfrm>
            <a:off x="7685018" y="1193230"/>
            <a:ext cx="3168000" cy="486184"/>
          </a:xfrm>
          <a:prstGeom prst="roundRect">
            <a:avLst/>
          </a:prstGeom>
          <a:solidFill>
            <a:schemeClr val="bg1"/>
          </a:solidFill>
          <a:ln>
            <a:solidFill>
              <a:srgbClr val="4F408E"/>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AU" sz="1600" b="1">
                <a:solidFill>
                  <a:srgbClr val="4F408E"/>
                </a:solidFill>
              </a:rPr>
              <a:t>Property crime</a:t>
            </a:r>
            <a:endParaRPr lang="en-AU" sz="1600">
              <a:solidFill>
                <a:srgbClr val="4F408E"/>
              </a:solidFill>
            </a:endParaRPr>
          </a:p>
        </p:txBody>
      </p:sp>
      <p:graphicFrame>
        <p:nvGraphicFramePr>
          <p:cNvPr id="6" name="Chart 5">
            <a:extLst>
              <a:ext uri="{FF2B5EF4-FFF2-40B4-BE49-F238E27FC236}">
                <a16:creationId xmlns:a16="http://schemas.microsoft.com/office/drawing/2014/main" id="{0146BB74-D1CF-F1FD-14F6-9A173D971B62}"/>
              </a:ext>
            </a:extLst>
          </p:cNvPr>
          <p:cNvGraphicFramePr>
            <a:graphicFrameLocks/>
          </p:cNvGraphicFramePr>
          <p:nvPr>
            <p:extLst>
              <p:ext uri="{D42A27DB-BD31-4B8C-83A1-F6EECF244321}">
                <p14:modId xmlns:p14="http://schemas.microsoft.com/office/powerpoint/2010/main" val="3602296058"/>
              </p:ext>
            </p:extLst>
          </p:nvPr>
        </p:nvGraphicFramePr>
        <p:xfrm>
          <a:off x="104267" y="1571761"/>
          <a:ext cx="6096001" cy="528623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48D20656-160F-394A-70BF-2D284DCD9BAF}"/>
              </a:ext>
            </a:extLst>
          </p:cNvPr>
          <p:cNvGraphicFramePr>
            <a:graphicFrameLocks/>
          </p:cNvGraphicFramePr>
          <p:nvPr>
            <p:extLst>
              <p:ext uri="{D42A27DB-BD31-4B8C-83A1-F6EECF244321}">
                <p14:modId xmlns:p14="http://schemas.microsoft.com/office/powerpoint/2010/main" val="2207650580"/>
              </p:ext>
            </p:extLst>
          </p:nvPr>
        </p:nvGraphicFramePr>
        <p:xfrm>
          <a:off x="6197090" y="1571761"/>
          <a:ext cx="5890632" cy="5286239"/>
        </p:xfrm>
        <a:graphic>
          <a:graphicData uri="http://schemas.openxmlformats.org/drawingml/2006/chart">
            <c:chart xmlns:c="http://schemas.openxmlformats.org/drawingml/2006/chart" xmlns:r="http://schemas.openxmlformats.org/officeDocument/2006/relationships" r:id="rId7"/>
          </a:graphicData>
        </a:graphic>
      </p:graphicFrame>
      <p:sp>
        <p:nvSpPr>
          <p:cNvPr id="13" name="Rectangle 12">
            <a:extLst>
              <a:ext uri="{FF2B5EF4-FFF2-40B4-BE49-F238E27FC236}">
                <a16:creationId xmlns:a16="http://schemas.microsoft.com/office/drawing/2014/main" id="{40849ED7-4EE2-C941-068A-01BF1AF3C26A}"/>
              </a:ext>
            </a:extLst>
          </p:cNvPr>
          <p:cNvSpPr/>
          <p:nvPr/>
        </p:nvSpPr>
        <p:spPr>
          <a:xfrm>
            <a:off x="769427" y="4850818"/>
            <a:ext cx="3675183" cy="980659"/>
          </a:xfrm>
          <a:prstGeom prst="rect">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AU" sz="1400" b="1" i="0" dirty="0">
                <a:solidFill>
                  <a:schemeClr val="tx1"/>
                </a:solidFill>
                <a:effectLst/>
                <a:latin typeface="Open Sans" panose="020B0606030504020204" pitchFamily="34" charset="0"/>
              </a:rPr>
              <a:t>Violent crime</a:t>
            </a:r>
          </a:p>
          <a:p>
            <a:pPr lvl="0" algn="ctr">
              <a:defRPr/>
            </a:pPr>
            <a:r>
              <a:rPr kumimoji="0" lang="en-AU" sz="1400" u="none" strike="noStrike" kern="1200" cap="none" spc="0" normalizeH="0" baseline="0" noProof="0" dirty="0">
                <a:ln>
                  <a:noFill/>
                </a:ln>
                <a:solidFill>
                  <a:schemeClr val="tx1"/>
                </a:solidFill>
                <a:uLnTx/>
                <a:uFillTx/>
                <a:latin typeface="Open Sans" panose="020B0606030504020204" pitchFamily="34" charset="0"/>
                <a:ea typeface="+mn-ea"/>
                <a:cs typeface="+mn-cs"/>
              </a:rPr>
              <a:t>Long-term significant decline across all states/territories</a:t>
            </a:r>
          </a:p>
          <a:p>
            <a:pPr lvl="0" algn="ctr">
              <a:defRPr/>
            </a:pPr>
            <a:r>
              <a:rPr lang="en-AU" sz="1400" b="0" i="0" dirty="0">
                <a:solidFill>
                  <a:schemeClr val="tx1"/>
                </a:solidFill>
                <a:effectLst/>
                <a:latin typeface="Open Sans" panose="020B0606030504020204" pitchFamily="34" charset="0"/>
              </a:rPr>
              <a:t>Down </a:t>
            </a:r>
            <a:r>
              <a:rPr lang="en-AU" sz="1400" b="1" i="0" dirty="0">
                <a:solidFill>
                  <a:schemeClr val="tx1"/>
                </a:solidFill>
                <a:effectLst/>
                <a:latin typeface="Open Sans" panose="020B0606030504020204" pitchFamily="34" charset="0"/>
              </a:rPr>
              <a:t>40</a:t>
            </a:r>
            <a:r>
              <a:rPr lang="en-AU" sz="1400" b="1" dirty="0">
                <a:solidFill>
                  <a:schemeClr val="tx1"/>
                </a:solidFill>
                <a:latin typeface="Open Sans" panose="020B0606030504020204" pitchFamily="34" charset="0"/>
              </a:rPr>
              <a:t>% </a:t>
            </a:r>
            <a:r>
              <a:rPr lang="en-AU" sz="1400" dirty="0">
                <a:solidFill>
                  <a:schemeClr val="tx1"/>
                </a:solidFill>
                <a:latin typeface="Open Sans" panose="020B0606030504020204" pitchFamily="34" charset="0"/>
              </a:rPr>
              <a:t>in Australia in 16 years</a:t>
            </a:r>
            <a:endParaRPr kumimoji="0" lang="en-AU" sz="1400" b="0" i="0" u="none" strike="noStrike" kern="1200" cap="none" spc="0" normalizeH="0" baseline="0" noProof="0" dirty="0">
              <a:ln>
                <a:noFill/>
              </a:ln>
              <a:solidFill>
                <a:schemeClr val="tx1"/>
              </a:solidFill>
              <a:effectLst/>
              <a:uLnTx/>
              <a:uFillTx/>
              <a:latin typeface="Public Sans Light"/>
              <a:ea typeface="+mn-ea"/>
              <a:cs typeface="+mn-cs"/>
            </a:endParaRPr>
          </a:p>
        </p:txBody>
      </p:sp>
      <p:sp>
        <p:nvSpPr>
          <p:cNvPr id="14" name="Rectangle 13">
            <a:extLst>
              <a:ext uri="{FF2B5EF4-FFF2-40B4-BE49-F238E27FC236}">
                <a16:creationId xmlns:a16="http://schemas.microsoft.com/office/drawing/2014/main" id="{428CAF60-CF8B-12D2-7F83-6813E00D04D3}"/>
              </a:ext>
            </a:extLst>
          </p:cNvPr>
          <p:cNvSpPr/>
          <p:nvPr/>
        </p:nvSpPr>
        <p:spPr>
          <a:xfrm>
            <a:off x="8424461" y="2089185"/>
            <a:ext cx="3675183" cy="980659"/>
          </a:xfrm>
          <a:prstGeom prst="rect">
            <a:avLst/>
          </a:prstGeom>
          <a:solidFill>
            <a:schemeClr val="bg2">
              <a:lumMod val="10000"/>
              <a:lumOff val="9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AU" sz="1400" b="1" i="0">
                <a:solidFill>
                  <a:schemeClr val="tx1"/>
                </a:solidFill>
                <a:effectLst/>
                <a:latin typeface="Open Sans" panose="020B0606030504020204" pitchFamily="34" charset="0"/>
              </a:rPr>
              <a:t>Property crime</a:t>
            </a:r>
          </a:p>
          <a:p>
            <a:pPr lvl="0" algn="ctr">
              <a:defRPr/>
            </a:pPr>
            <a:r>
              <a:rPr kumimoji="0" lang="en-AU" sz="1400" u="none" strike="noStrike" kern="1200" cap="none" spc="0" normalizeH="0" baseline="0" noProof="0">
                <a:ln>
                  <a:noFill/>
                </a:ln>
                <a:solidFill>
                  <a:schemeClr val="tx1"/>
                </a:solidFill>
                <a:uLnTx/>
                <a:uFillTx/>
                <a:latin typeface="Open Sans" panose="020B0606030504020204" pitchFamily="34" charset="0"/>
                <a:ea typeface="+mn-ea"/>
                <a:cs typeface="+mn-cs"/>
              </a:rPr>
              <a:t>Long-term significant decline across all states/territories</a:t>
            </a:r>
          </a:p>
          <a:p>
            <a:pPr lvl="0" algn="ctr">
              <a:defRPr/>
            </a:pPr>
            <a:r>
              <a:rPr lang="en-AU" sz="1400" b="0" i="0">
                <a:solidFill>
                  <a:schemeClr val="tx1"/>
                </a:solidFill>
                <a:effectLst/>
                <a:latin typeface="Open Sans" panose="020B0606030504020204" pitchFamily="34" charset="0"/>
              </a:rPr>
              <a:t>Down </a:t>
            </a:r>
            <a:r>
              <a:rPr lang="en-AU" sz="1400" b="1">
                <a:solidFill>
                  <a:schemeClr val="tx1"/>
                </a:solidFill>
                <a:latin typeface="Open Sans" panose="020B0606030504020204" pitchFamily="34" charset="0"/>
              </a:rPr>
              <a:t>52% </a:t>
            </a:r>
            <a:r>
              <a:rPr lang="en-AU" sz="1400">
                <a:solidFill>
                  <a:schemeClr val="tx1"/>
                </a:solidFill>
                <a:latin typeface="Open Sans" panose="020B0606030504020204" pitchFamily="34" charset="0"/>
              </a:rPr>
              <a:t>in Australia in 16 years</a:t>
            </a:r>
            <a:endParaRPr kumimoji="0" lang="en-AU" sz="1400" b="0" i="0" u="none" strike="noStrike" kern="1200" cap="none" spc="0" normalizeH="0" baseline="0" noProof="0">
              <a:ln>
                <a:noFill/>
              </a:ln>
              <a:solidFill>
                <a:schemeClr val="tx1"/>
              </a:solidFill>
              <a:effectLst/>
              <a:uLnTx/>
              <a:uFillTx/>
              <a:latin typeface="Public Sans Light"/>
              <a:ea typeface="+mn-ea"/>
              <a:cs typeface="+mn-cs"/>
            </a:endParaRPr>
          </a:p>
        </p:txBody>
      </p:sp>
      <p:grpSp>
        <p:nvGrpSpPr>
          <p:cNvPr id="20" name="Group 19">
            <a:extLst>
              <a:ext uri="{FF2B5EF4-FFF2-40B4-BE49-F238E27FC236}">
                <a16:creationId xmlns:a16="http://schemas.microsoft.com/office/drawing/2014/main" id="{74E3B110-DB13-7991-62E4-F35E20A36347}"/>
              </a:ext>
            </a:extLst>
          </p:cNvPr>
          <p:cNvGrpSpPr>
            <a:grpSpLocks noChangeAspect="1"/>
          </p:cNvGrpSpPr>
          <p:nvPr/>
        </p:nvGrpSpPr>
        <p:grpSpPr>
          <a:xfrm>
            <a:off x="936939" y="370818"/>
            <a:ext cx="400078" cy="432002"/>
            <a:chOff x="4193343" y="3513869"/>
            <a:chExt cx="438577" cy="473571"/>
          </a:xfrm>
          <a:solidFill>
            <a:schemeClr val="bg1"/>
          </a:solidFill>
        </p:grpSpPr>
        <p:sp>
          <p:nvSpPr>
            <p:cNvPr id="21" name="Freeform: Shape 20">
              <a:extLst>
                <a:ext uri="{FF2B5EF4-FFF2-40B4-BE49-F238E27FC236}">
                  <a16:creationId xmlns:a16="http://schemas.microsoft.com/office/drawing/2014/main" id="{9A263ACF-5854-3111-6367-A0C9BB82CF5E}"/>
                </a:ext>
              </a:extLst>
            </p:cNvPr>
            <p:cNvSpPr/>
            <p:nvPr/>
          </p:nvSpPr>
          <p:spPr>
            <a:xfrm>
              <a:off x="4193343" y="3795250"/>
              <a:ext cx="86852" cy="86852"/>
            </a:xfrm>
            <a:custGeom>
              <a:avLst/>
              <a:gdLst>
                <a:gd name="connsiteX0" fmla="*/ 43426 w 86852"/>
                <a:gd name="connsiteY0" fmla="*/ 86852 h 86852"/>
                <a:gd name="connsiteX1" fmla="*/ 0 w 86852"/>
                <a:gd name="connsiteY1" fmla="*/ 43426 h 86852"/>
                <a:gd name="connsiteX2" fmla="*/ 43426 w 86852"/>
                <a:gd name="connsiteY2" fmla="*/ 0 h 86852"/>
                <a:gd name="connsiteX3" fmla="*/ 86852 w 86852"/>
                <a:gd name="connsiteY3" fmla="*/ 43426 h 86852"/>
                <a:gd name="connsiteX4" fmla="*/ 43426 w 86852"/>
                <a:gd name="connsiteY4" fmla="*/ 86852 h 86852"/>
                <a:gd name="connsiteX5" fmla="*/ 43426 w 86852"/>
                <a:gd name="connsiteY5" fmla="*/ 16507 h 86852"/>
                <a:gd name="connsiteX6" fmla="*/ 16507 w 86852"/>
                <a:gd name="connsiteY6" fmla="*/ 43426 h 86852"/>
                <a:gd name="connsiteX7" fmla="*/ 43426 w 86852"/>
                <a:gd name="connsiteY7" fmla="*/ 70345 h 86852"/>
                <a:gd name="connsiteX8" fmla="*/ 70345 w 86852"/>
                <a:gd name="connsiteY8" fmla="*/ 43426 h 86852"/>
                <a:gd name="connsiteX9" fmla="*/ 43426 w 86852"/>
                <a:gd name="connsiteY9" fmla="*/ 16507 h 8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52" h="86852">
                  <a:moveTo>
                    <a:pt x="43426" y="86852"/>
                  </a:moveTo>
                  <a:cubicBezTo>
                    <a:pt x="19427" y="86852"/>
                    <a:pt x="0" y="67298"/>
                    <a:pt x="0" y="43426"/>
                  </a:cubicBezTo>
                  <a:cubicBezTo>
                    <a:pt x="0" y="19555"/>
                    <a:pt x="19427" y="0"/>
                    <a:pt x="43426" y="0"/>
                  </a:cubicBezTo>
                  <a:cubicBezTo>
                    <a:pt x="67425" y="0"/>
                    <a:pt x="86852" y="19427"/>
                    <a:pt x="86852" y="43426"/>
                  </a:cubicBezTo>
                  <a:cubicBezTo>
                    <a:pt x="86852" y="67425"/>
                    <a:pt x="67298" y="86852"/>
                    <a:pt x="43426" y="86852"/>
                  </a:cubicBezTo>
                  <a:close/>
                  <a:moveTo>
                    <a:pt x="43426" y="16507"/>
                  </a:moveTo>
                  <a:cubicBezTo>
                    <a:pt x="28570" y="16507"/>
                    <a:pt x="16507" y="28570"/>
                    <a:pt x="16507" y="43426"/>
                  </a:cubicBezTo>
                  <a:cubicBezTo>
                    <a:pt x="16507" y="58282"/>
                    <a:pt x="28570" y="70345"/>
                    <a:pt x="43426" y="70345"/>
                  </a:cubicBezTo>
                  <a:cubicBezTo>
                    <a:pt x="58282" y="70345"/>
                    <a:pt x="70345" y="58282"/>
                    <a:pt x="70345" y="43426"/>
                  </a:cubicBezTo>
                  <a:cubicBezTo>
                    <a:pt x="70345" y="28570"/>
                    <a:pt x="58282" y="16507"/>
                    <a:pt x="43426" y="16507"/>
                  </a:cubicBezTo>
                  <a:close/>
                </a:path>
              </a:pathLst>
            </a:custGeom>
            <a:grpFill/>
            <a:ln w="0" cap="flat">
              <a:noFill/>
              <a:prstDash val="solid"/>
              <a:miter/>
            </a:ln>
          </p:spPr>
          <p:txBody>
            <a:bodyPr rtlCol="0" anchor="ctr"/>
            <a:lstStyle/>
            <a:p>
              <a:pPr>
                <a:lnSpc>
                  <a:spcPct val="90000"/>
                </a:lnSpc>
              </a:pPr>
              <a:endParaRPr lang="en-AU" sz="650"/>
            </a:p>
          </p:txBody>
        </p:sp>
        <p:sp>
          <p:nvSpPr>
            <p:cNvPr id="23" name="Freeform: Shape 22">
              <a:extLst>
                <a:ext uri="{FF2B5EF4-FFF2-40B4-BE49-F238E27FC236}">
                  <a16:creationId xmlns:a16="http://schemas.microsoft.com/office/drawing/2014/main" id="{B565B1A2-63B3-DFB5-ADCF-6CE1F8916867}"/>
                </a:ext>
              </a:extLst>
            </p:cNvPr>
            <p:cNvSpPr/>
            <p:nvPr/>
          </p:nvSpPr>
          <p:spPr>
            <a:xfrm>
              <a:off x="4293781" y="3885658"/>
              <a:ext cx="86852" cy="86852"/>
            </a:xfrm>
            <a:custGeom>
              <a:avLst/>
              <a:gdLst>
                <a:gd name="connsiteX0" fmla="*/ 43426 w 86852"/>
                <a:gd name="connsiteY0" fmla="*/ 86852 h 86852"/>
                <a:gd name="connsiteX1" fmla="*/ 0 w 86852"/>
                <a:gd name="connsiteY1" fmla="*/ 43426 h 86852"/>
                <a:gd name="connsiteX2" fmla="*/ 43426 w 86852"/>
                <a:gd name="connsiteY2" fmla="*/ 0 h 86852"/>
                <a:gd name="connsiteX3" fmla="*/ 86852 w 86852"/>
                <a:gd name="connsiteY3" fmla="*/ 43426 h 86852"/>
                <a:gd name="connsiteX4" fmla="*/ 43426 w 86852"/>
                <a:gd name="connsiteY4" fmla="*/ 86852 h 86852"/>
                <a:gd name="connsiteX5" fmla="*/ 43426 w 86852"/>
                <a:gd name="connsiteY5" fmla="*/ 16507 h 86852"/>
                <a:gd name="connsiteX6" fmla="*/ 16507 w 86852"/>
                <a:gd name="connsiteY6" fmla="*/ 43426 h 86852"/>
                <a:gd name="connsiteX7" fmla="*/ 43426 w 86852"/>
                <a:gd name="connsiteY7" fmla="*/ 70345 h 86852"/>
                <a:gd name="connsiteX8" fmla="*/ 70345 w 86852"/>
                <a:gd name="connsiteY8" fmla="*/ 43426 h 86852"/>
                <a:gd name="connsiteX9" fmla="*/ 43426 w 86852"/>
                <a:gd name="connsiteY9" fmla="*/ 16507 h 8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52" h="86852">
                  <a:moveTo>
                    <a:pt x="43426" y="86852"/>
                  </a:moveTo>
                  <a:cubicBezTo>
                    <a:pt x="19427" y="86852"/>
                    <a:pt x="0" y="67298"/>
                    <a:pt x="0" y="43426"/>
                  </a:cubicBezTo>
                  <a:cubicBezTo>
                    <a:pt x="0" y="19555"/>
                    <a:pt x="19554" y="0"/>
                    <a:pt x="43426" y="0"/>
                  </a:cubicBezTo>
                  <a:cubicBezTo>
                    <a:pt x="67298" y="0"/>
                    <a:pt x="86852" y="19427"/>
                    <a:pt x="86852" y="43426"/>
                  </a:cubicBezTo>
                  <a:cubicBezTo>
                    <a:pt x="86852" y="67425"/>
                    <a:pt x="67425" y="86852"/>
                    <a:pt x="43426" y="86852"/>
                  </a:cubicBezTo>
                  <a:close/>
                  <a:moveTo>
                    <a:pt x="43426" y="16507"/>
                  </a:moveTo>
                  <a:cubicBezTo>
                    <a:pt x="28570" y="16507"/>
                    <a:pt x="16507" y="28570"/>
                    <a:pt x="16507" y="43426"/>
                  </a:cubicBezTo>
                  <a:cubicBezTo>
                    <a:pt x="16507" y="58282"/>
                    <a:pt x="28570" y="70345"/>
                    <a:pt x="43426" y="70345"/>
                  </a:cubicBezTo>
                  <a:cubicBezTo>
                    <a:pt x="58282" y="70345"/>
                    <a:pt x="70345" y="58282"/>
                    <a:pt x="70345" y="43426"/>
                  </a:cubicBezTo>
                  <a:cubicBezTo>
                    <a:pt x="70345" y="28570"/>
                    <a:pt x="58282" y="16507"/>
                    <a:pt x="43426" y="16507"/>
                  </a:cubicBezTo>
                  <a:close/>
                </a:path>
              </a:pathLst>
            </a:custGeom>
            <a:grpFill/>
            <a:ln w="0" cap="flat">
              <a:noFill/>
              <a:prstDash val="solid"/>
              <a:miter/>
            </a:ln>
          </p:spPr>
          <p:txBody>
            <a:bodyPr rtlCol="0" anchor="ctr"/>
            <a:lstStyle/>
            <a:p>
              <a:pPr>
                <a:lnSpc>
                  <a:spcPct val="90000"/>
                </a:lnSpc>
              </a:pPr>
              <a:endParaRPr lang="en-AU" sz="650"/>
            </a:p>
          </p:txBody>
        </p:sp>
        <p:sp>
          <p:nvSpPr>
            <p:cNvPr id="24" name="Freeform: Shape 23">
              <a:extLst>
                <a:ext uri="{FF2B5EF4-FFF2-40B4-BE49-F238E27FC236}">
                  <a16:creationId xmlns:a16="http://schemas.microsoft.com/office/drawing/2014/main" id="{DD1DAE38-A814-0B8E-7082-63F8722E7682}"/>
                </a:ext>
              </a:extLst>
            </p:cNvPr>
            <p:cNvSpPr/>
            <p:nvPr/>
          </p:nvSpPr>
          <p:spPr>
            <a:xfrm rot="18545400">
              <a:off x="4183462" y="3875574"/>
              <a:ext cx="207226" cy="16506"/>
            </a:xfrm>
            <a:custGeom>
              <a:avLst/>
              <a:gdLst>
                <a:gd name="connsiteX0" fmla="*/ 0 w 207226"/>
                <a:gd name="connsiteY0" fmla="*/ 0 h 16506"/>
                <a:gd name="connsiteX1" fmla="*/ 207226 w 207226"/>
                <a:gd name="connsiteY1" fmla="*/ 0 h 16506"/>
                <a:gd name="connsiteX2" fmla="*/ 207226 w 207226"/>
                <a:gd name="connsiteY2" fmla="*/ 16507 h 16506"/>
                <a:gd name="connsiteX3" fmla="*/ 0 w 207226"/>
                <a:gd name="connsiteY3" fmla="*/ 16507 h 16506"/>
              </a:gdLst>
              <a:ahLst/>
              <a:cxnLst>
                <a:cxn ang="0">
                  <a:pos x="connsiteX0" y="connsiteY0"/>
                </a:cxn>
                <a:cxn ang="0">
                  <a:pos x="connsiteX1" y="connsiteY1"/>
                </a:cxn>
                <a:cxn ang="0">
                  <a:pos x="connsiteX2" y="connsiteY2"/>
                </a:cxn>
                <a:cxn ang="0">
                  <a:pos x="connsiteX3" y="connsiteY3"/>
                </a:cxn>
              </a:cxnLst>
              <a:rect l="l" t="t" r="r" b="b"/>
              <a:pathLst>
                <a:path w="207226" h="16506">
                  <a:moveTo>
                    <a:pt x="0" y="0"/>
                  </a:moveTo>
                  <a:lnTo>
                    <a:pt x="207226" y="0"/>
                  </a:lnTo>
                  <a:lnTo>
                    <a:pt x="207226" y="16507"/>
                  </a:lnTo>
                  <a:lnTo>
                    <a:pt x="0" y="16507"/>
                  </a:lnTo>
                  <a:close/>
                </a:path>
              </a:pathLst>
            </a:custGeom>
            <a:grpFill/>
            <a:ln w="0" cap="flat">
              <a:noFill/>
              <a:prstDash val="solid"/>
              <a:miter/>
            </a:ln>
          </p:spPr>
          <p:txBody>
            <a:bodyPr rtlCol="0" anchor="ctr"/>
            <a:lstStyle/>
            <a:p>
              <a:pPr>
                <a:lnSpc>
                  <a:spcPct val="90000"/>
                </a:lnSpc>
              </a:pPr>
              <a:endParaRPr lang="en-AU" sz="650"/>
            </a:p>
          </p:txBody>
        </p:sp>
        <p:sp>
          <p:nvSpPr>
            <p:cNvPr id="26" name="Freeform: Shape 25">
              <a:extLst>
                <a:ext uri="{FF2B5EF4-FFF2-40B4-BE49-F238E27FC236}">
                  <a16:creationId xmlns:a16="http://schemas.microsoft.com/office/drawing/2014/main" id="{5FF713DF-2022-D919-5D09-73E31A3D7E72}"/>
                </a:ext>
              </a:extLst>
            </p:cNvPr>
            <p:cNvSpPr/>
            <p:nvPr/>
          </p:nvSpPr>
          <p:spPr>
            <a:xfrm>
              <a:off x="4392442" y="3956003"/>
              <a:ext cx="30220" cy="16507"/>
            </a:xfrm>
            <a:custGeom>
              <a:avLst/>
              <a:gdLst>
                <a:gd name="connsiteX0" fmla="*/ 0 w 30220"/>
                <a:gd name="connsiteY0" fmla="*/ 0 h 16507"/>
                <a:gd name="connsiteX1" fmla="*/ 30221 w 30220"/>
                <a:gd name="connsiteY1" fmla="*/ 0 h 16507"/>
                <a:gd name="connsiteX2" fmla="*/ 30221 w 30220"/>
                <a:gd name="connsiteY2" fmla="*/ 16507 h 16507"/>
                <a:gd name="connsiteX3" fmla="*/ 0 w 30220"/>
                <a:gd name="connsiteY3" fmla="*/ 16507 h 16507"/>
              </a:gdLst>
              <a:ahLst/>
              <a:cxnLst>
                <a:cxn ang="0">
                  <a:pos x="connsiteX0" y="connsiteY0"/>
                </a:cxn>
                <a:cxn ang="0">
                  <a:pos x="connsiteX1" y="connsiteY1"/>
                </a:cxn>
                <a:cxn ang="0">
                  <a:pos x="connsiteX2" y="connsiteY2"/>
                </a:cxn>
                <a:cxn ang="0">
                  <a:pos x="connsiteX3" y="connsiteY3"/>
                </a:cxn>
              </a:cxnLst>
              <a:rect l="l" t="t" r="r" b="b"/>
              <a:pathLst>
                <a:path w="30220" h="16507">
                  <a:moveTo>
                    <a:pt x="0" y="0"/>
                  </a:moveTo>
                  <a:lnTo>
                    <a:pt x="30221" y="0"/>
                  </a:lnTo>
                  <a:lnTo>
                    <a:pt x="30221" y="16507"/>
                  </a:lnTo>
                  <a:lnTo>
                    <a:pt x="0" y="16507"/>
                  </a:lnTo>
                  <a:close/>
                </a:path>
              </a:pathLst>
            </a:custGeom>
            <a:grpFill/>
            <a:ln w="0" cap="flat">
              <a:noFill/>
              <a:prstDash val="solid"/>
              <a:miter/>
            </a:ln>
          </p:spPr>
          <p:txBody>
            <a:bodyPr rtlCol="0" anchor="ctr"/>
            <a:lstStyle/>
            <a:p>
              <a:pPr>
                <a:lnSpc>
                  <a:spcPct val="90000"/>
                </a:lnSpc>
              </a:pPr>
              <a:endParaRPr lang="en-AU" sz="650"/>
            </a:p>
          </p:txBody>
        </p:sp>
        <p:sp>
          <p:nvSpPr>
            <p:cNvPr id="27" name="Freeform: Shape 26">
              <a:extLst>
                <a:ext uri="{FF2B5EF4-FFF2-40B4-BE49-F238E27FC236}">
                  <a16:creationId xmlns:a16="http://schemas.microsoft.com/office/drawing/2014/main" id="{0983D810-937D-E9E0-257F-B337A8F15000}"/>
                </a:ext>
              </a:extLst>
            </p:cNvPr>
            <p:cNvSpPr/>
            <p:nvPr/>
          </p:nvSpPr>
          <p:spPr>
            <a:xfrm>
              <a:off x="4313844" y="3614308"/>
              <a:ext cx="108819" cy="169006"/>
            </a:xfrm>
            <a:custGeom>
              <a:avLst/>
              <a:gdLst>
                <a:gd name="connsiteX0" fmla="*/ 16507 w 108819"/>
                <a:gd name="connsiteY0" fmla="*/ 169006 h 169006"/>
                <a:gd name="connsiteX1" fmla="*/ 0 w 108819"/>
                <a:gd name="connsiteY1" fmla="*/ 169006 h 169006"/>
                <a:gd name="connsiteX2" fmla="*/ 0 w 108819"/>
                <a:gd name="connsiteY2" fmla="*/ 0 h 169006"/>
                <a:gd name="connsiteX3" fmla="*/ 108819 w 108819"/>
                <a:gd name="connsiteY3" fmla="*/ 0 h 169006"/>
                <a:gd name="connsiteX4" fmla="*/ 108819 w 108819"/>
                <a:gd name="connsiteY4" fmla="*/ 16507 h 169006"/>
                <a:gd name="connsiteX5" fmla="*/ 16507 w 108819"/>
                <a:gd name="connsiteY5" fmla="*/ 16507 h 169006"/>
                <a:gd name="connsiteX6" fmla="*/ 16507 w 108819"/>
                <a:gd name="connsiteY6" fmla="*/ 169006 h 16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19" h="169006">
                  <a:moveTo>
                    <a:pt x="16507" y="169006"/>
                  </a:moveTo>
                  <a:lnTo>
                    <a:pt x="0" y="169006"/>
                  </a:lnTo>
                  <a:lnTo>
                    <a:pt x="0" y="0"/>
                  </a:lnTo>
                  <a:lnTo>
                    <a:pt x="108819" y="0"/>
                  </a:lnTo>
                  <a:lnTo>
                    <a:pt x="108819" y="16507"/>
                  </a:lnTo>
                  <a:lnTo>
                    <a:pt x="16507" y="16507"/>
                  </a:lnTo>
                  <a:lnTo>
                    <a:pt x="16507" y="169006"/>
                  </a:lnTo>
                  <a:close/>
                </a:path>
              </a:pathLst>
            </a:custGeom>
            <a:grpFill/>
            <a:ln w="0" cap="flat">
              <a:noFill/>
              <a:prstDash val="solid"/>
              <a:miter/>
            </a:ln>
          </p:spPr>
          <p:txBody>
            <a:bodyPr rtlCol="0" anchor="ctr"/>
            <a:lstStyle/>
            <a:p>
              <a:pPr>
                <a:lnSpc>
                  <a:spcPct val="90000"/>
                </a:lnSpc>
              </a:pPr>
              <a:endParaRPr lang="en-AU" sz="650"/>
            </a:p>
          </p:txBody>
        </p:sp>
        <p:sp>
          <p:nvSpPr>
            <p:cNvPr id="28" name="Freeform: Shape 27">
              <a:extLst>
                <a:ext uri="{FF2B5EF4-FFF2-40B4-BE49-F238E27FC236}">
                  <a16:creationId xmlns:a16="http://schemas.microsoft.com/office/drawing/2014/main" id="{53CD03B7-8CF3-9414-C23F-DF0A2D5505E9}"/>
                </a:ext>
              </a:extLst>
            </p:cNvPr>
            <p:cNvSpPr/>
            <p:nvPr/>
          </p:nvSpPr>
          <p:spPr>
            <a:xfrm>
              <a:off x="4414410" y="3513869"/>
              <a:ext cx="116945" cy="458640"/>
            </a:xfrm>
            <a:custGeom>
              <a:avLst/>
              <a:gdLst>
                <a:gd name="connsiteX0" fmla="*/ 116946 w 116945"/>
                <a:gd name="connsiteY0" fmla="*/ 458641 h 458640"/>
                <a:gd name="connsiteX1" fmla="*/ 0 w 116945"/>
                <a:gd name="connsiteY1" fmla="*/ 458641 h 458640"/>
                <a:gd name="connsiteX2" fmla="*/ 0 w 116945"/>
                <a:gd name="connsiteY2" fmla="*/ 0 h 458640"/>
                <a:gd name="connsiteX3" fmla="*/ 116946 w 116945"/>
                <a:gd name="connsiteY3" fmla="*/ 0 h 458640"/>
                <a:gd name="connsiteX4" fmla="*/ 116946 w 116945"/>
                <a:gd name="connsiteY4" fmla="*/ 458641 h 458640"/>
                <a:gd name="connsiteX5" fmla="*/ 16507 w 116945"/>
                <a:gd name="connsiteY5" fmla="*/ 442134 h 458640"/>
                <a:gd name="connsiteX6" fmla="*/ 100439 w 116945"/>
                <a:gd name="connsiteY6" fmla="*/ 442134 h 458640"/>
                <a:gd name="connsiteX7" fmla="*/ 100439 w 116945"/>
                <a:gd name="connsiteY7" fmla="*/ 16507 h 458640"/>
                <a:gd name="connsiteX8" fmla="*/ 16507 w 116945"/>
                <a:gd name="connsiteY8" fmla="*/ 16507 h 458640"/>
                <a:gd name="connsiteX9" fmla="*/ 16507 w 116945"/>
                <a:gd name="connsiteY9" fmla="*/ 442134 h 45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45" h="458640">
                  <a:moveTo>
                    <a:pt x="116946" y="458641"/>
                  </a:moveTo>
                  <a:lnTo>
                    <a:pt x="0" y="458641"/>
                  </a:lnTo>
                  <a:lnTo>
                    <a:pt x="0" y="0"/>
                  </a:lnTo>
                  <a:lnTo>
                    <a:pt x="116946" y="0"/>
                  </a:lnTo>
                  <a:lnTo>
                    <a:pt x="116946" y="458641"/>
                  </a:lnTo>
                  <a:close/>
                  <a:moveTo>
                    <a:pt x="16507" y="442134"/>
                  </a:moveTo>
                  <a:lnTo>
                    <a:pt x="100439" y="442134"/>
                  </a:lnTo>
                  <a:lnTo>
                    <a:pt x="100439" y="16507"/>
                  </a:lnTo>
                  <a:lnTo>
                    <a:pt x="16507" y="16507"/>
                  </a:lnTo>
                  <a:lnTo>
                    <a:pt x="16507" y="442134"/>
                  </a:lnTo>
                  <a:close/>
                </a:path>
              </a:pathLst>
            </a:custGeom>
            <a:grpFill/>
            <a:ln w="0" cap="flat">
              <a:noFill/>
              <a:prstDash val="solid"/>
              <a:miter/>
            </a:ln>
          </p:spPr>
          <p:txBody>
            <a:bodyPr rtlCol="0" anchor="ctr"/>
            <a:lstStyle/>
            <a:p>
              <a:pPr>
                <a:lnSpc>
                  <a:spcPct val="90000"/>
                </a:lnSpc>
              </a:pPr>
              <a:endParaRPr lang="en-AU" sz="650"/>
            </a:p>
          </p:txBody>
        </p:sp>
        <p:sp>
          <p:nvSpPr>
            <p:cNvPr id="29" name="Freeform: Shape 28">
              <a:extLst>
                <a:ext uri="{FF2B5EF4-FFF2-40B4-BE49-F238E27FC236}">
                  <a16:creationId xmlns:a16="http://schemas.microsoft.com/office/drawing/2014/main" id="{27F2F094-77FC-923F-1410-792C568071BF}"/>
                </a:ext>
              </a:extLst>
            </p:cNvPr>
            <p:cNvSpPr/>
            <p:nvPr/>
          </p:nvSpPr>
          <p:spPr>
            <a:xfrm>
              <a:off x="4523102" y="3724778"/>
              <a:ext cx="108818" cy="247731"/>
            </a:xfrm>
            <a:custGeom>
              <a:avLst/>
              <a:gdLst>
                <a:gd name="connsiteX0" fmla="*/ 108819 w 108818"/>
                <a:gd name="connsiteY0" fmla="*/ 247732 h 247731"/>
                <a:gd name="connsiteX1" fmla="*/ 0 w 108818"/>
                <a:gd name="connsiteY1" fmla="*/ 247732 h 247731"/>
                <a:gd name="connsiteX2" fmla="*/ 0 w 108818"/>
                <a:gd name="connsiteY2" fmla="*/ 231225 h 247731"/>
                <a:gd name="connsiteX3" fmla="*/ 92312 w 108818"/>
                <a:gd name="connsiteY3" fmla="*/ 231225 h 247731"/>
                <a:gd name="connsiteX4" fmla="*/ 92312 w 108818"/>
                <a:gd name="connsiteY4" fmla="*/ 16507 h 247731"/>
                <a:gd name="connsiteX5" fmla="*/ 0 w 108818"/>
                <a:gd name="connsiteY5" fmla="*/ 16507 h 247731"/>
                <a:gd name="connsiteX6" fmla="*/ 0 w 108818"/>
                <a:gd name="connsiteY6" fmla="*/ 0 h 247731"/>
                <a:gd name="connsiteX7" fmla="*/ 108819 w 108818"/>
                <a:gd name="connsiteY7" fmla="*/ 0 h 247731"/>
                <a:gd name="connsiteX8" fmla="*/ 108819 w 108818"/>
                <a:gd name="connsiteY8" fmla="*/ 247732 h 24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18" h="247731">
                  <a:moveTo>
                    <a:pt x="108819" y="247732"/>
                  </a:moveTo>
                  <a:lnTo>
                    <a:pt x="0" y="247732"/>
                  </a:lnTo>
                  <a:lnTo>
                    <a:pt x="0" y="231225"/>
                  </a:lnTo>
                  <a:lnTo>
                    <a:pt x="92312" y="231225"/>
                  </a:lnTo>
                  <a:lnTo>
                    <a:pt x="92312" y="16507"/>
                  </a:lnTo>
                  <a:lnTo>
                    <a:pt x="0" y="16507"/>
                  </a:lnTo>
                  <a:lnTo>
                    <a:pt x="0" y="0"/>
                  </a:lnTo>
                  <a:lnTo>
                    <a:pt x="108819" y="0"/>
                  </a:lnTo>
                  <a:lnTo>
                    <a:pt x="108819" y="247732"/>
                  </a:lnTo>
                  <a:close/>
                </a:path>
              </a:pathLst>
            </a:custGeom>
            <a:grpFill/>
            <a:ln w="0" cap="flat">
              <a:noFill/>
              <a:prstDash val="solid"/>
              <a:miter/>
            </a:ln>
          </p:spPr>
          <p:txBody>
            <a:bodyPr rtlCol="0" anchor="ctr"/>
            <a:lstStyle/>
            <a:p>
              <a:pPr>
                <a:lnSpc>
                  <a:spcPct val="90000"/>
                </a:lnSpc>
              </a:pPr>
              <a:endParaRPr lang="en-AU" sz="650"/>
            </a:p>
          </p:txBody>
        </p:sp>
      </p:grpSp>
    </p:spTree>
    <p:extLst>
      <p:ext uri="{BB962C8B-B14F-4D97-AF65-F5344CB8AC3E}">
        <p14:creationId xmlns:p14="http://schemas.microsoft.com/office/powerpoint/2010/main" val="106222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27" dur="500"/>
                                        <p:tgtEl>
                                          <p:spTgt spid="6">
                                            <p:graphicEl>
                                              <a:chart seriesIdx="-3" categoryIdx="-3" bldStep="gridLegen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32" dur="1000"/>
                                        <p:tgtEl>
                                          <p:spTgt spid="6">
                                            <p:graphicEl>
                                              <a:chart seriesIdx="0"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37" dur="1000"/>
                                        <p:tgtEl>
                                          <p:spTgt spid="6">
                                            <p:graphicEl>
                                              <a:chart seriesIdx="1" categoryIdx="-4" bldStep="series"/>
                                            </p:graphicEl>
                                          </p:spTgt>
                                        </p:tgtEl>
                                      </p:cBhvr>
                                    </p:animEffect>
                                  </p:childTnLst>
                                  <p:subTnLst>
                                    <p:set>
                                      <p:cBhvr override="childStyle">
                                        <p:cTn dur="1" fill="hold" display="0" masterRel="nextClick" afterEffect="1"/>
                                        <p:tgtEl>
                                          <p:spTgt spid="6">
                                            <p:graphicEl>
                                              <a:chart seriesIdx="1" categoryIdx="-4" bldStep="series"/>
                                            </p:graphicEl>
                                          </p:spTgt>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42" dur="1000"/>
                                        <p:tgtEl>
                                          <p:spTgt spid="6">
                                            <p:graphicEl>
                                              <a:chart seriesIdx="2" categoryIdx="-4" bldStep="series"/>
                                            </p:graphicEl>
                                          </p:spTgt>
                                        </p:tgtEl>
                                      </p:cBhvr>
                                    </p:animEffect>
                                  </p:childTnLst>
                                  <p:subTnLst>
                                    <p:set>
                                      <p:cBhvr override="childStyle">
                                        <p:cTn dur="1" fill="hold" display="0" masterRel="nextClick" afterEffect="1"/>
                                        <p:tgtEl>
                                          <p:spTgt spid="6">
                                            <p:graphicEl>
                                              <a:chart seriesIdx="2" categoryIdx="-4" bldStep="series"/>
                                            </p:graphicEl>
                                          </p:spTgt>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left)">
                                      <p:cBhvr>
                                        <p:cTn id="47" dur="1000"/>
                                        <p:tgtEl>
                                          <p:spTgt spid="6">
                                            <p:graphicEl>
                                              <a:chart seriesIdx="3" categoryIdx="-4" bldStep="series"/>
                                            </p:graphicEl>
                                          </p:spTgt>
                                        </p:tgtEl>
                                      </p:cBhvr>
                                    </p:animEffect>
                                  </p:childTnLst>
                                  <p:subTnLst>
                                    <p:set>
                                      <p:cBhvr override="childStyle">
                                        <p:cTn dur="1" fill="hold" display="0" masterRel="nextClick" afterEffect="1"/>
                                        <p:tgtEl>
                                          <p:spTgt spid="6">
                                            <p:graphicEl>
                                              <a:chart seriesIdx="3" categoryIdx="-4" bldStep="series"/>
                                            </p:graphicEl>
                                          </p:spTgt>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graphicEl>
                                              <a:chart seriesIdx="4" categoryIdx="-4" bldStep="series"/>
                                            </p:graphicEl>
                                          </p:spTgt>
                                        </p:tgtEl>
                                        <p:attrNameLst>
                                          <p:attrName>style.visibility</p:attrName>
                                        </p:attrNameLst>
                                      </p:cBhvr>
                                      <p:to>
                                        <p:strVal val="visible"/>
                                      </p:to>
                                    </p:set>
                                    <p:animEffect transition="in" filter="wipe(left)">
                                      <p:cBhvr>
                                        <p:cTn id="52" dur="1000"/>
                                        <p:tgtEl>
                                          <p:spTgt spid="6">
                                            <p:graphicEl>
                                              <a:chart seriesIdx="4" categoryIdx="-4" bldStep="series"/>
                                            </p:graphicEl>
                                          </p:spTgt>
                                        </p:tgtEl>
                                      </p:cBhvr>
                                    </p:animEffect>
                                  </p:childTnLst>
                                  <p:subTnLst>
                                    <p:set>
                                      <p:cBhvr override="childStyle">
                                        <p:cTn dur="1" fill="hold" display="0" masterRel="nextClick" afterEffect="1"/>
                                        <p:tgtEl>
                                          <p:spTgt spid="6">
                                            <p:graphicEl>
                                              <a:chart seriesIdx="4" categoryIdx="-4" bldStep="series"/>
                                            </p:graphicEl>
                                          </p:spTgt>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graphicEl>
                                              <a:chart seriesIdx="5" categoryIdx="-4" bldStep="series"/>
                                            </p:graphicEl>
                                          </p:spTgt>
                                        </p:tgtEl>
                                        <p:attrNameLst>
                                          <p:attrName>style.visibility</p:attrName>
                                        </p:attrNameLst>
                                      </p:cBhvr>
                                      <p:to>
                                        <p:strVal val="visible"/>
                                      </p:to>
                                    </p:set>
                                    <p:animEffect transition="in" filter="wipe(left)">
                                      <p:cBhvr>
                                        <p:cTn id="57" dur="1000"/>
                                        <p:tgtEl>
                                          <p:spTgt spid="6">
                                            <p:graphicEl>
                                              <a:chart seriesIdx="5" categoryIdx="-4" bldStep="series"/>
                                            </p:graphicEl>
                                          </p:spTgt>
                                        </p:tgtEl>
                                      </p:cBhvr>
                                    </p:animEffect>
                                  </p:childTnLst>
                                  <p:subTnLst>
                                    <p:set>
                                      <p:cBhvr override="childStyle">
                                        <p:cTn dur="1" fill="hold" display="0" masterRel="nextClick" afterEffect="1"/>
                                        <p:tgtEl>
                                          <p:spTgt spid="6">
                                            <p:graphicEl>
                                              <a:chart seriesIdx="5" categoryIdx="-4" bldStep="series"/>
                                            </p:graphicEl>
                                          </p:spTgt>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
                                            <p:graphicEl>
                                              <a:chart seriesIdx="6" categoryIdx="-4" bldStep="series"/>
                                            </p:graphicEl>
                                          </p:spTgt>
                                        </p:tgtEl>
                                        <p:attrNameLst>
                                          <p:attrName>style.visibility</p:attrName>
                                        </p:attrNameLst>
                                      </p:cBhvr>
                                      <p:to>
                                        <p:strVal val="visible"/>
                                      </p:to>
                                    </p:set>
                                    <p:animEffect transition="in" filter="wipe(left)">
                                      <p:cBhvr>
                                        <p:cTn id="62" dur="1000"/>
                                        <p:tgtEl>
                                          <p:spTgt spid="6">
                                            <p:graphicEl>
                                              <a:chart seriesIdx="6" categoryIdx="-4" bldStep="series"/>
                                            </p:graphicEl>
                                          </p:spTgt>
                                        </p:tgtEl>
                                      </p:cBhvr>
                                    </p:animEffect>
                                  </p:childTnLst>
                                  <p:subTnLst>
                                    <p:set>
                                      <p:cBhvr override="childStyle">
                                        <p:cTn dur="1" fill="hold" display="0" masterRel="nextClick" afterEffect="1"/>
                                        <p:tgtEl>
                                          <p:spTgt spid="6">
                                            <p:graphicEl>
                                              <a:chart seriesIdx="6" categoryIdx="-4" bldStep="series"/>
                                            </p:graphicEl>
                                          </p:spTgt>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graphicEl>
                                              <a:chart seriesIdx="7" categoryIdx="-4" bldStep="series"/>
                                            </p:graphicEl>
                                          </p:spTgt>
                                        </p:tgtEl>
                                        <p:attrNameLst>
                                          <p:attrName>style.visibility</p:attrName>
                                        </p:attrNameLst>
                                      </p:cBhvr>
                                      <p:to>
                                        <p:strVal val="visible"/>
                                      </p:to>
                                    </p:set>
                                    <p:animEffect transition="in" filter="wipe(left)">
                                      <p:cBhvr>
                                        <p:cTn id="67" dur="1000"/>
                                        <p:tgtEl>
                                          <p:spTgt spid="6">
                                            <p:graphicEl>
                                              <a:chart seriesIdx="7" categoryIdx="-4" bldStep="series"/>
                                            </p:graphicEl>
                                          </p:spTgt>
                                        </p:tgtEl>
                                      </p:cBhvr>
                                    </p:animEffect>
                                  </p:childTnLst>
                                  <p:subTnLst>
                                    <p:set>
                                      <p:cBhvr override="childStyle">
                                        <p:cTn dur="1" fill="hold" display="0" masterRel="nextClick" afterEffect="1"/>
                                        <p:tgtEl>
                                          <p:spTgt spid="6">
                                            <p:graphicEl>
                                              <a:chart seriesIdx="7" categoryIdx="-4" bldStep="series"/>
                                            </p:graphicEl>
                                          </p:spTgt>
                                        </p:tgtEl>
                                        <p:attrNameLst>
                                          <p:attrName>style.visibility</p:attrName>
                                        </p:attrNameLst>
                                      </p:cBhvr>
                                      <p:to>
                                        <p:strVal val="hidden"/>
                                      </p:to>
                                    </p:set>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ipe(left)">
                                      <p:cBhvr>
                                        <p:cTn id="83" dur="500"/>
                                        <p:tgtEl>
                                          <p:spTgt spid="11">
                                            <p:graphicEl>
                                              <a:chart seriesIdx="-3" categoryIdx="-3" bldStep="gridLegend"/>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wipe(left)">
                                      <p:cBhvr>
                                        <p:cTn id="88" dur="1000"/>
                                        <p:tgtEl>
                                          <p:spTgt spid="11">
                                            <p:graphicEl>
                                              <a:chart seriesIdx="0" categoryIdx="-4" bldStep="series"/>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
                                            <p:graphicEl>
                                              <a:chart seriesIdx="1" categoryIdx="-4" bldStep="series"/>
                                            </p:graphicEl>
                                          </p:spTgt>
                                        </p:tgtEl>
                                        <p:attrNameLst>
                                          <p:attrName>style.visibility</p:attrName>
                                        </p:attrNameLst>
                                      </p:cBhvr>
                                      <p:to>
                                        <p:strVal val="visible"/>
                                      </p:to>
                                    </p:set>
                                    <p:animEffect transition="in" filter="wipe(left)">
                                      <p:cBhvr>
                                        <p:cTn id="93" dur="1000"/>
                                        <p:tgtEl>
                                          <p:spTgt spid="11">
                                            <p:graphicEl>
                                              <a:chart seriesIdx="1" categoryIdx="-4" bldStep="series"/>
                                            </p:graphicEl>
                                          </p:spTgt>
                                        </p:tgtEl>
                                      </p:cBhvr>
                                    </p:animEffect>
                                  </p:childTnLst>
                                  <p:subTnLst>
                                    <p:set>
                                      <p:cBhvr override="childStyle">
                                        <p:cTn dur="1" fill="hold" display="0" masterRel="nextClick" afterEffect="1"/>
                                        <p:tgtEl>
                                          <p:spTgt spid="11">
                                            <p:graphicEl>
                                              <a:chart seriesIdx="1" categoryIdx="-4" bldStep="series"/>
                                            </p:graphicEl>
                                          </p:spTgt>
                                        </p:tgtEl>
                                        <p:attrNameLst>
                                          <p:attrName>style.visibility</p:attrName>
                                        </p:attrNameLst>
                                      </p:cBhvr>
                                      <p:to>
                                        <p:strVal val="hidden"/>
                                      </p:to>
                                    </p:set>
                                  </p:sub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11">
                                            <p:graphicEl>
                                              <a:chart seriesIdx="2" categoryIdx="-4" bldStep="series"/>
                                            </p:graphicEl>
                                          </p:spTgt>
                                        </p:tgtEl>
                                        <p:attrNameLst>
                                          <p:attrName>style.visibility</p:attrName>
                                        </p:attrNameLst>
                                      </p:cBhvr>
                                      <p:to>
                                        <p:strVal val="visible"/>
                                      </p:to>
                                    </p:set>
                                    <p:animEffect transition="in" filter="wipe(left)">
                                      <p:cBhvr>
                                        <p:cTn id="98" dur="1000"/>
                                        <p:tgtEl>
                                          <p:spTgt spid="11">
                                            <p:graphicEl>
                                              <a:chart seriesIdx="2" categoryIdx="-4" bldStep="series"/>
                                            </p:graphicEl>
                                          </p:spTgt>
                                        </p:tgtEl>
                                      </p:cBhvr>
                                    </p:animEffect>
                                  </p:childTnLst>
                                  <p:subTnLst>
                                    <p:set>
                                      <p:cBhvr override="childStyle">
                                        <p:cTn dur="1" fill="hold" display="0" masterRel="nextClick" afterEffect="1"/>
                                        <p:tgtEl>
                                          <p:spTgt spid="11">
                                            <p:graphicEl>
                                              <a:chart seriesIdx="2" categoryIdx="-4" bldStep="series"/>
                                            </p:graphicEl>
                                          </p:spTgt>
                                        </p:tgtEl>
                                        <p:attrNameLst>
                                          <p:attrName>style.visibility</p:attrName>
                                        </p:attrNameLst>
                                      </p:cBhvr>
                                      <p:to>
                                        <p:strVal val="hidden"/>
                                      </p:to>
                                    </p:set>
                                  </p:sub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1">
                                            <p:graphicEl>
                                              <a:chart seriesIdx="3" categoryIdx="-4" bldStep="series"/>
                                            </p:graphicEl>
                                          </p:spTgt>
                                        </p:tgtEl>
                                        <p:attrNameLst>
                                          <p:attrName>style.visibility</p:attrName>
                                        </p:attrNameLst>
                                      </p:cBhvr>
                                      <p:to>
                                        <p:strVal val="visible"/>
                                      </p:to>
                                    </p:set>
                                    <p:animEffect transition="in" filter="wipe(left)">
                                      <p:cBhvr>
                                        <p:cTn id="103" dur="1000"/>
                                        <p:tgtEl>
                                          <p:spTgt spid="11">
                                            <p:graphicEl>
                                              <a:chart seriesIdx="3" categoryIdx="-4" bldStep="series"/>
                                            </p:graphicEl>
                                          </p:spTgt>
                                        </p:tgtEl>
                                      </p:cBhvr>
                                    </p:animEffect>
                                  </p:childTnLst>
                                  <p:subTnLst>
                                    <p:set>
                                      <p:cBhvr override="childStyle">
                                        <p:cTn dur="1" fill="hold" display="0" masterRel="nextClick" afterEffect="1"/>
                                        <p:tgtEl>
                                          <p:spTgt spid="11">
                                            <p:graphicEl>
                                              <a:chart seriesIdx="3" categoryIdx="-4" bldStep="series"/>
                                            </p:graphicEl>
                                          </p:spTgt>
                                        </p:tgtEl>
                                        <p:attrNameLst>
                                          <p:attrName>style.visibility</p:attrName>
                                        </p:attrNameLst>
                                      </p:cBhvr>
                                      <p:to>
                                        <p:strVal val="hidden"/>
                                      </p:to>
                                    </p:set>
                                  </p:sub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1">
                                            <p:graphicEl>
                                              <a:chart seriesIdx="4" categoryIdx="-4" bldStep="series"/>
                                            </p:graphicEl>
                                          </p:spTgt>
                                        </p:tgtEl>
                                        <p:attrNameLst>
                                          <p:attrName>style.visibility</p:attrName>
                                        </p:attrNameLst>
                                      </p:cBhvr>
                                      <p:to>
                                        <p:strVal val="visible"/>
                                      </p:to>
                                    </p:set>
                                    <p:animEffect transition="in" filter="wipe(left)">
                                      <p:cBhvr>
                                        <p:cTn id="108" dur="1000"/>
                                        <p:tgtEl>
                                          <p:spTgt spid="11">
                                            <p:graphicEl>
                                              <a:chart seriesIdx="4" categoryIdx="-4" bldStep="series"/>
                                            </p:graphicEl>
                                          </p:spTgt>
                                        </p:tgtEl>
                                      </p:cBhvr>
                                    </p:animEffect>
                                  </p:childTnLst>
                                  <p:subTnLst>
                                    <p:set>
                                      <p:cBhvr override="childStyle">
                                        <p:cTn dur="1" fill="hold" display="0" masterRel="nextClick" afterEffect="1"/>
                                        <p:tgtEl>
                                          <p:spTgt spid="11">
                                            <p:graphicEl>
                                              <a:chart seriesIdx="4" categoryIdx="-4" bldStep="series"/>
                                            </p:graphicEl>
                                          </p:spTgt>
                                        </p:tgtEl>
                                        <p:attrNameLst>
                                          <p:attrName>style.visibility</p:attrName>
                                        </p:attrNameLst>
                                      </p:cBhvr>
                                      <p:to>
                                        <p:strVal val="hidden"/>
                                      </p:to>
                                    </p:set>
                                  </p:sub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11">
                                            <p:graphicEl>
                                              <a:chart seriesIdx="5" categoryIdx="-4" bldStep="series"/>
                                            </p:graphicEl>
                                          </p:spTgt>
                                        </p:tgtEl>
                                        <p:attrNameLst>
                                          <p:attrName>style.visibility</p:attrName>
                                        </p:attrNameLst>
                                      </p:cBhvr>
                                      <p:to>
                                        <p:strVal val="visible"/>
                                      </p:to>
                                    </p:set>
                                    <p:animEffect transition="in" filter="wipe(left)">
                                      <p:cBhvr>
                                        <p:cTn id="113" dur="1000"/>
                                        <p:tgtEl>
                                          <p:spTgt spid="11">
                                            <p:graphicEl>
                                              <a:chart seriesIdx="5" categoryIdx="-4" bldStep="series"/>
                                            </p:graphicEl>
                                          </p:spTgt>
                                        </p:tgtEl>
                                      </p:cBhvr>
                                    </p:animEffect>
                                  </p:childTnLst>
                                  <p:subTnLst>
                                    <p:set>
                                      <p:cBhvr override="childStyle">
                                        <p:cTn dur="1" fill="hold" display="0" masterRel="nextClick" afterEffect="1"/>
                                        <p:tgtEl>
                                          <p:spTgt spid="11">
                                            <p:graphicEl>
                                              <a:chart seriesIdx="5" categoryIdx="-4" bldStep="series"/>
                                            </p:graphicEl>
                                          </p:spTgt>
                                        </p:tgtEl>
                                        <p:attrNameLst>
                                          <p:attrName>style.visibility</p:attrName>
                                        </p:attrNameLst>
                                      </p:cBhvr>
                                      <p:to>
                                        <p:strVal val="hidden"/>
                                      </p:to>
                                    </p:set>
                                  </p:sub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11">
                                            <p:graphicEl>
                                              <a:chart seriesIdx="6" categoryIdx="-4" bldStep="series"/>
                                            </p:graphicEl>
                                          </p:spTgt>
                                        </p:tgtEl>
                                        <p:attrNameLst>
                                          <p:attrName>style.visibility</p:attrName>
                                        </p:attrNameLst>
                                      </p:cBhvr>
                                      <p:to>
                                        <p:strVal val="visible"/>
                                      </p:to>
                                    </p:set>
                                    <p:animEffect transition="in" filter="wipe(left)">
                                      <p:cBhvr>
                                        <p:cTn id="118" dur="1000"/>
                                        <p:tgtEl>
                                          <p:spTgt spid="11">
                                            <p:graphicEl>
                                              <a:chart seriesIdx="6" categoryIdx="-4" bldStep="series"/>
                                            </p:graphicEl>
                                          </p:spTgt>
                                        </p:tgtEl>
                                      </p:cBhvr>
                                    </p:animEffect>
                                  </p:childTnLst>
                                  <p:subTnLst>
                                    <p:set>
                                      <p:cBhvr override="childStyle">
                                        <p:cTn dur="1" fill="hold" display="0" masterRel="nextClick" afterEffect="1"/>
                                        <p:tgtEl>
                                          <p:spTgt spid="11">
                                            <p:graphicEl>
                                              <a:chart seriesIdx="6" categoryIdx="-4" bldStep="series"/>
                                            </p:graphicEl>
                                          </p:spTgt>
                                        </p:tgtEl>
                                        <p:attrNameLst>
                                          <p:attrName>style.visibility</p:attrName>
                                        </p:attrNameLst>
                                      </p:cBhvr>
                                      <p:to>
                                        <p:strVal val="hidden"/>
                                      </p:to>
                                    </p:set>
                                  </p:sub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11">
                                            <p:graphicEl>
                                              <a:chart seriesIdx="7" categoryIdx="-4" bldStep="series"/>
                                            </p:graphicEl>
                                          </p:spTgt>
                                        </p:tgtEl>
                                        <p:attrNameLst>
                                          <p:attrName>style.visibility</p:attrName>
                                        </p:attrNameLst>
                                      </p:cBhvr>
                                      <p:to>
                                        <p:strVal val="visible"/>
                                      </p:to>
                                    </p:set>
                                    <p:animEffect transition="in" filter="wipe(left)">
                                      <p:cBhvr>
                                        <p:cTn id="123" dur="1000"/>
                                        <p:tgtEl>
                                          <p:spTgt spid="11">
                                            <p:graphicEl>
                                              <a:chart seriesIdx="7" categoryIdx="-4" bldStep="series"/>
                                            </p:graphicEl>
                                          </p:spTgt>
                                        </p:tgtEl>
                                      </p:cBhvr>
                                    </p:animEffect>
                                  </p:childTnLst>
                                  <p:subTnLst>
                                    <p:set>
                                      <p:cBhvr override="childStyle">
                                        <p:cTn dur="1" fill="hold" display="0" masterRel="nextClick" afterEffect="1"/>
                                        <p:tgtEl>
                                          <p:spTgt spid="11">
                                            <p:graphicEl>
                                              <a:chart seriesIdx="7" categoryIdx="-4" bldStep="series"/>
                                            </p:graphicEl>
                                          </p:spTgt>
                                        </p:tgtEl>
                                        <p:attrNameLst>
                                          <p:attrName>style.visibility</p:attrName>
                                        </p:attrNameLst>
                                      </p:cBhvr>
                                      <p:to>
                                        <p:strVal val="hidden"/>
                                      </p:to>
                                    </p:set>
                                  </p:sub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6"/>
                                        </p:tgtEl>
                                        <p:attrNameLst>
                                          <p:attrName>style.visibility</p:attrName>
                                        </p:attrNameLst>
                                      </p:cBhvr>
                                      <p:to>
                                        <p:strVal val="visible"/>
                                      </p:to>
                                    </p:set>
                                  </p:childTnLst>
                                </p:cTn>
                              </p:par>
                            </p:childTnLst>
                          </p:cTn>
                        </p:par>
                        <p:par>
                          <p:cTn id="128" fill="hold">
                            <p:stCondLst>
                              <p:cond delay="0"/>
                            </p:stCondLst>
                            <p:childTnLst>
                              <p:par>
                                <p:cTn id="129" presetID="1" presetClass="entr" presetSubtype="0" fill="hold" grpId="0" nodeType="after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16" grpId="0">
        <p:bldAsOne/>
      </p:bldGraphic>
      <p:bldP spid="45" grpId="0"/>
      <p:bldP spid="46" grpId="0"/>
      <p:bldP spid="47" grpId="0"/>
      <p:bldP spid="50" grpId="0"/>
      <p:bldP spid="51" grpId="0"/>
      <p:bldP spid="52" grpId="0"/>
      <p:bldP spid="54" grpId="0"/>
      <p:bldP spid="22" grpId="0" animBg="1"/>
      <p:bldP spid="3" grpId="0" animBg="1"/>
      <p:bldGraphic spid="6" grpId="0" uiExpand="1">
        <p:bldSub>
          <a:bldChart bld="series"/>
        </p:bldSub>
      </p:bldGraphic>
      <p:bldGraphic spid="11" grpId="0" uiExpand="1">
        <p:bldSub>
          <a:bldChart bld="series"/>
        </p:bldSub>
      </p:bldGraphic>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9DCEB-10D3-7412-1C83-E35CF03F01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4E69B0-B670-FA08-9E48-35A0DD58824D}"/>
              </a:ext>
            </a:extLst>
          </p:cNvPr>
          <p:cNvSpPr>
            <a:spLocks noGrp="1"/>
          </p:cNvSpPr>
          <p:nvPr>
            <p:ph type="sldNum" sz="quarter" idx="12"/>
          </p:nvPr>
        </p:nvSpPr>
        <p:spPr>
          <a:xfrm>
            <a:off x="11317458" y="6444000"/>
            <a:ext cx="490542" cy="180000"/>
          </a:xfrm>
        </p:spPr>
        <p:txBody>
          <a:bodyPr vert="horz" lIns="0" tIns="0" rIns="0" bIns="0" rtlCol="0" anchor="t">
            <a:normAutofit/>
          </a:bodyPr>
          <a:lstStyle/>
          <a:p>
            <a:pPr>
              <a:lnSpc>
                <a:spcPct val="90000"/>
              </a:lnSpc>
              <a:spcAft>
                <a:spcPts val="600"/>
              </a:spcAft>
              <a:defRPr/>
            </a:pPr>
            <a:fld id="{CBD54129-237E-BA4E-A210-4351E6A5A9A4}" type="slidenum">
              <a:rPr lang="en-AU" smtClean="0"/>
              <a:pPr>
                <a:lnSpc>
                  <a:spcPct val="90000"/>
                </a:lnSpc>
                <a:spcAft>
                  <a:spcPts val="600"/>
                </a:spcAft>
                <a:defRPr/>
              </a:pPr>
              <a:t>4</a:t>
            </a:fld>
            <a:endParaRPr lang="en-AU"/>
          </a:p>
        </p:txBody>
      </p:sp>
      <p:pic>
        <p:nvPicPr>
          <p:cNvPr id="6" name="Picture 5" descr="A rocky cliff with trees on the side&#10;&#10;AI-generated content may be incorrect.">
            <a:extLst>
              <a:ext uri="{FF2B5EF4-FFF2-40B4-BE49-F238E27FC236}">
                <a16:creationId xmlns:a16="http://schemas.microsoft.com/office/drawing/2014/main" id="{87A5F4CC-0081-44C5-02BC-B9A4953F9E5F}"/>
              </a:ext>
            </a:extLst>
          </p:cNvPr>
          <p:cNvPicPr>
            <a:picLocks noChangeAspect="1"/>
          </p:cNvPicPr>
          <p:nvPr/>
        </p:nvPicPr>
        <p:blipFill>
          <a:blip r:embed="rId3">
            <a:extLst>
              <a:ext uri="{28A0092B-C50C-407E-A947-70E740481C1C}">
                <a14:useLocalDpi xmlns:a14="http://schemas.microsoft.com/office/drawing/2010/main" val="0"/>
              </a:ext>
            </a:extLst>
          </a:blip>
          <a:srcRect l="18071" r="21384" b="-1"/>
          <a:stretch>
            <a:fillRect/>
          </a:stretch>
        </p:blipFill>
        <p:spPr>
          <a:xfrm>
            <a:off x="5064000" y="10"/>
            <a:ext cx="7128000" cy="6857990"/>
          </a:xfrm>
          <a:prstGeom prst="rect">
            <a:avLst/>
          </a:prstGeom>
          <a:noFill/>
        </p:spPr>
      </p:pic>
      <p:sp>
        <p:nvSpPr>
          <p:cNvPr id="5" name="Text Placeholder 3">
            <a:extLst>
              <a:ext uri="{FF2B5EF4-FFF2-40B4-BE49-F238E27FC236}">
                <a16:creationId xmlns:a16="http://schemas.microsoft.com/office/drawing/2014/main" id="{3D0B274C-1BF7-CADA-14B7-B1CBC2B5AF68}"/>
              </a:ext>
            </a:extLst>
          </p:cNvPr>
          <p:cNvSpPr txBox="1">
            <a:spLocks/>
          </p:cNvSpPr>
          <p:nvPr/>
        </p:nvSpPr>
        <p:spPr>
          <a:xfrm>
            <a:off x="641599" y="1950801"/>
            <a:ext cx="4319993" cy="3420000"/>
          </a:xfrm>
          <a:prstGeom prst="rect">
            <a:avLst/>
          </a:prstGeom>
        </p:spPr>
        <p:txBody>
          <a:bodyPr vert="horz" lIns="0" tIns="0" rIns="0" bIns="0" rtlCol="0">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77">
              <a:spcAft>
                <a:spcPts val="1200"/>
              </a:spcAft>
            </a:pPr>
            <a:endParaRPr lang="en-US" sz="2800" b="0">
              <a:solidFill>
                <a:schemeClr val="accent1"/>
              </a:solidFill>
            </a:endParaRPr>
          </a:p>
          <a:p>
            <a:pPr algn="l" defTabSz="914377">
              <a:spcAft>
                <a:spcPts val="1200"/>
              </a:spcAft>
            </a:pPr>
            <a:r>
              <a:rPr lang="en-US" sz="3200" b="0">
                <a:solidFill>
                  <a:schemeClr val="accent1"/>
                </a:solidFill>
              </a:rPr>
              <a:t>What about youth offending rates?</a:t>
            </a:r>
          </a:p>
        </p:txBody>
      </p:sp>
    </p:spTree>
    <p:extLst>
      <p:ext uri="{BB962C8B-B14F-4D97-AF65-F5344CB8AC3E}">
        <p14:creationId xmlns:p14="http://schemas.microsoft.com/office/powerpoint/2010/main" val="1266152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A31F1-FCBE-6666-F27E-7B6813D55E4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C355FC5-CE4F-D0EE-08FB-7D376F176841}"/>
              </a:ext>
            </a:extLst>
          </p:cNvPr>
          <p:cNvSpPr/>
          <p:nvPr/>
        </p:nvSpPr>
        <p:spPr>
          <a:xfrm rot="5400000">
            <a:off x="-385467" y="380999"/>
            <a:ext cx="6857999" cy="6096001"/>
          </a:xfrm>
          <a:prstGeom prst="rect">
            <a:avLst/>
          </a:prstGeom>
          <a:solidFill>
            <a:schemeClr val="accent2">
              <a:alpha val="6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F2446208-2A71-4976-BDAD-FF31A36D1A23}"/>
              </a:ext>
            </a:extLst>
          </p:cNvPr>
          <p:cNvGraphicFramePr>
            <a:graphicFrameLocks/>
          </p:cNvGraphicFramePr>
          <p:nvPr>
            <p:extLst>
              <p:ext uri="{D42A27DB-BD31-4B8C-83A1-F6EECF244321}">
                <p14:modId xmlns:p14="http://schemas.microsoft.com/office/powerpoint/2010/main" val="2586624431"/>
              </p:ext>
            </p:extLst>
          </p:nvPr>
        </p:nvGraphicFramePr>
        <p:xfrm>
          <a:off x="92357" y="1690293"/>
          <a:ext cx="5906914" cy="5167706"/>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DEA29D10-A7D5-A172-F437-1C4C247BE1DE}"/>
              </a:ext>
            </a:extLst>
          </p:cNvPr>
          <p:cNvSpPr/>
          <p:nvPr/>
        </p:nvSpPr>
        <p:spPr>
          <a:xfrm>
            <a:off x="2155371" y="200346"/>
            <a:ext cx="8592379" cy="792000"/>
          </a:xfrm>
          <a:prstGeom prst="rect">
            <a:avLst/>
          </a:prstGeom>
          <a:solidFill>
            <a:srgbClr val="4F408E"/>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36000" rtlCol="0" anchor="ctr"/>
          <a:lstStyle/>
          <a:p>
            <a:pPr algn="ctr"/>
            <a:endParaRPr lang="en-AU"/>
          </a:p>
          <a:p>
            <a:pPr algn="ctr"/>
            <a:r>
              <a:rPr lang="en-AU"/>
              <a:t>How does YOUTH offending compare across Australia?</a:t>
            </a:r>
          </a:p>
          <a:p>
            <a:pPr algn="ctr"/>
            <a:r>
              <a:rPr lang="en-AU" sz="1400"/>
              <a:t>Recorded Crime Offenders (ABS)</a:t>
            </a:r>
          </a:p>
          <a:p>
            <a:pPr algn="ctr"/>
            <a:endParaRPr lang="en-AU"/>
          </a:p>
        </p:txBody>
      </p:sp>
      <p:sp>
        <p:nvSpPr>
          <p:cNvPr id="45" name="TextBox 44">
            <a:extLst>
              <a:ext uri="{FF2B5EF4-FFF2-40B4-BE49-F238E27FC236}">
                <a16:creationId xmlns:a16="http://schemas.microsoft.com/office/drawing/2014/main" id="{6F9C06C9-5C49-D362-0BE1-49FADDD81978}"/>
              </a:ext>
            </a:extLst>
          </p:cNvPr>
          <p:cNvSpPr txBox="1"/>
          <p:nvPr/>
        </p:nvSpPr>
        <p:spPr>
          <a:xfrm>
            <a:off x="7016568" y="5947022"/>
            <a:ext cx="306989" cy="463960"/>
          </a:xfrm>
          <a:prstGeom prst="rect">
            <a:avLst/>
          </a:prstGeom>
          <a:noFill/>
        </p:spPr>
        <p:txBody>
          <a:bodyPr vert="vert" wrap="square" lIns="72000" rIns="72000" rtlCol="0">
            <a:spAutoFit/>
          </a:bodyPr>
          <a:lstStyle/>
          <a:p>
            <a:r>
              <a:rPr lang="en-AU" sz="1050">
                <a:solidFill>
                  <a:schemeClr val="bg1"/>
                </a:solidFill>
              </a:rPr>
              <a:t>375</a:t>
            </a:r>
          </a:p>
        </p:txBody>
      </p:sp>
      <p:sp>
        <p:nvSpPr>
          <p:cNvPr id="46" name="TextBox 45">
            <a:extLst>
              <a:ext uri="{FF2B5EF4-FFF2-40B4-BE49-F238E27FC236}">
                <a16:creationId xmlns:a16="http://schemas.microsoft.com/office/drawing/2014/main" id="{C581879D-56ED-6095-49C6-DED30DA6D184}"/>
              </a:ext>
            </a:extLst>
          </p:cNvPr>
          <p:cNvSpPr txBox="1"/>
          <p:nvPr/>
        </p:nvSpPr>
        <p:spPr>
          <a:xfrm>
            <a:off x="7531524" y="5849450"/>
            <a:ext cx="306989" cy="463960"/>
          </a:xfrm>
          <a:prstGeom prst="rect">
            <a:avLst/>
          </a:prstGeom>
          <a:noFill/>
        </p:spPr>
        <p:txBody>
          <a:bodyPr vert="vert" wrap="square" lIns="72000" rIns="72000" rtlCol="0">
            <a:spAutoFit/>
          </a:bodyPr>
          <a:lstStyle/>
          <a:p>
            <a:r>
              <a:rPr lang="en-AU" sz="1050">
                <a:solidFill>
                  <a:schemeClr val="bg1"/>
                </a:solidFill>
              </a:rPr>
              <a:t>6,440</a:t>
            </a:r>
          </a:p>
        </p:txBody>
      </p:sp>
      <p:sp>
        <p:nvSpPr>
          <p:cNvPr id="47" name="TextBox 46">
            <a:extLst>
              <a:ext uri="{FF2B5EF4-FFF2-40B4-BE49-F238E27FC236}">
                <a16:creationId xmlns:a16="http://schemas.microsoft.com/office/drawing/2014/main" id="{72909EB8-DA08-7393-EAC9-69A97BF63074}"/>
              </a:ext>
            </a:extLst>
          </p:cNvPr>
          <p:cNvSpPr txBox="1"/>
          <p:nvPr/>
        </p:nvSpPr>
        <p:spPr>
          <a:xfrm>
            <a:off x="8034556" y="5984268"/>
            <a:ext cx="306989" cy="463960"/>
          </a:xfrm>
          <a:prstGeom prst="rect">
            <a:avLst/>
          </a:prstGeom>
          <a:noFill/>
        </p:spPr>
        <p:txBody>
          <a:bodyPr vert="vert" wrap="square" lIns="72000" rIns="72000" rtlCol="0">
            <a:spAutoFit/>
          </a:bodyPr>
          <a:lstStyle/>
          <a:p>
            <a:r>
              <a:rPr lang="en-AU" sz="1050">
                <a:solidFill>
                  <a:schemeClr val="bg1"/>
                </a:solidFill>
              </a:rPr>
              <a:t>751</a:t>
            </a:r>
          </a:p>
        </p:txBody>
      </p:sp>
      <p:sp>
        <p:nvSpPr>
          <p:cNvPr id="50" name="TextBox 49">
            <a:extLst>
              <a:ext uri="{FF2B5EF4-FFF2-40B4-BE49-F238E27FC236}">
                <a16:creationId xmlns:a16="http://schemas.microsoft.com/office/drawing/2014/main" id="{E426F6E2-D792-6BB3-50FD-39133B1441E6}"/>
              </a:ext>
            </a:extLst>
          </p:cNvPr>
          <p:cNvSpPr txBox="1"/>
          <p:nvPr/>
        </p:nvSpPr>
        <p:spPr>
          <a:xfrm>
            <a:off x="9613667" y="5834796"/>
            <a:ext cx="306989" cy="569024"/>
          </a:xfrm>
          <a:prstGeom prst="rect">
            <a:avLst/>
          </a:prstGeom>
          <a:noFill/>
        </p:spPr>
        <p:txBody>
          <a:bodyPr vert="vert" wrap="square" lIns="72000" rIns="72000" rtlCol="0">
            <a:spAutoFit/>
          </a:bodyPr>
          <a:lstStyle/>
          <a:p>
            <a:r>
              <a:rPr lang="en-AU" sz="1050">
                <a:solidFill>
                  <a:schemeClr val="bg1"/>
                </a:solidFill>
              </a:rPr>
              <a:t>2,995</a:t>
            </a:r>
          </a:p>
        </p:txBody>
      </p:sp>
      <p:sp>
        <p:nvSpPr>
          <p:cNvPr id="51" name="TextBox 50">
            <a:extLst>
              <a:ext uri="{FF2B5EF4-FFF2-40B4-BE49-F238E27FC236}">
                <a16:creationId xmlns:a16="http://schemas.microsoft.com/office/drawing/2014/main" id="{C4F6E85A-26A2-FC80-1152-B358198857B2}"/>
              </a:ext>
            </a:extLst>
          </p:cNvPr>
          <p:cNvSpPr txBox="1"/>
          <p:nvPr/>
        </p:nvSpPr>
        <p:spPr>
          <a:xfrm>
            <a:off x="10121667" y="5778500"/>
            <a:ext cx="306989" cy="638020"/>
          </a:xfrm>
          <a:prstGeom prst="rect">
            <a:avLst/>
          </a:prstGeom>
          <a:noFill/>
        </p:spPr>
        <p:txBody>
          <a:bodyPr vert="vert" wrap="square" lIns="72000" rIns="72000" rtlCol="0">
            <a:spAutoFit/>
          </a:bodyPr>
          <a:lstStyle/>
          <a:p>
            <a:r>
              <a:rPr lang="en-AU" sz="1050">
                <a:solidFill>
                  <a:schemeClr val="bg1"/>
                </a:solidFill>
              </a:rPr>
              <a:t>10,226</a:t>
            </a:r>
          </a:p>
        </p:txBody>
      </p:sp>
      <p:sp>
        <p:nvSpPr>
          <p:cNvPr id="52" name="TextBox 51">
            <a:extLst>
              <a:ext uri="{FF2B5EF4-FFF2-40B4-BE49-F238E27FC236}">
                <a16:creationId xmlns:a16="http://schemas.microsoft.com/office/drawing/2014/main" id="{EE3B06D3-6F3A-53B3-5C88-8665A9A0D31A}"/>
              </a:ext>
            </a:extLst>
          </p:cNvPr>
          <p:cNvSpPr txBox="1"/>
          <p:nvPr/>
        </p:nvSpPr>
        <p:spPr>
          <a:xfrm>
            <a:off x="10653945" y="5843732"/>
            <a:ext cx="306989" cy="569024"/>
          </a:xfrm>
          <a:prstGeom prst="rect">
            <a:avLst/>
          </a:prstGeom>
          <a:noFill/>
        </p:spPr>
        <p:txBody>
          <a:bodyPr vert="vert" wrap="square" lIns="72000" rIns="72000" rtlCol="0">
            <a:spAutoFit/>
          </a:bodyPr>
          <a:lstStyle/>
          <a:p>
            <a:r>
              <a:rPr lang="en-AU" sz="1050">
                <a:solidFill>
                  <a:schemeClr val="bg1"/>
                </a:solidFill>
              </a:rPr>
              <a:t>6.718</a:t>
            </a:r>
          </a:p>
        </p:txBody>
      </p:sp>
      <p:sp>
        <p:nvSpPr>
          <p:cNvPr id="54" name="TextBox 53">
            <a:extLst>
              <a:ext uri="{FF2B5EF4-FFF2-40B4-BE49-F238E27FC236}">
                <a16:creationId xmlns:a16="http://schemas.microsoft.com/office/drawing/2014/main" id="{6EE8B6FA-6C03-79B8-D10D-E3612520E1BF}"/>
              </a:ext>
            </a:extLst>
          </p:cNvPr>
          <p:cNvSpPr txBox="1"/>
          <p:nvPr/>
        </p:nvSpPr>
        <p:spPr>
          <a:xfrm>
            <a:off x="11163963" y="5831477"/>
            <a:ext cx="306989" cy="569024"/>
          </a:xfrm>
          <a:prstGeom prst="rect">
            <a:avLst/>
          </a:prstGeom>
          <a:noFill/>
        </p:spPr>
        <p:txBody>
          <a:bodyPr vert="vert" wrap="square" lIns="72000" rIns="72000" rtlCol="0">
            <a:spAutoFit/>
          </a:bodyPr>
          <a:lstStyle/>
          <a:p>
            <a:r>
              <a:rPr lang="en-AU" sz="1050">
                <a:solidFill>
                  <a:schemeClr val="bg1"/>
                </a:solidFill>
              </a:rPr>
              <a:t>2,106</a:t>
            </a:r>
          </a:p>
        </p:txBody>
      </p:sp>
      <p:cxnSp>
        <p:nvCxnSpPr>
          <p:cNvPr id="17" name="Straight Connector 16">
            <a:extLst>
              <a:ext uri="{FF2B5EF4-FFF2-40B4-BE49-F238E27FC236}">
                <a16:creationId xmlns:a16="http://schemas.microsoft.com/office/drawing/2014/main" id="{7304944C-B6A7-2DA4-DBC0-4802AE8CF2BA}"/>
              </a:ext>
            </a:extLst>
          </p:cNvPr>
          <p:cNvCxnSpPr>
            <a:cxnSpLocks/>
          </p:cNvCxnSpPr>
          <p:nvPr/>
        </p:nvCxnSpPr>
        <p:spPr>
          <a:xfrm>
            <a:off x="1491092" y="631600"/>
            <a:ext cx="555426" cy="0"/>
          </a:xfrm>
          <a:prstGeom prst="line">
            <a:avLst/>
          </a:prstGeom>
          <a:ln w="9525">
            <a:solidFill>
              <a:srgbClr val="4F408E"/>
            </a:solidFill>
            <a:tailEnd type="oval" w="sm" len="sm"/>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AEB2CC0-259A-43AA-B050-414F33EC9446}"/>
              </a:ext>
            </a:extLst>
          </p:cNvPr>
          <p:cNvSpPr/>
          <p:nvPr/>
        </p:nvSpPr>
        <p:spPr>
          <a:xfrm>
            <a:off x="838284" y="246579"/>
            <a:ext cx="720000" cy="720000"/>
          </a:xfrm>
          <a:prstGeom prst="ellipse">
            <a:avLst/>
          </a:prstGeom>
          <a:solidFill>
            <a:srgbClr val="4F408E"/>
          </a:solidFill>
          <a:ln w="127000">
            <a:solidFill>
              <a:srgbClr val="4F4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5DE873-103C-3393-B5FC-583984850E0F}"/>
              </a:ext>
            </a:extLst>
          </p:cNvPr>
          <p:cNvSpPr/>
          <p:nvPr/>
        </p:nvSpPr>
        <p:spPr>
          <a:xfrm>
            <a:off x="2827834" y="2118599"/>
            <a:ext cx="3055823" cy="775803"/>
          </a:xfrm>
          <a:prstGeom prst="rect">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AU" sz="1400" b="1" i="0">
                <a:solidFill>
                  <a:schemeClr val="tx1"/>
                </a:solidFill>
                <a:effectLst/>
                <a:latin typeface="Open Sans" panose="020B0606030504020204" pitchFamily="34" charset="0"/>
              </a:rPr>
              <a:t>Youth offending</a:t>
            </a:r>
          </a:p>
          <a:p>
            <a:pPr lvl="0" algn="ctr">
              <a:defRPr/>
            </a:pPr>
            <a:r>
              <a:rPr kumimoji="0" lang="en-AU" sz="1400" u="none" strike="noStrike" kern="1200" cap="none" spc="0" normalizeH="0" baseline="0" noProof="0">
                <a:ln>
                  <a:noFill/>
                </a:ln>
                <a:solidFill>
                  <a:schemeClr val="tx1"/>
                </a:solidFill>
                <a:uLnTx/>
                <a:uFillTx/>
                <a:latin typeface="Open Sans" panose="020B0606030504020204" pitchFamily="34" charset="0"/>
                <a:ea typeface="+mn-ea"/>
                <a:cs typeface="+mn-cs"/>
              </a:rPr>
              <a:t>Long-term significant decline </a:t>
            </a:r>
          </a:p>
          <a:p>
            <a:pPr lvl="0" algn="ctr">
              <a:defRPr/>
            </a:pPr>
            <a:r>
              <a:rPr lang="en-AU" sz="1400" b="0" i="0">
                <a:solidFill>
                  <a:schemeClr val="tx1"/>
                </a:solidFill>
                <a:effectLst/>
                <a:latin typeface="Open Sans" panose="020B0606030504020204" pitchFamily="34" charset="0"/>
              </a:rPr>
              <a:t>Down </a:t>
            </a:r>
            <a:r>
              <a:rPr lang="en-AU" sz="1400" b="1">
                <a:solidFill>
                  <a:schemeClr val="tx1"/>
                </a:solidFill>
                <a:latin typeface="Open Sans" panose="020B0606030504020204" pitchFamily="34" charset="0"/>
              </a:rPr>
              <a:t>45% </a:t>
            </a:r>
            <a:r>
              <a:rPr lang="en-AU" sz="1400">
                <a:solidFill>
                  <a:schemeClr val="tx1"/>
                </a:solidFill>
                <a:latin typeface="Open Sans" panose="020B0606030504020204" pitchFamily="34" charset="0"/>
              </a:rPr>
              <a:t>in Australia in 16 years</a:t>
            </a:r>
            <a:endParaRPr kumimoji="0" lang="en-AU" sz="1400" b="0" i="0" u="none" strike="noStrike" kern="1200" cap="none" spc="0" normalizeH="0" baseline="0" noProof="0">
              <a:ln>
                <a:noFill/>
              </a:ln>
              <a:solidFill>
                <a:schemeClr val="tx1"/>
              </a:solidFill>
              <a:effectLst/>
              <a:uLnTx/>
              <a:uFillTx/>
              <a:latin typeface="Public Sans Light"/>
              <a:ea typeface="+mn-ea"/>
              <a:cs typeface="+mn-cs"/>
            </a:endParaRPr>
          </a:p>
        </p:txBody>
      </p:sp>
      <p:sp>
        <p:nvSpPr>
          <p:cNvPr id="2" name="Rectangle: Rounded Corners 1">
            <a:extLst>
              <a:ext uri="{FF2B5EF4-FFF2-40B4-BE49-F238E27FC236}">
                <a16:creationId xmlns:a16="http://schemas.microsoft.com/office/drawing/2014/main" id="{EDA20C95-03A4-080B-6CF8-2F4E6986831C}"/>
              </a:ext>
            </a:extLst>
          </p:cNvPr>
          <p:cNvSpPr/>
          <p:nvPr/>
        </p:nvSpPr>
        <p:spPr>
          <a:xfrm>
            <a:off x="902782" y="1204109"/>
            <a:ext cx="4320000" cy="486184"/>
          </a:xfrm>
          <a:prstGeom prst="roundRect">
            <a:avLst/>
          </a:prstGeom>
          <a:solidFill>
            <a:schemeClr val="bg1"/>
          </a:solidFill>
          <a:ln>
            <a:solidFill>
              <a:srgbClr val="4F408E"/>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AU" sz="1600" b="1">
                <a:solidFill>
                  <a:srgbClr val="4F408E"/>
                </a:solidFill>
              </a:rPr>
              <a:t>Youth offending rate vs adult offending rate</a:t>
            </a:r>
            <a:endParaRPr lang="en-AU" sz="1600">
              <a:solidFill>
                <a:srgbClr val="4F408E"/>
              </a:solidFill>
            </a:endParaRPr>
          </a:p>
        </p:txBody>
      </p:sp>
      <p:sp>
        <p:nvSpPr>
          <p:cNvPr id="5" name="Rectangle 4">
            <a:extLst>
              <a:ext uri="{FF2B5EF4-FFF2-40B4-BE49-F238E27FC236}">
                <a16:creationId xmlns:a16="http://schemas.microsoft.com/office/drawing/2014/main" id="{EE4CF253-FC15-61A3-6C4E-021D3268F148}"/>
              </a:ext>
            </a:extLst>
          </p:cNvPr>
          <p:cNvSpPr/>
          <p:nvPr/>
        </p:nvSpPr>
        <p:spPr>
          <a:xfrm>
            <a:off x="993779" y="4330854"/>
            <a:ext cx="3055823" cy="775803"/>
          </a:xfrm>
          <a:prstGeom prst="rect">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AU" sz="1400" b="1" i="0">
                <a:solidFill>
                  <a:schemeClr val="tx1"/>
                </a:solidFill>
                <a:effectLst/>
                <a:latin typeface="Open Sans" panose="020B0606030504020204" pitchFamily="34" charset="0"/>
              </a:rPr>
              <a:t>Adult offending</a:t>
            </a:r>
          </a:p>
          <a:p>
            <a:pPr lvl="0" algn="ctr">
              <a:defRPr/>
            </a:pPr>
            <a:r>
              <a:rPr kumimoji="0" lang="en-AU" sz="1400" u="none" strike="noStrike" kern="1200" cap="none" spc="0" normalizeH="0" baseline="0" noProof="0">
                <a:ln>
                  <a:noFill/>
                </a:ln>
                <a:solidFill>
                  <a:schemeClr val="tx1"/>
                </a:solidFill>
                <a:uLnTx/>
                <a:uFillTx/>
                <a:latin typeface="Open Sans" panose="020B0606030504020204" pitchFamily="34" charset="0"/>
                <a:ea typeface="+mn-ea"/>
                <a:cs typeface="+mn-cs"/>
              </a:rPr>
              <a:t>Steady decline </a:t>
            </a:r>
          </a:p>
          <a:p>
            <a:pPr lvl="0" algn="ctr">
              <a:defRPr/>
            </a:pPr>
            <a:r>
              <a:rPr lang="en-AU" sz="1400" b="0" i="0">
                <a:solidFill>
                  <a:schemeClr val="tx1"/>
                </a:solidFill>
                <a:effectLst/>
                <a:latin typeface="Open Sans" panose="020B0606030504020204" pitchFamily="34" charset="0"/>
              </a:rPr>
              <a:t>Down </a:t>
            </a:r>
            <a:r>
              <a:rPr lang="en-AU" sz="1400" b="1">
                <a:solidFill>
                  <a:schemeClr val="tx1"/>
                </a:solidFill>
                <a:latin typeface="Open Sans" panose="020B0606030504020204" pitchFamily="34" charset="0"/>
              </a:rPr>
              <a:t>25% </a:t>
            </a:r>
            <a:r>
              <a:rPr lang="en-AU" sz="1400">
                <a:solidFill>
                  <a:schemeClr val="tx1"/>
                </a:solidFill>
                <a:latin typeface="Open Sans" panose="020B0606030504020204" pitchFamily="34" charset="0"/>
              </a:rPr>
              <a:t>in Australia in 16 years</a:t>
            </a:r>
            <a:endParaRPr kumimoji="0" lang="en-AU" sz="1400" b="0" i="0" u="none" strike="noStrike" kern="1200" cap="none" spc="0" normalizeH="0" baseline="0" noProof="0">
              <a:ln>
                <a:noFill/>
              </a:ln>
              <a:solidFill>
                <a:schemeClr val="tx1"/>
              </a:solidFill>
              <a:effectLst/>
              <a:uLnTx/>
              <a:uFillTx/>
              <a:latin typeface="Public Sans Light"/>
              <a:ea typeface="+mn-ea"/>
              <a:cs typeface="+mn-cs"/>
            </a:endParaRPr>
          </a:p>
        </p:txBody>
      </p:sp>
      <p:sp>
        <p:nvSpPr>
          <p:cNvPr id="9" name="Rectangle: Rounded Corners 8">
            <a:extLst>
              <a:ext uri="{FF2B5EF4-FFF2-40B4-BE49-F238E27FC236}">
                <a16:creationId xmlns:a16="http://schemas.microsoft.com/office/drawing/2014/main" id="{59615BF0-49C1-3CF7-F3EF-0C97A1F205CE}"/>
              </a:ext>
            </a:extLst>
          </p:cNvPr>
          <p:cNvSpPr/>
          <p:nvPr/>
        </p:nvSpPr>
        <p:spPr>
          <a:xfrm>
            <a:off x="7150952" y="1210178"/>
            <a:ext cx="4320000" cy="486184"/>
          </a:xfrm>
          <a:prstGeom prst="roundRect">
            <a:avLst/>
          </a:prstGeom>
          <a:solidFill>
            <a:schemeClr val="bg1"/>
          </a:solidFill>
          <a:ln>
            <a:solidFill>
              <a:srgbClr val="4F408E"/>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AU" sz="1600" b="1">
                <a:solidFill>
                  <a:srgbClr val="4F408E"/>
                </a:solidFill>
              </a:rPr>
              <a:t>Youth offending rate by state</a:t>
            </a:r>
            <a:endParaRPr lang="en-AU" sz="1600">
              <a:solidFill>
                <a:srgbClr val="4F408E"/>
              </a:solidFill>
            </a:endParaRPr>
          </a:p>
        </p:txBody>
      </p:sp>
      <p:graphicFrame>
        <p:nvGraphicFramePr>
          <p:cNvPr id="20" name="Chart 19">
            <a:extLst>
              <a:ext uri="{FF2B5EF4-FFF2-40B4-BE49-F238E27FC236}">
                <a16:creationId xmlns:a16="http://schemas.microsoft.com/office/drawing/2014/main" id="{736C3626-A05E-A104-F71E-BE3C3B0B98B0}"/>
              </a:ext>
            </a:extLst>
          </p:cNvPr>
          <p:cNvGraphicFramePr>
            <a:graphicFrameLocks/>
          </p:cNvGraphicFramePr>
          <p:nvPr>
            <p:extLst>
              <p:ext uri="{D42A27DB-BD31-4B8C-83A1-F6EECF244321}">
                <p14:modId xmlns:p14="http://schemas.microsoft.com/office/powerpoint/2010/main" val="750973313"/>
              </p:ext>
            </p:extLst>
          </p:nvPr>
        </p:nvGraphicFramePr>
        <p:xfrm>
          <a:off x="6188357" y="1690293"/>
          <a:ext cx="5911285" cy="51677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E9C63B72-FE20-7B21-99CA-C81C9B0587D7}"/>
              </a:ext>
            </a:extLst>
          </p:cNvPr>
          <p:cNvGraphicFramePr>
            <a:graphicFrameLocks/>
          </p:cNvGraphicFramePr>
          <p:nvPr>
            <p:extLst>
              <p:ext uri="{D42A27DB-BD31-4B8C-83A1-F6EECF244321}">
                <p14:modId xmlns:p14="http://schemas.microsoft.com/office/powerpoint/2010/main" val="2246951368"/>
              </p:ext>
            </p:extLst>
          </p:nvPr>
        </p:nvGraphicFramePr>
        <p:xfrm>
          <a:off x="6188357" y="1690293"/>
          <a:ext cx="5911285" cy="5167706"/>
        </p:xfrm>
        <a:graphic>
          <a:graphicData uri="http://schemas.openxmlformats.org/drawingml/2006/chart">
            <c:chart xmlns:c="http://schemas.openxmlformats.org/drawingml/2006/chart" xmlns:r="http://schemas.openxmlformats.org/officeDocument/2006/relationships" r:id="rId5"/>
          </a:graphicData>
        </a:graphic>
      </p:graphicFrame>
      <p:grpSp>
        <p:nvGrpSpPr>
          <p:cNvPr id="26" name="Group 25">
            <a:extLst>
              <a:ext uri="{FF2B5EF4-FFF2-40B4-BE49-F238E27FC236}">
                <a16:creationId xmlns:a16="http://schemas.microsoft.com/office/drawing/2014/main" id="{796DC44F-5BEA-3D1B-56F4-9BAD238AC64C}"/>
              </a:ext>
            </a:extLst>
          </p:cNvPr>
          <p:cNvGrpSpPr>
            <a:grpSpLocks noChangeAspect="1"/>
          </p:cNvGrpSpPr>
          <p:nvPr/>
        </p:nvGrpSpPr>
        <p:grpSpPr>
          <a:xfrm>
            <a:off x="979923" y="336290"/>
            <a:ext cx="445766" cy="432000"/>
            <a:chOff x="3092707" y="3521234"/>
            <a:chExt cx="460417" cy="446197"/>
          </a:xfrm>
          <a:solidFill>
            <a:schemeClr val="bg1"/>
          </a:solidFill>
        </p:grpSpPr>
        <p:sp>
          <p:nvSpPr>
            <p:cNvPr id="27" name="Freeform: Shape 26">
              <a:extLst>
                <a:ext uri="{FF2B5EF4-FFF2-40B4-BE49-F238E27FC236}">
                  <a16:creationId xmlns:a16="http://schemas.microsoft.com/office/drawing/2014/main" id="{D6603034-A21E-B3B5-123D-4A14746AAD6F}"/>
                </a:ext>
              </a:extLst>
            </p:cNvPr>
            <p:cNvSpPr/>
            <p:nvPr/>
          </p:nvSpPr>
          <p:spPr>
            <a:xfrm>
              <a:off x="3416117" y="3890610"/>
              <a:ext cx="106914" cy="76820"/>
            </a:xfrm>
            <a:custGeom>
              <a:avLst/>
              <a:gdLst>
                <a:gd name="connsiteX0" fmla="*/ 98661 w 106914"/>
                <a:gd name="connsiteY0" fmla="*/ 76821 h 76820"/>
                <a:gd name="connsiteX1" fmla="*/ 8254 w 106914"/>
                <a:gd name="connsiteY1" fmla="*/ 76821 h 76820"/>
                <a:gd name="connsiteX2" fmla="*/ 0 w 106914"/>
                <a:gd name="connsiteY2" fmla="*/ 68567 h 76820"/>
                <a:gd name="connsiteX3" fmla="*/ 0 w 106914"/>
                <a:gd name="connsiteY3" fmla="*/ 8253 h 76820"/>
                <a:gd name="connsiteX4" fmla="*/ 8254 w 106914"/>
                <a:gd name="connsiteY4" fmla="*/ 0 h 76820"/>
                <a:gd name="connsiteX5" fmla="*/ 98661 w 106914"/>
                <a:gd name="connsiteY5" fmla="*/ 0 h 76820"/>
                <a:gd name="connsiteX6" fmla="*/ 106915 w 106914"/>
                <a:gd name="connsiteY6" fmla="*/ 8253 h 76820"/>
                <a:gd name="connsiteX7" fmla="*/ 106915 w 106914"/>
                <a:gd name="connsiteY7" fmla="*/ 68567 h 76820"/>
                <a:gd name="connsiteX8" fmla="*/ 98661 w 106914"/>
                <a:gd name="connsiteY8" fmla="*/ 76821 h 76820"/>
                <a:gd name="connsiteX9" fmla="*/ 16507 w 106914"/>
                <a:gd name="connsiteY9" fmla="*/ 60314 h 76820"/>
                <a:gd name="connsiteX10" fmla="*/ 90408 w 106914"/>
                <a:gd name="connsiteY10" fmla="*/ 60314 h 76820"/>
                <a:gd name="connsiteX11" fmla="*/ 90408 w 106914"/>
                <a:gd name="connsiteY11" fmla="*/ 16507 h 76820"/>
                <a:gd name="connsiteX12" fmla="*/ 16507 w 106914"/>
                <a:gd name="connsiteY12" fmla="*/ 16507 h 76820"/>
                <a:gd name="connsiteX13" fmla="*/ 16507 w 106914"/>
                <a:gd name="connsiteY13" fmla="*/ 60314 h 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914" h="76820">
                  <a:moveTo>
                    <a:pt x="98661" y="76821"/>
                  </a:moveTo>
                  <a:lnTo>
                    <a:pt x="8254" y="76821"/>
                  </a:lnTo>
                  <a:cubicBezTo>
                    <a:pt x="3682" y="76821"/>
                    <a:pt x="0" y="73138"/>
                    <a:pt x="0" y="68567"/>
                  </a:cubicBezTo>
                  <a:lnTo>
                    <a:pt x="0" y="8253"/>
                  </a:lnTo>
                  <a:cubicBezTo>
                    <a:pt x="0" y="3682"/>
                    <a:pt x="3682" y="0"/>
                    <a:pt x="8254" y="0"/>
                  </a:cubicBezTo>
                  <a:lnTo>
                    <a:pt x="98661" y="0"/>
                  </a:lnTo>
                  <a:cubicBezTo>
                    <a:pt x="103232" y="0"/>
                    <a:pt x="106915" y="3682"/>
                    <a:pt x="106915" y="8253"/>
                  </a:cubicBezTo>
                  <a:lnTo>
                    <a:pt x="106915" y="68567"/>
                  </a:lnTo>
                  <a:cubicBezTo>
                    <a:pt x="106915" y="73138"/>
                    <a:pt x="103232" y="76821"/>
                    <a:pt x="98661" y="76821"/>
                  </a:cubicBezTo>
                  <a:close/>
                  <a:moveTo>
                    <a:pt x="16507" y="60314"/>
                  </a:moveTo>
                  <a:lnTo>
                    <a:pt x="90408" y="60314"/>
                  </a:lnTo>
                  <a:lnTo>
                    <a:pt x="90408" y="16507"/>
                  </a:lnTo>
                  <a:lnTo>
                    <a:pt x="16507" y="16507"/>
                  </a:lnTo>
                  <a:lnTo>
                    <a:pt x="16507" y="60314"/>
                  </a:lnTo>
                  <a:close/>
                </a:path>
              </a:pathLst>
            </a:custGeom>
            <a:grpFill/>
            <a:ln w="0" cap="flat">
              <a:noFill/>
              <a:prstDash val="solid"/>
              <a:miter/>
            </a:ln>
          </p:spPr>
          <p:txBody>
            <a:bodyPr rtlCol="0" anchor="ctr"/>
            <a:lstStyle/>
            <a:p>
              <a:pPr>
                <a:lnSpc>
                  <a:spcPct val="90000"/>
                </a:lnSpc>
              </a:pPr>
              <a:endParaRPr lang="en-AU" sz="650"/>
            </a:p>
          </p:txBody>
        </p:sp>
        <p:sp>
          <p:nvSpPr>
            <p:cNvPr id="28" name="Freeform: Shape 27">
              <a:extLst>
                <a:ext uri="{FF2B5EF4-FFF2-40B4-BE49-F238E27FC236}">
                  <a16:creationId xmlns:a16="http://schemas.microsoft.com/office/drawing/2014/main" id="{1C7D1CEF-97CD-192E-19D4-FE48847EC149}"/>
                </a:ext>
              </a:extLst>
            </p:cNvPr>
            <p:cNvSpPr/>
            <p:nvPr/>
          </p:nvSpPr>
          <p:spPr>
            <a:xfrm>
              <a:off x="3315424" y="3749919"/>
              <a:ext cx="117072" cy="217511"/>
            </a:xfrm>
            <a:custGeom>
              <a:avLst/>
              <a:gdLst>
                <a:gd name="connsiteX0" fmla="*/ 108819 w 117072"/>
                <a:gd name="connsiteY0" fmla="*/ 217512 h 217511"/>
                <a:gd name="connsiteX1" fmla="*/ 8253 w 117072"/>
                <a:gd name="connsiteY1" fmla="*/ 217512 h 217511"/>
                <a:gd name="connsiteX2" fmla="*/ 0 w 117072"/>
                <a:gd name="connsiteY2" fmla="*/ 209258 h 217511"/>
                <a:gd name="connsiteX3" fmla="*/ 0 w 117072"/>
                <a:gd name="connsiteY3" fmla="*/ 8253 h 217511"/>
                <a:gd name="connsiteX4" fmla="*/ 8253 w 117072"/>
                <a:gd name="connsiteY4" fmla="*/ 0 h 217511"/>
                <a:gd name="connsiteX5" fmla="*/ 108819 w 117072"/>
                <a:gd name="connsiteY5" fmla="*/ 0 h 217511"/>
                <a:gd name="connsiteX6" fmla="*/ 117073 w 117072"/>
                <a:gd name="connsiteY6" fmla="*/ 8253 h 217511"/>
                <a:gd name="connsiteX7" fmla="*/ 117073 w 117072"/>
                <a:gd name="connsiteY7" fmla="*/ 209258 h 217511"/>
                <a:gd name="connsiteX8" fmla="*/ 108819 w 117072"/>
                <a:gd name="connsiteY8" fmla="*/ 217512 h 217511"/>
                <a:gd name="connsiteX9" fmla="*/ 16634 w 117072"/>
                <a:gd name="connsiteY9" fmla="*/ 201005 h 217511"/>
                <a:gd name="connsiteX10" fmla="*/ 100566 w 117072"/>
                <a:gd name="connsiteY10" fmla="*/ 201005 h 217511"/>
                <a:gd name="connsiteX11" fmla="*/ 100566 w 117072"/>
                <a:gd name="connsiteY11" fmla="*/ 16507 h 217511"/>
                <a:gd name="connsiteX12" fmla="*/ 16634 w 117072"/>
                <a:gd name="connsiteY12" fmla="*/ 16507 h 217511"/>
                <a:gd name="connsiteX13" fmla="*/ 16634 w 117072"/>
                <a:gd name="connsiteY13" fmla="*/ 201005 h 21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072" h="217511">
                  <a:moveTo>
                    <a:pt x="108819" y="217512"/>
                  </a:moveTo>
                  <a:lnTo>
                    <a:pt x="8253" y="217512"/>
                  </a:lnTo>
                  <a:cubicBezTo>
                    <a:pt x="3682" y="217512"/>
                    <a:pt x="0" y="213829"/>
                    <a:pt x="0" y="209258"/>
                  </a:cubicBezTo>
                  <a:lnTo>
                    <a:pt x="0" y="8253"/>
                  </a:lnTo>
                  <a:cubicBezTo>
                    <a:pt x="0" y="3682"/>
                    <a:pt x="3682" y="0"/>
                    <a:pt x="8253" y="0"/>
                  </a:cubicBezTo>
                  <a:lnTo>
                    <a:pt x="108819" y="0"/>
                  </a:lnTo>
                  <a:cubicBezTo>
                    <a:pt x="113390" y="0"/>
                    <a:pt x="117073" y="3682"/>
                    <a:pt x="117073" y="8253"/>
                  </a:cubicBezTo>
                  <a:lnTo>
                    <a:pt x="117073" y="209258"/>
                  </a:lnTo>
                  <a:cubicBezTo>
                    <a:pt x="117073" y="213829"/>
                    <a:pt x="113390" y="217512"/>
                    <a:pt x="108819" y="217512"/>
                  </a:cubicBezTo>
                  <a:close/>
                  <a:moveTo>
                    <a:pt x="16634" y="201005"/>
                  </a:moveTo>
                  <a:lnTo>
                    <a:pt x="100566" y="201005"/>
                  </a:lnTo>
                  <a:lnTo>
                    <a:pt x="100566" y="16507"/>
                  </a:lnTo>
                  <a:lnTo>
                    <a:pt x="16634" y="16507"/>
                  </a:lnTo>
                  <a:lnTo>
                    <a:pt x="16634" y="201005"/>
                  </a:lnTo>
                  <a:close/>
                </a:path>
              </a:pathLst>
            </a:custGeom>
            <a:grpFill/>
            <a:ln w="0" cap="flat">
              <a:noFill/>
              <a:prstDash val="solid"/>
              <a:miter/>
            </a:ln>
          </p:spPr>
          <p:txBody>
            <a:bodyPr rtlCol="0" anchor="ctr"/>
            <a:lstStyle/>
            <a:p>
              <a:pPr>
                <a:lnSpc>
                  <a:spcPct val="90000"/>
                </a:lnSpc>
              </a:pPr>
              <a:endParaRPr lang="en-AU" sz="650"/>
            </a:p>
          </p:txBody>
        </p:sp>
        <p:sp>
          <p:nvSpPr>
            <p:cNvPr id="29" name="Freeform: Shape 28">
              <a:extLst>
                <a:ext uri="{FF2B5EF4-FFF2-40B4-BE49-F238E27FC236}">
                  <a16:creationId xmlns:a16="http://schemas.microsoft.com/office/drawing/2014/main" id="{B0D09D33-784E-82FF-A597-808F1CAFF269}"/>
                </a:ext>
              </a:extLst>
            </p:cNvPr>
            <p:cNvSpPr/>
            <p:nvPr/>
          </p:nvSpPr>
          <p:spPr>
            <a:xfrm>
              <a:off x="3215112" y="3840327"/>
              <a:ext cx="116945" cy="127104"/>
            </a:xfrm>
            <a:custGeom>
              <a:avLst/>
              <a:gdLst>
                <a:gd name="connsiteX0" fmla="*/ 108692 w 116945"/>
                <a:gd name="connsiteY0" fmla="*/ 127104 h 127104"/>
                <a:gd name="connsiteX1" fmla="*/ 8253 w 116945"/>
                <a:gd name="connsiteY1" fmla="*/ 127104 h 127104"/>
                <a:gd name="connsiteX2" fmla="*/ 0 w 116945"/>
                <a:gd name="connsiteY2" fmla="*/ 118851 h 127104"/>
                <a:gd name="connsiteX3" fmla="*/ 0 w 116945"/>
                <a:gd name="connsiteY3" fmla="*/ 8254 h 127104"/>
                <a:gd name="connsiteX4" fmla="*/ 8253 w 116945"/>
                <a:gd name="connsiteY4" fmla="*/ 0 h 127104"/>
                <a:gd name="connsiteX5" fmla="*/ 108692 w 116945"/>
                <a:gd name="connsiteY5" fmla="*/ 0 h 127104"/>
                <a:gd name="connsiteX6" fmla="*/ 116946 w 116945"/>
                <a:gd name="connsiteY6" fmla="*/ 8254 h 127104"/>
                <a:gd name="connsiteX7" fmla="*/ 116946 w 116945"/>
                <a:gd name="connsiteY7" fmla="*/ 118851 h 127104"/>
                <a:gd name="connsiteX8" fmla="*/ 108692 w 116945"/>
                <a:gd name="connsiteY8" fmla="*/ 127104 h 127104"/>
                <a:gd name="connsiteX9" fmla="*/ 16507 w 116945"/>
                <a:gd name="connsiteY9" fmla="*/ 110597 h 127104"/>
                <a:gd name="connsiteX10" fmla="*/ 100439 w 116945"/>
                <a:gd name="connsiteY10" fmla="*/ 110597 h 127104"/>
                <a:gd name="connsiteX11" fmla="*/ 100439 w 116945"/>
                <a:gd name="connsiteY11" fmla="*/ 16507 h 127104"/>
                <a:gd name="connsiteX12" fmla="*/ 16507 w 116945"/>
                <a:gd name="connsiteY12" fmla="*/ 16507 h 127104"/>
                <a:gd name="connsiteX13" fmla="*/ 16507 w 116945"/>
                <a:gd name="connsiteY13" fmla="*/ 110597 h 12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945" h="127104">
                  <a:moveTo>
                    <a:pt x="108692" y="127104"/>
                  </a:moveTo>
                  <a:lnTo>
                    <a:pt x="8253" y="127104"/>
                  </a:lnTo>
                  <a:cubicBezTo>
                    <a:pt x="3682" y="127104"/>
                    <a:pt x="0" y="123422"/>
                    <a:pt x="0" y="118851"/>
                  </a:cubicBezTo>
                  <a:lnTo>
                    <a:pt x="0" y="8254"/>
                  </a:lnTo>
                  <a:cubicBezTo>
                    <a:pt x="0" y="3682"/>
                    <a:pt x="3682" y="0"/>
                    <a:pt x="8253" y="0"/>
                  </a:cubicBezTo>
                  <a:lnTo>
                    <a:pt x="108692" y="0"/>
                  </a:lnTo>
                  <a:cubicBezTo>
                    <a:pt x="113264" y="0"/>
                    <a:pt x="116946" y="3682"/>
                    <a:pt x="116946" y="8254"/>
                  </a:cubicBezTo>
                  <a:lnTo>
                    <a:pt x="116946" y="118851"/>
                  </a:lnTo>
                  <a:cubicBezTo>
                    <a:pt x="116946" y="123422"/>
                    <a:pt x="113264" y="127104"/>
                    <a:pt x="108692" y="127104"/>
                  </a:cubicBezTo>
                  <a:close/>
                  <a:moveTo>
                    <a:pt x="16507" y="110597"/>
                  </a:moveTo>
                  <a:lnTo>
                    <a:pt x="100439" y="110597"/>
                  </a:lnTo>
                  <a:lnTo>
                    <a:pt x="100439" y="16507"/>
                  </a:lnTo>
                  <a:lnTo>
                    <a:pt x="16507" y="16507"/>
                  </a:lnTo>
                  <a:lnTo>
                    <a:pt x="16507" y="110597"/>
                  </a:lnTo>
                  <a:close/>
                </a:path>
              </a:pathLst>
            </a:custGeom>
            <a:grpFill/>
            <a:ln w="0" cap="flat">
              <a:noFill/>
              <a:prstDash val="solid"/>
              <a:miter/>
            </a:ln>
          </p:spPr>
          <p:txBody>
            <a:bodyPr rtlCol="0" anchor="ctr"/>
            <a:lstStyle/>
            <a:p>
              <a:pPr>
                <a:lnSpc>
                  <a:spcPct val="90000"/>
                </a:lnSpc>
              </a:pPr>
              <a:endParaRPr lang="en-AU" sz="650"/>
            </a:p>
          </p:txBody>
        </p:sp>
        <p:sp>
          <p:nvSpPr>
            <p:cNvPr id="30" name="Freeform: Shape 29">
              <a:extLst>
                <a:ext uri="{FF2B5EF4-FFF2-40B4-BE49-F238E27FC236}">
                  <a16:creationId xmlns:a16="http://schemas.microsoft.com/office/drawing/2014/main" id="{EBF7CC66-847A-8407-A2C1-D147F82958D6}"/>
                </a:ext>
              </a:extLst>
            </p:cNvPr>
            <p:cNvSpPr/>
            <p:nvPr/>
          </p:nvSpPr>
          <p:spPr>
            <a:xfrm>
              <a:off x="3114547" y="3699637"/>
              <a:ext cx="117072" cy="267794"/>
            </a:xfrm>
            <a:custGeom>
              <a:avLst/>
              <a:gdLst>
                <a:gd name="connsiteX0" fmla="*/ 108819 w 117072"/>
                <a:gd name="connsiteY0" fmla="*/ 267794 h 267794"/>
                <a:gd name="connsiteX1" fmla="*/ 8253 w 117072"/>
                <a:gd name="connsiteY1" fmla="*/ 267794 h 267794"/>
                <a:gd name="connsiteX2" fmla="*/ 0 w 117072"/>
                <a:gd name="connsiteY2" fmla="*/ 259541 h 267794"/>
                <a:gd name="connsiteX3" fmla="*/ 0 w 117072"/>
                <a:gd name="connsiteY3" fmla="*/ 8253 h 267794"/>
                <a:gd name="connsiteX4" fmla="*/ 8253 w 117072"/>
                <a:gd name="connsiteY4" fmla="*/ 0 h 267794"/>
                <a:gd name="connsiteX5" fmla="*/ 108819 w 117072"/>
                <a:gd name="connsiteY5" fmla="*/ 0 h 267794"/>
                <a:gd name="connsiteX6" fmla="*/ 117073 w 117072"/>
                <a:gd name="connsiteY6" fmla="*/ 8253 h 267794"/>
                <a:gd name="connsiteX7" fmla="*/ 117073 w 117072"/>
                <a:gd name="connsiteY7" fmla="*/ 259541 h 267794"/>
                <a:gd name="connsiteX8" fmla="*/ 108819 w 117072"/>
                <a:gd name="connsiteY8" fmla="*/ 267794 h 267794"/>
                <a:gd name="connsiteX9" fmla="*/ 16507 w 117072"/>
                <a:gd name="connsiteY9" fmla="*/ 251287 h 267794"/>
                <a:gd name="connsiteX10" fmla="*/ 100439 w 117072"/>
                <a:gd name="connsiteY10" fmla="*/ 251287 h 267794"/>
                <a:gd name="connsiteX11" fmla="*/ 100439 w 117072"/>
                <a:gd name="connsiteY11" fmla="*/ 16507 h 267794"/>
                <a:gd name="connsiteX12" fmla="*/ 16507 w 117072"/>
                <a:gd name="connsiteY12" fmla="*/ 16507 h 267794"/>
                <a:gd name="connsiteX13" fmla="*/ 16507 w 117072"/>
                <a:gd name="connsiteY13" fmla="*/ 251287 h 2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072" h="267794">
                  <a:moveTo>
                    <a:pt x="108819" y="267794"/>
                  </a:moveTo>
                  <a:lnTo>
                    <a:pt x="8253" y="267794"/>
                  </a:lnTo>
                  <a:cubicBezTo>
                    <a:pt x="3682" y="267794"/>
                    <a:pt x="0" y="264112"/>
                    <a:pt x="0" y="259541"/>
                  </a:cubicBezTo>
                  <a:lnTo>
                    <a:pt x="0" y="8253"/>
                  </a:lnTo>
                  <a:cubicBezTo>
                    <a:pt x="0" y="3682"/>
                    <a:pt x="3682" y="0"/>
                    <a:pt x="8253" y="0"/>
                  </a:cubicBezTo>
                  <a:lnTo>
                    <a:pt x="108819" y="0"/>
                  </a:lnTo>
                  <a:cubicBezTo>
                    <a:pt x="113390" y="0"/>
                    <a:pt x="117073" y="3682"/>
                    <a:pt x="117073" y="8253"/>
                  </a:cubicBezTo>
                  <a:lnTo>
                    <a:pt x="117073" y="259541"/>
                  </a:lnTo>
                  <a:cubicBezTo>
                    <a:pt x="117073" y="264112"/>
                    <a:pt x="113390" y="267794"/>
                    <a:pt x="108819" y="267794"/>
                  </a:cubicBezTo>
                  <a:close/>
                  <a:moveTo>
                    <a:pt x="16507" y="251287"/>
                  </a:moveTo>
                  <a:lnTo>
                    <a:pt x="100439" y="251287"/>
                  </a:lnTo>
                  <a:lnTo>
                    <a:pt x="100439" y="16507"/>
                  </a:lnTo>
                  <a:lnTo>
                    <a:pt x="16507" y="16507"/>
                  </a:lnTo>
                  <a:lnTo>
                    <a:pt x="16507" y="251287"/>
                  </a:lnTo>
                  <a:close/>
                </a:path>
              </a:pathLst>
            </a:custGeom>
            <a:grpFill/>
            <a:ln w="0" cap="flat">
              <a:noFill/>
              <a:prstDash val="solid"/>
              <a:miter/>
            </a:ln>
          </p:spPr>
          <p:txBody>
            <a:bodyPr rtlCol="0" anchor="ctr"/>
            <a:lstStyle/>
            <a:p>
              <a:pPr>
                <a:lnSpc>
                  <a:spcPct val="90000"/>
                </a:lnSpc>
              </a:pPr>
              <a:endParaRPr lang="en-AU" sz="650"/>
            </a:p>
          </p:txBody>
        </p:sp>
        <p:sp>
          <p:nvSpPr>
            <p:cNvPr id="31" name="Freeform: Shape 30">
              <a:extLst>
                <a:ext uri="{FF2B5EF4-FFF2-40B4-BE49-F238E27FC236}">
                  <a16:creationId xmlns:a16="http://schemas.microsoft.com/office/drawing/2014/main" id="{CCE0A9C0-8A07-0350-522F-274041E375E4}"/>
                </a:ext>
              </a:extLst>
            </p:cNvPr>
            <p:cNvSpPr/>
            <p:nvPr/>
          </p:nvSpPr>
          <p:spPr>
            <a:xfrm>
              <a:off x="3474526" y="3687828"/>
              <a:ext cx="78598" cy="78598"/>
            </a:xfrm>
            <a:custGeom>
              <a:avLst/>
              <a:gdLst>
                <a:gd name="connsiteX0" fmla="*/ 70345 w 78598"/>
                <a:gd name="connsiteY0" fmla="*/ 78599 h 78598"/>
                <a:gd name="connsiteX1" fmla="*/ 0 w 78598"/>
                <a:gd name="connsiteY1" fmla="*/ 78599 h 78598"/>
                <a:gd name="connsiteX2" fmla="*/ 0 w 78598"/>
                <a:gd name="connsiteY2" fmla="*/ 62092 h 78598"/>
                <a:gd name="connsiteX3" fmla="*/ 62092 w 78598"/>
                <a:gd name="connsiteY3" fmla="*/ 62092 h 78598"/>
                <a:gd name="connsiteX4" fmla="*/ 62092 w 78598"/>
                <a:gd name="connsiteY4" fmla="*/ 0 h 78598"/>
                <a:gd name="connsiteX5" fmla="*/ 78599 w 78598"/>
                <a:gd name="connsiteY5" fmla="*/ 0 h 78598"/>
                <a:gd name="connsiteX6" fmla="*/ 78599 w 78598"/>
                <a:gd name="connsiteY6" fmla="*/ 70345 h 78598"/>
                <a:gd name="connsiteX7" fmla="*/ 70345 w 78598"/>
                <a:gd name="connsiteY7" fmla="*/ 78599 h 7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 h="78598">
                  <a:moveTo>
                    <a:pt x="70345" y="78599"/>
                  </a:moveTo>
                  <a:lnTo>
                    <a:pt x="0" y="78599"/>
                  </a:lnTo>
                  <a:lnTo>
                    <a:pt x="0" y="62092"/>
                  </a:lnTo>
                  <a:lnTo>
                    <a:pt x="62092" y="62092"/>
                  </a:lnTo>
                  <a:lnTo>
                    <a:pt x="62092" y="0"/>
                  </a:lnTo>
                  <a:lnTo>
                    <a:pt x="78599" y="0"/>
                  </a:lnTo>
                  <a:lnTo>
                    <a:pt x="78599" y="70345"/>
                  </a:lnTo>
                  <a:cubicBezTo>
                    <a:pt x="78599" y="74916"/>
                    <a:pt x="74916" y="78599"/>
                    <a:pt x="70345" y="78599"/>
                  </a:cubicBezTo>
                  <a:close/>
                </a:path>
              </a:pathLst>
            </a:custGeom>
            <a:grpFill/>
            <a:ln w="0" cap="flat">
              <a:noFill/>
              <a:prstDash val="solid"/>
              <a:miter/>
            </a:ln>
          </p:spPr>
          <p:txBody>
            <a:bodyPr rtlCol="0" anchor="ctr"/>
            <a:lstStyle/>
            <a:p>
              <a:pPr>
                <a:lnSpc>
                  <a:spcPct val="90000"/>
                </a:lnSpc>
              </a:pPr>
              <a:endParaRPr lang="en-AU" sz="650"/>
            </a:p>
          </p:txBody>
        </p:sp>
        <p:sp>
          <p:nvSpPr>
            <p:cNvPr id="32" name="Freeform: Shape 31">
              <a:extLst>
                <a:ext uri="{FF2B5EF4-FFF2-40B4-BE49-F238E27FC236}">
                  <a16:creationId xmlns:a16="http://schemas.microsoft.com/office/drawing/2014/main" id="{C525B326-E9EB-5EF3-C7EB-E5DA6EB5AE9B}"/>
                </a:ext>
              </a:extLst>
            </p:cNvPr>
            <p:cNvSpPr/>
            <p:nvPr/>
          </p:nvSpPr>
          <p:spPr>
            <a:xfrm>
              <a:off x="3092707" y="3950924"/>
              <a:ext cx="452291" cy="16507"/>
            </a:xfrm>
            <a:custGeom>
              <a:avLst/>
              <a:gdLst>
                <a:gd name="connsiteX0" fmla="*/ 0 w 452291"/>
                <a:gd name="connsiteY0" fmla="*/ 0 h 16507"/>
                <a:gd name="connsiteX1" fmla="*/ 452292 w 452291"/>
                <a:gd name="connsiteY1" fmla="*/ 0 h 16507"/>
                <a:gd name="connsiteX2" fmla="*/ 452292 w 452291"/>
                <a:gd name="connsiteY2" fmla="*/ 16507 h 16507"/>
                <a:gd name="connsiteX3" fmla="*/ 0 w 452291"/>
                <a:gd name="connsiteY3" fmla="*/ 16507 h 16507"/>
              </a:gdLst>
              <a:ahLst/>
              <a:cxnLst>
                <a:cxn ang="0">
                  <a:pos x="connsiteX0" y="connsiteY0"/>
                </a:cxn>
                <a:cxn ang="0">
                  <a:pos x="connsiteX1" y="connsiteY1"/>
                </a:cxn>
                <a:cxn ang="0">
                  <a:pos x="connsiteX2" y="connsiteY2"/>
                </a:cxn>
                <a:cxn ang="0">
                  <a:pos x="connsiteX3" y="connsiteY3"/>
                </a:cxn>
              </a:cxnLst>
              <a:rect l="l" t="t" r="r" b="b"/>
              <a:pathLst>
                <a:path w="452291" h="16507">
                  <a:moveTo>
                    <a:pt x="0" y="0"/>
                  </a:moveTo>
                  <a:lnTo>
                    <a:pt x="452292" y="0"/>
                  </a:lnTo>
                  <a:lnTo>
                    <a:pt x="452292" y="16507"/>
                  </a:lnTo>
                  <a:lnTo>
                    <a:pt x="0" y="16507"/>
                  </a:lnTo>
                  <a:close/>
                </a:path>
              </a:pathLst>
            </a:custGeom>
            <a:grpFill/>
            <a:ln w="0" cap="flat">
              <a:noFill/>
              <a:prstDash val="solid"/>
              <a:miter/>
            </a:ln>
          </p:spPr>
          <p:txBody>
            <a:bodyPr rtlCol="0" anchor="ctr"/>
            <a:lstStyle/>
            <a:p>
              <a:pPr>
                <a:lnSpc>
                  <a:spcPct val="90000"/>
                </a:lnSpc>
              </a:pPr>
              <a:endParaRPr lang="en-AU" sz="650"/>
            </a:p>
          </p:txBody>
        </p:sp>
        <p:sp>
          <p:nvSpPr>
            <p:cNvPr id="33" name="Freeform: Shape 32">
              <a:extLst>
                <a:ext uri="{FF2B5EF4-FFF2-40B4-BE49-F238E27FC236}">
                  <a16:creationId xmlns:a16="http://schemas.microsoft.com/office/drawing/2014/main" id="{2A1BA235-8D87-DB76-3F53-935EF06C4268}"/>
                </a:ext>
              </a:extLst>
            </p:cNvPr>
            <p:cNvSpPr/>
            <p:nvPr/>
          </p:nvSpPr>
          <p:spPr>
            <a:xfrm>
              <a:off x="3106801" y="3521234"/>
              <a:ext cx="443911" cy="242779"/>
            </a:xfrm>
            <a:custGeom>
              <a:avLst/>
              <a:gdLst>
                <a:gd name="connsiteX0" fmla="*/ 432230 w 443911"/>
                <a:gd name="connsiteY0" fmla="*/ 242780 h 242779"/>
                <a:gd name="connsiteX1" fmla="*/ 297380 w 443911"/>
                <a:gd name="connsiteY1" fmla="*/ 107930 h 242779"/>
                <a:gd name="connsiteX2" fmla="*/ 202655 w 443911"/>
                <a:gd name="connsiteY2" fmla="*/ 202655 h 242779"/>
                <a:gd name="connsiteX3" fmla="*/ 196814 w 443911"/>
                <a:gd name="connsiteY3" fmla="*/ 205068 h 242779"/>
                <a:gd name="connsiteX4" fmla="*/ 196814 w 443911"/>
                <a:gd name="connsiteY4" fmla="*/ 205068 h 242779"/>
                <a:gd name="connsiteX5" fmla="*/ 190973 w 443911"/>
                <a:gd name="connsiteY5" fmla="*/ 202655 h 242779"/>
                <a:gd name="connsiteX6" fmla="*/ 0 w 443911"/>
                <a:gd name="connsiteY6" fmla="*/ 11682 h 242779"/>
                <a:gd name="connsiteX7" fmla="*/ 11682 w 443911"/>
                <a:gd name="connsiteY7" fmla="*/ 0 h 242779"/>
                <a:gd name="connsiteX8" fmla="*/ 196814 w 443911"/>
                <a:gd name="connsiteY8" fmla="*/ 185132 h 242779"/>
                <a:gd name="connsiteX9" fmla="*/ 291539 w 443911"/>
                <a:gd name="connsiteY9" fmla="*/ 90408 h 242779"/>
                <a:gd name="connsiteX10" fmla="*/ 303221 w 443911"/>
                <a:gd name="connsiteY10" fmla="*/ 90408 h 242779"/>
                <a:gd name="connsiteX11" fmla="*/ 443911 w 443911"/>
                <a:gd name="connsiteY11" fmla="*/ 231098 h 242779"/>
                <a:gd name="connsiteX12" fmla="*/ 432230 w 443911"/>
                <a:gd name="connsiteY12" fmla="*/ 242780 h 24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3911" h="242779">
                  <a:moveTo>
                    <a:pt x="432230" y="242780"/>
                  </a:moveTo>
                  <a:lnTo>
                    <a:pt x="297380" y="107930"/>
                  </a:lnTo>
                  <a:lnTo>
                    <a:pt x="202655" y="202655"/>
                  </a:lnTo>
                  <a:cubicBezTo>
                    <a:pt x="201131" y="204179"/>
                    <a:pt x="198973" y="205068"/>
                    <a:pt x="196814" y="205068"/>
                  </a:cubicBezTo>
                  <a:lnTo>
                    <a:pt x="196814" y="205068"/>
                  </a:lnTo>
                  <a:cubicBezTo>
                    <a:pt x="194655" y="205068"/>
                    <a:pt x="192497" y="204179"/>
                    <a:pt x="190973" y="202655"/>
                  </a:cubicBezTo>
                  <a:lnTo>
                    <a:pt x="0" y="11682"/>
                  </a:lnTo>
                  <a:lnTo>
                    <a:pt x="11682" y="0"/>
                  </a:lnTo>
                  <a:lnTo>
                    <a:pt x="196814" y="185132"/>
                  </a:lnTo>
                  <a:lnTo>
                    <a:pt x="291539" y="90408"/>
                  </a:lnTo>
                  <a:cubicBezTo>
                    <a:pt x="294587" y="87360"/>
                    <a:pt x="300174" y="87360"/>
                    <a:pt x="303221" y="90408"/>
                  </a:cubicBezTo>
                  <a:lnTo>
                    <a:pt x="443911" y="231098"/>
                  </a:lnTo>
                  <a:lnTo>
                    <a:pt x="432230" y="242780"/>
                  </a:lnTo>
                  <a:close/>
                </a:path>
              </a:pathLst>
            </a:custGeom>
            <a:grpFill/>
            <a:ln w="0" cap="flat">
              <a:noFill/>
              <a:prstDash val="solid"/>
              <a:miter/>
            </a:ln>
          </p:spPr>
          <p:txBody>
            <a:bodyPr rtlCol="0" anchor="ctr"/>
            <a:lstStyle/>
            <a:p>
              <a:pPr>
                <a:lnSpc>
                  <a:spcPct val="90000"/>
                </a:lnSpc>
              </a:pPr>
              <a:endParaRPr lang="en-AU" sz="650"/>
            </a:p>
          </p:txBody>
        </p:sp>
      </p:grpSp>
    </p:spTree>
    <p:extLst>
      <p:ext uri="{BB962C8B-B14F-4D97-AF65-F5344CB8AC3E}">
        <p14:creationId xmlns:p14="http://schemas.microsoft.com/office/powerpoint/2010/main" val="14804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23" dur="500"/>
                                        <p:tgtEl>
                                          <p:spTgt spid="4">
                                            <p:graphicEl>
                                              <a:chart seriesIdx="-3" categoryIdx="-3" bldStep="gridLegend"/>
                                            </p:graphicEl>
                                          </p:spTgt>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30" dur="1000"/>
                                        <p:tgtEl>
                                          <p:spTgt spid="4">
                                            <p:graphicEl>
                                              <a:chart seriesIdx="0" categoryIdx="-4" bldStep="series"/>
                                            </p:graphicEl>
                                          </p:spTgt>
                                        </p:tgtEl>
                                      </p:cBhvr>
                                    </p:animEffec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38" dur="1000"/>
                                        <p:tgtEl>
                                          <p:spTgt spid="4">
                                            <p:graphicEl>
                                              <a:chart seriesIdx="1" categoryIdx="-4" bldStep="series"/>
                                            </p:graphicEl>
                                          </p:spTgt>
                                        </p:tgtEl>
                                      </p:cBhvr>
                                    </p:animEffec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wipe(left)">
                                      <p:cBhvr>
                                        <p:cTn id="46" dur="500"/>
                                        <p:tgtEl>
                                          <p:spTgt spid="20">
                                            <p:graphicEl>
                                              <a:chart seriesIdx="-3" categoryIdx="-3" bldStep="gridLegend"/>
                                            </p:graphicEl>
                                          </p:spTgt>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wipe(left)">
                                      <p:cBhvr>
                                        <p:cTn id="53" dur="500"/>
                                        <p:tgtEl>
                                          <p:spTgt spid="20">
                                            <p:graphicEl>
                                              <a:chart seriesIdx="0" categoryIdx="-4" bldStep="series"/>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wipe(left)">
                                      <p:cBhvr>
                                        <p:cTn id="58" dur="1000"/>
                                        <p:tgtEl>
                                          <p:spTgt spid="20">
                                            <p:graphicEl>
                                              <a:chart seriesIdx="1" categoryIdx="-4" bldStep="series"/>
                                            </p:graphicEl>
                                          </p:spTgt>
                                        </p:tgtEl>
                                      </p:cBhvr>
                                    </p:animEffect>
                                  </p:childTnLst>
                                  <p:subTnLst>
                                    <p:set>
                                      <p:cBhvr override="childStyle">
                                        <p:cTn dur="1" fill="hold" display="0" masterRel="nextClick" afterEffect="1"/>
                                        <p:tgtEl>
                                          <p:spTgt spid="20">
                                            <p:graphicEl>
                                              <a:chart seriesIdx="1" categoryIdx="-4" bldStep="series"/>
                                            </p:graphicEl>
                                          </p:spTgt>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0">
                                            <p:graphicEl>
                                              <a:chart seriesIdx="2" categoryIdx="-4" bldStep="series"/>
                                            </p:graphicEl>
                                          </p:spTgt>
                                        </p:tgtEl>
                                        <p:attrNameLst>
                                          <p:attrName>style.visibility</p:attrName>
                                        </p:attrNameLst>
                                      </p:cBhvr>
                                      <p:to>
                                        <p:strVal val="visible"/>
                                      </p:to>
                                    </p:set>
                                    <p:animEffect transition="in" filter="wipe(left)">
                                      <p:cBhvr>
                                        <p:cTn id="63" dur="1000"/>
                                        <p:tgtEl>
                                          <p:spTgt spid="20">
                                            <p:graphicEl>
                                              <a:chart seriesIdx="2" categoryIdx="-4" bldStep="series"/>
                                            </p:graphicEl>
                                          </p:spTgt>
                                        </p:tgtEl>
                                      </p:cBhvr>
                                    </p:animEffect>
                                  </p:childTnLst>
                                  <p:subTnLst>
                                    <p:set>
                                      <p:cBhvr override="childStyle">
                                        <p:cTn dur="1" fill="hold" display="0" masterRel="nextClick" afterEffect="1"/>
                                        <p:tgtEl>
                                          <p:spTgt spid="20">
                                            <p:graphicEl>
                                              <a:chart seriesIdx="2" categoryIdx="-4" bldStep="series"/>
                                            </p:graphicEl>
                                          </p:spTgt>
                                        </p:tgtEl>
                                        <p:attrNameLst>
                                          <p:attrName>style.visibility</p:attrName>
                                        </p:attrNameLst>
                                      </p:cBhvr>
                                      <p:to>
                                        <p:strVal val="hidden"/>
                                      </p:to>
                                    </p:set>
                                  </p:sub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0">
                                            <p:graphicEl>
                                              <a:chart seriesIdx="3" categoryIdx="-4" bldStep="series"/>
                                            </p:graphicEl>
                                          </p:spTgt>
                                        </p:tgtEl>
                                        <p:attrNameLst>
                                          <p:attrName>style.visibility</p:attrName>
                                        </p:attrNameLst>
                                      </p:cBhvr>
                                      <p:to>
                                        <p:strVal val="visible"/>
                                      </p:to>
                                    </p:set>
                                    <p:animEffect transition="in" filter="wipe(left)">
                                      <p:cBhvr>
                                        <p:cTn id="68" dur="1000"/>
                                        <p:tgtEl>
                                          <p:spTgt spid="20">
                                            <p:graphicEl>
                                              <a:chart seriesIdx="3" categoryIdx="-4" bldStep="series"/>
                                            </p:graphicEl>
                                          </p:spTgt>
                                        </p:tgtEl>
                                      </p:cBhvr>
                                    </p:animEffect>
                                  </p:childTnLst>
                                  <p:subTnLst>
                                    <p:set>
                                      <p:cBhvr override="childStyle">
                                        <p:cTn dur="1" fill="hold" display="0" masterRel="nextClick" afterEffect="1"/>
                                        <p:tgtEl>
                                          <p:spTgt spid="20">
                                            <p:graphicEl>
                                              <a:chart seriesIdx="3" categoryIdx="-4" bldStep="series"/>
                                            </p:graphicEl>
                                          </p:spTgt>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0">
                                            <p:graphicEl>
                                              <a:chart seriesIdx="4" categoryIdx="-4" bldStep="series"/>
                                            </p:graphicEl>
                                          </p:spTgt>
                                        </p:tgtEl>
                                        <p:attrNameLst>
                                          <p:attrName>style.visibility</p:attrName>
                                        </p:attrNameLst>
                                      </p:cBhvr>
                                      <p:to>
                                        <p:strVal val="visible"/>
                                      </p:to>
                                    </p:set>
                                    <p:animEffect transition="in" filter="wipe(left)">
                                      <p:cBhvr>
                                        <p:cTn id="73" dur="1000"/>
                                        <p:tgtEl>
                                          <p:spTgt spid="20">
                                            <p:graphicEl>
                                              <a:chart seriesIdx="4" categoryIdx="-4" bldStep="series"/>
                                            </p:graphicEl>
                                          </p:spTgt>
                                        </p:tgtEl>
                                      </p:cBhvr>
                                    </p:animEffect>
                                  </p:childTnLst>
                                  <p:subTnLst>
                                    <p:set>
                                      <p:cBhvr override="childStyle">
                                        <p:cTn dur="1" fill="hold" display="0" masterRel="nextClick" afterEffect="1"/>
                                        <p:tgtEl>
                                          <p:spTgt spid="20">
                                            <p:graphicEl>
                                              <a:chart seriesIdx="4" categoryIdx="-4" bldStep="series"/>
                                            </p:graphicEl>
                                          </p:spTgt>
                                        </p:tgtEl>
                                        <p:attrNameLst>
                                          <p:attrName>style.visibility</p:attrName>
                                        </p:attrNameLst>
                                      </p:cBhvr>
                                      <p:to>
                                        <p:strVal val="hidden"/>
                                      </p:to>
                                    </p:set>
                                  </p:sub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0">
                                            <p:graphicEl>
                                              <a:chart seriesIdx="5" categoryIdx="-4" bldStep="series"/>
                                            </p:graphicEl>
                                          </p:spTgt>
                                        </p:tgtEl>
                                        <p:attrNameLst>
                                          <p:attrName>style.visibility</p:attrName>
                                        </p:attrNameLst>
                                      </p:cBhvr>
                                      <p:to>
                                        <p:strVal val="visible"/>
                                      </p:to>
                                    </p:set>
                                    <p:animEffect transition="in" filter="wipe(left)">
                                      <p:cBhvr>
                                        <p:cTn id="78" dur="1000"/>
                                        <p:tgtEl>
                                          <p:spTgt spid="20">
                                            <p:graphicEl>
                                              <a:chart seriesIdx="5" categoryIdx="-4" bldStep="series"/>
                                            </p:graphicEl>
                                          </p:spTgt>
                                        </p:tgtEl>
                                      </p:cBhvr>
                                    </p:animEffect>
                                  </p:childTnLst>
                                  <p:subTnLst>
                                    <p:set>
                                      <p:cBhvr override="childStyle">
                                        <p:cTn dur="1" fill="hold" display="0" masterRel="nextClick" afterEffect="1"/>
                                        <p:tgtEl>
                                          <p:spTgt spid="20">
                                            <p:graphicEl>
                                              <a:chart seriesIdx="5" categoryIdx="-4" bldStep="series"/>
                                            </p:graphicEl>
                                          </p:spTgt>
                                        </p:tgtEl>
                                        <p:attrNameLst>
                                          <p:attrName>style.visibility</p:attrName>
                                        </p:attrNameLst>
                                      </p:cBhvr>
                                      <p:to>
                                        <p:strVal val="hidden"/>
                                      </p:to>
                                    </p:set>
                                  </p:sub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0">
                                            <p:graphicEl>
                                              <a:chart seriesIdx="6" categoryIdx="-4" bldStep="series"/>
                                            </p:graphicEl>
                                          </p:spTgt>
                                        </p:tgtEl>
                                        <p:attrNameLst>
                                          <p:attrName>style.visibility</p:attrName>
                                        </p:attrNameLst>
                                      </p:cBhvr>
                                      <p:to>
                                        <p:strVal val="visible"/>
                                      </p:to>
                                    </p:set>
                                    <p:animEffect transition="in" filter="wipe(left)">
                                      <p:cBhvr>
                                        <p:cTn id="83" dur="1000"/>
                                        <p:tgtEl>
                                          <p:spTgt spid="20">
                                            <p:graphicEl>
                                              <a:chart seriesIdx="6" categoryIdx="-4" bldStep="series"/>
                                            </p:graphicEl>
                                          </p:spTgt>
                                        </p:tgtEl>
                                      </p:cBhvr>
                                    </p:animEffect>
                                  </p:childTnLst>
                                  <p:subTnLst>
                                    <p:set>
                                      <p:cBhvr override="childStyle">
                                        <p:cTn dur="1" fill="hold" display="0" masterRel="nextClick" afterEffect="1"/>
                                        <p:tgtEl>
                                          <p:spTgt spid="20">
                                            <p:graphicEl>
                                              <a:chart seriesIdx="6" categoryIdx="-4" bldStep="series"/>
                                            </p:graphicEl>
                                          </p:spTgt>
                                        </p:tgtEl>
                                        <p:attrNameLst>
                                          <p:attrName>style.visibility</p:attrName>
                                        </p:attrNameLst>
                                      </p:cBhvr>
                                      <p:to>
                                        <p:strVal val="hidden"/>
                                      </p:to>
                                    </p:set>
                                  </p:sub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0">
                                            <p:graphicEl>
                                              <a:chart seriesIdx="7" categoryIdx="-4" bldStep="series"/>
                                            </p:graphicEl>
                                          </p:spTgt>
                                        </p:tgtEl>
                                        <p:attrNameLst>
                                          <p:attrName>style.visibility</p:attrName>
                                        </p:attrNameLst>
                                      </p:cBhvr>
                                      <p:to>
                                        <p:strVal val="visible"/>
                                      </p:to>
                                    </p:set>
                                    <p:animEffect transition="in" filter="wipe(left)">
                                      <p:cBhvr>
                                        <p:cTn id="88" dur="1000"/>
                                        <p:tgtEl>
                                          <p:spTgt spid="20">
                                            <p:graphicEl>
                                              <a:chart seriesIdx="7" categoryIdx="-4" bldStep="series"/>
                                            </p:graphicEl>
                                          </p:spTgt>
                                        </p:tgtEl>
                                      </p:cBhvr>
                                    </p:animEffect>
                                  </p:childTnLst>
                                  <p:subTnLst>
                                    <p:set>
                                      <p:cBhvr override="childStyle">
                                        <p:cTn dur="1" fill="hold" display="0" masterRel="nextClick" afterEffect="1"/>
                                        <p:tgtEl>
                                          <p:spTgt spid="20">
                                            <p:graphicEl>
                                              <a:chart seriesIdx="7" categoryIdx="-4" bldStep="series"/>
                                            </p:graphicEl>
                                          </p:spTgt>
                                        </p:tgtEl>
                                        <p:attrNameLst>
                                          <p:attrName>style.visibility</p:attrName>
                                        </p:attrNameLst>
                                      </p:cBhvr>
                                      <p:to>
                                        <p:strVal val="hidden"/>
                                      </p:to>
                                    </p:set>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45" grpId="0"/>
      <p:bldP spid="46" grpId="0"/>
      <p:bldP spid="47" grpId="0"/>
      <p:bldP spid="50" grpId="0"/>
      <p:bldP spid="51" grpId="0"/>
      <p:bldP spid="52" grpId="0"/>
      <p:bldP spid="54" grpId="0"/>
      <p:bldP spid="13" grpId="0" animBg="1"/>
      <p:bldP spid="2" grpId="0" animBg="1"/>
      <p:bldP spid="5" grpId="0" animBg="1"/>
      <p:bldP spid="9" grpId="0" animBg="1"/>
      <p:bldGraphic spid="20" grpId="0" uiExpand="1">
        <p:bldSub>
          <a:bldChart bld="series"/>
        </p:bldSub>
      </p:bldGraphic>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D2BE97-16E5-A846-6B2D-830C0FBA6125}"/>
              </a:ext>
            </a:extLst>
          </p:cNvPr>
          <p:cNvSpPr>
            <a:spLocks noGrp="1"/>
          </p:cNvSpPr>
          <p:nvPr>
            <p:ph type="sldNum" sz="quarter" idx="10"/>
          </p:nvPr>
        </p:nvSpPr>
        <p:spPr/>
        <p:txBody>
          <a:bodyPr/>
          <a:lstStyle/>
          <a:p>
            <a:fld id="{10A01DC5-1685-4615-8240-15192985C6A2}" type="slidenum">
              <a:rPr lang="en-AU" smtClean="0"/>
              <a:pPr/>
              <a:t>6</a:t>
            </a:fld>
            <a:endParaRPr lang="en-AU" dirty="0"/>
          </a:p>
        </p:txBody>
      </p:sp>
      <p:sp>
        <p:nvSpPr>
          <p:cNvPr id="67" name="TextBox 66">
            <a:extLst>
              <a:ext uri="{FF2B5EF4-FFF2-40B4-BE49-F238E27FC236}">
                <a16:creationId xmlns:a16="http://schemas.microsoft.com/office/drawing/2014/main" id="{C5C71CBA-F3E8-B82A-ECF1-EEBE2E5D7796}"/>
              </a:ext>
            </a:extLst>
          </p:cNvPr>
          <p:cNvSpPr txBox="1"/>
          <p:nvPr/>
        </p:nvSpPr>
        <p:spPr>
          <a:xfrm>
            <a:off x="4402460" y="4298048"/>
            <a:ext cx="1112760" cy="101566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dirty="0">
                <a:ln>
                  <a:noFill/>
                </a:ln>
                <a:solidFill>
                  <a:schemeClr val="bg1"/>
                </a:solidFill>
                <a:effectLst/>
                <a:uLnTx/>
                <a:uFillTx/>
                <a:latin typeface="Public Sans Light"/>
                <a:ea typeface="+mn-ea"/>
                <a:cs typeface="+mn-cs"/>
              </a:rPr>
              <a:t>2</a:t>
            </a:r>
          </a:p>
        </p:txBody>
      </p:sp>
      <p:sp>
        <p:nvSpPr>
          <p:cNvPr id="9" name="Rectangle 8">
            <a:extLst>
              <a:ext uri="{FF2B5EF4-FFF2-40B4-BE49-F238E27FC236}">
                <a16:creationId xmlns:a16="http://schemas.microsoft.com/office/drawing/2014/main" id="{3AB8D574-4BB7-ED13-3BC4-3931FE803AA0}"/>
              </a:ext>
            </a:extLst>
          </p:cNvPr>
          <p:cNvSpPr/>
          <p:nvPr/>
        </p:nvSpPr>
        <p:spPr>
          <a:xfrm rot="5400000">
            <a:off x="-3065287" y="3064584"/>
            <a:ext cx="6857999" cy="728840"/>
          </a:xfrm>
          <a:prstGeom prst="rect">
            <a:avLst/>
          </a:prstGeom>
          <a:solidFill>
            <a:srgbClr val="E5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EA14DA2C-2C26-9706-95DE-F79002745FC3}"/>
              </a:ext>
            </a:extLst>
          </p:cNvPr>
          <p:cNvSpPr txBox="1"/>
          <p:nvPr/>
        </p:nvSpPr>
        <p:spPr>
          <a:xfrm>
            <a:off x="6316133" y="1773391"/>
            <a:ext cx="1438656" cy="261610"/>
          </a:xfrm>
          <a:prstGeom prst="rect">
            <a:avLst/>
          </a:prstGeom>
          <a:noFill/>
        </p:spPr>
        <p:txBody>
          <a:bodyPr wrap="square" rtlCol="0">
            <a:spAutoFit/>
          </a:bodyPr>
          <a:lstStyle/>
          <a:p>
            <a:r>
              <a:rPr lang="en-AU" sz="1100" dirty="0"/>
              <a:t>Rate per 100,000</a:t>
            </a:r>
          </a:p>
        </p:txBody>
      </p:sp>
      <p:sp>
        <p:nvSpPr>
          <p:cNvPr id="11" name="TextBox 10">
            <a:extLst>
              <a:ext uri="{FF2B5EF4-FFF2-40B4-BE49-F238E27FC236}">
                <a16:creationId xmlns:a16="http://schemas.microsoft.com/office/drawing/2014/main" id="{C8AD272C-9580-D998-32CE-60F6F5A3BBCE}"/>
              </a:ext>
            </a:extLst>
          </p:cNvPr>
          <p:cNvSpPr txBox="1"/>
          <p:nvPr/>
        </p:nvSpPr>
        <p:spPr>
          <a:xfrm>
            <a:off x="855097" y="1773391"/>
            <a:ext cx="1438656" cy="261610"/>
          </a:xfrm>
          <a:prstGeom prst="rect">
            <a:avLst/>
          </a:prstGeom>
          <a:noFill/>
        </p:spPr>
        <p:txBody>
          <a:bodyPr wrap="square" rtlCol="0">
            <a:spAutoFit/>
          </a:bodyPr>
          <a:lstStyle/>
          <a:p>
            <a:r>
              <a:rPr lang="en-AU" sz="1100" dirty="0"/>
              <a:t>Rate per 100,000</a:t>
            </a:r>
          </a:p>
        </p:txBody>
      </p:sp>
      <p:graphicFrame>
        <p:nvGraphicFramePr>
          <p:cNvPr id="7" name="Chart 6">
            <a:extLst>
              <a:ext uri="{FF2B5EF4-FFF2-40B4-BE49-F238E27FC236}">
                <a16:creationId xmlns:a16="http://schemas.microsoft.com/office/drawing/2014/main" id="{D23DE494-250E-E272-499A-5213D8CB808D}"/>
              </a:ext>
            </a:extLst>
          </p:cNvPr>
          <p:cNvGraphicFramePr>
            <a:graphicFrameLocks/>
          </p:cNvGraphicFramePr>
          <p:nvPr/>
        </p:nvGraphicFramePr>
        <p:xfrm>
          <a:off x="728133" y="1955097"/>
          <a:ext cx="5875867" cy="4589651"/>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D66B988F-4C67-9933-47E4-2DE77C8B3651}"/>
              </a:ext>
            </a:extLst>
          </p:cNvPr>
          <p:cNvSpPr/>
          <p:nvPr/>
        </p:nvSpPr>
        <p:spPr>
          <a:xfrm>
            <a:off x="1769268" y="5486188"/>
            <a:ext cx="468000" cy="46800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15</a:t>
            </a:r>
          </a:p>
        </p:txBody>
      </p:sp>
      <p:sp>
        <p:nvSpPr>
          <p:cNvPr id="4" name="Oval 3">
            <a:extLst>
              <a:ext uri="{FF2B5EF4-FFF2-40B4-BE49-F238E27FC236}">
                <a16:creationId xmlns:a16="http://schemas.microsoft.com/office/drawing/2014/main" id="{B6E7CF49-4CC7-9B06-7174-4500ECEAF464}"/>
              </a:ext>
            </a:extLst>
          </p:cNvPr>
          <p:cNvSpPr/>
          <p:nvPr/>
        </p:nvSpPr>
        <p:spPr>
          <a:xfrm>
            <a:off x="2300214" y="5488572"/>
            <a:ext cx="468000" cy="465616"/>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b="1" dirty="0">
                <a:solidFill>
                  <a:schemeClr val="tx1"/>
                </a:solidFill>
              </a:rPr>
              <a:t>20</a:t>
            </a:r>
          </a:p>
        </p:txBody>
      </p:sp>
      <p:sp>
        <p:nvSpPr>
          <p:cNvPr id="10" name="Oval 9">
            <a:extLst>
              <a:ext uri="{FF2B5EF4-FFF2-40B4-BE49-F238E27FC236}">
                <a16:creationId xmlns:a16="http://schemas.microsoft.com/office/drawing/2014/main" id="{51D3AEAD-8A3D-5CCE-228B-6C4666BB2965}"/>
              </a:ext>
            </a:extLst>
          </p:cNvPr>
          <p:cNvSpPr/>
          <p:nvPr/>
        </p:nvSpPr>
        <p:spPr>
          <a:xfrm>
            <a:off x="2850862" y="5486188"/>
            <a:ext cx="468000" cy="468000"/>
          </a:xfrm>
          <a:prstGeom prst="ellipse">
            <a:avLst/>
          </a:prstGeom>
          <a:solidFill>
            <a:srgbClr val="6C5BB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b="1" dirty="0">
                <a:solidFill>
                  <a:schemeClr val="bg1"/>
                </a:solidFill>
              </a:rPr>
              <a:t>25</a:t>
            </a:r>
          </a:p>
        </p:txBody>
      </p:sp>
      <p:graphicFrame>
        <p:nvGraphicFramePr>
          <p:cNvPr id="12" name="Chart 11">
            <a:extLst>
              <a:ext uri="{FF2B5EF4-FFF2-40B4-BE49-F238E27FC236}">
                <a16:creationId xmlns:a16="http://schemas.microsoft.com/office/drawing/2014/main" id="{A590989C-C687-4183-B521-6227C48CC98E}"/>
              </a:ext>
            </a:extLst>
          </p:cNvPr>
          <p:cNvGraphicFramePr>
            <a:graphicFrameLocks/>
          </p:cNvGraphicFramePr>
          <p:nvPr/>
        </p:nvGraphicFramePr>
        <p:xfrm>
          <a:off x="6251947" y="1994418"/>
          <a:ext cx="5875200" cy="4590000"/>
        </p:xfrm>
        <a:graphic>
          <a:graphicData uri="http://schemas.openxmlformats.org/drawingml/2006/chart">
            <c:chart xmlns:c="http://schemas.openxmlformats.org/drawingml/2006/chart" xmlns:r="http://schemas.openxmlformats.org/officeDocument/2006/relationships" r:id="rId4"/>
          </a:graphicData>
        </a:graphic>
      </p:graphicFrame>
      <p:sp>
        <p:nvSpPr>
          <p:cNvPr id="21" name="Oval 20">
            <a:extLst>
              <a:ext uri="{FF2B5EF4-FFF2-40B4-BE49-F238E27FC236}">
                <a16:creationId xmlns:a16="http://schemas.microsoft.com/office/drawing/2014/main" id="{CF6DD70D-C2CC-B60F-E19B-E0F381EBC770}"/>
              </a:ext>
            </a:extLst>
          </p:cNvPr>
          <p:cNvSpPr/>
          <p:nvPr/>
        </p:nvSpPr>
        <p:spPr>
          <a:xfrm>
            <a:off x="7286789" y="5486188"/>
            <a:ext cx="468000" cy="46800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15</a:t>
            </a:r>
          </a:p>
        </p:txBody>
      </p:sp>
      <p:sp>
        <p:nvSpPr>
          <p:cNvPr id="23" name="Oval 22">
            <a:extLst>
              <a:ext uri="{FF2B5EF4-FFF2-40B4-BE49-F238E27FC236}">
                <a16:creationId xmlns:a16="http://schemas.microsoft.com/office/drawing/2014/main" id="{4758B99E-5AEC-1907-A761-789BE37F5555}"/>
              </a:ext>
            </a:extLst>
          </p:cNvPr>
          <p:cNvSpPr/>
          <p:nvPr/>
        </p:nvSpPr>
        <p:spPr>
          <a:xfrm>
            <a:off x="7836542" y="5486188"/>
            <a:ext cx="468000" cy="465616"/>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b="1" dirty="0">
                <a:solidFill>
                  <a:schemeClr val="tx1"/>
                </a:solidFill>
              </a:rPr>
              <a:t>20</a:t>
            </a:r>
          </a:p>
        </p:txBody>
      </p:sp>
      <p:sp>
        <p:nvSpPr>
          <p:cNvPr id="24" name="Oval 23">
            <a:extLst>
              <a:ext uri="{FF2B5EF4-FFF2-40B4-BE49-F238E27FC236}">
                <a16:creationId xmlns:a16="http://schemas.microsoft.com/office/drawing/2014/main" id="{F4BFCAF5-6286-3B88-67AE-C0F74E227B1E}"/>
              </a:ext>
            </a:extLst>
          </p:cNvPr>
          <p:cNvSpPr/>
          <p:nvPr/>
        </p:nvSpPr>
        <p:spPr>
          <a:xfrm>
            <a:off x="8386295" y="5486926"/>
            <a:ext cx="468000" cy="468000"/>
          </a:xfrm>
          <a:prstGeom prst="ellipse">
            <a:avLst/>
          </a:prstGeom>
          <a:solidFill>
            <a:srgbClr val="6C5BB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b="1" dirty="0">
                <a:solidFill>
                  <a:schemeClr val="bg1"/>
                </a:solidFill>
              </a:rPr>
              <a:t>25</a:t>
            </a:r>
          </a:p>
        </p:txBody>
      </p:sp>
      <p:sp>
        <p:nvSpPr>
          <p:cNvPr id="29" name="Rectangle 28">
            <a:extLst>
              <a:ext uri="{FF2B5EF4-FFF2-40B4-BE49-F238E27FC236}">
                <a16:creationId xmlns:a16="http://schemas.microsoft.com/office/drawing/2014/main" id="{AEA9C1B8-A9B6-5C22-521E-4C5750D81A09}"/>
              </a:ext>
            </a:extLst>
          </p:cNvPr>
          <p:cNvSpPr/>
          <p:nvPr/>
        </p:nvSpPr>
        <p:spPr>
          <a:xfrm>
            <a:off x="2762369" y="210270"/>
            <a:ext cx="8555089" cy="792000"/>
          </a:xfrm>
          <a:prstGeom prst="rect">
            <a:avLst/>
          </a:prstGeom>
          <a:solidFill>
            <a:srgbClr val="4F4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Youth crime reduction evident from ‘Age crime curve’</a:t>
            </a:r>
          </a:p>
        </p:txBody>
      </p:sp>
      <p:cxnSp>
        <p:nvCxnSpPr>
          <p:cNvPr id="30" name="Straight Connector 29">
            <a:extLst>
              <a:ext uri="{FF2B5EF4-FFF2-40B4-BE49-F238E27FC236}">
                <a16:creationId xmlns:a16="http://schemas.microsoft.com/office/drawing/2014/main" id="{D57C8CA9-F9F0-8E37-788F-CCCB6BAC6D43}"/>
              </a:ext>
            </a:extLst>
          </p:cNvPr>
          <p:cNvCxnSpPr>
            <a:cxnSpLocks/>
          </p:cNvCxnSpPr>
          <p:nvPr/>
        </p:nvCxnSpPr>
        <p:spPr>
          <a:xfrm>
            <a:off x="2100692" y="631600"/>
            <a:ext cx="555426" cy="0"/>
          </a:xfrm>
          <a:prstGeom prst="line">
            <a:avLst/>
          </a:prstGeom>
          <a:ln w="9525">
            <a:solidFill>
              <a:srgbClr val="4F408E"/>
            </a:solidFill>
            <a:tailEnd type="oval" w="sm" len="sm"/>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5AB2C41-7F44-53E8-862E-A212A4AF389A}"/>
              </a:ext>
            </a:extLst>
          </p:cNvPr>
          <p:cNvSpPr/>
          <p:nvPr/>
        </p:nvSpPr>
        <p:spPr>
          <a:xfrm>
            <a:off x="1447884" y="246579"/>
            <a:ext cx="720000" cy="720000"/>
          </a:xfrm>
          <a:prstGeom prst="ellipse">
            <a:avLst/>
          </a:prstGeom>
          <a:solidFill>
            <a:srgbClr val="4F408E"/>
          </a:solidFill>
          <a:ln w="127000">
            <a:solidFill>
              <a:srgbClr val="4F4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25AFFAF2-5D69-0FCF-9DEE-01CA6DD6BC92}"/>
              </a:ext>
            </a:extLst>
          </p:cNvPr>
          <p:cNvSpPr/>
          <p:nvPr/>
        </p:nvSpPr>
        <p:spPr>
          <a:xfrm>
            <a:off x="7714466" y="1182339"/>
            <a:ext cx="3168000" cy="486184"/>
          </a:xfrm>
          <a:prstGeom prst="roundRect">
            <a:avLst/>
          </a:prstGeom>
          <a:solidFill>
            <a:schemeClr val="bg1"/>
          </a:solidFill>
          <a:ln>
            <a:solidFill>
              <a:srgbClr val="4F408E"/>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AU" sz="1600" b="1" dirty="0">
                <a:solidFill>
                  <a:srgbClr val="4F408E"/>
                </a:solidFill>
              </a:rPr>
              <a:t>Violent crime</a:t>
            </a:r>
            <a:endParaRPr lang="en-AU" sz="1600" dirty="0">
              <a:solidFill>
                <a:srgbClr val="4F408E"/>
              </a:solidFill>
            </a:endParaRPr>
          </a:p>
        </p:txBody>
      </p:sp>
      <p:sp>
        <p:nvSpPr>
          <p:cNvPr id="33" name="Rectangle: Rounded Corners 32">
            <a:extLst>
              <a:ext uri="{FF2B5EF4-FFF2-40B4-BE49-F238E27FC236}">
                <a16:creationId xmlns:a16="http://schemas.microsoft.com/office/drawing/2014/main" id="{87A57CB3-8162-6A0B-AE08-B28CB1317A72}"/>
              </a:ext>
            </a:extLst>
          </p:cNvPr>
          <p:cNvSpPr/>
          <p:nvPr/>
        </p:nvSpPr>
        <p:spPr>
          <a:xfrm>
            <a:off x="2100692" y="1195321"/>
            <a:ext cx="3168000" cy="486184"/>
          </a:xfrm>
          <a:prstGeom prst="roundRect">
            <a:avLst/>
          </a:prstGeom>
          <a:solidFill>
            <a:schemeClr val="bg1"/>
          </a:solidFill>
          <a:ln>
            <a:solidFill>
              <a:srgbClr val="4F408E"/>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AU" sz="1600" b="1" dirty="0">
                <a:solidFill>
                  <a:srgbClr val="4F408E"/>
                </a:solidFill>
              </a:rPr>
              <a:t>Property crime</a:t>
            </a:r>
            <a:endParaRPr lang="en-AU" sz="1600" dirty="0">
              <a:solidFill>
                <a:srgbClr val="4F408E"/>
              </a:solidFill>
            </a:endParaRPr>
          </a:p>
        </p:txBody>
      </p:sp>
      <p:pic>
        <p:nvPicPr>
          <p:cNvPr id="35" name="Graphic 34" descr="Business Growth outline">
            <a:extLst>
              <a:ext uri="{FF2B5EF4-FFF2-40B4-BE49-F238E27FC236}">
                <a16:creationId xmlns:a16="http://schemas.microsoft.com/office/drawing/2014/main" id="{9A99CD3D-D749-FE4E-BFA7-721AA95CF9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3580" y="324642"/>
            <a:ext cx="574964" cy="574964"/>
          </a:xfrm>
          <a:prstGeom prst="rect">
            <a:avLst/>
          </a:prstGeom>
        </p:spPr>
      </p:pic>
    </p:spTree>
    <p:extLst>
      <p:ext uri="{BB962C8B-B14F-4D97-AF65-F5344CB8AC3E}">
        <p14:creationId xmlns:p14="http://schemas.microsoft.com/office/powerpoint/2010/main" val="334165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left)">
                                      <p:cBhvr>
                                        <p:cTn id="15" dur="500"/>
                                        <p:tgtEl>
                                          <p:spTgt spid="7">
                                            <p:graphicEl>
                                              <a:chart seriesIdx="-3" categoryIdx="-3" bldStep="gridLegen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20" dur="500"/>
                                        <p:tgtEl>
                                          <p:spTgt spid="7">
                                            <p:graphicEl>
                                              <a:chart seriesIdx="0"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25" dur="500"/>
                                        <p:tgtEl>
                                          <p:spTgt spid="7">
                                            <p:graphicEl>
                                              <a:chart seriesIdx="1" categoryIdx="-4" bldStep="series"/>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left)">
                                      <p:cBhvr>
                                        <p:cTn id="30" dur="500"/>
                                        <p:tgtEl>
                                          <p:spTgt spid="7">
                                            <p:graphicEl>
                                              <a:chart seriesIdx="2" categoryIdx="-4" bldStep="series"/>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left)">
                                      <p:cBhvr>
                                        <p:cTn id="35" dur="500"/>
                                        <p:tgtEl>
                                          <p:spTgt spid="7">
                                            <p:graphicEl>
                                              <a:chart seriesIdx="3" categoryIdx="-4" bldStep="series"/>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wipe(left)">
                                      <p:cBhvr>
                                        <p:cTn id="40" dur="500"/>
                                        <p:tgtEl>
                                          <p:spTgt spid="7">
                                            <p:graphicEl>
                                              <a:chart seriesIdx="4" categoryIdx="-4" bldStep="series"/>
                                            </p:graphic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ipe(left)">
                                      <p:cBhvr>
                                        <p:cTn id="55" dur="500"/>
                                        <p:tgtEl>
                                          <p:spTgt spid="12">
                                            <p:graphicEl>
                                              <a:chart seriesIdx="-3" categoryIdx="-3" bldStep="gridLegend"/>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left)">
                                      <p:cBhvr>
                                        <p:cTn id="60" dur="500"/>
                                        <p:tgtEl>
                                          <p:spTgt spid="12">
                                            <p:graphicEl>
                                              <a:chart seriesIdx="0" categoryIdx="-4" bldStep="series"/>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wipe(left)">
                                      <p:cBhvr>
                                        <p:cTn id="65" dur="500"/>
                                        <p:tgtEl>
                                          <p:spTgt spid="12">
                                            <p:graphicEl>
                                              <a:chart seriesIdx="1" categoryIdx="-4" bldStep="series"/>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2">
                                            <p:graphicEl>
                                              <a:chart seriesIdx="2" categoryIdx="-4" bldStep="series"/>
                                            </p:graphicEl>
                                          </p:spTgt>
                                        </p:tgtEl>
                                        <p:attrNameLst>
                                          <p:attrName>style.visibility</p:attrName>
                                        </p:attrNameLst>
                                      </p:cBhvr>
                                      <p:to>
                                        <p:strVal val="visible"/>
                                      </p:to>
                                    </p:set>
                                    <p:animEffect transition="in" filter="wipe(left)">
                                      <p:cBhvr>
                                        <p:cTn id="70" dur="500"/>
                                        <p:tgtEl>
                                          <p:spTgt spid="12">
                                            <p:graphicEl>
                                              <a:chart seriesIdx="2" categoryIdx="-4" bldStep="series"/>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2">
                                            <p:graphicEl>
                                              <a:chart seriesIdx="3" categoryIdx="-4" bldStep="series"/>
                                            </p:graphicEl>
                                          </p:spTgt>
                                        </p:tgtEl>
                                        <p:attrNameLst>
                                          <p:attrName>style.visibility</p:attrName>
                                        </p:attrNameLst>
                                      </p:cBhvr>
                                      <p:to>
                                        <p:strVal val="visible"/>
                                      </p:to>
                                    </p:set>
                                    <p:animEffect transition="in" filter="wipe(left)">
                                      <p:cBhvr>
                                        <p:cTn id="75" dur="500"/>
                                        <p:tgtEl>
                                          <p:spTgt spid="12">
                                            <p:graphicEl>
                                              <a:chart seriesIdx="3" categoryIdx="-4" bldStep="series"/>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2">
                                            <p:graphicEl>
                                              <a:chart seriesIdx="4" categoryIdx="-4" bldStep="series"/>
                                            </p:graphicEl>
                                          </p:spTgt>
                                        </p:tgtEl>
                                        <p:attrNameLst>
                                          <p:attrName>style.visibility</p:attrName>
                                        </p:attrNameLst>
                                      </p:cBhvr>
                                      <p:to>
                                        <p:strVal val="visible"/>
                                      </p:to>
                                    </p:set>
                                    <p:animEffect transition="in" filter="wipe(left)">
                                      <p:cBhvr>
                                        <p:cTn id="80" dur="500"/>
                                        <p:tgtEl>
                                          <p:spTgt spid="12">
                                            <p:graphicEl>
                                              <a:chart seriesIdx="4" categoryIdx="-4" bldStep="series"/>
                                            </p:graphicEl>
                                          </p:spTgt>
                                        </p:tgtEl>
                                      </p:cBhvr>
                                    </p:animEffect>
                                  </p:childTnLst>
                                </p:cTn>
                              </p:par>
                              <p:par>
                                <p:cTn id="81" presetID="1"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p:bldGraphic spid="7" grpId="0">
        <p:bldSub>
          <a:bldChart bld="series"/>
        </p:bldSub>
      </p:bldGraphic>
      <p:bldP spid="3" grpId="0" animBg="1"/>
      <p:bldP spid="4" grpId="0" animBg="1"/>
      <p:bldP spid="10" grpId="0" animBg="1"/>
      <p:bldGraphic spid="12" grpId="0">
        <p:bldSub>
          <a:bldChart bld="series"/>
        </p:bldSub>
      </p:bldGraphic>
      <p:bldP spid="21" grpId="0" animBg="1"/>
      <p:bldP spid="23" grpId="0" animBg="1"/>
      <p:bldP spid="24"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A2B96-4CB5-A316-6F28-506723DCF1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9ADEAC-CED1-3CE9-D7E9-759C74F1247A}"/>
              </a:ext>
            </a:extLst>
          </p:cNvPr>
          <p:cNvSpPr>
            <a:spLocks noGrp="1"/>
          </p:cNvSpPr>
          <p:nvPr>
            <p:ph type="sldNum" sz="quarter" idx="12"/>
          </p:nvPr>
        </p:nvSpPr>
        <p:spPr>
          <a:xfrm>
            <a:off x="11317458" y="6444000"/>
            <a:ext cx="490542" cy="180000"/>
          </a:xfrm>
        </p:spPr>
        <p:txBody>
          <a:bodyPr vert="horz" lIns="0" tIns="0" rIns="0" bIns="0" rtlCol="0" anchor="t">
            <a:normAutofit/>
          </a:bodyPr>
          <a:lstStyle/>
          <a:p>
            <a:pPr>
              <a:lnSpc>
                <a:spcPct val="90000"/>
              </a:lnSpc>
              <a:spcAft>
                <a:spcPts val="600"/>
              </a:spcAft>
              <a:defRPr/>
            </a:pPr>
            <a:fld id="{CBD54129-237E-BA4E-A210-4351E6A5A9A4}" type="slidenum">
              <a:rPr lang="en-AU" smtClean="0"/>
              <a:pPr>
                <a:lnSpc>
                  <a:spcPct val="90000"/>
                </a:lnSpc>
                <a:spcAft>
                  <a:spcPts val="600"/>
                </a:spcAft>
                <a:defRPr/>
              </a:pPr>
              <a:t>7</a:t>
            </a:fld>
            <a:endParaRPr lang="en-AU"/>
          </a:p>
        </p:txBody>
      </p:sp>
      <p:pic>
        <p:nvPicPr>
          <p:cNvPr id="4" name="Picture 3" descr="A group of rocks on a beach&#10;&#10;AI-generated content may be incorrect.">
            <a:extLst>
              <a:ext uri="{FF2B5EF4-FFF2-40B4-BE49-F238E27FC236}">
                <a16:creationId xmlns:a16="http://schemas.microsoft.com/office/drawing/2014/main" id="{A9C4197B-D2B8-3F93-1916-B5F8676507F0}"/>
              </a:ext>
            </a:extLst>
          </p:cNvPr>
          <p:cNvPicPr>
            <a:picLocks noChangeAspect="1"/>
          </p:cNvPicPr>
          <p:nvPr/>
        </p:nvPicPr>
        <p:blipFill>
          <a:blip r:embed="rId3">
            <a:extLst>
              <a:ext uri="{28A0092B-C50C-407E-A947-70E740481C1C}">
                <a14:useLocalDpi xmlns:a14="http://schemas.microsoft.com/office/drawing/2010/main" val="0"/>
              </a:ext>
            </a:extLst>
          </a:blip>
          <a:srcRect l="14069" r="16552" b="-1"/>
          <a:stretch>
            <a:fillRect/>
          </a:stretch>
        </p:blipFill>
        <p:spPr>
          <a:xfrm>
            <a:off x="5064000" y="10"/>
            <a:ext cx="7128000" cy="6857990"/>
          </a:xfrm>
          <a:prstGeom prst="rect">
            <a:avLst/>
          </a:prstGeom>
          <a:noFill/>
        </p:spPr>
      </p:pic>
      <p:sp>
        <p:nvSpPr>
          <p:cNvPr id="5" name="Text Placeholder 3">
            <a:extLst>
              <a:ext uri="{FF2B5EF4-FFF2-40B4-BE49-F238E27FC236}">
                <a16:creationId xmlns:a16="http://schemas.microsoft.com/office/drawing/2014/main" id="{C7720EB2-5392-EB44-D567-9268A2924FA7}"/>
              </a:ext>
            </a:extLst>
          </p:cNvPr>
          <p:cNvSpPr txBox="1">
            <a:spLocks/>
          </p:cNvSpPr>
          <p:nvPr/>
        </p:nvSpPr>
        <p:spPr>
          <a:xfrm>
            <a:off x="603499" y="2141301"/>
            <a:ext cx="4319993" cy="3420000"/>
          </a:xfrm>
          <a:prstGeom prst="rect">
            <a:avLst/>
          </a:prstGeom>
        </p:spPr>
        <p:txBody>
          <a:bodyPr vert="horz" lIns="0" tIns="0" rIns="0" bIns="0" rtlCol="0">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77">
              <a:spcAft>
                <a:spcPts val="1200"/>
              </a:spcAft>
            </a:pPr>
            <a:endParaRPr lang="en-US" sz="3200" b="0">
              <a:solidFill>
                <a:schemeClr val="accent1"/>
              </a:solidFill>
            </a:endParaRPr>
          </a:p>
          <a:p>
            <a:pPr algn="l" defTabSz="914377">
              <a:spcAft>
                <a:spcPts val="1200"/>
              </a:spcAft>
            </a:pPr>
            <a:r>
              <a:rPr lang="en-AU" sz="3200" b="0">
                <a:solidFill>
                  <a:schemeClr val="accent1"/>
                </a:solidFill>
              </a:rPr>
              <a:t>But has serious youth crime increased?</a:t>
            </a:r>
          </a:p>
        </p:txBody>
      </p:sp>
    </p:spTree>
    <p:extLst>
      <p:ext uri="{BB962C8B-B14F-4D97-AF65-F5344CB8AC3E}">
        <p14:creationId xmlns:p14="http://schemas.microsoft.com/office/powerpoint/2010/main" val="3276419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B30C8-54B7-7F8F-9875-B6BEA577CD31}"/>
            </a:ext>
          </a:extLst>
        </p:cNvPr>
        <p:cNvGrpSpPr/>
        <p:nvPr/>
      </p:nvGrpSpPr>
      <p:grpSpPr>
        <a:xfrm>
          <a:off x="0" y="0"/>
          <a:ext cx="0" cy="0"/>
          <a:chOff x="0" y="0"/>
          <a:chExt cx="0" cy="0"/>
        </a:xfrm>
      </p:grpSpPr>
      <p:grpSp>
        <p:nvGrpSpPr>
          <p:cNvPr id="42" name="Group 41">
            <a:extLst>
              <a:ext uri="{FF2B5EF4-FFF2-40B4-BE49-F238E27FC236}">
                <a16:creationId xmlns:a16="http://schemas.microsoft.com/office/drawing/2014/main" id="{FD50982F-B6D4-CAA1-F9FA-251E7303577F}"/>
              </a:ext>
            </a:extLst>
          </p:cNvPr>
          <p:cNvGrpSpPr/>
          <p:nvPr/>
        </p:nvGrpSpPr>
        <p:grpSpPr>
          <a:xfrm>
            <a:off x="9071668" y="2075460"/>
            <a:ext cx="2903440" cy="648000"/>
            <a:chOff x="8539260" y="1259829"/>
            <a:chExt cx="3464670" cy="649380"/>
          </a:xfrm>
        </p:grpSpPr>
        <p:sp>
          <p:nvSpPr>
            <p:cNvPr id="46" name="Flowchart: Delay 16">
              <a:extLst>
                <a:ext uri="{FF2B5EF4-FFF2-40B4-BE49-F238E27FC236}">
                  <a16:creationId xmlns:a16="http://schemas.microsoft.com/office/drawing/2014/main" id="{977F7280-8A7B-3182-915D-8C6DCCD94592}"/>
                </a:ext>
              </a:extLst>
            </p:cNvPr>
            <p:cNvSpPr/>
            <p:nvPr/>
          </p:nvSpPr>
          <p:spPr>
            <a:xfrm rot="10800000">
              <a:off x="8539260" y="1261209"/>
              <a:ext cx="604454" cy="648000"/>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3"/>
              <a:endParaRPr lang="en-AU">
                <a:solidFill>
                  <a:prstClr val="white"/>
                </a:solidFill>
                <a:latin typeface="Public Sans" pitchFamily="2" charset="0"/>
              </a:endParaRPr>
            </a:p>
          </p:txBody>
        </p:sp>
        <p:grpSp>
          <p:nvGrpSpPr>
            <p:cNvPr id="47" name="Group 46">
              <a:extLst>
                <a:ext uri="{FF2B5EF4-FFF2-40B4-BE49-F238E27FC236}">
                  <a16:creationId xmlns:a16="http://schemas.microsoft.com/office/drawing/2014/main" id="{DF61DD57-AF2D-EF92-6D21-BBD14191DEE5}"/>
                </a:ext>
              </a:extLst>
            </p:cNvPr>
            <p:cNvGrpSpPr/>
            <p:nvPr/>
          </p:nvGrpSpPr>
          <p:grpSpPr>
            <a:xfrm>
              <a:off x="8982530" y="1259829"/>
              <a:ext cx="3021400" cy="648000"/>
              <a:chOff x="4129769" y="3893529"/>
              <a:chExt cx="5787987" cy="1157931"/>
            </a:xfrm>
          </p:grpSpPr>
          <p:sp>
            <p:nvSpPr>
              <p:cNvPr id="48" name="Flowchart: Delay 88">
                <a:extLst>
                  <a:ext uri="{FF2B5EF4-FFF2-40B4-BE49-F238E27FC236}">
                    <a16:creationId xmlns:a16="http://schemas.microsoft.com/office/drawing/2014/main" id="{283758B5-5952-C12D-F01F-54086E578452}"/>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3"/>
                <a:endParaRPr lang="en-AU">
                  <a:solidFill>
                    <a:prstClr val="white"/>
                  </a:solidFill>
                  <a:latin typeface="Public Sans" pitchFamily="2" charset="0"/>
                </a:endParaRPr>
              </a:p>
            </p:txBody>
          </p:sp>
          <p:sp>
            <p:nvSpPr>
              <p:cNvPr id="49" name="Rectangle 48">
                <a:extLst>
                  <a:ext uri="{FF2B5EF4-FFF2-40B4-BE49-F238E27FC236}">
                    <a16:creationId xmlns:a16="http://schemas.microsoft.com/office/drawing/2014/main" id="{02D601B4-7AFC-CA1C-193C-F9974D586AF8}"/>
                  </a:ext>
                </a:extLst>
              </p:cNvPr>
              <p:cNvSpPr/>
              <p:nvPr/>
            </p:nvSpPr>
            <p:spPr>
              <a:xfrm>
                <a:off x="4129769" y="3893529"/>
                <a:ext cx="4999322"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3"/>
                <a:r>
                  <a:rPr lang="en-AU" sz="1600" b="1" dirty="0">
                    <a:solidFill>
                      <a:schemeClr val="tx1"/>
                    </a:solidFill>
                    <a:latin typeface="Public Sans" pitchFamily="2" charset="0"/>
                  </a:rPr>
                  <a:t>16 Year Trend  </a:t>
                </a:r>
              </a:p>
              <a:p>
                <a:pPr algn="ctr" defTabSz="914173"/>
                <a:r>
                  <a:rPr lang="en-AU" sz="1600" dirty="0">
                    <a:solidFill>
                      <a:schemeClr val="tx1"/>
                    </a:solidFill>
                    <a:latin typeface="Public Sans" pitchFamily="2" charset="0"/>
                  </a:rPr>
                  <a:t>2008/09 to 2024/25</a:t>
                </a:r>
              </a:p>
            </p:txBody>
          </p:sp>
        </p:grpSp>
      </p:grpSp>
      <p:graphicFrame>
        <p:nvGraphicFramePr>
          <p:cNvPr id="28" name="Chart 27">
            <a:extLst>
              <a:ext uri="{FF2B5EF4-FFF2-40B4-BE49-F238E27FC236}">
                <a16:creationId xmlns:a16="http://schemas.microsoft.com/office/drawing/2014/main" id="{7F75AAEE-861A-5877-9004-6398D5FB878F}"/>
              </a:ext>
            </a:extLst>
          </p:cNvPr>
          <p:cNvGraphicFramePr>
            <a:graphicFrameLocks/>
          </p:cNvGraphicFramePr>
          <p:nvPr>
            <p:extLst>
              <p:ext uri="{D42A27DB-BD31-4B8C-83A1-F6EECF244321}">
                <p14:modId xmlns:p14="http://schemas.microsoft.com/office/powerpoint/2010/main" val="1539686318"/>
              </p:ext>
            </p:extLst>
          </p:nvPr>
        </p:nvGraphicFramePr>
        <p:xfrm>
          <a:off x="897973" y="1554562"/>
          <a:ext cx="8086227" cy="50568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a:extLst>
              <a:ext uri="{FF2B5EF4-FFF2-40B4-BE49-F238E27FC236}">
                <a16:creationId xmlns:a16="http://schemas.microsoft.com/office/drawing/2014/main" id="{255D50D6-131B-6FA2-31FD-7D2F554B303A}"/>
              </a:ext>
            </a:extLst>
          </p:cNvPr>
          <p:cNvGraphicFramePr>
            <a:graphicFrameLocks/>
          </p:cNvGraphicFramePr>
          <p:nvPr>
            <p:extLst>
              <p:ext uri="{D42A27DB-BD31-4B8C-83A1-F6EECF244321}">
                <p14:modId xmlns:p14="http://schemas.microsoft.com/office/powerpoint/2010/main" val="1548593156"/>
              </p:ext>
            </p:extLst>
          </p:nvPr>
        </p:nvGraphicFramePr>
        <p:xfrm>
          <a:off x="898127" y="1554441"/>
          <a:ext cx="8086227" cy="5056859"/>
        </p:xfrm>
        <a:graphic>
          <a:graphicData uri="http://schemas.openxmlformats.org/drawingml/2006/chart">
            <c:chart xmlns:c="http://schemas.openxmlformats.org/drawingml/2006/chart" xmlns:r="http://schemas.openxmlformats.org/officeDocument/2006/relationships" r:id="rId4"/>
          </a:graphicData>
        </a:graphic>
      </p:graphicFrame>
      <p:sp>
        <p:nvSpPr>
          <p:cNvPr id="41" name="Rectangle 40">
            <a:extLst>
              <a:ext uri="{FF2B5EF4-FFF2-40B4-BE49-F238E27FC236}">
                <a16:creationId xmlns:a16="http://schemas.microsoft.com/office/drawing/2014/main" id="{544E4E50-FEA4-E341-17D9-CFCCFCED1437}"/>
              </a:ext>
            </a:extLst>
          </p:cNvPr>
          <p:cNvSpPr/>
          <p:nvPr/>
        </p:nvSpPr>
        <p:spPr>
          <a:xfrm>
            <a:off x="8963626" y="5154079"/>
            <a:ext cx="3119526" cy="648000"/>
          </a:xfrm>
          <a:prstGeom prst="rect">
            <a:avLst/>
          </a:prstGeom>
          <a:solidFill>
            <a:schemeClr val="bg1">
              <a:lumMod val="8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Public Sans" pitchFamily="2" charset="0"/>
              </a:rPr>
              <a:t>Robbery</a:t>
            </a:r>
          </a:p>
          <a:p>
            <a:pPr algn="ctr"/>
            <a:r>
              <a:rPr lang="en-US" sz="1400" dirty="0">
                <a:solidFill>
                  <a:schemeClr val="tx1"/>
                </a:solidFill>
                <a:latin typeface="Public Sans" pitchFamily="2" charset="0"/>
              </a:rPr>
              <a:t>% Change – </a:t>
            </a:r>
            <a:r>
              <a:rPr lang="en-US" sz="1400" b="1" dirty="0">
                <a:solidFill>
                  <a:srgbClr val="00B050"/>
                </a:solidFill>
                <a:latin typeface="Public Sans" pitchFamily="2" charset="0"/>
              </a:rPr>
              <a:t>Down</a:t>
            </a:r>
            <a:r>
              <a:rPr lang="en-US" sz="1400" dirty="0">
                <a:solidFill>
                  <a:schemeClr val="tx1"/>
                </a:solidFill>
                <a:latin typeface="Public Sans" pitchFamily="2" charset="0"/>
              </a:rPr>
              <a:t> 72% </a:t>
            </a:r>
          </a:p>
        </p:txBody>
      </p:sp>
      <p:sp>
        <p:nvSpPr>
          <p:cNvPr id="43" name="Rectangle 42">
            <a:extLst>
              <a:ext uri="{FF2B5EF4-FFF2-40B4-BE49-F238E27FC236}">
                <a16:creationId xmlns:a16="http://schemas.microsoft.com/office/drawing/2014/main" id="{2C8AAF32-404F-1177-F5EC-2C9F7C1F5052}"/>
              </a:ext>
            </a:extLst>
          </p:cNvPr>
          <p:cNvSpPr/>
          <p:nvPr/>
        </p:nvSpPr>
        <p:spPr>
          <a:xfrm>
            <a:off x="8943205" y="4401974"/>
            <a:ext cx="3119526" cy="648000"/>
          </a:xfrm>
          <a:prstGeom prst="rect">
            <a:avLst/>
          </a:prstGeom>
          <a:solidFill>
            <a:srgbClr val="FFCE84"/>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Public Sans" pitchFamily="2" charset="0"/>
              </a:rPr>
              <a:t>Aggravated break &amp; enter</a:t>
            </a:r>
          </a:p>
          <a:p>
            <a:pPr algn="ctr"/>
            <a:r>
              <a:rPr lang="en-US" sz="1400" dirty="0">
                <a:solidFill>
                  <a:schemeClr val="tx1"/>
                </a:solidFill>
                <a:latin typeface="Public Sans" pitchFamily="2" charset="0"/>
              </a:rPr>
              <a:t>% Change – </a:t>
            </a:r>
            <a:r>
              <a:rPr lang="en-US" sz="1400" b="1" dirty="0">
                <a:solidFill>
                  <a:srgbClr val="00B050"/>
                </a:solidFill>
                <a:latin typeface="Public Sans" pitchFamily="2" charset="0"/>
              </a:rPr>
              <a:t>Down</a:t>
            </a:r>
            <a:r>
              <a:rPr lang="en-US" sz="1400" dirty="0">
                <a:solidFill>
                  <a:schemeClr val="tx1"/>
                </a:solidFill>
                <a:latin typeface="Public Sans" pitchFamily="2" charset="0"/>
              </a:rPr>
              <a:t> 50% </a:t>
            </a:r>
          </a:p>
        </p:txBody>
      </p:sp>
      <p:sp>
        <p:nvSpPr>
          <p:cNvPr id="44" name="Rectangle 43">
            <a:extLst>
              <a:ext uri="{FF2B5EF4-FFF2-40B4-BE49-F238E27FC236}">
                <a16:creationId xmlns:a16="http://schemas.microsoft.com/office/drawing/2014/main" id="{BD96966F-5E84-0940-2517-43B1CBF255A7}"/>
              </a:ext>
            </a:extLst>
          </p:cNvPr>
          <p:cNvSpPr/>
          <p:nvPr/>
        </p:nvSpPr>
        <p:spPr>
          <a:xfrm>
            <a:off x="8943205" y="3670237"/>
            <a:ext cx="3119526" cy="648000"/>
          </a:xfrm>
          <a:prstGeom prst="rect">
            <a:avLst/>
          </a:prstGeom>
          <a:solidFill>
            <a:srgbClr val="9DC3E6"/>
          </a:solidFill>
          <a:ln>
            <a:solidFill>
              <a:schemeClr val="bg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Public Sans" pitchFamily="2" charset="0"/>
              </a:rPr>
              <a:t>Car theft</a:t>
            </a:r>
          </a:p>
          <a:p>
            <a:pPr algn="ctr"/>
            <a:r>
              <a:rPr lang="en-US" sz="1400">
                <a:solidFill>
                  <a:schemeClr val="tx1"/>
                </a:solidFill>
                <a:latin typeface="Public Sans" pitchFamily="2" charset="0"/>
              </a:rPr>
              <a:t>% Change – </a:t>
            </a:r>
            <a:r>
              <a:rPr lang="en-US" sz="1400" b="1">
                <a:solidFill>
                  <a:srgbClr val="00B050"/>
                </a:solidFill>
                <a:latin typeface="Public Sans" pitchFamily="2" charset="0"/>
              </a:rPr>
              <a:t>Down</a:t>
            </a:r>
            <a:r>
              <a:rPr lang="en-US" sz="1400">
                <a:solidFill>
                  <a:schemeClr val="tx1"/>
                </a:solidFill>
                <a:latin typeface="Public Sans" pitchFamily="2" charset="0"/>
              </a:rPr>
              <a:t> 21% </a:t>
            </a:r>
          </a:p>
        </p:txBody>
      </p:sp>
      <p:sp>
        <p:nvSpPr>
          <p:cNvPr id="45" name="Rectangle 44">
            <a:extLst>
              <a:ext uri="{FF2B5EF4-FFF2-40B4-BE49-F238E27FC236}">
                <a16:creationId xmlns:a16="http://schemas.microsoft.com/office/drawing/2014/main" id="{C2A8BFD9-508B-02B4-110E-11A252D657B0}"/>
              </a:ext>
            </a:extLst>
          </p:cNvPr>
          <p:cNvSpPr/>
          <p:nvPr/>
        </p:nvSpPr>
        <p:spPr>
          <a:xfrm>
            <a:off x="8943205" y="2905083"/>
            <a:ext cx="3119526" cy="648000"/>
          </a:xfrm>
          <a:prstGeom prst="rect">
            <a:avLst/>
          </a:prstGeom>
          <a:solidFill>
            <a:srgbClr val="C2B4D2"/>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Public Sans" pitchFamily="2" charset="0"/>
              </a:rPr>
              <a:t>Serious assault</a:t>
            </a:r>
          </a:p>
          <a:p>
            <a:pPr algn="ctr"/>
            <a:r>
              <a:rPr lang="en-US" sz="1400" dirty="0">
                <a:solidFill>
                  <a:schemeClr val="tx1"/>
                </a:solidFill>
                <a:latin typeface="Public Sans" pitchFamily="2" charset="0"/>
              </a:rPr>
              <a:t>% Change – </a:t>
            </a:r>
            <a:r>
              <a:rPr lang="en-US" sz="1400" b="1" dirty="0">
                <a:solidFill>
                  <a:srgbClr val="00B050"/>
                </a:solidFill>
                <a:latin typeface="Public Sans" pitchFamily="2" charset="0"/>
              </a:rPr>
              <a:t>Down</a:t>
            </a:r>
            <a:r>
              <a:rPr lang="en-US" sz="1400" dirty="0">
                <a:solidFill>
                  <a:schemeClr val="tx1"/>
                </a:solidFill>
                <a:latin typeface="Public Sans" pitchFamily="2" charset="0"/>
              </a:rPr>
              <a:t> 43% </a:t>
            </a:r>
            <a:endParaRPr lang="en-US" sz="1200" dirty="0">
              <a:solidFill>
                <a:schemeClr val="tx1"/>
              </a:solidFill>
              <a:latin typeface="Public Sans" pitchFamily="2" charset="0"/>
            </a:endParaRPr>
          </a:p>
        </p:txBody>
      </p:sp>
      <p:sp>
        <p:nvSpPr>
          <p:cNvPr id="2" name="Slide Number Placeholder 1">
            <a:extLst>
              <a:ext uri="{FF2B5EF4-FFF2-40B4-BE49-F238E27FC236}">
                <a16:creationId xmlns:a16="http://schemas.microsoft.com/office/drawing/2014/main" id="{8091D814-6BB3-5FD1-A81D-BFAA7BBA7EB8}"/>
              </a:ext>
            </a:extLst>
          </p:cNvPr>
          <p:cNvSpPr>
            <a:spLocks noGrp="1"/>
          </p:cNvSpPr>
          <p:nvPr>
            <p:ph type="sldNum" sz="quarter" idx="10"/>
          </p:nvPr>
        </p:nvSpPr>
        <p:spPr/>
        <p:txBody>
          <a:bodyPr/>
          <a:lstStyle/>
          <a:p>
            <a:fld id="{10A01DC5-1685-4615-8240-15192985C6A2}" type="slidenum">
              <a:rPr lang="en-AU" smtClean="0"/>
              <a:pPr/>
              <a:t>8</a:t>
            </a:fld>
            <a:endParaRPr lang="en-AU"/>
          </a:p>
        </p:txBody>
      </p:sp>
      <p:sp>
        <p:nvSpPr>
          <p:cNvPr id="9" name="Rectangle 8">
            <a:extLst>
              <a:ext uri="{FF2B5EF4-FFF2-40B4-BE49-F238E27FC236}">
                <a16:creationId xmlns:a16="http://schemas.microsoft.com/office/drawing/2014/main" id="{560740D0-653C-1376-F539-320110EA9FA2}"/>
              </a:ext>
            </a:extLst>
          </p:cNvPr>
          <p:cNvSpPr/>
          <p:nvPr/>
        </p:nvSpPr>
        <p:spPr>
          <a:xfrm rot="5400000">
            <a:off x="-3065287" y="3064584"/>
            <a:ext cx="6857999" cy="728840"/>
          </a:xfrm>
          <a:prstGeom prst="rect">
            <a:avLst/>
          </a:prstGeom>
          <a:solidFill>
            <a:srgbClr val="E5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8072AE-428A-7710-6F9B-2786698F9B1E}"/>
              </a:ext>
            </a:extLst>
          </p:cNvPr>
          <p:cNvSpPr/>
          <p:nvPr/>
        </p:nvSpPr>
        <p:spPr>
          <a:xfrm>
            <a:off x="2762369" y="210270"/>
            <a:ext cx="7791331" cy="792000"/>
          </a:xfrm>
          <a:prstGeom prst="rect">
            <a:avLst/>
          </a:prstGeom>
          <a:solidFill>
            <a:srgbClr val="4F40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What about youth trends in serious offences?</a:t>
            </a:r>
          </a:p>
        </p:txBody>
      </p:sp>
      <p:sp>
        <p:nvSpPr>
          <p:cNvPr id="24" name="TextBox 23">
            <a:extLst>
              <a:ext uri="{FF2B5EF4-FFF2-40B4-BE49-F238E27FC236}">
                <a16:creationId xmlns:a16="http://schemas.microsoft.com/office/drawing/2014/main" id="{8DD1705C-7CC1-E5E4-D36E-83AF3A33FED4}"/>
              </a:ext>
            </a:extLst>
          </p:cNvPr>
          <p:cNvSpPr txBox="1"/>
          <p:nvPr/>
        </p:nvSpPr>
        <p:spPr>
          <a:xfrm>
            <a:off x="897973" y="1183893"/>
            <a:ext cx="7008973" cy="335413"/>
          </a:xfrm>
          <a:prstGeom prst="rect">
            <a:avLst/>
          </a:prstGeom>
          <a:noFill/>
          <a:ln>
            <a:noFill/>
          </a:ln>
        </p:spPr>
        <p:txBody>
          <a:bodyPr wrap="square" rtlCol="0">
            <a:spAutoFit/>
          </a:bodyPr>
          <a:lstStyle/>
          <a:p>
            <a:pPr defTabSz="685834">
              <a:lnSpc>
                <a:spcPct val="150000"/>
              </a:lnSpc>
              <a:defRPr/>
            </a:pPr>
            <a:r>
              <a:rPr lang="en-AU" sz="1200" b="1" dirty="0">
                <a:solidFill>
                  <a:prstClr val="black"/>
                </a:solidFill>
                <a:latin typeface="Public Sans" pitchFamily="2" charset="0"/>
              </a:rPr>
              <a:t>Rate of young people appearing in court for selected serious offences, NSW</a:t>
            </a:r>
          </a:p>
        </p:txBody>
      </p:sp>
      <p:cxnSp>
        <p:nvCxnSpPr>
          <p:cNvPr id="6" name="Straight Connector 5">
            <a:extLst>
              <a:ext uri="{FF2B5EF4-FFF2-40B4-BE49-F238E27FC236}">
                <a16:creationId xmlns:a16="http://schemas.microsoft.com/office/drawing/2014/main" id="{7A815447-D7C3-C298-5757-82FE66D1C50C}"/>
              </a:ext>
            </a:extLst>
          </p:cNvPr>
          <p:cNvCxnSpPr>
            <a:cxnSpLocks/>
          </p:cNvCxnSpPr>
          <p:nvPr/>
        </p:nvCxnSpPr>
        <p:spPr>
          <a:xfrm>
            <a:off x="2100692" y="631600"/>
            <a:ext cx="555426" cy="0"/>
          </a:xfrm>
          <a:prstGeom prst="line">
            <a:avLst/>
          </a:prstGeom>
          <a:ln w="9525">
            <a:solidFill>
              <a:srgbClr val="4F408E"/>
            </a:solidFill>
            <a:tailEnd type="oval" w="sm" len="sm"/>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5F3B594-95AE-F15A-B1B0-ADA556EC277E}"/>
              </a:ext>
            </a:extLst>
          </p:cNvPr>
          <p:cNvSpPr/>
          <p:nvPr/>
        </p:nvSpPr>
        <p:spPr>
          <a:xfrm>
            <a:off x="1447884" y="246579"/>
            <a:ext cx="720000" cy="720000"/>
          </a:xfrm>
          <a:prstGeom prst="ellipse">
            <a:avLst/>
          </a:prstGeom>
          <a:solidFill>
            <a:srgbClr val="4F408E"/>
          </a:solidFill>
          <a:ln w="127000">
            <a:solidFill>
              <a:srgbClr val="4F4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448E62-4A18-3F9E-8711-55CA12D3857B}"/>
              </a:ext>
            </a:extLst>
          </p:cNvPr>
          <p:cNvSpPr/>
          <p:nvPr/>
        </p:nvSpPr>
        <p:spPr>
          <a:xfrm>
            <a:off x="3048025" y="5226668"/>
            <a:ext cx="2421792" cy="447439"/>
          </a:xfrm>
          <a:prstGeom prst="rect">
            <a:avLst/>
          </a:prstGeom>
          <a:solidFill>
            <a:schemeClr val="bg1">
              <a:lumMod val="85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Public Sans" pitchFamily="2" charset="0"/>
              </a:rPr>
              <a:t>Robbery</a:t>
            </a:r>
          </a:p>
          <a:p>
            <a:pPr algn="ctr"/>
            <a:r>
              <a:rPr lang="en-US" sz="1300" dirty="0">
                <a:solidFill>
                  <a:schemeClr val="tx1"/>
                </a:solidFill>
                <a:latin typeface="Public Sans" pitchFamily="2" charset="0"/>
              </a:rPr>
              <a:t>% Change – </a:t>
            </a:r>
            <a:r>
              <a:rPr lang="en-US" sz="1300" b="1" dirty="0">
                <a:solidFill>
                  <a:srgbClr val="C00000"/>
                </a:solidFill>
                <a:latin typeface="Public Sans" pitchFamily="2" charset="0"/>
              </a:rPr>
              <a:t>Up</a:t>
            </a:r>
            <a:r>
              <a:rPr lang="en-US" sz="1300" dirty="0">
                <a:solidFill>
                  <a:schemeClr val="tx1"/>
                </a:solidFill>
                <a:latin typeface="Public Sans" pitchFamily="2" charset="0"/>
              </a:rPr>
              <a:t> 9% </a:t>
            </a:r>
          </a:p>
        </p:txBody>
      </p:sp>
      <p:grpSp>
        <p:nvGrpSpPr>
          <p:cNvPr id="14" name="Group 13">
            <a:extLst>
              <a:ext uri="{FF2B5EF4-FFF2-40B4-BE49-F238E27FC236}">
                <a16:creationId xmlns:a16="http://schemas.microsoft.com/office/drawing/2014/main" id="{01D16C5C-62E5-6BE5-A09C-FFDB74E738A7}"/>
              </a:ext>
            </a:extLst>
          </p:cNvPr>
          <p:cNvGrpSpPr/>
          <p:nvPr/>
        </p:nvGrpSpPr>
        <p:grpSpPr>
          <a:xfrm>
            <a:off x="2876101" y="2936036"/>
            <a:ext cx="2803947" cy="648000"/>
            <a:chOff x="8539260" y="1259829"/>
            <a:chExt cx="3464670" cy="649380"/>
          </a:xfrm>
        </p:grpSpPr>
        <p:sp>
          <p:nvSpPr>
            <p:cNvPr id="15" name="Flowchart: Delay 16">
              <a:extLst>
                <a:ext uri="{FF2B5EF4-FFF2-40B4-BE49-F238E27FC236}">
                  <a16:creationId xmlns:a16="http://schemas.microsoft.com/office/drawing/2014/main" id="{138294D5-C9B1-BEC0-A98A-C34669BE8F55}"/>
                </a:ext>
              </a:extLst>
            </p:cNvPr>
            <p:cNvSpPr/>
            <p:nvPr/>
          </p:nvSpPr>
          <p:spPr>
            <a:xfrm rot="10800000">
              <a:off x="8539260" y="1261209"/>
              <a:ext cx="604454" cy="648000"/>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3"/>
              <a:endParaRPr lang="en-AU">
                <a:solidFill>
                  <a:prstClr val="white"/>
                </a:solidFill>
                <a:latin typeface="Public Sans" pitchFamily="2" charset="0"/>
              </a:endParaRPr>
            </a:p>
          </p:txBody>
        </p:sp>
        <p:grpSp>
          <p:nvGrpSpPr>
            <p:cNvPr id="16" name="Group 15">
              <a:extLst>
                <a:ext uri="{FF2B5EF4-FFF2-40B4-BE49-F238E27FC236}">
                  <a16:creationId xmlns:a16="http://schemas.microsoft.com/office/drawing/2014/main" id="{F227BBFD-5F56-4390-E7B4-E24A2BA9859F}"/>
                </a:ext>
              </a:extLst>
            </p:cNvPr>
            <p:cNvGrpSpPr/>
            <p:nvPr/>
          </p:nvGrpSpPr>
          <p:grpSpPr>
            <a:xfrm>
              <a:off x="8982530" y="1259829"/>
              <a:ext cx="3021400" cy="648000"/>
              <a:chOff x="4129769" y="3893529"/>
              <a:chExt cx="5787987" cy="1157931"/>
            </a:xfrm>
          </p:grpSpPr>
          <p:sp>
            <p:nvSpPr>
              <p:cNvPr id="17" name="Flowchart: Delay 88">
                <a:extLst>
                  <a:ext uri="{FF2B5EF4-FFF2-40B4-BE49-F238E27FC236}">
                    <a16:creationId xmlns:a16="http://schemas.microsoft.com/office/drawing/2014/main" id="{8232E388-0638-B085-0EB7-8A1F5B6A707B}"/>
                  </a:ext>
                </a:extLst>
              </p:cNvPr>
              <p:cNvSpPr/>
              <p:nvPr/>
            </p:nvSpPr>
            <p:spPr>
              <a:xfrm>
                <a:off x="8759825" y="3893529"/>
                <a:ext cx="1157931" cy="1157931"/>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3"/>
                <a:endParaRPr lang="en-AU">
                  <a:solidFill>
                    <a:prstClr val="white"/>
                  </a:solidFill>
                  <a:latin typeface="Public Sans" pitchFamily="2" charset="0"/>
                </a:endParaRPr>
              </a:p>
            </p:txBody>
          </p:sp>
          <p:sp>
            <p:nvSpPr>
              <p:cNvPr id="19" name="Rectangle 18">
                <a:extLst>
                  <a:ext uri="{FF2B5EF4-FFF2-40B4-BE49-F238E27FC236}">
                    <a16:creationId xmlns:a16="http://schemas.microsoft.com/office/drawing/2014/main" id="{0ECC09E8-4464-A2CE-C6AC-BF66D3C2F2D6}"/>
                  </a:ext>
                </a:extLst>
              </p:cNvPr>
              <p:cNvSpPr/>
              <p:nvPr/>
            </p:nvSpPr>
            <p:spPr>
              <a:xfrm>
                <a:off x="4129769" y="3893529"/>
                <a:ext cx="4999322" cy="11579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3"/>
                <a:r>
                  <a:rPr lang="en-AU" sz="1600" b="1" dirty="0">
                    <a:solidFill>
                      <a:schemeClr val="tx1"/>
                    </a:solidFill>
                    <a:latin typeface="Public Sans" pitchFamily="2" charset="0"/>
                  </a:rPr>
                  <a:t>6 Year Trend  </a:t>
                </a:r>
              </a:p>
              <a:p>
                <a:pPr algn="ctr" defTabSz="914173"/>
                <a:r>
                  <a:rPr lang="en-AU" sz="1600" dirty="0">
                    <a:solidFill>
                      <a:schemeClr val="tx1"/>
                    </a:solidFill>
                    <a:latin typeface="Public Sans" pitchFamily="2" charset="0"/>
                  </a:rPr>
                  <a:t>2018/19 to 2024/25</a:t>
                </a:r>
              </a:p>
            </p:txBody>
          </p:sp>
        </p:grpSp>
      </p:grpSp>
      <p:sp>
        <p:nvSpPr>
          <p:cNvPr id="21" name="Rectangle 20">
            <a:extLst>
              <a:ext uri="{FF2B5EF4-FFF2-40B4-BE49-F238E27FC236}">
                <a16:creationId xmlns:a16="http://schemas.microsoft.com/office/drawing/2014/main" id="{E7820312-43DB-21A3-6D43-3E3138AA0597}"/>
              </a:ext>
            </a:extLst>
          </p:cNvPr>
          <p:cNvSpPr/>
          <p:nvPr/>
        </p:nvSpPr>
        <p:spPr>
          <a:xfrm>
            <a:off x="3070124" y="4708749"/>
            <a:ext cx="2418847" cy="447438"/>
          </a:xfrm>
          <a:prstGeom prst="rect">
            <a:avLst/>
          </a:prstGeom>
          <a:solidFill>
            <a:srgbClr val="FFBD5B">
              <a:alpha val="50000"/>
            </a:srgbClr>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Public Sans" pitchFamily="2" charset="0"/>
              </a:rPr>
              <a:t>Aggravated break &amp; enter</a:t>
            </a:r>
          </a:p>
          <a:p>
            <a:pPr algn="ctr"/>
            <a:r>
              <a:rPr lang="en-US" sz="1300" dirty="0">
                <a:solidFill>
                  <a:schemeClr val="tx1"/>
                </a:solidFill>
                <a:latin typeface="Public Sans" pitchFamily="2" charset="0"/>
              </a:rPr>
              <a:t>% Change – </a:t>
            </a:r>
            <a:r>
              <a:rPr lang="en-US" sz="1300" b="1" dirty="0">
                <a:solidFill>
                  <a:srgbClr val="C00000"/>
                </a:solidFill>
                <a:latin typeface="Public Sans" pitchFamily="2" charset="0"/>
              </a:rPr>
              <a:t>Up</a:t>
            </a:r>
            <a:r>
              <a:rPr lang="en-US" sz="1300" dirty="0">
                <a:solidFill>
                  <a:schemeClr val="tx1"/>
                </a:solidFill>
                <a:latin typeface="Public Sans" pitchFamily="2" charset="0"/>
              </a:rPr>
              <a:t> 70% </a:t>
            </a:r>
          </a:p>
        </p:txBody>
      </p:sp>
      <p:sp>
        <p:nvSpPr>
          <p:cNvPr id="23" name="Rectangle 22">
            <a:extLst>
              <a:ext uri="{FF2B5EF4-FFF2-40B4-BE49-F238E27FC236}">
                <a16:creationId xmlns:a16="http://schemas.microsoft.com/office/drawing/2014/main" id="{4062DB65-1CF8-9BAE-3AAB-EF89CEF0ED1C}"/>
              </a:ext>
            </a:extLst>
          </p:cNvPr>
          <p:cNvSpPr/>
          <p:nvPr/>
        </p:nvSpPr>
        <p:spPr>
          <a:xfrm>
            <a:off x="3067180" y="4193382"/>
            <a:ext cx="2421791" cy="447438"/>
          </a:xfrm>
          <a:prstGeom prst="rect">
            <a:avLst/>
          </a:prstGeom>
          <a:solidFill>
            <a:srgbClr val="9DC3E6"/>
          </a:solidFill>
          <a:ln>
            <a:solidFill>
              <a:schemeClr val="bg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Public Sans" pitchFamily="2" charset="0"/>
              </a:rPr>
              <a:t>Car theft</a:t>
            </a:r>
          </a:p>
          <a:p>
            <a:pPr algn="ctr"/>
            <a:r>
              <a:rPr lang="en-US" sz="1300" dirty="0">
                <a:solidFill>
                  <a:schemeClr val="tx1"/>
                </a:solidFill>
                <a:latin typeface="Public Sans" pitchFamily="2" charset="0"/>
              </a:rPr>
              <a:t>% Change – </a:t>
            </a:r>
            <a:r>
              <a:rPr lang="en-US" sz="1300" b="1" dirty="0">
                <a:solidFill>
                  <a:srgbClr val="C00000"/>
                </a:solidFill>
                <a:latin typeface="Public Sans" pitchFamily="2" charset="0"/>
              </a:rPr>
              <a:t>Up</a:t>
            </a:r>
            <a:r>
              <a:rPr lang="en-US" sz="1300" dirty="0">
                <a:solidFill>
                  <a:schemeClr val="tx1"/>
                </a:solidFill>
                <a:latin typeface="Public Sans" pitchFamily="2" charset="0"/>
              </a:rPr>
              <a:t> 120% </a:t>
            </a:r>
          </a:p>
        </p:txBody>
      </p:sp>
      <p:sp>
        <p:nvSpPr>
          <p:cNvPr id="39" name="Rectangle 38">
            <a:extLst>
              <a:ext uri="{FF2B5EF4-FFF2-40B4-BE49-F238E27FC236}">
                <a16:creationId xmlns:a16="http://schemas.microsoft.com/office/drawing/2014/main" id="{F0207AA5-BE45-F8C5-BE4E-47154AF932B7}"/>
              </a:ext>
            </a:extLst>
          </p:cNvPr>
          <p:cNvSpPr/>
          <p:nvPr/>
        </p:nvSpPr>
        <p:spPr>
          <a:xfrm>
            <a:off x="8801100" y="1183893"/>
            <a:ext cx="3312363" cy="505685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0" name="Group 49">
            <a:extLst>
              <a:ext uri="{FF2B5EF4-FFF2-40B4-BE49-F238E27FC236}">
                <a16:creationId xmlns:a16="http://schemas.microsoft.com/office/drawing/2014/main" id="{7039DB3D-3B5C-69BA-CB6A-AF600BC19521}"/>
              </a:ext>
            </a:extLst>
          </p:cNvPr>
          <p:cNvGrpSpPr>
            <a:grpSpLocks noChangeAspect="1"/>
          </p:cNvGrpSpPr>
          <p:nvPr/>
        </p:nvGrpSpPr>
        <p:grpSpPr>
          <a:xfrm>
            <a:off x="1575600" y="403782"/>
            <a:ext cx="505197" cy="432000"/>
            <a:chOff x="3088974" y="1732487"/>
            <a:chExt cx="519274" cy="444038"/>
          </a:xfrm>
          <a:solidFill>
            <a:schemeClr val="bg1"/>
          </a:solidFill>
        </p:grpSpPr>
        <p:sp>
          <p:nvSpPr>
            <p:cNvPr id="51" name="Freeform: Shape 50">
              <a:extLst>
                <a:ext uri="{FF2B5EF4-FFF2-40B4-BE49-F238E27FC236}">
                  <a16:creationId xmlns:a16="http://schemas.microsoft.com/office/drawing/2014/main" id="{06C21410-86FD-EE49-DB66-06760D8AF044}"/>
                </a:ext>
              </a:extLst>
            </p:cNvPr>
            <p:cNvSpPr/>
            <p:nvPr/>
          </p:nvSpPr>
          <p:spPr>
            <a:xfrm>
              <a:off x="3404472" y="1865494"/>
              <a:ext cx="156996" cy="156853"/>
            </a:xfrm>
            <a:custGeom>
              <a:avLst/>
              <a:gdLst>
                <a:gd name="connsiteX0" fmla="*/ 78503 w 156996"/>
                <a:gd name="connsiteY0" fmla="*/ 156726 h 156853"/>
                <a:gd name="connsiteX1" fmla="*/ 73549 w 156996"/>
                <a:gd name="connsiteY1" fmla="*/ 156599 h 156853"/>
                <a:gd name="connsiteX2" fmla="*/ 71010 w 156996"/>
                <a:gd name="connsiteY2" fmla="*/ 156599 h 156853"/>
                <a:gd name="connsiteX3" fmla="*/ 5224 w 156996"/>
                <a:gd name="connsiteY3" fmla="*/ 106688 h 156853"/>
                <a:gd name="connsiteX4" fmla="*/ 4462 w 156996"/>
                <a:gd name="connsiteY4" fmla="*/ 104402 h 156853"/>
                <a:gd name="connsiteX5" fmla="*/ 15892 w 156996"/>
                <a:gd name="connsiteY5" fmla="*/ 31123 h 156853"/>
                <a:gd name="connsiteX6" fmla="*/ 67708 w 156996"/>
                <a:gd name="connsiteY6" fmla="*/ 770 h 156853"/>
                <a:gd name="connsiteX7" fmla="*/ 125874 w 156996"/>
                <a:gd name="connsiteY7" fmla="*/ 15883 h 156853"/>
                <a:gd name="connsiteX8" fmla="*/ 125874 w 156996"/>
                <a:gd name="connsiteY8" fmla="*/ 15883 h 156853"/>
                <a:gd name="connsiteX9" fmla="*/ 156227 w 156996"/>
                <a:gd name="connsiteY9" fmla="*/ 67699 h 156853"/>
                <a:gd name="connsiteX10" fmla="*/ 141114 w 156996"/>
                <a:gd name="connsiteY10" fmla="*/ 125738 h 156853"/>
                <a:gd name="connsiteX11" fmla="*/ 78630 w 156996"/>
                <a:gd name="connsiteY11" fmla="*/ 156853 h 156853"/>
                <a:gd name="connsiteX12" fmla="*/ 76979 w 156996"/>
                <a:gd name="connsiteY12" fmla="*/ 140216 h 156853"/>
                <a:gd name="connsiteX13" fmla="*/ 127779 w 156996"/>
                <a:gd name="connsiteY13" fmla="*/ 115705 h 156853"/>
                <a:gd name="connsiteX14" fmla="*/ 139717 w 156996"/>
                <a:gd name="connsiteY14" fmla="*/ 69858 h 156853"/>
                <a:gd name="connsiteX15" fmla="*/ 115714 w 156996"/>
                <a:gd name="connsiteY15" fmla="*/ 28964 h 156853"/>
                <a:gd name="connsiteX16" fmla="*/ 69867 w 156996"/>
                <a:gd name="connsiteY16" fmla="*/ 17026 h 156853"/>
                <a:gd name="connsiteX17" fmla="*/ 28973 w 156996"/>
                <a:gd name="connsiteY17" fmla="*/ 41029 h 156853"/>
                <a:gd name="connsiteX18" fmla="*/ 19193 w 156996"/>
                <a:gd name="connsiteY18" fmla="*/ 96655 h 156853"/>
                <a:gd name="connsiteX19" fmla="*/ 76852 w 156996"/>
                <a:gd name="connsiteY19" fmla="*/ 140343 h 15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996" h="156853">
                  <a:moveTo>
                    <a:pt x="78503" y="156726"/>
                  </a:moveTo>
                  <a:cubicBezTo>
                    <a:pt x="76852" y="156726"/>
                    <a:pt x="75201" y="156726"/>
                    <a:pt x="73549" y="156599"/>
                  </a:cubicBezTo>
                  <a:lnTo>
                    <a:pt x="71010" y="156599"/>
                  </a:lnTo>
                  <a:cubicBezTo>
                    <a:pt x="71010" y="156599"/>
                    <a:pt x="5224" y="106688"/>
                    <a:pt x="5224" y="106688"/>
                  </a:cubicBezTo>
                  <a:lnTo>
                    <a:pt x="4462" y="104402"/>
                  </a:lnTo>
                  <a:cubicBezTo>
                    <a:pt x="-4301" y="79510"/>
                    <a:pt x="17" y="52078"/>
                    <a:pt x="15892" y="31123"/>
                  </a:cubicBezTo>
                  <a:cubicBezTo>
                    <a:pt x="28592" y="14359"/>
                    <a:pt x="46880" y="3564"/>
                    <a:pt x="67708" y="770"/>
                  </a:cubicBezTo>
                  <a:cubicBezTo>
                    <a:pt x="88536" y="-2151"/>
                    <a:pt x="109110" y="3310"/>
                    <a:pt x="125874" y="15883"/>
                  </a:cubicBezTo>
                  <a:lnTo>
                    <a:pt x="125874" y="15883"/>
                  </a:lnTo>
                  <a:cubicBezTo>
                    <a:pt x="142638" y="28583"/>
                    <a:pt x="153433" y="46998"/>
                    <a:pt x="156227" y="67699"/>
                  </a:cubicBezTo>
                  <a:cubicBezTo>
                    <a:pt x="159148" y="88400"/>
                    <a:pt x="153687" y="109101"/>
                    <a:pt x="141114" y="125738"/>
                  </a:cubicBezTo>
                  <a:cubicBezTo>
                    <a:pt x="126255" y="145423"/>
                    <a:pt x="103141" y="156853"/>
                    <a:pt x="78630" y="156853"/>
                  </a:cubicBezTo>
                  <a:close/>
                  <a:moveTo>
                    <a:pt x="76979" y="140216"/>
                  </a:moveTo>
                  <a:cubicBezTo>
                    <a:pt x="96410" y="140470"/>
                    <a:pt x="115714" y="131580"/>
                    <a:pt x="127779" y="115705"/>
                  </a:cubicBezTo>
                  <a:cubicBezTo>
                    <a:pt x="137812" y="102497"/>
                    <a:pt x="142003" y="86241"/>
                    <a:pt x="139717" y="69858"/>
                  </a:cubicBezTo>
                  <a:cubicBezTo>
                    <a:pt x="137431" y="53475"/>
                    <a:pt x="128922" y="38997"/>
                    <a:pt x="115714" y="28964"/>
                  </a:cubicBezTo>
                  <a:cubicBezTo>
                    <a:pt x="102506" y="18931"/>
                    <a:pt x="86377" y="14740"/>
                    <a:pt x="69867" y="17026"/>
                  </a:cubicBezTo>
                  <a:cubicBezTo>
                    <a:pt x="53484" y="19312"/>
                    <a:pt x="39006" y="27821"/>
                    <a:pt x="28973" y="41029"/>
                  </a:cubicBezTo>
                  <a:cubicBezTo>
                    <a:pt x="16908" y="56904"/>
                    <a:pt x="13352" y="77605"/>
                    <a:pt x="19193" y="96655"/>
                  </a:cubicBezTo>
                  <a:lnTo>
                    <a:pt x="76852" y="140343"/>
                  </a:lnTo>
                  <a:close/>
                </a:path>
              </a:pathLst>
            </a:custGeom>
            <a:grpFill/>
            <a:ln w="0" cap="flat">
              <a:noFill/>
              <a:prstDash val="solid"/>
              <a:miter/>
            </a:ln>
          </p:spPr>
          <p:txBody>
            <a:bodyPr rtlCol="0" anchor="ctr"/>
            <a:lstStyle/>
            <a:p>
              <a:pPr>
                <a:lnSpc>
                  <a:spcPct val="90000"/>
                </a:lnSpc>
              </a:pPr>
              <a:endParaRPr lang="en-AU" sz="650"/>
            </a:p>
          </p:txBody>
        </p:sp>
        <p:sp>
          <p:nvSpPr>
            <p:cNvPr id="52" name="Freeform: Shape 51">
              <a:extLst>
                <a:ext uri="{FF2B5EF4-FFF2-40B4-BE49-F238E27FC236}">
                  <a16:creationId xmlns:a16="http://schemas.microsoft.com/office/drawing/2014/main" id="{FC5B97F4-9E20-CEAA-63ED-745755408993}"/>
                </a:ext>
              </a:extLst>
            </p:cNvPr>
            <p:cNvSpPr/>
            <p:nvPr/>
          </p:nvSpPr>
          <p:spPr>
            <a:xfrm>
              <a:off x="3351021" y="1818460"/>
              <a:ext cx="257227" cy="275769"/>
            </a:xfrm>
            <a:custGeom>
              <a:avLst/>
              <a:gdLst>
                <a:gd name="connsiteX0" fmla="*/ 84455 w 257227"/>
                <a:gd name="connsiteY0" fmla="*/ 275770 h 275769"/>
                <a:gd name="connsiteX1" fmla="*/ 0 w 257227"/>
                <a:gd name="connsiteY1" fmla="*/ 211889 h 275769"/>
                <a:gd name="connsiteX2" fmla="*/ 15367 w 257227"/>
                <a:gd name="connsiteY2" fmla="*/ 170868 h 275769"/>
                <a:gd name="connsiteX3" fmla="*/ 32131 w 257227"/>
                <a:gd name="connsiteY3" fmla="*/ 49710 h 275769"/>
                <a:gd name="connsiteX4" fmla="*/ 114808 w 257227"/>
                <a:gd name="connsiteY4" fmla="*/ 1196 h 275769"/>
                <a:gd name="connsiteX5" fmla="*/ 207518 w 257227"/>
                <a:gd name="connsiteY5" fmla="*/ 25453 h 275769"/>
                <a:gd name="connsiteX6" fmla="*/ 256032 w 257227"/>
                <a:gd name="connsiteY6" fmla="*/ 108130 h 275769"/>
                <a:gd name="connsiteX7" fmla="*/ 231775 w 257227"/>
                <a:gd name="connsiteY7" fmla="*/ 200840 h 275769"/>
                <a:gd name="connsiteX8" fmla="*/ 119761 w 257227"/>
                <a:gd name="connsiteY8" fmla="*/ 249862 h 275769"/>
                <a:gd name="connsiteX9" fmla="*/ 84455 w 257227"/>
                <a:gd name="connsiteY9" fmla="*/ 275770 h 275769"/>
                <a:gd name="connsiteX10" fmla="*/ 19685 w 257227"/>
                <a:gd name="connsiteY10" fmla="*/ 206174 h 275769"/>
                <a:gd name="connsiteX11" fmla="*/ 84455 w 257227"/>
                <a:gd name="connsiteY11" fmla="*/ 255196 h 275769"/>
                <a:gd name="connsiteX12" fmla="*/ 115062 w 257227"/>
                <a:gd name="connsiteY12" fmla="*/ 232717 h 275769"/>
                <a:gd name="connsiteX13" fmla="*/ 118364 w 257227"/>
                <a:gd name="connsiteY13" fmla="*/ 233098 h 275769"/>
                <a:gd name="connsiteX14" fmla="*/ 218440 w 257227"/>
                <a:gd name="connsiteY14" fmla="*/ 190934 h 275769"/>
                <a:gd name="connsiteX15" fmla="*/ 239395 w 257227"/>
                <a:gd name="connsiteY15" fmla="*/ 110416 h 275769"/>
                <a:gd name="connsiteX16" fmla="*/ 197358 w 257227"/>
                <a:gd name="connsiteY16" fmla="*/ 38661 h 275769"/>
                <a:gd name="connsiteX17" fmla="*/ 197358 w 257227"/>
                <a:gd name="connsiteY17" fmla="*/ 38661 h 275769"/>
                <a:gd name="connsiteX18" fmla="*/ 116840 w 257227"/>
                <a:gd name="connsiteY18" fmla="*/ 17706 h 275769"/>
                <a:gd name="connsiteX19" fmla="*/ 45085 w 257227"/>
                <a:gd name="connsiteY19" fmla="*/ 59743 h 275769"/>
                <a:gd name="connsiteX20" fmla="*/ 31623 w 257227"/>
                <a:gd name="connsiteY20" fmla="*/ 167566 h 275769"/>
                <a:gd name="connsiteX21" fmla="*/ 32893 w 257227"/>
                <a:gd name="connsiteY21" fmla="*/ 170614 h 275769"/>
                <a:gd name="connsiteX22" fmla="*/ 19558 w 257227"/>
                <a:gd name="connsiteY22" fmla="*/ 206174 h 27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7227" h="275769">
                  <a:moveTo>
                    <a:pt x="84455" y="275770"/>
                  </a:moveTo>
                  <a:lnTo>
                    <a:pt x="0" y="211889"/>
                  </a:lnTo>
                  <a:lnTo>
                    <a:pt x="15367" y="170868"/>
                  </a:lnTo>
                  <a:cubicBezTo>
                    <a:pt x="-381" y="130482"/>
                    <a:pt x="5969" y="84381"/>
                    <a:pt x="32131" y="49710"/>
                  </a:cubicBezTo>
                  <a:cubicBezTo>
                    <a:pt x="52324" y="23040"/>
                    <a:pt x="81661" y="5768"/>
                    <a:pt x="114808" y="1196"/>
                  </a:cubicBezTo>
                  <a:cubicBezTo>
                    <a:pt x="147955" y="-3376"/>
                    <a:pt x="180848" y="5260"/>
                    <a:pt x="207518" y="25453"/>
                  </a:cubicBezTo>
                  <a:cubicBezTo>
                    <a:pt x="234188" y="45646"/>
                    <a:pt x="251460" y="74983"/>
                    <a:pt x="256032" y="108130"/>
                  </a:cubicBezTo>
                  <a:cubicBezTo>
                    <a:pt x="260604" y="141277"/>
                    <a:pt x="251968" y="174170"/>
                    <a:pt x="231775" y="200840"/>
                  </a:cubicBezTo>
                  <a:cubicBezTo>
                    <a:pt x="205613" y="235384"/>
                    <a:pt x="162941" y="254053"/>
                    <a:pt x="119761" y="249862"/>
                  </a:cubicBezTo>
                  <a:lnTo>
                    <a:pt x="84455" y="275770"/>
                  </a:lnTo>
                  <a:close/>
                  <a:moveTo>
                    <a:pt x="19685" y="206174"/>
                  </a:moveTo>
                  <a:lnTo>
                    <a:pt x="84455" y="255196"/>
                  </a:lnTo>
                  <a:lnTo>
                    <a:pt x="115062" y="232717"/>
                  </a:lnTo>
                  <a:lnTo>
                    <a:pt x="118364" y="233098"/>
                  </a:lnTo>
                  <a:cubicBezTo>
                    <a:pt x="156845" y="237924"/>
                    <a:pt x="195199" y="221668"/>
                    <a:pt x="218440" y="190934"/>
                  </a:cubicBezTo>
                  <a:cubicBezTo>
                    <a:pt x="235966" y="167820"/>
                    <a:pt x="243459" y="139118"/>
                    <a:pt x="239395" y="110416"/>
                  </a:cubicBezTo>
                  <a:cubicBezTo>
                    <a:pt x="235458" y="81587"/>
                    <a:pt x="220472" y="56187"/>
                    <a:pt x="197358" y="38661"/>
                  </a:cubicBezTo>
                  <a:lnTo>
                    <a:pt x="197358" y="38661"/>
                  </a:lnTo>
                  <a:cubicBezTo>
                    <a:pt x="174244" y="21135"/>
                    <a:pt x="145542" y="13769"/>
                    <a:pt x="116840" y="17706"/>
                  </a:cubicBezTo>
                  <a:cubicBezTo>
                    <a:pt x="88011" y="21643"/>
                    <a:pt x="62611" y="36629"/>
                    <a:pt x="45085" y="59743"/>
                  </a:cubicBezTo>
                  <a:cubicBezTo>
                    <a:pt x="21844" y="90477"/>
                    <a:pt x="16637" y="131879"/>
                    <a:pt x="31623" y="167566"/>
                  </a:cubicBezTo>
                  <a:lnTo>
                    <a:pt x="32893" y="170614"/>
                  </a:lnTo>
                  <a:lnTo>
                    <a:pt x="19558" y="206174"/>
                  </a:lnTo>
                  <a:close/>
                </a:path>
              </a:pathLst>
            </a:custGeom>
            <a:grpFill/>
            <a:ln w="0" cap="flat">
              <a:noFill/>
              <a:prstDash val="solid"/>
              <a:miter/>
            </a:ln>
          </p:spPr>
          <p:txBody>
            <a:bodyPr rtlCol="0" anchor="ctr"/>
            <a:lstStyle/>
            <a:p>
              <a:pPr>
                <a:lnSpc>
                  <a:spcPct val="90000"/>
                </a:lnSpc>
              </a:pPr>
              <a:endParaRPr lang="en-AU" sz="650"/>
            </a:p>
          </p:txBody>
        </p:sp>
        <p:sp>
          <p:nvSpPr>
            <p:cNvPr id="53" name="Freeform: Shape 52">
              <a:extLst>
                <a:ext uri="{FF2B5EF4-FFF2-40B4-BE49-F238E27FC236}">
                  <a16:creationId xmlns:a16="http://schemas.microsoft.com/office/drawing/2014/main" id="{5C686479-90A3-2C01-C5A1-C81065C153CD}"/>
                </a:ext>
              </a:extLst>
            </p:cNvPr>
            <p:cNvSpPr/>
            <p:nvPr/>
          </p:nvSpPr>
          <p:spPr>
            <a:xfrm>
              <a:off x="3135461" y="1779101"/>
              <a:ext cx="155908" cy="152314"/>
            </a:xfrm>
            <a:custGeom>
              <a:avLst/>
              <a:gdLst>
                <a:gd name="connsiteX0" fmla="*/ 54270 w 155908"/>
                <a:gd name="connsiteY0" fmla="*/ 152314 h 152314"/>
                <a:gd name="connsiteX1" fmla="*/ 51984 w 155908"/>
                <a:gd name="connsiteY1" fmla="*/ 151425 h 152314"/>
                <a:gd name="connsiteX2" fmla="*/ 2327 w 155908"/>
                <a:gd name="connsiteY2" fmla="*/ 96815 h 152314"/>
                <a:gd name="connsiteX3" fmla="*/ 59096 w 155908"/>
                <a:gd name="connsiteY3" fmla="*/ 2327 h 152314"/>
                <a:gd name="connsiteX4" fmla="*/ 153584 w 155908"/>
                <a:gd name="connsiteY4" fmla="*/ 59096 h 152314"/>
                <a:gd name="connsiteX5" fmla="*/ 135423 w 155908"/>
                <a:gd name="connsiteY5" fmla="*/ 130597 h 152314"/>
                <a:gd name="connsiteX6" fmla="*/ 133772 w 155908"/>
                <a:gd name="connsiteY6" fmla="*/ 132375 h 152314"/>
                <a:gd name="connsiteX7" fmla="*/ 54143 w 155908"/>
                <a:gd name="connsiteY7" fmla="*/ 152187 h 152314"/>
                <a:gd name="connsiteX8" fmla="*/ 78019 w 155908"/>
                <a:gd name="connsiteY8" fmla="*/ 16551 h 152314"/>
                <a:gd name="connsiteX9" fmla="*/ 63160 w 155908"/>
                <a:gd name="connsiteY9" fmla="*/ 18329 h 152314"/>
                <a:gd name="connsiteX10" fmla="*/ 18329 w 155908"/>
                <a:gd name="connsiteY10" fmla="*/ 92878 h 152314"/>
                <a:gd name="connsiteX11" fmla="*/ 55159 w 155908"/>
                <a:gd name="connsiteY11" fmla="*/ 135042 h 152314"/>
                <a:gd name="connsiteX12" fmla="*/ 124882 w 155908"/>
                <a:gd name="connsiteY12" fmla="*/ 117643 h 152314"/>
                <a:gd name="connsiteX13" fmla="*/ 137582 w 155908"/>
                <a:gd name="connsiteY13" fmla="*/ 63160 h 152314"/>
                <a:gd name="connsiteX14" fmla="*/ 77892 w 155908"/>
                <a:gd name="connsiteY14" fmla="*/ 16551 h 15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908" h="152314">
                  <a:moveTo>
                    <a:pt x="54270" y="152314"/>
                  </a:moveTo>
                  <a:lnTo>
                    <a:pt x="51984" y="151425"/>
                  </a:lnTo>
                  <a:cubicBezTo>
                    <a:pt x="27219" y="142662"/>
                    <a:pt x="8677" y="122215"/>
                    <a:pt x="2327" y="96815"/>
                  </a:cubicBezTo>
                  <a:cubicBezTo>
                    <a:pt x="-8087" y="55032"/>
                    <a:pt x="17440" y="12741"/>
                    <a:pt x="59096" y="2327"/>
                  </a:cubicBezTo>
                  <a:cubicBezTo>
                    <a:pt x="100752" y="-8087"/>
                    <a:pt x="143170" y="17440"/>
                    <a:pt x="153584" y="59096"/>
                  </a:cubicBezTo>
                  <a:cubicBezTo>
                    <a:pt x="159934" y="84496"/>
                    <a:pt x="153076" y="111166"/>
                    <a:pt x="135423" y="130597"/>
                  </a:cubicBezTo>
                  <a:lnTo>
                    <a:pt x="133772" y="132375"/>
                  </a:lnTo>
                  <a:lnTo>
                    <a:pt x="54143" y="152187"/>
                  </a:lnTo>
                  <a:close/>
                  <a:moveTo>
                    <a:pt x="78019" y="16551"/>
                  </a:moveTo>
                  <a:cubicBezTo>
                    <a:pt x="73066" y="16551"/>
                    <a:pt x="68113" y="17186"/>
                    <a:pt x="63160" y="18329"/>
                  </a:cubicBezTo>
                  <a:cubicBezTo>
                    <a:pt x="30267" y="26584"/>
                    <a:pt x="10201" y="59985"/>
                    <a:pt x="18329" y="92878"/>
                  </a:cubicBezTo>
                  <a:cubicBezTo>
                    <a:pt x="23155" y="112055"/>
                    <a:pt x="36871" y="127676"/>
                    <a:pt x="55159" y="135042"/>
                  </a:cubicBezTo>
                  <a:lnTo>
                    <a:pt x="124882" y="117643"/>
                  </a:lnTo>
                  <a:cubicBezTo>
                    <a:pt x="137582" y="102530"/>
                    <a:pt x="142408" y="82337"/>
                    <a:pt x="137582" y="63160"/>
                  </a:cubicBezTo>
                  <a:cubicBezTo>
                    <a:pt x="130597" y="35220"/>
                    <a:pt x="105451" y="16551"/>
                    <a:pt x="77892" y="16551"/>
                  </a:cubicBezTo>
                  <a:close/>
                </a:path>
              </a:pathLst>
            </a:custGeom>
            <a:grpFill/>
            <a:ln w="0" cap="flat">
              <a:noFill/>
              <a:prstDash val="solid"/>
              <a:miter/>
            </a:ln>
          </p:spPr>
          <p:txBody>
            <a:bodyPr rtlCol="0" anchor="ctr"/>
            <a:lstStyle/>
            <a:p>
              <a:pPr>
                <a:lnSpc>
                  <a:spcPct val="90000"/>
                </a:lnSpc>
              </a:pPr>
              <a:endParaRPr lang="en-AU" sz="650"/>
            </a:p>
          </p:txBody>
        </p:sp>
        <p:sp>
          <p:nvSpPr>
            <p:cNvPr id="54" name="Freeform: Shape 53">
              <a:extLst>
                <a:ext uri="{FF2B5EF4-FFF2-40B4-BE49-F238E27FC236}">
                  <a16:creationId xmlns:a16="http://schemas.microsoft.com/office/drawing/2014/main" id="{5C6F00B6-8AC9-9A1F-402D-27CF14CE811D}"/>
                </a:ext>
              </a:extLst>
            </p:cNvPr>
            <p:cNvSpPr/>
            <p:nvPr/>
          </p:nvSpPr>
          <p:spPr>
            <a:xfrm>
              <a:off x="3088974" y="1732487"/>
              <a:ext cx="248939" cy="280716"/>
            </a:xfrm>
            <a:custGeom>
              <a:avLst/>
              <a:gdLst>
                <a:gd name="connsiteX0" fmla="*/ 109139 w 248939"/>
                <a:gd name="connsiteY0" fmla="*/ 280589 h 280716"/>
                <a:gd name="connsiteX1" fmla="*/ 86914 w 248939"/>
                <a:gd name="connsiteY1" fmla="*/ 243124 h 280716"/>
                <a:gd name="connsiteX2" fmla="*/ 3729 w 248939"/>
                <a:gd name="connsiteY2" fmla="*/ 154605 h 280716"/>
                <a:gd name="connsiteX3" fmla="*/ 17826 w 248939"/>
                <a:gd name="connsiteY3" fmla="*/ 60371 h 280716"/>
                <a:gd name="connsiteX4" fmla="*/ 94407 w 248939"/>
                <a:gd name="connsiteY4" fmla="*/ 3729 h 280716"/>
                <a:gd name="connsiteX5" fmla="*/ 188641 w 248939"/>
                <a:gd name="connsiteY5" fmla="*/ 17826 h 280716"/>
                <a:gd name="connsiteX6" fmla="*/ 245283 w 248939"/>
                <a:gd name="connsiteY6" fmla="*/ 94407 h 280716"/>
                <a:gd name="connsiteX7" fmla="*/ 213279 w 248939"/>
                <a:gd name="connsiteY7" fmla="*/ 211628 h 280716"/>
                <a:gd name="connsiteX8" fmla="*/ 211247 w 248939"/>
                <a:gd name="connsiteY8" fmla="*/ 255189 h 280716"/>
                <a:gd name="connsiteX9" fmla="*/ 109139 w 248939"/>
                <a:gd name="connsiteY9" fmla="*/ 280716 h 280716"/>
                <a:gd name="connsiteX10" fmla="*/ 124633 w 248939"/>
                <a:gd name="connsiteY10" fmla="*/ 16556 h 280716"/>
                <a:gd name="connsiteX11" fmla="*/ 98344 w 248939"/>
                <a:gd name="connsiteY11" fmla="*/ 19858 h 280716"/>
                <a:gd name="connsiteX12" fmla="*/ 31923 w 248939"/>
                <a:gd name="connsiteY12" fmla="*/ 69007 h 280716"/>
                <a:gd name="connsiteX13" fmla="*/ 19731 w 248939"/>
                <a:gd name="connsiteY13" fmla="*/ 150668 h 280716"/>
                <a:gd name="connsiteX14" fmla="*/ 94661 w 248939"/>
                <a:gd name="connsiteY14" fmla="*/ 228265 h 280716"/>
                <a:gd name="connsiteX15" fmla="*/ 97836 w 248939"/>
                <a:gd name="connsiteY15" fmla="*/ 229154 h 280716"/>
                <a:gd name="connsiteX16" fmla="*/ 117013 w 248939"/>
                <a:gd name="connsiteY16" fmla="*/ 261666 h 280716"/>
                <a:gd name="connsiteX17" fmla="*/ 195245 w 248939"/>
                <a:gd name="connsiteY17" fmla="*/ 242108 h 280716"/>
                <a:gd name="connsiteX18" fmla="*/ 197023 w 248939"/>
                <a:gd name="connsiteY18" fmla="*/ 204389 h 280716"/>
                <a:gd name="connsiteX19" fmla="*/ 199436 w 248939"/>
                <a:gd name="connsiteY19" fmla="*/ 202103 h 280716"/>
                <a:gd name="connsiteX20" fmla="*/ 229154 w 248939"/>
                <a:gd name="connsiteY20" fmla="*/ 98471 h 280716"/>
                <a:gd name="connsiteX21" fmla="*/ 180005 w 248939"/>
                <a:gd name="connsiteY21" fmla="*/ 32050 h 280716"/>
                <a:gd name="connsiteX22" fmla="*/ 124633 w 248939"/>
                <a:gd name="connsiteY22" fmla="*/ 16556 h 28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939" h="280716">
                  <a:moveTo>
                    <a:pt x="109139" y="280589"/>
                  </a:moveTo>
                  <a:lnTo>
                    <a:pt x="86914" y="243124"/>
                  </a:lnTo>
                  <a:cubicBezTo>
                    <a:pt x="45893" y="230043"/>
                    <a:pt x="14143" y="196515"/>
                    <a:pt x="3729" y="154605"/>
                  </a:cubicBezTo>
                  <a:cubicBezTo>
                    <a:pt x="-4272" y="122347"/>
                    <a:pt x="681" y="88946"/>
                    <a:pt x="17826" y="60371"/>
                  </a:cubicBezTo>
                  <a:cubicBezTo>
                    <a:pt x="34971" y="31923"/>
                    <a:pt x="62149" y="11730"/>
                    <a:pt x="94407" y="3729"/>
                  </a:cubicBezTo>
                  <a:cubicBezTo>
                    <a:pt x="126665" y="-4272"/>
                    <a:pt x="160066" y="681"/>
                    <a:pt x="188641" y="17826"/>
                  </a:cubicBezTo>
                  <a:cubicBezTo>
                    <a:pt x="217089" y="34971"/>
                    <a:pt x="237282" y="62149"/>
                    <a:pt x="245283" y="94407"/>
                  </a:cubicBezTo>
                  <a:cubicBezTo>
                    <a:pt x="255697" y="136190"/>
                    <a:pt x="243505" y="180767"/>
                    <a:pt x="213279" y="211628"/>
                  </a:cubicBezTo>
                  <a:lnTo>
                    <a:pt x="211247" y="255189"/>
                  </a:lnTo>
                  <a:lnTo>
                    <a:pt x="109139" y="280716"/>
                  </a:lnTo>
                  <a:close/>
                  <a:moveTo>
                    <a:pt x="124633" y="16556"/>
                  </a:moveTo>
                  <a:cubicBezTo>
                    <a:pt x="115870" y="16556"/>
                    <a:pt x="107107" y="17572"/>
                    <a:pt x="98344" y="19858"/>
                  </a:cubicBezTo>
                  <a:cubicBezTo>
                    <a:pt x="70404" y="26843"/>
                    <a:pt x="46782" y="44242"/>
                    <a:pt x="31923" y="69007"/>
                  </a:cubicBezTo>
                  <a:cubicBezTo>
                    <a:pt x="17064" y="93772"/>
                    <a:pt x="12746" y="122728"/>
                    <a:pt x="19731" y="150668"/>
                  </a:cubicBezTo>
                  <a:cubicBezTo>
                    <a:pt x="29002" y="187879"/>
                    <a:pt x="57704" y="217597"/>
                    <a:pt x="94661" y="228265"/>
                  </a:cubicBezTo>
                  <a:lnTo>
                    <a:pt x="97836" y="229154"/>
                  </a:lnTo>
                  <a:lnTo>
                    <a:pt x="117013" y="261666"/>
                  </a:lnTo>
                  <a:lnTo>
                    <a:pt x="195245" y="242108"/>
                  </a:lnTo>
                  <a:lnTo>
                    <a:pt x="197023" y="204389"/>
                  </a:lnTo>
                  <a:lnTo>
                    <a:pt x="199436" y="202103"/>
                  </a:lnTo>
                  <a:cubicBezTo>
                    <a:pt x="227122" y="175306"/>
                    <a:pt x="238552" y="135555"/>
                    <a:pt x="229154" y="98471"/>
                  </a:cubicBezTo>
                  <a:cubicBezTo>
                    <a:pt x="222169" y="70531"/>
                    <a:pt x="204770" y="46909"/>
                    <a:pt x="180005" y="32050"/>
                  </a:cubicBezTo>
                  <a:cubicBezTo>
                    <a:pt x="162987" y="21763"/>
                    <a:pt x="143937" y="16556"/>
                    <a:pt x="124633" y="16556"/>
                  </a:cubicBezTo>
                  <a:close/>
                </a:path>
              </a:pathLst>
            </a:custGeom>
            <a:grpFill/>
            <a:ln w="0" cap="flat">
              <a:noFill/>
              <a:prstDash val="solid"/>
              <a:miter/>
            </a:ln>
          </p:spPr>
          <p:txBody>
            <a:bodyPr rtlCol="0" anchor="ctr"/>
            <a:lstStyle/>
            <a:p>
              <a:pPr>
                <a:lnSpc>
                  <a:spcPct val="90000"/>
                </a:lnSpc>
              </a:pPr>
              <a:endParaRPr lang="en-AU" sz="650"/>
            </a:p>
          </p:txBody>
        </p:sp>
        <p:sp>
          <p:nvSpPr>
            <p:cNvPr id="55" name="Freeform: Shape 54">
              <a:extLst>
                <a:ext uri="{FF2B5EF4-FFF2-40B4-BE49-F238E27FC236}">
                  <a16:creationId xmlns:a16="http://schemas.microsoft.com/office/drawing/2014/main" id="{B54F891E-0450-473A-26B2-8D1C63E1F775}"/>
                </a:ext>
              </a:extLst>
            </p:cNvPr>
            <p:cNvSpPr/>
            <p:nvPr/>
          </p:nvSpPr>
          <p:spPr>
            <a:xfrm>
              <a:off x="3211191" y="1985010"/>
              <a:ext cx="70491" cy="93852"/>
            </a:xfrm>
            <a:custGeom>
              <a:avLst/>
              <a:gdLst>
                <a:gd name="connsiteX0" fmla="*/ 35182 w 70491"/>
                <a:gd name="connsiteY0" fmla="*/ 93853 h 93852"/>
                <a:gd name="connsiteX1" fmla="*/ 34674 w 70491"/>
                <a:gd name="connsiteY1" fmla="*/ 93853 h 93852"/>
                <a:gd name="connsiteX2" fmla="*/ 3 w 70491"/>
                <a:gd name="connsiteY2" fmla="*/ 46355 h 93852"/>
                <a:gd name="connsiteX3" fmla="*/ 14481 w 70491"/>
                <a:gd name="connsiteY3" fmla="*/ 9017 h 93852"/>
                <a:gd name="connsiteX4" fmla="*/ 35817 w 70491"/>
                <a:gd name="connsiteY4" fmla="*/ 0 h 93852"/>
                <a:gd name="connsiteX5" fmla="*/ 70488 w 70491"/>
                <a:gd name="connsiteY5" fmla="*/ 47498 h 93852"/>
                <a:gd name="connsiteX6" fmla="*/ 56010 w 70491"/>
                <a:gd name="connsiteY6" fmla="*/ 84836 h 93852"/>
                <a:gd name="connsiteX7" fmla="*/ 35055 w 70491"/>
                <a:gd name="connsiteY7" fmla="*/ 93853 h 93852"/>
                <a:gd name="connsiteX8" fmla="*/ 35436 w 70491"/>
                <a:gd name="connsiteY8" fmla="*/ 16510 h 93852"/>
                <a:gd name="connsiteX9" fmla="*/ 26038 w 70491"/>
                <a:gd name="connsiteY9" fmla="*/ 20828 h 93852"/>
                <a:gd name="connsiteX10" fmla="*/ 16640 w 70491"/>
                <a:gd name="connsiteY10" fmla="*/ 46609 h 93852"/>
                <a:gd name="connsiteX11" fmla="*/ 35055 w 70491"/>
                <a:gd name="connsiteY11" fmla="*/ 77343 h 93852"/>
                <a:gd name="connsiteX12" fmla="*/ 35182 w 70491"/>
                <a:gd name="connsiteY12" fmla="*/ 77343 h 93852"/>
                <a:gd name="connsiteX13" fmla="*/ 44580 w 70491"/>
                <a:gd name="connsiteY13" fmla="*/ 73025 h 93852"/>
                <a:gd name="connsiteX14" fmla="*/ 53978 w 70491"/>
                <a:gd name="connsiteY14" fmla="*/ 47244 h 93852"/>
                <a:gd name="connsiteX15" fmla="*/ 35563 w 70491"/>
                <a:gd name="connsiteY15" fmla="*/ 16510 h 93852"/>
                <a:gd name="connsiteX16" fmla="*/ 35436 w 70491"/>
                <a:gd name="connsiteY16" fmla="*/ 16510 h 9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91" h="93852">
                  <a:moveTo>
                    <a:pt x="35182" y="93853"/>
                  </a:moveTo>
                  <a:lnTo>
                    <a:pt x="34674" y="93853"/>
                  </a:lnTo>
                  <a:cubicBezTo>
                    <a:pt x="14989" y="93472"/>
                    <a:pt x="-251" y="72644"/>
                    <a:pt x="3" y="46355"/>
                  </a:cubicBezTo>
                  <a:cubicBezTo>
                    <a:pt x="130" y="31369"/>
                    <a:pt x="5464" y="17780"/>
                    <a:pt x="14481" y="9017"/>
                  </a:cubicBezTo>
                  <a:cubicBezTo>
                    <a:pt x="20704" y="3048"/>
                    <a:pt x="28324" y="381"/>
                    <a:pt x="35817" y="0"/>
                  </a:cubicBezTo>
                  <a:cubicBezTo>
                    <a:pt x="55502" y="381"/>
                    <a:pt x="70742" y="21209"/>
                    <a:pt x="70488" y="47498"/>
                  </a:cubicBezTo>
                  <a:cubicBezTo>
                    <a:pt x="70361" y="62484"/>
                    <a:pt x="65027" y="76073"/>
                    <a:pt x="56010" y="84836"/>
                  </a:cubicBezTo>
                  <a:cubicBezTo>
                    <a:pt x="49914" y="90678"/>
                    <a:pt x="42675" y="93853"/>
                    <a:pt x="35055" y="93853"/>
                  </a:cubicBezTo>
                  <a:close/>
                  <a:moveTo>
                    <a:pt x="35436" y="16510"/>
                  </a:moveTo>
                  <a:cubicBezTo>
                    <a:pt x="31372" y="16510"/>
                    <a:pt x="28070" y="18923"/>
                    <a:pt x="26038" y="20828"/>
                  </a:cubicBezTo>
                  <a:cubicBezTo>
                    <a:pt x="20196" y="26416"/>
                    <a:pt x="16767" y="36068"/>
                    <a:pt x="16640" y="46609"/>
                  </a:cubicBezTo>
                  <a:cubicBezTo>
                    <a:pt x="16386" y="63119"/>
                    <a:pt x="24895" y="77216"/>
                    <a:pt x="35055" y="77343"/>
                  </a:cubicBezTo>
                  <a:cubicBezTo>
                    <a:pt x="35055" y="77343"/>
                    <a:pt x="35055" y="77343"/>
                    <a:pt x="35182" y="77343"/>
                  </a:cubicBezTo>
                  <a:cubicBezTo>
                    <a:pt x="39246" y="77343"/>
                    <a:pt x="42548" y="74930"/>
                    <a:pt x="44580" y="73025"/>
                  </a:cubicBezTo>
                  <a:cubicBezTo>
                    <a:pt x="50422" y="67437"/>
                    <a:pt x="53851" y="57785"/>
                    <a:pt x="53978" y="47244"/>
                  </a:cubicBezTo>
                  <a:cubicBezTo>
                    <a:pt x="54232" y="30734"/>
                    <a:pt x="45723" y="16637"/>
                    <a:pt x="35563" y="16510"/>
                  </a:cubicBezTo>
                  <a:cubicBezTo>
                    <a:pt x="35563" y="16510"/>
                    <a:pt x="35563" y="16510"/>
                    <a:pt x="35436" y="16510"/>
                  </a:cubicBezTo>
                  <a:close/>
                </a:path>
              </a:pathLst>
            </a:custGeom>
            <a:grpFill/>
            <a:ln w="0" cap="flat">
              <a:noFill/>
              <a:prstDash val="solid"/>
              <a:miter/>
            </a:ln>
          </p:spPr>
          <p:txBody>
            <a:bodyPr rtlCol="0" anchor="ctr"/>
            <a:lstStyle/>
            <a:p>
              <a:pPr>
                <a:lnSpc>
                  <a:spcPct val="90000"/>
                </a:lnSpc>
              </a:pPr>
              <a:endParaRPr lang="en-AU" sz="650"/>
            </a:p>
          </p:txBody>
        </p:sp>
        <p:sp>
          <p:nvSpPr>
            <p:cNvPr id="56" name="Freeform: Shape 55">
              <a:extLst>
                <a:ext uri="{FF2B5EF4-FFF2-40B4-BE49-F238E27FC236}">
                  <a16:creationId xmlns:a16="http://schemas.microsoft.com/office/drawing/2014/main" id="{E2D8DEC6-B2DE-103B-2A46-89FC3283E084}"/>
                </a:ext>
              </a:extLst>
            </p:cNvPr>
            <p:cNvSpPr/>
            <p:nvPr/>
          </p:nvSpPr>
          <p:spPr>
            <a:xfrm>
              <a:off x="3352390" y="2053693"/>
              <a:ext cx="73720" cy="91590"/>
            </a:xfrm>
            <a:custGeom>
              <a:avLst/>
              <a:gdLst>
                <a:gd name="connsiteX0" fmla="*/ 30127 w 73720"/>
                <a:gd name="connsiteY0" fmla="*/ 91591 h 91590"/>
                <a:gd name="connsiteX1" fmla="*/ 20730 w 73720"/>
                <a:gd name="connsiteY1" fmla="*/ 89940 h 91590"/>
                <a:gd name="connsiteX2" fmla="*/ 3838 w 73720"/>
                <a:gd name="connsiteY2" fmla="*/ 33679 h 91590"/>
                <a:gd name="connsiteX3" fmla="*/ 3838 w 73720"/>
                <a:gd name="connsiteY3" fmla="*/ 33679 h 91590"/>
                <a:gd name="connsiteX4" fmla="*/ 23650 w 73720"/>
                <a:gd name="connsiteY4" fmla="*/ 6755 h 91590"/>
                <a:gd name="connsiteX5" fmla="*/ 52988 w 73720"/>
                <a:gd name="connsiteY5" fmla="*/ 1675 h 91590"/>
                <a:gd name="connsiteX6" fmla="*/ 72164 w 73720"/>
                <a:gd name="connsiteY6" fmla="*/ 24535 h 91590"/>
                <a:gd name="connsiteX7" fmla="*/ 69879 w 73720"/>
                <a:gd name="connsiteY7" fmla="*/ 57936 h 91590"/>
                <a:gd name="connsiteX8" fmla="*/ 50067 w 73720"/>
                <a:gd name="connsiteY8" fmla="*/ 84860 h 91590"/>
                <a:gd name="connsiteX9" fmla="*/ 30127 w 73720"/>
                <a:gd name="connsiteY9" fmla="*/ 91591 h 91590"/>
                <a:gd name="connsiteX10" fmla="*/ 19332 w 73720"/>
                <a:gd name="connsiteY10" fmla="*/ 39394 h 91590"/>
                <a:gd name="connsiteX11" fmla="*/ 26444 w 73720"/>
                <a:gd name="connsiteY11" fmla="*/ 74446 h 91590"/>
                <a:gd name="connsiteX12" fmla="*/ 40669 w 73720"/>
                <a:gd name="connsiteY12" fmla="*/ 71271 h 91590"/>
                <a:gd name="connsiteX13" fmla="*/ 54512 w 73720"/>
                <a:gd name="connsiteY13" fmla="*/ 52094 h 91590"/>
                <a:gd name="connsiteX14" fmla="*/ 56289 w 73720"/>
                <a:gd name="connsiteY14" fmla="*/ 28599 h 91590"/>
                <a:gd name="connsiteX15" fmla="*/ 47526 w 73720"/>
                <a:gd name="connsiteY15" fmla="*/ 17042 h 91590"/>
                <a:gd name="connsiteX16" fmla="*/ 33302 w 73720"/>
                <a:gd name="connsiteY16" fmla="*/ 20217 h 91590"/>
                <a:gd name="connsiteX17" fmla="*/ 19459 w 73720"/>
                <a:gd name="connsiteY17" fmla="*/ 39267 h 91590"/>
                <a:gd name="connsiteX18" fmla="*/ 19459 w 73720"/>
                <a:gd name="connsiteY18" fmla="*/ 39267 h 9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20" h="91590">
                  <a:moveTo>
                    <a:pt x="30127" y="91591"/>
                  </a:moveTo>
                  <a:cubicBezTo>
                    <a:pt x="26952" y="91591"/>
                    <a:pt x="23777" y="91083"/>
                    <a:pt x="20730" y="89940"/>
                  </a:cubicBezTo>
                  <a:cubicBezTo>
                    <a:pt x="2188" y="83209"/>
                    <a:pt x="-5179" y="58444"/>
                    <a:pt x="3838" y="33679"/>
                  </a:cubicBezTo>
                  <a:lnTo>
                    <a:pt x="3838" y="33679"/>
                  </a:lnTo>
                  <a:cubicBezTo>
                    <a:pt x="8030" y="22376"/>
                    <a:pt x="15014" y="12851"/>
                    <a:pt x="23650" y="6755"/>
                  </a:cubicBezTo>
                  <a:cubicBezTo>
                    <a:pt x="33049" y="151"/>
                    <a:pt x="43717" y="-1754"/>
                    <a:pt x="52988" y="1675"/>
                  </a:cubicBezTo>
                  <a:cubicBezTo>
                    <a:pt x="62258" y="5104"/>
                    <a:pt x="69244" y="13359"/>
                    <a:pt x="72164" y="24535"/>
                  </a:cubicBezTo>
                  <a:cubicBezTo>
                    <a:pt x="74831" y="34822"/>
                    <a:pt x="74069" y="46633"/>
                    <a:pt x="69879" y="57936"/>
                  </a:cubicBezTo>
                  <a:cubicBezTo>
                    <a:pt x="65688" y="69239"/>
                    <a:pt x="58702" y="78764"/>
                    <a:pt x="50067" y="84860"/>
                  </a:cubicBezTo>
                  <a:cubicBezTo>
                    <a:pt x="43717" y="89305"/>
                    <a:pt x="36858" y="91591"/>
                    <a:pt x="30127" y="91591"/>
                  </a:cubicBezTo>
                  <a:close/>
                  <a:moveTo>
                    <a:pt x="19332" y="39394"/>
                  </a:moveTo>
                  <a:cubicBezTo>
                    <a:pt x="13618" y="54888"/>
                    <a:pt x="16919" y="71017"/>
                    <a:pt x="26444" y="74446"/>
                  </a:cubicBezTo>
                  <a:cubicBezTo>
                    <a:pt x="32032" y="76478"/>
                    <a:pt x="37748" y="73430"/>
                    <a:pt x="40669" y="71271"/>
                  </a:cubicBezTo>
                  <a:cubicBezTo>
                    <a:pt x="46511" y="67207"/>
                    <a:pt x="51590" y="60222"/>
                    <a:pt x="54512" y="52094"/>
                  </a:cubicBezTo>
                  <a:cubicBezTo>
                    <a:pt x="57432" y="44093"/>
                    <a:pt x="58068" y="35457"/>
                    <a:pt x="56289" y="28599"/>
                  </a:cubicBezTo>
                  <a:cubicBezTo>
                    <a:pt x="55400" y="25170"/>
                    <a:pt x="53114" y="19074"/>
                    <a:pt x="47526" y="17042"/>
                  </a:cubicBezTo>
                  <a:cubicBezTo>
                    <a:pt x="41938" y="15010"/>
                    <a:pt x="36224" y="18058"/>
                    <a:pt x="33302" y="20217"/>
                  </a:cubicBezTo>
                  <a:cubicBezTo>
                    <a:pt x="27461" y="24281"/>
                    <a:pt x="22381" y="31266"/>
                    <a:pt x="19459" y="39267"/>
                  </a:cubicBezTo>
                  <a:lnTo>
                    <a:pt x="19459" y="39267"/>
                  </a:lnTo>
                  <a:close/>
                </a:path>
              </a:pathLst>
            </a:custGeom>
            <a:grpFill/>
            <a:ln w="0" cap="flat">
              <a:noFill/>
              <a:prstDash val="solid"/>
              <a:miter/>
            </a:ln>
          </p:spPr>
          <p:txBody>
            <a:bodyPr rtlCol="0" anchor="ctr"/>
            <a:lstStyle/>
            <a:p>
              <a:pPr>
                <a:lnSpc>
                  <a:spcPct val="90000"/>
                </a:lnSpc>
              </a:pPr>
              <a:endParaRPr lang="en-AU" sz="650"/>
            </a:p>
          </p:txBody>
        </p:sp>
        <p:sp>
          <p:nvSpPr>
            <p:cNvPr id="57" name="Freeform: Shape 56">
              <a:extLst>
                <a:ext uri="{FF2B5EF4-FFF2-40B4-BE49-F238E27FC236}">
                  <a16:creationId xmlns:a16="http://schemas.microsoft.com/office/drawing/2014/main" id="{14F7AF1C-4DED-42FA-6CB1-10CBC874CE66}"/>
                </a:ext>
              </a:extLst>
            </p:cNvPr>
            <p:cNvSpPr/>
            <p:nvPr/>
          </p:nvSpPr>
          <p:spPr>
            <a:xfrm>
              <a:off x="3284263" y="2105987"/>
              <a:ext cx="93893" cy="70538"/>
            </a:xfrm>
            <a:custGeom>
              <a:avLst/>
              <a:gdLst>
                <a:gd name="connsiteX0" fmla="*/ 44661 w 93893"/>
                <a:gd name="connsiteY0" fmla="*/ 70539 h 70538"/>
                <a:gd name="connsiteX1" fmla="*/ 16848 w 93893"/>
                <a:gd name="connsiteY1" fmla="*/ 63427 h 70538"/>
                <a:gd name="connsiteX2" fmla="*/ 84 w 93893"/>
                <a:gd name="connsiteY2" fmla="*/ 38789 h 70538"/>
                <a:gd name="connsiteX3" fmla="*/ 44280 w 93893"/>
                <a:gd name="connsiteY3" fmla="*/ 180 h 70538"/>
                <a:gd name="connsiteX4" fmla="*/ 77046 w 93893"/>
                <a:gd name="connsiteY4" fmla="*/ 7039 h 70538"/>
                <a:gd name="connsiteX5" fmla="*/ 93810 w 93893"/>
                <a:gd name="connsiteY5" fmla="*/ 31677 h 70538"/>
                <a:gd name="connsiteX6" fmla="*/ 49614 w 93893"/>
                <a:gd name="connsiteY6" fmla="*/ 70284 h 70538"/>
                <a:gd name="connsiteX7" fmla="*/ 44788 w 93893"/>
                <a:gd name="connsiteY7" fmla="*/ 70411 h 70538"/>
                <a:gd name="connsiteX8" fmla="*/ 49106 w 93893"/>
                <a:gd name="connsiteY8" fmla="*/ 16564 h 70538"/>
                <a:gd name="connsiteX9" fmla="*/ 45550 w 93893"/>
                <a:gd name="connsiteY9" fmla="*/ 16690 h 70538"/>
                <a:gd name="connsiteX10" fmla="*/ 16594 w 93893"/>
                <a:gd name="connsiteY10" fmla="*/ 37645 h 70538"/>
                <a:gd name="connsiteX11" fmla="*/ 25230 w 93893"/>
                <a:gd name="connsiteY11" fmla="*/ 49330 h 70538"/>
                <a:gd name="connsiteX12" fmla="*/ 48344 w 93893"/>
                <a:gd name="connsiteY12" fmla="*/ 54028 h 70538"/>
                <a:gd name="connsiteX13" fmla="*/ 77300 w 93893"/>
                <a:gd name="connsiteY13" fmla="*/ 33073 h 70538"/>
                <a:gd name="connsiteX14" fmla="*/ 68664 w 93893"/>
                <a:gd name="connsiteY14" fmla="*/ 21389 h 70538"/>
                <a:gd name="connsiteX15" fmla="*/ 49106 w 93893"/>
                <a:gd name="connsiteY15" fmla="*/ 16564 h 7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893" h="70538">
                  <a:moveTo>
                    <a:pt x="44661" y="70539"/>
                  </a:moveTo>
                  <a:cubicBezTo>
                    <a:pt x="34374" y="70539"/>
                    <a:pt x="24722" y="68125"/>
                    <a:pt x="16848" y="63427"/>
                  </a:cubicBezTo>
                  <a:cubicBezTo>
                    <a:pt x="6942" y="57584"/>
                    <a:pt x="846" y="48567"/>
                    <a:pt x="84" y="38789"/>
                  </a:cubicBezTo>
                  <a:cubicBezTo>
                    <a:pt x="-1440" y="19103"/>
                    <a:pt x="17991" y="2212"/>
                    <a:pt x="44280" y="180"/>
                  </a:cubicBezTo>
                  <a:cubicBezTo>
                    <a:pt x="56218" y="-708"/>
                    <a:pt x="67902" y="1705"/>
                    <a:pt x="77046" y="7039"/>
                  </a:cubicBezTo>
                  <a:cubicBezTo>
                    <a:pt x="86952" y="12880"/>
                    <a:pt x="93048" y="21897"/>
                    <a:pt x="93810" y="31677"/>
                  </a:cubicBezTo>
                  <a:cubicBezTo>
                    <a:pt x="95334" y="51361"/>
                    <a:pt x="75903" y="68252"/>
                    <a:pt x="49614" y="70284"/>
                  </a:cubicBezTo>
                  <a:cubicBezTo>
                    <a:pt x="47963" y="70284"/>
                    <a:pt x="46312" y="70411"/>
                    <a:pt x="44788" y="70411"/>
                  </a:cubicBezTo>
                  <a:close/>
                  <a:moveTo>
                    <a:pt x="49106" y="16564"/>
                  </a:moveTo>
                  <a:cubicBezTo>
                    <a:pt x="47963" y="16564"/>
                    <a:pt x="46693" y="16564"/>
                    <a:pt x="45550" y="16690"/>
                  </a:cubicBezTo>
                  <a:cubicBezTo>
                    <a:pt x="29040" y="17961"/>
                    <a:pt x="15832" y="27486"/>
                    <a:pt x="16594" y="37645"/>
                  </a:cubicBezTo>
                  <a:cubicBezTo>
                    <a:pt x="17102" y="43614"/>
                    <a:pt x="22182" y="47424"/>
                    <a:pt x="25230" y="49330"/>
                  </a:cubicBezTo>
                  <a:cubicBezTo>
                    <a:pt x="31453" y="53012"/>
                    <a:pt x="39708" y="54790"/>
                    <a:pt x="48344" y="54028"/>
                  </a:cubicBezTo>
                  <a:cubicBezTo>
                    <a:pt x="64854" y="52758"/>
                    <a:pt x="78062" y="43233"/>
                    <a:pt x="77300" y="33073"/>
                  </a:cubicBezTo>
                  <a:cubicBezTo>
                    <a:pt x="76792" y="27105"/>
                    <a:pt x="71712" y="23295"/>
                    <a:pt x="68664" y="21389"/>
                  </a:cubicBezTo>
                  <a:cubicBezTo>
                    <a:pt x="63330" y="18214"/>
                    <a:pt x="56345" y="16564"/>
                    <a:pt x="49106" y="16564"/>
                  </a:cubicBezTo>
                  <a:close/>
                </a:path>
              </a:pathLst>
            </a:custGeom>
            <a:grpFill/>
            <a:ln w="0" cap="flat">
              <a:noFill/>
              <a:prstDash val="solid"/>
              <a:miter/>
            </a:ln>
          </p:spPr>
          <p:txBody>
            <a:bodyPr rtlCol="0" anchor="ctr"/>
            <a:lstStyle/>
            <a:p>
              <a:pPr>
                <a:lnSpc>
                  <a:spcPct val="90000"/>
                </a:lnSpc>
              </a:pPr>
              <a:endParaRPr lang="en-AU" sz="650"/>
            </a:p>
          </p:txBody>
        </p:sp>
        <p:sp>
          <p:nvSpPr>
            <p:cNvPr id="58" name="Freeform: Shape 57">
              <a:extLst>
                <a:ext uri="{FF2B5EF4-FFF2-40B4-BE49-F238E27FC236}">
                  <a16:creationId xmlns:a16="http://schemas.microsoft.com/office/drawing/2014/main" id="{4EA178B8-EBDA-AB7B-F7EE-4B4DCFFB6863}"/>
                </a:ext>
              </a:extLst>
            </p:cNvPr>
            <p:cNvSpPr/>
            <p:nvPr/>
          </p:nvSpPr>
          <p:spPr>
            <a:xfrm>
              <a:off x="3232383" y="2059131"/>
              <a:ext cx="75859" cy="89581"/>
            </a:xfrm>
            <a:custGeom>
              <a:avLst/>
              <a:gdLst>
                <a:gd name="connsiteX0" fmla="*/ 46248 w 75859"/>
                <a:gd name="connsiteY0" fmla="*/ 89581 h 89581"/>
                <a:gd name="connsiteX1" fmla="*/ 6370 w 75859"/>
                <a:gd name="connsiteY1" fmla="*/ 60244 h 89581"/>
                <a:gd name="connsiteX2" fmla="*/ 2179 w 75859"/>
                <a:gd name="connsiteY2" fmla="*/ 20493 h 89581"/>
                <a:gd name="connsiteX3" fmla="*/ 17165 w 75859"/>
                <a:gd name="connsiteY3" fmla="*/ 2840 h 89581"/>
                <a:gd name="connsiteX4" fmla="*/ 69489 w 75859"/>
                <a:gd name="connsiteY4" fmla="*/ 29383 h 89581"/>
                <a:gd name="connsiteX5" fmla="*/ 73680 w 75859"/>
                <a:gd name="connsiteY5" fmla="*/ 69134 h 89581"/>
                <a:gd name="connsiteX6" fmla="*/ 58695 w 75859"/>
                <a:gd name="connsiteY6" fmla="*/ 86787 h 89581"/>
                <a:gd name="connsiteX7" fmla="*/ 46248 w 75859"/>
                <a:gd name="connsiteY7" fmla="*/ 89581 h 89581"/>
                <a:gd name="connsiteX8" fmla="*/ 29611 w 75859"/>
                <a:gd name="connsiteY8" fmla="*/ 16429 h 89581"/>
                <a:gd name="connsiteX9" fmla="*/ 24404 w 75859"/>
                <a:gd name="connsiteY9" fmla="*/ 17572 h 89581"/>
                <a:gd name="connsiteX10" fmla="*/ 17927 w 75859"/>
                <a:gd name="connsiteY10" fmla="*/ 25700 h 89581"/>
                <a:gd name="connsiteX11" fmla="*/ 21229 w 75859"/>
                <a:gd name="connsiteY11" fmla="*/ 52878 h 89581"/>
                <a:gd name="connsiteX12" fmla="*/ 51582 w 75859"/>
                <a:gd name="connsiteY12" fmla="*/ 71928 h 89581"/>
                <a:gd name="connsiteX13" fmla="*/ 58186 w 75859"/>
                <a:gd name="connsiteY13" fmla="*/ 63800 h 89581"/>
                <a:gd name="connsiteX14" fmla="*/ 54884 w 75859"/>
                <a:gd name="connsiteY14" fmla="*/ 36749 h 89581"/>
                <a:gd name="connsiteX15" fmla="*/ 54884 w 75859"/>
                <a:gd name="connsiteY15" fmla="*/ 36749 h 89581"/>
                <a:gd name="connsiteX16" fmla="*/ 29738 w 75859"/>
                <a:gd name="connsiteY16" fmla="*/ 16556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 h="89581">
                  <a:moveTo>
                    <a:pt x="46248" y="89581"/>
                  </a:moveTo>
                  <a:cubicBezTo>
                    <a:pt x="31262" y="89581"/>
                    <a:pt x="15387" y="78405"/>
                    <a:pt x="6370" y="60244"/>
                  </a:cubicBezTo>
                  <a:cubicBezTo>
                    <a:pt x="-361" y="46782"/>
                    <a:pt x="-1758" y="32304"/>
                    <a:pt x="2179" y="20493"/>
                  </a:cubicBezTo>
                  <a:cubicBezTo>
                    <a:pt x="4973" y="12365"/>
                    <a:pt x="10053" y="6269"/>
                    <a:pt x="17165" y="2840"/>
                  </a:cubicBezTo>
                  <a:cubicBezTo>
                    <a:pt x="34818" y="-5796"/>
                    <a:pt x="57932" y="5888"/>
                    <a:pt x="69489" y="29383"/>
                  </a:cubicBezTo>
                  <a:cubicBezTo>
                    <a:pt x="76220" y="42845"/>
                    <a:pt x="77617" y="57323"/>
                    <a:pt x="73680" y="69134"/>
                  </a:cubicBezTo>
                  <a:cubicBezTo>
                    <a:pt x="70886" y="77262"/>
                    <a:pt x="65807" y="83358"/>
                    <a:pt x="58695" y="86787"/>
                  </a:cubicBezTo>
                  <a:cubicBezTo>
                    <a:pt x="54757" y="88692"/>
                    <a:pt x="50566" y="89581"/>
                    <a:pt x="46248" y="89581"/>
                  </a:cubicBezTo>
                  <a:close/>
                  <a:moveTo>
                    <a:pt x="29611" y="16429"/>
                  </a:moveTo>
                  <a:cubicBezTo>
                    <a:pt x="27707" y="16429"/>
                    <a:pt x="25928" y="16810"/>
                    <a:pt x="24404" y="17572"/>
                  </a:cubicBezTo>
                  <a:cubicBezTo>
                    <a:pt x="20721" y="19350"/>
                    <a:pt x="18816" y="23033"/>
                    <a:pt x="17927" y="25700"/>
                  </a:cubicBezTo>
                  <a:cubicBezTo>
                    <a:pt x="15387" y="33320"/>
                    <a:pt x="16530" y="43480"/>
                    <a:pt x="21229" y="52878"/>
                  </a:cubicBezTo>
                  <a:cubicBezTo>
                    <a:pt x="28595" y="67610"/>
                    <a:pt x="42565" y="76246"/>
                    <a:pt x="51582" y="71928"/>
                  </a:cubicBezTo>
                  <a:cubicBezTo>
                    <a:pt x="55265" y="70150"/>
                    <a:pt x="57170" y="66467"/>
                    <a:pt x="58186" y="63800"/>
                  </a:cubicBezTo>
                  <a:cubicBezTo>
                    <a:pt x="60726" y="56180"/>
                    <a:pt x="59583" y="46020"/>
                    <a:pt x="54884" y="36749"/>
                  </a:cubicBezTo>
                  <a:lnTo>
                    <a:pt x="54884" y="36749"/>
                  </a:lnTo>
                  <a:cubicBezTo>
                    <a:pt x="48915" y="24557"/>
                    <a:pt x="38374" y="16556"/>
                    <a:pt x="29738" y="16556"/>
                  </a:cubicBezTo>
                  <a:close/>
                </a:path>
              </a:pathLst>
            </a:custGeom>
            <a:grpFill/>
            <a:ln w="0" cap="flat">
              <a:noFill/>
              <a:prstDash val="solid"/>
              <a:miter/>
            </a:ln>
          </p:spPr>
          <p:txBody>
            <a:bodyPr rtlCol="0" anchor="ctr"/>
            <a:lstStyle/>
            <a:p>
              <a:pPr>
                <a:lnSpc>
                  <a:spcPct val="90000"/>
                </a:lnSpc>
              </a:pPr>
              <a:endParaRPr lang="en-AU" sz="650"/>
            </a:p>
          </p:txBody>
        </p:sp>
      </p:grpSp>
      <p:sp>
        <p:nvSpPr>
          <p:cNvPr id="25" name="Rectangle 24">
            <a:extLst>
              <a:ext uri="{FF2B5EF4-FFF2-40B4-BE49-F238E27FC236}">
                <a16:creationId xmlns:a16="http://schemas.microsoft.com/office/drawing/2014/main" id="{A441E8E8-3EC8-1D65-266F-648250D2BE0E}"/>
              </a:ext>
            </a:extLst>
          </p:cNvPr>
          <p:cNvSpPr/>
          <p:nvPr/>
        </p:nvSpPr>
        <p:spPr>
          <a:xfrm>
            <a:off x="3048926" y="3696037"/>
            <a:ext cx="2421791" cy="447438"/>
          </a:xfrm>
          <a:prstGeom prst="rect">
            <a:avLst/>
          </a:prstGeom>
          <a:solidFill>
            <a:srgbClr val="AE9CC4">
              <a:alpha val="50000"/>
            </a:srgbClr>
          </a:solidFill>
          <a:ln>
            <a:solidFill>
              <a:srgbClr val="6557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Public Sans" pitchFamily="2" charset="0"/>
              </a:rPr>
              <a:t>Serious assault</a:t>
            </a:r>
          </a:p>
          <a:p>
            <a:pPr algn="ctr"/>
            <a:r>
              <a:rPr lang="en-US" sz="1300" dirty="0">
                <a:solidFill>
                  <a:schemeClr val="tx1"/>
                </a:solidFill>
                <a:latin typeface="Public Sans" pitchFamily="2" charset="0"/>
              </a:rPr>
              <a:t>% Change – </a:t>
            </a:r>
            <a:r>
              <a:rPr lang="en-US" sz="1300" b="1" dirty="0">
                <a:solidFill>
                  <a:srgbClr val="C00000"/>
                </a:solidFill>
                <a:latin typeface="Public Sans" pitchFamily="2" charset="0"/>
              </a:rPr>
              <a:t>Up</a:t>
            </a:r>
            <a:r>
              <a:rPr lang="en-US" sz="1300" dirty="0">
                <a:solidFill>
                  <a:schemeClr val="tx1"/>
                </a:solidFill>
                <a:latin typeface="Public Sans" pitchFamily="2" charset="0"/>
              </a:rPr>
              <a:t> 29% </a:t>
            </a:r>
          </a:p>
        </p:txBody>
      </p:sp>
      <p:grpSp>
        <p:nvGrpSpPr>
          <p:cNvPr id="8" name="Group 7">
            <a:extLst>
              <a:ext uri="{FF2B5EF4-FFF2-40B4-BE49-F238E27FC236}">
                <a16:creationId xmlns:a16="http://schemas.microsoft.com/office/drawing/2014/main" id="{D0ED6012-0EF2-3007-640D-894D9F1A0A34}"/>
              </a:ext>
            </a:extLst>
          </p:cNvPr>
          <p:cNvGrpSpPr/>
          <p:nvPr/>
        </p:nvGrpSpPr>
        <p:grpSpPr>
          <a:xfrm>
            <a:off x="6653385" y="1097358"/>
            <a:ext cx="2018698" cy="335534"/>
            <a:chOff x="9595034" y="1259723"/>
            <a:chExt cx="2408890" cy="294019"/>
          </a:xfrm>
        </p:grpSpPr>
        <p:sp>
          <p:nvSpPr>
            <p:cNvPr id="10" name="Flowchart: Delay 16">
              <a:extLst>
                <a:ext uri="{FF2B5EF4-FFF2-40B4-BE49-F238E27FC236}">
                  <a16:creationId xmlns:a16="http://schemas.microsoft.com/office/drawing/2014/main" id="{82FE4783-5850-D7A2-EDA8-C85B201DA356}"/>
                </a:ext>
              </a:extLst>
            </p:cNvPr>
            <p:cNvSpPr/>
            <p:nvPr/>
          </p:nvSpPr>
          <p:spPr>
            <a:xfrm rot="10800000">
              <a:off x="9595034" y="1259723"/>
              <a:ext cx="604450" cy="294017"/>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3"/>
              <a:endParaRPr lang="en-AU">
                <a:solidFill>
                  <a:prstClr val="white"/>
                </a:solidFill>
                <a:latin typeface="Public Sans" pitchFamily="2" charset="0"/>
              </a:endParaRPr>
            </a:p>
          </p:txBody>
        </p:sp>
        <p:grpSp>
          <p:nvGrpSpPr>
            <p:cNvPr id="11" name="Group 10">
              <a:extLst>
                <a:ext uri="{FF2B5EF4-FFF2-40B4-BE49-F238E27FC236}">
                  <a16:creationId xmlns:a16="http://schemas.microsoft.com/office/drawing/2014/main" id="{6E3E750B-EBAA-47FD-56CA-C6999CD7E3E2}"/>
                </a:ext>
              </a:extLst>
            </p:cNvPr>
            <p:cNvGrpSpPr/>
            <p:nvPr/>
          </p:nvGrpSpPr>
          <p:grpSpPr>
            <a:xfrm>
              <a:off x="10069774" y="1259829"/>
              <a:ext cx="1934150" cy="293913"/>
              <a:chOff x="6212565" y="3893529"/>
              <a:chExt cx="3705180" cy="525202"/>
            </a:xfrm>
          </p:grpSpPr>
          <p:sp>
            <p:nvSpPr>
              <p:cNvPr id="12" name="Flowchart: Delay 88">
                <a:extLst>
                  <a:ext uri="{FF2B5EF4-FFF2-40B4-BE49-F238E27FC236}">
                    <a16:creationId xmlns:a16="http://schemas.microsoft.com/office/drawing/2014/main" id="{CD0677D6-BC73-0E63-A92E-A28214B23945}"/>
                  </a:ext>
                </a:extLst>
              </p:cNvPr>
              <p:cNvSpPr/>
              <p:nvPr/>
            </p:nvSpPr>
            <p:spPr>
              <a:xfrm>
                <a:off x="8759813" y="3893529"/>
                <a:ext cx="1157932" cy="525199"/>
              </a:xfrm>
              <a:prstGeom prst="flowChartDelay">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3"/>
                <a:endParaRPr lang="en-AU">
                  <a:solidFill>
                    <a:prstClr val="white"/>
                  </a:solidFill>
                  <a:latin typeface="Public Sans" pitchFamily="2" charset="0"/>
                </a:endParaRPr>
              </a:p>
            </p:txBody>
          </p:sp>
          <p:sp>
            <p:nvSpPr>
              <p:cNvPr id="18" name="Rectangle 17">
                <a:extLst>
                  <a:ext uri="{FF2B5EF4-FFF2-40B4-BE49-F238E27FC236}">
                    <a16:creationId xmlns:a16="http://schemas.microsoft.com/office/drawing/2014/main" id="{4D1F1A27-C4E6-847C-64D2-3F33C7DA622C}"/>
                  </a:ext>
                </a:extLst>
              </p:cNvPr>
              <p:cNvSpPr/>
              <p:nvPr/>
            </p:nvSpPr>
            <p:spPr>
              <a:xfrm>
                <a:off x="6212565" y="3893529"/>
                <a:ext cx="2916519" cy="5252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3"/>
                <a:r>
                  <a:rPr lang="en-AU" sz="1400" b="1" dirty="0">
                    <a:solidFill>
                      <a:schemeClr val="tx1"/>
                    </a:solidFill>
                    <a:latin typeface="Public Sans" pitchFamily="2" charset="0"/>
                  </a:rPr>
                  <a:t>6 Year Trend  </a:t>
                </a:r>
              </a:p>
            </p:txBody>
          </p:sp>
        </p:grpSp>
      </p:grpSp>
    </p:spTree>
    <p:extLst>
      <p:ext uri="{BB962C8B-B14F-4D97-AF65-F5344CB8AC3E}">
        <p14:creationId xmlns:p14="http://schemas.microsoft.com/office/powerpoint/2010/main" val="44725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graphicEl>
                                              <a:chart seriesIdx="-3" categoryIdx="-3" bldStep="gridLegend"/>
                                            </p:graphicEl>
                                          </p:spTgt>
                                        </p:tgtEl>
                                        <p:attrNameLst>
                                          <p:attrName>style.visibility</p:attrName>
                                        </p:attrNameLst>
                                      </p:cBhvr>
                                      <p:to>
                                        <p:strVal val="visible"/>
                                      </p:to>
                                    </p:set>
                                    <p:animEffect transition="in" filter="wipe(left)">
                                      <p:cBhvr>
                                        <p:cTn id="7" dur="500"/>
                                        <p:tgtEl>
                                          <p:spTgt spid="28">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graphicEl>
                                              <a:chart seriesIdx="0" categoryIdx="-4" bldStep="series"/>
                                            </p:graphicEl>
                                          </p:spTgt>
                                        </p:tgtEl>
                                        <p:attrNameLst>
                                          <p:attrName>style.visibility</p:attrName>
                                        </p:attrNameLst>
                                      </p:cBhvr>
                                      <p:to>
                                        <p:strVal val="visible"/>
                                      </p:to>
                                    </p:set>
                                    <p:animEffect transition="in" filter="wipe(left)">
                                      <p:cBhvr>
                                        <p:cTn id="12" dur="1000"/>
                                        <p:tgtEl>
                                          <p:spTgt spid="28">
                                            <p:graphicEl>
                                              <a:chart seriesIdx="0" categoryIdx="-4" bldStep="series"/>
                                            </p:graphicEl>
                                          </p:spTgt>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graphicEl>
                                              <a:chart seriesIdx="1" categoryIdx="-4" bldStep="series"/>
                                            </p:graphicEl>
                                          </p:spTgt>
                                        </p:tgtEl>
                                        <p:attrNameLst>
                                          <p:attrName>style.visibility</p:attrName>
                                        </p:attrNameLst>
                                      </p:cBhvr>
                                      <p:to>
                                        <p:strVal val="visible"/>
                                      </p:to>
                                    </p:set>
                                    <p:animEffect transition="in" filter="wipe(left)">
                                      <p:cBhvr>
                                        <p:cTn id="22" dur="1000"/>
                                        <p:tgtEl>
                                          <p:spTgt spid="28">
                                            <p:graphicEl>
                                              <a:chart seriesIdx="1" categoryIdx="-4" bldStep="series"/>
                                            </p:graphicEl>
                                          </p:spTgt>
                                        </p:tgtEl>
                                      </p:cBhvr>
                                    </p:animEffec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graphicEl>
                                              <a:chart seriesIdx="2" categoryIdx="-4" bldStep="series"/>
                                            </p:graphicEl>
                                          </p:spTgt>
                                        </p:tgtEl>
                                        <p:attrNameLst>
                                          <p:attrName>style.visibility</p:attrName>
                                        </p:attrNameLst>
                                      </p:cBhvr>
                                      <p:to>
                                        <p:strVal val="visible"/>
                                      </p:to>
                                    </p:set>
                                    <p:animEffect transition="in" filter="wipe(left)">
                                      <p:cBhvr>
                                        <p:cTn id="30" dur="1000"/>
                                        <p:tgtEl>
                                          <p:spTgt spid="28">
                                            <p:graphicEl>
                                              <a:chart seriesIdx="2" categoryIdx="-4" bldStep="series"/>
                                            </p:graphicEl>
                                          </p:spTgt>
                                        </p:tgtEl>
                                      </p:cBhvr>
                                    </p:animEffec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graphicEl>
                                              <a:chart seriesIdx="3" categoryIdx="-4" bldStep="series"/>
                                            </p:graphicEl>
                                          </p:spTgt>
                                        </p:tgtEl>
                                        <p:attrNameLst>
                                          <p:attrName>style.visibility</p:attrName>
                                        </p:attrNameLst>
                                      </p:cBhvr>
                                      <p:to>
                                        <p:strVal val="visible"/>
                                      </p:to>
                                    </p:set>
                                    <p:animEffect transition="in" filter="wipe(left)">
                                      <p:cBhvr>
                                        <p:cTn id="38" dur="1000"/>
                                        <p:tgtEl>
                                          <p:spTgt spid="28">
                                            <p:graphicEl>
                                              <a:chart seriesIdx="3" categoryIdx="-4" bldStep="series"/>
                                            </p:graphicEl>
                                          </p:spTgt>
                                        </p:tgtEl>
                                      </p:cBhvr>
                                    </p:animEffec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4"/>
                                        </p:tgtEl>
                                        <p:attrNameLst>
                                          <p:attrName>style.visibility</p:attrName>
                                        </p:attrNameLst>
                                      </p:cBhvr>
                                      <p:to>
                                        <p:strVal val="hidden"/>
                                      </p:to>
                                    </p:set>
                                  </p:childTnLst>
                                </p:cTn>
                              </p:par>
                              <p:par>
                                <p:cTn id="46" presetID="56" presetClass="path" presetSubtype="0" accel="50000" decel="50000" fill="hold" grpId="1" nodeType="withEffect">
                                  <p:stCondLst>
                                    <p:cond delay="0"/>
                                  </p:stCondLst>
                                  <p:childTnLst>
                                    <p:animMotion origin="layout" path="M 1.04167E-6 2.22222E-6 L 0.26445 -0.31088 " pathEditMode="relative" rAng="0" ptsTypes="AA">
                                      <p:cBhvr>
                                        <p:cTn id="47" dur="2000" fill="hold"/>
                                        <p:tgtEl>
                                          <p:spTgt spid="25"/>
                                        </p:tgtEl>
                                        <p:attrNameLst>
                                          <p:attrName>ppt_x</p:attrName>
                                          <p:attrName>ppt_y</p:attrName>
                                        </p:attrNameLst>
                                      </p:cBhvr>
                                      <p:rCtr x="13216" y="-15556"/>
                                    </p:animMotion>
                                  </p:childTnLst>
                                </p:cTn>
                              </p:par>
                              <p:par>
                                <p:cTn id="48" presetID="56" presetClass="path" presetSubtype="0" accel="50000" decel="50000" fill="hold" grpId="1" nodeType="withEffect">
                                  <p:stCondLst>
                                    <p:cond delay="0"/>
                                  </p:stCondLst>
                                  <p:childTnLst>
                                    <p:animMotion origin="layout" path="M -1.45833E-6 -1.48148E-6 L 0.26289 -0.31366 " pathEditMode="relative" rAng="0" ptsTypes="AA">
                                      <p:cBhvr>
                                        <p:cTn id="49" dur="2000" fill="hold"/>
                                        <p:tgtEl>
                                          <p:spTgt spid="23"/>
                                        </p:tgtEl>
                                        <p:attrNameLst>
                                          <p:attrName>ppt_x</p:attrName>
                                          <p:attrName>ppt_y</p:attrName>
                                        </p:attrNameLst>
                                      </p:cBhvr>
                                      <p:rCtr x="13138" y="-15694"/>
                                    </p:animMotion>
                                  </p:childTnLst>
                                </p:cTn>
                              </p:par>
                              <p:par>
                                <p:cTn id="50" presetID="56" presetClass="path" presetSubtype="0" accel="50000" decel="50000" fill="hold" grpId="1" nodeType="withEffect">
                                  <p:stCondLst>
                                    <p:cond delay="0"/>
                                  </p:stCondLst>
                                  <p:childTnLst>
                                    <p:animMotion origin="layout" path="M -1.66667E-6 -2.96296E-6 L 0.26276 -0.3125 " pathEditMode="relative" rAng="0" ptsTypes="AA">
                                      <p:cBhvr>
                                        <p:cTn id="51" dur="2000" fill="hold"/>
                                        <p:tgtEl>
                                          <p:spTgt spid="21"/>
                                        </p:tgtEl>
                                        <p:attrNameLst>
                                          <p:attrName>ppt_x</p:attrName>
                                          <p:attrName>ppt_y</p:attrName>
                                        </p:attrNameLst>
                                      </p:cBhvr>
                                      <p:rCtr x="13138" y="-15625"/>
                                    </p:animMotion>
                                  </p:childTnLst>
                                </p:cTn>
                              </p:par>
                              <p:par>
                                <p:cTn id="52" presetID="56" presetClass="path" presetSubtype="0" accel="50000" decel="50000" fill="hold" grpId="1" nodeType="withEffect">
                                  <p:stCondLst>
                                    <p:cond delay="0"/>
                                  </p:stCondLst>
                                  <p:childTnLst>
                                    <p:animMotion origin="layout" path="M 1.04167E-6 4.07407E-6 L 0.26601 -0.31181 " pathEditMode="relative" rAng="0" ptsTypes="AA">
                                      <p:cBhvr>
                                        <p:cTn id="53" dur="2000" fill="hold"/>
                                        <p:tgtEl>
                                          <p:spTgt spid="13"/>
                                        </p:tgtEl>
                                        <p:attrNameLst>
                                          <p:attrName>ppt_x</p:attrName>
                                          <p:attrName>ppt_y</p:attrName>
                                        </p:attrNameLst>
                                      </p:cBhvr>
                                      <p:rCtr x="13294" y="-15602"/>
                                    </p:animMotion>
                                  </p:childTnLst>
                                </p:cTn>
                              </p:par>
                            </p:childTnLst>
                          </p:cTn>
                        </p:par>
                        <p:par>
                          <p:cTn id="54" fill="hold">
                            <p:stCondLst>
                              <p:cond delay="2000"/>
                            </p:stCondLst>
                            <p:childTnLst>
                              <p:par>
                                <p:cTn id="55" presetID="1" presetClass="entr" presetSubtype="0"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22" presetClass="entr" presetSubtype="2" fill="hold" grpId="0" nodeType="withEffect">
                                  <p:stCondLst>
                                    <p:cond delay="0"/>
                                  </p:stCondLst>
                                  <p:childTnLst>
                                    <p:set>
                                      <p:cBhvr>
                                        <p:cTn id="58" dur="1" fill="hold">
                                          <p:stCondLst>
                                            <p:cond delay="0"/>
                                          </p:stCondLst>
                                        </p:cTn>
                                        <p:tgtEl>
                                          <p:spTgt spid="29">
                                            <p:graphicEl>
                                              <a:chart seriesIdx="-3" categoryIdx="-3" bldStep="gridLegend"/>
                                            </p:graphicEl>
                                          </p:spTgt>
                                        </p:tgtEl>
                                        <p:attrNameLst>
                                          <p:attrName>style.visibility</p:attrName>
                                        </p:attrNameLst>
                                      </p:cBhvr>
                                      <p:to>
                                        <p:strVal val="visible"/>
                                      </p:to>
                                    </p:set>
                                    <p:animEffect transition="in" filter="wipe(right)">
                                      <p:cBhvr>
                                        <p:cTn id="59" dur="500"/>
                                        <p:tgtEl>
                                          <p:spTgt spid="29">
                                            <p:graphicEl>
                                              <a:chart seriesIdx="-3" categoryIdx="-3" bldStep="gridLegend"/>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29">
                                            <p:graphicEl>
                                              <a:chart seriesIdx="0" categoryIdx="-4" bldStep="series"/>
                                            </p:graphicEl>
                                          </p:spTgt>
                                        </p:tgtEl>
                                        <p:attrNameLst>
                                          <p:attrName>style.visibility</p:attrName>
                                        </p:attrNameLst>
                                      </p:cBhvr>
                                      <p:to>
                                        <p:strVal val="visible"/>
                                      </p:to>
                                    </p:set>
                                    <p:animEffect transition="in" filter="wipe(right)">
                                      <p:cBhvr>
                                        <p:cTn id="64" dur="1000"/>
                                        <p:tgtEl>
                                          <p:spTgt spid="29">
                                            <p:graphicEl>
                                              <a:chart seriesIdx="0" categoryIdx="-4" bldStep="series"/>
                                            </p:graphicEl>
                                          </p:spTgt>
                                        </p:tgtEl>
                                      </p:cBhvr>
                                    </p:animEffect>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39"/>
                                        </p:tgtEl>
                                        <p:attrNameLst>
                                          <p:attrName>style.visibility</p:attrName>
                                        </p:attrNameLst>
                                      </p:cBhvr>
                                      <p:to>
                                        <p:strVal val="visible"/>
                                      </p:to>
                                    </p:set>
                                  </p:childTnLst>
                                </p:cTn>
                              </p:par>
                            </p:childTnLst>
                          </p:cTn>
                        </p:par>
                        <p:par>
                          <p:cTn id="68" fill="hold">
                            <p:stCondLst>
                              <p:cond delay="1000"/>
                            </p:stCondLst>
                            <p:childTnLst>
                              <p:par>
                                <p:cTn id="69" presetID="1" presetClass="entr" presetSubtype="0" fill="hold" nodeType="after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29">
                                            <p:graphicEl>
                                              <a:chart seriesIdx="1" categoryIdx="-4" bldStep="series"/>
                                            </p:graphicEl>
                                          </p:spTgt>
                                        </p:tgtEl>
                                        <p:attrNameLst>
                                          <p:attrName>style.visibility</p:attrName>
                                        </p:attrNameLst>
                                      </p:cBhvr>
                                      <p:to>
                                        <p:strVal val="visible"/>
                                      </p:to>
                                    </p:set>
                                    <p:animEffect transition="in" filter="wipe(right)">
                                      <p:cBhvr>
                                        <p:cTn id="77" dur="1000"/>
                                        <p:tgtEl>
                                          <p:spTgt spid="29">
                                            <p:graphicEl>
                                              <a:chart seriesIdx="1" categoryIdx="-4" bldStep="series"/>
                                            </p:graphicEl>
                                          </p:spTgt>
                                        </p:tgtEl>
                                      </p:cBhvr>
                                    </p:animEffect>
                                  </p:childTnLst>
                                </p:cTn>
                              </p:par>
                            </p:childTnLst>
                          </p:cTn>
                        </p:par>
                        <p:par>
                          <p:cTn id="78" fill="hold">
                            <p:stCondLst>
                              <p:cond delay="1000"/>
                            </p:stCondLst>
                            <p:childTnLst>
                              <p:par>
                                <p:cTn id="79" presetID="1" presetClass="entr" presetSubtype="0"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29">
                                            <p:graphicEl>
                                              <a:chart seriesIdx="2" categoryIdx="-4" bldStep="series"/>
                                            </p:graphicEl>
                                          </p:spTgt>
                                        </p:tgtEl>
                                        <p:attrNameLst>
                                          <p:attrName>style.visibility</p:attrName>
                                        </p:attrNameLst>
                                      </p:cBhvr>
                                      <p:to>
                                        <p:strVal val="visible"/>
                                      </p:to>
                                    </p:set>
                                    <p:animEffect transition="in" filter="wipe(right)">
                                      <p:cBhvr>
                                        <p:cTn id="85" dur="1000"/>
                                        <p:tgtEl>
                                          <p:spTgt spid="29">
                                            <p:graphicEl>
                                              <a:chart seriesIdx="2" categoryIdx="-4" bldStep="series"/>
                                            </p:graphicEl>
                                          </p:spTgt>
                                        </p:tgtEl>
                                      </p:cBhvr>
                                    </p:animEffect>
                                  </p:childTnLst>
                                </p:cTn>
                              </p:par>
                            </p:childTnLst>
                          </p:cTn>
                        </p:par>
                        <p:par>
                          <p:cTn id="86" fill="hold">
                            <p:stCondLst>
                              <p:cond delay="100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29">
                                            <p:graphicEl>
                                              <a:chart seriesIdx="3" categoryIdx="-4" bldStep="series"/>
                                            </p:graphicEl>
                                          </p:spTgt>
                                        </p:tgtEl>
                                        <p:attrNameLst>
                                          <p:attrName>style.visibility</p:attrName>
                                        </p:attrNameLst>
                                      </p:cBhvr>
                                      <p:to>
                                        <p:strVal val="visible"/>
                                      </p:to>
                                    </p:set>
                                    <p:animEffect transition="in" filter="wipe(right)">
                                      <p:cBhvr>
                                        <p:cTn id="93" dur="1000"/>
                                        <p:tgtEl>
                                          <p:spTgt spid="29">
                                            <p:graphicEl>
                                              <a:chart seriesIdx="3" categoryIdx="-4" bldStep="series"/>
                                            </p:graphicEl>
                                          </p:spTgt>
                                        </p:tgtEl>
                                      </p:cBhvr>
                                    </p:animEffect>
                                  </p:childTnLst>
                                </p:cTn>
                              </p:par>
                            </p:childTnLst>
                          </p:cTn>
                        </p:par>
                        <p:par>
                          <p:cTn id="94" fill="hold">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uiExpand="1">
        <p:bldSub>
          <a:bldChart bld="series"/>
        </p:bldSub>
      </p:bldGraphic>
      <p:bldGraphic spid="29" grpId="0" uiExpand="1">
        <p:bldSub>
          <a:bldChart bld="series"/>
        </p:bldSub>
      </p:bldGraphic>
      <p:bldP spid="41" grpId="0" animBg="1"/>
      <p:bldP spid="43" grpId="0" animBg="1"/>
      <p:bldP spid="44" grpId="0" animBg="1"/>
      <p:bldP spid="45" grpId="0" animBg="1"/>
      <p:bldP spid="13" grpId="0" animBg="1"/>
      <p:bldP spid="13" grpId="1" animBg="1"/>
      <p:bldP spid="21" grpId="0" animBg="1"/>
      <p:bldP spid="21" grpId="1" animBg="1"/>
      <p:bldP spid="23" grpId="0" animBg="1"/>
      <p:bldP spid="23" grpId="1" animBg="1"/>
      <p:bldP spid="39" grpId="0" animBg="1"/>
      <p:bldP spid="25" grpId="0" animBg="1"/>
      <p:bldP spid="2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EAE49-3C08-E526-B9BA-A5964683E96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9BC476-46B8-D33D-003B-F575295F9DF6}"/>
              </a:ext>
            </a:extLst>
          </p:cNvPr>
          <p:cNvSpPr>
            <a:spLocks noGrp="1"/>
          </p:cNvSpPr>
          <p:nvPr>
            <p:ph type="sldNum" sz="quarter" idx="12"/>
          </p:nvPr>
        </p:nvSpPr>
        <p:spPr>
          <a:xfrm>
            <a:off x="11317458" y="6444000"/>
            <a:ext cx="490542" cy="180000"/>
          </a:xfrm>
        </p:spPr>
        <p:txBody>
          <a:bodyPr vert="horz" lIns="0" tIns="0" rIns="0" bIns="0" rtlCol="0" anchor="t">
            <a:normAutofit/>
          </a:bodyPr>
          <a:lstStyle/>
          <a:p>
            <a:pPr>
              <a:lnSpc>
                <a:spcPct val="90000"/>
              </a:lnSpc>
              <a:spcAft>
                <a:spcPts val="600"/>
              </a:spcAft>
              <a:defRPr/>
            </a:pPr>
            <a:fld id="{CBD54129-237E-BA4E-A210-4351E6A5A9A4}" type="slidenum">
              <a:rPr lang="en-AU" smtClean="0"/>
              <a:pPr>
                <a:lnSpc>
                  <a:spcPct val="90000"/>
                </a:lnSpc>
                <a:spcAft>
                  <a:spcPts val="600"/>
                </a:spcAft>
                <a:defRPr/>
              </a:pPr>
              <a:t>9</a:t>
            </a:fld>
            <a:endParaRPr lang="en-AU"/>
          </a:p>
        </p:txBody>
      </p:sp>
      <p:pic>
        <p:nvPicPr>
          <p:cNvPr id="6" name="Picture 5" descr="A beach with a body of water and a building&#10;&#10;AI-generated content may be incorrect.">
            <a:extLst>
              <a:ext uri="{FF2B5EF4-FFF2-40B4-BE49-F238E27FC236}">
                <a16:creationId xmlns:a16="http://schemas.microsoft.com/office/drawing/2014/main" id="{560B61AE-60F6-902A-77A3-9F9DFE66DF66}"/>
              </a:ext>
            </a:extLst>
          </p:cNvPr>
          <p:cNvPicPr>
            <a:picLocks noChangeAspect="1"/>
          </p:cNvPicPr>
          <p:nvPr/>
        </p:nvPicPr>
        <p:blipFill>
          <a:blip r:embed="rId3">
            <a:extLst>
              <a:ext uri="{28A0092B-C50C-407E-A947-70E740481C1C}">
                <a14:useLocalDpi xmlns:a14="http://schemas.microsoft.com/office/drawing/2010/main" val="0"/>
              </a:ext>
            </a:extLst>
          </a:blip>
          <a:srcRect l="24581" r="6301"/>
          <a:stretch>
            <a:fillRect/>
          </a:stretch>
        </p:blipFill>
        <p:spPr>
          <a:xfrm>
            <a:off x="5064000" y="10"/>
            <a:ext cx="7128000" cy="6857990"/>
          </a:xfrm>
          <a:prstGeom prst="rect">
            <a:avLst/>
          </a:prstGeom>
          <a:noFill/>
        </p:spPr>
      </p:pic>
      <p:sp>
        <p:nvSpPr>
          <p:cNvPr id="5" name="Text Placeholder 3">
            <a:extLst>
              <a:ext uri="{FF2B5EF4-FFF2-40B4-BE49-F238E27FC236}">
                <a16:creationId xmlns:a16="http://schemas.microsoft.com/office/drawing/2014/main" id="{A35E4532-9B09-E085-800E-A2B168943BAE}"/>
              </a:ext>
            </a:extLst>
          </p:cNvPr>
          <p:cNvSpPr txBox="1">
            <a:spLocks/>
          </p:cNvSpPr>
          <p:nvPr/>
        </p:nvSpPr>
        <p:spPr>
          <a:xfrm>
            <a:off x="552699" y="2331801"/>
            <a:ext cx="4319993" cy="3420000"/>
          </a:xfrm>
          <a:prstGeom prst="rect">
            <a:avLst/>
          </a:prstGeom>
        </p:spPr>
        <p:txBody>
          <a:bodyPr vert="horz" lIns="0" tIns="0" rIns="0" bIns="0" rtlCol="0">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77">
              <a:spcAft>
                <a:spcPts val="1200"/>
              </a:spcAft>
            </a:pPr>
            <a:r>
              <a:rPr lang="en-AU" sz="3200" b="0">
                <a:solidFill>
                  <a:schemeClr val="accent1"/>
                </a:solidFill>
              </a:rPr>
              <a:t>But have offenders got younger?</a:t>
            </a:r>
            <a:endParaRPr lang="en-US" sz="3200" b="0">
              <a:solidFill>
                <a:schemeClr val="accent1"/>
              </a:solidFill>
            </a:endParaRPr>
          </a:p>
        </p:txBody>
      </p:sp>
    </p:spTree>
    <p:extLst>
      <p:ext uri="{BB962C8B-B14F-4D97-AF65-F5344CB8AC3E}">
        <p14:creationId xmlns:p14="http://schemas.microsoft.com/office/powerpoint/2010/main" val="2295146295"/>
      </p:ext>
    </p:extLst>
  </p:cSld>
  <p:clrMapOvr>
    <a:masterClrMapping/>
  </p:clrMapOvr>
</p:sld>
</file>

<file path=ppt/theme/theme1.xml><?xml version="1.0" encoding="utf-8"?>
<a:theme xmlns:a="http://schemas.openxmlformats.org/drawingml/2006/main" name="NSW Government Independent">
  <a:themeElements>
    <a:clrScheme name="Custom 12">
      <a:dk1>
        <a:srgbClr val="22272B"/>
      </a:dk1>
      <a:lt1>
        <a:srgbClr val="FFFFFF"/>
      </a:lt1>
      <a:dk2>
        <a:srgbClr val="D7153A"/>
      </a:dk2>
      <a:lt2>
        <a:srgbClr val="002664"/>
      </a:lt2>
      <a:accent1>
        <a:srgbClr val="441170"/>
      </a:accent1>
      <a:accent2>
        <a:srgbClr val="E6E1FD"/>
      </a:accent2>
      <a:accent3>
        <a:srgbClr val="495054"/>
      </a:accent3>
      <a:accent4>
        <a:srgbClr val="8055F1"/>
      </a:accent4>
      <a:accent5>
        <a:srgbClr val="EBEBEB"/>
      </a:accent5>
      <a:accent6>
        <a:srgbClr val="CEBFFF"/>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WGov_B1_PPT_Independent_v2" id="{899F09C0-6747-4AC5-9B0F-EE15A2A70D1A}" vid="{9568D0AD-2DD1-4C82-8E98-9E1B77D7C6F3}"/>
    </a:ext>
  </a:extLst>
</a:theme>
</file>

<file path=ppt/theme/theme2.xml><?xml version="1.0" encoding="utf-8"?>
<a:theme xmlns:a="http://schemas.openxmlformats.org/drawingml/2006/main" name="2_Office Theme">
  <a:themeElements>
    <a:clrScheme name="UNSW_2020">
      <a:dk1>
        <a:srgbClr val="000000"/>
      </a:dk1>
      <a:lt1>
        <a:sysClr val="window" lastClr="FFFFFF"/>
      </a:lt1>
      <a:dk2>
        <a:srgbClr val="737373"/>
      </a:dk2>
      <a:lt2>
        <a:srgbClr val="F2F2F2"/>
      </a:lt2>
      <a:accent1>
        <a:srgbClr val="FFDC00"/>
      </a:accent1>
      <a:accent2>
        <a:srgbClr val="FF635D"/>
      </a:accent2>
      <a:accent3>
        <a:srgbClr val="3F61C4"/>
      </a:accent3>
      <a:accent4>
        <a:srgbClr val="1AC987"/>
      </a:accent4>
      <a:accent5>
        <a:srgbClr val="FA91B6"/>
      </a:accent5>
      <a:accent6>
        <a:srgbClr val="8A68C8"/>
      </a:accent6>
      <a:hlink>
        <a:srgbClr val="0000FF"/>
      </a:hlink>
      <a:folHlink>
        <a:srgbClr val="7030A0"/>
      </a:folHlink>
    </a:clrScheme>
    <a:fontScheme name="UNSW Clancy">
      <a:majorFont>
        <a:latin typeface="Clancy"/>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4_Accessible_Arial_PPT" id="{95E8D478-7B64-5241-98AC-1F093E934DEF}" vid="{E68534A3-AE11-1A4E-AD88-807081E5FD4A}"/>
    </a:ext>
  </a:extLst>
</a:theme>
</file>

<file path=ppt/theme/theme3.xml><?xml version="1.0" encoding="utf-8"?>
<a:theme xmlns:a="http://schemas.openxmlformats.org/drawingml/2006/main" name="Primary">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humbnail xmlns="a3ecbb17-1f6f-4e68-abbf-ed5d078c7c89" xsi:nil="true"/>
    <Reference xmlns="a3ecbb17-1f6f-4e68-abbf-ed5d078c7c89" xsi:nil="true"/>
    <Tags xmlns="a3ecbb17-1f6f-4e68-abbf-ed5d078c7c89" xsi:nil="true"/>
    <Modules xmlns="a3ecbb17-1f6f-4e68-abbf-ed5d078c7c89" xsi:nil="true"/>
    <Notes xmlns="1205d717-f258-4695-a62f-f57fc629dc43" xsi:nil="true"/>
    <tags0 xmlns="a3ecbb17-1f6f-4e68-abbf-ed5d078c7c89" xsi:nil="true"/>
    <lcf76f155ced4ddcb4097134ff3c332f xmlns="1205d717-f258-4695-a62f-f57fc629dc43">
      <Terms xmlns="http://schemas.microsoft.com/office/infopath/2007/PartnerControls"/>
    </lcf76f155ced4ddcb4097134ff3c332f>
    <TaxCatchAll xmlns="cbecc781-00c5-4158-9dd4-9d46c801395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43E8338FDC9C408CDDDEEC826928C5" ma:contentTypeVersion="7" ma:contentTypeDescription="Create a new document." ma:contentTypeScope="" ma:versionID="4869f738a1c8ad9d0a7c92be922a8004">
  <xsd:schema xmlns:xsd="http://www.w3.org/2001/XMLSchema" xmlns:xs="http://www.w3.org/2001/XMLSchema" xmlns:p="http://schemas.microsoft.com/office/2006/metadata/properties" xmlns:ns2="a3ecbb17-1f6f-4e68-abbf-ed5d078c7c89" xmlns:ns3="d2bc505b-9134-47ed-a2f0-2290ded54739" xmlns:ns4="1205d717-f258-4695-a62f-f57fc629dc43" xmlns:ns5="cbecc781-00c5-4158-9dd4-9d46c8013956" targetNamespace="http://schemas.microsoft.com/office/2006/metadata/properties" ma:root="true" ma:fieldsID="c74747a6fea2fc47ef0c1f50f4f5ef3e" ns2:_="" ns3:_="" ns4:_="" ns5:_="">
    <xsd:import namespace="a3ecbb17-1f6f-4e68-abbf-ed5d078c7c89"/>
    <xsd:import namespace="d2bc505b-9134-47ed-a2f0-2290ded54739"/>
    <xsd:import namespace="1205d717-f258-4695-a62f-f57fc629dc43"/>
    <xsd:import namespace="cbecc781-00c5-4158-9dd4-9d46c801395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Tags" minOccurs="0"/>
                <xsd:element ref="ns2:Modules" minOccurs="0"/>
                <xsd:element ref="ns2:Thumbnail"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tags0" minOccurs="0"/>
                <xsd:element ref="ns2:Reference" minOccurs="0"/>
                <xsd:element ref="ns2:MediaServiceLocation" minOccurs="0"/>
                <xsd:element ref="ns2:MediaServiceObjectDetectorVersions" minOccurs="0"/>
                <xsd:element ref="ns4:lcf76f155ced4ddcb4097134ff3c332f" minOccurs="0"/>
                <xsd:element ref="ns5:TaxCatchAll" minOccurs="0"/>
                <xsd:element ref="ns4:MediaServiceSearchProperties" minOccurs="0"/>
                <xsd:element ref="ns4:Not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cbb17-1f6f-4e68-abbf-ed5d078c7c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Tags" ma:index="14" nillable="true" ma:displayName="Tags" ma:format="Dropdown" ma:internalName="Tags">
      <xsd:complexType>
        <xsd:complexContent>
          <xsd:extension base="dms:MultiChoiceFillIn">
            <xsd:sequence>
              <xsd:element name="Value" maxOccurs="unbounded" minOccurs="0" nillable="true">
                <xsd:simpleType>
                  <xsd:union memberTypes="dms:Text">
                    <xsd:simpleType>
                      <xsd:restriction base="dms:Choice">
                        <xsd:enumeration value="Python"/>
                        <xsd:enumeration value="Oracle"/>
                        <xsd:enumeration value="SAS"/>
                        <xsd:enumeration value="Excel"/>
                        <xsd:enumeration value="CSV"/>
                        <xsd:enumeration value="SQL"/>
                      </xsd:restriction>
                    </xsd:simpleType>
                  </xsd:union>
                </xsd:simpleType>
              </xsd:element>
            </xsd:sequence>
          </xsd:extension>
        </xsd:complexContent>
      </xsd:complexType>
    </xsd:element>
    <xsd:element name="Modules" ma:index="15" nillable="true" ma:displayName="Modules" ma:format="Dropdown" ma:internalName="Modules">
      <xsd:complexType>
        <xsd:complexContent>
          <xsd:extension base="dms:MultiChoiceFillIn">
            <xsd:sequence>
              <xsd:element name="Value" maxOccurs="unbounded" minOccurs="0" nillable="true">
                <xsd:simpleType>
                  <xsd:union memberTypes="dms:Text">
                    <xsd:simpleType>
                      <xsd:restriction base="dms:Choice">
                        <xsd:enumeration value="pandas"/>
                        <xsd:enumeration value="numpy"/>
                        <xsd:enumeration value="cx_Oracle"/>
                      </xsd:restriction>
                    </xsd:simpleType>
                  </xsd:union>
                </xsd:simpleType>
              </xsd:element>
            </xsd:sequence>
          </xsd:extension>
        </xsd:complexContent>
      </xsd:complexType>
    </xsd:element>
    <xsd:element name="Thumbnail" ma:index="16" nillable="true" ma:displayName="Thumbnail" ma:format="Thumbnail" ma:internalName="Thumbnail">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tags0" ma:index="22" nillable="true" ma:displayName="Subject" ma:format="Dropdown" ma:internalName="tags0">
      <xsd:complexType>
        <xsd:complexContent>
          <xsd:extension base="dms:MultiChoice">
            <xsd:sequence>
              <xsd:element name="Value" maxOccurs="unbounded" minOccurs="0" nillable="true">
                <xsd:simpleType>
                  <xsd:restriction base="dms:Choice">
                    <xsd:enumeration value="AVO"/>
                    <xsd:enumeration value="Bail"/>
                    <xsd:enumeration value="Remand"/>
                    <xsd:enumeration value="Children and Young People"/>
                    <xsd:enumeration value="Courts"/>
                    <xsd:enumeration value="COVID-19"/>
                    <xsd:enumeration value="Supervision"/>
                    <xsd:enumeration value="Custody"/>
                    <xsd:enumeration value="Diversion"/>
                    <xsd:enumeration value="DV"/>
                    <xsd:enumeration value="Crime"/>
                    <xsd:enumeration value="Justice Demand"/>
                    <xsd:enumeration value="LinDA"/>
                    <xsd:enumeration value="Driving"/>
                    <xsd:enumeration value="Mental Health"/>
                    <xsd:enumeration value="Parole"/>
                    <xsd:enumeration value="Sentencing"/>
                    <xsd:enumeration value="Victims"/>
                    <xsd:enumeration value="Weapons"/>
                    <xsd:enumeration value="Women"/>
                    <xsd:enumeration value="Reform"/>
                    <xsd:enumeration value="CBA"/>
                    <xsd:enumeration value="Aboriginal People"/>
                    <xsd:enumeration value="Drugs"/>
                    <xsd:enumeration value="Policing"/>
                    <xsd:enumeration value="Reoffending"/>
                    <xsd:enumeration value="Sexual Offences"/>
                    <xsd:enumeration value="Property Crime"/>
                    <xsd:enumeration value="Civil"/>
                  </xsd:restriction>
                </xsd:simpleType>
              </xsd:element>
            </xsd:sequence>
          </xsd:extension>
        </xsd:complexContent>
      </xsd:complexType>
    </xsd:element>
    <xsd:element name="Reference" ma:index="23" nillable="true" ma:displayName="Reference" ma:description="Insert TRIM Reference" ma:format="Dropdown" ma:internalName="Reference">
      <xsd:simpleType>
        <xsd:restriction base="dms:Text">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bc505b-9134-47ed-a2f0-2290ded5473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05d717-f258-4695-a62f-f57fc629dc43" elementFormDefault="qualified">
    <xsd:import namespace="http://schemas.microsoft.com/office/2006/documentManagement/types"/>
    <xsd:import namespace="http://schemas.microsoft.com/office/infopath/2007/PartnerControls"/>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a4a9b5ed-3dec-4005-b770-d275ff43f163" ma:termSetId="09814cd3-568e-fe90-9814-8d621ff8fb84" ma:anchorId="fba54fb3-c3e1-fe81-a776-ca4b69148c4d" ma:open="true" ma:isKeyword="false">
      <xsd:complexType>
        <xsd:sequence>
          <xsd:element ref="pc:Terms" minOccurs="0" maxOccurs="1"/>
        </xsd:sequence>
      </xsd:complexType>
    </xsd:element>
    <xsd:element name="MediaServiceSearchProperties" ma:index="29" nillable="true" ma:displayName="MediaServiceSearchProperties" ma:hidden="true" ma:internalName="MediaServiceSearchProperties" ma:readOnly="true">
      <xsd:simpleType>
        <xsd:restriction base="dms:Note"/>
      </xsd:simpleType>
    </xsd:element>
    <xsd:element name="Notes" ma:index="30" nillable="true" ma:displayName="Notes" ma:format="Dropdown" ma:internalName="Notes">
      <xsd:simpleType>
        <xsd:restriction base="dms:Text">
          <xsd:maxLength value="255"/>
        </xsd:restriction>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ecc781-00c5-4158-9dd4-9d46c8013956"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474ef109-3520-4e77-aa0b-8a6a907347c6}" ma:internalName="TaxCatchAll" ma:showField="CatchAllData" ma:web="cbecc781-00c5-4158-9dd4-9d46c80139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18F12C-6926-4DD4-B065-DF832A632043}">
  <ds:schemaRefs>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a3ecbb17-1f6f-4e68-abbf-ed5d078c7c89"/>
    <ds:schemaRef ds:uri="http://schemas.microsoft.com/office/2006/metadata/properties"/>
    <ds:schemaRef ds:uri="cbecc781-00c5-4158-9dd4-9d46c8013956"/>
    <ds:schemaRef ds:uri="http://www.w3.org/XML/1998/namespace"/>
    <ds:schemaRef ds:uri="http://purl.org/dc/elements/1.1/"/>
    <ds:schemaRef ds:uri="1205d717-f258-4695-a62f-f57fc629dc43"/>
    <ds:schemaRef ds:uri="d2bc505b-9134-47ed-a2f0-2290ded54739"/>
    <ds:schemaRef ds:uri="http://purl.org/dc/dcmitype/"/>
  </ds:schemaRefs>
</ds:datastoreItem>
</file>

<file path=customXml/itemProps2.xml><?xml version="1.0" encoding="utf-8"?>
<ds:datastoreItem xmlns:ds="http://schemas.openxmlformats.org/officeDocument/2006/customXml" ds:itemID="{83386393-D586-4208-AA77-D1B6C11A46F2}">
  <ds:schemaRefs>
    <ds:schemaRef ds:uri="1205d717-f258-4695-a62f-f57fc629dc43"/>
    <ds:schemaRef ds:uri="a3ecbb17-1f6f-4e68-abbf-ed5d078c7c89"/>
    <ds:schemaRef ds:uri="cbecc781-00c5-4158-9dd4-9d46c8013956"/>
    <ds:schemaRef ds:uri="d2bc505b-9134-47ed-a2f0-2290ded547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0766AB-BAAF-4513-BBCE-0AFA03C2DD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NSW Government Independent</Template>
  <TotalTime>2175</TotalTime>
  <Words>1829</Words>
  <Application>Microsoft Office PowerPoint</Application>
  <PresentationFormat>Widescreen</PresentationFormat>
  <Paragraphs>360</Paragraphs>
  <Slides>23</Slides>
  <Notes>20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Aptos</vt:lpstr>
      <vt:lpstr>Aptos Display</vt:lpstr>
      <vt:lpstr>Arial</vt:lpstr>
      <vt:lpstr>Calibri</vt:lpstr>
      <vt:lpstr>Montserrat</vt:lpstr>
      <vt:lpstr>Montserrat Light</vt:lpstr>
      <vt:lpstr>Montserrat Medium</vt:lpstr>
      <vt:lpstr>Montserrat SemiBold</vt:lpstr>
      <vt:lpstr>Open Sans</vt:lpstr>
      <vt:lpstr>Public Sans</vt:lpstr>
      <vt:lpstr>Public Sans ExtraLight</vt:lpstr>
      <vt:lpstr>Public Sans Light</vt:lpstr>
      <vt:lpstr>Public Sans SemiBold</vt:lpstr>
      <vt:lpstr>Roboto</vt:lpstr>
      <vt:lpstr>Times New Roman</vt:lpstr>
      <vt:lpstr>NSW Government Independent</vt:lpstr>
      <vt:lpstr>2_Office Theme</vt:lpstr>
      <vt:lpstr>Primary</vt:lpstr>
      <vt:lpstr>Youth crime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Therapeutic Pathways for Children  </vt:lpstr>
      <vt:lpstr>Reasons for Optimism </vt:lpstr>
      <vt:lpstr>But we still need to Think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Anthony Skujins</dc:creator>
  <cp:lastModifiedBy>Florence Sin</cp:lastModifiedBy>
  <cp:revision>7</cp:revision>
  <dcterms:created xsi:type="dcterms:W3CDTF">2022-09-14T03:31:10Z</dcterms:created>
  <dcterms:modified xsi:type="dcterms:W3CDTF">2025-09-01T04:24:59Z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0x0101002A43E8338FDC9C408CDDDEEC826928C5</vt:lpwstr>
  </property>
</Properties>
</file>