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2"/>
  </p:notesMasterIdLst>
  <p:sldIdLst>
    <p:sldId id="256" r:id="rId5"/>
    <p:sldId id="257" r:id="rId6"/>
    <p:sldId id="268" r:id="rId7"/>
    <p:sldId id="258" r:id="rId8"/>
    <p:sldId id="269" r:id="rId9"/>
    <p:sldId id="259" r:id="rId10"/>
    <p:sldId id="260" r:id="rId11"/>
    <p:sldId id="293" r:id="rId12"/>
    <p:sldId id="288" r:id="rId13"/>
    <p:sldId id="262" r:id="rId14"/>
    <p:sldId id="285" r:id="rId15"/>
    <p:sldId id="263" r:id="rId16"/>
    <p:sldId id="294" r:id="rId17"/>
    <p:sldId id="264" r:id="rId18"/>
    <p:sldId id="267" r:id="rId19"/>
    <p:sldId id="265" r:id="rId20"/>
    <p:sldId id="266" r:id="rId21"/>
    <p:sldId id="292" r:id="rId22"/>
    <p:sldId id="295" r:id="rId23"/>
    <p:sldId id="273" r:id="rId24"/>
    <p:sldId id="270" r:id="rId25"/>
    <p:sldId id="280" r:id="rId26"/>
    <p:sldId id="279" r:id="rId27"/>
    <p:sldId id="271" r:id="rId28"/>
    <p:sldId id="272" r:id="rId29"/>
    <p:sldId id="275" r:id="rId30"/>
    <p:sldId id="281" r:id="rId31"/>
    <p:sldId id="298" r:id="rId32"/>
    <p:sldId id="296" r:id="rId33"/>
    <p:sldId id="290" r:id="rId34"/>
    <p:sldId id="297" r:id="rId35"/>
    <p:sldId id="291" r:id="rId36"/>
    <p:sldId id="276" r:id="rId37"/>
    <p:sldId id="284" r:id="rId38"/>
    <p:sldId id="286" r:id="rId39"/>
    <p:sldId id="287" r:id="rId40"/>
    <p:sldId id="289" r:id="rId41"/>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EE3B93-28B4-45A6-857F-AFB3D318CEDB}" v="1303" dt="2025-08-03T00:16:10.3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1" d="100"/>
          <a:sy n="101" d="100"/>
        </p:scale>
        <p:origin x="91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Percent</a:t>
            </a:r>
            <a:r>
              <a:rPr lang="en-US" baseline="0"/>
              <a:t> </a:t>
            </a:r>
            <a:r>
              <a:rPr lang="en-US"/>
              <a:t>of</a:t>
            </a:r>
            <a:r>
              <a:rPr lang="en-US" baseline="0"/>
              <a:t> women engaging in r</a:t>
            </a:r>
            <a:r>
              <a:rPr lang="en-US"/>
              <a:t>isky drinking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1645608252456819E-2"/>
          <c:y val="0.11805520920556097"/>
          <c:w val="0.85678905549451989"/>
          <c:h val="0.70085166906646912"/>
        </c:manualLayout>
      </c:layout>
      <c:barChart>
        <c:barDir val="col"/>
        <c:grouping val="clustered"/>
        <c:varyColors val="0"/>
        <c:ser>
          <c:idx val="1"/>
          <c:order val="0"/>
          <c:tx>
            <c:strRef>
              <c:f>'descriptives '!$T$57</c:f>
              <c:strCache>
                <c:ptCount val="1"/>
                <c:pt idx="0">
                  <c:v>Risky drinking </c:v>
                </c:pt>
              </c:strCache>
            </c:strRef>
          </c:tx>
          <c:spPr>
            <a:solidFill>
              <a:schemeClr val="accent2"/>
            </a:solidFill>
            <a:ln>
              <a:noFill/>
            </a:ln>
            <a:effectLst/>
          </c:spPr>
          <c:invertIfNegative val="0"/>
          <c:cat>
            <c:numRef>
              <c:f>'descriptives '!$S$58:$S$77</c:f>
              <c:numCache>
                <c:formatCode>General</c:formatCode>
                <c:ptCount val="20"/>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pt idx="16">
                  <c:v>2018</c:v>
                </c:pt>
                <c:pt idx="17">
                  <c:v>2019</c:v>
                </c:pt>
                <c:pt idx="18">
                  <c:v>2020</c:v>
                </c:pt>
                <c:pt idx="19">
                  <c:v>2021</c:v>
                </c:pt>
              </c:numCache>
            </c:numRef>
          </c:cat>
          <c:val>
            <c:numRef>
              <c:f>'descriptives '!$T$58:$T$77</c:f>
              <c:numCache>
                <c:formatCode>General</c:formatCode>
                <c:ptCount val="20"/>
                <c:pt idx="0">
                  <c:v>12.92</c:v>
                </c:pt>
                <c:pt idx="1">
                  <c:v>13.32</c:v>
                </c:pt>
                <c:pt idx="2">
                  <c:v>13.46</c:v>
                </c:pt>
                <c:pt idx="3">
                  <c:v>14.08</c:v>
                </c:pt>
                <c:pt idx="4">
                  <c:v>14.42</c:v>
                </c:pt>
                <c:pt idx="5">
                  <c:v>14.23</c:v>
                </c:pt>
                <c:pt idx="6">
                  <c:v>13.92</c:v>
                </c:pt>
                <c:pt idx="7">
                  <c:v>13.28</c:v>
                </c:pt>
                <c:pt idx="8">
                  <c:v>13.29</c:v>
                </c:pt>
                <c:pt idx="9">
                  <c:v>12.73</c:v>
                </c:pt>
                <c:pt idx="10">
                  <c:v>12.34</c:v>
                </c:pt>
                <c:pt idx="11">
                  <c:v>11.63</c:v>
                </c:pt>
                <c:pt idx="12">
                  <c:v>11.64</c:v>
                </c:pt>
                <c:pt idx="13">
                  <c:v>12.01</c:v>
                </c:pt>
                <c:pt idx="14">
                  <c:v>11.61</c:v>
                </c:pt>
                <c:pt idx="15">
                  <c:v>11.9</c:v>
                </c:pt>
                <c:pt idx="16">
                  <c:v>11.3</c:v>
                </c:pt>
                <c:pt idx="17">
                  <c:v>11.59</c:v>
                </c:pt>
                <c:pt idx="18">
                  <c:v>12.9</c:v>
                </c:pt>
                <c:pt idx="19">
                  <c:v>12.78</c:v>
                </c:pt>
              </c:numCache>
            </c:numRef>
          </c:val>
          <c:extLst>
            <c:ext xmlns:c16="http://schemas.microsoft.com/office/drawing/2014/chart" uri="{C3380CC4-5D6E-409C-BE32-E72D297353CC}">
              <c16:uniqueId val="{00000000-6819-4023-A9F5-4EA3A3414CC6}"/>
            </c:ext>
          </c:extLst>
        </c:ser>
        <c:dLbls>
          <c:showLegendKey val="0"/>
          <c:showVal val="0"/>
          <c:showCatName val="0"/>
          <c:showSerName val="0"/>
          <c:showPercent val="0"/>
          <c:showBubbleSize val="0"/>
        </c:dLbls>
        <c:gapWidth val="219"/>
        <c:overlap val="-27"/>
        <c:axId val="1172695071"/>
        <c:axId val="1172693631"/>
      </c:barChart>
      <c:catAx>
        <c:axId val="1172695071"/>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t>Year </a:t>
                </a:r>
              </a:p>
            </c:rich>
          </c:tx>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172693631"/>
        <c:crosses val="autoZero"/>
        <c:auto val="1"/>
        <c:lblAlgn val="ctr"/>
        <c:lblOffset val="100"/>
        <c:noMultiLvlLbl val="0"/>
      </c:catAx>
      <c:valAx>
        <c:axId val="1172693631"/>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t>Percentage </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7269507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AU"/>
              <a:t>Percent</a:t>
            </a:r>
            <a:r>
              <a:rPr lang="en-AU" baseline="0"/>
              <a:t> of women assaulted in previous 12 months by survey wave  (unweighted)</a:t>
            </a:r>
            <a:endParaRPr lang="en-AU"/>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AU"/>
        </a:p>
      </c:txPr>
    </c:title>
    <c:autoTitleDeleted val="0"/>
    <c:plotArea>
      <c:layout>
        <c:manualLayout>
          <c:layoutTarget val="inner"/>
          <c:xMode val="edge"/>
          <c:yMode val="edge"/>
          <c:x val="0.11456863810509722"/>
          <c:y val="0.1535387713926078"/>
          <c:w val="0.8614662890656517"/>
          <c:h val="0.67730165496364203"/>
        </c:manualLayout>
      </c:layout>
      <c:lineChart>
        <c:grouping val="standard"/>
        <c:varyColors val="0"/>
        <c:ser>
          <c:idx val="1"/>
          <c:order val="0"/>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'descriptives '!$S$9:$S$28</c:f>
              <c:numCache>
                <c:formatCode>General</c:formatCode>
                <c:ptCount val="20"/>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pt idx="16">
                  <c:v>2018</c:v>
                </c:pt>
                <c:pt idx="17">
                  <c:v>2019</c:v>
                </c:pt>
                <c:pt idx="18">
                  <c:v>2020</c:v>
                </c:pt>
                <c:pt idx="19">
                  <c:v>2021</c:v>
                </c:pt>
              </c:numCache>
            </c:numRef>
          </c:cat>
          <c:val>
            <c:numRef>
              <c:f>'descriptives '!$T$9:$T$28</c:f>
              <c:numCache>
                <c:formatCode>0.00</c:formatCode>
                <c:ptCount val="20"/>
                <c:pt idx="0">
                  <c:v>2.0099999999999998</c:v>
                </c:pt>
                <c:pt idx="1">
                  <c:v>1.96</c:v>
                </c:pt>
                <c:pt idx="2">
                  <c:v>1.66</c:v>
                </c:pt>
                <c:pt idx="3">
                  <c:v>1.68</c:v>
                </c:pt>
                <c:pt idx="4">
                  <c:v>1.79</c:v>
                </c:pt>
                <c:pt idx="5">
                  <c:v>1.52</c:v>
                </c:pt>
                <c:pt idx="6">
                  <c:v>1.65</c:v>
                </c:pt>
                <c:pt idx="7">
                  <c:v>1.64</c:v>
                </c:pt>
                <c:pt idx="8">
                  <c:v>1.52</c:v>
                </c:pt>
                <c:pt idx="9">
                  <c:v>1.5</c:v>
                </c:pt>
                <c:pt idx="10">
                  <c:v>1.69</c:v>
                </c:pt>
                <c:pt idx="11">
                  <c:v>1.46</c:v>
                </c:pt>
                <c:pt idx="12">
                  <c:v>1.27</c:v>
                </c:pt>
                <c:pt idx="13">
                  <c:v>1.59</c:v>
                </c:pt>
                <c:pt idx="14">
                  <c:v>1.51</c:v>
                </c:pt>
                <c:pt idx="15">
                  <c:v>1.46</c:v>
                </c:pt>
                <c:pt idx="16">
                  <c:v>1.21</c:v>
                </c:pt>
                <c:pt idx="17">
                  <c:v>1.69</c:v>
                </c:pt>
                <c:pt idx="18">
                  <c:v>1.88</c:v>
                </c:pt>
                <c:pt idx="19">
                  <c:v>1.54</c:v>
                </c:pt>
              </c:numCache>
            </c:numRef>
          </c:val>
          <c:smooth val="0"/>
          <c:extLst>
            <c:ext xmlns:c16="http://schemas.microsoft.com/office/drawing/2014/chart" uri="{C3380CC4-5D6E-409C-BE32-E72D297353CC}">
              <c16:uniqueId val="{00000000-60B9-4582-89B9-460F862D8BC2}"/>
            </c:ext>
          </c:extLst>
        </c:ser>
        <c:dLbls>
          <c:showLegendKey val="0"/>
          <c:showVal val="0"/>
          <c:showCatName val="0"/>
          <c:showSerName val="0"/>
          <c:showPercent val="0"/>
          <c:showBubbleSize val="0"/>
        </c:dLbls>
        <c:marker val="1"/>
        <c:smooth val="0"/>
        <c:axId val="1671151248"/>
        <c:axId val="1671150768"/>
      </c:lineChart>
      <c:catAx>
        <c:axId val="1671151248"/>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t>Year </a:t>
                </a:r>
              </a:p>
            </c:rich>
          </c:tx>
          <c:layout>
            <c:manualLayout>
              <c:xMode val="edge"/>
              <c:yMode val="edge"/>
              <c:x val="0.5233837124841032"/>
              <c:y val="0.95195644262271895"/>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3240000" spcFirstLastPara="1" vertOverflow="ellipsis"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671150768"/>
        <c:crosses val="autoZero"/>
        <c:auto val="1"/>
        <c:lblAlgn val="ctr"/>
        <c:lblOffset val="100"/>
        <c:noMultiLvlLbl val="0"/>
      </c:catAx>
      <c:valAx>
        <c:axId val="167115076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t>Percentage</a:t>
                </a:r>
              </a:p>
            </c:rich>
          </c:tx>
          <c:layout>
            <c:manualLayout>
              <c:xMode val="edge"/>
              <c:yMode val="edge"/>
              <c:x val="1.7915044808727347E-2"/>
              <c:y val="0.41679658749390763"/>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711512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a:t>Risk of assault by standard drinks consumed per </a:t>
            </a:r>
            <a:r>
              <a:rPr lang="en-US" sz="2000" baseline="0"/>
              <a:t>session </a:t>
            </a:r>
            <a:endParaRPr lang="en-US" sz="2000"/>
          </a:p>
        </c:rich>
      </c:tx>
      <c:layout>
        <c:manualLayout>
          <c:xMode val="edge"/>
          <c:yMode val="edge"/>
          <c:x val="0.23525108161789951"/>
          <c:y val="5.0289089092604752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702617996043667"/>
          <c:y val="0.13046997142250633"/>
          <c:w val="0.86843120513550265"/>
          <c:h val="0.70435146099186752"/>
        </c:manualLayout>
      </c:layout>
      <c:barChart>
        <c:barDir val="col"/>
        <c:grouping val="clustered"/>
        <c:varyColors val="0"/>
        <c:ser>
          <c:idx val="0"/>
          <c:order val="0"/>
          <c:tx>
            <c:strRef>
              <c:f>'alcohol vs violence '!$AU$13</c:f>
              <c:strCache>
                <c:ptCount val="1"/>
                <c:pt idx="0">
                  <c:v>Point </c:v>
                </c:pt>
              </c:strCache>
            </c:strRef>
          </c:tx>
          <c:spPr>
            <a:solidFill>
              <a:srgbClr val="00B0F0"/>
            </a:solidFill>
            <a:ln>
              <a:solidFill>
                <a:srgbClr val="00B0F0"/>
              </a:solidFill>
            </a:ln>
            <a:effectLst/>
          </c:spPr>
          <c:invertIfNegative val="0"/>
          <c:dLbls>
            <c:numFmt formatCode="#,##0.0" sourceLinked="0"/>
            <c:spPr>
              <a:solidFill>
                <a:schemeClr val="bg1"/>
              </a:solid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'alcohol vs violence '!$AW$14:$AW$20</c:f>
                <c:numCache>
                  <c:formatCode>General</c:formatCode>
                  <c:ptCount val="7"/>
                  <c:pt idx="0">
                    <c:v>9.5969999999999389E-2</c:v>
                  </c:pt>
                  <c:pt idx="1">
                    <c:v>0.1992799999999989</c:v>
                  </c:pt>
                  <c:pt idx="2">
                    <c:v>0.361510000000001</c:v>
                  </c:pt>
                  <c:pt idx="3">
                    <c:v>0.68475000000000064</c:v>
                  </c:pt>
                  <c:pt idx="4">
                    <c:v>0.93466999999999856</c:v>
                  </c:pt>
                  <c:pt idx="5">
                    <c:v>1.7178799999999994</c:v>
                  </c:pt>
                  <c:pt idx="6">
                    <c:v>1.9067200000000006</c:v>
                  </c:pt>
                </c:numCache>
              </c:numRef>
            </c:plus>
            <c:minus>
              <c:numRef>
                <c:f>'alcohol vs violence '!$AV$14:$AV$20</c:f>
                <c:numCache>
                  <c:formatCode>General</c:formatCode>
                  <c:ptCount val="7"/>
                  <c:pt idx="0">
                    <c:v>9.5970000000000777E-2</c:v>
                  </c:pt>
                  <c:pt idx="1">
                    <c:v>0.19927</c:v>
                  </c:pt>
                  <c:pt idx="2">
                    <c:v>0.36150000000000071</c:v>
                  </c:pt>
                  <c:pt idx="3">
                    <c:v>0.68476000000000092</c:v>
                  </c:pt>
                  <c:pt idx="4">
                    <c:v>0.93467000000000133</c:v>
                  </c:pt>
                  <c:pt idx="5">
                    <c:v>1.7178899999999997</c:v>
                  </c:pt>
                  <c:pt idx="6">
                    <c:v>1.9067100000000003</c:v>
                  </c:pt>
                </c:numCache>
              </c:numRef>
            </c:minus>
            <c:spPr>
              <a:noFill/>
              <a:ln w="9525" cap="flat" cmpd="sng" algn="ctr">
                <a:solidFill>
                  <a:schemeClr val="tx1">
                    <a:lumMod val="65000"/>
                    <a:lumOff val="35000"/>
                  </a:schemeClr>
                </a:solidFill>
                <a:round/>
              </a:ln>
              <a:effectLst/>
            </c:spPr>
          </c:errBars>
          <c:cat>
            <c:strRef>
              <c:f>'alcohol vs violence '!$AQ$14:$AQ$20</c:f>
              <c:strCache>
                <c:ptCount val="7"/>
                <c:pt idx="0">
                  <c:v>1 to 2  drinks</c:v>
                </c:pt>
                <c:pt idx="1">
                  <c:v>3 to 4  drinks</c:v>
                </c:pt>
                <c:pt idx="2">
                  <c:v>5 to 6  drinks</c:v>
                </c:pt>
                <c:pt idx="3">
                  <c:v>7 to 8  drinks</c:v>
                </c:pt>
                <c:pt idx="4">
                  <c:v>9 to 10  drinks</c:v>
                </c:pt>
                <c:pt idx="5">
                  <c:v>11 to 12  drinks</c:v>
                </c:pt>
                <c:pt idx="6">
                  <c:v>13+  drinks</c:v>
                </c:pt>
              </c:strCache>
            </c:strRef>
          </c:cat>
          <c:val>
            <c:numRef>
              <c:f>'alcohol vs violence '!$AU$14:$AU$20</c:f>
              <c:numCache>
                <c:formatCode>General</c:formatCode>
                <c:ptCount val="7"/>
                <c:pt idx="0">
                  <c:v>9.6725000000000012</c:v>
                </c:pt>
                <c:pt idx="1">
                  <c:v>11.269600000000001</c:v>
                </c:pt>
                <c:pt idx="2">
                  <c:v>13.898679999999999</c:v>
                </c:pt>
                <c:pt idx="3">
                  <c:v>17.215769999999999</c:v>
                </c:pt>
                <c:pt idx="4">
                  <c:v>17.265520000000002</c:v>
                </c:pt>
                <c:pt idx="5">
                  <c:v>18.492290000000001</c:v>
                </c:pt>
                <c:pt idx="6">
                  <c:v>24.696719999999999</c:v>
                </c:pt>
              </c:numCache>
            </c:numRef>
          </c:val>
          <c:extLst>
            <c:ext xmlns:c16="http://schemas.microsoft.com/office/drawing/2014/chart" uri="{C3380CC4-5D6E-409C-BE32-E72D297353CC}">
              <c16:uniqueId val="{00000000-077A-48D3-8739-ED761BDAD42B}"/>
            </c:ext>
          </c:extLst>
        </c:ser>
        <c:dLbls>
          <c:showLegendKey val="0"/>
          <c:showVal val="0"/>
          <c:showCatName val="0"/>
          <c:showSerName val="0"/>
          <c:showPercent val="0"/>
          <c:showBubbleSize val="0"/>
        </c:dLbls>
        <c:gapWidth val="219"/>
        <c:overlap val="-27"/>
        <c:axId val="719117936"/>
        <c:axId val="719120816"/>
      </c:barChart>
      <c:catAx>
        <c:axId val="719117936"/>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1500000" spcFirstLastPara="1" vertOverflow="ellipsis" wrap="square" anchor="ctr" anchorCtr="1"/>
          <a:lstStyle/>
          <a:p>
            <a:pPr>
              <a:defRPr sz="1200" b="0" i="0" u="none" strike="noStrike" kern="1200" baseline="0">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chemeClr val="tx1"/>
                </a:solidFill>
                <a:latin typeface="+mn-lt"/>
                <a:ea typeface="+mn-ea"/>
                <a:cs typeface="+mn-cs"/>
              </a:defRPr>
            </a:pPr>
            <a:endParaRPr lang="en-US"/>
          </a:p>
        </c:txPr>
        <c:crossAx val="719120816"/>
        <c:crosses val="autoZero"/>
        <c:auto val="1"/>
        <c:lblAlgn val="ctr"/>
        <c:lblOffset val="100"/>
        <c:noMultiLvlLbl val="0"/>
      </c:catAx>
      <c:valAx>
        <c:axId val="71912081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t>Risk of assault (%)</a:t>
                </a:r>
              </a:p>
            </c:rich>
          </c:tx>
          <c:layout>
            <c:manualLayout>
              <c:xMode val="edge"/>
              <c:yMode val="edge"/>
              <c:x val="1.9506412156262767E-2"/>
              <c:y val="0.36620782995063661"/>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911793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GB" sz="1600"/>
              <a:t>Probability of risky drinking by victim status</a:t>
            </a:r>
            <a:r>
              <a:rPr lang="en-GB" sz="1600" baseline="0"/>
              <a:t> </a:t>
            </a:r>
            <a:endParaRPr lang="en-GB" sz="1600"/>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manualLayout>
          <c:layoutTarget val="inner"/>
          <c:xMode val="edge"/>
          <c:yMode val="edge"/>
          <c:x val="0.12228187860563285"/>
          <c:y val="8.2339882339882334E-2"/>
          <c:w val="0.86020359229636556"/>
          <c:h val="0.81731986298915438"/>
        </c:manualLayout>
      </c:layout>
      <c:barChart>
        <c:barDir val="col"/>
        <c:grouping val="clustered"/>
        <c:varyColors val="0"/>
        <c:ser>
          <c:idx val="0"/>
          <c:order val="0"/>
          <c:spPr>
            <a:solidFill>
              <a:srgbClr val="00B0F0"/>
            </a:solidFill>
            <a:ln>
              <a:no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'alcohol vs violence '!$BJ$15:$BJ$16</c:f>
                <c:numCache>
                  <c:formatCode>General</c:formatCode>
                  <c:ptCount val="2"/>
                  <c:pt idx="0">
                    <c:v>7.5940000000000729E-2</c:v>
                  </c:pt>
                  <c:pt idx="1">
                    <c:v>1.0063099999999991</c:v>
                  </c:pt>
                </c:numCache>
              </c:numRef>
            </c:plus>
            <c:minus>
              <c:numRef>
                <c:f>'alcohol vs violence '!$BI$15:$BI$16</c:f>
                <c:numCache>
                  <c:formatCode>General</c:formatCode>
                  <c:ptCount val="2"/>
                  <c:pt idx="0">
                    <c:v>7.5949999999999629E-2</c:v>
                  </c:pt>
                  <c:pt idx="1">
                    <c:v>1.0063200000000023</c:v>
                  </c:pt>
                </c:numCache>
              </c:numRef>
            </c:minus>
            <c:spPr>
              <a:noFill/>
              <a:ln w="9525" cap="flat" cmpd="sng" algn="ctr">
                <a:solidFill>
                  <a:schemeClr val="tx1">
                    <a:lumMod val="65000"/>
                    <a:lumOff val="35000"/>
                  </a:schemeClr>
                </a:solidFill>
                <a:round/>
              </a:ln>
              <a:effectLst/>
            </c:spPr>
          </c:errBars>
          <c:cat>
            <c:strRef>
              <c:f>'alcohol vs violence '!$BG$15:$BG$16</c:f>
              <c:strCache>
                <c:ptCount val="2"/>
                <c:pt idx="0">
                  <c:v>Not a victim of assault</c:v>
                </c:pt>
                <c:pt idx="1">
                  <c:v>Victim of assault </c:v>
                </c:pt>
              </c:strCache>
            </c:strRef>
          </c:cat>
          <c:val>
            <c:numRef>
              <c:f>'alcohol vs violence '!$BH$15:$BH$16</c:f>
              <c:numCache>
                <c:formatCode>0.00</c:formatCode>
                <c:ptCount val="2"/>
                <c:pt idx="0">
                  <c:v>10.861899999999999</c:v>
                </c:pt>
                <c:pt idx="1">
                  <c:v>19.689590000000003</c:v>
                </c:pt>
              </c:numCache>
            </c:numRef>
          </c:val>
          <c:extLst>
            <c:ext xmlns:c16="http://schemas.microsoft.com/office/drawing/2014/chart" uri="{C3380CC4-5D6E-409C-BE32-E72D297353CC}">
              <c16:uniqueId val="{00000000-3202-44BB-868A-F6EA66143297}"/>
            </c:ext>
          </c:extLst>
        </c:ser>
        <c:dLbls>
          <c:showLegendKey val="0"/>
          <c:showVal val="0"/>
          <c:showCatName val="0"/>
          <c:showSerName val="0"/>
          <c:showPercent val="0"/>
          <c:showBubbleSize val="0"/>
        </c:dLbls>
        <c:gapWidth val="219"/>
        <c:overlap val="-27"/>
        <c:axId val="1306941424"/>
        <c:axId val="1306939504"/>
      </c:barChart>
      <c:catAx>
        <c:axId val="1306941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1306939504"/>
        <c:crosses val="autoZero"/>
        <c:auto val="1"/>
        <c:lblAlgn val="ctr"/>
        <c:lblOffset val="100"/>
        <c:noMultiLvlLbl val="0"/>
      </c:catAx>
      <c:valAx>
        <c:axId val="130693950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200">
                    <a:latin typeface="Arial" panose="020B0604020202020204" pitchFamily="34" charset="0"/>
                    <a:cs typeface="Arial" panose="020B0604020202020204" pitchFamily="34" charset="0"/>
                  </a:rPr>
                  <a:t>Probability</a:t>
                </a:r>
              </a:p>
              <a:p>
                <a:pPr>
                  <a:defRPr sz="1200">
                    <a:latin typeface="Arial" panose="020B0604020202020204" pitchFamily="34" charset="0"/>
                    <a:cs typeface="Arial" panose="020B0604020202020204" pitchFamily="34" charset="0"/>
                  </a:defRPr>
                </a:pPr>
                <a:r>
                  <a:rPr lang="en-US" sz="1200">
                    <a:latin typeface="Arial" panose="020B0604020202020204" pitchFamily="34" charset="0"/>
                    <a:cs typeface="Arial" panose="020B0604020202020204" pitchFamily="34" charset="0"/>
                  </a:rPr>
                  <a:t>(%) of risky drinking</a:t>
                </a:r>
              </a:p>
            </c:rich>
          </c:tx>
          <c:layout>
            <c:manualLayout>
              <c:xMode val="edge"/>
              <c:yMode val="edge"/>
              <c:x val="1.5922299180001591E-2"/>
              <c:y val="0.39133272676579761"/>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0694142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2AED82EE-9F65-4C63-9043-4ACBC7CA8D34}" type="datetimeFigureOut">
              <a:rPr lang="en-AU" smtClean="0"/>
              <a:t>3/08/2025</a:t>
            </a:fld>
            <a:endParaRPr lang="en-AU"/>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C3B7A6D8-E58B-4615-B042-80C3D93F98E5}" type="slidenum">
              <a:rPr lang="en-AU" smtClean="0"/>
              <a:t>‹#›</a:t>
            </a:fld>
            <a:endParaRPr lang="en-AU"/>
          </a:p>
        </p:txBody>
      </p:sp>
    </p:spTree>
    <p:extLst>
      <p:ext uri="{BB962C8B-B14F-4D97-AF65-F5344CB8AC3E}">
        <p14:creationId xmlns:p14="http://schemas.microsoft.com/office/powerpoint/2010/main" val="4124758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C3B7A6D8-E58B-4615-B042-80C3D93F98E5}" type="slidenum">
              <a:rPr lang="en-AU" smtClean="0"/>
              <a:t>6</a:t>
            </a:fld>
            <a:endParaRPr lang="en-AU"/>
          </a:p>
        </p:txBody>
      </p:sp>
    </p:spTree>
    <p:extLst>
      <p:ext uri="{BB962C8B-B14F-4D97-AF65-F5344CB8AC3E}">
        <p14:creationId xmlns:p14="http://schemas.microsoft.com/office/powerpoint/2010/main" val="28757198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C3B7A6D8-E58B-4615-B042-80C3D93F98E5}" type="slidenum">
              <a:rPr lang="en-AU" smtClean="0"/>
              <a:t>21</a:t>
            </a:fld>
            <a:endParaRPr lang="en-AU"/>
          </a:p>
        </p:txBody>
      </p:sp>
    </p:spTree>
    <p:extLst>
      <p:ext uri="{BB962C8B-B14F-4D97-AF65-F5344CB8AC3E}">
        <p14:creationId xmlns:p14="http://schemas.microsoft.com/office/powerpoint/2010/main" val="11844832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C3B7A6D8-E58B-4615-B042-80C3D93F98E5}" type="slidenum">
              <a:rPr lang="en-AU" smtClean="0"/>
              <a:t>30</a:t>
            </a:fld>
            <a:endParaRPr lang="en-AU"/>
          </a:p>
        </p:txBody>
      </p:sp>
    </p:spTree>
    <p:extLst>
      <p:ext uri="{BB962C8B-B14F-4D97-AF65-F5344CB8AC3E}">
        <p14:creationId xmlns:p14="http://schemas.microsoft.com/office/powerpoint/2010/main" val="3239017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71EA3-FE00-1321-FFC4-8122BBF9A2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645F1A-721D-920B-2C51-D15F64CEFF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023A4D-434C-1533-4B04-A36B8F6F575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8657F40C-08B4-BE7C-8ED2-14F9AD202F87}"/>
              </a:ext>
            </a:extLst>
          </p:cNvPr>
          <p:cNvSpPr>
            <a:spLocks noGrp="1"/>
          </p:cNvSpPr>
          <p:nvPr>
            <p:ph type="sldNum" sz="quarter" idx="5"/>
          </p:nvPr>
        </p:nvSpPr>
        <p:spPr/>
        <p:txBody>
          <a:bodyPr/>
          <a:lstStyle/>
          <a:p>
            <a:fld id="{C3B7A6D8-E58B-4615-B042-80C3D93F98E5}" type="slidenum">
              <a:rPr lang="en-AU" smtClean="0"/>
              <a:t>31</a:t>
            </a:fld>
            <a:endParaRPr lang="en-AU"/>
          </a:p>
        </p:txBody>
      </p:sp>
    </p:spTree>
    <p:extLst>
      <p:ext uri="{BB962C8B-B14F-4D97-AF65-F5344CB8AC3E}">
        <p14:creationId xmlns:p14="http://schemas.microsoft.com/office/powerpoint/2010/main" val="20742574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B7A6D8-E58B-4615-B042-80C3D93F98E5}" type="slidenum">
              <a:rPr lang="en-AU" smtClean="0"/>
              <a:t>35</a:t>
            </a:fld>
            <a:endParaRPr lang="en-AU"/>
          </a:p>
        </p:txBody>
      </p:sp>
    </p:spTree>
    <p:extLst>
      <p:ext uri="{BB962C8B-B14F-4D97-AF65-F5344CB8AC3E}">
        <p14:creationId xmlns:p14="http://schemas.microsoft.com/office/powerpoint/2010/main" val="871118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B7A6D8-E58B-4615-B042-80C3D93F98E5}" type="slidenum">
              <a:rPr lang="en-AU" smtClean="0"/>
              <a:t>7</a:t>
            </a:fld>
            <a:endParaRPr lang="en-AU"/>
          </a:p>
        </p:txBody>
      </p:sp>
    </p:spTree>
    <p:extLst>
      <p:ext uri="{BB962C8B-B14F-4D97-AF65-F5344CB8AC3E}">
        <p14:creationId xmlns:p14="http://schemas.microsoft.com/office/powerpoint/2010/main" val="14879416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B7A6D8-E58B-4615-B042-80C3D93F98E5}" type="slidenum">
              <a:rPr lang="en-AU" smtClean="0"/>
              <a:t>13</a:t>
            </a:fld>
            <a:endParaRPr lang="en-AU"/>
          </a:p>
        </p:txBody>
      </p:sp>
    </p:spTree>
    <p:extLst>
      <p:ext uri="{BB962C8B-B14F-4D97-AF65-F5344CB8AC3E}">
        <p14:creationId xmlns:p14="http://schemas.microsoft.com/office/powerpoint/2010/main" val="3908294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C3B7A6D8-E58B-4615-B042-80C3D93F98E5}" type="slidenum">
              <a:rPr lang="en-AU" smtClean="0"/>
              <a:t>14</a:t>
            </a:fld>
            <a:endParaRPr lang="en-AU"/>
          </a:p>
        </p:txBody>
      </p:sp>
    </p:spTree>
    <p:extLst>
      <p:ext uri="{BB962C8B-B14F-4D97-AF65-F5344CB8AC3E}">
        <p14:creationId xmlns:p14="http://schemas.microsoft.com/office/powerpoint/2010/main" val="13526326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249441-39D4-7859-190C-21F696E19A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48FACD-A2EE-863F-FE07-1310A2AFE7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12D9E4-16EF-EAE9-E52E-6279BBD89BC0}"/>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D039E5D3-E3D5-2273-1AB7-8224E9C887BE}"/>
              </a:ext>
            </a:extLst>
          </p:cNvPr>
          <p:cNvSpPr>
            <a:spLocks noGrp="1"/>
          </p:cNvSpPr>
          <p:nvPr>
            <p:ph type="sldNum" sz="quarter" idx="5"/>
          </p:nvPr>
        </p:nvSpPr>
        <p:spPr/>
        <p:txBody>
          <a:bodyPr/>
          <a:lstStyle/>
          <a:p>
            <a:fld id="{C3B7A6D8-E58B-4615-B042-80C3D93F98E5}" type="slidenum">
              <a:rPr lang="en-AU" smtClean="0"/>
              <a:t>15</a:t>
            </a:fld>
            <a:endParaRPr lang="en-AU"/>
          </a:p>
        </p:txBody>
      </p:sp>
    </p:spTree>
    <p:extLst>
      <p:ext uri="{BB962C8B-B14F-4D97-AF65-F5344CB8AC3E}">
        <p14:creationId xmlns:p14="http://schemas.microsoft.com/office/powerpoint/2010/main" val="17746318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C3B7A6D8-E58B-4615-B042-80C3D93F98E5}" type="slidenum">
              <a:rPr lang="en-AU" smtClean="0"/>
              <a:t>17</a:t>
            </a:fld>
            <a:endParaRPr lang="en-AU"/>
          </a:p>
        </p:txBody>
      </p:sp>
    </p:spTree>
    <p:extLst>
      <p:ext uri="{BB962C8B-B14F-4D97-AF65-F5344CB8AC3E}">
        <p14:creationId xmlns:p14="http://schemas.microsoft.com/office/powerpoint/2010/main" val="38386713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B5BCF-4054-BFD6-4977-766947CF95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EE5625-578F-7780-7FC1-90C6D727AA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48BCC3-5496-4D30-AB8F-B79436BC6C50}"/>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DC1598C7-2975-F59A-8434-36A0627B732E}"/>
              </a:ext>
            </a:extLst>
          </p:cNvPr>
          <p:cNvSpPr>
            <a:spLocks noGrp="1"/>
          </p:cNvSpPr>
          <p:nvPr>
            <p:ph type="sldNum" sz="quarter" idx="5"/>
          </p:nvPr>
        </p:nvSpPr>
        <p:spPr/>
        <p:txBody>
          <a:bodyPr/>
          <a:lstStyle/>
          <a:p>
            <a:fld id="{C3B7A6D8-E58B-4615-B042-80C3D93F98E5}" type="slidenum">
              <a:rPr lang="en-AU" smtClean="0"/>
              <a:t>18</a:t>
            </a:fld>
            <a:endParaRPr lang="en-AU"/>
          </a:p>
        </p:txBody>
      </p:sp>
    </p:spTree>
    <p:extLst>
      <p:ext uri="{BB962C8B-B14F-4D97-AF65-F5344CB8AC3E}">
        <p14:creationId xmlns:p14="http://schemas.microsoft.com/office/powerpoint/2010/main" val="20793597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39F23-BAAB-BD6E-D0D0-EA351268E8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07AABA-2FD2-A593-1B88-D9C01AF20C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F2BDCD-A83D-A8A0-5604-E3776F3E6112}"/>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B769E75D-09A2-9DC1-F2AD-5119B1F77666}"/>
              </a:ext>
            </a:extLst>
          </p:cNvPr>
          <p:cNvSpPr>
            <a:spLocks noGrp="1"/>
          </p:cNvSpPr>
          <p:nvPr>
            <p:ph type="sldNum" sz="quarter" idx="5"/>
          </p:nvPr>
        </p:nvSpPr>
        <p:spPr/>
        <p:txBody>
          <a:bodyPr/>
          <a:lstStyle/>
          <a:p>
            <a:fld id="{C3B7A6D8-E58B-4615-B042-80C3D93F98E5}" type="slidenum">
              <a:rPr lang="en-AU" smtClean="0"/>
              <a:t>19</a:t>
            </a:fld>
            <a:endParaRPr lang="en-AU"/>
          </a:p>
        </p:txBody>
      </p:sp>
    </p:spTree>
    <p:extLst>
      <p:ext uri="{BB962C8B-B14F-4D97-AF65-F5344CB8AC3E}">
        <p14:creationId xmlns:p14="http://schemas.microsoft.com/office/powerpoint/2010/main" val="31908676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82294A-418B-F337-E421-3032D59BCB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63451A-1452-08BE-3CB3-4307706B5E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BEA948-8A58-A008-9DE8-DEFC30309D8B}"/>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62E396E5-1582-EB46-570D-E8C0F972D824}"/>
              </a:ext>
            </a:extLst>
          </p:cNvPr>
          <p:cNvSpPr>
            <a:spLocks noGrp="1"/>
          </p:cNvSpPr>
          <p:nvPr>
            <p:ph type="sldNum" sz="quarter" idx="5"/>
          </p:nvPr>
        </p:nvSpPr>
        <p:spPr/>
        <p:txBody>
          <a:bodyPr/>
          <a:lstStyle/>
          <a:p>
            <a:fld id="{C3B7A6D8-E58B-4615-B042-80C3D93F98E5}" type="slidenum">
              <a:rPr lang="en-AU" smtClean="0"/>
              <a:t>20</a:t>
            </a:fld>
            <a:endParaRPr lang="en-AU"/>
          </a:p>
        </p:txBody>
      </p:sp>
    </p:spTree>
    <p:extLst>
      <p:ext uri="{BB962C8B-B14F-4D97-AF65-F5344CB8AC3E}">
        <p14:creationId xmlns:p14="http://schemas.microsoft.com/office/powerpoint/2010/main" val="2665599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F8F7F-ECE8-101E-F51D-30A32E4FBE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C5F77E03-A631-549F-D2FE-6E64FC2A36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ED5FD2AA-9DBF-D876-6D40-FD402DA28345}"/>
              </a:ext>
            </a:extLst>
          </p:cNvPr>
          <p:cNvSpPr>
            <a:spLocks noGrp="1"/>
          </p:cNvSpPr>
          <p:nvPr>
            <p:ph type="dt" sz="half" idx="10"/>
          </p:nvPr>
        </p:nvSpPr>
        <p:spPr/>
        <p:txBody>
          <a:bodyPr/>
          <a:lstStyle/>
          <a:p>
            <a:fld id="{9DF36962-BCEC-4BCB-A03B-71556C824D57}" type="datetime1">
              <a:rPr lang="en-AU" smtClean="0"/>
              <a:t>3/08/2025</a:t>
            </a:fld>
            <a:endParaRPr lang="en-AU"/>
          </a:p>
        </p:txBody>
      </p:sp>
      <p:sp>
        <p:nvSpPr>
          <p:cNvPr id="5" name="Footer Placeholder 4">
            <a:extLst>
              <a:ext uri="{FF2B5EF4-FFF2-40B4-BE49-F238E27FC236}">
                <a16:creationId xmlns:a16="http://schemas.microsoft.com/office/drawing/2014/main" id="{8A331B16-BABF-388C-A7C7-DB5DE56DD20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6A38F36-D2F5-ECC2-7EB4-7FEF025FC5AB}"/>
              </a:ext>
            </a:extLst>
          </p:cNvPr>
          <p:cNvSpPr>
            <a:spLocks noGrp="1"/>
          </p:cNvSpPr>
          <p:nvPr>
            <p:ph type="sldNum" sz="quarter" idx="12"/>
          </p:nvPr>
        </p:nvSpPr>
        <p:spPr/>
        <p:txBody>
          <a:bodyPr/>
          <a:lstStyle/>
          <a:p>
            <a:fld id="{8BAB4C53-6F4F-4DD2-9B2B-49CDCA326648}" type="slidenum">
              <a:rPr lang="en-AU" smtClean="0"/>
              <a:t>‹#›</a:t>
            </a:fld>
            <a:endParaRPr lang="en-AU"/>
          </a:p>
        </p:txBody>
      </p:sp>
    </p:spTree>
    <p:extLst>
      <p:ext uri="{BB962C8B-B14F-4D97-AF65-F5344CB8AC3E}">
        <p14:creationId xmlns:p14="http://schemas.microsoft.com/office/powerpoint/2010/main" val="2706017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767B3-3BB8-549D-F6CA-2C8928D021E9}"/>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69932EBD-EF1E-87F3-E32E-99587E2F884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76FD99B-4560-0A99-87C3-58CF837D5B3E}"/>
              </a:ext>
            </a:extLst>
          </p:cNvPr>
          <p:cNvSpPr>
            <a:spLocks noGrp="1"/>
          </p:cNvSpPr>
          <p:nvPr>
            <p:ph type="dt" sz="half" idx="10"/>
          </p:nvPr>
        </p:nvSpPr>
        <p:spPr/>
        <p:txBody>
          <a:bodyPr/>
          <a:lstStyle/>
          <a:p>
            <a:fld id="{4844F706-CF46-47DF-9130-F846A6597DE6}" type="datetime1">
              <a:rPr lang="en-AU" smtClean="0"/>
              <a:t>3/08/2025</a:t>
            </a:fld>
            <a:endParaRPr lang="en-AU"/>
          </a:p>
        </p:txBody>
      </p:sp>
      <p:sp>
        <p:nvSpPr>
          <p:cNvPr id="5" name="Footer Placeholder 4">
            <a:extLst>
              <a:ext uri="{FF2B5EF4-FFF2-40B4-BE49-F238E27FC236}">
                <a16:creationId xmlns:a16="http://schemas.microsoft.com/office/drawing/2014/main" id="{A2236689-E5BA-00B8-9B9F-7B759780AC1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B1E14BC-8FB7-D375-0243-8F5B0CDE6F90}"/>
              </a:ext>
            </a:extLst>
          </p:cNvPr>
          <p:cNvSpPr>
            <a:spLocks noGrp="1"/>
          </p:cNvSpPr>
          <p:nvPr>
            <p:ph type="sldNum" sz="quarter" idx="12"/>
          </p:nvPr>
        </p:nvSpPr>
        <p:spPr/>
        <p:txBody>
          <a:bodyPr/>
          <a:lstStyle/>
          <a:p>
            <a:fld id="{8BAB4C53-6F4F-4DD2-9B2B-49CDCA326648}" type="slidenum">
              <a:rPr lang="en-AU" smtClean="0"/>
              <a:t>‹#›</a:t>
            </a:fld>
            <a:endParaRPr lang="en-AU"/>
          </a:p>
        </p:txBody>
      </p:sp>
    </p:spTree>
    <p:extLst>
      <p:ext uri="{BB962C8B-B14F-4D97-AF65-F5344CB8AC3E}">
        <p14:creationId xmlns:p14="http://schemas.microsoft.com/office/powerpoint/2010/main" val="2168520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446C4F-7B6F-5DE0-23CE-4D55138558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C9347D17-C554-8835-CD0F-9A2476163DA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006F9F1-7AD7-3855-379D-7E2C55A8A4EC}"/>
              </a:ext>
            </a:extLst>
          </p:cNvPr>
          <p:cNvSpPr>
            <a:spLocks noGrp="1"/>
          </p:cNvSpPr>
          <p:nvPr>
            <p:ph type="dt" sz="half" idx="10"/>
          </p:nvPr>
        </p:nvSpPr>
        <p:spPr/>
        <p:txBody>
          <a:bodyPr/>
          <a:lstStyle/>
          <a:p>
            <a:fld id="{68B8718D-6035-43DD-A3BC-732EB2DDF508}" type="datetime1">
              <a:rPr lang="en-AU" smtClean="0"/>
              <a:t>3/08/2025</a:t>
            </a:fld>
            <a:endParaRPr lang="en-AU"/>
          </a:p>
        </p:txBody>
      </p:sp>
      <p:sp>
        <p:nvSpPr>
          <p:cNvPr id="5" name="Footer Placeholder 4">
            <a:extLst>
              <a:ext uri="{FF2B5EF4-FFF2-40B4-BE49-F238E27FC236}">
                <a16:creationId xmlns:a16="http://schemas.microsoft.com/office/drawing/2014/main" id="{4095AADB-41A4-E26D-554E-3B48409FBC4E}"/>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1D687C2-A26F-165F-6CCD-A02EBCEE8B2C}"/>
              </a:ext>
            </a:extLst>
          </p:cNvPr>
          <p:cNvSpPr>
            <a:spLocks noGrp="1"/>
          </p:cNvSpPr>
          <p:nvPr>
            <p:ph type="sldNum" sz="quarter" idx="12"/>
          </p:nvPr>
        </p:nvSpPr>
        <p:spPr/>
        <p:txBody>
          <a:bodyPr/>
          <a:lstStyle/>
          <a:p>
            <a:fld id="{8BAB4C53-6F4F-4DD2-9B2B-49CDCA326648}" type="slidenum">
              <a:rPr lang="en-AU" smtClean="0"/>
              <a:t>‹#›</a:t>
            </a:fld>
            <a:endParaRPr lang="en-AU"/>
          </a:p>
        </p:txBody>
      </p:sp>
    </p:spTree>
    <p:extLst>
      <p:ext uri="{BB962C8B-B14F-4D97-AF65-F5344CB8AC3E}">
        <p14:creationId xmlns:p14="http://schemas.microsoft.com/office/powerpoint/2010/main" val="686408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6FD24-63A0-A4AF-CCED-08CEA982ABE4}"/>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FC7890C7-BCCF-F11F-5AEE-39410C88C49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1DEED9A-652A-1E13-7C83-7E118866E5A5}"/>
              </a:ext>
            </a:extLst>
          </p:cNvPr>
          <p:cNvSpPr>
            <a:spLocks noGrp="1"/>
          </p:cNvSpPr>
          <p:nvPr>
            <p:ph type="dt" sz="half" idx="10"/>
          </p:nvPr>
        </p:nvSpPr>
        <p:spPr/>
        <p:txBody>
          <a:bodyPr/>
          <a:lstStyle/>
          <a:p>
            <a:fld id="{C478CC74-211D-460E-8680-5EE9A4F0726E}" type="datetime1">
              <a:rPr lang="en-AU" smtClean="0"/>
              <a:t>3/08/2025</a:t>
            </a:fld>
            <a:endParaRPr lang="en-AU"/>
          </a:p>
        </p:txBody>
      </p:sp>
      <p:sp>
        <p:nvSpPr>
          <p:cNvPr id="5" name="Footer Placeholder 4">
            <a:extLst>
              <a:ext uri="{FF2B5EF4-FFF2-40B4-BE49-F238E27FC236}">
                <a16:creationId xmlns:a16="http://schemas.microsoft.com/office/drawing/2014/main" id="{84969DEF-5619-18AA-4E9C-AA2823BA8C3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8FC6346-59C3-8ED3-424F-1A8158BE3BA3}"/>
              </a:ext>
            </a:extLst>
          </p:cNvPr>
          <p:cNvSpPr>
            <a:spLocks noGrp="1"/>
          </p:cNvSpPr>
          <p:nvPr>
            <p:ph type="sldNum" sz="quarter" idx="12"/>
          </p:nvPr>
        </p:nvSpPr>
        <p:spPr/>
        <p:txBody>
          <a:bodyPr/>
          <a:lstStyle/>
          <a:p>
            <a:fld id="{8BAB4C53-6F4F-4DD2-9B2B-49CDCA326648}" type="slidenum">
              <a:rPr lang="en-AU" smtClean="0"/>
              <a:t>‹#›</a:t>
            </a:fld>
            <a:endParaRPr lang="en-AU"/>
          </a:p>
        </p:txBody>
      </p:sp>
    </p:spTree>
    <p:extLst>
      <p:ext uri="{BB962C8B-B14F-4D97-AF65-F5344CB8AC3E}">
        <p14:creationId xmlns:p14="http://schemas.microsoft.com/office/powerpoint/2010/main" val="2542052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E391B-A4D0-1313-2E2E-681022857F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55C27126-8DA3-AEEB-EBD5-A99EABDBEBF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C61BBFE-AD2E-2A61-73C2-908062B02819}"/>
              </a:ext>
            </a:extLst>
          </p:cNvPr>
          <p:cNvSpPr>
            <a:spLocks noGrp="1"/>
          </p:cNvSpPr>
          <p:nvPr>
            <p:ph type="dt" sz="half" idx="10"/>
          </p:nvPr>
        </p:nvSpPr>
        <p:spPr/>
        <p:txBody>
          <a:bodyPr/>
          <a:lstStyle/>
          <a:p>
            <a:fld id="{3441969F-1921-44DE-8897-495C234BF51C}" type="datetime1">
              <a:rPr lang="en-AU" smtClean="0"/>
              <a:t>3/08/2025</a:t>
            </a:fld>
            <a:endParaRPr lang="en-AU"/>
          </a:p>
        </p:txBody>
      </p:sp>
      <p:sp>
        <p:nvSpPr>
          <p:cNvPr id="5" name="Footer Placeholder 4">
            <a:extLst>
              <a:ext uri="{FF2B5EF4-FFF2-40B4-BE49-F238E27FC236}">
                <a16:creationId xmlns:a16="http://schemas.microsoft.com/office/drawing/2014/main" id="{ED8633C1-BD25-89F1-F2B9-859A58BA74D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71D94A4-FE20-9DA5-2BE9-67CAE1DF59D2}"/>
              </a:ext>
            </a:extLst>
          </p:cNvPr>
          <p:cNvSpPr>
            <a:spLocks noGrp="1"/>
          </p:cNvSpPr>
          <p:nvPr>
            <p:ph type="sldNum" sz="quarter" idx="12"/>
          </p:nvPr>
        </p:nvSpPr>
        <p:spPr/>
        <p:txBody>
          <a:bodyPr/>
          <a:lstStyle/>
          <a:p>
            <a:fld id="{8BAB4C53-6F4F-4DD2-9B2B-49CDCA326648}" type="slidenum">
              <a:rPr lang="en-AU" smtClean="0"/>
              <a:t>‹#›</a:t>
            </a:fld>
            <a:endParaRPr lang="en-AU"/>
          </a:p>
        </p:txBody>
      </p:sp>
    </p:spTree>
    <p:extLst>
      <p:ext uri="{BB962C8B-B14F-4D97-AF65-F5344CB8AC3E}">
        <p14:creationId xmlns:p14="http://schemas.microsoft.com/office/powerpoint/2010/main" val="2832254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99D4D-2A9A-C867-8570-577B65CEAD9F}"/>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EF2F9FBF-91E6-EC0E-82B5-4B43417832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B30D613E-92DC-C097-D3BD-9C6D695C63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CE1BB573-A8A0-304B-3F23-EF9268BA937F}"/>
              </a:ext>
            </a:extLst>
          </p:cNvPr>
          <p:cNvSpPr>
            <a:spLocks noGrp="1"/>
          </p:cNvSpPr>
          <p:nvPr>
            <p:ph type="dt" sz="half" idx="10"/>
          </p:nvPr>
        </p:nvSpPr>
        <p:spPr/>
        <p:txBody>
          <a:bodyPr/>
          <a:lstStyle/>
          <a:p>
            <a:fld id="{ED57B38F-D2B5-4717-B4CA-E17C7D43CDC5}" type="datetime1">
              <a:rPr lang="en-AU" smtClean="0"/>
              <a:t>3/08/2025</a:t>
            </a:fld>
            <a:endParaRPr lang="en-AU"/>
          </a:p>
        </p:txBody>
      </p:sp>
      <p:sp>
        <p:nvSpPr>
          <p:cNvPr id="6" name="Footer Placeholder 5">
            <a:extLst>
              <a:ext uri="{FF2B5EF4-FFF2-40B4-BE49-F238E27FC236}">
                <a16:creationId xmlns:a16="http://schemas.microsoft.com/office/drawing/2014/main" id="{2E01B9A6-DE6B-1E13-F66D-F5AA649E0579}"/>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59C41671-4305-96CC-3D65-6CB35D6F515A}"/>
              </a:ext>
            </a:extLst>
          </p:cNvPr>
          <p:cNvSpPr>
            <a:spLocks noGrp="1"/>
          </p:cNvSpPr>
          <p:nvPr>
            <p:ph type="sldNum" sz="quarter" idx="12"/>
          </p:nvPr>
        </p:nvSpPr>
        <p:spPr/>
        <p:txBody>
          <a:bodyPr/>
          <a:lstStyle/>
          <a:p>
            <a:fld id="{8BAB4C53-6F4F-4DD2-9B2B-49CDCA326648}" type="slidenum">
              <a:rPr lang="en-AU" smtClean="0"/>
              <a:t>‹#›</a:t>
            </a:fld>
            <a:endParaRPr lang="en-AU"/>
          </a:p>
        </p:txBody>
      </p:sp>
    </p:spTree>
    <p:extLst>
      <p:ext uri="{BB962C8B-B14F-4D97-AF65-F5344CB8AC3E}">
        <p14:creationId xmlns:p14="http://schemas.microsoft.com/office/powerpoint/2010/main" val="284913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CF052-C016-C0DA-A094-5DCFEE226A44}"/>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517F0BF9-805D-C519-4F23-A48BCDDECB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8189AA-ABC7-3752-AFBE-978CEDD1D4B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6501E622-E3AA-CCB0-E32D-542471F11E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387CD18-C253-9C68-9685-859D923AA1E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931B6AC5-6219-DE9D-D74A-A0F3079360B7}"/>
              </a:ext>
            </a:extLst>
          </p:cNvPr>
          <p:cNvSpPr>
            <a:spLocks noGrp="1"/>
          </p:cNvSpPr>
          <p:nvPr>
            <p:ph type="dt" sz="half" idx="10"/>
          </p:nvPr>
        </p:nvSpPr>
        <p:spPr/>
        <p:txBody>
          <a:bodyPr/>
          <a:lstStyle/>
          <a:p>
            <a:fld id="{00DADAD1-40FE-4CFF-9F08-8DDB6B9ED229}" type="datetime1">
              <a:rPr lang="en-AU" smtClean="0"/>
              <a:t>3/08/2025</a:t>
            </a:fld>
            <a:endParaRPr lang="en-AU"/>
          </a:p>
        </p:txBody>
      </p:sp>
      <p:sp>
        <p:nvSpPr>
          <p:cNvPr id="8" name="Footer Placeholder 7">
            <a:extLst>
              <a:ext uri="{FF2B5EF4-FFF2-40B4-BE49-F238E27FC236}">
                <a16:creationId xmlns:a16="http://schemas.microsoft.com/office/drawing/2014/main" id="{67D7FCF6-914E-9A4C-BF0E-46B0EFD1A2C1}"/>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C65BD7E3-CB40-8427-3226-E77B0CA90403}"/>
              </a:ext>
            </a:extLst>
          </p:cNvPr>
          <p:cNvSpPr>
            <a:spLocks noGrp="1"/>
          </p:cNvSpPr>
          <p:nvPr>
            <p:ph type="sldNum" sz="quarter" idx="12"/>
          </p:nvPr>
        </p:nvSpPr>
        <p:spPr/>
        <p:txBody>
          <a:bodyPr/>
          <a:lstStyle/>
          <a:p>
            <a:fld id="{8BAB4C53-6F4F-4DD2-9B2B-49CDCA326648}" type="slidenum">
              <a:rPr lang="en-AU" smtClean="0"/>
              <a:t>‹#›</a:t>
            </a:fld>
            <a:endParaRPr lang="en-AU"/>
          </a:p>
        </p:txBody>
      </p:sp>
    </p:spTree>
    <p:extLst>
      <p:ext uri="{BB962C8B-B14F-4D97-AF65-F5344CB8AC3E}">
        <p14:creationId xmlns:p14="http://schemas.microsoft.com/office/powerpoint/2010/main" val="3927397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67061-CF59-6861-0900-66D722987606}"/>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5CBDE452-E436-2C3D-FF25-5F6BD10159B3}"/>
              </a:ext>
            </a:extLst>
          </p:cNvPr>
          <p:cNvSpPr>
            <a:spLocks noGrp="1"/>
          </p:cNvSpPr>
          <p:nvPr>
            <p:ph type="dt" sz="half" idx="10"/>
          </p:nvPr>
        </p:nvSpPr>
        <p:spPr/>
        <p:txBody>
          <a:bodyPr/>
          <a:lstStyle/>
          <a:p>
            <a:fld id="{8CD366A9-4DFE-41EF-990A-3E8E64878D7F}" type="datetime1">
              <a:rPr lang="en-AU" smtClean="0"/>
              <a:t>3/08/2025</a:t>
            </a:fld>
            <a:endParaRPr lang="en-AU"/>
          </a:p>
        </p:txBody>
      </p:sp>
      <p:sp>
        <p:nvSpPr>
          <p:cNvPr id="4" name="Footer Placeholder 3">
            <a:extLst>
              <a:ext uri="{FF2B5EF4-FFF2-40B4-BE49-F238E27FC236}">
                <a16:creationId xmlns:a16="http://schemas.microsoft.com/office/drawing/2014/main" id="{9F75AF82-63C0-AD2D-C2CC-CEDEF1D718AA}"/>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99F52A4F-03F9-28BF-4C83-B13937BEF1AE}"/>
              </a:ext>
            </a:extLst>
          </p:cNvPr>
          <p:cNvSpPr>
            <a:spLocks noGrp="1"/>
          </p:cNvSpPr>
          <p:nvPr>
            <p:ph type="sldNum" sz="quarter" idx="12"/>
          </p:nvPr>
        </p:nvSpPr>
        <p:spPr/>
        <p:txBody>
          <a:bodyPr/>
          <a:lstStyle/>
          <a:p>
            <a:fld id="{8BAB4C53-6F4F-4DD2-9B2B-49CDCA326648}" type="slidenum">
              <a:rPr lang="en-AU" smtClean="0"/>
              <a:t>‹#›</a:t>
            </a:fld>
            <a:endParaRPr lang="en-AU"/>
          </a:p>
        </p:txBody>
      </p:sp>
    </p:spTree>
    <p:extLst>
      <p:ext uri="{BB962C8B-B14F-4D97-AF65-F5344CB8AC3E}">
        <p14:creationId xmlns:p14="http://schemas.microsoft.com/office/powerpoint/2010/main" val="820596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1595FC-888B-F8D0-C576-B6B73BFDF24B}"/>
              </a:ext>
            </a:extLst>
          </p:cNvPr>
          <p:cNvSpPr>
            <a:spLocks noGrp="1"/>
          </p:cNvSpPr>
          <p:nvPr>
            <p:ph type="dt" sz="half" idx="10"/>
          </p:nvPr>
        </p:nvSpPr>
        <p:spPr/>
        <p:txBody>
          <a:bodyPr/>
          <a:lstStyle/>
          <a:p>
            <a:fld id="{796DDC9F-52D8-4185-B15F-4C9104569EA7}" type="datetime1">
              <a:rPr lang="en-AU" smtClean="0"/>
              <a:t>3/08/2025</a:t>
            </a:fld>
            <a:endParaRPr lang="en-AU"/>
          </a:p>
        </p:txBody>
      </p:sp>
      <p:sp>
        <p:nvSpPr>
          <p:cNvPr id="3" name="Footer Placeholder 2">
            <a:extLst>
              <a:ext uri="{FF2B5EF4-FFF2-40B4-BE49-F238E27FC236}">
                <a16:creationId xmlns:a16="http://schemas.microsoft.com/office/drawing/2014/main" id="{7C9864AF-DF58-BD92-056D-AFB4174CEFB7}"/>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A7E20B60-ADEC-3667-8297-8C2FE6BFA0F7}"/>
              </a:ext>
            </a:extLst>
          </p:cNvPr>
          <p:cNvSpPr>
            <a:spLocks noGrp="1"/>
          </p:cNvSpPr>
          <p:nvPr>
            <p:ph type="sldNum" sz="quarter" idx="12"/>
          </p:nvPr>
        </p:nvSpPr>
        <p:spPr/>
        <p:txBody>
          <a:bodyPr/>
          <a:lstStyle/>
          <a:p>
            <a:fld id="{8BAB4C53-6F4F-4DD2-9B2B-49CDCA326648}" type="slidenum">
              <a:rPr lang="en-AU" smtClean="0"/>
              <a:t>‹#›</a:t>
            </a:fld>
            <a:endParaRPr lang="en-AU"/>
          </a:p>
        </p:txBody>
      </p:sp>
    </p:spTree>
    <p:extLst>
      <p:ext uri="{BB962C8B-B14F-4D97-AF65-F5344CB8AC3E}">
        <p14:creationId xmlns:p14="http://schemas.microsoft.com/office/powerpoint/2010/main" val="1548107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FE69D-A04B-54C4-462B-26A034B8AD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0B19DCFF-2297-6109-92FD-F890330FAF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FB712D24-34D2-E82C-BE8E-A1D582A158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BED4EE-B75D-59FA-85E1-8E27C442FBD8}"/>
              </a:ext>
            </a:extLst>
          </p:cNvPr>
          <p:cNvSpPr>
            <a:spLocks noGrp="1"/>
          </p:cNvSpPr>
          <p:nvPr>
            <p:ph type="dt" sz="half" idx="10"/>
          </p:nvPr>
        </p:nvSpPr>
        <p:spPr/>
        <p:txBody>
          <a:bodyPr/>
          <a:lstStyle/>
          <a:p>
            <a:fld id="{2FACAD6B-71D2-4572-845D-1949A747C189}" type="datetime1">
              <a:rPr lang="en-AU" smtClean="0"/>
              <a:t>3/08/2025</a:t>
            </a:fld>
            <a:endParaRPr lang="en-AU"/>
          </a:p>
        </p:txBody>
      </p:sp>
      <p:sp>
        <p:nvSpPr>
          <p:cNvPr id="6" name="Footer Placeholder 5">
            <a:extLst>
              <a:ext uri="{FF2B5EF4-FFF2-40B4-BE49-F238E27FC236}">
                <a16:creationId xmlns:a16="http://schemas.microsoft.com/office/drawing/2014/main" id="{2E6CFF79-B88B-7ECE-5A82-CAB7FA5F4138}"/>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183E2AFB-7731-2329-DE5E-0AE772157E87}"/>
              </a:ext>
            </a:extLst>
          </p:cNvPr>
          <p:cNvSpPr>
            <a:spLocks noGrp="1"/>
          </p:cNvSpPr>
          <p:nvPr>
            <p:ph type="sldNum" sz="quarter" idx="12"/>
          </p:nvPr>
        </p:nvSpPr>
        <p:spPr/>
        <p:txBody>
          <a:bodyPr/>
          <a:lstStyle/>
          <a:p>
            <a:fld id="{8BAB4C53-6F4F-4DD2-9B2B-49CDCA326648}" type="slidenum">
              <a:rPr lang="en-AU" smtClean="0"/>
              <a:t>‹#›</a:t>
            </a:fld>
            <a:endParaRPr lang="en-AU"/>
          </a:p>
        </p:txBody>
      </p:sp>
    </p:spTree>
    <p:extLst>
      <p:ext uri="{BB962C8B-B14F-4D97-AF65-F5344CB8AC3E}">
        <p14:creationId xmlns:p14="http://schemas.microsoft.com/office/powerpoint/2010/main" val="3852900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03762-9515-3A12-54E5-F370C67D88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7E4E1E5A-047F-E0C8-374B-E2D784350B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3922BE35-6F0E-7DD2-CBA0-D3D571162B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F7A0F9-5AA6-3E0E-B2C4-ACF6B8C23CCB}"/>
              </a:ext>
            </a:extLst>
          </p:cNvPr>
          <p:cNvSpPr>
            <a:spLocks noGrp="1"/>
          </p:cNvSpPr>
          <p:nvPr>
            <p:ph type="dt" sz="half" idx="10"/>
          </p:nvPr>
        </p:nvSpPr>
        <p:spPr/>
        <p:txBody>
          <a:bodyPr/>
          <a:lstStyle/>
          <a:p>
            <a:fld id="{F1E93B61-E3AE-47EC-843E-08C43E36BBD7}" type="datetime1">
              <a:rPr lang="en-AU" smtClean="0"/>
              <a:t>3/08/2025</a:t>
            </a:fld>
            <a:endParaRPr lang="en-AU"/>
          </a:p>
        </p:txBody>
      </p:sp>
      <p:sp>
        <p:nvSpPr>
          <p:cNvPr id="6" name="Footer Placeholder 5">
            <a:extLst>
              <a:ext uri="{FF2B5EF4-FFF2-40B4-BE49-F238E27FC236}">
                <a16:creationId xmlns:a16="http://schemas.microsoft.com/office/drawing/2014/main" id="{833629C5-4A0D-4D53-97EF-9FA95BFC3B81}"/>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A2078C3B-CFB3-0A89-2EA8-2AA647D087AB}"/>
              </a:ext>
            </a:extLst>
          </p:cNvPr>
          <p:cNvSpPr>
            <a:spLocks noGrp="1"/>
          </p:cNvSpPr>
          <p:nvPr>
            <p:ph type="sldNum" sz="quarter" idx="12"/>
          </p:nvPr>
        </p:nvSpPr>
        <p:spPr/>
        <p:txBody>
          <a:bodyPr/>
          <a:lstStyle/>
          <a:p>
            <a:fld id="{8BAB4C53-6F4F-4DD2-9B2B-49CDCA326648}" type="slidenum">
              <a:rPr lang="en-AU" smtClean="0"/>
              <a:t>‹#›</a:t>
            </a:fld>
            <a:endParaRPr lang="en-AU"/>
          </a:p>
        </p:txBody>
      </p:sp>
    </p:spTree>
    <p:extLst>
      <p:ext uri="{BB962C8B-B14F-4D97-AF65-F5344CB8AC3E}">
        <p14:creationId xmlns:p14="http://schemas.microsoft.com/office/powerpoint/2010/main" val="628902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6B3143E-A54F-C5A6-4FE5-62110B2E73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CF2EE8F9-6B6F-51E6-AA79-80A20D7513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63F5189B-D155-DA10-2B15-4510AFC76D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B0B1CA7-C6E5-4275-9B5D-27A790248779}" type="datetime1">
              <a:rPr lang="en-AU" smtClean="0"/>
              <a:t>3/08/2025</a:t>
            </a:fld>
            <a:endParaRPr lang="en-AU"/>
          </a:p>
        </p:txBody>
      </p:sp>
      <p:sp>
        <p:nvSpPr>
          <p:cNvPr id="5" name="Footer Placeholder 4">
            <a:extLst>
              <a:ext uri="{FF2B5EF4-FFF2-40B4-BE49-F238E27FC236}">
                <a16:creationId xmlns:a16="http://schemas.microsoft.com/office/drawing/2014/main" id="{379FD137-665D-87B4-8157-3760288D16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69177623-EC93-655E-F7CB-A177138C1A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BAB4C53-6F4F-4DD2-9B2B-49CDCA326648}" type="slidenum">
              <a:rPr lang="en-AU" smtClean="0"/>
              <a:t>‹#›</a:t>
            </a:fld>
            <a:endParaRPr lang="en-AU"/>
          </a:p>
        </p:txBody>
      </p:sp>
    </p:spTree>
    <p:extLst>
      <p:ext uri="{BB962C8B-B14F-4D97-AF65-F5344CB8AC3E}">
        <p14:creationId xmlns:p14="http://schemas.microsoft.com/office/powerpoint/2010/main" val="10983179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chart" Target="../charts/char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2BC0D-A0D0-E4BA-ED98-DBE952CF815C}"/>
              </a:ext>
            </a:extLst>
          </p:cNvPr>
          <p:cNvSpPr>
            <a:spLocks noGrp="1"/>
          </p:cNvSpPr>
          <p:nvPr>
            <p:ph type="ctrTitle"/>
          </p:nvPr>
        </p:nvSpPr>
        <p:spPr>
          <a:xfrm>
            <a:off x="1511486" y="2543312"/>
            <a:ext cx="9144000" cy="2387600"/>
          </a:xfrm>
        </p:spPr>
        <p:txBody>
          <a:bodyPr>
            <a:normAutofit/>
          </a:bodyPr>
          <a:lstStyle/>
          <a:p>
            <a:r>
              <a:rPr lang="en-US" sz="3600" kern="1400" spc="-50" dirty="0">
                <a:effectLst/>
                <a:latin typeface="Times New Roman" panose="02020603050405020304" pitchFamily="18" charset="0"/>
                <a:ea typeface="DengXian Light" panose="02010600030101010101" pitchFamily="2" charset="-122"/>
              </a:rPr>
              <a:t>Risky alcohol use and violence against women: cause or consequence?</a:t>
            </a:r>
            <a:br>
              <a:rPr lang="en-US" sz="3600" kern="1400" spc="-50" dirty="0">
                <a:effectLst/>
                <a:latin typeface="Times New Roman" panose="02020603050405020304" pitchFamily="18" charset="0"/>
                <a:ea typeface="DengXian Light" panose="02010600030101010101" pitchFamily="2" charset="-122"/>
              </a:rPr>
            </a:br>
            <a:br>
              <a:rPr lang="en-US" sz="3600" kern="1400" spc="-50" dirty="0">
                <a:effectLst/>
                <a:latin typeface="Times New Roman" panose="02020603050405020304" pitchFamily="18" charset="0"/>
                <a:ea typeface="DengXian Light" panose="02010600030101010101" pitchFamily="2" charset="-122"/>
              </a:rPr>
            </a:br>
            <a:r>
              <a:rPr lang="en-US" sz="2700" kern="1400" spc="-50" dirty="0">
                <a:effectLst/>
                <a:latin typeface="Times New Roman" panose="02020603050405020304" pitchFamily="18" charset="0"/>
                <a:ea typeface="DengXian Light" panose="02010600030101010101" pitchFamily="2" charset="-122"/>
              </a:rPr>
              <a:t>Don Weatherburn</a:t>
            </a:r>
            <a:r>
              <a:rPr lang="en-US" sz="2700" kern="1400" spc="-50" baseline="30000" dirty="0">
                <a:effectLst/>
                <a:latin typeface="Times New Roman" panose="02020603050405020304" pitchFamily="18" charset="0"/>
                <a:ea typeface="DengXian Light" panose="02010600030101010101" pitchFamily="2" charset="-122"/>
              </a:rPr>
              <a:t>1</a:t>
            </a:r>
            <a:r>
              <a:rPr lang="en-US" sz="2700" kern="1400" spc="-50" dirty="0">
                <a:effectLst/>
                <a:latin typeface="Times New Roman" panose="02020603050405020304" pitchFamily="18" charset="0"/>
                <a:ea typeface="DengXian Light" panose="02010600030101010101" pitchFamily="2" charset="-122"/>
              </a:rPr>
              <a:t>, Sara Rahman</a:t>
            </a:r>
            <a:r>
              <a:rPr lang="en-US" sz="2700" kern="1400" spc="-50" baseline="30000" dirty="0">
                <a:effectLst/>
                <a:latin typeface="Times New Roman" panose="02020603050405020304" pitchFamily="18" charset="0"/>
                <a:ea typeface="DengXian Light" panose="02010600030101010101" pitchFamily="2" charset="-122"/>
              </a:rPr>
              <a:t>2</a:t>
            </a:r>
            <a:r>
              <a:rPr lang="en-US" sz="2700" kern="1400" spc="-50" dirty="0">
                <a:effectLst/>
                <a:latin typeface="Times New Roman" panose="02020603050405020304" pitchFamily="18" charset="0"/>
                <a:ea typeface="DengXian Light" panose="02010600030101010101" pitchFamily="2" charset="-122"/>
              </a:rPr>
              <a:t> &amp; Joanna Wang</a:t>
            </a:r>
            <a:r>
              <a:rPr lang="en-US" sz="2700" kern="1400" spc="-50" baseline="30000" dirty="0">
                <a:effectLst/>
                <a:latin typeface="Times New Roman" panose="02020603050405020304" pitchFamily="18" charset="0"/>
                <a:ea typeface="DengXian Light" panose="02010600030101010101" pitchFamily="2" charset="-122"/>
              </a:rPr>
              <a:t>3</a:t>
            </a:r>
            <a:br>
              <a:rPr lang="en-AU" sz="2700" kern="1400" spc="-50" dirty="0">
                <a:effectLst/>
                <a:latin typeface="Times New Roman" panose="02020603050405020304" pitchFamily="18" charset="0"/>
                <a:ea typeface="DengXian Light" panose="02010600030101010101" pitchFamily="2" charset="-122"/>
              </a:rPr>
            </a:br>
            <a:endParaRPr lang="en-AU" sz="2700" dirty="0"/>
          </a:p>
        </p:txBody>
      </p:sp>
      <p:pic>
        <p:nvPicPr>
          <p:cNvPr id="1026" name="Picture 2">
            <a:extLst>
              <a:ext uri="{FF2B5EF4-FFF2-40B4-BE49-F238E27FC236}">
                <a16:creationId xmlns:a16="http://schemas.microsoft.com/office/drawing/2014/main" id="{2007E18C-A925-523D-AEE9-17C73542B3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421" y="145914"/>
            <a:ext cx="2577831" cy="178117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University of Technology Sydney - Course Seeker">
            <a:extLst>
              <a:ext uri="{FF2B5EF4-FFF2-40B4-BE49-F238E27FC236}">
                <a16:creationId xmlns:a16="http://schemas.microsoft.com/office/drawing/2014/main" id="{2E4796D5-2A27-0827-59E1-806179153C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91700" y="145914"/>
            <a:ext cx="2253879" cy="1781173"/>
          </a:xfrm>
          <a:prstGeom prst="rect">
            <a:avLst/>
          </a:prstGeom>
          <a:solidFill>
            <a:schemeClr val="bg1"/>
          </a:solidFill>
        </p:spPr>
      </p:pic>
      <p:pic>
        <p:nvPicPr>
          <p:cNvPr id="5" name="Picture 4">
            <a:extLst>
              <a:ext uri="{FF2B5EF4-FFF2-40B4-BE49-F238E27FC236}">
                <a16:creationId xmlns:a16="http://schemas.microsoft.com/office/drawing/2014/main" id="{E221339C-9032-AA4B-9906-2CF9173266E4}"/>
              </a:ext>
            </a:extLst>
          </p:cNvPr>
          <p:cNvPicPr>
            <a:picLocks noChangeAspect="1"/>
          </p:cNvPicPr>
          <p:nvPr/>
        </p:nvPicPr>
        <p:blipFill>
          <a:blip r:embed="rId4"/>
          <a:stretch>
            <a:fillRect/>
          </a:stretch>
        </p:blipFill>
        <p:spPr>
          <a:xfrm>
            <a:off x="4897522" y="145912"/>
            <a:ext cx="2015955" cy="1781175"/>
          </a:xfrm>
          <a:prstGeom prst="rect">
            <a:avLst/>
          </a:prstGeom>
        </p:spPr>
      </p:pic>
      <p:sp>
        <p:nvSpPr>
          <p:cNvPr id="3" name="TextBox 2">
            <a:extLst>
              <a:ext uri="{FF2B5EF4-FFF2-40B4-BE49-F238E27FC236}">
                <a16:creationId xmlns:a16="http://schemas.microsoft.com/office/drawing/2014/main" id="{1779D29A-0FD3-6B1A-E12B-C47DA0081663}"/>
              </a:ext>
            </a:extLst>
          </p:cNvPr>
          <p:cNvSpPr txBox="1"/>
          <p:nvPr/>
        </p:nvSpPr>
        <p:spPr>
          <a:xfrm>
            <a:off x="1819275" y="5753100"/>
            <a:ext cx="8172450" cy="646331"/>
          </a:xfrm>
          <a:prstGeom prst="rect">
            <a:avLst/>
          </a:prstGeom>
          <a:noFill/>
        </p:spPr>
        <p:txBody>
          <a:bodyPr wrap="square" rtlCol="0">
            <a:spAutoFit/>
          </a:bodyPr>
          <a:lstStyle/>
          <a:p>
            <a:pPr algn="ctr"/>
            <a:r>
              <a:rPr lang="en-AU" baseline="30000" dirty="0"/>
              <a:t>1</a:t>
            </a:r>
            <a:r>
              <a:rPr lang="en-AU" dirty="0"/>
              <a:t>National Drug and Alcohol Research Centre, UNSW Sydney, </a:t>
            </a:r>
            <a:r>
              <a:rPr lang="en-AU" baseline="30000" dirty="0"/>
              <a:t>2</a:t>
            </a:r>
            <a:r>
              <a:rPr lang="en-AU" dirty="0"/>
              <a:t>Harvard Kennedy School. </a:t>
            </a:r>
            <a:r>
              <a:rPr lang="en-AU" baseline="30000" dirty="0"/>
              <a:t>3</a:t>
            </a:r>
            <a:r>
              <a:rPr lang="en-AU" dirty="0"/>
              <a:t>University of Technology, Sydney </a:t>
            </a:r>
          </a:p>
        </p:txBody>
      </p:sp>
      <p:sp>
        <p:nvSpPr>
          <p:cNvPr id="4" name="Slide Number Placeholder 3">
            <a:extLst>
              <a:ext uri="{FF2B5EF4-FFF2-40B4-BE49-F238E27FC236}">
                <a16:creationId xmlns:a16="http://schemas.microsoft.com/office/drawing/2014/main" id="{E2092C78-4C33-5B75-2CC4-0841C42FA49D}"/>
              </a:ext>
            </a:extLst>
          </p:cNvPr>
          <p:cNvSpPr>
            <a:spLocks noGrp="1"/>
          </p:cNvSpPr>
          <p:nvPr>
            <p:ph type="sldNum" sz="quarter" idx="12"/>
          </p:nvPr>
        </p:nvSpPr>
        <p:spPr/>
        <p:txBody>
          <a:bodyPr/>
          <a:lstStyle/>
          <a:p>
            <a:fld id="{8BAB4C53-6F4F-4DD2-9B2B-49CDCA326648}" type="slidenum">
              <a:rPr lang="en-AU" smtClean="0"/>
              <a:t>1</a:t>
            </a:fld>
            <a:endParaRPr lang="en-AU"/>
          </a:p>
        </p:txBody>
      </p:sp>
    </p:spTree>
    <p:extLst>
      <p:ext uri="{BB962C8B-B14F-4D97-AF65-F5344CB8AC3E}">
        <p14:creationId xmlns:p14="http://schemas.microsoft.com/office/powerpoint/2010/main" val="2094759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5E3F40-E404-90D3-5BF4-87B9B7685C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276A60-F594-AA89-9628-931308A93F34}"/>
              </a:ext>
            </a:extLst>
          </p:cNvPr>
          <p:cNvSpPr>
            <a:spLocks noGrp="1"/>
          </p:cNvSpPr>
          <p:nvPr>
            <p:ph type="title"/>
          </p:nvPr>
        </p:nvSpPr>
        <p:spPr/>
        <p:txBody>
          <a:bodyPr/>
          <a:lstStyle/>
          <a:p>
            <a:r>
              <a:rPr lang="en-US" dirty="0"/>
              <a:t>Research strategy</a:t>
            </a:r>
            <a:endParaRPr lang="en-AU" dirty="0"/>
          </a:p>
        </p:txBody>
      </p:sp>
      <p:sp>
        <p:nvSpPr>
          <p:cNvPr id="3" name="Content Placeholder 2">
            <a:extLst>
              <a:ext uri="{FF2B5EF4-FFF2-40B4-BE49-F238E27FC236}">
                <a16:creationId xmlns:a16="http://schemas.microsoft.com/office/drawing/2014/main" id="{AC933808-CDED-44AF-680E-DED2FCAE3F49}"/>
              </a:ext>
            </a:extLst>
          </p:cNvPr>
          <p:cNvSpPr>
            <a:spLocks noGrp="1"/>
          </p:cNvSpPr>
          <p:nvPr>
            <p:ph idx="1"/>
          </p:nvPr>
        </p:nvSpPr>
        <p:spPr>
          <a:xfrm>
            <a:off x="838200" y="1524001"/>
            <a:ext cx="10515600" cy="3962400"/>
          </a:xfrm>
        </p:spPr>
        <p:txBody>
          <a:bodyPr>
            <a:normAutofit lnSpcReduction="10000"/>
          </a:bodyPr>
          <a:lstStyle/>
          <a:p>
            <a:pPr marL="514350" indent="-514350">
              <a:buFont typeface="+mj-lt"/>
              <a:buAutoNum type="arabicPeriod"/>
            </a:pPr>
            <a:r>
              <a:rPr lang="en-US" b="1" dirty="0"/>
              <a:t>Effect of alcohol consumption on assault risk: </a:t>
            </a:r>
          </a:p>
          <a:p>
            <a:pPr lvl="1"/>
            <a:r>
              <a:rPr lang="en-AU" dirty="0"/>
              <a:t>Run GEE logistic regression on pooled data to confirm results of past cross-sectional studies </a:t>
            </a:r>
          </a:p>
          <a:p>
            <a:pPr lvl="1"/>
            <a:r>
              <a:rPr lang="en-AU" dirty="0"/>
              <a:t>Run lagged effects GEE logistic regression to see if there is any effect of drink amount in wave t on violence in wave t+1</a:t>
            </a:r>
          </a:p>
          <a:p>
            <a:pPr lvl="1"/>
            <a:r>
              <a:rPr lang="en-AU" dirty="0"/>
              <a:t>Run fixed effect logistic regression to see if there is a within-subject relationship between drink amount and violence</a:t>
            </a:r>
          </a:p>
          <a:p>
            <a:pPr marL="514350" indent="-514350">
              <a:buFont typeface="+mj-lt"/>
              <a:buAutoNum type="arabicPeriod"/>
            </a:pPr>
            <a:r>
              <a:rPr lang="en-US" b="1" dirty="0"/>
              <a:t>Effect of assault on risky alcohol use</a:t>
            </a:r>
          </a:p>
          <a:p>
            <a:pPr lvl="1"/>
            <a:r>
              <a:rPr lang="en-US" dirty="0"/>
              <a:t>We use the same controls as in study one, but with risky alcohol use as the dependent variable (remind: </a:t>
            </a:r>
            <a:r>
              <a:rPr lang="en-GB" dirty="0"/>
              <a:t>more than 10 standard drinks per week and/or more than 4 standard drinks (10gms) on any single day)</a:t>
            </a:r>
          </a:p>
          <a:p>
            <a:pPr lvl="1"/>
            <a:endParaRPr lang="en-US" dirty="0"/>
          </a:p>
        </p:txBody>
      </p:sp>
      <p:sp>
        <p:nvSpPr>
          <p:cNvPr id="4" name="Slide Number Placeholder 3">
            <a:extLst>
              <a:ext uri="{FF2B5EF4-FFF2-40B4-BE49-F238E27FC236}">
                <a16:creationId xmlns:a16="http://schemas.microsoft.com/office/drawing/2014/main" id="{D9228144-5D23-6865-B748-8B69CE49E7AB}"/>
              </a:ext>
            </a:extLst>
          </p:cNvPr>
          <p:cNvSpPr>
            <a:spLocks noGrp="1"/>
          </p:cNvSpPr>
          <p:nvPr>
            <p:ph type="sldNum" sz="quarter" idx="12"/>
          </p:nvPr>
        </p:nvSpPr>
        <p:spPr/>
        <p:txBody>
          <a:bodyPr/>
          <a:lstStyle/>
          <a:p>
            <a:fld id="{8BAB4C53-6F4F-4DD2-9B2B-49CDCA326648}" type="slidenum">
              <a:rPr lang="en-AU" smtClean="0"/>
              <a:t>10</a:t>
            </a:fld>
            <a:endParaRPr lang="en-AU"/>
          </a:p>
        </p:txBody>
      </p:sp>
    </p:spTree>
    <p:extLst>
      <p:ext uri="{BB962C8B-B14F-4D97-AF65-F5344CB8AC3E}">
        <p14:creationId xmlns:p14="http://schemas.microsoft.com/office/powerpoint/2010/main" val="2384954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7BD96-1649-A809-9FED-64CE197EDB34}"/>
              </a:ext>
            </a:extLst>
          </p:cNvPr>
          <p:cNvSpPr>
            <a:spLocks noGrp="1"/>
          </p:cNvSpPr>
          <p:nvPr>
            <p:ph type="title"/>
          </p:nvPr>
        </p:nvSpPr>
        <p:spPr/>
        <p:txBody>
          <a:bodyPr/>
          <a:lstStyle/>
          <a:p>
            <a:r>
              <a:rPr lang="en-US" dirty="0"/>
              <a:t>What’s a fixed effect panel study?</a:t>
            </a:r>
            <a:endParaRPr lang="en-AU" dirty="0"/>
          </a:p>
        </p:txBody>
      </p:sp>
      <p:sp>
        <p:nvSpPr>
          <p:cNvPr id="3" name="Content Placeholder 2">
            <a:extLst>
              <a:ext uri="{FF2B5EF4-FFF2-40B4-BE49-F238E27FC236}">
                <a16:creationId xmlns:a16="http://schemas.microsoft.com/office/drawing/2014/main" id="{5F27561B-86E4-3601-D095-EDA28C24D2B5}"/>
              </a:ext>
            </a:extLst>
          </p:cNvPr>
          <p:cNvSpPr>
            <a:spLocks noGrp="1"/>
          </p:cNvSpPr>
          <p:nvPr>
            <p:ph idx="1"/>
          </p:nvPr>
        </p:nvSpPr>
        <p:spPr/>
        <p:txBody>
          <a:bodyPr/>
          <a:lstStyle/>
          <a:p>
            <a:r>
              <a:rPr lang="en-US" dirty="0"/>
              <a:t>This is important!</a:t>
            </a:r>
          </a:p>
          <a:p>
            <a:pPr lvl="1"/>
            <a:r>
              <a:rPr lang="en-US" dirty="0"/>
              <a:t>We restrict ourselves to variation between alcohol and violence </a:t>
            </a:r>
            <a:r>
              <a:rPr lang="en-US" b="1" dirty="0"/>
              <a:t>within</a:t>
            </a:r>
            <a:r>
              <a:rPr lang="en-US" dirty="0"/>
              <a:t> a given respondent rather than between respondents</a:t>
            </a:r>
          </a:p>
          <a:p>
            <a:pPr lvl="1"/>
            <a:r>
              <a:rPr lang="en-US" dirty="0"/>
              <a:t>This means each person serves as their own control </a:t>
            </a:r>
          </a:p>
          <a:p>
            <a:pPr lvl="1"/>
            <a:r>
              <a:rPr lang="en-US" dirty="0"/>
              <a:t>It also means we control for all time constant differences between individuals</a:t>
            </a:r>
          </a:p>
          <a:p>
            <a:r>
              <a:rPr lang="en-US" dirty="0"/>
              <a:t>We still need controls for all time-varying influences on violence</a:t>
            </a:r>
          </a:p>
          <a:p>
            <a:pPr lvl="1"/>
            <a:r>
              <a:rPr lang="en-US" dirty="0"/>
              <a:t>(EG: Financial stress, personal stress and pregnancy), </a:t>
            </a:r>
          </a:p>
          <a:p>
            <a:pPr lvl="1"/>
            <a:r>
              <a:rPr lang="en-US" dirty="0"/>
              <a:t>However, we also control for year to capture any general trends in violence or alcohol use. </a:t>
            </a:r>
          </a:p>
        </p:txBody>
      </p:sp>
      <p:sp>
        <p:nvSpPr>
          <p:cNvPr id="4" name="Slide Number Placeholder 3">
            <a:extLst>
              <a:ext uri="{FF2B5EF4-FFF2-40B4-BE49-F238E27FC236}">
                <a16:creationId xmlns:a16="http://schemas.microsoft.com/office/drawing/2014/main" id="{D8990A18-36D7-C7D2-9161-ED9E29822664}"/>
              </a:ext>
            </a:extLst>
          </p:cNvPr>
          <p:cNvSpPr>
            <a:spLocks noGrp="1"/>
          </p:cNvSpPr>
          <p:nvPr>
            <p:ph type="sldNum" sz="quarter" idx="12"/>
          </p:nvPr>
        </p:nvSpPr>
        <p:spPr/>
        <p:txBody>
          <a:bodyPr/>
          <a:lstStyle/>
          <a:p>
            <a:fld id="{8BAB4C53-6F4F-4DD2-9B2B-49CDCA326648}" type="slidenum">
              <a:rPr lang="en-AU" smtClean="0"/>
              <a:t>11</a:t>
            </a:fld>
            <a:endParaRPr lang="en-AU"/>
          </a:p>
        </p:txBody>
      </p:sp>
    </p:spTree>
    <p:extLst>
      <p:ext uri="{BB962C8B-B14F-4D97-AF65-F5344CB8AC3E}">
        <p14:creationId xmlns:p14="http://schemas.microsoft.com/office/powerpoint/2010/main" val="971077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3F739-BB1A-C32A-5DF3-6E007D5CC30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A702951-508E-3488-9419-62E6A0854A41}"/>
              </a:ext>
            </a:extLst>
          </p:cNvPr>
          <p:cNvSpPr>
            <a:spLocks noGrp="1"/>
          </p:cNvSpPr>
          <p:nvPr>
            <p:ph type="title"/>
          </p:nvPr>
        </p:nvSpPr>
        <p:spPr>
          <a:xfrm>
            <a:off x="542925" y="1727200"/>
            <a:ext cx="10515600" cy="1325563"/>
          </a:xfrm>
        </p:spPr>
        <p:txBody>
          <a:bodyPr/>
          <a:lstStyle/>
          <a:p>
            <a:pPr algn="ctr"/>
            <a:r>
              <a:rPr lang="en-AU" dirty="0"/>
              <a:t>Sample description</a:t>
            </a:r>
          </a:p>
        </p:txBody>
      </p:sp>
      <p:sp>
        <p:nvSpPr>
          <p:cNvPr id="2" name="Slide Number Placeholder 1">
            <a:extLst>
              <a:ext uri="{FF2B5EF4-FFF2-40B4-BE49-F238E27FC236}">
                <a16:creationId xmlns:a16="http://schemas.microsoft.com/office/drawing/2014/main" id="{88218D7E-B729-0FC0-7972-942ECDB3AFC2}"/>
              </a:ext>
            </a:extLst>
          </p:cNvPr>
          <p:cNvSpPr>
            <a:spLocks noGrp="1"/>
          </p:cNvSpPr>
          <p:nvPr>
            <p:ph type="sldNum" sz="quarter" idx="12"/>
          </p:nvPr>
        </p:nvSpPr>
        <p:spPr/>
        <p:txBody>
          <a:bodyPr/>
          <a:lstStyle/>
          <a:p>
            <a:fld id="{8BAB4C53-6F4F-4DD2-9B2B-49CDCA326648}" type="slidenum">
              <a:rPr lang="en-AU" smtClean="0"/>
              <a:t>12</a:t>
            </a:fld>
            <a:endParaRPr lang="en-AU"/>
          </a:p>
        </p:txBody>
      </p:sp>
    </p:spTree>
    <p:extLst>
      <p:ext uri="{BB962C8B-B14F-4D97-AF65-F5344CB8AC3E}">
        <p14:creationId xmlns:p14="http://schemas.microsoft.com/office/powerpoint/2010/main" val="3559034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6CC53-72F9-10AA-316D-F9AFFF7F531C}"/>
              </a:ext>
            </a:extLst>
          </p:cNvPr>
          <p:cNvSpPr>
            <a:spLocks noGrp="1"/>
          </p:cNvSpPr>
          <p:nvPr>
            <p:ph type="title"/>
          </p:nvPr>
        </p:nvSpPr>
        <p:spPr/>
        <p:txBody>
          <a:bodyPr/>
          <a:lstStyle/>
          <a:p>
            <a:pPr algn="ctr"/>
            <a:r>
              <a:rPr lang="en-AU" dirty="0"/>
              <a:t>Trends in violence and alcohol consumption</a:t>
            </a:r>
          </a:p>
        </p:txBody>
      </p:sp>
      <p:sp>
        <p:nvSpPr>
          <p:cNvPr id="5" name="Slide Number Placeholder 4">
            <a:extLst>
              <a:ext uri="{FF2B5EF4-FFF2-40B4-BE49-F238E27FC236}">
                <a16:creationId xmlns:a16="http://schemas.microsoft.com/office/drawing/2014/main" id="{29B88FFF-F0DD-3F19-DAA0-BEBC16684EF7}"/>
              </a:ext>
            </a:extLst>
          </p:cNvPr>
          <p:cNvSpPr>
            <a:spLocks noGrp="1"/>
          </p:cNvSpPr>
          <p:nvPr>
            <p:ph type="sldNum" sz="quarter" idx="12"/>
          </p:nvPr>
        </p:nvSpPr>
        <p:spPr/>
        <p:txBody>
          <a:bodyPr/>
          <a:lstStyle/>
          <a:p>
            <a:fld id="{8BAB4C53-6F4F-4DD2-9B2B-49CDCA326648}" type="slidenum">
              <a:rPr lang="en-AU" smtClean="0"/>
              <a:t>13</a:t>
            </a:fld>
            <a:endParaRPr lang="en-AU"/>
          </a:p>
        </p:txBody>
      </p:sp>
      <p:graphicFrame>
        <p:nvGraphicFramePr>
          <p:cNvPr id="6" name="Chart 5">
            <a:extLst>
              <a:ext uri="{FF2B5EF4-FFF2-40B4-BE49-F238E27FC236}">
                <a16:creationId xmlns:a16="http://schemas.microsoft.com/office/drawing/2014/main" id="{67DC8DC4-68D5-E1CE-C5BB-8438FC2EC37B}"/>
              </a:ext>
            </a:extLst>
          </p:cNvPr>
          <p:cNvGraphicFramePr>
            <a:graphicFrameLocks/>
          </p:cNvGraphicFramePr>
          <p:nvPr>
            <p:extLst>
              <p:ext uri="{D42A27DB-BD31-4B8C-83A1-F6EECF244321}">
                <p14:modId xmlns:p14="http://schemas.microsoft.com/office/powerpoint/2010/main" val="2112873633"/>
              </p:ext>
            </p:extLst>
          </p:nvPr>
        </p:nvGraphicFramePr>
        <p:xfrm>
          <a:off x="5959011" y="1690688"/>
          <a:ext cx="6318714" cy="466566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26C981A2-53FC-27AF-9FF5-5026497202FF}"/>
              </a:ext>
            </a:extLst>
          </p:cNvPr>
          <p:cNvGraphicFramePr>
            <a:graphicFrameLocks/>
          </p:cNvGraphicFramePr>
          <p:nvPr>
            <p:extLst>
              <p:ext uri="{D42A27DB-BD31-4B8C-83A1-F6EECF244321}">
                <p14:modId xmlns:p14="http://schemas.microsoft.com/office/powerpoint/2010/main" val="1663333668"/>
              </p:ext>
            </p:extLst>
          </p:nvPr>
        </p:nvGraphicFramePr>
        <p:xfrm>
          <a:off x="308225" y="1551894"/>
          <a:ext cx="5416299" cy="480445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14463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856ADABF-CB98-1420-5E7E-D69767C08102}"/>
              </a:ext>
            </a:extLst>
          </p:cNvPr>
          <p:cNvGraphicFramePr>
            <a:graphicFrameLocks noGrp="1"/>
          </p:cNvGraphicFramePr>
          <p:nvPr>
            <p:extLst>
              <p:ext uri="{D42A27DB-BD31-4B8C-83A1-F6EECF244321}">
                <p14:modId xmlns:p14="http://schemas.microsoft.com/office/powerpoint/2010/main" val="237997077"/>
              </p:ext>
            </p:extLst>
          </p:nvPr>
        </p:nvGraphicFramePr>
        <p:xfrm>
          <a:off x="448904" y="223057"/>
          <a:ext cx="5181600" cy="6411885"/>
        </p:xfrm>
        <a:graphic>
          <a:graphicData uri="http://schemas.openxmlformats.org/drawingml/2006/table">
            <a:tbl>
              <a:tblPr firstRow="1" firstCol="1" bandRow="1">
                <a:tableStyleId>{5C22544A-7EE6-4342-B048-85BDC9FD1C3A}</a:tableStyleId>
              </a:tblPr>
              <a:tblGrid>
                <a:gridCol w="1956159">
                  <a:extLst>
                    <a:ext uri="{9D8B030D-6E8A-4147-A177-3AD203B41FA5}">
                      <a16:colId xmlns:a16="http://schemas.microsoft.com/office/drawing/2014/main" val="3359161741"/>
                    </a:ext>
                  </a:extLst>
                </a:gridCol>
                <a:gridCol w="806184">
                  <a:extLst>
                    <a:ext uri="{9D8B030D-6E8A-4147-A177-3AD203B41FA5}">
                      <a16:colId xmlns:a16="http://schemas.microsoft.com/office/drawing/2014/main" val="3038762991"/>
                    </a:ext>
                  </a:extLst>
                </a:gridCol>
                <a:gridCol w="806184">
                  <a:extLst>
                    <a:ext uri="{9D8B030D-6E8A-4147-A177-3AD203B41FA5}">
                      <a16:colId xmlns:a16="http://schemas.microsoft.com/office/drawing/2014/main" val="2920147854"/>
                    </a:ext>
                  </a:extLst>
                </a:gridCol>
                <a:gridCol w="806184">
                  <a:extLst>
                    <a:ext uri="{9D8B030D-6E8A-4147-A177-3AD203B41FA5}">
                      <a16:colId xmlns:a16="http://schemas.microsoft.com/office/drawing/2014/main" val="800151081"/>
                    </a:ext>
                  </a:extLst>
                </a:gridCol>
                <a:gridCol w="806889">
                  <a:extLst>
                    <a:ext uri="{9D8B030D-6E8A-4147-A177-3AD203B41FA5}">
                      <a16:colId xmlns:a16="http://schemas.microsoft.com/office/drawing/2014/main" val="3349561727"/>
                    </a:ext>
                  </a:extLst>
                </a:gridCol>
              </a:tblGrid>
              <a:tr h="324982">
                <a:tc>
                  <a:txBody>
                    <a:bodyPr/>
                    <a:lstStyle/>
                    <a:p>
                      <a:pPr algn="l">
                        <a:lnSpc>
                          <a:spcPct val="150000"/>
                        </a:lnSpc>
                        <a:buNone/>
                      </a:pPr>
                      <a:r>
                        <a:rPr lang="en-AU" sz="1200" kern="0" dirty="0">
                          <a:effectLst/>
                        </a:rPr>
                        <a:t>Variable </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Freq.</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Percent</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Missing (N)</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Missing (%)</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extLst>
                  <a:ext uri="{0D108BD9-81ED-4DB2-BD59-A6C34878D82A}">
                    <a16:rowId xmlns:a16="http://schemas.microsoft.com/office/drawing/2014/main" val="1823396542"/>
                  </a:ext>
                </a:extLst>
              </a:tr>
              <a:tr h="222909">
                <a:tc>
                  <a:txBody>
                    <a:bodyPr/>
                    <a:lstStyle/>
                    <a:p>
                      <a:endParaRPr lang="en-AU" sz="1200" kern="100" dirty="0">
                        <a:effectLst/>
                        <a:latin typeface="Aptos" panose="020B0004020202020204" pitchFamily="34" charset="0"/>
                      </a:endParaRPr>
                    </a:p>
                  </a:txBody>
                  <a:tcPr marL="53182" marR="53182" marT="0" marB="0" anchor="ctr">
                    <a:solidFill>
                      <a:schemeClr val="tx2">
                        <a:lumMod val="50000"/>
                        <a:lumOff val="50000"/>
                      </a:schemeClr>
                    </a:solidFill>
                  </a:tcP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extLst>
                  <a:ext uri="{0D108BD9-81ED-4DB2-BD59-A6C34878D82A}">
                    <a16:rowId xmlns:a16="http://schemas.microsoft.com/office/drawing/2014/main" val="1825727425"/>
                  </a:ext>
                </a:extLst>
              </a:tr>
              <a:tr h="222909">
                <a:tc>
                  <a:txBody>
                    <a:bodyPr/>
                    <a:lstStyle/>
                    <a:p>
                      <a:pPr algn="l">
                        <a:lnSpc>
                          <a:spcPct val="150000"/>
                        </a:lnSpc>
                        <a:buNone/>
                      </a:pPr>
                      <a:r>
                        <a:rPr lang="en-AU" sz="1200" b="0" kern="0" dirty="0">
                          <a:effectLst/>
                        </a:rPr>
                        <a:t>Age group</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tc>
                  <a:txBody>
                    <a:bodyPr/>
                    <a:lstStyle/>
                    <a:p>
                      <a:endParaRPr lang="en-AU" sz="1200" kern="100">
                        <a:effectLst/>
                        <a:latin typeface="Aptos" panose="020B0004020202020204" pitchFamily="34" charset="0"/>
                      </a:endParaRPr>
                    </a:p>
                  </a:txBody>
                  <a:tcPr marL="53182" marR="53182" marT="0" marB="0" anchor="ctr"/>
                </a:tc>
                <a:tc>
                  <a:txBody>
                    <a:bodyPr/>
                    <a:lstStyle/>
                    <a:p>
                      <a:pPr algn="ctr">
                        <a:lnSpc>
                          <a:spcPct val="150000"/>
                        </a:lnSpc>
                        <a:buNone/>
                      </a:pPr>
                      <a:r>
                        <a:rPr lang="en-AU" sz="1200" kern="0">
                          <a:effectLst/>
                        </a:rPr>
                        <a:t>0</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dirty="0">
                          <a:effectLst/>
                        </a:rPr>
                        <a:t>0.00</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extLst>
                  <a:ext uri="{0D108BD9-81ED-4DB2-BD59-A6C34878D82A}">
                    <a16:rowId xmlns:a16="http://schemas.microsoft.com/office/drawing/2014/main" val="93843400"/>
                  </a:ext>
                </a:extLst>
              </a:tr>
              <a:tr h="222909">
                <a:tc>
                  <a:txBody>
                    <a:bodyPr/>
                    <a:lstStyle/>
                    <a:p>
                      <a:pPr algn="r">
                        <a:lnSpc>
                          <a:spcPct val="150000"/>
                        </a:lnSpc>
                        <a:buNone/>
                      </a:pPr>
                      <a:r>
                        <a:rPr lang="en-AU" sz="1200" b="0" kern="0" dirty="0">
                          <a:effectLst/>
                        </a:rPr>
                        <a:t>15-24</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24,223</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a:effectLst/>
                        </a:rPr>
                        <a:t>16.41</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extLst>
                  <a:ext uri="{0D108BD9-81ED-4DB2-BD59-A6C34878D82A}">
                    <a16:rowId xmlns:a16="http://schemas.microsoft.com/office/drawing/2014/main" val="3915441863"/>
                  </a:ext>
                </a:extLst>
              </a:tr>
              <a:tr h="222909">
                <a:tc>
                  <a:txBody>
                    <a:bodyPr/>
                    <a:lstStyle/>
                    <a:p>
                      <a:pPr algn="r">
                        <a:lnSpc>
                          <a:spcPct val="150000"/>
                        </a:lnSpc>
                        <a:buNone/>
                      </a:pPr>
                      <a:r>
                        <a:rPr lang="en-AU" sz="1200" b="0" kern="0" dirty="0">
                          <a:effectLst/>
                        </a:rPr>
                        <a:t>25-54</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75,079</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a:effectLst/>
                        </a:rPr>
                        <a:t>50.86</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extLst>
                  <a:ext uri="{0D108BD9-81ED-4DB2-BD59-A6C34878D82A}">
                    <a16:rowId xmlns:a16="http://schemas.microsoft.com/office/drawing/2014/main" val="3067779819"/>
                  </a:ext>
                </a:extLst>
              </a:tr>
              <a:tr h="222909">
                <a:tc>
                  <a:txBody>
                    <a:bodyPr/>
                    <a:lstStyle/>
                    <a:p>
                      <a:pPr algn="r">
                        <a:lnSpc>
                          <a:spcPct val="150000"/>
                        </a:lnSpc>
                        <a:buNone/>
                      </a:pPr>
                      <a:r>
                        <a:rPr lang="en-AU" sz="1200" b="0" kern="0" dirty="0">
                          <a:effectLst/>
                        </a:rPr>
                        <a:t>55-64</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21,381</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a:effectLst/>
                        </a:rPr>
                        <a:t>14.48</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extLst>
                  <a:ext uri="{0D108BD9-81ED-4DB2-BD59-A6C34878D82A}">
                    <a16:rowId xmlns:a16="http://schemas.microsoft.com/office/drawing/2014/main" val="1925712006"/>
                  </a:ext>
                </a:extLst>
              </a:tr>
              <a:tr h="222909">
                <a:tc>
                  <a:txBody>
                    <a:bodyPr/>
                    <a:lstStyle/>
                    <a:p>
                      <a:pPr algn="r">
                        <a:lnSpc>
                          <a:spcPct val="150000"/>
                        </a:lnSpc>
                        <a:buNone/>
                      </a:pPr>
                      <a:r>
                        <a:rPr lang="en-AU" sz="1200" b="0" kern="0" dirty="0">
                          <a:effectLst/>
                        </a:rPr>
                        <a:t>65 and above</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26,937</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a:effectLst/>
                        </a:rPr>
                        <a:t>18.25</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extLst>
                  <a:ext uri="{0D108BD9-81ED-4DB2-BD59-A6C34878D82A}">
                    <a16:rowId xmlns:a16="http://schemas.microsoft.com/office/drawing/2014/main" val="2102901951"/>
                  </a:ext>
                </a:extLst>
              </a:tr>
              <a:tr h="222909">
                <a:tc>
                  <a:txBody>
                    <a:bodyPr/>
                    <a:lstStyle/>
                    <a:p>
                      <a:pPr algn="l">
                        <a:lnSpc>
                          <a:spcPct val="150000"/>
                        </a:lnSpc>
                        <a:buNone/>
                      </a:pPr>
                      <a:r>
                        <a:rPr lang="en-AU" sz="1200" b="0" kern="0" dirty="0">
                          <a:effectLst/>
                        </a:rPr>
                        <a:t>School completion</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tc>
                  <a:txBody>
                    <a:bodyPr/>
                    <a:lstStyle/>
                    <a:p>
                      <a:endParaRPr lang="en-AU" sz="1200" kern="100">
                        <a:effectLst/>
                        <a:latin typeface="Aptos" panose="020B0004020202020204" pitchFamily="34" charset="0"/>
                      </a:endParaRPr>
                    </a:p>
                  </a:txBody>
                  <a:tcPr marL="53182" marR="53182" marT="0" marB="0" anchor="ctr"/>
                </a:tc>
                <a:tc>
                  <a:txBody>
                    <a:bodyPr/>
                    <a:lstStyle/>
                    <a:p>
                      <a:pPr algn="ctr">
                        <a:lnSpc>
                          <a:spcPct val="150000"/>
                        </a:lnSpc>
                        <a:buNone/>
                      </a:pPr>
                      <a:r>
                        <a:rPr lang="en-AU" sz="1200" kern="0">
                          <a:effectLst/>
                        </a:rPr>
                        <a:t>79</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0.05</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extLst>
                  <a:ext uri="{0D108BD9-81ED-4DB2-BD59-A6C34878D82A}">
                    <a16:rowId xmlns:a16="http://schemas.microsoft.com/office/drawing/2014/main" val="101773365"/>
                  </a:ext>
                </a:extLst>
              </a:tr>
              <a:tr h="222909">
                <a:tc>
                  <a:txBody>
                    <a:bodyPr/>
                    <a:lstStyle/>
                    <a:p>
                      <a:pPr algn="r">
                        <a:lnSpc>
                          <a:spcPct val="150000"/>
                        </a:lnSpc>
                        <a:buNone/>
                      </a:pPr>
                      <a:r>
                        <a:rPr lang="en-AU" sz="1200" b="0" kern="0" dirty="0">
                          <a:effectLst/>
                        </a:rPr>
                        <a:t>completed year 11 or 12</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93,649</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a:effectLst/>
                        </a:rPr>
                        <a:t>63.52</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extLst>
                  <a:ext uri="{0D108BD9-81ED-4DB2-BD59-A6C34878D82A}">
                    <a16:rowId xmlns:a16="http://schemas.microsoft.com/office/drawing/2014/main" val="4129511039"/>
                  </a:ext>
                </a:extLst>
              </a:tr>
              <a:tr h="222909">
                <a:tc>
                  <a:txBody>
                    <a:bodyPr/>
                    <a:lstStyle/>
                    <a:p>
                      <a:pPr algn="r">
                        <a:lnSpc>
                          <a:spcPct val="150000"/>
                        </a:lnSpc>
                        <a:buNone/>
                      </a:pPr>
                      <a:r>
                        <a:rPr lang="en-AU" sz="1200" b="0" kern="0" dirty="0">
                          <a:effectLst/>
                        </a:rPr>
                        <a:t>completed year 10</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35,767</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a:effectLst/>
                        </a:rPr>
                        <a:t>24.26</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extLst>
                  <a:ext uri="{0D108BD9-81ED-4DB2-BD59-A6C34878D82A}">
                    <a16:rowId xmlns:a16="http://schemas.microsoft.com/office/drawing/2014/main" val="2066859090"/>
                  </a:ext>
                </a:extLst>
              </a:tr>
              <a:tr h="222909">
                <a:tc>
                  <a:txBody>
                    <a:bodyPr/>
                    <a:lstStyle/>
                    <a:p>
                      <a:pPr algn="r">
                        <a:lnSpc>
                          <a:spcPct val="150000"/>
                        </a:lnSpc>
                        <a:buNone/>
                      </a:pPr>
                      <a:r>
                        <a:rPr lang="en-AU" sz="1200" b="0" kern="0" dirty="0">
                          <a:effectLst/>
                        </a:rPr>
                        <a:t>less than year 10</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18,012</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a:effectLst/>
                        </a:rPr>
                        <a:t>12.22</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extLst>
                  <a:ext uri="{0D108BD9-81ED-4DB2-BD59-A6C34878D82A}">
                    <a16:rowId xmlns:a16="http://schemas.microsoft.com/office/drawing/2014/main" val="111653341"/>
                  </a:ext>
                </a:extLst>
              </a:tr>
              <a:tr h="222909">
                <a:tc>
                  <a:txBody>
                    <a:bodyPr/>
                    <a:lstStyle/>
                    <a:p>
                      <a:pPr algn="l">
                        <a:lnSpc>
                          <a:spcPct val="150000"/>
                        </a:lnSpc>
                        <a:buNone/>
                      </a:pPr>
                      <a:r>
                        <a:rPr lang="en-AU" sz="1200" b="0" kern="0" dirty="0">
                          <a:effectLst/>
                        </a:rPr>
                        <a:t>Disadvantage </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tc>
                  <a:txBody>
                    <a:bodyPr/>
                    <a:lstStyle/>
                    <a:p>
                      <a:endParaRPr lang="en-AU" sz="1200" kern="100">
                        <a:effectLst/>
                        <a:latin typeface="Aptos" panose="020B0004020202020204" pitchFamily="34" charset="0"/>
                      </a:endParaRPr>
                    </a:p>
                  </a:txBody>
                  <a:tcPr marL="53182" marR="53182" marT="0" marB="0" anchor="ctr"/>
                </a:tc>
                <a:tc>
                  <a:txBody>
                    <a:bodyPr/>
                    <a:lstStyle/>
                    <a:p>
                      <a:pPr algn="ctr">
                        <a:lnSpc>
                          <a:spcPct val="150000"/>
                        </a:lnSpc>
                        <a:buNone/>
                      </a:pPr>
                      <a:r>
                        <a:rPr lang="en-AU" sz="1200" kern="0">
                          <a:effectLst/>
                        </a:rPr>
                        <a:t>42</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0.03</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extLst>
                  <a:ext uri="{0D108BD9-81ED-4DB2-BD59-A6C34878D82A}">
                    <a16:rowId xmlns:a16="http://schemas.microsoft.com/office/drawing/2014/main" val="291433897"/>
                  </a:ext>
                </a:extLst>
              </a:tr>
              <a:tr h="222909">
                <a:tc>
                  <a:txBody>
                    <a:bodyPr/>
                    <a:lstStyle/>
                    <a:p>
                      <a:pPr algn="r">
                        <a:lnSpc>
                          <a:spcPct val="150000"/>
                        </a:lnSpc>
                        <a:buNone/>
                      </a:pPr>
                      <a:r>
                        <a:rPr lang="en-AU" sz="1200" b="0" kern="0" dirty="0">
                          <a:effectLst/>
                        </a:rPr>
                        <a:t>not very disadvantaged</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118,115</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a:effectLst/>
                        </a:rPr>
                        <a:t>80.04</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extLst>
                  <a:ext uri="{0D108BD9-81ED-4DB2-BD59-A6C34878D82A}">
                    <a16:rowId xmlns:a16="http://schemas.microsoft.com/office/drawing/2014/main" val="3371938409"/>
                  </a:ext>
                </a:extLst>
              </a:tr>
              <a:tr h="222909">
                <a:tc>
                  <a:txBody>
                    <a:bodyPr/>
                    <a:lstStyle/>
                    <a:p>
                      <a:pPr algn="r">
                        <a:lnSpc>
                          <a:spcPct val="150000"/>
                        </a:lnSpc>
                        <a:buNone/>
                      </a:pPr>
                      <a:r>
                        <a:rPr lang="en-AU" sz="1200" b="0" kern="0" dirty="0">
                          <a:effectLst/>
                        </a:rPr>
                        <a:t>very disadvantaged</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a:effectLst/>
                        </a:rPr>
                        <a:t>29,463</a:t>
                      </a:r>
                      <a:endParaRPr lang="en-AU" sz="1200" kern="10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a:effectLst/>
                        </a:rPr>
                        <a:t>19.96</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extLst>
                  <a:ext uri="{0D108BD9-81ED-4DB2-BD59-A6C34878D82A}">
                    <a16:rowId xmlns:a16="http://schemas.microsoft.com/office/drawing/2014/main" val="1551499440"/>
                  </a:ext>
                </a:extLst>
              </a:tr>
              <a:tr h="222909">
                <a:tc>
                  <a:txBody>
                    <a:bodyPr/>
                    <a:lstStyle/>
                    <a:p>
                      <a:pPr algn="l">
                        <a:lnSpc>
                          <a:spcPct val="150000"/>
                        </a:lnSpc>
                        <a:buNone/>
                      </a:pPr>
                      <a:r>
                        <a:rPr lang="en-AU" sz="1200" b="0" kern="0" dirty="0">
                          <a:effectLst/>
                        </a:rPr>
                        <a:t>Financial stressors</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tc>
                  <a:txBody>
                    <a:bodyPr/>
                    <a:lstStyle/>
                    <a:p>
                      <a:endParaRPr lang="en-AU" sz="1200" kern="100">
                        <a:effectLst/>
                        <a:latin typeface="Aptos" panose="020B0004020202020204" pitchFamily="34" charset="0"/>
                      </a:endParaRPr>
                    </a:p>
                  </a:txBody>
                  <a:tcPr marL="53182" marR="53182" marT="0" marB="0" anchor="ctr"/>
                </a:tc>
                <a:tc>
                  <a:txBody>
                    <a:bodyPr/>
                    <a:lstStyle/>
                    <a:p>
                      <a:pPr algn="ctr">
                        <a:lnSpc>
                          <a:spcPct val="150000"/>
                        </a:lnSpc>
                        <a:buNone/>
                      </a:pPr>
                      <a:r>
                        <a:rPr lang="en-AU" sz="1200" kern="0">
                          <a:effectLst/>
                        </a:rPr>
                        <a:t>4,233</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2.99</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extLst>
                  <a:ext uri="{0D108BD9-81ED-4DB2-BD59-A6C34878D82A}">
                    <a16:rowId xmlns:a16="http://schemas.microsoft.com/office/drawing/2014/main" val="462663051"/>
                  </a:ext>
                </a:extLst>
              </a:tr>
              <a:tr h="222909">
                <a:tc>
                  <a:txBody>
                    <a:bodyPr/>
                    <a:lstStyle/>
                    <a:p>
                      <a:pPr algn="r">
                        <a:lnSpc>
                          <a:spcPct val="150000"/>
                        </a:lnSpc>
                        <a:buNone/>
                      </a:pPr>
                      <a:r>
                        <a:rPr lang="en-AU" sz="1200" b="0" kern="0" dirty="0">
                          <a:effectLst/>
                        </a:rPr>
                        <a:t>None </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120,446</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a:effectLst/>
                        </a:rPr>
                        <a:t>81.59</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extLst>
                  <a:ext uri="{0D108BD9-81ED-4DB2-BD59-A6C34878D82A}">
                    <a16:rowId xmlns:a16="http://schemas.microsoft.com/office/drawing/2014/main" val="2577811386"/>
                  </a:ext>
                </a:extLst>
              </a:tr>
              <a:tr h="222909">
                <a:tc>
                  <a:txBody>
                    <a:bodyPr/>
                    <a:lstStyle/>
                    <a:p>
                      <a:pPr algn="r">
                        <a:lnSpc>
                          <a:spcPct val="150000"/>
                        </a:lnSpc>
                        <a:buNone/>
                      </a:pPr>
                      <a:r>
                        <a:rPr lang="en-AU" sz="1200" b="0" kern="0" dirty="0">
                          <a:effectLst/>
                        </a:rPr>
                        <a:t>1</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a:effectLst/>
                        </a:rPr>
                        <a:t>14,834</a:t>
                      </a:r>
                      <a:endParaRPr lang="en-AU" sz="1200" kern="10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a:effectLst/>
                        </a:rPr>
                        <a:t>10.05</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extLst>
                  <a:ext uri="{0D108BD9-81ED-4DB2-BD59-A6C34878D82A}">
                    <a16:rowId xmlns:a16="http://schemas.microsoft.com/office/drawing/2014/main" val="3121527564"/>
                  </a:ext>
                </a:extLst>
              </a:tr>
              <a:tr h="222909">
                <a:tc>
                  <a:txBody>
                    <a:bodyPr/>
                    <a:lstStyle/>
                    <a:p>
                      <a:pPr algn="r">
                        <a:lnSpc>
                          <a:spcPct val="150000"/>
                        </a:lnSpc>
                        <a:buNone/>
                      </a:pPr>
                      <a:r>
                        <a:rPr lang="en-AU" sz="1200" b="0" kern="0" dirty="0">
                          <a:effectLst/>
                        </a:rPr>
                        <a:t>2</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6,499</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a:effectLst/>
                        </a:rPr>
                        <a:t>4.4</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extLst>
                  <a:ext uri="{0D108BD9-81ED-4DB2-BD59-A6C34878D82A}">
                    <a16:rowId xmlns:a16="http://schemas.microsoft.com/office/drawing/2014/main" val="508876693"/>
                  </a:ext>
                </a:extLst>
              </a:tr>
              <a:tr h="222909">
                <a:tc>
                  <a:txBody>
                    <a:bodyPr/>
                    <a:lstStyle/>
                    <a:p>
                      <a:pPr algn="r">
                        <a:lnSpc>
                          <a:spcPct val="150000"/>
                        </a:lnSpc>
                        <a:buNone/>
                      </a:pPr>
                      <a:r>
                        <a:rPr lang="en-AU" sz="1200" b="0" kern="0" dirty="0">
                          <a:effectLst/>
                        </a:rPr>
                        <a:t>3+</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a:effectLst/>
                        </a:rPr>
                        <a:t>5,841</a:t>
                      </a:r>
                      <a:endParaRPr lang="en-AU" sz="1200" kern="10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a:effectLst/>
                        </a:rPr>
                        <a:t>3.96</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extLst>
                  <a:ext uri="{0D108BD9-81ED-4DB2-BD59-A6C34878D82A}">
                    <a16:rowId xmlns:a16="http://schemas.microsoft.com/office/drawing/2014/main" val="1815434465"/>
                  </a:ext>
                </a:extLst>
              </a:tr>
              <a:tr h="222909">
                <a:tc>
                  <a:txBody>
                    <a:bodyPr/>
                    <a:lstStyle/>
                    <a:p>
                      <a:pPr algn="l">
                        <a:lnSpc>
                          <a:spcPct val="150000"/>
                        </a:lnSpc>
                        <a:buNone/>
                      </a:pPr>
                      <a:r>
                        <a:rPr lang="en-AU" sz="1200" b="0" kern="0" dirty="0">
                          <a:effectLst/>
                        </a:rPr>
                        <a:t>Personal stressors </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tc>
                  <a:txBody>
                    <a:bodyPr/>
                    <a:lstStyle/>
                    <a:p>
                      <a:endParaRPr lang="en-AU" sz="1200" kern="100">
                        <a:effectLst/>
                        <a:latin typeface="Aptos" panose="020B0004020202020204" pitchFamily="34" charset="0"/>
                      </a:endParaRPr>
                    </a:p>
                  </a:txBody>
                  <a:tcPr marL="53182" marR="53182" marT="0" marB="0" anchor="ctr"/>
                </a:tc>
                <a:tc>
                  <a:txBody>
                    <a:bodyPr/>
                    <a:lstStyle/>
                    <a:p>
                      <a:pPr algn="ctr">
                        <a:lnSpc>
                          <a:spcPct val="150000"/>
                        </a:lnSpc>
                        <a:buNone/>
                      </a:pPr>
                      <a:r>
                        <a:rPr lang="en-AU" sz="1200" kern="0">
                          <a:effectLst/>
                        </a:rPr>
                        <a:t>1,961</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1.33</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extLst>
                  <a:ext uri="{0D108BD9-81ED-4DB2-BD59-A6C34878D82A}">
                    <a16:rowId xmlns:a16="http://schemas.microsoft.com/office/drawing/2014/main" val="306795246"/>
                  </a:ext>
                </a:extLst>
              </a:tr>
              <a:tr h="222909">
                <a:tc>
                  <a:txBody>
                    <a:bodyPr/>
                    <a:lstStyle/>
                    <a:p>
                      <a:pPr algn="r">
                        <a:lnSpc>
                          <a:spcPct val="150000"/>
                        </a:lnSpc>
                        <a:buNone/>
                      </a:pPr>
                      <a:r>
                        <a:rPr lang="en-AU" sz="1200" b="0" kern="0" dirty="0">
                          <a:effectLst/>
                        </a:rPr>
                        <a:t>None </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76,828</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a:effectLst/>
                        </a:rPr>
                        <a:t>52.04</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extLst>
                  <a:ext uri="{0D108BD9-81ED-4DB2-BD59-A6C34878D82A}">
                    <a16:rowId xmlns:a16="http://schemas.microsoft.com/office/drawing/2014/main" val="3736996938"/>
                  </a:ext>
                </a:extLst>
              </a:tr>
              <a:tr h="222909">
                <a:tc>
                  <a:txBody>
                    <a:bodyPr/>
                    <a:lstStyle/>
                    <a:p>
                      <a:pPr algn="r">
                        <a:lnSpc>
                          <a:spcPct val="150000"/>
                        </a:lnSpc>
                        <a:buNone/>
                      </a:pPr>
                      <a:r>
                        <a:rPr lang="en-AU" sz="1200" b="0" kern="0" dirty="0">
                          <a:effectLst/>
                        </a:rPr>
                        <a:t>1</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46,918</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a:effectLst/>
                        </a:rPr>
                        <a:t>31.78</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extLst>
                  <a:ext uri="{0D108BD9-81ED-4DB2-BD59-A6C34878D82A}">
                    <a16:rowId xmlns:a16="http://schemas.microsoft.com/office/drawing/2014/main" val="2360615788"/>
                  </a:ext>
                </a:extLst>
              </a:tr>
              <a:tr h="222909">
                <a:tc>
                  <a:txBody>
                    <a:bodyPr/>
                    <a:lstStyle/>
                    <a:p>
                      <a:pPr algn="r">
                        <a:lnSpc>
                          <a:spcPct val="150000"/>
                        </a:lnSpc>
                        <a:buNone/>
                      </a:pPr>
                      <a:r>
                        <a:rPr lang="en-AU" sz="1200" b="0" kern="0" dirty="0">
                          <a:effectLst/>
                        </a:rPr>
                        <a:t>2</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18,202</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dirty="0">
                          <a:effectLst/>
                        </a:rPr>
                        <a:t>12.33</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extLst>
                  <a:ext uri="{0D108BD9-81ED-4DB2-BD59-A6C34878D82A}">
                    <a16:rowId xmlns:a16="http://schemas.microsoft.com/office/drawing/2014/main" val="3404202384"/>
                  </a:ext>
                </a:extLst>
              </a:tr>
              <a:tr h="222909">
                <a:tc>
                  <a:txBody>
                    <a:bodyPr/>
                    <a:lstStyle/>
                    <a:p>
                      <a:pPr algn="r">
                        <a:lnSpc>
                          <a:spcPct val="150000"/>
                        </a:lnSpc>
                        <a:buNone/>
                      </a:pPr>
                      <a:r>
                        <a:rPr lang="en-AU" sz="1200" b="0" kern="0" dirty="0">
                          <a:effectLst/>
                        </a:rPr>
                        <a:t>3</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4,502</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dirty="0">
                          <a:effectLst/>
                        </a:rPr>
                        <a:t>3.05</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dirty="0">
                        <a:effectLst/>
                        <a:latin typeface="Aptos" panose="020B0004020202020204" pitchFamily="34" charset="0"/>
                      </a:endParaRPr>
                    </a:p>
                  </a:txBody>
                  <a:tcPr marL="53182" marR="53182" marT="0" marB="0" anchor="ctr"/>
                </a:tc>
                <a:tc>
                  <a:txBody>
                    <a:bodyPr/>
                    <a:lstStyle/>
                    <a:p>
                      <a:endParaRPr lang="en-AU" sz="1200" kern="100" dirty="0">
                        <a:effectLst/>
                        <a:latin typeface="Aptos" panose="020B0004020202020204" pitchFamily="34" charset="0"/>
                      </a:endParaRPr>
                    </a:p>
                  </a:txBody>
                  <a:tcPr marL="53182" marR="53182" marT="0" marB="0" anchor="ctr"/>
                </a:tc>
                <a:extLst>
                  <a:ext uri="{0D108BD9-81ED-4DB2-BD59-A6C34878D82A}">
                    <a16:rowId xmlns:a16="http://schemas.microsoft.com/office/drawing/2014/main" val="918370550"/>
                  </a:ext>
                </a:extLst>
              </a:tr>
              <a:tr h="222909">
                <a:tc>
                  <a:txBody>
                    <a:bodyPr/>
                    <a:lstStyle/>
                    <a:p>
                      <a:pPr algn="r">
                        <a:lnSpc>
                          <a:spcPct val="150000"/>
                        </a:lnSpc>
                        <a:buNone/>
                      </a:pPr>
                      <a:r>
                        <a:rPr lang="en-AU" sz="1200" b="0" kern="0" dirty="0">
                          <a:effectLst/>
                        </a:rPr>
                        <a:t>4+</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1,170</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a:effectLst/>
                        </a:rPr>
                        <a:t>0.79</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dirty="0">
                        <a:effectLst/>
                        <a:latin typeface="Aptos" panose="020B0004020202020204" pitchFamily="34" charset="0"/>
                      </a:endParaRPr>
                    </a:p>
                  </a:txBody>
                  <a:tcPr marL="53182" marR="53182" marT="0" marB="0" anchor="ctr"/>
                </a:tc>
                <a:extLst>
                  <a:ext uri="{0D108BD9-81ED-4DB2-BD59-A6C34878D82A}">
                    <a16:rowId xmlns:a16="http://schemas.microsoft.com/office/drawing/2014/main" val="4079989397"/>
                  </a:ext>
                </a:extLst>
              </a:tr>
            </a:tbl>
          </a:graphicData>
        </a:graphic>
      </p:graphicFrame>
      <p:graphicFrame>
        <p:nvGraphicFramePr>
          <p:cNvPr id="3" name="Table 2">
            <a:extLst>
              <a:ext uri="{FF2B5EF4-FFF2-40B4-BE49-F238E27FC236}">
                <a16:creationId xmlns:a16="http://schemas.microsoft.com/office/drawing/2014/main" id="{750E67D3-D46A-E6DA-45F6-AFEDF469D400}"/>
              </a:ext>
            </a:extLst>
          </p:cNvPr>
          <p:cNvGraphicFramePr>
            <a:graphicFrameLocks noGrp="1"/>
          </p:cNvGraphicFramePr>
          <p:nvPr>
            <p:extLst>
              <p:ext uri="{D42A27DB-BD31-4B8C-83A1-F6EECF244321}">
                <p14:modId xmlns:p14="http://schemas.microsoft.com/office/powerpoint/2010/main" val="528824903"/>
              </p:ext>
            </p:extLst>
          </p:nvPr>
        </p:nvGraphicFramePr>
        <p:xfrm>
          <a:off x="6372447" y="223056"/>
          <a:ext cx="4990879" cy="6423760"/>
        </p:xfrm>
        <a:graphic>
          <a:graphicData uri="http://schemas.openxmlformats.org/drawingml/2006/table">
            <a:tbl>
              <a:tblPr firstRow="1" firstCol="1" bandRow="1">
                <a:tableStyleId>{5C22544A-7EE6-4342-B048-85BDC9FD1C3A}</a:tableStyleId>
              </a:tblPr>
              <a:tblGrid>
                <a:gridCol w="1823421">
                  <a:extLst>
                    <a:ext uri="{9D8B030D-6E8A-4147-A177-3AD203B41FA5}">
                      <a16:colId xmlns:a16="http://schemas.microsoft.com/office/drawing/2014/main" val="655490621"/>
                    </a:ext>
                  </a:extLst>
                </a:gridCol>
                <a:gridCol w="791526">
                  <a:extLst>
                    <a:ext uri="{9D8B030D-6E8A-4147-A177-3AD203B41FA5}">
                      <a16:colId xmlns:a16="http://schemas.microsoft.com/office/drawing/2014/main" val="3052258485"/>
                    </a:ext>
                  </a:extLst>
                </a:gridCol>
                <a:gridCol w="792203">
                  <a:extLst>
                    <a:ext uri="{9D8B030D-6E8A-4147-A177-3AD203B41FA5}">
                      <a16:colId xmlns:a16="http://schemas.microsoft.com/office/drawing/2014/main" val="989548783"/>
                    </a:ext>
                  </a:extLst>
                </a:gridCol>
                <a:gridCol w="791526">
                  <a:extLst>
                    <a:ext uri="{9D8B030D-6E8A-4147-A177-3AD203B41FA5}">
                      <a16:colId xmlns:a16="http://schemas.microsoft.com/office/drawing/2014/main" val="3545694125"/>
                    </a:ext>
                  </a:extLst>
                </a:gridCol>
                <a:gridCol w="792203">
                  <a:extLst>
                    <a:ext uri="{9D8B030D-6E8A-4147-A177-3AD203B41FA5}">
                      <a16:colId xmlns:a16="http://schemas.microsoft.com/office/drawing/2014/main" val="2132411797"/>
                    </a:ext>
                  </a:extLst>
                </a:gridCol>
              </a:tblGrid>
              <a:tr h="508892">
                <a:tc>
                  <a:txBody>
                    <a:bodyPr/>
                    <a:lstStyle/>
                    <a:p>
                      <a:pPr algn="l">
                        <a:lnSpc>
                          <a:spcPct val="150000"/>
                        </a:lnSpc>
                        <a:buNone/>
                      </a:pPr>
                      <a:r>
                        <a:rPr lang="en-AU" sz="1200" kern="0" dirty="0">
                          <a:effectLst/>
                        </a:rPr>
                        <a:t>Variable </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a:effectLst/>
                        </a:rPr>
                        <a:t>Freq.</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Percent</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Missing (N)</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Missing (%)</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extLst>
                  <a:ext uri="{0D108BD9-81ED-4DB2-BD59-A6C34878D82A}">
                    <a16:rowId xmlns:a16="http://schemas.microsoft.com/office/drawing/2014/main" val="2231897286"/>
                  </a:ext>
                </a:extLst>
              </a:tr>
              <a:tr h="256652">
                <a:tc>
                  <a:txBody>
                    <a:bodyPr/>
                    <a:lstStyle/>
                    <a:p>
                      <a:pPr algn="l">
                        <a:lnSpc>
                          <a:spcPct val="150000"/>
                        </a:lnSpc>
                        <a:buNone/>
                      </a:pPr>
                      <a:r>
                        <a:rPr lang="en-AU" sz="1200" b="0" kern="0" dirty="0">
                          <a:effectLst/>
                        </a:rPr>
                        <a:t>Social isolation </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tc>
                  <a:txBody>
                    <a:bodyPr/>
                    <a:lstStyle/>
                    <a:p>
                      <a:endParaRPr lang="en-AU" sz="1200" kern="100">
                        <a:effectLst/>
                        <a:latin typeface="Aptos" panose="020B0004020202020204" pitchFamily="34" charset="0"/>
                      </a:endParaRPr>
                    </a:p>
                  </a:txBody>
                  <a:tcPr marL="51673" marR="51673" marT="0" marB="0" anchor="ctr"/>
                </a:tc>
                <a:tc>
                  <a:txBody>
                    <a:bodyPr/>
                    <a:lstStyle/>
                    <a:p>
                      <a:pPr algn="ctr">
                        <a:lnSpc>
                          <a:spcPct val="150000"/>
                        </a:lnSpc>
                        <a:buNone/>
                      </a:pPr>
                      <a:r>
                        <a:rPr lang="en-AU" sz="1200" kern="0">
                          <a:effectLst/>
                        </a:rPr>
                        <a:t>1,347</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0.91</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extLst>
                  <a:ext uri="{0D108BD9-81ED-4DB2-BD59-A6C34878D82A}">
                    <a16:rowId xmlns:a16="http://schemas.microsoft.com/office/drawing/2014/main" val="2178386187"/>
                  </a:ext>
                </a:extLst>
              </a:tr>
              <a:tr h="256652">
                <a:tc>
                  <a:txBody>
                    <a:bodyPr/>
                    <a:lstStyle/>
                    <a:p>
                      <a:pPr algn="r">
                        <a:lnSpc>
                          <a:spcPct val="150000"/>
                        </a:lnSpc>
                        <a:buNone/>
                      </a:pPr>
                      <a:r>
                        <a:rPr lang="en-AU" sz="1200" b="0" kern="0" dirty="0">
                          <a:effectLst/>
                        </a:rPr>
                        <a:t>1.00-1.99</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51,177</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a:effectLst/>
                        </a:rPr>
                        <a:t>34.67</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extLst>
                  <a:ext uri="{0D108BD9-81ED-4DB2-BD59-A6C34878D82A}">
                    <a16:rowId xmlns:a16="http://schemas.microsoft.com/office/drawing/2014/main" val="2569276695"/>
                  </a:ext>
                </a:extLst>
              </a:tr>
              <a:tr h="256652">
                <a:tc>
                  <a:txBody>
                    <a:bodyPr/>
                    <a:lstStyle/>
                    <a:p>
                      <a:pPr algn="r">
                        <a:lnSpc>
                          <a:spcPct val="150000"/>
                        </a:lnSpc>
                        <a:buNone/>
                      </a:pPr>
                      <a:r>
                        <a:rPr lang="en-AU" sz="1200" b="0" kern="0" dirty="0">
                          <a:effectLst/>
                        </a:rPr>
                        <a:t>2.00-2.99</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a:effectLst/>
                        </a:rPr>
                        <a:t>48,586</a:t>
                      </a:r>
                      <a:endParaRPr lang="en-AU" sz="1200" kern="10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a:effectLst/>
                        </a:rPr>
                        <a:t>32.91</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extLst>
                  <a:ext uri="{0D108BD9-81ED-4DB2-BD59-A6C34878D82A}">
                    <a16:rowId xmlns:a16="http://schemas.microsoft.com/office/drawing/2014/main" val="2030166924"/>
                  </a:ext>
                </a:extLst>
              </a:tr>
              <a:tr h="256652">
                <a:tc>
                  <a:txBody>
                    <a:bodyPr/>
                    <a:lstStyle/>
                    <a:p>
                      <a:pPr algn="r">
                        <a:lnSpc>
                          <a:spcPct val="150000"/>
                        </a:lnSpc>
                        <a:buNone/>
                      </a:pPr>
                      <a:r>
                        <a:rPr lang="en-AU" sz="1200" b="0" kern="0" dirty="0">
                          <a:effectLst/>
                        </a:rPr>
                        <a:t>3.00-3.99</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a:effectLst/>
                        </a:rPr>
                        <a:t>28,493</a:t>
                      </a:r>
                      <a:endParaRPr lang="en-AU" sz="1200" kern="10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a:effectLst/>
                        </a:rPr>
                        <a:t>19.3</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extLst>
                  <a:ext uri="{0D108BD9-81ED-4DB2-BD59-A6C34878D82A}">
                    <a16:rowId xmlns:a16="http://schemas.microsoft.com/office/drawing/2014/main" val="654409811"/>
                  </a:ext>
                </a:extLst>
              </a:tr>
              <a:tr h="256652">
                <a:tc>
                  <a:txBody>
                    <a:bodyPr/>
                    <a:lstStyle/>
                    <a:p>
                      <a:pPr algn="r">
                        <a:lnSpc>
                          <a:spcPct val="150000"/>
                        </a:lnSpc>
                        <a:buNone/>
                      </a:pPr>
                      <a:r>
                        <a:rPr lang="en-AU" sz="1200" b="0" kern="0" dirty="0">
                          <a:effectLst/>
                        </a:rPr>
                        <a:t>4 and above</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19,364</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a:effectLst/>
                        </a:rPr>
                        <a:t>13.12</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extLst>
                  <a:ext uri="{0D108BD9-81ED-4DB2-BD59-A6C34878D82A}">
                    <a16:rowId xmlns:a16="http://schemas.microsoft.com/office/drawing/2014/main" val="2708451336"/>
                  </a:ext>
                </a:extLst>
              </a:tr>
              <a:tr h="256652">
                <a:tc>
                  <a:txBody>
                    <a:bodyPr/>
                    <a:lstStyle/>
                    <a:p>
                      <a:pPr algn="l">
                        <a:lnSpc>
                          <a:spcPct val="150000"/>
                        </a:lnSpc>
                        <a:buNone/>
                      </a:pPr>
                      <a:r>
                        <a:rPr lang="en-AU" sz="1200" b="0" kern="0" dirty="0">
                          <a:effectLst/>
                        </a:rPr>
                        <a:t>Ever married/de facto </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tc>
                  <a:txBody>
                    <a:bodyPr/>
                    <a:lstStyle/>
                    <a:p>
                      <a:endParaRPr lang="en-AU" sz="1200" kern="100">
                        <a:effectLst/>
                        <a:latin typeface="Aptos" panose="020B0004020202020204" pitchFamily="34" charset="0"/>
                      </a:endParaRPr>
                    </a:p>
                  </a:txBody>
                  <a:tcPr marL="51673" marR="51673" marT="0" marB="0" anchor="ctr"/>
                </a:tc>
                <a:tc>
                  <a:txBody>
                    <a:bodyPr/>
                    <a:lstStyle/>
                    <a:p>
                      <a:pPr algn="ctr">
                        <a:lnSpc>
                          <a:spcPct val="150000"/>
                        </a:lnSpc>
                        <a:buNone/>
                      </a:pPr>
                      <a:r>
                        <a:rPr lang="en-AU" sz="1200" kern="0">
                          <a:effectLst/>
                        </a:rPr>
                        <a:t>0</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0.00</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extLst>
                  <a:ext uri="{0D108BD9-81ED-4DB2-BD59-A6C34878D82A}">
                    <a16:rowId xmlns:a16="http://schemas.microsoft.com/office/drawing/2014/main" val="2592656560"/>
                  </a:ext>
                </a:extLst>
              </a:tr>
              <a:tr h="256652">
                <a:tc>
                  <a:txBody>
                    <a:bodyPr/>
                    <a:lstStyle/>
                    <a:p>
                      <a:pPr algn="r">
                        <a:lnSpc>
                          <a:spcPct val="150000"/>
                        </a:lnSpc>
                        <a:buNone/>
                      </a:pPr>
                      <a:r>
                        <a:rPr lang="en-AU" sz="1200" b="0" kern="0" dirty="0">
                          <a:effectLst/>
                        </a:rPr>
                        <a:t>No</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63,062</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a:effectLst/>
                        </a:rPr>
                        <a:t>42.72</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extLst>
                  <a:ext uri="{0D108BD9-81ED-4DB2-BD59-A6C34878D82A}">
                    <a16:rowId xmlns:a16="http://schemas.microsoft.com/office/drawing/2014/main" val="174542915"/>
                  </a:ext>
                </a:extLst>
              </a:tr>
              <a:tr h="256652">
                <a:tc>
                  <a:txBody>
                    <a:bodyPr/>
                    <a:lstStyle/>
                    <a:p>
                      <a:pPr algn="r">
                        <a:lnSpc>
                          <a:spcPct val="150000"/>
                        </a:lnSpc>
                        <a:buNone/>
                      </a:pPr>
                      <a:r>
                        <a:rPr lang="en-AU" sz="1200" b="0" kern="0" dirty="0">
                          <a:effectLst/>
                        </a:rPr>
                        <a:t>Yes</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a:effectLst/>
                        </a:rPr>
                        <a:t>84,558</a:t>
                      </a:r>
                      <a:endParaRPr lang="en-AU" sz="1200" kern="10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a:effectLst/>
                        </a:rPr>
                        <a:t>57.28</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dirty="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extLst>
                  <a:ext uri="{0D108BD9-81ED-4DB2-BD59-A6C34878D82A}">
                    <a16:rowId xmlns:a16="http://schemas.microsoft.com/office/drawing/2014/main" val="841679089"/>
                  </a:ext>
                </a:extLst>
              </a:tr>
              <a:tr h="256652">
                <a:tc>
                  <a:txBody>
                    <a:bodyPr/>
                    <a:lstStyle/>
                    <a:p>
                      <a:pPr algn="l">
                        <a:lnSpc>
                          <a:spcPct val="150000"/>
                        </a:lnSpc>
                        <a:buNone/>
                      </a:pPr>
                      <a:r>
                        <a:rPr lang="en-AU" sz="1200" b="0" kern="0" dirty="0">
                          <a:effectLst/>
                        </a:rPr>
                        <a:t>Pregnant</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tc>
                  <a:txBody>
                    <a:bodyPr/>
                    <a:lstStyle/>
                    <a:p>
                      <a:endParaRPr lang="en-AU" sz="1200" kern="10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extLst>
                  <a:ext uri="{0D108BD9-81ED-4DB2-BD59-A6C34878D82A}">
                    <a16:rowId xmlns:a16="http://schemas.microsoft.com/office/drawing/2014/main" val="4273819118"/>
                  </a:ext>
                </a:extLst>
              </a:tr>
              <a:tr h="256652">
                <a:tc>
                  <a:txBody>
                    <a:bodyPr/>
                    <a:lstStyle/>
                    <a:p>
                      <a:pPr algn="r">
                        <a:lnSpc>
                          <a:spcPct val="150000"/>
                        </a:lnSpc>
                        <a:buNone/>
                      </a:pPr>
                      <a:r>
                        <a:rPr lang="en-AU" sz="1200" b="0" kern="0" dirty="0">
                          <a:effectLst/>
                        </a:rPr>
                        <a:t>No</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137,477</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a:effectLst/>
                        </a:rPr>
                        <a:t>94.31</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extLst>
                  <a:ext uri="{0D108BD9-81ED-4DB2-BD59-A6C34878D82A}">
                    <a16:rowId xmlns:a16="http://schemas.microsoft.com/office/drawing/2014/main" val="1094444742"/>
                  </a:ext>
                </a:extLst>
              </a:tr>
              <a:tr h="256652">
                <a:tc>
                  <a:txBody>
                    <a:bodyPr/>
                    <a:lstStyle/>
                    <a:p>
                      <a:pPr algn="r">
                        <a:lnSpc>
                          <a:spcPct val="150000"/>
                        </a:lnSpc>
                        <a:buNone/>
                      </a:pPr>
                      <a:r>
                        <a:rPr lang="en-AU" sz="1200" b="0" kern="0" dirty="0">
                          <a:effectLst/>
                        </a:rPr>
                        <a:t>Yes</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a:effectLst/>
                        </a:rPr>
                        <a:t>8,299</a:t>
                      </a:r>
                      <a:endParaRPr lang="en-AU" sz="1200" kern="10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a:effectLst/>
                        </a:rPr>
                        <a:t>5.69</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extLst>
                  <a:ext uri="{0D108BD9-81ED-4DB2-BD59-A6C34878D82A}">
                    <a16:rowId xmlns:a16="http://schemas.microsoft.com/office/drawing/2014/main" val="296696578"/>
                  </a:ext>
                </a:extLst>
              </a:tr>
              <a:tr h="256652">
                <a:tc>
                  <a:txBody>
                    <a:bodyPr/>
                    <a:lstStyle/>
                    <a:p>
                      <a:pPr algn="l">
                        <a:lnSpc>
                          <a:spcPct val="150000"/>
                        </a:lnSpc>
                        <a:buNone/>
                      </a:pPr>
                      <a:r>
                        <a:rPr lang="en-AU" sz="1200" b="0" kern="0" dirty="0">
                          <a:effectLst/>
                        </a:rPr>
                        <a:t>Drink amount </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tc>
                  <a:txBody>
                    <a:bodyPr/>
                    <a:lstStyle/>
                    <a:p>
                      <a:endParaRPr lang="en-AU" sz="1200" kern="100">
                        <a:effectLst/>
                        <a:latin typeface="Aptos" panose="020B0004020202020204" pitchFamily="34" charset="0"/>
                      </a:endParaRPr>
                    </a:p>
                  </a:txBody>
                  <a:tcPr marL="51673" marR="51673" marT="0" marB="0" anchor="ctr"/>
                </a:tc>
                <a:tc>
                  <a:txBody>
                    <a:bodyPr/>
                    <a:lstStyle/>
                    <a:p>
                      <a:pPr algn="ctr">
                        <a:lnSpc>
                          <a:spcPct val="150000"/>
                        </a:lnSpc>
                        <a:buNone/>
                      </a:pPr>
                      <a:r>
                        <a:rPr lang="en-AU" sz="1200" kern="0">
                          <a:effectLst/>
                        </a:rPr>
                        <a:t>1,982</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1.34</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extLst>
                  <a:ext uri="{0D108BD9-81ED-4DB2-BD59-A6C34878D82A}">
                    <a16:rowId xmlns:a16="http://schemas.microsoft.com/office/drawing/2014/main" val="1910535692"/>
                  </a:ext>
                </a:extLst>
              </a:tr>
              <a:tr h="256652">
                <a:tc>
                  <a:txBody>
                    <a:bodyPr/>
                    <a:lstStyle/>
                    <a:p>
                      <a:pPr algn="r">
                        <a:lnSpc>
                          <a:spcPct val="150000"/>
                        </a:lnSpc>
                        <a:buNone/>
                      </a:pPr>
                      <a:r>
                        <a:rPr lang="en-AU" sz="1200" b="0" kern="0" dirty="0">
                          <a:effectLst/>
                        </a:rPr>
                        <a:t>doesn't drink</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a:effectLst/>
                        </a:rPr>
                        <a:t>31,939</a:t>
                      </a:r>
                      <a:endParaRPr lang="en-AU" sz="1200" kern="10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a:effectLst/>
                        </a:rPr>
                        <a:t>21.93</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extLst>
                  <a:ext uri="{0D108BD9-81ED-4DB2-BD59-A6C34878D82A}">
                    <a16:rowId xmlns:a16="http://schemas.microsoft.com/office/drawing/2014/main" val="1459232765"/>
                  </a:ext>
                </a:extLst>
              </a:tr>
              <a:tr h="256652">
                <a:tc>
                  <a:txBody>
                    <a:bodyPr/>
                    <a:lstStyle/>
                    <a:p>
                      <a:pPr algn="r">
                        <a:lnSpc>
                          <a:spcPct val="150000"/>
                        </a:lnSpc>
                        <a:buNone/>
                      </a:pPr>
                      <a:r>
                        <a:rPr lang="en-AU" sz="1200" b="0" kern="0" dirty="0">
                          <a:effectLst/>
                        </a:rPr>
                        <a:t>1 to 2 standard drinks</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72,196</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a:effectLst/>
                        </a:rPr>
                        <a:t>49.57</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extLst>
                  <a:ext uri="{0D108BD9-81ED-4DB2-BD59-A6C34878D82A}">
                    <a16:rowId xmlns:a16="http://schemas.microsoft.com/office/drawing/2014/main" val="3228141349"/>
                  </a:ext>
                </a:extLst>
              </a:tr>
              <a:tr h="256652">
                <a:tc>
                  <a:txBody>
                    <a:bodyPr/>
                    <a:lstStyle/>
                    <a:p>
                      <a:pPr algn="r">
                        <a:lnSpc>
                          <a:spcPct val="150000"/>
                        </a:lnSpc>
                        <a:buNone/>
                      </a:pPr>
                      <a:r>
                        <a:rPr lang="en-AU" sz="1200" b="0" kern="0" dirty="0">
                          <a:effectLst/>
                        </a:rPr>
                        <a:t>3 to 4 standard drinks</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25,592</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a:effectLst/>
                        </a:rPr>
                        <a:t>17.57</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extLst>
                  <a:ext uri="{0D108BD9-81ED-4DB2-BD59-A6C34878D82A}">
                    <a16:rowId xmlns:a16="http://schemas.microsoft.com/office/drawing/2014/main" val="1512759150"/>
                  </a:ext>
                </a:extLst>
              </a:tr>
              <a:tr h="256652">
                <a:tc>
                  <a:txBody>
                    <a:bodyPr/>
                    <a:lstStyle/>
                    <a:p>
                      <a:pPr algn="r">
                        <a:lnSpc>
                          <a:spcPct val="150000"/>
                        </a:lnSpc>
                        <a:buNone/>
                      </a:pPr>
                      <a:r>
                        <a:rPr lang="en-AU" sz="1200" b="0" kern="0" dirty="0">
                          <a:effectLst/>
                        </a:rPr>
                        <a:t>5 to 6 standard drinks</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9,288</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a:effectLst/>
                        </a:rPr>
                        <a:t>6.38</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extLst>
                  <a:ext uri="{0D108BD9-81ED-4DB2-BD59-A6C34878D82A}">
                    <a16:rowId xmlns:a16="http://schemas.microsoft.com/office/drawing/2014/main" val="3576485194"/>
                  </a:ext>
                </a:extLst>
              </a:tr>
              <a:tr h="256652">
                <a:tc>
                  <a:txBody>
                    <a:bodyPr/>
                    <a:lstStyle/>
                    <a:p>
                      <a:pPr algn="r">
                        <a:lnSpc>
                          <a:spcPct val="150000"/>
                        </a:lnSpc>
                        <a:buNone/>
                      </a:pPr>
                      <a:r>
                        <a:rPr lang="en-AU" sz="1200" b="0" kern="0" dirty="0">
                          <a:effectLst/>
                        </a:rPr>
                        <a:t>7 to 8 standard drinks</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a:effectLst/>
                        </a:rPr>
                        <a:t>3,567</a:t>
                      </a:r>
                      <a:endParaRPr lang="en-AU" sz="1200" kern="10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a:effectLst/>
                        </a:rPr>
                        <a:t>2.45</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extLst>
                  <a:ext uri="{0D108BD9-81ED-4DB2-BD59-A6C34878D82A}">
                    <a16:rowId xmlns:a16="http://schemas.microsoft.com/office/drawing/2014/main" val="2126001581"/>
                  </a:ext>
                </a:extLst>
              </a:tr>
              <a:tr h="256652">
                <a:tc>
                  <a:txBody>
                    <a:bodyPr/>
                    <a:lstStyle/>
                    <a:p>
                      <a:pPr algn="r">
                        <a:lnSpc>
                          <a:spcPct val="150000"/>
                        </a:lnSpc>
                        <a:buNone/>
                      </a:pPr>
                      <a:r>
                        <a:rPr lang="en-AU" sz="1200" b="0" kern="0" dirty="0">
                          <a:effectLst/>
                        </a:rPr>
                        <a:t>9 to 10 standard drinks</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1,678</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a:effectLst/>
                        </a:rPr>
                        <a:t>1.15</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extLst>
                  <a:ext uri="{0D108BD9-81ED-4DB2-BD59-A6C34878D82A}">
                    <a16:rowId xmlns:a16="http://schemas.microsoft.com/office/drawing/2014/main" val="3431793145"/>
                  </a:ext>
                </a:extLst>
              </a:tr>
              <a:tr h="256652">
                <a:tc>
                  <a:txBody>
                    <a:bodyPr/>
                    <a:lstStyle/>
                    <a:p>
                      <a:pPr algn="r">
                        <a:lnSpc>
                          <a:spcPct val="150000"/>
                        </a:lnSpc>
                        <a:buNone/>
                      </a:pPr>
                      <a:r>
                        <a:rPr lang="en-AU" sz="1200" b="0" kern="0" dirty="0">
                          <a:effectLst/>
                        </a:rPr>
                        <a:t>11 to 12 standard drinks</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653</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a:effectLst/>
                        </a:rPr>
                        <a:t>0.45</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extLst>
                  <a:ext uri="{0D108BD9-81ED-4DB2-BD59-A6C34878D82A}">
                    <a16:rowId xmlns:a16="http://schemas.microsoft.com/office/drawing/2014/main" val="2688085731"/>
                  </a:ext>
                </a:extLst>
              </a:tr>
              <a:tr h="256652">
                <a:tc>
                  <a:txBody>
                    <a:bodyPr/>
                    <a:lstStyle/>
                    <a:p>
                      <a:pPr algn="r">
                        <a:lnSpc>
                          <a:spcPct val="150000"/>
                        </a:lnSpc>
                        <a:buNone/>
                      </a:pPr>
                      <a:r>
                        <a:rPr lang="en-AU" sz="1200" b="0" kern="0" dirty="0">
                          <a:effectLst/>
                        </a:rPr>
                        <a:t>13+ standard drinks</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725</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a:effectLst/>
                        </a:rPr>
                        <a:t>0.5</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extLst>
                  <a:ext uri="{0D108BD9-81ED-4DB2-BD59-A6C34878D82A}">
                    <a16:rowId xmlns:a16="http://schemas.microsoft.com/office/drawing/2014/main" val="2902438752"/>
                  </a:ext>
                </a:extLst>
              </a:tr>
              <a:tr h="256652">
                <a:tc>
                  <a:txBody>
                    <a:bodyPr/>
                    <a:lstStyle/>
                    <a:p>
                      <a:pPr algn="l">
                        <a:lnSpc>
                          <a:spcPct val="150000"/>
                        </a:lnSpc>
                        <a:buNone/>
                      </a:pPr>
                      <a:r>
                        <a:rPr lang="en-AU" sz="1200" b="0" kern="0" dirty="0">
                          <a:effectLst/>
                        </a:rPr>
                        <a:t>Physical violence victim </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tc>
                  <a:txBody>
                    <a:bodyPr/>
                    <a:lstStyle/>
                    <a:p>
                      <a:endParaRPr lang="en-AU" sz="1200" kern="100">
                        <a:effectLst/>
                        <a:latin typeface="Aptos" panose="020B0004020202020204" pitchFamily="34" charset="0"/>
                      </a:endParaRPr>
                    </a:p>
                  </a:txBody>
                  <a:tcPr marL="51673" marR="51673" marT="0" marB="0" anchor="ctr"/>
                </a:tc>
                <a:tc>
                  <a:txBody>
                    <a:bodyPr/>
                    <a:lstStyle/>
                    <a:p>
                      <a:pPr algn="ctr">
                        <a:lnSpc>
                          <a:spcPct val="150000"/>
                        </a:lnSpc>
                        <a:buNone/>
                      </a:pPr>
                      <a:r>
                        <a:rPr lang="en-AU" sz="1200" kern="0">
                          <a:effectLst/>
                        </a:rPr>
                        <a:t>2,048</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1.38</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extLst>
                  <a:ext uri="{0D108BD9-81ED-4DB2-BD59-A6C34878D82A}">
                    <a16:rowId xmlns:a16="http://schemas.microsoft.com/office/drawing/2014/main" val="1617089207"/>
                  </a:ext>
                </a:extLst>
              </a:tr>
              <a:tr h="256652">
                <a:tc>
                  <a:txBody>
                    <a:bodyPr/>
                    <a:lstStyle/>
                    <a:p>
                      <a:pPr algn="r">
                        <a:lnSpc>
                          <a:spcPct val="150000"/>
                        </a:lnSpc>
                        <a:buNone/>
                      </a:pPr>
                      <a:r>
                        <a:rPr lang="en-AU" sz="1200" b="0" kern="0" dirty="0">
                          <a:effectLst/>
                        </a:rPr>
                        <a:t>No</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143,244</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dirty="0">
                          <a:effectLst/>
                        </a:rPr>
                        <a:t>98.4</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extLst>
                  <a:ext uri="{0D108BD9-81ED-4DB2-BD59-A6C34878D82A}">
                    <a16:rowId xmlns:a16="http://schemas.microsoft.com/office/drawing/2014/main" val="2691575150"/>
                  </a:ext>
                </a:extLst>
              </a:tr>
              <a:tr h="256652">
                <a:tc>
                  <a:txBody>
                    <a:bodyPr/>
                    <a:lstStyle/>
                    <a:p>
                      <a:pPr algn="r">
                        <a:lnSpc>
                          <a:spcPct val="150000"/>
                        </a:lnSpc>
                        <a:buNone/>
                      </a:pPr>
                      <a:r>
                        <a:rPr lang="en-AU" sz="1200" b="0" kern="0" dirty="0">
                          <a:effectLst/>
                        </a:rPr>
                        <a:t>Yes</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2,328</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a:effectLst/>
                        </a:rPr>
                        <a:t>1.6</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dirty="0">
                        <a:effectLst/>
                        <a:latin typeface="Aptos" panose="020B0004020202020204" pitchFamily="34" charset="0"/>
                      </a:endParaRPr>
                    </a:p>
                  </a:txBody>
                  <a:tcPr marL="51673" marR="51673" marT="0" marB="0" anchor="ctr"/>
                </a:tc>
                <a:tc>
                  <a:txBody>
                    <a:bodyPr/>
                    <a:lstStyle/>
                    <a:p>
                      <a:endParaRPr lang="en-AU" sz="1200" kern="100" dirty="0">
                        <a:effectLst/>
                        <a:latin typeface="Aptos" panose="020B0004020202020204" pitchFamily="34" charset="0"/>
                      </a:endParaRPr>
                    </a:p>
                  </a:txBody>
                  <a:tcPr marL="51673" marR="51673" marT="0" marB="0" anchor="ctr"/>
                </a:tc>
                <a:extLst>
                  <a:ext uri="{0D108BD9-81ED-4DB2-BD59-A6C34878D82A}">
                    <a16:rowId xmlns:a16="http://schemas.microsoft.com/office/drawing/2014/main" val="2160881633"/>
                  </a:ext>
                </a:extLst>
              </a:tr>
            </a:tbl>
          </a:graphicData>
        </a:graphic>
      </p:graphicFrame>
      <p:sp>
        <p:nvSpPr>
          <p:cNvPr id="4" name="Slide Number Placeholder 3">
            <a:extLst>
              <a:ext uri="{FF2B5EF4-FFF2-40B4-BE49-F238E27FC236}">
                <a16:creationId xmlns:a16="http://schemas.microsoft.com/office/drawing/2014/main" id="{39FBEE4A-3A05-0B06-EEAD-24130ADE6041}"/>
              </a:ext>
            </a:extLst>
          </p:cNvPr>
          <p:cNvSpPr>
            <a:spLocks noGrp="1"/>
          </p:cNvSpPr>
          <p:nvPr>
            <p:ph type="sldNum" sz="quarter" idx="12"/>
          </p:nvPr>
        </p:nvSpPr>
        <p:spPr/>
        <p:txBody>
          <a:bodyPr/>
          <a:lstStyle/>
          <a:p>
            <a:fld id="{8BAB4C53-6F4F-4DD2-9B2B-49CDCA326648}" type="slidenum">
              <a:rPr lang="en-AU" smtClean="0"/>
              <a:t>14</a:t>
            </a:fld>
            <a:endParaRPr lang="en-AU"/>
          </a:p>
        </p:txBody>
      </p:sp>
    </p:spTree>
    <p:extLst>
      <p:ext uri="{BB962C8B-B14F-4D97-AF65-F5344CB8AC3E}">
        <p14:creationId xmlns:p14="http://schemas.microsoft.com/office/powerpoint/2010/main" val="3733199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7BE108-20B2-7B07-B2F7-31797DB4980E}"/>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822F29C-A03F-D18D-BFC1-21655A177AAE}"/>
              </a:ext>
            </a:extLst>
          </p:cNvPr>
          <p:cNvGraphicFramePr>
            <a:graphicFrameLocks noGrp="1"/>
          </p:cNvGraphicFramePr>
          <p:nvPr>
            <p:extLst>
              <p:ext uri="{D42A27DB-BD31-4B8C-83A1-F6EECF244321}">
                <p14:modId xmlns:p14="http://schemas.microsoft.com/office/powerpoint/2010/main" val="440674163"/>
              </p:ext>
            </p:extLst>
          </p:nvPr>
        </p:nvGraphicFramePr>
        <p:xfrm>
          <a:off x="448904" y="223057"/>
          <a:ext cx="5181600" cy="6411885"/>
        </p:xfrm>
        <a:graphic>
          <a:graphicData uri="http://schemas.openxmlformats.org/drawingml/2006/table">
            <a:tbl>
              <a:tblPr firstRow="1" firstCol="1" bandRow="1">
                <a:tableStyleId>{5C22544A-7EE6-4342-B048-85BDC9FD1C3A}</a:tableStyleId>
              </a:tblPr>
              <a:tblGrid>
                <a:gridCol w="1956159">
                  <a:extLst>
                    <a:ext uri="{9D8B030D-6E8A-4147-A177-3AD203B41FA5}">
                      <a16:colId xmlns:a16="http://schemas.microsoft.com/office/drawing/2014/main" val="3359161741"/>
                    </a:ext>
                  </a:extLst>
                </a:gridCol>
                <a:gridCol w="806184">
                  <a:extLst>
                    <a:ext uri="{9D8B030D-6E8A-4147-A177-3AD203B41FA5}">
                      <a16:colId xmlns:a16="http://schemas.microsoft.com/office/drawing/2014/main" val="3038762991"/>
                    </a:ext>
                  </a:extLst>
                </a:gridCol>
                <a:gridCol w="806184">
                  <a:extLst>
                    <a:ext uri="{9D8B030D-6E8A-4147-A177-3AD203B41FA5}">
                      <a16:colId xmlns:a16="http://schemas.microsoft.com/office/drawing/2014/main" val="2920147854"/>
                    </a:ext>
                  </a:extLst>
                </a:gridCol>
                <a:gridCol w="806184">
                  <a:extLst>
                    <a:ext uri="{9D8B030D-6E8A-4147-A177-3AD203B41FA5}">
                      <a16:colId xmlns:a16="http://schemas.microsoft.com/office/drawing/2014/main" val="800151081"/>
                    </a:ext>
                  </a:extLst>
                </a:gridCol>
                <a:gridCol w="806889">
                  <a:extLst>
                    <a:ext uri="{9D8B030D-6E8A-4147-A177-3AD203B41FA5}">
                      <a16:colId xmlns:a16="http://schemas.microsoft.com/office/drawing/2014/main" val="3349561727"/>
                    </a:ext>
                  </a:extLst>
                </a:gridCol>
              </a:tblGrid>
              <a:tr h="324982">
                <a:tc>
                  <a:txBody>
                    <a:bodyPr/>
                    <a:lstStyle/>
                    <a:p>
                      <a:pPr algn="l">
                        <a:lnSpc>
                          <a:spcPct val="150000"/>
                        </a:lnSpc>
                        <a:buNone/>
                      </a:pPr>
                      <a:r>
                        <a:rPr lang="en-AU" sz="1200" kern="0" dirty="0">
                          <a:effectLst/>
                        </a:rPr>
                        <a:t>Variable </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Freq.</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Percent</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Missing (N)</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Missing (%)</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extLst>
                  <a:ext uri="{0D108BD9-81ED-4DB2-BD59-A6C34878D82A}">
                    <a16:rowId xmlns:a16="http://schemas.microsoft.com/office/drawing/2014/main" val="1823396542"/>
                  </a:ext>
                </a:extLst>
              </a:tr>
              <a:tr h="222909">
                <a:tc>
                  <a:txBody>
                    <a:bodyPr/>
                    <a:lstStyle/>
                    <a:p>
                      <a:endParaRPr lang="en-AU" sz="1200" kern="100" dirty="0">
                        <a:effectLst/>
                        <a:latin typeface="Aptos" panose="020B0004020202020204" pitchFamily="34" charset="0"/>
                      </a:endParaRPr>
                    </a:p>
                  </a:txBody>
                  <a:tcPr marL="53182" marR="53182" marT="0" marB="0" anchor="ctr">
                    <a:solidFill>
                      <a:schemeClr val="tx2">
                        <a:lumMod val="50000"/>
                        <a:lumOff val="50000"/>
                      </a:schemeClr>
                    </a:solidFill>
                  </a:tcPr>
                </a:tc>
                <a:tc>
                  <a:txBody>
                    <a:bodyPr/>
                    <a:lstStyle/>
                    <a:p>
                      <a:endParaRPr lang="en-AU" sz="1200" kern="100" dirty="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extLst>
                  <a:ext uri="{0D108BD9-81ED-4DB2-BD59-A6C34878D82A}">
                    <a16:rowId xmlns:a16="http://schemas.microsoft.com/office/drawing/2014/main" val="1825727425"/>
                  </a:ext>
                </a:extLst>
              </a:tr>
              <a:tr h="222909">
                <a:tc>
                  <a:txBody>
                    <a:bodyPr/>
                    <a:lstStyle/>
                    <a:p>
                      <a:pPr algn="l">
                        <a:lnSpc>
                          <a:spcPct val="150000"/>
                        </a:lnSpc>
                        <a:buNone/>
                      </a:pPr>
                      <a:r>
                        <a:rPr lang="en-AU" sz="1200" b="0" kern="0" dirty="0">
                          <a:effectLst/>
                        </a:rPr>
                        <a:t>Age group</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endParaRPr lang="en-AU" sz="1200" kern="100" dirty="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pPr algn="ctr">
                        <a:lnSpc>
                          <a:spcPct val="150000"/>
                        </a:lnSpc>
                        <a:buNone/>
                      </a:pPr>
                      <a:r>
                        <a:rPr lang="en-AU" sz="1200" kern="0" dirty="0">
                          <a:effectLst/>
                        </a:rPr>
                        <a:t>0</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a:effectLst/>
                        </a:rPr>
                        <a:t>0.00</a:t>
                      </a:r>
                      <a:endParaRPr lang="en-AU" sz="1200" kern="10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extLst>
                  <a:ext uri="{0D108BD9-81ED-4DB2-BD59-A6C34878D82A}">
                    <a16:rowId xmlns:a16="http://schemas.microsoft.com/office/drawing/2014/main" val="93843400"/>
                  </a:ext>
                </a:extLst>
              </a:tr>
              <a:tr h="222909">
                <a:tc>
                  <a:txBody>
                    <a:bodyPr/>
                    <a:lstStyle/>
                    <a:p>
                      <a:pPr algn="r">
                        <a:lnSpc>
                          <a:spcPct val="150000"/>
                        </a:lnSpc>
                        <a:buNone/>
                      </a:pPr>
                      <a:r>
                        <a:rPr lang="en-AU" sz="1200" b="0" kern="0" dirty="0">
                          <a:effectLst/>
                        </a:rPr>
                        <a:t>15-24</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24,223</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16.41</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extLst>
                  <a:ext uri="{0D108BD9-81ED-4DB2-BD59-A6C34878D82A}">
                    <a16:rowId xmlns:a16="http://schemas.microsoft.com/office/drawing/2014/main" val="3915441863"/>
                  </a:ext>
                </a:extLst>
              </a:tr>
              <a:tr h="222909">
                <a:tc>
                  <a:txBody>
                    <a:bodyPr/>
                    <a:lstStyle/>
                    <a:p>
                      <a:pPr algn="r">
                        <a:lnSpc>
                          <a:spcPct val="150000"/>
                        </a:lnSpc>
                        <a:buNone/>
                      </a:pPr>
                      <a:r>
                        <a:rPr lang="en-AU" sz="1200" b="0" kern="0" dirty="0">
                          <a:effectLst/>
                        </a:rPr>
                        <a:t>25-54</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75,079</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50.86</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extLst>
                  <a:ext uri="{0D108BD9-81ED-4DB2-BD59-A6C34878D82A}">
                    <a16:rowId xmlns:a16="http://schemas.microsoft.com/office/drawing/2014/main" val="3067779819"/>
                  </a:ext>
                </a:extLst>
              </a:tr>
              <a:tr h="222909">
                <a:tc>
                  <a:txBody>
                    <a:bodyPr/>
                    <a:lstStyle/>
                    <a:p>
                      <a:pPr algn="r">
                        <a:lnSpc>
                          <a:spcPct val="150000"/>
                        </a:lnSpc>
                        <a:buNone/>
                      </a:pPr>
                      <a:r>
                        <a:rPr lang="en-AU" sz="1200" b="0" kern="0" dirty="0">
                          <a:effectLst/>
                        </a:rPr>
                        <a:t>55-64</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21,381</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14.48</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extLst>
                  <a:ext uri="{0D108BD9-81ED-4DB2-BD59-A6C34878D82A}">
                    <a16:rowId xmlns:a16="http://schemas.microsoft.com/office/drawing/2014/main" val="1925712006"/>
                  </a:ext>
                </a:extLst>
              </a:tr>
              <a:tr h="222909">
                <a:tc>
                  <a:txBody>
                    <a:bodyPr/>
                    <a:lstStyle/>
                    <a:p>
                      <a:pPr algn="r">
                        <a:lnSpc>
                          <a:spcPct val="150000"/>
                        </a:lnSpc>
                        <a:buNone/>
                      </a:pPr>
                      <a:r>
                        <a:rPr lang="en-AU" sz="1200" b="0" kern="0" dirty="0">
                          <a:effectLst/>
                        </a:rPr>
                        <a:t>65 and above</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26,937</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18.25</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extLst>
                  <a:ext uri="{0D108BD9-81ED-4DB2-BD59-A6C34878D82A}">
                    <a16:rowId xmlns:a16="http://schemas.microsoft.com/office/drawing/2014/main" val="2102901951"/>
                  </a:ext>
                </a:extLst>
              </a:tr>
              <a:tr h="222909">
                <a:tc>
                  <a:txBody>
                    <a:bodyPr/>
                    <a:lstStyle/>
                    <a:p>
                      <a:pPr algn="l">
                        <a:lnSpc>
                          <a:spcPct val="150000"/>
                        </a:lnSpc>
                        <a:buNone/>
                      </a:pPr>
                      <a:r>
                        <a:rPr lang="en-AU" sz="1200" b="0" kern="0" dirty="0">
                          <a:effectLst/>
                        </a:rPr>
                        <a:t>School completion</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endParaRPr lang="en-AU" sz="1200" kern="100" dirty="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pPr algn="ctr">
                        <a:lnSpc>
                          <a:spcPct val="150000"/>
                        </a:lnSpc>
                        <a:buNone/>
                      </a:pPr>
                      <a:r>
                        <a:rPr lang="en-AU" sz="1200" kern="0">
                          <a:effectLst/>
                        </a:rPr>
                        <a:t>79</a:t>
                      </a:r>
                      <a:endParaRPr lang="en-AU" sz="1200" kern="10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dirty="0">
                          <a:effectLst/>
                        </a:rPr>
                        <a:t>0.05</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extLst>
                  <a:ext uri="{0D108BD9-81ED-4DB2-BD59-A6C34878D82A}">
                    <a16:rowId xmlns:a16="http://schemas.microsoft.com/office/drawing/2014/main" val="101773365"/>
                  </a:ext>
                </a:extLst>
              </a:tr>
              <a:tr h="222909">
                <a:tc>
                  <a:txBody>
                    <a:bodyPr/>
                    <a:lstStyle/>
                    <a:p>
                      <a:pPr algn="r">
                        <a:lnSpc>
                          <a:spcPct val="150000"/>
                        </a:lnSpc>
                        <a:buNone/>
                      </a:pPr>
                      <a:r>
                        <a:rPr lang="en-AU" sz="1200" b="0" kern="0" dirty="0">
                          <a:effectLst/>
                        </a:rPr>
                        <a:t>completed year 11 or 12</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93,649</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63.52</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extLst>
                  <a:ext uri="{0D108BD9-81ED-4DB2-BD59-A6C34878D82A}">
                    <a16:rowId xmlns:a16="http://schemas.microsoft.com/office/drawing/2014/main" val="4129511039"/>
                  </a:ext>
                </a:extLst>
              </a:tr>
              <a:tr h="222909">
                <a:tc>
                  <a:txBody>
                    <a:bodyPr/>
                    <a:lstStyle/>
                    <a:p>
                      <a:pPr algn="r">
                        <a:lnSpc>
                          <a:spcPct val="150000"/>
                        </a:lnSpc>
                        <a:buNone/>
                      </a:pPr>
                      <a:r>
                        <a:rPr lang="en-AU" sz="1200" b="0" kern="0" dirty="0">
                          <a:effectLst/>
                        </a:rPr>
                        <a:t>completed year 10</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35,767</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24.26</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extLst>
                  <a:ext uri="{0D108BD9-81ED-4DB2-BD59-A6C34878D82A}">
                    <a16:rowId xmlns:a16="http://schemas.microsoft.com/office/drawing/2014/main" val="2066859090"/>
                  </a:ext>
                </a:extLst>
              </a:tr>
              <a:tr h="222909">
                <a:tc>
                  <a:txBody>
                    <a:bodyPr/>
                    <a:lstStyle/>
                    <a:p>
                      <a:pPr algn="r">
                        <a:lnSpc>
                          <a:spcPct val="150000"/>
                        </a:lnSpc>
                        <a:buNone/>
                      </a:pPr>
                      <a:r>
                        <a:rPr lang="en-AU" sz="1200" b="0" kern="0" dirty="0">
                          <a:effectLst/>
                        </a:rPr>
                        <a:t>less than year 10</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18,012</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12.22</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extLst>
                  <a:ext uri="{0D108BD9-81ED-4DB2-BD59-A6C34878D82A}">
                    <a16:rowId xmlns:a16="http://schemas.microsoft.com/office/drawing/2014/main" val="111653341"/>
                  </a:ext>
                </a:extLst>
              </a:tr>
              <a:tr h="222909">
                <a:tc>
                  <a:txBody>
                    <a:bodyPr/>
                    <a:lstStyle/>
                    <a:p>
                      <a:pPr algn="l">
                        <a:lnSpc>
                          <a:spcPct val="150000"/>
                        </a:lnSpc>
                        <a:buNone/>
                      </a:pPr>
                      <a:r>
                        <a:rPr lang="en-AU" sz="1200" b="0" kern="0" dirty="0">
                          <a:effectLst/>
                        </a:rPr>
                        <a:t>Disadvantage </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endParaRPr lang="en-AU" sz="1200" kern="10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pPr algn="ctr">
                        <a:lnSpc>
                          <a:spcPct val="150000"/>
                        </a:lnSpc>
                        <a:buNone/>
                      </a:pPr>
                      <a:r>
                        <a:rPr lang="en-AU" sz="1200" kern="0">
                          <a:effectLst/>
                        </a:rPr>
                        <a:t>42</a:t>
                      </a:r>
                      <a:endParaRPr lang="en-AU" sz="1200" kern="10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dirty="0">
                          <a:effectLst/>
                        </a:rPr>
                        <a:t>0.03</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extLst>
                  <a:ext uri="{0D108BD9-81ED-4DB2-BD59-A6C34878D82A}">
                    <a16:rowId xmlns:a16="http://schemas.microsoft.com/office/drawing/2014/main" val="291433897"/>
                  </a:ext>
                </a:extLst>
              </a:tr>
              <a:tr h="222909">
                <a:tc>
                  <a:txBody>
                    <a:bodyPr/>
                    <a:lstStyle/>
                    <a:p>
                      <a:pPr algn="r">
                        <a:lnSpc>
                          <a:spcPct val="150000"/>
                        </a:lnSpc>
                        <a:buNone/>
                      </a:pPr>
                      <a:r>
                        <a:rPr lang="en-AU" sz="1200" b="0" kern="0" dirty="0">
                          <a:effectLst/>
                        </a:rPr>
                        <a:t>not very disadvantaged</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118,115</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80.04</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extLst>
                  <a:ext uri="{0D108BD9-81ED-4DB2-BD59-A6C34878D82A}">
                    <a16:rowId xmlns:a16="http://schemas.microsoft.com/office/drawing/2014/main" val="3371938409"/>
                  </a:ext>
                </a:extLst>
              </a:tr>
              <a:tr h="222909">
                <a:tc>
                  <a:txBody>
                    <a:bodyPr/>
                    <a:lstStyle/>
                    <a:p>
                      <a:pPr algn="r">
                        <a:lnSpc>
                          <a:spcPct val="150000"/>
                        </a:lnSpc>
                        <a:buNone/>
                      </a:pPr>
                      <a:r>
                        <a:rPr lang="en-AU" sz="1200" b="0" kern="0" dirty="0">
                          <a:effectLst/>
                        </a:rPr>
                        <a:t>very disadvantaged</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29,463</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19.96</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extLst>
                  <a:ext uri="{0D108BD9-81ED-4DB2-BD59-A6C34878D82A}">
                    <a16:rowId xmlns:a16="http://schemas.microsoft.com/office/drawing/2014/main" val="1551499440"/>
                  </a:ext>
                </a:extLst>
              </a:tr>
              <a:tr h="222909">
                <a:tc>
                  <a:txBody>
                    <a:bodyPr/>
                    <a:lstStyle/>
                    <a:p>
                      <a:pPr algn="l">
                        <a:lnSpc>
                          <a:spcPct val="150000"/>
                        </a:lnSpc>
                        <a:buNone/>
                      </a:pPr>
                      <a:r>
                        <a:rPr lang="en-AU" sz="1200" b="0" kern="0" dirty="0">
                          <a:effectLst/>
                        </a:rPr>
                        <a:t>Financial stressors</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endParaRPr lang="en-AU" sz="1200" kern="100" dirty="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pPr algn="ctr">
                        <a:lnSpc>
                          <a:spcPct val="150000"/>
                        </a:lnSpc>
                        <a:buNone/>
                      </a:pPr>
                      <a:r>
                        <a:rPr lang="en-AU" sz="1200" kern="0">
                          <a:effectLst/>
                        </a:rPr>
                        <a:t>4,233</a:t>
                      </a:r>
                      <a:endParaRPr lang="en-AU" sz="1200" kern="10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a:effectLst/>
                        </a:rPr>
                        <a:t>2.99</a:t>
                      </a:r>
                      <a:endParaRPr lang="en-AU" sz="1200" kern="10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extLst>
                  <a:ext uri="{0D108BD9-81ED-4DB2-BD59-A6C34878D82A}">
                    <a16:rowId xmlns:a16="http://schemas.microsoft.com/office/drawing/2014/main" val="462663051"/>
                  </a:ext>
                </a:extLst>
              </a:tr>
              <a:tr h="222909">
                <a:tc>
                  <a:txBody>
                    <a:bodyPr/>
                    <a:lstStyle/>
                    <a:p>
                      <a:pPr algn="r">
                        <a:lnSpc>
                          <a:spcPct val="150000"/>
                        </a:lnSpc>
                        <a:buNone/>
                      </a:pPr>
                      <a:r>
                        <a:rPr lang="en-AU" sz="1200" b="0" kern="0" dirty="0">
                          <a:effectLst/>
                        </a:rPr>
                        <a:t>None </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120,446</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81.59</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extLst>
                  <a:ext uri="{0D108BD9-81ED-4DB2-BD59-A6C34878D82A}">
                    <a16:rowId xmlns:a16="http://schemas.microsoft.com/office/drawing/2014/main" val="2577811386"/>
                  </a:ext>
                </a:extLst>
              </a:tr>
              <a:tr h="222909">
                <a:tc>
                  <a:txBody>
                    <a:bodyPr/>
                    <a:lstStyle/>
                    <a:p>
                      <a:pPr algn="r">
                        <a:lnSpc>
                          <a:spcPct val="150000"/>
                        </a:lnSpc>
                        <a:buNone/>
                      </a:pPr>
                      <a:r>
                        <a:rPr lang="en-AU" sz="1200" b="0" kern="0" dirty="0">
                          <a:effectLst/>
                        </a:rPr>
                        <a:t>1</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14,834</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10.05</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extLst>
                  <a:ext uri="{0D108BD9-81ED-4DB2-BD59-A6C34878D82A}">
                    <a16:rowId xmlns:a16="http://schemas.microsoft.com/office/drawing/2014/main" val="3121527564"/>
                  </a:ext>
                </a:extLst>
              </a:tr>
              <a:tr h="222909">
                <a:tc>
                  <a:txBody>
                    <a:bodyPr/>
                    <a:lstStyle/>
                    <a:p>
                      <a:pPr algn="r">
                        <a:lnSpc>
                          <a:spcPct val="150000"/>
                        </a:lnSpc>
                        <a:buNone/>
                      </a:pPr>
                      <a:r>
                        <a:rPr lang="en-AU" sz="1200" b="0" kern="0" dirty="0">
                          <a:effectLst/>
                        </a:rPr>
                        <a:t>2</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6,499</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4.4</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extLst>
                  <a:ext uri="{0D108BD9-81ED-4DB2-BD59-A6C34878D82A}">
                    <a16:rowId xmlns:a16="http://schemas.microsoft.com/office/drawing/2014/main" val="508876693"/>
                  </a:ext>
                </a:extLst>
              </a:tr>
              <a:tr h="222909">
                <a:tc>
                  <a:txBody>
                    <a:bodyPr/>
                    <a:lstStyle/>
                    <a:p>
                      <a:pPr algn="r">
                        <a:lnSpc>
                          <a:spcPct val="150000"/>
                        </a:lnSpc>
                        <a:buNone/>
                      </a:pPr>
                      <a:r>
                        <a:rPr lang="en-AU" sz="1200" b="0" kern="0" dirty="0">
                          <a:effectLst/>
                        </a:rPr>
                        <a:t>3+</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5,841</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3.96</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extLst>
                  <a:ext uri="{0D108BD9-81ED-4DB2-BD59-A6C34878D82A}">
                    <a16:rowId xmlns:a16="http://schemas.microsoft.com/office/drawing/2014/main" val="1815434465"/>
                  </a:ext>
                </a:extLst>
              </a:tr>
              <a:tr h="222909">
                <a:tc>
                  <a:txBody>
                    <a:bodyPr/>
                    <a:lstStyle/>
                    <a:p>
                      <a:pPr algn="l">
                        <a:lnSpc>
                          <a:spcPct val="150000"/>
                        </a:lnSpc>
                        <a:buNone/>
                      </a:pPr>
                      <a:r>
                        <a:rPr lang="en-AU" sz="1200" b="0" kern="0" dirty="0">
                          <a:effectLst/>
                        </a:rPr>
                        <a:t>Personal stressors </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endParaRPr lang="en-AU" sz="1200" kern="100" dirty="0">
                        <a:effectLst/>
                        <a:latin typeface="Aptos" panose="020B0004020202020204" pitchFamily="34" charset="0"/>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tc>
                <a:tc>
                  <a:txBody>
                    <a:bodyPr/>
                    <a:lstStyle/>
                    <a:p>
                      <a:pPr algn="ctr">
                        <a:lnSpc>
                          <a:spcPct val="150000"/>
                        </a:lnSpc>
                        <a:buNone/>
                      </a:pPr>
                      <a:r>
                        <a:rPr lang="en-AU" sz="1200" kern="0">
                          <a:effectLst/>
                        </a:rPr>
                        <a:t>1,961</a:t>
                      </a:r>
                      <a:endParaRPr lang="en-AU" sz="1200" kern="10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tc>
                  <a:txBody>
                    <a:bodyPr/>
                    <a:lstStyle/>
                    <a:p>
                      <a:pPr algn="ctr">
                        <a:lnSpc>
                          <a:spcPct val="150000"/>
                        </a:lnSpc>
                        <a:buNone/>
                      </a:pPr>
                      <a:r>
                        <a:rPr lang="en-AU" sz="1200" kern="0" dirty="0">
                          <a:effectLst/>
                        </a:rPr>
                        <a:t>1.33</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solidFill>
                      <a:srgbClr val="FFFF00"/>
                    </a:solidFill>
                  </a:tcPr>
                </a:tc>
                <a:extLst>
                  <a:ext uri="{0D108BD9-81ED-4DB2-BD59-A6C34878D82A}">
                    <a16:rowId xmlns:a16="http://schemas.microsoft.com/office/drawing/2014/main" val="306795246"/>
                  </a:ext>
                </a:extLst>
              </a:tr>
              <a:tr h="222909">
                <a:tc>
                  <a:txBody>
                    <a:bodyPr/>
                    <a:lstStyle/>
                    <a:p>
                      <a:pPr algn="r">
                        <a:lnSpc>
                          <a:spcPct val="150000"/>
                        </a:lnSpc>
                        <a:buNone/>
                      </a:pPr>
                      <a:r>
                        <a:rPr lang="en-AU" sz="1200" b="0" kern="0" dirty="0">
                          <a:effectLst/>
                        </a:rPr>
                        <a:t>None </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76,828</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52.04</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extLst>
                  <a:ext uri="{0D108BD9-81ED-4DB2-BD59-A6C34878D82A}">
                    <a16:rowId xmlns:a16="http://schemas.microsoft.com/office/drawing/2014/main" val="3736996938"/>
                  </a:ext>
                </a:extLst>
              </a:tr>
              <a:tr h="222909">
                <a:tc>
                  <a:txBody>
                    <a:bodyPr/>
                    <a:lstStyle/>
                    <a:p>
                      <a:pPr algn="r">
                        <a:lnSpc>
                          <a:spcPct val="150000"/>
                        </a:lnSpc>
                        <a:buNone/>
                      </a:pPr>
                      <a:r>
                        <a:rPr lang="en-AU" sz="1200" b="0" kern="0" dirty="0">
                          <a:effectLst/>
                        </a:rPr>
                        <a:t>1</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46,918</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31.78</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extLst>
                  <a:ext uri="{0D108BD9-81ED-4DB2-BD59-A6C34878D82A}">
                    <a16:rowId xmlns:a16="http://schemas.microsoft.com/office/drawing/2014/main" val="2360615788"/>
                  </a:ext>
                </a:extLst>
              </a:tr>
              <a:tr h="222909">
                <a:tc>
                  <a:txBody>
                    <a:bodyPr/>
                    <a:lstStyle/>
                    <a:p>
                      <a:pPr algn="r">
                        <a:lnSpc>
                          <a:spcPct val="150000"/>
                        </a:lnSpc>
                        <a:buNone/>
                      </a:pPr>
                      <a:r>
                        <a:rPr lang="en-AU" sz="1200" b="0" kern="0" dirty="0">
                          <a:effectLst/>
                        </a:rPr>
                        <a:t>2</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18,202</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dirty="0">
                          <a:effectLst/>
                        </a:rPr>
                        <a:t>12.33</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extLst>
                  <a:ext uri="{0D108BD9-81ED-4DB2-BD59-A6C34878D82A}">
                    <a16:rowId xmlns:a16="http://schemas.microsoft.com/office/drawing/2014/main" val="3404202384"/>
                  </a:ext>
                </a:extLst>
              </a:tr>
              <a:tr h="222909">
                <a:tc>
                  <a:txBody>
                    <a:bodyPr/>
                    <a:lstStyle/>
                    <a:p>
                      <a:pPr algn="r">
                        <a:lnSpc>
                          <a:spcPct val="150000"/>
                        </a:lnSpc>
                        <a:buNone/>
                      </a:pPr>
                      <a:r>
                        <a:rPr lang="en-AU" sz="1200" b="0" kern="0" dirty="0">
                          <a:effectLst/>
                        </a:rPr>
                        <a:t>3</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4,502</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dirty="0">
                          <a:effectLst/>
                        </a:rPr>
                        <a:t>3.05</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extLst>
                  <a:ext uri="{0D108BD9-81ED-4DB2-BD59-A6C34878D82A}">
                    <a16:rowId xmlns:a16="http://schemas.microsoft.com/office/drawing/2014/main" val="918370550"/>
                  </a:ext>
                </a:extLst>
              </a:tr>
              <a:tr h="222909">
                <a:tc>
                  <a:txBody>
                    <a:bodyPr/>
                    <a:lstStyle/>
                    <a:p>
                      <a:pPr algn="r">
                        <a:lnSpc>
                          <a:spcPct val="150000"/>
                        </a:lnSpc>
                        <a:buNone/>
                      </a:pPr>
                      <a:r>
                        <a:rPr lang="en-AU" sz="1200" b="0" kern="0" dirty="0">
                          <a:effectLst/>
                        </a:rPr>
                        <a:t>4+</a:t>
                      </a:r>
                      <a:endParaRPr lang="en-AU" sz="1200" b="0" kern="100" dirty="0">
                        <a:effectLst/>
                        <a:latin typeface="Times New Roman" panose="02020603050405020304" pitchFamily="18" charset="0"/>
                        <a:ea typeface="DengXian" panose="02010600030101010101" pitchFamily="2" charset="-122"/>
                      </a:endParaRPr>
                    </a:p>
                  </a:txBody>
                  <a:tcPr marL="53182" marR="53182" marT="0" marB="0" anchor="ctr">
                    <a:solidFill>
                      <a:schemeClr val="tx2">
                        <a:lumMod val="50000"/>
                        <a:lumOff val="50000"/>
                      </a:schemeClr>
                    </a:solidFill>
                  </a:tcPr>
                </a:tc>
                <a:tc>
                  <a:txBody>
                    <a:bodyPr/>
                    <a:lstStyle/>
                    <a:p>
                      <a:pPr algn="ctr">
                        <a:lnSpc>
                          <a:spcPct val="150000"/>
                        </a:lnSpc>
                        <a:buNone/>
                      </a:pPr>
                      <a:r>
                        <a:rPr lang="en-AU" sz="1200" kern="0" dirty="0">
                          <a:effectLst/>
                        </a:rPr>
                        <a:t>1,170</a:t>
                      </a:r>
                      <a:endParaRPr lang="en-AU" sz="1200" kern="100" dirty="0">
                        <a:effectLst/>
                        <a:latin typeface="Times New Roman" panose="02020603050405020304" pitchFamily="18" charset="0"/>
                        <a:ea typeface="DengXian" panose="02010600030101010101" pitchFamily="2" charset="-122"/>
                      </a:endParaRPr>
                    </a:p>
                  </a:txBody>
                  <a:tcPr marL="53182" marR="53182" marT="0" marB="0" anchor="ctr"/>
                </a:tc>
                <a:tc>
                  <a:txBody>
                    <a:bodyPr/>
                    <a:lstStyle/>
                    <a:p>
                      <a:pPr algn="ctr">
                        <a:lnSpc>
                          <a:spcPct val="150000"/>
                        </a:lnSpc>
                        <a:buNone/>
                      </a:pPr>
                      <a:r>
                        <a:rPr lang="en-AU" sz="1200" kern="0">
                          <a:effectLst/>
                        </a:rPr>
                        <a:t>0.79</a:t>
                      </a:r>
                      <a:endParaRPr lang="en-AU" sz="1200" kern="100">
                        <a:effectLst/>
                        <a:latin typeface="Times New Roman" panose="02020603050405020304" pitchFamily="18" charset="0"/>
                        <a:ea typeface="DengXian" panose="02010600030101010101" pitchFamily="2" charset="-122"/>
                      </a:endParaRPr>
                    </a:p>
                  </a:txBody>
                  <a:tcPr marL="53182" marR="53182" marT="0" marB="0" anchor="ctr"/>
                </a:tc>
                <a:tc>
                  <a:txBody>
                    <a:bodyPr/>
                    <a:lstStyle/>
                    <a:p>
                      <a:endParaRPr lang="en-AU" sz="1200" kern="100">
                        <a:effectLst/>
                        <a:latin typeface="Aptos" panose="020B0004020202020204" pitchFamily="34" charset="0"/>
                      </a:endParaRPr>
                    </a:p>
                  </a:txBody>
                  <a:tcPr marL="53182" marR="53182" marT="0" marB="0" anchor="ctr">
                    <a:solidFill>
                      <a:srgbClr val="FFFF00"/>
                    </a:solidFill>
                  </a:tcPr>
                </a:tc>
                <a:tc>
                  <a:txBody>
                    <a:bodyPr/>
                    <a:lstStyle/>
                    <a:p>
                      <a:endParaRPr lang="en-AU" sz="1200" kern="100" dirty="0">
                        <a:effectLst/>
                        <a:latin typeface="Aptos" panose="020B0004020202020204" pitchFamily="34" charset="0"/>
                      </a:endParaRPr>
                    </a:p>
                  </a:txBody>
                  <a:tcPr marL="53182" marR="53182" marT="0" marB="0" anchor="ctr">
                    <a:solidFill>
                      <a:srgbClr val="FFFF00"/>
                    </a:solidFill>
                  </a:tcPr>
                </a:tc>
                <a:extLst>
                  <a:ext uri="{0D108BD9-81ED-4DB2-BD59-A6C34878D82A}">
                    <a16:rowId xmlns:a16="http://schemas.microsoft.com/office/drawing/2014/main" val="4079989397"/>
                  </a:ext>
                </a:extLst>
              </a:tr>
            </a:tbl>
          </a:graphicData>
        </a:graphic>
      </p:graphicFrame>
      <p:graphicFrame>
        <p:nvGraphicFramePr>
          <p:cNvPr id="3" name="Table 2">
            <a:extLst>
              <a:ext uri="{FF2B5EF4-FFF2-40B4-BE49-F238E27FC236}">
                <a16:creationId xmlns:a16="http://schemas.microsoft.com/office/drawing/2014/main" id="{EAC85D9C-C32B-3174-CFF0-FB1DAB1073BC}"/>
              </a:ext>
            </a:extLst>
          </p:cNvPr>
          <p:cNvGraphicFramePr>
            <a:graphicFrameLocks noGrp="1"/>
          </p:cNvGraphicFramePr>
          <p:nvPr>
            <p:extLst>
              <p:ext uri="{D42A27DB-BD31-4B8C-83A1-F6EECF244321}">
                <p14:modId xmlns:p14="http://schemas.microsoft.com/office/powerpoint/2010/main" val="1886900641"/>
              </p:ext>
            </p:extLst>
          </p:nvPr>
        </p:nvGraphicFramePr>
        <p:xfrm>
          <a:off x="6372447" y="223056"/>
          <a:ext cx="4990879" cy="6423760"/>
        </p:xfrm>
        <a:graphic>
          <a:graphicData uri="http://schemas.openxmlformats.org/drawingml/2006/table">
            <a:tbl>
              <a:tblPr firstRow="1" firstCol="1" bandRow="1">
                <a:tableStyleId>{5C22544A-7EE6-4342-B048-85BDC9FD1C3A}</a:tableStyleId>
              </a:tblPr>
              <a:tblGrid>
                <a:gridCol w="1823421">
                  <a:extLst>
                    <a:ext uri="{9D8B030D-6E8A-4147-A177-3AD203B41FA5}">
                      <a16:colId xmlns:a16="http://schemas.microsoft.com/office/drawing/2014/main" val="655490621"/>
                    </a:ext>
                  </a:extLst>
                </a:gridCol>
                <a:gridCol w="791526">
                  <a:extLst>
                    <a:ext uri="{9D8B030D-6E8A-4147-A177-3AD203B41FA5}">
                      <a16:colId xmlns:a16="http://schemas.microsoft.com/office/drawing/2014/main" val="3052258485"/>
                    </a:ext>
                  </a:extLst>
                </a:gridCol>
                <a:gridCol w="792203">
                  <a:extLst>
                    <a:ext uri="{9D8B030D-6E8A-4147-A177-3AD203B41FA5}">
                      <a16:colId xmlns:a16="http://schemas.microsoft.com/office/drawing/2014/main" val="989548783"/>
                    </a:ext>
                  </a:extLst>
                </a:gridCol>
                <a:gridCol w="791526">
                  <a:extLst>
                    <a:ext uri="{9D8B030D-6E8A-4147-A177-3AD203B41FA5}">
                      <a16:colId xmlns:a16="http://schemas.microsoft.com/office/drawing/2014/main" val="3545694125"/>
                    </a:ext>
                  </a:extLst>
                </a:gridCol>
                <a:gridCol w="792203">
                  <a:extLst>
                    <a:ext uri="{9D8B030D-6E8A-4147-A177-3AD203B41FA5}">
                      <a16:colId xmlns:a16="http://schemas.microsoft.com/office/drawing/2014/main" val="2132411797"/>
                    </a:ext>
                  </a:extLst>
                </a:gridCol>
              </a:tblGrid>
              <a:tr h="508892">
                <a:tc>
                  <a:txBody>
                    <a:bodyPr/>
                    <a:lstStyle/>
                    <a:p>
                      <a:pPr algn="l">
                        <a:lnSpc>
                          <a:spcPct val="150000"/>
                        </a:lnSpc>
                        <a:buNone/>
                      </a:pPr>
                      <a:r>
                        <a:rPr lang="en-AU" sz="1200" kern="0" dirty="0">
                          <a:effectLst/>
                        </a:rPr>
                        <a:t>Variable </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a:effectLst/>
                        </a:rPr>
                        <a:t>Freq.</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Percent</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Missing (N)</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Missing (%)</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extLst>
                  <a:ext uri="{0D108BD9-81ED-4DB2-BD59-A6C34878D82A}">
                    <a16:rowId xmlns:a16="http://schemas.microsoft.com/office/drawing/2014/main" val="2231897286"/>
                  </a:ext>
                </a:extLst>
              </a:tr>
              <a:tr h="256652">
                <a:tc>
                  <a:txBody>
                    <a:bodyPr/>
                    <a:lstStyle/>
                    <a:p>
                      <a:pPr algn="l">
                        <a:lnSpc>
                          <a:spcPct val="150000"/>
                        </a:lnSpc>
                        <a:buNone/>
                      </a:pPr>
                      <a:r>
                        <a:rPr lang="en-AU" sz="1200" b="0" kern="0" dirty="0">
                          <a:effectLst/>
                        </a:rPr>
                        <a:t>Social isolation </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endParaRPr lang="en-AU" sz="1200" kern="100" dirty="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pPr algn="ctr">
                        <a:lnSpc>
                          <a:spcPct val="150000"/>
                        </a:lnSpc>
                        <a:buNone/>
                      </a:pPr>
                      <a:r>
                        <a:rPr lang="en-AU" sz="1200" kern="0" dirty="0">
                          <a:effectLst/>
                        </a:rPr>
                        <a:t>1,347</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a:effectLst/>
                        </a:rPr>
                        <a:t>0.91</a:t>
                      </a:r>
                      <a:endParaRPr lang="en-AU" sz="1200" kern="10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extLst>
                  <a:ext uri="{0D108BD9-81ED-4DB2-BD59-A6C34878D82A}">
                    <a16:rowId xmlns:a16="http://schemas.microsoft.com/office/drawing/2014/main" val="2178386187"/>
                  </a:ext>
                </a:extLst>
              </a:tr>
              <a:tr h="256652">
                <a:tc>
                  <a:txBody>
                    <a:bodyPr/>
                    <a:lstStyle/>
                    <a:p>
                      <a:pPr algn="r">
                        <a:lnSpc>
                          <a:spcPct val="150000"/>
                        </a:lnSpc>
                        <a:buNone/>
                      </a:pPr>
                      <a:r>
                        <a:rPr lang="en-AU" sz="1200" b="0" kern="0" dirty="0">
                          <a:effectLst/>
                        </a:rPr>
                        <a:t>1.00-1.99</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51,177</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34.67</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extLst>
                  <a:ext uri="{0D108BD9-81ED-4DB2-BD59-A6C34878D82A}">
                    <a16:rowId xmlns:a16="http://schemas.microsoft.com/office/drawing/2014/main" val="2569276695"/>
                  </a:ext>
                </a:extLst>
              </a:tr>
              <a:tr h="256652">
                <a:tc>
                  <a:txBody>
                    <a:bodyPr/>
                    <a:lstStyle/>
                    <a:p>
                      <a:pPr algn="r">
                        <a:lnSpc>
                          <a:spcPct val="150000"/>
                        </a:lnSpc>
                        <a:buNone/>
                      </a:pPr>
                      <a:r>
                        <a:rPr lang="en-AU" sz="1200" b="0" kern="0" dirty="0">
                          <a:effectLst/>
                        </a:rPr>
                        <a:t>2.00-2.99</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48,586</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32.91</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extLst>
                  <a:ext uri="{0D108BD9-81ED-4DB2-BD59-A6C34878D82A}">
                    <a16:rowId xmlns:a16="http://schemas.microsoft.com/office/drawing/2014/main" val="2030166924"/>
                  </a:ext>
                </a:extLst>
              </a:tr>
              <a:tr h="256652">
                <a:tc>
                  <a:txBody>
                    <a:bodyPr/>
                    <a:lstStyle/>
                    <a:p>
                      <a:pPr algn="r">
                        <a:lnSpc>
                          <a:spcPct val="150000"/>
                        </a:lnSpc>
                        <a:buNone/>
                      </a:pPr>
                      <a:r>
                        <a:rPr lang="en-AU" sz="1200" b="0" kern="0" dirty="0">
                          <a:effectLst/>
                        </a:rPr>
                        <a:t>3.00-3.99</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28,493</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19.3</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extLst>
                  <a:ext uri="{0D108BD9-81ED-4DB2-BD59-A6C34878D82A}">
                    <a16:rowId xmlns:a16="http://schemas.microsoft.com/office/drawing/2014/main" val="654409811"/>
                  </a:ext>
                </a:extLst>
              </a:tr>
              <a:tr h="256652">
                <a:tc>
                  <a:txBody>
                    <a:bodyPr/>
                    <a:lstStyle/>
                    <a:p>
                      <a:pPr algn="r">
                        <a:lnSpc>
                          <a:spcPct val="150000"/>
                        </a:lnSpc>
                        <a:buNone/>
                      </a:pPr>
                      <a:r>
                        <a:rPr lang="en-AU" sz="1200" b="0" kern="0" dirty="0">
                          <a:effectLst/>
                        </a:rPr>
                        <a:t>4 and above</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19,364</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13.12</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extLst>
                  <a:ext uri="{0D108BD9-81ED-4DB2-BD59-A6C34878D82A}">
                    <a16:rowId xmlns:a16="http://schemas.microsoft.com/office/drawing/2014/main" val="2708451336"/>
                  </a:ext>
                </a:extLst>
              </a:tr>
              <a:tr h="256652">
                <a:tc>
                  <a:txBody>
                    <a:bodyPr/>
                    <a:lstStyle/>
                    <a:p>
                      <a:pPr algn="l">
                        <a:lnSpc>
                          <a:spcPct val="150000"/>
                        </a:lnSpc>
                        <a:buNone/>
                      </a:pPr>
                      <a:r>
                        <a:rPr lang="en-AU" sz="1200" b="0" kern="0" dirty="0">
                          <a:effectLst/>
                        </a:rPr>
                        <a:t>Ever married/de facto </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endParaRPr lang="en-AU" sz="1200" kern="100" dirty="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pPr algn="ctr">
                        <a:lnSpc>
                          <a:spcPct val="150000"/>
                        </a:lnSpc>
                        <a:buNone/>
                      </a:pPr>
                      <a:r>
                        <a:rPr lang="en-AU" sz="1200" kern="0">
                          <a:effectLst/>
                        </a:rPr>
                        <a:t>0</a:t>
                      </a:r>
                      <a:endParaRPr lang="en-AU" sz="1200" kern="10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a:effectLst/>
                        </a:rPr>
                        <a:t>0.00</a:t>
                      </a:r>
                      <a:endParaRPr lang="en-AU" sz="1200" kern="10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extLst>
                  <a:ext uri="{0D108BD9-81ED-4DB2-BD59-A6C34878D82A}">
                    <a16:rowId xmlns:a16="http://schemas.microsoft.com/office/drawing/2014/main" val="2592656560"/>
                  </a:ext>
                </a:extLst>
              </a:tr>
              <a:tr h="256652">
                <a:tc>
                  <a:txBody>
                    <a:bodyPr/>
                    <a:lstStyle/>
                    <a:p>
                      <a:pPr algn="r">
                        <a:lnSpc>
                          <a:spcPct val="150000"/>
                        </a:lnSpc>
                        <a:buNone/>
                      </a:pPr>
                      <a:r>
                        <a:rPr lang="en-AU" sz="1200" b="0" kern="0" dirty="0">
                          <a:effectLst/>
                        </a:rPr>
                        <a:t>No</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63,062</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42.72</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extLst>
                  <a:ext uri="{0D108BD9-81ED-4DB2-BD59-A6C34878D82A}">
                    <a16:rowId xmlns:a16="http://schemas.microsoft.com/office/drawing/2014/main" val="174542915"/>
                  </a:ext>
                </a:extLst>
              </a:tr>
              <a:tr h="256652">
                <a:tc>
                  <a:txBody>
                    <a:bodyPr/>
                    <a:lstStyle/>
                    <a:p>
                      <a:pPr algn="r">
                        <a:lnSpc>
                          <a:spcPct val="150000"/>
                        </a:lnSpc>
                        <a:buNone/>
                      </a:pPr>
                      <a:r>
                        <a:rPr lang="en-AU" sz="1200" b="0" kern="0" dirty="0">
                          <a:effectLst/>
                        </a:rPr>
                        <a:t>Yes</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84,558</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57.28</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extLst>
                  <a:ext uri="{0D108BD9-81ED-4DB2-BD59-A6C34878D82A}">
                    <a16:rowId xmlns:a16="http://schemas.microsoft.com/office/drawing/2014/main" val="841679089"/>
                  </a:ext>
                </a:extLst>
              </a:tr>
              <a:tr h="256652">
                <a:tc>
                  <a:txBody>
                    <a:bodyPr/>
                    <a:lstStyle/>
                    <a:p>
                      <a:pPr algn="l">
                        <a:lnSpc>
                          <a:spcPct val="150000"/>
                        </a:lnSpc>
                        <a:buNone/>
                      </a:pPr>
                      <a:r>
                        <a:rPr lang="en-AU" sz="1200" b="0" kern="0" dirty="0">
                          <a:effectLst/>
                        </a:rPr>
                        <a:t>Pregnant</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endParaRPr lang="en-AU" sz="1200" kern="100" dirty="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extLst>
                  <a:ext uri="{0D108BD9-81ED-4DB2-BD59-A6C34878D82A}">
                    <a16:rowId xmlns:a16="http://schemas.microsoft.com/office/drawing/2014/main" val="4273819118"/>
                  </a:ext>
                </a:extLst>
              </a:tr>
              <a:tr h="256652">
                <a:tc>
                  <a:txBody>
                    <a:bodyPr/>
                    <a:lstStyle/>
                    <a:p>
                      <a:pPr algn="r">
                        <a:lnSpc>
                          <a:spcPct val="150000"/>
                        </a:lnSpc>
                        <a:buNone/>
                      </a:pPr>
                      <a:r>
                        <a:rPr lang="en-AU" sz="1200" b="0" kern="0" dirty="0">
                          <a:effectLst/>
                        </a:rPr>
                        <a:t>No</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137,477</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94.31</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extLst>
                  <a:ext uri="{0D108BD9-81ED-4DB2-BD59-A6C34878D82A}">
                    <a16:rowId xmlns:a16="http://schemas.microsoft.com/office/drawing/2014/main" val="1094444742"/>
                  </a:ext>
                </a:extLst>
              </a:tr>
              <a:tr h="256652">
                <a:tc>
                  <a:txBody>
                    <a:bodyPr/>
                    <a:lstStyle/>
                    <a:p>
                      <a:pPr algn="r">
                        <a:lnSpc>
                          <a:spcPct val="150000"/>
                        </a:lnSpc>
                        <a:buNone/>
                      </a:pPr>
                      <a:r>
                        <a:rPr lang="en-AU" sz="1200" b="0" kern="0" dirty="0">
                          <a:effectLst/>
                        </a:rPr>
                        <a:t>Yes</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a:effectLst/>
                        </a:rPr>
                        <a:t>8,299</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5.69</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extLst>
                  <a:ext uri="{0D108BD9-81ED-4DB2-BD59-A6C34878D82A}">
                    <a16:rowId xmlns:a16="http://schemas.microsoft.com/office/drawing/2014/main" val="296696578"/>
                  </a:ext>
                </a:extLst>
              </a:tr>
              <a:tr h="256652">
                <a:tc>
                  <a:txBody>
                    <a:bodyPr/>
                    <a:lstStyle/>
                    <a:p>
                      <a:pPr algn="l">
                        <a:lnSpc>
                          <a:spcPct val="150000"/>
                        </a:lnSpc>
                        <a:buNone/>
                      </a:pPr>
                      <a:r>
                        <a:rPr lang="en-AU" sz="1200" b="0" kern="0" dirty="0">
                          <a:effectLst/>
                        </a:rPr>
                        <a:t>Drink amount </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endParaRPr lang="en-AU" sz="1200" kern="100" dirty="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pPr algn="ctr">
                        <a:lnSpc>
                          <a:spcPct val="150000"/>
                        </a:lnSpc>
                        <a:buNone/>
                      </a:pPr>
                      <a:r>
                        <a:rPr lang="en-AU" sz="1200" kern="0">
                          <a:effectLst/>
                        </a:rPr>
                        <a:t>1,982</a:t>
                      </a:r>
                      <a:endParaRPr lang="en-AU" sz="1200" kern="10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a:effectLst/>
                        </a:rPr>
                        <a:t>1.34</a:t>
                      </a:r>
                      <a:endParaRPr lang="en-AU" sz="1200" kern="10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extLst>
                  <a:ext uri="{0D108BD9-81ED-4DB2-BD59-A6C34878D82A}">
                    <a16:rowId xmlns:a16="http://schemas.microsoft.com/office/drawing/2014/main" val="1910535692"/>
                  </a:ext>
                </a:extLst>
              </a:tr>
              <a:tr h="256652">
                <a:tc>
                  <a:txBody>
                    <a:bodyPr/>
                    <a:lstStyle/>
                    <a:p>
                      <a:pPr algn="r">
                        <a:lnSpc>
                          <a:spcPct val="150000"/>
                        </a:lnSpc>
                        <a:buNone/>
                      </a:pPr>
                      <a:r>
                        <a:rPr lang="en-AU" sz="1200" b="0" kern="0" dirty="0">
                          <a:effectLst/>
                        </a:rPr>
                        <a:t>doesn't drink</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31,939</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21.93</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extLst>
                  <a:ext uri="{0D108BD9-81ED-4DB2-BD59-A6C34878D82A}">
                    <a16:rowId xmlns:a16="http://schemas.microsoft.com/office/drawing/2014/main" val="1459232765"/>
                  </a:ext>
                </a:extLst>
              </a:tr>
              <a:tr h="256652">
                <a:tc>
                  <a:txBody>
                    <a:bodyPr/>
                    <a:lstStyle/>
                    <a:p>
                      <a:pPr algn="r">
                        <a:lnSpc>
                          <a:spcPct val="150000"/>
                        </a:lnSpc>
                        <a:buNone/>
                      </a:pPr>
                      <a:r>
                        <a:rPr lang="en-AU" sz="1200" b="0" kern="0" dirty="0">
                          <a:effectLst/>
                        </a:rPr>
                        <a:t>1 to 2 standard drinks</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72,196</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49.57</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extLst>
                  <a:ext uri="{0D108BD9-81ED-4DB2-BD59-A6C34878D82A}">
                    <a16:rowId xmlns:a16="http://schemas.microsoft.com/office/drawing/2014/main" val="3228141349"/>
                  </a:ext>
                </a:extLst>
              </a:tr>
              <a:tr h="256652">
                <a:tc>
                  <a:txBody>
                    <a:bodyPr/>
                    <a:lstStyle/>
                    <a:p>
                      <a:pPr algn="r">
                        <a:lnSpc>
                          <a:spcPct val="150000"/>
                        </a:lnSpc>
                        <a:buNone/>
                      </a:pPr>
                      <a:r>
                        <a:rPr lang="en-AU" sz="1200" b="0" kern="0" dirty="0">
                          <a:effectLst/>
                        </a:rPr>
                        <a:t>3 to 4 standard drinks</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25,592</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17.57</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extLst>
                  <a:ext uri="{0D108BD9-81ED-4DB2-BD59-A6C34878D82A}">
                    <a16:rowId xmlns:a16="http://schemas.microsoft.com/office/drawing/2014/main" val="1512759150"/>
                  </a:ext>
                </a:extLst>
              </a:tr>
              <a:tr h="256652">
                <a:tc>
                  <a:txBody>
                    <a:bodyPr/>
                    <a:lstStyle/>
                    <a:p>
                      <a:pPr algn="r">
                        <a:lnSpc>
                          <a:spcPct val="150000"/>
                        </a:lnSpc>
                        <a:buNone/>
                      </a:pPr>
                      <a:r>
                        <a:rPr lang="en-AU" sz="1200" b="0" kern="0" dirty="0">
                          <a:effectLst/>
                        </a:rPr>
                        <a:t>5 to 6 standard drinks</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a:effectLst/>
                        </a:rPr>
                        <a:t>9,288</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6.38</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extLst>
                  <a:ext uri="{0D108BD9-81ED-4DB2-BD59-A6C34878D82A}">
                    <a16:rowId xmlns:a16="http://schemas.microsoft.com/office/drawing/2014/main" val="3576485194"/>
                  </a:ext>
                </a:extLst>
              </a:tr>
              <a:tr h="256652">
                <a:tc>
                  <a:txBody>
                    <a:bodyPr/>
                    <a:lstStyle/>
                    <a:p>
                      <a:pPr algn="r">
                        <a:lnSpc>
                          <a:spcPct val="150000"/>
                        </a:lnSpc>
                        <a:buNone/>
                      </a:pPr>
                      <a:r>
                        <a:rPr lang="en-AU" sz="1200" b="0" kern="0" dirty="0">
                          <a:effectLst/>
                        </a:rPr>
                        <a:t>7 to 8 standard drinks</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3,567</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2.45</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extLst>
                  <a:ext uri="{0D108BD9-81ED-4DB2-BD59-A6C34878D82A}">
                    <a16:rowId xmlns:a16="http://schemas.microsoft.com/office/drawing/2014/main" val="2126001581"/>
                  </a:ext>
                </a:extLst>
              </a:tr>
              <a:tr h="256652">
                <a:tc>
                  <a:txBody>
                    <a:bodyPr/>
                    <a:lstStyle/>
                    <a:p>
                      <a:pPr algn="r">
                        <a:lnSpc>
                          <a:spcPct val="150000"/>
                        </a:lnSpc>
                        <a:buNone/>
                      </a:pPr>
                      <a:r>
                        <a:rPr lang="en-AU" sz="1200" b="0" kern="0" dirty="0">
                          <a:effectLst/>
                        </a:rPr>
                        <a:t>9 to 10 standard drinks</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1,678</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1.15</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extLst>
                  <a:ext uri="{0D108BD9-81ED-4DB2-BD59-A6C34878D82A}">
                    <a16:rowId xmlns:a16="http://schemas.microsoft.com/office/drawing/2014/main" val="3431793145"/>
                  </a:ext>
                </a:extLst>
              </a:tr>
              <a:tr h="256652">
                <a:tc>
                  <a:txBody>
                    <a:bodyPr/>
                    <a:lstStyle/>
                    <a:p>
                      <a:pPr algn="r">
                        <a:lnSpc>
                          <a:spcPct val="150000"/>
                        </a:lnSpc>
                        <a:buNone/>
                      </a:pPr>
                      <a:r>
                        <a:rPr lang="en-AU" sz="1200" b="0" kern="0" dirty="0">
                          <a:effectLst/>
                        </a:rPr>
                        <a:t>11 to 12 standard drinks</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653</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0.45</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extLst>
                  <a:ext uri="{0D108BD9-81ED-4DB2-BD59-A6C34878D82A}">
                    <a16:rowId xmlns:a16="http://schemas.microsoft.com/office/drawing/2014/main" val="2688085731"/>
                  </a:ext>
                </a:extLst>
              </a:tr>
              <a:tr h="256652">
                <a:tc>
                  <a:txBody>
                    <a:bodyPr/>
                    <a:lstStyle/>
                    <a:p>
                      <a:pPr algn="r">
                        <a:lnSpc>
                          <a:spcPct val="150000"/>
                        </a:lnSpc>
                        <a:buNone/>
                      </a:pPr>
                      <a:r>
                        <a:rPr lang="en-AU" sz="1200" b="0" kern="0" dirty="0">
                          <a:effectLst/>
                        </a:rPr>
                        <a:t>13+ standard drinks</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725</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0.5</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extLst>
                  <a:ext uri="{0D108BD9-81ED-4DB2-BD59-A6C34878D82A}">
                    <a16:rowId xmlns:a16="http://schemas.microsoft.com/office/drawing/2014/main" val="2902438752"/>
                  </a:ext>
                </a:extLst>
              </a:tr>
              <a:tr h="256652">
                <a:tc>
                  <a:txBody>
                    <a:bodyPr/>
                    <a:lstStyle/>
                    <a:p>
                      <a:pPr algn="l">
                        <a:lnSpc>
                          <a:spcPct val="150000"/>
                        </a:lnSpc>
                        <a:buNone/>
                      </a:pPr>
                      <a:r>
                        <a:rPr lang="en-AU" sz="1200" b="0" kern="0" dirty="0">
                          <a:effectLst/>
                        </a:rPr>
                        <a:t>Physical violence victim </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endParaRPr lang="en-AU" sz="1200" kern="100" dirty="0">
                        <a:effectLst/>
                        <a:latin typeface="Aptos" panose="020B0004020202020204" pitchFamily="34" charset="0"/>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tc>
                <a:tc>
                  <a:txBody>
                    <a:bodyPr/>
                    <a:lstStyle/>
                    <a:p>
                      <a:pPr algn="ctr">
                        <a:lnSpc>
                          <a:spcPct val="150000"/>
                        </a:lnSpc>
                        <a:buNone/>
                      </a:pPr>
                      <a:r>
                        <a:rPr lang="en-AU" sz="1200" kern="0">
                          <a:effectLst/>
                        </a:rPr>
                        <a:t>2,048</a:t>
                      </a:r>
                      <a:endParaRPr lang="en-AU" sz="1200" kern="10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tc>
                  <a:txBody>
                    <a:bodyPr/>
                    <a:lstStyle/>
                    <a:p>
                      <a:pPr algn="ctr">
                        <a:lnSpc>
                          <a:spcPct val="150000"/>
                        </a:lnSpc>
                        <a:buNone/>
                      </a:pPr>
                      <a:r>
                        <a:rPr lang="en-AU" sz="1200" kern="0" dirty="0">
                          <a:effectLst/>
                        </a:rPr>
                        <a:t>1.38</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solidFill>
                      <a:srgbClr val="FFFF00"/>
                    </a:solidFill>
                  </a:tcPr>
                </a:tc>
                <a:extLst>
                  <a:ext uri="{0D108BD9-81ED-4DB2-BD59-A6C34878D82A}">
                    <a16:rowId xmlns:a16="http://schemas.microsoft.com/office/drawing/2014/main" val="1617089207"/>
                  </a:ext>
                </a:extLst>
              </a:tr>
              <a:tr h="256652">
                <a:tc>
                  <a:txBody>
                    <a:bodyPr/>
                    <a:lstStyle/>
                    <a:p>
                      <a:pPr algn="r">
                        <a:lnSpc>
                          <a:spcPct val="150000"/>
                        </a:lnSpc>
                        <a:buNone/>
                      </a:pPr>
                      <a:r>
                        <a:rPr lang="en-AU" sz="1200" b="0" kern="0" dirty="0">
                          <a:effectLst/>
                        </a:rPr>
                        <a:t>No</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143,244</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dirty="0">
                          <a:effectLst/>
                        </a:rPr>
                        <a:t>98.4</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a:effectLst/>
                        <a:latin typeface="Aptos" panose="020B0004020202020204" pitchFamily="34" charset="0"/>
                      </a:endParaRPr>
                    </a:p>
                  </a:txBody>
                  <a:tcPr marL="51673" marR="51673" marT="0" marB="0" anchor="ctr">
                    <a:solidFill>
                      <a:srgbClr val="FFFF00"/>
                    </a:solidFill>
                  </a:tcP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extLst>
                  <a:ext uri="{0D108BD9-81ED-4DB2-BD59-A6C34878D82A}">
                    <a16:rowId xmlns:a16="http://schemas.microsoft.com/office/drawing/2014/main" val="2691575150"/>
                  </a:ext>
                </a:extLst>
              </a:tr>
              <a:tr h="256652">
                <a:tc>
                  <a:txBody>
                    <a:bodyPr/>
                    <a:lstStyle/>
                    <a:p>
                      <a:pPr algn="r">
                        <a:lnSpc>
                          <a:spcPct val="150000"/>
                        </a:lnSpc>
                        <a:buNone/>
                      </a:pPr>
                      <a:r>
                        <a:rPr lang="en-AU" sz="1200" b="0" kern="0" dirty="0">
                          <a:effectLst/>
                        </a:rPr>
                        <a:t>Yes</a:t>
                      </a:r>
                      <a:endParaRPr lang="en-AU" sz="1200" b="0" kern="100" dirty="0">
                        <a:effectLst/>
                        <a:latin typeface="Times New Roman" panose="02020603050405020304" pitchFamily="18" charset="0"/>
                        <a:ea typeface="DengXian" panose="02010600030101010101" pitchFamily="2" charset="-122"/>
                      </a:endParaRPr>
                    </a:p>
                  </a:txBody>
                  <a:tcPr marL="51673" marR="51673" marT="0" marB="0" anchor="ctr">
                    <a:solidFill>
                      <a:schemeClr val="tx2">
                        <a:lumMod val="50000"/>
                        <a:lumOff val="50000"/>
                      </a:schemeClr>
                    </a:solidFill>
                  </a:tcPr>
                </a:tc>
                <a:tc>
                  <a:txBody>
                    <a:bodyPr/>
                    <a:lstStyle/>
                    <a:p>
                      <a:pPr algn="ctr">
                        <a:lnSpc>
                          <a:spcPct val="150000"/>
                        </a:lnSpc>
                        <a:buNone/>
                      </a:pPr>
                      <a:r>
                        <a:rPr lang="en-AU" sz="1200" kern="0" dirty="0">
                          <a:effectLst/>
                        </a:rPr>
                        <a:t>2,328</a:t>
                      </a:r>
                      <a:endParaRPr lang="en-AU" sz="1200" kern="100" dirty="0">
                        <a:effectLst/>
                        <a:latin typeface="Times New Roman" panose="02020603050405020304" pitchFamily="18" charset="0"/>
                        <a:ea typeface="DengXian" panose="02010600030101010101" pitchFamily="2" charset="-122"/>
                      </a:endParaRPr>
                    </a:p>
                  </a:txBody>
                  <a:tcPr marL="51673" marR="51673" marT="0" marB="0" anchor="ctr"/>
                </a:tc>
                <a:tc>
                  <a:txBody>
                    <a:bodyPr/>
                    <a:lstStyle/>
                    <a:p>
                      <a:pPr algn="ctr">
                        <a:lnSpc>
                          <a:spcPct val="150000"/>
                        </a:lnSpc>
                        <a:buNone/>
                      </a:pPr>
                      <a:r>
                        <a:rPr lang="en-AU" sz="1200" kern="0">
                          <a:effectLst/>
                        </a:rPr>
                        <a:t>1.6</a:t>
                      </a:r>
                      <a:endParaRPr lang="en-AU" sz="1200" kern="100">
                        <a:effectLst/>
                        <a:latin typeface="Times New Roman" panose="02020603050405020304" pitchFamily="18" charset="0"/>
                        <a:ea typeface="DengXian" panose="02010600030101010101" pitchFamily="2" charset="-122"/>
                      </a:endParaRPr>
                    </a:p>
                  </a:txBody>
                  <a:tcPr marL="51673" marR="51673" marT="0" marB="0" anchor="ct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tc>
                  <a:txBody>
                    <a:bodyPr/>
                    <a:lstStyle/>
                    <a:p>
                      <a:endParaRPr lang="en-AU" sz="1200" kern="100" dirty="0">
                        <a:effectLst/>
                        <a:latin typeface="Aptos" panose="020B0004020202020204" pitchFamily="34" charset="0"/>
                      </a:endParaRPr>
                    </a:p>
                  </a:txBody>
                  <a:tcPr marL="51673" marR="51673" marT="0" marB="0" anchor="ctr">
                    <a:solidFill>
                      <a:srgbClr val="FFFF00"/>
                    </a:solidFill>
                  </a:tcPr>
                </a:tc>
                <a:extLst>
                  <a:ext uri="{0D108BD9-81ED-4DB2-BD59-A6C34878D82A}">
                    <a16:rowId xmlns:a16="http://schemas.microsoft.com/office/drawing/2014/main" val="2160881633"/>
                  </a:ext>
                </a:extLst>
              </a:tr>
            </a:tbl>
          </a:graphicData>
        </a:graphic>
      </p:graphicFrame>
      <p:sp>
        <p:nvSpPr>
          <p:cNvPr id="4" name="Slide Number Placeholder 3">
            <a:extLst>
              <a:ext uri="{FF2B5EF4-FFF2-40B4-BE49-F238E27FC236}">
                <a16:creationId xmlns:a16="http://schemas.microsoft.com/office/drawing/2014/main" id="{DCE6D2A4-FB22-4595-1B38-F99B97316728}"/>
              </a:ext>
            </a:extLst>
          </p:cNvPr>
          <p:cNvSpPr>
            <a:spLocks noGrp="1"/>
          </p:cNvSpPr>
          <p:nvPr>
            <p:ph type="sldNum" sz="quarter" idx="12"/>
          </p:nvPr>
        </p:nvSpPr>
        <p:spPr/>
        <p:txBody>
          <a:bodyPr/>
          <a:lstStyle/>
          <a:p>
            <a:fld id="{8BAB4C53-6F4F-4DD2-9B2B-49CDCA326648}" type="slidenum">
              <a:rPr lang="en-AU" smtClean="0"/>
              <a:t>15</a:t>
            </a:fld>
            <a:endParaRPr lang="en-AU"/>
          </a:p>
        </p:txBody>
      </p:sp>
    </p:spTree>
    <p:extLst>
      <p:ext uri="{BB962C8B-B14F-4D97-AF65-F5344CB8AC3E}">
        <p14:creationId xmlns:p14="http://schemas.microsoft.com/office/powerpoint/2010/main" val="29529875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CF1D49A-EE70-E7A8-1E10-433ED9692802}"/>
              </a:ext>
            </a:extLst>
          </p:cNvPr>
          <p:cNvSpPr>
            <a:spLocks noGrp="1"/>
          </p:cNvSpPr>
          <p:nvPr>
            <p:ph type="title"/>
          </p:nvPr>
        </p:nvSpPr>
        <p:spPr>
          <a:xfrm>
            <a:off x="838200" y="1936750"/>
            <a:ext cx="10515600" cy="1325563"/>
          </a:xfrm>
        </p:spPr>
        <p:txBody>
          <a:bodyPr>
            <a:normAutofit fontScale="90000"/>
          </a:bodyPr>
          <a:lstStyle/>
          <a:p>
            <a:pPr algn="ctr"/>
            <a:r>
              <a:rPr lang="en-AU" sz="5300" dirty="0"/>
              <a:t>Results:</a:t>
            </a:r>
            <a:br>
              <a:rPr lang="en-AU" dirty="0"/>
            </a:br>
            <a:br>
              <a:rPr lang="en-AU" dirty="0"/>
            </a:br>
            <a:r>
              <a:rPr lang="en-AU" dirty="0"/>
              <a:t> </a:t>
            </a:r>
            <a:br>
              <a:rPr lang="en-AU" dirty="0"/>
            </a:br>
            <a:r>
              <a:rPr lang="en-AU" dirty="0"/>
              <a:t>Alcohol              violence against women</a:t>
            </a:r>
            <a:endParaRPr lang="en-AU" sz="4000" dirty="0"/>
          </a:p>
        </p:txBody>
      </p:sp>
      <p:sp>
        <p:nvSpPr>
          <p:cNvPr id="2" name="Arrow: Right 1">
            <a:extLst>
              <a:ext uri="{FF2B5EF4-FFF2-40B4-BE49-F238E27FC236}">
                <a16:creationId xmlns:a16="http://schemas.microsoft.com/office/drawing/2014/main" id="{84043F19-6DC7-8E58-CF22-1B63F42FE81F}"/>
              </a:ext>
            </a:extLst>
          </p:cNvPr>
          <p:cNvSpPr/>
          <p:nvPr/>
        </p:nvSpPr>
        <p:spPr>
          <a:xfrm>
            <a:off x="3886200" y="3262313"/>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lide Number Placeholder 2">
            <a:extLst>
              <a:ext uri="{FF2B5EF4-FFF2-40B4-BE49-F238E27FC236}">
                <a16:creationId xmlns:a16="http://schemas.microsoft.com/office/drawing/2014/main" id="{6EC04A61-1F94-23CC-17B9-847B6B771D76}"/>
              </a:ext>
            </a:extLst>
          </p:cNvPr>
          <p:cNvSpPr>
            <a:spLocks noGrp="1"/>
          </p:cNvSpPr>
          <p:nvPr>
            <p:ph type="sldNum" sz="quarter" idx="12"/>
          </p:nvPr>
        </p:nvSpPr>
        <p:spPr/>
        <p:txBody>
          <a:bodyPr/>
          <a:lstStyle/>
          <a:p>
            <a:fld id="{8BAB4C53-6F4F-4DD2-9B2B-49CDCA326648}" type="slidenum">
              <a:rPr lang="en-AU" smtClean="0"/>
              <a:t>16</a:t>
            </a:fld>
            <a:endParaRPr lang="en-AU"/>
          </a:p>
        </p:txBody>
      </p:sp>
    </p:spTree>
    <p:extLst>
      <p:ext uri="{BB962C8B-B14F-4D97-AF65-F5344CB8AC3E}">
        <p14:creationId xmlns:p14="http://schemas.microsoft.com/office/powerpoint/2010/main" val="1551479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DFE0F6A-EA9C-BF3E-7633-01392AAF180A}"/>
              </a:ext>
            </a:extLst>
          </p:cNvPr>
          <p:cNvGraphicFramePr>
            <a:graphicFrameLocks noGrp="1"/>
          </p:cNvGraphicFramePr>
          <p:nvPr>
            <p:extLst>
              <p:ext uri="{D42A27DB-BD31-4B8C-83A1-F6EECF244321}">
                <p14:modId xmlns:p14="http://schemas.microsoft.com/office/powerpoint/2010/main" val="4107989780"/>
              </p:ext>
            </p:extLst>
          </p:nvPr>
        </p:nvGraphicFramePr>
        <p:xfrm>
          <a:off x="1042985" y="855258"/>
          <a:ext cx="10106029" cy="5501092"/>
        </p:xfrm>
        <a:graphic>
          <a:graphicData uri="http://schemas.openxmlformats.org/drawingml/2006/table">
            <a:tbl>
              <a:tblPr>
                <a:tableStyleId>{5C22544A-7EE6-4342-B048-85BDC9FD1C3A}</a:tableStyleId>
              </a:tblPr>
              <a:tblGrid>
                <a:gridCol w="2862181">
                  <a:extLst>
                    <a:ext uri="{9D8B030D-6E8A-4147-A177-3AD203B41FA5}">
                      <a16:colId xmlns:a16="http://schemas.microsoft.com/office/drawing/2014/main" val="3926082326"/>
                    </a:ext>
                  </a:extLst>
                </a:gridCol>
                <a:gridCol w="905481">
                  <a:extLst>
                    <a:ext uri="{9D8B030D-6E8A-4147-A177-3AD203B41FA5}">
                      <a16:colId xmlns:a16="http://schemas.microsoft.com/office/drawing/2014/main" val="2310107658"/>
                    </a:ext>
                  </a:extLst>
                </a:gridCol>
                <a:gridCol w="905481">
                  <a:extLst>
                    <a:ext uri="{9D8B030D-6E8A-4147-A177-3AD203B41FA5}">
                      <a16:colId xmlns:a16="http://schemas.microsoft.com/office/drawing/2014/main" val="1346522682"/>
                    </a:ext>
                  </a:extLst>
                </a:gridCol>
                <a:gridCol w="905481">
                  <a:extLst>
                    <a:ext uri="{9D8B030D-6E8A-4147-A177-3AD203B41FA5}">
                      <a16:colId xmlns:a16="http://schemas.microsoft.com/office/drawing/2014/main" val="2754108468"/>
                    </a:ext>
                  </a:extLst>
                </a:gridCol>
                <a:gridCol w="905481">
                  <a:extLst>
                    <a:ext uri="{9D8B030D-6E8A-4147-A177-3AD203B41FA5}">
                      <a16:colId xmlns:a16="http://schemas.microsoft.com/office/drawing/2014/main" val="3339977681"/>
                    </a:ext>
                  </a:extLst>
                </a:gridCol>
                <a:gridCol w="905481">
                  <a:extLst>
                    <a:ext uri="{9D8B030D-6E8A-4147-A177-3AD203B41FA5}">
                      <a16:colId xmlns:a16="http://schemas.microsoft.com/office/drawing/2014/main" val="2853949588"/>
                    </a:ext>
                  </a:extLst>
                </a:gridCol>
                <a:gridCol w="905481">
                  <a:extLst>
                    <a:ext uri="{9D8B030D-6E8A-4147-A177-3AD203B41FA5}">
                      <a16:colId xmlns:a16="http://schemas.microsoft.com/office/drawing/2014/main" val="3635202301"/>
                    </a:ext>
                  </a:extLst>
                </a:gridCol>
                <a:gridCol w="905481">
                  <a:extLst>
                    <a:ext uri="{9D8B030D-6E8A-4147-A177-3AD203B41FA5}">
                      <a16:colId xmlns:a16="http://schemas.microsoft.com/office/drawing/2014/main" val="238426049"/>
                    </a:ext>
                  </a:extLst>
                </a:gridCol>
                <a:gridCol w="905481">
                  <a:extLst>
                    <a:ext uri="{9D8B030D-6E8A-4147-A177-3AD203B41FA5}">
                      <a16:colId xmlns:a16="http://schemas.microsoft.com/office/drawing/2014/main" val="2080915400"/>
                    </a:ext>
                  </a:extLst>
                </a:gridCol>
              </a:tblGrid>
              <a:tr h="395968">
                <a:tc>
                  <a:txBody>
                    <a:bodyPr/>
                    <a:lstStyle/>
                    <a:p>
                      <a:pPr algn="l" fontAlgn="b"/>
                      <a:r>
                        <a:rPr lang="en-AU" sz="1400" b="1" u="none" strike="noStrike" dirty="0">
                          <a:effectLst/>
                        </a:rPr>
                        <a:t>Victim of violence </a:t>
                      </a:r>
                      <a:endParaRPr lang="en-AU" sz="1400" b="1" i="0" u="none" strike="noStrike" dirty="0">
                        <a:solidFill>
                          <a:srgbClr val="000000"/>
                        </a:solidFill>
                        <a:effectLst/>
                        <a:latin typeface="Calibri" panose="020F0502020204030204" pitchFamily="34" charset="0"/>
                      </a:endParaRPr>
                    </a:p>
                  </a:txBody>
                  <a:tcPr marL="9525" marR="9525" marT="9525" marB="0" anchor="ctr"/>
                </a:tc>
                <a:tc gridSpan="4">
                  <a:txBody>
                    <a:bodyPr/>
                    <a:lstStyle/>
                    <a:p>
                      <a:pPr algn="ctr" fontAlgn="ctr"/>
                      <a:r>
                        <a:rPr lang="en-AU" sz="1400" b="1" u="none" strike="noStrike" dirty="0">
                          <a:effectLst/>
                        </a:rPr>
                        <a:t>Cross sectional </a:t>
                      </a:r>
                      <a:endParaRPr lang="en-AU" sz="1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AU"/>
                    </a:p>
                  </a:txBody>
                  <a:tcPr/>
                </a:tc>
                <a:tc hMerge="1">
                  <a:txBody>
                    <a:bodyPr/>
                    <a:lstStyle/>
                    <a:p>
                      <a:endParaRPr lang="en-AU"/>
                    </a:p>
                  </a:txBody>
                  <a:tcPr/>
                </a:tc>
                <a:tc hMerge="1">
                  <a:txBody>
                    <a:bodyPr/>
                    <a:lstStyle/>
                    <a:p>
                      <a:endParaRPr lang="en-AU"/>
                    </a:p>
                  </a:txBody>
                  <a:tcPr/>
                </a:tc>
                <a:tc gridSpan="4">
                  <a:txBody>
                    <a:bodyPr/>
                    <a:lstStyle/>
                    <a:p>
                      <a:pPr algn="ctr" fontAlgn="ctr"/>
                      <a:r>
                        <a:rPr lang="en-AU" sz="1400" b="1" u="none" strike="noStrike" dirty="0">
                          <a:effectLst/>
                        </a:rPr>
                        <a:t>Lagged</a:t>
                      </a:r>
                      <a:endParaRPr lang="en-AU" sz="1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074623547"/>
                  </a:ext>
                </a:extLst>
              </a:tr>
              <a:tr h="500743">
                <a:tc>
                  <a:txBody>
                    <a:bodyPr/>
                    <a:lstStyle/>
                    <a:p>
                      <a:pPr algn="l" fontAlgn="ctr"/>
                      <a:r>
                        <a:rPr lang="en-AU" sz="1400" u="none" strike="noStrike" dirty="0">
                          <a:effectLst/>
                        </a:rPr>
                        <a:t>  </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Odds Ratio</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P-value</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a:effectLst/>
                        </a:rPr>
                        <a:t>Lower 95% CI</a:t>
                      </a:r>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AU" sz="1400" u="none" strike="noStrike">
                          <a:effectLst/>
                        </a:rPr>
                        <a:t>Upper 95% CI</a:t>
                      </a:r>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AU" sz="1400" u="none" strike="noStrike" dirty="0">
                          <a:effectLst/>
                        </a:rPr>
                        <a:t>Odds Ratio</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P-value</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Lower 95% CI</a:t>
                      </a:r>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AU" sz="1400" u="none" strike="noStrike">
                          <a:effectLst/>
                        </a:rPr>
                        <a:t>Upper 95% CI</a:t>
                      </a:r>
                      <a:endParaRPr lang="en-AU"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8207119"/>
                  </a:ext>
                </a:extLst>
              </a:tr>
              <a:tr h="312964">
                <a:tc>
                  <a:txBody>
                    <a:bodyPr/>
                    <a:lstStyle/>
                    <a:p>
                      <a:pPr algn="l" fontAlgn="b"/>
                      <a:r>
                        <a:rPr lang="en-AU" sz="1400" u="none" strike="noStrike" dirty="0">
                          <a:effectLst/>
                        </a:rPr>
                        <a:t>  Age group (ref)</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102943700"/>
                  </a:ext>
                </a:extLst>
              </a:tr>
              <a:tr h="312964">
                <a:tc>
                  <a:txBody>
                    <a:bodyPr/>
                    <a:lstStyle/>
                    <a:p>
                      <a:pPr algn="r" fontAlgn="b"/>
                      <a:r>
                        <a:rPr lang="en-AU" sz="1400" u="none" strike="noStrike" dirty="0">
                          <a:effectLst/>
                        </a:rPr>
                        <a:t>15-24 (ref.)</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444348685"/>
                  </a:ext>
                </a:extLst>
              </a:tr>
              <a:tr h="312964">
                <a:tc>
                  <a:txBody>
                    <a:bodyPr/>
                    <a:lstStyle/>
                    <a:p>
                      <a:pPr algn="r" fontAlgn="b"/>
                      <a:r>
                        <a:rPr lang="en-AU" sz="1400" u="none" strike="noStrike" dirty="0">
                          <a:effectLst/>
                        </a:rPr>
                        <a:t>25-54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0.812</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0.001</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a:effectLst/>
                        </a:rPr>
                        <a:t>0.717</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0.921</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0.795</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0.005</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0.676</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0.934</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578302980"/>
                  </a:ext>
                </a:extLst>
              </a:tr>
              <a:tr h="312964">
                <a:tc>
                  <a:txBody>
                    <a:bodyPr/>
                    <a:lstStyle/>
                    <a:p>
                      <a:pPr algn="r" fontAlgn="b"/>
                      <a:r>
                        <a:rPr lang="en-AU" sz="1400" u="none" strike="noStrike" dirty="0">
                          <a:effectLst/>
                        </a:rPr>
                        <a:t>55-64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0.343</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0.270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0.437</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0.326</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0.245</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0.434</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171167224"/>
                  </a:ext>
                </a:extLst>
              </a:tr>
              <a:tr h="312964">
                <a:tc>
                  <a:txBody>
                    <a:bodyPr/>
                    <a:lstStyle/>
                    <a:p>
                      <a:pPr algn="r" fontAlgn="b"/>
                      <a:r>
                        <a:rPr lang="en-AU" sz="1400" u="none" strike="noStrike" dirty="0">
                          <a:effectLst/>
                        </a:rPr>
                        <a:t>65 and above</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a:effectLst/>
                        </a:rPr>
                        <a:t>0.207</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a:effectLst/>
                        </a:rPr>
                        <a:t>0.158</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a:effectLst/>
                        </a:rPr>
                        <a:t>0.273</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0.181</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0.132</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0.248</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555854609"/>
                  </a:ext>
                </a:extLst>
              </a:tr>
              <a:tr h="312964">
                <a:tc>
                  <a:txBody>
                    <a:bodyPr/>
                    <a:lstStyle/>
                    <a:p>
                      <a:pPr algn="l" fontAlgn="b"/>
                      <a:r>
                        <a:rPr lang="en-AU" sz="1400" u="none" strike="noStrike" dirty="0">
                          <a:effectLst/>
                        </a:rPr>
                        <a:t>  School completion</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782570160"/>
                  </a:ext>
                </a:extLst>
              </a:tr>
              <a:tr h="312964">
                <a:tc>
                  <a:txBody>
                    <a:bodyPr/>
                    <a:lstStyle/>
                    <a:p>
                      <a:pPr algn="r" fontAlgn="b"/>
                      <a:r>
                        <a:rPr lang="en-AU" sz="1400" u="none" strike="noStrike" dirty="0">
                          <a:effectLst/>
                        </a:rPr>
                        <a:t>completed year 12 (ref.)</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134248819"/>
                  </a:ext>
                </a:extLst>
              </a:tr>
              <a:tr h="312964">
                <a:tc>
                  <a:txBody>
                    <a:bodyPr/>
                    <a:lstStyle/>
                    <a:p>
                      <a:pPr algn="r" fontAlgn="b"/>
                      <a:r>
                        <a:rPr lang="en-AU" sz="1400" u="none" strike="noStrike" dirty="0">
                          <a:effectLst/>
                        </a:rPr>
                        <a:t>completed year 10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1.390</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a:effectLst/>
                        </a:rPr>
                        <a:t>1.207</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1.601</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1.399</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1.184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1.652</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414328685"/>
                  </a:ext>
                </a:extLst>
              </a:tr>
              <a:tr h="312964">
                <a:tc>
                  <a:txBody>
                    <a:bodyPr/>
                    <a:lstStyle/>
                    <a:p>
                      <a:pPr algn="r" fontAlgn="b"/>
                      <a:r>
                        <a:rPr lang="en-AU" sz="1400" u="none" strike="noStrike" dirty="0">
                          <a:effectLst/>
                        </a:rPr>
                        <a:t>less than year 10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1.597</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a:effectLst/>
                        </a:rPr>
                        <a:t>1.318</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1.935</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1.731</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1.379</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2.173</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060458783"/>
                  </a:ext>
                </a:extLst>
              </a:tr>
              <a:tr h="312964">
                <a:tc>
                  <a:txBody>
                    <a:bodyPr/>
                    <a:lstStyle/>
                    <a:p>
                      <a:pPr algn="l" fontAlgn="b"/>
                      <a:r>
                        <a:rPr lang="en-AU" sz="1400" u="none" strike="noStrike" dirty="0">
                          <a:effectLst/>
                        </a:rPr>
                        <a:t>  Highly disadvantaged</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1.143</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0.029</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1.014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1.289</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1.147</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0.076</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0.986</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1.333</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644057188"/>
                  </a:ext>
                </a:extLst>
              </a:tr>
              <a:tr h="312964">
                <a:tc>
                  <a:txBody>
                    <a:bodyPr/>
                    <a:lstStyle/>
                    <a:p>
                      <a:pPr algn="l" fontAlgn="b"/>
                      <a:r>
                        <a:rPr lang="en-AU" sz="1400" u="none" strike="noStrike" dirty="0">
                          <a:effectLst/>
                        </a:rPr>
                        <a:t>  Financial stressors </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790595207"/>
                  </a:ext>
                </a:extLst>
              </a:tr>
              <a:tr h="312964">
                <a:tc>
                  <a:txBody>
                    <a:bodyPr/>
                    <a:lstStyle/>
                    <a:p>
                      <a:pPr algn="r" fontAlgn="b"/>
                      <a:r>
                        <a:rPr lang="en-AU" sz="1400" u="none" strike="noStrike" dirty="0">
                          <a:effectLst/>
                        </a:rPr>
                        <a:t>None (ref.)</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370227247"/>
                  </a:ext>
                </a:extLst>
              </a:tr>
              <a:tr h="312964">
                <a:tc>
                  <a:txBody>
                    <a:bodyPr/>
                    <a:lstStyle/>
                    <a:p>
                      <a:pPr algn="r" fontAlgn="b"/>
                      <a:r>
                        <a:rPr lang="en-AU" sz="1400" u="none" strike="noStrike" dirty="0">
                          <a:effectLst/>
                        </a:rPr>
                        <a:t>1</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1.621</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1.419</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1.852</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1.390</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1.174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1.646</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113509349"/>
                  </a:ext>
                </a:extLst>
              </a:tr>
              <a:tr h="312964">
                <a:tc>
                  <a:txBody>
                    <a:bodyPr/>
                    <a:lstStyle/>
                    <a:p>
                      <a:pPr algn="r" fontAlgn="b"/>
                      <a:r>
                        <a:rPr lang="en-AU" sz="1400" u="none" strike="noStrike" dirty="0">
                          <a:effectLst/>
                        </a:rPr>
                        <a:t>2</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2.518</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2.161</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2.934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2.134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1.744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2.611</a:t>
                      </a:r>
                      <a:endParaRPr lang="en-AU"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18139541"/>
                  </a:ext>
                </a:extLst>
              </a:tr>
              <a:tr h="122468">
                <a:tc>
                  <a:txBody>
                    <a:bodyPr/>
                    <a:lstStyle/>
                    <a:p>
                      <a:pPr algn="r" fontAlgn="ctr"/>
                      <a:r>
                        <a:rPr lang="en-AU" sz="1400" u="none" strike="noStrike" dirty="0">
                          <a:effectLst/>
                        </a:rPr>
                        <a:t>3+</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4.127</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3.566</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4.776</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3.448</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2.860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4.155</a:t>
                      </a:r>
                      <a:endParaRPr lang="en-AU"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849773254"/>
                  </a:ext>
                </a:extLst>
              </a:tr>
            </a:tbl>
          </a:graphicData>
        </a:graphic>
      </p:graphicFrame>
      <p:sp>
        <p:nvSpPr>
          <p:cNvPr id="3" name="Speech Bubble: Rectangle with Corners Rounded 2">
            <a:extLst>
              <a:ext uri="{FF2B5EF4-FFF2-40B4-BE49-F238E27FC236}">
                <a16:creationId xmlns:a16="http://schemas.microsoft.com/office/drawing/2014/main" id="{2EEAE4AD-24FF-F3E5-E00E-FC1D53028E6C}"/>
              </a:ext>
            </a:extLst>
          </p:cNvPr>
          <p:cNvSpPr/>
          <p:nvPr/>
        </p:nvSpPr>
        <p:spPr>
          <a:xfrm>
            <a:off x="6677024" y="1537883"/>
            <a:ext cx="1895475" cy="1531145"/>
          </a:xfrm>
          <a:prstGeom prst="wedgeRoundRectCallout">
            <a:avLst>
              <a:gd name="adj1" fmla="val -71776"/>
              <a:gd name="adj2" fmla="val -27641"/>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dirty="0"/>
              <a:t>OR &gt; 1.00 = at greater risk. OR&lt; 1 = at lower risk</a:t>
            </a:r>
          </a:p>
        </p:txBody>
      </p:sp>
      <p:cxnSp>
        <p:nvCxnSpPr>
          <p:cNvPr id="5" name="Straight Arrow Connector 4">
            <a:extLst>
              <a:ext uri="{FF2B5EF4-FFF2-40B4-BE49-F238E27FC236}">
                <a16:creationId xmlns:a16="http://schemas.microsoft.com/office/drawing/2014/main" id="{F18497D8-D95A-0B3D-FDF6-02860E5C84F9}"/>
              </a:ext>
            </a:extLst>
          </p:cNvPr>
          <p:cNvCxnSpPr>
            <a:cxnSpLocks/>
          </p:cNvCxnSpPr>
          <p:nvPr/>
        </p:nvCxnSpPr>
        <p:spPr>
          <a:xfrm flipH="1" flipV="1">
            <a:off x="4781550" y="1537883"/>
            <a:ext cx="1419225" cy="32901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 name="Slide Number Placeholder 3">
            <a:extLst>
              <a:ext uri="{FF2B5EF4-FFF2-40B4-BE49-F238E27FC236}">
                <a16:creationId xmlns:a16="http://schemas.microsoft.com/office/drawing/2014/main" id="{674BFD48-3BF5-0855-D6CF-9C9CADCBB6CF}"/>
              </a:ext>
            </a:extLst>
          </p:cNvPr>
          <p:cNvSpPr>
            <a:spLocks noGrp="1"/>
          </p:cNvSpPr>
          <p:nvPr>
            <p:ph type="sldNum" sz="quarter" idx="12"/>
          </p:nvPr>
        </p:nvSpPr>
        <p:spPr/>
        <p:txBody>
          <a:bodyPr/>
          <a:lstStyle/>
          <a:p>
            <a:fld id="{8BAB4C53-6F4F-4DD2-9B2B-49CDCA326648}" type="slidenum">
              <a:rPr lang="en-AU" smtClean="0"/>
              <a:t>17</a:t>
            </a:fld>
            <a:endParaRPr lang="en-AU"/>
          </a:p>
        </p:txBody>
      </p:sp>
      <p:sp>
        <p:nvSpPr>
          <p:cNvPr id="6" name="TextBox 5">
            <a:extLst>
              <a:ext uri="{FF2B5EF4-FFF2-40B4-BE49-F238E27FC236}">
                <a16:creationId xmlns:a16="http://schemas.microsoft.com/office/drawing/2014/main" id="{D086359B-4BAE-E595-4927-7EA11A6333C6}"/>
              </a:ext>
            </a:extLst>
          </p:cNvPr>
          <p:cNvSpPr txBox="1"/>
          <p:nvPr/>
        </p:nvSpPr>
        <p:spPr>
          <a:xfrm>
            <a:off x="4000499" y="316984"/>
            <a:ext cx="3057525" cy="369332"/>
          </a:xfrm>
          <a:prstGeom prst="rect">
            <a:avLst/>
          </a:prstGeom>
          <a:noFill/>
        </p:spPr>
        <p:txBody>
          <a:bodyPr wrap="square" rtlCol="0">
            <a:spAutoFit/>
          </a:bodyPr>
          <a:lstStyle/>
          <a:p>
            <a:pPr algn="ctr"/>
            <a:r>
              <a:rPr lang="en-AU" dirty="0"/>
              <a:t>Top half of table </a:t>
            </a:r>
          </a:p>
        </p:txBody>
      </p:sp>
      <p:sp>
        <p:nvSpPr>
          <p:cNvPr id="7" name="TextBox 6">
            <a:extLst>
              <a:ext uri="{FF2B5EF4-FFF2-40B4-BE49-F238E27FC236}">
                <a16:creationId xmlns:a16="http://schemas.microsoft.com/office/drawing/2014/main" id="{38AAC319-F19F-8A54-DB34-8D80A145174D}"/>
              </a:ext>
            </a:extLst>
          </p:cNvPr>
          <p:cNvSpPr txBox="1"/>
          <p:nvPr/>
        </p:nvSpPr>
        <p:spPr>
          <a:xfrm>
            <a:off x="7553324" y="305467"/>
            <a:ext cx="3057525" cy="369332"/>
          </a:xfrm>
          <a:prstGeom prst="rect">
            <a:avLst/>
          </a:prstGeom>
          <a:noFill/>
        </p:spPr>
        <p:txBody>
          <a:bodyPr wrap="square" rtlCol="0">
            <a:spAutoFit/>
          </a:bodyPr>
          <a:lstStyle/>
          <a:p>
            <a:pPr algn="ctr"/>
            <a:r>
              <a:rPr lang="en-AU" dirty="0"/>
              <a:t>Top half of table </a:t>
            </a:r>
          </a:p>
        </p:txBody>
      </p:sp>
    </p:spTree>
    <p:extLst>
      <p:ext uri="{BB962C8B-B14F-4D97-AF65-F5344CB8AC3E}">
        <p14:creationId xmlns:p14="http://schemas.microsoft.com/office/powerpoint/2010/main" val="3216472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AF29A4-0A16-F509-DCAE-C4CC8B87C858}"/>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760F243F-B87C-7E82-58C2-7083532180EA}"/>
              </a:ext>
            </a:extLst>
          </p:cNvPr>
          <p:cNvGraphicFramePr>
            <a:graphicFrameLocks noGrp="1"/>
          </p:cNvGraphicFramePr>
          <p:nvPr>
            <p:extLst>
              <p:ext uri="{D42A27DB-BD31-4B8C-83A1-F6EECF244321}">
                <p14:modId xmlns:p14="http://schemas.microsoft.com/office/powerpoint/2010/main" val="2764259667"/>
              </p:ext>
            </p:extLst>
          </p:nvPr>
        </p:nvGraphicFramePr>
        <p:xfrm>
          <a:off x="1042985" y="855258"/>
          <a:ext cx="10106029" cy="5501092"/>
        </p:xfrm>
        <a:graphic>
          <a:graphicData uri="http://schemas.openxmlformats.org/drawingml/2006/table">
            <a:tbl>
              <a:tblPr>
                <a:tableStyleId>{5C22544A-7EE6-4342-B048-85BDC9FD1C3A}</a:tableStyleId>
              </a:tblPr>
              <a:tblGrid>
                <a:gridCol w="2862181">
                  <a:extLst>
                    <a:ext uri="{9D8B030D-6E8A-4147-A177-3AD203B41FA5}">
                      <a16:colId xmlns:a16="http://schemas.microsoft.com/office/drawing/2014/main" val="3926082326"/>
                    </a:ext>
                  </a:extLst>
                </a:gridCol>
                <a:gridCol w="905481">
                  <a:extLst>
                    <a:ext uri="{9D8B030D-6E8A-4147-A177-3AD203B41FA5}">
                      <a16:colId xmlns:a16="http://schemas.microsoft.com/office/drawing/2014/main" val="2310107658"/>
                    </a:ext>
                  </a:extLst>
                </a:gridCol>
                <a:gridCol w="905481">
                  <a:extLst>
                    <a:ext uri="{9D8B030D-6E8A-4147-A177-3AD203B41FA5}">
                      <a16:colId xmlns:a16="http://schemas.microsoft.com/office/drawing/2014/main" val="1346522682"/>
                    </a:ext>
                  </a:extLst>
                </a:gridCol>
                <a:gridCol w="905481">
                  <a:extLst>
                    <a:ext uri="{9D8B030D-6E8A-4147-A177-3AD203B41FA5}">
                      <a16:colId xmlns:a16="http://schemas.microsoft.com/office/drawing/2014/main" val="2754108468"/>
                    </a:ext>
                  </a:extLst>
                </a:gridCol>
                <a:gridCol w="905481">
                  <a:extLst>
                    <a:ext uri="{9D8B030D-6E8A-4147-A177-3AD203B41FA5}">
                      <a16:colId xmlns:a16="http://schemas.microsoft.com/office/drawing/2014/main" val="3339977681"/>
                    </a:ext>
                  </a:extLst>
                </a:gridCol>
                <a:gridCol w="905481">
                  <a:extLst>
                    <a:ext uri="{9D8B030D-6E8A-4147-A177-3AD203B41FA5}">
                      <a16:colId xmlns:a16="http://schemas.microsoft.com/office/drawing/2014/main" val="2853949588"/>
                    </a:ext>
                  </a:extLst>
                </a:gridCol>
                <a:gridCol w="905481">
                  <a:extLst>
                    <a:ext uri="{9D8B030D-6E8A-4147-A177-3AD203B41FA5}">
                      <a16:colId xmlns:a16="http://schemas.microsoft.com/office/drawing/2014/main" val="3635202301"/>
                    </a:ext>
                  </a:extLst>
                </a:gridCol>
                <a:gridCol w="905481">
                  <a:extLst>
                    <a:ext uri="{9D8B030D-6E8A-4147-A177-3AD203B41FA5}">
                      <a16:colId xmlns:a16="http://schemas.microsoft.com/office/drawing/2014/main" val="238426049"/>
                    </a:ext>
                  </a:extLst>
                </a:gridCol>
                <a:gridCol w="905481">
                  <a:extLst>
                    <a:ext uri="{9D8B030D-6E8A-4147-A177-3AD203B41FA5}">
                      <a16:colId xmlns:a16="http://schemas.microsoft.com/office/drawing/2014/main" val="2080915400"/>
                    </a:ext>
                  </a:extLst>
                </a:gridCol>
              </a:tblGrid>
              <a:tr h="395968">
                <a:tc>
                  <a:txBody>
                    <a:bodyPr/>
                    <a:lstStyle/>
                    <a:p>
                      <a:pPr algn="l" fontAlgn="b"/>
                      <a:r>
                        <a:rPr lang="en-AU" sz="1400" b="1" u="none" strike="noStrike" dirty="0">
                          <a:effectLst/>
                        </a:rPr>
                        <a:t>Victim of violence </a:t>
                      </a:r>
                      <a:endParaRPr lang="en-AU" sz="1400" b="1" i="0" u="none" strike="noStrike" dirty="0">
                        <a:solidFill>
                          <a:srgbClr val="000000"/>
                        </a:solidFill>
                        <a:effectLst/>
                        <a:latin typeface="Calibri" panose="020F0502020204030204" pitchFamily="34" charset="0"/>
                      </a:endParaRPr>
                    </a:p>
                  </a:txBody>
                  <a:tcPr marL="9525" marR="9525" marT="9525" marB="0" anchor="ctr"/>
                </a:tc>
                <a:tc gridSpan="4">
                  <a:txBody>
                    <a:bodyPr/>
                    <a:lstStyle/>
                    <a:p>
                      <a:pPr algn="ctr" fontAlgn="ctr"/>
                      <a:r>
                        <a:rPr lang="en-AU" sz="1400" b="1" u="none" strike="noStrike" dirty="0">
                          <a:effectLst/>
                        </a:rPr>
                        <a:t>Cross sectional </a:t>
                      </a:r>
                      <a:endParaRPr lang="en-AU" sz="1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AU"/>
                    </a:p>
                  </a:txBody>
                  <a:tcPr/>
                </a:tc>
                <a:tc hMerge="1">
                  <a:txBody>
                    <a:bodyPr/>
                    <a:lstStyle/>
                    <a:p>
                      <a:endParaRPr lang="en-AU"/>
                    </a:p>
                  </a:txBody>
                  <a:tcPr/>
                </a:tc>
                <a:tc hMerge="1">
                  <a:txBody>
                    <a:bodyPr/>
                    <a:lstStyle/>
                    <a:p>
                      <a:endParaRPr lang="en-AU"/>
                    </a:p>
                  </a:txBody>
                  <a:tcPr/>
                </a:tc>
                <a:tc gridSpan="4">
                  <a:txBody>
                    <a:bodyPr/>
                    <a:lstStyle/>
                    <a:p>
                      <a:pPr algn="ctr" fontAlgn="ctr"/>
                      <a:r>
                        <a:rPr lang="en-AU" sz="1400" b="1" u="none" strike="noStrike" dirty="0">
                          <a:effectLst/>
                        </a:rPr>
                        <a:t>Lagged</a:t>
                      </a:r>
                      <a:endParaRPr lang="en-AU" sz="1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074623547"/>
                  </a:ext>
                </a:extLst>
              </a:tr>
              <a:tr h="500743">
                <a:tc>
                  <a:txBody>
                    <a:bodyPr/>
                    <a:lstStyle/>
                    <a:p>
                      <a:pPr algn="l" fontAlgn="ctr"/>
                      <a:r>
                        <a:rPr lang="en-AU" sz="1400" u="none" strike="noStrike" dirty="0">
                          <a:effectLst/>
                        </a:rPr>
                        <a:t>  </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Odds Ratio</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P-value</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a:effectLst/>
                        </a:rPr>
                        <a:t>Lower 95% CI</a:t>
                      </a:r>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AU" sz="1400" u="none" strike="noStrike">
                          <a:effectLst/>
                        </a:rPr>
                        <a:t>Upper 95% CI</a:t>
                      </a:r>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AU" sz="1400" u="none" strike="noStrike" dirty="0">
                          <a:effectLst/>
                        </a:rPr>
                        <a:t>Odds Ratio</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err="1">
                          <a:effectLst/>
                        </a:rPr>
                        <a:t>P_value</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Lower 95% CI</a:t>
                      </a:r>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AU" sz="1400" u="none" strike="noStrike">
                          <a:effectLst/>
                        </a:rPr>
                        <a:t>Upper 95% CI</a:t>
                      </a:r>
                      <a:endParaRPr lang="en-AU"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8207119"/>
                  </a:ext>
                </a:extLst>
              </a:tr>
              <a:tr h="312964">
                <a:tc>
                  <a:txBody>
                    <a:bodyPr/>
                    <a:lstStyle/>
                    <a:p>
                      <a:pPr algn="l" fontAlgn="b"/>
                      <a:r>
                        <a:rPr lang="en-AU" sz="1400" u="none" strike="noStrike" dirty="0">
                          <a:effectLst/>
                        </a:rPr>
                        <a:t>  Age group (ref)</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102943700"/>
                  </a:ext>
                </a:extLst>
              </a:tr>
              <a:tr h="312964">
                <a:tc>
                  <a:txBody>
                    <a:bodyPr/>
                    <a:lstStyle/>
                    <a:p>
                      <a:pPr algn="r" fontAlgn="b"/>
                      <a:r>
                        <a:rPr lang="en-AU" sz="1400" u="none" strike="noStrike" dirty="0">
                          <a:effectLst/>
                        </a:rPr>
                        <a:t>15-24 (ref.)</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444348685"/>
                  </a:ext>
                </a:extLst>
              </a:tr>
              <a:tr h="312964">
                <a:tc>
                  <a:txBody>
                    <a:bodyPr/>
                    <a:lstStyle/>
                    <a:p>
                      <a:pPr algn="r" fontAlgn="b"/>
                      <a:r>
                        <a:rPr lang="en-AU" sz="1400" u="none" strike="noStrike" dirty="0">
                          <a:effectLst/>
                        </a:rPr>
                        <a:t>25-54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0.812</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0.001</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a:effectLst/>
                        </a:rPr>
                        <a:t>0.717</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0.921</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0.795</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0.005</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0.676</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0.934</a:t>
                      </a:r>
                      <a:endParaRPr lang="en-AU"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578302980"/>
                  </a:ext>
                </a:extLst>
              </a:tr>
              <a:tr h="312964">
                <a:tc>
                  <a:txBody>
                    <a:bodyPr/>
                    <a:lstStyle/>
                    <a:p>
                      <a:pPr algn="r" fontAlgn="b"/>
                      <a:r>
                        <a:rPr lang="en-AU" sz="1400" u="none" strike="noStrike" dirty="0">
                          <a:effectLst/>
                        </a:rPr>
                        <a:t>55-64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0.343</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0.270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0.437</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0.326</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0.245</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0.434</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171167224"/>
                  </a:ext>
                </a:extLst>
              </a:tr>
              <a:tr h="312964">
                <a:tc>
                  <a:txBody>
                    <a:bodyPr/>
                    <a:lstStyle/>
                    <a:p>
                      <a:pPr algn="r" fontAlgn="b"/>
                      <a:r>
                        <a:rPr lang="en-AU" sz="1400" u="none" strike="noStrike" dirty="0">
                          <a:effectLst/>
                        </a:rPr>
                        <a:t>65 and above</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a:effectLst/>
                        </a:rPr>
                        <a:t>0.207</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a:effectLst/>
                        </a:rPr>
                        <a:t>0.158</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a:effectLst/>
                        </a:rPr>
                        <a:t>0.273</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0.181</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0.132</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0.248</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555854609"/>
                  </a:ext>
                </a:extLst>
              </a:tr>
              <a:tr h="312964">
                <a:tc>
                  <a:txBody>
                    <a:bodyPr/>
                    <a:lstStyle/>
                    <a:p>
                      <a:pPr algn="l" fontAlgn="b"/>
                      <a:r>
                        <a:rPr lang="en-AU" sz="1400" u="none" strike="noStrike" dirty="0">
                          <a:effectLst/>
                        </a:rPr>
                        <a:t>  School completion</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782570160"/>
                  </a:ext>
                </a:extLst>
              </a:tr>
              <a:tr h="312964">
                <a:tc>
                  <a:txBody>
                    <a:bodyPr/>
                    <a:lstStyle/>
                    <a:p>
                      <a:pPr algn="r" fontAlgn="b"/>
                      <a:r>
                        <a:rPr lang="en-AU" sz="1400" u="none" strike="noStrike" dirty="0">
                          <a:effectLst/>
                        </a:rPr>
                        <a:t>completed year 12 (ref.)</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134248819"/>
                  </a:ext>
                </a:extLst>
              </a:tr>
              <a:tr h="312964">
                <a:tc>
                  <a:txBody>
                    <a:bodyPr/>
                    <a:lstStyle/>
                    <a:p>
                      <a:pPr algn="r" fontAlgn="b"/>
                      <a:r>
                        <a:rPr lang="en-AU" sz="1400" u="none" strike="noStrike" dirty="0">
                          <a:effectLst/>
                        </a:rPr>
                        <a:t>completed year 10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1.390</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a:effectLst/>
                        </a:rPr>
                        <a:t>1.207</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1.601</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1.399</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1.184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1.652</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414328685"/>
                  </a:ext>
                </a:extLst>
              </a:tr>
              <a:tr h="312964">
                <a:tc>
                  <a:txBody>
                    <a:bodyPr/>
                    <a:lstStyle/>
                    <a:p>
                      <a:pPr algn="r" fontAlgn="b"/>
                      <a:r>
                        <a:rPr lang="en-AU" sz="1400" u="none" strike="noStrike" dirty="0">
                          <a:effectLst/>
                        </a:rPr>
                        <a:t>less than year 10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1.597</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a:effectLst/>
                        </a:rPr>
                        <a:t>1.318</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1.935</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1.731</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1.379</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2.173</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060458783"/>
                  </a:ext>
                </a:extLst>
              </a:tr>
              <a:tr h="312964">
                <a:tc>
                  <a:txBody>
                    <a:bodyPr/>
                    <a:lstStyle/>
                    <a:p>
                      <a:pPr algn="l" fontAlgn="b"/>
                      <a:r>
                        <a:rPr lang="en-AU" sz="1400" u="none" strike="noStrike" dirty="0">
                          <a:effectLst/>
                        </a:rPr>
                        <a:t>  Highly disadvantaged</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1.143</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0.029</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1.014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1.289</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1.147</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0.076</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0.986</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1.333</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644057188"/>
                  </a:ext>
                </a:extLst>
              </a:tr>
              <a:tr h="312964">
                <a:tc>
                  <a:txBody>
                    <a:bodyPr/>
                    <a:lstStyle/>
                    <a:p>
                      <a:pPr algn="l" fontAlgn="b"/>
                      <a:r>
                        <a:rPr lang="en-AU" sz="1400" u="none" strike="noStrike" dirty="0">
                          <a:effectLst/>
                        </a:rPr>
                        <a:t>  Financial stressors </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790595207"/>
                  </a:ext>
                </a:extLst>
              </a:tr>
              <a:tr h="312964">
                <a:tc>
                  <a:txBody>
                    <a:bodyPr/>
                    <a:lstStyle/>
                    <a:p>
                      <a:pPr algn="r" fontAlgn="b"/>
                      <a:r>
                        <a:rPr lang="en-AU" sz="1400" u="none" strike="noStrike" dirty="0">
                          <a:effectLst/>
                        </a:rPr>
                        <a:t>None (ref.)</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370227247"/>
                  </a:ext>
                </a:extLst>
              </a:tr>
              <a:tr h="312964">
                <a:tc>
                  <a:txBody>
                    <a:bodyPr/>
                    <a:lstStyle/>
                    <a:p>
                      <a:pPr algn="r" fontAlgn="b"/>
                      <a:r>
                        <a:rPr lang="en-AU" sz="1400" u="none" strike="noStrike" dirty="0">
                          <a:effectLst/>
                        </a:rPr>
                        <a:t>1</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1.621</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1.419</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1.852</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1.390</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1.174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1.646</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113509349"/>
                  </a:ext>
                </a:extLst>
              </a:tr>
              <a:tr h="312964">
                <a:tc>
                  <a:txBody>
                    <a:bodyPr/>
                    <a:lstStyle/>
                    <a:p>
                      <a:pPr algn="r" fontAlgn="b"/>
                      <a:r>
                        <a:rPr lang="en-AU" sz="1400" u="none" strike="noStrike" dirty="0">
                          <a:effectLst/>
                        </a:rPr>
                        <a:t>2</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2.518</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2.161</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2.934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2.134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1.744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2.611</a:t>
                      </a:r>
                      <a:endParaRPr lang="en-AU"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18139541"/>
                  </a:ext>
                </a:extLst>
              </a:tr>
              <a:tr h="122468">
                <a:tc>
                  <a:txBody>
                    <a:bodyPr/>
                    <a:lstStyle/>
                    <a:p>
                      <a:pPr algn="r" fontAlgn="ctr"/>
                      <a:r>
                        <a:rPr lang="en-AU" sz="1400" u="none" strike="noStrike" dirty="0">
                          <a:effectLst/>
                        </a:rPr>
                        <a:t>3+</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4.127</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3.566</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4.776</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3.448</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2.860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4.155</a:t>
                      </a:r>
                      <a:endParaRPr lang="en-AU"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849773254"/>
                  </a:ext>
                </a:extLst>
              </a:tr>
            </a:tbl>
          </a:graphicData>
        </a:graphic>
      </p:graphicFrame>
      <p:sp>
        <p:nvSpPr>
          <p:cNvPr id="3" name="Slide Number Placeholder 2">
            <a:extLst>
              <a:ext uri="{FF2B5EF4-FFF2-40B4-BE49-F238E27FC236}">
                <a16:creationId xmlns:a16="http://schemas.microsoft.com/office/drawing/2014/main" id="{F69CFC17-56DA-C902-7083-C110B77F0F03}"/>
              </a:ext>
            </a:extLst>
          </p:cNvPr>
          <p:cNvSpPr>
            <a:spLocks noGrp="1"/>
          </p:cNvSpPr>
          <p:nvPr>
            <p:ph type="sldNum" sz="quarter" idx="12"/>
          </p:nvPr>
        </p:nvSpPr>
        <p:spPr/>
        <p:txBody>
          <a:bodyPr/>
          <a:lstStyle/>
          <a:p>
            <a:fld id="{8BAB4C53-6F4F-4DD2-9B2B-49CDCA326648}" type="slidenum">
              <a:rPr lang="en-AU" smtClean="0"/>
              <a:t>18</a:t>
            </a:fld>
            <a:endParaRPr lang="en-AU"/>
          </a:p>
        </p:txBody>
      </p:sp>
      <p:sp>
        <p:nvSpPr>
          <p:cNvPr id="6" name="TextBox 5">
            <a:extLst>
              <a:ext uri="{FF2B5EF4-FFF2-40B4-BE49-F238E27FC236}">
                <a16:creationId xmlns:a16="http://schemas.microsoft.com/office/drawing/2014/main" id="{ED6D593C-5D46-4703-B752-AB7BA225389C}"/>
              </a:ext>
            </a:extLst>
          </p:cNvPr>
          <p:cNvSpPr txBox="1"/>
          <p:nvPr/>
        </p:nvSpPr>
        <p:spPr>
          <a:xfrm>
            <a:off x="4000499" y="316984"/>
            <a:ext cx="3057525" cy="369332"/>
          </a:xfrm>
          <a:prstGeom prst="rect">
            <a:avLst/>
          </a:prstGeom>
          <a:noFill/>
        </p:spPr>
        <p:txBody>
          <a:bodyPr wrap="square" rtlCol="0">
            <a:spAutoFit/>
          </a:bodyPr>
          <a:lstStyle/>
          <a:p>
            <a:pPr algn="ctr"/>
            <a:r>
              <a:rPr lang="en-AU" dirty="0"/>
              <a:t>Top half of table </a:t>
            </a:r>
          </a:p>
        </p:txBody>
      </p:sp>
      <p:sp>
        <p:nvSpPr>
          <p:cNvPr id="7" name="TextBox 6">
            <a:extLst>
              <a:ext uri="{FF2B5EF4-FFF2-40B4-BE49-F238E27FC236}">
                <a16:creationId xmlns:a16="http://schemas.microsoft.com/office/drawing/2014/main" id="{9016BFC9-8FFD-D181-64A5-BD2CD6F16748}"/>
              </a:ext>
            </a:extLst>
          </p:cNvPr>
          <p:cNvSpPr txBox="1"/>
          <p:nvPr/>
        </p:nvSpPr>
        <p:spPr>
          <a:xfrm>
            <a:off x="7391399" y="316984"/>
            <a:ext cx="3057525" cy="369332"/>
          </a:xfrm>
          <a:prstGeom prst="rect">
            <a:avLst/>
          </a:prstGeom>
          <a:noFill/>
        </p:spPr>
        <p:txBody>
          <a:bodyPr wrap="square" rtlCol="0">
            <a:spAutoFit/>
          </a:bodyPr>
          <a:lstStyle/>
          <a:p>
            <a:pPr algn="ctr"/>
            <a:r>
              <a:rPr lang="en-AU" dirty="0"/>
              <a:t>Top half of table </a:t>
            </a:r>
          </a:p>
        </p:txBody>
      </p:sp>
      <p:sp>
        <p:nvSpPr>
          <p:cNvPr id="4" name="Speech Bubble: Rectangle with Corners Rounded 3">
            <a:extLst>
              <a:ext uri="{FF2B5EF4-FFF2-40B4-BE49-F238E27FC236}">
                <a16:creationId xmlns:a16="http://schemas.microsoft.com/office/drawing/2014/main" id="{D1A0D425-E6B3-BE60-4AE0-034982B8A197}"/>
              </a:ext>
            </a:extLst>
          </p:cNvPr>
          <p:cNvSpPr/>
          <p:nvPr/>
        </p:nvSpPr>
        <p:spPr>
          <a:xfrm>
            <a:off x="7067548" y="3179550"/>
            <a:ext cx="2293632" cy="1840891"/>
          </a:xfrm>
          <a:prstGeom prst="wedgeRoundRectCallout">
            <a:avLst>
              <a:gd name="adj1" fmla="val -71776"/>
              <a:gd name="adj2" fmla="val -27641"/>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dirty="0"/>
              <a:t>The odds of a 25-54 yr. olds being assaulted are about 19%  &lt; than 15-24 yr olds</a:t>
            </a:r>
          </a:p>
        </p:txBody>
      </p:sp>
      <p:cxnSp>
        <p:nvCxnSpPr>
          <p:cNvPr id="8" name="Straight Arrow Connector 7">
            <a:extLst>
              <a:ext uri="{FF2B5EF4-FFF2-40B4-BE49-F238E27FC236}">
                <a16:creationId xmlns:a16="http://schemas.microsoft.com/office/drawing/2014/main" id="{6BF5975C-361C-A140-1E10-8C456D2B9D81}"/>
              </a:ext>
            </a:extLst>
          </p:cNvPr>
          <p:cNvCxnSpPr>
            <a:cxnSpLocks/>
          </p:cNvCxnSpPr>
          <p:nvPr/>
        </p:nvCxnSpPr>
        <p:spPr>
          <a:xfrm flipH="1" flipV="1">
            <a:off x="4686300" y="2524125"/>
            <a:ext cx="1914525" cy="108167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081507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F4406-E232-C058-8F1E-4BC52A1E1C69}"/>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664F02C-69AE-927C-0DC0-36D6FD06D8DC}"/>
              </a:ext>
            </a:extLst>
          </p:cNvPr>
          <p:cNvGraphicFramePr>
            <a:graphicFrameLocks noGrp="1"/>
          </p:cNvGraphicFramePr>
          <p:nvPr>
            <p:extLst>
              <p:ext uri="{D42A27DB-BD31-4B8C-83A1-F6EECF244321}">
                <p14:modId xmlns:p14="http://schemas.microsoft.com/office/powerpoint/2010/main" val="370691677"/>
              </p:ext>
            </p:extLst>
          </p:nvPr>
        </p:nvGraphicFramePr>
        <p:xfrm>
          <a:off x="1042985" y="855258"/>
          <a:ext cx="10106029" cy="5501092"/>
        </p:xfrm>
        <a:graphic>
          <a:graphicData uri="http://schemas.openxmlformats.org/drawingml/2006/table">
            <a:tbl>
              <a:tblPr>
                <a:tableStyleId>{5C22544A-7EE6-4342-B048-85BDC9FD1C3A}</a:tableStyleId>
              </a:tblPr>
              <a:tblGrid>
                <a:gridCol w="2862181">
                  <a:extLst>
                    <a:ext uri="{9D8B030D-6E8A-4147-A177-3AD203B41FA5}">
                      <a16:colId xmlns:a16="http://schemas.microsoft.com/office/drawing/2014/main" val="3926082326"/>
                    </a:ext>
                  </a:extLst>
                </a:gridCol>
                <a:gridCol w="905481">
                  <a:extLst>
                    <a:ext uri="{9D8B030D-6E8A-4147-A177-3AD203B41FA5}">
                      <a16:colId xmlns:a16="http://schemas.microsoft.com/office/drawing/2014/main" val="2310107658"/>
                    </a:ext>
                  </a:extLst>
                </a:gridCol>
                <a:gridCol w="905481">
                  <a:extLst>
                    <a:ext uri="{9D8B030D-6E8A-4147-A177-3AD203B41FA5}">
                      <a16:colId xmlns:a16="http://schemas.microsoft.com/office/drawing/2014/main" val="1346522682"/>
                    </a:ext>
                  </a:extLst>
                </a:gridCol>
                <a:gridCol w="905481">
                  <a:extLst>
                    <a:ext uri="{9D8B030D-6E8A-4147-A177-3AD203B41FA5}">
                      <a16:colId xmlns:a16="http://schemas.microsoft.com/office/drawing/2014/main" val="2754108468"/>
                    </a:ext>
                  </a:extLst>
                </a:gridCol>
                <a:gridCol w="905481">
                  <a:extLst>
                    <a:ext uri="{9D8B030D-6E8A-4147-A177-3AD203B41FA5}">
                      <a16:colId xmlns:a16="http://schemas.microsoft.com/office/drawing/2014/main" val="3339977681"/>
                    </a:ext>
                  </a:extLst>
                </a:gridCol>
                <a:gridCol w="905481">
                  <a:extLst>
                    <a:ext uri="{9D8B030D-6E8A-4147-A177-3AD203B41FA5}">
                      <a16:colId xmlns:a16="http://schemas.microsoft.com/office/drawing/2014/main" val="2853949588"/>
                    </a:ext>
                  </a:extLst>
                </a:gridCol>
                <a:gridCol w="905481">
                  <a:extLst>
                    <a:ext uri="{9D8B030D-6E8A-4147-A177-3AD203B41FA5}">
                      <a16:colId xmlns:a16="http://schemas.microsoft.com/office/drawing/2014/main" val="3635202301"/>
                    </a:ext>
                  </a:extLst>
                </a:gridCol>
                <a:gridCol w="905481">
                  <a:extLst>
                    <a:ext uri="{9D8B030D-6E8A-4147-A177-3AD203B41FA5}">
                      <a16:colId xmlns:a16="http://schemas.microsoft.com/office/drawing/2014/main" val="238426049"/>
                    </a:ext>
                  </a:extLst>
                </a:gridCol>
                <a:gridCol w="905481">
                  <a:extLst>
                    <a:ext uri="{9D8B030D-6E8A-4147-A177-3AD203B41FA5}">
                      <a16:colId xmlns:a16="http://schemas.microsoft.com/office/drawing/2014/main" val="2080915400"/>
                    </a:ext>
                  </a:extLst>
                </a:gridCol>
              </a:tblGrid>
              <a:tr h="395968">
                <a:tc>
                  <a:txBody>
                    <a:bodyPr/>
                    <a:lstStyle/>
                    <a:p>
                      <a:pPr algn="l" fontAlgn="b"/>
                      <a:r>
                        <a:rPr lang="en-AU" sz="1400" b="1" u="none" strike="noStrike" dirty="0">
                          <a:effectLst/>
                        </a:rPr>
                        <a:t>Victim of violence </a:t>
                      </a:r>
                      <a:endParaRPr lang="en-AU" sz="1400" b="1" i="0" u="none" strike="noStrike" dirty="0">
                        <a:solidFill>
                          <a:srgbClr val="000000"/>
                        </a:solidFill>
                        <a:effectLst/>
                        <a:latin typeface="Calibri" panose="020F0502020204030204" pitchFamily="34" charset="0"/>
                      </a:endParaRPr>
                    </a:p>
                  </a:txBody>
                  <a:tcPr marL="9525" marR="9525" marT="9525" marB="0" anchor="ctr"/>
                </a:tc>
                <a:tc gridSpan="4">
                  <a:txBody>
                    <a:bodyPr/>
                    <a:lstStyle/>
                    <a:p>
                      <a:pPr algn="ctr" fontAlgn="ctr"/>
                      <a:r>
                        <a:rPr lang="en-AU" sz="1400" b="1" u="none" strike="noStrike" dirty="0">
                          <a:effectLst/>
                        </a:rPr>
                        <a:t>Cross sectional </a:t>
                      </a:r>
                      <a:endParaRPr lang="en-AU" sz="1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AU"/>
                    </a:p>
                  </a:txBody>
                  <a:tcPr/>
                </a:tc>
                <a:tc hMerge="1">
                  <a:txBody>
                    <a:bodyPr/>
                    <a:lstStyle/>
                    <a:p>
                      <a:endParaRPr lang="en-AU"/>
                    </a:p>
                  </a:txBody>
                  <a:tcPr/>
                </a:tc>
                <a:tc hMerge="1">
                  <a:txBody>
                    <a:bodyPr/>
                    <a:lstStyle/>
                    <a:p>
                      <a:endParaRPr lang="en-AU"/>
                    </a:p>
                  </a:txBody>
                  <a:tcPr/>
                </a:tc>
                <a:tc gridSpan="4">
                  <a:txBody>
                    <a:bodyPr/>
                    <a:lstStyle/>
                    <a:p>
                      <a:pPr algn="ctr" fontAlgn="ctr"/>
                      <a:r>
                        <a:rPr lang="en-AU" sz="1400" b="1" u="none" strike="noStrike" dirty="0">
                          <a:effectLst/>
                        </a:rPr>
                        <a:t>Lagged</a:t>
                      </a:r>
                      <a:endParaRPr lang="en-AU" sz="1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074623547"/>
                  </a:ext>
                </a:extLst>
              </a:tr>
              <a:tr h="500743">
                <a:tc>
                  <a:txBody>
                    <a:bodyPr/>
                    <a:lstStyle/>
                    <a:p>
                      <a:pPr algn="l" fontAlgn="ctr"/>
                      <a:r>
                        <a:rPr lang="en-AU" sz="1400" u="none" strike="noStrike" dirty="0">
                          <a:effectLst/>
                        </a:rPr>
                        <a:t>  </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Odds Ratio</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P-value</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a:effectLst/>
                        </a:rPr>
                        <a:t>Lower 95% CI</a:t>
                      </a:r>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AU" sz="1400" u="none" strike="noStrike">
                          <a:effectLst/>
                        </a:rPr>
                        <a:t>Upper 95% CI</a:t>
                      </a:r>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AU" sz="1400" u="none" strike="noStrike" dirty="0">
                          <a:effectLst/>
                        </a:rPr>
                        <a:t>Odds Ratio</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err="1">
                          <a:effectLst/>
                        </a:rPr>
                        <a:t>P_value</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Lower 95% CI</a:t>
                      </a:r>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AU" sz="1400" u="none" strike="noStrike">
                          <a:effectLst/>
                        </a:rPr>
                        <a:t>Upper 95% CI</a:t>
                      </a:r>
                      <a:endParaRPr lang="en-AU"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8207119"/>
                  </a:ext>
                </a:extLst>
              </a:tr>
              <a:tr h="312964">
                <a:tc>
                  <a:txBody>
                    <a:bodyPr/>
                    <a:lstStyle/>
                    <a:p>
                      <a:pPr algn="l" fontAlgn="b"/>
                      <a:r>
                        <a:rPr lang="en-AU" sz="1400" u="none" strike="noStrike" dirty="0">
                          <a:effectLst/>
                        </a:rPr>
                        <a:t>  Age group (ref)</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102943700"/>
                  </a:ext>
                </a:extLst>
              </a:tr>
              <a:tr h="312964">
                <a:tc>
                  <a:txBody>
                    <a:bodyPr/>
                    <a:lstStyle/>
                    <a:p>
                      <a:pPr algn="r" fontAlgn="b"/>
                      <a:r>
                        <a:rPr lang="en-AU" sz="1400" u="none" strike="noStrike" dirty="0">
                          <a:effectLst/>
                        </a:rPr>
                        <a:t>15-24 (ref.)</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444348685"/>
                  </a:ext>
                </a:extLst>
              </a:tr>
              <a:tr h="312964">
                <a:tc>
                  <a:txBody>
                    <a:bodyPr/>
                    <a:lstStyle/>
                    <a:p>
                      <a:pPr algn="r" fontAlgn="b"/>
                      <a:r>
                        <a:rPr lang="en-AU" sz="1400" u="none" strike="noStrike" dirty="0">
                          <a:effectLst/>
                        </a:rPr>
                        <a:t>25-54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0.812</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0.001</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a:effectLst/>
                        </a:rPr>
                        <a:t>0.717</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0.921</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0.795</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0.005</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0.676</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0.934</a:t>
                      </a:r>
                      <a:endParaRPr lang="en-AU"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578302980"/>
                  </a:ext>
                </a:extLst>
              </a:tr>
              <a:tr h="312964">
                <a:tc>
                  <a:txBody>
                    <a:bodyPr/>
                    <a:lstStyle/>
                    <a:p>
                      <a:pPr algn="r" fontAlgn="b"/>
                      <a:r>
                        <a:rPr lang="en-AU" sz="1400" u="none" strike="noStrike" dirty="0">
                          <a:effectLst/>
                        </a:rPr>
                        <a:t>55-64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0.343</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0.270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0.437</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0.326</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0.245</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0.434</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171167224"/>
                  </a:ext>
                </a:extLst>
              </a:tr>
              <a:tr h="312964">
                <a:tc>
                  <a:txBody>
                    <a:bodyPr/>
                    <a:lstStyle/>
                    <a:p>
                      <a:pPr algn="r" fontAlgn="b"/>
                      <a:r>
                        <a:rPr lang="en-AU" sz="1400" u="none" strike="noStrike" dirty="0">
                          <a:effectLst/>
                        </a:rPr>
                        <a:t>65 and above</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a:effectLst/>
                        </a:rPr>
                        <a:t>0.207</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a:effectLst/>
                        </a:rPr>
                        <a:t>0.158</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a:effectLst/>
                        </a:rPr>
                        <a:t>0.273</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0.181</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0.132</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0.248</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555854609"/>
                  </a:ext>
                </a:extLst>
              </a:tr>
              <a:tr h="312964">
                <a:tc>
                  <a:txBody>
                    <a:bodyPr/>
                    <a:lstStyle/>
                    <a:p>
                      <a:pPr algn="l" fontAlgn="b"/>
                      <a:r>
                        <a:rPr lang="en-AU" sz="1400" u="none" strike="noStrike" dirty="0">
                          <a:effectLst/>
                        </a:rPr>
                        <a:t>  School completion</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782570160"/>
                  </a:ext>
                </a:extLst>
              </a:tr>
              <a:tr h="312964">
                <a:tc>
                  <a:txBody>
                    <a:bodyPr/>
                    <a:lstStyle/>
                    <a:p>
                      <a:pPr algn="r" fontAlgn="b"/>
                      <a:r>
                        <a:rPr lang="en-AU" sz="1400" u="none" strike="noStrike" dirty="0">
                          <a:effectLst/>
                        </a:rPr>
                        <a:t>completed year 11 or 12 (ref.)</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134248819"/>
                  </a:ext>
                </a:extLst>
              </a:tr>
              <a:tr h="312964">
                <a:tc>
                  <a:txBody>
                    <a:bodyPr/>
                    <a:lstStyle/>
                    <a:p>
                      <a:pPr algn="r" fontAlgn="b"/>
                      <a:r>
                        <a:rPr lang="en-AU" sz="1400" u="none" strike="noStrike" dirty="0">
                          <a:effectLst/>
                        </a:rPr>
                        <a:t>completed year 10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1.390</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a:effectLst/>
                        </a:rPr>
                        <a:t>1.207</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1.601</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1.399</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1.184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1.652</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414328685"/>
                  </a:ext>
                </a:extLst>
              </a:tr>
              <a:tr h="312964">
                <a:tc>
                  <a:txBody>
                    <a:bodyPr/>
                    <a:lstStyle/>
                    <a:p>
                      <a:pPr algn="r" fontAlgn="b"/>
                      <a:r>
                        <a:rPr lang="en-AU" sz="1400" u="none" strike="noStrike" dirty="0">
                          <a:effectLst/>
                        </a:rPr>
                        <a:t>less than year 10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1.597</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a:effectLst/>
                        </a:rPr>
                        <a:t>1.318</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1.935</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1.731</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1.379</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2.173</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060458783"/>
                  </a:ext>
                </a:extLst>
              </a:tr>
              <a:tr h="312964">
                <a:tc>
                  <a:txBody>
                    <a:bodyPr/>
                    <a:lstStyle/>
                    <a:p>
                      <a:pPr algn="l" fontAlgn="b"/>
                      <a:r>
                        <a:rPr lang="en-AU" sz="1400" u="none" strike="noStrike" dirty="0">
                          <a:effectLst/>
                        </a:rPr>
                        <a:t>  Highly disadvantaged</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1.143</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0.029</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1.014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1.289</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1.147</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0.076</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0.986</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1.333</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644057188"/>
                  </a:ext>
                </a:extLst>
              </a:tr>
              <a:tr h="312964">
                <a:tc>
                  <a:txBody>
                    <a:bodyPr/>
                    <a:lstStyle/>
                    <a:p>
                      <a:pPr algn="l" fontAlgn="b"/>
                      <a:r>
                        <a:rPr lang="en-AU" sz="1400" u="none" strike="noStrike" dirty="0">
                          <a:effectLst/>
                        </a:rPr>
                        <a:t>  Financial stressors </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790595207"/>
                  </a:ext>
                </a:extLst>
              </a:tr>
              <a:tr h="312964">
                <a:tc>
                  <a:txBody>
                    <a:bodyPr/>
                    <a:lstStyle/>
                    <a:p>
                      <a:pPr algn="r" fontAlgn="b"/>
                      <a:r>
                        <a:rPr lang="en-AU" sz="1400" u="none" strike="noStrike" dirty="0">
                          <a:effectLst/>
                        </a:rPr>
                        <a:t>None (ref.)</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370227247"/>
                  </a:ext>
                </a:extLst>
              </a:tr>
              <a:tr h="312964">
                <a:tc>
                  <a:txBody>
                    <a:bodyPr/>
                    <a:lstStyle/>
                    <a:p>
                      <a:pPr algn="r" fontAlgn="b"/>
                      <a:r>
                        <a:rPr lang="en-AU" sz="1400" u="none" strike="noStrike" dirty="0">
                          <a:effectLst/>
                        </a:rPr>
                        <a:t>1</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1.621</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1.419</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1.852</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1.390</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1.174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1.646</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113509349"/>
                  </a:ext>
                </a:extLst>
              </a:tr>
              <a:tr h="312964">
                <a:tc>
                  <a:txBody>
                    <a:bodyPr/>
                    <a:lstStyle/>
                    <a:p>
                      <a:pPr algn="r" fontAlgn="b"/>
                      <a:r>
                        <a:rPr lang="en-AU" sz="1400" u="none" strike="noStrike" dirty="0">
                          <a:effectLst/>
                        </a:rPr>
                        <a:t>2</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2.518</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2.161</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2.934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2.134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1.744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2.611</a:t>
                      </a:r>
                      <a:endParaRPr lang="en-AU"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18139541"/>
                  </a:ext>
                </a:extLst>
              </a:tr>
              <a:tr h="122468">
                <a:tc>
                  <a:txBody>
                    <a:bodyPr/>
                    <a:lstStyle/>
                    <a:p>
                      <a:pPr algn="r" fontAlgn="ctr"/>
                      <a:r>
                        <a:rPr lang="en-AU" sz="1400" u="none" strike="noStrike" dirty="0">
                          <a:effectLst/>
                        </a:rPr>
                        <a:t>3+</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4.127</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3.566</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4.776</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3.448</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2.860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4.155</a:t>
                      </a:r>
                      <a:endParaRPr lang="en-AU"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849773254"/>
                  </a:ext>
                </a:extLst>
              </a:tr>
            </a:tbl>
          </a:graphicData>
        </a:graphic>
      </p:graphicFrame>
      <p:sp>
        <p:nvSpPr>
          <p:cNvPr id="3" name="Slide Number Placeholder 2">
            <a:extLst>
              <a:ext uri="{FF2B5EF4-FFF2-40B4-BE49-F238E27FC236}">
                <a16:creationId xmlns:a16="http://schemas.microsoft.com/office/drawing/2014/main" id="{FF98ACA4-B284-DDA3-B898-98BDAB42F24B}"/>
              </a:ext>
            </a:extLst>
          </p:cNvPr>
          <p:cNvSpPr>
            <a:spLocks noGrp="1"/>
          </p:cNvSpPr>
          <p:nvPr>
            <p:ph type="sldNum" sz="quarter" idx="12"/>
          </p:nvPr>
        </p:nvSpPr>
        <p:spPr/>
        <p:txBody>
          <a:bodyPr/>
          <a:lstStyle/>
          <a:p>
            <a:fld id="{8BAB4C53-6F4F-4DD2-9B2B-49CDCA326648}" type="slidenum">
              <a:rPr lang="en-AU" smtClean="0"/>
              <a:t>19</a:t>
            </a:fld>
            <a:endParaRPr lang="en-AU"/>
          </a:p>
        </p:txBody>
      </p:sp>
      <p:sp>
        <p:nvSpPr>
          <p:cNvPr id="6" name="TextBox 5">
            <a:extLst>
              <a:ext uri="{FF2B5EF4-FFF2-40B4-BE49-F238E27FC236}">
                <a16:creationId xmlns:a16="http://schemas.microsoft.com/office/drawing/2014/main" id="{8ABFA359-9AF8-C1AE-17F5-D2CDBC8597E0}"/>
              </a:ext>
            </a:extLst>
          </p:cNvPr>
          <p:cNvSpPr txBox="1"/>
          <p:nvPr/>
        </p:nvSpPr>
        <p:spPr>
          <a:xfrm>
            <a:off x="4000499" y="316984"/>
            <a:ext cx="3057525" cy="369332"/>
          </a:xfrm>
          <a:prstGeom prst="rect">
            <a:avLst/>
          </a:prstGeom>
          <a:noFill/>
        </p:spPr>
        <p:txBody>
          <a:bodyPr wrap="square" rtlCol="0">
            <a:spAutoFit/>
          </a:bodyPr>
          <a:lstStyle/>
          <a:p>
            <a:pPr algn="ctr"/>
            <a:r>
              <a:rPr lang="en-AU" dirty="0"/>
              <a:t>Top half of table </a:t>
            </a:r>
          </a:p>
        </p:txBody>
      </p:sp>
      <p:sp>
        <p:nvSpPr>
          <p:cNvPr id="7" name="TextBox 6">
            <a:extLst>
              <a:ext uri="{FF2B5EF4-FFF2-40B4-BE49-F238E27FC236}">
                <a16:creationId xmlns:a16="http://schemas.microsoft.com/office/drawing/2014/main" id="{2E5573BD-C84A-011E-8EEA-A06C87136D8C}"/>
              </a:ext>
            </a:extLst>
          </p:cNvPr>
          <p:cNvSpPr txBox="1"/>
          <p:nvPr/>
        </p:nvSpPr>
        <p:spPr>
          <a:xfrm>
            <a:off x="7391399" y="316984"/>
            <a:ext cx="3057525" cy="369332"/>
          </a:xfrm>
          <a:prstGeom prst="rect">
            <a:avLst/>
          </a:prstGeom>
          <a:noFill/>
        </p:spPr>
        <p:txBody>
          <a:bodyPr wrap="square" rtlCol="0">
            <a:spAutoFit/>
          </a:bodyPr>
          <a:lstStyle/>
          <a:p>
            <a:pPr algn="ctr"/>
            <a:r>
              <a:rPr lang="en-AU" dirty="0"/>
              <a:t>Top half of table </a:t>
            </a:r>
          </a:p>
        </p:txBody>
      </p:sp>
    </p:spTree>
    <p:extLst>
      <p:ext uri="{BB962C8B-B14F-4D97-AF65-F5344CB8AC3E}">
        <p14:creationId xmlns:p14="http://schemas.microsoft.com/office/powerpoint/2010/main" val="1671849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34E68-EB0F-FC4A-0D70-B43E16B66F76}"/>
              </a:ext>
            </a:extLst>
          </p:cNvPr>
          <p:cNvSpPr>
            <a:spLocks noGrp="1"/>
          </p:cNvSpPr>
          <p:nvPr>
            <p:ph type="title"/>
          </p:nvPr>
        </p:nvSpPr>
        <p:spPr/>
        <p:txBody>
          <a:bodyPr/>
          <a:lstStyle/>
          <a:p>
            <a:r>
              <a:rPr lang="en-US" dirty="0"/>
              <a:t>Background </a:t>
            </a:r>
            <a:endParaRPr lang="en-AU" dirty="0"/>
          </a:p>
        </p:txBody>
      </p:sp>
      <p:sp>
        <p:nvSpPr>
          <p:cNvPr id="3" name="Content Placeholder 2">
            <a:extLst>
              <a:ext uri="{FF2B5EF4-FFF2-40B4-BE49-F238E27FC236}">
                <a16:creationId xmlns:a16="http://schemas.microsoft.com/office/drawing/2014/main" id="{DEC8967C-4E14-F7BE-53CB-B80F9F98DFDF}"/>
              </a:ext>
            </a:extLst>
          </p:cNvPr>
          <p:cNvSpPr>
            <a:spLocks noGrp="1"/>
          </p:cNvSpPr>
          <p:nvPr>
            <p:ph idx="1"/>
          </p:nvPr>
        </p:nvSpPr>
        <p:spPr/>
        <p:txBody>
          <a:bodyPr>
            <a:normAutofit/>
          </a:bodyPr>
          <a:lstStyle/>
          <a:p>
            <a:r>
              <a:rPr lang="en-US" dirty="0">
                <a:effectLst/>
                <a:latin typeface="Aptos" panose="020B0004020202020204" pitchFamily="34" charset="0"/>
                <a:ea typeface="DengXian" panose="02010600030101010101" pitchFamily="2" charset="-122"/>
              </a:rPr>
              <a:t>An estimated 189,000 women </a:t>
            </a:r>
            <a:r>
              <a:rPr lang="en-US" dirty="0">
                <a:latin typeface="Aptos" panose="020B0004020202020204" pitchFamily="34" charset="0"/>
                <a:ea typeface="DengXian" panose="02010600030101010101" pitchFamily="2" charset="-122"/>
              </a:rPr>
              <a:t>(around 2% of those over </a:t>
            </a:r>
            <a:r>
              <a:rPr lang="en-US" dirty="0">
                <a:effectLst/>
                <a:latin typeface="Aptos" panose="020B0004020202020204" pitchFamily="34" charset="0"/>
                <a:ea typeface="DengXian" panose="02010600030101010101" pitchFamily="2" charset="-122"/>
              </a:rPr>
              <a:t>the age of 18) </a:t>
            </a:r>
            <a:r>
              <a:rPr lang="en-US" dirty="0">
                <a:latin typeface="Aptos" panose="020B0004020202020204" pitchFamily="34" charset="0"/>
                <a:ea typeface="DengXian" panose="02010600030101010101" pitchFamily="2" charset="-122"/>
              </a:rPr>
              <a:t>are physically assaulted each year in Australia </a:t>
            </a:r>
            <a:r>
              <a:rPr lang="en-US" dirty="0">
                <a:effectLst/>
                <a:latin typeface="Aptos" panose="020B0004020202020204" pitchFamily="34" charset="0"/>
                <a:ea typeface="DengXian" panose="02010600030101010101" pitchFamily="2" charset="-122"/>
              </a:rPr>
              <a:t> </a:t>
            </a:r>
          </a:p>
          <a:p>
            <a:r>
              <a:rPr lang="en-US" dirty="0"/>
              <a:t>Nearly 80% of these assaults are committed by men known to the victim</a:t>
            </a:r>
          </a:p>
          <a:p>
            <a:r>
              <a:rPr lang="en-US" dirty="0"/>
              <a:t>About half of the women who report being assaulted say that alcohol or drugs contributed to the assault (ABS Personal Safety Survey)</a:t>
            </a:r>
          </a:p>
          <a:p>
            <a:r>
              <a:rPr lang="en-US" dirty="0"/>
              <a:t>But most of the research on alcohol-related violence has focused on alcohol use by the offender, rather than the victim</a:t>
            </a:r>
          </a:p>
        </p:txBody>
      </p:sp>
      <p:sp>
        <p:nvSpPr>
          <p:cNvPr id="4" name="Slide Number Placeholder 3">
            <a:extLst>
              <a:ext uri="{FF2B5EF4-FFF2-40B4-BE49-F238E27FC236}">
                <a16:creationId xmlns:a16="http://schemas.microsoft.com/office/drawing/2014/main" id="{BAE315E4-41E5-E51F-9BBC-47DBB9576CB8}"/>
              </a:ext>
            </a:extLst>
          </p:cNvPr>
          <p:cNvSpPr>
            <a:spLocks noGrp="1"/>
          </p:cNvSpPr>
          <p:nvPr>
            <p:ph type="sldNum" sz="quarter" idx="12"/>
          </p:nvPr>
        </p:nvSpPr>
        <p:spPr/>
        <p:txBody>
          <a:bodyPr/>
          <a:lstStyle/>
          <a:p>
            <a:fld id="{8BAB4C53-6F4F-4DD2-9B2B-49CDCA326648}" type="slidenum">
              <a:rPr lang="en-AU" smtClean="0"/>
              <a:t>2</a:t>
            </a:fld>
            <a:endParaRPr lang="en-AU"/>
          </a:p>
        </p:txBody>
      </p:sp>
    </p:spTree>
    <p:extLst>
      <p:ext uri="{BB962C8B-B14F-4D97-AF65-F5344CB8AC3E}">
        <p14:creationId xmlns:p14="http://schemas.microsoft.com/office/powerpoint/2010/main" val="3404780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E6557B-44E0-51CD-7B62-7EDF25310945}"/>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46036C6-36C5-8207-EC2B-C6DEF835C6C1}"/>
              </a:ext>
            </a:extLst>
          </p:cNvPr>
          <p:cNvGraphicFramePr>
            <a:graphicFrameLocks noGrp="1"/>
          </p:cNvGraphicFramePr>
          <p:nvPr>
            <p:extLst>
              <p:ext uri="{D42A27DB-BD31-4B8C-83A1-F6EECF244321}">
                <p14:modId xmlns:p14="http://schemas.microsoft.com/office/powerpoint/2010/main" val="4109652198"/>
              </p:ext>
            </p:extLst>
          </p:nvPr>
        </p:nvGraphicFramePr>
        <p:xfrm>
          <a:off x="1057275" y="739261"/>
          <a:ext cx="10077448" cy="5391149"/>
        </p:xfrm>
        <a:graphic>
          <a:graphicData uri="http://schemas.openxmlformats.org/drawingml/2006/table">
            <a:tbl>
              <a:tblPr>
                <a:tableStyleId>{5C22544A-7EE6-4342-B048-85BDC9FD1C3A}</a:tableStyleId>
              </a:tblPr>
              <a:tblGrid>
                <a:gridCol w="2854088">
                  <a:extLst>
                    <a:ext uri="{9D8B030D-6E8A-4147-A177-3AD203B41FA5}">
                      <a16:colId xmlns:a16="http://schemas.microsoft.com/office/drawing/2014/main" val="3926082326"/>
                    </a:ext>
                  </a:extLst>
                </a:gridCol>
                <a:gridCol w="902920">
                  <a:extLst>
                    <a:ext uri="{9D8B030D-6E8A-4147-A177-3AD203B41FA5}">
                      <a16:colId xmlns:a16="http://schemas.microsoft.com/office/drawing/2014/main" val="2310107658"/>
                    </a:ext>
                  </a:extLst>
                </a:gridCol>
                <a:gridCol w="902920">
                  <a:extLst>
                    <a:ext uri="{9D8B030D-6E8A-4147-A177-3AD203B41FA5}">
                      <a16:colId xmlns:a16="http://schemas.microsoft.com/office/drawing/2014/main" val="1346522682"/>
                    </a:ext>
                  </a:extLst>
                </a:gridCol>
                <a:gridCol w="902920">
                  <a:extLst>
                    <a:ext uri="{9D8B030D-6E8A-4147-A177-3AD203B41FA5}">
                      <a16:colId xmlns:a16="http://schemas.microsoft.com/office/drawing/2014/main" val="2754108468"/>
                    </a:ext>
                  </a:extLst>
                </a:gridCol>
                <a:gridCol w="902920">
                  <a:extLst>
                    <a:ext uri="{9D8B030D-6E8A-4147-A177-3AD203B41FA5}">
                      <a16:colId xmlns:a16="http://schemas.microsoft.com/office/drawing/2014/main" val="3339977681"/>
                    </a:ext>
                  </a:extLst>
                </a:gridCol>
                <a:gridCol w="902920">
                  <a:extLst>
                    <a:ext uri="{9D8B030D-6E8A-4147-A177-3AD203B41FA5}">
                      <a16:colId xmlns:a16="http://schemas.microsoft.com/office/drawing/2014/main" val="2853949588"/>
                    </a:ext>
                  </a:extLst>
                </a:gridCol>
                <a:gridCol w="902920">
                  <a:extLst>
                    <a:ext uri="{9D8B030D-6E8A-4147-A177-3AD203B41FA5}">
                      <a16:colId xmlns:a16="http://schemas.microsoft.com/office/drawing/2014/main" val="3635202301"/>
                    </a:ext>
                  </a:extLst>
                </a:gridCol>
                <a:gridCol w="902920">
                  <a:extLst>
                    <a:ext uri="{9D8B030D-6E8A-4147-A177-3AD203B41FA5}">
                      <a16:colId xmlns:a16="http://schemas.microsoft.com/office/drawing/2014/main" val="238426049"/>
                    </a:ext>
                  </a:extLst>
                </a:gridCol>
                <a:gridCol w="902920">
                  <a:extLst>
                    <a:ext uri="{9D8B030D-6E8A-4147-A177-3AD203B41FA5}">
                      <a16:colId xmlns:a16="http://schemas.microsoft.com/office/drawing/2014/main" val="2080915400"/>
                    </a:ext>
                  </a:extLst>
                </a:gridCol>
              </a:tblGrid>
              <a:tr h="473947">
                <a:tc>
                  <a:txBody>
                    <a:bodyPr/>
                    <a:lstStyle/>
                    <a:p>
                      <a:pPr algn="l" fontAlgn="b"/>
                      <a:r>
                        <a:rPr lang="en-AU" sz="1400" b="1" u="none" strike="noStrike" dirty="0">
                          <a:effectLst/>
                        </a:rPr>
                        <a:t>  Victim of violence </a:t>
                      </a:r>
                      <a:endParaRPr lang="en-AU" sz="1400" b="0" i="0" u="none" strike="noStrike" dirty="0">
                        <a:solidFill>
                          <a:srgbClr val="000000"/>
                        </a:solidFill>
                        <a:effectLst/>
                        <a:latin typeface="Calibri" panose="020F0502020204030204" pitchFamily="34" charset="0"/>
                      </a:endParaRPr>
                    </a:p>
                  </a:txBody>
                  <a:tcPr marL="9525" marR="9525" marT="9525" marB="0" anchor="ctr"/>
                </a:tc>
                <a:tc gridSpan="4">
                  <a:txBody>
                    <a:bodyPr/>
                    <a:lstStyle/>
                    <a:p>
                      <a:pPr algn="ctr" fontAlgn="ctr"/>
                      <a:r>
                        <a:rPr lang="en-AU" sz="1400" b="1" u="none" strike="noStrike" dirty="0">
                          <a:effectLst/>
                        </a:rPr>
                        <a:t>Cross sectional (cont.)</a:t>
                      </a:r>
                      <a:endParaRPr lang="en-AU" sz="1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AU"/>
                    </a:p>
                  </a:txBody>
                  <a:tcPr/>
                </a:tc>
                <a:tc hMerge="1">
                  <a:txBody>
                    <a:bodyPr/>
                    <a:lstStyle/>
                    <a:p>
                      <a:endParaRPr lang="en-AU"/>
                    </a:p>
                  </a:txBody>
                  <a:tcPr/>
                </a:tc>
                <a:tc hMerge="1">
                  <a:txBody>
                    <a:bodyPr/>
                    <a:lstStyle/>
                    <a:p>
                      <a:endParaRPr lang="en-AU"/>
                    </a:p>
                  </a:txBody>
                  <a:tcPr/>
                </a:tc>
                <a:tc gridSpan="4">
                  <a:txBody>
                    <a:bodyPr/>
                    <a:lstStyle/>
                    <a:p>
                      <a:pPr algn="ctr" fontAlgn="ctr"/>
                      <a:r>
                        <a:rPr lang="en-AU" sz="1400" b="1" u="none" strike="noStrike" dirty="0">
                          <a:effectLst/>
                        </a:rPr>
                        <a:t>Lagged (cont.)</a:t>
                      </a:r>
                      <a:endParaRPr lang="en-AU" sz="1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074623547"/>
                  </a:ext>
                </a:extLst>
              </a:tr>
              <a:tr h="473947">
                <a:tc>
                  <a:txBody>
                    <a:bodyPr/>
                    <a:lstStyle/>
                    <a:p>
                      <a:pPr algn="l" fontAlgn="ctr"/>
                      <a:r>
                        <a:rPr lang="en-AU" sz="1400" u="none" strike="noStrike" dirty="0">
                          <a:effectLst/>
                        </a:rPr>
                        <a:t>  </a:t>
                      </a:r>
                      <a:endParaRPr lang="en-AU"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Odds Ratio</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P-value</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a:effectLst/>
                        </a:rPr>
                        <a:t>Lower 95% CI</a:t>
                      </a:r>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AU" sz="1400" u="none" strike="noStrike">
                          <a:effectLst/>
                        </a:rPr>
                        <a:t>Upper 95% CI</a:t>
                      </a:r>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AU" sz="1400" u="none" strike="noStrike" dirty="0">
                          <a:effectLst/>
                        </a:rPr>
                        <a:t>Odds Ratio</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P-value</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a:effectLst/>
                        </a:rPr>
                        <a:t>Lower 95% CI</a:t>
                      </a:r>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AU" sz="1400" u="none" strike="noStrike">
                          <a:effectLst/>
                        </a:rPr>
                        <a:t>Upper 95% CI</a:t>
                      </a:r>
                      <a:endParaRPr lang="en-AU"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8207119"/>
                  </a:ext>
                </a:extLst>
              </a:tr>
              <a:tr h="296217">
                <a:tc>
                  <a:txBody>
                    <a:bodyPr/>
                    <a:lstStyle/>
                    <a:p>
                      <a:pPr algn="l" fontAlgn="b"/>
                      <a:r>
                        <a:rPr lang="en-AU" sz="1400" u="none" strike="noStrike" dirty="0">
                          <a:effectLst/>
                        </a:rPr>
                        <a:t>  Age group (ref)</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102943700"/>
                  </a:ext>
                </a:extLst>
              </a:tr>
              <a:tr h="296217">
                <a:tc>
                  <a:txBody>
                    <a:bodyPr/>
                    <a:lstStyle/>
                    <a:p>
                      <a:pPr algn="r" fontAlgn="b"/>
                      <a:r>
                        <a:rPr lang="en-AU" sz="1400" u="none" strike="noStrike" dirty="0">
                          <a:effectLst/>
                        </a:rPr>
                        <a:t>15-24 (ref.)</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444348685"/>
                  </a:ext>
                </a:extLst>
              </a:tr>
              <a:tr h="296217">
                <a:tc>
                  <a:txBody>
                    <a:bodyPr/>
                    <a:lstStyle/>
                    <a:p>
                      <a:pPr algn="r" fontAlgn="b"/>
                      <a:r>
                        <a:rPr lang="en-AU" sz="1400" u="none" strike="noStrike" dirty="0">
                          <a:effectLst/>
                        </a:rPr>
                        <a:t>25-54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0.812</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0.001</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a:effectLst/>
                        </a:rPr>
                        <a:t>0.717</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0.921</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0.795</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0.005</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a:effectLst/>
                        </a:rPr>
                        <a:t>0.676</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0.934</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578302980"/>
                  </a:ext>
                </a:extLst>
              </a:tr>
              <a:tr h="296217">
                <a:tc>
                  <a:txBody>
                    <a:bodyPr/>
                    <a:lstStyle/>
                    <a:p>
                      <a:pPr algn="r" fontAlgn="b"/>
                      <a:r>
                        <a:rPr lang="en-AU" sz="1400" u="none" strike="noStrike" dirty="0">
                          <a:effectLst/>
                        </a:rPr>
                        <a:t>55-64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0.343</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0.270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0.437</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0.326</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a:effectLst/>
                        </a:rPr>
                        <a:t>0.245</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0.434</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171167224"/>
                  </a:ext>
                </a:extLst>
              </a:tr>
              <a:tr h="296217">
                <a:tc>
                  <a:txBody>
                    <a:bodyPr/>
                    <a:lstStyle/>
                    <a:p>
                      <a:pPr algn="r" fontAlgn="b"/>
                      <a:r>
                        <a:rPr lang="en-AU" sz="1400" u="none" strike="noStrike" dirty="0">
                          <a:effectLst/>
                        </a:rPr>
                        <a:t>65 and above</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a:effectLst/>
                        </a:rPr>
                        <a:t>0.207</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a:effectLst/>
                        </a:rPr>
                        <a:t>0.158</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a:effectLst/>
                        </a:rPr>
                        <a:t>0.273</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0.181</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a:effectLst/>
                        </a:rPr>
                        <a:t>0.132</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0.248</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555854609"/>
                  </a:ext>
                </a:extLst>
              </a:tr>
              <a:tr h="296217">
                <a:tc>
                  <a:txBody>
                    <a:bodyPr/>
                    <a:lstStyle/>
                    <a:p>
                      <a:pPr algn="l" fontAlgn="b"/>
                      <a:r>
                        <a:rPr lang="en-AU" sz="1400" u="none" strike="noStrike" dirty="0">
                          <a:effectLst/>
                        </a:rPr>
                        <a:t>  School completion</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782570160"/>
                  </a:ext>
                </a:extLst>
              </a:tr>
              <a:tr h="296217">
                <a:tc>
                  <a:txBody>
                    <a:bodyPr/>
                    <a:lstStyle/>
                    <a:p>
                      <a:pPr algn="r" fontAlgn="b"/>
                      <a:r>
                        <a:rPr lang="en-AU" sz="1400" u="none" strike="noStrike" dirty="0">
                          <a:effectLst/>
                        </a:rPr>
                        <a:t>completed year 11 or 12 (ref.)</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134248819"/>
                  </a:ext>
                </a:extLst>
              </a:tr>
              <a:tr h="296217">
                <a:tc>
                  <a:txBody>
                    <a:bodyPr/>
                    <a:lstStyle/>
                    <a:p>
                      <a:pPr algn="r" fontAlgn="b"/>
                      <a:r>
                        <a:rPr lang="en-AU" sz="1400" u="none" strike="noStrike" dirty="0">
                          <a:effectLst/>
                        </a:rPr>
                        <a:t>completed year 10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1.390</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a:effectLst/>
                        </a:rPr>
                        <a:t>1.207</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1.601</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1.399</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1.184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1.652</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414328685"/>
                  </a:ext>
                </a:extLst>
              </a:tr>
              <a:tr h="296217">
                <a:tc>
                  <a:txBody>
                    <a:bodyPr/>
                    <a:lstStyle/>
                    <a:p>
                      <a:pPr algn="r" fontAlgn="b"/>
                      <a:r>
                        <a:rPr lang="en-AU" sz="1400" u="none" strike="noStrike" dirty="0">
                          <a:effectLst/>
                        </a:rPr>
                        <a:t>less than year 10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1.597</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a:effectLst/>
                        </a:rPr>
                        <a:t>1.318</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1.935</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1.731</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a:effectLst/>
                        </a:rPr>
                        <a:t>1.379</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2.173</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060458783"/>
                  </a:ext>
                </a:extLst>
              </a:tr>
              <a:tr h="296217">
                <a:tc>
                  <a:txBody>
                    <a:bodyPr/>
                    <a:lstStyle/>
                    <a:p>
                      <a:pPr algn="l" fontAlgn="b"/>
                      <a:r>
                        <a:rPr lang="en-AU" sz="1400" u="none" strike="noStrike" dirty="0">
                          <a:effectLst/>
                        </a:rPr>
                        <a:t>  Highly disadvantaged</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1.143</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0.029</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1.014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1.289</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1.147</a:t>
                      </a:r>
                      <a:endParaRPr lang="en-AU" sz="1400" b="0" i="0" u="none" strike="noStrike" dirty="0">
                        <a:solidFill>
                          <a:srgbClr val="000000"/>
                        </a:solidFill>
                        <a:effectLst/>
                        <a:latin typeface="Arial" panose="020B0604020202020204" pitchFamily="34" charset="0"/>
                      </a:endParaRPr>
                    </a:p>
                  </a:txBody>
                  <a:tcPr marL="9525" marR="9525" marT="9525" marB="0" anchor="ctr">
                    <a:solidFill>
                      <a:schemeClr val="tx2">
                        <a:lumMod val="10000"/>
                        <a:lumOff val="90000"/>
                      </a:schemeClr>
                    </a:solidFill>
                  </a:tcPr>
                </a:tc>
                <a:tc>
                  <a:txBody>
                    <a:bodyPr/>
                    <a:lstStyle/>
                    <a:p>
                      <a:pPr algn="ctr" fontAlgn="b"/>
                      <a:r>
                        <a:rPr lang="en-AU" sz="1400" u="none" strike="noStrike" dirty="0">
                          <a:effectLst/>
                        </a:rPr>
                        <a:t>0.076</a:t>
                      </a:r>
                      <a:endParaRPr lang="en-AU" sz="1400" b="0" i="0" u="none" strike="noStrike" dirty="0">
                        <a:solidFill>
                          <a:srgbClr val="000000"/>
                        </a:solidFill>
                        <a:effectLst/>
                        <a:latin typeface="Arial" panose="020B0604020202020204" pitchFamily="34" charset="0"/>
                      </a:endParaRPr>
                    </a:p>
                  </a:txBody>
                  <a:tcPr marL="9525" marR="9525" marT="9525" marB="0" anchor="ctr">
                    <a:solidFill>
                      <a:schemeClr val="tx2">
                        <a:lumMod val="10000"/>
                        <a:lumOff val="90000"/>
                      </a:schemeClr>
                    </a:solidFill>
                  </a:tcPr>
                </a:tc>
                <a:tc>
                  <a:txBody>
                    <a:bodyPr/>
                    <a:lstStyle/>
                    <a:p>
                      <a:pPr algn="ctr" fontAlgn="b"/>
                      <a:r>
                        <a:rPr lang="en-AU" sz="1400" u="none" strike="noStrike" dirty="0">
                          <a:effectLst/>
                        </a:rPr>
                        <a:t>0.986</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1.333</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644057188"/>
                  </a:ext>
                </a:extLst>
              </a:tr>
              <a:tr h="296217">
                <a:tc>
                  <a:txBody>
                    <a:bodyPr/>
                    <a:lstStyle/>
                    <a:p>
                      <a:pPr algn="l" fontAlgn="b"/>
                      <a:r>
                        <a:rPr lang="en-AU" sz="1400" u="none" strike="noStrike" dirty="0">
                          <a:effectLst/>
                        </a:rPr>
                        <a:t>  Financial stressors </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790595207"/>
                  </a:ext>
                </a:extLst>
              </a:tr>
              <a:tr h="296217">
                <a:tc>
                  <a:txBody>
                    <a:bodyPr/>
                    <a:lstStyle/>
                    <a:p>
                      <a:pPr algn="r" fontAlgn="b"/>
                      <a:r>
                        <a:rPr lang="en-AU" sz="1400" u="none" strike="noStrike" dirty="0">
                          <a:effectLst/>
                        </a:rPr>
                        <a:t>None (ref.)</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370227247"/>
                  </a:ext>
                </a:extLst>
              </a:tr>
              <a:tr h="296217">
                <a:tc>
                  <a:txBody>
                    <a:bodyPr/>
                    <a:lstStyle/>
                    <a:p>
                      <a:pPr algn="r" fontAlgn="b"/>
                      <a:r>
                        <a:rPr lang="en-AU" sz="1400" u="none" strike="noStrike" dirty="0">
                          <a:effectLst/>
                        </a:rPr>
                        <a:t>1</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1.621</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1.419</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1.852</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1.390</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1.174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1.646</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113509349"/>
                  </a:ext>
                </a:extLst>
              </a:tr>
              <a:tr h="296217">
                <a:tc>
                  <a:txBody>
                    <a:bodyPr/>
                    <a:lstStyle/>
                    <a:p>
                      <a:pPr algn="r" fontAlgn="b"/>
                      <a:r>
                        <a:rPr lang="en-AU" sz="1400" u="none" strike="noStrike" dirty="0">
                          <a:effectLst/>
                        </a:rPr>
                        <a:t>2</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2.518</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2.161</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2.934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2.134</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1.744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2.611</a:t>
                      </a:r>
                      <a:endParaRPr lang="en-AU"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18139541"/>
                  </a:ext>
                </a:extLst>
              </a:tr>
              <a:tr h="296217">
                <a:tc>
                  <a:txBody>
                    <a:bodyPr/>
                    <a:lstStyle/>
                    <a:p>
                      <a:pPr algn="r" fontAlgn="ctr"/>
                      <a:r>
                        <a:rPr lang="en-AU" sz="1400" u="none" strike="noStrike" dirty="0">
                          <a:effectLst/>
                        </a:rPr>
                        <a:t>3+</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a:effectLst/>
                        </a:rPr>
                        <a:t>4.127</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3.566</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4.776</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3.448</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b"/>
                      <a:r>
                        <a:rPr lang="en-AU" sz="1400" u="none" strike="noStrike" dirty="0">
                          <a:effectLst/>
                        </a:rPr>
                        <a:t>2.860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en-AU" sz="1400" u="none" strike="noStrike" dirty="0">
                          <a:effectLst/>
                        </a:rPr>
                        <a:t>4.155</a:t>
                      </a:r>
                      <a:endParaRPr lang="en-AU"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849773254"/>
                  </a:ext>
                </a:extLst>
              </a:tr>
            </a:tbl>
          </a:graphicData>
        </a:graphic>
      </p:graphicFrame>
      <p:sp>
        <p:nvSpPr>
          <p:cNvPr id="3" name="TextBox 2">
            <a:extLst>
              <a:ext uri="{FF2B5EF4-FFF2-40B4-BE49-F238E27FC236}">
                <a16:creationId xmlns:a16="http://schemas.microsoft.com/office/drawing/2014/main" id="{1950D02B-6171-898B-2CA7-00E1F01D3327}"/>
              </a:ext>
            </a:extLst>
          </p:cNvPr>
          <p:cNvSpPr txBox="1"/>
          <p:nvPr/>
        </p:nvSpPr>
        <p:spPr>
          <a:xfrm>
            <a:off x="1500187" y="6130410"/>
            <a:ext cx="9191625" cy="369332"/>
          </a:xfrm>
          <a:prstGeom prst="rect">
            <a:avLst/>
          </a:prstGeom>
          <a:noFill/>
        </p:spPr>
        <p:txBody>
          <a:bodyPr wrap="square" rtlCol="0">
            <a:spAutoFit/>
          </a:bodyPr>
          <a:lstStyle/>
          <a:p>
            <a:pPr algn="ctr"/>
            <a:r>
              <a:rPr lang="en-US" dirty="0"/>
              <a:t>Year fixed effects not shown</a:t>
            </a:r>
            <a:endParaRPr lang="en-AU" dirty="0"/>
          </a:p>
        </p:txBody>
      </p:sp>
      <p:sp>
        <p:nvSpPr>
          <p:cNvPr id="4" name="Slide Number Placeholder 3">
            <a:extLst>
              <a:ext uri="{FF2B5EF4-FFF2-40B4-BE49-F238E27FC236}">
                <a16:creationId xmlns:a16="http://schemas.microsoft.com/office/drawing/2014/main" id="{C2957DDB-E0D5-C96C-7909-3D511F5543F6}"/>
              </a:ext>
            </a:extLst>
          </p:cNvPr>
          <p:cNvSpPr>
            <a:spLocks noGrp="1"/>
          </p:cNvSpPr>
          <p:nvPr>
            <p:ph type="sldNum" sz="quarter" idx="12"/>
          </p:nvPr>
        </p:nvSpPr>
        <p:spPr/>
        <p:txBody>
          <a:bodyPr/>
          <a:lstStyle/>
          <a:p>
            <a:fld id="{8BAB4C53-6F4F-4DD2-9B2B-49CDCA326648}" type="slidenum">
              <a:rPr lang="en-AU" smtClean="0"/>
              <a:t>20</a:t>
            </a:fld>
            <a:endParaRPr lang="en-AU"/>
          </a:p>
        </p:txBody>
      </p:sp>
      <p:sp>
        <p:nvSpPr>
          <p:cNvPr id="5" name="TextBox 4">
            <a:extLst>
              <a:ext uri="{FF2B5EF4-FFF2-40B4-BE49-F238E27FC236}">
                <a16:creationId xmlns:a16="http://schemas.microsoft.com/office/drawing/2014/main" id="{200BEA59-A803-F03E-2305-9435558E82C7}"/>
              </a:ext>
            </a:extLst>
          </p:cNvPr>
          <p:cNvSpPr txBox="1"/>
          <p:nvPr/>
        </p:nvSpPr>
        <p:spPr>
          <a:xfrm>
            <a:off x="4000499" y="316984"/>
            <a:ext cx="3057525" cy="369332"/>
          </a:xfrm>
          <a:prstGeom prst="rect">
            <a:avLst/>
          </a:prstGeom>
          <a:noFill/>
        </p:spPr>
        <p:txBody>
          <a:bodyPr wrap="square" rtlCol="0">
            <a:spAutoFit/>
          </a:bodyPr>
          <a:lstStyle/>
          <a:p>
            <a:pPr algn="ctr"/>
            <a:r>
              <a:rPr lang="en-AU" dirty="0"/>
              <a:t>Top half of table </a:t>
            </a:r>
          </a:p>
        </p:txBody>
      </p:sp>
      <p:sp>
        <p:nvSpPr>
          <p:cNvPr id="6" name="TextBox 5">
            <a:extLst>
              <a:ext uri="{FF2B5EF4-FFF2-40B4-BE49-F238E27FC236}">
                <a16:creationId xmlns:a16="http://schemas.microsoft.com/office/drawing/2014/main" id="{5A5B0FF9-3045-3539-EDF3-04027402C189}"/>
              </a:ext>
            </a:extLst>
          </p:cNvPr>
          <p:cNvSpPr txBox="1"/>
          <p:nvPr/>
        </p:nvSpPr>
        <p:spPr>
          <a:xfrm>
            <a:off x="7324724" y="316984"/>
            <a:ext cx="3057525" cy="369332"/>
          </a:xfrm>
          <a:prstGeom prst="rect">
            <a:avLst/>
          </a:prstGeom>
          <a:noFill/>
        </p:spPr>
        <p:txBody>
          <a:bodyPr wrap="square" rtlCol="0">
            <a:spAutoFit/>
          </a:bodyPr>
          <a:lstStyle/>
          <a:p>
            <a:pPr algn="ctr"/>
            <a:r>
              <a:rPr lang="en-AU" dirty="0"/>
              <a:t>Top half of table </a:t>
            </a:r>
          </a:p>
        </p:txBody>
      </p:sp>
    </p:spTree>
    <p:extLst>
      <p:ext uri="{BB962C8B-B14F-4D97-AF65-F5344CB8AC3E}">
        <p14:creationId xmlns:p14="http://schemas.microsoft.com/office/powerpoint/2010/main" val="22226351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92D2AA5-8C4D-26A7-4A5B-CB899E6B95AE}"/>
              </a:ext>
            </a:extLst>
          </p:cNvPr>
          <p:cNvSpPr txBox="1"/>
          <p:nvPr/>
        </p:nvSpPr>
        <p:spPr>
          <a:xfrm>
            <a:off x="1476375" y="6381750"/>
            <a:ext cx="9191625" cy="369332"/>
          </a:xfrm>
          <a:prstGeom prst="rect">
            <a:avLst/>
          </a:prstGeom>
          <a:noFill/>
        </p:spPr>
        <p:txBody>
          <a:bodyPr wrap="square" rtlCol="0">
            <a:spAutoFit/>
          </a:bodyPr>
          <a:lstStyle/>
          <a:p>
            <a:pPr algn="ctr"/>
            <a:r>
              <a:rPr lang="en-US" dirty="0"/>
              <a:t>Year fixed effects not shown</a:t>
            </a:r>
            <a:endParaRPr lang="en-AU" dirty="0"/>
          </a:p>
        </p:txBody>
      </p:sp>
      <p:graphicFrame>
        <p:nvGraphicFramePr>
          <p:cNvPr id="4" name="Table 3">
            <a:extLst>
              <a:ext uri="{FF2B5EF4-FFF2-40B4-BE49-F238E27FC236}">
                <a16:creationId xmlns:a16="http://schemas.microsoft.com/office/drawing/2014/main" id="{45BF3D73-EE3D-DA01-9E9E-F61124302859}"/>
              </a:ext>
            </a:extLst>
          </p:cNvPr>
          <p:cNvGraphicFramePr>
            <a:graphicFrameLocks noGrp="1"/>
          </p:cNvGraphicFramePr>
          <p:nvPr>
            <p:extLst>
              <p:ext uri="{D42A27DB-BD31-4B8C-83A1-F6EECF244321}">
                <p14:modId xmlns:p14="http://schemas.microsoft.com/office/powerpoint/2010/main" val="2243013261"/>
              </p:ext>
            </p:extLst>
          </p:nvPr>
        </p:nvGraphicFramePr>
        <p:xfrm>
          <a:off x="1066800" y="590550"/>
          <a:ext cx="10115550" cy="5744575"/>
        </p:xfrm>
        <a:graphic>
          <a:graphicData uri="http://schemas.openxmlformats.org/drawingml/2006/table">
            <a:tbl>
              <a:tblPr>
                <a:tableStyleId>{5C22544A-7EE6-4342-B048-85BDC9FD1C3A}</a:tableStyleId>
              </a:tblPr>
              <a:tblGrid>
                <a:gridCol w="2864878">
                  <a:extLst>
                    <a:ext uri="{9D8B030D-6E8A-4147-A177-3AD203B41FA5}">
                      <a16:colId xmlns:a16="http://schemas.microsoft.com/office/drawing/2014/main" val="3801830374"/>
                    </a:ext>
                  </a:extLst>
                </a:gridCol>
                <a:gridCol w="906334">
                  <a:extLst>
                    <a:ext uri="{9D8B030D-6E8A-4147-A177-3AD203B41FA5}">
                      <a16:colId xmlns:a16="http://schemas.microsoft.com/office/drawing/2014/main" val="1579747906"/>
                    </a:ext>
                  </a:extLst>
                </a:gridCol>
                <a:gridCol w="906334">
                  <a:extLst>
                    <a:ext uri="{9D8B030D-6E8A-4147-A177-3AD203B41FA5}">
                      <a16:colId xmlns:a16="http://schemas.microsoft.com/office/drawing/2014/main" val="2196405679"/>
                    </a:ext>
                  </a:extLst>
                </a:gridCol>
                <a:gridCol w="906334">
                  <a:extLst>
                    <a:ext uri="{9D8B030D-6E8A-4147-A177-3AD203B41FA5}">
                      <a16:colId xmlns:a16="http://schemas.microsoft.com/office/drawing/2014/main" val="944521185"/>
                    </a:ext>
                  </a:extLst>
                </a:gridCol>
                <a:gridCol w="906334">
                  <a:extLst>
                    <a:ext uri="{9D8B030D-6E8A-4147-A177-3AD203B41FA5}">
                      <a16:colId xmlns:a16="http://schemas.microsoft.com/office/drawing/2014/main" val="1921239953"/>
                    </a:ext>
                  </a:extLst>
                </a:gridCol>
                <a:gridCol w="906334">
                  <a:extLst>
                    <a:ext uri="{9D8B030D-6E8A-4147-A177-3AD203B41FA5}">
                      <a16:colId xmlns:a16="http://schemas.microsoft.com/office/drawing/2014/main" val="150062196"/>
                    </a:ext>
                  </a:extLst>
                </a:gridCol>
                <a:gridCol w="906334">
                  <a:extLst>
                    <a:ext uri="{9D8B030D-6E8A-4147-A177-3AD203B41FA5}">
                      <a16:colId xmlns:a16="http://schemas.microsoft.com/office/drawing/2014/main" val="1331018492"/>
                    </a:ext>
                  </a:extLst>
                </a:gridCol>
                <a:gridCol w="906334">
                  <a:extLst>
                    <a:ext uri="{9D8B030D-6E8A-4147-A177-3AD203B41FA5}">
                      <a16:colId xmlns:a16="http://schemas.microsoft.com/office/drawing/2014/main" val="3006451501"/>
                    </a:ext>
                  </a:extLst>
                </a:gridCol>
                <a:gridCol w="906334">
                  <a:extLst>
                    <a:ext uri="{9D8B030D-6E8A-4147-A177-3AD203B41FA5}">
                      <a16:colId xmlns:a16="http://schemas.microsoft.com/office/drawing/2014/main" val="1343220001"/>
                    </a:ext>
                  </a:extLst>
                </a:gridCol>
              </a:tblGrid>
              <a:tr h="397462">
                <a:tc>
                  <a:txBody>
                    <a:bodyPr/>
                    <a:lstStyle/>
                    <a:p>
                      <a:pPr algn="l" fontAlgn="b"/>
                      <a:r>
                        <a:rPr lang="en-AU" sz="1400" b="1" u="none" strike="noStrike" dirty="0">
                          <a:effectLst/>
                        </a:rPr>
                        <a:t>  Victim of violence </a:t>
                      </a:r>
                      <a:endParaRPr lang="en-AU" sz="1400" b="0" i="0" u="none" strike="noStrike" dirty="0">
                        <a:solidFill>
                          <a:srgbClr val="000000"/>
                        </a:solidFill>
                        <a:effectLst/>
                        <a:latin typeface="Calibri" panose="020F0502020204030204" pitchFamily="34" charset="0"/>
                      </a:endParaRPr>
                    </a:p>
                  </a:txBody>
                  <a:tcPr marL="8210" marR="8210" marT="8210" marB="0" anchor="ctr"/>
                </a:tc>
                <a:tc gridSpan="4">
                  <a:txBody>
                    <a:bodyPr/>
                    <a:lstStyle/>
                    <a:p>
                      <a:pPr algn="ctr" fontAlgn="ctr"/>
                      <a:r>
                        <a:rPr lang="en-AU" sz="1400" b="1" u="none" strike="noStrike" dirty="0">
                          <a:effectLst/>
                        </a:rPr>
                        <a:t>Cross sectional (cont.)</a:t>
                      </a:r>
                      <a:endParaRPr lang="en-AU" sz="1400" b="1" i="0" u="none" strike="noStrike" dirty="0">
                        <a:solidFill>
                          <a:srgbClr val="000000"/>
                        </a:solidFill>
                        <a:effectLst/>
                        <a:latin typeface="Calibri" panose="020F0502020204030204" pitchFamily="34" charset="0"/>
                      </a:endParaRPr>
                    </a:p>
                  </a:txBody>
                  <a:tcPr marL="8210" marR="8210" marT="8210" marB="0" anchor="ctr"/>
                </a:tc>
                <a:tc hMerge="1">
                  <a:txBody>
                    <a:bodyPr/>
                    <a:lstStyle/>
                    <a:p>
                      <a:endParaRPr lang="en-AU"/>
                    </a:p>
                  </a:txBody>
                  <a:tcPr/>
                </a:tc>
                <a:tc hMerge="1">
                  <a:txBody>
                    <a:bodyPr/>
                    <a:lstStyle/>
                    <a:p>
                      <a:endParaRPr lang="en-AU"/>
                    </a:p>
                  </a:txBody>
                  <a:tcPr/>
                </a:tc>
                <a:tc hMerge="1">
                  <a:txBody>
                    <a:bodyPr/>
                    <a:lstStyle/>
                    <a:p>
                      <a:endParaRPr lang="en-AU"/>
                    </a:p>
                  </a:txBody>
                  <a:tcPr/>
                </a:tc>
                <a:tc gridSpan="4">
                  <a:txBody>
                    <a:bodyPr/>
                    <a:lstStyle/>
                    <a:p>
                      <a:pPr algn="ctr" fontAlgn="ctr"/>
                      <a:r>
                        <a:rPr lang="en-AU" sz="1400" b="1" u="none" strike="noStrike" dirty="0">
                          <a:effectLst/>
                        </a:rPr>
                        <a:t>Lagged (cont.)</a:t>
                      </a:r>
                      <a:endParaRPr lang="en-AU" sz="1400" b="1" i="0" u="none" strike="noStrike" dirty="0">
                        <a:solidFill>
                          <a:srgbClr val="000000"/>
                        </a:solidFill>
                        <a:effectLst/>
                        <a:latin typeface="Calibri" panose="020F0502020204030204" pitchFamily="34" charset="0"/>
                      </a:endParaRPr>
                    </a:p>
                  </a:txBody>
                  <a:tcPr marL="8210" marR="8210" marT="8210" marB="0" anchor="ct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55928126"/>
                  </a:ext>
                </a:extLst>
              </a:tr>
              <a:tr h="400647">
                <a:tc>
                  <a:txBody>
                    <a:bodyPr/>
                    <a:lstStyle/>
                    <a:p>
                      <a:pPr algn="l" fontAlgn="b"/>
                      <a:r>
                        <a:rPr lang="en-AU" sz="1400" b="1" u="none" strike="noStrike" dirty="0">
                          <a:effectLst/>
                        </a:rPr>
                        <a:t>  </a:t>
                      </a:r>
                      <a:endParaRPr lang="en-AU" sz="1400" b="1"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Odds Ratio</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P-value</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Lower 95% CI</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Upper 95% CI</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Odds Ratio</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P-value</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Lower 95% CI</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Upper 95% CI  </a:t>
                      </a:r>
                      <a:endParaRPr lang="en-AU" sz="1400" b="0" i="0" u="none" strike="noStrike" dirty="0">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2517990818"/>
                  </a:ext>
                </a:extLst>
              </a:tr>
              <a:tr h="259213">
                <a:tc>
                  <a:txBody>
                    <a:bodyPr/>
                    <a:lstStyle/>
                    <a:p>
                      <a:pPr algn="l" fontAlgn="ctr"/>
                      <a:r>
                        <a:rPr lang="en-AU" sz="1400" u="none" strike="noStrike" dirty="0">
                          <a:effectLst/>
                        </a:rPr>
                        <a:t>  Personal stressors </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1782606159"/>
                  </a:ext>
                </a:extLst>
              </a:tr>
              <a:tr h="204105">
                <a:tc>
                  <a:txBody>
                    <a:bodyPr/>
                    <a:lstStyle/>
                    <a:p>
                      <a:pPr algn="r" fontAlgn="ctr"/>
                      <a:r>
                        <a:rPr lang="en-AU" sz="1400" u="none" strike="noStrike" dirty="0">
                          <a:effectLst/>
                        </a:rPr>
                        <a:t>0 (ref)</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1045913440"/>
                  </a:ext>
                </a:extLst>
              </a:tr>
              <a:tr h="204105">
                <a:tc>
                  <a:txBody>
                    <a:bodyPr/>
                    <a:lstStyle/>
                    <a:p>
                      <a:pPr algn="r" fontAlgn="b"/>
                      <a:r>
                        <a:rPr lang="en-AU" sz="1400" u="none" strike="noStrike" dirty="0">
                          <a:effectLst/>
                        </a:rPr>
                        <a:t>1</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dirty="0">
                          <a:effectLst/>
                        </a:rPr>
                        <a:t>1.778</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1.588</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1.991</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1.468</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0.000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1.302</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1.656</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234718114"/>
                  </a:ext>
                </a:extLst>
              </a:tr>
              <a:tr h="204105">
                <a:tc>
                  <a:txBody>
                    <a:bodyPr/>
                    <a:lstStyle/>
                    <a:p>
                      <a:pPr algn="r" fontAlgn="b"/>
                      <a:r>
                        <a:rPr lang="en-AU" sz="1400" u="none" strike="noStrike" dirty="0">
                          <a:effectLst/>
                        </a:rPr>
                        <a:t>2</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dirty="0">
                          <a:effectLst/>
                        </a:rPr>
                        <a:t>2.472</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2.170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2.816</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1.645</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0.000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1.410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1.919</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3102527950"/>
                  </a:ext>
                </a:extLst>
              </a:tr>
              <a:tr h="204105">
                <a:tc>
                  <a:txBody>
                    <a:bodyPr/>
                    <a:lstStyle/>
                    <a:p>
                      <a:pPr algn="r" fontAlgn="b"/>
                      <a:r>
                        <a:rPr lang="en-AU" sz="1400" u="none" strike="noStrike" dirty="0">
                          <a:effectLst/>
                        </a:rPr>
                        <a:t>3</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a:effectLst/>
                        </a:rPr>
                        <a:t>3.457</a:t>
                      </a: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2.890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4.136</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1.954</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0.000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1.534</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2.489</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3008348067"/>
                  </a:ext>
                </a:extLst>
              </a:tr>
              <a:tr h="204105">
                <a:tc>
                  <a:txBody>
                    <a:bodyPr/>
                    <a:lstStyle/>
                    <a:p>
                      <a:pPr algn="r" fontAlgn="b"/>
                      <a:r>
                        <a:rPr lang="en-AU" sz="1400" u="none" strike="noStrike" dirty="0">
                          <a:effectLst/>
                        </a:rPr>
                        <a:t>4+</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dirty="0">
                          <a:effectLst/>
                        </a:rPr>
                        <a:t>7.610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6.069</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9.542</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3.651</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0.000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2.650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5.030</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1516410627"/>
                  </a:ext>
                </a:extLst>
              </a:tr>
              <a:tr h="204105">
                <a:tc>
                  <a:txBody>
                    <a:bodyPr/>
                    <a:lstStyle/>
                    <a:p>
                      <a:pPr algn="l" fontAlgn="b"/>
                      <a:r>
                        <a:rPr lang="en-AU" sz="1400" u="none" strike="noStrike" dirty="0">
                          <a:effectLst/>
                        </a:rPr>
                        <a:t>  Social isolation </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2782511614"/>
                  </a:ext>
                </a:extLst>
              </a:tr>
              <a:tr h="204105">
                <a:tc>
                  <a:txBody>
                    <a:bodyPr/>
                    <a:lstStyle/>
                    <a:p>
                      <a:pPr algn="r" fontAlgn="b"/>
                      <a:r>
                        <a:rPr lang="en-AU" sz="1400" u="none" strike="noStrike" dirty="0">
                          <a:effectLst/>
                        </a:rPr>
                        <a:t>0-1.99 (ref)</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3853877933"/>
                  </a:ext>
                </a:extLst>
              </a:tr>
              <a:tr h="204105">
                <a:tc>
                  <a:txBody>
                    <a:bodyPr/>
                    <a:lstStyle/>
                    <a:p>
                      <a:pPr algn="r" fontAlgn="b"/>
                      <a:r>
                        <a:rPr lang="en-AU" sz="1400" u="none" strike="noStrike" dirty="0">
                          <a:effectLst/>
                        </a:rPr>
                        <a:t>2.00-2.99</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a:effectLst/>
                        </a:rPr>
                        <a:t>1.387</a:t>
                      </a: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1.206</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1.595</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1.337</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0.000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1.146</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1.559</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3590317756"/>
                  </a:ext>
                </a:extLst>
              </a:tr>
              <a:tr h="204105">
                <a:tc>
                  <a:txBody>
                    <a:bodyPr/>
                    <a:lstStyle/>
                    <a:p>
                      <a:pPr algn="r" fontAlgn="b"/>
                      <a:r>
                        <a:rPr lang="en-AU" sz="1400" u="none" strike="noStrike" dirty="0">
                          <a:effectLst/>
                        </a:rPr>
                        <a:t>3.00-3.99</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a:effectLst/>
                        </a:rPr>
                        <a:t>1.970</a:t>
                      </a: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1.697</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2.287</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1.792</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0.000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1.513</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2.122</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253841324"/>
                  </a:ext>
                </a:extLst>
              </a:tr>
              <a:tr h="204105">
                <a:tc>
                  <a:txBody>
                    <a:bodyPr/>
                    <a:lstStyle/>
                    <a:p>
                      <a:pPr algn="r" fontAlgn="b"/>
                      <a:r>
                        <a:rPr lang="en-AU" sz="1400" u="none" strike="noStrike" dirty="0">
                          <a:effectLst/>
                        </a:rPr>
                        <a:t>4 and above</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a:effectLst/>
                        </a:rPr>
                        <a:t>2.629</a:t>
                      </a: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2.255</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3.065</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2.374</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0.000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1.987</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2.836</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1989132201"/>
                  </a:ext>
                </a:extLst>
              </a:tr>
              <a:tr h="204105">
                <a:tc>
                  <a:txBody>
                    <a:bodyPr/>
                    <a:lstStyle/>
                    <a:p>
                      <a:pPr algn="l" fontAlgn="b"/>
                      <a:r>
                        <a:rPr lang="en-AU" sz="1400" u="none" strike="noStrike" dirty="0">
                          <a:effectLst/>
                        </a:rPr>
                        <a:t>  Never married/de facto</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a:effectLst/>
                        </a:rPr>
                        <a:t>0.467</a:t>
                      </a: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0.411</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0.530</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0.623</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0.000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0.534</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0.727</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1956824714"/>
                  </a:ext>
                </a:extLst>
              </a:tr>
              <a:tr h="204105">
                <a:tc>
                  <a:txBody>
                    <a:bodyPr/>
                    <a:lstStyle/>
                    <a:p>
                      <a:pPr algn="l" fontAlgn="b"/>
                      <a:r>
                        <a:rPr lang="en-AU" sz="1400" u="none" strike="noStrike" dirty="0">
                          <a:effectLst/>
                        </a:rPr>
                        <a:t>  Pregnant</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dirty="0">
                          <a:effectLst/>
                        </a:rPr>
                        <a:t>1.370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0.001</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1.141</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1.644</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1.393</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0.002</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1.127</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1.723</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2790074535"/>
                  </a:ext>
                </a:extLst>
              </a:tr>
              <a:tr h="204105">
                <a:tc>
                  <a:txBody>
                    <a:bodyPr/>
                    <a:lstStyle/>
                    <a:p>
                      <a:pPr algn="l" fontAlgn="b"/>
                      <a:r>
                        <a:rPr lang="en-AU" sz="1400" u="none" strike="noStrike" dirty="0">
                          <a:effectLst/>
                        </a:rPr>
                        <a:t>  Drink amount</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3083655806"/>
                  </a:ext>
                </a:extLst>
              </a:tr>
              <a:tr h="204105">
                <a:tc>
                  <a:txBody>
                    <a:bodyPr/>
                    <a:lstStyle/>
                    <a:p>
                      <a:pPr algn="r" fontAlgn="b"/>
                      <a:r>
                        <a:rPr lang="en-AU" sz="1400" u="none" strike="noStrike">
                          <a:effectLst/>
                        </a:rPr>
                        <a:t>Does not drink (ref)</a:t>
                      </a:r>
                      <a:endParaRPr lang="en-AU" sz="1400" b="0" i="0" u="none" strike="noStrike">
                        <a:solidFill>
                          <a:srgbClr val="000000"/>
                        </a:solidFill>
                        <a:effectLst/>
                        <a:latin typeface="Arial" panose="020B0604020202020204" pitchFamily="34" charset="0"/>
                      </a:endParaRPr>
                    </a:p>
                  </a:txBody>
                  <a:tcPr marL="8210" marR="8210" marT="8210" marB="0" anchor="b"/>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556438620"/>
                  </a:ext>
                </a:extLst>
              </a:tr>
              <a:tr h="204105">
                <a:tc>
                  <a:txBody>
                    <a:bodyPr/>
                    <a:lstStyle/>
                    <a:p>
                      <a:pPr algn="r" fontAlgn="b"/>
                      <a:r>
                        <a:rPr lang="en-AU" sz="1400" u="none" strike="noStrike">
                          <a:effectLst/>
                        </a:rPr>
                        <a:t>1 to 2 standard drinks</a:t>
                      </a:r>
                      <a:endParaRPr lang="en-AU" sz="1400" b="0" i="0" u="none" strike="noStrike">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dirty="0">
                          <a:effectLst/>
                        </a:rPr>
                        <a:t>0.889</a:t>
                      </a:r>
                      <a:endParaRPr lang="en-AU" sz="1400" b="0" i="0" u="none" strike="noStrike" dirty="0">
                        <a:solidFill>
                          <a:srgbClr val="000000"/>
                        </a:solidFill>
                        <a:effectLst/>
                        <a:latin typeface="Arial" panose="020B0604020202020204" pitchFamily="34" charset="0"/>
                      </a:endParaRPr>
                    </a:p>
                  </a:txBody>
                  <a:tcPr marL="8210" marR="8210" marT="8210" marB="0" anchor="ctr">
                    <a:solidFill>
                      <a:schemeClr val="accent1">
                        <a:lumMod val="20000"/>
                        <a:lumOff val="80000"/>
                      </a:schemeClr>
                    </a:solidFill>
                  </a:tcPr>
                </a:tc>
                <a:tc>
                  <a:txBody>
                    <a:bodyPr/>
                    <a:lstStyle/>
                    <a:p>
                      <a:pPr algn="ctr" fontAlgn="ctr"/>
                      <a:r>
                        <a:rPr lang="en-AU" sz="1400" u="none" strike="noStrike" dirty="0">
                          <a:effectLst/>
                        </a:rPr>
                        <a:t>0.091</a:t>
                      </a:r>
                      <a:endParaRPr lang="en-AU" sz="1400" b="0" i="0" u="none" strike="noStrike" dirty="0">
                        <a:solidFill>
                          <a:srgbClr val="000000"/>
                        </a:solidFill>
                        <a:effectLst/>
                        <a:latin typeface="Arial" panose="020B0604020202020204" pitchFamily="34" charset="0"/>
                      </a:endParaRPr>
                    </a:p>
                  </a:txBody>
                  <a:tcPr marL="8210" marR="8210" marT="8210" marB="0" anchor="ctr">
                    <a:solidFill>
                      <a:schemeClr val="accent1">
                        <a:lumMod val="20000"/>
                        <a:lumOff val="80000"/>
                      </a:schemeClr>
                    </a:solidFill>
                  </a:tcPr>
                </a:tc>
                <a:tc>
                  <a:txBody>
                    <a:bodyPr/>
                    <a:lstStyle/>
                    <a:p>
                      <a:pPr algn="ctr" fontAlgn="ctr"/>
                      <a:r>
                        <a:rPr lang="en-AU" sz="1400" u="none" strike="noStrike" dirty="0">
                          <a:effectLst/>
                        </a:rPr>
                        <a:t>0.775</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1.019</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0.760</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0.001</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0.647</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0.892</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239382058"/>
                  </a:ext>
                </a:extLst>
              </a:tr>
              <a:tr h="204105">
                <a:tc>
                  <a:txBody>
                    <a:bodyPr/>
                    <a:lstStyle/>
                    <a:p>
                      <a:pPr algn="r" fontAlgn="b"/>
                      <a:r>
                        <a:rPr lang="en-AU" sz="1400" u="none" strike="noStrike">
                          <a:effectLst/>
                        </a:rPr>
                        <a:t>3 to 4 standard drinks</a:t>
                      </a:r>
                      <a:endParaRPr lang="en-AU" sz="1400" b="0" i="0" u="none" strike="noStrike">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dirty="0">
                          <a:effectLst/>
                        </a:rPr>
                        <a:t>0.995</a:t>
                      </a:r>
                      <a:endParaRPr lang="en-AU" sz="1400" b="0" i="0" u="none" strike="noStrike" dirty="0">
                        <a:solidFill>
                          <a:srgbClr val="000000"/>
                        </a:solidFill>
                        <a:effectLst/>
                        <a:latin typeface="Arial" panose="020B0604020202020204" pitchFamily="34" charset="0"/>
                      </a:endParaRPr>
                    </a:p>
                  </a:txBody>
                  <a:tcPr marL="8210" marR="8210" marT="8210" marB="0" anchor="ctr">
                    <a:solidFill>
                      <a:schemeClr val="accent1">
                        <a:lumMod val="20000"/>
                        <a:lumOff val="80000"/>
                      </a:schemeClr>
                    </a:solidFill>
                  </a:tcPr>
                </a:tc>
                <a:tc>
                  <a:txBody>
                    <a:bodyPr/>
                    <a:lstStyle/>
                    <a:p>
                      <a:pPr algn="ctr" fontAlgn="ctr"/>
                      <a:r>
                        <a:rPr lang="en-AU" sz="1400" u="none" strike="noStrike" dirty="0">
                          <a:effectLst/>
                        </a:rPr>
                        <a:t>0.948</a:t>
                      </a:r>
                      <a:endParaRPr lang="en-AU" sz="1400" b="0" i="0" u="none" strike="noStrike" dirty="0">
                        <a:solidFill>
                          <a:srgbClr val="000000"/>
                        </a:solidFill>
                        <a:effectLst/>
                        <a:latin typeface="Arial" panose="020B0604020202020204" pitchFamily="34" charset="0"/>
                      </a:endParaRPr>
                    </a:p>
                  </a:txBody>
                  <a:tcPr marL="8210" marR="8210" marT="8210" marB="0" anchor="ctr">
                    <a:solidFill>
                      <a:schemeClr val="accent1">
                        <a:lumMod val="20000"/>
                        <a:lumOff val="80000"/>
                      </a:schemeClr>
                    </a:solidFill>
                  </a:tcPr>
                </a:tc>
                <a:tc>
                  <a:txBody>
                    <a:bodyPr/>
                    <a:lstStyle/>
                    <a:p>
                      <a:pPr algn="ctr" fontAlgn="ctr"/>
                      <a:r>
                        <a:rPr lang="en-AU" sz="1400" u="none" strike="noStrike">
                          <a:effectLst/>
                        </a:rPr>
                        <a:t>0.851</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1.163</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0.839</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0.079</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0.689</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1.021</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558629180"/>
                  </a:ext>
                </a:extLst>
              </a:tr>
              <a:tr h="204105">
                <a:tc>
                  <a:txBody>
                    <a:bodyPr/>
                    <a:lstStyle/>
                    <a:p>
                      <a:pPr algn="r" fontAlgn="b"/>
                      <a:r>
                        <a:rPr lang="en-AU" sz="1400" u="none" strike="noStrike">
                          <a:effectLst/>
                        </a:rPr>
                        <a:t>5 to 6 standard drinks</a:t>
                      </a:r>
                      <a:endParaRPr lang="en-AU" sz="1400" b="0" i="0" u="none" strike="noStrike">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dirty="0">
                          <a:effectLst/>
                        </a:rPr>
                        <a:t>1.331</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dirty="0">
                          <a:effectLst/>
                        </a:rPr>
                        <a:t>0.001</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a:effectLst/>
                        </a:rPr>
                        <a:t>1.121</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1.579</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1.311</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0.010</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1.067</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1.611</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3801752898"/>
                  </a:ext>
                </a:extLst>
              </a:tr>
              <a:tr h="204105">
                <a:tc>
                  <a:txBody>
                    <a:bodyPr/>
                    <a:lstStyle/>
                    <a:p>
                      <a:pPr algn="r" fontAlgn="b"/>
                      <a:r>
                        <a:rPr lang="en-AU" sz="1400" u="none" strike="noStrike">
                          <a:effectLst/>
                        </a:rPr>
                        <a:t>7 to 8 standard drinks</a:t>
                      </a:r>
                      <a:endParaRPr lang="en-AU" sz="1400" b="0" i="0" u="none" strike="noStrike">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dirty="0">
                          <a:effectLst/>
                        </a:rPr>
                        <a:t>1.468</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dirty="0">
                          <a:effectLst/>
                        </a:rPr>
                        <a:t>0.001</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a:effectLst/>
                        </a:rPr>
                        <a:t>1.180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1.828</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1.159</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0.302</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0.875</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1.536</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537964969"/>
                  </a:ext>
                </a:extLst>
              </a:tr>
              <a:tr h="204105">
                <a:tc>
                  <a:txBody>
                    <a:bodyPr/>
                    <a:lstStyle/>
                    <a:p>
                      <a:pPr algn="r" fontAlgn="b"/>
                      <a:r>
                        <a:rPr lang="en-AU" sz="1400" u="none" strike="noStrike">
                          <a:effectLst/>
                        </a:rPr>
                        <a:t>9 to 10 standard drinks</a:t>
                      </a:r>
                      <a:endParaRPr lang="en-AU" sz="1400" b="0" i="0" u="none" strike="noStrike">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dirty="0">
                          <a:effectLst/>
                        </a:rPr>
                        <a:t>1.762</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a:effectLst/>
                        </a:rPr>
                        <a:t>1.362</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2.280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1.548</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0.009</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1.117</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2.145</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3303365340"/>
                  </a:ext>
                </a:extLst>
              </a:tr>
              <a:tr h="204105">
                <a:tc>
                  <a:txBody>
                    <a:bodyPr/>
                    <a:lstStyle/>
                    <a:p>
                      <a:pPr algn="r" fontAlgn="b"/>
                      <a:r>
                        <a:rPr lang="en-AU" sz="1400" u="none" strike="noStrike">
                          <a:effectLst/>
                        </a:rPr>
                        <a:t>11 to 12 standard drinks</a:t>
                      </a:r>
                      <a:endParaRPr lang="en-AU" sz="1400" b="0" i="0" u="none" strike="noStrike">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dirty="0">
                          <a:effectLst/>
                        </a:rPr>
                        <a:t>1.899</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dirty="0">
                          <a:effectLst/>
                        </a:rPr>
                        <a:t>0.001</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a:effectLst/>
                        </a:rPr>
                        <a:t>1.314</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2.744</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1.718</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0.035</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1.039</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2.841</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789116434"/>
                  </a:ext>
                </a:extLst>
              </a:tr>
              <a:tr h="204105">
                <a:tc>
                  <a:txBody>
                    <a:bodyPr/>
                    <a:lstStyle/>
                    <a:p>
                      <a:pPr algn="r" fontAlgn="b"/>
                      <a:r>
                        <a:rPr lang="en-AU" sz="1400" u="none" strike="noStrike">
                          <a:effectLst/>
                        </a:rPr>
                        <a:t>13+ standard drinks</a:t>
                      </a:r>
                      <a:endParaRPr lang="en-AU" sz="1400" b="0" i="0" u="none" strike="noStrike">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a:effectLst/>
                        </a:rPr>
                        <a:t>3.109</a:t>
                      </a:r>
                      <a:endParaRPr lang="en-AU" sz="1400" b="0" i="0" u="none" strike="noStrike">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a:effectLst/>
                        </a:rPr>
                        <a:t>2.269</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4.260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2.428</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0.000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1.590</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3.708</a:t>
                      </a:r>
                      <a:endParaRPr lang="en-AU" sz="1400" b="0" i="0" u="none" strike="noStrike" dirty="0">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3880995948"/>
                  </a:ext>
                </a:extLst>
              </a:tr>
            </a:tbl>
          </a:graphicData>
        </a:graphic>
      </p:graphicFrame>
      <p:sp>
        <p:nvSpPr>
          <p:cNvPr id="2" name="Slide Number Placeholder 1">
            <a:extLst>
              <a:ext uri="{FF2B5EF4-FFF2-40B4-BE49-F238E27FC236}">
                <a16:creationId xmlns:a16="http://schemas.microsoft.com/office/drawing/2014/main" id="{56994B5C-2A3A-1D28-296C-2050A3DC1E2C}"/>
              </a:ext>
            </a:extLst>
          </p:cNvPr>
          <p:cNvSpPr>
            <a:spLocks noGrp="1"/>
          </p:cNvSpPr>
          <p:nvPr>
            <p:ph type="sldNum" sz="quarter" idx="12"/>
          </p:nvPr>
        </p:nvSpPr>
        <p:spPr/>
        <p:txBody>
          <a:bodyPr/>
          <a:lstStyle/>
          <a:p>
            <a:fld id="{8BAB4C53-6F4F-4DD2-9B2B-49CDCA326648}" type="slidenum">
              <a:rPr lang="en-AU" smtClean="0"/>
              <a:t>21</a:t>
            </a:fld>
            <a:endParaRPr lang="en-AU"/>
          </a:p>
        </p:txBody>
      </p:sp>
      <p:sp>
        <p:nvSpPr>
          <p:cNvPr id="5" name="TextBox 4">
            <a:extLst>
              <a:ext uri="{FF2B5EF4-FFF2-40B4-BE49-F238E27FC236}">
                <a16:creationId xmlns:a16="http://schemas.microsoft.com/office/drawing/2014/main" id="{23322868-A7E6-3FEB-9160-A69B84570992}"/>
              </a:ext>
            </a:extLst>
          </p:cNvPr>
          <p:cNvSpPr txBox="1"/>
          <p:nvPr/>
        </p:nvSpPr>
        <p:spPr>
          <a:xfrm>
            <a:off x="3962399" y="153543"/>
            <a:ext cx="3057525" cy="369332"/>
          </a:xfrm>
          <a:prstGeom prst="rect">
            <a:avLst/>
          </a:prstGeom>
          <a:noFill/>
        </p:spPr>
        <p:txBody>
          <a:bodyPr wrap="square" rtlCol="0">
            <a:spAutoFit/>
          </a:bodyPr>
          <a:lstStyle/>
          <a:p>
            <a:pPr algn="ctr"/>
            <a:r>
              <a:rPr lang="en-AU" dirty="0"/>
              <a:t>Bottom half of table </a:t>
            </a:r>
          </a:p>
        </p:txBody>
      </p:sp>
      <p:sp>
        <p:nvSpPr>
          <p:cNvPr id="6" name="TextBox 5">
            <a:extLst>
              <a:ext uri="{FF2B5EF4-FFF2-40B4-BE49-F238E27FC236}">
                <a16:creationId xmlns:a16="http://schemas.microsoft.com/office/drawing/2014/main" id="{627F432B-1461-B0F8-7BF2-40D00C4942C4}"/>
              </a:ext>
            </a:extLst>
          </p:cNvPr>
          <p:cNvSpPr txBox="1"/>
          <p:nvPr/>
        </p:nvSpPr>
        <p:spPr>
          <a:xfrm>
            <a:off x="7429499" y="153543"/>
            <a:ext cx="3057525" cy="369332"/>
          </a:xfrm>
          <a:prstGeom prst="rect">
            <a:avLst/>
          </a:prstGeom>
          <a:noFill/>
        </p:spPr>
        <p:txBody>
          <a:bodyPr wrap="square" rtlCol="0">
            <a:spAutoFit/>
          </a:bodyPr>
          <a:lstStyle/>
          <a:p>
            <a:pPr algn="ctr"/>
            <a:r>
              <a:rPr lang="en-AU" dirty="0"/>
              <a:t>Bottom half of table </a:t>
            </a:r>
          </a:p>
        </p:txBody>
      </p:sp>
    </p:spTree>
    <p:extLst>
      <p:ext uri="{BB962C8B-B14F-4D97-AF65-F5344CB8AC3E}">
        <p14:creationId xmlns:p14="http://schemas.microsoft.com/office/powerpoint/2010/main" val="41939983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4C6889-F0C2-6225-4201-4C75043A667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A314514-CB76-015F-CB55-CF8ED84AF7B4}"/>
              </a:ext>
            </a:extLst>
          </p:cNvPr>
          <p:cNvSpPr txBox="1"/>
          <p:nvPr/>
        </p:nvSpPr>
        <p:spPr>
          <a:xfrm>
            <a:off x="1476375" y="6381750"/>
            <a:ext cx="9191625" cy="369332"/>
          </a:xfrm>
          <a:prstGeom prst="rect">
            <a:avLst/>
          </a:prstGeom>
          <a:noFill/>
        </p:spPr>
        <p:txBody>
          <a:bodyPr wrap="square" rtlCol="0">
            <a:spAutoFit/>
          </a:bodyPr>
          <a:lstStyle/>
          <a:p>
            <a:pPr algn="ctr"/>
            <a:r>
              <a:rPr lang="en-US" dirty="0"/>
              <a:t>Year fixed effects not shown</a:t>
            </a:r>
            <a:endParaRPr lang="en-AU" dirty="0"/>
          </a:p>
        </p:txBody>
      </p:sp>
      <p:graphicFrame>
        <p:nvGraphicFramePr>
          <p:cNvPr id="4" name="Table 3">
            <a:extLst>
              <a:ext uri="{FF2B5EF4-FFF2-40B4-BE49-F238E27FC236}">
                <a16:creationId xmlns:a16="http://schemas.microsoft.com/office/drawing/2014/main" id="{5EA14F8F-4A98-F90E-38BD-523C0E9C3F2B}"/>
              </a:ext>
            </a:extLst>
          </p:cNvPr>
          <p:cNvGraphicFramePr>
            <a:graphicFrameLocks noGrp="1"/>
          </p:cNvGraphicFramePr>
          <p:nvPr>
            <p:extLst>
              <p:ext uri="{D42A27DB-BD31-4B8C-83A1-F6EECF244321}">
                <p14:modId xmlns:p14="http://schemas.microsoft.com/office/powerpoint/2010/main" val="3782419345"/>
              </p:ext>
            </p:extLst>
          </p:nvPr>
        </p:nvGraphicFramePr>
        <p:xfrm>
          <a:off x="1071562" y="625840"/>
          <a:ext cx="10048876" cy="5755910"/>
        </p:xfrm>
        <a:graphic>
          <a:graphicData uri="http://schemas.openxmlformats.org/drawingml/2006/table">
            <a:tbl>
              <a:tblPr>
                <a:tableStyleId>{5C22544A-7EE6-4342-B048-85BDC9FD1C3A}</a:tableStyleId>
              </a:tblPr>
              <a:tblGrid>
                <a:gridCol w="2845996">
                  <a:extLst>
                    <a:ext uri="{9D8B030D-6E8A-4147-A177-3AD203B41FA5}">
                      <a16:colId xmlns:a16="http://schemas.microsoft.com/office/drawing/2014/main" val="3801830374"/>
                    </a:ext>
                  </a:extLst>
                </a:gridCol>
                <a:gridCol w="900360">
                  <a:extLst>
                    <a:ext uri="{9D8B030D-6E8A-4147-A177-3AD203B41FA5}">
                      <a16:colId xmlns:a16="http://schemas.microsoft.com/office/drawing/2014/main" val="1579747906"/>
                    </a:ext>
                  </a:extLst>
                </a:gridCol>
                <a:gridCol w="900360">
                  <a:extLst>
                    <a:ext uri="{9D8B030D-6E8A-4147-A177-3AD203B41FA5}">
                      <a16:colId xmlns:a16="http://schemas.microsoft.com/office/drawing/2014/main" val="2196405679"/>
                    </a:ext>
                  </a:extLst>
                </a:gridCol>
                <a:gridCol w="900360">
                  <a:extLst>
                    <a:ext uri="{9D8B030D-6E8A-4147-A177-3AD203B41FA5}">
                      <a16:colId xmlns:a16="http://schemas.microsoft.com/office/drawing/2014/main" val="944521185"/>
                    </a:ext>
                  </a:extLst>
                </a:gridCol>
                <a:gridCol w="900360">
                  <a:extLst>
                    <a:ext uri="{9D8B030D-6E8A-4147-A177-3AD203B41FA5}">
                      <a16:colId xmlns:a16="http://schemas.microsoft.com/office/drawing/2014/main" val="1921239953"/>
                    </a:ext>
                  </a:extLst>
                </a:gridCol>
                <a:gridCol w="900360">
                  <a:extLst>
                    <a:ext uri="{9D8B030D-6E8A-4147-A177-3AD203B41FA5}">
                      <a16:colId xmlns:a16="http://schemas.microsoft.com/office/drawing/2014/main" val="150062196"/>
                    </a:ext>
                  </a:extLst>
                </a:gridCol>
                <a:gridCol w="900360">
                  <a:extLst>
                    <a:ext uri="{9D8B030D-6E8A-4147-A177-3AD203B41FA5}">
                      <a16:colId xmlns:a16="http://schemas.microsoft.com/office/drawing/2014/main" val="1331018492"/>
                    </a:ext>
                  </a:extLst>
                </a:gridCol>
                <a:gridCol w="900360">
                  <a:extLst>
                    <a:ext uri="{9D8B030D-6E8A-4147-A177-3AD203B41FA5}">
                      <a16:colId xmlns:a16="http://schemas.microsoft.com/office/drawing/2014/main" val="3006451501"/>
                    </a:ext>
                  </a:extLst>
                </a:gridCol>
                <a:gridCol w="900360">
                  <a:extLst>
                    <a:ext uri="{9D8B030D-6E8A-4147-A177-3AD203B41FA5}">
                      <a16:colId xmlns:a16="http://schemas.microsoft.com/office/drawing/2014/main" val="1343220001"/>
                    </a:ext>
                  </a:extLst>
                </a:gridCol>
              </a:tblGrid>
              <a:tr h="404322">
                <a:tc>
                  <a:txBody>
                    <a:bodyPr/>
                    <a:lstStyle/>
                    <a:p>
                      <a:pPr algn="l" fontAlgn="b"/>
                      <a:r>
                        <a:rPr lang="en-AU" sz="1400" b="1" u="none" strike="noStrike" dirty="0">
                          <a:effectLst/>
                        </a:rPr>
                        <a:t>  Victim of violence </a:t>
                      </a:r>
                      <a:endParaRPr lang="en-AU" sz="1400" b="0" i="0" u="none" strike="noStrike" dirty="0">
                        <a:solidFill>
                          <a:srgbClr val="000000"/>
                        </a:solidFill>
                        <a:effectLst/>
                        <a:latin typeface="Calibri" panose="020F0502020204030204" pitchFamily="34" charset="0"/>
                      </a:endParaRPr>
                    </a:p>
                  </a:txBody>
                  <a:tcPr marL="8210" marR="8210" marT="8210" marB="0" anchor="ctr"/>
                </a:tc>
                <a:tc gridSpan="4">
                  <a:txBody>
                    <a:bodyPr/>
                    <a:lstStyle/>
                    <a:p>
                      <a:pPr algn="ctr" fontAlgn="ctr"/>
                      <a:r>
                        <a:rPr lang="en-AU" sz="1400" b="1" u="none" strike="noStrike" dirty="0">
                          <a:effectLst/>
                        </a:rPr>
                        <a:t>Cross sectional (cont.)</a:t>
                      </a:r>
                      <a:endParaRPr lang="en-AU" sz="1400" b="1" i="0" u="none" strike="noStrike" dirty="0">
                        <a:solidFill>
                          <a:srgbClr val="000000"/>
                        </a:solidFill>
                        <a:effectLst/>
                        <a:latin typeface="Calibri" panose="020F0502020204030204" pitchFamily="34" charset="0"/>
                      </a:endParaRPr>
                    </a:p>
                  </a:txBody>
                  <a:tcPr marL="8210" marR="8210" marT="8210" marB="0" anchor="ctr"/>
                </a:tc>
                <a:tc hMerge="1">
                  <a:txBody>
                    <a:bodyPr/>
                    <a:lstStyle/>
                    <a:p>
                      <a:endParaRPr lang="en-AU"/>
                    </a:p>
                  </a:txBody>
                  <a:tcPr/>
                </a:tc>
                <a:tc hMerge="1">
                  <a:txBody>
                    <a:bodyPr/>
                    <a:lstStyle/>
                    <a:p>
                      <a:endParaRPr lang="en-AU"/>
                    </a:p>
                  </a:txBody>
                  <a:tcPr/>
                </a:tc>
                <a:tc hMerge="1">
                  <a:txBody>
                    <a:bodyPr/>
                    <a:lstStyle/>
                    <a:p>
                      <a:endParaRPr lang="en-AU"/>
                    </a:p>
                  </a:txBody>
                  <a:tcPr/>
                </a:tc>
                <a:tc gridSpan="4">
                  <a:txBody>
                    <a:bodyPr/>
                    <a:lstStyle/>
                    <a:p>
                      <a:pPr algn="ctr" fontAlgn="ctr"/>
                      <a:r>
                        <a:rPr lang="en-AU" sz="1400" b="1" u="none" strike="noStrike" dirty="0">
                          <a:effectLst/>
                        </a:rPr>
                        <a:t>Lagged (cont.)</a:t>
                      </a:r>
                      <a:endParaRPr lang="en-AU" sz="1400" b="1" i="0" u="none" strike="noStrike" dirty="0">
                        <a:solidFill>
                          <a:srgbClr val="000000"/>
                        </a:solidFill>
                        <a:effectLst/>
                        <a:latin typeface="Calibri" panose="020F0502020204030204" pitchFamily="34" charset="0"/>
                      </a:endParaRPr>
                    </a:p>
                  </a:txBody>
                  <a:tcPr marL="8210" marR="8210" marT="8210" marB="0" anchor="ct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55928126"/>
                  </a:ext>
                </a:extLst>
              </a:tr>
              <a:tr h="406192">
                <a:tc>
                  <a:txBody>
                    <a:bodyPr/>
                    <a:lstStyle/>
                    <a:p>
                      <a:pPr algn="l" fontAlgn="b"/>
                      <a:r>
                        <a:rPr lang="en-AU" sz="1400" b="1" u="none" strike="noStrike" dirty="0">
                          <a:effectLst/>
                        </a:rPr>
                        <a:t>  </a:t>
                      </a:r>
                      <a:endParaRPr lang="en-AU" sz="1400" b="1"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Odds Ratio</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P-value</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Lower 95% CI</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Upper 95% CI</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Odds Ratio</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P-value</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Lower 95% CI</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Upper 95% CI  </a:t>
                      </a:r>
                      <a:endParaRPr lang="en-AU" sz="1400" b="0" i="0" u="none" strike="noStrike" dirty="0">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2517990818"/>
                  </a:ext>
                </a:extLst>
              </a:tr>
              <a:tr h="263688">
                <a:tc>
                  <a:txBody>
                    <a:bodyPr/>
                    <a:lstStyle/>
                    <a:p>
                      <a:pPr algn="l" fontAlgn="ctr"/>
                      <a:r>
                        <a:rPr lang="en-AU" sz="1400" u="none" strike="noStrike" dirty="0">
                          <a:effectLst/>
                        </a:rPr>
                        <a:t>  Personal stressors </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1782606159"/>
                  </a:ext>
                </a:extLst>
              </a:tr>
              <a:tr h="206930">
                <a:tc>
                  <a:txBody>
                    <a:bodyPr/>
                    <a:lstStyle/>
                    <a:p>
                      <a:pPr algn="r" fontAlgn="ctr"/>
                      <a:r>
                        <a:rPr lang="en-AU" sz="1400" u="none" strike="noStrike" dirty="0">
                          <a:effectLst/>
                        </a:rPr>
                        <a:t>0 (ref)</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1045913440"/>
                  </a:ext>
                </a:extLst>
              </a:tr>
              <a:tr h="206930">
                <a:tc>
                  <a:txBody>
                    <a:bodyPr/>
                    <a:lstStyle/>
                    <a:p>
                      <a:pPr algn="r" fontAlgn="b"/>
                      <a:r>
                        <a:rPr lang="en-AU" sz="1400" u="none" strike="noStrike" dirty="0">
                          <a:effectLst/>
                        </a:rPr>
                        <a:t>1</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dirty="0">
                          <a:effectLst/>
                        </a:rPr>
                        <a:t>1.778</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1.588</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1.991</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1.468</a:t>
                      </a: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1.302</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1.656</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234718114"/>
                  </a:ext>
                </a:extLst>
              </a:tr>
              <a:tr h="206930">
                <a:tc>
                  <a:txBody>
                    <a:bodyPr/>
                    <a:lstStyle/>
                    <a:p>
                      <a:pPr algn="r" fontAlgn="b"/>
                      <a:r>
                        <a:rPr lang="en-AU" sz="1400" u="none" strike="noStrike" dirty="0">
                          <a:effectLst/>
                        </a:rPr>
                        <a:t>2</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dirty="0">
                          <a:effectLst/>
                        </a:rPr>
                        <a:t>2.472</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2.170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2.816</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1.645</a:t>
                      </a: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1.410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1.919</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3102527950"/>
                  </a:ext>
                </a:extLst>
              </a:tr>
              <a:tr h="206930">
                <a:tc>
                  <a:txBody>
                    <a:bodyPr/>
                    <a:lstStyle/>
                    <a:p>
                      <a:pPr algn="r" fontAlgn="b"/>
                      <a:r>
                        <a:rPr lang="en-AU" sz="1400" u="none" strike="noStrike" dirty="0">
                          <a:effectLst/>
                        </a:rPr>
                        <a:t>3</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a:effectLst/>
                        </a:rPr>
                        <a:t>3.457</a:t>
                      </a: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2.890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4.136</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1.954</a:t>
                      </a: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1.534</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2.489</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3008348067"/>
                  </a:ext>
                </a:extLst>
              </a:tr>
              <a:tr h="206930">
                <a:tc>
                  <a:txBody>
                    <a:bodyPr/>
                    <a:lstStyle/>
                    <a:p>
                      <a:pPr algn="r" fontAlgn="b"/>
                      <a:r>
                        <a:rPr lang="en-AU" sz="1400" u="none" strike="noStrike" dirty="0">
                          <a:effectLst/>
                        </a:rPr>
                        <a:t>4+</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dirty="0">
                          <a:effectLst/>
                        </a:rPr>
                        <a:t>7.610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6.069</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9.542</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3.651</a:t>
                      </a: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2.650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5.030</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1516410627"/>
                  </a:ext>
                </a:extLst>
              </a:tr>
              <a:tr h="206930">
                <a:tc>
                  <a:txBody>
                    <a:bodyPr/>
                    <a:lstStyle/>
                    <a:p>
                      <a:pPr algn="l" fontAlgn="b"/>
                      <a:r>
                        <a:rPr lang="en-AU" sz="1400" u="none" strike="noStrike" dirty="0">
                          <a:effectLst/>
                        </a:rPr>
                        <a:t>  Social isolation </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2782511614"/>
                  </a:ext>
                </a:extLst>
              </a:tr>
              <a:tr h="206930">
                <a:tc>
                  <a:txBody>
                    <a:bodyPr/>
                    <a:lstStyle/>
                    <a:p>
                      <a:pPr algn="r" fontAlgn="b"/>
                      <a:r>
                        <a:rPr lang="en-AU" sz="1400" u="none" strike="noStrike" dirty="0">
                          <a:effectLst/>
                        </a:rPr>
                        <a:t>0-1.99 (ref)</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3853877933"/>
                  </a:ext>
                </a:extLst>
              </a:tr>
              <a:tr h="206930">
                <a:tc>
                  <a:txBody>
                    <a:bodyPr/>
                    <a:lstStyle/>
                    <a:p>
                      <a:pPr algn="r" fontAlgn="b"/>
                      <a:r>
                        <a:rPr lang="en-AU" sz="1400" u="none" strike="noStrike" dirty="0">
                          <a:effectLst/>
                        </a:rPr>
                        <a:t>2.00-2.99</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a:effectLst/>
                        </a:rPr>
                        <a:t>1.387</a:t>
                      </a: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1.206</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1.595</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1.337</a:t>
                      </a: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1.146</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1.559</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3590317756"/>
                  </a:ext>
                </a:extLst>
              </a:tr>
              <a:tr h="206930">
                <a:tc>
                  <a:txBody>
                    <a:bodyPr/>
                    <a:lstStyle/>
                    <a:p>
                      <a:pPr algn="r" fontAlgn="b"/>
                      <a:r>
                        <a:rPr lang="en-AU" sz="1400" u="none" strike="noStrike" dirty="0">
                          <a:effectLst/>
                        </a:rPr>
                        <a:t>3.00-3.99</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a:effectLst/>
                        </a:rPr>
                        <a:t>1.970</a:t>
                      </a: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1.697</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2.287</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1.792</a:t>
                      </a: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1.513</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2.122</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253841324"/>
                  </a:ext>
                </a:extLst>
              </a:tr>
              <a:tr h="206930">
                <a:tc>
                  <a:txBody>
                    <a:bodyPr/>
                    <a:lstStyle/>
                    <a:p>
                      <a:pPr algn="r" fontAlgn="b"/>
                      <a:r>
                        <a:rPr lang="en-AU" sz="1400" u="none" strike="noStrike" dirty="0">
                          <a:effectLst/>
                        </a:rPr>
                        <a:t>4 and above</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a:effectLst/>
                        </a:rPr>
                        <a:t>2.629</a:t>
                      </a: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2.255</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3.065</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2.374</a:t>
                      </a: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1.987</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2.836</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1989132201"/>
                  </a:ext>
                </a:extLst>
              </a:tr>
              <a:tr h="206930">
                <a:tc>
                  <a:txBody>
                    <a:bodyPr/>
                    <a:lstStyle/>
                    <a:p>
                      <a:pPr algn="l" fontAlgn="b"/>
                      <a:r>
                        <a:rPr lang="en-AU" sz="1400" u="none" strike="noStrike" dirty="0">
                          <a:effectLst/>
                        </a:rPr>
                        <a:t>  Never married/de facto</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a:effectLst/>
                        </a:rPr>
                        <a:t>0.467</a:t>
                      </a: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0.411</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0.530</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0.623</a:t>
                      </a: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0.534</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0.727</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1956824714"/>
                  </a:ext>
                </a:extLst>
              </a:tr>
              <a:tr h="206930">
                <a:tc>
                  <a:txBody>
                    <a:bodyPr/>
                    <a:lstStyle/>
                    <a:p>
                      <a:pPr algn="l" fontAlgn="b"/>
                      <a:r>
                        <a:rPr lang="en-AU" sz="1400" u="none" strike="noStrike" dirty="0">
                          <a:effectLst/>
                        </a:rPr>
                        <a:t>  Pregnant</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dirty="0">
                          <a:effectLst/>
                        </a:rPr>
                        <a:t>1.370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0.001</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1.141</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1.644</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1.393</a:t>
                      </a: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dirty="0">
                          <a:effectLst/>
                        </a:rPr>
                        <a:t>0.002</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r>
                        <a:rPr lang="en-AU" sz="1400" u="none" strike="noStrike">
                          <a:effectLst/>
                        </a:rPr>
                        <a:t>1.127</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1.723</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2790074535"/>
                  </a:ext>
                </a:extLst>
              </a:tr>
              <a:tr h="206930">
                <a:tc>
                  <a:txBody>
                    <a:bodyPr/>
                    <a:lstStyle/>
                    <a:p>
                      <a:pPr algn="l" fontAlgn="b"/>
                      <a:r>
                        <a:rPr lang="en-AU" sz="1400" u="none" strike="noStrike" dirty="0">
                          <a:effectLst/>
                        </a:rPr>
                        <a:t>  Drink amount</a:t>
                      </a:r>
                      <a:endParaRPr lang="en-AU" sz="1400" b="0" i="0" u="none" strike="noStrike" dirty="0">
                        <a:solidFill>
                          <a:srgbClr val="000000"/>
                        </a:solidFill>
                        <a:effectLst/>
                        <a:latin typeface="Arial" panose="020B0604020202020204" pitchFamily="34" charset="0"/>
                      </a:endParaRPr>
                    </a:p>
                  </a:txBody>
                  <a:tcPr marL="8210" marR="8210" marT="8210" marB="0" anchor="b"/>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3083655806"/>
                  </a:ext>
                </a:extLst>
              </a:tr>
              <a:tr h="206930">
                <a:tc>
                  <a:txBody>
                    <a:bodyPr/>
                    <a:lstStyle/>
                    <a:p>
                      <a:pPr algn="r" fontAlgn="b"/>
                      <a:r>
                        <a:rPr lang="en-AU" sz="1400" u="none" strike="noStrike">
                          <a:effectLst/>
                        </a:rPr>
                        <a:t>Does not drink (ref)</a:t>
                      </a:r>
                      <a:endParaRPr lang="en-AU" sz="1400" b="0" i="0" u="none" strike="noStrike">
                        <a:solidFill>
                          <a:srgbClr val="000000"/>
                        </a:solidFill>
                        <a:effectLst/>
                        <a:latin typeface="Arial" panose="020B0604020202020204" pitchFamily="34" charset="0"/>
                      </a:endParaRPr>
                    </a:p>
                  </a:txBody>
                  <a:tcPr marL="8210" marR="8210" marT="8210" marB="0" anchor="b"/>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556438620"/>
                  </a:ext>
                </a:extLst>
              </a:tr>
              <a:tr h="206930">
                <a:tc>
                  <a:txBody>
                    <a:bodyPr/>
                    <a:lstStyle/>
                    <a:p>
                      <a:pPr algn="r" fontAlgn="b"/>
                      <a:r>
                        <a:rPr lang="en-AU" sz="1400" u="none" strike="noStrike">
                          <a:effectLst/>
                        </a:rPr>
                        <a:t>1 to 2 standard drinks</a:t>
                      </a:r>
                      <a:endParaRPr lang="en-AU" sz="1400" b="0" i="0" u="none" strike="noStrike">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dirty="0">
                          <a:effectLst/>
                        </a:rPr>
                        <a:t>0.889</a:t>
                      </a:r>
                      <a:endParaRPr lang="en-AU" sz="1400" b="0" i="0" u="none" strike="noStrike" dirty="0">
                        <a:solidFill>
                          <a:srgbClr val="000000"/>
                        </a:solidFill>
                        <a:effectLst/>
                        <a:latin typeface="Arial" panose="020B0604020202020204" pitchFamily="34" charset="0"/>
                      </a:endParaRPr>
                    </a:p>
                  </a:txBody>
                  <a:tcPr marL="8210" marR="8210" marT="8210" marB="0" anchor="ctr">
                    <a:solidFill>
                      <a:schemeClr val="accent1">
                        <a:lumMod val="20000"/>
                        <a:lumOff val="80000"/>
                      </a:schemeClr>
                    </a:solidFill>
                  </a:tcPr>
                </a:tc>
                <a:tc>
                  <a:txBody>
                    <a:bodyPr/>
                    <a:lstStyle/>
                    <a:p>
                      <a:pPr algn="ctr" fontAlgn="ctr"/>
                      <a:r>
                        <a:rPr lang="en-AU" sz="1400" u="none" strike="noStrike" dirty="0">
                          <a:effectLst/>
                        </a:rPr>
                        <a:t>0.091</a:t>
                      </a:r>
                      <a:endParaRPr lang="en-AU" sz="1400" b="0" i="0" u="none" strike="noStrike" dirty="0">
                        <a:solidFill>
                          <a:srgbClr val="000000"/>
                        </a:solidFill>
                        <a:effectLst/>
                        <a:latin typeface="Arial" panose="020B0604020202020204" pitchFamily="34" charset="0"/>
                      </a:endParaRPr>
                    </a:p>
                  </a:txBody>
                  <a:tcPr marL="8210" marR="8210" marT="8210" marB="0" anchor="ctr">
                    <a:solidFill>
                      <a:schemeClr val="accent1">
                        <a:lumMod val="20000"/>
                        <a:lumOff val="80000"/>
                      </a:schemeClr>
                    </a:solidFill>
                  </a:tcPr>
                </a:tc>
                <a:tc>
                  <a:txBody>
                    <a:bodyPr/>
                    <a:lstStyle/>
                    <a:p>
                      <a:pPr algn="ctr" fontAlgn="ctr"/>
                      <a:r>
                        <a:rPr lang="en-AU" sz="1400" u="none" strike="noStrike" dirty="0">
                          <a:effectLst/>
                        </a:rPr>
                        <a:t>0.775</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1.019</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0.760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dirty="0">
                          <a:effectLst/>
                        </a:rPr>
                        <a:t>0.001</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a:effectLst/>
                        </a:rPr>
                        <a:t>0.647</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0.892</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239382058"/>
                  </a:ext>
                </a:extLst>
              </a:tr>
              <a:tr h="206930">
                <a:tc>
                  <a:txBody>
                    <a:bodyPr/>
                    <a:lstStyle/>
                    <a:p>
                      <a:pPr algn="r" fontAlgn="b"/>
                      <a:r>
                        <a:rPr lang="en-AU" sz="1400" u="none" strike="noStrike">
                          <a:effectLst/>
                        </a:rPr>
                        <a:t>3 to 4 standard drinks</a:t>
                      </a:r>
                      <a:endParaRPr lang="en-AU" sz="1400" b="0" i="0" u="none" strike="noStrike">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dirty="0">
                          <a:effectLst/>
                        </a:rPr>
                        <a:t>0.995</a:t>
                      </a:r>
                      <a:endParaRPr lang="en-AU" sz="1400" b="0" i="0" u="none" strike="noStrike" dirty="0">
                        <a:solidFill>
                          <a:srgbClr val="000000"/>
                        </a:solidFill>
                        <a:effectLst/>
                        <a:latin typeface="Arial" panose="020B0604020202020204" pitchFamily="34" charset="0"/>
                      </a:endParaRPr>
                    </a:p>
                  </a:txBody>
                  <a:tcPr marL="8210" marR="8210" marT="8210" marB="0" anchor="ctr">
                    <a:solidFill>
                      <a:schemeClr val="accent1">
                        <a:lumMod val="20000"/>
                        <a:lumOff val="80000"/>
                      </a:schemeClr>
                    </a:solidFill>
                  </a:tcPr>
                </a:tc>
                <a:tc>
                  <a:txBody>
                    <a:bodyPr/>
                    <a:lstStyle/>
                    <a:p>
                      <a:pPr algn="ctr" fontAlgn="ctr"/>
                      <a:r>
                        <a:rPr lang="en-AU" sz="1400" u="none" strike="noStrike" dirty="0">
                          <a:effectLst/>
                        </a:rPr>
                        <a:t>0.948</a:t>
                      </a:r>
                      <a:endParaRPr lang="en-AU" sz="1400" b="0" i="0" u="none" strike="noStrike" dirty="0">
                        <a:solidFill>
                          <a:srgbClr val="000000"/>
                        </a:solidFill>
                        <a:effectLst/>
                        <a:latin typeface="Arial" panose="020B0604020202020204" pitchFamily="34" charset="0"/>
                      </a:endParaRPr>
                    </a:p>
                  </a:txBody>
                  <a:tcPr marL="8210" marR="8210" marT="8210" marB="0" anchor="ctr">
                    <a:solidFill>
                      <a:schemeClr val="accent1">
                        <a:lumMod val="20000"/>
                        <a:lumOff val="80000"/>
                      </a:schemeClr>
                    </a:solidFill>
                  </a:tcPr>
                </a:tc>
                <a:tc>
                  <a:txBody>
                    <a:bodyPr/>
                    <a:lstStyle/>
                    <a:p>
                      <a:pPr algn="ctr" fontAlgn="ctr"/>
                      <a:r>
                        <a:rPr lang="en-AU" sz="1400" u="none" strike="noStrike">
                          <a:effectLst/>
                        </a:rPr>
                        <a:t>0.851</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1.163</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0.839</a:t>
                      </a:r>
                      <a:endParaRPr lang="en-AU" sz="1400" b="0" i="0" u="none" strike="noStrike" dirty="0">
                        <a:solidFill>
                          <a:srgbClr val="000000"/>
                        </a:solidFill>
                        <a:effectLst/>
                        <a:latin typeface="Arial" panose="020B0604020202020204" pitchFamily="34" charset="0"/>
                      </a:endParaRPr>
                    </a:p>
                  </a:txBody>
                  <a:tcPr marL="8210" marR="8210" marT="8210" marB="0" anchor="ctr">
                    <a:solidFill>
                      <a:schemeClr val="accent1">
                        <a:lumMod val="20000"/>
                        <a:lumOff val="80000"/>
                      </a:schemeClr>
                    </a:solidFill>
                  </a:tcPr>
                </a:tc>
                <a:tc>
                  <a:txBody>
                    <a:bodyPr/>
                    <a:lstStyle/>
                    <a:p>
                      <a:pPr algn="ctr" fontAlgn="ctr"/>
                      <a:r>
                        <a:rPr lang="en-AU" sz="1400" u="none" strike="noStrike" dirty="0">
                          <a:effectLst/>
                        </a:rPr>
                        <a:t>0.079</a:t>
                      </a:r>
                      <a:endParaRPr lang="en-AU" sz="1400" b="0" i="0" u="none" strike="noStrike" dirty="0">
                        <a:solidFill>
                          <a:srgbClr val="000000"/>
                        </a:solidFill>
                        <a:effectLst/>
                        <a:latin typeface="Arial" panose="020B0604020202020204" pitchFamily="34" charset="0"/>
                      </a:endParaRPr>
                    </a:p>
                  </a:txBody>
                  <a:tcPr marL="8210" marR="8210" marT="8210" marB="0" anchor="ctr">
                    <a:solidFill>
                      <a:schemeClr val="accent1">
                        <a:lumMod val="20000"/>
                        <a:lumOff val="80000"/>
                      </a:schemeClr>
                    </a:solidFill>
                  </a:tcPr>
                </a:tc>
                <a:tc>
                  <a:txBody>
                    <a:bodyPr/>
                    <a:lstStyle/>
                    <a:p>
                      <a:pPr algn="ctr" fontAlgn="ctr"/>
                      <a:r>
                        <a:rPr lang="en-AU" sz="1400" u="none" strike="noStrike">
                          <a:effectLst/>
                        </a:rPr>
                        <a:t>0.689</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1.021</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558629180"/>
                  </a:ext>
                </a:extLst>
              </a:tr>
              <a:tr h="206930">
                <a:tc>
                  <a:txBody>
                    <a:bodyPr/>
                    <a:lstStyle/>
                    <a:p>
                      <a:pPr algn="r" fontAlgn="b"/>
                      <a:r>
                        <a:rPr lang="en-AU" sz="1400" u="none" strike="noStrike">
                          <a:effectLst/>
                        </a:rPr>
                        <a:t>5 to 6 standard drinks</a:t>
                      </a:r>
                      <a:endParaRPr lang="en-AU" sz="1400" b="0" i="0" u="none" strike="noStrike">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dirty="0">
                          <a:effectLst/>
                        </a:rPr>
                        <a:t>1.331</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dirty="0">
                          <a:effectLst/>
                        </a:rPr>
                        <a:t>0.001</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a:effectLst/>
                        </a:rPr>
                        <a:t>1.121</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1.579</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1.311</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dirty="0">
                          <a:effectLst/>
                        </a:rPr>
                        <a:t>0.010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a:effectLst/>
                        </a:rPr>
                        <a:t>1.067</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1.611</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3801752898"/>
                  </a:ext>
                </a:extLst>
              </a:tr>
              <a:tr h="206930">
                <a:tc>
                  <a:txBody>
                    <a:bodyPr/>
                    <a:lstStyle/>
                    <a:p>
                      <a:pPr algn="r" fontAlgn="b"/>
                      <a:r>
                        <a:rPr lang="en-AU" sz="1400" u="none" strike="noStrike">
                          <a:effectLst/>
                        </a:rPr>
                        <a:t>7 to 8 standard drinks</a:t>
                      </a:r>
                      <a:endParaRPr lang="en-AU" sz="1400" b="0" i="0" u="none" strike="noStrike">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dirty="0">
                          <a:effectLst/>
                        </a:rPr>
                        <a:t>1.468</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dirty="0">
                          <a:effectLst/>
                        </a:rPr>
                        <a:t>0.001</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a:effectLst/>
                        </a:rPr>
                        <a:t>1.180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1.828</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1.159</a:t>
                      </a:r>
                      <a:endParaRPr lang="en-AU" sz="1400" b="0" i="0" u="none" strike="noStrike" dirty="0">
                        <a:solidFill>
                          <a:srgbClr val="000000"/>
                        </a:solidFill>
                        <a:effectLst/>
                        <a:latin typeface="Arial" panose="020B0604020202020204" pitchFamily="34" charset="0"/>
                      </a:endParaRPr>
                    </a:p>
                  </a:txBody>
                  <a:tcPr marL="8210" marR="8210" marT="8210" marB="0" anchor="ctr">
                    <a:solidFill>
                      <a:schemeClr val="accent1">
                        <a:lumMod val="20000"/>
                        <a:lumOff val="80000"/>
                      </a:schemeClr>
                    </a:solidFill>
                  </a:tcPr>
                </a:tc>
                <a:tc>
                  <a:txBody>
                    <a:bodyPr/>
                    <a:lstStyle/>
                    <a:p>
                      <a:pPr algn="ctr" fontAlgn="ctr"/>
                      <a:r>
                        <a:rPr lang="en-AU" sz="1400" u="none" strike="noStrike" dirty="0">
                          <a:effectLst/>
                        </a:rPr>
                        <a:t>0.302</a:t>
                      </a:r>
                      <a:endParaRPr lang="en-AU" sz="1400" b="0" i="0" u="none" strike="noStrike" dirty="0">
                        <a:solidFill>
                          <a:srgbClr val="000000"/>
                        </a:solidFill>
                        <a:effectLst/>
                        <a:latin typeface="Arial" panose="020B0604020202020204" pitchFamily="34" charset="0"/>
                      </a:endParaRPr>
                    </a:p>
                  </a:txBody>
                  <a:tcPr marL="8210" marR="8210" marT="8210" marB="0" anchor="ctr">
                    <a:solidFill>
                      <a:schemeClr val="accent1">
                        <a:lumMod val="20000"/>
                        <a:lumOff val="80000"/>
                      </a:schemeClr>
                    </a:solidFill>
                  </a:tcPr>
                </a:tc>
                <a:tc>
                  <a:txBody>
                    <a:bodyPr/>
                    <a:lstStyle/>
                    <a:p>
                      <a:pPr algn="ctr" fontAlgn="ctr"/>
                      <a:r>
                        <a:rPr lang="en-AU" sz="1400" u="none" strike="noStrike">
                          <a:effectLst/>
                        </a:rPr>
                        <a:t>0.875</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1.536</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537964969"/>
                  </a:ext>
                </a:extLst>
              </a:tr>
              <a:tr h="206930">
                <a:tc>
                  <a:txBody>
                    <a:bodyPr/>
                    <a:lstStyle/>
                    <a:p>
                      <a:pPr algn="r" fontAlgn="b"/>
                      <a:r>
                        <a:rPr lang="en-AU" sz="1400" u="none" strike="noStrike">
                          <a:effectLst/>
                        </a:rPr>
                        <a:t>9 to 10 standard drinks</a:t>
                      </a:r>
                      <a:endParaRPr lang="en-AU" sz="1400" b="0" i="0" u="none" strike="noStrike">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dirty="0">
                          <a:effectLst/>
                        </a:rPr>
                        <a:t>1.762</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a:effectLst/>
                        </a:rPr>
                        <a:t>1.362</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2.280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1.548</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dirty="0">
                          <a:effectLst/>
                        </a:rPr>
                        <a:t>0.009</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dirty="0">
                          <a:effectLst/>
                        </a:rPr>
                        <a:t>1.117</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2.145</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3303365340"/>
                  </a:ext>
                </a:extLst>
              </a:tr>
              <a:tr h="206930">
                <a:tc>
                  <a:txBody>
                    <a:bodyPr/>
                    <a:lstStyle/>
                    <a:p>
                      <a:pPr algn="r" fontAlgn="b"/>
                      <a:r>
                        <a:rPr lang="en-AU" sz="1400" u="none" strike="noStrike">
                          <a:effectLst/>
                        </a:rPr>
                        <a:t>11 to 12 standard drinks</a:t>
                      </a:r>
                      <a:endParaRPr lang="en-AU" sz="1400" b="0" i="0" u="none" strike="noStrike">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dirty="0">
                          <a:effectLst/>
                        </a:rPr>
                        <a:t>1.899</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dirty="0">
                          <a:effectLst/>
                        </a:rPr>
                        <a:t>0.001</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a:effectLst/>
                        </a:rPr>
                        <a:t>1.314</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2.744</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1.718</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dirty="0">
                          <a:effectLst/>
                        </a:rPr>
                        <a:t>0.035</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dirty="0">
                          <a:effectLst/>
                        </a:rPr>
                        <a:t>1.039</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2.841</a:t>
                      </a:r>
                      <a:endParaRPr lang="en-AU" sz="1400" b="0" i="0" u="none" strike="noStrike">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789116434"/>
                  </a:ext>
                </a:extLst>
              </a:tr>
              <a:tr h="206930">
                <a:tc>
                  <a:txBody>
                    <a:bodyPr/>
                    <a:lstStyle/>
                    <a:p>
                      <a:pPr algn="r" fontAlgn="b"/>
                      <a:r>
                        <a:rPr lang="en-AU" sz="1400" u="none" strike="noStrike">
                          <a:effectLst/>
                        </a:rPr>
                        <a:t>13+ standard drinks</a:t>
                      </a:r>
                      <a:endParaRPr lang="en-AU" sz="1400" b="0" i="0" u="none" strike="noStrike">
                        <a:solidFill>
                          <a:srgbClr val="000000"/>
                        </a:solidFill>
                        <a:effectLst/>
                        <a:latin typeface="Arial" panose="020B0604020202020204" pitchFamily="34" charset="0"/>
                      </a:endParaRPr>
                    </a:p>
                  </a:txBody>
                  <a:tcPr marL="8210" marR="8210" marT="8210" marB="0" anchor="b"/>
                </a:tc>
                <a:tc>
                  <a:txBody>
                    <a:bodyPr/>
                    <a:lstStyle/>
                    <a:p>
                      <a:pPr algn="ctr" fontAlgn="ctr"/>
                      <a:r>
                        <a:rPr lang="en-AU" sz="1400" u="none" strike="noStrike">
                          <a:effectLst/>
                        </a:rPr>
                        <a:t>3.109</a:t>
                      </a:r>
                      <a:endParaRPr lang="en-AU" sz="1400" b="0" i="0" u="none" strike="noStrike">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a:effectLst/>
                        </a:rPr>
                        <a:t>2.269</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a:effectLst/>
                        </a:rPr>
                        <a:t>4.260</a:t>
                      </a:r>
                      <a:endParaRPr lang="en-AU" sz="1400" b="0" i="0" u="none" strike="noStrike">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2.428</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210" marR="8210" marT="8210" marB="0" anchor="ctr">
                    <a:solidFill>
                      <a:srgbClr val="92D050"/>
                    </a:solidFill>
                  </a:tcPr>
                </a:tc>
                <a:tc>
                  <a:txBody>
                    <a:bodyPr/>
                    <a:lstStyle/>
                    <a:p>
                      <a:pPr algn="ctr" fontAlgn="ctr"/>
                      <a:r>
                        <a:rPr lang="en-AU" sz="1400" u="none" strike="noStrike" dirty="0">
                          <a:effectLst/>
                        </a:rPr>
                        <a:t>1.590</a:t>
                      </a:r>
                      <a:endParaRPr lang="en-AU" sz="1400" b="0" i="0" u="none" strike="noStrike" dirty="0">
                        <a:solidFill>
                          <a:srgbClr val="000000"/>
                        </a:solidFill>
                        <a:effectLst/>
                        <a:latin typeface="Arial" panose="020B0604020202020204" pitchFamily="34" charset="0"/>
                      </a:endParaRPr>
                    </a:p>
                  </a:txBody>
                  <a:tcPr marL="8210" marR="8210" marT="8210" marB="0" anchor="ctr"/>
                </a:tc>
                <a:tc>
                  <a:txBody>
                    <a:bodyPr/>
                    <a:lstStyle/>
                    <a:p>
                      <a:pPr algn="ctr" fontAlgn="ctr"/>
                      <a:r>
                        <a:rPr lang="en-AU" sz="1400" u="none" strike="noStrike" dirty="0">
                          <a:effectLst/>
                        </a:rPr>
                        <a:t>3.708</a:t>
                      </a:r>
                      <a:endParaRPr lang="en-AU" sz="1400" b="0" i="0" u="none" strike="noStrike" dirty="0">
                        <a:solidFill>
                          <a:srgbClr val="000000"/>
                        </a:solidFill>
                        <a:effectLst/>
                        <a:latin typeface="Arial" panose="020B0604020202020204" pitchFamily="34" charset="0"/>
                      </a:endParaRPr>
                    </a:p>
                  </a:txBody>
                  <a:tcPr marL="8210" marR="8210" marT="8210" marB="0" anchor="ctr"/>
                </a:tc>
                <a:extLst>
                  <a:ext uri="{0D108BD9-81ED-4DB2-BD59-A6C34878D82A}">
                    <a16:rowId xmlns:a16="http://schemas.microsoft.com/office/drawing/2014/main" val="3880995948"/>
                  </a:ext>
                </a:extLst>
              </a:tr>
            </a:tbl>
          </a:graphicData>
        </a:graphic>
      </p:graphicFrame>
      <p:sp>
        <p:nvSpPr>
          <p:cNvPr id="2" name="Slide Number Placeholder 1">
            <a:extLst>
              <a:ext uri="{FF2B5EF4-FFF2-40B4-BE49-F238E27FC236}">
                <a16:creationId xmlns:a16="http://schemas.microsoft.com/office/drawing/2014/main" id="{157054D0-BC1D-8B4A-4C92-54BC35C0FDD0}"/>
              </a:ext>
            </a:extLst>
          </p:cNvPr>
          <p:cNvSpPr>
            <a:spLocks noGrp="1"/>
          </p:cNvSpPr>
          <p:nvPr>
            <p:ph type="sldNum" sz="quarter" idx="12"/>
          </p:nvPr>
        </p:nvSpPr>
        <p:spPr/>
        <p:txBody>
          <a:bodyPr/>
          <a:lstStyle/>
          <a:p>
            <a:fld id="{8BAB4C53-6F4F-4DD2-9B2B-49CDCA326648}" type="slidenum">
              <a:rPr lang="en-AU" smtClean="0"/>
              <a:t>22</a:t>
            </a:fld>
            <a:endParaRPr lang="en-AU"/>
          </a:p>
        </p:txBody>
      </p:sp>
      <p:sp>
        <p:nvSpPr>
          <p:cNvPr id="5" name="TextBox 4">
            <a:extLst>
              <a:ext uri="{FF2B5EF4-FFF2-40B4-BE49-F238E27FC236}">
                <a16:creationId xmlns:a16="http://schemas.microsoft.com/office/drawing/2014/main" id="{81E97977-B944-9747-E6FA-CE4CD799C0B1}"/>
              </a:ext>
            </a:extLst>
          </p:cNvPr>
          <p:cNvSpPr txBox="1"/>
          <p:nvPr/>
        </p:nvSpPr>
        <p:spPr>
          <a:xfrm>
            <a:off x="3962399" y="153543"/>
            <a:ext cx="3057525" cy="369332"/>
          </a:xfrm>
          <a:prstGeom prst="rect">
            <a:avLst/>
          </a:prstGeom>
          <a:noFill/>
        </p:spPr>
        <p:txBody>
          <a:bodyPr wrap="square" rtlCol="0">
            <a:spAutoFit/>
          </a:bodyPr>
          <a:lstStyle/>
          <a:p>
            <a:pPr algn="ctr"/>
            <a:r>
              <a:rPr lang="en-AU" dirty="0"/>
              <a:t>Bottom half of table </a:t>
            </a:r>
          </a:p>
        </p:txBody>
      </p:sp>
      <p:sp>
        <p:nvSpPr>
          <p:cNvPr id="6" name="TextBox 5">
            <a:extLst>
              <a:ext uri="{FF2B5EF4-FFF2-40B4-BE49-F238E27FC236}">
                <a16:creationId xmlns:a16="http://schemas.microsoft.com/office/drawing/2014/main" id="{C577A5EB-B8AD-271D-4FDE-7B05DFFE7AFD}"/>
              </a:ext>
            </a:extLst>
          </p:cNvPr>
          <p:cNvSpPr txBox="1"/>
          <p:nvPr/>
        </p:nvSpPr>
        <p:spPr>
          <a:xfrm>
            <a:off x="7724774" y="153543"/>
            <a:ext cx="3057525" cy="369332"/>
          </a:xfrm>
          <a:prstGeom prst="rect">
            <a:avLst/>
          </a:prstGeom>
          <a:noFill/>
        </p:spPr>
        <p:txBody>
          <a:bodyPr wrap="square" rtlCol="0">
            <a:spAutoFit/>
          </a:bodyPr>
          <a:lstStyle/>
          <a:p>
            <a:pPr algn="ctr"/>
            <a:r>
              <a:rPr lang="en-AU" dirty="0"/>
              <a:t>Bottom half of table </a:t>
            </a:r>
          </a:p>
        </p:txBody>
      </p:sp>
    </p:spTree>
    <p:extLst>
      <p:ext uri="{BB962C8B-B14F-4D97-AF65-F5344CB8AC3E}">
        <p14:creationId xmlns:p14="http://schemas.microsoft.com/office/powerpoint/2010/main" val="5493011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EE45274-1777-665F-A29D-7158C057353E}"/>
              </a:ext>
            </a:extLst>
          </p:cNvPr>
          <p:cNvGraphicFramePr>
            <a:graphicFrameLocks noGrp="1"/>
          </p:cNvGraphicFramePr>
          <p:nvPr>
            <p:extLst>
              <p:ext uri="{D42A27DB-BD31-4B8C-83A1-F6EECF244321}">
                <p14:modId xmlns:p14="http://schemas.microsoft.com/office/powerpoint/2010/main" val="2214326899"/>
              </p:ext>
            </p:extLst>
          </p:nvPr>
        </p:nvGraphicFramePr>
        <p:xfrm>
          <a:off x="1028700" y="571500"/>
          <a:ext cx="10144123" cy="5391145"/>
        </p:xfrm>
        <a:graphic>
          <a:graphicData uri="http://schemas.openxmlformats.org/drawingml/2006/table">
            <a:tbl>
              <a:tblPr>
                <a:tableStyleId>{5C22544A-7EE6-4342-B048-85BDC9FD1C3A}</a:tableStyleId>
              </a:tblPr>
              <a:tblGrid>
                <a:gridCol w="3540959">
                  <a:extLst>
                    <a:ext uri="{9D8B030D-6E8A-4147-A177-3AD203B41FA5}">
                      <a16:colId xmlns:a16="http://schemas.microsoft.com/office/drawing/2014/main" val="2193488885"/>
                    </a:ext>
                  </a:extLst>
                </a:gridCol>
                <a:gridCol w="1650791">
                  <a:extLst>
                    <a:ext uri="{9D8B030D-6E8A-4147-A177-3AD203B41FA5}">
                      <a16:colId xmlns:a16="http://schemas.microsoft.com/office/drawing/2014/main" val="996005186"/>
                    </a:ext>
                  </a:extLst>
                </a:gridCol>
                <a:gridCol w="1650791">
                  <a:extLst>
                    <a:ext uri="{9D8B030D-6E8A-4147-A177-3AD203B41FA5}">
                      <a16:colId xmlns:a16="http://schemas.microsoft.com/office/drawing/2014/main" val="4110638941"/>
                    </a:ext>
                  </a:extLst>
                </a:gridCol>
                <a:gridCol w="1650791">
                  <a:extLst>
                    <a:ext uri="{9D8B030D-6E8A-4147-A177-3AD203B41FA5}">
                      <a16:colId xmlns:a16="http://schemas.microsoft.com/office/drawing/2014/main" val="2582730770"/>
                    </a:ext>
                  </a:extLst>
                </a:gridCol>
                <a:gridCol w="1650791">
                  <a:extLst>
                    <a:ext uri="{9D8B030D-6E8A-4147-A177-3AD203B41FA5}">
                      <a16:colId xmlns:a16="http://schemas.microsoft.com/office/drawing/2014/main" val="918456822"/>
                    </a:ext>
                  </a:extLst>
                </a:gridCol>
              </a:tblGrid>
              <a:tr h="426126">
                <a:tc>
                  <a:txBody>
                    <a:bodyPr/>
                    <a:lstStyle/>
                    <a:p>
                      <a:pPr algn="l" fontAlgn="b"/>
                      <a:r>
                        <a:rPr lang="en-AU" sz="1400" b="1" u="none" strike="noStrike" dirty="0">
                          <a:effectLst/>
                        </a:rPr>
                        <a:t>  Victim of violence </a:t>
                      </a:r>
                      <a:endParaRPr lang="en-AU" sz="1400" b="0" i="0" u="none" strike="noStrike" dirty="0">
                        <a:solidFill>
                          <a:srgbClr val="000000"/>
                        </a:solidFill>
                        <a:effectLst/>
                        <a:latin typeface="Calibri" panose="020F0502020204030204" pitchFamily="34" charset="0"/>
                      </a:endParaRPr>
                    </a:p>
                  </a:txBody>
                  <a:tcPr marL="9525" marR="9525" marT="9525" marB="0" anchor="ctr"/>
                </a:tc>
                <a:tc gridSpan="4">
                  <a:txBody>
                    <a:bodyPr/>
                    <a:lstStyle/>
                    <a:p>
                      <a:pPr algn="ctr" fontAlgn="ctr"/>
                      <a:r>
                        <a:rPr lang="en-AU" sz="1400" b="1" u="none" strike="noStrike" dirty="0">
                          <a:effectLst/>
                        </a:rPr>
                        <a:t>Fixed effect model </a:t>
                      </a:r>
                      <a:endParaRPr lang="en-AU" sz="1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635153181"/>
                  </a:ext>
                </a:extLst>
              </a:tr>
              <a:tr h="465004">
                <a:tc>
                  <a:txBody>
                    <a:bodyPr/>
                    <a:lstStyle/>
                    <a:p>
                      <a:pPr algn="l" fontAlgn="ctr"/>
                      <a:r>
                        <a:rPr lang="en-AU" sz="1400" b="1" u="none" strike="noStrike" dirty="0">
                          <a:effectLst/>
                        </a:rPr>
                        <a:t>  </a:t>
                      </a:r>
                      <a:endParaRPr lang="en-AU"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Odds Ratio</a:t>
                      </a:r>
                      <a:endParaRPr lang="en-AU" sz="1400" b="0" i="0" u="none" strike="noStrike" dirty="0">
                        <a:solidFill>
                          <a:srgbClr val="000000"/>
                        </a:solidFill>
                        <a:effectLst/>
                        <a:latin typeface="Arial" panose="020B0604020202020204" pitchFamily="34" charset="0"/>
                      </a:endParaRPr>
                    </a:p>
                  </a:txBody>
                  <a:tcPr marL="9525" marR="9525" marT="9525" marB="0" anchor="ctr">
                    <a:solidFill>
                      <a:schemeClr val="accent1">
                        <a:lumMod val="20000"/>
                        <a:lumOff val="80000"/>
                      </a:schemeClr>
                    </a:solidFill>
                  </a:tcPr>
                </a:tc>
                <a:tc>
                  <a:txBody>
                    <a:bodyPr/>
                    <a:lstStyle/>
                    <a:p>
                      <a:pPr algn="ctr" fontAlgn="ctr"/>
                      <a:r>
                        <a:rPr lang="en-AU" sz="1400" u="none" strike="noStrike" dirty="0">
                          <a:effectLst/>
                        </a:rPr>
                        <a:t>P-value</a:t>
                      </a:r>
                      <a:endParaRPr lang="en-AU" sz="1400" b="0" i="0" u="none" strike="noStrike" dirty="0">
                        <a:solidFill>
                          <a:srgbClr val="000000"/>
                        </a:solidFill>
                        <a:effectLst/>
                        <a:latin typeface="Arial" panose="020B0604020202020204" pitchFamily="34" charset="0"/>
                      </a:endParaRPr>
                    </a:p>
                  </a:txBody>
                  <a:tcPr marL="9525" marR="9525" marT="9525" marB="0" anchor="ctr">
                    <a:solidFill>
                      <a:schemeClr val="accent1">
                        <a:lumMod val="20000"/>
                        <a:lumOff val="80000"/>
                      </a:schemeClr>
                    </a:solidFill>
                  </a:tcPr>
                </a:tc>
                <a:tc>
                  <a:txBody>
                    <a:bodyPr/>
                    <a:lstStyle/>
                    <a:p>
                      <a:pPr algn="ctr" fontAlgn="b"/>
                      <a:r>
                        <a:rPr lang="en-AU" sz="1400" u="none" strike="noStrike" dirty="0">
                          <a:effectLst/>
                        </a:rPr>
                        <a:t>Lower 95% CI</a:t>
                      </a:r>
                      <a:endParaRPr lang="en-AU"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AU" sz="1400" u="none" strike="noStrike">
                          <a:effectLst/>
                        </a:rPr>
                        <a:t>Upper 95% CI</a:t>
                      </a:r>
                      <a:endParaRPr lang="en-AU"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577767994"/>
                  </a:ext>
                </a:extLst>
              </a:tr>
              <a:tr h="300001">
                <a:tc>
                  <a:txBody>
                    <a:bodyPr/>
                    <a:lstStyle/>
                    <a:p>
                      <a:pPr algn="l" fontAlgn="b"/>
                      <a:r>
                        <a:rPr lang="en-AU" sz="1400" u="none" strike="noStrike" dirty="0">
                          <a:effectLst/>
                        </a:rPr>
                        <a:t>  Age group (ref)</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b"/>
                      <a:endParaRPr lang="en-AU" sz="1400" b="0" i="0" u="none" strike="noStrike" dirty="0">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l" fontAlgn="b"/>
                      <a:endParaRPr lang="en-AU" sz="1400" b="0" i="0" u="none" strike="noStrike">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ctr" fontAlgn="b"/>
                      <a:endParaRPr lang="en-AU"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529885184"/>
                  </a:ext>
                </a:extLst>
              </a:tr>
              <a:tr h="300001">
                <a:tc>
                  <a:txBody>
                    <a:bodyPr/>
                    <a:lstStyle/>
                    <a:p>
                      <a:pPr algn="r" fontAlgn="b"/>
                      <a:r>
                        <a:rPr lang="en-AU" sz="1400" u="none" strike="noStrike" dirty="0">
                          <a:effectLst/>
                        </a:rPr>
                        <a:t>15-24 (ref.)</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b"/>
                      <a:endParaRPr lang="en-AU" sz="1400" b="0" i="0" u="none" strike="noStrike" dirty="0">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l" fontAlgn="b"/>
                      <a:endParaRPr lang="en-AU" sz="1400" b="0" i="0" u="none" strike="noStrike">
                        <a:solidFill>
                          <a:srgbClr val="000000"/>
                        </a:solidFill>
                        <a:effectLst/>
                        <a:latin typeface="Calibri" panose="020F0502020204030204" pitchFamily="34" charset="0"/>
                      </a:endParaRPr>
                    </a:p>
                  </a:txBody>
                  <a:tcPr marL="9525" marR="9525" marT="9525" marB="0" anchor="b">
                    <a:solidFill>
                      <a:schemeClr val="accent1">
                        <a:lumMod val="20000"/>
                        <a:lumOff val="80000"/>
                      </a:schemeClr>
                    </a:solidFill>
                  </a:tcPr>
                </a:tc>
                <a:tc>
                  <a:txBody>
                    <a:bodyPr/>
                    <a:lstStyle/>
                    <a:p>
                      <a:pPr algn="ctr" fontAlgn="b"/>
                      <a:endParaRPr lang="en-AU"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459705159"/>
                  </a:ext>
                </a:extLst>
              </a:tr>
              <a:tr h="300001">
                <a:tc>
                  <a:txBody>
                    <a:bodyPr/>
                    <a:lstStyle/>
                    <a:p>
                      <a:pPr algn="r" fontAlgn="b"/>
                      <a:r>
                        <a:rPr lang="en-AU" sz="1400" u="none" strike="noStrike" dirty="0">
                          <a:effectLst/>
                        </a:rPr>
                        <a:t>25-54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a:t>
                      </a:r>
                      <a:endParaRPr lang="en-AU" sz="1400" b="0" i="0" u="none" strike="noStrike" dirty="0">
                        <a:solidFill>
                          <a:srgbClr val="000000"/>
                        </a:solidFill>
                        <a:effectLst/>
                        <a:latin typeface="Aptos Narrow" panose="020B0004020202020204" pitchFamily="34" charset="0"/>
                      </a:endParaRPr>
                    </a:p>
                  </a:txBody>
                  <a:tcPr marL="9525" marR="9525" marT="9525" marB="0" anchor="ctr">
                    <a:solidFill>
                      <a:schemeClr val="accent1">
                        <a:lumMod val="20000"/>
                        <a:lumOff val="80000"/>
                      </a:schemeClr>
                    </a:solidFill>
                  </a:tcPr>
                </a:tc>
                <a:tc>
                  <a:txBody>
                    <a:bodyPr/>
                    <a:lstStyle/>
                    <a:p>
                      <a:pPr algn="ctr" fontAlgn="ctr"/>
                      <a:r>
                        <a:rPr lang="en-AU" sz="1400" u="none" strike="noStrike">
                          <a:effectLst/>
                        </a:rPr>
                        <a:t>—</a:t>
                      </a:r>
                      <a:endParaRPr lang="en-AU" sz="1400" b="0" i="0" u="none" strike="noStrike">
                        <a:solidFill>
                          <a:srgbClr val="000000"/>
                        </a:solidFill>
                        <a:effectLst/>
                        <a:latin typeface="Aptos Narrow" panose="020B0004020202020204" pitchFamily="34" charset="0"/>
                      </a:endParaRPr>
                    </a:p>
                  </a:txBody>
                  <a:tcPr marL="9525" marR="9525" marT="9525" marB="0" anchor="ctr">
                    <a:solidFill>
                      <a:schemeClr val="accent1">
                        <a:lumMod val="20000"/>
                        <a:lumOff val="80000"/>
                      </a:schemeClr>
                    </a:solidFill>
                  </a:tcPr>
                </a:tc>
                <a:tc>
                  <a:txBody>
                    <a:bodyPr/>
                    <a:lstStyle/>
                    <a:p>
                      <a:pPr algn="ctr" fontAlgn="ctr"/>
                      <a:r>
                        <a:rPr lang="en-AU" sz="1400" u="none" strike="noStrike">
                          <a:effectLst/>
                        </a:rPr>
                        <a:t>—</a:t>
                      </a:r>
                      <a:endParaRPr lang="en-AU" sz="1400" b="0" i="0" u="none" strike="noStrike">
                        <a:solidFill>
                          <a:srgbClr val="000000"/>
                        </a:solidFill>
                        <a:effectLst/>
                        <a:latin typeface="Aptos Narrow" panose="020B0004020202020204" pitchFamily="34" charset="0"/>
                      </a:endParaRPr>
                    </a:p>
                  </a:txBody>
                  <a:tcPr marL="9525" marR="9525" marT="9525" marB="0" anchor="ctr"/>
                </a:tc>
                <a:tc>
                  <a:txBody>
                    <a:bodyPr/>
                    <a:lstStyle/>
                    <a:p>
                      <a:pPr algn="ctr" fontAlgn="ctr"/>
                      <a:r>
                        <a:rPr lang="en-AU" sz="1400" u="none" strike="noStrike" dirty="0">
                          <a:effectLst/>
                        </a:rPr>
                        <a:t>—</a:t>
                      </a:r>
                      <a:endParaRPr lang="en-AU" sz="14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4178927988"/>
                  </a:ext>
                </a:extLst>
              </a:tr>
              <a:tr h="300001">
                <a:tc>
                  <a:txBody>
                    <a:bodyPr/>
                    <a:lstStyle/>
                    <a:p>
                      <a:pPr algn="r" fontAlgn="b"/>
                      <a:r>
                        <a:rPr lang="en-AU" sz="1400" u="none" strike="noStrike" dirty="0">
                          <a:effectLst/>
                        </a:rPr>
                        <a:t>55-64</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a:t>
                      </a:r>
                      <a:endParaRPr lang="en-AU" sz="1400" b="0" i="0" u="none" strike="noStrike" dirty="0">
                        <a:solidFill>
                          <a:srgbClr val="000000"/>
                        </a:solidFill>
                        <a:effectLst/>
                        <a:latin typeface="Aptos Narrow" panose="020B0004020202020204" pitchFamily="34" charset="0"/>
                      </a:endParaRPr>
                    </a:p>
                  </a:txBody>
                  <a:tcPr marL="9525" marR="9525" marT="9525" marB="0" anchor="ctr">
                    <a:solidFill>
                      <a:schemeClr val="accent1">
                        <a:lumMod val="20000"/>
                        <a:lumOff val="80000"/>
                      </a:schemeClr>
                    </a:solidFill>
                  </a:tcPr>
                </a:tc>
                <a:tc>
                  <a:txBody>
                    <a:bodyPr/>
                    <a:lstStyle/>
                    <a:p>
                      <a:pPr algn="ctr" fontAlgn="ctr"/>
                      <a:r>
                        <a:rPr lang="en-AU" sz="1400" u="none" strike="noStrike">
                          <a:effectLst/>
                        </a:rPr>
                        <a:t>—</a:t>
                      </a:r>
                      <a:endParaRPr lang="en-AU" sz="1400" b="0" i="0" u="none" strike="noStrike">
                        <a:solidFill>
                          <a:srgbClr val="000000"/>
                        </a:solidFill>
                        <a:effectLst/>
                        <a:latin typeface="Aptos Narrow" panose="020B0004020202020204" pitchFamily="34" charset="0"/>
                      </a:endParaRPr>
                    </a:p>
                  </a:txBody>
                  <a:tcPr marL="9525" marR="9525" marT="9525" marB="0" anchor="ctr">
                    <a:solidFill>
                      <a:schemeClr val="accent1">
                        <a:lumMod val="20000"/>
                        <a:lumOff val="80000"/>
                      </a:schemeClr>
                    </a:solidFill>
                  </a:tcPr>
                </a:tc>
                <a:tc>
                  <a:txBody>
                    <a:bodyPr/>
                    <a:lstStyle/>
                    <a:p>
                      <a:pPr algn="ctr" fontAlgn="ctr"/>
                      <a:r>
                        <a:rPr lang="en-AU" sz="1400" u="none" strike="noStrike">
                          <a:effectLst/>
                        </a:rPr>
                        <a:t>—</a:t>
                      </a:r>
                      <a:endParaRPr lang="en-AU" sz="1400" b="0" i="0" u="none" strike="noStrike">
                        <a:solidFill>
                          <a:srgbClr val="000000"/>
                        </a:solidFill>
                        <a:effectLst/>
                        <a:latin typeface="Aptos Narrow" panose="020B0004020202020204" pitchFamily="34" charset="0"/>
                      </a:endParaRPr>
                    </a:p>
                  </a:txBody>
                  <a:tcPr marL="9525" marR="9525" marT="9525" marB="0" anchor="ctr"/>
                </a:tc>
                <a:tc>
                  <a:txBody>
                    <a:bodyPr/>
                    <a:lstStyle/>
                    <a:p>
                      <a:pPr algn="ctr" fontAlgn="ctr"/>
                      <a:r>
                        <a:rPr lang="en-AU" sz="1400" u="none" strike="noStrike" dirty="0">
                          <a:effectLst/>
                        </a:rPr>
                        <a:t>—</a:t>
                      </a:r>
                      <a:endParaRPr lang="en-AU" sz="14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671862217"/>
                  </a:ext>
                </a:extLst>
              </a:tr>
              <a:tr h="300001">
                <a:tc>
                  <a:txBody>
                    <a:bodyPr/>
                    <a:lstStyle/>
                    <a:p>
                      <a:pPr algn="r" fontAlgn="b"/>
                      <a:r>
                        <a:rPr lang="en-AU" sz="1400" u="none" strike="noStrike" dirty="0">
                          <a:effectLst/>
                        </a:rPr>
                        <a:t>65 and above</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a:t>
                      </a:r>
                      <a:endParaRPr lang="en-AU" sz="1400" b="0" i="0" u="none" strike="noStrike" dirty="0">
                        <a:solidFill>
                          <a:srgbClr val="000000"/>
                        </a:solidFill>
                        <a:effectLst/>
                        <a:latin typeface="Aptos Narrow" panose="020B0004020202020204" pitchFamily="34" charset="0"/>
                      </a:endParaRPr>
                    </a:p>
                  </a:txBody>
                  <a:tcPr marL="9525" marR="9525" marT="9525" marB="0" anchor="ctr">
                    <a:solidFill>
                      <a:schemeClr val="accent1">
                        <a:lumMod val="20000"/>
                        <a:lumOff val="80000"/>
                      </a:schemeClr>
                    </a:solidFill>
                  </a:tcPr>
                </a:tc>
                <a:tc>
                  <a:txBody>
                    <a:bodyPr/>
                    <a:lstStyle/>
                    <a:p>
                      <a:pPr algn="ctr" fontAlgn="ctr"/>
                      <a:r>
                        <a:rPr lang="en-AU" sz="1400" u="none" strike="noStrike" dirty="0">
                          <a:effectLst/>
                        </a:rPr>
                        <a:t>—</a:t>
                      </a:r>
                      <a:endParaRPr lang="en-AU" sz="1400" b="0" i="0" u="none" strike="noStrike" dirty="0">
                        <a:solidFill>
                          <a:srgbClr val="000000"/>
                        </a:solidFill>
                        <a:effectLst/>
                        <a:latin typeface="Aptos Narrow" panose="020B0004020202020204" pitchFamily="34" charset="0"/>
                      </a:endParaRPr>
                    </a:p>
                  </a:txBody>
                  <a:tcPr marL="9525" marR="9525" marT="9525" marB="0" anchor="ctr">
                    <a:solidFill>
                      <a:schemeClr val="accent1">
                        <a:lumMod val="20000"/>
                        <a:lumOff val="80000"/>
                      </a:schemeClr>
                    </a:solidFill>
                  </a:tcPr>
                </a:tc>
                <a:tc>
                  <a:txBody>
                    <a:bodyPr/>
                    <a:lstStyle/>
                    <a:p>
                      <a:pPr algn="ctr" fontAlgn="ctr"/>
                      <a:r>
                        <a:rPr lang="en-AU" sz="1400" u="none" strike="noStrike">
                          <a:effectLst/>
                        </a:rPr>
                        <a:t>—</a:t>
                      </a:r>
                      <a:endParaRPr lang="en-AU" sz="1400" b="0" i="0" u="none" strike="noStrike">
                        <a:solidFill>
                          <a:srgbClr val="000000"/>
                        </a:solidFill>
                        <a:effectLst/>
                        <a:latin typeface="Aptos Narrow" panose="020B0004020202020204" pitchFamily="34" charset="0"/>
                      </a:endParaRPr>
                    </a:p>
                  </a:txBody>
                  <a:tcPr marL="9525" marR="9525" marT="9525" marB="0" anchor="ctr"/>
                </a:tc>
                <a:tc>
                  <a:txBody>
                    <a:bodyPr/>
                    <a:lstStyle/>
                    <a:p>
                      <a:pPr algn="ctr" fontAlgn="ctr"/>
                      <a:r>
                        <a:rPr lang="en-AU" sz="1400" u="none" strike="noStrike" dirty="0">
                          <a:effectLst/>
                        </a:rPr>
                        <a:t>—</a:t>
                      </a:r>
                      <a:endParaRPr lang="en-AU" sz="14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3399737803"/>
                  </a:ext>
                </a:extLst>
              </a:tr>
              <a:tr h="300001">
                <a:tc>
                  <a:txBody>
                    <a:bodyPr/>
                    <a:lstStyle/>
                    <a:p>
                      <a:pPr algn="l" fontAlgn="b"/>
                      <a:r>
                        <a:rPr lang="en-AU" sz="1400" u="none" strike="noStrike" dirty="0">
                          <a:effectLst/>
                        </a:rPr>
                        <a:t>  School completion</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chemeClr val="accent1">
                        <a:lumMod val="20000"/>
                        <a:lumOff val="80000"/>
                      </a:schemeClr>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chemeClr val="accent1">
                        <a:lumMod val="20000"/>
                        <a:lumOff val="80000"/>
                      </a:schemeClr>
                    </a:solidFill>
                  </a:tcP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593568532"/>
                  </a:ext>
                </a:extLst>
              </a:tr>
              <a:tr h="300001">
                <a:tc>
                  <a:txBody>
                    <a:bodyPr/>
                    <a:lstStyle/>
                    <a:p>
                      <a:pPr algn="r" fontAlgn="b"/>
                      <a:r>
                        <a:rPr lang="en-AU" sz="1400" u="none" strike="noStrike" dirty="0">
                          <a:effectLst/>
                        </a:rPr>
                        <a:t>completed year 12 (ref.)</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9525" marR="9525" marT="9525" marB="0" anchor="ctr">
                    <a:solidFill>
                      <a:schemeClr val="accent1">
                        <a:lumMod val="20000"/>
                        <a:lumOff val="80000"/>
                      </a:schemeClr>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9525" marR="9525" marT="9525" marB="0" anchor="ctr">
                    <a:solidFill>
                      <a:schemeClr val="accent1">
                        <a:lumMod val="20000"/>
                        <a:lumOff val="80000"/>
                      </a:schemeClr>
                    </a:solidFill>
                  </a:tcPr>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070480180"/>
                  </a:ext>
                </a:extLst>
              </a:tr>
              <a:tr h="300001">
                <a:tc>
                  <a:txBody>
                    <a:bodyPr/>
                    <a:lstStyle/>
                    <a:p>
                      <a:pPr algn="r" fontAlgn="b"/>
                      <a:r>
                        <a:rPr lang="en-AU" sz="1400" u="none" strike="noStrike" dirty="0">
                          <a:effectLst/>
                        </a:rPr>
                        <a:t>completed year 10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a:effectLst/>
                        </a:rPr>
                        <a:t>1.134</a:t>
                      </a:r>
                      <a:endParaRPr lang="en-AU" sz="1400" b="0" i="0" u="none" strike="noStrike">
                        <a:solidFill>
                          <a:srgbClr val="000000"/>
                        </a:solidFill>
                        <a:effectLst/>
                        <a:latin typeface="Arial" panose="020B0604020202020204" pitchFamily="34" charset="0"/>
                      </a:endParaRPr>
                    </a:p>
                  </a:txBody>
                  <a:tcPr marL="9525" marR="9525" marT="9525" marB="0" anchor="ctr">
                    <a:solidFill>
                      <a:schemeClr val="accent1">
                        <a:lumMod val="20000"/>
                        <a:lumOff val="80000"/>
                      </a:schemeClr>
                    </a:solidFill>
                  </a:tcPr>
                </a:tc>
                <a:tc>
                  <a:txBody>
                    <a:bodyPr/>
                    <a:lstStyle/>
                    <a:p>
                      <a:pPr algn="ctr" fontAlgn="ctr"/>
                      <a:r>
                        <a:rPr lang="en-AU" sz="1400" u="none" strike="noStrike" dirty="0">
                          <a:effectLst/>
                        </a:rPr>
                        <a:t>0.521</a:t>
                      </a:r>
                      <a:endParaRPr lang="en-AU" sz="1400" b="0" i="0" u="none" strike="noStrike" dirty="0">
                        <a:solidFill>
                          <a:srgbClr val="000000"/>
                        </a:solidFill>
                        <a:effectLst/>
                        <a:latin typeface="Arial" panose="020B0604020202020204" pitchFamily="34" charset="0"/>
                      </a:endParaRPr>
                    </a:p>
                  </a:txBody>
                  <a:tcPr marL="9525" marR="9525" marT="9525" marB="0" anchor="ctr">
                    <a:solidFill>
                      <a:schemeClr val="accent1">
                        <a:lumMod val="20000"/>
                        <a:lumOff val="80000"/>
                      </a:schemeClr>
                    </a:solidFill>
                  </a:tcPr>
                </a:tc>
                <a:tc>
                  <a:txBody>
                    <a:bodyPr/>
                    <a:lstStyle/>
                    <a:p>
                      <a:pPr algn="ctr" fontAlgn="ctr"/>
                      <a:r>
                        <a:rPr lang="en-AU" sz="1400" u="none" strike="noStrike">
                          <a:effectLst/>
                        </a:rPr>
                        <a:t>0.772</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1.664</a:t>
                      </a:r>
                      <a:endParaRPr lang="en-AU"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387600987"/>
                  </a:ext>
                </a:extLst>
              </a:tr>
              <a:tr h="300001">
                <a:tc>
                  <a:txBody>
                    <a:bodyPr/>
                    <a:lstStyle/>
                    <a:p>
                      <a:pPr algn="r" fontAlgn="b"/>
                      <a:r>
                        <a:rPr lang="en-AU" sz="1400" u="none" strike="noStrike" dirty="0">
                          <a:effectLst/>
                        </a:rPr>
                        <a:t>less than year 10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1.574</a:t>
                      </a:r>
                      <a:endParaRPr lang="en-AU" sz="1400" b="0" i="0" u="none" strike="noStrike" dirty="0">
                        <a:solidFill>
                          <a:srgbClr val="000000"/>
                        </a:solidFill>
                        <a:effectLst/>
                        <a:latin typeface="Arial" panose="020B0604020202020204" pitchFamily="34" charset="0"/>
                      </a:endParaRPr>
                    </a:p>
                  </a:txBody>
                  <a:tcPr marL="9525" marR="9525" marT="9525" marB="0" anchor="ctr">
                    <a:solidFill>
                      <a:schemeClr val="accent1">
                        <a:lumMod val="20000"/>
                        <a:lumOff val="80000"/>
                      </a:schemeClr>
                    </a:solidFill>
                  </a:tcPr>
                </a:tc>
                <a:tc>
                  <a:txBody>
                    <a:bodyPr/>
                    <a:lstStyle/>
                    <a:p>
                      <a:pPr algn="ctr" fontAlgn="ctr"/>
                      <a:r>
                        <a:rPr lang="en-AU" sz="1400" u="none" strike="noStrike" dirty="0">
                          <a:effectLst/>
                        </a:rPr>
                        <a:t>0.160</a:t>
                      </a:r>
                      <a:endParaRPr lang="en-AU" sz="1400" b="0" i="0" u="none" strike="noStrike" dirty="0">
                        <a:solidFill>
                          <a:srgbClr val="000000"/>
                        </a:solidFill>
                        <a:effectLst/>
                        <a:latin typeface="Arial" panose="020B0604020202020204" pitchFamily="34" charset="0"/>
                      </a:endParaRPr>
                    </a:p>
                  </a:txBody>
                  <a:tcPr marL="9525" marR="9525" marT="9525" marB="0" anchor="ctr">
                    <a:solidFill>
                      <a:schemeClr val="accent1">
                        <a:lumMod val="20000"/>
                        <a:lumOff val="80000"/>
                      </a:schemeClr>
                    </a:solidFill>
                  </a:tcPr>
                </a:tc>
                <a:tc>
                  <a:txBody>
                    <a:bodyPr/>
                    <a:lstStyle/>
                    <a:p>
                      <a:pPr algn="ctr" fontAlgn="ctr"/>
                      <a:r>
                        <a:rPr lang="en-AU" sz="1400" u="none" strike="noStrike">
                          <a:effectLst/>
                        </a:rPr>
                        <a:t>0.836</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2.962</a:t>
                      </a:r>
                      <a:endParaRPr lang="en-AU"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756310423"/>
                  </a:ext>
                </a:extLst>
              </a:tr>
              <a:tr h="300001">
                <a:tc>
                  <a:txBody>
                    <a:bodyPr/>
                    <a:lstStyle/>
                    <a:p>
                      <a:pPr algn="l" fontAlgn="b"/>
                      <a:r>
                        <a:rPr lang="en-AU" sz="1400" u="none" strike="noStrike" dirty="0">
                          <a:effectLst/>
                        </a:rPr>
                        <a:t>  Highly disadvantaged</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0.915</a:t>
                      </a:r>
                      <a:endParaRPr lang="en-AU" sz="1400" b="0" i="0" u="none" strike="noStrike" dirty="0">
                        <a:solidFill>
                          <a:srgbClr val="000000"/>
                        </a:solidFill>
                        <a:effectLst/>
                        <a:latin typeface="Arial" panose="020B0604020202020204" pitchFamily="34" charset="0"/>
                      </a:endParaRPr>
                    </a:p>
                  </a:txBody>
                  <a:tcPr marL="9525" marR="9525" marT="9525" marB="0" anchor="ctr">
                    <a:solidFill>
                      <a:schemeClr val="accent1">
                        <a:lumMod val="20000"/>
                        <a:lumOff val="80000"/>
                      </a:schemeClr>
                    </a:solidFill>
                  </a:tcPr>
                </a:tc>
                <a:tc>
                  <a:txBody>
                    <a:bodyPr/>
                    <a:lstStyle/>
                    <a:p>
                      <a:pPr algn="ctr" fontAlgn="ctr"/>
                      <a:r>
                        <a:rPr lang="en-AU" sz="1400" u="none" strike="noStrike" dirty="0">
                          <a:effectLst/>
                        </a:rPr>
                        <a:t>0.307</a:t>
                      </a:r>
                      <a:endParaRPr lang="en-AU" sz="1400" b="0" i="0" u="none" strike="noStrike" dirty="0">
                        <a:solidFill>
                          <a:srgbClr val="000000"/>
                        </a:solidFill>
                        <a:effectLst/>
                        <a:latin typeface="Arial" panose="020B0604020202020204" pitchFamily="34" charset="0"/>
                      </a:endParaRPr>
                    </a:p>
                  </a:txBody>
                  <a:tcPr marL="9525" marR="9525" marT="9525" marB="0" anchor="ctr">
                    <a:solidFill>
                      <a:schemeClr val="accent1">
                        <a:lumMod val="20000"/>
                        <a:lumOff val="80000"/>
                      </a:schemeClr>
                    </a:solidFill>
                  </a:tcPr>
                </a:tc>
                <a:tc>
                  <a:txBody>
                    <a:bodyPr/>
                    <a:lstStyle/>
                    <a:p>
                      <a:pPr algn="ctr" fontAlgn="ctr"/>
                      <a:r>
                        <a:rPr lang="en-AU" sz="1400" u="none" strike="noStrike">
                          <a:effectLst/>
                        </a:rPr>
                        <a:t>0.771</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1.086</a:t>
                      </a:r>
                      <a:endParaRPr lang="en-AU"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422418699"/>
                  </a:ext>
                </a:extLst>
              </a:tr>
              <a:tr h="300001">
                <a:tc>
                  <a:txBody>
                    <a:bodyPr/>
                    <a:lstStyle/>
                    <a:p>
                      <a:pPr algn="l" fontAlgn="b"/>
                      <a:r>
                        <a:rPr lang="en-AU" sz="1400" u="none" strike="noStrike" dirty="0">
                          <a:effectLst/>
                        </a:rPr>
                        <a:t>  Financial stressors </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b"/>
                      <a:endParaRPr lang="en-AU"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AU"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AU"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013409402"/>
                  </a:ext>
                </a:extLst>
              </a:tr>
              <a:tr h="300001">
                <a:tc>
                  <a:txBody>
                    <a:bodyPr/>
                    <a:lstStyle/>
                    <a:p>
                      <a:pPr algn="r" fontAlgn="b"/>
                      <a:r>
                        <a:rPr lang="en-AU" sz="1400" u="none" strike="noStrike" dirty="0">
                          <a:effectLst/>
                        </a:rPr>
                        <a:t>None (ref.)</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b"/>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b"/>
                </a:tc>
                <a:tc>
                  <a:txBody>
                    <a:bodyPr/>
                    <a:lstStyle/>
                    <a:p>
                      <a:pPr algn="ctr" fontAlgn="b"/>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endParaRPr lang="en-AU"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023463155"/>
                  </a:ext>
                </a:extLst>
              </a:tr>
              <a:tr h="300001">
                <a:tc>
                  <a:txBody>
                    <a:bodyPr/>
                    <a:lstStyle/>
                    <a:p>
                      <a:pPr algn="r" fontAlgn="b"/>
                      <a:r>
                        <a:rPr lang="en-AU" sz="1400" u="none" strike="noStrike" dirty="0">
                          <a:effectLst/>
                        </a:rPr>
                        <a:t>1</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1.328</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0.001</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1.128</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a:effectLst/>
                        </a:rPr>
                        <a:t>1.564</a:t>
                      </a:r>
                      <a:endParaRPr lang="en-AU"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289420983"/>
                  </a:ext>
                </a:extLst>
              </a:tr>
              <a:tr h="300001">
                <a:tc>
                  <a:txBody>
                    <a:bodyPr/>
                    <a:lstStyle/>
                    <a:p>
                      <a:pPr algn="r" fontAlgn="b"/>
                      <a:r>
                        <a:rPr lang="en-AU" sz="1400" u="none" strike="noStrike" dirty="0">
                          <a:effectLst/>
                        </a:rPr>
                        <a:t>2</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1.764</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a:effectLst/>
                        </a:rPr>
                        <a:t>0.000</a:t>
                      </a:r>
                      <a:endParaRPr lang="en-AU" sz="1400" b="0" i="0" u="none" strike="noStrike">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1.470</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2.116</a:t>
                      </a:r>
                      <a:endParaRPr lang="en-AU"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39718035"/>
                  </a:ext>
                </a:extLst>
              </a:tr>
              <a:tr h="300001">
                <a:tc>
                  <a:txBody>
                    <a:bodyPr/>
                    <a:lstStyle/>
                    <a:p>
                      <a:pPr algn="r" fontAlgn="ctr"/>
                      <a:r>
                        <a:rPr lang="en-AU" sz="1400" u="none" strike="noStrike" dirty="0">
                          <a:effectLst/>
                        </a:rPr>
                        <a:t>3+</a:t>
                      </a:r>
                      <a:endParaRPr lang="en-AU"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2.284</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9525" marR="9525" marT="9525" marB="0" anchor="ctr">
                    <a:solidFill>
                      <a:srgbClr val="FFFF00"/>
                    </a:solidFill>
                  </a:tcPr>
                </a:tc>
                <a:tc>
                  <a:txBody>
                    <a:bodyPr/>
                    <a:lstStyle/>
                    <a:p>
                      <a:pPr algn="ctr" fontAlgn="ctr"/>
                      <a:r>
                        <a:rPr lang="en-AU" sz="1400" u="none" strike="noStrike">
                          <a:effectLst/>
                        </a:rPr>
                        <a:t>1.907</a:t>
                      </a:r>
                      <a:endParaRPr lang="en-AU"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AU" sz="1400" u="none" strike="noStrike" dirty="0">
                          <a:effectLst/>
                        </a:rPr>
                        <a:t>2.734</a:t>
                      </a:r>
                      <a:endParaRPr lang="en-AU"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158980939"/>
                  </a:ext>
                </a:extLst>
              </a:tr>
            </a:tbl>
          </a:graphicData>
        </a:graphic>
      </p:graphicFrame>
      <p:sp>
        <p:nvSpPr>
          <p:cNvPr id="3" name="Slide Number Placeholder 2">
            <a:extLst>
              <a:ext uri="{FF2B5EF4-FFF2-40B4-BE49-F238E27FC236}">
                <a16:creationId xmlns:a16="http://schemas.microsoft.com/office/drawing/2014/main" id="{949CE67A-F664-4CB1-56EA-2C818A35615B}"/>
              </a:ext>
            </a:extLst>
          </p:cNvPr>
          <p:cNvSpPr>
            <a:spLocks noGrp="1"/>
          </p:cNvSpPr>
          <p:nvPr>
            <p:ph type="sldNum" sz="quarter" idx="12"/>
          </p:nvPr>
        </p:nvSpPr>
        <p:spPr/>
        <p:txBody>
          <a:bodyPr/>
          <a:lstStyle/>
          <a:p>
            <a:fld id="{8BAB4C53-6F4F-4DD2-9B2B-49CDCA326648}" type="slidenum">
              <a:rPr lang="en-AU" smtClean="0"/>
              <a:t>23</a:t>
            </a:fld>
            <a:endParaRPr lang="en-AU"/>
          </a:p>
        </p:txBody>
      </p:sp>
      <p:sp>
        <p:nvSpPr>
          <p:cNvPr id="4" name="TextBox 3">
            <a:extLst>
              <a:ext uri="{FF2B5EF4-FFF2-40B4-BE49-F238E27FC236}">
                <a16:creationId xmlns:a16="http://schemas.microsoft.com/office/drawing/2014/main" id="{A602338A-243A-E866-A833-F691C3ED6A9C}"/>
              </a:ext>
            </a:extLst>
          </p:cNvPr>
          <p:cNvSpPr txBox="1"/>
          <p:nvPr/>
        </p:nvSpPr>
        <p:spPr>
          <a:xfrm>
            <a:off x="5990589" y="136525"/>
            <a:ext cx="3057525" cy="369332"/>
          </a:xfrm>
          <a:prstGeom prst="rect">
            <a:avLst/>
          </a:prstGeom>
          <a:noFill/>
        </p:spPr>
        <p:txBody>
          <a:bodyPr wrap="square" rtlCol="0">
            <a:spAutoFit/>
          </a:bodyPr>
          <a:lstStyle/>
          <a:p>
            <a:pPr algn="ctr"/>
            <a:r>
              <a:rPr lang="en-AU" dirty="0"/>
              <a:t>Top half of table </a:t>
            </a:r>
          </a:p>
        </p:txBody>
      </p:sp>
    </p:spTree>
    <p:extLst>
      <p:ext uri="{BB962C8B-B14F-4D97-AF65-F5344CB8AC3E}">
        <p14:creationId xmlns:p14="http://schemas.microsoft.com/office/powerpoint/2010/main" val="31282920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D49DA714-D967-6332-C6E9-13A49F1B9BCD}"/>
              </a:ext>
            </a:extLst>
          </p:cNvPr>
          <p:cNvGraphicFramePr>
            <a:graphicFrameLocks noGrp="1"/>
          </p:cNvGraphicFramePr>
          <p:nvPr>
            <p:extLst>
              <p:ext uri="{D42A27DB-BD31-4B8C-83A1-F6EECF244321}">
                <p14:modId xmlns:p14="http://schemas.microsoft.com/office/powerpoint/2010/main" val="2815891111"/>
              </p:ext>
            </p:extLst>
          </p:nvPr>
        </p:nvGraphicFramePr>
        <p:xfrm>
          <a:off x="1057275" y="590550"/>
          <a:ext cx="10115549" cy="5553707"/>
        </p:xfrm>
        <a:graphic>
          <a:graphicData uri="http://schemas.openxmlformats.org/drawingml/2006/table">
            <a:tbl>
              <a:tblPr>
                <a:tableStyleId>{5C22544A-7EE6-4342-B048-85BDC9FD1C3A}</a:tableStyleId>
              </a:tblPr>
              <a:tblGrid>
                <a:gridCol w="3530977">
                  <a:extLst>
                    <a:ext uri="{9D8B030D-6E8A-4147-A177-3AD203B41FA5}">
                      <a16:colId xmlns:a16="http://schemas.microsoft.com/office/drawing/2014/main" val="3892379988"/>
                    </a:ext>
                  </a:extLst>
                </a:gridCol>
                <a:gridCol w="1646143">
                  <a:extLst>
                    <a:ext uri="{9D8B030D-6E8A-4147-A177-3AD203B41FA5}">
                      <a16:colId xmlns:a16="http://schemas.microsoft.com/office/drawing/2014/main" val="3966460820"/>
                    </a:ext>
                  </a:extLst>
                </a:gridCol>
                <a:gridCol w="1646143">
                  <a:extLst>
                    <a:ext uri="{9D8B030D-6E8A-4147-A177-3AD203B41FA5}">
                      <a16:colId xmlns:a16="http://schemas.microsoft.com/office/drawing/2014/main" val="109095264"/>
                    </a:ext>
                  </a:extLst>
                </a:gridCol>
                <a:gridCol w="1646143">
                  <a:extLst>
                    <a:ext uri="{9D8B030D-6E8A-4147-A177-3AD203B41FA5}">
                      <a16:colId xmlns:a16="http://schemas.microsoft.com/office/drawing/2014/main" val="839098296"/>
                    </a:ext>
                  </a:extLst>
                </a:gridCol>
                <a:gridCol w="1646143">
                  <a:extLst>
                    <a:ext uri="{9D8B030D-6E8A-4147-A177-3AD203B41FA5}">
                      <a16:colId xmlns:a16="http://schemas.microsoft.com/office/drawing/2014/main" val="2253849059"/>
                    </a:ext>
                  </a:extLst>
                </a:gridCol>
              </a:tblGrid>
              <a:tr h="344101">
                <a:tc>
                  <a:txBody>
                    <a:bodyPr/>
                    <a:lstStyle/>
                    <a:p>
                      <a:pPr algn="l" fontAlgn="ctr"/>
                      <a:r>
                        <a:rPr lang="en-AU" sz="1400" b="1" u="none" strike="noStrike" dirty="0">
                          <a:effectLst/>
                        </a:rPr>
                        <a:t> Victim of violence </a:t>
                      </a:r>
                      <a:endParaRPr lang="en-AU" sz="1400" b="1" i="0" u="none" strike="noStrike" dirty="0">
                        <a:solidFill>
                          <a:srgbClr val="000000"/>
                        </a:solidFill>
                        <a:effectLst/>
                        <a:latin typeface="Arial" panose="020B0604020202020204" pitchFamily="34" charset="0"/>
                      </a:endParaRPr>
                    </a:p>
                  </a:txBody>
                  <a:tcPr marL="8880" marR="8880" marT="8880" marB="0" anchor="ctr"/>
                </a:tc>
                <a:tc gridSpan="4">
                  <a:txBody>
                    <a:bodyPr/>
                    <a:lstStyle/>
                    <a:p>
                      <a:pPr algn="ctr" fontAlgn="ctr"/>
                      <a:r>
                        <a:rPr lang="en-AU" sz="1400" b="1" u="none" strike="noStrike" dirty="0">
                          <a:effectLst/>
                        </a:rPr>
                        <a:t>Fixed effect model (cont.)</a:t>
                      </a:r>
                      <a:endParaRPr lang="en-AU" sz="1400" b="1" i="0" u="none" strike="noStrike" dirty="0">
                        <a:solidFill>
                          <a:srgbClr val="000000"/>
                        </a:solidFill>
                        <a:effectLst/>
                        <a:latin typeface="Calibri" panose="020F0502020204030204" pitchFamily="34" charset="0"/>
                      </a:endParaRPr>
                    </a:p>
                  </a:txBody>
                  <a:tcPr marL="8880" marR="8880" marT="8880" marB="0" anchor="ct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088574640"/>
                  </a:ext>
                </a:extLst>
              </a:tr>
              <a:tr h="320326">
                <a:tc>
                  <a:txBody>
                    <a:bodyPr/>
                    <a:lstStyle/>
                    <a:p>
                      <a:pPr algn="l" fontAlgn="ctr"/>
                      <a:r>
                        <a:rPr lang="en-AU" sz="1400" b="0" u="none" strike="noStrike" dirty="0">
                          <a:effectLst/>
                        </a:rPr>
                        <a:t>  Variable </a:t>
                      </a:r>
                      <a:endParaRPr lang="en-AU" sz="1400" b="0" i="0" u="none" strike="noStrike" dirty="0">
                        <a:solidFill>
                          <a:srgbClr val="000000"/>
                        </a:solidFill>
                        <a:effectLst/>
                        <a:latin typeface="Arial" panose="020B0604020202020204" pitchFamily="34" charset="0"/>
                      </a:endParaRPr>
                    </a:p>
                  </a:txBody>
                  <a:tcPr marL="8880" marR="8880" marT="8880" marB="0" anchor="ctr"/>
                </a:tc>
                <a:tc>
                  <a:txBody>
                    <a:bodyPr/>
                    <a:lstStyle/>
                    <a:p>
                      <a:pPr algn="ctr" fontAlgn="ctr"/>
                      <a:r>
                        <a:rPr lang="en-AU" sz="1400" b="0" u="none" strike="noStrike" dirty="0">
                          <a:effectLst/>
                        </a:rPr>
                        <a:t>Odds Ratio</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r>
                        <a:rPr lang="en-AU" sz="1400" b="0" u="none" strike="noStrike" dirty="0">
                          <a:effectLst/>
                        </a:rPr>
                        <a:t>P-value</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r>
                        <a:rPr lang="en-AU" sz="1400" b="0" u="none" strike="noStrike" dirty="0">
                          <a:effectLst/>
                        </a:rPr>
                        <a:t>Lower 95% CI</a:t>
                      </a:r>
                      <a:endParaRPr lang="en-AU" sz="1400" b="0" i="0" u="none" strike="noStrike" dirty="0">
                        <a:solidFill>
                          <a:srgbClr val="000000"/>
                        </a:solidFill>
                        <a:effectLst/>
                        <a:latin typeface="Arial" panose="020B0604020202020204" pitchFamily="34" charset="0"/>
                      </a:endParaRPr>
                    </a:p>
                  </a:txBody>
                  <a:tcPr marL="8880" marR="8880" marT="8880" marB="0" anchor="ctr"/>
                </a:tc>
                <a:tc>
                  <a:txBody>
                    <a:bodyPr/>
                    <a:lstStyle/>
                    <a:p>
                      <a:pPr algn="ctr" fontAlgn="ctr"/>
                      <a:r>
                        <a:rPr lang="en-AU" sz="1400" b="0" u="none" strike="noStrike" dirty="0">
                          <a:effectLst/>
                        </a:rPr>
                        <a:t>Upper 95% CI</a:t>
                      </a:r>
                      <a:endParaRPr lang="en-AU" sz="1400" b="0" i="0" u="none" strike="noStrike" dirty="0">
                        <a:solidFill>
                          <a:srgbClr val="000000"/>
                        </a:solidFill>
                        <a:effectLst/>
                        <a:latin typeface="Arial" panose="020B0604020202020204" pitchFamily="34" charset="0"/>
                      </a:endParaRPr>
                    </a:p>
                  </a:txBody>
                  <a:tcPr marL="8880" marR="8880" marT="8880" marB="0" anchor="ctr"/>
                </a:tc>
                <a:extLst>
                  <a:ext uri="{0D108BD9-81ED-4DB2-BD59-A6C34878D82A}">
                    <a16:rowId xmlns:a16="http://schemas.microsoft.com/office/drawing/2014/main" val="2611873476"/>
                  </a:ext>
                </a:extLst>
              </a:tr>
              <a:tr h="213552">
                <a:tc>
                  <a:txBody>
                    <a:bodyPr/>
                    <a:lstStyle/>
                    <a:p>
                      <a:pPr algn="l" fontAlgn="ctr"/>
                      <a:r>
                        <a:rPr lang="en-AU" sz="1400" u="none" strike="noStrike" dirty="0">
                          <a:effectLst/>
                        </a:rPr>
                        <a:t> Personal stressors </a:t>
                      </a:r>
                      <a:endParaRPr lang="en-AU" sz="1400" b="0" i="0" u="none" strike="noStrike" dirty="0">
                        <a:solidFill>
                          <a:srgbClr val="000000"/>
                        </a:solidFill>
                        <a:effectLst/>
                        <a:latin typeface="Arial" panose="020B0604020202020204" pitchFamily="34" charset="0"/>
                      </a:endParaRPr>
                    </a:p>
                  </a:txBody>
                  <a:tcPr marL="8880" marR="8880" marT="8880" marB="0" anchor="ct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8880" marR="8880" marT="888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880" marR="8880" marT="8880" marB="0" anchor="ctr"/>
                </a:tc>
                <a:extLst>
                  <a:ext uri="{0D108BD9-81ED-4DB2-BD59-A6C34878D82A}">
                    <a16:rowId xmlns:a16="http://schemas.microsoft.com/office/drawing/2014/main" val="1958792883"/>
                  </a:ext>
                </a:extLst>
              </a:tr>
              <a:tr h="213552">
                <a:tc>
                  <a:txBody>
                    <a:bodyPr/>
                    <a:lstStyle/>
                    <a:p>
                      <a:pPr algn="r" fontAlgn="ctr"/>
                      <a:r>
                        <a:rPr lang="en-AU" sz="1400" u="none" strike="noStrike" dirty="0">
                          <a:effectLst/>
                        </a:rPr>
                        <a:t>0 (ref)</a:t>
                      </a:r>
                      <a:endParaRPr lang="en-AU" sz="1400" b="0" i="0" u="none" strike="noStrike" dirty="0">
                        <a:solidFill>
                          <a:srgbClr val="000000"/>
                        </a:solidFill>
                        <a:effectLst/>
                        <a:latin typeface="Arial" panose="020B0604020202020204" pitchFamily="34" charset="0"/>
                      </a:endParaRPr>
                    </a:p>
                  </a:txBody>
                  <a:tcPr marL="8880" marR="8880" marT="8880" marB="0" anchor="ctr"/>
                </a:tc>
                <a:tc>
                  <a:txBody>
                    <a:bodyPr/>
                    <a:lstStyle/>
                    <a:p>
                      <a:pPr algn="ctr" fontAlgn="ctr"/>
                      <a:endParaRPr lang="en-AU" sz="1400" b="0" i="0" u="none" strike="noStrike">
                        <a:solidFill>
                          <a:srgbClr val="000000"/>
                        </a:solidFill>
                        <a:effectLst/>
                        <a:latin typeface="Calibri" panose="020F0502020204030204" pitchFamily="34" charset="0"/>
                      </a:endParaRPr>
                    </a:p>
                  </a:txBody>
                  <a:tcPr marL="8880" marR="8880" marT="8880" marB="0" anchor="ctr">
                    <a:solidFill>
                      <a:srgbClr val="FFFF00"/>
                    </a:solidFill>
                  </a:tcPr>
                </a:tc>
                <a:tc>
                  <a:txBody>
                    <a:bodyPr/>
                    <a:lstStyle/>
                    <a:p>
                      <a:pPr algn="ctr" fontAlgn="ctr"/>
                      <a:endParaRPr lang="en-AU" sz="1400" b="0" i="0" u="none" strike="noStrike" dirty="0">
                        <a:solidFill>
                          <a:srgbClr val="000000"/>
                        </a:solidFill>
                        <a:effectLst/>
                        <a:latin typeface="Calibri" panose="020F0502020204030204" pitchFamily="34" charset="0"/>
                      </a:endParaRPr>
                    </a:p>
                  </a:txBody>
                  <a:tcPr marL="8880" marR="8880" marT="8880" marB="0" anchor="ctr">
                    <a:solidFill>
                      <a:srgbClr val="FFFF00"/>
                    </a:solidFill>
                  </a:tcPr>
                </a:tc>
                <a:tc>
                  <a:txBody>
                    <a:bodyPr/>
                    <a:lstStyle/>
                    <a:p>
                      <a:pPr algn="ctr" fontAlgn="ctr"/>
                      <a:endParaRPr lang="en-AU" sz="1400" b="0" i="0" u="none" strike="noStrike">
                        <a:solidFill>
                          <a:srgbClr val="000000"/>
                        </a:solidFill>
                        <a:effectLst/>
                        <a:latin typeface="Calibri" panose="020F0502020204030204" pitchFamily="34" charset="0"/>
                      </a:endParaRPr>
                    </a:p>
                  </a:txBody>
                  <a:tcPr marL="8880" marR="8880" marT="8880" marB="0" anchor="ctr"/>
                </a:tc>
                <a:tc>
                  <a:txBody>
                    <a:bodyPr/>
                    <a:lstStyle/>
                    <a:p>
                      <a:pPr algn="ctr" fontAlgn="ctr"/>
                      <a:endParaRPr lang="en-AU" sz="1400" b="0" i="0" u="none" strike="noStrike">
                        <a:solidFill>
                          <a:srgbClr val="000000"/>
                        </a:solidFill>
                        <a:effectLst/>
                        <a:latin typeface="Calibri" panose="020F0502020204030204" pitchFamily="34" charset="0"/>
                      </a:endParaRPr>
                    </a:p>
                  </a:txBody>
                  <a:tcPr marL="8880" marR="8880" marT="8880" marB="0" anchor="ctr"/>
                </a:tc>
                <a:extLst>
                  <a:ext uri="{0D108BD9-81ED-4DB2-BD59-A6C34878D82A}">
                    <a16:rowId xmlns:a16="http://schemas.microsoft.com/office/drawing/2014/main" val="2758256939"/>
                  </a:ext>
                </a:extLst>
              </a:tr>
              <a:tr h="213552">
                <a:tc>
                  <a:txBody>
                    <a:bodyPr/>
                    <a:lstStyle/>
                    <a:p>
                      <a:pPr algn="r" fontAlgn="b"/>
                      <a:r>
                        <a:rPr lang="en-AU" sz="1400" u="none" strike="noStrike" dirty="0">
                          <a:effectLst/>
                        </a:rPr>
                        <a:t>1</a:t>
                      </a:r>
                      <a:endParaRPr lang="en-AU" sz="1400" b="0" i="0" u="none" strike="noStrike" dirty="0">
                        <a:solidFill>
                          <a:srgbClr val="000000"/>
                        </a:solidFill>
                        <a:effectLst/>
                        <a:latin typeface="Arial" panose="020B0604020202020204" pitchFamily="34" charset="0"/>
                      </a:endParaRPr>
                    </a:p>
                  </a:txBody>
                  <a:tcPr marL="8880" marR="8880" marT="8880" marB="0" anchor="b"/>
                </a:tc>
                <a:tc>
                  <a:txBody>
                    <a:bodyPr/>
                    <a:lstStyle/>
                    <a:p>
                      <a:pPr algn="ctr" fontAlgn="ctr"/>
                      <a:r>
                        <a:rPr lang="en-AU" sz="1400" u="none" strike="noStrike" dirty="0">
                          <a:effectLst/>
                        </a:rPr>
                        <a:t>1.634</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r>
                        <a:rPr lang="en-AU" sz="1400" u="none" strike="noStrike">
                          <a:effectLst/>
                        </a:rPr>
                        <a:t>1.427</a:t>
                      </a:r>
                      <a:endParaRPr lang="en-AU" sz="1400" b="0" i="0" u="none" strike="noStrike">
                        <a:solidFill>
                          <a:srgbClr val="000000"/>
                        </a:solidFill>
                        <a:effectLst/>
                        <a:latin typeface="Arial" panose="020B0604020202020204" pitchFamily="34" charset="0"/>
                      </a:endParaRPr>
                    </a:p>
                  </a:txBody>
                  <a:tcPr marL="8880" marR="8880" marT="8880" marB="0" anchor="ctr"/>
                </a:tc>
                <a:tc>
                  <a:txBody>
                    <a:bodyPr/>
                    <a:lstStyle/>
                    <a:p>
                      <a:pPr algn="ctr" fontAlgn="ctr"/>
                      <a:r>
                        <a:rPr lang="en-AU" sz="1400" u="none" strike="noStrike">
                          <a:effectLst/>
                        </a:rPr>
                        <a:t>1.871</a:t>
                      </a:r>
                      <a:endParaRPr lang="en-AU" sz="1400" b="0" i="0" u="none" strike="noStrike">
                        <a:solidFill>
                          <a:srgbClr val="000000"/>
                        </a:solidFill>
                        <a:effectLst/>
                        <a:latin typeface="Arial" panose="020B0604020202020204" pitchFamily="34" charset="0"/>
                      </a:endParaRPr>
                    </a:p>
                  </a:txBody>
                  <a:tcPr marL="8880" marR="8880" marT="8880" marB="0" anchor="ctr"/>
                </a:tc>
                <a:extLst>
                  <a:ext uri="{0D108BD9-81ED-4DB2-BD59-A6C34878D82A}">
                    <a16:rowId xmlns:a16="http://schemas.microsoft.com/office/drawing/2014/main" val="3421959980"/>
                  </a:ext>
                </a:extLst>
              </a:tr>
              <a:tr h="213552">
                <a:tc>
                  <a:txBody>
                    <a:bodyPr/>
                    <a:lstStyle/>
                    <a:p>
                      <a:pPr algn="r" fontAlgn="b"/>
                      <a:r>
                        <a:rPr lang="en-AU" sz="1400" u="none" strike="noStrike" dirty="0">
                          <a:effectLst/>
                        </a:rPr>
                        <a:t>2</a:t>
                      </a:r>
                      <a:endParaRPr lang="en-AU" sz="1400" b="0" i="0" u="none" strike="noStrike" dirty="0">
                        <a:solidFill>
                          <a:srgbClr val="000000"/>
                        </a:solidFill>
                        <a:effectLst/>
                        <a:latin typeface="Arial" panose="020B0604020202020204" pitchFamily="34" charset="0"/>
                      </a:endParaRPr>
                    </a:p>
                  </a:txBody>
                  <a:tcPr marL="8880" marR="8880" marT="8880" marB="0" anchor="b"/>
                </a:tc>
                <a:tc>
                  <a:txBody>
                    <a:bodyPr/>
                    <a:lstStyle/>
                    <a:p>
                      <a:pPr algn="ctr" fontAlgn="ctr"/>
                      <a:r>
                        <a:rPr lang="en-AU" sz="1400" u="none" strike="noStrike" dirty="0">
                          <a:effectLst/>
                        </a:rPr>
                        <a:t>2.102</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r>
                        <a:rPr lang="en-AU" sz="1400" u="none" strike="noStrike">
                          <a:effectLst/>
                        </a:rPr>
                        <a:t>1.802</a:t>
                      </a:r>
                      <a:endParaRPr lang="en-AU" sz="1400" b="0" i="0" u="none" strike="noStrike">
                        <a:solidFill>
                          <a:srgbClr val="000000"/>
                        </a:solidFill>
                        <a:effectLst/>
                        <a:latin typeface="Arial" panose="020B0604020202020204" pitchFamily="34" charset="0"/>
                      </a:endParaRPr>
                    </a:p>
                  </a:txBody>
                  <a:tcPr marL="8880" marR="8880" marT="8880" marB="0" anchor="ctr"/>
                </a:tc>
                <a:tc>
                  <a:txBody>
                    <a:bodyPr/>
                    <a:lstStyle/>
                    <a:p>
                      <a:pPr algn="ctr" fontAlgn="ctr"/>
                      <a:r>
                        <a:rPr lang="en-AU" sz="1400" u="none" strike="noStrike">
                          <a:effectLst/>
                        </a:rPr>
                        <a:t>2.452</a:t>
                      </a:r>
                      <a:endParaRPr lang="en-AU" sz="1400" b="0" i="0" u="none" strike="noStrike">
                        <a:solidFill>
                          <a:srgbClr val="000000"/>
                        </a:solidFill>
                        <a:effectLst/>
                        <a:latin typeface="Arial" panose="020B0604020202020204" pitchFamily="34" charset="0"/>
                      </a:endParaRPr>
                    </a:p>
                  </a:txBody>
                  <a:tcPr marL="8880" marR="8880" marT="8880" marB="0" anchor="ctr"/>
                </a:tc>
                <a:extLst>
                  <a:ext uri="{0D108BD9-81ED-4DB2-BD59-A6C34878D82A}">
                    <a16:rowId xmlns:a16="http://schemas.microsoft.com/office/drawing/2014/main" val="316060702"/>
                  </a:ext>
                </a:extLst>
              </a:tr>
              <a:tr h="213552">
                <a:tc>
                  <a:txBody>
                    <a:bodyPr/>
                    <a:lstStyle/>
                    <a:p>
                      <a:pPr algn="r" fontAlgn="b"/>
                      <a:r>
                        <a:rPr lang="en-AU" sz="1400" u="none" strike="noStrike">
                          <a:effectLst/>
                        </a:rPr>
                        <a:t>3</a:t>
                      </a:r>
                      <a:endParaRPr lang="en-AU" sz="1400" b="0" i="0" u="none" strike="noStrike">
                        <a:solidFill>
                          <a:srgbClr val="000000"/>
                        </a:solidFill>
                        <a:effectLst/>
                        <a:latin typeface="Arial" panose="020B0604020202020204" pitchFamily="34" charset="0"/>
                      </a:endParaRPr>
                    </a:p>
                  </a:txBody>
                  <a:tcPr marL="8880" marR="8880" marT="8880" marB="0" anchor="b"/>
                </a:tc>
                <a:tc>
                  <a:txBody>
                    <a:bodyPr/>
                    <a:lstStyle/>
                    <a:p>
                      <a:pPr algn="ctr" fontAlgn="ctr"/>
                      <a:r>
                        <a:rPr lang="en-AU" sz="1400" u="none" strike="noStrike">
                          <a:effectLst/>
                        </a:rPr>
                        <a:t>2.637</a:t>
                      </a:r>
                      <a:endParaRPr lang="en-AU" sz="1400" b="0" i="0" u="none" strike="noStrike">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r>
                        <a:rPr lang="en-AU" sz="1400" u="none" strike="noStrike">
                          <a:effectLst/>
                        </a:rPr>
                        <a:t>2.139</a:t>
                      </a:r>
                      <a:endParaRPr lang="en-AU" sz="1400" b="0" i="0" u="none" strike="noStrike">
                        <a:solidFill>
                          <a:srgbClr val="000000"/>
                        </a:solidFill>
                        <a:effectLst/>
                        <a:latin typeface="Arial" panose="020B0604020202020204" pitchFamily="34" charset="0"/>
                      </a:endParaRPr>
                    </a:p>
                  </a:txBody>
                  <a:tcPr marL="8880" marR="8880" marT="8880" marB="0" anchor="ctr"/>
                </a:tc>
                <a:tc>
                  <a:txBody>
                    <a:bodyPr/>
                    <a:lstStyle/>
                    <a:p>
                      <a:pPr algn="ctr" fontAlgn="ctr"/>
                      <a:r>
                        <a:rPr lang="en-AU" sz="1400" u="none" strike="noStrike">
                          <a:effectLst/>
                        </a:rPr>
                        <a:t>3.250</a:t>
                      </a:r>
                      <a:endParaRPr lang="en-AU" sz="1400" b="0" i="0" u="none" strike="noStrike">
                        <a:solidFill>
                          <a:srgbClr val="000000"/>
                        </a:solidFill>
                        <a:effectLst/>
                        <a:latin typeface="Arial" panose="020B0604020202020204" pitchFamily="34" charset="0"/>
                      </a:endParaRPr>
                    </a:p>
                  </a:txBody>
                  <a:tcPr marL="8880" marR="8880" marT="8880" marB="0" anchor="ctr"/>
                </a:tc>
                <a:extLst>
                  <a:ext uri="{0D108BD9-81ED-4DB2-BD59-A6C34878D82A}">
                    <a16:rowId xmlns:a16="http://schemas.microsoft.com/office/drawing/2014/main" val="1040942281"/>
                  </a:ext>
                </a:extLst>
              </a:tr>
              <a:tr h="213552">
                <a:tc>
                  <a:txBody>
                    <a:bodyPr/>
                    <a:lstStyle/>
                    <a:p>
                      <a:pPr algn="r" fontAlgn="b"/>
                      <a:r>
                        <a:rPr lang="en-AU" sz="1400" u="none" strike="noStrike" dirty="0">
                          <a:effectLst/>
                        </a:rPr>
                        <a:t>4+</a:t>
                      </a:r>
                      <a:endParaRPr lang="en-AU" sz="1400" b="0" i="0" u="none" strike="noStrike" dirty="0">
                        <a:solidFill>
                          <a:srgbClr val="000000"/>
                        </a:solidFill>
                        <a:effectLst/>
                        <a:latin typeface="Arial" panose="020B0604020202020204" pitchFamily="34" charset="0"/>
                      </a:endParaRPr>
                    </a:p>
                  </a:txBody>
                  <a:tcPr marL="8880" marR="8880" marT="8880" marB="0" anchor="b"/>
                </a:tc>
                <a:tc>
                  <a:txBody>
                    <a:bodyPr/>
                    <a:lstStyle/>
                    <a:p>
                      <a:pPr algn="ctr" fontAlgn="ctr"/>
                      <a:r>
                        <a:rPr lang="en-AU" sz="1400" u="none" strike="noStrike" dirty="0">
                          <a:effectLst/>
                        </a:rPr>
                        <a:t>4.905</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r>
                        <a:rPr lang="en-AU" sz="1400" u="none" strike="noStrike">
                          <a:effectLst/>
                        </a:rPr>
                        <a:t>3.755</a:t>
                      </a:r>
                      <a:endParaRPr lang="en-AU" sz="1400" b="0" i="0" u="none" strike="noStrike">
                        <a:solidFill>
                          <a:srgbClr val="000000"/>
                        </a:solidFill>
                        <a:effectLst/>
                        <a:latin typeface="Arial" panose="020B0604020202020204" pitchFamily="34" charset="0"/>
                      </a:endParaRPr>
                    </a:p>
                  </a:txBody>
                  <a:tcPr marL="8880" marR="8880" marT="8880" marB="0" anchor="ctr"/>
                </a:tc>
                <a:tc>
                  <a:txBody>
                    <a:bodyPr/>
                    <a:lstStyle/>
                    <a:p>
                      <a:pPr algn="ctr" fontAlgn="ctr"/>
                      <a:r>
                        <a:rPr lang="en-AU" sz="1400" u="none" strike="noStrike">
                          <a:effectLst/>
                        </a:rPr>
                        <a:t>6.407</a:t>
                      </a:r>
                      <a:endParaRPr lang="en-AU" sz="1400" b="0" i="0" u="none" strike="noStrike">
                        <a:solidFill>
                          <a:srgbClr val="000000"/>
                        </a:solidFill>
                        <a:effectLst/>
                        <a:latin typeface="Arial" panose="020B0604020202020204" pitchFamily="34" charset="0"/>
                      </a:endParaRPr>
                    </a:p>
                  </a:txBody>
                  <a:tcPr marL="8880" marR="8880" marT="8880" marB="0" anchor="ctr"/>
                </a:tc>
                <a:extLst>
                  <a:ext uri="{0D108BD9-81ED-4DB2-BD59-A6C34878D82A}">
                    <a16:rowId xmlns:a16="http://schemas.microsoft.com/office/drawing/2014/main" val="1019009366"/>
                  </a:ext>
                </a:extLst>
              </a:tr>
              <a:tr h="213552">
                <a:tc>
                  <a:txBody>
                    <a:bodyPr/>
                    <a:lstStyle/>
                    <a:p>
                      <a:pPr algn="l" fontAlgn="b"/>
                      <a:r>
                        <a:rPr lang="en-AU" sz="1400" u="none" strike="noStrike" dirty="0">
                          <a:effectLst/>
                        </a:rPr>
                        <a:t> Social isolation </a:t>
                      </a:r>
                      <a:endParaRPr lang="en-AU" sz="1400" b="0" i="0" u="none" strike="noStrike" dirty="0">
                        <a:solidFill>
                          <a:srgbClr val="000000"/>
                        </a:solidFill>
                        <a:effectLst/>
                        <a:latin typeface="Arial" panose="020B0604020202020204" pitchFamily="34" charset="0"/>
                      </a:endParaRPr>
                    </a:p>
                  </a:txBody>
                  <a:tcPr marL="8880" marR="8880" marT="8880" marB="0" anchor="b"/>
                </a:tc>
                <a:tc>
                  <a:txBody>
                    <a:bodyPr/>
                    <a:lstStyle/>
                    <a:p>
                      <a:pPr algn="ctr" fontAlgn="ctr"/>
                      <a:endParaRPr lang="en-AU" sz="1400" b="0" i="0" u="none" strike="noStrike" dirty="0">
                        <a:solidFill>
                          <a:srgbClr val="000000"/>
                        </a:solidFill>
                        <a:effectLst/>
                        <a:latin typeface="Calibri" panose="020F0502020204030204" pitchFamily="34" charset="0"/>
                      </a:endParaRPr>
                    </a:p>
                  </a:txBody>
                  <a:tcPr marL="8880" marR="8880" marT="8880" marB="0" anchor="ctr">
                    <a:solidFill>
                      <a:srgbClr val="FFFF00"/>
                    </a:solidFill>
                  </a:tcPr>
                </a:tc>
                <a:tc>
                  <a:txBody>
                    <a:bodyPr/>
                    <a:lstStyle/>
                    <a:p>
                      <a:pPr algn="ctr" fontAlgn="ctr"/>
                      <a:endParaRPr lang="en-AU" sz="1400" b="0" i="0" u="none" strike="noStrike">
                        <a:solidFill>
                          <a:srgbClr val="000000"/>
                        </a:solidFill>
                        <a:effectLst/>
                        <a:latin typeface="Calibri" panose="020F0502020204030204" pitchFamily="34" charset="0"/>
                      </a:endParaRPr>
                    </a:p>
                  </a:txBody>
                  <a:tcPr marL="8880" marR="8880" marT="8880" marB="0" anchor="ctr">
                    <a:solidFill>
                      <a:srgbClr val="FFFF00"/>
                    </a:solidFill>
                  </a:tcPr>
                </a:tc>
                <a:tc>
                  <a:txBody>
                    <a:bodyPr/>
                    <a:lstStyle/>
                    <a:p>
                      <a:pPr algn="ctr" fontAlgn="ctr"/>
                      <a:endParaRPr lang="en-AU" sz="1400" b="0" i="0" u="none" strike="noStrike">
                        <a:solidFill>
                          <a:srgbClr val="000000"/>
                        </a:solidFill>
                        <a:effectLst/>
                        <a:latin typeface="Calibri" panose="020F0502020204030204" pitchFamily="34" charset="0"/>
                      </a:endParaRPr>
                    </a:p>
                  </a:txBody>
                  <a:tcPr marL="8880" marR="8880" marT="8880" marB="0" anchor="ctr"/>
                </a:tc>
                <a:tc>
                  <a:txBody>
                    <a:bodyPr/>
                    <a:lstStyle/>
                    <a:p>
                      <a:pPr algn="ctr" fontAlgn="ctr"/>
                      <a:endParaRPr lang="en-AU" sz="1400" b="0" i="0" u="none" strike="noStrike">
                        <a:solidFill>
                          <a:srgbClr val="000000"/>
                        </a:solidFill>
                        <a:effectLst/>
                        <a:latin typeface="Calibri" panose="020F0502020204030204" pitchFamily="34" charset="0"/>
                      </a:endParaRPr>
                    </a:p>
                  </a:txBody>
                  <a:tcPr marL="8880" marR="8880" marT="8880" marB="0" anchor="ctr"/>
                </a:tc>
                <a:extLst>
                  <a:ext uri="{0D108BD9-81ED-4DB2-BD59-A6C34878D82A}">
                    <a16:rowId xmlns:a16="http://schemas.microsoft.com/office/drawing/2014/main" val="1994389581"/>
                  </a:ext>
                </a:extLst>
              </a:tr>
              <a:tr h="213552">
                <a:tc>
                  <a:txBody>
                    <a:bodyPr/>
                    <a:lstStyle/>
                    <a:p>
                      <a:pPr algn="r" fontAlgn="b"/>
                      <a:r>
                        <a:rPr lang="en-AU" sz="1400" u="none" strike="noStrike" dirty="0">
                          <a:effectLst/>
                        </a:rPr>
                        <a:t>0-1.99 (ref)</a:t>
                      </a:r>
                      <a:endParaRPr lang="en-AU" sz="1400" b="0" i="0" u="none" strike="noStrike" dirty="0">
                        <a:solidFill>
                          <a:srgbClr val="000000"/>
                        </a:solidFill>
                        <a:effectLst/>
                        <a:latin typeface="Arial" panose="020B0604020202020204" pitchFamily="34" charset="0"/>
                      </a:endParaRPr>
                    </a:p>
                  </a:txBody>
                  <a:tcPr marL="8880" marR="8880" marT="8880" marB="0" anchor="b"/>
                </a:tc>
                <a:tc>
                  <a:txBody>
                    <a:bodyPr/>
                    <a:lstStyle/>
                    <a:p>
                      <a:pPr algn="ctr" fontAlgn="ctr"/>
                      <a:endParaRPr lang="en-AU" sz="1400" b="0" i="0" u="none" strike="noStrike">
                        <a:solidFill>
                          <a:srgbClr val="000000"/>
                        </a:solidFill>
                        <a:effectLst/>
                        <a:latin typeface="Calibri" panose="020F0502020204030204" pitchFamily="34" charset="0"/>
                      </a:endParaRPr>
                    </a:p>
                  </a:txBody>
                  <a:tcPr marL="8880" marR="8880" marT="8880" marB="0" anchor="ctr">
                    <a:solidFill>
                      <a:srgbClr val="FFFF00"/>
                    </a:solidFill>
                  </a:tcPr>
                </a:tc>
                <a:tc>
                  <a:txBody>
                    <a:bodyPr/>
                    <a:lstStyle/>
                    <a:p>
                      <a:pPr algn="ctr" fontAlgn="ctr"/>
                      <a:endParaRPr lang="en-AU" sz="1400" b="0" i="0" u="none" strike="noStrike" dirty="0">
                        <a:solidFill>
                          <a:srgbClr val="000000"/>
                        </a:solidFill>
                        <a:effectLst/>
                        <a:latin typeface="Calibri" panose="020F0502020204030204" pitchFamily="34" charset="0"/>
                      </a:endParaRPr>
                    </a:p>
                  </a:txBody>
                  <a:tcPr marL="8880" marR="8880" marT="8880" marB="0" anchor="ctr">
                    <a:solidFill>
                      <a:srgbClr val="FFFF00"/>
                    </a:solidFill>
                  </a:tcPr>
                </a:tc>
                <a:tc>
                  <a:txBody>
                    <a:bodyPr/>
                    <a:lstStyle/>
                    <a:p>
                      <a:pPr algn="ctr" fontAlgn="ctr"/>
                      <a:endParaRPr lang="en-AU" sz="1400" b="0" i="0" u="none" strike="noStrike">
                        <a:solidFill>
                          <a:srgbClr val="000000"/>
                        </a:solidFill>
                        <a:effectLst/>
                        <a:latin typeface="Calibri" panose="020F0502020204030204" pitchFamily="34" charset="0"/>
                      </a:endParaRPr>
                    </a:p>
                  </a:txBody>
                  <a:tcPr marL="8880" marR="8880" marT="8880" marB="0" anchor="ctr"/>
                </a:tc>
                <a:tc>
                  <a:txBody>
                    <a:bodyPr/>
                    <a:lstStyle/>
                    <a:p>
                      <a:pPr algn="ctr" fontAlgn="ctr"/>
                      <a:endParaRPr lang="en-AU" sz="1400" b="0" i="0" u="none" strike="noStrike">
                        <a:solidFill>
                          <a:srgbClr val="000000"/>
                        </a:solidFill>
                        <a:effectLst/>
                        <a:latin typeface="Calibri" panose="020F0502020204030204" pitchFamily="34" charset="0"/>
                      </a:endParaRPr>
                    </a:p>
                  </a:txBody>
                  <a:tcPr marL="8880" marR="8880" marT="8880" marB="0" anchor="ctr"/>
                </a:tc>
                <a:extLst>
                  <a:ext uri="{0D108BD9-81ED-4DB2-BD59-A6C34878D82A}">
                    <a16:rowId xmlns:a16="http://schemas.microsoft.com/office/drawing/2014/main" val="463241496"/>
                  </a:ext>
                </a:extLst>
              </a:tr>
              <a:tr h="213552">
                <a:tc>
                  <a:txBody>
                    <a:bodyPr/>
                    <a:lstStyle/>
                    <a:p>
                      <a:pPr algn="r" fontAlgn="b"/>
                      <a:r>
                        <a:rPr lang="en-AU" sz="1400" u="none" strike="noStrike" dirty="0">
                          <a:effectLst/>
                        </a:rPr>
                        <a:t>2.00-2.99</a:t>
                      </a:r>
                      <a:endParaRPr lang="en-AU" sz="1400" b="0" i="0" u="none" strike="noStrike" dirty="0">
                        <a:solidFill>
                          <a:srgbClr val="000000"/>
                        </a:solidFill>
                        <a:effectLst/>
                        <a:latin typeface="Arial" panose="020B0604020202020204" pitchFamily="34" charset="0"/>
                      </a:endParaRPr>
                    </a:p>
                  </a:txBody>
                  <a:tcPr marL="8880" marR="8880" marT="8880" marB="0" anchor="b"/>
                </a:tc>
                <a:tc>
                  <a:txBody>
                    <a:bodyPr/>
                    <a:lstStyle/>
                    <a:p>
                      <a:pPr algn="ctr" fontAlgn="ctr"/>
                      <a:r>
                        <a:rPr lang="en-AU" sz="1400" u="none" strike="noStrike" dirty="0">
                          <a:effectLst/>
                        </a:rPr>
                        <a:t>1.199</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r>
                        <a:rPr lang="en-AU" sz="1400" u="none" strike="noStrike">
                          <a:effectLst/>
                        </a:rPr>
                        <a:t>0.039</a:t>
                      </a:r>
                      <a:endParaRPr lang="en-AU" sz="1400" b="0" i="0" u="none" strike="noStrike">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r>
                        <a:rPr lang="en-AU" sz="1400" u="none" strike="noStrike">
                          <a:effectLst/>
                        </a:rPr>
                        <a:t>1.009</a:t>
                      </a:r>
                      <a:endParaRPr lang="en-AU" sz="1400" b="0" i="0" u="none" strike="noStrike">
                        <a:solidFill>
                          <a:srgbClr val="000000"/>
                        </a:solidFill>
                        <a:effectLst/>
                        <a:latin typeface="Arial" panose="020B0604020202020204" pitchFamily="34" charset="0"/>
                      </a:endParaRPr>
                    </a:p>
                  </a:txBody>
                  <a:tcPr marL="8880" marR="8880" marT="8880" marB="0" anchor="ctr"/>
                </a:tc>
                <a:tc>
                  <a:txBody>
                    <a:bodyPr/>
                    <a:lstStyle/>
                    <a:p>
                      <a:pPr algn="ctr" fontAlgn="ctr"/>
                      <a:r>
                        <a:rPr lang="en-AU" sz="1400" u="none" strike="noStrike">
                          <a:effectLst/>
                        </a:rPr>
                        <a:t>1.425</a:t>
                      </a:r>
                      <a:endParaRPr lang="en-AU" sz="1400" b="0" i="0" u="none" strike="noStrike">
                        <a:solidFill>
                          <a:srgbClr val="000000"/>
                        </a:solidFill>
                        <a:effectLst/>
                        <a:latin typeface="Arial" panose="020B0604020202020204" pitchFamily="34" charset="0"/>
                      </a:endParaRPr>
                    </a:p>
                  </a:txBody>
                  <a:tcPr marL="8880" marR="8880" marT="8880" marB="0" anchor="ctr"/>
                </a:tc>
                <a:extLst>
                  <a:ext uri="{0D108BD9-81ED-4DB2-BD59-A6C34878D82A}">
                    <a16:rowId xmlns:a16="http://schemas.microsoft.com/office/drawing/2014/main" val="1647795581"/>
                  </a:ext>
                </a:extLst>
              </a:tr>
              <a:tr h="213552">
                <a:tc>
                  <a:txBody>
                    <a:bodyPr/>
                    <a:lstStyle/>
                    <a:p>
                      <a:pPr algn="r" fontAlgn="b"/>
                      <a:r>
                        <a:rPr lang="en-AU" sz="1400" u="none" strike="noStrike" dirty="0">
                          <a:effectLst/>
                        </a:rPr>
                        <a:t>3.00-3.99</a:t>
                      </a:r>
                      <a:endParaRPr lang="en-AU" sz="1400" b="0" i="0" u="none" strike="noStrike" dirty="0">
                        <a:solidFill>
                          <a:srgbClr val="000000"/>
                        </a:solidFill>
                        <a:effectLst/>
                        <a:latin typeface="Arial" panose="020B0604020202020204" pitchFamily="34" charset="0"/>
                      </a:endParaRPr>
                    </a:p>
                  </a:txBody>
                  <a:tcPr marL="8880" marR="8880" marT="8880" marB="0" anchor="b"/>
                </a:tc>
                <a:tc>
                  <a:txBody>
                    <a:bodyPr/>
                    <a:lstStyle/>
                    <a:p>
                      <a:pPr algn="ctr" fontAlgn="ctr"/>
                      <a:r>
                        <a:rPr lang="en-AU" sz="1400" u="none" strike="noStrike" dirty="0">
                          <a:effectLst/>
                        </a:rPr>
                        <a:t>1.493</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r>
                        <a:rPr lang="en-AU" sz="1400" u="none" strike="noStrike">
                          <a:effectLst/>
                        </a:rPr>
                        <a:t>1.231</a:t>
                      </a:r>
                      <a:endParaRPr lang="en-AU" sz="1400" b="0" i="0" u="none" strike="noStrike">
                        <a:solidFill>
                          <a:srgbClr val="000000"/>
                        </a:solidFill>
                        <a:effectLst/>
                        <a:latin typeface="Arial" panose="020B0604020202020204" pitchFamily="34" charset="0"/>
                      </a:endParaRPr>
                    </a:p>
                  </a:txBody>
                  <a:tcPr marL="8880" marR="8880" marT="8880" marB="0" anchor="ctr"/>
                </a:tc>
                <a:tc>
                  <a:txBody>
                    <a:bodyPr/>
                    <a:lstStyle/>
                    <a:p>
                      <a:pPr algn="ctr" fontAlgn="ctr"/>
                      <a:r>
                        <a:rPr lang="en-AU" sz="1400" u="none" strike="noStrike">
                          <a:effectLst/>
                        </a:rPr>
                        <a:t>1.811</a:t>
                      </a:r>
                      <a:endParaRPr lang="en-AU" sz="1400" b="0" i="0" u="none" strike="noStrike">
                        <a:solidFill>
                          <a:srgbClr val="000000"/>
                        </a:solidFill>
                        <a:effectLst/>
                        <a:latin typeface="Arial" panose="020B0604020202020204" pitchFamily="34" charset="0"/>
                      </a:endParaRPr>
                    </a:p>
                  </a:txBody>
                  <a:tcPr marL="8880" marR="8880" marT="8880" marB="0" anchor="ctr"/>
                </a:tc>
                <a:extLst>
                  <a:ext uri="{0D108BD9-81ED-4DB2-BD59-A6C34878D82A}">
                    <a16:rowId xmlns:a16="http://schemas.microsoft.com/office/drawing/2014/main" val="2039392057"/>
                  </a:ext>
                </a:extLst>
              </a:tr>
              <a:tr h="213552">
                <a:tc>
                  <a:txBody>
                    <a:bodyPr/>
                    <a:lstStyle/>
                    <a:p>
                      <a:pPr algn="r" fontAlgn="b"/>
                      <a:r>
                        <a:rPr lang="en-AU" sz="1400" u="none" strike="noStrike" dirty="0">
                          <a:effectLst/>
                        </a:rPr>
                        <a:t>4 and above</a:t>
                      </a:r>
                      <a:endParaRPr lang="en-AU" sz="1400" b="0" i="0" u="none" strike="noStrike" dirty="0">
                        <a:solidFill>
                          <a:srgbClr val="000000"/>
                        </a:solidFill>
                        <a:effectLst/>
                        <a:latin typeface="Arial" panose="020B0604020202020204" pitchFamily="34" charset="0"/>
                      </a:endParaRPr>
                    </a:p>
                  </a:txBody>
                  <a:tcPr marL="8880" marR="8880" marT="8880" marB="0" anchor="b"/>
                </a:tc>
                <a:tc>
                  <a:txBody>
                    <a:bodyPr/>
                    <a:lstStyle/>
                    <a:p>
                      <a:pPr algn="ctr" fontAlgn="ctr"/>
                      <a:r>
                        <a:rPr lang="en-AU" sz="1400" u="none" strike="noStrike">
                          <a:effectLst/>
                        </a:rPr>
                        <a:t>1.651</a:t>
                      </a:r>
                      <a:endParaRPr lang="en-AU" sz="1400" b="0" i="0" u="none" strike="noStrike">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r>
                        <a:rPr lang="en-AU" sz="1400" u="none" strike="noStrike">
                          <a:effectLst/>
                        </a:rPr>
                        <a:t>0.000</a:t>
                      </a:r>
                      <a:endParaRPr lang="en-AU" sz="1400" b="0" i="0" u="none" strike="noStrike">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r>
                        <a:rPr lang="en-AU" sz="1400" u="none" strike="noStrike">
                          <a:effectLst/>
                        </a:rPr>
                        <a:t>1.345</a:t>
                      </a:r>
                      <a:endParaRPr lang="en-AU" sz="1400" b="0" i="0" u="none" strike="noStrike">
                        <a:solidFill>
                          <a:srgbClr val="000000"/>
                        </a:solidFill>
                        <a:effectLst/>
                        <a:latin typeface="Arial" panose="020B0604020202020204" pitchFamily="34" charset="0"/>
                      </a:endParaRPr>
                    </a:p>
                  </a:txBody>
                  <a:tcPr marL="8880" marR="8880" marT="8880" marB="0" anchor="ctr"/>
                </a:tc>
                <a:tc>
                  <a:txBody>
                    <a:bodyPr/>
                    <a:lstStyle/>
                    <a:p>
                      <a:pPr algn="ctr" fontAlgn="ctr"/>
                      <a:r>
                        <a:rPr lang="en-AU" sz="1400" u="none" strike="noStrike">
                          <a:effectLst/>
                        </a:rPr>
                        <a:t>2.027</a:t>
                      </a:r>
                      <a:endParaRPr lang="en-AU" sz="1400" b="0" i="0" u="none" strike="noStrike">
                        <a:solidFill>
                          <a:srgbClr val="000000"/>
                        </a:solidFill>
                        <a:effectLst/>
                        <a:latin typeface="Arial" panose="020B0604020202020204" pitchFamily="34" charset="0"/>
                      </a:endParaRPr>
                    </a:p>
                  </a:txBody>
                  <a:tcPr marL="8880" marR="8880" marT="8880" marB="0" anchor="ctr"/>
                </a:tc>
                <a:extLst>
                  <a:ext uri="{0D108BD9-81ED-4DB2-BD59-A6C34878D82A}">
                    <a16:rowId xmlns:a16="http://schemas.microsoft.com/office/drawing/2014/main" val="1858228849"/>
                  </a:ext>
                </a:extLst>
              </a:tr>
              <a:tr h="213552">
                <a:tc>
                  <a:txBody>
                    <a:bodyPr/>
                    <a:lstStyle/>
                    <a:p>
                      <a:pPr algn="l" fontAlgn="b"/>
                      <a:r>
                        <a:rPr lang="en-AU" sz="1400" u="none" strike="noStrike">
                          <a:effectLst/>
                        </a:rPr>
                        <a:t> Never married/defacto</a:t>
                      </a:r>
                      <a:endParaRPr lang="en-AU" sz="1400" b="0" i="0" u="none" strike="noStrike">
                        <a:solidFill>
                          <a:srgbClr val="000000"/>
                        </a:solidFill>
                        <a:effectLst/>
                        <a:latin typeface="Arial" panose="020B0604020202020204" pitchFamily="34" charset="0"/>
                      </a:endParaRPr>
                    </a:p>
                  </a:txBody>
                  <a:tcPr marL="8880" marR="8880" marT="8880" marB="0" anchor="b"/>
                </a:tc>
                <a:tc>
                  <a:txBody>
                    <a:bodyPr/>
                    <a:lstStyle/>
                    <a:p>
                      <a:pPr algn="ctr" fontAlgn="ctr"/>
                      <a:r>
                        <a:rPr lang="en-AU" sz="1400" u="none" strike="noStrike" dirty="0">
                          <a:effectLst/>
                        </a:rPr>
                        <a:t>0.492</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r>
                        <a:rPr lang="en-AU" sz="1400" u="none" strike="noStrike">
                          <a:effectLst/>
                        </a:rPr>
                        <a:t>0.000</a:t>
                      </a:r>
                      <a:endParaRPr lang="en-AU" sz="1400" b="0" i="0" u="none" strike="noStrike">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r>
                        <a:rPr lang="en-AU" sz="1400" u="none" strike="noStrike">
                          <a:effectLst/>
                        </a:rPr>
                        <a:t>0.418</a:t>
                      </a:r>
                      <a:endParaRPr lang="en-AU" sz="1400" b="0" i="0" u="none" strike="noStrike">
                        <a:solidFill>
                          <a:srgbClr val="000000"/>
                        </a:solidFill>
                        <a:effectLst/>
                        <a:latin typeface="Arial" panose="020B0604020202020204" pitchFamily="34" charset="0"/>
                      </a:endParaRPr>
                    </a:p>
                  </a:txBody>
                  <a:tcPr marL="8880" marR="8880" marT="8880" marB="0" anchor="ctr"/>
                </a:tc>
                <a:tc>
                  <a:txBody>
                    <a:bodyPr/>
                    <a:lstStyle/>
                    <a:p>
                      <a:pPr algn="ctr" fontAlgn="ctr"/>
                      <a:r>
                        <a:rPr lang="en-AU" sz="1400" u="none" strike="noStrike">
                          <a:effectLst/>
                        </a:rPr>
                        <a:t>0.580</a:t>
                      </a:r>
                      <a:endParaRPr lang="en-AU" sz="1400" b="0" i="0" u="none" strike="noStrike">
                        <a:solidFill>
                          <a:srgbClr val="000000"/>
                        </a:solidFill>
                        <a:effectLst/>
                        <a:latin typeface="Arial" panose="020B0604020202020204" pitchFamily="34" charset="0"/>
                      </a:endParaRPr>
                    </a:p>
                  </a:txBody>
                  <a:tcPr marL="8880" marR="8880" marT="8880" marB="0" anchor="ctr"/>
                </a:tc>
                <a:extLst>
                  <a:ext uri="{0D108BD9-81ED-4DB2-BD59-A6C34878D82A}">
                    <a16:rowId xmlns:a16="http://schemas.microsoft.com/office/drawing/2014/main" val="3340097293"/>
                  </a:ext>
                </a:extLst>
              </a:tr>
              <a:tr h="213552">
                <a:tc>
                  <a:txBody>
                    <a:bodyPr/>
                    <a:lstStyle/>
                    <a:p>
                      <a:pPr algn="l" fontAlgn="b"/>
                      <a:r>
                        <a:rPr lang="en-AU" sz="1400" u="none" strike="noStrike" dirty="0">
                          <a:effectLst/>
                        </a:rPr>
                        <a:t> Pregnant</a:t>
                      </a:r>
                      <a:endParaRPr lang="en-AU" sz="1400" b="0" i="0" u="none" strike="noStrike" dirty="0">
                        <a:solidFill>
                          <a:srgbClr val="000000"/>
                        </a:solidFill>
                        <a:effectLst/>
                        <a:latin typeface="Arial" panose="020B0604020202020204" pitchFamily="34" charset="0"/>
                      </a:endParaRPr>
                    </a:p>
                  </a:txBody>
                  <a:tcPr marL="8880" marR="8880" marT="8880" marB="0" anchor="b"/>
                </a:tc>
                <a:tc>
                  <a:txBody>
                    <a:bodyPr/>
                    <a:lstStyle/>
                    <a:p>
                      <a:pPr algn="ctr" fontAlgn="ctr"/>
                      <a:r>
                        <a:rPr lang="en-AU" sz="1400" u="none" strike="noStrike" dirty="0">
                          <a:effectLst/>
                        </a:rPr>
                        <a:t>0.883</a:t>
                      </a:r>
                      <a:endParaRPr lang="en-AU" sz="1400" b="0" i="0" u="none" strike="noStrike" dirty="0">
                        <a:solidFill>
                          <a:srgbClr val="000000"/>
                        </a:solidFill>
                        <a:effectLst/>
                        <a:latin typeface="Arial" panose="020B0604020202020204" pitchFamily="34" charset="0"/>
                      </a:endParaRPr>
                    </a:p>
                  </a:txBody>
                  <a:tcPr marL="8880" marR="8880" marT="8880" marB="0" anchor="ctr">
                    <a:solidFill>
                      <a:schemeClr val="accent1">
                        <a:lumMod val="20000"/>
                        <a:lumOff val="80000"/>
                      </a:schemeClr>
                    </a:solidFill>
                  </a:tcPr>
                </a:tc>
                <a:tc>
                  <a:txBody>
                    <a:bodyPr/>
                    <a:lstStyle/>
                    <a:p>
                      <a:pPr algn="ctr" fontAlgn="ctr"/>
                      <a:r>
                        <a:rPr lang="en-AU" sz="1400" u="none" strike="noStrike" dirty="0">
                          <a:effectLst/>
                        </a:rPr>
                        <a:t>0.240</a:t>
                      </a:r>
                      <a:endParaRPr lang="en-AU" sz="1400" b="0" i="0" u="none" strike="noStrike" dirty="0">
                        <a:solidFill>
                          <a:srgbClr val="000000"/>
                        </a:solidFill>
                        <a:effectLst/>
                        <a:latin typeface="Arial" panose="020B0604020202020204" pitchFamily="34" charset="0"/>
                      </a:endParaRPr>
                    </a:p>
                  </a:txBody>
                  <a:tcPr marL="8880" marR="8880" marT="8880" marB="0" anchor="ctr">
                    <a:solidFill>
                      <a:schemeClr val="accent1">
                        <a:lumMod val="20000"/>
                        <a:lumOff val="80000"/>
                      </a:schemeClr>
                    </a:solidFill>
                  </a:tcPr>
                </a:tc>
                <a:tc>
                  <a:txBody>
                    <a:bodyPr/>
                    <a:lstStyle/>
                    <a:p>
                      <a:pPr algn="ctr" fontAlgn="ctr"/>
                      <a:r>
                        <a:rPr lang="en-AU" sz="1400" u="none" strike="noStrike">
                          <a:effectLst/>
                        </a:rPr>
                        <a:t>0.718</a:t>
                      </a:r>
                      <a:endParaRPr lang="en-AU" sz="1400" b="0" i="0" u="none" strike="noStrike">
                        <a:solidFill>
                          <a:srgbClr val="000000"/>
                        </a:solidFill>
                        <a:effectLst/>
                        <a:latin typeface="Arial" panose="020B0604020202020204" pitchFamily="34" charset="0"/>
                      </a:endParaRPr>
                    </a:p>
                  </a:txBody>
                  <a:tcPr marL="8880" marR="8880" marT="8880" marB="0" anchor="ctr"/>
                </a:tc>
                <a:tc>
                  <a:txBody>
                    <a:bodyPr/>
                    <a:lstStyle/>
                    <a:p>
                      <a:pPr algn="ctr" fontAlgn="ctr"/>
                      <a:r>
                        <a:rPr lang="en-AU" sz="1400" u="none" strike="noStrike">
                          <a:effectLst/>
                        </a:rPr>
                        <a:t>1.087</a:t>
                      </a:r>
                      <a:endParaRPr lang="en-AU" sz="1400" b="0" i="0" u="none" strike="noStrike">
                        <a:solidFill>
                          <a:srgbClr val="000000"/>
                        </a:solidFill>
                        <a:effectLst/>
                        <a:latin typeface="Arial" panose="020B0604020202020204" pitchFamily="34" charset="0"/>
                      </a:endParaRPr>
                    </a:p>
                  </a:txBody>
                  <a:tcPr marL="8880" marR="8880" marT="8880" marB="0" anchor="ctr"/>
                </a:tc>
                <a:extLst>
                  <a:ext uri="{0D108BD9-81ED-4DB2-BD59-A6C34878D82A}">
                    <a16:rowId xmlns:a16="http://schemas.microsoft.com/office/drawing/2014/main" val="3768808188"/>
                  </a:ext>
                </a:extLst>
              </a:tr>
              <a:tr h="213552">
                <a:tc>
                  <a:txBody>
                    <a:bodyPr/>
                    <a:lstStyle/>
                    <a:p>
                      <a:pPr algn="l" fontAlgn="b"/>
                      <a:r>
                        <a:rPr lang="en-AU" sz="1400" u="none" strike="noStrike" dirty="0">
                          <a:effectLst/>
                        </a:rPr>
                        <a:t> Drink amount</a:t>
                      </a:r>
                      <a:endParaRPr lang="en-AU" sz="1400" b="0" i="0" u="none" strike="noStrike" dirty="0">
                        <a:solidFill>
                          <a:srgbClr val="000000"/>
                        </a:solidFill>
                        <a:effectLst/>
                        <a:latin typeface="Arial" panose="020B0604020202020204" pitchFamily="34" charset="0"/>
                      </a:endParaRPr>
                    </a:p>
                  </a:txBody>
                  <a:tcPr marL="8880" marR="8880" marT="8880" marB="0" anchor="b"/>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FFFF00"/>
                    </a:solidFill>
                  </a:tcPr>
                </a:tc>
                <a:tc>
                  <a:txBody>
                    <a:bodyPr/>
                    <a:lstStyle/>
                    <a:p>
                      <a:pPr algn="ctr" fontAlgn="ctr"/>
                      <a:endParaRPr lang="en-AU" sz="1400" b="0" i="0" u="none" strike="noStrike">
                        <a:solidFill>
                          <a:srgbClr val="000000"/>
                        </a:solidFill>
                        <a:effectLst/>
                        <a:latin typeface="Arial" panose="020B0604020202020204" pitchFamily="34" charset="0"/>
                      </a:endParaRPr>
                    </a:p>
                  </a:txBody>
                  <a:tcPr marL="8880" marR="8880" marT="8880" marB="0" anchor="ctr"/>
                </a:tc>
                <a:tc>
                  <a:txBody>
                    <a:bodyPr/>
                    <a:lstStyle/>
                    <a:p>
                      <a:pPr algn="ctr" fontAlgn="ctr"/>
                      <a:endParaRPr lang="en-AU" sz="1400" b="0" i="0" u="none" strike="noStrike">
                        <a:solidFill>
                          <a:srgbClr val="000000"/>
                        </a:solidFill>
                        <a:effectLst/>
                        <a:latin typeface="Arial" panose="020B0604020202020204" pitchFamily="34" charset="0"/>
                      </a:endParaRPr>
                    </a:p>
                  </a:txBody>
                  <a:tcPr marL="8880" marR="8880" marT="8880" marB="0" anchor="ctr"/>
                </a:tc>
                <a:extLst>
                  <a:ext uri="{0D108BD9-81ED-4DB2-BD59-A6C34878D82A}">
                    <a16:rowId xmlns:a16="http://schemas.microsoft.com/office/drawing/2014/main" val="3854546719"/>
                  </a:ext>
                </a:extLst>
              </a:tr>
              <a:tr h="213552">
                <a:tc>
                  <a:txBody>
                    <a:bodyPr/>
                    <a:lstStyle/>
                    <a:p>
                      <a:pPr algn="r" fontAlgn="b"/>
                      <a:r>
                        <a:rPr lang="en-AU" sz="1400" u="none" strike="noStrike">
                          <a:effectLst/>
                        </a:rPr>
                        <a:t>Does not drink (ref)</a:t>
                      </a:r>
                      <a:endParaRPr lang="en-AU" sz="1400" b="0" i="0" u="none" strike="noStrike">
                        <a:solidFill>
                          <a:srgbClr val="000000"/>
                        </a:solidFill>
                        <a:effectLst/>
                        <a:latin typeface="Arial" panose="020B0604020202020204" pitchFamily="34" charset="0"/>
                      </a:endParaRPr>
                    </a:p>
                  </a:txBody>
                  <a:tcPr marL="8880" marR="8880" marT="8880" marB="0" anchor="b"/>
                </a:tc>
                <a:tc>
                  <a:txBody>
                    <a:bodyPr/>
                    <a:lstStyle/>
                    <a:p>
                      <a:pPr algn="ctr" fontAlgn="ctr"/>
                      <a:endParaRPr lang="en-AU" sz="1400" b="0" i="0" u="none" strike="noStrike" dirty="0">
                        <a:solidFill>
                          <a:srgbClr val="000000"/>
                        </a:solidFill>
                        <a:effectLst/>
                        <a:latin typeface="Calibri" panose="020F0502020204030204" pitchFamily="34" charset="0"/>
                      </a:endParaRPr>
                    </a:p>
                  </a:txBody>
                  <a:tcPr marL="8880" marR="8880" marT="8880" marB="0" anchor="ctr">
                    <a:solidFill>
                      <a:srgbClr val="FFFF00"/>
                    </a:solidFill>
                  </a:tcPr>
                </a:tc>
                <a:tc>
                  <a:txBody>
                    <a:bodyPr/>
                    <a:lstStyle/>
                    <a:p>
                      <a:pPr algn="ctr" fontAlgn="ctr"/>
                      <a:endParaRPr lang="en-AU" sz="1400" b="0" i="0" u="none" strike="noStrike">
                        <a:solidFill>
                          <a:srgbClr val="000000"/>
                        </a:solidFill>
                        <a:effectLst/>
                        <a:latin typeface="Calibri" panose="020F0502020204030204" pitchFamily="34" charset="0"/>
                      </a:endParaRPr>
                    </a:p>
                  </a:txBody>
                  <a:tcPr marL="8880" marR="8880" marT="8880" marB="0" anchor="ctr">
                    <a:solidFill>
                      <a:srgbClr val="FFFF00"/>
                    </a:solidFill>
                  </a:tcPr>
                </a:tc>
                <a:tc>
                  <a:txBody>
                    <a:bodyPr/>
                    <a:lstStyle/>
                    <a:p>
                      <a:pPr algn="ctr" fontAlgn="ctr"/>
                      <a:endParaRPr lang="en-AU" sz="1400" b="0" i="0" u="none" strike="noStrike">
                        <a:solidFill>
                          <a:srgbClr val="000000"/>
                        </a:solidFill>
                        <a:effectLst/>
                        <a:latin typeface="Calibri" panose="020F0502020204030204" pitchFamily="34" charset="0"/>
                      </a:endParaRPr>
                    </a:p>
                  </a:txBody>
                  <a:tcPr marL="8880" marR="8880" marT="8880" marB="0" anchor="ctr"/>
                </a:tc>
                <a:tc>
                  <a:txBody>
                    <a:bodyPr/>
                    <a:lstStyle/>
                    <a:p>
                      <a:pPr algn="ctr" fontAlgn="ctr"/>
                      <a:endParaRPr lang="en-AU" sz="1400" b="0" i="0" u="none" strike="noStrike">
                        <a:solidFill>
                          <a:srgbClr val="000000"/>
                        </a:solidFill>
                        <a:effectLst/>
                        <a:latin typeface="Calibri" panose="020F0502020204030204" pitchFamily="34" charset="0"/>
                      </a:endParaRPr>
                    </a:p>
                  </a:txBody>
                  <a:tcPr marL="8880" marR="8880" marT="8880" marB="0" anchor="ctr"/>
                </a:tc>
                <a:extLst>
                  <a:ext uri="{0D108BD9-81ED-4DB2-BD59-A6C34878D82A}">
                    <a16:rowId xmlns:a16="http://schemas.microsoft.com/office/drawing/2014/main" val="1160110921"/>
                  </a:ext>
                </a:extLst>
              </a:tr>
              <a:tr h="213552">
                <a:tc>
                  <a:txBody>
                    <a:bodyPr/>
                    <a:lstStyle/>
                    <a:p>
                      <a:pPr algn="r" fontAlgn="b"/>
                      <a:r>
                        <a:rPr lang="en-AU" sz="1400" u="none" strike="noStrike" dirty="0">
                          <a:effectLst/>
                        </a:rPr>
                        <a:t>1 to 2 standard drinks</a:t>
                      </a:r>
                      <a:endParaRPr lang="en-AU" sz="1400" b="0" i="0" u="none" strike="noStrike" dirty="0">
                        <a:solidFill>
                          <a:srgbClr val="000000"/>
                        </a:solidFill>
                        <a:effectLst/>
                        <a:latin typeface="Arial" panose="020B0604020202020204" pitchFamily="34" charset="0"/>
                      </a:endParaRPr>
                    </a:p>
                  </a:txBody>
                  <a:tcPr marL="8880" marR="8880" marT="8880" marB="0" anchor="b"/>
                </a:tc>
                <a:tc>
                  <a:txBody>
                    <a:bodyPr/>
                    <a:lstStyle/>
                    <a:p>
                      <a:pPr algn="ctr" fontAlgn="ctr"/>
                      <a:r>
                        <a:rPr lang="en-AU" sz="1400" u="none" strike="noStrike" dirty="0">
                          <a:effectLst/>
                        </a:rPr>
                        <a:t>1.079</a:t>
                      </a:r>
                      <a:endParaRPr lang="en-AU" sz="1400" b="0" i="0" u="none" strike="noStrike" dirty="0">
                        <a:solidFill>
                          <a:srgbClr val="000000"/>
                        </a:solidFill>
                        <a:effectLst/>
                        <a:latin typeface="Arial" panose="020B0604020202020204" pitchFamily="34" charset="0"/>
                      </a:endParaRPr>
                    </a:p>
                  </a:txBody>
                  <a:tcPr marL="8880" marR="8880" marT="8880" marB="0" anchor="ctr">
                    <a:solidFill>
                      <a:schemeClr val="tx2">
                        <a:lumMod val="10000"/>
                        <a:lumOff val="90000"/>
                      </a:schemeClr>
                    </a:solidFill>
                  </a:tcPr>
                </a:tc>
                <a:tc>
                  <a:txBody>
                    <a:bodyPr/>
                    <a:lstStyle/>
                    <a:p>
                      <a:pPr algn="ctr" fontAlgn="ctr"/>
                      <a:r>
                        <a:rPr lang="en-AU" sz="1400" u="none" strike="noStrike" dirty="0">
                          <a:effectLst/>
                        </a:rPr>
                        <a:t>0.422</a:t>
                      </a:r>
                      <a:endParaRPr lang="en-AU" sz="1400" b="0" i="0" u="none" strike="noStrike" dirty="0">
                        <a:solidFill>
                          <a:srgbClr val="000000"/>
                        </a:solidFill>
                        <a:effectLst/>
                        <a:latin typeface="Arial" panose="020B0604020202020204" pitchFamily="34" charset="0"/>
                      </a:endParaRPr>
                    </a:p>
                  </a:txBody>
                  <a:tcPr marL="8880" marR="8880" marT="8880" marB="0" anchor="ctr">
                    <a:solidFill>
                      <a:schemeClr val="tx2">
                        <a:lumMod val="10000"/>
                        <a:lumOff val="90000"/>
                      </a:schemeClr>
                    </a:solidFill>
                  </a:tcPr>
                </a:tc>
                <a:tc>
                  <a:txBody>
                    <a:bodyPr/>
                    <a:lstStyle/>
                    <a:p>
                      <a:pPr algn="ctr" fontAlgn="ctr"/>
                      <a:r>
                        <a:rPr lang="en-AU" sz="1400" u="none" strike="noStrike">
                          <a:effectLst/>
                        </a:rPr>
                        <a:t>0.896</a:t>
                      </a:r>
                      <a:endParaRPr lang="en-AU" sz="1400" b="0" i="0" u="none" strike="noStrike">
                        <a:solidFill>
                          <a:srgbClr val="000000"/>
                        </a:solidFill>
                        <a:effectLst/>
                        <a:latin typeface="Arial" panose="020B0604020202020204" pitchFamily="34" charset="0"/>
                      </a:endParaRPr>
                    </a:p>
                  </a:txBody>
                  <a:tcPr marL="8880" marR="8880" marT="8880" marB="0" anchor="ctr"/>
                </a:tc>
                <a:tc>
                  <a:txBody>
                    <a:bodyPr/>
                    <a:lstStyle/>
                    <a:p>
                      <a:pPr algn="ctr" fontAlgn="ctr"/>
                      <a:r>
                        <a:rPr lang="en-AU" sz="1400" u="none" strike="noStrike">
                          <a:effectLst/>
                        </a:rPr>
                        <a:t>1.300</a:t>
                      </a:r>
                      <a:endParaRPr lang="en-AU" sz="1400" b="0" i="0" u="none" strike="noStrike">
                        <a:solidFill>
                          <a:srgbClr val="000000"/>
                        </a:solidFill>
                        <a:effectLst/>
                        <a:latin typeface="Arial" panose="020B0604020202020204" pitchFamily="34" charset="0"/>
                      </a:endParaRPr>
                    </a:p>
                  </a:txBody>
                  <a:tcPr marL="8880" marR="8880" marT="8880" marB="0" anchor="ctr"/>
                </a:tc>
                <a:extLst>
                  <a:ext uri="{0D108BD9-81ED-4DB2-BD59-A6C34878D82A}">
                    <a16:rowId xmlns:a16="http://schemas.microsoft.com/office/drawing/2014/main" val="4261861309"/>
                  </a:ext>
                </a:extLst>
              </a:tr>
              <a:tr h="213552">
                <a:tc>
                  <a:txBody>
                    <a:bodyPr/>
                    <a:lstStyle/>
                    <a:p>
                      <a:pPr algn="r" fontAlgn="b"/>
                      <a:r>
                        <a:rPr lang="en-AU" sz="1400" u="none" strike="noStrike" dirty="0">
                          <a:effectLst/>
                        </a:rPr>
                        <a:t>3 to 4 standard drinks</a:t>
                      </a:r>
                      <a:endParaRPr lang="en-AU" sz="1400" b="0" i="0" u="none" strike="noStrike" dirty="0">
                        <a:solidFill>
                          <a:srgbClr val="000000"/>
                        </a:solidFill>
                        <a:effectLst/>
                        <a:latin typeface="Arial" panose="020B0604020202020204" pitchFamily="34" charset="0"/>
                      </a:endParaRPr>
                    </a:p>
                  </a:txBody>
                  <a:tcPr marL="8880" marR="8880" marT="8880" marB="0" anchor="b"/>
                </a:tc>
                <a:tc>
                  <a:txBody>
                    <a:bodyPr/>
                    <a:lstStyle/>
                    <a:p>
                      <a:pPr algn="ctr" fontAlgn="ctr"/>
                      <a:r>
                        <a:rPr lang="en-AU" sz="1400" u="none" strike="noStrike" dirty="0">
                          <a:effectLst/>
                        </a:rPr>
                        <a:t>1.057</a:t>
                      </a:r>
                      <a:endParaRPr lang="en-AU" sz="1400" b="0" i="0" u="none" strike="noStrike" dirty="0">
                        <a:solidFill>
                          <a:srgbClr val="000000"/>
                        </a:solidFill>
                        <a:effectLst/>
                        <a:latin typeface="Arial" panose="020B0604020202020204" pitchFamily="34" charset="0"/>
                      </a:endParaRPr>
                    </a:p>
                  </a:txBody>
                  <a:tcPr marL="8880" marR="8880" marT="8880" marB="0" anchor="ctr">
                    <a:solidFill>
                      <a:schemeClr val="tx2">
                        <a:lumMod val="10000"/>
                        <a:lumOff val="90000"/>
                      </a:schemeClr>
                    </a:solidFill>
                  </a:tcPr>
                </a:tc>
                <a:tc>
                  <a:txBody>
                    <a:bodyPr/>
                    <a:lstStyle/>
                    <a:p>
                      <a:pPr algn="ctr" fontAlgn="ctr"/>
                      <a:r>
                        <a:rPr lang="en-AU" sz="1400" u="none" strike="noStrike" dirty="0">
                          <a:effectLst/>
                        </a:rPr>
                        <a:t>0.597</a:t>
                      </a:r>
                      <a:endParaRPr lang="en-AU" sz="1400" b="0" i="0" u="none" strike="noStrike" dirty="0">
                        <a:solidFill>
                          <a:srgbClr val="000000"/>
                        </a:solidFill>
                        <a:effectLst/>
                        <a:latin typeface="Arial" panose="020B0604020202020204" pitchFamily="34" charset="0"/>
                      </a:endParaRPr>
                    </a:p>
                  </a:txBody>
                  <a:tcPr marL="8880" marR="8880" marT="8880" marB="0" anchor="ctr">
                    <a:solidFill>
                      <a:schemeClr val="tx2">
                        <a:lumMod val="10000"/>
                        <a:lumOff val="90000"/>
                      </a:schemeClr>
                    </a:solidFill>
                  </a:tcPr>
                </a:tc>
                <a:tc>
                  <a:txBody>
                    <a:bodyPr/>
                    <a:lstStyle/>
                    <a:p>
                      <a:pPr algn="ctr" fontAlgn="ctr"/>
                      <a:r>
                        <a:rPr lang="en-AU" sz="1400" u="none" strike="noStrike">
                          <a:effectLst/>
                        </a:rPr>
                        <a:t>0.860</a:t>
                      </a:r>
                      <a:endParaRPr lang="en-AU" sz="1400" b="0" i="0" u="none" strike="noStrike">
                        <a:solidFill>
                          <a:srgbClr val="000000"/>
                        </a:solidFill>
                        <a:effectLst/>
                        <a:latin typeface="Arial" panose="020B0604020202020204" pitchFamily="34" charset="0"/>
                      </a:endParaRPr>
                    </a:p>
                  </a:txBody>
                  <a:tcPr marL="8880" marR="8880" marT="8880" marB="0" anchor="ctr"/>
                </a:tc>
                <a:tc>
                  <a:txBody>
                    <a:bodyPr/>
                    <a:lstStyle/>
                    <a:p>
                      <a:pPr algn="ctr" fontAlgn="ctr"/>
                      <a:r>
                        <a:rPr lang="en-AU" sz="1400" u="none" strike="noStrike">
                          <a:effectLst/>
                        </a:rPr>
                        <a:t>1.299</a:t>
                      </a:r>
                      <a:endParaRPr lang="en-AU" sz="1400" b="0" i="0" u="none" strike="noStrike">
                        <a:solidFill>
                          <a:srgbClr val="000000"/>
                        </a:solidFill>
                        <a:effectLst/>
                        <a:latin typeface="Arial" panose="020B0604020202020204" pitchFamily="34" charset="0"/>
                      </a:endParaRPr>
                    </a:p>
                  </a:txBody>
                  <a:tcPr marL="8880" marR="8880" marT="8880" marB="0" anchor="ctr"/>
                </a:tc>
                <a:extLst>
                  <a:ext uri="{0D108BD9-81ED-4DB2-BD59-A6C34878D82A}">
                    <a16:rowId xmlns:a16="http://schemas.microsoft.com/office/drawing/2014/main" val="675810815"/>
                  </a:ext>
                </a:extLst>
              </a:tr>
              <a:tr h="213552">
                <a:tc>
                  <a:txBody>
                    <a:bodyPr/>
                    <a:lstStyle/>
                    <a:p>
                      <a:pPr algn="r" fontAlgn="b"/>
                      <a:r>
                        <a:rPr lang="en-AU" sz="1400" u="none" strike="noStrike">
                          <a:effectLst/>
                        </a:rPr>
                        <a:t>5 to 6 standard drinks</a:t>
                      </a:r>
                      <a:endParaRPr lang="en-AU" sz="1400" b="0" i="0" u="none" strike="noStrike">
                        <a:solidFill>
                          <a:srgbClr val="000000"/>
                        </a:solidFill>
                        <a:effectLst/>
                        <a:latin typeface="Arial" panose="020B0604020202020204" pitchFamily="34" charset="0"/>
                      </a:endParaRPr>
                    </a:p>
                  </a:txBody>
                  <a:tcPr marL="8880" marR="8880" marT="8880" marB="0" anchor="b"/>
                </a:tc>
                <a:tc>
                  <a:txBody>
                    <a:bodyPr/>
                    <a:lstStyle/>
                    <a:p>
                      <a:pPr algn="ctr" fontAlgn="ctr"/>
                      <a:r>
                        <a:rPr lang="en-AU" sz="1400" u="none" strike="noStrike" dirty="0">
                          <a:effectLst/>
                        </a:rPr>
                        <a:t>1.288</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92D050"/>
                    </a:solidFill>
                  </a:tcPr>
                </a:tc>
                <a:tc>
                  <a:txBody>
                    <a:bodyPr/>
                    <a:lstStyle/>
                    <a:p>
                      <a:pPr algn="ctr" fontAlgn="ctr"/>
                      <a:r>
                        <a:rPr lang="en-AU" sz="1400" u="none" strike="noStrike">
                          <a:effectLst/>
                        </a:rPr>
                        <a:t>0.033</a:t>
                      </a:r>
                      <a:endParaRPr lang="en-AU" sz="1400" b="0" i="0" u="none" strike="noStrike">
                        <a:solidFill>
                          <a:srgbClr val="000000"/>
                        </a:solidFill>
                        <a:effectLst/>
                        <a:latin typeface="Arial" panose="020B0604020202020204" pitchFamily="34" charset="0"/>
                      </a:endParaRPr>
                    </a:p>
                  </a:txBody>
                  <a:tcPr marL="8880" marR="8880" marT="8880" marB="0" anchor="ctr">
                    <a:solidFill>
                      <a:srgbClr val="92D050"/>
                    </a:solidFill>
                  </a:tcPr>
                </a:tc>
                <a:tc>
                  <a:txBody>
                    <a:bodyPr/>
                    <a:lstStyle/>
                    <a:p>
                      <a:pPr algn="ctr" fontAlgn="ctr"/>
                      <a:r>
                        <a:rPr lang="en-AU" sz="1400" u="none" strike="noStrike" dirty="0">
                          <a:effectLst/>
                        </a:rPr>
                        <a:t>1.021</a:t>
                      </a:r>
                      <a:endParaRPr lang="en-AU" sz="1400" b="0" i="0" u="none" strike="noStrike" dirty="0">
                        <a:solidFill>
                          <a:srgbClr val="000000"/>
                        </a:solidFill>
                        <a:effectLst/>
                        <a:latin typeface="Arial" panose="020B0604020202020204" pitchFamily="34" charset="0"/>
                      </a:endParaRPr>
                    </a:p>
                  </a:txBody>
                  <a:tcPr marL="8880" marR="8880" marT="8880" marB="0" anchor="ctr"/>
                </a:tc>
                <a:tc>
                  <a:txBody>
                    <a:bodyPr/>
                    <a:lstStyle/>
                    <a:p>
                      <a:pPr algn="ctr" fontAlgn="ctr"/>
                      <a:r>
                        <a:rPr lang="en-AU" sz="1400" u="none" strike="noStrike">
                          <a:effectLst/>
                        </a:rPr>
                        <a:t>1.624</a:t>
                      </a:r>
                      <a:endParaRPr lang="en-AU" sz="1400" b="0" i="0" u="none" strike="noStrike">
                        <a:solidFill>
                          <a:srgbClr val="000000"/>
                        </a:solidFill>
                        <a:effectLst/>
                        <a:latin typeface="Arial" panose="020B0604020202020204" pitchFamily="34" charset="0"/>
                      </a:endParaRPr>
                    </a:p>
                  </a:txBody>
                  <a:tcPr marL="8880" marR="8880" marT="8880" marB="0" anchor="ctr"/>
                </a:tc>
                <a:extLst>
                  <a:ext uri="{0D108BD9-81ED-4DB2-BD59-A6C34878D82A}">
                    <a16:rowId xmlns:a16="http://schemas.microsoft.com/office/drawing/2014/main" val="705782774"/>
                  </a:ext>
                </a:extLst>
              </a:tr>
              <a:tr h="213552">
                <a:tc>
                  <a:txBody>
                    <a:bodyPr/>
                    <a:lstStyle/>
                    <a:p>
                      <a:pPr algn="r" fontAlgn="b"/>
                      <a:r>
                        <a:rPr lang="en-AU" sz="1400" u="none" strike="noStrike">
                          <a:effectLst/>
                        </a:rPr>
                        <a:t>7 to 8 standard drinks</a:t>
                      </a:r>
                      <a:endParaRPr lang="en-AU" sz="1400" b="0" i="0" u="none" strike="noStrike">
                        <a:solidFill>
                          <a:srgbClr val="000000"/>
                        </a:solidFill>
                        <a:effectLst/>
                        <a:latin typeface="Arial" panose="020B0604020202020204" pitchFamily="34" charset="0"/>
                      </a:endParaRPr>
                    </a:p>
                  </a:txBody>
                  <a:tcPr marL="8880" marR="8880" marT="8880" marB="0" anchor="b"/>
                </a:tc>
                <a:tc>
                  <a:txBody>
                    <a:bodyPr/>
                    <a:lstStyle/>
                    <a:p>
                      <a:pPr algn="ctr" fontAlgn="ctr"/>
                      <a:r>
                        <a:rPr lang="en-AU" sz="1400" u="none" strike="noStrike" dirty="0">
                          <a:effectLst/>
                        </a:rPr>
                        <a:t>1.515</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92D050"/>
                    </a:solidFill>
                  </a:tcPr>
                </a:tc>
                <a:tc>
                  <a:txBody>
                    <a:bodyPr/>
                    <a:lstStyle/>
                    <a:p>
                      <a:pPr algn="ctr" fontAlgn="ctr"/>
                      <a:r>
                        <a:rPr lang="en-AU" sz="1400" u="none" strike="noStrike" dirty="0">
                          <a:effectLst/>
                        </a:rPr>
                        <a:t>0.005</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92D050"/>
                    </a:solidFill>
                  </a:tcPr>
                </a:tc>
                <a:tc>
                  <a:txBody>
                    <a:bodyPr/>
                    <a:lstStyle/>
                    <a:p>
                      <a:pPr algn="ctr" fontAlgn="ctr"/>
                      <a:r>
                        <a:rPr lang="en-AU" sz="1400" u="none" strike="noStrike">
                          <a:effectLst/>
                        </a:rPr>
                        <a:t>1.132</a:t>
                      </a:r>
                      <a:endParaRPr lang="en-AU" sz="1400" b="0" i="0" u="none" strike="noStrike">
                        <a:solidFill>
                          <a:srgbClr val="000000"/>
                        </a:solidFill>
                        <a:effectLst/>
                        <a:latin typeface="Arial" panose="020B0604020202020204" pitchFamily="34" charset="0"/>
                      </a:endParaRPr>
                    </a:p>
                  </a:txBody>
                  <a:tcPr marL="8880" marR="8880" marT="8880" marB="0" anchor="ctr"/>
                </a:tc>
                <a:tc>
                  <a:txBody>
                    <a:bodyPr/>
                    <a:lstStyle/>
                    <a:p>
                      <a:pPr algn="ctr" fontAlgn="ctr"/>
                      <a:r>
                        <a:rPr lang="en-AU" sz="1400" u="none" strike="noStrike">
                          <a:effectLst/>
                        </a:rPr>
                        <a:t>2.027</a:t>
                      </a:r>
                      <a:endParaRPr lang="en-AU" sz="1400" b="0" i="0" u="none" strike="noStrike">
                        <a:solidFill>
                          <a:srgbClr val="000000"/>
                        </a:solidFill>
                        <a:effectLst/>
                        <a:latin typeface="Arial" panose="020B0604020202020204" pitchFamily="34" charset="0"/>
                      </a:endParaRPr>
                    </a:p>
                  </a:txBody>
                  <a:tcPr marL="8880" marR="8880" marT="8880" marB="0" anchor="ctr"/>
                </a:tc>
                <a:extLst>
                  <a:ext uri="{0D108BD9-81ED-4DB2-BD59-A6C34878D82A}">
                    <a16:rowId xmlns:a16="http://schemas.microsoft.com/office/drawing/2014/main" val="831852631"/>
                  </a:ext>
                </a:extLst>
              </a:tr>
              <a:tr h="213552">
                <a:tc>
                  <a:txBody>
                    <a:bodyPr/>
                    <a:lstStyle/>
                    <a:p>
                      <a:pPr algn="r" fontAlgn="b"/>
                      <a:r>
                        <a:rPr lang="en-AU" sz="1400" u="none" strike="noStrike">
                          <a:effectLst/>
                        </a:rPr>
                        <a:t>9 to 10 standard drinks</a:t>
                      </a:r>
                      <a:endParaRPr lang="en-AU" sz="1400" b="0" i="0" u="none" strike="noStrike">
                        <a:solidFill>
                          <a:srgbClr val="000000"/>
                        </a:solidFill>
                        <a:effectLst/>
                        <a:latin typeface="Arial" panose="020B0604020202020204" pitchFamily="34" charset="0"/>
                      </a:endParaRPr>
                    </a:p>
                  </a:txBody>
                  <a:tcPr marL="8880" marR="8880" marT="8880" marB="0" anchor="b"/>
                </a:tc>
                <a:tc>
                  <a:txBody>
                    <a:bodyPr/>
                    <a:lstStyle/>
                    <a:p>
                      <a:pPr algn="ctr" fontAlgn="ctr"/>
                      <a:r>
                        <a:rPr lang="en-AU" sz="1400" u="none" strike="noStrike" dirty="0">
                          <a:effectLst/>
                        </a:rPr>
                        <a:t>1.738</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92D050"/>
                    </a:solidFill>
                  </a:tcPr>
                </a:tc>
                <a:tc>
                  <a:txBody>
                    <a:bodyPr/>
                    <a:lstStyle/>
                    <a:p>
                      <a:pPr algn="ctr" fontAlgn="ctr"/>
                      <a:r>
                        <a:rPr lang="en-AU" sz="1400" u="none" strike="noStrike" dirty="0">
                          <a:effectLst/>
                        </a:rPr>
                        <a:t>0.002</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92D050"/>
                    </a:solidFill>
                  </a:tcPr>
                </a:tc>
                <a:tc>
                  <a:txBody>
                    <a:bodyPr/>
                    <a:lstStyle/>
                    <a:p>
                      <a:pPr algn="ctr" fontAlgn="ctr"/>
                      <a:r>
                        <a:rPr lang="en-AU" sz="1400" u="none" strike="noStrike">
                          <a:effectLst/>
                        </a:rPr>
                        <a:t>1.231</a:t>
                      </a:r>
                      <a:endParaRPr lang="en-AU" sz="1400" b="0" i="0" u="none" strike="noStrike">
                        <a:solidFill>
                          <a:srgbClr val="000000"/>
                        </a:solidFill>
                        <a:effectLst/>
                        <a:latin typeface="Arial" panose="020B0604020202020204" pitchFamily="34" charset="0"/>
                      </a:endParaRPr>
                    </a:p>
                  </a:txBody>
                  <a:tcPr marL="8880" marR="8880" marT="8880" marB="0" anchor="ctr"/>
                </a:tc>
                <a:tc>
                  <a:txBody>
                    <a:bodyPr/>
                    <a:lstStyle/>
                    <a:p>
                      <a:pPr algn="ctr" fontAlgn="ctr"/>
                      <a:r>
                        <a:rPr lang="en-AU" sz="1400" u="none" strike="noStrike">
                          <a:effectLst/>
                        </a:rPr>
                        <a:t>2.454</a:t>
                      </a:r>
                      <a:endParaRPr lang="en-AU" sz="1400" b="0" i="0" u="none" strike="noStrike">
                        <a:solidFill>
                          <a:srgbClr val="000000"/>
                        </a:solidFill>
                        <a:effectLst/>
                        <a:latin typeface="Arial" panose="020B0604020202020204" pitchFamily="34" charset="0"/>
                      </a:endParaRPr>
                    </a:p>
                  </a:txBody>
                  <a:tcPr marL="8880" marR="8880" marT="8880" marB="0" anchor="ctr"/>
                </a:tc>
                <a:extLst>
                  <a:ext uri="{0D108BD9-81ED-4DB2-BD59-A6C34878D82A}">
                    <a16:rowId xmlns:a16="http://schemas.microsoft.com/office/drawing/2014/main" val="899328898"/>
                  </a:ext>
                </a:extLst>
              </a:tr>
              <a:tr h="213552">
                <a:tc>
                  <a:txBody>
                    <a:bodyPr/>
                    <a:lstStyle/>
                    <a:p>
                      <a:pPr algn="r" fontAlgn="b"/>
                      <a:r>
                        <a:rPr lang="en-AU" sz="1400" u="none" strike="noStrike">
                          <a:effectLst/>
                        </a:rPr>
                        <a:t>11 to 12 standard drinks</a:t>
                      </a:r>
                      <a:endParaRPr lang="en-AU" sz="1400" b="0" i="0" u="none" strike="noStrike">
                        <a:solidFill>
                          <a:srgbClr val="000000"/>
                        </a:solidFill>
                        <a:effectLst/>
                        <a:latin typeface="Arial" panose="020B0604020202020204" pitchFamily="34" charset="0"/>
                      </a:endParaRPr>
                    </a:p>
                  </a:txBody>
                  <a:tcPr marL="8880" marR="8880" marT="8880" marB="0" anchor="b"/>
                </a:tc>
                <a:tc>
                  <a:txBody>
                    <a:bodyPr/>
                    <a:lstStyle/>
                    <a:p>
                      <a:pPr algn="ctr" fontAlgn="ctr"/>
                      <a:r>
                        <a:rPr lang="en-AU" sz="1400" u="none" strike="noStrike" dirty="0">
                          <a:effectLst/>
                        </a:rPr>
                        <a:t>1.686</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92D050"/>
                    </a:solidFill>
                  </a:tcPr>
                </a:tc>
                <a:tc>
                  <a:txBody>
                    <a:bodyPr/>
                    <a:lstStyle/>
                    <a:p>
                      <a:pPr algn="ctr" fontAlgn="ctr"/>
                      <a:r>
                        <a:rPr lang="en-AU" sz="1400" u="none" strike="noStrike" dirty="0">
                          <a:effectLst/>
                        </a:rPr>
                        <a:t>0.021</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92D050"/>
                    </a:solidFill>
                  </a:tcPr>
                </a:tc>
                <a:tc>
                  <a:txBody>
                    <a:bodyPr/>
                    <a:lstStyle/>
                    <a:p>
                      <a:pPr algn="ctr" fontAlgn="ctr"/>
                      <a:r>
                        <a:rPr lang="en-AU" sz="1400" u="none" strike="noStrike" dirty="0">
                          <a:effectLst/>
                        </a:rPr>
                        <a:t>1.082</a:t>
                      </a:r>
                      <a:endParaRPr lang="en-AU" sz="1400" b="0" i="0" u="none" strike="noStrike" dirty="0">
                        <a:solidFill>
                          <a:srgbClr val="000000"/>
                        </a:solidFill>
                        <a:effectLst/>
                        <a:latin typeface="Arial" panose="020B0604020202020204" pitchFamily="34" charset="0"/>
                      </a:endParaRPr>
                    </a:p>
                  </a:txBody>
                  <a:tcPr marL="8880" marR="8880" marT="8880" marB="0" anchor="ctr"/>
                </a:tc>
                <a:tc>
                  <a:txBody>
                    <a:bodyPr/>
                    <a:lstStyle/>
                    <a:p>
                      <a:pPr algn="ctr" fontAlgn="ctr"/>
                      <a:r>
                        <a:rPr lang="en-AU" sz="1400" u="none" strike="noStrike">
                          <a:effectLst/>
                        </a:rPr>
                        <a:t>2.628</a:t>
                      </a:r>
                      <a:endParaRPr lang="en-AU" sz="1400" b="0" i="0" u="none" strike="noStrike">
                        <a:solidFill>
                          <a:srgbClr val="000000"/>
                        </a:solidFill>
                        <a:effectLst/>
                        <a:latin typeface="Arial" panose="020B0604020202020204" pitchFamily="34" charset="0"/>
                      </a:endParaRPr>
                    </a:p>
                  </a:txBody>
                  <a:tcPr marL="8880" marR="8880" marT="8880" marB="0" anchor="ctr"/>
                </a:tc>
                <a:extLst>
                  <a:ext uri="{0D108BD9-81ED-4DB2-BD59-A6C34878D82A}">
                    <a16:rowId xmlns:a16="http://schemas.microsoft.com/office/drawing/2014/main" val="2382086722"/>
                  </a:ext>
                </a:extLst>
              </a:tr>
              <a:tr h="213552">
                <a:tc>
                  <a:txBody>
                    <a:bodyPr/>
                    <a:lstStyle/>
                    <a:p>
                      <a:pPr algn="r" fontAlgn="b"/>
                      <a:r>
                        <a:rPr lang="en-AU" sz="1400" u="none" strike="noStrike">
                          <a:effectLst/>
                        </a:rPr>
                        <a:t>13+ standard drinks</a:t>
                      </a:r>
                      <a:endParaRPr lang="en-AU" sz="1400" b="0" i="0" u="none" strike="noStrike">
                        <a:solidFill>
                          <a:srgbClr val="000000"/>
                        </a:solidFill>
                        <a:effectLst/>
                        <a:latin typeface="Arial" panose="020B0604020202020204" pitchFamily="34" charset="0"/>
                      </a:endParaRPr>
                    </a:p>
                  </a:txBody>
                  <a:tcPr marL="8880" marR="8880" marT="8880" marB="0" anchor="b"/>
                </a:tc>
                <a:tc>
                  <a:txBody>
                    <a:bodyPr/>
                    <a:lstStyle/>
                    <a:p>
                      <a:pPr algn="ctr" fontAlgn="ctr"/>
                      <a:r>
                        <a:rPr lang="en-AU" sz="1400" u="none" strike="noStrike" dirty="0">
                          <a:effectLst/>
                        </a:rPr>
                        <a:t>2.327</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92D050"/>
                    </a:solidFill>
                  </a:tcPr>
                </a:tc>
                <a:tc>
                  <a:txBody>
                    <a:bodyPr/>
                    <a:lstStyle/>
                    <a:p>
                      <a:pPr algn="ctr" fontAlgn="ctr"/>
                      <a:r>
                        <a:rPr lang="en-AU" sz="1400" u="none" strike="noStrike" dirty="0">
                          <a:effectLst/>
                        </a:rPr>
                        <a:t>0.000</a:t>
                      </a:r>
                      <a:endParaRPr lang="en-AU" sz="1400" b="0" i="0" u="none" strike="noStrike" dirty="0">
                        <a:solidFill>
                          <a:srgbClr val="000000"/>
                        </a:solidFill>
                        <a:effectLst/>
                        <a:latin typeface="Arial" panose="020B0604020202020204" pitchFamily="34" charset="0"/>
                      </a:endParaRPr>
                    </a:p>
                  </a:txBody>
                  <a:tcPr marL="8880" marR="8880" marT="8880" marB="0" anchor="ctr">
                    <a:solidFill>
                      <a:srgbClr val="92D050"/>
                    </a:solidFill>
                  </a:tcPr>
                </a:tc>
                <a:tc>
                  <a:txBody>
                    <a:bodyPr/>
                    <a:lstStyle/>
                    <a:p>
                      <a:pPr algn="ctr" fontAlgn="ctr"/>
                      <a:r>
                        <a:rPr lang="en-AU" sz="1400" u="none" strike="noStrike">
                          <a:effectLst/>
                        </a:rPr>
                        <a:t>1.562</a:t>
                      </a:r>
                      <a:endParaRPr lang="en-AU" sz="1400" b="0" i="0" u="none" strike="noStrike">
                        <a:solidFill>
                          <a:srgbClr val="000000"/>
                        </a:solidFill>
                        <a:effectLst/>
                        <a:latin typeface="Arial" panose="020B0604020202020204" pitchFamily="34" charset="0"/>
                      </a:endParaRPr>
                    </a:p>
                  </a:txBody>
                  <a:tcPr marL="8880" marR="8880" marT="8880" marB="0" anchor="ctr"/>
                </a:tc>
                <a:tc>
                  <a:txBody>
                    <a:bodyPr/>
                    <a:lstStyle/>
                    <a:p>
                      <a:pPr algn="ctr" fontAlgn="ctr"/>
                      <a:r>
                        <a:rPr lang="en-AU" sz="1400" u="none" strike="noStrike" dirty="0">
                          <a:effectLst/>
                        </a:rPr>
                        <a:t>3.468</a:t>
                      </a:r>
                      <a:endParaRPr lang="en-AU" sz="1400" b="0" i="0" u="none" strike="noStrike" dirty="0">
                        <a:solidFill>
                          <a:srgbClr val="000000"/>
                        </a:solidFill>
                        <a:effectLst/>
                        <a:latin typeface="Arial" panose="020B0604020202020204" pitchFamily="34" charset="0"/>
                      </a:endParaRPr>
                    </a:p>
                  </a:txBody>
                  <a:tcPr marL="8880" marR="8880" marT="8880" marB="0" anchor="ctr"/>
                </a:tc>
                <a:extLst>
                  <a:ext uri="{0D108BD9-81ED-4DB2-BD59-A6C34878D82A}">
                    <a16:rowId xmlns:a16="http://schemas.microsoft.com/office/drawing/2014/main" val="2483408795"/>
                  </a:ext>
                </a:extLst>
              </a:tr>
            </a:tbl>
          </a:graphicData>
        </a:graphic>
      </p:graphicFrame>
      <p:sp>
        <p:nvSpPr>
          <p:cNvPr id="2" name="Slide Number Placeholder 1">
            <a:extLst>
              <a:ext uri="{FF2B5EF4-FFF2-40B4-BE49-F238E27FC236}">
                <a16:creationId xmlns:a16="http://schemas.microsoft.com/office/drawing/2014/main" id="{DC630C1E-9A43-4610-9383-129D674B5729}"/>
              </a:ext>
            </a:extLst>
          </p:cNvPr>
          <p:cNvSpPr>
            <a:spLocks noGrp="1"/>
          </p:cNvSpPr>
          <p:nvPr>
            <p:ph type="sldNum" sz="quarter" idx="12"/>
          </p:nvPr>
        </p:nvSpPr>
        <p:spPr/>
        <p:txBody>
          <a:bodyPr/>
          <a:lstStyle/>
          <a:p>
            <a:fld id="{8BAB4C53-6F4F-4DD2-9B2B-49CDCA326648}" type="slidenum">
              <a:rPr lang="en-AU" smtClean="0"/>
              <a:t>24</a:t>
            </a:fld>
            <a:endParaRPr lang="en-AU"/>
          </a:p>
        </p:txBody>
      </p:sp>
      <p:sp>
        <p:nvSpPr>
          <p:cNvPr id="3" name="TextBox 2">
            <a:extLst>
              <a:ext uri="{FF2B5EF4-FFF2-40B4-BE49-F238E27FC236}">
                <a16:creationId xmlns:a16="http://schemas.microsoft.com/office/drawing/2014/main" id="{AB38E654-3C3E-0C05-8E94-0E01C7D96D2E}"/>
              </a:ext>
            </a:extLst>
          </p:cNvPr>
          <p:cNvSpPr txBox="1"/>
          <p:nvPr/>
        </p:nvSpPr>
        <p:spPr>
          <a:xfrm>
            <a:off x="6115049" y="147955"/>
            <a:ext cx="3057525" cy="369332"/>
          </a:xfrm>
          <a:prstGeom prst="rect">
            <a:avLst/>
          </a:prstGeom>
          <a:noFill/>
        </p:spPr>
        <p:txBody>
          <a:bodyPr wrap="square" rtlCol="0">
            <a:spAutoFit/>
          </a:bodyPr>
          <a:lstStyle/>
          <a:p>
            <a:pPr algn="ctr"/>
            <a:r>
              <a:rPr lang="en-AU" dirty="0"/>
              <a:t>Bottom half of table </a:t>
            </a:r>
          </a:p>
        </p:txBody>
      </p:sp>
    </p:spTree>
    <p:extLst>
      <p:ext uri="{BB962C8B-B14F-4D97-AF65-F5344CB8AC3E}">
        <p14:creationId xmlns:p14="http://schemas.microsoft.com/office/powerpoint/2010/main" val="18270924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95F9B49-D0FF-91F4-5740-C632F182D883}"/>
              </a:ext>
            </a:extLst>
          </p:cNvPr>
          <p:cNvSpPr>
            <a:spLocks noGrp="1"/>
          </p:cNvSpPr>
          <p:nvPr>
            <p:ph type="sldNum" sz="quarter" idx="12"/>
          </p:nvPr>
        </p:nvSpPr>
        <p:spPr/>
        <p:txBody>
          <a:bodyPr/>
          <a:lstStyle/>
          <a:p>
            <a:fld id="{8BAB4C53-6F4F-4DD2-9B2B-49CDCA326648}" type="slidenum">
              <a:rPr lang="en-AU" smtClean="0"/>
              <a:t>25</a:t>
            </a:fld>
            <a:endParaRPr lang="en-AU"/>
          </a:p>
        </p:txBody>
      </p:sp>
      <p:graphicFrame>
        <p:nvGraphicFramePr>
          <p:cNvPr id="5" name="Chart 4">
            <a:extLst>
              <a:ext uri="{FF2B5EF4-FFF2-40B4-BE49-F238E27FC236}">
                <a16:creationId xmlns:a16="http://schemas.microsoft.com/office/drawing/2014/main" id="{052275C9-69F8-9C3E-7B51-C39E949E6652}"/>
              </a:ext>
            </a:extLst>
          </p:cNvPr>
          <p:cNvGraphicFramePr>
            <a:graphicFrameLocks/>
          </p:cNvGraphicFramePr>
          <p:nvPr>
            <p:extLst>
              <p:ext uri="{D42A27DB-BD31-4B8C-83A1-F6EECF244321}">
                <p14:modId xmlns:p14="http://schemas.microsoft.com/office/powerpoint/2010/main" val="1040615751"/>
              </p:ext>
            </p:extLst>
          </p:nvPr>
        </p:nvGraphicFramePr>
        <p:xfrm>
          <a:off x="879676" y="451413"/>
          <a:ext cx="10474124" cy="580841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158656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AC15D8-85E7-3C65-D714-9A6A1803C4A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A1D3DC7-9C5A-02AA-926A-B5F2205D7419}"/>
              </a:ext>
            </a:extLst>
          </p:cNvPr>
          <p:cNvSpPr>
            <a:spLocks noGrp="1"/>
          </p:cNvSpPr>
          <p:nvPr>
            <p:ph type="title"/>
          </p:nvPr>
        </p:nvSpPr>
        <p:spPr>
          <a:xfrm>
            <a:off x="637701" y="1909107"/>
            <a:ext cx="10515600" cy="1325563"/>
          </a:xfrm>
        </p:spPr>
        <p:txBody>
          <a:bodyPr>
            <a:normAutofit/>
          </a:bodyPr>
          <a:lstStyle/>
          <a:p>
            <a:pPr algn="ctr"/>
            <a:r>
              <a:rPr lang="en-US" dirty="0"/>
              <a:t>Results: Violence               risky drinking             </a:t>
            </a:r>
            <a:endParaRPr lang="en-AU" dirty="0"/>
          </a:p>
        </p:txBody>
      </p:sp>
      <p:sp>
        <p:nvSpPr>
          <p:cNvPr id="3" name="Slide Number Placeholder 2">
            <a:extLst>
              <a:ext uri="{FF2B5EF4-FFF2-40B4-BE49-F238E27FC236}">
                <a16:creationId xmlns:a16="http://schemas.microsoft.com/office/drawing/2014/main" id="{95AB6959-D3BB-3AD4-3DF2-2090C0035CC1}"/>
              </a:ext>
            </a:extLst>
          </p:cNvPr>
          <p:cNvSpPr>
            <a:spLocks noGrp="1"/>
          </p:cNvSpPr>
          <p:nvPr>
            <p:ph type="sldNum" sz="quarter" idx="12"/>
          </p:nvPr>
        </p:nvSpPr>
        <p:spPr/>
        <p:txBody>
          <a:bodyPr/>
          <a:lstStyle/>
          <a:p>
            <a:fld id="{8BAB4C53-6F4F-4DD2-9B2B-49CDCA326648}" type="slidenum">
              <a:rPr lang="en-AU" smtClean="0"/>
              <a:t>26</a:t>
            </a:fld>
            <a:endParaRPr lang="en-AU"/>
          </a:p>
        </p:txBody>
      </p:sp>
      <p:sp>
        <p:nvSpPr>
          <p:cNvPr id="4" name="Arrow: Right 3">
            <a:extLst>
              <a:ext uri="{FF2B5EF4-FFF2-40B4-BE49-F238E27FC236}">
                <a16:creationId xmlns:a16="http://schemas.microsoft.com/office/drawing/2014/main" id="{969AAB49-9CB5-D5B1-A542-40F8BEAA93C2}"/>
              </a:ext>
            </a:extLst>
          </p:cNvPr>
          <p:cNvSpPr/>
          <p:nvPr/>
        </p:nvSpPr>
        <p:spPr>
          <a:xfrm>
            <a:off x="5966621" y="2298044"/>
            <a:ext cx="978408" cy="54768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3737438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765D49D-5C5B-6043-8823-81AA51392D24}"/>
              </a:ext>
            </a:extLst>
          </p:cNvPr>
          <p:cNvSpPr txBox="1"/>
          <p:nvPr/>
        </p:nvSpPr>
        <p:spPr>
          <a:xfrm>
            <a:off x="1590675" y="6257925"/>
            <a:ext cx="9191625" cy="369332"/>
          </a:xfrm>
          <a:prstGeom prst="rect">
            <a:avLst/>
          </a:prstGeom>
          <a:noFill/>
        </p:spPr>
        <p:txBody>
          <a:bodyPr wrap="square" rtlCol="0">
            <a:spAutoFit/>
          </a:bodyPr>
          <a:lstStyle/>
          <a:p>
            <a:pPr algn="ctr"/>
            <a:r>
              <a:rPr lang="en-US" dirty="0"/>
              <a:t>Year fixed effects not shown</a:t>
            </a:r>
            <a:endParaRPr lang="en-AU" dirty="0"/>
          </a:p>
        </p:txBody>
      </p:sp>
      <p:sp>
        <p:nvSpPr>
          <p:cNvPr id="2" name="Slide Number Placeholder 1">
            <a:extLst>
              <a:ext uri="{FF2B5EF4-FFF2-40B4-BE49-F238E27FC236}">
                <a16:creationId xmlns:a16="http://schemas.microsoft.com/office/drawing/2014/main" id="{504D10A9-4615-36FB-DEC0-08EF0E860794}"/>
              </a:ext>
            </a:extLst>
          </p:cNvPr>
          <p:cNvSpPr>
            <a:spLocks noGrp="1"/>
          </p:cNvSpPr>
          <p:nvPr>
            <p:ph type="sldNum" sz="quarter" idx="12"/>
          </p:nvPr>
        </p:nvSpPr>
        <p:spPr/>
        <p:txBody>
          <a:bodyPr/>
          <a:lstStyle/>
          <a:p>
            <a:fld id="{8BAB4C53-6F4F-4DD2-9B2B-49CDCA326648}" type="slidenum">
              <a:rPr lang="en-AU" smtClean="0"/>
              <a:t>27</a:t>
            </a:fld>
            <a:endParaRPr lang="en-AU"/>
          </a:p>
        </p:txBody>
      </p:sp>
      <p:sp>
        <p:nvSpPr>
          <p:cNvPr id="5" name="TextBox 4">
            <a:extLst>
              <a:ext uri="{FF2B5EF4-FFF2-40B4-BE49-F238E27FC236}">
                <a16:creationId xmlns:a16="http://schemas.microsoft.com/office/drawing/2014/main" id="{1C3A9C5C-6594-6DEB-D3B5-ED78BCDEF4C4}"/>
              </a:ext>
            </a:extLst>
          </p:cNvPr>
          <p:cNvSpPr txBox="1"/>
          <p:nvPr/>
        </p:nvSpPr>
        <p:spPr>
          <a:xfrm>
            <a:off x="3507446" y="436354"/>
            <a:ext cx="3057525" cy="369332"/>
          </a:xfrm>
          <a:prstGeom prst="rect">
            <a:avLst/>
          </a:prstGeom>
          <a:noFill/>
        </p:spPr>
        <p:txBody>
          <a:bodyPr wrap="square" rtlCol="0">
            <a:spAutoFit/>
          </a:bodyPr>
          <a:lstStyle/>
          <a:p>
            <a:pPr algn="ctr"/>
            <a:r>
              <a:rPr lang="en-AU" dirty="0"/>
              <a:t>Top half of table </a:t>
            </a:r>
          </a:p>
        </p:txBody>
      </p:sp>
      <p:sp>
        <p:nvSpPr>
          <p:cNvPr id="8" name="TextBox 7">
            <a:extLst>
              <a:ext uri="{FF2B5EF4-FFF2-40B4-BE49-F238E27FC236}">
                <a16:creationId xmlns:a16="http://schemas.microsoft.com/office/drawing/2014/main" id="{BFA29C67-4DE1-2F61-9B39-C59624A4F784}"/>
              </a:ext>
            </a:extLst>
          </p:cNvPr>
          <p:cNvSpPr txBox="1"/>
          <p:nvPr/>
        </p:nvSpPr>
        <p:spPr>
          <a:xfrm>
            <a:off x="7377380" y="436354"/>
            <a:ext cx="3057525" cy="369332"/>
          </a:xfrm>
          <a:prstGeom prst="rect">
            <a:avLst/>
          </a:prstGeom>
          <a:noFill/>
        </p:spPr>
        <p:txBody>
          <a:bodyPr wrap="square" rtlCol="0">
            <a:spAutoFit/>
          </a:bodyPr>
          <a:lstStyle/>
          <a:p>
            <a:pPr algn="ctr"/>
            <a:r>
              <a:rPr lang="en-AU" dirty="0"/>
              <a:t>Top half of table </a:t>
            </a:r>
          </a:p>
        </p:txBody>
      </p:sp>
      <p:graphicFrame>
        <p:nvGraphicFramePr>
          <p:cNvPr id="7" name="Table 6">
            <a:extLst>
              <a:ext uri="{FF2B5EF4-FFF2-40B4-BE49-F238E27FC236}">
                <a16:creationId xmlns:a16="http://schemas.microsoft.com/office/drawing/2014/main" id="{2BBADC16-C71E-E591-8A34-4F673F26BAA7}"/>
              </a:ext>
            </a:extLst>
          </p:cNvPr>
          <p:cNvGraphicFramePr>
            <a:graphicFrameLocks noGrp="1"/>
          </p:cNvGraphicFramePr>
          <p:nvPr>
            <p:extLst>
              <p:ext uri="{D42A27DB-BD31-4B8C-83A1-F6EECF244321}">
                <p14:modId xmlns:p14="http://schemas.microsoft.com/office/powerpoint/2010/main" val="3277481137"/>
              </p:ext>
            </p:extLst>
          </p:nvPr>
        </p:nvGraphicFramePr>
        <p:xfrm>
          <a:off x="1047964" y="934948"/>
          <a:ext cx="10109770" cy="5028477"/>
        </p:xfrm>
        <a:graphic>
          <a:graphicData uri="http://schemas.openxmlformats.org/drawingml/2006/table">
            <a:tbl>
              <a:tblPr>
                <a:tableStyleId>{5C22544A-7EE6-4342-B048-85BDC9FD1C3A}</a:tableStyleId>
              </a:tblPr>
              <a:tblGrid>
                <a:gridCol w="2387890">
                  <a:extLst>
                    <a:ext uri="{9D8B030D-6E8A-4147-A177-3AD203B41FA5}">
                      <a16:colId xmlns:a16="http://schemas.microsoft.com/office/drawing/2014/main" val="3617675453"/>
                    </a:ext>
                  </a:extLst>
                </a:gridCol>
                <a:gridCol w="958774">
                  <a:extLst>
                    <a:ext uri="{9D8B030D-6E8A-4147-A177-3AD203B41FA5}">
                      <a16:colId xmlns:a16="http://schemas.microsoft.com/office/drawing/2014/main" val="2264944498"/>
                    </a:ext>
                  </a:extLst>
                </a:gridCol>
                <a:gridCol w="958774">
                  <a:extLst>
                    <a:ext uri="{9D8B030D-6E8A-4147-A177-3AD203B41FA5}">
                      <a16:colId xmlns:a16="http://schemas.microsoft.com/office/drawing/2014/main" val="1307777761"/>
                    </a:ext>
                  </a:extLst>
                </a:gridCol>
                <a:gridCol w="958774">
                  <a:extLst>
                    <a:ext uri="{9D8B030D-6E8A-4147-A177-3AD203B41FA5}">
                      <a16:colId xmlns:a16="http://schemas.microsoft.com/office/drawing/2014/main" val="1080822125"/>
                    </a:ext>
                  </a:extLst>
                </a:gridCol>
                <a:gridCol w="958774">
                  <a:extLst>
                    <a:ext uri="{9D8B030D-6E8A-4147-A177-3AD203B41FA5}">
                      <a16:colId xmlns:a16="http://schemas.microsoft.com/office/drawing/2014/main" val="2940297144"/>
                    </a:ext>
                  </a:extLst>
                </a:gridCol>
                <a:gridCol w="971696">
                  <a:extLst>
                    <a:ext uri="{9D8B030D-6E8A-4147-A177-3AD203B41FA5}">
                      <a16:colId xmlns:a16="http://schemas.microsoft.com/office/drawing/2014/main" val="69954292"/>
                    </a:ext>
                  </a:extLst>
                </a:gridCol>
                <a:gridCol w="971696">
                  <a:extLst>
                    <a:ext uri="{9D8B030D-6E8A-4147-A177-3AD203B41FA5}">
                      <a16:colId xmlns:a16="http://schemas.microsoft.com/office/drawing/2014/main" val="3433959037"/>
                    </a:ext>
                  </a:extLst>
                </a:gridCol>
                <a:gridCol w="971696">
                  <a:extLst>
                    <a:ext uri="{9D8B030D-6E8A-4147-A177-3AD203B41FA5}">
                      <a16:colId xmlns:a16="http://schemas.microsoft.com/office/drawing/2014/main" val="1002387426"/>
                    </a:ext>
                  </a:extLst>
                </a:gridCol>
                <a:gridCol w="971696">
                  <a:extLst>
                    <a:ext uri="{9D8B030D-6E8A-4147-A177-3AD203B41FA5}">
                      <a16:colId xmlns:a16="http://schemas.microsoft.com/office/drawing/2014/main" val="1410399706"/>
                    </a:ext>
                  </a:extLst>
                </a:gridCol>
              </a:tblGrid>
              <a:tr h="500352">
                <a:tc>
                  <a:txBody>
                    <a:bodyPr/>
                    <a:lstStyle/>
                    <a:p>
                      <a:pPr algn="ctr" fontAlgn="b"/>
                      <a:r>
                        <a:rPr lang="en-AU" sz="1400" b="1" i="0" u="none" strike="noStrike" dirty="0">
                          <a:solidFill>
                            <a:srgbClr val="000000"/>
                          </a:solidFill>
                          <a:effectLst/>
                          <a:latin typeface="+mn-lt"/>
                        </a:rPr>
                        <a:t>Risky drinking </a:t>
                      </a:r>
                      <a:endParaRPr lang="en-GB" sz="1400" b="1" i="0" u="none" strike="noStrike" dirty="0">
                        <a:solidFill>
                          <a:srgbClr val="000000"/>
                        </a:solidFill>
                        <a:effectLst/>
                        <a:latin typeface="+mn-lt"/>
                      </a:endParaRPr>
                    </a:p>
                  </a:txBody>
                  <a:tcPr marL="7620" marR="7620" marT="7620" marB="0" anchor="ctr"/>
                </a:tc>
                <a:tc gridSpan="4">
                  <a:txBody>
                    <a:bodyPr/>
                    <a:lstStyle/>
                    <a:p>
                      <a:pPr algn="ctr" fontAlgn="ctr"/>
                      <a:r>
                        <a:rPr lang="en-GB" sz="1400" b="1" u="none" strike="noStrike" dirty="0">
                          <a:effectLst/>
                          <a:latin typeface="+mn-lt"/>
                        </a:rPr>
                        <a:t>Cross-sectional </a:t>
                      </a:r>
                      <a:endParaRPr lang="en-GB" sz="1400" b="1" i="0" u="none" strike="noStrike" dirty="0">
                        <a:solidFill>
                          <a:srgbClr val="000000"/>
                        </a:solidFill>
                        <a:effectLst/>
                        <a:latin typeface="+mn-lt"/>
                      </a:endParaRPr>
                    </a:p>
                  </a:txBody>
                  <a:tcPr marL="7620" marR="7620" marT="7620" marB="0" anchor="ct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algn="ctr" fontAlgn="ctr"/>
                      <a:r>
                        <a:rPr lang="en-GB" sz="1400" b="1" u="none" strike="noStrike" dirty="0">
                          <a:effectLst/>
                          <a:latin typeface="+mn-lt"/>
                        </a:rPr>
                        <a:t>Lagged</a:t>
                      </a:r>
                      <a:endParaRPr lang="en-GB" sz="1400" b="1" i="0" u="none" strike="noStrike" dirty="0">
                        <a:solidFill>
                          <a:srgbClr val="000000"/>
                        </a:solidFill>
                        <a:effectLst/>
                        <a:latin typeface="+mn-lt"/>
                      </a:endParaRPr>
                    </a:p>
                  </a:txBody>
                  <a:tcPr marL="7620" marR="7620" marT="7620" marB="0" anchor="ct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472708383"/>
                  </a:ext>
                </a:extLst>
              </a:tr>
              <a:tr h="409378">
                <a:tc>
                  <a:txBody>
                    <a:bodyPr/>
                    <a:lstStyle/>
                    <a:p>
                      <a:pPr algn="l" fontAlgn="ct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Odds Ratio</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P&gt;|z|</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Lower 95% CI</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Upper 95% CI</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Odds Ratio</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P&gt;|z|</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Lower 95% CI</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Upper 95% CI</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3197525170"/>
                  </a:ext>
                </a:extLst>
              </a:tr>
              <a:tr h="272919">
                <a:tc>
                  <a:txBody>
                    <a:bodyPr/>
                    <a:lstStyle/>
                    <a:p>
                      <a:pPr algn="l" fontAlgn="ctr"/>
                      <a:r>
                        <a:rPr lang="en-GB" sz="1400" u="none" strike="noStrike" dirty="0">
                          <a:effectLst/>
                          <a:latin typeface="+mn-lt"/>
                        </a:rPr>
                        <a:t> Age group</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l" fontAlgn="b"/>
                      <a:endParaRPr lang="en-GB" sz="1400" b="0" i="0" u="none" strike="noStrike" dirty="0">
                        <a:solidFill>
                          <a:srgbClr val="000000"/>
                        </a:solidFill>
                        <a:effectLst/>
                        <a:latin typeface="+mn-lt"/>
                      </a:endParaRPr>
                    </a:p>
                  </a:txBody>
                  <a:tcPr marL="7620" marR="7620" marT="7620" marB="0" anchor="b"/>
                </a:tc>
                <a:tc>
                  <a:txBody>
                    <a:bodyPr/>
                    <a:lstStyle/>
                    <a:p>
                      <a:pPr algn="l" fontAlgn="b"/>
                      <a:endParaRPr lang="en-GB" sz="1400" b="0" i="0" u="none" strike="noStrike">
                        <a:solidFill>
                          <a:srgbClr val="000000"/>
                        </a:solidFill>
                        <a:effectLst/>
                        <a:latin typeface="+mn-lt"/>
                      </a:endParaRPr>
                    </a:p>
                  </a:txBody>
                  <a:tcPr marL="7620" marR="7620" marT="7620" marB="0" anchor="b"/>
                </a:tc>
                <a:tc>
                  <a:txBody>
                    <a:bodyPr/>
                    <a:lstStyle/>
                    <a:p>
                      <a:pPr algn="l" fontAlgn="b"/>
                      <a:endParaRPr lang="en-GB" sz="1400" b="0" i="0" u="none" strike="noStrike" dirty="0">
                        <a:solidFill>
                          <a:srgbClr val="000000"/>
                        </a:solidFill>
                        <a:effectLst/>
                        <a:latin typeface="+mn-lt"/>
                      </a:endParaRPr>
                    </a:p>
                  </a:txBody>
                  <a:tcPr marL="7620" marR="7620" marT="7620" marB="0" anchor="b"/>
                </a:tc>
                <a:tc>
                  <a:txBody>
                    <a:bodyPr/>
                    <a:lstStyle/>
                    <a:p>
                      <a:pPr algn="l" fontAlgn="b"/>
                      <a:endParaRPr lang="en-GB" sz="1400" b="0" i="0" u="none" strike="noStrike">
                        <a:solidFill>
                          <a:srgbClr val="000000"/>
                        </a:solidFill>
                        <a:effectLst/>
                        <a:latin typeface="+mn-lt"/>
                      </a:endParaRPr>
                    </a:p>
                  </a:txBody>
                  <a:tcPr marL="7620" marR="7620" marT="7620" marB="0" anchor="b"/>
                </a:tc>
                <a:extLst>
                  <a:ext uri="{0D108BD9-81ED-4DB2-BD59-A6C34878D82A}">
                    <a16:rowId xmlns:a16="http://schemas.microsoft.com/office/drawing/2014/main" val="2729104809"/>
                  </a:ext>
                </a:extLst>
              </a:tr>
              <a:tr h="272919">
                <a:tc>
                  <a:txBody>
                    <a:bodyPr/>
                    <a:lstStyle/>
                    <a:p>
                      <a:pPr algn="r" fontAlgn="ctr"/>
                      <a:r>
                        <a:rPr lang="en-GB" sz="1400" u="none" strike="noStrike" dirty="0">
                          <a:effectLst/>
                          <a:latin typeface="+mn-lt"/>
                        </a:rPr>
                        <a:t>15-24 (ref)</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l" fontAlgn="b"/>
                      <a:endParaRPr lang="en-GB" sz="1400" b="0" i="0" u="none" strike="noStrike" dirty="0">
                        <a:solidFill>
                          <a:srgbClr val="000000"/>
                        </a:solidFill>
                        <a:effectLst/>
                        <a:latin typeface="+mn-lt"/>
                      </a:endParaRPr>
                    </a:p>
                  </a:txBody>
                  <a:tcPr marL="7620" marR="7620" marT="7620" marB="0" anchor="b"/>
                </a:tc>
                <a:tc>
                  <a:txBody>
                    <a:bodyPr/>
                    <a:lstStyle/>
                    <a:p>
                      <a:pPr algn="l" fontAlgn="b"/>
                      <a:endParaRPr lang="en-GB" sz="1400" b="0" i="0" u="none" strike="noStrike" dirty="0">
                        <a:solidFill>
                          <a:srgbClr val="000000"/>
                        </a:solidFill>
                        <a:effectLst/>
                        <a:latin typeface="+mn-lt"/>
                      </a:endParaRPr>
                    </a:p>
                  </a:txBody>
                  <a:tcPr marL="7620" marR="7620" marT="7620" marB="0" anchor="b"/>
                </a:tc>
                <a:tc>
                  <a:txBody>
                    <a:bodyPr/>
                    <a:lstStyle/>
                    <a:p>
                      <a:pPr algn="l" fontAlgn="b"/>
                      <a:endParaRPr lang="en-GB" sz="1400" b="0" i="0" u="none" strike="noStrike">
                        <a:solidFill>
                          <a:srgbClr val="000000"/>
                        </a:solidFill>
                        <a:effectLst/>
                        <a:latin typeface="+mn-lt"/>
                      </a:endParaRPr>
                    </a:p>
                  </a:txBody>
                  <a:tcPr marL="7620" marR="7620" marT="7620" marB="0" anchor="b"/>
                </a:tc>
                <a:tc>
                  <a:txBody>
                    <a:bodyPr/>
                    <a:lstStyle/>
                    <a:p>
                      <a:pPr algn="l" fontAlgn="b"/>
                      <a:endParaRPr lang="en-GB" sz="1400" b="0" i="0" u="none" strike="noStrike">
                        <a:solidFill>
                          <a:srgbClr val="000000"/>
                        </a:solidFill>
                        <a:effectLst/>
                        <a:latin typeface="+mn-lt"/>
                      </a:endParaRPr>
                    </a:p>
                  </a:txBody>
                  <a:tcPr marL="7620" marR="7620" marT="7620" marB="0" anchor="b"/>
                </a:tc>
                <a:extLst>
                  <a:ext uri="{0D108BD9-81ED-4DB2-BD59-A6C34878D82A}">
                    <a16:rowId xmlns:a16="http://schemas.microsoft.com/office/drawing/2014/main" val="1273960278"/>
                  </a:ext>
                </a:extLst>
              </a:tr>
              <a:tr h="272919">
                <a:tc>
                  <a:txBody>
                    <a:bodyPr/>
                    <a:lstStyle/>
                    <a:p>
                      <a:pPr algn="r" fontAlgn="ctr"/>
                      <a:r>
                        <a:rPr lang="en-GB" sz="1400" u="none" strike="noStrike" dirty="0">
                          <a:effectLst/>
                          <a:latin typeface="+mn-lt"/>
                        </a:rPr>
                        <a:t>25-54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0.668</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0.591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0.755</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0.626</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0.543</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0.722</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594280184"/>
                  </a:ext>
                </a:extLst>
              </a:tr>
              <a:tr h="272919">
                <a:tc>
                  <a:txBody>
                    <a:bodyPr/>
                    <a:lstStyle/>
                    <a:p>
                      <a:pPr algn="r" fontAlgn="ctr"/>
                      <a:r>
                        <a:rPr lang="en-GB" sz="1400" u="none" strike="noStrike" dirty="0">
                          <a:effectLst/>
                          <a:latin typeface="+mn-lt"/>
                        </a:rPr>
                        <a:t>55-64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0.638</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0.529</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0.771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0.606</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0.490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0.750</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615169032"/>
                  </a:ext>
                </a:extLst>
              </a:tr>
              <a:tr h="272919">
                <a:tc>
                  <a:txBody>
                    <a:bodyPr/>
                    <a:lstStyle/>
                    <a:p>
                      <a:pPr algn="r" fontAlgn="ctr"/>
                      <a:r>
                        <a:rPr lang="en-GB" sz="1400" u="none" strike="noStrike" dirty="0">
                          <a:effectLst/>
                          <a:latin typeface="+mn-lt"/>
                        </a:rPr>
                        <a:t>65 and above</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0.373</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0.290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0.480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0.340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0.000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0.257</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0.451</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1792341087"/>
                  </a:ext>
                </a:extLst>
              </a:tr>
              <a:tr h="272919">
                <a:tc>
                  <a:txBody>
                    <a:bodyPr/>
                    <a:lstStyle/>
                    <a:p>
                      <a:pPr algn="l" fontAlgn="ctr"/>
                      <a:r>
                        <a:rPr lang="en-GB" sz="1400" u="none" strike="noStrike" dirty="0">
                          <a:effectLst/>
                          <a:latin typeface="+mn-lt"/>
                        </a:rPr>
                        <a:t> School completion </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014949788"/>
                  </a:ext>
                </a:extLst>
              </a:tr>
              <a:tr h="272919">
                <a:tc>
                  <a:txBody>
                    <a:bodyPr/>
                    <a:lstStyle/>
                    <a:p>
                      <a:pPr algn="r" fontAlgn="ctr"/>
                      <a:r>
                        <a:rPr lang="en-GB" sz="1400" u="none" strike="noStrike" dirty="0">
                          <a:effectLst/>
                          <a:latin typeface="+mn-lt"/>
                        </a:rPr>
                        <a:t> Completed year 11 or 12 (ref.)</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2945652195"/>
                  </a:ext>
                </a:extLst>
              </a:tr>
              <a:tr h="272919">
                <a:tc>
                  <a:txBody>
                    <a:bodyPr/>
                    <a:lstStyle/>
                    <a:p>
                      <a:pPr algn="r" fontAlgn="ctr"/>
                      <a:r>
                        <a:rPr lang="en-GB" sz="1400" u="none" strike="noStrike" dirty="0">
                          <a:effectLst/>
                          <a:latin typeface="+mn-lt"/>
                        </a:rPr>
                        <a:t>completed year 10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0.149</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0.098</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0.228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0.178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0.114</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0.278</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2469170238"/>
                  </a:ext>
                </a:extLst>
              </a:tr>
              <a:tr h="272919">
                <a:tc>
                  <a:txBody>
                    <a:bodyPr/>
                    <a:lstStyle/>
                    <a:p>
                      <a:pPr algn="r" fontAlgn="ctr"/>
                      <a:r>
                        <a:rPr lang="en-GB" sz="1400" u="none" strike="noStrike" dirty="0">
                          <a:effectLst/>
                          <a:latin typeface="+mn-lt"/>
                        </a:rPr>
                        <a:t>less than year 10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0.062</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a:effectLst/>
                          <a:latin typeface="+mn-lt"/>
                        </a:rPr>
                        <a:t>0.000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0.028</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0.139</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0.060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0.024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0.155</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2780314190"/>
                  </a:ext>
                </a:extLst>
              </a:tr>
              <a:tr h="272919">
                <a:tc>
                  <a:txBody>
                    <a:bodyPr/>
                    <a:lstStyle/>
                    <a:p>
                      <a:pPr algn="l" fontAlgn="ctr"/>
                      <a:r>
                        <a:rPr lang="en-GB" sz="1400" u="none" strike="noStrike" dirty="0">
                          <a:effectLst/>
                          <a:latin typeface="+mn-lt"/>
                        </a:rPr>
                        <a:t> Disadvantaged</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1.065</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0.254</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0.955</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1.188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1.091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0.164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0.965</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1.235</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1338237092"/>
                  </a:ext>
                </a:extLst>
              </a:tr>
              <a:tr h="272919">
                <a:tc>
                  <a:txBody>
                    <a:bodyPr/>
                    <a:lstStyle/>
                    <a:p>
                      <a:pPr algn="l" fontAlgn="ctr"/>
                      <a:r>
                        <a:rPr lang="en-GB" sz="1400" u="none" strike="noStrike" dirty="0">
                          <a:effectLst/>
                          <a:latin typeface="+mn-lt"/>
                        </a:rPr>
                        <a:t> Financial stressors</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021422717"/>
                  </a:ext>
                </a:extLst>
              </a:tr>
              <a:tr h="272919">
                <a:tc>
                  <a:txBody>
                    <a:bodyPr/>
                    <a:lstStyle/>
                    <a:p>
                      <a:pPr algn="l" fontAlgn="ctr"/>
                      <a:r>
                        <a:rPr lang="en-GB" sz="1400" u="none" strike="noStrike" dirty="0">
                          <a:effectLst/>
                          <a:latin typeface="+mn-lt"/>
                        </a:rPr>
                        <a:t> None (ref.)</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156059986"/>
                  </a:ext>
                </a:extLst>
              </a:tr>
              <a:tr h="272919">
                <a:tc>
                  <a:txBody>
                    <a:bodyPr/>
                    <a:lstStyle/>
                    <a:p>
                      <a:pPr algn="r" fontAlgn="ctr"/>
                      <a:r>
                        <a:rPr lang="en-GB" sz="1400" u="none" strike="noStrike" dirty="0">
                          <a:effectLst/>
                          <a:latin typeface="+mn-lt"/>
                        </a:rPr>
                        <a:t>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1.005</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0.907</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0.920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1.099</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1.058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0.272</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0.957</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1.168</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107271613"/>
                  </a:ext>
                </a:extLst>
              </a:tr>
              <a:tr h="272919">
                <a:tc>
                  <a:txBody>
                    <a:bodyPr/>
                    <a:lstStyle/>
                    <a:p>
                      <a:pPr algn="r" fontAlgn="ctr"/>
                      <a:r>
                        <a:rPr lang="en-GB" sz="1400" u="none" strike="noStrike">
                          <a:effectLst/>
                          <a:latin typeface="+mn-lt"/>
                        </a:rPr>
                        <a:t>2</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1.112</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0.100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0.980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1.262</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1.128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0.099</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0.977</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1.302</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1297552617"/>
                  </a:ext>
                </a:extLst>
              </a:tr>
              <a:tr h="272919">
                <a:tc>
                  <a:txBody>
                    <a:bodyPr/>
                    <a:lstStyle/>
                    <a:p>
                      <a:pPr algn="r" fontAlgn="ctr"/>
                      <a:r>
                        <a:rPr lang="en-GB" sz="1400" u="none" strike="noStrike">
                          <a:effectLst/>
                          <a:latin typeface="+mn-lt"/>
                        </a:rPr>
                        <a:t>3+</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1.007</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0.928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0.871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1.164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1.034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0.693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0.876</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1.220</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1408504239"/>
                  </a:ext>
                </a:extLst>
              </a:tr>
            </a:tbl>
          </a:graphicData>
        </a:graphic>
      </p:graphicFrame>
      <p:sp>
        <p:nvSpPr>
          <p:cNvPr id="9" name="Speech Bubble: Rectangle with Corners Rounded 8">
            <a:extLst>
              <a:ext uri="{FF2B5EF4-FFF2-40B4-BE49-F238E27FC236}">
                <a16:creationId xmlns:a16="http://schemas.microsoft.com/office/drawing/2014/main" id="{01D35660-5421-B52A-B3B7-25D3C742686D}"/>
              </a:ext>
            </a:extLst>
          </p:cNvPr>
          <p:cNvSpPr/>
          <p:nvPr/>
        </p:nvSpPr>
        <p:spPr>
          <a:xfrm>
            <a:off x="7067548" y="3179550"/>
            <a:ext cx="2293632" cy="1840891"/>
          </a:xfrm>
          <a:prstGeom prst="wedgeRoundRectCallout">
            <a:avLst>
              <a:gd name="adj1" fmla="val -71776"/>
              <a:gd name="adj2" fmla="val -27641"/>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dirty="0"/>
              <a:t>The odds of a 25-54 yr. old being a risky drinker are about 33%  &lt; than 15-24 yr olds</a:t>
            </a:r>
          </a:p>
        </p:txBody>
      </p:sp>
      <p:cxnSp>
        <p:nvCxnSpPr>
          <p:cNvPr id="11" name="Straight Arrow Connector 10">
            <a:extLst>
              <a:ext uri="{FF2B5EF4-FFF2-40B4-BE49-F238E27FC236}">
                <a16:creationId xmlns:a16="http://schemas.microsoft.com/office/drawing/2014/main" id="{303AD083-6221-6916-AB79-A78618AF0284}"/>
              </a:ext>
            </a:extLst>
          </p:cNvPr>
          <p:cNvCxnSpPr/>
          <p:nvPr/>
        </p:nvCxnSpPr>
        <p:spPr>
          <a:xfrm flipH="1" flipV="1">
            <a:off x="4356243" y="2568539"/>
            <a:ext cx="2034283" cy="98631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943301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0535EA-3E21-AF96-4989-C7918CD32B5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6C84E1C-013F-C403-137C-59EC9B886499}"/>
              </a:ext>
            </a:extLst>
          </p:cNvPr>
          <p:cNvSpPr txBox="1"/>
          <p:nvPr/>
        </p:nvSpPr>
        <p:spPr>
          <a:xfrm>
            <a:off x="1590675" y="6257925"/>
            <a:ext cx="9191625" cy="369332"/>
          </a:xfrm>
          <a:prstGeom prst="rect">
            <a:avLst/>
          </a:prstGeom>
          <a:noFill/>
        </p:spPr>
        <p:txBody>
          <a:bodyPr wrap="square" rtlCol="0">
            <a:spAutoFit/>
          </a:bodyPr>
          <a:lstStyle/>
          <a:p>
            <a:pPr algn="ctr"/>
            <a:r>
              <a:rPr lang="en-US" dirty="0"/>
              <a:t>Year fixed effects not shown</a:t>
            </a:r>
            <a:endParaRPr lang="en-AU" dirty="0"/>
          </a:p>
        </p:txBody>
      </p:sp>
      <p:sp>
        <p:nvSpPr>
          <p:cNvPr id="2" name="Slide Number Placeholder 1">
            <a:extLst>
              <a:ext uri="{FF2B5EF4-FFF2-40B4-BE49-F238E27FC236}">
                <a16:creationId xmlns:a16="http://schemas.microsoft.com/office/drawing/2014/main" id="{68605BC7-9141-7252-0306-E98435B0F020}"/>
              </a:ext>
            </a:extLst>
          </p:cNvPr>
          <p:cNvSpPr>
            <a:spLocks noGrp="1"/>
          </p:cNvSpPr>
          <p:nvPr>
            <p:ph type="sldNum" sz="quarter" idx="12"/>
          </p:nvPr>
        </p:nvSpPr>
        <p:spPr/>
        <p:txBody>
          <a:bodyPr/>
          <a:lstStyle/>
          <a:p>
            <a:fld id="{8BAB4C53-6F4F-4DD2-9B2B-49CDCA326648}" type="slidenum">
              <a:rPr lang="en-AU" smtClean="0"/>
              <a:t>28</a:t>
            </a:fld>
            <a:endParaRPr lang="en-AU"/>
          </a:p>
        </p:txBody>
      </p:sp>
      <p:sp>
        <p:nvSpPr>
          <p:cNvPr id="5" name="TextBox 4">
            <a:extLst>
              <a:ext uri="{FF2B5EF4-FFF2-40B4-BE49-F238E27FC236}">
                <a16:creationId xmlns:a16="http://schemas.microsoft.com/office/drawing/2014/main" id="{555D5293-0B8C-8FDC-68D6-7E1306B087AB}"/>
              </a:ext>
            </a:extLst>
          </p:cNvPr>
          <p:cNvSpPr txBox="1"/>
          <p:nvPr/>
        </p:nvSpPr>
        <p:spPr>
          <a:xfrm>
            <a:off x="3507446" y="436354"/>
            <a:ext cx="3057525" cy="369332"/>
          </a:xfrm>
          <a:prstGeom prst="rect">
            <a:avLst/>
          </a:prstGeom>
          <a:noFill/>
        </p:spPr>
        <p:txBody>
          <a:bodyPr wrap="square" rtlCol="0">
            <a:spAutoFit/>
          </a:bodyPr>
          <a:lstStyle/>
          <a:p>
            <a:pPr algn="ctr"/>
            <a:r>
              <a:rPr lang="en-AU" dirty="0"/>
              <a:t>Top half of table </a:t>
            </a:r>
          </a:p>
        </p:txBody>
      </p:sp>
      <p:sp>
        <p:nvSpPr>
          <p:cNvPr id="8" name="TextBox 7">
            <a:extLst>
              <a:ext uri="{FF2B5EF4-FFF2-40B4-BE49-F238E27FC236}">
                <a16:creationId xmlns:a16="http://schemas.microsoft.com/office/drawing/2014/main" id="{9230318B-8EAA-ABD1-F69B-48A521F48129}"/>
              </a:ext>
            </a:extLst>
          </p:cNvPr>
          <p:cNvSpPr txBox="1"/>
          <p:nvPr/>
        </p:nvSpPr>
        <p:spPr>
          <a:xfrm>
            <a:off x="7377380" y="436354"/>
            <a:ext cx="3057525" cy="369332"/>
          </a:xfrm>
          <a:prstGeom prst="rect">
            <a:avLst/>
          </a:prstGeom>
          <a:noFill/>
        </p:spPr>
        <p:txBody>
          <a:bodyPr wrap="square" rtlCol="0">
            <a:spAutoFit/>
          </a:bodyPr>
          <a:lstStyle/>
          <a:p>
            <a:pPr algn="ctr"/>
            <a:r>
              <a:rPr lang="en-AU" dirty="0"/>
              <a:t>Top half of table </a:t>
            </a:r>
          </a:p>
        </p:txBody>
      </p:sp>
      <p:graphicFrame>
        <p:nvGraphicFramePr>
          <p:cNvPr id="7" name="Table 6">
            <a:extLst>
              <a:ext uri="{FF2B5EF4-FFF2-40B4-BE49-F238E27FC236}">
                <a16:creationId xmlns:a16="http://schemas.microsoft.com/office/drawing/2014/main" id="{BE901B8D-E443-4103-11CA-7FE8FCB479F7}"/>
              </a:ext>
            </a:extLst>
          </p:cNvPr>
          <p:cNvGraphicFramePr>
            <a:graphicFrameLocks noGrp="1"/>
          </p:cNvGraphicFramePr>
          <p:nvPr>
            <p:extLst>
              <p:ext uri="{D42A27DB-BD31-4B8C-83A1-F6EECF244321}">
                <p14:modId xmlns:p14="http://schemas.microsoft.com/office/powerpoint/2010/main" val="95984605"/>
              </p:ext>
            </p:extLst>
          </p:nvPr>
        </p:nvGraphicFramePr>
        <p:xfrm>
          <a:off x="1047964" y="934948"/>
          <a:ext cx="10109770" cy="5028477"/>
        </p:xfrm>
        <a:graphic>
          <a:graphicData uri="http://schemas.openxmlformats.org/drawingml/2006/table">
            <a:tbl>
              <a:tblPr>
                <a:tableStyleId>{5C22544A-7EE6-4342-B048-85BDC9FD1C3A}</a:tableStyleId>
              </a:tblPr>
              <a:tblGrid>
                <a:gridCol w="2387890">
                  <a:extLst>
                    <a:ext uri="{9D8B030D-6E8A-4147-A177-3AD203B41FA5}">
                      <a16:colId xmlns:a16="http://schemas.microsoft.com/office/drawing/2014/main" val="3617675453"/>
                    </a:ext>
                  </a:extLst>
                </a:gridCol>
                <a:gridCol w="958774">
                  <a:extLst>
                    <a:ext uri="{9D8B030D-6E8A-4147-A177-3AD203B41FA5}">
                      <a16:colId xmlns:a16="http://schemas.microsoft.com/office/drawing/2014/main" val="2264944498"/>
                    </a:ext>
                  </a:extLst>
                </a:gridCol>
                <a:gridCol w="958774">
                  <a:extLst>
                    <a:ext uri="{9D8B030D-6E8A-4147-A177-3AD203B41FA5}">
                      <a16:colId xmlns:a16="http://schemas.microsoft.com/office/drawing/2014/main" val="1307777761"/>
                    </a:ext>
                  </a:extLst>
                </a:gridCol>
                <a:gridCol w="958774">
                  <a:extLst>
                    <a:ext uri="{9D8B030D-6E8A-4147-A177-3AD203B41FA5}">
                      <a16:colId xmlns:a16="http://schemas.microsoft.com/office/drawing/2014/main" val="1080822125"/>
                    </a:ext>
                  </a:extLst>
                </a:gridCol>
                <a:gridCol w="958774">
                  <a:extLst>
                    <a:ext uri="{9D8B030D-6E8A-4147-A177-3AD203B41FA5}">
                      <a16:colId xmlns:a16="http://schemas.microsoft.com/office/drawing/2014/main" val="2940297144"/>
                    </a:ext>
                  </a:extLst>
                </a:gridCol>
                <a:gridCol w="971696">
                  <a:extLst>
                    <a:ext uri="{9D8B030D-6E8A-4147-A177-3AD203B41FA5}">
                      <a16:colId xmlns:a16="http://schemas.microsoft.com/office/drawing/2014/main" val="69954292"/>
                    </a:ext>
                  </a:extLst>
                </a:gridCol>
                <a:gridCol w="971696">
                  <a:extLst>
                    <a:ext uri="{9D8B030D-6E8A-4147-A177-3AD203B41FA5}">
                      <a16:colId xmlns:a16="http://schemas.microsoft.com/office/drawing/2014/main" val="3433959037"/>
                    </a:ext>
                  </a:extLst>
                </a:gridCol>
                <a:gridCol w="971696">
                  <a:extLst>
                    <a:ext uri="{9D8B030D-6E8A-4147-A177-3AD203B41FA5}">
                      <a16:colId xmlns:a16="http://schemas.microsoft.com/office/drawing/2014/main" val="1002387426"/>
                    </a:ext>
                  </a:extLst>
                </a:gridCol>
                <a:gridCol w="971696">
                  <a:extLst>
                    <a:ext uri="{9D8B030D-6E8A-4147-A177-3AD203B41FA5}">
                      <a16:colId xmlns:a16="http://schemas.microsoft.com/office/drawing/2014/main" val="1410399706"/>
                    </a:ext>
                  </a:extLst>
                </a:gridCol>
              </a:tblGrid>
              <a:tr h="500352">
                <a:tc>
                  <a:txBody>
                    <a:bodyPr/>
                    <a:lstStyle/>
                    <a:p>
                      <a:pPr algn="ctr" fontAlgn="b"/>
                      <a:r>
                        <a:rPr lang="en-AU" sz="1400" b="1" i="0" u="none" strike="noStrike" dirty="0">
                          <a:solidFill>
                            <a:srgbClr val="000000"/>
                          </a:solidFill>
                          <a:effectLst/>
                          <a:latin typeface="+mn-lt"/>
                        </a:rPr>
                        <a:t>Risky drinking </a:t>
                      </a:r>
                      <a:endParaRPr lang="en-GB" sz="1400" b="1" i="0" u="none" strike="noStrike" dirty="0">
                        <a:solidFill>
                          <a:srgbClr val="000000"/>
                        </a:solidFill>
                        <a:effectLst/>
                        <a:latin typeface="+mn-lt"/>
                      </a:endParaRPr>
                    </a:p>
                  </a:txBody>
                  <a:tcPr marL="7620" marR="7620" marT="7620" marB="0" anchor="ctr"/>
                </a:tc>
                <a:tc gridSpan="4">
                  <a:txBody>
                    <a:bodyPr/>
                    <a:lstStyle/>
                    <a:p>
                      <a:pPr algn="ctr" fontAlgn="ctr"/>
                      <a:r>
                        <a:rPr lang="en-GB" sz="1400" b="1" u="none" strike="noStrike" dirty="0">
                          <a:effectLst/>
                          <a:latin typeface="+mn-lt"/>
                        </a:rPr>
                        <a:t>Cross-sectional </a:t>
                      </a:r>
                      <a:endParaRPr lang="en-GB" sz="1400" b="1" i="0" u="none" strike="noStrike" dirty="0">
                        <a:solidFill>
                          <a:srgbClr val="000000"/>
                        </a:solidFill>
                        <a:effectLst/>
                        <a:latin typeface="+mn-lt"/>
                      </a:endParaRPr>
                    </a:p>
                  </a:txBody>
                  <a:tcPr marL="7620" marR="7620" marT="7620" marB="0" anchor="ct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algn="ctr" fontAlgn="ctr"/>
                      <a:r>
                        <a:rPr lang="en-GB" sz="1400" b="1" u="none" strike="noStrike" dirty="0">
                          <a:effectLst/>
                          <a:latin typeface="+mn-lt"/>
                        </a:rPr>
                        <a:t>Lagged</a:t>
                      </a:r>
                      <a:endParaRPr lang="en-GB" sz="1400" b="1" i="0" u="none" strike="noStrike" dirty="0">
                        <a:solidFill>
                          <a:srgbClr val="000000"/>
                        </a:solidFill>
                        <a:effectLst/>
                        <a:latin typeface="+mn-lt"/>
                      </a:endParaRPr>
                    </a:p>
                  </a:txBody>
                  <a:tcPr marL="7620" marR="7620" marT="7620" marB="0" anchor="ct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472708383"/>
                  </a:ext>
                </a:extLst>
              </a:tr>
              <a:tr h="409378">
                <a:tc>
                  <a:txBody>
                    <a:bodyPr/>
                    <a:lstStyle/>
                    <a:p>
                      <a:pPr algn="l" fontAlgn="ctr"/>
                      <a:r>
                        <a:rPr lang="en-GB" sz="1400" u="none" strike="noStrike" dirty="0">
                          <a:effectLst/>
                          <a:latin typeface="+mn-lt"/>
                        </a:rPr>
                        <a:t> </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Odds Ratio</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P&gt;|z|</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Lower 95% CI</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Upper 95% CI</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Odds Ratio</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P&gt;|z|</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Lower 95% CI</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Upper 95% CI</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3197525170"/>
                  </a:ext>
                </a:extLst>
              </a:tr>
              <a:tr h="272919">
                <a:tc>
                  <a:txBody>
                    <a:bodyPr/>
                    <a:lstStyle/>
                    <a:p>
                      <a:pPr algn="l" fontAlgn="ctr"/>
                      <a:r>
                        <a:rPr lang="en-GB" sz="1400" u="none" strike="noStrike" dirty="0">
                          <a:effectLst/>
                          <a:latin typeface="+mn-lt"/>
                        </a:rPr>
                        <a:t> Age group</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l" fontAlgn="b"/>
                      <a:endParaRPr lang="en-GB" sz="1400" b="0" i="0" u="none" strike="noStrike" dirty="0">
                        <a:solidFill>
                          <a:srgbClr val="000000"/>
                        </a:solidFill>
                        <a:effectLst/>
                        <a:latin typeface="+mn-lt"/>
                      </a:endParaRPr>
                    </a:p>
                  </a:txBody>
                  <a:tcPr marL="7620" marR="7620" marT="7620" marB="0" anchor="b"/>
                </a:tc>
                <a:tc>
                  <a:txBody>
                    <a:bodyPr/>
                    <a:lstStyle/>
                    <a:p>
                      <a:pPr algn="l" fontAlgn="b"/>
                      <a:endParaRPr lang="en-GB" sz="1400" b="0" i="0" u="none" strike="noStrike">
                        <a:solidFill>
                          <a:srgbClr val="000000"/>
                        </a:solidFill>
                        <a:effectLst/>
                        <a:latin typeface="+mn-lt"/>
                      </a:endParaRPr>
                    </a:p>
                  </a:txBody>
                  <a:tcPr marL="7620" marR="7620" marT="7620" marB="0" anchor="b"/>
                </a:tc>
                <a:tc>
                  <a:txBody>
                    <a:bodyPr/>
                    <a:lstStyle/>
                    <a:p>
                      <a:pPr algn="l" fontAlgn="b"/>
                      <a:endParaRPr lang="en-GB" sz="1400" b="0" i="0" u="none" strike="noStrike" dirty="0">
                        <a:solidFill>
                          <a:srgbClr val="000000"/>
                        </a:solidFill>
                        <a:effectLst/>
                        <a:latin typeface="+mn-lt"/>
                      </a:endParaRPr>
                    </a:p>
                  </a:txBody>
                  <a:tcPr marL="7620" marR="7620" marT="7620" marB="0" anchor="b"/>
                </a:tc>
                <a:tc>
                  <a:txBody>
                    <a:bodyPr/>
                    <a:lstStyle/>
                    <a:p>
                      <a:pPr algn="l" fontAlgn="b"/>
                      <a:endParaRPr lang="en-GB" sz="1400" b="0" i="0" u="none" strike="noStrike">
                        <a:solidFill>
                          <a:srgbClr val="000000"/>
                        </a:solidFill>
                        <a:effectLst/>
                        <a:latin typeface="+mn-lt"/>
                      </a:endParaRPr>
                    </a:p>
                  </a:txBody>
                  <a:tcPr marL="7620" marR="7620" marT="7620" marB="0" anchor="b"/>
                </a:tc>
                <a:extLst>
                  <a:ext uri="{0D108BD9-81ED-4DB2-BD59-A6C34878D82A}">
                    <a16:rowId xmlns:a16="http://schemas.microsoft.com/office/drawing/2014/main" val="2729104809"/>
                  </a:ext>
                </a:extLst>
              </a:tr>
              <a:tr h="272919">
                <a:tc>
                  <a:txBody>
                    <a:bodyPr/>
                    <a:lstStyle/>
                    <a:p>
                      <a:pPr algn="r" fontAlgn="ctr"/>
                      <a:r>
                        <a:rPr lang="en-GB" sz="1400" u="none" strike="noStrike" dirty="0">
                          <a:effectLst/>
                          <a:latin typeface="+mn-lt"/>
                        </a:rPr>
                        <a:t>15-24 (ref)</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l" fontAlgn="b"/>
                      <a:endParaRPr lang="en-GB" sz="1400" b="0" i="0" u="none" strike="noStrike" dirty="0">
                        <a:solidFill>
                          <a:srgbClr val="000000"/>
                        </a:solidFill>
                        <a:effectLst/>
                        <a:latin typeface="+mn-lt"/>
                      </a:endParaRPr>
                    </a:p>
                  </a:txBody>
                  <a:tcPr marL="7620" marR="7620" marT="7620" marB="0" anchor="b"/>
                </a:tc>
                <a:tc>
                  <a:txBody>
                    <a:bodyPr/>
                    <a:lstStyle/>
                    <a:p>
                      <a:pPr algn="l" fontAlgn="b"/>
                      <a:endParaRPr lang="en-GB" sz="1400" b="0" i="0" u="none" strike="noStrike" dirty="0">
                        <a:solidFill>
                          <a:srgbClr val="000000"/>
                        </a:solidFill>
                        <a:effectLst/>
                        <a:latin typeface="+mn-lt"/>
                      </a:endParaRPr>
                    </a:p>
                  </a:txBody>
                  <a:tcPr marL="7620" marR="7620" marT="7620" marB="0" anchor="b"/>
                </a:tc>
                <a:tc>
                  <a:txBody>
                    <a:bodyPr/>
                    <a:lstStyle/>
                    <a:p>
                      <a:pPr algn="l" fontAlgn="b"/>
                      <a:endParaRPr lang="en-GB" sz="1400" b="0" i="0" u="none" strike="noStrike">
                        <a:solidFill>
                          <a:srgbClr val="000000"/>
                        </a:solidFill>
                        <a:effectLst/>
                        <a:latin typeface="+mn-lt"/>
                      </a:endParaRPr>
                    </a:p>
                  </a:txBody>
                  <a:tcPr marL="7620" marR="7620" marT="7620" marB="0" anchor="b"/>
                </a:tc>
                <a:tc>
                  <a:txBody>
                    <a:bodyPr/>
                    <a:lstStyle/>
                    <a:p>
                      <a:pPr algn="l" fontAlgn="b"/>
                      <a:endParaRPr lang="en-GB" sz="1400" b="0" i="0" u="none" strike="noStrike">
                        <a:solidFill>
                          <a:srgbClr val="000000"/>
                        </a:solidFill>
                        <a:effectLst/>
                        <a:latin typeface="+mn-lt"/>
                      </a:endParaRPr>
                    </a:p>
                  </a:txBody>
                  <a:tcPr marL="7620" marR="7620" marT="7620" marB="0" anchor="b"/>
                </a:tc>
                <a:extLst>
                  <a:ext uri="{0D108BD9-81ED-4DB2-BD59-A6C34878D82A}">
                    <a16:rowId xmlns:a16="http://schemas.microsoft.com/office/drawing/2014/main" val="1273960278"/>
                  </a:ext>
                </a:extLst>
              </a:tr>
              <a:tr h="272919">
                <a:tc>
                  <a:txBody>
                    <a:bodyPr/>
                    <a:lstStyle/>
                    <a:p>
                      <a:pPr algn="r" fontAlgn="ctr"/>
                      <a:r>
                        <a:rPr lang="en-GB" sz="1400" u="none" strike="noStrike" dirty="0">
                          <a:effectLst/>
                          <a:latin typeface="+mn-lt"/>
                        </a:rPr>
                        <a:t>25-54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0.668</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0.591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0.755</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0.626</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0.543</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0.722</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594280184"/>
                  </a:ext>
                </a:extLst>
              </a:tr>
              <a:tr h="272919">
                <a:tc>
                  <a:txBody>
                    <a:bodyPr/>
                    <a:lstStyle/>
                    <a:p>
                      <a:pPr algn="r" fontAlgn="ctr"/>
                      <a:r>
                        <a:rPr lang="en-GB" sz="1400" u="none" strike="noStrike" dirty="0">
                          <a:effectLst/>
                          <a:latin typeface="+mn-lt"/>
                        </a:rPr>
                        <a:t>55-64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0.638</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0.529</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0.771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0.606</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0.490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0.750</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615169032"/>
                  </a:ext>
                </a:extLst>
              </a:tr>
              <a:tr h="272919">
                <a:tc>
                  <a:txBody>
                    <a:bodyPr/>
                    <a:lstStyle/>
                    <a:p>
                      <a:pPr algn="r" fontAlgn="ctr"/>
                      <a:r>
                        <a:rPr lang="en-GB" sz="1400" u="none" strike="noStrike" dirty="0">
                          <a:effectLst/>
                          <a:latin typeface="+mn-lt"/>
                        </a:rPr>
                        <a:t>65 and above</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0.373</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0.290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0.480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0.340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0.000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0.257</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0.451</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1792341087"/>
                  </a:ext>
                </a:extLst>
              </a:tr>
              <a:tr h="272919">
                <a:tc>
                  <a:txBody>
                    <a:bodyPr/>
                    <a:lstStyle/>
                    <a:p>
                      <a:pPr algn="l" fontAlgn="ctr"/>
                      <a:r>
                        <a:rPr lang="en-GB" sz="1400" u="none" strike="noStrike" dirty="0">
                          <a:effectLst/>
                          <a:latin typeface="+mn-lt"/>
                        </a:rPr>
                        <a:t> School completion </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014949788"/>
                  </a:ext>
                </a:extLst>
              </a:tr>
              <a:tr h="272919">
                <a:tc>
                  <a:txBody>
                    <a:bodyPr/>
                    <a:lstStyle/>
                    <a:p>
                      <a:pPr algn="r" fontAlgn="ctr"/>
                      <a:r>
                        <a:rPr lang="en-GB" sz="1400" u="none" strike="noStrike" dirty="0">
                          <a:effectLst/>
                          <a:latin typeface="+mn-lt"/>
                        </a:rPr>
                        <a:t> Completed year 11 or 12 (ref.)</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2945652195"/>
                  </a:ext>
                </a:extLst>
              </a:tr>
              <a:tr h="272919">
                <a:tc>
                  <a:txBody>
                    <a:bodyPr/>
                    <a:lstStyle/>
                    <a:p>
                      <a:pPr algn="r" fontAlgn="ctr"/>
                      <a:r>
                        <a:rPr lang="en-GB" sz="1400" u="none" strike="noStrike" dirty="0">
                          <a:effectLst/>
                          <a:latin typeface="+mn-lt"/>
                        </a:rPr>
                        <a:t>completed year 10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0.149</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0.098</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0.228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0.178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0.114</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0.278</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2469170238"/>
                  </a:ext>
                </a:extLst>
              </a:tr>
              <a:tr h="272919">
                <a:tc>
                  <a:txBody>
                    <a:bodyPr/>
                    <a:lstStyle/>
                    <a:p>
                      <a:pPr algn="r" fontAlgn="ctr"/>
                      <a:r>
                        <a:rPr lang="en-GB" sz="1400" u="none" strike="noStrike" dirty="0">
                          <a:effectLst/>
                          <a:latin typeface="+mn-lt"/>
                        </a:rPr>
                        <a:t>less than year 10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0.062</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a:effectLst/>
                          <a:latin typeface="+mn-lt"/>
                        </a:rPr>
                        <a:t>0.000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0.028</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0.139</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0.060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0.024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0.155</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2780314190"/>
                  </a:ext>
                </a:extLst>
              </a:tr>
              <a:tr h="272919">
                <a:tc>
                  <a:txBody>
                    <a:bodyPr/>
                    <a:lstStyle/>
                    <a:p>
                      <a:pPr algn="l" fontAlgn="ctr"/>
                      <a:r>
                        <a:rPr lang="en-GB" sz="1400" u="none" strike="noStrike" dirty="0">
                          <a:effectLst/>
                          <a:latin typeface="+mn-lt"/>
                        </a:rPr>
                        <a:t> Disadvantaged</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1.065</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0.254</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0.955</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1.188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1.091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0.164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0.965</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1.235</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1338237092"/>
                  </a:ext>
                </a:extLst>
              </a:tr>
              <a:tr h="272919">
                <a:tc>
                  <a:txBody>
                    <a:bodyPr/>
                    <a:lstStyle/>
                    <a:p>
                      <a:pPr algn="l" fontAlgn="ctr"/>
                      <a:r>
                        <a:rPr lang="en-GB" sz="1400" u="none" strike="noStrike" dirty="0">
                          <a:effectLst/>
                          <a:latin typeface="+mn-lt"/>
                        </a:rPr>
                        <a:t> Financial stressors</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021422717"/>
                  </a:ext>
                </a:extLst>
              </a:tr>
              <a:tr h="272919">
                <a:tc>
                  <a:txBody>
                    <a:bodyPr/>
                    <a:lstStyle/>
                    <a:p>
                      <a:pPr algn="l" fontAlgn="ctr"/>
                      <a:r>
                        <a:rPr lang="en-GB" sz="1400" u="none" strike="noStrike" dirty="0">
                          <a:effectLst/>
                          <a:latin typeface="+mn-lt"/>
                        </a:rPr>
                        <a:t> None (ref.)</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156059986"/>
                  </a:ext>
                </a:extLst>
              </a:tr>
              <a:tr h="272919">
                <a:tc>
                  <a:txBody>
                    <a:bodyPr/>
                    <a:lstStyle/>
                    <a:p>
                      <a:pPr algn="r" fontAlgn="ctr"/>
                      <a:r>
                        <a:rPr lang="en-GB" sz="1400" u="none" strike="noStrike" dirty="0">
                          <a:effectLst/>
                          <a:latin typeface="+mn-lt"/>
                        </a:rPr>
                        <a:t>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1.005</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0.907</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0.920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1.099</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1.058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0.272</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0.957</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1.168</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107271613"/>
                  </a:ext>
                </a:extLst>
              </a:tr>
              <a:tr h="272919">
                <a:tc>
                  <a:txBody>
                    <a:bodyPr/>
                    <a:lstStyle/>
                    <a:p>
                      <a:pPr algn="r" fontAlgn="ctr"/>
                      <a:r>
                        <a:rPr lang="en-GB" sz="1400" u="none" strike="noStrike">
                          <a:effectLst/>
                          <a:latin typeface="+mn-lt"/>
                        </a:rPr>
                        <a:t>2</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1.112</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0.100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0.980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1.262</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1.128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0.099</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0.977</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1.302</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1297552617"/>
                  </a:ext>
                </a:extLst>
              </a:tr>
              <a:tr h="272919">
                <a:tc>
                  <a:txBody>
                    <a:bodyPr/>
                    <a:lstStyle/>
                    <a:p>
                      <a:pPr algn="r" fontAlgn="ctr"/>
                      <a:r>
                        <a:rPr lang="en-GB" sz="1400" u="none" strike="noStrike">
                          <a:effectLst/>
                          <a:latin typeface="+mn-lt"/>
                        </a:rPr>
                        <a:t>3+</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1.007</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0.928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0.871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1.164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1.034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0.693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0.876</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1.220</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1408504239"/>
                  </a:ext>
                </a:extLst>
              </a:tr>
            </a:tbl>
          </a:graphicData>
        </a:graphic>
      </p:graphicFrame>
    </p:spTree>
    <p:extLst>
      <p:ext uri="{BB962C8B-B14F-4D97-AF65-F5344CB8AC3E}">
        <p14:creationId xmlns:p14="http://schemas.microsoft.com/office/powerpoint/2010/main" val="34635059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A3ED4-EC66-12D6-5360-09FA898E60B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B41BCB6-D40C-E25F-159D-2BF8BC7FDC6A}"/>
              </a:ext>
            </a:extLst>
          </p:cNvPr>
          <p:cNvSpPr txBox="1"/>
          <p:nvPr/>
        </p:nvSpPr>
        <p:spPr>
          <a:xfrm>
            <a:off x="1590675" y="6257925"/>
            <a:ext cx="9191625" cy="369332"/>
          </a:xfrm>
          <a:prstGeom prst="rect">
            <a:avLst/>
          </a:prstGeom>
          <a:noFill/>
        </p:spPr>
        <p:txBody>
          <a:bodyPr wrap="square" rtlCol="0">
            <a:spAutoFit/>
          </a:bodyPr>
          <a:lstStyle/>
          <a:p>
            <a:pPr algn="ctr"/>
            <a:r>
              <a:rPr lang="en-US" dirty="0"/>
              <a:t>Year fixed effects not shown</a:t>
            </a:r>
            <a:endParaRPr lang="en-AU" dirty="0"/>
          </a:p>
        </p:txBody>
      </p:sp>
      <p:sp>
        <p:nvSpPr>
          <p:cNvPr id="2" name="Slide Number Placeholder 1">
            <a:extLst>
              <a:ext uri="{FF2B5EF4-FFF2-40B4-BE49-F238E27FC236}">
                <a16:creationId xmlns:a16="http://schemas.microsoft.com/office/drawing/2014/main" id="{84E879F7-6430-6671-2D0D-AC4F07DF25BE}"/>
              </a:ext>
            </a:extLst>
          </p:cNvPr>
          <p:cNvSpPr>
            <a:spLocks noGrp="1"/>
          </p:cNvSpPr>
          <p:nvPr>
            <p:ph type="sldNum" sz="quarter" idx="12"/>
          </p:nvPr>
        </p:nvSpPr>
        <p:spPr/>
        <p:txBody>
          <a:bodyPr/>
          <a:lstStyle/>
          <a:p>
            <a:fld id="{8BAB4C53-6F4F-4DD2-9B2B-49CDCA326648}" type="slidenum">
              <a:rPr lang="en-AU" smtClean="0"/>
              <a:t>29</a:t>
            </a:fld>
            <a:endParaRPr lang="en-AU"/>
          </a:p>
        </p:txBody>
      </p:sp>
      <p:sp>
        <p:nvSpPr>
          <p:cNvPr id="5" name="TextBox 4">
            <a:extLst>
              <a:ext uri="{FF2B5EF4-FFF2-40B4-BE49-F238E27FC236}">
                <a16:creationId xmlns:a16="http://schemas.microsoft.com/office/drawing/2014/main" id="{B6BC5079-D933-CA78-158C-4A232DA852E9}"/>
              </a:ext>
            </a:extLst>
          </p:cNvPr>
          <p:cNvSpPr txBox="1"/>
          <p:nvPr/>
        </p:nvSpPr>
        <p:spPr>
          <a:xfrm>
            <a:off x="3846493" y="411036"/>
            <a:ext cx="3057525" cy="369332"/>
          </a:xfrm>
          <a:prstGeom prst="rect">
            <a:avLst/>
          </a:prstGeom>
          <a:noFill/>
        </p:spPr>
        <p:txBody>
          <a:bodyPr wrap="square" rtlCol="0">
            <a:spAutoFit/>
          </a:bodyPr>
          <a:lstStyle/>
          <a:p>
            <a:pPr algn="ctr"/>
            <a:r>
              <a:rPr lang="en-AU" dirty="0"/>
              <a:t>Top half of table </a:t>
            </a:r>
          </a:p>
        </p:txBody>
      </p:sp>
      <p:sp>
        <p:nvSpPr>
          <p:cNvPr id="8" name="TextBox 7">
            <a:extLst>
              <a:ext uri="{FF2B5EF4-FFF2-40B4-BE49-F238E27FC236}">
                <a16:creationId xmlns:a16="http://schemas.microsoft.com/office/drawing/2014/main" id="{730687B5-3073-6074-ED2C-6E0692EF8FC3}"/>
              </a:ext>
            </a:extLst>
          </p:cNvPr>
          <p:cNvSpPr txBox="1"/>
          <p:nvPr/>
        </p:nvSpPr>
        <p:spPr>
          <a:xfrm>
            <a:off x="7541768" y="410568"/>
            <a:ext cx="3057525" cy="369332"/>
          </a:xfrm>
          <a:prstGeom prst="rect">
            <a:avLst/>
          </a:prstGeom>
          <a:noFill/>
        </p:spPr>
        <p:txBody>
          <a:bodyPr wrap="square" rtlCol="0">
            <a:spAutoFit/>
          </a:bodyPr>
          <a:lstStyle/>
          <a:p>
            <a:pPr algn="ctr"/>
            <a:r>
              <a:rPr lang="en-AU" dirty="0"/>
              <a:t>Top half of table </a:t>
            </a:r>
          </a:p>
        </p:txBody>
      </p:sp>
      <p:graphicFrame>
        <p:nvGraphicFramePr>
          <p:cNvPr id="7" name="Table 6">
            <a:extLst>
              <a:ext uri="{FF2B5EF4-FFF2-40B4-BE49-F238E27FC236}">
                <a16:creationId xmlns:a16="http://schemas.microsoft.com/office/drawing/2014/main" id="{DFAB1AA0-A728-F119-8A97-4599D2DAD07A}"/>
              </a:ext>
            </a:extLst>
          </p:cNvPr>
          <p:cNvGraphicFramePr>
            <a:graphicFrameLocks noGrp="1"/>
          </p:cNvGraphicFramePr>
          <p:nvPr>
            <p:extLst>
              <p:ext uri="{D42A27DB-BD31-4B8C-83A1-F6EECF244321}">
                <p14:modId xmlns:p14="http://schemas.microsoft.com/office/powerpoint/2010/main" val="1476117201"/>
              </p:ext>
            </p:extLst>
          </p:nvPr>
        </p:nvGraphicFramePr>
        <p:xfrm>
          <a:off x="1058238" y="934948"/>
          <a:ext cx="10099497" cy="5028477"/>
        </p:xfrm>
        <a:graphic>
          <a:graphicData uri="http://schemas.openxmlformats.org/drawingml/2006/table">
            <a:tbl>
              <a:tblPr>
                <a:tableStyleId>{5C22544A-7EE6-4342-B048-85BDC9FD1C3A}</a:tableStyleId>
              </a:tblPr>
              <a:tblGrid>
                <a:gridCol w="2385464">
                  <a:extLst>
                    <a:ext uri="{9D8B030D-6E8A-4147-A177-3AD203B41FA5}">
                      <a16:colId xmlns:a16="http://schemas.microsoft.com/office/drawing/2014/main" val="3617675453"/>
                    </a:ext>
                  </a:extLst>
                </a:gridCol>
                <a:gridCol w="1023193">
                  <a:extLst>
                    <a:ext uri="{9D8B030D-6E8A-4147-A177-3AD203B41FA5}">
                      <a16:colId xmlns:a16="http://schemas.microsoft.com/office/drawing/2014/main" val="2264944498"/>
                    </a:ext>
                  </a:extLst>
                </a:gridCol>
                <a:gridCol w="1023193">
                  <a:extLst>
                    <a:ext uri="{9D8B030D-6E8A-4147-A177-3AD203B41FA5}">
                      <a16:colId xmlns:a16="http://schemas.microsoft.com/office/drawing/2014/main" val="1307777761"/>
                    </a:ext>
                  </a:extLst>
                </a:gridCol>
                <a:gridCol w="1023193">
                  <a:extLst>
                    <a:ext uri="{9D8B030D-6E8A-4147-A177-3AD203B41FA5}">
                      <a16:colId xmlns:a16="http://schemas.microsoft.com/office/drawing/2014/main" val="1080822125"/>
                    </a:ext>
                  </a:extLst>
                </a:gridCol>
                <a:gridCol w="1023193">
                  <a:extLst>
                    <a:ext uri="{9D8B030D-6E8A-4147-A177-3AD203B41FA5}">
                      <a16:colId xmlns:a16="http://schemas.microsoft.com/office/drawing/2014/main" val="2940297144"/>
                    </a:ext>
                  </a:extLst>
                </a:gridCol>
                <a:gridCol w="1019048">
                  <a:extLst>
                    <a:ext uri="{9D8B030D-6E8A-4147-A177-3AD203B41FA5}">
                      <a16:colId xmlns:a16="http://schemas.microsoft.com/office/drawing/2014/main" val="69954292"/>
                    </a:ext>
                  </a:extLst>
                </a:gridCol>
                <a:gridCol w="873470">
                  <a:extLst>
                    <a:ext uri="{9D8B030D-6E8A-4147-A177-3AD203B41FA5}">
                      <a16:colId xmlns:a16="http://schemas.microsoft.com/office/drawing/2014/main" val="3433959037"/>
                    </a:ext>
                  </a:extLst>
                </a:gridCol>
                <a:gridCol w="855273">
                  <a:extLst>
                    <a:ext uri="{9D8B030D-6E8A-4147-A177-3AD203B41FA5}">
                      <a16:colId xmlns:a16="http://schemas.microsoft.com/office/drawing/2014/main" val="1002387426"/>
                    </a:ext>
                  </a:extLst>
                </a:gridCol>
                <a:gridCol w="873470">
                  <a:extLst>
                    <a:ext uri="{9D8B030D-6E8A-4147-A177-3AD203B41FA5}">
                      <a16:colId xmlns:a16="http://schemas.microsoft.com/office/drawing/2014/main" val="1410399706"/>
                    </a:ext>
                  </a:extLst>
                </a:gridCol>
              </a:tblGrid>
              <a:tr h="500352">
                <a:tc>
                  <a:txBody>
                    <a:bodyPr/>
                    <a:lstStyle/>
                    <a:p>
                      <a:pPr algn="ctr" fontAlgn="b"/>
                      <a:r>
                        <a:rPr lang="en-AU" sz="1400" b="1" i="0" u="none" strike="noStrike" dirty="0">
                          <a:solidFill>
                            <a:srgbClr val="000000"/>
                          </a:solidFill>
                          <a:effectLst/>
                          <a:latin typeface="+mn-lt"/>
                        </a:rPr>
                        <a:t>Risky drinking </a:t>
                      </a:r>
                      <a:endParaRPr lang="en-GB" sz="1400" b="1" i="0" u="none" strike="noStrike" dirty="0">
                        <a:solidFill>
                          <a:srgbClr val="000000"/>
                        </a:solidFill>
                        <a:effectLst/>
                        <a:latin typeface="+mn-lt"/>
                      </a:endParaRPr>
                    </a:p>
                  </a:txBody>
                  <a:tcPr marL="7620" marR="7620" marT="7620" marB="0" anchor="ctr"/>
                </a:tc>
                <a:tc gridSpan="4">
                  <a:txBody>
                    <a:bodyPr/>
                    <a:lstStyle/>
                    <a:p>
                      <a:pPr algn="ctr" fontAlgn="ctr"/>
                      <a:r>
                        <a:rPr lang="en-GB" sz="1400" b="1" u="none" strike="noStrike" dirty="0">
                          <a:effectLst/>
                          <a:latin typeface="+mn-lt"/>
                        </a:rPr>
                        <a:t>Cross-sectional </a:t>
                      </a:r>
                      <a:endParaRPr lang="en-GB" sz="1400" b="1" i="0" u="none" strike="noStrike" dirty="0">
                        <a:solidFill>
                          <a:srgbClr val="000000"/>
                        </a:solidFill>
                        <a:effectLst/>
                        <a:latin typeface="+mn-lt"/>
                      </a:endParaRPr>
                    </a:p>
                  </a:txBody>
                  <a:tcPr marL="7620" marR="7620" marT="7620" marB="0" anchor="ct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algn="ctr" fontAlgn="ctr"/>
                      <a:r>
                        <a:rPr lang="en-GB" sz="1400" b="1" u="none" strike="noStrike" dirty="0">
                          <a:effectLst/>
                          <a:latin typeface="+mn-lt"/>
                        </a:rPr>
                        <a:t>Lagged</a:t>
                      </a:r>
                      <a:endParaRPr lang="en-GB" sz="1400" b="1" i="0" u="none" strike="noStrike" dirty="0">
                        <a:solidFill>
                          <a:srgbClr val="000000"/>
                        </a:solidFill>
                        <a:effectLst/>
                        <a:latin typeface="+mn-lt"/>
                      </a:endParaRPr>
                    </a:p>
                  </a:txBody>
                  <a:tcPr marL="7620" marR="7620" marT="7620" marB="0" anchor="ct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472708383"/>
                  </a:ext>
                </a:extLst>
              </a:tr>
              <a:tr h="409378">
                <a:tc>
                  <a:txBody>
                    <a:bodyPr/>
                    <a:lstStyle/>
                    <a:p>
                      <a:pPr algn="l" fontAlgn="ctr"/>
                      <a:r>
                        <a:rPr lang="en-GB" sz="1400" u="none" strike="noStrike" dirty="0">
                          <a:effectLst/>
                          <a:latin typeface="+mn-lt"/>
                        </a:rPr>
                        <a:t> </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Odds Ratio</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P&gt;|z|</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Lower 95% CI</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Upper 95% CI</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Odds Ratio</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P&gt;|z|</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Lower 95% CI</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Upper 95% CI</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3197525170"/>
                  </a:ext>
                </a:extLst>
              </a:tr>
              <a:tr h="272919">
                <a:tc>
                  <a:txBody>
                    <a:bodyPr/>
                    <a:lstStyle/>
                    <a:p>
                      <a:pPr algn="l" fontAlgn="ctr"/>
                      <a:r>
                        <a:rPr lang="en-GB" sz="1400" u="none" strike="noStrike" dirty="0">
                          <a:effectLst/>
                          <a:latin typeface="+mn-lt"/>
                        </a:rPr>
                        <a:t> Age group</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l" fontAlgn="b"/>
                      <a:endParaRPr lang="en-GB" sz="1400" b="0" i="0" u="none" strike="noStrike">
                        <a:solidFill>
                          <a:srgbClr val="000000"/>
                        </a:solidFill>
                        <a:effectLst/>
                        <a:latin typeface="+mn-lt"/>
                      </a:endParaRPr>
                    </a:p>
                  </a:txBody>
                  <a:tcPr marL="7620" marR="7620" marT="7620" marB="0" anchor="b"/>
                </a:tc>
                <a:tc>
                  <a:txBody>
                    <a:bodyPr/>
                    <a:lstStyle/>
                    <a:p>
                      <a:pPr algn="l" fontAlgn="b"/>
                      <a:endParaRPr lang="en-GB" sz="1400" b="0" i="0" u="none" strike="noStrike">
                        <a:solidFill>
                          <a:srgbClr val="000000"/>
                        </a:solidFill>
                        <a:effectLst/>
                        <a:latin typeface="+mn-lt"/>
                      </a:endParaRPr>
                    </a:p>
                  </a:txBody>
                  <a:tcPr marL="7620" marR="7620" marT="7620" marB="0" anchor="b"/>
                </a:tc>
                <a:tc>
                  <a:txBody>
                    <a:bodyPr/>
                    <a:lstStyle/>
                    <a:p>
                      <a:pPr algn="l" fontAlgn="b"/>
                      <a:endParaRPr lang="en-GB" sz="1400" b="0" i="0" u="none" strike="noStrike">
                        <a:solidFill>
                          <a:srgbClr val="000000"/>
                        </a:solidFill>
                        <a:effectLst/>
                        <a:latin typeface="+mn-lt"/>
                      </a:endParaRPr>
                    </a:p>
                  </a:txBody>
                  <a:tcPr marL="7620" marR="7620" marT="7620" marB="0" anchor="b"/>
                </a:tc>
                <a:tc>
                  <a:txBody>
                    <a:bodyPr/>
                    <a:lstStyle/>
                    <a:p>
                      <a:pPr algn="l" fontAlgn="b"/>
                      <a:endParaRPr lang="en-GB" sz="1400" b="0" i="0" u="none" strike="noStrike">
                        <a:solidFill>
                          <a:srgbClr val="000000"/>
                        </a:solidFill>
                        <a:effectLst/>
                        <a:latin typeface="+mn-lt"/>
                      </a:endParaRPr>
                    </a:p>
                  </a:txBody>
                  <a:tcPr marL="7620" marR="7620" marT="7620" marB="0" anchor="b"/>
                </a:tc>
                <a:extLst>
                  <a:ext uri="{0D108BD9-81ED-4DB2-BD59-A6C34878D82A}">
                    <a16:rowId xmlns:a16="http://schemas.microsoft.com/office/drawing/2014/main" val="2729104809"/>
                  </a:ext>
                </a:extLst>
              </a:tr>
              <a:tr h="272919">
                <a:tc>
                  <a:txBody>
                    <a:bodyPr/>
                    <a:lstStyle/>
                    <a:p>
                      <a:pPr algn="r" fontAlgn="ctr"/>
                      <a:r>
                        <a:rPr lang="en-GB" sz="1400" u="none" strike="noStrike" dirty="0">
                          <a:effectLst/>
                          <a:latin typeface="+mn-lt"/>
                        </a:rPr>
                        <a:t>15-24 (ref)</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l" fontAlgn="b"/>
                      <a:endParaRPr lang="en-GB" sz="1400" b="0" i="0" u="none" strike="noStrike">
                        <a:solidFill>
                          <a:srgbClr val="000000"/>
                        </a:solidFill>
                        <a:effectLst/>
                        <a:latin typeface="+mn-lt"/>
                      </a:endParaRPr>
                    </a:p>
                  </a:txBody>
                  <a:tcPr marL="7620" marR="7620" marT="7620" marB="0" anchor="b"/>
                </a:tc>
                <a:tc>
                  <a:txBody>
                    <a:bodyPr/>
                    <a:lstStyle/>
                    <a:p>
                      <a:pPr algn="l" fontAlgn="b"/>
                      <a:endParaRPr lang="en-GB" sz="1400" b="0" i="0" u="none" strike="noStrike">
                        <a:solidFill>
                          <a:srgbClr val="000000"/>
                        </a:solidFill>
                        <a:effectLst/>
                        <a:latin typeface="+mn-lt"/>
                      </a:endParaRPr>
                    </a:p>
                  </a:txBody>
                  <a:tcPr marL="7620" marR="7620" marT="7620" marB="0" anchor="b"/>
                </a:tc>
                <a:tc>
                  <a:txBody>
                    <a:bodyPr/>
                    <a:lstStyle/>
                    <a:p>
                      <a:pPr algn="l" fontAlgn="b"/>
                      <a:endParaRPr lang="en-GB" sz="1400" b="0" i="0" u="none" strike="noStrike">
                        <a:solidFill>
                          <a:srgbClr val="000000"/>
                        </a:solidFill>
                        <a:effectLst/>
                        <a:latin typeface="+mn-lt"/>
                      </a:endParaRPr>
                    </a:p>
                  </a:txBody>
                  <a:tcPr marL="7620" marR="7620" marT="7620" marB="0" anchor="b"/>
                </a:tc>
                <a:tc>
                  <a:txBody>
                    <a:bodyPr/>
                    <a:lstStyle/>
                    <a:p>
                      <a:pPr algn="l" fontAlgn="b"/>
                      <a:endParaRPr lang="en-GB" sz="1400" b="0" i="0" u="none" strike="noStrike">
                        <a:solidFill>
                          <a:srgbClr val="000000"/>
                        </a:solidFill>
                        <a:effectLst/>
                        <a:latin typeface="+mn-lt"/>
                      </a:endParaRPr>
                    </a:p>
                  </a:txBody>
                  <a:tcPr marL="7620" marR="7620" marT="7620" marB="0" anchor="b"/>
                </a:tc>
                <a:extLst>
                  <a:ext uri="{0D108BD9-81ED-4DB2-BD59-A6C34878D82A}">
                    <a16:rowId xmlns:a16="http://schemas.microsoft.com/office/drawing/2014/main" val="1273960278"/>
                  </a:ext>
                </a:extLst>
              </a:tr>
              <a:tr h="272919">
                <a:tc>
                  <a:txBody>
                    <a:bodyPr/>
                    <a:lstStyle/>
                    <a:p>
                      <a:pPr algn="r" fontAlgn="ctr"/>
                      <a:r>
                        <a:rPr lang="en-GB" sz="1400" u="none" strike="noStrike" dirty="0">
                          <a:effectLst/>
                          <a:latin typeface="+mn-lt"/>
                        </a:rPr>
                        <a:t>25-54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0.668</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0.591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0.755</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0.626</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0.543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0.722</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594280184"/>
                  </a:ext>
                </a:extLst>
              </a:tr>
              <a:tr h="272919">
                <a:tc>
                  <a:txBody>
                    <a:bodyPr/>
                    <a:lstStyle/>
                    <a:p>
                      <a:pPr algn="r" fontAlgn="ctr"/>
                      <a:r>
                        <a:rPr lang="en-GB" sz="1400" u="none" strike="noStrike" dirty="0">
                          <a:effectLst/>
                          <a:latin typeface="+mn-lt"/>
                        </a:rPr>
                        <a:t>55-64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0.638</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0.529</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0.771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0.606</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0.490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0.750</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615169032"/>
                  </a:ext>
                </a:extLst>
              </a:tr>
              <a:tr h="272919">
                <a:tc>
                  <a:txBody>
                    <a:bodyPr/>
                    <a:lstStyle/>
                    <a:p>
                      <a:pPr algn="r" fontAlgn="ctr"/>
                      <a:r>
                        <a:rPr lang="en-GB" sz="1400" u="none" strike="noStrike" dirty="0">
                          <a:effectLst/>
                          <a:latin typeface="+mn-lt"/>
                        </a:rPr>
                        <a:t>65 and above</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0.373</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0.290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0.480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0.340</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0.257</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0.451</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1792341087"/>
                  </a:ext>
                </a:extLst>
              </a:tr>
              <a:tr h="272919">
                <a:tc>
                  <a:txBody>
                    <a:bodyPr/>
                    <a:lstStyle/>
                    <a:p>
                      <a:pPr algn="l" fontAlgn="ctr"/>
                      <a:r>
                        <a:rPr lang="en-GB" sz="1400" u="none" strike="noStrike" dirty="0">
                          <a:effectLst/>
                          <a:latin typeface="+mn-lt"/>
                        </a:rPr>
                        <a:t> School completion </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014949788"/>
                  </a:ext>
                </a:extLst>
              </a:tr>
              <a:tr h="272919">
                <a:tc>
                  <a:txBody>
                    <a:bodyPr/>
                    <a:lstStyle/>
                    <a:p>
                      <a:pPr algn="r" fontAlgn="ctr"/>
                      <a:r>
                        <a:rPr lang="en-GB" sz="1400" u="none" strike="noStrike" dirty="0">
                          <a:effectLst/>
                          <a:latin typeface="+mn-lt"/>
                        </a:rPr>
                        <a:t> Completed year 11 or 12 (ref.)</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2945652195"/>
                  </a:ext>
                </a:extLst>
              </a:tr>
              <a:tr h="272919">
                <a:tc>
                  <a:txBody>
                    <a:bodyPr/>
                    <a:lstStyle/>
                    <a:p>
                      <a:pPr algn="r" fontAlgn="ctr"/>
                      <a:r>
                        <a:rPr lang="en-GB" sz="1400" u="none" strike="noStrike" dirty="0">
                          <a:effectLst/>
                          <a:latin typeface="+mn-lt"/>
                        </a:rPr>
                        <a:t>completed year 10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0.149</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0.098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0.228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0.178</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a:effectLst/>
                          <a:latin typeface="+mn-lt"/>
                        </a:rPr>
                        <a:t>0.000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0.114</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0.278</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2469170238"/>
                  </a:ext>
                </a:extLst>
              </a:tr>
              <a:tr h="272919">
                <a:tc>
                  <a:txBody>
                    <a:bodyPr/>
                    <a:lstStyle/>
                    <a:p>
                      <a:pPr algn="r" fontAlgn="ctr"/>
                      <a:r>
                        <a:rPr lang="en-GB" sz="1400" u="none" strike="noStrike" dirty="0">
                          <a:effectLst/>
                          <a:latin typeface="+mn-lt"/>
                        </a:rPr>
                        <a:t>less than year 10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0.062</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a:effectLst/>
                          <a:latin typeface="+mn-lt"/>
                        </a:rPr>
                        <a:t>0.000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0.028</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0.139</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0.060</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0.024</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0.155</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2780314190"/>
                  </a:ext>
                </a:extLst>
              </a:tr>
              <a:tr h="272919">
                <a:tc>
                  <a:txBody>
                    <a:bodyPr/>
                    <a:lstStyle/>
                    <a:p>
                      <a:pPr algn="l" fontAlgn="ctr"/>
                      <a:r>
                        <a:rPr lang="en-GB" sz="1400" u="none" strike="noStrike" dirty="0">
                          <a:effectLst/>
                          <a:latin typeface="+mn-lt"/>
                        </a:rPr>
                        <a:t> Disadvantaged</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1.065</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0.254</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0.955</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1.188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1.091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0.164</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0.965</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1.235</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1338237092"/>
                  </a:ext>
                </a:extLst>
              </a:tr>
              <a:tr h="272919">
                <a:tc>
                  <a:txBody>
                    <a:bodyPr/>
                    <a:lstStyle/>
                    <a:p>
                      <a:pPr algn="l" fontAlgn="ctr"/>
                      <a:r>
                        <a:rPr lang="en-GB" sz="1400" u="none" strike="noStrike" dirty="0">
                          <a:effectLst/>
                          <a:latin typeface="+mn-lt"/>
                        </a:rPr>
                        <a:t> Financial stressors</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021422717"/>
                  </a:ext>
                </a:extLst>
              </a:tr>
              <a:tr h="272919">
                <a:tc>
                  <a:txBody>
                    <a:bodyPr/>
                    <a:lstStyle/>
                    <a:p>
                      <a:pPr algn="l" fontAlgn="ctr"/>
                      <a:r>
                        <a:rPr lang="en-GB" sz="1400" u="none" strike="noStrike" dirty="0">
                          <a:effectLst/>
                          <a:latin typeface="+mn-lt"/>
                        </a:rPr>
                        <a:t> None (ref.)</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156059986"/>
                  </a:ext>
                </a:extLst>
              </a:tr>
              <a:tr h="272919">
                <a:tc>
                  <a:txBody>
                    <a:bodyPr/>
                    <a:lstStyle/>
                    <a:p>
                      <a:pPr algn="r" fontAlgn="ctr"/>
                      <a:r>
                        <a:rPr lang="en-GB" sz="1400" u="none" strike="noStrike" dirty="0">
                          <a:effectLst/>
                          <a:latin typeface="+mn-lt"/>
                        </a:rPr>
                        <a:t>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1.005</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0.907</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0.920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1.099</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1.058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0.272</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0.957</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1.168</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107271613"/>
                  </a:ext>
                </a:extLst>
              </a:tr>
              <a:tr h="272919">
                <a:tc>
                  <a:txBody>
                    <a:bodyPr/>
                    <a:lstStyle/>
                    <a:p>
                      <a:pPr algn="r" fontAlgn="ctr"/>
                      <a:r>
                        <a:rPr lang="en-GB" sz="1400" u="none" strike="noStrike">
                          <a:effectLst/>
                          <a:latin typeface="+mn-lt"/>
                        </a:rPr>
                        <a:t>2</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1.112</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0.100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0.980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1.262</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1.128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0.099</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0.977</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1.302</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1297552617"/>
                  </a:ext>
                </a:extLst>
              </a:tr>
              <a:tr h="272919">
                <a:tc>
                  <a:txBody>
                    <a:bodyPr/>
                    <a:lstStyle/>
                    <a:p>
                      <a:pPr algn="r" fontAlgn="ctr"/>
                      <a:r>
                        <a:rPr lang="en-GB" sz="1400" u="none" strike="noStrike">
                          <a:effectLst/>
                          <a:latin typeface="+mn-lt"/>
                        </a:rPr>
                        <a:t>3+</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1.007</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0.928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0.871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1.164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1.034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0.693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0.876</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1.220</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1408504239"/>
                  </a:ext>
                </a:extLst>
              </a:tr>
            </a:tbl>
          </a:graphicData>
        </a:graphic>
      </p:graphicFrame>
    </p:spTree>
    <p:extLst>
      <p:ext uri="{BB962C8B-B14F-4D97-AF65-F5344CB8AC3E}">
        <p14:creationId xmlns:p14="http://schemas.microsoft.com/office/powerpoint/2010/main" val="4119237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A3C57-8DE5-E8C6-DCC9-7E0127CCC1E0}"/>
              </a:ext>
            </a:extLst>
          </p:cNvPr>
          <p:cNvSpPr>
            <a:spLocks noGrp="1"/>
          </p:cNvSpPr>
          <p:nvPr>
            <p:ph type="title"/>
          </p:nvPr>
        </p:nvSpPr>
        <p:spPr/>
        <p:txBody>
          <a:bodyPr/>
          <a:lstStyle/>
          <a:p>
            <a:pPr algn="ctr"/>
            <a:r>
              <a:rPr lang="en-AU" dirty="0"/>
              <a:t>Why focus on the alcohol use by the victim?</a:t>
            </a:r>
          </a:p>
        </p:txBody>
      </p:sp>
      <p:sp>
        <p:nvSpPr>
          <p:cNvPr id="3" name="Content Placeholder 2">
            <a:extLst>
              <a:ext uri="{FF2B5EF4-FFF2-40B4-BE49-F238E27FC236}">
                <a16:creationId xmlns:a16="http://schemas.microsoft.com/office/drawing/2014/main" id="{442D5A71-4F51-3AE6-C05F-3621F7852AA5}"/>
              </a:ext>
            </a:extLst>
          </p:cNvPr>
          <p:cNvSpPr>
            <a:spLocks noGrp="1"/>
          </p:cNvSpPr>
          <p:nvPr>
            <p:ph idx="1"/>
          </p:nvPr>
        </p:nvSpPr>
        <p:spPr/>
        <p:txBody>
          <a:bodyPr>
            <a:normAutofit/>
          </a:bodyPr>
          <a:lstStyle/>
          <a:p>
            <a:r>
              <a:rPr lang="en-AU" b="1" dirty="0"/>
              <a:t>Not</a:t>
            </a:r>
            <a:r>
              <a:rPr lang="en-AU" dirty="0"/>
              <a:t> because alcohol consumption by the victim provides an excuse for violence against women</a:t>
            </a:r>
          </a:p>
          <a:p>
            <a:r>
              <a:rPr lang="en-AU" b="1" dirty="0"/>
              <a:t>Not</a:t>
            </a:r>
            <a:r>
              <a:rPr lang="en-AU" dirty="0"/>
              <a:t> because what women say or do when they are affected by alcohol provides any justification for violence against them</a:t>
            </a:r>
          </a:p>
          <a:p>
            <a:r>
              <a:rPr lang="en-AU" b="1" dirty="0"/>
              <a:t>It’s partly because</a:t>
            </a:r>
            <a:r>
              <a:rPr lang="en-AU" dirty="0"/>
              <a:t> if we want to understand violence against women, we need to study both victim and offender</a:t>
            </a:r>
          </a:p>
          <a:p>
            <a:r>
              <a:rPr lang="en-AU" b="1" dirty="0"/>
              <a:t>Partly because</a:t>
            </a:r>
            <a:r>
              <a:rPr lang="en-AU" dirty="0"/>
              <a:t> heavy drinking may be a response to violence</a:t>
            </a:r>
          </a:p>
          <a:p>
            <a:r>
              <a:rPr lang="en-AU" b="1" dirty="0"/>
              <a:t>And partly because</a:t>
            </a:r>
            <a:r>
              <a:rPr lang="en-AU" dirty="0"/>
              <a:t> past studies have resulted in contradictory findings </a:t>
            </a:r>
            <a:r>
              <a:rPr lang="en-US" sz="2000" dirty="0"/>
              <a:t>(c.f. Smith and Weatherburn 2013; Devries et al. 2013; Yakubovich et al 2018) </a:t>
            </a:r>
            <a:endParaRPr lang="en-AU" sz="2000" dirty="0"/>
          </a:p>
          <a:p>
            <a:endParaRPr lang="en-AU" dirty="0"/>
          </a:p>
        </p:txBody>
      </p:sp>
      <p:sp>
        <p:nvSpPr>
          <p:cNvPr id="4" name="Slide Number Placeholder 3">
            <a:extLst>
              <a:ext uri="{FF2B5EF4-FFF2-40B4-BE49-F238E27FC236}">
                <a16:creationId xmlns:a16="http://schemas.microsoft.com/office/drawing/2014/main" id="{76E09ECE-5539-A131-8DA4-0F7EEA0C6BC6}"/>
              </a:ext>
            </a:extLst>
          </p:cNvPr>
          <p:cNvSpPr>
            <a:spLocks noGrp="1"/>
          </p:cNvSpPr>
          <p:nvPr>
            <p:ph type="sldNum" sz="quarter" idx="12"/>
          </p:nvPr>
        </p:nvSpPr>
        <p:spPr/>
        <p:txBody>
          <a:bodyPr/>
          <a:lstStyle/>
          <a:p>
            <a:fld id="{8BAB4C53-6F4F-4DD2-9B2B-49CDCA326648}" type="slidenum">
              <a:rPr lang="en-AU" smtClean="0"/>
              <a:t>3</a:t>
            </a:fld>
            <a:endParaRPr lang="en-AU"/>
          </a:p>
        </p:txBody>
      </p:sp>
    </p:spTree>
    <p:extLst>
      <p:ext uri="{BB962C8B-B14F-4D97-AF65-F5344CB8AC3E}">
        <p14:creationId xmlns:p14="http://schemas.microsoft.com/office/powerpoint/2010/main" val="2881161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5C3D1F-9353-E109-D432-78272B6D155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E9638FD-A853-5568-A45C-0DFE707CBF6B}"/>
              </a:ext>
            </a:extLst>
          </p:cNvPr>
          <p:cNvSpPr txBox="1"/>
          <p:nvPr/>
        </p:nvSpPr>
        <p:spPr>
          <a:xfrm>
            <a:off x="1590675" y="6257925"/>
            <a:ext cx="9191625" cy="369332"/>
          </a:xfrm>
          <a:prstGeom prst="rect">
            <a:avLst/>
          </a:prstGeom>
          <a:noFill/>
        </p:spPr>
        <p:txBody>
          <a:bodyPr wrap="square" rtlCol="0">
            <a:spAutoFit/>
          </a:bodyPr>
          <a:lstStyle/>
          <a:p>
            <a:pPr algn="ctr"/>
            <a:r>
              <a:rPr lang="en-US" dirty="0"/>
              <a:t>Year fixed effects not shown</a:t>
            </a:r>
            <a:endParaRPr lang="en-AU" dirty="0"/>
          </a:p>
        </p:txBody>
      </p:sp>
      <p:sp>
        <p:nvSpPr>
          <p:cNvPr id="6" name="Slide Number Placeholder 5">
            <a:extLst>
              <a:ext uri="{FF2B5EF4-FFF2-40B4-BE49-F238E27FC236}">
                <a16:creationId xmlns:a16="http://schemas.microsoft.com/office/drawing/2014/main" id="{7E147570-CF2C-6B01-F17F-3779571C875C}"/>
              </a:ext>
            </a:extLst>
          </p:cNvPr>
          <p:cNvSpPr>
            <a:spLocks noGrp="1"/>
          </p:cNvSpPr>
          <p:nvPr>
            <p:ph type="sldNum" sz="quarter" idx="12"/>
          </p:nvPr>
        </p:nvSpPr>
        <p:spPr/>
        <p:txBody>
          <a:bodyPr/>
          <a:lstStyle/>
          <a:p>
            <a:fld id="{8BAB4C53-6F4F-4DD2-9B2B-49CDCA326648}" type="slidenum">
              <a:rPr lang="en-AU" smtClean="0"/>
              <a:t>30</a:t>
            </a:fld>
            <a:endParaRPr lang="en-AU"/>
          </a:p>
        </p:txBody>
      </p:sp>
      <p:sp>
        <p:nvSpPr>
          <p:cNvPr id="7" name="TextBox 6">
            <a:extLst>
              <a:ext uri="{FF2B5EF4-FFF2-40B4-BE49-F238E27FC236}">
                <a16:creationId xmlns:a16="http://schemas.microsoft.com/office/drawing/2014/main" id="{EDF1BDC3-C49D-8638-53B8-0872D77D6317}"/>
              </a:ext>
            </a:extLst>
          </p:cNvPr>
          <p:cNvSpPr txBox="1"/>
          <p:nvPr/>
        </p:nvSpPr>
        <p:spPr>
          <a:xfrm>
            <a:off x="3425253" y="346294"/>
            <a:ext cx="3057525" cy="369332"/>
          </a:xfrm>
          <a:prstGeom prst="rect">
            <a:avLst/>
          </a:prstGeom>
          <a:noFill/>
        </p:spPr>
        <p:txBody>
          <a:bodyPr wrap="square" rtlCol="0">
            <a:spAutoFit/>
          </a:bodyPr>
          <a:lstStyle/>
          <a:p>
            <a:pPr algn="ctr"/>
            <a:r>
              <a:rPr lang="en-AU" dirty="0"/>
              <a:t>Bottom half of table </a:t>
            </a:r>
          </a:p>
        </p:txBody>
      </p:sp>
      <p:sp>
        <p:nvSpPr>
          <p:cNvPr id="8" name="TextBox 7">
            <a:extLst>
              <a:ext uri="{FF2B5EF4-FFF2-40B4-BE49-F238E27FC236}">
                <a16:creationId xmlns:a16="http://schemas.microsoft.com/office/drawing/2014/main" id="{5A0334EC-B737-4E01-0CE4-29C8143535F3}"/>
              </a:ext>
            </a:extLst>
          </p:cNvPr>
          <p:cNvSpPr txBox="1"/>
          <p:nvPr/>
        </p:nvSpPr>
        <p:spPr>
          <a:xfrm>
            <a:off x="7461820" y="341262"/>
            <a:ext cx="3057525" cy="369332"/>
          </a:xfrm>
          <a:prstGeom prst="rect">
            <a:avLst/>
          </a:prstGeom>
          <a:noFill/>
        </p:spPr>
        <p:txBody>
          <a:bodyPr wrap="square" rtlCol="0">
            <a:spAutoFit/>
          </a:bodyPr>
          <a:lstStyle/>
          <a:p>
            <a:pPr algn="ctr"/>
            <a:r>
              <a:rPr lang="en-AU" dirty="0"/>
              <a:t>Bottom half of table </a:t>
            </a:r>
          </a:p>
        </p:txBody>
      </p:sp>
      <p:graphicFrame>
        <p:nvGraphicFramePr>
          <p:cNvPr id="10" name="Table 9">
            <a:extLst>
              <a:ext uri="{FF2B5EF4-FFF2-40B4-BE49-F238E27FC236}">
                <a16:creationId xmlns:a16="http://schemas.microsoft.com/office/drawing/2014/main" id="{73FB3406-5236-D6FD-99EE-330ADDAC8260}"/>
              </a:ext>
            </a:extLst>
          </p:cNvPr>
          <p:cNvGraphicFramePr>
            <a:graphicFrameLocks noGrp="1"/>
          </p:cNvGraphicFramePr>
          <p:nvPr>
            <p:extLst>
              <p:ext uri="{D42A27DB-BD31-4B8C-83A1-F6EECF244321}">
                <p14:modId xmlns:p14="http://schemas.microsoft.com/office/powerpoint/2010/main" val="3587285830"/>
              </p:ext>
            </p:extLst>
          </p:nvPr>
        </p:nvGraphicFramePr>
        <p:xfrm>
          <a:off x="1027415" y="934948"/>
          <a:ext cx="10140593" cy="5086215"/>
        </p:xfrm>
        <a:graphic>
          <a:graphicData uri="http://schemas.openxmlformats.org/drawingml/2006/table">
            <a:tbl>
              <a:tblPr>
                <a:tableStyleId>{5C22544A-7EE6-4342-B048-85BDC9FD1C3A}</a:tableStyleId>
              </a:tblPr>
              <a:tblGrid>
                <a:gridCol w="1955033">
                  <a:extLst>
                    <a:ext uri="{9D8B030D-6E8A-4147-A177-3AD203B41FA5}">
                      <a16:colId xmlns:a16="http://schemas.microsoft.com/office/drawing/2014/main" val="3882322323"/>
                    </a:ext>
                  </a:extLst>
                </a:gridCol>
                <a:gridCol w="959898">
                  <a:extLst>
                    <a:ext uri="{9D8B030D-6E8A-4147-A177-3AD203B41FA5}">
                      <a16:colId xmlns:a16="http://schemas.microsoft.com/office/drawing/2014/main" val="1805609071"/>
                    </a:ext>
                  </a:extLst>
                </a:gridCol>
                <a:gridCol w="959898">
                  <a:extLst>
                    <a:ext uri="{9D8B030D-6E8A-4147-A177-3AD203B41FA5}">
                      <a16:colId xmlns:a16="http://schemas.microsoft.com/office/drawing/2014/main" val="617543084"/>
                    </a:ext>
                  </a:extLst>
                </a:gridCol>
                <a:gridCol w="959898">
                  <a:extLst>
                    <a:ext uri="{9D8B030D-6E8A-4147-A177-3AD203B41FA5}">
                      <a16:colId xmlns:a16="http://schemas.microsoft.com/office/drawing/2014/main" val="4009255634"/>
                    </a:ext>
                  </a:extLst>
                </a:gridCol>
                <a:gridCol w="959898">
                  <a:extLst>
                    <a:ext uri="{9D8B030D-6E8A-4147-A177-3AD203B41FA5}">
                      <a16:colId xmlns:a16="http://schemas.microsoft.com/office/drawing/2014/main" val="2203645335"/>
                    </a:ext>
                  </a:extLst>
                </a:gridCol>
                <a:gridCol w="1086492">
                  <a:extLst>
                    <a:ext uri="{9D8B030D-6E8A-4147-A177-3AD203B41FA5}">
                      <a16:colId xmlns:a16="http://schemas.microsoft.com/office/drawing/2014/main" val="2221222289"/>
                    </a:ext>
                  </a:extLst>
                </a:gridCol>
                <a:gridCol w="1086492">
                  <a:extLst>
                    <a:ext uri="{9D8B030D-6E8A-4147-A177-3AD203B41FA5}">
                      <a16:colId xmlns:a16="http://schemas.microsoft.com/office/drawing/2014/main" val="2713231323"/>
                    </a:ext>
                  </a:extLst>
                </a:gridCol>
                <a:gridCol w="1086492">
                  <a:extLst>
                    <a:ext uri="{9D8B030D-6E8A-4147-A177-3AD203B41FA5}">
                      <a16:colId xmlns:a16="http://schemas.microsoft.com/office/drawing/2014/main" val="2726165689"/>
                    </a:ext>
                  </a:extLst>
                </a:gridCol>
                <a:gridCol w="1086492">
                  <a:extLst>
                    <a:ext uri="{9D8B030D-6E8A-4147-A177-3AD203B41FA5}">
                      <a16:colId xmlns:a16="http://schemas.microsoft.com/office/drawing/2014/main" val="3462335569"/>
                    </a:ext>
                  </a:extLst>
                </a:gridCol>
              </a:tblGrid>
              <a:tr h="481228">
                <a:tc>
                  <a:txBody>
                    <a:bodyPr/>
                    <a:lstStyle/>
                    <a:p>
                      <a:pPr algn="ctr" fontAlgn="ctr"/>
                      <a:r>
                        <a:rPr lang="en-AU" sz="1400" b="1" i="0" u="none" strike="noStrike" dirty="0">
                          <a:solidFill>
                            <a:srgbClr val="000000"/>
                          </a:solidFill>
                          <a:effectLst/>
                          <a:latin typeface="+mn-lt"/>
                        </a:rPr>
                        <a:t>Risky drinking </a:t>
                      </a:r>
                      <a:endParaRPr lang="en-GB" sz="1400" b="1" i="0" u="none" strike="noStrike" dirty="0">
                        <a:solidFill>
                          <a:srgbClr val="000000"/>
                        </a:solidFill>
                        <a:effectLst/>
                        <a:latin typeface="+mn-lt"/>
                      </a:endParaRPr>
                    </a:p>
                  </a:txBody>
                  <a:tcPr marL="7620" marR="7620" marT="7620" marB="0" anchor="ctr"/>
                </a:tc>
                <a:tc gridSpan="4">
                  <a:txBody>
                    <a:bodyPr/>
                    <a:lstStyle/>
                    <a:p>
                      <a:pPr algn="ctr" fontAlgn="ctr"/>
                      <a:r>
                        <a:rPr lang="en-AU" sz="1400" b="1" i="0" u="none" strike="noStrike" dirty="0">
                          <a:solidFill>
                            <a:srgbClr val="000000"/>
                          </a:solidFill>
                          <a:effectLst/>
                          <a:latin typeface="+mn-lt"/>
                        </a:rPr>
                        <a:t>Cross sectional </a:t>
                      </a:r>
                      <a:endParaRPr lang="en-GB" sz="1400" b="1" i="0" u="none" strike="noStrike" dirty="0">
                        <a:solidFill>
                          <a:srgbClr val="000000"/>
                        </a:solidFill>
                        <a:effectLst/>
                        <a:latin typeface="+mn-lt"/>
                      </a:endParaRPr>
                    </a:p>
                  </a:txBody>
                  <a:tcPr marL="7620" marR="7620" marT="7620" marB="0" anchor="ctr"/>
                </a:tc>
                <a:tc hMerge="1">
                  <a:txBody>
                    <a:bodyPr/>
                    <a:lstStyle/>
                    <a:p>
                      <a:pPr algn="ctr" fontAlgn="ctr"/>
                      <a:endParaRPr lang="en-GB" sz="1400" b="0" i="0" u="none" strike="noStrike" dirty="0">
                        <a:solidFill>
                          <a:srgbClr val="000000"/>
                        </a:solidFill>
                        <a:effectLst/>
                        <a:latin typeface="+mn-lt"/>
                      </a:endParaRPr>
                    </a:p>
                  </a:txBody>
                  <a:tcPr marL="7620" marR="7620" marT="7620" marB="0" anchor="ctr"/>
                </a:tc>
                <a:tc hMerge="1">
                  <a:txBody>
                    <a:bodyPr/>
                    <a:lstStyle/>
                    <a:p>
                      <a:pPr algn="ctr" fontAlgn="ctr"/>
                      <a:endParaRPr lang="en-GB" sz="1400" b="0" i="0" u="none" strike="noStrike" dirty="0">
                        <a:solidFill>
                          <a:srgbClr val="000000"/>
                        </a:solidFill>
                        <a:effectLst/>
                        <a:latin typeface="+mn-lt"/>
                      </a:endParaRPr>
                    </a:p>
                  </a:txBody>
                  <a:tcPr marL="7620" marR="7620" marT="7620" marB="0" anchor="ctr"/>
                </a:tc>
                <a:tc hMerge="1">
                  <a:txBody>
                    <a:bodyPr/>
                    <a:lstStyle/>
                    <a:p>
                      <a:pPr algn="ctr" fontAlgn="ctr"/>
                      <a:endParaRPr lang="en-GB" sz="1400" b="0" i="0" u="none" strike="noStrike" dirty="0">
                        <a:solidFill>
                          <a:srgbClr val="000000"/>
                        </a:solidFill>
                        <a:effectLst/>
                        <a:latin typeface="+mn-lt"/>
                      </a:endParaRPr>
                    </a:p>
                  </a:txBody>
                  <a:tcPr marL="7620" marR="7620" marT="7620" marB="0" anchor="ctr"/>
                </a:tc>
                <a:tc gridSpan="4">
                  <a:txBody>
                    <a:bodyPr/>
                    <a:lstStyle/>
                    <a:p>
                      <a:pPr algn="ctr" fontAlgn="b"/>
                      <a:r>
                        <a:rPr lang="en-AU" sz="1400" b="1" i="0" u="none" strike="noStrike" dirty="0">
                          <a:solidFill>
                            <a:srgbClr val="000000"/>
                          </a:solidFill>
                          <a:effectLst/>
                          <a:latin typeface="+mn-lt"/>
                        </a:rPr>
                        <a:t>Lagged</a:t>
                      </a:r>
                      <a:endParaRPr lang="en-GB" sz="1400" b="1" i="0" u="none" strike="noStrike" dirty="0">
                        <a:solidFill>
                          <a:srgbClr val="000000"/>
                        </a:solidFill>
                        <a:effectLst/>
                        <a:latin typeface="+mn-lt"/>
                      </a:endParaRPr>
                    </a:p>
                  </a:txBody>
                  <a:tcPr marL="7620" marR="7620" marT="7620" marB="0" anchor="ctr"/>
                </a:tc>
                <a:tc hMerge="1">
                  <a:txBody>
                    <a:bodyPr/>
                    <a:lstStyle/>
                    <a:p>
                      <a:pPr algn="ctr" fontAlgn="b"/>
                      <a:endParaRPr lang="en-GB" sz="1400" b="0" i="0" u="none" strike="noStrike" dirty="0">
                        <a:solidFill>
                          <a:srgbClr val="000000"/>
                        </a:solidFill>
                        <a:effectLst/>
                        <a:latin typeface="+mn-lt"/>
                      </a:endParaRPr>
                    </a:p>
                  </a:txBody>
                  <a:tcPr marL="7620" marR="7620" marT="7620" marB="0" anchor="ctr"/>
                </a:tc>
                <a:tc hMerge="1">
                  <a:txBody>
                    <a:bodyPr/>
                    <a:lstStyle/>
                    <a:p>
                      <a:pPr algn="ctr" fontAlgn="b"/>
                      <a:endParaRPr lang="en-GB" sz="1400" b="0" i="0" u="none" strike="noStrike" dirty="0">
                        <a:solidFill>
                          <a:srgbClr val="000000"/>
                        </a:solidFill>
                        <a:effectLst/>
                        <a:latin typeface="+mn-lt"/>
                      </a:endParaRPr>
                    </a:p>
                  </a:txBody>
                  <a:tcPr marL="7620" marR="7620" marT="7620" marB="0" anchor="ctr"/>
                </a:tc>
                <a:tc hMerge="1">
                  <a:txBody>
                    <a:bodyPr/>
                    <a:lstStyle/>
                    <a:p>
                      <a:pPr algn="ctr" fontAlgn="b"/>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1264044895"/>
                  </a:ext>
                </a:extLst>
              </a:tr>
              <a:tr h="320819">
                <a:tc>
                  <a:txBody>
                    <a:bodyPr/>
                    <a:lstStyle/>
                    <a:p>
                      <a:pPr algn="l" fontAlgn="ctr"/>
                      <a:r>
                        <a:rPr lang="en-GB" sz="1400" u="none" strike="noStrike" dirty="0">
                          <a:effectLst/>
                          <a:latin typeface="+mn-lt"/>
                        </a:rPr>
                        <a:t>Personal stressors </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AU" sz="1400" b="0" i="0" u="none" strike="noStrike" dirty="0">
                          <a:solidFill>
                            <a:srgbClr val="000000"/>
                          </a:solidFill>
                          <a:effectLst/>
                          <a:latin typeface="+mn-lt"/>
                        </a:rPr>
                        <a:t>Odds ratio</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P&gt;|z|</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Lower 95% CI</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Upper 95% CI</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Odds Ratio</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P&gt;|z|</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Lower 95% CI</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Upper 95% CI</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3503820403"/>
                  </a:ext>
                </a:extLst>
              </a:tr>
              <a:tr h="320819">
                <a:tc>
                  <a:txBody>
                    <a:bodyPr/>
                    <a:lstStyle/>
                    <a:p>
                      <a:pPr algn="r" fontAlgn="ctr"/>
                      <a:r>
                        <a:rPr lang="en-GB" sz="1400" u="none" strike="noStrike" dirty="0">
                          <a:effectLst/>
                          <a:latin typeface="+mn-lt"/>
                        </a:rPr>
                        <a:t>0 (ref)</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1396645618"/>
                  </a:ext>
                </a:extLst>
              </a:tr>
              <a:tr h="320819">
                <a:tc>
                  <a:txBody>
                    <a:bodyPr/>
                    <a:lstStyle/>
                    <a:p>
                      <a:pPr algn="r" fontAlgn="ctr"/>
                      <a:r>
                        <a:rPr lang="en-GB" sz="1400" u="none" strike="noStrike">
                          <a:effectLst/>
                          <a:latin typeface="+mn-lt"/>
                        </a:rPr>
                        <a:t>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1.059</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0.049</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1.000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1.122</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1.049</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0.139</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0.985</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1.117</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2377704455"/>
                  </a:ext>
                </a:extLst>
              </a:tr>
              <a:tr h="320819">
                <a:tc>
                  <a:txBody>
                    <a:bodyPr/>
                    <a:lstStyle/>
                    <a:p>
                      <a:pPr algn="r" fontAlgn="ctr"/>
                      <a:r>
                        <a:rPr lang="en-GB" sz="1400" u="none" strike="noStrike" dirty="0">
                          <a:effectLst/>
                          <a:latin typeface="+mn-lt"/>
                        </a:rPr>
                        <a:t>2</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1.162</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1.073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1.258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1.182</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1.082</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1.291</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1583611729"/>
                  </a:ext>
                </a:extLst>
              </a:tr>
              <a:tr h="320819">
                <a:tc>
                  <a:txBody>
                    <a:bodyPr/>
                    <a:lstStyle/>
                    <a:p>
                      <a:pPr algn="r" fontAlgn="ctr"/>
                      <a:r>
                        <a:rPr lang="en-GB" sz="1400" u="none" strike="noStrike">
                          <a:effectLst/>
                          <a:latin typeface="+mn-lt"/>
                        </a:rPr>
                        <a:t>3</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1.169</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0.029</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1.016</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1.344</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1.177</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0.044</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1.005</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1.378</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80791506"/>
                  </a:ext>
                </a:extLst>
              </a:tr>
              <a:tr h="320819">
                <a:tc>
                  <a:txBody>
                    <a:bodyPr/>
                    <a:lstStyle/>
                    <a:p>
                      <a:pPr algn="r" fontAlgn="ctr"/>
                      <a:r>
                        <a:rPr lang="en-GB" sz="1400" u="none" strike="noStrike" dirty="0">
                          <a:effectLst/>
                          <a:latin typeface="+mn-lt"/>
                        </a:rPr>
                        <a:t>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1.005</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0.971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0.761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1.328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0.896</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0.503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0.649</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1.236</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943969866"/>
                  </a:ext>
                </a:extLst>
              </a:tr>
              <a:tr h="320819">
                <a:tc>
                  <a:txBody>
                    <a:bodyPr/>
                    <a:lstStyle/>
                    <a:p>
                      <a:pPr algn="l" fontAlgn="ctr"/>
                      <a:r>
                        <a:rPr lang="en-GB" sz="1400" u="none" strike="noStrike" dirty="0">
                          <a:effectLst/>
                          <a:latin typeface="+mn-lt"/>
                        </a:rPr>
                        <a:t>Social isolation </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655489031"/>
                  </a:ext>
                </a:extLst>
              </a:tr>
              <a:tr h="320819">
                <a:tc>
                  <a:txBody>
                    <a:bodyPr/>
                    <a:lstStyle/>
                    <a:p>
                      <a:pPr algn="r" fontAlgn="b"/>
                      <a:r>
                        <a:rPr lang="en-GB" sz="1400" u="none" strike="noStrike">
                          <a:effectLst/>
                          <a:latin typeface="+mn-lt"/>
                        </a:rPr>
                        <a:t>0-1.99 (ref)</a:t>
                      </a:r>
                      <a:endParaRPr lang="en-GB" sz="1400" b="0" i="0" u="none" strike="noStrike">
                        <a:solidFill>
                          <a:srgbClr val="000000"/>
                        </a:solidFill>
                        <a:effectLst/>
                        <a:latin typeface="+mn-lt"/>
                      </a:endParaRPr>
                    </a:p>
                  </a:txBody>
                  <a:tcPr marL="7620" marR="7620" marT="7620" marB="0" anchor="b"/>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2870521692"/>
                  </a:ext>
                </a:extLst>
              </a:tr>
              <a:tr h="320819">
                <a:tc>
                  <a:txBody>
                    <a:bodyPr/>
                    <a:lstStyle/>
                    <a:p>
                      <a:pPr algn="r" fontAlgn="ctr"/>
                      <a:r>
                        <a:rPr lang="en-GB" sz="1400" u="none" strike="noStrike" dirty="0">
                          <a:effectLst/>
                          <a:latin typeface="+mn-lt"/>
                        </a:rPr>
                        <a:t>2.00-2.99</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0.979</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0.560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0.913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1.051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0.954</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0.233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0.883</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1.031</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1443744121"/>
                  </a:ext>
                </a:extLst>
              </a:tr>
              <a:tr h="320819">
                <a:tc>
                  <a:txBody>
                    <a:bodyPr/>
                    <a:lstStyle/>
                    <a:p>
                      <a:pPr algn="r" fontAlgn="ctr"/>
                      <a:r>
                        <a:rPr lang="en-GB" sz="1400" u="none" strike="noStrike">
                          <a:effectLst/>
                          <a:latin typeface="+mn-lt"/>
                        </a:rPr>
                        <a:t>3.00-3.99</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0.998</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0.971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0.911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1.094</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0.985</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0.766</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0.889</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1.090</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988623320"/>
                  </a:ext>
                </a:extLst>
              </a:tr>
              <a:tr h="320819">
                <a:tc>
                  <a:txBody>
                    <a:bodyPr/>
                    <a:lstStyle/>
                    <a:p>
                      <a:pPr algn="r" fontAlgn="ctr"/>
                      <a:r>
                        <a:rPr lang="en-GB" sz="1400" u="none" strike="noStrike">
                          <a:effectLst/>
                          <a:latin typeface="+mn-lt"/>
                        </a:rPr>
                        <a:t>4 and above</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0.971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0.601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0.871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1.083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0.957</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0.478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0.847</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1.081</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2629319995"/>
                  </a:ext>
                </a:extLst>
              </a:tr>
              <a:tr h="320819">
                <a:tc>
                  <a:txBody>
                    <a:bodyPr/>
                    <a:lstStyle/>
                    <a:p>
                      <a:pPr algn="l" fontAlgn="ctr"/>
                      <a:r>
                        <a:rPr lang="en-GB" sz="1400" u="none" strike="noStrike">
                          <a:effectLst/>
                          <a:latin typeface="+mn-lt"/>
                        </a:rPr>
                        <a:t>Ever married/de facto</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0.928</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0.108</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0.848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1.016</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0.923</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0.125</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0.833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1.023</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756577007"/>
                  </a:ext>
                </a:extLst>
              </a:tr>
              <a:tr h="320819">
                <a:tc>
                  <a:txBody>
                    <a:bodyPr/>
                    <a:lstStyle/>
                    <a:p>
                      <a:pPr algn="l" fontAlgn="ctr"/>
                      <a:r>
                        <a:rPr lang="en-GB" sz="1400" u="none" strike="noStrike">
                          <a:effectLst/>
                          <a:latin typeface="+mn-lt"/>
                        </a:rPr>
                        <a:t>Pregnant</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0.216</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0.185</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0.251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0.202</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0.000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0.170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0.240</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3755168341"/>
                  </a:ext>
                </a:extLst>
              </a:tr>
              <a:tr h="320819">
                <a:tc>
                  <a:txBody>
                    <a:bodyPr/>
                    <a:lstStyle/>
                    <a:p>
                      <a:pPr algn="l" fontAlgn="ctr"/>
                      <a:r>
                        <a:rPr lang="en-GB" sz="1400" u="none" strike="noStrike">
                          <a:effectLst/>
                          <a:latin typeface="+mn-lt"/>
                        </a:rPr>
                        <a:t>Victim of violence </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1.326</a:t>
                      </a:r>
                      <a:endParaRPr lang="en-GB" sz="1400" b="0" i="0" u="none" strike="noStrike" dirty="0">
                        <a:solidFill>
                          <a:srgbClr val="000000"/>
                        </a:solidFill>
                        <a:effectLst/>
                        <a:latin typeface="+mn-lt"/>
                      </a:endParaRPr>
                    </a:p>
                  </a:txBody>
                  <a:tcPr marL="7620" marR="7620" marT="7620" marB="0" anchor="ctr">
                    <a:solidFill>
                      <a:srgbClr val="92D050"/>
                    </a:solidFill>
                  </a:tcPr>
                </a:tc>
                <a:tc>
                  <a:txBody>
                    <a:bodyPr/>
                    <a:lstStyle/>
                    <a:p>
                      <a:pPr algn="ctr" fontAlgn="ctr"/>
                      <a:r>
                        <a:rPr lang="en-GB" sz="1400" u="none" strike="noStrike">
                          <a:effectLst/>
                          <a:latin typeface="+mn-lt"/>
                        </a:rPr>
                        <a:t>0.003</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1.103</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1.595</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1.210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0.088</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0.972</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1.505</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563844143"/>
                  </a:ext>
                </a:extLst>
              </a:tr>
            </a:tbl>
          </a:graphicData>
        </a:graphic>
      </p:graphicFrame>
    </p:spTree>
    <p:extLst>
      <p:ext uri="{BB962C8B-B14F-4D97-AF65-F5344CB8AC3E}">
        <p14:creationId xmlns:p14="http://schemas.microsoft.com/office/powerpoint/2010/main" val="15328392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6D019-A081-23DA-EDE3-15343B62347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6492DED-B494-5FAD-7C0D-0702F934C07C}"/>
              </a:ext>
            </a:extLst>
          </p:cNvPr>
          <p:cNvSpPr txBox="1"/>
          <p:nvPr/>
        </p:nvSpPr>
        <p:spPr>
          <a:xfrm>
            <a:off x="1590675" y="6257925"/>
            <a:ext cx="9191625" cy="369332"/>
          </a:xfrm>
          <a:prstGeom prst="rect">
            <a:avLst/>
          </a:prstGeom>
          <a:noFill/>
        </p:spPr>
        <p:txBody>
          <a:bodyPr wrap="square" rtlCol="0">
            <a:spAutoFit/>
          </a:bodyPr>
          <a:lstStyle/>
          <a:p>
            <a:pPr algn="ctr"/>
            <a:r>
              <a:rPr lang="en-US" dirty="0"/>
              <a:t>Year fixed effects not shown</a:t>
            </a:r>
            <a:endParaRPr lang="en-AU" dirty="0"/>
          </a:p>
        </p:txBody>
      </p:sp>
      <p:sp>
        <p:nvSpPr>
          <p:cNvPr id="6" name="Slide Number Placeholder 5">
            <a:extLst>
              <a:ext uri="{FF2B5EF4-FFF2-40B4-BE49-F238E27FC236}">
                <a16:creationId xmlns:a16="http://schemas.microsoft.com/office/drawing/2014/main" id="{DAC27AF9-16BE-924A-144D-1C6DA2BA5DBA}"/>
              </a:ext>
            </a:extLst>
          </p:cNvPr>
          <p:cNvSpPr>
            <a:spLocks noGrp="1"/>
          </p:cNvSpPr>
          <p:nvPr>
            <p:ph type="sldNum" sz="quarter" idx="12"/>
          </p:nvPr>
        </p:nvSpPr>
        <p:spPr/>
        <p:txBody>
          <a:bodyPr/>
          <a:lstStyle/>
          <a:p>
            <a:fld id="{8BAB4C53-6F4F-4DD2-9B2B-49CDCA326648}" type="slidenum">
              <a:rPr lang="en-AU" smtClean="0"/>
              <a:t>31</a:t>
            </a:fld>
            <a:endParaRPr lang="en-AU"/>
          </a:p>
        </p:txBody>
      </p:sp>
      <p:sp>
        <p:nvSpPr>
          <p:cNvPr id="7" name="TextBox 6">
            <a:extLst>
              <a:ext uri="{FF2B5EF4-FFF2-40B4-BE49-F238E27FC236}">
                <a16:creationId xmlns:a16="http://schemas.microsoft.com/office/drawing/2014/main" id="{133FE2C6-D872-80BE-1BFA-CDEA2BF73FD7}"/>
              </a:ext>
            </a:extLst>
          </p:cNvPr>
          <p:cNvSpPr txBox="1"/>
          <p:nvPr/>
        </p:nvSpPr>
        <p:spPr>
          <a:xfrm>
            <a:off x="3527995" y="321191"/>
            <a:ext cx="3057525" cy="369332"/>
          </a:xfrm>
          <a:prstGeom prst="rect">
            <a:avLst/>
          </a:prstGeom>
          <a:noFill/>
        </p:spPr>
        <p:txBody>
          <a:bodyPr wrap="square" rtlCol="0">
            <a:spAutoFit/>
          </a:bodyPr>
          <a:lstStyle/>
          <a:p>
            <a:pPr algn="ctr"/>
            <a:r>
              <a:rPr lang="en-AU" dirty="0"/>
              <a:t>Bottom half of table </a:t>
            </a:r>
          </a:p>
        </p:txBody>
      </p:sp>
      <p:sp>
        <p:nvSpPr>
          <p:cNvPr id="8" name="TextBox 7">
            <a:extLst>
              <a:ext uri="{FF2B5EF4-FFF2-40B4-BE49-F238E27FC236}">
                <a16:creationId xmlns:a16="http://schemas.microsoft.com/office/drawing/2014/main" id="{BC9E4F81-F8A9-C70C-5809-3B42CE35B0F1}"/>
              </a:ext>
            </a:extLst>
          </p:cNvPr>
          <p:cNvSpPr txBox="1"/>
          <p:nvPr/>
        </p:nvSpPr>
        <p:spPr>
          <a:xfrm>
            <a:off x="7523464" y="321191"/>
            <a:ext cx="3057525" cy="369332"/>
          </a:xfrm>
          <a:prstGeom prst="rect">
            <a:avLst/>
          </a:prstGeom>
          <a:noFill/>
        </p:spPr>
        <p:txBody>
          <a:bodyPr wrap="square" rtlCol="0">
            <a:spAutoFit/>
          </a:bodyPr>
          <a:lstStyle/>
          <a:p>
            <a:pPr algn="ctr"/>
            <a:r>
              <a:rPr lang="en-AU" dirty="0"/>
              <a:t>Bottom half of table </a:t>
            </a:r>
          </a:p>
        </p:txBody>
      </p:sp>
      <p:graphicFrame>
        <p:nvGraphicFramePr>
          <p:cNvPr id="10" name="Table 9">
            <a:extLst>
              <a:ext uri="{FF2B5EF4-FFF2-40B4-BE49-F238E27FC236}">
                <a16:creationId xmlns:a16="http://schemas.microsoft.com/office/drawing/2014/main" id="{C44FD080-B4CF-205F-0C8C-D56F88B3D884}"/>
              </a:ext>
            </a:extLst>
          </p:cNvPr>
          <p:cNvGraphicFramePr>
            <a:graphicFrameLocks noGrp="1"/>
          </p:cNvGraphicFramePr>
          <p:nvPr>
            <p:extLst>
              <p:ext uri="{D42A27DB-BD31-4B8C-83A1-F6EECF244321}">
                <p14:modId xmlns:p14="http://schemas.microsoft.com/office/powerpoint/2010/main" val="3959926226"/>
              </p:ext>
            </p:extLst>
          </p:nvPr>
        </p:nvGraphicFramePr>
        <p:xfrm>
          <a:off x="1027415" y="934948"/>
          <a:ext cx="10140593" cy="5086215"/>
        </p:xfrm>
        <a:graphic>
          <a:graphicData uri="http://schemas.openxmlformats.org/drawingml/2006/table">
            <a:tbl>
              <a:tblPr>
                <a:tableStyleId>{5C22544A-7EE6-4342-B048-85BDC9FD1C3A}</a:tableStyleId>
              </a:tblPr>
              <a:tblGrid>
                <a:gridCol w="1955033">
                  <a:extLst>
                    <a:ext uri="{9D8B030D-6E8A-4147-A177-3AD203B41FA5}">
                      <a16:colId xmlns:a16="http://schemas.microsoft.com/office/drawing/2014/main" val="3882322323"/>
                    </a:ext>
                  </a:extLst>
                </a:gridCol>
                <a:gridCol w="959898">
                  <a:extLst>
                    <a:ext uri="{9D8B030D-6E8A-4147-A177-3AD203B41FA5}">
                      <a16:colId xmlns:a16="http://schemas.microsoft.com/office/drawing/2014/main" val="1805609071"/>
                    </a:ext>
                  </a:extLst>
                </a:gridCol>
                <a:gridCol w="959898">
                  <a:extLst>
                    <a:ext uri="{9D8B030D-6E8A-4147-A177-3AD203B41FA5}">
                      <a16:colId xmlns:a16="http://schemas.microsoft.com/office/drawing/2014/main" val="617543084"/>
                    </a:ext>
                  </a:extLst>
                </a:gridCol>
                <a:gridCol w="959898">
                  <a:extLst>
                    <a:ext uri="{9D8B030D-6E8A-4147-A177-3AD203B41FA5}">
                      <a16:colId xmlns:a16="http://schemas.microsoft.com/office/drawing/2014/main" val="4009255634"/>
                    </a:ext>
                  </a:extLst>
                </a:gridCol>
                <a:gridCol w="959898">
                  <a:extLst>
                    <a:ext uri="{9D8B030D-6E8A-4147-A177-3AD203B41FA5}">
                      <a16:colId xmlns:a16="http://schemas.microsoft.com/office/drawing/2014/main" val="2203645335"/>
                    </a:ext>
                  </a:extLst>
                </a:gridCol>
                <a:gridCol w="1086492">
                  <a:extLst>
                    <a:ext uri="{9D8B030D-6E8A-4147-A177-3AD203B41FA5}">
                      <a16:colId xmlns:a16="http://schemas.microsoft.com/office/drawing/2014/main" val="2221222289"/>
                    </a:ext>
                  </a:extLst>
                </a:gridCol>
                <a:gridCol w="1086492">
                  <a:extLst>
                    <a:ext uri="{9D8B030D-6E8A-4147-A177-3AD203B41FA5}">
                      <a16:colId xmlns:a16="http://schemas.microsoft.com/office/drawing/2014/main" val="2713231323"/>
                    </a:ext>
                  </a:extLst>
                </a:gridCol>
                <a:gridCol w="1086492">
                  <a:extLst>
                    <a:ext uri="{9D8B030D-6E8A-4147-A177-3AD203B41FA5}">
                      <a16:colId xmlns:a16="http://schemas.microsoft.com/office/drawing/2014/main" val="2726165689"/>
                    </a:ext>
                  </a:extLst>
                </a:gridCol>
                <a:gridCol w="1086492">
                  <a:extLst>
                    <a:ext uri="{9D8B030D-6E8A-4147-A177-3AD203B41FA5}">
                      <a16:colId xmlns:a16="http://schemas.microsoft.com/office/drawing/2014/main" val="3462335569"/>
                    </a:ext>
                  </a:extLst>
                </a:gridCol>
              </a:tblGrid>
              <a:tr h="481228">
                <a:tc>
                  <a:txBody>
                    <a:bodyPr/>
                    <a:lstStyle/>
                    <a:p>
                      <a:pPr algn="ctr" fontAlgn="ctr"/>
                      <a:r>
                        <a:rPr lang="en-AU" sz="1400" b="1" i="0" u="none" strike="noStrike" dirty="0">
                          <a:solidFill>
                            <a:srgbClr val="000000"/>
                          </a:solidFill>
                          <a:effectLst/>
                          <a:latin typeface="+mn-lt"/>
                        </a:rPr>
                        <a:t>Risky drinking</a:t>
                      </a:r>
                      <a:endParaRPr lang="en-GB" sz="1400" b="1" i="0" u="none" strike="noStrike" dirty="0">
                        <a:solidFill>
                          <a:srgbClr val="000000"/>
                        </a:solidFill>
                        <a:effectLst/>
                        <a:latin typeface="+mn-lt"/>
                      </a:endParaRPr>
                    </a:p>
                  </a:txBody>
                  <a:tcPr marL="7620" marR="7620" marT="7620" marB="0" anchor="ctr"/>
                </a:tc>
                <a:tc gridSpan="4">
                  <a:txBody>
                    <a:bodyPr/>
                    <a:lstStyle/>
                    <a:p>
                      <a:pPr algn="ctr" fontAlgn="ctr"/>
                      <a:r>
                        <a:rPr lang="en-AU" sz="1400" b="1" i="0" u="none" strike="noStrike" dirty="0">
                          <a:solidFill>
                            <a:srgbClr val="000000"/>
                          </a:solidFill>
                          <a:effectLst/>
                          <a:latin typeface="+mn-lt"/>
                        </a:rPr>
                        <a:t>Cross sectional </a:t>
                      </a:r>
                      <a:endParaRPr lang="en-GB" sz="1400" b="1" i="0" u="none" strike="noStrike" dirty="0">
                        <a:solidFill>
                          <a:srgbClr val="000000"/>
                        </a:solidFill>
                        <a:effectLst/>
                        <a:latin typeface="+mn-lt"/>
                      </a:endParaRPr>
                    </a:p>
                  </a:txBody>
                  <a:tcPr marL="7620" marR="7620" marT="7620" marB="0" anchor="ctr"/>
                </a:tc>
                <a:tc hMerge="1">
                  <a:txBody>
                    <a:bodyPr/>
                    <a:lstStyle/>
                    <a:p>
                      <a:pPr algn="ctr" fontAlgn="ctr"/>
                      <a:endParaRPr lang="en-GB" sz="1400" b="0" i="0" u="none" strike="noStrike" dirty="0">
                        <a:solidFill>
                          <a:srgbClr val="000000"/>
                        </a:solidFill>
                        <a:effectLst/>
                        <a:latin typeface="+mn-lt"/>
                      </a:endParaRPr>
                    </a:p>
                  </a:txBody>
                  <a:tcPr marL="7620" marR="7620" marT="7620" marB="0" anchor="ctr"/>
                </a:tc>
                <a:tc hMerge="1">
                  <a:txBody>
                    <a:bodyPr/>
                    <a:lstStyle/>
                    <a:p>
                      <a:pPr algn="ctr" fontAlgn="ctr"/>
                      <a:endParaRPr lang="en-GB" sz="1400" b="0" i="0" u="none" strike="noStrike" dirty="0">
                        <a:solidFill>
                          <a:srgbClr val="000000"/>
                        </a:solidFill>
                        <a:effectLst/>
                        <a:latin typeface="+mn-lt"/>
                      </a:endParaRPr>
                    </a:p>
                  </a:txBody>
                  <a:tcPr marL="7620" marR="7620" marT="7620" marB="0" anchor="ctr"/>
                </a:tc>
                <a:tc hMerge="1">
                  <a:txBody>
                    <a:bodyPr/>
                    <a:lstStyle/>
                    <a:p>
                      <a:pPr algn="ctr" fontAlgn="ctr"/>
                      <a:endParaRPr lang="en-GB" sz="1400" b="0" i="0" u="none" strike="noStrike" dirty="0">
                        <a:solidFill>
                          <a:srgbClr val="000000"/>
                        </a:solidFill>
                        <a:effectLst/>
                        <a:latin typeface="+mn-lt"/>
                      </a:endParaRPr>
                    </a:p>
                  </a:txBody>
                  <a:tcPr marL="7620" marR="7620" marT="7620" marB="0" anchor="ctr"/>
                </a:tc>
                <a:tc gridSpan="4">
                  <a:txBody>
                    <a:bodyPr/>
                    <a:lstStyle/>
                    <a:p>
                      <a:pPr algn="ctr" fontAlgn="b"/>
                      <a:r>
                        <a:rPr lang="en-AU" sz="1400" b="1" i="0" u="none" strike="noStrike" dirty="0">
                          <a:solidFill>
                            <a:srgbClr val="000000"/>
                          </a:solidFill>
                          <a:effectLst/>
                          <a:latin typeface="+mn-lt"/>
                        </a:rPr>
                        <a:t>Lagged</a:t>
                      </a:r>
                      <a:endParaRPr lang="en-GB" sz="1400" b="1" i="0" u="none" strike="noStrike" dirty="0">
                        <a:solidFill>
                          <a:srgbClr val="000000"/>
                        </a:solidFill>
                        <a:effectLst/>
                        <a:latin typeface="+mn-lt"/>
                      </a:endParaRPr>
                    </a:p>
                  </a:txBody>
                  <a:tcPr marL="7620" marR="7620" marT="7620" marB="0" anchor="ctr"/>
                </a:tc>
                <a:tc hMerge="1">
                  <a:txBody>
                    <a:bodyPr/>
                    <a:lstStyle/>
                    <a:p>
                      <a:pPr algn="ctr" fontAlgn="b"/>
                      <a:endParaRPr lang="en-GB" sz="1400" b="0" i="0" u="none" strike="noStrike" dirty="0">
                        <a:solidFill>
                          <a:srgbClr val="000000"/>
                        </a:solidFill>
                        <a:effectLst/>
                        <a:latin typeface="+mn-lt"/>
                      </a:endParaRPr>
                    </a:p>
                  </a:txBody>
                  <a:tcPr marL="7620" marR="7620" marT="7620" marB="0" anchor="ctr"/>
                </a:tc>
                <a:tc hMerge="1">
                  <a:txBody>
                    <a:bodyPr/>
                    <a:lstStyle/>
                    <a:p>
                      <a:pPr algn="ctr" fontAlgn="b"/>
                      <a:endParaRPr lang="en-GB" sz="1400" b="0" i="0" u="none" strike="noStrike" dirty="0">
                        <a:solidFill>
                          <a:srgbClr val="000000"/>
                        </a:solidFill>
                        <a:effectLst/>
                        <a:latin typeface="+mn-lt"/>
                      </a:endParaRPr>
                    </a:p>
                  </a:txBody>
                  <a:tcPr marL="7620" marR="7620" marT="7620" marB="0" anchor="ctr"/>
                </a:tc>
                <a:tc hMerge="1">
                  <a:txBody>
                    <a:bodyPr/>
                    <a:lstStyle/>
                    <a:p>
                      <a:pPr algn="ctr" fontAlgn="b"/>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1264044895"/>
                  </a:ext>
                </a:extLst>
              </a:tr>
              <a:tr h="320819">
                <a:tc>
                  <a:txBody>
                    <a:bodyPr/>
                    <a:lstStyle/>
                    <a:p>
                      <a:pPr algn="l" fontAlgn="ctr"/>
                      <a:r>
                        <a:rPr lang="en-GB" sz="1400" u="none" strike="noStrike" dirty="0">
                          <a:effectLst/>
                          <a:latin typeface="+mn-lt"/>
                        </a:rPr>
                        <a:t>Personal stressors </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ORR</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P&gt;|z|</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Lower 95% CI</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Upper 95% CI</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Odds Ratio</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P&gt;|z|</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Lower 95% CI</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Upper 95% CI</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3503820403"/>
                  </a:ext>
                </a:extLst>
              </a:tr>
              <a:tr h="320819">
                <a:tc>
                  <a:txBody>
                    <a:bodyPr/>
                    <a:lstStyle/>
                    <a:p>
                      <a:pPr algn="r" fontAlgn="ctr"/>
                      <a:r>
                        <a:rPr lang="en-GB" sz="1400" u="none" strike="noStrike" dirty="0">
                          <a:effectLst/>
                          <a:latin typeface="+mn-lt"/>
                        </a:rPr>
                        <a:t>0 (ref)</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1396645618"/>
                  </a:ext>
                </a:extLst>
              </a:tr>
              <a:tr h="320819">
                <a:tc>
                  <a:txBody>
                    <a:bodyPr/>
                    <a:lstStyle/>
                    <a:p>
                      <a:pPr algn="r" fontAlgn="ctr"/>
                      <a:r>
                        <a:rPr lang="en-GB" sz="1400" u="none" strike="noStrike">
                          <a:effectLst/>
                          <a:latin typeface="+mn-lt"/>
                        </a:rPr>
                        <a:t>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1.059</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0.049</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1.000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1.122</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1.049</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0.139</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0.985</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1.117</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2377704455"/>
                  </a:ext>
                </a:extLst>
              </a:tr>
              <a:tr h="320819">
                <a:tc>
                  <a:txBody>
                    <a:bodyPr/>
                    <a:lstStyle/>
                    <a:p>
                      <a:pPr algn="r" fontAlgn="ctr"/>
                      <a:r>
                        <a:rPr lang="en-GB" sz="1400" u="none" strike="noStrike" dirty="0">
                          <a:effectLst/>
                          <a:latin typeface="+mn-lt"/>
                        </a:rPr>
                        <a:t>2</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1.162</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1.073</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1.258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1.182</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1.082</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1.291</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1583611729"/>
                  </a:ext>
                </a:extLst>
              </a:tr>
              <a:tr h="320819">
                <a:tc>
                  <a:txBody>
                    <a:bodyPr/>
                    <a:lstStyle/>
                    <a:p>
                      <a:pPr algn="r" fontAlgn="ctr"/>
                      <a:r>
                        <a:rPr lang="en-GB" sz="1400" u="none" strike="noStrike">
                          <a:effectLst/>
                          <a:latin typeface="+mn-lt"/>
                        </a:rPr>
                        <a:t>3</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1.169</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0.029</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1.016</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1.344</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1.177</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a:effectLst/>
                          <a:latin typeface="+mn-lt"/>
                        </a:rPr>
                        <a:t>0.044</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1.005</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1.378</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80791506"/>
                  </a:ext>
                </a:extLst>
              </a:tr>
              <a:tr h="320819">
                <a:tc>
                  <a:txBody>
                    <a:bodyPr/>
                    <a:lstStyle/>
                    <a:p>
                      <a:pPr algn="r" fontAlgn="ctr"/>
                      <a:r>
                        <a:rPr lang="en-GB" sz="1400" u="none" strike="noStrike" dirty="0">
                          <a:effectLst/>
                          <a:latin typeface="+mn-lt"/>
                        </a:rPr>
                        <a:t>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1.005</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0.971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0.761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1.328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0.896</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0.503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0.649</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1.236</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943969866"/>
                  </a:ext>
                </a:extLst>
              </a:tr>
              <a:tr h="320819">
                <a:tc>
                  <a:txBody>
                    <a:bodyPr/>
                    <a:lstStyle/>
                    <a:p>
                      <a:pPr algn="l" fontAlgn="ctr"/>
                      <a:r>
                        <a:rPr lang="en-GB" sz="1400" u="none" strike="noStrike" dirty="0">
                          <a:effectLst/>
                          <a:latin typeface="+mn-lt"/>
                        </a:rPr>
                        <a:t>Social isolation </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655489031"/>
                  </a:ext>
                </a:extLst>
              </a:tr>
              <a:tr h="320819">
                <a:tc>
                  <a:txBody>
                    <a:bodyPr/>
                    <a:lstStyle/>
                    <a:p>
                      <a:pPr algn="r" fontAlgn="b"/>
                      <a:r>
                        <a:rPr lang="en-GB" sz="1400" u="none" strike="noStrike">
                          <a:effectLst/>
                          <a:latin typeface="+mn-lt"/>
                        </a:rPr>
                        <a:t>0-1.99 (ref)</a:t>
                      </a:r>
                      <a:endParaRPr lang="en-GB" sz="1400" b="0" i="0" u="none" strike="noStrike">
                        <a:solidFill>
                          <a:srgbClr val="000000"/>
                        </a:solidFill>
                        <a:effectLst/>
                        <a:latin typeface="+mn-lt"/>
                      </a:endParaRPr>
                    </a:p>
                  </a:txBody>
                  <a:tcPr marL="7620" marR="7620" marT="7620" marB="0" anchor="b"/>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2870521692"/>
                  </a:ext>
                </a:extLst>
              </a:tr>
              <a:tr h="320819">
                <a:tc>
                  <a:txBody>
                    <a:bodyPr/>
                    <a:lstStyle/>
                    <a:p>
                      <a:pPr algn="r" fontAlgn="ctr"/>
                      <a:r>
                        <a:rPr lang="en-GB" sz="1400" u="none" strike="noStrike" dirty="0">
                          <a:effectLst/>
                          <a:latin typeface="+mn-lt"/>
                        </a:rPr>
                        <a:t>2.00-2.99</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0.979</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0.560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0.913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1.051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0.954</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0.233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0.883</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1.031</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1443744121"/>
                  </a:ext>
                </a:extLst>
              </a:tr>
              <a:tr h="320819">
                <a:tc>
                  <a:txBody>
                    <a:bodyPr/>
                    <a:lstStyle/>
                    <a:p>
                      <a:pPr algn="r" fontAlgn="ctr"/>
                      <a:r>
                        <a:rPr lang="en-GB" sz="1400" u="none" strike="noStrike">
                          <a:effectLst/>
                          <a:latin typeface="+mn-lt"/>
                        </a:rPr>
                        <a:t>3.00-3.99</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0.998</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0.971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0.911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1.094</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0.985</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0.766</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0.889</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1.090</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988623320"/>
                  </a:ext>
                </a:extLst>
              </a:tr>
              <a:tr h="320819">
                <a:tc>
                  <a:txBody>
                    <a:bodyPr/>
                    <a:lstStyle/>
                    <a:p>
                      <a:pPr algn="r" fontAlgn="ctr"/>
                      <a:r>
                        <a:rPr lang="en-GB" sz="1400" u="none" strike="noStrike">
                          <a:effectLst/>
                          <a:latin typeface="+mn-lt"/>
                        </a:rPr>
                        <a:t>4 and above</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0.971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0.601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0.871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1.083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0.957</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0.478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0.847</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1.081</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2629319995"/>
                  </a:ext>
                </a:extLst>
              </a:tr>
              <a:tr h="320819">
                <a:tc>
                  <a:txBody>
                    <a:bodyPr/>
                    <a:lstStyle/>
                    <a:p>
                      <a:pPr algn="l" fontAlgn="ctr"/>
                      <a:r>
                        <a:rPr lang="en-GB" sz="1400" u="none" strike="noStrike">
                          <a:effectLst/>
                          <a:latin typeface="+mn-lt"/>
                        </a:rPr>
                        <a:t>Ever married/de facto</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0.928</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0.108</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0.848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1.016</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0.923</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0.125</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0.833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1.023</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756577007"/>
                  </a:ext>
                </a:extLst>
              </a:tr>
              <a:tr h="320819">
                <a:tc>
                  <a:txBody>
                    <a:bodyPr/>
                    <a:lstStyle/>
                    <a:p>
                      <a:pPr algn="l" fontAlgn="ctr"/>
                      <a:r>
                        <a:rPr lang="en-GB" sz="1400" u="none" strike="noStrike">
                          <a:effectLst/>
                          <a:latin typeface="+mn-lt"/>
                        </a:rPr>
                        <a:t>Pregnant</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0.216</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0.185</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0.251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0.202</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a:effectLst/>
                          <a:latin typeface="+mn-lt"/>
                        </a:rPr>
                        <a:t>0.000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0.170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0.240</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3755168341"/>
                  </a:ext>
                </a:extLst>
              </a:tr>
              <a:tr h="320819">
                <a:tc>
                  <a:txBody>
                    <a:bodyPr/>
                    <a:lstStyle/>
                    <a:p>
                      <a:pPr algn="l" fontAlgn="ctr"/>
                      <a:r>
                        <a:rPr lang="en-GB" sz="1400" u="none" strike="noStrike">
                          <a:effectLst/>
                          <a:latin typeface="+mn-lt"/>
                        </a:rPr>
                        <a:t>Victim of violence </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1.326</a:t>
                      </a:r>
                      <a:endParaRPr lang="en-GB" sz="1400" b="0" i="0" u="none" strike="noStrike" dirty="0">
                        <a:solidFill>
                          <a:srgbClr val="000000"/>
                        </a:solidFill>
                        <a:effectLst/>
                        <a:latin typeface="+mn-lt"/>
                      </a:endParaRPr>
                    </a:p>
                  </a:txBody>
                  <a:tcPr marL="7620" marR="7620" marT="7620" marB="0" anchor="ctr">
                    <a:solidFill>
                      <a:srgbClr val="92D050"/>
                    </a:solidFill>
                  </a:tcPr>
                </a:tc>
                <a:tc>
                  <a:txBody>
                    <a:bodyPr/>
                    <a:lstStyle/>
                    <a:p>
                      <a:pPr algn="ctr" fontAlgn="ctr"/>
                      <a:r>
                        <a:rPr lang="en-GB" sz="1400" u="none" strike="noStrike">
                          <a:effectLst/>
                          <a:latin typeface="+mn-lt"/>
                        </a:rPr>
                        <a:t>0.003</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1.103</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1.595</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1.210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0.088</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0.972</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1.505</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563844143"/>
                  </a:ext>
                </a:extLst>
              </a:tr>
            </a:tbl>
          </a:graphicData>
        </a:graphic>
      </p:graphicFrame>
    </p:spTree>
    <p:extLst>
      <p:ext uri="{BB962C8B-B14F-4D97-AF65-F5344CB8AC3E}">
        <p14:creationId xmlns:p14="http://schemas.microsoft.com/office/powerpoint/2010/main" val="26228633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4A5B6-AB8C-9052-3FA7-A6E6B907131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C503C88-E9B1-5A36-D0C3-9AB4688F510A}"/>
              </a:ext>
            </a:extLst>
          </p:cNvPr>
          <p:cNvSpPr txBox="1"/>
          <p:nvPr/>
        </p:nvSpPr>
        <p:spPr>
          <a:xfrm>
            <a:off x="1590675" y="6257925"/>
            <a:ext cx="9191625" cy="369332"/>
          </a:xfrm>
          <a:prstGeom prst="rect">
            <a:avLst/>
          </a:prstGeom>
          <a:noFill/>
        </p:spPr>
        <p:txBody>
          <a:bodyPr wrap="square" rtlCol="0">
            <a:spAutoFit/>
          </a:bodyPr>
          <a:lstStyle/>
          <a:p>
            <a:pPr algn="ctr"/>
            <a:r>
              <a:rPr lang="en-US" dirty="0"/>
              <a:t>Year fixed effects not shown</a:t>
            </a:r>
            <a:endParaRPr lang="en-AU" dirty="0"/>
          </a:p>
        </p:txBody>
      </p:sp>
      <p:sp>
        <p:nvSpPr>
          <p:cNvPr id="2" name="Slide Number Placeholder 1">
            <a:extLst>
              <a:ext uri="{FF2B5EF4-FFF2-40B4-BE49-F238E27FC236}">
                <a16:creationId xmlns:a16="http://schemas.microsoft.com/office/drawing/2014/main" id="{24158A3A-966E-48ED-F198-74156BA79042}"/>
              </a:ext>
            </a:extLst>
          </p:cNvPr>
          <p:cNvSpPr>
            <a:spLocks noGrp="1"/>
          </p:cNvSpPr>
          <p:nvPr>
            <p:ph type="sldNum" sz="quarter" idx="12"/>
          </p:nvPr>
        </p:nvSpPr>
        <p:spPr/>
        <p:txBody>
          <a:bodyPr/>
          <a:lstStyle/>
          <a:p>
            <a:fld id="{8BAB4C53-6F4F-4DD2-9B2B-49CDCA326648}" type="slidenum">
              <a:rPr lang="en-AU" smtClean="0"/>
              <a:t>32</a:t>
            </a:fld>
            <a:endParaRPr lang="en-AU"/>
          </a:p>
        </p:txBody>
      </p:sp>
      <p:sp>
        <p:nvSpPr>
          <p:cNvPr id="5" name="TextBox 4">
            <a:extLst>
              <a:ext uri="{FF2B5EF4-FFF2-40B4-BE49-F238E27FC236}">
                <a16:creationId xmlns:a16="http://schemas.microsoft.com/office/drawing/2014/main" id="{0AF05A40-2ED0-623E-A6AE-99BC9EF0DA3B}"/>
              </a:ext>
            </a:extLst>
          </p:cNvPr>
          <p:cNvSpPr txBox="1"/>
          <p:nvPr/>
        </p:nvSpPr>
        <p:spPr>
          <a:xfrm>
            <a:off x="4476749" y="364790"/>
            <a:ext cx="3057525" cy="369332"/>
          </a:xfrm>
          <a:prstGeom prst="rect">
            <a:avLst/>
          </a:prstGeom>
          <a:noFill/>
        </p:spPr>
        <p:txBody>
          <a:bodyPr wrap="square" rtlCol="0">
            <a:spAutoFit/>
          </a:bodyPr>
          <a:lstStyle/>
          <a:p>
            <a:pPr algn="ctr"/>
            <a:r>
              <a:rPr lang="en-AU" dirty="0"/>
              <a:t>Top half of table </a:t>
            </a:r>
          </a:p>
        </p:txBody>
      </p:sp>
      <p:graphicFrame>
        <p:nvGraphicFramePr>
          <p:cNvPr id="8" name="Table 7">
            <a:extLst>
              <a:ext uri="{FF2B5EF4-FFF2-40B4-BE49-F238E27FC236}">
                <a16:creationId xmlns:a16="http://schemas.microsoft.com/office/drawing/2014/main" id="{57766C7E-178A-944D-9C65-4AF119117A3E}"/>
              </a:ext>
            </a:extLst>
          </p:cNvPr>
          <p:cNvGraphicFramePr>
            <a:graphicFrameLocks noGrp="1"/>
          </p:cNvGraphicFramePr>
          <p:nvPr>
            <p:extLst>
              <p:ext uri="{D42A27DB-BD31-4B8C-83A1-F6EECF244321}">
                <p14:modId xmlns:p14="http://schemas.microsoft.com/office/powerpoint/2010/main" val="4091724942"/>
              </p:ext>
            </p:extLst>
          </p:nvPr>
        </p:nvGraphicFramePr>
        <p:xfrm>
          <a:off x="1099335" y="832548"/>
          <a:ext cx="10058400" cy="5204104"/>
        </p:xfrm>
        <a:graphic>
          <a:graphicData uri="http://schemas.openxmlformats.org/drawingml/2006/table">
            <a:tbl>
              <a:tblPr>
                <a:tableStyleId>{5C22544A-7EE6-4342-B048-85BDC9FD1C3A}</a:tableStyleId>
              </a:tblPr>
              <a:tblGrid>
                <a:gridCol w="3177792">
                  <a:extLst>
                    <a:ext uri="{9D8B030D-6E8A-4147-A177-3AD203B41FA5}">
                      <a16:colId xmlns:a16="http://schemas.microsoft.com/office/drawing/2014/main" val="2588561966"/>
                    </a:ext>
                  </a:extLst>
                </a:gridCol>
                <a:gridCol w="1720152">
                  <a:extLst>
                    <a:ext uri="{9D8B030D-6E8A-4147-A177-3AD203B41FA5}">
                      <a16:colId xmlns:a16="http://schemas.microsoft.com/office/drawing/2014/main" val="4063260410"/>
                    </a:ext>
                  </a:extLst>
                </a:gridCol>
                <a:gridCol w="1720152">
                  <a:extLst>
                    <a:ext uri="{9D8B030D-6E8A-4147-A177-3AD203B41FA5}">
                      <a16:colId xmlns:a16="http://schemas.microsoft.com/office/drawing/2014/main" val="3013271339"/>
                    </a:ext>
                  </a:extLst>
                </a:gridCol>
                <a:gridCol w="1720152">
                  <a:extLst>
                    <a:ext uri="{9D8B030D-6E8A-4147-A177-3AD203B41FA5}">
                      <a16:colId xmlns:a16="http://schemas.microsoft.com/office/drawing/2014/main" val="4205314753"/>
                    </a:ext>
                  </a:extLst>
                </a:gridCol>
                <a:gridCol w="1720152">
                  <a:extLst>
                    <a:ext uri="{9D8B030D-6E8A-4147-A177-3AD203B41FA5}">
                      <a16:colId xmlns:a16="http://schemas.microsoft.com/office/drawing/2014/main" val="3808569649"/>
                    </a:ext>
                  </a:extLst>
                </a:gridCol>
              </a:tblGrid>
              <a:tr h="369528">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AU" sz="1400" b="1" i="0" u="none" strike="noStrike" dirty="0">
                          <a:solidFill>
                            <a:srgbClr val="000000"/>
                          </a:solidFill>
                          <a:effectLst/>
                          <a:latin typeface="+mn-lt"/>
                        </a:rPr>
                        <a:t>R</a:t>
                      </a:r>
                      <a:r>
                        <a:rPr lang="en-GB" sz="1400" b="1" i="0" u="none" strike="noStrike" dirty="0">
                          <a:solidFill>
                            <a:srgbClr val="000000"/>
                          </a:solidFill>
                          <a:effectLst/>
                          <a:latin typeface="+mn-lt"/>
                        </a:rPr>
                        <a:t>isky drinking </a:t>
                      </a:r>
                    </a:p>
                  </a:txBody>
                  <a:tcPr marL="7620" marR="7620" marT="7620" marB="0" anchor="ctr"/>
                </a:tc>
                <a:tc gridSpan="4">
                  <a:txBody>
                    <a:bodyPr/>
                    <a:lstStyle/>
                    <a:p>
                      <a:pPr algn="ctr" fontAlgn="ctr"/>
                      <a:r>
                        <a:rPr lang="en-GB" sz="1400" b="1" u="none" strike="noStrike" dirty="0">
                          <a:effectLst/>
                          <a:latin typeface="+mn-lt"/>
                        </a:rPr>
                        <a:t>Fixed effect </a:t>
                      </a:r>
                      <a:endParaRPr lang="en-GB" sz="1400" b="1" i="0" u="none" strike="noStrike" dirty="0">
                        <a:solidFill>
                          <a:srgbClr val="000000"/>
                        </a:solidFill>
                        <a:effectLst/>
                        <a:latin typeface="+mn-lt"/>
                      </a:endParaRPr>
                    </a:p>
                  </a:txBody>
                  <a:tcPr marL="7620" marR="7620" marT="7620" marB="0" anchor="ct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797521375"/>
                  </a:ext>
                </a:extLst>
              </a:tr>
              <a:tr h="302161">
                <a:tc>
                  <a:txBody>
                    <a:bodyPr/>
                    <a:lstStyle/>
                    <a:p>
                      <a:pPr algn="l" fontAlgn="ctr"/>
                      <a:endParaRPr lang="en-GB" sz="1400" b="0" i="0" u="none" strike="noStrike" dirty="0">
                        <a:solidFill>
                          <a:srgbClr val="000000"/>
                        </a:solidFill>
                        <a:effectLst/>
                        <a:latin typeface="+mn-lt"/>
                      </a:endParaRPr>
                    </a:p>
                  </a:txBody>
                  <a:tcPr marL="7620" marR="7620" marT="7620" marB="0" anchor="ctr"/>
                </a:tc>
                <a:tc>
                  <a:txBody>
                    <a:bodyPr/>
                    <a:lstStyle/>
                    <a:p>
                      <a:pPr algn="ctr" fontAlgn="b"/>
                      <a:endParaRPr lang="en-GB" sz="1400" b="0" i="0" u="none" strike="noStrike" dirty="0">
                        <a:solidFill>
                          <a:srgbClr val="000000"/>
                        </a:solidFill>
                        <a:effectLst/>
                        <a:latin typeface="+mn-lt"/>
                      </a:endParaRPr>
                    </a:p>
                  </a:txBody>
                  <a:tcPr marL="7620" marR="7620" marT="7620" marB="0" anchor="b"/>
                </a:tc>
                <a:tc>
                  <a:txBody>
                    <a:bodyPr/>
                    <a:lstStyle/>
                    <a:p>
                      <a:pPr algn="ctr" fontAlgn="b"/>
                      <a:endParaRPr lang="en-GB" sz="1400" b="0" i="0" u="none" strike="noStrike" dirty="0">
                        <a:solidFill>
                          <a:srgbClr val="000000"/>
                        </a:solidFill>
                        <a:effectLst/>
                        <a:latin typeface="+mn-lt"/>
                      </a:endParaRPr>
                    </a:p>
                  </a:txBody>
                  <a:tcPr marL="7620" marR="7620" marT="7620" marB="0" anchor="b"/>
                </a:tc>
                <a:tc>
                  <a:txBody>
                    <a:bodyPr/>
                    <a:lstStyle/>
                    <a:p>
                      <a:pPr algn="ctr" fontAlgn="b"/>
                      <a:endParaRPr lang="en-GB" sz="1400" b="0" i="0" u="none" strike="noStrike" dirty="0">
                        <a:solidFill>
                          <a:srgbClr val="000000"/>
                        </a:solidFill>
                        <a:effectLst/>
                        <a:latin typeface="+mn-lt"/>
                      </a:endParaRPr>
                    </a:p>
                  </a:txBody>
                  <a:tcPr marL="7620" marR="7620" marT="7620" marB="0" anchor="b"/>
                </a:tc>
                <a:tc>
                  <a:txBody>
                    <a:bodyPr/>
                    <a:lstStyle/>
                    <a:p>
                      <a:pPr algn="ctr" fontAlgn="b"/>
                      <a:endParaRPr lang="en-GB" sz="1400" b="0" i="0" u="none" strike="noStrike" dirty="0">
                        <a:solidFill>
                          <a:srgbClr val="000000"/>
                        </a:solidFill>
                        <a:effectLst/>
                        <a:latin typeface="+mn-lt"/>
                      </a:endParaRPr>
                    </a:p>
                  </a:txBody>
                  <a:tcPr marL="7620" marR="7620" marT="7620" marB="0" anchor="b"/>
                </a:tc>
                <a:extLst>
                  <a:ext uri="{0D108BD9-81ED-4DB2-BD59-A6C34878D82A}">
                    <a16:rowId xmlns:a16="http://schemas.microsoft.com/office/drawing/2014/main" val="1407436779"/>
                  </a:ext>
                </a:extLst>
              </a:tr>
              <a:tr h="302161">
                <a:tc>
                  <a:txBody>
                    <a:bodyPr/>
                    <a:lstStyle/>
                    <a:p>
                      <a:pPr algn="l" fontAlgn="ctr"/>
                      <a:r>
                        <a:rPr lang="en-GB" sz="1400" u="none" strike="noStrike" dirty="0">
                          <a:effectLst/>
                          <a:latin typeface="+mn-lt"/>
                        </a:rPr>
                        <a:t>Age group</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Odds Ratio</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P&gt;|z|</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Lower 95% CI</a:t>
                      </a:r>
                      <a:endParaRPr lang="en-GB" sz="1400" b="0" i="0" u="none" strike="noStrike" dirty="0">
                        <a:solidFill>
                          <a:srgbClr val="000000"/>
                        </a:solidFill>
                        <a:effectLst/>
                        <a:latin typeface="+mn-lt"/>
                      </a:endParaRPr>
                    </a:p>
                  </a:txBody>
                  <a:tcPr marL="7620" marR="7620" marT="7620" marB="0" anchor="ctr"/>
                </a:tc>
                <a:tc>
                  <a:txBody>
                    <a:bodyPr/>
                    <a:lstStyle/>
                    <a:p>
                      <a:pPr algn="ctr" fontAlgn="b"/>
                      <a:r>
                        <a:rPr lang="en-GB" sz="1400" u="none" strike="noStrike" dirty="0">
                          <a:effectLst/>
                          <a:latin typeface="+mn-lt"/>
                        </a:rPr>
                        <a:t>Upper 95% CI</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1878690352"/>
                  </a:ext>
                </a:extLst>
              </a:tr>
              <a:tr h="302161">
                <a:tc>
                  <a:txBody>
                    <a:bodyPr/>
                    <a:lstStyle/>
                    <a:p>
                      <a:pPr algn="r" fontAlgn="ctr"/>
                      <a:r>
                        <a:rPr lang="en-GB" sz="1400" u="none" strike="noStrike" dirty="0">
                          <a:effectLst/>
                          <a:latin typeface="+mn-lt"/>
                        </a:rPr>
                        <a:t>15-24 (ref)</a:t>
                      </a:r>
                      <a:endParaRPr lang="en-GB" sz="1400" b="0" i="0" u="none" strike="noStrike" dirty="0">
                        <a:solidFill>
                          <a:srgbClr val="000000"/>
                        </a:solidFill>
                        <a:effectLst/>
                        <a:latin typeface="+mn-lt"/>
                      </a:endParaRPr>
                    </a:p>
                  </a:txBody>
                  <a:tcPr marL="7620" marR="7620" marT="7620" marB="0" anchor="ctr"/>
                </a:tc>
                <a:tc>
                  <a:txBody>
                    <a:bodyPr/>
                    <a:lstStyle/>
                    <a:p>
                      <a:pPr algn="ctr" fontAlgn="b"/>
                      <a:endParaRPr lang="en-GB" sz="1400" b="0" i="0" u="none" strike="noStrike" dirty="0">
                        <a:solidFill>
                          <a:srgbClr val="000000"/>
                        </a:solidFill>
                        <a:effectLst/>
                        <a:latin typeface="+mn-lt"/>
                      </a:endParaRPr>
                    </a:p>
                  </a:txBody>
                  <a:tcPr marL="7620" marR="7620" marT="7620" marB="0" anchor="b"/>
                </a:tc>
                <a:tc>
                  <a:txBody>
                    <a:bodyPr/>
                    <a:lstStyle/>
                    <a:p>
                      <a:pPr algn="ctr" fontAlgn="b"/>
                      <a:endParaRPr lang="en-GB" sz="1400" b="0" i="0" u="none" strike="noStrike">
                        <a:solidFill>
                          <a:srgbClr val="000000"/>
                        </a:solidFill>
                        <a:effectLst/>
                        <a:latin typeface="+mn-lt"/>
                      </a:endParaRPr>
                    </a:p>
                  </a:txBody>
                  <a:tcPr marL="7620" marR="7620" marT="7620" marB="0" anchor="b"/>
                </a:tc>
                <a:tc>
                  <a:txBody>
                    <a:bodyPr/>
                    <a:lstStyle/>
                    <a:p>
                      <a:pPr algn="ctr" fontAlgn="b"/>
                      <a:endParaRPr lang="en-GB" sz="1400" b="0" i="0" u="none" strike="noStrike">
                        <a:solidFill>
                          <a:srgbClr val="000000"/>
                        </a:solidFill>
                        <a:effectLst/>
                        <a:latin typeface="+mn-lt"/>
                      </a:endParaRPr>
                    </a:p>
                  </a:txBody>
                  <a:tcPr marL="7620" marR="7620" marT="7620" marB="0" anchor="b"/>
                </a:tc>
                <a:tc>
                  <a:txBody>
                    <a:bodyPr/>
                    <a:lstStyle/>
                    <a:p>
                      <a:pPr algn="ctr" fontAlgn="b"/>
                      <a:endParaRPr lang="en-GB" sz="1400" b="0" i="0" u="none" strike="noStrike">
                        <a:solidFill>
                          <a:srgbClr val="000000"/>
                        </a:solidFill>
                        <a:effectLst/>
                        <a:latin typeface="+mn-lt"/>
                      </a:endParaRPr>
                    </a:p>
                  </a:txBody>
                  <a:tcPr marL="7620" marR="7620" marT="7620" marB="0" anchor="b"/>
                </a:tc>
                <a:extLst>
                  <a:ext uri="{0D108BD9-81ED-4DB2-BD59-A6C34878D82A}">
                    <a16:rowId xmlns:a16="http://schemas.microsoft.com/office/drawing/2014/main" val="1967361462"/>
                  </a:ext>
                </a:extLst>
              </a:tr>
              <a:tr h="302161">
                <a:tc>
                  <a:txBody>
                    <a:bodyPr/>
                    <a:lstStyle/>
                    <a:p>
                      <a:pPr algn="r" fontAlgn="ctr"/>
                      <a:r>
                        <a:rPr lang="en-GB" sz="1400" u="none" strike="noStrike" dirty="0">
                          <a:effectLst/>
                          <a:latin typeface="+mn-lt"/>
                        </a:rPr>
                        <a:t>25-54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0.668</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a:effectLst/>
                          <a:latin typeface="+mn-lt"/>
                        </a:rPr>
                        <a:t>0.000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0.591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0.755</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997070756"/>
                  </a:ext>
                </a:extLst>
              </a:tr>
              <a:tr h="302161">
                <a:tc>
                  <a:txBody>
                    <a:bodyPr/>
                    <a:lstStyle/>
                    <a:p>
                      <a:pPr algn="r" fontAlgn="ctr"/>
                      <a:r>
                        <a:rPr lang="en-GB" sz="1400" u="none" strike="noStrike" dirty="0">
                          <a:effectLst/>
                          <a:latin typeface="+mn-lt"/>
                        </a:rPr>
                        <a:t>55-64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0.638</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a:effectLst/>
                          <a:latin typeface="+mn-lt"/>
                        </a:rPr>
                        <a:t>0.000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0.529</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0.771</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1162107071"/>
                  </a:ext>
                </a:extLst>
              </a:tr>
              <a:tr h="302161">
                <a:tc>
                  <a:txBody>
                    <a:bodyPr/>
                    <a:lstStyle/>
                    <a:p>
                      <a:pPr algn="r" fontAlgn="ctr"/>
                      <a:r>
                        <a:rPr lang="en-GB" sz="1400" u="none" strike="noStrike" dirty="0">
                          <a:effectLst/>
                          <a:latin typeface="+mn-lt"/>
                        </a:rPr>
                        <a:t>65 and above</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0.373</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a:effectLst/>
                          <a:latin typeface="+mn-lt"/>
                        </a:rPr>
                        <a:t>0.000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0.290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0.480</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2256390661"/>
                  </a:ext>
                </a:extLst>
              </a:tr>
              <a:tr h="302161">
                <a:tc>
                  <a:txBody>
                    <a:bodyPr/>
                    <a:lstStyle/>
                    <a:p>
                      <a:pPr algn="l" fontAlgn="ctr"/>
                      <a:r>
                        <a:rPr lang="en-GB" sz="1400" u="none" strike="noStrike" dirty="0">
                          <a:effectLst/>
                          <a:latin typeface="+mn-lt"/>
                        </a:rPr>
                        <a:t>School completion </a:t>
                      </a:r>
                      <a:endParaRPr lang="en-GB" sz="1400" b="0" i="0" u="none" strike="noStrike" dirty="0">
                        <a:solidFill>
                          <a:srgbClr val="000000"/>
                        </a:solidFill>
                        <a:effectLst/>
                        <a:latin typeface="+mn-lt"/>
                      </a:endParaRPr>
                    </a:p>
                  </a:txBody>
                  <a:tcPr marL="7620" marR="7620" marT="7620" marB="0" anchor="ctr"/>
                </a:tc>
                <a:tc>
                  <a:txBody>
                    <a:bodyPr/>
                    <a:lstStyle/>
                    <a:p>
                      <a:pPr algn="ctr" fontAlgn="b"/>
                      <a:endParaRPr lang="en-GB" sz="1400" b="0" i="0" u="none" strike="noStrike" dirty="0">
                        <a:solidFill>
                          <a:srgbClr val="000000"/>
                        </a:solidFill>
                        <a:effectLst/>
                        <a:latin typeface="+mn-lt"/>
                      </a:endParaRPr>
                    </a:p>
                  </a:txBody>
                  <a:tcPr marL="7620" marR="7620" marT="7620" marB="0" anchor="b"/>
                </a:tc>
                <a:tc>
                  <a:txBody>
                    <a:bodyPr/>
                    <a:lstStyle/>
                    <a:p>
                      <a:pPr algn="ctr" fontAlgn="b"/>
                      <a:endParaRPr lang="en-GB" sz="1400" b="0" i="0" u="none" strike="noStrike" dirty="0">
                        <a:solidFill>
                          <a:srgbClr val="000000"/>
                        </a:solidFill>
                        <a:effectLst/>
                        <a:latin typeface="+mn-lt"/>
                      </a:endParaRPr>
                    </a:p>
                  </a:txBody>
                  <a:tcPr marL="7620" marR="7620" marT="7620" marB="0" anchor="b"/>
                </a:tc>
                <a:tc>
                  <a:txBody>
                    <a:bodyPr/>
                    <a:lstStyle/>
                    <a:p>
                      <a:pPr algn="ctr" fontAlgn="b"/>
                      <a:endParaRPr lang="en-GB" sz="1400" b="0" i="0" u="none" strike="noStrike">
                        <a:solidFill>
                          <a:srgbClr val="000000"/>
                        </a:solidFill>
                        <a:effectLst/>
                        <a:latin typeface="+mn-lt"/>
                      </a:endParaRPr>
                    </a:p>
                  </a:txBody>
                  <a:tcPr marL="7620" marR="7620" marT="7620" marB="0" anchor="b"/>
                </a:tc>
                <a:tc>
                  <a:txBody>
                    <a:bodyPr/>
                    <a:lstStyle/>
                    <a:p>
                      <a:pPr algn="ctr" fontAlgn="b"/>
                      <a:endParaRPr lang="en-GB" sz="1400" b="0" i="0" u="none" strike="noStrike">
                        <a:solidFill>
                          <a:srgbClr val="000000"/>
                        </a:solidFill>
                        <a:effectLst/>
                        <a:latin typeface="+mn-lt"/>
                      </a:endParaRPr>
                    </a:p>
                  </a:txBody>
                  <a:tcPr marL="7620" marR="7620" marT="7620" marB="0" anchor="b"/>
                </a:tc>
                <a:extLst>
                  <a:ext uri="{0D108BD9-81ED-4DB2-BD59-A6C34878D82A}">
                    <a16:rowId xmlns:a16="http://schemas.microsoft.com/office/drawing/2014/main" val="1164300280"/>
                  </a:ext>
                </a:extLst>
              </a:tr>
              <a:tr h="302161">
                <a:tc>
                  <a:txBody>
                    <a:bodyPr/>
                    <a:lstStyle/>
                    <a:p>
                      <a:pPr algn="r" fontAlgn="ctr"/>
                      <a:r>
                        <a:rPr lang="en-GB" sz="1400" u="none" strike="noStrike" dirty="0">
                          <a:effectLst/>
                          <a:latin typeface="+mn-lt"/>
                        </a:rPr>
                        <a:t>Completed year 11 or 12 (ref.)</a:t>
                      </a:r>
                      <a:endParaRPr lang="en-GB" sz="1400" b="0" i="0" u="none" strike="noStrike" dirty="0">
                        <a:solidFill>
                          <a:srgbClr val="000000"/>
                        </a:solidFill>
                        <a:effectLst/>
                        <a:latin typeface="+mn-lt"/>
                      </a:endParaRPr>
                    </a:p>
                  </a:txBody>
                  <a:tcPr marL="7620" marR="7620" marT="7620" marB="0" anchor="ctr"/>
                </a:tc>
                <a:tc>
                  <a:txBody>
                    <a:bodyPr/>
                    <a:lstStyle/>
                    <a:p>
                      <a:pPr algn="ctr" fontAlgn="b"/>
                      <a:endParaRPr lang="en-GB" sz="1400" b="0" i="0" u="none" strike="noStrike">
                        <a:solidFill>
                          <a:srgbClr val="000000"/>
                        </a:solidFill>
                        <a:effectLst/>
                        <a:latin typeface="+mn-lt"/>
                      </a:endParaRPr>
                    </a:p>
                  </a:txBody>
                  <a:tcPr marL="7620" marR="7620" marT="7620" marB="0" anchor="b"/>
                </a:tc>
                <a:tc>
                  <a:txBody>
                    <a:bodyPr/>
                    <a:lstStyle/>
                    <a:p>
                      <a:pPr algn="ctr" fontAlgn="b"/>
                      <a:endParaRPr lang="en-GB" sz="1400" b="0" i="0" u="none" strike="noStrike">
                        <a:solidFill>
                          <a:srgbClr val="000000"/>
                        </a:solidFill>
                        <a:effectLst/>
                        <a:latin typeface="+mn-lt"/>
                      </a:endParaRPr>
                    </a:p>
                  </a:txBody>
                  <a:tcPr marL="7620" marR="7620" marT="7620" marB="0" anchor="b"/>
                </a:tc>
                <a:tc>
                  <a:txBody>
                    <a:bodyPr/>
                    <a:lstStyle/>
                    <a:p>
                      <a:pPr algn="ctr" fontAlgn="b"/>
                      <a:endParaRPr lang="en-GB" sz="1400" b="0" i="0" u="none" strike="noStrike">
                        <a:solidFill>
                          <a:srgbClr val="000000"/>
                        </a:solidFill>
                        <a:effectLst/>
                        <a:latin typeface="+mn-lt"/>
                      </a:endParaRPr>
                    </a:p>
                  </a:txBody>
                  <a:tcPr marL="7620" marR="7620" marT="7620" marB="0" anchor="b"/>
                </a:tc>
                <a:tc>
                  <a:txBody>
                    <a:bodyPr/>
                    <a:lstStyle/>
                    <a:p>
                      <a:pPr algn="ctr" fontAlgn="b"/>
                      <a:endParaRPr lang="en-GB" sz="1400" b="0" i="0" u="none" strike="noStrike" dirty="0">
                        <a:solidFill>
                          <a:srgbClr val="000000"/>
                        </a:solidFill>
                        <a:effectLst/>
                        <a:latin typeface="+mn-lt"/>
                      </a:endParaRPr>
                    </a:p>
                  </a:txBody>
                  <a:tcPr marL="7620" marR="7620" marT="7620" marB="0" anchor="b"/>
                </a:tc>
                <a:extLst>
                  <a:ext uri="{0D108BD9-81ED-4DB2-BD59-A6C34878D82A}">
                    <a16:rowId xmlns:a16="http://schemas.microsoft.com/office/drawing/2014/main" val="2587052959"/>
                  </a:ext>
                </a:extLst>
              </a:tr>
              <a:tr h="302161">
                <a:tc>
                  <a:txBody>
                    <a:bodyPr/>
                    <a:lstStyle/>
                    <a:p>
                      <a:pPr algn="r" fontAlgn="ctr"/>
                      <a:r>
                        <a:rPr lang="en-GB" sz="1400" u="none" strike="noStrike" dirty="0">
                          <a:effectLst/>
                          <a:latin typeface="+mn-lt"/>
                        </a:rPr>
                        <a:t>completed year 10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0.149</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0.098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0.228</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315545533"/>
                  </a:ext>
                </a:extLst>
              </a:tr>
              <a:tr h="302161">
                <a:tc>
                  <a:txBody>
                    <a:bodyPr/>
                    <a:lstStyle/>
                    <a:p>
                      <a:pPr algn="r" fontAlgn="ctr"/>
                      <a:r>
                        <a:rPr lang="en-GB" sz="1400" u="none" strike="noStrike" dirty="0">
                          <a:effectLst/>
                          <a:latin typeface="+mn-lt"/>
                        </a:rPr>
                        <a:t>less than year 10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0.062</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0.028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0.139</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261471412"/>
                  </a:ext>
                </a:extLst>
              </a:tr>
              <a:tr h="302161">
                <a:tc>
                  <a:txBody>
                    <a:bodyPr/>
                    <a:lstStyle/>
                    <a:p>
                      <a:pPr algn="l" fontAlgn="ctr"/>
                      <a:r>
                        <a:rPr lang="en-GB" sz="1400" u="none" strike="noStrike">
                          <a:effectLst/>
                          <a:latin typeface="+mn-lt"/>
                        </a:rPr>
                        <a:t>Disadvantaged</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1.065</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0.254</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0.955</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1.188</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196255689"/>
                  </a:ext>
                </a:extLst>
              </a:tr>
              <a:tr h="302161">
                <a:tc>
                  <a:txBody>
                    <a:bodyPr/>
                    <a:lstStyle/>
                    <a:p>
                      <a:pPr algn="l" fontAlgn="ctr"/>
                      <a:r>
                        <a:rPr lang="en-GB" sz="1400" u="none" strike="noStrike" dirty="0">
                          <a:effectLst/>
                          <a:latin typeface="+mn-lt"/>
                        </a:rPr>
                        <a:t>Financial stressors</a:t>
                      </a:r>
                      <a:endParaRPr lang="en-GB" sz="1400" b="0" i="0" u="none" strike="noStrike" dirty="0">
                        <a:solidFill>
                          <a:srgbClr val="000000"/>
                        </a:solidFill>
                        <a:effectLst/>
                        <a:latin typeface="+mn-lt"/>
                      </a:endParaRPr>
                    </a:p>
                  </a:txBody>
                  <a:tcPr marL="7620" marR="7620" marT="7620" marB="0" anchor="ctr"/>
                </a:tc>
                <a:tc>
                  <a:txBody>
                    <a:bodyPr/>
                    <a:lstStyle/>
                    <a:p>
                      <a:pPr algn="ctr" fontAlgn="b"/>
                      <a:endParaRPr lang="en-GB" sz="1400" b="0" i="0" u="none" strike="noStrike">
                        <a:solidFill>
                          <a:srgbClr val="000000"/>
                        </a:solidFill>
                        <a:effectLst/>
                        <a:latin typeface="+mn-lt"/>
                      </a:endParaRPr>
                    </a:p>
                  </a:txBody>
                  <a:tcPr marL="7620" marR="7620" marT="7620" marB="0" anchor="b"/>
                </a:tc>
                <a:tc>
                  <a:txBody>
                    <a:bodyPr/>
                    <a:lstStyle/>
                    <a:p>
                      <a:pPr algn="ctr" fontAlgn="b"/>
                      <a:endParaRPr lang="en-GB" sz="1400" b="0" i="0" u="none" strike="noStrike" dirty="0">
                        <a:solidFill>
                          <a:srgbClr val="000000"/>
                        </a:solidFill>
                        <a:effectLst/>
                        <a:latin typeface="+mn-lt"/>
                      </a:endParaRPr>
                    </a:p>
                  </a:txBody>
                  <a:tcPr marL="7620" marR="7620" marT="7620" marB="0" anchor="b"/>
                </a:tc>
                <a:tc>
                  <a:txBody>
                    <a:bodyPr/>
                    <a:lstStyle/>
                    <a:p>
                      <a:pPr algn="ctr" fontAlgn="b"/>
                      <a:endParaRPr lang="en-GB" sz="1400" b="0" i="0" u="none" strike="noStrike" dirty="0">
                        <a:solidFill>
                          <a:srgbClr val="000000"/>
                        </a:solidFill>
                        <a:effectLst/>
                        <a:latin typeface="+mn-lt"/>
                      </a:endParaRPr>
                    </a:p>
                  </a:txBody>
                  <a:tcPr marL="7620" marR="7620" marT="7620" marB="0" anchor="b"/>
                </a:tc>
                <a:tc>
                  <a:txBody>
                    <a:bodyPr/>
                    <a:lstStyle/>
                    <a:p>
                      <a:pPr algn="ctr" fontAlgn="b"/>
                      <a:endParaRPr lang="en-GB" sz="1400" b="0" i="0" u="none" strike="noStrike">
                        <a:solidFill>
                          <a:srgbClr val="000000"/>
                        </a:solidFill>
                        <a:effectLst/>
                        <a:latin typeface="+mn-lt"/>
                      </a:endParaRPr>
                    </a:p>
                  </a:txBody>
                  <a:tcPr marL="7620" marR="7620" marT="7620" marB="0" anchor="b"/>
                </a:tc>
                <a:extLst>
                  <a:ext uri="{0D108BD9-81ED-4DB2-BD59-A6C34878D82A}">
                    <a16:rowId xmlns:a16="http://schemas.microsoft.com/office/drawing/2014/main" val="763440185"/>
                  </a:ext>
                </a:extLst>
              </a:tr>
              <a:tr h="302161">
                <a:tc>
                  <a:txBody>
                    <a:bodyPr/>
                    <a:lstStyle/>
                    <a:p>
                      <a:pPr algn="r" fontAlgn="ctr"/>
                      <a:r>
                        <a:rPr lang="en-GB" sz="1400" u="none" strike="noStrike" dirty="0">
                          <a:effectLst/>
                          <a:latin typeface="+mn-lt"/>
                        </a:rPr>
                        <a:t>None (ref.)</a:t>
                      </a:r>
                      <a:endParaRPr lang="en-GB" sz="1400" b="0" i="0" u="none" strike="noStrike" dirty="0">
                        <a:solidFill>
                          <a:srgbClr val="000000"/>
                        </a:solidFill>
                        <a:effectLst/>
                        <a:latin typeface="+mn-lt"/>
                      </a:endParaRPr>
                    </a:p>
                  </a:txBody>
                  <a:tcPr marL="7620" marR="7620" marT="7620" marB="0" anchor="ctr"/>
                </a:tc>
                <a:tc>
                  <a:txBody>
                    <a:bodyPr/>
                    <a:lstStyle/>
                    <a:p>
                      <a:pPr algn="ctr" fontAlgn="b"/>
                      <a:endParaRPr lang="en-GB" sz="1400" b="0" i="0" u="none" strike="noStrike">
                        <a:solidFill>
                          <a:srgbClr val="000000"/>
                        </a:solidFill>
                        <a:effectLst/>
                        <a:latin typeface="+mn-lt"/>
                      </a:endParaRPr>
                    </a:p>
                  </a:txBody>
                  <a:tcPr marL="7620" marR="7620" marT="7620" marB="0" anchor="b"/>
                </a:tc>
                <a:tc>
                  <a:txBody>
                    <a:bodyPr/>
                    <a:lstStyle/>
                    <a:p>
                      <a:pPr algn="ctr" fontAlgn="b"/>
                      <a:endParaRPr lang="en-GB" sz="1400" b="0" i="0" u="none" strike="noStrike">
                        <a:solidFill>
                          <a:srgbClr val="000000"/>
                        </a:solidFill>
                        <a:effectLst/>
                        <a:latin typeface="+mn-lt"/>
                      </a:endParaRPr>
                    </a:p>
                  </a:txBody>
                  <a:tcPr marL="7620" marR="7620" marT="7620" marB="0" anchor="b"/>
                </a:tc>
                <a:tc>
                  <a:txBody>
                    <a:bodyPr/>
                    <a:lstStyle/>
                    <a:p>
                      <a:pPr algn="ctr" fontAlgn="b"/>
                      <a:endParaRPr lang="en-GB" sz="1400" b="0" i="0" u="none" strike="noStrike" dirty="0">
                        <a:solidFill>
                          <a:srgbClr val="000000"/>
                        </a:solidFill>
                        <a:effectLst/>
                        <a:latin typeface="+mn-lt"/>
                      </a:endParaRPr>
                    </a:p>
                  </a:txBody>
                  <a:tcPr marL="7620" marR="7620" marT="7620" marB="0" anchor="b"/>
                </a:tc>
                <a:tc>
                  <a:txBody>
                    <a:bodyPr/>
                    <a:lstStyle/>
                    <a:p>
                      <a:pPr algn="ctr" fontAlgn="b"/>
                      <a:endParaRPr lang="en-GB" sz="1400" b="0" i="0" u="none" strike="noStrike">
                        <a:solidFill>
                          <a:srgbClr val="000000"/>
                        </a:solidFill>
                        <a:effectLst/>
                        <a:latin typeface="+mn-lt"/>
                      </a:endParaRPr>
                    </a:p>
                  </a:txBody>
                  <a:tcPr marL="7620" marR="7620" marT="7620" marB="0" anchor="b"/>
                </a:tc>
                <a:extLst>
                  <a:ext uri="{0D108BD9-81ED-4DB2-BD59-A6C34878D82A}">
                    <a16:rowId xmlns:a16="http://schemas.microsoft.com/office/drawing/2014/main" val="2940139118"/>
                  </a:ext>
                </a:extLst>
              </a:tr>
              <a:tr h="302161">
                <a:tc>
                  <a:txBody>
                    <a:bodyPr/>
                    <a:lstStyle/>
                    <a:p>
                      <a:pPr algn="r" fontAlgn="ctr"/>
                      <a:r>
                        <a:rPr lang="en-GB" sz="1400" u="none" strike="noStrike" dirty="0">
                          <a:effectLst/>
                          <a:latin typeface="+mn-lt"/>
                        </a:rPr>
                        <a:t>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1.005</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0.907</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0.920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1.099</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172552788"/>
                  </a:ext>
                </a:extLst>
              </a:tr>
              <a:tr h="302161">
                <a:tc>
                  <a:txBody>
                    <a:bodyPr/>
                    <a:lstStyle/>
                    <a:p>
                      <a:pPr algn="r" fontAlgn="ctr"/>
                      <a:r>
                        <a:rPr lang="en-GB" sz="1400" u="none" strike="noStrike" dirty="0">
                          <a:effectLst/>
                          <a:latin typeface="+mn-lt"/>
                        </a:rPr>
                        <a:t>2</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1.112</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0.100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0.980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1.262</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1310221365"/>
                  </a:ext>
                </a:extLst>
              </a:tr>
              <a:tr h="302161">
                <a:tc>
                  <a:txBody>
                    <a:bodyPr/>
                    <a:lstStyle/>
                    <a:p>
                      <a:pPr algn="r" fontAlgn="ctr"/>
                      <a:r>
                        <a:rPr lang="en-GB" sz="1400" u="none" strike="noStrike" dirty="0">
                          <a:effectLst/>
                          <a:latin typeface="+mn-lt"/>
                        </a:rPr>
                        <a:t>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1.007</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0.928</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0.871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1.164</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3681589284"/>
                  </a:ext>
                </a:extLst>
              </a:tr>
            </a:tbl>
          </a:graphicData>
        </a:graphic>
      </p:graphicFrame>
    </p:spTree>
    <p:extLst>
      <p:ext uri="{BB962C8B-B14F-4D97-AF65-F5344CB8AC3E}">
        <p14:creationId xmlns:p14="http://schemas.microsoft.com/office/powerpoint/2010/main" val="24612915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5E67617-42CE-3E14-60F7-2293C3C3DA3A}"/>
              </a:ext>
            </a:extLst>
          </p:cNvPr>
          <p:cNvSpPr txBox="1"/>
          <p:nvPr/>
        </p:nvSpPr>
        <p:spPr>
          <a:xfrm>
            <a:off x="1488838" y="6284066"/>
            <a:ext cx="9191625" cy="369332"/>
          </a:xfrm>
          <a:prstGeom prst="rect">
            <a:avLst/>
          </a:prstGeom>
          <a:noFill/>
        </p:spPr>
        <p:txBody>
          <a:bodyPr wrap="square" rtlCol="0">
            <a:spAutoFit/>
          </a:bodyPr>
          <a:lstStyle/>
          <a:p>
            <a:pPr algn="ctr"/>
            <a:r>
              <a:rPr lang="en-US" dirty="0"/>
              <a:t>Year fixed effects not shown</a:t>
            </a:r>
            <a:endParaRPr lang="en-AU" dirty="0"/>
          </a:p>
        </p:txBody>
      </p:sp>
      <p:sp>
        <p:nvSpPr>
          <p:cNvPr id="4" name="Slide Number Placeholder 3">
            <a:extLst>
              <a:ext uri="{FF2B5EF4-FFF2-40B4-BE49-F238E27FC236}">
                <a16:creationId xmlns:a16="http://schemas.microsoft.com/office/drawing/2014/main" id="{80CC2EF1-4B9F-B20E-A4E1-E4F2096BED64}"/>
              </a:ext>
            </a:extLst>
          </p:cNvPr>
          <p:cNvSpPr>
            <a:spLocks noGrp="1"/>
          </p:cNvSpPr>
          <p:nvPr>
            <p:ph type="sldNum" sz="quarter" idx="12"/>
          </p:nvPr>
        </p:nvSpPr>
        <p:spPr/>
        <p:txBody>
          <a:bodyPr/>
          <a:lstStyle/>
          <a:p>
            <a:fld id="{8BAB4C53-6F4F-4DD2-9B2B-49CDCA326648}" type="slidenum">
              <a:rPr lang="en-AU" smtClean="0"/>
              <a:t>33</a:t>
            </a:fld>
            <a:endParaRPr lang="en-AU"/>
          </a:p>
        </p:txBody>
      </p:sp>
      <p:sp>
        <p:nvSpPr>
          <p:cNvPr id="6" name="TextBox 5">
            <a:extLst>
              <a:ext uri="{FF2B5EF4-FFF2-40B4-BE49-F238E27FC236}">
                <a16:creationId xmlns:a16="http://schemas.microsoft.com/office/drawing/2014/main" id="{37A961E8-93C4-397F-D9BF-51FE03A8DC94}"/>
              </a:ext>
            </a:extLst>
          </p:cNvPr>
          <p:cNvSpPr txBox="1"/>
          <p:nvPr/>
        </p:nvSpPr>
        <p:spPr>
          <a:xfrm>
            <a:off x="4171489" y="433593"/>
            <a:ext cx="3057525" cy="369332"/>
          </a:xfrm>
          <a:prstGeom prst="rect">
            <a:avLst/>
          </a:prstGeom>
          <a:noFill/>
        </p:spPr>
        <p:txBody>
          <a:bodyPr wrap="square" rtlCol="0">
            <a:spAutoFit/>
          </a:bodyPr>
          <a:lstStyle/>
          <a:p>
            <a:pPr algn="ctr"/>
            <a:r>
              <a:rPr lang="en-AU" dirty="0"/>
              <a:t>Bottom half of table </a:t>
            </a:r>
          </a:p>
        </p:txBody>
      </p:sp>
      <p:graphicFrame>
        <p:nvGraphicFramePr>
          <p:cNvPr id="7" name="Table 6">
            <a:extLst>
              <a:ext uri="{FF2B5EF4-FFF2-40B4-BE49-F238E27FC236}">
                <a16:creationId xmlns:a16="http://schemas.microsoft.com/office/drawing/2014/main" id="{EC06740A-4D83-71D7-2D95-8BD86179C3C1}"/>
              </a:ext>
            </a:extLst>
          </p:cNvPr>
          <p:cNvGraphicFramePr>
            <a:graphicFrameLocks noGrp="1"/>
          </p:cNvGraphicFramePr>
          <p:nvPr>
            <p:extLst>
              <p:ext uri="{D42A27DB-BD31-4B8C-83A1-F6EECF244321}">
                <p14:modId xmlns:p14="http://schemas.microsoft.com/office/powerpoint/2010/main" val="1975042935"/>
              </p:ext>
            </p:extLst>
          </p:nvPr>
        </p:nvGraphicFramePr>
        <p:xfrm>
          <a:off x="1089061" y="875210"/>
          <a:ext cx="10068673" cy="5052975"/>
        </p:xfrm>
        <a:graphic>
          <a:graphicData uri="http://schemas.openxmlformats.org/drawingml/2006/table">
            <a:tbl>
              <a:tblPr>
                <a:tableStyleId>{5C22544A-7EE6-4342-B048-85BDC9FD1C3A}</a:tableStyleId>
              </a:tblPr>
              <a:tblGrid>
                <a:gridCol w="3181037">
                  <a:extLst>
                    <a:ext uri="{9D8B030D-6E8A-4147-A177-3AD203B41FA5}">
                      <a16:colId xmlns:a16="http://schemas.microsoft.com/office/drawing/2014/main" val="608748915"/>
                    </a:ext>
                  </a:extLst>
                </a:gridCol>
                <a:gridCol w="1721909">
                  <a:extLst>
                    <a:ext uri="{9D8B030D-6E8A-4147-A177-3AD203B41FA5}">
                      <a16:colId xmlns:a16="http://schemas.microsoft.com/office/drawing/2014/main" val="2590672344"/>
                    </a:ext>
                  </a:extLst>
                </a:gridCol>
                <a:gridCol w="1721909">
                  <a:extLst>
                    <a:ext uri="{9D8B030D-6E8A-4147-A177-3AD203B41FA5}">
                      <a16:colId xmlns:a16="http://schemas.microsoft.com/office/drawing/2014/main" val="4060636196"/>
                    </a:ext>
                  </a:extLst>
                </a:gridCol>
                <a:gridCol w="1721909">
                  <a:extLst>
                    <a:ext uri="{9D8B030D-6E8A-4147-A177-3AD203B41FA5}">
                      <a16:colId xmlns:a16="http://schemas.microsoft.com/office/drawing/2014/main" val="3868911494"/>
                    </a:ext>
                  </a:extLst>
                </a:gridCol>
                <a:gridCol w="1721909">
                  <a:extLst>
                    <a:ext uri="{9D8B030D-6E8A-4147-A177-3AD203B41FA5}">
                      <a16:colId xmlns:a16="http://schemas.microsoft.com/office/drawing/2014/main" val="399949302"/>
                    </a:ext>
                  </a:extLst>
                </a:gridCol>
              </a:tblGrid>
              <a:tr h="336865">
                <a:tc>
                  <a:txBody>
                    <a:bodyPr/>
                    <a:lstStyle/>
                    <a:p>
                      <a:pPr algn="ctr" fontAlgn="ctr"/>
                      <a:r>
                        <a:rPr lang="en-AU" sz="1400" b="1" i="0" u="none" strike="noStrike" dirty="0">
                          <a:solidFill>
                            <a:srgbClr val="000000"/>
                          </a:solidFill>
                          <a:effectLst/>
                          <a:latin typeface="+mn-lt"/>
                        </a:rPr>
                        <a:t>Risky drinking </a:t>
                      </a:r>
                      <a:endParaRPr lang="en-GB" sz="1400" b="1" i="0" u="none" strike="noStrike" dirty="0">
                        <a:solidFill>
                          <a:srgbClr val="000000"/>
                        </a:solidFill>
                        <a:effectLst/>
                        <a:latin typeface="+mn-lt"/>
                      </a:endParaRPr>
                    </a:p>
                  </a:txBody>
                  <a:tcPr marL="7620" marR="7620" marT="7620" marB="0" anchor="ctr"/>
                </a:tc>
                <a:tc gridSpan="4">
                  <a:txBody>
                    <a:bodyPr/>
                    <a:lstStyle/>
                    <a:p>
                      <a:pPr algn="ctr" fontAlgn="ctr"/>
                      <a:r>
                        <a:rPr lang="en-AU" sz="1400" b="1" i="0" u="none" strike="noStrike" dirty="0">
                          <a:solidFill>
                            <a:srgbClr val="000000"/>
                          </a:solidFill>
                          <a:effectLst/>
                          <a:latin typeface="+mn-lt"/>
                        </a:rPr>
                        <a:t>Fixed Effect</a:t>
                      </a:r>
                      <a:endParaRPr lang="en-GB" sz="1400" b="1" i="0" u="none" strike="noStrike" dirty="0">
                        <a:solidFill>
                          <a:srgbClr val="000000"/>
                        </a:solidFill>
                        <a:effectLst/>
                        <a:latin typeface="+mn-lt"/>
                      </a:endParaRPr>
                    </a:p>
                  </a:txBody>
                  <a:tcPr marL="7620" marR="7620" marT="7620" marB="0" anchor="ctr"/>
                </a:tc>
                <a:tc hMerge="1">
                  <a:txBody>
                    <a:bodyPr/>
                    <a:lstStyle/>
                    <a:p>
                      <a:pPr algn="ctr" fontAlgn="ctr"/>
                      <a:endParaRPr lang="en-GB" sz="1400" b="0" i="0" u="none" strike="noStrike" dirty="0">
                        <a:solidFill>
                          <a:srgbClr val="000000"/>
                        </a:solidFill>
                        <a:effectLst/>
                        <a:latin typeface="+mn-lt"/>
                      </a:endParaRPr>
                    </a:p>
                  </a:txBody>
                  <a:tcPr marL="7620" marR="7620" marT="7620" marB="0" anchor="ctr"/>
                </a:tc>
                <a:tc hMerge="1">
                  <a:txBody>
                    <a:bodyPr/>
                    <a:lstStyle/>
                    <a:p>
                      <a:pPr algn="ctr" fontAlgn="ctr"/>
                      <a:endParaRPr lang="en-GB" sz="1400" b="0" i="0" u="none" strike="noStrike" dirty="0">
                        <a:solidFill>
                          <a:srgbClr val="000000"/>
                        </a:solidFill>
                        <a:effectLst/>
                        <a:latin typeface="+mn-lt"/>
                      </a:endParaRPr>
                    </a:p>
                  </a:txBody>
                  <a:tcPr marL="7620" marR="7620" marT="7620" marB="0" anchor="ctr"/>
                </a:tc>
                <a:tc hMerge="1">
                  <a:txBody>
                    <a:bodyPr/>
                    <a:lstStyle/>
                    <a:p>
                      <a:pPr algn="ctr" fontAlgn="ct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916397614"/>
                  </a:ext>
                </a:extLst>
              </a:tr>
              <a:tr h="336865">
                <a:tc>
                  <a:txBody>
                    <a:bodyPr/>
                    <a:lstStyle/>
                    <a:p>
                      <a:pPr algn="l" fontAlgn="ctr"/>
                      <a:r>
                        <a:rPr lang="en-GB" sz="1400" u="none" strike="noStrike" dirty="0">
                          <a:effectLst/>
                          <a:latin typeface="+mn-lt"/>
                        </a:rPr>
                        <a:t> Personal stressors </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ORR</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P&gt;|z|</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Lower 95% CI</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Upper 95% CI</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343651019"/>
                  </a:ext>
                </a:extLst>
              </a:tr>
              <a:tr h="336865">
                <a:tc>
                  <a:txBody>
                    <a:bodyPr/>
                    <a:lstStyle/>
                    <a:p>
                      <a:pPr algn="r" fontAlgn="ctr"/>
                      <a:r>
                        <a:rPr lang="en-GB" sz="1400" u="none" strike="noStrike" dirty="0">
                          <a:effectLst/>
                          <a:latin typeface="+mn-lt"/>
                        </a:rPr>
                        <a:t>0 (ref)</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4042410046"/>
                  </a:ext>
                </a:extLst>
              </a:tr>
              <a:tr h="336865">
                <a:tc>
                  <a:txBody>
                    <a:bodyPr/>
                    <a:lstStyle/>
                    <a:p>
                      <a:pPr algn="r" fontAlgn="ctr"/>
                      <a:r>
                        <a:rPr lang="en-GB" sz="1400" u="none" strike="noStrike" dirty="0">
                          <a:effectLst/>
                          <a:latin typeface="+mn-lt"/>
                        </a:rPr>
                        <a:t>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1.059</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0.049</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1.000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1.122</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485342125"/>
                  </a:ext>
                </a:extLst>
              </a:tr>
              <a:tr h="336865">
                <a:tc>
                  <a:txBody>
                    <a:bodyPr/>
                    <a:lstStyle/>
                    <a:p>
                      <a:pPr algn="r" fontAlgn="ctr"/>
                      <a:r>
                        <a:rPr lang="en-GB" sz="1400" u="none" strike="noStrike" dirty="0">
                          <a:effectLst/>
                          <a:latin typeface="+mn-lt"/>
                        </a:rPr>
                        <a:t>2</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1.162</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a:effectLst/>
                          <a:latin typeface="+mn-lt"/>
                        </a:rPr>
                        <a:t>0.000</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1.073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1.258</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230574880"/>
                  </a:ext>
                </a:extLst>
              </a:tr>
              <a:tr h="336865">
                <a:tc>
                  <a:txBody>
                    <a:bodyPr/>
                    <a:lstStyle/>
                    <a:p>
                      <a:pPr algn="r" fontAlgn="ctr"/>
                      <a:r>
                        <a:rPr lang="en-GB" sz="1400" u="none" strike="noStrike" dirty="0">
                          <a:effectLst/>
                          <a:latin typeface="+mn-lt"/>
                        </a:rPr>
                        <a:t>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1.169</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a:effectLst/>
                          <a:latin typeface="+mn-lt"/>
                        </a:rPr>
                        <a:t>0.029</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1.016</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1.344</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224282165"/>
                  </a:ext>
                </a:extLst>
              </a:tr>
              <a:tr h="336865">
                <a:tc>
                  <a:txBody>
                    <a:bodyPr/>
                    <a:lstStyle/>
                    <a:p>
                      <a:pPr algn="r" fontAlgn="ctr"/>
                      <a:r>
                        <a:rPr lang="en-GB" sz="1400" u="none" strike="noStrike" dirty="0">
                          <a:effectLst/>
                          <a:latin typeface="+mn-lt"/>
                        </a:rPr>
                        <a:t>4+</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1.005</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0.971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0.761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1.328</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1971745471"/>
                  </a:ext>
                </a:extLst>
              </a:tr>
              <a:tr h="336865">
                <a:tc>
                  <a:txBody>
                    <a:bodyPr/>
                    <a:lstStyle/>
                    <a:p>
                      <a:pPr algn="l" fontAlgn="ctr"/>
                      <a:r>
                        <a:rPr lang="en-GB" sz="1400" u="none" strike="noStrike" dirty="0">
                          <a:effectLst/>
                          <a:latin typeface="+mn-lt"/>
                        </a:rPr>
                        <a:t> Social isolation </a:t>
                      </a:r>
                      <a:endParaRPr lang="en-GB" sz="1400" b="0" i="0" u="none" strike="noStrike" dirty="0">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tc>
                  <a:txBody>
                    <a:bodyPr/>
                    <a:lstStyle/>
                    <a:p>
                      <a:pPr algn="ctr" fontAlgn="ct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1363796757"/>
                  </a:ext>
                </a:extLst>
              </a:tr>
              <a:tr h="336865">
                <a:tc>
                  <a:txBody>
                    <a:bodyPr/>
                    <a:lstStyle/>
                    <a:p>
                      <a:pPr algn="r" fontAlgn="b"/>
                      <a:r>
                        <a:rPr lang="en-GB" sz="1400" u="none" strike="noStrike">
                          <a:effectLst/>
                          <a:latin typeface="+mn-lt"/>
                        </a:rPr>
                        <a:t>0-1.99 (ref)</a:t>
                      </a:r>
                      <a:endParaRPr lang="en-GB" sz="1400" b="0" i="0" u="none" strike="noStrike">
                        <a:solidFill>
                          <a:srgbClr val="000000"/>
                        </a:solidFill>
                        <a:effectLst/>
                        <a:latin typeface="+mn-lt"/>
                      </a:endParaRPr>
                    </a:p>
                  </a:txBody>
                  <a:tcPr marL="7620" marR="7620" marT="7620" marB="0" anchor="b"/>
                </a:tc>
                <a:tc>
                  <a:txBody>
                    <a:bodyPr/>
                    <a:lstStyle/>
                    <a:p>
                      <a:pPr algn="ctr" fontAlgn="b"/>
                      <a:endParaRPr lang="en-GB" sz="1400" b="0" i="0" u="none" strike="noStrike">
                        <a:solidFill>
                          <a:srgbClr val="000000"/>
                        </a:solidFill>
                        <a:effectLst/>
                        <a:latin typeface="+mn-lt"/>
                      </a:endParaRPr>
                    </a:p>
                  </a:txBody>
                  <a:tcPr marL="7620" marR="7620" marT="7620" marB="0" anchor="b"/>
                </a:tc>
                <a:tc>
                  <a:txBody>
                    <a:bodyPr/>
                    <a:lstStyle/>
                    <a:p>
                      <a:pPr algn="ctr" fontAlgn="b"/>
                      <a:endParaRPr lang="en-GB" sz="1400" b="0" i="0" u="none" strike="noStrike" dirty="0">
                        <a:solidFill>
                          <a:srgbClr val="000000"/>
                        </a:solidFill>
                        <a:effectLst/>
                        <a:latin typeface="+mn-lt"/>
                      </a:endParaRPr>
                    </a:p>
                  </a:txBody>
                  <a:tcPr marL="7620" marR="7620" marT="7620" marB="0" anchor="b"/>
                </a:tc>
                <a:tc>
                  <a:txBody>
                    <a:bodyPr/>
                    <a:lstStyle/>
                    <a:p>
                      <a:pPr algn="ctr" fontAlgn="b"/>
                      <a:endParaRPr lang="en-GB" sz="1400" b="0" i="0" u="none" strike="noStrike">
                        <a:solidFill>
                          <a:srgbClr val="000000"/>
                        </a:solidFill>
                        <a:effectLst/>
                        <a:latin typeface="+mn-lt"/>
                      </a:endParaRPr>
                    </a:p>
                  </a:txBody>
                  <a:tcPr marL="7620" marR="7620" marT="7620" marB="0" anchor="b"/>
                </a:tc>
                <a:tc>
                  <a:txBody>
                    <a:bodyPr/>
                    <a:lstStyle/>
                    <a:p>
                      <a:pPr algn="ctr" fontAlgn="b"/>
                      <a:endParaRPr lang="en-GB" sz="1400" b="0" i="0" u="none" strike="noStrike">
                        <a:solidFill>
                          <a:srgbClr val="000000"/>
                        </a:solidFill>
                        <a:effectLst/>
                        <a:latin typeface="+mn-lt"/>
                      </a:endParaRPr>
                    </a:p>
                  </a:txBody>
                  <a:tcPr marL="7620" marR="7620" marT="7620" marB="0" anchor="b"/>
                </a:tc>
                <a:extLst>
                  <a:ext uri="{0D108BD9-81ED-4DB2-BD59-A6C34878D82A}">
                    <a16:rowId xmlns:a16="http://schemas.microsoft.com/office/drawing/2014/main" val="2051005212"/>
                  </a:ext>
                </a:extLst>
              </a:tr>
              <a:tr h="336865">
                <a:tc>
                  <a:txBody>
                    <a:bodyPr/>
                    <a:lstStyle/>
                    <a:p>
                      <a:pPr algn="r" fontAlgn="ctr"/>
                      <a:r>
                        <a:rPr lang="en-GB" sz="1400" u="none" strike="noStrike" dirty="0">
                          <a:effectLst/>
                          <a:latin typeface="+mn-lt"/>
                        </a:rPr>
                        <a:t>2.00-2.99</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0.979</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0.560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0.913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1.051</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3050482025"/>
                  </a:ext>
                </a:extLst>
              </a:tr>
              <a:tr h="336865">
                <a:tc>
                  <a:txBody>
                    <a:bodyPr/>
                    <a:lstStyle/>
                    <a:p>
                      <a:pPr algn="r" fontAlgn="ctr"/>
                      <a:r>
                        <a:rPr lang="en-GB" sz="1400" u="none" strike="noStrike">
                          <a:effectLst/>
                          <a:latin typeface="+mn-lt"/>
                        </a:rPr>
                        <a:t>3.00-3.99</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0.998</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0.971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0.911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1.094</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424451596"/>
                  </a:ext>
                </a:extLst>
              </a:tr>
              <a:tr h="336865">
                <a:tc>
                  <a:txBody>
                    <a:bodyPr/>
                    <a:lstStyle/>
                    <a:p>
                      <a:pPr algn="r" fontAlgn="ctr"/>
                      <a:r>
                        <a:rPr lang="en-GB" sz="1400" u="none" strike="noStrike">
                          <a:effectLst/>
                          <a:latin typeface="+mn-lt"/>
                        </a:rPr>
                        <a:t>4 and above</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0.971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0.601</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0.871</a:t>
                      </a:r>
                      <a:endParaRPr lang="en-GB" sz="1400" b="0" i="0" u="none" strike="noStrike">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1.083</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1735115549"/>
                  </a:ext>
                </a:extLst>
              </a:tr>
              <a:tr h="336865">
                <a:tc>
                  <a:txBody>
                    <a:bodyPr/>
                    <a:lstStyle/>
                    <a:p>
                      <a:pPr algn="l" fontAlgn="ctr"/>
                      <a:r>
                        <a:rPr lang="en-GB" sz="1400" u="none" strike="noStrike" dirty="0">
                          <a:effectLst/>
                          <a:latin typeface="+mn-lt"/>
                        </a:rPr>
                        <a:t> Ever married/de facto</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0.928</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0.108</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0.848</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1.016</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1896152538"/>
                  </a:ext>
                </a:extLst>
              </a:tr>
              <a:tr h="336865">
                <a:tc>
                  <a:txBody>
                    <a:bodyPr/>
                    <a:lstStyle/>
                    <a:p>
                      <a:pPr algn="l" fontAlgn="ctr"/>
                      <a:r>
                        <a:rPr lang="en-GB" sz="1400" u="none" strike="noStrike" dirty="0">
                          <a:effectLst/>
                          <a:latin typeface="+mn-lt"/>
                        </a:rPr>
                        <a:t> Pregnant</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0.216</a:t>
                      </a:r>
                      <a:endParaRPr lang="en-GB" sz="1400" b="0" i="0" u="none" strike="noStrike" dirty="0">
                        <a:solidFill>
                          <a:srgbClr val="000000"/>
                        </a:solidFill>
                        <a:effectLst/>
                        <a:latin typeface="+mn-lt"/>
                      </a:endParaRPr>
                    </a:p>
                  </a:txBody>
                  <a:tcPr marL="7620" marR="7620" marT="7620" marB="0" anchor="ctr">
                    <a:solidFill>
                      <a:srgbClr val="FFFF00"/>
                    </a:solidFill>
                  </a:tcPr>
                </a:tc>
                <a:tc>
                  <a:txBody>
                    <a:bodyPr/>
                    <a:lstStyle/>
                    <a:p>
                      <a:pPr algn="ctr" fontAlgn="ctr"/>
                      <a:r>
                        <a:rPr lang="en-GB" sz="1400" u="none" strike="noStrike" dirty="0">
                          <a:effectLst/>
                          <a:latin typeface="+mn-lt"/>
                        </a:rPr>
                        <a:t>0.000</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0.185</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a:effectLst/>
                          <a:latin typeface="+mn-lt"/>
                        </a:rPr>
                        <a:t>0.251</a:t>
                      </a:r>
                      <a:endParaRPr lang="en-GB" sz="1400" b="0" i="0" u="none" strike="noStrike">
                        <a:solidFill>
                          <a:srgbClr val="000000"/>
                        </a:solidFill>
                        <a:effectLst/>
                        <a:latin typeface="+mn-lt"/>
                      </a:endParaRPr>
                    </a:p>
                  </a:txBody>
                  <a:tcPr marL="7620" marR="7620" marT="7620" marB="0" anchor="ctr"/>
                </a:tc>
                <a:extLst>
                  <a:ext uri="{0D108BD9-81ED-4DB2-BD59-A6C34878D82A}">
                    <a16:rowId xmlns:a16="http://schemas.microsoft.com/office/drawing/2014/main" val="52998068"/>
                  </a:ext>
                </a:extLst>
              </a:tr>
              <a:tr h="336865">
                <a:tc>
                  <a:txBody>
                    <a:bodyPr/>
                    <a:lstStyle/>
                    <a:p>
                      <a:pPr algn="l" fontAlgn="ctr"/>
                      <a:r>
                        <a:rPr lang="en-GB" sz="1400" u="none" strike="noStrike" dirty="0">
                          <a:effectLst/>
                          <a:latin typeface="+mn-lt"/>
                        </a:rPr>
                        <a:t> Victim of violence </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1.326</a:t>
                      </a:r>
                      <a:endParaRPr lang="en-GB" sz="1400" b="0" i="0" u="none" strike="noStrike" dirty="0">
                        <a:solidFill>
                          <a:srgbClr val="000000"/>
                        </a:solidFill>
                        <a:effectLst/>
                        <a:latin typeface="+mn-lt"/>
                      </a:endParaRPr>
                    </a:p>
                  </a:txBody>
                  <a:tcPr marL="7620" marR="7620" marT="7620" marB="0" anchor="ctr">
                    <a:solidFill>
                      <a:srgbClr val="92D050"/>
                    </a:solidFill>
                  </a:tcPr>
                </a:tc>
                <a:tc>
                  <a:txBody>
                    <a:bodyPr/>
                    <a:lstStyle/>
                    <a:p>
                      <a:pPr algn="ctr" fontAlgn="ctr"/>
                      <a:r>
                        <a:rPr lang="en-GB" sz="1400" u="none" strike="noStrike" dirty="0">
                          <a:effectLst/>
                          <a:latin typeface="+mn-lt"/>
                        </a:rPr>
                        <a:t>0.003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1.103</a:t>
                      </a:r>
                      <a:endParaRPr lang="en-GB" sz="1400" b="0" i="0" u="none" strike="noStrike" dirty="0">
                        <a:solidFill>
                          <a:srgbClr val="000000"/>
                        </a:solidFill>
                        <a:effectLst/>
                        <a:latin typeface="+mn-lt"/>
                      </a:endParaRPr>
                    </a:p>
                  </a:txBody>
                  <a:tcPr marL="7620" marR="7620" marT="7620" marB="0" anchor="ctr"/>
                </a:tc>
                <a:tc>
                  <a:txBody>
                    <a:bodyPr/>
                    <a:lstStyle/>
                    <a:p>
                      <a:pPr algn="ctr" fontAlgn="ctr"/>
                      <a:r>
                        <a:rPr lang="en-GB" sz="1400" u="none" strike="noStrike" dirty="0">
                          <a:effectLst/>
                          <a:latin typeface="+mn-lt"/>
                        </a:rPr>
                        <a:t>1.595</a:t>
                      </a:r>
                      <a:endParaRPr lang="en-GB"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885282040"/>
                  </a:ext>
                </a:extLst>
              </a:tr>
            </a:tbl>
          </a:graphicData>
        </a:graphic>
      </p:graphicFrame>
    </p:spTree>
    <p:extLst>
      <p:ext uri="{BB962C8B-B14F-4D97-AF65-F5344CB8AC3E}">
        <p14:creationId xmlns:p14="http://schemas.microsoft.com/office/powerpoint/2010/main" val="35399152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0913EFA-C2B1-455B-7A1A-655FAC0C520D}"/>
              </a:ext>
            </a:extLst>
          </p:cNvPr>
          <p:cNvSpPr>
            <a:spLocks noGrp="1"/>
          </p:cNvSpPr>
          <p:nvPr>
            <p:ph type="sldNum" sz="quarter" idx="12"/>
          </p:nvPr>
        </p:nvSpPr>
        <p:spPr/>
        <p:txBody>
          <a:bodyPr/>
          <a:lstStyle/>
          <a:p>
            <a:fld id="{8BAB4C53-6F4F-4DD2-9B2B-49CDCA326648}" type="slidenum">
              <a:rPr lang="en-AU" smtClean="0"/>
              <a:t>34</a:t>
            </a:fld>
            <a:endParaRPr lang="en-AU"/>
          </a:p>
        </p:txBody>
      </p:sp>
      <p:graphicFrame>
        <p:nvGraphicFramePr>
          <p:cNvPr id="5" name="Chart 4">
            <a:extLst>
              <a:ext uri="{FF2B5EF4-FFF2-40B4-BE49-F238E27FC236}">
                <a16:creationId xmlns:a16="http://schemas.microsoft.com/office/drawing/2014/main" id="{C42043DC-9D2F-9C0C-596A-45717D295B96}"/>
              </a:ext>
            </a:extLst>
          </p:cNvPr>
          <p:cNvGraphicFramePr>
            <a:graphicFrameLocks/>
          </p:cNvGraphicFramePr>
          <p:nvPr>
            <p:extLst>
              <p:ext uri="{D42A27DB-BD31-4B8C-83A1-F6EECF244321}">
                <p14:modId xmlns:p14="http://schemas.microsoft.com/office/powerpoint/2010/main" val="19291123"/>
              </p:ext>
            </p:extLst>
          </p:nvPr>
        </p:nvGraphicFramePr>
        <p:xfrm>
          <a:off x="937550" y="568642"/>
          <a:ext cx="9942654" cy="572071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953345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77C04-65CC-0CC1-CBF4-F1D9F48625C4}"/>
              </a:ext>
            </a:extLst>
          </p:cNvPr>
          <p:cNvSpPr>
            <a:spLocks noGrp="1"/>
          </p:cNvSpPr>
          <p:nvPr>
            <p:ph type="title"/>
          </p:nvPr>
        </p:nvSpPr>
        <p:spPr/>
        <p:txBody>
          <a:bodyPr/>
          <a:lstStyle/>
          <a:p>
            <a:r>
              <a:rPr lang="en-US" dirty="0"/>
              <a:t>Summary</a:t>
            </a:r>
            <a:endParaRPr lang="en-AU" dirty="0"/>
          </a:p>
        </p:txBody>
      </p:sp>
      <p:sp>
        <p:nvSpPr>
          <p:cNvPr id="3" name="Content Placeholder 2">
            <a:extLst>
              <a:ext uri="{FF2B5EF4-FFF2-40B4-BE49-F238E27FC236}">
                <a16:creationId xmlns:a16="http://schemas.microsoft.com/office/drawing/2014/main" id="{395A2DD0-5F7A-847A-1E14-D7CD606DC7D1}"/>
              </a:ext>
            </a:extLst>
          </p:cNvPr>
          <p:cNvSpPr>
            <a:spLocks noGrp="1"/>
          </p:cNvSpPr>
          <p:nvPr>
            <p:ph idx="1"/>
          </p:nvPr>
        </p:nvSpPr>
        <p:spPr>
          <a:xfrm>
            <a:off x="838200" y="1825625"/>
            <a:ext cx="10515600" cy="3803015"/>
          </a:xfrm>
        </p:spPr>
        <p:txBody>
          <a:bodyPr>
            <a:normAutofit lnSpcReduction="10000"/>
          </a:bodyPr>
          <a:lstStyle/>
          <a:p>
            <a:r>
              <a:rPr lang="en-US" dirty="0"/>
              <a:t>Controlling for other factors, the risk of physical violence in the last 12 months is:</a:t>
            </a:r>
          </a:p>
          <a:p>
            <a:pPr lvl="1"/>
            <a:r>
              <a:rPr lang="en-US" dirty="0"/>
              <a:t>Nine per cent for a woman who consumes 1-2 standard drinks at a sitting</a:t>
            </a:r>
          </a:p>
          <a:p>
            <a:pPr lvl="1"/>
            <a:r>
              <a:rPr lang="en-US" dirty="0"/>
              <a:t>17 per cent for a woman who consumes 7 to 8 standard drinks at a sitting</a:t>
            </a:r>
          </a:p>
          <a:p>
            <a:pPr lvl="1"/>
            <a:r>
              <a:rPr lang="en-US" dirty="0"/>
              <a:t>And about 25 per cent for a woman who normally consumes 13 or more standard drinks at a sitting. </a:t>
            </a:r>
          </a:p>
          <a:p>
            <a:r>
              <a:rPr lang="en-US" dirty="0"/>
              <a:t>Controlling for other factors, a woman who reports having been assaulted in the last 12 months is about twice as likely to engage in risky drinking as a woman who has not been assaulted in the last 12 months</a:t>
            </a:r>
            <a:endParaRPr lang="en-AU" dirty="0"/>
          </a:p>
          <a:p>
            <a:endParaRPr lang="en-AU" dirty="0"/>
          </a:p>
        </p:txBody>
      </p:sp>
      <p:sp>
        <p:nvSpPr>
          <p:cNvPr id="4" name="Slide Number Placeholder 3">
            <a:extLst>
              <a:ext uri="{FF2B5EF4-FFF2-40B4-BE49-F238E27FC236}">
                <a16:creationId xmlns:a16="http://schemas.microsoft.com/office/drawing/2014/main" id="{AD21AE00-9B39-3161-52CF-6D6E8469CF76}"/>
              </a:ext>
            </a:extLst>
          </p:cNvPr>
          <p:cNvSpPr>
            <a:spLocks noGrp="1"/>
          </p:cNvSpPr>
          <p:nvPr>
            <p:ph type="sldNum" sz="quarter" idx="12"/>
          </p:nvPr>
        </p:nvSpPr>
        <p:spPr/>
        <p:txBody>
          <a:bodyPr/>
          <a:lstStyle/>
          <a:p>
            <a:fld id="{8BAB4C53-6F4F-4DD2-9B2B-49CDCA326648}" type="slidenum">
              <a:rPr lang="en-AU" smtClean="0"/>
              <a:t>35</a:t>
            </a:fld>
            <a:endParaRPr lang="en-AU"/>
          </a:p>
        </p:txBody>
      </p:sp>
    </p:spTree>
    <p:extLst>
      <p:ext uri="{BB962C8B-B14F-4D97-AF65-F5344CB8AC3E}">
        <p14:creationId xmlns:p14="http://schemas.microsoft.com/office/powerpoint/2010/main" val="470687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FFBF4-A31A-5885-1EA9-B7AB4F8B3988}"/>
              </a:ext>
            </a:extLst>
          </p:cNvPr>
          <p:cNvSpPr>
            <a:spLocks noGrp="1"/>
          </p:cNvSpPr>
          <p:nvPr>
            <p:ph type="title"/>
          </p:nvPr>
        </p:nvSpPr>
        <p:spPr/>
        <p:txBody>
          <a:bodyPr/>
          <a:lstStyle/>
          <a:p>
            <a:r>
              <a:rPr lang="en-AU" dirty="0"/>
              <a:t>Caveats</a:t>
            </a:r>
          </a:p>
        </p:txBody>
      </p:sp>
      <p:sp>
        <p:nvSpPr>
          <p:cNvPr id="3" name="Content Placeholder 2">
            <a:extLst>
              <a:ext uri="{FF2B5EF4-FFF2-40B4-BE49-F238E27FC236}">
                <a16:creationId xmlns:a16="http://schemas.microsoft.com/office/drawing/2014/main" id="{B78B1867-D3A7-B955-EB22-E6F0DE8BAF01}"/>
              </a:ext>
            </a:extLst>
          </p:cNvPr>
          <p:cNvSpPr>
            <a:spLocks noGrp="1"/>
          </p:cNvSpPr>
          <p:nvPr>
            <p:ph idx="1"/>
          </p:nvPr>
        </p:nvSpPr>
        <p:spPr/>
        <p:txBody>
          <a:bodyPr/>
          <a:lstStyle/>
          <a:p>
            <a:r>
              <a:rPr lang="en-AU" dirty="0"/>
              <a:t>Endogeneity </a:t>
            </a:r>
          </a:p>
          <a:p>
            <a:pPr lvl="1"/>
            <a:r>
              <a:rPr lang="en-AU" dirty="0"/>
              <a:t>Can’t separate alcohol consumption effect on violence from violence effect on alcohol consumption </a:t>
            </a:r>
          </a:p>
          <a:p>
            <a:r>
              <a:rPr lang="en-AU" dirty="0"/>
              <a:t>Victim/offender relationship (no information)</a:t>
            </a:r>
          </a:p>
          <a:p>
            <a:r>
              <a:rPr lang="en-AU" dirty="0"/>
              <a:t>Measurement assumptions (reliant on self-report)</a:t>
            </a:r>
          </a:p>
          <a:p>
            <a:r>
              <a:rPr lang="en-AU" dirty="0"/>
              <a:t>Outcome restrictions (unsubtle measure of violence)</a:t>
            </a:r>
          </a:p>
          <a:p>
            <a:endParaRPr lang="en-AU" dirty="0"/>
          </a:p>
          <a:p>
            <a:endParaRPr lang="en-AU" dirty="0"/>
          </a:p>
        </p:txBody>
      </p:sp>
      <p:sp>
        <p:nvSpPr>
          <p:cNvPr id="4" name="Slide Number Placeholder 3">
            <a:extLst>
              <a:ext uri="{FF2B5EF4-FFF2-40B4-BE49-F238E27FC236}">
                <a16:creationId xmlns:a16="http://schemas.microsoft.com/office/drawing/2014/main" id="{25098BA8-FFED-E94F-65CD-79FCBCA322C2}"/>
              </a:ext>
            </a:extLst>
          </p:cNvPr>
          <p:cNvSpPr>
            <a:spLocks noGrp="1"/>
          </p:cNvSpPr>
          <p:nvPr>
            <p:ph type="sldNum" sz="quarter" idx="12"/>
          </p:nvPr>
        </p:nvSpPr>
        <p:spPr/>
        <p:txBody>
          <a:bodyPr/>
          <a:lstStyle/>
          <a:p>
            <a:fld id="{8BAB4C53-6F4F-4DD2-9B2B-49CDCA326648}" type="slidenum">
              <a:rPr lang="en-AU" smtClean="0"/>
              <a:t>36</a:t>
            </a:fld>
            <a:endParaRPr lang="en-AU"/>
          </a:p>
        </p:txBody>
      </p:sp>
    </p:spTree>
    <p:extLst>
      <p:ext uri="{BB962C8B-B14F-4D97-AF65-F5344CB8AC3E}">
        <p14:creationId xmlns:p14="http://schemas.microsoft.com/office/powerpoint/2010/main" val="16830594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33801-601C-B70B-39B7-2B249E6710EB}"/>
              </a:ext>
            </a:extLst>
          </p:cNvPr>
          <p:cNvSpPr>
            <a:spLocks noGrp="1"/>
          </p:cNvSpPr>
          <p:nvPr>
            <p:ph type="title"/>
          </p:nvPr>
        </p:nvSpPr>
        <p:spPr/>
        <p:txBody>
          <a:bodyPr/>
          <a:lstStyle/>
          <a:p>
            <a:r>
              <a:rPr lang="en-AU" dirty="0"/>
              <a:t>Future research</a:t>
            </a:r>
          </a:p>
        </p:txBody>
      </p:sp>
      <p:sp>
        <p:nvSpPr>
          <p:cNvPr id="3" name="Content Placeholder 2">
            <a:extLst>
              <a:ext uri="{FF2B5EF4-FFF2-40B4-BE49-F238E27FC236}">
                <a16:creationId xmlns:a16="http://schemas.microsoft.com/office/drawing/2014/main" id="{DDE47CFA-2623-086D-7C28-68A36D057562}"/>
              </a:ext>
            </a:extLst>
          </p:cNvPr>
          <p:cNvSpPr>
            <a:spLocks noGrp="1"/>
          </p:cNvSpPr>
          <p:nvPr>
            <p:ph idx="1"/>
          </p:nvPr>
        </p:nvSpPr>
        <p:spPr>
          <a:xfrm>
            <a:off x="838200" y="1567399"/>
            <a:ext cx="10515600" cy="4351338"/>
          </a:xfrm>
        </p:spPr>
        <p:txBody>
          <a:bodyPr>
            <a:normAutofit fontScale="92500" lnSpcReduction="10000"/>
          </a:bodyPr>
          <a:lstStyle/>
          <a:p>
            <a:r>
              <a:rPr lang="en-AU" dirty="0"/>
              <a:t>Need to find a variable that influences alcohol use but has no effect on violence other than through its effect on alcohol use (viz. an instrument).</a:t>
            </a:r>
          </a:p>
          <a:p>
            <a:r>
              <a:rPr lang="en-AU" dirty="0"/>
              <a:t>Why does risky drinking increase the risk of violence?</a:t>
            </a:r>
          </a:p>
          <a:p>
            <a:pPr lvl="1"/>
            <a:r>
              <a:rPr lang="en-AU" dirty="0"/>
              <a:t>Joint drinking sessions?</a:t>
            </a:r>
          </a:p>
          <a:p>
            <a:pPr lvl="1"/>
            <a:r>
              <a:rPr lang="en-AU" dirty="0"/>
              <a:t>Vulnerability to attack?</a:t>
            </a:r>
          </a:p>
          <a:p>
            <a:r>
              <a:rPr lang="en-AU" dirty="0"/>
              <a:t>Other questions</a:t>
            </a:r>
          </a:p>
          <a:p>
            <a:pPr lvl="1"/>
            <a:r>
              <a:rPr lang="en-AU" dirty="0"/>
              <a:t>Are financial stress, personal stress and social isolation causes or consequences of violence?</a:t>
            </a:r>
          </a:p>
          <a:p>
            <a:pPr lvl="1"/>
            <a:r>
              <a:rPr lang="en-AU" dirty="0"/>
              <a:t>Is risky alcohol use a proxy for or caused by other factors (e.g., family conflict) </a:t>
            </a:r>
          </a:p>
          <a:p>
            <a:pPr lvl="1"/>
            <a:r>
              <a:rPr lang="en-AU" dirty="0"/>
              <a:t>Lastly, would the results be different if we could separate IPV/family violence from stranger violence?</a:t>
            </a:r>
          </a:p>
        </p:txBody>
      </p:sp>
      <p:sp>
        <p:nvSpPr>
          <p:cNvPr id="4" name="Slide Number Placeholder 3">
            <a:extLst>
              <a:ext uri="{FF2B5EF4-FFF2-40B4-BE49-F238E27FC236}">
                <a16:creationId xmlns:a16="http://schemas.microsoft.com/office/drawing/2014/main" id="{F54EB77E-4E80-14D5-1576-18753446A667}"/>
              </a:ext>
            </a:extLst>
          </p:cNvPr>
          <p:cNvSpPr>
            <a:spLocks noGrp="1"/>
          </p:cNvSpPr>
          <p:nvPr>
            <p:ph type="sldNum" sz="quarter" idx="12"/>
          </p:nvPr>
        </p:nvSpPr>
        <p:spPr/>
        <p:txBody>
          <a:bodyPr/>
          <a:lstStyle/>
          <a:p>
            <a:fld id="{8BAB4C53-6F4F-4DD2-9B2B-49CDCA326648}" type="slidenum">
              <a:rPr lang="en-AU" smtClean="0"/>
              <a:t>37</a:t>
            </a:fld>
            <a:endParaRPr lang="en-AU"/>
          </a:p>
        </p:txBody>
      </p:sp>
    </p:spTree>
    <p:extLst>
      <p:ext uri="{BB962C8B-B14F-4D97-AF65-F5344CB8AC3E}">
        <p14:creationId xmlns:p14="http://schemas.microsoft.com/office/powerpoint/2010/main" val="3714976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down)">
                                      <p:cBhvr>
                                        <p:cTn id="26" dur="500"/>
                                        <p:tgtEl>
                                          <p:spTgt spid="3">
                                            <p:txEl>
                                              <p:pRg st="5" end="5"/>
                                            </p:txEl>
                                          </p:spTgt>
                                        </p:tgtEl>
                                      </p:cBhvr>
                                    </p:animEffect>
                                  </p:childTnLst>
                                </p:cTn>
                              </p:par>
                              <p:par>
                                <p:cTn id="27" presetID="22" presetClass="entr" presetSubtype="4"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ipe(down)">
                                      <p:cBhvr>
                                        <p:cTn id="29" dur="500"/>
                                        <p:tgtEl>
                                          <p:spTgt spid="3">
                                            <p:txEl>
                                              <p:pRg st="6" end="6"/>
                                            </p:txEl>
                                          </p:spTgt>
                                        </p:tgtEl>
                                      </p:cBhvr>
                                    </p:animEffect>
                                  </p:childTnLst>
                                </p:cTn>
                              </p:par>
                              <p:par>
                                <p:cTn id="30" presetID="22" presetClass="entr" presetSubtype="4"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83AAE-822E-4286-8580-5EE71C02F6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C57DBE-06BE-3185-F0D7-6579ECCD29B1}"/>
              </a:ext>
            </a:extLst>
          </p:cNvPr>
          <p:cNvSpPr>
            <a:spLocks noGrp="1"/>
          </p:cNvSpPr>
          <p:nvPr>
            <p:ph type="title"/>
          </p:nvPr>
        </p:nvSpPr>
        <p:spPr/>
        <p:txBody>
          <a:bodyPr/>
          <a:lstStyle/>
          <a:p>
            <a:r>
              <a:rPr lang="en-US" dirty="0"/>
              <a:t>Past Research </a:t>
            </a:r>
            <a:endParaRPr lang="en-AU" dirty="0"/>
          </a:p>
        </p:txBody>
      </p:sp>
      <p:sp>
        <p:nvSpPr>
          <p:cNvPr id="3" name="Content Placeholder 2">
            <a:extLst>
              <a:ext uri="{FF2B5EF4-FFF2-40B4-BE49-F238E27FC236}">
                <a16:creationId xmlns:a16="http://schemas.microsoft.com/office/drawing/2014/main" id="{4BA33859-CBA2-BA99-E337-15AB756775E7}"/>
              </a:ext>
            </a:extLst>
          </p:cNvPr>
          <p:cNvSpPr>
            <a:spLocks noGrp="1"/>
          </p:cNvSpPr>
          <p:nvPr>
            <p:ph idx="1"/>
          </p:nvPr>
        </p:nvSpPr>
        <p:spPr/>
        <p:txBody>
          <a:bodyPr>
            <a:normAutofit/>
          </a:bodyPr>
          <a:lstStyle/>
          <a:p>
            <a:r>
              <a:rPr lang="en-US" dirty="0">
                <a:latin typeface="Aptos" panose="020B0004020202020204" pitchFamily="34" charset="0"/>
                <a:ea typeface="DengXian" panose="02010600030101010101" pitchFamily="2" charset="-122"/>
              </a:rPr>
              <a:t>A small number of studies have found an association between alcohol use by women and their risk of experiencing violence</a:t>
            </a:r>
          </a:p>
          <a:p>
            <a:pPr lvl="1"/>
            <a:r>
              <a:rPr lang="en-US" dirty="0">
                <a:latin typeface="Aptos" panose="020B0004020202020204" pitchFamily="34" charset="0"/>
                <a:ea typeface="DengXian" panose="02010600030101010101" pitchFamily="2" charset="-122"/>
              </a:rPr>
              <a:t>e.g., Miller, Downs &amp; </a:t>
            </a:r>
            <a:r>
              <a:rPr lang="en-US" dirty="0" err="1">
                <a:latin typeface="Aptos" panose="020B0004020202020204" pitchFamily="34" charset="0"/>
                <a:ea typeface="DengXian" panose="02010600030101010101" pitchFamily="2" charset="-122"/>
              </a:rPr>
              <a:t>Gondoli</a:t>
            </a:r>
            <a:r>
              <a:rPr lang="en-US" dirty="0">
                <a:latin typeface="Aptos" panose="020B0004020202020204" pitchFamily="34" charset="0"/>
                <a:ea typeface="DengXian" panose="02010600030101010101" pitchFamily="2" charset="-122"/>
              </a:rPr>
              <a:t> 1989; Thompson &amp; Kingree 2006; Connor et al. 2011; Weatherburn 2011; Stavrou, Poynton &amp; Weatherburn 2016 </a:t>
            </a:r>
          </a:p>
          <a:p>
            <a:endParaRPr lang="en-US" dirty="0">
              <a:effectLst/>
              <a:latin typeface="Aptos" panose="020B0004020202020204" pitchFamily="34" charset="0"/>
              <a:ea typeface="DengXian" panose="02010600030101010101" pitchFamily="2" charset="-122"/>
            </a:endParaRPr>
          </a:p>
          <a:p>
            <a:r>
              <a:rPr lang="en-US" dirty="0">
                <a:latin typeface="Aptos" panose="020B0004020202020204" pitchFamily="34" charset="0"/>
                <a:ea typeface="DengXian" panose="02010600030101010101" pitchFamily="2" charset="-122"/>
              </a:rPr>
              <a:t>Most of these studies, however, are cross-sectional and therefore vulnerable to :</a:t>
            </a:r>
          </a:p>
          <a:p>
            <a:pPr lvl="1"/>
            <a:r>
              <a:rPr lang="en-US" dirty="0">
                <a:latin typeface="Aptos" panose="020B0004020202020204" pitchFamily="34" charset="0"/>
                <a:ea typeface="DengXian" panose="02010600030101010101" pitchFamily="2" charset="-122"/>
              </a:rPr>
              <a:t>omitted variable bias and/or </a:t>
            </a:r>
          </a:p>
          <a:p>
            <a:pPr lvl="1"/>
            <a:r>
              <a:rPr lang="en-US" dirty="0">
                <a:latin typeface="Aptos" panose="020B0004020202020204" pitchFamily="34" charset="0"/>
                <a:ea typeface="DengXian" panose="02010600030101010101" pitchFamily="2" charset="-122"/>
              </a:rPr>
              <a:t>Endogeneity</a:t>
            </a:r>
          </a:p>
          <a:p>
            <a:pPr lvl="1"/>
            <a:endParaRPr lang="en-US" dirty="0">
              <a:latin typeface="Aptos" panose="020B0004020202020204" pitchFamily="34" charset="0"/>
              <a:ea typeface="DengXian" panose="02010600030101010101" pitchFamily="2" charset="-122"/>
            </a:endParaRPr>
          </a:p>
        </p:txBody>
      </p:sp>
      <p:sp>
        <p:nvSpPr>
          <p:cNvPr id="4" name="Slide Number Placeholder 3">
            <a:extLst>
              <a:ext uri="{FF2B5EF4-FFF2-40B4-BE49-F238E27FC236}">
                <a16:creationId xmlns:a16="http://schemas.microsoft.com/office/drawing/2014/main" id="{08168D54-112A-D9BC-1AA4-9C83186B9345}"/>
              </a:ext>
            </a:extLst>
          </p:cNvPr>
          <p:cNvSpPr>
            <a:spLocks noGrp="1"/>
          </p:cNvSpPr>
          <p:nvPr>
            <p:ph type="sldNum" sz="quarter" idx="12"/>
          </p:nvPr>
        </p:nvSpPr>
        <p:spPr/>
        <p:txBody>
          <a:bodyPr/>
          <a:lstStyle/>
          <a:p>
            <a:fld id="{8BAB4C53-6F4F-4DD2-9B2B-49CDCA326648}" type="slidenum">
              <a:rPr lang="en-AU" smtClean="0"/>
              <a:t>4</a:t>
            </a:fld>
            <a:endParaRPr lang="en-AU"/>
          </a:p>
        </p:txBody>
      </p:sp>
    </p:spTree>
    <p:extLst>
      <p:ext uri="{BB962C8B-B14F-4D97-AF65-F5344CB8AC3E}">
        <p14:creationId xmlns:p14="http://schemas.microsoft.com/office/powerpoint/2010/main" val="2212542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wipe(down)">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788ED-C8AF-F73A-D464-10E23253E65B}"/>
              </a:ext>
            </a:extLst>
          </p:cNvPr>
          <p:cNvSpPr>
            <a:spLocks noGrp="1"/>
          </p:cNvSpPr>
          <p:nvPr>
            <p:ph type="title"/>
          </p:nvPr>
        </p:nvSpPr>
        <p:spPr/>
        <p:txBody>
          <a:bodyPr/>
          <a:lstStyle/>
          <a:p>
            <a:r>
              <a:rPr lang="en-AU" dirty="0"/>
              <a:t>The current study </a:t>
            </a:r>
          </a:p>
        </p:txBody>
      </p:sp>
      <p:sp>
        <p:nvSpPr>
          <p:cNvPr id="3" name="Content Placeholder 2">
            <a:extLst>
              <a:ext uri="{FF2B5EF4-FFF2-40B4-BE49-F238E27FC236}">
                <a16:creationId xmlns:a16="http://schemas.microsoft.com/office/drawing/2014/main" id="{A9F8DC49-33FA-1D5E-5313-23BB95974513}"/>
              </a:ext>
            </a:extLst>
          </p:cNvPr>
          <p:cNvSpPr>
            <a:spLocks noGrp="1"/>
          </p:cNvSpPr>
          <p:nvPr>
            <p:ph idx="1"/>
          </p:nvPr>
        </p:nvSpPr>
        <p:spPr/>
        <p:txBody>
          <a:bodyPr/>
          <a:lstStyle/>
          <a:p>
            <a:pPr>
              <a:lnSpc>
                <a:spcPct val="100000"/>
              </a:lnSpc>
            </a:pPr>
            <a:r>
              <a:rPr lang="en-AU" dirty="0"/>
              <a:t>Improves on past research by using</a:t>
            </a:r>
          </a:p>
          <a:p>
            <a:pPr lvl="1">
              <a:lnSpc>
                <a:spcPct val="100000"/>
              </a:lnSpc>
            </a:pPr>
            <a:r>
              <a:rPr lang="en-AU" dirty="0"/>
              <a:t>A large nationally representative longitudinal sample</a:t>
            </a:r>
          </a:p>
          <a:p>
            <a:pPr lvl="1">
              <a:lnSpc>
                <a:spcPct val="100000"/>
              </a:lnSpc>
            </a:pPr>
            <a:r>
              <a:rPr lang="en-AU" dirty="0"/>
              <a:t>A fixed effect panel design</a:t>
            </a:r>
          </a:p>
          <a:p>
            <a:pPr lvl="1">
              <a:lnSpc>
                <a:spcPct val="100000"/>
              </a:lnSpc>
            </a:pPr>
            <a:r>
              <a:rPr lang="en-AU" dirty="0"/>
              <a:t>A 22yr follow up period</a:t>
            </a:r>
          </a:p>
          <a:p>
            <a:pPr lvl="1">
              <a:lnSpc>
                <a:spcPct val="100000"/>
              </a:lnSpc>
            </a:pPr>
            <a:r>
              <a:rPr lang="en-AU" dirty="0"/>
              <a:t>A measure of alcohol use geared to intoxication rather than risky drinking</a:t>
            </a:r>
          </a:p>
          <a:p>
            <a:pPr>
              <a:lnSpc>
                <a:spcPct val="100000"/>
              </a:lnSpc>
            </a:pPr>
            <a:r>
              <a:rPr lang="en-AU" dirty="0"/>
              <a:t>In addition, we examine:</a:t>
            </a:r>
          </a:p>
          <a:p>
            <a:pPr lvl="1">
              <a:lnSpc>
                <a:spcPct val="100000"/>
              </a:lnSpc>
            </a:pPr>
            <a:r>
              <a:rPr lang="en-AU" dirty="0"/>
              <a:t>Lagged effects (does alcohol use in year t affect violence in year t +1</a:t>
            </a:r>
          </a:p>
          <a:p>
            <a:pPr lvl="1">
              <a:lnSpc>
                <a:spcPct val="100000"/>
              </a:lnSpc>
            </a:pPr>
            <a:r>
              <a:rPr lang="en-AU" dirty="0"/>
              <a:t>And reverse effects: Does violence lead to risky drinking</a:t>
            </a:r>
          </a:p>
          <a:p>
            <a:pPr>
              <a:lnSpc>
                <a:spcPct val="100000"/>
              </a:lnSpc>
            </a:pPr>
            <a:r>
              <a:rPr lang="en-AU" b="1" dirty="0"/>
              <a:t>Important note</a:t>
            </a:r>
            <a:r>
              <a:rPr lang="en-AU" dirty="0"/>
              <a:t>: All violence (not just IPV or family violence)</a:t>
            </a:r>
          </a:p>
          <a:p>
            <a:pPr lvl="1"/>
            <a:endParaRPr lang="en-AU" dirty="0"/>
          </a:p>
          <a:p>
            <a:pPr marL="457200" lvl="1" indent="0">
              <a:buNone/>
            </a:pPr>
            <a:endParaRPr lang="en-AU" dirty="0"/>
          </a:p>
        </p:txBody>
      </p:sp>
      <p:sp>
        <p:nvSpPr>
          <p:cNvPr id="4" name="Slide Number Placeholder 3">
            <a:extLst>
              <a:ext uri="{FF2B5EF4-FFF2-40B4-BE49-F238E27FC236}">
                <a16:creationId xmlns:a16="http://schemas.microsoft.com/office/drawing/2014/main" id="{C6A973FF-5892-6657-F2EA-CC858719319A}"/>
              </a:ext>
            </a:extLst>
          </p:cNvPr>
          <p:cNvSpPr>
            <a:spLocks noGrp="1"/>
          </p:cNvSpPr>
          <p:nvPr>
            <p:ph type="sldNum" sz="quarter" idx="12"/>
          </p:nvPr>
        </p:nvSpPr>
        <p:spPr/>
        <p:txBody>
          <a:bodyPr/>
          <a:lstStyle/>
          <a:p>
            <a:fld id="{8BAB4C53-6F4F-4DD2-9B2B-49CDCA326648}" type="slidenum">
              <a:rPr lang="en-AU" smtClean="0"/>
              <a:t>5</a:t>
            </a:fld>
            <a:endParaRPr lang="en-AU"/>
          </a:p>
        </p:txBody>
      </p:sp>
    </p:spTree>
    <p:extLst>
      <p:ext uri="{BB962C8B-B14F-4D97-AF65-F5344CB8AC3E}">
        <p14:creationId xmlns:p14="http://schemas.microsoft.com/office/powerpoint/2010/main" val="2599327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wipe(down)">
                                      <p:cBhvr>
                                        <p:cTn id="30" dur="500"/>
                                        <p:tgtEl>
                                          <p:spTgt spid="3">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wipe(down)">
                                      <p:cBhvr>
                                        <p:cTn id="3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39958-D601-6B24-0827-2B430E7869B3}"/>
              </a:ext>
            </a:extLst>
          </p:cNvPr>
          <p:cNvSpPr>
            <a:spLocks noGrp="1"/>
          </p:cNvSpPr>
          <p:nvPr>
            <p:ph type="title"/>
          </p:nvPr>
        </p:nvSpPr>
        <p:spPr/>
        <p:txBody>
          <a:bodyPr/>
          <a:lstStyle/>
          <a:p>
            <a:r>
              <a:rPr lang="en-US" dirty="0"/>
              <a:t>The current study</a:t>
            </a:r>
            <a:endParaRPr lang="en-AU" dirty="0"/>
          </a:p>
        </p:txBody>
      </p:sp>
      <p:sp>
        <p:nvSpPr>
          <p:cNvPr id="3" name="Content Placeholder 2">
            <a:extLst>
              <a:ext uri="{FF2B5EF4-FFF2-40B4-BE49-F238E27FC236}">
                <a16:creationId xmlns:a16="http://schemas.microsoft.com/office/drawing/2014/main" id="{75134065-9023-0A60-81AA-27245D06C662}"/>
              </a:ext>
            </a:extLst>
          </p:cNvPr>
          <p:cNvSpPr>
            <a:spLocks noGrp="1"/>
          </p:cNvSpPr>
          <p:nvPr>
            <p:ph idx="1"/>
          </p:nvPr>
        </p:nvSpPr>
        <p:spPr/>
        <p:txBody>
          <a:bodyPr/>
          <a:lstStyle/>
          <a:p>
            <a:r>
              <a:rPr lang="en-US" b="1" dirty="0"/>
              <a:t>Two simple research questions: </a:t>
            </a:r>
          </a:p>
          <a:p>
            <a:pPr marL="914400" lvl="1" indent="-457200">
              <a:lnSpc>
                <a:spcPct val="150000"/>
              </a:lnSpc>
              <a:buFont typeface="+mj-lt"/>
              <a:buAutoNum type="arabicPeriod"/>
            </a:pPr>
            <a:r>
              <a:rPr lang="en-AU" dirty="0"/>
              <a:t> </a:t>
            </a:r>
            <a:r>
              <a:rPr lang="en-US" dirty="0"/>
              <a:t>Does the risk of violence </a:t>
            </a:r>
            <a:r>
              <a:rPr lang="en-US" b="1" dirty="0"/>
              <a:t>against</a:t>
            </a:r>
            <a:r>
              <a:rPr lang="en-US" dirty="0"/>
              <a:t> a woman increase with alcohol use?</a:t>
            </a:r>
          </a:p>
          <a:p>
            <a:pPr marL="914400" lvl="1" indent="-457200">
              <a:lnSpc>
                <a:spcPct val="150000"/>
              </a:lnSpc>
              <a:buFont typeface="+mj-lt"/>
              <a:buAutoNum type="arabicPeriod"/>
            </a:pPr>
            <a:r>
              <a:rPr lang="en-US" dirty="0"/>
              <a:t>Does becoming a </a:t>
            </a:r>
            <a:r>
              <a:rPr lang="en-US" b="1" dirty="0"/>
              <a:t>victim</a:t>
            </a:r>
            <a:r>
              <a:rPr lang="en-US" dirty="0"/>
              <a:t> of violence increase the likelihood of risky drinking?</a:t>
            </a:r>
          </a:p>
          <a:p>
            <a:pPr marL="457200" lvl="1" indent="0">
              <a:lnSpc>
                <a:spcPct val="150000"/>
              </a:lnSpc>
              <a:buNone/>
            </a:pPr>
            <a:endParaRPr lang="en-AU" dirty="0"/>
          </a:p>
        </p:txBody>
      </p:sp>
      <p:sp>
        <p:nvSpPr>
          <p:cNvPr id="4" name="Slide Number Placeholder 3">
            <a:extLst>
              <a:ext uri="{FF2B5EF4-FFF2-40B4-BE49-F238E27FC236}">
                <a16:creationId xmlns:a16="http://schemas.microsoft.com/office/drawing/2014/main" id="{DAAE056D-8BC4-AD07-7DEE-04B159B0E0BE}"/>
              </a:ext>
            </a:extLst>
          </p:cNvPr>
          <p:cNvSpPr>
            <a:spLocks noGrp="1"/>
          </p:cNvSpPr>
          <p:nvPr>
            <p:ph type="sldNum" sz="quarter" idx="12"/>
          </p:nvPr>
        </p:nvSpPr>
        <p:spPr/>
        <p:txBody>
          <a:bodyPr/>
          <a:lstStyle/>
          <a:p>
            <a:fld id="{8BAB4C53-6F4F-4DD2-9B2B-49CDCA326648}" type="slidenum">
              <a:rPr lang="en-AU" smtClean="0"/>
              <a:t>6</a:t>
            </a:fld>
            <a:endParaRPr lang="en-AU"/>
          </a:p>
        </p:txBody>
      </p:sp>
    </p:spTree>
    <p:extLst>
      <p:ext uri="{BB962C8B-B14F-4D97-AF65-F5344CB8AC3E}">
        <p14:creationId xmlns:p14="http://schemas.microsoft.com/office/powerpoint/2010/main" val="1601812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225F42-6074-D122-450F-6733EE6810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D53C52-39CF-73A2-C1E1-2CD959F89260}"/>
              </a:ext>
            </a:extLst>
          </p:cNvPr>
          <p:cNvSpPr>
            <a:spLocks noGrp="1"/>
          </p:cNvSpPr>
          <p:nvPr>
            <p:ph type="title"/>
          </p:nvPr>
        </p:nvSpPr>
        <p:spPr/>
        <p:txBody>
          <a:bodyPr/>
          <a:lstStyle/>
          <a:p>
            <a:r>
              <a:rPr lang="en-US" dirty="0"/>
              <a:t>Methods</a:t>
            </a:r>
            <a:endParaRPr lang="en-AU" dirty="0"/>
          </a:p>
        </p:txBody>
      </p:sp>
      <p:sp>
        <p:nvSpPr>
          <p:cNvPr id="3" name="Content Placeholder 2">
            <a:extLst>
              <a:ext uri="{FF2B5EF4-FFF2-40B4-BE49-F238E27FC236}">
                <a16:creationId xmlns:a16="http://schemas.microsoft.com/office/drawing/2014/main" id="{EF6CD3CD-8977-2B14-987A-423B14402ED0}"/>
              </a:ext>
            </a:extLst>
          </p:cNvPr>
          <p:cNvSpPr>
            <a:spLocks noGrp="1"/>
          </p:cNvSpPr>
          <p:nvPr>
            <p:ph idx="1"/>
          </p:nvPr>
        </p:nvSpPr>
        <p:spPr>
          <a:xfrm>
            <a:off x="838200" y="1524000"/>
            <a:ext cx="10515600" cy="4652963"/>
          </a:xfrm>
        </p:spPr>
        <p:txBody>
          <a:bodyPr>
            <a:normAutofit lnSpcReduction="10000"/>
          </a:bodyPr>
          <a:lstStyle/>
          <a:p>
            <a:r>
              <a:rPr lang="en-US" b="1" dirty="0"/>
              <a:t>Data Source: </a:t>
            </a:r>
          </a:p>
          <a:p>
            <a:pPr lvl="1"/>
            <a:r>
              <a:rPr lang="en-US" dirty="0"/>
              <a:t>Waves 2 to 21 of the Household Income and Labor Dynamics Survey: 143,517 survey responses from 15,934 individuals over a 19-year period</a:t>
            </a:r>
          </a:p>
          <a:p>
            <a:pPr lvl="1"/>
            <a:r>
              <a:rPr lang="en-US" dirty="0"/>
              <a:t>The wave-on-wave response rate was 86.9 per cent in wave two but has remained over 90 per cent in all subsequent waves </a:t>
            </a:r>
          </a:p>
          <a:p>
            <a:r>
              <a:rPr lang="en-US" b="1" dirty="0"/>
              <a:t>Dependent variables: </a:t>
            </a:r>
          </a:p>
          <a:p>
            <a:pPr lvl="1"/>
            <a:r>
              <a:rPr lang="en-US" b="1" dirty="0"/>
              <a:t>Violence</a:t>
            </a:r>
            <a:r>
              <a:rPr lang="en-US" dirty="0"/>
              <a:t> = 1 if respondent reports having been a ‘victim of physical violence (e.g., assault) over the last 12 months and ‘0’ otherwise </a:t>
            </a:r>
          </a:p>
          <a:p>
            <a:pPr lvl="1"/>
            <a:r>
              <a:rPr lang="en-US" b="1" dirty="0"/>
              <a:t>Alcohol use</a:t>
            </a:r>
            <a:r>
              <a:rPr lang="en-US" dirty="0"/>
              <a:t>: </a:t>
            </a:r>
            <a:r>
              <a:rPr lang="en-US" b="1" dirty="0"/>
              <a:t>1 (</a:t>
            </a:r>
            <a:r>
              <a:rPr lang="en-US" dirty="0"/>
              <a:t>Don’t drink) </a:t>
            </a:r>
            <a:r>
              <a:rPr lang="en-US" b="1" dirty="0"/>
              <a:t>2</a:t>
            </a:r>
            <a:r>
              <a:rPr lang="en-US" dirty="0"/>
              <a:t>(1-2 standard drinks), </a:t>
            </a:r>
            <a:r>
              <a:rPr lang="en-US" b="1" dirty="0"/>
              <a:t>3</a:t>
            </a:r>
            <a:r>
              <a:rPr lang="en-US" dirty="0"/>
              <a:t>(3-4 standard drinks), </a:t>
            </a:r>
            <a:r>
              <a:rPr lang="en-US" b="1" dirty="0"/>
              <a:t>4</a:t>
            </a:r>
            <a:r>
              <a:rPr lang="en-US" dirty="0"/>
              <a:t>(5-6 standard drinks), </a:t>
            </a:r>
            <a:r>
              <a:rPr lang="en-US" b="1" dirty="0"/>
              <a:t>5</a:t>
            </a:r>
            <a:r>
              <a:rPr lang="en-US" dirty="0"/>
              <a:t>(7-8 standard drinks), </a:t>
            </a:r>
            <a:r>
              <a:rPr lang="en-US" b="1" dirty="0"/>
              <a:t>6</a:t>
            </a:r>
            <a:r>
              <a:rPr lang="en-US" dirty="0"/>
              <a:t>(9-10 standard drinks), </a:t>
            </a:r>
            <a:r>
              <a:rPr lang="en-US" b="1" dirty="0"/>
              <a:t>7</a:t>
            </a:r>
            <a:r>
              <a:rPr lang="en-US" dirty="0"/>
              <a:t>(11-12 standard drinks) </a:t>
            </a:r>
            <a:r>
              <a:rPr lang="en-US" b="1" dirty="0"/>
              <a:t>8</a:t>
            </a:r>
            <a:r>
              <a:rPr lang="en-US" dirty="0"/>
              <a:t>(13+ standard drinks)</a:t>
            </a:r>
          </a:p>
          <a:p>
            <a:pPr lvl="1"/>
            <a:r>
              <a:rPr lang="en-US" b="1" dirty="0"/>
              <a:t>Risky drinking: NHMRC standard: </a:t>
            </a:r>
            <a:r>
              <a:rPr lang="en-GB" dirty="0"/>
              <a:t>more than 10 standard drinks per week and/or more than 4 standard drinks (10gms) on any single day.</a:t>
            </a:r>
            <a:endParaRPr lang="en-US" b="1" dirty="0"/>
          </a:p>
          <a:p>
            <a:pPr lvl="1">
              <a:lnSpc>
                <a:spcPct val="150000"/>
              </a:lnSpc>
            </a:pPr>
            <a:endParaRPr lang="en-US" dirty="0"/>
          </a:p>
          <a:p>
            <a:endParaRPr lang="en-US" dirty="0"/>
          </a:p>
          <a:p>
            <a:pPr lvl="1"/>
            <a:endParaRPr lang="en-AU" dirty="0"/>
          </a:p>
        </p:txBody>
      </p:sp>
      <p:sp>
        <p:nvSpPr>
          <p:cNvPr id="4" name="Slide Number Placeholder 3">
            <a:extLst>
              <a:ext uri="{FF2B5EF4-FFF2-40B4-BE49-F238E27FC236}">
                <a16:creationId xmlns:a16="http://schemas.microsoft.com/office/drawing/2014/main" id="{6CB6328A-FDD8-F2D8-039A-C4F21D582EF1}"/>
              </a:ext>
            </a:extLst>
          </p:cNvPr>
          <p:cNvSpPr>
            <a:spLocks noGrp="1"/>
          </p:cNvSpPr>
          <p:nvPr>
            <p:ph type="sldNum" sz="quarter" idx="12"/>
          </p:nvPr>
        </p:nvSpPr>
        <p:spPr/>
        <p:txBody>
          <a:bodyPr/>
          <a:lstStyle/>
          <a:p>
            <a:fld id="{8BAB4C53-6F4F-4DD2-9B2B-49CDCA326648}" type="slidenum">
              <a:rPr lang="en-AU" smtClean="0"/>
              <a:t>7</a:t>
            </a:fld>
            <a:endParaRPr lang="en-AU"/>
          </a:p>
        </p:txBody>
      </p:sp>
    </p:spTree>
    <p:extLst>
      <p:ext uri="{BB962C8B-B14F-4D97-AF65-F5344CB8AC3E}">
        <p14:creationId xmlns:p14="http://schemas.microsoft.com/office/powerpoint/2010/main" val="2974605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439C0A-97F1-18AE-637A-B1056EB79A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2B66AA-263F-DB5D-A8DD-766927FBFD22}"/>
              </a:ext>
            </a:extLst>
          </p:cNvPr>
          <p:cNvSpPr>
            <a:spLocks noGrp="1"/>
          </p:cNvSpPr>
          <p:nvPr>
            <p:ph type="title"/>
          </p:nvPr>
        </p:nvSpPr>
        <p:spPr/>
        <p:txBody>
          <a:bodyPr/>
          <a:lstStyle/>
          <a:p>
            <a:r>
              <a:rPr lang="en-US" dirty="0"/>
              <a:t>Methods</a:t>
            </a:r>
            <a:endParaRPr lang="en-AU" dirty="0"/>
          </a:p>
        </p:txBody>
      </p:sp>
      <p:sp>
        <p:nvSpPr>
          <p:cNvPr id="3" name="Content Placeholder 2">
            <a:extLst>
              <a:ext uri="{FF2B5EF4-FFF2-40B4-BE49-F238E27FC236}">
                <a16:creationId xmlns:a16="http://schemas.microsoft.com/office/drawing/2014/main" id="{B38C5442-1B6C-523A-10CB-DBCFF0704D0F}"/>
              </a:ext>
            </a:extLst>
          </p:cNvPr>
          <p:cNvSpPr>
            <a:spLocks noGrp="1"/>
          </p:cNvSpPr>
          <p:nvPr>
            <p:ph idx="1"/>
          </p:nvPr>
        </p:nvSpPr>
        <p:spPr>
          <a:xfrm>
            <a:off x="838200" y="1524000"/>
            <a:ext cx="10515600" cy="4652963"/>
          </a:xfrm>
        </p:spPr>
        <p:txBody>
          <a:bodyPr>
            <a:normAutofit fontScale="92500" lnSpcReduction="20000"/>
          </a:bodyPr>
          <a:lstStyle/>
          <a:p>
            <a:r>
              <a:rPr lang="en-US" b="1" dirty="0">
                <a:solidFill>
                  <a:schemeClr val="bg2">
                    <a:lumMod val="90000"/>
                  </a:schemeClr>
                </a:solidFill>
              </a:rPr>
              <a:t>Data Source: </a:t>
            </a:r>
          </a:p>
          <a:p>
            <a:pPr lvl="1"/>
            <a:r>
              <a:rPr lang="en-US" dirty="0">
                <a:solidFill>
                  <a:schemeClr val="bg2">
                    <a:lumMod val="90000"/>
                  </a:schemeClr>
                </a:solidFill>
              </a:rPr>
              <a:t>Waves 2 to 21 of the Household Income and Labor Dynamics Survey: 143,517 survey responses from 15,934 individuals over a 19-year period</a:t>
            </a:r>
          </a:p>
          <a:p>
            <a:pPr lvl="1"/>
            <a:r>
              <a:rPr lang="en-US" dirty="0">
                <a:solidFill>
                  <a:schemeClr val="bg2">
                    <a:lumMod val="90000"/>
                  </a:schemeClr>
                </a:solidFill>
              </a:rPr>
              <a:t>The wave-on-wave response rate was 86.9 per cent in wave two but has remained over 90 per cent in all subsequent waves </a:t>
            </a:r>
          </a:p>
          <a:p>
            <a:r>
              <a:rPr lang="en-US" b="1" dirty="0">
                <a:solidFill>
                  <a:schemeClr val="bg2">
                    <a:lumMod val="90000"/>
                  </a:schemeClr>
                </a:solidFill>
              </a:rPr>
              <a:t>Dependent variables: </a:t>
            </a:r>
          </a:p>
          <a:p>
            <a:pPr lvl="1"/>
            <a:r>
              <a:rPr lang="en-US" b="1" dirty="0">
                <a:solidFill>
                  <a:schemeClr val="bg2">
                    <a:lumMod val="90000"/>
                  </a:schemeClr>
                </a:solidFill>
              </a:rPr>
              <a:t>Violence</a:t>
            </a:r>
            <a:r>
              <a:rPr lang="en-US" dirty="0">
                <a:solidFill>
                  <a:schemeClr val="bg2">
                    <a:lumMod val="90000"/>
                  </a:schemeClr>
                </a:solidFill>
              </a:rPr>
              <a:t> = 1 if respondent reports having been a ‘victim of physical violence (e.g., assault) over the last 12 months and ‘0’ otherwise </a:t>
            </a:r>
          </a:p>
          <a:p>
            <a:pPr lvl="1"/>
            <a:r>
              <a:rPr lang="en-US" b="1" dirty="0">
                <a:solidFill>
                  <a:schemeClr val="bg2">
                    <a:lumMod val="90000"/>
                  </a:schemeClr>
                </a:solidFill>
              </a:rPr>
              <a:t>Alcohol use</a:t>
            </a:r>
            <a:r>
              <a:rPr lang="en-US" dirty="0">
                <a:solidFill>
                  <a:schemeClr val="bg2">
                    <a:lumMod val="90000"/>
                  </a:schemeClr>
                </a:solidFill>
              </a:rPr>
              <a:t>: </a:t>
            </a:r>
            <a:r>
              <a:rPr lang="en-US" b="1" dirty="0">
                <a:solidFill>
                  <a:schemeClr val="bg2">
                    <a:lumMod val="90000"/>
                  </a:schemeClr>
                </a:solidFill>
              </a:rPr>
              <a:t>1 (</a:t>
            </a:r>
            <a:r>
              <a:rPr lang="en-US" dirty="0">
                <a:solidFill>
                  <a:schemeClr val="bg2">
                    <a:lumMod val="90000"/>
                  </a:schemeClr>
                </a:solidFill>
              </a:rPr>
              <a:t>Don’t drink) </a:t>
            </a:r>
            <a:r>
              <a:rPr lang="en-US" b="1" dirty="0">
                <a:solidFill>
                  <a:schemeClr val="bg2">
                    <a:lumMod val="90000"/>
                  </a:schemeClr>
                </a:solidFill>
              </a:rPr>
              <a:t>2</a:t>
            </a:r>
            <a:r>
              <a:rPr lang="en-US" dirty="0">
                <a:solidFill>
                  <a:schemeClr val="bg2">
                    <a:lumMod val="90000"/>
                  </a:schemeClr>
                </a:solidFill>
              </a:rPr>
              <a:t>(1-2 standard drinks), </a:t>
            </a:r>
            <a:r>
              <a:rPr lang="en-US" b="1" dirty="0">
                <a:solidFill>
                  <a:schemeClr val="bg2">
                    <a:lumMod val="90000"/>
                  </a:schemeClr>
                </a:solidFill>
              </a:rPr>
              <a:t>3</a:t>
            </a:r>
            <a:r>
              <a:rPr lang="en-US" dirty="0">
                <a:solidFill>
                  <a:schemeClr val="bg2">
                    <a:lumMod val="90000"/>
                  </a:schemeClr>
                </a:solidFill>
              </a:rPr>
              <a:t>(3-4 standard drinks), </a:t>
            </a:r>
            <a:r>
              <a:rPr lang="en-US" b="1" dirty="0">
                <a:solidFill>
                  <a:schemeClr val="bg2">
                    <a:lumMod val="90000"/>
                  </a:schemeClr>
                </a:solidFill>
              </a:rPr>
              <a:t>4</a:t>
            </a:r>
            <a:r>
              <a:rPr lang="en-US" dirty="0">
                <a:solidFill>
                  <a:schemeClr val="bg2">
                    <a:lumMod val="90000"/>
                  </a:schemeClr>
                </a:solidFill>
              </a:rPr>
              <a:t>(5-6 standard drinks), </a:t>
            </a:r>
            <a:r>
              <a:rPr lang="en-US" b="1" dirty="0">
                <a:solidFill>
                  <a:schemeClr val="bg2">
                    <a:lumMod val="90000"/>
                  </a:schemeClr>
                </a:solidFill>
              </a:rPr>
              <a:t>5</a:t>
            </a:r>
            <a:r>
              <a:rPr lang="en-US" dirty="0">
                <a:solidFill>
                  <a:schemeClr val="bg2">
                    <a:lumMod val="90000"/>
                  </a:schemeClr>
                </a:solidFill>
              </a:rPr>
              <a:t>(7-8 standard drinks), </a:t>
            </a:r>
            <a:r>
              <a:rPr lang="en-US" b="1" dirty="0">
                <a:solidFill>
                  <a:schemeClr val="bg2">
                    <a:lumMod val="90000"/>
                  </a:schemeClr>
                </a:solidFill>
              </a:rPr>
              <a:t>6</a:t>
            </a:r>
            <a:r>
              <a:rPr lang="en-US" dirty="0">
                <a:solidFill>
                  <a:schemeClr val="bg2">
                    <a:lumMod val="90000"/>
                  </a:schemeClr>
                </a:solidFill>
              </a:rPr>
              <a:t>(9-10 standard drinks), </a:t>
            </a:r>
            <a:r>
              <a:rPr lang="en-US" b="1" dirty="0">
                <a:solidFill>
                  <a:schemeClr val="bg2">
                    <a:lumMod val="90000"/>
                  </a:schemeClr>
                </a:solidFill>
              </a:rPr>
              <a:t>7</a:t>
            </a:r>
            <a:r>
              <a:rPr lang="en-US" dirty="0">
                <a:solidFill>
                  <a:schemeClr val="bg2">
                    <a:lumMod val="90000"/>
                  </a:schemeClr>
                </a:solidFill>
              </a:rPr>
              <a:t>(11-12 standard drinks) </a:t>
            </a:r>
            <a:r>
              <a:rPr lang="en-US" b="1" dirty="0">
                <a:solidFill>
                  <a:schemeClr val="bg2">
                    <a:lumMod val="90000"/>
                  </a:schemeClr>
                </a:solidFill>
              </a:rPr>
              <a:t>8</a:t>
            </a:r>
            <a:r>
              <a:rPr lang="en-US" dirty="0">
                <a:solidFill>
                  <a:schemeClr val="bg2">
                    <a:lumMod val="90000"/>
                  </a:schemeClr>
                </a:solidFill>
              </a:rPr>
              <a:t>(13+ standard drinks)</a:t>
            </a:r>
          </a:p>
          <a:p>
            <a:r>
              <a:rPr lang="en-US" b="1" dirty="0"/>
              <a:t>Controls: </a:t>
            </a:r>
          </a:p>
          <a:p>
            <a:pPr lvl="1"/>
            <a:r>
              <a:rPr lang="en-US" dirty="0">
                <a:solidFill>
                  <a:srgbClr val="FF0000"/>
                </a:solidFill>
              </a:rPr>
              <a:t>Year of interview, </a:t>
            </a:r>
            <a:r>
              <a:rPr lang="en-US" dirty="0"/>
              <a:t>number of financial stressors, number of personal stressors , social isolation, marital status, age, education, socioeconomic disadvantage, whether the respondent is pregnant.  </a:t>
            </a:r>
          </a:p>
          <a:p>
            <a:endParaRPr lang="en-US" b="1" dirty="0"/>
          </a:p>
          <a:p>
            <a:pPr lvl="1">
              <a:lnSpc>
                <a:spcPct val="150000"/>
              </a:lnSpc>
            </a:pPr>
            <a:endParaRPr lang="en-US" dirty="0"/>
          </a:p>
          <a:p>
            <a:endParaRPr lang="en-US" dirty="0"/>
          </a:p>
          <a:p>
            <a:pPr lvl="1"/>
            <a:endParaRPr lang="en-AU" dirty="0"/>
          </a:p>
        </p:txBody>
      </p:sp>
      <p:sp>
        <p:nvSpPr>
          <p:cNvPr id="4" name="Slide Number Placeholder 3">
            <a:extLst>
              <a:ext uri="{FF2B5EF4-FFF2-40B4-BE49-F238E27FC236}">
                <a16:creationId xmlns:a16="http://schemas.microsoft.com/office/drawing/2014/main" id="{4F68C68B-3B8A-C005-7B53-85BEA1215269}"/>
              </a:ext>
            </a:extLst>
          </p:cNvPr>
          <p:cNvSpPr>
            <a:spLocks noGrp="1"/>
          </p:cNvSpPr>
          <p:nvPr>
            <p:ph type="sldNum" sz="quarter" idx="12"/>
          </p:nvPr>
        </p:nvSpPr>
        <p:spPr/>
        <p:txBody>
          <a:bodyPr/>
          <a:lstStyle/>
          <a:p>
            <a:fld id="{8BAB4C53-6F4F-4DD2-9B2B-49CDCA326648}" type="slidenum">
              <a:rPr lang="en-AU" smtClean="0"/>
              <a:t>8</a:t>
            </a:fld>
            <a:endParaRPr lang="en-AU"/>
          </a:p>
        </p:txBody>
      </p:sp>
    </p:spTree>
    <p:extLst>
      <p:ext uri="{BB962C8B-B14F-4D97-AF65-F5344CB8AC3E}">
        <p14:creationId xmlns:p14="http://schemas.microsoft.com/office/powerpoint/2010/main" val="556484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2073E-ACC7-8CB8-995C-1466ECE758FE}"/>
              </a:ext>
            </a:extLst>
          </p:cNvPr>
          <p:cNvSpPr>
            <a:spLocks noGrp="1"/>
          </p:cNvSpPr>
          <p:nvPr>
            <p:ph type="title"/>
          </p:nvPr>
        </p:nvSpPr>
        <p:spPr>
          <a:xfrm>
            <a:off x="771525" y="18255"/>
            <a:ext cx="10515600" cy="1325563"/>
          </a:xfrm>
        </p:spPr>
        <p:txBody>
          <a:bodyPr>
            <a:normAutofit/>
          </a:bodyPr>
          <a:lstStyle/>
          <a:p>
            <a:r>
              <a:rPr lang="en-AU" sz="3200" dirty="0"/>
              <a:t>Selected measures: detail </a:t>
            </a:r>
          </a:p>
        </p:txBody>
      </p:sp>
      <p:sp>
        <p:nvSpPr>
          <p:cNvPr id="3" name="Content Placeholder 2">
            <a:extLst>
              <a:ext uri="{FF2B5EF4-FFF2-40B4-BE49-F238E27FC236}">
                <a16:creationId xmlns:a16="http://schemas.microsoft.com/office/drawing/2014/main" id="{018CDD02-3E26-AD33-8AF1-8DC28A6E63E1}"/>
              </a:ext>
            </a:extLst>
          </p:cNvPr>
          <p:cNvSpPr>
            <a:spLocks noGrp="1"/>
          </p:cNvSpPr>
          <p:nvPr>
            <p:ph idx="1"/>
          </p:nvPr>
        </p:nvSpPr>
        <p:spPr>
          <a:xfrm>
            <a:off x="838200" y="1333500"/>
            <a:ext cx="10515600" cy="4843463"/>
          </a:xfrm>
        </p:spPr>
        <p:txBody>
          <a:bodyPr>
            <a:normAutofit fontScale="92500" lnSpcReduction="10000"/>
          </a:bodyPr>
          <a:lstStyle/>
          <a:p>
            <a:r>
              <a:rPr lang="en-US" dirty="0"/>
              <a:t>Financial stress: </a:t>
            </a:r>
          </a:p>
          <a:p>
            <a:pPr lvl="1"/>
            <a:r>
              <a:rPr lang="en-US" dirty="0"/>
              <a:t>E.G., could not pay bills on time, could not pay mortgage or rent on time, pawned or sold something, went without meals, was unable to heat home, asked for financial help family. </a:t>
            </a:r>
            <a:endParaRPr lang="en-AU" dirty="0"/>
          </a:p>
          <a:p>
            <a:r>
              <a:rPr lang="en-US" dirty="0"/>
              <a:t>Personal stress: </a:t>
            </a:r>
          </a:p>
          <a:p>
            <a:pPr lvl="1"/>
            <a:r>
              <a:rPr lang="en-US" dirty="0"/>
              <a:t>E.G., Serious personal injury or illness, death of spouse or child, major worsening in financial situation, death of other close relative/family member, fired or made redundant.  </a:t>
            </a:r>
          </a:p>
          <a:p>
            <a:r>
              <a:rPr lang="en-US" dirty="0"/>
              <a:t>Social isolation</a:t>
            </a:r>
          </a:p>
          <a:p>
            <a:pPr lvl="1"/>
            <a:r>
              <a:rPr lang="en-US" b="1" dirty="0"/>
              <a:t>Negative</a:t>
            </a:r>
            <a:r>
              <a:rPr lang="en-US" dirty="0"/>
              <a:t>: people don’t come to visit me as often as I would like; I often need help from other people but can’t get it; I don’t have anyone that I can confide in; I have no one to lean on in times of trouble</a:t>
            </a:r>
          </a:p>
          <a:p>
            <a:pPr lvl="1"/>
            <a:r>
              <a:rPr lang="en-US" b="1" dirty="0"/>
              <a:t>Positive</a:t>
            </a:r>
            <a:r>
              <a:rPr lang="en-US" dirty="0"/>
              <a:t>: I seem to have a lot of friends; there is someone who can always cheer me up when I’m down; I enjoy the time I spend with the people who are important to me (reverse coded)</a:t>
            </a:r>
          </a:p>
        </p:txBody>
      </p:sp>
      <p:sp>
        <p:nvSpPr>
          <p:cNvPr id="4" name="Slide Number Placeholder 3">
            <a:extLst>
              <a:ext uri="{FF2B5EF4-FFF2-40B4-BE49-F238E27FC236}">
                <a16:creationId xmlns:a16="http://schemas.microsoft.com/office/drawing/2014/main" id="{153C1526-D9CB-E57A-46B2-FB445F25DD8F}"/>
              </a:ext>
            </a:extLst>
          </p:cNvPr>
          <p:cNvSpPr>
            <a:spLocks noGrp="1"/>
          </p:cNvSpPr>
          <p:nvPr>
            <p:ph type="sldNum" sz="quarter" idx="12"/>
          </p:nvPr>
        </p:nvSpPr>
        <p:spPr/>
        <p:txBody>
          <a:bodyPr/>
          <a:lstStyle/>
          <a:p>
            <a:fld id="{8BAB4C53-6F4F-4DD2-9B2B-49CDCA326648}" type="slidenum">
              <a:rPr lang="en-AU" smtClean="0"/>
              <a:t>9</a:t>
            </a:fld>
            <a:endParaRPr lang="en-AU"/>
          </a:p>
        </p:txBody>
      </p:sp>
    </p:spTree>
    <p:extLst>
      <p:ext uri="{BB962C8B-B14F-4D97-AF65-F5344CB8AC3E}">
        <p14:creationId xmlns:p14="http://schemas.microsoft.com/office/powerpoint/2010/main" val="2875134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down)">
                                      <p:cBhvr>
                                        <p:cTn id="26" dur="500"/>
                                        <p:tgtEl>
                                          <p:spTgt spid="3">
                                            <p:txEl>
                                              <p:pRg st="5" end="5"/>
                                            </p:txEl>
                                          </p:spTgt>
                                        </p:tgtEl>
                                      </p:cBhvr>
                                    </p:animEffect>
                                  </p:childTnLst>
                                </p:cTn>
                              </p:par>
                              <p:par>
                                <p:cTn id="27" presetID="22" presetClass="entr" presetSubtype="4"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ipe(down)">
                                      <p:cBhvr>
                                        <p:cTn id="2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humbnail xmlns="a3ecbb17-1f6f-4e68-abbf-ed5d078c7c89" xsi:nil="true"/>
    <tags0 xmlns="a3ecbb17-1f6f-4e68-abbf-ed5d078c7c89" xsi:nil="true"/>
    <Notes xmlns="1205d717-f258-4695-a62f-f57fc629dc43" xsi:nil="true"/>
    <lcf76f155ced4ddcb4097134ff3c332f xmlns="1205d717-f258-4695-a62f-f57fc629dc43">
      <Terms xmlns="http://schemas.microsoft.com/office/infopath/2007/PartnerControls"/>
    </lcf76f155ced4ddcb4097134ff3c332f>
    <Modules xmlns="a3ecbb17-1f6f-4e68-abbf-ed5d078c7c89" xsi:nil="true"/>
    <Tags xmlns="a3ecbb17-1f6f-4e68-abbf-ed5d078c7c89" xsi:nil="true"/>
    <Reference xmlns="a3ecbb17-1f6f-4e68-abbf-ed5d078c7c89" xsi:nil="true"/>
    <TaxCatchAll xmlns="cbecc781-00c5-4158-9dd4-9d46c8013956"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A43E8338FDC9C408CDDDEEC826928C5" ma:contentTypeVersion="7" ma:contentTypeDescription="Create a new document." ma:contentTypeScope="" ma:versionID="4869f738a1c8ad9d0a7c92be922a8004">
  <xsd:schema xmlns:xsd="http://www.w3.org/2001/XMLSchema" xmlns:xs="http://www.w3.org/2001/XMLSchema" xmlns:p="http://schemas.microsoft.com/office/2006/metadata/properties" xmlns:ns2="a3ecbb17-1f6f-4e68-abbf-ed5d078c7c89" xmlns:ns3="d2bc505b-9134-47ed-a2f0-2290ded54739" xmlns:ns4="1205d717-f258-4695-a62f-f57fc629dc43" xmlns:ns5="cbecc781-00c5-4158-9dd4-9d46c8013956" targetNamespace="http://schemas.microsoft.com/office/2006/metadata/properties" ma:root="true" ma:fieldsID="c74747a6fea2fc47ef0c1f50f4f5ef3e" ns2:_="" ns3:_="" ns4:_="" ns5:_="">
    <xsd:import namespace="a3ecbb17-1f6f-4e68-abbf-ed5d078c7c89"/>
    <xsd:import namespace="d2bc505b-9134-47ed-a2f0-2290ded54739"/>
    <xsd:import namespace="1205d717-f258-4695-a62f-f57fc629dc43"/>
    <xsd:import namespace="cbecc781-00c5-4158-9dd4-9d46c801395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Tags" minOccurs="0"/>
                <xsd:element ref="ns2:Modules" minOccurs="0"/>
                <xsd:element ref="ns2:Thumbnail" minOccurs="0"/>
                <xsd:element ref="ns2:MediaServiceDateTaken" minOccurs="0"/>
                <xsd:element ref="ns2:MediaLengthInSeconds" minOccurs="0"/>
                <xsd:element ref="ns2:MediaServiceGenerationTime" minOccurs="0"/>
                <xsd:element ref="ns2:MediaServiceEventHashCode" minOccurs="0"/>
                <xsd:element ref="ns2:MediaServiceOCR" minOccurs="0"/>
                <xsd:element ref="ns2:tags0" minOccurs="0"/>
                <xsd:element ref="ns2:Reference" minOccurs="0"/>
                <xsd:element ref="ns2:MediaServiceLocation" minOccurs="0"/>
                <xsd:element ref="ns2:MediaServiceObjectDetectorVersions" minOccurs="0"/>
                <xsd:element ref="ns4:lcf76f155ced4ddcb4097134ff3c332f" minOccurs="0"/>
                <xsd:element ref="ns5:TaxCatchAll" minOccurs="0"/>
                <xsd:element ref="ns4:MediaServiceSearchProperties" minOccurs="0"/>
                <xsd:element ref="ns4:Notes" minOccurs="0"/>
                <xsd:element ref="ns4: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ecbb17-1f6f-4e68-abbf-ed5d078c7c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Tags" ma:index="14" nillable="true" ma:displayName="Tags" ma:format="Dropdown" ma:internalName="Tags">
      <xsd:complexType>
        <xsd:complexContent>
          <xsd:extension base="dms:MultiChoiceFillIn">
            <xsd:sequence>
              <xsd:element name="Value" maxOccurs="unbounded" minOccurs="0" nillable="true">
                <xsd:simpleType>
                  <xsd:union memberTypes="dms:Text">
                    <xsd:simpleType>
                      <xsd:restriction base="dms:Choice">
                        <xsd:enumeration value="Python"/>
                        <xsd:enumeration value="Oracle"/>
                        <xsd:enumeration value="SAS"/>
                        <xsd:enumeration value="Excel"/>
                        <xsd:enumeration value="CSV"/>
                        <xsd:enumeration value="SQL"/>
                      </xsd:restriction>
                    </xsd:simpleType>
                  </xsd:union>
                </xsd:simpleType>
              </xsd:element>
            </xsd:sequence>
          </xsd:extension>
        </xsd:complexContent>
      </xsd:complexType>
    </xsd:element>
    <xsd:element name="Modules" ma:index="15" nillable="true" ma:displayName="Modules" ma:format="Dropdown" ma:internalName="Modules">
      <xsd:complexType>
        <xsd:complexContent>
          <xsd:extension base="dms:MultiChoiceFillIn">
            <xsd:sequence>
              <xsd:element name="Value" maxOccurs="unbounded" minOccurs="0" nillable="true">
                <xsd:simpleType>
                  <xsd:union memberTypes="dms:Text">
                    <xsd:simpleType>
                      <xsd:restriction base="dms:Choice">
                        <xsd:enumeration value="pandas"/>
                        <xsd:enumeration value="numpy"/>
                        <xsd:enumeration value="cx_Oracle"/>
                      </xsd:restriction>
                    </xsd:simpleType>
                  </xsd:union>
                </xsd:simpleType>
              </xsd:element>
            </xsd:sequence>
          </xsd:extension>
        </xsd:complexContent>
      </xsd:complexType>
    </xsd:element>
    <xsd:element name="Thumbnail" ma:index="16" nillable="true" ma:displayName="Thumbnail" ma:format="Thumbnail" ma:internalName="Thumbnail">
      <xsd:simpleType>
        <xsd:restriction base="dms:Unknown"/>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tags0" ma:index="22" nillable="true" ma:displayName="Subject" ma:format="Dropdown" ma:internalName="tags0">
      <xsd:complexType>
        <xsd:complexContent>
          <xsd:extension base="dms:MultiChoice">
            <xsd:sequence>
              <xsd:element name="Value" maxOccurs="unbounded" minOccurs="0" nillable="true">
                <xsd:simpleType>
                  <xsd:restriction base="dms:Choice">
                    <xsd:enumeration value="AVO"/>
                    <xsd:enumeration value="Bail"/>
                    <xsd:enumeration value="Remand"/>
                    <xsd:enumeration value="Children and Young People"/>
                    <xsd:enumeration value="Courts"/>
                    <xsd:enumeration value="COVID-19"/>
                    <xsd:enumeration value="Supervision"/>
                    <xsd:enumeration value="Custody"/>
                    <xsd:enumeration value="Diversion"/>
                    <xsd:enumeration value="DV"/>
                    <xsd:enumeration value="Crime"/>
                    <xsd:enumeration value="Justice Demand"/>
                    <xsd:enumeration value="LinDA"/>
                    <xsd:enumeration value="Driving"/>
                    <xsd:enumeration value="Mental Health"/>
                    <xsd:enumeration value="Parole"/>
                    <xsd:enumeration value="Sentencing"/>
                    <xsd:enumeration value="Victims"/>
                    <xsd:enumeration value="Weapons"/>
                    <xsd:enumeration value="Women"/>
                    <xsd:enumeration value="Reform"/>
                    <xsd:enumeration value="CBA"/>
                    <xsd:enumeration value="Aboriginal People"/>
                    <xsd:enumeration value="Drugs"/>
                    <xsd:enumeration value="Policing"/>
                    <xsd:enumeration value="Reoffending"/>
                    <xsd:enumeration value="Sexual Offences"/>
                    <xsd:enumeration value="Property Crime"/>
                    <xsd:enumeration value="Civil"/>
                  </xsd:restriction>
                </xsd:simpleType>
              </xsd:element>
            </xsd:sequence>
          </xsd:extension>
        </xsd:complexContent>
      </xsd:complexType>
    </xsd:element>
    <xsd:element name="Reference" ma:index="23" nillable="true" ma:displayName="Reference" ma:description="Insert TRIM Reference" ma:format="Dropdown" ma:internalName="Reference">
      <xsd:simpleType>
        <xsd:restriction base="dms:Text">
          <xsd:maxLength value="255"/>
        </xsd:restriction>
      </xsd:simple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2bc505b-9134-47ed-a2f0-2290ded5473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205d717-f258-4695-a62f-f57fc629dc43" elementFormDefault="qualified">
    <xsd:import namespace="http://schemas.microsoft.com/office/2006/documentManagement/types"/>
    <xsd:import namespace="http://schemas.microsoft.com/office/infopath/2007/PartnerControls"/>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a4a9b5ed-3dec-4005-b770-d275ff43f163" ma:termSetId="09814cd3-568e-fe90-9814-8d621ff8fb84" ma:anchorId="fba54fb3-c3e1-fe81-a776-ca4b69148c4d" ma:open="true" ma:isKeyword="false">
      <xsd:complexType>
        <xsd:sequence>
          <xsd:element ref="pc:Terms" minOccurs="0" maxOccurs="1"/>
        </xsd:sequence>
      </xsd:complexType>
    </xsd:element>
    <xsd:element name="MediaServiceSearchProperties" ma:index="29" nillable="true" ma:displayName="MediaServiceSearchProperties" ma:hidden="true" ma:internalName="MediaServiceSearchProperties" ma:readOnly="true">
      <xsd:simpleType>
        <xsd:restriction base="dms:Note"/>
      </xsd:simpleType>
    </xsd:element>
    <xsd:element name="Notes" ma:index="30" nillable="true" ma:displayName="Notes" ma:format="Dropdown" ma:internalName="Notes">
      <xsd:simpleType>
        <xsd:restriction base="dms:Text">
          <xsd:maxLength value="255"/>
        </xsd:restriction>
      </xsd:simpleType>
    </xsd:element>
    <xsd:element name="MediaServiceBillingMetadata" ma:index="3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becc781-00c5-4158-9dd4-9d46c8013956" elementFormDefault="qualified">
    <xsd:import namespace="http://schemas.microsoft.com/office/2006/documentManagement/types"/>
    <xsd:import namespace="http://schemas.microsoft.com/office/infopath/2007/PartnerControls"/>
    <xsd:element name="TaxCatchAll" ma:index="28" nillable="true" ma:displayName="Taxonomy Catch All Column" ma:hidden="true" ma:list="{474ef109-3520-4e77-aa0b-8a6a907347c6}" ma:internalName="TaxCatchAll" ma:showField="CatchAllData" ma:web="cbecc781-00c5-4158-9dd4-9d46c801395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AE90A66-52F4-41DF-A492-4A5C75256315}">
  <ds:schemaRefs>
    <ds:schemaRef ds:uri="http://schemas.microsoft.com/office/2006/documentManagement/types"/>
    <ds:schemaRef ds:uri="http://www.w3.org/XML/1998/namespace"/>
    <ds:schemaRef ds:uri="http://purl.org/dc/dcmitype/"/>
    <ds:schemaRef ds:uri="http://purl.org/dc/terms/"/>
    <ds:schemaRef ds:uri="http://schemas.openxmlformats.org/package/2006/metadata/core-properties"/>
    <ds:schemaRef ds:uri="http://purl.org/dc/elements/1.1/"/>
    <ds:schemaRef ds:uri="e6bf3b8e-796a-4bd2-9450-21532258a865"/>
    <ds:schemaRef ds:uri="http://schemas.microsoft.com/office/infopath/2007/PartnerControls"/>
    <ds:schemaRef ds:uri="4c771cfe-9dcd-4f20-88a6-d3198520d2a7"/>
    <ds:schemaRef ds:uri="http://schemas.microsoft.com/office/2006/metadata/properties"/>
  </ds:schemaRefs>
</ds:datastoreItem>
</file>

<file path=customXml/itemProps2.xml><?xml version="1.0" encoding="utf-8"?>
<ds:datastoreItem xmlns:ds="http://schemas.openxmlformats.org/officeDocument/2006/customXml" ds:itemID="{2BD3AF51-B624-4BFE-9997-5CD62EA70576}"/>
</file>

<file path=customXml/itemProps3.xml><?xml version="1.0" encoding="utf-8"?>
<ds:datastoreItem xmlns:ds="http://schemas.openxmlformats.org/officeDocument/2006/customXml" ds:itemID="{A60D69DB-8E17-45F8-8016-9035D37F27F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2202</TotalTime>
  <Words>4384</Words>
  <Application>Microsoft Office PowerPoint</Application>
  <PresentationFormat>Widescreen</PresentationFormat>
  <Paragraphs>1988</Paragraphs>
  <Slides>37</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Aptos</vt:lpstr>
      <vt:lpstr>Aptos Display</vt:lpstr>
      <vt:lpstr>Aptos Narrow</vt:lpstr>
      <vt:lpstr>Arial</vt:lpstr>
      <vt:lpstr>Calibri</vt:lpstr>
      <vt:lpstr>Times New Roman</vt:lpstr>
      <vt:lpstr>Office Theme</vt:lpstr>
      <vt:lpstr>Risky alcohol use and violence against women: cause or consequence?  Don Weatherburn1, Sara Rahman2 &amp; Joanna Wang3 </vt:lpstr>
      <vt:lpstr>Background </vt:lpstr>
      <vt:lpstr>Why focus on the alcohol use by the victim?</vt:lpstr>
      <vt:lpstr>Past Research </vt:lpstr>
      <vt:lpstr>The current study </vt:lpstr>
      <vt:lpstr>The current study</vt:lpstr>
      <vt:lpstr>Methods</vt:lpstr>
      <vt:lpstr>Methods</vt:lpstr>
      <vt:lpstr>Selected measures: detail </vt:lpstr>
      <vt:lpstr>Research strategy</vt:lpstr>
      <vt:lpstr>What’s a fixed effect panel study?</vt:lpstr>
      <vt:lpstr>Sample description</vt:lpstr>
      <vt:lpstr>Trends in violence and alcohol consumption</vt:lpstr>
      <vt:lpstr>PowerPoint Presentation</vt:lpstr>
      <vt:lpstr>PowerPoint Presentation</vt:lpstr>
      <vt:lpstr>Results:    Alcohol              violence against women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Results: Violence               risky drinking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Summary</vt:lpstr>
      <vt:lpstr>Caveats</vt:lpstr>
      <vt:lpstr>Future research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Donald Weatherburn</dc:creator>
  <cp:lastModifiedBy>Donald Weatherburn</cp:lastModifiedBy>
  <cp:revision>3</cp:revision>
  <cp:lastPrinted>2025-08-02T05:09:57Z</cp:lastPrinted>
  <dcterms:created xsi:type="dcterms:W3CDTF">2025-06-02T22:59:37Z</dcterms:created>
  <dcterms:modified xsi:type="dcterms:W3CDTF">2025-08-03T02:46:07Z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0x0101002A43E8338FDC9C408CDDDEEC826928C5</vt:lpwstr>
  </property>
</Properties>
</file>