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69" r:id="rId6"/>
    <p:sldId id="260" r:id="rId7"/>
    <p:sldId id="261" r:id="rId8"/>
    <p:sldId id="262" r:id="rId9"/>
    <p:sldId id="263" r:id="rId10"/>
    <p:sldId id="277" r:id="rId11"/>
    <p:sldId id="278" r:id="rId12"/>
    <p:sldId id="291" r:id="rId13"/>
    <p:sldId id="266" r:id="rId14"/>
    <p:sldId id="280" r:id="rId15"/>
    <p:sldId id="271" r:id="rId16"/>
    <p:sldId id="282" r:id="rId17"/>
    <p:sldId id="283" r:id="rId18"/>
    <p:sldId id="285" r:id="rId19"/>
    <p:sldId id="288" r:id="rId20"/>
    <p:sldId id="286" r:id="rId21"/>
    <p:sldId id="287" r:id="rId22"/>
    <p:sldId id="273" r:id="rId23"/>
    <p:sldId id="289"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C54F03-9CDC-47BF-962F-18C83D8C6FD6}">
          <p14:sldIdLst>
            <p14:sldId id="256"/>
            <p14:sldId id="269"/>
            <p14:sldId id="260"/>
            <p14:sldId id="261"/>
            <p14:sldId id="262"/>
            <p14:sldId id="263"/>
            <p14:sldId id="277"/>
            <p14:sldId id="278"/>
            <p14:sldId id="291"/>
          </p14:sldIdLst>
        </p14:section>
        <p14:section name="Kbex Slides" id="{4B6A0C35-8953-454A-97BB-79274D4480F0}">
          <p14:sldIdLst>
            <p14:sldId id="266"/>
            <p14:sldId id="280"/>
            <p14:sldId id="271"/>
            <p14:sldId id="282"/>
            <p14:sldId id="283"/>
            <p14:sldId id="285"/>
            <p14:sldId id="288"/>
            <p14:sldId id="286"/>
            <p14:sldId id="287"/>
            <p14:sldId id="273"/>
            <p14:sldId id="289"/>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A22"/>
    <a:srgbClr val="001F56"/>
    <a:srgbClr val="590022"/>
    <a:srgbClr val="001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81" autoAdjust="0"/>
  </p:normalViewPr>
  <p:slideViewPr>
    <p:cSldViewPr snapToGrid="0">
      <p:cViewPr varScale="1">
        <p:scale>
          <a:sx n="55" d="100"/>
          <a:sy n="55" d="100"/>
        </p:scale>
        <p:origin x="1714"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098D2-DC53-4F11-BD89-A5CEDA6DB148}"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AU"/>
        </a:p>
      </dgm:t>
    </dgm:pt>
    <dgm:pt modelId="{1989810E-372B-4CF5-9CCD-7102468D1AC8}">
      <dgm:prSet phldrT="[Text]"/>
      <dgm:spPr/>
      <dgm:t>
        <a:bodyPr/>
        <a:lstStyle/>
        <a:p>
          <a:r>
            <a:rPr lang="en-AU"/>
            <a:t>Recruitment &amp; Training</a:t>
          </a:r>
        </a:p>
      </dgm:t>
    </dgm:pt>
    <dgm:pt modelId="{978E1EC9-6107-423E-B7BB-36753A1AA6BF}" type="parTrans" cxnId="{025A7B61-3AB6-44B8-A28A-DCDB05E6D360}">
      <dgm:prSet/>
      <dgm:spPr/>
      <dgm:t>
        <a:bodyPr/>
        <a:lstStyle/>
        <a:p>
          <a:endParaRPr lang="en-AU"/>
        </a:p>
      </dgm:t>
    </dgm:pt>
    <dgm:pt modelId="{2B8F869F-1694-4979-8F6D-9CDBFE32845C}" type="sibTrans" cxnId="{025A7B61-3AB6-44B8-A28A-DCDB05E6D360}">
      <dgm:prSet/>
      <dgm:spPr/>
      <dgm:t>
        <a:bodyPr/>
        <a:lstStyle/>
        <a:p>
          <a:endParaRPr lang="en-AU"/>
        </a:p>
      </dgm:t>
    </dgm:pt>
    <dgm:pt modelId="{C0E8F8AF-E90E-4F6A-9015-13231C2994FA}">
      <dgm:prSet phldrT="[Text]"/>
      <dgm:spPr/>
      <dgm:t>
        <a:bodyPr/>
        <a:lstStyle/>
        <a:p>
          <a:r>
            <a:rPr lang="en-AU"/>
            <a:t>Role Perceptions</a:t>
          </a:r>
        </a:p>
      </dgm:t>
    </dgm:pt>
    <dgm:pt modelId="{7994F200-DE6D-4390-97BB-9E914A8CC6BD}" type="parTrans" cxnId="{83752D7A-FA90-4D9F-BE96-D92F96B84946}">
      <dgm:prSet/>
      <dgm:spPr/>
      <dgm:t>
        <a:bodyPr/>
        <a:lstStyle/>
        <a:p>
          <a:endParaRPr lang="en-AU"/>
        </a:p>
      </dgm:t>
    </dgm:pt>
    <dgm:pt modelId="{FB2706B8-5F4B-4268-9DCD-03F83236F9BA}" type="sibTrans" cxnId="{83752D7A-FA90-4D9F-BE96-D92F96B84946}">
      <dgm:prSet/>
      <dgm:spPr/>
      <dgm:t>
        <a:bodyPr/>
        <a:lstStyle/>
        <a:p>
          <a:endParaRPr lang="en-AU"/>
        </a:p>
      </dgm:t>
    </dgm:pt>
    <dgm:pt modelId="{D1053337-3FC6-45AF-8F4A-90CAAC1AFA02}">
      <dgm:prSet phldrT="[Text]"/>
      <dgm:spPr/>
      <dgm:t>
        <a:bodyPr/>
        <a:lstStyle/>
        <a:p>
          <a:r>
            <a:rPr lang="en-AU"/>
            <a:t>Employment Opportunities</a:t>
          </a:r>
        </a:p>
      </dgm:t>
    </dgm:pt>
    <dgm:pt modelId="{E3CCE63B-4E34-46A4-8404-F9FDB61949BD}" type="parTrans" cxnId="{4C784015-7B16-4171-B801-DC48858C07FC}">
      <dgm:prSet/>
      <dgm:spPr/>
      <dgm:t>
        <a:bodyPr/>
        <a:lstStyle/>
        <a:p>
          <a:endParaRPr lang="en-AU"/>
        </a:p>
      </dgm:t>
    </dgm:pt>
    <dgm:pt modelId="{F72C837F-30A2-42A5-B4F6-9931C4A0D8FE}" type="sibTrans" cxnId="{4C784015-7B16-4171-B801-DC48858C07FC}">
      <dgm:prSet/>
      <dgm:spPr/>
      <dgm:t>
        <a:bodyPr/>
        <a:lstStyle/>
        <a:p>
          <a:endParaRPr lang="en-AU"/>
        </a:p>
      </dgm:t>
    </dgm:pt>
    <dgm:pt modelId="{3759BBD1-294D-4392-9E89-E6A358117A00}">
      <dgm:prSet phldrT="[Text]"/>
      <dgm:spPr/>
      <dgm:t>
        <a:bodyPr/>
        <a:lstStyle/>
        <a:p>
          <a:r>
            <a:rPr lang="en-AU"/>
            <a:t>Safety &amp; Prevention</a:t>
          </a:r>
        </a:p>
      </dgm:t>
    </dgm:pt>
    <dgm:pt modelId="{3CF59DB1-DCD5-441F-A4E9-10037B968C89}" type="parTrans" cxnId="{AE22F1C0-433D-407B-B824-5E60F44DD55C}">
      <dgm:prSet/>
      <dgm:spPr/>
      <dgm:t>
        <a:bodyPr/>
        <a:lstStyle/>
        <a:p>
          <a:endParaRPr lang="en-AU"/>
        </a:p>
      </dgm:t>
    </dgm:pt>
    <dgm:pt modelId="{6393A739-5400-42A9-BF64-1695A7CB7FDC}" type="sibTrans" cxnId="{AE22F1C0-433D-407B-B824-5E60F44DD55C}">
      <dgm:prSet/>
      <dgm:spPr/>
      <dgm:t>
        <a:bodyPr/>
        <a:lstStyle/>
        <a:p>
          <a:endParaRPr lang="en-AU"/>
        </a:p>
      </dgm:t>
    </dgm:pt>
    <dgm:pt modelId="{A00929DE-F49F-4E54-B81E-DD7C8EAC2C47}">
      <dgm:prSet phldrT="[Text]"/>
      <dgm:spPr/>
      <dgm:t>
        <a:bodyPr/>
        <a:lstStyle/>
        <a:p>
          <a:r>
            <a:rPr lang="en-AU"/>
            <a:t>Governance &amp; Sustainability</a:t>
          </a:r>
        </a:p>
      </dgm:t>
    </dgm:pt>
    <dgm:pt modelId="{656445F2-8071-428C-A939-B291DDDAAE49}" type="parTrans" cxnId="{73DC83BD-5F33-4E5C-95E2-2C481D54E564}">
      <dgm:prSet/>
      <dgm:spPr/>
      <dgm:t>
        <a:bodyPr/>
        <a:lstStyle/>
        <a:p>
          <a:endParaRPr lang="en-AU"/>
        </a:p>
      </dgm:t>
    </dgm:pt>
    <dgm:pt modelId="{6EA21667-EEA9-44EB-921B-364B80AC1F37}" type="sibTrans" cxnId="{73DC83BD-5F33-4E5C-95E2-2C481D54E564}">
      <dgm:prSet/>
      <dgm:spPr/>
      <dgm:t>
        <a:bodyPr/>
        <a:lstStyle/>
        <a:p>
          <a:endParaRPr lang="en-AU"/>
        </a:p>
      </dgm:t>
    </dgm:pt>
    <dgm:pt modelId="{55E7213B-33D8-4078-9759-5EA62D786A6B}" type="pres">
      <dgm:prSet presAssocID="{3E7098D2-DC53-4F11-BD89-A5CEDA6DB148}" presName="outerComposite" presStyleCnt="0">
        <dgm:presLayoutVars>
          <dgm:chMax val="5"/>
          <dgm:dir/>
          <dgm:resizeHandles val="exact"/>
        </dgm:presLayoutVars>
      </dgm:prSet>
      <dgm:spPr/>
    </dgm:pt>
    <dgm:pt modelId="{72790D98-8604-485F-828F-9344886A5804}" type="pres">
      <dgm:prSet presAssocID="{3E7098D2-DC53-4F11-BD89-A5CEDA6DB148}" presName="dummyMaxCanvas" presStyleCnt="0">
        <dgm:presLayoutVars/>
      </dgm:prSet>
      <dgm:spPr/>
    </dgm:pt>
    <dgm:pt modelId="{64F52B99-467F-438B-89A3-7D271E8E90A6}" type="pres">
      <dgm:prSet presAssocID="{3E7098D2-DC53-4F11-BD89-A5CEDA6DB148}" presName="FiveNodes_1" presStyleLbl="node1" presStyleIdx="0" presStyleCnt="5">
        <dgm:presLayoutVars>
          <dgm:bulletEnabled val="1"/>
        </dgm:presLayoutVars>
      </dgm:prSet>
      <dgm:spPr/>
    </dgm:pt>
    <dgm:pt modelId="{EB79138D-BB3B-48ED-9BAA-5A61EA241401}" type="pres">
      <dgm:prSet presAssocID="{3E7098D2-DC53-4F11-BD89-A5CEDA6DB148}" presName="FiveNodes_2" presStyleLbl="node1" presStyleIdx="1" presStyleCnt="5">
        <dgm:presLayoutVars>
          <dgm:bulletEnabled val="1"/>
        </dgm:presLayoutVars>
      </dgm:prSet>
      <dgm:spPr/>
    </dgm:pt>
    <dgm:pt modelId="{31F99354-A031-4F40-AA99-C874F984CFEE}" type="pres">
      <dgm:prSet presAssocID="{3E7098D2-DC53-4F11-BD89-A5CEDA6DB148}" presName="FiveNodes_3" presStyleLbl="node1" presStyleIdx="2" presStyleCnt="5">
        <dgm:presLayoutVars>
          <dgm:bulletEnabled val="1"/>
        </dgm:presLayoutVars>
      </dgm:prSet>
      <dgm:spPr/>
    </dgm:pt>
    <dgm:pt modelId="{AAC22585-5D0D-4A2A-8DE6-6C763468CCFB}" type="pres">
      <dgm:prSet presAssocID="{3E7098D2-DC53-4F11-BD89-A5CEDA6DB148}" presName="FiveNodes_4" presStyleLbl="node1" presStyleIdx="3" presStyleCnt="5">
        <dgm:presLayoutVars>
          <dgm:bulletEnabled val="1"/>
        </dgm:presLayoutVars>
      </dgm:prSet>
      <dgm:spPr/>
    </dgm:pt>
    <dgm:pt modelId="{B84A852E-DB71-4C3C-9E0F-26F38FD6192D}" type="pres">
      <dgm:prSet presAssocID="{3E7098D2-DC53-4F11-BD89-A5CEDA6DB148}" presName="FiveNodes_5" presStyleLbl="node1" presStyleIdx="4" presStyleCnt="5">
        <dgm:presLayoutVars>
          <dgm:bulletEnabled val="1"/>
        </dgm:presLayoutVars>
      </dgm:prSet>
      <dgm:spPr/>
    </dgm:pt>
    <dgm:pt modelId="{D3F55491-90F1-4D6F-9957-1CBF0C407AB6}" type="pres">
      <dgm:prSet presAssocID="{3E7098D2-DC53-4F11-BD89-A5CEDA6DB148}" presName="FiveConn_1-2" presStyleLbl="fgAccFollowNode1" presStyleIdx="0" presStyleCnt="4">
        <dgm:presLayoutVars>
          <dgm:bulletEnabled val="1"/>
        </dgm:presLayoutVars>
      </dgm:prSet>
      <dgm:spPr/>
    </dgm:pt>
    <dgm:pt modelId="{19CA6CBF-5E76-41D5-BA9E-921B1B8482B4}" type="pres">
      <dgm:prSet presAssocID="{3E7098D2-DC53-4F11-BD89-A5CEDA6DB148}" presName="FiveConn_2-3" presStyleLbl="fgAccFollowNode1" presStyleIdx="1" presStyleCnt="4">
        <dgm:presLayoutVars>
          <dgm:bulletEnabled val="1"/>
        </dgm:presLayoutVars>
      </dgm:prSet>
      <dgm:spPr/>
    </dgm:pt>
    <dgm:pt modelId="{9E5985D6-B39E-47DC-8245-ED1ECB347070}" type="pres">
      <dgm:prSet presAssocID="{3E7098D2-DC53-4F11-BD89-A5CEDA6DB148}" presName="FiveConn_3-4" presStyleLbl="fgAccFollowNode1" presStyleIdx="2" presStyleCnt="4">
        <dgm:presLayoutVars>
          <dgm:bulletEnabled val="1"/>
        </dgm:presLayoutVars>
      </dgm:prSet>
      <dgm:spPr/>
    </dgm:pt>
    <dgm:pt modelId="{9427725A-28DF-451E-9C82-6D46C17C4CE4}" type="pres">
      <dgm:prSet presAssocID="{3E7098D2-DC53-4F11-BD89-A5CEDA6DB148}" presName="FiveConn_4-5" presStyleLbl="fgAccFollowNode1" presStyleIdx="3" presStyleCnt="4">
        <dgm:presLayoutVars>
          <dgm:bulletEnabled val="1"/>
        </dgm:presLayoutVars>
      </dgm:prSet>
      <dgm:spPr/>
    </dgm:pt>
    <dgm:pt modelId="{F902DAF0-ABBB-49DB-8D80-DBED365A521A}" type="pres">
      <dgm:prSet presAssocID="{3E7098D2-DC53-4F11-BD89-A5CEDA6DB148}" presName="FiveNodes_1_text" presStyleLbl="node1" presStyleIdx="4" presStyleCnt="5">
        <dgm:presLayoutVars>
          <dgm:bulletEnabled val="1"/>
        </dgm:presLayoutVars>
      </dgm:prSet>
      <dgm:spPr/>
    </dgm:pt>
    <dgm:pt modelId="{E26BD6C8-AC3E-4762-9F23-357F43F4EC29}" type="pres">
      <dgm:prSet presAssocID="{3E7098D2-DC53-4F11-BD89-A5CEDA6DB148}" presName="FiveNodes_2_text" presStyleLbl="node1" presStyleIdx="4" presStyleCnt="5">
        <dgm:presLayoutVars>
          <dgm:bulletEnabled val="1"/>
        </dgm:presLayoutVars>
      </dgm:prSet>
      <dgm:spPr/>
    </dgm:pt>
    <dgm:pt modelId="{80F3C5EB-C677-48D7-8530-E9129F47753E}" type="pres">
      <dgm:prSet presAssocID="{3E7098D2-DC53-4F11-BD89-A5CEDA6DB148}" presName="FiveNodes_3_text" presStyleLbl="node1" presStyleIdx="4" presStyleCnt="5">
        <dgm:presLayoutVars>
          <dgm:bulletEnabled val="1"/>
        </dgm:presLayoutVars>
      </dgm:prSet>
      <dgm:spPr/>
    </dgm:pt>
    <dgm:pt modelId="{868E563B-5076-435D-8127-D5F582A92F1C}" type="pres">
      <dgm:prSet presAssocID="{3E7098D2-DC53-4F11-BD89-A5CEDA6DB148}" presName="FiveNodes_4_text" presStyleLbl="node1" presStyleIdx="4" presStyleCnt="5">
        <dgm:presLayoutVars>
          <dgm:bulletEnabled val="1"/>
        </dgm:presLayoutVars>
      </dgm:prSet>
      <dgm:spPr/>
    </dgm:pt>
    <dgm:pt modelId="{25D72ABF-B967-4B10-9290-90637C4F5B4F}" type="pres">
      <dgm:prSet presAssocID="{3E7098D2-DC53-4F11-BD89-A5CEDA6DB148}" presName="FiveNodes_5_text" presStyleLbl="node1" presStyleIdx="4" presStyleCnt="5">
        <dgm:presLayoutVars>
          <dgm:bulletEnabled val="1"/>
        </dgm:presLayoutVars>
      </dgm:prSet>
      <dgm:spPr/>
    </dgm:pt>
  </dgm:ptLst>
  <dgm:cxnLst>
    <dgm:cxn modelId="{4C784015-7B16-4171-B801-DC48858C07FC}" srcId="{3E7098D2-DC53-4F11-BD89-A5CEDA6DB148}" destId="{D1053337-3FC6-45AF-8F4A-90CAAC1AFA02}" srcOrd="2" destOrd="0" parTransId="{E3CCE63B-4E34-46A4-8404-F9FDB61949BD}" sibTransId="{F72C837F-30A2-42A5-B4F6-9931C4A0D8FE}"/>
    <dgm:cxn modelId="{193FED2D-AA85-4C6F-82D2-97ECD0BF31FF}" type="presOf" srcId="{C0E8F8AF-E90E-4F6A-9015-13231C2994FA}" destId="{EB79138D-BB3B-48ED-9BAA-5A61EA241401}" srcOrd="0" destOrd="0" presId="urn:microsoft.com/office/officeart/2005/8/layout/vProcess5"/>
    <dgm:cxn modelId="{D8C19E36-A86C-448B-8583-636808A73C78}" type="presOf" srcId="{A00929DE-F49F-4E54-B81E-DD7C8EAC2C47}" destId="{25D72ABF-B967-4B10-9290-90637C4F5B4F}" srcOrd="1" destOrd="0" presId="urn:microsoft.com/office/officeart/2005/8/layout/vProcess5"/>
    <dgm:cxn modelId="{F990C53A-BE1B-4282-BB81-A2FD3F8EE397}" type="presOf" srcId="{F72C837F-30A2-42A5-B4F6-9931C4A0D8FE}" destId="{9E5985D6-B39E-47DC-8245-ED1ECB347070}" srcOrd="0" destOrd="0" presId="urn:microsoft.com/office/officeart/2005/8/layout/vProcess5"/>
    <dgm:cxn modelId="{C50FA93B-9F7E-4045-9240-22F24BD722AB}" type="presOf" srcId="{1989810E-372B-4CF5-9CCD-7102468D1AC8}" destId="{F902DAF0-ABBB-49DB-8D80-DBED365A521A}" srcOrd="1" destOrd="0" presId="urn:microsoft.com/office/officeart/2005/8/layout/vProcess5"/>
    <dgm:cxn modelId="{025A7B61-3AB6-44B8-A28A-DCDB05E6D360}" srcId="{3E7098D2-DC53-4F11-BD89-A5CEDA6DB148}" destId="{1989810E-372B-4CF5-9CCD-7102468D1AC8}" srcOrd="0" destOrd="0" parTransId="{978E1EC9-6107-423E-B7BB-36753A1AA6BF}" sibTransId="{2B8F869F-1694-4979-8F6D-9CDBFE32845C}"/>
    <dgm:cxn modelId="{499FBF43-CE15-45D0-B447-32EEF9C6498C}" type="presOf" srcId="{6393A739-5400-42A9-BF64-1695A7CB7FDC}" destId="{9427725A-28DF-451E-9C82-6D46C17C4CE4}" srcOrd="0" destOrd="0" presId="urn:microsoft.com/office/officeart/2005/8/layout/vProcess5"/>
    <dgm:cxn modelId="{92B96F44-69FE-4334-BDD7-135D7AD25EF5}" type="presOf" srcId="{A00929DE-F49F-4E54-B81E-DD7C8EAC2C47}" destId="{B84A852E-DB71-4C3C-9E0F-26F38FD6192D}" srcOrd="0" destOrd="0" presId="urn:microsoft.com/office/officeart/2005/8/layout/vProcess5"/>
    <dgm:cxn modelId="{48FAC46D-0B63-40B0-8FA9-B46607F9978B}" type="presOf" srcId="{3759BBD1-294D-4392-9E89-E6A358117A00}" destId="{868E563B-5076-435D-8127-D5F582A92F1C}" srcOrd="1" destOrd="0" presId="urn:microsoft.com/office/officeart/2005/8/layout/vProcess5"/>
    <dgm:cxn modelId="{E2E0E370-ADB7-46D5-9A91-287C406FCBB5}" type="presOf" srcId="{2B8F869F-1694-4979-8F6D-9CDBFE32845C}" destId="{D3F55491-90F1-4D6F-9957-1CBF0C407AB6}" srcOrd="0" destOrd="0" presId="urn:microsoft.com/office/officeart/2005/8/layout/vProcess5"/>
    <dgm:cxn modelId="{0DF1CC51-09EC-4F72-A41E-B5C506B75F9A}" type="presOf" srcId="{3E7098D2-DC53-4F11-BD89-A5CEDA6DB148}" destId="{55E7213B-33D8-4078-9759-5EA62D786A6B}" srcOrd="0" destOrd="0" presId="urn:microsoft.com/office/officeart/2005/8/layout/vProcess5"/>
    <dgm:cxn modelId="{48658B75-FC1C-43FD-AC23-1BDD2464044C}" type="presOf" srcId="{D1053337-3FC6-45AF-8F4A-90CAAC1AFA02}" destId="{80F3C5EB-C677-48D7-8530-E9129F47753E}" srcOrd="1" destOrd="0" presId="urn:microsoft.com/office/officeart/2005/8/layout/vProcess5"/>
    <dgm:cxn modelId="{83752D7A-FA90-4D9F-BE96-D92F96B84946}" srcId="{3E7098D2-DC53-4F11-BD89-A5CEDA6DB148}" destId="{C0E8F8AF-E90E-4F6A-9015-13231C2994FA}" srcOrd="1" destOrd="0" parTransId="{7994F200-DE6D-4390-97BB-9E914A8CC6BD}" sibTransId="{FB2706B8-5F4B-4268-9DCD-03F83236F9BA}"/>
    <dgm:cxn modelId="{01514B9D-77C1-4401-AD06-959DD8AD3654}" type="presOf" srcId="{D1053337-3FC6-45AF-8F4A-90CAAC1AFA02}" destId="{31F99354-A031-4F40-AA99-C874F984CFEE}" srcOrd="0" destOrd="0" presId="urn:microsoft.com/office/officeart/2005/8/layout/vProcess5"/>
    <dgm:cxn modelId="{154EF1AB-17B1-4BAC-B133-25D05B464EDF}" type="presOf" srcId="{FB2706B8-5F4B-4268-9DCD-03F83236F9BA}" destId="{19CA6CBF-5E76-41D5-BA9E-921B1B8482B4}" srcOrd="0" destOrd="0" presId="urn:microsoft.com/office/officeart/2005/8/layout/vProcess5"/>
    <dgm:cxn modelId="{59238BAE-0E4A-4677-B161-CE721FB0C89C}" type="presOf" srcId="{C0E8F8AF-E90E-4F6A-9015-13231C2994FA}" destId="{E26BD6C8-AC3E-4762-9F23-357F43F4EC29}" srcOrd="1" destOrd="0" presId="urn:microsoft.com/office/officeart/2005/8/layout/vProcess5"/>
    <dgm:cxn modelId="{73DC83BD-5F33-4E5C-95E2-2C481D54E564}" srcId="{3E7098D2-DC53-4F11-BD89-A5CEDA6DB148}" destId="{A00929DE-F49F-4E54-B81E-DD7C8EAC2C47}" srcOrd="4" destOrd="0" parTransId="{656445F2-8071-428C-A939-B291DDDAAE49}" sibTransId="{6EA21667-EEA9-44EB-921B-364B80AC1F37}"/>
    <dgm:cxn modelId="{AE22F1C0-433D-407B-B824-5E60F44DD55C}" srcId="{3E7098D2-DC53-4F11-BD89-A5CEDA6DB148}" destId="{3759BBD1-294D-4392-9E89-E6A358117A00}" srcOrd="3" destOrd="0" parTransId="{3CF59DB1-DCD5-441F-A4E9-10037B968C89}" sibTransId="{6393A739-5400-42A9-BF64-1695A7CB7FDC}"/>
    <dgm:cxn modelId="{D1DD28E4-BADF-4E49-BF6F-FB9A25D52780}" type="presOf" srcId="{1989810E-372B-4CF5-9CCD-7102468D1AC8}" destId="{64F52B99-467F-438B-89A3-7D271E8E90A6}" srcOrd="0" destOrd="0" presId="urn:microsoft.com/office/officeart/2005/8/layout/vProcess5"/>
    <dgm:cxn modelId="{F30FBDE8-DC35-45FA-9D42-3363E9E17E2E}" type="presOf" srcId="{3759BBD1-294D-4392-9E89-E6A358117A00}" destId="{AAC22585-5D0D-4A2A-8DE6-6C763468CCFB}" srcOrd="0" destOrd="0" presId="urn:microsoft.com/office/officeart/2005/8/layout/vProcess5"/>
    <dgm:cxn modelId="{D659CF36-F966-4775-8EFB-3D2CEB670A7E}" type="presParOf" srcId="{55E7213B-33D8-4078-9759-5EA62D786A6B}" destId="{72790D98-8604-485F-828F-9344886A5804}" srcOrd="0" destOrd="0" presId="urn:microsoft.com/office/officeart/2005/8/layout/vProcess5"/>
    <dgm:cxn modelId="{DAD80735-C593-4800-B222-1BDBB5DBDF79}" type="presParOf" srcId="{55E7213B-33D8-4078-9759-5EA62D786A6B}" destId="{64F52B99-467F-438B-89A3-7D271E8E90A6}" srcOrd="1" destOrd="0" presId="urn:microsoft.com/office/officeart/2005/8/layout/vProcess5"/>
    <dgm:cxn modelId="{3D03A4A8-9B17-43B0-A74F-40ACD318EE28}" type="presParOf" srcId="{55E7213B-33D8-4078-9759-5EA62D786A6B}" destId="{EB79138D-BB3B-48ED-9BAA-5A61EA241401}" srcOrd="2" destOrd="0" presId="urn:microsoft.com/office/officeart/2005/8/layout/vProcess5"/>
    <dgm:cxn modelId="{912E9667-DE24-46F8-B6CB-6DB05B1D557D}" type="presParOf" srcId="{55E7213B-33D8-4078-9759-5EA62D786A6B}" destId="{31F99354-A031-4F40-AA99-C874F984CFEE}" srcOrd="3" destOrd="0" presId="urn:microsoft.com/office/officeart/2005/8/layout/vProcess5"/>
    <dgm:cxn modelId="{1E68C961-D031-4CB8-AAC0-50D1D6DDAF45}" type="presParOf" srcId="{55E7213B-33D8-4078-9759-5EA62D786A6B}" destId="{AAC22585-5D0D-4A2A-8DE6-6C763468CCFB}" srcOrd="4" destOrd="0" presId="urn:microsoft.com/office/officeart/2005/8/layout/vProcess5"/>
    <dgm:cxn modelId="{EF8C44C7-7B93-4D9C-9317-702BA2E97130}" type="presParOf" srcId="{55E7213B-33D8-4078-9759-5EA62D786A6B}" destId="{B84A852E-DB71-4C3C-9E0F-26F38FD6192D}" srcOrd="5" destOrd="0" presId="urn:microsoft.com/office/officeart/2005/8/layout/vProcess5"/>
    <dgm:cxn modelId="{3A9A64E7-4157-478D-B169-7603A8E41F1B}" type="presParOf" srcId="{55E7213B-33D8-4078-9759-5EA62D786A6B}" destId="{D3F55491-90F1-4D6F-9957-1CBF0C407AB6}" srcOrd="6" destOrd="0" presId="urn:microsoft.com/office/officeart/2005/8/layout/vProcess5"/>
    <dgm:cxn modelId="{8630AA93-4EF0-483A-A7D1-A25C0B0E2FA8}" type="presParOf" srcId="{55E7213B-33D8-4078-9759-5EA62D786A6B}" destId="{19CA6CBF-5E76-41D5-BA9E-921B1B8482B4}" srcOrd="7" destOrd="0" presId="urn:microsoft.com/office/officeart/2005/8/layout/vProcess5"/>
    <dgm:cxn modelId="{F490C494-C889-4721-AE93-389668AE8C61}" type="presParOf" srcId="{55E7213B-33D8-4078-9759-5EA62D786A6B}" destId="{9E5985D6-B39E-47DC-8245-ED1ECB347070}" srcOrd="8" destOrd="0" presId="urn:microsoft.com/office/officeart/2005/8/layout/vProcess5"/>
    <dgm:cxn modelId="{B8CF7F7F-6329-4735-AC70-A6461D53D086}" type="presParOf" srcId="{55E7213B-33D8-4078-9759-5EA62D786A6B}" destId="{9427725A-28DF-451E-9C82-6D46C17C4CE4}" srcOrd="9" destOrd="0" presId="urn:microsoft.com/office/officeart/2005/8/layout/vProcess5"/>
    <dgm:cxn modelId="{119A78CB-9742-486B-8A42-DCD131A6C834}" type="presParOf" srcId="{55E7213B-33D8-4078-9759-5EA62D786A6B}" destId="{F902DAF0-ABBB-49DB-8D80-DBED365A521A}" srcOrd="10" destOrd="0" presId="urn:microsoft.com/office/officeart/2005/8/layout/vProcess5"/>
    <dgm:cxn modelId="{E8786C9D-8F33-460E-85C8-37A51F5BCE6F}" type="presParOf" srcId="{55E7213B-33D8-4078-9759-5EA62D786A6B}" destId="{E26BD6C8-AC3E-4762-9F23-357F43F4EC29}" srcOrd="11" destOrd="0" presId="urn:microsoft.com/office/officeart/2005/8/layout/vProcess5"/>
    <dgm:cxn modelId="{B12075BF-DBD5-4DD0-8565-9315E9476312}" type="presParOf" srcId="{55E7213B-33D8-4078-9759-5EA62D786A6B}" destId="{80F3C5EB-C677-48D7-8530-E9129F47753E}" srcOrd="12" destOrd="0" presId="urn:microsoft.com/office/officeart/2005/8/layout/vProcess5"/>
    <dgm:cxn modelId="{4CA0015E-E964-464D-A3FD-1EF091F09806}" type="presParOf" srcId="{55E7213B-33D8-4078-9759-5EA62D786A6B}" destId="{868E563B-5076-435D-8127-D5F582A92F1C}" srcOrd="13" destOrd="0" presId="urn:microsoft.com/office/officeart/2005/8/layout/vProcess5"/>
    <dgm:cxn modelId="{DA9BD8E1-7394-47BF-8DA3-5789B685ADF3}" type="presParOf" srcId="{55E7213B-33D8-4078-9759-5EA62D786A6B}" destId="{25D72ABF-B967-4B10-9290-90637C4F5B4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0BFBD-8326-44D9-AA17-416D54A87F78}" type="doc">
      <dgm:prSet loTypeId="urn:microsoft.com/office/officeart/2008/layout/CaptionedPictures" loCatId="picture" qsTypeId="urn:microsoft.com/office/officeart/2005/8/quickstyle/simple3" qsCatId="simple" csTypeId="urn:microsoft.com/office/officeart/2005/8/colors/accent5_1" csCatId="accent5" phldr="1"/>
      <dgm:spPr/>
      <dgm:t>
        <a:bodyPr/>
        <a:lstStyle/>
        <a:p>
          <a:endParaRPr lang="en-AU"/>
        </a:p>
      </dgm:t>
    </dgm:pt>
    <dgm:pt modelId="{861002EB-F007-419B-93A6-CAB3E74376D5}">
      <dgm:prSet phldrT="[Text]" custT="1"/>
      <dgm:spPr/>
      <dgm:t>
        <a:bodyPr/>
        <a:lstStyle/>
        <a:p>
          <a:r>
            <a:rPr lang="en-AU" sz="1400"/>
            <a:t>Frank </a:t>
          </a:r>
        </a:p>
        <a:p>
          <a:r>
            <a:rPr lang="en-AU" sz="1000"/>
            <a:t>(Original FNSPSO recruit)</a:t>
          </a:r>
        </a:p>
      </dgm:t>
    </dgm:pt>
    <dgm:pt modelId="{96591C61-043C-401F-875D-A96C4ED194E8}" type="parTrans" cxnId="{E2452A3F-0AD2-4B36-BBF0-DBF4814B627D}">
      <dgm:prSet/>
      <dgm:spPr/>
      <dgm:t>
        <a:bodyPr/>
        <a:lstStyle/>
        <a:p>
          <a:endParaRPr lang="en-AU"/>
        </a:p>
      </dgm:t>
    </dgm:pt>
    <dgm:pt modelId="{50608CAB-0E18-41A8-A229-33F27F22D86B}" type="sibTrans" cxnId="{E2452A3F-0AD2-4B36-BBF0-DBF4814B627D}">
      <dgm:prSet/>
      <dgm:spPr/>
      <dgm:t>
        <a:bodyPr/>
        <a:lstStyle/>
        <a:p>
          <a:endParaRPr lang="en-AU"/>
        </a:p>
      </dgm:t>
    </dgm:pt>
    <dgm:pt modelId="{F6C3D1C1-FF8F-457C-852D-BF263C7C5642}">
      <dgm:prSet phldrT="[Text]" custT="1"/>
      <dgm:spPr/>
      <dgm:t>
        <a:bodyPr/>
        <a:lstStyle/>
        <a:p>
          <a:r>
            <a:rPr lang="en-AU" sz="1400"/>
            <a:t>Larry </a:t>
          </a:r>
        </a:p>
        <a:p>
          <a:r>
            <a:rPr lang="en-AU" sz="1000"/>
            <a:t>(Original FNSPSO recruit)</a:t>
          </a:r>
        </a:p>
      </dgm:t>
    </dgm:pt>
    <dgm:pt modelId="{171D3EFD-7CCE-4107-8C72-3688E60971D8}" type="parTrans" cxnId="{2C660275-A6EB-4489-B74A-FE38C495A837}">
      <dgm:prSet/>
      <dgm:spPr/>
      <dgm:t>
        <a:bodyPr/>
        <a:lstStyle/>
        <a:p>
          <a:endParaRPr lang="en-AU"/>
        </a:p>
      </dgm:t>
    </dgm:pt>
    <dgm:pt modelId="{B52D409E-8212-4980-8531-C6C5CAF06B85}" type="sibTrans" cxnId="{2C660275-A6EB-4489-B74A-FE38C495A837}">
      <dgm:prSet/>
      <dgm:spPr/>
      <dgm:t>
        <a:bodyPr/>
        <a:lstStyle/>
        <a:p>
          <a:endParaRPr lang="en-AU"/>
        </a:p>
      </dgm:t>
    </dgm:pt>
    <dgm:pt modelId="{75283038-D125-4BF4-9D15-15B08B195478}">
      <dgm:prSet phldrT="[Text]" custT="1"/>
      <dgm:spPr/>
      <dgm:t>
        <a:bodyPr/>
        <a:lstStyle/>
        <a:p>
          <a:r>
            <a:rPr lang="en-AU" sz="1400"/>
            <a:t>Shaun </a:t>
          </a:r>
        </a:p>
        <a:p>
          <a:r>
            <a:rPr lang="en-AU" sz="1000"/>
            <a:t>(Original FNSPSO recruit- Resigned &amp; Re-applied in 2024)</a:t>
          </a:r>
        </a:p>
      </dgm:t>
    </dgm:pt>
    <dgm:pt modelId="{DDF50BD8-4D97-4EF4-B946-4C46B532DF1C}" type="parTrans" cxnId="{7F0674E0-BB91-4C6A-B2FA-08061603B5DC}">
      <dgm:prSet/>
      <dgm:spPr/>
      <dgm:t>
        <a:bodyPr/>
        <a:lstStyle/>
        <a:p>
          <a:endParaRPr lang="en-AU"/>
        </a:p>
      </dgm:t>
    </dgm:pt>
    <dgm:pt modelId="{905157CF-67B0-4A69-89CD-FB6A41679111}" type="sibTrans" cxnId="{7F0674E0-BB91-4C6A-B2FA-08061603B5DC}">
      <dgm:prSet/>
      <dgm:spPr/>
      <dgm:t>
        <a:bodyPr/>
        <a:lstStyle/>
        <a:p>
          <a:endParaRPr lang="en-AU"/>
        </a:p>
      </dgm:t>
    </dgm:pt>
    <dgm:pt modelId="{B1F29295-2C70-4BFA-B66D-3700025C06DB}">
      <dgm:prSet phldrT="[Text]" custT="1"/>
      <dgm:spPr/>
      <dgm:t>
        <a:bodyPr/>
        <a:lstStyle/>
        <a:p>
          <a:r>
            <a:rPr lang="en-AU" sz="1400"/>
            <a:t>Jamie</a:t>
          </a:r>
          <a:r>
            <a:rPr lang="en-AU" sz="1000"/>
            <a:t> </a:t>
          </a:r>
        </a:p>
        <a:p>
          <a:r>
            <a:rPr lang="en-AU" sz="1000"/>
            <a:t>(Original FNSPSO recruit)</a:t>
          </a:r>
        </a:p>
      </dgm:t>
    </dgm:pt>
    <dgm:pt modelId="{88B723F0-B3C0-440C-8069-96A640253EB3}" type="parTrans" cxnId="{BC610143-9D3B-45E6-9960-381B6E07A3BD}">
      <dgm:prSet/>
      <dgm:spPr/>
      <dgm:t>
        <a:bodyPr/>
        <a:lstStyle/>
        <a:p>
          <a:endParaRPr lang="en-AU"/>
        </a:p>
      </dgm:t>
    </dgm:pt>
    <dgm:pt modelId="{8373DD6B-902E-4F32-BAB2-3AC7778F2C0E}" type="sibTrans" cxnId="{BC610143-9D3B-45E6-9960-381B6E07A3BD}">
      <dgm:prSet/>
      <dgm:spPr/>
      <dgm:t>
        <a:bodyPr/>
        <a:lstStyle/>
        <a:p>
          <a:endParaRPr lang="en-AU"/>
        </a:p>
      </dgm:t>
    </dgm:pt>
    <dgm:pt modelId="{E6197E3E-0ABB-4D2E-98E9-520EAD32B00F}" type="pres">
      <dgm:prSet presAssocID="{17D0BFBD-8326-44D9-AA17-416D54A87F78}" presName="Name0" presStyleCnt="0">
        <dgm:presLayoutVars>
          <dgm:chMax/>
          <dgm:chPref/>
          <dgm:dir/>
        </dgm:presLayoutVars>
      </dgm:prSet>
      <dgm:spPr/>
    </dgm:pt>
    <dgm:pt modelId="{CE493EB9-F469-472A-87D5-E3AFB189E5D3}" type="pres">
      <dgm:prSet presAssocID="{F6C3D1C1-FF8F-457C-852D-BF263C7C5642}" presName="composite" presStyleCnt="0">
        <dgm:presLayoutVars>
          <dgm:chMax val="1"/>
          <dgm:chPref val="1"/>
        </dgm:presLayoutVars>
      </dgm:prSet>
      <dgm:spPr/>
    </dgm:pt>
    <dgm:pt modelId="{C0AE7786-AF77-438F-9205-47B3121CFA01}" type="pres">
      <dgm:prSet presAssocID="{F6C3D1C1-FF8F-457C-852D-BF263C7C5642}" presName="Accent" presStyleLbl="trAlignAcc1" presStyleIdx="0" presStyleCnt="4">
        <dgm:presLayoutVars>
          <dgm:chMax val="0"/>
          <dgm:chPref val="0"/>
        </dgm:presLayoutVars>
      </dgm:prSet>
      <dgm:spPr/>
    </dgm:pt>
    <dgm:pt modelId="{0FC39661-F56F-4F11-A5C4-44750ED857D7}" type="pres">
      <dgm:prSet presAssocID="{F6C3D1C1-FF8F-457C-852D-BF263C7C5642}" presName="Image" presStyleLbl="alignImgPlace1" presStyleIdx="0" presStyleCnt="4">
        <dgm:presLayoutVars>
          <dgm:chMax val="0"/>
          <dgm:chPref val="0"/>
        </dgm:presLayoutVars>
      </dgm:prSet>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3050" r="13050"/>
          </a:stretch>
        </a:blipFill>
      </dgm:spPr>
      <dgm:extLst>
        <a:ext uri="{E40237B7-FDA0-4F09-8148-C483321AD2D9}">
          <dgm14:cNvPr xmlns:dgm14="http://schemas.microsoft.com/office/drawing/2010/diagram" id="0" name="" descr="Man with solid fill"/>
        </a:ext>
      </dgm:extLst>
    </dgm:pt>
    <dgm:pt modelId="{F2EBDB30-E956-4EBF-AD6B-8812DF6B77B4}" type="pres">
      <dgm:prSet presAssocID="{F6C3D1C1-FF8F-457C-852D-BF263C7C5642}" presName="ChildComposite" presStyleCnt="0"/>
      <dgm:spPr/>
    </dgm:pt>
    <dgm:pt modelId="{D4BF70E4-AD13-4A0F-8431-EF56292B33F8}" type="pres">
      <dgm:prSet presAssocID="{F6C3D1C1-FF8F-457C-852D-BF263C7C5642}" presName="Child" presStyleLbl="node1" presStyleIdx="0" presStyleCnt="0">
        <dgm:presLayoutVars>
          <dgm:chMax val="0"/>
          <dgm:chPref val="0"/>
          <dgm:bulletEnabled val="1"/>
        </dgm:presLayoutVars>
      </dgm:prSet>
      <dgm:spPr/>
    </dgm:pt>
    <dgm:pt modelId="{6FA822CE-6692-4B63-A685-2A9643049C4C}" type="pres">
      <dgm:prSet presAssocID="{F6C3D1C1-FF8F-457C-852D-BF263C7C5642}" presName="Parent" presStyleLbl="revTx" presStyleIdx="0" presStyleCnt="4">
        <dgm:presLayoutVars>
          <dgm:chMax val="1"/>
          <dgm:chPref val="0"/>
          <dgm:bulletEnabled val="1"/>
        </dgm:presLayoutVars>
      </dgm:prSet>
      <dgm:spPr/>
    </dgm:pt>
    <dgm:pt modelId="{A0E2622C-3D06-4526-B0C8-758733587918}" type="pres">
      <dgm:prSet presAssocID="{B52D409E-8212-4980-8531-C6C5CAF06B85}" presName="sibTrans" presStyleCnt="0"/>
      <dgm:spPr/>
    </dgm:pt>
    <dgm:pt modelId="{B17FE1DF-93D6-4839-B5A0-EA58499774CD}" type="pres">
      <dgm:prSet presAssocID="{861002EB-F007-419B-93A6-CAB3E74376D5}" presName="composite" presStyleCnt="0">
        <dgm:presLayoutVars>
          <dgm:chMax val="1"/>
          <dgm:chPref val="1"/>
        </dgm:presLayoutVars>
      </dgm:prSet>
      <dgm:spPr/>
    </dgm:pt>
    <dgm:pt modelId="{69D08B13-6384-4871-9008-4ECBD9410A91}" type="pres">
      <dgm:prSet presAssocID="{861002EB-F007-419B-93A6-CAB3E74376D5}" presName="Accent" presStyleLbl="trAlignAcc1" presStyleIdx="1" presStyleCnt="4">
        <dgm:presLayoutVars>
          <dgm:chMax val="0"/>
          <dgm:chPref val="0"/>
        </dgm:presLayoutVars>
      </dgm:prSet>
      <dgm:spPr/>
    </dgm:pt>
    <dgm:pt modelId="{6D761E03-84D6-4B68-A927-681A25C1D110}" type="pres">
      <dgm:prSet presAssocID="{861002EB-F007-419B-93A6-CAB3E74376D5}" presName="Image" presStyleLbl="alignImgPlace1" presStyleIdx="1" presStyleCnt="4">
        <dgm:presLayoutVars>
          <dgm:chMax val="0"/>
          <dgm:chPref val="0"/>
        </dgm:presLayoutVars>
      </dgm:prSet>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3050" r="13050"/>
          </a:stretch>
        </a:blipFill>
      </dgm:spPr>
    </dgm:pt>
    <dgm:pt modelId="{32BCAC75-8A54-4F0C-8C80-38F9E11A5C43}" type="pres">
      <dgm:prSet presAssocID="{861002EB-F007-419B-93A6-CAB3E74376D5}" presName="ChildComposite" presStyleCnt="0"/>
      <dgm:spPr/>
    </dgm:pt>
    <dgm:pt modelId="{D6C027D8-1951-496B-9AE1-E56746F6B113}" type="pres">
      <dgm:prSet presAssocID="{861002EB-F007-419B-93A6-CAB3E74376D5}" presName="Child" presStyleLbl="node1" presStyleIdx="0" presStyleCnt="0">
        <dgm:presLayoutVars>
          <dgm:chMax val="0"/>
          <dgm:chPref val="0"/>
          <dgm:bulletEnabled val="1"/>
        </dgm:presLayoutVars>
      </dgm:prSet>
      <dgm:spPr/>
    </dgm:pt>
    <dgm:pt modelId="{74843164-121B-407F-8661-8A2DE4C88785}" type="pres">
      <dgm:prSet presAssocID="{861002EB-F007-419B-93A6-CAB3E74376D5}" presName="Parent" presStyleLbl="revTx" presStyleIdx="1" presStyleCnt="4">
        <dgm:presLayoutVars>
          <dgm:chMax val="1"/>
          <dgm:chPref val="0"/>
          <dgm:bulletEnabled val="1"/>
        </dgm:presLayoutVars>
      </dgm:prSet>
      <dgm:spPr/>
    </dgm:pt>
    <dgm:pt modelId="{2D493B73-CC3F-4E35-B7E4-DD1C606220A0}" type="pres">
      <dgm:prSet presAssocID="{50608CAB-0E18-41A8-A229-33F27F22D86B}" presName="sibTrans" presStyleCnt="0"/>
      <dgm:spPr/>
    </dgm:pt>
    <dgm:pt modelId="{89E411FA-0836-4199-924F-F0DC5C55E7C0}" type="pres">
      <dgm:prSet presAssocID="{B1F29295-2C70-4BFA-B66D-3700025C06DB}" presName="composite" presStyleCnt="0">
        <dgm:presLayoutVars>
          <dgm:chMax val="1"/>
          <dgm:chPref val="1"/>
        </dgm:presLayoutVars>
      </dgm:prSet>
      <dgm:spPr/>
    </dgm:pt>
    <dgm:pt modelId="{080381C2-B3BE-4ECF-AB3B-040729A029E9}" type="pres">
      <dgm:prSet presAssocID="{B1F29295-2C70-4BFA-B66D-3700025C06DB}" presName="Accent" presStyleLbl="trAlignAcc1" presStyleIdx="2" presStyleCnt="4">
        <dgm:presLayoutVars>
          <dgm:chMax val="0"/>
          <dgm:chPref val="0"/>
        </dgm:presLayoutVars>
      </dgm:prSet>
      <dgm:spPr/>
    </dgm:pt>
    <dgm:pt modelId="{39CEE722-D010-4528-B529-F375ECAB47ED}" type="pres">
      <dgm:prSet presAssocID="{B1F29295-2C70-4BFA-B66D-3700025C06DB}" presName="Image" presStyleLbl="alignImgPlace1" presStyleIdx="2" presStyleCnt="4">
        <dgm:presLayoutVars>
          <dgm:chMax val="0"/>
          <dgm:chPref val="0"/>
        </dgm:presLayoutVars>
      </dgm:prSet>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13050" r="13050"/>
          </a:stretch>
        </a:blipFill>
      </dgm:spPr>
      <dgm:extLst>
        <a:ext uri="{E40237B7-FDA0-4F09-8148-C483321AD2D9}">
          <dgm14:cNvPr xmlns:dgm14="http://schemas.microsoft.com/office/drawing/2010/diagram" id="0" name="" descr="Woman with solid fill"/>
        </a:ext>
      </dgm:extLst>
    </dgm:pt>
    <dgm:pt modelId="{A3C4D565-21D6-4866-835B-B76AE1452F70}" type="pres">
      <dgm:prSet presAssocID="{B1F29295-2C70-4BFA-B66D-3700025C06DB}" presName="ChildComposite" presStyleCnt="0"/>
      <dgm:spPr/>
    </dgm:pt>
    <dgm:pt modelId="{634C31C4-068C-49BA-BF5B-273AEDA2519E}" type="pres">
      <dgm:prSet presAssocID="{B1F29295-2C70-4BFA-B66D-3700025C06DB}" presName="Child" presStyleLbl="node1" presStyleIdx="0" presStyleCnt="0">
        <dgm:presLayoutVars>
          <dgm:chMax val="0"/>
          <dgm:chPref val="0"/>
          <dgm:bulletEnabled val="1"/>
        </dgm:presLayoutVars>
      </dgm:prSet>
      <dgm:spPr/>
    </dgm:pt>
    <dgm:pt modelId="{60A09638-D3C8-45C4-9BA2-39DB81719EF1}" type="pres">
      <dgm:prSet presAssocID="{B1F29295-2C70-4BFA-B66D-3700025C06DB}" presName="Parent" presStyleLbl="revTx" presStyleIdx="2" presStyleCnt="4">
        <dgm:presLayoutVars>
          <dgm:chMax val="1"/>
          <dgm:chPref val="0"/>
          <dgm:bulletEnabled val="1"/>
        </dgm:presLayoutVars>
      </dgm:prSet>
      <dgm:spPr/>
    </dgm:pt>
    <dgm:pt modelId="{66684147-879C-41C6-B457-28A9467CDFA2}" type="pres">
      <dgm:prSet presAssocID="{8373DD6B-902E-4F32-BAB2-3AC7778F2C0E}" presName="sibTrans" presStyleCnt="0"/>
      <dgm:spPr/>
    </dgm:pt>
    <dgm:pt modelId="{C7A692A2-E32D-4147-A078-F5A622F352EF}" type="pres">
      <dgm:prSet presAssocID="{75283038-D125-4BF4-9D15-15B08B195478}" presName="composite" presStyleCnt="0">
        <dgm:presLayoutVars>
          <dgm:chMax val="1"/>
          <dgm:chPref val="1"/>
        </dgm:presLayoutVars>
      </dgm:prSet>
      <dgm:spPr/>
    </dgm:pt>
    <dgm:pt modelId="{C6BD2AEC-CCDC-4C8C-A2FE-F80414BBD1B7}" type="pres">
      <dgm:prSet presAssocID="{75283038-D125-4BF4-9D15-15B08B195478}" presName="Accent" presStyleLbl="trAlignAcc1" presStyleIdx="3" presStyleCnt="4">
        <dgm:presLayoutVars>
          <dgm:chMax val="0"/>
          <dgm:chPref val="0"/>
        </dgm:presLayoutVars>
      </dgm:prSet>
      <dgm:spPr/>
    </dgm:pt>
    <dgm:pt modelId="{5F79071E-7D36-448F-837E-BE23579EE6DC}" type="pres">
      <dgm:prSet presAssocID="{75283038-D125-4BF4-9D15-15B08B195478}" presName="Image" presStyleLbl="alignImgPlace1" presStyleIdx="3" presStyleCnt="4">
        <dgm:presLayoutVars>
          <dgm:chMax val="0"/>
          <dgm:chPref val="0"/>
        </dgm:presLayoutVars>
      </dgm:prSet>
      <dgm:spPr>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l="13050" r="13050"/>
          </a:stretch>
        </a:blipFill>
      </dgm:spPr>
      <dgm:extLst>
        <a:ext uri="{E40237B7-FDA0-4F09-8148-C483321AD2D9}">
          <dgm14:cNvPr xmlns:dgm14="http://schemas.microsoft.com/office/drawing/2010/diagram" id="0" name="" descr="Man with solid fill"/>
        </a:ext>
      </dgm:extLst>
    </dgm:pt>
    <dgm:pt modelId="{9AF8CB2E-1346-4E11-904B-7DDC4E3976FB}" type="pres">
      <dgm:prSet presAssocID="{75283038-D125-4BF4-9D15-15B08B195478}" presName="ChildComposite" presStyleCnt="0"/>
      <dgm:spPr/>
    </dgm:pt>
    <dgm:pt modelId="{A0DDACEB-42EC-47CC-983A-012079092B84}" type="pres">
      <dgm:prSet presAssocID="{75283038-D125-4BF4-9D15-15B08B195478}" presName="Child" presStyleLbl="node1" presStyleIdx="0" presStyleCnt="0">
        <dgm:presLayoutVars>
          <dgm:chMax val="0"/>
          <dgm:chPref val="0"/>
          <dgm:bulletEnabled val="1"/>
        </dgm:presLayoutVars>
      </dgm:prSet>
      <dgm:spPr/>
    </dgm:pt>
    <dgm:pt modelId="{587ADF17-830B-455B-BB3F-0F0830C915EE}" type="pres">
      <dgm:prSet presAssocID="{75283038-D125-4BF4-9D15-15B08B195478}" presName="Parent" presStyleLbl="revTx" presStyleIdx="3" presStyleCnt="4">
        <dgm:presLayoutVars>
          <dgm:chMax val="1"/>
          <dgm:chPref val="0"/>
          <dgm:bulletEnabled val="1"/>
        </dgm:presLayoutVars>
      </dgm:prSet>
      <dgm:spPr/>
    </dgm:pt>
  </dgm:ptLst>
  <dgm:cxnLst>
    <dgm:cxn modelId="{E2452A3F-0AD2-4B36-BBF0-DBF4814B627D}" srcId="{17D0BFBD-8326-44D9-AA17-416D54A87F78}" destId="{861002EB-F007-419B-93A6-CAB3E74376D5}" srcOrd="1" destOrd="0" parTransId="{96591C61-043C-401F-875D-A96C4ED194E8}" sibTransId="{50608CAB-0E18-41A8-A229-33F27F22D86B}"/>
    <dgm:cxn modelId="{0E238F60-882D-4EA5-806F-B7EB43CCD66E}" type="presOf" srcId="{F6C3D1C1-FF8F-457C-852D-BF263C7C5642}" destId="{6FA822CE-6692-4B63-A685-2A9643049C4C}" srcOrd="0" destOrd="0" presId="urn:microsoft.com/office/officeart/2008/layout/CaptionedPictures"/>
    <dgm:cxn modelId="{BC610143-9D3B-45E6-9960-381B6E07A3BD}" srcId="{17D0BFBD-8326-44D9-AA17-416D54A87F78}" destId="{B1F29295-2C70-4BFA-B66D-3700025C06DB}" srcOrd="2" destOrd="0" parTransId="{88B723F0-B3C0-440C-8069-96A640253EB3}" sibTransId="{8373DD6B-902E-4F32-BAB2-3AC7778F2C0E}"/>
    <dgm:cxn modelId="{F2D2574E-8DF0-4ED3-A5B9-4416E2765FA3}" type="presOf" srcId="{75283038-D125-4BF4-9D15-15B08B195478}" destId="{587ADF17-830B-455B-BB3F-0F0830C915EE}" srcOrd="0" destOrd="0" presId="urn:microsoft.com/office/officeart/2008/layout/CaptionedPictures"/>
    <dgm:cxn modelId="{5736976E-4134-49B3-A44B-66D002CED8A5}" type="presOf" srcId="{17D0BFBD-8326-44D9-AA17-416D54A87F78}" destId="{E6197E3E-0ABB-4D2E-98E9-520EAD32B00F}" srcOrd="0" destOrd="0" presId="urn:microsoft.com/office/officeart/2008/layout/CaptionedPictures"/>
    <dgm:cxn modelId="{2C660275-A6EB-4489-B74A-FE38C495A837}" srcId="{17D0BFBD-8326-44D9-AA17-416D54A87F78}" destId="{F6C3D1C1-FF8F-457C-852D-BF263C7C5642}" srcOrd="0" destOrd="0" parTransId="{171D3EFD-7CCE-4107-8C72-3688E60971D8}" sibTransId="{B52D409E-8212-4980-8531-C6C5CAF06B85}"/>
    <dgm:cxn modelId="{78439393-10E2-4835-A693-C3861522F11D}" type="presOf" srcId="{861002EB-F007-419B-93A6-CAB3E74376D5}" destId="{74843164-121B-407F-8661-8A2DE4C88785}" srcOrd="0" destOrd="0" presId="urn:microsoft.com/office/officeart/2008/layout/CaptionedPictures"/>
    <dgm:cxn modelId="{C5A46FC0-8BC3-4FD2-8986-CFCAD09E3494}" type="presOf" srcId="{B1F29295-2C70-4BFA-B66D-3700025C06DB}" destId="{60A09638-D3C8-45C4-9BA2-39DB81719EF1}" srcOrd="0" destOrd="0" presId="urn:microsoft.com/office/officeart/2008/layout/CaptionedPictures"/>
    <dgm:cxn modelId="{7F0674E0-BB91-4C6A-B2FA-08061603B5DC}" srcId="{17D0BFBD-8326-44D9-AA17-416D54A87F78}" destId="{75283038-D125-4BF4-9D15-15B08B195478}" srcOrd="3" destOrd="0" parTransId="{DDF50BD8-4D97-4EF4-B946-4C46B532DF1C}" sibTransId="{905157CF-67B0-4A69-89CD-FB6A41679111}"/>
    <dgm:cxn modelId="{795E5641-14C0-4B78-BC97-B74A4F1EA949}" type="presParOf" srcId="{E6197E3E-0ABB-4D2E-98E9-520EAD32B00F}" destId="{CE493EB9-F469-472A-87D5-E3AFB189E5D3}" srcOrd="0" destOrd="0" presId="urn:microsoft.com/office/officeart/2008/layout/CaptionedPictures"/>
    <dgm:cxn modelId="{C827D170-F10A-4827-A907-A9E9D5FD9BA9}" type="presParOf" srcId="{CE493EB9-F469-472A-87D5-E3AFB189E5D3}" destId="{C0AE7786-AF77-438F-9205-47B3121CFA01}" srcOrd="0" destOrd="0" presId="urn:microsoft.com/office/officeart/2008/layout/CaptionedPictures"/>
    <dgm:cxn modelId="{CF3EB0EC-093C-4EB9-B07E-D023D8836145}" type="presParOf" srcId="{CE493EB9-F469-472A-87D5-E3AFB189E5D3}" destId="{0FC39661-F56F-4F11-A5C4-44750ED857D7}" srcOrd="1" destOrd="0" presId="urn:microsoft.com/office/officeart/2008/layout/CaptionedPictures"/>
    <dgm:cxn modelId="{0F1BAD95-732D-456E-8955-CC974C78577E}" type="presParOf" srcId="{CE493EB9-F469-472A-87D5-E3AFB189E5D3}" destId="{F2EBDB30-E956-4EBF-AD6B-8812DF6B77B4}" srcOrd="2" destOrd="0" presId="urn:microsoft.com/office/officeart/2008/layout/CaptionedPictures"/>
    <dgm:cxn modelId="{1468FE69-5F91-4789-B7EB-BF3EDC460006}" type="presParOf" srcId="{F2EBDB30-E956-4EBF-AD6B-8812DF6B77B4}" destId="{D4BF70E4-AD13-4A0F-8431-EF56292B33F8}" srcOrd="0" destOrd="0" presId="urn:microsoft.com/office/officeart/2008/layout/CaptionedPictures"/>
    <dgm:cxn modelId="{CCC85B48-7C7D-4436-B3FF-36AEC74EA431}" type="presParOf" srcId="{F2EBDB30-E956-4EBF-AD6B-8812DF6B77B4}" destId="{6FA822CE-6692-4B63-A685-2A9643049C4C}" srcOrd="1" destOrd="0" presId="urn:microsoft.com/office/officeart/2008/layout/CaptionedPictures"/>
    <dgm:cxn modelId="{F0FC531E-C240-4768-BD7A-8640FE37F2AA}" type="presParOf" srcId="{E6197E3E-0ABB-4D2E-98E9-520EAD32B00F}" destId="{A0E2622C-3D06-4526-B0C8-758733587918}" srcOrd="1" destOrd="0" presId="urn:microsoft.com/office/officeart/2008/layout/CaptionedPictures"/>
    <dgm:cxn modelId="{AF895723-034D-49A0-8021-D9C944C683F8}" type="presParOf" srcId="{E6197E3E-0ABB-4D2E-98E9-520EAD32B00F}" destId="{B17FE1DF-93D6-4839-B5A0-EA58499774CD}" srcOrd="2" destOrd="0" presId="urn:microsoft.com/office/officeart/2008/layout/CaptionedPictures"/>
    <dgm:cxn modelId="{94A9541C-B343-4C4C-9B37-B48FEA176353}" type="presParOf" srcId="{B17FE1DF-93D6-4839-B5A0-EA58499774CD}" destId="{69D08B13-6384-4871-9008-4ECBD9410A91}" srcOrd="0" destOrd="0" presId="urn:microsoft.com/office/officeart/2008/layout/CaptionedPictures"/>
    <dgm:cxn modelId="{AFA3E9FA-577F-46FE-B365-8246F265004B}" type="presParOf" srcId="{B17FE1DF-93D6-4839-B5A0-EA58499774CD}" destId="{6D761E03-84D6-4B68-A927-681A25C1D110}" srcOrd="1" destOrd="0" presId="urn:microsoft.com/office/officeart/2008/layout/CaptionedPictures"/>
    <dgm:cxn modelId="{E5577BEB-507B-431A-BC85-2AC7B402FC92}" type="presParOf" srcId="{B17FE1DF-93D6-4839-B5A0-EA58499774CD}" destId="{32BCAC75-8A54-4F0C-8C80-38F9E11A5C43}" srcOrd="2" destOrd="0" presId="urn:microsoft.com/office/officeart/2008/layout/CaptionedPictures"/>
    <dgm:cxn modelId="{50791FCD-C72A-4783-BF55-D64B9047EF62}" type="presParOf" srcId="{32BCAC75-8A54-4F0C-8C80-38F9E11A5C43}" destId="{D6C027D8-1951-496B-9AE1-E56746F6B113}" srcOrd="0" destOrd="0" presId="urn:microsoft.com/office/officeart/2008/layout/CaptionedPictures"/>
    <dgm:cxn modelId="{82F7D781-B0B7-47AF-92C4-41B6B94D543E}" type="presParOf" srcId="{32BCAC75-8A54-4F0C-8C80-38F9E11A5C43}" destId="{74843164-121B-407F-8661-8A2DE4C88785}" srcOrd="1" destOrd="0" presId="urn:microsoft.com/office/officeart/2008/layout/CaptionedPictures"/>
    <dgm:cxn modelId="{A16AE08E-A5C1-4CE6-8AE0-C49A5008551C}" type="presParOf" srcId="{E6197E3E-0ABB-4D2E-98E9-520EAD32B00F}" destId="{2D493B73-CC3F-4E35-B7E4-DD1C606220A0}" srcOrd="3" destOrd="0" presId="urn:microsoft.com/office/officeart/2008/layout/CaptionedPictures"/>
    <dgm:cxn modelId="{7EF750CE-1B22-47C1-AC4B-68B3A82C257D}" type="presParOf" srcId="{E6197E3E-0ABB-4D2E-98E9-520EAD32B00F}" destId="{89E411FA-0836-4199-924F-F0DC5C55E7C0}" srcOrd="4" destOrd="0" presId="urn:microsoft.com/office/officeart/2008/layout/CaptionedPictures"/>
    <dgm:cxn modelId="{29B3743F-99A1-4D72-9FDB-D0C2E64A56F3}" type="presParOf" srcId="{89E411FA-0836-4199-924F-F0DC5C55E7C0}" destId="{080381C2-B3BE-4ECF-AB3B-040729A029E9}" srcOrd="0" destOrd="0" presId="urn:microsoft.com/office/officeart/2008/layout/CaptionedPictures"/>
    <dgm:cxn modelId="{C4EBB6E5-52E8-4ECF-A114-363F3205D82B}" type="presParOf" srcId="{89E411FA-0836-4199-924F-F0DC5C55E7C0}" destId="{39CEE722-D010-4528-B529-F375ECAB47ED}" srcOrd="1" destOrd="0" presId="urn:microsoft.com/office/officeart/2008/layout/CaptionedPictures"/>
    <dgm:cxn modelId="{C2245B1B-4C60-4498-9619-40CD60FD7263}" type="presParOf" srcId="{89E411FA-0836-4199-924F-F0DC5C55E7C0}" destId="{A3C4D565-21D6-4866-835B-B76AE1452F70}" srcOrd="2" destOrd="0" presId="urn:microsoft.com/office/officeart/2008/layout/CaptionedPictures"/>
    <dgm:cxn modelId="{A90F6CA3-85C2-440E-9B9A-035B34B680A0}" type="presParOf" srcId="{A3C4D565-21D6-4866-835B-B76AE1452F70}" destId="{634C31C4-068C-49BA-BF5B-273AEDA2519E}" srcOrd="0" destOrd="0" presId="urn:microsoft.com/office/officeart/2008/layout/CaptionedPictures"/>
    <dgm:cxn modelId="{227C5A06-5EBE-4999-BC81-1F0BA295DD76}" type="presParOf" srcId="{A3C4D565-21D6-4866-835B-B76AE1452F70}" destId="{60A09638-D3C8-45C4-9BA2-39DB81719EF1}" srcOrd="1" destOrd="0" presId="urn:microsoft.com/office/officeart/2008/layout/CaptionedPictures"/>
    <dgm:cxn modelId="{D54613C3-B448-4647-A65C-3393FF7DFCCB}" type="presParOf" srcId="{E6197E3E-0ABB-4D2E-98E9-520EAD32B00F}" destId="{66684147-879C-41C6-B457-28A9467CDFA2}" srcOrd="5" destOrd="0" presId="urn:microsoft.com/office/officeart/2008/layout/CaptionedPictures"/>
    <dgm:cxn modelId="{7F634EE1-BBFA-4CEF-9B1A-AB49286597A7}" type="presParOf" srcId="{E6197E3E-0ABB-4D2E-98E9-520EAD32B00F}" destId="{C7A692A2-E32D-4147-A078-F5A622F352EF}" srcOrd="6" destOrd="0" presId="urn:microsoft.com/office/officeart/2008/layout/CaptionedPictures"/>
    <dgm:cxn modelId="{4C440C56-17F5-4B88-8DD6-7BAB4D61CDD5}" type="presParOf" srcId="{C7A692A2-E32D-4147-A078-F5A622F352EF}" destId="{C6BD2AEC-CCDC-4C8C-A2FE-F80414BBD1B7}" srcOrd="0" destOrd="0" presId="urn:microsoft.com/office/officeart/2008/layout/CaptionedPictures"/>
    <dgm:cxn modelId="{9D4A09D6-4BCB-4F24-8374-A30C211DF307}" type="presParOf" srcId="{C7A692A2-E32D-4147-A078-F5A622F352EF}" destId="{5F79071E-7D36-448F-837E-BE23579EE6DC}" srcOrd="1" destOrd="0" presId="urn:microsoft.com/office/officeart/2008/layout/CaptionedPictures"/>
    <dgm:cxn modelId="{17DD8050-4B9A-4591-ABB9-3B0ED5454285}" type="presParOf" srcId="{C7A692A2-E32D-4147-A078-F5A622F352EF}" destId="{9AF8CB2E-1346-4E11-904B-7DDC4E3976FB}" srcOrd="2" destOrd="0" presId="urn:microsoft.com/office/officeart/2008/layout/CaptionedPictures"/>
    <dgm:cxn modelId="{86A963A7-1D17-4775-8FF8-5A1A3EBA42FC}" type="presParOf" srcId="{9AF8CB2E-1346-4E11-904B-7DDC4E3976FB}" destId="{A0DDACEB-42EC-47CC-983A-012079092B84}" srcOrd="0" destOrd="0" presId="urn:microsoft.com/office/officeart/2008/layout/CaptionedPictures"/>
    <dgm:cxn modelId="{570A4C2C-C22B-40FF-958A-BA3B12978164}" type="presParOf" srcId="{9AF8CB2E-1346-4E11-904B-7DDC4E3976FB}" destId="{587ADF17-830B-455B-BB3F-0F0830C915EE}"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D8F3E-86E8-4B6A-801C-010D47F564E5}"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AU"/>
        </a:p>
      </dgm:t>
    </dgm:pt>
    <dgm:pt modelId="{45287DF0-B350-4A7C-92A2-486B3F2CC1E8}">
      <dgm:prSet phldrT="[Text]"/>
      <dgm:spPr/>
      <dgm:t>
        <a:bodyPr/>
        <a:lstStyle/>
        <a:p>
          <a:r>
            <a:rPr lang="en-AU" sz="3500"/>
            <a:t>Benefits </a:t>
          </a:r>
        </a:p>
      </dgm:t>
    </dgm:pt>
    <dgm:pt modelId="{57C467E2-F73F-4631-B476-D5EA163F521C}" type="parTrans" cxnId="{8BD2E1AC-33E3-46E4-BB38-0A735961A936}">
      <dgm:prSet/>
      <dgm:spPr/>
      <dgm:t>
        <a:bodyPr/>
        <a:lstStyle/>
        <a:p>
          <a:endParaRPr lang="en-AU"/>
        </a:p>
      </dgm:t>
    </dgm:pt>
    <dgm:pt modelId="{2EF44314-4AD3-4A5C-8B06-0B84A562E449}" type="sibTrans" cxnId="{8BD2E1AC-33E3-46E4-BB38-0A735961A936}">
      <dgm:prSet/>
      <dgm:spPr/>
      <dgm:t>
        <a:bodyPr/>
        <a:lstStyle/>
        <a:p>
          <a:endParaRPr lang="en-AU"/>
        </a:p>
      </dgm:t>
    </dgm:pt>
    <dgm:pt modelId="{BD4B5F41-E815-43AB-BEB0-54BF77D9D8D2}">
      <dgm:prSet phldrT="[Text]" custT="1"/>
      <dgm:spPr/>
      <dgm:t>
        <a:bodyPr/>
        <a:lstStyle/>
        <a:p>
          <a:r>
            <a:rPr lang="en-AU" sz="3200"/>
            <a:t>Challenges/Limitations</a:t>
          </a:r>
        </a:p>
      </dgm:t>
    </dgm:pt>
    <dgm:pt modelId="{5C011354-DDBA-49E9-8278-A8138DC50171}" type="parTrans" cxnId="{24CB3EA4-9925-45E8-B171-093E9F13C6A9}">
      <dgm:prSet/>
      <dgm:spPr/>
      <dgm:t>
        <a:bodyPr/>
        <a:lstStyle/>
        <a:p>
          <a:endParaRPr lang="en-AU"/>
        </a:p>
      </dgm:t>
    </dgm:pt>
    <dgm:pt modelId="{419088B3-83E1-4043-809B-10608F0B2AC5}" type="sibTrans" cxnId="{24CB3EA4-9925-45E8-B171-093E9F13C6A9}">
      <dgm:prSet/>
      <dgm:spPr/>
      <dgm:t>
        <a:bodyPr/>
        <a:lstStyle/>
        <a:p>
          <a:endParaRPr lang="en-AU"/>
        </a:p>
      </dgm:t>
    </dgm:pt>
    <dgm:pt modelId="{4C9FDC1E-3AA6-47FF-8B49-95A0E56C3656}">
      <dgm:prSet custT="1"/>
      <dgm:spPr/>
      <dgm:t>
        <a:bodyPr/>
        <a:lstStyle/>
        <a:p>
          <a:r>
            <a:rPr lang="en-US" sz="2400"/>
            <a:t>Ongoing engagement</a:t>
          </a:r>
        </a:p>
      </dgm:t>
    </dgm:pt>
    <dgm:pt modelId="{BDC77020-D2F6-4FED-8CEC-E79BB6B33719}" type="parTrans" cxnId="{358AB710-23E3-44F3-97FA-7DF12375AC09}">
      <dgm:prSet/>
      <dgm:spPr/>
      <dgm:t>
        <a:bodyPr/>
        <a:lstStyle/>
        <a:p>
          <a:endParaRPr lang="en-AU"/>
        </a:p>
      </dgm:t>
    </dgm:pt>
    <dgm:pt modelId="{AFE267D7-3238-4F14-BF86-33D1CE25C144}" type="sibTrans" cxnId="{358AB710-23E3-44F3-97FA-7DF12375AC09}">
      <dgm:prSet/>
      <dgm:spPr/>
      <dgm:t>
        <a:bodyPr/>
        <a:lstStyle/>
        <a:p>
          <a:endParaRPr lang="en-AU"/>
        </a:p>
      </dgm:t>
    </dgm:pt>
    <dgm:pt modelId="{31356CA8-9DF0-492C-A7A3-E6DA579120D6}">
      <dgm:prSet custT="1"/>
      <dgm:spPr/>
      <dgm:t>
        <a:bodyPr/>
        <a:lstStyle/>
        <a:p>
          <a:r>
            <a:rPr lang="en-US" sz="2400"/>
            <a:t>Remote methods not viable</a:t>
          </a:r>
        </a:p>
      </dgm:t>
    </dgm:pt>
    <dgm:pt modelId="{6152063C-F3CA-4560-8B55-9A412D8E81A8}" type="parTrans" cxnId="{BD72E8FB-53E1-4BA9-BD25-83ADA0C1CFB6}">
      <dgm:prSet/>
      <dgm:spPr/>
      <dgm:t>
        <a:bodyPr/>
        <a:lstStyle/>
        <a:p>
          <a:endParaRPr lang="en-AU"/>
        </a:p>
      </dgm:t>
    </dgm:pt>
    <dgm:pt modelId="{689C3F9E-8BFC-41CB-BA24-68FE7910E153}" type="sibTrans" cxnId="{BD72E8FB-53E1-4BA9-BD25-83ADA0C1CFB6}">
      <dgm:prSet/>
      <dgm:spPr/>
      <dgm:t>
        <a:bodyPr/>
        <a:lstStyle/>
        <a:p>
          <a:endParaRPr lang="en-AU"/>
        </a:p>
      </dgm:t>
    </dgm:pt>
    <dgm:pt modelId="{D333B95B-D37A-4392-A0C5-9D741C192D2E}">
      <dgm:prSet custT="1"/>
      <dgm:spPr/>
      <dgm:t>
        <a:bodyPr/>
        <a:lstStyle/>
        <a:p>
          <a:r>
            <a:rPr lang="en-US" sz="2400"/>
            <a:t>Research team of 3 (two scribes). </a:t>
          </a:r>
        </a:p>
      </dgm:t>
    </dgm:pt>
    <dgm:pt modelId="{766F23A3-ACE7-4C0E-A34D-502D677DC5C7}" type="parTrans" cxnId="{30F5091F-3F3E-4258-9A7D-646F809F35D1}">
      <dgm:prSet/>
      <dgm:spPr/>
      <dgm:t>
        <a:bodyPr/>
        <a:lstStyle/>
        <a:p>
          <a:endParaRPr lang="en-AU"/>
        </a:p>
      </dgm:t>
    </dgm:pt>
    <dgm:pt modelId="{3F12B762-8003-47A3-B098-27B7038AE49B}" type="sibTrans" cxnId="{30F5091F-3F3E-4258-9A7D-646F809F35D1}">
      <dgm:prSet/>
      <dgm:spPr/>
      <dgm:t>
        <a:bodyPr/>
        <a:lstStyle/>
        <a:p>
          <a:endParaRPr lang="en-AU"/>
        </a:p>
      </dgm:t>
    </dgm:pt>
    <dgm:pt modelId="{27EB7C57-9B52-4853-94E1-AA26889F3251}">
      <dgm:prSet custT="1"/>
      <dgm:spPr/>
      <dgm:t>
        <a:bodyPr/>
        <a:lstStyle/>
        <a:p>
          <a:r>
            <a:rPr lang="en-US" sz="2400"/>
            <a:t>Multiple community visits ($$$)</a:t>
          </a:r>
        </a:p>
      </dgm:t>
    </dgm:pt>
    <dgm:pt modelId="{74294EF4-83BD-4A11-A559-D3F7A9FBF403}" type="parTrans" cxnId="{9A6738E2-EFEC-4C1C-BD69-C5CACDE6DC5C}">
      <dgm:prSet/>
      <dgm:spPr/>
      <dgm:t>
        <a:bodyPr/>
        <a:lstStyle/>
        <a:p>
          <a:endParaRPr lang="en-AU"/>
        </a:p>
      </dgm:t>
    </dgm:pt>
    <dgm:pt modelId="{ED56BBCC-0EE7-4852-95AD-DE645BDC77CA}" type="sibTrans" cxnId="{9A6738E2-EFEC-4C1C-BD69-C5CACDE6DC5C}">
      <dgm:prSet/>
      <dgm:spPr/>
      <dgm:t>
        <a:bodyPr/>
        <a:lstStyle/>
        <a:p>
          <a:endParaRPr lang="en-AU"/>
        </a:p>
      </dgm:t>
    </dgm:pt>
    <dgm:pt modelId="{9CB573B3-A559-47C2-ADD7-96AD7F0414B9}">
      <dgm:prSet custT="1"/>
      <dgm:spPr/>
      <dgm:t>
        <a:bodyPr/>
        <a:lstStyle/>
        <a:p>
          <a:r>
            <a:rPr lang="en-US" sz="2400"/>
            <a:t>Community support </a:t>
          </a:r>
        </a:p>
      </dgm:t>
    </dgm:pt>
    <dgm:pt modelId="{39ED7218-41D3-4929-9977-769A65D6B355}" type="parTrans" cxnId="{79F587B6-1554-40D0-AF74-565C81C17D64}">
      <dgm:prSet/>
      <dgm:spPr/>
      <dgm:t>
        <a:bodyPr/>
        <a:lstStyle/>
        <a:p>
          <a:endParaRPr lang="en-AU"/>
        </a:p>
      </dgm:t>
    </dgm:pt>
    <dgm:pt modelId="{DD50F530-0B42-475D-A178-ED2C5EDCDEBD}" type="sibTrans" cxnId="{79F587B6-1554-40D0-AF74-565C81C17D64}">
      <dgm:prSet/>
      <dgm:spPr/>
      <dgm:t>
        <a:bodyPr/>
        <a:lstStyle/>
        <a:p>
          <a:endParaRPr lang="en-AU"/>
        </a:p>
      </dgm:t>
    </dgm:pt>
    <dgm:pt modelId="{09BCBA3B-70E9-4EBC-87E2-BCC295ED3CED}">
      <dgm:prSet custT="1"/>
      <dgm:spPr/>
      <dgm:t>
        <a:bodyPr/>
        <a:lstStyle/>
        <a:p>
          <a:r>
            <a:rPr lang="en-US" sz="2400"/>
            <a:t>No audio recording</a:t>
          </a:r>
        </a:p>
      </dgm:t>
    </dgm:pt>
    <dgm:pt modelId="{462F7502-061E-4AA4-934D-A960AF19F2C7}" type="parTrans" cxnId="{FCC59EFA-8AC9-404A-9B47-AF6C4173FD96}">
      <dgm:prSet/>
      <dgm:spPr/>
      <dgm:t>
        <a:bodyPr/>
        <a:lstStyle/>
        <a:p>
          <a:endParaRPr lang="en-AU"/>
        </a:p>
      </dgm:t>
    </dgm:pt>
    <dgm:pt modelId="{53A07406-CC66-4BE3-954E-C4C3E4C8885D}" type="sibTrans" cxnId="{FCC59EFA-8AC9-404A-9B47-AF6C4173FD96}">
      <dgm:prSet/>
      <dgm:spPr/>
      <dgm:t>
        <a:bodyPr/>
        <a:lstStyle/>
        <a:p>
          <a:endParaRPr lang="en-AU"/>
        </a:p>
      </dgm:t>
    </dgm:pt>
    <dgm:pt modelId="{A3A11A02-36B9-491E-9600-D54F17540C2C}">
      <dgm:prSet phldrT="[Text]" custT="1"/>
      <dgm:spPr/>
      <dgm:t>
        <a:bodyPr/>
        <a:lstStyle/>
        <a:p>
          <a:endParaRPr lang="en-AU" sz="2400"/>
        </a:p>
      </dgm:t>
    </dgm:pt>
    <dgm:pt modelId="{1584A606-5C38-495B-AC85-7859C0CD6404}" type="parTrans" cxnId="{E1023A85-36A8-4F68-B183-B21C2F02A827}">
      <dgm:prSet/>
      <dgm:spPr/>
      <dgm:t>
        <a:bodyPr/>
        <a:lstStyle/>
        <a:p>
          <a:endParaRPr lang="en-AU"/>
        </a:p>
      </dgm:t>
    </dgm:pt>
    <dgm:pt modelId="{992B4A23-CC08-4C9A-9C46-25A7FE60A984}" type="sibTrans" cxnId="{E1023A85-36A8-4F68-B183-B21C2F02A827}">
      <dgm:prSet/>
      <dgm:spPr/>
      <dgm:t>
        <a:bodyPr/>
        <a:lstStyle/>
        <a:p>
          <a:endParaRPr lang="en-AU"/>
        </a:p>
      </dgm:t>
    </dgm:pt>
    <dgm:pt modelId="{7A337CE1-9FD8-4988-B234-CE47D4D9117E}">
      <dgm:prSet phldrT="[Text]" custT="1"/>
      <dgm:spPr/>
      <dgm:t>
        <a:bodyPr/>
        <a:lstStyle/>
        <a:p>
          <a:r>
            <a:rPr lang="en-AU" sz="2400"/>
            <a:t>Telling the stories</a:t>
          </a:r>
        </a:p>
      </dgm:t>
    </dgm:pt>
    <dgm:pt modelId="{87E34BD4-E28C-4EAE-8403-995F10BC7B2D}" type="parTrans" cxnId="{F7E8E5E7-04A4-488A-8D48-324D3E5EC536}">
      <dgm:prSet/>
      <dgm:spPr/>
      <dgm:t>
        <a:bodyPr/>
        <a:lstStyle/>
        <a:p>
          <a:endParaRPr lang="en-AU"/>
        </a:p>
      </dgm:t>
    </dgm:pt>
    <dgm:pt modelId="{1A7829DB-D115-4E25-AEC1-32CEBC21BDF8}" type="sibTrans" cxnId="{F7E8E5E7-04A4-488A-8D48-324D3E5EC536}">
      <dgm:prSet/>
      <dgm:spPr/>
      <dgm:t>
        <a:bodyPr/>
        <a:lstStyle/>
        <a:p>
          <a:endParaRPr lang="en-AU"/>
        </a:p>
      </dgm:t>
    </dgm:pt>
    <dgm:pt modelId="{C5A54D0D-AE50-47CF-9D4F-B2C12C968E78}">
      <dgm:prSet phldrT="[Text]" custT="1"/>
      <dgm:spPr/>
      <dgm:t>
        <a:bodyPr/>
        <a:lstStyle/>
        <a:p>
          <a:r>
            <a:rPr lang="en-AU" sz="2400"/>
            <a:t>Building capacity</a:t>
          </a:r>
        </a:p>
      </dgm:t>
    </dgm:pt>
    <dgm:pt modelId="{5880EFD5-D20C-4753-953B-9AC9AED95493}" type="parTrans" cxnId="{32FB2092-0170-46AF-8217-87B98B83CE34}">
      <dgm:prSet/>
      <dgm:spPr/>
      <dgm:t>
        <a:bodyPr/>
        <a:lstStyle/>
        <a:p>
          <a:endParaRPr lang="en-AU"/>
        </a:p>
      </dgm:t>
    </dgm:pt>
    <dgm:pt modelId="{BA9408CE-C9B7-4244-A2C5-65D9DBAE8FCB}" type="sibTrans" cxnId="{32FB2092-0170-46AF-8217-87B98B83CE34}">
      <dgm:prSet/>
      <dgm:spPr/>
      <dgm:t>
        <a:bodyPr/>
        <a:lstStyle/>
        <a:p>
          <a:endParaRPr lang="en-AU"/>
        </a:p>
      </dgm:t>
    </dgm:pt>
    <dgm:pt modelId="{9880A7C2-3A88-4B51-81B4-5280A80E248F}">
      <dgm:prSet phldrT="[Text]" custT="1"/>
      <dgm:spPr/>
      <dgm:t>
        <a:bodyPr/>
        <a:lstStyle/>
        <a:p>
          <a:endParaRPr lang="en-AU" sz="2400"/>
        </a:p>
      </dgm:t>
    </dgm:pt>
    <dgm:pt modelId="{925F6E78-61EB-4185-A5DC-0DA2996E2816}" type="parTrans" cxnId="{0F44663F-41E7-4204-9176-2773B8E6BA2C}">
      <dgm:prSet/>
      <dgm:spPr/>
      <dgm:t>
        <a:bodyPr/>
        <a:lstStyle/>
        <a:p>
          <a:endParaRPr lang="en-AU"/>
        </a:p>
      </dgm:t>
    </dgm:pt>
    <dgm:pt modelId="{CC5977AC-3C54-458A-9172-F7C7C94E411C}" type="sibTrans" cxnId="{0F44663F-41E7-4204-9176-2773B8E6BA2C}">
      <dgm:prSet/>
      <dgm:spPr/>
      <dgm:t>
        <a:bodyPr/>
        <a:lstStyle/>
        <a:p>
          <a:endParaRPr lang="en-AU"/>
        </a:p>
      </dgm:t>
    </dgm:pt>
    <dgm:pt modelId="{70541196-C8E7-4174-B69C-4351E338968E}">
      <dgm:prSet phldrT="[Text]" custT="1"/>
      <dgm:spPr/>
      <dgm:t>
        <a:bodyPr/>
        <a:lstStyle/>
        <a:p>
          <a:r>
            <a:rPr lang="en-AU" sz="2400"/>
            <a:t>Long-term focus, ongoing impact</a:t>
          </a:r>
        </a:p>
      </dgm:t>
    </dgm:pt>
    <dgm:pt modelId="{F25DC014-1114-414D-B1A8-1080EAF441F6}" type="parTrans" cxnId="{F734E4F7-487A-49BC-955A-A580C1C369CC}">
      <dgm:prSet/>
      <dgm:spPr/>
      <dgm:t>
        <a:bodyPr/>
        <a:lstStyle/>
        <a:p>
          <a:endParaRPr lang="en-AU"/>
        </a:p>
      </dgm:t>
    </dgm:pt>
    <dgm:pt modelId="{DF444F5A-69D9-40C3-A4CC-C47790DCC6D6}" type="sibTrans" cxnId="{F734E4F7-487A-49BC-955A-A580C1C369CC}">
      <dgm:prSet/>
      <dgm:spPr/>
      <dgm:t>
        <a:bodyPr/>
        <a:lstStyle/>
        <a:p>
          <a:endParaRPr lang="en-AU"/>
        </a:p>
      </dgm:t>
    </dgm:pt>
    <dgm:pt modelId="{9DC39499-B439-472C-86B3-CA6932BEC3B9}">
      <dgm:prSet phldrT="[Text]" custT="1"/>
      <dgm:spPr/>
      <dgm:t>
        <a:bodyPr/>
        <a:lstStyle/>
        <a:p>
          <a:r>
            <a:rPr lang="en-AU" sz="2400"/>
            <a:t>Ongoing learnings for QPS</a:t>
          </a:r>
        </a:p>
      </dgm:t>
    </dgm:pt>
    <dgm:pt modelId="{D281D0DF-6F93-4F3D-A526-E16AEC2F70B3}" type="parTrans" cxnId="{1C11ED26-3DEA-4F96-9099-F3DB44F3952E}">
      <dgm:prSet/>
      <dgm:spPr/>
      <dgm:t>
        <a:bodyPr/>
        <a:lstStyle/>
        <a:p>
          <a:endParaRPr lang="en-AU"/>
        </a:p>
      </dgm:t>
    </dgm:pt>
    <dgm:pt modelId="{DC5723A3-EEEB-43ED-AB36-73413415F2EC}" type="sibTrans" cxnId="{1C11ED26-3DEA-4F96-9099-F3DB44F3952E}">
      <dgm:prSet/>
      <dgm:spPr/>
      <dgm:t>
        <a:bodyPr/>
        <a:lstStyle/>
        <a:p>
          <a:endParaRPr lang="en-AU"/>
        </a:p>
      </dgm:t>
    </dgm:pt>
    <dgm:pt modelId="{CF3A97F3-08B8-4364-96C2-55331F04170C}">
      <dgm:prSet phldrT="[Text]" custT="1"/>
      <dgm:spPr/>
      <dgm:t>
        <a:bodyPr/>
        <a:lstStyle/>
        <a:p>
          <a:r>
            <a:rPr lang="en-AU" sz="2400"/>
            <a:t>“Next steps” and strengthening for future</a:t>
          </a:r>
        </a:p>
      </dgm:t>
    </dgm:pt>
    <dgm:pt modelId="{4EAEA8CA-DC56-439B-8715-EE2FF1338064}" type="parTrans" cxnId="{28ACE902-2664-4D27-ABE7-DD67C62EFDB4}">
      <dgm:prSet/>
      <dgm:spPr/>
      <dgm:t>
        <a:bodyPr/>
        <a:lstStyle/>
        <a:p>
          <a:endParaRPr lang="en-AU"/>
        </a:p>
      </dgm:t>
    </dgm:pt>
    <dgm:pt modelId="{D4A2EFD0-2139-4725-BE82-A66775B9D4FE}" type="sibTrans" cxnId="{28ACE902-2664-4D27-ABE7-DD67C62EFDB4}">
      <dgm:prSet/>
      <dgm:spPr/>
      <dgm:t>
        <a:bodyPr/>
        <a:lstStyle/>
        <a:p>
          <a:endParaRPr lang="en-AU"/>
        </a:p>
      </dgm:t>
    </dgm:pt>
    <dgm:pt modelId="{504A2C7C-EC94-428C-9FB4-18BE7328A763}">
      <dgm:prSet phldrT="[Text]" custT="1"/>
      <dgm:spPr/>
      <dgm:t>
        <a:bodyPr/>
        <a:lstStyle/>
        <a:p>
          <a:r>
            <a:rPr lang="en-AU" sz="2400"/>
            <a:t>Ongoing engagement </a:t>
          </a:r>
        </a:p>
      </dgm:t>
    </dgm:pt>
    <dgm:pt modelId="{E5116675-4E5A-408C-87CB-2DE6481D9BA0}" type="parTrans" cxnId="{843CE46E-15C0-4B8E-B9E6-8B1764ACBD35}">
      <dgm:prSet/>
      <dgm:spPr/>
      <dgm:t>
        <a:bodyPr/>
        <a:lstStyle/>
        <a:p>
          <a:endParaRPr lang="en-AU"/>
        </a:p>
      </dgm:t>
    </dgm:pt>
    <dgm:pt modelId="{CBAD07F3-BD18-4AC1-BF06-60E1F3223E7F}" type="sibTrans" cxnId="{843CE46E-15C0-4B8E-B9E6-8B1764ACBD35}">
      <dgm:prSet/>
      <dgm:spPr/>
      <dgm:t>
        <a:bodyPr/>
        <a:lstStyle/>
        <a:p>
          <a:endParaRPr lang="en-AU"/>
        </a:p>
      </dgm:t>
    </dgm:pt>
    <dgm:pt modelId="{797AF50E-E15D-4538-98E8-E091C89879F6}" type="pres">
      <dgm:prSet presAssocID="{E4BD8F3E-86E8-4B6A-801C-010D47F564E5}" presName="Name0" presStyleCnt="0">
        <dgm:presLayoutVars>
          <dgm:chMax val="2"/>
          <dgm:chPref val="2"/>
          <dgm:dir/>
          <dgm:animOne/>
          <dgm:resizeHandles val="exact"/>
        </dgm:presLayoutVars>
      </dgm:prSet>
      <dgm:spPr/>
    </dgm:pt>
    <dgm:pt modelId="{BDD971C8-FDD5-4DD0-BC00-EE7D278D5794}" type="pres">
      <dgm:prSet presAssocID="{E4BD8F3E-86E8-4B6A-801C-010D47F564E5}" presName="Background" presStyleLbl="bgImgPlace1" presStyleIdx="0" presStyleCnt="1"/>
      <dgm:spPr/>
    </dgm:pt>
    <dgm:pt modelId="{CE638CBD-DABA-4F79-98EB-30F30BC7DBA1}" type="pres">
      <dgm:prSet presAssocID="{E4BD8F3E-86E8-4B6A-801C-010D47F564E5}" presName="ParentText1" presStyleLbl="revTx" presStyleIdx="0" presStyleCnt="2">
        <dgm:presLayoutVars>
          <dgm:chMax val="0"/>
          <dgm:chPref val="0"/>
          <dgm:bulletEnabled val="1"/>
        </dgm:presLayoutVars>
      </dgm:prSet>
      <dgm:spPr/>
    </dgm:pt>
    <dgm:pt modelId="{9E479825-D28D-415F-B70B-1C4A93BE817C}" type="pres">
      <dgm:prSet presAssocID="{E4BD8F3E-86E8-4B6A-801C-010D47F564E5}" presName="ParentText2" presStyleLbl="revTx" presStyleIdx="1" presStyleCnt="2">
        <dgm:presLayoutVars>
          <dgm:chMax val="0"/>
          <dgm:chPref val="0"/>
          <dgm:bulletEnabled val="1"/>
        </dgm:presLayoutVars>
      </dgm:prSet>
      <dgm:spPr/>
    </dgm:pt>
    <dgm:pt modelId="{E4DECC43-DDC8-495D-B4F7-E672801A9B43}" type="pres">
      <dgm:prSet presAssocID="{E4BD8F3E-86E8-4B6A-801C-010D47F564E5}" presName="Plus" presStyleLbl="alignNode1" presStyleIdx="0" presStyleCnt="2" custScaleX="68302" custScaleY="68302"/>
      <dgm:spPr/>
    </dgm:pt>
    <dgm:pt modelId="{0C755525-3203-4C22-A4D6-E5ED57FC55FB}" type="pres">
      <dgm:prSet presAssocID="{E4BD8F3E-86E8-4B6A-801C-010D47F564E5}" presName="Minus" presStyleLbl="alignNode1" presStyleIdx="1" presStyleCnt="2" custScaleX="68302" custScaleY="68302"/>
      <dgm:spPr/>
    </dgm:pt>
    <dgm:pt modelId="{47EF480D-CAF6-4EE4-A4B7-07AD7CE9F855}" type="pres">
      <dgm:prSet presAssocID="{E4BD8F3E-86E8-4B6A-801C-010D47F564E5}" presName="Divider" presStyleLbl="parChTrans1D1" presStyleIdx="0" presStyleCnt="1"/>
      <dgm:spPr/>
    </dgm:pt>
  </dgm:ptLst>
  <dgm:cxnLst>
    <dgm:cxn modelId="{28ACE902-2664-4D27-ABE7-DD67C62EFDB4}" srcId="{45287DF0-B350-4A7C-92A2-486B3F2CC1E8}" destId="{CF3A97F3-08B8-4364-96C2-55331F04170C}" srcOrd="2" destOrd="0" parTransId="{4EAEA8CA-DC56-439B-8715-EE2FF1338064}" sibTransId="{D4A2EFD0-2139-4725-BE82-A66775B9D4FE}"/>
    <dgm:cxn modelId="{6CE5A80E-53AB-49E2-B913-D8B4AAF80192}" type="presOf" srcId="{E4BD8F3E-86E8-4B6A-801C-010D47F564E5}" destId="{797AF50E-E15D-4538-98E8-E091C89879F6}" srcOrd="0" destOrd="0" presId="urn:microsoft.com/office/officeart/2009/3/layout/PlusandMinus"/>
    <dgm:cxn modelId="{358AB710-23E3-44F3-97FA-7DF12375AC09}" srcId="{BD4B5F41-E815-43AB-BEB0-54BF77D9D8D2}" destId="{4C9FDC1E-3AA6-47FF-8B49-95A0E56C3656}" srcOrd="0" destOrd="0" parTransId="{BDC77020-D2F6-4FED-8CEC-E79BB6B33719}" sibTransId="{AFE267D7-3238-4F14-BF86-33D1CE25C144}"/>
    <dgm:cxn modelId="{67B62012-22DC-4C5E-9465-C33A0086BA84}" type="presOf" srcId="{BD4B5F41-E815-43AB-BEB0-54BF77D9D8D2}" destId="{9E479825-D28D-415F-B70B-1C4A93BE817C}" srcOrd="0" destOrd="0" presId="urn:microsoft.com/office/officeart/2009/3/layout/PlusandMinus"/>
    <dgm:cxn modelId="{D6143D12-B5EE-4B2F-ABF4-2A569EDA93CE}" type="presOf" srcId="{4C9FDC1E-3AA6-47FF-8B49-95A0E56C3656}" destId="{9E479825-D28D-415F-B70B-1C4A93BE817C}" srcOrd="0" destOrd="1" presId="urn:microsoft.com/office/officeart/2009/3/layout/PlusandMinus"/>
    <dgm:cxn modelId="{D3187412-7293-473E-9B1B-99729396E168}" type="presOf" srcId="{31356CA8-9DF0-492C-A7A3-E6DA579120D6}" destId="{9E479825-D28D-415F-B70B-1C4A93BE817C}" srcOrd="0" destOrd="3" presId="urn:microsoft.com/office/officeart/2009/3/layout/PlusandMinus"/>
    <dgm:cxn modelId="{30F5091F-3F3E-4258-9A7D-646F809F35D1}" srcId="{BD4B5F41-E815-43AB-BEB0-54BF77D9D8D2}" destId="{D333B95B-D37A-4392-A0C5-9D741C192D2E}" srcOrd="4" destOrd="0" parTransId="{766F23A3-ACE7-4C0E-A34D-502D677DC5C7}" sibTransId="{3F12B762-8003-47A3-B098-27B7038AE49B}"/>
    <dgm:cxn modelId="{BE551623-C653-469F-B8EC-30459602C63D}" type="presOf" srcId="{27EB7C57-9B52-4853-94E1-AA26889F3251}" destId="{9E479825-D28D-415F-B70B-1C4A93BE817C}" srcOrd="0" destOrd="6" presId="urn:microsoft.com/office/officeart/2009/3/layout/PlusandMinus"/>
    <dgm:cxn modelId="{1C11ED26-3DEA-4F96-9099-F3DB44F3952E}" srcId="{45287DF0-B350-4A7C-92A2-486B3F2CC1E8}" destId="{9DC39499-B439-472C-86B3-CA6932BEC3B9}" srcOrd="5" destOrd="0" parTransId="{D281D0DF-6F93-4F3D-A526-E16AEC2F70B3}" sibTransId="{DC5723A3-EEEB-43ED-AB36-73413415F2EC}"/>
    <dgm:cxn modelId="{A2153732-9639-41B4-9552-B0EA6D392BD6}" type="presOf" srcId="{9DC39499-B439-472C-86B3-CA6932BEC3B9}" destId="{CE638CBD-DABA-4F79-98EB-30F30BC7DBA1}" srcOrd="0" destOrd="6" presId="urn:microsoft.com/office/officeart/2009/3/layout/PlusandMinus"/>
    <dgm:cxn modelId="{0F44663F-41E7-4204-9176-2773B8E6BA2C}" srcId="{45287DF0-B350-4A7C-92A2-486B3F2CC1E8}" destId="{9880A7C2-3A88-4B51-81B4-5280A80E248F}" srcOrd="6" destOrd="0" parTransId="{925F6E78-61EB-4185-A5DC-0DA2996E2816}" sibTransId="{CC5977AC-3C54-458A-9172-F7C7C94E411C}"/>
    <dgm:cxn modelId="{FCF7875B-AD95-44B7-AF20-CB54F46D3A52}" type="presOf" srcId="{C5A54D0D-AE50-47CF-9D4F-B2C12C968E78}" destId="{CE638CBD-DABA-4F79-98EB-30F30BC7DBA1}" srcOrd="0" destOrd="5" presId="urn:microsoft.com/office/officeart/2009/3/layout/PlusandMinus"/>
    <dgm:cxn modelId="{843CE46E-15C0-4B8E-B9E6-8B1764ACBD35}" srcId="{45287DF0-B350-4A7C-92A2-486B3F2CC1E8}" destId="{504A2C7C-EC94-428C-9FB4-18BE7328A763}" srcOrd="0" destOrd="0" parTransId="{E5116675-4E5A-408C-87CB-2DE6481D9BA0}" sibTransId="{CBAD07F3-BD18-4AC1-BF06-60E1F3223E7F}"/>
    <dgm:cxn modelId="{50E51D71-7DEC-4632-AD35-29964F6F987C}" type="presOf" srcId="{A3A11A02-36B9-491E-9600-D54F17540C2C}" destId="{CE638CBD-DABA-4F79-98EB-30F30BC7DBA1}" srcOrd="0" destOrd="8" presId="urn:microsoft.com/office/officeart/2009/3/layout/PlusandMinus"/>
    <dgm:cxn modelId="{AB836A59-43F0-420E-9B41-44E3B869B483}" type="presOf" srcId="{D333B95B-D37A-4392-A0C5-9D741C192D2E}" destId="{9E479825-D28D-415F-B70B-1C4A93BE817C}" srcOrd="0" destOrd="5" presId="urn:microsoft.com/office/officeart/2009/3/layout/PlusandMinus"/>
    <dgm:cxn modelId="{1A69517F-19DF-4B3C-9BF3-9FD6E1509AFE}" type="presOf" srcId="{9CB573B3-A559-47C2-ADD7-96AD7F0414B9}" destId="{9E479825-D28D-415F-B70B-1C4A93BE817C}" srcOrd="0" destOrd="2" presId="urn:microsoft.com/office/officeart/2009/3/layout/PlusandMinus"/>
    <dgm:cxn modelId="{E1023A85-36A8-4F68-B183-B21C2F02A827}" srcId="{45287DF0-B350-4A7C-92A2-486B3F2CC1E8}" destId="{A3A11A02-36B9-491E-9600-D54F17540C2C}" srcOrd="7" destOrd="0" parTransId="{1584A606-5C38-495B-AC85-7859C0CD6404}" sibTransId="{992B4A23-CC08-4C9A-9C46-25A7FE60A984}"/>
    <dgm:cxn modelId="{095BA58C-9AAD-4C14-B32A-0503CD2067DD}" type="presOf" srcId="{70541196-C8E7-4174-B69C-4351E338968E}" destId="{CE638CBD-DABA-4F79-98EB-30F30BC7DBA1}" srcOrd="0" destOrd="2" presId="urn:microsoft.com/office/officeart/2009/3/layout/PlusandMinus"/>
    <dgm:cxn modelId="{32FB2092-0170-46AF-8217-87B98B83CE34}" srcId="{45287DF0-B350-4A7C-92A2-486B3F2CC1E8}" destId="{C5A54D0D-AE50-47CF-9D4F-B2C12C968E78}" srcOrd="4" destOrd="0" parTransId="{5880EFD5-D20C-4753-953B-9AC9AED95493}" sibTransId="{BA9408CE-C9B7-4244-A2C5-65D9DBAE8FCB}"/>
    <dgm:cxn modelId="{32183692-2D60-4714-982E-82C862C639A6}" type="presOf" srcId="{09BCBA3B-70E9-4EBC-87E2-BCC295ED3CED}" destId="{9E479825-D28D-415F-B70B-1C4A93BE817C}" srcOrd="0" destOrd="4" presId="urn:microsoft.com/office/officeart/2009/3/layout/PlusandMinus"/>
    <dgm:cxn modelId="{24CB3EA4-9925-45E8-B171-093E9F13C6A9}" srcId="{E4BD8F3E-86E8-4B6A-801C-010D47F564E5}" destId="{BD4B5F41-E815-43AB-BEB0-54BF77D9D8D2}" srcOrd="1" destOrd="0" parTransId="{5C011354-DDBA-49E9-8278-A8138DC50171}" sibTransId="{419088B3-83E1-4043-809B-10608F0B2AC5}"/>
    <dgm:cxn modelId="{5999F3A6-D595-4983-8BD9-C8AD435EA1ED}" type="presOf" srcId="{45287DF0-B350-4A7C-92A2-486B3F2CC1E8}" destId="{CE638CBD-DABA-4F79-98EB-30F30BC7DBA1}" srcOrd="0" destOrd="0" presId="urn:microsoft.com/office/officeart/2009/3/layout/PlusandMinus"/>
    <dgm:cxn modelId="{8BD2E1AC-33E3-46E4-BB38-0A735961A936}" srcId="{E4BD8F3E-86E8-4B6A-801C-010D47F564E5}" destId="{45287DF0-B350-4A7C-92A2-486B3F2CC1E8}" srcOrd="0" destOrd="0" parTransId="{57C467E2-F73F-4631-B476-D5EA163F521C}" sibTransId="{2EF44314-4AD3-4A5C-8B06-0B84A562E449}"/>
    <dgm:cxn modelId="{2984A3B2-C354-4E9A-B197-9A1F8DE87E01}" type="presOf" srcId="{CF3A97F3-08B8-4364-96C2-55331F04170C}" destId="{CE638CBD-DABA-4F79-98EB-30F30BC7DBA1}" srcOrd="0" destOrd="3" presId="urn:microsoft.com/office/officeart/2009/3/layout/PlusandMinus"/>
    <dgm:cxn modelId="{79F587B6-1554-40D0-AF74-565C81C17D64}" srcId="{BD4B5F41-E815-43AB-BEB0-54BF77D9D8D2}" destId="{9CB573B3-A559-47C2-ADD7-96AD7F0414B9}" srcOrd="1" destOrd="0" parTransId="{39ED7218-41D3-4929-9977-769A65D6B355}" sibTransId="{DD50F530-0B42-475D-A178-ED2C5EDCDEBD}"/>
    <dgm:cxn modelId="{38BC3BD0-4242-4E33-88DA-86F8154D8868}" type="presOf" srcId="{9880A7C2-3A88-4B51-81B4-5280A80E248F}" destId="{CE638CBD-DABA-4F79-98EB-30F30BC7DBA1}" srcOrd="0" destOrd="7" presId="urn:microsoft.com/office/officeart/2009/3/layout/PlusandMinus"/>
    <dgm:cxn modelId="{9A6738E2-EFEC-4C1C-BD69-C5CACDE6DC5C}" srcId="{BD4B5F41-E815-43AB-BEB0-54BF77D9D8D2}" destId="{27EB7C57-9B52-4853-94E1-AA26889F3251}" srcOrd="5" destOrd="0" parTransId="{74294EF4-83BD-4A11-A559-D3F7A9FBF403}" sibTransId="{ED56BBCC-0EE7-4852-95AD-DE645BDC77CA}"/>
    <dgm:cxn modelId="{A0ADC7E5-FD6C-4090-82EC-E3DABA552E5A}" type="presOf" srcId="{504A2C7C-EC94-428C-9FB4-18BE7328A763}" destId="{CE638CBD-DABA-4F79-98EB-30F30BC7DBA1}" srcOrd="0" destOrd="1" presId="urn:microsoft.com/office/officeart/2009/3/layout/PlusandMinus"/>
    <dgm:cxn modelId="{F7E8E5E7-04A4-488A-8D48-324D3E5EC536}" srcId="{45287DF0-B350-4A7C-92A2-486B3F2CC1E8}" destId="{7A337CE1-9FD8-4988-B234-CE47D4D9117E}" srcOrd="3" destOrd="0" parTransId="{87E34BD4-E28C-4EAE-8403-995F10BC7B2D}" sibTransId="{1A7829DB-D115-4E25-AEC1-32CEBC21BDF8}"/>
    <dgm:cxn modelId="{4B4599F6-19A0-4196-BE18-C2C0B7ADAE1E}" type="presOf" srcId="{7A337CE1-9FD8-4988-B234-CE47D4D9117E}" destId="{CE638CBD-DABA-4F79-98EB-30F30BC7DBA1}" srcOrd="0" destOrd="4" presId="urn:microsoft.com/office/officeart/2009/3/layout/PlusandMinus"/>
    <dgm:cxn modelId="{F734E4F7-487A-49BC-955A-A580C1C369CC}" srcId="{45287DF0-B350-4A7C-92A2-486B3F2CC1E8}" destId="{70541196-C8E7-4174-B69C-4351E338968E}" srcOrd="1" destOrd="0" parTransId="{F25DC014-1114-414D-B1A8-1080EAF441F6}" sibTransId="{DF444F5A-69D9-40C3-A4CC-C47790DCC6D6}"/>
    <dgm:cxn modelId="{FCC59EFA-8AC9-404A-9B47-AF6C4173FD96}" srcId="{BD4B5F41-E815-43AB-BEB0-54BF77D9D8D2}" destId="{09BCBA3B-70E9-4EBC-87E2-BCC295ED3CED}" srcOrd="3" destOrd="0" parTransId="{462F7502-061E-4AA4-934D-A960AF19F2C7}" sibTransId="{53A07406-CC66-4BE3-954E-C4C3E4C8885D}"/>
    <dgm:cxn modelId="{BD72E8FB-53E1-4BA9-BD25-83ADA0C1CFB6}" srcId="{BD4B5F41-E815-43AB-BEB0-54BF77D9D8D2}" destId="{31356CA8-9DF0-492C-A7A3-E6DA579120D6}" srcOrd="2" destOrd="0" parTransId="{6152063C-F3CA-4560-8B55-9A412D8E81A8}" sibTransId="{689C3F9E-8BFC-41CB-BA24-68FE7910E153}"/>
    <dgm:cxn modelId="{BED0A49B-7185-4587-81BF-4CADF551DBED}" type="presParOf" srcId="{797AF50E-E15D-4538-98E8-E091C89879F6}" destId="{BDD971C8-FDD5-4DD0-BC00-EE7D278D5794}" srcOrd="0" destOrd="0" presId="urn:microsoft.com/office/officeart/2009/3/layout/PlusandMinus"/>
    <dgm:cxn modelId="{AF710E97-352A-4D9A-89F5-B3BF9479220D}" type="presParOf" srcId="{797AF50E-E15D-4538-98E8-E091C89879F6}" destId="{CE638CBD-DABA-4F79-98EB-30F30BC7DBA1}" srcOrd="1" destOrd="0" presId="urn:microsoft.com/office/officeart/2009/3/layout/PlusandMinus"/>
    <dgm:cxn modelId="{B0B84EAF-12CE-48D3-821E-5D95222B0B51}" type="presParOf" srcId="{797AF50E-E15D-4538-98E8-E091C89879F6}" destId="{9E479825-D28D-415F-B70B-1C4A93BE817C}" srcOrd="2" destOrd="0" presId="urn:microsoft.com/office/officeart/2009/3/layout/PlusandMinus"/>
    <dgm:cxn modelId="{08D77B0C-417B-4BFD-9EBC-76CFD976B6D2}" type="presParOf" srcId="{797AF50E-E15D-4538-98E8-E091C89879F6}" destId="{E4DECC43-DDC8-495D-B4F7-E672801A9B43}" srcOrd="3" destOrd="0" presId="urn:microsoft.com/office/officeart/2009/3/layout/PlusandMinus"/>
    <dgm:cxn modelId="{4E66E469-CB83-44DB-9177-EE81B000E43F}" type="presParOf" srcId="{797AF50E-E15D-4538-98E8-E091C89879F6}" destId="{0C755525-3203-4C22-A4D6-E5ED57FC55FB}" srcOrd="4" destOrd="0" presId="urn:microsoft.com/office/officeart/2009/3/layout/PlusandMinus"/>
    <dgm:cxn modelId="{40B0750C-2403-464D-BCF7-D9FAA4CE45F5}" type="presParOf" srcId="{797AF50E-E15D-4538-98E8-E091C89879F6}" destId="{47EF480D-CAF6-4EE4-A4B7-07AD7CE9F855}"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52B99-467F-438B-89A3-7D271E8E90A6}">
      <dsp:nvSpPr>
        <dsp:cNvPr id="0" name=""/>
        <dsp:cNvSpPr/>
      </dsp:nvSpPr>
      <dsp:spPr>
        <a:xfrm>
          <a:off x="0" y="0"/>
          <a:ext cx="8171825" cy="74986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Recruitment &amp; Training</a:t>
          </a:r>
        </a:p>
      </dsp:txBody>
      <dsp:txXfrm>
        <a:off x="21963" y="21963"/>
        <a:ext cx="7274926" cy="705940"/>
      </dsp:txXfrm>
    </dsp:sp>
    <dsp:sp modelId="{EB79138D-BB3B-48ED-9BAA-5A61EA241401}">
      <dsp:nvSpPr>
        <dsp:cNvPr id="0" name=""/>
        <dsp:cNvSpPr/>
      </dsp:nvSpPr>
      <dsp:spPr>
        <a:xfrm>
          <a:off x="610233" y="854014"/>
          <a:ext cx="8171825" cy="74986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Role Perceptions</a:t>
          </a:r>
        </a:p>
      </dsp:txBody>
      <dsp:txXfrm>
        <a:off x="632196" y="875977"/>
        <a:ext cx="7030252" cy="705940"/>
      </dsp:txXfrm>
    </dsp:sp>
    <dsp:sp modelId="{31F99354-A031-4F40-AA99-C874F984CFEE}">
      <dsp:nvSpPr>
        <dsp:cNvPr id="0" name=""/>
        <dsp:cNvSpPr/>
      </dsp:nvSpPr>
      <dsp:spPr>
        <a:xfrm>
          <a:off x="1220467" y="1708028"/>
          <a:ext cx="8171825" cy="74986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Employment Opportunities</a:t>
          </a:r>
        </a:p>
      </dsp:txBody>
      <dsp:txXfrm>
        <a:off x="1242430" y="1729991"/>
        <a:ext cx="7030252" cy="705940"/>
      </dsp:txXfrm>
    </dsp:sp>
    <dsp:sp modelId="{AAC22585-5D0D-4A2A-8DE6-6C763468CCFB}">
      <dsp:nvSpPr>
        <dsp:cNvPr id="0" name=""/>
        <dsp:cNvSpPr/>
      </dsp:nvSpPr>
      <dsp:spPr>
        <a:xfrm>
          <a:off x="1830701" y="2562042"/>
          <a:ext cx="8171825" cy="74986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Safety &amp; Prevention</a:t>
          </a:r>
        </a:p>
      </dsp:txBody>
      <dsp:txXfrm>
        <a:off x="1852664" y="2584005"/>
        <a:ext cx="7030252" cy="705940"/>
      </dsp:txXfrm>
    </dsp:sp>
    <dsp:sp modelId="{B84A852E-DB71-4C3C-9E0F-26F38FD6192D}">
      <dsp:nvSpPr>
        <dsp:cNvPr id="0" name=""/>
        <dsp:cNvSpPr/>
      </dsp:nvSpPr>
      <dsp:spPr>
        <a:xfrm>
          <a:off x="2440934" y="3416056"/>
          <a:ext cx="8171825" cy="74986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Governance &amp; Sustainability</a:t>
          </a:r>
        </a:p>
      </dsp:txBody>
      <dsp:txXfrm>
        <a:off x="2462897" y="3438019"/>
        <a:ext cx="7030252" cy="705940"/>
      </dsp:txXfrm>
    </dsp:sp>
    <dsp:sp modelId="{D3F55491-90F1-4D6F-9957-1CBF0C407AB6}">
      <dsp:nvSpPr>
        <dsp:cNvPr id="0" name=""/>
        <dsp:cNvSpPr/>
      </dsp:nvSpPr>
      <dsp:spPr>
        <a:xfrm>
          <a:off x="7684412" y="547818"/>
          <a:ext cx="487412" cy="48741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AU" sz="2200" kern="1200"/>
        </a:p>
      </dsp:txBody>
      <dsp:txXfrm>
        <a:off x="7794080" y="547818"/>
        <a:ext cx="268076" cy="366778"/>
      </dsp:txXfrm>
    </dsp:sp>
    <dsp:sp modelId="{19CA6CBF-5E76-41D5-BA9E-921B1B8482B4}">
      <dsp:nvSpPr>
        <dsp:cNvPr id="0" name=""/>
        <dsp:cNvSpPr/>
      </dsp:nvSpPr>
      <dsp:spPr>
        <a:xfrm>
          <a:off x="8294645" y="1401833"/>
          <a:ext cx="487412" cy="48741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AU" sz="2200" kern="1200"/>
        </a:p>
      </dsp:txBody>
      <dsp:txXfrm>
        <a:off x="8404313" y="1401833"/>
        <a:ext cx="268076" cy="366778"/>
      </dsp:txXfrm>
    </dsp:sp>
    <dsp:sp modelId="{9E5985D6-B39E-47DC-8245-ED1ECB347070}">
      <dsp:nvSpPr>
        <dsp:cNvPr id="0" name=""/>
        <dsp:cNvSpPr/>
      </dsp:nvSpPr>
      <dsp:spPr>
        <a:xfrm>
          <a:off x="8904879" y="2243349"/>
          <a:ext cx="487412" cy="48741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AU" sz="2200" kern="1200"/>
        </a:p>
      </dsp:txBody>
      <dsp:txXfrm>
        <a:off x="9014547" y="2243349"/>
        <a:ext cx="268076" cy="366778"/>
      </dsp:txXfrm>
    </dsp:sp>
    <dsp:sp modelId="{9427725A-28DF-451E-9C82-6D46C17C4CE4}">
      <dsp:nvSpPr>
        <dsp:cNvPr id="0" name=""/>
        <dsp:cNvSpPr/>
      </dsp:nvSpPr>
      <dsp:spPr>
        <a:xfrm>
          <a:off x="9515113" y="3105695"/>
          <a:ext cx="487412" cy="487412"/>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AU" sz="2200" kern="1200"/>
        </a:p>
      </dsp:txBody>
      <dsp:txXfrm>
        <a:off x="9624781" y="3105695"/>
        <a:ext cx="268076" cy="366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E7786-AF77-438F-9205-47B3121CFA01}">
      <dsp:nvSpPr>
        <dsp:cNvPr id="0" name=""/>
        <dsp:cNvSpPr/>
      </dsp:nvSpPr>
      <dsp:spPr>
        <a:xfrm>
          <a:off x="7047" y="506306"/>
          <a:ext cx="2077205" cy="2443771"/>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C39661-F56F-4F11-A5C4-44750ED857D7}">
      <dsp:nvSpPr>
        <dsp:cNvPr id="0" name=""/>
        <dsp:cNvSpPr/>
      </dsp:nvSpPr>
      <dsp:spPr>
        <a:xfrm>
          <a:off x="110907" y="604057"/>
          <a:ext cx="1869485" cy="1588451"/>
        </a:xfrm>
        <a:prstGeom prst="rect">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3050" r="13050"/>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FA822CE-6692-4B63-A685-2A9643049C4C}">
      <dsp:nvSpPr>
        <dsp:cNvPr id="0" name=""/>
        <dsp:cNvSpPr/>
      </dsp:nvSpPr>
      <dsp:spPr>
        <a:xfrm>
          <a:off x="110907" y="2192508"/>
          <a:ext cx="1869485" cy="65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Larry </a:t>
          </a:r>
        </a:p>
        <a:p>
          <a:pPr marL="0" lvl="0" indent="0" algn="ctr" defTabSz="622300">
            <a:lnSpc>
              <a:spcPct val="90000"/>
            </a:lnSpc>
            <a:spcBef>
              <a:spcPct val="0"/>
            </a:spcBef>
            <a:spcAft>
              <a:spcPct val="35000"/>
            </a:spcAft>
            <a:buNone/>
          </a:pPr>
          <a:r>
            <a:rPr lang="en-AU" sz="1000" kern="1200"/>
            <a:t>(Original FNSPSO recruit)</a:t>
          </a:r>
        </a:p>
      </dsp:txBody>
      <dsp:txXfrm>
        <a:off x="110907" y="2192508"/>
        <a:ext cx="1869485" cy="659818"/>
      </dsp:txXfrm>
    </dsp:sp>
    <dsp:sp modelId="{69D08B13-6384-4871-9008-4ECBD9410A91}">
      <dsp:nvSpPr>
        <dsp:cNvPr id="0" name=""/>
        <dsp:cNvSpPr/>
      </dsp:nvSpPr>
      <dsp:spPr>
        <a:xfrm>
          <a:off x="2831128" y="506306"/>
          <a:ext cx="2077205" cy="2443771"/>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761E03-84D6-4B68-A927-681A25C1D110}">
      <dsp:nvSpPr>
        <dsp:cNvPr id="0" name=""/>
        <dsp:cNvSpPr/>
      </dsp:nvSpPr>
      <dsp:spPr>
        <a:xfrm>
          <a:off x="2934988" y="604057"/>
          <a:ext cx="1869485" cy="1588451"/>
        </a:xfrm>
        <a:prstGeom prst="rect">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3050" r="13050"/>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4843164-121B-407F-8661-8A2DE4C88785}">
      <dsp:nvSpPr>
        <dsp:cNvPr id="0" name=""/>
        <dsp:cNvSpPr/>
      </dsp:nvSpPr>
      <dsp:spPr>
        <a:xfrm>
          <a:off x="2934988" y="2192508"/>
          <a:ext cx="1869485" cy="65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Frank </a:t>
          </a:r>
        </a:p>
        <a:p>
          <a:pPr marL="0" lvl="0" indent="0" algn="ctr" defTabSz="622300">
            <a:lnSpc>
              <a:spcPct val="90000"/>
            </a:lnSpc>
            <a:spcBef>
              <a:spcPct val="0"/>
            </a:spcBef>
            <a:spcAft>
              <a:spcPct val="35000"/>
            </a:spcAft>
            <a:buNone/>
          </a:pPr>
          <a:r>
            <a:rPr lang="en-AU" sz="1000" kern="1200"/>
            <a:t>(Original FNSPSO recruit)</a:t>
          </a:r>
        </a:p>
      </dsp:txBody>
      <dsp:txXfrm>
        <a:off x="2934988" y="2192508"/>
        <a:ext cx="1869485" cy="659818"/>
      </dsp:txXfrm>
    </dsp:sp>
    <dsp:sp modelId="{080381C2-B3BE-4ECF-AB3B-040729A029E9}">
      <dsp:nvSpPr>
        <dsp:cNvPr id="0" name=""/>
        <dsp:cNvSpPr/>
      </dsp:nvSpPr>
      <dsp:spPr>
        <a:xfrm>
          <a:off x="5655209" y="506306"/>
          <a:ext cx="2077205" cy="2443771"/>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CEE722-D010-4528-B529-F375ECAB47ED}">
      <dsp:nvSpPr>
        <dsp:cNvPr id="0" name=""/>
        <dsp:cNvSpPr/>
      </dsp:nvSpPr>
      <dsp:spPr>
        <a:xfrm>
          <a:off x="5759070" y="604057"/>
          <a:ext cx="1869485" cy="1588451"/>
        </a:xfrm>
        <a:prstGeom prst="rect">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13050" r="13050"/>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0A09638-D3C8-45C4-9BA2-39DB81719EF1}">
      <dsp:nvSpPr>
        <dsp:cNvPr id="0" name=""/>
        <dsp:cNvSpPr/>
      </dsp:nvSpPr>
      <dsp:spPr>
        <a:xfrm>
          <a:off x="5759070" y="2192508"/>
          <a:ext cx="1869485" cy="65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Jamie</a:t>
          </a:r>
          <a:r>
            <a:rPr lang="en-AU" sz="1000" kern="1200"/>
            <a:t> </a:t>
          </a:r>
        </a:p>
        <a:p>
          <a:pPr marL="0" lvl="0" indent="0" algn="ctr" defTabSz="622300">
            <a:lnSpc>
              <a:spcPct val="90000"/>
            </a:lnSpc>
            <a:spcBef>
              <a:spcPct val="0"/>
            </a:spcBef>
            <a:spcAft>
              <a:spcPct val="35000"/>
            </a:spcAft>
            <a:buNone/>
          </a:pPr>
          <a:r>
            <a:rPr lang="en-AU" sz="1000" kern="1200"/>
            <a:t>(Original FNSPSO recruit)</a:t>
          </a:r>
        </a:p>
      </dsp:txBody>
      <dsp:txXfrm>
        <a:off x="5759070" y="2192508"/>
        <a:ext cx="1869485" cy="659818"/>
      </dsp:txXfrm>
    </dsp:sp>
    <dsp:sp modelId="{C6BD2AEC-CCDC-4C8C-A2FE-F80414BBD1B7}">
      <dsp:nvSpPr>
        <dsp:cNvPr id="0" name=""/>
        <dsp:cNvSpPr/>
      </dsp:nvSpPr>
      <dsp:spPr>
        <a:xfrm>
          <a:off x="8479291" y="506306"/>
          <a:ext cx="2077205" cy="2443771"/>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79071E-7D36-448F-837E-BE23579EE6DC}">
      <dsp:nvSpPr>
        <dsp:cNvPr id="0" name=""/>
        <dsp:cNvSpPr/>
      </dsp:nvSpPr>
      <dsp:spPr>
        <a:xfrm>
          <a:off x="8583151" y="604057"/>
          <a:ext cx="1869485" cy="1588451"/>
        </a:xfrm>
        <a:prstGeom prst="rect">
          <a:avLst/>
        </a:prstGeom>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l="13050" r="13050"/>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87ADF17-830B-455B-BB3F-0F0830C915EE}">
      <dsp:nvSpPr>
        <dsp:cNvPr id="0" name=""/>
        <dsp:cNvSpPr/>
      </dsp:nvSpPr>
      <dsp:spPr>
        <a:xfrm>
          <a:off x="8583151" y="2192508"/>
          <a:ext cx="1869485" cy="65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Shaun </a:t>
          </a:r>
        </a:p>
        <a:p>
          <a:pPr marL="0" lvl="0" indent="0" algn="ctr" defTabSz="622300">
            <a:lnSpc>
              <a:spcPct val="90000"/>
            </a:lnSpc>
            <a:spcBef>
              <a:spcPct val="0"/>
            </a:spcBef>
            <a:spcAft>
              <a:spcPct val="35000"/>
            </a:spcAft>
            <a:buNone/>
          </a:pPr>
          <a:r>
            <a:rPr lang="en-AU" sz="1000" kern="1200"/>
            <a:t>(Original FNSPSO recruit- Resigned &amp; Re-applied in 2024)</a:t>
          </a:r>
        </a:p>
      </dsp:txBody>
      <dsp:txXfrm>
        <a:off x="8583151" y="2192508"/>
        <a:ext cx="1869485" cy="659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971C8-FDD5-4DD0-BC00-EE7D278D5794}">
      <dsp:nvSpPr>
        <dsp:cNvPr id="0" name=""/>
        <dsp:cNvSpPr/>
      </dsp:nvSpPr>
      <dsp:spPr>
        <a:xfrm>
          <a:off x="1120828" y="870821"/>
          <a:ext cx="9368953" cy="484181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638CBD-DABA-4F79-98EB-30F30BC7DBA1}">
      <dsp:nvSpPr>
        <dsp:cNvPr id="0" name=""/>
        <dsp:cNvSpPr/>
      </dsp:nvSpPr>
      <dsp:spPr>
        <a:xfrm>
          <a:off x="1400820" y="1437077"/>
          <a:ext cx="4350640" cy="414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1555750">
            <a:lnSpc>
              <a:spcPct val="90000"/>
            </a:lnSpc>
            <a:spcBef>
              <a:spcPct val="0"/>
            </a:spcBef>
            <a:spcAft>
              <a:spcPct val="35000"/>
            </a:spcAft>
            <a:buNone/>
          </a:pPr>
          <a:r>
            <a:rPr lang="en-AU" sz="3500" kern="1200"/>
            <a:t>Benefits </a:t>
          </a:r>
        </a:p>
        <a:p>
          <a:pPr marL="228600" lvl="1" indent="-228600" algn="l" defTabSz="1066800">
            <a:lnSpc>
              <a:spcPct val="90000"/>
            </a:lnSpc>
            <a:spcBef>
              <a:spcPct val="0"/>
            </a:spcBef>
            <a:spcAft>
              <a:spcPct val="15000"/>
            </a:spcAft>
            <a:buChar char="•"/>
          </a:pPr>
          <a:r>
            <a:rPr lang="en-AU" sz="2400" kern="1200"/>
            <a:t>Ongoing engagement </a:t>
          </a:r>
        </a:p>
        <a:p>
          <a:pPr marL="228600" lvl="1" indent="-228600" algn="l" defTabSz="1066800">
            <a:lnSpc>
              <a:spcPct val="90000"/>
            </a:lnSpc>
            <a:spcBef>
              <a:spcPct val="0"/>
            </a:spcBef>
            <a:spcAft>
              <a:spcPct val="15000"/>
            </a:spcAft>
            <a:buChar char="•"/>
          </a:pPr>
          <a:r>
            <a:rPr lang="en-AU" sz="2400" kern="1200"/>
            <a:t>Long-term focus, ongoing impact</a:t>
          </a:r>
        </a:p>
        <a:p>
          <a:pPr marL="228600" lvl="1" indent="-228600" algn="l" defTabSz="1066800">
            <a:lnSpc>
              <a:spcPct val="90000"/>
            </a:lnSpc>
            <a:spcBef>
              <a:spcPct val="0"/>
            </a:spcBef>
            <a:spcAft>
              <a:spcPct val="15000"/>
            </a:spcAft>
            <a:buChar char="•"/>
          </a:pPr>
          <a:r>
            <a:rPr lang="en-AU" sz="2400" kern="1200"/>
            <a:t>“Next steps” and strengthening for future</a:t>
          </a:r>
        </a:p>
        <a:p>
          <a:pPr marL="228600" lvl="1" indent="-228600" algn="l" defTabSz="1066800">
            <a:lnSpc>
              <a:spcPct val="90000"/>
            </a:lnSpc>
            <a:spcBef>
              <a:spcPct val="0"/>
            </a:spcBef>
            <a:spcAft>
              <a:spcPct val="15000"/>
            </a:spcAft>
            <a:buChar char="•"/>
          </a:pPr>
          <a:r>
            <a:rPr lang="en-AU" sz="2400" kern="1200"/>
            <a:t>Telling the stories</a:t>
          </a:r>
        </a:p>
        <a:p>
          <a:pPr marL="228600" lvl="1" indent="-228600" algn="l" defTabSz="1066800">
            <a:lnSpc>
              <a:spcPct val="90000"/>
            </a:lnSpc>
            <a:spcBef>
              <a:spcPct val="0"/>
            </a:spcBef>
            <a:spcAft>
              <a:spcPct val="15000"/>
            </a:spcAft>
            <a:buChar char="•"/>
          </a:pPr>
          <a:r>
            <a:rPr lang="en-AU" sz="2400" kern="1200"/>
            <a:t>Building capacity</a:t>
          </a:r>
        </a:p>
        <a:p>
          <a:pPr marL="228600" lvl="1" indent="-228600" algn="l" defTabSz="1066800">
            <a:lnSpc>
              <a:spcPct val="90000"/>
            </a:lnSpc>
            <a:spcBef>
              <a:spcPct val="0"/>
            </a:spcBef>
            <a:spcAft>
              <a:spcPct val="15000"/>
            </a:spcAft>
            <a:buChar char="•"/>
          </a:pPr>
          <a:r>
            <a:rPr lang="en-AU" sz="2400" kern="1200"/>
            <a:t>Ongoing learnings for QPS</a:t>
          </a:r>
        </a:p>
        <a:p>
          <a:pPr marL="228600" lvl="1" indent="-228600" algn="l" defTabSz="1066800">
            <a:lnSpc>
              <a:spcPct val="90000"/>
            </a:lnSpc>
            <a:spcBef>
              <a:spcPct val="0"/>
            </a:spcBef>
            <a:spcAft>
              <a:spcPct val="15000"/>
            </a:spcAft>
            <a:buChar char="•"/>
          </a:pPr>
          <a:endParaRPr lang="en-AU" sz="2400" kern="1200"/>
        </a:p>
        <a:p>
          <a:pPr marL="228600" lvl="1" indent="-228600" algn="l" defTabSz="1066800">
            <a:lnSpc>
              <a:spcPct val="90000"/>
            </a:lnSpc>
            <a:spcBef>
              <a:spcPct val="0"/>
            </a:spcBef>
            <a:spcAft>
              <a:spcPct val="15000"/>
            </a:spcAft>
            <a:buChar char="•"/>
          </a:pPr>
          <a:endParaRPr lang="en-AU" sz="2400" kern="1200"/>
        </a:p>
      </dsp:txBody>
      <dsp:txXfrm>
        <a:off x="1400820" y="1437077"/>
        <a:ext cx="4350640" cy="4142116"/>
      </dsp:txXfrm>
    </dsp:sp>
    <dsp:sp modelId="{9E479825-D28D-415F-B70B-1C4A93BE817C}">
      <dsp:nvSpPr>
        <dsp:cNvPr id="0" name=""/>
        <dsp:cNvSpPr/>
      </dsp:nvSpPr>
      <dsp:spPr>
        <a:xfrm>
          <a:off x="5848380" y="1437077"/>
          <a:ext cx="4350640" cy="414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422400">
            <a:lnSpc>
              <a:spcPct val="90000"/>
            </a:lnSpc>
            <a:spcBef>
              <a:spcPct val="0"/>
            </a:spcBef>
            <a:spcAft>
              <a:spcPct val="35000"/>
            </a:spcAft>
            <a:buNone/>
          </a:pPr>
          <a:r>
            <a:rPr lang="en-AU" sz="3200" kern="1200"/>
            <a:t>Challenges/Limitations</a:t>
          </a:r>
        </a:p>
        <a:p>
          <a:pPr marL="228600" lvl="1" indent="-228600" algn="l" defTabSz="1066800">
            <a:lnSpc>
              <a:spcPct val="90000"/>
            </a:lnSpc>
            <a:spcBef>
              <a:spcPct val="0"/>
            </a:spcBef>
            <a:spcAft>
              <a:spcPct val="15000"/>
            </a:spcAft>
            <a:buChar char="•"/>
          </a:pPr>
          <a:r>
            <a:rPr lang="en-US" sz="2400" kern="1200"/>
            <a:t>Ongoing engagement</a:t>
          </a:r>
        </a:p>
        <a:p>
          <a:pPr marL="228600" lvl="1" indent="-228600" algn="l" defTabSz="1066800">
            <a:lnSpc>
              <a:spcPct val="90000"/>
            </a:lnSpc>
            <a:spcBef>
              <a:spcPct val="0"/>
            </a:spcBef>
            <a:spcAft>
              <a:spcPct val="15000"/>
            </a:spcAft>
            <a:buChar char="•"/>
          </a:pPr>
          <a:r>
            <a:rPr lang="en-US" sz="2400" kern="1200"/>
            <a:t>Community support </a:t>
          </a:r>
        </a:p>
        <a:p>
          <a:pPr marL="228600" lvl="1" indent="-228600" algn="l" defTabSz="1066800">
            <a:lnSpc>
              <a:spcPct val="90000"/>
            </a:lnSpc>
            <a:spcBef>
              <a:spcPct val="0"/>
            </a:spcBef>
            <a:spcAft>
              <a:spcPct val="15000"/>
            </a:spcAft>
            <a:buChar char="•"/>
          </a:pPr>
          <a:r>
            <a:rPr lang="en-US" sz="2400" kern="1200"/>
            <a:t>Remote methods not viable</a:t>
          </a:r>
        </a:p>
        <a:p>
          <a:pPr marL="228600" lvl="1" indent="-228600" algn="l" defTabSz="1066800">
            <a:lnSpc>
              <a:spcPct val="90000"/>
            </a:lnSpc>
            <a:spcBef>
              <a:spcPct val="0"/>
            </a:spcBef>
            <a:spcAft>
              <a:spcPct val="15000"/>
            </a:spcAft>
            <a:buChar char="•"/>
          </a:pPr>
          <a:r>
            <a:rPr lang="en-US" sz="2400" kern="1200"/>
            <a:t>No audio recording</a:t>
          </a:r>
        </a:p>
        <a:p>
          <a:pPr marL="228600" lvl="1" indent="-228600" algn="l" defTabSz="1066800">
            <a:lnSpc>
              <a:spcPct val="90000"/>
            </a:lnSpc>
            <a:spcBef>
              <a:spcPct val="0"/>
            </a:spcBef>
            <a:spcAft>
              <a:spcPct val="15000"/>
            </a:spcAft>
            <a:buChar char="•"/>
          </a:pPr>
          <a:r>
            <a:rPr lang="en-US" sz="2400" kern="1200"/>
            <a:t>Research team of 3 (two scribes). </a:t>
          </a:r>
        </a:p>
        <a:p>
          <a:pPr marL="228600" lvl="1" indent="-228600" algn="l" defTabSz="1066800">
            <a:lnSpc>
              <a:spcPct val="90000"/>
            </a:lnSpc>
            <a:spcBef>
              <a:spcPct val="0"/>
            </a:spcBef>
            <a:spcAft>
              <a:spcPct val="15000"/>
            </a:spcAft>
            <a:buChar char="•"/>
          </a:pPr>
          <a:r>
            <a:rPr lang="en-US" sz="2400" kern="1200"/>
            <a:t>Multiple community visits ($$$)</a:t>
          </a:r>
        </a:p>
      </dsp:txBody>
      <dsp:txXfrm>
        <a:off x="5848380" y="1437077"/>
        <a:ext cx="4350640" cy="4142116"/>
      </dsp:txXfrm>
    </dsp:sp>
    <dsp:sp modelId="{E4DECC43-DDC8-495D-B4F7-E672801A9B43}">
      <dsp:nvSpPr>
        <dsp:cNvPr id="0" name=""/>
        <dsp:cNvSpPr/>
      </dsp:nvSpPr>
      <dsp:spPr>
        <a:xfrm>
          <a:off x="441776" y="192017"/>
          <a:ext cx="1250414" cy="1250414"/>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55525-3203-4C22-A4D6-E5ED57FC55FB}">
      <dsp:nvSpPr>
        <dsp:cNvPr id="0" name=""/>
        <dsp:cNvSpPr/>
      </dsp:nvSpPr>
      <dsp:spPr>
        <a:xfrm>
          <a:off x="9470594" y="653819"/>
          <a:ext cx="1176861" cy="4032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F480D-CAF6-4EE4-A4B7-07AD7CE9F855}">
      <dsp:nvSpPr>
        <dsp:cNvPr id="0" name=""/>
        <dsp:cNvSpPr/>
      </dsp:nvSpPr>
      <dsp:spPr>
        <a:xfrm>
          <a:off x="5805304" y="1445934"/>
          <a:ext cx="1076" cy="3956119"/>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BE3C2-A1FC-4F35-87A7-50833DE93609}" type="datetimeFigureOut">
              <a:rPr lang="en-US" smtClean="0"/>
              <a:t>7/30/2025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75FAF-C889-4E24-8895-16E48149B896}" type="slidenum">
              <a:rPr lang="en-US" smtClean="0"/>
              <a:t>‹#›</a:t>
            </a:fld>
            <a:endParaRPr lang="en-US"/>
          </a:p>
        </p:txBody>
      </p:sp>
    </p:spTree>
    <p:extLst>
      <p:ext uri="{BB962C8B-B14F-4D97-AF65-F5344CB8AC3E}">
        <p14:creationId xmlns:p14="http://schemas.microsoft.com/office/powerpoint/2010/main" val="426819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My name is </a:t>
            </a:r>
            <a:r>
              <a:rPr lang="en-GB" sz="1200" b="1" dirty="0">
                <a:effectLst/>
                <a:latin typeface="Calibri" panose="020F0502020204030204" pitchFamily="34" charset="0"/>
                <a:ea typeface="Century Gothic" panose="020B0502020202020204" pitchFamily="34" charset="0"/>
                <a:cs typeface="Calibri" panose="020F0502020204030204" pitchFamily="34" charset="0"/>
              </a:rPr>
              <a:t>Deborah Kelso</a:t>
            </a:r>
            <a:r>
              <a:rPr lang="en-GB" sz="1200" dirty="0">
                <a:effectLst/>
                <a:latin typeface="Calibri" panose="020F0502020204030204" pitchFamily="34" charset="0"/>
                <a:ea typeface="Century Gothic" panose="020B0502020202020204" pitchFamily="34" charset="0"/>
                <a:cs typeface="Calibri" panose="020F0502020204030204" pitchFamily="34" charset="0"/>
              </a:rPr>
              <a:t>, and I am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Senior Research and Evaluation Officer</a:t>
            </a:r>
            <a:r>
              <a:rPr lang="en-GB" sz="1200" dirty="0">
                <a:effectLst/>
                <a:latin typeface="Calibri" panose="020F0502020204030204" pitchFamily="34" charset="0"/>
                <a:ea typeface="Century Gothic" panose="020B0502020202020204" pitchFamily="34" charset="0"/>
                <a:cs typeface="Calibri" panose="020F0502020204030204" pitchFamily="34" charset="0"/>
              </a:rPr>
              <a:t> with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Queensland Police Service Research and Evaluation Unit</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1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Joining me today is my colleague,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Dr. Rebekah Chapman</a:t>
            </a:r>
            <a:r>
              <a:rPr lang="en-GB" sz="1200" dirty="0">
                <a:effectLst/>
                <a:latin typeface="Calibri" panose="020F0502020204030204" pitchFamily="34" charset="0"/>
                <a:ea typeface="Century Gothic" panose="020B0502020202020204" pitchFamily="34" charset="0"/>
                <a:cs typeface="Calibri" panose="020F0502020204030204" pitchFamily="34" charset="0"/>
              </a:rPr>
              <a:t>,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Principal Research and Evaluation Officer</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1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Together, we will be presenting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long-term evaluation findings</a:t>
            </a:r>
            <a:r>
              <a:rPr lang="en-GB" sz="1200" dirty="0">
                <a:effectLst/>
                <a:latin typeface="Calibri" panose="020F0502020204030204" pitchFamily="34" charset="0"/>
                <a:ea typeface="Century Gothic" panose="020B0502020202020204" pitchFamily="34" charset="0"/>
                <a:cs typeface="Calibri" panose="020F0502020204030204" pitchFamily="34" charset="0"/>
              </a:rPr>
              <a:t> of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Security Project</a:t>
            </a:r>
            <a:r>
              <a:rPr lang="en-GB" sz="1200" dirty="0">
                <a:effectLst/>
                <a:latin typeface="Calibri" panose="020F0502020204030204" pitchFamily="34" charset="0"/>
                <a:ea typeface="Century Gothic" panose="020B0502020202020204" pitchFamily="34" charset="0"/>
                <a:cs typeface="Calibri" panose="020F0502020204030204" pitchFamily="34" charset="0"/>
              </a:rPr>
              <a:t> conducted on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Palm Island</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1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1</a:t>
            </a:fld>
            <a:endParaRPr lang="en-US"/>
          </a:p>
        </p:txBody>
      </p:sp>
    </p:spTree>
    <p:extLst>
      <p:ext uri="{BB962C8B-B14F-4D97-AF65-F5344CB8AC3E}">
        <p14:creationId xmlns:p14="http://schemas.microsoft.com/office/powerpoint/2010/main" val="28177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Calibri" panose="020F0502020204030204" pitchFamily="34" charset="0"/>
              </a:rPr>
              <a:t>In evaluating the FN Protective Services Officer project on Palm Island and in the other communities it has since expanded to, we have </a:t>
            </a:r>
            <a:r>
              <a:rPr lang="en-GB" sz="1800" b="1" dirty="0">
                <a:effectLst/>
                <a:latin typeface="Calibri" panose="020F0502020204030204" pitchFamily="34" charset="0"/>
                <a:ea typeface="Century Gothic" panose="020B0502020202020204" pitchFamily="34" charset="0"/>
                <a:cs typeface="Calibri" panose="020F0502020204030204" pitchFamily="34" charset="0"/>
              </a:rPr>
              <a:t>ensured our research methodologies have been guided</a:t>
            </a:r>
            <a:r>
              <a:rPr lang="en-GB" sz="1800" dirty="0">
                <a:effectLst/>
                <a:latin typeface="Calibri" panose="020F0502020204030204" pitchFamily="34" charset="0"/>
                <a:ea typeface="Century Gothic" panose="020B0502020202020204" pitchFamily="34" charset="0"/>
                <a:cs typeface="Calibri" panose="020F0502020204030204" pitchFamily="34" charset="0"/>
              </a:rPr>
              <a:t> by not only the NHMRC National Statement on human research, but also the appropriate guidelines for research with Aboriginal and Torres Strait Islander peoples and communities, including the:</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entury Gothic" panose="020B0502020202020204" pitchFamily="34" charset="0"/>
                <a:cs typeface="Calibri" panose="020F0502020204030204" pitchFamily="34" charset="0"/>
              </a:rPr>
              <a:t>Relevant NHMRC guidelines</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entury Gothic" panose="020B0502020202020204" pitchFamily="34" charset="0"/>
                <a:cs typeface="Calibri" panose="020F0502020204030204" pitchFamily="34" charset="0"/>
              </a:rPr>
              <a:t>The </a:t>
            </a:r>
            <a:r>
              <a:rPr lang="en-GB" sz="1800" b="1" dirty="0">
                <a:effectLst/>
                <a:latin typeface="Calibri" panose="020F0502020204030204" pitchFamily="34" charset="0"/>
                <a:ea typeface="Century Gothic" panose="020B0502020202020204" pitchFamily="34" charset="0"/>
                <a:cs typeface="Calibri" panose="020F0502020204030204" pitchFamily="34" charset="0"/>
              </a:rPr>
              <a:t>principles of culturally safe evaluations</a:t>
            </a:r>
            <a:r>
              <a:rPr lang="en-GB" sz="1800" dirty="0">
                <a:effectLst/>
                <a:latin typeface="Calibri" panose="020F0502020204030204" pitchFamily="34" charset="0"/>
                <a:ea typeface="Century Gothic" panose="020B0502020202020204" pitchFamily="34" charset="0"/>
                <a:cs typeface="Calibri" panose="020F0502020204030204" pitchFamily="34" charset="0"/>
              </a:rPr>
              <a:t> outlined by the Australian Evaluation Society, and</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entury Gothic" panose="020B0502020202020204" pitchFamily="34" charset="0"/>
                <a:cs typeface="Calibri" panose="020F0502020204030204" pitchFamily="34" charset="0"/>
              </a:rPr>
              <a:t>The </a:t>
            </a:r>
            <a:r>
              <a:rPr lang="en-GB" sz="1800" b="1" dirty="0">
                <a:effectLst/>
                <a:latin typeface="Calibri" panose="020F0502020204030204" pitchFamily="34" charset="0"/>
                <a:ea typeface="Century Gothic" panose="020B0502020202020204" pitchFamily="34" charset="0"/>
                <a:cs typeface="Calibri" panose="020F0502020204030204" pitchFamily="34" charset="0"/>
              </a:rPr>
              <a:t>AIATSIS Code of Ethics</a:t>
            </a:r>
            <a:r>
              <a:rPr lang="en-GB" sz="1800" dirty="0">
                <a:effectLst/>
                <a:latin typeface="Calibri" panose="020F0502020204030204" pitchFamily="34" charset="0"/>
                <a:ea typeface="Century Gothic" panose="020B0502020202020204" pitchFamily="34" charset="0"/>
                <a:cs typeface="Calibri" panose="020F0502020204030204" pitchFamily="34" charset="0"/>
              </a:rPr>
              <a:t> for Aboriginal and Torres Strait Islander research.</a:t>
            </a:r>
          </a:p>
          <a:p>
            <a:pPr marL="0" lvl="0" indent="0">
              <a:lnSpc>
                <a:spcPct val="107000"/>
              </a:lnSpc>
              <a:spcAft>
                <a:spcPts val="800"/>
              </a:spcAft>
              <a:buFont typeface="Symbol" panose="05050102010706020507" pitchFamily="18" charset="2"/>
              <a:buNone/>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I have outlined the various values and principles of these guidelines on this slide, and in bold down below I have </a:t>
            </a:r>
            <a:r>
              <a:rPr lang="en-GB" sz="1800" b="1" dirty="0">
                <a:effectLst/>
                <a:latin typeface="Calibri" panose="020F0502020204030204" pitchFamily="34" charset="0"/>
                <a:ea typeface="Century Gothic" panose="020B0502020202020204" pitchFamily="34" charset="0"/>
                <a:cs typeface="Arial" panose="020B0604020202020204" pitchFamily="34" charset="0"/>
              </a:rPr>
              <a:t>highlighted the various values from across these guiding documents</a:t>
            </a:r>
            <a:r>
              <a:rPr lang="en-GB" sz="1800" dirty="0">
                <a:effectLst/>
                <a:latin typeface="Calibri" panose="020F0502020204030204" pitchFamily="34" charset="0"/>
                <a:ea typeface="Century Gothic" panose="020B0502020202020204" pitchFamily="34" charset="0"/>
                <a:cs typeface="Arial" panose="020B0604020202020204" pitchFamily="34" charset="0"/>
              </a:rPr>
              <a:t> that we have really </a:t>
            </a:r>
            <a:r>
              <a:rPr lang="en-GB" sz="1800" b="1" dirty="0">
                <a:effectLst/>
                <a:latin typeface="Calibri" panose="020F0502020204030204" pitchFamily="34" charset="0"/>
                <a:ea typeface="Century Gothic" panose="020B0502020202020204" pitchFamily="34" charset="0"/>
                <a:cs typeface="Arial" panose="020B0604020202020204" pitchFamily="34" charset="0"/>
              </a:rPr>
              <a:t>sought to embody</a:t>
            </a:r>
            <a:r>
              <a:rPr lang="en-GB" sz="1800" dirty="0">
                <a:effectLst/>
                <a:latin typeface="Calibri" panose="020F0502020204030204" pitchFamily="34" charset="0"/>
                <a:ea typeface="Century Gothic" panose="020B0502020202020204" pitchFamily="34" charset="0"/>
                <a:cs typeface="Arial" panose="020B0604020202020204" pitchFamily="34" charset="0"/>
              </a:rPr>
              <a:t> in our research as we have gone through this process. </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These have included:</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entury Gothic" panose="020B0502020202020204" pitchFamily="34" charset="0"/>
                <a:cs typeface="Arial" panose="020B0604020202020204" pitchFamily="34" charset="0"/>
              </a:rPr>
              <a:t>Genuine collaborative engagement and partnership</a:t>
            </a:r>
            <a:r>
              <a:rPr lang="en-GB" sz="1800" dirty="0">
                <a:effectLst/>
                <a:latin typeface="Calibri" panose="020F0502020204030204" pitchFamily="34" charset="0"/>
                <a:ea typeface="Century Gothic" panose="020B0502020202020204" pitchFamily="34" charset="0"/>
                <a:cs typeface="Arial" panose="020B0604020202020204" pitchFamily="34" charset="0"/>
              </a:rPr>
              <a:t> with the community and </a:t>
            </a:r>
            <a:r>
              <a:rPr lang="en-GB" sz="1800" b="1" dirty="0">
                <a:effectLst/>
                <a:latin typeface="Calibri" panose="020F0502020204030204" pitchFamily="34" charset="0"/>
                <a:ea typeface="Century Gothic" panose="020B0502020202020204" pitchFamily="34" charset="0"/>
                <a:cs typeface="Arial" panose="020B0604020202020204" pitchFamily="34" charset="0"/>
              </a:rPr>
              <a:t>particularly with our First Nations Protective Services Officers </a:t>
            </a:r>
            <a:r>
              <a:rPr lang="en-GB" sz="1800" dirty="0">
                <a:effectLst/>
                <a:latin typeface="Calibri" panose="020F0502020204030204" pitchFamily="34" charset="0"/>
                <a:ea typeface="Century Gothic" panose="020B0502020202020204" pitchFamily="34" charset="0"/>
                <a:cs typeface="Arial" panose="020B0604020202020204" pitchFamily="34" charset="0"/>
              </a:rPr>
              <a:t>as you’ll see through their case studies</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entury Gothic" panose="020B0502020202020204" pitchFamily="34" charset="0"/>
                <a:cs typeface="Arial" panose="020B0604020202020204" pitchFamily="34" charset="0"/>
              </a:rPr>
              <a:t>Allowing </a:t>
            </a:r>
            <a:r>
              <a:rPr lang="en-GB" sz="1800" b="1" dirty="0">
                <a:effectLst/>
                <a:latin typeface="Calibri" panose="020F0502020204030204" pitchFamily="34" charset="0"/>
                <a:ea typeface="Century Gothic" panose="020B0502020202020204" pitchFamily="34" charset="0"/>
                <a:cs typeface="Arial" panose="020B0604020202020204" pitchFamily="34" charset="0"/>
              </a:rPr>
              <a:t>time to develop these partnerships</a:t>
            </a:r>
            <a:r>
              <a:rPr lang="en-GB" sz="1800" dirty="0">
                <a:effectLst/>
                <a:latin typeface="Calibri" panose="020F0502020204030204" pitchFamily="34" charset="0"/>
                <a:ea typeface="Century Gothic" panose="020B0502020202020204" pitchFamily="34" charset="0"/>
                <a:cs typeface="Arial" panose="020B0604020202020204" pitchFamily="34" charset="0"/>
              </a:rPr>
              <a:t> </a:t>
            </a:r>
            <a:r>
              <a:rPr lang="en-GB" sz="1800" b="1" dirty="0">
                <a:effectLst/>
                <a:latin typeface="Calibri" panose="020F0502020204030204" pitchFamily="34" charset="0"/>
                <a:ea typeface="Century Gothic" panose="020B0502020202020204" pitchFamily="34" charset="0"/>
                <a:cs typeface="Arial" panose="020B0604020202020204" pitchFamily="34" charset="0"/>
              </a:rPr>
              <a:t>and to be flexible</a:t>
            </a:r>
            <a:r>
              <a:rPr lang="en-GB" sz="1800" dirty="0">
                <a:effectLst/>
                <a:latin typeface="Calibri" panose="020F0502020204030204" pitchFamily="34" charset="0"/>
                <a:ea typeface="Century Gothic" panose="020B0502020202020204" pitchFamily="34" charset="0"/>
                <a:cs typeface="Arial" panose="020B0604020202020204" pitchFamily="34" charset="0"/>
              </a:rPr>
              <a:t> in our engagements, and </a:t>
            </a:r>
            <a:r>
              <a:rPr lang="en-GB" sz="1800" b="1" dirty="0">
                <a:effectLst/>
                <a:latin typeface="Calibri" panose="020F0502020204030204" pitchFamily="34" charset="0"/>
                <a:ea typeface="Century Gothic" panose="020B0502020202020204" pitchFamily="34" charset="0"/>
                <a:cs typeface="Arial" panose="020B0604020202020204" pitchFamily="34" charset="0"/>
              </a:rPr>
              <a:t>ensuring that we have applied a strength focused lens</a:t>
            </a:r>
            <a:r>
              <a:rPr lang="en-GB" sz="1800" dirty="0">
                <a:effectLst/>
                <a:latin typeface="Calibri" panose="020F0502020204030204" pitchFamily="34" charset="0"/>
                <a:ea typeface="Century Gothic" panose="020B0502020202020204" pitchFamily="34" charset="0"/>
                <a:cs typeface="Arial" panose="020B0604020202020204" pitchFamily="34" charset="0"/>
              </a:rPr>
              <a:t> throughout our research and evaluation processes, and</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entury Gothic" panose="020B0502020202020204" pitchFamily="34" charset="0"/>
                <a:cs typeface="Arial" panose="020B0604020202020204" pitchFamily="34" charset="0"/>
              </a:rPr>
              <a:t>Making sure we have been </a:t>
            </a:r>
            <a:r>
              <a:rPr lang="en-GB" sz="1800" b="1" dirty="0">
                <a:effectLst/>
                <a:latin typeface="Calibri" panose="020F0502020204030204" pitchFamily="34" charset="0"/>
                <a:ea typeface="Century Gothic" panose="020B0502020202020204" pitchFamily="34" charset="0"/>
                <a:cs typeface="Arial" panose="020B0604020202020204" pitchFamily="34" charset="0"/>
              </a:rPr>
              <a:t>transparent and accountable</a:t>
            </a:r>
            <a:r>
              <a:rPr lang="en-GB" sz="1800" dirty="0">
                <a:effectLst/>
                <a:latin typeface="Calibri" panose="020F0502020204030204" pitchFamily="34" charset="0"/>
                <a:ea typeface="Century Gothic" panose="020B0502020202020204" pitchFamily="34" charset="0"/>
                <a:cs typeface="Arial" panose="020B0604020202020204" pitchFamily="34" charset="0"/>
              </a:rPr>
              <a:t> throughout this process, and that we are </a:t>
            </a:r>
            <a:r>
              <a:rPr lang="en-GB" sz="1800" b="1" dirty="0">
                <a:effectLst/>
                <a:latin typeface="Calibri" panose="020F0502020204030204" pitchFamily="34" charset="0"/>
                <a:ea typeface="Century Gothic" panose="020B0502020202020204" pitchFamily="34" charset="0"/>
                <a:cs typeface="Arial" panose="020B0604020202020204" pitchFamily="34" charset="0"/>
              </a:rPr>
              <a:t>feeding back about the use and impact of this research and data</a:t>
            </a:r>
            <a:r>
              <a:rPr lang="en-GB" sz="1800" dirty="0">
                <a:effectLst/>
                <a:latin typeface="Calibri" panose="020F0502020204030204" pitchFamily="34" charset="0"/>
                <a:ea typeface="Century Gothic" panose="020B0502020202020204" pitchFamily="34" charset="0"/>
                <a:cs typeface="Arial" panose="020B0604020202020204" pitchFamily="34" charset="0"/>
              </a:rPr>
              <a:t> in meaningful and appropriate ways through ongoing partnerships</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75FAF-C889-4E24-8895-16E48149B896}" type="slidenum">
              <a:rPr lang="en-US" smtClean="0"/>
              <a:t>10</a:t>
            </a:fld>
            <a:endParaRPr lang="en-US"/>
          </a:p>
        </p:txBody>
      </p:sp>
    </p:spTree>
    <p:extLst>
      <p:ext uri="{BB962C8B-B14F-4D97-AF65-F5344CB8AC3E}">
        <p14:creationId xmlns:p14="http://schemas.microsoft.com/office/powerpoint/2010/main" val="405580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As </a:t>
            </a:r>
            <a:r>
              <a:rPr lang="en-GB" sz="1800" b="1" dirty="0">
                <a:effectLst/>
                <a:latin typeface="Calibri" panose="020F0502020204030204" pitchFamily="34" charset="0"/>
                <a:ea typeface="Century Gothic" panose="020B0502020202020204" pitchFamily="34" charset="0"/>
                <a:cs typeface="Arial" panose="020B0604020202020204" pitchFamily="34" charset="0"/>
              </a:rPr>
              <a:t>part of that collaborative engagement process</a:t>
            </a:r>
            <a:r>
              <a:rPr lang="en-GB" sz="1800" dirty="0">
                <a:effectLst/>
                <a:latin typeface="Calibri" panose="020F0502020204030204" pitchFamily="34" charset="0"/>
                <a:ea typeface="Century Gothic" panose="020B0502020202020204" pitchFamily="34" charset="0"/>
                <a:cs typeface="Arial" panose="020B0604020202020204" pitchFamily="34" charset="0"/>
              </a:rPr>
              <a:t>, we initially revisited Palm Island to </a:t>
            </a:r>
            <a:r>
              <a:rPr lang="en-GB" sz="1800" b="1" dirty="0">
                <a:effectLst/>
                <a:latin typeface="Calibri" panose="020F0502020204030204" pitchFamily="34" charset="0"/>
                <a:ea typeface="Century Gothic" panose="020B0502020202020204" pitchFamily="34" charset="0"/>
                <a:cs typeface="Arial" panose="020B0604020202020204" pitchFamily="34" charset="0"/>
              </a:rPr>
              <a:t>understand</a:t>
            </a:r>
            <a:r>
              <a:rPr lang="en-GB" sz="1800" dirty="0">
                <a:effectLst/>
                <a:latin typeface="Calibri" panose="020F0502020204030204" pitchFamily="34" charset="0"/>
                <a:ea typeface="Century Gothic" panose="020B0502020202020204" pitchFamily="34" charset="0"/>
                <a:cs typeface="Arial" panose="020B0604020202020204" pitchFamily="34" charset="0"/>
              </a:rPr>
              <a:t>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community’s response to our plans</a:t>
            </a:r>
            <a:r>
              <a:rPr lang="en-GB" sz="1800" dirty="0">
                <a:effectLst/>
                <a:latin typeface="Calibri" panose="020F0502020204030204" pitchFamily="34" charset="0"/>
                <a:ea typeface="Century Gothic" panose="020B0502020202020204" pitchFamily="34" charset="0"/>
                <a:cs typeface="Arial" panose="020B0604020202020204" pitchFamily="34" charset="0"/>
              </a:rPr>
              <a:t> for this long-term phase of the research, and to </a:t>
            </a:r>
            <a:r>
              <a:rPr lang="en-GB" sz="1800" b="1" dirty="0">
                <a:effectLst/>
                <a:latin typeface="Calibri" panose="020F0502020204030204" pitchFamily="34" charset="0"/>
                <a:ea typeface="Century Gothic" panose="020B0502020202020204" pitchFamily="34" charset="0"/>
                <a:cs typeface="Arial" panose="020B0604020202020204" pitchFamily="34" charset="0"/>
              </a:rPr>
              <a:t>determine their support</a:t>
            </a:r>
            <a:r>
              <a:rPr lang="en-GB" sz="1800" dirty="0">
                <a:effectLst/>
                <a:latin typeface="Calibri" panose="020F0502020204030204" pitchFamily="34" charset="0"/>
                <a:ea typeface="Century Gothic" panose="020B0502020202020204" pitchFamily="34" charset="0"/>
                <a:cs typeface="Arial" panose="020B0604020202020204" pitchFamily="34" charset="0"/>
              </a:rPr>
              <a:t> for us conducting research again in the community.</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In </a:t>
            </a:r>
            <a:r>
              <a:rPr lang="en-GB" sz="1800" b="1" dirty="0">
                <a:effectLst/>
                <a:latin typeface="Calibri" panose="020F0502020204030204" pitchFamily="34" charset="0"/>
                <a:ea typeface="Century Gothic" panose="020B0502020202020204" pitchFamily="34" charset="0"/>
                <a:cs typeface="Arial" panose="020B0604020202020204" pitchFamily="34" charset="0"/>
              </a:rPr>
              <a:t>June 2024</a:t>
            </a:r>
            <a:r>
              <a:rPr lang="en-GB" sz="1800" dirty="0">
                <a:effectLst/>
                <a:latin typeface="Calibri" panose="020F0502020204030204" pitchFamily="34" charset="0"/>
                <a:ea typeface="Century Gothic" panose="020B0502020202020204" pitchFamily="34" charset="0"/>
                <a:cs typeface="Arial" panose="020B0604020202020204" pitchFamily="34" charset="0"/>
              </a:rPr>
              <a:t> the research team, myself, Deborah and the Manager of R&amp;E Sandra Smith travelled to Palm Island to engage with various community representatives, including…..</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 team had </a:t>
            </a:r>
            <a:r>
              <a:rPr lang="en-GB" sz="1800" b="1" dirty="0">
                <a:effectLst/>
                <a:latin typeface="Calibri" panose="020F0502020204030204" pitchFamily="34" charset="0"/>
                <a:ea typeface="Century Gothic" panose="020B0502020202020204" pitchFamily="34" charset="0"/>
                <a:cs typeface="Arial" panose="020B0604020202020204" pitchFamily="34" charset="0"/>
              </a:rPr>
              <a:t>previously built relationships</a:t>
            </a:r>
            <a:r>
              <a:rPr lang="en-GB" sz="1800" dirty="0">
                <a:effectLst/>
                <a:latin typeface="Calibri" panose="020F0502020204030204" pitchFamily="34" charset="0"/>
                <a:ea typeface="Century Gothic" panose="020B0502020202020204" pitchFamily="34" charset="0"/>
                <a:cs typeface="Arial" panose="020B0604020202020204" pitchFamily="34" charset="0"/>
              </a:rPr>
              <a:t> with all of these stakeholder groups for the earlier phases of the evaluation in 2021, but of course </a:t>
            </a:r>
            <a:r>
              <a:rPr lang="en-GB" sz="1800" b="1" dirty="0">
                <a:effectLst/>
                <a:latin typeface="Calibri" panose="020F0502020204030204" pitchFamily="34" charset="0"/>
                <a:ea typeface="Century Gothic" panose="020B0502020202020204" pitchFamily="34" charset="0"/>
                <a:cs typeface="Arial" panose="020B0604020202020204" pitchFamily="34" charset="0"/>
              </a:rPr>
              <a:t>some of the key people in these roles had changed</a:t>
            </a:r>
            <a:r>
              <a:rPr lang="en-GB" sz="1800" dirty="0">
                <a:effectLst/>
                <a:latin typeface="Calibri" panose="020F0502020204030204" pitchFamily="34" charset="0"/>
                <a:ea typeface="Century Gothic" panose="020B0502020202020204" pitchFamily="34" charset="0"/>
                <a:cs typeface="Arial" panose="020B0604020202020204" pitchFamily="34" charset="0"/>
              </a:rPr>
              <a:t> over time and so we wanted to </a:t>
            </a:r>
            <a:r>
              <a:rPr lang="en-GB" sz="1800" b="1" dirty="0">
                <a:effectLst/>
                <a:latin typeface="Calibri" panose="020F0502020204030204" pitchFamily="34" charset="0"/>
                <a:ea typeface="Century Gothic" panose="020B0502020202020204" pitchFamily="34" charset="0"/>
                <a:cs typeface="Arial" panose="020B0604020202020204" pitchFamily="34" charset="0"/>
              </a:rPr>
              <a:t>reconnect and rebuild those relationships.</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Each of these stakeholders and community representatives we spoke to were </a:t>
            </a:r>
            <a:r>
              <a:rPr lang="en-GB" sz="1800" b="1" dirty="0">
                <a:effectLst/>
                <a:latin typeface="Calibri" panose="020F0502020204030204" pitchFamily="34" charset="0"/>
                <a:ea typeface="Century Gothic" panose="020B0502020202020204" pitchFamily="34" charset="0"/>
                <a:cs typeface="Arial" panose="020B0604020202020204" pitchFamily="34" charset="0"/>
              </a:rPr>
              <a:t>supportive</a:t>
            </a:r>
            <a:r>
              <a:rPr lang="en-GB" sz="1800" dirty="0">
                <a:effectLst/>
                <a:latin typeface="Calibri" panose="020F0502020204030204" pitchFamily="34" charset="0"/>
                <a:ea typeface="Century Gothic" panose="020B0502020202020204" pitchFamily="34" charset="0"/>
                <a:cs typeface="Arial" panose="020B0604020202020204" pitchFamily="34" charset="0"/>
              </a:rPr>
              <a:t> of our plans and </a:t>
            </a:r>
            <a:r>
              <a:rPr lang="en-GB" sz="1800" b="1" dirty="0">
                <a:effectLst/>
                <a:latin typeface="Calibri" panose="020F0502020204030204" pitchFamily="34" charset="0"/>
                <a:ea typeface="Century Gothic" panose="020B0502020202020204" pitchFamily="34" charset="0"/>
                <a:cs typeface="Arial" panose="020B0604020202020204" pitchFamily="34" charset="0"/>
              </a:rPr>
              <a:t>provided us with letters of support</a:t>
            </a:r>
            <a:r>
              <a:rPr lang="en-GB" sz="1800" dirty="0">
                <a:effectLst/>
                <a:latin typeface="Calibri" panose="020F0502020204030204" pitchFamily="34" charset="0"/>
                <a:ea typeface="Century Gothic" panose="020B0502020202020204" pitchFamily="34" charset="0"/>
                <a:cs typeface="Arial" panose="020B0604020202020204" pitchFamily="34" charset="0"/>
              </a:rPr>
              <a:t> that we were able to include as part of our </a:t>
            </a:r>
            <a:r>
              <a:rPr lang="en-GB" sz="1800" b="1" dirty="0">
                <a:effectLst/>
                <a:latin typeface="Calibri" panose="020F0502020204030204" pitchFamily="34" charset="0"/>
                <a:ea typeface="Century Gothic" panose="020B0502020202020204" pitchFamily="34" charset="0"/>
                <a:cs typeface="Arial" panose="020B0604020202020204" pitchFamily="34" charset="0"/>
              </a:rPr>
              <a:t>application to the Townsville Hospital &amp; Health Service Human Research Ethics Committee</a:t>
            </a:r>
            <a:r>
              <a:rPr lang="en-GB" sz="1800" dirty="0">
                <a:effectLst/>
                <a:latin typeface="Calibri" panose="020F0502020204030204" pitchFamily="34" charset="0"/>
                <a:ea typeface="Century Gothic" panose="020B0502020202020204" pitchFamily="34" charset="0"/>
                <a:cs typeface="Arial" panose="020B0604020202020204" pitchFamily="34" charset="0"/>
              </a:rPr>
              <a:t>, and also to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Department of Education and Catholic Education Qld</a:t>
            </a:r>
            <a:r>
              <a:rPr lang="en-GB" sz="1800" dirty="0">
                <a:effectLst/>
                <a:latin typeface="Calibri" panose="020F0502020204030204" pitchFamily="34" charset="0"/>
                <a:ea typeface="Century Gothic" panose="020B0502020202020204" pitchFamily="34" charset="0"/>
                <a:cs typeface="Arial" panose="020B0604020202020204" pitchFamily="34" charset="0"/>
              </a:rPr>
              <a:t> as per their research governance processes.</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And following those pre-engagement and approval processes, we returned to Palm Island in </a:t>
            </a:r>
            <a:r>
              <a:rPr lang="en-GB" sz="1800" b="1" dirty="0">
                <a:effectLst/>
                <a:latin typeface="Calibri" panose="020F0502020204030204" pitchFamily="34" charset="0"/>
                <a:ea typeface="Century Gothic" panose="020B0502020202020204" pitchFamily="34" charset="0"/>
                <a:cs typeface="Arial" panose="020B0604020202020204" pitchFamily="34" charset="0"/>
              </a:rPr>
              <a:t>October of 2024</a:t>
            </a:r>
            <a:r>
              <a:rPr lang="en-GB" sz="1800" dirty="0">
                <a:effectLst/>
                <a:latin typeface="Calibri" panose="020F0502020204030204" pitchFamily="34" charset="0"/>
                <a:ea typeface="Century Gothic" panose="020B0502020202020204" pitchFamily="34" charset="0"/>
                <a:cs typeface="Arial" panose="020B0604020202020204" pitchFamily="34" charset="0"/>
              </a:rPr>
              <a:t> to conduct the research.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75FAF-C889-4E24-8895-16E48149B896}" type="slidenum">
              <a:rPr lang="en-US" smtClean="0"/>
              <a:t>11</a:t>
            </a:fld>
            <a:endParaRPr lang="en-US"/>
          </a:p>
        </p:txBody>
      </p:sp>
    </p:spTree>
    <p:extLst>
      <p:ext uri="{BB962C8B-B14F-4D97-AF65-F5344CB8AC3E}">
        <p14:creationId xmlns:p14="http://schemas.microsoft.com/office/powerpoint/2010/main" val="43214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 research itself was </a:t>
            </a:r>
            <a:r>
              <a:rPr lang="en-GB" sz="1800" b="1" dirty="0">
                <a:effectLst/>
                <a:latin typeface="Calibri" panose="020F0502020204030204" pitchFamily="34" charset="0"/>
                <a:ea typeface="Century Gothic" panose="020B0502020202020204" pitchFamily="34" charset="0"/>
                <a:cs typeface="Arial" panose="020B0604020202020204" pitchFamily="34" charset="0"/>
              </a:rPr>
              <a:t>primarily qualitative</a:t>
            </a:r>
            <a:r>
              <a:rPr lang="en-GB" sz="1800" dirty="0">
                <a:effectLst/>
                <a:latin typeface="Calibri" panose="020F0502020204030204" pitchFamily="34" charset="0"/>
                <a:ea typeface="Century Gothic" panose="020B0502020202020204" pitchFamily="34" charset="0"/>
                <a:cs typeface="Arial" panose="020B0604020202020204" pitchFamily="34" charset="0"/>
              </a:rPr>
              <a:t>, and involved: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entury Gothic" panose="020B0502020202020204" pitchFamily="34" charset="0"/>
                <a:cs typeface="Arial" panose="020B0604020202020204" pitchFamily="34" charset="0"/>
              </a:rPr>
              <a:t>in-depth discussions in the community</a:t>
            </a:r>
            <a:r>
              <a:rPr lang="en-GB" sz="1800" dirty="0">
                <a:effectLst/>
                <a:latin typeface="Calibri" panose="020F0502020204030204" pitchFamily="34" charset="0"/>
                <a:ea typeface="Century Gothic" panose="020B0502020202020204" pitchFamily="34" charset="0"/>
                <a:cs typeface="Arial" panose="020B0604020202020204" pitchFamily="34" charset="0"/>
              </a:rPr>
              <a:t>, with </a:t>
            </a:r>
            <a:r>
              <a:rPr lang="en-GB" sz="1800" b="1" dirty="0">
                <a:effectLst/>
                <a:latin typeface="Calibri" panose="020F0502020204030204" pitchFamily="34" charset="0"/>
                <a:ea typeface="Century Gothic" panose="020B0502020202020204" pitchFamily="34" charset="0"/>
                <a:cs typeface="Arial" panose="020B0604020202020204" pitchFamily="34" charset="0"/>
              </a:rPr>
              <a:t>particularly the Protective Services Officers</a:t>
            </a:r>
            <a:r>
              <a:rPr lang="en-GB" sz="1800" dirty="0">
                <a:effectLst/>
                <a:latin typeface="Calibri" panose="020F0502020204030204" pitchFamily="34" charset="0"/>
                <a:ea typeface="Century Gothic" panose="020B0502020202020204" pitchFamily="34" charset="0"/>
                <a:cs typeface="Arial" panose="020B0604020202020204" pitchFamily="34" charset="0"/>
              </a:rPr>
              <a:t> to fully understand their stories associated with their employment in these roles since the beginning of the project in 2020, as well as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entury Gothic" panose="020B0502020202020204" pitchFamily="34" charset="0"/>
                <a:cs typeface="Arial" panose="020B0604020202020204" pitchFamily="34" charset="0"/>
              </a:rPr>
              <a:t>discussions with </a:t>
            </a:r>
            <a:r>
              <a:rPr lang="en-GB" sz="1800" b="1" dirty="0">
                <a:effectLst/>
                <a:latin typeface="Calibri" panose="020F0502020204030204" pitchFamily="34" charset="0"/>
                <a:ea typeface="Century Gothic" panose="020B0502020202020204" pitchFamily="34" charset="0"/>
                <a:cs typeface="Arial" panose="020B0604020202020204" pitchFamily="34" charset="0"/>
              </a:rPr>
              <a:t>key</a:t>
            </a:r>
            <a:r>
              <a:rPr lang="en-GB" sz="1800" dirty="0">
                <a:effectLst/>
                <a:latin typeface="Calibri" panose="020F0502020204030204" pitchFamily="34" charset="0"/>
                <a:ea typeface="Century Gothic" panose="020B0502020202020204" pitchFamily="34" charset="0"/>
                <a:cs typeface="Arial" panose="020B0604020202020204" pitchFamily="34" charset="0"/>
              </a:rPr>
              <a:t> </a:t>
            </a:r>
            <a:r>
              <a:rPr lang="en-GB" sz="1800" b="1" dirty="0">
                <a:effectLst/>
                <a:latin typeface="Calibri" panose="020F0502020204030204" pitchFamily="34" charset="0"/>
                <a:ea typeface="Century Gothic" panose="020B0502020202020204" pitchFamily="34" charset="0"/>
                <a:cs typeface="Arial" panose="020B0604020202020204" pitchFamily="34" charset="0"/>
              </a:rPr>
              <a:t>community representatives</a:t>
            </a:r>
            <a:r>
              <a:rPr lang="en-GB" sz="1800" dirty="0">
                <a:effectLst/>
                <a:latin typeface="Calibri" panose="020F0502020204030204" pitchFamily="34" charset="0"/>
                <a:ea typeface="Century Gothic" panose="020B0502020202020204" pitchFamily="34" charset="0"/>
                <a:cs typeface="Arial" panose="020B0604020202020204" pitchFamily="34" charset="0"/>
              </a:rPr>
              <a:t>,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entury Gothic" panose="020B0502020202020204" pitchFamily="34" charset="0"/>
                <a:cs typeface="Arial" panose="020B0604020202020204" pitchFamily="34" charset="0"/>
              </a:rPr>
              <a:t>police officers</a:t>
            </a:r>
            <a:r>
              <a:rPr lang="en-GB" sz="1800" dirty="0">
                <a:effectLst/>
                <a:latin typeface="Calibri" panose="020F0502020204030204" pitchFamily="34" charset="0"/>
                <a:ea typeface="Century Gothic" panose="020B0502020202020204" pitchFamily="34" charset="0"/>
                <a:cs typeface="Arial" panose="020B0604020202020204" pitchFamily="34" charset="0"/>
              </a:rPr>
              <a:t> who are stationed on palm island and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entury Gothic" panose="020B0502020202020204" pitchFamily="34" charset="0"/>
                <a:cs typeface="Arial" panose="020B0604020202020204" pitchFamily="34" charset="0"/>
              </a:rPr>
              <a:t>school employees</a:t>
            </a:r>
            <a:r>
              <a:rPr lang="en-GB" sz="1800" dirty="0">
                <a:effectLst/>
                <a:latin typeface="Calibri" panose="020F0502020204030204" pitchFamily="34" charset="0"/>
                <a:ea typeface="Century Gothic" panose="020B0502020202020204" pitchFamily="34" charset="0"/>
                <a:cs typeface="Arial" panose="020B0604020202020204" pitchFamily="34" charset="0"/>
              </a:rPr>
              <a:t> as the primary service clients. </a:t>
            </a:r>
          </a:p>
          <a:p>
            <a:pPr marL="0" lvl="0" indent="0">
              <a:lnSpc>
                <a:spcPct val="107000"/>
              </a:lnSpc>
              <a:spcAft>
                <a:spcPts val="800"/>
              </a:spcAft>
              <a:buFont typeface="Symbol" panose="05050102010706020507" pitchFamily="18" charset="2"/>
              <a:buNone/>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We also </a:t>
            </a:r>
            <a:r>
              <a:rPr lang="en-GB" sz="1800" b="1" dirty="0">
                <a:effectLst/>
                <a:latin typeface="Calibri" panose="020F0502020204030204" pitchFamily="34" charset="0"/>
                <a:ea typeface="Century Gothic" panose="020B0502020202020204" pitchFamily="34" charset="0"/>
                <a:cs typeface="Arial" panose="020B0604020202020204" pitchFamily="34" charset="0"/>
              </a:rPr>
              <a:t>accessed some quantitative data </a:t>
            </a:r>
            <a:r>
              <a:rPr lang="en-GB" sz="1800" dirty="0">
                <a:effectLst/>
                <a:latin typeface="Calibri" panose="020F0502020204030204" pitchFamily="34" charset="0"/>
                <a:ea typeface="Century Gothic" panose="020B0502020202020204" pitchFamily="34" charset="0"/>
                <a:cs typeface="Arial" panose="020B0604020202020204" pitchFamily="34" charset="0"/>
              </a:rPr>
              <a:t>to enable </a:t>
            </a:r>
            <a:r>
              <a:rPr lang="en-GB" sz="1800" b="1" dirty="0">
                <a:effectLst/>
                <a:latin typeface="Calibri" panose="020F0502020204030204" pitchFamily="34" charset="0"/>
                <a:ea typeface="Century Gothic" panose="020B0502020202020204" pitchFamily="34" charset="0"/>
                <a:cs typeface="Arial" panose="020B0604020202020204" pitchFamily="34" charset="0"/>
              </a:rPr>
              <a:t>insight into the long-term impact of the project</a:t>
            </a:r>
            <a:r>
              <a:rPr lang="en-GB" sz="1800" dirty="0">
                <a:effectLst/>
                <a:latin typeface="Calibri" panose="020F0502020204030204" pitchFamily="34" charset="0"/>
                <a:ea typeface="Century Gothic" panose="020B0502020202020204" pitchFamily="34" charset="0"/>
                <a:cs typeface="Arial" panose="020B0604020202020204" pitchFamily="34" charset="0"/>
              </a:rPr>
              <a:t> </a:t>
            </a:r>
            <a:r>
              <a:rPr lang="en-GB" sz="1800" b="1" dirty="0">
                <a:effectLst/>
                <a:latin typeface="Calibri" panose="020F0502020204030204" pitchFamily="34" charset="0"/>
                <a:ea typeface="Century Gothic" panose="020B0502020202020204" pitchFamily="34" charset="0"/>
                <a:cs typeface="Arial" panose="020B0604020202020204" pitchFamily="34" charset="0"/>
              </a:rPr>
              <a:t>on crime </a:t>
            </a:r>
            <a:r>
              <a:rPr lang="en-GB" sz="1800" dirty="0">
                <a:effectLst/>
                <a:latin typeface="Calibri" panose="020F0502020204030204" pitchFamily="34" charset="0"/>
                <a:ea typeface="Century Gothic" panose="020B0502020202020204" pitchFamily="34" charset="0"/>
                <a:cs typeface="Arial" panose="020B0604020202020204" pitchFamily="34" charset="0"/>
              </a:rPr>
              <a:t>on Palm Island, and that was done in a few ways, which just in the interest of time I won’t go into great detail with, except to say that it involved analysis of offence data at the specific locations in the community that the protective service officers are actively patrolling, as well as analysis of protective services’ own incident reporting.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12</a:t>
            </a:fld>
            <a:endParaRPr lang="en-US"/>
          </a:p>
        </p:txBody>
      </p:sp>
    </p:spTree>
    <p:extLst>
      <p:ext uri="{BB962C8B-B14F-4D97-AF65-F5344CB8AC3E}">
        <p14:creationId xmlns:p14="http://schemas.microsoft.com/office/powerpoint/2010/main" val="1488917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We also initially accessed </a:t>
            </a:r>
            <a:r>
              <a:rPr lang="en-GB" sz="1800" b="1" dirty="0">
                <a:effectLst/>
                <a:latin typeface="Calibri" panose="020F0502020204030204" pitchFamily="34" charset="0"/>
                <a:ea typeface="Century Gothic" panose="020B0502020202020204" pitchFamily="34" charset="0"/>
                <a:cs typeface="Arial" panose="020B0604020202020204" pitchFamily="34" charset="0"/>
              </a:rPr>
              <a:t>QPS HR data</a:t>
            </a:r>
            <a:r>
              <a:rPr lang="en-GB" sz="1800" dirty="0">
                <a:effectLst/>
                <a:latin typeface="Calibri" panose="020F0502020204030204" pitchFamily="34" charset="0"/>
                <a:ea typeface="Century Gothic" panose="020B0502020202020204" pitchFamily="34" charset="0"/>
                <a:cs typeface="Arial" panose="020B0604020202020204" pitchFamily="34" charset="0"/>
              </a:rPr>
              <a:t> to give a picture of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current status of employment</a:t>
            </a:r>
            <a:r>
              <a:rPr lang="en-GB" sz="1800" dirty="0">
                <a:effectLst/>
                <a:latin typeface="Calibri" panose="020F0502020204030204" pitchFamily="34" charset="0"/>
                <a:ea typeface="Century Gothic" panose="020B0502020202020204" pitchFamily="34" charset="0"/>
                <a:cs typeface="Arial" panose="020B0604020202020204" pitchFamily="34" charset="0"/>
              </a:rPr>
              <a:t> into the FNSPSO role on Palm Island</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And as you can see here, there are currently </a:t>
            </a:r>
            <a:r>
              <a:rPr lang="en-GB" sz="1800" b="1" dirty="0">
                <a:effectLst/>
                <a:latin typeface="Calibri" panose="020F0502020204030204" pitchFamily="34" charset="0"/>
                <a:ea typeface="Century Gothic" panose="020B0502020202020204" pitchFamily="34" charset="0"/>
                <a:cs typeface="Arial" panose="020B0604020202020204" pitchFamily="34" charset="0"/>
              </a:rPr>
              <a:t>12 locals employed </a:t>
            </a:r>
            <a:r>
              <a:rPr lang="en-GB" sz="1800" dirty="0">
                <a:effectLst/>
                <a:latin typeface="Calibri" panose="020F0502020204030204" pitchFamily="34" charset="0"/>
                <a:ea typeface="Century Gothic" panose="020B0502020202020204" pitchFamily="34" charset="0"/>
                <a:cs typeface="Arial" panose="020B0604020202020204" pitchFamily="34" charset="0"/>
              </a:rPr>
              <a:t>as Protective Service officers on palm island – it has </a:t>
            </a:r>
            <a:r>
              <a:rPr lang="en-GB" sz="1800" b="1" dirty="0">
                <a:effectLst/>
                <a:latin typeface="Calibri" panose="020F0502020204030204" pitchFamily="34" charset="0"/>
                <a:ea typeface="Century Gothic" panose="020B0502020202020204" pitchFamily="34" charset="0"/>
                <a:cs typeface="Arial" panose="020B0604020202020204" pitchFamily="34" charset="0"/>
              </a:rPr>
              <a:t>grown since the initial recruitment of 7 people</a:t>
            </a:r>
            <a:r>
              <a:rPr lang="en-GB" sz="1800" dirty="0">
                <a:effectLst/>
                <a:latin typeface="Calibri" panose="020F0502020204030204" pitchFamily="34" charset="0"/>
                <a:ea typeface="Century Gothic" panose="020B0502020202020204" pitchFamily="34" charset="0"/>
                <a:cs typeface="Arial" panose="020B0604020202020204" pitchFamily="34" charset="0"/>
              </a:rPr>
              <a:t> in 2020. </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Notably, </a:t>
            </a:r>
            <a:r>
              <a:rPr lang="en-GB" sz="1800" b="1" dirty="0">
                <a:effectLst/>
                <a:latin typeface="Calibri" panose="020F0502020204030204" pitchFamily="34" charset="0"/>
                <a:ea typeface="Century Gothic" panose="020B0502020202020204" pitchFamily="34" charset="0"/>
                <a:cs typeface="Arial" panose="020B0604020202020204" pitchFamily="34" charset="0"/>
              </a:rPr>
              <a:t>three of the initial 7 recruits have retained their positions</a:t>
            </a:r>
            <a:r>
              <a:rPr lang="en-GB" sz="1800" dirty="0">
                <a:effectLst/>
                <a:latin typeface="Calibri" panose="020F0502020204030204" pitchFamily="34" charset="0"/>
                <a:ea typeface="Century Gothic" panose="020B0502020202020204" pitchFamily="34" charset="0"/>
                <a:cs typeface="Arial" panose="020B0604020202020204" pitchFamily="34" charset="0"/>
              </a:rPr>
              <a:t>, with greater than 4 years of service in the role, while another of the initial recruits resigned in 2022 and then subsequently re-applied and was re-employed in 2024.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Recent recruitment rounds have resulted in a </a:t>
            </a:r>
            <a:r>
              <a:rPr lang="en-GB" sz="1800" b="1" dirty="0">
                <a:effectLst/>
                <a:latin typeface="Calibri" panose="020F0502020204030204" pitchFamily="34" charset="0"/>
                <a:ea typeface="Century Gothic" panose="020B0502020202020204" pitchFamily="34" charset="0"/>
                <a:cs typeface="Arial" panose="020B0604020202020204" pitchFamily="34" charset="0"/>
              </a:rPr>
              <a:t>younger workforce</a:t>
            </a:r>
            <a:r>
              <a:rPr lang="en-GB" sz="1800" dirty="0">
                <a:effectLst/>
                <a:latin typeface="Calibri" panose="020F0502020204030204" pitchFamily="34" charset="0"/>
                <a:ea typeface="Century Gothic" panose="020B0502020202020204" pitchFamily="34" charset="0"/>
                <a:cs typeface="Arial" panose="020B0604020202020204" pitchFamily="34" charset="0"/>
              </a:rPr>
              <a:t> on Palm Island, with the proportion aged 18 - 24 years currently at 50% (six of 12 employees).</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Just one of the current officers on Palm Island is </a:t>
            </a:r>
            <a:r>
              <a:rPr lang="en-GB" sz="1800" b="1" dirty="0">
                <a:effectLst/>
                <a:latin typeface="Calibri" panose="020F0502020204030204" pitchFamily="34" charset="0"/>
                <a:ea typeface="Century Gothic" panose="020B0502020202020204" pitchFamily="34" charset="0"/>
                <a:cs typeface="Arial" panose="020B0604020202020204" pitchFamily="34" charset="0"/>
              </a:rPr>
              <a:t>female</a:t>
            </a:r>
            <a:r>
              <a:rPr lang="en-GB" sz="1800" dirty="0">
                <a:effectLst/>
                <a:latin typeface="Calibri" panose="020F0502020204030204" pitchFamily="34" charset="0"/>
                <a:ea typeface="Century Gothic" panose="020B0502020202020204" pitchFamily="34" charset="0"/>
                <a:cs typeface="Arial" panose="020B0604020202020204" pitchFamily="34" charset="0"/>
              </a:rPr>
              <a:t>, which isn’t actually reflective of the broader project as it has expanded into other communities. Across the whole project, the proportion of females employed in these roles actually currently sits at 48%.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13</a:t>
            </a:fld>
            <a:endParaRPr lang="en-US"/>
          </a:p>
        </p:txBody>
      </p:sp>
    </p:spTree>
    <p:extLst>
      <p:ext uri="{BB962C8B-B14F-4D97-AF65-F5344CB8AC3E}">
        <p14:creationId xmlns:p14="http://schemas.microsoft.com/office/powerpoint/2010/main" val="417508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At this point I’d really like to </a:t>
            </a:r>
            <a:r>
              <a:rPr lang="en-GB" sz="1800" b="1" dirty="0">
                <a:effectLst/>
                <a:latin typeface="Calibri" panose="020F0502020204030204" pitchFamily="34" charset="0"/>
                <a:ea typeface="Century Gothic" panose="020B0502020202020204" pitchFamily="34" charset="0"/>
                <a:cs typeface="Arial" panose="020B0604020202020204" pitchFamily="34" charset="0"/>
              </a:rPr>
              <a:t>introduce you to our four continuing officers</a:t>
            </a:r>
            <a:r>
              <a:rPr lang="en-GB" sz="1800" dirty="0">
                <a:effectLst/>
                <a:latin typeface="Calibri" panose="020F0502020204030204" pitchFamily="34" charset="0"/>
                <a:ea typeface="Century Gothic" panose="020B0502020202020204" pitchFamily="34" charset="0"/>
                <a:cs typeface="Arial" panose="020B0604020202020204" pitchFamily="34" charset="0"/>
              </a:rPr>
              <a:t>, who were recruited in 2020 and are still employed, or have been re-employed in one case, in the role.</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As Deborah mentioned, these narratives were </a:t>
            </a:r>
            <a:r>
              <a:rPr lang="en-GB" sz="1800" b="1" dirty="0">
                <a:effectLst/>
                <a:latin typeface="Calibri" panose="020F0502020204030204" pitchFamily="34" charset="0"/>
                <a:ea typeface="Century Gothic" panose="020B0502020202020204" pitchFamily="34" charset="0"/>
                <a:cs typeface="Arial" panose="020B0604020202020204" pitchFamily="34" charset="0"/>
              </a:rPr>
              <a:t>written based on conversations with the FNSPSOs</a:t>
            </a:r>
            <a:r>
              <a:rPr lang="en-GB" sz="1800" dirty="0">
                <a:effectLst/>
                <a:latin typeface="Calibri" panose="020F0502020204030204" pitchFamily="34" charset="0"/>
                <a:ea typeface="Century Gothic" panose="020B0502020202020204" pitchFamily="34" charset="0"/>
                <a:cs typeface="Arial" panose="020B0604020202020204" pitchFamily="34" charset="0"/>
              </a:rPr>
              <a:t> through the data collection period, and have been </a:t>
            </a:r>
            <a:r>
              <a:rPr lang="en-GB" sz="1800" b="1" dirty="0">
                <a:effectLst/>
                <a:latin typeface="Calibri" panose="020F0502020204030204" pitchFamily="34" charset="0"/>
                <a:ea typeface="Century Gothic" panose="020B0502020202020204" pitchFamily="34" charset="0"/>
                <a:cs typeface="Arial" panose="020B0604020202020204" pitchFamily="34" charset="0"/>
              </a:rPr>
              <a:t>endorsed by them</a:t>
            </a:r>
            <a:r>
              <a:rPr lang="en-GB" sz="1800" dirty="0">
                <a:effectLst/>
                <a:latin typeface="Calibri" panose="020F0502020204030204" pitchFamily="34" charset="0"/>
                <a:ea typeface="Century Gothic" panose="020B0502020202020204" pitchFamily="34" charset="0"/>
                <a:cs typeface="Arial" panose="020B0604020202020204" pitchFamily="34" charset="0"/>
              </a:rPr>
              <a:t> as reflecting their stories. I am just sharing the intro here, but throughout the report for this evaluation, and also throughout the rest of the results in the presentation, you can see snapshots of their stories aligning with each of the main evaluation themes. </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Larry…</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14</a:t>
            </a:fld>
            <a:endParaRPr lang="en-US"/>
          </a:p>
        </p:txBody>
      </p:sp>
    </p:spTree>
    <p:extLst>
      <p:ext uri="{BB962C8B-B14F-4D97-AF65-F5344CB8AC3E}">
        <p14:creationId xmlns:p14="http://schemas.microsoft.com/office/powerpoint/2010/main" val="211542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Initially in 2020, there was </a:t>
            </a:r>
            <a:r>
              <a:rPr lang="en-GB" sz="1800" b="1" dirty="0">
                <a:effectLst/>
                <a:latin typeface="Calibri" panose="020F0502020204030204" pitchFamily="34" charset="0"/>
                <a:ea typeface="Century Gothic" panose="020B0502020202020204" pitchFamily="34" charset="0"/>
                <a:cs typeface="Arial" panose="020B0604020202020204" pitchFamily="34" charset="0"/>
              </a:rPr>
              <a:t>some apprehension</a:t>
            </a:r>
            <a:r>
              <a:rPr lang="en-GB" sz="1800" dirty="0">
                <a:effectLst/>
                <a:latin typeface="Calibri" panose="020F0502020204030204" pitchFamily="34" charset="0"/>
                <a:ea typeface="Century Gothic" panose="020B0502020202020204" pitchFamily="34" charset="0"/>
                <a:cs typeface="Arial" panose="020B0604020202020204" pitchFamily="34" charset="0"/>
              </a:rPr>
              <a:t> among the new Protective services officers about </a:t>
            </a:r>
            <a:r>
              <a:rPr lang="en-GB" sz="1800" b="1" dirty="0">
                <a:effectLst/>
                <a:latin typeface="Calibri" panose="020F0502020204030204" pitchFamily="34" charset="0"/>
                <a:ea typeface="Century Gothic" panose="020B0502020202020204" pitchFamily="34" charset="0"/>
                <a:cs typeface="Arial" panose="020B0604020202020204" pitchFamily="34" charset="0"/>
              </a:rPr>
              <a:t>how they would be perceived in the community</a:t>
            </a:r>
            <a:r>
              <a:rPr lang="en-GB" sz="1800" dirty="0">
                <a:effectLst/>
                <a:latin typeface="Calibri" panose="020F0502020204030204" pitchFamily="34" charset="0"/>
                <a:ea typeface="Century Gothic" panose="020B0502020202020204" pitchFamily="34" charset="0"/>
                <a:cs typeface="Arial" panose="020B0604020202020204" pitchFamily="34" charset="0"/>
              </a:rPr>
              <a:t>, working with police, and there was also some </a:t>
            </a:r>
            <a:r>
              <a:rPr lang="en-GB" sz="1800" b="1" dirty="0">
                <a:effectLst/>
                <a:latin typeface="Calibri" panose="020F0502020204030204" pitchFamily="34" charset="0"/>
                <a:ea typeface="Century Gothic" panose="020B0502020202020204" pitchFamily="34" charset="0"/>
                <a:cs typeface="Arial" panose="020B0604020202020204" pitchFamily="34" charset="0"/>
              </a:rPr>
              <a:t>initial scepticism among stakeholders</a:t>
            </a:r>
            <a:r>
              <a:rPr lang="en-GB" sz="1800" dirty="0">
                <a:effectLst/>
                <a:latin typeface="Calibri" panose="020F0502020204030204" pitchFamily="34" charset="0"/>
                <a:ea typeface="Century Gothic" panose="020B0502020202020204" pitchFamily="34" charset="0"/>
                <a:cs typeface="Arial" panose="020B0604020202020204" pitchFamily="34" charset="0"/>
              </a:rPr>
              <a:t> about the sustainability of the project on Palm Island.</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 results of this long term follow up however have indicated that the project has made </a:t>
            </a:r>
            <a:r>
              <a:rPr lang="en-GB" sz="1800" b="1" dirty="0">
                <a:effectLst/>
                <a:latin typeface="Calibri" panose="020F0502020204030204" pitchFamily="34" charset="0"/>
                <a:ea typeface="Century Gothic" panose="020B0502020202020204" pitchFamily="34" charset="0"/>
                <a:cs typeface="Arial" panose="020B0604020202020204" pitchFamily="34" charset="0"/>
              </a:rPr>
              <a:t>substantial progress and gained trust</a:t>
            </a:r>
            <a:r>
              <a:rPr lang="en-GB" sz="1800" dirty="0">
                <a:effectLst/>
                <a:latin typeface="Calibri" panose="020F0502020204030204" pitchFamily="34" charset="0"/>
                <a:ea typeface="Century Gothic" panose="020B0502020202020204" pitchFamily="34" charset="0"/>
                <a:cs typeface="Arial" panose="020B0604020202020204" pitchFamily="34" charset="0"/>
              </a:rPr>
              <a:t> within the community over the past 5 years. </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 FNSPSOs in particular spoke of how they feel they are seen as </a:t>
            </a:r>
            <a:r>
              <a:rPr lang="en-GB" sz="1800" b="1" dirty="0">
                <a:effectLst/>
                <a:latin typeface="Calibri" panose="020F0502020204030204" pitchFamily="34" charset="0"/>
                <a:ea typeface="Century Gothic" panose="020B0502020202020204" pitchFamily="34" charset="0"/>
                <a:cs typeface="Arial" panose="020B0604020202020204" pitchFamily="34" charset="0"/>
              </a:rPr>
              <a:t>positive role models</a:t>
            </a:r>
            <a:r>
              <a:rPr lang="en-GB" sz="1800" dirty="0">
                <a:effectLst/>
                <a:latin typeface="Calibri" panose="020F0502020204030204" pitchFamily="34" charset="0"/>
                <a:ea typeface="Century Gothic" panose="020B0502020202020204" pitchFamily="34" charset="0"/>
                <a:cs typeface="Arial" panose="020B0604020202020204" pitchFamily="34" charset="0"/>
              </a:rPr>
              <a:t> in their community, and that perception also extended to other project stakeholders, including community representatives and clients.</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We also observed a </a:t>
            </a:r>
            <a:r>
              <a:rPr lang="en-GB" sz="1800" b="1" dirty="0">
                <a:effectLst/>
                <a:latin typeface="Calibri" panose="020F0502020204030204" pitchFamily="34" charset="0"/>
                <a:ea typeface="Century Gothic" panose="020B0502020202020204" pitchFamily="34" charset="0"/>
                <a:cs typeface="Arial" panose="020B0604020202020204" pitchFamily="34" charset="0"/>
              </a:rPr>
              <a:t>large positive change in the self confidence</a:t>
            </a:r>
            <a:r>
              <a:rPr lang="en-GB" sz="1800" dirty="0">
                <a:effectLst/>
                <a:latin typeface="Calibri" panose="020F0502020204030204" pitchFamily="34" charset="0"/>
                <a:ea typeface="Century Gothic" panose="020B0502020202020204" pitchFamily="34" charset="0"/>
                <a:cs typeface="Arial" panose="020B0604020202020204" pitchFamily="34" charset="0"/>
              </a:rPr>
              <a:t> of the recruits, who are now all comfortable in their roles, and who are perceived as having come a long way in both themselves and how they are seen as particularly respected members of their community.</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employment skills and ongoing skill development</a:t>
            </a:r>
            <a:r>
              <a:rPr lang="en-GB" sz="1800" dirty="0">
                <a:effectLst/>
                <a:latin typeface="Calibri" panose="020F0502020204030204" pitchFamily="34" charset="0"/>
                <a:ea typeface="Century Gothic" panose="020B0502020202020204" pitchFamily="34" charset="0"/>
                <a:cs typeface="Arial" panose="020B0604020202020204" pitchFamily="34" charset="0"/>
              </a:rPr>
              <a:t> of the FNSPSOs are also regarded positively, not just for the SPSO roles in QPS but also more broadly, for if and when they want to transition to other roles or even further within the police service itself.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15</a:t>
            </a:fld>
            <a:endParaRPr lang="en-US"/>
          </a:p>
        </p:txBody>
      </p:sp>
    </p:spTree>
    <p:extLst>
      <p:ext uri="{BB962C8B-B14F-4D97-AF65-F5344CB8AC3E}">
        <p14:creationId xmlns:p14="http://schemas.microsoft.com/office/powerpoint/2010/main" val="43773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We also found some evidence of </a:t>
            </a:r>
            <a:r>
              <a:rPr lang="en-GB" sz="1800" b="1" dirty="0">
                <a:effectLst/>
                <a:latin typeface="Calibri" panose="020F0502020204030204" pitchFamily="34" charset="0"/>
                <a:ea typeface="Century Gothic" panose="020B0502020202020204" pitchFamily="34" charset="0"/>
                <a:cs typeface="Arial" panose="020B0604020202020204" pitchFamily="34" charset="0"/>
              </a:rPr>
              <a:t>shifting relationships between the community and police</a:t>
            </a:r>
            <a:r>
              <a:rPr lang="en-GB" sz="1800" dirty="0">
                <a:effectLst/>
                <a:latin typeface="Calibri" panose="020F0502020204030204" pitchFamily="34" charset="0"/>
                <a:ea typeface="Century Gothic" panose="020B0502020202020204" pitchFamily="34" charset="0"/>
                <a:cs typeface="Arial" panose="020B0604020202020204" pitchFamily="34" charset="0"/>
              </a:rPr>
              <a:t>, and comments relating to this were received from across the range of different stakeholder groups.</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As I mentioned previously, there was </a:t>
            </a:r>
            <a:r>
              <a:rPr lang="en-GB" sz="1800" b="1" dirty="0">
                <a:effectLst/>
                <a:latin typeface="Calibri" panose="020F0502020204030204" pitchFamily="34" charset="0"/>
                <a:ea typeface="Century Gothic" panose="020B0502020202020204" pitchFamily="34" charset="0"/>
                <a:cs typeface="Arial" panose="020B0604020202020204" pitchFamily="34" charset="0"/>
              </a:rPr>
              <a:t>initially some apprehension</a:t>
            </a:r>
            <a:r>
              <a:rPr lang="en-GB" sz="1800" dirty="0">
                <a:effectLst/>
                <a:latin typeface="Calibri" panose="020F0502020204030204" pitchFamily="34" charset="0"/>
                <a:ea typeface="Century Gothic" panose="020B0502020202020204" pitchFamily="34" charset="0"/>
                <a:cs typeface="Arial" panose="020B0604020202020204" pitchFamily="34" charset="0"/>
              </a:rPr>
              <a:t> among the FNSPSOs in terms of how they would be perceived, in working with and for police, however both the protective services officers and police officers, as well as other community stakeholders, indicated that </a:t>
            </a:r>
            <a:r>
              <a:rPr lang="en-GB" sz="1800" b="1" dirty="0">
                <a:effectLst/>
                <a:latin typeface="Calibri" panose="020F0502020204030204" pitchFamily="34" charset="0"/>
                <a:ea typeface="Century Gothic" panose="020B0502020202020204" pitchFamily="34" charset="0"/>
                <a:cs typeface="Arial" panose="020B0604020202020204" pitchFamily="34" charset="0"/>
              </a:rPr>
              <a:t>this project has gone some way to altering the perception of police in the community</a:t>
            </a:r>
            <a:r>
              <a:rPr lang="en-GB" sz="1800" dirty="0">
                <a:effectLst/>
                <a:latin typeface="Calibri" panose="020F0502020204030204" pitchFamily="34" charset="0"/>
                <a:ea typeface="Century Gothic" panose="020B0502020202020204" pitchFamily="34" charset="0"/>
                <a:cs typeface="Arial" panose="020B0604020202020204" pitchFamily="34" charset="0"/>
              </a:rPr>
              <a:t>. I think that’s shown really well in this quote by one of our SPSOs….</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And also, in this view expressed by a police officer on palm island…</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16</a:t>
            </a:fld>
            <a:endParaRPr lang="en-US"/>
          </a:p>
        </p:txBody>
      </p:sp>
    </p:spTree>
    <p:extLst>
      <p:ext uri="{BB962C8B-B14F-4D97-AF65-F5344CB8AC3E}">
        <p14:creationId xmlns:p14="http://schemas.microsoft.com/office/powerpoint/2010/main" val="2084769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In regards to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long term impact on crime</a:t>
            </a:r>
            <a:r>
              <a:rPr lang="en-GB" sz="1800" dirty="0">
                <a:effectLst/>
                <a:latin typeface="Calibri" panose="020F0502020204030204" pitchFamily="34" charset="0"/>
                <a:ea typeface="Century Gothic" panose="020B0502020202020204" pitchFamily="34" charset="0"/>
                <a:cs typeface="Arial" panose="020B0604020202020204" pitchFamily="34" charset="0"/>
              </a:rPr>
              <a:t>, I just want to </a:t>
            </a:r>
            <a:r>
              <a:rPr lang="en-GB" sz="1800" b="1" dirty="0">
                <a:effectLst/>
                <a:latin typeface="Calibri" panose="020F0502020204030204" pitchFamily="34" charset="0"/>
                <a:ea typeface="Century Gothic" panose="020B0502020202020204" pitchFamily="34" charset="0"/>
                <a:cs typeface="Arial" panose="020B0604020202020204" pitchFamily="34" charset="0"/>
              </a:rPr>
              <a:t>caveat this slide</a:t>
            </a:r>
            <a:r>
              <a:rPr lang="en-GB" sz="1800" dirty="0">
                <a:effectLst/>
                <a:latin typeface="Calibri" panose="020F0502020204030204" pitchFamily="34" charset="0"/>
                <a:ea typeface="Century Gothic" panose="020B0502020202020204" pitchFamily="34" charset="0"/>
                <a:cs typeface="Arial" panose="020B0604020202020204" pitchFamily="34" charset="0"/>
              </a:rPr>
              <a:t> by saying that of course there have been other initiatives that have operated targeting crime across this period, and so we aren’t able to attribute any change directly to the First Nations protective services officer project.</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This graph here though does show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number of property offences</a:t>
            </a:r>
            <a:r>
              <a:rPr lang="en-GB" sz="1800" dirty="0">
                <a:effectLst/>
                <a:latin typeface="Calibri" panose="020F0502020204030204" pitchFamily="34" charset="0"/>
                <a:ea typeface="Century Gothic" panose="020B0502020202020204" pitchFamily="34" charset="0"/>
                <a:cs typeface="Arial" panose="020B0604020202020204" pitchFamily="34" charset="0"/>
              </a:rPr>
              <a:t>; and I have singled out property offences as this is primarily what the project is targeting, in regards to protection of government buildings; so it </a:t>
            </a:r>
            <a:r>
              <a:rPr lang="en-GB" sz="1800" b="1" dirty="0">
                <a:effectLst/>
                <a:latin typeface="Calibri" panose="020F0502020204030204" pitchFamily="34" charset="0"/>
                <a:ea typeface="Century Gothic" panose="020B0502020202020204" pitchFamily="34" charset="0"/>
                <a:cs typeface="Arial" panose="020B0604020202020204" pitchFamily="34" charset="0"/>
              </a:rPr>
              <a:t>shows the number of property offences by location from the year </a:t>
            </a:r>
            <a:r>
              <a:rPr lang="en-GB" sz="1800" dirty="0">
                <a:effectLst/>
                <a:latin typeface="Calibri" panose="020F0502020204030204" pitchFamily="34" charset="0"/>
                <a:ea typeface="Century Gothic" panose="020B0502020202020204" pitchFamily="34" charset="0"/>
                <a:cs typeface="Arial" panose="020B0604020202020204" pitchFamily="34" charset="0"/>
              </a:rPr>
              <a:t>prior to project implementation in 2020, </a:t>
            </a:r>
            <a:r>
              <a:rPr lang="en-GB" sz="1800" b="1" dirty="0">
                <a:effectLst/>
                <a:latin typeface="Calibri" panose="020F0502020204030204" pitchFamily="34" charset="0"/>
                <a:ea typeface="Century Gothic" panose="020B0502020202020204" pitchFamily="34" charset="0"/>
                <a:cs typeface="Arial" panose="020B0604020202020204" pitchFamily="34" charset="0"/>
              </a:rPr>
              <a:t>as well as the previous 5 year average</a:t>
            </a:r>
            <a:r>
              <a:rPr lang="en-GB" sz="1800" dirty="0">
                <a:effectLst/>
                <a:latin typeface="Calibri" panose="020F0502020204030204" pitchFamily="34" charset="0"/>
                <a:ea typeface="Century Gothic" panose="020B0502020202020204" pitchFamily="34" charset="0"/>
                <a:cs typeface="Arial" panose="020B0604020202020204" pitchFamily="34" charset="0"/>
              </a:rPr>
              <a:t>, </a:t>
            </a:r>
            <a:r>
              <a:rPr lang="en-GB" sz="1800" b="1" dirty="0">
                <a:effectLst/>
                <a:latin typeface="Calibri" panose="020F0502020204030204" pitchFamily="34" charset="0"/>
                <a:ea typeface="Century Gothic" panose="020B0502020202020204" pitchFamily="34" charset="0"/>
                <a:cs typeface="Arial" panose="020B0604020202020204" pitchFamily="34" charset="0"/>
              </a:rPr>
              <a:t>and across each year following</a:t>
            </a:r>
            <a:r>
              <a:rPr lang="en-GB" sz="1800" dirty="0">
                <a:effectLst/>
                <a:latin typeface="Calibri" panose="020F0502020204030204" pitchFamily="34" charset="0"/>
                <a:ea typeface="Century Gothic" panose="020B0502020202020204" pitchFamily="34" charset="0"/>
                <a:cs typeface="Arial" panose="020B0604020202020204" pitchFamily="34" charset="0"/>
              </a:rPr>
              <a:t> </a:t>
            </a:r>
            <a:r>
              <a:rPr lang="en-GB" sz="1800" b="1" dirty="0">
                <a:effectLst/>
                <a:latin typeface="Calibri" panose="020F0502020204030204" pitchFamily="34" charset="0"/>
                <a:ea typeface="Century Gothic" panose="020B0502020202020204" pitchFamily="34" charset="0"/>
                <a:cs typeface="Arial" panose="020B0604020202020204" pitchFamily="34" charset="0"/>
              </a:rPr>
              <a:t>project implementation</a:t>
            </a:r>
            <a:r>
              <a:rPr lang="en-GB" sz="1800" dirty="0">
                <a:effectLst/>
                <a:latin typeface="Calibri" panose="020F0502020204030204" pitchFamily="34" charset="0"/>
                <a:ea typeface="Century Gothic" panose="020B0502020202020204" pitchFamily="34" charset="0"/>
                <a:cs typeface="Arial" panose="020B0604020202020204" pitchFamily="34" charset="0"/>
              </a:rPr>
              <a:t>, up to 2024. And you can see that when looking at both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grey line</a:t>
            </a:r>
            <a:r>
              <a:rPr lang="en-GB" sz="1800" dirty="0">
                <a:effectLst/>
                <a:latin typeface="Calibri" panose="020F0502020204030204" pitchFamily="34" charset="0"/>
                <a:ea typeface="Century Gothic" panose="020B0502020202020204" pitchFamily="34" charset="0"/>
                <a:cs typeface="Arial" panose="020B0604020202020204" pitchFamily="34" charset="0"/>
              </a:rPr>
              <a:t>, and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yellow line</a:t>
            </a:r>
            <a:r>
              <a:rPr lang="en-GB" sz="1800" dirty="0">
                <a:effectLst/>
                <a:latin typeface="Calibri" panose="020F0502020204030204" pitchFamily="34" charset="0"/>
                <a:ea typeface="Century Gothic" panose="020B0502020202020204" pitchFamily="34" charset="0"/>
                <a:cs typeface="Arial" panose="020B0604020202020204" pitchFamily="34" charset="0"/>
              </a:rPr>
              <a:t>, representing government and education properties, there has been a </a:t>
            </a:r>
            <a:r>
              <a:rPr lang="en-GB" sz="1800" b="1" dirty="0">
                <a:effectLst/>
                <a:latin typeface="Calibri" panose="020F0502020204030204" pitchFamily="34" charset="0"/>
                <a:ea typeface="Century Gothic" panose="020B0502020202020204" pitchFamily="34" charset="0"/>
                <a:cs typeface="Arial" panose="020B0604020202020204" pitchFamily="34" charset="0"/>
              </a:rPr>
              <a:t>sustained decrease</a:t>
            </a:r>
            <a:r>
              <a:rPr lang="en-GB" sz="1800" dirty="0">
                <a:effectLst/>
                <a:latin typeface="Calibri" panose="020F0502020204030204" pitchFamily="34" charset="0"/>
                <a:ea typeface="Century Gothic" panose="020B0502020202020204" pitchFamily="34" charset="0"/>
                <a:cs typeface="Arial" panose="020B0604020202020204" pitchFamily="34" charset="0"/>
              </a:rPr>
              <a:t> from that high of 86 offences at government sites and 31 offences at education sites in the year prior to the project, to just the most recent year, where we saw just 9 property offences committed at government sites and 3 at education sites on Palm Island.</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And when you </a:t>
            </a:r>
            <a:r>
              <a:rPr lang="en-GB" sz="1800" b="1" dirty="0">
                <a:effectLst/>
                <a:latin typeface="Calibri" panose="020F0502020204030204" pitchFamily="34" charset="0"/>
                <a:ea typeface="Century Gothic" panose="020B0502020202020204" pitchFamily="34" charset="0"/>
                <a:cs typeface="Arial" panose="020B0604020202020204" pitchFamily="34" charset="0"/>
              </a:rPr>
              <a:t>talk to the FNSPSOs themselves</a:t>
            </a:r>
            <a:r>
              <a:rPr lang="en-GB" sz="1800" dirty="0">
                <a:effectLst/>
                <a:latin typeface="Calibri" panose="020F0502020204030204" pitchFamily="34" charset="0"/>
                <a:ea typeface="Century Gothic" panose="020B0502020202020204" pitchFamily="34" charset="0"/>
                <a:cs typeface="Arial" panose="020B0604020202020204" pitchFamily="34" charset="0"/>
              </a:rPr>
              <a:t>, they have a </a:t>
            </a:r>
            <a:r>
              <a:rPr lang="en-GB" sz="1800" b="1" dirty="0">
                <a:effectLst/>
                <a:latin typeface="Calibri" panose="020F0502020204030204" pitchFamily="34" charset="0"/>
                <a:ea typeface="Century Gothic" panose="020B0502020202020204" pitchFamily="34" charset="0"/>
                <a:cs typeface="Arial" panose="020B0604020202020204" pitchFamily="34" charset="0"/>
              </a:rPr>
              <a:t>strong sense of their effectiveness</a:t>
            </a:r>
            <a:r>
              <a:rPr lang="en-GB" sz="1800" dirty="0">
                <a:effectLst/>
                <a:latin typeface="Calibri" panose="020F0502020204030204" pitchFamily="34" charset="0"/>
                <a:ea typeface="Century Gothic" panose="020B0502020202020204" pitchFamily="34" charset="0"/>
                <a:cs typeface="Arial" panose="020B0604020202020204" pitchFamily="34" charset="0"/>
              </a:rPr>
              <a:t> in these roles, particularly in that they </a:t>
            </a:r>
            <a:r>
              <a:rPr lang="en-GB" sz="1800" b="1" dirty="0">
                <a:effectLst/>
                <a:latin typeface="Calibri" panose="020F0502020204030204" pitchFamily="34" charset="0"/>
                <a:ea typeface="Century Gothic" panose="020B0502020202020204" pitchFamily="34" charset="0"/>
                <a:cs typeface="Arial" panose="020B0604020202020204" pitchFamily="34" charset="0"/>
              </a:rPr>
              <a:t>know the community</a:t>
            </a:r>
            <a:r>
              <a:rPr lang="en-GB" sz="1800" dirty="0">
                <a:effectLst/>
                <a:latin typeface="Calibri" panose="020F0502020204030204" pitchFamily="34" charset="0"/>
                <a:ea typeface="Century Gothic" panose="020B0502020202020204" pitchFamily="34" charset="0"/>
                <a:cs typeface="Arial" panose="020B0604020202020204" pitchFamily="34" charset="0"/>
              </a:rPr>
              <a:t>, they know the kids, and they act particularly as a deterrent in that way. Teachers and staff at the schools also express that same view, and see the effectiveness of the FNSPSOs particularly in regard to their relationships with the kids and young people in the community and their families.</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17</a:t>
            </a:fld>
            <a:endParaRPr lang="en-US"/>
          </a:p>
        </p:txBody>
      </p:sp>
    </p:spTree>
    <p:extLst>
      <p:ext uri="{BB962C8B-B14F-4D97-AF65-F5344CB8AC3E}">
        <p14:creationId xmlns:p14="http://schemas.microsoft.com/office/powerpoint/2010/main" val="2731247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While there were a </a:t>
            </a:r>
            <a:r>
              <a:rPr lang="en-GB" sz="1800" b="1" dirty="0">
                <a:effectLst/>
                <a:latin typeface="Calibri" panose="020F0502020204030204" pitchFamily="34" charset="0"/>
                <a:ea typeface="Century Gothic" panose="020B0502020202020204" pitchFamily="34" charset="0"/>
                <a:cs typeface="Arial" panose="020B0604020202020204" pitchFamily="34" charset="0"/>
              </a:rPr>
              <a:t>number of positive outcomes</a:t>
            </a:r>
            <a:r>
              <a:rPr lang="en-GB" sz="1800" dirty="0">
                <a:effectLst/>
                <a:latin typeface="Calibri" panose="020F0502020204030204" pitchFamily="34" charset="0"/>
                <a:ea typeface="Century Gothic" panose="020B0502020202020204" pitchFamily="34" charset="0"/>
                <a:cs typeface="Arial" panose="020B0604020202020204" pitchFamily="34" charset="0"/>
              </a:rPr>
              <a:t> identified over the long term of the project, there were </a:t>
            </a:r>
            <a:r>
              <a:rPr lang="en-GB" sz="1800" b="1" dirty="0">
                <a:effectLst/>
                <a:latin typeface="Calibri" panose="020F0502020204030204" pitchFamily="34" charset="0"/>
                <a:ea typeface="Century Gothic" panose="020B0502020202020204" pitchFamily="34" charset="0"/>
                <a:cs typeface="Arial" panose="020B0604020202020204" pitchFamily="34" charset="0"/>
              </a:rPr>
              <a:t>also a number of issues</a:t>
            </a:r>
            <a:r>
              <a:rPr lang="en-GB" sz="1800" dirty="0">
                <a:effectLst/>
                <a:latin typeface="Calibri" panose="020F0502020204030204" pitchFamily="34" charset="0"/>
                <a:ea typeface="Century Gothic" panose="020B0502020202020204" pitchFamily="34" charset="0"/>
                <a:cs typeface="Arial" panose="020B0604020202020204" pitchFamily="34" charset="0"/>
              </a:rPr>
              <a:t> that arose throughout the evaluation process.</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For example, some clients did express that </a:t>
            </a:r>
            <a:r>
              <a:rPr lang="en-GB" sz="1800" b="1" dirty="0">
                <a:effectLst/>
                <a:latin typeface="Calibri" panose="020F0502020204030204" pitchFamily="34" charset="0"/>
                <a:ea typeface="Century Gothic" panose="020B0502020202020204" pitchFamily="34" charset="0"/>
                <a:cs typeface="Arial" panose="020B0604020202020204" pitchFamily="34" charset="0"/>
              </a:rPr>
              <a:t>service delivery had slipped somewhat over time</a:t>
            </a:r>
            <a:r>
              <a:rPr lang="en-GB" sz="1800" dirty="0">
                <a:effectLst/>
                <a:latin typeface="Calibri" panose="020F0502020204030204" pitchFamily="34" charset="0"/>
                <a:ea typeface="Century Gothic" panose="020B0502020202020204" pitchFamily="34" charset="0"/>
                <a:cs typeface="Arial" panose="020B0604020202020204" pitchFamily="34" charset="0"/>
              </a:rPr>
              <a:t>, and indicated that there had recently been a </a:t>
            </a:r>
            <a:r>
              <a:rPr lang="en-GB" sz="1800" b="1" dirty="0">
                <a:effectLst/>
                <a:latin typeface="Calibri" panose="020F0502020204030204" pitchFamily="34" charset="0"/>
                <a:ea typeface="Century Gothic" panose="020B0502020202020204" pitchFamily="34" charset="0"/>
                <a:cs typeface="Arial" panose="020B0604020202020204" pitchFamily="34" charset="0"/>
              </a:rPr>
              <a:t>lack of proactivity and active foot patrols</a:t>
            </a:r>
            <a:r>
              <a:rPr lang="en-GB" sz="1800" dirty="0">
                <a:effectLst/>
                <a:latin typeface="Calibri" panose="020F0502020204030204" pitchFamily="34" charset="0"/>
                <a:ea typeface="Century Gothic" panose="020B0502020202020204" pitchFamily="34" charset="0"/>
                <a:cs typeface="Arial" panose="020B0604020202020204" pitchFamily="34" charset="0"/>
              </a:rPr>
              <a:t> observed, which seemed to align with a period of reduced on-site supervision of the FNSPSO team. </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Several of the protective servicers officers also indicated that over their time with the QPS, they would have liked to have seen some </a:t>
            </a:r>
            <a:r>
              <a:rPr lang="en-GB" sz="1800" b="1" dirty="0">
                <a:effectLst/>
                <a:latin typeface="Calibri" panose="020F0502020204030204" pitchFamily="34" charset="0"/>
                <a:ea typeface="Century Gothic" panose="020B0502020202020204" pitchFamily="34" charset="0"/>
                <a:cs typeface="Arial" panose="020B0604020202020204" pitchFamily="34" charset="0"/>
              </a:rPr>
              <a:t>expansion of their responsibilities and their reach</a:t>
            </a:r>
            <a:r>
              <a:rPr lang="en-GB" sz="1800" dirty="0">
                <a:effectLst/>
                <a:latin typeface="Calibri" panose="020F0502020204030204" pitchFamily="34" charset="0"/>
                <a:ea typeface="Century Gothic" panose="020B0502020202020204" pitchFamily="34" charset="0"/>
                <a:cs typeface="Arial" panose="020B0604020202020204" pitchFamily="34" charset="0"/>
              </a:rPr>
              <a:t> in terms of their patrol locations, which have remained fairly consistent over the period of the project’s operation. </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There are also opportunities to </a:t>
            </a:r>
            <a:r>
              <a:rPr lang="en-GB" sz="1800" b="1" dirty="0">
                <a:effectLst/>
                <a:latin typeface="Calibri" panose="020F0502020204030204" pitchFamily="34" charset="0"/>
                <a:ea typeface="Century Gothic" panose="020B0502020202020204" pitchFamily="34" charset="0"/>
                <a:cs typeface="Arial" panose="020B0604020202020204" pitchFamily="34" charset="0"/>
              </a:rPr>
              <a:t>strengthen the pathways available to the FNSPSOs</a:t>
            </a:r>
            <a:r>
              <a:rPr lang="en-GB" sz="1800" dirty="0">
                <a:effectLst/>
                <a:latin typeface="Calibri" panose="020F0502020204030204" pitchFamily="34" charset="0"/>
                <a:ea typeface="Century Gothic" panose="020B0502020202020204" pitchFamily="34" charset="0"/>
                <a:cs typeface="Arial" panose="020B0604020202020204" pitchFamily="34" charset="0"/>
              </a:rPr>
              <a:t> in regards to their progression and growth in their careers. We have seen one example of a SPSO on Palm Island moving to a protective services role in greater southeast Qld, and its hoped that such pathways are further identified and made easier to access moving forward. </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There’s also been an identified need for </a:t>
            </a:r>
            <a:r>
              <a:rPr lang="en-GB" sz="1800" b="1" dirty="0">
                <a:effectLst/>
                <a:latin typeface="Calibri" panose="020F0502020204030204" pitchFamily="34" charset="0"/>
                <a:ea typeface="Century Gothic" panose="020B0502020202020204" pitchFamily="34" charset="0"/>
                <a:cs typeface="Arial" panose="020B0604020202020204" pitchFamily="34" charset="0"/>
              </a:rPr>
              <a:t>increasing the formal and informal mentoring opportunities</a:t>
            </a:r>
            <a:r>
              <a:rPr lang="en-GB" sz="1800" dirty="0">
                <a:effectLst/>
                <a:latin typeface="Calibri" panose="020F0502020204030204" pitchFamily="34" charset="0"/>
                <a:ea typeface="Century Gothic" panose="020B0502020202020204" pitchFamily="34" charset="0"/>
                <a:cs typeface="Arial" panose="020B0604020202020204" pitchFamily="34" charset="0"/>
              </a:rPr>
              <a:t> available to the FNSPSOs on palm island – particularly in initial stages of employment to really provide that </a:t>
            </a:r>
            <a:r>
              <a:rPr lang="en-GB" sz="1800" b="1" dirty="0">
                <a:effectLst/>
                <a:latin typeface="Calibri" panose="020F0502020204030204" pitchFamily="34" charset="0"/>
                <a:ea typeface="Century Gothic" panose="020B0502020202020204" pitchFamily="34" charset="0"/>
                <a:cs typeface="Arial" panose="020B0604020202020204" pitchFamily="34" charset="0"/>
              </a:rPr>
              <a:t>scaffolding</a:t>
            </a:r>
            <a:r>
              <a:rPr lang="en-GB" sz="1800" dirty="0">
                <a:effectLst/>
                <a:latin typeface="Calibri" panose="020F0502020204030204" pitchFamily="34" charset="0"/>
                <a:ea typeface="Century Gothic" panose="020B0502020202020204" pitchFamily="34" charset="0"/>
                <a:cs typeface="Arial" panose="020B0604020202020204" pitchFamily="34" charset="0"/>
              </a:rPr>
              <a:t> around new and younger employees, who may never have been in the workforce before, but also over the longer term.</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And all of those identified issues are being fed back through our evaluation reporting to hopefully impact on changes in those areas moving forward.</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Also, although we found </a:t>
            </a:r>
            <a:r>
              <a:rPr lang="en-GB" sz="1800" b="1" dirty="0">
                <a:effectLst/>
                <a:latin typeface="Calibri" panose="020F0502020204030204" pitchFamily="34" charset="0"/>
                <a:ea typeface="Century Gothic" panose="020B0502020202020204" pitchFamily="34" charset="0"/>
                <a:cs typeface="Arial" panose="020B0604020202020204" pitchFamily="34" charset="0"/>
              </a:rPr>
              <a:t>some indication of shifting relationships</a:t>
            </a:r>
            <a:r>
              <a:rPr lang="en-GB" sz="1800" dirty="0">
                <a:effectLst/>
                <a:latin typeface="Calibri" panose="020F0502020204030204" pitchFamily="34" charset="0"/>
                <a:ea typeface="Century Gothic" panose="020B0502020202020204" pitchFamily="34" charset="0"/>
                <a:cs typeface="Arial" panose="020B0604020202020204" pitchFamily="34" charset="0"/>
              </a:rPr>
              <a:t> between police and community, this evaluation found that there is </a:t>
            </a:r>
            <a:r>
              <a:rPr lang="en-GB" sz="1800" b="1" dirty="0">
                <a:effectLst/>
                <a:latin typeface="Calibri" panose="020F0502020204030204" pitchFamily="34" charset="0"/>
                <a:ea typeface="Century Gothic" panose="020B0502020202020204" pitchFamily="34" charset="0"/>
                <a:cs typeface="Arial" panose="020B0604020202020204" pitchFamily="34" charset="0"/>
              </a:rPr>
              <a:t>opportunity for increased collaboration</a:t>
            </a:r>
            <a:r>
              <a:rPr lang="en-GB" sz="1800" dirty="0">
                <a:effectLst/>
                <a:latin typeface="Calibri" panose="020F0502020204030204" pitchFamily="34" charset="0"/>
                <a:ea typeface="Century Gothic" panose="020B0502020202020204" pitchFamily="34" charset="0"/>
                <a:cs typeface="Arial" panose="020B0604020202020204" pitchFamily="34" charset="0"/>
              </a:rPr>
              <a:t>, </a:t>
            </a:r>
            <a:r>
              <a:rPr lang="en-GB" sz="1800" b="1" dirty="0">
                <a:effectLst/>
                <a:latin typeface="Calibri" panose="020F0502020204030204" pitchFamily="34" charset="0"/>
                <a:ea typeface="Century Gothic" panose="020B0502020202020204" pitchFamily="34" charset="0"/>
                <a:cs typeface="Arial" panose="020B0604020202020204" pitchFamily="34" charset="0"/>
              </a:rPr>
              <a:t>integration and further embedding </a:t>
            </a:r>
            <a:r>
              <a:rPr lang="en-GB" sz="1800" dirty="0">
                <a:effectLst/>
                <a:latin typeface="Calibri" panose="020F0502020204030204" pitchFamily="34" charset="0"/>
                <a:ea typeface="Century Gothic" panose="020B0502020202020204" pitchFamily="34" charset="0"/>
                <a:cs typeface="Arial" panose="020B0604020202020204" pitchFamily="34" charset="0"/>
              </a:rPr>
              <a:t>of the SPSO project into the local community policing model on Palm Island. Despite some challenges, there has been </a:t>
            </a:r>
            <a:r>
              <a:rPr lang="en-GB" sz="1800" b="1" dirty="0">
                <a:effectLst/>
                <a:latin typeface="Calibri" panose="020F0502020204030204" pitchFamily="34" charset="0"/>
                <a:ea typeface="Century Gothic" panose="020B0502020202020204" pitchFamily="34" charset="0"/>
                <a:cs typeface="Arial" panose="020B0604020202020204" pitchFamily="34" charset="0"/>
              </a:rPr>
              <a:t>recent examples of FNSPSOs assisting police</a:t>
            </a:r>
            <a:r>
              <a:rPr lang="en-GB" sz="1800" dirty="0">
                <a:effectLst/>
                <a:latin typeface="Calibri" panose="020F0502020204030204" pitchFamily="34" charset="0"/>
                <a:ea typeface="Century Gothic" panose="020B0502020202020204" pitchFamily="34" charset="0"/>
                <a:cs typeface="Arial" panose="020B0604020202020204" pitchFamily="34" charset="0"/>
              </a:rPr>
              <a:t>, particularly in this example highlighted where the FNSPSOs were able to locate a missing person due to their specific local knowledge.</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It’s also been acknowledged by police that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officers don’t fully understand how they can incorporate</a:t>
            </a:r>
            <a:r>
              <a:rPr lang="en-GB" sz="1800" dirty="0">
                <a:effectLst/>
                <a:latin typeface="Calibri" panose="020F0502020204030204" pitchFamily="34" charset="0"/>
                <a:ea typeface="Century Gothic" panose="020B0502020202020204" pitchFamily="34" charset="0"/>
                <a:cs typeface="Arial" panose="020B0604020202020204" pitchFamily="34" charset="0"/>
              </a:rPr>
              <a:t> these new staff members into their policing operations, and so that is something we have identified as important to focus on moving forward.</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br>
              <a:rPr lang="en-GB" sz="1800" dirty="0">
                <a:effectLst/>
                <a:latin typeface="Calibri" panose="020F0502020204030204" pitchFamily="34" charset="0"/>
                <a:ea typeface="Century Gothic" panose="020B0502020202020204" pitchFamily="34" charset="0"/>
                <a:cs typeface="Arial" panose="020B0604020202020204" pitchFamily="34" charset="0"/>
              </a:rPr>
            </a:br>
            <a:r>
              <a:rPr lang="en-GB" sz="1800" dirty="0">
                <a:effectLst/>
                <a:latin typeface="Calibri" panose="020F0502020204030204" pitchFamily="34" charset="0"/>
                <a:ea typeface="Century Gothic" panose="020B0502020202020204" pitchFamily="34" charset="0"/>
                <a:cs typeface="Arial" panose="020B0604020202020204" pitchFamily="34" charset="0"/>
              </a:rPr>
              <a:t> </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75FAF-C889-4E24-8895-16E48149B896}" type="slidenum">
              <a:rPr lang="en-US" smtClean="0"/>
              <a:t>18</a:t>
            </a:fld>
            <a:endParaRPr lang="en-US"/>
          </a:p>
        </p:txBody>
      </p:sp>
    </p:spTree>
    <p:extLst>
      <p:ext uri="{BB962C8B-B14F-4D97-AF65-F5344CB8AC3E}">
        <p14:creationId xmlns:p14="http://schemas.microsoft.com/office/powerpoint/2010/main" val="395363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I just want to summarise by </a:t>
            </a:r>
            <a:r>
              <a:rPr lang="en-GB" sz="1800" b="1" dirty="0">
                <a:effectLst/>
                <a:latin typeface="Calibri" panose="020F0502020204030204" pitchFamily="34" charset="0"/>
                <a:ea typeface="Century Gothic" panose="020B0502020202020204" pitchFamily="34" charset="0"/>
                <a:cs typeface="Arial" panose="020B0604020202020204" pitchFamily="34" charset="0"/>
              </a:rPr>
              <a:t>highlighting some of the challenges and benefits</a:t>
            </a:r>
            <a:r>
              <a:rPr lang="en-GB" sz="1800" dirty="0">
                <a:effectLst/>
                <a:latin typeface="Calibri" panose="020F0502020204030204" pitchFamily="34" charset="0"/>
                <a:ea typeface="Century Gothic" panose="020B0502020202020204" pitchFamily="34" charset="0"/>
                <a:cs typeface="Arial" panose="020B0604020202020204" pitchFamily="34" charset="0"/>
              </a:rPr>
              <a:t> of doing long term evaluation research like this, from a crime and justice perspective, but also in regards to carrying out research in First Nations communities.</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I’ll start with the challenges, including </a:t>
            </a:r>
            <a:r>
              <a:rPr lang="en-GB" sz="1800" b="1" dirty="0">
                <a:effectLst/>
                <a:latin typeface="Calibri" panose="020F0502020204030204" pitchFamily="34" charset="0"/>
                <a:ea typeface="Century Gothic" panose="020B0502020202020204" pitchFamily="34" charset="0"/>
                <a:cs typeface="Arial" panose="020B0604020202020204" pitchFamily="34" charset="0"/>
              </a:rPr>
              <a:t>firstly ongoing engagement</a:t>
            </a:r>
            <a:r>
              <a:rPr lang="en-GB" sz="1800" dirty="0">
                <a:effectLst/>
                <a:latin typeface="Calibri" panose="020F0502020204030204" pitchFamily="34" charset="0"/>
                <a:ea typeface="Century Gothic" panose="020B0502020202020204" pitchFamily="34" charset="0"/>
                <a:cs typeface="Arial" panose="020B0604020202020204" pitchFamily="34" charset="0"/>
              </a:rPr>
              <a:t>, which I have actually also noted as a benefit, however palm island is </a:t>
            </a:r>
            <a:r>
              <a:rPr lang="en-GB" sz="1800" b="1" dirty="0">
                <a:effectLst/>
                <a:latin typeface="Calibri" panose="020F0502020204030204" pitchFamily="34" charset="0"/>
                <a:ea typeface="Century Gothic" panose="020B0502020202020204" pitchFamily="34" charset="0"/>
                <a:cs typeface="Arial" panose="020B0604020202020204" pitchFamily="34" charset="0"/>
              </a:rPr>
              <a:t>remote</a:t>
            </a:r>
            <a:r>
              <a:rPr lang="en-GB" sz="1800" dirty="0">
                <a:effectLst/>
                <a:latin typeface="Calibri" panose="020F0502020204030204" pitchFamily="34" charset="0"/>
                <a:ea typeface="Century Gothic" panose="020B0502020202020204" pitchFamily="34" charset="0"/>
                <a:cs typeface="Arial" panose="020B0604020202020204" pitchFamily="34" charset="0"/>
              </a:rPr>
              <a:t>, and it </a:t>
            </a:r>
            <a:r>
              <a:rPr lang="en-GB" sz="1800" b="1" dirty="0">
                <a:effectLst/>
                <a:latin typeface="Calibri" panose="020F0502020204030204" pitchFamily="34" charset="0"/>
                <a:ea typeface="Century Gothic" panose="020B0502020202020204" pitchFamily="34" charset="0"/>
                <a:cs typeface="Arial" panose="020B0604020202020204" pitchFamily="34" charset="0"/>
              </a:rPr>
              <a:t>costs a lot of money</a:t>
            </a:r>
            <a:r>
              <a:rPr lang="en-GB" sz="1800" dirty="0">
                <a:effectLst/>
                <a:latin typeface="Calibri" panose="020F0502020204030204" pitchFamily="34" charset="0"/>
                <a:ea typeface="Century Gothic" panose="020B0502020202020204" pitchFamily="34" charset="0"/>
                <a:cs typeface="Arial" panose="020B0604020202020204" pitchFamily="34" charset="0"/>
              </a:rPr>
              <a:t> to fund researchers to be able to properly engage with First Nations communities for projects like this. We of course need to </a:t>
            </a:r>
            <a:r>
              <a:rPr lang="en-GB" sz="1800" b="1" dirty="0">
                <a:effectLst/>
                <a:latin typeface="Calibri" panose="020F0502020204030204" pitchFamily="34" charset="0"/>
                <a:ea typeface="Century Gothic" panose="020B0502020202020204" pitchFamily="34" charset="0"/>
                <a:cs typeface="Arial" panose="020B0604020202020204" pitchFamily="34" charset="0"/>
              </a:rPr>
              <a:t>develop trusted collaborative relationships</a:t>
            </a:r>
            <a:r>
              <a:rPr lang="en-GB" sz="1800" dirty="0">
                <a:effectLst/>
                <a:latin typeface="Calibri" panose="020F0502020204030204" pitchFamily="34" charset="0"/>
                <a:ea typeface="Century Gothic" panose="020B0502020202020204" pitchFamily="34" charset="0"/>
                <a:cs typeface="Arial" panose="020B0604020202020204" pitchFamily="34" charset="0"/>
              </a:rPr>
              <a:t> with communities before we can ask their support for our research to be conducted, and remote methods of engaging are just </a:t>
            </a:r>
            <a:r>
              <a:rPr lang="en-GB" sz="1800" b="1" dirty="0">
                <a:effectLst/>
                <a:latin typeface="Calibri" panose="020F0502020204030204" pitchFamily="34" charset="0"/>
                <a:ea typeface="Century Gothic" panose="020B0502020202020204" pitchFamily="34" charset="0"/>
                <a:cs typeface="Arial" panose="020B0604020202020204" pitchFamily="34" charset="0"/>
              </a:rPr>
              <a:t>not viable</a:t>
            </a:r>
            <a:r>
              <a:rPr lang="en-GB" sz="1800" dirty="0">
                <a:effectLst/>
                <a:latin typeface="Calibri" panose="020F0502020204030204" pitchFamily="34" charset="0"/>
                <a:ea typeface="Century Gothic" panose="020B0502020202020204" pitchFamily="34" charset="0"/>
                <a:cs typeface="Arial" panose="020B0604020202020204" pitchFamily="34" charset="0"/>
              </a:rPr>
              <a:t> in this instance.</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As Qld Police Service staff, we also </a:t>
            </a:r>
            <a:r>
              <a:rPr lang="en-GB" sz="1800" b="1" dirty="0">
                <a:effectLst/>
                <a:latin typeface="Calibri" panose="020F0502020204030204" pitchFamily="34" charset="0"/>
                <a:ea typeface="Century Gothic" panose="020B0502020202020204" pitchFamily="34" charset="0"/>
                <a:cs typeface="Arial" panose="020B0604020202020204" pitchFamily="34" charset="0"/>
              </a:rPr>
              <a:t>did not want to audio record discussions</a:t>
            </a:r>
            <a:r>
              <a:rPr lang="en-GB" sz="1800" dirty="0">
                <a:effectLst/>
                <a:latin typeface="Calibri" panose="020F0502020204030204" pitchFamily="34" charset="0"/>
                <a:ea typeface="Century Gothic" panose="020B0502020202020204" pitchFamily="34" charset="0"/>
                <a:cs typeface="Arial" panose="020B0604020202020204" pitchFamily="34" charset="0"/>
              </a:rPr>
              <a:t> for this research, and so for ethics purposes and to ensure that we were accurately representing information, we needed to be a team of 3 for all travel, across multiple community visits.</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Needless to say, this all involves a </a:t>
            </a:r>
            <a:r>
              <a:rPr lang="en-GB" sz="1800" b="1" dirty="0">
                <a:effectLst/>
                <a:latin typeface="Calibri" panose="020F0502020204030204" pitchFamily="34" charset="0"/>
                <a:ea typeface="Century Gothic" panose="020B0502020202020204" pitchFamily="34" charset="0"/>
                <a:cs typeface="Arial" panose="020B0604020202020204" pitchFamily="34" charset="0"/>
              </a:rPr>
              <a:t>great investment of time and money</a:t>
            </a:r>
            <a:r>
              <a:rPr lang="en-GB" sz="1800" dirty="0">
                <a:effectLst/>
                <a:latin typeface="Calibri" panose="020F0502020204030204" pitchFamily="34" charset="0"/>
                <a:ea typeface="Century Gothic" panose="020B0502020202020204" pitchFamily="34" charset="0"/>
                <a:cs typeface="Arial" panose="020B0604020202020204" pitchFamily="34" charset="0"/>
              </a:rPr>
              <a:t>, and we are grateful that QPS, and particularly the Protective Services Group, saw value in this work and enabled it to happen.</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There are numerous benefits that greatly outweigh these costs, and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ability to engage in an ongoing way with the community</a:t>
            </a:r>
            <a:r>
              <a:rPr lang="en-GB" sz="1800" dirty="0">
                <a:effectLst/>
                <a:latin typeface="Calibri" panose="020F0502020204030204" pitchFamily="34" charset="0"/>
                <a:ea typeface="Century Gothic" panose="020B0502020202020204" pitchFamily="34" charset="0"/>
                <a:cs typeface="Arial" panose="020B0604020202020204" pitchFamily="34" charset="0"/>
              </a:rPr>
              <a:t> is one of them. We are so privileged to have been able to revisit this community and its people, and to talk to them and tell their stories about the </a:t>
            </a:r>
            <a:r>
              <a:rPr lang="en-GB" sz="1800" b="1" dirty="0">
                <a:effectLst/>
                <a:latin typeface="Calibri" panose="020F0502020204030204" pitchFamily="34" charset="0"/>
                <a:ea typeface="Century Gothic" panose="020B0502020202020204" pitchFamily="34" charset="0"/>
                <a:cs typeface="Arial" panose="020B0604020202020204" pitchFamily="34" charset="0"/>
              </a:rPr>
              <a:t>ongoing impact </a:t>
            </a:r>
            <a:r>
              <a:rPr lang="en-GB" sz="1800" dirty="0">
                <a:effectLst/>
                <a:latin typeface="Calibri" panose="020F0502020204030204" pitchFamily="34" charset="0"/>
                <a:ea typeface="Century Gothic" panose="020B0502020202020204" pitchFamily="34" charset="0"/>
                <a:cs typeface="Arial" panose="020B0604020202020204" pitchFamily="34" charset="0"/>
              </a:rPr>
              <a:t>of this project on their lives and community, and to also work with them to </a:t>
            </a:r>
            <a:r>
              <a:rPr lang="en-GB" sz="1800" b="1" dirty="0">
                <a:effectLst/>
                <a:latin typeface="Calibri" panose="020F0502020204030204" pitchFamily="34" charset="0"/>
                <a:ea typeface="Century Gothic" panose="020B0502020202020204" pitchFamily="34" charset="0"/>
                <a:cs typeface="Arial" panose="020B0604020202020204" pitchFamily="34" charset="0"/>
              </a:rPr>
              <a:t>identify issues for improvement </a:t>
            </a:r>
            <a:r>
              <a:rPr lang="en-GB" sz="1800" dirty="0">
                <a:effectLst/>
                <a:latin typeface="Calibri" panose="020F0502020204030204" pitchFamily="34" charset="0"/>
                <a:ea typeface="Century Gothic" panose="020B0502020202020204" pitchFamily="34" charset="0"/>
                <a:cs typeface="Arial" panose="020B0604020202020204" pitchFamily="34" charset="0"/>
              </a:rPr>
              <a:t>and to build those “next steps” for them staying in these roles and shaping them into the future. </a:t>
            </a:r>
          </a:p>
          <a:p>
            <a:pPr>
              <a:lnSpc>
                <a:spcPct val="107000"/>
              </a:lnSpc>
              <a:spcAft>
                <a:spcPts val="800"/>
              </a:spcAft>
            </a:pP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entury Gothic" panose="020B0502020202020204" pitchFamily="34" charset="0"/>
                <a:cs typeface="Arial" panose="020B0604020202020204" pitchFamily="34" charset="0"/>
              </a:rPr>
              <a:t>In showcasing the impact of this project we are </a:t>
            </a:r>
            <a:r>
              <a:rPr lang="en-GB" sz="1800" b="1" dirty="0">
                <a:effectLst/>
                <a:latin typeface="Calibri" panose="020F0502020204030204" pitchFamily="34" charset="0"/>
                <a:ea typeface="Century Gothic" panose="020B0502020202020204" pitchFamily="34" charset="0"/>
                <a:cs typeface="Arial" panose="020B0604020202020204" pitchFamily="34" charset="0"/>
              </a:rPr>
              <a:t>actively building capacity</a:t>
            </a:r>
            <a:r>
              <a:rPr lang="en-GB" sz="1800" dirty="0">
                <a:effectLst/>
                <a:latin typeface="Calibri" panose="020F0502020204030204" pitchFamily="34" charset="0"/>
                <a:ea typeface="Century Gothic" panose="020B0502020202020204" pitchFamily="34" charset="0"/>
                <a:cs typeface="Arial" panose="020B0604020202020204" pitchFamily="34" charset="0"/>
              </a:rPr>
              <a:t> for the FNSPSOs to continue successfully in their roles, and we are also </a:t>
            </a:r>
            <a:r>
              <a:rPr lang="en-GB" sz="1800" b="1" dirty="0">
                <a:effectLst/>
                <a:latin typeface="Calibri" panose="020F0502020204030204" pitchFamily="34" charset="0"/>
                <a:ea typeface="Century Gothic" panose="020B0502020202020204" pitchFamily="34" charset="0"/>
                <a:cs typeface="Arial" panose="020B0604020202020204" pitchFamily="34" charset="0"/>
              </a:rPr>
              <a:t>identifying learnings for QPS</a:t>
            </a:r>
            <a:r>
              <a:rPr lang="en-GB" sz="1800" dirty="0">
                <a:effectLst/>
                <a:latin typeface="Calibri" panose="020F0502020204030204" pitchFamily="34" charset="0"/>
                <a:ea typeface="Century Gothic" panose="020B0502020202020204" pitchFamily="34" charset="0"/>
                <a:cs typeface="Arial" panose="020B0604020202020204" pitchFamily="34" charset="0"/>
              </a:rPr>
              <a:t>, so that projects don’t just stagnate, but are allowed to continuously improve and strengthen their impact as they move into an ongoing, business as usual phase.</a:t>
            </a:r>
            <a:endParaRPr lang="en-AU" sz="18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19</a:t>
            </a:fld>
            <a:endParaRPr lang="en-US"/>
          </a:p>
        </p:txBody>
      </p:sp>
    </p:spTree>
    <p:extLst>
      <p:ext uri="{BB962C8B-B14F-4D97-AF65-F5344CB8AC3E}">
        <p14:creationId xmlns:p14="http://schemas.microsoft.com/office/powerpoint/2010/main" val="139780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I’d like to begin by </a:t>
            </a:r>
            <a:r>
              <a:rPr lang="en-GB" sz="1200" b="1" dirty="0">
                <a:effectLst/>
                <a:latin typeface="Calibri" panose="020F0502020204030204" pitchFamily="34" charset="0"/>
                <a:ea typeface="Century Gothic" panose="020B0502020202020204" pitchFamily="34" charset="0"/>
                <a:cs typeface="Calibri" panose="020F0502020204030204" pitchFamily="34" charset="0"/>
              </a:rPr>
              <a:t>respectfully acknowledging the Traditional Owners</a:t>
            </a:r>
            <a:r>
              <a:rPr lang="en-GB" sz="1200" dirty="0">
                <a:effectLst/>
                <a:latin typeface="Calibri" panose="020F0502020204030204" pitchFamily="34" charset="0"/>
                <a:ea typeface="Century Gothic" panose="020B0502020202020204" pitchFamily="34" charset="0"/>
                <a:cs typeface="Calibri" panose="020F0502020204030204" pitchFamily="34" charset="0"/>
              </a:rPr>
              <a:t> of the land on which we gather today —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Gadigal people of the Eora Nation</a:t>
            </a:r>
            <a:r>
              <a:rPr lang="en-GB" sz="1200" dirty="0">
                <a:effectLst/>
                <a:latin typeface="Calibri" panose="020F0502020204030204" pitchFamily="34" charset="0"/>
                <a:ea typeface="Century Gothic" panose="020B0502020202020204" pitchFamily="34" charset="0"/>
                <a:cs typeface="Calibri" panose="020F0502020204030204" pitchFamily="34" charset="0"/>
              </a:rPr>
              <a:t> — and pay my respects to </a:t>
            </a:r>
            <a:r>
              <a:rPr lang="en-GB" sz="1200" b="1" dirty="0">
                <a:effectLst/>
                <a:latin typeface="Calibri" panose="020F0502020204030204" pitchFamily="34" charset="0"/>
                <a:ea typeface="Century Gothic" panose="020B0502020202020204" pitchFamily="34" charset="0"/>
                <a:cs typeface="Calibri" panose="020F0502020204030204" pitchFamily="34" charset="0"/>
              </a:rPr>
              <a:t>Elders past and present</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1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I also wish to acknowledge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Traditional Owners of Palm Island</a:t>
            </a:r>
            <a:r>
              <a:rPr lang="en-GB" sz="1200" dirty="0">
                <a:effectLst/>
                <a:latin typeface="Calibri" panose="020F0502020204030204" pitchFamily="34" charset="0"/>
                <a:ea typeface="Century Gothic" panose="020B0502020202020204" pitchFamily="34" charset="0"/>
                <a:cs typeface="Calibri" panose="020F0502020204030204" pitchFamily="34" charset="0"/>
              </a:rPr>
              <a:t>,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Manbarra people</a:t>
            </a:r>
            <a:r>
              <a:rPr lang="en-GB" sz="1200" dirty="0">
                <a:effectLst/>
                <a:latin typeface="Calibri" panose="020F0502020204030204" pitchFamily="34" charset="0"/>
                <a:ea typeface="Century Gothic" panose="020B0502020202020204" pitchFamily="34" charset="0"/>
                <a:cs typeface="Calibri" panose="020F0502020204030204" pitchFamily="34" charset="0"/>
              </a:rPr>
              <a:t>, as well as the indigenous </a:t>
            </a:r>
            <a:r>
              <a:rPr lang="en-GB" sz="1200" b="1" dirty="0">
                <a:effectLst/>
                <a:latin typeface="Calibri" panose="020F0502020204030204" pitchFamily="34" charset="0"/>
                <a:ea typeface="Century Gothic" panose="020B0502020202020204" pitchFamily="34" charset="0"/>
                <a:cs typeface="Calibri" panose="020F0502020204030204" pitchFamily="34" charset="0"/>
              </a:rPr>
              <a:t>Bwgcolman people and their descendants</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1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2</a:t>
            </a:fld>
            <a:endParaRPr lang="en-US"/>
          </a:p>
        </p:txBody>
      </p:sp>
    </p:spTree>
    <p:extLst>
      <p:ext uri="{BB962C8B-B14F-4D97-AF65-F5344CB8AC3E}">
        <p14:creationId xmlns:p14="http://schemas.microsoft.com/office/powerpoint/2010/main" val="3736697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F75FAF-C889-4E24-8895-16E48149B896}" type="slidenum">
              <a:rPr lang="en-US" smtClean="0"/>
              <a:t>20</a:t>
            </a:fld>
            <a:endParaRPr lang="en-US"/>
          </a:p>
        </p:txBody>
      </p:sp>
    </p:spTree>
    <p:extLst>
      <p:ext uri="{BB962C8B-B14F-4D97-AF65-F5344CB8AC3E}">
        <p14:creationId xmlns:p14="http://schemas.microsoft.com/office/powerpoint/2010/main" val="1573471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F75FAF-C889-4E24-8895-16E48149B896}" type="slidenum">
              <a:rPr lang="en-US" smtClean="0"/>
              <a:t>21</a:t>
            </a:fld>
            <a:endParaRPr lang="en-US"/>
          </a:p>
        </p:txBody>
      </p:sp>
    </p:spTree>
    <p:extLst>
      <p:ext uri="{BB962C8B-B14F-4D97-AF65-F5344CB8AC3E}">
        <p14:creationId xmlns:p14="http://schemas.microsoft.com/office/powerpoint/2010/main" val="199074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Before outlining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Security Project</a:t>
            </a:r>
            <a:r>
              <a:rPr lang="en-GB" sz="1200" dirty="0">
                <a:effectLst/>
                <a:latin typeface="Calibri" panose="020F0502020204030204" pitchFamily="34" charset="0"/>
                <a:ea typeface="Century Gothic" panose="020B0502020202020204" pitchFamily="34" charset="0"/>
                <a:cs typeface="Calibri" panose="020F0502020204030204" pitchFamily="34" charset="0"/>
              </a:rPr>
              <a:t> we’ll be discussing today, I’d like to </a:t>
            </a:r>
            <a:r>
              <a:rPr lang="en-GB" sz="1200" b="1" dirty="0">
                <a:effectLst/>
                <a:latin typeface="Calibri" panose="020F0502020204030204" pitchFamily="34" charset="0"/>
                <a:ea typeface="Century Gothic" panose="020B0502020202020204" pitchFamily="34" charset="0"/>
                <a:cs typeface="Calibri" panose="020F0502020204030204" pitchFamily="34" charset="0"/>
              </a:rPr>
              <a:t>briefly highlight recent research</a:t>
            </a:r>
            <a:r>
              <a:rPr lang="en-GB" sz="1200" dirty="0">
                <a:effectLst/>
                <a:latin typeface="Calibri" panose="020F0502020204030204" pitchFamily="34" charset="0"/>
                <a:ea typeface="Century Gothic" panose="020B0502020202020204" pitchFamily="34" charset="0"/>
                <a:cs typeface="Calibri" panose="020F0502020204030204" pitchFamily="34" charset="0"/>
              </a:rPr>
              <a:t> that reinforces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broader social and cultural value</a:t>
            </a:r>
            <a:r>
              <a:rPr lang="en-GB" sz="1200" dirty="0">
                <a:effectLst/>
                <a:latin typeface="Calibri" panose="020F0502020204030204" pitchFamily="34" charset="0"/>
                <a:ea typeface="Century Gothic" panose="020B0502020202020204" pitchFamily="34" charset="0"/>
                <a:cs typeface="Calibri" panose="020F0502020204030204" pitchFamily="34" charset="0"/>
              </a:rPr>
              <a:t> of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community-based First Nations employment</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2024 Australian study</a:t>
            </a:r>
            <a:r>
              <a:rPr lang="en-GB" sz="1200" dirty="0">
                <a:effectLst/>
                <a:latin typeface="Calibri" panose="020F0502020204030204" pitchFamily="34" charset="0"/>
                <a:ea typeface="Century Gothic" panose="020B0502020202020204" pitchFamily="34" charset="0"/>
                <a:cs typeface="Calibri" panose="020F0502020204030204" pitchFamily="34" charset="0"/>
              </a:rPr>
              <a:t> by </a:t>
            </a:r>
            <a:r>
              <a:rPr lang="en-GB" sz="1200" b="1" dirty="0" err="1">
                <a:effectLst/>
                <a:latin typeface="Calibri" panose="020F0502020204030204" pitchFamily="34" charset="0"/>
                <a:ea typeface="Century Gothic" panose="020B0502020202020204" pitchFamily="34" charset="0"/>
                <a:cs typeface="Calibri" panose="020F0502020204030204" pitchFamily="34" charset="0"/>
              </a:rPr>
              <a:t>Doery</a:t>
            </a:r>
            <a:r>
              <a:rPr lang="en-GB" sz="1200" b="1" dirty="0">
                <a:effectLst/>
                <a:latin typeface="Calibri" panose="020F0502020204030204" pitchFamily="34" charset="0"/>
                <a:ea typeface="Century Gothic" panose="020B0502020202020204" pitchFamily="34" charset="0"/>
                <a:cs typeface="Calibri" panose="020F0502020204030204" pitchFamily="34" charset="0"/>
              </a:rPr>
              <a:t> and colleagues</a:t>
            </a:r>
            <a:r>
              <a:rPr lang="en-GB" sz="1200" dirty="0">
                <a:effectLst/>
                <a:latin typeface="Calibri" panose="020F0502020204030204" pitchFamily="34" charset="0"/>
                <a:ea typeface="Century Gothic" panose="020B0502020202020204" pitchFamily="34" charset="0"/>
                <a:cs typeface="Calibri" panose="020F0502020204030204" pitchFamily="34" charset="0"/>
              </a:rPr>
              <a:t> found that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community-based employment</a:t>
            </a:r>
            <a:r>
              <a:rPr lang="en-GB" sz="1200" dirty="0">
                <a:effectLst/>
                <a:latin typeface="Calibri" panose="020F0502020204030204" pitchFamily="34" charset="0"/>
                <a:ea typeface="Century Gothic" panose="020B0502020202020204" pitchFamily="34" charset="0"/>
                <a:cs typeface="Calibri" panose="020F0502020204030204" pitchFamily="34" charset="0"/>
              </a:rPr>
              <a:t> strengthens: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Wellbeing</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Cultural connection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Aspirations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And Resilience</a:t>
            </a:r>
            <a:r>
              <a:rPr lang="en-GB" sz="1200" dirty="0">
                <a:effectLst/>
                <a:latin typeface="Calibri" panose="020F0502020204030204" pitchFamily="34" charset="0"/>
                <a:ea typeface="Century Gothic" panose="020B0502020202020204" pitchFamily="34" charset="0"/>
                <a:cs typeface="Calibri" panose="020F0502020204030204" pitchFamily="34" charset="0"/>
              </a:rPr>
              <a:t> for </a:t>
            </a:r>
            <a:r>
              <a:rPr lang="en-GB" sz="1200" b="1" dirty="0">
                <a:effectLst/>
                <a:latin typeface="Calibri" panose="020F0502020204030204" pitchFamily="34" charset="0"/>
                <a:ea typeface="Century Gothic" panose="020B0502020202020204" pitchFamily="34" charset="0"/>
                <a:cs typeface="Calibri" panose="020F0502020204030204" pitchFamily="34" charset="0"/>
              </a:rPr>
              <a:t>Aboriginal and Torres Strait Islander peoples</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Participants in the study also reported:</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Increased empowerment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Stronger goal-setting</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Greater engagement with culture and community</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Importantly, these outcomes extend </a:t>
            </a:r>
            <a:r>
              <a:rPr lang="en-GB" sz="1200" b="1" dirty="0">
                <a:effectLst/>
                <a:latin typeface="Calibri" panose="020F0502020204030204" pitchFamily="34" charset="0"/>
                <a:ea typeface="Century Gothic" panose="020B0502020202020204" pitchFamily="34" charset="0"/>
                <a:cs typeface="Calibri" panose="020F0502020204030204" pitchFamily="34" charset="0"/>
              </a:rPr>
              <a:t>well beyond economic participation</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3</a:t>
            </a:fld>
            <a:endParaRPr lang="en-US"/>
          </a:p>
        </p:txBody>
      </p:sp>
    </p:spTree>
    <p:extLst>
      <p:ext uri="{BB962C8B-B14F-4D97-AF65-F5344CB8AC3E}">
        <p14:creationId xmlns:p14="http://schemas.microsoft.com/office/powerpoint/2010/main" val="245617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Services Officers</a:t>
            </a:r>
            <a:r>
              <a:rPr lang="en-GB" sz="1200" dirty="0">
                <a:effectLst/>
                <a:latin typeface="Calibri" panose="020F0502020204030204" pitchFamily="34" charset="0"/>
                <a:ea typeface="Century Gothic" panose="020B0502020202020204" pitchFamily="34" charset="0"/>
                <a:cs typeface="Calibri" panose="020F0502020204030204" pitchFamily="34" charset="0"/>
              </a:rPr>
              <a:t> are members of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Queensland Police Service</a:t>
            </a:r>
            <a:r>
              <a:rPr lang="en-GB" sz="1200" dirty="0">
                <a:effectLst/>
                <a:latin typeface="Calibri" panose="020F0502020204030204" pitchFamily="34" charset="0"/>
                <a:ea typeface="Century Gothic" panose="020B0502020202020204" pitchFamily="34" charset="0"/>
                <a:cs typeface="Calibri" panose="020F0502020204030204" pitchFamily="34" charset="0"/>
              </a:rPr>
              <a:t>. They operate within the Protective Services Group of the Security and Counter-Terrorism Command.</a:t>
            </a:r>
          </a:p>
          <a:p>
            <a:pPr>
              <a:lnSpc>
                <a:spcPct val="107000"/>
              </a:lnSpc>
              <a:spcAft>
                <a:spcPts val="800"/>
              </a:spcAft>
            </a:pPr>
            <a:endParaRPr lang="en-GB" sz="1200" dirty="0">
              <a:effectLst/>
              <a:latin typeface="Calibri" panose="020F0502020204030204" pitchFamily="34" charset="0"/>
              <a:ea typeface="Century Gothic" panose="020B050202020202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These officers have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legislated powers</a:t>
            </a:r>
            <a:r>
              <a:rPr lang="en-GB" sz="1200" dirty="0">
                <a:effectLst/>
                <a:latin typeface="Calibri" panose="020F0502020204030204" pitchFamily="34" charset="0"/>
                <a:ea typeface="Century Gothic" panose="020B0502020202020204" pitchFamily="34" charset="0"/>
                <a:cs typeface="Calibri" panose="020F0502020204030204" pitchFamily="34" charset="0"/>
              </a:rPr>
              <a:t> under the </a:t>
            </a:r>
            <a:r>
              <a:rPr lang="en-GB" sz="1200" i="1" dirty="0">
                <a:effectLst/>
                <a:latin typeface="Calibri" panose="020F0502020204030204" pitchFamily="34" charset="0"/>
                <a:ea typeface="Century Gothic" panose="020B0502020202020204" pitchFamily="34" charset="0"/>
                <a:cs typeface="Calibri" panose="020F0502020204030204" pitchFamily="34" charset="0"/>
              </a:rPr>
              <a:t>Police Powers and Responsibilities Act 2000 (Qld)</a:t>
            </a:r>
            <a:r>
              <a:rPr lang="en-GB" sz="1200" dirty="0">
                <a:effectLst/>
                <a:latin typeface="Calibri" panose="020F0502020204030204" pitchFamily="34" charset="0"/>
                <a:ea typeface="Century Gothic" panose="020B0502020202020204" pitchFamily="34" charset="0"/>
                <a:cs typeface="Calibri" panose="020F0502020204030204" pitchFamily="34" charset="0"/>
              </a:rPr>
              <a:t> to provide security to </a:t>
            </a:r>
            <a:r>
              <a:rPr lang="en-GB" sz="1200" b="1" dirty="0">
                <a:effectLst/>
                <a:latin typeface="Calibri" panose="020F0502020204030204" pitchFamily="34" charset="0"/>
                <a:ea typeface="Century Gothic" panose="020B0502020202020204" pitchFamily="34" charset="0"/>
                <a:cs typeface="Calibri" panose="020F0502020204030204" pitchFamily="34" charset="0"/>
              </a:rPr>
              <a:t>Queensland Government buildings and assets</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entury Gothic" panose="020B050202020202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In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2020</a:t>
            </a:r>
            <a:r>
              <a:rPr lang="en-GB" sz="1200" dirty="0">
                <a:effectLst/>
                <a:latin typeface="Calibri" panose="020F0502020204030204" pitchFamily="34" charset="0"/>
                <a:ea typeface="Century Gothic" panose="020B0502020202020204" pitchFamily="34" charset="0"/>
                <a:cs typeface="Calibri" panose="020F0502020204030204" pitchFamily="34" charset="0"/>
              </a:rPr>
              <a:t>,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Services Group</a:t>
            </a:r>
            <a:r>
              <a:rPr lang="en-GB" sz="1200" dirty="0">
                <a:effectLst/>
                <a:latin typeface="Calibri" panose="020F0502020204030204" pitchFamily="34" charset="0"/>
                <a:ea typeface="Century Gothic" panose="020B0502020202020204" pitchFamily="34" charset="0"/>
                <a:cs typeface="Calibri" panose="020F0502020204030204" pitchFamily="34" charset="0"/>
              </a:rPr>
              <a:t> launched its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First Nations Project</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p>
          <a:p>
            <a:pPr>
              <a:lnSpc>
                <a:spcPct val="107000"/>
              </a:lnSpc>
              <a:spcAft>
                <a:spcPts val="800"/>
              </a:spcAft>
            </a:pPr>
            <a:br>
              <a:rPr lang="en-GB" sz="1200" dirty="0">
                <a:effectLst/>
                <a:latin typeface="Calibri" panose="020F0502020204030204" pitchFamily="34" charset="0"/>
                <a:ea typeface="Century Gothic" panose="020B0502020202020204" pitchFamily="34" charset="0"/>
                <a:cs typeface="Calibri" panose="020F0502020204030204" pitchFamily="34" charset="0"/>
              </a:rPr>
            </a:br>
            <a:r>
              <a:rPr lang="en-GB" sz="1200" dirty="0">
                <a:effectLst/>
                <a:latin typeface="Calibri" panose="020F0502020204030204" pitchFamily="34" charset="0"/>
                <a:ea typeface="Century Gothic" panose="020B0502020202020204" pitchFamily="34" charset="0"/>
                <a:cs typeface="Calibri" panose="020F0502020204030204" pitchFamily="34" charset="0"/>
              </a:rPr>
              <a:t>This project is designed to:</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Recruit</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Train</a:t>
            </a:r>
            <a:r>
              <a:rPr lang="en-GB" sz="1200" dirty="0">
                <a:effectLst/>
                <a:latin typeface="Calibri" panose="020F0502020204030204" pitchFamily="34" charset="0"/>
                <a:ea typeface="Century Gothic" panose="020B0502020202020204" pitchFamily="34" charset="0"/>
                <a:cs typeface="Calibri" panose="020F0502020204030204" pitchFamily="34" charset="0"/>
              </a:rPr>
              <a:t>, and</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Employ</a:t>
            </a:r>
            <a:r>
              <a:rPr lang="en-GB" sz="1200" dirty="0">
                <a:effectLst/>
                <a:latin typeface="Calibri" panose="020F0502020204030204" pitchFamily="34" charset="0"/>
                <a:ea typeface="Century Gothic" panose="020B0502020202020204" pitchFamily="34" charset="0"/>
                <a:cs typeface="Calibri" panose="020F0502020204030204" pitchFamily="34" charset="0"/>
              </a:rPr>
              <a:t> local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First Nations people</a:t>
            </a:r>
            <a:r>
              <a:rPr lang="en-GB" sz="1200" dirty="0">
                <a:effectLst/>
                <a:latin typeface="Calibri" panose="020F0502020204030204" pitchFamily="34" charset="0"/>
                <a:ea typeface="Century Gothic" panose="020B0502020202020204" pitchFamily="34" charset="0"/>
                <a:cs typeface="Calibri" panose="020F0502020204030204" pitchFamily="34" charset="0"/>
              </a:rPr>
              <a:t> as Senior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Services Officers</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entury Gothic" panose="020B050202020202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Successful candidates complete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four-and-a-half-week training course</a:t>
            </a:r>
            <a:r>
              <a:rPr lang="en-GB" sz="1200" dirty="0">
                <a:effectLst/>
                <a:latin typeface="Calibri" panose="020F0502020204030204" pitchFamily="34" charset="0"/>
                <a:ea typeface="Century Gothic" panose="020B0502020202020204" pitchFamily="34" charset="0"/>
                <a:cs typeface="Calibri" panose="020F0502020204030204" pitchFamily="34" charset="0"/>
              </a:rPr>
              <a:t> at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Townsville Police Academy</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entury Gothic" panose="020B050202020202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Following training,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First Nations Senior Protective Services Officers</a:t>
            </a:r>
            <a:r>
              <a:rPr lang="en-GB" sz="1200" dirty="0">
                <a:effectLst/>
                <a:latin typeface="Calibri" panose="020F0502020204030204" pitchFamily="34" charset="0"/>
                <a:ea typeface="Century Gothic" panose="020B0502020202020204" pitchFamily="34" charset="0"/>
                <a:cs typeface="Calibri" panose="020F0502020204030204" pitchFamily="34" charset="0"/>
              </a:rPr>
              <a:t> are:</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Deployed within their own communities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entury Gothic" panose="020B0502020202020204" pitchFamily="34" charset="0"/>
                <a:cs typeface="Calibri" panose="020F0502020204030204" pitchFamily="34" charset="0"/>
              </a:rPr>
              <a:t>And provide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security</a:t>
            </a:r>
            <a:r>
              <a:rPr lang="en-GB" sz="1200" dirty="0">
                <a:effectLst/>
                <a:latin typeface="Calibri" panose="020F0502020204030204" pitchFamily="34" charset="0"/>
                <a:ea typeface="Century Gothic" panose="020B0502020202020204" pitchFamily="34" charset="0"/>
                <a:cs typeface="Calibri" panose="020F0502020204030204" pitchFamily="34" charset="0"/>
              </a:rPr>
              <a:t> to Queensland Government agencies on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fee-for-service</a:t>
            </a:r>
            <a:r>
              <a:rPr lang="en-GB" sz="1200" dirty="0">
                <a:effectLst/>
                <a:latin typeface="Calibri" panose="020F0502020204030204" pitchFamily="34" charset="0"/>
                <a:ea typeface="Century Gothic" panose="020B0502020202020204" pitchFamily="34" charset="0"/>
                <a:cs typeface="Calibri" panose="020F0502020204030204" pitchFamily="34" charset="0"/>
              </a:rPr>
              <a:t> basis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entury Gothic" panose="020B050202020202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Historically, government security at these locations was provided by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contracted private security guards</a:t>
            </a:r>
            <a:r>
              <a:rPr lang="en-GB" sz="1200" dirty="0">
                <a:effectLst/>
                <a:latin typeface="Calibri" panose="020F0502020204030204" pitchFamily="34" charset="0"/>
                <a:ea typeface="Century Gothic" panose="020B0502020202020204" pitchFamily="34" charset="0"/>
                <a:cs typeface="Calibri" panose="020F0502020204030204" pitchFamily="34" charset="0"/>
              </a:rPr>
              <a:t>, many of whom worked on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fly-in, fly-out basis</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600" b="1" dirty="0">
                <a:effectLst/>
                <a:latin typeface="Calibri" panose="020F0502020204030204" pitchFamily="34" charset="0"/>
                <a:ea typeface="Century Gothic" panose="020B0502020202020204" pitchFamily="34" charset="0"/>
                <a:cs typeface="Calibri" panose="020F0502020204030204" pitchFamily="34" charset="0"/>
              </a:rPr>
              <a:t> </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4</a:t>
            </a:fld>
            <a:endParaRPr lang="en-US"/>
          </a:p>
        </p:txBody>
      </p:sp>
    </p:spTree>
    <p:extLst>
      <p:ext uri="{BB962C8B-B14F-4D97-AF65-F5344CB8AC3E}">
        <p14:creationId xmlns:p14="http://schemas.microsoft.com/office/powerpoint/2010/main" val="69055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pilot for this project</a:t>
            </a:r>
            <a:r>
              <a:rPr lang="en-GB" sz="1200" dirty="0">
                <a:effectLst/>
                <a:latin typeface="Calibri" panose="020F0502020204030204" pitchFamily="34" charset="0"/>
                <a:ea typeface="Century Gothic" panose="020B0502020202020204" pitchFamily="34" charset="0"/>
                <a:cs typeface="Calibri" panose="020F0502020204030204" pitchFamily="34" charset="0"/>
              </a:rPr>
              <a:t> began in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October 2020</a:t>
            </a:r>
            <a:r>
              <a:rPr lang="en-GB" sz="1200" dirty="0">
                <a:effectLst/>
                <a:latin typeface="Calibri" panose="020F0502020204030204" pitchFamily="34" charset="0"/>
                <a:ea typeface="Century Gothic" panose="020B0502020202020204" pitchFamily="34" charset="0"/>
                <a:cs typeface="Calibri" panose="020F0502020204030204" pitchFamily="34" charset="0"/>
              </a:rPr>
              <a:t> on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Palm Island</a:t>
            </a:r>
            <a:r>
              <a:rPr lang="en-GB" sz="1200" dirty="0">
                <a:effectLst/>
                <a:latin typeface="Calibri" panose="020F0502020204030204" pitchFamily="34" charset="0"/>
                <a:ea typeface="Century Gothic" panose="020B0502020202020204" pitchFamily="34" charset="0"/>
                <a:cs typeface="Calibri" panose="020F0502020204030204" pitchFamily="34" charset="0"/>
              </a:rPr>
              <a:t> —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large, remote Aboriginal community</a:t>
            </a:r>
            <a:r>
              <a:rPr lang="en-GB" sz="1200" dirty="0">
                <a:effectLst/>
                <a:latin typeface="Calibri" panose="020F0502020204030204" pitchFamily="34" charset="0"/>
                <a:ea typeface="Century Gothic" panose="020B0502020202020204" pitchFamily="34" charset="0"/>
                <a:cs typeface="Calibri" panose="020F0502020204030204" pitchFamily="34" charset="0"/>
              </a:rPr>
              <a:t> located approximately </a:t>
            </a:r>
            <a:r>
              <a:rPr lang="en-GB" sz="1200" b="1" dirty="0">
                <a:effectLst/>
                <a:latin typeface="Calibri" panose="020F0502020204030204" pitchFamily="34" charset="0"/>
                <a:ea typeface="Century Gothic" panose="020B0502020202020204" pitchFamily="34" charset="0"/>
                <a:cs typeface="Calibri" panose="020F0502020204030204" pitchFamily="34" charset="0"/>
              </a:rPr>
              <a:t>65 kilometres north of Townsville</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p>
          <a:p>
            <a:pPr>
              <a:lnSpc>
                <a:spcPct val="107000"/>
              </a:lnSpc>
              <a:spcAft>
                <a:spcPts val="800"/>
              </a:spcAf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Palm Island is home to around </a:t>
            </a:r>
            <a:r>
              <a:rPr lang="en-GB" sz="1200" b="1" dirty="0">
                <a:effectLst/>
                <a:latin typeface="Calibri" panose="020F0502020204030204" pitchFamily="34" charset="0"/>
                <a:ea typeface="Century Gothic" panose="020B0502020202020204" pitchFamily="34" charset="0"/>
                <a:cs typeface="Calibri" panose="020F0502020204030204" pitchFamily="34" charset="0"/>
              </a:rPr>
              <a:t>4,000 residents</a:t>
            </a:r>
            <a:r>
              <a:rPr lang="en-GB" sz="1200" dirty="0">
                <a:effectLst/>
                <a:latin typeface="Calibri" panose="020F0502020204030204" pitchFamily="34" charset="0"/>
                <a:ea typeface="Century Gothic" panose="020B0502020202020204" pitchFamily="34" charset="0"/>
                <a:cs typeface="Calibri" panose="020F0502020204030204" pitchFamily="34" charset="0"/>
              </a:rPr>
              <a:t> and the descendants of </a:t>
            </a:r>
            <a:r>
              <a:rPr lang="en-GB" sz="1200" b="1" dirty="0">
                <a:effectLst/>
                <a:latin typeface="Calibri" panose="020F0502020204030204" pitchFamily="34" charset="0"/>
                <a:ea typeface="Century Gothic" panose="020B0502020202020204" pitchFamily="34" charset="0"/>
                <a:cs typeface="Calibri" panose="020F0502020204030204" pitchFamily="34" charset="0"/>
              </a:rPr>
              <a:t>more than fifty different tribal groups. It is aptly known </a:t>
            </a:r>
            <a:r>
              <a:rPr lang="en-GB" sz="1200" dirty="0">
                <a:effectLst/>
                <a:latin typeface="Calibri" panose="020F0502020204030204" pitchFamily="34" charset="0"/>
                <a:ea typeface="Century Gothic" panose="020B0502020202020204" pitchFamily="34" charset="0"/>
                <a:cs typeface="Calibri" panose="020F0502020204030204" pitchFamily="34" charset="0"/>
              </a:rPr>
              <a:t>by its Aboriginal name,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Bwgcolman</a:t>
            </a:r>
            <a:r>
              <a:rPr lang="en-GB" sz="1200" dirty="0">
                <a:effectLst/>
                <a:latin typeface="Calibri" panose="020F0502020204030204" pitchFamily="34" charset="0"/>
                <a:ea typeface="Century Gothic" panose="020B0502020202020204" pitchFamily="34" charset="0"/>
                <a:cs typeface="Calibri" panose="020F0502020204030204" pitchFamily="34" charset="0"/>
              </a:rPr>
              <a:t>, meaning </a:t>
            </a:r>
            <a:r>
              <a:rPr lang="en-GB" sz="1200" i="1" dirty="0">
                <a:effectLst/>
                <a:latin typeface="Calibri" panose="020F0502020204030204" pitchFamily="34" charset="0"/>
                <a:ea typeface="Century Gothic" panose="020B0502020202020204" pitchFamily="34" charset="0"/>
                <a:cs typeface="Calibri" panose="020F0502020204030204" pitchFamily="34" charset="0"/>
              </a:rPr>
              <a:t>“many tribes, one people”</a:t>
            </a:r>
          </a:p>
          <a:p>
            <a:pPr>
              <a:lnSpc>
                <a:spcPct val="107000"/>
              </a:lnSpc>
              <a:spcAft>
                <a:spcPts val="800"/>
              </a:spcAf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Security Project</a:t>
            </a:r>
            <a:r>
              <a:rPr lang="en-GB" sz="1200" dirty="0">
                <a:effectLst/>
                <a:latin typeface="Calibri" panose="020F0502020204030204" pitchFamily="34" charset="0"/>
                <a:ea typeface="Century Gothic" panose="020B0502020202020204" pitchFamily="34" charset="0"/>
                <a:cs typeface="Calibri" panose="020F0502020204030204" pitchFamily="34" charset="0"/>
              </a:rPr>
              <a:t> was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conceptualised</a:t>
            </a:r>
            <a:r>
              <a:rPr lang="en-GB" sz="1200" dirty="0">
                <a:effectLst/>
                <a:latin typeface="Calibri" panose="020F0502020204030204" pitchFamily="34" charset="0"/>
                <a:ea typeface="Century Gothic" panose="020B0502020202020204" pitchFamily="34" charset="0"/>
                <a:cs typeface="Calibri" panose="020F0502020204030204" pitchFamily="34" charset="0"/>
              </a:rPr>
              <a:t> in response to a series of </a:t>
            </a:r>
            <a:r>
              <a:rPr lang="en-GB" sz="1200" b="1" dirty="0">
                <a:effectLst/>
                <a:latin typeface="Calibri" panose="020F0502020204030204" pitchFamily="34" charset="0"/>
                <a:ea typeface="Century Gothic" panose="020B0502020202020204" pitchFamily="34" charset="0"/>
                <a:cs typeface="Calibri" panose="020F0502020204030204" pitchFamily="34" charset="0"/>
              </a:rPr>
              <a:t>incidents on Palm Island</a:t>
            </a:r>
            <a:r>
              <a:rPr lang="en-GB" sz="1200" dirty="0">
                <a:effectLst/>
                <a:latin typeface="Calibri" panose="020F0502020204030204" pitchFamily="34" charset="0"/>
                <a:ea typeface="Century Gothic" panose="020B0502020202020204" pitchFamily="34" charset="0"/>
                <a:cs typeface="Calibri" panose="020F0502020204030204" pitchFamily="34" charset="0"/>
              </a:rPr>
              <a:t>, where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non-local security guards</a:t>
            </a:r>
            <a:r>
              <a:rPr lang="en-GB" sz="1200" dirty="0">
                <a:effectLst/>
                <a:latin typeface="Calibri" panose="020F0502020204030204" pitchFamily="34" charset="0"/>
                <a:ea typeface="Century Gothic" panose="020B0502020202020204" pitchFamily="34" charset="0"/>
                <a:cs typeface="Calibri" panose="020F0502020204030204" pitchFamily="34" charset="0"/>
              </a:rPr>
              <a:t>, contracted through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Services</a:t>
            </a:r>
            <a:r>
              <a:rPr lang="en-GB" sz="1200" dirty="0">
                <a:effectLst/>
                <a:latin typeface="Calibri" panose="020F0502020204030204" pitchFamily="34" charset="0"/>
                <a:ea typeface="Century Gothic" panose="020B0502020202020204" pitchFamily="34" charset="0"/>
                <a:cs typeface="Calibri" panose="020F0502020204030204" pitchFamily="34" charset="0"/>
              </a:rPr>
              <a:t>, were being </a:t>
            </a:r>
            <a:r>
              <a:rPr lang="en-GB" sz="1200" b="1" dirty="0">
                <a:effectLst/>
                <a:latin typeface="Calibri" panose="020F0502020204030204" pitchFamily="34" charset="0"/>
                <a:ea typeface="Century Gothic" panose="020B0502020202020204" pitchFamily="34" charset="0"/>
                <a:cs typeface="Calibri" panose="020F0502020204030204" pitchFamily="34" charset="0"/>
              </a:rPr>
              <a:t>targeted with crime</a:t>
            </a:r>
            <a:r>
              <a:rPr lang="en-GB" sz="1200" dirty="0">
                <a:effectLst/>
                <a:latin typeface="Calibri" panose="020F0502020204030204" pitchFamily="34" charset="0"/>
                <a:ea typeface="Century Gothic" panose="020B0502020202020204" pitchFamily="34" charset="0"/>
                <a:cs typeface="Calibri" panose="020F0502020204030204" pitchFamily="34" charset="0"/>
              </a:rPr>
              <a:t> — including </a:t>
            </a:r>
            <a:r>
              <a:rPr lang="en-GB" sz="1200" b="1" dirty="0">
                <a:effectLst/>
                <a:latin typeface="Calibri" panose="020F0502020204030204" pitchFamily="34" charset="0"/>
                <a:ea typeface="Century Gothic" panose="020B0502020202020204" pitchFamily="34" charset="0"/>
                <a:cs typeface="Calibri" panose="020F0502020204030204" pitchFamily="34" charset="0"/>
              </a:rPr>
              <a:t>rock throwing</a:t>
            </a:r>
            <a:r>
              <a:rPr lang="en-GB" sz="1200" dirty="0">
                <a:effectLst/>
                <a:latin typeface="Calibri" panose="020F0502020204030204" pitchFamily="34" charset="0"/>
                <a:ea typeface="Century Gothic" panose="020B0502020202020204" pitchFamily="34" charset="0"/>
                <a:cs typeface="Calibri" panose="020F0502020204030204" pitchFamily="34" charset="0"/>
              </a:rPr>
              <a:t> and </a:t>
            </a:r>
            <a:r>
              <a:rPr lang="en-GB" sz="1200" b="1" dirty="0">
                <a:effectLst/>
                <a:latin typeface="Calibri" panose="020F0502020204030204" pitchFamily="34" charset="0"/>
                <a:ea typeface="Century Gothic" panose="020B0502020202020204" pitchFamily="34" charset="0"/>
                <a:cs typeface="Calibri" panose="020F0502020204030204" pitchFamily="34" charset="0"/>
              </a:rPr>
              <a:t>damage to property</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These incidents highlighted that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existing, fly-in fly-out security model</a:t>
            </a:r>
            <a:r>
              <a:rPr lang="en-GB" sz="1200" dirty="0">
                <a:effectLst/>
                <a:latin typeface="Calibri" panose="020F0502020204030204" pitchFamily="34" charset="0"/>
                <a:ea typeface="Century Gothic" panose="020B0502020202020204" pitchFamily="34" charset="0"/>
                <a:cs typeface="Calibri" panose="020F0502020204030204" pitchFamily="34" charset="0"/>
              </a:rPr>
              <a:t> was </a:t>
            </a:r>
            <a:r>
              <a:rPr lang="en-GB" sz="1200" b="1" dirty="0">
                <a:effectLst/>
                <a:latin typeface="Calibri" panose="020F0502020204030204" pitchFamily="34" charset="0"/>
                <a:ea typeface="Century Gothic" panose="020B0502020202020204" pitchFamily="34" charset="0"/>
                <a:cs typeface="Calibri" panose="020F0502020204030204" pitchFamily="34" charset="0"/>
              </a:rPr>
              <a:t>not effective</a:t>
            </a:r>
            <a:r>
              <a:rPr lang="en-GB" sz="1200" dirty="0">
                <a:effectLst/>
                <a:latin typeface="Calibri" panose="020F0502020204030204" pitchFamily="34" charset="0"/>
                <a:ea typeface="Century Gothic" panose="020B0502020202020204" pitchFamily="34" charset="0"/>
                <a:cs typeface="Calibri" panose="020F0502020204030204" pitchFamily="34" charset="0"/>
              </a:rPr>
              <a:t> or well-received by the community.</a:t>
            </a:r>
            <a:r>
              <a:rPr lang="en-AU" sz="1200" dirty="0">
                <a:effectLst/>
                <a:latin typeface="Calibri" panose="020F0502020204030204" pitchFamily="34" charset="0"/>
                <a:ea typeface="Century Gothic" panose="020B0502020202020204" pitchFamily="34" charset="0"/>
                <a:cs typeface="Arial" panose="020B0604020202020204" pitchFamily="34" charset="0"/>
              </a:rPr>
              <a:t> </a:t>
            </a:r>
            <a:r>
              <a:rPr lang="en-GB" sz="1200" dirty="0">
                <a:effectLst/>
                <a:latin typeface="Calibri" panose="020F0502020204030204" pitchFamily="34" charset="0"/>
                <a:ea typeface="Century Gothic" panose="020B0502020202020204" pitchFamily="34" charset="0"/>
                <a:cs typeface="Calibri" panose="020F0502020204030204" pitchFamily="34" charset="0"/>
              </a:rPr>
              <a:t>It hence became clear that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new, community-driven approach</a:t>
            </a:r>
            <a:r>
              <a:rPr lang="en-GB" sz="1200" dirty="0">
                <a:effectLst/>
                <a:latin typeface="Calibri" panose="020F0502020204030204" pitchFamily="34" charset="0"/>
                <a:ea typeface="Century Gothic" panose="020B0502020202020204" pitchFamily="34" charset="0"/>
                <a:cs typeface="Calibri" panose="020F0502020204030204" pitchFamily="34" charset="0"/>
              </a:rPr>
              <a:t> to security was needed. </a:t>
            </a:r>
          </a:p>
          <a:p>
            <a:pPr>
              <a:lnSpc>
                <a:spcPct val="107000"/>
              </a:lnSpc>
              <a:spcAft>
                <a:spcPts val="800"/>
              </a:spcAf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b="1" dirty="0">
                <a:effectLst/>
                <a:latin typeface="Calibri" panose="020F0502020204030204" pitchFamily="34" charset="0"/>
                <a:ea typeface="Century Gothic" panose="020B0502020202020204" pitchFamily="34" charset="0"/>
                <a:cs typeface="Calibri" panose="020F0502020204030204" pitchFamily="34" charset="0"/>
              </a:rPr>
              <a:t>Today</a:t>
            </a:r>
            <a:r>
              <a:rPr lang="en-GB" sz="1200" dirty="0">
                <a:effectLst/>
                <a:latin typeface="Calibri" panose="020F0502020204030204" pitchFamily="34" charset="0"/>
                <a:ea typeface="Century Gothic" panose="020B0502020202020204" pitchFamily="34" charset="0"/>
                <a:cs typeface="Calibri" panose="020F0502020204030204" pitchFamily="34" charset="0"/>
              </a:rPr>
              <a:t>,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First Nations Senior Protective Services Officers</a:t>
            </a:r>
            <a:r>
              <a:rPr lang="en-GB" sz="1200" dirty="0">
                <a:effectLst/>
                <a:latin typeface="Calibri" panose="020F0502020204030204" pitchFamily="34" charset="0"/>
                <a:ea typeface="Century Gothic" panose="020B0502020202020204" pitchFamily="34" charset="0"/>
                <a:cs typeface="Calibri" panose="020F0502020204030204" pitchFamily="34" charset="0"/>
              </a:rPr>
              <a:t> are:</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b="1" dirty="0">
                <a:effectLst/>
                <a:latin typeface="Calibri" panose="020F0502020204030204" pitchFamily="34" charset="0"/>
                <a:ea typeface="Century Gothic" panose="020B0502020202020204" pitchFamily="34" charset="0"/>
                <a:cs typeface="Calibri" panose="020F0502020204030204" pitchFamily="34" charset="0"/>
              </a:rPr>
              <a:t>Deployed across multiple sites</a:t>
            </a:r>
            <a:r>
              <a:rPr lang="en-GB" sz="1200" dirty="0">
                <a:effectLst/>
                <a:latin typeface="Calibri" panose="020F0502020204030204" pitchFamily="34" charset="0"/>
                <a:ea typeface="Century Gothic" panose="020B0502020202020204" pitchFamily="34" charset="0"/>
                <a:cs typeface="Calibri" panose="020F0502020204030204" pitchFamily="34" charset="0"/>
              </a:rPr>
              <a:t> on Palm Island for client groups including: </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entury Gothic" panose="020B0502020202020204" pitchFamily="34" charset="0"/>
                <a:cs typeface="Calibri" panose="020F0502020204030204" pitchFamily="34" charset="0"/>
              </a:rPr>
              <a:t>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Department of Education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entury Gothic" panose="020B0502020202020204" pitchFamily="34" charset="0"/>
                <a:cs typeface="Calibri" panose="020F0502020204030204" pitchFamily="34" charset="0"/>
              </a:rPr>
              <a:t>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Department of Justice and Attorney-General</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b="1" dirty="0">
                <a:effectLst/>
                <a:latin typeface="Calibri" panose="020F0502020204030204" pitchFamily="34" charset="0"/>
                <a:ea typeface="Century Gothic" panose="020B0502020202020204" pitchFamily="34" charset="0"/>
                <a:cs typeface="Calibri" panose="020F0502020204030204" pitchFamily="34" charset="0"/>
              </a:rPr>
              <a:t>Catholic Education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914400">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 </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1F75FAF-C889-4E24-8895-16E48149B896}" type="slidenum">
              <a:rPr lang="en-US" smtClean="0"/>
              <a:t>5</a:t>
            </a:fld>
            <a:endParaRPr lang="en-US"/>
          </a:p>
        </p:txBody>
      </p:sp>
    </p:spTree>
    <p:extLst>
      <p:ext uri="{BB962C8B-B14F-4D97-AF65-F5344CB8AC3E}">
        <p14:creationId xmlns:p14="http://schemas.microsoft.com/office/powerpoint/2010/main" val="384837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Palm Island pilot</a:t>
            </a:r>
            <a:r>
              <a:rPr lang="en-GB" sz="1200" dirty="0">
                <a:effectLst/>
                <a:latin typeface="Calibri" panose="020F0502020204030204" pitchFamily="34" charset="0"/>
                <a:ea typeface="Century Gothic" panose="020B0502020202020204" pitchFamily="34" charset="0"/>
                <a:cs typeface="Calibri" panose="020F0502020204030204" pitchFamily="34" charset="0"/>
              </a:rPr>
              <a:t> was supported by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two-phase evaluation</a:t>
            </a:r>
            <a:r>
              <a:rPr lang="en-GB" sz="1200" dirty="0">
                <a:effectLst/>
                <a:latin typeface="Calibri" panose="020F0502020204030204" pitchFamily="34" charset="0"/>
                <a:ea typeface="Century Gothic" panose="020B0502020202020204" pitchFamily="34" charset="0"/>
                <a:cs typeface="Calibri" panose="020F0502020204030204" pitchFamily="34" charset="0"/>
              </a:rPr>
              <a:t>, conducted by our unit in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2021</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b="1" dirty="0">
                <a:effectLst/>
                <a:latin typeface="Calibri" panose="020F0502020204030204" pitchFamily="34" charset="0"/>
                <a:ea typeface="Century Gothic" panose="020B0502020202020204" pitchFamily="34" charset="0"/>
                <a:cs typeface="Calibri" panose="020F0502020204030204" pitchFamily="34" charset="0"/>
              </a:rPr>
              <a:t>Phase One</a:t>
            </a:r>
            <a:r>
              <a:rPr lang="en-GB" sz="1200" dirty="0">
                <a:effectLst/>
                <a:latin typeface="Calibri" panose="020F0502020204030204" pitchFamily="34" charset="0"/>
                <a:ea typeface="Century Gothic" panose="020B0502020202020204" pitchFamily="34" charset="0"/>
                <a:cs typeface="Calibri" panose="020F0502020204030204" pitchFamily="34" charset="0"/>
              </a:rPr>
              <a:t> was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process evaluation</a:t>
            </a:r>
            <a:r>
              <a:rPr lang="en-GB" sz="1200" dirty="0">
                <a:effectLst/>
                <a:latin typeface="Calibri" panose="020F0502020204030204" pitchFamily="34" charset="0"/>
                <a:ea typeface="Century Gothic" panose="020B0502020202020204" pitchFamily="34" charset="0"/>
                <a:cs typeface="Calibri" panose="020F0502020204030204" pitchFamily="34" charset="0"/>
              </a:rPr>
              <a:t>, which examined:</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Project delivery</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Implementation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Communication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Recruitment and training</a:t>
            </a:r>
          </a:p>
          <a:p>
            <a:pPr marL="0" lvl="0" indent="0">
              <a:lnSpc>
                <a:spcPct val="107000"/>
              </a:lnSpc>
              <a:spcAft>
                <a:spcPts val="800"/>
              </a:spcAft>
              <a:buSzPts val="1000"/>
              <a:buFont typeface="Symbol" panose="05050102010706020507" pitchFamily="18" charset="2"/>
              <a:buNone/>
              <a:tabLst>
                <a:tab pos="457200" algn="l"/>
              </a:tabLs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b="1" dirty="0">
                <a:effectLst/>
                <a:latin typeface="Calibri" panose="020F0502020204030204" pitchFamily="34" charset="0"/>
                <a:ea typeface="Century Gothic" panose="020B0502020202020204" pitchFamily="34" charset="0"/>
                <a:cs typeface="Calibri" panose="020F0502020204030204" pitchFamily="34" charset="0"/>
              </a:rPr>
              <a:t>Phase Two</a:t>
            </a:r>
            <a:r>
              <a:rPr lang="en-GB" sz="1200" dirty="0">
                <a:effectLst/>
                <a:latin typeface="Calibri" panose="020F0502020204030204" pitchFamily="34" charset="0"/>
                <a:ea typeface="Century Gothic" panose="020B0502020202020204" pitchFamily="34" charset="0"/>
                <a:cs typeface="Calibri" panose="020F0502020204030204" pitchFamily="34" charset="0"/>
              </a:rPr>
              <a:t> was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medium-term outcome evaluation</a:t>
            </a:r>
            <a:r>
              <a:rPr lang="en-GB" sz="1200" dirty="0">
                <a:effectLst/>
                <a:latin typeface="Calibri" panose="020F0502020204030204" pitchFamily="34" charset="0"/>
                <a:ea typeface="Century Gothic" panose="020B0502020202020204" pitchFamily="34" charset="0"/>
                <a:cs typeface="Calibri" panose="020F0502020204030204" pitchFamily="34" charset="0"/>
              </a:rPr>
              <a:t>, which focused 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Project delivery</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Stakeholder perceptions and relationships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Crime rates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Service delivery costs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6</a:t>
            </a:fld>
            <a:endParaRPr lang="en-US"/>
          </a:p>
        </p:txBody>
      </p:sp>
    </p:spTree>
    <p:extLst>
      <p:ext uri="{BB962C8B-B14F-4D97-AF65-F5344CB8AC3E}">
        <p14:creationId xmlns:p14="http://schemas.microsoft.com/office/powerpoint/2010/main" val="94200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In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2023</a:t>
            </a:r>
            <a:r>
              <a:rPr lang="en-GB" sz="1200" dirty="0">
                <a:effectLst/>
                <a:latin typeface="Calibri" panose="020F0502020204030204" pitchFamily="34" charset="0"/>
                <a:ea typeface="Century Gothic" panose="020B0502020202020204" pitchFamily="34" charset="0"/>
                <a:cs typeface="Calibri" panose="020F0502020204030204" pitchFamily="34" charset="0"/>
              </a:rPr>
              <a:t>, our unit was requested by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Protective Services Group</a:t>
            </a:r>
            <a:r>
              <a:rPr lang="en-GB" sz="1200" dirty="0">
                <a:effectLst/>
                <a:latin typeface="Calibri" panose="020F0502020204030204" pitchFamily="34" charset="0"/>
                <a:ea typeface="Century Gothic" panose="020B0502020202020204" pitchFamily="34" charset="0"/>
                <a:cs typeface="Calibri" panose="020F0502020204030204" pitchFamily="34" charset="0"/>
              </a:rPr>
              <a:t> to conduct an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evaluation of the expansion</a:t>
            </a:r>
            <a:r>
              <a:rPr lang="en-GB" sz="1200" dirty="0">
                <a:effectLst/>
                <a:latin typeface="Calibri" panose="020F0502020204030204" pitchFamily="34" charset="0"/>
                <a:ea typeface="Century Gothic" panose="020B0502020202020204" pitchFamily="34" charset="0"/>
                <a:cs typeface="Calibri" panose="020F0502020204030204" pitchFamily="34" charset="0"/>
              </a:rPr>
              <a:t> of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First Nations Project</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The project had previously expanded to:</a:t>
            </a:r>
          </a:p>
          <a:p>
            <a:pPr>
              <a:lnSpc>
                <a:spcPct val="107000"/>
              </a:lnSpc>
              <a:spcAft>
                <a:spcPts val="800"/>
              </a:spcAf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err="1">
                <a:effectLst/>
                <a:latin typeface="Calibri" panose="020F0502020204030204" pitchFamily="34" charset="0"/>
                <a:ea typeface="Century Gothic" panose="020B0502020202020204" pitchFamily="34" charset="0"/>
                <a:cs typeface="Calibri" panose="020F0502020204030204" pitchFamily="34" charset="0"/>
              </a:rPr>
              <a:t>Yarrabah</a:t>
            </a:r>
            <a:r>
              <a:rPr lang="en-GB" sz="1200" dirty="0">
                <a:effectLst/>
                <a:latin typeface="Calibri" panose="020F0502020204030204" pitchFamily="34" charset="0"/>
                <a:ea typeface="Century Gothic" panose="020B0502020202020204" pitchFamily="34" charset="0"/>
                <a:cs typeface="Calibri" panose="020F0502020204030204" pitchFamily="34" charset="0"/>
              </a:rPr>
              <a:t> in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2022</a:t>
            </a:r>
            <a:r>
              <a:rPr lang="en-GB" sz="1200" dirty="0">
                <a:effectLst/>
                <a:latin typeface="Calibri" panose="020F0502020204030204" pitchFamily="34" charset="0"/>
                <a:ea typeface="Century Gothic" panose="020B0502020202020204" pitchFamily="34" charset="0"/>
                <a:cs typeface="Calibri" panose="020F0502020204030204" pitchFamily="34" charset="0"/>
              </a:rPr>
              <a:t>, and</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Bamaga</a:t>
            </a:r>
            <a:r>
              <a:rPr lang="en-GB" sz="1200" dirty="0">
                <a:effectLst/>
                <a:latin typeface="Calibri" panose="020F0502020204030204" pitchFamily="34" charset="0"/>
                <a:ea typeface="Century Gothic" panose="020B0502020202020204" pitchFamily="34" charset="0"/>
                <a:cs typeface="Calibri" panose="020F0502020204030204" pitchFamily="34" charset="0"/>
              </a:rPr>
              <a:t>, </a:t>
            </a:r>
            <a:r>
              <a:rPr lang="en-GB" sz="1200" b="1" dirty="0">
                <a:effectLst/>
                <a:latin typeface="Calibri" panose="020F0502020204030204" pitchFamily="34" charset="0"/>
                <a:ea typeface="Century Gothic" panose="020B0502020202020204" pitchFamily="34" charset="0"/>
                <a:cs typeface="Calibri" panose="020F0502020204030204" pitchFamily="34" charset="0"/>
              </a:rPr>
              <a:t>Lockhart River</a:t>
            </a:r>
            <a:r>
              <a:rPr lang="en-GB" sz="1200" dirty="0">
                <a:effectLst/>
                <a:latin typeface="Calibri" panose="020F0502020204030204" pitchFamily="34" charset="0"/>
                <a:ea typeface="Century Gothic" panose="020B0502020202020204" pitchFamily="34" charset="0"/>
                <a:cs typeface="Calibri" panose="020F0502020204030204" pitchFamily="34" charset="0"/>
              </a:rPr>
              <a:t>, and </a:t>
            </a:r>
            <a:r>
              <a:rPr lang="en-GB" sz="1200" b="1" dirty="0" err="1">
                <a:effectLst/>
                <a:latin typeface="Calibri" panose="020F0502020204030204" pitchFamily="34" charset="0"/>
                <a:ea typeface="Century Gothic" panose="020B0502020202020204" pitchFamily="34" charset="0"/>
                <a:cs typeface="Calibri" panose="020F0502020204030204" pitchFamily="34" charset="0"/>
              </a:rPr>
              <a:t>Woorabinda</a:t>
            </a:r>
            <a:r>
              <a:rPr lang="en-GB" sz="1200" dirty="0">
                <a:effectLst/>
                <a:latin typeface="Calibri" panose="020F0502020204030204" pitchFamily="34" charset="0"/>
                <a:ea typeface="Century Gothic" panose="020B0502020202020204" pitchFamily="34" charset="0"/>
                <a:cs typeface="Calibri" panose="020F0502020204030204" pitchFamily="34" charset="0"/>
              </a:rPr>
              <a:t> in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2024</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p>
          <a:p>
            <a:pPr marL="0" lvl="0" indent="0">
              <a:lnSpc>
                <a:spcPct val="107000"/>
              </a:lnSpc>
              <a:spcAft>
                <a:spcPts val="800"/>
              </a:spcAft>
              <a:buSzPts val="1000"/>
              <a:buFont typeface="Symbol" panose="05050102010706020507" pitchFamily="18" charset="2"/>
              <a:buNone/>
              <a:tabLst>
                <a:tab pos="457200" algn="l"/>
              </a:tabLs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Recognising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unique opportunity</a:t>
            </a:r>
            <a:r>
              <a:rPr lang="en-GB" sz="1200" dirty="0">
                <a:effectLst/>
                <a:latin typeface="Calibri" panose="020F0502020204030204" pitchFamily="34" charset="0"/>
                <a:ea typeface="Century Gothic" panose="020B0502020202020204" pitchFamily="34" charset="0"/>
                <a:cs typeface="Calibri" panose="020F0502020204030204" pitchFamily="34" charset="0"/>
              </a:rPr>
              <a:t> this presented—and with the agreement of our clients—we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broadened the evaluation scope</a:t>
            </a:r>
            <a:r>
              <a:rPr lang="en-GB" sz="1200" dirty="0">
                <a:effectLst/>
                <a:latin typeface="Calibri" panose="020F0502020204030204" pitchFamily="34" charset="0"/>
                <a:ea typeface="Century Gothic" panose="020B0502020202020204" pitchFamily="34" charset="0"/>
                <a:cs typeface="Calibri" panose="020F0502020204030204" pitchFamily="34" charset="0"/>
              </a:rPr>
              <a:t> to include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long-term outcome assessment</a:t>
            </a:r>
            <a:r>
              <a:rPr lang="en-GB" sz="1200" dirty="0">
                <a:effectLst/>
                <a:latin typeface="Calibri" panose="020F0502020204030204" pitchFamily="34" charset="0"/>
                <a:ea typeface="Century Gothic" panose="020B0502020202020204" pitchFamily="34" charset="0"/>
                <a:cs typeface="Calibri" panose="020F0502020204030204" pitchFamily="34" charset="0"/>
              </a:rPr>
              <a:t> of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Palm Island</a:t>
            </a:r>
            <a:r>
              <a:rPr lang="en-GB" sz="1200" dirty="0">
                <a:effectLst/>
                <a:latin typeface="Calibri" panose="020F0502020204030204" pitchFamily="34" charset="0"/>
                <a:ea typeface="Century Gothic" panose="020B0502020202020204" pitchFamily="34" charset="0"/>
                <a:cs typeface="Calibri" panose="020F0502020204030204" pitchFamily="34" charset="0"/>
              </a:rPr>
              <a:t>,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four years post implementation. </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Long-term evaluations like this are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rare in government settings</a:t>
            </a:r>
            <a:r>
              <a:rPr lang="en-GB" sz="1200" dirty="0">
                <a:effectLst/>
                <a:latin typeface="Calibri" panose="020F0502020204030204" pitchFamily="34" charset="0"/>
                <a:ea typeface="Century Gothic" panose="020B0502020202020204" pitchFamily="34" charset="0"/>
                <a:cs typeface="Calibri" panose="020F0502020204030204" pitchFamily="34" charset="0"/>
              </a:rPr>
              <a:t>, but they can reveal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critical insights</a:t>
            </a:r>
            <a:r>
              <a:rPr lang="en-GB" sz="1200" dirty="0">
                <a:effectLst/>
                <a:latin typeface="Calibri" panose="020F0502020204030204" pitchFamily="34" charset="0"/>
                <a:ea typeface="Century Gothic" panose="020B0502020202020204" pitchFamily="34" charset="0"/>
                <a:cs typeface="Calibri" panose="020F0502020204030204" pitchFamily="34" charset="0"/>
              </a:rPr>
              <a:t> often missed by short- and medium-term outcome assessments.</a:t>
            </a:r>
          </a:p>
          <a:p>
            <a:pPr>
              <a:lnSpc>
                <a:spcPct val="107000"/>
              </a:lnSpc>
              <a:spcAft>
                <a:spcPts val="800"/>
              </a:spcAf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To explore long-term impacts more deeply, we conducted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case studies</a:t>
            </a:r>
            <a:r>
              <a:rPr lang="en-GB" sz="1200" dirty="0">
                <a:effectLst/>
                <a:latin typeface="Calibri" panose="020F0502020204030204" pitchFamily="34" charset="0"/>
                <a:ea typeface="Century Gothic" panose="020B0502020202020204" pitchFamily="34" charset="0"/>
                <a:cs typeface="Calibri" panose="020F0502020204030204" pitchFamily="34" charset="0"/>
              </a:rPr>
              <a:t> with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four First Nations Senior Protective Service Officers</a:t>
            </a:r>
            <a:r>
              <a:rPr lang="en-GB" sz="1200" dirty="0">
                <a:effectLst/>
                <a:latin typeface="Calibri" panose="020F0502020204030204" pitchFamily="34" charset="0"/>
                <a:ea typeface="Century Gothic" panose="020B0502020202020204" pitchFamily="34" charset="0"/>
                <a:cs typeface="Calibri" panose="020F0502020204030204" pitchFamily="34" charset="0"/>
              </a:rPr>
              <a:t> who were part of the first recruit group and remain employed in their role present day. </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Their stories illustrate how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culturally grounded</a:t>
            </a:r>
            <a:r>
              <a:rPr lang="en-GB" sz="1200" dirty="0">
                <a:effectLst/>
                <a:latin typeface="Calibri" panose="020F0502020204030204" pitchFamily="34" charset="0"/>
                <a:ea typeface="Century Gothic" panose="020B0502020202020204" pitchFamily="34" charset="0"/>
                <a:cs typeface="Calibri" panose="020F0502020204030204" pitchFamily="34" charset="0"/>
              </a:rPr>
              <a:t>,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community-first approach</a:t>
            </a:r>
            <a:r>
              <a:rPr lang="en-GB" sz="1200" dirty="0">
                <a:effectLst/>
                <a:latin typeface="Calibri" panose="020F0502020204030204" pitchFamily="34" charset="0"/>
                <a:ea typeface="Century Gothic" panose="020B0502020202020204" pitchFamily="34" charset="0"/>
                <a:cs typeface="Calibri" panose="020F0502020204030204" pitchFamily="34" charset="0"/>
              </a:rPr>
              <a:t> to security:</a:t>
            </a:r>
          </a:p>
          <a:p>
            <a:pPr>
              <a:lnSpc>
                <a:spcPct val="107000"/>
              </a:lnSpc>
              <a:spcAft>
                <a:spcPts val="800"/>
              </a:spcAf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entury Gothic" panose="020B0502020202020204" pitchFamily="34" charset="0"/>
                <a:cs typeface="Calibri" panose="020F0502020204030204" pitchFamily="34" charset="0"/>
              </a:rPr>
              <a:t>Delivers benefits </a:t>
            </a:r>
            <a:r>
              <a:rPr lang="en-GB" sz="1200" b="1" dirty="0">
                <a:effectLst/>
                <a:latin typeface="Calibri" panose="020F0502020204030204" pitchFamily="34" charset="0"/>
                <a:ea typeface="Century Gothic" panose="020B0502020202020204" pitchFamily="34" charset="0"/>
                <a:cs typeface="Calibri" panose="020F0502020204030204" pitchFamily="34" charset="0"/>
              </a:rPr>
              <a:t>well beyond crime reduction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entury Gothic" panose="020B0502020202020204" pitchFamily="34" charset="0"/>
                <a:cs typeface="Calibri" panose="020F0502020204030204" pitchFamily="34" charset="0"/>
              </a:rPr>
              <a:t>Helps to </a:t>
            </a:r>
            <a:r>
              <a:rPr lang="en-GB" sz="1200" b="1" dirty="0">
                <a:effectLst/>
                <a:latin typeface="Calibri" panose="020F0502020204030204" pitchFamily="34" charset="0"/>
                <a:ea typeface="Century Gothic" panose="020B0502020202020204" pitchFamily="34" charset="0"/>
                <a:cs typeface="Calibri" panose="020F0502020204030204" pitchFamily="34" charset="0"/>
              </a:rPr>
              <a:t>reframe relationships</a:t>
            </a:r>
            <a:r>
              <a:rPr lang="en-GB" sz="1200" dirty="0">
                <a:effectLst/>
                <a:latin typeface="Calibri" panose="020F0502020204030204" pitchFamily="34" charset="0"/>
                <a:ea typeface="Century Gothic" panose="020B0502020202020204" pitchFamily="34" charset="0"/>
                <a:cs typeface="Calibri" panose="020F0502020204030204" pitchFamily="34" charset="0"/>
              </a:rPr>
              <a:t> between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police and First Nations communities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entury Gothic" panose="020B0502020202020204" pitchFamily="34" charset="0"/>
                <a:cs typeface="Calibri" panose="020F0502020204030204" pitchFamily="34" charset="0"/>
              </a:rPr>
              <a:t>Offers many beneficial outcomes for employees </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7</a:t>
            </a:fld>
            <a:endParaRPr lang="en-US"/>
          </a:p>
        </p:txBody>
      </p:sp>
    </p:spTree>
    <p:extLst>
      <p:ext uri="{BB962C8B-B14F-4D97-AF65-F5344CB8AC3E}">
        <p14:creationId xmlns:p14="http://schemas.microsoft.com/office/powerpoint/2010/main" val="300593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Our </a:t>
            </a:r>
            <a:r>
              <a:rPr lang="en-GB" sz="1200" b="1" dirty="0">
                <a:effectLst/>
                <a:latin typeface="Calibri" panose="020F0502020204030204" pitchFamily="34" charset="0"/>
                <a:ea typeface="Century Gothic" panose="020B0502020202020204" pitchFamily="34" charset="0"/>
                <a:cs typeface="Calibri" panose="020F0502020204030204" pitchFamily="34" charset="0"/>
              </a:rPr>
              <a:t>long-term evaluation</a:t>
            </a:r>
            <a:r>
              <a:rPr lang="en-GB" sz="1200" dirty="0">
                <a:effectLst/>
                <a:latin typeface="Calibri" panose="020F0502020204030204" pitchFamily="34" charset="0"/>
                <a:ea typeface="Century Gothic" panose="020B0502020202020204" pitchFamily="34" charset="0"/>
                <a:cs typeface="Calibri" panose="020F0502020204030204" pitchFamily="34" charset="0"/>
              </a:rPr>
              <a:t>, delivered in </a:t>
            </a:r>
            <a:r>
              <a:rPr lang="en-GB" sz="1200" b="1" dirty="0">
                <a:effectLst/>
                <a:latin typeface="Calibri" panose="020F0502020204030204" pitchFamily="34" charset="0"/>
                <a:ea typeface="Century Gothic" panose="020B0502020202020204" pitchFamily="34" charset="0"/>
                <a:cs typeface="Calibri" panose="020F0502020204030204" pitchFamily="34" charset="0"/>
              </a:rPr>
              <a:t>July 2025</a:t>
            </a:r>
            <a:r>
              <a:rPr lang="en-GB" sz="1200" dirty="0">
                <a:effectLst/>
                <a:latin typeface="Calibri" panose="020F0502020204030204" pitchFamily="34" charset="0"/>
                <a:ea typeface="Century Gothic" panose="020B0502020202020204" pitchFamily="34" charset="0"/>
                <a:cs typeface="Calibri" panose="020F0502020204030204" pitchFamily="34" charset="0"/>
              </a:rPr>
              <a:t>, assessed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sustained outcomes</a:t>
            </a:r>
            <a:r>
              <a:rPr lang="en-GB" sz="1200" dirty="0">
                <a:effectLst/>
                <a:latin typeface="Calibri" panose="020F0502020204030204" pitchFamily="34" charset="0"/>
                <a:ea typeface="Century Gothic" panose="020B0502020202020204" pitchFamily="34" charset="0"/>
                <a:cs typeface="Calibri" panose="020F0502020204030204" pitchFamily="34" charset="0"/>
              </a:rPr>
              <a:t> of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First Nations Project</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Key evaluation areas included:</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Recruitment and training</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Role perceptions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Employment opportunities</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Safety and prevention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Governance and sustainability</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8</a:t>
            </a:fld>
            <a:endParaRPr lang="en-US"/>
          </a:p>
        </p:txBody>
      </p:sp>
    </p:spTree>
    <p:extLst>
      <p:ext uri="{BB962C8B-B14F-4D97-AF65-F5344CB8AC3E}">
        <p14:creationId xmlns:p14="http://schemas.microsoft.com/office/powerpoint/2010/main" val="62517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As mentioned previously, as part of our evaluation, we developed a series of </a:t>
            </a:r>
            <a:r>
              <a:rPr lang="en-GB" sz="1200" b="1" dirty="0">
                <a:effectLst/>
                <a:latin typeface="Calibri" panose="020F0502020204030204" pitchFamily="34" charset="0"/>
                <a:ea typeface="Century Gothic" panose="020B0502020202020204" pitchFamily="34" charset="0"/>
                <a:cs typeface="Calibri" panose="020F0502020204030204" pitchFamily="34" charset="0"/>
              </a:rPr>
              <a:t>case studies</a:t>
            </a:r>
            <a:r>
              <a:rPr lang="en-GB" sz="1200" dirty="0">
                <a:effectLst/>
                <a:latin typeface="Calibri" panose="020F0502020204030204" pitchFamily="34" charset="0"/>
                <a:ea typeface="Century Gothic" panose="020B0502020202020204" pitchFamily="34" charset="0"/>
                <a:cs typeface="Calibri" panose="020F0502020204030204" pitchFamily="34" charset="0"/>
              </a:rPr>
              <a:t> featuring </a:t>
            </a:r>
            <a:r>
              <a:rPr lang="en-GB" sz="1200" b="1" dirty="0">
                <a:effectLst/>
                <a:latin typeface="Calibri" panose="020F0502020204030204" pitchFamily="34" charset="0"/>
                <a:ea typeface="Century Gothic" panose="020B0502020202020204" pitchFamily="34" charset="0"/>
                <a:cs typeface="Calibri" panose="020F0502020204030204" pitchFamily="34" charset="0"/>
              </a:rPr>
              <a:t>four First Nations Senior Protective Service Officers</a:t>
            </a:r>
            <a:r>
              <a:rPr lang="en-GB" sz="1200" dirty="0">
                <a:effectLst/>
                <a:latin typeface="Calibri" panose="020F0502020204030204" pitchFamily="34" charset="0"/>
                <a:ea typeface="Century Gothic" panose="020B0502020202020204" pitchFamily="34" charset="0"/>
                <a:cs typeface="Calibri" panose="020F0502020204030204" pitchFamily="34" charset="0"/>
              </a:rPr>
              <a:t> from the original </a:t>
            </a:r>
            <a:r>
              <a:rPr lang="en-GB" sz="1200" b="1" dirty="0">
                <a:effectLst/>
                <a:latin typeface="Calibri" panose="020F0502020204030204" pitchFamily="34" charset="0"/>
                <a:ea typeface="Century Gothic" panose="020B0502020202020204" pitchFamily="34" charset="0"/>
                <a:cs typeface="Calibri" panose="020F0502020204030204" pitchFamily="34" charset="0"/>
              </a:rPr>
              <a:t>2020 Palm Island recruitment cohort</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b="1" dirty="0">
                <a:effectLst/>
                <a:latin typeface="Calibri" panose="020F0502020204030204" pitchFamily="34" charset="0"/>
                <a:ea typeface="Century Gothic" panose="020B0502020202020204" pitchFamily="34" charset="0"/>
                <a:cs typeface="Calibri" panose="020F0502020204030204" pitchFamily="34" charset="0"/>
              </a:rPr>
              <a:t>Larry, Frank, Jamie, and Shaun</a:t>
            </a:r>
            <a:r>
              <a:rPr lang="en-GB" sz="1200" dirty="0">
                <a:effectLst/>
                <a:latin typeface="Calibri" panose="020F0502020204030204" pitchFamily="34" charset="0"/>
                <a:ea typeface="Century Gothic" panose="020B0502020202020204" pitchFamily="34" charset="0"/>
                <a:cs typeface="Calibri" panose="020F0502020204030204" pitchFamily="34" charset="0"/>
              </a:rPr>
              <a:t> generously shared their stories during </a:t>
            </a:r>
            <a:r>
              <a:rPr lang="en-GB" sz="1200" b="1" dirty="0">
                <a:effectLst/>
                <a:latin typeface="Calibri" panose="020F0502020204030204" pitchFamily="34" charset="0"/>
                <a:ea typeface="Century Gothic" panose="020B0502020202020204" pitchFamily="34" charset="0"/>
                <a:cs typeface="Calibri" panose="020F0502020204030204" pitchFamily="34" charset="0"/>
              </a:rPr>
              <a:t>research conversations held on Palm Island in late 2024</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p>
          <a:p>
            <a:pPr>
              <a:lnSpc>
                <a:spcPct val="107000"/>
              </a:lnSpc>
              <a:spcAft>
                <a:spcPts val="800"/>
              </a:spcAft>
            </a:pP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Our team constructed these narratives to explore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long-term impacts</a:t>
            </a:r>
            <a:r>
              <a:rPr lang="en-GB" sz="1200" dirty="0">
                <a:effectLst/>
                <a:latin typeface="Calibri" panose="020F0502020204030204" pitchFamily="34" charset="0"/>
                <a:ea typeface="Century Gothic" panose="020B0502020202020204" pitchFamily="34" charset="0"/>
                <a:cs typeface="Calibri" panose="020F0502020204030204" pitchFamily="34" charset="0"/>
              </a:rPr>
              <a:t> of the project: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entury Gothic" panose="020B0502020202020204" pitchFamily="34" charset="0"/>
                <a:cs typeface="Calibri" panose="020F0502020204030204" pitchFamily="34" charset="0"/>
              </a:rPr>
              <a:t>At the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individual level</a:t>
            </a:r>
            <a:r>
              <a:rPr lang="en-GB" sz="1200" dirty="0">
                <a:effectLst/>
                <a:latin typeface="Calibri" panose="020F0502020204030204" pitchFamily="34" charset="0"/>
                <a:ea typeface="Century Gothic" panose="020B0502020202020204" pitchFamily="34" charset="0"/>
                <a:cs typeface="Calibri" panose="020F0502020204030204" pitchFamily="34" charset="0"/>
              </a:rPr>
              <a:t>, and</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entury Gothic" panose="020B0502020202020204" pitchFamily="34" charset="0"/>
                <a:cs typeface="Calibri" panose="020F0502020204030204" pitchFamily="34" charset="0"/>
              </a:rPr>
              <a:t>From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broader community perspective</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entury Gothic" panose="020B050202020202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Each officer was given the opportunity to:</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Review their case study</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Confirm its accuracy</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entury Gothic" panose="020B0502020202020204" pitchFamily="34" charset="0"/>
                <a:cs typeface="Calibri" panose="020F0502020204030204" pitchFamily="34" charset="0"/>
              </a:rPr>
              <a:t>Provide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informed consent</a:t>
            </a:r>
            <a:r>
              <a:rPr lang="en-GB" sz="1200" dirty="0">
                <a:effectLst/>
                <a:latin typeface="Calibri" panose="020F0502020204030204" pitchFamily="34" charset="0"/>
                <a:ea typeface="Century Gothic" panose="020B0502020202020204" pitchFamily="34" charset="0"/>
                <a:cs typeface="Calibri" panose="020F0502020204030204" pitchFamily="34" charset="0"/>
              </a:rPr>
              <a:t> for inclusion in the evaluation</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entury Gothic" panose="020B050202020202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To </a:t>
            </a:r>
            <a:r>
              <a:rPr lang="en-GB" sz="1200" b="1" dirty="0">
                <a:effectLst/>
                <a:latin typeface="Calibri" panose="020F0502020204030204" pitchFamily="34" charset="0"/>
                <a:ea typeface="Century Gothic" panose="020B0502020202020204" pitchFamily="34" charset="0"/>
                <a:cs typeface="Calibri" panose="020F0502020204030204" pitchFamily="34" charset="0"/>
              </a:rPr>
              <a:t>respect and protect their privacy</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Calibri" panose="020F0502020204030204" pitchFamily="34" charset="0"/>
                <a:ea typeface="Century Gothic" panose="020B0502020202020204" pitchFamily="34" charset="0"/>
                <a:cs typeface="Calibri" panose="020F0502020204030204" pitchFamily="34" charset="0"/>
              </a:rPr>
              <a:t>Pseudonyms</a:t>
            </a:r>
            <a:r>
              <a:rPr lang="en-GB" sz="1200" dirty="0">
                <a:effectLst/>
                <a:latin typeface="Calibri" panose="020F0502020204030204" pitchFamily="34" charset="0"/>
                <a:ea typeface="Century Gothic" panose="020B0502020202020204" pitchFamily="34" charset="0"/>
                <a:cs typeface="Calibri" panose="020F0502020204030204" pitchFamily="34" charset="0"/>
              </a:rPr>
              <a:t> were used</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entury Gothic" panose="020B0502020202020204" pitchFamily="34" charset="0"/>
                <a:cs typeface="Calibri" panose="020F0502020204030204" pitchFamily="34" charset="0"/>
              </a:rPr>
              <a:t>All case studies were presented in a </a:t>
            </a:r>
            <a:r>
              <a:rPr lang="en-GB" sz="1200" b="1" dirty="0">
                <a:effectLst/>
                <a:latin typeface="Calibri" panose="020F0502020204030204" pitchFamily="34" charset="0"/>
                <a:ea typeface="Century Gothic" panose="020B0502020202020204" pitchFamily="34" charset="0"/>
                <a:cs typeface="Calibri" panose="020F0502020204030204" pitchFamily="34" charset="0"/>
              </a:rPr>
              <a:t>de-identified format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entury Gothic" panose="020B0502020202020204" pitchFamily="34" charset="0"/>
                <a:cs typeface="Calibri" panose="020F0502020204030204" pitchFamily="34" charset="0"/>
              </a:rPr>
              <a:t>These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powerful personal accounts</a:t>
            </a:r>
            <a:r>
              <a:rPr lang="en-GB" sz="1200" dirty="0">
                <a:effectLst/>
                <a:latin typeface="Calibri" panose="020F0502020204030204" pitchFamily="34" charset="0"/>
                <a:ea typeface="Century Gothic" panose="020B0502020202020204" pitchFamily="34" charset="0"/>
                <a:cs typeface="Calibri" panose="020F0502020204030204" pitchFamily="34" charset="0"/>
              </a:rPr>
              <a:t>, alongside the wider evaluation findings, will now be explored in more detail by my colleague, </a:t>
            </a:r>
            <a:r>
              <a:rPr lang="en-GB" sz="1200" b="1" dirty="0">
                <a:effectLst/>
                <a:latin typeface="Calibri" panose="020F0502020204030204" pitchFamily="34" charset="0"/>
                <a:ea typeface="Century Gothic" panose="020B0502020202020204" pitchFamily="34" charset="0"/>
                <a:cs typeface="Calibri" panose="020F0502020204030204" pitchFamily="34" charset="0"/>
              </a:rPr>
              <a:t>Rebekah</a:t>
            </a:r>
            <a:r>
              <a:rPr lang="en-GB" sz="1200" dirty="0">
                <a:effectLst/>
                <a:latin typeface="Calibri" panose="020F0502020204030204" pitchFamily="34" charset="0"/>
                <a:ea typeface="Century Gothic" panose="020B0502020202020204" pitchFamily="34" charset="0"/>
                <a:cs typeface="Calibri" panose="020F0502020204030204" pitchFamily="34" charset="0"/>
              </a:rPr>
              <a:t>.</a:t>
            </a:r>
            <a:endParaRPr lang="en-AU" sz="1200" dirty="0">
              <a:effectLst/>
              <a:latin typeface="Calibri" panose="020F0502020204030204" pitchFamily="34" charset="0"/>
              <a:ea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1F75FAF-C889-4E24-8895-16E48149B896}" type="slidenum">
              <a:rPr lang="en-US" smtClean="0"/>
              <a:t>9</a:t>
            </a:fld>
            <a:endParaRPr lang="en-US"/>
          </a:p>
        </p:txBody>
      </p:sp>
    </p:spTree>
    <p:extLst>
      <p:ext uri="{BB962C8B-B14F-4D97-AF65-F5344CB8AC3E}">
        <p14:creationId xmlns:p14="http://schemas.microsoft.com/office/powerpoint/2010/main" val="2676162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155F6A-2339-4EF3-8845-C4991FB70D25}" type="datetimeFigureOut">
              <a:rPr lang="en-US" smtClean="0"/>
              <a:t>7/30/2025</a:t>
            </a:fld>
            <a:endParaRPr lang="en-US"/>
          </a:p>
        </p:txBody>
      </p:sp>
      <p:sp>
        <p:nvSpPr>
          <p:cNvPr id="5" name="Footer Placeholder 4"/>
          <p:cNvSpPr>
            <a:spLocks noGrp="1"/>
          </p:cNvSpPr>
          <p:nvPr>
            <p:ph type="ftr" sz="quarter" idx="11"/>
          </p:nvPr>
        </p:nvSpPr>
        <p:spPr>
          <a:xfrm>
            <a:off x="3791744" y="6448252"/>
            <a:ext cx="4608512" cy="365125"/>
          </a:xfrm>
          <a:prstGeom prst="rect">
            <a:avLst/>
          </a:prstGeom>
        </p:spPr>
        <p:txBody>
          <a:bodyPr/>
          <a:lstStyle>
            <a:lvl1pPr>
              <a:defRPr sz="1100"/>
            </a:lvl1pPr>
          </a:lstStyle>
          <a:p>
            <a:r>
              <a:rPr lang="en-US"/>
              <a:t>Proudly supporting those who keep our community safe</a:t>
            </a:r>
          </a:p>
        </p:txBody>
      </p:sp>
      <p:sp>
        <p:nvSpPr>
          <p:cNvPr id="6" name="Slide Number Placeholder 5"/>
          <p:cNvSpPr>
            <a:spLocks noGrp="1"/>
          </p:cNvSpPr>
          <p:nvPr>
            <p:ph type="sldNum" sz="quarter" idx="12"/>
          </p:nvPr>
        </p:nvSpPr>
        <p:spPr/>
        <p:txBody>
          <a:bodyPr/>
          <a:lstStyle/>
          <a:p>
            <a:fld id="{ED8808FB-2067-4227-8FBD-A97A5A17980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351"/>
            <a:ext cx="12191999" cy="6839711"/>
          </a:xfrm>
          <a:prstGeom prst="rect">
            <a:avLst/>
          </a:prstGeom>
        </p:spPr>
      </p:pic>
    </p:spTree>
    <p:extLst>
      <p:ext uri="{BB962C8B-B14F-4D97-AF65-F5344CB8AC3E}">
        <p14:creationId xmlns:p14="http://schemas.microsoft.com/office/powerpoint/2010/main" val="346052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55F6A-2339-4EF3-8845-C4991FB70D25}" type="datetimeFigureOut">
              <a:rPr lang="en-US" smtClean="0"/>
              <a:t>7/30/2025</a:t>
            </a:fld>
            <a:endParaRPr lang="en-US"/>
          </a:p>
        </p:txBody>
      </p:sp>
      <p:sp>
        <p:nvSpPr>
          <p:cNvPr id="6" name="Slide Number Placeholder 5"/>
          <p:cNvSpPr>
            <a:spLocks noGrp="1"/>
          </p:cNvSpPr>
          <p:nvPr>
            <p:ph type="sldNum" sz="quarter" idx="12"/>
          </p:nvPr>
        </p:nvSpPr>
        <p:spPr/>
        <p:txBody>
          <a:bodyPr/>
          <a:lstStyle/>
          <a:p>
            <a:fld id="{ED8808FB-2067-4227-8FBD-A97A5A179804}" type="slidenum">
              <a:rPr lang="en-US" smtClean="0"/>
              <a:t>‹#›</a:t>
            </a:fld>
            <a:endParaRPr lang="en-US"/>
          </a:p>
        </p:txBody>
      </p:sp>
    </p:spTree>
    <p:extLst>
      <p:ext uri="{BB962C8B-B14F-4D97-AF65-F5344CB8AC3E}">
        <p14:creationId xmlns:p14="http://schemas.microsoft.com/office/powerpoint/2010/main" val="113055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55F6A-2339-4EF3-8845-C4991FB70D25}" type="datetimeFigureOut">
              <a:rPr lang="en-US" smtClean="0"/>
              <a:t>7/30/2025</a:t>
            </a:fld>
            <a:endParaRPr lang="en-US"/>
          </a:p>
        </p:txBody>
      </p:sp>
      <p:sp>
        <p:nvSpPr>
          <p:cNvPr id="6" name="Slide Number Placeholder 5"/>
          <p:cNvSpPr>
            <a:spLocks noGrp="1"/>
          </p:cNvSpPr>
          <p:nvPr>
            <p:ph type="sldNum" sz="quarter" idx="12"/>
          </p:nvPr>
        </p:nvSpPr>
        <p:spPr/>
        <p:txBody>
          <a:bodyPr/>
          <a:lstStyle/>
          <a:p>
            <a:fld id="{ED8808FB-2067-4227-8FBD-A97A5A179804}" type="slidenum">
              <a:rPr lang="en-US" smtClean="0"/>
              <a:t>‹#›</a:t>
            </a:fld>
            <a:endParaRPr lang="en-US"/>
          </a:p>
        </p:txBody>
      </p:sp>
    </p:spTree>
    <p:extLst>
      <p:ext uri="{BB962C8B-B14F-4D97-AF65-F5344CB8AC3E}">
        <p14:creationId xmlns:p14="http://schemas.microsoft.com/office/powerpoint/2010/main" val="78086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55F6A-2339-4EF3-8845-C4991FB70D25}" type="datetimeFigureOut">
              <a:rPr lang="en-US" smtClean="0"/>
              <a:t>7/30/2025</a:t>
            </a:fld>
            <a:endParaRPr lang="en-US"/>
          </a:p>
        </p:txBody>
      </p:sp>
      <p:sp>
        <p:nvSpPr>
          <p:cNvPr id="6" name="Slide Number Placeholder 5"/>
          <p:cNvSpPr>
            <a:spLocks noGrp="1"/>
          </p:cNvSpPr>
          <p:nvPr>
            <p:ph type="sldNum" sz="quarter" idx="12"/>
          </p:nvPr>
        </p:nvSpPr>
        <p:spPr/>
        <p:txBody>
          <a:bodyPr/>
          <a:lstStyle/>
          <a:p>
            <a:fld id="{ED8808FB-2067-4227-8FBD-A97A5A17980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9145"/>
            <a:ext cx="12191999" cy="6839711"/>
          </a:xfrm>
          <a:prstGeom prst="rect">
            <a:avLst/>
          </a:prstGeom>
        </p:spPr>
      </p:pic>
      <p:sp>
        <p:nvSpPr>
          <p:cNvPr id="7" name="Slide Number Placeholder 5"/>
          <p:cNvSpPr txBox="1">
            <a:spLocks/>
          </p:cNvSpPr>
          <p:nvPr userDrawn="1"/>
        </p:nvSpPr>
        <p:spPr>
          <a:xfrm>
            <a:off x="9203861" y="64482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8808FB-2067-4227-8FBD-A97A5A179804}" type="slidenum">
              <a:rPr lang="en-US" sz="1600" smtClean="0">
                <a:solidFill>
                  <a:schemeClr val="bg1"/>
                </a:solidFill>
              </a:rPr>
              <a:pPr/>
              <a:t>‹#›</a:t>
            </a:fld>
            <a:endParaRPr lang="en-US" sz="1600">
              <a:solidFill>
                <a:schemeClr val="bg1"/>
              </a:solidFill>
            </a:endParaRPr>
          </a:p>
        </p:txBody>
      </p:sp>
    </p:spTree>
    <p:extLst>
      <p:ext uri="{BB962C8B-B14F-4D97-AF65-F5344CB8AC3E}">
        <p14:creationId xmlns:p14="http://schemas.microsoft.com/office/powerpoint/2010/main" val="87912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atin typeface="Arial" panose="020B0604020202020204" pitchFamily="34" charset="0"/>
                <a:cs typeface="Arial" panose="020B0604020202020204" pitchFamily="34" charset="0"/>
              </a:defRPr>
            </a:lvl1pPr>
          </a:lstStyle>
          <a:p>
            <a:fld id="{8B155F6A-2339-4EF3-8845-C4991FB70D25}" type="datetimeFigureOut">
              <a:rPr lang="en-US" smtClean="0"/>
              <a:pPr/>
              <a:t>7/30/2025</a:t>
            </a:fld>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D8808FB-2067-4227-8FBD-A97A5A179804}" type="slidenum">
              <a:rPr lang="en-US" smtClean="0"/>
              <a:pPr/>
              <a:t>‹#›</a:t>
            </a:fld>
            <a:endParaRPr lang="en-US"/>
          </a:p>
        </p:txBody>
      </p:sp>
    </p:spTree>
    <p:extLst>
      <p:ext uri="{BB962C8B-B14F-4D97-AF65-F5344CB8AC3E}">
        <p14:creationId xmlns:p14="http://schemas.microsoft.com/office/powerpoint/2010/main" val="312638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155F6A-2339-4EF3-8845-C4991FB70D25}" type="datetimeFigureOut">
              <a:rPr lang="en-US" smtClean="0"/>
              <a:t>7/30/2025</a:t>
            </a:fld>
            <a:endParaRPr lang="en-US"/>
          </a:p>
        </p:txBody>
      </p:sp>
      <p:sp>
        <p:nvSpPr>
          <p:cNvPr id="7" name="Slide Number Placeholder 6"/>
          <p:cNvSpPr>
            <a:spLocks noGrp="1"/>
          </p:cNvSpPr>
          <p:nvPr>
            <p:ph type="sldNum" sz="quarter" idx="12"/>
          </p:nvPr>
        </p:nvSpPr>
        <p:spPr/>
        <p:txBody>
          <a:bodyPr/>
          <a:lstStyle/>
          <a:p>
            <a:fld id="{ED8808FB-2067-4227-8FBD-A97A5A179804}" type="slidenum">
              <a:rPr lang="en-US" smtClean="0"/>
              <a:t>‹#›</a:t>
            </a:fld>
            <a:endParaRPr lang="en-US"/>
          </a:p>
        </p:txBody>
      </p:sp>
    </p:spTree>
    <p:extLst>
      <p:ext uri="{BB962C8B-B14F-4D97-AF65-F5344CB8AC3E}">
        <p14:creationId xmlns:p14="http://schemas.microsoft.com/office/powerpoint/2010/main" val="98388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155F6A-2339-4EF3-8845-C4991FB70D25}" type="datetimeFigureOut">
              <a:rPr lang="en-US" smtClean="0"/>
              <a:t>7/30/2025</a:t>
            </a:fld>
            <a:endParaRPr lang="en-US"/>
          </a:p>
        </p:txBody>
      </p:sp>
      <p:sp>
        <p:nvSpPr>
          <p:cNvPr id="9" name="Slide Number Placeholder 8"/>
          <p:cNvSpPr>
            <a:spLocks noGrp="1"/>
          </p:cNvSpPr>
          <p:nvPr>
            <p:ph type="sldNum" sz="quarter" idx="12"/>
          </p:nvPr>
        </p:nvSpPr>
        <p:spPr/>
        <p:txBody>
          <a:bodyPr/>
          <a:lstStyle/>
          <a:p>
            <a:fld id="{ED8808FB-2067-4227-8FBD-A97A5A179804}" type="slidenum">
              <a:rPr lang="en-US" smtClean="0"/>
              <a:t>‹#›</a:t>
            </a:fld>
            <a:endParaRPr lang="en-US"/>
          </a:p>
        </p:txBody>
      </p:sp>
    </p:spTree>
    <p:extLst>
      <p:ext uri="{BB962C8B-B14F-4D97-AF65-F5344CB8AC3E}">
        <p14:creationId xmlns:p14="http://schemas.microsoft.com/office/powerpoint/2010/main" val="323054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155F6A-2339-4EF3-8845-C4991FB70D25}" type="datetimeFigureOut">
              <a:rPr lang="en-US" smtClean="0"/>
              <a:t>7/30/2025</a:t>
            </a:fld>
            <a:endParaRPr lang="en-US"/>
          </a:p>
        </p:txBody>
      </p:sp>
      <p:sp>
        <p:nvSpPr>
          <p:cNvPr id="5" name="Slide Number Placeholder 4"/>
          <p:cNvSpPr>
            <a:spLocks noGrp="1"/>
          </p:cNvSpPr>
          <p:nvPr>
            <p:ph type="sldNum" sz="quarter" idx="12"/>
          </p:nvPr>
        </p:nvSpPr>
        <p:spPr/>
        <p:txBody>
          <a:bodyPr/>
          <a:lstStyle/>
          <a:p>
            <a:fld id="{ED8808FB-2067-4227-8FBD-A97A5A179804}" type="slidenum">
              <a:rPr lang="en-US" smtClean="0"/>
              <a:t>‹#›</a:t>
            </a:fld>
            <a:endParaRPr lang="en-US"/>
          </a:p>
        </p:txBody>
      </p:sp>
    </p:spTree>
    <p:extLst>
      <p:ext uri="{BB962C8B-B14F-4D97-AF65-F5344CB8AC3E}">
        <p14:creationId xmlns:p14="http://schemas.microsoft.com/office/powerpoint/2010/main" val="168086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55F6A-2339-4EF3-8845-C4991FB70D25}" type="datetimeFigureOut">
              <a:rPr lang="en-US" smtClean="0"/>
              <a:t>7/30/2025</a:t>
            </a:fld>
            <a:endParaRPr lang="en-US"/>
          </a:p>
        </p:txBody>
      </p:sp>
      <p:sp>
        <p:nvSpPr>
          <p:cNvPr id="4" name="Slide Number Placeholder 3"/>
          <p:cNvSpPr>
            <a:spLocks noGrp="1"/>
          </p:cNvSpPr>
          <p:nvPr>
            <p:ph type="sldNum" sz="quarter" idx="12"/>
          </p:nvPr>
        </p:nvSpPr>
        <p:spPr/>
        <p:txBody>
          <a:bodyPr/>
          <a:lstStyle/>
          <a:p>
            <a:fld id="{ED8808FB-2067-4227-8FBD-A97A5A179804}" type="slidenum">
              <a:rPr lang="en-US" smtClean="0"/>
              <a:t>‹#›</a:t>
            </a:fld>
            <a:endParaRPr lang="en-US"/>
          </a:p>
        </p:txBody>
      </p:sp>
    </p:spTree>
    <p:extLst>
      <p:ext uri="{BB962C8B-B14F-4D97-AF65-F5344CB8AC3E}">
        <p14:creationId xmlns:p14="http://schemas.microsoft.com/office/powerpoint/2010/main" val="3957661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55F6A-2339-4EF3-8845-C4991FB70D25}" type="datetimeFigureOut">
              <a:rPr lang="en-US" smtClean="0"/>
              <a:t>7/30/2025</a:t>
            </a:fld>
            <a:endParaRPr lang="en-US"/>
          </a:p>
        </p:txBody>
      </p:sp>
      <p:sp>
        <p:nvSpPr>
          <p:cNvPr id="7" name="Slide Number Placeholder 6"/>
          <p:cNvSpPr>
            <a:spLocks noGrp="1"/>
          </p:cNvSpPr>
          <p:nvPr>
            <p:ph type="sldNum" sz="quarter" idx="12"/>
          </p:nvPr>
        </p:nvSpPr>
        <p:spPr/>
        <p:txBody>
          <a:bodyPr/>
          <a:lstStyle/>
          <a:p>
            <a:fld id="{ED8808FB-2067-4227-8FBD-A97A5A179804}" type="slidenum">
              <a:rPr lang="en-US" smtClean="0"/>
              <a:t>‹#›</a:t>
            </a:fld>
            <a:endParaRPr lang="en-US"/>
          </a:p>
        </p:txBody>
      </p:sp>
    </p:spTree>
    <p:extLst>
      <p:ext uri="{BB962C8B-B14F-4D97-AF65-F5344CB8AC3E}">
        <p14:creationId xmlns:p14="http://schemas.microsoft.com/office/powerpoint/2010/main" val="149343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55F6A-2339-4EF3-8845-C4991FB70D25}" type="datetimeFigureOut">
              <a:rPr lang="en-US" smtClean="0"/>
              <a:t>7/30/2025</a:t>
            </a:fld>
            <a:endParaRPr lang="en-US"/>
          </a:p>
        </p:txBody>
      </p:sp>
      <p:sp>
        <p:nvSpPr>
          <p:cNvPr id="7" name="Slide Number Placeholder 6"/>
          <p:cNvSpPr>
            <a:spLocks noGrp="1"/>
          </p:cNvSpPr>
          <p:nvPr>
            <p:ph type="sldNum" sz="quarter" idx="12"/>
          </p:nvPr>
        </p:nvSpPr>
        <p:spPr/>
        <p:txBody>
          <a:bodyPr/>
          <a:lstStyle/>
          <a:p>
            <a:fld id="{ED8808FB-2067-4227-8FBD-A97A5A179804}" type="slidenum">
              <a:rPr lang="en-US" smtClean="0"/>
              <a:t>‹#›</a:t>
            </a:fld>
            <a:endParaRPr lang="en-US"/>
          </a:p>
        </p:txBody>
      </p:sp>
    </p:spTree>
    <p:extLst>
      <p:ext uri="{BB962C8B-B14F-4D97-AF65-F5344CB8AC3E}">
        <p14:creationId xmlns:p14="http://schemas.microsoft.com/office/powerpoint/2010/main" val="26216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fld id="{8B155F6A-2339-4EF3-8845-C4991FB70D25}" type="datetimeFigureOut">
              <a:rPr lang="en-US" smtClean="0"/>
              <a:pPr/>
              <a:t>7/30/2025</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D8808FB-2067-4227-8FBD-A97A5A179804}" type="slidenum">
              <a:rPr lang="en-US" smtClean="0"/>
              <a:pPr/>
              <a:t>‹#›</a:t>
            </a:fld>
            <a:endParaRPr lang="en-US"/>
          </a:p>
        </p:txBody>
      </p:sp>
      <p:sp>
        <p:nvSpPr>
          <p:cNvPr id="8" name="TextBox 7">
            <a:extLst>
              <a:ext uri="{FF2B5EF4-FFF2-40B4-BE49-F238E27FC236}">
                <a16:creationId xmlns:a16="http://schemas.microsoft.com/office/drawing/2014/main" id="{CE3AA12D-8958-B934-E404-AB289E609A03}"/>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OFFICIAL</a:t>
            </a:r>
          </a:p>
        </p:txBody>
      </p:sp>
      <p:sp>
        <p:nvSpPr>
          <p:cNvPr id="9" name="TextBox 8">
            <a:extLst>
              <a:ext uri="{FF2B5EF4-FFF2-40B4-BE49-F238E27FC236}">
                <a16:creationId xmlns:a16="http://schemas.microsoft.com/office/drawing/2014/main" id="{AC5E9981-3791-5E16-F420-5856CF62C7EC}"/>
              </a:ext>
            </a:extLst>
          </p:cNvPr>
          <p:cNvSpPr txBox="1"/>
          <p:nvPr userDrawn="1">
            <p:extLst>
              <p:ext uri="{1162E1C5-73C7-4A58-AE30-91384D911F3F}">
                <p184:classification xmlns:p184="http://schemas.microsoft.com/office/powerpoint/2018/4/main" val="ftr"/>
              </p:ext>
            </p:extLst>
          </p:nvPr>
        </p:nvSpPr>
        <p:spPr>
          <a:xfrm>
            <a:off x="5803075" y="6611620"/>
            <a:ext cx="655637"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 OFFICIAL </a:t>
            </a:r>
          </a:p>
        </p:txBody>
      </p:sp>
    </p:spTree>
    <p:extLst>
      <p:ext uri="{BB962C8B-B14F-4D97-AF65-F5344CB8AC3E}">
        <p14:creationId xmlns:p14="http://schemas.microsoft.com/office/powerpoint/2010/main" val="30816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digenoushpf.gov.au/measures/2-09-socioeconomic-index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aifs.gov.au/sites/default/files/publication-documents/evaluating-outcomes-porgrams-indigenous_0.pdf" TargetMode="External"/><Relationship Id="rId4" Type="http://schemas.openxmlformats.org/officeDocument/2006/relationships/hyperlink" Target="https://doi.org/10.1186/s12889-024-17909-z"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Kelso.DeborahR@police.qld.gov.au" TargetMode="External"/><Relationship Id="rId5" Type="http://schemas.openxmlformats.org/officeDocument/2006/relationships/hyperlink" Target="mailto:Chapman.Rebekah@police.qld.gov.au" TargetMode="External"/><Relationship Id="rId4" Type="http://schemas.openxmlformats.org/officeDocument/2006/relationships/hyperlink" Target="mailto:Smith.SandraJ@police.qld.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36" y="1268760"/>
            <a:ext cx="11629292" cy="1470025"/>
          </a:xfrm>
        </p:spPr>
        <p:txBody>
          <a:bodyPr>
            <a:normAutofit/>
          </a:bodyPr>
          <a:lstStyle/>
          <a:p>
            <a:r>
              <a:rPr lang="en-US" dirty="0">
                <a:solidFill>
                  <a:schemeClr val="bg1"/>
                </a:solidFill>
              </a:rPr>
              <a:t>REFRAMING RELATIONSHIPS</a:t>
            </a:r>
            <a:br>
              <a:rPr lang="en-US" dirty="0">
                <a:solidFill>
                  <a:schemeClr val="bg1"/>
                </a:solidFill>
              </a:rPr>
            </a:br>
            <a:r>
              <a:rPr lang="en-US" dirty="0">
                <a:solidFill>
                  <a:schemeClr val="bg1"/>
                </a:solidFill>
              </a:rPr>
              <a:t>&amp; REDUCING CRIME</a:t>
            </a:r>
          </a:p>
        </p:txBody>
      </p:sp>
      <p:sp>
        <p:nvSpPr>
          <p:cNvPr id="3" name="Subtitle 2"/>
          <p:cNvSpPr>
            <a:spLocks noGrp="1"/>
          </p:cNvSpPr>
          <p:nvPr>
            <p:ph type="subTitle" idx="1"/>
          </p:nvPr>
        </p:nvSpPr>
        <p:spPr>
          <a:xfrm>
            <a:off x="2567608" y="2756520"/>
            <a:ext cx="6768752" cy="1752600"/>
          </a:xfrm>
        </p:spPr>
        <p:txBody>
          <a:bodyPr>
            <a:normAutofit/>
          </a:bodyPr>
          <a:lstStyle/>
          <a:p>
            <a:r>
              <a:rPr lang="en-AU" sz="2400" dirty="0">
                <a:solidFill>
                  <a:schemeClr val="bg1"/>
                </a:solidFill>
              </a:rPr>
              <a:t>The long-term evaluation of a Queensland Police Service (QPS) protective security project for First Nations communities. </a:t>
            </a:r>
          </a:p>
        </p:txBody>
      </p:sp>
      <p:sp>
        <p:nvSpPr>
          <p:cNvPr id="4" name="Slide Number Placeholder 5"/>
          <p:cNvSpPr txBox="1">
            <a:spLocks/>
          </p:cNvSpPr>
          <p:nvPr/>
        </p:nvSpPr>
        <p:spPr>
          <a:xfrm>
            <a:off x="8112224" y="62373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F2C444"/>
                </a:solidFill>
              </a:rPr>
              <a:t>August 2025 </a:t>
            </a:r>
          </a:p>
        </p:txBody>
      </p:sp>
    </p:spTree>
    <p:extLst>
      <p:ext uri="{BB962C8B-B14F-4D97-AF65-F5344CB8AC3E}">
        <p14:creationId xmlns:p14="http://schemas.microsoft.com/office/powerpoint/2010/main" val="156982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48561F37-5782-86D9-6AFC-68CDD565B2D6}"/>
              </a:ext>
            </a:extLst>
          </p:cNvPr>
          <p:cNvPicPr>
            <a:picLocks noChangeAspect="1"/>
          </p:cNvPicPr>
          <p:nvPr/>
        </p:nvPicPr>
        <p:blipFill>
          <a:blip r:embed="rId3"/>
          <a:stretch>
            <a:fillRect/>
          </a:stretch>
        </p:blipFill>
        <p:spPr>
          <a:xfrm>
            <a:off x="8976320" y="1628800"/>
            <a:ext cx="3096344" cy="2653401"/>
          </a:xfrm>
          <a:prstGeom prst="rect">
            <a:avLst/>
          </a:prstGeom>
          <a:noFill/>
        </p:spPr>
      </p:pic>
      <p:sp>
        <p:nvSpPr>
          <p:cNvPr id="2" name="Title 1">
            <a:extLst>
              <a:ext uri="{FF2B5EF4-FFF2-40B4-BE49-F238E27FC236}">
                <a16:creationId xmlns:a16="http://schemas.microsoft.com/office/drawing/2014/main" id="{9D52B2ED-1A9E-8BDE-0FC9-01E9D798DAF6}"/>
              </a:ext>
            </a:extLst>
          </p:cNvPr>
          <p:cNvSpPr>
            <a:spLocks noGrp="1"/>
          </p:cNvSpPr>
          <p:nvPr>
            <p:ph type="title"/>
          </p:nvPr>
        </p:nvSpPr>
        <p:spPr>
          <a:xfrm>
            <a:off x="609600" y="44624"/>
            <a:ext cx="10972800" cy="1143000"/>
          </a:xfrm>
        </p:spPr>
        <p:txBody>
          <a:bodyPr/>
          <a:lstStyle/>
          <a:p>
            <a:r>
              <a:rPr lang="en-AU">
                <a:solidFill>
                  <a:schemeClr val="tx2"/>
                </a:solidFill>
                <a:latin typeface="+mj-lt"/>
              </a:rPr>
              <a:t>Preparation</a:t>
            </a:r>
          </a:p>
        </p:txBody>
      </p:sp>
      <p:sp>
        <p:nvSpPr>
          <p:cNvPr id="3" name="Content Placeholder 2">
            <a:extLst>
              <a:ext uri="{FF2B5EF4-FFF2-40B4-BE49-F238E27FC236}">
                <a16:creationId xmlns:a16="http://schemas.microsoft.com/office/drawing/2014/main" id="{3ECB6919-FD85-5A07-356C-245D087263CB}"/>
              </a:ext>
            </a:extLst>
          </p:cNvPr>
          <p:cNvSpPr>
            <a:spLocks noGrp="1"/>
          </p:cNvSpPr>
          <p:nvPr>
            <p:ph idx="1"/>
          </p:nvPr>
        </p:nvSpPr>
        <p:spPr>
          <a:xfrm>
            <a:off x="119337" y="1130423"/>
            <a:ext cx="9289032" cy="4962873"/>
          </a:xfrm>
        </p:spPr>
        <p:txBody>
          <a:bodyPr>
            <a:noAutofit/>
          </a:bodyPr>
          <a:lstStyle/>
          <a:p>
            <a:pPr lvl="1"/>
            <a:r>
              <a:rPr lang="en-AU" sz="2400">
                <a:latin typeface="+mn-lt"/>
              </a:rPr>
              <a:t>Guidelines for ethical conduct in research with Aboriginal and Torres Strait Islander peoples and communities (NHMRC)</a:t>
            </a:r>
          </a:p>
          <a:p>
            <a:pPr lvl="2"/>
            <a:r>
              <a:rPr lang="en-AU" sz="2000">
                <a:latin typeface="+mn-lt"/>
              </a:rPr>
              <a:t>Core values: Spirit &amp; Integrity, Cultural continuity, Equity, Reciprocity, Respect, Responsibility</a:t>
            </a:r>
          </a:p>
          <a:p>
            <a:pPr lvl="1"/>
            <a:r>
              <a:rPr lang="en-AU" sz="2400">
                <a:latin typeface="+mn-lt"/>
              </a:rPr>
              <a:t>Australian Evaluation Society First Nations Cultural Safety Framework (AES)</a:t>
            </a:r>
          </a:p>
          <a:p>
            <a:pPr lvl="2"/>
            <a:r>
              <a:rPr lang="en-AU" sz="2000">
                <a:latin typeface="+mn-lt"/>
              </a:rPr>
              <a:t>Principles of culturally safe evaluation: </a:t>
            </a:r>
          </a:p>
          <a:p>
            <a:pPr lvl="1"/>
            <a:r>
              <a:rPr lang="en-AU" sz="2400">
                <a:latin typeface="+mn-lt"/>
              </a:rPr>
              <a:t>Code of Ethics for Aboriginal and Torres Strait Islander Research (AIATSIS) </a:t>
            </a:r>
          </a:p>
          <a:p>
            <a:pPr lvl="2"/>
            <a:r>
              <a:rPr lang="en-AU" sz="2000">
                <a:latin typeface="+mn-lt"/>
              </a:rPr>
              <a:t>Principles: Indigenous self-determination, Indigenous leadership, Impact &amp; value, Sustainability &amp; accountability.</a:t>
            </a:r>
          </a:p>
        </p:txBody>
      </p:sp>
      <p:sp>
        <p:nvSpPr>
          <p:cNvPr id="5" name="TextBox 4">
            <a:extLst>
              <a:ext uri="{FF2B5EF4-FFF2-40B4-BE49-F238E27FC236}">
                <a16:creationId xmlns:a16="http://schemas.microsoft.com/office/drawing/2014/main" id="{8B29DBBF-780F-0337-4895-62B939755B1E}"/>
              </a:ext>
            </a:extLst>
          </p:cNvPr>
          <p:cNvSpPr txBox="1"/>
          <p:nvPr/>
        </p:nvSpPr>
        <p:spPr>
          <a:xfrm>
            <a:off x="2207568" y="5517232"/>
            <a:ext cx="9840416" cy="677108"/>
          </a:xfrm>
          <a:prstGeom prst="rect">
            <a:avLst/>
          </a:prstGeom>
          <a:noFill/>
        </p:spPr>
        <p:txBody>
          <a:bodyPr wrap="square" rtlCol="0">
            <a:spAutoFit/>
          </a:bodyPr>
          <a:lstStyle/>
          <a:p>
            <a:r>
              <a:rPr lang="en-AU" sz="2000" b="1" i="1"/>
              <a:t>ENGAGEMENT; PARTNERSHIP; TIME; STRENGTH-FOCUS; TRANSPARENCY; ACCOUNTABILITY</a:t>
            </a:r>
          </a:p>
          <a:p>
            <a:endParaRPr lang="en-AU"/>
          </a:p>
        </p:txBody>
      </p:sp>
    </p:spTree>
    <p:extLst>
      <p:ext uri="{BB962C8B-B14F-4D97-AF65-F5344CB8AC3E}">
        <p14:creationId xmlns:p14="http://schemas.microsoft.com/office/powerpoint/2010/main" val="38662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9C2F-74B6-5CC9-CDF2-8F3FF349DA74}"/>
              </a:ext>
            </a:extLst>
          </p:cNvPr>
          <p:cNvSpPr>
            <a:spLocks noGrp="1"/>
          </p:cNvSpPr>
          <p:nvPr>
            <p:ph type="title"/>
          </p:nvPr>
        </p:nvSpPr>
        <p:spPr/>
        <p:txBody>
          <a:bodyPr/>
          <a:lstStyle/>
          <a:p>
            <a:r>
              <a:rPr lang="en-AU">
                <a:solidFill>
                  <a:schemeClr val="tx2"/>
                </a:solidFill>
              </a:rPr>
              <a:t>Initial </a:t>
            </a:r>
            <a:r>
              <a:rPr lang="en-AU">
                <a:solidFill>
                  <a:schemeClr val="tx2"/>
                </a:solidFill>
                <a:latin typeface="+mj-lt"/>
              </a:rPr>
              <a:t>community</a:t>
            </a:r>
            <a:r>
              <a:rPr lang="en-AU">
                <a:solidFill>
                  <a:schemeClr val="tx2"/>
                </a:solidFill>
              </a:rPr>
              <a:t> (re)visit – June 2024</a:t>
            </a:r>
          </a:p>
        </p:txBody>
      </p:sp>
      <p:sp>
        <p:nvSpPr>
          <p:cNvPr id="3" name="Content Placeholder 2">
            <a:extLst>
              <a:ext uri="{FF2B5EF4-FFF2-40B4-BE49-F238E27FC236}">
                <a16:creationId xmlns:a16="http://schemas.microsoft.com/office/drawing/2014/main" id="{5D3BDA3B-E2C5-C365-3137-84585AE075F0}"/>
              </a:ext>
            </a:extLst>
          </p:cNvPr>
          <p:cNvSpPr>
            <a:spLocks noGrp="1"/>
          </p:cNvSpPr>
          <p:nvPr>
            <p:ph idx="1"/>
          </p:nvPr>
        </p:nvSpPr>
        <p:spPr/>
        <p:txBody>
          <a:bodyPr/>
          <a:lstStyle/>
          <a:p>
            <a:r>
              <a:rPr lang="en-AU">
                <a:latin typeface="+mn-lt"/>
              </a:rPr>
              <a:t>Community engagement</a:t>
            </a:r>
          </a:p>
          <a:p>
            <a:pPr lvl="1"/>
            <a:r>
              <a:rPr lang="en-AU">
                <a:latin typeface="+mn-lt"/>
              </a:rPr>
              <a:t>Palm Island Aboriginal Shire Council</a:t>
            </a:r>
          </a:p>
          <a:p>
            <a:pPr lvl="1"/>
            <a:r>
              <a:rPr lang="en-AU">
                <a:latin typeface="+mn-lt"/>
              </a:rPr>
              <a:t>Palm Island Community Company – Community Justice Group</a:t>
            </a:r>
          </a:p>
          <a:p>
            <a:pPr lvl="1"/>
            <a:r>
              <a:rPr lang="en-AU">
                <a:latin typeface="+mn-lt"/>
              </a:rPr>
              <a:t>Rainbow Bridge Employment</a:t>
            </a:r>
          </a:p>
          <a:p>
            <a:pPr lvl="1"/>
            <a:r>
              <a:rPr lang="en-AU">
                <a:latin typeface="+mn-lt"/>
              </a:rPr>
              <a:t>QPS officers</a:t>
            </a:r>
          </a:p>
          <a:p>
            <a:pPr lvl="1"/>
            <a:r>
              <a:rPr lang="en-AU">
                <a:latin typeface="+mn-lt"/>
              </a:rPr>
              <a:t>FNSPSOs</a:t>
            </a:r>
          </a:p>
          <a:p>
            <a:pPr lvl="1"/>
            <a:r>
              <a:rPr lang="en-AU">
                <a:latin typeface="+mn-lt"/>
              </a:rPr>
              <a:t>School leadership (State and Catholic school)</a:t>
            </a:r>
          </a:p>
          <a:p>
            <a:pPr lvl="1"/>
            <a:endParaRPr lang="en-AU">
              <a:latin typeface="+mn-lt"/>
            </a:endParaRPr>
          </a:p>
        </p:txBody>
      </p:sp>
    </p:spTree>
    <p:extLst>
      <p:ext uri="{BB962C8B-B14F-4D97-AF65-F5344CB8AC3E}">
        <p14:creationId xmlns:p14="http://schemas.microsoft.com/office/powerpoint/2010/main" val="151422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B2ED-1A9E-8BDE-0FC9-01E9D798DAF6}"/>
              </a:ext>
            </a:extLst>
          </p:cNvPr>
          <p:cNvSpPr>
            <a:spLocks noGrp="1"/>
          </p:cNvSpPr>
          <p:nvPr>
            <p:ph type="title"/>
          </p:nvPr>
        </p:nvSpPr>
        <p:spPr/>
        <p:txBody>
          <a:bodyPr/>
          <a:lstStyle/>
          <a:p>
            <a:r>
              <a:rPr lang="en-AU">
                <a:solidFill>
                  <a:schemeClr val="tx2"/>
                </a:solidFill>
                <a:latin typeface="+mj-lt"/>
              </a:rPr>
              <a:t>Methodology </a:t>
            </a:r>
          </a:p>
        </p:txBody>
      </p:sp>
      <p:sp>
        <p:nvSpPr>
          <p:cNvPr id="3" name="Content Placeholder 2">
            <a:extLst>
              <a:ext uri="{FF2B5EF4-FFF2-40B4-BE49-F238E27FC236}">
                <a16:creationId xmlns:a16="http://schemas.microsoft.com/office/drawing/2014/main" id="{3ECB6919-FD85-5A07-356C-245D087263CB}"/>
              </a:ext>
            </a:extLst>
          </p:cNvPr>
          <p:cNvSpPr>
            <a:spLocks noGrp="1"/>
          </p:cNvSpPr>
          <p:nvPr>
            <p:ph idx="1"/>
          </p:nvPr>
        </p:nvSpPr>
        <p:spPr>
          <a:xfrm>
            <a:off x="609600" y="1268760"/>
            <a:ext cx="11175032" cy="4525963"/>
          </a:xfrm>
        </p:spPr>
        <p:txBody>
          <a:bodyPr>
            <a:noAutofit/>
          </a:bodyPr>
          <a:lstStyle/>
          <a:p>
            <a:r>
              <a:rPr lang="en-AU" sz="2400" b="1">
                <a:latin typeface="+mn-lt"/>
              </a:rPr>
              <a:t>Qualitative: </a:t>
            </a:r>
          </a:p>
          <a:p>
            <a:pPr lvl="1"/>
            <a:r>
              <a:rPr lang="en-AU" sz="2400">
                <a:latin typeface="+mn-lt"/>
              </a:rPr>
              <a:t>Discussions in community:  </a:t>
            </a:r>
          </a:p>
          <a:p>
            <a:pPr lvl="2"/>
            <a:r>
              <a:rPr lang="en-AU" sz="2000">
                <a:latin typeface="+mn-lt"/>
              </a:rPr>
              <a:t>FNSPSOs, Community representatives, Police officers, Education employees</a:t>
            </a:r>
          </a:p>
          <a:p>
            <a:pPr lvl="1"/>
            <a:r>
              <a:rPr lang="en-AU" sz="2400">
                <a:latin typeface="+mn-lt"/>
              </a:rPr>
              <a:t>Case studies </a:t>
            </a:r>
          </a:p>
          <a:p>
            <a:pPr lvl="2"/>
            <a:r>
              <a:rPr lang="en-AU" sz="2000">
                <a:latin typeface="+mn-lt"/>
              </a:rPr>
              <a:t>Telling FNSPSOs’ stories</a:t>
            </a:r>
          </a:p>
          <a:p>
            <a:r>
              <a:rPr lang="en-AU" sz="2400" b="1">
                <a:latin typeface="+mn-lt"/>
              </a:rPr>
              <a:t>Quantitative:</a:t>
            </a:r>
          </a:p>
          <a:p>
            <a:pPr lvl="1"/>
            <a:r>
              <a:rPr lang="en-AU" sz="2400">
                <a:latin typeface="+mn-lt"/>
              </a:rPr>
              <a:t>Crime data: </a:t>
            </a:r>
          </a:p>
          <a:p>
            <a:pPr lvl="2"/>
            <a:r>
              <a:rPr lang="en-AU" sz="2000">
                <a:latin typeface="+mn-lt"/>
              </a:rPr>
              <a:t>Palm Island; ‘key word’ locations</a:t>
            </a:r>
          </a:p>
          <a:p>
            <a:pPr lvl="1"/>
            <a:r>
              <a:rPr lang="en-AU" sz="2400">
                <a:latin typeface="+mn-lt"/>
              </a:rPr>
              <a:t>Mapping of criminal offence occurrences at specific service delivery sites (coordinate mapping)</a:t>
            </a:r>
          </a:p>
          <a:p>
            <a:pPr lvl="1"/>
            <a:r>
              <a:rPr lang="en-AU" sz="2400">
                <a:latin typeface="+mn-lt"/>
              </a:rPr>
              <a:t>Protective Services incident reporting</a:t>
            </a:r>
          </a:p>
          <a:p>
            <a:pPr marL="914400" lvl="2" indent="0">
              <a:buNone/>
            </a:pPr>
            <a:endParaRPr lang="en-AU" sz="2000">
              <a:latin typeface="+mn-lt"/>
            </a:endParaRPr>
          </a:p>
        </p:txBody>
      </p:sp>
    </p:spTree>
    <p:extLst>
      <p:ext uri="{BB962C8B-B14F-4D97-AF65-F5344CB8AC3E}">
        <p14:creationId xmlns:p14="http://schemas.microsoft.com/office/powerpoint/2010/main" val="315819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B2ED-1A9E-8BDE-0FC9-01E9D798DAF6}"/>
              </a:ext>
            </a:extLst>
          </p:cNvPr>
          <p:cNvSpPr>
            <a:spLocks noGrp="1"/>
          </p:cNvSpPr>
          <p:nvPr>
            <p:ph type="title"/>
          </p:nvPr>
        </p:nvSpPr>
        <p:spPr/>
        <p:txBody>
          <a:bodyPr/>
          <a:lstStyle/>
          <a:p>
            <a:r>
              <a:rPr lang="en-AU">
                <a:solidFill>
                  <a:schemeClr val="tx2"/>
                </a:solidFill>
                <a:latin typeface="+mj-lt"/>
              </a:rPr>
              <a:t>Employment</a:t>
            </a:r>
          </a:p>
        </p:txBody>
      </p:sp>
      <p:pic>
        <p:nvPicPr>
          <p:cNvPr id="6" name="Picture 5">
            <a:extLst>
              <a:ext uri="{FF2B5EF4-FFF2-40B4-BE49-F238E27FC236}">
                <a16:creationId xmlns:a16="http://schemas.microsoft.com/office/drawing/2014/main" id="{95E06251-04F1-E396-970D-C8B75253BE6F}"/>
              </a:ext>
            </a:extLst>
          </p:cNvPr>
          <p:cNvPicPr>
            <a:picLocks noChangeAspect="1"/>
          </p:cNvPicPr>
          <p:nvPr/>
        </p:nvPicPr>
        <p:blipFill>
          <a:blip r:embed="rId3"/>
          <a:stretch>
            <a:fillRect/>
          </a:stretch>
        </p:blipFill>
        <p:spPr>
          <a:xfrm>
            <a:off x="1271464" y="1556792"/>
            <a:ext cx="9613068" cy="3569337"/>
          </a:xfrm>
          <a:prstGeom prst="rect">
            <a:avLst/>
          </a:prstGeom>
        </p:spPr>
      </p:pic>
      <p:sp>
        <p:nvSpPr>
          <p:cNvPr id="7" name="TextBox 6">
            <a:extLst>
              <a:ext uri="{FF2B5EF4-FFF2-40B4-BE49-F238E27FC236}">
                <a16:creationId xmlns:a16="http://schemas.microsoft.com/office/drawing/2014/main" id="{86A4ED54-0CDB-A515-61B1-72EA1FBBBE6E}"/>
              </a:ext>
            </a:extLst>
          </p:cNvPr>
          <p:cNvSpPr txBox="1"/>
          <p:nvPr/>
        </p:nvSpPr>
        <p:spPr>
          <a:xfrm>
            <a:off x="8076220" y="5320610"/>
            <a:ext cx="2808312" cy="553998"/>
          </a:xfrm>
          <a:prstGeom prst="rect">
            <a:avLst/>
          </a:prstGeom>
          <a:noFill/>
        </p:spPr>
        <p:txBody>
          <a:bodyPr wrap="square" rtlCol="0">
            <a:spAutoFit/>
          </a:bodyPr>
          <a:lstStyle/>
          <a:p>
            <a:r>
              <a:rPr lang="en-AU" sz="1600" i="1"/>
              <a:t>Source: QPS HR data, Feb 2025</a:t>
            </a:r>
          </a:p>
          <a:p>
            <a:endParaRPr lang="en-AU" sz="1400"/>
          </a:p>
        </p:txBody>
      </p:sp>
    </p:spTree>
    <p:extLst>
      <p:ext uri="{BB962C8B-B14F-4D97-AF65-F5344CB8AC3E}">
        <p14:creationId xmlns:p14="http://schemas.microsoft.com/office/powerpoint/2010/main" val="65683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B2ED-1A9E-8BDE-0FC9-01E9D798DAF6}"/>
              </a:ext>
            </a:extLst>
          </p:cNvPr>
          <p:cNvSpPr>
            <a:spLocks noGrp="1"/>
          </p:cNvSpPr>
          <p:nvPr>
            <p:ph type="title" idx="4294967295"/>
          </p:nvPr>
        </p:nvSpPr>
        <p:spPr>
          <a:xfrm>
            <a:off x="407368" y="-99392"/>
            <a:ext cx="10972800" cy="1143000"/>
          </a:xfrm>
        </p:spPr>
        <p:txBody>
          <a:bodyPr/>
          <a:lstStyle/>
          <a:p>
            <a:r>
              <a:rPr lang="en-AU">
                <a:solidFill>
                  <a:schemeClr val="tx2"/>
                </a:solidFill>
                <a:latin typeface="+mj-lt"/>
              </a:rPr>
              <a:t>FNSPSO stories</a:t>
            </a:r>
          </a:p>
        </p:txBody>
      </p:sp>
      <p:sp>
        <p:nvSpPr>
          <p:cNvPr id="6" name="TextBox 5">
            <a:extLst>
              <a:ext uri="{FF2B5EF4-FFF2-40B4-BE49-F238E27FC236}">
                <a16:creationId xmlns:a16="http://schemas.microsoft.com/office/drawing/2014/main" id="{05BCEEA9-C230-F78E-DDE3-038DC4E10A8B}"/>
              </a:ext>
            </a:extLst>
          </p:cNvPr>
          <p:cNvSpPr txBox="1"/>
          <p:nvPr/>
        </p:nvSpPr>
        <p:spPr>
          <a:xfrm>
            <a:off x="156000" y="1042832"/>
            <a:ext cx="5940000" cy="2592000"/>
          </a:xfrm>
          <a:prstGeom prst="rect">
            <a:avLst/>
          </a:prstGeom>
          <a:solidFill>
            <a:srgbClr val="590022"/>
          </a:solidFill>
        </p:spPr>
        <p:txBody>
          <a:bodyPr wrap="square" rtlCol="0">
            <a:spAutoFit/>
          </a:bodyPr>
          <a:lstStyle/>
          <a:p>
            <a:r>
              <a:rPr lang="en-AU">
                <a:solidFill>
                  <a:schemeClr val="bg1"/>
                </a:solidFill>
              </a:rPr>
              <a:t>Larry originally applied for the SPSO role after being encouraged by a past supervisor, as he was unemployed at the time. Larry is a quiet and considered man, and suggests that: </a:t>
            </a:r>
            <a:r>
              <a:rPr lang="en-AU" i="1">
                <a:solidFill>
                  <a:schemeClr val="bg1"/>
                </a:solidFill>
              </a:rPr>
              <a:t>“I probably wasn’t the best candidate for the job, because that’s the way I am. I’m always in the background”. </a:t>
            </a:r>
            <a:r>
              <a:rPr lang="en-AU">
                <a:solidFill>
                  <a:schemeClr val="bg1"/>
                </a:solidFill>
              </a:rPr>
              <a:t>He describes how he has become more comfortable with himself and the role over time: </a:t>
            </a:r>
            <a:r>
              <a:rPr lang="en-AU" i="1">
                <a:solidFill>
                  <a:schemeClr val="bg1"/>
                </a:solidFill>
              </a:rPr>
              <a:t>“I am more at ease with myself, and what I do”.</a:t>
            </a:r>
            <a:r>
              <a:rPr lang="en-AU">
                <a:solidFill>
                  <a:schemeClr val="bg1"/>
                </a:solidFill>
              </a:rPr>
              <a:t> He has been continuously employed in the role for the past four years. </a:t>
            </a:r>
          </a:p>
        </p:txBody>
      </p:sp>
      <p:sp>
        <p:nvSpPr>
          <p:cNvPr id="7" name="TextBox 6">
            <a:extLst>
              <a:ext uri="{FF2B5EF4-FFF2-40B4-BE49-F238E27FC236}">
                <a16:creationId xmlns:a16="http://schemas.microsoft.com/office/drawing/2014/main" id="{3C29667E-AA41-1B5A-05E6-677533858E51}"/>
              </a:ext>
            </a:extLst>
          </p:cNvPr>
          <p:cNvSpPr txBox="1"/>
          <p:nvPr/>
        </p:nvSpPr>
        <p:spPr>
          <a:xfrm>
            <a:off x="6169328" y="1043120"/>
            <a:ext cx="5940000" cy="2585323"/>
          </a:xfrm>
          <a:prstGeom prst="rect">
            <a:avLst/>
          </a:prstGeom>
          <a:solidFill>
            <a:srgbClr val="001A27"/>
          </a:solidFill>
        </p:spPr>
        <p:txBody>
          <a:bodyPr wrap="square" rtlCol="0">
            <a:spAutoFit/>
          </a:bodyPr>
          <a:lstStyle/>
          <a:p>
            <a:r>
              <a:rPr lang="en-AU">
                <a:solidFill>
                  <a:schemeClr val="bg1"/>
                </a:solidFill>
              </a:rPr>
              <a:t>Jamie originally applied for the SPSO role as she was unemployed at the time and felt motivated to do something </a:t>
            </a:r>
            <a:r>
              <a:rPr lang="en-AU" i="1">
                <a:solidFill>
                  <a:schemeClr val="bg1"/>
                </a:solidFill>
              </a:rPr>
              <a:t>“different” </a:t>
            </a:r>
            <a:r>
              <a:rPr lang="en-AU">
                <a:solidFill>
                  <a:schemeClr val="bg1"/>
                </a:solidFill>
              </a:rPr>
              <a:t> to administration and cleaning. Jamie expresses how her commitment to her ongoing employment has evolved : </a:t>
            </a:r>
            <a:r>
              <a:rPr lang="en-AU" i="1">
                <a:solidFill>
                  <a:schemeClr val="bg1"/>
                </a:solidFill>
              </a:rPr>
              <a:t>“When I first started, I was kind of slackening off, like should I stay in the job, should I go in to work, or should I stay home? And then I forced myself to go in… I didn’t think I’d really stick it out hey, I didn’t think I was going to last this long. And this is the longest I’ve ever been in an actual job”.</a:t>
            </a:r>
          </a:p>
        </p:txBody>
      </p:sp>
      <p:sp>
        <p:nvSpPr>
          <p:cNvPr id="8" name="TextBox 7">
            <a:extLst>
              <a:ext uri="{FF2B5EF4-FFF2-40B4-BE49-F238E27FC236}">
                <a16:creationId xmlns:a16="http://schemas.microsoft.com/office/drawing/2014/main" id="{3E7E76BD-BE18-2D66-77CF-BA60B964AE8A}"/>
              </a:ext>
            </a:extLst>
          </p:cNvPr>
          <p:cNvSpPr txBox="1"/>
          <p:nvPr/>
        </p:nvSpPr>
        <p:spPr>
          <a:xfrm>
            <a:off x="156000" y="3707128"/>
            <a:ext cx="5940000" cy="2585323"/>
          </a:xfrm>
          <a:prstGeom prst="rect">
            <a:avLst/>
          </a:prstGeom>
          <a:solidFill>
            <a:srgbClr val="E04A22"/>
          </a:solidFill>
        </p:spPr>
        <p:txBody>
          <a:bodyPr wrap="square" rtlCol="0">
            <a:spAutoFit/>
          </a:bodyPr>
          <a:lstStyle/>
          <a:p>
            <a:pPr lvl="0"/>
            <a:r>
              <a:rPr lang="en-AU" sz="1800">
                <a:solidFill>
                  <a:sysClr val="window" lastClr="FFFFFF"/>
                </a:solidFill>
                <a:latin typeface="Calibri" panose="020F0502020204030204"/>
                <a:ea typeface="+mn-ea"/>
                <a:cs typeface="+mn-cs"/>
              </a:rPr>
              <a:t>Shaun originally applied for the position to experience </a:t>
            </a:r>
            <a:r>
              <a:rPr lang="en-AU" sz="1800" i="1">
                <a:solidFill>
                  <a:sysClr val="window" lastClr="FFFFFF"/>
                </a:solidFill>
                <a:latin typeface="Calibri" panose="020F0502020204030204"/>
                <a:ea typeface="+mn-ea"/>
                <a:cs typeface="+mn-cs"/>
              </a:rPr>
              <a:t>“something new”</a:t>
            </a:r>
            <a:r>
              <a:rPr lang="en-AU" sz="1800">
                <a:solidFill>
                  <a:sysClr val="window" lastClr="FFFFFF"/>
                </a:solidFill>
                <a:latin typeface="Calibri" panose="020F0502020204030204"/>
                <a:ea typeface="+mn-ea"/>
                <a:cs typeface="+mn-cs"/>
              </a:rPr>
              <a:t>. Shaun particularly liked the idea of joining the Police Service and aspired to a “</a:t>
            </a:r>
            <a:r>
              <a:rPr lang="en-AU" sz="1800" i="1">
                <a:solidFill>
                  <a:sysClr val="window" lastClr="FFFFFF"/>
                </a:solidFill>
                <a:latin typeface="Calibri" panose="020F0502020204030204"/>
                <a:ea typeface="+mn-ea"/>
                <a:cs typeface="+mn-cs"/>
              </a:rPr>
              <a:t>better life; more money”. </a:t>
            </a:r>
            <a:r>
              <a:rPr lang="en-AU" sz="1800">
                <a:solidFill>
                  <a:sysClr val="window" lastClr="FFFFFF"/>
                </a:solidFill>
                <a:latin typeface="Calibri" panose="020F0502020204030204"/>
                <a:ea typeface="+mn-ea"/>
                <a:cs typeface="+mn-cs"/>
              </a:rPr>
              <a:t>Shaun resigned from the role in 2022 due to personal reasons, however reapplied in 2024, undertaking recruit training for a second time. On describing his reasons for returning to the role, Shaun states </a:t>
            </a:r>
            <a:r>
              <a:rPr lang="en-AU" sz="1800" i="1">
                <a:solidFill>
                  <a:sysClr val="window" lastClr="FFFFFF"/>
                </a:solidFill>
                <a:latin typeface="Calibri" panose="020F0502020204030204"/>
                <a:ea typeface="+mn-ea"/>
                <a:cs typeface="+mn-cs"/>
              </a:rPr>
              <a:t>“I like it hey, I like this job…You get some good respect around the island here, some good feedback from them, especially the kids”. </a:t>
            </a:r>
            <a:endParaRPr lang="en-AU" i="1"/>
          </a:p>
        </p:txBody>
      </p:sp>
      <p:sp>
        <p:nvSpPr>
          <p:cNvPr id="9" name="TextBox 8">
            <a:extLst>
              <a:ext uri="{FF2B5EF4-FFF2-40B4-BE49-F238E27FC236}">
                <a16:creationId xmlns:a16="http://schemas.microsoft.com/office/drawing/2014/main" id="{48D59B13-0241-214D-29A7-B17AD94A5722}"/>
              </a:ext>
            </a:extLst>
          </p:cNvPr>
          <p:cNvSpPr txBox="1"/>
          <p:nvPr/>
        </p:nvSpPr>
        <p:spPr>
          <a:xfrm>
            <a:off x="6169328" y="3707128"/>
            <a:ext cx="5940000" cy="2585323"/>
          </a:xfrm>
          <a:prstGeom prst="rect">
            <a:avLst/>
          </a:prstGeom>
          <a:solidFill>
            <a:srgbClr val="001F56"/>
          </a:solidFill>
        </p:spPr>
        <p:txBody>
          <a:bodyPr wrap="square" rtlCol="0">
            <a:spAutoFit/>
          </a:bodyPr>
          <a:lstStyle/>
          <a:p>
            <a:pPr lvl="0"/>
            <a:r>
              <a:rPr lang="en-AU" sz="1800">
                <a:solidFill>
                  <a:sysClr val="window" lastClr="FFFFFF"/>
                </a:solidFill>
                <a:latin typeface="Calibri" panose="020F0502020204030204"/>
                <a:ea typeface="+mn-ea"/>
                <a:cs typeface="+mn-cs"/>
              </a:rPr>
              <a:t>Frank had aspirational reasons for joining QPS</a:t>
            </a:r>
            <a:r>
              <a:rPr lang="en-AU">
                <a:solidFill>
                  <a:sysClr val="window" lastClr="FFFFFF"/>
                </a:solidFill>
                <a:latin typeface="Calibri" panose="020F0502020204030204"/>
              </a:rPr>
              <a:t>:</a:t>
            </a:r>
            <a:r>
              <a:rPr lang="en-AU" sz="1800">
                <a:solidFill>
                  <a:sysClr val="window" lastClr="FFFFFF"/>
                </a:solidFill>
                <a:latin typeface="Calibri" panose="020F0502020204030204"/>
                <a:ea typeface="+mn-ea"/>
                <a:cs typeface="+mn-cs"/>
              </a:rPr>
              <a:t> </a:t>
            </a:r>
            <a:r>
              <a:rPr lang="en-AU" sz="1800" i="1">
                <a:solidFill>
                  <a:sysClr val="window" lastClr="FFFFFF"/>
                </a:solidFill>
                <a:latin typeface="Calibri" panose="020F0502020204030204"/>
                <a:ea typeface="+mn-ea"/>
                <a:cs typeface="+mn-cs"/>
              </a:rPr>
              <a:t>“goal was to look after the community…kids were burning bins on the road and everything…I would see these kids that were running amok, that’s why I put in for the job, to settle them down”. </a:t>
            </a:r>
            <a:r>
              <a:rPr lang="en-AU" sz="1800">
                <a:solidFill>
                  <a:sysClr val="window" lastClr="FFFFFF"/>
                </a:solidFill>
                <a:latin typeface="Calibri" panose="020F0502020204030204"/>
                <a:ea typeface="+mn-ea"/>
                <a:cs typeface="+mn-cs"/>
              </a:rPr>
              <a:t>Frank has a great deal of pride in his role and encourages his team members to be proactive on duty: </a:t>
            </a:r>
            <a:r>
              <a:rPr lang="en-AU" sz="1800" i="1">
                <a:solidFill>
                  <a:sysClr val="window" lastClr="FFFFFF"/>
                </a:solidFill>
                <a:latin typeface="Calibri" panose="020F0502020204030204"/>
                <a:ea typeface="+mn-ea"/>
                <a:cs typeface="+mn-cs"/>
              </a:rPr>
              <a:t>“That’s what I tell the other mob, when its lunchtime, go walk around, talk to the kids”. </a:t>
            </a:r>
            <a:r>
              <a:rPr lang="en-AU" sz="1800">
                <a:solidFill>
                  <a:sysClr val="window" lastClr="FFFFFF"/>
                </a:solidFill>
                <a:latin typeface="Calibri" panose="020F0502020204030204"/>
                <a:ea typeface="+mn-ea"/>
                <a:cs typeface="+mn-cs"/>
              </a:rPr>
              <a:t>Frank has also become involved in encouraging young community members to apply for FNSPSO roles.</a:t>
            </a:r>
            <a:endParaRPr lang="en-AU"/>
          </a:p>
        </p:txBody>
      </p:sp>
    </p:spTree>
    <p:extLst>
      <p:ext uri="{BB962C8B-B14F-4D97-AF65-F5344CB8AC3E}">
        <p14:creationId xmlns:p14="http://schemas.microsoft.com/office/powerpoint/2010/main" val="147278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A7CA-6E2B-26BC-F1B7-42422664100E}"/>
              </a:ext>
            </a:extLst>
          </p:cNvPr>
          <p:cNvSpPr>
            <a:spLocks noGrp="1"/>
          </p:cNvSpPr>
          <p:nvPr>
            <p:ph type="title"/>
          </p:nvPr>
        </p:nvSpPr>
        <p:spPr/>
        <p:txBody>
          <a:bodyPr/>
          <a:lstStyle/>
          <a:p>
            <a:r>
              <a:rPr lang="en-AU">
                <a:solidFill>
                  <a:schemeClr val="tx2"/>
                </a:solidFill>
                <a:latin typeface="+mj-lt"/>
              </a:rPr>
              <a:t>Impact for FNSPSOs (and community)</a:t>
            </a:r>
          </a:p>
        </p:txBody>
      </p:sp>
      <p:sp>
        <p:nvSpPr>
          <p:cNvPr id="3" name="Content Placeholder 2">
            <a:extLst>
              <a:ext uri="{FF2B5EF4-FFF2-40B4-BE49-F238E27FC236}">
                <a16:creationId xmlns:a16="http://schemas.microsoft.com/office/drawing/2014/main" id="{FC2F5848-FCC5-F7C4-15EB-1705B49FB051}"/>
              </a:ext>
            </a:extLst>
          </p:cNvPr>
          <p:cNvSpPr>
            <a:spLocks noGrp="1"/>
          </p:cNvSpPr>
          <p:nvPr>
            <p:ph idx="1"/>
          </p:nvPr>
        </p:nvSpPr>
        <p:spPr>
          <a:xfrm>
            <a:off x="335360" y="1340768"/>
            <a:ext cx="11665296" cy="4525963"/>
          </a:xfrm>
        </p:spPr>
        <p:txBody>
          <a:bodyPr>
            <a:normAutofit/>
          </a:bodyPr>
          <a:lstStyle/>
          <a:p>
            <a:r>
              <a:rPr lang="en-AU">
                <a:latin typeface="+mn-lt"/>
              </a:rPr>
              <a:t>Role modelling and community respect</a:t>
            </a:r>
          </a:p>
          <a:p>
            <a:pPr lvl="1"/>
            <a:r>
              <a:rPr lang="en-AU" sz="2000" i="1">
                <a:effectLst/>
                <a:latin typeface="+mn-lt"/>
                <a:ea typeface="Arial" panose="020B0604020202020204" pitchFamily="34" charset="0"/>
              </a:rPr>
              <a:t>“I got a nephew; he’s leaving school - he asked me for a job here. So, the kids look up at you”. </a:t>
            </a:r>
            <a:r>
              <a:rPr lang="en-AU" sz="1800">
                <a:latin typeface="+mn-lt"/>
                <a:ea typeface="Arial" panose="020B0604020202020204" pitchFamily="34" charset="0"/>
              </a:rPr>
              <a:t>[FNSPSO]</a:t>
            </a:r>
          </a:p>
          <a:p>
            <a:pPr lvl="1"/>
            <a:r>
              <a:rPr lang="en-AU" sz="2000" i="1">
                <a:latin typeface="+mn-lt"/>
                <a:ea typeface="Calibri" panose="020F0502020204030204" pitchFamily="34" charset="0"/>
                <a:cs typeface="Times New Roman" panose="02020603050405020304" pitchFamily="18" charset="0"/>
              </a:rPr>
              <a:t>“</a:t>
            </a:r>
            <a:r>
              <a:rPr lang="en-AU" sz="2000" i="1">
                <a:effectLst/>
                <a:latin typeface="+mn-lt"/>
                <a:ea typeface="Calibri" panose="020F0502020204030204" pitchFamily="34" charset="0"/>
                <a:cs typeface="Times New Roman" panose="02020603050405020304" pitchFamily="18" charset="0"/>
              </a:rPr>
              <a:t>Our people are keeping the order in the community, and our people look up to them…They’ve got that respect from our community”.</a:t>
            </a:r>
            <a:r>
              <a:rPr lang="en-AU" sz="1800" i="1">
                <a:effectLst/>
                <a:latin typeface="+mn-lt"/>
                <a:ea typeface="Calibri" panose="020F0502020204030204" pitchFamily="34" charset="0"/>
                <a:cs typeface="Times New Roman" panose="02020603050405020304" pitchFamily="18" charset="0"/>
              </a:rPr>
              <a:t> </a:t>
            </a:r>
            <a:r>
              <a:rPr lang="en-AU" sz="1800" i="0">
                <a:effectLst/>
                <a:latin typeface="+mn-lt"/>
                <a:ea typeface="Calibri" panose="020F0502020204030204" pitchFamily="34" charset="0"/>
                <a:cs typeface="Times New Roman" panose="02020603050405020304" pitchFamily="18" charset="0"/>
              </a:rPr>
              <a:t>[Education staff]</a:t>
            </a:r>
            <a:endParaRPr lang="en-AU" sz="1800" i="1">
              <a:effectLst/>
              <a:latin typeface="+mn-lt"/>
              <a:ea typeface="Calibri" panose="020F0502020204030204" pitchFamily="34" charset="0"/>
              <a:cs typeface="Times New Roman" panose="02020603050405020304" pitchFamily="18" charset="0"/>
            </a:endParaRPr>
          </a:p>
          <a:p>
            <a:r>
              <a:rPr lang="en-AU">
                <a:latin typeface="+mn-lt"/>
              </a:rPr>
              <a:t>Self-confidence, employability, and skill development</a:t>
            </a:r>
          </a:p>
          <a:p>
            <a:pPr lvl="1"/>
            <a:r>
              <a:rPr lang="en-AU" sz="2000" i="1">
                <a:effectLst/>
                <a:latin typeface="+mn-lt"/>
                <a:ea typeface="Calibri" panose="020F0502020204030204" pitchFamily="34" charset="0"/>
                <a:cs typeface="Times New Roman" panose="02020603050405020304" pitchFamily="18" charset="0"/>
              </a:rPr>
              <a:t>“They’ve come a long way from where they were</a:t>
            </a:r>
            <a:r>
              <a:rPr lang="en-AU" sz="2000">
                <a:effectLst/>
                <a:latin typeface="+mn-lt"/>
                <a:ea typeface="Calibri" panose="020F0502020204030204" pitchFamily="34" charset="0"/>
                <a:cs typeface="Times New Roman" panose="02020603050405020304" pitchFamily="18" charset="0"/>
              </a:rPr>
              <a:t> </a:t>
            </a:r>
            <a:r>
              <a:rPr lang="en-AU" sz="2000" i="1">
                <a:effectLst/>
                <a:latin typeface="+mn-lt"/>
                <a:ea typeface="Calibri" panose="020F0502020204030204" pitchFamily="34" charset="0"/>
                <a:cs typeface="Times New Roman" panose="02020603050405020304" pitchFamily="18" charset="0"/>
              </a:rPr>
              <a:t>(as individuals)”.</a:t>
            </a:r>
            <a:r>
              <a:rPr lang="en-AU" sz="2000">
                <a:effectLst/>
                <a:latin typeface="+mn-lt"/>
                <a:ea typeface="Calibri" panose="020F0502020204030204" pitchFamily="34" charset="0"/>
                <a:cs typeface="Times New Roman" panose="02020603050405020304" pitchFamily="18" charset="0"/>
              </a:rPr>
              <a:t> </a:t>
            </a:r>
            <a:r>
              <a:rPr lang="en-AU" sz="1800">
                <a:latin typeface="+mn-lt"/>
                <a:ea typeface="Calibri" panose="020F0502020204030204" pitchFamily="34" charset="0"/>
                <a:cs typeface="Times New Roman" panose="02020603050405020304" pitchFamily="18" charset="0"/>
              </a:rPr>
              <a:t>[Community representative]</a:t>
            </a:r>
          </a:p>
          <a:p>
            <a:pPr lvl="1"/>
            <a:r>
              <a:rPr lang="en-AU" sz="2000" i="1">
                <a:latin typeface="+mn-lt"/>
                <a:ea typeface="Calibri" panose="020F0502020204030204" pitchFamily="34" charset="0"/>
                <a:cs typeface="Times New Roman" panose="02020603050405020304" pitchFamily="18" charset="0"/>
              </a:rPr>
              <a:t>“Like X, for instance, he was quiet when he first started here, but now he’s started to come out of his shell more”.</a:t>
            </a:r>
            <a:r>
              <a:rPr lang="en-AU" sz="1800" i="1">
                <a:latin typeface="+mn-lt"/>
                <a:ea typeface="Calibri" panose="020F0502020204030204" pitchFamily="34" charset="0"/>
                <a:cs typeface="Times New Roman" panose="02020603050405020304" pitchFamily="18" charset="0"/>
              </a:rPr>
              <a:t> </a:t>
            </a:r>
            <a:r>
              <a:rPr lang="en-AU" sz="1800">
                <a:latin typeface="+mn-lt"/>
                <a:ea typeface="Calibri" panose="020F0502020204030204" pitchFamily="34" charset="0"/>
                <a:cs typeface="Times New Roman" panose="02020603050405020304" pitchFamily="18" charset="0"/>
              </a:rPr>
              <a:t>[FNSPSO]</a:t>
            </a:r>
          </a:p>
          <a:p>
            <a:pPr lvl="1"/>
            <a:r>
              <a:rPr lang="en-AU" sz="2000" i="1">
                <a:effectLst/>
                <a:latin typeface="+mn-lt"/>
                <a:ea typeface="Calibri" panose="020F0502020204030204" pitchFamily="34" charset="0"/>
                <a:cs typeface="Times New Roman" panose="02020603050405020304" pitchFamily="18" charset="0"/>
              </a:rPr>
              <a:t>“(We) don’t just give them a job, we give them a career”. </a:t>
            </a:r>
            <a:r>
              <a:rPr lang="en-AU" sz="1800">
                <a:effectLst/>
                <a:latin typeface="+mn-lt"/>
                <a:ea typeface="Calibri" panose="020F0502020204030204" pitchFamily="34" charset="0"/>
                <a:cs typeface="Times New Roman" panose="02020603050405020304" pitchFamily="18" charset="0"/>
              </a:rPr>
              <a:t>[Protective Services Group member]</a:t>
            </a:r>
          </a:p>
          <a:p>
            <a:pPr lvl="1"/>
            <a:r>
              <a:rPr lang="en-AU" sz="2000" i="1">
                <a:latin typeface="+mn-lt"/>
                <a:ea typeface="Calibri" panose="020F0502020204030204" pitchFamily="34" charset="0"/>
                <a:cs typeface="Times New Roman" panose="02020603050405020304" pitchFamily="18" charset="0"/>
              </a:rPr>
              <a:t>“G</a:t>
            </a:r>
            <a:r>
              <a:rPr lang="en-AU" sz="2000" i="1">
                <a:effectLst/>
                <a:latin typeface="+mn-lt"/>
                <a:ea typeface="Calibri" panose="020F0502020204030204" pitchFamily="34" charset="0"/>
                <a:cs typeface="Times New Roman" panose="02020603050405020304" pitchFamily="18" charset="0"/>
              </a:rPr>
              <a:t>ives them skills to orbit through other employment types when they get bored”. </a:t>
            </a:r>
            <a:r>
              <a:rPr lang="en-AU" sz="1800">
                <a:effectLst/>
                <a:latin typeface="+mn-lt"/>
                <a:ea typeface="Calibri" panose="020F0502020204030204" pitchFamily="34" charset="0"/>
                <a:cs typeface="Times New Roman" panose="02020603050405020304" pitchFamily="18" charset="0"/>
              </a:rPr>
              <a:t>[Client]</a:t>
            </a:r>
            <a:endParaRPr lang="en-AU" sz="1800">
              <a:latin typeface="+mn-lt"/>
              <a:ea typeface="Calibri" panose="020F0502020204030204" pitchFamily="34" charset="0"/>
              <a:cs typeface="Times New Roman" panose="02020603050405020304" pitchFamily="18" charset="0"/>
            </a:endParaRPr>
          </a:p>
          <a:p>
            <a:pPr lvl="1"/>
            <a:endParaRPr lang="en-AU">
              <a:latin typeface="+mn-lt"/>
            </a:endParaRPr>
          </a:p>
          <a:p>
            <a:pPr lvl="1"/>
            <a:endParaRPr lang="en-AU" sz="1800">
              <a:effectLst/>
              <a:latin typeface="+mn-lt"/>
              <a:ea typeface="Arial" panose="020B0604020202020204" pitchFamily="34" charset="0"/>
            </a:endParaRPr>
          </a:p>
          <a:p>
            <a:pPr lvl="1"/>
            <a:endParaRPr lang="en-AU">
              <a:latin typeface="+mn-lt"/>
            </a:endParaRPr>
          </a:p>
        </p:txBody>
      </p:sp>
    </p:spTree>
    <p:extLst>
      <p:ext uri="{BB962C8B-B14F-4D97-AF65-F5344CB8AC3E}">
        <p14:creationId xmlns:p14="http://schemas.microsoft.com/office/powerpoint/2010/main" val="112298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6393-2890-A20D-6C02-DB1C09CD5B8D}"/>
              </a:ext>
            </a:extLst>
          </p:cNvPr>
          <p:cNvSpPr>
            <a:spLocks noGrp="1"/>
          </p:cNvSpPr>
          <p:nvPr>
            <p:ph type="title"/>
          </p:nvPr>
        </p:nvSpPr>
        <p:spPr/>
        <p:txBody>
          <a:bodyPr/>
          <a:lstStyle/>
          <a:p>
            <a:r>
              <a:rPr lang="en-AU">
                <a:solidFill>
                  <a:schemeClr val="tx2"/>
                </a:solidFill>
                <a:latin typeface="+mj-lt"/>
              </a:rPr>
              <a:t>Reframing relationships</a:t>
            </a:r>
            <a:endParaRPr lang="en-AU">
              <a:latin typeface="+mj-lt"/>
            </a:endParaRPr>
          </a:p>
        </p:txBody>
      </p:sp>
      <p:sp>
        <p:nvSpPr>
          <p:cNvPr id="3" name="Content Placeholder 2">
            <a:extLst>
              <a:ext uri="{FF2B5EF4-FFF2-40B4-BE49-F238E27FC236}">
                <a16:creationId xmlns:a16="http://schemas.microsoft.com/office/drawing/2014/main" id="{428B5F6E-1CB2-5C50-A8AC-A805B5DF416F}"/>
              </a:ext>
            </a:extLst>
          </p:cNvPr>
          <p:cNvSpPr>
            <a:spLocks noGrp="1"/>
          </p:cNvSpPr>
          <p:nvPr>
            <p:ph idx="1"/>
          </p:nvPr>
        </p:nvSpPr>
        <p:spPr>
          <a:xfrm>
            <a:off x="1127448" y="1423317"/>
            <a:ext cx="9964688" cy="4525963"/>
          </a:xfrm>
        </p:spPr>
        <p:txBody>
          <a:bodyPr>
            <a:noAutofit/>
          </a:bodyPr>
          <a:lstStyle/>
          <a:p>
            <a:r>
              <a:rPr lang="en-AU" sz="2400" i="1">
                <a:effectLst/>
                <a:latin typeface="+mn-lt"/>
                <a:ea typeface="Arial" panose="020B0604020202020204" pitchFamily="34" charset="0"/>
              </a:rPr>
              <a:t>“Before I applied for it, I heard people talking, (saying) ahhh, you’re not working for police”. </a:t>
            </a:r>
            <a:r>
              <a:rPr lang="en-AU" sz="2000">
                <a:effectLst/>
                <a:latin typeface="+mn-lt"/>
                <a:ea typeface="Arial" panose="020B0604020202020204" pitchFamily="34" charset="0"/>
              </a:rPr>
              <a:t>[FNSPSO]</a:t>
            </a:r>
            <a:endParaRPr lang="en-AU" sz="2000" i="1">
              <a:effectLst/>
              <a:latin typeface="+mn-lt"/>
              <a:ea typeface="Arial" panose="020B0604020202020204" pitchFamily="34" charset="0"/>
            </a:endParaRPr>
          </a:p>
          <a:p>
            <a:r>
              <a:rPr lang="en-AU" sz="2400" i="1">
                <a:effectLst/>
                <a:latin typeface="+mn-lt"/>
                <a:ea typeface="Arial" panose="020B0604020202020204" pitchFamily="34" charset="0"/>
              </a:rPr>
              <a:t>“It’s changed the way people think about police. My brother, he hated police. As soon as I come to this job, he’s got no beef with police hey. I tell you he’d throw rocks at them and everything. He don’t (sic) even bother them now”. </a:t>
            </a:r>
            <a:r>
              <a:rPr lang="en-AU" sz="2000">
                <a:effectLst/>
                <a:latin typeface="+mn-lt"/>
                <a:ea typeface="Arial" panose="020B0604020202020204" pitchFamily="34" charset="0"/>
              </a:rPr>
              <a:t>[FNSPSO]</a:t>
            </a:r>
            <a:endParaRPr lang="en-AU" sz="2000" i="1">
              <a:effectLst/>
              <a:latin typeface="+mn-lt"/>
              <a:ea typeface="Arial" panose="020B0604020202020204" pitchFamily="34" charset="0"/>
            </a:endParaRPr>
          </a:p>
          <a:p>
            <a:r>
              <a:rPr lang="en-AU" sz="2400" i="1">
                <a:effectLst/>
                <a:latin typeface="+mn-lt"/>
                <a:ea typeface="Arial" panose="020B0604020202020204" pitchFamily="34" charset="0"/>
              </a:rPr>
              <a:t>“Just that involvement (of FNSPSOs) with the (QPS) uniform and the badge, kind of like it's not all bad...that's what we are trying to do – there's ten positive things about policing, it's not just locking people up. Especially not here”.</a:t>
            </a:r>
            <a:r>
              <a:rPr lang="en-AU" sz="2400">
                <a:effectLst/>
                <a:latin typeface="+mn-lt"/>
                <a:ea typeface="Arial" panose="020B0604020202020204" pitchFamily="34" charset="0"/>
              </a:rPr>
              <a:t> </a:t>
            </a:r>
            <a:r>
              <a:rPr lang="en-AU" sz="2000">
                <a:effectLst/>
                <a:latin typeface="+mn-lt"/>
                <a:ea typeface="Arial" panose="020B0604020202020204" pitchFamily="34" charset="0"/>
              </a:rPr>
              <a:t>[QPS Officer] </a:t>
            </a:r>
          </a:p>
          <a:p>
            <a:endParaRPr lang="en-AU" sz="2400">
              <a:latin typeface="+mn-lt"/>
            </a:endParaRPr>
          </a:p>
        </p:txBody>
      </p:sp>
    </p:spTree>
    <p:extLst>
      <p:ext uri="{BB962C8B-B14F-4D97-AF65-F5344CB8AC3E}">
        <p14:creationId xmlns:p14="http://schemas.microsoft.com/office/powerpoint/2010/main" val="93051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A7CA-6E2B-26BC-F1B7-42422664100E}"/>
              </a:ext>
            </a:extLst>
          </p:cNvPr>
          <p:cNvSpPr>
            <a:spLocks noGrp="1"/>
          </p:cNvSpPr>
          <p:nvPr>
            <p:ph type="title"/>
          </p:nvPr>
        </p:nvSpPr>
        <p:spPr>
          <a:xfrm>
            <a:off x="609600" y="249759"/>
            <a:ext cx="10972800" cy="1143000"/>
          </a:xfrm>
        </p:spPr>
        <p:txBody>
          <a:bodyPr/>
          <a:lstStyle/>
          <a:p>
            <a:r>
              <a:rPr lang="en-AU">
                <a:solidFill>
                  <a:schemeClr val="tx2"/>
                </a:solidFill>
                <a:latin typeface="+mj-lt"/>
              </a:rPr>
              <a:t>Crime and safety</a:t>
            </a:r>
          </a:p>
        </p:txBody>
      </p:sp>
      <p:pic>
        <p:nvPicPr>
          <p:cNvPr id="8" name="Picture 7">
            <a:extLst>
              <a:ext uri="{FF2B5EF4-FFF2-40B4-BE49-F238E27FC236}">
                <a16:creationId xmlns:a16="http://schemas.microsoft.com/office/drawing/2014/main" id="{BF1C3C66-B578-A696-C787-C75030CECE20}"/>
              </a:ext>
            </a:extLst>
          </p:cNvPr>
          <p:cNvPicPr>
            <a:picLocks noChangeAspect="1"/>
          </p:cNvPicPr>
          <p:nvPr/>
        </p:nvPicPr>
        <p:blipFill>
          <a:blip r:embed="rId3"/>
          <a:stretch>
            <a:fillRect/>
          </a:stretch>
        </p:blipFill>
        <p:spPr>
          <a:xfrm>
            <a:off x="335360" y="1392759"/>
            <a:ext cx="6370872" cy="4072481"/>
          </a:xfrm>
          <a:prstGeom prst="rect">
            <a:avLst/>
          </a:prstGeom>
        </p:spPr>
      </p:pic>
      <p:sp>
        <p:nvSpPr>
          <p:cNvPr id="9" name="Content Placeholder 2">
            <a:extLst>
              <a:ext uri="{FF2B5EF4-FFF2-40B4-BE49-F238E27FC236}">
                <a16:creationId xmlns:a16="http://schemas.microsoft.com/office/drawing/2014/main" id="{F7C3B4C4-3DF3-5714-CF0A-D46BE4BA2A37}"/>
              </a:ext>
            </a:extLst>
          </p:cNvPr>
          <p:cNvSpPr>
            <a:spLocks noGrp="1"/>
          </p:cNvSpPr>
          <p:nvPr>
            <p:ph idx="1"/>
          </p:nvPr>
        </p:nvSpPr>
        <p:spPr>
          <a:xfrm>
            <a:off x="6980472" y="1484784"/>
            <a:ext cx="4876168" cy="4309939"/>
          </a:xfrm>
        </p:spPr>
        <p:txBody>
          <a:bodyPr>
            <a:normAutofit/>
          </a:bodyPr>
          <a:lstStyle/>
          <a:p>
            <a:pPr marL="0" indent="0">
              <a:buNone/>
            </a:pPr>
            <a:r>
              <a:rPr lang="en-AU" sz="1800">
                <a:effectLst/>
                <a:latin typeface="Calibri" panose="020F0502020204030204" pitchFamily="34" charset="0"/>
                <a:ea typeface="Arial" panose="020B0604020202020204" pitchFamily="34" charset="0"/>
              </a:rPr>
              <a:t>FNSPSO views:</a:t>
            </a:r>
          </a:p>
          <a:p>
            <a:r>
              <a:rPr lang="en-AU" sz="1800" i="1">
                <a:effectLst/>
                <a:latin typeface="Calibri" panose="020F0502020204030204" pitchFamily="34" charset="0"/>
                <a:ea typeface="Arial" panose="020B0604020202020204" pitchFamily="34" charset="0"/>
              </a:rPr>
              <a:t>“My opinion is that we know where they live, and if the police were to ask us who they are, we’d know them straight away”. </a:t>
            </a:r>
          </a:p>
          <a:p>
            <a:r>
              <a:rPr lang="en-AU" sz="1800" i="1">
                <a:effectLst/>
                <a:latin typeface="Calibri" panose="020F0502020204030204" pitchFamily="34" charset="0"/>
                <a:ea typeface="Arial" panose="020B0604020202020204" pitchFamily="34" charset="0"/>
                <a:cs typeface="Calibri" panose="020F0502020204030204" pitchFamily="34" charset="0"/>
              </a:rPr>
              <a:t>“Because us and the community patrol, we communicate together. Like if we see them doing something outside our boundary, we tell them, and they come and deal with it. And if they see anything with the kids hanging around the school, they’ll come and tell us”. </a:t>
            </a:r>
            <a:endParaRPr lang="en-AU" sz="1800" i="1">
              <a:latin typeface="Calibri" panose="020F0502020204030204" pitchFamily="34" charset="0"/>
              <a:ea typeface="Calibri" panose="020F0502020204030204" pitchFamily="34" charset="0"/>
              <a:cs typeface="Calibri" panose="020F0502020204030204" pitchFamily="34" charset="0"/>
            </a:endParaRPr>
          </a:p>
          <a:p>
            <a:r>
              <a:rPr lang="en-AU" sz="1800" i="1">
                <a:latin typeface="Calibri" panose="020F0502020204030204" pitchFamily="34" charset="0"/>
                <a:cs typeface="Calibri" panose="020F0502020204030204" pitchFamily="34" charset="0"/>
              </a:rPr>
              <a:t>“FNSPSOs in combination with the night patrol has really lowered the crime rate. Less break and enters”.</a:t>
            </a:r>
            <a:r>
              <a:rPr lang="en-AU" sz="1600">
                <a:latin typeface="Calibri" panose="020F0502020204030204" pitchFamily="34" charset="0"/>
                <a:cs typeface="Calibri" panose="020F0502020204030204" pitchFamily="34" charset="0"/>
              </a:rPr>
              <a:t> [Community Representative]</a:t>
            </a:r>
            <a:endParaRPr lang="en-AU" sz="1800" i="1">
              <a:latin typeface="Calibri" panose="020F0502020204030204" pitchFamily="34" charset="0"/>
              <a:cs typeface="Calibri" panose="020F0502020204030204" pitchFamily="34" charset="0"/>
            </a:endParaRPr>
          </a:p>
          <a:p>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i="1"/>
          </a:p>
        </p:txBody>
      </p:sp>
      <p:sp>
        <p:nvSpPr>
          <p:cNvPr id="3" name="TextBox 2">
            <a:extLst>
              <a:ext uri="{FF2B5EF4-FFF2-40B4-BE49-F238E27FC236}">
                <a16:creationId xmlns:a16="http://schemas.microsoft.com/office/drawing/2014/main" id="{6F1603D6-787E-D633-A060-2A6193218111}"/>
              </a:ext>
            </a:extLst>
          </p:cNvPr>
          <p:cNvSpPr txBox="1"/>
          <p:nvPr/>
        </p:nvSpPr>
        <p:spPr>
          <a:xfrm>
            <a:off x="1199456" y="5521873"/>
            <a:ext cx="2808312" cy="553998"/>
          </a:xfrm>
          <a:prstGeom prst="rect">
            <a:avLst/>
          </a:prstGeom>
          <a:noFill/>
        </p:spPr>
        <p:txBody>
          <a:bodyPr wrap="square" rtlCol="0">
            <a:spAutoFit/>
          </a:bodyPr>
          <a:lstStyle/>
          <a:p>
            <a:r>
              <a:rPr lang="en-AU" sz="1600" i="1"/>
              <a:t>Source: QPRIME, Feb 2025</a:t>
            </a:r>
          </a:p>
          <a:p>
            <a:endParaRPr lang="en-AU" sz="1400"/>
          </a:p>
        </p:txBody>
      </p:sp>
      <p:cxnSp>
        <p:nvCxnSpPr>
          <p:cNvPr id="4" name="Straight Connector 3">
            <a:extLst>
              <a:ext uri="{FF2B5EF4-FFF2-40B4-BE49-F238E27FC236}">
                <a16:creationId xmlns:a16="http://schemas.microsoft.com/office/drawing/2014/main" id="{3EA23210-C8B6-494F-2F43-74087986A253}"/>
              </a:ext>
            </a:extLst>
          </p:cNvPr>
          <p:cNvCxnSpPr>
            <a:cxnSpLocks/>
          </p:cNvCxnSpPr>
          <p:nvPr/>
        </p:nvCxnSpPr>
        <p:spPr>
          <a:xfrm>
            <a:off x="2832272" y="2123128"/>
            <a:ext cx="0" cy="2664296"/>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62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A7CA-6E2B-26BC-F1B7-42422664100E}"/>
              </a:ext>
            </a:extLst>
          </p:cNvPr>
          <p:cNvSpPr>
            <a:spLocks noGrp="1"/>
          </p:cNvSpPr>
          <p:nvPr>
            <p:ph type="title"/>
          </p:nvPr>
        </p:nvSpPr>
        <p:spPr/>
        <p:txBody>
          <a:bodyPr/>
          <a:lstStyle/>
          <a:p>
            <a:r>
              <a:rPr lang="en-AU">
                <a:solidFill>
                  <a:schemeClr val="tx2"/>
                </a:solidFill>
                <a:latin typeface="+mj-lt"/>
              </a:rPr>
              <a:t>Next steps</a:t>
            </a:r>
          </a:p>
        </p:txBody>
      </p:sp>
      <p:sp>
        <p:nvSpPr>
          <p:cNvPr id="3" name="Content Placeholder 2">
            <a:extLst>
              <a:ext uri="{FF2B5EF4-FFF2-40B4-BE49-F238E27FC236}">
                <a16:creationId xmlns:a16="http://schemas.microsoft.com/office/drawing/2014/main" id="{FC2F5848-FCC5-F7C4-15EB-1705B49FB051}"/>
              </a:ext>
            </a:extLst>
          </p:cNvPr>
          <p:cNvSpPr>
            <a:spLocks noGrp="1"/>
          </p:cNvSpPr>
          <p:nvPr>
            <p:ph idx="1"/>
          </p:nvPr>
        </p:nvSpPr>
        <p:spPr>
          <a:xfrm>
            <a:off x="609600" y="1340768"/>
            <a:ext cx="10972800" cy="4525963"/>
          </a:xfrm>
        </p:spPr>
        <p:txBody>
          <a:bodyPr>
            <a:normAutofit/>
          </a:bodyPr>
          <a:lstStyle/>
          <a:p>
            <a:r>
              <a:rPr lang="en-AU">
                <a:latin typeface="+mn-lt"/>
              </a:rPr>
              <a:t>Targeting identified issues: </a:t>
            </a:r>
          </a:p>
          <a:p>
            <a:pPr lvl="1"/>
            <a:r>
              <a:rPr lang="en-AU">
                <a:latin typeface="+mn-lt"/>
              </a:rPr>
              <a:t>proactivity and engagement; </a:t>
            </a:r>
          </a:p>
          <a:p>
            <a:pPr lvl="1"/>
            <a:r>
              <a:rPr lang="en-AU">
                <a:latin typeface="+mn-lt"/>
              </a:rPr>
              <a:t>skill development and capacity building; </a:t>
            </a:r>
          </a:p>
          <a:p>
            <a:pPr lvl="1"/>
            <a:r>
              <a:rPr lang="en-AU">
                <a:latin typeface="+mn-lt"/>
              </a:rPr>
              <a:t>mentoring</a:t>
            </a:r>
          </a:p>
          <a:p>
            <a:r>
              <a:rPr lang="en-AU">
                <a:latin typeface="+mn-lt"/>
              </a:rPr>
              <a:t>Strategic integration into community policing</a:t>
            </a:r>
          </a:p>
          <a:p>
            <a:pPr lvl="1"/>
            <a:r>
              <a:rPr lang="en-AU" sz="1800" i="1">
                <a:effectLst/>
                <a:latin typeface="+mn-lt"/>
                <a:ea typeface="Calibri" panose="020F0502020204030204" pitchFamily="34" charset="0"/>
                <a:cs typeface="Times New Roman" panose="02020603050405020304" pitchFamily="18" charset="0"/>
              </a:rPr>
              <a:t>“We had a missing person case here and it was a suicidal missing person. The FNSPSOs located the missing person, they knew the family, they had a bigger knowledge base than what we did. Better local knowledge”. </a:t>
            </a:r>
            <a:r>
              <a:rPr lang="en-AU" sz="1600">
                <a:effectLst/>
                <a:latin typeface="+mn-lt"/>
                <a:ea typeface="Calibri" panose="020F0502020204030204" pitchFamily="34" charset="0"/>
                <a:cs typeface="Times New Roman" panose="02020603050405020304" pitchFamily="18" charset="0"/>
              </a:rPr>
              <a:t>[QPS officer]</a:t>
            </a:r>
            <a:endParaRPr lang="en-AU" sz="1800">
              <a:effectLst/>
              <a:latin typeface="+mn-lt"/>
              <a:ea typeface="Calibri" panose="020F0502020204030204" pitchFamily="34" charset="0"/>
              <a:cs typeface="Times New Roman" panose="02020603050405020304" pitchFamily="18" charset="0"/>
            </a:endParaRPr>
          </a:p>
          <a:p>
            <a:pPr lvl="1"/>
            <a:r>
              <a:rPr lang="en-AU" sz="1800" i="1">
                <a:effectLst/>
                <a:latin typeface="+mn-lt"/>
                <a:ea typeface="Calibri" panose="020F0502020204030204" pitchFamily="34" charset="0"/>
                <a:cs typeface="Times New Roman" panose="02020603050405020304" pitchFamily="18" charset="0"/>
              </a:rPr>
              <a:t>“(QPS) officers don’t really understand how they could incorporate FNSPSOs into policing in the community, they could be an extra set of eyes”. </a:t>
            </a:r>
            <a:r>
              <a:rPr lang="en-AU" sz="1600" i="0">
                <a:effectLst/>
                <a:latin typeface="+mn-lt"/>
                <a:ea typeface="Calibri" panose="020F0502020204030204" pitchFamily="34" charset="0"/>
                <a:cs typeface="Times New Roman" panose="02020603050405020304" pitchFamily="18" charset="0"/>
              </a:rPr>
              <a:t>[QPS Officer]</a:t>
            </a:r>
            <a:endParaRPr lang="en-AU" sz="1800" i="1">
              <a:effectLst/>
              <a:latin typeface="+mn-lt"/>
              <a:ea typeface="Calibri" panose="020F0502020204030204" pitchFamily="34" charset="0"/>
              <a:cs typeface="Times New Roman" panose="02020603050405020304" pitchFamily="18" charset="0"/>
            </a:endParaRPr>
          </a:p>
          <a:p>
            <a:pPr lvl="1"/>
            <a:endParaRPr lang="en-AU">
              <a:latin typeface="+mn-lt"/>
            </a:endParaRPr>
          </a:p>
          <a:p>
            <a:endParaRPr lang="en-AU">
              <a:latin typeface="+mn-lt"/>
            </a:endParaRPr>
          </a:p>
        </p:txBody>
      </p:sp>
    </p:spTree>
    <p:extLst>
      <p:ext uri="{BB962C8B-B14F-4D97-AF65-F5344CB8AC3E}">
        <p14:creationId xmlns:p14="http://schemas.microsoft.com/office/powerpoint/2010/main" val="257685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3D1015B-3A66-AE3C-5FE9-64AD97895FFD}"/>
              </a:ext>
            </a:extLst>
          </p:cNvPr>
          <p:cNvGraphicFramePr/>
          <p:nvPr>
            <p:extLst>
              <p:ext uri="{D42A27DB-BD31-4B8C-83A1-F6EECF244321}">
                <p14:modId xmlns:p14="http://schemas.microsoft.com/office/powerpoint/2010/main" val="1765526868"/>
              </p:ext>
            </p:extLst>
          </p:nvPr>
        </p:nvGraphicFramePr>
        <p:xfrm>
          <a:off x="551384" y="116632"/>
          <a:ext cx="1108923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65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0D84-EDC1-2208-3FB1-A56578DCEACA}"/>
              </a:ext>
            </a:extLst>
          </p:cNvPr>
          <p:cNvSpPr>
            <a:spLocks noGrp="1"/>
          </p:cNvSpPr>
          <p:nvPr>
            <p:ph type="title"/>
          </p:nvPr>
        </p:nvSpPr>
        <p:spPr/>
        <p:txBody>
          <a:bodyPr/>
          <a:lstStyle/>
          <a:p>
            <a:r>
              <a:rPr lang="en-AU">
                <a:solidFill>
                  <a:schemeClr val="tx2"/>
                </a:solidFill>
                <a:latin typeface="+mj-lt"/>
              </a:rPr>
              <a:t>Acknowledgement of Country </a:t>
            </a:r>
          </a:p>
        </p:txBody>
      </p:sp>
      <p:sp>
        <p:nvSpPr>
          <p:cNvPr id="3" name="Content Placeholder 2">
            <a:extLst>
              <a:ext uri="{FF2B5EF4-FFF2-40B4-BE49-F238E27FC236}">
                <a16:creationId xmlns:a16="http://schemas.microsoft.com/office/drawing/2014/main" id="{F5640FB2-FB8C-2984-408C-33E43F2B2CED}"/>
              </a:ext>
            </a:extLst>
          </p:cNvPr>
          <p:cNvSpPr>
            <a:spLocks noGrp="1"/>
          </p:cNvSpPr>
          <p:nvPr>
            <p:ph idx="1"/>
          </p:nvPr>
        </p:nvSpPr>
        <p:spPr/>
        <p:txBody>
          <a:bodyPr>
            <a:normAutofit/>
          </a:bodyPr>
          <a:lstStyle/>
          <a:p>
            <a:r>
              <a:rPr lang="en-AU">
                <a:latin typeface="+mn-lt"/>
              </a:rPr>
              <a:t>We would like to respectfully acknowledge the Traditional Owners of the land on which this event is taking place; the </a:t>
            </a:r>
            <a:r>
              <a:rPr lang="en-AU" b="0" i="0">
                <a:solidFill>
                  <a:srgbClr val="001D35"/>
                </a:solidFill>
                <a:effectLst/>
                <a:latin typeface="+mn-lt"/>
              </a:rPr>
              <a:t>Gadigal people of the Eora Nation, </a:t>
            </a:r>
            <a:r>
              <a:rPr lang="en-AU">
                <a:latin typeface="+mn-lt"/>
              </a:rPr>
              <a:t>and the Elders past and present.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b="0" i="0" u="none" strike="noStrike" kern="1200" cap="none" spc="0" normalizeH="0" baseline="0" noProof="0">
                <a:ln>
                  <a:noFill/>
                </a:ln>
                <a:solidFill>
                  <a:prstClr val="black"/>
                </a:solidFill>
                <a:effectLst/>
                <a:uLnTx/>
                <a:uFillTx/>
                <a:latin typeface="+mn-lt"/>
                <a:ea typeface="+mn-ea"/>
                <a:cs typeface="Arial" panose="020B0604020202020204" pitchFamily="34" charset="0"/>
              </a:rPr>
              <a:t>We would like to respectfully acknowledge the Traditional Owners of Palm Island, the Manbarra people, and the I</a:t>
            </a:r>
            <a:r>
              <a:rPr lang="en-AU">
                <a:latin typeface="+mn-lt"/>
              </a:rPr>
              <a:t>ndigenous Bwgcolman people and their descendants. </a:t>
            </a:r>
          </a:p>
        </p:txBody>
      </p:sp>
    </p:spTree>
    <p:extLst>
      <p:ext uri="{BB962C8B-B14F-4D97-AF65-F5344CB8AC3E}">
        <p14:creationId xmlns:p14="http://schemas.microsoft.com/office/powerpoint/2010/main" val="377230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047FCD-5C50-378F-CBB3-AC67BDE1E00F}"/>
              </a:ext>
            </a:extLst>
          </p:cNvPr>
          <p:cNvSpPr>
            <a:spLocks noGrp="1"/>
          </p:cNvSpPr>
          <p:nvPr>
            <p:ph type="title"/>
          </p:nvPr>
        </p:nvSpPr>
        <p:spPr>
          <a:xfrm>
            <a:off x="609600" y="274638"/>
            <a:ext cx="10972800" cy="1143000"/>
          </a:xfrm>
        </p:spPr>
        <p:txBody>
          <a:bodyPr/>
          <a:lstStyle/>
          <a:p>
            <a:r>
              <a:rPr lang="en-AU" b="1">
                <a:solidFill>
                  <a:schemeClr val="tx2"/>
                </a:solidFill>
                <a:latin typeface="+mj-lt"/>
              </a:rPr>
              <a:t>References</a:t>
            </a:r>
          </a:p>
        </p:txBody>
      </p:sp>
      <p:sp>
        <p:nvSpPr>
          <p:cNvPr id="9" name="Content Placeholder 2">
            <a:extLst>
              <a:ext uri="{FF2B5EF4-FFF2-40B4-BE49-F238E27FC236}">
                <a16:creationId xmlns:a16="http://schemas.microsoft.com/office/drawing/2014/main" id="{D7E9B00F-E129-7E6B-5171-9EE311A4F0F5}"/>
              </a:ext>
            </a:extLst>
          </p:cNvPr>
          <p:cNvSpPr>
            <a:spLocks noGrp="1"/>
          </p:cNvSpPr>
          <p:nvPr>
            <p:ph idx="1"/>
          </p:nvPr>
        </p:nvSpPr>
        <p:spPr>
          <a:xfrm>
            <a:off x="1055440" y="1600201"/>
            <a:ext cx="10369152" cy="4525963"/>
          </a:xfrm>
        </p:spPr>
        <p:txBody>
          <a:bodyPr>
            <a:normAutofit/>
          </a:bodyPr>
          <a:lstStyle/>
          <a:p>
            <a:pPr marL="0" indent="0">
              <a:buNone/>
            </a:pPr>
            <a:r>
              <a:rPr lang="en-AU" sz="2000">
                <a:latin typeface="+mn-lt"/>
              </a:rPr>
              <a:t>Australian Institute of Health and Welfare (2024). Socioeconomic indexes. [online] AIHW Indigenous HPF. Available at: </a:t>
            </a:r>
            <a:r>
              <a:rPr lang="en-AU" sz="2000">
                <a:latin typeface="+mn-lt"/>
                <a:hlinkClick r:id="rId3"/>
              </a:rPr>
              <a:t>https://www.indigenoushpf.gov.au/measures/2-09-socioeconomic-indexes</a:t>
            </a:r>
            <a:r>
              <a:rPr lang="en-AU" sz="2000">
                <a:latin typeface="+mn-lt"/>
              </a:rPr>
              <a:t>. </a:t>
            </a:r>
          </a:p>
          <a:p>
            <a:pPr marL="0" indent="0">
              <a:buNone/>
            </a:pPr>
            <a:endParaRPr lang="en-AU" sz="2000">
              <a:latin typeface="+mn-lt"/>
            </a:endParaRPr>
          </a:p>
          <a:p>
            <a:pPr marL="0" indent="0">
              <a:buNone/>
            </a:pPr>
            <a:r>
              <a:rPr lang="en-AU" sz="2000">
                <a:latin typeface="+mn-lt"/>
              </a:rPr>
              <a:t>Doery, E., Lata Satyen, Paradies, Y., Gee, G. and Toumbourou, J.W. (2024). Impact of community-based employment on Aboriginal and Torres Strait Islander wellbeing, aspirations, and resilience. BMC Public Health, 24(1). doi: </a:t>
            </a:r>
            <a:r>
              <a:rPr lang="en-AU" sz="2000">
                <a:latin typeface="+mn-lt"/>
                <a:hlinkClick r:id="rId4"/>
              </a:rPr>
              <a:t>https://doi.org/10.1186/s12889-024-17909-z</a:t>
            </a:r>
            <a:r>
              <a:rPr lang="en-AU" sz="2000">
                <a:latin typeface="+mn-lt"/>
              </a:rPr>
              <a:t>. </a:t>
            </a:r>
          </a:p>
          <a:p>
            <a:pPr marL="0" indent="0">
              <a:buNone/>
            </a:pPr>
            <a:endParaRPr lang="en-AU" sz="2000">
              <a:latin typeface="+mn-lt"/>
            </a:endParaRPr>
          </a:p>
          <a:p>
            <a:pPr marL="0" indent="0">
              <a:buNone/>
            </a:pPr>
            <a:r>
              <a:rPr lang="en-AU" sz="2000">
                <a:latin typeface="+mn-lt"/>
              </a:rPr>
              <a:t>Muir, S. and Dean, A. 2017. Evaluating the outcomes of programs for Indigenous families and communities. [online] Child Family Community Australia. Available at: </a:t>
            </a:r>
            <a:r>
              <a:rPr lang="en-AU" sz="2000">
                <a:latin typeface="+mn-lt"/>
                <a:hlinkClick r:id="rId5"/>
              </a:rPr>
              <a:t>https://aifs.gov.au/sites/default/files/publication-documents/evaluating-outcomes-porgrams-indigenous_0.pdf</a:t>
            </a:r>
            <a:r>
              <a:rPr lang="en-AU" sz="2000">
                <a:latin typeface="+mn-lt"/>
              </a:rPr>
              <a:t>.  </a:t>
            </a:r>
          </a:p>
          <a:p>
            <a:pPr marL="0" indent="0">
              <a:buNone/>
            </a:pPr>
            <a:endParaRPr lang="en-AU" sz="2000">
              <a:latin typeface="+mn-lt"/>
            </a:endParaRPr>
          </a:p>
          <a:p>
            <a:pPr marL="0" indent="0">
              <a:buNone/>
            </a:pPr>
            <a:endParaRPr lang="en-AU" sz="2000">
              <a:latin typeface="+mn-lt"/>
            </a:endParaRPr>
          </a:p>
        </p:txBody>
      </p:sp>
    </p:spTree>
    <p:extLst>
      <p:ext uri="{BB962C8B-B14F-4D97-AF65-F5344CB8AC3E}">
        <p14:creationId xmlns:p14="http://schemas.microsoft.com/office/powerpoint/2010/main" val="365606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running on the beach&#10;&#10;AI-generated content may be incorrect.">
            <a:extLst>
              <a:ext uri="{FF2B5EF4-FFF2-40B4-BE49-F238E27FC236}">
                <a16:creationId xmlns:a16="http://schemas.microsoft.com/office/drawing/2014/main" id="{706D01F1-38D6-4CEB-BFA2-26BFD0F992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552" y="3212976"/>
            <a:ext cx="3744000" cy="2808000"/>
          </a:xfrm>
          <a:prstGeom prst="rect">
            <a:avLst/>
          </a:prstGeom>
        </p:spPr>
      </p:pic>
      <p:sp>
        <p:nvSpPr>
          <p:cNvPr id="14" name="Title 1">
            <a:extLst>
              <a:ext uri="{FF2B5EF4-FFF2-40B4-BE49-F238E27FC236}">
                <a16:creationId xmlns:a16="http://schemas.microsoft.com/office/drawing/2014/main" id="{7C8F6C18-D92C-F591-A14B-6B43A65A0A9C}"/>
              </a:ext>
            </a:extLst>
          </p:cNvPr>
          <p:cNvSpPr>
            <a:spLocks noGrp="1"/>
          </p:cNvSpPr>
          <p:nvPr>
            <p:ph type="title"/>
          </p:nvPr>
        </p:nvSpPr>
        <p:spPr>
          <a:xfrm>
            <a:off x="839416" y="451784"/>
            <a:ext cx="6854552" cy="1143000"/>
          </a:xfrm>
        </p:spPr>
        <p:txBody>
          <a:bodyPr/>
          <a:lstStyle/>
          <a:p>
            <a:pPr algn="l"/>
            <a:r>
              <a:rPr lang="en-AU" b="1">
                <a:solidFill>
                  <a:schemeClr val="tx2"/>
                </a:solidFill>
                <a:latin typeface="+mj-lt"/>
              </a:rPr>
              <a:t>Thankyou</a:t>
            </a:r>
          </a:p>
        </p:txBody>
      </p:sp>
      <p:sp>
        <p:nvSpPr>
          <p:cNvPr id="15" name="Content Placeholder 2">
            <a:extLst>
              <a:ext uri="{FF2B5EF4-FFF2-40B4-BE49-F238E27FC236}">
                <a16:creationId xmlns:a16="http://schemas.microsoft.com/office/drawing/2014/main" id="{B2F3A457-F632-612F-DD3C-AF580C9198D6}"/>
              </a:ext>
            </a:extLst>
          </p:cNvPr>
          <p:cNvSpPr>
            <a:spLocks noGrp="1"/>
          </p:cNvSpPr>
          <p:nvPr>
            <p:ph idx="1"/>
          </p:nvPr>
        </p:nvSpPr>
        <p:spPr>
          <a:xfrm>
            <a:off x="839416" y="1844824"/>
            <a:ext cx="8784976" cy="3989892"/>
          </a:xfrm>
        </p:spPr>
        <p:txBody>
          <a:bodyPr>
            <a:normAutofit lnSpcReduction="10000"/>
          </a:bodyPr>
          <a:lstStyle/>
          <a:p>
            <a:pPr marL="0" indent="0">
              <a:buNone/>
            </a:pPr>
            <a:r>
              <a:rPr lang="en-AU" sz="2800">
                <a:latin typeface="+mn-lt"/>
              </a:rPr>
              <a:t>Sandra Smith: </a:t>
            </a:r>
          </a:p>
          <a:p>
            <a:pPr marL="0" indent="0">
              <a:buNone/>
            </a:pPr>
            <a:r>
              <a:rPr lang="en-AU" sz="2800">
                <a:latin typeface="+mn-lt"/>
                <a:hlinkClick r:id="rId4"/>
              </a:rPr>
              <a:t>Smith.SandraJ@police.qld.gov.au</a:t>
            </a:r>
            <a:r>
              <a:rPr lang="en-AU" sz="2800">
                <a:latin typeface="+mn-lt"/>
              </a:rPr>
              <a:t> </a:t>
            </a:r>
          </a:p>
          <a:p>
            <a:pPr marL="0" indent="0">
              <a:buNone/>
            </a:pPr>
            <a:endParaRPr lang="en-AU" sz="2800">
              <a:latin typeface="+mn-lt"/>
            </a:endParaRPr>
          </a:p>
          <a:p>
            <a:pPr marL="0" indent="0">
              <a:buNone/>
            </a:pPr>
            <a:r>
              <a:rPr lang="en-AU" sz="2800">
                <a:latin typeface="+mn-lt"/>
              </a:rPr>
              <a:t>Dr Rebekah Chapman: </a:t>
            </a:r>
            <a:r>
              <a:rPr lang="en-AU" sz="2800">
                <a:latin typeface="+mn-lt"/>
                <a:hlinkClick r:id="rId5"/>
              </a:rPr>
              <a:t>Chapman.Rebekah@police.qld.gov.au</a:t>
            </a:r>
            <a:r>
              <a:rPr lang="en-AU" sz="2800">
                <a:latin typeface="+mn-lt"/>
              </a:rPr>
              <a:t> </a:t>
            </a:r>
          </a:p>
          <a:p>
            <a:pPr marL="0" indent="0">
              <a:buNone/>
            </a:pPr>
            <a:endParaRPr lang="en-AU" sz="2800">
              <a:latin typeface="+mn-lt"/>
            </a:endParaRPr>
          </a:p>
          <a:p>
            <a:pPr marL="0" indent="0">
              <a:buNone/>
            </a:pPr>
            <a:r>
              <a:rPr lang="en-AU" sz="2800">
                <a:latin typeface="+mn-lt"/>
              </a:rPr>
              <a:t>Deborah Kelso:</a:t>
            </a:r>
          </a:p>
          <a:p>
            <a:pPr marL="0" indent="0">
              <a:buNone/>
            </a:pPr>
            <a:r>
              <a:rPr lang="en-AU" sz="2800">
                <a:latin typeface="+mn-lt"/>
                <a:hlinkClick r:id="rId6"/>
              </a:rPr>
              <a:t>Kelso.DeborahR@police.qld.gov.au</a:t>
            </a:r>
            <a:endParaRPr lang="en-AU" sz="2800">
              <a:latin typeface="+mn-lt"/>
            </a:endParaRPr>
          </a:p>
          <a:p>
            <a:pPr marL="0" indent="0">
              <a:buNone/>
            </a:pPr>
            <a:endParaRPr lang="en-AU" sz="2800">
              <a:latin typeface="+mn-lt"/>
            </a:endParaRPr>
          </a:p>
          <a:p>
            <a:pPr marL="0" indent="0">
              <a:buNone/>
            </a:pPr>
            <a:endParaRPr lang="en-AU" sz="2800">
              <a:latin typeface="+mn-lt"/>
            </a:endParaRPr>
          </a:p>
          <a:p>
            <a:pPr marL="0" indent="0">
              <a:buNone/>
            </a:pPr>
            <a:endParaRPr lang="en-AU" sz="2800">
              <a:latin typeface="+mn-lt"/>
            </a:endParaRPr>
          </a:p>
          <a:p>
            <a:pPr marL="0" indent="0">
              <a:buNone/>
            </a:pPr>
            <a:endParaRPr lang="en-AU" sz="1800">
              <a:latin typeface="+mn-lt"/>
            </a:endParaRPr>
          </a:p>
        </p:txBody>
      </p:sp>
      <p:pic>
        <p:nvPicPr>
          <p:cNvPr id="16" name="Picture 15" descr="A building with a fence and trees&#10;&#10;AI-generated content may be incorrect.">
            <a:extLst>
              <a:ext uri="{FF2B5EF4-FFF2-40B4-BE49-F238E27FC236}">
                <a16:creationId xmlns:a16="http://schemas.microsoft.com/office/drawing/2014/main" id="{2DD6BC53-EED1-2518-0FE8-36CF72175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552" y="332656"/>
            <a:ext cx="3744000" cy="2808000"/>
          </a:xfrm>
          <a:prstGeom prst="rect">
            <a:avLst/>
          </a:prstGeom>
        </p:spPr>
      </p:pic>
    </p:spTree>
    <p:extLst>
      <p:ext uri="{BB962C8B-B14F-4D97-AF65-F5344CB8AC3E}">
        <p14:creationId xmlns:p14="http://schemas.microsoft.com/office/powerpoint/2010/main" val="150185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a:solidFill>
                  <a:schemeClr val="tx2"/>
                </a:solidFill>
                <a:latin typeface="+mj-lt"/>
              </a:rPr>
              <a:t>Benefits of Community-Based </a:t>
            </a:r>
            <a:br>
              <a:rPr lang="en-AU">
                <a:solidFill>
                  <a:schemeClr val="tx2"/>
                </a:solidFill>
                <a:latin typeface="+mj-lt"/>
              </a:rPr>
            </a:br>
            <a:r>
              <a:rPr lang="en-AU">
                <a:solidFill>
                  <a:schemeClr val="tx2"/>
                </a:solidFill>
                <a:latin typeface="+mj-lt"/>
              </a:rPr>
              <a:t>First Nations Employment </a:t>
            </a:r>
          </a:p>
        </p:txBody>
      </p:sp>
      <p:sp>
        <p:nvSpPr>
          <p:cNvPr id="3" name="Content Placeholder 2"/>
          <p:cNvSpPr>
            <a:spLocks noGrp="1"/>
          </p:cNvSpPr>
          <p:nvPr>
            <p:ph idx="1"/>
          </p:nvPr>
        </p:nvSpPr>
        <p:spPr>
          <a:xfrm>
            <a:off x="604191" y="1135285"/>
            <a:ext cx="10972800" cy="4525963"/>
          </a:xfrm>
        </p:spPr>
        <p:txBody>
          <a:bodyPr>
            <a:normAutofit/>
          </a:bodyPr>
          <a:lstStyle/>
          <a:p>
            <a:pPr marL="457200" lvl="1" indent="0">
              <a:lnSpc>
                <a:spcPct val="107000"/>
              </a:lnSpc>
              <a:spcAft>
                <a:spcPts val="800"/>
              </a:spcAft>
              <a:buNone/>
            </a:pPr>
            <a:endParaRPr lang="en-AU" sz="2000" kern="100" dirty="0">
              <a:effectLst/>
              <a:latin typeface="+mn-lt"/>
              <a:ea typeface="Aptos" panose="020B0004020202020204" pitchFamily="34" charset="0"/>
              <a:cs typeface="Times New Roman" panose="02020603050405020304" pitchFamily="18" charset="0"/>
            </a:endParaRPr>
          </a:p>
          <a:p>
            <a:pPr lvl="1">
              <a:lnSpc>
                <a:spcPct val="107000"/>
              </a:lnSpc>
              <a:spcAft>
                <a:spcPts val="800"/>
              </a:spcAft>
              <a:buFont typeface="Arial" panose="020B0604020202020204" pitchFamily="34" charset="0"/>
              <a:buChar char="•"/>
            </a:pPr>
            <a:r>
              <a:rPr lang="en-AU" dirty="0">
                <a:latin typeface="+mn-lt"/>
              </a:rPr>
              <a:t>A recent study found community-based employment to have significant benefits for Aboriginal and Torres Strait Islander wellbeing, aspirations and resilience (</a:t>
            </a:r>
            <a:r>
              <a:rPr lang="en-AU" dirty="0" err="1">
                <a:latin typeface="+mn-lt"/>
              </a:rPr>
              <a:t>Doery</a:t>
            </a:r>
            <a:r>
              <a:rPr lang="en-AU" dirty="0">
                <a:latin typeface="+mn-lt"/>
              </a:rPr>
              <a:t> et al., 2024).  </a:t>
            </a:r>
          </a:p>
          <a:p>
            <a:pPr lvl="1">
              <a:lnSpc>
                <a:spcPct val="107000"/>
              </a:lnSpc>
              <a:spcAft>
                <a:spcPts val="800"/>
              </a:spcAft>
              <a:buFont typeface="Arial" panose="020B0604020202020204" pitchFamily="34" charset="0"/>
              <a:buChar char="•"/>
            </a:pPr>
            <a:r>
              <a:rPr lang="en-AU" dirty="0">
                <a:latin typeface="+mn-lt"/>
              </a:rPr>
              <a:t>Employment is associated with a range of benefits for First Nations persons including financial security, enhanced social mobility and inclusion, improved standards of living, and better developmental outcomes (AIHW, 2024). </a:t>
            </a:r>
          </a:p>
        </p:txBody>
      </p:sp>
    </p:spTree>
    <p:extLst>
      <p:ext uri="{BB962C8B-B14F-4D97-AF65-F5344CB8AC3E}">
        <p14:creationId xmlns:p14="http://schemas.microsoft.com/office/powerpoint/2010/main" val="351636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1376-8C90-70E6-1D03-D5EA73418B3C}"/>
              </a:ext>
            </a:extLst>
          </p:cNvPr>
          <p:cNvSpPr>
            <a:spLocks noGrp="1"/>
          </p:cNvSpPr>
          <p:nvPr>
            <p:ph type="title"/>
          </p:nvPr>
        </p:nvSpPr>
        <p:spPr>
          <a:xfrm>
            <a:off x="472480" y="260648"/>
            <a:ext cx="11247040" cy="1143000"/>
          </a:xfrm>
        </p:spPr>
        <p:txBody>
          <a:bodyPr>
            <a:normAutofit fontScale="90000"/>
          </a:bodyPr>
          <a:lstStyle/>
          <a:p>
            <a:r>
              <a:rPr lang="en-AU">
                <a:solidFill>
                  <a:schemeClr val="tx2"/>
                </a:solidFill>
                <a:latin typeface="+mj-lt"/>
              </a:rPr>
              <a:t>First Nations Senior Protective </a:t>
            </a:r>
            <a:br>
              <a:rPr lang="en-AU">
                <a:solidFill>
                  <a:schemeClr val="tx2"/>
                </a:solidFill>
                <a:latin typeface="+mj-lt"/>
              </a:rPr>
            </a:br>
            <a:r>
              <a:rPr lang="en-AU">
                <a:solidFill>
                  <a:schemeClr val="tx2"/>
                </a:solidFill>
                <a:latin typeface="+mj-lt"/>
              </a:rPr>
              <a:t>Services Officer (FNSPSO) Project</a:t>
            </a:r>
          </a:p>
        </p:txBody>
      </p:sp>
      <p:sp>
        <p:nvSpPr>
          <p:cNvPr id="3" name="Content Placeholder 2">
            <a:extLst>
              <a:ext uri="{FF2B5EF4-FFF2-40B4-BE49-F238E27FC236}">
                <a16:creationId xmlns:a16="http://schemas.microsoft.com/office/drawing/2014/main" id="{44024069-E906-153C-B932-A0D377882F06}"/>
              </a:ext>
            </a:extLst>
          </p:cNvPr>
          <p:cNvSpPr>
            <a:spLocks noGrp="1"/>
          </p:cNvSpPr>
          <p:nvPr>
            <p:ph idx="1"/>
          </p:nvPr>
        </p:nvSpPr>
        <p:spPr>
          <a:xfrm>
            <a:off x="609600" y="1700808"/>
            <a:ext cx="7502624" cy="4525963"/>
          </a:xfrm>
        </p:spPr>
        <p:txBody>
          <a:bodyPr>
            <a:normAutofit/>
          </a:bodyPr>
          <a:lstStyle/>
          <a:p>
            <a:r>
              <a:rPr lang="en-AU" b="0" i="0">
                <a:solidFill>
                  <a:srgbClr val="2B353B"/>
                </a:solidFill>
                <a:effectLst/>
                <a:latin typeface="Calibri" panose="020F0502020204030204" pitchFamily="34" charset="0"/>
                <a:cs typeface="Calibri" panose="020F0502020204030204" pitchFamily="34" charset="0"/>
              </a:rPr>
              <a:t>The Protective Services Group First Nations Project is a service delivery initiative designed to recruit, train, and employ local First Nations community members. </a:t>
            </a:r>
          </a:p>
          <a:p>
            <a:r>
              <a:rPr lang="en-AU">
                <a:solidFill>
                  <a:srgbClr val="2B353B"/>
                </a:solidFill>
                <a:latin typeface="Calibri" panose="020F0502020204030204" pitchFamily="34" charset="0"/>
                <a:cs typeface="Calibri" panose="020F0502020204030204" pitchFamily="34" charset="0"/>
              </a:rPr>
              <a:t>After training, FNSPSOs are </a:t>
            </a:r>
            <a:r>
              <a:rPr lang="en-AU" b="0" i="0">
                <a:solidFill>
                  <a:srgbClr val="2B353B"/>
                </a:solidFill>
                <a:effectLst/>
                <a:latin typeface="Calibri" panose="020F0502020204030204" pitchFamily="34" charset="0"/>
                <a:cs typeface="Calibri" panose="020F0502020204030204" pitchFamily="34" charset="0"/>
              </a:rPr>
              <a:t>deployed in their own community, as Queensland Police Service employees.</a:t>
            </a:r>
          </a:p>
        </p:txBody>
      </p:sp>
      <p:pic>
        <p:nvPicPr>
          <p:cNvPr id="4" name="Picture 3">
            <a:extLst>
              <a:ext uri="{FF2B5EF4-FFF2-40B4-BE49-F238E27FC236}">
                <a16:creationId xmlns:a16="http://schemas.microsoft.com/office/drawing/2014/main" id="{EEDEE2A3-715B-1C28-1FC3-16765701D392}"/>
              </a:ext>
            </a:extLst>
          </p:cNvPr>
          <p:cNvPicPr>
            <a:picLocks noChangeAspect="1"/>
          </p:cNvPicPr>
          <p:nvPr/>
        </p:nvPicPr>
        <p:blipFill>
          <a:blip r:embed="rId3"/>
          <a:stretch>
            <a:fillRect/>
          </a:stretch>
        </p:blipFill>
        <p:spPr>
          <a:xfrm>
            <a:off x="7824192" y="2132856"/>
            <a:ext cx="4170025" cy="3121423"/>
          </a:xfrm>
          <a:prstGeom prst="rect">
            <a:avLst/>
          </a:prstGeom>
        </p:spPr>
      </p:pic>
    </p:spTree>
    <p:extLst>
      <p:ext uri="{BB962C8B-B14F-4D97-AF65-F5344CB8AC3E}">
        <p14:creationId xmlns:p14="http://schemas.microsoft.com/office/powerpoint/2010/main" val="336098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5207F-5FD1-7D64-3954-C83317FA707F}"/>
              </a:ext>
            </a:extLst>
          </p:cNvPr>
          <p:cNvSpPr>
            <a:spLocks noGrp="1"/>
          </p:cNvSpPr>
          <p:nvPr>
            <p:ph type="title"/>
          </p:nvPr>
        </p:nvSpPr>
        <p:spPr>
          <a:xfrm>
            <a:off x="609600" y="158378"/>
            <a:ext cx="10972800" cy="1143000"/>
          </a:xfrm>
        </p:spPr>
        <p:txBody>
          <a:bodyPr vert="horz" lIns="91440" tIns="45720" rIns="91440" bIns="45720" rtlCol="0" anchor="ctr">
            <a:normAutofit/>
          </a:bodyPr>
          <a:lstStyle/>
          <a:p>
            <a:pPr>
              <a:lnSpc>
                <a:spcPct val="90000"/>
              </a:lnSpc>
            </a:pPr>
            <a:r>
              <a:rPr lang="en-US">
                <a:solidFill>
                  <a:schemeClr val="tx2"/>
                </a:solidFill>
                <a:latin typeface="+mj-lt"/>
                <a:cs typeface="+mj-cs"/>
              </a:rPr>
              <a:t>Palm Island</a:t>
            </a:r>
          </a:p>
        </p:txBody>
      </p:sp>
      <p:pic>
        <p:nvPicPr>
          <p:cNvPr id="6" name="Content Placeholder 5" descr="A view of a beach and a town from the air&#10;&#10;AI-generated content may be incorrect.">
            <a:extLst>
              <a:ext uri="{FF2B5EF4-FFF2-40B4-BE49-F238E27FC236}">
                <a16:creationId xmlns:a16="http://schemas.microsoft.com/office/drawing/2014/main" id="{BFBCCA2C-718F-7666-4A76-863A2890D305}"/>
              </a:ext>
            </a:extLst>
          </p:cNvPr>
          <p:cNvPicPr>
            <a:picLocks noGrp="1" noChangeAspect="1"/>
          </p:cNvPicPr>
          <p:nvPr>
            <p:ph idx="1"/>
          </p:nvPr>
        </p:nvPicPr>
        <p:blipFill>
          <a:blip r:embed="rId3"/>
          <a:stretch>
            <a:fillRect/>
          </a:stretch>
        </p:blipFill>
        <p:spPr>
          <a:xfrm>
            <a:off x="1415480" y="2780928"/>
            <a:ext cx="4680520" cy="2775694"/>
          </a:xfrm>
          <a:prstGeom prst="rect">
            <a:avLst/>
          </a:prstGeom>
          <a:noFill/>
          <a:effectLst/>
        </p:spPr>
      </p:pic>
      <p:sp>
        <p:nvSpPr>
          <p:cNvPr id="10" name="Content Placeholder 2">
            <a:extLst>
              <a:ext uri="{FF2B5EF4-FFF2-40B4-BE49-F238E27FC236}">
                <a16:creationId xmlns:a16="http://schemas.microsoft.com/office/drawing/2014/main" id="{D60F6C23-5E4F-00AE-9A5D-962340B7870D}"/>
              </a:ext>
            </a:extLst>
          </p:cNvPr>
          <p:cNvSpPr>
            <a:spLocks noGrp="1"/>
          </p:cNvSpPr>
          <p:nvPr>
            <p:ph sz="half" idx="4294967295"/>
          </p:nvPr>
        </p:nvSpPr>
        <p:spPr>
          <a:xfrm>
            <a:off x="203684" y="1052736"/>
            <a:ext cx="11784632" cy="4865340"/>
          </a:xfrm>
        </p:spPr>
        <p:txBody>
          <a:bodyPr vert="horz" lIns="91440" tIns="45720" rIns="91440" bIns="45720" rtlCol="0">
            <a:normAutofit/>
          </a:bodyPr>
          <a:lstStyle/>
          <a:p>
            <a:pPr indent="-228600">
              <a:lnSpc>
                <a:spcPct val="90000"/>
              </a:lnSpc>
            </a:pPr>
            <a:r>
              <a:rPr lang="en-US" sz="2800" dirty="0">
                <a:latin typeface="+mn-lt"/>
                <a:cs typeface="+mn-cs"/>
              </a:rPr>
              <a:t>Palm Island is an Aboriginal community approximately 65 kilometres north of Townsville, Queensland. </a:t>
            </a:r>
          </a:p>
          <a:p>
            <a:pPr indent="-228600">
              <a:lnSpc>
                <a:spcPct val="90000"/>
              </a:lnSpc>
            </a:pPr>
            <a:r>
              <a:rPr lang="en-US" sz="2800" dirty="0">
                <a:latin typeface="+mn-lt"/>
                <a:cs typeface="+mn-cs"/>
              </a:rPr>
              <a:t>It is known by the Aboriginal name </a:t>
            </a:r>
            <a:r>
              <a:rPr lang="en-US" sz="2800" dirty="0" err="1">
                <a:latin typeface="+mn-lt"/>
                <a:cs typeface="+mn-cs"/>
              </a:rPr>
              <a:t>Bwgcolman</a:t>
            </a:r>
            <a:r>
              <a:rPr lang="en-US" sz="2800" dirty="0">
                <a:latin typeface="+mn-lt"/>
                <a:cs typeface="+mn-cs"/>
              </a:rPr>
              <a:t>, meaning ‘many tribes, one people’. </a:t>
            </a:r>
          </a:p>
          <a:p>
            <a:pPr marL="114300" indent="0">
              <a:lnSpc>
                <a:spcPct val="90000"/>
              </a:lnSpc>
              <a:buNone/>
            </a:pPr>
            <a:endParaRPr lang="en-US" sz="2800" dirty="0">
              <a:latin typeface="+mn-lt"/>
              <a:cs typeface="+mn-cs"/>
            </a:endParaRPr>
          </a:p>
        </p:txBody>
      </p:sp>
      <p:pic>
        <p:nvPicPr>
          <p:cNvPr id="3" name="Picture 2" descr="A dog walking in a park&#10;&#10;AI-generated content may be incorrect.">
            <a:extLst>
              <a:ext uri="{FF2B5EF4-FFF2-40B4-BE49-F238E27FC236}">
                <a16:creationId xmlns:a16="http://schemas.microsoft.com/office/drawing/2014/main" id="{7BCC6038-5596-0A07-32DE-B7F089F5F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227" y="2780928"/>
            <a:ext cx="4392488" cy="2775694"/>
          </a:xfrm>
          <a:prstGeom prst="rect">
            <a:avLst/>
          </a:prstGeom>
        </p:spPr>
      </p:pic>
    </p:spTree>
    <p:extLst>
      <p:ext uri="{BB962C8B-B14F-4D97-AF65-F5344CB8AC3E}">
        <p14:creationId xmlns:p14="http://schemas.microsoft.com/office/powerpoint/2010/main" val="262693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CD369F-19E4-2BC3-17E0-288404BAF504}"/>
              </a:ext>
            </a:extLst>
          </p:cNvPr>
          <p:cNvSpPr>
            <a:spLocks noGrp="1"/>
          </p:cNvSpPr>
          <p:nvPr>
            <p:ph type="title"/>
          </p:nvPr>
        </p:nvSpPr>
        <p:spPr/>
        <p:txBody>
          <a:bodyPr/>
          <a:lstStyle/>
          <a:p>
            <a:r>
              <a:rPr lang="en-AU">
                <a:solidFill>
                  <a:schemeClr val="tx2"/>
                </a:solidFill>
                <a:latin typeface="+mj-lt"/>
              </a:rPr>
              <a:t>Palm Island Project Evaluation</a:t>
            </a:r>
          </a:p>
        </p:txBody>
      </p:sp>
      <p:sp>
        <p:nvSpPr>
          <p:cNvPr id="6" name="Content Placeholder 5">
            <a:extLst>
              <a:ext uri="{FF2B5EF4-FFF2-40B4-BE49-F238E27FC236}">
                <a16:creationId xmlns:a16="http://schemas.microsoft.com/office/drawing/2014/main" id="{72BC3CC4-9849-B3EB-6DB7-1D82658C5AF8}"/>
              </a:ext>
            </a:extLst>
          </p:cNvPr>
          <p:cNvSpPr>
            <a:spLocks noGrp="1"/>
          </p:cNvSpPr>
          <p:nvPr>
            <p:ph idx="1"/>
          </p:nvPr>
        </p:nvSpPr>
        <p:spPr/>
        <p:txBody>
          <a:bodyPr>
            <a:normAutofit/>
          </a:bodyPr>
          <a:lstStyle/>
          <a:p>
            <a:pPr marL="457200" marR="0" lvl="1" indent="0" algn="l" defTabSz="914400" rtl="0" eaLnBrk="1" fontAlgn="auto" latinLnBrk="0" hangingPunct="1">
              <a:lnSpc>
                <a:spcPct val="107000"/>
              </a:lnSpc>
              <a:spcBef>
                <a:spcPct val="20000"/>
              </a:spcBef>
              <a:spcAft>
                <a:spcPts val="800"/>
              </a:spcAft>
              <a:buClrTx/>
              <a:buSzTx/>
              <a:buFont typeface="Arial" panose="020B0604020202020204" pitchFamily="34" charset="0"/>
              <a:buNone/>
              <a:tabLst/>
              <a:defRPr/>
            </a:pPr>
            <a:r>
              <a:rPr kumimoji="0" lang="en-AU" b="0" i="0" u="none" strike="noStrike" kern="1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The Project trial </a:t>
            </a:r>
            <a:r>
              <a:rPr lang="en-AU" kern="100">
                <a:solidFill>
                  <a:prstClr val="black"/>
                </a:solidFill>
                <a:latin typeface="+mn-lt"/>
                <a:ea typeface="Aptos" panose="020B0004020202020204" pitchFamily="34" charset="0"/>
                <a:cs typeface="Times New Roman" panose="02020603050405020304" pitchFamily="18" charset="0"/>
              </a:rPr>
              <a:t>was </a:t>
            </a:r>
            <a:r>
              <a:rPr kumimoji="0" lang="en-AU" b="0" i="0" u="none" strike="noStrike" kern="1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been supported by a two-phase evaluation:</a:t>
            </a:r>
          </a:p>
          <a:p>
            <a:pPr marL="742950" marR="0" lvl="1" indent="-285750" algn="l" defTabSz="9144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AU" b="1" i="0" u="none" strike="noStrike" kern="1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Phase 1 (Process Evaluation): </a:t>
            </a:r>
            <a:r>
              <a:rPr lang="en-AU" kern="100">
                <a:solidFill>
                  <a:prstClr val="black"/>
                </a:solidFill>
                <a:latin typeface="+mn-lt"/>
                <a:ea typeface="Aptos" panose="020B0004020202020204" pitchFamily="34" charset="0"/>
                <a:cs typeface="Times New Roman" panose="02020603050405020304" pitchFamily="18" charset="0"/>
              </a:rPr>
              <a:t>P</a:t>
            </a:r>
            <a:r>
              <a:rPr kumimoji="0" lang="en-AU" b="0" i="0" u="none" strike="noStrike" kern="1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roject delivery (implementation and communication), recruitment process &amp; training (March 2021). </a:t>
            </a:r>
          </a:p>
          <a:p>
            <a:pPr marL="742950" marR="0" lvl="1" indent="-285750" algn="l" defTabSz="9144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AU" b="1" i="0" u="none" strike="noStrike" kern="1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Phase 2 (Medium-Term Outcomes): </a:t>
            </a:r>
            <a:r>
              <a:rPr kumimoji="0" lang="en-AU" b="0" i="0" u="none" strike="noStrike" kern="1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Assessed project delivery, stakeholder perceptions, relationships, crime rates and service costs (Nov 2021). </a:t>
            </a:r>
          </a:p>
          <a:p>
            <a:endParaRPr lang="en-AU" sz="3600">
              <a:latin typeface="+mn-lt"/>
            </a:endParaRPr>
          </a:p>
        </p:txBody>
      </p:sp>
    </p:spTree>
    <p:extLst>
      <p:ext uri="{BB962C8B-B14F-4D97-AF65-F5344CB8AC3E}">
        <p14:creationId xmlns:p14="http://schemas.microsoft.com/office/powerpoint/2010/main" val="182424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C258-2701-27D3-597A-E0034B372AC5}"/>
              </a:ext>
            </a:extLst>
          </p:cNvPr>
          <p:cNvSpPr>
            <a:spLocks noGrp="1"/>
          </p:cNvSpPr>
          <p:nvPr>
            <p:ph type="title"/>
          </p:nvPr>
        </p:nvSpPr>
        <p:spPr/>
        <p:txBody>
          <a:bodyPr/>
          <a:lstStyle/>
          <a:p>
            <a:r>
              <a:rPr lang="en-AU">
                <a:solidFill>
                  <a:schemeClr val="tx2"/>
                </a:solidFill>
                <a:latin typeface="+mj-lt"/>
              </a:rPr>
              <a:t>Expansion</a:t>
            </a:r>
          </a:p>
        </p:txBody>
      </p:sp>
      <p:sp>
        <p:nvSpPr>
          <p:cNvPr id="3" name="Content Placeholder 2">
            <a:extLst>
              <a:ext uri="{FF2B5EF4-FFF2-40B4-BE49-F238E27FC236}">
                <a16:creationId xmlns:a16="http://schemas.microsoft.com/office/drawing/2014/main" id="{1791C97A-D646-72E0-DFC6-D45F69E2C122}"/>
              </a:ext>
            </a:extLst>
          </p:cNvPr>
          <p:cNvSpPr>
            <a:spLocks noGrp="1"/>
          </p:cNvSpPr>
          <p:nvPr>
            <p:ph idx="1"/>
          </p:nvPr>
        </p:nvSpPr>
        <p:spPr>
          <a:xfrm>
            <a:off x="609600" y="1340768"/>
            <a:ext cx="11463064" cy="4525963"/>
          </a:xfrm>
        </p:spPr>
        <p:txBody>
          <a:bodyPr>
            <a:normAutofit fontScale="85000" lnSpcReduction="10000"/>
          </a:bodyPr>
          <a:lstStyle/>
          <a:p>
            <a:r>
              <a:rPr lang="en-AU">
                <a:latin typeface="+mn-lt"/>
              </a:rPr>
              <a:t>This evaluation forms a component of a broader evaluation of the FNSPSO Strategy, which has been expanded to other First Nations communities including Yarrabah, Bamaga, Lockhart River and Woorabinda. </a:t>
            </a:r>
          </a:p>
          <a:p>
            <a:endParaRPr lang="en-AU">
              <a:latin typeface="+mn-lt"/>
            </a:endParaRPr>
          </a:p>
          <a:p>
            <a:r>
              <a:rPr lang="en-AU">
                <a:latin typeface="+mn-lt"/>
              </a:rPr>
              <a:t>The Phase 3 evaluation expands upon the initial evaluation findings through a long-term outcome evaluation of the FNSPSO Strategy on Palm Island. </a:t>
            </a:r>
          </a:p>
          <a:p>
            <a:endParaRPr lang="en-AU">
              <a:latin typeface="+mn-lt"/>
            </a:endParaRPr>
          </a:p>
          <a:p>
            <a:r>
              <a:rPr lang="en-AU">
                <a:latin typeface="+mn-lt"/>
              </a:rPr>
              <a:t>Long term evaluations provide unique insight into </a:t>
            </a:r>
            <a:r>
              <a:rPr lang="en-AU" i="1">
                <a:latin typeface="+mn-lt"/>
              </a:rPr>
              <a:t>“whether a program has had wider effects than the relatively narrow and well-defined outcomes usually measured in an outcomes evaluation” </a:t>
            </a:r>
            <a:r>
              <a:rPr lang="en-AU">
                <a:latin typeface="+mn-lt"/>
              </a:rPr>
              <a:t>(Muir &amp; Dean, 2017). </a:t>
            </a:r>
          </a:p>
          <a:p>
            <a:endParaRPr lang="en-AU">
              <a:latin typeface="+mn-lt"/>
            </a:endParaRPr>
          </a:p>
        </p:txBody>
      </p:sp>
    </p:spTree>
    <p:extLst>
      <p:ext uri="{BB962C8B-B14F-4D97-AF65-F5344CB8AC3E}">
        <p14:creationId xmlns:p14="http://schemas.microsoft.com/office/powerpoint/2010/main" val="277641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596E-071D-ADC3-B833-D5D8E93B208F}"/>
              </a:ext>
            </a:extLst>
          </p:cNvPr>
          <p:cNvSpPr>
            <a:spLocks noGrp="1"/>
          </p:cNvSpPr>
          <p:nvPr>
            <p:ph type="title"/>
          </p:nvPr>
        </p:nvSpPr>
        <p:spPr/>
        <p:txBody>
          <a:bodyPr vert="horz" lIns="91440" tIns="45720" rIns="91440" bIns="45720" rtlCol="0" anchor="ctr">
            <a:normAutofit/>
          </a:bodyPr>
          <a:lstStyle/>
          <a:p>
            <a:pPr>
              <a:lnSpc>
                <a:spcPct val="90000"/>
              </a:lnSpc>
            </a:pPr>
            <a:r>
              <a:rPr lang="en-US" kern="1200">
                <a:solidFill>
                  <a:schemeClr val="tx2"/>
                </a:solidFill>
                <a:latin typeface="+mj-lt"/>
                <a:ea typeface="+mj-ea"/>
                <a:cs typeface="+mj-cs"/>
              </a:rPr>
              <a:t>Phase 3 – Long-Term Evaluation (Palm Island)</a:t>
            </a:r>
          </a:p>
        </p:txBody>
      </p:sp>
      <p:graphicFrame>
        <p:nvGraphicFramePr>
          <p:cNvPr id="4" name="Content Placeholder 3">
            <a:extLst>
              <a:ext uri="{FF2B5EF4-FFF2-40B4-BE49-F238E27FC236}">
                <a16:creationId xmlns:a16="http://schemas.microsoft.com/office/drawing/2014/main" id="{3186FC56-EEEF-3A11-32BB-5E5CF903D9A7}"/>
              </a:ext>
            </a:extLst>
          </p:cNvPr>
          <p:cNvGraphicFramePr>
            <a:graphicFrameLocks noGrp="1"/>
          </p:cNvGraphicFramePr>
          <p:nvPr>
            <p:ph idx="1"/>
            <p:extLst>
              <p:ext uri="{D42A27DB-BD31-4B8C-83A1-F6EECF244321}">
                <p14:modId xmlns:p14="http://schemas.microsoft.com/office/powerpoint/2010/main" val="1590408593"/>
              </p:ext>
            </p:extLst>
          </p:nvPr>
        </p:nvGraphicFramePr>
        <p:xfrm>
          <a:off x="911424" y="1484784"/>
          <a:ext cx="10612760" cy="4165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437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EBFB-494E-7D28-EDB6-F94A9F9BA5DA}"/>
              </a:ext>
            </a:extLst>
          </p:cNvPr>
          <p:cNvSpPr>
            <a:spLocks noGrp="1"/>
          </p:cNvSpPr>
          <p:nvPr>
            <p:ph type="title"/>
          </p:nvPr>
        </p:nvSpPr>
        <p:spPr/>
        <p:txBody>
          <a:bodyPr/>
          <a:lstStyle/>
          <a:p>
            <a:r>
              <a:rPr lang="en-AU">
                <a:solidFill>
                  <a:schemeClr val="tx2"/>
                </a:solidFill>
                <a:latin typeface="+mj-lt"/>
              </a:rPr>
              <a:t>Case Studies </a:t>
            </a:r>
            <a:endParaRPr lang="en-AU"/>
          </a:p>
        </p:txBody>
      </p:sp>
      <p:graphicFrame>
        <p:nvGraphicFramePr>
          <p:cNvPr id="4" name="Diagram 3">
            <a:extLst>
              <a:ext uri="{FF2B5EF4-FFF2-40B4-BE49-F238E27FC236}">
                <a16:creationId xmlns:a16="http://schemas.microsoft.com/office/drawing/2014/main" id="{6DADCD62-F2D9-A79C-980F-90873D8FAB04}"/>
              </a:ext>
            </a:extLst>
          </p:cNvPr>
          <p:cNvGraphicFramePr/>
          <p:nvPr>
            <p:extLst>
              <p:ext uri="{D42A27DB-BD31-4B8C-83A1-F6EECF244321}">
                <p14:modId xmlns:p14="http://schemas.microsoft.com/office/powerpoint/2010/main" val="1302429709"/>
              </p:ext>
            </p:extLst>
          </p:nvPr>
        </p:nvGraphicFramePr>
        <p:xfrm>
          <a:off x="1055440" y="2564904"/>
          <a:ext cx="10563544"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3CFC540-D2B7-295C-4BBD-80C8F67696EC}"/>
              </a:ext>
            </a:extLst>
          </p:cNvPr>
          <p:cNvSpPr txBox="1"/>
          <p:nvPr/>
        </p:nvSpPr>
        <p:spPr>
          <a:xfrm>
            <a:off x="983432" y="1556792"/>
            <a:ext cx="10977590" cy="1477328"/>
          </a:xfrm>
          <a:prstGeom prst="rect">
            <a:avLst/>
          </a:prstGeom>
          <a:noFill/>
        </p:spPr>
        <p:txBody>
          <a:bodyPr wrap="square" rtlCol="0">
            <a:spAutoFit/>
          </a:bodyPr>
          <a:lstStyle/>
          <a:p>
            <a:pPr marL="285750" indent="-285750">
              <a:buFont typeface="Arial" panose="020B0604020202020204" pitchFamily="34" charset="0"/>
              <a:buChar char="•"/>
            </a:pPr>
            <a:r>
              <a:rPr lang="en-AU"/>
              <a:t>Shared with the research team in 2024</a:t>
            </a:r>
          </a:p>
          <a:p>
            <a:pPr marL="285750" indent="-285750">
              <a:buFont typeface="Arial" panose="020B0604020202020204" pitchFamily="34" charset="0"/>
              <a:buChar char="•"/>
            </a:pPr>
            <a:r>
              <a:rPr lang="en-AU"/>
              <a:t>Written in narrative format </a:t>
            </a:r>
          </a:p>
          <a:p>
            <a:pPr marL="285750" indent="-285750">
              <a:buFont typeface="Arial" panose="020B0604020202020204" pitchFamily="34" charset="0"/>
              <a:buChar char="•"/>
            </a:pPr>
            <a:r>
              <a:rPr lang="en-AU"/>
              <a:t>Shared back with participants for their comment &amp; consent for inclusion</a:t>
            </a:r>
          </a:p>
          <a:p>
            <a:pPr marL="285750" indent="-285750">
              <a:buFont typeface="Arial" panose="020B0604020202020204" pitchFamily="34" charset="0"/>
              <a:buChar char="•"/>
            </a:pPr>
            <a:r>
              <a:rPr lang="en-AU"/>
              <a:t>De-identified (pseudonyms used)</a:t>
            </a:r>
          </a:p>
          <a:p>
            <a:pPr marL="285750" indent="-285750">
              <a:buFont typeface="Arial" panose="020B0604020202020204" pitchFamily="34" charset="0"/>
              <a:buChar char="•"/>
            </a:pPr>
            <a:endParaRPr lang="en-AU"/>
          </a:p>
        </p:txBody>
      </p:sp>
    </p:spTree>
    <p:extLst>
      <p:ext uri="{BB962C8B-B14F-4D97-AF65-F5344CB8AC3E}">
        <p14:creationId xmlns:p14="http://schemas.microsoft.com/office/powerpoint/2010/main" val="1173688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QPS Reconciliation  -  Read-Only" id="{5A98DAE5-36EF-4680-B58E-CC2CAB0580A5}" vid="{13E0532C-3D4B-4D59-92DB-8875F9F37E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a3ecbb17-1f6f-4e68-abbf-ed5d078c7c89" xsi:nil="true"/>
    <tags0 xmlns="a3ecbb17-1f6f-4e68-abbf-ed5d078c7c89" xsi:nil="true"/>
    <Notes xmlns="1205d717-f258-4695-a62f-f57fc629dc43" xsi:nil="true"/>
    <lcf76f155ced4ddcb4097134ff3c332f xmlns="1205d717-f258-4695-a62f-f57fc629dc43">
      <Terms xmlns="http://schemas.microsoft.com/office/infopath/2007/PartnerControls"/>
    </lcf76f155ced4ddcb4097134ff3c332f>
    <Modules xmlns="a3ecbb17-1f6f-4e68-abbf-ed5d078c7c89" xsi:nil="true"/>
    <Tags xmlns="a3ecbb17-1f6f-4e68-abbf-ed5d078c7c89" xsi:nil="true"/>
    <Reference xmlns="a3ecbb17-1f6f-4e68-abbf-ed5d078c7c89" xsi:nil="true"/>
    <TaxCatchAll xmlns="cbecc781-00c5-4158-9dd4-9d46c80139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43E8338FDC9C408CDDDEEC826928C5" ma:contentTypeVersion="7" ma:contentTypeDescription="Create a new document." ma:contentTypeScope="" ma:versionID="4869f738a1c8ad9d0a7c92be922a8004">
  <xsd:schema xmlns:xsd="http://www.w3.org/2001/XMLSchema" xmlns:xs="http://www.w3.org/2001/XMLSchema" xmlns:p="http://schemas.microsoft.com/office/2006/metadata/properties" xmlns:ns2="a3ecbb17-1f6f-4e68-abbf-ed5d078c7c89" xmlns:ns3="d2bc505b-9134-47ed-a2f0-2290ded54739" xmlns:ns4="1205d717-f258-4695-a62f-f57fc629dc43" xmlns:ns5="cbecc781-00c5-4158-9dd4-9d46c8013956" targetNamespace="http://schemas.microsoft.com/office/2006/metadata/properties" ma:root="true" ma:fieldsID="c74747a6fea2fc47ef0c1f50f4f5ef3e" ns2:_="" ns3:_="" ns4:_="" ns5:_="">
    <xsd:import namespace="a3ecbb17-1f6f-4e68-abbf-ed5d078c7c89"/>
    <xsd:import namespace="d2bc505b-9134-47ed-a2f0-2290ded54739"/>
    <xsd:import namespace="1205d717-f258-4695-a62f-f57fc629dc43"/>
    <xsd:import namespace="cbecc781-00c5-4158-9dd4-9d46c80139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Tags" minOccurs="0"/>
                <xsd:element ref="ns2:Modules" minOccurs="0"/>
                <xsd:element ref="ns2:Thumbnail"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tags0" minOccurs="0"/>
                <xsd:element ref="ns2:Reference" minOccurs="0"/>
                <xsd:element ref="ns2:MediaServiceLocation" minOccurs="0"/>
                <xsd:element ref="ns2:MediaServiceObjectDetectorVersions" minOccurs="0"/>
                <xsd:element ref="ns4:lcf76f155ced4ddcb4097134ff3c332f" minOccurs="0"/>
                <xsd:element ref="ns5:TaxCatchAll" minOccurs="0"/>
                <xsd:element ref="ns4:MediaServiceSearchProperties" minOccurs="0"/>
                <xsd:element ref="ns4:Not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cbb17-1f6f-4e68-abbf-ed5d078c7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Tags" ma:index="14" nillable="true" ma:displayName="Tags" ma:format="Dropdown" ma:internalName="Tags">
      <xsd:complexType>
        <xsd:complexContent>
          <xsd:extension base="dms:MultiChoiceFillIn">
            <xsd:sequence>
              <xsd:element name="Value" maxOccurs="unbounded" minOccurs="0" nillable="true">
                <xsd:simpleType>
                  <xsd:union memberTypes="dms:Text">
                    <xsd:simpleType>
                      <xsd:restriction base="dms:Choice">
                        <xsd:enumeration value="Python"/>
                        <xsd:enumeration value="Oracle"/>
                        <xsd:enumeration value="SAS"/>
                        <xsd:enumeration value="Excel"/>
                        <xsd:enumeration value="CSV"/>
                        <xsd:enumeration value="SQL"/>
                      </xsd:restriction>
                    </xsd:simpleType>
                  </xsd:union>
                </xsd:simpleType>
              </xsd:element>
            </xsd:sequence>
          </xsd:extension>
        </xsd:complexContent>
      </xsd:complexType>
    </xsd:element>
    <xsd:element name="Modules" ma:index="15" nillable="true" ma:displayName="Modules" ma:format="Dropdown" ma:internalName="Modules">
      <xsd:complexType>
        <xsd:complexContent>
          <xsd:extension base="dms:MultiChoiceFillIn">
            <xsd:sequence>
              <xsd:element name="Value" maxOccurs="unbounded" minOccurs="0" nillable="true">
                <xsd:simpleType>
                  <xsd:union memberTypes="dms:Text">
                    <xsd:simpleType>
                      <xsd:restriction base="dms:Choice">
                        <xsd:enumeration value="pandas"/>
                        <xsd:enumeration value="numpy"/>
                        <xsd:enumeration value="cx_Oracle"/>
                      </xsd:restriction>
                    </xsd:simpleType>
                  </xsd:union>
                </xsd:simpleType>
              </xsd:element>
            </xsd:sequence>
          </xsd:extension>
        </xsd:complexContent>
      </xsd:complexType>
    </xsd:element>
    <xsd:element name="Thumbnail" ma:index="16" nillable="true" ma:displayName="Thumbnail" ma:format="Thumbnail" ma:internalName="Thumbnail">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tags0" ma:index="22" nillable="true" ma:displayName="Subject" ma:format="Dropdown" ma:internalName="tags0">
      <xsd:complexType>
        <xsd:complexContent>
          <xsd:extension base="dms:MultiChoice">
            <xsd:sequence>
              <xsd:element name="Value" maxOccurs="unbounded" minOccurs="0" nillable="true">
                <xsd:simpleType>
                  <xsd:restriction base="dms:Choice">
                    <xsd:enumeration value="AVO"/>
                    <xsd:enumeration value="Bail"/>
                    <xsd:enumeration value="Remand"/>
                    <xsd:enumeration value="Children and Young People"/>
                    <xsd:enumeration value="Courts"/>
                    <xsd:enumeration value="COVID-19"/>
                    <xsd:enumeration value="Supervision"/>
                    <xsd:enumeration value="Custody"/>
                    <xsd:enumeration value="Diversion"/>
                    <xsd:enumeration value="DV"/>
                    <xsd:enumeration value="Crime"/>
                    <xsd:enumeration value="Justice Demand"/>
                    <xsd:enumeration value="LinDA"/>
                    <xsd:enumeration value="Driving"/>
                    <xsd:enumeration value="Mental Health"/>
                    <xsd:enumeration value="Parole"/>
                    <xsd:enumeration value="Sentencing"/>
                    <xsd:enumeration value="Victims"/>
                    <xsd:enumeration value="Weapons"/>
                    <xsd:enumeration value="Women"/>
                    <xsd:enumeration value="Reform"/>
                    <xsd:enumeration value="CBA"/>
                    <xsd:enumeration value="Aboriginal People"/>
                    <xsd:enumeration value="Drugs"/>
                    <xsd:enumeration value="Policing"/>
                    <xsd:enumeration value="Reoffending"/>
                    <xsd:enumeration value="Sexual Offences"/>
                    <xsd:enumeration value="Property Crime"/>
                    <xsd:enumeration value="Civil"/>
                  </xsd:restriction>
                </xsd:simpleType>
              </xsd:element>
            </xsd:sequence>
          </xsd:extension>
        </xsd:complexContent>
      </xsd:complexType>
    </xsd:element>
    <xsd:element name="Reference" ma:index="23" nillable="true" ma:displayName="Reference" ma:description="Insert TRIM Reference" ma:format="Dropdown" ma:internalName="Reference">
      <xsd:simpleType>
        <xsd:restriction base="dms:Text">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c505b-9134-47ed-a2f0-2290ded547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05d717-f258-4695-a62f-f57fc629dc43" elementFormDefault="qualified">
    <xsd:import namespace="http://schemas.microsoft.com/office/2006/documentManagement/types"/>
    <xsd:import namespace="http://schemas.microsoft.com/office/infopath/2007/PartnerControls"/>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a4a9b5ed-3dec-4005-b770-d275ff43f163"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Notes" ma:index="30" nillable="true" ma:displayName="Notes" ma:format="Dropdown" ma:internalName="Notes">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cc781-00c5-4158-9dd4-9d46c8013956"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474ef109-3520-4e77-aa0b-8a6a907347c6}" ma:internalName="TaxCatchAll" ma:showField="CatchAllData" ma:web="cbecc781-00c5-4158-9dd4-9d46c8013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D88636-8160-424C-B278-B9DC21932FBF}">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E1CCE99-0FA6-476B-8557-151C578712A4}"/>
</file>

<file path=customXml/itemProps3.xml><?xml version="1.0" encoding="utf-8"?>
<ds:datastoreItem xmlns:ds="http://schemas.openxmlformats.org/officeDocument/2006/customXml" ds:itemID="{167652AE-F185-4CCD-AE47-0B4AE6208097}">
  <ds:schemaRefs>
    <ds:schemaRef ds:uri="http://schemas.microsoft.com/sharepoint/v3/contenttype/forms"/>
  </ds:schemaRefs>
</ds:datastoreItem>
</file>

<file path=docMetadata/LabelInfo.xml><?xml version="1.0" encoding="utf-8"?>
<clbl:labelList xmlns:clbl="http://schemas.microsoft.com/office/2020/mipLabelMetadata">
  <clbl:label id="{9073d66e-15fd-4cab-8cb6-e25004932d06}" enabled="1" method="Standard" siteId="{45d5d807-c5ae-44c5-bb86-42f20fdebfeb}" removed="0"/>
</clbl:labelList>
</file>

<file path=docProps/app.xml><?xml version="1.0" encoding="utf-8"?>
<Properties xmlns="http://schemas.openxmlformats.org/officeDocument/2006/extended-properties" xmlns:vt="http://schemas.openxmlformats.org/officeDocument/2006/docPropsVTypes">
  <Template>Powerpoint_QPS LTTS_Wide</Template>
  <TotalTime>1515</TotalTime>
  <Words>5172</Words>
  <Application>Microsoft Office PowerPoint</Application>
  <PresentationFormat>Widescreen</PresentationFormat>
  <Paragraphs>342</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Symbol</vt:lpstr>
      <vt:lpstr>Office Theme</vt:lpstr>
      <vt:lpstr>REFRAMING RELATIONSHIPS &amp; REDUCING CRIME</vt:lpstr>
      <vt:lpstr>Acknowledgement of Country </vt:lpstr>
      <vt:lpstr>Benefits of Community-Based  First Nations Employment </vt:lpstr>
      <vt:lpstr>First Nations Senior Protective  Services Officer (FNSPSO) Project</vt:lpstr>
      <vt:lpstr>Palm Island</vt:lpstr>
      <vt:lpstr>Palm Island Project Evaluation</vt:lpstr>
      <vt:lpstr>Expansion</vt:lpstr>
      <vt:lpstr>Phase 3 – Long-Term Evaluation (Palm Island)</vt:lpstr>
      <vt:lpstr>Case Studies </vt:lpstr>
      <vt:lpstr>Preparation</vt:lpstr>
      <vt:lpstr>Initial community (re)visit – June 2024</vt:lpstr>
      <vt:lpstr>Methodology </vt:lpstr>
      <vt:lpstr>Employment</vt:lpstr>
      <vt:lpstr>FNSPSO stories</vt:lpstr>
      <vt:lpstr>Impact for FNSPSOs (and community)</vt:lpstr>
      <vt:lpstr>Reframing relationships</vt:lpstr>
      <vt:lpstr>Crime and safety</vt:lpstr>
      <vt:lpstr>Next steps</vt:lpstr>
      <vt:lpstr>PowerPoint Presentation</vt:lpstr>
      <vt:lpstr>References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Kelso.DeborahR[PP]</dc:creator>
  <cp:lastModifiedBy>Chapman.Rebekah[PP]</cp:lastModifiedBy>
  <cp:revision>13</cp:revision>
  <cp:lastPrinted>2018-10-04T01:32:11Z</cp:lastPrinted>
  <dcterms:created xsi:type="dcterms:W3CDTF">2025-06-19T23:17:22Z</dcterms:created>
  <dcterms:modified xsi:type="dcterms:W3CDTF">2025-07-30T03:55:47Z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0x0101002A43E8338FDC9C408CDDDEEC826928C5</vt:lpwstr>
  </property>
  <property fmtid="{D5CDD505-2E9C-101B-9397-08002B2CF9AE}" pid="3" name="Order">
    <vt:r8>64900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ClassificationContentMarkingFooterLocations">
    <vt:lpwstr>Office Theme:9</vt:lpwstr>
  </property>
  <property fmtid="{D5CDD505-2E9C-101B-9397-08002B2CF9AE}" pid="8" name="ClassificationContentMarkingFooterText">
    <vt:lpwstr> OFFICIAL </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ies>
</file>