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Lst>
  <p:notesMasterIdLst>
    <p:notesMasterId r:id="rId40"/>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532" r:id="rId29"/>
    <p:sldId id="288" r:id="rId30"/>
    <p:sldId id="279" r:id="rId31"/>
    <p:sldId id="280" r:id="rId32"/>
    <p:sldId id="281" r:id="rId33"/>
    <p:sldId id="282" r:id="rId34"/>
    <p:sldId id="283" r:id="rId35"/>
    <p:sldId id="284" r:id="rId36"/>
    <p:sldId id="285" r:id="rId37"/>
    <p:sldId id="286" r:id="rId38"/>
    <p:sldId id="287" r:id="rId39"/>
  </p:sldIdLst>
  <p:sldSz cx="18288000" cy="10287000"/>
  <p:notesSz cx="6858000" cy="9144000"/>
  <p:embeddedFontLst>
    <p:embeddedFont>
      <p:font typeface="Helvetica World" panose="020B0604020202020204" charset="-128"/>
      <p:regular r:id="rId41"/>
    </p:embeddedFont>
    <p:embeddedFont>
      <p:font typeface="Helvetica World Bold" panose="020B0604020202020204" charset="-128"/>
      <p:regular r:id="rId42"/>
    </p:embeddedFont>
    <p:embeddedFont>
      <p:font typeface="Arial Bold" panose="020B0704020202020204" pitchFamily="34" charset="0"/>
      <p:regular r:id="rId43"/>
      <p:bold r:id="rId44"/>
    </p:embeddedFont>
    <p:embeddedFont>
      <p:font typeface="Arial Italics" panose="020B0604020202020204" charset="0"/>
      <p:regular r:id="rId45"/>
      <p:italic r:id="rId46"/>
    </p:embeddedFont>
    <p:embeddedFont>
      <p:font typeface="Arimo Bold Italics" panose="020B0604020202020204" charset="0"/>
      <p:regular r:id="rId47"/>
      <p:bold r:id="rId48"/>
      <p:italic r:id="rId49"/>
      <p:boldItalic r:id="rId50"/>
    </p:embeddedFont>
    <p:embeddedFont>
      <p:font typeface="Calibri (MS)" panose="020B0604020202020204" charset="0"/>
      <p:regular r:id="rId51"/>
    </p:embeddedFont>
    <p:embeddedFont>
      <p:font typeface="Calibri (MS) Bold" panose="020B0604020202020204" charset="0"/>
      <p:regular r:id="rId52"/>
      <p:bold r:id="rId53"/>
    </p:embeddedFont>
    <p:embeddedFont>
      <p:font typeface="Canva Sans" panose="020B0604020202020204" charset="0"/>
      <p:regular r:id="rId54"/>
    </p:embeddedFont>
    <p:embeddedFont>
      <p:font typeface="Canva Sans Italics" panose="020B0604020202020204" charset="0"/>
      <p:regular r:id="rId55"/>
      <p:italic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59DB03-7816-468F-B1AE-7B3FEE40AB3C}" v="5" dt="2025-08-02T01:10:19.3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351" autoAdjust="0"/>
    <p:restoredTop sz="94558" autoAdjust="0"/>
  </p:normalViewPr>
  <p:slideViewPr>
    <p:cSldViewPr>
      <p:cViewPr varScale="1">
        <p:scale>
          <a:sx n="38" d="100"/>
          <a:sy n="38" d="100"/>
        </p:scale>
        <p:origin x="1076"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05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8" Type="http://schemas.openxmlformats.org/officeDocument/2006/relationships/slide" Target="slides/slide3.xml"/><Relationship Id="rId51" Type="http://schemas.openxmlformats.org/officeDocument/2006/relationships/font" Target="fonts/font11.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6.fntdata"/><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font" Target="fonts/font1.fntdata"/><Relationship Id="rId54" Type="http://schemas.openxmlformats.org/officeDocument/2006/relationships/font" Target="fonts/font14.fntdata"/><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9.fntdata"/><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 Callaly" userId="71101544-d912-43f5-bce4-1619cbdc0aea" providerId="ADAL" clId="{1C9EABB3-97E5-8646-B75E-B4ECB3DF9B36}"/>
    <pc:docChg chg="modSld">
      <pc:chgData name="Van Callaly" userId="71101544-d912-43f5-bce4-1619cbdc0aea" providerId="ADAL" clId="{1C9EABB3-97E5-8646-B75E-B4ECB3DF9B36}" dt="2025-08-01T06:48:43.458" v="3" actId="20577"/>
      <pc:docMkLst>
        <pc:docMk/>
      </pc:docMkLst>
      <pc:sldChg chg="modSp mod">
        <pc:chgData name="Van Callaly" userId="71101544-d912-43f5-bce4-1619cbdc0aea" providerId="ADAL" clId="{1C9EABB3-97E5-8646-B75E-B4ECB3DF9B36}" dt="2025-08-01T06:48:21.690" v="2" actId="5793"/>
        <pc:sldMkLst>
          <pc:docMk/>
          <pc:sldMk cId="0" sldId="264"/>
        </pc:sldMkLst>
        <pc:spChg chg="mod">
          <ac:chgData name="Van Callaly" userId="71101544-d912-43f5-bce4-1619cbdc0aea" providerId="ADAL" clId="{1C9EABB3-97E5-8646-B75E-B4ECB3DF9B36}" dt="2025-08-01T06:48:13.747" v="1" actId="255"/>
          <ac:spMkLst>
            <pc:docMk/>
            <pc:sldMk cId="0" sldId="264"/>
            <ac:spMk id="9" creationId="{00000000-0000-0000-0000-000000000000}"/>
          </ac:spMkLst>
        </pc:spChg>
        <pc:spChg chg="mod">
          <ac:chgData name="Van Callaly" userId="71101544-d912-43f5-bce4-1619cbdc0aea" providerId="ADAL" clId="{1C9EABB3-97E5-8646-B75E-B4ECB3DF9B36}" dt="2025-08-01T06:48:21.690" v="2" actId="5793"/>
          <ac:spMkLst>
            <pc:docMk/>
            <pc:sldMk cId="0" sldId="264"/>
            <ac:spMk id="13" creationId="{00000000-0000-0000-0000-000000000000}"/>
          </ac:spMkLst>
        </pc:spChg>
      </pc:sldChg>
      <pc:sldChg chg="modSp mod">
        <pc:chgData name="Van Callaly" userId="71101544-d912-43f5-bce4-1619cbdc0aea" providerId="ADAL" clId="{1C9EABB3-97E5-8646-B75E-B4ECB3DF9B36}" dt="2025-08-01T06:48:43.458" v="3" actId="20577"/>
        <pc:sldMkLst>
          <pc:docMk/>
          <pc:sldMk cId="0" sldId="271"/>
        </pc:sldMkLst>
        <pc:spChg chg="mod">
          <ac:chgData name="Van Callaly" userId="71101544-d912-43f5-bce4-1619cbdc0aea" providerId="ADAL" clId="{1C9EABB3-97E5-8646-B75E-B4ECB3DF9B36}" dt="2025-08-01T06:48:43.458" v="3" actId="20577"/>
          <ac:spMkLst>
            <pc:docMk/>
            <pc:sldMk cId="0" sldId="271"/>
            <ac:spMk id="12" creationId="{00000000-0000-0000-0000-000000000000}"/>
          </ac:spMkLst>
        </pc:spChg>
      </pc:sldChg>
    </pc:docChg>
  </pc:docChgLst>
  <pc:docChgLst>
    <pc:chgData name="Cathy Humphreys" userId="082e45aa-5a14-45ae-9c7a-360010cb8159" providerId="ADAL" clId="{9859DB03-7816-468F-B1AE-7B3FEE40AB3C}"/>
    <pc:docChg chg="addSld delSld modSld">
      <pc:chgData name="Cathy Humphreys" userId="082e45aa-5a14-45ae-9c7a-360010cb8159" providerId="ADAL" clId="{9859DB03-7816-468F-B1AE-7B3FEE40AB3C}" dt="2025-08-02T01:10:19.356" v="57"/>
      <pc:docMkLst>
        <pc:docMk/>
      </pc:docMkLst>
      <pc:sldChg chg="modSp mod">
        <pc:chgData name="Cathy Humphreys" userId="082e45aa-5a14-45ae-9c7a-360010cb8159" providerId="ADAL" clId="{9859DB03-7816-468F-B1AE-7B3FEE40AB3C}" dt="2025-08-02T00:51:34.610" v="39" actId="20577"/>
        <pc:sldMkLst>
          <pc:docMk/>
          <pc:sldMk cId="0" sldId="273"/>
        </pc:sldMkLst>
        <pc:spChg chg="mod">
          <ac:chgData name="Cathy Humphreys" userId="082e45aa-5a14-45ae-9c7a-360010cb8159" providerId="ADAL" clId="{9859DB03-7816-468F-B1AE-7B3FEE40AB3C}" dt="2025-08-02T00:51:34.610" v="39" actId="20577"/>
          <ac:spMkLst>
            <pc:docMk/>
            <pc:sldMk cId="0" sldId="273"/>
            <ac:spMk id="13" creationId="{00000000-0000-0000-0000-000000000000}"/>
          </ac:spMkLst>
        </pc:spChg>
      </pc:sldChg>
      <pc:sldChg chg="modNotesTx">
        <pc:chgData name="Cathy Humphreys" userId="082e45aa-5a14-45ae-9c7a-360010cb8159" providerId="ADAL" clId="{9859DB03-7816-468F-B1AE-7B3FEE40AB3C}" dt="2025-08-02T00:55:29.496" v="52" actId="20577"/>
        <pc:sldMkLst>
          <pc:docMk/>
          <pc:sldMk cId="0" sldId="274"/>
        </pc:sldMkLst>
      </pc:sldChg>
      <pc:sldChg chg="add del">
        <pc:chgData name="Cathy Humphreys" userId="082e45aa-5a14-45ae-9c7a-360010cb8159" providerId="ADAL" clId="{9859DB03-7816-468F-B1AE-7B3FEE40AB3C}" dt="2025-08-02T01:10:19.356" v="57"/>
        <pc:sldMkLst>
          <pc:docMk/>
          <pc:sldMk cId="932956481" sldId="532"/>
        </pc:sldMkLst>
      </pc:sldChg>
    </pc:docChg>
  </pc:docChgLst>
  <pc:docChgLst>
    <pc:chgData name="Cathy Humphreys" userId="082e45aa-5a14-45ae-9c7a-360010cb8159" providerId="ADAL" clId="{56650E45-7ABA-4BCA-BAE1-19ABB043DFBB}"/>
    <pc:docChg chg="addSld">
      <pc:chgData name="Cathy Humphreys" userId="082e45aa-5a14-45ae-9c7a-360010cb8159" providerId="ADAL" clId="{56650E45-7ABA-4BCA-BAE1-19ABB043DFBB}" dt="2025-08-01T10:44:56.349" v="0" actId="680"/>
      <pc:docMkLst>
        <pc:docMk/>
      </pc:docMkLst>
      <pc:sldChg chg="new">
        <pc:chgData name="Cathy Humphreys" userId="082e45aa-5a14-45ae-9c7a-360010cb8159" providerId="ADAL" clId="{56650E45-7ABA-4BCA-BAE1-19ABB043DFBB}" dt="2025-08-01T10:44:56.349" v="0" actId="680"/>
        <pc:sldMkLst>
          <pc:docMk/>
          <pc:sldMk cId="4182688006" sldId="28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02.08.2025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 need to acknowledge Margaret Kertesz and Van Callaly. We have worked as a research team for several years and so this presentation is a joint effort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One of many projects around the country</a:t>
            </a:r>
          </a:p>
          <a:p>
            <a:r>
              <a:rPr lang="en-US"/>
              <a:t>BUT few projects survive. An international scoping review found that of 15 peer reviewed programs for men who use violence in the context of alcohol and other drugs that half were not longer in existence by the end of the scoping review.</a:t>
            </a:r>
          </a:p>
          <a:p>
            <a:r>
              <a:rPr lang="en-US"/>
              <a:t>11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All these findings have policy implications</a:t>
            </a:r>
          </a:p>
          <a:p>
            <a:r>
              <a:rPr lang="en-US"/>
              <a:t>12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metaphor analysis of 6 workshop/sessions over a 2 year period explored the metaphors that were used that either facilitated or created barriers to collaboration.</a:t>
            </a:r>
          </a:p>
          <a:p>
            <a:r>
              <a:rPr lang="en-US"/>
              <a:t>Geo-political metaphors; business metaphors; fixing infrastructure; playing a game. </a:t>
            </a:r>
          </a:p>
          <a:p>
            <a:r>
              <a:rPr lang="en-US"/>
              <a:t>13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Go through this slide</a:t>
            </a:r>
          </a:p>
          <a:p>
            <a:r>
              <a:rPr lang="en-US"/>
              <a:t>In the Policy stakeholder group associated with the KODY project – a significant amount of time was spent on concepts and theories and language. </a:t>
            </a:r>
          </a:p>
          <a:p>
            <a:endParaRPr lang="en-US"/>
          </a:p>
          <a:p>
            <a:endParaRPr lang="en-US"/>
          </a:p>
          <a:p>
            <a:r>
              <a:rPr lang="en-US"/>
              <a:t>14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siloing of sectors – the practice and policy is falling behind the experiences of children, women and men.</a:t>
            </a:r>
          </a:p>
          <a:p>
            <a:r>
              <a:rPr lang="en-US"/>
              <a:t>Not only the AOD and DFV sectors – housing, justice, CP, MH</a:t>
            </a:r>
          </a:p>
          <a:p>
            <a:endParaRPr lang="en-US"/>
          </a:p>
          <a:p>
            <a:r>
              <a:rPr lang="en-US"/>
              <a:t>But its not an easy fix</a:t>
            </a:r>
          </a:p>
          <a:p>
            <a:endParaRPr lang="en-US"/>
          </a:p>
          <a:p>
            <a:r>
              <a:rPr lang="en-US"/>
              <a:t>International scoping review – only 9 programs evaluated that addressed the intersecting issues of substance use and DFV – in spite of promising findings from evaluations half had not been refunded</a:t>
            </a:r>
          </a:p>
          <a:p>
            <a:r>
              <a:rPr lang="en-US"/>
              <a:t>16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Will this plan address substance use coercion and its effects?</a:t>
            </a:r>
          </a:p>
          <a:p>
            <a:r>
              <a:rPr lang="en-US"/>
              <a:t>17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Peter </a:t>
            </a:r>
            <a:r>
              <a:rPr lang="en-US" dirty="0" err="1"/>
              <a:t>Checkland</a:t>
            </a:r>
            <a:r>
              <a:rPr lang="en-US" dirty="0"/>
              <a:t> – soft system methodology</a:t>
            </a:r>
          </a:p>
          <a:p>
            <a:r>
              <a:rPr lang="en-US"/>
              <a:t>Moral injury</a:t>
            </a:r>
          </a:p>
          <a:p>
            <a:endParaRPr lang="en-US" dirty="0"/>
          </a:p>
          <a:p>
            <a:r>
              <a:rPr lang="en-US" dirty="0"/>
              <a:t>"For every complex problem there is an answer that is clear, simple, and wrong,"</a:t>
            </a:r>
          </a:p>
          <a:p>
            <a:r>
              <a:rPr lang="en-US" dirty="0"/>
              <a:t>18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Creates authorisation</a:t>
            </a:r>
          </a:p>
          <a:p>
            <a:r>
              <a:rPr lang="en-US"/>
              <a:t>PIPSI Strategic Policy Group</a:t>
            </a:r>
          </a:p>
          <a:p>
            <a:r>
              <a:rPr lang="en-US"/>
              <a:t>19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What’s this got to do with policy – nothing so practical as a good theory</a:t>
            </a:r>
          </a:p>
          <a:p>
            <a:r>
              <a:rPr lang="en-US"/>
              <a:t>Goes beyond the idea of barriers and facilitators</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My findings found four dominant ways in which participants conceptualised and enacted cross-sector collaboration. </a:t>
            </a:r>
          </a:p>
          <a:p>
            <a:endParaRPr lang="en-US"/>
          </a:p>
          <a:p>
            <a:r>
              <a:rPr lang="en-US"/>
              <a:t>list these... </a:t>
            </a:r>
          </a:p>
          <a:p>
            <a:endParaRPr lang="en-US"/>
          </a:p>
          <a:p>
            <a:r>
              <a:rPr lang="en-US"/>
              <a:t>i will now go into further detail of each of these metaphorical concepts and how they influence particpants' colloborative capacity </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Acknowledgement</a:t>
            </a:r>
          </a:p>
          <a:p>
            <a:endParaRPr lang="en-US"/>
          </a:p>
          <a:p>
            <a:endParaRPr lang="en-US"/>
          </a:p>
          <a:p>
            <a:endParaRPr lang="en-US"/>
          </a:p>
          <a:p>
            <a:r>
              <a:rPr lang="en-US"/>
              <a:t>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endParaRPr lang="en-US"/>
          </a:p>
          <a:p>
            <a:r>
              <a:rPr lang="en-US"/>
              <a:t>Participants from the substance use sector deemed the mental health sector to be a threat to their sovereignty, however, a comparison between the substance use and DFV sectors revealed a different power dynamic. Despite the significant investment of resources into the Victorian DFV sector, professionals in the substance use sector did not identify domestic violence as a threat to their authority and influence. </a:t>
            </a:r>
          </a:p>
          <a:p>
            <a:endParaRPr lang="en-US"/>
          </a:p>
          <a:p>
            <a:r>
              <a:rPr lang="en-US"/>
              <a:t>QUOTE </a:t>
            </a:r>
          </a:p>
          <a:p>
            <a:endParaRPr lang="en-US"/>
          </a:p>
          <a:p>
            <a:r>
              <a:rPr lang="en-US"/>
              <a:t>In contrast, the issue of substance use by perpetrators of violence emerged as a potential threat to the DFV sector. Participants from the family violence sector raised concerns that in addressing perpetrators’ use of substances, their violence becomes a secondary issue or a means to excuse violence. Consequently, DFV professionals have been found to adopt defense strategies to safeguard their field from the substance use sector.  </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The third metaphorical concept: </a:t>
            </a:r>
          </a:p>
          <a:p>
            <a:endParaRPr lang="en-US"/>
          </a:p>
          <a:p>
            <a:r>
              <a:rPr lang="en-US"/>
              <a:t>Collaboration between substance use and DFV sectors was understood as running a business where participants worked together to provide more efficient services. Throughout participant interviews, different sectors came together to maximize their work output - “improve efficiency, streamline, increase client satisfaction.” Each organization had designated “core business” to fulfil, but concurrently collaborated to maintain a competitive edge – “risk, reward, cost, benefits.” Participants, therefore, had to “sell, incentivize” others to engage with collaborative practices. Central to most business practices, there was the desire to innovate, which requires an investment of resources including energy, financial capital, and time. In this context, time was conceptualized as a scarce commodity– “spend time, waste time.” Underpinning this metaphorical concept were neoliberal tendencies shaping the way participants related to other collaborators. </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As part of this metaphorical concept, participants made active boundary judgements concerning their core business. Collaborative work deemed outside of participants’ core business practices used up time, which was perceived as a precious and finite commodity. </a:t>
            </a:r>
          </a:p>
          <a:p>
            <a:endParaRPr lang="en-US"/>
          </a:p>
          <a:p>
            <a:r>
              <a:rPr lang="en-US"/>
              <a:t>Participants' perception of their core business was intrinsically linked to governments' performance measures. The government's implementation of market-oriented policies to increase service efficiency and cost-effectiveness was deemed detrimental to collaborative practice. Narrow performance standards set by governments hindered participants' attempts to "sell" collaboration to others. </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Cross-sector collaboration between substance use and family sectors was conceived as playing a game. This arose in participants' descriptions of different “players” or “champions” coming together to “adhere" to "shared rules, understanding, principles” and reach predetermined “goals.” In this study, two significant and interlinked elements of collaboration as playing a game are explored. Firstly, an agreement about the “game”, which referred to the established structure of collaboration - “timeout, goals, boundaries.” Secondly, an intrinsic part of collaboration as playing a game was the process of “play”, which has its own implicit rule set – “flexibility, trust, communication, open dialogue, two-way conversation.” Participants found that collaboration ceases to function when there was an insufficient shared understanding of the rules associated with the game structure and play process. Ineffectual collaboration may appear as a clash of rule sets, as though one team is playing football and the opposing team basketball. </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One cornerstone of collaboration as playing a game was the importance of adhering to the rules and boundaries. Participants discussed a need for a shared understanding of rules, which needed to be defined and negotiated to determine one’s position on the field. </a:t>
            </a:r>
          </a:p>
          <a:p>
            <a:endParaRPr lang="en-US"/>
          </a:p>
          <a:p>
            <a:r>
              <a:rPr lang="en-US"/>
              <a:t>QUOTE</a:t>
            </a:r>
          </a:p>
          <a:p>
            <a:endParaRPr lang="en-US"/>
          </a:p>
          <a:p>
            <a:r>
              <a:rPr lang="en-US"/>
              <a:t>Participants discussed that working together to reach overall goals increased their motivation to collaborate. Tensions arose when participants attempted to meet conflicting goals such as those established by their work organization and those of the collaborative group. </a:t>
            </a:r>
          </a:p>
          <a:p>
            <a:endParaRPr lang="en-US"/>
          </a:p>
          <a:p>
            <a:r>
              <a:rPr lang="en-US"/>
              <a:t>QUOTE</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endParaRPr lang="en-US"/>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Firstly, short-term funding cycles were consistently raised as a barrier to long-term collaboration. Participants described this as being 'under political machinery,' emphasizing how funding decisions were perceived as being entirely outside their control.</a:t>
            </a:r>
          </a:p>
          <a:p>
            <a:endParaRPr lang="en-US"/>
          </a:p>
          <a:p>
            <a:r>
              <a:rPr lang="en-US"/>
              <a:t>Two other areas were seen as ‘unknown territory’ leading to participants feeling lost:</a:t>
            </a:r>
          </a:p>
          <a:p>
            <a:endParaRPr lang="en-US"/>
          </a:p>
          <a:p>
            <a:r>
              <a:rPr lang="en-US"/>
              <a:t>The issue of (de)gendering DFV was a collaborative bottleneck</a:t>
            </a:r>
          </a:p>
          <a:p>
            <a:r>
              <a:rPr lang="en-US"/>
              <a:t>  The AOD sector advocating for gender-neutral language. However, participants often defaulted back to gendered terms, reflecting the ‘unknown territory’ of changing deeply embedded gendered perspectives in the DFV sector. </a:t>
            </a:r>
          </a:p>
          <a:p>
            <a:r>
              <a:rPr lang="en-US"/>
              <a:t>It's important to note that stats - women and child are the disproportionally the victims.  While there is interest in being inclusive for sexual and gender diversity – limited debate about whether gender-netural language was the way to proceed. </a:t>
            </a:r>
          </a:p>
          <a:p>
            <a:endParaRPr lang="en-US"/>
          </a:p>
          <a:p>
            <a:r>
              <a:rPr lang="en-US"/>
              <a:t>= Accountability for people who use violence was another stagnant topic. While there was agreement that individuals who use violence should be held accountable, there was little commitment to action. Participants expressed uncertainty about how to address people who use violence and substances without colluding or diluting accountability within their programs.</a:t>
            </a:r>
          </a:p>
          <a:p>
            <a:endParaRPr lang="en-US"/>
          </a:p>
          <a:p>
            <a:r>
              <a:rPr lang="en-US"/>
              <a:t>These bottlenecks illustrate persistent tensions that continue to hinder collaboration, even when there is some level of agreement.</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What is the evidence base?</a:t>
            </a:r>
          </a:p>
          <a:p>
            <a:endParaRPr lang="en-US"/>
          </a:p>
          <a:p>
            <a:r>
              <a:rPr lang="en-US"/>
              <a:t>The analysis of administrative helpline data from CP in NSW.</a:t>
            </a:r>
          </a:p>
          <a:p>
            <a:r>
              <a:rPr lang="en-US"/>
              <a:t>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We are interested in shifting the language – not causal; not co-occurring; but entwined</a:t>
            </a:r>
          </a:p>
          <a:p>
            <a:r>
              <a:rPr lang="en-US" dirty="0"/>
              <a:t>Recognising substance use as an aspect of coercive control. It is in fact the core business of the DFV sector </a:t>
            </a:r>
          </a:p>
          <a:p>
            <a:r>
              <a:rPr lang="en-US" dirty="0"/>
              <a:t>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Different responses from different sectors</a:t>
            </a:r>
          </a:p>
          <a:p>
            <a:r>
              <a:rPr lang="en-US"/>
              <a:t>Van Callaly, David Mandel and Margaret Kertesz all contributed to this diagram in different ways</a:t>
            </a:r>
          </a:p>
          <a:p>
            <a:r>
              <a:rPr lang="en-US"/>
              <a:t>Developed further by David Mandel – how does the person using violence weaponise the survivor’s substance use – the ‘gotcha moment’</a:t>
            </a:r>
          </a:p>
          <a:p>
            <a:r>
              <a:rPr lang="en-US"/>
              <a:t>How does the person using violence fabricate</a:t>
            </a:r>
          </a:p>
          <a:p>
            <a:endParaRPr lang="en-US"/>
          </a:p>
          <a:p>
            <a:endParaRPr lang="en-US"/>
          </a:p>
          <a:p>
            <a:r>
              <a:rPr lang="en-US"/>
              <a:t>Go through this slide</a:t>
            </a:r>
          </a:p>
          <a:p>
            <a:endParaRPr lang="en-US"/>
          </a:p>
          <a:p>
            <a:r>
              <a:rPr lang="en-US"/>
              <a:t>This is core business</a:t>
            </a:r>
          </a:p>
          <a:p>
            <a:endParaRPr lang="en-US"/>
          </a:p>
          <a:p>
            <a:r>
              <a:rPr lang="en-US"/>
              <a:t>Profound issues for the substance use sector on how they address the gendered issues. Is this nuance and understanding being addressed?</a:t>
            </a:r>
          </a:p>
          <a:p>
            <a:endParaRPr lang="en-US"/>
          </a:p>
          <a:p>
            <a:r>
              <a:rPr lang="en-US"/>
              <a:t>10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userDrawn="1"/>
        </p:nvSpPr>
        <p:spPr bwMode="auto">
          <a:xfrm>
            <a:off x="3625850" y="161927"/>
            <a:ext cx="0" cy="129302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pPr eaLnBrk="0" fontAlgn="base" hangingPunct="0">
              <a:spcBef>
                <a:spcPct val="0"/>
              </a:spcBef>
              <a:spcAft>
                <a:spcPct val="0"/>
              </a:spcAft>
            </a:pPr>
            <a:endParaRPr lang="en-AU" sz="3600">
              <a:solidFill>
                <a:srgbClr val="000000"/>
              </a:solidFill>
            </a:endParaRPr>
          </a:p>
        </p:txBody>
      </p:sp>
      <p:sp>
        <p:nvSpPr>
          <p:cNvPr id="5" name="Line 5"/>
          <p:cNvSpPr>
            <a:spLocks noChangeShapeType="1"/>
          </p:cNvSpPr>
          <p:nvPr userDrawn="1"/>
        </p:nvSpPr>
        <p:spPr bwMode="auto">
          <a:xfrm>
            <a:off x="5486401" y="161927"/>
            <a:ext cx="3176" cy="77867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pPr eaLnBrk="0" fontAlgn="base" hangingPunct="0">
              <a:spcBef>
                <a:spcPct val="0"/>
              </a:spcBef>
              <a:spcAft>
                <a:spcPct val="0"/>
              </a:spcAft>
            </a:pPr>
            <a:endParaRPr lang="en-AU" sz="3600">
              <a:solidFill>
                <a:srgbClr val="000000"/>
              </a:solidFill>
            </a:endParaRPr>
          </a:p>
        </p:txBody>
      </p:sp>
      <p:pic>
        <p:nvPicPr>
          <p:cNvPr id="6" name="Picture 9" descr="5011_PPT_BG_EndPage"/>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75" y="0"/>
            <a:ext cx="18291176" cy="102893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Line 10"/>
          <p:cNvSpPr>
            <a:spLocks noChangeShapeType="1"/>
          </p:cNvSpPr>
          <p:nvPr userDrawn="1"/>
        </p:nvSpPr>
        <p:spPr bwMode="auto">
          <a:xfrm>
            <a:off x="6289677" y="2678907"/>
            <a:ext cx="3174" cy="1969293"/>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pPr eaLnBrk="0" fontAlgn="base" hangingPunct="0">
              <a:spcBef>
                <a:spcPct val="0"/>
              </a:spcBef>
              <a:spcAft>
                <a:spcPct val="0"/>
              </a:spcAft>
            </a:pPr>
            <a:endParaRPr lang="en-AU" sz="3600">
              <a:solidFill>
                <a:srgbClr val="000000"/>
              </a:solidFill>
            </a:endParaRPr>
          </a:p>
        </p:txBody>
      </p:sp>
      <p:pic>
        <p:nvPicPr>
          <p:cNvPr id="8" name="Picture 13" descr="UOM-Rev3D_S_sm"/>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092450" y="2628900"/>
            <a:ext cx="2695577" cy="20502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32" name="Rectangle 16"/>
          <p:cNvSpPr>
            <a:spLocks noGrp="1" noChangeArrowheads="1"/>
          </p:cNvSpPr>
          <p:nvPr>
            <p:ph type="ctrTitle" sz="quarter"/>
          </p:nvPr>
        </p:nvSpPr>
        <p:spPr>
          <a:xfrm>
            <a:off x="6705600" y="2857500"/>
            <a:ext cx="10972800" cy="1714500"/>
          </a:xfrm>
        </p:spPr>
        <p:txBody>
          <a:bodyPr/>
          <a:lstStyle>
            <a:lvl1pPr>
              <a:defRPr/>
            </a:lvl1pPr>
          </a:lstStyle>
          <a:p>
            <a:r>
              <a:rPr lang="en-US"/>
              <a:t>Click to edit Master title style</a:t>
            </a:r>
          </a:p>
        </p:txBody>
      </p:sp>
      <p:sp>
        <p:nvSpPr>
          <p:cNvPr id="9233" name="Rectangle 17"/>
          <p:cNvSpPr>
            <a:spLocks noGrp="1" noChangeArrowheads="1"/>
          </p:cNvSpPr>
          <p:nvPr>
            <p:ph type="subTitle" sz="quarter" idx="1"/>
          </p:nvPr>
        </p:nvSpPr>
        <p:spPr>
          <a:xfrm>
            <a:off x="2743200" y="5829300"/>
            <a:ext cx="12801600" cy="914400"/>
          </a:xfrm>
        </p:spPr>
        <p:txBody>
          <a:bodyPr/>
          <a:lstStyle>
            <a:lvl1pPr marL="0" indent="0" algn="ctr">
              <a:buFontTx/>
              <a:buNone/>
              <a:defRPr>
                <a:solidFill>
                  <a:schemeClr val="bg1"/>
                </a:solidFill>
              </a:defRPr>
            </a:lvl1pPr>
          </a:lstStyle>
          <a:p>
            <a:r>
              <a:rPr lang="en-US"/>
              <a:t>Click to edit Master subtitle style</a:t>
            </a:r>
          </a:p>
        </p:txBody>
      </p:sp>
    </p:spTree>
    <p:extLst>
      <p:ext uri="{BB962C8B-B14F-4D97-AF65-F5344CB8AC3E}">
        <p14:creationId xmlns:p14="http://schemas.microsoft.com/office/powerpoint/2010/main" val="1283912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513994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6000" b="1" cap="all"/>
            </a:lvl1pPr>
          </a:lstStyle>
          <a:p>
            <a:r>
              <a:rPr lang="en-US"/>
              <a:t>Click to edit Master title style</a:t>
            </a:r>
            <a:endParaRPr lang="en-AU"/>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lvl1pPr>
            <a:lvl2pPr marL="685800" indent="0">
              <a:buNone/>
              <a:defRPr sz="2700"/>
            </a:lvl2pPr>
            <a:lvl3pPr marL="1371600" indent="0">
              <a:buNone/>
              <a:defRPr sz="2400"/>
            </a:lvl3pPr>
            <a:lvl4pPr marL="2057400" indent="0">
              <a:buNone/>
              <a:defRPr sz="2100"/>
            </a:lvl4pPr>
            <a:lvl5pPr marL="2743200" indent="0">
              <a:buNone/>
              <a:defRPr sz="2100"/>
            </a:lvl5pPr>
            <a:lvl6pPr marL="3429000" indent="0">
              <a:buNone/>
              <a:defRPr sz="2100"/>
            </a:lvl6pPr>
            <a:lvl7pPr marL="4114800" indent="0">
              <a:buNone/>
              <a:defRPr sz="2100"/>
            </a:lvl7pPr>
            <a:lvl8pPr marL="4800600" indent="0">
              <a:buNone/>
              <a:defRPr sz="2100"/>
            </a:lvl8pPr>
            <a:lvl9pPr marL="5486400" indent="0">
              <a:buNone/>
              <a:defRPr sz="2100"/>
            </a:lvl9pPr>
          </a:lstStyle>
          <a:p>
            <a:pPr lvl="0"/>
            <a:r>
              <a:rPr lang="en-US"/>
              <a:t>Click to edit Master text styles</a:t>
            </a:r>
          </a:p>
        </p:txBody>
      </p:sp>
    </p:spTree>
    <p:extLst>
      <p:ext uri="{BB962C8B-B14F-4D97-AF65-F5344CB8AC3E}">
        <p14:creationId xmlns:p14="http://schemas.microsoft.com/office/powerpoint/2010/main" val="22925784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1371600" y="1828800"/>
            <a:ext cx="7620000" cy="7315200"/>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9296400" y="1828800"/>
            <a:ext cx="7620000" cy="7315200"/>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689460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914401"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9290053"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3"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2542386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1874522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12437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575"/>
            <a:ext cx="6016626" cy="1743075"/>
          </a:xfrm>
        </p:spPr>
        <p:txBody>
          <a:bodyPr anchor="b"/>
          <a:lstStyle>
            <a:lvl1pPr algn="l">
              <a:defRPr sz="3000" b="1"/>
            </a:lvl1pPr>
          </a:lstStyle>
          <a:p>
            <a:r>
              <a:rPr lang="en-US"/>
              <a:t>Click to edit Master title style</a:t>
            </a:r>
            <a:endParaRPr lang="en-AU"/>
          </a:p>
        </p:txBody>
      </p:sp>
      <p:sp>
        <p:nvSpPr>
          <p:cNvPr id="3" name="Content Placeholder 2"/>
          <p:cNvSpPr>
            <a:spLocks noGrp="1"/>
          </p:cNvSpPr>
          <p:nvPr>
            <p:ph idx="1"/>
          </p:nvPr>
        </p:nvSpPr>
        <p:spPr>
          <a:xfrm>
            <a:off x="7150100" y="409577"/>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914402"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Tree>
    <p:extLst>
      <p:ext uri="{BB962C8B-B14F-4D97-AF65-F5344CB8AC3E}">
        <p14:creationId xmlns:p14="http://schemas.microsoft.com/office/powerpoint/2010/main" val="4047972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endParaRPr lang="en-AU"/>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endParaRPr lang="en-AU" noProof="0"/>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Tree>
    <p:extLst>
      <p:ext uri="{BB962C8B-B14F-4D97-AF65-F5344CB8AC3E}">
        <p14:creationId xmlns:p14="http://schemas.microsoft.com/office/powerpoint/2010/main" val="13559249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2788099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487400" y="114300"/>
            <a:ext cx="4038600" cy="9029700"/>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1371600" y="114300"/>
            <a:ext cx="11811000" cy="9029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0789181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943600" y="114300"/>
            <a:ext cx="11582400" cy="1028700"/>
          </a:xfrm>
        </p:spPr>
        <p:txBody>
          <a:bodyPr/>
          <a:lstStyle/>
          <a:p>
            <a:r>
              <a:rPr lang="en-US"/>
              <a:t>Click to edit Master title style</a:t>
            </a:r>
            <a:endParaRPr lang="en-AU"/>
          </a:p>
        </p:txBody>
      </p:sp>
      <p:sp>
        <p:nvSpPr>
          <p:cNvPr id="3" name="Text Placeholder 2"/>
          <p:cNvSpPr>
            <a:spLocks noGrp="1"/>
          </p:cNvSpPr>
          <p:nvPr>
            <p:ph type="body" sz="half" idx="1"/>
          </p:nvPr>
        </p:nvSpPr>
        <p:spPr>
          <a:xfrm>
            <a:off x="1371600" y="1828800"/>
            <a:ext cx="7620000" cy="731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quarter" idx="2"/>
          </p:nvPr>
        </p:nvSpPr>
        <p:spPr>
          <a:xfrm>
            <a:off x="9296400" y="1828800"/>
            <a:ext cx="7620000" cy="3543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Content Placeholder 4"/>
          <p:cNvSpPr>
            <a:spLocks noGrp="1"/>
          </p:cNvSpPr>
          <p:nvPr>
            <p:ph sz="quarter" idx="3"/>
          </p:nvPr>
        </p:nvSpPr>
        <p:spPr>
          <a:xfrm>
            <a:off x="9296400" y="5600700"/>
            <a:ext cx="7620000" cy="3543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8447300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43600" y="114300"/>
            <a:ext cx="11582400" cy="1028700"/>
          </a:xfrm>
        </p:spPr>
        <p:txBody>
          <a:bodyPr/>
          <a:lstStyle/>
          <a:p>
            <a:r>
              <a:rPr lang="en-US"/>
              <a:t>Click to edit Master title style</a:t>
            </a:r>
            <a:endParaRPr lang="en-AU"/>
          </a:p>
        </p:txBody>
      </p:sp>
      <p:sp>
        <p:nvSpPr>
          <p:cNvPr id="3" name="Text Placeholder 2"/>
          <p:cNvSpPr>
            <a:spLocks noGrp="1"/>
          </p:cNvSpPr>
          <p:nvPr>
            <p:ph type="body" sz="half" idx="1"/>
          </p:nvPr>
        </p:nvSpPr>
        <p:spPr>
          <a:xfrm>
            <a:off x="1371600" y="1828800"/>
            <a:ext cx="7620000" cy="731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9296400" y="1828800"/>
            <a:ext cx="7620000" cy="731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4360506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1F917-01CE-4331-AB1E-74B962EECC12}"/>
              </a:ext>
            </a:extLst>
          </p:cNvPr>
          <p:cNvSpPr>
            <a:spLocks noGrp="1"/>
          </p:cNvSpPr>
          <p:nvPr>
            <p:ph type="title" hasCustomPrompt="1"/>
          </p:nvPr>
        </p:nvSpPr>
        <p:spPr>
          <a:xfrm>
            <a:off x="2143148" y="592599"/>
            <a:ext cx="15444000" cy="1331040"/>
          </a:xfrm>
        </p:spPr>
        <p:txBody>
          <a:bodyPr/>
          <a:lstStyle>
            <a:lvl1pPr>
              <a:defRPr/>
            </a:lvl1pPr>
          </a:lstStyle>
          <a:p>
            <a:r>
              <a:rPr lang="en-AU" noProof="0" dirty="0"/>
              <a:t>Two content</a:t>
            </a:r>
          </a:p>
        </p:txBody>
      </p:sp>
      <p:sp>
        <p:nvSpPr>
          <p:cNvPr id="3" name="Content Placeholder 2">
            <a:extLst>
              <a:ext uri="{FF2B5EF4-FFF2-40B4-BE49-F238E27FC236}">
                <a16:creationId xmlns:a16="http://schemas.microsoft.com/office/drawing/2014/main" id="{37A7AD5C-27FE-4927-A5C6-D642B489CA22}"/>
              </a:ext>
            </a:extLst>
          </p:cNvPr>
          <p:cNvSpPr>
            <a:spLocks noGrp="1"/>
          </p:cNvSpPr>
          <p:nvPr>
            <p:ph idx="1" hasCustomPrompt="1"/>
          </p:nvPr>
        </p:nvSpPr>
        <p:spPr>
          <a:xfrm>
            <a:off x="474536" y="2298623"/>
            <a:ext cx="8100000" cy="6565416"/>
          </a:xfrm>
        </p:spPr>
        <p:txBody>
          <a:bodyPr/>
          <a:lstStyle>
            <a:lvl1pPr marL="0" marR="0" indent="0" algn="l" defTabSz="1371600" rtl="0" eaLnBrk="1" fontAlgn="auto" latinLnBrk="0" hangingPunct="1">
              <a:lnSpc>
                <a:spcPct val="100000"/>
              </a:lnSpc>
              <a:spcBef>
                <a:spcPts val="1500"/>
              </a:spcBef>
              <a:spcAft>
                <a:spcPts val="0"/>
              </a:spcAft>
              <a:buClrTx/>
              <a:buSzTx/>
              <a:buFont typeface="Arial" panose="020B0604020202020204" pitchFamily="34" charset="0"/>
              <a:buNone/>
              <a:tabLst/>
              <a:defRPr/>
            </a:lvl1pPr>
          </a:lstStyle>
          <a:p>
            <a:pPr marL="0" marR="0" lvl="0" indent="0" algn="l" defTabSz="1371600" rtl="0" eaLnBrk="1" fontAlgn="auto" latinLnBrk="0" hangingPunct="1">
              <a:lnSpc>
                <a:spcPct val="100000"/>
              </a:lnSpc>
              <a:spcBef>
                <a:spcPts val="1500"/>
              </a:spcBef>
              <a:spcAft>
                <a:spcPts val="0"/>
              </a:spcAft>
              <a:buClrTx/>
              <a:buSzTx/>
              <a:buFont typeface="Arial" panose="020B0604020202020204" pitchFamily="34" charset="0"/>
              <a:buNone/>
              <a:tabLst/>
              <a:defRPr/>
            </a:pPr>
            <a:r>
              <a:rPr lang="en-AU" noProof="0" dirty="0"/>
              <a:t>Click to add text, or click on the relevant icon at the centre of the placeholder to add: Table / Chart / SmartArt / Image / Media. There are five type style levels. To access the type styles, click on the text and press the ‘Increase / Decrease List Level’ buttons in the Paragraph section of the Home ribbon.</a:t>
            </a:r>
          </a:p>
          <a:p>
            <a:pPr lvl="0"/>
            <a:r>
              <a:rPr lang="en-AU" noProof="0" dirty="0"/>
              <a:t>Edit Master text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p:txBody>
      </p:sp>
      <p:sp>
        <p:nvSpPr>
          <p:cNvPr id="4" name="Date Placeholder 3">
            <a:extLst>
              <a:ext uri="{FF2B5EF4-FFF2-40B4-BE49-F238E27FC236}">
                <a16:creationId xmlns:a16="http://schemas.microsoft.com/office/drawing/2014/main" id="{E0343E2C-891A-4EFA-B177-79A203A954BF}"/>
              </a:ext>
            </a:extLst>
          </p:cNvPr>
          <p:cNvSpPr>
            <a:spLocks noGrp="1"/>
          </p:cNvSpPr>
          <p:nvPr>
            <p:ph type="dt" sz="half" idx="10"/>
          </p:nvPr>
        </p:nvSpPr>
        <p:spPr/>
        <p:txBody>
          <a:bodyPr/>
          <a:lstStyle/>
          <a:p>
            <a:fld id="{9779B32D-F9FA-4261-B185-C59FA1578162}" type="datetime1">
              <a:rPr lang="en-AU" noProof="0" smtClean="0"/>
              <a:t>2/08/2025</a:t>
            </a:fld>
            <a:endParaRPr lang="en-AU" noProof="0"/>
          </a:p>
        </p:txBody>
      </p:sp>
      <p:sp>
        <p:nvSpPr>
          <p:cNvPr id="5" name="Footer Placeholder 4">
            <a:extLst>
              <a:ext uri="{FF2B5EF4-FFF2-40B4-BE49-F238E27FC236}">
                <a16:creationId xmlns:a16="http://schemas.microsoft.com/office/drawing/2014/main" id="{79D28311-B38F-4316-93C3-A38E25C4D847}"/>
              </a:ext>
            </a:extLst>
          </p:cNvPr>
          <p:cNvSpPr>
            <a:spLocks noGrp="1"/>
          </p:cNvSpPr>
          <p:nvPr>
            <p:ph type="ftr" sz="quarter" idx="11"/>
          </p:nvPr>
        </p:nvSpPr>
        <p:spPr/>
        <p:txBody>
          <a:bodyPr/>
          <a:lstStyle/>
          <a:p>
            <a:endParaRPr lang="en-AU" noProof="0"/>
          </a:p>
        </p:txBody>
      </p:sp>
      <p:sp>
        <p:nvSpPr>
          <p:cNvPr id="6" name="Slide Number Placeholder 5">
            <a:extLst>
              <a:ext uri="{FF2B5EF4-FFF2-40B4-BE49-F238E27FC236}">
                <a16:creationId xmlns:a16="http://schemas.microsoft.com/office/drawing/2014/main" id="{ABBBCB2E-0337-4FDD-956F-BDAC9ED1A6B4}"/>
              </a:ext>
            </a:extLst>
          </p:cNvPr>
          <p:cNvSpPr>
            <a:spLocks noGrp="1"/>
          </p:cNvSpPr>
          <p:nvPr>
            <p:ph type="sldNum" sz="quarter" idx="12"/>
          </p:nvPr>
        </p:nvSpPr>
        <p:spPr/>
        <p:txBody>
          <a:bodyPr/>
          <a:lstStyle/>
          <a:p>
            <a:fld id="{DC22DD25-61AE-413C-B4D2-EF2365C9B2E1}" type="slidenum">
              <a:rPr lang="en-AU" noProof="0" smtClean="0"/>
              <a:t>‹#›</a:t>
            </a:fld>
            <a:endParaRPr lang="en-AU" noProof="0"/>
          </a:p>
        </p:txBody>
      </p:sp>
      <p:sp>
        <p:nvSpPr>
          <p:cNvPr id="7" name="Content Placeholder 2">
            <a:extLst>
              <a:ext uri="{FF2B5EF4-FFF2-40B4-BE49-F238E27FC236}">
                <a16:creationId xmlns:a16="http://schemas.microsoft.com/office/drawing/2014/main" id="{67A73130-BD65-49F1-9021-B25378530968}"/>
              </a:ext>
            </a:extLst>
          </p:cNvPr>
          <p:cNvSpPr>
            <a:spLocks noGrp="1"/>
          </p:cNvSpPr>
          <p:nvPr>
            <p:ph idx="13" hasCustomPrompt="1"/>
          </p:nvPr>
        </p:nvSpPr>
        <p:spPr>
          <a:xfrm>
            <a:off x="9487148" y="2298623"/>
            <a:ext cx="8100000" cy="6565416"/>
          </a:xfrm>
        </p:spPr>
        <p:txBody>
          <a:bodyPr/>
          <a:lstStyle>
            <a:lvl1pPr marL="0" marR="0" indent="0" algn="l" defTabSz="1371600" rtl="0" eaLnBrk="1" fontAlgn="auto" latinLnBrk="0" hangingPunct="1">
              <a:lnSpc>
                <a:spcPct val="100000"/>
              </a:lnSpc>
              <a:spcBef>
                <a:spcPts val="1500"/>
              </a:spcBef>
              <a:spcAft>
                <a:spcPts val="0"/>
              </a:spcAft>
              <a:buClrTx/>
              <a:buSzTx/>
              <a:buFont typeface="Arial" panose="020B0604020202020204" pitchFamily="34" charset="0"/>
              <a:buNone/>
              <a:tabLst/>
              <a:defRPr/>
            </a:lvl1pPr>
          </a:lstStyle>
          <a:p>
            <a:pPr marL="0" marR="0" lvl="0" indent="0" algn="l" defTabSz="1371600" rtl="0" eaLnBrk="1" fontAlgn="auto" latinLnBrk="0" hangingPunct="1">
              <a:lnSpc>
                <a:spcPct val="100000"/>
              </a:lnSpc>
              <a:spcBef>
                <a:spcPts val="1500"/>
              </a:spcBef>
              <a:spcAft>
                <a:spcPts val="0"/>
              </a:spcAft>
              <a:buClrTx/>
              <a:buSzTx/>
              <a:buFont typeface="Arial" panose="020B0604020202020204" pitchFamily="34" charset="0"/>
              <a:buNone/>
              <a:tabLst/>
              <a:defRPr/>
            </a:pPr>
            <a:r>
              <a:rPr lang="en-AU" noProof="0" dirty="0"/>
              <a:t>Click to add text, or click on the relevant icon at the centre of the placeholder to add: Table / Chart / SmartArt / Image / Media. There are five type style levels. To access the type styles, click on the text and press the ‘Increase / Decrease List Level’ buttons in the Paragraph section of the Home ribbon.</a:t>
            </a:r>
          </a:p>
          <a:p>
            <a:pPr lvl="0"/>
            <a:r>
              <a:rPr lang="en-AU" noProof="0" dirty="0"/>
              <a:t>Edit Master text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p:txBody>
      </p:sp>
    </p:spTree>
    <p:extLst>
      <p:ext uri="{BB962C8B-B14F-4D97-AF65-F5344CB8AC3E}">
        <p14:creationId xmlns:p14="http://schemas.microsoft.com/office/powerpoint/2010/main" val="624595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Line 8"/>
          <p:cNvSpPr>
            <a:spLocks noChangeShapeType="1"/>
          </p:cNvSpPr>
          <p:nvPr userDrawn="1"/>
        </p:nvSpPr>
        <p:spPr bwMode="auto">
          <a:xfrm>
            <a:off x="3625850" y="161927"/>
            <a:ext cx="0" cy="129302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pPr eaLnBrk="0" fontAlgn="base" hangingPunct="0">
              <a:spcBef>
                <a:spcPct val="0"/>
              </a:spcBef>
              <a:spcAft>
                <a:spcPct val="0"/>
              </a:spcAft>
            </a:pPr>
            <a:endParaRPr lang="en-AU" sz="3600">
              <a:solidFill>
                <a:srgbClr val="000000"/>
              </a:solidFill>
            </a:endParaRPr>
          </a:p>
        </p:txBody>
      </p:sp>
      <p:pic>
        <p:nvPicPr>
          <p:cNvPr id="1027" name="Picture 9" descr="UOM-Rev3D_S_sm"/>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066802" y="178597"/>
            <a:ext cx="1720850" cy="1307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8" name="Rectangle 10"/>
          <p:cNvSpPr>
            <a:spLocks noChangeArrowheads="1"/>
          </p:cNvSpPr>
          <p:nvPr userDrawn="1"/>
        </p:nvSpPr>
        <p:spPr bwMode="auto">
          <a:xfrm>
            <a:off x="0" y="0"/>
            <a:ext cx="18288000" cy="1257300"/>
          </a:xfrm>
          <a:prstGeom prst="rect">
            <a:avLst/>
          </a:prstGeom>
          <a:solidFill>
            <a:srgbClr val="00336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pitchFamily="48" charset="-128"/>
              </a:defRPr>
            </a:lvl1pPr>
            <a:lvl2pPr marL="742950" indent="-285750">
              <a:defRPr sz="2400">
                <a:solidFill>
                  <a:schemeClr val="tx1"/>
                </a:solidFill>
                <a:latin typeface="Arial" charset="0"/>
                <a:ea typeface="ＭＳ Ｐゴシック" pitchFamily="48" charset="-128"/>
              </a:defRPr>
            </a:lvl2pPr>
            <a:lvl3pPr marL="1143000" indent="-228600">
              <a:defRPr sz="2400">
                <a:solidFill>
                  <a:schemeClr val="tx1"/>
                </a:solidFill>
                <a:latin typeface="Arial" charset="0"/>
                <a:ea typeface="ＭＳ Ｐゴシック" pitchFamily="48" charset="-128"/>
              </a:defRPr>
            </a:lvl3pPr>
            <a:lvl4pPr marL="1600200" indent="-228600">
              <a:defRPr sz="2400">
                <a:solidFill>
                  <a:schemeClr val="tx1"/>
                </a:solidFill>
                <a:latin typeface="Arial" charset="0"/>
                <a:ea typeface="ＭＳ Ｐゴシック" pitchFamily="48" charset="-128"/>
              </a:defRPr>
            </a:lvl4pPr>
            <a:lvl5pPr marL="2057400" indent="-228600">
              <a:defRPr sz="2400">
                <a:solidFill>
                  <a:schemeClr val="tx1"/>
                </a:solidFill>
                <a:latin typeface="Arial" charset="0"/>
                <a:ea typeface="ＭＳ Ｐゴシック" pitchFamily="4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4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4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4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48" charset="-128"/>
              </a:defRPr>
            </a:lvl9pPr>
          </a:lstStyle>
          <a:p>
            <a:pPr algn="ctr" eaLnBrk="0" fontAlgn="base" hangingPunct="0">
              <a:spcBef>
                <a:spcPct val="0"/>
              </a:spcBef>
              <a:spcAft>
                <a:spcPct val="0"/>
              </a:spcAft>
            </a:pPr>
            <a:endParaRPr lang="en-AU" altLang="en-US" sz="3600">
              <a:solidFill>
                <a:srgbClr val="000000"/>
              </a:solidFill>
            </a:endParaRPr>
          </a:p>
        </p:txBody>
      </p:sp>
      <p:sp>
        <p:nvSpPr>
          <p:cNvPr id="1029" name="Line 11"/>
          <p:cNvSpPr>
            <a:spLocks noChangeShapeType="1"/>
          </p:cNvSpPr>
          <p:nvPr userDrawn="1"/>
        </p:nvSpPr>
        <p:spPr bwMode="auto">
          <a:xfrm>
            <a:off x="5486401" y="161927"/>
            <a:ext cx="3176" cy="77867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pPr eaLnBrk="0" fontAlgn="base" hangingPunct="0">
              <a:spcBef>
                <a:spcPct val="0"/>
              </a:spcBef>
              <a:spcAft>
                <a:spcPct val="0"/>
              </a:spcAft>
            </a:pPr>
            <a:endParaRPr lang="en-AU" sz="3600">
              <a:solidFill>
                <a:srgbClr val="000000"/>
              </a:solidFill>
            </a:endParaRPr>
          </a:p>
        </p:txBody>
      </p:sp>
      <p:pic>
        <p:nvPicPr>
          <p:cNvPr id="1030" name="Picture 13" descr="UOM-Rev3D_H_sm"/>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304800" y="161927"/>
            <a:ext cx="4724400" cy="919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Line 14"/>
          <p:cNvSpPr>
            <a:spLocks noChangeShapeType="1"/>
          </p:cNvSpPr>
          <p:nvPr userDrawn="1"/>
        </p:nvSpPr>
        <p:spPr bwMode="auto">
          <a:xfrm>
            <a:off x="0" y="9601200"/>
            <a:ext cx="18288000" cy="0"/>
          </a:xfrm>
          <a:prstGeom prst="line">
            <a:avLst/>
          </a:prstGeom>
          <a:noFill/>
          <a:ln w="9525">
            <a:solidFill>
              <a:srgbClr val="003368"/>
            </a:solidFill>
            <a:round/>
            <a:headEnd/>
            <a:tailEnd/>
          </a:ln>
          <a:extLst>
            <a:ext uri="{909E8E84-426E-40dd-AFC4-6F175D3DCCD1}">
              <a14:hiddenFill xmlns:a14="http://schemas.microsoft.com/office/drawing/2010/main" xmlns="">
                <a:noFill/>
              </a14:hiddenFill>
            </a:ext>
          </a:extLst>
        </p:spPr>
        <p:txBody>
          <a:bodyPr wrap="none" anchor="ctr"/>
          <a:lstStyle/>
          <a:p>
            <a:pPr eaLnBrk="0" fontAlgn="base" hangingPunct="0">
              <a:spcBef>
                <a:spcPct val="0"/>
              </a:spcBef>
              <a:spcAft>
                <a:spcPct val="0"/>
              </a:spcAft>
            </a:pPr>
            <a:endParaRPr lang="en-AU" sz="3600">
              <a:solidFill>
                <a:srgbClr val="000000"/>
              </a:solidFill>
            </a:endParaRPr>
          </a:p>
        </p:txBody>
      </p:sp>
      <p:sp>
        <p:nvSpPr>
          <p:cNvPr id="1032" name="Rectangle 16"/>
          <p:cNvSpPr>
            <a:spLocks noChangeArrowheads="1"/>
          </p:cNvSpPr>
          <p:nvPr userDrawn="1"/>
        </p:nvSpPr>
        <p:spPr bwMode="auto">
          <a:xfrm>
            <a:off x="0" y="1257300"/>
            <a:ext cx="18288000" cy="114300"/>
          </a:xfrm>
          <a:prstGeom prst="rect">
            <a:avLst/>
          </a:prstGeom>
          <a:solidFill>
            <a:srgbClr val="759FB8"/>
          </a:solidFill>
          <a:ln>
            <a:noFill/>
          </a:ln>
          <a:effectLst>
            <a:outerShdw algn="ctr" rotWithShape="0">
              <a:srgbClr val="808080">
                <a:alpha val="45000"/>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pitchFamily="48" charset="-128"/>
              </a:defRPr>
            </a:lvl1pPr>
            <a:lvl2pPr marL="742950" indent="-285750">
              <a:defRPr sz="2400">
                <a:solidFill>
                  <a:schemeClr val="tx1"/>
                </a:solidFill>
                <a:latin typeface="Arial" charset="0"/>
                <a:ea typeface="ＭＳ Ｐゴシック" pitchFamily="48" charset="-128"/>
              </a:defRPr>
            </a:lvl2pPr>
            <a:lvl3pPr marL="1143000" indent="-228600">
              <a:defRPr sz="2400">
                <a:solidFill>
                  <a:schemeClr val="tx1"/>
                </a:solidFill>
                <a:latin typeface="Arial" charset="0"/>
                <a:ea typeface="ＭＳ Ｐゴシック" pitchFamily="48" charset="-128"/>
              </a:defRPr>
            </a:lvl3pPr>
            <a:lvl4pPr marL="1600200" indent="-228600">
              <a:defRPr sz="2400">
                <a:solidFill>
                  <a:schemeClr val="tx1"/>
                </a:solidFill>
                <a:latin typeface="Arial" charset="0"/>
                <a:ea typeface="ＭＳ Ｐゴシック" pitchFamily="48" charset="-128"/>
              </a:defRPr>
            </a:lvl4pPr>
            <a:lvl5pPr marL="2057400" indent="-228600">
              <a:defRPr sz="2400">
                <a:solidFill>
                  <a:schemeClr val="tx1"/>
                </a:solidFill>
                <a:latin typeface="Arial" charset="0"/>
                <a:ea typeface="ＭＳ Ｐゴシック" pitchFamily="4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4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4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4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48" charset="-128"/>
              </a:defRPr>
            </a:lvl9pPr>
          </a:lstStyle>
          <a:p>
            <a:pPr algn="ctr" eaLnBrk="0" fontAlgn="base" hangingPunct="0">
              <a:spcBef>
                <a:spcPct val="0"/>
              </a:spcBef>
              <a:spcAft>
                <a:spcPct val="0"/>
              </a:spcAft>
            </a:pPr>
            <a:endParaRPr lang="en-AU" altLang="en-US" sz="3600">
              <a:solidFill>
                <a:srgbClr val="000000"/>
              </a:solidFill>
            </a:endParaRPr>
          </a:p>
        </p:txBody>
      </p:sp>
      <p:sp>
        <p:nvSpPr>
          <p:cNvPr id="1033" name="Rectangle 18"/>
          <p:cNvSpPr>
            <a:spLocks noGrp="1" noChangeArrowheads="1"/>
          </p:cNvSpPr>
          <p:nvPr>
            <p:ph type="title"/>
          </p:nvPr>
        </p:nvSpPr>
        <p:spPr bwMode="auto">
          <a:xfrm>
            <a:off x="5943600" y="114300"/>
            <a:ext cx="115824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34" name="Rectangle 19"/>
          <p:cNvSpPr>
            <a:spLocks noGrp="1" noChangeArrowheads="1"/>
          </p:cNvSpPr>
          <p:nvPr>
            <p:ph type="body" idx="1"/>
          </p:nvPr>
        </p:nvSpPr>
        <p:spPr bwMode="auto">
          <a:xfrm>
            <a:off x="1371600" y="1828800"/>
            <a:ext cx="15544800" cy="731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6881119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rtl="0" eaLnBrk="0" fontAlgn="base" hangingPunct="0">
        <a:spcBef>
          <a:spcPct val="0"/>
        </a:spcBef>
        <a:spcAft>
          <a:spcPct val="0"/>
        </a:spcAft>
        <a:defRPr sz="3000" b="1">
          <a:solidFill>
            <a:schemeClr val="bg1"/>
          </a:solidFill>
          <a:latin typeface="+mj-lt"/>
          <a:ea typeface="+mj-ea"/>
          <a:cs typeface="+mj-cs"/>
        </a:defRPr>
      </a:lvl1pPr>
      <a:lvl2pPr algn="l" rtl="0" eaLnBrk="0" fontAlgn="base" hangingPunct="0">
        <a:spcBef>
          <a:spcPct val="0"/>
        </a:spcBef>
        <a:spcAft>
          <a:spcPct val="0"/>
        </a:spcAft>
        <a:defRPr sz="3000" b="1">
          <a:solidFill>
            <a:schemeClr val="bg1"/>
          </a:solidFill>
          <a:latin typeface="Arial" charset="0"/>
          <a:ea typeface="ＭＳ Ｐゴシック" pitchFamily="48" charset="-128"/>
        </a:defRPr>
      </a:lvl2pPr>
      <a:lvl3pPr algn="l" rtl="0" eaLnBrk="0" fontAlgn="base" hangingPunct="0">
        <a:spcBef>
          <a:spcPct val="0"/>
        </a:spcBef>
        <a:spcAft>
          <a:spcPct val="0"/>
        </a:spcAft>
        <a:defRPr sz="3000" b="1">
          <a:solidFill>
            <a:schemeClr val="bg1"/>
          </a:solidFill>
          <a:latin typeface="Arial" charset="0"/>
          <a:ea typeface="ＭＳ Ｐゴシック" pitchFamily="48" charset="-128"/>
        </a:defRPr>
      </a:lvl3pPr>
      <a:lvl4pPr algn="l" rtl="0" eaLnBrk="0" fontAlgn="base" hangingPunct="0">
        <a:spcBef>
          <a:spcPct val="0"/>
        </a:spcBef>
        <a:spcAft>
          <a:spcPct val="0"/>
        </a:spcAft>
        <a:defRPr sz="3000" b="1">
          <a:solidFill>
            <a:schemeClr val="bg1"/>
          </a:solidFill>
          <a:latin typeface="Arial" charset="0"/>
          <a:ea typeface="ＭＳ Ｐゴシック" pitchFamily="48" charset="-128"/>
        </a:defRPr>
      </a:lvl4pPr>
      <a:lvl5pPr algn="l" rtl="0" eaLnBrk="0" fontAlgn="base" hangingPunct="0">
        <a:spcBef>
          <a:spcPct val="0"/>
        </a:spcBef>
        <a:spcAft>
          <a:spcPct val="0"/>
        </a:spcAft>
        <a:defRPr sz="3000" b="1">
          <a:solidFill>
            <a:schemeClr val="bg1"/>
          </a:solidFill>
          <a:latin typeface="Arial" charset="0"/>
          <a:ea typeface="ＭＳ Ｐゴシック" pitchFamily="48" charset="-128"/>
        </a:defRPr>
      </a:lvl5pPr>
      <a:lvl6pPr marL="685800" algn="l" rtl="0" fontAlgn="base">
        <a:spcBef>
          <a:spcPct val="0"/>
        </a:spcBef>
        <a:spcAft>
          <a:spcPct val="0"/>
        </a:spcAft>
        <a:defRPr sz="3000" b="1">
          <a:solidFill>
            <a:schemeClr val="bg1"/>
          </a:solidFill>
          <a:latin typeface="Arial" charset="0"/>
          <a:ea typeface="ＭＳ Ｐゴシック" pitchFamily="48" charset="-128"/>
        </a:defRPr>
      </a:lvl6pPr>
      <a:lvl7pPr marL="1371600" algn="l" rtl="0" fontAlgn="base">
        <a:spcBef>
          <a:spcPct val="0"/>
        </a:spcBef>
        <a:spcAft>
          <a:spcPct val="0"/>
        </a:spcAft>
        <a:defRPr sz="3000" b="1">
          <a:solidFill>
            <a:schemeClr val="bg1"/>
          </a:solidFill>
          <a:latin typeface="Arial" charset="0"/>
          <a:ea typeface="ＭＳ Ｐゴシック" pitchFamily="48" charset="-128"/>
        </a:defRPr>
      </a:lvl7pPr>
      <a:lvl8pPr marL="2057400" algn="l" rtl="0" fontAlgn="base">
        <a:spcBef>
          <a:spcPct val="0"/>
        </a:spcBef>
        <a:spcAft>
          <a:spcPct val="0"/>
        </a:spcAft>
        <a:defRPr sz="3000" b="1">
          <a:solidFill>
            <a:schemeClr val="bg1"/>
          </a:solidFill>
          <a:latin typeface="Arial" charset="0"/>
          <a:ea typeface="ＭＳ Ｐゴシック" pitchFamily="48" charset="-128"/>
        </a:defRPr>
      </a:lvl8pPr>
      <a:lvl9pPr marL="2743200" algn="l" rtl="0" fontAlgn="base">
        <a:spcBef>
          <a:spcPct val="0"/>
        </a:spcBef>
        <a:spcAft>
          <a:spcPct val="0"/>
        </a:spcAft>
        <a:defRPr sz="3000" b="1">
          <a:solidFill>
            <a:schemeClr val="bg1"/>
          </a:solidFill>
          <a:latin typeface="Arial" charset="0"/>
          <a:ea typeface="ＭＳ Ｐゴシック" pitchFamily="48" charset="-128"/>
        </a:defRPr>
      </a:lvl9pPr>
    </p:titleStyle>
    <p:bodyStyle>
      <a:lvl1pPr marL="514350" indent="-514350" algn="l" rtl="0" eaLnBrk="0" fontAlgn="base" hangingPunct="0">
        <a:spcBef>
          <a:spcPct val="20000"/>
        </a:spcBef>
        <a:spcAft>
          <a:spcPct val="0"/>
        </a:spcAft>
        <a:buChar char="•"/>
        <a:defRPr sz="4800">
          <a:solidFill>
            <a:schemeClr val="tx1"/>
          </a:solidFill>
          <a:latin typeface="+mn-lt"/>
          <a:ea typeface="+mn-ea"/>
          <a:cs typeface="+mn-cs"/>
        </a:defRPr>
      </a:lvl1pPr>
      <a:lvl2pPr marL="1114425" indent="-428625" algn="l" rtl="0" eaLnBrk="0" fontAlgn="base" hangingPunct="0">
        <a:spcBef>
          <a:spcPct val="20000"/>
        </a:spcBef>
        <a:spcAft>
          <a:spcPct val="0"/>
        </a:spcAft>
        <a:buChar char="–"/>
        <a:defRPr sz="4200">
          <a:solidFill>
            <a:schemeClr val="tx1"/>
          </a:solidFill>
          <a:latin typeface="+mn-lt"/>
          <a:ea typeface="+mn-ea"/>
        </a:defRPr>
      </a:lvl2pPr>
      <a:lvl3pPr marL="1714500" indent="-342900" algn="l" rtl="0" eaLnBrk="0" fontAlgn="base" hangingPunct="0">
        <a:spcBef>
          <a:spcPct val="20000"/>
        </a:spcBef>
        <a:spcAft>
          <a:spcPct val="0"/>
        </a:spcAft>
        <a:buChar char="•"/>
        <a:defRPr sz="3600">
          <a:solidFill>
            <a:schemeClr val="tx1"/>
          </a:solidFill>
          <a:latin typeface="+mn-lt"/>
          <a:ea typeface="+mn-ea"/>
        </a:defRPr>
      </a:lvl3pPr>
      <a:lvl4pPr marL="2400300" indent="-342900" algn="l" rtl="0" eaLnBrk="0" fontAlgn="base" hangingPunct="0">
        <a:spcBef>
          <a:spcPct val="20000"/>
        </a:spcBef>
        <a:spcAft>
          <a:spcPct val="0"/>
        </a:spcAft>
        <a:buChar char="–"/>
        <a:defRPr sz="3000">
          <a:solidFill>
            <a:schemeClr val="tx1"/>
          </a:solidFill>
          <a:latin typeface="+mn-lt"/>
          <a:ea typeface="+mn-ea"/>
        </a:defRPr>
      </a:lvl4pPr>
      <a:lvl5pPr marL="3086100" indent="-342900" algn="l" rtl="0" eaLnBrk="0" fontAlgn="base" hangingPunct="0">
        <a:spcBef>
          <a:spcPct val="20000"/>
        </a:spcBef>
        <a:spcAft>
          <a:spcPct val="0"/>
        </a:spcAft>
        <a:buChar char="»"/>
        <a:defRPr sz="3000">
          <a:solidFill>
            <a:schemeClr val="tx1"/>
          </a:solidFill>
          <a:latin typeface="+mn-lt"/>
          <a:ea typeface="+mn-ea"/>
        </a:defRPr>
      </a:lvl5pPr>
      <a:lvl6pPr marL="3771900" indent="-342900" algn="l" rtl="0" fontAlgn="base">
        <a:spcBef>
          <a:spcPct val="20000"/>
        </a:spcBef>
        <a:spcAft>
          <a:spcPct val="0"/>
        </a:spcAft>
        <a:buChar char="»"/>
        <a:defRPr sz="3000">
          <a:solidFill>
            <a:schemeClr val="tx1"/>
          </a:solidFill>
          <a:latin typeface="+mn-lt"/>
          <a:ea typeface="+mn-ea"/>
        </a:defRPr>
      </a:lvl6pPr>
      <a:lvl7pPr marL="4457700" indent="-342900" algn="l" rtl="0" fontAlgn="base">
        <a:spcBef>
          <a:spcPct val="20000"/>
        </a:spcBef>
        <a:spcAft>
          <a:spcPct val="0"/>
        </a:spcAft>
        <a:buChar char="»"/>
        <a:defRPr sz="3000">
          <a:solidFill>
            <a:schemeClr val="tx1"/>
          </a:solidFill>
          <a:latin typeface="+mn-lt"/>
          <a:ea typeface="+mn-ea"/>
        </a:defRPr>
      </a:lvl7pPr>
      <a:lvl8pPr marL="5143500" indent="-342900" algn="l" rtl="0" fontAlgn="base">
        <a:spcBef>
          <a:spcPct val="20000"/>
        </a:spcBef>
        <a:spcAft>
          <a:spcPct val="0"/>
        </a:spcAft>
        <a:buChar char="»"/>
        <a:defRPr sz="3000">
          <a:solidFill>
            <a:schemeClr val="tx1"/>
          </a:solidFill>
          <a:latin typeface="+mn-lt"/>
          <a:ea typeface="+mn-ea"/>
        </a:defRPr>
      </a:lvl8pPr>
      <a:lvl9pPr marL="5829300" indent="-342900" algn="l" rtl="0" fontAlgn="base">
        <a:spcBef>
          <a:spcPct val="20000"/>
        </a:spcBef>
        <a:spcAft>
          <a:spcPct val="0"/>
        </a:spcAft>
        <a:buChar char="»"/>
        <a:defRPr sz="3000">
          <a:solidFill>
            <a:schemeClr val="tx1"/>
          </a:solidFill>
          <a:latin typeface="+mn-lt"/>
          <a:ea typeface="+mn-ea"/>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18" Type="http://schemas.openxmlformats.org/officeDocument/2006/relationships/image" Target="../media/image30.svg"/><Relationship Id="rId3" Type="http://schemas.openxmlformats.org/officeDocument/2006/relationships/image" Target="../media/image15.png"/><Relationship Id="rId21"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4.svg"/><Relationship Id="rId17" Type="http://schemas.openxmlformats.org/officeDocument/2006/relationships/image" Target="../media/image29.png"/><Relationship Id="rId2" Type="http://schemas.openxmlformats.org/officeDocument/2006/relationships/notesSlide" Target="../notesSlides/notesSlide10.xml"/><Relationship Id="rId16" Type="http://schemas.openxmlformats.org/officeDocument/2006/relationships/image" Target="../media/image28.svg"/><Relationship Id="rId20"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23.png"/><Relationship Id="rId24" Type="http://schemas.openxmlformats.org/officeDocument/2006/relationships/image" Target="../media/image36.sv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png"/><Relationship Id="rId10" Type="http://schemas.openxmlformats.org/officeDocument/2006/relationships/image" Target="../media/image22.svg"/><Relationship Id="rId19" Type="http://schemas.openxmlformats.org/officeDocument/2006/relationships/image" Target="../media/image31.pn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svg"/><Relationship Id="rId22" Type="http://schemas.openxmlformats.org/officeDocument/2006/relationships/image" Target="../media/image34.sv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39.sv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hyperlink" Target="https://20ian81kynqg38bl3l3eh8bf-wpengine.netdna-ssl.com/wp-content/uploads/2020/10/ANROWS-RtPP-Humphreys-STACY_children.pdf" TargetMode="External"/><Relationship Id="rId2" Type="http://schemas.openxmlformats.org/officeDocument/2006/relationships/hyperlink" Target="https://violenceagainstwomenandchildren.com/wp-content/uploads/2020/10/STACY-working-with-complexity-Final-Report.pdf" TargetMode="Externa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41.sv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9.png"/><Relationship Id="rId7" Type="http://schemas.openxmlformats.org/officeDocument/2006/relationships/image" Target="../media/image45.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sv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9.sv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55.sv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57.sv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AutoShape 3"/>
          <p:cNvSpPr/>
          <p:nvPr/>
        </p:nvSpPr>
        <p:spPr>
          <a:xfrm flipV="1">
            <a:off x="1639407" y="4729821"/>
            <a:ext cx="13213005" cy="0"/>
          </a:xfrm>
          <a:prstGeom prst="line">
            <a:avLst/>
          </a:prstGeom>
          <a:ln w="9525" cap="rnd">
            <a:solidFill>
              <a:srgbClr val="C5EBEB"/>
            </a:solidFill>
            <a:prstDash val="solid"/>
            <a:headEnd type="none" w="sm" len="sm"/>
            <a:tailEnd type="none" w="sm" len="sm"/>
          </a:ln>
        </p:spPr>
        <p:txBody>
          <a:bodyPr/>
          <a:lstStyle/>
          <a:p>
            <a:endParaRPr lang="en-US"/>
          </a:p>
        </p:txBody>
      </p:sp>
      <p:grpSp>
        <p:nvGrpSpPr>
          <p:cNvPr id="4" name="Group 4"/>
          <p:cNvGrpSpPr>
            <a:grpSpLocks noChangeAspect="1"/>
          </p:cNvGrpSpPr>
          <p:nvPr/>
        </p:nvGrpSpPr>
        <p:grpSpPr>
          <a:xfrm>
            <a:off x="13803957" y="476031"/>
            <a:ext cx="3827017" cy="1033498"/>
            <a:chOff x="0" y="0"/>
            <a:chExt cx="7500136" cy="2025436"/>
          </a:xfrm>
        </p:grpSpPr>
        <p:sp>
          <p:nvSpPr>
            <p:cNvPr id="5" name="Freeform 5"/>
            <p:cNvSpPr/>
            <p:nvPr/>
          </p:nvSpPr>
          <p:spPr>
            <a:xfrm>
              <a:off x="0" y="0"/>
              <a:ext cx="7500112" cy="2025396"/>
            </a:xfrm>
            <a:custGeom>
              <a:avLst/>
              <a:gdLst/>
              <a:ahLst/>
              <a:cxnLst/>
              <a:rect l="l" t="t" r="r" b="b"/>
              <a:pathLst>
                <a:path w="7500112" h="2025396">
                  <a:moveTo>
                    <a:pt x="0" y="0"/>
                  </a:moveTo>
                  <a:lnTo>
                    <a:pt x="7500112" y="0"/>
                  </a:lnTo>
                  <a:lnTo>
                    <a:pt x="7500112" y="2025396"/>
                  </a:lnTo>
                  <a:lnTo>
                    <a:pt x="0" y="2025396"/>
                  </a:lnTo>
                  <a:lnTo>
                    <a:pt x="0" y="0"/>
                  </a:lnTo>
                  <a:close/>
                </a:path>
              </a:pathLst>
            </a:custGeom>
            <a:blipFill>
              <a:blip r:embed="rId4"/>
              <a:stretch>
                <a:fillRect b="-2"/>
              </a:stretch>
            </a:blipFill>
          </p:spPr>
          <p:txBody>
            <a:bodyPr/>
            <a:lstStyle/>
            <a:p>
              <a:endParaRPr lang="en-US"/>
            </a:p>
          </p:txBody>
        </p:sp>
      </p:grpSp>
      <p:grpSp>
        <p:nvGrpSpPr>
          <p:cNvPr id="6" name="Group 6"/>
          <p:cNvGrpSpPr/>
          <p:nvPr/>
        </p:nvGrpSpPr>
        <p:grpSpPr>
          <a:xfrm>
            <a:off x="1639407" y="1842466"/>
            <a:ext cx="13858650" cy="2767290"/>
            <a:chOff x="0" y="0"/>
            <a:chExt cx="18478200" cy="3689720"/>
          </a:xfrm>
        </p:grpSpPr>
        <p:sp>
          <p:nvSpPr>
            <p:cNvPr id="7" name="Freeform 7"/>
            <p:cNvSpPr/>
            <p:nvPr/>
          </p:nvSpPr>
          <p:spPr>
            <a:xfrm>
              <a:off x="0" y="0"/>
              <a:ext cx="18478201" cy="3689721"/>
            </a:xfrm>
            <a:custGeom>
              <a:avLst/>
              <a:gdLst/>
              <a:ahLst/>
              <a:cxnLst/>
              <a:rect l="l" t="t" r="r" b="b"/>
              <a:pathLst>
                <a:path w="18478201" h="3689721">
                  <a:moveTo>
                    <a:pt x="0" y="0"/>
                  </a:moveTo>
                  <a:lnTo>
                    <a:pt x="18478201" y="0"/>
                  </a:lnTo>
                  <a:lnTo>
                    <a:pt x="18478201" y="3689721"/>
                  </a:lnTo>
                  <a:lnTo>
                    <a:pt x="0" y="3689721"/>
                  </a:lnTo>
                  <a:close/>
                </a:path>
              </a:pathLst>
            </a:custGeom>
            <a:solidFill>
              <a:srgbClr val="000000">
                <a:alpha val="0"/>
              </a:srgbClr>
            </a:solidFill>
          </p:spPr>
          <p:txBody>
            <a:bodyPr/>
            <a:lstStyle/>
            <a:p>
              <a:endParaRPr lang="en-US"/>
            </a:p>
          </p:txBody>
        </p:sp>
        <p:sp>
          <p:nvSpPr>
            <p:cNvPr id="8" name="TextBox 8"/>
            <p:cNvSpPr txBox="1"/>
            <p:nvPr/>
          </p:nvSpPr>
          <p:spPr>
            <a:xfrm>
              <a:off x="0" y="-161925"/>
              <a:ext cx="18478200" cy="3851645"/>
            </a:xfrm>
            <a:prstGeom prst="rect">
              <a:avLst/>
            </a:prstGeom>
          </p:spPr>
          <p:txBody>
            <a:bodyPr lIns="0" tIns="0" rIns="0" bIns="0" rtlCol="0" anchor="b"/>
            <a:lstStyle/>
            <a:p>
              <a:pPr algn="l">
                <a:lnSpc>
                  <a:spcPts val="6440"/>
                </a:lnSpc>
              </a:pPr>
              <a:r>
                <a:rPr lang="en-US" sz="4000" b="1">
                  <a:solidFill>
                    <a:srgbClr val="FFFFFF"/>
                  </a:solidFill>
                  <a:latin typeface="Helvetica World Bold"/>
                  <a:ea typeface="Helvetica World Bold"/>
                  <a:cs typeface="Helvetica World Bold"/>
                  <a:sym typeface="Helvetica World Bold"/>
                </a:rPr>
                <a:t>Exploring the intersection between DFV and substance abuse and the policy responses that can be put into practice</a:t>
              </a:r>
            </a:p>
          </p:txBody>
        </p:sp>
      </p:grpSp>
      <p:sp>
        <p:nvSpPr>
          <p:cNvPr id="9" name="TextBox 9"/>
          <p:cNvSpPr txBox="1"/>
          <p:nvPr/>
        </p:nvSpPr>
        <p:spPr>
          <a:xfrm>
            <a:off x="1639407" y="4944134"/>
            <a:ext cx="14885092" cy="2886074"/>
          </a:xfrm>
          <a:prstGeom prst="rect">
            <a:avLst/>
          </a:prstGeom>
        </p:spPr>
        <p:txBody>
          <a:bodyPr lIns="0" tIns="0" rIns="0" bIns="0" rtlCol="0" anchor="t">
            <a:spAutoFit/>
          </a:bodyPr>
          <a:lstStyle/>
          <a:p>
            <a:pPr algn="l">
              <a:lnSpc>
                <a:spcPts val="3750"/>
              </a:lnSpc>
            </a:pPr>
            <a:r>
              <a:rPr lang="en-US" sz="2500" b="1">
                <a:solidFill>
                  <a:srgbClr val="C5EBEB"/>
                </a:solidFill>
                <a:latin typeface="Arial Bold"/>
                <a:ea typeface="Arial Bold"/>
                <a:cs typeface="Arial Bold"/>
                <a:sym typeface="Arial Bold"/>
              </a:rPr>
              <a:t>Cathy Humphreys, Margaret Kertesz and Van Callaly</a:t>
            </a:r>
          </a:p>
          <a:p>
            <a:pPr algn="l">
              <a:lnSpc>
                <a:spcPts val="3750"/>
              </a:lnSpc>
            </a:pPr>
            <a:r>
              <a:rPr lang="en-US" sz="2500" b="1">
                <a:solidFill>
                  <a:srgbClr val="C5EBEB"/>
                </a:solidFill>
                <a:latin typeface="Arial Bold"/>
                <a:ea typeface="Arial Bold"/>
                <a:cs typeface="Arial Bold"/>
                <a:sym typeface="Arial Bold"/>
              </a:rPr>
              <a:t>University of Melbourne</a:t>
            </a:r>
          </a:p>
          <a:p>
            <a:pPr algn="l">
              <a:lnSpc>
                <a:spcPts val="3750"/>
              </a:lnSpc>
            </a:pPr>
            <a:endParaRPr lang="en-US" sz="2500" b="1">
              <a:solidFill>
                <a:srgbClr val="C5EBEB"/>
              </a:solidFill>
              <a:latin typeface="Arial Bold"/>
              <a:ea typeface="Arial Bold"/>
              <a:cs typeface="Arial Bold"/>
              <a:sym typeface="Arial Bold"/>
            </a:endParaRPr>
          </a:p>
          <a:p>
            <a:pPr algn="l">
              <a:lnSpc>
                <a:spcPts val="3750"/>
              </a:lnSpc>
            </a:pPr>
            <a:r>
              <a:rPr lang="en-US" sz="2500" b="1">
                <a:solidFill>
                  <a:srgbClr val="C5EBEB"/>
                </a:solidFill>
                <a:latin typeface="Arial Bold"/>
                <a:ea typeface="Arial Bold"/>
                <a:cs typeface="Arial Bold"/>
                <a:sym typeface="Arial Bold"/>
              </a:rPr>
              <a:t>BOCSAR Conference 5ᵗʰ August 2025</a:t>
            </a:r>
          </a:p>
          <a:p>
            <a:pPr algn="l">
              <a:lnSpc>
                <a:spcPts val="3750"/>
              </a:lnSpc>
            </a:pPr>
            <a:endParaRPr lang="en-US" sz="2500" b="1">
              <a:solidFill>
                <a:srgbClr val="C5EBEB"/>
              </a:solidFill>
              <a:latin typeface="Arial Bold"/>
              <a:ea typeface="Arial Bold"/>
              <a:cs typeface="Arial Bold"/>
              <a:sym typeface="Arial Bold"/>
            </a:endParaRPr>
          </a:p>
          <a:p>
            <a:pPr algn="l">
              <a:lnSpc>
                <a:spcPts val="3750"/>
              </a:lnSpc>
            </a:pPr>
            <a:endParaRPr lang="en-US" sz="2500" b="1">
              <a:solidFill>
                <a:srgbClr val="C5EBEB"/>
              </a:solidFill>
              <a:latin typeface="Arial Bold"/>
              <a:ea typeface="Arial Bold"/>
              <a:cs typeface="Arial Bold"/>
              <a:sym typeface="Arial Bold"/>
            </a:endParaRPr>
          </a:p>
        </p:txBody>
      </p:sp>
      <p:grpSp>
        <p:nvGrpSpPr>
          <p:cNvPr id="10" name="Group 10"/>
          <p:cNvGrpSpPr/>
          <p:nvPr/>
        </p:nvGrpSpPr>
        <p:grpSpPr>
          <a:xfrm>
            <a:off x="75667" y="10648158"/>
            <a:ext cx="871538" cy="547688"/>
            <a:chOff x="0" y="0"/>
            <a:chExt cx="1162051" cy="730251"/>
          </a:xfrm>
        </p:grpSpPr>
        <p:sp>
          <p:nvSpPr>
            <p:cNvPr id="11" name="Freeform 11"/>
            <p:cNvSpPr/>
            <p:nvPr/>
          </p:nvSpPr>
          <p:spPr>
            <a:xfrm>
              <a:off x="0" y="0"/>
              <a:ext cx="1162051" cy="730251"/>
            </a:xfrm>
            <a:custGeom>
              <a:avLst/>
              <a:gdLst/>
              <a:ahLst/>
              <a:cxnLst/>
              <a:rect l="l" t="t" r="r" b="b"/>
              <a:pathLst>
                <a:path w="1162051" h="730251">
                  <a:moveTo>
                    <a:pt x="0" y="0"/>
                  </a:moveTo>
                  <a:lnTo>
                    <a:pt x="1162051" y="0"/>
                  </a:lnTo>
                  <a:lnTo>
                    <a:pt x="1162051" y="730251"/>
                  </a:lnTo>
                  <a:lnTo>
                    <a:pt x="0" y="730251"/>
                  </a:lnTo>
                  <a:close/>
                </a:path>
              </a:pathLst>
            </a:custGeom>
            <a:solidFill>
              <a:srgbClr val="000000">
                <a:alpha val="0"/>
              </a:srgbClr>
            </a:solidFill>
          </p:spPr>
          <p:txBody>
            <a:bodyPr/>
            <a:lstStyle/>
            <a:p>
              <a:endParaRPr lang="en-US"/>
            </a:p>
          </p:txBody>
        </p:sp>
        <p:sp>
          <p:nvSpPr>
            <p:cNvPr id="12" name="TextBox 12"/>
            <p:cNvSpPr txBox="1"/>
            <p:nvPr/>
          </p:nvSpPr>
          <p:spPr>
            <a:xfrm>
              <a:off x="0" y="-38100"/>
              <a:ext cx="1162051" cy="768351"/>
            </a:xfrm>
            <a:prstGeom prst="rect">
              <a:avLst/>
            </a:prstGeom>
          </p:spPr>
          <p:txBody>
            <a:bodyPr lIns="0" tIns="0" rIns="0" bIns="0" rtlCol="0" anchor="ctr"/>
            <a:lstStyle/>
            <a:p>
              <a:pPr algn="l">
                <a:lnSpc>
                  <a:spcPts val="2160"/>
                </a:lnSpc>
              </a:pPr>
              <a:r>
                <a:rPr lang="en-US" sz="1800">
                  <a:solidFill>
                    <a:srgbClr val="331959"/>
                  </a:solidFill>
                  <a:latin typeface="Arial"/>
                  <a:ea typeface="Arial"/>
                  <a:cs typeface="Arial"/>
                  <a:sym typeface="Arial"/>
                </a:rPr>
                <a:t>1</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21088" y="157164"/>
            <a:ext cx="9525" cy="1302545"/>
            <a:chOff x="0" y="0"/>
            <a:chExt cx="12700" cy="1736727"/>
          </a:xfrm>
        </p:grpSpPr>
        <p:sp>
          <p:nvSpPr>
            <p:cNvPr id="3" name="Freeform 3"/>
            <p:cNvSpPr/>
            <p:nvPr/>
          </p:nvSpPr>
          <p:spPr>
            <a:xfrm>
              <a:off x="0" y="6350"/>
              <a:ext cx="12700" cy="1724025"/>
            </a:xfrm>
            <a:custGeom>
              <a:avLst/>
              <a:gdLst/>
              <a:ahLst/>
              <a:cxnLst/>
              <a:rect l="l" t="t" r="r" b="b"/>
              <a:pathLst>
                <a:path w="12700" h="1724025">
                  <a:moveTo>
                    <a:pt x="12700" y="0"/>
                  </a:moveTo>
                  <a:lnTo>
                    <a:pt x="12700" y="1724025"/>
                  </a:lnTo>
                  <a:lnTo>
                    <a:pt x="0" y="1724025"/>
                  </a:lnTo>
                  <a:lnTo>
                    <a:pt x="0" y="0"/>
                  </a:ln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1066802" y="178597"/>
            <a:ext cx="1720850" cy="1307306"/>
            <a:chOff x="0" y="0"/>
            <a:chExt cx="2294467" cy="1743075"/>
          </a:xfrm>
        </p:grpSpPr>
        <p:sp>
          <p:nvSpPr>
            <p:cNvPr id="5" name="Freeform 5" descr="UOM-Rev3D_S_sm"/>
            <p:cNvSpPr/>
            <p:nvPr/>
          </p:nvSpPr>
          <p:spPr>
            <a:xfrm>
              <a:off x="0" y="0"/>
              <a:ext cx="2294509" cy="1743075"/>
            </a:xfrm>
            <a:custGeom>
              <a:avLst/>
              <a:gdLst/>
              <a:ahLst/>
              <a:cxnLst/>
              <a:rect l="l" t="t" r="r" b="b"/>
              <a:pathLst>
                <a:path w="2294509" h="1743075">
                  <a:moveTo>
                    <a:pt x="0" y="0"/>
                  </a:moveTo>
                  <a:lnTo>
                    <a:pt x="2294509" y="0"/>
                  </a:lnTo>
                  <a:lnTo>
                    <a:pt x="2294509" y="1743075"/>
                  </a:lnTo>
                  <a:lnTo>
                    <a:pt x="0" y="1743075"/>
                  </a:lnTo>
                  <a:lnTo>
                    <a:pt x="0" y="0"/>
                  </a:lnTo>
                  <a:close/>
                </a:path>
              </a:pathLst>
            </a:custGeom>
            <a:blipFill>
              <a:blip r:embed="rId3"/>
              <a:stretch>
                <a:fillRect r="1" b="-33541"/>
              </a:stretch>
            </a:blipFill>
          </p:spPr>
          <p:txBody>
            <a:bodyPr/>
            <a:lstStyle/>
            <a:p>
              <a:endParaRPr lang="en-US"/>
            </a:p>
          </p:txBody>
        </p:sp>
      </p:grpSp>
      <p:grpSp>
        <p:nvGrpSpPr>
          <p:cNvPr id="6" name="Group 6"/>
          <p:cNvGrpSpPr/>
          <p:nvPr/>
        </p:nvGrpSpPr>
        <p:grpSpPr>
          <a:xfrm>
            <a:off x="-4763" y="8936"/>
            <a:ext cx="18292762" cy="2808278"/>
            <a:chOff x="0" y="0"/>
            <a:chExt cx="24384000" cy="3743396"/>
          </a:xfrm>
        </p:grpSpPr>
        <p:sp>
          <p:nvSpPr>
            <p:cNvPr id="7" name="Freeform 7"/>
            <p:cNvSpPr/>
            <p:nvPr/>
          </p:nvSpPr>
          <p:spPr>
            <a:xfrm>
              <a:off x="0" y="0"/>
              <a:ext cx="24384000" cy="3743396"/>
            </a:xfrm>
            <a:custGeom>
              <a:avLst/>
              <a:gdLst/>
              <a:ahLst/>
              <a:cxnLst/>
              <a:rect l="l" t="t" r="r" b="b"/>
              <a:pathLst>
                <a:path w="24384000" h="3743396">
                  <a:moveTo>
                    <a:pt x="0" y="0"/>
                  </a:moveTo>
                  <a:lnTo>
                    <a:pt x="24384000" y="0"/>
                  </a:lnTo>
                  <a:lnTo>
                    <a:pt x="24384000" y="3743396"/>
                  </a:lnTo>
                  <a:lnTo>
                    <a:pt x="0" y="3743396"/>
                  </a:lnTo>
                  <a:close/>
                </a:path>
              </a:pathLst>
            </a:custGeom>
            <a:solidFill>
              <a:srgbClr val="022E54"/>
            </a:solidFill>
          </p:spPr>
          <p:txBody>
            <a:bodyPr/>
            <a:lstStyle/>
            <a:p>
              <a:endParaRPr lang="en-US"/>
            </a:p>
          </p:txBody>
        </p:sp>
      </p:grpSp>
      <p:grpSp>
        <p:nvGrpSpPr>
          <p:cNvPr id="8" name="Group 8"/>
          <p:cNvGrpSpPr/>
          <p:nvPr/>
        </p:nvGrpSpPr>
        <p:grpSpPr>
          <a:xfrm>
            <a:off x="5453317" y="0"/>
            <a:ext cx="43555" cy="2702915"/>
            <a:chOff x="0" y="0"/>
            <a:chExt cx="16935" cy="1050927"/>
          </a:xfrm>
        </p:grpSpPr>
        <p:sp>
          <p:nvSpPr>
            <p:cNvPr id="9" name="Freeform 9"/>
            <p:cNvSpPr/>
            <p:nvPr/>
          </p:nvSpPr>
          <p:spPr>
            <a:xfrm>
              <a:off x="0" y="6350"/>
              <a:ext cx="16891" cy="1038225"/>
            </a:xfrm>
            <a:custGeom>
              <a:avLst/>
              <a:gdLst/>
              <a:ahLst/>
              <a:cxnLst/>
              <a:rect l="l" t="t" r="r" b="b"/>
              <a:pathLst>
                <a:path w="16891" h="1038225">
                  <a:moveTo>
                    <a:pt x="12700" y="0"/>
                  </a:moveTo>
                  <a:lnTo>
                    <a:pt x="16891" y="1038225"/>
                  </a:lnTo>
                  <a:lnTo>
                    <a:pt x="4191" y="1038225"/>
                  </a:lnTo>
                  <a:lnTo>
                    <a:pt x="0" y="0"/>
                  </a:lnTo>
                  <a:close/>
                </a:path>
              </a:pathLst>
            </a:custGeom>
            <a:solidFill>
              <a:srgbClr val="FFFFFF"/>
            </a:solidFill>
          </p:spPr>
          <p:txBody>
            <a:bodyPr/>
            <a:lstStyle/>
            <a:p>
              <a:endParaRPr lang="en-US"/>
            </a:p>
          </p:txBody>
        </p:sp>
      </p:grpSp>
      <p:grpSp>
        <p:nvGrpSpPr>
          <p:cNvPr id="10" name="Group 10"/>
          <p:cNvGrpSpPr/>
          <p:nvPr/>
        </p:nvGrpSpPr>
        <p:grpSpPr>
          <a:xfrm>
            <a:off x="-4762" y="9596438"/>
            <a:ext cx="18297525" cy="9525"/>
            <a:chOff x="0" y="0"/>
            <a:chExt cx="24396700" cy="12700"/>
          </a:xfrm>
        </p:grpSpPr>
        <p:sp>
          <p:nvSpPr>
            <p:cNvPr id="11" name="Freeform 11"/>
            <p:cNvSpPr/>
            <p:nvPr/>
          </p:nvSpPr>
          <p:spPr>
            <a:xfrm>
              <a:off x="6350" y="0"/>
              <a:ext cx="24384000" cy="12700"/>
            </a:xfrm>
            <a:custGeom>
              <a:avLst/>
              <a:gdLst/>
              <a:ahLst/>
              <a:cxnLst/>
              <a:rect l="l" t="t" r="r" b="b"/>
              <a:pathLst>
                <a:path w="24384000" h="12700">
                  <a:moveTo>
                    <a:pt x="0" y="0"/>
                  </a:moveTo>
                  <a:lnTo>
                    <a:pt x="24384000" y="0"/>
                  </a:lnTo>
                  <a:lnTo>
                    <a:pt x="24384000" y="12700"/>
                  </a:lnTo>
                  <a:lnTo>
                    <a:pt x="0" y="12700"/>
                  </a:lnTo>
                  <a:close/>
                </a:path>
              </a:pathLst>
            </a:custGeom>
            <a:solidFill>
              <a:srgbClr val="003368"/>
            </a:solidFill>
          </p:spPr>
          <p:txBody>
            <a:bodyPr/>
            <a:lstStyle/>
            <a:p>
              <a:endParaRPr lang="en-US"/>
            </a:p>
          </p:txBody>
        </p:sp>
      </p:grpSp>
      <p:grpSp>
        <p:nvGrpSpPr>
          <p:cNvPr id="12" name="Group 12"/>
          <p:cNvGrpSpPr/>
          <p:nvPr/>
        </p:nvGrpSpPr>
        <p:grpSpPr>
          <a:xfrm>
            <a:off x="-4763" y="2702915"/>
            <a:ext cx="18288000" cy="114300"/>
            <a:chOff x="0" y="0"/>
            <a:chExt cx="24384000" cy="152400"/>
          </a:xfrm>
        </p:grpSpPr>
        <p:sp>
          <p:nvSpPr>
            <p:cNvPr id="13" name="Freeform 13"/>
            <p:cNvSpPr/>
            <p:nvPr/>
          </p:nvSpPr>
          <p:spPr>
            <a:xfrm>
              <a:off x="0" y="0"/>
              <a:ext cx="24384000" cy="152400"/>
            </a:xfrm>
            <a:custGeom>
              <a:avLst/>
              <a:gdLst/>
              <a:ahLst/>
              <a:cxnLst/>
              <a:rect l="l" t="t" r="r" b="b"/>
              <a:pathLst>
                <a:path w="24384000" h="152400">
                  <a:moveTo>
                    <a:pt x="0" y="0"/>
                  </a:moveTo>
                  <a:lnTo>
                    <a:pt x="24384000" y="0"/>
                  </a:lnTo>
                  <a:lnTo>
                    <a:pt x="24384000" y="152400"/>
                  </a:lnTo>
                  <a:lnTo>
                    <a:pt x="0" y="152400"/>
                  </a:lnTo>
                  <a:close/>
                </a:path>
              </a:pathLst>
            </a:custGeom>
            <a:solidFill>
              <a:srgbClr val="759FB8"/>
            </a:solidFill>
          </p:spPr>
          <p:txBody>
            <a:bodyPr/>
            <a:lstStyle/>
            <a:p>
              <a:endParaRPr lang="en-US"/>
            </a:p>
          </p:txBody>
        </p:sp>
      </p:grpSp>
      <p:grpSp>
        <p:nvGrpSpPr>
          <p:cNvPr id="14" name="Group 14"/>
          <p:cNvGrpSpPr/>
          <p:nvPr/>
        </p:nvGrpSpPr>
        <p:grpSpPr>
          <a:xfrm>
            <a:off x="6201133" y="332013"/>
            <a:ext cx="11582400" cy="2162126"/>
            <a:chOff x="0" y="0"/>
            <a:chExt cx="15443200" cy="2882834"/>
          </a:xfrm>
        </p:grpSpPr>
        <p:sp>
          <p:nvSpPr>
            <p:cNvPr id="15" name="Freeform 15"/>
            <p:cNvSpPr/>
            <p:nvPr/>
          </p:nvSpPr>
          <p:spPr>
            <a:xfrm>
              <a:off x="0" y="0"/>
              <a:ext cx="15443200" cy="2882834"/>
            </a:xfrm>
            <a:custGeom>
              <a:avLst/>
              <a:gdLst/>
              <a:ahLst/>
              <a:cxnLst/>
              <a:rect l="l" t="t" r="r" b="b"/>
              <a:pathLst>
                <a:path w="15443200" h="2882834">
                  <a:moveTo>
                    <a:pt x="0" y="0"/>
                  </a:moveTo>
                  <a:lnTo>
                    <a:pt x="15443200" y="0"/>
                  </a:lnTo>
                  <a:lnTo>
                    <a:pt x="15443200" y="2882834"/>
                  </a:lnTo>
                  <a:lnTo>
                    <a:pt x="0" y="2882834"/>
                  </a:lnTo>
                  <a:close/>
                </a:path>
              </a:pathLst>
            </a:custGeom>
            <a:solidFill>
              <a:srgbClr val="000000">
                <a:alpha val="0"/>
              </a:srgbClr>
            </a:solidFill>
          </p:spPr>
          <p:txBody>
            <a:bodyPr/>
            <a:lstStyle/>
            <a:p>
              <a:endParaRPr lang="en-US"/>
            </a:p>
          </p:txBody>
        </p:sp>
        <p:sp>
          <p:nvSpPr>
            <p:cNvPr id="16" name="TextBox 16"/>
            <p:cNvSpPr txBox="1"/>
            <p:nvPr/>
          </p:nvSpPr>
          <p:spPr>
            <a:xfrm>
              <a:off x="0" y="-9525"/>
              <a:ext cx="15443200" cy="2892359"/>
            </a:xfrm>
            <a:prstGeom prst="rect">
              <a:avLst/>
            </a:prstGeom>
          </p:spPr>
          <p:txBody>
            <a:bodyPr lIns="0" tIns="0" rIns="0" bIns="0" rtlCol="0" anchor="ctr"/>
            <a:lstStyle/>
            <a:p>
              <a:pPr algn="l">
                <a:lnSpc>
                  <a:spcPts val="6000"/>
                </a:lnSpc>
              </a:pPr>
              <a:r>
                <a:rPr lang="en-US" sz="5000" b="1">
                  <a:solidFill>
                    <a:srgbClr val="FFFFFF"/>
                  </a:solidFill>
                  <a:latin typeface="Helvetica World Bold"/>
                  <a:ea typeface="Helvetica World Bold"/>
                  <a:cs typeface="Helvetica World Bold"/>
                  <a:sym typeface="Helvetica World Bold"/>
                </a:rPr>
                <a:t>Substance use coercion </a:t>
              </a:r>
            </a:p>
            <a:p>
              <a:pPr algn="l">
                <a:lnSpc>
                  <a:spcPts val="6000"/>
                </a:lnSpc>
              </a:pPr>
              <a:r>
                <a:rPr lang="en-US" sz="5000" b="1">
                  <a:solidFill>
                    <a:srgbClr val="FFFFFF"/>
                  </a:solidFill>
                  <a:latin typeface="Helvetica World Bold"/>
                  <a:ea typeface="Helvetica World Bold"/>
                  <a:cs typeface="Helvetica World Bold"/>
                  <a:sym typeface="Helvetica World Bold"/>
                </a:rPr>
                <a:t>(tactics of abuse) </a:t>
              </a:r>
            </a:p>
          </p:txBody>
        </p:sp>
      </p:grpSp>
      <p:sp>
        <p:nvSpPr>
          <p:cNvPr id="17" name="Freeform 17"/>
          <p:cNvSpPr/>
          <p:nvPr/>
        </p:nvSpPr>
        <p:spPr>
          <a:xfrm>
            <a:off x="383057" y="704859"/>
            <a:ext cx="4551656" cy="1416434"/>
          </a:xfrm>
          <a:custGeom>
            <a:avLst/>
            <a:gdLst/>
            <a:ahLst/>
            <a:cxnLst/>
            <a:rect l="l" t="t" r="r" b="b"/>
            <a:pathLst>
              <a:path w="4551656" h="1416434">
                <a:moveTo>
                  <a:pt x="0" y="0"/>
                </a:moveTo>
                <a:lnTo>
                  <a:pt x="4551656" y="0"/>
                </a:lnTo>
                <a:lnTo>
                  <a:pt x="4551656" y="1416433"/>
                </a:lnTo>
                <a:lnTo>
                  <a:pt x="0" y="1416433"/>
                </a:lnTo>
                <a:lnTo>
                  <a:pt x="0" y="0"/>
                </a:lnTo>
                <a:close/>
              </a:path>
            </a:pathLst>
          </a:custGeom>
          <a:blipFill>
            <a:blip r:embed="rId4"/>
            <a:stretch>
              <a:fillRect t="-35917" b="-25157"/>
            </a:stretch>
          </a:blipFill>
        </p:spPr>
        <p:txBody>
          <a:bodyPr/>
          <a:lstStyle/>
          <a:p>
            <a:endParaRPr lang="en-US"/>
          </a:p>
        </p:txBody>
      </p:sp>
      <p:sp>
        <p:nvSpPr>
          <p:cNvPr id="18" name="Freeform 18"/>
          <p:cNvSpPr/>
          <p:nvPr/>
        </p:nvSpPr>
        <p:spPr>
          <a:xfrm>
            <a:off x="3197007" y="3076420"/>
            <a:ext cx="11884461" cy="6260811"/>
          </a:xfrm>
          <a:custGeom>
            <a:avLst/>
            <a:gdLst/>
            <a:ahLst/>
            <a:cxnLst/>
            <a:rect l="l" t="t" r="r" b="b"/>
            <a:pathLst>
              <a:path w="11884461" h="6260811">
                <a:moveTo>
                  <a:pt x="0" y="0"/>
                </a:moveTo>
                <a:lnTo>
                  <a:pt x="11884461" y="0"/>
                </a:lnTo>
                <a:lnTo>
                  <a:pt x="11884461" y="6260812"/>
                </a:lnTo>
                <a:lnTo>
                  <a:pt x="0" y="6260812"/>
                </a:lnTo>
                <a:lnTo>
                  <a:pt x="0" y="0"/>
                </a:lnTo>
                <a:close/>
              </a:path>
            </a:pathLst>
          </a:custGeom>
          <a:blipFill>
            <a:blip r:embed="rId5"/>
            <a:stretch>
              <a:fillRect l="-12902" t="-62546" r="-11038" b="-72722"/>
            </a:stretch>
          </a:blipFill>
        </p:spPr>
        <p:txBody>
          <a:bodyPr/>
          <a:lstStyle/>
          <a:p>
            <a:endParaRPr lang="en-US"/>
          </a:p>
        </p:txBody>
      </p:sp>
      <p:grpSp>
        <p:nvGrpSpPr>
          <p:cNvPr id="19" name="Group 19"/>
          <p:cNvGrpSpPr/>
          <p:nvPr/>
        </p:nvGrpSpPr>
        <p:grpSpPr>
          <a:xfrm>
            <a:off x="1785938" y="9022558"/>
            <a:ext cx="871538" cy="547688"/>
            <a:chOff x="0" y="0"/>
            <a:chExt cx="1162051" cy="730251"/>
          </a:xfrm>
        </p:grpSpPr>
        <p:sp>
          <p:nvSpPr>
            <p:cNvPr id="20" name="Freeform 20"/>
            <p:cNvSpPr/>
            <p:nvPr/>
          </p:nvSpPr>
          <p:spPr>
            <a:xfrm>
              <a:off x="0" y="0"/>
              <a:ext cx="1162051" cy="730251"/>
            </a:xfrm>
            <a:custGeom>
              <a:avLst/>
              <a:gdLst/>
              <a:ahLst/>
              <a:cxnLst/>
              <a:rect l="l" t="t" r="r" b="b"/>
              <a:pathLst>
                <a:path w="1162051" h="730251">
                  <a:moveTo>
                    <a:pt x="0" y="0"/>
                  </a:moveTo>
                  <a:lnTo>
                    <a:pt x="1162051" y="0"/>
                  </a:lnTo>
                  <a:lnTo>
                    <a:pt x="1162051" y="730251"/>
                  </a:lnTo>
                  <a:lnTo>
                    <a:pt x="0" y="730251"/>
                  </a:lnTo>
                  <a:close/>
                </a:path>
              </a:pathLst>
            </a:custGeom>
            <a:solidFill>
              <a:srgbClr val="000000">
                <a:alpha val="0"/>
              </a:srgbClr>
            </a:solidFill>
          </p:spPr>
          <p:txBody>
            <a:bodyPr/>
            <a:lstStyle/>
            <a:p>
              <a:endParaRPr lang="en-US"/>
            </a:p>
          </p:txBody>
        </p:sp>
        <p:sp>
          <p:nvSpPr>
            <p:cNvPr id="21" name="TextBox 21"/>
            <p:cNvSpPr txBox="1"/>
            <p:nvPr/>
          </p:nvSpPr>
          <p:spPr>
            <a:xfrm>
              <a:off x="0" y="-38100"/>
              <a:ext cx="1162051" cy="768351"/>
            </a:xfrm>
            <a:prstGeom prst="rect">
              <a:avLst/>
            </a:prstGeom>
          </p:spPr>
          <p:txBody>
            <a:bodyPr lIns="0" tIns="0" rIns="0" bIns="0" rtlCol="0" anchor="ctr"/>
            <a:lstStyle/>
            <a:p>
              <a:pPr algn="l">
                <a:lnSpc>
                  <a:spcPts val="2160"/>
                </a:lnSpc>
              </a:pPr>
              <a:r>
                <a:rPr lang="en-US" sz="1800">
                  <a:solidFill>
                    <a:srgbClr val="331959"/>
                  </a:solidFill>
                  <a:latin typeface="Arial"/>
                  <a:ea typeface="Arial"/>
                  <a:cs typeface="Arial"/>
                  <a:sym typeface="Arial"/>
                </a:rPr>
                <a:t>10</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828203" y="927385"/>
            <a:ext cx="5932689" cy="781050"/>
          </a:xfrm>
          <a:prstGeom prst="rect">
            <a:avLst/>
          </a:prstGeom>
        </p:spPr>
        <p:txBody>
          <a:bodyPr lIns="0" tIns="0" rIns="0" bIns="0" rtlCol="0" anchor="t">
            <a:spAutoFit/>
          </a:bodyPr>
          <a:lstStyle/>
          <a:p>
            <a:pPr algn="l">
              <a:lnSpc>
                <a:spcPts val="5400"/>
              </a:lnSpc>
            </a:pPr>
            <a:r>
              <a:rPr lang="en-US" sz="5000" b="1" spc="-30">
                <a:solidFill>
                  <a:srgbClr val="5D56EB"/>
                </a:solidFill>
                <a:latin typeface="Helvetica World Bold"/>
                <a:ea typeface="Helvetica World Bold"/>
                <a:cs typeface="Helvetica World Bold"/>
                <a:sym typeface="Helvetica World Bold"/>
              </a:rPr>
              <a:t>The KODY Program</a:t>
            </a:r>
          </a:p>
        </p:txBody>
      </p:sp>
      <p:sp>
        <p:nvSpPr>
          <p:cNvPr id="3" name="TextBox 3"/>
          <p:cNvSpPr txBox="1"/>
          <p:nvPr/>
        </p:nvSpPr>
        <p:spPr>
          <a:xfrm>
            <a:off x="2784150" y="1893795"/>
            <a:ext cx="7036086" cy="422148"/>
          </a:xfrm>
          <a:prstGeom prst="rect">
            <a:avLst/>
          </a:prstGeom>
        </p:spPr>
        <p:txBody>
          <a:bodyPr lIns="0" tIns="0" rIns="0" bIns="0" rtlCol="0" anchor="t">
            <a:spAutoFit/>
          </a:bodyPr>
          <a:lstStyle/>
          <a:p>
            <a:pPr algn="l">
              <a:lnSpc>
                <a:spcPts val="2915"/>
              </a:lnSpc>
            </a:pPr>
            <a:r>
              <a:rPr lang="en-US" sz="2699" b="1" spc="-15">
                <a:solidFill>
                  <a:srgbClr val="44546A"/>
                </a:solidFill>
                <a:latin typeface="Helvetica World Bold"/>
                <a:ea typeface="Helvetica World Bold"/>
                <a:cs typeface="Helvetica World Bold"/>
                <a:sym typeface="Helvetica World Bold"/>
              </a:rPr>
              <a:t>“All of family approach” </a:t>
            </a:r>
          </a:p>
        </p:txBody>
      </p:sp>
      <p:sp>
        <p:nvSpPr>
          <p:cNvPr id="4" name="TextBox 4"/>
          <p:cNvSpPr txBox="1"/>
          <p:nvPr/>
        </p:nvSpPr>
        <p:spPr>
          <a:xfrm>
            <a:off x="673227" y="3305167"/>
            <a:ext cx="7779336" cy="5479985"/>
          </a:xfrm>
          <a:prstGeom prst="rect">
            <a:avLst/>
          </a:prstGeom>
        </p:spPr>
        <p:txBody>
          <a:bodyPr lIns="0" tIns="0" rIns="0" bIns="0" rtlCol="0" anchor="t">
            <a:spAutoFit/>
          </a:bodyPr>
          <a:lstStyle/>
          <a:p>
            <a:pPr algn="l">
              <a:lnSpc>
                <a:spcPts val="3337"/>
              </a:lnSpc>
            </a:pPr>
            <a:r>
              <a:rPr lang="en-US" sz="2302" spc="20">
                <a:solidFill>
                  <a:srgbClr val="000000"/>
                </a:solidFill>
                <a:latin typeface="Arial"/>
                <a:ea typeface="Arial"/>
                <a:cs typeface="Arial"/>
                <a:sym typeface="Arial"/>
              </a:rPr>
              <a:t>The KODY program innovates by: </a:t>
            </a:r>
          </a:p>
          <a:p>
            <a:pPr algn="l">
              <a:lnSpc>
                <a:spcPts val="3337"/>
              </a:lnSpc>
            </a:pPr>
            <a:endParaRPr lang="en-US" sz="2302" spc="20">
              <a:solidFill>
                <a:srgbClr val="000000"/>
              </a:solidFill>
              <a:latin typeface="Arial"/>
              <a:ea typeface="Arial"/>
              <a:cs typeface="Arial"/>
              <a:sym typeface="Arial"/>
            </a:endParaRPr>
          </a:p>
          <a:p>
            <a:pPr marL="277741" lvl="1" indent="-138870" algn="l">
              <a:lnSpc>
                <a:spcPts val="3337"/>
              </a:lnSpc>
              <a:buAutoNum type="arabicPeriod"/>
            </a:pPr>
            <a:r>
              <a:rPr lang="en-US" sz="2302" spc="21">
                <a:solidFill>
                  <a:srgbClr val="000000"/>
                </a:solidFill>
                <a:latin typeface="Arial"/>
                <a:ea typeface="Arial"/>
                <a:cs typeface="Arial"/>
                <a:sym typeface="Arial"/>
              </a:rPr>
              <a:t>Bringing AOD content into Kids First’s </a:t>
            </a:r>
            <a:r>
              <a:rPr lang="en-US" sz="2302" i="1" spc="21">
                <a:solidFill>
                  <a:srgbClr val="000000"/>
                </a:solidFill>
                <a:latin typeface="Arial Italics"/>
                <a:ea typeface="Arial Italics"/>
                <a:cs typeface="Arial Italics"/>
                <a:sym typeface="Arial Italics"/>
              </a:rPr>
              <a:t>Caring Dads</a:t>
            </a:r>
            <a:r>
              <a:rPr lang="en-US" sz="2302" spc="21">
                <a:solidFill>
                  <a:srgbClr val="000000"/>
                </a:solidFill>
                <a:latin typeface="Arial"/>
                <a:ea typeface="Arial"/>
                <a:cs typeface="Arial"/>
                <a:sym typeface="Arial"/>
              </a:rPr>
              <a:t> program and providing case coordination for fathers through a collaborative effort by DV and AOD practitioners; </a:t>
            </a:r>
          </a:p>
          <a:p>
            <a:pPr marL="277448" lvl="1" indent="-138724" algn="l">
              <a:lnSpc>
                <a:spcPts val="3337"/>
              </a:lnSpc>
              <a:buAutoNum type="arabicPeriod"/>
            </a:pPr>
            <a:r>
              <a:rPr lang="en-US" sz="2302" spc="20">
                <a:solidFill>
                  <a:srgbClr val="000000"/>
                </a:solidFill>
                <a:latin typeface="Arial"/>
                <a:ea typeface="Arial"/>
                <a:cs typeface="Arial"/>
                <a:sym typeface="Arial"/>
              </a:rPr>
              <a:t>AOD counsellor alongside Caring Dads  group work program provided at Odyssey House;  </a:t>
            </a:r>
          </a:p>
          <a:p>
            <a:pPr marL="277448" lvl="1" indent="-138724" algn="l">
              <a:lnSpc>
                <a:spcPts val="3337"/>
              </a:lnSpc>
              <a:buAutoNum type="arabicPeriod"/>
            </a:pPr>
            <a:r>
              <a:rPr lang="en-US" sz="2302" spc="21">
                <a:solidFill>
                  <a:srgbClr val="000000"/>
                </a:solidFill>
                <a:latin typeface="Arial"/>
                <a:ea typeface="Arial"/>
                <a:cs typeface="Arial"/>
                <a:sym typeface="Arial"/>
              </a:rPr>
              <a:t> Taking an all-of-family approach that integrates Odyssey House Victoria’s </a:t>
            </a:r>
            <a:r>
              <a:rPr lang="en-US" sz="2302" i="1" spc="21">
                <a:solidFill>
                  <a:srgbClr val="000000"/>
                </a:solidFill>
                <a:latin typeface="Arial Italics"/>
                <a:ea typeface="Arial Italics"/>
                <a:cs typeface="Arial Italics"/>
                <a:sym typeface="Arial Italics"/>
              </a:rPr>
              <a:t>Kids in Focus</a:t>
            </a:r>
            <a:r>
              <a:rPr lang="en-US" sz="2302" spc="21">
                <a:solidFill>
                  <a:srgbClr val="000000"/>
                </a:solidFill>
                <a:latin typeface="Arial"/>
                <a:ea typeface="Arial"/>
                <a:cs typeface="Arial"/>
                <a:sym typeface="Arial"/>
              </a:rPr>
              <a:t> family-centred program to ensure the safety and wellbeing of children and providing parenting and family support through family case coordination. </a:t>
            </a:r>
          </a:p>
        </p:txBody>
      </p:sp>
      <p:sp>
        <p:nvSpPr>
          <p:cNvPr id="5" name="Freeform 5"/>
          <p:cNvSpPr/>
          <p:nvPr/>
        </p:nvSpPr>
        <p:spPr>
          <a:xfrm>
            <a:off x="8900237" y="1288676"/>
            <a:ext cx="8894694" cy="8415658"/>
          </a:xfrm>
          <a:custGeom>
            <a:avLst/>
            <a:gdLst/>
            <a:ahLst/>
            <a:cxnLst/>
            <a:rect l="l" t="t" r="r" b="b"/>
            <a:pathLst>
              <a:path w="8894694" h="8415658">
                <a:moveTo>
                  <a:pt x="0" y="0"/>
                </a:moveTo>
                <a:lnTo>
                  <a:pt x="8894694" y="0"/>
                </a:lnTo>
                <a:lnTo>
                  <a:pt x="8894694" y="8415658"/>
                </a:lnTo>
                <a:lnTo>
                  <a:pt x="0" y="8415658"/>
                </a:lnTo>
                <a:lnTo>
                  <a:pt x="0" y="0"/>
                </a:lnTo>
                <a:close/>
              </a:path>
            </a:pathLst>
          </a:custGeom>
          <a:blipFill>
            <a:blip r:embed="rId3">
              <a:extLst>
                <a:ext uri="{96DAC541-7B7A-43D3-8B79-37D633B846F1}">
                  <asvg:svgBlip xmlns:asvg="http://schemas.microsoft.com/office/drawing/2016/SVG/main" r:embed="rId4"/>
                </a:ext>
              </a:extLst>
            </a:blip>
            <a:stretch>
              <a:fillRect t="-17" b="-17"/>
            </a:stretch>
          </a:blipFill>
        </p:spPr>
        <p:txBody>
          <a:bodyPr/>
          <a:lstStyle/>
          <a:p>
            <a:endParaRPr lang="en-US"/>
          </a:p>
        </p:txBody>
      </p:sp>
      <p:sp>
        <p:nvSpPr>
          <p:cNvPr id="6" name="Freeform 6"/>
          <p:cNvSpPr/>
          <p:nvPr/>
        </p:nvSpPr>
        <p:spPr>
          <a:xfrm>
            <a:off x="12510719" y="4680612"/>
            <a:ext cx="1647716" cy="1716495"/>
          </a:xfrm>
          <a:custGeom>
            <a:avLst/>
            <a:gdLst/>
            <a:ahLst/>
            <a:cxnLst/>
            <a:rect l="l" t="t" r="r" b="b"/>
            <a:pathLst>
              <a:path w="1647716" h="1716495">
                <a:moveTo>
                  <a:pt x="0" y="0"/>
                </a:moveTo>
                <a:lnTo>
                  <a:pt x="1647716" y="0"/>
                </a:lnTo>
                <a:lnTo>
                  <a:pt x="1647716" y="1716495"/>
                </a:lnTo>
                <a:lnTo>
                  <a:pt x="0" y="1716495"/>
                </a:lnTo>
                <a:lnTo>
                  <a:pt x="0" y="0"/>
                </a:lnTo>
                <a:close/>
              </a:path>
            </a:pathLst>
          </a:custGeom>
          <a:blipFill>
            <a:blip r:embed="rId5">
              <a:extLst>
                <a:ext uri="{96DAC541-7B7A-43D3-8B79-37D633B846F1}">
                  <asvg:svgBlip xmlns:asvg="http://schemas.microsoft.com/office/drawing/2016/SVG/main" r:embed="rId6"/>
                </a:ext>
              </a:extLst>
            </a:blip>
            <a:stretch>
              <a:fillRect t="-2712" b="-2712"/>
            </a:stretch>
          </a:blipFill>
        </p:spPr>
        <p:txBody>
          <a:bodyPr/>
          <a:lstStyle/>
          <a:p>
            <a:endParaRPr lang="en-US"/>
          </a:p>
        </p:txBody>
      </p:sp>
      <p:sp>
        <p:nvSpPr>
          <p:cNvPr id="7" name="Freeform 7"/>
          <p:cNvSpPr/>
          <p:nvPr/>
        </p:nvSpPr>
        <p:spPr>
          <a:xfrm>
            <a:off x="11724221" y="3996997"/>
            <a:ext cx="3220703" cy="3083715"/>
          </a:xfrm>
          <a:custGeom>
            <a:avLst/>
            <a:gdLst/>
            <a:ahLst/>
            <a:cxnLst/>
            <a:rect l="l" t="t" r="r" b="b"/>
            <a:pathLst>
              <a:path w="3220703" h="3083715">
                <a:moveTo>
                  <a:pt x="0" y="0"/>
                </a:moveTo>
                <a:lnTo>
                  <a:pt x="3220703" y="0"/>
                </a:lnTo>
                <a:lnTo>
                  <a:pt x="3220703" y="3083715"/>
                </a:lnTo>
                <a:lnTo>
                  <a:pt x="0" y="3083715"/>
                </a:lnTo>
                <a:lnTo>
                  <a:pt x="0" y="0"/>
                </a:lnTo>
                <a:close/>
              </a:path>
            </a:pathLst>
          </a:custGeom>
          <a:blipFill>
            <a:blip r:embed="rId7">
              <a:extLst>
                <a:ext uri="{96DAC541-7B7A-43D3-8B79-37D633B846F1}">
                  <asvg:svgBlip xmlns:asvg="http://schemas.microsoft.com/office/drawing/2016/SVG/main" r:embed="rId8"/>
                </a:ext>
              </a:extLst>
            </a:blip>
            <a:stretch>
              <a:fillRect l="-89" r="-89"/>
            </a:stretch>
          </a:blipFill>
        </p:spPr>
        <p:txBody>
          <a:bodyPr/>
          <a:lstStyle/>
          <a:p>
            <a:endParaRPr lang="en-US"/>
          </a:p>
        </p:txBody>
      </p:sp>
      <p:sp>
        <p:nvSpPr>
          <p:cNvPr id="8" name="Freeform 8"/>
          <p:cNvSpPr/>
          <p:nvPr/>
        </p:nvSpPr>
        <p:spPr>
          <a:xfrm>
            <a:off x="10295342" y="2628894"/>
            <a:ext cx="6078470" cy="5819925"/>
          </a:xfrm>
          <a:custGeom>
            <a:avLst/>
            <a:gdLst/>
            <a:ahLst/>
            <a:cxnLst/>
            <a:rect l="l" t="t" r="r" b="b"/>
            <a:pathLst>
              <a:path w="6078470" h="5819925">
                <a:moveTo>
                  <a:pt x="0" y="0"/>
                </a:moveTo>
                <a:lnTo>
                  <a:pt x="6078470" y="0"/>
                </a:lnTo>
                <a:lnTo>
                  <a:pt x="6078470" y="5819925"/>
                </a:lnTo>
                <a:lnTo>
                  <a:pt x="0" y="5819925"/>
                </a:lnTo>
                <a:lnTo>
                  <a:pt x="0" y="0"/>
                </a:lnTo>
                <a:close/>
              </a:path>
            </a:pathLst>
          </a:custGeom>
          <a:blipFill>
            <a:blip r:embed="rId9">
              <a:extLst>
                <a:ext uri="{96DAC541-7B7A-43D3-8B79-37D633B846F1}">
                  <asvg:svgBlip xmlns:asvg="http://schemas.microsoft.com/office/drawing/2016/SVG/main" r:embed="rId10"/>
                </a:ext>
              </a:extLst>
            </a:blip>
            <a:stretch>
              <a:fillRect t="-14" b="-14"/>
            </a:stretch>
          </a:blipFill>
        </p:spPr>
        <p:txBody>
          <a:bodyPr/>
          <a:lstStyle/>
          <a:p>
            <a:endParaRPr lang="en-US"/>
          </a:p>
        </p:txBody>
      </p:sp>
      <p:sp>
        <p:nvSpPr>
          <p:cNvPr id="9" name="Freeform 9"/>
          <p:cNvSpPr/>
          <p:nvPr/>
        </p:nvSpPr>
        <p:spPr>
          <a:xfrm>
            <a:off x="13004556" y="3675055"/>
            <a:ext cx="660037" cy="636516"/>
          </a:xfrm>
          <a:custGeom>
            <a:avLst/>
            <a:gdLst/>
            <a:ahLst/>
            <a:cxnLst/>
            <a:rect l="l" t="t" r="r" b="b"/>
            <a:pathLst>
              <a:path w="660037" h="636516">
                <a:moveTo>
                  <a:pt x="0" y="0"/>
                </a:moveTo>
                <a:lnTo>
                  <a:pt x="660037" y="0"/>
                </a:lnTo>
                <a:lnTo>
                  <a:pt x="660037" y="636516"/>
                </a:lnTo>
                <a:lnTo>
                  <a:pt x="0" y="636516"/>
                </a:lnTo>
                <a:lnTo>
                  <a:pt x="0" y="0"/>
                </a:lnTo>
                <a:close/>
              </a:path>
            </a:pathLst>
          </a:custGeom>
          <a:blipFill>
            <a:blip r:embed="rId11">
              <a:extLst>
                <a:ext uri="{96DAC541-7B7A-43D3-8B79-37D633B846F1}">
                  <asvg:svgBlip xmlns:asvg="http://schemas.microsoft.com/office/drawing/2016/SVG/main" r:embed="rId12"/>
                </a:ext>
              </a:extLst>
            </a:blip>
            <a:stretch>
              <a:fillRect l="-377" r="-377"/>
            </a:stretch>
          </a:blipFill>
        </p:spPr>
        <p:txBody>
          <a:bodyPr/>
          <a:lstStyle/>
          <a:p>
            <a:endParaRPr lang="en-US"/>
          </a:p>
        </p:txBody>
      </p:sp>
      <p:sp>
        <p:nvSpPr>
          <p:cNvPr id="10" name="Freeform 10"/>
          <p:cNvSpPr/>
          <p:nvPr/>
        </p:nvSpPr>
        <p:spPr>
          <a:xfrm>
            <a:off x="10761048" y="3180990"/>
            <a:ext cx="758060" cy="722578"/>
          </a:xfrm>
          <a:custGeom>
            <a:avLst/>
            <a:gdLst/>
            <a:ahLst/>
            <a:cxnLst/>
            <a:rect l="l" t="t" r="r" b="b"/>
            <a:pathLst>
              <a:path w="758060" h="722578">
                <a:moveTo>
                  <a:pt x="0" y="0"/>
                </a:moveTo>
                <a:lnTo>
                  <a:pt x="758060" y="0"/>
                </a:lnTo>
                <a:lnTo>
                  <a:pt x="758060" y="722578"/>
                </a:lnTo>
                <a:lnTo>
                  <a:pt x="0" y="722578"/>
                </a:lnTo>
                <a:lnTo>
                  <a:pt x="0" y="0"/>
                </a:lnTo>
                <a:close/>
              </a:path>
            </a:pathLst>
          </a:custGeom>
          <a:blipFill>
            <a:blip r:embed="rId13">
              <a:extLst>
                <a:ext uri="{96DAC541-7B7A-43D3-8B79-37D633B846F1}">
                  <asvg:svgBlip xmlns:asvg="http://schemas.microsoft.com/office/drawing/2016/SVG/main" r:embed="rId14"/>
                </a:ext>
              </a:extLst>
            </a:blip>
            <a:stretch>
              <a:fillRect l="-168" r="-168"/>
            </a:stretch>
          </a:blipFill>
        </p:spPr>
        <p:txBody>
          <a:bodyPr/>
          <a:lstStyle/>
          <a:p>
            <a:endParaRPr lang="en-US"/>
          </a:p>
        </p:txBody>
      </p:sp>
      <p:sp>
        <p:nvSpPr>
          <p:cNvPr id="11" name="TextBox 11"/>
          <p:cNvSpPr txBox="1"/>
          <p:nvPr/>
        </p:nvSpPr>
        <p:spPr>
          <a:xfrm>
            <a:off x="15262087" y="5017136"/>
            <a:ext cx="1057482" cy="1080412"/>
          </a:xfrm>
          <a:prstGeom prst="rect">
            <a:avLst/>
          </a:prstGeom>
        </p:spPr>
        <p:txBody>
          <a:bodyPr lIns="0" tIns="0" rIns="0" bIns="0" rtlCol="0" anchor="t">
            <a:spAutoFit/>
          </a:bodyPr>
          <a:lstStyle/>
          <a:p>
            <a:pPr algn="ctr">
              <a:lnSpc>
                <a:spcPts val="2727"/>
              </a:lnSpc>
            </a:pPr>
            <a:r>
              <a:rPr lang="en-US" sz="2100" b="1" i="1">
                <a:solidFill>
                  <a:srgbClr val="004AAD"/>
                </a:solidFill>
                <a:latin typeface="Arimo Bold Italics"/>
                <a:ea typeface="Arimo Bold Italics"/>
                <a:cs typeface="Arimo Bold Italics"/>
                <a:sym typeface="Arimo Bold Italics"/>
              </a:rPr>
              <a:t>KODY Caring Dads</a:t>
            </a:r>
          </a:p>
        </p:txBody>
      </p:sp>
      <p:sp>
        <p:nvSpPr>
          <p:cNvPr id="12" name="TextBox 12"/>
          <p:cNvSpPr txBox="1"/>
          <p:nvPr/>
        </p:nvSpPr>
        <p:spPr>
          <a:xfrm>
            <a:off x="10274400" y="5145587"/>
            <a:ext cx="1215450" cy="734165"/>
          </a:xfrm>
          <a:prstGeom prst="rect">
            <a:avLst/>
          </a:prstGeom>
        </p:spPr>
        <p:txBody>
          <a:bodyPr lIns="0" tIns="0" rIns="0" bIns="0" rtlCol="0" anchor="t">
            <a:spAutoFit/>
          </a:bodyPr>
          <a:lstStyle/>
          <a:p>
            <a:pPr algn="ctr">
              <a:lnSpc>
                <a:spcPts val="2733"/>
              </a:lnSpc>
            </a:pPr>
            <a:r>
              <a:rPr lang="en-US" sz="2100" b="1" i="1">
                <a:solidFill>
                  <a:srgbClr val="CB6CE6"/>
                </a:solidFill>
                <a:latin typeface="Arimo Bold Italics"/>
                <a:ea typeface="Arimo Bold Italics"/>
                <a:cs typeface="Arimo Bold Italics"/>
                <a:sym typeface="Arimo Bold Italics"/>
              </a:rPr>
              <a:t>Kids in Focus</a:t>
            </a:r>
          </a:p>
        </p:txBody>
      </p:sp>
      <p:sp>
        <p:nvSpPr>
          <p:cNvPr id="13" name="TextBox 13"/>
          <p:cNvSpPr txBox="1"/>
          <p:nvPr/>
        </p:nvSpPr>
        <p:spPr>
          <a:xfrm>
            <a:off x="12426816" y="2847707"/>
            <a:ext cx="1721812" cy="715708"/>
          </a:xfrm>
          <a:prstGeom prst="rect">
            <a:avLst/>
          </a:prstGeom>
        </p:spPr>
        <p:txBody>
          <a:bodyPr lIns="0" tIns="0" rIns="0" bIns="0" rtlCol="0" anchor="t">
            <a:spAutoFit/>
          </a:bodyPr>
          <a:lstStyle/>
          <a:p>
            <a:pPr algn="ctr">
              <a:lnSpc>
                <a:spcPts val="2733"/>
              </a:lnSpc>
            </a:pPr>
            <a:r>
              <a:rPr lang="en-US" sz="2100" b="1" i="1">
                <a:solidFill>
                  <a:srgbClr val="66CDCA"/>
                </a:solidFill>
                <a:latin typeface="Arimo Bold Italics"/>
                <a:ea typeface="Arimo Bold Italics"/>
                <a:cs typeface="Arimo Bold Italics"/>
                <a:sym typeface="Arimo Bold Italics"/>
              </a:rPr>
              <a:t>AOD Counselling</a:t>
            </a:r>
          </a:p>
        </p:txBody>
      </p:sp>
      <p:sp>
        <p:nvSpPr>
          <p:cNvPr id="14" name="TextBox 14"/>
          <p:cNvSpPr txBox="1"/>
          <p:nvPr/>
        </p:nvSpPr>
        <p:spPr>
          <a:xfrm>
            <a:off x="12002729" y="1675699"/>
            <a:ext cx="2740470" cy="640244"/>
          </a:xfrm>
          <a:prstGeom prst="rect">
            <a:avLst/>
          </a:prstGeom>
        </p:spPr>
        <p:txBody>
          <a:bodyPr lIns="0" tIns="0" rIns="0" bIns="0" rtlCol="0" anchor="t">
            <a:spAutoFit/>
          </a:bodyPr>
          <a:lstStyle/>
          <a:p>
            <a:pPr algn="ctr">
              <a:lnSpc>
                <a:spcPts val="3682"/>
              </a:lnSpc>
            </a:pPr>
            <a:r>
              <a:rPr lang="en-US" sz="2100" i="1">
                <a:solidFill>
                  <a:srgbClr val="000000"/>
                </a:solidFill>
                <a:latin typeface="Canva Sans Italics"/>
                <a:ea typeface="Canva Sans Italics"/>
                <a:cs typeface="Canva Sans Italics"/>
                <a:sym typeface="Canva Sans Italics"/>
              </a:rPr>
              <a:t>Case Coordination</a:t>
            </a:r>
          </a:p>
        </p:txBody>
      </p:sp>
      <p:sp>
        <p:nvSpPr>
          <p:cNvPr id="15" name="TextBox 15"/>
          <p:cNvSpPr txBox="1"/>
          <p:nvPr/>
        </p:nvSpPr>
        <p:spPr>
          <a:xfrm>
            <a:off x="15757636" y="2493266"/>
            <a:ext cx="1118902" cy="1084478"/>
          </a:xfrm>
          <a:prstGeom prst="rect">
            <a:avLst/>
          </a:prstGeom>
        </p:spPr>
        <p:txBody>
          <a:bodyPr lIns="0" tIns="0" rIns="0" bIns="0" rtlCol="0" anchor="t">
            <a:spAutoFit/>
          </a:bodyPr>
          <a:lstStyle/>
          <a:p>
            <a:pPr algn="ctr">
              <a:lnSpc>
                <a:spcPts val="2172"/>
              </a:lnSpc>
            </a:pPr>
            <a:r>
              <a:rPr lang="en-US" sz="1551">
                <a:solidFill>
                  <a:srgbClr val="000000"/>
                </a:solidFill>
                <a:latin typeface="Canva Sans"/>
                <a:ea typeface="Canva Sans"/>
                <a:cs typeface="Canva Sans"/>
                <a:sym typeface="Canva Sans"/>
              </a:rPr>
              <a:t>KODY Caring Dads Facilitators</a:t>
            </a:r>
          </a:p>
        </p:txBody>
      </p:sp>
      <p:sp>
        <p:nvSpPr>
          <p:cNvPr id="16" name="TextBox 16"/>
          <p:cNvSpPr txBox="1"/>
          <p:nvPr/>
        </p:nvSpPr>
        <p:spPr>
          <a:xfrm>
            <a:off x="9720084" y="7689468"/>
            <a:ext cx="1150510" cy="850250"/>
          </a:xfrm>
          <a:prstGeom prst="rect">
            <a:avLst/>
          </a:prstGeom>
        </p:spPr>
        <p:txBody>
          <a:bodyPr lIns="0" tIns="0" rIns="0" bIns="0" rtlCol="0" anchor="t">
            <a:spAutoFit/>
          </a:bodyPr>
          <a:lstStyle/>
          <a:p>
            <a:pPr algn="ctr">
              <a:lnSpc>
                <a:spcPts val="2172"/>
              </a:lnSpc>
            </a:pPr>
            <a:r>
              <a:rPr lang="en-US" sz="1551">
                <a:solidFill>
                  <a:srgbClr val="000000"/>
                </a:solidFill>
                <a:latin typeface="Canva Sans"/>
                <a:ea typeface="Canva Sans"/>
                <a:cs typeface="Canva Sans"/>
                <a:sym typeface="Canva Sans"/>
              </a:rPr>
              <a:t>Child &amp; Family Wellbeing Practitioner</a:t>
            </a:r>
          </a:p>
        </p:txBody>
      </p:sp>
      <p:sp>
        <p:nvSpPr>
          <p:cNvPr id="17" name="TextBox 17"/>
          <p:cNvSpPr txBox="1"/>
          <p:nvPr/>
        </p:nvSpPr>
        <p:spPr>
          <a:xfrm>
            <a:off x="10027699" y="2605765"/>
            <a:ext cx="1278774" cy="500545"/>
          </a:xfrm>
          <a:prstGeom prst="rect">
            <a:avLst/>
          </a:prstGeom>
        </p:spPr>
        <p:txBody>
          <a:bodyPr lIns="0" tIns="0" rIns="0" bIns="0" rtlCol="0" anchor="t">
            <a:spAutoFit/>
          </a:bodyPr>
          <a:lstStyle/>
          <a:p>
            <a:pPr algn="ctr">
              <a:lnSpc>
                <a:spcPts val="2166"/>
              </a:lnSpc>
            </a:pPr>
            <a:r>
              <a:rPr lang="en-US" sz="1545">
                <a:solidFill>
                  <a:srgbClr val="000000"/>
                </a:solidFill>
                <a:latin typeface="Canva Sans"/>
                <a:ea typeface="Canva Sans"/>
                <a:cs typeface="Canva Sans"/>
                <a:sym typeface="Canva Sans"/>
              </a:rPr>
              <a:t>AOD Practitioner</a:t>
            </a:r>
          </a:p>
        </p:txBody>
      </p:sp>
      <p:sp>
        <p:nvSpPr>
          <p:cNvPr id="18" name="TextBox 18"/>
          <p:cNvSpPr txBox="1"/>
          <p:nvPr/>
        </p:nvSpPr>
        <p:spPr>
          <a:xfrm>
            <a:off x="15597764" y="7635875"/>
            <a:ext cx="1278774" cy="500713"/>
          </a:xfrm>
          <a:prstGeom prst="rect">
            <a:avLst/>
          </a:prstGeom>
        </p:spPr>
        <p:txBody>
          <a:bodyPr lIns="0" tIns="0" rIns="0" bIns="0" rtlCol="0" anchor="t">
            <a:spAutoFit/>
          </a:bodyPr>
          <a:lstStyle/>
          <a:p>
            <a:pPr algn="ctr">
              <a:lnSpc>
                <a:spcPts val="2172"/>
              </a:lnSpc>
            </a:pPr>
            <a:r>
              <a:rPr lang="en-US" sz="1551" i="1">
                <a:solidFill>
                  <a:srgbClr val="000000"/>
                </a:solidFill>
                <a:latin typeface="Canva Sans Italics"/>
                <a:ea typeface="Canva Sans Italics"/>
                <a:cs typeface="Canva Sans Italics"/>
                <a:sym typeface="Canva Sans Italics"/>
              </a:rPr>
              <a:t>KiF</a:t>
            </a:r>
            <a:r>
              <a:rPr lang="en-US" sz="1551">
                <a:solidFill>
                  <a:srgbClr val="000000"/>
                </a:solidFill>
                <a:latin typeface="Canva Sans"/>
                <a:ea typeface="Canva Sans"/>
                <a:cs typeface="Canva Sans"/>
                <a:sym typeface="Canva Sans"/>
              </a:rPr>
              <a:t> Case Manager</a:t>
            </a:r>
          </a:p>
        </p:txBody>
      </p:sp>
      <p:sp>
        <p:nvSpPr>
          <p:cNvPr id="19" name="Freeform 19"/>
          <p:cNvSpPr/>
          <p:nvPr/>
        </p:nvSpPr>
        <p:spPr>
          <a:xfrm>
            <a:off x="10657248" y="7157578"/>
            <a:ext cx="897694" cy="756638"/>
          </a:xfrm>
          <a:custGeom>
            <a:avLst/>
            <a:gdLst/>
            <a:ahLst/>
            <a:cxnLst/>
            <a:rect l="l" t="t" r="r" b="b"/>
            <a:pathLst>
              <a:path w="897694" h="756638">
                <a:moveTo>
                  <a:pt x="0" y="0"/>
                </a:moveTo>
                <a:lnTo>
                  <a:pt x="897694" y="0"/>
                </a:lnTo>
                <a:lnTo>
                  <a:pt x="897694" y="756638"/>
                </a:lnTo>
                <a:lnTo>
                  <a:pt x="0" y="756638"/>
                </a:lnTo>
                <a:lnTo>
                  <a:pt x="0" y="0"/>
                </a:lnTo>
                <a:close/>
              </a:path>
            </a:pathLst>
          </a:custGeom>
          <a:blipFill>
            <a:blip r:embed="rId15">
              <a:extLst>
                <a:ext uri="{96DAC541-7B7A-43D3-8B79-37D633B846F1}">
                  <asvg:svgBlip xmlns:asvg="http://schemas.microsoft.com/office/drawing/2016/SVG/main" r:embed="rId16"/>
                </a:ext>
              </a:extLst>
            </a:blip>
            <a:stretch>
              <a:fillRect l="-45" r="-45"/>
            </a:stretch>
          </a:blipFill>
        </p:spPr>
        <p:txBody>
          <a:bodyPr/>
          <a:lstStyle/>
          <a:p>
            <a:endParaRPr lang="en-US"/>
          </a:p>
        </p:txBody>
      </p:sp>
      <p:sp>
        <p:nvSpPr>
          <p:cNvPr id="20" name="Freeform 20"/>
          <p:cNvSpPr/>
          <p:nvPr/>
        </p:nvSpPr>
        <p:spPr>
          <a:xfrm>
            <a:off x="15056337" y="3103945"/>
            <a:ext cx="836797" cy="722330"/>
          </a:xfrm>
          <a:custGeom>
            <a:avLst/>
            <a:gdLst/>
            <a:ahLst/>
            <a:cxnLst/>
            <a:rect l="l" t="t" r="r" b="b"/>
            <a:pathLst>
              <a:path w="836797" h="722330">
                <a:moveTo>
                  <a:pt x="0" y="0"/>
                </a:moveTo>
                <a:lnTo>
                  <a:pt x="836797" y="0"/>
                </a:lnTo>
                <a:lnTo>
                  <a:pt x="836797" y="722330"/>
                </a:lnTo>
                <a:lnTo>
                  <a:pt x="0" y="722330"/>
                </a:lnTo>
                <a:lnTo>
                  <a:pt x="0" y="0"/>
                </a:lnTo>
                <a:close/>
              </a:path>
            </a:pathLst>
          </a:custGeom>
          <a:blipFill>
            <a:blip r:embed="rId17">
              <a:extLst>
                <a:ext uri="{96DAC541-7B7A-43D3-8B79-37D633B846F1}">
                  <asvg:svgBlip xmlns:asvg="http://schemas.microsoft.com/office/drawing/2016/SVG/main" r:embed="rId18"/>
                </a:ext>
              </a:extLst>
            </a:blip>
            <a:stretch>
              <a:fillRect t="-24" b="-24"/>
            </a:stretch>
          </a:blipFill>
        </p:spPr>
        <p:txBody>
          <a:bodyPr/>
          <a:lstStyle/>
          <a:p>
            <a:endParaRPr lang="en-US"/>
          </a:p>
        </p:txBody>
      </p:sp>
      <p:sp>
        <p:nvSpPr>
          <p:cNvPr id="21" name="Freeform 21"/>
          <p:cNvSpPr/>
          <p:nvPr/>
        </p:nvSpPr>
        <p:spPr>
          <a:xfrm>
            <a:off x="15124134" y="7184979"/>
            <a:ext cx="764961" cy="723394"/>
          </a:xfrm>
          <a:custGeom>
            <a:avLst/>
            <a:gdLst/>
            <a:ahLst/>
            <a:cxnLst/>
            <a:rect l="l" t="t" r="r" b="b"/>
            <a:pathLst>
              <a:path w="764961" h="723394">
                <a:moveTo>
                  <a:pt x="0" y="0"/>
                </a:moveTo>
                <a:lnTo>
                  <a:pt x="764961" y="0"/>
                </a:lnTo>
                <a:lnTo>
                  <a:pt x="764961" y="723394"/>
                </a:lnTo>
                <a:lnTo>
                  <a:pt x="0" y="723394"/>
                </a:lnTo>
                <a:lnTo>
                  <a:pt x="0" y="0"/>
                </a:lnTo>
                <a:close/>
              </a:path>
            </a:pathLst>
          </a:custGeom>
          <a:blipFill>
            <a:blip r:embed="rId19">
              <a:extLst>
                <a:ext uri="{96DAC541-7B7A-43D3-8B79-37D633B846F1}">
                  <asvg:svgBlip xmlns:asvg="http://schemas.microsoft.com/office/drawing/2016/SVG/main" r:embed="rId20"/>
                </a:ext>
              </a:extLst>
            </a:blip>
            <a:stretch>
              <a:fillRect l="-393" r="-393"/>
            </a:stretch>
          </a:blipFill>
        </p:spPr>
        <p:txBody>
          <a:bodyPr/>
          <a:lstStyle/>
          <a:p>
            <a:endParaRPr lang="en-US"/>
          </a:p>
        </p:txBody>
      </p:sp>
      <p:sp>
        <p:nvSpPr>
          <p:cNvPr id="22" name="Freeform 22"/>
          <p:cNvSpPr/>
          <p:nvPr/>
        </p:nvSpPr>
        <p:spPr>
          <a:xfrm>
            <a:off x="11379252" y="5224283"/>
            <a:ext cx="692939" cy="629144"/>
          </a:xfrm>
          <a:custGeom>
            <a:avLst/>
            <a:gdLst/>
            <a:ahLst/>
            <a:cxnLst/>
            <a:rect l="l" t="t" r="r" b="b"/>
            <a:pathLst>
              <a:path w="692939" h="629144">
                <a:moveTo>
                  <a:pt x="0" y="0"/>
                </a:moveTo>
                <a:lnTo>
                  <a:pt x="692939" y="0"/>
                </a:lnTo>
                <a:lnTo>
                  <a:pt x="692939" y="629144"/>
                </a:lnTo>
                <a:lnTo>
                  <a:pt x="0" y="629144"/>
                </a:lnTo>
                <a:lnTo>
                  <a:pt x="0" y="0"/>
                </a:lnTo>
                <a:close/>
              </a:path>
            </a:pathLst>
          </a:custGeom>
          <a:blipFill>
            <a:blip r:embed="rId21">
              <a:extLst>
                <a:ext uri="{96DAC541-7B7A-43D3-8B79-37D633B846F1}">
                  <asvg:svgBlip xmlns:asvg="http://schemas.microsoft.com/office/drawing/2016/SVG/main" r:embed="rId22"/>
                </a:ext>
              </a:extLst>
            </a:blip>
            <a:stretch>
              <a:fillRect t="-543" b="-543"/>
            </a:stretch>
          </a:blipFill>
        </p:spPr>
        <p:txBody>
          <a:bodyPr/>
          <a:lstStyle/>
          <a:p>
            <a:endParaRPr lang="en-US"/>
          </a:p>
        </p:txBody>
      </p:sp>
      <p:sp>
        <p:nvSpPr>
          <p:cNvPr id="23" name="Freeform 23"/>
          <p:cNvSpPr/>
          <p:nvPr/>
        </p:nvSpPr>
        <p:spPr>
          <a:xfrm>
            <a:off x="14602050" y="5224283"/>
            <a:ext cx="667772" cy="629144"/>
          </a:xfrm>
          <a:custGeom>
            <a:avLst/>
            <a:gdLst/>
            <a:ahLst/>
            <a:cxnLst/>
            <a:rect l="l" t="t" r="r" b="b"/>
            <a:pathLst>
              <a:path w="667772" h="629144">
                <a:moveTo>
                  <a:pt x="0" y="0"/>
                </a:moveTo>
                <a:lnTo>
                  <a:pt x="667772" y="0"/>
                </a:lnTo>
                <a:lnTo>
                  <a:pt x="667772" y="629144"/>
                </a:lnTo>
                <a:lnTo>
                  <a:pt x="0" y="629144"/>
                </a:lnTo>
                <a:lnTo>
                  <a:pt x="0" y="0"/>
                </a:lnTo>
                <a:close/>
              </a:path>
            </a:pathLst>
          </a:custGeom>
          <a:blipFill>
            <a:blip r:embed="rId23">
              <a:extLst>
                <a:ext uri="{96DAC541-7B7A-43D3-8B79-37D633B846F1}">
                  <asvg:svgBlip xmlns:asvg="http://schemas.microsoft.com/office/drawing/2016/SVG/main" r:embed="rId24"/>
                </a:ext>
              </a:extLst>
            </a:blip>
            <a:stretch>
              <a:fillRect t="-80" b="-80"/>
            </a:stretch>
          </a:blipFill>
        </p:spPr>
        <p:txBody>
          <a:bodyPr/>
          <a:lstStyle/>
          <a:p>
            <a:endParaRPr lang="en-US"/>
          </a:p>
        </p:txBody>
      </p:sp>
      <p:sp>
        <p:nvSpPr>
          <p:cNvPr id="24" name="AutoShape 24"/>
          <p:cNvSpPr/>
          <p:nvPr/>
        </p:nvSpPr>
        <p:spPr>
          <a:xfrm>
            <a:off x="-5774972" y="2605081"/>
            <a:ext cx="15802672" cy="0"/>
          </a:xfrm>
          <a:prstGeom prst="line">
            <a:avLst/>
          </a:prstGeom>
          <a:ln w="47625" cap="rnd">
            <a:solidFill>
              <a:srgbClr val="BF66FB"/>
            </a:solidFill>
            <a:prstDash val="solid"/>
            <a:headEnd type="none" w="sm" len="sm"/>
            <a:tailEnd type="none" w="sm" len="sm"/>
          </a:ln>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3" name="Group 3"/>
          <p:cNvGrpSpPr>
            <a:grpSpLocks noChangeAspect="1"/>
          </p:cNvGrpSpPr>
          <p:nvPr/>
        </p:nvGrpSpPr>
        <p:grpSpPr>
          <a:xfrm>
            <a:off x="16705660" y="810817"/>
            <a:ext cx="782240" cy="782240"/>
            <a:chOff x="0" y="0"/>
            <a:chExt cx="1042987" cy="1042987"/>
          </a:xfrm>
        </p:grpSpPr>
        <p:sp>
          <p:nvSpPr>
            <p:cNvPr id="4" name="Freeform 4"/>
            <p:cNvSpPr/>
            <p:nvPr/>
          </p:nvSpPr>
          <p:spPr>
            <a:xfrm>
              <a:off x="0" y="0"/>
              <a:ext cx="1042924" cy="1042924"/>
            </a:xfrm>
            <a:custGeom>
              <a:avLst/>
              <a:gdLst/>
              <a:ahLst/>
              <a:cxnLst/>
              <a:rect l="l" t="t" r="r" b="b"/>
              <a:pathLst>
                <a:path w="1042924" h="1042924">
                  <a:moveTo>
                    <a:pt x="0" y="0"/>
                  </a:moveTo>
                  <a:lnTo>
                    <a:pt x="1042924" y="0"/>
                  </a:lnTo>
                  <a:lnTo>
                    <a:pt x="1042924" y="1042924"/>
                  </a:lnTo>
                  <a:lnTo>
                    <a:pt x="0" y="1042924"/>
                  </a:lnTo>
                  <a:lnTo>
                    <a:pt x="0" y="0"/>
                  </a:lnTo>
                  <a:close/>
                </a:path>
              </a:pathLst>
            </a:custGeom>
            <a:blipFill>
              <a:blip r:embed="rId4"/>
              <a:stretch>
                <a:fillRect r="-6" b="-6"/>
              </a:stretch>
            </a:blipFill>
          </p:spPr>
          <p:txBody>
            <a:bodyPr/>
            <a:lstStyle/>
            <a:p>
              <a:endParaRPr lang="en-US"/>
            </a:p>
          </p:txBody>
        </p:sp>
      </p:grpSp>
      <p:grpSp>
        <p:nvGrpSpPr>
          <p:cNvPr id="5" name="Group 5"/>
          <p:cNvGrpSpPr/>
          <p:nvPr/>
        </p:nvGrpSpPr>
        <p:grpSpPr>
          <a:xfrm>
            <a:off x="16502063" y="706583"/>
            <a:ext cx="1093211" cy="1066800"/>
            <a:chOff x="0" y="0"/>
            <a:chExt cx="1457615" cy="1422400"/>
          </a:xfrm>
        </p:grpSpPr>
        <p:sp>
          <p:nvSpPr>
            <p:cNvPr id="6" name="Freeform 6"/>
            <p:cNvSpPr/>
            <p:nvPr/>
          </p:nvSpPr>
          <p:spPr>
            <a:xfrm>
              <a:off x="0" y="0"/>
              <a:ext cx="1457579" cy="1422400"/>
            </a:xfrm>
            <a:custGeom>
              <a:avLst/>
              <a:gdLst/>
              <a:ahLst/>
              <a:cxnLst/>
              <a:rect l="l" t="t" r="r" b="b"/>
              <a:pathLst>
                <a:path w="1457579" h="1422400">
                  <a:moveTo>
                    <a:pt x="0" y="0"/>
                  </a:moveTo>
                  <a:lnTo>
                    <a:pt x="1457579" y="0"/>
                  </a:lnTo>
                  <a:lnTo>
                    <a:pt x="1457579" y="1422400"/>
                  </a:lnTo>
                  <a:lnTo>
                    <a:pt x="0" y="1422400"/>
                  </a:lnTo>
                  <a:close/>
                </a:path>
              </a:pathLst>
            </a:custGeom>
            <a:solidFill>
              <a:srgbClr val="FFFFFF"/>
            </a:solidFill>
          </p:spPr>
          <p:txBody>
            <a:bodyPr/>
            <a:lstStyle/>
            <a:p>
              <a:endParaRPr lang="en-US"/>
            </a:p>
          </p:txBody>
        </p:sp>
      </p:grpSp>
      <p:grpSp>
        <p:nvGrpSpPr>
          <p:cNvPr id="7" name="Group 7"/>
          <p:cNvGrpSpPr>
            <a:grpSpLocks noChangeAspect="1"/>
          </p:cNvGrpSpPr>
          <p:nvPr/>
        </p:nvGrpSpPr>
        <p:grpSpPr>
          <a:xfrm>
            <a:off x="16705660" y="810817"/>
            <a:ext cx="782240" cy="782240"/>
            <a:chOff x="0" y="0"/>
            <a:chExt cx="1042987" cy="1042987"/>
          </a:xfrm>
        </p:grpSpPr>
        <p:sp>
          <p:nvSpPr>
            <p:cNvPr id="8" name="Freeform 8"/>
            <p:cNvSpPr/>
            <p:nvPr/>
          </p:nvSpPr>
          <p:spPr>
            <a:xfrm>
              <a:off x="0" y="0"/>
              <a:ext cx="1042924" cy="1042924"/>
            </a:xfrm>
            <a:custGeom>
              <a:avLst/>
              <a:gdLst/>
              <a:ahLst/>
              <a:cxnLst/>
              <a:rect l="l" t="t" r="r" b="b"/>
              <a:pathLst>
                <a:path w="1042924" h="1042924">
                  <a:moveTo>
                    <a:pt x="0" y="0"/>
                  </a:moveTo>
                  <a:lnTo>
                    <a:pt x="1042924" y="0"/>
                  </a:lnTo>
                  <a:lnTo>
                    <a:pt x="1042924" y="1042924"/>
                  </a:lnTo>
                  <a:lnTo>
                    <a:pt x="0" y="1042924"/>
                  </a:lnTo>
                  <a:lnTo>
                    <a:pt x="0" y="0"/>
                  </a:lnTo>
                  <a:close/>
                </a:path>
              </a:pathLst>
            </a:custGeom>
            <a:blipFill>
              <a:blip r:embed="rId4"/>
              <a:stretch>
                <a:fillRect r="-6" b="-6"/>
              </a:stretch>
            </a:blipFill>
          </p:spPr>
          <p:txBody>
            <a:bodyPr/>
            <a:lstStyle/>
            <a:p>
              <a:endParaRPr lang="en-US"/>
            </a:p>
          </p:txBody>
        </p:sp>
      </p:grpSp>
      <p:sp>
        <p:nvSpPr>
          <p:cNvPr id="9" name="TextBox 9"/>
          <p:cNvSpPr txBox="1"/>
          <p:nvPr/>
        </p:nvSpPr>
        <p:spPr>
          <a:xfrm>
            <a:off x="1943320" y="1406670"/>
            <a:ext cx="12946062" cy="781050"/>
          </a:xfrm>
          <a:prstGeom prst="rect">
            <a:avLst/>
          </a:prstGeom>
        </p:spPr>
        <p:txBody>
          <a:bodyPr lIns="0" tIns="0" rIns="0" bIns="0" rtlCol="0" anchor="t">
            <a:spAutoFit/>
          </a:bodyPr>
          <a:lstStyle/>
          <a:p>
            <a:pPr algn="l">
              <a:lnSpc>
                <a:spcPts val="5400"/>
              </a:lnSpc>
            </a:pPr>
            <a:r>
              <a:rPr lang="en-US" sz="5000" b="1">
                <a:solidFill>
                  <a:srgbClr val="331959"/>
                </a:solidFill>
                <a:latin typeface="Helvetica World Bold"/>
                <a:ea typeface="Helvetica World Bold"/>
                <a:cs typeface="Helvetica World Bold"/>
                <a:sym typeface="Helvetica World Bold"/>
              </a:rPr>
              <a:t>Findings from the KODY project (Part A)</a:t>
            </a:r>
          </a:p>
        </p:txBody>
      </p:sp>
      <p:grpSp>
        <p:nvGrpSpPr>
          <p:cNvPr id="10" name="Group 10"/>
          <p:cNvGrpSpPr/>
          <p:nvPr/>
        </p:nvGrpSpPr>
        <p:grpSpPr>
          <a:xfrm>
            <a:off x="1785938" y="9022558"/>
            <a:ext cx="871538" cy="547688"/>
            <a:chOff x="0" y="0"/>
            <a:chExt cx="1162051" cy="730251"/>
          </a:xfrm>
        </p:grpSpPr>
        <p:sp>
          <p:nvSpPr>
            <p:cNvPr id="11" name="Freeform 11"/>
            <p:cNvSpPr/>
            <p:nvPr/>
          </p:nvSpPr>
          <p:spPr>
            <a:xfrm>
              <a:off x="0" y="0"/>
              <a:ext cx="1162051" cy="730251"/>
            </a:xfrm>
            <a:custGeom>
              <a:avLst/>
              <a:gdLst/>
              <a:ahLst/>
              <a:cxnLst/>
              <a:rect l="l" t="t" r="r" b="b"/>
              <a:pathLst>
                <a:path w="1162051" h="730251">
                  <a:moveTo>
                    <a:pt x="0" y="0"/>
                  </a:moveTo>
                  <a:lnTo>
                    <a:pt x="1162051" y="0"/>
                  </a:lnTo>
                  <a:lnTo>
                    <a:pt x="1162051" y="730251"/>
                  </a:lnTo>
                  <a:lnTo>
                    <a:pt x="0" y="730251"/>
                  </a:lnTo>
                  <a:close/>
                </a:path>
              </a:pathLst>
            </a:custGeom>
            <a:solidFill>
              <a:srgbClr val="000000">
                <a:alpha val="0"/>
              </a:srgbClr>
            </a:solidFill>
          </p:spPr>
          <p:txBody>
            <a:bodyPr/>
            <a:lstStyle/>
            <a:p>
              <a:endParaRPr lang="en-US"/>
            </a:p>
          </p:txBody>
        </p:sp>
        <p:sp>
          <p:nvSpPr>
            <p:cNvPr id="12" name="TextBox 12"/>
            <p:cNvSpPr txBox="1"/>
            <p:nvPr/>
          </p:nvSpPr>
          <p:spPr>
            <a:xfrm>
              <a:off x="0" y="-38100"/>
              <a:ext cx="1162051" cy="768351"/>
            </a:xfrm>
            <a:prstGeom prst="rect">
              <a:avLst/>
            </a:prstGeom>
          </p:spPr>
          <p:txBody>
            <a:bodyPr lIns="0" tIns="0" rIns="0" bIns="0" rtlCol="0" anchor="ctr"/>
            <a:lstStyle/>
            <a:p>
              <a:pPr algn="l">
                <a:lnSpc>
                  <a:spcPts val="2160"/>
                </a:lnSpc>
              </a:pPr>
              <a:r>
                <a:rPr lang="en-US" sz="1800">
                  <a:solidFill>
                    <a:srgbClr val="331959"/>
                  </a:solidFill>
                  <a:latin typeface="Arial"/>
                  <a:ea typeface="Arial"/>
                  <a:cs typeface="Arial"/>
                  <a:sym typeface="Arial"/>
                </a:rPr>
                <a:t>12</a:t>
              </a:r>
            </a:p>
          </p:txBody>
        </p:sp>
      </p:grpSp>
      <p:sp>
        <p:nvSpPr>
          <p:cNvPr id="13" name="TextBox 13"/>
          <p:cNvSpPr txBox="1"/>
          <p:nvPr/>
        </p:nvSpPr>
        <p:spPr>
          <a:xfrm>
            <a:off x="1396345" y="2438084"/>
            <a:ext cx="14919722" cy="5749290"/>
          </a:xfrm>
          <a:prstGeom prst="rect">
            <a:avLst/>
          </a:prstGeom>
        </p:spPr>
        <p:txBody>
          <a:bodyPr lIns="0" tIns="0" rIns="0" bIns="0" rtlCol="0" anchor="t">
            <a:spAutoFit/>
          </a:bodyPr>
          <a:lstStyle/>
          <a:p>
            <a:pPr marL="517843" lvl="1" indent="-258922" algn="l">
              <a:lnSpc>
                <a:spcPts val="5040"/>
              </a:lnSpc>
              <a:buFont typeface="Arial"/>
              <a:buChar char="•"/>
            </a:pPr>
            <a:r>
              <a:rPr lang="en-US" sz="2800">
                <a:solidFill>
                  <a:srgbClr val="000000"/>
                </a:solidFill>
                <a:latin typeface="Arial"/>
                <a:ea typeface="Arial"/>
                <a:cs typeface="Arial"/>
                <a:sym typeface="Arial"/>
              </a:rPr>
              <a:t>Characteristics of the men – compared to the BAU Caring Dads program – men had much more substantial histories of violence – more convictions, more intervention orders, more breaches, double the number of violence charges (more violent outside the family).</a:t>
            </a:r>
          </a:p>
          <a:p>
            <a:pPr marL="517843" lvl="1" indent="-258922" algn="l">
              <a:lnSpc>
                <a:spcPts val="5040"/>
              </a:lnSpc>
              <a:buFont typeface="Arial"/>
              <a:buChar char="•"/>
            </a:pPr>
            <a:r>
              <a:rPr lang="en-US" sz="2800">
                <a:solidFill>
                  <a:srgbClr val="000000"/>
                </a:solidFill>
                <a:latin typeface="Arial"/>
                <a:ea typeface="Arial"/>
                <a:cs typeface="Arial"/>
                <a:sym typeface="Arial"/>
              </a:rPr>
              <a:t>Referral from the AOD workers was difficult.</a:t>
            </a:r>
          </a:p>
          <a:p>
            <a:pPr marL="517843" lvl="1" indent="-258922" algn="l">
              <a:lnSpc>
                <a:spcPts val="5040"/>
              </a:lnSpc>
              <a:buFont typeface="Arial"/>
              <a:buChar char="•"/>
            </a:pPr>
            <a:r>
              <a:rPr lang="en-US" sz="2800">
                <a:solidFill>
                  <a:srgbClr val="000000"/>
                </a:solidFill>
                <a:latin typeface="Arial"/>
                <a:ea typeface="Arial"/>
                <a:cs typeface="Arial"/>
                <a:sym typeface="Arial"/>
              </a:rPr>
              <a:t>Significant level of attrition.</a:t>
            </a:r>
          </a:p>
          <a:p>
            <a:pPr marL="517843" lvl="1" indent="-258922" algn="l">
              <a:lnSpc>
                <a:spcPts val="5040"/>
              </a:lnSpc>
              <a:buFont typeface="Arial"/>
              <a:buChar char="•"/>
            </a:pPr>
            <a:r>
              <a:rPr lang="en-US" sz="2800">
                <a:solidFill>
                  <a:srgbClr val="000000"/>
                </a:solidFill>
                <a:latin typeface="Arial"/>
                <a:ea typeface="Arial"/>
                <a:cs typeface="Arial"/>
                <a:sym typeface="Arial"/>
              </a:rPr>
              <a:t>Collaboration needed to be funded and formal – goodwill between organisations and staff only lasts for about 18 months (burn out).</a:t>
            </a:r>
          </a:p>
          <a:p>
            <a:pPr marL="517843" lvl="1" indent="-258922" algn="l">
              <a:lnSpc>
                <a:spcPts val="5040"/>
              </a:lnSpc>
              <a:buFont typeface="Arial"/>
              <a:buChar char="•"/>
            </a:pPr>
            <a:r>
              <a:rPr lang="en-US" sz="2800">
                <a:solidFill>
                  <a:srgbClr val="000000"/>
                </a:solidFill>
                <a:latin typeface="Arial"/>
                <a:ea typeface="Arial"/>
                <a:cs typeface="Arial"/>
                <a:sym typeface="Arial"/>
              </a:rPr>
              <a:t>Most women had moved on and therefore evaluation was difficult re triangulation with the men’s narratives.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3" name="Group 3"/>
          <p:cNvGrpSpPr>
            <a:grpSpLocks noChangeAspect="1"/>
          </p:cNvGrpSpPr>
          <p:nvPr/>
        </p:nvGrpSpPr>
        <p:grpSpPr>
          <a:xfrm>
            <a:off x="16705660" y="810817"/>
            <a:ext cx="782240" cy="782240"/>
            <a:chOff x="0" y="0"/>
            <a:chExt cx="1042987" cy="1042987"/>
          </a:xfrm>
        </p:grpSpPr>
        <p:sp>
          <p:nvSpPr>
            <p:cNvPr id="4" name="Freeform 4"/>
            <p:cNvSpPr/>
            <p:nvPr/>
          </p:nvSpPr>
          <p:spPr>
            <a:xfrm>
              <a:off x="0" y="0"/>
              <a:ext cx="1042924" cy="1042924"/>
            </a:xfrm>
            <a:custGeom>
              <a:avLst/>
              <a:gdLst/>
              <a:ahLst/>
              <a:cxnLst/>
              <a:rect l="l" t="t" r="r" b="b"/>
              <a:pathLst>
                <a:path w="1042924" h="1042924">
                  <a:moveTo>
                    <a:pt x="0" y="0"/>
                  </a:moveTo>
                  <a:lnTo>
                    <a:pt x="1042924" y="0"/>
                  </a:lnTo>
                  <a:lnTo>
                    <a:pt x="1042924" y="1042924"/>
                  </a:lnTo>
                  <a:lnTo>
                    <a:pt x="0" y="1042924"/>
                  </a:lnTo>
                  <a:lnTo>
                    <a:pt x="0" y="0"/>
                  </a:lnTo>
                  <a:close/>
                </a:path>
              </a:pathLst>
            </a:custGeom>
            <a:blipFill>
              <a:blip r:embed="rId4"/>
              <a:stretch>
                <a:fillRect r="-6" b="-6"/>
              </a:stretch>
            </a:blipFill>
          </p:spPr>
          <p:txBody>
            <a:bodyPr/>
            <a:lstStyle/>
            <a:p>
              <a:endParaRPr lang="en-US"/>
            </a:p>
          </p:txBody>
        </p:sp>
      </p:grpSp>
      <p:grpSp>
        <p:nvGrpSpPr>
          <p:cNvPr id="5" name="Group 5"/>
          <p:cNvGrpSpPr/>
          <p:nvPr/>
        </p:nvGrpSpPr>
        <p:grpSpPr>
          <a:xfrm>
            <a:off x="16502063" y="706583"/>
            <a:ext cx="1093211" cy="1066800"/>
            <a:chOff x="0" y="0"/>
            <a:chExt cx="1457615" cy="1422400"/>
          </a:xfrm>
        </p:grpSpPr>
        <p:sp>
          <p:nvSpPr>
            <p:cNvPr id="6" name="Freeform 6"/>
            <p:cNvSpPr/>
            <p:nvPr/>
          </p:nvSpPr>
          <p:spPr>
            <a:xfrm>
              <a:off x="0" y="0"/>
              <a:ext cx="1457579" cy="1422400"/>
            </a:xfrm>
            <a:custGeom>
              <a:avLst/>
              <a:gdLst/>
              <a:ahLst/>
              <a:cxnLst/>
              <a:rect l="l" t="t" r="r" b="b"/>
              <a:pathLst>
                <a:path w="1457579" h="1422400">
                  <a:moveTo>
                    <a:pt x="0" y="0"/>
                  </a:moveTo>
                  <a:lnTo>
                    <a:pt x="1457579" y="0"/>
                  </a:lnTo>
                  <a:lnTo>
                    <a:pt x="1457579" y="1422400"/>
                  </a:lnTo>
                  <a:lnTo>
                    <a:pt x="0" y="1422400"/>
                  </a:lnTo>
                  <a:close/>
                </a:path>
              </a:pathLst>
            </a:custGeom>
            <a:solidFill>
              <a:srgbClr val="FFFFFF"/>
            </a:solidFill>
          </p:spPr>
          <p:txBody>
            <a:bodyPr/>
            <a:lstStyle/>
            <a:p>
              <a:endParaRPr lang="en-US"/>
            </a:p>
          </p:txBody>
        </p:sp>
      </p:grpSp>
      <p:grpSp>
        <p:nvGrpSpPr>
          <p:cNvPr id="7" name="Group 7"/>
          <p:cNvGrpSpPr>
            <a:grpSpLocks noChangeAspect="1"/>
          </p:cNvGrpSpPr>
          <p:nvPr/>
        </p:nvGrpSpPr>
        <p:grpSpPr>
          <a:xfrm>
            <a:off x="16705660" y="810817"/>
            <a:ext cx="782240" cy="782240"/>
            <a:chOff x="0" y="0"/>
            <a:chExt cx="1042987" cy="1042987"/>
          </a:xfrm>
        </p:grpSpPr>
        <p:sp>
          <p:nvSpPr>
            <p:cNvPr id="8" name="Freeform 8"/>
            <p:cNvSpPr/>
            <p:nvPr/>
          </p:nvSpPr>
          <p:spPr>
            <a:xfrm>
              <a:off x="0" y="0"/>
              <a:ext cx="1042924" cy="1042924"/>
            </a:xfrm>
            <a:custGeom>
              <a:avLst/>
              <a:gdLst/>
              <a:ahLst/>
              <a:cxnLst/>
              <a:rect l="l" t="t" r="r" b="b"/>
              <a:pathLst>
                <a:path w="1042924" h="1042924">
                  <a:moveTo>
                    <a:pt x="0" y="0"/>
                  </a:moveTo>
                  <a:lnTo>
                    <a:pt x="1042924" y="0"/>
                  </a:lnTo>
                  <a:lnTo>
                    <a:pt x="1042924" y="1042924"/>
                  </a:lnTo>
                  <a:lnTo>
                    <a:pt x="0" y="1042924"/>
                  </a:lnTo>
                  <a:lnTo>
                    <a:pt x="0" y="0"/>
                  </a:lnTo>
                  <a:close/>
                </a:path>
              </a:pathLst>
            </a:custGeom>
            <a:blipFill>
              <a:blip r:embed="rId4"/>
              <a:stretch>
                <a:fillRect r="-6" b="-6"/>
              </a:stretch>
            </a:blipFill>
          </p:spPr>
          <p:txBody>
            <a:bodyPr/>
            <a:lstStyle/>
            <a:p>
              <a:endParaRPr lang="en-US"/>
            </a:p>
          </p:txBody>
        </p:sp>
      </p:grpSp>
      <p:sp>
        <p:nvSpPr>
          <p:cNvPr id="9" name="TextBox 9"/>
          <p:cNvSpPr txBox="1"/>
          <p:nvPr/>
        </p:nvSpPr>
        <p:spPr>
          <a:xfrm>
            <a:off x="1785938" y="1258710"/>
            <a:ext cx="12946062" cy="1805940"/>
          </a:xfrm>
          <a:prstGeom prst="rect">
            <a:avLst/>
          </a:prstGeom>
        </p:spPr>
        <p:txBody>
          <a:bodyPr lIns="0" tIns="0" rIns="0" bIns="0" rtlCol="0" anchor="t">
            <a:spAutoFit/>
          </a:bodyPr>
          <a:lstStyle/>
          <a:p>
            <a:pPr algn="l">
              <a:lnSpc>
                <a:spcPts val="6899"/>
              </a:lnSpc>
            </a:pPr>
            <a:r>
              <a:rPr lang="en-US" sz="4599" b="1">
                <a:solidFill>
                  <a:srgbClr val="331959"/>
                </a:solidFill>
                <a:latin typeface="Helvetica World Bold"/>
                <a:ea typeface="Helvetica World Bold"/>
                <a:cs typeface="Helvetica World Bold"/>
                <a:sym typeface="Helvetica World Bold"/>
              </a:rPr>
              <a:t>Findings from the KODY Policy Stakeholder Group (Part B)</a:t>
            </a:r>
          </a:p>
        </p:txBody>
      </p:sp>
      <p:grpSp>
        <p:nvGrpSpPr>
          <p:cNvPr id="10" name="Group 10"/>
          <p:cNvGrpSpPr/>
          <p:nvPr/>
        </p:nvGrpSpPr>
        <p:grpSpPr>
          <a:xfrm>
            <a:off x="1785938" y="9022558"/>
            <a:ext cx="871538" cy="547688"/>
            <a:chOff x="0" y="0"/>
            <a:chExt cx="1162051" cy="730251"/>
          </a:xfrm>
        </p:grpSpPr>
        <p:sp>
          <p:nvSpPr>
            <p:cNvPr id="11" name="Freeform 11"/>
            <p:cNvSpPr/>
            <p:nvPr/>
          </p:nvSpPr>
          <p:spPr>
            <a:xfrm>
              <a:off x="0" y="0"/>
              <a:ext cx="1162051" cy="730251"/>
            </a:xfrm>
            <a:custGeom>
              <a:avLst/>
              <a:gdLst/>
              <a:ahLst/>
              <a:cxnLst/>
              <a:rect l="l" t="t" r="r" b="b"/>
              <a:pathLst>
                <a:path w="1162051" h="730251">
                  <a:moveTo>
                    <a:pt x="0" y="0"/>
                  </a:moveTo>
                  <a:lnTo>
                    <a:pt x="1162051" y="0"/>
                  </a:lnTo>
                  <a:lnTo>
                    <a:pt x="1162051" y="730251"/>
                  </a:lnTo>
                  <a:lnTo>
                    <a:pt x="0" y="730251"/>
                  </a:lnTo>
                  <a:close/>
                </a:path>
              </a:pathLst>
            </a:custGeom>
            <a:solidFill>
              <a:srgbClr val="000000">
                <a:alpha val="0"/>
              </a:srgbClr>
            </a:solidFill>
          </p:spPr>
          <p:txBody>
            <a:bodyPr/>
            <a:lstStyle/>
            <a:p>
              <a:endParaRPr lang="en-US"/>
            </a:p>
          </p:txBody>
        </p:sp>
        <p:sp>
          <p:nvSpPr>
            <p:cNvPr id="12" name="TextBox 12"/>
            <p:cNvSpPr txBox="1"/>
            <p:nvPr/>
          </p:nvSpPr>
          <p:spPr>
            <a:xfrm>
              <a:off x="0" y="-38100"/>
              <a:ext cx="1162051" cy="768351"/>
            </a:xfrm>
            <a:prstGeom prst="rect">
              <a:avLst/>
            </a:prstGeom>
          </p:spPr>
          <p:txBody>
            <a:bodyPr lIns="0" tIns="0" rIns="0" bIns="0" rtlCol="0" anchor="ctr"/>
            <a:lstStyle/>
            <a:p>
              <a:pPr algn="l">
                <a:lnSpc>
                  <a:spcPts val="2160"/>
                </a:lnSpc>
              </a:pPr>
              <a:r>
                <a:rPr lang="en-US" sz="1800">
                  <a:solidFill>
                    <a:srgbClr val="331959"/>
                  </a:solidFill>
                  <a:latin typeface="Arial"/>
                  <a:ea typeface="Arial"/>
                  <a:cs typeface="Arial"/>
                  <a:sym typeface="Arial"/>
                </a:rPr>
                <a:t>13</a:t>
              </a:r>
            </a:p>
          </p:txBody>
        </p:sp>
      </p:grpSp>
      <p:sp>
        <p:nvSpPr>
          <p:cNvPr id="13" name="TextBox 13"/>
          <p:cNvSpPr txBox="1"/>
          <p:nvPr/>
        </p:nvSpPr>
        <p:spPr>
          <a:xfrm>
            <a:off x="1363471" y="3272416"/>
            <a:ext cx="13790996" cy="4846955"/>
          </a:xfrm>
          <a:prstGeom prst="rect">
            <a:avLst/>
          </a:prstGeom>
        </p:spPr>
        <p:txBody>
          <a:bodyPr lIns="0" tIns="0" rIns="0" bIns="0" rtlCol="0" anchor="t">
            <a:spAutoFit/>
          </a:bodyPr>
          <a:lstStyle/>
          <a:p>
            <a:pPr marL="591820" lvl="1" indent="-295910" algn="l">
              <a:lnSpc>
                <a:spcPts val="6400"/>
              </a:lnSpc>
              <a:buFont typeface="Arial"/>
              <a:buChar char="•"/>
            </a:pPr>
            <a:r>
              <a:rPr lang="en-US" sz="3200">
                <a:solidFill>
                  <a:srgbClr val="000000"/>
                </a:solidFill>
                <a:latin typeface="Arial"/>
                <a:ea typeface="Arial"/>
                <a:cs typeface="Arial"/>
                <a:sym typeface="Arial"/>
              </a:rPr>
              <a:t>23 Senior Managers from Govt, CSOs, Peak Bodies – key interest in collaboration between AOD and DFV.</a:t>
            </a:r>
          </a:p>
          <a:p>
            <a:pPr marL="591820" lvl="1" indent="-295910" algn="l">
              <a:lnSpc>
                <a:spcPts val="6400"/>
              </a:lnSpc>
              <a:buFont typeface="Arial"/>
              <a:buChar char="•"/>
            </a:pPr>
            <a:r>
              <a:rPr lang="en-US" sz="3200">
                <a:solidFill>
                  <a:srgbClr val="000000"/>
                </a:solidFill>
                <a:latin typeface="Arial"/>
                <a:ea typeface="Arial"/>
                <a:cs typeface="Arial"/>
                <a:sym typeface="Arial"/>
              </a:rPr>
              <a:t>Initial interviews.</a:t>
            </a:r>
          </a:p>
          <a:p>
            <a:pPr marL="591820" lvl="1" indent="-295910" algn="l">
              <a:lnSpc>
                <a:spcPts val="6400"/>
              </a:lnSpc>
              <a:buFont typeface="Arial"/>
              <a:buChar char="•"/>
            </a:pPr>
            <a:r>
              <a:rPr lang="en-US" sz="3200">
                <a:solidFill>
                  <a:srgbClr val="000000"/>
                </a:solidFill>
                <a:latin typeface="Arial"/>
                <a:ea typeface="Arial"/>
                <a:cs typeface="Arial"/>
                <a:sym typeface="Arial"/>
              </a:rPr>
              <a:t>Meeting 9 times over a 3 year period.</a:t>
            </a:r>
          </a:p>
          <a:p>
            <a:pPr marL="591820" lvl="1" indent="-295910" algn="l">
              <a:lnSpc>
                <a:spcPts val="6400"/>
              </a:lnSpc>
              <a:buFont typeface="Arial"/>
              <a:buChar char="•"/>
            </a:pPr>
            <a:r>
              <a:rPr lang="en-US" sz="3200">
                <a:solidFill>
                  <a:srgbClr val="000000"/>
                </a:solidFill>
                <a:latin typeface="Arial"/>
                <a:ea typeface="Arial"/>
                <a:cs typeface="Arial"/>
                <a:sym typeface="Arial"/>
              </a:rPr>
              <a:t>Input into Inquiries, submissions, discussions to progress collaboration.</a:t>
            </a:r>
          </a:p>
          <a:p>
            <a:pPr marL="591820" lvl="1" indent="-295910" algn="l">
              <a:lnSpc>
                <a:spcPts val="6400"/>
              </a:lnSpc>
              <a:buFont typeface="Arial"/>
              <a:buChar char="•"/>
            </a:pPr>
            <a:r>
              <a:rPr lang="en-US" sz="3200">
                <a:solidFill>
                  <a:srgbClr val="000000"/>
                </a:solidFill>
                <a:latin typeface="Arial"/>
                <a:ea typeface="Arial"/>
                <a:cs typeface="Arial"/>
                <a:sym typeface="Arial"/>
              </a:rPr>
              <a:t>Metaphor analysis of the language of collaboration.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3" name="Group 3"/>
          <p:cNvGrpSpPr>
            <a:grpSpLocks noChangeAspect="1"/>
          </p:cNvGrpSpPr>
          <p:nvPr/>
        </p:nvGrpSpPr>
        <p:grpSpPr>
          <a:xfrm>
            <a:off x="16705660" y="810817"/>
            <a:ext cx="782240" cy="782240"/>
            <a:chOff x="0" y="0"/>
            <a:chExt cx="1042987" cy="1042987"/>
          </a:xfrm>
        </p:grpSpPr>
        <p:sp>
          <p:nvSpPr>
            <p:cNvPr id="4" name="Freeform 4"/>
            <p:cNvSpPr/>
            <p:nvPr/>
          </p:nvSpPr>
          <p:spPr>
            <a:xfrm>
              <a:off x="0" y="0"/>
              <a:ext cx="1042924" cy="1042924"/>
            </a:xfrm>
            <a:custGeom>
              <a:avLst/>
              <a:gdLst/>
              <a:ahLst/>
              <a:cxnLst/>
              <a:rect l="l" t="t" r="r" b="b"/>
              <a:pathLst>
                <a:path w="1042924" h="1042924">
                  <a:moveTo>
                    <a:pt x="0" y="0"/>
                  </a:moveTo>
                  <a:lnTo>
                    <a:pt x="1042924" y="0"/>
                  </a:lnTo>
                  <a:lnTo>
                    <a:pt x="1042924" y="1042924"/>
                  </a:lnTo>
                  <a:lnTo>
                    <a:pt x="0" y="1042924"/>
                  </a:lnTo>
                  <a:lnTo>
                    <a:pt x="0" y="0"/>
                  </a:lnTo>
                  <a:close/>
                </a:path>
              </a:pathLst>
            </a:custGeom>
            <a:blipFill>
              <a:blip r:embed="rId4"/>
              <a:stretch>
                <a:fillRect r="-6" b="-6"/>
              </a:stretch>
            </a:blipFill>
          </p:spPr>
          <p:txBody>
            <a:bodyPr/>
            <a:lstStyle/>
            <a:p>
              <a:endParaRPr lang="en-US"/>
            </a:p>
          </p:txBody>
        </p:sp>
      </p:grpSp>
      <p:grpSp>
        <p:nvGrpSpPr>
          <p:cNvPr id="5" name="Group 5"/>
          <p:cNvGrpSpPr/>
          <p:nvPr/>
        </p:nvGrpSpPr>
        <p:grpSpPr>
          <a:xfrm>
            <a:off x="16502063" y="706583"/>
            <a:ext cx="1093211" cy="1066800"/>
            <a:chOff x="0" y="0"/>
            <a:chExt cx="1457615" cy="1422400"/>
          </a:xfrm>
        </p:grpSpPr>
        <p:sp>
          <p:nvSpPr>
            <p:cNvPr id="6" name="Freeform 6"/>
            <p:cNvSpPr/>
            <p:nvPr/>
          </p:nvSpPr>
          <p:spPr>
            <a:xfrm>
              <a:off x="0" y="0"/>
              <a:ext cx="1457579" cy="1422400"/>
            </a:xfrm>
            <a:custGeom>
              <a:avLst/>
              <a:gdLst/>
              <a:ahLst/>
              <a:cxnLst/>
              <a:rect l="l" t="t" r="r" b="b"/>
              <a:pathLst>
                <a:path w="1457579" h="1422400">
                  <a:moveTo>
                    <a:pt x="0" y="0"/>
                  </a:moveTo>
                  <a:lnTo>
                    <a:pt x="1457579" y="0"/>
                  </a:lnTo>
                  <a:lnTo>
                    <a:pt x="1457579" y="1422400"/>
                  </a:lnTo>
                  <a:lnTo>
                    <a:pt x="0" y="1422400"/>
                  </a:lnTo>
                  <a:close/>
                </a:path>
              </a:pathLst>
            </a:custGeom>
            <a:solidFill>
              <a:srgbClr val="FFFFFF"/>
            </a:solidFill>
          </p:spPr>
          <p:txBody>
            <a:bodyPr/>
            <a:lstStyle/>
            <a:p>
              <a:endParaRPr lang="en-US"/>
            </a:p>
          </p:txBody>
        </p:sp>
      </p:grpSp>
      <p:grpSp>
        <p:nvGrpSpPr>
          <p:cNvPr id="7" name="Group 7"/>
          <p:cNvGrpSpPr>
            <a:grpSpLocks noChangeAspect="1"/>
          </p:cNvGrpSpPr>
          <p:nvPr/>
        </p:nvGrpSpPr>
        <p:grpSpPr>
          <a:xfrm>
            <a:off x="16705660" y="810817"/>
            <a:ext cx="782240" cy="782240"/>
            <a:chOff x="0" y="0"/>
            <a:chExt cx="1042987" cy="1042987"/>
          </a:xfrm>
        </p:grpSpPr>
        <p:sp>
          <p:nvSpPr>
            <p:cNvPr id="8" name="Freeform 8"/>
            <p:cNvSpPr/>
            <p:nvPr/>
          </p:nvSpPr>
          <p:spPr>
            <a:xfrm>
              <a:off x="0" y="0"/>
              <a:ext cx="1042924" cy="1042924"/>
            </a:xfrm>
            <a:custGeom>
              <a:avLst/>
              <a:gdLst/>
              <a:ahLst/>
              <a:cxnLst/>
              <a:rect l="l" t="t" r="r" b="b"/>
              <a:pathLst>
                <a:path w="1042924" h="1042924">
                  <a:moveTo>
                    <a:pt x="0" y="0"/>
                  </a:moveTo>
                  <a:lnTo>
                    <a:pt x="1042924" y="0"/>
                  </a:lnTo>
                  <a:lnTo>
                    <a:pt x="1042924" y="1042924"/>
                  </a:lnTo>
                  <a:lnTo>
                    <a:pt x="0" y="1042924"/>
                  </a:lnTo>
                  <a:lnTo>
                    <a:pt x="0" y="0"/>
                  </a:lnTo>
                  <a:close/>
                </a:path>
              </a:pathLst>
            </a:custGeom>
            <a:blipFill>
              <a:blip r:embed="rId4"/>
              <a:stretch>
                <a:fillRect r="-6" b="-6"/>
              </a:stretch>
            </a:blipFill>
          </p:spPr>
          <p:txBody>
            <a:bodyPr/>
            <a:lstStyle/>
            <a:p>
              <a:endParaRPr lang="en-US"/>
            </a:p>
          </p:txBody>
        </p:sp>
      </p:grpSp>
      <p:sp>
        <p:nvSpPr>
          <p:cNvPr id="9" name="TextBox 9"/>
          <p:cNvSpPr txBox="1"/>
          <p:nvPr/>
        </p:nvSpPr>
        <p:spPr>
          <a:xfrm>
            <a:off x="1785938" y="3055937"/>
            <a:ext cx="5463286" cy="3794126"/>
          </a:xfrm>
          <a:prstGeom prst="rect">
            <a:avLst/>
          </a:prstGeom>
        </p:spPr>
        <p:txBody>
          <a:bodyPr lIns="0" tIns="0" rIns="0" bIns="0" rtlCol="0" anchor="t">
            <a:spAutoFit/>
          </a:bodyPr>
          <a:lstStyle/>
          <a:p>
            <a:pPr algn="l">
              <a:lnSpc>
                <a:spcPts val="9999"/>
              </a:lnSpc>
            </a:pPr>
            <a:r>
              <a:rPr lang="en-US" sz="4999" b="1">
                <a:solidFill>
                  <a:srgbClr val="331959"/>
                </a:solidFill>
                <a:latin typeface="Helvetica World Bold"/>
                <a:ea typeface="Helvetica World Bold"/>
                <a:cs typeface="Helvetica World Bold"/>
                <a:sym typeface="Helvetica World Bold"/>
              </a:rPr>
              <a:t>Organisational Ethnography: </a:t>
            </a:r>
          </a:p>
          <a:p>
            <a:pPr algn="l">
              <a:lnSpc>
                <a:spcPts val="9000"/>
              </a:lnSpc>
            </a:pPr>
            <a:r>
              <a:rPr lang="en-US" sz="4500" b="1">
                <a:solidFill>
                  <a:srgbClr val="331959"/>
                </a:solidFill>
                <a:latin typeface="Helvetica World Bold"/>
                <a:ea typeface="Helvetica World Bold"/>
                <a:cs typeface="Helvetica World Bold"/>
                <a:sym typeface="Helvetica World Bold"/>
              </a:rPr>
              <a:t>The PIPSI project</a:t>
            </a:r>
          </a:p>
        </p:txBody>
      </p:sp>
      <p:grpSp>
        <p:nvGrpSpPr>
          <p:cNvPr id="10" name="Group 10"/>
          <p:cNvGrpSpPr/>
          <p:nvPr/>
        </p:nvGrpSpPr>
        <p:grpSpPr>
          <a:xfrm>
            <a:off x="1785938" y="9022558"/>
            <a:ext cx="871538" cy="547688"/>
            <a:chOff x="0" y="0"/>
            <a:chExt cx="1162051" cy="730251"/>
          </a:xfrm>
        </p:grpSpPr>
        <p:sp>
          <p:nvSpPr>
            <p:cNvPr id="11" name="Freeform 11"/>
            <p:cNvSpPr/>
            <p:nvPr/>
          </p:nvSpPr>
          <p:spPr>
            <a:xfrm>
              <a:off x="0" y="0"/>
              <a:ext cx="1162051" cy="730251"/>
            </a:xfrm>
            <a:custGeom>
              <a:avLst/>
              <a:gdLst/>
              <a:ahLst/>
              <a:cxnLst/>
              <a:rect l="l" t="t" r="r" b="b"/>
              <a:pathLst>
                <a:path w="1162051" h="730251">
                  <a:moveTo>
                    <a:pt x="0" y="0"/>
                  </a:moveTo>
                  <a:lnTo>
                    <a:pt x="1162051" y="0"/>
                  </a:lnTo>
                  <a:lnTo>
                    <a:pt x="1162051" y="730251"/>
                  </a:lnTo>
                  <a:lnTo>
                    <a:pt x="0" y="730251"/>
                  </a:lnTo>
                  <a:close/>
                </a:path>
              </a:pathLst>
            </a:custGeom>
            <a:solidFill>
              <a:srgbClr val="000000">
                <a:alpha val="0"/>
              </a:srgbClr>
            </a:solidFill>
          </p:spPr>
          <p:txBody>
            <a:bodyPr/>
            <a:lstStyle/>
            <a:p>
              <a:endParaRPr lang="en-US"/>
            </a:p>
          </p:txBody>
        </p:sp>
        <p:sp>
          <p:nvSpPr>
            <p:cNvPr id="12" name="TextBox 12"/>
            <p:cNvSpPr txBox="1"/>
            <p:nvPr/>
          </p:nvSpPr>
          <p:spPr>
            <a:xfrm>
              <a:off x="0" y="-38100"/>
              <a:ext cx="1162051" cy="768351"/>
            </a:xfrm>
            <a:prstGeom prst="rect">
              <a:avLst/>
            </a:prstGeom>
          </p:spPr>
          <p:txBody>
            <a:bodyPr lIns="0" tIns="0" rIns="0" bIns="0" rtlCol="0" anchor="ctr"/>
            <a:lstStyle/>
            <a:p>
              <a:pPr algn="l">
                <a:lnSpc>
                  <a:spcPts val="2160"/>
                </a:lnSpc>
              </a:pPr>
              <a:r>
                <a:rPr lang="en-US" sz="1800">
                  <a:solidFill>
                    <a:srgbClr val="331959"/>
                  </a:solidFill>
                  <a:latin typeface="Arial"/>
                  <a:ea typeface="Arial"/>
                  <a:cs typeface="Arial"/>
                  <a:sym typeface="Arial"/>
                </a:rPr>
                <a:t>14</a:t>
              </a:r>
            </a:p>
          </p:txBody>
        </p:sp>
      </p:grpSp>
      <p:sp>
        <p:nvSpPr>
          <p:cNvPr id="13" name="Freeform 13"/>
          <p:cNvSpPr/>
          <p:nvPr/>
        </p:nvSpPr>
        <p:spPr>
          <a:xfrm>
            <a:off x="7851045" y="810817"/>
            <a:ext cx="8252794" cy="7335715"/>
          </a:xfrm>
          <a:custGeom>
            <a:avLst/>
            <a:gdLst/>
            <a:ahLst/>
            <a:cxnLst/>
            <a:rect l="l" t="t" r="r" b="b"/>
            <a:pathLst>
              <a:path w="8252794" h="7335715">
                <a:moveTo>
                  <a:pt x="0" y="0"/>
                </a:moveTo>
                <a:lnTo>
                  <a:pt x="8252794" y="0"/>
                </a:lnTo>
                <a:lnTo>
                  <a:pt x="8252794" y="7335715"/>
                </a:lnTo>
                <a:lnTo>
                  <a:pt x="0" y="7335715"/>
                </a:lnTo>
                <a:lnTo>
                  <a:pt x="0" y="0"/>
                </a:lnTo>
                <a:close/>
              </a:path>
            </a:pathLst>
          </a:custGeom>
          <a:blipFill>
            <a:blip r:embed="rId5"/>
            <a:stretch>
              <a:fillRect/>
            </a:stretch>
          </a:blipFill>
        </p:spPr>
        <p:txBody>
          <a:bodyPr/>
          <a:lstStyle/>
          <a:p>
            <a:endParaRPr lang="en-US"/>
          </a:p>
        </p:txBody>
      </p:sp>
      <p:sp>
        <p:nvSpPr>
          <p:cNvPr id="14" name="TextBox 14"/>
          <p:cNvSpPr txBox="1"/>
          <p:nvPr/>
        </p:nvSpPr>
        <p:spPr>
          <a:xfrm>
            <a:off x="8498602" y="8310245"/>
            <a:ext cx="7256987" cy="1130935"/>
          </a:xfrm>
          <a:prstGeom prst="rect">
            <a:avLst/>
          </a:prstGeom>
        </p:spPr>
        <p:txBody>
          <a:bodyPr lIns="0" tIns="0" rIns="0" bIns="0" rtlCol="0" anchor="t">
            <a:spAutoFit/>
          </a:bodyPr>
          <a:lstStyle/>
          <a:p>
            <a:pPr algn="l">
              <a:lnSpc>
                <a:spcPts val="2379"/>
              </a:lnSpc>
            </a:pPr>
            <a:r>
              <a:rPr lang="en-US" sz="1699">
                <a:solidFill>
                  <a:srgbClr val="331959"/>
                </a:solidFill>
                <a:latin typeface="Canva Sans"/>
                <a:ea typeface="Canva Sans"/>
                <a:cs typeface="Canva Sans"/>
                <a:sym typeface="Canva Sans"/>
              </a:rPr>
              <a:t>Pence, E., Mitchell, S., &amp; Aoina, A. (2007). Western Australia Safety and Accountability Audit of the Armadale Domestic Violence Intervention Project. Perth Western Australia: Western Australian Government. </a:t>
            </a:r>
          </a:p>
          <a:p>
            <a:pPr algn="l">
              <a:lnSpc>
                <a:spcPts val="2099"/>
              </a:lnSpc>
            </a:pPr>
            <a:endParaRPr lang="en-US" sz="1699">
              <a:solidFill>
                <a:srgbClr val="331959"/>
              </a:solidFill>
              <a:latin typeface="Canva Sans"/>
              <a:ea typeface="Canva Sans"/>
              <a:cs typeface="Canva Sans"/>
              <a:sym typeface="Canva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a:grpSpLocks noChangeAspect="1"/>
          </p:cNvGrpSpPr>
          <p:nvPr/>
        </p:nvGrpSpPr>
        <p:grpSpPr>
          <a:xfrm>
            <a:off x="16705660" y="810817"/>
            <a:ext cx="782240" cy="782240"/>
            <a:chOff x="0" y="0"/>
            <a:chExt cx="1042987" cy="1042987"/>
          </a:xfrm>
        </p:grpSpPr>
        <p:sp>
          <p:nvSpPr>
            <p:cNvPr id="4" name="Freeform 4"/>
            <p:cNvSpPr/>
            <p:nvPr/>
          </p:nvSpPr>
          <p:spPr>
            <a:xfrm>
              <a:off x="0" y="0"/>
              <a:ext cx="1042924" cy="1042924"/>
            </a:xfrm>
            <a:custGeom>
              <a:avLst/>
              <a:gdLst/>
              <a:ahLst/>
              <a:cxnLst/>
              <a:rect l="l" t="t" r="r" b="b"/>
              <a:pathLst>
                <a:path w="1042924" h="1042924">
                  <a:moveTo>
                    <a:pt x="0" y="0"/>
                  </a:moveTo>
                  <a:lnTo>
                    <a:pt x="1042924" y="0"/>
                  </a:lnTo>
                  <a:lnTo>
                    <a:pt x="1042924" y="1042924"/>
                  </a:lnTo>
                  <a:lnTo>
                    <a:pt x="0" y="1042924"/>
                  </a:lnTo>
                  <a:lnTo>
                    <a:pt x="0" y="0"/>
                  </a:lnTo>
                  <a:close/>
                </a:path>
              </a:pathLst>
            </a:custGeom>
            <a:blipFill>
              <a:blip r:embed="rId3"/>
              <a:stretch>
                <a:fillRect r="-6" b="-6"/>
              </a:stretch>
            </a:blipFill>
          </p:spPr>
          <p:txBody>
            <a:bodyPr/>
            <a:lstStyle/>
            <a:p>
              <a:endParaRPr lang="en-US"/>
            </a:p>
          </p:txBody>
        </p:sp>
      </p:grpSp>
      <p:grpSp>
        <p:nvGrpSpPr>
          <p:cNvPr id="5" name="Group 5"/>
          <p:cNvGrpSpPr/>
          <p:nvPr/>
        </p:nvGrpSpPr>
        <p:grpSpPr>
          <a:xfrm>
            <a:off x="16502063" y="706583"/>
            <a:ext cx="1093211" cy="1066800"/>
            <a:chOff x="0" y="0"/>
            <a:chExt cx="1457615" cy="1422400"/>
          </a:xfrm>
        </p:grpSpPr>
        <p:sp>
          <p:nvSpPr>
            <p:cNvPr id="6" name="Freeform 6"/>
            <p:cNvSpPr/>
            <p:nvPr/>
          </p:nvSpPr>
          <p:spPr>
            <a:xfrm>
              <a:off x="0" y="0"/>
              <a:ext cx="1457579" cy="1422400"/>
            </a:xfrm>
            <a:custGeom>
              <a:avLst/>
              <a:gdLst/>
              <a:ahLst/>
              <a:cxnLst/>
              <a:rect l="l" t="t" r="r" b="b"/>
              <a:pathLst>
                <a:path w="1457579" h="1422400">
                  <a:moveTo>
                    <a:pt x="0" y="0"/>
                  </a:moveTo>
                  <a:lnTo>
                    <a:pt x="1457579" y="0"/>
                  </a:lnTo>
                  <a:lnTo>
                    <a:pt x="1457579" y="1422400"/>
                  </a:lnTo>
                  <a:lnTo>
                    <a:pt x="0" y="1422400"/>
                  </a:lnTo>
                  <a:close/>
                </a:path>
              </a:pathLst>
            </a:custGeom>
            <a:solidFill>
              <a:srgbClr val="FFFFFF"/>
            </a:solidFill>
          </p:spPr>
          <p:txBody>
            <a:bodyPr/>
            <a:lstStyle/>
            <a:p>
              <a:endParaRPr lang="en-US"/>
            </a:p>
          </p:txBody>
        </p:sp>
      </p:grpSp>
      <p:grpSp>
        <p:nvGrpSpPr>
          <p:cNvPr id="7" name="Group 7"/>
          <p:cNvGrpSpPr>
            <a:grpSpLocks noChangeAspect="1"/>
          </p:cNvGrpSpPr>
          <p:nvPr/>
        </p:nvGrpSpPr>
        <p:grpSpPr>
          <a:xfrm>
            <a:off x="16705660" y="810817"/>
            <a:ext cx="782240" cy="782240"/>
            <a:chOff x="0" y="0"/>
            <a:chExt cx="1042987" cy="1042987"/>
          </a:xfrm>
        </p:grpSpPr>
        <p:sp>
          <p:nvSpPr>
            <p:cNvPr id="8" name="Freeform 8"/>
            <p:cNvSpPr/>
            <p:nvPr/>
          </p:nvSpPr>
          <p:spPr>
            <a:xfrm>
              <a:off x="0" y="0"/>
              <a:ext cx="1042924" cy="1042924"/>
            </a:xfrm>
            <a:custGeom>
              <a:avLst/>
              <a:gdLst/>
              <a:ahLst/>
              <a:cxnLst/>
              <a:rect l="l" t="t" r="r" b="b"/>
              <a:pathLst>
                <a:path w="1042924" h="1042924">
                  <a:moveTo>
                    <a:pt x="0" y="0"/>
                  </a:moveTo>
                  <a:lnTo>
                    <a:pt x="1042924" y="0"/>
                  </a:lnTo>
                  <a:lnTo>
                    <a:pt x="1042924" y="1042924"/>
                  </a:lnTo>
                  <a:lnTo>
                    <a:pt x="0" y="1042924"/>
                  </a:lnTo>
                  <a:lnTo>
                    <a:pt x="0" y="0"/>
                  </a:lnTo>
                  <a:close/>
                </a:path>
              </a:pathLst>
            </a:custGeom>
            <a:blipFill>
              <a:blip r:embed="rId3"/>
              <a:stretch>
                <a:fillRect r="-6" b="-6"/>
              </a:stretch>
            </a:blipFill>
          </p:spPr>
          <p:txBody>
            <a:bodyPr/>
            <a:lstStyle/>
            <a:p>
              <a:endParaRPr lang="en-US"/>
            </a:p>
          </p:txBody>
        </p:sp>
      </p:grpSp>
      <p:sp>
        <p:nvSpPr>
          <p:cNvPr id="9" name="TextBox 9"/>
          <p:cNvSpPr txBox="1"/>
          <p:nvPr/>
        </p:nvSpPr>
        <p:spPr>
          <a:xfrm>
            <a:off x="1785938" y="1044720"/>
            <a:ext cx="14716125" cy="1104900"/>
          </a:xfrm>
          <a:prstGeom prst="rect">
            <a:avLst/>
          </a:prstGeom>
        </p:spPr>
        <p:txBody>
          <a:bodyPr lIns="0" tIns="0" rIns="0" bIns="0" rtlCol="0" anchor="t">
            <a:spAutoFit/>
          </a:bodyPr>
          <a:lstStyle/>
          <a:p>
            <a:pPr algn="l">
              <a:lnSpc>
                <a:spcPts val="9000"/>
              </a:lnSpc>
            </a:pPr>
            <a:r>
              <a:rPr lang="en-US" sz="4500" b="1">
                <a:solidFill>
                  <a:srgbClr val="331959"/>
                </a:solidFill>
                <a:latin typeface="Helvetica World Bold"/>
                <a:ea typeface="Helvetica World Bold"/>
                <a:cs typeface="Helvetica World Bold"/>
                <a:sym typeface="Helvetica World Bold"/>
              </a:rPr>
              <a:t> QNADA: DFV Capability Project (a further example) </a:t>
            </a:r>
          </a:p>
        </p:txBody>
      </p:sp>
      <p:grpSp>
        <p:nvGrpSpPr>
          <p:cNvPr id="10" name="Group 10"/>
          <p:cNvGrpSpPr/>
          <p:nvPr/>
        </p:nvGrpSpPr>
        <p:grpSpPr>
          <a:xfrm>
            <a:off x="1785938" y="9022558"/>
            <a:ext cx="871538" cy="547688"/>
            <a:chOff x="0" y="0"/>
            <a:chExt cx="1162051" cy="730251"/>
          </a:xfrm>
        </p:grpSpPr>
        <p:sp>
          <p:nvSpPr>
            <p:cNvPr id="11" name="Freeform 11"/>
            <p:cNvSpPr/>
            <p:nvPr/>
          </p:nvSpPr>
          <p:spPr>
            <a:xfrm>
              <a:off x="0" y="0"/>
              <a:ext cx="1162051" cy="730251"/>
            </a:xfrm>
            <a:custGeom>
              <a:avLst/>
              <a:gdLst/>
              <a:ahLst/>
              <a:cxnLst/>
              <a:rect l="l" t="t" r="r" b="b"/>
              <a:pathLst>
                <a:path w="1162051" h="730251">
                  <a:moveTo>
                    <a:pt x="0" y="0"/>
                  </a:moveTo>
                  <a:lnTo>
                    <a:pt x="1162051" y="0"/>
                  </a:lnTo>
                  <a:lnTo>
                    <a:pt x="1162051" y="730251"/>
                  </a:lnTo>
                  <a:lnTo>
                    <a:pt x="0" y="730251"/>
                  </a:lnTo>
                  <a:close/>
                </a:path>
              </a:pathLst>
            </a:custGeom>
            <a:solidFill>
              <a:srgbClr val="000000">
                <a:alpha val="0"/>
              </a:srgbClr>
            </a:solidFill>
          </p:spPr>
          <p:txBody>
            <a:bodyPr/>
            <a:lstStyle/>
            <a:p>
              <a:endParaRPr lang="en-US"/>
            </a:p>
          </p:txBody>
        </p:sp>
        <p:sp>
          <p:nvSpPr>
            <p:cNvPr id="12" name="TextBox 12"/>
            <p:cNvSpPr txBox="1"/>
            <p:nvPr/>
          </p:nvSpPr>
          <p:spPr>
            <a:xfrm>
              <a:off x="0" y="-38100"/>
              <a:ext cx="1162051" cy="768351"/>
            </a:xfrm>
            <a:prstGeom prst="rect">
              <a:avLst/>
            </a:prstGeom>
          </p:spPr>
          <p:txBody>
            <a:bodyPr lIns="0" tIns="0" rIns="0" bIns="0" rtlCol="0" anchor="ctr"/>
            <a:lstStyle/>
            <a:p>
              <a:pPr algn="l">
                <a:lnSpc>
                  <a:spcPts val="2160"/>
                </a:lnSpc>
              </a:pPr>
              <a:r>
                <a:rPr lang="en-US" sz="1800">
                  <a:solidFill>
                    <a:srgbClr val="331959"/>
                  </a:solidFill>
                  <a:latin typeface="Arial"/>
                  <a:ea typeface="Arial"/>
                  <a:cs typeface="Arial"/>
                  <a:sym typeface="Arial"/>
                </a:rPr>
                <a:t>15</a:t>
              </a:r>
            </a:p>
          </p:txBody>
        </p:sp>
      </p:grpSp>
      <p:sp>
        <p:nvSpPr>
          <p:cNvPr id="13" name="TextBox 13"/>
          <p:cNvSpPr txBox="1"/>
          <p:nvPr/>
        </p:nvSpPr>
        <p:spPr>
          <a:xfrm>
            <a:off x="1785938" y="2477923"/>
            <a:ext cx="14148681" cy="6325870"/>
          </a:xfrm>
          <a:prstGeom prst="rect">
            <a:avLst/>
          </a:prstGeom>
        </p:spPr>
        <p:txBody>
          <a:bodyPr lIns="0" tIns="0" rIns="0" bIns="0" rtlCol="0" anchor="t">
            <a:spAutoFit/>
          </a:bodyPr>
          <a:lstStyle/>
          <a:p>
            <a:pPr marL="543560" lvl="1" indent="-271780" algn="l">
              <a:lnSpc>
                <a:spcPts val="5599"/>
              </a:lnSpc>
              <a:buFont typeface="Arial"/>
              <a:buChar char="•"/>
            </a:pPr>
            <a:r>
              <a:rPr lang="en-US" sz="2799">
                <a:solidFill>
                  <a:srgbClr val="000000"/>
                </a:solidFill>
                <a:latin typeface="Arial"/>
                <a:ea typeface="Arial"/>
                <a:cs typeface="Arial"/>
                <a:sym typeface="Arial"/>
              </a:rPr>
              <a:t>Workforce survey result: 92% of AOD staff encounter clients experiencing DFV weekly.</a:t>
            </a:r>
          </a:p>
          <a:p>
            <a:pPr marL="543560" lvl="1" indent="-271780" algn="l">
              <a:lnSpc>
                <a:spcPts val="5599"/>
              </a:lnSpc>
              <a:buFont typeface="Arial"/>
              <a:buChar char="•"/>
            </a:pPr>
            <a:r>
              <a:rPr lang="en-US" sz="2799">
                <a:solidFill>
                  <a:srgbClr val="000000"/>
                </a:solidFill>
                <a:latin typeface="Arial"/>
                <a:ea typeface="Arial"/>
                <a:cs typeface="Arial"/>
                <a:sym typeface="Arial"/>
              </a:rPr>
              <a:t>Capability workforce assessment: Client centred practice – DFV aware but needs improvement in intake, assessment, documentation, consent processes</a:t>
            </a:r>
          </a:p>
          <a:p>
            <a:pPr marL="543560" lvl="1" indent="-271780" algn="l">
              <a:lnSpc>
                <a:spcPts val="5599"/>
              </a:lnSpc>
              <a:buFont typeface="Arial"/>
              <a:buChar char="•"/>
            </a:pPr>
            <a:r>
              <a:rPr lang="en-US" sz="2799">
                <a:solidFill>
                  <a:srgbClr val="000000"/>
                </a:solidFill>
                <a:latin typeface="Arial"/>
                <a:ea typeface="Arial"/>
                <a:cs typeface="Arial"/>
                <a:sym typeface="Arial"/>
              </a:rPr>
              <a:t>Professional development – minimal training in DFV.</a:t>
            </a:r>
          </a:p>
          <a:p>
            <a:pPr marL="543560" lvl="1" indent="-271780" algn="l">
              <a:lnSpc>
                <a:spcPts val="5599"/>
              </a:lnSpc>
              <a:buFont typeface="Arial"/>
              <a:buChar char="•"/>
            </a:pPr>
            <a:r>
              <a:rPr lang="en-US" sz="2799">
                <a:solidFill>
                  <a:srgbClr val="000000"/>
                </a:solidFill>
                <a:latin typeface="Arial"/>
                <a:ea typeface="Arial"/>
                <a:cs typeface="Arial"/>
                <a:sym typeface="Arial"/>
              </a:rPr>
              <a:t>Organisational policy and quality – basic awareness of DFV in policy but not linked to quality improvement system.</a:t>
            </a:r>
          </a:p>
          <a:p>
            <a:pPr marL="543560" lvl="1" indent="-271780" algn="l">
              <a:lnSpc>
                <a:spcPts val="5599"/>
              </a:lnSpc>
              <a:buFont typeface="Arial"/>
              <a:buChar char="•"/>
            </a:pPr>
            <a:r>
              <a:rPr lang="en-US" sz="2799">
                <a:solidFill>
                  <a:srgbClr val="000000"/>
                </a:solidFill>
                <a:latin typeface="Arial"/>
                <a:ea typeface="Arial"/>
                <a:cs typeface="Arial"/>
                <a:sym typeface="Arial"/>
              </a:rPr>
              <a:t>System’s integration – 31% not engaged with local DFV networks; 7.5% active participation in cross-sector response; no specific funding.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a:grpSpLocks noChangeAspect="1"/>
          </p:cNvGrpSpPr>
          <p:nvPr/>
        </p:nvGrpSpPr>
        <p:grpSpPr>
          <a:xfrm>
            <a:off x="16705660" y="810817"/>
            <a:ext cx="782240" cy="782240"/>
            <a:chOff x="0" y="0"/>
            <a:chExt cx="1042987" cy="1042987"/>
          </a:xfrm>
        </p:grpSpPr>
        <p:sp>
          <p:nvSpPr>
            <p:cNvPr id="4" name="Freeform 4"/>
            <p:cNvSpPr/>
            <p:nvPr/>
          </p:nvSpPr>
          <p:spPr>
            <a:xfrm>
              <a:off x="0" y="0"/>
              <a:ext cx="1042924" cy="1042924"/>
            </a:xfrm>
            <a:custGeom>
              <a:avLst/>
              <a:gdLst/>
              <a:ahLst/>
              <a:cxnLst/>
              <a:rect l="l" t="t" r="r" b="b"/>
              <a:pathLst>
                <a:path w="1042924" h="1042924">
                  <a:moveTo>
                    <a:pt x="0" y="0"/>
                  </a:moveTo>
                  <a:lnTo>
                    <a:pt x="1042924" y="0"/>
                  </a:lnTo>
                  <a:lnTo>
                    <a:pt x="1042924" y="1042924"/>
                  </a:lnTo>
                  <a:lnTo>
                    <a:pt x="0" y="1042924"/>
                  </a:lnTo>
                  <a:lnTo>
                    <a:pt x="0" y="0"/>
                  </a:lnTo>
                  <a:close/>
                </a:path>
              </a:pathLst>
            </a:custGeom>
            <a:blipFill>
              <a:blip r:embed="rId3"/>
              <a:stretch>
                <a:fillRect r="-6" b="-6"/>
              </a:stretch>
            </a:blipFill>
          </p:spPr>
          <p:txBody>
            <a:bodyPr/>
            <a:lstStyle/>
            <a:p>
              <a:endParaRPr lang="en-US"/>
            </a:p>
          </p:txBody>
        </p:sp>
      </p:grpSp>
      <p:grpSp>
        <p:nvGrpSpPr>
          <p:cNvPr id="5" name="Group 5"/>
          <p:cNvGrpSpPr/>
          <p:nvPr/>
        </p:nvGrpSpPr>
        <p:grpSpPr>
          <a:xfrm>
            <a:off x="16502063" y="706583"/>
            <a:ext cx="1093211" cy="1066800"/>
            <a:chOff x="0" y="0"/>
            <a:chExt cx="1457615" cy="1422400"/>
          </a:xfrm>
        </p:grpSpPr>
        <p:sp>
          <p:nvSpPr>
            <p:cNvPr id="6" name="Freeform 6"/>
            <p:cNvSpPr/>
            <p:nvPr/>
          </p:nvSpPr>
          <p:spPr>
            <a:xfrm>
              <a:off x="0" y="0"/>
              <a:ext cx="1457579" cy="1422400"/>
            </a:xfrm>
            <a:custGeom>
              <a:avLst/>
              <a:gdLst/>
              <a:ahLst/>
              <a:cxnLst/>
              <a:rect l="l" t="t" r="r" b="b"/>
              <a:pathLst>
                <a:path w="1457579" h="1422400">
                  <a:moveTo>
                    <a:pt x="0" y="0"/>
                  </a:moveTo>
                  <a:lnTo>
                    <a:pt x="1457579" y="0"/>
                  </a:lnTo>
                  <a:lnTo>
                    <a:pt x="1457579" y="1422400"/>
                  </a:lnTo>
                  <a:lnTo>
                    <a:pt x="0" y="1422400"/>
                  </a:lnTo>
                  <a:close/>
                </a:path>
              </a:pathLst>
            </a:custGeom>
            <a:solidFill>
              <a:srgbClr val="FFFFFF"/>
            </a:solidFill>
          </p:spPr>
          <p:txBody>
            <a:bodyPr/>
            <a:lstStyle/>
            <a:p>
              <a:endParaRPr lang="en-US"/>
            </a:p>
          </p:txBody>
        </p:sp>
      </p:grpSp>
      <p:grpSp>
        <p:nvGrpSpPr>
          <p:cNvPr id="7" name="Group 7"/>
          <p:cNvGrpSpPr>
            <a:grpSpLocks noChangeAspect="1"/>
          </p:cNvGrpSpPr>
          <p:nvPr/>
        </p:nvGrpSpPr>
        <p:grpSpPr>
          <a:xfrm>
            <a:off x="16705660" y="810817"/>
            <a:ext cx="782240" cy="782240"/>
            <a:chOff x="0" y="0"/>
            <a:chExt cx="1042987" cy="1042987"/>
          </a:xfrm>
        </p:grpSpPr>
        <p:sp>
          <p:nvSpPr>
            <p:cNvPr id="8" name="Freeform 8"/>
            <p:cNvSpPr/>
            <p:nvPr/>
          </p:nvSpPr>
          <p:spPr>
            <a:xfrm>
              <a:off x="0" y="0"/>
              <a:ext cx="1042924" cy="1042924"/>
            </a:xfrm>
            <a:custGeom>
              <a:avLst/>
              <a:gdLst/>
              <a:ahLst/>
              <a:cxnLst/>
              <a:rect l="l" t="t" r="r" b="b"/>
              <a:pathLst>
                <a:path w="1042924" h="1042924">
                  <a:moveTo>
                    <a:pt x="0" y="0"/>
                  </a:moveTo>
                  <a:lnTo>
                    <a:pt x="1042924" y="0"/>
                  </a:lnTo>
                  <a:lnTo>
                    <a:pt x="1042924" y="1042924"/>
                  </a:lnTo>
                  <a:lnTo>
                    <a:pt x="0" y="1042924"/>
                  </a:lnTo>
                  <a:lnTo>
                    <a:pt x="0" y="0"/>
                  </a:lnTo>
                  <a:close/>
                </a:path>
              </a:pathLst>
            </a:custGeom>
            <a:blipFill>
              <a:blip r:embed="rId3"/>
              <a:stretch>
                <a:fillRect r="-6" b="-6"/>
              </a:stretch>
            </a:blipFill>
          </p:spPr>
          <p:txBody>
            <a:bodyPr/>
            <a:lstStyle/>
            <a:p>
              <a:endParaRPr lang="en-US"/>
            </a:p>
          </p:txBody>
        </p:sp>
      </p:grpSp>
      <p:grpSp>
        <p:nvGrpSpPr>
          <p:cNvPr id="9" name="Group 9"/>
          <p:cNvGrpSpPr/>
          <p:nvPr/>
        </p:nvGrpSpPr>
        <p:grpSpPr>
          <a:xfrm>
            <a:off x="1785938" y="9022558"/>
            <a:ext cx="871538" cy="547688"/>
            <a:chOff x="0" y="0"/>
            <a:chExt cx="1162051" cy="730251"/>
          </a:xfrm>
        </p:grpSpPr>
        <p:sp>
          <p:nvSpPr>
            <p:cNvPr id="10" name="Freeform 10"/>
            <p:cNvSpPr/>
            <p:nvPr/>
          </p:nvSpPr>
          <p:spPr>
            <a:xfrm>
              <a:off x="0" y="0"/>
              <a:ext cx="1162051" cy="730251"/>
            </a:xfrm>
            <a:custGeom>
              <a:avLst/>
              <a:gdLst/>
              <a:ahLst/>
              <a:cxnLst/>
              <a:rect l="l" t="t" r="r" b="b"/>
              <a:pathLst>
                <a:path w="1162051" h="730251">
                  <a:moveTo>
                    <a:pt x="0" y="0"/>
                  </a:moveTo>
                  <a:lnTo>
                    <a:pt x="1162051" y="0"/>
                  </a:lnTo>
                  <a:lnTo>
                    <a:pt x="1162051" y="730251"/>
                  </a:lnTo>
                  <a:lnTo>
                    <a:pt x="0" y="730251"/>
                  </a:lnTo>
                  <a:close/>
                </a:path>
              </a:pathLst>
            </a:custGeom>
            <a:solidFill>
              <a:srgbClr val="000000">
                <a:alpha val="0"/>
              </a:srgbClr>
            </a:solidFill>
          </p:spPr>
          <p:txBody>
            <a:bodyPr/>
            <a:lstStyle/>
            <a:p>
              <a:endParaRPr lang="en-US"/>
            </a:p>
          </p:txBody>
        </p:sp>
        <p:sp>
          <p:nvSpPr>
            <p:cNvPr id="11" name="TextBox 11"/>
            <p:cNvSpPr txBox="1"/>
            <p:nvPr/>
          </p:nvSpPr>
          <p:spPr>
            <a:xfrm>
              <a:off x="0" y="-38100"/>
              <a:ext cx="1162051" cy="768351"/>
            </a:xfrm>
            <a:prstGeom prst="rect">
              <a:avLst/>
            </a:prstGeom>
          </p:spPr>
          <p:txBody>
            <a:bodyPr lIns="0" tIns="0" rIns="0" bIns="0" rtlCol="0" anchor="ctr"/>
            <a:lstStyle/>
            <a:p>
              <a:pPr algn="l">
                <a:lnSpc>
                  <a:spcPts val="2160"/>
                </a:lnSpc>
              </a:pPr>
              <a:r>
                <a:rPr lang="en-US" sz="1800">
                  <a:solidFill>
                    <a:srgbClr val="331959"/>
                  </a:solidFill>
                  <a:latin typeface="Arial"/>
                  <a:ea typeface="Arial"/>
                  <a:cs typeface="Arial"/>
                  <a:sym typeface="Arial"/>
                </a:rPr>
                <a:t>16</a:t>
              </a:r>
            </a:p>
          </p:txBody>
        </p:sp>
      </p:grpSp>
      <p:sp>
        <p:nvSpPr>
          <p:cNvPr id="12" name="TextBox 12"/>
          <p:cNvSpPr txBox="1"/>
          <p:nvPr/>
        </p:nvSpPr>
        <p:spPr>
          <a:xfrm>
            <a:off x="1802742" y="2696687"/>
            <a:ext cx="14902918" cy="6325871"/>
          </a:xfrm>
          <a:prstGeom prst="rect">
            <a:avLst/>
          </a:prstGeom>
        </p:spPr>
        <p:txBody>
          <a:bodyPr lIns="0" tIns="0" rIns="0" bIns="0" rtlCol="0" anchor="t">
            <a:spAutoFit/>
          </a:bodyPr>
          <a:lstStyle/>
          <a:p>
            <a:pPr algn="l">
              <a:lnSpc>
                <a:spcPts val="5599"/>
              </a:lnSpc>
            </a:pPr>
            <a:r>
              <a:rPr lang="en-US" sz="2799" dirty="0">
                <a:solidFill>
                  <a:srgbClr val="000000"/>
                </a:solidFill>
                <a:latin typeface="Arial"/>
                <a:ea typeface="Arial"/>
                <a:cs typeface="Arial"/>
                <a:sym typeface="Arial"/>
              </a:rPr>
              <a:t>South Australian Context: Review of the Alcohol Liquor Licensing Act (1997) </a:t>
            </a:r>
          </a:p>
          <a:p>
            <a:pPr algn="l">
              <a:lnSpc>
                <a:spcPts val="5599"/>
              </a:lnSpc>
            </a:pPr>
            <a:endParaRPr lang="en-US" sz="2799" dirty="0">
              <a:solidFill>
                <a:srgbClr val="000000"/>
              </a:solidFill>
              <a:latin typeface="Arial"/>
              <a:ea typeface="Arial"/>
              <a:cs typeface="Arial"/>
              <a:sym typeface="Arial"/>
            </a:endParaRPr>
          </a:p>
          <a:p>
            <a:pPr algn="l">
              <a:lnSpc>
                <a:spcPts val="5599"/>
              </a:lnSpc>
            </a:pPr>
            <a:r>
              <a:rPr lang="en-US" sz="2799" dirty="0">
                <a:solidFill>
                  <a:srgbClr val="000000"/>
                </a:solidFill>
                <a:latin typeface="Arial"/>
                <a:ea typeface="Arial"/>
                <a:cs typeface="Arial"/>
                <a:sym typeface="Arial"/>
              </a:rPr>
              <a:t>The AOD sector has submitted three key recommendations, citing concerns that each additional hour of alcohol accessibility increases the risk of DFV related harm. </a:t>
            </a:r>
          </a:p>
          <a:p>
            <a:pPr marL="604518" lvl="1" indent="-302259" algn="l">
              <a:lnSpc>
                <a:spcPts val="5599"/>
              </a:lnSpc>
              <a:buAutoNum type="arabicPeriod"/>
            </a:pPr>
            <a:r>
              <a:rPr lang="en-US" sz="2799" dirty="0">
                <a:solidFill>
                  <a:srgbClr val="000000"/>
                </a:solidFill>
                <a:latin typeface="Arial"/>
                <a:ea typeface="Arial"/>
                <a:cs typeface="Arial"/>
                <a:sym typeface="Arial"/>
              </a:rPr>
              <a:t> Focus on harm reduction - expand the definition of alcohol-related harm to include DFV.</a:t>
            </a:r>
          </a:p>
          <a:p>
            <a:pPr marL="604518" lvl="1" indent="-302259" algn="l">
              <a:lnSpc>
                <a:spcPts val="5599"/>
              </a:lnSpc>
              <a:buAutoNum type="arabicPeriod"/>
            </a:pPr>
            <a:r>
              <a:rPr lang="en-US" sz="2799" dirty="0">
                <a:solidFill>
                  <a:srgbClr val="000000"/>
                </a:solidFill>
                <a:latin typeface="Arial"/>
                <a:ea typeface="Arial"/>
                <a:cs typeface="Arial"/>
                <a:sym typeface="Arial"/>
              </a:rPr>
              <a:t> Implement a Minimum 2-Hour Delay for Online Alcohol Deliveries.</a:t>
            </a:r>
          </a:p>
          <a:p>
            <a:pPr marL="604518" lvl="1" indent="-302259" algn="l">
              <a:lnSpc>
                <a:spcPts val="5599"/>
              </a:lnSpc>
              <a:buAutoNum type="arabicPeriod"/>
            </a:pPr>
            <a:r>
              <a:rPr lang="en-US" sz="2799" dirty="0">
                <a:solidFill>
                  <a:srgbClr val="000000"/>
                </a:solidFill>
                <a:latin typeface="Arial"/>
                <a:ea typeface="Arial"/>
                <a:cs typeface="Arial"/>
                <a:sym typeface="Arial"/>
              </a:rPr>
              <a:t> Restrict Hours for Alcohol Delivery.</a:t>
            </a:r>
          </a:p>
          <a:p>
            <a:pPr algn="l">
              <a:lnSpc>
                <a:spcPts val="5599"/>
              </a:lnSpc>
            </a:pPr>
            <a:endParaRPr lang="en-US" sz="2799" dirty="0">
              <a:solidFill>
                <a:srgbClr val="000000"/>
              </a:solidFill>
              <a:latin typeface="Arial"/>
              <a:ea typeface="Arial"/>
              <a:cs typeface="Arial"/>
              <a:sym typeface="Arial"/>
            </a:endParaRPr>
          </a:p>
          <a:p>
            <a:pPr algn="l">
              <a:lnSpc>
                <a:spcPts val="5599"/>
              </a:lnSpc>
            </a:pPr>
            <a:endParaRPr lang="en-US" sz="2799" dirty="0">
              <a:solidFill>
                <a:srgbClr val="000000"/>
              </a:solidFill>
              <a:latin typeface="Arial"/>
              <a:ea typeface="Arial"/>
              <a:cs typeface="Arial"/>
              <a:sym typeface="Arial"/>
            </a:endParaRPr>
          </a:p>
        </p:txBody>
      </p:sp>
      <p:sp>
        <p:nvSpPr>
          <p:cNvPr id="13" name="TextBox 13"/>
          <p:cNvSpPr txBox="1"/>
          <p:nvPr/>
        </p:nvSpPr>
        <p:spPr>
          <a:xfrm>
            <a:off x="1785938" y="1640682"/>
            <a:ext cx="12946062" cy="697230"/>
          </a:xfrm>
          <a:prstGeom prst="rect">
            <a:avLst/>
          </a:prstGeom>
        </p:spPr>
        <p:txBody>
          <a:bodyPr lIns="0" tIns="0" rIns="0" bIns="0" rtlCol="0" anchor="t">
            <a:spAutoFit/>
          </a:bodyPr>
          <a:lstStyle/>
          <a:p>
            <a:pPr algn="l">
              <a:lnSpc>
                <a:spcPts val="4860"/>
              </a:lnSpc>
            </a:pPr>
            <a:r>
              <a:rPr lang="en-US" sz="4500" b="1">
                <a:solidFill>
                  <a:srgbClr val="331959"/>
                </a:solidFill>
                <a:latin typeface="Helvetica World Bold"/>
                <a:ea typeface="Helvetica World Bold"/>
                <a:cs typeface="Helvetica World Bold"/>
                <a:sym typeface="Helvetica World Bold"/>
              </a:rPr>
              <a:t>Potential areas for advocacy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3" name="Group 3"/>
          <p:cNvGrpSpPr>
            <a:grpSpLocks noChangeAspect="1"/>
          </p:cNvGrpSpPr>
          <p:nvPr/>
        </p:nvGrpSpPr>
        <p:grpSpPr>
          <a:xfrm>
            <a:off x="16705660" y="810817"/>
            <a:ext cx="782240" cy="782240"/>
            <a:chOff x="0" y="0"/>
            <a:chExt cx="1042987" cy="1042987"/>
          </a:xfrm>
        </p:grpSpPr>
        <p:sp>
          <p:nvSpPr>
            <p:cNvPr id="4" name="Freeform 4"/>
            <p:cNvSpPr/>
            <p:nvPr/>
          </p:nvSpPr>
          <p:spPr>
            <a:xfrm>
              <a:off x="0" y="0"/>
              <a:ext cx="1042924" cy="1042924"/>
            </a:xfrm>
            <a:custGeom>
              <a:avLst/>
              <a:gdLst/>
              <a:ahLst/>
              <a:cxnLst/>
              <a:rect l="l" t="t" r="r" b="b"/>
              <a:pathLst>
                <a:path w="1042924" h="1042924">
                  <a:moveTo>
                    <a:pt x="0" y="0"/>
                  </a:moveTo>
                  <a:lnTo>
                    <a:pt x="1042924" y="0"/>
                  </a:lnTo>
                  <a:lnTo>
                    <a:pt x="1042924" y="1042924"/>
                  </a:lnTo>
                  <a:lnTo>
                    <a:pt x="0" y="1042924"/>
                  </a:lnTo>
                  <a:lnTo>
                    <a:pt x="0" y="0"/>
                  </a:lnTo>
                  <a:close/>
                </a:path>
              </a:pathLst>
            </a:custGeom>
            <a:blipFill>
              <a:blip r:embed="rId4"/>
              <a:stretch>
                <a:fillRect r="-6" b="-6"/>
              </a:stretch>
            </a:blipFill>
          </p:spPr>
          <p:txBody>
            <a:bodyPr/>
            <a:lstStyle/>
            <a:p>
              <a:endParaRPr lang="en-US"/>
            </a:p>
          </p:txBody>
        </p:sp>
      </p:grpSp>
      <p:grpSp>
        <p:nvGrpSpPr>
          <p:cNvPr id="5" name="Group 5"/>
          <p:cNvGrpSpPr/>
          <p:nvPr/>
        </p:nvGrpSpPr>
        <p:grpSpPr>
          <a:xfrm>
            <a:off x="16502063" y="706583"/>
            <a:ext cx="1093211" cy="1066800"/>
            <a:chOff x="0" y="0"/>
            <a:chExt cx="1457615" cy="1422400"/>
          </a:xfrm>
        </p:grpSpPr>
        <p:sp>
          <p:nvSpPr>
            <p:cNvPr id="6" name="Freeform 6"/>
            <p:cNvSpPr/>
            <p:nvPr/>
          </p:nvSpPr>
          <p:spPr>
            <a:xfrm>
              <a:off x="0" y="0"/>
              <a:ext cx="1457579" cy="1422400"/>
            </a:xfrm>
            <a:custGeom>
              <a:avLst/>
              <a:gdLst/>
              <a:ahLst/>
              <a:cxnLst/>
              <a:rect l="l" t="t" r="r" b="b"/>
              <a:pathLst>
                <a:path w="1457579" h="1422400">
                  <a:moveTo>
                    <a:pt x="0" y="0"/>
                  </a:moveTo>
                  <a:lnTo>
                    <a:pt x="1457579" y="0"/>
                  </a:lnTo>
                  <a:lnTo>
                    <a:pt x="1457579" y="1422400"/>
                  </a:lnTo>
                  <a:lnTo>
                    <a:pt x="0" y="1422400"/>
                  </a:lnTo>
                  <a:close/>
                </a:path>
              </a:pathLst>
            </a:custGeom>
            <a:solidFill>
              <a:srgbClr val="FFFFFF"/>
            </a:solidFill>
          </p:spPr>
          <p:txBody>
            <a:bodyPr/>
            <a:lstStyle/>
            <a:p>
              <a:endParaRPr lang="en-US"/>
            </a:p>
          </p:txBody>
        </p:sp>
      </p:grpSp>
      <p:grpSp>
        <p:nvGrpSpPr>
          <p:cNvPr id="7" name="Group 7"/>
          <p:cNvGrpSpPr>
            <a:grpSpLocks noChangeAspect="1"/>
          </p:cNvGrpSpPr>
          <p:nvPr/>
        </p:nvGrpSpPr>
        <p:grpSpPr>
          <a:xfrm>
            <a:off x="16705660" y="810817"/>
            <a:ext cx="782240" cy="782240"/>
            <a:chOff x="0" y="0"/>
            <a:chExt cx="1042987" cy="1042987"/>
          </a:xfrm>
        </p:grpSpPr>
        <p:sp>
          <p:nvSpPr>
            <p:cNvPr id="8" name="Freeform 8"/>
            <p:cNvSpPr/>
            <p:nvPr/>
          </p:nvSpPr>
          <p:spPr>
            <a:xfrm>
              <a:off x="0" y="0"/>
              <a:ext cx="1042924" cy="1042924"/>
            </a:xfrm>
            <a:custGeom>
              <a:avLst/>
              <a:gdLst/>
              <a:ahLst/>
              <a:cxnLst/>
              <a:rect l="l" t="t" r="r" b="b"/>
              <a:pathLst>
                <a:path w="1042924" h="1042924">
                  <a:moveTo>
                    <a:pt x="0" y="0"/>
                  </a:moveTo>
                  <a:lnTo>
                    <a:pt x="1042924" y="0"/>
                  </a:lnTo>
                  <a:lnTo>
                    <a:pt x="1042924" y="1042924"/>
                  </a:lnTo>
                  <a:lnTo>
                    <a:pt x="0" y="1042924"/>
                  </a:lnTo>
                  <a:lnTo>
                    <a:pt x="0" y="0"/>
                  </a:lnTo>
                  <a:close/>
                </a:path>
              </a:pathLst>
            </a:custGeom>
            <a:blipFill>
              <a:blip r:embed="rId4"/>
              <a:stretch>
                <a:fillRect r="-6" b="-6"/>
              </a:stretch>
            </a:blipFill>
          </p:spPr>
          <p:txBody>
            <a:bodyPr/>
            <a:lstStyle/>
            <a:p>
              <a:endParaRPr lang="en-US"/>
            </a:p>
          </p:txBody>
        </p:sp>
      </p:grpSp>
      <p:sp>
        <p:nvSpPr>
          <p:cNvPr id="9" name="TextBox 9"/>
          <p:cNvSpPr txBox="1"/>
          <p:nvPr/>
        </p:nvSpPr>
        <p:spPr>
          <a:xfrm>
            <a:off x="1191221" y="1745855"/>
            <a:ext cx="15514439" cy="1809750"/>
          </a:xfrm>
          <a:prstGeom prst="rect">
            <a:avLst/>
          </a:prstGeom>
        </p:spPr>
        <p:txBody>
          <a:bodyPr lIns="0" tIns="0" rIns="0" bIns="0" rtlCol="0" anchor="t">
            <a:spAutoFit/>
          </a:bodyPr>
          <a:lstStyle/>
          <a:p>
            <a:pPr algn="ctr">
              <a:lnSpc>
                <a:spcPts val="6750"/>
              </a:lnSpc>
            </a:pPr>
            <a:r>
              <a:rPr lang="en-US" sz="4500" b="1">
                <a:solidFill>
                  <a:srgbClr val="331959"/>
                </a:solidFill>
                <a:latin typeface="Helvetica World Bold"/>
                <a:ea typeface="Helvetica World Bold"/>
                <a:cs typeface="Helvetica World Bold"/>
                <a:sym typeface="Helvetica World Bold"/>
              </a:rPr>
              <a:t>A fragmented service system is a destructive service system</a:t>
            </a:r>
          </a:p>
        </p:txBody>
      </p:sp>
      <p:grpSp>
        <p:nvGrpSpPr>
          <p:cNvPr id="10" name="Group 10"/>
          <p:cNvGrpSpPr/>
          <p:nvPr/>
        </p:nvGrpSpPr>
        <p:grpSpPr>
          <a:xfrm>
            <a:off x="1785938" y="9022558"/>
            <a:ext cx="871538" cy="547688"/>
            <a:chOff x="0" y="0"/>
            <a:chExt cx="1162051" cy="730251"/>
          </a:xfrm>
        </p:grpSpPr>
        <p:sp>
          <p:nvSpPr>
            <p:cNvPr id="11" name="Freeform 11"/>
            <p:cNvSpPr/>
            <p:nvPr/>
          </p:nvSpPr>
          <p:spPr>
            <a:xfrm>
              <a:off x="0" y="0"/>
              <a:ext cx="1162051" cy="730251"/>
            </a:xfrm>
            <a:custGeom>
              <a:avLst/>
              <a:gdLst/>
              <a:ahLst/>
              <a:cxnLst/>
              <a:rect l="l" t="t" r="r" b="b"/>
              <a:pathLst>
                <a:path w="1162051" h="730251">
                  <a:moveTo>
                    <a:pt x="0" y="0"/>
                  </a:moveTo>
                  <a:lnTo>
                    <a:pt x="1162051" y="0"/>
                  </a:lnTo>
                  <a:lnTo>
                    <a:pt x="1162051" y="730251"/>
                  </a:lnTo>
                  <a:lnTo>
                    <a:pt x="0" y="730251"/>
                  </a:lnTo>
                  <a:close/>
                </a:path>
              </a:pathLst>
            </a:custGeom>
            <a:solidFill>
              <a:srgbClr val="000000">
                <a:alpha val="0"/>
              </a:srgbClr>
            </a:solidFill>
          </p:spPr>
          <p:txBody>
            <a:bodyPr/>
            <a:lstStyle/>
            <a:p>
              <a:endParaRPr lang="en-US"/>
            </a:p>
          </p:txBody>
        </p:sp>
        <p:sp>
          <p:nvSpPr>
            <p:cNvPr id="12" name="TextBox 12"/>
            <p:cNvSpPr txBox="1"/>
            <p:nvPr/>
          </p:nvSpPr>
          <p:spPr>
            <a:xfrm>
              <a:off x="0" y="-38100"/>
              <a:ext cx="1162051" cy="768351"/>
            </a:xfrm>
            <a:prstGeom prst="rect">
              <a:avLst/>
            </a:prstGeom>
          </p:spPr>
          <p:txBody>
            <a:bodyPr lIns="0" tIns="0" rIns="0" bIns="0" rtlCol="0" anchor="ctr"/>
            <a:lstStyle/>
            <a:p>
              <a:pPr algn="l">
                <a:lnSpc>
                  <a:spcPts val="2160"/>
                </a:lnSpc>
              </a:pPr>
              <a:r>
                <a:rPr lang="en-US" sz="1800">
                  <a:solidFill>
                    <a:srgbClr val="331959"/>
                  </a:solidFill>
                  <a:latin typeface="Arial"/>
                  <a:ea typeface="Arial"/>
                  <a:cs typeface="Arial"/>
                  <a:sym typeface="Arial"/>
                </a:rPr>
                <a:t>17</a:t>
              </a:r>
            </a:p>
          </p:txBody>
        </p:sp>
      </p:grpSp>
      <p:sp>
        <p:nvSpPr>
          <p:cNvPr id="13" name="TextBox 13"/>
          <p:cNvSpPr txBox="1"/>
          <p:nvPr/>
        </p:nvSpPr>
        <p:spPr>
          <a:xfrm>
            <a:off x="1469528" y="3930357"/>
            <a:ext cx="15348944" cy="4846954"/>
          </a:xfrm>
          <a:prstGeom prst="rect">
            <a:avLst/>
          </a:prstGeom>
        </p:spPr>
        <p:txBody>
          <a:bodyPr lIns="0" tIns="0" rIns="0" bIns="0" rtlCol="0" anchor="t">
            <a:spAutoFit/>
          </a:bodyPr>
          <a:lstStyle/>
          <a:p>
            <a:pPr algn="ctr">
              <a:lnSpc>
                <a:spcPts val="6400"/>
              </a:lnSpc>
            </a:pPr>
            <a:r>
              <a:rPr lang="en-US" sz="3200">
                <a:solidFill>
                  <a:srgbClr val="000000"/>
                </a:solidFill>
                <a:latin typeface="Arial"/>
                <a:ea typeface="Arial"/>
                <a:cs typeface="Arial"/>
                <a:sym typeface="Arial"/>
              </a:rPr>
              <a:t>Men, women and children live with the intersecting issues of DFV with AOD.</a:t>
            </a:r>
          </a:p>
          <a:p>
            <a:pPr algn="ctr">
              <a:lnSpc>
                <a:spcPts val="6400"/>
              </a:lnSpc>
            </a:pPr>
            <a:r>
              <a:rPr lang="en-US" sz="3200">
                <a:solidFill>
                  <a:srgbClr val="000000"/>
                </a:solidFill>
                <a:latin typeface="Arial"/>
                <a:ea typeface="Arial"/>
                <a:cs typeface="Arial"/>
                <a:sym typeface="Arial"/>
              </a:rPr>
              <a:t>Our service system response has been to fragment and silo these experiences.</a:t>
            </a:r>
          </a:p>
          <a:p>
            <a:pPr algn="ctr">
              <a:lnSpc>
                <a:spcPts val="6400"/>
              </a:lnSpc>
            </a:pPr>
            <a:r>
              <a:rPr lang="en-US" sz="3200">
                <a:solidFill>
                  <a:srgbClr val="000000"/>
                </a:solidFill>
                <a:latin typeface="Arial"/>
                <a:ea typeface="Arial"/>
                <a:cs typeface="Arial"/>
                <a:sym typeface="Arial"/>
              </a:rPr>
              <a:t>Mystifying to those outside our sectors about why and how we do this.</a:t>
            </a:r>
          </a:p>
          <a:p>
            <a:pPr algn="ctr">
              <a:lnSpc>
                <a:spcPts val="6400"/>
              </a:lnSpc>
            </a:pPr>
            <a:r>
              <a:rPr lang="en-US" sz="3200">
                <a:solidFill>
                  <a:srgbClr val="000000"/>
                </a:solidFill>
                <a:latin typeface="Arial"/>
                <a:ea typeface="Arial"/>
                <a:cs typeface="Arial"/>
                <a:sym typeface="Arial"/>
              </a:rPr>
              <a:t>Early PIPSI project interviews indicate the field is changing.</a:t>
            </a:r>
          </a:p>
          <a:p>
            <a:pPr marL="568962" lvl="1" indent="-284481" algn="ctr">
              <a:lnSpc>
                <a:spcPts val="6400"/>
              </a:lnSpc>
            </a:pPr>
            <a:endParaRPr lang="en-US" sz="3200">
              <a:solidFill>
                <a:srgbClr val="000000"/>
              </a:solidFill>
              <a:latin typeface="Arial"/>
              <a:ea typeface="Arial"/>
              <a:cs typeface="Arial"/>
              <a:sym typeface="Arial"/>
            </a:endParaRPr>
          </a:p>
          <a:p>
            <a:pPr marL="568962" lvl="1" indent="-284481" algn="ctr">
              <a:lnSpc>
                <a:spcPts val="6400"/>
              </a:lnSpc>
            </a:pPr>
            <a:endParaRPr lang="en-US" sz="3200">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3" name="Group 3"/>
          <p:cNvGrpSpPr>
            <a:grpSpLocks noChangeAspect="1"/>
          </p:cNvGrpSpPr>
          <p:nvPr/>
        </p:nvGrpSpPr>
        <p:grpSpPr>
          <a:xfrm>
            <a:off x="16705660" y="810817"/>
            <a:ext cx="782240" cy="782240"/>
            <a:chOff x="0" y="0"/>
            <a:chExt cx="1042987" cy="1042987"/>
          </a:xfrm>
        </p:grpSpPr>
        <p:sp>
          <p:nvSpPr>
            <p:cNvPr id="4" name="Freeform 4"/>
            <p:cNvSpPr/>
            <p:nvPr/>
          </p:nvSpPr>
          <p:spPr>
            <a:xfrm>
              <a:off x="0" y="0"/>
              <a:ext cx="1042924" cy="1042924"/>
            </a:xfrm>
            <a:custGeom>
              <a:avLst/>
              <a:gdLst/>
              <a:ahLst/>
              <a:cxnLst/>
              <a:rect l="l" t="t" r="r" b="b"/>
              <a:pathLst>
                <a:path w="1042924" h="1042924">
                  <a:moveTo>
                    <a:pt x="0" y="0"/>
                  </a:moveTo>
                  <a:lnTo>
                    <a:pt x="1042924" y="0"/>
                  </a:lnTo>
                  <a:lnTo>
                    <a:pt x="1042924" y="1042924"/>
                  </a:lnTo>
                  <a:lnTo>
                    <a:pt x="0" y="1042924"/>
                  </a:lnTo>
                  <a:lnTo>
                    <a:pt x="0" y="0"/>
                  </a:lnTo>
                  <a:close/>
                </a:path>
              </a:pathLst>
            </a:custGeom>
            <a:blipFill>
              <a:blip r:embed="rId4"/>
              <a:stretch>
                <a:fillRect r="-6" b="-6"/>
              </a:stretch>
            </a:blipFill>
          </p:spPr>
          <p:txBody>
            <a:bodyPr/>
            <a:lstStyle/>
            <a:p>
              <a:endParaRPr lang="en-US"/>
            </a:p>
          </p:txBody>
        </p:sp>
      </p:grpSp>
      <p:grpSp>
        <p:nvGrpSpPr>
          <p:cNvPr id="5" name="Group 5"/>
          <p:cNvGrpSpPr/>
          <p:nvPr/>
        </p:nvGrpSpPr>
        <p:grpSpPr>
          <a:xfrm>
            <a:off x="16502063" y="706583"/>
            <a:ext cx="1093211" cy="1066800"/>
            <a:chOff x="0" y="0"/>
            <a:chExt cx="1457615" cy="1422400"/>
          </a:xfrm>
        </p:grpSpPr>
        <p:sp>
          <p:nvSpPr>
            <p:cNvPr id="6" name="Freeform 6"/>
            <p:cNvSpPr/>
            <p:nvPr/>
          </p:nvSpPr>
          <p:spPr>
            <a:xfrm>
              <a:off x="0" y="0"/>
              <a:ext cx="1457579" cy="1422400"/>
            </a:xfrm>
            <a:custGeom>
              <a:avLst/>
              <a:gdLst/>
              <a:ahLst/>
              <a:cxnLst/>
              <a:rect l="l" t="t" r="r" b="b"/>
              <a:pathLst>
                <a:path w="1457579" h="1422400">
                  <a:moveTo>
                    <a:pt x="0" y="0"/>
                  </a:moveTo>
                  <a:lnTo>
                    <a:pt x="1457579" y="0"/>
                  </a:lnTo>
                  <a:lnTo>
                    <a:pt x="1457579" y="1422400"/>
                  </a:lnTo>
                  <a:lnTo>
                    <a:pt x="0" y="1422400"/>
                  </a:lnTo>
                  <a:close/>
                </a:path>
              </a:pathLst>
            </a:custGeom>
            <a:solidFill>
              <a:srgbClr val="FFFFFF"/>
            </a:solidFill>
          </p:spPr>
          <p:txBody>
            <a:bodyPr/>
            <a:lstStyle/>
            <a:p>
              <a:endParaRPr lang="en-US"/>
            </a:p>
          </p:txBody>
        </p:sp>
      </p:grpSp>
      <p:grpSp>
        <p:nvGrpSpPr>
          <p:cNvPr id="7" name="Group 7"/>
          <p:cNvGrpSpPr>
            <a:grpSpLocks noChangeAspect="1"/>
          </p:cNvGrpSpPr>
          <p:nvPr/>
        </p:nvGrpSpPr>
        <p:grpSpPr>
          <a:xfrm>
            <a:off x="16705660" y="810817"/>
            <a:ext cx="782240" cy="782240"/>
            <a:chOff x="0" y="0"/>
            <a:chExt cx="1042987" cy="1042987"/>
          </a:xfrm>
        </p:grpSpPr>
        <p:sp>
          <p:nvSpPr>
            <p:cNvPr id="8" name="Freeform 8"/>
            <p:cNvSpPr/>
            <p:nvPr/>
          </p:nvSpPr>
          <p:spPr>
            <a:xfrm>
              <a:off x="0" y="0"/>
              <a:ext cx="1042924" cy="1042924"/>
            </a:xfrm>
            <a:custGeom>
              <a:avLst/>
              <a:gdLst/>
              <a:ahLst/>
              <a:cxnLst/>
              <a:rect l="l" t="t" r="r" b="b"/>
              <a:pathLst>
                <a:path w="1042924" h="1042924">
                  <a:moveTo>
                    <a:pt x="0" y="0"/>
                  </a:moveTo>
                  <a:lnTo>
                    <a:pt x="1042924" y="0"/>
                  </a:lnTo>
                  <a:lnTo>
                    <a:pt x="1042924" y="1042924"/>
                  </a:lnTo>
                  <a:lnTo>
                    <a:pt x="0" y="1042924"/>
                  </a:lnTo>
                  <a:lnTo>
                    <a:pt x="0" y="0"/>
                  </a:lnTo>
                  <a:close/>
                </a:path>
              </a:pathLst>
            </a:custGeom>
            <a:blipFill>
              <a:blip r:embed="rId4"/>
              <a:stretch>
                <a:fillRect r="-6" b="-6"/>
              </a:stretch>
            </a:blipFill>
          </p:spPr>
          <p:txBody>
            <a:bodyPr/>
            <a:lstStyle/>
            <a:p>
              <a:endParaRPr lang="en-US"/>
            </a:p>
          </p:txBody>
        </p:sp>
      </p:grpSp>
      <p:sp>
        <p:nvSpPr>
          <p:cNvPr id="9" name="TextBox 9"/>
          <p:cNvSpPr txBox="1"/>
          <p:nvPr/>
        </p:nvSpPr>
        <p:spPr>
          <a:xfrm>
            <a:off x="1785938" y="915181"/>
            <a:ext cx="12946062" cy="697229"/>
          </a:xfrm>
          <a:prstGeom prst="rect">
            <a:avLst/>
          </a:prstGeom>
        </p:spPr>
        <p:txBody>
          <a:bodyPr lIns="0" tIns="0" rIns="0" bIns="0" rtlCol="0" anchor="t">
            <a:spAutoFit/>
          </a:bodyPr>
          <a:lstStyle/>
          <a:p>
            <a:pPr algn="l">
              <a:lnSpc>
                <a:spcPts val="4859"/>
              </a:lnSpc>
            </a:pPr>
            <a:r>
              <a:rPr lang="en-US" sz="4499" b="1">
                <a:solidFill>
                  <a:srgbClr val="331959"/>
                </a:solidFill>
                <a:latin typeface="Helvetica World Bold"/>
                <a:ea typeface="Helvetica World Bold"/>
                <a:cs typeface="Helvetica World Bold"/>
                <a:sym typeface="Helvetica World Bold"/>
              </a:rPr>
              <a:t>Typical Case Example</a:t>
            </a:r>
          </a:p>
        </p:txBody>
      </p:sp>
      <p:grpSp>
        <p:nvGrpSpPr>
          <p:cNvPr id="10" name="Group 10"/>
          <p:cNvGrpSpPr/>
          <p:nvPr/>
        </p:nvGrpSpPr>
        <p:grpSpPr>
          <a:xfrm>
            <a:off x="1785938" y="9022558"/>
            <a:ext cx="871538" cy="547688"/>
            <a:chOff x="0" y="0"/>
            <a:chExt cx="1162051" cy="730251"/>
          </a:xfrm>
        </p:grpSpPr>
        <p:sp>
          <p:nvSpPr>
            <p:cNvPr id="11" name="Freeform 11"/>
            <p:cNvSpPr/>
            <p:nvPr/>
          </p:nvSpPr>
          <p:spPr>
            <a:xfrm>
              <a:off x="0" y="0"/>
              <a:ext cx="1162051" cy="730251"/>
            </a:xfrm>
            <a:custGeom>
              <a:avLst/>
              <a:gdLst/>
              <a:ahLst/>
              <a:cxnLst/>
              <a:rect l="l" t="t" r="r" b="b"/>
              <a:pathLst>
                <a:path w="1162051" h="730251">
                  <a:moveTo>
                    <a:pt x="0" y="0"/>
                  </a:moveTo>
                  <a:lnTo>
                    <a:pt x="1162051" y="0"/>
                  </a:lnTo>
                  <a:lnTo>
                    <a:pt x="1162051" y="730251"/>
                  </a:lnTo>
                  <a:lnTo>
                    <a:pt x="0" y="730251"/>
                  </a:lnTo>
                  <a:close/>
                </a:path>
              </a:pathLst>
            </a:custGeom>
            <a:solidFill>
              <a:srgbClr val="000000">
                <a:alpha val="0"/>
              </a:srgbClr>
            </a:solidFill>
          </p:spPr>
          <p:txBody>
            <a:bodyPr/>
            <a:lstStyle/>
            <a:p>
              <a:endParaRPr lang="en-US"/>
            </a:p>
          </p:txBody>
        </p:sp>
        <p:sp>
          <p:nvSpPr>
            <p:cNvPr id="12" name="TextBox 12"/>
            <p:cNvSpPr txBox="1"/>
            <p:nvPr/>
          </p:nvSpPr>
          <p:spPr>
            <a:xfrm>
              <a:off x="0" y="-38100"/>
              <a:ext cx="1162051" cy="768351"/>
            </a:xfrm>
            <a:prstGeom prst="rect">
              <a:avLst/>
            </a:prstGeom>
          </p:spPr>
          <p:txBody>
            <a:bodyPr lIns="0" tIns="0" rIns="0" bIns="0" rtlCol="0" anchor="ctr"/>
            <a:lstStyle/>
            <a:p>
              <a:pPr algn="l">
                <a:lnSpc>
                  <a:spcPts val="2160"/>
                </a:lnSpc>
              </a:pPr>
              <a:r>
                <a:rPr lang="en-US" sz="1800">
                  <a:solidFill>
                    <a:srgbClr val="331959"/>
                  </a:solidFill>
                  <a:latin typeface="Arial"/>
                  <a:ea typeface="Arial"/>
                  <a:cs typeface="Arial"/>
                  <a:sym typeface="Arial"/>
                </a:rPr>
                <a:t>18</a:t>
              </a:r>
            </a:p>
          </p:txBody>
        </p:sp>
      </p:grpSp>
      <p:sp>
        <p:nvSpPr>
          <p:cNvPr id="13" name="TextBox 13"/>
          <p:cNvSpPr txBox="1"/>
          <p:nvPr/>
        </p:nvSpPr>
        <p:spPr>
          <a:xfrm>
            <a:off x="1546143" y="1975638"/>
            <a:ext cx="14577904" cy="6699885"/>
          </a:xfrm>
          <a:prstGeom prst="rect">
            <a:avLst/>
          </a:prstGeom>
        </p:spPr>
        <p:txBody>
          <a:bodyPr lIns="0" tIns="0" rIns="0" bIns="0" rtlCol="0" anchor="t">
            <a:spAutoFit/>
          </a:bodyPr>
          <a:lstStyle/>
          <a:p>
            <a:pPr marL="495300" lvl="1" indent="-247650" algn="l">
              <a:lnSpc>
                <a:spcPts val="4800"/>
              </a:lnSpc>
              <a:buFont typeface="Arial"/>
              <a:buChar char="•"/>
            </a:pPr>
            <a:r>
              <a:rPr lang="en-US" sz="2400" dirty="0">
                <a:solidFill>
                  <a:srgbClr val="000000"/>
                </a:solidFill>
                <a:latin typeface="Arial"/>
                <a:ea typeface="Arial"/>
                <a:cs typeface="Arial"/>
                <a:sym typeface="Arial"/>
              </a:rPr>
              <a:t>The children of Jenny and Matt have come to the attention of child protection. The children are a 5 year old boy, Samual and a 7 year old girl, Simone. The children were referred to CP by police following a serious incident of domestic violence where Matt assaulted Simone resulting in injuries that involved attention at Accident and Emergency. Police recorded that Simone and Matt had been drinking and that  Simone was drunk at the time of the incident. Simone returned home following treatment for her injuries. The children were staying with Simone’s parents. </a:t>
            </a:r>
          </a:p>
          <a:p>
            <a:pPr marL="495300" lvl="1" indent="-247650" algn="l">
              <a:lnSpc>
                <a:spcPts val="4800"/>
              </a:lnSpc>
              <a:buFont typeface="Arial"/>
              <a:buChar char="•"/>
            </a:pPr>
            <a:r>
              <a:rPr lang="en-US" sz="2400" dirty="0">
                <a:solidFill>
                  <a:srgbClr val="000000"/>
                </a:solidFill>
                <a:latin typeface="Arial"/>
                <a:ea typeface="Arial"/>
                <a:cs typeface="Arial"/>
                <a:sym typeface="Arial"/>
              </a:rPr>
              <a:t>A case conference was called by CP and held with the professionals involved. A case plan was drawn up that recommended that Simone attends an alcohol treatment program and referral to DFV service; Matt attend a men’s behaviour change program; and that the children stay with the grandparents while the treatment programs are put in place for the parents.</a:t>
            </a:r>
          </a:p>
          <a:p>
            <a:pPr marL="495300" lvl="1" indent="-247650" algn="l">
              <a:lnSpc>
                <a:spcPts val="4800"/>
              </a:lnSpc>
              <a:buFont typeface="Arial"/>
              <a:buChar char="•"/>
            </a:pPr>
            <a:r>
              <a:rPr lang="en-US" sz="2400" dirty="0">
                <a:solidFill>
                  <a:srgbClr val="000000"/>
                </a:solidFill>
                <a:latin typeface="Arial"/>
                <a:ea typeface="Arial"/>
                <a:cs typeface="Arial"/>
                <a:sym typeface="Arial"/>
              </a:rPr>
              <a:t>Matt and Simone have agreed to the plan.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3" name="Group 3"/>
          <p:cNvGrpSpPr>
            <a:grpSpLocks noChangeAspect="1"/>
          </p:cNvGrpSpPr>
          <p:nvPr/>
        </p:nvGrpSpPr>
        <p:grpSpPr>
          <a:xfrm>
            <a:off x="16705660" y="810817"/>
            <a:ext cx="782240" cy="782240"/>
            <a:chOff x="0" y="0"/>
            <a:chExt cx="1042987" cy="1042987"/>
          </a:xfrm>
        </p:grpSpPr>
        <p:sp>
          <p:nvSpPr>
            <p:cNvPr id="4" name="Freeform 4"/>
            <p:cNvSpPr/>
            <p:nvPr/>
          </p:nvSpPr>
          <p:spPr>
            <a:xfrm>
              <a:off x="0" y="0"/>
              <a:ext cx="1042924" cy="1042924"/>
            </a:xfrm>
            <a:custGeom>
              <a:avLst/>
              <a:gdLst/>
              <a:ahLst/>
              <a:cxnLst/>
              <a:rect l="l" t="t" r="r" b="b"/>
              <a:pathLst>
                <a:path w="1042924" h="1042924">
                  <a:moveTo>
                    <a:pt x="0" y="0"/>
                  </a:moveTo>
                  <a:lnTo>
                    <a:pt x="1042924" y="0"/>
                  </a:lnTo>
                  <a:lnTo>
                    <a:pt x="1042924" y="1042924"/>
                  </a:lnTo>
                  <a:lnTo>
                    <a:pt x="0" y="1042924"/>
                  </a:lnTo>
                  <a:lnTo>
                    <a:pt x="0" y="0"/>
                  </a:lnTo>
                  <a:close/>
                </a:path>
              </a:pathLst>
            </a:custGeom>
            <a:blipFill>
              <a:blip r:embed="rId4"/>
              <a:stretch>
                <a:fillRect r="-6" b="-6"/>
              </a:stretch>
            </a:blipFill>
          </p:spPr>
          <p:txBody>
            <a:bodyPr/>
            <a:lstStyle/>
            <a:p>
              <a:endParaRPr lang="en-US"/>
            </a:p>
          </p:txBody>
        </p:sp>
      </p:grpSp>
      <p:grpSp>
        <p:nvGrpSpPr>
          <p:cNvPr id="5" name="Group 5"/>
          <p:cNvGrpSpPr/>
          <p:nvPr/>
        </p:nvGrpSpPr>
        <p:grpSpPr>
          <a:xfrm>
            <a:off x="16502063" y="706583"/>
            <a:ext cx="1093211" cy="1066800"/>
            <a:chOff x="0" y="0"/>
            <a:chExt cx="1457615" cy="1422400"/>
          </a:xfrm>
        </p:grpSpPr>
        <p:sp>
          <p:nvSpPr>
            <p:cNvPr id="6" name="Freeform 6"/>
            <p:cNvSpPr/>
            <p:nvPr/>
          </p:nvSpPr>
          <p:spPr>
            <a:xfrm>
              <a:off x="0" y="0"/>
              <a:ext cx="1457579" cy="1422400"/>
            </a:xfrm>
            <a:custGeom>
              <a:avLst/>
              <a:gdLst/>
              <a:ahLst/>
              <a:cxnLst/>
              <a:rect l="l" t="t" r="r" b="b"/>
              <a:pathLst>
                <a:path w="1457579" h="1422400">
                  <a:moveTo>
                    <a:pt x="0" y="0"/>
                  </a:moveTo>
                  <a:lnTo>
                    <a:pt x="1457579" y="0"/>
                  </a:lnTo>
                  <a:lnTo>
                    <a:pt x="1457579" y="1422400"/>
                  </a:lnTo>
                  <a:lnTo>
                    <a:pt x="0" y="1422400"/>
                  </a:lnTo>
                  <a:close/>
                </a:path>
              </a:pathLst>
            </a:custGeom>
            <a:solidFill>
              <a:srgbClr val="FFFFFF"/>
            </a:solidFill>
          </p:spPr>
          <p:txBody>
            <a:bodyPr/>
            <a:lstStyle/>
            <a:p>
              <a:endParaRPr lang="en-US"/>
            </a:p>
          </p:txBody>
        </p:sp>
      </p:grpSp>
      <p:grpSp>
        <p:nvGrpSpPr>
          <p:cNvPr id="7" name="Group 7"/>
          <p:cNvGrpSpPr>
            <a:grpSpLocks noChangeAspect="1"/>
          </p:cNvGrpSpPr>
          <p:nvPr/>
        </p:nvGrpSpPr>
        <p:grpSpPr>
          <a:xfrm>
            <a:off x="16705660" y="810817"/>
            <a:ext cx="782240" cy="782240"/>
            <a:chOff x="0" y="0"/>
            <a:chExt cx="1042987" cy="1042987"/>
          </a:xfrm>
        </p:grpSpPr>
        <p:sp>
          <p:nvSpPr>
            <p:cNvPr id="8" name="Freeform 8"/>
            <p:cNvSpPr/>
            <p:nvPr/>
          </p:nvSpPr>
          <p:spPr>
            <a:xfrm>
              <a:off x="0" y="0"/>
              <a:ext cx="1042924" cy="1042924"/>
            </a:xfrm>
            <a:custGeom>
              <a:avLst/>
              <a:gdLst/>
              <a:ahLst/>
              <a:cxnLst/>
              <a:rect l="l" t="t" r="r" b="b"/>
              <a:pathLst>
                <a:path w="1042924" h="1042924">
                  <a:moveTo>
                    <a:pt x="0" y="0"/>
                  </a:moveTo>
                  <a:lnTo>
                    <a:pt x="1042924" y="0"/>
                  </a:lnTo>
                  <a:lnTo>
                    <a:pt x="1042924" y="1042924"/>
                  </a:lnTo>
                  <a:lnTo>
                    <a:pt x="0" y="1042924"/>
                  </a:lnTo>
                  <a:lnTo>
                    <a:pt x="0" y="0"/>
                  </a:lnTo>
                  <a:close/>
                </a:path>
              </a:pathLst>
            </a:custGeom>
            <a:blipFill>
              <a:blip r:embed="rId4"/>
              <a:stretch>
                <a:fillRect r="-6" b="-6"/>
              </a:stretch>
            </a:blipFill>
          </p:spPr>
          <p:txBody>
            <a:bodyPr/>
            <a:lstStyle/>
            <a:p>
              <a:endParaRPr lang="en-US"/>
            </a:p>
          </p:txBody>
        </p:sp>
      </p:grpSp>
      <p:sp>
        <p:nvSpPr>
          <p:cNvPr id="9" name="TextBox 9"/>
          <p:cNvSpPr txBox="1"/>
          <p:nvPr/>
        </p:nvSpPr>
        <p:spPr>
          <a:xfrm>
            <a:off x="1785938" y="973283"/>
            <a:ext cx="12946062" cy="1797051"/>
          </a:xfrm>
          <a:prstGeom prst="rect">
            <a:avLst/>
          </a:prstGeom>
        </p:spPr>
        <p:txBody>
          <a:bodyPr lIns="0" tIns="0" rIns="0" bIns="0" rtlCol="0" anchor="t">
            <a:spAutoFit/>
          </a:bodyPr>
          <a:lstStyle/>
          <a:p>
            <a:pPr algn="l">
              <a:lnSpc>
                <a:spcPts val="6999"/>
              </a:lnSpc>
            </a:pPr>
            <a:r>
              <a:rPr lang="en-US" sz="3499" b="1">
                <a:solidFill>
                  <a:srgbClr val="331959"/>
                </a:solidFill>
                <a:latin typeface="Helvetica World Bold"/>
                <a:ea typeface="Helvetica World Bold"/>
                <a:cs typeface="Helvetica World Bold"/>
                <a:sym typeface="Helvetica World Bold"/>
              </a:rPr>
              <a:t>Implications for Policy and Practice: Assessing a functional system for responding to substance use coercion (SUC)</a:t>
            </a:r>
          </a:p>
        </p:txBody>
      </p:sp>
      <p:grpSp>
        <p:nvGrpSpPr>
          <p:cNvPr id="10" name="Group 10"/>
          <p:cNvGrpSpPr/>
          <p:nvPr/>
        </p:nvGrpSpPr>
        <p:grpSpPr>
          <a:xfrm>
            <a:off x="1785938" y="9022558"/>
            <a:ext cx="871538" cy="547688"/>
            <a:chOff x="0" y="0"/>
            <a:chExt cx="1162051" cy="730251"/>
          </a:xfrm>
        </p:grpSpPr>
        <p:sp>
          <p:nvSpPr>
            <p:cNvPr id="11" name="Freeform 11"/>
            <p:cNvSpPr/>
            <p:nvPr/>
          </p:nvSpPr>
          <p:spPr>
            <a:xfrm>
              <a:off x="0" y="0"/>
              <a:ext cx="1162051" cy="730251"/>
            </a:xfrm>
            <a:custGeom>
              <a:avLst/>
              <a:gdLst/>
              <a:ahLst/>
              <a:cxnLst/>
              <a:rect l="l" t="t" r="r" b="b"/>
              <a:pathLst>
                <a:path w="1162051" h="730251">
                  <a:moveTo>
                    <a:pt x="0" y="0"/>
                  </a:moveTo>
                  <a:lnTo>
                    <a:pt x="1162051" y="0"/>
                  </a:lnTo>
                  <a:lnTo>
                    <a:pt x="1162051" y="730251"/>
                  </a:lnTo>
                  <a:lnTo>
                    <a:pt x="0" y="730251"/>
                  </a:lnTo>
                  <a:close/>
                </a:path>
              </a:pathLst>
            </a:custGeom>
            <a:solidFill>
              <a:srgbClr val="000000">
                <a:alpha val="0"/>
              </a:srgbClr>
            </a:solidFill>
          </p:spPr>
          <p:txBody>
            <a:bodyPr/>
            <a:lstStyle/>
            <a:p>
              <a:endParaRPr lang="en-US"/>
            </a:p>
          </p:txBody>
        </p:sp>
        <p:sp>
          <p:nvSpPr>
            <p:cNvPr id="12" name="TextBox 12"/>
            <p:cNvSpPr txBox="1"/>
            <p:nvPr/>
          </p:nvSpPr>
          <p:spPr>
            <a:xfrm>
              <a:off x="0" y="-38100"/>
              <a:ext cx="1162051" cy="768351"/>
            </a:xfrm>
            <a:prstGeom prst="rect">
              <a:avLst/>
            </a:prstGeom>
          </p:spPr>
          <p:txBody>
            <a:bodyPr lIns="0" tIns="0" rIns="0" bIns="0" rtlCol="0" anchor="ctr"/>
            <a:lstStyle/>
            <a:p>
              <a:pPr algn="l">
                <a:lnSpc>
                  <a:spcPts val="2160"/>
                </a:lnSpc>
              </a:pPr>
              <a:r>
                <a:rPr lang="en-US" sz="1800">
                  <a:solidFill>
                    <a:srgbClr val="331959"/>
                  </a:solidFill>
                  <a:latin typeface="Arial"/>
                  <a:ea typeface="Arial"/>
                  <a:cs typeface="Arial"/>
                  <a:sym typeface="Arial"/>
                </a:rPr>
                <a:t>19</a:t>
              </a:r>
            </a:p>
          </p:txBody>
        </p:sp>
      </p:grpSp>
      <p:sp>
        <p:nvSpPr>
          <p:cNvPr id="13" name="TextBox 13"/>
          <p:cNvSpPr txBox="1"/>
          <p:nvPr/>
        </p:nvSpPr>
        <p:spPr>
          <a:xfrm>
            <a:off x="1585634" y="3124043"/>
            <a:ext cx="13790996" cy="5651499"/>
          </a:xfrm>
          <a:prstGeom prst="rect">
            <a:avLst/>
          </a:prstGeom>
        </p:spPr>
        <p:txBody>
          <a:bodyPr lIns="0" tIns="0" rIns="0" bIns="0" rtlCol="0" anchor="t">
            <a:spAutoFit/>
          </a:bodyPr>
          <a:lstStyle/>
          <a:p>
            <a:pPr marL="462281" lvl="1" indent="-231140" algn="l">
              <a:lnSpc>
                <a:spcPts val="5000"/>
              </a:lnSpc>
              <a:buFont typeface="Arial"/>
              <a:buChar char="•"/>
            </a:pPr>
            <a:r>
              <a:rPr lang="en-US" sz="2500">
                <a:solidFill>
                  <a:srgbClr val="000000"/>
                </a:solidFill>
                <a:latin typeface="Arial"/>
                <a:ea typeface="Arial"/>
                <a:cs typeface="Arial"/>
                <a:sym typeface="Arial"/>
              </a:rPr>
              <a:t>Efficacy (does it produce its intended outcome? Providing a service to men, women and children where there is SUC)</a:t>
            </a:r>
          </a:p>
          <a:p>
            <a:pPr marL="462281" lvl="1" indent="-231140" algn="l">
              <a:lnSpc>
                <a:spcPts val="5000"/>
              </a:lnSpc>
              <a:buFont typeface="Arial"/>
              <a:buChar char="•"/>
            </a:pPr>
            <a:r>
              <a:rPr lang="en-US" sz="2500">
                <a:solidFill>
                  <a:srgbClr val="000000"/>
                </a:solidFill>
                <a:latin typeface="Arial"/>
                <a:ea typeface="Arial"/>
                <a:cs typeface="Arial"/>
                <a:sym typeface="Arial"/>
              </a:rPr>
              <a:t>Efficiency (does it do this with the best use of resources?)</a:t>
            </a:r>
          </a:p>
          <a:p>
            <a:pPr marL="462360" lvl="1" indent="-231180" algn="l">
              <a:lnSpc>
                <a:spcPts val="5000"/>
              </a:lnSpc>
              <a:buFont typeface="Arial"/>
              <a:buChar char="•"/>
            </a:pPr>
            <a:r>
              <a:rPr lang="en-US" sz="2500">
                <a:solidFill>
                  <a:srgbClr val="000000"/>
                </a:solidFill>
                <a:latin typeface="Arial"/>
                <a:ea typeface="Arial"/>
                <a:cs typeface="Arial"/>
                <a:sym typeface="Arial"/>
              </a:rPr>
              <a:t>Effectiveness (does it achieve a higher-level or longer term aim? The safety of women and children; accountability for the person using violence; and desistance from AOD and DFV) </a:t>
            </a:r>
          </a:p>
          <a:p>
            <a:pPr marL="462281" lvl="1" indent="-231140" algn="l">
              <a:lnSpc>
                <a:spcPts val="5000"/>
              </a:lnSpc>
              <a:buFont typeface="Arial"/>
              <a:buChar char="•"/>
            </a:pPr>
            <a:r>
              <a:rPr lang="en-US" sz="2500">
                <a:solidFill>
                  <a:srgbClr val="000000"/>
                </a:solidFill>
                <a:latin typeface="Arial"/>
                <a:ea typeface="Arial"/>
                <a:cs typeface="Arial"/>
                <a:sym typeface="Arial"/>
              </a:rPr>
              <a:t>Ethicality (are the purposes of the system met in ways which are congruent with principles and values which promote respect and justice for children and others affected by domestic violence and substance use coercion (usually women) </a:t>
            </a:r>
          </a:p>
          <a:p>
            <a:pPr algn="l">
              <a:lnSpc>
                <a:spcPts val="5000"/>
              </a:lnSpc>
            </a:pPr>
            <a:endParaRPr lang="en-US" sz="2500">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481539"/>
            <a:ext cx="9320758" cy="1607345"/>
            <a:chOff x="0" y="0"/>
            <a:chExt cx="12427677" cy="2143127"/>
          </a:xfrm>
        </p:grpSpPr>
        <p:sp>
          <p:nvSpPr>
            <p:cNvPr id="3" name="Freeform 3"/>
            <p:cNvSpPr/>
            <p:nvPr/>
          </p:nvSpPr>
          <p:spPr>
            <a:xfrm>
              <a:off x="0" y="0"/>
              <a:ext cx="12427677" cy="2143127"/>
            </a:xfrm>
            <a:custGeom>
              <a:avLst/>
              <a:gdLst/>
              <a:ahLst/>
              <a:cxnLst/>
              <a:rect l="l" t="t" r="r" b="b"/>
              <a:pathLst>
                <a:path w="12427677" h="2143127">
                  <a:moveTo>
                    <a:pt x="0" y="0"/>
                  </a:moveTo>
                  <a:lnTo>
                    <a:pt x="12427677" y="0"/>
                  </a:lnTo>
                  <a:lnTo>
                    <a:pt x="12427677" y="2143127"/>
                  </a:lnTo>
                  <a:lnTo>
                    <a:pt x="0" y="2143127"/>
                  </a:lnTo>
                  <a:close/>
                </a:path>
              </a:pathLst>
            </a:custGeom>
            <a:solidFill>
              <a:srgbClr val="000000">
                <a:alpha val="0"/>
              </a:srgbClr>
            </a:solidFill>
          </p:spPr>
          <p:txBody>
            <a:bodyPr/>
            <a:lstStyle/>
            <a:p>
              <a:endParaRPr lang="en-US"/>
            </a:p>
          </p:txBody>
        </p:sp>
        <p:sp>
          <p:nvSpPr>
            <p:cNvPr id="4" name="TextBox 4"/>
            <p:cNvSpPr txBox="1"/>
            <p:nvPr/>
          </p:nvSpPr>
          <p:spPr>
            <a:xfrm>
              <a:off x="0" y="47625"/>
              <a:ext cx="12427677" cy="2095502"/>
            </a:xfrm>
            <a:prstGeom prst="rect">
              <a:avLst/>
            </a:prstGeom>
          </p:spPr>
          <p:txBody>
            <a:bodyPr lIns="0" tIns="0" rIns="0" bIns="0" rtlCol="0" anchor="ctr"/>
            <a:lstStyle/>
            <a:p>
              <a:pPr algn="l">
                <a:lnSpc>
                  <a:spcPts val="5400"/>
                </a:lnSpc>
              </a:pPr>
              <a:r>
                <a:rPr lang="en-US" sz="5000" b="1">
                  <a:solidFill>
                    <a:srgbClr val="344192"/>
                  </a:solidFill>
                  <a:latin typeface="Helvetica World Bold"/>
                  <a:ea typeface="Helvetica World Bold"/>
                  <a:cs typeface="Helvetica World Bold"/>
                  <a:sym typeface="Helvetica World Bold"/>
                </a:rPr>
                <a:t>Acknowledgement of Country</a:t>
              </a:r>
            </a:p>
          </p:txBody>
        </p:sp>
      </p:grpSp>
      <p:grpSp>
        <p:nvGrpSpPr>
          <p:cNvPr id="5" name="Group 5"/>
          <p:cNvGrpSpPr/>
          <p:nvPr/>
        </p:nvGrpSpPr>
        <p:grpSpPr>
          <a:xfrm>
            <a:off x="1028700" y="2088884"/>
            <a:ext cx="9842884" cy="7169416"/>
            <a:chOff x="0" y="0"/>
            <a:chExt cx="13123846" cy="9559222"/>
          </a:xfrm>
        </p:grpSpPr>
        <p:sp>
          <p:nvSpPr>
            <p:cNvPr id="6" name="Freeform 6"/>
            <p:cNvSpPr/>
            <p:nvPr/>
          </p:nvSpPr>
          <p:spPr>
            <a:xfrm>
              <a:off x="0" y="0"/>
              <a:ext cx="13123898" cy="9559220"/>
            </a:xfrm>
            <a:custGeom>
              <a:avLst/>
              <a:gdLst/>
              <a:ahLst/>
              <a:cxnLst/>
              <a:rect l="l" t="t" r="r" b="b"/>
              <a:pathLst>
                <a:path w="13123898" h="9559220">
                  <a:moveTo>
                    <a:pt x="0" y="0"/>
                  </a:moveTo>
                  <a:lnTo>
                    <a:pt x="13123898" y="0"/>
                  </a:lnTo>
                  <a:lnTo>
                    <a:pt x="13123898" y="9559220"/>
                  </a:lnTo>
                  <a:lnTo>
                    <a:pt x="0" y="9559220"/>
                  </a:lnTo>
                  <a:close/>
                </a:path>
              </a:pathLst>
            </a:custGeom>
            <a:solidFill>
              <a:srgbClr val="CFCFCF"/>
            </a:solidFill>
          </p:spPr>
          <p:txBody>
            <a:bodyPr/>
            <a:lstStyle/>
            <a:p>
              <a:endParaRPr lang="en-US"/>
            </a:p>
          </p:txBody>
        </p:sp>
        <p:sp>
          <p:nvSpPr>
            <p:cNvPr id="7" name="TextBox 7"/>
            <p:cNvSpPr txBox="1"/>
            <p:nvPr/>
          </p:nvSpPr>
          <p:spPr>
            <a:xfrm>
              <a:off x="0" y="-295275"/>
              <a:ext cx="13123846" cy="9854497"/>
            </a:xfrm>
            <a:prstGeom prst="rect">
              <a:avLst/>
            </a:prstGeom>
          </p:spPr>
          <p:txBody>
            <a:bodyPr lIns="50800" tIns="50800" rIns="50800" bIns="50800" rtlCol="0" anchor="t"/>
            <a:lstStyle/>
            <a:p>
              <a:pPr algn="ctr">
                <a:lnSpc>
                  <a:spcPts val="6000"/>
                </a:lnSpc>
              </a:pPr>
              <a:endParaRPr/>
            </a:p>
            <a:p>
              <a:pPr algn="ctr">
                <a:lnSpc>
                  <a:spcPts val="6000"/>
                </a:lnSpc>
              </a:pPr>
              <a:r>
                <a:rPr lang="en-US" sz="3000">
                  <a:solidFill>
                    <a:srgbClr val="000000"/>
                  </a:solidFill>
                  <a:latin typeface="Arial"/>
                  <a:ea typeface="Arial"/>
                  <a:cs typeface="Arial"/>
                  <a:sym typeface="Arial"/>
                </a:rPr>
                <a:t>I acknowledge the Traditional Custodians of the unceded lands and waterways on which we meet today and pay respect to the Elders past and present. </a:t>
              </a:r>
            </a:p>
            <a:p>
              <a:pPr algn="ctr">
                <a:lnSpc>
                  <a:spcPts val="6000"/>
                </a:lnSpc>
              </a:pPr>
              <a:r>
                <a:rPr lang="en-US" sz="3000">
                  <a:solidFill>
                    <a:srgbClr val="000000"/>
                  </a:solidFill>
                  <a:latin typeface="Arial"/>
                  <a:ea typeface="Arial"/>
                  <a:cs typeface="Arial"/>
                  <a:sym typeface="Arial"/>
                </a:rPr>
                <a:t>I extend respect to Aboriginal or Torres Strait Islander people who are present today and note the importance of cultural safety for Aboriginal and Torres Strait Islander with whom we meet and work.</a:t>
              </a:r>
            </a:p>
            <a:p>
              <a:pPr algn="ctr">
                <a:lnSpc>
                  <a:spcPts val="6000"/>
                </a:lnSpc>
              </a:pPr>
              <a:endParaRPr lang="en-US" sz="3000">
                <a:solidFill>
                  <a:srgbClr val="000000"/>
                </a:solidFill>
                <a:latin typeface="Arial"/>
                <a:ea typeface="Arial"/>
                <a:cs typeface="Arial"/>
                <a:sym typeface="Arial"/>
              </a:endParaRPr>
            </a:p>
          </p:txBody>
        </p:sp>
      </p:grpSp>
      <p:grpSp>
        <p:nvGrpSpPr>
          <p:cNvPr id="8" name="Group 8"/>
          <p:cNvGrpSpPr>
            <a:grpSpLocks noChangeAspect="1"/>
          </p:cNvGrpSpPr>
          <p:nvPr/>
        </p:nvGrpSpPr>
        <p:grpSpPr>
          <a:xfrm>
            <a:off x="11327767" y="2088884"/>
            <a:ext cx="5795400" cy="7137649"/>
            <a:chOff x="0" y="0"/>
            <a:chExt cx="7422243" cy="9141279"/>
          </a:xfrm>
        </p:grpSpPr>
        <p:sp>
          <p:nvSpPr>
            <p:cNvPr id="9" name="Freeform 9" descr="Background pattern  Description automatically generated"/>
            <p:cNvSpPr/>
            <p:nvPr/>
          </p:nvSpPr>
          <p:spPr>
            <a:xfrm>
              <a:off x="0" y="0"/>
              <a:ext cx="7422261" cy="9141333"/>
            </a:xfrm>
            <a:custGeom>
              <a:avLst/>
              <a:gdLst/>
              <a:ahLst/>
              <a:cxnLst/>
              <a:rect l="l" t="t" r="r" b="b"/>
              <a:pathLst>
                <a:path w="7422261" h="9141333">
                  <a:moveTo>
                    <a:pt x="0" y="0"/>
                  </a:moveTo>
                  <a:lnTo>
                    <a:pt x="7422261" y="0"/>
                  </a:lnTo>
                  <a:lnTo>
                    <a:pt x="7422261" y="9141333"/>
                  </a:lnTo>
                  <a:lnTo>
                    <a:pt x="0" y="9141333"/>
                  </a:lnTo>
                  <a:lnTo>
                    <a:pt x="0" y="0"/>
                  </a:lnTo>
                  <a:close/>
                </a:path>
              </a:pathLst>
            </a:custGeom>
            <a:blipFill>
              <a:blip r:embed="rId3"/>
              <a:stretch>
                <a:fillRect t="-60" b="-60"/>
              </a:stretch>
            </a:blipFill>
          </p:spPr>
          <p:txBody>
            <a:bodyPr/>
            <a:lstStyle/>
            <a:p>
              <a:endParaRPr lang="en-US"/>
            </a:p>
          </p:txBody>
        </p:sp>
      </p:grpSp>
      <p:sp>
        <p:nvSpPr>
          <p:cNvPr id="10" name="TextBox 10"/>
          <p:cNvSpPr txBox="1"/>
          <p:nvPr/>
        </p:nvSpPr>
        <p:spPr>
          <a:xfrm>
            <a:off x="11579286" y="9330855"/>
            <a:ext cx="5292362" cy="733425"/>
          </a:xfrm>
          <a:prstGeom prst="rect">
            <a:avLst/>
          </a:prstGeom>
        </p:spPr>
        <p:txBody>
          <a:bodyPr lIns="0" tIns="0" rIns="0" bIns="0" rtlCol="0" anchor="t">
            <a:spAutoFit/>
          </a:bodyPr>
          <a:lstStyle/>
          <a:p>
            <a:pPr algn="ctr">
              <a:lnSpc>
                <a:spcPts val="2760"/>
              </a:lnSpc>
            </a:pPr>
            <a:r>
              <a:rPr lang="en-US" sz="2300" i="1">
                <a:solidFill>
                  <a:srgbClr val="2B2528"/>
                </a:solidFill>
                <a:latin typeface="Arial Italics"/>
                <a:ea typeface="Arial Italics"/>
                <a:cs typeface="Arial Italics"/>
                <a:sym typeface="Arial Italics"/>
              </a:rPr>
              <a:t>Diversity and Inclusion painting by artist, Chern'ee Sutton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3" name="Group 3"/>
          <p:cNvGrpSpPr>
            <a:grpSpLocks noChangeAspect="1"/>
          </p:cNvGrpSpPr>
          <p:nvPr/>
        </p:nvGrpSpPr>
        <p:grpSpPr>
          <a:xfrm>
            <a:off x="16705660" y="810817"/>
            <a:ext cx="782240" cy="782240"/>
            <a:chOff x="0" y="0"/>
            <a:chExt cx="1042987" cy="1042987"/>
          </a:xfrm>
        </p:grpSpPr>
        <p:sp>
          <p:nvSpPr>
            <p:cNvPr id="4" name="Freeform 4"/>
            <p:cNvSpPr/>
            <p:nvPr/>
          </p:nvSpPr>
          <p:spPr>
            <a:xfrm>
              <a:off x="0" y="0"/>
              <a:ext cx="1042924" cy="1042924"/>
            </a:xfrm>
            <a:custGeom>
              <a:avLst/>
              <a:gdLst/>
              <a:ahLst/>
              <a:cxnLst/>
              <a:rect l="l" t="t" r="r" b="b"/>
              <a:pathLst>
                <a:path w="1042924" h="1042924">
                  <a:moveTo>
                    <a:pt x="0" y="0"/>
                  </a:moveTo>
                  <a:lnTo>
                    <a:pt x="1042924" y="0"/>
                  </a:lnTo>
                  <a:lnTo>
                    <a:pt x="1042924" y="1042924"/>
                  </a:lnTo>
                  <a:lnTo>
                    <a:pt x="0" y="1042924"/>
                  </a:lnTo>
                  <a:lnTo>
                    <a:pt x="0" y="0"/>
                  </a:lnTo>
                  <a:close/>
                </a:path>
              </a:pathLst>
            </a:custGeom>
            <a:blipFill>
              <a:blip r:embed="rId4"/>
              <a:stretch>
                <a:fillRect r="-6" b="-6"/>
              </a:stretch>
            </a:blipFill>
          </p:spPr>
          <p:txBody>
            <a:bodyPr/>
            <a:lstStyle/>
            <a:p>
              <a:endParaRPr lang="en-US"/>
            </a:p>
          </p:txBody>
        </p:sp>
      </p:grpSp>
      <p:grpSp>
        <p:nvGrpSpPr>
          <p:cNvPr id="5" name="Group 5"/>
          <p:cNvGrpSpPr/>
          <p:nvPr/>
        </p:nvGrpSpPr>
        <p:grpSpPr>
          <a:xfrm>
            <a:off x="16502063" y="706583"/>
            <a:ext cx="1093211" cy="1066800"/>
            <a:chOff x="0" y="0"/>
            <a:chExt cx="1457615" cy="1422400"/>
          </a:xfrm>
        </p:grpSpPr>
        <p:sp>
          <p:nvSpPr>
            <p:cNvPr id="6" name="Freeform 6"/>
            <p:cNvSpPr/>
            <p:nvPr/>
          </p:nvSpPr>
          <p:spPr>
            <a:xfrm>
              <a:off x="0" y="0"/>
              <a:ext cx="1457579" cy="1422400"/>
            </a:xfrm>
            <a:custGeom>
              <a:avLst/>
              <a:gdLst/>
              <a:ahLst/>
              <a:cxnLst/>
              <a:rect l="l" t="t" r="r" b="b"/>
              <a:pathLst>
                <a:path w="1457579" h="1422400">
                  <a:moveTo>
                    <a:pt x="0" y="0"/>
                  </a:moveTo>
                  <a:lnTo>
                    <a:pt x="1457579" y="0"/>
                  </a:lnTo>
                  <a:lnTo>
                    <a:pt x="1457579" y="1422400"/>
                  </a:lnTo>
                  <a:lnTo>
                    <a:pt x="0" y="1422400"/>
                  </a:lnTo>
                  <a:close/>
                </a:path>
              </a:pathLst>
            </a:custGeom>
            <a:solidFill>
              <a:srgbClr val="FFFFFF"/>
            </a:solidFill>
          </p:spPr>
          <p:txBody>
            <a:bodyPr/>
            <a:lstStyle/>
            <a:p>
              <a:endParaRPr lang="en-US"/>
            </a:p>
          </p:txBody>
        </p:sp>
      </p:grpSp>
      <p:grpSp>
        <p:nvGrpSpPr>
          <p:cNvPr id="7" name="Group 7"/>
          <p:cNvGrpSpPr>
            <a:grpSpLocks noChangeAspect="1"/>
          </p:cNvGrpSpPr>
          <p:nvPr/>
        </p:nvGrpSpPr>
        <p:grpSpPr>
          <a:xfrm>
            <a:off x="16705660" y="810817"/>
            <a:ext cx="782240" cy="782240"/>
            <a:chOff x="0" y="0"/>
            <a:chExt cx="1042987" cy="1042987"/>
          </a:xfrm>
        </p:grpSpPr>
        <p:sp>
          <p:nvSpPr>
            <p:cNvPr id="8" name="Freeform 8"/>
            <p:cNvSpPr/>
            <p:nvPr/>
          </p:nvSpPr>
          <p:spPr>
            <a:xfrm>
              <a:off x="0" y="0"/>
              <a:ext cx="1042924" cy="1042924"/>
            </a:xfrm>
            <a:custGeom>
              <a:avLst/>
              <a:gdLst/>
              <a:ahLst/>
              <a:cxnLst/>
              <a:rect l="l" t="t" r="r" b="b"/>
              <a:pathLst>
                <a:path w="1042924" h="1042924">
                  <a:moveTo>
                    <a:pt x="0" y="0"/>
                  </a:moveTo>
                  <a:lnTo>
                    <a:pt x="1042924" y="0"/>
                  </a:lnTo>
                  <a:lnTo>
                    <a:pt x="1042924" y="1042924"/>
                  </a:lnTo>
                  <a:lnTo>
                    <a:pt x="0" y="1042924"/>
                  </a:lnTo>
                  <a:lnTo>
                    <a:pt x="0" y="0"/>
                  </a:lnTo>
                  <a:close/>
                </a:path>
              </a:pathLst>
            </a:custGeom>
            <a:blipFill>
              <a:blip r:embed="rId4"/>
              <a:stretch>
                <a:fillRect r="-6" b="-6"/>
              </a:stretch>
            </a:blipFill>
          </p:spPr>
          <p:txBody>
            <a:bodyPr/>
            <a:lstStyle/>
            <a:p>
              <a:endParaRPr lang="en-US"/>
            </a:p>
          </p:txBody>
        </p:sp>
      </p:grpSp>
      <p:sp>
        <p:nvSpPr>
          <p:cNvPr id="9" name="TextBox 9"/>
          <p:cNvSpPr txBox="1"/>
          <p:nvPr/>
        </p:nvSpPr>
        <p:spPr>
          <a:xfrm>
            <a:off x="1785938" y="1568452"/>
            <a:ext cx="12946062" cy="697230"/>
          </a:xfrm>
          <a:prstGeom prst="rect">
            <a:avLst/>
          </a:prstGeom>
        </p:spPr>
        <p:txBody>
          <a:bodyPr lIns="0" tIns="0" rIns="0" bIns="0" rtlCol="0" anchor="t">
            <a:spAutoFit/>
          </a:bodyPr>
          <a:lstStyle/>
          <a:p>
            <a:pPr algn="l">
              <a:lnSpc>
                <a:spcPts val="4860"/>
              </a:lnSpc>
            </a:pPr>
            <a:r>
              <a:rPr lang="en-US" sz="4500" b="1">
                <a:solidFill>
                  <a:srgbClr val="331959"/>
                </a:solidFill>
                <a:latin typeface="Helvetica World Bold"/>
                <a:ea typeface="Helvetica World Bold"/>
                <a:cs typeface="Helvetica World Bold"/>
                <a:sym typeface="Helvetica World Bold"/>
              </a:rPr>
              <a:t>Policy/Practice issues to be addressed</a:t>
            </a:r>
          </a:p>
        </p:txBody>
      </p:sp>
      <p:grpSp>
        <p:nvGrpSpPr>
          <p:cNvPr id="10" name="Group 10"/>
          <p:cNvGrpSpPr/>
          <p:nvPr/>
        </p:nvGrpSpPr>
        <p:grpSpPr>
          <a:xfrm>
            <a:off x="1785938" y="9022558"/>
            <a:ext cx="871538" cy="547688"/>
            <a:chOff x="0" y="0"/>
            <a:chExt cx="1162051" cy="730251"/>
          </a:xfrm>
        </p:grpSpPr>
        <p:sp>
          <p:nvSpPr>
            <p:cNvPr id="11" name="Freeform 11"/>
            <p:cNvSpPr/>
            <p:nvPr/>
          </p:nvSpPr>
          <p:spPr>
            <a:xfrm>
              <a:off x="0" y="0"/>
              <a:ext cx="1162051" cy="730251"/>
            </a:xfrm>
            <a:custGeom>
              <a:avLst/>
              <a:gdLst/>
              <a:ahLst/>
              <a:cxnLst/>
              <a:rect l="l" t="t" r="r" b="b"/>
              <a:pathLst>
                <a:path w="1162051" h="730251">
                  <a:moveTo>
                    <a:pt x="0" y="0"/>
                  </a:moveTo>
                  <a:lnTo>
                    <a:pt x="1162051" y="0"/>
                  </a:lnTo>
                  <a:lnTo>
                    <a:pt x="1162051" y="730251"/>
                  </a:lnTo>
                  <a:lnTo>
                    <a:pt x="0" y="730251"/>
                  </a:lnTo>
                  <a:close/>
                </a:path>
              </a:pathLst>
            </a:custGeom>
            <a:solidFill>
              <a:srgbClr val="000000">
                <a:alpha val="0"/>
              </a:srgbClr>
            </a:solidFill>
          </p:spPr>
          <p:txBody>
            <a:bodyPr/>
            <a:lstStyle/>
            <a:p>
              <a:endParaRPr lang="en-US"/>
            </a:p>
          </p:txBody>
        </p:sp>
        <p:sp>
          <p:nvSpPr>
            <p:cNvPr id="12" name="TextBox 12"/>
            <p:cNvSpPr txBox="1"/>
            <p:nvPr/>
          </p:nvSpPr>
          <p:spPr>
            <a:xfrm>
              <a:off x="0" y="-38100"/>
              <a:ext cx="1162051" cy="768351"/>
            </a:xfrm>
            <a:prstGeom prst="rect">
              <a:avLst/>
            </a:prstGeom>
          </p:spPr>
          <p:txBody>
            <a:bodyPr lIns="0" tIns="0" rIns="0" bIns="0" rtlCol="0" anchor="ctr"/>
            <a:lstStyle/>
            <a:p>
              <a:pPr algn="l">
                <a:lnSpc>
                  <a:spcPts val="2160"/>
                </a:lnSpc>
              </a:pPr>
              <a:r>
                <a:rPr lang="en-US" sz="1800">
                  <a:solidFill>
                    <a:srgbClr val="331959"/>
                  </a:solidFill>
                  <a:latin typeface="Arial"/>
                  <a:ea typeface="Arial"/>
                  <a:cs typeface="Arial"/>
                  <a:sym typeface="Arial"/>
                </a:rPr>
                <a:t>20</a:t>
              </a:r>
            </a:p>
          </p:txBody>
        </p:sp>
      </p:grpSp>
      <p:sp>
        <p:nvSpPr>
          <p:cNvPr id="13" name="TextBox 13"/>
          <p:cNvSpPr txBox="1"/>
          <p:nvPr/>
        </p:nvSpPr>
        <p:spPr>
          <a:xfrm>
            <a:off x="1571327" y="2398724"/>
            <a:ext cx="14405833" cy="7171522"/>
          </a:xfrm>
          <a:prstGeom prst="rect">
            <a:avLst/>
          </a:prstGeom>
        </p:spPr>
        <p:txBody>
          <a:bodyPr lIns="0" tIns="0" rIns="0" bIns="0" rtlCol="0" anchor="t">
            <a:spAutoFit/>
          </a:bodyPr>
          <a:lstStyle/>
          <a:p>
            <a:pPr marL="501732" lvl="1" indent="-250866" algn="just">
              <a:lnSpc>
                <a:spcPts val="5169"/>
              </a:lnSpc>
              <a:buFont typeface="Arial"/>
              <a:buChar char="•"/>
            </a:pPr>
            <a:r>
              <a:rPr lang="en-US" sz="2584">
                <a:solidFill>
                  <a:srgbClr val="000000"/>
                </a:solidFill>
                <a:latin typeface="Arial"/>
                <a:ea typeface="Arial"/>
                <a:cs typeface="Arial"/>
                <a:sym typeface="Arial"/>
              </a:rPr>
              <a:t>Attention to intersection of AOD and DFV written into national plans in the Drug Sector; Alcohol Sector; National Family Violence Plans (Aboriginal; Woman and Children).</a:t>
            </a:r>
          </a:p>
          <a:p>
            <a:pPr marL="501732" lvl="1" indent="-250866" algn="just">
              <a:lnSpc>
                <a:spcPts val="5169"/>
              </a:lnSpc>
              <a:buFont typeface="Arial"/>
              <a:buChar char="•"/>
            </a:pPr>
            <a:r>
              <a:rPr lang="en-US" sz="2584">
                <a:solidFill>
                  <a:srgbClr val="000000"/>
                </a:solidFill>
                <a:latin typeface="Arial"/>
                <a:ea typeface="Arial"/>
                <a:cs typeface="Arial"/>
                <a:sym typeface="Arial"/>
              </a:rPr>
              <a:t>Control of the density of alcohol outlets.</a:t>
            </a:r>
          </a:p>
          <a:p>
            <a:pPr marL="501732" lvl="1" indent="-250866" algn="just">
              <a:lnSpc>
                <a:spcPts val="5169"/>
              </a:lnSpc>
              <a:buFont typeface="Arial"/>
              <a:buChar char="•"/>
            </a:pPr>
            <a:r>
              <a:rPr lang="en-US" sz="2584">
                <a:solidFill>
                  <a:srgbClr val="000000"/>
                </a:solidFill>
                <a:latin typeface="Arial"/>
                <a:ea typeface="Arial"/>
                <a:cs typeface="Arial"/>
                <a:sym typeface="Arial"/>
              </a:rPr>
              <a:t>Earlier intervention – adolescent to parent violence prioritised</a:t>
            </a:r>
          </a:p>
          <a:p>
            <a:pPr marL="501732" lvl="1" indent="-250866" algn="just">
              <a:lnSpc>
                <a:spcPts val="5169"/>
              </a:lnSpc>
              <a:buFont typeface="Arial"/>
              <a:buChar char="•"/>
            </a:pPr>
            <a:r>
              <a:rPr lang="en-US" sz="2584">
                <a:solidFill>
                  <a:srgbClr val="000000"/>
                </a:solidFill>
                <a:latin typeface="Arial"/>
                <a:ea typeface="Arial"/>
                <a:cs typeface="Arial"/>
                <a:sym typeface="Arial"/>
              </a:rPr>
              <a:t>How to resource a funding stream that could address substance use coercion – Currently, AOD services and DFV services (services for women; services for children; services for men) have siloed funding streams? </a:t>
            </a:r>
          </a:p>
          <a:p>
            <a:pPr marL="501732" lvl="1" indent="-250866" algn="just">
              <a:lnSpc>
                <a:spcPts val="5169"/>
              </a:lnSpc>
              <a:buFont typeface="Arial"/>
              <a:buChar char="•"/>
            </a:pPr>
            <a:r>
              <a:rPr lang="en-US" sz="2584">
                <a:solidFill>
                  <a:srgbClr val="000000"/>
                </a:solidFill>
                <a:latin typeface="Arial"/>
                <a:ea typeface="Arial"/>
                <a:cs typeface="Arial"/>
                <a:sym typeface="Arial"/>
              </a:rPr>
              <a:t>Bringing together key leaders across the sectors to strategically plan the intersection of DFV and AOD (peak bodies are siloed but sometimes develop work together).</a:t>
            </a:r>
          </a:p>
          <a:p>
            <a:pPr marL="501732" lvl="1" indent="-250866" algn="just">
              <a:lnSpc>
                <a:spcPts val="5169"/>
              </a:lnSpc>
            </a:pPr>
            <a:endParaRPr lang="en-US" sz="2584">
              <a:solidFill>
                <a:srgbClr val="000000"/>
              </a:solidFill>
              <a:latin typeface="Arial"/>
              <a:ea typeface="Arial"/>
              <a:cs typeface="Arial"/>
              <a:sym typeface="Arial"/>
            </a:endParaRPr>
          </a:p>
          <a:p>
            <a:pPr marL="501732" lvl="1" indent="-250866" algn="just">
              <a:lnSpc>
                <a:spcPts val="5169"/>
              </a:lnSpc>
            </a:pPr>
            <a:endParaRPr lang="en-US" sz="2584">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a:grpSpLocks noChangeAspect="1"/>
          </p:cNvGrpSpPr>
          <p:nvPr/>
        </p:nvGrpSpPr>
        <p:grpSpPr>
          <a:xfrm>
            <a:off x="16705660" y="810817"/>
            <a:ext cx="782240" cy="782240"/>
            <a:chOff x="0" y="0"/>
            <a:chExt cx="1042987" cy="1042987"/>
          </a:xfrm>
        </p:grpSpPr>
        <p:sp>
          <p:nvSpPr>
            <p:cNvPr id="4" name="Freeform 4"/>
            <p:cNvSpPr/>
            <p:nvPr/>
          </p:nvSpPr>
          <p:spPr>
            <a:xfrm>
              <a:off x="0" y="0"/>
              <a:ext cx="1042924" cy="1042924"/>
            </a:xfrm>
            <a:custGeom>
              <a:avLst/>
              <a:gdLst/>
              <a:ahLst/>
              <a:cxnLst/>
              <a:rect l="l" t="t" r="r" b="b"/>
              <a:pathLst>
                <a:path w="1042924" h="1042924">
                  <a:moveTo>
                    <a:pt x="0" y="0"/>
                  </a:moveTo>
                  <a:lnTo>
                    <a:pt x="1042924" y="0"/>
                  </a:lnTo>
                  <a:lnTo>
                    <a:pt x="1042924" y="1042924"/>
                  </a:lnTo>
                  <a:lnTo>
                    <a:pt x="0" y="1042924"/>
                  </a:lnTo>
                  <a:lnTo>
                    <a:pt x="0" y="0"/>
                  </a:lnTo>
                  <a:close/>
                </a:path>
              </a:pathLst>
            </a:custGeom>
            <a:blipFill>
              <a:blip r:embed="rId3"/>
              <a:stretch>
                <a:fillRect r="-6" b="-6"/>
              </a:stretch>
            </a:blipFill>
          </p:spPr>
          <p:txBody>
            <a:bodyPr/>
            <a:lstStyle/>
            <a:p>
              <a:endParaRPr lang="en-US"/>
            </a:p>
          </p:txBody>
        </p:sp>
      </p:grpSp>
      <p:grpSp>
        <p:nvGrpSpPr>
          <p:cNvPr id="5" name="Group 5"/>
          <p:cNvGrpSpPr/>
          <p:nvPr/>
        </p:nvGrpSpPr>
        <p:grpSpPr>
          <a:xfrm>
            <a:off x="16502063" y="706583"/>
            <a:ext cx="1093211" cy="1066800"/>
            <a:chOff x="0" y="0"/>
            <a:chExt cx="1457615" cy="1422400"/>
          </a:xfrm>
        </p:grpSpPr>
        <p:sp>
          <p:nvSpPr>
            <p:cNvPr id="6" name="Freeform 6"/>
            <p:cNvSpPr/>
            <p:nvPr/>
          </p:nvSpPr>
          <p:spPr>
            <a:xfrm>
              <a:off x="0" y="0"/>
              <a:ext cx="1457579" cy="1422400"/>
            </a:xfrm>
            <a:custGeom>
              <a:avLst/>
              <a:gdLst/>
              <a:ahLst/>
              <a:cxnLst/>
              <a:rect l="l" t="t" r="r" b="b"/>
              <a:pathLst>
                <a:path w="1457579" h="1422400">
                  <a:moveTo>
                    <a:pt x="0" y="0"/>
                  </a:moveTo>
                  <a:lnTo>
                    <a:pt x="1457579" y="0"/>
                  </a:lnTo>
                  <a:lnTo>
                    <a:pt x="1457579" y="1422400"/>
                  </a:lnTo>
                  <a:lnTo>
                    <a:pt x="0" y="1422400"/>
                  </a:lnTo>
                  <a:close/>
                </a:path>
              </a:pathLst>
            </a:custGeom>
            <a:solidFill>
              <a:srgbClr val="FFFFFF"/>
            </a:solidFill>
          </p:spPr>
          <p:txBody>
            <a:bodyPr/>
            <a:lstStyle/>
            <a:p>
              <a:endParaRPr lang="en-US"/>
            </a:p>
          </p:txBody>
        </p:sp>
      </p:grpSp>
      <p:grpSp>
        <p:nvGrpSpPr>
          <p:cNvPr id="7" name="Group 7"/>
          <p:cNvGrpSpPr>
            <a:grpSpLocks noChangeAspect="1"/>
          </p:cNvGrpSpPr>
          <p:nvPr/>
        </p:nvGrpSpPr>
        <p:grpSpPr>
          <a:xfrm>
            <a:off x="16705660" y="810817"/>
            <a:ext cx="782240" cy="782240"/>
            <a:chOff x="0" y="0"/>
            <a:chExt cx="1042987" cy="1042987"/>
          </a:xfrm>
        </p:grpSpPr>
        <p:sp>
          <p:nvSpPr>
            <p:cNvPr id="8" name="Freeform 8"/>
            <p:cNvSpPr/>
            <p:nvPr/>
          </p:nvSpPr>
          <p:spPr>
            <a:xfrm>
              <a:off x="0" y="0"/>
              <a:ext cx="1042924" cy="1042924"/>
            </a:xfrm>
            <a:custGeom>
              <a:avLst/>
              <a:gdLst/>
              <a:ahLst/>
              <a:cxnLst/>
              <a:rect l="l" t="t" r="r" b="b"/>
              <a:pathLst>
                <a:path w="1042924" h="1042924">
                  <a:moveTo>
                    <a:pt x="0" y="0"/>
                  </a:moveTo>
                  <a:lnTo>
                    <a:pt x="1042924" y="0"/>
                  </a:lnTo>
                  <a:lnTo>
                    <a:pt x="1042924" y="1042924"/>
                  </a:lnTo>
                  <a:lnTo>
                    <a:pt x="0" y="1042924"/>
                  </a:lnTo>
                  <a:lnTo>
                    <a:pt x="0" y="0"/>
                  </a:lnTo>
                  <a:close/>
                </a:path>
              </a:pathLst>
            </a:custGeom>
            <a:blipFill>
              <a:blip r:embed="rId3"/>
              <a:stretch>
                <a:fillRect r="-6" b="-6"/>
              </a:stretch>
            </a:blipFill>
          </p:spPr>
          <p:txBody>
            <a:bodyPr/>
            <a:lstStyle/>
            <a:p>
              <a:endParaRPr lang="en-US"/>
            </a:p>
          </p:txBody>
        </p:sp>
      </p:grpSp>
      <p:sp>
        <p:nvSpPr>
          <p:cNvPr id="9" name="TextBox 9"/>
          <p:cNvSpPr txBox="1"/>
          <p:nvPr/>
        </p:nvSpPr>
        <p:spPr>
          <a:xfrm>
            <a:off x="2078633" y="1640682"/>
            <a:ext cx="12946062" cy="697230"/>
          </a:xfrm>
          <a:prstGeom prst="rect">
            <a:avLst/>
          </a:prstGeom>
        </p:spPr>
        <p:txBody>
          <a:bodyPr lIns="0" tIns="0" rIns="0" bIns="0" rtlCol="0" anchor="t">
            <a:spAutoFit/>
          </a:bodyPr>
          <a:lstStyle/>
          <a:p>
            <a:pPr algn="l">
              <a:lnSpc>
                <a:spcPts val="4859"/>
              </a:lnSpc>
            </a:pPr>
            <a:r>
              <a:rPr lang="en-US" sz="4499" b="1">
                <a:solidFill>
                  <a:srgbClr val="331959"/>
                </a:solidFill>
                <a:latin typeface="Helvetica World Bold"/>
                <a:ea typeface="Helvetica World Bold"/>
                <a:cs typeface="Helvetica World Bold"/>
                <a:sym typeface="Helvetica World Bold"/>
              </a:rPr>
              <a:t>Policy/Practice Issues</a:t>
            </a:r>
          </a:p>
        </p:txBody>
      </p:sp>
      <p:grpSp>
        <p:nvGrpSpPr>
          <p:cNvPr id="10" name="Group 10"/>
          <p:cNvGrpSpPr/>
          <p:nvPr/>
        </p:nvGrpSpPr>
        <p:grpSpPr>
          <a:xfrm>
            <a:off x="1785938" y="9022558"/>
            <a:ext cx="871538" cy="547688"/>
            <a:chOff x="0" y="0"/>
            <a:chExt cx="1162051" cy="730251"/>
          </a:xfrm>
        </p:grpSpPr>
        <p:sp>
          <p:nvSpPr>
            <p:cNvPr id="11" name="Freeform 11"/>
            <p:cNvSpPr/>
            <p:nvPr/>
          </p:nvSpPr>
          <p:spPr>
            <a:xfrm>
              <a:off x="0" y="0"/>
              <a:ext cx="1162051" cy="730251"/>
            </a:xfrm>
            <a:custGeom>
              <a:avLst/>
              <a:gdLst/>
              <a:ahLst/>
              <a:cxnLst/>
              <a:rect l="l" t="t" r="r" b="b"/>
              <a:pathLst>
                <a:path w="1162051" h="730251">
                  <a:moveTo>
                    <a:pt x="0" y="0"/>
                  </a:moveTo>
                  <a:lnTo>
                    <a:pt x="1162051" y="0"/>
                  </a:lnTo>
                  <a:lnTo>
                    <a:pt x="1162051" y="730251"/>
                  </a:lnTo>
                  <a:lnTo>
                    <a:pt x="0" y="730251"/>
                  </a:lnTo>
                  <a:close/>
                </a:path>
              </a:pathLst>
            </a:custGeom>
            <a:solidFill>
              <a:srgbClr val="000000">
                <a:alpha val="0"/>
              </a:srgbClr>
            </a:solidFill>
          </p:spPr>
          <p:txBody>
            <a:bodyPr/>
            <a:lstStyle/>
            <a:p>
              <a:endParaRPr lang="en-US"/>
            </a:p>
          </p:txBody>
        </p:sp>
        <p:sp>
          <p:nvSpPr>
            <p:cNvPr id="12" name="TextBox 12"/>
            <p:cNvSpPr txBox="1"/>
            <p:nvPr/>
          </p:nvSpPr>
          <p:spPr>
            <a:xfrm>
              <a:off x="0" y="-38100"/>
              <a:ext cx="1162051" cy="768351"/>
            </a:xfrm>
            <a:prstGeom prst="rect">
              <a:avLst/>
            </a:prstGeom>
          </p:spPr>
          <p:txBody>
            <a:bodyPr lIns="0" tIns="0" rIns="0" bIns="0" rtlCol="0" anchor="ctr"/>
            <a:lstStyle/>
            <a:p>
              <a:pPr algn="l">
                <a:lnSpc>
                  <a:spcPts val="2160"/>
                </a:lnSpc>
              </a:pPr>
              <a:r>
                <a:rPr lang="en-US" sz="1800">
                  <a:solidFill>
                    <a:srgbClr val="331959"/>
                  </a:solidFill>
                  <a:latin typeface="Arial"/>
                  <a:ea typeface="Arial"/>
                  <a:cs typeface="Arial"/>
                  <a:sym typeface="Arial"/>
                </a:rPr>
                <a:t>21</a:t>
              </a:r>
            </a:p>
          </p:txBody>
        </p:sp>
      </p:grpSp>
      <p:sp>
        <p:nvSpPr>
          <p:cNvPr id="13" name="TextBox 13"/>
          <p:cNvSpPr txBox="1"/>
          <p:nvPr/>
        </p:nvSpPr>
        <p:spPr>
          <a:xfrm>
            <a:off x="1785141" y="2638425"/>
            <a:ext cx="12946859" cy="6565265"/>
          </a:xfrm>
          <a:prstGeom prst="rect">
            <a:avLst/>
          </a:prstGeom>
        </p:spPr>
        <p:txBody>
          <a:bodyPr lIns="0" tIns="0" rIns="0" bIns="0" rtlCol="0" anchor="t">
            <a:spAutoFit/>
          </a:bodyPr>
          <a:lstStyle/>
          <a:p>
            <a:pPr marL="504735" lvl="1" indent="-252367" algn="l">
              <a:lnSpc>
                <a:spcPts val="5200"/>
              </a:lnSpc>
              <a:buFont typeface="Arial"/>
              <a:buChar char="•"/>
            </a:pPr>
            <a:r>
              <a:rPr lang="en-US" sz="2600">
                <a:solidFill>
                  <a:srgbClr val="000000"/>
                </a:solidFill>
                <a:latin typeface="Arial"/>
                <a:ea typeface="Arial"/>
                <a:cs typeface="Arial"/>
                <a:sym typeface="Arial"/>
              </a:rPr>
              <a:t>DFV Risk assessment and risk management implemented in AOD organisations.</a:t>
            </a:r>
          </a:p>
          <a:p>
            <a:pPr marL="504735" lvl="1" indent="-252367" algn="l">
              <a:lnSpc>
                <a:spcPts val="5200"/>
              </a:lnSpc>
              <a:buFont typeface="Arial"/>
              <a:buChar char="•"/>
            </a:pPr>
            <a:r>
              <a:rPr lang="en-US" sz="2600">
                <a:solidFill>
                  <a:srgbClr val="000000"/>
                </a:solidFill>
                <a:latin typeface="Arial"/>
                <a:ea typeface="Arial"/>
                <a:cs typeface="Arial"/>
                <a:sym typeface="Arial"/>
              </a:rPr>
              <a:t>Learning from holistic family response models in the Aboriginal Sector where they are addressing intersection of AOD and Family Violence.</a:t>
            </a:r>
          </a:p>
          <a:p>
            <a:pPr marL="504735" lvl="1" indent="-252367" algn="l">
              <a:lnSpc>
                <a:spcPts val="5200"/>
              </a:lnSpc>
              <a:buFont typeface="Arial"/>
              <a:buChar char="•"/>
            </a:pPr>
            <a:r>
              <a:rPr lang="en-US" sz="2600">
                <a:solidFill>
                  <a:srgbClr val="000000"/>
                </a:solidFill>
                <a:latin typeface="Arial"/>
                <a:ea typeface="Arial"/>
                <a:cs typeface="Arial"/>
                <a:sym typeface="Arial"/>
              </a:rPr>
              <a:t>Police training on mis-identification of the primary perpetrator of violence and abuse (who is in fear?) </a:t>
            </a:r>
          </a:p>
          <a:p>
            <a:pPr marL="504735" lvl="1" indent="-252367" algn="l">
              <a:lnSpc>
                <a:spcPts val="5200"/>
              </a:lnSpc>
              <a:buFont typeface="Arial"/>
              <a:buChar char="•"/>
            </a:pPr>
            <a:r>
              <a:rPr lang="en-US" sz="2600">
                <a:solidFill>
                  <a:srgbClr val="000000"/>
                </a:solidFill>
                <a:latin typeface="Arial"/>
                <a:ea typeface="Arial"/>
                <a:cs typeface="Arial"/>
                <a:sym typeface="Arial"/>
              </a:rPr>
              <a:t>Chairs of high risk panels (SAMS; RAMPs etc) trained to respond to substance use coercion.</a:t>
            </a:r>
          </a:p>
          <a:p>
            <a:pPr marL="504735" lvl="1" indent="-252367" algn="l">
              <a:lnSpc>
                <a:spcPts val="5200"/>
              </a:lnSpc>
              <a:buFont typeface="Arial"/>
              <a:buChar char="•"/>
            </a:pPr>
            <a:r>
              <a:rPr lang="en-US" sz="2600">
                <a:solidFill>
                  <a:srgbClr val="000000"/>
                </a:solidFill>
                <a:latin typeface="Arial"/>
                <a:ea typeface="Arial"/>
                <a:cs typeface="Arial"/>
                <a:sym typeface="Arial"/>
              </a:rPr>
              <a:t>Safe &amp; Together model (or the principles of S&amp;T) implemented across sectors working with children – attention to complexity.</a:t>
            </a:r>
          </a:p>
          <a:p>
            <a:pPr marL="504735" lvl="1" indent="-252367" algn="l">
              <a:lnSpc>
                <a:spcPts val="5200"/>
              </a:lnSpc>
            </a:pPr>
            <a:endParaRPr lang="en-US" sz="2600">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a:grpSpLocks noChangeAspect="1"/>
          </p:cNvGrpSpPr>
          <p:nvPr/>
        </p:nvGrpSpPr>
        <p:grpSpPr>
          <a:xfrm>
            <a:off x="16705660" y="810817"/>
            <a:ext cx="782240" cy="782240"/>
            <a:chOff x="0" y="0"/>
            <a:chExt cx="1042987" cy="1042987"/>
          </a:xfrm>
        </p:grpSpPr>
        <p:sp>
          <p:nvSpPr>
            <p:cNvPr id="4" name="Freeform 4"/>
            <p:cNvSpPr/>
            <p:nvPr/>
          </p:nvSpPr>
          <p:spPr>
            <a:xfrm>
              <a:off x="0" y="0"/>
              <a:ext cx="1042924" cy="1042924"/>
            </a:xfrm>
            <a:custGeom>
              <a:avLst/>
              <a:gdLst/>
              <a:ahLst/>
              <a:cxnLst/>
              <a:rect l="l" t="t" r="r" b="b"/>
              <a:pathLst>
                <a:path w="1042924" h="1042924">
                  <a:moveTo>
                    <a:pt x="0" y="0"/>
                  </a:moveTo>
                  <a:lnTo>
                    <a:pt x="1042924" y="0"/>
                  </a:lnTo>
                  <a:lnTo>
                    <a:pt x="1042924" y="1042924"/>
                  </a:lnTo>
                  <a:lnTo>
                    <a:pt x="0" y="1042924"/>
                  </a:lnTo>
                  <a:lnTo>
                    <a:pt x="0" y="0"/>
                  </a:lnTo>
                  <a:close/>
                </a:path>
              </a:pathLst>
            </a:custGeom>
            <a:blipFill>
              <a:blip r:embed="rId3"/>
              <a:stretch>
                <a:fillRect r="-6" b="-6"/>
              </a:stretch>
            </a:blipFill>
          </p:spPr>
          <p:txBody>
            <a:bodyPr/>
            <a:lstStyle/>
            <a:p>
              <a:endParaRPr lang="en-US"/>
            </a:p>
          </p:txBody>
        </p:sp>
      </p:grpSp>
      <p:grpSp>
        <p:nvGrpSpPr>
          <p:cNvPr id="5" name="Group 5"/>
          <p:cNvGrpSpPr/>
          <p:nvPr/>
        </p:nvGrpSpPr>
        <p:grpSpPr>
          <a:xfrm>
            <a:off x="16502063" y="706583"/>
            <a:ext cx="1093211" cy="1066800"/>
            <a:chOff x="0" y="0"/>
            <a:chExt cx="1457615" cy="1422400"/>
          </a:xfrm>
        </p:grpSpPr>
        <p:sp>
          <p:nvSpPr>
            <p:cNvPr id="6" name="Freeform 6"/>
            <p:cNvSpPr/>
            <p:nvPr/>
          </p:nvSpPr>
          <p:spPr>
            <a:xfrm>
              <a:off x="0" y="0"/>
              <a:ext cx="1457579" cy="1422400"/>
            </a:xfrm>
            <a:custGeom>
              <a:avLst/>
              <a:gdLst/>
              <a:ahLst/>
              <a:cxnLst/>
              <a:rect l="l" t="t" r="r" b="b"/>
              <a:pathLst>
                <a:path w="1457579" h="1422400">
                  <a:moveTo>
                    <a:pt x="0" y="0"/>
                  </a:moveTo>
                  <a:lnTo>
                    <a:pt x="1457579" y="0"/>
                  </a:lnTo>
                  <a:lnTo>
                    <a:pt x="1457579" y="1422400"/>
                  </a:lnTo>
                  <a:lnTo>
                    <a:pt x="0" y="1422400"/>
                  </a:lnTo>
                  <a:close/>
                </a:path>
              </a:pathLst>
            </a:custGeom>
            <a:solidFill>
              <a:srgbClr val="FFFFFF"/>
            </a:solidFill>
          </p:spPr>
          <p:txBody>
            <a:bodyPr/>
            <a:lstStyle/>
            <a:p>
              <a:endParaRPr lang="en-US"/>
            </a:p>
          </p:txBody>
        </p:sp>
      </p:grpSp>
      <p:grpSp>
        <p:nvGrpSpPr>
          <p:cNvPr id="7" name="Group 7"/>
          <p:cNvGrpSpPr>
            <a:grpSpLocks noChangeAspect="1"/>
          </p:cNvGrpSpPr>
          <p:nvPr/>
        </p:nvGrpSpPr>
        <p:grpSpPr>
          <a:xfrm>
            <a:off x="16705660" y="810817"/>
            <a:ext cx="782240" cy="782240"/>
            <a:chOff x="0" y="0"/>
            <a:chExt cx="1042987" cy="1042987"/>
          </a:xfrm>
        </p:grpSpPr>
        <p:sp>
          <p:nvSpPr>
            <p:cNvPr id="8" name="Freeform 8"/>
            <p:cNvSpPr/>
            <p:nvPr/>
          </p:nvSpPr>
          <p:spPr>
            <a:xfrm>
              <a:off x="0" y="0"/>
              <a:ext cx="1042924" cy="1042924"/>
            </a:xfrm>
            <a:custGeom>
              <a:avLst/>
              <a:gdLst/>
              <a:ahLst/>
              <a:cxnLst/>
              <a:rect l="l" t="t" r="r" b="b"/>
              <a:pathLst>
                <a:path w="1042924" h="1042924">
                  <a:moveTo>
                    <a:pt x="0" y="0"/>
                  </a:moveTo>
                  <a:lnTo>
                    <a:pt x="1042924" y="0"/>
                  </a:lnTo>
                  <a:lnTo>
                    <a:pt x="1042924" y="1042924"/>
                  </a:lnTo>
                  <a:lnTo>
                    <a:pt x="0" y="1042924"/>
                  </a:lnTo>
                  <a:lnTo>
                    <a:pt x="0" y="0"/>
                  </a:lnTo>
                  <a:close/>
                </a:path>
              </a:pathLst>
            </a:custGeom>
            <a:blipFill>
              <a:blip r:embed="rId3"/>
              <a:stretch>
                <a:fillRect r="-6" b="-6"/>
              </a:stretch>
            </a:blipFill>
          </p:spPr>
          <p:txBody>
            <a:bodyPr/>
            <a:lstStyle/>
            <a:p>
              <a:endParaRPr lang="en-US"/>
            </a:p>
          </p:txBody>
        </p:sp>
      </p:grpSp>
      <p:sp>
        <p:nvSpPr>
          <p:cNvPr id="9" name="TextBox 9"/>
          <p:cNvSpPr txBox="1"/>
          <p:nvPr/>
        </p:nvSpPr>
        <p:spPr>
          <a:xfrm>
            <a:off x="1785938" y="1568452"/>
            <a:ext cx="12946062" cy="697230"/>
          </a:xfrm>
          <a:prstGeom prst="rect">
            <a:avLst/>
          </a:prstGeom>
        </p:spPr>
        <p:txBody>
          <a:bodyPr lIns="0" tIns="0" rIns="0" bIns="0" rtlCol="0" anchor="t">
            <a:spAutoFit/>
          </a:bodyPr>
          <a:lstStyle/>
          <a:p>
            <a:pPr algn="l">
              <a:lnSpc>
                <a:spcPts val="4859"/>
              </a:lnSpc>
            </a:pPr>
            <a:r>
              <a:rPr lang="en-US" sz="4499" b="1">
                <a:solidFill>
                  <a:srgbClr val="331959"/>
                </a:solidFill>
                <a:latin typeface="Helvetica World Bold"/>
                <a:ea typeface="Helvetica World Bold"/>
                <a:cs typeface="Helvetica World Bold"/>
                <a:sym typeface="Helvetica World Bold"/>
              </a:rPr>
              <a:t>Policy/Practice issues continued</a:t>
            </a:r>
          </a:p>
        </p:txBody>
      </p:sp>
      <p:grpSp>
        <p:nvGrpSpPr>
          <p:cNvPr id="10" name="Group 10"/>
          <p:cNvGrpSpPr/>
          <p:nvPr/>
        </p:nvGrpSpPr>
        <p:grpSpPr>
          <a:xfrm>
            <a:off x="1785938" y="9022558"/>
            <a:ext cx="871538" cy="547688"/>
            <a:chOff x="0" y="0"/>
            <a:chExt cx="1162051" cy="730251"/>
          </a:xfrm>
        </p:grpSpPr>
        <p:sp>
          <p:nvSpPr>
            <p:cNvPr id="11" name="Freeform 11"/>
            <p:cNvSpPr/>
            <p:nvPr/>
          </p:nvSpPr>
          <p:spPr>
            <a:xfrm>
              <a:off x="0" y="0"/>
              <a:ext cx="1162051" cy="730251"/>
            </a:xfrm>
            <a:custGeom>
              <a:avLst/>
              <a:gdLst/>
              <a:ahLst/>
              <a:cxnLst/>
              <a:rect l="l" t="t" r="r" b="b"/>
              <a:pathLst>
                <a:path w="1162051" h="730251">
                  <a:moveTo>
                    <a:pt x="0" y="0"/>
                  </a:moveTo>
                  <a:lnTo>
                    <a:pt x="1162051" y="0"/>
                  </a:lnTo>
                  <a:lnTo>
                    <a:pt x="1162051" y="730251"/>
                  </a:lnTo>
                  <a:lnTo>
                    <a:pt x="0" y="730251"/>
                  </a:lnTo>
                  <a:close/>
                </a:path>
              </a:pathLst>
            </a:custGeom>
            <a:solidFill>
              <a:srgbClr val="000000">
                <a:alpha val="0"/>
              </a:srgbClr>
            </a:solidFill>
          </p:spPr>
          <p:txBody>
            <a:bodyPr/>
            <a:lstStyle/>
            <a:p>
              <a:endParaRPr lang="en-US"/>
            </a:p>
          </p:txBody>
        </p:sp>
        <p:sp>
          <p:nvSpPr>
            <p:cNvPr id="12" name="TextBox 12"/>
            <p:cNvSpPr txBox="1"/>
            <p:nvPr/>
          </p:nvSpPr>
          <p:spPr>
            <a:xfrm>
              <a:off x="0" y="-38100"/>
              <a:ext cx="1162051" cy="768351"/>
            </a:xfrm>
            <a:prstGeom prst="rect">
              <a:avLst/>
            </a:prstGeom>
          </p:spPr>
          <p:txBody>
            <a:bodyPr lIns="0" tIns="0" rIns="0" bIns="0" rtlCol="0" anchor="ctr"/>
            <a:lstStyle/>
            <a:p>
              <a:pPr algn="l">
                <a:lnSpc>
                  <a:spcPts val="2160"/>
                </a:lnSpc>
              </a:pPr>
              <a:r>
                <a:rPr lang="en-US" sz="1800">
                  <a:solidFill>
                    <a:srgbClr val="331959"/>
                  </a:solidFill>
                  <a:latin typeface="Arial"/>
                  <a:ea typeface="Arial"/>
                  <a:cs typeface="Arial"/>
                  <a:sym typeface="Arial"/>
                </a:rPr>
                <a:t>22</a:t>
              </a:r>
            </a:p>
          </p:txBody>
        </p:sp>
      </p:grpSp>
      <p:sp>
        <p:nvSpPr>
          <p:cNvPr id="13" name="TextBox 13"/>
          <p:cNvSpPr txBox="1"/>
          <p:nvPr/>
        </p:nvSpPr>
        <p:spPr>
          <a:xfrm>
            <a:off x="1785938" y="2505837"/>
            <a:ext cx="14534982" cy="6752463"/>
          </a:xfrm>
          <a:prstGeom prst="rect">
            <a:avLst/>
          </a:prstGeom>
        </p:spPr>
        <p:txBody>
          <a:bodyPr lIns="0" tIns="0" rIns="0" bIns="0" rtlCol="0" anchor="t">
            <a:spAutoFit/>
          </a:bodyPr>
          <a:lstStyle/>
          <a:p>
            <a:pPr algn="l">
              <a:lnSpc>
                <a:spcPts val="4602"/>
              </a:lnSpc>
            </a:pPr>
            <a:r>
              <a:rPr lang="en-US" sz="2600">
                <a:solidFill>
                  <a:srgbClr val="000000"/>
                </a:solidFill>
                <a:latin typeface="Arial"/>
                <a:ea typeface="Arial"/>
                <a:cs typeface="Arial"/>
                <a:sym typeface="Arial"/>
              </a:rPr>
              <a:t>Agreeing a plan for addressing substance use coercion:</a:t>
            </a:r>
          </a:p>
          <a:p>
            <a:pPr algn="l">
              <a:lnSpc>
                <a:spcPts val="4602"/>
              </a:lnSpc>
            </a:pPr>
            <a:endParaRPr lang="en-US" sz="2600">
              <a:solidFill>
                <a:srgbClr val="000000"/>
              </a:solidFill>
              <a:latin typeface="Arial"/>
              <a:ea typeface="Arial"/>
              <a:cs typeface="Arial"/>
              <a:sym typeface="Arial"/>
            </a:endParaRPr>
          </a:p>
          <a:p>
            <a:pPr marL="504735" lvl="1" indent="-252367" algn="l">
              <a:lnSpc>
                <a:spcPts val="4602"/>
              </a:lnSpc>
            </a:pPr>
            <a:r>
              <a:rPr lang="en-US" sz="2600">
                <a:solidFill>
                  <a:srgbClr val="000000"/>
                </a:solidFill>
                <a:latin typeface="Arial"/>
                <a:ea typeface="Arial"/>
                <a:cs typeface="Arial"/>
                <a:sym typeface="Arial"/>
              </a:rPr>
              <a:t>a) Workers trained to address substance use coercion – joint training?</a:t>
            </a:r>
          </a:p>
          <a:p>
            <a:pPr marL="504735" lvl="1" indent="-252367" algn="l">
              <a:lnSpc>
                <a:spcPts val="4602"/>
              </a:lnSpc>
            </a:pPr>
            <a:r>
              <a:rPr lang="en-US" sz="2600">
                <a:solidFill>
                  <a:srgbClr val="000000"/>
                </a:solidFill>
                <a:latin typeface="Arial"/>
                <a:ea typeface="Arial"/>
                <a:cs typeface="Arial"/>
                <a:sym typeface="Arial"/>
              </a:rPr>
              <a:t>b) Strategic advisors for secondary consultations with each sector?</a:t>
            </a:r>
          </a:p>
          <a:p>
            <a:pPr marL="504735" lvl="1" indent="-252367" algn="l">
              <a:lnSpc>
                <a:spcPts val="4602"/>
              </a:lnSpc>
            </a:pPr>
            <a:r>
              <a:rPr lang="en-US" sz="2600">
                <a:solidFill>
                  <a:srgbClr val="000000"/>
                </a:solidFill>
                <a:latin typeface="Arial"/>
                <a:ea typeface="Arial"/>
                <a:cs typeface="Arial"/>
                <a:sym typeface="Arial"/>
              </a:rPr>
              <a:t>c) Alcohol counsellors based in a MBC program or specialist FV sector organisations for adult and child survivors?</a:t>
            </a:r>
          </a:p>
          <a:p>
            <a:pPr marL="504735" lvl="1" indent="-252367" algn="l">
              <a:lnSpc>
                <a:spcPts val="4602"/>
              </a:lnSpc>
            </a:pPr>
            <a:r>
              <a:rPr lang="en-US" sz="2600">
                <a:solidFill>
                  <a:srgbClr val="000000"/>
                </a:solidFill>
                <a:latin typeface="Arial"/>
                <a:ea typeface="Arial"/>
                <a:cs typeface="Arial"/>
                <a:sym typeface="Arial"/>
              </a:rPr>
              <a:t>d) Joint case management is funded and information sharing is legislated?</a:t>
            </a:r>
          </a:p>
          <a:p>
            <a:pPr marL="504735" lvl="1" indent="-252367" algn="l">
              <a:lnSpc>
                <a:spcPts val="4602"/>
              </a:lnSpc>
            </a:pPr>
            <a:r>
              <a:rPr lang="en-US" sz="2600">
                <a:solidFill>
                  <a:srgbClr val="000000"/>
                </a:solidFill>
                <a:latin typeface="Arial"/>
                <a:ea typeface="Arial"/>
                <a:cs typeface="Arial"/>
                <a:sym typeface="Arial"/>
              </a:rPr>
              <a:t>e) Development of programs that address substance use coercion (Uturn; Advance; KODY Caring Dads; All of family programs)?</a:t>
            </a:r>
          </a:p>
          <a:p>
            <a:pPr marL="504735" lvl="1" indent="-252367" algn="l">
              <a:lnSpc>
                <a:spcPts val="4602"/>
              </a:lnSpc>
            </a:pPr>
            <a:r>
              <a:rPr lang="en-US" sz="2600">
                <a:solidFill>
                  <a:srgbClr val="000000"/>
                </a:solidFill>
                <a:latin typeface="Arial"/>
                <a:ea typeface="Arial"/>
                <a:cs typeface="Arial"/>
                <a:sym typeface="Arial"/>
              </a:rPr>
              <a:t>f) Generic family services workers trained to respond to substance use coercion</a:t>
            </a:r>
          </a:p>
          <a:p>
            <a:pPr marL="504735" lvl="1" indent="-252367" algn="l">
              <a:lnSpc>
                <a:spcPts val="3120"/>
              </a:lnSpc>
            </a:pPr>
            <a:endParaRPr lang="en-US" sz="2600">
              <a:solidFill>
                <a:srgbClr val="000000"/>
              </a:solidFill>
              <a:latin typeface="Arial"/>
              <a:ea typeface="Arial"/>
              <a:cs typeface="Arial"/>
              <a:sym typeface="Arial"/>
            </a:endParaRPr>
          </a:p>
          <a:p>
            <a:pPr marL="504735" lvl="1" indent="-252367" algn="l">
              <a:lnSpc>
                <a:spcPts val="3900"/>
              </a:lnSpc>
            </a:pPr>
            <a:endParaRPr lang="en-US" sz="2600">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a:grpSpLocks noChangeAspect="1"/>
          </p:cNvGrpSpPr>
          <p:nvPr/>
        </p:nvGrpSpPr>
        <p:grpSpPr>
          <a:xfrm>
            <a:off x="16705660" y="810817"/>
            <a:ext cx="782240" cy="782240"/>
            <a:chOff x="0" y="0"/>
            <a:chExt cx="1042987" cy="1042987"/>
          </a:xfrm>
        </p:grpSpPr>
        <p:sp>
          <p:nvSpPr>
            <p:cNvPr id="4" name="Freeform 4"/>
            <p:cNvSpPr/>
            <p:nvPr/>
          </p:nvSpPr>
          <p:spPr>
            <a:xfrm>
              <a:off x="0" y="0"/>
              <a:ext cx="1042924" cy="1042924"/>
            </a:xfrm>
            <a:custGeom>
              <a:avLst/>
              <a:gdLst/>
              <a:ahLst/>
              <a:cxnLst/>
              <a:rect l="l" t="t" r="r" b="b"/>
              <a:pathLst>
                <a:path w="1042924" h="1042924">
                  <a:moveTo>
                    <a:pt x="0" y="0"/>
                  </a:moveTo>
                  <a:lnTo>
                    <a:pt x="1042924" y="0"/>
                  </a:lnTo>
                  <a:lnTo>
                    <a:pt x="1042924" y="1042924"/>
                  </a:lnTo>
                  <a:lnTo>
                    <a:pt x="0" y="1042924"/>
                  </a:lnTo>
                  <a:lnTo>
                    <a:pt x="0" y="0"/>
                  </a:lnTo>
                  <a:close/>
                </a:path>
              </a:pathLst>
            </a:custGeom>
            <a:blipFill>
              <a:blip r:embed="rId3"/>
              <a:stretch>
                <a:fillRect r="-6" b="-6"/>
              </a:stretch>
            </a:blipFill>
          </p:spPr>
          <p:txBody>
            <a:bodyPr/>
            <a:lstStyle/>
            <a:p>
              <a:endParaRPr lang="en-US"/>
            </a:p>
          </p:txBody>
        </p:sp>
      </p:grpSp>
      <p:grpSp>
        <p:nvGrpSpPr>
          <p:cNvPr id="5" name="Group 5"/>
          <p:cNvGrpSpPr/>
          <p:nvPr/>
        </p:nvGrpSpPr>
        <p:grpSpPr>
          <a:xfrm>
            <a:off x="16502063" y="706583"/>
            <a:ext cx="1093211" cy="1066800"/>
            <a:chOff x="0" y="0"/>
            <a:chExt cx="1457615" cy="1422400"/>
          </a:xfrm>
        </p:grpSpPr>
        <p:sp>
          <p:nvSpPr>
            <p:cNvPr id="6" name="Freeform 6"/>
            <p:cNvSpPr/>
            <p:nvPr/>
          </p:nvSpPr>
          <p:spPr>
            <a:xfrm>
              <a:off x="0" y="0"/>
              <a:ext cx="1457579" cy="1422400"/>
            </a:xfrm>
            <a:custGeom>
              <a:avLst/>
              <a:gdLst/>
              <a:ahLst/>
              <a:cxnLst/>
              <a:rect l="l" t="t" r="r" b="b"/>
              <a:pathLst>
                <a:path w="1457579" h="1422400">
                  <a:moveTo>
                    <a:pt x="0" y="0"/>
                  </a:moveTo>
                  <a:lnTo>
                    <a:pt x="1457579" y="0"/>
                  </a:lnTo>
                  <a:lnTo>
                    <a:pt x="1457579" y="1422400"/>
                  </a:lnTo>
                  <a:lnTo>
                    <a:pt x="0" y="1422400"/>
                  </a:lnTo>
                  <a:close/>
                </a:path>
              </a:pathLst>
            </a:custGeom>
            <a:solidFill>
              <a:srgbClr val="FFFFFF"/>
            </a:solidFill>
          </p:spPr>
          <p:txBody>
            <a:bodyPr/>
            <a:lstStyle/>
            <a:p>
              <a:endParaRPr lang="en-US"/>
            </a:p>
          </p:txBody>
        </p:sp>
      </p:grpSp>
      <p:grpSp>
        <p:nvGrpSpPr>
          <p:cNvPr id="7" name="Group 7"/>
          <p:cNvGrpSpPr>
            <a:grpSpLocks noChangeAspect="1"/>
          </p:cNvGrpSpPr>
          <p:nvPr/>
        </p:nvGrpSpPr>
        <p:grpSpPr>
          <a:xfrm>
            <a:off x="16705660" y="810817"/>
            <a:ext cx="782240" cy="782240"/>
            <a:chOff x="0" y="0"/>
            <a:chExt cx="1042987" cy="1042987"/>
          </a:xfrm>
        </p:grpSpPr>
        <p:sp>
          <p:nvSpPr>
            <p:cNvPr id="8" name="Freeform 8"/>
            <p:cNvSpPr/>
            <p:nvPr/>
          </p:nvSpPr>
          <p:spPr>
            <a:xfrm>
              <a:off x="0" y="0"/>
              <a:ext cx="1042924" cy="1042924"/>
            </a:xfrm>
            <a:custGeom>
              <a:avLst/>
              <a:gdLst/>
              <a:ahLst/>
              <a:cxnLst/>
              <a:rect l="l" t="t" r="r" b="b"/>
              <a:pathLst>
                <a:path w="1042924" h="1042924">
                  <a:moveTo>
                    <a:pt x="0" y="0"/>
                  </a:moveTo>
                  <a:lnTo>
                    <a:pt x="1042924" y="0"/>
                  </a:lnTo>
                  <a:lnTo>
                    <a:pt x="1042924" y="1042924"/>
                  </a:lnTo>
                  <a:lnTo>
                    <a:pt x="0" y="1042924"/>
                  </a:lnTo>
                  <a:lnTo>
                    <a:pt x="0" y="0"/>
                  </a:lnTo>
                  <a:close/>
                </a:path>
              </a:pathLst>
            </a:custGeom>
            <a:blipFill>
              <a:blip r:embed="rId3"/>
              <a:stretch>
                <a:fillRect r="-6" b="-6"/>
              </a:stretch>
            </a:blipFill>
          </p:spPr>
          <p:txBody>
            <a:bodyPr/>
            <a:lstStyle/>
            <a:p>
              <a:endParaRPr lang="en-US"/>
            </a:p>
          </p:txBody>
        </p:sp>
      </p:grpSp>
      <p:grpSp>
        <p:nvGrpSpPr>
          <p:cNvPr id="9" name="Group 9"/>
          <p:cNvGrpSpPr/>
          <p:nvPr/>
        </p:nvGrpSpPr>
        <p:grpSpPr>
          <a:xfrm>
            <a:off x="1785938" y="9022558"/>
            <a:ext cx="871538" cy="547688"/>
            <a:chOff x="0" y="0"/>
            <a:chExt cx="1162051" cy="730251"/>
          </a:xfrm>
        </p:grpSpPr>
        <p:sp>
          <p:nvSpPr>
            <p:cNvPr id="10" name="Freeform 10"/>
            <p:cNvSpPr/>
            <p:nvPr/>
          </p:nvSpPr>
          <p:spPr>
            <a:xfrm>
              <a:off x="0" y="0"/>
              <a:ext cx="1162051" cy="730251"/>
            </a:xfrm>
            <a:custGeom>
              <a:avLst/>
              <a:gdLst/>
              <a:ahLst/>
              <a:cxnLst/>
              <a:rect l="l" t="t" r="r" b="b"/>
              <a:pathLst>
                <a:path w="1162051" h="730251">
                  <a:moveTo>
                    <a:pt x="0" y="0"/>
                  </a:moveTo>
                  <a:lnTo>
                    <a:pt x="1162051" y="0"/>
                  </a:lnTo>
                  <a:lnTo>
                    <a:pt x="1162051" y="730251"/>
                  </a:lnTo>
                  <a:lnTo>
                    <a:pt x="0" y="730251"/>
                  </a:lnTo>
                  <a:close/>
                </a:path>
              </a:pathLst>
            </a:custGeom>
            <a:solidFill>
              <a:srgbClr val="000000">
                <a:alpha val="0"/>
              </a:srgbClr>
            </a:solidFill>
          </p:spPr>
          <p:txBody>
            <a:bodyPr/>
            <a:lstStyle/>
            <a:p>
              <a:endParaRPr lang="en-US"/>
            </a:p>
          </p:txBody>
        </p:sp>
        <p:sp>
          <p:nvSpPr>
            <p:cNvPr id="11" name="TextBox 11"/>
            <p:cNvSpPr txBox="1"/>
            <p:nvPr/>
          </p:nvSpPr>
          <p:spPr>
            <a:xfrm>
              <a:off x="0" y="-38100"/>
              <a:ext cx="1162051" cy="768351"/>
            </a:xfrm>
            <a:prstGeom prst="rect">
              <a:avLst/>
            </a:prstGeom>
          </p:spPr>
          <p:txBody>
            <a:bodyPr lIns="0" tIns="0" rIns="0" bIns="0" rtlCol="0" anchor="ctr"/>
            <a:lstStyle/>
            <a:p>
              <a:pPr algn="l">
                <a:lnSpc>
                  <a:spcPts val="2160"/>
                </a:lnSpc>
              </a:pPr>
              <a:r>
                <a:rPr lang="en-US" sz="1800" dirty="0">
                  <a:solidFill>
                    <a:srgbClr val="331959"/>
                  </a:solidFill>
                  <a:latin typeface="Arial"/>
                  <a:ea typeface="Arial"/>
                  <a:cs typeface="Arial"/>
                  <a:sym typeface="Arial"/>
                </a:rPr>
                <a:t>23</a:t>
              </a:r>
            </a:p>
          </p:txBody>
        </p:sp>
      </p:grpSp>
      <p:sp>
        <p:nvSpPr>
          <p:cNvPr id="12" name="TextBox 12"/>
          <p:cNvSpPr txBox="1"/>
          <p:nvPr/>
        </p:nvSpPr>
        <p:spPr>
          <a:xfrm>
            <a:off x="1785141" y="2822220"/>
            <a:ext cx="12946859" cy="4558662"/>
          </a:xfrm>
          <a:prstGeom prst="rect">
            <a:avLst/>
          </a:prstGeom>
        </p:spPr>
        <p:txBody>
          <a:bodyPr lIns="0" tIns="0" rIns="0" bIns="0" rtlCol="0" anchor="t">
            <a:spAutoFit/>
          </a:bodyPr>
          <a:lstStyle/>
          <a:p>
            <a:pPr marL="434344" lvl="1" indent="-217172" algn="l">
              <a:lnSpc>
                <a:spcPts val="7200"/>
              </a:lnSpc>
              <a:buFont typeface="Arial"/>
              <a:buChar char="•"/>
            </a:pPr>
            <a:r>
              <a:rPr lang="en-US" sz="3600">
                <a:solidFill>
                  <a:srgbClr val="000000"/>
                </a:solidFill>
                <a:latin typeface="Arial"/>
                <a:ea typeface="Arial"/>
                <a:cs typeface="Arial"/>
                <a:sym typeface="Arial"/>
              </a:rPr>
              <a:t>The evidence is clear</a:t>
            </a:r>
          </a:p>
          <a:p>
            <a:pPr marL="434344" lvl="1" indent="-217172" algn="l">
              <a:lnSpc>
                <a:spcPts val="7200"/>
              </a:lnSpc>
              <a:buFont typeface="Arial"/>
              <a:buChar char="•"/>
            </a:pPr>
            <a:r>
              <a:rPr lang="en-US" sz="3600">
                <a:solidFill>
                  <a:srgbClr val="000000"/>
                </a:solidFill>
                <a:latin typeface="Arial"/>
                <a:ea typeface="Arial"/>
                <a:cs typeface="Arial"/>
                <a:sym typeface="Arial"/>
              </a:rPr>
              <a:t>The practice is not…</a:t>
            </a:r>
          </a:p>
          <a:p>
            <a:pPr marL="434344" lvl="1" indent="-217172" algn="l">
              <a:lnSpc>
                <a:spcPts val="7200"/>
              </a:lnSpc>
              <a:buFont typeface="Arial"/>
              <a:buChar char="•"/>
            </a:pPr>
            <a:r>
              <a:rPr lang="en-US" sz="3600">
                <a:solidFill>
                  <a:srgbClr val="000000"/>
                </a:solidFill>
                <a:latin typeface="Arial"/>
                <a:ea typeface="Arial"/>
                <a:cs typeface="Arial"/>
                <a:sym typeface="Arial"/>
              </a:rPr>
              <a:t>The policy settings are not…</a:t>
            </a:r>
          </a:p>
          <a:p>
            <a:pPr marL="434344" lvl="1" indent="-217172" algn="l">
              <a:lnSpc>
                <a:spcPts val="7200"/>
              </a:lnSpc>
              <a:buFont typeface="Arial"/>
              <a:buChar char="•"/>
            </a:pPr>
            <a:r>
              <a:rPr lang="en-US" sz="3600">
                <a:solidFill>
                  <a:srgbClr val="000000"/>
                </a:solidFill>
                <a:latin typeface="Arial"/>
                <a:ea typeface="Arial"/>
                <a:cs typeface="Arial"/>
                <a:sym typeface="Arial"/>
              </a:rPr>
              <a:t>There is an appetite for change…</a:t>
            </a:r>
          </a:p>
          <a:p>
            <a:pPr marL="434344" lvl="1" indent="-217172" algn="l">
              <a:lnSpc>
                <a:spcPts val="7200"/>
              </a:lnSpc>
              <a:buFont typeface="Arial"/>
              <a:buChar char="•"/>
            </a:pPr>
            <a:r>
              <a:rPr lang="en-US" sz="3600">
                <a:solidFill>
                  <a:srgbClr val="000000"/>
                </a:solidFill>
                <a:latin typeface="Arial"/>
                <a:ea typeface="Arial"/>
                <a:cs typeface="Arial"/>
                <a:sym typeface="Arial"/>
              </a:rPr>
              <a:t>Where are the avenues for change?</a:t>
            </a:r>
          </a:p>
        </p:txBody>
      </p:sp>
      <p:sp>
        <p:nvSpPr>
          <p:cNvPr id="13" name="Freeform 13"/>
          <p:cNvSpPr/>
          <p:nvPr/>
        </p:nvSpPr>
        <p:spPr>
          <a:xfrm>
            <a:off x="11052324" y="2581505"/>
            <a:ext cx="5117586" cy="5123991"/>
          </a:xfrm>
          <a:custGeom>
            <a:avLst/>
            <a:gdLst/>
            <a:ahLst/>
            <a:cxnLst/>
            <a:rect l="l" t="t" r="r" b="b"/>
            <a:pathLst>
              <a:path w="5117586" h="5123991">
                <a:moveTo>
                  <a:pt x="0" y="0"/>
                </a:moveTo>
                <a:lnTo>
                  <a:pt x="5117586" y="0"/>
                </a:lnTo>
                <a:lnTo>
                  <a:pt x="5117586" y="5123990"/>
                </a:lnTo>
                <a:lnTo>
                  <a:pt x="0" y="51239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TextBox 14"/>
          <p:cNvSpPr txBox="1"/>
          <p:nvPr/>
        </p:nvSpPr>
        <p:spPr>
          <a:xfrm>
            <a:off x="1785938" y="1568452"/>
            <a:ext cx="12946062" cy="781050"/>
          </a:xfrm>
          <a:prstGeom prst="rect">
            <a:avLst/>
          </a:prstGeom>
        </p:spPr>
        <p:txBody>
          <a:bodyPr lIns="0" tIns="0" rIns="0" bIns="0" rtlCol="0" anchor="t">
            <a:spAutoFit/>
          </a:bodyPr>
          <a:lstStyle/>
          <a:p>
            <a:pPr algn="l">
              <a:lnSpc>
                <a:spcPts val="5400"/>
              </a:lnSpc>
            </a:pPr>
            <a:r>
              <a:rPr lang="en-US" sz="5000" b="1">
                <a:solidFill>
                  <a:srgbClr val="331959"/>
                </a:solidFill>
                <a:latin typeface="Helvetica World Bold"/>
                <a:ea typeface="Helvetica World Bold"/>
                <a:cs typeface="Helvetica World Bold"/>
                <a:sym typeface="Helvetica World Bold"/>
              </a:rPr>
              <a:t>Where to from here?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11DAC-9549-4773-A8AA-A65DA349C7B9}"/>
              </a:ext>
            </a:extLst>
          </p:cNvPr>
          <p:cNvSpPr>
            <a:spLocks noGrp="1"/>
          </p:cNvSpPr>
          <p:nvPr>
            <p:ph type="title"/>
          </p:nvPr>
        </p:nvSpPr>
        <p:spPr/>
        <p:txBody>
          <a:bodyPr/>
          <a:lstStyle/>
          <a:p>
            <a:r>
              <a:rPr lang="en-AU"/>
              <a:t>References</a:t>
            </a:r>
          </a:p>
        </p:txBody>
      </p:sp>
      <p:sp>
        <p:nvSpPr>
          <p:cNvPr id="3" name="Content Placeholder 2">
            <a:extLst>
              <a:ext uri="{FF2B5EF4-FFF2-40B4-BE49-F238E27FC236}">
                <a16:creationId xmlns:a16="http://schemas.microsoft.com/office/drawing/2014/main" id="{75E442B5-B274-409C-8B95-74DA29ECE0CA}"/>
              </a:ext>
            </a:extLst>
          </p:cNvPr>
          <p:cNvSpPr>
            <a:spLocks noGrp="1"/>
          </p:cNvSpPr>
          <p:nvPr>
            <p:ph idx="1"/>
          </p:nvPr>
        </p:nvSpPr>
        <p:spPr/>
        <p:txBody>
          <a:bodyPr>
            <a:normAutofit fontScale="92500"/>
          </a:bodyPr>
          <a:lstStyle/>
          <a:p>
            <a:r>
              <a:rPr lang="en-AU" sz="2700" dirty="0"/>
              <a:t>Healey, L., Heward-Belle, S., Humphreys, C., Isobe, J., Tsantefski, M. &amp; Young, A. (2020). Working at the intersections of domestic and family violence, parental substance misuse and/or mental health issues. Research report of the STACY Project: Safe &amp; Together Addressing </a:t>
            </a:r>
            <a:r>
              <a:rPr lang="en-AU" sz="2700" dirty="0" err="1"/>
              <a:t>ComplexitY</a:t>
            </a:r>
            <a:r>
              <a:rPr lang="en-AU" sz="2700" dirty="0"/>
              <a:t>. Melbourne, University of Melbourne. </a:t>
            </a:r>
            <a:r>
              <a:rPr lang="en-AU" sz="2700" dirty="0">
                <a:hlinkClick r:id="rId2"/>
              </a:rPr>
              <a:t>https://violenceagainstwomenandchildren.com/wp-content/uploads/2020/10/STACY-working-with-complexity-Final-Report.pdf</a:t>
            </a:r>
            <a:endParaRPr lang="en-AU" sz="2700" dirty="0"/>
          </a:p>
          <a:p>
            <a:r>
              <a:rPr lang="en-US" sz="2700" dirty="0"/>
              <a:t>Heward-Belle, S., Kertesz, M., Humphreys, C., </a:t>
            </a:r>
            <a:r>
              <a:rPr lang="en-US" sz="2700" dirty="0" err="1"/>
              <a:t>Tsantefeski</a:t>
            </a:r>
            <a:r>
              <a:rPr lang="en-US" sz="2700" dirty="0"/>
              <a:t>, M. &amp; Isobe, J. (2022). Participatory practice guideline development at the intersections of domestic and family violence, mental distress and/or parental substance use. </a:t>
            </a:r>
            <a:r>
              <a:rPr lang="en-US" sz="2700" i="1" dirty="0"/>
              <a:t>Advances in Dual Diagnosis</a:t>
            </a:r>
            <a:r>
              <a:rPr lang="en-US" sz="2700" dirty="0"/>
              <a:t>, 15, 51-65 https://www.emerald.com/insight/content/doi/10.1108/ADD-12-2021-0017/full/html</a:t>
            </a:r>
            <a:endParaRPr lang="en-AU" sz="2700" dirty="0"/>
          </a:p>
          <a:p>
            <a:r>
              <a:rPr lang="en-US" sz="2700" dirty="0"/>
              <a:t>Humphreys, C., Kertesz, M., Parolini, A., Isobe, J. (2020). Safe &amp; Together Addressing </a:t>
            </a:r>
            <a:r>
              <a:rPr lang="en-US" sz="2700" dirty="0" err="1"/>
              <a:t>ComplexitY</a:t>
            </a:r>
            <a:r>
              <a:rPr lang="en-US" sz="2700" dirty="0"/>
              <a:t> for Children (STACY for Children): Key findings and future directions (Research to policy and practice, 22/2020). Sydney: ANROWS </a:t>
            </a:r>
            <a:r>
              <a:rPr lang="en-US" sz="2700" dirty="0">
                <a:hlinkClick r:id="rId3"/>
              </a:rPr>
              <a:t>https://20ian81kynqg38bl3l3eh8bf-wpengine.netdna-ssl.com/wp-content/uploads/2020/10/ANROWS-RtPP-Humphreys-STACY_children.pdf</a:t>
            </a:r>
            <a:endParaRPr lang="en-US" sz="2700" dirty="0"/>
          </a:p>
          <a:p>
            <a:r>
              <a:rPr lang="en-US" sz="2700" dirty="0" err="1"/>
              <a:t>Warshaw</a:t>
            </a:r>
            <a:r>
              <a:rPr lang="en-US" sz="2700" dirty="0"/>
              <a:t>, C. and </a:t>
            </a:r>
            <a:r>
              <a:rPr lang="en-US" sz="2700" dirty="0" err="1"/>
              <a:t>Tinnon</a:t>
            </a:r>
            <a:r>
              <a:rPr lang="en-US" sz="2700" dirty="0"/>
              <a:t>, E. (2018), “Coercion related to mental health and substance use in the context of intimate partner violence: a toolkit for screening, assessment, and brief counseling in primary care and behavioral health settings”, US National Center on Domestic Violence, Trauma and Mental Health and the National Domestic Violence Hotline</a:t>
            </a:r>
          </a:p>
          <a:p>
            <a:endParaRPr lang="en-AU" sz="2700" dirty="0"/>
          </a:p>
          <a:p>
            <a:endParaRPr lang="en-AU" sz="2700" dirty="0"/>
          </a:p>
          <a:p>
            <a:endParaRPr lang="en-AU" dirty="0"/>
          </a:p>
          <a:p>
            <a:endParaRPr lang="en-AU" dirty="0"/>
          </a:p>
          <a:p>
            <a:endParaRPr lang="en-AU" dirty="0"/>
          </a:p>
        </p:txBody>
      </p:sp>
    </p:spTree>
    <p:extLst>
      <p:ext uri="{BB962C8B-B14F-4D97-AF65-F5344CB8AC3E}">
        <p14:creationId xmlns:p14="http://schemas.microsoft.com/office/powerpoint/2010/main" val="9329564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6880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8C8C8"/>
        </a:solidFill>
        <a:effectLst/>
      </p:bgPr>
    </p:bg>
    <p:spTree>
      <p:nvGrpSpPr>
        <p:cNvPr id="1" name=""/>
        <p:cNvGrpSpPr/>
        <p:nvPr/>
      </p:nvGrpSpPr>
      <p:grpSpPr>
        <a:xfrm>
          <a:off x="0" y="0"/>
          <a:ext cx="0" cy="0"/>
          <a:chOff x="0" y="0"/>
          <a:chExt cx="0" cy="0"/>
        </a:xfrm>
      </p:grpSpPr>
      <p:grpSp>
        <p:nvGrpSpPr>
          <p:cNvPr id="2" name="Group 2"/>
          <p:cNvGrpSpPr/>
          <p:nvPr/>
        </p:nvGrpSpPr>
        <p:grpSpPr>
          <a:xfrm>
            <a:off x="1956611" y="717106"/>
            <a:ext cx="16331389" cy="2090768"/>
            <a:chOff x="0" y="0"/>
            <a:chExt cx="21775185" cy="2787691"/>
          </a:xfrm>
        </p:grpSpPr>
        <p:sp>
          <p:nvSpPr>
            <p:cNvPr id="3" name="Freeform 3"/>
            <p:cNvSpPr/>
            <p:nvPr/>
          </p:nvSpPr>
          <p:spPr>
            <a:xfrm>
              <a:off x="0" y="0"/>
              <a:ext cx="21775186" cy="2787691"/>
            </a:xfrm>
            <a:custGeom>
              <a:avLst/>
              <a:gdLst/>
              <a:ahLst/>
              <a:cxnLst/>
              <a:rect l="l" t="t" r="r" b="b"/>
              <a:pathLst>
                <a:path w="21775186" h="2787691">
                  <a:moveTo>
                    <a:pt x="0" y="0"/>
                  </a:moveTo>
                  <a:lnTo>
                    <a:pt x="21775186" y="0"/>
                  </a:lnTo>
                  <a:lnTo>
                    <a:pt x="21775186" y="2787691"/>
                  </a:lnTo>
                  <a:lnTo>
                    <a:pt x="0" y="2787691"/>
                  </a:lnTo>
                  <a:close/>
                </a:path>
              </a:pathLst>
            </a:custGeom>
            <a:solidFill>
              <a:srgbClr val="000000">
                <a:alpha val="0"/>
              </a:srgbClr>
            </a:solidFill>
          </p:spPr>
          <p:txBody>
            <a:bodyPr/>
            <a:lstStyle/>
            <a:p>
              <a:endParaRPr lang="en-US"/>
            </a:p>
          </p:txBody>
        </p:sp>
        <p:sp>
          <p:nvSpPr>
            <p:cNvPr id="4" name="TextBox 4"/>
            <p:cNvSpPr txBox="1"/>
            <p:nvPr/>
          </p:nvSpPr>
          <p:spPr>
            <a:xfrm>
              <a:off x="0" y="57150"/>
              <a:ext cx="21775185" cy="2730541"/>
            </a:xfrm>
            <a:prstGeom prst="rect">
              <a:avLst/>
            </a:prstGeom>
          </p:spPr>
          <p:txBody>
            <a:bodyPr lIns="0" tIns="0" rIns="0" bIns="0" rtlCol="0" anchor="ctr"/>
            <a:lstStyle/>
            <a:p>
              <a:pPr algn="l">
                <a:lnSpc>
                  <a:spcPts val="5831"/>
                </a:lnSpc>
              </a:pPr>
              <a:r>
                <a:rPr lang="en-US" sz="5399" b="1" spc="755">
                  <a:solidFill>
                    <a:srgbClr val="000000"/>
                  </a:solidFill>
                  <a:latin typeface="Helvetica World Bold"/>
                  <a:ea typeface="Helvetica World Bold"/>
                  <a:cs typeface="Helvetica World Bold"/>
                  <a:sym typeface="Helvetica World Bold"/>
                </a:rPr>
                <a:t>Contemporary metaphor analysis  </a:t>
              </a:r>
            </a:p>
          </p:txBody>
        </p:sp>
      </p:grpSp>
      <p:sp>
        <p:nvSpPr>
          <p:cNvPr id="5" name="TextBox 5"/>
          <p:cNvSpPr txBox="1"/>
          <p:nvPr/>
        </p:nvSpPr>
        <p:spPr>
          <a:xfrm>
            <a:off x="1257300" y="3060002"/>
            <a:ext cx="9120454" cy="6473189"/>
          </a:xfrm>
          <a:prstGeom prst="rect">
            <a:avLst/>
          </a:prstGeom>
        </p:spPr>
        <p:txBody>
          <a:bodyPr lIns="0" tIns="0" rIns="0" bIns="0" rtlCol="0" anchor="t">
            <a:spAutoFit/>
          </a:bodyPr>
          <a:lstStyle/>
          <a:p>
            <a:pPr marL="866565" lvl="4" indent="-173313" algn="l">
              <a:lnSpc>
                <a:spcPts val="3900"/>
              </a:lnSpc>
              <a:buFont typeface="Arial"/>
              <a:buChar char="•"/>
            </a:pPr>
            <a:r>
              <a:rPr lang="en-US" sz="2600" spc="178">
                <a:solidFill>
                  <a:srgbClr val="000000"/>
                </a:solidFill>
                <a:latin typeface="Arial"/>
                <a:ea typeface="Arial"/>
                <a:cs typeface="Arial"/>
                <a:sym typeface="Arial"/>
              </a:rPr>
              <a:t>Metaphor analysis used as a data analysis tool to illuminate different ways of understanding cross-sector collaboration. </a:t>
            </a:r>
          </a:p>
          <a:p>
            <a:pPr marL="866565" lvl="4" indent="-173313" algn="l">
              <a:lnSpc>
                <a:spcPts val="3900"/>
              </a:lnSpc>
              <a:buFont typeface="Arial"/>
              <a:buChar char="•"/>
            </a:pPr>
            <a:r>
              <a:rPr lang="en-US" sz="2600" spc="178">
                <a:solidFill>
                  <a:srgbClr val="000000"/>
                </a:solidFill>
                <a:latin typeface="Arial"/>
                <a:ea typeface="Arial"/>
                <a:cs typeface="Arial"/>
                <a:sym typeface="Arial"/>
              </a:rPr>
              <a:t>Metaphors are "understanding and experiencing one kind of thing in terms of another” (Lakoff &amp; Johnson 1980, pp.5).</a:t>
            </a:r>
          </a:p>
          <a:p>
            <a:pPr marL="866565" lvl="4" indent="-173313" algn="l">
              <a:lnSpc>
                <a:spcPts val="3900"/>
              </a:lnSpc>
              <a:buFont typeface="Arial"/>
              <a:buChar char="•"/>
            </a:pPr>
            <a:r>
              <a:rPr lang="en-US" sz="2600" spc="178">
                <a:solidFill>
                  <a:srgbClr val="000000"/>
                </a:solidFill>
                <a:latin typeface="Arial"/>
                <a:ea typeface="Arial"/>
                <a:cs typeface="Arial"/>
                <a:sym typeface="Arial"/>
              </a:rPr>
              <a:t>People use metaphorical concepts to understand, talk and reason with others (Ibanez &amp; Hernandez 2011). </a:t>
            </a:r>
          </a:p>
          <a:p>
            <a:pPr marL="866565" lvl="4" indent="-173313" algn="l">
              <a:lnSpc>
                <a:spcPts val="3900"/>
              </a:lnSpc>
              <a:buFont typeface="Arial"/>
              <a:buChar char="•"/>
            </a:pPr>
            <a:r>
              <a:rPr lang="en-US" sz="2600" spc="178">
                <a:solidFill>
                  <a:srgbClr val="000000"/>
                </a:solidFill>
                <a:latin typeface="Arial"/>
                <a:ea typeface="Arial"/>
                <a:cs typeface="Arial"/>
                <a:sym typeface="Arial"/>
              </a:rPr>
              <a:t>Provided a structured way to explore situation before identifying opportunities  for change (McClintock et al. 2004)</a:t>
            </a:r>
          </a:p>
          <a:p>
            <a:pPr marL="866565" lvl="4" indent="-173313" algn="l">
              <a:lnSpc>
                <a:spcPts val="3900"/>
              </a:lnSpc>
            </a:pPr>
            <a:endParaRPr lang="en-US" sz="2600" spc="178">
              <a:solidFill>
                <a:srgbClr val="000000"/>
              </a:solidFill>
              <a:latin typeface="Arial"/>
              <a:ea typeface="Arial"/>
              <a:cs typeface="Arial"/>
              <a:sym typeface="Arial"/>
            </a:endParaRPr>
          </a:p>
        </p:txBody>
      </p:sp>
      <p:sp>
        <p:nvSpPr>
          <p:cNvPr id="6" name="Freeform 6"/>
          <p:cNvSpPr/>
          <p:nvPr/>
        </p:nvSpPr>
        <p:spPr>
          <a:xfrm>
            <a:off x="11187940" y="3349185"/>
            <a:ext cx="5023791" cy="5054450"/>
          </a:xfrm>
          <a:custGeom>
            <a:avLst/>
            <a:gdLst/>
            <a:ahLst/>
            <a:cxnLst/>
            <a:rect l="l" t="t" r="r" b="b"/>
            <a:pathLst>
              <a:path w="5023791" h="5054450">
                <a:moveTo>
                  <a:pt x="0" y="0"/>
                </a:moveTo>
                <a:lnTo>
                  <a:pt x="5023790" y="0"/>
                </a:lnTo>
                <a:lnTo>
                  <a:pt x="5023790" y="5054449"/>
                </a:lnTo>
                <a:lnTo>
                  <a:pt x="0" y="5054449"/>
                </a:lnTo>
                <a:lnTo>
                  <a:pt x="0" y="0"/>
                </a:lnTo>
                <a:close/>
              </a:path>
            </a:pathLst>
          </a:custGeom>
          <a:blipFill>
            <a:blip r:embed="rId3">
              <a:extLst>
                <a:ext uri="{96DAC541-7B7A-43D3-8B79-37D633B846F1}">
                  <asvg:svgBlip xmlns:asvg="http://schemas.microsoft.com/office/drawing/2016/SVG/main" r:embed="rId4"/>
                </a:ext>
              </a:extLst>
            </a:blip>
            <a:stretch>
              <a:fillRect t="-22" b="-22"/>
            </a:stretch>
          </a:blipFill>
        </p:spPr>
        <p:txBody>
          <a:bodyPr/>
          <a:lstStyle/>
          <a:p>
            <a:endParaRPr lang="en-US"/>
          </a:p>
        </p:txBody>
      </p:sp>
      <p:grpSp>
        <p:nvGrpSpPr>
          <p:cNvPr id="7" name="Group 7"/>
          <p:cNvGrpSpPr>
            <a:grpSpLocks noChangeAspect="1"/>
          </p:cNvGrpSpPr>
          <p:nvPr/>
        </p:nvGrpSpPr>
        <p:grpSpPr>
          <a:xfrm>
            <a:off x="16705660" y="810817"/>
            <a:ext cx="782240" cy="782240"/>
            <a:chOff x="0" y="0"/>
            <a:chExt cx="1042987" cy="1042987"/>
          </a:xfrm>
        </p:grpSpPr>
        <p:sp>
          <p:nvSpPr>
            <p:cNvPr id="8" name="Freeform 8"/>
            <p:cNvSpPr/>
            <p:nvPr/>
          </p:nvSpPr>
          <p:spPr>
            <a:xfrm>
              <a:off x="0" y="0"/>
              <a:ext cx="1042924" cy="1042924"/>
            </a:xfrm>
            <a:custGeom>
              <a:avLst/>
              <a:gdLst/>
              <a:ahLst/>
              <a:cxnLst/>
              <a:rect l="l" t="t" r="r" b="b"/>
              <a:pathLst>
                <a:path w="1042924" h="1042924">
                  <a:moveTo>
                    <a:pt x="0" y="0"/>
                  </a:moveTo>
                  <a:lnTo>
                    <a:pt x="1042924" y="0"/>
                  </a:lnTo>
                  <a:lnTo>
                    <a:pt x="1042924" y="1042924"/>
                  </a:lnTo>
                  <a:lnTo>
                    <a:pt x="0" y="1042924"/>
                  </a:lnTo>
                  <a:lnTo>
                    <a:pt x="0" y="0"/>
                  </a:lnTo>
                  <a:close/>
                </a:path>
              </a:pathLst>
            </a:custGeom>
            <a:blipFill>
              <a:blip r:embed="rId5"/>
              <a:stretch>
                <a:fillRect r="-6" b="-6"/>
              </a:stretch>
            </a:blipFill>
          </p:spPr>
          <p:txBody>
            <a:bodyPr/>
            <a:lstStyle/>
            <a:p>
              <a:endParaRPr lang="en-US"/>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FCFC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705660" y="810817"/>
            <a:ext cx="782240" cy="782240"/>
            <a:chOff x="0" y="0"/>
            <a:chExt cx="1042987" cy="1042987"/>
          </a:xfrm>
        </p:grpSpPr>
        <p:sp>
          <p:nvSpPr>
            <p:cNvPr id="3" name="Freeform 3"/>
            <p:cNvSpPr/>
            <p:nvPr/>
          </p:nvSpPr>
          <p:spPr>
            <a:xfrm>
              <a:off x="0" y="0"/>
              <a:ext cx="1042924" cy="1042924"/>
            </a:xfrm>
            <a:custGeom>
              <a:avLst/>
              <a:gdLst/>
              <a:ahLst/>
              <a:cxnLst/>
              <a:rect l="l" t="t" r="r" b="b"/>
              <a:pathLst>
                <a:path w="1042924" h="1042924">
                  <a:moveTo>
                    <a:pt x="0" y="0"/>
                  </a:moveTo>
                  <a:lnTo>
                    <a:pt x="1042924" y="0"/>
                  </a:lnTo>
                  <a:lnTo>
                    <a:pt x="1042924" y="1042924"/>
                  </a:lnTo>
                  <a:lnTo>
                    <a:pt x="0" y="1042924"/>
                  </a:lnTo>
                  <a:lnTo>
                    <a:pt x="0" y="0"/>
                  </a:lnTo>
                  <a:close/>
                </a:path>
              </a:pathLst>
            </a:custGeom>
            <a:blipFill>
              <a:blip r:embed="rId3"/>
              <a:stretch>
                <a:fillRect r="-6" b="-6"/>
              </a:stretch>
            </a:blipFill>
          </p:spPr>
          <p:txBody>
            <a:bodyPr/>
            <a:lstStyle/>
            <a:p>
              <a:endParaRPr lang="en-US"/>
            </a:p>
          </p:txBody>
        </p:sp>
      </p:grpSp>
      <p:grpSp>
        <p:nvGrpSpPr>
          <p:cNvPr id="4" name="Group 4"/>
          <p:cNvGrpSpPr/>
          <p:nvPr/>
        </p:nvGrpSpPr>
        <p:grpSpPr>
          <a:xfrm rot="5400000">
            <a:off x="2110981" y="5022910"/>
            <a:ext cx="10650431" cy="13395"/>
            <a:chOff x="0" y="0"/>
            <a:chExt cx="14200575" cy="17860"/>
          </a:xfrm>
        </p:grpSpPr>
        <p:sp>
          <p:nvSpPr>
            <p:cNvPr id="5" name="Freeform 5"/>
            <p:cNvSpPr/>
            <p:nvPr/>
          </p:nvSpPr>
          <p:spPr>
            <a:xfrm>
              <a:off x="0" y="0"/>
              <a:ext cx="14200632" cy="17907"/>
            </a:xfrm>
            <a:custGeom>
              <a:avLst/>
              <a:gdLst/>
              <a:ahLst/>
              <a:cxnLst/>
              <a:rect l="l" t="t" r="r" b="b"/>
              <a:pathLst>
                <a:path w="14200632" h="17907">
                  <a:moveTo>
                    <a:pt x="0" y="0"/>
                  </a:moveTo>
                  <a:lnTo>
                    <a:pt x="14200632" y="0"/>
                  </a:lnTo>
                  <a:lnTo>
                    <a:pt x="14200632" y="17907"/>
                  </a:lnTo>
                  <a:lnTo>
                    <a:pt x="0" y="17907"/>
                  </a:lnTo>
                  <a:close/>
                </a:path>
              </a:pathLst>
            </a:custGeom>
            <a:solidFill>
              <a:srgbClr val="B157CB"/>
            </a:solidFill>
          </p:spPr>
          <p:txBody>
            <a:bodyPr/>
            <a:lstStyle/>
            <a:p>
              <a:endParaRPr lang="en-US"/>
            </a:p>
          </p:txBody>
        </p:sp>
      </p:grpSp>
      <p:sp>
        <p:nvSpPr>
          <p:cNvPr id="6" name="TextBox 6"/>
          <p:cNvSpPr txBox="1"/>
          <p:nvPr/>
        </p:nvSpPr>
        <p:spPr>
          <a:xfrm>
            <a:off x="1778223" y="3063990"/>
            <a:ext cx="4137304" cy="3816934"/>
          </a:xfrm>
          <a:prstGeom prst="rect">
            <a:avLst/>
          </a:prstGeom>
        </p:spPr>
        <p:txBody>
          <a:bodyPr lIns="0" tIns="0" rIns="0" bIns="0" rtlCol="0" anchor="t">
            <a:spAutoFit/>
          </a:bodyPr>
          <a:lstStyle/>
          <a:p>
            <a:pPr algn="l">
              <a:lnSpc>
                <a:spcPts val="9771"/>
              </a:lnSpc>
            </a:pPr>
            <a:r>
              <a:rPr lang="en-US" sz="5063" b="1" spc="-151">
                <a:solidFill>
                  <a:srgbClr val="111B1E"/>
                </a:solidFill>
                <a:latin typeface="Helvetica World Bold"/>
                <a:ea typeface="Helvetica World Bold"/>
                <a:cs typeface="Helvetica World Bold"/>
                <a:sym typeface="Helvetica World Bold"/>
              </a:rPr>
              <a:t>Ways to conceptualize  collaboration</a:t>
            </a:r>
          </a:p>
        </p:txBody>
      </p:sp>
      <p:sp>
        <p:nvSpPr>
          <p:cNvPr id="7" name="TextBox 7"/>
          <p:cNvSpPr txBox="1"/>
          <p:nvPr/>
        </p:nvSpPr>
        <p:spPr>
          <a:xfrm>
            <a:off x="8119027" y="935286"/>
            <a:ext cx="7717899" cy="502488"/>
          </a:xfrm>
          <a:prstGeom prst="rect">
            <a:avLst/>
          </a:prstGeom>
        </p:spPr>
        <p:txBody>
          <a:bodyPr lIns="0" tIns="0" rIns="0" bIns="0" rtlCol="0" anchor="t">
            <a:spAutoFit/>
          </a:bodyPr>
          <a:lstStyle/>
          <a:p>
            <a:pPr algn="l">
              <a:lnSpc>
                <a:spcPts val="3544"/>
              </a:lnSpc>
            </a:pPr>
            <a:r>
              <a:rPr lang="en-US" sz="2812" spc="-24">
                <a:solidFill>
                  <a:srgbClr val="111B1E"/>
                </a:solidFill>
                <a:latin typeface="Arial"/>
                <a:ea typeface="Arial"/>
                <a:cs typeface="Arial"/>
                <a:sym typeface="Arial"/>
              </a:rPr>
              <a:t>1. Engaging with Geopolitics</a:t>
            </a:r>
          </a:p>
        </p:txBody>
      </p:sp>
      <p:sp>
        <p:nvSpPr>
          <p:cNvPr id="8" name="TextBox 8"/>
          <p:cNvSpPr txBox="1"/>
          <p:nvPr/>
        </p:nvSpPr>
        <p:spPr>
          <a:xfrm>
            <a:off x="8119027" y="1601642"/>
            <a:ext cx="7717899" cy="1657426"/>
          </a:xfrm>
          <a:prstGeom prst="rect">
            <a:avLst/>
          </a:prstGeom>
        </p:spPr>
        <p:txBody>
          <a:bodyPr lIns="0" tIns="0" rIns="0" bIns="0" rtlCol="0" anchor="t">
            <a:spAutoFit/>
          </a:bodyPr>
          <a:lstStyle/>
          <a:p>
            <a:pPr algn="l">
              <a:lnSpc>
                <a:spcPts val="2475"/>
              </a:lnSpc>
            </a:pPr>
            <a:r>
              <a:rPr lang="en-US" sz="2812" spc="31">
                <a:solidFill>
                  <a:srgbClr val="111B1E"/>
                </a:solidFill>
                <a:latin typeface="Arial"/>
                <a:ea typeface="Arial"/>
                <a:cs typeface="Arial"/>
                <a:sym typeface="Arial"/>
              </a:rPr>
              <a:t>Substance use and family violence sectors are different planets with unique cultures, histories and populations. Collaboration involved protecting each sector's territory and resources. </a:t>
            </a:r>
          </a:p>
        </p:txBody>
      </p:sp>
      <p:sp>
        <p:nvSpPr>
          <p:cNvPr id="9" name="TextBox 9"/>
          <p:cNvSpPr txBox="1"/>
          <p:nvPr/>
        </p:nvSpPr>
        <p:spPr>
          <a:xfrm>
            <a:off x="8170274" y="5146590"/>
            <a:ext cx="7581807" cy="502742"/>
          </a:xfrm>
          <a:prstGeom prst="rect">
            <a:avLst/>
          </a:prstGeom>
        </p:spPr>
        <p:txBody>
          <a:bodyPr lIns="0" tIns="0" rIns="0" bIns="0" rtlCol="0" anchor="t">
            <a:spAutoFit/>
          </a:bodyPr>
          <a:lstStyle/>
          <a:p>
            <a:pPr algn="l">
              <a:lnSpc>
                <a:spcPts val="3542"/>
              </a:lnSpc>
            </a:pPr>
            <a:r>
              <a:rPr lang="en-US" sz="2812" spc="-24">
                <a:solidFill>
                  <a:srgbClr val="111B1E"/>
                </a:solidFill>
                <a:latin typeface="Arial"/>
                <a:ea typeface="Arial"/>
                <a:cs typeface="Arial"/>
                <a:sym typeface="Arial"/>
              </a:rPr>
              <a:t>3. Running a business </a:t>
            </a:r>
          </a:p>
        </p:txBody>
      </p:sp>
      <p:sp>
        <p:nvSpPr>
          <p:cNvPr id="10" name="TextBox 10"/>
          <p:cNvSpPr txBox="1"/>
          <p:nvPr/>
        </p:nvSpPr>
        <p:spPr>
          <a:xfrm>
            <a:off x="8170274" y="5812945"/>
            <a:ext cx="7581807" cy="1657426"/>
          </a:xfrm>
          <a:prstGeom prst="rect">
            <a:avLst/>
          </a:prstGeom>
        </p:spPr>
        <p:txBody>
          <a:bodyPr lIns="0" tIns="0" rIns="0" bIns="0" rtlCol="0" anchor="t">
            <a:spAutoFit/>
          </a:bodyPr>
          <a:lstStyle/>
          <a:p>
            <a:pPr algn="l">
              <a:lnSpc>
                <a:spcPts val="2475"/>
              </a:lnSpc>
            </a:pPr>
            <a:r>
              <a:rPr lang="en-US" sz="2812" spc="31">
                <a:solidFill>
                  <a:srgbClr val="111B1E"/>
                </a:solidFill>
                <a:latin typeface="Arial"/>
                <a:ea typeface="Arial"/>
                <a:cs typeface="Arial"/>
                <a:sym typeface="Arial"/>
              </a:rPr>
              <a:t>Cross-sector collaboration supports the provision of efficient services. Every sector must fulfil their core business while collaborating to maintain a competitive advantage. </a:t>
            </a:r>
          </a:p>
        </p:txBody>
      </p:sp>
      <p:sp>
        <p:nvSpPr>
          <p:cNvPr id="11" name="TextBox 11"/>
          <p:cNvSpPr txBox="1"/>
          <p:nvPr/>
        </p:nvSpPr>
        <p:spPr>
          <a:xfrm>
            <a:off x="8179594" y="3248940"/>
            <a:ext cx="7581804" cy="502488"/>
          </a:xfrm>
          <a:prstGeom prst="rect">
            <a:avLst/>
          </a:prstGeom>
        </p:spPr>
        <p:txBody>
          <a:bodyPr lIns="0" tIns="0" rIns="0" bIns="0" rtlCol="0" anchor="t">
            <a:spAutoFit/>
          </a:bodyPr>
          <a:lstStyle/>
          <a:p>
            <a:pPr algn="l">
              <a:lnSpc>
                <a:spcPts val="3544"/>
              </a:lnSpc>
            </a:pPr>
            <a:r>
              <a:rPr lang="en-US" sz="2812" spc="-24">
                <a:solidFill>
                  <a:srgbClr val="111B1E"/>
                </a:solidFill>
                <a:latin typeface="Arial"/>
                <a:ea typeface="Arial"/>
                <a:cs typeface="Arial"/>
                <a:sym typeface="Arial"/>
              </a:rPr>
              <a:t>2. Fixing Infrastructure</a:t>
            </a:r>
          </a:p>
        </p:txBody>
      </p:sp>
      <p:sp>
        <p:nvSpPr>
          <p:cNvPr id="12" name="TextBox 12"/>
          <p:cNvSpPr txBox="1"/>
          <p:nvPr/>
        </p:nvSpPr>
        <p:spPr>
          <a:xfrm>
            <a:off x="8179594" y="3915295"/>
            <a:ext cx="7581804" cy="1028776"/>
          </a:xfrm>
          <a:prstGeom prst="rect">
            <a:avLst/>
          </a:prstGeom>
        </p:spPr>
        <p:txBody>
          <a:bodyPr lIns="0" tIns="0" rIns="0" bIns="0" rtlCol="0" anchor="t">
            <a:spAutoFit/>
          </a:bodyPr>
          <a:lstStyle/>
          <a:p>
            <a:pPr algn="l">
              <a:lnSpc>
                <a:spcPts val="2475"/>
              </a:lnSpc>
            </a:pPr>
            <a:r>
              <a:rPr lang="en-US" sz="2812" spc="31">
                <a:solidFill>
                  <a:srgbClr val="111B1E"/>
                </a:solidFill>
                <a:latin typeface="Arial"/>
                <a:ea typeface="Arial"/>
                <a:cs typeface="Arial"/>
                <a:sym typeface="Arial"/>
              </a:rPr>
              <a:t>Cross-sector collaboration required long-term plans to redesign and rebuild broken infrastructure. </a:t>
            </a:r>
          </a:p>
        </p:txBody>
      </p:sp>
      <p:sp>
        <p:nvSpPr>
          <p:cNvPr id="13" name="TextBox 13"/>
          <p:cNvSpPr txBox="1"/>
          <p:nvPr/>
        </p:nvSpPr>
        <p:spPr>
          <a:xfrm>
            <a:off x="8119027" y="7639051"/>
            <a:ext cx="7521317" cy="502742"/>
          </a:xfrm>
          <a:prstGeom prst="rect">
            <a:avLst/>
          </a:prstGeom>
        </p:spPr>
        <p:txBody>
          <a:bodyPr lIns="0" tIns="0" rIns="0" bIns="0" rtlCol="0" anchor="t">
            <a:spAutoFit/>
          </a:bodyPr>
          <a:lstStyle/>
          <a:p>
            <a:pPr algn="l">
              <a:lnSpc>
                <a:spcPts val="3542"/>
              </a:lnSpc>
            </a:pPr>
            <a:r>
              <a:rPr lang="en-US" sz="2812" spc="-24">
                <a:solidFill>
                  <a:srgbClr val="111B1E"/>
                </a:solidFill>
                <a:latin typeface="Arial"/>
                <a:ea typeface="Arial"/>
                <a:cs typeface="Arial"/>
                <a:sym typeface="Arial"/>
              </a:rPr>
              <a:t>4. Playing a game </a:t>
            </a:r>
          </a:p>
        </p:txBody>
      </p:sp>
      <p:sp>
        <p:nvSpPr>
          <p:cNvPr id="14" name="TextBox 14"/>
          <p:cNvSpPr txBox="1"/>
          <p:nvPr/>
        </p:nvSpPr>
        <p:spPr>
          <a:xfrm>
            <a:off x="8119027" y="8305406"/>
            <a:ext cx="7521317" cy="1657426"/>
          </a:xfrm>
          <a:prstGeom prst="rect">
            <a:avLst/>
          </a:prstGeom>
        </p:spPr>
        <p:txBody>
          <a:bodyPr lIns="0" tIns="0" rIns="0" bIns="0" rtlCol="0" anchor="t">
            <a:spAutoFit/>
          </a:bodyPr>
          <a:lstStyle/>
          <a:p>
            <a:pPr algn="l">
              <a:lnSpc>
                <a:spcPts val="2475"/>
              </a:lnSpc>
            </a:pPr>
            <a:r>
              <a:rPr lang="en-US" sz="2812" spc="31">
                <a:solidFill>
                  <a:srgbClr val="111B1E"/>
                </a:solidFill>
                <a:latin typeface="Arial"/>
                <a:ea typeface="Arial"/>
                <a:cs typeface="Arial"/>
                <a:sym typeface="Arial"/>
              </a:rPr>
              <a:t>Cross-sector collaboration entailed different players to come together, adhere to shared rules in order to reach their goals. Fair rules of play required players to demonstrate trust, respect and commitment to the game.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5EBEB"/>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705660" y="810817"/>
            <a:ext cx="782240" cy="782240"/>
            <a:chOff x="0" y="0"/>
            <a:chExt cx="1042987" cy="1042987"/>
          </a:xfrm>
        </p:grpSpPr>
        <p:sp>
          <p:nvSpPr>
            <p:cNvPr id="3" name="Freeform 3"/>
            <p:cNvSpPr/>
            <p:nvPr/>
          </p:nvSpPr>
          <p:spPr>
            <a:xfrm>
              <a:off x="0" y="0"/>
              <a:ext cx="1042924" cy="1042924"/>
            </a:xfrm>
            <a:custGeom>
              <a:avLst/>
              <a:gdLst/>
              <a:ahLst/>
              <a:cxnLst/>
              <a:rect l="l" t="t" r="r" b="b"/>
              <a:pathLst>
                <a:path w="1042924" h="1042924">
                  <a:moveTo>
                    <a:pt x="0" y="0"/>
                  </a:moveTo>
                  <a:lnTo>
                    <a:pt x="1042924" y="0"/>
                  </a:lnTo>
                  <a:lnTo>
                    <a:pt x="1042924" y="1042924"/>
                  </a:lnTo>
                  <a:lnTo>
                    <a:pt x="0" y="1042924"/>
                  </a:lnTo>
                  <a:lnTo>
                    <a:pt x="0" y="0"/>
                  </a:lnTo>
                  <a:close/>
                </a:path>
              </a:pathLst>
            </a:custGeom>
            <a:blipFill>
              <a:blip r:embed="rId3"/>
              <a:stretch>
                <a:fillRect r="-6" b="-6"/>
              </a:stretch>
            </a:blipFill>
          </p:spPr>
          <p:txBody>
            <a:bodyPr/>
            <a:lstStyle/>
            <a:p>
              <a:endParaRPr lang="en-US"/>
            </a:p>
          </p:txBody>
        </p:sp>
      </p:grpSp>
      <p:sp>
        <p:nvSpPr>
          <p:cNvPr id="4" name="Freeform 4"/>
          <p:cNvSpPr/>
          <p:nvPr/>
        </p:nvSpPr>
        <p:spPr>
          <a:xfrm>
            <a:off x="12719895" y="5401270"/>
            <a:ext cx="3252253" cy="3706057"/>
          </a:xfrm>
          <a:custGeom>
            <a:avLst/>
            <a:gdLst/>
            <a:ahLst/>
            <a:cxnLst/>
            <a:rect l="l" t="t" r="r" b="b"/>
            <a:pathLst>
              <a:path w="3252253" h="3706057">
                <a:moveTo>
                  <a:pt x="0" y="0"/>
                </a:moveTo>
                <a:lnTo>
                  <a:pt x="3252253" y="0"/>
                </a:lnTo>
                <a:lnTo>
                  <a:pt x="3252253" y="3706057"/>
                </a:lnTo>
                <a:lnTo>
                  <a:pt x="0" y="3706057"/>
                </a:lnTo>
                <a:lnTo>
                  <a:pt x="0" y="0"/>
                </a:lnTo>
                <a:close/>
              </a:path>
            </a:pathLst>
          </a:custGeom>
          <a:blipFill>
            <a:blip r:embed="rId4">
              <a:extLst>
                <a:ext uri="{96DAC541-7B7A-43D3-8B79-37D633B846F1}">
                  <asvg:svgBlip xmlns:asvg="http://schemas.microsoft.com/office/drawing/2016/SVG/main" r:embed="rId5"/>
                </a:ext>
              </a:extLst>
            </a:blip>
            <a:stretch>
              <a:fillRect t="-35" b="-35"/>
            </a:stretch>
          </a:blipFill>
        </p:spPr>
        <p:txBody>
          <a:bodyPr/>
          <a:lstStyle/>
          <a:p>
            <a:endParaRPr lang="en-US"/>
          </a:p>
        </p:txBody>
      </p:sp>
      <p:sp>
        <p:nvSpPr>
          <p:cNvPr id="5" name="Freeform 5"/>
          <p:cNvSpPr/>
          <p:nvPr/>
        </p:nvSpPr>
        <p:spPr>
          <a:xfrm rot="-1903472">
            <a:off x="11150280" y="6002492"/>
            <a:ext cx="2494502" cy="4219217"/>
          </a:xfrm>
          <a:custGeom>
            <a:avLst/>
            <a:gdLst/>
            <a:ahLst/>
            <a:cxnLst/>
            <a:rect l="l" t="t" r="r" b="b"/>
            <a:pathLst>
              <a:path w="2494502" h="4219217">
                <a:moveTo>
                  <a:pt x="0" y="0"/>
                </a:moveTo>
                <a:lnTo>
                  <a:pt x="2494502" y="0"/>
                </a:lnTo>
                <a:lnTo>
                  <a:pt x="2494502" y="4219217"/>
                </a:lnTo>
                <a:lnTo>
                  <a:pt x="0" y="4219217"/>
                </a:lnTo>
                <a:lnTo>
                  <a:pt x="0" y="0"/>
                </a:lnTo>
                <a:close/>
              </a:path>
            </a:pathLst>
          </a:custGeom>
          <a:blipFill>
            <a:blip r:embed="rId6">
              <a:extLst>
                <a:ext uri="{96DAC541-7B7A-43D3-8B79-37D633B846F1}">
                  <asvg:svgBlip xmlns:asvg="http://schemas.microsoft.com/office/drawing/2016/SVG/main" r:embed="rId7"/>
                </a:ext>
              </a:extLst>
            </a:blip>
            <a:stretch>
              <a:fillRect l="-207" r="-207"/>
            </a:stretch>
          </a:blipFill>
        </p:spPr>
        <p:txBody>
          <a:bodyPr/>
          <a:lstStyle/>
          <a:p>
            <a:endParaRPr lang="en-US"/>
          </a:p>
        </p:txBody>
      </p:sp>
      <p:sp>
        <p:nvSpPr>
          <p:cNvPr id="6" name="Freeform 6"/>
          <p:cNvSpPr/>
          <p:nvPr/>
        </p:nvSpPr>
        <p:spPr>
          <a:xfrm>
            <a:off x="1179324" y="5661849"/>
            <a:ext cx="7801722" cy="10530865"/>
          </a:xfrm>
          <a:custGeom>
            <a:avLst/>
            <a:gdLst/>
            <a:ahLst/>
            <a:cxnLst/>
            <a:rect l="l" t="t" r="r" b="b"/>
            <a:pathLst>
              <a:path w="7801722" h="10530865">
                <a:moveTo>
                  <a:pt x="0" y="0"/>
                </a:moveTo>
                <a:lnTo>
                  <a:pt x="7801722" y="0"/>
                </a:lnTo>
                <a:lnTo>
                  <a:pt x="7801722" y="10530865"/>
                </a:lnTo>
                <a:lnTo>
                  <a:pt x="0" y="10530865"/>
                </a:lnTo>
                <a:lnTo>
                  <a:pt x="0" y="0"/>
                </a:lnTo>
                <a:close/>
              </a:path>
            </a:pathLst>
          </a:custGeom>
          <a:blipFill>
            <a:blip r:embed="rId8">
              <a:extLst>
                <a:ext uri="{96DAC541-7B7A-43D3-8B79-37D633B846F1}">
                  <asvg:svgBlip xmlns:asvg="http://schemas.microsoft.com/office/drawing/2016/SVG/main" r:embed="rId9"/>
                </a:ext>
              </a:extLst>
            </a:blip>
            <a:stretch>
              <a:fillRect t="-2265" b="-2265"/>
            </a:stretch>
          </a:blipFill>
        </p:spPr>
        <p:txBody>
          <a:bodyPr/>
          <a:lstStyle/>
          <a:p>
            <a:endParaRPr lang="en-US"/>
          </a:p>
        </p:txBody>
      </p:sp>
      <p:sp>
        <p:nvSpPr>
          <p:cNvPr id="7" name="TextBox 7"/>
          <p:cNvSpPr txBox="1"/>
          <p:nvPr/>
        </p:nvSpPr>
        <p:spPr>
          <a:xfrm>
            <a:off x="4051493" y="864998"/>
            <a:ext cx="10516240" cy="827583"/>
          </a:xfrm>
          <a:prstGeom prst="rect">
            <a:avLst/>
          </a:prstGeom>
        </p:spPr>
        <p:txBody>
          <a:bodyPr lIns="0" tIns="0" rIns="0" bIns="0" rtlCol="0" anchor="t">
            <a:spAutoFit/>
          </a:bodyPr>
          <a:lstStyle/>
          <a:p>
            <a:pPr algn="ctr">
              <a:lnSpc>
                <a:spcPts val="4921"/>
              </a:lnSpc>
            </a:pPr>
            <a:r>
              <a:rPr lang="en-US" sz="7032" b="1" spc="-148">
                <a:solidFill>
                  <a:srgbClr val="111B1E"/>
                </a:solidFill>
                <a:latin typeface="Helvetica World Bold"/>
                <a:ea typeface="Helvetica World Bold"/>
                <a:cs typeface="Helvetica World Bold"/>
                <a:sym typeface="Helvetica World Bold"/>
              </a:rPr>
              <a:t>Perception of Threats</a:t>
            </a:r>
          </a:p>
        </p:txBody>
      </p:sp>
      <p:sp>
        <p:nvSpPr>
          <p:cNvPr id="8" name="TextBox 8"/>
          <p:cNvSpPr txBox="1"/>
          <p:nvPr/>
        </p:nvSpPr>
        <p:spPr>
          <a:xfrm>
            <a:off x="10727745" y="2590871"/>
            <a:ext cx="6760155" cy="2424278"/>
          </a:xfrm>
          <a:prstGeom prst="rect">
            <a:avLst/>
          </a:prstGeom>
        </p:spPr>
        <p:txBody>
          <a:bodyPr lIns="0" tIns="0" rIns="0" bIns="0" rtlCol="0" anchor="t">
            <a:spAutoFit/>
          </a:bodyPr>
          <a:lstStyle/>
          <a:p>
            <a:pPr algn="l">
              <a:lnSpc>
                <a:spcPts val="3149"/>
              </a:lnSpc>
            </a:pPr>
            <a:r>
              <a:rPr lang="en-US" sz="3094" spc="37">
                <a:solidFill>
                  <a:srgbClr val="111B1E"/>
                </a:solidFill>
                <a:latin typeface="Arial"/>
                <a:ea typeface="Arial"/>
                <a:cs typeface="Arial"/>
                <a:sym typeface="Arial"/>
              </a:rPr>
              <a:t>“There’s that whole idea that if you talk about alcohol in the context of family violence, you’re blaming it on the alcohol… there is a particular form of feminist theory that really pushes back on that.” (P21, research)</a:t>
            </a:r>
          </a:p>
        </p:txBody>
      </p:sp>
      <p:sp>
        <p:nvSpPr>
          <p:cNvPr id="9" name="TextBox 9"/>
          <p:cNvSpPr txBox="1"/>
          <p:nvPr/>
        </p:nvSpPr>
        <p:spPr>
          <a:xfrm>
            <a:off x="384115" y="2069789"/>
            <a:ext cx="9145589" cy="3205328"/>
          </a:xfrm>
          <a:prstGeom prst="rect">
            <a:avLst/>
          </a:prstGeom>
        </p:spPr>
        <p:txBody>
          <a:bodyPr lIns="0" tIns="0" rIns="0" bIns="0" rtlCol="0" anchor="t">
            <a:spAutoFit/>
          </a:bodyPr>
          <a:lstStyle/>
          <a:p>
            <a:pPr algn="l">
              <a:lnSpc>
                <a:spcPts val="3149"/>
              </a:lnSpc>
            </a:pPr>
            <a:endParaRPr/>
          </a:p>
          <a:p>
            <a:pPr algn="l">
              <a:lnSpc>
                <a:spcPts val="3149"/>
              </a:lnSpc>
            </a:pPr>
            <a:r>
              <a:rPr lang="en-US" sz="3094" spc="37">
                <a:solidFill>
                  <a:srgbClr val="111B1E"/>
                </a:solidFill>
                <a:latin typeface="Arial"/>
                <a:ea typeface="Arial"/>
                <a:cs typeface="Arial"/>
                <a:sym typeface="Arial"/>
              </a:rPr>
              <a:t>“Mental health is a </a:t>
            </a:r>
            <a:r>
              <a:rPr lang="en-US" sz="3094" b="1" spc="37">
                <a:solidFill>
                  <a:srgbClr val="111B1E"/>
                </a:solidFill>
                <a:latin typeface="Arial Bold"/>
                <a:ea typeface="Arial Bold"/>
                <a:cs typeface="Arial Bold"/>
                <a:sym typeface="Arial Bold"/>
              </a:rPr>
              <a:t>massive</a:t>
            </a:r>
            <a:r>
              <a:rPr lang="en-US" sz="3094" spc="37">
                <a:solidFill>
                  <a:srgbClr val="111B1E"/>
                </a:solidFill>
                <a:latin typeface="Arial"/>
                <a:ea typeface="Arial"/>
                <a:cs typeface="Arial"/>
                <a:sym typeface="Arial"/>
              </a:rPr>
              <a:t> system, and drug and alcohol is very </a:t>
            </a:r>
            <a:r>
              <a:rPr lang="en-US" sz="3094" b="1" spc="37">
                <a:solidFill>
                  <a:srgbClr val="111B1E"/>
                </a:solidFill>
                <a:latin typeface="Arial Bold"/>
                <a:ea typeface="Arial Bold"/>
                <a:cs typeface="Arial Bold"/>
                <a:sym typeface="Arial Bold"/>
              </a:rPr>
              <a:t>tiny</a:t>
            </a:r>
            <a:r>
              <a:rPr lang="en-US" sz="3094" spc="37">
                <a:solidFill>
                  <a:srgbClr val="111B1E"/>
                </a:solidFill>
                <a:latin typeface="Arial"/>
                <a:ea typeface="Arial"/>
                <a:cs typeface="Arial"/>
                <a:sym typeface="Arial"/>
              </a:rPr>
              <a:t> in comparison to that. I think with the family violence sector, we felt a little bit more equal, or perhaps even parts of the family violence sector seemed smaller. So, we are in a very… different power, power position as compared to mental health.” (P07, substance use) </a:t>
            </a:r>
          </a:p>
        </p:txBody>
      </p:sp>
      <p:sp>
        <p:nvSpPr>
          <p:cNvPr id="10" name="TextBox 10"/>
          <p:cNvSpPr txBox="1"/>
          <p:nvPr/>
        </p:nvSpPr>
        <p:spPr>
          <a:xfrm>
            <a:off x="3230654" y="8153400"/>
            <a:ext cx="4024429" cy="563600"/>
          </a:xfrm>
          <a:prstGeom prst="rect">
            <a:avLst/>
          </a:prstGeom>
        </p:spPr>
        <p:txBody>
          <a:bodyPr lIns="0" tIns="0" rIns="0" bIns="0" rtlCol="0" anchor="t">
            <a:spAutoFit/>
          </a:bodyPr>
          <a:lstStyle/>
          <a:p>
            <a:pPr algn="ctr">
              <a:lnSpc>
                <a:spcPts val="4330"/>
              </a:lnSpc>
            </a:pPr>
            <a:r>
              <a:rPr lang="en-US" sz="3092">
                <a:solidFill>
                  <a:srgbClr val="FFFFFF"/>
                </a:solidFill>
                <a:latin typeface="Canva Sans"/>
                <a:ea typeface="Canva Sans"/>
                <a:cs typeface="Canva Sans"/>
                <a:sym typeface="Canva Sans"/>
              </a:rPr>
              <a:t>Mental Health Sector</a:t>
            </a:r>
          </a:p>
        </p:txBody>
      </p:sp>
      <p:sp>
        <p:nvSpPr>
          <p:cNvPr id="11" name="TextBox 11"/>
          <p:cNvSpPr txBox="1"/>
          <p:nvPr/>
        </p:nvSpPr>
        <p:spPr>
          <a:xfrm>
            <a:off x="11839727" y="8344794"/>
            <a:ext cx="1760334" cy="672597"/>
          </a:xfrm>
          <a:prstGeom prst="rect">
            <a:avLst/>
          </a:prstGeom>
        </p:spPr>
        <p:txBody>
          <a:bodyPr lIns="0" tIns="0" rIns="0" bIns="0" rtlCol="0" anchor="t">
            <a:spAutoFit/>
          </a:bodyPr>
          <a:lstStyle/>
          <a:p>
            <a:pPr algn="ctr">
              <a:lnSpc>
                <a:spcPts val="2558"/>
              </a:lnSpc>
            </a:pPr>
            <a:r>
              <a:rPr lang="en-US" sz="1827">
                <a:solidFill>
                  <a:srgbClr val="FFFFFF"/>
                </a:solidFill>
                <a:latin typeface="Canva Sans"/>
                <a:ea typeface="Canva Sans"/>
                <a:cs typeface="Canva Sans"/>
                <a:sym typeface="Canva Sans"/>
              </a:rPr>
              <a:t>Family Violence</a:t>
            </a:r>
          </a:p>
          <a:p>
            <a:pPr algn="ctr">
              <a:lnSpc>
                <a:spcPts val="2558"/>
              </a:lnSpc>
            </a:pPr>
            <a:r>
              <a:rPr lang="en-US" sz="1827">
                <a:solidFill>
                  <a:srgbClr val="FFFFFF"/>
                </a:solidFill>
                <a:latin typeface="Canva Sans"/>
                <a:ea typeface="Canva Sans"/>
                <a:cs typeface="Canva Sans"/>
                <a:sym typeface="Canva Sans"/>
              </a:rPr>
              <a:t>Sector</a:t>
            </a:r>
          </a:p>
        </p:txBody>
      </p:sp>
      <p:sp>
        <p:nvSpPr>
          <p:cNvPr id="12" name="TextBox 12"/>
          <p:cNvSpPr txBox="1"/>
          <p:nvPr/>
        </p:nvSpPr>
        <p:spPr>
          <a:xfrm>
            <a:off x="13922410" y="6537083"/>
            <a:ext cx="1752000" cy="672597"/>
          </a:xfrm>
          <a:prstGeom prst="rect">
            <a:avLst/>
          </a:prstGeom>
        </p:spPr>
        <p:txBody>
          <a:bodyPr lIns="0" tIns="0" rIns="0" bIns="0" rtlCol="0" anchor="t">
            <a:spAutoFit/>
          </a:bodyPr>
          <a:lstStyle/>
          <a:p>
            <a:pPr algn="ctr">
              <a:lnSpc>
                <a:spcPts val="2558"/>
              </a:lnSpc>
            </a:pPr>
            <a:r>
              <a:rPr lang="en-US" sz="1827">
                <a:solidFill>
                  <a:srgbClr val="FFFFFF"/>
                </a:solidFill>
                <a:latin typeface="Canva Sans"/>
                <a:ea typeface="Canva Sans"/>
                <a:cs typeface="Canva Sans"/>
                <a:sym typeface="Canva Sans"/>
              </a:rPr>
              <a:t>Substance Use</a:t>
            </a:r>
          </a:p>
          <a:p>
            <a:pPr algn="ctr">
              <a:lnSpc>
                <a:spcPts val="2558"/>
              </a:lnSpc>
            </a:pPr>
            <a:r>
              <a:rPr lang="en-US" sz="1827">
                <a:solidFill>
                  <a:srgbClr val="FFFFFF"/>
                </a:solidFill>
                <a:latin typeface="Canva Sans"/>
                <a:ea typeface="Canva Sans"/>
                <a:cs typeface="Canva Sans"/>
                <a:sym typeface="Canva Sans"/>
              </a:rPr>
              <a:t>Sector</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5E4E4"/>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705660" y="810817"/>
            <a:ext cx="782240" cy="782240"/>
            <a:chOff x="0" y="0"/>
            <a:chExt cx="1042987" cy="1042987"/>
          </a:xfrm>
        </p:grpSpPr>
        <p:sp>
          <p:nvSpPr>
            <p:cNvPr id="3" name="Freeform 3"/>
            <p:cNvSpPr/>
            <p:nvPr/>
          </p:nvSpPr>
          <p:spPr>
            <a:xfrm>
              <a:off x="0" y="0"/>
              <a:ext cx="1042924" cy="1042924"/>
            </a:xfrm>
            <a:custGeom>
              <a:avLst/>
              <a:gdLst/>
              <a:ahLst/>
              <a:cxnLst/>
              <a:rect l="l" t="t" r="r" b="b"/>
              <a:pathLst>
                <a:path w="1042924" h="1042924">
                  <a:moveTo>
                    <a:pt x="0" y="0"/>
                  </a:moveTo>
                  <a:lnTo>
                    <a:pt x="1042924" y="0"/>
                  </a:lnTo>
                  <a:lnTo>
                    <a:pt x="1042924" y="1042924"/>
                  </a:lnTo>
                  <a:lnTo>
                    <a:pt x="0" y="1042924"/>
                  </a:lnTo>
                  <a:lnTo>
                    <a:pt x="0" y="0"/>
                  </a:lnTo>
                  <a:close/>
                </a:path>
              </a:pathLst>
            </a:custGeom>
            <a:blipFill>
              <a:blip r:embed="rId3"/>
              <a:stretch>
                <a:fillRect r="-6" b="-6"/>
              </a:stretch>
            </a:blipFill>
          </p:spPr>
          <p:txBody>
            <a:bodyPr/>
            <a:lstStyle/>
            <a:p>
              <a:endParaRPr lang="en-US"/>
            </a:p>
          </p:txBody>
        </p:sp>
      </p:grpSp>
      <p:sp>
        <p:nvSpPr>
          <p:cNvPr id="4" name="Freeform 4"/>
          <p:cNvSpPr/>
          <p:nvPr/>
        </p:nvSpPr>
        <p:spPr>
          <a:xfrm>
            <a:off x="11794889" y="3485389"/>
            <a:ext cx="4670326" cy="4179610"/>
          </a:xfrm>
          <a:custGeom>
            <a:avLst/>
            <a:gdLst/>
            <a:ahLst/>
            <a:cxnLst/>
            <a:rect l="l" t="t" r="r" b="b"/>
            <a:pathLst>
              <a:path w="4670326" h="4179610">
                <a:moveTo>
                  <a:pt x="0" y="0"/>
                </a:moveTo>
                <a:lnTo>
                  <a:pt x="4670326" y="0"/>
                </a:lnTo>
                <a:lnTo>
                  <a:pt x="4670326" y="4179610"/>
                </a:lnTo>
                <a:lnTo>
                  <a:pt x="0" y="4179610"/>
                </a:lnTo>
                <a:lnTo>
                  <a:pt x="0" y="0"/>
                </a:lnTo>
                <a:close/>
              </a:path>
            </a:pathLst>
          </a:custGeom>
          <a:blipFill>
            <a:blip r:embed="rId4">
              <a:extLst>
                <a:ext uri="{96DAC541-7B7A-43D3-8B79-37D633B846F1}">
                  <asvg:svgBlip xmlns:asvg="http://schemas.microsoft.com/office/drawing/2016/SVG/main" r:embed="rId5"/>
                </a:ext>
              </a:extLst>
            </a:blip>
            <a:stretch>
              <a:fillRect l="-3308" r="-3308"/>
            </a:stretch>
          </a:blipFill>
        </p:spPr>
        <p:txBody>
          <a:bodyPr/>
          <a:lstStyle/>
          <a:p>
            <a:endParaRPr lang="en-US"/>
          </a:p>
        </p:txBody>
      </p:sp>
      <p:sp>
        <p:nvSpPr>
          <p:cNvPr id="5" name="TextBox 5"/>
          <p:cNvSpPr txBox="1"/>
          <p:nvPr/>
        </p:nvSpPr>
        <p:spPr>
          <a:xfrm>
            <a:off x="2722771" y="1042228"/>
            <a:ext cx="13533296" cy="827583"/>
          </a:xfrm>
          <a:prstGeom prst="rect">
            <a:avLst/>
          </a:prstGeom>
        </p:spPr>
        <p:txBody>
          <a:bodyPr lIns="0" tIns="0" rIns="0" bIns="0" rtlCol="0" anchor="t">
            <a:spAutoFit/>
          </a:bodyPr>
          <a:lstStyle/>
          <a:p>
            <a:pPr algn="ctr">
              <a:lnSpc>
                <a:spcPts val="4921"/>
              </a:lnSpc>
            </a:pPr>
            <a:r>
              <a:rPr lang="en-US" sz="7032" b="1" spc="-148">
                <a:solidFill>
                  <a:srgbClr val="111B1E"/>
                </a:solidFill>
                <a:latin typeface="Helvetica World Bold"/>
                <a:ea typeface="Helvetica World Bold"/>
                <a:cs typeface="Helvetica World Bold"/>
                <a:sym typeface="Helvetica World Bold"/>
              </a:rPr>
              <a:t>Running a business </a:t>
            </a:r>
          </a:p>
        </p:txBody>
      </p:sp>
      <p:sp>
        <p:nvSpPr>
          <p:cNvPr id="6" name="TextBox 6"/>
          <p:cNvSpPr txBox="1"/>
          <p:nvPr/>
        </p:nvSpPr>
        <p:spPr>
          <a:xfrm>
            <a:off x="2536720" y="2670030"/>
            <a:ext cx="5854708" cy="578637"/>
          </a:xfrm>
          <a:prstGeom prst="rect">
            <a:avLst/>
          </a:prstGeom>
        </p:spPr>
        <p:txBody>
          <a:bodyPr lIns="0" tIns="0" rIns="0" bIns="0" rtlCol="0" anchor="t">
            <a:spAutoFit/>
          </a:bodyPr>
          <a:lstStyle/>
          <a:p>
            <a:pPr algn="l">
              <a:lnSpc>
                <a:spcPts val="3937"/>
              </a:lnSpc>
            </a:pPr>
            <a:r>
              <a:rPr lang="en-US" sz="3516" u="sng" spc="-28">
                <a:solidFill>
                  <a:srgbClr val="111B1E"/>
                </a:solidFill>
                <a:latin typeface="Arial"/>
                <a:ea typeface="Arial"/>
                <a:cs typeface="Arial"/>
                <a:sym typeface="Arial"/>
              </a:rPr>
              <a:t>Maximizing work</a:t>
            </a:r>
          </a:p>
        </p:txBody>
      </p:sp>
      <p:sp>
        <p:nvSpPr>
          <p:cNvPr id="7" name="TextBox 7"/>
          <p:cNvSpPr txBox="1"/>
          <p:nvPr/>
        </p:nvSpPr>
        <p:spPr>
          <a:xfrm>
            <a:off x="2536721" y="3448276"/>
            <a:ext cx="8013424" cy="954938"/>
          </a:xfrm>
          <a:prstGeom prst="rect">
            <a:avLst/>
          </a:prstGeom>
        </p:spPr>
        <p:txBody>
          <a:bodyPr lIns="0" tIns="0" rIns="0" bIns="0" rtlCol="0" anchor="t">
            <a:spAutoFit/>
          </a:bodyPr>
          <a:lstStyle/>
          <a:p>
            <a:pPr algn="l">
              <a:lnSpc>
                <a:spcPts val="3375"/>
              </a:lnSpc>
            </a:pPr>
            <a:r>
              <a:rPr lang="en-US" sz="3516" spc="56">
                <a:solidFill>
                  <a:srgbClr val="111B1E"/>
                </a:solidFill>
                <a:latin typeface="Arial"/>
                <a:ea typeface="Arial"/>
                <a:cs typeface="Arial"/>
                <a:sym typeface="Arial"/>
              </a:rPr>
              <a:t>Streamline, increase client satisfaction, improve efficiency </a:t>
            </a:r>
          </a:p>
        </p:txBody>
      </p:sp>
      <p:sp>
        <p:nvSpPr>
          <p:cNvPr id="8" name="TextBox 8"/>
          <p:cNvSpPr txBox="1"/>
          <p:nvPr/>
        </p:nvSpPr>
        <p:spPr>
          <a:xfrm>
            <a:off x="2536720" y="4600442"/>
            <a:ext cx="6572093" cy="578637"/>
          </a:xfrm>
          <a:prstGeom prst="rect">
            <a:avLst/>
          </a:prstGeom>
        </p:spPr>
        <p:txBody>
          <a:bodyPr lIns="0" tIns="0" rIns="0" bIns="0" rtlCol="0" anchor="t">
            <a:spAutoFit/>
          </a:bodyPr>
          <a:lstStyle/>
          <a:p>
            <a:pPr algn="l">
              <a:lnSpc>
                <a:spcPts val="3937"/>
              </a:lnSpc>
            </a:pPr>
            <a:r>
              <a:rPr lang="en-US" sz="3516" u="sng" spc="-28">
                <a:solidFill>
                  <a:srgbClr val="111B1E"/>
                </a:solidFill>
                <a:latin typeface="Arial"/>
                <a:ea typeface="Arial"/>
                <a:cs typeface="Arial"/>
                <a:sym typeface="Arial"/>
              </a:rPr>
              <a:t>Competitive advantage</a:t>
            </a:r>
          </a:p>
        </p:txBody>
      </p:sp>
      <p:sp>
        <p:nvSpPr>
          <p:cNvPr id="9" name="TextBox 9"/>
          <p:cNvSpPr txBox="1"/>
          <p:nvPr/>
        </p:nvSpPr>
        <p:spPr>
          <a:xfrm>
            <a:off x="2536720" y="5089415"/>
            <a:ext cx="4812581" cy="640613"/>
          </a:xfrm>
          <a:prstGeom prst="rect">
            <a:avLst/>
          </a:prstGeom>
        </p:spPr>
        <p:txBody>
          <a:bodyPr lIns="0" tIns="0" rIns="0" bIns="0" rtlCol="0" anchor="t">
            <a:spAutoFit/>
          </a:bodyPr>
          <a:lstStyle/>
          <a:p>
            <a:pPr algn="l">
              <a:lnSpc>
                <a:spcPts val="4500"/>
              </a:lnSpc>
            </a:pPr>
            <a:r>
              <a:rPr lang="en-US" sz="3516" spc="56">
                <a:solidFill>
                  <a:srgbClr val="111B1E"/>
                </a:solidFill>
                <a:latin typeface="Arial"/>
                <a:ea typeface="Arial"/>
                <a:cs typeface="Arial"/>
                <a:sym typeface="Arial"/>
              </a:rPr>
              <a:t>Risk, cost, benefits </a:t>
            </a:r>
          </a:p>
        </p:txBody>
      </p:sp>
      <p:sp>
        <p:nvSpPr>
          <p:cNvPr id="10" name="TextBox 10"/>
          <p:cNvSpPr txBox="1"/>
          <p:nvPr/>
        </p:nvSpPr>
        <p:spPr>
          <a:xfrm>
            <a:off x="2536720" y="5897315"/>
            <a:ext cx="3582006" cy="578637"/>
          </a:xfrm>
          <a:prstGeom prst="rect">
            <a:avLst/>
          </a:prstGeom>
        </p:spPr>
        <p:txBody>
          <a:bodyPr lIns="0" tIns="0" rIns="0" bIns="0" rtlCol="0" anchor="t">
            <a:spAutoFit/>
          </a:bodyPr>
          <a:lstStyle/>
          <a:p>
            <a:pPr algn="l">
              <a:lnSpc>
                <a:spcPts val="3937"/>
              </a:lnSpc>
            </a:pPr>
            <a:r>
              <a:rPr lang="en-US" sz="3516" u="sng" spc="-28">
                <a:solidFill>
                  <a:srgbClr val="111B1E"/>
                </a:solidFill>
                <a:latin typeface="Arial"/>
                <a:ea typeface="Arial"/>
                <a:cs typeface="Arial"/>
                <a:sym typeface="Arial"/>
              </a:rPr>
              <a:t>Motivation </a:t>
            </a:r>
          </a:p>
        </p:txBody>
      </p:sp>
      <p:sp>
        <p:nvSpPr>
          <p:cNvPr id="11" name="TextBox 11"/>
          <p:cNvSpPr txBox="1"/>
          <p:nvPr/>
        </p:nvSpPr>
        <p:spPr>
          <a:xfrm>
            <a:off x="2536720" y="6404217"/>
            <a:ext cx="7180861" cy="640613"/>
          </a:xfrm>
          <a:prstGeom prst="rect">
            <a:avLst/>
          </a:prstGeom>
        </p:spPr>
        <p:txBody>
          <a:bodyPr lIns="0" tIns="0" rIns="0" bIns="0" rtlCol="0" anchor="t">
            <a:spAutoFit/>
          </a:bodyPr>
          <a:lstStyle/>
          <a:p>
            <a:pPr algn="l">
              <a:lnSpc>
                <a:spcPts val="4500"/>
              </a:lnSpc>
            </a:pPr>
            <a:r>
              <a:rPr lang="en-US" sz="3516" spc="56">
                <a:solidFill>
                  <a:srgbClr val="111B1E"/>
                </a:solidFill>
                <a:latin typeface="Arial"/>
                <a:ea typeface="Arial"/>
                <a:cs typeface="Arial"/>
                <a:sym typeface="Arial"/>
              </a:rPr>
              <a:t>Incentivise, reward, sell, buy in</a:t>
            </a:r>
          </a:p>
        </p:txBody>
      </p:sp>
      <p:sp>
        <p:nvSpPr>
          <p:cNvPr id="12" name="TextBox 12"/>
          <p:cNvSpPr txBox="1"/>
          <p:nvPr/>
        </p:nvSpPr>
        <p:spPr>
          <a:xfrm>
            <a:off x="2536720" y="7351867"/>
            <a:ext cx="7340633" cy="578637"/>
          </a:xfrm>
          <a:prstGeom prst="rect">
            <a:avLst/>
          </a:prstGeom>
        </p:spPr>
        <p:txBody>
          <a:bodyPr lIns="0" tIns="0" rIns="0" bIns="0" rtlCol="0" anchor="t">
            <a:spAutoFit/>
          </a:bodyPr>
          <a:lstStyle/>
          <a:p>
            <a:pPr algn="l">
              <a:lnSpc>
                <a:spcPts val="3937"/>
              </a:lnSpc>
            </a:pPr>
            <a:r>
              <a:rPr lang="en-US" sz="3516" u="sng" spc="-28">
                <a:solidFill>
                  <a:srgbClr val="111B1E"/>
                </a:solidFill>
                <a:latin typeface="Arial"/>
                <a:ea typeface="Arial"/>
                <a:cs typeface="Arial"/>
                <a:sym typeface="Arial"/>
              </a:rPr>
              <a:t>Time as a commodity </a:t>
            </a:r>
          </a:p>
        </p:txBody>
      </p:sp>
      <p:sp>
        <p:nvSpPr>
          <p:cNvPr id="13" name="TextBox 13"/>
          <p:cNvSpPr txBox="1"/>
          <p:nvPr/>
        </p:nvSpPr>
        <p:spPr>
          <a:xfrm>
            <a:off x="2536721" y="7952262"/>
            <a:ext cx="8295344" cy="1212113"/>
          </a:xfrm>
          <a:prstGeom prst="rect">
            <a:avLst/>
          </a:prstGeom>
        </p:spPr>
        <p:txBody>
          <a:bodyPr lIns="0" tIns="0" rIns="0" bIns="0" rtlCol="0" anchor="t">
            <a:spAutoFit/>
          </a:bodyPr>
          <a:lstStyle/>
          <a:p>
            <a:pPr algn="l">
              <a:lnSpc>
                <a:spcPts val="4500"/>
              </a:lnSpc>
            </a:pPr>
            <a:r>
              <a:rPr lang="en-US" sz="3516" spc="56">
                <a:solidFill>
                  <a:srgbClr val="111B1E"/>
                </a:solidFill>
                <a:latin typeface="Arial"/>
                <a:ea typeface="Arial"/>
                <a:cs typeface="Arial"/>
                <a:sym typeface="Arial"/>
              </a:rPr>
              <a:t>Resources, spend time, waste time, use time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3" name="Group 3"/>
          <p:cNvGrpSpPr>
            <a:grpSpLocks noChangeAspect="1"/>
          </p:cNvGrpSpPr>
          <p:nvPr/>
        </p:nvGrpSpPr>
        <p:grpSpPr>
          <a:xfrm>
            <a:off x="16705660" y="810817"/>
            <a:ext cx="782240" cy="782240"/>
            <a:chOff x="0" y="0"/>
            <a:chExt cx="1042987" cy="1042987"/>
          </a:xfrm>
        </p:grpSpPr>
        <p:sp>
          <p:nvSpPr>
            <p:cNvPr id="4" name="Freeform 4"/>
            <p:cNvSpPr/>
            <p:nvPr/>
          </p:nvSpPr>
          <p:spPr>
            <a:xfrm>
              <a:off x="0" y="0"/>
              <a:ext cx="1042924" cy="1042924"/>
            </a:xfrm>
            <a:custGeom>
              <a:avLst/>
              <a:gdLst/>
              <a:ahLst/>
              <a:cxnLst/>
              <a:rect l="l" t="t" r="r" b="b"/>
              <a:pathLst>
                <a:path w="1042924" h="1042924">
                  <a:moveTo>
                    <a:pt x="0" y="0"/>
                  </a:moveTo>
                  <a:lnTo>
                    <a:pt x="1042924" y="0"/>
                  </a:lnTo>
                  <a:lnTo>
                    <a:pt x="1042924" y="1042924"/>
                  </a:lnTo>
                  <a:lnTo>
                    <a:pt x="0" y="1042924"/>
                  </a:lnTo>
                  <a:lnTo>
                    <a:pt x="0" y="0"/>
                  </a:lnTo>
                  <a:close/>
                </a:path>
              </a:pathLst>
            </a:custGeom>
            <a:blipFill>
              <a:blip r:embed="rId4"/>
              <a:stretch>
                <a:fillRect r="-6" b="-6"/>
              </a:stretch>
            </a:blipFill>
          </p:spPr>
          <p:txBody>
            <a:bodyPr/>
            <a:lstStyle/>
            <a:p>
              <a:endParaRPr lang="en-US"/>
            </a:p>
          </p:txBody>
        </p:sp>
      </p:grpSp>
      <p:grpSp>
        <p:nvGrpSpPr>
          <p:cNvPr id="5" name="Group 5"/>
          <p:cNvGrpSpPr/>
          <p:nvPr/>
        </p:nvGrpSpPr>
        <p:grpSpPr>
          <a:xfrm>
            <a:off x="16502063" y="706583"/>
            <a:ext cx="1093211" cy="1066800"/>
            <a:chOff x="0" y="0"/>
            <a:chExt cx="1457615" cy="1422400"/>
          </a:xfrm>
        </p:grpSpPr>
        <p:sp>
          <p:nvSpPr>
            <p:cNvPr id="6" name="Freeform 6"/>
            <p:cNvSpPr/>
            <p:nvPr/>
          </p:nvSpPr>
          <p:spPr>
            <a:xfrm>
              <a:off x="0" y="0"/>
              <a:ext cx="1457579" cy="1422400"/>
            </a:xfrm>
            <a:custGeom>
              <a:avLst/>
              <a:gdLst/>
              <a:ahLst/>
              <a:cxnLst/>
              <a:rect l="l" t="t" r="r" b="b"/>
              <a:pathLst>
                <a:path w="1457579" h="1422400">
                  <a:moveTo>
                    <a:pt x="0" y="0"/>
                  </a:moveTo>
                  <a:lnTo>
                    <a:pt x="1457579" y="0"/>
                  </a:lnTo>
                  <a:lnTo>
                    <a:pt x="1457579" y="1422400"/>
                  </a:lnTo>
                  <a:lnTo>
                    <a:pt x="0" y="1422400"/>
                  </a:lnTo>
                  <a:close/>
                </a:path>
              </a:pathLst>
            </a:custGeom>
            <a:solidFill>
              <a:srgbClr val="FFFFFF"/>
            </a:solidFill>
          </p:spPr>
          <p:txBody>
            <a:bodyPr/>
            <a:lstStyle/>
            <a:p>
              <a:endParaRPr lang="en-US"/>
            </a:p>
          </p:txBody>
        </p:sp>
      </p:grpSp>
      <p:grpSp>
        <p:nvGrpSpPr>
          <p:cNvPr id="7" name="Group 7"/>
          <p:cNvGrpSpPr>
            <a:grpSpLocks noChangeAspect="1"/>
          </p:cNvGrpSpPr>
          <p:nvPr/>
        </p:nvGrpSpPr>
        <p:grpSpPr>
          <a:xfrm>
            <a:off x="16705660" y="810817"/>
            <a:ext cx="782240" cy="782240"/>
            <a:chOff x="0" y="0"/>
            <a:chExt cx="1042987" cy="1042987"/>
          </a:xfrm>
        </p:grpSpPr>
        <p:sp>
          <p:nvSpPr>
            <p:cNvPr id="8" name="Freeform 8"/>
            <p:cNvSpPr/>
            <p:nvPr/>
          </p:nvSpPr>
          <p:spPr>
            <a:xfrm>
              <a:off x="0" y="0"/>
              <a:ext cx="1042924" cy="1042924"/>
            </a:xfrm>
            <a:custGeom>
              <a:avLst/>
              <a:gdLst/>
              <a:ahLst/>
              <a:cxnLst/>
              <a:rect l="l" t="t" r="r" b="b"/>
              <a:pathLst>
                <a:path w="1042924" h="1042924">
                  <a:moveTo>
                    <a:pt x="0" y="0"/>
                  </a:moveTo>
                  <a:lnTo>
                    <a:pt x="1042924" y="0"/>
                  </a:lnTo>
                  <a:lnTo>
                    <a:pt x="1042924" y="1042924"/>
                  </a:lnTo>
                  <a:lnTo>
                    <a:pt x="0" y="1042924"/>
                  </a:lnTo>
                  <a:lnTo>
                    <a:pt x="0" y="0"/>
                  </a:lnTo>
                  <a:close/>
                </a:path>
              </a:pathLst>
            </a:custGeom>
            <a:blipFill>
              <a:blip r:embed="rId4"/>
              <a:stretch>
                <a:fillRect r="-6" b="-6"/>
              </a:stretch>
            </a:blipFill>
          </p:spPr>
          <p:txBody>
            <a:bodyPr/>
            <a:lstStyle/>
            <a:p>
              <a:endParaRPr lang="en-US"/>
            </a:p>
          </p:txBody>
        </p:sp>
      </p:grpSp>
      <p:sp>
        <p:nvSpPr>
          <p:cNvPr id="9" name="TextBox 9"/>
          <p:cNvSpPr txBox="1"/>
          <p:nvPr/>
        </p:nvSpPr>
        <p:spPr>
          <a:xfrm>
            <a:off x="1785938" y="2035619"/>
            <a:ext cx="12946062" cy="781050"/>
          </a:xfrm>
          <a:prstGeom prst="rect">
            <a:avLst/>
          </a:prstGeom>
        </p:spPr>
        <p:txBody>
          <a:bodyPr lIns="0" tIns="0" rIns="0" bIns="0" rtlCol="0" anchor="t">
            <a:spAutoFit/>
          </a:bodyPr>
          <a:lstStyle/>
          <a:p>
            <a:pPr algn="l">
              <a:lnSpc>
                <a:spcPts val="5400"/>
              </a:lnSpc>
            </a:pPr>
            <a:r>
              <a:rPr lang="en-US" sz="5000" b="1" dirty="0">
                <a:solidFill>
                  <a:srgbClr val="331959"/>
                </a:solidFill>
                <a:latin typeface="Helvetica World Bold"/>
                <a:ea typeface="Helvetica World Bold"/>
                <a:cs typeface="Helvetica World Bold"/>
                <a:sym typeface="Helvetica World Bold"/>
              </a:rPr>
              <a:t>Overview</a:t>
            </a:r>
          </a:p>
        </p:txBody>
      </p:sp>
      <p:grpSp>
        <p:nvGrpSpPr>
          <p:cNvPr id="10" name="Group 10"/>
          <p:cNvGrpSpPr/>
          <p:nvPr/>
        </p:nvGrpSpPr>
        <p:grpSpPr>
          <a:xfrm>
            <a:off x="1785938" y="9022558"/>
            <a:ext cx="871538" cy="547688"/>
            <a:chOff x="0" y="0"/>
            <a:chExt cx="1162051" cy="730251"/>
          </a:xfrm>
        </p:grpSpPr>
        <p:sp>
          <p:nvSpPr>
            <p:cNvPr id="11" name="Freeform 11"/>
            <p:cNvSpPr/>
            <p:nvPr/>
          </p:nvSpPr>
          <p:spPr>
            <a:xfrm>
              <a:off x="0" y="0"/>
              <a:ext cx="1162051" cy="730251"/>
            </a:xfrm>
            <a:custGeom>
              <a:avLst/>
              <a:gdLst/>
              <a:ahLst/>
              <a:cxnLst/>
              <a:rect l="l" t="t" r="r" b="b"/>
              <a:pathLst>
                <a:path w="1162051" h="730251">
                  <a:moveTo>
                    <a:pt x="0" y="0"/>
                  </a:moveTo>
                  <a:lnTo>
                    <a:pt x="1162051" y="0"/>
                  </a:lnTo>
                  <a:lnTo>
                    <a:pt x="1162051" y="730251"/>
                  </a:lnTo>
                  <a:lnTo>
                    <a:pt x="0" y="730251"/>
                  </a:lnTo>
                  <a:close/>
                </a:path>
              </a:pathLst>
            </a:custGeom>
            <a:solidFill>
              <a:srgbClr val="000000">
                <a:alpha val="0"/>
              </a:srgbClr>
            </a:solidFill>
          </p:spPr>
          <p:txBody>
            <a:bodyPr/>
            <a:lstStyle/>
            <a:p>
              <a:endParaRPr lang="en-US"/>
            </a:p>
          </p:txBody>
        </p:sp>
        <p:sp>
          <p:nvSpPr>
            <p:cNvPr id="12" name="TextBox 12"/>
            <p:cNvSpPr txBox="1"/>
            <p:nvPr/>
          </p:nvSpPr>
          <p:spPr>
            <a:xfrm>
              <a:off x="0" y="-38100"/>
              <a:ext cx="1162051" cy="768351"/>
            </a:xfrm>
            <a:prstGeom prst="rect">
              <a:avLst/>
            </a:prstGeom>
          </p:spPr>
          <p:txBody>
            <a:bodyPr lIns="0" tIns="0" rIns="0" bIns="0" rtlCol="0" anchor="ctr"/>
            <a:lstStyle/>
            <a:p>
              <a:pPr algn="l">
                <a:lnSpc>
                  <a:spcPts val="2160"/>
                </a:lnSpc>
              </a:pPr>
              <a:r>
                <a:rPr lang="en-US" sz="1800">
                  <a:solidFill>
                    <a:srgbClr val="331959"/>
                  </a:solidFill>
                  <a:latin typeface="Arial"/>
                  <a:ea typeface="Arial"/>
                  <a:cs typeface="Arial"/>
                  <a:sym typeface="Arial"/>
                </a:rPr>
                <a:t>3</a:t>
              </a:r>
            </a:p>
          </p:txBody>
        </p:sp>
      </p:grpSp>
      <p:sp>
        <p:nvSpPr>
          <p:cNvPr id="13" name="TextBox 13"/>
          <p:cNvSpPr txBox="1"/>
          <p:nvPr/>
        </p:nvSpPr>
        <p:spPr>
          <a:xfrm>
            <a:off x="1626909" y="2930192"/>
            <a:ext cx="15034181" cy="6829423"/>
          </a:xfrm>
          <a:prstGeom prst="rect">
            <a:avLst/>
          </a:prstGeom>
        </p:spPr>
        <p:txBody>
          <a:bodyPr lIns="0" tIns="0" rIns="0" bIns="0" rtlCol="0" anchor="t">
            <a:spAutoFit/>
          </a:bodyPr>
          <a:lstStyle/>
          <a:p>
            <a:pPr marL="361953" lvl="1" indent="-180976" algn="l">
              <a:lnSpc>
                <a:spcPts val="6000"/>
              </a:lnSpc>
              <a:buFont typeface="Arial"/>
              <a:buChar char="•"/>
            </a:pPr>
            <a:r>
              <a:rPr lang="en-US" sz="3000" dirty="0">
                <a:solidFill>
                  <a:srgbClr val="0C1012"/>
                </a:solidFill>
                <a:latin typeface="Arial"/>
                <a:ea typeface="Arial"/>
                <a:cs typeface="Arial"/>
                <a:sym typeface="Arial"/>
              </a:rPr>
              <a:t>Brief history of our involvement with AOD and DFV</a:t>
            </a:r>
          </a:p>
          <a:p>
            <a:pPr marL="361953" lvl="1" indent="-180976" algn="l">
              <a:lnSpc>
                <a:spcPts val="6000"/>
              </a:lnSpc>
              <a:buFont typeface="Arial"/>
              <a:buChar char="•"/>
            </a:pPr>
            <a:r>
              <a:rPr lang="en-US" sz="3000" dirty="0">
                <a:solidFill>
                  <a:srgbClr val="0C1012"/>
                </a:solidFill>
                <a:latin typeface="Arial"/>
                <a:ea typeface="Arial"/>
                <a:cs typeface="Arial"/>
                <a:sym typeface="Arial"/>
              </a:rPr>
              <a:t>Evidence of the intersection of DFV and AOD</a:t>
            </a:r>
          </a:p>
          <a:p>
            <a:pPr marL="361953" lvl="1" indent="-180976" algn="l">
              <a:lnSpc>
                <a:spcPts val="6000"/>
              </a:lnSpc>
              <a:buFont typeface="Arial"/>
              <a:buChar char="•"/>
            </a:pPr>
            <a:r>
              <a:rPr lang="en-US" sz="3000" dirty="0" err="1">
                <a:solidFill>
                  <a:srgbClr val="0C1012"/>
                </a:solidFill>
                <a:latin typeface="Arial"/>
                <a:ea typeface="Arial"/>
                <a:cs typeface="Arial"/>
                <a:sym typeface="Arial"/>
              </a:rPr>
              <a:t>Conceptualising</a:t>
            </a:r>
            <a:r>
              <a:rPr lang="en-US" sz="3000" dirty="0">
                <a:solidFill>
                  <a:srgbClr val="0C1012"/>
                </a:solidFill>
                <a:latin typeface="Arial"/>
                <a:ea typeface="Arial"/>
                <a:cs typeface="Arial"/>
                <a:sym typeface="Arial"/>
              </a:rPr>
              <a:t> substance use coercion (aspects of coercive control)</a:t>
            </a:r>
          </a:p>
          <a:p>
            <a:pPr marL="361953" lvl="1" indent="-180976" algn="l">
              <a:lnSpc>
                <a:spcPts val="6000"/>
              </a:lnSpc>
              <a:buFont typeface="Arial"/>
              <a:buChar char="•"/>
            </a:pPr>
            <a:r>
              <a:rPr lang="en-US" sz="3000" dirty="0">
                <a:solidFill>
                  <a:srgbClr val="0C1012"/>
                </a:solidFill>
                <a:latin typeface="Arial"/>
                <a:ea typeface="Arial"/>
                <a:cs typeface="Arial"/>
                <a:sym typeface="Arial"/>
              </a:rPr>
              <a:t>KODY program findings</a:t>
            </a:r>
          </a:p>
          <a:p>
            <a:pPr marL="361953" lvl="1" indent="-180976" algn="l">
              <a:lnSpc>
                <a:spcPts val="6000"/>
              </a:lnSpc>
              <a:buFont typeface="Arial"/>
              <a:buChar char="•"/>
            </a:pPr>
            <a:r>
              <a:rPr lang="en-US" sz="3000" dirty="0">
                <a:solidFill>
                  <a:srgbClr val="0C1012"/>
                </a:solidFill>
                <a:latin typeface="Arial"/>
                <a:ea typeface="Arial"/>
                <a:cs typeface="Arial"/>
                <a:sym typeface="Arial"/>
              </a:rPr>
              <a:t>Mystery of siloed sectors/fragmentation</a:t>
            </a:r>
          </a:p>
          <a:p>
            <a:pPr marL="361953" lvl="1" indent="-180976" algn="l">
              <a:lnSpc>
                <a:spcPts val="6000"/>
              </a:lnSpc>
              <a:buFont typeface="Arial"/>
              <a:buChar char="•"/>
            </a:pPr>
            <a:r>
              <a:rPr lang="en-US" sz="3000" dirty="0">
                <a:solidFill>
                  <a:srgbClr val="0C1012"/>
                </a:solidFill>
                <a:latin typeface="Arial"/>
                <a:ea typeface="Arial"/>
                <a:cs typeface="Arial"/>
                <a:sym typeface="Arial"/>
              </a:rPr>
              <a:t>Implications for policy and practice development</a:t>
            </a:r>
          </a:p>
          <a:p>
            <a:pPr marL="361953" lvl="1" indent="-180976" algn="l">
              <a:lnSpc>
                <a:spcPts val="3600"/>
              </a:lnSpc>
            </a:pPr>
            <a:endParaRPr lang="en-US" sz="3000" dirty="0">
              <a:solidFill>
                <a:srgbClr val="0C1012"/>
              </a:solidFill>
              <a:latin typeface="Arial"/>
              <a:ea typeface="Arial"/>
              <a:cs typeface="Arial"/>
              <a:sym typeface="Arial"/>
            </a:endParaRPr>
          </a:p>
          <a:p>
            <a:pPr marL="361953" lvl="1" indent="-180976" algn="l">
              <a:lnSpc>
                <a:spcPts val="4500"/>
              </a:lnSpc>
            </a:pPr>
            <a:endParaRPr lang="en-US" sz="3000" dirty="0">
              <a:solidFill>
                <a:srgbClr val="0C1012"/>
              </a:solidFill>
              <a:latin typeface="Arial"/>
              <a:ea typeface="Arial"/>
              <a:cs typeface="Arial"/>
              <a:sym typeface="Arial"/>
            </a:endParaRPr>
          </a:p>
          <a:p>
            <a:pPr marL="361953" lvl="1" indent="-180976" algn="l">
              <a:lnSpc>
                <a:spcPts val="4500"/>
              </a:lnSpc>
            </a:pPr>
            <a:endParaRPr lang="en-US" sz="3000" dirty="0">
              <a:solidFill>
                <a:srgbClr val="0C1012"/>
              </a:solidFill>
              <a:latin typeface="Arial"/>
              <a:ea typeface="Arial"/>
              <a:cs typeface="Arial"/>
              <a:sym typeface="Arial"/>
            </a:endParaRPr>
          </a:p>
          <a:p>
            <a:pPr marL="361953" lvl="1" indent="-180976" algn="l">
              <a:lnSpc>
                <a:spcPts val="4500"/>
              </a:lnSpc>
            </a:pPr>
            <a:endParaRPr lang="en-US" sz="3000" dirty="0">
              <a:solidFill>
                <a:srgbClr val="0C1012"/>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705660" y="810817"/>
            <a:ext cx="782240" cy="782240"/>
            <a:chOff x="0" y="0"/>
            <a:chExt cx="1042987" cy="1042987"/>
          </a:xfrm>
        </p:grpSpPr>
        <p:sp>
          <p:nvSpPr>
            <p:cNvPr id="3" name="Freeform 3"/>
            <p:cNvSpPr/>
            <p:nvPr/>
          </p:nvSpPr>
          <p:spPr>
            <a:xfrm>
              <a:off x="0" y="0"/>
              <a:ext cx="1042924" cy="1042924"/>
            </a:xfrm>
            <a:custGeom>
              <a:avLst/>
              <a:gdLst/>
              <a:ahLst/>
              <a:cxnLst/>
              <a:rect l="l" t="t" r="r" b="b"/>
              <a:pathLst>
                <a:path w="1042924" h="1042924">
                  <a:moveTo>
                    <a:pt x="0" y="0"/>
                  </a:moveTo>
                  <a:lnTo>
                    <a:pt x="1042924" y="0"/>
                  </a:lnTo>
                  <a:lnTo>
                    <a:pt x="1042924" y="1042924"/>
                  </a:lnTo>
                  <a:lnTo>
                    <a:pt x="0" y="1042924"/>
                  </a:lnTo>
                  <a:lnTo>
                    <a:pt x="0" y="0"/>
                  </a:lnTo>
                  <a:close/>
                </a:path>
              </a:pathLst>
            </a:custGeom>
            <a:blipFill>
              <a:blip r:embed="rId3"/>
              <a:stretch>
                <a:fillRect r="-6" b="-6"/>
              </a:stretch>
            </a:blipFill>
          </p:spPr>
          <p:txBody>
            <a:bodyPr/>
            <a:lstStyle/>
            <a:p>
              <a:endParaRPr lang="en-US"/>
            </a:p>
          </p:txBody>
        </p:sp>
      </p:grpSp>
      <p:sp>
        <p:nvSpPr>
          <p:cNvPr id="4" name="TextBox 4"/>
          <p:cNvSpPr txBox="1"/>
          <p:nvPr/>
        </p:nvSpPr>
        <p:spPr>
          <a:xfrm>
            <a:off x="4982627" y="1631778"/>
            <a:ext cx="8322746" cy="827583"/>
          </a:xfrm>
          <a:prstGeom prst="rect">
            <a:avLst/>
          </a:prstGeom>
        </p:spPr>
        <p:txBody>
          <a:bodyPr lIns="0" tIns="0" rIns="0" bIns="0" rtlCol="0" anchor="t">
            <a:spAutoFit/>
          </a:bodyPr>
          <a:lstStyle/>
          <a:p>
            <a:pPr algn="ctr">
              <a:lnSpc>
                <a:spcPts val="4921"/>
              </a:lnSpc>
            </a:pPr>
            <a:r>
              <a:rPr lang="en-US" sz="7032" b="1" spc="-148">
                <a:solidFill>
                  <a:srgbClr val="000000"/>
                </a:solidFill>
                <a:latin typeface="Helvetica World Bold"/>
                <a:ea typeface="Helvetica World Bold"/>
                <a:cs typeface="Helvetica World Bold"/>
                <a:sym typeface="Helvetica World Bold"/>
              </a:rPr>
              <a:t>Core Business  </a:t>
            </a:r>
          </a:p>
        </p:txBody>
      </p:sp>
      <p:sp>
        <p:nvSpPr>
          <p:cNvPr id="5" name="TextBox 5"/>
          <p:cNvSpPr txBox="1"/>
          <p:nvPr/>
        </p:nvSpPr>
        <p:spPr>
          <a:xfrm>
            <a:off x="2688151" y="2969027"/>
            <a:ext cx="12911698" cy="4339819"/>
          </a:xfrm>
          <a:prstGeom prst="rect">
            <a:avLst/>
          </a:prstGeom>
        </p:spPr>
        <p:txBody>
          <a:bodyPr lIns="0" tIns="0" rIns="0" bIns="0" rtlCol="0" anchor="t">
            <a:spAutoFit/>
          </a:bodyPr>
          <a:lstStyle/>
          <a:p>
            <a:pPr algn="l">
              <a:lnSpc>
                <a:spcPts val="6834"/>
              </a:lnSpc>
            </a:pPr>
            <a:r>
              <a:rPr lang="en-US" sz="3797" spc="43">
                <a:solidFill>
                  <a:srgbClr val="000000"/>
                </a:solidFill>
                <a:latin typeface="Arial"/>
                <a:ea typeface="Arial"/>
                <a:cs typeface="Arial"/>
                <a:sym typeface="Arial"/>
              </a:rPr>
              <a:t>“Everything is trying to narrow you down to your core business in a very capitalist, market-driven world. So, for an AOD service where their core business is AOD work, what's going to motivate them to spend time on collaboration practices?” (P12, DFV)</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5EBEB"/>
        </a:solidFill>
        <a:effectLst/>
      </p:bgPr>
    </p:bg>
    <p:spTree>
      <p:nvGrpSpPr>
        <p:cNvPr id="1" name=""/>
        <p:cNvGrpSpPr/>
        <p:nvPr/>
      </p:nvGrpSpPr>
      <p:grpSpPr>
        <a:xfrm>
          <a:off x="0" y="0"/>
          <a:ext cx="0" cy="0"/>
          <a:chOff x="0" y="0"/>
          <a:chExt cx="0" cy="0"/>
        </a:xfrm>
      </p:grpSpPr>
      <p:sp>
        <p:nvSpPr>
          <p:cNvPr id="2" name="Freeform 2"/>
          <p:cNvSpPr/>
          <p:nvPr/>
        </p:nvSpPr>
        <p:spPr>
          <a:xfrm>
            <a:off x="10690334" y="1788906"/>
            <a:ext cx="5798014" cy="7293322"/>
          </a:xfrm>
          <a:custGeom>
            <a:avLst/>
            <a:gdLst/>
            <a:ahLst/>
            <a:cxnLst/>
            <a:rect l="l" t="t" r="r" b="b"/>
            <a:pathLst>
              <a:path w="5798014" h="7293322">
                <a:moveTo>
                  <a:pt x="0" y="0"/>
                </a:moveTo>
                <a:lnTo>
                  <a:pt x="5798014" y="0"/>
                </a:lnTo>
                <a:lnTo>
                  <a:pt x="5798014" y="7293322"/>
                </a:lnTo>
                <a:lnTo>
                  <a:pt x="0" y="7293322"/>
                </a:lnTo>
                <a:lnTo>
                  <a:pt x="0" y="0"/>
                </a:lnTo>
                <a:close/>
              </a:path>
            </a:pathLst>
          </a:custGeom>
          <a:blipFill>
            <a:blip r:embed="rId3">
              <a:extLst>
                <a:ext uri="{96DAC541-7B7A-43D3-8B79-37D633B846F1}">
                  <asvg:svgBlip xmlns:asvg="http://schemas.microsoft.com/office/drawing/2016/SVG/main" r:embed="rId4"/>
                </a:ext>
              </a:extLst>
            </a:blip>
            <a:stretch>
              <a:fillRect l="-6080" r="-6080"/>
            </a:stretch>
          </a:blipFill>
        </p:spPr>
        <p:txBody>
          <a:bodyPr/>
          <a:lstStyle/>
          <a:p>
            <a:endParaRPr lang="en-US"/>
          </a:p>
        </p:txBody>
      </p:sp>
      <p:sp>
        <p:nvSpPr>
          <p:cNvPr id="3" name="Freeform 3"/>
          <p:cNvSpPr/>
          <p:nvPr/>
        </p:nvSpPr>
        <p:spPr>
          <a:xfrm>
            <a:off x="11992491" y="2320847"/>
            <a:ext cx="3764865" cy="3764865"/>
          </a:xfrm>
          <a:custGeom>
            <a:avLst/>
            <a:gdLst/>
            <a:ahLst/>
            <a:cxnLst/>
            <a:rect l="l" t="t" r="r" b="b"/>
            <a:pathLst>
              <a:path w="3764865" h="3764865">
                <a:moveTo>
                  <a:pt x="0" y="0"/>
                </a:moveTo>
                <a:lnTo>
                  <a:pt x="3764865" y="0"/>
                </a:lnTo>
                <a:lnTo>
                  <a:pt x="3764865" y="3764865"/>
                </a:lnTo>
                <a:lnTo>
                  <a:pt x="0" y="37648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p:cNvSpPr txBox="1"/>
          <p:nvPr/>
        </p:nvSpPr>
        <p:spPr>
          <a:xfrm>
            <a:off x="3008769" y="1743489"/>
            <a:ext cx="7681565" cy="827583"/>
          </a:xfrm>
          <a:prstGeom prst="rect">
            <a:avLst/>
          </a:prstGeom>
        </p:spPr>
        <p:txBody>
          <a:bodyPr lIns="0" tIns="0" rIns="0" bIns="0" rtlCol="0" anchor="t">
            <a:spAutoFit/>
          </a:bodyPr>
          <a:lstStyle/>
          <a:p>
            <a:pPr algn="ctr">
              <a:lnSpc>
                <a:spcPts val="4921"/>
              </a:lnSpc>
            </a:pPr>
            <a:r>
              <a:rPr lang="en-US" sz="7032" b="1" spc="-148">
                <a:solidFill>
                  <a:srgbClr val="000000"/>
                </a:solidFill>
                <a:latin typeface="Helvetica World Bold"/>
                <a:ea typeface="Helvetica World Bold"/>
                <a:cs typeface="Helvetica World Bold"/>
                <a:sym typeface="Helvetica World Bold"/>
              </a:rPr>
              <a:t>Playing a Game </a:t>
            </a:r>
          </a:p>
        </p:txBody>
      </p:sp>
      <p:sp>
        <p:nvSpPr>
          <p:cNvPr id="5" name="TextBox 5"/>
          <p:cNvSpPr txBox="1"/>
          <p:nvPr/>
        </p:nvSpPr>
        <p:spPr>
          <a:xfrm>
            <a:off x="3628855" y="3352122"/>
            <a:ext cx="2753473" cy="619100"/>
          </a:xfrm>
          <a:prstGeom prst="rect">
            <a:avLst/>
          </a:prstGeom>
        </p:spPr>
        <p:txBody>
          <a:bodyPr lIns="0" tIns="0" rIns="0" bIns="0" rtlCol="0" anchor="t">
            <a:spAutoFit/>
          </a:bodyPr>
          <a:lstStyle/>
          <a:p>
            <a:pPr algn="l">
              <a:lnSpc>
                <a:spcPts val="3937"/>
              </a:lnSpc>
            </a:pPr>
            <a:r>
              <a:rPr lang="en-US" sz="4219" b="1" spc="-27">
                <a:solidFill>
                  <a:srgbClr val="000000"/>
                </a:solidFill>
                <a:latin typeface="Calibri (MS) Bold"/>
                <a:ea typeface="Calibri (MS) Bold"/>
                <a:cs typeface="Calibri (MS) Bold"/>
                <a:sym typeface="Calibri (MS) Bold"/>
              </a:rPr>
              <a:t>Participants</a:t>
            </a:r>
          </a:p>
        </p:txBody>
      </p:sp>
      <p:sp>
        <p:nvSpPr>
          <p:cNvPr id="6" name="TextBox 6"/>
          <p:cNvSpPr txBox="1"/>
          <p:nvPr/>
        </p:nvSpPr>
        <p:spPr>
          <a:xfrm>
            <a:off x="3628856" y="4044222"/>
            <a:ext cx="5798014" cy="566776"/>
          </a:xfrm>
          <a:prstGeom prst="rect">
            <a:avLst/>
          </a:prstGeom>
        </p:spPr>
        <p:txBody>
          <a:bodyPr lIns="0" tIns="0" rIns="0" bIns="0" rtlCol="0" anchor="t">
            <a:spAutoFit/>
          </a:bodyPr>
          <a:lstStyle/>
          <a:p>
            <a:pPr algn="l">
              <a:lnSpc>
                <a:spcPts val="3375"/>
              </a:lnSpc>
            </a:pPr>
            <a:r>
              <a:rPr lang="en-US" sz="4219" spc="55">
                <a:solidFill>
                  <a:srgbClr val="000000"/>
                </a:solidFill>
                <a:latin typeface="Calibri (MS)"/>
                <a:ea typeface="Calibri (MS)"/>
                <a:cs typeface="Calibri (MS)"/>
                <a:sym typeface="Calibri (MS)"/>
              </a:rPr>
              <a:t>Players, champions </a:t>
            </a:r>
          </a:p>
        </p:txBody>
      </p:sp>
      <p:sp>
        <p:nvSpPr>
          <p:cNvPr id="7" name="TextBox 7"/>
          <p:cNvSpPr txBox="1"/>
          <p:nvPr/>
        </p:nvSpPr>
        <p:spPr>
          <a:xfrm>
            <a:off x="3628856" y="4816468"/>
            <a:ext cx="3699412" cy="619100"/>
          </a:xfrm>
          <a:prstGeom prst="rect">
            <a:avLst/>
          </a:prstGeom>
        </p:spPr>
        <p:txBody>
          <a:bodyPr lIns="0" tIns="0" rIns="0" bIns="0" rtlCol="0" anchor="t">
            <a:spAutoFit/>
          </a:bodyPr>
          <a:lstStyle/>
          <a:p>
            <a:pPr algn="l">
              <a:lnSpc>
                <a:spcPts val="3937"/>
              </a:lnSpc>
            </a:pPr>
            <a:r>
              <a:rPr lang="en-US" sz="4219" b="1" spc="-27">
                <a:solidFill>
                  <a:srgbClr val="000000"/>
                </a:solidFill>
                <a:latin typeface="Calibri (MS) Bold"/>
                <a:ea typeface="Calibri (MS) Bold"/>
                <a:cs typeface="Calibri (MS) Bold"/>
                <a:sym typeface="Calibri (MS) Bold"/>
              </a:rPr>
              <a:t>The game</a:t>
            </a:r>
          </a:p>
        </p:txBody>
      </p:sp>
      <p:sp>
        <p:nvSpPr>
          <p:cNvPr id="8" name="TextBox 8"/>
          <p:cNvSpPr txBox="1"/>
          <p:nvPr/>
        </p:nvSpPr>
        <p:spPr>
          <a:xfrm>
            <a:off x="3628857" y="5338029"/>
            <a:ext cx="5798014" cy="1252576"/>
          </a:xfrm>
          <a:prstGeom prst="rect">
            <a:avLst/>
          </a:prstGeom>
        </p:spPr>
        <p:txBody>
          <a:bodyPr lIns="0" tIns="0" rIns="0" bIns="0" rtlCol="0" anchor="t">
            <a:spAutoFit/>
          </a:bodyPr>
          <a:lstStyle/>
          <a:p>
            <a:pPr algn="l">
              <a:lnSpc>
                <a:spcPts val="4500"/>
              </a:lnSpc>
            </a:pPr>
            <a:r>
              <a:rPr lang="en-US" sz="4219" spc="55">
                <a:solidFill>
                  <a:srgbClr val="000000"/>
                </a:solidFill>
                <a:latin typeface="Calibri (MS)"/>
                <a:ea typeface="Calibri (MS)"/>
                <a:cs typeface="Calibri (MS)"/>
                <a:sym typeface="Calibri (MS)"/>
              </a:rPr>
              <a:t>Rules, timeout, boundaries, goals</a:t>
            </a:r>
          </a:p>
        </p:txBody>
      </p:sp>
      <p:sp>
        <p:nvSpPr>
          <p:cNvPr id="9" name="TextBox 9"/>
          <p:cNvSpPr txBox="1"/>
          <p:nvPr/>
        </p:nvSpPr>
        <p:spPr>
          <a:xfrm>
            <a:off x="3628855" y="6796075"/>
            <a:ext cx="2753473" cy="619100"/>
          </a:xfrm>
          <a:prstGeom prst="rect">
            <a:avLst/>
          </a:prstGeom>
        </p:spPr>
        <p:txBody>
          <a:bodyPr lIns="0" tIns="0" rIns="0" bIns="0" rtlCol="0" anchor="t">
            <a:spAutoFit/>
          </a:bodyPr>
          <a:lstStyle/>
          <a:p>
            <a:pPr algn="l">
              <a:lnSpc>
                <a:spcPts val="3937"/>
              </a:lnSpc>
            </a:pPr>
            <a:r>
              <a:rPr lang="en-US" sz="4219" b="1" spc="-27">
                <a:solidFill>
                  <a:srgbClr val="000000"/>
                </a:solidFill>
                <a:latin typeface="Calibri (MS) Bold"/>
                <a:ea typeface="Calibri (MS) Bold"/>
                <a:cs typeface="Calibri (MS) Bold"/>
                <a:sym typeface="Calibri (MS) Bold"/>
              </a:rPr>
              <a:t>Play</a:t>
            </a:r>
          </a:p>
        </p:txBody>
      </p:sp>
      <p:sp>
        <p:nvSpPr>
          <p:cNvPr id="10" name="TextBox 10"/>
          <p:cNvSpPr txBox="1"/>
          <p:nvPr/>
        </p:nvSpPr>
        <p:spPr>
          <a:xfrm>
            <a:off x="3628855" y="7434224"/>
            <a:ext cx="6053137" cy="1824076"/>
          </a:xfrm>
          <a:prstGeom prst="rect">
            <a:avLst/>
          </a:prstGeom>
        </p:spPr>
        <p:txBody>
          <a:bodyPr lIns="0" tIns="0" rIns="0" bIns="0" rtlCol="0" anchor="t">
            <a:spAutoFit/>
          </a:bodyPr>
          <a:lstStyle/>
          <a:p>
            <a:pPr algn="l">
              <a:lnSpc>
                <a:spcPts val="4500"/>
              </a:lnSpc>
            </a:pPr>
            <a:r>
              <a:rPr lang="en-US" sz="4219" spc="55">
                <a:solidFill>
                  <a:srgbClr val="000000"/>
                </a:solidFill>
                <a:latin typeface="Calibri (MS)"/>
                <a:ea typeface="Calibri (MS)"/>
                <a:cs typeface="Calibri (MS)"/>
                <a:sym typeface="Calibri (MS)"/>
              </a:rPr>
              <a:t>Flexibility, trust, communication, two-way conversation </a:t>
            </a:r>
          </a:p>
        </p:txBody>
      </p:sp>
      <p:grpSp>
        <p:nvGrpSpPr>
          <p:cNvPr id="11" name="Group 11"/>
          <p:cNvGrpSpPr>
            <a:grpSpLocks noChangeAspect="1"/>
          </p:cNvGrpSpPr>
          <p:nvPr/>
        </p:nvGrpSpPr>
        <p:grpSpPr>
          <a:xfrm>
            <a:off x="16705660" y="810817"/>
            <a:ext cx="782240" cy="782240"/>
            <a:chOff x="0" y="0"/>
            <a:chExt cx="1042987" cy="1042987"/>
          </a:xfrm>
        </p:grpSpPr>
        <p:sp>
          <p:nvSpPr>
            <p:cNvPr id="12" name="Freeform 12"/>
            <p:cNvSpPr/>
            <p:nvPr/>
          </p:nvSpPr>
          <p:spPr>
            <a:xfrm>
              <a:off x="0" y="0"/>
              <a:ext cx="1042924" cy="1042924"/>
            </a:xfrm>
            <a:custGeom>
              <a:avLst/>
              <a:gdLst/>
              <a:ahLst/>
              <a:cxnLst/>
              <a:rect l="l" t="t" r="r" b="b"/>
              <a:pathLst>
                <a:path w="1042924" h="1042924">
                  <a:moveTo>
                    <a:pt x="0" y="0"/>
                  </a:moveTo>
                  <a:lnTo>
                    <a:pt x="1042924" y="0"/>
                  </a:lnTo>
                  <a:lnTo>
                    <a:pt x="1042924" y="1042924"/>
                  </a:lnTo>
                  <a:lnTo>
                    <a:pt x="0" y="1042924"/>
                  </a:lnTo>
                  <a:lnTo>
                    <a:pt x="0" y="0"/>
                  </a:lnTo>
                  <a:close/>
                </a:path>
              </a:pathLst>
            </a:custGeom>
            <a:blipFill>
              <a:blip r:embed="rId7"/>
              <a:stretch>
                <a:fillRect r="-6" b="-6"/>
              </a:stretch>
            </a:blipFill>
          </p:spPr>
          <p:txBody>
            <a:bodyPr/>
            <a:lstStyle/>
            <a:p>
              <a:endParaRPr lang="en-US"/>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5EBEB"/>
        </a:solidFill>
        <a:effectLst/>
      </p:bgPr>
    </p:bg>
    <p:spTree>
      <p:nvGrpSpPr>
        <p:cNvPr id="1" name=""/>
        <p:cNvGrpSpPr/>
        <p:nvPr/>
      </p:nvGrpSpPr>
      <p:grpSpPr>
        <a:xfrm>
          <a:off x="0" y="0"/>
          <a:ext cx="0" cy="0"/>
          <a:chOff x="0" y="0"/>
          <a:chExt cx="0" cy="0"/>
        </a:xfrm>
      </p:grpSpPr>
      <p:sp>
        <p:nvSpPr>
          <p:cNvPr id="2" name="Freeform 2"/>
          <p:cNvSpPr/>
          <p:nvPr/>
        </p:nvSpPr>
        <p:spPr>
          <a:xfrm>
            <a:off x="8279122" y="336018"/>
            <a:ext cx="3518179" cy="3437630"/>
          </a:xfrm>
          <a:custGeom>
            <a:avLst/>
            <a:gdLst/>
            <a:ahLst/>
            <a:cxnLst/>
            <a:rect l="l" t="t" r="r" b="b"/>
            <a:pathLst>
              <a:path w="3518179" h="3437630">
                <a:moveTo>
                  <a:pt x="0" y="0"/>
                </a:moveTo>
                <a:lnTo>
                  <a:pt x="3518179" y="0"/>
                </a:lnTo>
                <a:lnTo>
                  <a:pt x="3518179" y="3437630"/>
                </a:lnTo>
                <a:lnTo>
                  <a:pt x="0" y="3437630"/>
                </a:lnTo>
                <a:lnTo>
                  <a:pt x="0" y="0"/>
                </a:lnTo>
                <a:close/>
              </a:path>
            </a:pathLst>
          </a:custGeom>
          <a:blipFill>
            <a:blip r:embed="rId3">
              <a:extLst>
                <a:ext uri="{96DAC541-7B7A-43D3-8B79-37D633B846F1}">
                  <asvg:svgBlip xmlns:asvg="http://schemas.microsoft.com/office/drawing/2016/SVG/main" r:embed="rId4"/>
                </a:ext>
              </a:extLst>
            </a:blip>
            <a:stretch>
              <a:fillRect t="-5044" b="-5044"/>
            </a:stretch>
          </a:blipFill>
        </p:spPr>
        <p:txBody>
          <a:bodyPr/>
          <a:lstStyle/>
          <a:p>
            <a:endParaRPr lang="en-US"/>
          </a:p>
        </p:txBody>
      </p:sp>
      <p:sp>
        <p:nvSpPr>
          <p:cNvPr id="3" name="TextBox 3"/>
          <p:cNvSpPr txBox="1"/>
          <p:nvPr/>
        </p:nvSpPr>
        <p:spPr>
          <a:xfrm>
            <a:off x="2494560" y="2216758"/>
            <a:ext cx="6376514" cy="1210869"/>
          </a:xfrm>
          <a:prstGeom prst="rect">
            <a:avLst/>
          </a:prstGeom>
        </p:spPr>
        <p:txBody>
          <a:bodyPr lIns="0" tIns="0" rIns="0" bIns="0" rtlCol="0" anchor="t">
            <a:spAutoFit/>
          </a:bodyPr>
          <a:lstStyle/>
          <a:p>
            <a:pPr algn="ctr">
              <a:lnSpc>
                <a:spcPts val="8296"/>
              </a:lnSpc>
            </a:pPr>
            <a:r>
              <a:rPr lang="en-US" sz="8297" b="1" spc="-248">
                <a:solidFill>
                  <a:srgbClr val="000000"/>
                </a:solidFill>
                <a:latin typeface="Helvetica World Bold"/>
                <a:ea typeface="Helvetica World Bold"/>
                <a:cs typeface="Helvetica World Bold"/>
                <a:sym typeface="Helvetica World Bold"/>
              </a:rPr>
              <a:t>The Game</a:t>
            </a:r>
          </a:p>
        </p:txBody>
      </p:sp>
      <p:sp>
        <p:nvSpPr>
          <p:cNvPr id="4" name="TextBox 4"/>
          <p:cNvSpPr txBox="1"/>
          <p:nvPr/>
        </p:nvSpPr>
        <p:spPr>
          <a:xfrm>
            <a:off x="2933040" y="3627013"/>
            <a:ext cx="12151519" cy="5262778"/>
          </a:xfrm>
          <a:prstGeom prst="rect">
            <a:avLst/>
          </a:prstGeom>
        </p:spPr>
        <p:txBody>
          <a:bodyPr lIns="0" tIns="0" rIns="0" bIns="0" rtlCol="0" anchor="t">
            <a:spAutoFit/>
          </a:bodyPr>
          <a:lstStyle/>
          <a:p>
            <a:pPr algn="ctr">
              <a:lnSpc>
                <a:spcPts val="3777"/>
              </a:lnSpc>
            </a:pPr>
            <a:endParaRPr/>
          </a:p>
          <a:p>
            <a:pPr algn="ctr">
              <a:lnSpc>
                <a:spcPts val="3777"/>
              </a:lnSpc>
            </a:pPr>
            <a:r>
              <a:rPr lang="en-US" sz="3516" spc="46">
                <a:solidFill>
                  <a:srgbClr val="000000"/>
                </a:solidFill>
                <a:latin typeface="Arial"/>
                <a:ea typeface="Arial"/>
                <a:cs typeface="Arial"/>
                <a:sym typeface="Arial"/>
              </a:rPr>
              <a:t>“Often people don’t understand what another sector’s world is like, what the constraints are, what the rules are, what they can do, what they can’t do.” (P05, Substance use)</a:t>
            </a:r>
          </a:p>
          <a:p>
            <a:pPr algn="ctr">
              <a:lnSpc>
                <a:spcPts val="3777"/>
              </a:lnSpc>
            </a:pPr>
            <a:endParaRPr lang="en-US" sz="3516" spc="46">
              <a:solidFill>
                <a:srgbClr val="000000"/>
              </a:solidFill>
              <a:latin typeface="Arial"/>
              <a:ea typeface="Arial"/>
              <a:cs typeface="Arial"/>
              <a:sym typeface="Arial"/>
            </a:endParaRPr>
          </a:p>
          <a:p>
            <a:pPr algn="ctr">
              <a:lnSpc>
                <a:spcPts val="3777"/>
              </a:lnSpc>
            </a:pPr>
            <a:r>
              <a:rPr lang="en-US" sz="3516" spc="46">
                <a:solidFill>
                  <a:srgbClr val="000000"/>
                </a:solidFill>
                <a:latin typeface="Arial"/>
                <a:ea typeface="Arial"/>
                <a:cs typeface="Arial"/>
                <a:sym typeface="Arial"/>
              </a:rPr>
              <a:t>“Where collaboration works best is where they, they regard themselves as an entity… it’s like taking that next step beyond an individual organization’s needs to what’s the collective… the common goals… forgetting… your own vested interests.” (P23, Family welfare) </a:t>
            </a:r>
          </a:p>
          <a:p>
            <a:pPr algn="ctr">
              <a:lnSpc>
                <a:spcPts val="2783"/>
              </a:lnSpc>
            </a:pPr>
            <a:endParaRPr lang="en-US" sz="3516" spc="46">
              <a:solidFill>
                <a:srgbClr val="000000"/>
              </a:solidFill>
              <a:latin typeface="Arial"/>
              <a:ea typeface="Arial"/>
              <a:cs typeface="Arial"/>
              <a:sym typeface="Arial"/>
            </a:endParaRPr>
          </a:p>
        </p:txBody>
      </p:sp>
      <p:grpSp>
        <p:nvGrpSpPr>
          <p:cNvPr id="5" name="Group 5"/>
          <p:cNvGrpSpPr>
            <a:grpSpLocks noChangeAspect="1"/>
          </p:cNvGrpSpPr>
          <p:nvPr/>
        </p:nvGrpSpPr>
        <p:grpSpPr>
          <a:xfrm>
            <a:off x="16705660" y="810817"/>
            <a:ext cx="782240" cy="782240"/>
            <a:chOff x="0" y="0"/>
            <a:chExt cx="1042987" cy="1042987"/>
          </a:xfrm>
        </p:grpSpPr>
        <p:sp>
          <p:nvSpPr>
            <p:cNvPr id="6" name="Freeform 6"/>
            <p:cNvSpPr/>
            <p:nvPr/>
          </p:nvSpPr>
          <p:spPr>
            <a:xfrm>
              <a:off x="0" y="0"/>
              <a:ext cx="1042924" cy="1042924"/>
            </a:xfrm>
            <a:custGeom>
              <a:avLst/>
              <a:gdLst/>
              <a:ahLst/>
              <a:cxnLst/>
              <a:rect l="l" t="t" r="r" b="b"/>
              <a:pathLst>
                <a:path w="1042924" h="1042924">
                  <a:moveTo>
                    <a:pt x="0" y="0"/>
                  </a:moveTo>
                  <a:lnTo>
                    <a:pt x="1042924" y="0"/>
                  </a:lnTo>
                  <a:lnTo>
                    <a:pt x="1042924" y="1042924"/>
                  </a:lnTo>
                  <a:lnTo>
                    <a:pt x="0" y="1042924"/>
                  </a:lnTo>
                  <a:lnTo>
                    <a:pt x="0" y="0"/>
                  </a:lnTo>
                  <a:close/>
                </a:path>
              </a:pathLst>
            </a:custGeom>
            <a:blipFill>
              <a:blip r:embed="rId5"/>
              <a:stretch>
                <a:fillRect r="-6" b="-6"/>
              </a:stretch>
            </a:blipFill>
          </p:spPr>
          <p:txBody>
            <a:bodyPr/>
            <a:lstStyle/>
            <a:p>
              <a:endParaRPr lang="en-US"/>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7E6E6"/>
        </a:solidFill>
        <a:effectLst/>
      </p:bgPr>
    </p:bg>
    <p:spTree>
      <p:nvGrpSpPr>
        <p:cNvPr id="1" name=""/>
        <p:cNvGrpSpPr/>
        <p:nvPr/>
      </p:nvGrpSpPr>
      <p:grpSpPr>
        <a:xfrm>
          <a:off x="0" y="0"/>
          <a:ext cx="0" cy="0"/>
          <a:chOff x="0" y="0"/>
          <a:chExt cx="0" cy="0"/>
        </a:xfrm>
      </p:grpSpPr>
      <p:sp>
        <p:nvSpPr>
          <p:cNvPr id="2" name="TextBox 2"/>
          <p:cNvSpPr txBox="1"/>
          <p:nvPr/>
        </p:nvSpPr>
        <p:spPr>
          <a:xfrm>
            <a:off x="2412032" y="2910992"/>
            <a:ext cx="13999779" cy="5474881"/>
          </a:xfrm>
          <a:prstGeom prst="rect">
            <a:avLst/>
          </a:prstGeom>
        </p:spPr>
        <p:txBody>
          <a:bodyPr lIns="0" tIns="0" rIns="0" bIns="0" rtlCol="0" anchor="t">
            <a:spAutoFit/>
          </a:bodyPr>
          <a:lstStyle/>
          <a:p>
            <a:pPr algn="l">
              <a:lnSpc>
                <a:spcPts val="3958"/>
              </a:lnSpc>
            </a:pPr>
            <a:endParaRPr/>
          </a:p>
          <a:p>
            <a:pPr algn="l">
              <a:lnSpc>
                <a:spcPts val="3959"/>
              </a:lnSpc>
            </a:pPr>
            <a:r>
              <a:rPr lang="en-US" sz="4000" b="1" spc="65">
                <a:solidFill>
                  <a:srgbClr val="000000"/>
                </a:solidFill>
                <a:latin typeface="Arial Bold"/>
                <a:ea typeface="Arial Bold"/>
                <a:cs typeface="Arial Bold"/>
                <a:sym typeface="Arial Bold"/>
              </a:rPr>
              <a:t>Collaborative Bottlenecks</a:t>
            </a:r>
          </a:p>
          <a:p>
            <a:pPr algn="l">
              <a:lnSpc>
                <a:spcPts val="3958"/>
              </a:lnSpc>
            </a:pPr>
            <a:endParaRPr lang="en-US" sz="4000" b="1" spc="65">
              <a:solidFill>
                <a:srgbClr val="000000"/>
              </a:solidFill>
              <a:latin typeface="Arial Bold"/>
              <a:ea typeface="Arial Bold"/>
              <a:cs typeface="Arial Bold"/>
              <a:sym typeface="Arial Bold"/>
            </a:endParaRPr>
          </a:p>
          <a:p>
            <a:pPr marL="746294" lvl="2" indent="-248765" algn="l">
              <a:lnSpc>
                <a:spcPts val="3958"/>
              </a:lnSpc>
              <a:buFont typeface="Arial"/>
              <a:buChar char="⚬"/>
            </a:pPr>
            <a:r>
              <a:rPr lang="en-US" sz="3298" spc="64">
                <a:solidFill>
                  <a:srgbClr val="000000"/>
                </a:solidFill>
                <a:latin typeface="Arial"/>
                <a:ea typeface="Arial"/>
                <a:cs typeface="Arial"/>
                <a:sym typeface="Arial"/>
              </a:rPr>
              <a:t>Topics that a particular sector persistently raised, but it elicited limited engagement from others.</a:t>
            </a:r>
          </a:p>
          <a:p>
            <a:pPr marL="746294" lvl="2" indent="-248765" algn="l">
              <a:lnSpc>
                <a:spcPts val="3958"/>
              </a:lnSpc>
              <a:buFont typeface="Arial"/>
              <a:buChar char="⚬"/>
            </a:pPr>
            <a:r>
              <a:rPr lang="en-US" sz="3298" spc="64">
                <a:solidFill>
                  <a:srgbClr val="000000"/>
                </a:solidFill>
                <a:latin typeface="Arial"/>
                <a:ea typeface="Arial"/>
                <a:cs typeface="Arial"/>
                <a:sym typeface="Arial"/>
              </a:rPr>
              <a:t>In some cases, one sector remained silent on the topic. Silence can serve as a way to avoid engagement or deal with uncomfortable emotions (Fairclough, 1992, pp. 152–153).</a:t>
            </a:r>
          </a:p>
          <a:p>
            <a:pPr marL="746294" lvl="2" indent="-248765" algn="l">
              <a:lnSpc>
                <a:spcPts val="3958"/>
              </a:lnSpc>
              <a:buFont typeface="Arial"/>
              <a:buChar char="⚬"/>
            </a:pPr>
            <a:r>
              <a:rPr lang="en-US" sz="3298" spc="64">
                <a:solidFill>
                  <a:srgbClr val="000000"/>
                </a:solidFill>
                <a:latin typeface="Arial"/>
                <a:ea typeface="Arial"/>
                <a:cs typeface="Arial"/>
                <a:sym typeface="Arial"/>
              </a:rPr>
              <a:t>These conversations typically led to shifts in focus to other areas, resulting in limited commitment to action.</a:t>
            </a:r>
          </a:p>
          <a:p>
            <a:pPr marL="746294" lvl="2" indent="-248765" algn="l">
              <a:lnSpc>
                <a:spcPts val="3240"/>
              </a:lnSpc>
            </a:pPr>
            <a:endParaRPr lang="en-US" sz="3298" spc="64">
              <a:solidFill>
                <a:srgbClr val="000000"/>
              </a:solidFill>
              <a:latin typeface="Arial"/>
              <a:ea typeface="Arial"/>
              <a:cs typeface="Arial"/>
              <a:sym typeface="Arial"/>
            </a:endParaRPr>
          </a:p>
        </p:txBody>
      </p:sp>
      <p:sp>
        <p:nvSpPr>
          <p:cNvPr id="3" name="Freeform 3"/>
          <p:cNvSpPr/>
          <p:nvPr/>
        </p:nvSpPr>
        <p:spPr>
          <a:xfrm>
            <a:off x="-1424749" y="0"/>
            <a:ext cx="22338824" cy="2139722"/>
          </a:xfrm>
          <a:custGeom>
            <a:avLst/>
            <a:gdLst/>
            <a:ahLst/>
            <a:cxnLst/>
            <a:rect l="l" t="t" r="r" b="b"/>
            <a:pathLst>
              <a:path w="22338824" h="2139722">
                <a:moveTo>
                  <a:pt x="0" y="0"/>
                </a:moveTo>
                <a:lnTo>
                  <a:pt x="22338824" y="0"/>
                </a:lnTo>
                <a:lnTo>
                  <a:pt x="22338824" y="2139722"/>
                </a:lnTo>
                <a:lnTo>
                  <a:pt x="0" y="2139722"/>
                </a:lnTo>
                <a:lnTo>
                  <a:pt x="0" y="0"/>
                </a:lnTo>
                <a:close/>
              </a:path>
            </a:pathLst>
          </a:custGeom>
          <a:blipFill>
            <a:blip r:embed="rId3">
              <a:alphaModFix amt="49000"/>
              <a:extLst>
                <a:ext uri="{96DAC541-7B7A-43D3-8B79-37D633B846F1}">
                  <asvg:svgBlip xmlns:asvg="http://schemas.microsoft.com/office/drawing/2016/SVG/main" r:embed="rId4"/>
                </a:ext>
              </a:extLst>
            </a:blip>
            <a:stretch>
              <a:fillRect t="-38607" b="-38607"/>
            </a:stretch>
          </a:blipFill>
        </p:spPr>
        <p:txBody>
          <a:bodyPr/>
          <a:lstStyle/>
          <a:p>
            <a:endParaRPr lang="en-US"/>
          </a:p>
        </p:txBody>
      </p:sp>
      <p:grpSp>
        <p:nvGrpSpPr>
          <p:cNvPr id="4" name="Group 4"/>
          <p:cNvGrpSpPr>
            <a:grpSpLocks noChangeAspect="1"/>
          </p:cNvGrpSpPr>
          <p:nvPr/>
        </p:nvGrpSpPr>
        <p:grpSpPr>
          <a:xfrm>
            <a:off x="16705660" y="810817"/>
            <a:ext cx="782240" cy="782240"/>
            <a:chOff x="0" y="0"/>
            <a:chExt cx="1042987" cy="1042987"/>
          </a:xfrm>
        </p:grpSpPr>
        <p:sp>
          <p:nvSpPr>
            <p:cNvPr id="5" name="Freeform 5"/>
            <p:cNvSpPr/>
            <p:nvPr/>
          </p:nvSpPr>
          <p:spPr>
            <a:xfrm>
              <a:off x="0" y="0"/>
              <a:ext cx="1042924" cy="1042924"/>
            </a:xfrm>
            <a:custGeom>
              <a:avLst/>
              <a:gdLst/>
              <a:ahLst/>
              <a:cxnLst/>
              <a:rect l="l" t="t" r="r" b="b"/>
              <a:pathLst>
                <a:path w="1042924" h="1042924">
                  <a:moveTo>
                    <a:pt x="0" y="0"/>
                  </a:moveTo>
                  <a:lnTo>
                    <a:pt x="1042924" y="0"/>
                  </a:lnTo>
                  <a:lnTo>
                    <a:pt x="1042924" y="1042924"/>
                  </a:lnTo>
                  <a:lnTo>
                    <a:pt x="0" y="1042924"/>
                  </a:lnTo>
                  <a:lnTo>
                    <a:pt x="0" y="0"/>
                  </a:lnTo>
                  <a:close/>
                </a:path>
              </a:pathLst>
            </a:custGeom>
            <a:blipFill>
              <a:blip r:embed="rId5"/>
              <a:stretch>
                <a:fillRect r="-6" b="-6"/>
              </a:stretch>
            </a:blipFill>
          </p:spPr>
          <p:txBody>
            <a:bodyPr/>
            <a:lstStyle/>
            <a:p>
              <a:endParaRPr lang="en-US"/>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694936" y="2929367"/>
          <a:ext cx="14884400" cy="6083300"/>
        </p:xfrm>
        <a:graphic>
          <a:graphicData uri="http://schemas.openxmlformats.org/drawingml/2006/table">
            <a:tbl>
              <a:tblPr/>
              <a:tblGrid>
                <a:gridCol w="3324566">
                  <a:extLst>
                    <a:ext uri="{9D8B030D-6E8A-4147-A177-3AD203B41FA5}">
                      <a16:colId xmlns:a16="http://schemas.microsoft.com/office/drawing/2014/main" val="20000"/>
                    </a:ext>
                  </a:extLst>
                </a:gridCol>
                <a:gridCol w="11559834">
                  <a:extLst>
                    <a:ext uri="{9D8B030D-6E8A-4147-A177-3AD203B41FA5}">
                      <a16:colId xmlns:a16="http://schemas.microsoft.com/office/drawing/2014/main" val="20001"/>
                    </a:ext>
                  </a:extLst>
                </a:gridCol>
              </a:tblGrid>
              <a:tr h="917409">
                <a:tc>
                  <a:txBody>
                    <a:bodyPr/>
                    <a:lstStyle/>
                    <a:p>
                      <a:pPr algn="ctr">
                        <a:lnSpc>
                          <a:spcPts val="3359"/>
                        </a:lnSpc>
                        <a:defRPr/>
                      </a:pPr>
                      <a:r>
                        <a:rPr lang="en-US" sz="2400" b="1">
                          <a:solidFill>
                            <a:srgbClr val="000000"/>
                          </a:solidFill>
                          <a:latin typeface="Arial Bold"/>
                          <a:ea typeface="Arial Bold"/>
                          <a:cs typeface="Arial Bold"/>
                          <a:sym typeface="Arial Bold"/>
                        </a:rPr>
                        <a:t>Metaphor</a:t>
                      </a:r>
                      <a:endParaRPr lang="en-US" sz="1100"/>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pPr algn="ctr">
                        <a:lnSpc>
                          <a:spcPts val="3359"/>
                        </a:lnSpc>
                        <a:defRPr/>
                      </a:pPr>
                      <a:r>
                        <a:rPr lang="en-US" sz="2400" b="1">
                          <a:solidFill>
                            <a:srgbClr val="000000"/>
                          </a:solidFill>
                          <a:latin typeface="Arial Bold"/>
                          <a:ea typeface="Arial Bold"/>
                          <a:cs typeface="Arial Bold"/>
                          <a:sym typeface="Arial Bold"/>
                        </a:rPr>
                        <a:t>Topic</a:t>
                      </a:r>
                      <a:endParaRPr lang="en-US" sz="1100"/>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2119753">
                <a:tc>
                  <a:txBody>
                    <a:bodyPr/>
                    <a:lstStyle/>
                    <a:p>
                      <a:pPr algn="ctr">
                        <a:lnSpc>
                          <a:spcPts val="3359"/>
                        </a:lnSpc>
                        <a:defRPr/>
                      </a:pPr>
                      <a:r>
                        <a:rPr lang="en-US" sz="2400">
                          <a:solidFill>
                            <a:srgbClr val="000000"/>
                          </a:solidFill>
                          <a:latin typeface="Arial"/>
                          <a:ea typeface="Arial"/>
                          <a:cs typeface="Arial"/>
                          <a:sym typeface="Arial"/>
                        </a:rPr>
                        <a:t>'Political machinery' </a:t>
                      </a:r>
                      <a:endParaRPr lang="en-US" sz="1100"/>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pPr algn="ctr">
                        <a:lnSpc>
                          <a:spcPts val="3359"/>
                        </a:lnSpc>
                        <a:defRPr/>
                      </a:pPr>
                      <a:r>
                        <a:rPr lang="en-US" sz="2400" b="1" u="sng">
                          <a:solidFill>
                            <a:srgbClr val="000000"/>
                          </a:solidFill>
                          <a:latin typeface="Arial Bold"/>
                          <a:ea typeface="Arial Bold"/>
                          <a:cs typeface="Arial Bold"/>
                          <a:sym typeface="Arial Bold"/>
                        </a:rPr>
                        <a:t>Short-term funding cycles</a:t>
                      </a:r>
                      <a:r>
                        <a:rPr lang="en-US" sz="2400">
                          <a:solidFill>
                            <a:srgbClr val="000000"/>
                          </a:solidFill>
                          <a:latin typeface="Arial"/>
                          <a:ea typeface="Arial"/>
                          <a:cs typeface="Arial"/>
                          <a:sym typeface="Arial"/>
                        </a:rPr>
                        <a:t> hinders long-term collaboration and creates dependency on political agendas - decisions outside of participants’ control.</a:t>
                      </a:r>
                      <a:endParaRPr lang="en-US" sz="1100"/>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21183">
                <a:tc>
                  <a:txBody>
                    <a:bodyPr/>
                    <a:lstStyle/>
                    <a:p>
                      <a:pPr algn="ctr">
                        <a:lnSpc>
                          <a:spcPts val="3359"/>
                        </a:lnSpc>
                        <a:defRPr/>
                      </a:pPr>
                      <a:r>
                        <a:rPr lang="en-US" sz="2400">
                          <a:solidFill>
                            <a:srgbClr val="000000"/>
                          </a:solidFill>
                          <a:latin typeface="Arial"/>
                          <a:ea typeface="Arial"/>
                          <a:cs typeface="Arial"/>
                          <a:sym typeface="Arial"/>
                        </a:rPr>
                        <a:t>'Unknown territory' </a:t>
                      </a:r>
                      <a:endParaRPr lang="en-US" sz="1100"/>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pPr algn="ctr">
                        <a:lnSpc>
                          <a:spcPts val="3359"/>
                        </a:lnSpc>
                        <a:defRPr/>
                      </a:pPr>
                      <a:r>
                        <a:rPr lang="en-US" sz="2400" b="1" u="sng">
                          <a:solidFill>
                            <a:srgbClr val="000000"/>
                          </a:solidFill>
                          <a:latin typeface="Arial Bold"/>
                          <a:ea typeface="Arial Bold"/>
                          <a:cs typeface="Arial Bold"/>
                          <a:sym typeface="Arial Bold"/>
                        </a:rPr>
                        <a:t>(De)gendering DFV: </a:t>
                      </a:r>
                      <a:r>
                        <a:rPr lang="en-US" sz="2400">
                          <a:solidFill>
                            <a:srgbClr val="000000"/>
                          </a:solidFill>
                          <a:latin typeface="Arial"/>
                          <a:ea typeface="Arial"/>
                          <a:cs typeface="Arial"/>
                          <a:sym typeface="Arial"/>
                        </a:rPr>
                        <a:t>Efforts to use gender-neutral language in DFV discussions often revert to gendered terms, illustrating challenges in change.</a:t>
                      </a:r>
                      <a:endParaRPr lang="en-US" sz="1100"/>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724955">
                <a:tc>
                  <a:txBody>
                    <a:bodyPr/>
                    <a:lstStyle/>
                    <a:p>
                      <a:pPr algn="ctr">
                        <a:lnSpc>
                          <a:spcPts val="3359"/>
                        </a:lnSpc>
                        <a:defRPr/>
                      </a:pPr>
                      <a:r>
                        <a:rPr lang="en-US" sz="2400">
                          <a:solidFill>
                            <a:srgbClr val="000000"/>
                          </a:solidFill>
                          <a:latin typeface="Arial"/>
                          <a:ea typeface="Arial"/>
                          <a:cs typeface="Arial"/>
                          <a:sym typeface="Arial"/>
                        </a:rPr>
                        <a:t>‘Feeling lost’</a:t>
                      </a:r>
                      <a:endParaRPr lang="en-US" sz="1100"/>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tc>
                  <a:txBody>
                    <a:bodyPr/>
                    <a:lstStyle/>
                    <a:p>
                      <a:pPr algn="ctr">
                        <a:lnSpc>
                          <a:spcPts val="3359"/>
                        </a:lnSpc>
                        <a:defRPr/>
                      </a:pPr>
                      <a:r>
                        <a:rPr lang="en-US" sz="2400" b="1" u="sng">
                          <a:solidFill>
                            <a:srgbClr val="000000"/>
                          </a:solidFill>
                          <a:latin typeface="Arial Bold"/>
                          <a:ea typeface="Arial Bold"/>
                          <a:cs typeface="Arial Bold"/>
                          <a:sym typeface="Arial Bold"/>
                        </a:rPr>
                        <a:t>Accountability for people who use violence:</a:t>
                      </a:r>
                      <a:r>
                        <a:rPr lang="en-US" sz="2400">
                          <a:solidFill>
                            <a:srgbClr val="000000"/>
                          </a:solidFill>
                          <a:latin typeface="Arial"/>
                          <a:ea typeface="Arial"/>
                          <a:cs typeface="Arial"/>
                          <a:sym typeface="Arial"/>
                        </a:rPr>
                        <a:t> Agreement on accountability for perpetrators, but hesitation in how to address substance use without compromising accountability.</a:t>
                      </a:r>
                      <a:endParaRPr lang="en-US" sz="1100"/>
                    </a:p>
                  </a:txBody>
                  <a:tcPr marL="190500" marR="190500" marT="190500" marB="1905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 name="TextBox 3"/>
          <p:cNvSpPr txBox="1"/>
          <p:nvPr/>
        </p:nvSpPr>
        <p:spPr>
          <a:xfrm>
            <a:off x="2513076" y="1269986"/>
            <a:ext cx="13261848" cy="1003300"/>
          </a:xfrm>
          <a:prstGeom prst="rect">
            <a:avLst/>
          </a:prstGeom>
        </p:spPr>
        <p:txBody>
          <a:bodyPr lIns="0" tIns="0" rIns="0" bIns="0" rtlCol="0" anchor="t">
            <a:spAutoFit/>
          </a:bodyPr>
          <a:lstStyle/>
          <a:p>
            <a:pPr algn="ctr">
              <a:lnSpc>
                <a:spcPts val="7699"/>
              </a:lnSpc>
            </a:pPr>
            <a:r>
              <a:rPr lang="en-US" sz="5499" b="1">
                <a:solidFill>
                  <a:srgbClr val="000000"/>
                </a:solidFill>
                <a:latin typeface="Helvetica World Bold"/>
                <a:ea typeface="Helvetica World Bold"/>
                <a:cs typeface="Helvetica World Bold"/>
                <a:sym typeface="Helvetica World Bold"/>
              </a:rPr>
              <a:t>Areas of collaborative bottlenecks</a:t>
            </a:r>
          </a:p>
        </p:txBody>
      </p:sp>
      <p:grpSp>
        <p:nvGrpSpPr>
          <p:cNvPr id="4" name="Group 4"/>
          <p:cNvGrpSpPr>
            <a:grpSpLocks noChangeAspect="1"/>
          </p:cNvGrpSpPr>
          <p:nvPr/>
        </p:nvGrpSpPr>
        <p:grpSpPr>
          <a:xfrm>
            <a:off x="16705660" y="810817"/>
            <a:ext cx="782240" cy="782240"/>
            <a:chOff x="0" y="0"/>
            <a:chExt cx="1042987" cy="1042987"/>
          </a:xfrm>
        </p:grpSpPr>
        <p:sp>
          <p:nvSpPr>
            <p:cNvPr id="5" name="Freeform 5"/>
            <p:cNvSpPr/>
            <p:nvPr/>
          </p:nvSpPr>
          <p:spPr>
            <a:xfrm>
              <a:off x="0" y="0"/>
              <a:ext cx="1042924" cy="1042924"/>
            </a:xfrm>
            <a:custGeom>
              <a:avLst/>
              <a:gdLst/>
              <a:ahLst/>
              <a:cxnLst/>
              <a:rect l="l" t="t" r="r" b="b"/>
              <a:pathLst>
                <a:path w="1042924" h="1042924">
                  <a:moveTo>
                    <a:pt x="0" y="0"/>
                  </a:moveTo>
                  <a:lnTo>
                    <a:pt x="1042924" y="0"/>
                  </a:lnTo>
                  <a:lnTo>
                    <a:pt x="1042924" y="1042924"/>
                  </a:lnTo>
                  <a:lnTo>
                    <a:pt x="0" y="1042924"/>
                  </a:lnTo>
                  <a:lnTo>
                    <a:pt x="0" y="0"/>
                  </a:lnTo>
                  <a:close/>
                </a:path>
              </a:pathLst>
            </a:custGeom>
            <a:blipFill>
              <a:blip r:embed="rId3"/>
              <a:stretch>
                <a:fillRect r="-6" b="-6"/>
              </a:stretch>
            </a:blipFill>
          </p:spPr>
          <p:txBody>
            <a:bodyPr/>
            <a:lstStyle/>
            <a:p>
              <a:endParaRPr lang="en-US"/>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3" name="Group 3"/>
          <p:cNvGrpSpPr>
            <a:grpSpLocks noChangeAspect="1"/>
          </p:cNvGrpSpPr>
          <p:nvPr/>
        </p:nvGrpSpPr>
        <p:grpSpPr>
          <a:xfrm>
            <a:off x="16705660" y="810817"/>
            <a:ext cx="782240" cy="782240"/>
            <a:chOff x="0" y="0"/>
            <a:chExt cx="1042987" cy="1042987"/>
          </a:xfrm>
        </p:grpSpPr>
        <p:sp>
          <p:nvSpPr>
            <p:cNvPr id="4" name="Freeform 4"/>
            <p:cNvSpPr/>
            <p:nvPr/>
          </p:nvSpPr>
          <p:spPr>
            <a:xfrm>
              <a:off x="0" y="0"/>
              <a:ext cx="1042924" cy="1042924"/>
            </a:xfrm>
            <a:custGeom>
              <a:avLst/>
              <a:gdLst/>
              <a:ahLst/>
              <a:cxnLst/>
              <a:rect l="l" t="t" r="r" b="b"/>
              <a:pathLst>
                <a:path w="1042924" h="1042924">
                  <a:moveTo>
                    <a:pt x="0" y="0"/>
                  </a:moveTo>
                  <a:lnTo>
                    <a:pt x="1042924" y="0"/>
                  </a:lnTo>
                  <a:lnTo>
                    <a:pt x="1042924" y="1042924"/>
                  </a:lnTo>
                  <a:lnTo>
                    <a:pt x="0" y="1042924"/>
                  </a:lnTo>
                  <a:lnTo>
                    <a:pt x="0" y="0"/>
                  </a:lnTo>
                  <a:close/>
                </a:path>
              </a:pathLst>
            </a:custGeom>
            <a:blipFill>
              <a:blip r:embed="rId4"/>
              <a:stretch>
                <a:fillRect r="-6" b="-6"/>
              </a:stretch>
            </a:blipFill>
          </p:spPr>
          <p:txBody>
            <a:bodyPr/>
            <a:lstStyle/>
            <a:p>
              <a:endParaRPr lang="en-US"/>
            </a:p>
          </p:txBody>
        </p:sp>
      </p:grpSp>
      <p:grpSp>
        <p:nvGrpSpPr>
          <p:cNvPr id="5" name="Group 5"/>
          <p:cNvGrpSpPr/>
          <p:nvPr/>
        </p:nvGrpSpPr>
        <p:grpSpPr>
          <a:xfrm>
            <a:off x="16502063" y="706583"/>
            <a:ext cx="1093211" cy="1066800"/>
            <a:chOff x="0" y="0"/>
            <a:chExt cx="1457615" cy="1422400"/>
          </a:xfrm>
        </p:grpSpPr>
        <p:sp>
          <p:nvSpPr>
            <p:cNvPr id="6" name="Freeform 6"/>
            <p:cNvSpPr/>
            <p:nvPr/>
          </p:nvSpPr>
          <p:spPr>
            <a:xfrm>
              <a:off x="0" y="0"/>
              <a:ext cx="1457579" cy="1422400"/>
            </a:xfrm>
            <a:custGeom>
              <a:avLst/>
              <a:gdLst/>
              <a:ahLst/>
              <a:cxnLst/>
              <a:rect l="l" t="t" r="r" b="b"/>
              <a:pathLst>
                <a:path w="1457579" h="1422400">
                  <a:moveTo>
                    <a:pt x="0" y="0"/>
                  </a:moveTo>
                  <a:lnTo>
                    <a:pt x="1457579" y="0"/>
                  </a:lnTo>
                  <a:lnTo>
                    <a:pt x="1457579" y="1422400"/>
                  </a:lnTo>
                  <a:lnTo>
                    <a:pt x="0" y="1422400"/>
                  </a:lnTo>
                  <a:close/>
                </a:path>
              </a:pathLst>
            </a:custGeom>
            <a:solidFill>
              <a:srgbClr val="FFFFFF"/>
            </a:solidFill>
          </p:spPr>
          <p:txBody>
            <a:bodyPr/>
            <a:lstStyle/>
            <a:p>
              <a:endParaRPr lang="en-US"/>
            </a:p>
          </p:txBody>
        </p:sp>
      </p:grpSp>
      <p:grpSp>
        <p:nvGrpSpPr>
          <p:cNvPr id="7" name="Group 7"/>
          <p:cNvGrpSpPr>
            <a:grpSpLocks noChangeAspect="1"/>
          </p:cNvGrpSpPr>
          <p:nvPr/>
        </p:nvGrpSpPr>
        <p:grpSpPr>
          <a:xfrm>
            <a:off x="16705660" y="810817"/>
            <a:ext cx="782240" cy="782240"/>
            <a:chOff x="0" y="0"/>
            <a:chExt cx="1042987" cy="1042987"/>
          </a:xfrm>
        </p:grpSpPr>
        <p:sp>
          <p:nvSpPr>
            <p:cNvPr id="8" name="Freeform 8"/>
            <p:cNvSpPr/>
            <p:nvPr/>
          </p:nvSpPr>
          <p:spPr>
            <a:xfrm>
              <a:off x="0" y="0"/>
              <a:ext cx="1042924" cy="1042924"/>
            </a:xfrm>
            <a:custGeom>
              <a:avLst/>
              <a:gdLst/>
              <a:ahLst/>
              <a:cxnLst/>
              <a:rect l="l" t="t" r="r" b="b"/>
              <a:pathLst>
                <a:path w="1042924" h="1042924">
                  <a:moveTo>
                    <a:pt x="0" y="0"/>
                  </a:moveTo>
                  <a:lnTo>
                    <a:pt x="1042924" y="0"/>
                  </a:lnTo>
                  <a:lnTo>
                    <a:pt x="1042924" y="1042924"/>
                  </a:lnTo>
                  <a:lnTo>
                    <a:pt x="0" y="1042924"/>
                  </a:lnTo>
                  <a:lnTo>
                    <a:pt x="0" y="0"/>
                  </a:lnTo>
                  <a:close/>
                </a:path>
              </a:pathLst>
            </a:custGeom>
            <a:blipFill>
              <a:blip r:embed="rId4"/>
              <a:stretch>
                <a:fillRect r="-6" b="-6"/>
              </a:stretch>
            </a:blipFill>
          </p:spPr>
          <p:txBody>
            <a:bodyPr/>
            <a:lstStyle/>
            <a:p>
              <a:endParaRPr lang="en-US"/>
            </a:p>
          </p:txBody>
        </p:sp>
      </p:grpSp>
      <p:sp>
        <p:nvSpPr>
          <p:cNvPr id="9" name="TextBox 9"/>
          <p:cNvSpPr txBox="1"/>
          <p:nvPr/>
        </p:nvSpPr>
        <p:spPr>
          <a:xfrm>
            <a:off x="1785938" y="2035619"/>
            <a:ext cx="14019118" cy="781050"/>
          </a:xfrm>
          <a:prstGeom prst="rect">
            <a:avLst/>
          </a:prstGeom>
        </p:spPr>
        <p:txBody>
          <a:bodyPr lIns="0" tIns="0" rIns="0" bIns="0" rtlCol="0" anchor="t">
            <a:spAutoFit/>
          </a:bodyPr>
          <a:lstStyle/>
          <a:p>
            <a:pPr algn="l">
              <a:lnSpc>
                <a:spcPts val="5400"/>
              </a:lnSpc>
            </a:pPr>
            <a:r>
              <a:rPr lang="en-US" sz="5000" b="1" dirty="0">
                <a:solidFill>
                  <a:srgbClr val="331959"/>
                </a:solidFill>
                <a:latin typeface="Helvetica World Bold"/>
                <a:ea typeface="Helvetica World Bold"/>
                <a:cs typeface="Helvetica World Bold"/>
                <a:sym typeface="Helvetica World Bold"/>
              </a:rPr>
              <a:t>Programs of applied research and evaluation</a:t>
            </a:r>
          </a:p>
        </p:txBody>
      </p:sp>
      <p:grpSp>
        <p:nvGrpSpPr>
          <p:cNvPr id="10" name="Group 10"/>
          <p:cNvGrpSpPr/>
          <p:nvPr/>
        </p:nvGrpSpPr>
        <p:grpSpPr>
          <a:xfrm>
            <a:off x="1785938" y="9022558"/>
            <a:ext cx="871538" cy="547688"/>
            <a:chOff x="0" y="0"/>
            <a:chExt cx="1162051" cy="730251"/>
          </a:xfrm>
        </p:grpSpPr>
        <p:sp>
          <p:nvSpPr>
            <p:cNvPr id="11" name="Freeform 11"/>
            <p:cNvSpPr/>
            <p:nvPr/>
          </p:nvSpPr>
          <p:spPr>
            <a:xfrm>
              <a:off x="0" y="0"/>
              <a:ext cx="1162051" cy="730251"/>
            </a:xfrm>
            <a:custGeom>
              <a:avLst/>
              <a:gdLst/>
              <a:ahLst/>
              <a:cxnLst/>
              <a:rect l="l" t="t" r="r" b="b"/>
              <a:pathLst>
                <a:path w="1162051" h="730251">
                  <a:moveTo>
                    <a:pt x="0" y="0"/>
                  </a:moveTo>
                  <a:lnTo>
                    <a:pt x="1162051" y="0"/>
                  </a:lnTo>
                  <a:lnTo>
                    <a:pt x="1162051" y="730251"/>
                  </a:lnTo>
                  <a:lnTo>
                    <a:pt x="0" y="730251"/>
                  </a:lnTo>
                  <a:close/>
                </a:path>
              </a:pathLst>
            </a:custGeom>
            <a:solidFill>
              <a:srgbClr val="000000">
                <a:alpha val="0"/>
              </a:srgbClr>
            </a:solidFill>
          </p:spPr>
          <p:txBody>
            <a:bodyPr/>
            <a:lstStyle/>
            <a:p>
              <a:endParaRPr lang="en-US"/>
            </a:p>
          </p:txBody>
        </p:sp>
        <p:sp>
          <p:nvSpPr>
            <p:cNvPr id="12" name="TextBox 12"/>
            <p:cNvSpPr txBox="1"/>
            <p:nvPr/>
          </p:nvSpPr>
          <p:spPr>
            <a:xfrm>
              <a:off x="0" y="-38100"/>
              <a:ext cx="1162051" cy="768351"/>
            </a:xfrm>
            <a:prstGeom prst="rect">
              <a:avLst/>
            </a:prstGeom>
          </p:spPr>
          <p:txBody>
            <a:bodyPr lIns="0" tIns="0" rIns="0" bIns="0" rtlCol="0" anchor="ctr"/>
            <a:lstStyle/>
            <a:p>
              <a:pPr algn="l">
                <a:lnSpc>
                  <a:spcPts val="2160"/>
                </a:lnSpc>
              </a:pPr>
              <a:r>
                <a:rPr lang="en-US" sz="1800">
                  <a:solidFill>
                    <a:srgbClr val="331959"/>
                  </a:solidFill>
                  <a:latin typeface="Arial"/>
                  <a:ea typeface="Arial"/>
                  <a:cs typeface="Arial"/>
                  <a:sym typeface="Arial"/>
                </a:rPr>
                <a:t>4</a:t>
              </a:r>
            </a:p>
          </p:txBody>
        </p:sp>
      </p:grpSp>
      <p:sp>
        <p:nvSpPr>
          <p:cNvPr id="13" name="TextBox 13"/>
          <p:cNvSpPr txBox="1"/>
          <p:nvPr/>
        </p:nvSpPr>
        <p:spPr>
          <a:xfrm>
            <a:off x="1626909" y="3157364"/>
            <a:ext cx="15034181" cy="5229223"/>
          </a:xfrm>
          <a:prstGeom prst="rect">
            <a:avLst/>
          </a:prstGeom>
        </p:spPr>
        <p:txBody>
          <a:bodyPr lIns="0" tIns="0" rIns="0" bIns="0" rtlCol="0" anchor="t">
            <a:spAutoFit/>
          </a:bodyPr>
          <a:lstStyle/>
          <a:p>
            <a:pPr marL="361572" lvl="1" indent="-180786" algn="l">
              <a:lnSpc>
                <a:spcPts val="6000"/>
              </a:lnSpc>
              <a:buFont typeface="Arial"/>
              <a:buChar char="•"/>
            </a:pPr>
            <a:r>
              <a:rPr lang="en-US" sz="3000">
                <a:solidFill>
                  <a:srgbClr val="0C1012"/>
                </a:solidFill>
                <a:latin typeface="Arial"/>
                <a:ea typeface="Arial"/>
                <a:cs typeface="Arial"/>
                <a:sym typeface="Arial"/>
              </a:rPr>
              <a:t>The Stella Project, London 2003</a:t>
            </a:r>
          </a:p>
          <a:p>
            <a:pPr marL="361572" lvl="1" indent="-180786" algn="l">
              <a:lnSpc>
                <a:spcPts val="6000"/>
              </a:lnSpc>
              <a:buFont typeface="Arial"/>
              <a:buChar char="•"/>
            </a:pPr>
            <a:r>
              <a:rPr lang="en-US" sz="3000">
                <a:solidFill>
                  <a:srgbClr val="0C1012"/>
                </a:solidFill>
                <a:latin typeface="Arial"/>
                <a:ea typeface="Arial"/>
                <a:cs typeface="Arial"/>
                <a:sym typeface="Arial"/>
              </a:rPr>
              <a:t>THE STACY Project: Safe &amp; Together Addressing ComplexitY; ESTIE, ALFies, CHRISTIE Projects</a:t>
            </a:r>
          </a:p>
          <a:p>
            <a:pPr marL="361572" lvl="1" indent="-180786" algn="l">
              <a:lnSpc>
                <a:spcPts val="6000"/>
              </a:lnSpc>
              <a:buFont typeface="Arial"/>
              <a:buChar char="•"/>
            </a:pPr>
            <a:r>
              <a:rPr lang="en-US" sz="3000">
                <a:solidFill>
                  <a:srgbClr val="0C1012"/>
                </a:solidFill>
                <a:latin typeface="Arial"/>
                <a:ea typeface="Arial"/>
                <a:cs typeface="Arial"/>
                <a:sym typeface="Arial"/>
              </a:rPr>
              <a:t>KODY Project (Kids First and Odyssey House addressing intersections of AOD and DFV); Policy Stakeholder Group</a:t>
            </a:r>
          </a:p>
          <a:p>
            <a:pPr marL="361572" lvl="1" indent="-180786" algn="l">
              <a:lnSpc>
                <a:spcPts val="6000"/>
              </a:lnSpc>
              <a:buFont typeface="Arial"/>
              <a:buChar char="•"/>
            </a:pPr>
            <a:r>
              <a:rPr lang="en-US" sz="3000">
                <a:solidFill>
                  <a:srgbClr val="0C1012"/>
                </a:solidFill>
                <a:latin typeface="Arial"/>
                <a:ea typeface="Arial"/>
                <a:cs typeface="Arial"/>
                <a:sym typeface="Arial"/>
              </a:rPr>
              <a:t>The PIPSI Project (Prioritising Intersectorial Practice: Strategies and Innovations)</a:t>
            </a:r>
          </a:p>
          <a:p>
            <a:pPr marL="361953" lvl="1" indent="-180976" algn="l">
              <a:lnSpc>
                <a:spcPts val="4500"/>
              </a:lnSpc>
            </a:pPr>
            <a:endParaRPr lang="en-US" sz="3000">
              <a:solidFill>
                <a:srgbClr val="0C1012"/>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3" name="Group 3"/>
          <p:cNvGrpSpPr>
            <a:grpSpLocks noChangeAspect="1"/>
          </p:cNvGrpSpPr>
          <p:nvPr/>
        </p:nvGrpSpPr>
        <p:grpSpPr>
          <a:xfrm>
            <a:off x="16705660" y="810817"/>
            <a:ext cx="782240" cy="782240"/>
            <a:chOff x="0" y="0"/>
            <a:chExt cx="1042987" cy="1042987"/>
          </a:xfrm>
        </p:grpSpPr>
        <p:sp>
          <p:nvSpPr>
            <p:cNvPr id="4" name="Freeform 4"/>
            <p:cNvSpPr/>
            <p:nvPr/>
          </p:nvSpPr>
          <p:spPr>
            <a:xfrm>
              <a:off x="0" y="0"/>
              <a:ext cx="1042924" cy="1042924"/>
            </a:xfrm>
            <a:custGeom>
              <a:avLst/>
              <a:gdLst/>
              <a:ahLst/>
              <a:cxnLst/>
              <a:rect l="l" t="t" r="r" b="b"/>
              <a:pathLst>
                <a:path w="1042924" h="1042924">
                  <a:moveTo>
                    <a:pt x="0" y="0"/>
                  </a:moveTo>
                  <a:lnTo>
                    <a:pt x="1042924" y="0"/>
                  </a:lnTo>
                  <a:lnTo>
                    <a:pt x="1042924" y="1042924"/>
                  </a:lnTo>
                  <a:lnTo>
                    <a:pt x="0" y="1042924"/>
                  </a:lnTo>
                  <a:lnTo>
                    <a:pt x="0" y="0"/>
                  </a:lnTo>
                  <a:close/>
                </a:path>
              </a:pathLst>
            </a:custGeom>
            <a:blipFill>
              <a:blip r:embed="rId4"/>
              <a:stretch>
                <a:fillRect r="-6" b="-6"/>
              </a:stretch>
            </a:blipFill>
          </p:spPr>
          <p:txBody>
            <a:bodyPr/>
            <a:lstStyle/>
            <a:p>
              <a:endParaRPr lang="en-US"/>
            </a:p>
          </p:txBody>
        </p:sp>
      </p:grpSp>
      <p:grpSp>
        <p:nvGrpSpPr>
          <p:cNvPr id="5" name="Group 5"/>
          <p:cNvGrpSpPr/>
          <p:nvPr/>
        </p:nvGrpSpPr>
        <p:grpSpPr>
          <a:xfrm>
            <a:off x="16502063" y="706583"/>
            <a:ext cx="1093211" cy="1066800"/>
            <a:chOff x="0" y="0"/>
            <a:chExt cx="1457615" cy="1422400"/>
          </a:xfrm>
        </p:grpSpPr>
        <p:sp>
          <p:nvSpPr>
            <p:cNvPr id="6" name="Freeform 6"/>
            <p:cNvSpPr/>
            <p:nvPr/>
          </p:nvSpPr>
          <p:spPr>
            <a:xfrm>
              <a:off x="0" y="0"/>
              <a:ext cx="1457579" cy="1422400"/>
            </a:xfrm>
            <a:custGeom>
              <a:avLst/>
              <a:gdLst/>
              <a:ahLst/>
              <a:cxnLst/>
              <a:rect l="l" t="t" r="r" b="b"/>
              <a:pathLst>
                <a:path w="1457579" h="1422400">
                  <a:moveTo>
                    <a:pt x="0" y="0"/>
                  </a:moveTo>
                  <a:lnTo>
                    <a:pt x="1457579" y="0"/>
                  </a:lnTo>
                  <a:lnTo>
                    <a:pt x="1457579" y="1422400"/>
                  </a:lnTo>
                  <a:lnTo>
                    <a:pt x="0" y="1422400"/>
                  </a:lnTo>
                  <a:close/>
                </a:path>
              </a:pathLst>
            </a:custGeom>
            <a:solidFill>
              <a:srgbClr val="FFFFFF"/>
            </a:solidFill>
          </p:spPr>
          <p:txBody>
            <a:bodyPr/>
            <a:lstStyle/>
            <a:p>
              <a:endParaRPr lang="en-US"/>
            </a:p>
          </p:txBody>
        </p:sp>
      </p:grpSp>
      <p:grpSp>
        <p:nvGrpSpPr>
          <p:cNvPr id="7" name="Group 7"/>
          <p:cNvGrpSpPr>
            <a:grpSpLocks noChangeAspect="1"/>
          </p:cNvGrpSpPr>
          <p:nvPr/>
        </p:nvGrpSpPr>
        <p:grpSpPr>
          <a:xfrm>
            <a:off x="16705660" y="810817"/>
            <a:ext cx="782240" cy="782240"/>
            <a:chOff x="0" y="0"/>
            <a:chExt cx="1042987" cy="1042987"/>
          </a:xfrm>
        </p:grpSpPr>
        <p:sp>
          <p:nvSpPr>
            <p:cNvPr id="8" name="Freeform 8"/>
            <p:cNvSpPr/>
            <p:nvPr/>
          </p:nvSpPr>
          <p:spPr>
            <a:xfrm>
              <a:off x="0" y="0"/>
              <a:ext cx="1042924" cy="1042924"/>
            </a:xfrm>
            <a:custGeom>
              <a:avLst/>
              <a:gdLst/>
              <a:ahLst/>
              <a:cxnLst/>
              <a:rect l="l" t="t" r="r" b="b"/>
              <a:pathLst>
                <a:path w="1042924" h="1042924">
                  <a:moveTo>
                    <a:pt x="0" y="0"/>
                  </a:moveTo>
                  <a:lnTo>
                    <a:pt x="1042924" y="0"/>
                  </a:lnTo>
                  <a:lnTo>
                    <a:pt x="1042924" y="1042924"/>
                  </a:lnTo>
                  <a:lnTo>
                    <a:pt x="0" y="1042924"/>
                  </a:lnTo>
                  <a:lnTo>
                    <a:pt x="0" y="0"/>
                  </a:lnTo>
                  <a:close/>
                </a:path>
              </a:pathLst>
            </a:custGeom>
            <a:blipFill>
              <a:blip r:embed="rId4"/>
              <a:stretch>
                <a:fillRect r="-6" b="-6"/>
              </a:stretch>
            </a:blipFill>
          </p:spPr>
          <p:txBody>
            <a:bodyPr/>
            <a:lstStyle/>
            <a:p>
              <a:endParaRPr lang="en-US"/>
            </a:p>
          </p:txBody>
        </p:sp>
      </p:grpSp>
      <p:sp>
        <p:nvSpPr>
          <p:cNvPr id="9" name="TextBox 9"/>
          <p:cNvSpPr txBox="1"/>
          <p:nvPr/>
        </p:nvSpPr>
        <p:spPr>
          <a:xfrm>
            <a:off x="1785938" y="1526223"/>
            <a:ext cx="14019118" cy="1466850"/>
          </a:xfrm>
          <a:prstGeom prst="rect">
            <a:avLst/>
          </a:prstGeom>
        </p:spPr>
        <p:txBody>
          <a:bodyPr lIns="0" tIns="0" rIns="0" bIns="0" rtlCol="0" anchor="t">
            <a:spAutoFit/>
          </a:bodyPr>
          <a:lstStyle/>
          <a:p>
            <a:pPr algn="l">
              <a:lnSpc>
                <a:spcPts val="5400"/>
              </a:lnSpc>
            </a:pPr>
            <a:r>
              <a:rPr lang="en-US" sz="5000" b="1">
                <a:solidFill>
                  <a:srgbClr val="331959"/>
                </a:solidFill>
                <a:latin typeface="Helvetica World Bold"/>
                <a:ea typeface="Helvetica World Bold"/>
                <a:cs typeface="Helvetica World Bold"/>
                <a:sym typeface="Helvetica World Bold"/>
              </a:rPr>
              <a:t>Evidence of the intersection of AOD and DFV</a:t>
            </a:r>
          </a:p>
          <a:p>
            <a:pPr algn="l">
              <a:lnSpc>
                <a:spcPts val="5400"/>
              </a:lnSpc>
            </a:pPr>
            <a:endParaRPr lang="en-US" sz="5000" b="1">
              <a:solidFill>
                <a:srgbClr val="331959"/>
              </a:solidFill>
              <a:latin typeface="Helvetica World Bold"/>
              <a:ea typeface="Helvetica World Bold"/>
              <a:cs typeface="Helvetica World Bold"/>
              <a:sym typeface="Helvetica World Bold"/>
            </a:endParaRPr>
          </a:p>
        </p:txBody>
      </p:sp>
      <p:grpSp>
        <p:nvGrpSpPr>
          <p:cNvPr id="10" name="Group 10"/>
          <p:cNvGrpSpPr/>
          <p:nvPr/>
        </p:nvGrpSpPr>
        <p:grpSpPr>
          <a:xfrm>
            <a:off x="1785938" y="9022558"/>
            <a:ext cx="871538" cy="547688"/>
            <a:chOff x="0" y="0"/>
            <a:chExt cx="1162051" cy="730251"/>
          </a:xfrm>
        </p:grpSpPr>
        <p:sp>
          <p:nvSpPr>
            <p:cNvPr id="11" name="Freeform 11"/>
            <p:cNvSpPr/>
            <p:nvPr/>
          </p:nvSpPr>
          <p:spPr>
            <a:xfrm>
              <a:off x="0" y="0"/>
              <a:ext cx="1162051" cy="730251"/>
            </a:xfrm>
            <a:custGeom>
              <a:avLst/>
              <a:gdLst/>
              <a:ahLst/>
              <a:cxnLst/>
              <a:rect l="l" t="t" r="r" b="b"/>
              <a:pathLst>
                <a:path w="1162051" h="730251">
                  <a:moveTo>
                    <a:pt x="0" y="0"/>
                  </a:moveTo>
                  <a:lnTo>
                    <a:pt x="1162051" y="0"/>
                  </a:lnTo>
                  <a:lnTo>
                    <a:pt x="1162051" y="730251"/>
                  </a:lnTo>
                  <a:lnTo>
                    <a:pt x="0" y="730251"/>
                  </a:lnTo>
                  <a:close/>
                </a:path>
              </a:pathLst>
            </a:custGeom>
            <a:solidFill>
              <a:srgbClr val="000000">
                <a:alpha val="0"/>
              </a:srgbClr>
            </a:solidFill>
          </p:spPr>
          <p:txBody>
            <a:bodyPr/>
            <a:lstStyle/>
            <a:p>
              <a:endParaRPr lang="en-US"/>
            </a:p>
          </p:txBody>
        </p:sp>
        <p:sp>
          <p:nvSpPr>
            <p:cNvPr id="12" name="TextBox 12"/>
            <p:cNvSpPr txBox="1"/>
            <p:nvPr/>
          </p:nvSpPr>
          <p:spPr>
            <a:xfrm>
              <a:off x="0" y="-38100"/>
              <a:ext cx="1162051" cy="768351"/>
            </a:xfrm>
            <a:prstGeom prst="rect">
              <a:avLst/>
            </a:prstGeom>
          </p:spPr>
          <p:txBody>
            <a:bodyPr lIns="0" tIns="0" rIns="0" bIns="0" rtlCol="0" anchor="ctr"/>
            <a:lstStyle/>
            <a:p>
              <a:pPr algn="l">
                <a:lnSpc>
                  <a:spcPts val="2160"/>
                </a:lnSpc>
              </a:pPr>
              <a:r>
                <a:rPr lang="en-US" sz="1800">
                  <a:solidFill>
                    <a:srgbClr val="331959"/>
                  </a:solidFill>
                  <a:latin typeface="Arial"/>
                  <a:ea typeface="Arial"/>
                  <a:cs typeface="Arial"/>
                  <a:sym typeface="Arial"/>
                </a:rPr>
                <a:t>5</a:t>
              </a:r>
            </a:p>
          </p:txBody>
        </p:sp>
      </p:grpSp>
      <p:sp>
        <p:nvSpPr>
          <p:cNvPr id="13" name="TextBox 13"/>
          <p:cNvSpPr txBox="1"/>
          <p:nvPr/>
        </p:nvSpPr>
        <p:spPr>
          <a:xfrm>
            <a:off x="1626909" y="2572863"/>
            <a:ext cx="15034181" cy="6449695"/>
          </a:xfrm>
          <a:prstGeom prst="rect">
            <a:avLst/>
          </a:prstGeom>
        </p:spPr>
        <p:txBody>
          <a:bodyPr lIns="0" tIns="0" rIns="0" bIns="0" rtlCol="0" anchor="t">
            <a:spAutoFit/>
          </a:bodyPr>
          <a:lstStyle/>
          <a:p>
            <a:pPr marL="313359" lvl="1" indent="-156680" algn="just">
              <a:lnSpc>
                <a:spcPts val="5199"/>
              </a:lnSpc>
              <a:buFont typeface="Arial"/>
              <a:buChar char="•"/>
            </a:pPr>
            <a:r>
              <a:rPr lang="en-US" sz="2599" spc="2">
                <a:solidFill>
                  <a:srgbClr val="0C1012"/>
                </a:solidFill>
                <a:latin typeface="Arial"/>
                <a:ea typeface="Arial"/>
                <a:cs typeface="Arial"/>
                <a:sym typeface="Arial"/>
              </a:rPr>
              <a:t>Substance use increases the frequency, severity and intensity of family violence (Canfield, Radcliffe, D’Oliveira, &amp; Gilchrist, 2019; Laslett et al., 2021; Ramsoomar, Gibbs, Chirwa, Dunkle, &amp; Jewkes, 2021). </a:t>
            </a:r>
          </a:p>
          <a:p>
            <a:pPr marL="313359" lvl="1" indent="-156680" algn="just">
              <a:lnSpc>
                <a:spcPts val="5199"/>
              </a:lnSpc>
              <a:buFont typeface="Arial"/>
              <a:buChar char="•"/>
            </a:pPr>
            <a:r>
              <a:rPr lang="en-US" sz="2599">
                <a:solidFill>
                  <a:srgbClr val="0C1012"/>
                </a:solidFill>
                <a:latin typeface="Arial"/>
                <a:ea typeface="Arial"/>
                <a:cs typeface="Arial"/>
                <a:sym typeface="Arial"/>
              </a:rPr>
              <a:t>Risk of severe physical injury twice as high when substances are involved (Mayshak et al, 2022).</a:t>
            </a:r>
          </a:p>
          <a:p>
            <a:pPr marL="313359" lvl="1" indent="-156680" algn="just">
              <a:lnSpc>
                <a:spcPts val="5199"/>
              </a:lnSpc>
              <a:buFont typeface="Arial"/>
              <a:buChar char="•"/>
            </a:pPr>
            <a:r>
              <a:rPr lang="en-US" sz="2599">
                <a:solidFill>
                  <a:srgbClr val="0C1012"/>
                </a:solidFill>
                <a:latin typeface="Arial"/>
                <a:ea typeface="Arial"/>
                <a:cs typeface="Arial"/>
                <a:sym typeface="Arial"/>
              </a:rPr>
              <a:t>Victim-survivors may turn to using substances to cope with family violence (Phillips et al., 2020; Noonan et al, 2017).</a:t>
            </a:r>
          </a:p>
          <a:p>
            <a:pPr marL="313359" lvl="1" indent="-156680" algn="just">
              <a:lnSpc>
                <a:spcPts val="5199"/>
              </a:lnSpc>
              <a:buFont typeface="Arial"/>
              <a:buChar char="•"/>
            </a:pPr>
            <a:r>
              <a:rPr lang="en-US" sz="2599">
                <a:solidFill>
                  <a:srgbClr val="0C1012"/>
                </a:solidFill>
                <a:latin typeface="Arial"/>
                <a:ea typeface="Arial"/>
                <a:cs typeface="Arial"/>
                <a:sym typeface="Arial"/>
              </a:rPr>
              <a:t>Exposure to these two issues reduces children’s sense of safety - increasing likelihood of child protection involvement (Victor et al., 2018) and forcible removal into out-of-home care (Canfield et al., 2017; Luu et al, 2024). </a:t>
            </a:r>
          </a:p>
          <a:p>
            <a:pPr marL="301625" lvl="1" indent="-150812" algn="just">
              <a:lnSpc>
                <a:spcPts val="3749"/>
              </a:lnSpc>
            </a:pPr>
            <a:endParaRPr lang="en-US" sz="2599">
              <a:solidFill>
                <a:srgbClr val="0C1012"/>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3" name="Group 3"/>
          <p:cNvGrpSpPr>
            <a:grpSpLocks noChangeAspect="1"/>
          </p:cNvGrpSpPr>
          <p:nvPr/>
        </p:nvGrpSpPr>
        <p:grpSpPr>
          <a:xfrm>
            <a:off x="16705660" y="810817"/>
            <a:ext cx="782240" cy="782240"/>
            <a:chOff x="0" y="0"/>
            <a:chExt cx="1042987" cy="1042987"/>
          </a:xfrm>
        </p:grpSpPr>
        <p:sp>
          <p:nvSpPr>
            <p:cNvPr id="4" name="Freeform 4"/>
            <p:cNvSpPr/>
            <p:nvPr/>
          </p:nvSpPr>
          <p:spPr>
            <a:xfrm>
              <a:off x="0" y="0"/>
              <a:ext cx="1042924" cy="1042924"/>
            </a:xfrm>
            <a:custGeom>
              <a:avLst/>
              <a:gdLst/>
              <a:ahLst/>
              <a:cxnLst/>
              <a:rect l="l" t="t" r="r" b="b"/>
              <a:pathLst>
                <a:path w="1042924" h="1042924">
                  <a:moveTo>
                    <a:pt x="0" y="0"/>
                  </a:moveTo>
                  <a:lnTo>
                    <a:pt x="1042924" y="0"/>
                  </a:lnTo>
                  <a:lnTo>
                    <a:pt x="1042924" y="1042924"/>
                  </a:lnTo>
                  <a:lnTo>
                    <a:pt x="0" y="1042924"/>
                  </a:lnTo>
                  <a:lnTo>
                    <a:pt x="0" y="0"/>
                  </a:lnTo>
                  <a:close/>
                </a:path>
              </a:pathLst>
            </a:custGeom>
            <a:blipFill>
              <a:blip r:embed="rId4"/>
              <a:stretch>
                <a:fillRect r="-6" b="-6"/>
              </a:stretch>
            </a:blipFill>
          </p:spPr>
          <p:txBody>
            <a:bodyPr/>
            <a:lstStyle/>
            <a:p>
              <a:endParaRPr lang="en-US"/>
            </a:p>
          </p:txBody>
        </p:sp>
      </p:grpSp>
      <p:grpSp>
        <p:nvGrpSpPr>
          <p:cNvPr id="5" name="Group 5"/>
          <p:cNvGrpSpPr/>
          <p:nvPr/>
        </p:nvGrpSpPr>
        <p:grpSpPr>
          <a:xfrm>
            <a:off x="16502063" y="706583"/>
            <a:ext cx="1093211" cy="1066800"/>
            <a:chOff x="0" y="0"/>
            <a:chExt cx="1457615" cy="1422400"/>
          </a:xfrm>
        </p:grpSpPr>
        <p:sp>
          <p:nvSpPr>
            <p:cNvPr id="6" name="Freeform 6"/>
            <p:cNvSpPr/>
            <p:nvPr/>
          </p:nvSpPr>
          <p:spPr>
            <a:xfrm>
              <a:off x="0" y="0"/>
              <a:ext cx="1457579" cy="1422400"/>
            </a:xfrm>
            <a:custGeom>
              <a:avLst/>
              <a:gdLst/>
              <a:ahLst/>
              <a:cxnLst/>
              <a:rect l="l" t="t" r="r" b="b"/>
              <a:pathLst>
                <a:path w="1457579" h="1422400">
                  <a:moveTo>
                    <a:pt x="0" y="0"/>
                  </a:moveTo>
                  <a:lnTo>
                    <a:pt x="1457579" y="0"/>
                  </a:lnTo>
                  <a:lnTo>
                    <a:pt x="1457579" y="1422400"/>
                  </a:lnTo>
                  <a:lnTo>
                    <a:pt x="0" y="1422400"/>
                  </a:lnTo>
                  <a:close/>
                </a:path>
              </a:pathLst>
            </a:custGeom>
            <a:solidFill>
              <a:srgbClr val="FFFFFF"/>
            </a:solidFill>
          </p:spPr>
          <p:txBody>
            <a:bodyPr/>
            <a:lstStyle/>
            <a:p>
              <a:endParaRPr lang="en-US"/>
            </a:p>
          </p:txBody>
        </p:sp>
      </p:grpSp>
      <p:grpSp>
        <p:nvGrpSpPr>
          <p:cNvPr id="7" name="Group 7"/>
          <p:cNvGrpSpPr>
            <a:grpSpLocks noChangeAspect="1"/>
          </p:cNvGrpSpPr>
          <p:nvPr/>
        </p:nvGrpSpPr>
        <p:grpSpPr>
          <a:xfrm>
            <a:off x="16705660" y="810817"/>
            <a:ext cx="782240" cy="782240"/>
            <a:chOff x="0" y="0"/>
            <a:chExt cx="1042987" cy="1042987"/>
          </a:xfrm>
        </p:grpSpPr>
        <p:sp>
          <p:nvSpPr>
            <p:cNvPr id="8" name="Freeform 8"/>
            <p:cNvSpPr/>
            <p:nvPr/>
          </p:nvSpPr>
          <p:spPr>
            <a:xfrm>
              <a:off x="0" y="0"/>
              <a:ext cx="1042924" cy="1042924"/>
            </a:xfrm>
            <a:custGeom>
              <a:avLst/>
              <a:gdLst/>
              <a:ahLst/>
              <a:cxnLst/>
              <a:rect l="l" t="t" r="r" b="b"/>
              <a:pathLst>
                <a:path w="1042924" h="1042924">
                  <a:moveTo>
                    <a:pt x="0" y="0"/>
                  </a:moveTo>
                  <a:lnTo>
                    <a:pt x="1042924" y="0"/>
                  </a:lnTo>
                  <a:lnTo>
                    <a:pt x="1042924" y="1042924"/>
                  </a:lnTo>
                  <a:lnTo>
                    <a:pt x="0" y="1042924"/>
                  </a:lnTo>
                  <a:lnTo>
                    <a:pt x="0" y="0"/>
                  </a:lnTo>
                  <a:close/>
                </a:path>
              </a:pathLst>
            </a:custGeom>
            <a:blipFill>
              <a:blip r:embed="rId4"/>
              <a:stretch>
                <a:fillRect r="-6" b="-6"/>
              </a:stretch>
            </a:blipFill>
          </p:spPr>
          <p:txBody>
            <a:bodyPr/>
            <a:lstStyle/>
            <a:p>
              <a:endParaRPr lang="en-US"/>
            </a:p>
          </p:txBody>
        </p:sp>
      </p:grpSp>
      <p:sp>
        <p:nvSpPr>
          <p:cNvPr id="9" name="TextBox 9"/>
          <p:cNvSpPr txBox="1"/>
          <p:nvPr/>
        </p:nvSpPr>
        <p:spPr>
          <a:xfrm>
            <a:off x="1785938" y="2350925"/>
            <a:ext cx="14019118" cy="1466850"/>
          </a:xfrm>
          <a:prstGeom prst="rect">
            <a:avLst/>
          </a:prstGeom>
        </p:spPr>
        <p:txBody>
          <a:bodyPr lIns="0" tIns="0" rIns="0" bIns="0" rtlCol="0" anchor="t">
            <a:spAutoFit/>
          </a:bodyPr>
          <a:lstStyle/>
          <a:p>
            <a:pPr algn="l">
              <a:lnSpc>
                <a:spcPts val="5400"/>
              </a:lnSpc>
            </a:pPr>
            <a:r>
              <a:rPr lang="en-US" sz="5000" b="1">
                <a:solidFill>
                  <a:srgbClr val="331959"/>
                </a:solidFill>
                <a:latin typeface="Helvetica World Bold"/>
                <a:ea typeface="Helvetica World Bold"/>
                <a:cs typeface="Helvetica World Bold"/>
                <a:sym typeface="Helvetica World Bold"/>
              </a:rPr>
              <a:t>Homicide and Police Data</a:t>
            </a:r>
          </a:p>
          <a:p>
            <a:pPr algn="l">
              <a:lnSpc>
                <a:spcPts val="5400"/>
              </a:lnSpc>
            </a:pPr>
            <a:endParaRPr lang="en-US" sz="5000" b="1">
              <a:solidFill>
                <a:srgbClr val="331959"/>
              </a:solidFill>
              <a:latin typeface="Helvetica World Bold"/>
              <a:ea typeface="Helvetica World Bold"/>
              <a:cs typeface="Helvetica World Bold"/>
              <a:sym typeface="Helvetica World Bold"/>
            </a:endParaRPr>
          </a:p>
        </p:txBody>
      </p:sp>
      <p:grpSp>
        <p:nvGrpSpPr>
          <p:cNvPr id="10" name="Group 10"/>
          <p:cNvGrpSpPr/>
          <p:nvPr/>
        </p:nvGrpSpPr>
        <p:grpSpPr>
          <a:xfrm>
            <a:off x="1785938" y="9022558"/>
            <a:ext cx="871538" cy="547688"/>
            <a:chOff x="0" y="0"/>
            <a:chExt cx="1162051" cy="730251"/>
          </a:xfrm>
        </p:grpSpPr>
        <p:sp>
          <p:nvSpPr>
            <p:cNvPr id="11" name="Freeform 11"/>
            <p:cNvSpPr/>
            <p:nvPr/>
          </p:nvSpPr>
          <p:spPr>
            <a:xfrm>
              <a:off x="0" y="0"/>
              <a:ext cx="1162051" cy="730251"/>
            </a:xfrm>
            <a:custGeom>
              <a:avLst/>
              <a:gdLst/>
              <a:ahLst/>
              <a:cxnLst/>
              <a:rect l="l" t="t" r="r" b="b"/>
              <a:pathLst>
                <a:path w="1162051" h="730251">
                  <a:moveTo>
                    <a:pt x="0" y="0"/>
                  </a:moveTo>
                  <a:lnTo>
                    <a:pt x="1162051" y="0"/>
                  </a:lnTo>
                  <a:lnTo>
                    <a:pt x="1162051" y="730251"/>
                  </a:lnTo>
                  <a:lnTo>
                    <a:pt x="0" y="730251"/>
                  </a:lnTo>
                  <a:close/>
                </a:path>
              </a:pathLst>
            </a:custGeom>
            <a:solidFill>
              <a:srgbClr val="000000">
                <a:alpha val="0"/>
              </a:srgbClr>
            </a:solidFill>
          </p:spPr>
          <p:txBody>
            <a:bodyPr/>
            <a:lstStyle/>
            <a:p>
              <a:endParaRPr lang="en-US"/>
            </a:p>
          </p:txBody>
        </p:sp>
        <p:sp>
          <p:nvSpPr>
            <p:cNvPr id="12" name="TextBox 12"/>
            <p:cNvSpPr txBox="1"/>
            <p:nvPr/>
          </p:nvSpPr>
          <p:spPr>
            <a:xfrm>
              <a:off x="0" y="-38100"/>
              <a:ext cx="1162051" cy="768351"/>
            </a:xfrm>
            <a:prstGeom prst="rect">
              <a:avLst/>
            </a:prstGeom>
          </p:spPr>
          <p:txBody>
            <a:bodyPr lIns="0" tIns="0" rIns="0" bIns="0" rtlCol="0" anchor="ctr"/>
            <a:lstStyle/>
            <a:p>
              <a:pPr algn="l">
                <a:lnSpc>
                  <a:spcPts val="2160"/>
                </a:lnSpc>
              </a:pPr>
              <a:r>
                <a:rPr lang="en-US" sz="1800">
                  <a:solidFill>
                    <a:srgbClr val="331959"/>
                  </a:solidFill>
                  <a:latin typeface="Arial"/>
                  <a:ea typeface="Arial"/>
                  <a:cs typeface="Arial"/>
                  <a:sym typeface="Arial"/>
                </a:rPr>
                <a:t>6</a:t>
              </a:r>
            </a:p>
          </p:txBody>
        </p:sp>
      </p:grpSp>
      <p:sp>
        <p:nvSpPr>
          <p:cNvPr id="13" name="TextBox 13"/>
          <p:cNvSpPr txBox="1"/>
          <p:nvPr/>
        </p:nvSpPr>
        <p:spPr>
          <a:xfrm>
            <a:off x="1467882" y="3586324"/>
            <a:ext cx="15034181" cy="4397376"/>
          </a:xfrm>
          <a:prstGeom prst="rect">
            <a:avLst/>
          </a:prstGeom>
        </p:spPr>
        <p:txBody>
          <a:bodyPr lIns="0" tIns="0" rIns="0" bIns="0" rtlCol="0" anchor="t">
            <a:spAutoFit/>
          </a:bodyPr>
          <a:lstStyle/>
          <a:p>
            <a:pPr marL="361567" lvl="1" indent="-180784" algn="just">
              <a:lnSpc>
                <a:spcPts val="5999"/>
              </a:lnSpc>
              <a:buFont typeface="Arial"/>
              <a:buChar char="•"/>
            </a:pPr>
            <a:r>
              <a:rPr lang="en-US" sz="2999" spc="2">
                <a:solidFill>
                  <a:srgbClr val="0C1012"/>
                </a:solidFill>
                <a:latin typeface="Arial"/>
                <a:ea typeface="Arial"/>
                <a:cs typeface="Arial"/>
                <a:sym typeface="Arial"/>
              </a:rPr>
              <a:t>Domestic homicide data – 240 women murdered by current or former male partner (2010-2018). 60% of offenders were substance affected at the time of the homicide (Australian DFV Death Review Network, 2022).</a:t>
            </a:r>
          </a:p>
          <a:p>
            <a:pPr marL="361567" lvl="1" indent="-180784" algn="just">
              <a:lnSpc>
                <a:spcPts val="5999"/>
              </a:lnSpc>
              <a:buFont typeface="Arial"/>
              <a:buChar char="•"/>
            </a:pPr>
            <a:r>
              <a:rPr lang="en-US" sz="2999" spc="2">
                <a:solidFill>
                  <a:srgbClr val="0C1012"/>
                </a:solidFill>
                <a:latin typeface="Arial"/>
                <a:ea typeface="Arial"/>
                <a:cs typeface="Arial"/>
                <a:sym typeface="Arial"/>
              </a:rPr>
              <a:t>Police offence data – between 24%-54% of DFV incidents alcohol related; 1%-9% illicit drug use related (Miller, 2016).</a:t>
            </a:r>
          </a:p>
          <a:p>
            <a:pPr marL="301625" lvl="1" indent="-150812" algn="just">
              <a:lnSpc>
                <a:spcPts val="4999"/>
              </a:lnSpc>
            </a:pPr>
            <a:endParaRPr lang="en-US" sz="2999" spc="2">
              <a:solidFill>
                <a:srgbClr val="0C1012"/>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90291" y="-5701"/>
            <a:ext cx="13173844" cy="2032368"/>
            <a:chOff x="0" y="0"/>
            <a:chExt cx="17565125" cy="2709824"/>
          </a:xfrm>
        </p:grpSpPr>
        <p:sp>
          <p:nvSpPr>
            <p:cNvPr id="3" name="Freeform 3"/>
            <p:cNvSpPr/>
            <p:nvPr/>
          </p:nvSpPr>
          <p:spPr>
            <a:xfrm>
              <a:off x="8509" y="8509"/>
              <a:ext cx="17548097" cy="2692908"/>
            </a:xfrm>
            <a:custGeom>
              <a:avLst/>
              <a:gdLst/>
              <a:ahLst/>
              <a:cxnLst/>
              <a:rect l="l" t="t" r="r" b="b"/>
              <a:pathLst>
                <a:path w="17548097" h="2692908">
                  <a:moveTo>
                    <a:pt x="0" y="0"/>
                  </a:moveTo>
                  <a:lnTo>
                    <a:pt x="16194531" y="0"/>
                  </a:lnTo>
                  <a:lnTo>
                    <a:pt x="17548097" y="1346454"/>
                  </a:lnTo>
                  <a:lnTo>
                    <a:pt x="16194531" y="2692908"/>
                  </a:lnTo>
                  <a:lnTo>
                    <a:pt x="0" y="2692908"/>
                  </a:lnTo>
                  <a:close/>
                </a:path>
              </a:pathLst>
            </a:custGeom>
            <a:solidFill>
              <a:srgbClr val="E7E6E6"/>
            </a:solidFill>
          </p:spPr>
          <p:txBody>
            <a:bodyPr/>
            <a:lstStyle/>
            <a:p>
              <a:endParaRPr lang="en-US"/>
            </a:p>
          </p:txBody>
        </p:sp>
        <p:sp>
          <p:nvSpPr>
            <p:cNvPr id="4" name="Freeform 4"/>
            <p:cNvSpPr/>
            <p:nvPr/>
          </p:nvSpPr>
          <p:spPr>
            <a:xfrm>
              <a:off x="0" y="0"/>
              <a:ext cx="17565115" cy="2709799"/>
            </a:xfrm>
            <a:custGeom>
              <a:avLst/>
              <a:gdLst/>
              <a:ahLst/>
              <a:cxnLst/>
              <a:rect l="l" t="t" r="r" b="b"/>
              <a:pathLst>
                <a:path w="17565115" h="2709799">
                  <a:moveTo>
                    <a:pt x="8509" y="0"/>
                  </a:moveTo>
                  <a:lnTo>
                    <a:pt x="16203040" y="0"/>
                  </a:lnTo>
                  <a:cubicBezTo>
                    <a:pt x="16205327" y="0"/>
                    <a:pt x="16207485" y="889"/>
                    <a:pt x="16209009" y="2413"/>
                  </a:cubicBezTo>
                  <a:lnTo>
                    <a:pt x="17562576" y="1348867"/>
                  </a:lnTo>
                  <a:cubicBezTo>
                    <a:pt x="17564227" y="1350518"/>
                    <a:pt x="17565115" y="1352677"/>
                    <a:pt x="17565115" y="1354836"/>
                  </a:cubicBezTo>
                  <a:cubicBezTo>
                    <a:pt x="17565115" y="1356995"/>
                    <a:pt x="17564227" y="1359281"/>
                    <a:pt x="17562576" y="1360805"/>
                  </a:cubicBezTo>
                  <a:lnTo>
                    <a:pt x="16209011" y="2707386"/>
                  </a:lnTo>
                  <a:cubicBezTo>
                    <a:pt x="16207487" y="2708910"/>
                    <a:pt x="16205327" y="2709799"/>
                    <a:pt x="16203042" y="2709799"/>
                  </a:cubicBezTo>
                  <a:lnTo>
                    <a:pt x="8509" y="2709799"/>
                  </a:lnTo>
                  <a:cubicBezTo>
                    <a:pt x="3810" y="2709799"/>
                    <a:pt x="0" y="2705989"/>
                    <a:pt x="0" y="2701290"/>
                  </a:cubicBezTo>
                  <a:lnTo>
                    <a:pt x="0" y="8509"/>
                  </a:lnTo>
                  <a:cubicBezTo>
                    <a:pt x="0" y="3810"/>
                    <a:pt x="3810" y="0"/>
                    <a:pt x="8509" y="0"/>
                  </a:cubicBezTo>
                  <a:moveTo>
                    <a:pt x="8509" y="16891"/>
                  </a:moveTo>
                  <a:lnTo>
                    <a:pt x="8509" y="8509"/>
                  </a:lnTo>
                  <a:lnTo>
                    <a:pt x="17018" y="8509"/>
                  </a:lnTo>
                  <a:lnTo>
                    <a:pt x="17018" y="2701417"/>
                  </a:lnTo>
                  <a:lnTo>
                    <a:pt x="8509" y="2701417"/>
                  </a:lnTo>
                  <a:lnTo>
                    <a:pt x="8509" y="2692908"/>
                  </a:lnTo>
                  <a:lnTo>
                    <a:pt x="16203040" y="2692908"/>
                  </a:lnTo>
                  <a:lnTo>
                    <a:pt x="16203040" y="2701417"/>
                  </a:lnTo>
                  <a:lnTo>
                    <a:pt x="16197072" y="2695448"/>
                  </a:lnTo>
                  <a:lnTo>
                    <a:pt x="17550637" y="1348994"/>
                  </a:lnTo>
                  <a:lnTo>
                    <a:pt x="17556606" y="1354963"/>
                  </a:lnTo>
                  <a:lnTo>
                    <a:pt x="17550637" y="1360932"/>
                  </a:lnTo>
                  <a:lnTo>
                    <a:pt x="16197072" y="14478"/>
                  </a:lnTo>
                  <a:lnTo>
                    <a:pt x="16203040" y="8509"/>
                  </a:lnTo>
                  <a:lnTo>
                    <a:pt x="16203040" y="17018"/>
                  </a:lnTo>
                  <a:lnTo>
                    <a:pt x="8509" y="17018"/>
                  </a:lnTo>
                  <a:close/>
                </a:path>
              </a:pathLst>
            </a:custGeom>
            <a:solidFill>
              <a:srgbClr val="2F528F"/>
            </a:solidFill>
          </p:spPr>
          <p:txBody>
            <a:bodyPr/>
            <a:lstStyle/>
            <a:p>
              <a:endParaRPr lang="en-US"/>
            </a:p>
          </p:txBody>
        </p:sp>
      </p:grpSp>
      <p:grpSp>
        <p:nvGrpSpPr>
          <p:cNvPr id="5" name="Group 5"/>
          <p:cNvGrpSpPr>
            <a:grpSpLocks noChangeAspect="1"/>
          </p:cNvGrpSpPr>
          <p:nvPr/>
        </p:nvGrpSpPr>
        <p:grpSpPr>
          <a:xfrm>
            <a:off x="1993" y="-462"/>
            <a:ext cx="18284015" cy="10284758"/>
            <a:chOff x="0" y="0"/>
            <a:chExt cx="24378687" cy="13713011"/>
          </a:xfrm>
        </p:grpSpPr>
        <p:sp>
          <p:nvSpPr>
            <p:cNvPr id="6" name="Freeform 6" descr="Graphical user interface, application  Description automatically generated"/>
            <p:cNvSpPr/>
            <p:nvPr/>
          </p:nvSpPr>
          <p:spPr>
            <a:xfrm>
              <a:off x="0" y="0"/>
              <a:ext cx="24378665" cy="13712952"/>
            </a:xfrm>
            <a:custGeom>
              <a:avLst/>
              <a:gdLst/>
              <a:ahLst/>
              <a:cxnLst/>
              <a:rect l="l" t="t" r="r" b="b"/>
              <a:pathLst>
                <a:path w="24378665" h="13712952">
                  <a:moveTo>
                    <a:pt x="0" y="0"/>
                  </a:moveTo>
                  <a:lnTo>
                    <a:pt x="24378665" y="0"/>
                  </a:lnTo>
                  <a:lnTo>
                    <a:pt x="24378665" y="13712952"/>
                  </a:lnTo>
                  <a:lnTo>
                    <a:pt x="0" y="13712952"/>
                  </a:lnTo>
                  <a:lnTo>
                    <a:pt x="0" y="0"/>
                  </a:lnTo>
                  <a:close/>
                </a:path>
              </a:pathLst>
            </a:custGeom>
            <a:blipFill>
              <a:blip r:embed="rId3"/>
              <a:stretch>
                <a:fillRect/>
              </a:stretch>
            </a:blipFill>
          </p:spPr>
          <p:txBody>
            <a:bodyPr/>
            <a:lstStyle/>
            <a:p>
              <a:endParaRPr lang="en-US"/>
            </a:p>
          </p:txBody>
        </p:sp>
      </p:grpSp>
      <p:sp>
        <p:nvSpPr>
          <p:cNvPr id="7" name="TextBox 7"/>
          <p:cNvSpPr txBox="1"/>
          <p:nvPr/>
        </p:nvSpPr>
        <p:spPr>
          <a:xfrm>
            <a:off x="5751486" y="270387"/>
            <a:ext cx="12123573" cy="1757404"/>
          </a:xfrm>
          <a:prstGeom prst="rect">
            <a:avLst/>
          </a:prstGeom>
        </p:spPr>
        <p:txBody>
          <a:bodyPr lIns="0" tIns="0" rIns="0" bIns="0" rtlCol="0" anchor="t">
            <a:spAutoFit/>
          </a:bodyPr>
          <a:lstStyle/>
          <a:p>
            <a:pPr algn="l">
              <a:lnSpc>
                <a:spcPct val="150000"/>
              </a:lnSpc>
            </a:pPr>
            <a:r>
              <a:rPr lang="en-US" sz="4000" b="1" dirty="0">
                <a:solidFill>
                  <a:srgbClr val="000000"/>
                </a:solidFill>
                <a:latin typeface="Helvetica World Bold"/>
                <a:ea typeface="Helvetica World Bold"/>
                <a:cs typeface="Helvetica World Bold"/>
                <a:sym typeface="Helvetica World Bold"/>
              </a:rPr>
              <a:t>Risk factors increase the likelihood of entering OOHC (Luu et al., 2024)</a:t>
            </a:r>
          </a:p>
        </p:txBody>
      </p:sp>
      <p:grpSp>
        <p:nvGrpSpPr>
          <p:cNvPr id="8" name="Group 8"/>
          <p:cNvGrpSpPr>
            <a:grpSpLocks noChangeAspect="1"/>
          </p:cNvGrpSpPr>
          <p:nvPr/>
        </p:nvGrpSpPr>
        <p:grpSpPr>
          <a:xfrm>
            <a:off x="5181600" y="3180396"/>
            <a:ext cx="11834082" cy="7106999"/>
            <a:chOff x="0" y="0"/>
            <a:chExt cx="15778776" cy="9475999"/>
          </a:xfrm>
        </p:grpSpPr>
        <p:sp>
          <p:nvSpPr>
            <p:cNvPr id="9" name="Freeform 9"/>
            <p:cNvSpPr/>
            <p:nvPr/>
          </p:nvSpPr>
          <p:spPr>
            <a:xfrm>
              <a:off x="0" y="0"/>
              <a:ext cx="15778735" cy="9475978"/>
            </a:xfrm>
            <a:custGeom>
              <a:avLst/>
              <a:gdLst/>
              <a:ahLst/>
              <a:cxnLst/>
              <a:rect l="l" t="t" r="r" b="b"/>
              <a:pathLst>
                <a:path w="15778735" h="9475978">
                  <a:moveTo>
                    <a:pt x="0" y="0"/>
                  </a:moveTo>
                  <a:lnTo>
                    <a:pt x="15778735" y="0"/>
                  </a:lnTo>
                  <a:lnTo>
                    <a:pt x="15778735" y="9475978"/>
                  </a:lnTo>
                  <a:lnTo>
                    <a:pt x="0" y="9475978"/>
                  </a:lnTo>
                  <a:lnTo>
                    <a:pt x="0" y="0"/>
                  </a:lnTo>
                  <a:close/>
                </a:path>
              </a:pathLst>
            </a:custGeom>
            <a:blipFill>
              <a:blip r:embed="rId4"/>
              <a:stretch>
                <a:fillRect/>
              </a:stretch>
            </a:blipFill>
          </p:spPr>
          <p:txBody>
            <a:bodyPr/>
            <a:lstStyle/>
            <a:p>
              <a:endParaRPr lang="en-US"/>
            </a:p>
          </p:txBody>
        </p:sp>
      </p:grpSp>
      <p:grpSp>
        <p:nvGrpSpPr>
          <p:cNvPr id="10" name="Group 10"/>
          <p:cNvGrpSpPr/>
          <p:nvPr/>
        </p:nvGrpSpPr>
        <p:grpSpPr>
          <a:xfrm>
            <a:off x="1785938" y="9022558"/>
            <a:ext cx="871538" cy="547688"/>
            <a:chOff x="0" y="0"/>
            <a:chExt cx="1162051" cy="730251"/>
          </a:xfrm>
        </p:grpSpPr>
        <p:sp>
          <p:nvSpPr>
            <p:cNvPr id="11" name="Freeform 11"/>
            <p:cNvSpPr/>
            <p:nvPr/>
          </p:nvSpPr>
          <p:spPr>
            <a:xfrm>
              <a:off x="0" y="0"/>
              <a:ext cx="1162051" cy="730251"/>
            </a:xfrm>
            <a:custGeom>
              <a:avLst/>
              <a:gdLst/>
              <a:ahLst/>
              <a:cxnLst/>
              <a:rect l="l" t="t" r="r" b="b"/>
              <a:pathLst>
                <a:path w="1162051" h="730251">
                  <a:moveTo>
                    <a:pt x="0" y="0"/>
                  </a:moveTo>
                  <a:lnTo>
                    <a:pt x="1162051" y="0"/>
                  </a:lnTo>
                  <a:lnTo>
                    <a:pt x="1162051" y="730251"/>
                  </a:lnTo>
                  <a:lnTo>
                    <a:pt x="0" y="730251"/>
                  </a:lnTo>
                  <a:close/>
                </a:path>
              </a:pathLst>
            </a:custGeom>
            <a:solidFill>
              <a:srgbClr val="000000">
                <a:alpha val="0"/>
              </a:srgbClr>
            </a:solidFill>
          </p:spPr>
          <p:txBody>
            <a:bodyPr/>
            <a:lstStyle/>
            <a:p>
              <a:endParaRPr lang="en-US"/>
            </a:p>
          </p:txBody>
        </p:sp>
        <p:sp>
          <p:nvSpPr>
            <p:cNvPr id="12" name="TextBox 12"/>
            <p:cNvSpPr txBox="1"/>
            <p:nvPr/>
          </p:nvSpPr>
          <p:spPr>
            <a:xfrm>
              <a:off x="0" y="-38100"/>
              <a:ext cx="1162051" cy="768351"/>
            </a:xfrm>
            <a:prstGeom prst="rect">
              <a:avLst/>
            </a:prstGeom>
          </p:spPr>
          <p:txBody>
            <a:bodyPr lIns="0" tIns="0" rIns="0" bIns="0" rtlCol="0" anchor="ctr"/>
            <a:lstStyle/>
            <a:p>
              <a:pPr algn="l">
                <a:lnSpc>
                  <a:spcPts val="2160"/>
                </a:lnSpc>
              </a:pPr>
              <a:r>
                <a:rPr lang="en-US" sz="1800">
                  <a:solidFill>
                    <a:srgbClr val="331959"/>
                  </a:solidFill>
                  <a:latin typeface="Arial"/>
                  <a:ea typeface="Arial"/>
                  <a:cs typeface="Arial"/>
                  <a:sym typeface="Arial"/>
                </a:rPr>
                <a:t>7</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a:grpSpLocks noChangeAspect="1"/>
          </p:cNvGrpSpPr>
          <p:nvPr/>
        </p:nvGrpSpPr>
        <p:grpSpPr>
          <a:xfrm>
            <a:off x="16705660" y="810817"/>
            <a:ext cx="782240" cy="782240"/>
            <a:chOff x="0" y="0"/>
            <a:chExt cx="1042987" cy="1042987"/>
          </a:xfrm>
        </p:grpSpPr>
        <p:sp>
          <p:nvSpPr>
            <p:cNvPr id="4" name="Freeform 4"/>
            <p:cNvSpPr/>
            <p:nvPr/>
          </p:nvSpPr>
          <p:spPr>
            <a:xfrm>
              <a:off x="0" y="0"/>
              <a:ext cx="1042924" cy="1042924"/>
            </a:xfrm>
            <a:custGeom>
              <a:avLst/>
              <a:gdLst/>
              <a:ahLst/>
              <a:cxnLst/>
              <a:rect l="l" t="t" r="r" b="b"/>
              <a:pathLst>
                <a:path w="1042924" h="1042924">
                  <a:moveTo>
                    <a:pt x="0" y="0"/>
                  </a:moveTo>
                  <a:lnTo>
                    <a:pt x="1042924" y="0"/>
                  </a:lnTo>
                  <a:lnTo>
                    <a:pt x="1042924" y="1042924"/>
                  </a:lnTo>
                  <a:lnTo>
                    <a:pt x="0" y="1042924"/>
                  </a:lnTo>
                  <a:lnTo>
                    <a:pt x="0" y="0"/>
                  </a:lnTo>
                  <a:close/>
                </a:path>
              </a:pathLst>
            </a:custGeom>
            <a:blipFill>
              <a:blip r:embed="rId3"/>
              <a:stretch>
                <a:fillRect r="-6" b="-6"/>
              </a:stretch>
            </a:blipFill>
          </p:spPr>
          <p:txBody>
            <a:bodyPr/>
            <a:lstStyle/>
            <a:p>
              <a:endParaRPr lang="en-US"/>
            </a:p>
          </p:txBody>
        </p:sp>
      </p:grpSp>
      <p:grpSp>
        <p:nvGrpSpPr>
          <p:cNvPr id="5" name="Group 5"/>
          <p:cNvGrpSpPr/>
          <p:nvPr/>
        </p:nvGrpSpPr>
        <p:grpSpPr>
          <a:xfrm>
            <a:off x="16502063" y="706583"/>
            <a:ext cx="1093211" cy="1066800"/>
            <a:chOff x="0" y="0"/>
            <a:chExt cx="1457615" cy="1422400"/>
          </a:xfrm>
        </p:grpSpPr>
        <p:sp>
          <p:nvSpPr>
            <p:cNvPr id="6" name="Freeform 6"/>
            <p:cNvSpPr/>
            <p:nvPr/>
          </p:nvSpPr>
          <p:spPr>
            <a:xfrm>
              <a:off x="0" y="0"/>
              <a:ext cx="1457579" cy="1422400"/>
            </a:xfrm>
            <a:custGeom>
              <a:avLst/>
              <a:gdLst/>
              <a:ahLst/>
              <a:cxnLst/>
              <a:rect l="l" t="t" r="r" b="b"/>
              <a:pathLst>
                <a:path w="1457579" h="1422400">
                  <a:moveTo>
                    <a:pt x="0" y="0"/>
                  </a:moveTo>
                  <a:lnTo>
                    <a:pt x="1457579" y="0"/>
                  </a:lnTo>
                  <a:lnTo>
                    <a:pt x="1457579" y="1422400"/>
                  </a:lnTo>
                  <a:lnTo>
                    <a:pt x="0" y="1422400"/>
                  </a:lnTo>
                  <a:close/>
                </a:path>
              </a:pathLst>
            </a:custGeom>
            <a:solidFill>
              <a:srgbClr val="FFFFFF"/>
            </a:solidFill>
          </p:spPr>
          <p:txBody>
            <a:bodyPr/>
            <a:lstStyle/>
            <a:p>
              <a:endParaRPr lang="en-US"/>
            </a:p>
          </p:txBody>
        </p:sp>
      </p:grpSp>
      <p:grpSp>
        <p:nvGrpSpPr>
          <p:cNvPr id="7" name="Group 7"/>
          <p:cNvGrpSpPr>
            <a:grpSpLocks noChangeAspect="1"/>
          </p:cNvGrpSpPr>
          <p:nvPr/>
        </p:nvGrpSpPr>
        <p:grpSpPr>
          <a:xfrm>
            <a:off x="16705660" y="810817"/>
            <a:ext cx="782240" cy="782240"/>
            <a:chOff x="0" y="0"/>
            <a:chExt cx="1042987" cy="1042987"/>
          </a:xfrm>
        </p:grpSpPr>
        <p:sp>
          <p:nvSpPr>
            <p:cNvPr id="8" name="Freeform 8"/>
            <p:cNvSpPr/>
            <p:nvPr/>
          </p:nvSpPr>
          <p:spPr>
            <a:xfrm>
              <a:off x="0" y="0"/>
              <a:ext cx="1042924" cy="1042924"/>
            </a:xfrm>
            <a:custGeom>
              <a:avLst/>
              <a:gdLst/>
              <a:ahLst/>
              <a:cxnLst/>
              <a:rect l="l" t="t" r="r" b="b"/>
              <a:pathLst>
                <a:path w="1042924" h="1042924">
                  <a:moveTo>
                    <a:pt x="0" y="0"/>
                  </a:moveTo>
                  <a:lnTo>
                    <a:pt x="1042924" y="0"/>
                  </a:lnTo>
                  <a:lnTo>
                    <a:pt x="1042924" y="1042924"/>
                  </a:lnTo>
                  <a:lnTo>
                    <a:pt x="0" y="1042924"/>
                  </a:lnTo>
                  <a:lnTo>
                    <a:pt x="0" y="0"/>
                  </a:lnTo>
                  <a:close/>
                </a:path>
              </a:pathLst>
            </a:custGeom>
            <a:blipFill>
              <a:blip r:embed="rId3"/>
              <a:stretch>
                <a:fillRect r="-6" b="-6"/>
              </a:stretch>
            </a:blipFill>
          </p:spPr>
          <p:txBody>
            <a:bodyPr/>
            <a:lstStyle/>
            <a:p>
              <a:endParaRPr lang="en-US"/>
            </a:p>
          </p:txBody>
        </p:sp>
      </p:grpSp>
      <p:sp>
        <p:nvSpPr>
          <p:cNvPr id="9" name="TextBox 9"/>
          <p:cNvSpPr txBox="1"/>
          <p:nvPr/>
        </p:nvSpPr>
        <p:spPr>
          <a:xfrm>
            <a:off x="1785938" y="1254583"/>
            <a:ext cx="12946062" cy="1743074"/>
          </a:xfrm>
          <a:prstGeom prst="rect">
            <a:avLst/>
          </a:prstGeom>
        </p:spPr>
        <p:txBody>
          <a:bodyPr lIns="0" tIns="0" rIns="0" bIns="0" rtlCol="0" anchor="t">
            <a:spAutoFit/>
          </a:bodyPr>
          <a:lstStyle/>
          <a:p>
            <a:pPr algn="l">
              <a:lnSpc>
                <a:spcPts val="6750"/>
              </a:lnSpc>
            </a:pPr>
            <a:r>
              <a:rPr lang="en-US" sz="4500" b="1">
                <a:solidFill>
                  <a:srgbClr val="331959"/>
                </a:solidFill>
                <a:latin typeface="Helvetica World Bold"/>
                <a:ea typeface="Helvetica World Bold"/>
                <a:cs typeface="Helvetica World Bold"/>
                <a:sym typeface="Helvetica World Bold"/>
              </a:rPr>
              <a:t>Adult survivor data: US DV Helpline Data</a:t>
            </a:r>
            <a:r>
              <a:rPr lang="en-US" sz="4500">
                <a:solidFill>
                  <a:srgbClr val="331959"/>
                </a:solidFill>
                <a:latin typeface="Helvetica World"/>
                <a:ea typeface="Helvetica World"/>
                <a:cs typeface="Helvetica World"/>
                <a:sym typeface="Helvetica World"/>
              </a:rPr>
              <a:t> (Warshaw et al., 2014) </a:t>
            </a:r>
          </a:p>
        </p:txBody>
      </p:sp>
      <p:grpSp>
        <p:nvGrpSpPr>
          <p:cNvPr id="10" name="Group 10"/>
          <p:cNvGrpSpPr/>
          <p:nvPr/>
        </p:nvGrpSpPr>
        <p:grpSpPr>
          <a:xfrm>
            <a:off x="1785938" y="9022558"/>
            <a:ext cx="871538" cy="547688"/>
            <a:chOff x="0" y="0"/>
            <a:chExt cx="1162051" cy="730251"/>
          </a:xfrm>
        </p:grpSpPr>
        <p:sp>
          <p:nvSpPr>
            <p:cNvPr id="11" name="Freeform 11"/>
            <p:cNvSpPr/>
            <p:nvPr/>
          </p:nvSpPr>
          <p:spPr>
            <a:xfrm>
              <a:off x="0" y="0"/>
              <a:ext cx="1162051" cy="730251"/>
            </a:xfrm>
            <a:custGeom>
              <a:avLst/>
              <a:gdLst/>
              <a:ahLst/>
              <a:cxnLst/>
              <a:rect l="l" t="t" r="r" b="b"/>
              <a:pathLst>
                <a:path w="1162051" h="730251">
                  <a:moveTo>
                    <a:pt x="0" y="0"/>
                  </a:moveTo>
                  <a:lnTo>
                    <a:pt x="1162051" y="0"/>
                  </a:lnTo>
                  <a:lnTo>
                    <a:pt x="1162051" y="730251"/>
                  </a:lnTo>
                  <a:lnTo>
                    <a:pt x="0" y="730251"/>
                  </a:lnTo>
                  <a:close/>
                </a:path>
              </a:pathLst>
            </a:custGeom>
            <a:solidFill>
              <a:srgbClr val="000000">
                <a:alpha val="0"/>
              </a:srgbClr>
            </a:solidFill>
          </p:spPr>
          <p:txBody>
            <a:bodyPr/>
            <a:lstStyle/>
            <a:p>
              <a:endParaRPr lang="en-US"/>
            </a:p>
          </p:txBody>
        </p:sp>
        <p:sp>
          <p:nvSpPr>
            <p:cNvPr id="12" name="TextBox 12"/>
            <p:cNvSpPr txBox="1"/>
            <p:nvPr/>
          </p:nvSpPr>
          <p:spPr>
            <a:xfrm>
              <a:off x="0" y="-38100"/>
              <a:ext cx="1162051" cy="768351"/>
            </a:xfrm>
            <a:prstGeom prst="rect">
              <a:avLst/>
            </a:prstGeom>
          </p:spPr>
          <p:txBody>
            <a:bodyPr lIns="0" tIns="0" rIns="0" bIns="0" rtlCol="0" anchor="ctr"/>
            <a:lstStyle/>
            <a:p>
              <a:pPr algn="l">
                <a:lnSpc>
                  <a:spcPts val="2160"/>
                </a:lnSpc>
              </a:pPr>
              <a:r>
                <a:rPr lang="en-US" sz="1800">
                  <a:solidFill>
                    <a:srgbClr val="331959"/>
                  </a:solidFill>
                  <a:latin typeface="Arial"/>
                  <a:ea typeface="Arial"/>
                  <a:cs typeface="Arial"/>
                  <a:sym typeface="Arial"/>
                </a:rPr>
                <a:t>8</a:t>
              </a:r>
            </a:p>
          </p:txBody>
        </p:sp>
      </p:grpSp>
      <p:sp>
        <p:nvSpPr>
          <p:cNvPr id="13" name="TextBox 13"/>
          <p:cNvSpPr txBox="1"/>
          <p:nvPr/>
        </p:nvSpPr>
        <p:spPr>
          <a:xfrm>
            <a:off x="1657171" y="3363429"/>
            <a:ext cx="12946859" cy="5131434"/>
          </a:xfrm>
          <a:prstGeom prst="rect">
            <a:avLst/>
          </a:prstGeom>
        </p:spPr>
        <p:txBody>
          <a:bodyPr lIns="0" tIns="0" rIns="0" bIns="0" rtlCol="0" anchor="t">
            <a:spAutoFit/>
          </a:bodyPr>
          <a:lstStyle/>
          <a:p>
            <a:pPr marL="410212" lvl="1" indent="-205106" algn="l">
              <a:lnSpc>
                <a:spcPts val="6800"/>
              </a:lnSpc>
              <a:buFont typeface="Arial"/>
              <a:buChar char="•"/>
            </a:pPr>
            <a:r>
              <a:rPr lang="en-US" sz="3400">
                <a:solidFill>
                  <a:srgbClr val="000000"/>
                </a:solidFill>
                <a:latin typeface="Arial"/>
                <a:ea typeface="Arial"/>
                <a:cs typeface="Arial"/>
                <a:sym typeface="Arial"/>
              </a:rPr>
              <a:t>3,248 survivors surveyed about substance use.</a:t>
            </a:r>
          </a:p>
          <a:p>
            <a:pPr marL="410212" lvl="1" indent="-205106" algn="l">
              <a:lnSpc>
                <a:spcPts val="6800"/>
              </a:lnSpc>
              <a:buFont typeface="Arial"/>
              <a:buChar char="•"/>
            </a:pPr>
            <a:r>
              <a:rPr lang="en-US" sz="3400">
                <a:solidFill>
                  <a:srgbClr val="000000"/>
                </a:solidFill>
                <a:latin typeface="Arial"/>
                <a:ea typeface="Arial"/>
                <a:cs typeface="Arial"/>
                <a:sym typeface="Arial"/>
              </a:rPr>
              <a:t>25% used substances to reduce physical pain caused by abuse.</a:t>
            </a:r>
          </a:p>
          <a:p>
            <a:pPr marL="410212" lvl="1" indent="-205106" algn="l">
              <a:lnSpc>
                <a:spcPts val="6800"/>
              </a:lnSpc>
              <a:buFont typeface="Arial"/>
              <a:buChar char="•"/>
            </a:pPr>
            <a:r>
              <a:rPr lang="en-US" sz="3400">
                <a:solidFill>
                  <a:srgbClr val="000000"/>
                </a:solidFill>
                <a:latin typeface="Arial"/>
                <a:ea typeface="Arial"/>
                <a:cs typeface="Arial"/>
                <a:sym typeface="Arial"/>
              </a:rPr>
              <a:t>15% sought help for their substance use and 60% discouraged or sabotaged in accessing treatment.</a:t>
            </a:r>
          </a:p>
          <a:p>
            <a:pPr marL="410212" lvl="1" indent="-205106" algn="l">
              <a:lnSpc>
                <a:spcPts val="6800"/>
              </a:lnSpc>
              <a:buFont typeface="Arial"/>
              <a:buChar char="•"/>
            </a:pPr>
            <a:r>
              <a:rPr lang="en-US" sz="3400">
                <a:solidFill>
                  <a:srgbClr val="000000"/>
                </a:solidFill>
                <a:latin typeface="Arial"/>
                <a:ea typeface="Arial"/>
                <a:cs typeface="Arial"/>
                <a:sym typeface="Arial"/>
              </a:rPr>
              <a:t>Substance use actively used to discredit help-seeking.</a:t>
            </a:r>
          </a:p>
          <a:p>
            <a:pPr marL="410212" lvl="1" indent="-205106" algn="l">
              <a:lnSpc>
                <a:spcPts val="6800"/>
              </a:lnSpc>
            </a:pPr>
            <a:endParaRPr lang="en-US" sz="3400">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3" name="Group 3"/>
          <p:cNvGrpSpPr>
            <a:grpSpLocks noChangeAspect="1"/>
          </p:cNvGrpSpPr>
          <p:nvPr/>
        </p:nvGrpSpPr>
        <p:grpSpPr>
          <a:xfrm>
            <a:off x="16705660" y="810817"/>
            <a:ext cx="782240" cy="782240"/>
            <a:chOff x="0" y="0"/>
            <a:chExt cx="1042987" cy="1042987"/>
          </a:xfrm>
        </p:grpSpPr>
        <p:sp>
          <p:nvSpPr>
            <p:cNvPr id="4" name="Freeform 4"/>
            <p:cNvSpPr/>
            <p:nvPr/>
          </p:nvSpPr>
          <p:spPr>
            <a:xfrm>
              <a:off x="0" y="0"/>
              <a:ext cx="1042924" cy="1042924"/>
            </a:xfrm>
            <a:custGeom>
              <a:avLst/>
              <a:gdLst/>
              <a:ahLst/>
              <a:cxnLst/>
              <a:rect l="l" t="t" r="r" b="b"/>
              <a:pathLst>
                <a:path w="1042924" h="1042924">
                  <a:moveTo>
                    <a:pt x="0" y="0"/>
                  </a:moveTo>
                  <a:lnTo>
                    <a:pt x="1042924" y="0"/>
                  </a:lnTo>
                  <a:lnTo>
                    <a:pt x="1042924" y="1042924"/>
                  </a:lnTo>
                  <a:lnTo>
                    <a:pt x="0" y="1042924"/>
                  </a:lnTo>
                  <a:lnTo>
                    <a:pt x="0" y="0"/>
                  </a:lnTo>
                  <a:close/>
                </a:path>
              </a:pathLst>
            </a:custGeom>
            <a:blipFill>
              <a:blip r:embed="rId4"/>
              <a:stretch>
                <a:fillRect r="-6" b="-6"/>
              </a:stretch>
            </a:blipFill>
          </p:spPr>
          <p:txBody>
            <a:bodyPr/>
            <a:lstStyle/>
            <a:p>
              <a:endParaRPr lang="en-US"/>
            </a:p>
          </p:txBody>
        </p:sp>
      </p:grpSp>
      <p:grpSp>
        <p:nvGrpSpPr>
          <p:cNvPr id="5" name="Group 5"/>
          <p:cNvGrpSpPr/>
          <p:nvPr/>
        </p:nvGrpSpPr>
        <p:grpSpPr>
          <a:xfrm>
            <a:off x="16502063" y="706583"/>
            <a:ext cx="1093211" cy="1066800"/>
            <a:chOff x="0" y="0"/>
            <a:chExt cx="1457615" cy="1422400"/>
          </a:xfrm>
        </p:grpSpPr>
        <p:sp>
          <p:nvSpPr>
            <p:cNvPr id="6" name="Freeform 6"/>
            <p:cNvSpPr/>
            <p:nvPr/>
          </p:nvSpPr>
          <p:spPr>
            <a:xfrm>
              <a:off x="0" y="0"/>
              <a:ext cx="1457579" cy="1422400"/>
            </a:xfrm>
            <a:custGeom>
              <a:avLst/>
              <a:gdLst/>
              <a:ahLst/>
              <a:cxnLst/>
              <a:rect l="l" t="t" r="r" b="b"/>
              <a:pathLst>
                <a:path w="1457579" h="1422400">
                  <a:moveTo>
                    <a:pt x="0" y="0"/>
                  </a:moveTo>
                  <a:lnTo>
                    <a:pt x="1457579" y="0"/>
                  </a:lnTo>
                  <a:lnTo>
                    <a:pt x="1457579" y="1422400"/>
                  </a:lnTo>
                  <a:lnTo>
                    <a:pt x="0" y="1422400"/>
                  </a:lnTo>
                  <a:close/>
                </a:path>
              </a:pathLst>
            </a:custGeom>
            <a:solidFill>
              <a:srgbClr val="FFFFFF"/>
            </a:solidFill>
          </p:spPr>
          <p:txBody>
            <a:bodyPr/>
            <a:lstStyle/>
            <a:p>
              <a:endParaRPr lang="en-US"/>
            </a:p>
          </p:txBody>
        </p:sp>
      </p:grpSp>
      <p:grpSp>
        <p:nvGrpSpPr>
          <p:cNvPr id="7" name="Group 7"/>
          <p:cNvGrpSpPr>
            <a:grpSpLocks noChangeAspect="1"/>
          </p:cNvGrpSpPr>
          <p:nvPr/>
        </p:nvGrpSpPr>
        <p:grpSpPr>
          <a:xfrm>
            <a:off x="16705660" y="810817"/>
            <a:ext cx="782240" cy="782240"/>
            <a:chOff x="0" y="0"/>
            <a:chExt cx="1042987" cy="1042987"/>
          </a:xfrm>
        </p:grpSpPr>
        <p:sp>
          <p:nvSpPr>
            <p:cNvPr id="8" name="Freeform 8"/>
            <p:cNvSpPr/>
            <p:nvPr/>
          </p:nvSpPr>
          <p:spPr>
            <a:xfrm>
              <a:off x="0" y="0"/>
              <a:ext cx="1042924" cy="1042924"/>
            </a:xfrm>
            <a:custGeom>
              <a:avLst/>
              <a:gdLst/>
              <a:ahLst/>
              <a:cxnLst/>
              <a:rect l="l" t="t" r="r" b="b"/>
              <a:pathLst>
                <a:path w="1042924" h="1042924">
                  <a:moveTo>
                    <a:pt x="0" y="0"/>
                  </a:moveTo>
                  <a:lnTo>
                    <a:pt x="1042924" y="0"/>
                  </a:lnTo>
                  <a:lnTo>
                    <a:pt x="1042924" y="1042924"/>
                  </a:lnTo>
                  <a:lnTo>
                    <a:pt x="0" y="1042924"/>
                  </a:lnTo>
                  <a:lnTo>
                    <a:pt x="0" y="0"/>
                  </a:lnTo>
                  <a:close/>
                </a:path>
              </a:pathLst>
            </a:custGeom>
            <a:blipFill>
              <a:blip r:embed="rId4"/>
              <a:stretch>
                <a:fillRect r="-6" b="-6"/>
              </a:stretch>
            </a:blipFill>
          </p:spPr>
          <p:txBody>
            <a:bodyPr/>
            <a:lstStyle/>
            <a:p>
              <a:endParaRPr lang="en-US"/>
            </a:p>
          </p:txBody>
        </p:sp>
      </p:grpSp>
      <p:sp>
        <p:nvSpPr>
          <p:cNvPr id="9" name="TextBox 9"/>
          <p:cNvSpPr txBox="1"/>
          <p:nvPr/>
        </p:nvSpPr>
        <p:spPr>
          <a:xfrm>
            <a:off x="2221707" y="1825143"/>
            <a:ext cx="12946859" cy="662425"/>
          </a:xfrm>
          <a:prstGeom prst="rect">
            <a:avLst/>
          </a:prstGeom>
        </p:spPr>
        <p:txBody>
          <a:bodyPr lIns="0" tIns="0" rIns="0" bIns="0" rtlCol="0" anchor="t">
            <a:spAutoFit/>
          </a:bodyPr>
          <a:lstStyle/>
          <a:p>
            <a:pPr algn="l">
              <a:lnSpc>
                <a:spcPts val="4859"/>
              </a:lnSpc>
            </a:pPr>
            <a:r>
              <a:rPr lang="en-US" sz="5000" b="1" dirty="0">
                <a:solidFill>
                  <a:srgbClr val="331959"/>
                </a:solidFill>
                <a:latin typeface="Helvetica World Bold"/>
                <a:ea typeface="Helvetica World Bold"/>
                <a:cs typeface="Helvetica World Bold"/>
                <a:sym typeface="Helvetica World Bold"/>
              </a:rPr>
              <a:t>Substance Use Coercion</a:t>
            </a:r>
          </a:p>
        </p:txBody>
      </p:sp>
      <p:grpSp>
        <p:nvGrpSpPr>
          <p:cNvPr id="10" name="Group 10"/>
          <p:cNvGrpSpPr/>
          <p:nvPr/>
        </p:nvGrpSpPr>
        <p:grpSpPr>
          <a:xfrm>
            <a:off x="1785938" y="9022558"/>
            <a:ext cx="871538" cy="547688"/>
            <a:chOff x="0" y="0"/>
            <a:chExt cx="1162051" cy="730251"/>
          </a:xfrm>
        </p:grpSpPr>
        <p:sp>
          <p:nvSpPr>
            <p:cNvPr id="11" name="Freeform 11"/>
            <p:cNvSpPr/>
            <p:nvPr/>
          </p:nvSpPr>
          <p:spPr>
            <a:xfrm>
              <a:off x="0" y="0"/>
              <a:ext cx="1162051" cy="730251"/>
            </a:xfrm>
            <a:custGeom>
              <a:avLst/>
              <a:gdLst/>
              <a:ahLst/>
              <a:cxnLst/>
              <a:rect l="l" t="t" r="r" b="b"/>
              <a:pathLst>
                <a:path w="1162051" h="730251">
                  <a:moveTo>
                    <a:pt x="0" y="0"/>
                  </a:moveTo>
                  <a:lnTo>
                    <a:pt x="1162051" y="0"/>
                  </a:lnTo>
                  <a:lnTo>
                    <a:pt x="1162051" y="730251"/>
                  </a:lnTo>
                  <a:lnTo>
                    <a:pt x="0" y="730251"/>
                  </a:lnTo>
                  <a:close/>
                </a:path>
              </a:pathLst>
            </a:custGeom>
            <a:solidFill>
              <a:srgbClr val="000000">
                <a:alpha val="0"/>
              </a:srgbClr>
            </a:solidFill>
          </p:spPr>
          <p:txBody>
            <a:bodyPr/>
            <a:lstStyle/>
            <a:p>
              <a:endParaRPr lang="en-US"/>
            </a:p>
          </p:txBody>
        </p:sp>
        <p:sp>
          <p:nvSpPr>
            <p:cNvPr id="12" name="TextBox 12"/>
            <p:cNvSpPr txBox="1"/>
            <p:nvPr/>
          </p:nvSpPr>
          <p:spPr>
            <a:xfrm>
              <a:off x="0" y="-38100"/>
              <a:ext cx="1162051" cy="768351"/>
            </a:xfrm>
            <a:prstGeom prst="rect">
              <a:avLst/>
            </a:prstGeom>
          </p:spPr>
          <p:txBody>
            <a:bodyPr lIns="0" tIns="0" rIns="0" bIns="0" rtlCol="0" anchor="ctr"/>
            <a:lstStyle/>
            <a:p>
              <a:pPr algn="l">
                <a:lnSpc>
                  <a:spcPts val="2160"/>
                </a:lnSpc>
              </a:pPr>
              <a:r>
                <a:rPr lang="en-US" sz="1800">
                  <a:solidFill>
                    <a:srgbClr val="331959"/>
                  </a:solidFill>
                  <a:latin typeface="Arial"/>
                  <a:ea typeface="Arial"/>
                  <a:cs typeface="Arial"/>
                  <a:sym typeface="Arial"/>
                </a:rPr>
                <a:t>9</a:t>
              </a:r>
            </a:p>
          </p:txBody>
        </p:sp>
      </p:grpSp>
      <p:sp>
        <p:nvSpPr>
          <p:cNvPr id="13" name="TextBox 13"/>
          <p:cNvSpPr txBox="1"/>
          <p:nvPr/>
        </p:nvSpPr>
        <p:spPr>
          <a:xfrm>
            <a:off x="2057779" y="3608064"/>
            <a:ext cx="13376933" cy="3800475"/>
          </a:xfrm>
          <a:prstGeom prst="rect">
            <a:avLst/>
          </a:prstGeom>
        </p:spPr>
        <p:txBody>
          <a:bodyPr lIns="0" tIns="0" rIns="0" bIns="0" rtlCol="0" anchor="t">
            <a:spAutoFit/>
          </a:bodyPr>
          <a:lstStyle/>
          <a:p>
            <a:pPr marL="258128" lvl="1" algn="l">
              <a:lnSpc>
                <a:spcPts val="6000"/>
              </a:lnSpc>
            </a:pPr>
            <a:r>
              <a:rPr lang="en-US" sz="3000" dirty="0">
                <a:solidFill>
                  <a:srgbClr val="000000"/>
                </a:solidFill>
                <a:latin typeface="Arial"/>
                <a:ea typeface="Arial"/>
                <a:cs typeface="Arial"/>
                <a:sym typeface="Arial"/>
              </a:rPr>
              <a:t>Substance use coercion is an aspect of coercive control and refers to a pattern of behaviors in which one partner uses tactics of abuse and violence to control or manipulate the other partner's substance use, or alternatively to exacerbate or excuse their own violence, often as part of a broader pattern of power and control. </a:t>
            </a:r>
          </a:p>
        </p:txBody>
      </p:sp>
      <p:sp>
        <p:nvSpPr>
          <p:cNvPr id="14" name="AutoShape 14"/>
          <p:cNvSpPr/>
          <p:nvPr/>
        </p:nvSpPr>
        <p:spPr>
          <a:xfrm flipV="1">
            <a:off x="2221707" y="3212856"/>
            <a:ext cx="13213005" cy="0"/>
          </a:xfrm>
          <a:prstGeom prst="line">
            <a:avLst/>
          </a:prstGeom>
          <a:ln w="47625" cap="rnd">
            <a:solidFill>
              <a:srgbClr val="BF66FB"/>
            </a:solidFill>
            <a:prstDash val="solid"/>
            <a:headEnd type="none" w="sm" len="sm"/>
            <a:tailEnd type="none" w="sm" len="sm"/>
          </a:ln>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A43E8338FDC9C408CDDDEEC826928C5" ma:contentTypeVersion="7" ma:contentTypeDescription="Create a new document." ma:contentTypeScope="" ma:versionID="4869f738a1c8ad9d0a7c92be922a8004">
  <xsd:schema xmlns:xsd="http://www.w3.org/2001/XMLSchema" xmlns:xs="http://www.w3.org/2001/XMLSchema" xmlns:p="http://schemas.microsoft.com/office/2006/metadata/properties" xmlns:ns2="a3ecbb17-1f6f-4e68-abbf-ed5d078c7c89" xmlns:ns3="d2bc505b-9134-47ed-a2f0-2290ded54739" xmlns:ns4="1205d717-f258-4695-a62f-f57fc629dc43" xmlns:ns5="cbecc781-00c5-4158-9dd4-9d46c8013956" targetNamespace="http://schemas.microsoft.com/office/2006/metadata/properties" ma:root="true" ma:fieldsID="c74747a6fea2fc47ef0c1f50f4f5ef3e" ns2:_="" ns3:_="" ns4:_="" ns5:_="">
    <xsd:import namespace="a3ecbb17-1f6f-4e68-abbf-ed5d078c7c89"/>
    <xsd:import namespace="d2bc505b-9134-47ed-a2f0-2290ded54739"/>
    <xsd:import namespace="1205d717-f258-4695-a62f-f57fc629dc43"/>
    <xsd:import namespace="cbecc781-00c5-4158-9dd4-9d46c801395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Tags" minOccurs="0"/>
                <xsd:element ref="ns2:Modules" minOccurs="0"/>
                <xsd:element ref="ns2:Thumbnail" minOccurs="0"/>
                <xsd:element ref="ns2:MediaServiceDateTaken" minOccurs="0"/>
                <xsd:element ref="ns2:MediaLengthInSeconds" minOccurs="0"/>
                <xsd:element ref="ns2:MediaServiceGenerationTime" minOccurs="0"/>
                <xsd:element ref="ns2:MediaServiceEventHashCode" minOccurs="0"/>
                <xsd:element ref="ns2:MediaServiceOCR" minOccurs="0"/>
                <xsd:element ref="ns2:tags0" minOccurs="0"/>
                <xsd:element ref="ns2:Reference" minOccurs="0"/>
                <xsd:element ref="ns2:MediaServiceLocation" minOccurs="0"/>
                <xsd:element ref="ns2:MediaServiceObjectDetectorVersions" minOccurs="0"/>
                <xsd:element ref="ns4:lcf76f155ced4ddcb4097134ff3c332f" minOccurs="0"/>
                <xsd:element ref="ns5:TaxCatchAll" minOccurs="0"/>
                <xsd:element ref="ns4:MediaServiceSearchProperties" minOccurs="0"/>
                <xsd:element ref="ns4:Notes"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ecbb17-1f6f-4e68-abbf-ed5d078c7c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Tags" ma:index="14" nillable="true" ma:displayName="Tags" ma:format="Dropdown" ma:internalName="Tags">
      <xsd:complexType>
        <xsd:complexContent>
          <xsd:extension base="dms:MultiChoiceFillIn">
            <xsd:sequence>
              <xsd:element name="Value" maxOccurs="unbounded" minOccurs="0" nillable="true">
                <xsd:simpleType>
                  <xsd:union memberTypes="dms:Text">
                    <xsd:simpleType>
                      <xsd:restriction base="dms:Choice">
                        <xsd:enumeration value="Python"/>
                        <xsd:enumeration value="Oracle"/>
                        <xsd:enumeration value="SAS"/>
                        <xsd:enumeration value="Excel"/>
                        <xsd:enumeration value="CSV"/>
                        <xsd:enumeration value="SQL"/>
                      </xsd:restriction>
                    </xsd:simpleType>
                  </xsd:union>
                </xsd:simpleType>
              </xsd:element>
            </xsd:sequence>
          </xsd:extension>
        </xsd:complexContent>
      </xsd:complexType>
    </xsd:element>
    <xsd:element name="Modules" ma:index="15" nillable="true" ma:displayName="Modules" ma:format="Dropdown" ma:internalName="Modules">
      <xsd:complexType>
        <xsd:complexContent>
          <xsd:extension base="dms:MultiChoiceFillIn">
            <xsd:sequence>
              <xsd:element name="Value" maxOccurs="unbounded" minOccurs="0" nillable="true">
                <xsd:simpleType>
                  <xsd:union memberTypes="dms:Text">
                    <xsd:simpleType>
                      <xsd:restriction base="dms:Choice">
                        <xsd:enumeration value="pandas"/>
                        <xsd:enumeration value="numpy"/>
                        <xsd:enumeration value="cx_Oracle"/>
                      </xsd:restriction>
                    </xsd:simpleType>
                  </xsd:union>
                </xsd:simpleType>
              </xsd:element>
            </xsd:sequence>
          </xsd:extension>
        </xsd:complexContent>
      </xsd:complexType>
    </xsd:element>
    <xsd:element name="Thumbnail" ma:index="16" nillable="true" ma:displayName="Thumbnail" ma:format="Thumbnail" ma:internalName="Thumbnail">
      <xsd:simpleType>
        <xsd:restriction base="dms:Unknow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tags0" ma:index="22" nillable="true" ma:displayName="Subject" ma:format="Dropdown" ma:internalName="tags0">
      <xsd:complexType>
        <xsd:complexContent>
          <xsd:extension base="dms:MultiChoice">
            <xsd:sequence>
              <xsd:element name="Value" maxOccurs="unbounded" minOccurs="0" nillable="true">
                <xsd:simpleType>
                  <xsd:restriction base="dms:Choice">
                    <xsd:enumeration value="AVO"/>
                    <xsd:enumeration value="Bail"/>
                    <xsd:enumeration value="Remand"/>
                    <xsd:enumeration value="Children and Young People"/>
                    <xsd:enumeration value="Courts"/>
                    <xsd:enumeration value="COVID-19"/>
                    <xsd:enumeration value="Supervision"/>
                    <xsd:enumeration value="Custody"/>
                    <xsd:enumeration value="Diversion"/>
                    <xsd:enumeration value="DV"/>
                    <xsd:enumeration value="Crime"/>
                    <xsd:enumeration value="Justice Demand"/>
                    <xsd:enumeration value="LinDA"/>
                    <xsd:enumeration value="Driving"/>
                    <xsd:enumeration value="Mental Health"/>
                    <xsd:enumeration value="Parole"/>
                    <xsd:enumeration value="Sentencing"/>
                    <xsd:enumeration value="Victims"/>
                    <xsd:enumeration value="Weapons"/>
                    <xsd:enumeration value="Women"/>
                    <xsd:enumeration value="Reform"/>
                    <xsd:enumeration value="CBA"/>
                    <xsd:enumeration value="Aboriginal People"/>
                    <xsd:enumeration value="Drugs"/>
                    <xsd:enumeration value="Policing"/>
                    <xsd:enumeration value="Reoffending"/>
                    <xsd:enumeration value="Sexual Offences"/>
                    <xsd:enumeration value="Property Crime"/>
                    <xsd:enumeration value="Civil"/>
                  </xsd:restriction>
                </xsd:simpleType>
              </xsd:element>
            </xsd:sequence>
          </xsd:extension>
        </xsd:complexContent>
      </xsd:complexType>
    </xsd:element>
    <xsd:element name="Reference" ma:index="23" nillable="true" ma:displayName="Reference" ma:description="Insert TRIM Reference" ma:format="Dropdown" ma:internalName="Reference">
      <xsd:simpleType>
        <xsd:restriction base="dms:Text">
          <xsd:maxLength value="255"/>
        </xsd:restriction>
      </xsd:simpleType>
    </xsd:element>
    <xsd:element name="MediaServiceLocation" ma:index="24" nillable="true" ma:displayName="Location" ma:indexed="true" ma:internalName="MediaServiceLocation"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bc505b-9134-47ed-a2f0-2290ded5473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205d717-f258-4695-a62f-f57fc629dc43" elementFormDefault="qualified">
    <xsd:import namespace="http://schemas.microsoft.com/office/2006/documentManagement/types"/>
    <xsd:import namespace="http://schemas.microsoft.com/office/infopath/2007/PartnerControls"/>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a4a9b5ed-3dec-4005-b770-d275ff43f163" ma:termSetId="09814cd3-568e-fe90-9814-8d621ff8fb84" ma:anchorId="fba54fb3-c3e1-fe81-a776-ca4b69148c4d" ma:open="true" ma:isKeyword="false">
      <xsd:complexType>
        <xsd:sequence>
          <xsd:element ref="pc:Terms" minOccurs="0" maxOccurs="1"/>
        </xsd:sequence>
      </xsd:complexType>
    </xsd:element>
    <xsd:element name="MediaServiceSearchProperties" ma:index="29" nillable="true" ma:displayName="MediaServiceSearchProperties" ma:hidden="true" ma:internalName="MediaServiceSearchProperties" ma:readOnly="true">
      <xsd:simpleType>
        <xsd:restriction base="dms:Note"/>
      </xsd:simpleType>
    </xsd:element>
    <xsd:element name="Notes" ma:index="30" nillable="true" ma:displayName="Notes" ma:format="Dropdown" ma:internalName="Notes">
      <xsd:simpleType>
        <xsd:restriction base="dms:Text">
          <xsd:maxLength value="255"/>
        </xsd:restriction>
      </xsd:simpleType>
    </xsd:element>
    <xsd:element name="MediaServiceBillingMetadata" ma:index="3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becc781-00c5-4158-9dd4-9d46c8013956" elementFormDefault="qualified">
    <xsd:import namespace="http://schemas.microsoft.com/office/2006/documentManagement/types"/>
    <xsd:import namespace="http://schemas.microsoft.com/office/infopath/2007/PartnerControls"/>
    <xsd:element name="TaxCatchAll" ma:index="28" nillable="true" ma:displayName="Taxonomy Catch All Column" ma:hidden="true" ma:list="{474ef109-3520-4e77-aa0b-8a6a907347c6}" ma:internalName="TaxCatchAll" ma:showField="CatchAllData" ma:web="cbecc781-00c5-4158-9dd4-9d46c801395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205d717-f258-4695-a62f-f57fc629dc43">
      <Terms xmlns="http://schemas.microsoft.com/office/infopath/2007/PartnerControls"/>
    </lcf76f155ced4ddcb4097134ff3c332f>
    <Thumbnail xmlns="a3ecbb17-1f6f-4e68-abbf-ed5d078c7c89" xsi:nil="true"/>
    <tags0 xmlns="a3ecbb17-1f6f-4e68-abbf-ed5d078c7c89" xsi:nil="true"/>
    <Notes xmlns="1205d717-f258-4695-a62f-f57fc629dc43" xsi:nil="true"/>
    <Modules xmlns="a3ecbb17-1f6f-4e68-abbf-ed5d078c7c89" xsi:nil="true"/>
    <Tags xmlns="a3ecbb17-1f6f-4e68-abbf-ed5d078c7c89" xsi:nil="true"/>
    <Reference xmlns="a3ecbb17-1f6f-4e68-abbf-ed5d078c7c89" xsi:nil="true"/>
    <TaxCatchAll xmlns="cbecc781-00c5-4158-9dd4-9d46c8013956" xsi:nil="true"/>
  </documentManagement>
</p:properties>
</file>

<file path=customXml/itemProps1.xml><?xml version="1.0" encoding="utf-8"?>
<ds:datastoreItem xmlns:ds="http://schemas.openxmlformats.org/officeDocument/2006/customXml" ds:itemID="{F6953D13-9B50-4226-918B-A059C01B612E}"/>
</file>

<file path=customXml/itemProps2.xml><?xml version="1.0" encoding="utf-8"?>
<ds:datastoreItem xmlns:ds="http://schemas.openxmlformats.org/officeDocument/2006/customXml" ds:itemID="{259D5D79-135F-4A32-885F-1D1222ADEEDA}">
  <ds:schemaRefs>
    <ds:schemaRef ds:uri="http://schemas.microsoft.com/sharepoint/v3/contenttype/forms"/>
  </ds:schemaRefs>
</ds:datastoreItem>
</file>

<file path=customXml/itemProps3.xml><?xml version="1.0" encoding="utf-8"?>
<ds:datastoreItem xmlns:ds="http://schemas.openxmlformats.org/officeDocument/2006/customXml" ds:itemID="{1E5E8C4B-03FD-45ED-AA80-315F7D87722C}">
  <ds:schemaRefs>
    <ds:schemaRef ds:uri="http://schemas.microsoft.com/office/2006/metadata/properties"/>
    <ds:schemaRef ds:uri="http://schemas.microsoft.com/office/infopath/2007/PartnerControls"/>
    <ds:schemaRef ds:uri="adac5cfc-630e-4c06-8e19-137826363b5b"/>
  </ds:schemaRefs>
</ds:datastoreItem>
</file>

<file path=docProps/app.xml><?xml version="1.0" encoding="utf-8"?>
<Properties xmlns="http://schemas.openxmlformats.org/officeDocument/2006/extended-properties" xmlns:vt="http://schemas.openxmlformats.org/officeDocument/2006/docPropsVTypes">
  <TotalTime>54</TotalTime>
  <Words>4229</Words>
  <Application>Microsoft Office PowerPoint</Application>
  <PresentationFormat>Custom</PresentationFormat>
  <Paragraphs>399</Paragraphs>
  <Slides>34</Slides>
  <Notes>26</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34</vt:i4>
      </vt:variant>
    </vt:vector>
  </HeadingPairs>
  <TitlesOfParts>
    <vt:vector size="47" baseType="lpstr">
      <vt:lpstr>Arial Bold</vt:lpstr>
      <vt:lpstr>Calibri</vt:lpstr>
      <vt:lpstr>Helvetica World Bold</vt:lpstr>
      <vt:lpstr>Calibri (MS)</vt:lpstr>
      <vt:lpstr>Calibri (MS) Bold</vt:lpstr>
      <vt:lpstr>Canva Sans</vt:lpstr>
      <vt:lpstr>Arimo Bold Italics</vt:lpstr>
      <vt:lpstr>Arial Italics</vt:lpstr>
      <vt:lpstr>Canva Sans Italics</vt:lpstr>
      <vt:lpstr>Arial</vt:lpstr>
      <vt:lpstr>Helvetica World</vt:lpstr>
      <vt:lpstr>Office Theme</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BOSCAR conference Humphreys_ EDITED .pptx</dc:title>
  <cp:lastModifiedBy>Cathy Humphreys</cp:lastModifiedBy>
  <cp:revision>2</cp:revision>
  <dcterms:created xsi:type="dcterms:W3CDTF">2006-08-16T00:00:00Z</dcterms:created>
  <dcterms:modified xsi:type="dcterms:W3CDTF">2025-08-02T01:10:29Z</dcterms:modified>
  <dc:identifier>DAGut9EPClA</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0x0101002A43E8338FDC9C408CDDDEEC826928C5</vt:lpwstr>
  </property>
  <property fmtid="{D5CDD505-2E9C-101B-9397-08002B2CF9AE}" pid="3" name="MediaServiceImageTags">
    <vt:lpwstr/>
  </property>
</Properties>
</file>