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diagrams/data4.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theme/themeOverride2.xml" ContentType="application/vnd.openxmlformats-officedocument.themeOverride+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colors3.xml" ContentType="application/vnd.openxmlformats-officedocument.drawingml.diagramColors+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heme/themeOverride4.xml" ContentType="application/vnd.openxmlformats-officedocument.themeOverride+xml"/>
  <Override PartName="/ppt/diagrams/layout3.xml" ContentType="application/vnd.openxmlformats-officedocument.drawingml.diagramLayout+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rawing3.xml" ContentType="application/vnd.ms-office.drawingml.diagramDrawing+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Masters/notesMaster1.xml" ContentType="application/vnd.openxmlformats-officedocument.presentationml.notesMaster+xml"/>
  <Override PartName="/ppt/theme/theme1.xml" ContentType="application/vnd.openxmlformats-officedocument.theme+xml"/>
  <Override PartName="/ppt/diagrams/quickStyle3.xml" ContentType="application/vnd.openxmlformats-officedocument.drawingml.diagramStyl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1.xml" ContentType="application/vnd.openxmlformats-officedocument.themeOverrid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41"/>
  </p:notesMasterIdLst>
  <p:sldIdLst>
    <p:sldId id="256" r:id="rId2"/>
    <p:sldId id="619" r:id="rId3"/>
    <p:sldId id="629" r:id="rId4"/>
    <p:sldId id="643" r:id="rId5"/>
    <p:sldId id="649" r:id="rId6"/>
    <p:sldId id="628" r:id="rId7"/>
    <p:sldId id="678" r:id="rId8"/>
    <p:sldId id="691" r:id="rId9"/>
    <p:sldId id="684" r:id="rId10"/>
    <p:sldId id="690" r:id="rId11"/>
    <p:sldId id="660" r:id="rId12"/>
    <p:sldId id="656" r:id="rId13"/>
    <p:sldId id="657" r:id="rId14"/>
    <p:sldId id="663" r:id="rId15"/>
    <p:sldId id="664" r:id="rId16"/>
    <p:sldId id="665" r:id="rId17"/>
    <p:sldId id="666" r:id="rId18"/>
    <p:sldId id="667" r:id="rId19"/>
    <p:sldId id="668" r:id="rId20"/>
    <p:sldId id="669" r:id="rId21"/>
    <p:sldId id="671" r:id="rId22"/>
    <p:sldId id="676" r:id="rId23"/>
    <p:sldId id="679" r:id="rId24"/>
    <p:sldId id="696" r:id="rId25"/>
    <p:sldId id="695" r:id="rId26"/>
    <p:sldId id="670" r:id="rId27"/>
    <p:sldId id="672" r:id="rId28"/>
    <p:sldId id="673" r:id="rId29"/>
    <p:sldId id="674" r:id="rId30"/>
    <p:sldId id="688" r:id="rId31"/>
    <p:sldId id="689" r:id="rId32"/>
    <p:sldId id="687" r:id="rId33"/>
    <p:sldId id="694" r:id="rId34"/>
    <p:sldId id="692" r:id="rId35"/>
    <p:sldId id="693" r:id="rId36"/>
    <p:sldId id="662" r:id="rId37"/>
    <p:sldId id="655" r:id="rId38"/>
    <p:sldId id="659" r:id="rId39"/>
    <p:sldId id="270" r:id="rId40"/>
  </p:sldIdLst>
  <p:sldSz cx="12192000" cy="6858000"/>
  <p:notesSz cx="6858000" cy="9144000"/>
  <p:custDataLst>
    <p:tags r:id="rId4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B34A67-4BA1-438A-861F-E241B2E9798C}" v="590" dt="2025-08-03T22:57:03.0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6" d="100"/>
          <a:sy n="56" d="100"/>
        </p:scale>
        <p:origin x="368" y="44"/>
      </p:cViewPr>
      <p:guideLst/>
    </p:cSldViewPr>
  </p:slideViewPr>
  <p:notesTextViewPr>
    <p:cViewPr>
      <p:scale>
        <a:sx n="1" d="1"/>
        <a:sy n="1" d="1"/>
      </p:scale>
      <p:origin x="0" y="0"/>
    </p:cViewPr>
  </p:notesTextViewPr>
  <p:sorterViewPr>
    <p:cViewPr>
      <p:scale>
        <a:sx n="100" d="100"/>
        <a:sy n="100" d="100"/>
      </p:scale>
      <p:origin x="0" y="-182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gs" Target="tags/tag1.xml"/><Relationship Id="rId47" Type="http://schemas.microsoft.com/office/2015/10/relationships/revisionInfo" Target="revisionInfo.xml"/><Relationship Id="rId50"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Column2</c:v>
                </c:pt>
              </c:strCache>
            </c:strRef>
          </c:tx>
          <c:spPr>
            <a:solidFill>
              <a:schemeClr val="accent6">
                <a:lumMod val="60000"/>
                <a:lumOff val="40000"/>
              </a:schemeClr>
            </a:solidFill>
          </c:spPr>
          <c:dPt>
            <c:idx val="0"/>
            <c:bubble3D val="0"/>
            <c:spPr>
              <a:solidFill>
                <a:schemeClr val="accent4"/>
              </a:solidFill>
              <a:ln w="19050">
                <a:solidFill>
                  <a:schemeClr val="lt1"/>
                </a:solidFill>
              </a:ln>
              <a:effectLst/>
            </c:spPr>
            <c:extLst>
              <c:ext xmlns:c16="http://schemas.microsoft.com/office/drawing/2014/chart" uri="{C3380CC4-5D6E-409C-BE32-E72D297353CC}">
                <c16:uniqueId val="{00000001-B0E2-4718-A1E3-C88DD464E30C}"/>
              </c:ext>
            </c:extLst>
          </c:dPt>
          <c:dPt>
            <c:idx val="1"/>
            <c:bubble3D val="0"/>
            <c:spPr>
              <a:solidFill>
                <a:srgbClr val="7030A0"/>
              </a:solidFill>
              <a:ln w="19050">
                <a:solidFill>
                  <a:schemeClr val="lt1"/>
                </a:solidFill>
              </a:ln>
              <a:effectLst/>
            </c:spPr>
            <c:extLst>
              <c:ext xmlns:c16="http://schemas.microsoft.com/office/drawing/2014/chart" uri="{C3380CC4-5D6E-409C-BE32-E72D297353CC}">
                <c16:uniqueId val="{00000003-B0E2-4718-A1E3-C88DD464E30C}"/>
              </c:ext>
            </c:extLst>
          </c:dPt>
          <c:dLbls>
            <c:delete val="1"/>
          </c:dLbls>
          <c:cat>
            <c:strRef>
              <c:f>Sheet1!$A$2:$A$3</c:f>
              <c:strCache>
                <c:ptCount val="2"/>
                <c:pt idx="0">
                  <c:v>Yes</c:v>
                </c:pt>
                <c:pt idx="1">
                  <c:v>No</c:v>
                </c:pt>
              </c:strCache>
            </c:strRef>
          </c:cat>
          <c:val>
            <c:numRef>
              <c:f>Sheet1!$B$2:$B$3</c:f>
              <c:numCache>
                <c:formatCode>0.00%</c:formatCode>
                <c:ptCount val="2"/>
                <c:pt idx="0">
                  <c:v>0.5444</c:v>
                </c:pt>
                <c:pt idx="1">
                  <c:v>0.34910000000000002</c:v>
                </c:pt>
              </c:numCache>
            </c:numRef>
          </c:val>
          <c:extLst>
            <c:ext xmlns:c16="http://schemas.microsoft.com/office/drawing/2014/chart" uri="{C3380CC4-5D6E-409C-BE32-E72D297353CC}">
              <c16:uniqueId val="{00000004-B0E2-4718-A1E3-C88DD464E30C}"/>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tx>
            <c:strRef>
              <c:f>Sheet1!$B$1</c:f>
              <c:strCache>
                <c:ptCount val="1"/>
                <c:pt idx="0">
                  <c:v>Column2</c:v>
                </c:pt>
              </c:strCache>
            </c:strRef>
          </c:tx>
          <c:spPr>
            <a:solidFill>
              <a:schemeClr val="accent6">
                <a:lumMod val="60000"/>
                <a:lumOff val="40000"/>
              </a:schemeClr>
            </a:solidFill>
          </c:spPr>
          <c:dPt>
            <c:idx val="0"/>
            <c:bubble3D val="0"/>
            <c:spPr>
              <a:solidFill>
                <a:schemeClr val="accent4"/>
              </a:solidFill>
              <a:ln w="19050">
                <a:solidFill>
                  <a:schemeClr val="lt1"/>
                </a:solidFill>
              </a:ln>
              <a:effectLst/>
            </c:spPr>
            <c:extLst>
              <c:ext xmlns:c16="http://schemas.microsoft.com/office/drawing/2014/chart" uri="{C3380CC4-5D6E-409C-BE32-E72D297353CC}">
                <c16:uniqueId val="{00000001-1826-4933-906C-EEE9B2BC640C}"/>
              </c:ext>
            </c:extLst>
          </c:dPt>
          <c:dPt>
            <c:idx val="1"/>
            <c:bubble3D val="0"/>
            <c:spPr>
              <a:solidFill>
                <a:srgbClr val="7030A0"/>
              </a:solidFill>
              <a:ln w="19050">
                <a:solidFill>
                  <a:schemeClr val="lt1"/>
                </a:solidFill>
              </a:ln>
              <a:effectLst/>
            </c:spPr>
            <c:extLst>
              <c:ext xmlns:c16="http://schemas.microsoft.com/office/drawing/2014/chart" uri="{C3380CC4-5D6E-409C-BE32-E72D297353CC}">
                <c16:uniqueId val="{00000003-1826-4933-906C-EEE9B2BC640C}"/>
              </c:ext>
            </c:extLst>
          </c:dPt>
          <c:dLbls>
            <c:delete val="1"/>
          </c:dLbls>
          <c:cat>
            <c:strRef>
              <c:f>Sheet1!$A$2:$A$3</c:f>
              <c:strCache>
                <c:ptCount val="2"/>
                <c:pt idx="0">
                  <c:v>Yes</c:v>
                </c:pt>
                <c:pt idx="1">
                  <c:v>No</c:v>
                </c:pt>
              </c:strCache>
            </c:strRef>
          </c:cat>
          <c:val>
            <c:numRef>
              <c:f>Sheet1!$B$2:$B$3</c:f>
              <c:numCache>
                <c:formatCode>0.00%</c:formatCode>
                <c:ptCount val="2"/>
                <c:pt idx="0">
                  <c:v>0.2722</c:v>
                </c:pt>
                <c:pt idx="1">
                  <c:v>0.69230000000000003</c:v>
                </c:pt>
              </c:numCache>
            </c:numRef>
          </c:val>
          <c:extLst>
            <c:ext xmlns:c16="http://schemas.microsoft.com/office/drawing/2014/chart" uri="{C3380CC4-5D6E-409C-BE32-E72D297353CC}">
              <c16:uniqueId val="{00000004-1826-4933-906C-EEE9B2BC640C}"/>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r"/>
      <c:legendEntry>
        <c:idx val="0"/>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Reason for Return</c:v>
                </c:pt>
              </c:strCache>
            </c:strRef>
          </c:tx>
          <c:dPt>
            <c:idx val="0"/>
            <c:bubble3D val="0"/>
            <c:spPr>
              <a:solidFill>
                <a:schemeClr val="accent1">
                  <a:shade val="76000"/>
                </a:schemeClr>
              </a:solidFill>
              <a:ln w="19050">
                <a:solidFill>
                  <a:schemeClr val="lt1"/>
                </a:solidFill>
              </a:ln>
              <a:effectLst/>
            </c:spPr>
            <c:extLst>
              <c:ext xmlns:c16="http://schemas.microsoft.com/office/drawing/2014/chart" uri="{C3380CC4-5D6E-409C-BE32-E72D297353CC}">
                <c16:uniqueId val="{00000001-75CF-4C06-9196-598C62870D74}"/>
              </c:ext>
            </c:extLst>
          </c:dPt>
          <c:dPt>
            <c:idx val="1"/>
            <c:bubble3D val="0"/>
            <c:spPr>
              <a:solidFill>
                <a:schemeClr val="accent2">
                  <a:shade val="76000"/>
                </a:schemeClr>
              </a:solidFill>
              <a:ln w="19050">
                <a:solidFill>
                  <a:schemeClr val="lt1"/>
                </a:solidFill>
              </a:ln>
              <a:effectLst/>
            </c:spPr>
            <c:extLst>
              <c:ext xmlns:c16="http://schemas.microsoft.com/office/drawing/2014/chart" uri="{C3380CC4-5D6E-409C-BE32-E72D297353CC}">
                <c16:uniqueId val="{00000003-75CF-4C06-9196-598C62870D74}"/>
              </c:ext>
            </c:extLst>
          </c:dPt>
          <c:dPt>
            <c:idx val="2"/>
            <c:bubble3D val="0"/>
            <c:spPr>
              <a:solidFill>
                <a:schemeClr val="accent3">
                  <a:shade val="76000"/>
                </a:schemeClr>
              </a:solidFill>
              <a:ln w="19050">
                <a:solidFill>
                  <a:schemeClr val="lt1"/>
                </a:solidFill>
              </a:ln>
              <a:effectLst/>
            </c:spPr>
            <c:extLst>
              <c:ext xmlns:c16="http://schemas.microsoft.com/office/drawing/2014/chart" uri="{C3380CC4-5D6E-409C-BE32-E72D297353CC}">
                <c16:uniqueId val="{00000005-75CF-4C06-9196-598C62870D74}"/>
              </c:ext>
            </c:extLst>
          </c:dPt>
          <c:dPt>
            <c:idx val="3"/>
            <c:bubble3D val="0"/>
            <c:spPr>
              <a:solidFill>
                <a:schemeClr val="accent4">
                  <a:shade val="76000"/>
                </a:schemeClr>
              </a:solidFill>
              <a:ln w="19050">
                <a:solidFill>
                  <a:schemeClr val="lt1"/>
                </a:solidFill>
              </a:ln>
              <a:effectLst/>
            </c:spPr>
            <c:extLst>
              <c:ext xmlns:c16="http://schemas.microsoft.com/office/drawing/2014/chart" uri="{C3380CC4-5D6E-409C-BE32-E72D297353CC}">
                <c16:uniqueId val="{00000007-75CF-4C06-9196-598C62870D74}"/>
              </c:ext>
            </c:extLst>
          </c:dPt>
          <c:dPt>
            <c:idx val="4"/>
            <c:bubble3D val="0"/>
            <c:spPr>
              <a:solidFill>
                <a:schemeClr val="accent5">
                  <a:shade val="76000"/>
                </a:schemeClr>
              </a:solidFill>
              <a:ln w="19050">
                <a:solidFill>
                  <a:schemeClr val="lt1"/>
                </a:solidFill>
              </a:ln>
              <a:effectLst/>
            </c:spPr>
            <c:extLst>
              <c:ext xmlns:c16="http://schemas.microsoft.com/office/drawing/2014/chart" uri="{C3380CC4-5D6E-409C-BE32-E72D297353CC}">
                <c16:uniqueId val="{00000009-75CF-4C06-9196-598C62870D74}"/>
              </c:ext>
            </c:extLst>
          </c:dPt>
          <c:dPt>
            <c:idx val="5"/>
            <c:bubble3D val="0"/>
            <c:spPr>
              <a:solidFill>
                <a:schemeClr val="accent6">
                  <a:shade val="76000"/>
                </a:schemeClr>
              </a:solidFill>
              <a:ln w="19050">
                <a:solidFill>
                  <a:schemeClr val="lt1"/>
                </a:solidFill>
              </a:ln>
              <a:effectLst/>
            </c:spPr>
            <c:extLst>
              <c:ext xmlns:c16="http://schemas.microsoft.com/office/drawing/2014/chart" uri="{C3380CC4-5D6E-409C-BE32-E72D297353CC}">
                <c16:uniqueId val="{0000000B-75CF-4C06-9196-598C62870D74}"/>
              </c:ext>
            </c:extLst>
          </c:dPt>
          <c:dPt>
            <c:idx val="6"/>
            <c:bubble3D val="0"/>
            <c:spPr>
              <a:solidFill>
                <a:schemeClr val="accent1">
                  <a:tint val="77000"/>
                </a:schemeClr>
              </a:solidFill>
              <a:ln w="19050">
                <a:solidFill>
                  <a:schemeClr val="lt1"/>
                </a:solidFill>
              </a:ln>
              <a:effectLst/>
            </c:spPr>
            <c:extLst>
              <c:ext xmlns:c16="http://schemas.microsoft.com/office/drawing/2014/chart" uri="{C3380CC4-5D6E-409C-BE32-E72D297353CC}">
                <c16:uniqueId val="{0000000D-75CF-4C06-9196-598C62870D7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Sheet1!$A$2:$A$8</c:f>
              <c:strCache>
                <c:ptCount val="7"/>
                <c:pt idx="0">
                  <c:v>Blank</c:v>
                </c:pt>
                <c:pt idx="1">
                  <c:v>Breach of bail</c:v>
                </c:pt>
                <c:pt idx="2">
                  <c:v>Breach of parole</c:v>
                </c:pt>
                <c:pt idx="3">
                  <c:v>New offence</c:v>
                </c:pt>
                <c:pt idx="4">
                  <c:v>New offence&amp;bail breach</c:v>
                </c:pt>
                <c:pt idx="5">
                  <c:v>New offence&amp;parole breach</c:v>
                </c:pt>
                <c:pt idx="6">
                  <c:v>Other</c:v>
                </c:pt>
              </c:strCache>
            </c:strRef>
          </c:cat>
          <c:val>
            <c:numRef>
              <c:f>Sheet1!$B$2:$B$8</c:f>
              <c:numCache>
                <c:formatCode>General</c:formatCode>
                <c:ptCount val="7"/>
                <c:pt idx="0">
                  <c:v>5.92</c:v>
                </c:pt>
                <c:pt idx="1">
                  <c:v>11.24</c:v>
                </c:pt>
                <c:pt idx="2">
                  <c:v>5.92</c:v>
                </c:pt>
                <c:pt idx="3">
                  <c:v>66.86</c:v>
                </c:pt>
                <c:pt idx="4">
                  <c:v>7.1</c:v>
                </c:pt>
                <c:pt idx="5">
                  <c:v>2.37</c:v>
                </c:pt>
                <c:pt idx="6">
                  <c:v>0.59</c:v>
                </c:pt>
              </c:numCache>
            </c:numRef>
          </c:val>
          <c:extLst>
            <c:ext xmlns:c16="http://schemas.microsoft.com/office/drawing/2014/chart" uri="{C3380CC4-5D6E-409C-BE32-E72D297353CC}">
              <c16:uniqueId val="{0000000E-75CF-4C06-9196-598C62870D74}"/>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6582945100612424"/>
          <c:y val="0.20172600075767569"/>
          <c:w val="0.2884647491980169"/>
          <c:h val="0.6859086340404466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colors2.xml><?xml version="1.0" encoding="utf-8"?>
<cs:colorStyle xmlns:cs="http://schemas.microsoft.com/office/drawing/2012/chartStyle" xmlns:a="http://schemas.openxmlformats.org/drawingml/2006/main" meth="acrossLinear" id="1">
  <a:schemeClr val="dk1">
    <a:tint val="88000"/>
  </a:schemeClr>
  <a:schemeClr val="dk1">
    <a:tint val="55000"/>
  </a:schemeClr>
  <a:schemeClr val="dk1">
    <a:tint val="78000"/>
  </a:schemeClr>
  <a:schemeClr val="dk1">
    <a:tint val="92000"/>
  </a:schemeClr>
  <a:schemeClr val="dk1">
    <a:tint val="70000"/>
  </a:schemeClr>
  <a:schemeClr val="dk1">
    <a:tint val="30000"/>
  </a:schemeClr>
</cs:colorStyle>
</file>

<file path=ppt/charts/colors3.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F63159-FBB5-4D63-A167-88688E516636}"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C2DFFE3F-3A6F-4380-B70A-3DF5EFBAAAEC}">
      <dgm:prSet/>
      <dgm:spPr/>
      <dgm:t>
        <a:bodyPr/>
        <a:lstStyle/>
        <a:p>
          <a:r>
            <a:rPr lang="en-AU"/>
            <a:t>Prison Survey = 178</a:t>
          </a:r>
          <a:endParaRPr lang="en-US"/>
        </a:p>
      </dgm:t>
    </dgm:pt>
    <dgm:pt modelId="{314B7988-BBA7-43E5-AEC7-4817A026C4E9}" type="parTrans" cxnId="{64899B5B-C5C3-466F-8AFC-C063CABA0A12}">
      <dgm:prSet/>
      <dgm:spPr/>
      <dgm:t>
        <a:bodyPr/>
        <a:lstStyle/>
        <a:p>
          <a:endParaRPr lang="en-US"/>
        </a:p>
      </dgm:t>
    </dgm:pt>
    <dgm:pt modelId="{7FED2757-971A-4CB4-8183-25CDDA596A0B}" type="sibTrans" cxnId="{64899B5B-C5C3-466F-8AFC-C063CABA0A12}">
      <dgm:prSet/>
      <dgm:spPr/>
      <dgm:t>
        <a:bodyPr/>
        <a:lstStyle/>
        <a:p>
          <a:endParaRPr lang="en-US"/>
        </a:p>
      </dgm:t>
    </dgm:pt>
    <dgm:pt modelId="{585112F0-1760-42E9-A976-F9DA89BE9679}">
      <dgm:prSet/>
      <dgm:spPr/>
      <dgm:t>
        <a:bodyPr/>
        <a:lstStyle/>
        <a:p>
          <a:r>
            <a:rPr lang="en-AU"/>
            <a:t>DUMA - (ECU) = 227</a:t>
          </a:r>
          <a:endParaRPr lang="en-US"/>
        </a:p>
      </dgm:t>
    </dgm:pt>
    <dgm:pt modelId="{53BA8724-35BF-4B5A-840C-8EEB2B9B1EF7}" type="parTrans" cxnId="{FF37F454-D2F1-49B4-B463-B2AE494DA5F4}">
      <dgm:prSet/>
      <dgm:spPr/>
      <dgm:t>
        <a:bodyPr/>
        <a:lstStyle/>
        <a:p>
          <a:endParaRPr lang="en-US"/>
        </a:p>
      </dgm:t>
    </dgm:pt>
    <dgm:pt modelId="{B317327D-6836-4675-9811-88AC657760F2}" type="sibTrans" cxnId="{FF37F454-D2F1-49B4-B463-B2AE494DA5F4}">
      <dgm:prSet/>
      <dgm:spPr/>
      <dgm:t>
        <a:bodyPr/>
        <a:lstStyle/>
        <a:p>
          <a:endParaRPr lang="en-US"/>
        </a:p>
      </dgm:t>
    </dgm:pt>
    <dgm:pt modelId="{8626BBEA-F598-4F8B-8EE5-044525DF5FAA}">
      <dgm:prSet/>
      <dgm:spPr/>
      <dgm:t>
        <a:bodyPr/>
        <a:lstStyle/>
        <a:p>
          <a:r>
            <a:rPr lang="en-AU"/>
            <a:t>Interviews = 62</a:t>
          </a:r>
          <a:endParaRPr lang="en-US"/>
        </a:p>
      </dgm:t>
    </dgm:pt>
    <dgm:pt modelId="{4C91101A-5C9F-48C4-AA0D-28BF3EE6C767}" type="parTrans" cxnId="{7F0D781E-BF46-4724-A6C7-ED11C8AC6A43}">
      <dgm:prSet/>
      <dgm:spPr/>
      <dgm:t>
        <a:bodyPr/>
        <a:lstStyle/>
        <a:p>
          <a:endParaRPr lang="en-US"/>
        </a:p>
      </dgm:t>
    </dgm:pt>
    <dgm:pt modelId="{28C591A7-9834-42F1-9B24-40D1D4D3D1B9}" type="sibTrans" cxnId="{7F0D781E-BF46-4724-A6C7-ED11C8AC6A43}">
      <dgm:prSet/>
      <dgm:spPr/>
      <dgm:t>
        <a:bodyPr/>
        <a:lstStyle/>
        <a:p>
          <a:endParaRPr lang="en-US"/>
        </a:p>
      </dgm:t>
    </dgm:pt>
    <dgm:pt modelId="{5C6FFECB-16F4-452C-BFC6-B2933E381C86}">
      <dgm:prSet/>
      <dgm:spPr/>
      <dgm:t>
        <a:bodyPr/>
        <a:lstStyle/>
        <a:p>
          <a:r>
            <a:rPr lang="en-US"/>
            <a:t>Lived Experience Forum</a:t>
          </a:r>
        </a:p>
      </dgm:t>
    </dgm:pt>
    <dgm:pt modelId="{AA6A3FD5-CB26-47AF-A066-CF37155468FB}" type="parTrans" cxnId="{55CCAC3C-F5B9-4343-BB76-52925EB772CB}">
      <dgm:prSet/>
      <dgm:spPr/>
      <dgm:t>
        <a:bodyPr/>
        <a:lstStyle/>
        <a:p>
          <a:endParaRPr lang="en-US"/>
        </a:p>
      </dgm:t>
    </dgm:pt>
    <dgm:pt modelId="{71972E42-DC12-4C5B-B25F-6D22BBD0AE1C}" type="sibTrans" cxnId="{55CCAC3C-F5B9-4343-BB76-52925EB772CB}">
      <dgm:prSet/>
      <dgm:spPr/>
      <dgm:t>
        <a:bodyPr/>
        <a:lstStyle/>
        <a:p>
          <a:endParaRPr lang="en-US"/>
        </a:p>
      </dgm:t>
    </dgm:pt>
    <dgm:pt modelId="{EEDAFB38-A98C-4087-B0A9-7E38894EB770}" type="pres">
      <dgm:prSet presAssocID="{89F63159-FBB5-4D63-A167-88688E516636}" presName="hierChild1" presStyleCnt="0">
        <dgm:presLayoutVars>
          <dgm:chPref val="1"/>
          <dgm:dir/>
          <dgm:animOne val="branch"/>
          <dgm:animLvl val="lvl"/>
          <dgm:resizeHandles/>
        </dgm:presLayoutVars>
      </dgm:prSet>
      <dgm:spPr/>
    </dgm:pt>
    <dgm:pt modelId="{AD0C5488-5E7F-442B-B03D-1BBBA20235A6}" type="pres">
      <dgm:prSet presAssocID="{C2DFFE3F-3A6F-4380-B70A-3DF5EFBAAAEC}" presName="hierRoot1" presStyleCnt="0"/>
      <dgm:spPr/>
    </dgm:pt>
    <dgm:pt modelId="{9918F93F-27DB-419E-B40D-47761B8BC706}" type="pres">
      <dgm:prSet presAssocID="{C2DFFE3F-3A6F-4380-B70A-3DF5EFBAAAEC}" presName="composite" presStyleCnt="0"/>
      <dgm:spPr/>
    </dgm:pt>
    <dgm:pt modelId="{402E2643-5800-4361-A484-8945A178C673}" type="pres">
      <dgm:prSet presAssocID="{C2DFFE3F-3A6F-4380-B70A-3DF5EFBAAAEC}" presName="background" presStyleLbl="node0" presStyleIdx="0" presStyleCnt="4"/>
      <dgm:spPr/>
    </dgm:pt>
    <dgm:pt modelId="{5674700B-1741-4C93-A56D-4606D2454B6E}" type="pres">
      <dgm:prSet presAssocID="{C2DFFE3F-3A6F-4380-B70A-3DF5EFBAAAEC}" presName="text" presStyleLbl="fgAcc0" presStyleIdx="0" presStyleCnt="4">
        <dgm:presLayoutVars>
          <dgm:chPref val="3"/>
        </dgm:presLayoutVars>
      </dgm:prSet>
      <dgm:spPr/>
    </dgm:pt>
    <dgm:pt modelId="{58C1BE9D-1066-4CAF-A6D5-6F692178E249}" type="pres">
      <dgm:prSet presAssocID="{C2DFFE3F-3A6F-4380-B70A-3DF5EFBAAAEC}" presName="hierChild2" presStyleCnt="0"/>
      <dgm:spPr/>
    </dgm:pt>
    <dgm:pt modelId="{1BE205BB-9FC1-4467-A675-6EA88F81D111}" type="pres">
      <dgm:prSet presAssocID="{585112F0-1760-42E9-A976-F9DA89BE9679}" presName="hierRoot1" presStyleCnt="0"/>
      <dgm:spPr/>
    </dgm:pt>
    <dgm:pt modelId="{4EFF45C2-CBAE-46A8-8E36-59131AA74812}" type="pres">
      <dgm:prSet presAssocID="{585112F0-1760-42E9-A976-F9DA89BE9679}" presName="composite" presStyleCnt="0"/>
      <dgm:spPr/>
    </dgm:pt>
    <dgm:pt modelId="{E9DD841A-BD91-464D-A3AD-A408549D24DD}" type="pres">
      <dgm:prSet presAssocID="{585112F0-1760-42E9-A976-F9DA89BE9679}" presName="background" presStyleLbl="node0" presStyleIdx="1" presStyleCnt="4"/>
      <dgm:spPr/>
    </dgm:pt>
    <dgm:pt modelId="{E4D82F53-8E33-421B-A2BF-30B685AEA883}" type="pres">
      <dgm:prSet presAssocID="{585112F0-1760-42E9-A976-F9DA89BE9679}" presName="text" presStyleLbl="fgAcc0" presStyleIdx="1" presStyleCnt="4">
        <dgm:presLayoutVars>
          <dgm:chPref val="3"/>
        </dgm:presLayoutVars>
      </dgm:prSet>
      <dgm:spPr/>
    </dgm:pt>
    <dgm:pt modelId="{3D4F5064-023B-45B0-96EE-AD98C52A2B1E}" type="pres">
      <dgm:prSet presAssocID="{585112F0-1760-42E9-A976-F9DA89BE9679}" presName="hierChild2" presStyleCnt="0"/>
      <dgm:spPr/>
    </dgm:pt>
    <dgm:pt modelId="{FB8F4537-4E01-40E4-B58B-B15C6577F8CD}" type="pres">
      <dgm:prSet presAssocID="{8626BBEA-F598-4F8B-8EE5-044525DF5FAA}" presName="hierRoot1" presStyleCnt="0"/>
      <dgm:spPr/>
    </dgm:pt>
    <dgm:pt modelId="{41028CF1-01E7-43F0-A094-B2A85BA11FC0}" type="pres">
      <dgm:prSet presAssocID="{8626BBEA-F598-4F8B-8EE5-044525DF5FAA}" presName="composite" presStyleCnt="0"/>
      <dgm:spPr/>
    </dgm:pt>
    <dgm:pt modelId="{096135BF-A2C7-4AD5-8BBE-299A74399E69}" type="pres">
      <dgm:prSet presAssocID="{8626BBEA-F598-4F8B-8EE5-044525DF5FAA}" presName="background" presStyleLbl="node0" presStyleIdx="2" presStyleCnt="4"/>
      <dgm:spPr/>
    </dgm:pt>
    <dgm:pt modelId="{C5C5569E-B3D8-45C2-8804-8A43C770D027}" type="pres">
      <dgm:prSet presAssocID="{8626BBEA-F598-4F8B-8EE5-044525DF5FAA}" presName="text" presStyleLbl="fgAcc0" presStyleIdx="2" presStyleCnt="4">
        <dgm:presLayoutVars>
          <dgm:chPref val="3"/>
        </dgm:presLayoutVars>
      </dgm:prSet>
      <dgm:spPr/>
    </dgm:pt>
    <dgm:pt modelId="{2C4FBFCC-B063-4931-90C5-4509F0330538}" type="pres">
      <dgm:prSet presAssocID="{8626BBEA-F598-4F8B-8EE5-044525DF5FAA}" presName="hierChild2" presStyleCnt="0"/>
      <dgm:spPr/>
    </dgm:pt>
    <dgm:pt modelId="{F75C4A13-CC75-458D-89F1-0A0EA6212A5E}" type="pres">
      <dgm:prSet presAssocID="{5C6FFECB-16F4-452C-BFC6-B2933E381C86}" presName="hierRoot1" presStyleCnt="0"/>
      <dgm:spPr/>
    </dgm:pt>
    <dgm:pt modelId="{5F8E573D-24D5-4144-96F8-1F8EE3367C73}" type="pres">
      <dgm:prSet presAssocID="{5C6FFECB-16F4-452C-BFC6-B2933E381C86}" presName="composite" presStyleCnt="0"/>
      <dgm:spPr/>
    </dgm:pt>
    <dgm:pt modelId="{8A5CA2BC-34B4-4D12-82DA-9857E8CC6A13}" type="pres">
      <dgm:prSet presAssocID="{5C6FFECB-16F4-452C-BFC6-B2933E381C86}" presName="background" presStyleLbl="node0" presStyleIdx="3" presStyleCnt="4"/>
      <dgm:spPr/>
    </dgm:pt>
    <dgm:pt modelId="{1B24F124-7C3A-436C-B0A1-B4F87E2281DB}" type="pres">
      <dgm:prSet presAssocID="{5C6FFECB-16F4-452C-BFC6-B2933E381C86}" presName="text" presStyleLbl="fgAcc0" presStyleIdx="3" presStyleCnt="4">
        <dgm:presLayoutVars>
          <dgm:chPref val="3"/>
        </dgm:presLayoutVars>
      </dgm:prSet>
      <dgm:spPr/>
    </dgm:pt>
    <dgm:pt modelId="{251063A5-21C6-444A-86A9-715820B411D6}" type="pres">
      <dgm:prSet presAssocID="{5C6FFECB-16F4-452C-BFC6-B2933E381C86}" presName="hierChild2" presStyleCnt="0"/>
      <dgm:spPr/>
    </dgm:pt>
  </dgm:ptLst>
  <dgm:cxnLst>
    <dgm:cxn modelId="{A2F9970A-FEC9-4F98-98B0-86A5BC2B3A25}" type="presOf" srcId="{5C6FFECB-16F4-452C-BFC6-B2933E381C86}" destId="{1B24F124-7C3A-436C-B0A1-B4F87E2281DB}" srcOrd="0" destOrd="0" presId="urn:microsoft.com/office/officeart/2005/8/layout/hierarchy1"/>
    <dgm:cxn modelId="{7F0D781E-BF46-4724-A6C7-ED11C8AC6A43}" srcId="{89F63159-FBB5-4D63-A167-88688E516636}" destId="{8626BBEA-F598-4F8B-8EE5-044525DF5FAA}" srcOrd="2" destOrd="0" parTransId="{4C91101A-5C9F-48C4-AA0D-28BF3EE6C767}" sibTransId="{28C591A7-9834-42F1-9B24-40D1D4D3D1B9}"/>
    <dgm:cxn modelId="{55CCAC3C-F5B9-4343-BB76-52925EB772CB}" srcId="{89F63159-FBB5-4D63-A167-88688E516636}" destId="{5C6FFECB-16F4-452C-BFC6-B2933E381C86}" srcOrd="3" destOrd="0" parTransId="{AA6A3FD5-CB26-47AF-A066-CF37155468FB}" sibTransId="{71972E42-DC12-4C5B-B25F-6D22BBD0AE1C}"/>
    <dgm:cxn modelId="{64899B5B-C5C3-466F-8AFC-C063CABA0A12}" srcId="{89F63159-FBB5-4D63-A167-88688E516636}" destId="{C2DFFE3F-3A6F-4380-B70A-3DF5EFBAAAEC}" srcOrd="0" destOrd="0" parTransId="{314B7988-BBA7-43E5-AEC7-4817A026C4E9}" sibTransId="{7FED2757-971A-4CB4-8183-25CDDA596A0B}"/>
    <dgm:cxn modelId="{FF37F454-D2F1-49B4-B463-B2AE494DA5F4}" srcId="{89F63159-FBB5-4D63-A167-88688E516636}" destId="{585112F0-1760-42E9-A976-F9DA89BE9679}" srcOrd="1" destOrd="0" parTransId="{53BA8724-35BF-4B5A-840C-8EEB2B9B1EF7}" sibTransId="{B317327D-6836-4675-9811-88AC657760F2}"/>
    <dgm:cxn modelId="{4D7FA07D-5A2B-4017-98D5-47ED85420F6A}" type="presOf" srcId="{8626BBEA-F598-4F8B-8EE5-044525DF5FAA}" destId="{C5C5569E-B3D8-45C2-8804-8A43C770D027}" srcOrd="0" destOrd="0" presId="urn:microsoft.com/office/officeart/2005/8/layout/hierarchy1"/>
    <dgm:cxn modelId="{7FC5E4AA-5A7B-4302-9B1B-8DEE2F3BA8A3}" type="presOf" srcId="{89F63159-FBB5-4D63-A167-88688E516636}" destId="{EEDAFB38-A98C-4087-B0A9-7E38894EB770}" srcOrd="0" destOrd="0" presId="urn:microsoft.com/office/officeart/2005/8/layout/hierarchy1"/>
    <dgm:cxn modelId="{3FD841D4-400D-4CBA-AE89-0FB66F010C1B}" type="presOf" srcId="{C2DFFE3F-3A6F-4380-B70A-3DF5EFBAAAEC}" destId="{5674700B-1741-4C93-A56D-4606D2454B6E}" srcOrd="0" destOrd="0" presId="urn:microsoft.com/office/officeart/2005/8/layout/hierarchy1"/>
    <dgm:cxn modelId="{744C84DE-74FB-4362-89F3-522CF3CC7713}" type="presOf" srcId="{585112F0-1760-42E9-A976-F9DA89BE9679}" destId="{E4D82F53-8E33-421B-A2BF-30B685AEA883}" srcOrd="0" destOrd="0" presId="urn:microsoft.com/office/officeart/2005/8/layout/hierarchy1"/>
    <dgm:cxn modelId="{2DCDF651-34BC-4550-A2B6-891963FF0191}" type="presParOf" srcId="{EEDAFB38-A98C-4087-B0A9-7E38894EB770}" destId="{AD0C5488-5E7F-442B-B03D-1BBBA20235A6}" srcOrd="0" destOrd="0" presId="urn:microsoft.com/office/officeart/2005/8/layout/hierarchy1"/>
    <dgm:cxn modelId="{38E28468-1A4B-4AC6-81B5-23B016D9FEBF}" type="presParOf" srcId="{AD0C5488-5E7F-442B-B03D-1BBBA20235A6}" destId="{9918F93F-27DB-419E-B40D-47761B8BC706}" srcOrd="0" destOrd="0" presId="urn:microsoft.com/office/officeart/2005/8/layout/hierarchy1"/>
    <dgm:cxn modelId="{AC80FF09-D971-42EB-A3AE-5DF68AAC41EE}" type="presParOf" srcId="{9918F93F-27DB-419E-B40D-47761B8BC706}" destId="{402E2643-5800-4361-A484-8945A178C673}" srcOrd="0" destOrd="0" presId="urn:microsoft.com/office/officeart/2005/8/layout/hierarchy1"/>
    <dgm:cxn modelId="{2CD60525-C897-405B-8876-83A0B5A1F3AB}" type="presParOf" srcId="{9918F93F-27DB-419E-B40D-47761B8BC706}" destId="{5674700B-1741-4C93-A56D-4606D2454B6E}" srcOrd="1" destOrd="0" presId="urn:microsoft.com/office/officeart/2005/8/layout/hierarchy1"/>
    <dgm:cxn modelId="{1E51B720-7EF9-46AA-9740-E5A60CF2ACC5}" type="presParOf" srcId="{AD0C5488-5E7F-442B-B03D-1BBBA20235A6}" destId="{58C1BE9D-1066-4CAF-A6D5-6F692178E249}" srcOrd="1" destOrd="0" presId="urn:microsoft.com/office/officeart/2005/8/layout/hierarchy1"/>
    <dgm:cxn modelId="{3D9CBF03-1F4C-4E71-A3C0-F15EF1DFC32F}" type="presParOf" srcId="{EEDAFB38-A98C-4087-B0A9-7E38894EB770}" destId="{1BE205BB-9FC1-4467-A675-6EA88F81D111}" srcOrd="1" destOrd="0" presId="urn:microsoft.com/office/officeart/2005/8/layout/hierarchy1"/>
    <dgm:cxn modelId="{5950DCD9-D850-4D73-B613-3720E86748D4}" type="presParOf" srcId="{1BE205BB-9FC1-4467-A675-6EA88F81D111}" destId="{4EFF45C2-CBAE-46A8-8E36-59131AA74812}" srcOrd="0" destOrd="0" presId="urn:microsoft.com/office/officeart/2005/8/layout/hierarchy1"/>
    <dgm:cxn modelId="{95177C07-E948-4B0C-9E4F-F9BD2D26222A}" type="presParOf" srcId="{4EFF45C2-CBAE-46A8-8E36-59131AA74812}" destId="{E9DD841A-BD91-464D-A3AD-A408549D24DD}" srcOrd="0" destOrd="0" presId="urn:microsoft.com/office/officeart/2005/8/layout/hierarchy1"/>
    <dgm:cxn modelId="{F2D82863-E428-41CB-BB0F-608410E645CC}" type="presParOf" srcId="{4EFF45C2-CBAE-46A8-8E36-59131AA74812}" destId="{E4D82F53-8E33-421B-A2BF-30B685AEA883}" srcOrd="1" destOrd="0" presId="urn:microsoft.com/office/officeart/2005/8/layout/hierarchy1"/>
    <dgm:cxn modelId="{B89D8E86-7AA3-4C83-8E74-90BF1B25B272}" type="presParOf" srcId="{1BE205BB-9FC1-4467-A675-6EA88F81D111}" destId="{3D4F5064-023B-45B0-96EE-AD98C52A2B1E}" srcOrd="1" destOrd="0" presId="urn:microsoft.com/office/officeart/2005/8/layout/hierarchy1"/>
    <dgm:cxn modelId="{90BFE99C-D32C-4CE2-95C9-11FBA7DA637A}" type="presParOf" srcId="{EEDAFB38-A98C-4087-B0A9-7E38894EB770}" destId="{FB8F4537-4E01-40E4-B58B-B15C6577F8CD}" srcOrd="2" destOrd="0" presId="urn:microsoft.com/office/officeart/2005/8/layout/hierarchy1"/>
    <dgm:cxn modelId="{13432DEF-903E-4ECD-BEBF-C610231FA99F}" type="presParOf" srcId="{FB8F4537-4E01-40E4-B58B-B15C6577F8CD}" destId="{41028CF1-01E7-43F0-A094-B2A85BA11FC0}" srcOrd="0" destOrd="0" presId="urn:microsoft.com/office/officeart/2005/8/layout/hierarchy1"/>
    <dgm:cxn modelId="{9F348FD1-8405-49AB-A355-1194F7E5825B}" type="presParOf" srcId="{41028CF1-01E7-43F0-A094-B2A85BA11FC0}" destId="{096135BF-A2C7-4AD5-8BBE-299A74399E69}" srcOrd="0" destOrd="0" presId="urn:microsoft.com/office/officeart/2005/8/layout/hierarchy1"/>
    <dgm:cxn modelId="{90AC46FE-1B02-49DE-953E-75CC612F1C60}" type="presParOf" srcId="{41028CF1-01E7-43F0-A094-B2A85BA11FC0}" destId="{C5C5569E-B3D8-45C2-8804-8A43C770D027}" srcOrd="1" destOrd="0" presId="urn:microsoft.com/office/officeart/2005/8/layout/hierarchy1"/>
    <dgm:cxn modelId="{EAB71101-E00D-4E24-8B34-ABEA85A3EB82}" type="presParOf" srcId="{FB8F4537-4E01-40E4-B58B-B15C6577F8CD}" destId="{2C4FBFCC-B063-4931-90C5-4509F0330538}" srcOrd="1" destOrd="0" presId="urn:microsoft.com/office/officeart/2005/8/layout/hierarchy1"/>
    <dgm:cxn modelId="{8240DA2B-71A5-414C-B6EB-473FFBDB3E4C}" type="presParOf" srcId="{EEDAFB38-A98C-4087-B0A9-7E38894EB770}" destId="{F75C4A13-CC75-458D-89F1-0A0EA6212A5E}" srcOrd="3" destOrd="0" presId="urn:microsoft.com/office/officeart/2005/8/layout/hierarchy1"/>
    <dgm:cxn modelId="{8ABE8BE5-ECE2-401C-84CD-E843A97D8CD6}" type="presParOf" srcId="{F75C4A13-CC75-458D-89F1-0A0EA6212A5E}" destId="{5F8E573D-24D5-4144-96F8-1F8EE3367C73}" srcOrd="0" destOrd="0" presId="urn:microsoft.com/office/officeart/2005/8/layout/hierarchy1"/>
    <dgm:cxn modelId="{1C08C46B-5A6E-412A-9C96-FD2AA1BA4143}" type="presParOf" srcId="{5F8E573D-24D5-4144-96F8-1F8EE3367C73}" destId="{8A5CA2BC-34B4-4D12-82DA-9857E8CC6A13}" srcOrd="0" destOrd="0" presId="urn:microsoft.com/office/officeart/2005/8/layout/hierarchy1"/>
    <dgm:cxn modelId="{6D57A11F-4DC8-4BFA-867A-8C84C0FE4442}" type="presParOf" srcId="{5F8E573D-24D5-4144-96F8-1F8EE3367C73}" destId="{1B24F124-7C3A-436C-B0A1-B4F87E2281DB}" srcOrd="1" destOrd="0" presId="urn:microsoft.com/office/officeart/2005/8/layout/hierarchy1"/>
    <dgm:cxn modelId="{666788A1-1C78-47E5-8662-E88C9B78D2CE}" type="presParOf" srcId="{F75C4A13-CC75-458D-89F1-0A0EA6212A5E}" destId="{251063A5-21C6-444A-86A9-715820B411D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F19086-9345-401D-AE8D-CB715E176A0C}"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2CBFD154-8FE7-4888-9595-34EE4E1D3E47}">
      <dgm:prSet custT="1"/>
      <dgm:spPr/>
      <dgm:t>
        <a:bodyPr/>
        <a:lstStyle/>
        <a:p>
          <a:r>
            <a:rPr lang="en-AU" sz="2000" dirty="0"/>
            <a:t>56.5% (26 </a:t>
          </a:r>
          <a:r>
            <a:rPr lang="en-AU" sz="2000" dirty="0" err="1"/>
            <a:t>ps</a:t>
          </a:r>
          <a:r>
            <a:rPr lang="en-AU" sz="2000" dirty="0"/>
            <a:t>) indicated yes because…</a:t>
          </a:r>
          <a:endParaRPr lang="en-US" sz="2000" dirty="0"/>
        </a:p>
      </dgm:t>
    </dgm:pt>
    <dgm:pt modelId="{33802592-EEBA-4197-8013-87F05D76D75C}" type="parTrans" cxnId="{2E21DD0C-0AC6-4234-87AD-F1231E4B502C}">
      <dgm:prSet/>
      <dgm:spPr/>
      <dgm:t>
        <a:bodyPr/>
        <a:lstStyle/>
        <a:p>
          <a:endParaRPr lang="en-US"/>
        </a:p>
      </dgm:t>
    </dgm:pt>
    <dgm:pt modelId="{CB4C22BD-8493-41A8-9844-0DFB0D6D756B}" type="sibTrans" cxnId="{2E21DD0C-0AC6-4234-87AD-F1231E4B502C}">
      <dgm:prSet/>
      <dgm:spPr/>
      <dgm:t>
        <a:bodyPr/>
        <a:lstStyle/>
        <a:p>
          <a:endParaRPr lang="en-US"/>
        </a:p>
      </dgm:t>
    </dgm:pt>
    <dgm:pt modelId="{0907BD27-93B1-4702-9E52-C4F28A872B78}">
      <dgm:prSet/>
      <dgm:spPr/>
      <dgm:t>
        <a:bodyPr/>
        <a:lstStyle/>
        <a:p>
          <a:r>
            <a:rPr lang="en-AU" i="1" dirty="0"/>
            <a:t>I got money</a:t>
          </a:r>
          <a:endParaRPr lang="en-US" dirty="0"/>
        </a:p>
      </dgm:t>
    </dgm:pt>
    <dgm:pt modelId="{F0104848-5D0A-494E-AADC-B936BCB1884C}" type="parTrans" cxnId="{EAF32909-46BF-4061-AC05-251AD55B2870}">
      <dgm:prSet/>
      <dgm:spPr/>
      <dgm:t>
        <a:bodyPr/>
        <a:lstStyle/>
        <a:p>
          <a:endParaRPr lang="en-US"/>
        </a:p>
      </dgm:t>
    </dgm:pt>
    <dgm:pt modelId="{58695D6D-AE83-4670-897C-CC1B897E1460}" type="sibTrans" cxnId="{EAF32909-46BF-4061-AC05-251AD55B2870}">
      <dgm:prSet/>
      <dgm:spPr/>
      <dgm:t>
        <a:bodyPr/>
        <a:lstStyle/>
        <a:p>
          <a:endParaRPr lang="en-US"/>
        </a:p>
      </dgm:t>
    </dgm:pt>
    <dgm:pt modelId="{3A5415EC-95FF-4DAE-9901-29A672BFEC9C}">
      <dgm:prSet/>
      <dgm:spPr/>
      <dgm:t>
        <a:bodyPr/>
        <a:lstStyle/>
        <a:p>
          <a:r>
            <a:rPr lang="en-AU" i="1" dirty="0"/>
            <a:t>got me on the list for government housing</a:t>
          </a:r>
          <a:endParaRPr lang="en-US" dirty="0"/>
        </a:p>
      </dgm:t>
    </dgm:pt>
    <dgm:pt modelId="{852DBEF1-7549-4F5C-B08B-073871FA5535}" type="parTrans" cxnId="{4BE5AC2E-38D4-4633-99E5-27B2D173F98F}">
      <dgm:prSet/>
      <dgm:spPr/>
      <dgm:t>
        <a:bodyPr/>
        <a:lstStyle/>
        <a:p>
          <a:endParaRPr lang="en-US"/>
        </a:p>
      </dgm:t>
    </dgm:pt>
    <dgm:pt modelId="{FAEC4AFA-84E4-457C-AFF8-5C84A455E1EB}" type="sibTrans" cxnId="{4BE5AC2E-38D4-4633-99E5-27B2D173F98F}">
      <dgm:prSet/>
      <dgm:spPr/>
      <dgm:t>
        <a:bodyPr/>
        <a:lstStyle/>
        <a:p>
          <a:endParaRPr lang="en-US"/>
        </a:p>
      </dgm:t>
    </dgm:pt>
    <dgm:pt modelId="{6D280B1C-39B5-4F84-B3DF-AEF143CA17F7}">
      <dgm:prSet/>
      <dgm:spPr/>
      <dgm:t>
        <a:bodyPr/>
        <a:lstStyle/>
        <a:p>
          <a:r>
            <a:rPr lang="en-AU" i="1" dirty="0"/>
            <a:t>I had clothes for work, tickets to help me get employed</a:t>
          </a:r>
          <a:endParaRPr lang="en-US" dirty="0"/>
        </a:p>
      </dgm:t>
    </dgm:pt>
    <dgm:pt modelId="{08011D23-D5A4-4F5C-ADFC-21F95850D996}" type="parTrans" cxnId="{807D1E2A-844A-4C27-AFC7-B01322EB37FF}">
      <dgm:prSet/>
      <dgm:spPr/>
      <dgm:t>
        <a:bodyPr/>
        <a:lstStyle/>
        <a:p>
          <a:endParaRPr lang="en-US"/>
        </a:p>
      </dgm:t>
    </dgm:pt>
    <dgm:pt modelId="{E7233AF2-DA38-41B8-8B0E-4B3E4042B29C}" type="sibTrans" cxnId="{807D1E2A-844A-4C27-AFC7-B01322EB37FF}">
      <dgm:prSet/>
      <dgm:spPr/>
      <dgm:t>
        <a:bodyPr/>
        <a:lstStyle/>
        <a:p>
          <a:endParaRPr lang="en-US"/>
        </a:p>
      </dgm:t>
    </dgm:pt>
    <dgm:pt modelId="{0E64AED0-27DC-43E6-A6B2-6F8D93FA614A}">
      <dgm:prSet/>
      <dgm:spPr/>
      <dgm:t>
        <a:bodyPr/>
        <a:lstStyle/>
        <a:p>
          <a:r>
            <a:rPr lang="en-AU" i="1" dirty="0"/>
            <a:t>it gave me the motivation to do my best to maintain my house</a:t>
          </a:r>
          <a:endParaRPr lang="en-US" dirty="0"/>
        </a:p>
      </dgm:t>
    </dgm:pt>
    <dgm:pt modelId="{FA065F5E-1701-45CE-A0B0-DAF8F9DE16FA}" type="parTrans" cxnId="{8529E668-CF9B-471C-8FB8-5A74A06E1FD1}">
      <dgm:prSet/>
      <dgm:spPr/>
      <dgm:t>
        <a:bodyPr/>
        <a:lstStyle/>
        <a:p>
          <a:endParaRPr lang="en-US"/>
        </a:p>
      </dgm:t>
    </dgm:pt>
    <dgm:pt modelId="{CDCFB526-C706-4F98-9D8C-D29E7E97EADD}" type="sibTrans" cxnId="{8529E668-CF9B-471C-8FB8-5A74A06E1FD1}">
      <dgm:prSet/>
      <dgm:spPr/>
      <dgm:t>
        <a:bodyPr/>
        <a:lstStyle/>
        <a:p>
          <a:endParaRPr lang="en-US"/>
        </a:p>
      </dgm:t>
    </dgm:pt>
    <dgm:pt modelId="{D7F30DA5-F4EA-452E-8557-9D8E9A9B0F66}">
      <dgm:prSet/>
      <dgm:spPr/>
      <dgm:t>
        <a:bodyPr/>
        <a:lstStyle/>
        <a:p>
          <a:r>
            <a:rPr lang="en-AU" i="1"/>
            <a:t>they helped me get a smartrider and took me to my appt and helped me with my NDIS and helped me with my DV I was experiencing.</a:t>
          </a:r>
          <a:endParaRPr lang="en-US"/>
        </a:p>
      </dgm:t>
    </dgm:pt>
    <dgm:pt modelId="{8B05F75F-598F-46BB-BE54-680C28491E1B}" type="parTrans" cxnId="{DDEDBCC7-DD95-4DC2-92D3-C487AFC60D58}">
      <dgm:prSet/>
      <dgm:spPr/>
      <dgm:t>
        <a:bodyPr/>
        <a:lstStyle/>
        <a:p>
          <a:endParaRPr lang="en-US"/>
        </a:p>
      </dgm:t>
    </dgm:pt>
    <dgm:pt modelId="{FACF3AD2-DC7A-44A0-9A8C-988CF8DEBE17}" type="sibTrans" cxnId="{DDEDBCC7-DD95-4DC2-92D3-C487AFC60D58}">
      <dgm:prSet/>
      <dgm:spPr/>
      <dgm:t>
        <a:bodyPr/>
        <a:lstStyle/>
        <a:p>
          <a:endParaRPr lang="en-US"/>
        </a:p>
      </dgm:t>
    </dgm:pt>
    <dgm:pt modelId="{5C4ADD5D-1AB1-4B32-BF3A-4CF7D7A00C16}">
      <dgm:prSet custT="1"/>
      <dgm:spPr/>
      <dgm:t>
        <a:bodyPr/>
        <a:lstStyle/>
        <a:p>
          <a:r>
            <a:rPr lang="en-AU" sz="2000" dirty="0"/>
            <a:t>30.43% (14 </a:t>
          </a:r>
          <a:r>
            <a:rPr lang="en-AU" sz="2000" dirty="0" err="1"/>
            <a:t>ps</a:t>
          </a:r>
          <a:r>
            <a:rPr lang="en-AU" sz="2000" dirty="0"/>
            <a:t>) indicated no because…</a:t>
          </a:r>
          <a:endParaRPr lang="en-US" sz="2000" dirty="0"/>
        </a:p>
      </dgm:t>
    </dgm:pt>
    <dgm:pt modelId="{46623D77-A424-43AF-9974-F8565422A925}" type="parTrans" cxnId="{5FB45E52-ECEA-41C3-A151-8C35402D71A6}">
      <dgm:prSet/>
      <dgm:spPr/>
      <dgm:t>
        <a:bodyPr/>
        <a:lstStyle/>
        <a:p>
          <a:endParaRPr lang="en-US"/>
        </a:p>
      </dgm:t>
    </dgm:pt>
    <dgm:pt modelId="{3943A038-B469-449D-A958-67BDCD0F98B9}" type="sibTrans" cxnId="{5FB45E52-ECEA-41C3-A151-8C35402D71A6}">
      <dgm:prSet/>
      <dgm:spPr/>
      <dgm:t>
        <a:bodyPr/>
        <a:lstStyle/>
        <a:p>
          <a:endParaRPr lang="en-US"/>
        </a:p>
      </dgm:t>
    </dgm:pt>
    <dgm:pt modelId="{F396EA8E-1B35-4449-9288-F3572F79A0E0}">
      <dgm:prSet/>
      <dgm:spPr/>
      <dgm:t>
        <a:bodyPr/>
        <a:lstStyle/>
        <a:p>
          <a:r>
            <a:rPr lang="en-AU" i="1" dirty="0"/>
            <a:t>I didn't follow up with it after I was released</a:t>
          </a:r>
          <a:endParaRPr lang="en-US" dirty="0"/>
        </a:p>
      </dgm:t>
    </dgm:pt>
    <dgm:pt modelId="{C05AA207-694D-4DFC-AB1D-8473675A6069}" type="parTrans" cxnId="{230E7F5E-48FF-4615-976A-0FBBFC18DDDA}">
      <dgm:prSet/>
      <dgm:spPr/>
      <dgm:t>
        <a:bodyPr/>
        <a:lstStyle/>
        <a:p>
          <a:endParaRPr lang="en-US"/>
        </a:p>
      </dgm:t>
    </dgm:pt>
    <dgm:pt modelId="{15405C0D-3CAE-4967-AAC2-F23851174AD6}" type="sibTrans" cxnId="{230E7F5E-48FF-4615-976A-0FBBFC18DDDA}">
      <dgm:prSet/>
      <dgm:spPr/>
      <dgm:t>
        <a:bodyPr/>
        <a:lstStyle/>
        <a:p>
          <a:endParaRPr lang="en-US"/>
        </a:p>
      </dgm:t>
    </dgm:pt>
    <dgm:pt modelId="{DD287C1B-4109-408D-A44F-D9DE50793FEA}">
      <dgm:prSet/>
      <dgm:spPr/>
      <dgm:t>
        <a:bodyPr/>
        <a:lstStyle/>
        <a:p>
          <a:r>
            <a:rPr lang="en-AU" i="1" dirty="0"/>
            <a:t>it was compulsory I was trying to maintain full time employment I had to be present once a week during work time</a:t>
          </a:r>
          <a:endParaRPr lang="en-US" dirty="0"/>
        </a:p>
      </dgm:t>
    </dgm:pt>
    <dgm:pt modelId="{B81C39DC-1414-4DE2-BF71-6AC09BE71D2A}" type="parTrans" cxnId="{2C828BA0-20E7-430D-93B4-55A861BD3641}">
      <dgm:prSet/>
      <dgm:spPr/>
      <dgm:t>
        <a:bodyPr/>
        <a:lstStyle/>
        <a:p>
          <a:endParaRPr lang="en-US"/>
        </a:p>
      </dgm:t>
    </dgm:pt>
    <dgm:pt modelId="{A54F62DD-F26D-4203-B696-E3B4C09F2B26}" type="sibTrans" cxnId="{2C828BA0-20E7-430D-93B4-55A861BD3641}">
      <dgm:prSet/>
      <dgm:spPr/>
      <dgm:t>
        <a:bodyPr/>
        <a:lstStyle/>
        <a:p>
          <a:endParaRPr lang="en-US"/>
        </a:p>
      </dgm:t>
    </dgm:pt>
    <dgm:pt modelId="{14DC2706-4E28-44F6-A54C-20E1DFD8C827}">
      <dgm:prSet/>
      <dgm:spPr/>
      <dgm:t>
        <a:bodyPr/>
        <a:lstStyle/>
        <a:p>
          <a:r>
            <a:rPr lang="en-AU" i="1" dirty="0"/>
            <a:t>I didn't know who to go to for help or what to do </a:t>
          </a:r>
          <a:endParaRPr lang="en-US" dirty="0"/>
        </a:p>
      </dgm:t>
    </dgm:pt>
    <dgm:pt modelId="{7787907B-6E88-4B08-AB47-A4575446EC18}" type="parTrans" cxnId="{B3D6AFFE-AA09-46AC-B7C1-CA8371F25A93}">
      <dgm:prSet/>
      <dgm:spPr/>
      <dgm:t>
        <a:bodyPr/>
        <a:lstStyle/>
        <a:p>
          <a:endParaRPr lang="en-US"/>
        </a:p>
      </dgm:t>
    </dgm:pt>
    <dgm:pt modelId="{95D897B0-14BD-4FE9-A1D4-9C61128B4917}" type="sibTrans" cxnId="{B3D6AFFE-AA09-46AC-B7C1-CA8371F25A93}">
      <dgm:prSet/>
      <dgm:spPr/>
      <dgm:t>
        <a:bodyPr/>
        <a:lstStyle/>
        <a:p>
          <a:endParaRPr lang="en-US"/>
        </a:p>
      </dgm:t>
    </dgm:pt>
    <dgm:pt modelId="{8584048B-BC4C-4330-A7DC-3D54EF65AE01}">
      <dgm:prSet/>
      <dgm:spPr/>
      <dgm:t>
        <a:bodyPr/>
        <a:lstStyle/>
        <a:p>
          <a:r>
            <a:rPr lang="en-AU" i="1" dirty="0"/>
            <a:t>I had no transport.</a:t>
          </a:r>
          <a:endParaRPr lang="en-US" dirty="0"/>
        </a:p>
      </dgm:t>
    </dgm:pt>
    <dgm:pt modelId="{6CD30EA2-101A-4F4C-8E9D-0E1CABF65F8D}" type="parTrans" cxnId="{9F0D1C06-0799-42C6-A106-B14DDB8060F0}">
      <dgm:prSet/>
      <dgm:spPr/>
      <dgm:t>
        <a:bodyPr/>
        <a:lstStyle/>
        <a:p>
          <a:endParaRPr lang="en-US"/>
        </a:p>
      </dgm:t>
    </dgm:pt>
    <dgm:pt modelId="{063C7842-60CF-4D95-B71F-5D07A5F2A6E5}" type="sibTrans" cxnId="{9F0D1C06-0799-42C6-A106-B14DDB8060F0}">
      <dgm:prSet/>
      <dgm:spPr/>
      <dgm:t>
        <a:bodyPr/>
        <a:lstStyle/>
        <a:p>
          <a:endParaRPr lang="en-US"/>
        </a:p>
      </dgm:t>
    </dgm:pt>
    <dgm:pt modelId="{A52EE98A-BD6F-48BB-9831-30CB31BEE969}" type="pres">
      <dgm:prSet presAssocID="{EEF19086-9345-401D-AE8D-CB715E176A0C}" presName="linear" presStyleCnt="0">
        <dgm:presLayoutVars>
          <dgm:dir/>
          <dgm:animLvl val="lvl"/>
          <dgm:resizeHandles val="exact"/>
        </dgm:presLayoutVars>
      </dgm:prSet>
      <dgm:spPr/>
    </dgm:pt>
    <dgm:pt modelId="{9F061AB8-B609-48FD-B69C-DC451D7CB0B9}" type="pres">
      <dgm:prSet presAssocID="{2CBFD154-8FE7-4888-9595-34EE4E1D3E47}" presName="parentLin" presStyleCnt="0"/>
      <dgm:spPr/>
    </dgm:pt>
    <dgm:pt modelId="{1A1B4AB3-9587-4564-B94A-91F498B0D21A}" type="pres">
      <dgm:prSet presAssocID="{2CBFD154-8FE7-4888-9595-34EE4E1D3E47}" presName="parentLeftMargin" presStyleLbl="node1" presStyleIdx="0" presStyleCnt="2"/>
      <dgm:spPr/>
    </dgm:pt>
    <dgm:pt modelId="{E136B9D4-05CC-4E88-B762-966287B67859}" type="pres">
      <dgm:prSet presAssocID="{2CBFD154-8FE7-4888-9595-34EE4E1D3E47}" presName="parentText" presStyleLbl="node1" presStyleIdx="0" presStyleCnt="2">
        <dgm:presLayoutVars>
          <dgm:chMax val="0"/>
          <dgm:bulletEnabled val="1"/>
        </dgm:presLayoutVars>
      </dgm:prSet>
      <dgm:spPr/>
    </dgm:pt>
    <dgm:pt modelId="{78C52431-5283-4B9C-81A4-03332B1F2194}" type="pres">
      <dgm:prSet presAssocID="{2CBFD154-8FE7-4888-9595-34EE4E1D3E47}" presName="negativeSpace" presStyleCnt="0"/>
      <dgm:spPr/>
    </dgm:pt>
    <dgm:pt modelId="{C3F6C0FC-B12F-4865-B0C1-1787965016D3}" type="pres">
      <dgm:prSet presAssocID="{2CBFD154-8FE7-4888-9595-34EE4E1D3E47}" presName="childText" presStyleLbl="conFgAcc1" presStyleIdx="0" presStyleCnt="2">
        <dgm:presLayoutVars>
          <dgm:bulletEnabled val="1"/>
        </dgm:presLayoutVars>
      </dgm:prSet>
      <dgm:spPr/>
    </dgm:pt>
    <dgm:pt modelId="{2ED7E05C-0CFA-4D6D-B384-EA15EC341AA2}" type="pres">
      <dgm:prSet presAssocID="{CB4C22BD-8493-41A8-9844-0DFB0D6D756B}" presName="spaceBetweenRectangles" presStyleCnt="0"/>
      <dgm:spPr/>
    </dgm:pt>
    <dgm:pt modelId="{D749749A-8F1A-4D61-A946-564E9F0658D4}" type="pres">
      <dgm:prSet presAssocID="{5C4ADD5D-1AB1-4B32-BF3A-4CF7D7A00C16}" presName="parentLin" presStyleCnt="0"/>
      <dgm:spPr/>
    </dgm:pt>
    <dgm:pt modelId="{2677BD87-3F44-476E-B50E-5DA1353860C2}" type="pres">
      <dgm:prSet presAssocID="{5C4ADD5D-1AB1-4B32-BF3A-4CF7D7A00C16}" presName="parentLeftMargin" presStyleLbl="node1" presStyleIdx="0" presStyleCnt="2"/>
      <dgm:spPr/>
    </dgm:pt>
    <dgm:pt modelId="{7F4445CC-0AB6-484A-B311-CAD7C4DDBB35}" type="pres">
      <dgm:prSet presAssocID="{5C4ADD5D-1AB1-4B32-BF3A-4CF7D7A00C16}" presName="parentText" presStyleLbl="node1" presStyleIdx="1" presStyleCnt="2">
        <dgm:presLayoutVars>
          <dgm:chMax val="0"/>
          <dgm:bulletEnabled val="1"/>
        </dgm:presLayoutVars>
      </dgm:prSet>
      <dgm:spPr/>
    </dgm:pt>
    <dgm:pt modelId="{5A6D185E-385B-4752-8272-217EE4B4E0DC}" type="pres">
      <dgm:prSet presAssocID="{5C4ADD5D-1AB1-4B32-BF3A-4CF7D7A00C16}" presName="negativeSpace" presStyleCnt="0"/>
      <dgm:spPr/>
    </dgm:pt>
    <dgm:pt modelId="{3B29CFB1-B4A6-49E9-99E2-94C87634D1A0}" type="pres">
      <dgm:prSet presAssocID="{5C4ADD5D-1AB1-4B32-BF3A-4CF7D7A00C16}" presName="childText" presStyleLbl="conFgAcc1" presStyleIdx="1" presStyleCnt="2">
        <dgm:presLayoutVars>
          <dgm:bulletEnabled val="1"/>
        </dgm:presLayoutVars>
      </dgm:prSet>
      <dgm:spPr/>
    </dgm:pt>
  </dgm:ptLst>
  <dgm:cxnLst>
    <dgm:cxn modelId="{9F0D1C06-0799-42C6-A106-B14DDB8060F0}" srcId="{5C4ADD5D-1AB1-4B32-BF3A-4CF7D7A00C16}" destId="{8584048B-BC4C-4330-A7DC-3D54EF65AE01}" srcOrd="3" destOrd="0" parTransId="{6CD30EA2-101A-4F4C-8E9D-0E1CABF65F8D}" sibTransId="{063C7842-60CF-4D95-B71F-5D07A5F2A6E5}"/>
    <dgm:cxn modelId="{DC67EB08-BF46-42F0-B65F-31F17C5CF9C8}" type="presOf" srcId="{0907BD27-93B1-4702-9E52-C4F28A872B78}" destId="{C3F6C0FC-B12F-4865-B0C1-1787965016D3}" srcOrd="0" destOrd="0" presId="urn:microsoft.com/office/officeart/2005/8/layout/list1"/>
    <dgm:cxn modelId="{EAF32909-46BF-4061-AC05-251AD55B2870}" srcId="{2CBFD154-8FE7-4888-9595-34EE4E1D3E47}" destId="{0907BD27-93B1-4702-9E52-C4F28A872B78}" srcOrd="0" destOrd="0" parTransId="{F0104848-5D0A-494E-AADC-B936BCB1884C}" sibTransId="{58695D6D-AE83-4670-897C-CC1B897E1460}"/>
    <dgm:cxn modelId="{2E21DD0C-0AC6-4234-87AD-F1231E4B502C}" srcId="{EEF19086-9345-401D-AE8D-CB715E176A0C}" destId="{2CBFD154-8FE7-4888-9595-34EE4E1D3E47}" srcOrd="0" destOrd="0" parTransId="{33802592-EEBA-4197-8013-87F05D76D75C}" sibTransId="{CB4C22BD-8493-41A8-9844-0DFB0D6D756B}"/>
    <dgm:cxn modelId="{807D1E2A-844A-4C27-AFC7-B01322EB37FF}" srcId="{2CBFD154-8FE7-4888-9595-34EE4E1D3E47}" destId="{6D280B1C-39B5-4F84-B3DF-AEF143CA17F7}" srcOrd="2" destOrd="0" parTransId="{08011D23-D5A4-4F5C-ADFC-21F95850D996}" sibTransId="{E7233AF2-DA38-41B8-8B0E-4B3E4042B29C}"/>
    <dgm:cxn modelId="{4BE5AC2E-38D4-4633-99E5-27B2D173F98F}" srcId="{2CBFD154-8FE7-4888-9595-34EE4E1D3E47}" destId="{3A5415EC-95FF-4DAE-9901-29A672BFEC9C}" srcOrd="1" destOrd="0" parTransId="{852DBEF1-7549-4F5C-B08B-073871FA5535}" sibTransId="{FAEC4AFA-84E4-457C-AFF8-5C84A455E1EB}"/>
    <dgm:cxn modelId="{6781893B-B9E4-42FF-B25D-E1600CB09763}" type="presOf" srcId="{5C4ADD5D-1AB1-4B32-BF3A-4CF7D7A00C16}" destId="{7F4445CC-0AB6-484A-B311-CAD7C4DDBB35}" srcOrd="1" destOrd="0" presId="urn:microsoft.com/office/officeart/2005/8/layout/list1"/>
    <dgm:cxn modelId="{9D92503D-BCE3-4AE2-8EC6-E20E9E9974A9}" type="presOf" srcId="{3A5415EC-95FF-4DAE-9901-29A672BFEC9C}" destId="{C3F6C0FC-B12F-4865-B0C1-1787965016D3}" srcOrd="0" destOrd="1" presId="urn:microsoft.com/office/officeart/2005/8/layout/list1"/>
    <dgm:cxn modelId="{230E7F5E-48FF-4615-976A-0FBBFC18DDDA}" srcId="{5C4ADD5D-1AB1-4B32-BF3A-4CF7D7A00C16}" destId="{F396EA8E-1B35-4449-9288-F3572F79A0E0}" srcOrd="0" destOrd="0" parTransId="{C05AA207-694D-4DFC-AB1D-8473675A6069}" sibTransId="{15405C0D-3CAE-4967-AAC2-F23851174AD6}"/>
    <dgm:cxn modelId="{8529E668-CF9B-471C-8FB8-5A74A06E1FD1}" srcId="{2CBFD154-8FE7-4888-9595-34EE4E1D3E47}" destId="{0E64AED0-27DC-43E6-A6B2-6F8D93FA614A}" srcOrd="3" destOrd="0" parTransId="{FA065F5E-1701-45CE-A0B0-DAF8F9DE16FA}" sibTransId="{CDCFB526-C706-4F98-9D8C-D29E7E97EADD}"/>
    <dgm:cxn modelId="{3CA4C56B-A680-467C-83BB-3B80B2375E31}" type="presOf" srcId="{2CBFD154-8FE7-4888-9595-34EE4E1D3E47}" destId="{E136B9D4-05CC-4E88-B762-966287B67859}" srcOrd="1" destOrd="0" presId="urn:microsoft.com/office/officeart/2005/8/layout/list1"/>
    <dgm:cxn modelId="{D445BC6E-97F2-4C28-A3FD-3CB2C10F3D62}" type="presOf" srcId="{D7F30DA5-F4EA-452E-8557-9D8E9A9B0F66}" destId="{C3F6C0FC-B12F-4865-B0C1-1787965016D3}" srcOrd="0" destOrd="4" presId="urn:microsoft.com/office/officeart/2005/8/layout/list1"/>
    <dgm:cxn modelId="{57AD3751-BCE0-46F6-B668-515C4271F403}" type="presOf" srcId="{6D280B1C-39B5-4F84-B3DF-AEF143CA17F7}" destId="{C3F6C0FC-B12F-4865-B0C1-1787965016D3}" srcOrd="0" destOrd="2" presId="urn:microsoft.com/office/officeart/2005/8/layout/list1"/>
    <dgm:cxn modelId="{5FB45E52-ECEA-41C3-A151-8C35402D71A6}" srcId="{EEF19086-9345-401D-AE8D-CB715E176A0C}" destId="{5C4ADD5D-1AB1-4B32-BF3A-4CF7D7A00C16}" srcOrd="1" destOrd="0" parTransId="{46623D77-A424-43AF-9974-F8565422A925}" sibTransId="{3943A038-B469-449D-A958-67BDCD0F98B9}"/>
    <dgm:cxn modelId="{5DB38F55-5B5A-4C8F-A773-6739DDE5A968}" type="presOf" srcId="{0E64AED0-27DC-43E6-A6B2-6F8D93FA614A}" destId="{C3F6C0FC-B12F-4865-B0C1-1787965016D3}" srcOrd="0" destOrd="3" presId="urn:microsoft.com/office/officeart/2005/8/layout/list1"/>
    <dgm:cxn modelId="{4022FD56-287B-4134-8D3E-F8C0D380E6EF}" type="presOf" srcId="{2CBFD154-8FE7-4888-9595-34EE4E1D3E47}" destId="{1A1B4AB3-9587-4564-B94A-91F498B0D21A}" srcOrd="0" destOrd="0" presId="urn:microsoft.com/office/officeart/2005/8/layout/list1"/>
    <dgm:cxn modelId="{8157CB84-9B76-4B92-9536-BFD5AD5D6950}" type="presOf" srcId="{5C4ADD5D-1AB1-4B32-BF3A-4CF7D7A00C16}" destId="{2677BD87-3F44-476E-B50E-5DA1353860C2}" srcOrd="0" destOrd="0" presId="urn:microsoft.com/office/officeart/2005/8/layout/list1"/>
    <dgm:cxn modelId="{2C828BA0-20E7-430D-93B4-55A861BD3641}" srcId="{5C4ADD5D-1AB1-4B32-BF3A-4CF7D7A00C16}" destId="{DD287C1B-4109-408D-A44F-D9DE50793FEA}" srcOrd="1" destOrd="0" parTransId="{B81C39DC-1414-4DE2-BF71-6AC09BE71D2A}" sibTransId="{A54F62DD-F26D-4203-B696-E3B4C09F2B26}"/>
    <dgm:cxn modelId="{40ADE5A0-EA1F-4CAF-8E33-C97EEF28BE01}" type="presOf" srcId="{F396EA8E-1B35-4449-9288-F3572F79A0E0}" destId="{3B29CFB1-B4A6-49E9-99E2-94C87634D1A0}" srcOrd="0" destOrd="0" presId="urn:microsoft.com/office/officeart/2005/8/layout/list1"/>
    <dgm:cxn modelId="{08AFF3A6-1900-4337-A6E3-E999B8D0D446}" type="presOf" srcId="{14DC2706-4E28-44F6-A54C-20E1DFD8C827}" destId="{3B29CFB1-B4A6-49E9-99E2-94C87634D1A0}" srcOrd="0" destOrd="2" presId="urn:microsoft.com/office/officeart/2005/8/layout/list1"/>
    <dgm:cxn modelId="{A33920AE-15AF-47ED-A69D-EE6CF495955C}" type="presOf" srcId="{8584048B-BC4C-4330-A7DC-3D54EF65AE01}" destId="{3B29CFB1-B4A6-49E9-99E2-94C87634D1A0}" srcOrd="0" destOrd="3" presId="urn:microsoft.com/office/officeart/2005/8/layout/list1"/>
    <dgm:cxn modelId="{DDEDBCC7-DD95-4DC2-92D3-C487AFC60D58}" srcId="{2CBFD154-8FE7-4888-9595-34EE4E1D3E47}" destId="{D7F30DA5-F4EA-452E-8557-9D8E9A9B0F66}" srcOrd="4" destOrd="0" parTransId="{8B05F75F-598F-46BB-BE54-680C28491E1B}" sibTransId="{FACF3AD2-DC7A-44A0-9A8C-988CF8DEBE17}"/>
    <dgm:cxn modelId="{371CD1E3-BF91-4140-9FF6-4FBEA3E3DF82}" type="presOf" srcId="{DD287C1B-4109-408D-A44F-D9DE50793FEA}" destId="{3B29CFB1-B4A6-49E9-99E2-94C87634D1A0}" srcOrd="0" destOrd="1" presId="urn:microsoft.com/office/officeart/2005/8/layout/list1"/>
    <dgm:cxn modelId="{E82495EA-7304-4216-AA6A-4D81FF04E53B}" type="presOf" srcId="{EEF19086-9345-401D-AE8D-CB715E176A0C}" destId="{A52EE98A-BD6F-48BB-9831-30CB31BEE969}" srcOrd="0" destOrd="0" presId="urn:microsoft.com/office/officeart/2005/8/layout/list1"/>
    <dgm:cxn modelId="{B3D6AFFE-AA09-46AC-B7C1-CA8371F25A93}" srcId="{5C4ADD5D-1AB1-4B32-BF3A-4CF7D7A00C16}" destId="{14DC2706-4E28-44F6-A54C-20E1DFD8C827}" srcOrd="2" destOrd="0" parTransId="{7787907B-6E88-4B08-AB47-A4575446EC18}" sibTransId="{95D897B0-14BD-4FE9-A1D4-9C61128B4917}"/>
    <dgm:cxn modelId="{9DFEE054-765E-4A49-A9C3-29E079B507AB}" type="presParOf" srcId="{A52EE98A-BD6F-48BB-9831-30CB31BEE969}" destId="{9F061AB8-B609-48FD-B69C-DC451D7CB0B9}" srcOrd="0" destOrd="0" presId="urn:microsoft.com/office/officeart/2005/8/layout/list1"/>
    <dgm:cxn modelId="{CE022846-6EB3-4167-AABF-F3F8F251F6F7}" type="presParOf" srcId="{9F061AB8-B609-48FD-B69C-DC451D7CB0B9}" destId="{1A1B4AB3-9587-4564-B94A-91F498B0D21A}" srcOrd="0" destOrd="0" presId="urn:microsoft.com/office/officeart/2005/8/layout/list1"/>
    <dgm:cxn modelId="{392AE3C8-6AEB-4C0D-BDC6-ACE4BB6CFE49}" type="presParOf" srcId="{9F061AB8-B609-48FD-B69C-DC451D7CB0B9}" destId="{E136B9D4-05CC-4E88-B762-966287B67859}" srcOrd="1" destOrd="0" presId="urn:microsoft.com/office/officeart/2005/8/layout/list1"/>
    <dgm:cxn modelId="{B4D3112D-E68E-4DD3-B77C-D954B647499F}" type="presParOf" srcId="{A52EE98A-BD6F-48BB-9831-30CB31BEE969}" destId="{78C52431-5283-4B9C-81A4-03332B1F2194}" srcOrd="1" destOrd="0" presId="urn:microsoft.com/office/officeart/2005/8/layout/list1"/>
    <dgm:cxn modelId="{726430E3-4159-49D5-BBFB-BE1E6B8F035A}" type="presParOf" srcId="{A52EE98A-BD6F-48BB-9831-30CB31BEE969}" destId="{C3F6C0FC-B12F-4865-B0C1-1787965016D3}" srcOrd="2" destOrd="0" presId="urn:microsoft.com/office/officeart/2005/8/layout/list1"/>
    <dgm:cxn modelId="{1CC0978B-5686-465F-9498-DC2F7B59F7AD}" type="presParOf" srcId="{A52EE98A-BD6F-48BB-9831-30CB31BEE969}" destId="{2ED7E05C-0CFA-4D6D-B384-EA15EC341AA2}" srcOrd="3" destOrd="0" presId="urn:microsoft.com/office/officeart/2005/8/layout/list1"/>
    <dgm:cxn modelId="{AC3F925B-6493-42CB-B36A-1872BB19E55D}" type="presParOf" srcId="{A52EE98A-BD6F-48BB-9831-30CB31BEE969}" destId="{D749749A-8F1A-4D61-A946-564E9F0658D4}" srcOrd="4" destOrd="0" presId="urn:microsoft.com/office/officeart/2005/8/layout/list1"/>
    <dgm:cxn modelId="{74C3BF35-C85A-4CBB-9B03-526EEF041F17}" type="presParOf" srcId="{D749749A-8F1A-4D61-A946-564E9F0658D4}" destId="{2677BD87-3F44-476E-B50E-5DA1353860C2}" srcOrd="0" destOrd="0" presId="urn:microsoft.com/office/officeart/2005/8/layout/list1"/>
    <dgm:cxn modelId="{9720373D-6A4F-4B3A-B703-D7D135B1F80C}" type="presParOf" srcId="{D749749A-8F1A-4D61-A946-564E9F0658D4}" destId="{7F4445CC-0AB6-484A-B311-CAD7C4DDBB35}" srcOrd="1" destOrd="0" presId="urn:microsoft.com/office/officeart/2005/8/layout/list1"/>
    <dgm:cxn modelId="{56681A60-7E0C-4F44-9892-FB6F17A718AF}" type="presParOf" srcId="{A52EE98A-BD6F-48BB-9831-30CB31BEE969}" destId="{5A6D185E-385B-4752-8272-217EE4B4E0DC}" srcOrd="5" destOrd="0" presId="urn:microsoft.com/office/officeart/2005/8/layout/list1"/>
    <dgm:cxn modelId="{F0C84B5E-D340-4D5E-A532-0970345F3399}" type="presParOf" srcId="{A52EE98A-BD6F-48BB-9831-30CB31BEE969}" destId="{3B29CFB1-B4A6-49E9-99E2-94C87634D1A0}"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9AE9F7-D311-48CF-BF30-E6E4B1208063}"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89477F27-996F-4136-BEFA-AB74A80A3D59}">
      <dgm:prSet/>
      <dgm:spPr/>
      <dgm:t>
        <a:bodyPr/>
        <a:lstStyle/>
        <a:p>
          <a:r>
            <a:rPr lang="en-AU" i="1" dirty="0"/>
            <a:t>I was homeless and resorted back to offending to put a roof over my head everyday </a:t>
          </a:r>
          <a:endParaRPr lang="en-US" i="1" dirty="0"/>
        </a:p>
      </dgm:t>
    </dgm:pt>
    <dgm:pt modelId="{BBCC06EE-E046-43B1-842F-A4A311BF2CA0}" type="parTrans" cxnId="{7F40FA1B-DC24-418E-A22E-D2224BCE0C10}">
      <dgm:prSet/>
      <dgm:spPr/>
      <dgm:t>
        <a:bodyPr/>
        <a:lstStyle/>
        <a:p>
          <a:endParaRPr lang="en-US"/>
        </a:p>
      </dgm:t>
    </dgm:pt>
    <dgm:pt modelId="{67B1CC7B-F4D6-48BD-B3E2-7DA70956A1F9}" type="sibTrans" cxnId="{7F40FA1B-DC24-418E-A22E-D2224BCE0C10}">
      <dgm:prSet/>
      <dgm:spPr/>
      <dgm:t>
        <a:bodyPr/>
        <a:lstStyle/>
        <a:p>
          <a:endParaRPr lang="en-US"/>
        </a:p>
      </dgm:t>
    </dgm:pt>
    <dgm:pt modelId="{66577BEC-44E7-4B94-82C6-3896FF9F9CD8}">
      <dgm:prSet/>
      <dgm:spPr/>
      <dgm:t>
        <a:bodyPr/>
        <a:lstStyle/>
        <a:p>
          <a:r>
            <a:rPr lang="en-GB" i="1" dirty="0"/>
            <a:t>Lifestyle and drug addiction. Due to poor to no chance of employment </a:t>
          </a:r>
          <a:endParaRPr lang="en-US" i="1" dirty="0"/>
        </a:p>
      </dgm:t>
    </dgm:pt>
    <dgm:pt modelId="{C741B5F7-DB85-49D0-A4C5-0013211D1BC9}" type="parTrans" cxnId="{244FFA62-1E5B-4758-A7DB-C14A309A21B9}">
      <dgm:prSet/>
      <dgm:spPr/>
      <dgm:t>
        <a:bodyPr/>
        <a:lstStyle/>
        <a:p>
          <a:endParaRPr lang="en-US"/>
        </a:p>
      </dgm:t>
    </dgm:pt>
    <dgm:pt modelId="{8F0F532F-05E2-4D1F-82D3-82572C063BEB}" type="sibTrans" cxnId="{244FFA62-1E5B-4758-A7DB-C14A309A21B9}">
      <dgm:prSet/>
      <dgm:spPr/>
      <dgm:t>
        <a:bodyPr/>
        <a:lstStyle/>
        <a:p>
          <a:endParaRPr lang="en-US"/>
        </a:p>
      </dgm:t>
    </dgm:pt>
    <dgm:pt modelId="{A55E6019-99CB-4FFA-B590-2C34219A9387}">
      <dgm:prSet/>
      <dgm:spPr/>
      <dgm:t>
        <a:bodyPr/>
        <a:lstStyle/>
        <a:p>
          <a:r>
            <a:rPr lang="en-GB" i="1" dirty="0"/>
            <a:t>Boredom, no job  </a:t>
          </a:r>
          <a:endParaRPr lang="en-US" i="1" dirty="0"/>
        </a:p>
      </dgm:t>
    </dgm:pt>
    <dgm:pt modelId="{AB9EBA0A-C6CB-4AAD-B677-E816CDBDD5DB}" type="parTrans" cxnId="{D14CB170-787F-4FE9-9D90-1E605157F6B7}">
      <dgm:prSet/>
      <dgm:spPr/>
      <dgm:t>
        <a:bodyPr/>
        <a:lstStyle/>
        <a:p>
          <a:endParaRPr lang="en-US"/>
        </a:p>
      </dgm:t>
    </dgm:pt>
    <dgm:pt modelId="{AC062B85-4549-49FF-BFB0-6FBCD81E0FEA}" type="sibTrans" cxnId="{D14CB170-787F-4FE9-9D90-1E605157F6B7}">
      <dgm:prSet/>
      <dgm:spPr/>
      <dgm:t>
        <a:bodyPr/>
        <a:lstStyle/>
        <a:p>
          <a:endParaRPr lang="en-US"/>
        </a:p>
      </dgm:t>
    </dgm:pt>
    <dgm:pt modelId="{B9CC7A5C-35AD-41F8-8197-5C1FC9EE1CFA}">
      <dgm:prSet/>
      <dgm:spPr/>
      <dgm:t>
        <a:bodyPr/>
        <a:lstStyle/>
        <a:p>
          <a:r>
            <a:rPr lang="en-AU" i="1" dirty="0"/>
            <a:t>Using AOD to cope and for decision making </a:t>
          </a:r>
          <a:endParaRPr lang="en-US" i="1" dirty="0"/>
        </a:p>
      </dgm:t>
    </dgm:pt>
    <dgm:pt modelId="{B8FE610D-66AF-48F5-B858-E7BAB91138CA}" type="parTrans" cxnId="{8A48427A-03C3-4CCC-8320-6DBC093E8F75}">
      <dgm:prSet/>
      <dgm:spPr/>
      <dgm:t>
        <a:bodyPr/>
        <a:lstStyle/>
        <a:p>
          <a:endParaRPr lang="en-US"/>
        </a:p>
      </dgm:t>
    </dgm:pt>
    <dgm:pt modelId="{543DC5C1-4037-48A7-9DD0-BCC3A455EA18}" type="sibTrans" cxnId="{8A48427A-03C3-4CCC-8320-6DBC093E8F75}">
      <dgm:prSet/>
      <dgm:spPr/>
      <dgm:t>
        <a:bodyPr/>
        <a:lstStyle/>
        <a:p>
          <a:endParaRPr lang="en-US"/>
        </a:p>
      </dgm:t>
    </dgm:pt>
    <dgm:pt modelId="{4935247B-D7AB-4614-B59F-2A4461CF4400}">
      <dgm:prSet/>
      <dgm:spPr/>
      <dgm:t>
        <a:bodyPr/>
        <a:lstStyle/>
        <a:p>
          <a:r>
            <a:rPr lang="en-AU" i="1" dirty="0"/>
            <a:t>Selling drugs to support habit and to live </a:t>
          </a:r>
          <a:endParaRPr lang="en-US" i="1" dirty="0"/>
        </a:p>
      </dgm:t>
    </dgm:pt>
    <dgm:pt modelId="{9C9E8EAA-913C-4258-9154-B1187D020B1A}" type="parTrans" cxnId="{6565B102-F1CE-47FA-BE47-EEC42AA05D61}">
      <dgm:prSet/>
      <dgm:spPr/>
      <dgm:t>
        <a:bodyPr/>
        <a:lstStyle/>
        <a:p>
          <a:endParaRPr lang="en-US"/>
        </a:p>
      </dgm:t>
    </dgm:pt>
    <dgm:pt modelId="{5F05FEE6-C48F-4979-AB10-94C6633A7E11}" type="sibTrans" cxnId="{6565B102-F1CE-47FA-BE47-EEC42AA05D61}">
      <dgm:prSet/>
      <dgm:spPr/>
      <dgm:t>
        <a:bodyPr/>
        <a:lstStyle/>
        <a:p>
          <a:endParaRPr lang="en-US"/>
        </a:p>
      </dgm:t>
    </dgm:pt>
    <dgm:pt modelId="{5F0F2F09-3EDB-443C-AF26-5D866751434C}">
      <dgm:prSet/>
      <dgm:spPr/>
      <dgm:t>
        <a:bodyPr/>
        <a:lstStyle/>
        <a:p>
          <a:r>
            <a:rPr lang="en-AU" i="1" dirty="0"/>
            <a:t>Desperate for money, had a lot of bills that needed to be paid </a:t>
          </a:r>
          <a:endParaRPr lang="en-US" i="1" dirty="0"/>
        </a:p>
      </dgm:t>
    </dgm:pt>
    <dgm:pt modelId="{BA02294B-0884-4548-A97B-25274068ED19}" type="parTrans" cxnId="{BC04293C-5CAD-4AFB-B465-7D3FCAEC2BAD}">
      <dgm:prSet/>
      <dgm:spPr/>
      <dgm:t>
        <a:bodyPr/>
        <a:lstStyle/>
        <a:p>
          <a:endParaRPr lang="en-US"/>
        </a:p>
      </dgm:t>
    </dgm:pt>
    <dgm:pt modelId="{D5139E50-84F6-4714-BDE7-1DC5D7C058C1}" type="sibTrans" cxnId="{BC04293C-5CAD-4AFB-B465-7D3FCAEC2BAD}">
      <dgm:prSet/>
      <dgm:spPr/>
      <dgm:t>
        <a:bodyPr/>
        <a:lstStyle/>
        <a:p>
          <a:endParaRPr lang="en-US"/>
        </a:p>
      </dgm:t>
    </dgm:pt>
    <dgm:pt modelId="{375C4DDE-224C-433A-8615-CFECC2B6D4F8}" type="pres">
      <dgm:prSet presAssocID="{3C9AE9F7-D311-48CF-BF30-E6E4B1208063}" presName="vert0" presStyleCnt="0">
        <dgm:presLayoutVars>
          <dgm:dir/>
          <dgm:animOne val="branch"/>
          <dgm:animLvl val="lvl"/>
        </dgm:presLayoutVars>
      </dgm:prSet>
      <dgm:spPr/>
    </dgm:pt>
    <dgm:pt modelId="{545E1012-BDB3-496E-BCC2-FE9012E312C5}" type="pres">
      <dgm:prSet presAssocID="{89477F27-996F-4136-BEFA-AB74A80A3D59}" presName="thickLine" presStyleLbl="alignNode1" presStyleIdx="0" presStyleCnt="6"/>
      <dgm:spPr/>
    </dgm:pt>
    <dgm:pt modelId="{4AD9E522-C989-4C42-8DA6-EAA9DBFF9954}" type="pres">
      <dgm:prSet presAssocID="{89477F27-996F-4136-BEFA-AB74A80A3D59}" presName="horz1" presStyleCnt="0"/>
      <dgm:spPr/>
    </dgm:pt>
    <dgm:pt modelId="{50AF69C0-A9E7-4E20-94DC-68665BD71B68}" type="pres">
      <dgm:prSet presAssocID="{89477F27-996F-4136-BEFA-AB74A80A3D59}" presName="tx1" presStyleLbl="revTx" presStyleIdx="0" presStyleCnt="6"/>
      <dgm:spPr/>
    </dgm:pt>
    <dgm:pt modelId="{E8CBCB26-6F62-4311-BA53-A1F8526DCC2B}" type="pres">
      <dgm:prSet presAssocID="{89477F27-996F-4136-BEFA-AB74A80A3D59}" presName="vert1" presStyleCnt="0"/>
      <dgm:spPr/>
    </dgm:pt>
    <dgm:pt modelId="{49E8EDC4-17FA-4359-89F3-7A645E3ADEAE}" type="pres">
      <dgm:prSet presAssocID="{66577BEC-44E7-4B94-82C6-3896FF9F9CD8}" presName="thickLine" presStyleLbl="alignNode1" presStyleIdx="1" presStyleCnt="6"/>
      <dgm:spPr/>
    </dgm:pt>
    <dgm:pt modelId="{4DD07D79-A34D-4CF0-A477-56D98BA54D24}" type="pres">
      <dgm:prSet presAssocID="{66577BEC-44E7-4B94-82C6-3896FF9F9CD8}" presName="horz1" presStyleCnt="0"/>
      <dgm:spPr/>
    </dgm:pt>
    <dgm:pt modelId="{6D48FA76-8EC4-403B-8658-48D8CC9EADC6}" type="pres">
      <dgm:prSet presAssocID="{66577BEC-44E7-4B94-82C6-3896FF9F9CD8}" presName="tx1" presStyleLbl="revTx" presStyleIdx="1" presStyleCnt="6"/>
      <dgm:spPr/>
    </dgm:pt>
    <dgm:pt modelId="{ADE75FE7-DC2E-4452-A0FC-1FD20A15C654}" type="pres">
      <dgm:prSet presAssocID="{66577BEC-44E7-4B94-82C6-3896FF9F9CD8}" presName="vert1" presStyleCnt="0"/>
      <dgm:spPr/>
    </dgm:pt>
    <dgm:pt modelId="{9D3B2D7C-8E9F-4E77-B348-6DB3651F5A83}" type="pres">
      <dgm:prSet presAssocID="{A55E6019-99CB-4FFA-B590-2C34219A9387}" presName="thickLine" presStyleLbl="alignNode1" presStyleIdx="2" presStyleCnt="6"/>
      <dgm:spPr/>
    </dgm:pt>
    <dgm:pt modelId="{19EF0896-E3B6-4E9F-ABDA-812702D3119D}" type="pres">
      <dgm:prSet presAssocID="{A55E6019-99CB-4FFA-B590-2C34219A9387}" presName="horz1" presStyleCnt="0"/>
      <dgm:spPr/>
    </dgm:pt>
    <dgm:pt modelId="{FD60BEAD-1FF6-4A19-86DF-C1E170E4CA98}" type="pres">
      <dgm:prSet presAssocID="{A55E6019-99CB-4FFA-B590-2C34219A9387}" presName="tx1" presStyleLbl="revTx" presStyleIdx="2" presStyleCnt="6"/>
      <dgm:spPr/>
    </dgm:pt>
    <dgm:pt modelId="{2E5A52E4-C65C-44B0-862F-27827ED8BD44}" type="pres">
      <dgm:prSet presAssocID="{A55E6019-99CB-4FFA-B590-2C34219A9387}" presName="vert1" presStyleCnt="0"/>
      <dgm:spPr/>
    </dgm:pt>
    <dgm:pt modelId="{C1B70B23-7AED-4E40-BD98-8F9C902FBA42}" type="pres">
      <dgm:prSet presAssocID="{B9CC7A5C-35AD-41F8-8197-5C1FC9EE1CFA}" presName="thickLine" presStyleLbl="alignNode1" presStyleIdx="3" presStyleCnt="6"/>
      <dgm:spPr/>
    </dgm:pt>
    <dgm:pt modelId="{02947CAA-6BF6-4F82-B724-16B70454337D}" type="pres">
      <dgm:prSet presAssocID="{B9CC7A5C-35AD-41F8-8197-5C1FC9EE1CFA}" presName="horz1" presStyleCnt="0"/>
      <dgm:spPr/>
    </dgm:pt>
    <dgm:pt modelId="{0411F574-819C-4518-928B-7698BD152F97}" type="pres">
      <dgm:prSet presAssocID="{B9CC7A5C-35AD-41F8-8197-5C1FC9EE1CFA}" presName="tx1" presStyleLbl="revTx" presStyleIdx="3" presStyleCnt="6"/>
      <dgm:spPr/>
    </dgm:pt>
    <dgm:pt modelId="{2669B565-67C5-4F72-B16E-601936A9782E}" type="pres">
      <dgm:prSet presAssocID="{B9CC7A5C-35AD-41F8-8197-5C1FC9EE1CFA}" presName="vert1" presStyleCnt="0"/>
      <dgm:spPr/>
    </dgm:pt>
    <dgm:pt modelId="{09382807-1F1D-4780-A87E-906F27DC98AF}" type="pres">
      <dgm:prSet presAssocID="{4935247B-D7AB-4614-B59F-2A4461CF4400}" presName="thickLine" presStyleLbl="alignNode1" presStyleIdx="4" presStyleCnt="6"/>
      <dgm:spPr/>
    </dgm:pt>
    <dgm:pt modelId="{6037948B-250B-4ECB-A14F-AE4AFAF8C6B9}" type="pres">
      <dgm:prSet presAssocID="{4935247B-D7AB-4614-B59F-2A4461CF4400}" presName="horz1" presStyleCnt="0"/>
      <dgm:spPr/>
    </dgm:pt>
    <dgm:pt modelId="{573DB968-9C38-4816-8D17-01B3B5A0AFCC}" type="pres">
      <dgm:prSet presAssocID="{4935247B-D7AB-4614-B59F-2A4461CF4400}" presName="tx1" presStyleLbl="revTx" presStyleIdx="4" presStyleCnt="6"/>
      <dgm:spPr/>
    </dgm:pt>
    <dgm:pt modelId="{9521C1E9-BED7-4916-BB50-3730610AB1FE}" type="pres">
      <dgm:prSet presAssocID="{4935247B-D7AB-4614-B59F-2A4461CF4400}" presName="vert1" presStyleCnt="0"/>
      <dgm:spPr/>
    </dgm:pt>
    <dgm:pt modelId="{C7598CE7-824C-4C8A-BA94-25622A237333}" type="pres">
      <dgm:prSet presAssocID="{5F0F2F09-3EDB-443C-AF26-5D866751434C}" presName="thickLine" presStyleLbl="alignNode1" presStyleIdx="5" presStyleCnt="6"/>
      <dgm:spPr/>
    </dgm:pt>
    <dgm:pt modelId="{29E424BA-F85F-473A-ADC4-8256EE12DAE9}" type="pres">
      <dgm:prSet presAssocID="{5F0F2F09-3EDB-443C-AF26-5D866751434C}" presName="horz1" presStyleCnt="0"/>
      <dgm:spPr/>
    </dgm:pt>
    <dgm:pt modelId="{EB264C64-E4C1-4512-9E53-F23E52E86038}" type="pres">
      <dgm:prSet presAssocID="{5F0F2F09-3EDB-443C-AF26-5D866751434C}" presName="tx1" presStyleLbl="revTx" presStyleIdx="5" presStyleCnt="6"/>
      <dgm:spPr/>
    </dgm:pt>
    <dgm:pt modelId="{3D00A150-3AC1-4F63-AE02-C31BCCCC2789}" type="pres">
      <dgm:prSet presAssocID="{5F0F2F09-3EDB-443C-AF26-5D866751434C}" presName="vert1" presStyleCnt="0"/>
      <dgm:spPr/>
    </dgm:pt>
  </dgm:ptLst>
  <dgm:cxnLst>
    <dgm:cxn modelId="{6565B102-F1CE-47FA-BE47-EEC42AA05D61}" srcId="{3C9AE9F7-D311-48CF-BF30-E6E4B1208063}" destId="{4935247B-D7AB-4614-B59F-2A4461CF4400}" srcOrd="4" destOrd="0" parTransId="{9C9E8EAA-913C-4258-9154-B1187D020B1A}" sibTransId="{5F05FEE6-C48F-4979-AB10-94C6633A7E11}"/>
    <dgm:cxn modelId="{67024D06-4636-4C97-B773-65539723249B}" type="presOf" srcId="{4935247B-D7AB-4614-B59F-2A4461CF4400}" destId="{573DB968-9C38-4816-8D17-01B3B5A0AFCC}" srcOrd="0" destOrd="0" presId="urn:microsoft.com/office/officeart/2008/layout/LinedList"/>
    <dgm:cxn modelId="{7F40FA1B-DC24-418E-A22E-D2224BCE0C10}" srcId="{3C9AE9F7-D311-48CF-BF30-E6E4B1208063}" destId="{89477F27-996F-4136-BEFA-AB74A80A3D59}" srcOrd="0" destOrd="0" parTransId="{BBCC06EE-E046-43B1-842F-A4A311BF2CA0}" sibTransId="{67B1CC7B-F4D6-48BD-B3E2-7DA70956A1F9}"/>
    <dgm:cxn modelId="{9DFC6E21-19B6-4D58-AD9C-BBBDC3153238}" type="presOf" srcId="{66577BEC-44E7-4B94-82C6-3896FF9F9CD8}" destId="{6D48FA76-8EC4-403B-8658-48D8CC9EADC6}" srcOrd="0" destOrd="0" presId="urn:microsoft.com/office/officeart/2008/layout/LinedList"/>
    <dgm:cxn modelId="{A789F327-6D95-4B88-BD01-608985D54E51}" type="presOf" srcId="{89477F27-996F-4136-BEFA-AB74A80A3D59}" destId="{50AF69C0-A9E7-4E20-94DC-68665BD71B68}" srcOrd="0" destOrd="0" presId="urn:microsoft.com/office/officeart/2008/layout/LinedList"/>
    <dgm:cxn modelId="{BC04293C-5CAD-4AFB-B465-7D3FCAEC2BAD}" srcId="{3C9AE9F7-D311-48CF-BF30-E6E4B1208063}" destId="{5F0F2F09-3EDB-443C-AF26-5D866751434C}" srcOrd="5" destOrd="0" parTransId="{BA02294B-0884-4548-A97B-25274068ED19}" sibTransId="{D5139E50-84F6-4714-BDE7-1DC5D7C058C1}"/>
    <dgm:cxn modelId="{244FFA62-1E5B-4758-A7DB-C14A309A21B9}" srcId="{3C9AE9F7-D311-48CF-BF30-E6E4B1208063}" destId="{66577BEC-44E7-4B94-82C6-3896FF9F9CD8}" srcOrd="1" destOrd="0" parTransId="{C741B5F7-DB85-49D0-A4C5-0013211D1BC9}" sibTransId="{8F0F532F-05E2-4D1F-82D3-82572C063BEB}"/>
    <dgm:cxn modelId="{1F0EF664-E702-4746-8ADB-C9B192CD7AD4}" type="presOf" srcId="{3C9AE9F7-D311-48CF-BF30-E6E4B1208063}" destId="{375C4DDE-224C-433A-8615-CFECC2B6D4F8}" srcOrd="0" destOrd="0" presId="urn:microsoft.com/office/officeart/2008/layout/LinedList"/>
    <dgm:cxn modelId="{D14CB170-787F-4FE9-9D90-1E605157F6B7}" srcId="{3C9AE9F7-D311-48CF-BF30-E6E4B1208063}" destId="{A55E6019-99CB-4FFA-B590-2C34219A9387}" srcOrd="2" destOrd="0" parTransId="{AB9EBA0A-C6CB-4AAD-B677-E816CDBDD5DB}" sibTransId="{AC062B85-4549-49FF-BFB0-6FBCD81E0FEA}"/>
    <dgm:cxn modelId="{8A48427A-03C3-4CCC-8320-6DBC093E8F75}" srcId="{3C9AE9F7-D311-48CF-BF30-E6E4B1208063}" destId="{B9CC7A5C-35AD-41F8-8197-5C1FC9EE1CFA}" srcOrd="3" destOrd="0" parTransId="{B8FE610D-66AF-48F5-B858-E7BAB91138CA}" sibTransId="{543DC5C1-4037-48A7-9DD0-BCC3A455EA18}"/>
    <dgm:cxn modelId="{9368348F-1BBD-4073-AC92-DDA226543659}" type="presOf" srcId="{B9CC7A5C-35AD-41F8-8197-5C1FC9EE1CFA}" destId="{0411F574-819C-4518-928B-7698BD152F97}" srcOrd="0" destOrd="0" presId="urn:microsoft.com/office/officeart/2008/layout/LinedList"/>
    <dgm:cxn modelId="{E849A1C8-D14E-4EA6-9C94-BE284585155A}" type="presOf" srcId="{A55E6019-99CB-4FFA-B590-2C34219A9387}" destId="{FD60BEAD-1FF6-4A19-86DF-C1E170E4CA98}" srcOrd="0" destOrd="0" presId="urn:microsoft.com/office/officeart/2008/layout/LinedList"/>
    <dgm:cxn modelId="{AB7FF5F5-0189-4144-BFE8-156E0B845D02}" type="presOf" srcId="{5F0F2F09-3EDB-443C-AF26-5D866751434C}" destId="{EB264C64-E4C1-4512-9E53-F23E52E86038}" srcOrd="0" destOrd="0" presId="urn:microsoft.com/office/officeart/2008/layout/LinedList"/>
    <dgm:cxn modelId="{484B6A39-54D8-40FF-9850-D99CC5D765FE}" type="presParOf" srcId="{375C4DDE-224C-433A-8615-CFECC2B6D4F8}" destId="{545E1012-BDB3-496E-BCC2-FE9012E312C5}" srcOrd="0" destOrd="0" presId="urn:microsoft.com/office/officeart/2008/layout/LinedList"/>
    <dgm:cxn modelId="{B8BA7A6A-4342-44A1-A596-FC12E003C2C6}" type="presParOf" srcId="{375C4DDE-224C-433A-8615-CFECC2B6D4F8}" destId="{4AD9E522-C989-4C42-8DA6-EAA9DBFF9954}" srcOrd="1" destOrd="0" presId="urn:microsoft.com/office/officeart/2008/layout/LinedList"/>
    <dgm:cxn modelId="{0DF769A4-2BC9-4B1E-B543-85C282158398}" type="presParOf" srcId="{4AD9E522-C989-4C42-8DA6-EAA9DBFF9954}" destId="{50AF69C0-A9E7-4E20-94DC-68665BD71B68}" srcOrd="0" destOrd="0" presId="urn:microsoft.com/office/officeart/2008/layout/LinedList"/>
    <dgm:cxn modelId="{01B41200-A47A-4C62-83D7-7FB8A97725FA}" type="presParOf" srcId="{4AD9E522-C989-4C42-8DA6-EAA9DBFF9954}" destId="{E8CBCB26-6F62-4311-BA53-A1F8526DCC2B}" srcOrd="1" destOrd="0" presId="urn:microsoft.com/office/officeart/2008/layout/LinedList"/>
    <dgm:cxn modelId="{2D636B6E-B535-46AC-BF38-CBCA5580C15E}" type="presParOf" srcId="{375C4DDE-224C-433A-8615-CFECC2B6D4F8}" destId="{49E8EDC4-17FA-4359-89F3-7A645E3ADEAE}" srcOrd="2" destOrd="0" presId="urn:microsoft.com/office/officeart/2008/layout/LinedList"/>
    <dgm:cxn modelId="{9213B425-9219-4170-B65D-A910B1810F7F}" type="presParOf" srcId="{375C4DDE-224C-433A-8615-CFECC2B6D4F8}" destId="{4DD07D79-A34D-4CF0-A477-56D98BA54D24}" srcOrd="3" destOrd="0" presId="urn:microsoft.com/office/officeart/2008/layout/LinedList"/>
    <dgm:cxn modelId="{69319DD2-8CB8-4746-98C0-F0CC8EF244A2}" type="presParOf" srcId="{4DD07D79-A34D-4CF0-A477-56D98BA54D24}" destId="{6D48FA76-8EC4-403B-8658-48D8CC9EADC6}" srcOrd="0" destOrd="0" presId="urn:microsoft.com/office/officeart/2008/layout/LinedList"/>
    <dgm:cxn modelId="{56FA0A9B-582A-4694-B8A8-8FF9646D5993}" type="presParOf" srcId="{4DD07D79-A34D-4CF0-A477-56D98BA54D24}" destId="{ADE75FE7-DC2E-4452-A0FC-1FD20A15C654}" srcOrd="1" destOrd="0" presId="urn:microsoft.com/office/officeart/2008/layout/LinedList"/>
    <dgm:cxn modelId="{F23064F4-9D6D-424E-AD46-6A98026F49BA}" type="presParOf" srcId="{375C4DDE-224C-433A-8615-CFECC2B6D4F8}" destId="{9D3B2D7C-8E9F-4E77-B348-6DB3651F5A83}" srcOrd="4" destOrd="0" presId="urn:microsoft.com/office/officeart/2008/layout/LinedList"/>
    <dgm:cxn modelId="{F4F068C6-2B65-43FD-BEBB-EACBD409AFC3}" type="presParOf" srcId="{375C4DDE-224C-433A-8615-CFECC2B6D4F8}" destId="{19EF0896-E3B6-4E9F-ABDA-812702D3119D}" srcOrd="5" destOrd="0" presId="urn:microsoft.com/office/officeart/2008/layout/LinedList"/>
    <dgm:cxn modelId="{A09C1FFA-AB01-41A1-B598-4AD2C0DEEBF6}" type="presParOf" srcId="{19EF0896-E3B6-4E9F-ABDA-812702D3119D}" destId="{FD60BEAD-1FF6-4A19-86DF-C1E170E4CA98}" srcOrd="0" destOrd="0" presId="urn:microsoft.com/office/officeart/2008/layout/LinedList"/>
    <dgm:cxn modelId="{BADF4DF6-2DA4-46AE-99E1-E0B000D9033D}" type="presParOf" srcId="{19EF0896-E3B6-4E9F-ABDA-812702D3119D}" destId="{2E5A52E4-C65C-44B0-862F-27827ED8BD44}" srcOrd="1" destOrd="0" presId="urn:microsoft.com/office/officeart/2008/layout/LinedList"/>
    <dgm:cxn modelId="{69F94F2E-85D2-49E6-8DF6-0FFA969F7B4C}" type="presParOf" srcId="{375C4DDE-224C-433A-8615-CFECC2B6D4F8}" destId="{C1B70B23-7AED-4E40-BD98-8F9C902FBA42}" srcOrd="6" destOrd="0" presId="urn:microsoft.com/office/officeart/2008/layout/LinedList"/>
    <dgm:cxn modelId="{55810A4D-FA26-4381-9A52-9567367216A8}" type="presParOf" srcId="{375C4DDE-224C-433A-8615-CFECC2B6D4F8}" destId="{02947CAA-6BF6-4F82-B724-16B70454337D}" srcOrd="7" destOrd="0" presId="urn:microsoft.com/office/officeart/2008/layout/LinedList"/>
    <dgm:cxn modelId="{955AFBE3-78D8-4371-9ABA-8CA909455F27}" type="presParOf" srcId="{02947CAA-6BF6-4F82-B724-16B70454337D}" destId="{0411F574-819C-4518-928B-7698BD152F97}" srcOrd="0" destOrd="0" presId="urn:microsoft.com/office/officeart/2008/layout/LinedList"/>
    <dgm:cxn modelId="{65DA6561-BBB2-4188-9549-5D2FCBB9D1D3}" type="presParOf" srcId="{02947CAA-6BF6-4F82-B724-16B70454337D}" destId="{2669B565-67C5-4F72-B16E-601936A9782E}" srcOrd="1" destOrd="0" presId="urn:microsoft.com/office/officeart/2008/layout/LinedList"/>
    <dgm:cxn modelId="{278569E8-E408-4C5E-B20E-250DE4C50E52}" type="presParOf" srcId="{375C4DDE-224C-433A-8615-CFECC2B6D4F8}" destId="{09382807-1F1D-4780-A87E-906F27DC98AF}" srcOrd="8" destOrd="0" presId="urn:microsoft.com/office/officeart/2008/layout/LinedList"/>
    <dgm:cxn modelId="{44DE2F8C-2CFD-40F5-B458-4F35C834AD3F}" type="presParOf" srcId="{375C4DDE-224C-433A-8615-CFECC2B6D4F8}" destId="{6037948B-250B-4ECB-A14F-AE4AFAF8C6B9}" srcOrd="9" destOrd="0" presId="urn:microsoft.com/office/officeart/2008/layout/LinedList"/>
    <dgm:cxn modelId="{1649A5F7-3F1A-453A-A69D-E4198CC90795}" type="presParOf" srcId="{6037948B-250B-4ECB-A14F-AE4AFAF8C6B9}" destId="{573DB968-9C38-4816-8D17-01B3B5A0AFCC}" srcOrd="0" destOrd="0" presId="urn:microsoft.com/office/officeart/2008/layout/LinedList"/>
    <dgm:cxn modelId="{064117E9-1288-4A2B-BA78-908B723B70D6}" type="presParOf" srcId="{6037948B-250B-4ECB-A14F-AE4AFAF8C6B9}" destId="{9521C1E9-BED7-4916-BB50-3730610AB1FE}" srcOrd="1" destOrd="0" presId="urn:microsoft.com/office/officeart/2008/layout/LinedList"/>
    <dgm:cxn modelId="{5443AEFB-99CC-4573-92D4-D8BDE9D7DF02}" type="presParOf" srcId="{375C4DDE-224C-433A-8615-CFECC2B6D4F8}" destId="{C7598CE7-824C-4C8A-BA94-25622A237333}" srcOrd="10" destOrd="0" presId="urn:microsoft.com/office/officeart/2008/layout/LinedList"/>
    <dgm:cxn modelId="{13BBAC52-91D0-430A-B582-5F5181596FBD}" type="presParOf" srcId="{375C4DDE-224C-433A-8615-CFECC2B6D4F8}" destId="{29E424BA-F85F-473A-ADC4-8256EE12DAE9}" srcOrd="11" destOrd="0" presId="urn:microsoft.com/office/officeart/2008/layout/LinedList"/>
    <dgm:cxn modelId="{89E66C63-A95E-4950-9B50-F87934AF5FFA}" type="presParOf" srcId="{29E424BA-F85F-473A-ADC4-8256EE12DAE9}" destId="{EB264C64-E4C1-4512-9E53-F23E52E86038}" srcOrd="0" destOrd="0" presId="urn:microsoft.com/office/officeart/2008/layout/LinedList"/>
    <dgm:cxn modelId="{277B9749-B2FC-4731-8C71-C41A4748FCE0}" type="presParOf" srcId="{29E424BA-F85F-473A-ADC4-8256EE12DAE9}" destId="{3D00A150-3AC1-4F63-AE02-C31BCCCC278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C9AE9F7-D311-48CF-BF30-E6E4B1208063}"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375C4DDE-224C-433A-8615-CFECC2B6D4F8}" type="pres">
      <dgm:prSet presAssocID="{3C9AE9F7-D311-48CF-BF30-E6E4B1208063}" presName="vert0" presStyleCnt="0">
        <dgm:presLayoutVars>
          <dgm:dir/>
          <dgm:animOne val="branch"/>
          <dgm:animLvl val="lvl"/>
        </dgm:presLayoutVars>
      </dgm:prSet>
      <dgm:spPr/>
    </dgm:pt>
  </dgm:ptLst>
  <dgm:cxnLst>
    <dgm:cxn modelId="{1F0EF664-E702-4746-8ADB-C9B192CD7AD4}" type="presOf" srcId="{3C9AE9F7-D311-48CF-BF30-E6E4B1208063}" destId="{375C4DDE-224C-433A-8615-CFECC2B6D4F8}" srcOrd="0"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C9AE9F7-D311-48CF-BF30-E6E4B1208063}"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89477F27-996F-4136-BEFA-AB74A80A3D59}">
      <dgm:prSet/>
      <dgm:spPr/>
      <dgm:t>
        <a:bodyPr/>
        <a:lstStyle/>
        <a:p>
          <a:r>
            <a:rPr lang="en-GB" i="1" dirty="0"/>
            <a:t>Lost a family member, went back to drugs as a coping mechanism </a:t>
          </a:r>
          <a:endParaRPr lang="en-US" i="1" dirty="0"/>
        </a:p>
      </dgm:t>
    </dgm:pt>
    <dgm:pt modelId="{BBCC06EE-E046-43B1-842F-A4A311BF2CA0}" type="parTrans" cxnId="{7F40FA1B-DC24-418E-A22E-D2224BCE0C10}">
      <dgm:prSet/>
      <dgm:spPr/>
      <dgm:t>
        <a:bodyPr/>
        <a:lstStyle/>
        <a:p>
          <a:endParaRPr lang="en-US"/>
        </a:p>
      </dgm:t>
    </dgm:pt>
    <dgm:pt modelId="{67B1CC7B-F4D6-48BD-B3E2-7DA70956A1F9}" type="sibTrans" cxnId="{7F40FA1B-DC24-418E-A22E-D2224BCE0C10}">
      <dgm:prSet/>
      <dgm:spPr/>
      <dgm:t>
        <a:bodyPr/>
        <a:lstStyle/>
        <a:p>
          <a:endParaRPr lang="en-US"/>
        </a:p>
      </dgm:t>
    </dgm:pt>
    <dgm:pt modelId="{66577BEC-44E7-4B94-82C6-3896FF9F9CD8}">
      <dgm:prSet/>
      <dgm:spPr/>
      <dgm:t>
        <a:bodyPr/>
        <a:lstStyle/>
        <a:p>
          <a:r>
            <a:rPr lang="en-AU" i="1" dirty="0"/>
            <a:t>I found myself separated from my wife with no place to go so I fell into old routines with negative peers </a:t>
          </a:r>
          <a:endParaRPr lang="en-US" i="1" dirty="0"/>
        </a:p>
      </dgm:t>
    </dgm:pt>
    <dgm:pt modelId="{C741B5F7-DB85-49D0-A4C5-0013211D1BC9}" type="parTrans" cxnId="{244FFA62-1E5B-4758-A7DB-C14A309A21B9}">
      <dgm:prSet/>
      <dgm:spPr/>
      <dgm:t>
        <a:bodyPr/>
        <a:lstStyle/>
        <a:p>
          <a:endParaRPr lang="en-US"/>
        </a:p>
      </dgm:t>
    </dgm:pt>
    <dgm:pt modelId="{8F0F532F-05E2-4D1F-82D3-82572C063BEB}" type="sibTrans" cxnId="{244FFA62-1E5B-4758-A7DB-C14A309A21B9}">
      <dgm:prSet/>
      <dgm:spPr/>
      <dgm:t>
        <a:bodyPr/>
        <a:lstStyle/>
        <a:p>
          <a:endParaRPr lang="en-US"/>
        </a:p>
      </dgm:t>
    </dgm:pt>
    <dgm:pt modelId="{A55E6019-99CB-4FFA-B590-2C34219A9387}">
      <dgm:prSet/>
      <dgm:spPr/>
      <dgm:t>
        <a:bodyPr/>
        <a:lstStyle/>
        <a:p>
          <a:r>
            <a:rPr lang="en-AU" i="1" dirty="0"/>
            <a:t>Father passed, lost home, returned to drugs </a:t>
          </a:r>
          <a:endParaRPr lang="en-US" i="1" dirty="0"/>
        </a:p>
      </dgm:t>
    </dgm:pt>
    <dgm:pt modelId="{AB9EBA0A-C6CB-4AAD-B677-E816CDBDD5DB}" type="parTrans" cxnId="{D14CB170-787F-4FE9-9D90-1E605157F6B7}">
      <dgm:prSet/>
      <dgm:spPr/>
      <dgm:t>
        <a:bodyPr/>
        <a:lstStyle/>
        <a:p>
          <a:endParaRPr lang="en-US"/>
        </a:p>
      </dgm:t>
    </dgm:pt>
    <dgm:pt modelId="{AC062B85-4549-49FF-BFB0-6FBCD81E0FEA}" type="sibTrans" cxnId="{D14CB170-787F-4FE9-9D90-1E605157F6B7}">
      <dgm:prSet/>
      <dgm:spPr/>
      <dgm:t>
        <a:bodyPr/>
        <a:lstStyle/>
        <a:p>
          <a:endParaRPr lang="en-US"/>
        </a:p>
      </dgm:t>
    </dgm:pt>
    <dgm:pt modelId="{B9CC7A5C-35AD-41F8-8197-5C1FC9EE1CFA}">
      <dgm:prSet/>
      <dgm:spPr/>
      <dgm:t>
        <a:bodyPr/>
        <a:lstStyle/>
        <a:p>
          <a:r>
            <a:rPr lang="en-AU" i="1" dirty="0"/>
            <a:t>Was attending rehab when my partner told me she had been seeing someone else which drove me to drugs </a:t>
          </a:r>
          <a:endParaRPr lang="en-US" i="1" dirty="0"/>
        </a:p>
      </dgm:t>
    </dgm:pt>
    <dgm:pt modelId="{B8FE610D-66AF-48F5-B858-E7BAB91138CA}" type="parTrans" cxnId="{8A48427A-03C3-4CCC-8320-6DBC093E8F75}">
      <dgm:prSet/>
      <dgm:spPr/>
      <dgm:t>
        <a:bodyPr/>
        <a:lstStyle/>
        <a:p>
          <a:endParaRPr lang="en-US"/>
        </a:p>
      </dgm:t>
    </dgm:pt>
    <dgm:pt modelId="{543DC5C1-4037-48A7-9DD0-BCC3A455EA18}" type="sibTrans" cxnId="{8A48427A-03C3-4CCC-8320-6DBC093E8F75}">
      <dgm:prSet/>
      <dgm:spPr/>
      <dgm:t>
        <a:bodyPr/>
        <a:lstStyle/>
        <a:p>
          <a:endParaRPr lang="en-US"/>
        </a:p>
      </dgm:t>
    </dgm:pt>
    <dgm:pt modelId="{4935247B-D7AB-4614-B59F-2A4461CF4400}">
      <dgm:prSet/>
      <dgm:spPr/>
      <dgm:t>
        <a:bodyPr/>
        <a:lstStyle/>
        <a:p>
          <a:r>
            <a:rPr lang="en-AU" i="1" dirty="0"/>
            <a:t>Anger issues resulting in myself lashing out at the person causing relationship issues </a:t>
          </a:r>
          <a:endParaRPr lang="en-US" i="1" dirty="0"/>
        </a:p>
      </dgm:t>
    </dgm:pt>
    <dgm:pt modelId="{9C9E8EAA-913C-4258-9154-B1187D020B1A}" type="parTrans" cxnId="{6565B102-F1CE-47FA-BE47-EEC42AA05D61}">
      <dgm:prSet/>
      <dgm:spPr/>
      <dgm:t>
        <a:bodyPr/>
        <a:lstStyle/>
        <a:p>
          <a:endParaRPr lang="en-US"/>
        </a:p>
      </dgm:t>
    </dgm:pt>
    <dgm:pt modelId="{5F05FEE6-C48F-4979-AB10-94C6633A7E11}" type="sibTrans" cxnId="{6565B102-F1CE-47FA-BE47-EEC42AA05D61}">
      <dgm:prSet/>
      <dgm:spPr/>
      <dgm:t>
        <a:bodyPr/>
        <a:lstStyle/>
        <a:p>
          <a:endParaRPr lang="en-US"/>
        </a:p>
      </dgm:t>
    </dgm:pt>
    <dgm:pt modelId="{5F0F2F09-3EDB-443C-AF26-5D866751434C}">
      <dgm:prSet/>
      <dgm:spPr/>
      <dgm:t>
        <a:bodyPr/>
        <a:lstStyle/>
        <a:p>
          <a:endParaRPr lang="en-US" i="1" dirty="0"/>
        </a:p>
      </dgm:t>
    </dgm:pt>
    <dgm:pt modelId="{BA02294B-0884-4548-A97B-25274068ED19}" type="parTrans" cxnId="{BC04293C-5CAD-4AFB-B465-7D3FCAEC2BAD}">
      <dgm:prSet/>
      <dgm:spPr/>
      <dgm:t>
        <a:bodyPr/>
        <a:lstStyle/>
        <a:p>
          <a:endParaRPr lang="en-US"/>
        </a:p>
      </dgm:t>
    </dgm:pt>
    <dgm:pt modelId="{D5139E50-84F6-4714-BDE7-1DC5D7C058C1}" type="sibTrans" cxnId="{BC04293C-5CAD-4AFB-B465-7D3FCAEC2BAD}">
      <dgm:prSet/>
      <dgm:spPr/>
      <dgm:t>
        <a:bodyPr/>
        <a:lstStyle/>
        <a:p>
          <a:endParaRPr lang="en-US"/>
        </a:p>
      </dgm:t>
    </dgm:pt>
    <dgm:pt modelId="{375C4DDE-224C-433A-8615-CFECC2B6D4F8}" type="pres">
      <dgm:prSet presAssocID="{3C9AE9F7-D311-48CF-BF30-E6E4B1208063}" presName="vert0" presStyleCnt="0">
        <dgm:presLayoutVars>
          <dgm:dir/>
          <dgm:animOne val="branch"/>
          <dgm:animLvl val="lvl"/>
        </dgm:presLayoutVars>
      </dgm:prSet>
      <dgm:spPr/>
    </dgm:pt>
    <dgm:pt modelId="{545E1012-BDB3-496E-BCC2-FE9012E312C5}" type="pres">
      <dgm:prSet presAssocID="{89477F27-996F-4136-BEFA-AB74A80A3D59}" presName="thickLine" presStyleLbl="alignNode1" presStyleIdx="0" presStyleCnt="6"/>
      <dgm:spPr/>
    </dgm:pt>
    <dgm:pt modelId="{4AD9E522-C989-4C42-8DA6-EAA9DBFF9954}" type="pres">
      <dgm:prSet presAssocID="{89477F27-996F-4136-BEFA-AB74A80A3D59}" presName="horz1" presStyleCnt="0"/>
      <dgm:spPr/>
    </dgm:pt>
    <dgm:pt modelId="{50AF69C0-A9E7-4E20-94DC-68665BD71B68}" type="pres">
      <dgm:prSet presAssocID="{89477F27-996F-4136-BEFA-AB74A80A3D59}" presName="tx1" presStyleLbl="revTx" presStyleIdx="0" presStyleCnt="6"/>
      <dgm:spPr/>
    </dgm:pt>
    <dgm:pt modelId="{E8CBCB26-6F62-4311-BA53-A1F8526DCC2B}" type="pres">
      <dgm:prSet presAssocID="{89477F27-996F-4136-BEFA-AB74A80A3D59}" presName="vert1" presStyleCnt="0"/>
      <dgm:spPr/>
    </dgm:pt>
    <dgm:pt modelId="{49E8EDC4-17FA-4359-89F3-7A645E3ADEAE}" type="pres">
      <dgm:prSet presAssocID="{66577BEC-44E7-4B94-82C6-3896FF9F9CD8}" presName="thickLine" presStyleLbl="alignNode1" presStyleIdx="1" presStyleCnt="6"/>
      <dgm:spPr/>
    </dgm:pt>
    <dgm:pt modelId="{4DD07D79-A34D-4CF0-A477-56D98BA54D24}" type="pres">
      <dgm:prSet presAssocID="{66577BEC-44E7-4B94-82C6-3896FF9F9CD8}" presName="horz1" presStyleCnt="0"/>
      <dgm:spPr/>
    </dgm:pt>
    <dgm:pt modelId="{6D48FA76-8EC4-403B-8658-48D8CC9EADC6}" type="pres">
      <dgm:prSet presAssocID="{66577BEC-44E7-4B94-82C6-3896FF9F9CD8}" presName="tx1" presStyleLbl="revTx" presStyleIdx="1" presStyleCnt="6"/>
      <dgm:spPr/>
    </dgm:pt>
    <dgm:pt modelId="{ADE75FE7-DC2E-4452-A0FC-1FD20A15C654}" type="pres">
      <dgm:prSet presAssocID="{66577BEC-44E7-4B94-82C6-3896FF9F9CD8}" presName="vert1" presStyleCnt="0"/>
      <dgm:spPr/>
    </dgm:pt>
    <dgm:pt modelId="{9D3B2D7C-8E9F-4E77-B348-6DB3651F5A83}" type="pres">
      <dgm:prSet presAssocID="{A55E6019-99CB-4FFA-B590-2C34219A9387}" presName="thickLine" presStyleLbl="alignNode1" presStyleIdx="2" presStyleCnt="6"/>
      <dgm:spPr/>
    </dgm:pt>
    <dgm:pt modelId="{19EF0896-E3B6-4E9F-ABDA-812702D3119D}" type="pres">
      <dgm:prSet presAssocID="{A55E6019-99CB-4FFA-B590-2C34219A9387}" presName="horz1" presStyleCnt="0"/>
      <dgm:spPr/>
    </dgm:pt>
    <dgm:pt modelId="{FD60BEAD-1FF6-4A19-86DF-C1E170E4CA98}" type="pres">
      <dgm:prSet presAssocID="{A55E6019-99CB-4FFA-B590-2C34219A9387}" presName="tx1" presStyleLbl="revTx" presStyleIdx="2" presStyleCnt="6"/>
      <dgm:spPr/>
    </dgm:pt>
    <dgm:pt modelId="{2E5A52E4-C65C-44B0-862F-27827ED8BD44}" type="pres">
      <dgm:prSet presAssocID="{A55E6019-99CB-4FFA-B590-2C34219A9387}" presName="vert1" presStyleCnt="0"/>
      <dgm:spPr/>
    </dgm:pt>
    <dgm:pt modelId="{C1B70B23-7AED-4E40-BD98-8F9C902FBA42}" type="pres">
      <dgm:prSet presAssocID="{B9CC7A5C-35AD-41F8-8197-5C1FC9EE1CFA}" presName="thickLine" presStyleLbl="alignNode1" presStyleIdx="3" presStyleCnt="6"/>
      <dgm:spPr/>
    </dgm:pt>
    <dgm:pt modelId="{02947CAA-6BF6-4F82-B724-16B70454337D}" type="pres">
      <dgm:prSet presAssocID="{B9CC7A5C-35AD-41F8-8197-5C1FC9EE1CFA}" presName="horz1" presStyleCnt="0"/>
      <dgm:spPr/>
    </dgm:pt>
    <dgm:pt modelId="{0411F574-819C-4518-928B-7698BD152F97}" type="pres">
      <dgm:prSet presAssocID="{B9CC7A5C-35AD-41F8-8197-5C1FC9EE1CFA}" presName="tx1" presStyleLbl="revTx" presStyleIdx="3" presStyleCnt="6"/>
      <dgm:spPr/>
    </dgm:pt>
    <dgm:pt modelId="{2669B565-67C5-4F72-B16E-601936A9782E}" type="pres">
      <dgm:prSet presAssocID="{B9CC7A5C-35AD-41F8-8197-5C1FC9EE1CFA}" presName="vert1" presStyleCnt="0"/>
      <dgm:spPr/>
    </dgm:pt>
    <dgm:pt modelId="{09382807-1F1D-4780-A87E-906F27DC98AF}" type="pres">
      <dgm:prSet presAssocID="{4935247B-D7AB-4614-B59F-2A4461CF4400}" presName="thickLine" presStyleLbl="alignNode1" presStyleIdx="4" presStyleCnt="6"/>
      <dgm:spPr/>
    </dgm:pt>
    <dgm:pt modelId="{6037948B-250B-4ECB-A14F-AE4AFAF8C6B9}" type="pres">
      <dgm:prSet presAssocID="{4935247B-D7AB-4614-B59F-2A4461CF4400}" presName="horz1" presStyleCnt="0"/>
      <dgm:spPr/>
    </dgm:pt>
    <dgm:pt modelId="{573DB968-9C38-4816-8D17-01B3B5A0AFCC}" type="pres">
      <dgm:prSet presAssocID="{4935247B-D7AB-4614-B59F-2A4461CF4400}" presName="tx1" presStyleLbl="revTx" presStyleIdx="4" presStyleCnt="6"/>
      <dgm:spPr/>
    </dgm:pt>
    <dgm:pt modelId="{9521C1E9-BED7-4916-BB50-3730610AB1FE}" type="pres">
      <dgm:prSet presAssocID="{4935247B-D7AB-4614-B59F-2A4461CF4400}" presName="vert1" presStyleCnt="0"/>
      <dgm:spPr/>
    </dgm:pt>
    <dgm:pt modelId="{C7598CE7-824C-4C8A-BA94-25622A237333}" type="pres">
      <dgm:prSet presAssocID="{5F0F2F09-3EDB-443C-AF26-5D866751434C}" presName="thickLine" presStyleLbl="alignNode1" presStyleIdx="5" presStyleCnt="6"/>
      <dgm:spPr/>
    </dgm:pt>
    <dgm:pt modelId="{29E424BA-F85F-473A-ADC4-8256EE12DAE9}" type="pres">
      <dgm:prSet presAssocID="{5F0F2F09-3EDB-443C-AF26-5D866751434C}" presName="horz1" presStyleCnt="0"/>
      <dgm:spPr/>
    </dgm:pt>
    <dgm:pt modelId="{EB264C64-E4C1-4512-9E53-F23E52E86038}" type="pres">
      <dgm:prSet presAssocID="{5F0F2F09-3EDB-443C-AF26-5D866751434C}" presName="tx1" presStyleLbl="revTx" presStyleIdx="5" presStyleCnt="6"/>
      <dgm:spPr/>
    </dgm:pt>
    <dgm:pt modelId="{3D00A150-3AC1-4F63-AE02-C31BCCCC2789}" type="pres">
      <dgm:prSet presAssocID="{5F0F2F09-3EDB-443C-AF26-5D866751434C}" presName="vert1" presStyleCnt="0"/>
      <dgm:spPr/>
    </dgm:pt>
  </dgm:ptLst>
  <dgm:cxnLst>
    <dgm:cxn modelId="{6565B102-F1CE-47FA-BE47-EEC42AA05D61}" srcId="{3C9AE9F7-D311-48CF-BF30-E6E4B1208063}" destId="{4935247B-D7AB-4614-B59F-2A4461CF4400}" srcOrd="4" destOrd="0" parTransId="{9C9E8EAA-913C-4258-9154-B1187D020B1A}" sibTransId="{5F05FEE6-C48F-4979-AB10-94C6633A7E11}"/>
    <dgm:cxn modelId="{67024D06-4636-4C97-B773-65539723249B}" type="presOf" srcId="{4935247B-D7AB-4614-B59F-2A4461CF4400}" destId="{573DB968-9C38-4816-8D17-01B3B5A0AFCC}" srcOrd="0" destOrd="0" presId="urn:microsoft.com/office/officeart/2008/layout/LinedList"/>
    <dgm:cxn modelId="{7F40FA1B-DC24-418E-A22E-D2224BCE0C10}" srcId="{3C9AE9F7-D311-48CF-BF30-E6E4B1208063}" destId="{89477F27-996F-4136-BEFA-AB74A80A3D59}" srcOrd="0" destOrd="0" parTransId="{BBCC06EE-E046-43B1-842F-A4A311BF2CA0}" sibTransId="{67B1CC7B-F4D6-48BD-B3E2-7DA70956A1F9}"/>
    <dgm:cxn modelId="{9DFC6E21-19B6-4D58-AD9C-BBBDC3153238}" type="presOf" srcId="{66577BEC-44E7-4B94-82C6-3896FF9F9CD8}" destId="{6D48FA76-8EC4-403B-8658-48D8CC9EADC6}" srcOrd="0" destOrd="0" presId="urn:microsoft.com/office/officeart/2008/layout/LinedList"/>
    <dgm:cxn modelId="{A789F327-6D95-4B88-BD01-608985D54E51}" type="presOf" srcId="{89477F27-996F-4136-BEFA-AB74A80A3D59}" destId="{50AF69C0-A9E7-4E20-94DC-68665BD71B68}" srcOrd="0" destOrd="0" presId="urn:microsoft.com/office/officeart/2008/layout/LinedList"/>
    <dgm:cxn modelId="{BC04293C-5CAD-4AFB-B465-7D3FCAEC2BAD}" srcId="{3C9AE9F7-D311-48CF-BF30-E6E4B1208063}" destId="{5F0F2F09-3EDB-443C-AF26-5D866751434C}" srcOrd="5" destOrd="0" parTransId="{BA02294B-0884-4548-A97B-25274068ED19}" sibTransId="{D5139E50-84F6-4714-BDE7-1DC5D7C058C1}"/>
    <dgm:cxn modelId="{244FFA62-1E5B-4758-A7DB-C14A309A21B9}" srcId="{3C9AE9F7-D311-48CF-BF30-E6E4B1208063}" destId="{66577BEC-44E7-4B94-82C6-3896FF9F9CD8}" srcOrd="1" destOrd="0" parTransId="{C741B5F7-DB85-49D0-A4C5-0013211D1BC9}" sibTransId="{8F0F532F-05E2-4D1F-82D3-82572C063BEB}"/>
    <dgm:cxn modelId="{1F0EF664-E702-4746-8ADB-C9B192CD7AD4}" type="presOf" srcId="{3C9AE9F7-D311-48CF-BF30-E6E4B1208063}" destId="{375C4DDE-224C-433A-8615-CFECC2B6D4F8}" srcOrd="0" destOrd="0" presId="urn:microsoft.com/office/officeart/2008/layout/LinedList"/>
    <dgm:cxn modelId="{D14CB170-787F-4FE9-9D90-1E605157F6B7}" srcId="{3C9AE9F7-D311-48CF-BF30-E6E4B1208063}" destId="{A55E6019-99CB-4FFA-B590-2C34219A9387}" srcOrd="2" destOrd="0" parTransId="{AB9EBA0A-C6CB-4AAD-B677-E816CDBDD5DB}" sibTransId="{AC062B85-4549-49FF-BFB0-6FBCD81E0FEA}"/>
    <dgm:cxn modelId="{8A48427A-03C3-4CCC-8320-6DBC093E8F75}" srcId="{3C9AE9F7-D311-48CF-BF30-E6E4B1208063}" destId="{B9CC7A5C-35AD-41F8-8197-5C1FC9EE1CFA}" srcOrd="3" destOrd="0" parTransId="{B8FE610D-66AF-48F5-B858-E7BAB91138CA}" sibTransId="{543DC5C1-4037-48A7-9DD0-BCC3A455EA18}"/>
    <dgm:cxn modelId="{9368348F-1BBD-4073-AC92-DDA226543659}" type="presOf" srcId="{B9CC7A5C-35AD-41F8-8197-5C1FC9EE1CFA}" destId="{0411F574-819C-4518-928B-7698BD152F97}" srcOrd="0" destOrd="0" presId="urn:microsoft.com/office/officeart/2008/layout/LinedList"/>
    <dgm:cxn modelId="{E849A1C8-D14E-4EA6-9C94-BE284585155A}" type="presOf" srcId="{A55E6019-99CB-4FFA-B590-2C34219A9387}" destId="{FD60BEAD-1FF6-4A19-86DF-C1E170E4CA98}" srcOrd="0" destOrd="0" presId="urn:microsoft.com/office/officeart/2008/layout/LinedList"/>
    <dgm:cxn modelId="{AB7FF5F5-0189-4144-BFE8-156E0B845D02}" type="presOf" srcId="{5F0F2F09-3EDB-443C-AF26-5D866751434C}" destId="{EB264C64-E4C1-4512-9E53-F23E52E86038}" srcOrd="0" destOrd="0" presId="urn:microsoft.com/office/officeart/2008/layout/LinedList"/>
    <dgm:cxn modelId="{484B6A39-54D8-40FF-9850-D99CC5D765FE}" type="presParOf" srcId="{375C4DDE-224C-433A-8615-CFECC2B6D4F8}" destId="{545E1012-BDB3-496E-BCC2-FE9012E312C5}" srcOrd="0" destOrd="0" presId="urn:microsoft.com/office/officeart/2008/layout/LinedList"/>
    <dgm:cxn modelId="{B8BA7A6A-4342-44A1-A596-FC12E003C2C6}" type="presParOf" srcId="{375C4DDE-224C-433A-8615-CFECC2B6D4F8}" destId="{4AD9E522-C989-4C42-8DA6-EAA9DBFF9954}" srcOrd="1" destOrd="0" presId="urn:microsoft.com/office/officeart/2008/layout/LinedList"/>
    <dgm:cxn modelId="{0DF769A4-2BC9-4B1E-B543-85C282158398}" type="presParOf" srcId="{4AD9E522-C989-4C42-8DA6-EAA9DBFF9954}" destId="{50AF69C0-A9E7-4E20-94DC-68665BD71B68}" srcOrd="0" destOrd="0" presId="urn:microsoft.com/office/officeart/2008/layout/LinedList"/>
    <dgm:cxn modelId="{01B41200-A47A-4C62-83D7-7FB8A97725FA}" type="presParOf" srcId="{4AD9E522-C989-4C42-8DA6-EAA9DBFF9954}" destId="{E8CBCB26-6F62-4311-BA53-A1F8526DCC2B}" srcOrd="1" destOrd="0" presId="urn:microsoft.com/office/officeart/2008/layout/LinedList"/>
    <dgm:cxn modelId="{2D636B6E-B535-46AC-BF38-CBCA5580C15E}" type="presParOf" srcId="{375C4DDE-224C-433A-8615-CFECC2B6D4F8}" destId="{49E8EDC4-17FA-4359-89F3-7A645E3ADEAE}" srcOrd="2" destOrd="0" presId="urn:microsoft.com/office/officeart/2008/layout/LinedList"/>
    <dgm:cxn modelId="{9213B425-9219-4170-B65D-A910B1810F7F}" type="presParOf" srcId="{375C4DDE-224C-433A-8615-CFECC2B6D4F8}" destId="{4DD07D79-A34D-4CF0-A477-56D98BA54D24}" srcOrd="3" destOrd="0" presId="urn:microsoft.com/office/officeart/2008/layout/LinedList"/>
    <dgm:cxn modelId="{69319DD2-8CB8-4746-98C0-F0CC8EF244A2}" type="presParOf" srcId="{4DD07D79-A34D-4CF0-A477-56D98BA54D24}" destId="{6D48FA76-8EC4-403B-8658-48D8CC9EADC6}" srcOrd="0" destOrd="0" presId="urn:microsoft.com/office/officeart/2008/layout/LinedList"/>
    <dgm:cxn modelId="{56FA0A9B-582A-4694-B8A8-8FF9646D5993}" type="presParOf" srcId="{4DD07D79-A34D-4CF0-A477-56D98BA54D24}" destId="{ADE75FE7-DC2E-4452-A0FC-1FD20A15C654}" srcOrd="1" destOrd="0" presId="urn:microsoft.com/office/officeart/2008/layout/LinedList"/>
    <dgm:cxn modelId="{F23064F4-9D6D-424E-AD46-6A98026F49BA}" type="presParOf" srcId="{375C4DDE-224C-433A-8615-CFECC2B6D4F8}" destId="{9D3B2D7C-8E9F-4E77-B348-6DB3651F5A83}" srcOrd="4" destOrd="0" presId="urn:microsoft.com/office/officeart/2008/layout/LinedList"/>
    <dgm:cxn modelId="{F4F068C6-2B65-43FD-BEBB-EACBD409AFC3}" type="presParOf" srcId="{375C4DDE-224C-433A-8615-CFECC2B6D4F8}" destId="{19EF0896-E3B6-4E9F-ABDA-812702D3119D}" srcOrd="5" destOrd="0" presId="urn:microsoft.com/office/officeart/2008/layout/LinedList"/>
    <dgm:cxn modelId="{A09C1FFA-AB01-41A1-B598-4AD2C0DEEBF6}" type="presParOf" srcId="{19EF0896-E3B6-4E9F-ABDA-812702D3119D}" destId="{FD60BEAD-1FF6-4A19-86DF-C1E170E4CA98}" srcOrd="0" destOrd="0" presId="urn:microsoft.com/office/officeart/2008/layout/LinedList"/>
    <dgm:cxn modelId="{BADF4DF6-2DA4-46AE-99E1-E0B000D9033D}" type="presParOf" srcId="{19EF0896-E3B6-4E9F-ABDA-812702D3119D}" destId="{2E5A52E4-C65C-44B0-862F-27827ED8BD44}" srcOrd="1" destOrd="0" presId="urn:microsoft.com/office/officeart/2008/layout/LinedList"/>
    <dgm:cxn modelId="{69F94F2E-85D2-49E6-8DF6-0FFA969F7B4C}" type="presParOf" srcId="{375C4DDE-224C-433A-8615-CFECC2B6D4F8}" destId="{C1B70B23-7AED-4E40-BD98-8F9C902FBA42}" srcOrd="6" destOrd="0" presId="urn:microsoft.com/office/officeart/2008/layout/LinedList"/>
    <dgm:cxn modelId="{55810A4D-FA26-4381-9A52-9567367216A8}" type="presParOf" srcId="{375C4DDE-224C-433A-8615-CFECC2B6D4F8}" destId="{02947CAA-6BF6-4F82-B724-16B70454337D}" srcOrd="7" destOrd="0" presId="urn:microsoft.com/office/officeart/2008/layout/LinedList"/>
    <dgm:cxn modelId="{955AFBE3-78D8-4371-9ABA-8CA909455F27}" type="presParOf" srcId="{02947CAA-6BF6-4F82-B724-16B70454337D}" destId="{0411F574-819C-4518-928B-7698BD152F97}" srcOrd="0" destOrd="0" presId="urn:microsoft.com/office/officeart/2008/layout/LinedList"/>
    <dgm:cxn modelId="{65DA6561-BBB2-4188-9549-5D2FCBB9D1D3}" type="presParOf" srcId="{02947CAA-6BF6-4F82-B724-16B70454337D}" destId="{2669B565-67C5-4F72-B16E-601936A9782E}" srcOrd="1" destOrd="0" presId="urn:microsoft.com/office/officeart/2008/layout/LinedList"/>
    <dgm:cxn modelId="{278569E8-E408-4C5E-B20E-250DE4C50E52}" type="presParOf" srcId="{375C4DDE-224C-433A-8615-CFECC2B6D4F8}" destId="{09382807-1F1D-4780-A87E-906F27DC98AF}" srcOrd="8" destOrd="0" presId="urn:microsoft.com/office/officeart/2008/layout/LinedList"/>
    <dgm:cxn modelId="{44DE2F8C-2CFD-40F5-B458-4F35C834AD3F}" type="presParOf" srcId="{375C4DDE-224C-433A-8615-CFECC2B6D4F8}" destId="{6037948B-250B-4ECB-A14F-AE4AFAF8C6B9}" srcOrd="9" destOrd="0" presId="urn:microsoft.com/office/officeart/2008/layout/LinedList"/>
    <dgm:cxn modelId="{1649A5F7-3F1A-453A-A69D-E4198CC90795}" type="presParOf" srcId="{6037948B-250B-4ECB-A14F-AE4AFAF8C6B9}" destId="{573DB968-9C38-4816-8D17-01B3B5A0AFCC}" srcOrd="0" destOrd="0" presId="urn:microsoft.com/office/officeart/2008/layout/LinedList"/>
    <dgm:cxn modelId="{064117E9-1288-4A2B-BA78-908B723B70D6}" type="presParOf" srcId="{6037948B-250B-4ECB-A14F-AE4AFAF8C6B9}" destId="{9521C1E9-BED7-4916-BB50-3730610AB1FE}" srcOrd="1" destOrd="0" presId="urn:microsoft.com/office/officeart/2008/layout/LinedList"/>
    <dgm:cxn modelId="{5443AEFB-99CC-4573-92D4-D8BDE9D7DF02}" type="presParOf" srcId="{375C4DDE-224C-433A-8615-CFECC2B6D4F8}" destId="{C7598CE7-824C-4C8A-BA94-25622A237333}" srcOrd="10" destOrd="0" presId="urn:microsoft.com/office/officeart/2008/layout/LinedList"/>
    <dgm:cxn modelId="{13BBAC52-91D0-430A-B582-5F5181596FBD}" type="presParOf" srcId="{375C4DDE-224C-433A-8615-CFECC2B6D4F8}" destId="{29E424BA-F85F-473A-ADC4-8256EE12DAE9}" srcOrd="11" destOrd="0" presId="urn:microsoft.com/office/officeart/2008/layout/LinedList"/>
    <dgm:cxn modelId="{89E66C63-A95E-4950-9B50-F87934AF5FFA}" type="presParOf" srcId="{29E424BA-F85F-473A-ADC4-8256EE12DAE9}" destId="{EB264C64-E4C1-4512-9E53-F23E52E86038}" srcOrd="0" destOrd="0" presId="urn:microsoft.com/office/officeart/2008/layout/LinedList"/>
    <dgm:cxn modelId="{277B9749-B2FC-4731-8C71-C41A4748FCE0}" type="presParOf" srcId="{29E424BA-F85F-473A-ADC4-8256EE12DAE9}" destId="{3D00A150-3AC1-4F63-AE02-C31BCCCC2789}" srcOrd="1" destOrd="0" presId="urn:microsoft.com/office/officeart/2008/layout/Lin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790E63A-3737-465E-B410-EBFD14411770}" type="doc">
      <dgm:prSet loTypeId="urn:microsoft.com/office/officeart/2008/layout/LinedList" loCatId="list" qsTypeId="urn:microsoft.com/office/officeart/2005/8/quickstyle/simple4" qsCatId="simple" csTypeId="urn:microsoft.com/office/officeart/2005/8/colors/accent0_3" csCatId="mainScheme" phldr="1"/>
      <dgm:spPr/>
      <dgm:t>
        <a:bodyPr/>
        <a:lstStyle/>
        <a:p>
          <a:endParaRPr lang="en-US"/>
        </a:p>
      </dgm:t>
    </dgm:pt>
    <dgm:pt modelId="{8FAB7A5B-C1A0-4D68-B415-F6972F5DA963}">
      <dgm:prSet/>
      <dgm:spPr/>
      <dgm:t>
        <a:bodyPr/>
        <a:lstStyle/>
        <a:p>
          <a:r>
            <a:rPr lang="en-AU" b="1" dirty="0"/>
            <a:t>Homelessness: </a:t>
          </a:r>
          <a:r>
            <a:rPr lang="en-US" dirty="0"/>
            <a:t>According to the Australian Institute of Health and Welfare (AIHW), more than 2 in 5 (</a:t>
          </a:r>
          <a:r>
            <a:rPr lang="en-US" b="1" dirty="0"/>
            <a:t>43%</a:t>
          </a:r>
          <a:r>
            <a:rPr lang="en-US" dirty="0"/>
            <a:t>) of prison entrants reported they were  homeless in the 30 days prior to their incarceration (AIHW, 2022). Meanwhile, more than half (54%) of prison </a:t>
          </a:r>
          <a:r>
            <a:rPr lang="en-US" dirty="0" err="1"/>
            <a:t>dischargees</a:t>
          </a:r>
          <a:r>
            <a:rPr lang="en-US" dirty="0"/>
            <a:t> were expected to be homeless upon their release (AIHW, 2022).</a:t>
          </a:r>
        </a:p>
      </dgm:t>
    </dgm:pt>
    <dgm:pt modelId="{33BE5829-59A8-4D07-A4E1-B5298CF74E78}" type="parTrans" cxnId="{358D172E-6DB6-47B4-8389-93ABBF850517}">
      <dgm:prSet/>
      <dgm:spPr/>
      <dgm:t>
        <a:bodyPr/>
        <a:lstStyle/>
        <a:p>
          <a:endParaRPr lang="en-US"/>
        </a:p>
      </dgm:t>
    </dgm:pt>
    <dgm:pt modelId="{749F3E86-1E9B-40D6-AD52-5E72B9A30060}" type="sibTrans" cxnId="{358D172E-6DB6-47B4-8389-93ABBF850517}">
      <dgm:prSet/>
      <dgm:spPr/>
      <dgm:t>
        <a:bodyPr/>
        <a:lstStyle/>
        <a:p>
          <a:endParaRPr lang="en-US"/>
        </a:p>
      </dgm:t>
    </dgm:pt>
    <dgm:pt modelId="{C6B5361E-085B-4306-A1D7-2204DAEADBED}">
      <dgm:prSet/>
      <dgm:spPr/>
      <dgm:t>
        <a:bodyPr/>
        <a:lstStyle/>
        <a:p>
          <a:r>
            <a:rPr lang="en-US" b="1" dirty="0"/>
            <a:t>Employment: </a:t>
          </a:r>
          <a:r>
            <a:rPr lang="en-US" dirty="0"/>
            <a:t>The AIHW (2022) reported that </a:t>
          </a:r>
          <a:r>
            <a:rPr lang="en-US" b="1" dirty="0"/>
            <a:t>46%</a:t>
          </a:r>
          <a:r>
            <a:rPr lang="en-US" dirty="0"/>
            <a:t> of prison entrants were unemployed during the 30 days prior to their imprisonment. Upon their release, only 30% of Indigenous </a:t>
          </a:r>
          <a:r>
            <a:rPr lang="en-US" dirty="0" err="1"/>
            <a:t>dischargees</a:t>
          </a:r>
          <a:r>
            <a:rPr lang="en-US" dirty="0"/>
            <a:t>, and 40% of non- Indigenous </a:t>
          </a:r>
          <a:r>
            <a:rPr lang="en-US" dirty="0" err="1"/>
            <a:t>dischargees</a:t>
          </a:r>
          <a:r>
            <a:rPr lang="en-US" dirty="0"/>
            <a:t>, reported having paid employment </a:t>
          </a:r>
          <a:r>
            <a:rPr lang="en-US" dirty="0" err="1"/>
            <a:t>organised</a:t>
          </a:r>
          <a:r>
            <a:rPr lang="en-US" dirty="0"/>
            <a:t> (AIHW, 2022).</a:t>
          </a:r>
        </a:p>
      </dgm:t>
    </dgm:pt>
    <dgm:pt modelId="{B0210C50-17B6-424B-B85D-1D7A2B669889}" type="parTrans" cxnId="{BC40C5CA-F693-4EE0-8F3E-9EB3EEBC8246}">
      <dgm:prSet/>
      <dgm:spPr/>
      <dgm:t>
        <a:bodyPr/>
        <a:lstStyle/>
        <a:p>
          <a:endParaRPr lang="en-US"/>
        </a:p>
      </dgm:t>
    </dgm:pt>
    <dgm:pt modelId="{9DD645E3-C5B6-41FD-AFB3-4487CE3FC39C}" type="sibTrans" cxnId="{BC40C5CA-F693-4EE0-8F3E-9EB3EEBC8246}">
      <dgm:prSet/>
      <dgm:spPr/>
      <dgm:t>
        <a:bodyPr/>
        <a:lstStyle/>
        <a:p>
          <a:endParaRPr lang="en-US"/>
        </a:p>
      </dgm:t>
    </dgm:pt>
    <dgm:pt modelId="{E03D4721-5390-4080-929D-5D3A7048E0E8}" type="pres">
      <dgm:prSet presAssocID="{D790E63A-3737-465E-B410-EBFD14411770}" presName="vert0" presStyleCnt="0">
        <dgm:presLayoutVars>
          <dgm:dir/>
          <dgm:animOne val="branch"/>
          <dgm:animLvl val="lvl"/>
        </dgm:presLayoutVars>
      </dgm:prSet>
      <dgm:spPr/>
    </dgm:pt>
    <dgm:pt modelId="{28C0B2CB-12FF-439B-9E24-652E8E6D1D02}" type="pres">
      <dgm:prSet presAssocID="{8FAB7A5B-C1A0-4D68-B415-F6972F5DA963}" presName="thickLine" presStyleLbl="alignNode1" presStyleIdx="0" presStyleCnt="2"/>
      <dgm:spPr/>
    </dgm:pt>
    <dgm:pt modelId="{E2900FBE-D8E4-47DE-9664-6847DC702674}" type="pres">
      <dgm:prSet presAssocID="{8FAB7A5B-C1A0-4D68-B415-F6972F5DA963}" presName="horz1" presStyleCnt="0"/>
      <dgm:spPr/>
    </dgm:pt>
    <dgm:pt modelId="{6EB7DBDF-115F-45FD-B79C-C10B2CF9FC3C}" type="pres">
      <dgm:prSet presAssocID="{8FAB7A5B-C1A0-4D68-B415-F6972F5DA963}" presName="tx1" presStyleLbl="revTx" presStyleIdx="0" presStyleCnt="2"/>
      <dgm:spPr/>
    </dgm:pt>
    <dgm:pt modelId="{AD93A03C-F12A-4277-BC4A-329E86393AAB}" type="pres">
      <dgm:prSet presAssocID="{8FAB7A5B-C1A0-4D68-B415-F6972F5DA963}" presName="vert1" presStyleCnt="0"/>
      <dgm:spPr/>
    </dgm:pt>
    <dgm:pt modelId="{C5C9A2EA-8211-4AC1-817E-370DB9632097}" type="pres">
      <dgm:prSet presAssocID="{C6B5361E-085B-4306-A1D7-2204DAEADBED}" presName="thickLine" presStyleLbl="alignNode1" presStyleIdx="1" presStyleCnt="2"/>
      <dgm:spPr/>
    </dgm:pt>
    <dgm:pt modelId="{CEC0449E-8297-4682-94E8-C1CAF773BE44}" type="pres">
      <dgm:prSet presAssocID="{C6B5361E-085B-4306-A1D7-2204DAEADBED}" presName="horz1" presStyleCnt="0"/>
      <dgm:spPr/>
    </dgm:pt>
    <dgm:pt modelId="{F670DF58-B5F0-460D-BC7C-C1C6301A43F4}" type="pres">
      <dgm:prSet presAssocID="{C6B5361E-085B-4306-A1D7-2204DAEADBED}" presName="tx1" presStyleLbl="revTx" presStyleIdx="1" presStyleCnt="2"/>
      <dgm:spPr/>
    </dgm:pt>
    <dgm:pt modelId="{F32C7457-4FF4-439A-8A1D-5043BA0FCC48}" type="pres">
      <dgm:prSet presAssocID="{C6B5361E-085B-4306-A1D7-2204DAEADBED}" presName="vert1" presStyleCnt="0"/>
      <dgm:spPr/>
    </dgm:pt>
  </dgm:ptLst>
  <dgm:cxnLst>
    <dgm:cxn modelId="{CA47C10A-02F5-453C-BA7B-79DE390D9570}" type="presOf" srcId="{D790E63A-3737-465E-B410-EBFD14411770}" destId="{E03D4721-5390-4080-929D-5D3A7048E0E8}" srcOrd="0" destOrd="0" presId="urn:microsoft.com/office/officeart/2008/layout/LinedList"/>
    <dgm:cxn modelId="{5F537412-2564-492A-A884-95C9657680A8}" type="presOf" srcId="{8FAB7A5B-C1A0-4D68-B415-F6972F5DA963}" destId="{6EB7DBDF-115F-45FD-B79C-C10B2CF9FC3C}" srcOrd="0" destOrd="0" presId="urn:microsoft.com/office/officeart/2008/layout/LinedList"/>
    <dgm:cxn modelId="{358D172E-6DB6-47B4-8389-93ABBF850517}" srcId="{D790E63A-3737-465E-B410-EBFD14411770}" destId="{8FAB7A5B-C1A0-4D68-B415-F6972F5DA963}" srcOrd="0" destOrd="0" parTransId="{33BE5829-59A8-4D07-A4E1-B5298CF74E78}" sibTransId="{749F3E86-1E9B-40D6-AD52-5E72B9A30060}"/>
    <dgm:cxn modelId="{40B7C38C-9A94-4B53-A51E-8F49728E2ED4}" type="presOf" srcId="{C6B5361E-085B-4306-A1D7-2204DAEADBED}" destId="{F670DF58-B5F0-460D-BC7C-C1C6301A43F4}" srcOrd="0" destOrd="0" presId="urn:microsoft.com/office/officeart/2008/layout/LinedList"/>
    <dgm:cxn modelId="{BC40C5CA-F693-4EE0-8F3E-9EB3EEBC8246}" srcId="{D790E63A-3737-465E-B410-EBFD14411770}" destId="{C6B5361E-085B-4306-A1D7-2204DAEADBED}" srcOrd="1" destOrd="0" parTransId="{B0210C50-17B6-424B-B85D-1D7A2B669889}" sibTransId="{9DD645E3-C5B6-41FD-AFB3-4487CE3FC39C}"/>
    <dgm:cxn modelId="{854EE487-C4EA-4C10-91D8-2570935583C7}" type="presParOf" srcId="{E03D4721-5390-4080-929D-5D3A7048E0E8}" destId="{28C0B2CB-12FF-439B-9E24-652E8E6D1D02}" srcOrd="0" destOrd="0" presId="urn:microsoft.com/office/officeart/2008/layout/LinedList"/>
    <dgm:cxn modelId="{355D3CB2-FCC8-470D-BC63-FDFDE7DB02F1}" type="presParOf" srcId="{E03D4721-5390-4080-929D-5D3A7048E0E8}" destId="{E2900FBE-D8E4-47DE-9664-6847DC702674}" srcOrd="1" destOrd="0" presId="urn:microsoft.com/office/officeart/2008/layout/LinedList"/>
    <dgm:cxn modelId="{93F6A534-9F72-4DA6-9A86-4280F320DDEB}" type="presParOf" srcId="{E2900FBE-D8E4-47DE-9664-6847DC702674}" destId="{6EB7DBDF-115F-45FD-B79C-C10B2CF9FC3C}" srcOrd="0" destOrd="0" presId="urn:microsoft.com/office/officeart/2008/layout/LinedList"/>
    <dgm:cxn modelId="{3536399A-4D9A-423C-85EE-4F37E6CFA72F}" type="presParOf" srcId="{E2900FBE-D8E4-47DE-9664-6847DC702674}" destId="{AD93A03C-F12A-4277-BC4A-329E86393AAB}" srcOrd="1" destOrd="0" presId="urn:microsoft.com/office/officeart/2008/layout/LinedList"/>
    <dgm:cxn modelId="{31BC91C1-5852-4FA8-8A88-F4BDC0AF64D0}" type="presParOf" srcId="{E03D4721-5390-4080-929D-5D3A7048E0E8}" destId="{C5C9A2EA-8211-4AC1-817E-370DB9632097}" srcOrd="2" destOrd="0" presId="urn:microsoft.com/office/officeart/2008/layout/LinedList"/>
    <dgm:cxn modelId="{C0328935-00DA-4FEE-8388-4B93E0AF6C97}" type="presParOf" srcId="{E03D4721-5390-4080-929D-5D3A7048E0E8}" destId="{CEC0449E-8297-4682-94E8-C1CAF773BE44}" srcOrd="3" destOrd="0" presId="urn:microsoft.com/office/officeart/2008/layout/LinedList"/>
    <dgm:cxn modelId="{0EB61F77-53BF-4CCD-AD8B-6472F9EF7BAA}" type="presParOf" srcId="{CEC0449E-8297-4682-94E8-C1CAF773BE44}" destId="{F670DF58-B5F0-460D-BC7C-C1C6301A43F4}" srcOrd="0" destOrd="0" presId="urn:microsoft.com/office/officeart/2008/layout/LinedList"/>
    <dgm:cxn modelId="{87E53CAB-D80B-4503-9120-A8A9C52E5C23}" type="presParOf" srcId="{CEC0449E-8297-4682-94E8-C1CAF773BE44}" destId="{F32C7457-4FF4-439A-8A1D-5043BA0FCC4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9856711-E6E7-426B-9A5B-CAEA7D74FF88}"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FC921B48-9C24-4589-8447-6821B051360C}">
      <dgm:prSet/>
      <dgm:spPr/>
      <dgm:t>
        <a:bodyPr/>
        <a:lstStyle/>
        <a:p>
          <a:r>
            <a:rPr lang="en-AU" b="1"/>
            <a:t>Mental health: </a:t>
          </a:r>
          <a:r>
            <a:rPr lang="en-US"/>
            <a:t>Prison entrants experience mental health disorders, intellectual disability, and acquired brain injury at disproportionately higher rates than the general population (AIHW, 2022), and without support, can directly contribute to antisocial behaviours within prison and post-release. </a:t>
          </a:r>
        </a:p>
      </dgm:t>
    </dgm:pt>
    <dgm:pt modelId="{DD7575D7-5D16-4FBE-8C91-5E3E8829245D}" type="parTrans" cxnId="{D940B32D-5B4E-4EB5-B02F-784DAAD27457}">
      <dgm:prSet/>
      <dgm:spPr/>
      <dgm:t>
        <a:bodyPr/>
        <a:lstStyle/>
        <a:p>
          <a:endParaRPr lang="en-US"/>
        </a:p>
      </dgm:t>
    </dgm:pt>
    <dgm:pt modelId="{F799E89F-806F-4539-922E-12B9581B88FC}" type="sibTrans" cxnId="{D940B32D-5B4E-4EB5-B02F-784DAAD27457}">
      <dgm:prSet/>
      <dgm:spPr/>
      <dgm:t>
        <a:bodyPr/>
        <a:lstStyle/>
        <a:p>
          <a:endParaRPr lang="en-US"/>
        </a:p>
      </dgm:t>
    </dgm:pt>
    <dgm:pt modelId="{BFACC4D8-FDEB-4912-B86E-41A0502AEE22}">
      <dgm:prSet/>
      <dgm:spPr/>
      <dgm:t>
        <a:bodyPr/>
        <a:lstStyle/>
        <a:p>
          <a:r>
            <a:rPr lang="en-US" b="1" dirty="0"/>
            <a:t>Alcohol and drugs: </a:t>
          </a:r>
          <a:r>
            <a:rPr lang="en-US" dirty="0"/>
            <a:t>As detailed by the AIHW (2022), approximately </a:t>
          </a:r>
          <a:r>
            <a:rPr lang="en-US" b="1" dirty="0"/>
            <a:t>73%</a:t>
          </a:r>
          <a:r>
            <a:rPr lang="en-US" dirty="0"/>
            <a:t> of prison entrants reported using illicit drugs in the 12 months prior. </a:t>
          </a:r>
          <a:r>
            <a:rPr lang="en-AU" b="0" i="0" dirty="0"/>
            <a:t>People entering prison were more than 4 times as likely to report illicit drug use in the preceding 12 months as people in the general community (73% and 17%, respectively) (AIHW 2020).</a:t>
          </a:r>
          <a:r>
            <a:rPr lang="en-US" dirty="0"/>
            <a:t> </a:t>
          </a:r>
        </a:p>
      </dgm:t>
    </dgm:pt>
    <dgm:pt modelId="{4BC244CE-9879-4A2F-A6F2-3E798D1EFC12}" type="parTrans" cxnId="{2F1443FF-35A9-443B-8A8D-24A3E53F6BD5}">
      <dgm:prSet/>
      <dgm:spPr/>
      <dgm:t>
        <a:bodyPr/>
        <a:lstStyle/>
        <a:p>
          <a:endParaRPr lang="en-US"/>
        </a:p>
      </dgm:t>
    </dgm:pt>
    <dgm:pt modelId="{1AEBFF67-1B39-462A-9CE1-A88BB87EF43E}" type="sibTrans" cxnId="{2F1443FF-35A9-443B-8A8D-24A3E53F6BD5}">
      <dgm:prSet/>
      <dgm:spPr/>
      <dgm:t>
        <a:bodyPr/>
        <a:lstStyle/>
        <a:p>
          <a:endParaRPr lang="en-US"/>
        </a:p>
      </dgm:t>
    </dgm:pt>
    <dgm:pt modelId="{4D7501BD-5D62-4099-91CB-4BC16DD826BD}" type="pres">
      <dgm:prSet presAssocID="{19856711-E6E7-426B-9A5B-CAEA7D74FF88}" presName="vert0" presStyleCnt="0">
        <dgm:presLayoutVars>
          <dgm:dir/>
          <dgm:animOne val="branch"/>
          <dgm:animLvl val="lvl"/>
        </dgm:presLayoutVars>
      </dgm:prSet>
      <dgm:spPr/>
    </dgm:pt>
    <dgm:pt modelId="{F5B7349B-3049-4CF5-B31D-4A0C1FB754C9}" type="pres">
      <dgm:prSet presAssocID="{FC921B48-9C24-4589-8447-6821B051360C}" presName="thickLine" presStyleLbl="alignNode1" presStyleIdx="0" presStyleCnt="2"/>
      <dgm:spPr/>
    </dgm:pt>
    <dgm:pt modelId="{B0FB7D1A-D492-43E2-8797-5B0F651B1FA9}" type="pres">
      <dgm:prSet presAssocID="{FC921B48-9C24-4589-8447-6821B051360C}" presName="horz1" presStyleCnt="0"/>
      <dgm:spPr/>
    </dgm:pt>
    <dgm:pt modelId="{65F7643E-DC6F-4086-ADDB-648C5D8815EF}" type="pres">
      <dgm:prSet presAssocID="{FC921B48-9C24-4589-8447-6821B051360C}" presName="tx1" presStyleLbl="revTx" presStyleIdx="0" presStyleCnt="2"/>
      <dgm:spPr/>
    </dgm:pt>
    <dgm:pt modelId="{2906CE80-5F44-4727-8332-76E0ABE4493F}" type="pres">
      <dgm:prSet presAssocID="{FC921B48-9C24-4589-8447-6821B051360C}" presName="vert1" presStyleCnt="0"/>
      <dgm:spPr/>
    </dgm:pt>
    <dgm:pt modelId="{7257AB1E-ECE2-4EF4-BE2B-FCC986845989}" type="pres">
      <dgm:prSet presAssocID="{BFACC4D8-FDEB-4912-B86E-41A0502AEE22}" presName="thickLine" presStyleLbl="alignNode1" presStyleIdx="1" presStyleCnt="2"/>
      <dgm:spPr/>
    </dgm:pt>
    <dgm:pt modelId="{4C88A121-5A7A-4A74-B67D-ABA2BC1F22CD}" type="pres">
      <dgm:prSet presAssocID="{BFACC4D8-FDEB-4912-B86E-41A0502AEE22}" presName="horz1" presStyleCnt="0"/>
      <dgm:spPr/>
    </dgm:pt>
    <dgm:pt modelId="{9CF8B081-80D4-4399-A3AD-47526672DCF5}" type="pres">
      <dgm:prSet presAssocID="{BFACC4D8-FDEB-4912-B86E-41A0502AEE22}" presName="tx1" presStyleLbl="revTx" presStyleIdx="1" presStyleCnt="2"/>
      <dgm:spPr/>
    </dgm:pt>
    <dgm:pt modelId="{1F498A7B-9514-47A2-AFEA-E2FD376203F2}" type="pres">
      <dgm:prSet presAssocID="{BFACC4D8-FDEB-4912-B86E-41A0502AEE22}" presName="vert1" presStyleCnt="0"/>
      <dgm:spPr/>
    </dgm:pt>
  </dgm:ptLst>
  <dgm:cxnLst>
    <dgm:cxn modelId="{D940B32D-5B4E-4EB5-B02F-784DAAD27457}" srcId="{19856711-E6E7-426B-9A5B-CAEA7D74FF88}" destId="{FC921B48-9C24-4589-8447-6821B051360C}" srcOrd="0" destOrd="0" parTransId="{DD7575D7-5D16-4FBE-8C91-5E3E8829245D}" sibTransId="{F799E89F-806F-4539-922E-12B9581B88FC}"/>
    <dgm:cxn modelId="{06A93431-5F03-473C-B089-400DC9664E9D}" type="presOf" srcId="{FC921B48-9C24-4589-8447-6821B051360C}" destId="{65F7643E-DC6F-4086-ADDB-648C5D8815EF}" srcOrd="0" destOrd="0" presId="urn:microsoft.com/office/officeart/2008/layout/LinedList"/>
    <dgm:cxn modelId="{89775784-8397-455B-BAFD-41DB2282F76A}" type="presOf" srcId="{19856711-E6E7-426B-9A5B-CAEA7D74FF88}" destId="{4D7501BD-5D62-4099-91CB-4BC16DD826BD}" srcOrd="0" destOrd="0" presId="urn:microsoft.com/office/officeart/2008/layout/LinedList"/>
    <dgm:cxn modelId="{AEE700E2-E58F-407E-A0B8-B2AC7AB3717D}" type="presOf" srcId="{BFACC4D8-FDEB-4912-B86E-41A0502AEE22}" destId="{9CF8B081-80D4-4399-A3AD-47526672DCF5}" srcOrd="0" destOrd="0" presId="urn:microsoft.com/office/officeart/2008/layout/LinedList"/>
    <dgm:cxn modelId="{2F1443FF-35A9-443B-8A8D-24A3E53F6BD5}" srcId="{19856711-E6E7-426B-9A5B-CAEA7D74FF88}" destId="{BFACC4D8-FDEB-4912-B86E-41A0502AEE22}" srcOrd="1" destOrd="0" parTransId="{4BC244CE-9879-4A2F-A6F2-3E798D1EFC12}" sibTransId="{1AEBFF67-1B39-462A-9CE1-A88BB87EF43E}"/>
    <dgm:cxn modelId="{BFF368C4-AEB2-46F0-B9BD-827EE7232639}" type="presParOf" srcId="{4D7501BD-5D62-4099-91CB-4BC16DD826BD}" destId="{F5B7349B-3049-4CF5-B31D-4A0C1FB754C9}" srcOrd="0" destOrd="0" presId="urn:microsoft.com/office/officeart/2008/layout/LinedList"/>
    <dgm:cxn modelId="{55955683-52B7-40E3-BF42-1A9B73C04B33}" type="presParOf" srcId="{4D7501BD-5D62-4099-91CB-4BC16DD826BD}" destId="{B0FB7D1A-D492-43E2-8797-5B0F651B1FA9}" srcOrd="1" destOrd="0" presId="urn:microsoft.com/office/officeart/2008/layout/LinedList"/>
    <dgm:cxn modelId="{EF1A827C-DFF4-40D4-A6E8-21DABDFF6811}" type="presParOf" srcId="{B0FB7D1A-D492-43E2-8797-5B0F651B1FA9}" destId="{65F7643E-DC6F-4086-ADDB-648C5D8815EF}" srcOrd="0" destOrd="0" presId="urn:microsoft.com/office/officeart/2008/layout/LinedList"/>
    <dgm:cxn modelId="{351D8518-A869-46AC-86F8-C61DB2B18832}" type="presParOf" srcId="{B0FB7D1A-D492-43E2-8797-5B0F651B1FA9}" destId="{2906CE80-5F44-4727-8332-76E0ABE4493F}" srcOrd="1" destOrd="0" presId="urn:microsoft.com/office/officeart/2008/layout/LinedList"/>
    <dgm:cxn modelId="{EE925157-18A7-4A8D-8B3A-2D8666B86207}" type="presParOf" srcId="{4D7501BD-5D62-4099-91CB-4BC16DD826BD}" destId="{7257AB1E-ECE2-4EF4-BE2B-FCC986845989}" srcOrd="2" destOrd="0" presId="urn:microsoft.com/office/officeart/2008/layout/LinedList"/>
    <dgm:cxn modelId="{A314A827-645B-4DA6-AC51-A6B7D5FA441B}" type="presParOf" srcId="{4D7501BD-5D62-4099-91CB-4BC16DD826BD}" destId="{4C88A121-5A7A-4A74-B67D-ABA2BC1F22CD}" srcOrd="3" destOrd="0" presId="urn:microsoft.com/office/officeart/2008/layout/LinedList"/>
    <dgm:cxn modelId="{C850ED47-195C-4FE0-9236-6AB55F04B1D9}" type="presParOf" srcId="{4C88A121-5A7A-4A74-B67D-ABA2BC1F22CD}" destId="{9CF8B081-80D4-4399-A3AD-47526672DCF5}" srcOrd="0" destOrd="0" presId="urn:microsoft.com/office/officeart/2008/layout/LinedList"/>
    <dgm:cxn modelId="{8267D572-3549-4286-8F8B-71039EDD323A}" type="presParOf" srcId="{4C88A121-5A7A-4A74-B67D-ABA2BC1F22CD}" destId="{1F498A7B-9514-47A2-AFEA-E2FD376203F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2E2643-5800-4361-A484-8945A178C673}">
      <dsp:nvSpPr>
        <dsp:cNvPr id="0" name=""/>
        <dsp:cNvSpPr/>
      </dsp:nvSpPr>
      <dsp:spPr>
        <a:xfrm>
          <a:off x="3201" y="998291"/>
          <a:ext cx="2285879" cy="1451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74700B-1741-4C93-A56D-4606D2454B6E}">
      <dsp:nvSpPr>
        <dsp:cNvPr id="0" name=""/>
        <dsp:cNvSpPr/>
      </dsp:nvSpPr>
      <dsp:spPr>
        <a:xfrm>
          <a:off x="257188" y="1239579"/>
          <a:ext cx="2285879" cy="145153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AU" sz="2700" kern="1200"/>
            <a:t>Prison Survey = 178</a:t>
          </a:r>
          <a:endParaRPr lang="en-US" sz="2700" kern="1200"/>
        </a:p>
      </dsp:txBody>
      <dsp:txXfrm>
        <a:off x="299702" y="1282093"/>
        <a:ext cx="2200851" cy="1366505"/>
      </dsp:txXfrm>
    </dsp:sp>
    <dsp:sp modelId="{E9DD841A-BD91-464D-A3AD-A408549D24DD}">
      <dsp:nvSpPr>
        <dsp:cNvPr id="0" name=""/>
        <dsp:cNvSpPr/>
      </dsp:nvSpPr>
      <dsp:spPr>
        <a:xfrm>
          <a:off x="2797054" y="998291"/>
          <a:ext cx="2285879" cy="1451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D82F53-8E33-421B-A2BF-30B685AEA883}">
      <dsp:nvSpPr>
        <dsp:cNvPr id="0" name=""/>
        <dsp:cNvSpPr/>
      </dsp:nvSpPr>
      <dsp:spPr>
        <a:xfrm>
          <a:off x="3051041" y="1239579"/>
          <a:ext cx="2285879" cy="145153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AU" sz="2700" kern="1200"/>
            <a:t>DUMA - (ECU) = 227</a:t>
          </a:r>
          <a:endParaRPr lang="en-US" sz="2700" kern="1200"/>
        </a:p>
      </dsp:txBody>
      <dsp:txXfrm>
        <a:off x="3093555" y="1282093"/>
        <a:ext cx="2200851" cy="1366505"/>
      </dsp:txXfrm>
    </dsp:sp>
    <dsp:sp modelId="{096135BF-A2C7-4AD5-8BBE-299A74399E69}">
      <dsp:nvSpPr>
        <dsp:cNvPr id="0" name=""/>
        <dsp:cNvSpPr/>
      </dsp:nvSpPr>
      <dsp:spPr>
        <a:xfrm>
          <a:off x="5590907" y="998291"/>
          <a:ext cx="2285879" cy="1451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C5569E-B3D8-45C2-8804-8A43C770D027}">
      <dsp:nvSpPr>
        <dsp:cNvPr id="0" name=""/>
        <dsp:cNvSpPr/>
      </dsp:nvSpPr>
      <dsp:spPr>
        <a:xfrm>
          <a:off x="5844894" y="1239579"/>
          <a:ext cx="2285879" cy="145153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AU" sz="2700" kern="1200"/>
            <a:t>Interviews = 62</a:t>
          </a:r>
          <a:endParaRPr lang="en-US" sz="2700" kern="1200"/>
        </a:p>
      </dsp:txBody>
      <dsp:txXfrm>
        <a:off x="5887408" y="1282093"/>
        <a:ext cx="2200851" cy="1366505"/>
      </dsp:txXfrm>
    </dsp:sp>
    <dsp:sp modelId="{8A5CA2BC-34B4-4D12-82DA-9857E8CC6A13}">
      <dsp:nvSpPr>
        <dsp:cNvPr id="0" name=""/>
        <dsp:cNvSpPr/>
      </dsp:nvSpPr>
      <dsp:spPr>
        <a:xfrm>
          <a:off x="8384760" y="998291"/>
          <a:ext cx="2285879" cy="14515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24F124-7C3A-436C-B0A1-B4F87E2281DB}">
      <dsp:nvSpPr>
        <dsp:cNvPr id="0" name=""/>
        <dsp:cNvSpPr/>
      </dsp:nvSpPr>
      <dsp:spPr>
        <a:xfrm>
          <a:off x="8638747" y="1239579"/>
          <a:ext cx="2285879" cy="145153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Lived Experience Forum</a:t>
          </a:r>
        </a:p>
      </dsp:txBody>
      <dsp:txXfrm>
        <a:off x="8681261" y="1282093"/>
        <a:ext cx="2200851" cy="13665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F6C0FC-B12F-4865-B0C1-1787965016D3}">
      <dsp:nvSpPr>
        <dsp:cNvPr id="0" name=""/>
        <dsp:cNvSpPr/>
      </dsp:nvSpPr>
      <dsp:spPr>
        <a:xfrm>
          <a:off x="0" y="294449"/>
          <a:ext cx="6666833" cy="28728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95732" rIns="517420" bIns="135128" numCol="1" spcCol="1270" anchor="t" anchorCtr="0">
          <a:noAutofit/>
        </a:bodyPr>
        <a:lstStyle/>
        <a:p>
          <a:pPr marL="171450" lvl="1" indent="-171450" algn="l" defTabSz="844550">
            <a:lnSpc>
              <a:spcPct val="90000"/>
            </a:lnSpc>
            <a:spcBef>
              <a:spcPct val="0"/>
            </a:spcBef>
            <a:spcAft>
              <a:spcPct val="15000"/>
            </a:spcAft>
            <a:buChar char="•"/>
          </a:pPr>
          <a:r>
            <a:rPr lang="en-AU" sz="1900" i="1" kern="1200" dirty="0"/>
            <a:t>I got money</a:t>
          </a:r>
          <a:endParaRPr lang="en-US" sz="1900" kern="1200" dirty="0"/>
        </a:p>
        <a:p>
          <a:pPr marL="171450" lvl="1" indent="-171450" algn="l" defTabSz="844550">
            <a:lnSpc>
              <a:spcPct val="90000"/>
            </a:lnSpc>
            <a:spcBef>
              <a:spcPct val="0"/>
            </a:spcBef>
            <a:spcAft>
              <a:spcPct val="15000"/>
            </a:spcAft>
            <a:buChar char="•"/>
          </a:pPr>
          <a:r>
            <a:rPr lang="en-AU" sz="1900" i="1" kern="1200" dirty="0"/>
            <a:t>got me on the list for government housing</a:t>
          </a:r>
          <a:endParaRPr lang="en-US" sz="1900" kern="1200" dirty="0"/>
        </a:p>
        <a:p>
          <a:pPr marL="171450" lvl="1" indent="-171450" algn="l" defTabSz="844550">
            <a:lnSpc>
              <a:spcPct val="90000"/>
            </a:lnSpc>
            <a:spcBef>
              <a:spcPct val="0"/>
            </a:spcBef>
            <a:spcAft>
              <a:spcPct val="15000"/>
            </a:spcAft>
            <a:buChar char="•"/>
          </a:pPr>
          <a:r>
            <a:rPr lang="en-AU" sz="1900" i="1" kern="1200" dirty="0"/>
            <a:t>I had clothes for work, tickets to help me get employed</a:t>
          </a:r>
          <a:endParaRPr lang="en-US" sz="1900" kern="1200" dirty="0"/>
        </a:p>
        <a:p>
          <a:pPr marL="171450" lvl="1" indent="-171450" algn="l" defTabSz="844550">
            <a:lnSpc>
              <a:spcPct val="90000"/>
            </a:lnSpc>
            <a:spcBef>
              <a:spcPct val="0"/>
            </a:spcBef>
            <a:spcAft>
              <a:spcPct val="15000"/>
            </a:spcAft>
            <a:buChar char="•"/>
          </a:pPr>
          <a:r>
            <a:rPr lang="en-AU" sz="1900" i="1" kern="1200" dirty="0"/>
            <a:t>it gave me the motivation to do my best to maintain my house</a:t>
          </a:r>
          <a:endParaRPr lang="en-US" sz="1900" kern="1200" dirty="0"/>
        </a:p>
        <a:p>
          <a:pPr marL="171450" lvl="1" indent="-171450" algn="l" defTabSz="844550">
            <a:lnSpc>
              <a:spcPct val="90000"/>
            </a:lnSpc>
            <a:spcBef>
              <a:spcPct val="0"/>
            </a:spcBef>
            <a:spcAft>
              <a:spcPct val="15000"/>
            </a:spcAft>
            <a:buChar char="•"/>
          </a:pPr>
          <a:r>
            <a:rPr lang="en-AU" sz="1900" i="1" kern="1200"/>
            <a:t>they helped me get a smartrider and took me to my appt and helped me with my NDIS and helped me with my DV I was experiencing.</a:t>
          </a:r>
          <a:endParaRPr lang="en-US" sz="1900" kern="1200"/>
        </a:p>
      </dsp:txBody>
      <dsp:txXfrm>
        <a:off x="0" y="294449"/>
        <a:ext cx="6666833" cy="2872800"/>
      </dsp:txXfrm>
    </dsp:sp>
    <dsp:sp modelId="{E136B9D4-05CC-4E88-B762-966287B67859}">
      <dsp:nvSpPr>
        <dsp:cNvPr id="0" name=""/>
        <dsp:cNvSpPr/>
      </dsp:nvSpPr>
      <dsp:spPr>
        <a:xfrm>
          <a:off x="333341" y="14009"/>
          <a:ext cx="4666783" cy="56088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889000">
            <a:lnSpc>
              <a:spcPct val="90000"/>
            </a:lnSpc>
            <a:spcBef>
              <a:spcPct val="0"/>
            </a:spcBef>
            <a:spcAft>
              <a:spcPct val="35000"/>
            </a:spcAft>
            <a:buNone/>
          </a:pPr>
          <a:r>
            <a:rPr lang="en-AU" sz="2000" kern="1200" dirty="0"/>
            <a:t>56.5% (26 </a:t>
          </a:r>
          <a:r>
            <a:rPr lang="en-AU" sz="2000" kern="1200" dirty="0" err="1"/>
            <a:t>ps</a:t>
          </a:r>
          <a:r>
            <a:rPr lang="en-AU" sz="2000" kern="1200" dirty="0"/>
            <a:t>) indicated yes because…</a:t>
          </a:r>
          <a:endParaRPr lang="en-US" sz="2000" kern="1200" dirty="0"/>
        </a:p>
      </dsp:txBody>
      <dsp:txXfrm>
        <a:off x="360721" y="41389"/>
        <a:ext cx="4612023" cy="506120"/>
      </dsp:txXfrm>
    </dsp:sp>
    <dsp:sp modelId="{3B29CFB1-B4A6-49E9-99E2-94C87634D1A0}">
      <dsp:nvSpPr>
        <dsp:cNvPr id="0" name=""/>
        <dsp:cNvSpPr/>
      </dsp:nvSpPr>
      <dsp:spPr>
        <a:xfrm>
          <a:off x="0" y="3550290"/>
          <a:ext cx="6666833" cy="2274300"/>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95732" rIns="517420" bIns="135128" numCol="1" spcCol="1270" anchor="t" anchorCtr="0">
          <a:noAutofit/>
        </a:bodyPr>
        <a:lstStyle/>
        <a:p>
          <a:pPr marL="171450" lvl="1" indent="-171450" algn="l" defTabSz="844550">
            <a:lnSpc>
              <a:spcPct val="90000"/>
            </a:lnSpc>
            <a:spcBef>
              <a:spcPct val="0"/>
            </a:spcBef>
            <a:spcAft>
              <a:spcPct val="15000"/>
            </a:spcAft>
            <a:buChar char="•"/>
          </a:pPr>
          <a:r>
            <a:rPr lang="en-AU" sz="1900" i="1" kern="1200" dirty="0"/>
            <a:t>I didn't follow up with it after I was released</a:t>
          </a:r>
          <a:endParaRPr lang="en-US" sz="1900" kern="1200" dirty="0"/>
        </a:p>
        <a:p>
          <a:pPr marL="171450" lvl="1" indent="-171450" algn="l" defTabSz="844550">
            <a:lnSpc>
              <a:spcPct val="90000"/>
            </a:lnSpc>
            <a:spcBef>
              <a:spcPct val="0"/>
            </a:spcBef>
            <a:spcAft>
              <a:spcPct val="15000"/>
            </a:spcAft>
            <a:buChar char="•"/>
          </a:pPr>
          <a:r>
            <a:rPr lang="en-AU" sz="1900" i="1" kern="1200" dirty="0"/>
            <a:t>it was compulsory I was trying to maintain full time employment I had to be present once a week during work time</a:t>
          </a:r>
          <a:endParaRPr lang="en-US" sz="1900" kern="1200" dirty="0"/>
        </a:p>
        <a:p>
          <a:pPr marL="171450" lvl="1" indent="-171450" algn="l" defTabSz="844550">
            <a:lnSpc>
              <a:spcPct val="90000"/>
            </a:lnSpc>
            <a:spcBef>
              <a:spcPct val="0"/>
            </a:spcBef>
            <a:spcAft>
              <a:spcPct val="15000"/>
            </a:spcAft>
            <a:buChar char="•"/>
          </a:pPr>
          <a:r>
            <a:rPr lang="en-AU" sz="1900" i="1" kern="1200" dirty="0"/>
            <a:t>I didn't know who to go to for help or what to do </a:t>
          </a:r>
          <a:endParaRPr lang="en-US" sz="1900" kern="1200" dirty="0"/>
        </a:p>
        <a:p>
          <a:pPr marL="171450" lvl="1" indent="-171450" algn="l" defTabSz="844550">
            <a:lnSpc>
              <a:spcPct val="90000"/>
            </a:lnSpc>
            <a:spcBef>
              <a:spcPct val="0"/>
            </a:spcBef>
            <a:spcAft>
              <a:spcPct val="15000"/>
            </a:spcAft>
            <a:buChar char="•"/>
          </a:pPr>
          <a:r>
            <a:rPr lang="en-AU" sz="1900" i="1" kern="1200" dirty="0"/>
            <a:t>I had no transport.</a:t>
          </a:r>
          <a:endParaRPr lang="en-US" sz="1900" kern="1200" dirty="0"/>
        </a:p>
      </dsp:txBody>
      <dsp:txXfrm>
        <a:off x="0" y="3550290"/>
        <a:ext cx="6666833" cy="2274300"/>
      </dsp:txXfrm>
    </dsp:sp>
    <dsp:sp modelId="{7F4445CC-0AB6-484A-B311-CAD7C4DDBB35}">
      <dsp:nvSpPr>
        <dsp:cNvPr id="0" name=""/>
        <dsp:cNvSpPr/>
      </dsp:nvSpPr>
      <dsp:spPr>
        <a:xfrm>
          <a:off x="333341" y="3269850"/>
          <a:ext cx="4666783" cy="56088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889000">
            <a:lnSpc>
              <a:spcPct val="90000"/>
            </a:lnSpc>
            <a:spcBef>
              <a:spcPct val="0"/>
            </a:spcBef>
            <a:spcAft>
              <a:spcPct val="35000"/>
            </a:spcAft>
            <a:buNone/>
          </a:pPr>
          <a:r>
            <a:rPr lang="en-AU" sz="2000" kern="1200" dirty="0"/>
            <a:t>30.43% (14 </a:t>
          </a:r>
          <a:r>
            <a:rPr lang="en-AU" sz="2000" kern="1200" dirty="0" err="1"/>
            <a:t>ps</a:t>
          </a:r>
          <a:r>
            <a:rPr lang="en-AU" sz="2000" kern="1200" dirty="0"/>
            <a:t>) indicated no because…</a:t>
          </a:r>
          <a:endParaRPr lang="en-US" sz="2000" kern="1200" dirty="0"/>
        </a:p>
      </dsp:txBody>
      <dsp:txXfrm>
        <a:off x="360721" y="3297230"/>
        <a:ext cx="4612023" cy="5061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5E1012-BDB3-496E-BCC2-FE9012E312C5}">
      <dsp:nvSpPr>
        <dsp:cNvPr id="0" name=""/>
        <dsp:cNvSpPr/>
      </dsp:nvSpPr>
      <dsp:spPr>
        <a:xfrm>
          <a:off x="0" y="2703"/>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AF69C0-A9E7-4E20-94DC-68665BD71B68}">
      <dsp:nvSpPr>
        <dsp:cNvPr id="0" name=""/>
        <dsp:cNvSpPr/>
      </dsp:nvSpPr>
      <dsp:spPr>
        <a:xfrm>
          <a:off x="0" y="2703"/>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AU" sz="2500" i="1" kern="1200" dirty="0"/>
            <a:t>I was homeless and resorted back to offending to put a roof over my head everyday </a:t>
          </a:r>
          <a:endParaRPr lang="en-US" sz="2500" i="1" kern="1200" dirty="0"/>
        </a:p>
      </dsp:txBody>
      <dsp:txXfrm>
        <a:off x="0" y="2703"/>
        <a:ext cx="6900512" cy="921789"/>
      </dsp:txXfrm>
    </dsp:sp>
    <dsp:sp modelId="{49E8EDC4-17FA-4359-89F3-7A645E3ADEAE}">
      <dsp:nvSpPr>
        <dsp:cNvPr id="0" name=""/>
        <dsp:cNvSpPr/>
      </dsp:nvSpPr>
      <dsp:spPr>
        <a:xfrm>
          <a:off x="0" y="924492"/>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D48FA76-8EC4-403B-8658-48D8CC9EADC6}">
      <dsp:nvSpPr>
        <dsp:cNvPr id="0" name=""/>
        <dsp:cNvSpPr/>
      </dsp:nvSpPr>
      <dsp:spPr>
        <a:xfrm>
          <a:off x="0" y="924492"/>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GB" sz="2500" i="1" kern="1200" dirty="0"/>
            <a:t>Lifestyle and drug addiction. Due to poor to no chance of employment </a:t>
          </a:r>
          <a:endParaRPr lang="en-US" sz="2500" i="1" kern="1200" dirty="0"/>
        </a:p>
      </dsp:txBody>
      <dsp:txXfrm>
        <a:off x="0" y="924492"/>
        <a:ext cx="6900512" cy="921789"/>
      </dsp:txXfrm>
    </dsp:sp>
    <dsp:sp modelId="{9D3B2D7C-8E9F-4E77-B348-6DB3651F5A83}">
      <dsp:nvSpPr>
        <dsp:cNvPr id="0" name=""/>
        <dsp:cNvSpPr/>
      </dsp:nvSpPr>
      <dsp:spPr>
        <a:xfrm>
          <a:off x="0" y="184628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60BEAD-1FF6-4A19-86DF-C1E170E4CA98}">
      <dsp:nvSpPr>
        <dsp:cNvPr id="0" name=""/>
        <dsp:cNvSpPr/>
      </dsp:nvSpPr>
      <dsp:spPr>
        <a:xfrm>
          <a:off x="0" y="1846281"/>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GB" sz="2500" i="1" kern="1200" dirty="0"/>
            <a:t>Boredom, no job  </a:t>
          </a:r>
          <a:endParaRPr lang="en-US" sz="2500" i="1" kern="1200" dirty="0"/>
        </a:p>
      </dsp:txBody>
      <dsp:txXfrm>
        <a:off x="0" y="1846281"/>
        <a:ext cx="6900512" cy="921789"/>
      </dsp:txXfrm>
    </dsp:sp>
    <dsp:sp modelId="{C1B70B23-7AED-4E40-BD98-8F9C902FBA42}">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11F574-819C-4518-928B-7698BD152F97}">
      <dsp:nvSpPr>
        <dsp:cNvPr id="0" name=""/>
        <dsp:cNvSpPr/>
      </dsp:nvSpPr>
      <dsp:spPr>
        <a:xfrm>
          <a:off x="0" y="2768070"/>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AU" sz="2500" i="1" kern="1200" dirty="0"/>
            <a:t>Using AOD to cope and for decision making </a:t>
          </a:r>
          <a:endParaRPr lang="en-US" sz="2500" i="1" kern="1200" dirty="0"/>
        </a:p>
      </dsp:txBody>
      <dsp:txXfrm>
        <a:off x="0" y="2768070"/>
        <a:ext cx="6900512" cy="921789"/>
      </dsp:txXfrm>
    </dsp:sp>
    <dsp:sp modelId="{09382807-1F1D-4780-A87E-906F27DC98AF}">
      <dsp:nvSpPr>
        <dsp:cNvPr id="0" name=""/>
        <dsp:cNvSpPr/>
      </dsp:nvSpPr>
      <dsp:spPr>
        <a:xfrm>
          <a:off x="0" y="3689859"/>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3DB968-9C38-4816-8D17-01B3B5A0AFCC}">
      <dsp:nvSpPr>
        <dsp:cNvPr id="0" name=""/>
        <dsp:cNvSpPr/>
      </dsp:nvSpPr>
      <dsp:spPr>
        <a:xfrm>
          <a:off x="0" y="3689859"/>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AU" sz="2500" i="1" kern="1200" dirty="0"/>
            <a:t>Selling drugs to support habit and to live </a:t>
          </a:r>
          <a:endParaRPr lang="en-US" sz="2500" i="1" kern="1200" dirty="0"/>
        </a:p>
      </dsp:txBody>
      <dsp:txXfrm>
        <a:off x="0" y="3689859"/>
        <a:ext cx="6900512" cy="921789"/>
      </dsp:txXfrm>
    </dsp:sp>
    <dsp:sp modelId="{C7598CE7-824C-4C8A-BA94-25622A237333}">
      <dsp:nvSpPr>
        <dsp:cNvPr id="0" name=""/>
        <dsp:cNvSpPr/>
      </dsp:nvSpPr>
      <dsp:spPr>
        <a:xfrm>
          <a:off x="0" y="4611648"/>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264C64-E4C1-4512-9E53-F23E52E86038}">
      <dsp:nvSpPr>
        <dsp:cNvPr id="0" name=""/>
        <dsp:cNvSpPr/>
      </dsp:nvSpPr>
      <dsp:spPr>
        <a:xfrm>
          <a:off x="0" y="4611648"/>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AU" sz="2500" i="1" kern="1200" dirty="0"/>
            <a:t>Desperate for money, had a lot of bills that needed to be paid </a:t>
          </a:r>
          <a:endParaRPr lang="en-US" sz="2500" i="1" kern="1200" dirty="0"/>
        </a:p>
      </dsp:txBody>
      <dsp:txXfrm>
        <a:off x="0" y="4611648"/>
        <a:ext cx="6900512" cy="9217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5E1012-BDB3-496E-BCC2-FE9012E312C5}">
      <dsp:nvSpPr>
        <dsp:cNvPr id="0" name=""/>
        <dsp:cNvSpPr/>
      </dsp:nvSpPr>
      <dsp:spPr>
        <a:xfrm>
          <a:off x="0" y="2703"/>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AF69C0-A9E7-4E20-94DC-68665BD71B68}">
      <dsp:nvSpPr>
        <dsp:cNvPr id="0" name=""/>
        <dsp:cNvSpPr/>
      </dsp:nvSpPr>
      <dsp:spPr>
        <a:xfrm>
          <a:off x="0" y="2703"/>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i="1" kern="1200" dirty="0"/>
            <a:t>Lost a family member, went back to drugs as a coping mechanism </a:t>
          </a:r>
          <a:endParaRPr lang="en-US" sz="2300" i="1" kern="1200" dirty="0"/>
        </a:p>
      </dsp:txBody>
      <dsp:txXfrm>
        <a:off x="0" y="2703"/>
        <a:ext cx="6900512" cy="921789"/>
      </dsp:txXfrm>
    </dsp:sp>
    <dsp:sp modelId="{49E8EDC4-17FA-4359-89F3-7A645E3ADEAE}">
      <dsp:nvSpPr>
        <dsp:cNvPr id="0" name=""/>
        <dsp:cNvSpPr/>
      </dsp:nvSpPr>
      <dsp:spPr>
        <a:xfrm>
          <a:off x="0" y="924492"/>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D48FA76-8EC4-403B-8658-48D8CC9EADC6}">
      <dsp:nvSpPr>
        <dsp:cNvPr id="0" name=""/>
        <dsp:cNvSpPr/>
      </dsp:nvSpPr>
      <dsp:spPr>
        <a:xfrm>
          <a:off x="0" y="924492"/>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AU" sz="2300" i="1" kern="1200" dirty="0"/>
            <a:t>I found myself separated from my wife with no place to go so I fell into old routines with negative peers </a:t>
          </a:r>
          <a:endParaRPr lang="en-US" sz="2300" i="1" kern="1200" dirty="0"/>
        </a:p>
      </dsp:txBody>
      <dsp:txXfrm>
        <a:off x="0" y="924492"/>
        <a:ext cx="6900512" cy="921789"/>
      </dsp:txXfrm>
    </dsp:sp>
    <dsp:sp modelId="{9D3B2D7C-8E9F-4E77-B348-6DB3651F5A83}">
      <dsp:nvSpPr>
        <dsp:cNvPr id="0" name=""/>
        <dsp:cNvSpPr/>
      </dsp:nvSpPr>
      <dsp:spPr>
        <a:xfrm>
          <a:off x="0" y="184628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60BEAD-1FF6-4A19-86DF-C1E170E4CA98}">
      <dsp:nvSpPr>
        <dsp:cNvPr id="0" name=""/>
        <dsp:cNvSpPr/>
      </dsp:nvSpPr>
      <dsp:spPr>
        <a:xfrm>
          <a:off x="0" y="1846281"/>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AU" sz="2300" i="1" kern="1200" dirty="0"/>
            <a:t>Father passed, lost home, returned to drugs </a:t>
          </a:r>
          <a:endParaRPr lang="en-US" sz="2300" i="1" kern="1200" dirty="0"/>
        </a:p>
      </dsp:txBody>
      <dsp:txXfrm>
        <a:off x="0" y="1846281"/>
        <a:ext cx="6900512" cy="921789"/>
      </dsp:txXfrm>
    </dsp:sp>
    <dsp:sp modelId="{C1B70B23-7AED-4E40-BD98-8F9C902FBA42}">
      <dsp:nvSpPr>
        <dsp:cNvPr id="0" name=""/>
        <dsp:cNvSpPr/>
      </dsp:nvSpPr>
      <dsp:spPr>
        <a:xfrm>
          <a:off x="0" y="2768070"/>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11F574-819C-4518-928B-7698BD152F97}">
      <dsp:nvSpPr>
        <dsp:cNvPr id="0" name=""/>
        <dsp:cNvSpPr/>
      </dsp:nvSpPr>
      <dsp:spPr>
        <a:xfrm>
          <a:off x="0" y="2768070"/>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AU" sz="2300" i="1" kern="1200" dirty="0"/>
            <a:t>Was attending rehab when my partner told me she had been seeing someone else which drove me to drugs </a:t>
          </a:r>
          <a:endParaRPr lang="en-US" sz="2300" i="1" kern="1200" dirty="0"/>
        </a:p>
      </dsp:txBody>
      <dsp:txXfrm>
        <a:off x="0" y="2768070"/>
        <a:ext cx="6900512" cy="921789"/>
      </dsp:txXfrm>
    </dsp:sp>
    <dsp:sp modelId="{09382807-1F1D-4780-A87E-906F27DC98AF}">
      <dsp:nvSpPr>
        <dsp:cNvPr id="0" name=""/>
        <dsp:cNvSpPr/>
      </dsp:nvSpPr>
      <dsp:spPr>
        <a:xfrm>
          <a:off x="0" y="3689859"/>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3DB968-9C38-4816-8D17-01B3B5A0AFCC}">
      <dsp:nvSpPr>
        <dsp:cNvPr id="0" name=""/>
        <dsp:cNvSpPr/>
      </dsp:nvSpPr>
      <dsp:spPr>
        <a:xfrm>
          <a:off x="0" y="3689859"/>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AU" sz="2300" i="1" kern="1200" dirty="0"/>
            <a:t>Anger issues resulting in myself lashing out at the person causing relationship issues </a:t>
          </a:r>
          <a:endParaRPr lang="en-US" sz="2300" i="1" kern="1200" dirty="0"/>
        </a:p>
      </dsp:txBody>
      <dsp:txXfrm>
        <a:off x="0" y="3689859"/>
        <a:ext cx="6900512" cy="921789"/>
      </dsp:txXfrm>
    </dsp:sp>
    <dsp:sp modelId="{C7598CE7-824C-4C8A-BA94-25622A237333}">
      <dsp:nvSpPr>
        <dsp:cNvPr id="0" name=""/>
        <dsp:cNvSpPr/>
      </dsp:nvSpPr>
      <dsp:spPr>
        <a:xfrm>
          <a:off x="0" y="4611648"/>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264C64-E4C1-4512-9E53-F23E52E86038}">
      <dsp:nvSpPr>
        <dsp:cNvPr id="0" name=""/>
        <dsp:cNvSpPr/>
      </dsp:nvSpPr>
      <dsp:spPr>
        <a:xfrm>
          <a:off x="0" y="4611648"/>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endParaRPr lang="en-US" sz="2300" i="1" kern="1200" dirty="0"/>
        </a:p>
      </dsp:txBody>
      <dsp:txXfrm>
        <a:off x="0" y="4611648"/>
        <a:ext cx="6900512" cy="9217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C0B2CB-12FF-439B-9E24-652E8E6D1D02}">
      <dsp:nvSpPr>
        <dsp:cNvPr id="0" name=""/>
        <dsp:cNvSpPr/>
      </dsp:nvSpPr>
      <dsp:spPr>
        <a:xfrm>
          <a:off x="0" y="0"/>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EB7DBDF-115F-45FD-B79C-C10B2CF9FC3C}">
      <dsp:nvSpPr>
        <dsp:cNvPr id="0" name=""/>
        <dsp:cNvSpPr/>
      </dsp:nvSpPr>
      <dsp:spPr>
        <a:xfrm>
          <a:off x="0" y="0"/>
          <a:ext cx="6666833" cy="2726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AU" sz="2400" b="1" kern="1200" dirty="0"/>
            <a:t>Homelessness: </a:t>
          </a:r>
          <a:r>
            <a:rPr lang="en-US" sz="2400" kern="1200" dirty="0"/>
            <a:t>According to the Australian Institute of Health and Welfare (AIHW), more than 2 in 5 (</a:t>
          </a:r>
          <a:r>
            <a:rPr lang="en-US" sz="2400" b="1" kern="1200" dirty="0"/>
            <a:t>43%</a:t>
          </a:r>
          <a:r>
            <a:rPr lang="en-US" sz="2400" kern="1200" dirty="0"/>
            <a:t>) of prison entrants reported they were  homeless in the 30 days prior to their incarceration (AIHW, 2022). Meanwhile, more than half (54%) of prison </a:t>
          </a:r>
          <a:r>
            <a:rPr lang="en-US" sz="2400" kern="1200" dirty="0" err="1"/>
            <a:t>dischargees</a:t>
          </a:r>
          <a:r>
            <a:rPr lang="en-US" sz="2400" kern="1200" dirty="0"/>
            <a:t> were expected to be homeless upon their release (AIHW, 2022).</a:t>
          </a:r>
        </a:p>
      </dsp:txBody>
      <dsp:txXfrm>
        <a:off x="0" y="0"/>
        <a:ext cx="6666833" cy="2726960"/>
      </dsp:txXfrm>
    </dsp:sp>
    <dsp:sp modelId="{C5C9A2EA-8211-4AC1-817E-370DB9632097}">
      <dsp:nvSpPr>
        <dsp:cNvPr id="0" name=""/>
        <dsp:cNvSpPr/>
      </dsp:nvSpPr>
      <dsp:spPr>
        <a:xfrm>
          <a:off x="0" y="2726960"/>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635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670DF58-B5F0-460D-BC7C-C1C6301A43F4}">
      <dsp:nvSpPr>
        <dsp:cNvPr id="0" name=""/>
        <dsp:cNvSpPr/>
      </dsp:nvSpPr>
      <dsp:spPr>
        <a:xfrm>
          <a:off x="0" y="2726960"/>
          <a:ext cx="6666833" cy="2726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1" kern="1200" dirty="0"/>
            <a:t>Employment: </a:t>
          </a:r>
          <a:r>
            <a:rPr lang="en-US" sz="2400" kern="1200" dirty="0"/>
            <a:t>The AIHW (2022) reported that </a:t>
          </a:r>
          <a:r>
            <a:rPr lang="en-US" sz="2400" b="1" kern="1200" dirty="0"/>
            <a:t>46%</a:t>
          </a:r>
          <a:r>
            <a:rPr lang="en-US" sz="2400" kern="1200" dirty="0"/>
            <a:t> of prison entrants were unemployed during the 30 days prior to their imprisonment. Upon their release, only 30% of Indigenous </a:t>
          </a:r>
          <a:r>
            <a:rPr lang="en-US" sz="2400" kern="1200" dirty="0" err="1"/>
            <a:t>dischargees</a:t>
          </a:r>
          <a:r>
            <a:rPr lang="en-US" sz="2400" kern="1200" dirty="0"/>
            <a:t>, and 40% of non- Indigenous </a:t>
          </a:r>
          <a:r>
            <a:rPr lang="en-US" sz="2400" kern="1200" dirty="0" err="1"/>
            <a:t>dischargees</a:t>
          </a:r>
          <a:r>
            <a:rPr lang="en-US" sz="2400" kern="1200" dirty="0"/>
            <a:t>, reported having paid employment </a:t>
          </a:r>
          <a:r>
            <a:rPr lang="en-US" sz="2400" kern="1200" dirty="0" err="1"/>
            <a:t>organised</a:t>
          </a:r>
          <a:r>
            <a:rPr lang="en-US" sz="2400" kern="1200" dirty="0"/>
            <a:t> (AIHW, 2022).</a:t>
          </a:r>
        </a:p>
      </dsp:txBody>
      <dsp:txXfrm>
        <a:off x="0" y="2726960"/>
        <a:ext cx="6666833" cy="272696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B7349B-3049-4CF5-B31D-4A0C1FB754C9}">
      <dsp:nvSpPr>
        <dsp:cNvPr id="0" name=""/>
        <dsp:cNvSpPr/>
      </dsp:nvSpPr>
      <dsp:spPr>
        <a:xfrm>
          <a:off x="0" y="0"/>
          <a:ext cx="6666833"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65F7643E-DC6F-4086-ADDB-648C5D8815EF}">
      <dsp:nvSpPr>
        <dsp:cNvPr id="0" name=""/>
        <dsp:cNvSpPr/>
      </dsp:nvSpPr>
      <dsp:spPr>
        <a:xfrm>
          <a:off x="0" y="0"/>
          <a:ext cx="6666833" cy="2726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AU" sz="2500" b="1" kern="1200"/>
            <a:t>Mental health: </a:t>
          </a:r>
          <a:r>
            <a:rPr lang="en-US" sz="2500" kern="1200"/>
            <a:t>Prison entrants experience mental health disorders, intellectual disability, and acquired brain injury at disproportionately higher rates than the general population (AIHW, 2022), and without support, can directly contribute to antisocial behaviours within prison and post-release. </a:t>
          </a:r>
        </a:p>
      </dsp:txBody>
      <dsp:txXfrm>
        <a:off x="0" y="0"/>
        <a:ext cx="6666833" cy="2726960"/>
      </dsp:txXfrm>
    </dsp:sp>
    <dsp:sp modelId="{7257AB1E-ECE2-4EF4-BE2B-FCC986845989}">
      <dsp:nvSpPr>
        <dsp:cNvPr id="0" name=""/>
        <dsp:cNvSpPr/>
      </dsp:nvSpPr>
      <dsp:spPr>
        <a:xfrm>
          <a:off x="0" y="2726960"/>
          <a:ext cx="6666833" cy="0"/>
        </a:xfrm>
        <a:prstGeom prst="line">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9CF8B081-80D4-4399-A3AD-47526672DCF5}">
      <dsp:nvSpPr>
        <dsp:cNvPr id="0" name=""/>
        <dsp:cNvSpPr/>
      </dsp:nvSpPr>
      <dsp:spPr>
        <a:xfrm>
          <a:off x="0" y="2726960"/>
          <a:ext cx="6666833" cy="2726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marL="0" lvl="0" indent="0" algn="l" defTabSz="1111250">
            <a:lnSpc>
              <a:spcPct val="90000"/>
            </a:lnSpc>
            <a:spcBef>
              <a:spcPct val="0"/>
            </a:spcBef>
            <a:spcAft>
              <a:spcPct val="35000"/>
            </a:spcAft>
            <a:buNone/>
          </a:pPr>
          <a:r>
            <a:rPr lang="en-US" sz="2500" b="1" kern="1200" dirty="0"/>
            <a:t>Alcohol and drugs: </a:t>
          </a:r>
          <a:r>
            <a:rPr lang="en-US" sz="2500" kern="1200" dirty="0"/>
            <a:t>As detailed by the AIHW (2022), approximately </a:t>
          </a:r>
          <a:r>
            <a:rPr lang="en-US" sz="2500" b="1" kern="1200" dirty="0"/>
            <a:t>73%</a:t>
          </a:r>
          <a:r>
            <a:rPr lang="en-US" sz="2500" kern="1200" dirty="0"/>
            <a:t> of prison entrants reported using illicit drugs in the 12 months prior. </a:t>
          </a:r>
          <a:r>
            <a:rPr lang="en-AU" sz="2500" b="0" i="0" kern="1200" dirty="0"/>
            <a:t>People entering prison were more than 4 times as likely to report illicit drug use in the preceding 12 months as people in the general community (73% and 17%, respectively) (AIHW 2020).</a:t>
          </a:r>
          <a:r>
            <a:rPr lang="en-US" sz="2500" kern="1200" dirty="0"/>
            <a:t> </a:t>
          </a:r>
        </a:p>
      </dsp:txBody>
      <dsp:txXfrm>
        <a:off x="0" y="2726960"/>
        <a:ext cx="6666833" cy="272696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ECFBB0-A0DB-47C0-B785-2EE27E336E37}" type="datetimeFigureOut">
              <a:rPr lang="en-AU" smtClean="0"/>
              <a:t>4/08/2025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1AD50F-4C88-4768-A4F8-203D1747B422}" type="slidenum">
              <a:rPr lang="en-AU" smtClean="0"/>
              <a:t>‹#›</a:t>
            </a:fld>
            <a:endParaRPr lang="en-AU"/>
          </a:p>
        </p:txBody>
      </p:sp>
    </p:spTree>
    <p:extLst>
      <p:ext uri="{BB962C8B-B14F-4D97-AF65-F5344CB8AC3E}">
        <p14:creationId xmlns:p14="http://schemas.microsoft.com/office/powerpoint/2010/main" val="85574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A71AD50F-4C88-4768-A4F8-203D1747B422}" type="slidenum">
              <a:rPr lang="en-AU" smtClean="0"/>
              <a:t>1</a:t>
            </a:fld>
            <a:endParaRPr lang="en-AU"/>
          </a:p>
        </p:txBody>
      </p:sp>
    </p:spTree>
    <p:extLst>
      <p:ext uri="{BB962C8B-B14F-4D97-AF65-F5344CB8AC3E}">
        <p14:creationId xmlns:p14="http://schemas.microsoft.com/office/powerpoint/2010/main" val="3546291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8BE7B-FB4F-87B4-95B2-3BB35C670A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0FDEA624-F8E3-479A-7F20-CB3D8D64F9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000CF0D2-EA30-E7CA-4EF3-6BDEA539D9CA}"/>
              </a:ext>
            </a:extLst>
          </p:cNvPr>
          <p:cNvSpPr>
            <a:spLocks noGrp="1"/>
          </p:cNvSpPr>
          <p:nvPr>
            <p:ph type="dt" sz="half" idx="10"/>
          </p:nvPr>
        </p:nvSpPr>
        <p:spPr/>
        <p:txBody>
          <a:bodyPr/>
          <a:lstStyle/>
          <a:p>
            <a:fld id="{BACF5A54-F6D0-401F-BF44-6D11CFF69355}" type="datetimeFigureOut">
              <a:rPr lang="en-AU" smtClean="0"/>
              <a:t>4/08/2025</a:t>
            </a:fld>
            <a:endParaRPr lang="en-AU"/>
          </a:p>
        </p:txBody>
      </p:sp>
      <p:sp>
        <p:nvSpPr>
          <p:cNvPr id="5" name="Footer Placeholder 4">
            <a:extLst>
              <a:ext uri="{FF2B5EF4-FFF2-40B4-BE49-F238E27FC236}">
                <a16:creationId xmlns:a16="http://schemas.microsoft.com/office/drawing/2014/main" id="{2DE684AB-5A67-7A8E-3469-6C8FFB58EC6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16BB4F7-5A6F-2366-DE69-937C164DCC72}"/>
              </a:ext>
            </a:extLst>
          </p:cNvPr>
          <p:cNvSpPr>
            <a:spLocks noGrp="1"/>
          </p:cNvSpPr>
          <p:nvPr>
            <p:ph type="sldNum" sz="quarter" idx="12"/>
          </p:nvPr>
        </p:nvSpPr>
        <p:spPr/>
        <p:txBody>
          <a:bodyPr/>
          <a:lstStyle/>
          <a:p>
            <a:fld id="{50F9D45F-8CD5-4B46-9BD1-5B56DE2C23E0}" type="slidenum">
              <a:rPr lang="en-AU" smtClean="0"/>
              <a:t>‹#›</a:t>
            </a:fld>
            <a:endParaRPr lang="en-AU"/>
          </a:p>
        </p:txBody>
      </p:sp>
    </p:spTree>
    <p:extLst>
      <p:ext uri="{BB962C8B-B14F-4D97-AF65-F5344CB8AC3E}">
        <p14:creationId xmlns:p14="http://schemas.microsoft.com/office/powerpoint/2010/main" val="25305101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C5C3B-845B-528F-FAF7-C1EF9FD4E69A}"/>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FA39EC1-B6B2-4683-FF10-9D0356601B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DE36002-597E-67EE-B0D9-B0FF14F801E4}"/>
              </a:ext>
            </a:extLst>
          </p:cNvPr>
          <p:cNvSpPr>
            <a:spLocks noGrp="1"/>
          </p:cNvSpPr>
          <p:nvPr>
            <p:ph type="dt" sz="half" idx="10"/>
          </p:nvPr>
        </p:nvSpPr>
        <p:spPr/>
        <p:txBody>
          <a:bodyPr/>
          <a:lstStyle/>
          <a:p>
            <a:fld id="{BACF5A54-F6D0-401F-BF44-6D11CFF69355}" type="datetimeFigureOut">
              <a:rPr lang="en-AU" smtClean="0"/>
              <a:t>4/08/2025</a:t>
            </a:fld>
            <a:endParaRPr lang="en-AU"/>
          </a:p>
        </p:txBody>
      </p:sp>
      <p:sp>
        <p:nvSpPr>
          <p:cNvPr id="5" name="Footer Placeholder 4">
            <a:extLst>
              <a:ext uri="{FF2B5EF4-FFF2-40B4-BE49-F238E27FC236}">
                <a16:creationId xmlns:a16="http://schemas.microsoft.com/office/drawing/2014/main" id="{4CD7D253-E681-0341-1792-1E88005FFA7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AAB84CE-BED5-B5D5-EAF2-3EDF945423B0}"/>
              </a:ext>
            </a:extLst>
          </p:cNvPr>
          <p:cNvSpPr>
            <a:spLocks noGrp="1"/>
          </p:cNvSpPr>
          <p:nvPr>
            <p:ph type="sldNum" sz="quarter" idx="12"/>
          </p:nvPr>
        </p:nvSpPr>
        <p:spPr/>
        <p:txBody>
          <a:bodyPr/>
          <a:lstStyle/>
          <a:p>
            <a:fld id="{50F9D45F-8CD5-4B46-9BD1-5B56DE2C23E0}" type="slidenum">
              <a:rPr lang="en-AU" smtClean="0"/>
              <a:t>‹#›</a:t>
            </a:fld>
            <a:endParaRPr lang="en-AU"/>
          </a:p>
        </p:txBody>
      </p:sp>
    </p:spTree>
    <p:extLst>
      <p:ext uri="{BB962C8B-B14F-4D97-AF65-F5344CB8AC3E}">
        <p14:creationId xmlns:p14="http://schemas.microsoft.com/office/powerpoint/2010/main" val="2760290596"/>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FF0B33-C065-F2B9-E81A-EA06B05A772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8AF075C-182F-90FC-423E-674DB85BFDE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AF2A637-7438-D7E4-B08E-852B82BE2302}"/>
              </a:ext>
            </a:extLst>
          </p:cNvPr>
          <p:cNvSpPr>
            <a:spLocks noGrp="1"/>
          </p:cNvSpPr>
          <p:nvPr>
            <p:ph type="dt" sz="half" idx="10"/>
          </p:nvPr>
        </p:nvSpPr>
        <p:spPr/>
        <p:txBody>
          <a:bodyPr/>
          <a:lstStyle/>
          <a:p>
            <a:fld id="{BACF5A54-F6D0-401F-BF44-6D11CFF69355}" type="datetimeFigureOut">
              <a:rPr lang="en-AU" smtClean="0"/>
              <a:t>4/08/2025</a:t>
            </a:fld>
            <a:endParaRPr lang="en-AU"/>
          </a:p>
        </p:txBody>
      </p:sp>
      <p:sp>
        <p:nvSpPr>
          <p:cNvPr id="5" name="Footer Placeholder 4">
            <a:extLst>
              <a:ext uri="{FF2B5EF4-FFF2-40B4-BE49-F238E27FC236}">
                <a16:creationId xmlns:a16="http://schemas.microsoft.com/office/drawing/2014/main" id="{4B3A0408-8A1C-35EA-871C-1B456B8A847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95A8B8C-FF16-6097-F98D-E55815313EAB}"/>
              </a:ext>
            </a:extLst>
          </p:cNvPr>
          <p:cNvSpPr>
            <a:spLocks noGrp="1"/>
          </p:cNvSpPr>
          <p:nvPr>
            <p:ph type="sldNum" sz="quarter" idx="12"/>
          </p:nvPr>
        </p:nvSpPr>
        <p:spPr/>
        <p:txBody>
          <a:bodyPr/>
          <a:lstStyle/>
          <a:p>
            <a:fld id="{50F9D45F-8CD5-4B46-9BD1-5B56DE2C23E0}" type="slidenum">
              <a:rPr lang="en-AU" smtClean="0"/>
              <a:t>‹#›</a:t>
            </a:fld>
            <a:endParaRPr lang="en-AU"/>
          </a:p>
        </p:txBody>
      </p:sp>
    </p:spTree>
    <p:extLst>
      <p:ext uri="{BB962C8B-B14F-4D97-AF65-F5344CB8AC3E}">
        <p14:creationId xmlns:p14="http://schemas.microsoft.com/office/powerpoint/2010/main" val="17435890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7B6B2-A7FC-BB8E-EF0B-39AA8853655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9809C56-F0CC-50B9-FC63-58AC7FB327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ACE175C6-7465-F074-CB26-8F9945FA577C}"/>
              </a:ext>
            </a:extLst>
          </p:cNvPr>
          <p:cNvSpPr>
            <a:spLocks noGrp="1"/>
          </p:cNvSpPr>
          <p:nvPr>
            <p:ph type="dt" sz="half" idx="10"/>
          </p:nvPr>
        </p:nvSpPr>
        <p:spPr/>
        <p:txBody>
          <a:bodyPr/>
          <a:lstStyle/>
          <a:p>
            <a:fld id="{BACF5A54-F6D0-401F-BF44-6D11CFF69355}" type="datetimeFigureOut">
              <a:rPr lang="en-AU" smtClean="0"/>
              <a:t>4/08/2025</a:t>
            </a:fld>
            <a:endParaRPr lang="en-AU"/>
          </a:p>
        </p:txBody>
      </p:sp>
      <p:sp>
        <p:nvSpPr>
          <p:cNvPr id="5" name="Footer Placeholder 4">
            <a:extLst>
              <a:ext uri="{FF2B5EF4-FFF2-40B4-BE49-F238E27FC236}">
                <a16:creationId xmlns:a16="http://schemas.microsoft.com/office/drawing/2014/main" id="{872C424E-AAB3-9BDA-2E2B-D82B1C84EFC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4A8D624-314E-CB35-3CD6-6028C7063F7A}"/>
              </a:ext>
            </a:extLst>
          </p:cNvPr>
          <p:cNvSpPr>
            <a:spLocks noGrp="1"/>
          </p:cNvSpPr>
          <p:nvPr>
            <p:ph type="sldNum" sz="quarter" idx="12"/>
          </p:nvPr>
        </p:nvSpPr>
        <p:spPr/>
        <p:txBody>
          <a:bodyPr/>
          <a:lstStyle/>
          <a:p>
            <a:fld id="{50F9D45F-8CD5-4B46-9BD1-5B56DE2C23E0}" type="slidenum">
              <a:rPr lang="en-AU" smtClean="0"/>
              <a:t>‹#›</a:t>
            </a:fld>
            <a:endParaRPr lang="en-AU"/>
          </a:p>
        </p:txBody>
      </p:sp>
    </p:spTree>
    <p:extLst>
      <p:ext uri="{BB962C8B-B14F-4D97-AF65-F5344CB8AC3E}">
        <p14:creationId xmlns:p14="http://schemas.microsoft.com/office/powerpoint/2010/main" val="3852573100"/>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DF790-C3CD-B263-5E19-B536D5FAF5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DA97C51E-1FEA-6F8E-ED21-B9D30F1903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FBB5AE-8C90-6EC5-914A-7822AEC0B0F9}"/>
              </a:ext>
            </a:extLst>
          </p:cNvPr>
          <p:cNvSpPr>
            <a:spLocks noGrp="1"/>
          </p:cNvSpPr>
          <p:nvPr>
            <p:ph type="dt" sz="half" idx="10"/>
          </p:nvPr>
        </p:nvSpPr>
        <p:spPr/>
        <p:txBody>
          <a:bodyPr/>
          <a:lstStyle/>
          <a:p>
            <a:fld id="{BACF5A54-F6D0-401F-BF44-6D11CFF69355}" type="datetimeFigureOut">
              <a:rPr lang="en-AU" smtClean="0"/>
              <a:t>4/08/2025</a:t>
            </a:fld>
            <a:endParaRPr lang="en-AU"/>
          </a:p>
        </p:txBody>
      </p:sp>
      <p:sp>
        <p:nvSpPr>
          <p:cNvPr id="5" name="Footer Placeholder 4">
            <a:extLst>
              <a:ext uri="{FF2B5EF4-FFF2-40B4-BE49-F238E27FC236}">
                <a16:creationId xmlns:a16="http://schemas.microsoft.com/office/drawing/2014/main" id="{7EA2DBB0-C056-2838-4E14-5025E526040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099C0AF-3265-51AE-C12D-E2D799D5B74D}"/>
              </a:ext>
            </a:extLst>
          </p:cNvPr>
          <p:cNvSpPr>
            <a:spLocks noGrp="1"/>
          </p:cNvSpPr>
          <p:nvPr>
            <p:ph type="sldNum" sz="quarter" idx="12"/>
          </p:nvPr>
        </p:nvSpPr>
        <p:spPr/>
        <p:txBody>
          <a:bodyPr/>
          <a:lstStyle/>
          <a:p>
            <a:fld id="{50F9D45F-8CD5-4B46-9BD1-5B56DE2C23E0}" type="slidenum">
              <a:rPr lang="en-AU" smtClean="0"/>
              <a:t>‹#›</a:t>
            </a:fld>
            <a:endParaRPr lang="en-AU"/>
          </a:p>
        </p:txBody>
      </p:sp>
    </p:spTree>
    <p:extLst>
      <p:ext uri="{BB962C8B-B14F-4D97-AF65-F5344CB8AC3E}">
        <p14:creationId xmlns:p14="http://schemas.microsoft.com/office/powerpoint/2010/main" val="287410589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B1A3D-3CB6-D258-1262-BABBF5F41A2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0D936AAE-6339-69D8-158E-C9E55E8B9C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4B549078-E09F-C2C5-9530-37E1BE0F13E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B7C4BA4A-C3EB-4BA6-2FB9-79B298B7C688}"/>
              </a:ext>
            </a:extLst>
          </p:cNvPr>
          <p:cNvSpPr>
            <a:spLocks noGrp="1"/>
          </p:cNvSpPr>
          <p:nvPr>
            <p:ph type="dt" sz="half" idx="10"/>
          </p:nvPr>
        </p:nvSpPr>
        <p:spPr/>
        <p:txBody>
          <a:bodyPr/>
          <a:lstStyle/>
          <a:p>
            <a:fld id="{BACF5A54-F6D0-401F-BF44-6D11CFF69355}" type="datetimeFigureOut">
              <a:rPr lang="en-AU" smtClean="0"/>
              <a:t>4/08/2025</a:t>
            </a:fld>
            <a:endParaRPr lang="en-AU"/>
          </a:p>
        </p:txBody>
      </p:sp>
      <p:sp>
        <p:nvSpPr>
          <p:cNvPr id="6" name="Footer Placeholder 5">
            <a:extLst>
              <a:ext uri="{FF2B5EF4-FFF2-40B4-BE49-F238E27FC236}">
                <a16:creationId xmlns:a16="http://schemas.microsoft.com/office/drawing/2014/main" id="{1C5A21BE-582F-B900-0E1E-571741A5C92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9E904D9-1E4F-A33B-F5EE-F0C0FA4AE934}"/>
              </a:ext>
            </a:extLst>
          </p:cNvPr>
          <p:cNvSpPr>
            <a:spLocks noGrp="1"/>
          </p:cNvSpPr>
          <p:nvPr>
            <p:ph type="sldNum" sz="quarter" idx="12"/>
          </p:nvPr>
        </p:nvSpPr>
        <p:spPr/>
        <p:txBody>
          <a:bodyPr/>
          <a:lstStyle/>
          <a:p>
            <a:fld id="{50F9D45F-8CD5-4B46-9BD1-5B56DE2C23E0}" type="slidenum">
              <a:rPr lang="en-AU" smtClean="0"/>
              <a:t>‹#›</a:t>
            </a:fld>
            <a:endParaRPr lang="en-AU"/>
          </a:p>
        </p:txBody>
      </p:sp>
    </p:spTree>
    <p:extLst>
      <p:ext uri="{BB962C8B-B14F-4D97-AF65-F5344CB8AC3E}">
        <p14:creationId xmlns:p14="http://schemas.microsoft.com/office/powerpoint/2010/main" val="3424182626"/>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0B27D-7675-A171-8916-8A1743B8AD6C}"/>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B704E33F-50CE-7053-FF67-4A2273A25A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966EF4-3BCA-4364-B49A-DF7755751D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53F81FFC-1892-47A8-FB56-8FEC322DDF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75A5448-3635-CAB9-9E8B-B43AA9F375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464E4899-1BCB-B449-19C8-EA8B6CF365FA}"/>
              </a:ext>
            </a:extLst>
          </p:cNvPr>
          <p:cNvSpPr>
            <a:spLocks noGrp="1"/>
          </p:cNvSpPr>
          <p:nvPr>
            <p:ph type="dt" sz="half" idx="10"/>
          </p:nvPr>
        </p:nvSpPr>
        <p:spPr/>
        <p:txBody>
          <a:bodyPr/>
          <a:lstStyle/>
          <a:p>
            <a:fld id="{BACF5A54-F6D0-401F-BF44-6D11CFF69355}" type="datetimeFigureOut">
              <a:rPr lang="en-AU" smtClean="0"/>
              <a:t>4/08/2025</a:t>
            </a:fld>
            <a:endParaRPr lang="en-AU"/>
          </a:p>
        </p:txBody>
      </p:sp>
      <p:sp>
        <p:nvSpPr>
          <p:cNvPr id="8" name="Footer Placeholder 7">
            <a:extLst>
              <a:ext uri="{FF2B5EF4-FFF2-40B4-BE49-F238E27FC236}">
                <a16:creationId xmlns:a16="http://schemas.microsoft.com/office/drawing/2014/main" id="{4640355D-E2FE-69CF-88CD-2EB97DB38F52}"/>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E2366BA9-1C8F-5ABD-FAC0-62D78A6C9E72}"/>
              </a:ext>
            </a:extLst>
          </p:cNvPr>
          <p:cNvSpPr>
            <a:spLocks noGrp="1"/>
          </p:cNvSpPr>
          <p:nvPr>
            <p:ph type="sldNum" sz="quarter" idx="12"/>
          </p:nvPr>
        </p:nvSpPr>
        <p:spPr/>
        <p:txBody>
          <a:bodyPr/>
          <a:lstStyle/>
          <a:p>
            <a:fld id="{50F9D45F-8CD5-4B46-9BD1-5B56DE2C23E0}" type="slidenum">
              <a:rPr lang="en-AU" smtClean="0"/>
              <a:t>‹#›</a:t>
            </a:fld>
            <a:endParaRPr lang="en-AU"/>
          </a:p>
        </p:txBody>
      </p:sp>
    </p:spTree>
    <p:extLst>
      <p:ext uri="{BB962C8B-B14F-4D97-AF65-F5344CB8AC3E}">
        <p14:creationId xmlns:p14="http://schemas.microsoft.com/office/powerpoint/2010/main" val="55538318"/>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E79D9-8422-A0D5-1249-5CC5259777F2}"/>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F8AE1FC2-6CE1-D681-477C-374528110250}"/>
              </a:ext>
            </a:extLst>
          </p:cNvPr>
          <p:cNvSpPr>
            <a:spLocks noGrp="1"/>
          </p:cNvSpPr>
          <p:nvPr>
            <p:ph type="dt" sz="half" idx="10"/>
          </p:nvPr>
        </p:nvSpPr>
        <p:spPr/>
        <p:txBody>
          <a:bodyPr/>
          <a:lstStyle/>
          <a:p>
            <a:fld id="{BACF5A54-F6D0-401F-BF44-6D11CFF69355}" type="datetimeFigureOut">
              <a:rPr lang="en-AU" smtClean="0"/>
              <a:t>4/08/2025</a:t>
            </a:fld>
            <a:endParaRPr lang="en-AU"/>
          </a:p>
        </p:txBody>
      </p:sp>
      <p:sp>
        <p:nvSpPr>
          <p:cNvPr id="4" name="Footer Placeholder 3">
            <a:extLst>
              <a:ext uri="{FF2B5EF4-FFF2-40B4-BE49-F238E27FC236}">
                <a16:creationId xmlns:a16="http://schemas.microsoft.com/office/drawing/2014/main" id="{B013DD87-120C-7A37-E196-A53BC456AD7D}"/>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0CAAE402-7E7E-4FF0-F772-551F56EF6530}"/>
              </a:ext>
            </a:extLst>
          </p:cNvPr>
          <p:cNvSpPr>
            <a:spLocks noGrp="1"/>
          </p:cNvSpPr>
          <p:nvPr>
            <p:ph type="sldNum" sz="quarter" idx="12"/>
          </p:nvPr>
        </p:nvSpPr>
        <p:spPr/>
        <p:txBody>
          <a:bodyPr/>
          <a:lstStyle/>
          <a:p>
            <a:fld id="{50F9D45F-8CD5-4B46-9BD1-5B56DE2C23E0}" type="slidenum">
              <a:rPr lang="en-AU" smtClean="0"/>
              <a:t>‹#›</a:t>
            </a:fld>
            <a:endParaRPr lang="en-AU"/>
          </a:p>
        </p:txBody>
      </p:sp>
    </p:spTree>
    <p:extLst>
      <p:ext uri="{BB962C8B-B14F-4D97-AF65-F5344CB8AC3E}">
        <p14:creationId xmlns:p14="http://schemas.microsoft.com/office/powerpoint/2010/main" val="4195923264"/>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EB7474-D0E9-84F5-3576-D216177DE2F3}"/>
              </a:ext>
            </a:extLst>
          </p:cNvPr>
          <p:cNvSpPr>
            <a:spLocks noGrp="1"/>
          </p:cNvSpPr>
          <p:nvPr>
            <p:ph type="dt" sz="half" idx="10"/>
          </p:nvPr>
        </p:nvSpPr>
        <p:spPr/>
        <p:txBody>
          <a:bodyPr/>
          <a:lstStyle/>
          <a:p>
            <a:fld id="{BACF5A54-F6D0-401F-BF44-6D11CFF69355}" type="datetimeFigureOut">
              <a:rPr lang="en-AU" smtClean="0"/>
              <a:t>4/08/2025</a:t>
            </a:fld>
            <a:endParaRPr lang="en-AU"/>
          </a:p>
        </p:txBody>
      </p:sp>
      <p:sp>
        <p:nvSpPr>
          <p:cNvPr id="3" name="Footer Placeholder 2">
            <a:extLst>
              <a:ext uri="{FF2B5EF4-FFF2-40B4-BE49-F238E27FC236}">
                <a16:creationId xmlns:a16="http://schemas.microsoft.com/office/drawing/2014/main" id="{F242A821-41FE-B0A8-0401-6AFA609C1DE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DEEA6958-876F-2A4E-0021-033DC9A2D732}"/>
              </a:ext>
            </a:extLst>
          </p:cNvPr>
          <p:cNvSpPr>
            <a:spLocks noGrp="1"/>
          </p:cNvSpPr>
          <p:nvPr>
            <p:ph type="sldNum" sz="quarter" idx="12"/>
          </p:nvPr>
        </p:nvSpPr>
        <p:spPr/>
        <p:txBody>
          <a:bodyPr/>
          <a:lstStyle/>
          <a:p>
            <a:fld id="{50F9D45F-8CD5-4B46-9BD1-5B56DE2C23E0}" type="slidenum">
              <a:rPr lang="en-AU" smtClean="0"/>
              <a:t>‹#›</a:t>
            </a:fld>
            <a:endParaRPr lang="en-AU"/>
          </a:p>
        </p:txBody>
      </p:sp>
    </p:spTree>
    <p:extLst>
      <p:ext uri="{BB962C8B-B14F-4D97-AF65-F5344CB8AC3E}">
        <p14:creationId xmlns:p14="http://schemas.microsoft.com/office/powerpoint/2010/main" val="1239661099"/>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78420-3EB8-570B-7853-2FD9B1FCAC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FCD056B7-5A23-DB92-FCCB-E6518C9611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0E4FCE59-6BB9-9E27-647F-0F0D6F5E2B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480566-53C9-181D-B79A-CD681C58BE89}"/>
              </a:ext>
            </a:extLst>
          </p:cNvPr>
          <p:cNvSpPr>
            <a:spLocks noGrp="1"/>
          </p:cNvSpPr>
          <p:nvPr>
            <p:ph type="dt" sz="half" idx="10"/>
          </p:nvPr>
        </p:nvSpPr>
        <p:spPr/>
        <p:txBody>
          <a:bodyPr/>
          <a:lstStyle/>
          <a:p>
            <a:fld id="{BACF5A54-F6D0-401F-BF44-6D11CFF69355}" type="datetimeFigureOut">
              <a:rPr lang="en-AU" smtClean="0"/>
              <a:t>4/08/2025</a:t>
            </a:fld>
            <a:endParaRPr lang="en-AU"/>
          </a:p>
        </p:txBody>
      </p:sp>
      <p:sp>
        <p:nvSpPr>
          <p:cNvPr id="6" name="Footer Placeholder 5">
            <a:extLst>
              <a:ext uri="{FF2B5EF4-FFF2-40B4-BE49-F238E27FC236}">
                <a16:creationId xmlns:a16="http://schemas.microsoft.com/office/drawing/2014/main" id="{68FFDE69-5C13-5AD7-3FEC-0ECCC5DC88C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B410BFE-4968-C441-25A0-E1567D6493F1}"/>
              </a:ext>
            </a:extLst>
          </p:cNvPr>
          <p:cNvSpPr>
            <a:spLocks noGrp="1"/>
          </p:cNvSpPr>
          <p:nvPr>
            <p:ph type="sldNum" sz="quarter" idx="12"/>
          </p:nvPr>
        </p:nvSpPr>
        <p:spPr/>
        <p:txBody>
          <a:bodyPr/>
          <a:lstStyle/>
          <a:p>
            <a:fld id="{50F9D45F-8CD5-4B46-9BD1-5B56DE2C23E0}" type="slidenum">
              <a:rPr lang="en-AU" smtClean="0"/>
              <a:t>‹#›</a:t>
            </a:fld>
            <a:endParaRPr lang="en-AU"/>
          </a:p>
        </p:txBody>
      </p:sp>
    </p:spTree>
    <p:extLst>
      <p:ext uri="{BB962C8B-B14F-4D97-AF65-F5344CB8AC3E}">
        <p14:creationId xmlns:p14="http://schemas.microsoft.com/office/powerpoint/2010/main" val="424588719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2140C-DA26-E25E-0D50-5FA3421A27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DBAE8F82-DE88-E7F1-6633-241AA86188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4A38EB98-F6CE-A906-9FBB-FF49F176CA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6C3639-B8A8-D7E9-A0C0-EFEC2AEDD247}"/>
              </a:ext>
            </a:extLst>
          </p:cNvPr>
          <p:cNvSpPr>
            <a:spLocks noGrp="1"/>
          </p:cNvSpPr>
          <p:nvPr>
            <p:ph type="dt" sz="half" idx="10"/>
          </p:nvPr>
        </p:nvSpPr>
        <p:spPr/>
        <p:txBody>
          <a:bodyPr/>
          <a:lstStyle/>
          <a:p>
            <a:fld id="{BACF5A54-F6D0-401F-BF44-6D11CFF69355}" type="datetimeFigureOut">
              <a:rPr lang="en-AU" smtClean="0"/>
              <a:t>4/08/2025</a:t>
            </a:fld>
            <a:endParaRPr lang="en-AU"/>
          </a:p>
        </p:txBody>
      </p:sp>
      <p:sp>
        <p:nvSpPr>
          <p:cNvPr id="6" name="Footer Placeholder 5">
            <a:extLst>
              <a:ext uri="{FF2B5EF4-FFF2-40B4-BE49-F238E27FC236}">
                <a16:creationId xmlns:a16="http://schemas.microsoft.com/office/drawing/2014/main" id="{73516E41-63B7-DF62-1869-759E46CB854A}"/>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CCD83B0-4064-69C9-E745-FD0F9CC2B07E}"/>
              </a:ext>
            </a:extLst>
          </p:cNvPr>
          <p:cNvSpPr>
            <a:spLocks noGrp="1"/>
          </p:cNvSpPr>
          <p:nvPr>
            <p:ph type="sldNum" sz="quarter" idx="12"/>
          </p:nvPr>
        </p:nvSpPr>
        <p:spPr/>
        <p:txBody>
          <a:bodyPr/>
          <a:lstStyle/>
          <a:p>
            <a:fld id="{50F9D45F-8CD5-4B46-9BD1-5B56DE2C23E0}" type="slidenum">
              <a:rPr lang="en-AU" smtClean="0"/>
              <a:t>‹#›</a:t>
            </a:fld>
            <a:endParaRPr lang="en-AU"/>
          </a:p>
        </p:txBody>
      </p:sp>
    </p:spTree>
    <p:extLst>
      <p:ext uri="{BB962C8B-B14F-4D97-AF65-F5344CB8AC3E}">
        <p14:creationId xmlns:p14="http://schemas.microsoft.com/office/powerpoint/2010/main" val="2861286755"/>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C191C5-37C9-2941-E108-AF540681CB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4A4CA47-DF26-74A3-9279-96BF71FC06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5D03D93-C091-0C4C-882A-7AF46FF733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CF5A54-F6D0-401F-BF44-6D11CFF69355}" type="datetimeFigureOut">
              <a:rPr lang="en-AU" smtClean="0"/>
              <a:t>4/08/2025</a:t>
            </a:fld>
            <a:endParaRPr lang="en-AU"/>
          </a:p>
        </p:txBody>
      </p:sp>
      <p:sp>
        <p:nvSpPr>
          <p:cNvPr id="5" name="Footer Placeholder 4">
            <a:extLst>
              <a:ext uri="{FF2B5EF4-FFF2-40B4-BE49-F238E27FC236}">
                <a16:creationId xmlns:a16="http://schemas.microsoft.com/office/drawing/2014/main" id="{D88D646F-D86E-66D3-2B9C-2283D5395E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F130144A-070E-A4FE-BC8D-67004161E5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F9D45F-8CD5-4B46-9BD1-5B56DE2C23E0}" type="slidenum">
              <a:rPr lang="en-AU" smtClean="0"/>
              <a:t>‹#›</a:t>
            </a:fld>
            <a:endParaRPr lang="en-AU"/>
          </a:p>
        </p:txBody>
      </p:sp>
    </p:spTree>
    <p:extLst>
      <p:ext uri="{BB962C8B-B14F-4D97-AF65-F5344CB8AC3E}">
        <p14:creationId xmlns:p14="http://schemas.microsoft.com/office/powerpoint/2010/main" val="3427645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4.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37.xml.rels><?xml version="1.0" encoding="UTF-8" standalone="yes"?>
<Relationships xmlns="http://schemas.openxmlformats.org/package/2006/relationships"><Relationship Id="rId3" Type="http://schemas.openxmlformats.org/officeDocument/2006/relationships/hyperlink" Target="https://www.tandfonline.com/doi/full/10.1080/08974454.2025.2532433?af=R#d1e133" TargetMode="External"/><Relationship Id="rId2" Type="http://schemas.openxmlformats.org/officeDocument/2006/relationships/hyperlink" Target="https://doi.org/10.1080/10345329.2024.2441079"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uwa.edu.au/news/article/2025/may/vicious-cycle-pushing-more-women-into-prison" TargetMode="External"/><Relationship Id="rId2" Type="http://schemas.openxmlformats.org/officeDocument/2006/relationships/hyperlink" Target="https://theconversation.com/no-support-no-housing-no-job-the-vicious-cycle-pushing-more-women-into-prison-257218"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mailto:Hilde.tubex@uwa.edu.a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22">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FBDB40A0-F696-DB66-1A5F-B749A7DF2AC1}"/>
              </a:ext>
            </a:extLst>
          </p:cNvPr>
          <p:cNvSpPr>
            <a:spLocks noGrp="1"/>
          </p:cNvSpPr>
          <p:nvPr>
            <p:ph type="ctrTitle"/>
          </p:nvPr>
        </p:nvSpPr>
        <p:spPr>
          <a:xfrm>
            <a:off x="1314824" y="735106"/>
            <a:ext cx="10053763" cy="2928470"/>
          </a:xfrm>
        </p:spPr>
        <p:txBody>
          <a:bodyPr anchor="b">
            <a:normAutofit/>
          </a:bodyPr>
          <a:lstStyle/>
          <a:p>
            <a:pPr algn="l"/>
            <a:r>
              <a:rPr lang="en-AU" sz="4800" dirty="0">
                <a:solidFill>
                  <a:srgbClr val="FFFFFF"/>
                </a:solidFill>
              </a:rPr>
              <a:t>Mind the Gap: reintegration needs of returning prisoners </a:t>
            </a:r>
          </a:p>
        </p:txBody>
      </p:sp>
      <p:sp>
        <p:nvSpPr>
          <p:cNvPr id="3" name="Subtitle 2">
            <a:extLst>
              <a:ext uri="{FF2B5EF4-FFF2-40B4-BE49-F238E27FC236}">
                <a16:creationId xmlns:a16="http://schemas.microsoft.com/office/drawing/2014/main" id="{27378269-4937-CEC7-7EAD-CC5CF1873D96}"/>
              </a:ext>
            </a:extLst>
          </p:cNvPr>
          <p:cNvSpPr>
            <a:spLocks noGrp="1"/>
          </p:cNvSpPr>
          <p:nvPr>
            <p:ph type="subTitle" idx="1"/>
          </p:nvPr>
        </p:nvSpPr>
        <p:spPr>
          <a:xfrm>
            <a:off x="1350682" y="4870824"/>
            <a:ext cx="10005951" cy="1458258"/>
          </a:xfrm>
        </p:spPr>
        <p:txBody>
          <a:bodyPr anchor="ctr">
            <a:normAutofit/>
          </a:bodyPr>
          <a:lstStyle/>
          <a:p>
            <a:pPr algn="l"/>
            <a:r>
              <a:rPr lang="en-AU" dirty="0"/>
              <a:t>Hilde Tubex – Director Criminology UWA Law School</a:t>
            </a:r>
          </a:p>
        </p:txBody>
      </p:sp>
    </p:spTree>
    <p:extLst>
      <p:ext uri="{BB962C8B-B14F-4D97-AF65-F5344CB8AC3E}">
        <p14:creationId xmlns:p14="http://schemas.microsoft.com/office/powerpoint/2010/main" val="2219356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F09B6046-274F-BBFA-79EF-448AB011B3E0}"/>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Lived Experience Forum</a:t>
            </a:r>
          </a:p>
        </p:txBody>
      </p:sp>
      <p:sp>
        <p:nvSpPr>
          <p:cNvPr id="3" name="Content Placeholder 2">
            <a:extLst>
              <a:ext uri="{FF2B5EF4-FFF2-40B4-BE49-F238E27FC236}">
                <a16:creationId xmlns:a16="http://schemas.microsoft.com/office/drawing/2014/main" id="{7A08A709-EBB3-C240-94DB-502649A0E18A}"/>
              </a:ext>
            </a:extLst>
          </p:cNvPr>
          <p:cNvSpPr>
            <a:spLocks noGrp="1"/>
          </p:cNvSpPr>
          <p:nvPr>
            <p:ph idx="1"/>
          </p:nvPr>
        </p:nvSpPr>
        <p:spPr>
          <a:xfrm>
            <a:off x="1350682" y="4870824"/>
            <a:ext cx="10005951" cy="1458258"/>
          </a:xfrm>
        </p:spPr>
        <p:txBody>
          <a:bodyPr vert="horz" lIns="91440" tIns="45720" rIns="91440" bIns="45720" rtlCol="0" anchor="ctr">
            <a:normAutofit/>
          </a:bodyPr>
          <a:lstStyle/>
          <a:p>
            <a:pPr marL="0" indent="0">
              <a:buNone/>
            </a:pPr>
            <a:r>
              <a:rPr lang="en-US" sz="3200" kern="1200" dirty="0">
                <a:solidFill>
                  <a:schemeClr val="tx1"/>
                </a:solidFill>
                <a:latin typeface="+mn-lt"/>
                <a:ea typeface="+mn-ea"/>
                <a:cs typeface="+mn-cs"/>
              </a:rPr>
              <a:t>13 and 20 August – in collaboration with JRI - WA</a:t>
            </a:r>
          </a:p>
        </p:txBody>
      </p:sp>
    </p:spTree>
    <p:extLst>
      <p:ext uri="{BB962C8B-B14F-4D97-AF65-F5344CB8AC3E}">
        <p14:creationId xmlns:p14="http://schemas.microsoft.com/office/powerpoint/2010/main" val="30984826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Title 3">
            <a:extLst>
              <a:ext uri="{FF2B5EF4-FFF2-40B4-BE49-F238E27FC236}">
                <a16:creationId xmlns:a16="http://schemas.microsoft.com/office/drawing/2014/main" id="{D47CE67C-77E0-571E-016F-C006EB441ADE}"/>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dirty="0">
                <a:solidFill>
                  <a:srgbClr val="FFFFFF"/>
                </a:solidFill>
                <a:latin typeface="+mj-lt"/>
                <a:ea typeface="+mj-ea"/>
                <a:cs typeface="+mj-cs"/>
              </a:rPr>
              <a:t>The Survey – 178 responses</a:t>
            </a:r>
            <a:br>
              <a:rPr lang="en-US" sz="4800" kern="1200" dirty="0">
                <a:solidFill>
                  <a:srgbClr val="FFFFFF"/>
                </a:solidFill>
                <a:latin typeface="+mj-lt"/>
                <a:ea typeface="+mj-ea"/>
                <a:cs typeface="+mj-cs"/>
              </a:rPr>
            </a:br>
            <a:endParaRPr lang="en-US" sz="4800" kern="1200" dirty="0">
              <a:solidFill>
                <a:srgbClr val="FFFFFF"/>
              </a:solidFill>
              <a:latin typeface="+mj-lt"/>
              <a:ea typeface="+mj-ea"/>
              <a:cs typeface="+mj-cs"/>
            </a:endParaRPr>
          </a:p>
        </p:txBody>
      </p:sp>
      <p:sp>
        <p:nvSpPr>
          <p:cNvPr id="5" name="Text Placeholder 4">
            <a:extLst>
              <a:ext uri="{FF2B5EF4-FFF2-40B4-BE49-F238E27FC236}">
                <a16:creationId xmlns:a16="http://schemas.microsoft.com/office/drawing/2014/main" id="{9DBE5257-D46C-8F65-ABEE-5A61C3A79B4B}"/>
              </a:ext>
            </a:extLst>
          </p:cNvPr>
          <p:cNvSpPr>
            <a:spLocks noGrp="1"/>
          </p:cNvSpPr>
          <p:nvPr>
            <p:ph type="body" idx="1"/>
          </p:nvPr>
        </p:nvSpPr>
        <p:spPr>
          <a:xfrm>
            <a:off x="1350682" y="4870824"/>
            <a:ext cx="10005951" cy="1458258"/>
          </a:xfrm>
        </p:spPr>
        <p:txBody>
          <a:bodyPr vert="horz" lIns="91440" tIns="45720" rIns="91440" bIns="45720" rtlCol="0" anchor="ctr">
            <a:normAutofit/>
          </a:bodyPr>
          <a:lstStyle/>
          <a:p>
            <a:endParaRPr lang="en-US" sz="2400" kern="1200">
              <a:solidFill>
                <a:schemeClr val="tx1"/>
              </a:solidFill>
              <a:latin typeface="+mn-lt"/>
              <a:ea typeface="+mn-ea"/>
              <a:cs typeface="+mn-cs"/>
            </a:endParaRPr>
          </a:p>
        </p:txBody>
      </p:sp>
    </p:spTree>
    <p:extLst>
      <p:ext uri="{BB962C8B-B14F-4D97-AF65-F5344CB8AC3E}">
        <p14:creationId xmlns:p14="http://schemas.microsoft.com/office/powerpoint/2010/main" val="2415262139"/>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B8FEE3B-2620-5340-0518-5D555D8B71CE}"/>
              </a:ext>
            </a:extLst>
          </p:cNvPr>
          <p:cNvGraphicFramePr>
            <a:graphicFrameLocks noGrp="1"/>
          </p:cNvGraphicFramePr>
          <p:nvPr>
            <p:ph idx="1"/>
            <p:extLst>
              <p:ext uri="{D42A27DB-BD31-4B8C-83A1-F6EECF244321}">
                <p14:modId xmlns:p14="http://schemas.microsoft.com/office/powerpoint/2010/main" val="3057386800"/>
              </p:ext>
            </p:extLst>
          </p:nvPr>
        </p:nvGraphicFramePr>
        <p:xfrm>
          <a:off x="1564917" y="643462"/>
          <a:ext cx="8845600" cy="5571075"/>
        </p:xfrm>
        <a:graphic>
          <a:graphicData uri="http://schemas.openxmlformats.org/drawingml/2006/table">
            <a:tbl>
              <a:tblPr firstRow="1" firstCol="1" bandRow="1">
                <a:tableStyleId>{5C22544A-7EE6-4342-B048-85BDC9FD1C3A}</a:tableStyleId>
              </a:tblPr>
              <a:tblGrid>
                <a:gridCol w="6642976">
                  <a:extLst>
                    <a:ext uri="{9D8B030D-6E8A-4147-A177-3AD203B41FA5}">
                      <a16:colId xmlns:a16="http://schemas.microsoft.com/office/drawing/2014/main" val="2657987757"/>
                    </a:ext>
                  </a:extLst>
                </a:gridCol>
                <a:gridCol w="2202624">
                  <a:extLst>
                    <a:ext uri="{9D8B030D-6E8A-4147-A177-3AD203B41FA5}">
                      <a16:colId xmlns:a16="http://schemas.microsoft.com/office/drawing/2014/main" val="2137642423"/>
                    </a:ext>
                  </a:extLst>
                </a:gridCol>
              </a:tblGrid>
              <a:tr h="621375">
                <a:tc>
                  <a:txBody>
                    <a:bodyPr/>
                    <a:lstStyle/>
                    <a:p>
                      <a:pPr algn="l">
                        <a:lnSpc>
                          <a:spcPct val="115000"/>
                        </a:lnSpc>
                        <a:buNone/>
                      </a:pPr>
                      <a:r>
                        <a:rPr lang="en-AU" sz="1700" dirty="0">
                          <a:effectLst/>
                        </a:rPr>
                        <a:t>Prison Surveys</a:t>
                      </a:r>
                      <a:endParaRPr lang="en-AU" sz="180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nchor="ctr"/>
                </a:tc>
                <a:tc>
                  <a:txBody>
                    <a:bodyPr/>
                    <a:lstStyle/>
                    <a:p>
                      <a:pPr algn="r">
                        <a:lnSpc>
                          <a:spcPct val="115000"/>
                        </a:lnSpc>
                        <a:buNone/>
                      </a:pPr>
                      <a:r>
                        <a:rPr lang="en-AU" sz="1700">
                          <a:effectLst/>
                        </a:rPr>
                        <a:t>Number of responses</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nchor="ctr"/>
                </a:tc>
                <a:extLst>
                  <a:ext uri="{0D108BD9-81ED-4DB2-BD59-A6C34878D82A}">
                    <a16:rowId xmlns:a16="http://schemas.microsoft.com/office/drawing/2014/main" val="2102903931"/>
                  </a:ext>
                </a:extLst>
              </a:tr>
              <a:tr h="329980">
                <a:tc gridSpan="2">
                  <a:txBody>
                    <a:bodyPr/>
                    <a:lstStyle/>
                    <a:p>
                      <a:pPr algn="ctr">
                        <a:lnSpc>
                          <a:spcPct val="115000"/>
                        </a:lnSpc>
                        <a:buNone/>
                      </a:pPr>
                      <a:r>
                        <a:rPr lang="en-AU" sz="1700">
                          <a:effectLst/>
                        </a:rPr>
                        <a:t>Metropolitan = 118</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nchor="ctr"/>
                </a:tc>
                <a:tc hMerge="1">
                  <a:txBody>
                    <a:bodyPr/>
                    <a:lstStyle/>
                    <a:p>
                      <a:endParaRPr lang="en-AU"/>
                    </a:p>
                  </a:txBody>
                  <a:tcPr/>
                </a:tc>
                <a:extLst>
                  <a:ext uri="{0D108BD9-81ED-4DB2-BD59-A6C34878D82A}">
                    <a16:rowId xmlns:a16="http://schemas.microsoft.com/office/drawing/2014/main" val="2090655349"/>
                  </a:ext>
                </a:extLst>
              </a:tr>
              <a:tr h="329980">
                <a:tc>
                  <a:txBody>
                    <a:bodyPr/>
                    <a:lstStyle/>
                    <a:p>
                      <a:pPr algn="l">
                        <a:lnSpc>
                          <a:spcPct val="115000"/>
                        </a:lnSpc>
                        <a:buNone/>
                      </a:pPr>
                      <a:r>
                        <a:rPr lang="en-AU" sz="1700" b="0" dirty="0">
                          <a:effectLst/>
                        </a:rPr>
                        <a:t>Acacia Prison</a:t>
                      </a:r>
                      <a:endParaRPr lang="en-AU" sz="1800" b="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tc>
                  <a:txBody>
                    <a:bodyPr/>
                    <a:lstStyle/>
                    <a:p>
                      <a:pPr algn="r">
                        <a:lnSpc>
                          <a:spcPct val="115000"/>
                        </a:lnSpc>
                        <a:buNone/>
                      </a:pPr>
                      <a:r>
                        <a:rPr lang="en-AU" sz="1700">
                          <a:effectLst/>
                        </a:rPr>
                        <a:t>32</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extLst>
                  <a:ext uri="{0D108BD9-81ED-4DB2-BD59-A6C34878D82A}">
                    <a16:rowId xmlns:a16="http://schemas.microsoft.com/office/drawing/2014/main" val="1470723931"/>
                  </a:ext>
                </a:extLst>
              </a:tr>
              <a:tr h="329980">
                <a:tc>
                  <a:txBody>
                    <a:bodyPr/>
                    <a:lstStyle/>
                    <a:p>
                      <a:pPr algn="l">
                        <a:lnSpc>
                          <a:spcPct val="115000"/>
                        </a:lnSpc>
                        <a:buNone/>
                      </a:pPr>
                      <a:r>
                        <a:rPr lang="en-AU" sz="1700" b="0" dirty="0">
                          <a:effectLst/>
                        </a:rPr>
                        <a:t>Bandyup Women’s Prison</a:t>
                      </a:r>
                      <a:endParaRPr lang="en-AU" sz="1800" b="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tc>
                  <a:txBody>
                    <a:bodyPr/>
                    <a:lstStyle/>
                    <a:p>
                      <a:pPr algn="r">
                        <a:lnSpc>
                          <a:spcPct val="115000"/>
                        </a:lnSpc>
                        <a:buNone/>
                      </a:pPr>
                      <a:r>
                        <a:rPr lang="en-AU" sz="1700">
                          <a:effectLst/>
                        </a:rPr>
                        <a:t>12</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extLst>
                  <a:ext uri="{0D108BD9-81ED-4DB2-BD59-A6C34878D82A}">
                    <a16:rowId xmlns:a16="http://schemas.microsoft.com/office/drawing/2014/main" val="380409647"/>
                  </a:ext>
                </a:extLst>
              </a:tr>
              <a:tr h="329980">
                <a:tc>
                  <a:txBody>
                    <a:bodyPr/>
                    <a:lstStyle/>
                    <a:p>
                      <a:pPr algn="l">
                        <a:lnSpc>
                          <a:spcPct val="115000"/>
                        </a:lnSpc>
                        <a:buNone/>
                      </a:pPr>
                      <a:r>
                        <a:rPr lang="en-AU" sz="1700" b="0" dirty="0">
                          <a:effectLst/>
                        </a:rPr>
                        <a:t>Casuarina Prison</a:t>
                      </a:r>
                      <a:endParaRPr lang="en-AU" sz="1800" b="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tc>
                  <a:txBody>
                    <a:bodyPr/>
                    <a:lstStyle/>
                    <a:p>
                      <a:pPr algn="r">
                        <a:lnSpc>
                          <a:spcPct val="115000"/>
                        </a:lnSpc>
                        <a:buNone/>
                      </a:pPr>
                      <a:r>
                        <a:rPr lang="en-AU" sz="1700">
                          <a:effectLst/>
                        </a:rPr>
                        <a:t>17</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extLst>
                  <a:ext uri="{0D108BD9-81ED-4DB2-BD59-A6C34878D82A}">
                    <a16:rowId xmlns:a16="http://schemas.microsoft.com/office/drawing/2014/main" val="2480124287"/>
                  </a:ext>
                </a:extLst>
              </a:tr>
              <a:tr h="329980">
                <a:tc>
                  <a:txBody>
                    <a:bodyPr/>
                    <a:lstStyle/>
                    <a:p>
                      <a:pPr algn="l">
                        <a:lnSpc>
                          <a:spcPct val="115000"/>
                        </a:lnSpc>
                        <a:buNone/>
                      </a:pPr>
                      <a:r>
                        <a:rPr lang="en-AU" sz="1700" b="0" dirty="0">
                          <a:effectLst/>
                        </a:rPr>
                        <a:t>Hakea Prison</a:t>
                      </a:r>
                      <a:endParaRPr lang="en-AU" sz="1800" b="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tc>
                  <a:txBody>
                    <a:bodyPr/>
                    <a:lstStyle/>
                    <a:p>
                      <a:pPr algn="r">
                        <a:lnSpc>
                          <a:spcPct val="115000"/>
                        </a:lnSpc>
                        <a:buNone/>
                      </a:pPr>
                      <a:r>
                        <a:rPr lang="en-AU" sz="1700">
                          <a:effectLst/>
                        </a:rPr>
                        <a:t>19</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extLst>
                  <a:ext uri="{0D108BD9-81ED-4DB2-BD59-A6C34878D82A}">
                    <a16:rowId xmlns:a16="http://schemas.microsoft.com/office/drawing/2014/main" val="3850976746"/>
                  </a:ext>
                </a:extLst>
              </a:tr>
              <a:tr h="329980">
                <a:tc>
                  <a:txBody>
                    <a:bodyPr/>
                    <a:lstStyle/>
                    <a:p>
                      <a:pPr algn="l">
                        <a:lnSpc>
                          <a:spcPct val="115000"/>
                        </a:lnSpc>
                        <a:buNone/>
                      </a:pPr>
                      <a:r>
                        <a:rPr lang="en-AU" sz="1700" b="0" dirty="0">
                          <a:effectLst/>
                        </a:rPr>
                        <a:t>Melaleuca Women’s Prison</a:t>
                      </a:r>
                      <a:endParaRPr lang="en-AU" sz="1800" b="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tc>
                  <a:txBody>
                    <a:bodyPr/>
                    <a:lstStyle/>
                    <a:p>
                      <a:pPr algn="r">
                        <a:lnSpc>
                          <a:spcPct val="115000"/>
                        </a:lnSpc>
                        <a:buNone/>
                      </a:pPr>
                      <a:r>
                        <a:rPr lang="en-AU" sz="1700">
                          <a:effectLst/>
                        </a:rPr>
                        <a:t>30</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extLst>
                  <a:ext uri="{0D108BD9-81ED-4DB2-BD59-A6C34878D82A}">
                    <a16:rowId xmlns:a16="http://schemas.microsoft.com/office/drawing/2014/main" val="3289235501"/>
                  </a:ext>
                </a:extLst>
              </a:tr>
              <a:tr h="329980">
                <a:tc>
                  <a:txBody>
                    <a:bodyPr/>
                    <a:lstStyle/>
                    <a:p>
                      <a:pPr algn="l">
                        <a:lnSpc>
                          <a:spcPct val="115000"/>
                        </a:lnSpc>
                        <a:buNone/>
                      </a:pPr>
                      <a:r>
                        <a:rPr lang="en-AU" sz="1700" b="0" dirty="0">
                          <a:effectLst/>
                        </a:rPr>
                        <a:t>Wooroloo Prison Farm</a:t>
                      </a:r>
                      <a:endParaRPr lang="en-AU" sz="1800" b="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tc>
                  <a:txBody>
                    <a:bodyPr/>
                    <a:lstStyle/>
                    <a:p>
                      <a:pPr algn="r">
                        <a:lnSpc>
                          <a:spcPct val="115000"/>
                        </a:lnSpc>
                        <a:buNone/>
                      </a:pPr>
                      <a:r>
                        <a:rPr lang="en-AU" sz="1700">
                          <a:effectLst/>
                        </a:rPr>
                        <a:t>8</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extLst>
                  <a:ext uri="{0D108BD9-81ED-4DB2-BD59-A6C34878D82A}">
                    <a16:rowId xmlns:a16="http://schemas.microsoft.com/office/drawing/2014/main" val="1186189710"/>
                  </a:ext>
                </a:extLst>
              </a:tr>
              <a:tr h="329980">
                <a:tc gridSpan="2">
                  <a:txBody>
                    <a:bodyPr/>
                    <a:lstStyle/>
                    <a:p>
                      <a:pPr algn="ctr">
                        <a:lnSpc>
                          <a:spcPct val="115000"/>
                        </a:lnSpc>
                        <a:buNone/>
                      </a:pPr>
                      <a:r>
                        <a:rPr lang="en-AU" sz="1700" dirty="0">
                          <a:effectLst/>
                        </a:rPr>
                        <a:t>Northern Region = 20</a:t>
                      </a:r>
                      <a:endParaRPr lang="en-AU" sz="180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nchor="ctr"/>
                </a:tc>
                <a:tc hMerge="1">
                  <a:txBody>
                    <a:bodyPr/>
                    <a:lstStyle/>
                    <a:p>
                      <a:endParaRPr lang="en-AU"/>
                    </a:p>
                  </a:txBody>
                  <a:tcPr/>
                </a:tc>
                <a:extLst>
                  <a:ext uri="{0D108BD9-81ED-4DB2-BD59-A6C34878D82A}">
                    <a16:rowId xmlns:a16="http://schemas.microsoft.com/office/drawing/2014/main" val="908141535"/>
                  </a:ext>
                </a:extLst>
              </a:tr>
              <a:tr h="329980">
                <a:tc>
                  <a:txBody>
                    <a:bodyPr/>
                    <a:lstStyle/>
                    <a:p>
                      <a:pPr algn="l">
                        <a:lnSpc>
                          <a:spcPct val="115000"/>
                        </a:lnSpc>
                        <a:buNone/>
                      </a:pPr>
                      <a:r>
                        <a:rPr lang="en-AU" sz="1700" b="0" dirty="0">
                          <a:effectLst/>
                        </a:rPr>
                        <a:t>Broome Regional Prison</a:t>
                      </a:r>
                      <a:endParaRPr lang="en-AU" sz="1800" b="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tc>
                  <a:txBody>
                    <a:bodyPr/>
                    <a:lstStyle/>
                    <a:p>
                      <a:pPr algn="r">
                        <a:lnSpc>
                          <a:spcPct val="115000"/>
                        </a:lnSpc>
                        <a:buNone/>
                      </a:pPr>
                      <a:r>
                        <a:rPr lang="en-AU" sz="1700">
                          <a:effectLst/>
                        </a:rPr>
                        <a:t>3</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extLst>
                  <a:ext uri="{0D108BD9-81ED-4DB2-BD59-A6C34878D82A}">
                    <a16:rowId xmlns:a16="http://schemas.microsoft.com/office/drawing/2014/main" val="39938604"/>
                  </a:ext>
                </a:extLst>
              </a:tr>
              <a:tr h="329980">
                <a:tc>
                  <a:txBody>
                    <a:bodyPr/>
                    <a:lstStyle/>
                    <a:p>
                      <a:pPr algn="l">
                        <a:lnSpc>
                          <a:spcPct val="115000"/>
                        </a:lnSpc>
                        <a:buNone/>
                      </a:pPr>
                      <a:r>
                        <a:rPr lang="en-AU" sz="1700" b="0" dirty="0">
                          <a:effectLst/>
                        </a:rPr>
                        <a:t>Roebourne Regional Prison</a:t>
                      </a:r>
                      <a:endParaRPr lang="en-AU" sz="1800" b="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tc>
                  <a:txBody>
                    <a:bodyPr/>
                    <a:lstStyle/>
                    <a:p>
                      <a:pPr algn="r">
                        <a:lnSpc>
                          <a:spcPct val="115000"/>
                        </a:lnSpc>
                        <a:buNone/>
                      </a:pPr>
                      <a:r>
                        <a:rPr lang="en-AU" sz="1700">
                          <a:effectLst/>
                        </a:rPr>
                        <a:t>11</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extLst>
                  <a:ext uri="{0D108BD9-81ED-4DB2-BD59-A6C34878D82A}">
                    <a16:rowId xmlns:a16="http://schemas.microsoft.com/office/drawing/2014/main" val="451203906"/>
                  </a:ext>
                </a:extLst>
              </a:tr>
              <a:tr h="329980">
                <a:tc>
                  <a:txBody>
                    <a:bodyPr/>
                    <a:lstStyle/>
                    <a:p>
                      <a:pPr algn="l">
                        <a:lnSpc>
                          <a:spcPct val="115000"/>
                        </a:lnSpc>
                        <a:buNone/>
                      </a:pPr>
                      <a:r>
                        <a:rPr lang="en-AU" sz="1700" b="0" dirty="0">
                          <a:effectLst/>
                        </a:rPr>
                        <a:t>West Kimberley Regional Prison</a:t>
                      </a:r>
                      <a:endParaRPr lang="en-AU" sz="1800" b="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tc>
                  <a:txBody>
                    <a:bodyPr/>
                    <a:lstStyle/>
                    <a:p>
                      <a:pPr algn="r">
                        <a:lnSpc>
                          <a:spcPct val="115000"/>
                        </a:lnSpc>
                        <a:buNone/>
                      </a:pPr>
                      <a:r>
                        <a:rPr lang="en-AU" sz="1700">
                          <a:effectLst/>
                        </a:rPr>
                        <a:t>6</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extLst>
                  <a:ext uri="{0D108BD9-81ED-4DB2-BD59-A6C34878D82A}">
                    <a16:rowId xmlns:a16="http://schemas.microsoft.com/office/drawing/2014/main" val="637362078"/>
                  </a:ext>
                </a:extLst>
              </a:tr>
              <a:tr h="329980">
                <a:tc gridSpan="2">
                  <a:txBody>
                    <a:bodyPr/>
                    <a:lstStyle/>
                    <a:p>
                      <a:pPr algn="ctr">
                        <a:lnSpc>
                          <a:spcPct val="115000"/>
                        </a:lnSpc>
                        <a:buNone/>
                      </a:pPr>
                      <a:r>
                        <a:rPr lang="en-AU" sz="1700" dirty="0">
                          <a:effectLst/>
                        </a:rPr>
                        <a:t>Southern Region = 40</a:t>
                      </a:r>
                      <a:endParaRPr lang="en-AU" sz="180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nchor="ctr"/>
                </a:tc>
                <a:tc hMerge="1">
                  <a:txBody>
                    <a:bodyPr/>
                    <a:lstStyle/>
                    <a:p>
                      <a:endParaRPr lang="en-AU"/>
                    </a:p>
                  </a:txBody>
                  <a:tcPr/>
                </a:tc>
                <a:extLst>
                  <a:ext uri="{0D108BD9-81ED-4DB2-BD59-A6C34878D82A}">
                    <a16:rowId xmlns:a16="http://schemas.microsoft.com/office/drawing/2014/main" val="1667999432"/>
                  </a:ext>
                </a:extLst>
              </a:tr>
              <a:tr h="329980">
                <a:tc>
                  <a:txBody>
                    <a:bodyPr/>
                    <a:lstStyle/>
                    <a:p>
                      <a:pPr algn="l">
                        <a:lnSpc>
                          <a:spcPct val="115000"/>
                        </a:lnSpc>
                        <a:buNone/>
                      </a:pPr>
                      <a:r>
                        <a:rPr lang="en-AU" sz="1700" b="0" dirty="0">
                          <a:effectLst/>
                        </a:rPr>
                        <a:t>Bunbury Regional Prison</a:t>
                      </a:r>
                      <a:endParaRPr lang="en-AU" sz="1800" b="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tc>
                  <a:txBody>
                    <a:bodyPr/>
                    <a:lstStyle/>
                    <a:p>
                      <a:pPr algn="r">
                        <a:lnSpc>
                          <a:spcPct val="115000"/>
                        </a:lnSpc>
                        <a:buNone/>
                      </a:pPr>
                      <a:r>
                        <a:rPr lang="en-AU" sz="1700">
                          <a:effectLst/>
                        </a:rPr>
                        <a:t>31</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extLst>
                  <a:ext uri="{0D108BD9-81ED-4DB2-BD59-A6C34878D82A}">
                    <a16:rowId xmlns:a16="http://schemas.microsoft.com/office/drawing/2014/main" val="369862448"/>
                  </a:ext>
                </a:extLst>
              </a:tr>
              <a:tr h="329980">
                <a:tc>
                  <a:txBody>
                    <a:bodyPr/>
                    <a:lstStyle/>
                    <a:p>
                      <a:pPr algn="l">
                        <a:lnSpc>
                          <a:spcPct val="115000"/>
                        </a:lnSpc>
                        <a:buNone/>
                      </a:pPr>
                      <a:r>
                        <a:rPr lang="en-AU" sz="1700" b="0" dirty="0">
                          <a:effectLst/>
                        </a:rPr>
                        <a:t>Eastern Goldfields Regional Prison</a:t>
                      </a:r>
                      <a:endParaRPr lang="en-AU" sz="1800" b="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tc>
                  <a:txBody>
                    <a:bodyPr/>
                    <a:lstStyle/>
                    <a:p>
                      <a:pPr algn="r">
                        <a:lnSpc>
                          <a:spcPct val="115000"/>
                        </a:lnSpc>
                        <a:buNone/>
                      </a:pPr>
                      <a:r>
                        <a:rPr lang="en-AU" sz="1700">
                          <a:effectLst/>
                        </a:rPr>
                        <a:t>9</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tc>
                <a:extLst>
                  <a:ext uri="{0D108BD9-81ED-4DB2-BD59-A6C34878D82A}">
                    <a16:rowId xmlns:a16="http://schemas.microsoft.com/office/drawing/2014/main" val="707442347"/>
                  </a:ext>
                </a:extLst>
              </a:tr>
              <a:tr h="329980">
                <a:tc>
                  <a:txBody>
                    <a:bodyPr/>
                    <a:lstStyle/>
                    <a:p>
                      <a:pPr algn="l">
                        <a:lnSpc>
                          <a:spcPct val="115000"/>
                        </a:lnSpc>
                        <a:buNone/>
                      </a:pPr>
                      <a:r>
                        <a:rPr lang="en-AU" sz="1700">
                          <a:effectLst/>
                        </a:rPr>
                        <a:t>Total</a:t>
                      </a:r>
                      <a:endParaRPr lang="en-AU" sz="180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nchor="ctr"/>
                </a:tc>
                <a:tc>
                  <a:txBody>
                    <a:bodyPr/>
                    <a:lstStyle/>
                    <a:p>
                      <a:pPr algn="r">
                        <a:lnSpc>
                          <a:spcPct val="115000"/>
                        </a:lnSpc>
                        <a:buNone/>
                      </a:pPr>
                      <a:r>
                        <a:rPr lang="en-AU" sz="1700" dirty="0">
                          <a:effectLst/>
                        </a:rPr>
                        <a:t>178</a:t>
                      </a:r>
                      <a:endParaRPr lang="en-AU" sz="1800" dirty="0">
                        <a:effectLst/>
                        <a:latin typeface="Aptos" panose="020B0004020202020204" pitchFamily="34" charset="0"/>
                        <a:ea typeface="Aptos" panose="020B0004020202020204" pitchFamily="34" charset="0"/>
                        <a:cs typeface="Times New Roman" panose="02020603050405020304" pitchFamily="18" charset="0"/>
                      </a:endParaRPr>
                    </a:p>
                  </a:txBody>
                  <a:tcPr marL="103658" marR="103658" marT="0" marB="0" anchor="ctr"/>
                </a:tc>
                <a:extLst>
                  <a:ext uri="{0D108BD9-81ED-4DB2-BD59-A6C34878D82A}">
                    <a16:rowId xmlns:a16="http://schemas.microsoft.com/office/drawing/2014/main" val="1416280580"/>
                  </a:ext>
                </a:extLst>
              </a:tr>
            </a:tbl>
          </a:graphicData>
        </a:graphic>
      </p:graphicFrame>
    </p:spTree>
    <p:extLst>
      <p:ext uri="{BB962C8B-B14F-4D97-AF65-F5344CB8AC3E}">
        <p14:creationId xmlns:p14="http://schemas.microsoft.com/office/powerpoint/2010/main" val="1817538401"/>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966E045-14EE-70AC-FB46-6F5386851BCE}"/>
              </a:ext>
            </a:extLst>
          </p:cNvPr>
          <p:cNvGraphicFramePr>
            <a:graphicFrameLocks noGrp="1"/>
          </p:cNvGraphicFramePr>
          <p:nvPr>
            <p:ph idx="1"/>
            <p:extLst>
              <p:ext uri="{D42A27DB-BD31-4B8C-83A1-F6EECF244321}">
                <p14:modId xmlns:p14="http://schemas.microsoft.com/office/powerpoint/2010/main" val="1378251613"/>
              </p:ext>
            </p:extLst>
          </p:nvPr>
        </p:nvGraphicFramePr>
        <p:xfrm>
          <a:off x="1338458" y="643466"/>
          <a:ext cx="9515086" cy="5571073"/>
        </p:xfrm>
        <a:graphic>
          <a:graphicData uri="http://schemas.openxmlformats.org/drawingml/2006/table">
            <a:tbl>
              <a:tblPr firstRow="1" firstCol="1" bandRow="1">
                <a:tableStyleId>{5C22544A-7EE6-4342-B048-85BDC9FD1C3A}</a:tableStyleId>
              </a:tblPr>
              <a:tblGrid>
                <a:gridCol w="6550853">
                  <a:extLst>
                    <a:ext uri="{9D8B030D-6E8A-4147-A177-3AD203B41FA5}">
                      <a16:colId xmlns:a16="http://schemas.microsoft.com/office/drawing/2014/main" val="2602128228"/>
                    </a:ext>
                  </a:extLst>
                </a:gridCol>
                <a:gridCol w="1558945">
                  <a:extLst>
                    <a:ext uri="{9D8B030D-6E8A-4147-A177-3AD203B41FA5}">
                      <a16:colId xmlns:a16="http://schemas.microsoft.com/office/drawing/2014/main" val="4134955361"/>
                    </a:ext>
                  </a:extLst>
                </a:gridCol>
                <a:gridCol w="1405288">
                  <a:extLst>
                    <a:ext uri="{9D8B030D-6E8A-4147-A177-3AD203B41FA5}">
                      <a16:colId xmlns:a16="http://schemas.microsoft.com/office/drawing/2014/main" val="334923647"/>
                    </a:ext>
                  </a:extLst>
                </a:gridCol>
              </a:tblGrid>
              <a:tr h="413173">
                <a:tc>
                  <a:txBody>
                    <a:bodyPr/>
                    <a:lstStyle/>
                    <a:p>
                      <a:pPr algn="l">
                        <a:lnSpc>
                          <a:spcPct val="150000"/>
                        </a:lnSpc>
                        <a:buNone/>
                      </a:pPr>
                      <a:r>
                        <a:rPr lang="en-AU" sz="1700">
                          <a:effectLst/>
                        </a:rPr>
                        <a:t>Demographic characteristics</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50000"/>
                        </a:lnSpc>
                        <a:buNone/>
                      </a:pPr>
                      <a:r>
                        <a:rPr lang="en-AU" sz="1700">
                          <a:effectLst/>
                        </a:rPr>
                        <a:t>n</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50000"/>
                        </a:lnSpc>
                        <a:buNone/>
                      </a:pPr>
                      <a:r>
                        <a:rPr lang="en-AU" sz="1700">
                          <a:effectLst/>
                        </a:rPr>
                        <a:t>%</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4283784347"/>
                  </a:ext>
                </a:extLst>
              </a:tr>
              <a:tr h="343860">
                <a:tc>
                  <a:txBody>
                    <a:bodyPr/>
                    <a:lstStyle/>
                    <a:p>
                      <a:pPr algn="l">
                        <a:lnSpc>
                          <a:spcPct val="115000"/>
                        </a:lnSpc>
                        <a:buNone/>
                      </a:pPr>
                      <a:r>
                        <a:rPr lang="en-AU" sz="1700">
                          <a:effectLst/>
                        </a:rPr>
                        <a:t>Gender</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 </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 </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181054454"/>
                  </a:ext>
                </a:extLst>
              </a:tr>
              <a:tr h="343860">
                <a:tc>
                  <a:txBody>
                    <a:bodyPr/>
                    <a:lstStyle/>
                    <a:p>
                      <a:pPr algn="l">
                        <a:lnSpc>
                          <a:spcPct val="115000"/>
                        </a:lnSpc>
                        <a:buNone/>
                      </a:pPr>
                      <a:r>
                        <a:rPr lang="en-AU" sz="1700">
                          <a:effectLst/>
                        </a:rPr>
                        <a:t>    Male</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122</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68.5</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2865927037"/>
                  </a:ext>
                </a:extLst>
              </a:tr>
              <a:tr h="343860">
                <a:tc>
                  <a:txBody>
                    <a:bodyPr/>
                    <a:lstStyle/>
                    <a:p>
                      <a:pPr algn="l">
                        <a:lnSpc>
                          <a:spcPct val="115000"/>
                        </a:lnSpc>
                        <a:buNone/>
                      </a:pPr>
                      <a:r>
                        <a:rPr lang="en-AU" sz="1700">
                          <a:effectLst/>
                        </a:rPr>
                        <a:t>    Female</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51</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28.7</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591678253"/>
                  </a:ext>
                </a:extLst>
              </a:tr>
              <a:tr h="343860">
                <a:tc>
                  <a:txBody>
                    <a:bodyPr/>
                    <a:lstStyle/>
                    <a:p>
                      <a:pPr algn="l">
                        <a:lnSpc>
                          <a:spcPct val="115000"/>
                        </a:lnSpc>
                        <a:buNone/>
                      </a:pPr>
                      <a:r>
                        <a:rPr lang="en-AU" sz="1700">
                          <a:effectLst/>
                        </a:rPr>
                        <a:t>    Other</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5</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2.8</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1247034136"/>
                  </a:ext>
                </a:extLst>
              </a:tr>
              <a:tr h="343860">
                <a:tc>
                  <a:txBody>
                    <a:bodyPr/>
                    <a:lstStyle/>
                    <a:p>
                      <a:pPr algn="l">
                        <a:lnSpc>
                          <a:spcPct val="115000"/>
                        </a:lnSpc>
                        <a:buNone/>
                      </a:pPr>
                      <a:r>
                        <a:rPr lang="en-AU" sz="1700">
                          <a:effectLst/>
                        </a:rPr>
                        <a:t>Age group</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 </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 </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892239904"/>
                  </a:ext>
                </a:extLst>
              </a:tr>
              <a:tr h="343860">
                <a:tc>
                  <a:txBody>
                    <a:bodyPr/>
                    <a:lstStyle/>
                    <a:p>
                      <a:pPr algn="l">
                        <a:lnSpc>
                          <a:spcPct val="115000"/>
                        </a:lnSpc>
                        <a:buNone/>
                      </a:pPr>
                      <a:r>
                        <a:rPr lang="en-AU" sz="1700">
                          <a:effectLst/>
                        </a:rPr>
                        <a:t>    18-30</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32</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18.0</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3334227822"/>
                  </a:ext>
                </a:extLst>
              </a:tr>
              <a:tr h="343860">
                <a:tc>
                  <a:txBody>
                    <a:bodyPr/>
                    <a:lstStyle/>
                    <a:p>
                      <a:pPr algn="l">
                        <a:lnSpc>
                          <a:spcPct val="115000"/>
                        </a:lnSpc>
                        <a:buNone/>
                      </a:pPr>
                      <a:r>
                        <a:rPr lang="en-AU" sz="1700">
                          <a:effectLst/>
                        </a:rPr>
                        <a:t>    30-50</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121</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68.0</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3392791474"/>
                  </a:ext>
                </a:extLst>
              </a:tr>
              <a:tr h="343860">
                <a:tc>
                  <a:txBody>
                    <a:bodyPr/>
                    <a:lstStyle/>
                    <a:p>
                      <a:pPr algn="l">
                        <a:lnSpc>
                          <a:spcPct val="115000"/>
                        </a:lnSpc>
                        <a:buNone/>
                      </a:pPr>
                      <a:r>
                        <a:rPr lang="en-AU" sz="1700">
                          <a:effectLst/>
                        </a:rPr>
                        <a:t>    50+</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22</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12.4</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3159631253"/>
                  </a:ext>
                </a:extLst>
              </a:tr>
              <a:tr h="343860">
                <a:tc>
                  <a:txBody>
                    <a:bodyPr/>
                    <a:lstStyle/>
                    <a:p>
                      <a:pPr algn="l">
                        <a:lnSpc>
                          <a:spcPct val="115000"/>
                        </a:lnSpc>
                        <a:buNone/>
                      </a:pPr>
                      <a:r>
                        <a:rPr lang="en-AU" sz="1700">
                          <a:effectLst/>
                        </a:rPr>
                        <a:t>    Blank</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3</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1.7</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248159569"/>
                  </a:ext>
                </a:extLst>
              </a:tr>
              <a:tr h="343860">
                <a:tc>
                  <a:txBody>
                    <a:bodyPr/>
                    <a:lstStyle/>
                    <a:p>
                      <a:pPr algn="l">
                        <a:lnSpc>
                          <a:spcPct val="115000"/>
                        </a:lnSpc>
                        <a:buNone/>
                      </a:pPr>
                      <a:r>
                        <a:rPr lang="en-AU" sz="1700">
                          <a:effectLst/>
                        </a:rPr>
                        <a:t>Aboriginal and Torres Strait Islander Status</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 </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 </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4087437759"/>
                  </a:ext>
                </a:extLst>
              </a:tr>
              <a:tr h="343860">
                <a:tc>
                  <a:txBody>
                    <a:bodyPr/>
                    <a:lstStyle/>
                    <a:p>
                      <a:pPr algn="l">
                        <a:lnSpc>
                          <a:spcPct val="115000"/>
                        </a:lnSpc>
                        <a:buNone/>
                      </a:pPr>
                      <a:r>
                        <a:rPr lang="en-AU" sz="1700">
                          <a:effectLst/>
                        </a:rPr>
                        <a:t>    Aboriginal</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85</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47.8</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4057686775"/>
                  </a:ext>
                </a:extLst>
              </a:tr>
              <a:tr h="343860">
                <a:tc>
                  <a:txBody>
                    <a:bodyPr/>
                    <a:lstStyle/>
                    <a:p>
                      <a:pPr algn="l">
                        <a:lnSpc>
                          <a:spcPct val="115000"/>
                        </a:lnSpc>
                        <a:buNone/>
                      </a:pPr>
                      <a:r>
                        <a:rPr lang="en-AU" sz="1700">
                          <a:effectLst/>
                        </a:rPr>
                        <a:t>    Torres Strait Islander</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1</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0.6</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90582981"/>
                  </a:ext>
                </a:extLst>
              </a:tr>
              <a:tr h="343860">
                <a:tc>
                  <a:txBody>
                    <a:bodyPr/>
                    <a:lstStyle/>
                    <a:p>
                      <a:pPr algn="l">
                        <a:lnSpc>
                          <a:spcPct val="115000"/>
                        </a:lnSpc>
                        <a:buNone/>
                      </a:pPr>
                      <a:r>
                        <a:rPr lang="en-AU" sz="1700">
                          <a:effectLst/>
                        </a:rPr>
                        <a:t>    Aboriginal and Torres Strait Islander</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4</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2.2</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2188181437"/>
                  </a:ext>
                </a:extLst>
              </a:tr>
              <a:tr h="343860">
                <a:tc>
                  <a:txBody>
                    <a:bodyPr/>
                    <a:lstStyle/>
                    <a:p>
                      <a:pPr algn="l">
                        <a:lnSpc>
                          <a:spcPct val="115000"/>
                        </a:lnSpc>
                        <a:buNone/>
                      </a:pPr>
                      <a:r>
                        <a:rPr lang="en-AU" sz="1700">
                          <a:effectLst/>
                        </a:rPr>
                        <a:t>    Other (incl. English) </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34</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19.1</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928255744"/>
                  </a:ext>
                </a:extLst>
              </a:tr>
              <a:tr h="343860">
                <a:tc>
                  <a:txBody>
                    <a:bodyPr/>
                    <a:lstStyle/>
                    <a:p>
                      <a:pPr algn="l">
                        <a:lnSpc>
                          <a:spcPct val="115000"/>
                        </a:lnSpc>
                        <a:buNone/>
                      </a:pPr>
                      <a:r>
                        <a:rPr lang="en-AU" sz="1700">
                          <a:effectLst/>
                        </a:rPr>
                        <a:t>    Blank</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54</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tc>
                  <a:txBody>
                    <a:bodyPr/>
                    <a:lstStyle/>
                    <a:p>
                      <a:pPr algn="ctr">
                        <a:lnSpc>
                          <a:spcPct val="115000"/>
                        </a:lnSpc>
                        <a:buNone/>
                      </a:pPr>
                      <a:r>
                        <a:rPr lang="en-AU" sz="1700">
                          <a:effectLst/>
                        </a:rPr>
                        <a:t>30.3</a:t>
                      </a:r>
                      <a:endParaRPr lang="en-AU" sz="1900">
                        <a:effectLst/>
                        <a:latin typeface="Aptos" panose="020B0004020202020204" pitchFamily="34" charset="0"/>
                        <a:ea typeface="Aptos" panose="020B0004020202020204" pitchFamily="34" charset="0"/>
                        <a:cs typeface="Times New Roman" panose="02020603050405020304" pitchFamily="18" charset="0"/>
                      </a:endParaRPr>
                    </a:p>
                  </a:txBody>
                  <a:tcPr marL="108019" marR="108019" marT="0" marB="0"/>
                </a:tc>
                <a:extLst>
                  <a:ext uri="{0D108BD9-81ED-4DB2-BD59-A6C34878D82A}">
                    <a16:rowId xmlns:a16="http://schemas.microsoft.com/office/drawing/2014/main" val="1821731057"/>
                  </a:ext>
                </a:extLst>
              </a:tr>
            </a:tbl>
          </a:graphicData>
        </a:graphic>
      </p:graphicFrame>
    </p:spTree>
    <p:extLst>
      <p:ext uri="{BB962C8B-B14F-4D97-AF65-F5344CB8AC3E}">
        <p14:creationId xmlns:p14="http://schemas.microsoft.com/office/powerpoint/2010/main" val="3904592801"/>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17D235-CAF2-1E02-9F09-FB9A6B2F371F}"/>
              </a:ext>
            </a:extLst>
          </p:cNvPr>
          <p:cNvSpPr>
            <a:spLocks noGrp="1"/>
          </p:cNvSpPr>
          <p:nvPr>
            <p:ph type="title"/>
          </p:nvPr>
        </p:nvSpPr>
        <p:spPr>
          <a:xfrm>
            <a:off x="635000" y="640823"/>
            <a:ext cx="3418659" cy="5583148"/>
          </a:xfrm>
        </p:spPr>
        <p:txBody>
          <a:bodyPr anchor="ctr">
            <a:normAutofit/>
          </a:bodyPr>
          <a:lstStyle/>
          <a:p>
            <a:r>
              <a:rPr lang="en-AU" sz="4200" b="1" dirty="0"/>
              <a:t>During your previous sentence, did you participate in any offender programs? </a:t>
            </a:r>
            <a:r>
              <a:rPr lang="en-AU" sz="4000" b="1" dirty="0"/>
              <a:t>(169 responses)</a:t>
            </a:r>
            <a:endParaRPr lang="en-AU" sz="4000" dirty="0"/>
          </a:p>
        </p:txBody>
      </p:sp>
      <p:sp>
        <p:nvSpPr>
          <p:cNvPr id="22"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ontent Placeholder 14">
            <a:extLst>
              <a:ext uri="{FF2B5EF4-FFF2-40B4-BE49-F238E27FC236}">
                <a16:creationId xmlns:a16="http://schemas.microsoft.com/office/drawing/2014/main" id="{91735BE4-AB64-F34B-A251-033969DDA506}"/>
              </a:ext>
            </a:extLst>
          </p:cNvPr>
          <p:cNvGraphicFramePr>
            <a:graphicFrameLocks noGrp="1"/>
          </p:cNvGraphicFramePr>
          <p:nvPr>
            <p:ph idx="1"/>
            <p:extLst>
              <p:ext uri="{D42A27DB-BD31-4B8C-83A1-F6EECF244321}">
                <p14:modId xmlns:p14="http://schemas.microsoft.com/office/powerpoint/2010/main" val="3335459818"/>
              </p:ext>
            </p:extLst>
          </p:nvPr>
        </p:nvGraphicFramePr>
        <p:xfrm>
          <a:off x="4648018" y="640822"/>
          <a:ext cx="6900512" cy="553614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85889446"/>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81BB81-9928-2B20-252C-9A62B135A208}"/>
              </a:ext>
            </a:extLst>
          </p:cNvPr>
          <p:cNvSpPr>
            <a:spLocks noGrp="1"/>
          </p:cNvSpPr>
          <p:nvPr>
            <p:ph type="title"/>
          </p:nvPr>
        </p:nvSpPr>
        <p:spPr>
          <a:xfrm>
            <a:off x="466722" y="586855"/>
            <a:ext cx="3201366" cy="3387497"/>
          </a:xfrm>
        </p:spPr>
        <p:txBody>
          <a:bodyPr anchor="b">
            <a:normAutofit/>
          </a:bodyPr>
          <a:lstStyle/>
          <a:p>
            <a:pPr algn="r"/>
            <a:r>
              <a:rPr lang="en-AU" sz="4000" b="1" dirty="0">
                <a:solidFill>
                  <a:srgbClr val="FFFFFF"/>
                </a:solidFill>
              </a:rPr>
              <a:t>Was this program of any help after your release? </a:t>
            </a:r>
            <a:br>
              <a:rPr lang="en-AU" sz="4000" dirty="0">
                <a:solidFill>
                  <a:srgbClr val="FFFFFF"/>
                </a:solidFill>
              </a:rPr>
            </a:br>
            <a:endParaRPr lang="en-AU" sz="4000" dirty="0">
              <a:solidFill>
                <a:srgbClr val="FFFFFF"/>
              </a:solidFill>
            </a:endParaRPr>
          </a:p>
        </p:txBody>
      </p:sp>
      <p:sp>
        <p:nvSpPr>
          <p:cNvPr id="3" name="Content Placeholder 2">
            <a:extLst>
              <a:ext uri="{FF2B5EF4-FFF2-40B4-BE49-F238E27FC236}">
                <a16:creationId xmlns:a16="http://schemas.microsoft.com/office/drawing/2014/main" id="{DD765F0C-BA8D-D1D6-AADD-45AC73BAD1FC}"/>
              </a:ext>
            </a:extLst>
          </p:cNvPr>
          <p:cNvSpPr>
            <a:spLocks noGrp="1"/>
          </p:cNvSpPr>
          <p:nvPr>
            <p:ph idx="1"/>
          </p:nvPr>
        </p:nvSpPr>
        <p:spPr>
          <a:xfrm>
            <a:off x="4810259" y="649480"/>
            <a:ext cx="6555347" cy="5546047"/>
          </a:xfrm>
        </p:spPr>
        <p:txBody>
          <a:bodyPr anchor="ctr">
            <a:normAutofit/>
          </a:bodyPr>
          <a:lstStyle/>
          <a:p>
            <a:pPr lvl="0"/>
            <a:r>
              <a:rPr lang="en-AU" sz="2000" b="1" dirty="0"/>
              <a:t>YES - 52% </a:t>
            </a:r>
            <a:endParaRPr lang="en-AU" sz="2000" b="1" dirty="0">
              <a:solidFill>
                <a:schemeClr val="accent2"/>
              </a:solidFill>
            </a:endParaRPr>
          </a:p>
          <a:p>
            <a:pPr lvl="1"/>
            <a:r>
              <a:rPr lang="en-AU" sz="1600" b="1" dirty="0"/>
              <a:t>Increased understanding of thoughts, motivations, triggers, feelings.</a:t>
            </a:r>
          </a:p>
          <a:p>
            <a:pPr lvl="2"/>
            <a:r>
              <a:rPr lang="en-AU" sz="1600" i="1" dirty="0"/>
              <a:t>Yes it was as I learnt how to cope better with life and understand why I do things.</a:t>
            </a:r>
            <a:endParaRPr lang="en-AU" sz="1600" dirty="0"/>
          </a:p>
          <a:p>
            <a:pPr lvl="2"/>
            <a:r>
              <a:rPr lang="en-AU" sz="1600" i="1" dirty="0"/>
              <a:t>Helped me understand my triggers and offending behaviours to minimise my mistakes and prevent coming back to prison.</a:t>
            </a:r>
            <a:endParaRPr lang="en-AU" sz="1600" dirty="0"/>
          </a:p>
          <a:p>
            <a:pPr lvl="2"/>
            <a:r>
              <a:rPr lang="en-AU" sz="1600" i="1" dirty="0" err="1"/>
              <a:t>Cogskill</a:t>
            </a:r>
            <a:r>
              <a:rPr lang="en-AU" sz="1600" i="1" dirty="0"/>
              <a:t> I do thing different things, make me think and better person</a:t>
            </a:r>
            <a:endParaRPr lang="en-AU" sz="1600" dirty="0"/>
          </a:p>
          <a:p>
            <a:pPr lvl="2"/>
            <a:r>
              <a:rPr lang="en-AU" sz="1600" i="1" dirty="0"/>
              <a:t>Learnt about thoughts, feelings &amp; emotions &amp; what to work on personally</a:t>
            </a:r>
            <a:endParaRPr lang="en-AU" sz="1600" dirty="0"/>
          </a:p>
          <a:p>
            <a:pPr lvl="1"/>
            <a:r>
              <a:rPr lang="en-AU" sz="1600" b="1" dirty="0"/>
              <a:t>Help understanding the impact of drugs/staying sober</a:t>
            </a:r>
          </a:p>
          <a:p>
            <a:pPr lvl="2"/>
            <a:r>
              <a:rPr lang="en-AU" sz="1600" i="1" dirty="0"/>
              <a:t>Because I see how the drugs really can destroy your life.</a:t>
            </a:r>
            <a:endParaRPr lang="en-AU" sz="1600" dirty="0"/>
          </a:p>
          <a:p>
            <a:pPr lvl="2"/>
            <a:r>
              <a:rPr lang="en-AU" sz="1600" i="1" dirty="0"/>
              <a:t>Yes, strategies to stay of drugs.</a:t>
            </a:r>
            <a:endParaRPr lang="en-AU" sz="1600" dirty="0"/>
          </a:p>
          <a:p>
            <a:pPr lvl="2"/>
            <a:r>
              <a:rPr lang="en-AU" sz="1600" i="1" dirty="0"/>
              <a:t>Yes as it helped me to deal with my grief and loss and my drug use and other substance abuse.</a:t>
            </a:r>
            <a:endParaRPr lang="en-AU" sz="1600" dirty="0"/>
          </a:p>
          <a:p>
            <a:pPr lvl="1"/>
            <a:r>
              <a:rPr lang="en-AU" sz="1600" b="1" dirty="0"/>
              <a:t>Improved employment and learning outcomes</a:t>
            </a:r>
          </a:p>
          <a:p>
            <a:pPr lvl="2"/>
            <a:r>
              <a:rPr lang="en-AU" sz="1600" i="1" dirty="0"/>
              <a:t>Because it gave me help to seek out jobs when released.</a:t>
            </a:r>
            <a:endParaRPr lang="en-AU" sz="1600" dirty="0"/>
          </a:p>
          <a:p>
            <a:pPr lvl="2"/>
            <a:r>
              <a:rPr lang="en-AU" sz="1600" i="1" dirty="0"/>
              <a:t>Helpful cause learning.</a:t>
            </a:r>
            <a:endParaRPr lang="en-AU" sz="1600" dirty="0"/>
          </a:p>
          <a:p>
            <a:endParaRPr lang="en-AU" sz="1600" dirty="0"/>
          </a:p>
        </p:txBody>
      </p:sp>
    </p:spTree>
    <p:extLst>
      <p:ext uri="{BB962C8B-B14F-4D97-AF65-F5344CB8AC3E}">
        <p14:creationId xmlns:p14="http://schemas.microsoft.com/office/powerpoint/2010/main" val="3418448039"/>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705DD9-7817-4A1F-4FBF-49F0421B3FAC}"/>
              </a:ext>
            </a:extLst>
          </p:cNvPr>
          <p:cNvSpPr>
            <a:spLocks noGrp="1"/>
          </p:cNvSpPr>
          <p:nvPr>
            <p:ph type="title"/>
          </p:nvPr>
        </p:nvSpPr>
        <p:spPr>
          <a:xfrm>
            <a:off x="466722" y="586855"/>
            <a:ext cx="3201366" cy="3387497"/>
          </a:xfrm>
        </p:spPr>
        <p:txBody>
          <a:bodyPr anchor="b">
            <a:normAutofit/>
          </a:bodyPr>
          <a:lstStyle/>
          <a:p>
            <a:pPr algn="r"/>
            <a:r>
              <a:rPr lang="en-AU" sz="4000" dirty="0">
                <a:solidFill>
                  <a:srgbClr val="FFFFFF"/>
                </a:solidFill>
              </a:rPr>
              <a:t>Cont.</a:t>
            </a:r>
          </a:p>
        </p:txBody>
      </p:sp>
      <p:sp>
        <p:nvSpPr>
          <p:cNvPr id="3" name="Content Placeholder 2">
            <a:extLst>
              <a:ext uri="{FF2B5EF4-FFF2-40B4-BE49-F238E27FC236}">
                <a16:creationId xmlns:a16="http://schemas.microsoft.com/office/drawing/2014/main" id="{C1E894AF-5140-57D7-5045-4F4376601B6F}"/>
              </a:ext>
            </a:extLst>
          </p:cNvPr>
          <p:cNvSpPr>
            <a:spLocks noGrp="1"/>
          </p:cNvSpPr>
          <p:nvPr>
            <p:ph idx="1"/>
          </p:nvPr>
        </p:nvSpPr>
        <p:spPr>
          <a:xfrm>
            <a:off x="4810259" y="649480"/>
            <a:ext cx="6555347" cy="5546047"/>
          </a:xfrm>
        </p:spPr>
        <p:txBody>
          <a:bodyPr anchor="ctr">
            <a:normAutofit/>
          </a:bodyPr>
          <a:lstStyle/>
          <a:p>
            <a:pPr lvl="0"/>
            <a:r>
              <a:rPr lang="en-AU" b="1" dirty="0"/>
              <a:t>Partially - 11% </a:t>
            </a:r>
          </a:p>
          <a:p>
            <a:pPr lvl="2"/>
            <a:r>
              <a:rPr lang="en-AU" sz="2400" i="1" dirty="0"/>
              <a:t>Yes and no as a lot of stresses resurfaced and no assistance available.</a:t>
            </a:r>
            <a:endParaRPr lang="en-AU" sz="2400" dirty="0"/>
          </a:p>
          <a:p>
            <a:pPr lvl="2"/>
            <a:r>
              <a:rPr lang="en-AU" sz="2400" i="1" dirty="0"/>
              <a:t>Yes to some extent but after finishing programs, further support such as housing was harder.</a:t>
            </a:r>
            <a:endParaRPr lang="en-AU" sz="2400" dirty="0"/>
          </a:p>
          <a:p>
            <a:pPr lvl="2"/>
            <a:r>
              <a:rPr lang="en-AU" sz="2400" i="1" dirty="0"/>
              <a:t>Not really, although from it I gained knowledge but when comes down to practicality I could not apply it as barriers were still present, i.e., loss of home and income.</a:t>
            </a:r>
            <a:endParaRPr lang="en-AU" sz="2400" dirty="0"/>
          </a:p>
          <a:p>
            <a:endParaRPr lang="en-AU" sz="2000" dirty="0"/>
          </a:p>
        </p:txBody>
      </p:sp>
    </p:spTree>
    <p:extLst>
      <p:ext uri="{BB962C8B-B14F-4D97-AF65-F5344CB8AC3E}">
        <p14:creationId xmlns:p14="http://schemas.microsoft.com/office/powerpoint/2010/main" val="3150949290"/>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2F9190-2197-B314-686B-71B5BEB01FB7}"/>
              </a:ext>
            </a:extLst>
          </p:cNvPr>
          <p:cNvSpPr>
            <a:spLocks noGrp="1"/>
          </p:cNvSpPr>
          <p:nvPr>
            <p:ph type="title"/>
          </p:nvPr>
        </p:nvSpPr>
        <p:spPr>
          <a:xfrm>
            <a:off x="466722" y="586855"/>
            <a:ext cx="3201366" cy="3387497"/>
          </a:xfrm>
        </p:spPr>
        <p:txBody>
          <a:bodyPr anchor="b">
            <a:normAutofit/>
          </a:bodyPr>
          <a:lstStyle/>
          <a:p>
            <a:pPr algn="r"/>
            <a:r>
              <a:rPr lang="en-AU" sz="4000" dirty="0">
                <a:solidFill>
                  <a:srgbClr val="FFFFFF"/>
                </a:solidFill>
              </a:rPr>
              <a:t>Cont.</a:t>
            </a:r>
          </a:p>
        </p:txBody>
      </p:sp>
      <p:sp>
        <p:nvSpPr>
          <p:cNvPr id="3" name="Content Placeholder 2">
            <a:extLst>
              <a:ext uri="{FF2B5EF4-FFF2-40B4-BE49-F238E27FC236}">
                <a16:creationId xmlns:a16="http://schemas.microsoft.com/office/drawing/2014/main" id="{1DA3CFF1-E57E-BB4E-E93F-0F96AC0E3330}"/>
              </a:ext>
            </a:extLst>
          </p:cNvPr>
          <p:cNvSpPr>
            <a:spLocks noGrp="1"/>
          </p:cNvSpPr>
          <p:nvPr>
            <p:ph idx="1"/>
          </p:nvPr>
        </p:nvSpPr>
        <p:spPr>
          <a:xfrm>
            <a:off x="4810259" y="649480"/>
            <a:ext cx="6555347" cy="5546047"/>
          </a:xfrm>
        </p:spPr>
        <p:txBody>
          <a:bodyPr anchor="ctr">
            <a:normAutofit/>
          </a:bodyPr>
          <a:lstStyle/>
          <a:p>
            <a:pPr lvl="0"/>
            <a:r>
              <a:rPr lang="en-AU" sz="2400" b="1" dirty="0"/>
              <a:t>NO - 32% </a:t>
            </a:r>
          </a:p>
          <a:p>
            <a:pPr lvl="1"/>
            <a:r>
              <a:rPr lang="en-AU" sz="1600" b="1" dirty="0"/>
              <a:t>Being unwilling to change</a:t>
            </a:r>
          </a:p>
          <a:p>
            <a:pPr lvl="2"/>
            <a:r>
              <a:rPr lang="en-AU" sz="1600" i="1" dirty="0"/>
              <a:t>Because I was still hanging with some people and I didn't want to change.</a:t>
            </a:r>
            <a:endParaRPr lang="en-AU" sz="1600" dirty="0"/>
          </a:p>
          <a:p>
            <a:pPr lvl="2"/>
            <a:r>
              <a:rPr lang="en-AU" sz="1600" i="1" dirty="0"/>
              <a:t>It was not helpful because I wasn’t ready to change</a:t>
            </a:r>
            <a:endParaRPr lang="en-AU" sz="1600" dirty="0"/>
          </a:p>
          <a:p>
            <a:pPr lvl="1"/>
            <a:r>
              <a:rPr lang="en-AU" sz="1600" b="1" dirty="0"/>
              <a:t>Program participation happening too early/not close enough to release</a:t>
            </a:r>
          </a:p>
          <a:p>
            <a:pPr lvl="2"/>
            <a:r>
              <a:rPr lang="en-AU" sz="1600" i="1" dirty="0"/>
              <a:t>I did it 2 years before release. Would have better result in the community.</a:t>
            </a:r>
            <a:endParaRPr lang="en-AU" sz="1600" dirty="0"/>
          </a:p>
          <a:p>
            <a:pPr lvl="1"/>
            <a:r>
              <a:rPr lang="en-AU" sz="1600" b="1" dirty="0"/>
              <a:t>Felt that it was a waste of time / box-ticking exercise</a:t>
            </a:r>
          </a:p>
          <a:p>
            <a:pPr lvl="2"/>
            <a:r>
              <a:rPr lang="en-AU" sz="1600" i="1" dirty="0"/>
              <a:t>It wasn't run professionally, you go there to get ticked off and that's about it.</a:t>
            </a:r>
            <a:endParaRPr lang="en-AU" sz="1600" dirty="0"/>
          </a:p>
          <a:p>
            <a:pPr lvl="2"/>
            <a:r>
              <a:rPr lang="en-AU" sz="1600" i="1" dirty="0"/>
              <a:t>Not really because you would only say what they wanted to hear to get a good report.</a:t>
            </a:r>
            <a:endParaRPr lang="en-AU" sz="1600" dirty="0"/>
          </a:p>
          <a:p>
            <a:pPr lvl="1"/>
            <a:r>
              <a:rPr lang="en-AU" sz="1600" b="1" dirty="0"/>
              <a:t>Didn’t have the support needed to sustain outcomes</a:t>
            </a:r>
          </a:p>
          <a:p>
            <a:pPr lvl="2"/>
            <a:r>
              <a:rPr lang="en-AU" sz="1600" i="1" dirty="0"/>
              <a:t>Nope because I didn't have suitable accommodation or a routine.</a:t>
            </a:r>
            <a:endParaRPr lang="en-AU" sz="1600" dirty="0"/>
          </a:p>
          <a:p>
            <a:pPr lvl="2"/>
            <a:r>
              <a:rPr lang="en-AU" sz="1600" i="1" dirty="0"/>
              <a:t>Lack of support and accommodation.</a:t>
            </a:r>
            <a:endParaRPr lang="en-AU" sz="1600" dirty="0"/>
          </a:p>
          <a:p>
            <a:endParaRPr lang="en-AU" sz="1600" dirty="0"/>
          </a:p>
        </p:txBody>
      </p:sp>
    </p:spTree>
    <p:extLst>
      <p:ext uri="{BB962C8B-B14F-4D97-AF65-F5344CB8AC3E}">
        <p14:creationId xmlns:p14="http://schemas.microsoft.com/office/powerpoint/2010/main" val="92112721"/>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419FAD-B02B-D7EF-0A2B-10C4B703C6FB}"/>
              </a:ext>
            </a:extLst>
          </p:cNvPr>
          <p:cNvSpPr>
            <a:spLocks noGrp="1"/>
          </p:cNvSpPr>
          <p:nvPr>
            <p:ph type="title"/>
          </p:nvPr>
        </p:nvSpPr>
        <p:spPr>
          <a:xfrm>
            <a:off x="586478" y="1683756"/>
            <a:ext cx="3115265" cy="2501979"/>
          </a:xfrm>
        </p:spPr>
        <p:txBody>
          <a:bodyPr anchor="b">
            <a:normAutofit fontScale="90000"/>
          </a:bodyPr>
          <a:lstStyle/>
          <a:p>
            <a:pPr algn="r"/>
            <a:r>
              <a:rPr lang="en-AU" sz="3200" b="1" dirty="0">
                <a:solidFill>
                  <a:srgbClr val="FFFFFF"/>
                </a:solidFill>
              </a:rPr>
              <a:t>Did you have contact with a transitional support service or reintegration service? </a:t>
            </a:r>
            <a:br>
              <a:rPr lang="en-AU" sz="3200" b="1" dirty="0">
                <a:solidFill>
                  <a:srgbClr val="FFFFFF"/>
                </a:solidFill>
              </a:rPr>
            </a:br>
            <a:r>
              <a:rPr lang="en-AU" sz="3200" b="1" dirty="0">
                <a:solidFill>
                  <a:srgbClr val="FFFFFF"/>
                </a:solidFill>
              </a:rPr>
              <a:t>(169 responses</a:t>
            </a:r>
            <a:r>
              <a:rPr lang="en-AU" sz="2500" b="1" dirty="0">
                <a:solidFill>
                  <a:srgbClr val="FFFFFF"/>
                </a:solidFill>
              </a:rPr>
              <a:t>)</a:t>
            </a:r>
            <a:br>
              <a:rPr lang="en-AU" sz="2500" dirty="0">
                <a:solidFill>
                  <a:srgbClr val="FFFFFF"/>
                </a:solidFill>
              </a:rPr>
            </a:br>
            <a:endParaRPr lang="en-AU" sz="2500" dirty="0">
              <a:solidFill>
                <a:srgbClr val="FFFFFF"/>
              </a:solidFill>
            </a:endParaRPr>
          </a:p>
        </p:txBody>
      </p:sp>
      <p:graphicFrame>
        <p:nvGraphicFramePr>
          <p:cNvPr id="4" name="Content Placeholder 3">
            <a:extLst>
              <a:ext uri="{FF2B5EF4-FFF2-40B4-BE49-F238E27FC236}">
                <a16:creationId xmlns:a16="http://schemas.microsoft.com/office/drawing/2014/main" id="{1AC8F698-1DCB-63C8-B8F7-CB8049DE0969}"/>
              </a:ext>
            </a:extLst>
          </p:cNvPr>
          <p:cNvGraphicFramePr>
            <a:graphicFrameLocks noGrp="1"/>
          </p:cNvGraphicFramePr>
          <p:nvPr>
            <p:ph idx="1"/>
            <p:extLst>
              <p:ext uri="{D42A27DB-BD31-4B8C-83A1-F6EECF244321}">
                <p14:modId xmlns:p14="http://schemas.microsoft.com/office/powerpoint/2010/main" val="1884735418"/>
              </p:ext>
            </p:extLst>
          </p:nvPr>
        </p:nvGraphicFramePr>
        <p:xfrm>
          <a:off x="4905052" y="738408"/>
          <a:ext cx="6666833" cy="54539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08696283"/>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CA5212-165D-1E9B-7501-7808B65CBF18}"/>
              </a:ext>
            </a:extLst>
          </p:cNvPr>
          <p:cNvSpPr>
            <a:spLocks noGrp="1"/>
          </p:cNvSpPr>
          <p:nvPr>
            <p:ph type="title"/>
          </p:nvPr>
        </p:nvSpPr>
        <p:spPr>
          <a:xfrm>
            <a:off x="586478" y="1683756"/>
            <a:ext cx="3115265" cy="2396359"/>
          </a:xfrm>
        </p:spPr>
        <p:txBody>
          <a:bodyPr anchor="b">
            <a:noAutofit/>
          </a:bodyPr>
          <a:lstStyle/>
          <a:p>
            <a:pPr algn="r"/>
            <a:r>
              <a:rPr lang="en-AU" sz="2800" b="1" dirty="0">
                <a:solidFill>
                  <a:srgbClr val="FFFFFF"/>
                </a:solidFill>
              </a:rPr>
              <a:t>Was this of any help after your release? </a:t>
            </a:r>
            <a:br>
              <a:rPr lang="en-AU" sz="2800" b="1" dirty="0">
                <a:solidFill>
                  <a:srgbClr val="FFFFFF"/>
                </a:solidFill>
              </a:rPr>
            </a:br>
            <a:r>
              <a:rPr lang="en-AU" sz="2800" b="1" dirty="0">
                <a:solidFill>
                  <a:srgbClr val="FFFFFF"/>
                </a:solidFill>
              </a:rPr>
              <a:t>(46 responses, of those who indicated having contact with a transitional support service)</a:t>
            </a:r>
            <a:br>
              <a:rPr lang="en-AU" sz="2800" dirty="0">
                <a:solidFill>
                  <a:srgbClr val="FFFFFF"/>
                </a:solidFill>
              </a:rPr>
            </a:br>
            <a:endParaRPr lang="en-AU" sz="2800" dirty="0">
              <a:solidFill>
                <a:srgbClr val="FFFFFF"/>
              </a:solidFill>
            </a:endParaRPr>
          </a:p>
        </p:txBody>
      </p:sp>
      <p:graphicFrame>
        <p:nvGraphicFramePr>
          <p:cNvPr id="5" name="Content Placeholder 2">
            <a:extLst>
              <a:ext uri="{FF2B5EF4-FFF2-40B4-BE49-F238E27FC236}">
                <a16:creationId xmlns:a16="http://schemas.microsoft.com/office/drawing/2014/main" id="{01156F5D-146A-5D90-A3EC-0A1ECBB9D45B}"/>
              </a:ext>
            </a:extLst>
          </p:cNvPr>
          <p:cNvGraphicFramePr>
            <a:graphicFrameLocks noGrp="1"/>
          </p:cNvGraphicFramePr>
          <p:nvPr>
            <p:ph idx="1"/>
            <p:extLst>
              <p:ext uri="{D42A27DB-BD31-4B8C-83A1-F6EECF244321}">
                <p14:modId xmlns:p14="http://schemas.microsoft.com/office/powerpoint/2010/main" val="3014569497"/>
              </p:ext>
            </p:extLst>
          </p:nvPr>
        </p:nvGraphicFramePr>
        <p:xfrm>
          <a:off x="4905052" y="365760"/>
          <a:ext cx="6666833" cy="58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1149172"/>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8" name="Rectangle 57">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building.jpg" descr="Decorative only">
            <a:extLst>
              <a:ext uri="{FF2B5EF4-FFF2-40B4-BE49-F238E27FC236}">
                <a16:creationId xmlns:a16="http://schemas.microsoft.com/office/drawing/2014/main" id="{F8AF2044-C59E-B44F-835B-7E0A98E37F34}"/>
              </a:ext>
              <a:ext uri="{C183D7F6-B498-43B3-948B-1728B52AA6E4}">
                <adec:decorative xmlns:adec="http://schemas.microsoft.com/office/drawing/2017/decorative" val="1"/>
              </a:ext>
            </a:extLst>
          </p:cNvPr>
          <p:cNvPicPr>
            <a:picLocks noChangeAspect="1"/>
          </p:cNvPicPr>
          <p:nvPr/>
        </p:nvPicPr>
        <p:blipFill rotWithShape="1">
          <a:blip r:embed="rId2"/>
          <a:srcRect t="7697" r="23585" b="1393"/>
          <a:stretch/>
        </p:blipFill>
        <p:spPr>
          <a:xfrm>
            <a:off x="3523488" y="10"/>
            <a:ext cx="8668512" cy="6857990"/>
          </a:xfrm>
          <a:prstGeom prst="rect">
            <a:avLst/>
          </a:prstGeom>
        </p:spPr>
      </p:pic>
      <p:sp>
        <p:nvSpPr>
          <p:cNvPr id="60" name="Rectangle 59">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46ACED5E-84E5-4B2C-886B-E056368C0EEE}"/>
              </a:ext>
            </a:extLst>
          </p:cNvPr>
          <p:cNvSpPr>
            <a:spLocks noGrp="1"/>
          </p:cNvSpPr>
          <p:nvPr>
            <p:ph type="title"/>
          </p:nvPr>
        </p:nvSpPr>
        <p:spPr>
          <a:xfrm>
            <a:off x="477981" y="1122362"/>
            <a:ext cx="4023360" cy="4598213"/>
          </a:xfrm>
        </p:spPr>
        <p:txBody>
          <a:bodyPr anchor="b">
            <a:normAutofit fontScale="90000"/>
          </a:bodyPr>
          <a:lstStyle/>
          <a:p>
            <a:pPr algn="l"/>
            <a:br>
              <a:rPr lang="en-AU" sz="1600" dirty="0"/>
            </a:br>
            <a:br>
              <a:rPr lang="en-AU" sz="1600" dirty="0"/>
            </a:br>
            <a:r>
              <a:rPr lang="en-AU" sz="2400" dirty="0"/>
              <a:t>The University of Western Australia acknowledges the </a:t>
            </a:r>
            <a:r>
              <a:rPr lang="en-AU" sz="2400" dirty="0" err="1"/>
              <a:t>Whadjuk</a:t>
            </a:r>
            <a:r>
              <a:rPr lang="en-AU" sz="2400" dirty="0"/>
              <a:t> Noongar people as the traditional owners of the land on which it is situated.</a:t>
            </a:r>
            <a:br>
              <a:rPr lang="en-AU" sz="2400" dirty="0"/>
            </a:br>
            <a:br>
              <a:rPr lang="en-AU" sz="2400" dirty="0"/>
            </a:br>
            <a:r>
              <a:rPr lang="en-AU" sz="2400" dirty="0"/>
              <a:t>The </a:t>
            </a:r>
            <a:r>
              <a:rPr lang="en-AU" sz="2400" dirty="0" err="1"/>
              <a:t>Whadjuk</a:t>
            </a:r>
            <a:r>
              <a:rPr lang="en-AU" sz="2400" dirty="0"/>
              <a:t> Noongar remain the spiritual and cultural custodians of their land, and continue to practise their value, languages, beliefs and knowledge.</a:t>
            </a:r>
            <a:br>
              <a:rPr lang="en-AU" sz="2400" dirty="0"/>
            </a:br>
            <a:br>
              <a:rPr lang="en-AU" sz="1600" dirty="0"/>
            </a:br>
            <a:endParaRPr lang="en-AU" sz="1600" dirty="0">
              <a:latin typeface="+mn-lt"/>
            </a:endParaRPr>
          </a:p>
        </p:txBody>
      </p:sp>
      <p:sp>
        <p:nvSpPr>
          <p:cNvPr id="62" name="Rectangle 61">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64" name="Rectangle 63">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ectangle 1" descr="Decorative only">
            <a:extLst>
              <a:ext uri="{FF2B5EF4-FFF2-40B4-BE49-F238E27FC236}">
                <a16:creationId xmlns:a16="http://schemas.microsoft.com/office/drawing/2014/main" id="{D18CA3C9-CC9A-514B-8CD9-EABDDCFDEE1B}"/>
              </a:ext>
              <a:ext uri="{C183D7F6-B498-43B3-948B-1728B52AA6E4}">
                <adec:decorative xmlns:adec="http://schemas.microsoft.com/office/drawing/2017/decorative" val="1"/>
              </a:ext>
            </a:extLst>
          </p:cNvPr>
          <p:cNvSpPr/>
          <p:nvPr/>
        </p:nvSpPr>
        <p:spPr>
          <a:xfrm>
            <a:off x="1524001" y="3309618"/>
            <a:ext cx="5139063" cy="238767"/>
          </a:xfrm>
          <a:prstGeom prst="rect">
            <a:avLst/>
          </a:prstGeom>
          <a:noFill/>
          <a:ln w="12700" cap="flat">
            <a:noFill/>
            <a:miter lim="400000"/>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6789" tIns="26789" rIns="26789" bIns="26789" numCol="1" spcCol="38100" rtlCol="0" anchor="ctr">
            <a:spAutoFit/>
          </a:bodyPr>
          <a:lstStyle/>
          <a:p>
            <a:pPr algn="ctr" defTabSz="308074" hangingPunct="0"/>
            <a:endParaRPr lang="en-US" sz="1200">
              <a:solidFill>
                <a:srgbClr val="FFFFFF"/>
              </a:solidFill>
              <a:latin typeface="Helvetica Light"/>
              <a:ea typeface="Helvetica Light"/>
              <a:cs typeface="Helvetica Light"/>
              <a:sym typeface="Helvetica Light"/>
            </a:endParaRPr>
          </a:p>
        </p:txBody>
      </p:sp>
    </p:spTree>
    <p:extLst>
      <p:ext uri="{BB962C8B-B14F-4D97-AF65-F5344CB8AC3E}">
        <p14:creationId xmlns:p14="http://schemas.microsoft.com/office/powerpoint/2010/main" val="2283320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5F892E19-92E7-4BB2-8C3F-DBDFE8D9D3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sp>
          <p:nvSpPr>
            <p:cNvPr id="12" name="Freeform: Shape 11">
              <a:extLst>
                <a:ext uri="{FF2B5EF4-FFF2-40B4-BE49-F238E27FC236}">
                  <a16:creationId xmlns:a16="http://schemas.microsoft.com/office/drawing/2014/main" id="{62E6AA4D-EC17-45B5-B621-DF0FD91FD4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3" name="Group 12">
              <a:extLst>
                <a:ext uri="{FF2B5EF4-FFF2-40B4-BE49-F238E27FC236}">
                  <a16:creationId xmlns:a16="http://schemas.microsoft.com/office/drawing/2014/main" id="{CEDE579A-0A12-4A10-85D4-A8DA1663B89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4" name="Group 13">
                <a:extLst>
                  <a:ext uri="{FF2B5EF4-FFF2-40B4-BE49-F238E27FC236}">
                    <a16:creationId xmlns:a16="http://schemas.microsoft.com/office/drawing/2014/main" id="{15CA79E3-BA58-419A-8541-7498AC2633F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8" name="Freeform: Shape 17">
                  <a:extLst>
                    <a:ext uri="{FF2B5EF4-FFF2-40B4-BE49-F238E27FC236}">
                      <a16:creationId xmlns:a16="http://schemas.microsoft.com/office/drawing/2014/main" id="{2348C622-BC44-4959-B64E-427015FD1F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F8841A98-AA1D-4F65-A368-EF31110B0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5" name="Group 14">
                <a:extLst>
                  <a:ext uri="{FF2B5EF4-FFF2-40B4-BE49-F238E27FC236}">
                    <a16:creationId xmlns:a16="http://schemas.microsoft.com/office/drawing/2014/main" id="{E6609F08-9B2C-4879-AC68-E3E537BED7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2">
                  <a:alphaModFix amt="57000"/>
                </a:blip>
                <a:tile tx="0" ty="0" sx="100000" sy="100000" flip="none" algn="tl"/>
              </a:blipFill>
              <a:effectLst/>
            </p:grpSpPr>
            <p:sp>
              <p:nvSpPr>
                <p:cNvPr id="16" name="Freeform: Shape 15">
                  <a:extLst>
                    <a:ext uri="{FF2B5EF4-FFF2-40B4-BE49-F238E27FC236}">
                      <a16:creationId xmlns:a16="http://schemas.microsoft.com/office/drawing/2014/main" id="{6910EFC9-D70D-42FD-BCCD-AB1F710BFD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3BEF371-1E22-4C4F-A62F-AC6B92CAE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
        <p:nvSpPr>
          <p:cNvPr id="2" name="Title 1">
            <a:extLst>
              <a:ext uri="{FF2B5EF4-FFF2-40B4-BE49-F238E27FC236}">
                <a16:creationId xmlns:a16="http://schemas.microsoft.com/office/drawing/2014/main" id="{2EEF7F02-A5D7-7CF8-C2D3-4C3131DC7254}"/>
              </a:ext>
            </a:extLst>
          </p:cNvPr>
          <p:cNvSpPr>
            <a:spLocks noGrp="1"/>
          </p:cNvSpPr>
          <p:nvPr>
            <p:ph type="title"/>
          </p:nvPr>
        </p:nvSpPr>
        <p:spPr>
          <a:xfrm>
            <a:off x="838800" y="1641752"/>
            <a:ext cx="2655887" cy="4384188"/>
          </a:xfrm>
        </p:spPr>
        <p:txBody>
          <a:bodyPr anchor="t">
            <a:normAutofit/>
          </a:bodyPr>
          <a:lstStyle/>
          <a:p>
            <a:r>
              <a:rPr lang="en-AU" sz="4000" dirty="0">
                <a:solidFill>
                  <a:schemeClr val="bg1"/>
                </a:solidFill>
              </a:rPr>
              <a:t>Reason for return to prison</a:t>
            </a:r>
          </a:p>
        </p:txBody>
      </p:sp>
      <p:sp>
        <p:nvSpPr>
          <p:cNvPr id="6" name="Content Placeholder 5">
            <a:extLst>
              <a:ext uri="{FF2B5EF4-FFF2-40B4-BE49-F238E27FC236}">
                <a16:creationId xmlns:a16="http://schemas.microsoft.com/office/drawing/2014/main" id="{9F87E6A1-1691-6A3A-626A-164DD271009A}"/>
              </a:ext>
            </a:extLst>
          </p:cNvPr>
          <p:cNvSpPr>
            <a:spLocks noGrp="1"/>
          </p:cNvSpPr>
          <p:nvPr>
            <p:ph idx="1"/>
          </p:nvPr>
        </p:nvSpPr>
        <p:spPr/>
        <p:txBody>
          <a:bodyPr/>
          <a:lstStyle/>
          <a:p>
            <a:endParaRPr lang="en-AU"/>
          </a:p>
        </p:txBody>
      </p:sp>
      <p:graphicFrame>
        <p:nvGraphicFramePr>
          <p:cNvPr id="7" name="Content Placeholder 3">
            <a:extLst>
              <a:ext uri="{FF2B5EF4-FFF2-40B4-BE49-F238E27FC236}">
                <a16:creationId xmlns:a16="http://schemas.microsoft.com/office/drawing/2014/main" id="{BEE59631-AA63-4841-DE49-5329693C2242}"/>
              </a:ext>
            </a:extLst>
          </p:cNvPr>
          <p:cNvGraphicFramePr>
            <a:graphicFrameLocks/>
          </p:cNvGraphicFramePr>
          <p:nvPr>
            <p:extLst>
              <p:ext uri="{D42A27DB-BD31-4B8C-83A1-F6EECF244321}">
                <p14:modId xmlns:p14="http://schemas.microsoft.com/office/powerpoint/2010/main" val="1844518568"/>
              </p:ext>
            </p:extLst>
          </p:nvPr>
        </p:nvGraphicFramePr>
        <p:xfrm>
          <a:off x="4591050" y="628650"/>
          <a:ext cx="6762750" cy="59207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76228093"/>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A1FC3A-EC67-6D84-478C-D67A455812D4}"/>
              </a:ext>
            </a:extLst>
          </p:cNvPr>
          <p:cNvSpPr>
            <a:spLocks noGrp="1"/>
          </p:cNvSpPr>
          <p:nvPr>
            <p:ph type="title"/>
          </p:nvPr>
        </p:nvSpPr>
        <p:spPr>
          <a:xfrm>
            <a:off x="466722" y="586855"/>
            <a:ext cx="3201366" cy="3387497"/>
          </a:xfrm>
        </p:spPr>
        <p:txBody>
          <a:bodyPr anchor="b">
            <a:normAutofit/>
          </a:bodyPr>
          <a:lstStyle/>
          <a:p>
            <a:pPr algn="r"/>
            <a:r>
              <a:rPr lang="en-AU" sz="2800" b="1" dirty="0">
                <a:solidFill>
                  <a:srgbClr val="FFFFFF"/>
                </a:solidFill>
              </a:rPr>
              <a:t>What was the reason for your re-offending and/or breach? </a:t>
            </a:r>
            <a:br>
              <a:rPr lang="en-AU" sz="2800" dirty="0">
                <a:solidFill>
                  <a:srgbClr val="FFFFFF"/>
                </a:solidFill>
              </a:rPr>
            </a:br>
            <a:r>
              <a:rPr lang="en-AU" sz="2800" dirty="0">
                <a:solidFill>
                  <a:srgbClr val="FFFFFF"/>
                </a:solidFill>
              </a:rPr>
              <a:t>Responses were coded and key themes were </a:t>
            </a:r>
            <a:br>
              <a:rPr lang="en-AU" sz="2800" dirty="0">
                <a:solidFill>
                  <a:srgbClr val="FFFFFF"/>
                </a:solidFill>
              </a:rPr>
            </a:br>
            <a:r>
              <a:rPr lang="en-AU" sz="2800" dirty="0">
                <a:solidFill>
                  <a:srgbClr val="FFFFFF"/>
                </a:solidFill>
              </a:rPr>
              <a:t>(in order):</a:t>
            </a:r>
          </a:p>
        </p:txBody>
      </p:sp>
      <p:sp>
        <p:nvSpPr>
          <p:cNvPr id="3" name="Content Placeholder 2">
            <a:extLst>
              <a:ext uri="{FF2B5EF4-FFF2-40B4-BE49-F238E27FC236}">
                <a16:creationId xmlns:a16="http://schemas.microsoft.com/office/drawing/2014/main" id="{045472BD-30C5-1BF4-6D43-1BD04D91C974}"/>
              </a:ext>
            </a:extLst>
          </p:cNvPr>
          <p:cNvSpPr>
            <a:spLocks noGrp="1"/>
          </p:cNvSpPr>
          <p:nvPr>
            <p:ph idx="1"/>
          </p:nvPr>
        </p:nvSpPr>
        <p:spPr>
          <a:xfrm>
            <a:off x="4810259" y="649480"/>
            <a:ext cx="6555347" cy="5546047"/>
          </a:xfrm>
        </p:spPr>
        <p:txBody>
          <a:bodyPr anchor="ctr">
            <a:normAutofit/>
          </a:bodyPr>
          <a:lstStyle/>
          <a:p>
            <a:pPr lvl="0"/>
            <a:r>
              <a:rPr lang="en-AU" sz="2400" b="1" u="sng" dirty="0"/>
              <a:t>Drugs</a:t>
            </a:r>
            <a:endParaRPr lang="en-AU" sz="2400" dirty="0"/>
          </a:p>
          <a:p>
            <a:pPr lvl="0"/>
            <a:r>
              <a:rPr lang="en-AU" sz="2400" dirty="0"/>
              <a:t>Homelessness</a:t>
            </a:r>
          </a:p>
          <a:p>
            <a:pPr lvl="0"/>
            <a:r>
              <a:rPr lang="en-AU" sz="2400" dirty="0"/>
              <a:t>Alcohol</a:t>
            </a:r>
          </a:p>
          <a:p>
            <a:pPr lvl="0"/>
            <a:r>
              <a:rPr lang="en-AU" sz="2400" dirty="0"/>
              <a:t>Domestic violence</a:t>
            </a:r>
          </a:p>
          <a:p>
            <a:pPr lvl="0"/>
            <a:r>
              <a:rPr lang="en-AU" sz="2400" dirty="0"/>
              <a:t>Lack of support</a:t>
            </a:r>
          </a:p>
          <a:p>
            <a:pPr lvl="0"/>
            <a:r>
              <a:rPr lang="en-AU" sz="2400" dirty="0"/>
              <a:t>Negative/antisocial peer influence</a:t>
            </a:r>
          </a:p>
          <a:p>
            <a:pPr lvl="0"/>
            <a:r>
              <a:rPr lang="en-AU" sz="2400" dirty="0"/>
              <a:t>Breakdown of relationships</a:t>
            </a:r>
          </a:p>
          <a:p>
            <a:pPr lvl="0"/>
            <a:r>
              <a:rPr lang="en-AU" sz="2400" dirty="0"/>
              <a:t>Financial issues</a:t>
            </a:r>
          </a:p>
          <a:p>
            <a:pPr lvl="0"/>
            <a:r>
              <a:rPr lang="en-AU" sz="2400" dirty="0"/>
              <a:t>Lack of employment </a:t>
            </a:r>
          </a:p>
          <a:p>
            <a:r>
              <a:rPr lang="en-AU" sz="2400" dirty="0"/>
              <a:t>Other (e.g. trauma, DCP)</a:t>
            </a:r>
          </a:p>
          <a:p>
            <a:endParaRPr lang="en-AU" sz="2000" dirty="0"/>
          </a:p>
        </p:txBody>
      </p:sp>
    </p:spTree>
    <p:extLst>
      <p:ext uri="{BB962C8B-B14F-4D97-AF65-F5344CB8AC3E}">
        <p14:creationId xmlns:p14="http://schemas.microsoft.com/office/powerpoint/2010/main" val="44320350"/>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B860B2-E8C5-A07D-9E7B-81B2696F1D55}"/>
              </a:ext>
            </a:extLst>
          </p:cNvPr>
          <p:cNvSpPr>
            <a:spLocks noGrp="1"/>
          </p:cNvSpPr>
          <p:nvPr>
            <p:ph type="title"/>
          </p:nvPr>
        </p:nvSpPr>
        <p:spPr>
          <a:xfrm>
            <a:off x="466722" y="586855"/>
            <a:ext cx="3201366" cy="3387497"/>
          </a:xfrm>
        </p:spPr>
        <p:txBody>
          <a:bodyPr anchor="b">
            <a:normAutofit/>
          </a:bodyPr>
          <a:lstStyle/>
          <a:p>
            <a:pPr algn="r"/>
            <a:r>
              <a:rPr lang="en-AU" sz="4000" dirty="0">
                <a:solidFill>
                  <a:srgbClr val="FFFFFF"/>
                </a:solidFill>
              </a:rPr>
              <a:t>Drugs</a:t>
            </a:r>
          </a:p>
        </p:txBody>
      </p:sp>
      <p:sp>
        <p:nvSpPr>
          <p:cNvPr id="3" name="Content Placeholder 2">
            <a:extLst>
              <a:ext uri="{FF2B5EF4-FFF2-40B4-BE49-F238E27FC236}">
                <a16:creationId xmlns:a16="http://schemas.microsoft.com/office/drawing/2014/main" id="{D6E17DC7-E91C-FECE-4DB7-1234B43AB305}"/>
              </a:ext>
            </a:extLst>
          </p:cNvPr>
          <p:cNvSpPr>
            <a:spLocks noGrp="1"/>
          </p:cNvSpPr>
          <p:nvPr>
            <p:ph idx="1"/>
          </p:nvPr>
        </p:nvSpPr>
        <p:spPr>
          <a:xfrm>
            <a:off x="4810259" y="649480"/>
            <a:ext cx="6555347" cy="5546047"/>
          </a:xfrm>
        </p:spPr>
        <p:txBody>
          <a:bodyPr anchor="ctr">
            <a:normAutofit/>
          </a:bodyPr>
          <a:lstStyle/>
          <a:p>
            <a:r>
              <a:rPr lang="en-AU" b="1" dirty="0"/>
              <a:t>67.5%</a:t>
            </a:r>
            <a:r>
              <a:rPr lang="en-AU" dirty="0"/>
              <a:t> of participants indicated their offending was related to drug use.</a:t>
            </a:r>
          </a:p>
          <a:p>
            <a:pPr lvl="0"/>
            <a:r>
              <a:rPr lang="en-AU" dirty="0"/>
              <a:t>51.5% of these participants (87 people) indicated the drug as </a:t>
            </a:r>
            <a:r>
              <a:rPr lang="en-AU" b="1" dirty="0"/>
              <a:t>meth/speed/ice</a:t>
            </a:r>
          </a:p>
          <a:p>
            <a:pPr lvl="0"/>
            <a:r>
              <a:rPr lang="en-AU" dirty="0"/>
              <a:t>Alcohol (16), heroin (14), cannabis (8), cocaine/crack (6), “Fanta”/”GBH” (6), and MDMA (1) followed, respectively. </a:t>
            </a:r>
          </a:p>
          <a:p>
            <a:endParaRPr lang="en-AU" sz="2000" dirty="0"/>
          </a:p>
        </p:txBody>
      </p:sp>
    </p:spTree>
    <p:extLst>
      <p:ext uri="{BB962C8B-B14F-4D97-AF65-F5344CB8AC3E}">
        <p14:creationId xmlns:p14="http://schemas.microsoft.com/office/powerpoint/2010/main" val="3307337557"/>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D063B6-062E-2BA6-736F-CCD14BBCA0C9}"/>
              </a:ext>
            </a:extLst>
          </p:cNvPr>
          <p:cNvSpPr>
            <a:spLocks noGrp="1"/>
          </p:cNvSpPr>
          <p:nvPr>
            <p:ph type="title"/>
          </p:nvPr>
        </p:nvSpPr>
        <p:spPr>
          <a:xfrm>
            <a:off x="635000" y="640823"/>
            <a:ext cx="3418659" cy="5583148"/>
          </a:xfrm>
        </p:spPr>
        <p:txBody>
          <a:bodyPr anchor="ctr">
            <a:normAutofit/>
          </a:bodyPr>
          <a:lstStyle/>
          <a:p>
            <a:r>
              <a:rPr lang="en-AU" sz="5400"/>
              <a:t>Reasons for return</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6588636F-E5C5-32B3-BB92-CA2AA7609436}"/>
              </a:ext>
            </a:extLst>
          </p:cNvPr>
          <p:cNvGraphicFramePr>
            <a:graphicFrameLocks noGrp="1"/>
          </p:cNvGraphicFramePr>
          <p:nvPr>
            <p:ph idx="1"/>
            <p:extLst>
              <p:ext uri="{D42A27DB-BD31-4B8C-83A1-F6EECF244321}">
                <p14:modId xmlns:p14="http://schemas.microsoft.com/office/powerpoint/2010/main" val="3317521925"/>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68889252"/>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090EDE-56CC-1CCF-D0C9-1D1D81E1D52A}"/>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DAD50D-2E8B-92C3-3AD0-FB803B8FE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13B6EB-8FE7-1DBD-2580-A5622267FFA5}"/>
              </a:ext>
            </a:extLst>
          </p:cNvPr>
          <p:cNvSpPr>
            <a:spLocks noGrp="1"/>
          </p:cNvSpPr>
          <p:nvPr>
            <p:ph type="title"/>
          </p:nvPr>
        </p:nvSpPr>
        <p:spPr>
          <a:xfrm>
            <a:off x="635000" y="640823"/>
            <a:ext cx="3418659" cy="5583148"/>
          </a:xfrm>
        </p:spPr>
        <p:txBody>
          <a:bodyPr anchor="ctr">
            <a:normAutofit/>
          </a:bodyPr>
          <a:lstStyle/>
          <a:p>
            <a:r>
              <a:rPr lang="en-AU" sz="5400" dirty="0"/>
              <a:t>Grief and loss</a:t>
            </a:r>
          </a:p>
        </p:txBody>
      </p:sp>
      <p:sp>
        <p:nvSpPr>
          <p:cNvPr id="11" name="sketch line">
            <a:extLst>
              <a:ext uri="{FF2B5EF4-FFF2-40B4-BE49-F238E27FC236}">
                <a16:creationId xmlns:a16="http://schemas.microsoft.com/office/drawing/2014/main" id="{17C09373-5CF7-24EC-BBB2-EBC9C9981F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C78C834-F227-908A-EE39-BB548CBFDCB6}"/>
              </a:ext>
            </a:extLst>
          </p:cNvPr>
          <p:cNvGraphicFramePr>
            <a:graphicFrameLocks noGrp="1"/>
          </p:cNvGraphicFramePr>
          <p:nvPr>
            <p:ph idx="1"/>
            <p:extLst>
              <p:ext uri="{D42A27DB-BD31-4B8C-83A1-F6EECF244321}">
                <p14:modId xmlns:p14="http://schemas.microsoft.com/office/powerpoint/2010/main" val="3315720139"/>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Content Placeholder 2">
            <a:extLst>
              <a:ext uri="{FF2B5EF4-FFF2-40B4-BE49-F238E27FC236}">
                <a16:creationId xmlns:a16="http://schemas.microsoft.com/office/drawing/2014/main" id="{F605525F-21F5-B80C-85DB-5E3D0B70B5D0}"/>
              </a:ext>
            </a:extLst>
          </p:cNvPr>
          <p:cNvGraphicFramePr>
            <a:graphicFrameLocks/>
          </p:cNvGraphicFramePr>
          <p:nvPr>
            <p:extLst>
              <p:ext uri="{D42A27DB-BD31-4B8C-83A1-F6EECF244321}">
                <p14:modId xmlns:p14="http://schemas.microsoft.com/office/powerpoint/2010/main" val="1808235353"/>
              </p:ext>
            </p:extLst>
          </p:nvPr>
        </p:nvGraphicFramePr>
        <p:xfrm>
          <a:off x="4800418" y="793222"/>
          <a:ext cx="6900512" cy="553614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698697657"/>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C43FB1-B796-A7AE-7E46-208182EA8BD1}"/>
              </a:ext>
            </a:extLst>
          </p:cNvPr>
          <p:cNvSpPr>
            <a:spLocks noGrp="1"/>
          </p:cNvSpPr>
          <p:nvPr>
            <p:ph type="title"/>
          </p:nvPr>
        </p:nvSpPr>
        <p:spPr>
          <a:xfrm>
            <a:off x="838200" y="365125"/>
            <a:ext cx="10515600" cy="1325563"/>
          </a:xfrm>
        </p:spPr>
        <p:txBody>
          <a:bodyPr>
            <a:normAutofit/>
          </a:bodyPr>
          <a:lstStyle/>
          <a:p>
            <a:r>
              <a:rPr lang="en-AU" sz="5400"/>
              <a:t>Self-esteem</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0F3CB19-B841-259A-A601-AB1ABBDA7F3E}"/>
              </a:ext>
            </a:extLst>
          </p:cNvPr>
          <p:cNvSpPr>
            <a:spLocks noGrp="1"/>
          </p:cNvSpPr>
          <p:nvPr>
            <p:ph idx="1"/>
          </p:nvPr>
        </p:nvSpPr>
        <p:spPr>
          <a:xfrm>
            <a:off x="838200" y="1929384"/>
            <a:ext cx="10515600" cy="4251960"/>
          </a:xfrm>
        </p:spPr>
        <p:txBody>
          <a:bodyPr>
            <a:normAutofit/>
          </a:bodyPr>
          <a:lstStyle/>
          <a:p>
            <a:r>
              <a:rPr lang="en-AU" sz="2200"/>
              <a:t>We need to realise, because you’re on the street, doesn't make you a bad person. You should have options other than stealing, suicide or jail. A 24-hr place to recollect thought on what to do, not how to be ashamed </a:t>
            </a:r>
          </a:p>
          <a:p>
            <a:r>
              <a:rPr lang="en-AU" sz="2200"/>
              <a:t> Aboriginal people including myself can have negative impacts by the system due to incarceration we lose our foundation as women by being disempowered and systematically let down</a:t>
            </a:r>
          </a:p>
          <a:p>
            <a:r>
              <a:rPr lang="en-AU" sz="2200"/>
              <a:t> …[Also] better treatment of prisoners in prison by staff so a prisoner feels they have self-worth as opposed to being treated like dirt and having low self-esteem </a:t>
            </a:r>
          </a:p>
          <a:p>
            <a:r>
              <a:rPr lang="en-AU" sz="2200"/>
              <a:t> Not enough care, support and effort is put in or provided to prisoners who need rehabilitation whilst in prison. We’re just a number and an income to them and that’s why the recidivism rate here in WA prisons is the worst in Australia… </a:t>
            </a:r>
          </a:p>
          <a:p>
            <a:endParaRPr lang="en-AU" sz="2200"/>
          </a:p>
        </p:txBody>
      </p:sp>
    </p:spTree>
    <p:extLst>
      <p:ext uri="{BB962C8B-B14F-4D97-AF65-F5344CB8AC3E}">
        <p14:creationId xmlns:p14="http://schemas.microsoft.com/office/powerpoint/2010/main" val="4132889289"/>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2C5E60-8BD5-A79E-3A8C-0ED87615CC04}"/>
              </a:ext>
            </a:extLst>
          </p:cNvPr>
          <p:cNvSpPr>
            <a:spLocks noGrp="1"/>
          </p:cNvSpPr>
          <p:nvPr>
            <p:ph type="title"/>
          </p:nvPr>
        </p:nvSpPr>
        <p:spPr>
          <a:xfrm>
            <a:off x="466722" y="586855"/>
            <a:ext cx="3201366" cy="3387497"/>
          </a:xfrm>
        </p:spPr>
        <p:txBody>
          <a:bodyPr anchor="b">
            <a:normAutofit/>
          </a:bodyPr>
          <a:lstStyle/>
          <a:p>
            <a:pPr algn="r"/>
            <a:r>
              <a:rPr lang="en-AU" sz="4000" dirty="0">
                <a:solidFill>
                  <a:srgbClr val="FFFFFF"/>
                </a:solidFill>
              </a:rPr>
              <a:t>After release</a:t>
            </a:r>
          </a:p>
        </p:txBody>
      </p:sp>
      <p:sp>
        <p:nvSpPr>
          <p:cNvPr id="3" name="Content Placeholder 2">
            <a:extLst>
              <a:ext uri="{FF2B5EF4-FFF2-40B4-BE49-F238E27FC236}">
                <a16:creationId xmlns:a16="http://schemas.microsoft.com/office/drawing/2014/main" id="{2A86AE8F-F0C3-6D4F-276D-55075B8A127B}"/>
              </a:ext>
            </a:extLst>
          </p:cNvPr>
          <p:cNvSpPr>
            <a:spLocks noGrp="1"/>
          </p:cNvSpPr>
          <p:nvPr>
            <p:ph idx="1"/>
          </p:nvPr>
        </p:nvSpPr>
        <p:spPr>
          <a:xfrm>
            <a:off x="4810259" y="649480"/>
            <a:ext cx="6555347" cy="5546047"/>
          </a:xfrm>
        </p:spPr>
        <p:txBody>
          <a:bodyPr anchor="ctr">
            <a:normAutofit/>
          </a:bodyPr>
          <a:lstStyle/>
          <a:p>
            <a:pPr lvl="0"/>
            <a:r>
              <a:rPr lang="en-AU" sz="3200" dirty="0"/>
              <a:t>45.6% had a safe place to go</a:t>
            </a:r>
          </a:p>
          <a:p>
            <a:pPr lvl="0"/>
            <a:r>
              <a:rPr lang="en-AU" sz="3200" dirty="0"/>
              <a:t>29.0% had an income</a:t>
            </a:r>
          </a:p>
          <a:p>
            <a:pPr lvl="0"/>
            <a:r>
              <a:rPr lang="en-AU" sz="3200" dirty="0"/>
              <a:t>26.6% had their own home </a:t>
            </a:r>
          </a:p>
          <a:p>
            <a:pPr lvl="0"/>
            <a:r>
              <a:rPr lang="en-AU" sz="3200" dirty="0"/>
              <a:t>19.5% had employment</a:t>
            </a:r>
          </a:p>
          <a:p>
            <a:pPr marL="0" indent="0">
              <a:buNone/>
            </a:pPr>
            <a:endParaRPr lang="en-AU" sz="3200" dirty="0"/>
          </a:p>
          <a:p>
            <a:pPr marL="0" indent="0">
              <a:buNone/>
            </a:pPr>
            <a:r>
              <a:rPr lang="en-AU" sz="3200" dirty="0"/>
              <a:t>And…</a:t>
            </a:r>
          </a:p>
          <a:p>
            <a:pPr lvl="0"/>
            <a:r>
              <a:rPr lang="en-AU" sz="3200" dirty="0"/>
              <a:t>27.8% said they had </a:t>
            </a:r>
            <a:r>
              <a:rPr lang="en-AU" sz="3200" u="sng" dirty="0"/>
              <a:t>none </a:t>
            </a:r>
            <a:r>
              <a:rPr lang="en-AU" sz="3200" dirty="0"/>
              <a:t>of the above </a:t>
            </a:r>
          </a:p>
          <a:p>
            <a:endParaRPr lang="en-AU" sz="2000" dirty="0"/>
          </a:p>
          <a:p>
            <a:endParaRPr lang="en-AU" sz="2000" dirty="0"/>
          </a:p>
        </p:txBody>
      </p:sp>
    </p:spTree>
    <p:extLst>
      <p:ext uri="{BB962C8B-B14F-4D97-AF65-F5344CB8AC3E}">
        <p14:creationId xmlns:p14="http://schemas.microsoft.com/office/powerpoint/2010/main" val="827016534"/>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3B1824-13A7-53B8-E050-6BDEE95015DD}"/>
              </a:ext>
            </a:extLst>
          </p:cNvPr>
          <p:cNvSpPr>
            <a:spLocks noGrp="1"/>
          </p:cNvSpPr>
          <p:nvPr>
            <p:ph type="title"/>
          </p:nvPr>
        </p:nvSpPr>
        <p:spPr>
          <a:xfrm>
            <a:off x="466722" y="586855"/>
            <a:ext cx="3201366" cy="3387497"/>
          </a:xfrm>
        </p:spPr>
        <p:txBody>
          <a:bodyPr anchor="b">
            <a:normAutofit/>
          </a:bodyPr>
          <a:lstStyle/>
          <a:p>
            <a:pPr algn="r"/>
            <a:r>
              <a:rPr lang="en-AU" sz="4000" dirty="0">
                <a:solidFill>
                  <a:srgbClr val="FFFFFF"/>
                </a:solidFill>
              </a:rPr>
              <a:t>Biggest support after release</a:t>
            </a:r>
          </a:p>
        </p:txBody>
      </p:sp>
      <p:sp>
        <p:nvSpPr>
          <p:cNvPr id="3" name="Content Placeholder 2">
            <a:extLst>
              <a:ext uri="{FF2B5EF4-FFF2-40B4-BE49-F238E27FC236}">
                <a16:creationId xmlns:a16="http://schemas.microsoft.com/office/drawing/2014/main" id="{C8014931-53C5-8DA6-D203-CE4EEA478CD9}"/>
              </a:ext>
            </a:extLst>
          </p:cNvPr>
          <p:cNvSpPr>
            <a:spLocks noGrp="1"/>
          </p:cNvSpPr>
          <p:nvPr>
            <p:ph idx="1"/>
          </p:nvPr>
        </p:nvSpPr>
        <p:spPr>
          <a:xfrm>
            <a:off x="4810259" y="649480"/>
            <a:ext cx="6555347" cy="5546047"/>
          </a:xfrm>
        </p:spPr>
        <p:txBody>
          <a:bodyPr anchor="ctr">
            <a:normAutofit/>
          </a:bodyPr>
          <a:lstStyle/>
          <a:p>
            <a:pPr lvl="0"/>
            <a:r>
              <a:rPr lang="en-AU" sz="3200" dirty="0"/>
              <a:t>Family: 77</a:t>
            </a:r>
          </a:p>
          <a:p>
            <a:pPr lvl="0"/>
            <a:r>
              <a:rPr lang="en-AU" sz="3200" dirty="0"/>
              <a:t>Partner: 53</a:t>
            </a:r>
          </a:p>
          <a:p>
            <a:pPr lvl="0"/>
            <a:r>
              <a:rPr lang="en-AU" sz="3200" dirty="0"/>
              <a:t>Reintegration service: 19</a:t>
            </a:r>
          </a:p>
          <a:p>
            <a:pPr lvl="0"/>
            <a:r>
              <a:rPr lang="en-AU" sz="3200" dirty="0"/>
              <a:t>Friends: 4</a:t>
            </a:r>
          </a:p>
          <a:p>
            <a:pPr lvl="0"/>
            <a:r>
              <a:rPr lang="en-AU" sz="3200" i="1" dirty="0"/>
              <a:t>None of the above: 37</a:t>
            </a:r>
            <a:endParaRPr lang="en-AU" sz="3200" dirty="0"/>
          </a:p>
          <a:p>
            <a:endParaRPr lang="en-AU" sz="2000" dirty="0"/>
          </a:p>
        </p:txBody>
      </p:sp>
    </p:spTree>
    <p:extLst>
      <p:ext uri="{BB962C8B-B14F-4D97-AF65-F5344CB8AC3E}">
        <p14:creationId xmlns:p14="http://schemas.microsoft.com/office/powerpoint/2010/main" val="2704961436"/>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FAFFB2-F00C-4153-BFEB-7BD16C910F02}"/>
              </a:ext>
            </a:extLst>
          </p:cNvPr>
          <p:cNvSpPr>
            <a:spLocks noGrp="1"/>
          </p:cNvSpPr>
          <p:nvPr>
            <p:ph type="title"/>
          </p:nvPr>
        </p:nvSpPr>
        <p:spPr>
          <a:xfrm>
            <a:off x="466722" y="586855"/>
            <a:ext cx="3201366" cy="3387497"/>
          </a:xfrm>
        </p:spPr>
        <p:txBody>
          <a:bodyPr anchor="b">
            <a:normAutofit/>
          </a:bodyPr>
          <a:lstStyle/>
          <a:p>
            <a:pPr algn="r"/>
            <a:r>
              <a:rPr lang="en-AU" sz="3400" b="1" dirty="0">
                <a:solidFill>
                  <a:srgbClr val="FFFFFF"/>
                </a:solidFill>
              </a:rPr>
              <a:t>What support did you need most? </a:t>
            </a:r>
            <a:br>
              <a:rPr lang="en-AU" sz="3400" dirty="0">
                <a:solidFill>
                  <a:srgbClr val="FFFFFF"/>
                </a:solidFill>
              </a:rPr>
            </a:br>
            <a:r>
              <a:rPr lang="en-AU" sz="3400" dirty="0">
                <a:solidFill>
                  <a:srgbClr val="FFFFFF"/>
                </a:solidFill>
              </a:rPr>
              <a:t>Responses were coded and key themes were </a:t>
            </a:r>
            <a:br>
              <a:rPr lang="en-AU" sz="3400" dirty="0">
                <a:solidFill>
                  <a:srgbClr val="FFFFFF"/>
                </a:solidFill>
              </a:rPr>
            </a:br>
            <a:r>
              <a:rPr lang="en-AU" sz="3400" dirty="0">
                <a:solidFill>
                  <a:srgbClr val="FFFFFF"/>
                </a:solidFill>
              </a:rPr>
              <a:t>(in order):</a:t>
            </a:r>
            <a:br>
              <a:rPr lang="en-AU" sz="3400" dirty="0">
                <a:solidFill>
                  <a:srgbClr val="FFFFFF"/>
                </a:solidFill>
              </a:rPr>
            </a:br>
            <a:endParaRPr lang="en-AU" sz="3400" dirty="0">
              <a:solidFill>
                <a:srgbClr val="FFFFFF"/>
              </a:solidFill>
            </a:endParaRPr>
          </a:p>
        </p:txBody>
      </p:sp>
      <p:sp>
        <p:nvSpPr>
          <p:cNvPr id="3" name="Content Placeholder 2">
            <a:extLst>
              <a:ext uri="{FF2B5EF4-FFF2-40B4-BE49-F238E27FC236}">
                <a16:creationId xmlns:a16="http://schemas.microsoft.com/office/drawing/2014/main" id="{D19A93F8-72B4-0C4D-9AFF-5B5F469C2872}"/>
              </a:ext>
            </a:extLst>
          </p:cNvPr>
          <p:cNvSpPr>
            <a:spLocks noGrp="1"/>
          </p:cNvSpPr>
          <p:nvPr>
            <p:ph idx="1"/>
          </p:nvPr>
        </p:nvSpPr>
        <p:spPr>
          <a:xfrm>
            <a:off x="4810259" y="649480"/>
            <a:ext cx="6555347" cy="5546047"/>
          </a:xfrm>
        </p:spPr>
        <p:txBody>
          <a:bodyPr anchor="ctr">
            <a:normAutofit/>
          </a:bodyPr>
          <a:lstStyle/>
          <a:p>
            <a:pPr lvl="0"/>
            <a:r>
              <a:rPr lang="en-AU" sz="2400" u="sng" dirty="0"/>
              <a:t>Housing: 61</a:t>
            </a:r>
            <a:endParaRPr lang="en-AU" sz="2400" dirty="0"/>
          </a:p>
          <a:p>
            <a:pPr lvl="0"/>
            <a:r>
              <a:rPr lang="en-AU" sz="2400" dirty="0"/>
              <a:t>Employment: 38</a:t>
            </a:r>
          </a:p>
          <a:p>
            <a:pPr lvl="0"/>
            <a:r>
              <a:rPr lang="en-AU" sz="2400" dirty="0"/>
              <a:t>Mental health/counselling: 31</a:t>
            </a:r>
          </a:p>
          <a:p>
            <a:pPr lvl="0"/>
            <a:r>
              <a:rPr lang="en-AU" sz="2400" dirty="0"/>
              <a:t>Drug support: 22</a:t>
            </a:r>
          </a:p>
          <a:p>
            <a:pPr lvl="0"/>
            <a:r>
              <a:rPr lang="en-AU" sz="2400" dirty="0"/>
              <a:t>Family and friends: 20</a:t>
            </a:r>
          </a:p>
          <a:p>
            <a:pPr lvl="0"/>
            <a:r>
              <a:rPr lang="en-AU" sz="2400" dirty="0"/>
              <a:t>Financial support: 11</a:t>
            </a:r>
          </a:p>
          <a:p>
            <a:pPr lvl="0"/>
            <a:r>
              <a:rPr lang="en-AU" sz="2400" dirty="0"/>
              <a:t>Reintegration support: 10</a:t>
            </a:r>
          </a:p>
          <a:p>
            <a:pPr lvl="0"/>
            <a:r>
              <a:rPr lang="en-AU" sz="2400" dirty="0"/>
              <a:t>Alcohol: 8</a:t>
            </a:r>
          </a:p>
          <a:p>
            <a:pPr lvl="0"/>
            <a:r>
              <a:rPr lang="en-AU" sz="2400" dirty="0"/>
              <a:t>Others: disability, health/hospital, domestic violence or family support, transport/travel, curfew.</a:t>
            </a:r>
          </a:p>
          <a:p>
            <a:endParaRPr lang="en-AU" sz="2000" dirty="0"/>
          </a:p>
        </p:txBody>
      </p:sp>
    </p:spTree>
    <p:extLst>
      <p:ext uri="{BB962C8B-B14F-4D97-AF65-F5344CB8AC3E}">
        <p14:creationId xmlns:p14="http://schemas.microsoft.com/office/powerpoint/2010/main" val="803439062"/>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200893-BCD6-69ED-7F33-407097BF4C4A}"/>
              </a:ext>
            </a:extLst>
          </p:cNvPr>
          <p:cNvSpPr>
            <a:spLocks noGrp="1"/>
          </p:cNvSpPr>
          <p:nvPr>
            <p:ph type="title"/>
          </p:nvPr>
        </p:nvSpPr>
        <p:spPr>
          <a:xfrm>
            <a:off x="841248" y="548640"/>
            <a:ext cx="3600860" cy="5431536"/>
          </a:xfrm>
        </p:spPr>
        <p:txBody>
          <a:bodyPr>
            <a:normAutofit/>
          </a:bodyPr>
          <a:lstStyle/>
          <a:p>
            <a:r>
              <a:rPr lang="en-AU" sz="5400"/>
              <a:t>Reflecting on release</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BD5025B-4929-9522-7A41-01CFE991FF5D}"/>
              </a:ext>
            </a:extLst>
          </p:cNvPr>
          <p:cNvSpPr>
            <a:spLocks noGrp="1"/>
          </p:cNvSpPr>
          <p:nvPr>
            <p:ph idx="1"/>
          </p:nvPr>
        </p:nvSpPr>
        <p:spPr>
          <a:xfrm>
            <a:off x="5126418" y="320040"/>
            <a:ext cx="6224335" cy="5663587"/>
          </a:xfrm>
        </p:spPr>
        <p:txBody>
          <a:bodyPr anchor="ctr">
            <a:normAutofit fontScale="92500" lnSpcReduction="20000"/>
          </a:bodyPr>
          <a:lstStyle/>
          <a:p>
            <a:pPr>
              <a:lnSpc>
                <a:spcPct val="110000"/>
              </a:lnSpc>
            </a:pPr>
            <a:endParaRPr lang="en-AU" sz="2400" i="1" dirty="0"/>
          </a:p>
          <a:p>
            <a:pPr>
              <a:lnSpc>
                <a:spcPct val="110000"/>
              </a:lnSpc>
            </a:pPr>
            <a:r>
              <a:rPr lang="en-AU" sz="2400" i="1" dirty="0"/>
              <a:t>No purpose and support on the outside after my first offence that led me to jail, I feel like an outcast to both society and my culture. </a:t>
            </a:r>
          </a:p>
          <a:p>
            <a:pPr>
              <a:lnSpc>
                <a:spcPct val="110000"/>
              </a:lnSpc>
            </a:pPr>
            <a:r>
              <a:rPr lang="en-AU" sz="2400" i="1" dirty="0"/>
              <a:t>I had nothing when I got out and everyone around me just wanted to steal and do drugs, so I fell into the same habits they were doing, and it was such a bad atmosphere I just really wanted to come back to prison. </a:t>
            </a:r>
          </a:p>
          <a:p>
            <a:pPr>
              <a:lnSpc>
                <a:spcPct val="110000"/>
              </a:lnSpc>
            </a:pPr>
            <a:r>
              <a:rPr lang="en-AU" sz="2400" i="1" dirty="0"/>
              <a:t>A transition place to stay in order to get ready for work</a:t>
            </a:r>
          </a:p>
          <a:p>
            <a:pPr>
              <a:lnSpc>
                <a:spcPct val="110000"/>
              </a:lnSpc>
            </a:pPr>
            <a:r>
              <a:rPr lang="en-AU" sz="2400" i="1" dirty="0"/>
              <a:t> Accommodation to keep me secure </a:t>
            </a:r>
          </a:p>
          <a:p>
            <a:pPr>
              <a:lnSpc>
                <a:spcPct val="110000"/>
              </a:lnSpc>
            </a:pPr>
            <a:r>
              <a:rPr lang="en-AU" sz="2400" i="1" dirty="0"/>
              <a:t> Housing I've been homeless since 2011</a:t>
            </a:r>
          </a:p>
          <a:p>
            <a:pPr>
              <a:lnSpc>
                <a:spcPct val="110000"/>
              </a:lnSpc>
            </a:pPr>
            <a:r>
              <a:rPr lang="en-AU" sz="2400" i="1" dirty="0"/>
              <a:t> Accommodation was very hard being an adult going back to Dad's </a:t>
            </a:r>
          </a:p>
          <a:p>
            <a:endParaRPr lang="en-AU" sz="2200" i="1" dirty="0"/>
          </a:p>
          <a:p>
            <a:endParaRPr lang="en-AU" sz="2200" dirty="0"/>
          </a:p>
        </p:txBody>
      </p:sp>
    </p:spTree>
    <p:extLst>
      <p:ext uri="{BB962C8B-B14F-4D97-AF65-F5344CB8AC3E}">
        <p14:creationId xmlns:p14="http://schemas.microsoft.com/office/powerpoint/2010/main" val="406967387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4181C-3468-2274-0665-A8D9A64F7C53}"/>
              </a:ext>
            </a:extLst>
          </p:cNvPr>
          <p:cNvSpPr>
            <a:spLocks noGrp="1"/>
          </p:cNvSpPr>
          <p:nvPr>
            <p:ph type="title"/>
          </p:nvPr>
        </p:nvSpPr>
        <p:spPr/>
        <p:txBody>
          <a:bodyPr/>
          <a:lstStyle/>
          <a:p>
            <a:r>
              <a:rPr lang="en-AU" dirty="0"/>
              <a:t>Funding acknowledgement</a:t>
            </a:r>
          </a:p>
        </p:txBody>
      </p:sp>
      <p:sp>
        <p:nvSpPr>
          <p:cNvPr id="3" name="Content Placeholder 2">
            <a:extLst>
              <a:ext uri="{FF2B5EF4-FFF2-40B4-BE49-F238E27FC236}">
                <a16:creationId xmlns:a16="http://schemas.microsoft.com/office/drawing/2014/main" id="{51CD967A-AEE0-72F1-3F2E-67FD638493E4}"/>
              </a:ext>
            </a:extLst>
          </p:cNvPr>
          <p:cNvSpPr>
            <a:spLocks noGrp="1"/>
          </p:cNvSpPr>
          <p:nvPr>
            <p:ph idx="1"/>
          </p:nvPr>
        </p:nvSpPr>
        <p:spPr>
          <a:xfrm>
            <a:off x="838200" y="2125979"/>
            <a:ext cx="10515600" cy="4050983"/>
          </a:xfrm>
        </p:spPr>
        <p:txBody>
          <a:bodyPr/>
          <a:lstStyle/>
          <a:p>
            <a:pPr marL="342900" lvl="0" indent="-342900">
              <a:buFont typeface="Symbol" panose="05050102010706020507" pitchFamily="18" charset="2"/>
              <a:buChar char=""/>
            </a:pPr>
            <a:r>
              <a:rPr lang="en-AU" sz="2400" dirty="0">
                <a:latin typeface="Calibri" panose="020F0502020204030204" pitchFamily="34" charset="0"/>
                <a:ea typeface="Times New Roman" panose="02020603050405020304" pitchFamily="18" charset="0"/>
              </a:rPr>
              <a:t>The project was funded by the Department of Justice </a:t>
            </a:r>
            <a:r>
              <a:rPr lang="en-AU" sz="2400" b="1" dirty="0">
                <a:latin typeface="Calibri" panose="020F0502020204030204" pitchFamily="34" charset="0"/>
                <a:ea typeface="Times New Roman" panose="02020603050405020304" pitchFamily="18" charset="0"/>
              </a:rPr>
              <a:t>WACSAR</a:t>
            </a:r>
            <a:r>
              <a:rPr lang="en-AU" sz="2400" dirty="0">
                <a:latin typeface="Calibri" panose="020F0502020204030204" pitchFamily="34" charset="0"/>
                <a:ea typeface="Times New Roman" panose="02020603050405020304" pitchFamily="18" charset="0"/>
              </a:rPr>
              <a:t> grant scheme.</a:t>
            </a:r>
          </a:p>
          <a:p>
            <a:pPr marL="342900" lvl="0" indent="-342900">
              <a:buFont typeface="Symbol" panose="05050102010706020507" pitchFamily="18" charset="2"/>
              <a:buChar char=""/>
            </a:pPr>
            <a:r>
              <a:rPr lang="en-AU" sz="2400" dirty="0">
                <a:effectLst/>
                <a:latin typeface="Calibri" panose="020F0502020204030204" pitchFamily="34" charset="0"/>
                <a:ea typeface="Times New Roman" panose="02020603050405020304" pitchFamily="18" charset="0"/>
              </a:rPr>
              <a:t>Any material published or made publicly available by a researcher cannot be considered as either endorsed by the Department or an expression of the policies or views of the Department.</a:t>
            </a:r>
            <a:endParaRPr lang="en-AU" sz="24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AU" sz="2400" dirty="0">
                <a:effectLst/>
                <a:latin typeface="Calibri" panose="020F0502020204030204" pitchFamily="34" charset="0"/>
                <a:ea typeface="Times New Roman" panose="02020603050405020304" pitchFamily="18" charset="0"/>
              </a:rPr>
              <a:t>Any errors of omission or commission are the responsibility of the researchers.</a:t>
            </a:r>
            <a:endParaRPr lang="en-AU" sz="2400" dirty="0">
              <a:effectLst/>
              <a:latin typeface="Calibri" panose="020F0502020204030204" pitchFamily="34" charset="0"/>
              <a:ea typeface="Calibri" panose="020F0502020204030204" pitchFamily="34" charset="0"/>
            </a:endParaRPr>
          </a:p>
          <a:p>
            <a:pPr marL="0" indent="0">
              <a:buNone/>
            </a:pPr>
            <a:endParaRPr lang="en-AU" sz="2400" dirty="0">
              <a:effectLst/>
              <a:latin typeface="Calibri" panose="020F0502020204030204" pitchFamily="34" charset="0"/>
              <a:ea typeface="Calibri" panose="020F0502020204030204" pitchFamily="34" charset="0"/>
            </a:endParaRPr>
          </a:p>
          <a:p>
            <a:endParaRPr lang="en-AU" dirty="0"/>
          </a:p>
        </p:txBody>
      </p:sp>
    </p:spTree>
    <p:extLst>
      <p:ext uri="{BB962C8B-B14F-4D97-AF65-F5344CB8AC3E}">
        <p14:creationId xmlns:p14="http://schemas.microsoft.com/office/powerpoint/2010/main" val="2180869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F6DBF82-ED72-2E2B-D4F4-6A3E603EFBA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D1E033-8DB8-C2C8-B6D8-15324DD5B730}"/>
              </a:ext>
            </a:extLst>
          </p:cNvPr>
          <p:cNvSpPr>
            <a:spLocks noGrp="1"/>
          </p:cNvSpPr>
          <p:nvPr>
            <p:ph type="title"/>
          </p:nvPr>
        </p:nvSpPr>
        <p:spPr>
          <a:xfrm>
            <a:off x="838200" y="365125"/>
            <a:ext cx="10515600" cy="1325563"/>
          </a:xfrm>
        </p:spPr>
        <p:txBody>
          <a:bodyPr>
            <a:normAutofit/>
          </a:bodyPr>
          <a:lstStyle/>
          <a:p>
            <a:r>
              <a:rPr lang="en-AU" sz="5400" dirty="0"/>
              <a:t>Needs after release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C205A87-9B3D-E49A-A0D2-7F286DD92BB3}"/>
              </a:ext>
            </a:extLst>
          </p:cNvPr>
          <p:cNvSpPr>
            <a:spLocks noGrp="1"/>
          </p:cNvSpPr>
          <p:nvPr>
            <p:ph idx="1"/>
          </p:nvPr>
        </p:nvSpPr>
        <p:spPr>
          <a:xfrm>
            <a:off x="838200" y="1929384"/>
            <a:ext cx="10515600" cy="4251960"/>
          </a:xfrm>
        </p:spPr>
        <p:txBody>
          <a:bodyPr>
            <a:normAutofit/>
          </a:bodyPr>
          <a:lstStyle/>
          <a:p>
            <a:endParaRPr lang="en-AU" sz="2200" i="1" dirty="0"/>
          </a:p>
          <a:p>
            <a:r>
              <a:rPr lang="en-AU" sz="2200" i="1" dirty="0"/>
              <a:t>Need support with job support e.g. ways of getting to job. Clothes and basic tools needed for job</a:t>
            </a:r>
          </a:p>
          <a:p>
            <a:r>
              <a:rPr lang="en-AU" sz="2200" i="1" dirty="0"/>
              <a:t>Financial help and accommodation, they are the most important to most persons in prison because the period of time things change, we move back into the community, back to the same place where it all start </a:t>
            </a:r>
          </a:p>
          <a:p>
            <a:r>
              <a:rPr lang="en-AU" sz="2200" i="1" dirty="0"/>
              <a:t> Give a man purpose/job give a man a safe place to call home and you slash the recidivism rate </a:t>
            </a:r>
          </a:p>
          <a:p>
            <a:endParaRPr lang="en-AU" sz="2200" i="1" dirty="0"/>
          </a:p>
          <a:p>
            <a:endParaRPr lang="en-AU" sz="2200" dirty="0"/>
          </a:p>
        </p:txBody>
      </p:sp>
    </p:spTree>
    <p:extLst>
      <p:ext uri="{BB962C8B-B14F-4D97-AF65-F5344CB8AC3E}">
        <p14:creationId xmlns:p14="http://schemas.microsoft.com/office/powerpoint/2010/main" val="118835386"/>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FFAF912-25E1-C5D7-4163-270F8030522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3B60A2-8BA0-0C1A-6022-CF8002B89428}"/>
              </a:ext>
            </a:extLst>
          </p:cNvPr>
          <p:cNvSpPr>
            <a:spLocks noGrp="1"/>
          </p:cNvSpPr>
          <p:nvPr>
            <p:ph type="title"/>
          </p:nvPr>
        </p:nvSpPr>
        <p:spPr>
          <a:xfrm>
            <a:off x="838200" y="365125"/>
            <a:ext cx="10515600" cy="1325563"/>
          </a:xfrm>
        </p:spPr>
        <p:txBody>
          <a:bodyPr>
            <a:normAutofit/>
          </a:bodyPr>
          <a:lstStyle/>
          <a:p>
            <a:r>
              <a:rPr lang="en-AU" sz="5400" dirty="0"/>
              <a:t>Needs after release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2615DD8-2566-AFAB-18AE-62DA07E14AA1}"/>
              </a:ext>
            </a:extLst>
          </p:cNvPr>
          <p:cNvSpPr>
            <a:spLocks noGrp="1"/>
          </p:cNvSpPr>
          <p:nvPr>
            <p:ph idx="1"/>
          </p:nvPr>
        </p:nvSpPr>
        <p:spPr>
          <a:xfrm>
            <a:off x="838200" y="1929384"/>
            <a:ext cx="10515600" cy="4251960"/>
          </a:xfrm>
        </p:spPr>
        <p:txBody>
          <a:bodyPr>
            <a:normAutofit/>
          </a:bodyPr>
          <a:lstStyle/>
          <a:p>
            <a:endParaRPr lang="en-AU" sz="2000" i="1"/>
          </a:p>
          <a:p>
            <a:r>
              <a:rPr lang="en-AU" sz="2000" i="1"/>
              <a:t>Counselling for emotional regulation relating to my anger issues</a:t>
            </a:r>
          </a:p>
          <a:p>
            <a:r>
              <a:rPr lang="en-AU" sz="2000" i="1"/>
              <a:t>Counselling for scars on brain </a:t>
            </a:r>
          </a:p>
          <a:p>
            <a:r>
              <a:rPr lang="en-AU" sz="2000" i="1"/>
              <a:t>Mediation with my family I have to, they are hurting with me, counselling for the family </a:t>
            </a:r>
          </a:p>
          <a:p>
            <a:r>
              <a:rPr lang="en-AU" sz="2000" i="1"/>
              <a:t> I needed counselling… I needed help with rehabilitation and help remaining drug free. I needed someone to confide in, and be able to communicate with somebody… I needed a network of people who knew the struggles and had experienced them and could share stories and advice</a:t>
            </a:r>
          </a:p>
          <a:p>
            <a:r>
              <a:rPr lang="en-AU" sz="2000" i="1"/>
              <a:t> Emotional support. I feel being institutionalised is a very hard cycle to break, in prison this is a little community, most of us thrive off routine and structure, also discipline, I can do really well in an institution but the moment I put out on my own, I struggle. just basic day to day support, budgeting, cooking all things that a normal person has in place </a:t>
            </a:r>
          </a:p>
          <a:p>
            <a:endParaRPr lang="en-AU" sz="2000"/>
          </a:p>
        </p:txBody>
      </p:sp>
    </p:spTree>
    <p:extLst>
      <p:ext uri="{BB962C8B-B14F-4D97-AF65-F5344CB8AC3E}">
        <p14:creationId xmlns:p14="http://schemas.microsoft.com/office/powerpoint/2010/main" val="3474202074"/>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A38038-C9B8-690E-98EA-B004383B473E}"/>
              </a:ext>
            </a:extLst>
          </p:cNvPr>
          <p:cNvSpPr>
            <a:spLocks noGrp="1"/>
          </p:cNvSpPr>
          <p:nvPr>
            <p:ph type="title"/>
          </p:nvPr>
        </p:nvSpPr>
        <p:spPr>
          <a:xfrm>
            <a:off x="6094105" y="802955"/>
            <a:ext cx="4977976" cy="2786065"/>
          </a:xfrm>
        </p:spPr>
        <p:txBody>
          <a:bodyPr>
            <a:normAutofit/>
          </a:bodyPr>
          <a:lstStyle/>
          <a:p>
            <a:br>
              <a:rPr lang="en-AU" sz="3600" dirty="0">
                <a:solidFill>
                  <a:schemeClr val="tx2"/>
                </a:solidFill>
              </a:rPr>
            </a:br>
            <a:endParaRPr lang="en-AU" sz="3600" dirty="0">
              <a:solidFill>
                <a:schemeClr val="tx2"/>
              </a:solidFill>
            </a:endParaRPr>
          </a:p>
        </p:txBody>
      </p:sp>
      <p:pic>
        <p:nvPicPr>
          <p:cNvPr id="7" name="Graphic 6" descr="Open Hand">
            <a:extLst>
              <a:ext uri="{FF2B5EF4-FFF2-40B4-BE49-F238E27FC236}">
                <a16:creationId xmlns:a16="http://schemas.microsoft.com/office/drawing/2014/main" id="{954109B9-4182-9C50-D931-A548677A893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951" y="1793846"/>
            <a:ext cx="3620021" cy="3620021"/>
          </a:xfrm>
          <a:prstGeom prst="rect">
            <a:avLst/>
          </a:prstGeom>
        </p:spPr>
      </p:pic>
      <p:sp>
        <p:nvSpPr>
          <p:cNvPr id="3" name="Content Placeholder 2">
            <a:extLst>
              <a:ext uri="{FF2B5EF4-FFF2-40B4-BE49-F238E27FC236}">
                <a16:creationId xmlns:a16="http://schemas.microsoft.com/office/drawing/2014/main" id="{F8121C59-FCC9-AC1A-DEDA-00C27004FFC5}"/>
              </a:ext>
            </a:extLst>
          </p:cNvPr>
          <p:cNvSpPr>
            <a:spLocks noGrp="1"/>
          </p:cNvSpPr>
          <p:nvPr>
            <p:ph idx="1"/>
          </p:nvPr>
        </p:nvSpPr>
        <p:spPr>
          <a:xfrm>
            <a:off x="6090574" y="802954"/>
            <a:ext cx="4977578" cy="5258017"/>
          </a:xfrm>
        </p:spPr>
        <p:txBody>
          <a:bodyPr anchor="ctr">
            <a:normAutofit fontScale="92500" lnSpcReduction="10000"/>
          </a:bodyPr>
          <a:lstStyle/>
          <a:p>
            <a:pPr marL="0" indent="0">
              <a:buNone/>
            </a:pPr>
            <a:r>
              <a:rPr lang="en-AU" i="1" dirty="0"/>
              <a:t>I needed a hug, a soft hand, a bit of advice, a warm blanket, bed and shower…</a:t>
            </a:r>
          </a:p>
          <a:p>
            <a:pPr marL="0" indent="0">
              <a:buNone/>
            </a:pPr>
            <a:endParaRPr lang="en-AU" sz="3200" i="1" dirty="0">
              <a:solidFill>
                <a:schemeClr val="tx2"/>
              </a:solidFill>
            </a:endParaRPr>
          </a:p>
          <a:p>
            <a:pPr marL="0" indent="0">
              <a:buNone/>
            </a:pPr>
            <a:r>
              <a:rPr lang="en-AU" i="1" dirty="0"/>
              <a:t>Emotional support. I feel being institutionalised is a very hard cycle to break, in prison this is a little community, most of us thrive off routine and structure, also discipline, I can do really well in an institution but the moment I put out on my own, I struggle. just basic day to day support, budgeting, cooking all things that a normal person has in place</a:t>
            </a:r>
            <a:endParaRPr lang="en-AU" sz="3200" i="1" dirty="0">
              <a:solidFill>
                <a:schemeClr val="tx2"/>
              </a:solidFill>
            </a:endParaRPr>
          </a:p>
        </p:txBody>
      </p:sp>
      <p:grpSp>
        <p:nvGrpSpPr>
          <p:cNvPr id="14"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26010445"/>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FDC2B3-178A-F598-61B5-D493B9CCFA0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82DBC70-0D71-A31B-562D-AC245E1A1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00D1710-FDFA-C4B6-DDC8-46F01B6BC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9671A0-D647-35C3-826F-3BCED138AE63}"/>
              </a:ext>
            </a:extLst>
          </p:cNvPr>
          <p:cNvSpPr>
            <a:spLocks noGrp="1"/>
          </p:cNvSpPr>
          <p:nvPr>
            <p:ph type="title"/>
          </p:nvPr>
        </p:nvSpPr>
        <p:spPr>
          <a:xfrm>
            <a:off x="6094105" y="802955"/>
            <a:ext cx="4977976" cy="2786065"/>
          </a:xfrm>
        </p:spPr>
        <p:txBody>
          <a:bodyPr>
            <a:normAutofit/>
          </a:bodyPr>
          <a:lstStyle/>
          <a:p>
            <a:br>
              <a:rPr lang="en-AU" sz="3600" dirty="0">
                <a:solidFill>
                  <a:schemeClr val="tx2"/>
                </a:solidFill>
              </a:rPr>
            </a:br>
            <a:endParaRPr lang="en-AU" sz="3600" dirty="0">
              <a:solidFill>
                <a:schemeClr val="tx2"/>
              </a:solidFill>
            </a:endParaRPr>
          </a:p>
        </p:txBody>
      </p:sp>
      <p:pic>
        <p:nvPicPr>
          <p:cNvPr id="7" name="Graphic 6" descr="Open Hand">
            <a:extLst>
              <a:ext uri="{FF2B5EF4-FFF2-40B4-BE49-F238E27FC236}">
                <a16:creationId xmlns:a16="http://schemas.microsoft.com/office/drawing/2014/main" id="{4AC901ED-CD05-DE05-2054-E00A50CE4DB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951" y="1793846"/>
            <a:ext cx="3620021" cy="3620021"/>
          </a:xfrm>
          <a:prstGeom prst="rect">
            <a:avLst/>
          </a:prstGeom>
        </p:spPr>
      </p:pic>
      <p:sp>
        <p:nvSpPr>
          <p:cNvPr id="3" name="Content Placeholder 2">
            <a:extLst>
              <a:ext uri="{FF2B5EF4-FFF2-40B4-BE49-F238E27FC236}">
                <a16:creationId xmlns:a16="http://schemas.microsoft.com/office/drawing/2014/main" id="{A1A40F5C-4006-180B-C915-66158DA03D81}"/>
              </a:ext>
            </a:extLst>
          </p:cNvPr>
          <p:cNvSpPr>
            <a:spLocks noGrp="1"/>
          </p:cNvSpPr>
          <p:nvPr>
            <p:ph idx="1"/>
          </p:nvPr>
        </p:nvSpPr>
        <p:spPr>
          <a:xfrm>
            <a:off x="6090574" y="802954"/>
            <a:ext cx="4977578" cy="5258017"/>
          </a:xfrm>
        </p:spPr>
        <p:txBody>
          <a:bodyPr anchor="ctr">
            <a:normAutofit/>
          </a:bodyPr>
          <a:lstStyle/>
          <a:p>
            <a:pPr marL="0" indent="0">
              <a:buNone/>
            </a:pPr>
            <a:endParaRPr lang="en-AU" sz="3200" i="1" dirty="0">
              <a:solidFill>
                <a:schemeClr val="tx2"/>
              </a:solidFill>
            </a:endParaRPr>
          </a:p>
          <a:p>
            <a:pPr marL="0" indent="0">
              <a:buNone/>
            </a:pPr>
            <a:r>
              <a:rPr lang="en-AU" i="1" dirty="0"/>
              <a:t>I needed counselling… I needed help with rehabilitation and help remaining drug free. I needed someone to confide in, and be able to communicate with somebody… I needed a network of people who knew the struggles and had experienced them and could share stories and advice </a:t>
            </a:r>
            <a:endParaRPr lang="en-AU" sz="3200" i="1" dirty="0">
              <a:solidFill>
                <a:schemeClr val="tx2"/>
              </a:solidFill>
            </a:endParaRPr>
          </a:p>
        </p:txBody>
      </p:sp>
      <p:grpSp>
        <p:nvGrpSpPr>
          <p:cNvPr id="14" name="Group 13">
            <a:extLst>
              <a:ext uri="{FF2B5EF4-FFF2-40B4-BE49-F238E27FC236}">
                <a16:creationId xmlns:a16="http://schemas.microsoft.com/office/drawing/2014/main" id="{AB3604EB-2D7C-0F0A-C987-03A2D049537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4A15ABAC-DBED-C57B-F60F-7AAAEE8A9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ED4549-1A2C-EB36-D9F6-02909A7C2D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B60CBDF-8732-8A6B-B4F7-CF2F64A95E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128844338"/>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638C2B-8285-CAE8-0FCD-8BB68E2EF477}"/>
              </a:ext>
            </a:extLst>
          </p:cNvPr>
          <p:cNvSpPr>
            <a:spLocks noGrp="1"/>
          </p:cNvSpPr>
          <p:nvPr>
            <p:ph type="title"/>
          </p:nvPr>
        </p:nvSpPr>
        <p:spPr>
          <a:xfrm>
            <a:off x="586478" y="1683756"/>
            <a:ext cx="3115265" cy="2396359"/>
          </a:xfrm>
        </p:spPr>
        <p:txBody>
          <a:bodyPr anchor="b">
            <a:normAutofit/>
          </a:bodyPr>
          <a:lstStyle/>
          <a:p>
            <a:pPr algn="r"/>
            <a:r>
              <a:rPr lang="en-AU" sz="4000">
                <a:solidFill>
                  <a:srgbClr val="FFFFFF"/>
                </a:solidFill>
              </a:rPr>
              <a:t>Conclusions</a:t>
            </a:r>
          </a:p>
        </p:txBody>
      </p:sp>
      <p:graphicFrame>
        <p:nvGraphicFramePr>
          <p:cNvPr id="5" name="Content Placeholder 2">
            <a:extLst>
              <a:ext uri="{FF2B5EF4-FFF2-40B4-BE49-F238E27FC236}">
                <a16:creationId xmlns:a16="http://schemas.microsoft.com/office/drawing/2014/main" id="{52481EC0-58FF-C54D-C72D-541BD7AB402C}"/>
              </a:ext>
            </a:extLst>
          </p:cNvPr>
          <p:cNvGraphicFramePr>
            <a:graphicFrameLocks noGrp="1"/>
          </p:cNvGraphicFramePr>
          <p:nvPr>
            <p:ph idx="1"/>
            <p:extLst>
              <p:ext uri="{D42A27DB-BD31-4B8C-83A1-F6EECF244321}">
                <p14:modId xmlns:p14="http://schemas.microsoft.com/office/powerpoint/2010/main" val="3260024582"/>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9587059"/>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Freeform: Shape 48">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1" name="Rectangle 50">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4AC1F4-BA9B-A9E1-8E27-263245EB3363}"/>
              </a:ext>
            </a:extLst>
          </p:cNvPr>
          <p:cNvSpPr>
            <a:spLocks noGrp="1"/>
          </p:cNvSpPr>
          <p:nvPr>
            <p:ph type="title"/>
          </p:nvPr>
        </p:nvSpPr>
        <p:spPr>
          <a:xfrm>
            <a:off x="586478" y="1683756"/>
            <a:ext cx="3115265" cy="2396359"/>
          </a:xfrm>
        </p:spPr>
        <p:txBody>
          <a:bodyPr anchor="b">
            <a:normAutofit/>
          </a:bodyPr>
          <a:lstStyle/>
          <a:p>
            <a:pPr algn="r"/>
            <a:r>
              <a:rPr lang="en-AU" sz="4000">
                <a:solidFill>
                  <a:srgbClr val="FFFFFF"/>
                </a:solidFill>
              </a:rPr>
              <a:t>Cont.</a:t>
            </a:r>
          </a:p>
        </p:txBody>
      </p:sp>
      <p:graphicFrame>
        <p:nvGraphicFramePr>
          <p:cNvPr id="37" name="Content Placeholder 2">
            <a:extLst>
              <a:ext uri="{FF2B5EF4-FFF2-40B4-BE49-F238E27FC236}">
                <a16:creationId xmlns:a16="http://schemas.microsoft.com/office/drawing/2014/main" id="{6C363D65-6341-2F40-CE80-95529E5060D4}"/>
              </a:ext>
            </a:extLst>
          </p:cNvPr>
          <p:cNvGraphicFramePr>
            <a:graphicFrameLocks noGrp="1"/>
          </p:cNvGraphicFramePr>
          <p:nvPr>
            <p:ph idx="1"/>
            <p:extLst>
              <p:ext uri="{D42A27DB-BD31-4B8C-83A1-F6EECF244321}">
                <p14:modId xmlns:p14="http://schemas.microsoft.com/office/powerpoint/2010/main" val="228345612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9109096"/>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BD43779-068B-DE79-026F-95CAF4632B87}"/>
              </a:ext>
            </a:extLst>
          </p:cNvPr>
          <p:cNvSpPr>
            <a:spLocks noGrp="1"/>
          </p:cNvSpPr>
          <p:nvPr>
            <p:ph type="title"/>
          </p:nvPr>
        </p:nvSpPr>
        <p:spPr>
          <a:xfrm>
            <a:off x="826396" y="586855"/>
            <a:ext cx="4230100" cy="3387497"/>
          </a:xfrm>
        </p:spPr>
        <p:txBody>
          <a:bodyPr anchor="b">
            <a:normAutofit/>
          </a:bodyPr>
          <a:lstStyle/>
          <a:p>
            <a:pPr algn="r"/>
            <a:r>
              <a:rPr lang="en-AU" sz="4000" dirty="0">
                <a:solidFill>
                  <a:srgbClr val="FFFFFF"/>
                </a:solidFill>
              </a:rPr>
              <a:t>Impact?</a:t>
            </a:r>
          </a:p>
        </p:txBody>
      </p:sp>
      <p:sp>
        <p:nvSpPr>
          <p:cNvPr id="3" name="Content Placeholder 2">
            <a:extLst>
              <a:ext uri="{FF2B5EF4-FFF2-40B4-BE49-F238E27FC236}">
                <a16:creationId xmlns:a16="http://schemas.microsoft.com/office/drawing/2014/main" id="{343066FD-44CA-E0E7-FE42-3A164F3E5CDA}"/>
              </a:ext>
            </a:extLst>
          </p:cNvPr>
          <p:cNvSpPr>
            <a:spLocks noGrp="1"/>
          </p:cNvSpPr>
          <p:nvPr>
            <p:ph idx="1"/>
          </p:nvPr>
        </p:nvSpPr>
        <p:spPr>
          <a:xfrm>
            <a:off x="6503158" y="649480"/>
            <a:ext cx="4862447" cy="5546047"/>
          </a:xfrm>
        </p:spPr>
        <p:txBody>
          <a:bodyPr anchor="ctr">
            <a:normAutofit/>
          </a:bodyPr>
          <a:lstStyle/>
          <a:p>
            <a:r>
              <a:rPr lang="en-AU" sz="3200" dirty="0"/>
              <a:t>Previous WACSAR research on Women in Prison in WA</a:t>
            </a:r>
          </a:p>
        </p:txBody>
      </p:sp>
    </p:spTree>
    <p:extLst>
      <p:ext uri="{BB962C8B-B14F-4D97-AF65-F5344CB8AC3E}">
        <p14:creationId xmlns:p14="http://schemas.microsoft.com/office/powerpoint/2010/main" val="1997445141"/>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5">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AF9AD2-80BE-2335-A9FD-117F601B6EBC}"/>
              </a:ext>
            </a:extLst>
          </p:cNvPr>
          <p:cNvSpPr>
            <a:spLocks noGrp="1"/>
          </p:cNvSpPr>
          <p:nvPr>
            <p:ph type="title"/>
          </p:nvPr>
        </p:nvSpPr>
        <p:spPr>
          <a:xfrm>
            <a:off x="466722" y="586855"/>
            <a:ext cx="3201366" cy="3387497"/>
          </a:xfrm>
        </p:spPr>
        <p:txBody>
          <a:bodyPr anchor="b">
            <a:normAutofit/>
          </a:bodyPr>
          <a:lstStyle/>
          <a:p>
            <a:pPr algn="r"/>
            <a:r>
              <a:rPr lang="en-AU" sz="4000" dirty="0">
                <a:solidFill>
                  <a:srgbClr val="FFFFFF"/>
                </a:solidFill>
              </a:rPr>
              <a:t>Dissemination </a:t>
            </a:r>
          </a:p>
        </p:txBody>
      </p:sp>
      <p:sp>
        <p:nvSpPr>
          <p:cNvPr id="3" name="Content Placeholder 2">
            <a:extLst>
              <a:ext uri="{FF2B5EF4-FFF2-40B4-BE49-F238E27FC236}">
                <a16:creationId xmlns:a16="http://schemas.microsoft.com/office/drawing/2014/main" id="{834B53A6-4E41-35DF-6F46-E9B1ACBA0F50}"/>
              </a:ext>
            </a:extLst>
          </p:cNvPr>
          <p:cNvSpPr>
            <a:spLocks noGrp="1"/>
          </p:cNvSpPr>
          <p:nvPr>
            <p:ph idx="1"/>
          </p:nvPr>
        </p:nvSpPr>
        <p:spPr>
          <a:xfrm>
            <a:off x="4810259" y="586856"/>
            <a:ext cx="6555347" cy="5597242"/>
          </a:xfrm>
        </p:spPr>
        <p:txBody>
          <a:bodyPr anchor="ctr">
            <a:normAutofit fontScale="92500" lnSpcReduction="10000"/>
          </a:bodyPr>
          <a:lstStyle/>
          <a:p>
            <a:endParaRPr lang="en-AU" sz="2200" dirty="0">
              <a:effectLst/>
              <a:ea typeface="Calibri" panose="020F0502020204030204" pitchFamily="34" charset="0"/>
              <a:cs typeface="Times New Roman" panose="02020603050405020304" pitchFamily="18" charset="0"/>
            </a:endParaRPr>
          </a:p>
          <a:p>
            <a:endParaRPr lang="en-AU" sz="2200" dirty="0">
              <a:effectLst/>
              <a:ea typeface="Calibri" panose="020F0502020204030204" pitchFamily="34" charset="0"/>
              <a:cs typeface="Times New Roman" panose="02020603050405020304" pitchFamily="18" charset="0"/>
            </a:endParaRPr>
          </a:p>
          <a:p>
            <a:r>
              <a:rPr lang="en-AU" sz="2200" dirty="0">
                <a:effectLst/>
                <a:ea typeface="Calibri" panose="020F0502020204030204" pitchFamily="34" charset="0"/>
                <a:cs typeface="Times New Roman" panose="02020603050405020304" pitchFamily="18" charset="0"/>
              </a:rPr>
              <a:t>Long, L., &amp; Tubex, H. (2025). Criminalised women: understanding the drivers of growing female imprisonment in Western Australia. </a:t>
            </a:r>
            <a:r>
              <a:rPr lang="en-AU" sz="2200" i="1" dirty="0">
                <a:effectLst/>
                <a:ea typeface="Calibri" panose="020F0502020204030204" pitchFamily="34" charset="0"/>
                <a:cs typeface="Times New Roman" panose="02020603050405020304" pitchFamily="18" charset="0"/>
              </a:rPr>
              <a:t>Current Issues in Criminal Justice</a:t>
            </a:r>
            <a:r>
              <a:rPr lang="en-AU" sz="2200" dirty="0">
                <a:effectLst/>
                <a:ea typeface="Calibri" panose="020F0502020204030204" pitchFamily="34" charset="0"/>
                <a:cs typeface="Times New Roman" panose="02020603050405020304" pitchFamily="18" charset="0"/>
              </a:rPr>
              <a:t>, 1–17. </a:t>
            </a:r>
            <a:r>
              <a:rPr lang="en-AU" sz="2200" u="sng" dirty="0">
                <a:effectLst/>
                <a:ea typeface="Calibri" panose="020F0502020204030204" pitchFamily="34" charset="0"/>
                <a:cs typeface="Times New Roman" panose="02020603050405020304" pitchFamily="18" charset="0"/>
                <a:hlinkClick r:id="rId2"/>
              </a:rPr>
              <a:t>https://doi.org/10.1080/10345329.2024.2441079</a:t>
            </a:r>
            <a:endParaRPr lang="en-AU" sz="2200" dirty="0">
              <a:effectLst/>
              <a:ea typeface="Calibri" panose="020F0502020204030204" pitchFamily="34" charset="0"/>
              <a:cs typeface="Times New Roman" panose="02020603050405020304" pitchFamily="18" charset="0"/>
            </a:endParaRPr>
          </a:p>
          <a:p>
            <a:pPr>
              <a:spcAft>
                <a:spcPts val="1000"/>
              </a:spcAft>
            </a:pPr>
            <a:endParaRPr lang="en-AU" sz="2200" dirty="0">
              <a:effectLst/>
              <a:ea typeface="Calibri" panose="020F0502020204030204" pitchFamily="34" charset="0"/>
              <a:cs typeface="Calibri" panose="020F0502020204030204" pitchFamily="34" charset="0"/>
            </a:endParaRPr>
          </a:p>
          <a:p>
            <a:pPr>
              <a:spcAft>
                <a:spcPts val="1000"/>
              </a:spcAft>
            </a:pPr>
            <a:r>
              <a:rPr lang="en-AU" sz="2200" dirty="0">
                <a:effectLst/>
                <a:ea typeface="Calibri" panose="020F0502020204030204" pitchFamily="34" charset="0"/>
                <a:cs typeface="Calibri" panose="020F0502020204030204" pitchFamily="34" charset="0"/>
              </a:rPr>
              <a:t>Tubex, H. </a:t>
            </a:r>
            <a:r>
              <a:rPr lang="en-AU" sz="2200" i="1" dirty="0">
                <a:effectLst/>
                <a:ea typeface="Calibri" panose="020F0502020204030204" pitchFamily="34" charset="0"/>
                <a:cs typeface="Calibri" panose="020F0502020204030204" pitchFamily="34" charset="0"/>
              </a:rPr>
              <a:t>&amp; </a:t>
            </a:r>
            <a:r>
              <a:rPr lang="en-AU" sz="2200" dirty="0">
                <a:effectLst/>
                <a:ea typeface="Calibri" panose="020F0502020204030204" pitchFamily="34" charset="0"/>
                <a:cs typeface="Calibri" panose="020F0502020204030204" pitchFamily="34" charset="0"/>
              </a:rPr>
              <a:t>Gately, N. (2025) Women’s pathways into prison: Cycles of harm. </a:t>
            </a:r>
            <a:r>
              <a:rPr lang="en-AU" sz="2200" i="1" dirty="0">
                <a:effectLst/>
                <a:ea typeface="Calibri" panose="020F0502020204030204" pitchFamily="34" charset="0"/>
                <a:cs typeface="Calibri" panose="020F0502020204030204" pitchFamily="34" charset="0"/>
              </a:rPr>
              <a:t>Women &amp; Criminal Justice.</a:t>
            </a:r>
            <a:r>
              <a:rPr lang="en-AU" sz="2200" dirty="0">
                <a:effectLst/>
                <a:ea typeface="Calibri" panose="020F0502020204030204" pitchFamily="34" charset="0"/>
                <a:cs typeface="Calibri" panose="020F0502020204030204" pitchFamily="34" charset="0"/>
              </a:rPr>
              <a:t> </a:t>
            </a:r>
            <a:r>
              <a:rPr lang="en-AU" sz="2200" dirty="0">
                <a:ea typeface="Calibri" panose="020F0502020204030204" pitchFamily="34" charset="0"/>
                <a:cs typeface="Calibri" panose="020F0502020204030204" pitchFamily="34" charset="0"/>
                <a:hlinkClick r:id="rId3"/>
              </a:rPr>
              <a:t>https://www.tandfonline.com/doi/full/10.1080/08974454.2025.2532433?af=R#d1e133</a:t>
            </a:r>
            <a:r>
              <a:rPr lang="en-AU" sz="2200" dirty="0">
                <a:ea typeface="Calibri" panose="020F0502020204030204" pitchFamily="34" charset="0"/>
                <a:cs typeface="Calibri" panose="020F0502020204030204" pitchFamily="34" charset="0"/>
              </a:rPr>
              <a:t> </a:t>
            </a:r>
            <a:endParaRPr lang="en-AU" sz="2200" b="1" dirty="0">
              <a:effectLst/>
              <a:ea typeface="Calibri" panose="020F0502020204030204" pitchFamily="34" charset="0"/>
              <a:cs typeface="Calibri" panose="020F0502020204030204" pitchFamily="34" charset="0"/>
            </a:endParaRPr>
          </a:p>
          <a:p>
            <a:pPr marL="342900" lvl="0" indent="-342900">
              <a:spcAft>
                <a:spcPts val="1000"/>
              </a:spcAft>
              <a:buClr>
                <a:srgbClr val="000000"/>
              </a:buClr>
              <a:buSzPts val="1000"/>
              <a:buFont typeface="Symbol" panose="05050102010706020507" pitchFamily="18" charset="2"/>
              <a:buChar char=""/>
            </a:pPr>
            <a:r>
              <a:rPr lang="en-AU" sz="2200" dirty="0">
                <a:ea typeface="Calibri" panose="020F0502020204030204" pitchFamily="34" charset="0"/>
                <a:cs typeface="Times New Roman" panose="02020603050405020304" pitchFamily="18" charset="0"/>
              </a:rPr>
              <a:t>Online c</a:t>
            </a:r>
            <a:r>
              <a:rPr lang="en-AU" sz="2200" dirty="0">
                <a:effectLst/>
                <a:ea typeface="Calibri" panose="020F0502020204030204" pitchFamily="34" charset="0"/>
                <a:cs typeface="Times New Roman" panose="02020603050405020304" pitchFamily="18" charset="0"/>
              </a:rPr>
              <a:t>lass: </a:t>
            </a:r>
            <a:r>
              <a:rPr lang="en-AU" sz="2200" b="1" dirty="0">
                <a:effectLst/>
                <a:ea typeface="Aptos" panose="020B0004020202020204" pitchFamily="34" charset="0"/>
              </a:rPr>
              <a:t>IMED1108 Issues in Women's Health Across the Lifespan</a:t>
            </a:r>
          </a:p>
          <a:p>
            <a:pPr marL="342900" lvl="0" indent="-342900">
              <a:spcAft>
                <a:spcPts val="1000"/>
              </a:spcAft>
              <a:buClr>
                <a:srgbClr val="000000"/>
              </a:buClr>
              <a:buSzPts val="1000"/>
              <a:buFont typeface="Symbol" panose="05050102010706020507" pitchFamily="18" charset="2"/>
              <a:buChar char=""/>
            </a:pPr>
            <a:r>
              <a:rPr lang="en-AU" sz="2200" b="1" dirty="0">
                <a:effectLst/>
                <a:ea typeface="Aptos" panose="020B0004020202020204" pitchFamily="34" charset="0"/>
              </a:rPr>
              <a:t>ANZSOC Conference: </a:t>
            </a:r>
            <a:r>
              <a:rPr lang="en-AU" sz="2200" dirty="0">
                <a:effectLst/>
                <a:ea typeface="Aptos" panose="020B0004020202020204" pitchFamily="34" charset="0"/>
              </a:rPr>
              <a:t>December 2023</a:t>
            </a:r>
          </a:p>
          <a:p>
            <a:pPr marL="342900" lvl="0" indent="-342900">
              <a:spcAft>
                <a:spcPts val="1000"/>
              </a:spcAft>
              <a:buClr>
                <a:srgbClr val="000000"/>
              </a:buClr>
              <a:buSzPts val="1000"/>
              <a:buFont typeface="Symbol" panose="05050102010706020507" pitchFamily="18" charset="2"/>
              <a:buChar char=""/>
            </a:pPr>
            <a:r>
              <a:rPr lang="en-AU" sz="2200" b="1" dirty="0">
                <a:effectLst/>
                <a:ea typeface="Aptos" panose="020B0004020202020204" pitchFamily="34" charset="0"/>
              </a:rPr>
              <a:t>First Women in Corrections Conference in Bangkok: </a:t>
            </a:r>
            <a:r>
              <a:rPr lang="en-AU" sz="2200" dirty="0">
                <a:effectLst/>
                <a:ea typeface="Aptos" panose="020B0004020202020204" pitchFamily="34" charset="0"/>
              </a:rPr>
              <a:t>February 2025</a:t>
            </a:r>
          </a:p>
          <a:p>
            <a:pPr>
              <a:spcAft>
                <a:spcPts val="1000"/>
              </a:spcAft>
            </a:pPr>
            <a:endParaRPr lang="en-AU" sz="2000" dirty="0">
              <a:effectLst/>
              <a:ea typeface="Calibri" panose="020F0502020204030204" pitchFamily="34" charset="0"/>
              <a:cs typeface="Times New Roman" panose="02020603050405020304" pitchFamily="18" charset="0"/>
            </a:endParaRPr>
          </a:p>
          <a:p>
            <a:pPr marL="0" indent="0">
              <a:spcAft>
                <a:spcPts val="600"/>
              </a:spcAft>
              <a:buNone/>
            </a:pP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AU" sz="2000" dirty="0"/>
          </a:p>
        </p:txBody>
      </p:sp>
    </p:spTree>
    <p:extLst>
      <p:ext uri="{BB962C8B-B14F-4D97-AF65-F5344CB8AC3E}">
        <p14:creationId xmlns:p14="http://schemas.microsoft.com/office/powerpoint/2010/main" val="1611120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 name="Rectangle 5">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Rectangle 1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9A4318-A025-7969-F704-5E7897290DF2}"/>
              </a:ext>
            </a:extLst>
          </p:cNvPr>
          <p:cNvSpPr>
            <a:spLocks noGrp="1"/>
          </p:cNvSpPr>
          <p:nvPr>
            <p:ph type="title"/>
          </p:nvPr>
        </p:nvSpPr>
        <p:spPr>
          <a:xfrm>
            <a:off x="466722" y="586855"/>
            <a:ext cx="3201366" cy="3387497"/>
          </a:xfrm>
        </p:spPr>
        <p:txBody>
          <a:bodyPr anchor="b">
            <a:normAutofit/>
          </a:bodyPr>
          <a:lstStyle/>
          <a:p>
            <a:pPr algn="r"/>
            <a:r>
              <a:rPr lang="en-AU" sz="4000" dirty="0">
                <a:solidFill>
                  <a:srgbClr val="FFFFFF"/>
                </a:solidFill>
              </a:rPr>
              <a:t>And</a:t>
            </a:r>
            <a:br>
              <a:rPr lang="en-AU" sz="4000">
                <a:solidFill>
                  <a:srgbClr val="FFFFFF"/>
                </a:solidFill>
              </a:rPr>
            </a:br>
            <a:r>
              <a:rPr lang="en-AU" sz="4000">
                <a:solidFill>
                  <a:srgbClr val="FFFFFF"/>
                </a:solidFill>
              </a:rPr>
              <a:t>engagement</a:t>
            </a:r>
            <a:endParaRPr lang="en-AU" sz="4000" dirty="0">
              <a:solidFill>
                <a:srgbClr val="FFFFFF"/>
              </a:solidFill>
            </a:endParaRPr>
          </a:p>
        </p:txBody>
      </p:sp>
      <p:sp>
        <p:nvSpPr>
          <p:cNvPr id="3" name="Content Placeholder 2">
            <a:extLst>
              <a:ext uri="{FF2B5EF4-FFF2-40B4-BE49-F238E27FC236}">
                <a16:creationId xmlns:a16="http://schemas.microsoft.com/office/drawing/2014/main" id="{CA2F12C1-EA40-B38E-228C-ABA64D3CA4F0}"/>
              </a:ext>
            </a:extLst>
          </p:cNvPr>
          <p:cNvSpPr>
            <a:spLocks noGrp="1"/>
          </p:cNvSpPr>
          <p:nvPr>
            <p:ph idx="1"/>
          </p:nvPr>
        </p:nvSpPr>
        <p:spPr>
          <a:xfrm>
            <a:off x="4810259" y="411480"/>
            <a:ext cx="6555347" cy="5784047"/>
          </a:xfrm>
        </p:spPr>
        <p:txBody>
          <a:bodyPr anchor="ctr">
            <a:normAutofit lnSpcReduction="10000"/>
          </a:bodyPr>
          <a:lstStyle/>
          <a:p>
            <a:pPr marL="342900" lvl="0" indent="-342900">
              <a:spcAft>
                <a:spcPts val="1000"/>
              </a:spcAft>
              <a:buClr>
                <a:srgbClr val="000000"/>
              </a:buClr>
              <a:buSzPts val="1000"/>
              <a:buFont typeface="Symbol" panose="05050102010706020507" pitchFamily="18" charset="2"/>
              <a:buChar char=""/>
            </a:pPr>
            <a:endParaRPr lang="en-AU" sz="16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en-AU" sz="1800" dirty="0">
                <a:effectLst/>
                <a:ea typeface="Times New Roman" panose="02020603050405020304" pitchFamily="18" charset="0"/>
                <a:cs typeface="Times New Roman" panose="02020603050405020304" pitchFamily="18" charset="0"/>
              </a:rPr>
              <a:t>Tubex, H. &amp; Gately, N. (2020). No support, no housing, no job’ – the vicious cycle pushing more women into prison. </a:t>
            </a:r>
            <a:r>
              <a:rPr lang="en-AU" sz="1800" i="1" dirty="0">
                <a:effectLst/>
                <a:ea typeface="Times New Roman" panose="02020603050405020304" pitchFamily="18" charset="0"/>
                <a:cs typeface="Times New Roman" panose="02020603050405020304" pitchFamily="18" charset="0"/>
              </a:rPr>
              <a:t>The Conversation</a:t>
            </a:r>
            <a:r>
              <a:rPr lang="en-AU" sz="1800" dirty="0">
                <a:effectLst/>
                <a:ea typeface="Times New Roman" panose="02020603050405020304" pitchFamily="18" charset="0"/>
                <a:cs typeface="Times New Roman" panose="02020603050405020304" pitchFamily="18" charset="0"/>
              </a:rPr>
              <a:t> May 28, 2025. </a:t>
            </a:r>
            <a:r>
              <a:rPr lang="en-AU" sz="1800" u="sng" dirty="0">
                <a:effectLst/>
                <a:ea typeface="Times New Roman" panose="02020603050405020304" pitchFamily="18" charset="0"/>
                <a:cs typeface="Times New Roman" panose="02020603050405020304" pitchFamily="18" charset="0"/>
                <a:hlinkClick r:id="rId2"/>
              </a:rPr>
              <a:t>https://theconversation.com/no-support-no-housing-no-job-the-vicious-cycle-pushing-more-women-into-prison-257218</a:t>
            </a:r>
            <a:endParaRPr lang="en-AU" sz="1800" dirty="0">
              <a:effectLst/>
              <a:ea typeface="Calibri" panose="020F0502020204030204" pitchFamily="34" charset="0"/>
              <a:cs typeface="Times New Roman" panose="02020603050405020304" pitchFamily="18" charset="0"/>
            </a:endParaRPr>
          </a:p>
          <a:p>
            <a:pPr marL="0" indent="0">
              <a:spcAft>
                <a:spcPts val="600"/>
              </a:spcAft>
              <a:buNone/>
            </a:pPr>
            <a:r>
              <a:rPr lang="en-AU" sz="1800" b="1" dirty="0">
                <a:ea typeface="Times New Roman" panose="02020603050405020304" pitchFamily="18" charset="0"/>
                <a:cs typeface="Times New Roman" panose="02020603050405020304" pitchFamily="18" charset="0"/>
              </a:rPr>
              <a:t>	</a:t>
            </a:r>
            <a:r>
              <a:rPr lang="en-AU" sz="1800" b="1" dirty="0">
                <a:effectLst/>
                <a:ea typeface="Times New Roman" panose="02020603050405020304" pitchFamily="18" charset="0"/>
                <a:cs typeface="Times New Roman" panose="02020603050405020304" pitchFamily="18" charset="0"/>
              </a:rPr>
              <a:t>19.711 reads</a:t>
            </a:r>
            <a:endParaRPr lang="en-AU" sz="1800" dirty="0">
              <a:effectLst/>
              <a:ea typeface="Calibri" panose="020F0502020204030204" pitchFamily="34" charset="0"/>
              <a:cs typeface="Times New Roman" panose="02020603050405020304" pitchFamily="18" charset="0"/>
            </a:endParaRPr>
          </a:p>
          <a:p>
            <a:pPr>
              <a:spcAft>
                <a:spcPts val="600"/>
              </a:spcAft>
            </a:pPr>
            <a:r>
              <a:rPr lang="en-AU" sz="1800" dirty="0">
                <a:cs typeface="Times New Roman" panose="02020603050405020304" pitchFamily="18" charset="0"/>
              </a:rPr>
              <a:t>Opinion Piece in The West: </a:t>
            </a:r>
            <a:r>
              <a:rPr lang="en-AU" sz="1800" u="sng" dirty="0">
                <a:effectLst/>
                <a:ea typeface="Times New Roman" panose="02020603050405020304" pitchFamily="18" charset="0"/>
                <a:cs typeface="Times New Roman" panose="02020603050405020304" pitchFamily="18" charset="0"/>
                <a:hlinkClick r:id="rId3"/>
              </a:rPr>
              <a:t>https://www.uwa.edu.au/news/article/2025/may/vicious-cycle-pushing-more-women-into-prison</a:t>
            </a:r>
            <a:r>
              <a:rPr lang="en-AU" sz="1800" dirty="0">
                <a:effectLst/>
                <a:ea typeface="Times New Roman" panose="02020603050405020304" pitchFamily="18" charset="0"/>
                <a:cs typeface="Times New Roman" panose="02020603050405020304" pitchFamily="18" charset="0"/>
              </a:rPr>
              <a:t> </a:t>
            </a:r>
            <a:endParaRPr lang="en-AU" sz="1800" dirty="0">
              <a:effectLst/>
              <a:ea typeface="Calibri" panose="020F0502020204030204" pitchFamily="34" charset="0"/>
              <a:cs typeface="Times New Roman" panose="02020603050405020304" pitchFamily="18" charset="0"/>
            </a:endParaRPr>
          </a:p>
          <a:p>
            <a:pPr>
              <a:spcAft>
                <a:spcPts val="1000"/>
              </a:spcAft>
              <a:buClr>
                <a:srgbClr val="000000"/>
              </a:buClr>
              <a:buSzPts val="1000"/>
            </a:pPr>
            <a:r>
              <a:rPr lang="en-AU" sz="1800" dirty="0">
                <a:effectLst/>
                <a:ea typeface="Calibri" panose="020F0502020204030204" pitchFamily="34" charset="0"/>
                <a:cs typeface="Times New Roman" panose="02020603050405020304" pitchFamily="18" charset="0"/>
              </a:rPr>
              <a:t>Presentation for the Office of the </a:t>
            </a:r>
            <a:r>
              <a:rPr lang="en-AU" sz="1800" b="1" dirty="0">
                <a:effectLst/>
                <a:ea typeface="Calibri" panose="020F0502020204030204" pitchFamily="34" charset="0"/>
                <a:cs typeface="Times New Roman" panose="02020603050405020304" pitchFamily="18" charset="0"/>
              </a:rPr>
              <a:t>Commissioner for Victims </a:t>
            </a:r>
            <a:r>
              <a:rPr lang="en-AU" sz="1800" b="1">
                <a:effectLst/>
                <a:ea typeface="Calibri" panose="020F0502020204030204" pitchFamily="34" charset="0"/>
                <a:cs typeface="Times New Roman" panose="02020603050405020304" pitchFamily="18" charset="0"/>
              </a:rPr>
              <a:t>of Crime</a:t>
            </a:r>
            <a:endParaRPr lang="en-AU" sz="1800" dirty="0">
              <a:effectLst/>
              <a:ea typeface="Calibri" panose="020F0502020204030204" pitchFamily="34" charset="0"/>
              <a:cs typeface="Times New Roman" panose="02020603050405020304" pitchFamily="18" charset="0"/>
            </a:endParaRPr>
          </a:p>
          <a:p>
            <a:pPr>
              <a:spcAft>
                <a:spcPts val="1000"/>
              </a:spcAft>
              <a:buClr>
                <a:srgbClr val="000000"/>
              </a:buClr>
              <a:buSzPts val="1000"/>
            </a:pPr>
            <a:r>
              <a:rPr lang="en-AU" sz="1800" dirty="0">
                <a:effectLst/>
                <a:ea typeface="Calibri" panose="020F0502020204030204" pitchFamily="34" charset="0"/>
                <a:cs typeface="Times New Roman" panose="02020603050405020304" pitchFamily="18" charset="0"/>
              </a:rPr>
              <a:t>Presentation for the </a:t>
            </a:r>
            <a:r>
              <a:rPr lang="en-AU" sz="1800" b="1" dirty="0">
                <a:effectLst/>
                <a:ea typeface="Calibri" panose="020F0502020204030204" pitchFamily="34" charset="0"/>
                <a:cs typeface="Times New Roman" panose="02020603050405020304" pitchFamily="18" charset="0"/>
              </a:rPr>
              <a:t>Office of the Inspector of Custodial services </a:t>
            </a:r>
            <a:endParaRPr lang="en-AU" sz="1800" dirty="0">
              <a:effectLst/>
              <a:ea typeface="Calibri" panose="020F0502020204030204" pitchFamily="34" charset="0"/>
              <a:cs typeface="Times New Roman" panose="02020603050405020304" pitchFamily="18" charset="0"/>
            </a:endParaRPr>
          </a:p>
          <a:p>
            <a:pPr>
              <a:spcAft>
                <a:spcPts val="1000"/>
              </a:spcAft>
              <a:buClr>
                <a:srgbClr val="000000"/>
              </a:buClr>
              <a:buSzPts val="1000"/>
            </a:pPr>
            <a:r>
              <a:rPr lang="en-AU" sz="1800" dirty="0">
                <a:ea typeface="Calibri" panose="020F0502020204030204" pitchFamily="34" charset="0"/>
                <a:cs typeface="Times New Roman" panose="02020603050405020304" pitchFamily="18" charset="0"/>
              </a:rPr>
              <a:t>Presentation for </a:t>
            </a:r>
            <a:r>
              <a:rPr lang="en-AU" sz="1800" dirty="0">
                <a:effectLst/>
                <a:ea typeface="Calibri" panose="020F0502020204030204" pitchFamily="34" charset="0"/>
                <a:cs typeface="Times New Roman" panose="02020603050405020304" pitchFamily="18" charset="0"/>
              </a:rPr>
              <a:t>the </a:t>
            </a:r>
            <a:r>
              <a:rPr lang="en-AU" sz="1800" b="1" dirty="0">
                <a:effectLst/>
                <a:ea typeface="Calibri" panose="020F0502020204030204" pitchFamily="34" charset="0"/>
                <a:cs typeface="Times New Roman" panose="02020603050405020304" pitchFamily="18" charset="0"/>
              </a:rPr>
              <a:t>Department of Justice staff</a:t>
            </a:r>
            <a:endParaRPr lang="en-AU" sz="1800" dirty="0">
              <a:effectLst/>
              <a:ea typeface="Calibri" panose="020F0502020204030204" pitchFamily="34" charset="0"/>
              <a:cs typeface="Times New Roman" panose="02020603050405020304" pitchFamily="18" charset="0"/>
            </a:endParaRPr>
          </a:p>
          <a:p>
            <a:pPr>
              <a:spcAft>
                <a:spcPts val="1000"/>
              </a:spcAft>
              <a:buClr>
                <a:srgbClr val="000000"/>
              </a:buClr>
              <a:buSzPts val="1000"/>
            </a:pPr>
            <a:r>
              <a:rPr lang="en-AU" sz="1800" dirty="0">
                <a:cs typeface="Times New Roman" panose="02020603050405020304" pitchFamily="18" charset="0"/>
              </a:rPr>
              <a:t>Hilde Tubex gave a talk on her work with Indigenous peoples and women in the criminal justice system at the </a:t>
            </a:r>
            <a:r>
              <a:rPr lang="en-AU" sz="1800" b="1" dirty="0">
                <a:cs typeface="Times New Roman" panose="02020603050405020304" pitchFamily="18" charset="0"/>
              </a:rPr>
              <a:t>Support Outcomes Synergised event </a:t>
            </a:r>
            <a:r>
              <a:rPr lang="en-AU" sz="1800" dirty="0">
                <a:cs typeface="Times New Roman" panose="02020603050405020304" pitchFamily="18" charset="0"/>
              </a:rPr>
              <a:t>in Geraldton on 27 March 2025</a:t>
            </a:r>
          </a:p>
          <a:p>
            <a:pPr marL="342900" indent="-342900">
              <a:spcAft>
                <a:spcPts val="1000"/>
              </a:spcAft>
              <a:buClr>
                <a:srgbClr val="000000"/>
              </a:buClr>
              <a:buSzPts val="1000"/>
              <a:buFont typeface="Symbol" panose="05050102010706020507" pitchFamily="18" charset="2"/>
              <a:buChar char=""/>
            </a:pPr>
            <a:endParaRPr lang="en-AU" sz="1600" dirty="0">
              <a:latin typeface="Calibri" panose="020F0502020204030204" pitchFamily="34" charset="0"/>
              <a:cs typeface="Times New Roman" panose="02020603050405020304" pitchFamily="18" charset="0"/>
            </a:endParaRPr>
          </a:p>
          <a:p>
            <a:endParaRPr lang="en-AU" sz="1600" dirty="0"/>
          </a:p>
        </p:txBody>
      </p:sp>
    </p:spTree>
    <p:extLst>
      <p:ext uri="{BB962C8B-B14F-4D97-AF65-F5344CB8AC3E}">
        <p14:creationId xmlns:p14="http://schemas.microsoft.com/office/powerpoint/2010/main" val="1867003682"/>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992DEA06-D83B-7256-6CA1-FEEC8AD335EA}"/>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b="1" kern="1200" dirty="0">
                <a:solidFill>
                  <a:srgbClr val="FFFFFF"/>
                </a:solidFill>
                <a:latin typeface="+mj-lt"/>
                <a:ea typeface="+mj-ea"/>
                <a:cs typeface="+mj-cs"/>
              </a:rPr>
              <a:t>Thank you</a:t>
            </a:r>
            <a:br>
              <a:rPr lang="en-US" sz="4800" b="1" kern="1200" dirty="0">
                <a:solidFill>
                  <a:srgbClr val="FFFFFF"/>
                </a:solidFill>
                <a:latin typeface="+mj-lt"/>
                <a:ea typeface="+mj-ea"/>
                <a:cs typeface="+mj-cs"/>
              </a:rPr>
            </a:br>
            <a:r>
              <a:rPr lang="en-AU" sz="3200" dirty="0">
                <a:solidFill>
                  <a:schemeClr val="bg1"/>
                </a:solidFill>
                <a:hlinkClick r:id="rId2">
                  <a:extLst>
                    <a:ext uri="{A12FA001-AC4F-418D-AE19-62706E023703}">
                      <ahyp:hlinkClr xmlns:ahyp="http://schemas.microsoft.com/office/drawing/2018/hyperlinkcolor" val="tx"/>
                    </a:ext>
                  </a:extLst>
                </a:hlinkClick>
              </a:rPr>
              <a:t>Hilde.tubex@uwa.edu.au</a:t>
            </a:r>
            <a:r>
              <a:rPr lang="en-AU" sz="3200" dirty="0">
                <a:solidFill>
                  <a:schemeClr val="bg1"/>
                </a:solidFill>
              </a:rPr>
              <a:t> </a:t>
            </a:r>
            <a:br>
              <a:rPr lang="en-AU" sz="4800" dirty="0"/>
            </a:br>
            <a:endParaRPr lang="en-US" sz="4800" kern="1200" dirty="0">
              <a:solidFill>
                <a:srgbClr val="FFFFFF"/>
              </a:solidFill>
              <a:latin typeface="+mj-lt"/>
              <a:ea typeface="+mj-ea"/>
              <a:cs typeface="+mj-cs"/>
            </a:endParaRPr>
          </a:p>
        </p:txBody>
      </p:sp>
    </p:spTree>
    <p:extLst>
      <p:ext uri="{BB962C8B-B14F-4D97-AF65-F5344CB8AC3E}">
        <p14:creationId xmlns:p14="http://schemas.microsoft.com/office/powerpoint/2010/main" val="22643630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Slide Background">
            <a:extLst>
              <a:ext uri="{FF2B5EF4-FFF2-40B4-BE49-F238E27FC236}">
                <a16:creationId xmlns:a16="http://schemas.microsoft.com/office/drawing/2014/main" id="{FE1EC756-41E9-4FD6-AD48-EF46A28137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43" name="Rectangle 42">
            <a:extLst>
              <a:ext uri="{FF2B5EF4-FFF2-40B4-BE49-F238E27FC236}">
                <a16:creationId xmlns:a16="http://schemas.microsoft.com/office/drawing/2014/main" id="{E66F6371-9EA5-9354-29DC-1D07B921F7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290"/>
            <a:ext cx="12192000" cy="1733407"/>
          </a:xfrm>
          <a:prstGeom prst="rect">
            <a:avLst/>
          </a:prstGeom>
          <a:ln>
            <a:noFill/>
          </a:ln>
          <a:effectLst>
            <a:outerShdw blurRad="254000" dist="38100" dir="5460000" sx="94000" sy="94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175396-51B1-9F39-9190-83F714B17352}"/>
              </a:ext>
            </a:extLst>
          </p:cNvPr>
          <p:cNvSpPr>
            <a:spLocks noGrp="1"/>
          </p:cNvSpPr>
          <p:nvPr>
            <p:ph type="title"/>
          </p:nvPr>
        </p:nvSpPr>
        <p:spPr>
          <a:xfrm>
            <a:off x="761995" y="307447"/>
            <a:ext cx="10693884" cy="1109932"/>
          </a:xfrm>
        </p:spPr>
        <p:txBody>
          <a:bodyPr>
            <a:normAutofit/>
          </a:bodyPr>
          <a:lstStyle/>
          <a:p>
            <a:r>
              <a:rPr lang="en-AU" sz="4000" dirty="0"/>
              <a:t>Recidivism: Prisoners in Australia 2024</a:t>
            </a:r>
          </a:p>
        </p:txBody>
      </p:sp>
      <p:sp>
        <p:nvSpPr>
          <p:cNvPr id="35" name="Content Placeholder 37">
            <a:extLst>
              <a:ext uri="{FF2B5EF4-FFF2-40B4-BE49-F238E27FC236}">
                <a16:creationId xmlns:a16="http://schemas.microsoft.com/office/drawing/2014/main" id="{F42120B5-6821-AF5B-CAB0-7B2578277F87}"/>
              </a:ext>
            </a:extLst>
          </p:cNvPr>
          <p:cNvSpPr>
            <a:spLocks noGrp="1"/>
          </p:cNvSpPr>
          <p:nvPr>
            <p:ph idx="1"/>
          </p:nvPr>
        </p:nvSpPr>
        <p:spPr>
          <a:xfrm>
            <a:off x="8298179" y="2357888"/>
            <a:ext cx="3157699" cy="3902635"/>
          </a:xfrm>
        </p:spPr>
        <p:txBody>
          <a:bodyPr anchor="ctr">
            <a:normAutofit/>
          </a:bodyPr>
          <a:lstStyle/>
          <a:p>
            <a:pPr marL="0" indent="0">
              <a:buNone/>
            </a:pPr>
            <a:r>
              <a:rPr lang="en-AU" dirty="0"/>
              <a:t>Three in five prisoners (</a:t>
            </a:r>
            <a:r>
              <a:rPr lang="en-AU" b="1" dirty="0"/>
              <a:t>60%</a:t>
            </a:r>
            <a:r>
              <a:rPr lang="en-AU" dirty="0"/>
              <a:t>) had experienced prior adult imprisonment</a:t>
            </a:r>
          </a:p>
          <a:p>
            <a:pPr marL="0" indent="0">
              <a:buNone/>
            </a:pPr>
            <a:br>
              <a:rPr lang="en-AU" sz="2000" dirty="0"/>
            </a:br>
            <a:endParaRPr lang="en-US" sz="2000" dirty="0"/>
          </a:p>
        </p:txBody>
      </p:sp>
      <p:graphicFrame>
        <p:nvGraphicFramePr>
          <p:cNvPr id="36" name="Content Placeholder 5">
            <a:extLst>
              <a:ext uri="{FF2B5EF4-FFF2-40B4-BE49-F238E27FC236}">
                <a16:creationId xmlns:a16="http://schemas.microsoft.com/office/drawing/2014/main" id="{A6C63C6D-4139-DC95-50D8-7D5FF1E1ABBF}"/>
              </a:ext>
            </a:extLst>
          </p:cNvPr>
          <p:cNvGraphicFramePr>
            <a:graphicFrameLocks/>
          </p:cNvGraphicFramePr>
          <p:nvPr>
            <p:extLst>
              <p:ext uri="{D42A27DB-BD31-4B8C-83A1-F6EECF244321}">
                <p14:modId xmlns:p14="http://schemas.microsoft.com/office/powerpoint/2010/main" val="2403068514"/>
              </p:ext>
            </p:extLst>
          </p:nvPr>
        </p:nvGraphicFramePr>
        <p:xfrm>
          <a:off x="514350" y="2846070"/>
          <a:ext cx="7783828" cy="3028949"/>
        </p:xfrm>
        <a:graphic>
          <a:graphicData uri="http://schemas.openxmlformats.org/drawingml/2006/table">
            <a:tbl>
              <a:tblPr firstRow="1" firstCol="1" bandRow="1">
                <a:tableStyleId>{5C22544A-7EE6-4342-B048-85BDC9FD1C3A}</a:tableStyleId>
              </a:tblPr>
              <a:tblGrid>
                <a:gridCol w="1535792">
                  <a:extLst>
                    <a:ext uri="{9D8B030D-6E8A-4147-A177-3AD203B41FA5}">
                      <a16:colId xmlns:a16="http://schemas.microsoft.com/office/drawing/2014/main" val="462869597"/>
                    </a:ext>
                  </a:extLst>
                </a:gridCol>
                <a:gridCol w="753377">
                  <a:extLst>
                    <a:ext uri="{9D8B030D-6E8A-4147-A177-3AD203B41FA5}">
                      <a16:colId xmlns:a16="http://schemas.microsoft.com/office/drawing/2014/main" val="2433356948"/>
                    </a:ext>
                  </a:extLst>
                </a:gridCol>
                <a:gridCol w="676750">
                  <a:extLst>
                    <a:ext uri="{9D8B030D-6E8A-4147-A177-3AD203B41FA5}">
                      <a16:colId xmlns:a16="http://schemas.microsoft.com/office/drawing/2014/main" val="1361478769"/>
                    </a:ext>
                  </a:extLst>
                </a:gridCol>
                <a:gridCol w="676750">
                  <a:extLst>
                    <a:ext uri="{9D8B030D-6E8A-4147-A177-3AD203B41FA5}">
                      <a16:colId xmlns:a16="http://schemas.microsoft.com/office/drawing/2014/main" val="725219100"/>
                    </a:ext>
                  </a:extLst>
                </a:gridCol>
                <a:gridCol w="676750">
                  <a:extLst>
                    <a:ext uri="{9D8B030D-6E8A-4147-A177-3AD203B41FA5}">
                      <a16:colId xmlns:a16="http://schemas.microsoft.com/office/drawing/2014/main" val="4825587"/>
                    </a:ext>
                  </a:extLst>
                </a:gridCol>
                <a:gridCol w="676750">
                  <a:extLst>
                    <a:ext uri="{9D8B030D-6E8A-4147-A177-3AD203B41FA5}">
                      <a16:colId xmlns:a16="http://schemas.microsoft.com/office/drawing/2014/main" val="3456333181"/>
                    </a:ext>
                  </a:extLst>
                </a:gridCol>
                <a:gridCol w="678765">
                  <a:extLst>
                    <a:ext uri="{9D8B030D-6E8A-4147-A177-3AD203B41FA5}">
                      <a16:colId xmlns:a16="http://schemas.microsoft.com/office/drawing/2014/main" val="1637391124"/>
                    </a:ext>
                  </a:extLst>
                </a:gridCol>
                <a:gridCol w="676750">
                  <a:extLst>
                    <a:ext uri="{9D8B030D-6E8A-4147-A177-3AD203B41FA5}">
                      <a16:colId xmlns:a16="http://schemas.microsoft.com/office/drawing/2014/main" val="71832874"/>
                    </a:ext>
                  </a:extLst>
                </a:gridCol>
                <a:gridCol w="688848">
                  <a:extLst>
                    <a:ext uri="{9D8B030D-6E8A-4147-A177-3AD203B41FA5}">
                      <a16:colId xmlns:a16="http://schemas.microsoft.com/office/drawing/2014/main" val="368215690"/>
                    </a:ext>
                  </a:extLst>
                </a:gridCol>
                <a:gridCol w="743296">
                  <a:extLst>
                    <a:ext uri="{9D8B030D-6E8A-4147-A177-3AD203B41FA5}">
                      <a16:colId xmlns:a16="http://schemas.microsoft.com/office/drawing/2014/main" val="3030645429"/>
                    </a:ext>
                  </a:extLst>
                </a:gridCol>
              </a:tblGrid>
              <a:tr h="457391">
                <a:tc gridSpan="10">
                  <a:txBody>
                    <a:bodyPr/>
                    <a:lstStyle/>
                    <a:p>
                      <a:pPr>
                        <a:lnSpc>
                          <a:spcPct val="107000"/>
                        </a:lnSpc>
                        <a:spcAft>
                          <a:spcPts val="800"/>
                        </a:spcAft>
                        <a:buNone/>
                      </a:pPr>
                      <a:r>
                        <a:rPr lang="en-AU" sz="1800" kern="0" dirty="0">
                          <a:effectLst/>
                        </a:rPr>
                        <a:t>Prisoners in Australia, 2024</a:t>
                      </a: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433185009"/>
                  </a:ext>
                </a:extLst>
              </a:tr>
              <a:tr h="857186">
                <a:tc>
                  <a:txBody>
                    <a:bodyPr/>
                    <a:lstStyle/>
                    <a:p>
                      <a:pPr>
                        <a:lnSpc>
                          <a:spcPct val="107000"/>
                        </a:lnSpc>
                        <a:spcAft>
                          <a:spcPts val="800"/>
                        </a:spcAft>
                        <a:buNone/>
                      </a:pP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a:effectLst/>
                        </a:rPr>
                        <a:t>NSW</a:t>
                      </a:r>
                      <a:endParaRPr lang="en-AU" sz="1800" kern="100" baseline="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a:effectLst/>
                        </a:rPr>
                        <a:t>Vic.</a:t>
                      </a:r>
                      <a:endParaRPr lang="en-AU" sz="1800" kern="100" baseline="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dirty="0">
                          <a:effectLst/>
                        </a:rPr>
                        <a:t>Qld.</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a:effectLst/>
                        </a:rPr>
                        <a:t>SA</a:t>
                      </a:r>
                      <a:endParaRPr lang="en-AU" sz="1800" kern="100" baseline="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a:effectLst/>
                        </a:rPr>
                        <a:t>WA</a:t>
                      </a:r>
                      <a:endParaRPr lang="en-AU" sz="1800" kern="100" baseline="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a:effectLst/>
                        </a:rPr>
                        <a:t>Tas.</a:t>
                      </a:r>
                      <a:endParaRPr lang="en-AU" sz="1800" kern="100" baseline="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a:effectLst/>
                        </a:rPr>
                        <a:t>NT</a:t>
                      </a:r>
                      <a:endParaRPr lang="en-AU" sz="1800" kern="100" baseline="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a:effectLst/>
                        </a:rPr>
                        <a:t>ACT</a:t>
                      </a:r>
                      <a:endParaRPr lang="en-AU" sz="1800" kern="100" baseline="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dirty="0">
                          <a:effectLst/>
                        </a:rPr>
                        <a:t>Aust.</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extLst>
                  <a:ext uri="{0D108BD9-81ED-4DB2-BD59-A6C34878D82A}">
                    <a16:rowId xmlns:a16="http://schemas.microsoft.com/office/drawing/2014/main" val="1977453339"/>
                  </a:ext>
                </a:extLst>
              </a:tr>
              <a:tr h="857186">
                <a:tc>
                  <a:txBody>
                    <a:bodyPr/>
                    <a:lstStyle/>
                    <a:p>
                      <a:pPr>
                        <a:lnSpc>
                          <a:spcPct val="107000"/>
                        </a:lnSpc>
                        <a:spcAft>
                          <a:spcPts val="800"/>
                        </a:spcAft>
                        <a:buNone/>
                      </a:pPr>
                      <a:r>
                        <a:rPr lang="en-AU" sz="1800" kern="0" baseline="0" dirty="0">
                          <a:effectLst/>
                        </a:rPr>
                        <a:t>Prior imprisonment</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dirty="0">
                          <a:effectLst/>
                        </a:rPr>
                        <a:t>56.6</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dirty="0">
                          <a:effectLst/>
                        </a:rPr>
                        <a:t>52.0</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dirty="0">
                          <a:effectLst/>
                        </a:rPr>
                        <a:t>67.1</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dirty="0">
                          <a:effectLst/>
                        </a:rPr>
                        <a:t>53.3</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dirty="0">
                          <a:effectLst/>
                        </a:rPr>
                        <a:t>60.3</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dirty="0">
                          <a:effectLst/>
                        </a:rPr>
                        <a:t>66.3</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dirty="0">
                          <a:effectLst/>
                        </a:rPr>
                        <a:t>75.8</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dirty="0">
                          <a:effectLst/>
                        </a:rPr>
                        <a:t>48.2</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r>
                        <a:rPr lang="en-AU" sz="1800" kern="0" baseline="0" dirty="0">
                          <a:effectLst/>
                        </a:rPr>
                        <a:t>60.1</a:t>
                      </a:r>
                      <a:endParaRPr lang="en-AU" sz="1800" kern="100" baseline="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extLst>
                  <a:ext uri="{0D108BD9-81ED-4DB2-BD59-A6C34878D82A}">
                    <a16:rowId xmlns:a16="http://schemas.microsoft.com/office/drawing/2014/main" val="4078874220"/>
                  </a:ext>
                </a:extLst>
              </a:tr>
              <a:tr h="857186">
                <a:tc>
                  <a:txBody>
                    <a:bodyPr/>
                    <a:lstStyle/>
                    <a:p>
                      <a:pPr>
                        <a:lnSpc>
                          <a:spcPct val="107000"/>
                        </a:lnSpc>
                        <a:spcAft>
                          <a:spcPts val="800"/>
                        </a:spcAft>
                        <a:buNone/>
                      </a:pP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endParaRPr lang="en-AU" sz="1800" kern="10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endParaRPr lang="en-AU" sz="1800" kern="10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endParaRPr lang="en-AU" sz="1800" kern="10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endParaRPr lang="en-AU" sz="1800" kern="10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endParaRPr lang="en-AU" sz="1800" kern="10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endParaRPr lang="en-AU" sz="1800" kern="10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endParaRPr lang="en-AU" sz="1800" kern="10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endParaRPr lang="en-AU" sz="1800" kern="10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tc>
                  <a:txBody>
                    <a:bodyPr/>
                    <a:lstStyle/>
                    <a:p>
                      <a:pPr algn="r">
                        <a:lnSpc>
                          <a:spcPct val="107000"/>
                        </a:lnSpc>
                        <a:spcAft>
                          <a:spcPts val="800"/>
                        </a:spcAft>
                        <a:buNone/>
                      </a:pPr>
                      <a:endParaRPr lang="en-AU"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4967" marR="64967" marT="0" marB="0" anchor="b"/>
                </a:tc>
                <a:extLst>
                  <a:ext uri="{0D108BD9-81ED-4DB2-BD59-A6C34878D82A}">
                    <a16:rowId xmlns:a16="http://schemas.microsoft.com/office/drawing/2014/main" val="2373104608"/>
                  </a:ext>
                </a:extLst>
              </a:tr>
            </a:tbl>
          </a:graphicData>
        </a:graphic>
      </p:graphicFrame>
    </p:spTree>
    <p:extLst>
      <p:ext uri="{BB962C8B-B14F-4D97-AF65-F5344CB8AC3E}">
        <p14:creationId xmlns:p14="http://schemas.microsoft.com/office/powerpoint/2010/main" val="2565614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A93ABD7-C533-594C-2B4F-FB005B2E1E37}"/>
              </a:ext>
            </a:extLst>
          </p:cNvPr>
          <p:cNvSpPr>
            <a:spLocks noGrp="1"/>
          </p:cNvSpPr>
          <p:nvPr>
            <p:ph type="title"/>
          </p:nvPr>
        </p:nvSpPr>
        <p:spPr>
          <a:xfrm>
            <a:off x="826396" y="586855"/>
            <a:ext cx="4230100" cy="3387497"/>
          </a:xfrm>
        </p:spPr>
        <p:txBody>
          <a:bodyPr anchor="b">
            <a:normAutofit/>
          </a:bodyPr>
          <a:lstStyle/>
          <a:p>
            <a:pPr algn="r"/>
            <a:r>
              <a:rPr lang="en-AU" sz="4000" dirty="0">
                <a:solidFill>
                  <a:srgbClr val="FFFFFF"/>
                </a:solidFill>
              </a:rPr>
              <a:t>Western Australia</a:t>
            </a:r>
            <a:br>
              <a:rPr lang="en-AU" sz="4000" dirty="0">
                <a:solidFill>
                  <a:srgbClr val="FFFFFF"/>
                </a:solidFill>
              </a:rPr>
            </a:br>
            <a:br>
              <a:rPr lang="en-AU" sz="4000" dirty="0">
                <a:solidFill>
                  <a:srgbClr val="FFFFFF"/>
                </a:solidFill>
              </a:rPr>
            </a:br>
            <a:r>
              <a:rPr lang="en-AU" sz="4000" dirty="0">
                <a:solidFill>
                  <a:srgbClr val="FFFFFF"/>
                </a:solidFill>
              </a:rPr>
              <a:t>WACSAR data 2022</a:t>
            </a:r>
          </a:p>
        </p:txBody>
      </p:sp>
      <p:sp>
        <p:nvSpPr>
          <p:cNvPr id="3" name="Content Placeholder 2">
            <a:extLst>
              <a:ext uri="{FF2B5EF4-FFF2-40B4-BE49-F238E27FC236}">
                <a16:creationId xmlns:a16="http://schemas.microsoft.com/office/drawing/2014/main" id="{0408B0D4-7934-041A-F03E-BEFBE159A0D6}"/>
              </a:ext>
            </a:extLst>
          </p:cNvPr>
          <p:cNvSpPr>
            <a:spLocks noGrp="1"/>
          </p:cNvSpPr>
          <p:nvPr>
            <p:ph idx="1"/>
          </p:nvPr>
        </p:nvSpPr>
        <p:spPr>
          <a:xfrm>
            <a:off x="6503158" y="649480"/>
            <a:ext cx="4862447" cy="5546047"/>
          </a:xfrm>
        </p:spPr>
        <p:txBody>
          <a:bodyPr anchor="ctr">
            <a:normAutofit fontScale="92500" lnSpcReduction="10000"/>
          </a:bodyPr>
          <a:lstStyle/>
          <a:p>
            <a:r>
              <a:rPr lang="en-US" dirty="0"/>
              <a:t>8115 receptions into custodial facilities, of which </a:t>
            </a:r>
          </a:p>
          <a:p>
            <a:r>
              <a:rPr lang="en-US" dirty="0"/>
              <a:t>4990 had been sentenced to imprisonment before</a:t>
            </a:r>
          </a:p>
          <a:p>
            <a:r>
              <a:rPr lang="en-US" dirty="0"/>
              <a:t>This is a </a:t>
            </a:r>
            <a:r>
              <a:rPr lang="en-US" b="1" dirty="0"/>
              <a:t>61% </a:t>
            </a:r>
            <a:r>
              <a:rPr lang="en-US" dirty="0"/>
              <a:t>return rate. </a:t>
            </a:r>
          </a:p>
          <a:p>
            <a:r>
              <a:rPr lang="en-US" dirty="0"/>
              <a:t>Of these 4990 returns to prison, the majority (72%) returned </a:t>
            </a:r>
            <a:r>
              <a:rPr lang="en-US" b="1" dirty="0"/>
              <a:t>within 24 months</a:t>
            </a:r>
            <a:r>
              <a:rPr lang="en-US" dirty="0"/>
              <a:t>, while the remaining 27% returned after being released for more than 24 months. </a:t>
            </a:r>
          </a:p>
          <a:p>
            <a:r>
              <a:rPr lang="en-US" dirty="0"/>
              <a:t>About 49% of returned people identified as Aboriginal and 51% as non-Aboriginal.</a:t>
            </a:r>
            <a:endParaRPr lang="en-AU" dirty="0"/>
          </a:p>
          <a:p>
            <a:pPr marL="0" indent="0">
              <a:buNone/>
            </a:pPr>
            <a:endParaRPr lang="en-AU" sz="2400" dirty="0">
              <a:latin typeface="Calibri" panose="020F0502020204030204" pitchFamily="34" charset="0"/>
            </a:endParaRPr>
          </a:p>
        </p:txBody>
      </p:sp>
    </p:spTree>
    <p:extLst>
      <p:ext uri="{BB962C8B-B14F-4D97-AF65-F5344CB8AC3E}">
        <p14:creationId xmlns:p14="http://schemas.microsoft.com/office/powerpoint/2010/main" val="239050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6EF17-90EE-E84F-7F71-99D50A741684}"/>
              </a:ext>
            </a:extLst>
          </p:cNvPr>
          <p:cNvSpPr>
            <a:spLocks noGrp="1"/>
          </p:cNvSpPr>
          <p:nvPr>
            <p:ph type="title"/>
          </p:nvPr>
        </p:nvSpPr>
        <p:spPr>
          <a:xfrm>
            <a:off x="1371599" y="294538"/>
            <a:ext cx="9895951" cy="1033669"/>
          </a:xfrm>
        </p:spPr>
        <p:txBody>
          <a:bodyPr>
            <a:normAutofit/>
          </a:bodyPr>
          <a:lstStyle/>
          <a:p>
            <a:r>
              <a:rPr lang="en-AU" sz="4000" dirty="0">
                <a:solidFill>
                  <a:srgbClr val="FFFFFF"/>
                </a:solidFill>
              </a:rPr>
              <a:t>Indigenous and non-Indigenous returns</a:t>
            </a:r>
          </a:p>
        </p:txBody>
      </p:sp>
      <p:sp>
        <p:nvSpPr>
          <p:cNvPr id="3" name="Content Placeholder 2">
            <a:extLst>
              <a:ext uri="{FF2B5EF4-FFF2-40B4-BE49-F238E27FC236}">
                <a16:creationId xmlns:a16="http://schemas.microsoft.com/office/drawing/2014/main" id="{28A87150-1763-93A9-2994-6F3F6867F72E}"/>
              </a:ext>
            </a:extLst>
          </p:cNvPr>
          <p:cNvSpPr>
            <a:spLocks noGrp="1"/>
          </p:cNvSpPr>
          <p:nvPr>
            <p:ph idx="1"/>
          </p:nvPr>
        </p:nvSpPr>
        <p:spPr>
          <a:xfrm>
            <a:off x="1371599" y="2018370"/>
            <a:ext cx="9724031" cy="4545091"/>
          </a:xfrm>
        </p:spPr>
        <p:txBody>
          <a:bodyPr anchor="ctr">
            <a:normAutofit/>
          </a:bodyPr>
          <a:lstStyle/>
          <a:p>
            <a:r>
              <a:rPr lang="en-US" dirty="0"/>
              <a:t>Both the Australian Bureau of Statistics and WACSAR report significant differences between recidivism rates among Indigenous and non-Indigenous Australians. </a:t>
            </a:r>
          </a:p>
          <a:p>
            <a:r>
              <a:rPr lang="en-US" dirty="0"/>
              <a:t>In Western Australia, </a:t>
            </a:r>
            <a:r>
              <a:rPr lang="en-US" b="1" dirty="0"/>
              <a:t>80% of Indigenous Australians </a:t>
            </a:r>
            <a:r>
              <a:rPr lang="en-US" dirty="0"/>
              <a:t>who were imprisoned in 2022 had been sentenced to imprisonment before, while the same was true for </a:t>
            </a:r>
            <a:r>
              <a:rPr lang="en-US" b="1" dirty="0"/>
              <a:t>49% of non-Indigenous Australians</a:t>
            </a:r>
            <a:r>
              <a:rPr lang="en-US" dirty="0"/>
              <a:t>.</a:t>
            </a:r>
            <a:endParaRPr lang="en-AU" dirty="0"/>
          </a:p>
          <a:p>
            <a:r>
              <a:rPr lang="en-US" dirty="0"/>
              <a:t>This disparity is consistent between all jurisdictions; on average, Indigenous Australians return to prison at a rate of </a:t>
            </a:r>
            <a:r>
              <a:rPr lang="en-US" b="1" dirty="0"/>
              <a:t>77%</a:t>
            </a:r>
            <a:r>
              <a:rPr lang="en-US" dirty="0"/>
              <a:t>, while non-Indigenous Australians return to prison at a rate of </a:t>
            </a:r>
            <a:r>
              <a:rPr lang="en-US" b="1" dirty="0"/>
              <a:t>52%</a:t>
            </a:r>
            <a:r>
              <a:rPr lang="en-US" dirty="0"/>
              <a:t>.</a:t>
            </a:r>
            <a:endParaRPr lang="en-AU" dirty="0"/>
          </a:p>
          <a:p>
            <a:endParaRPr lang="en-AU" sz="2000" dirty="0"/>
          </a:p>
        </p:txBody>
      </p:sp>
    </p:spTree>
    <p:extLst>
      <p:ext uri="{BB962C8B-B14F-4D97-AF65-F5344CB8AC3E}">
        <p14:creationId xmlns:p14="http://schemas.microsoft.com/office/powerpoint/2010/main" val="419459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F7EFE97-3C7E-04A4-0997-408CADB09403}"/>
              </a:ext>
            </a:extLst>
          </p:cNvPr>
          <p:cNvSpPr>
            <a:spLocks noGrp="1"/>
          </p:cNvSpPr>
          <p:nvPr>
            <p:ph type="title"/>
          </p:nvPr>
        </p:nvSpPr>
        <p:spPr>
          <a:xfrm>
            <a:off x="1383564" y="348865"/>
            <a:ext cx="9718111" cy="1576446"/>
          </a:xfrm>
        </p:spPr>
        <p:txBody>
          <a:bodyPr anchor="ctr">
            <a:normAutofit/>
          </a:bodyPr>
          <a:lstStyle/>
          <a:p>
            <a:r>
              <a:rPr lang="en-AU" sz="4000">
                <a:solidFill>
                  <a:srgbClr val="FFFFFF"/>
                </a:solidFill>
              </a:rPr>
              <a:t>Research Design</a:t>
            </a:r>
          </a:p>
        </p:txBody>
      </p:sp>
      <p:graphicFrame>
        <p:nvGraphicFramePr>
          <p:cNvPr id="5" name="Content Placeholder 2">
            <a:extLst>
              <a:ext uri="{FF2B5EF4-FFF2-40B4-BE49-F238E27FC236}">
                <a16:creationId xmlns:a16="http://schemas.microsoft.com/office/drawing/2014/main" id="{829851AB-2866-5904-B2CC-E566654817B9}"/>
              </a:ext>
            </a:extLst>
          </p:cNvPr>
          <p:cNvGraphicFramePr>
            <a:graphicFrameLocks noGrp="1"/>
          </p:cNvGraphicFramePr>
          <p:nvPr>
            <p:ph idx="1"/>
            <p:extLst>
              <p:ext uri="{D42A27DB-BD31-4B8C-83A1-F6EECF244321}">
                <p14:modId xmlns:p14="http://schemas.microsoft.com/office/powerpoint/2010/main" val="4163445749"/>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717883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2DA3FD-3F9D-4EE9-8651-CD467549169D}"/>
              </a:ext>
            </a:extLst>
          </p:cNvPr>
          <p:cNvSpPr>
            <a:spLocks noGrp="1"/>
          </p:cNvSpPr>
          <p:nvPr>
            <p:ph type="title"/>
          </p:nvPr>
        </p:nvSpPr>
        <p:spPr>
          <a:xfrm>
            <a:off x="1371599" y="294538"/>
            <a:ext cx="9895951" cy="1033669"/>
          </a:xfrm>
        </p:spPr>
        <p:txBody>
          <a:bodyPr>
            <a:normAutofit/>
          </a:bodyPr>
          <a:lstStyle/>
          <a:p>
            <a:r>
              <a:rPr lang="en-AU" sz="4000" dirty="0">
                <a:solidFill>
                  <a:srgbClr val="FFFFFF"/>
                </a:solidFill>
              </a:rPr>
              <a:t>Duma: shorter survey</a:t>
            </a:r>
          </a:p>
        </p:txBody>
      </p:sp>
      <p:sp>
        <p:nvSpPr>
          <p:cNvPr id="3" name="Content Placeholder 2">
            <a:extLst>
              <a:ext uri="{FF2B5EF4-FFF2-40B4-BE49-F238E27FC236}">
                <a16:creationId xmlns:a16="http://schemas.microsoft.com/office/drawing/2014/main" id="{4228B870-27C1-5CBF-8D52-87BA483097A2}"/>
              </a:ext>
            </a:extLst>
          </p:cNvPr>
          <p:cNvSpPr>
            <a:spLocks noGrp="1"/>
          </p:cNvSpPr>
          <p:nvPr>
            <p:ph idx="1"/>
          </p:nvPr>
        </p:nvSpPr>
        <p:spPr>
          <a:xfrm>
            <a:off x="1371599" y="2318197"/>
            <a:ext cx="9724031" cy="3683358"/>
          </a:xfrm>
        </p:spPr>
        <p:txBody>
          <a:bodyPr anchor="ctr">
            <a:normAutofit/>
          </a:bodyPr>
          <a:lstStyle/>
          <a:p>
            <a:r>
              <a:rPr lang="en-AU" sz="2400" dirty="0"/>
              <a:t>There were 227 respondents, though less than half (46.3%, N = 105) had been sentenced before.</a:t>
            </a:r>
          </a:p>
          <a:p>
            <a:r>
              <a:rPr lang="en-AU" sz="2400" dirty="0"/>
              <a:t> Just over a third (39.7%) of respondents identified either as Aboriginal, Torres Strait Islander, or both Aboriginal and Torres Strait Islander. </a:t>
            </a:r>
          </a:p>
          <a:p>
            <a:r>
              <a:rPr lang="en-AU" sz="2400" dirty="0"/>
              <a:t>Of the respondents that had been sentenced before, 58.1% had left prison on parole or early release while 40.0% left at the end of their sentence. </a:t>
            </a:r>
          </a:p>
        </p:txBody>
      </p:sp>
    </p:spTree>
    <p:extLst>
      <p:ext uri="{BB962C8B-B14F-4D97-AF65-F5344CB8AC3E}">
        <p14:creationId xmlns:p14="http://schemas.microsoft.com/office/powerpoint/2010/main" val="74385499"/>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8C93E6-2830-68BD-6CB8-D22112F81F1D}"/>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kern="1200" dirty="0">
                <a:solidFill>
                  <a:srgbClr val="FFFFFF"/>
                </a:solidFill>
                <a:latin typeface="+mj-lt"/>
                <a:ea typeface="+mj-ea"/>
                <a:cs typeface="+mj-cs"/>
              </a:rPr>
              <a:t>Interviews: 62 prison interviews</a:t>
            </a:r>
          </a:p>
        </p:txBody>
      </p:sp>
      <p:graphicFrame>
        <p:nvGraphicFramePr>
          <p:cNvPr id="4" name="Content Placeholder 3">
            <a:extLst>
              <a:ext uri="{FF2B5EF4-FFF2-40B4-BE49-F238E27FC236}">
                <a16:creationId xmlns:a16="http://schemas.microsoft.com/office/drawing/2014/main" id="{3AF6BA38-1A0A-4567-F915-51A1A62367FC}"/>
              </a:ext>
            </a:extLst>
          </p:cNvPr>
          <p:cNvGraphicFramePr>
            <a:graphicFrameLocks noGrp="1"/>
          </p:cNvGraphicFramePr>
          <p:nvPr>
            <p:ph idx="1"/>
            <p:extLst>
              <p:ext uri="{D42A27DB-BD31-4B8C-83A1-F6EECF244321}">
                <p14:modId xmlns:p14="http://schemas.microsoft.com/office/powerpoint/2010/main" val="1430332017"/>
              </p:ext>
            </p:extLst>
          </p:nvPr>
        </p:nvGraphicFramePr>
        <p:xfrm>
          <a:off x="982078" y="1655275"/>
          <a:ext cx="10676521" cy="5187621"/>
        </p:xfrm>
        <a:graphic>
          <a:graphicData uri="http://schemas.openxmlformats.org/drawingml/2006/table">
            <a:tbl>
              <a:tblPr firstRow="1" firstCol="1" bandRow="1">
                <a:solidFill>
                  <a:srgbClr val="F2F2F2">
                    <a:alpha val="30196"/>
                  </a:srgbClr>
                </a:solidFill>
                <a:tableStyleId>{5C22544A-7EE6-4342-B048-85BDC9FD1C3A}</a:tableStyleId>
              </a:tblPr>
              <a:tblGrid>
                <a:gridCol w="3988614">
                  <a:extLst>
                    <a:ext uri="{9D8B030D-6E8A-4147-A177-3AD203B41FA5}">
                      <a16:colId xmlns:a16="http://schemas.microsoft.com/office/drawing/2014/main" val="106262370"/>
                    </a:ext>
                  </a:extLst>
                </a:gridCol>
                <a:gridCol w="6687907">
                  <a:extLst>
                    <a:ext uri="{9D8B030D-6E8A-4147-A177-3AD203B41FA5}">
                      <a16:colId xmlns:a16="http://schemas.microsoft.com/office/drawing/2014/main" val="3224478307"/>
                    </a:ext>
                  </a:extLst>
                </a:gridCol>
              </a:tblGrid>
              <a:tr h="1191086">
                <a:tc>
                  <a:txBody>
                    <a:bodyPr/>
                    <a:lstStyle/>
                    <a:p>
                      <a:pPr marL="84455">
                        <a:lnSpc>
                          <a:spcPct val="107000"/>
                        </a:lnSpc>
                        <a:buNone/>
                      </a:pPr>
                      <a:r>
                        <a:rPr lang="en-US" sz="1800" b="0" kern="100" cap="none" spc="0" dirty="0">
                          <a:solidFill>
                            <a:schemeClr val="bg1"/>
                          </a:solidFill>
                          <a:effectLst/>
                        </a:rPr>
                        <a:t> </a:t>
                      </a:r>
                      <a:endParaRPr lang="en-AU" sz="1800" b="0" kern="100" cap="none" spc="0" dirty="0">
                        <a:solidFill>
                          <a:schemeClr val="bg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nchor="ctr">
                    <a:lnL w="19050" cap="flat" cmpd="sng" algn="ctr">
                      <a:noFill/>
                      <a:prstDash val="solid"/>
                    </a:lnL>
                    <a:lnR w="12700" cmpd="sng">
                      <a:noFill/>
                    </a:lnR>
                    <a:lnT w="19050" cap="flat" cmpd="sng" algn="ctr">
                      <a:noFill/>
                      <a:prstDash val="solid"/>
                    </a:lnT>
                    <a:lnB w="38100" cmpd="sng">
                      <a:noFill/>
                    </a:lnB>
                    <a:solidFill>
                      <a:schemeClr val="accent1"/>
                    </a:solidFill>
                  </a:tcPr>
                </a:tc>
                <a:tc>
                  <a:txBody>
                    <a:bodyPr/>
                    <a:lstStyle/>
                    <a:p>
                      <a:r>
                        <a:rPr lang="en-US" sz="1800" b="0" kern="1200" cap="none" spc="0" dirty="0">
                          <a:solidFill>
                            <a:schemeClr val="bg1"/>
                          </a:solidFill>
                          <a:effectLst/>
                          <a:latin typeface="+mn-lt"/>
                          <a:ea typeface="+mn-ea"/>
                          <a:cs typeface="+mn-cs"/>
                        </a:rPr>
                        <a:t>21 women and 41 men</a:t>
                      </a:r>
                      <a:endParaRPr lang="en-AU" sz="1800" b="0" kern="1200" cap="none" spc="0" dirty="0">
                        <a:solidFill>
                          <a:schemeClr val="bg1"/>
                        </a:solidFill>
                        <a:effectLst/>
                        <a:latin typeface="+mn-lt"/>
                        <a:ea typeface="+mn-ea"/>
                        <a:cs typeface="+mn-cs"/>
                      </a:endParaRPr>
                    </a:p>
                    <a:p>
                      <a:r>
                        <a:rPr lang="en-US" sz="1800" b="0" kern="1200" cap="none" spc="0" dirty="0">
                          <a:solidFill>
                            <a:schemeClr val="bg1"/>
                          </a:solidFill>
                          <a:effectLst/>
                          <a:latin typeface="+mn-lt"/>
                          <a:ea typeface="+mn-ea"/>
                          <a:cs typeface="+mn-cs"/>
                        </a:rPr>
                        <a:t>22 metro – 40 regional</a:t>
                      </a:r>
                      <a:endParaRPr lang="en-AU" sz="1800" b="0" kern="1200" cap="none" spc="0" dirty="0">
                        <a:solidFill>
                          <a:schemeClr val="bg1"/>
                        </a:solidFill>
                        <a:effectLst/>
                        <a:latin typeface="+mn-lt"/>
                        <a:ea typeface="+mn-ea"/>
                        <a:cs typeface="+mn-cs"/>
                      </a:endParaRPr>
                    </a:p>
                    <a:p>
                      <a:r>
                        <a:rPr lang="en-US" sz="1800" b="0" kern="1200" cap="none" spc="0" dirty="0">
                          <a:solidFill>
                            <a:schemeClr val="bg1"/>
                          </a:solidFill>
                          <a:effectLst/>
                          <a:latin typeface="+mn-lt"/>
                          <a:ea typeface="+mn-ea"/>
                          <a:cs typeface="+mn-cs"/>
                        </a:rPr>
                        <a:t>37 Indigenous – 25 non-Indigenous</a:t>
                      </a:r>
                      <a:endParaRPr lang="en-AU" sz="1800" b="0" kern="1200" cap="none" spc="0" dirty="0">
                        <a:solidFill>
                          <a:schemeClr val="bg1"/>
                        </a:solidFill>
                        <a:effectLst/>
                        <a:latin typeface="+mn-lt"/>
                        <a:ea typeface="+mn-ea"/>
                        <a:cs typeface="+mn-cs"/>
                      </a:endParaRPr>
                    </a:p>
                    <a:p>
                      <a:pPr marL="84455">
                        <a:lnSpc>
                          <a:spcPct val="107000"/>
                        </a:lnSpc>
                        <a:buNone/>
                      </a:pPr>
                      <a:endParaRPr lang="en-AU" sz="1800" b="0" kern="100" cap="none" spc="0" dirty="0">
                        <a:solidFill>
                          <a:schemeClr val="bg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nchor="ctr">
                    <a:lnL w="12700" cmpd="sng">
                      <a:noFill/>
                    </a:lnL>
                    <a:lnR w="12700" cmpd="sng">
                      <a:noFill/>
                    </a:lnR>
                    <a:lnT w="19050" cap="flat" cmpd="sng" algn="ctr">
                      <a:noFill/>
                      <a:prstDash val="solid"/>
                    </a:lnT>
                    <a:lnB w="38100" cmpd="sng">
                      <a:noFill/>
                    </a:lnB>
                    <a:solidFill>
                      <a:schemeClr val="accent1"/>
                    </a:solidFill>
                  </a:tcPr>
                </a:tc>
                <a:extLst>
                  <a:ext uri="{0D108BD9-81ED-4DB2-BD59-A6C34878D82A}">
                    <a16:rowId xmlns:a16="http://schemas.microsoft.com/office/drawing/2014/main" val="2899025351"/>
                  </a:ext>
                </a:extLst>
              </a:tr>
              <a:tr h="427380">
                <a:tc>
                  <a:txBody>
                    <a:bodyPr/>
                    <a:lstStyle/>
                    <a:p>
                      <a:pPr marL="84455">
                        <a:lnSpc>
                          <a:spcPct val="107000"/>
                        </a:lnSpc>
                        <a:buNone/>
                      </a:pPr>
                      <a:r>
                        <a:rPr lang="en-US" sz="1800" kern="100" cap="none" spc="0" dirty="0">
                          <a:solidFill>
                            <a:schemeClr val="tx1"/>
                          </a:solidFill>
                          <a:effectLst/>
                        </a:rPr>
                        <a:t>Boronia </a:t>
                      </a:r>
                      <a:endParaRPr lang="en-AU" sz="1800" kern="100" cap="none" spc="0" dirty="0">
                        <a:solidFill>
                          <a:schemeClr val="tx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lnL w="38100" cap="flat" cmpd="sng" algn="ctr">
                      <a:noFill/>
                      <a:prstDash val="solid"/>
                    </a:lnL>
                    <a:lnR w="6350" cap="flat" cmpd="sng" algn="ctr">
                      <a:solidFill>
                        <a:schemeClr val="tx1">
                          <a:lumMod val="75000"/>
                          <a:lumOff val="25000"/>
                        </a:schemeClr>
                      </a:solidFill>
                      <a:prstDash val="solid"/>
                    </a:lnR>
                    <a:lnT w="38100" cmpd="sng">
                      <a:noFill/>
                    </a:lnT>
                    <a:lnB w="6350" cap="flat" cmpd="sng" algn="ctr">
                      <a:noFill/>
                      <a:prstDash val="solid"/>
                    </a:lnB>
                    <a:solidFill>
                      <a:srgbClr val="F2F2F2">
                        <a:alpha val="30196"/>
                      </a:srgbClr>
                    </a:solidFill>
                  </a:tcPr>
                </a:tc>
                <a:tc>
                  <a:txBody>
                    <a:bodyPr/>
                    <a:lstStyle/>
                    <a:p>
                      <a:pPr marL="84455">
                        <a:lnSpc>
                          <a:spcPct val="107000"/>
                        </a:lnSpc>
                        <a:buNone/>
                      </a:pPr>
                      <a:r>
                        <a:rPr lang="en-US" sz="1800" kern="100" cap="none" spc="0" dirty="0">
                          <a:solidFill>
                            <a:schemeClr val="tx1"/>
                          </a:solidFill>
                          <a:effectLst/>
                        </a:rPr>
                        <a:t>11 interviews – women</a:t>
                      </a:r>
                      <a:endParaRPr lang="en-AU" sz="1800" kern="100" cap="none" spc="0" dirty="0">
                        <a:solidFill>
                          <a:schemeClr val="tx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lnL w="6350" cap="flat" cmpd="sng" algn="ctr">
                      <a:solidFill>
                        <a:schemeClr val="tx1">
                          <a:lumMod val="75000"/>
                          <a:lumOff val="25000"/>
                        </a:schemeClr>
                      </a:solidFill>
                      <a:prstDash val="solid"/>
                    </a:lnL>
                    <a:lnR w="38100" cap="flat" cmpd="sng" algn="ctr">
                      <a:noFill/>
                      <a:prstDash val="solid"/>
                    </a:lnR>
                    <a:lnT w="38100" cmpd="sng">
                      <a:noFill/>
                    </a:lnT>
                    <a:lnB w="6350" cap="flat" cmpd="sng" algn="ctr">
                      <a:noFill/>
                      <a:prstDash val="solid"/>
                    </a:lnB>
                    <a:solidFill>
                      <a:srgbClr val="F2F2F2">
                        <a:alpha val="30196"/>
                      </a:srgbClr>
                    </a:solidFill>
                  </a:tcPr>
                </a:tc>
                <a:extLst>
                  <a:ext uri="{0D108BD9-81ED-4DB2-BD59-A6C34878D82A}">
                    <a16:rowId xmlns:a16="http://schemas.microsoft.com/office/drawing/2014/main" val="3135155368"/>
                  </a:ext>
                </a:extLst>
              </a:tr>
              <a:tr h="427380">
                <a:tc>
                  <a:txBody>
                    <a:bodyPr/>
                    <a:lstStyle/>
                    <a:p>
                      <a:pPr marL="84455">
                        <a:lnSpc>
                          <a:spcPct val="107000"/>
                        </a:lnSpc>
                        <a:buNone/>
                      </a:pPr>
                      <a:r>
                        <a:rPr lang="en-US" sz="1800" kern="100" cap="none" spc="0" dirty="0" err="1">
                          <a:solidFill>
                            <a:schemeClr val="tx1"/>
                          </a:solidFill>
                          <a:effectLst/>
                        </a:rPr>
                        <a:t>Karnet</a:t>
                      </a:r>
                      <a:endParaRPr lang="en-AU" sz="1800" kern="100" cap="none" spc="0" dirty="0">
                        <a:solidFill>
                          <a:schemeClr val="tx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lnL w="6350" cap="flat" cmpd="sng" algn="ctr">
                      <a:noFill/>
                      <a:prstDash val="solid"/>
                    </a:lnL>
                    <a:lnR w="6350" cap="flat" cmpd="sng" algn="ctr">
                      <a:noFill/>
                      <a:prstDash val="solid"/>
                    </a:lnR>
                    <a:lnT w="6350" cap="flat" cmpd="sng" algn="ctr">
                      <a:noFill/>
                      <a:prstDash val="solid"/>
                    </a:lnT>
                    <a:lnB w="12700" cmpd="sng">
                      <a:noFill/>
                      <a:prstDash val="solid"/>
                    </a:lnB>
                    <a:solidFill>
                      <a:schemeClr val="bg1">
                        <a:lumMod val="95000"/>
                      </a:schemeClr>
                    </a:solidFill>
                  </a:tcPr>
                </a:tc>
                <a:tc>
                  <a:txBody>
                    <a:bodyPr/>
                    <a:lstStyle/>
                    <a:p>
                      <a:pPr marL="84455">
                        <a:lnSpc>
                          <a:spcPct val="107000"/>
                        </a:lnSpc>
                        <a:buNone/>
                      </a:pPr>
                      <a:r>
                        <a:rPr lang="en-US" sz="1800" kern="100" cap="none" spc="0" dirty="0">
                          <a:solidFill>
                            <a:schemeClr val="tx1"/>
                          </a:solidFill>
                          <a:effectLst/>
                        </a:rPr>
                        <a:t>11 interviews – men</a:t>
                      </a:r>
                      <a:endParaRPr lang="en-AU" sz="1800" kern="100" cap="none" spc="0" dirty="0">
                        <a:solidFill>
                          <a:schemeClr val="tx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lnL w="6350" cap="flat" cmpd="sng" algn="ctr">
                      <a:noFill/>
                      <a:prstDash val="solid"/>
                    </a:lnL>
                    <a:lnR w="12700" cmpd="sng">
                      <a:noFill/>
                      <a:prstDash val="solid"/>
                    </a:lnR>
                    <a:lnT w="635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3808123881"/>
                  </a:ext>
                </a:extLst>
              </a:tr>
              <a:tr h="701991">
                <a:tc>
                  <a:txBody>
                    <a:bodyPr/>
                    <a:lstStyle/>
                    <a:p>
                      <a:pPr marL="84455">
                        <a:lnSpc>
                          <a:spcPct val="107000"/>
                        </a:lnSpc>
                        <a:buNone/>
                      </a:pPr>
                      <a:r>
                        <a:rPr lang="en-US" sz="1800" kern="100" cap="none" spc="0" dirty="0">
                          <a:solidFill>
                            <a:schemeClr val="tx1"/>
                          </a:solidFill>
                          <a:effectLst/>
                        </a:rPr>
                        <a:t>Greenough</a:t>
                      </a:r>
                      <a:endParaRPr lang="en-AU" sz="1800" kern="100" cap="none" spc="0" dirty="0">
                        <a:solidFill>
                          <a:schemeClr val="tx1"/>
                        </a:solidFill>
                        <a:effectLst/>
                      </a:endParaRPr>
                    </a:p>
                    <a:p>
                      <a:pPr marL="84455">
                        <a:lnSpc>
                          <a:spcPct val="107000"/>
                        </a:lnSpc>
                        <a:buNone/>
                      </a:pPr>
                      <a:r>
                        <a:rPr lang="en-US" sz="1800" kern="100" cap="none" spc="0" dirty="0">
                          <a:solidFill>
                            <a:schemeClr val="tx1"/>
                          </a:solidFill>
                          <a:effectLst/>
                        </a:rPr>
                        <a:t> </a:t>
                      </a:r>
                      <a:endParaRPr lang="en-AU" sz="1800" kern="100" cap="none" spc="0" dirty="0">
                        <a:solidFill>
                          <a:schemeClr val="tx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lnL w="38100" cap="flat" cmpd="sng" algn="ctr">
                      <a:noFill/>
                      <a:prstDash val="solid"/>
                    </a:lnL>
                    <a:lnR w="6350" cap="flat" cmpd="sng" algn="ctr">
                      <a:solidFill>
                        <a:schemeClr val="tx1">
                          <a:lumMod val="75000"/>
                          <a:lumOff val="25000"/>
                        </a:schemeClr>
                      </a:solidFill>
                      <a:prstDash val="solid"/>
                    </a:lnR>
                    <a:lnT w="12700" cmpd="sng">
                      <a:noFill/>
                      <a:prstDash val="solid"/>
                    </a:lnT>
                    <a:lnB w="6350" cap="flat" cmpd="sng" algn="ctr">
                      <a:noFill/>
                      <a:prstDash val="solid"/>
                    </a:lnB>
                    <a:solidFill>
                      <a:srgbClr val="F2F2F2">
                        <a:alpha val="30196"/>
                      </a:srgbClr>
                    </a:solidFill>
                  </a:tcPr>
                </a:tc>
                <a:tc>
                  <a:txBody>
                    <a:bodyPr/>
                    <a:lstStyle/>
                    <a:p>
                      <a:pPr marL="84455">
                        <a:lnSpc>
                          <a:spcPct val="107000"/>
                        </a:lnSpc>
                        <a:buNone/>
                      </a:pPr>
                      <a:r>
                        <a:rPr lang="en-US" sz="1800" kern="100" cap="none" spc="0" dirty="0">
                          <a:solidFill>
                            <a:schemeClr val="tx1"/>
                          </a:solidFill>
                          <a:effectLst/>
                        </a:rPr>
                        <a:t>10 interviews</a:t>
                      </a:r>
                      <a:endParaRPr lang="en-AU" sz="1800" kern="100" cap="none" spc="0" dirty="0">
                        <a:solidFill>
                          <a:schemeClr val="tx1"/>
                        </a:solidFill>
                        <a:effectLst/>
                      </a:endParaRPr>
                    </a:p>
                    <a:p>
                      <a:pPr marL="84455">
                        <a:lnSpc>
                          <a:spcPct val="107000"/>
                        </a:lnSpc>
                        <a:buNone/>
                      </a:pPr>
                      <a:r>
                        <a:rPr lang="en-US" sz="1800" kern="100" cap="none" spc="0" dirty="0">
                          <a:solidFill>
                            <a:schemeClr val="tx1"/>
                          </a:solidFill>
                          <a:effectLst/>
                        </a:rPr>
                        <a:t>3 women 7 men</a:t>
                      </a:r>
                      <a:endParaRPr lang="en-AU" sz="1800" kern="100" cap="none" spc="0" dirty="0">
                        <a:solidFill>
                          <a:schemeClr val="tx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lnL w="6350" cap="flat" cmpd="sng" algn="ctr">
                      <a:solidFill>
                        <a:schemeClr val="tx1">
                          <a:lumMod val="75000"/>
                          <a:lumOff val="25000"/>
                        </a:schemeClr>
                      </a:solidFill>
                      <a:prstDash val="solid"/>
                    </a:lnL>
                    <a:lnR w="38100" cap="flat" cmpd="sng" algn="ctr">
                      <a:noFill/>
                      <a:prstDash val="solid"/>
                    </a:lnR>
                    <a:lnT w="12700" cmpd="sng">
                      <a:noFill/>
                      <a:prstDash val="solid"/>
                    </a:lnT>
                    <a:lnB w="6350" cap="flat" cmpd="sng" algn="ctr">
                      <a:noFill/>
                      <a:prstDash val="solid"/>
                    </a:lnB>
                    <a:solidFill>
                      <a:srgbClr val="F2F2F2">
                        <a:alpha val="30196"/>
                      </a:srgbClr>
                    </a:solidFill>
                  </a:tcPr>
                </a:tc>
                <a:extLst>
                  <a:ext uri="{0D108BD9-81ED-4DB2-BD59-A6C34878D82A}">
                    <a16:rowId xmlns:a16="http://schemas.microsoft.com/office/drawing/2014/main" val="1231113579"/>
                  </a:ext>
                </a:extLst>
              </a:tr>
              <a:tr h="701991">
                <a:tc>
                  <a:txBody>
                    <a:bodyPr/>
                    <a:lstStyle/>
                    <a:p>
                      <a:pPr marL="84455">
                        <a:lnSpc>
                          <a:spcPct val="107000"/>
                        </a:lnSpc>
                        <a:buNone/>
                      </a:pPr>
                      <a:r>
                        <a:rPr lang="en-US" sz="1800" kern="100" cap="none" spc="0" dirty="0">
                          <a:solidFill>
                            <a:schemeClr val="tx1"/>
                          </a:solidFill>
                          <a:effectLst/>
                        </a:rPr>
                        <a:t>Bunbury</a:t>
                      </a:r>
                      <a:endParaRPr lang="en-AU" sz="1800" kern="100" cap="none" spc="0" dirty="0">
                        <a:solidFill>
                          <a:schemeClr val="tx1"/>
                        </a:solidFill>
                        <a:effectLst/>
                      </a:endParaRPr>
                    </a:p>
                    <a:p>
                      <a:pPr marL="84455">
                        <a:lnSpc>
                          <a:spcPct val="107000"/>
                        </a:lnSpc>
                        <a:buNone/>
                      </a:pPr>
                      <a:r>
                        <a:rPr lang="en-US" sz="1800" kern="100" cap="none" spc="0" dirty="0">
                          <a:solidFill>
                            <a:schemeClr val="tx1"/>
                          </a:solidFill>
                          <a:effectLst/>
                        </a:rPr>
                        <a:t> </a:t>
                      </a:r>
                      <a:endParaRPr lang="en-AU" sz="1800" kern="100" cap="none" spc="0" dirty="0">
                        <a:solidFill>
                          <a:schemeClr val="tx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lnL w="6350" cap="flat" cmpd="sng" algn="ctr">
                      <a:noFill/>
                      <a:prstDash val="solid"/>
                    </a:lnL>
                    <a:lnR w="6350" cap="flat" cmpd="sng" algn="ctr">
                      <a:noFill/>
                      <a:prstDash val="solid"/>
                    </a:lnR>
                    <a:lnT w="6350" cap="flat" cmpd="sng" algn="ctr">
                      <a:noFill/>
                      <a:prstDash val="solid"/>
                    </a:lnT>
                    <a:lnB w="12700" cmpd="sng">
                      <a:noFill/>
                      <a:prstDash val="solid"/>
                    </a:lnB>
                    <a:solidFill>
                      <a:schemeClr val="bg1">
                        <a:lumMod val="95000"/>
                      </a:schemeClr>
                    </a:solidFill>
                  </a:tcPr>
                </a:tc>
                <a:tc>
                  <a:txBody>
                    <a:bodyPr/>
                    <a:lstStyle/>
                    <a:p>
                      <a:pPr marL="84455">
                        <a:lnSpc>
                          <a:spcPct val="107000"/>
                        </a:lnSpc>
                        <a:buNone/>
                      </a:pPr>
                      <a:r>
                        <a:rPr lang="en-US" sz="1800" kern="100" cap="none" spc="0" dirty="0">
                          <a:solidFill>
                            <a:schemeClr val="tx1"/>
                          </a:solidFill>
                          <a:effectLst/>
                        </a:rPr>
                        <a:t>10 interviews – men</a:t>
                      </a:r>
                      <a:endParaRPr lang="en-AU" sz="1800" kern="100" cap="none" spc="0" dirty="0">
                        <a:solidFill>
                          <a:schemeClr val="tx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lnL w="6350" cap="flat" cmpd="sng" algn="ctr">
                      <a:noFill/>
                      <a:prstDash val="solid"/>
                    </a:lnL>
                    <a:lnR w="12700" cmpd="sng">
                      <a:noFill/>
                      <a:prstDash val="solid"/>
                    </a:lnR>
                    <a:lnT w="635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431702630"/>
                  </a:ext>
                </a:extLst>
              </a:tr>
              <a:tr h="701991">
                <a:tc>
                  <a:txBody>
                    <a:bodyPr/>
                    <a:lstStyle/>
                    <a:p>
                      <a:pPr>
                        <a:lnSpc>
                          <a:spcPct val="107000"/>
                        </a:lnSpc>
                        <a:buNone/>
                      </a:pPr>
                      <a:r>
                        <a:rPr lang="en-US" sz="1800" kern="100" cap="none" spc="0" dirty="0">
                          <a:solidFill>
                            <a:schemeClr val="tx1"/>
                          </a:solidFill>
                          <a:effectLst/>
                        </a:rPr>
                        <a:t> Eastern Goldfields</a:t>
                      </a:r>
                      <a:endParaRPr lang="en-AU" sz="1800" kern="100" cap="none" spc="0" dirty="0">
                        <a:solidFill>
                          <a:schemeClr val="tx1"/>
                        </a:solidFill>
                        <a:effectLst/>
                      </a:endParaRPr>
                    </a:p>
                    <a:p>
                      <a:pPr>
                        <a:lnSpc>
                          <a:spcPct val="107000"/>
                        </a:lnSpc>
                        <a:buNone/>
                      </a:pPr>
                      <a:r>
                        <a:rPr lang="en-US" sz="1800" kern="100" cap="none" spc="0" dirty="0">
                          <a:solidFill>
                            <a:schemeClr val="tx1"/>
                          </a:solidFill>
                          <a:effectLst/>
                        </a:rPr>
                        <a:t> </a:t>
                      </a:r>
                      <a:endParaRPr lang="en-AU" sz="1800" kern="100" cap="none" spc="0" dirty="0">
                        <a:solidFill>
                          <a:schemeClr val="tx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lnL w="38100" cap="flat" cmpd="sng" algn="ctr">
                      <a:noFill/>
                      <a:prstDash val="solid"/>
                    </a:lnL>
                    <a:lnR w="6350" cap="flat" cmpd="sng" algn="ctr">
                      <a:solidFill>
                        <a:schemeClr val="tx1">
                          <a:lumMod val="75000"/>
                          <a:lumOff val="25000"/>
                        </a:schemeClr>
                      </a:solidFill>
                      <a:prstDash val="solid"/>
                    </a:lnR>
                    <a:lnT w="12700" cmpd="sng">
                      <a:noFill/>
                      <a:prstDash val="solid"/>
                    </a:lnT>
                    <a:lnB w="6350" cap="flat" cmpd="sng" algn="ctr">
                      <a:noFill/>
                      <a:prstDash val="solid"/>
                    </a:lnB>
                    <a:solidFill>
                      <a:srgbClr val="F2F2F2">
                        <a:alpha val="30196"/>
                      </a:srgbClr>
                    </a:solidFill>
                  </a:tcPr>
                </a:tc>
                <a:tc>
                  <a:txBody>
                    <a:bodyPr/>
                    <a:lstStyle/>
                    <a:p>
                      <a:pPr marL="84455">
                        <a:lnSpc>
                          <a:spcPct val="107000"/>
                        </a:lnSpc>
                        <a:buNone/>
                      </a:pPr>
                      <a:r>
                        <a:rPr lang="en-US" sz="1800" kern="100" cap="none" spc="0" dirty="0">
                          <a:solidFill>
                            <a:schemeClr val="tx1"/>
                          </a:solidFill>
                          <a:effectLst/>
                        </a:rPr>
                        <a:t>10 interviews</a:t>
                      </a:r>
                      <a:endParaRPr lang="en-AU" sz="1800" kern="100" cap="none" spc="0" dirty="0">
                        <a:solidFill>
                          <a:schemeClr val="tx1"/>
                        </a:solidFill>
                        <a:effectLst/>
                      </a:endParaRPr>
                    </a:p>
                    <a:p>
                      <a:pPr marL="84455">
                        <a:lnSpc>
                          <a:spcPct val="107000"/>
                        </a:lnSpc>
                        <a:buNone/>
                      </a:pPr>
                      <a:r>
                        <a:rPr lang="en-US" sz="1800" kern="100" cap="none" spc="0" dirty="0">
                          <a:solidFill>
                            <a:schemeClr val="tx1"/>
                          </a:solidFill>
                          <a:effectLst/>
                        </a:rPr>
                        <a:t>3 men – 7 women</a:t>
                      </a:r>
                      <a:endParaRPr lang="en-AU" sz="1800" kern="100" cap="none" spc="0" dirty="0">
                        <a:solidFill>
                          <a:schemeClr val="tx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lnL w="6350" cap="flat" cmpd="sng" algn="ctr">
                      <a:solidFill>
                        <a:schemeClr val="tx1">
                          <a:lumMod val="75000"/>
                          <a:lumOff val="25000"/>
                        </a:schemeClr>
                      </a:solidFill>
                      <a:prstDash val="solid"/>
                    </a:lnL>
                    <a:lnR w="38100" cap="flat" cmpd="sng" algn="ctr">
                      <a:noFill/>
                      <a:prstDash val="solid"/>
                    </a:lnR>
                    <a:lnT w="12700" cmpd="sng">
                      <a:noFill/>
                      <a:prstDash val="solid"/>
                    </a:lnT>
                    <a:lnB w="6350" cap="flat" cmpd="sng" algn="ctr">
                      <a:noFill/>
                      <a:prstDash val="solid"/>
                    </a:lnB>
                    <a:solidFill>
                      <a:srgbClr val="F2F2F2">
                        <a:alpha val="30196"/>
                      </a:srgbClr>
                    </a:solidFill>
                  </a:tcPr>
                </a:tc>
                <a:extLst>
                  <a:ext uri="{0D108BD9-81ED-4DB2-BD59-A6C34878D82A}">
                    <a16:rowId xmlns:a16="http://schemas.microsoft.com/office/drawing/2014/main" val="519122576"/>
                  </a:ext>
                </a:extLst>
              </a:tr>
              <a:tr h="701991">
                <a:tc>
                  <a:txBody>
                    <a:bodyPr/>
                    <a:lstStyle/>
                    <a:p>
                      <a:pPr>
                        <a:lnSpc>
                          <a:spcPct val="107000"/>
                        </a:lnSpc>
                        <a:buNone/>
                      </a:pPr>
                      <a:r>
                        <a:rPr lang="en-US" sz="1800" kern="100" cap="none" spc="0" dirty="0">
                          <a:solidFill>
                            <a:schemeClr val="tx1"/>
                          </a:solidFill>
                          <a:effectLst/>
                        </a:rPr>
                        <a:t>Broome </a:t>
                      </a:r>
                      <a:endParaRPr lang="en-AU" sz="1800" kern="100" cap="none" spc="0" dirty="0">
                        <a:solidFill>
                          <a:schemeClr val="tx1"/>
                        </a:solidFill>
                        <a:effectLst/>
                      </a:endParaRPr>
                    </a:p>
                    <a:p>
                      <a:pPr>
                        <a:lnSpc>
                          <a:spcPct val="107000"/>
                        </a:lnSpc>
                        <a:buNone/>
                      </a:pPr>
                      <a:r>
                        <a:rPr lang="en-US" sz="1800" kern="100" cap="none" spc="0" dirty="0">
                          <a:solidFill>
                            <a:schemeClr val="tx1"/>
                          </a:solidFill>
                          <a:effectLst/>
                        </a:rPr>
                        <a:t> </a:t>
                      </a:r>
                      <a:endParaRPr lang="en-AU" sz="1800" kern="100" cap="none" spc="0" dirty="0">
                        <a:solidFill>
                          <a:schemeClr val="tx1"/>
                        </a:solidFill>
                        <a:effectLst/>
                        <a:latin typeface="Segoe UI Symbol" panose="020B0502040204020203" pitchFamily="34" charset="0"/>
                        <a:ea typeface="Segoe UI Symbol" panose="020B0502040204020203" pitchFamily="34" charset="0"/>
                        <a:cs typeface="Segoe UI Symbol" panose="020B0502040204020203" pitchFamily="34" charset="0"/>
                      </a:endParaRPr>
                    </a:p>
                  </a:txBody>
                  <a:tcPr marL="115787" marR="103500" marT="89067" marB="89067">
                    <a:lnL w="6350" cap="flat" cmpd="sng" algn="ctr">
                      <a:noFill/>
                      <a:prstDash val="solid"/>
                    </a:lnL>
                    <a:lnR w="6350" cap="flat" cmpd="sng" algn="ctr">
                      <a:noFill/>
                      <a:prstDash val="solid"/>
                    </a:lnR>
                    <a:lnT w="6350" cap="flat" cmpd="sng" algn="ctr">
                      <a:noFill/>
                      <a:prstDash val="solid"/>
                    </a:lnT>
                    <a:lnB w="12700" cmpd="sng">
                      <a:noFill/>
                      <a:prstDash val="solid"/>
                    </a:lnB>
                    <a:solidFill>
                      <a:schemeClr val="bg1">
                        <a:lumMod val="95000"/>
                      </a:schemeClr>
                    </a:solidFill>
                  </a:tcPr>
                </a:tc>
                <a:tc>
                  <a:txBody>
                    <a:bodyPr/>
                    <a:lstStyle/>
                    <a:p>
                      <a:pPr marL="84455">
                        <a:lnSpc>
                          <a:spcPct val="107000"/>
                        </a:lnSpc>
                        <a:buNone/>
                      </a:pPr>
                      <a:r>
                        <a:rPr lang="en-US" sz="1800" kern="100" cap="none" spc="0" dirty="0">
                          <a:solidFill>
                            <a:schemeClr val="tx1"/>
                          </a:solidFill>
                          <a:effectLst/>
                        </a:rPr>
                        <a:t>10 interviews  - men</a:t>
                      </a:r>
                      <a:endParaRPr lang="en-AU" sz="1800" kern="100" cap="none" spc="0" dirty="0">
                        <a:solidFill>
                          <a:schemeClr val="tx1"/>
                        </a:solidFill>
                        <a:effectLst/>
                      </a:endParaRPr>
                    </a:p>
                  </a:txBody>
                  <a:tcPr marL="115787" marR="103500" marT="89067" marB="89067">
                    <a:lnL w="6350" cap="flat" cmpd="sng" algn="ctr">
                      <a:noFill/>
                      <a:prstDash val="solid"/>
                    </a:lnL>
                    <a:lnR w="12700" cmpd="sng">
                      <a:noFill/>
                      <a:prstDash val="solid"/>
                    </a:lnR>
                    <a:lnT w="635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092130403"/>
                  </a:ext>
                </a:extLst>
              </a:tr>
            </a:tbl>
          </a:graphicData>
        </a:graphic>
      </p:graphicFrame>
    </p:spTree>
    <p:extLst>
      <p:ext uri="{BB962C8B-B14F-4D97-AF65-F5344CB8AC3E}">
        <p14:creationId xmlns:p14="http://schemas.microsoft.com/office/powerpoint/2010/main" val="4097427051"/>
      </p:ext>
    </p:extLst>
  </p:cSld>
  <p:clrMapOvr>
    <a:masterClrMapping/>
  </p:clrMapOvr>
  <p:transition spd="slow"/>
</p:sld>
</file>

<file path=ppt/tags/tag1.xml><?xml version="1.0" encoding="utf-8"?>
<p:tagLst xmlns:a="http://schemas.openxmlformats.org/drawingml/2006/main" xmlns:r="http://schemas.openxmlformats.org/officeDocument/2006/relationships" xmlns:p="http://schemas.openxmlformats.org/presentationml/2006/main">
  <p:tag name="TPVERSION" val="8"/>
  <p:tag name="TPFULLVERSION" val="1.4.2.3"/>
  <p:tag name="TPOS" val="2"/>
  <p:tag name="TPLASTSAVEVERSION" val="6.2 PC"/>
  <p:tag name="TPLASTSAVEPRODUCT" val="EchoPoll for PowerPoin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43E8338FDC9C408CDDDEEC826928C5" ma:contentTypeVersion="7" ma:contentTypeDescription="Create a new document." ma:contentTypeScope="" ma:versionID="4869f738a1c8ad9d0a7c92be922a8004">
  <xsd:schema xmlns:xsd="http://www.w3.org/2001/XMLSchema" xmlns:xs="http://www.w3.org/2001/XMLSchema" xmlns:p="http://schemas.microsoft.com/office/2006/metadata/properties" xmlns:ns2="a3ecbb17-1f6f-4e68-abbf-ed5d078c7c89" xmlns:ns3="d2bc505b-9134-47ed-a2f0-2290ded54739" xmlns:ns4="1205d717-f258-4695-a62f-f57fc629dc43" xmlns:ns5="cbecc781-00c5-4158-9dd4-9d46c8013956" targetNamespace="http://schemas.microsoft.com/office/2006/metadata/properties" ma:root="true" ma:fieldsID="c74747a6fea2fc47ef0c1f50f4f5ef3e" ns2:_="" ns3:_="" ns4:_="" ns5:_="">
    <xsd:import namespace="a3ecbb17-1f6f-4e68-abbf-ed5d078c7c89"/>
    <xsd:import namespace="d2bc505b-9134-47ed-a2f0-2290ded54739"/>
    <xsd:import namespace="1205d717-f258-4695-a62f-f57fc629dc43"/>
    <xsd:import namespace="cbecc781-00c5-4158-9dd4-9d46c801395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Tags" minOccurs="0"/>
                <xsd:element ref="ns2:Modules" minOccurs="0"/>
                <xsd:element ref="ns2:Thumbnail" minOccurs="0"/>
                <xsd:element ref="ns2:MediaServiceDateTaken" minOccurs="0"/>
                <xsd:element ref="ns2:MediaLengthInSeconds" minOccurs="0"/>
                <xsd:element ref="ns2:MediaServiceGenerationTime" minOccurs="0"/>
                <xsd:element ref="ns2:MediaServiceEventHashCode" minOccurs="0"/>
                <xsd:element ref="ns2:MediaServiceOCR" minOccurs="0"/>
                <xsd:element ref="ns2:tags0" minOccurs="0"/>
                <xsd:element ref="ns2:Reference" minOccurs="0"/>
                <xsd:element ref="ns2:MediaServiceLocation" minOccurs="0"/>
                <xsd:element ref="ns2:MediaServiceObjectDetectorVersions" minOccurs="0"/>
                <xsd:element ref="ns4:lcf76f155ced4ddcb4097134ff3c332f" minOccurs="0"/>
                <xsd:element ref="ns5:TaxCatchAll" minOccurs="0"/>
                <xsd:element ref="ns4:MediaServiceSearchProperties" minOccurs="0"/>
                <xsd:element ref="ns4:Note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ecbb17-1f6f-4e68-abbf-ed5d078c7c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Tags" ma:index="14"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Python"/>
                        <xsd:enumeration value="Oracle"/>
                        <xsd:enumeration value="SAS"/>
                        <xsd:enumeration value="Excel"/>
                        <xsd:enumeration value="CSV"/>
                        <xsd:enumeration value="SQL"/>
                      </xsd:restriction>
                    </xsd:simpleType>
                  </xsd:union>
                </xsd:simpleType>
              </xsd:element>
            </xsd:sequence>
          </xsd:extension>
        </xsd:complexContent>
      </xsd:complexType>
    </xsd:element>
    <xsd:element name="Modules" ma:index="15" nillable="true" ma:displayName="Modules" ma:format="Dropdown" ma:internalName="Modules">
      <xsd:complexType>
        <xsd:complexContent>
          <xsd:extension base="dms:MultiChoiceFillIn">
            <xsd:sequence>
              <xsd:element name="Value" maxOccurs="unbounded" minOccurs="0" nillable="true">
                <xsd:simpleType>
                  <xsd:union memberTypes="dms:Text">
                    <xsd:simpleType>
                      <xsd:restriction base="dms:Choice">
                        <xsd:enumeration value="pandas"/>
                        <xsd:enumeration value="numpy"/>
                        <xsd:enumeration value="cx_Oracle"/>
                      </xsd:restriction>
                    </xsd:simpleType>
                  </xsd:union>
                </xsd:simpleType>
              </xsd:element>
            </xsd:sequence>
          </xsd:extension>
        </xsd:complexContent>
      </xsd:complexType>
    </xsd:element>
    <xsd:element name="Thumbnail" ma:index="16" nillable="true" ma:displayName="Thumbnail" ma:format="Thumbnail" ma:internalName="Thumbnail">
      <xsd:simpleType>
        <xsd:restriction base="dms:Unknown"/>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tags0" ma:index="22" nillable="true" ma:displayName="Subject" ma:format="Dropdown" ma:internalName="tags0">
      <xsd:complexType>
        <xsd:complexContent>
          <xsd:extension base="dms:MultiChoice">
            <xsd:sequence>
              <xsd:element name="Value" maxOccurs="unbounded" minOccurs="0" nillable="true">
                <xsd:simpleType>
                  <xsd:restriction base="dms:Choice">
                    <xsd:enumeration value="AVO"/>
                    <xsd:enumeration value="Bail"/>
                    <xsd:enumeration value="Remand"/>
                    <xsd:enumeration value="Children and Young People"/>
                    <xsd:enumeration value="Courts"/>
                    <xsd:enumeration value="COVID-19"/>
                    <xsd:enumeration value="Supervision"/>
                    <xsd:enumeration value="Custody"/>
                    <xsd:enumeration value="Diversion"/>
                    <xsd:enumeration value="DV"/>
                    <xsd:enumeration value="Crime"/>
                    <xsd:enumeration value="Justice Demand"/>
                    <xsd:enumeration value="LinDA"/>
                    <xsd:enumeration value="Driving"/>
                    <xsd:enumeration value="Mental Health"/>
                    <xsd:enumeration value="Parole"/>
                    <xsd:enumeration value="Sentencing"/>
                    <xsd:enumeration value="Victims"/>
                    <xsd:enumeration value="Weapons"/>
                    <xsd:enumeration value="Women"/>
                    <xsd:enumeration value="Reform"/>
                    <xsd:enumeration value="CBA"/>
                    <xsd:enumeration value="Aboriginal People"/>
                    <xsd:enumeration value="Drugs"/>
                    <xsd:enumeration value="Policing"/>
                    <xsd:enumeration value="Reoffending"/>
                    <xsd:enumeration value="Sexual Offences"/>
                    <xsd:enumeration value="Property Crime"/>
                    <xsd:enumeration value="Civil"/>
                  </xsd:restriction>
                </xsd:simpleType>
              </xsd:element>
            </xsd:sequence>
          </xsd:extension>
        </xsd:complexContent>
      </xsd:complexType>
    </xsd:element>
    <xsd:element name="Reference" ma:index="23" nillable="true" ma:displayName="Reference" ma:description="Insert TRIM Reference" ma:format="Dropdown" ma:internalName="Reference">
      <xsd:simpleType>
        <xsd:restriction base="dms:Text">
          <xsd:maxLength value="255"/>
        </xsd:restrictio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bc505b-9134-47ed-a2f0-2290ded5473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205d717-f258-4695-a62f-f57fc629dc43" elementFormDefault="qualified">
    <xsd:import namespace="http://schemas.microsoft.com/office/2006/documentManagement/types"/>
    <xsd:import namespace="http://schemas.microsoft.com/office/infopath/2007/PartnerControls"/>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a4a9b5ed-3dec-4005-b770-d275ff43f163" ma:termSetId="09814cd3-568e-fe90-9814-8d621ff8fb84" ma:anchorId="fba54fb3-c3e1-fe81-a776-ca4b69148c4d" ma:open="true" ma:isKeyword="false">
      <xsd:complexType>
        <xsd:sequence>
          <xsd:element ref="pc:Terms" minOccurs="0" maxOccurs="1"/>
        </xsd:sequence>
      </xsd:complexType>
    </xsd:element>
    <xsd:element name="MediaServiceSearchProperties" ma:index="29" nillable="true" ma:displayName="MediaServiceSearchProperties" ma:hidden="true" ma:internalName="MediaServiceSearchProperties" ma:readOnly="true">
      <xsd:simpleType>
        <xsd:restriction base="dms:Note"/>
      </xsd:simpleType>
    </xsd:element>
    <xsd:element name="Notes" ma:index="30" nillable="true" ma:displayName="Notes" ma:format="Dropdown" ma:internalName="Notes">
      <xsd:simpleType>
        <xsd:restriction base="dms:Text">
          <xsd:maxLength value="255"/>
        </xsd:restriction>
      </xsd:simpleType>
    </xsd:element>
    <xsd:element name="MediaServiceBillingMetadata" ma:index="3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ecc781-00c5-4158-9dd4-9d46c8013956" elementFormDefault="qualified">
    <xsd:import namespace="http://schemas.microsoft.com/office/2006/documentManagement/types"/>
    <xsd:import namespace="http://schemas.microsoft.com/office/infopath/2007/PartnerControls"/>
    <xsd:element name="TaxCatchAll" ma:index="28" nillable="true" ma:displayName="Taxonomy Catch All Column" ma:hidden="true" ma:list="{474ef109-3520-4e77-aa0b-8a6a907347c6}" ma:internalName="TaxCatchAll" ma:showField="CatchAllData" ma:web="cbecc781-00c5-4158-9dd4-9d46c80139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humbnail xmlns="a3ecbb17-1f6f-4e68-abbf-ed5d078c7c89" xsi:nil="true"/>
    <tags0 xmlns="a3ecbb17-1f6f-4e68-abbf-ed5d078c7c89" xsi:nil="true"/>
    <Notes xmlns="1205d717-f258-4695-a62f-f57fc629dc43" xsi:nil="true"/>
    <lcf76f155ced4ddcb4097134ff3c332f xmlns="1205d717-f258-4695-a62f-f57fc629dc43">
      <Terms xmlns="http://schemas.microsoft.com/office/infopath/2007/PartnerControls"/>
    </lcf76f155ced4ddcb4097134ff3c332f>
    <Modules xmlns="a3ecbb17-1f6f-4e68-abbf-ed5d078c7c89" xsi:nil="true"/>
    <Tags xmlns="a3ecbb17-1f6f-4e68-abbf-ed5d078c7c89" xsi:nil="true"/>
    <Reference xmlns="a3ecbb17-1f6f-4e68-abbf-ed5d078c7c89" xsi:nil="true"/>
    <TaxCatchAll xmlns="cbecc781-00c5-4158-9dd4-9d46c8013956" xsi:nil="true"/>
  </documentManagement>
</p:properties>
</file>

<file path=customXml/itemProps1.xml><?xml version="1.0" encoding="utf-8"?>
<ds:datastoreItem xmlns:ds="http://schemas.openxmlformats.org/officeDocument/2006/customXml" ds:itemID="{60C84935-4B5B-486E-A2B0-74CDD498B5A8}"/>
</file>

<file path=customXml/itemProps2.xml><?xml version="1.0" encoding="utf-8"?>
<ds:datastoreItem xmlns:ds="http://schemas.openxmlformats.org/officeDocument/2006/customXml" ds:itemID="{38578AA7-F0CD-435D-9E10-F46FDB863DB5}"/>
</file>

<file path=customXml/itemProps3.xml><?xml version="1.0" encoding="utf-8"?>
<ds:datastoreItem xmlns:ds="http://schemas.openxmlformats.org/officeDocument/2006/customXml" ds:itemID="{F690996F-7877-4812-9A80-2196DB434C1D}"/>
</file>

<file path=docProps/app.xml><?xml version="1.0" encoding="utf-8"?>
<Properties xmlns="http://schemas.openxmlformats.org/officeDocument/2006/extended-properties" xmlns:vt="http://schemas.openxmlformats.org/officeDocument/2006/docPropsVTypes">
  <Template/>
  <TotalTime>8395</TotalTime>
  <Words>2809</Words>
  <Application>Microsoft Office PowerPoint</Application>
  <PresentationFormat>Widescreen</PresentationFormat>
  <Paragraphs>312</Paragraphs>
  <Slides>39</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39</vt:i4>
      </vt:variant>
    </vt:vector>
  </HeadingPairs>
  <TitlesOfParts>
    <vt:vector size="48" baseType="lpstr">
      <vt:lpstr>Aptos</vt:lpstr>
      <vt:lpstr>Arial</vt:lpstr>
      <vt:lpstr>Calibri</vt:lpstr>
      <vt:lpstr>Calibri Light</vt:lpstr>
      <vt:lpstr>Helvetica Light</vt:lpstr>
      <vt:lpstr>Segoe UI Symbol</vt:lpstr>
      <vt:lpstr>Symbol</vt:lpstr>
      <vt:lpstr>Times New Roman</vt:lpstr>
      <vt:lpstr>Office Theme</vt:lpstr>
      <vt:lpstr>Mind the Gap: reintegration needs of returning prisoners </vt:lpstr>
      <vt:lpstr>  The University of Western Australia acknowledges the Whadjuk Noongar people as the traditional owners of the land on which it is situated.  The Whadjuk Noongar remain the spiritual and cultural custodians of their land, and continue to practise their value, languages, beliefs and knowledge.  </vt:lpstr>
      <vt:lpstr>Funding acknowledgement</vt:lpstr>
      <vt:lpstr>Recidivism: Prisoners in Australia 2024</vt:lpstr>
      <vt:lpstr>Western Australia  WACSAR data 2022</vt:lpstr>
      <vt:lpstr>Indigenous and non-Indigenous returns</vt:lpstr>
      <vt:lpstr>Research Design</vt:lpstr>
      <vt:lpstr>Duma: shorter survey</vt:lpstr>
      <vt:lpstr>Interviews: 62 prison interviews</vt:lpstr>
      <vt:lpstr>Lived Experience Forum</vt:lpstr>
      <vt:lpstr>The Survey – 178 responses </vt:lpstr>
      <vt:lpstr>PowerPoint Presentation</vt:lpstr>
      <vt:lpstr>PowerPoint Presentation</vt:lpstr>
      <vt:lpstr>During your previous sentence, did you participate in any offender programs? (169 responses)</vt:lpstr>
      <vt:lpstr>Was this program of any help after your release?  </vt:lpstr>
      <vt:lpstr>Cont.</vt:lpstr>
      <vt:lpstr>Cont.</vt:lpstr>
      <vt:lpstr>Did you have contact with a transitional support service or reintegration service?  (169 responses) </vt:lpstr>
      <vt:lpstr>Was this of any help after your release?  (46 responses, of those who indicated having contact with a transitional support service) </vt:lpstr>
      <vt:lpstr>Reason for return to prison</vt:lpstr>
      <vt:lpstr>What was the reason for your re-offending and/or breach?  Responses were coded and key themes were  (in order):</vt:lpstr>
      <vt:lpstr>Drugs</vt:lpstr>
      <vt:lpstr>Reasons for return</vt:lpstr>
      <vt:lpstr>Grief and loss</vt:lpstr>
      <vt:lpstr>Self-esteem</vt:lpstr>
      <vt:lpstr>After release</vt:lpstr>
      <vt:lpstr>Biggest support after release</vt:lpstr>
      <vt:lpstr>What support did you need most?  Responses were coded and key themes were  (in order): </vt:lpstr>
      <vt:lpstr>Reflecting on release</vt:lpstr>
      <vt:lpstr>Needs after release</vt:lpstr>
      <vt:lpstr>Needs after release</vt:lpstr>
      <vt:lpstr> </vt:lpstr>
      <vt:lpstr> </vt:lpstr>
      <vt:lpstr>Conclusions</vt:lpstr>
      <vt:lpstr>Cont.</vt:lpstr>
      <vt:lpstr>Impact?</vt:lpstr>
      <vt:lpstr>Dissemination </vt:lpstr>
      <vt:lpstr>And engagement</vt:lpstr>
      <vt:lpstr>Thank you Hilde.tubex@uwa.edu.au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WIP</dc:title>
  <dc:creator>Hilde Tubex</dc:creator>
  <cp:lastModifiedBy>Hilde Tubex</cp:lastModifiedBy>
  <cp:revision>31</cp:revision>
  <dcterms:created xsi:type="dcterms:W3CDTF">2023-08-25T12:35:10Z</dcterms:created>
  <dcterms:modified xsi:type="dcterms:W3CDTF">2025-08-03T22:58:24Z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0x0101002A43E8338FDC9C408CDDDEEC826928C5</vt:lpwstr>
  </property>
</Properties>
</file>