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comments/modernComment_1AD_84DF8097.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418" r:id="rId3"/>
    <p:sldId id="408" r:id="rId4"/>
    <p:sldId id="451" r:id="rId5"/>
    <p:sldId id="261" r:id="rId6"/>
    <p:sldId id="452" r:id="rId7"/>
    <p:sldId id="259" r:id="rId8"/>
    <p:sldId id="442" r:id="rId9"/>
    <p:sldId id="443" r:id="rId10"/>
    <p:sldId id="453" r:id="rId11"/>
    <p:sldId id="314" r:id="rId12"/>
    <p:sldId id="411" r:id="rId13"/>
    <p:sldId id="412" r:id="rId14"/>
    <p:sldId id="419" r:id="rId15"/>
    <p:sldId id="437" r:id="rId16"/>
    <p:sldId id="429" r:id="rId17"/>
    <p:sldId id="440" r:id="rId18"/>
    <p:sldId id="454" r:id="rId19"/>
    <p:sldId id="449" r:id="rId20"/>
    <p:sldId id="457" r:id="rId21"/>
    <p:sldId id="434" r:id="rId22"/>
    <p:sldId id="456" r:id="rId23"/>
    <p:sldId id="448" r:id="rId24"/>
    <p:sldId id="321" r:id="rId25"/>
    <p:sldId id="4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9B5E34-9247-299D-7F42-87AE98D41304}" name="Andrew McDonald" initials="AM" userId="S::amcdonald@pc.gov.au::f003c61b-581a-4e0f-9fe7-17ef0f985b8e" providerId="AD"/>
  <p188:author id="{FCE20EFF-3E1F-8C5F-498A-07F827CCCC4B}" name="Rosalind Morland" initials="RM" userId="S::rosalind.morland@pc.gov.au::bcc00ca6-538e-4a2b-9690-e55a60110ad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6708C-3CCF-496C-ADD9-09C577055172}" v="1" dt="2025-08-03T23:39:05.663"/>
    <p1510:client id="{D917580C-A7A4-B2EE-6DEB-1E13E16E2DF4}" v="361" dt="2025-08-03T11:35:13.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omments/modernComment_1AD_84DF8097.xml><?xml version="1.0" encoding="utf-8"?>
<p188:cmLst xmlns:a="http://schemas.openxmlformats.org/drawingml/2006/main" xmlns:r="http://schemas.openxmlformats.org/officeDocument/2006/relationships" xmlns:p188="http://schemas.microsoft.com/office/powerpoint/2018/8/main">
  <p188:cm id="{C3ACDC30-4967-4C12-9063-28A8D3F35361}" authorId="{529B5E34-9247-299D-7F42-87AE98D41304}" created="2025-03-24T06:20:10.258">
    <pc:sldMkLst xmlns:pc="http://schemas.microsoft.com/office/powerpoint/2013/main/command">
      <pc:docMk/>
      <pc:sldMk cId="2229239959" sldId="429"/>
    </pc:sldMkLst>
    <p188:replyLst>
      <p188:reply id="{05288FF2-F30B-4220-83ED-D8F42F53E7AA}" authorId="{FCE20EFF-3E1F-8C5F-498A-07F827CCCC4B}" created="2025-03-25T01:23:40.654">
        <p188:txBody>
          <a:bodyPr/>
          <a:lstStyle/>
          <a:p>
            <a:r>
              <a:rPr lang="en-AU"/>
              <a:t>Done. Also made some of the talking notes more NSW specific. </a:t>
            </a:r>
          </a:p>
        </p188:txBody>
      </p188:reply>
    </p188:replyLst>
    <p188:txBody>
      <a:bodyPr/>
      <a:lstStyle/>
      <a:p>
        <a:r>
          <a:rPr lang="en-AU"/>
          <a:t>In the commentary, can you add the number of people in prison and the number of children in Youth detention
For both Aust and NSW</a:t>
        </a:r>
      </a:p>
    </p188:txBody>
  </p188:cm>
  <p188:cm id="{CC19A70C-ECC9-46DE-B945-325B39F58173}" authorId="{529B5E34-9247-299D-7F42-87AE98D41304}" created="2025-03-24T06:22:22.045">
    <pc:sldMkLst xmlns:pc="http://schemas.microsoft.com/office/powerpoint/2013/main/command">
      <pc:docMk/>
      <pc:sldMk cId="2229239959" sldId="429"/>
    </pc:sldMkLst>
    <p188:replyLst>
      <p188:reply id="{BB26012C-6525-40A2-8C61-38026307B623}" authorId="{FCE20EFF-3E1F-8C5F-498A-07F827CCCC4B}" created="2025-03-25T00:23:14.962">
        <p188:txBody>
          <a:bodyPr/>
          <a:lstStyle/>
          <a:p>
            <a:r>
              <a:rPr lang="en-AU"/>
              <a:t>Completed as discussed. </a:t>
            </a:r>
          </a:p>
        </p188:txBody>
      </p188:reply>
    </p188:replyLst>
    <p188:txBody>
      <a:bodyPr/>
      <a:lstStyle/>
      <a:p>
        <a:r>
          <a:rPr lang="en-AU"/>
          <a:t>Be clear that this in National data and assessment.
But if it fits, add NSW assessment (not the full data, but the assessment - improvement or worsening)</a:t>
        </a:r>
      </a:p>
    </p188:txBody>
  </p188:cm>
  <p188:cm id="{3F7C8471-A230-40C8-B0CD-0698CAA0EED6}" authorId="{FCE20EFF-3E1F-8C5F-498A-07F827CCCC4B}" created="2025-03-25T01:32:59.658">
    <pc:sldMkLst xmlns:pc="http://schemas.microsoft.com/office/powerpoint/2013/main/command">
      <pc:docMk/>
      <pc:sldMk cId="2229239959" sldId="429"/>
    </pc:sldMkLst>
    <p188:txBody>
      <a:bodyPr/>
      <a:lstStyle/>
      <a:p>
        <a:r>
          <a:rPr lang="en-US"/>
          <a:t>[@Andrew McDonald] FYI - I removed the arrows and used coloured text labels instead. I just thought it looked a bit busy with arrows on both graphs. But please let me know if you'd prefer the arrows and I'll put them back in.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50B0E-D2B4-410C-8CFF-23C87DCF6B1A}" type="datetimeFigureOut">
              <a:t>8/3/2025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BA792-92DD-4353-A6F0-C1DFDA116CAE}" type="slidenum">
              <a:t>‹#›</a:t>
            </a:fld>
            <a:endParaRPr lang="en-US"/>
          </a:p>
        </p:txBody>
      </p:sp>
    </p:spTree>
    <p:extLst>
      <p:ext uri="{BB962C8B-B14F-4D97-AF65-F5344CB8AC3E}">
        <p14:creationId xmlns:p14="http://schemas.microsoft.com/office/powerpoint/2010/main" val="101693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Selwyn</a:t>
            </a:r>
            <a:endParaRPr lang="en-AU" sz="1100" b="1"/>
          </a:p>
        </p:txBody>
      </p:sp>
      <p:sp>
        <p:nvSpPr>
          <p:cNvPr id="4" name="Slide Number Placeholder 3"/>
          <p:cNvSpPr>
            <a:spLocks noGrp="1"/>
          </p:cNvSpPr>
          <p:nvPr>
            <p:ph type="sldNum" sz="quarter" idx="5"/>
          </p:nvPr>
        </p:nvSpPr>
        <p:spPr/>
        <p:txBody>
          <a:bodyPr/>
          <a:lstStyle/>
          <a:p>
            <a:fld id="{15FC914F-727F-4624-A469-6520EF5F6E7B}" type="slidenum">
              <a:rPr lang="en-AU" smtClean="0"/>
              <a:t>1</a:t>
            </a:fld>
            <a:endParaRPr lang="en-AU"/>
          </a:p>
        </p:txBody>
      </p:sp>
    </p:spTree>
    <p:extLst>
      <p:ext uri="{BB962C8B-B14F-4D97-AF65-F5344CB8AC3E}">
        <p14:creationId xmlns:p14="http://schemas.microsoft.com/office/powerpoint/2010/main" val="257039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10</a:t>
            </a:fld>
            <a:endParaRPr lang="en-AU"/>
          </a:p>
        </p:txBody>
      </p:sp>
    </p:spTree>
    <p:extLst>
      <p:ext uri="{BB962C8B-B14F-4D97-AF65-F5344CB8AC3E}">
        <p14:creationId xmlns:p14="http://schemas.microsoft.com/office/powerpoint/2010/main" val="225362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a:latin typeface="Arial" panose="020B0604020202020204" pitchFamily="34" charset="0"/>
                <a:cs typeface="Arial" panose="020B0604020202020204" pitchFamily="34" charset="0"/>
              </a:rPr>
              <a:t>Selwyn</a:t>
            </a:r>
            <a:br>
              <a:rPr lang="en-AU" sz="1100">
                <a:latin typeface="Arial" panose="020B0604020202020204" pitchFamily="34" charset="0"/>
                <a:cs typeface="Arial" panose="020B0604020202020204" pitchFamily="34" charset="0"/>
              </a:rPr>
            </a:br>
            <a:endParaRPr lang="en-AU" sz="1100">
              <a:latin typeface="Arial" panose="020B0604020202020204" pitchFamily="34" charset="0"/>
              <a:cs typeface="Arial" panose="020B0604020202020204" pitchFamily="34" charset="0"/>
            </a:endParaRPr>
          </a:p>
          <a:p>
            <a:r>
              <a:rPr lang="en-AU" sz="1100">
                <a:latin typeface="Arial" panose="020B0604020202020204" pitchFamily="34" charset="0"/>
                <a:cs typeface="Arial" panose="020B0604020202020204" pitchFamily="34" charset="0"/>
              </a:rPr>
              <a:t>I</a:t>
            </a:r>
            <a:r>
              <a:rPr lang="en-US" sz="1100"/>
              <a:t>n 2025, we have assessed 15 of 19 socio-economic targets. </a:t>
            </a:r>
          </a:p>
          <a:p>
            <a:pPr marL="171450" indent="-171450">
              <a:buFont typeface="Arial" panose="020B0604020202020204" pitchFamily="34" charset="0"/>
              <a:buChar char="•"/>
            </a:pPr>
            <a:r>
              <a:rPr lang="en-US" sz="1100"/>
              <a:t>Unfortunately, four targets are continuing to worsen, including incarceration rates for adults; children assessed as developmentally on track; children in out-of-home care; and, alarmingly, suicide rates. </a:t>
            </a:r>
          </a:p>
          <a:p>
            <a:pPr marL="171450" indent="-171450">
              <a:buFont typeface="Arial" panose="020B0604020202020204" pitchFamily="34" charset="0"/>
              <a:buChar char="•"/>
            </a:pPr>
            <a:r>
              <a:rPr lang="en-US" sz="1100"/>
              <a:t>We have seen improvements in pre-school enrolment rates; economic participation; and land and water rights for traditional owners, which are all assessed as </a:t>
            </a:r>
            <a:r>
              <a:rPr lang="en-US" sz="1100" b="1"/>
              <a:t>on track</a:t>
            </a:r>
            <a:r>
              <a:rPr lang="en-US" sz="1100" b="0"/>
              <a:t> to be met</a:t>
            </a:r>
            <a:r>
              <a:rPr lang="en-US" sz="1100"/>
              <a:t>. </a:t>
            </a:r>
          </a:p>
          <a:p>
            <a:pPr marL="171450" indent="-171450">
              <a:buFont typeface="Arial" panose="020B0604020202020204" pitchFamily="34" charset="0"/>
              <a:buChar char="•"/>
            </a:pPr>
            <a:r>
              <a:rPr lang="en-US" sz="1100"/>
              <a:t>Outcome areas that are showing improvement, but not at a sufficient rate to meet the relevant target by 2031, include: life expectancy rates, healthy birthweights; school completion rates; post school education, youth engagement; and overcrowded housing. </a:t>
            </a:r>
          </a:p>
          <a:p>
            <a:pPr marL="171450" indent="-171450">
              <a:buFont typeface="Arial" panose="020B0604020202020204" pitchFamily="34" charset="0"/>
              <a:buChar char="•"/>
            </a:pPr>
            <a:r>
              <a:rPr lang="en-US" sz="1100"/>
              <a:t>We are still unable to assess progress against access to essential services; family violence; languages being spoken; and internet access at home.</a:t>
            </a:r>
            <a:endParaRPr lang="en-AU" sz="1100">
              <a:latin typeface="Arial" panose="020B0604020202020204" pitchFamily="34" charset="0"/>
              <a:cs typeface="Arial" panose="020B0604020202020204" pitchFamily="34" charset="0"/>
            </a:endParaRPr>
          </a:p>
          <a:p>
            <a:endParaRPr lang="en-AU" sz="1100">
              <a:latin typeface="Arial" panose="020B0604020202020204" pitchFamily="34" charset="0"/>
              <a:cs typeface="Arial" panose="020B0604020202020204" pitchFamily="34" charset="0"/>
            </a:endParaRPr>
          </a:p>
          <a:p>
            <a:pPr marL="0" indent="0">
              <a:buFontTx/>
              <a:buNone/>
            </a:pPr>
            <a:r>
              <a:rPr lang="en-AU" sz="1100">
                <a:latin typeface="Arial" panose="020B0604020202020204" pitchFamily="34" charset="0"/>
                <a:cs typeface="Arial" panose="020B0604020202020204" pitchFamily="34" charset="0"/>
              </a:rPr>
              <a:t>We’ll go into a bit more detail on the next couple of slides</a:t>
            </a:r>
          </a:p>
          <a:p>
            <a:pPr marL="0" indent="0">
              <a:buFontTx/>
              <a:buNone/>
            </a:pPr>
            <a:endParaRPr lang="en-AU" sz="1100">
              <a:latin typeface="Arial" panose="020B0604020202020204" pitchFamily="34" charset="0"/>
              <a:cs typeface="Arial" panose="020B0604020202020204" pitchFamily="34" charset="0"/>
            </a:endParaRPr>
          </a:p>
          <a:p>
            <a:pPr marL="0" indent="0">
              <a:buFontTx/>
              <a:buNone/>
            </a:pPr>
            <a:endParaRPr lang="en-AU" sz="1100">
              <a:latin typeface="Arial" panose="020B0604020202020204" pitchFamily="34" charset="0"/>
              <a:cs typeface="Arial" panose="020B0604020202020204" pitchFamily="34" charset="0"/>
            </a:endParaRPr>
          </a:p>
          <a:p>
            <a:pPr marL="0" indent="0">
              <a:buFontTx/>
              <a:buNone/>
            </a:pPr>
            <a:endParaRPr lang="en-AU"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11</a:t>
            </a:fld>
            <a:endParaRPr lang="en-AU"/>
          </a:p>
        </p:txBody>
      </p:sp>
    </p:spTree>
    <p:extLst>
      <p:ext uri="{BB962C8B-B14F-4D97-AF65-F5344CB8AC3E}">
        <p14:creationId xmlns:p14="http://schemas.microsoft.com/office/powerpoint/2010/main" val="130095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Arial" panose="020B0604020202020204" pitchFamily="34" charset="0"/>
                <a:cs typeface="Arial" panose="020B0604020202020204" pitchFamily="34" charset="0"/>
              </a:rPr>
              <a:t>Selwyn</a:t>
            </a:r>
          </a:p>
          <a:p>
            <a:endParaRPr lang="en-AU" sz="1200">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We’ll step through what’s happening by each of the ADCR themes, focussing on data that’s been updated since last year.</a:t>
            </a:r>
          </a:p>
          <a:p>
            <a:endParaRPr lang="en-AU" sz="1200">
              <a:latin typeface="Arial" panose="020B0604020202020204" pitchFamily="34" charset="0"/>
              <a:cs typeface="Arial" panose="020B0604020202020204" pitchFamily="34" charset="0"/>
            </a:endParaRPr>
          </a:p>
          <a:p>
            <a:r>
              <a:rPr lang="en-AU" sz="1200" b="1">
                <a:latin typeface="Arial" panose="020B0604020202020204" pitchFamily="34" charset="0"/>
                <a:cs typeface="Arial" panose="020B0604020202020204" pitchFamily="34" charset="0"/>
              </a:rPr>
              <a:t>Health, Wellbeing and Development</a:t>
            </a:r>
            <a:endParaRPr lang="en-AU" sz="120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Some mixed news here, with </a:t>
            </a:r>
            <a:r>
              <a:rPr lang="en-AU" sz="1200" b="1">
                <a:effectLst/>
                <a:latin typeface="Arial" panose="020B0604020202020204" pitchFamily="34" charset="0"/>
                <a:ea typeface="Arial" panose="020B0604020202020204" pitchFamily="34" charset="0"/>
                <a:cs typeface="Arial" panose="020B0604020202020204" pitchFamily="34" charset="0"/>
              </a:rPr>
              <a:t>target 2 (babies of a healthy birthweight) </a:t>
            </a:r>
            <a:r>
              <a:rPr lang="en-AU" sz="1200">
                <a:effectLst/>
                <a:latin typeface="Arial" panose="020B0604020202020204" pitchFamily="34" charset="0"/>
                <a:ea typeface="Arial" panose="020B0604020202020204" pitchFamily="34" charset="0"/>
                <a:cs typeface="Arial" panose="020B0604020202020204" pitchFamily="34" charset="0"/>
              </a:rPr>
              <a:t>shifting to ‘improving, but not on track” to be met by 2031.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 What we’re seeing in this report is that in 2022, 89.2% of Aboriginal and Torres Strait Islander babies were born with a healthy birthweight (2022 is the latest year for which data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From the supporting indicators, we can see some positive data in the drivers for target 2, with latest data showing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fall in Smoking rates during pregnancy (Indicator 2a).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rise in Early prenatal care rates (Indicator 2d).</a:t>
            </a:r>
            <a:endParaRPr lang="en-AU" sz="12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000"/>
              </a:spcAft>
            </a:pPr>
            <a:endParaRPr lang="en-AU" sz="12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000"/>
              </a:spcAft>
            </a:pPr>
            <a:r>
              <a:rPr lang="en-AU" sz="1200">
                <a:effectLst/>
                <a:latin typeface="Arial" panose="020B0604020202020204" pitchFamily="34" charset="0"/>
                <a:ea typeface="Arial" panose="020B0604020202020204" pitchFamily="34" charset="0"/>
                <a:cs typeface="Arial" panose="020B0604020202020204" pitchFamily="34" charset="0"/>
              </a:rPr>
              <a:t>Still in the Health, Wellbeing and development domain, the new year of data for target 4: children thriving in their early years, shows that more needs to be done to achieve the agreed target (by 2031). Sadly, we’re are not seeing the change needed in the proportion of children who are developmentally on track, which we’ll cover in more detail later in our presentation.</a:t>
            </a:r>
          </a:p>
          <a:p>
            <a:pPr>
              <a:lnSpc>
                <a:spcPct val="115000"/>
              </a:lnSpc>
              <a:spcAft>
                <a:spcPts val="1000"/>
              </a:spcAft>
            </a:pPr>
            <a:endParaRPr lang="en-AU" sz="12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000"/>
              </a:spcAft>
            </a:pPr>
            <a:r>
              <a:rPr lang="en-AU" sz="1200">
                <a:effectLst/>
                <a:latin typeface="Arial" panose="020B0604020202020204" pitchFamily="34" charset="0"/>
                <a:ea typeface="Arial" panose="020B0604020202020204" pitchFamily="34" charset="0"/>
                <a:cs typeface="Arial" panose="020B0604020202020204" pitchFamily="34" charset="0"/>
              </a:rPr>
              <a:t>Tragically, the rate of suicide among Aboriginal and Torres Strait Islander people continues to increase. In 2023, 265 Aboriginal and Torres Strait Islander people in Australia lost their lives from suicide. The most recent data shows that suicide was the leading cause of death for Aboriginal and Torres Strait Islander people aged 15–39 in 2023. Again, the supporting indicators provide some important context:</a:t>
            </a:r>
          </a:p>
          <a:p>
            <a:pPr marL="171450" indent="-171450">
              <a:lnSpc>
                <a:spcPct val="115000"/>
              </a:lnSpc>
              <a:spcAft>
                <a:spcPts val="10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Arial" panose="020B0604020202020204" pitchFamily="34" charset="0"/>
              </a:rPr>
              <a:t>While suicide rates have increased, hospitalization rates for self harm have shown recent declines (14a)</a:t>
            </a:r>
          </a:p>
          <a:p>
            <a:pPr marL="171450" indent="-171450">
              <a:lnSpc>
                <a:spcPct val="115000"/>
              </a:lnSpc>
              <a:spcAft>
                <a:spcPts val="10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Arial" panose="020B0604020202020204" pitchFamily="34" charset="0"/>
              </a:rPr>
              <a:t>There remains high levels of Psychological distress among Aboriginal and Torres Strait Islander people.(Indicator 14d).</a:t>
            </a:r>
          </a:p>
          <a:p>
            <a:pPr marL="171450" indent="-171450">
              <a:lnSpc>
                <a:spcPct val="115000"/>
              </a:lnSpc>
              <a:spcAft>
                <a:spcPts val="10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Arial" panose="020B0604020202020204" pitchFamily="34" charset="0"/>
              </a:rPr>
              <a:t>Aboriginal and Torres Strait Islander people report experiencing racial prejudice is increasing (Indicator 14e)</a:t>
            </a:r>
            <a:endParaRPr lang="en-AU" sz="1200">
              <a:effectLst/>
              <a:latin typeface="Arial" panose="020B0604020202020204" pitchFamily="34" charset="0"/>
              <a:ea typeface="Arial" panose="020B0604020202020204" pitchFamily="34" charset="0"/>
              <a:cs typeface="Arial" panose="020B0604020202020204" pitchFamily="34" charset="0"/>
            </a:endParaRPr>
          </a:p>
          <a:p>
            <a:endParaRPr lang="en-AU" sz="1200">
              <a:latin typeface="Arial" panose="020B0604020202020204" pitchFamily="34" charset="0"/>
              <a:cs typeface="Arial" panose="020B0604020202020204" pitchFamily="34" charset="0"/>
            </a:endParaRPr>
          </a:p>
          <a:p>
            <a:r>
              <a:rPr lang="en-AU" sz="1200" b="1">
                <a:latin typeface="Arial" panose="020B0604020202020204" pitchFamily="34" charset="0"/>
                <a:cs typeface="Arial" panose="020B0604020202020204" pitchFamily="34" charset="0"/>
              </a:rPr>
              <a:t>Families and Kin</a:t>
            </a:r>
          </a:p>
          <a:p>
            <a:endParaRPr lang="en-AU" sz="1200">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Children in out-of-home care is another of the targets where we are seeing worsening outcomes; where we continue to see the persistent overrepresentation of Aboriginal and Torres Strait Islander children in the child protection system. </a:t>
            </a:r>
            <a:r>
              <a:rPr lang="en-US" sz="1200" b="0" i="0">
                <a:solidFill>
                  <a:srgbClr val="212529"/>
                </a:solidFill>
                <a:effectLst/>
                <a:highlight>
                  <a:srgbClr val="FFFFFF"/>
                </a:highlight>
                <a:latin typeface="Arial" panose="020B0604020202020204" pitchFamily="34" charset="0"/>
                <a:cs typeface="Arial" panose="020B0604020202020204" pitchFamily="34" charset="0"/>
              </a:rPr>
              <a:t>Nationally in 2023, the rate of Aboriginal and Torres Strait Islander children aged 0–17 years in out‑of‑home care was 50.3 per 1,000 children in the Aboriginal and Torres Strait Islander population.</a:t>
            </a:r>
            <a:r>
              <a:rPr lang="en-AU" sz="1200">
                <a:latin typeface="Arial" panose="020B0604020202020204" pitchFamily="34" charset="0"/>
                <a:cs typeface="Arial" panose="020B0604020202020204" pitchFamily="34" charset="0"/>
              </a:rPr>
              <a:t> This rate remains over 10 times the rate experienced by non-Indigenous children</a:t>
            </a:r>
          </a:p>
          <a:p>
            <a:endParaRPr lang="en-AU" sz="1200">
              <a:latin typeface="Arial" panose="020B0604020202020204" pitchFamily="34" charset="0"/>
              <a:cs typeface="Arial" panose="020B0604020202020204" pitchFamily="34" charset="0"/>
            </a:endParaRPr>
          </a:p>
          <a:p>
            <a:r>
              <a:rPr lang="en-AU" sz="1200" b="1">
                <a:latin typeface="Arial" panose="020B0604020202020204" pitchFamily="34" charset="0"/>
                <a:cs typeface="Arial" panose="020B0604020202020204" pitchFamily="34" charset="0"/>
              </a:rPr>
              <a:t>Education and training</a:t>
            </a:r>
          </a:p>
          <a:p>
            <a:endParaRPr lang="en-AU" sz="1200">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This is one area where we are seeing some positive signs across the board. </a:t>
            </a:r>
          </a:p>
          <a:p>
            <a:r>
              <a:rPr lang="en-AU" sz="1200">
                <a:latin typeface="Arial" panose="020B0604020202020204" pitchFamily="34" charset="0"/>
                <a:cs typeface="Arial" panose="020B0604020202020204" pitchFamily="34" charset="0"/>
              </a:rPr>
              <a:t>The only target that we have updated in this ADCR is target 3, enrolment in the Year Before Full-time Schooling (YBFS) early childhood education (or preschool enrolment). </a:t>
            </a:r>
          </a:p>
          <a:p>
            <a:r>
              <a:rPr lang="en-US" sz="1200" b="0" i="0">
                <a:solidFill>
                  <a:srgbClr val="212529"/>
                </a:solidFill>
                <a:effectLst/>
                <a:highlight>
                  <a:srgbClr val="FFFFFF"/>
                </a:highlight>
                <a:latin typeface="Arial" panose="020B0604020202020204" pitchFamily="34" charset="0"/>
                <a:cs typeface="Arial" panose="020B0604020202020204" pitchFamily="34" charset="0"/>
              </a:rPr>
              <a:t>Nationally in 2024, 94.2% of Aboriginal and Torres Strait Islander children in the Year Before Fulltime Schooling age cohort were enrolled in a preschool program. This rate exceeds the rate of non-Indigenous children enrolled and the target is on track to be met.</a:t>
            </a:r>
          </a:p>
          <a:p>
            <a:endParaRPr lang="en-US" sz="1200" b="0" i="0">
              <a:solidFill>
                <a:srgbClr val="212529"/>
              </a:solidFill>
              <a:effectLst/>
              <a:highlight>
                <a:srgbClr val="FFFFFF"/>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12</a:t>
            </a:fld>
            <a:endParaRPr lang="en-AU"/>
          </a:p>
        </p:txBody>
      </p:sp>
    </p:spTree>
    <p:extLst>
      <p:ext uri="{BB962C8B-B14F-4D97-AF65-F5344CB8AC3E}">
        <p14:creationId xmlns:p14="http://schemas.microsoft.com/office/powerpoint/2010/main" val="31392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Arial" panose="020B0604020202020204" pitchFamily="34" charset="0"/>
                <a:cs typeface="Arial" panose="020B0604020202020204" pitchFamily="34" charset="0"/>
              </a:rPr>
              <a:t>Selwyn</a:t>
            </a:r>
          </a:p>
          <a:p>
            <a:endParaRPr lang="en-AU" sz="1200" b="1">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The remaining themes are presented here. I will draw your attention to the three areas that we’ve updated since last year. </a:t>
            </a:r>
          </a:p>
          <a:p>
            <a:endParaRPr lang="en-AU" sz="1200">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The </a:t>
            </a:r>
            <a:r>
              <a:rPr lang="en-AU" sz="1200" b="1">
                <a:latin typeface="Arial" panose="020B0604020202020204" pitchFamily="34" charset="0"/>
                <a:cs typeface="Arial" panose="020B0604020202020204" pitchFamily="34" charset="0"/>
              </a:rPr>
              <a:t>Justice</a:t>
            </a:r>
            <a:r>
              <a:rPr lang="en-AU" sz="1200">
                <a:latin typeface="Arial" panose="020B0604020202020204" pitchFamily="34" charset="0"/>
                <a:cs typeface="Arial" panose="020B0604020202020204" pitchFamily="34" charset="0"/>
              </a:rPr>
              <a:t> theme includes adult incarceration and youth justice (Target 10 &amp; 11). Here we are seeing setbacks. </a:t>
            </a:r>
          </a:p>
          <a:p>
            <a:pPr marL="171450" indent="-171450">
              <a:buFontTx/>
              <a:buChar char="-"/>
            </a:pPr>
            <a:r>
              <a:rPr lang="en-AU" sz="1200" b="1">
                <a:latin typeface="Arial" panose="020B0604020202020204" pitchFamily="34" charset="0"/>
                <a:cs typeface="Arial" panose="020B0604020202020204" pitchFamily="34" charset="0"/>
              </a:rPr>
              <a:t>for target 10: </a:t>
            </a:r>
            <a:r>
              <a:rPr lang="en-AU" sz="1200">
                <a:latin typeface="Arial" panose="020B0604020202020204" pitchFamily="34" charset="0"/>
                <a:cs typeface="Arial" panose="020B0604020202020204" pitchFamily="34" charset="0"/>
              </a:rPr>
              <a:t>The number of adults in prison continues to grow, rather than decline. </a:t>
            </a:r>
            <a:r>
              <a:rPr lang="en-US" sz="1200" b="0" i="0">
                <a:solidFill>
                  <a:srgbClr val="212529"/>
                </a:solidFill>
                <a:effectLst/>
                <a:highlight>
                  <a:srgbClr val="FFFFFF"/>
                </a:highlight>
                <a:latin typeface="Arial" panose="020B0604020202020204" pitchFamily="34" charset="0"/>
                <a:cs typeface="Arial" panose="020B0604020202020204" pitchFamily="34" charset="0"/>
              </a:rPr>
              <a:t>Nationally at 30 June 2024, the age-</a:t>
            </a:r>
            <a:r>
              <a:rPr lang="en-US" sz="1200" b="0" i="0" err="1">
                <a:solidFill>
                  <a:srgbClr val="212529"/>
                </a:solidFill>
                <a:effectLst/>
                <a:highlight>
                  <a:srgbClr val="FFFFFF"/>
                </a:highlight>
                <a:latin typeface="Arial" panose="020B0604020202020204" pitchFamily="34" charset="0"/>
                <a:cs typeface="Arial" panose="020B0604020202020204" pitchFamily="34" charset="0"/>
              </a:rPr>
              <a:t>standardised</a:t>
            </a:r>
            <a:r>
              <a:rPr lang="en-US" sz="1200" b="0" i="0">
                <a:solidFill>
                  <a:srgbClr val="212529"/>
                </a:solidFill>
                <a:effectLst/>
                <a:highlight>
                  <a:srgbClr val="FFFFFF"/>
                </a:highlight>
                <a:latin typeface="Arial" panose="020B0604020202020204" pitchFamily="34" charset="0"/>
                <a:cs typeface="Arial" panose="020B0604020202020204" pitchFamily="34" charset="0"/>
              </a:rPr>
              <a:t> rate of Aboriginal and Torres Strait Islander prisoners was </a:t>
            </a:r>
            <a:r>
              <a:rPr lang="en-GB" sz="1200" b="1"/>
              <a:t>2304.4</a:t>
            </a:r>
            <a:r>
              <a:rPr lang="en-US" sz="1200" b="0" i="0">
                <a:solidFill>
                  <a:srgbClr val="212529"/>
                </a:solidFill>
                <a:effectLst/>
                <a:highlight>
                  <a:srgbClr val="FFFFFF"/>
                </a:highlight>
                <a:latin typeface="Arial" panose="020B0604020202020204" pitchFamily="34" charset="0"/>
                <a:cs typeface="Arial" panose="020B0604020202020204" pitchFamily="34" charset="0"/>
              </a:rPr>
              <a:t> per 100,000 adult population. While adult imprisonment rates have decreased for the youngest age group (18-24 years), imprisonment rates are increasing in older age groups (with the highest increase among adults aged 40-44 years)</a:t>
            </a:r>
            <a:br>
              <a:rPr lang="en-US" sz="1200" b="0" i="0">
                <a:solidFill>
                  <a:srgbClr val="212529"/>
                </a:solidFill>
                <a:effectLst/>
                <a:highlight>
                  <a:srgbClr val="FFFFFF"/>
                </a:highlight>
                <a:latin typeface="Arial" panose="020B0604020202020204" pitchFamily="34" charset="0"/>
                <a:cs typeface="Arial" panose="020B0604020202020204" pitchFamily="34" charset="0"/>
              </a:rPr>
            </a:br>
            <a:r>
              <a:rPr lang="en-US" sz="1200" b="0" i="1">
                <a:solidFill>
                  <a:srgbClr val="212529"/>
                </a:solidFill>
                <a:effectLst/>
                <a:highlight>
                  <a:srgbClr val="FFFFFF"/>
                </a:highlight>
                <a:latin typeface="Arial" panose="020B0604020202020204" pitchFamily="34" charset="0"/>
                <a:cs typeface="Arial" panose="020B0604020202020204" pitchFamily="34" charset="0"/>
              </a:rPr>
              <a:t> We note this rate differs from the ABS published rate (due to the change to the population denominator), which we believe they’ll remedy in their next update.</a:t>
            </a:r>
          </a:p>
          <a:p>
            <a:pPr marL="171450" indent="-171450">
              <a:buFontTx/>
              <a:buChar char="-"/>
            </a:pPr>
            <a:r>
              <a:rPr lang="en-US" sz="1200" b="1" i="0">
                <a:solidFill>
                  <a:srgbClr val="212529"/>
                </a:solidFill>
                <a:effectLst/>
                <a:highlight>
                  <a:srgbClr val="FFFFFF"/>
                </a:highlight>
                <a:latin typeface="Arial" panose="020B0604020202020204" pitchFamily="34" charset="0"/>
                <a:cs typeface="Arial" panose="020B0604020202020204" pitchFamily="34" charset="0"/>
              </a:rPr>
              <a:t>for target 11:  </a:t>
            </a:r>
            <a:r>
              <a:rPr lang="en-GB" sz="1200" b="0" i="0">
                <a:solidFill>
                  <a:srgbClr val="212529"/>
                </a:solidFill>
                <a:effectLst/>
                <a:highlight>
                  <a:srgbClr val="FFFFFF"/>
                </a:highlight>
                <a:latin typeface="Arial" panose="020B0604020202020204" pitchFamily="34" charset="0"/>
                <a:cs typeface="Arial" panose="020B0604020202020204" pitchFamily="34" charset="0"/>
              </a:rPr>
              <a:t>After an </a:t>
            </a:r>
            <a:r>
              <a:rPr lang="en-GB" sz="1200">
                <a:effectLst/>
                <a:latin typeface="Arial" panose="020B0604020202020204" pitchFamily="34" charset="0"/>
                <a:cs typeface="Arial" panose="020B0604020202020204" pitchFamily="34" charset="0"/>
              </a:rPr>
              <a:t>initial decline in youth detention rates, more recent increases </a:t>
            </a:r>
            <a:r>
              <a:rPr lang="en-US" sz="1200" b="0" i="0">
                <a:solidFill>
                  <a:srgbClr val="212529"/>
                </a:solidFill>
                <a:effectLst/>
                <a:highlight>
                  <a:srgbClr val="FFFF00"/>
                </a:highlight>
                <a:latin typeface="Arial" panose="020B0604020202020204" pitchFamily="34" charset="0"/>
                <a:cs typeface="Arial" panose="020B0604020202020204" pitchFamily="34" charset="0"/>
              </a:rPr>
              <a:t>in the number of young people in detention </a:t>
            </a:r>
            <a:r>
              <a:rPr lang="en-GB" sz="1200">
                <a:effectLst/>
                <a:latin typeface="Arial" panose="020B0604020202020204" pitchFamily="34" charset="0"/>
                <a:cs typeface="Arial" panose="020B0604020202020204" pitchFamily="34" charset="0"/>
              </a:rPr>
              <a:t>means that </a:t>
            </a:r>
            <a:r>
              <a:rPr lang="en-GB" sz="1200" b="0">
                <a:effectLst/>
                <a:latin typeface="Arial" panose="020B0604020202020204" pitchFamily="34" charset="0"/>
                <a:cs typeface="Arial" panose="020B0604020202020204" pitchFamily="34" charset="0"/>
              </a:rPr>
              <a:t>the trend of the national target shows no change from the baseline (2018-19)</a:t>
            </a:r>
            <a:r>
              <a:rPr lang="en-GB" sz="1200">
                <a:effectLst/>
                <a:latin typeface="Arial" panose="020B0604020202020204" pitchFamily="34" charset="0"/>
                <a:cs typeface="Arial" panose="020B0604020202020204" pitchFamily="34" charset="0"/>
              </a:rPr>
              <a:t>. </a:t>
            </a:r>
            <a:endParaRPr lang="en-AU" sz="1200" u="none">
              <a:latin typeface="Arial" panose="020B0604020202020204" pitchFamily="34" charset="0"/>
              <a:cs typeface="Arial" panose="020B0604020202020204" pitchFamily="34" charset="0"/>
            </a:endParaRPr>
          </a:p>
          <a:p>
            <a:endParaRPr lang="en-AU" sz="1200">
              <a:latin typeface="Arial" panose="020B0604020202020204" pitchFamily="34" charset="0"/>
              <a:cs typeface="Arial" panose="020B0604020202020204" pitchFamily="34" charset="0"/>
            </a:endParaRPr>
          </a:p>
          <a:p>
            <a:r>
              <a:rPr lang="en-AU" sz="1200">
                <a:latin typeface="Arial" panose="020B0604020202020204" pitchFamily="34" charset="0"/>
                <a:cs typeface="Arial" panose="020B0604020202020204" pitchFamily="34" charset="0"/>
              </a:rPr>
              <a:t>Supporting indicators also indicate areas of concern, with the most recent data showing </a:t>
            </a:r>
            <a:r>
              <a:rPr lang="en-US" sz="1200">
                <a:latin typeface="Arial" panose="020B0604020202020204" pitchFamily="34" charset="0"/>
                <a:cs typeface="Arial" panose="020B0604020202020204" pitchFamily="34" charset="0"/>
              </a:rPr>
              <a:t>(for the jurisdictions with data available) </a:t>
            </a:r>
            <a:r>
              <a:rPr lang="en-AU" sz="120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That the number of Aboriginal and Torres Strait Islander people were charged by police has increased (Indicator 10a).</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The proportion of unsentenced prisoners has increased (Indicator 10d)</a:t>
            </a:r>
          </a:p>
          <a:p>
            <a:pPr marL="171450" indent="-171450">
              <a:buFont typeface="Arial" panose="020B0604020202020204" pitchFamily="34" charset="0"/>
              <a:buChar char="•"/>
            </a:pPr>
            <a:r>
              <a:rPr lang="en-US"/>
              <a:t>The majority of young people in detention were unsentenced (indicator 11a)</a:t>
            </a:r>
            <a:endParaRPr lang="en-AU" sz="1200">
              <a:latin typeface="Arial" panose="020B0604020202020204" pitchFamily="34" charset="0"/>
              <a:cs typeface="Arial" panose="020B0604020202020204" pitchFamily="34" charset="0"/>
            </a:endParaRPr>
          </a:p>
          <a:p>
            <a:endParaRPr lang="en-AU" sz="1200">
              <a:latin typeface="Arial" panose="020B0604020202020204" pitchFamily="34" charset="0"/>
              <a:cs typeface="Arial" panose="020B0604020202020204" pitchFamily="34" charset="0"/>
            </a:endParaRPr>
          </a:p>
          <a:p>
            <a:r>
              <a:rPr lang="en-AU" sz="1200" b="1">
                <a:latin typeface="Arial" panose="020B0604020202020204" pitchFamily="34" charset="0"/>
                <a:cs typeface="Arial" panose="020B0604020202020204" pitchFamily="34" charset="0"/>
              </a:rPr>
              <a:t>And finally, we are seeing highly positive outcomes in targets 15A and 15B</a:t>
            </a:r>
            <a:r>
              <a:rPr lang="en-AU" sz="1200">
                <a:latin typeface="Arial" panose="020B0604020202020204" pitchFamily="34" charset="0"/>
                <a:cs typeface="Arial" panose="020B0604020202020204" pitchFamily="34" charset="0"/>
              </a:rPr>
              <a:t>, which is the relationship to </a:t>
            </a:r>
            <a:r>
              <a:rPr lang="en-AU" sz="1200" b="1">
                <a:latin typeface="Arial" panose="020B0604020202020204" pitchFamily="34" charset="0"/>
                <a:cs typeface="Arial" panose="020B0604020202020204" pitchFamily="34" charset="0"/>
              </a:rPr>
              <a:t>land and waters</a:t>
            </a:r>
            <a:r>
              <a:rPr lang="en-AU" sz="1200">
                <a:latin typeface="Arial" panose="020B0604020202020204" pitchFamily="34" charset="0"/>
                <a:cs typeface="Arial" panose="020B0604020202020204" pitchFamily="34" charset="0"/>
              </a:rPr>
              <a:t>. </a:t>
            </a:r>
          </a:p>
          <a:p>
            <a:r>
              <a:rPr lang="en-AU" sz="1200">
                <a:latin typeface="Arial" panose="020B0604020202020204" pitchFamily="34" charset="0"/>
                <a:cs typeface="Arial" panose="020B0604020202020204" pitchFamily="34" charset="0"/>
              </a:rPr>
              <a:t>Both the sea country and land area subject to Aboriginal and Torres Strait Islander rights or interests are on track to be met. We’d also like to acknowledge that the sea country native title determinations already exceed the agreed target of a 15% increase by 2030.</a:t>
            </a:r>
          </a:p>
          <a:p>
            <a:r>
              <a:rPr lang="en-AU" sz="1200">
                <a:latin typeface="Arial" panose="020B0604020202020204" pitchFamily="34" charset="0"/>
                <a:cs typeface="Arial" panose="020B0604020202020204" pitchFamily="34" charset="0"/>
              </a:rPr>
              <a:t>[Note there was a recent Native title determination in Victoria (</a:t>
            </a:r>
            <a:r>
              <a:rPr lang="en-AU" sz="1200" err="1">
                <a:latin typeface="Arial" panose="020B0604020202020204" pitchFamily="34" charset="0"/>
                <a:cs typeface="Arial" panose="020B0604020202020204" pitchFamily="34" charset="0"/>
              </a:rPr>
              <a:t>Millewa</a:t>
            </a:r>
            <a:r>
              <a:rPr lang="en-AU" sz="1200">
                <a:latin typeface="Arial" panose="020B0604020202020204" pitchFamily="34" charset="0"/>
                <a:cs typeface="Arial" panose="020B0604020202020204" pitchFamily="34" charset="0"/>
              </a:rPr>
              <a:t>-Mallee native title), but this will not enter the dashboard data at this point.</a:t>
            </a:r>
          </a:p>
          <a:p>
            <a:endParaRPr lang="en-AU" sz="1200">
              <a:latin typeface="Arial" panose="020B0604020202020204" pitchFamily="34" charset="0"/>
              <a:cs typeface="Arial" panose="020B0604020202020204" pitchFamily="34" charset="0"/>
            </a:endParaRPr>
          </a:p>
          <a:p>
            <a:endParaRPr lang="en-AU" sz="1200">
              <a:latin typeface="Arial" panose="020B0604020202020204" pitchFamily="34" charset="0"/>
              <a:cs typeface="Arial" panose="020B0604020202020204" pitchFamily="34" charset="0"/>
            </a:endParaRPr>
          </a:p>
          <a:p>
            <a:endParaRPr lang="en-AU"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13</a:t>
            </a:fld>
            <a:endParaRPr lang="en-AU"/>
          </a:p>
        </p:txBody>
      </p:sp>
    </p:spTree>
    <p:extLst>
      <p:ext uri="{BB962C8B-B14F-4D97-AF65-F5344CB8AC3E}">
        <p14:creationId xmlns:p14="http://schemas.microsoft.com/office/powerpoint/2010/main" val="92653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AU" sz="1100" b="1">
                <a:latin typeface="Arial"/>
                <a:cs typeface="Arial"/>
              </a:rPr>
              <a:t>Selwyn </a:t>
            </a:r>
          </a:p>
          <a:p>
            <a:pPr algn="l" rtl="0" fontAlgn="base"/>
            <a:endParaRPr lang="en-US" sz="1100" b="0" i="0">
              <a:solidFill>
                <a:srgbClr val="000000"/>
              </a:solidFill>
              <a:effectLst/>
              <a:latin typeface="Arial" panose="020B0604020202020204" pitchFamily="34" charset="0"/>
            </a:endParaRPr>
          </a:p>
          <a:p>
            <a:pPr algn="l" rtl="0" fontAlgn="base"/>
            <a:r>
              <a:rPr lang="en-US" sz="1100" b="0" i="0">
                <a:solidFill>
                  <a:srgbClr val="000000"/>
                </a:solidFill>
                <a:effectLst/>
                <a:latin typeface="Arial"/>
                <a:cs typeface="Arial"/>
              </a:rPr>
              <a:t>To this point, we’ve talked about national assessments. </a:t>
            </a:r>
          </a:p>
          <a:p>
            <a:pPr fontAlgn="base"/>
            <a:r>
              <a:rPr lang="en-US" sz="1100" b="0" i="0">
                <a:solidFill>
                  <a:srgbClr val="000000"/>
                </a:solidFill>
                <a:effectLst/>
                <a:latin typeface="Arial"/>
                <a:cs typeface="Arial"/>
              </a:rPr>
              <a:t>It is worth noting that only </a:t>
            </a:r>
            <a:r>
              <a:rPr lang="en-US" sz="1100" b="1" i="0">
                <a:solidFill>
                  <a:srgbClr val="000000"/>
                </a:solidFill>
                <a:effectLst/>
                <a:latin typeface="Arial"/>
                <a:cs typeface="Arial"/>
              </a:rPr>
              <a:t>national targets </a:t>
            </a:r>
            <a:r>
              <a:rPr lang="en-US" sz="1100" b="0" i="0">
                <a:solidFill>
                  <a:srgbClr val="000000"/>
                </a:solidFill>
                <a:effectLst/>
                <a:latin typeface="Arial"/>
                <a:cs typeface="Arial"/>
              </a:rPr>
              <a:t>have been set under the Agreement and at the moment </a:t>
            </a:r>
            <a:r>
              <a:rPr lang="en-US" sz="1100">
                <a:solidFill>
                  <a:srgbClr val="000000"/>
                </a:solidFill>
                <a:latin typeface="Arial"/>
                <a:cs typeface="Arial"/>
              </a:rPr>
              <a:t>there is no</a:t>
            </a:r>
            <a:r>
              <a:rPr lang="en-AU" sz="1100">
                <a:effectLst/>
                <a:latin typeface="Arial"/>
                <a:ea typeface="Calibri"/>
                <a:cs typeface="Arial"/>
              </a:rPr>
              <a:t> agreed process to determine the contributions required from each jurisdiction towards those targets. </a:t>
            </a:r>
          </a:p>
          <a:p>
            <a:pPr algn="l" rtl="0" fontAlgn="base"/>
            <a:endParaRPr lang="en-US" sz="1100" b="0" i="0">
              <a:solidFill>
                <a:srgbClr val="000000"/>
              </a:solidFill>
              <a:effectLst/>
              <a:latin typeface="Arial" panose="020B0604020202020204" pitchFamily="34" charset="0"/>
            </a:endParaRPr>
          </a:p>
          <a:p>
            <a:pPr algn="l" rtl="0" fontAlgn="base"/>
            <a:r>
              <a:rPr lang="en-US" sz="1100" b="0" i="0">
                <a:solidFill>
                  <a:srgbClr val="000000"/>
                </a:solidFill>
                <a:effectLst/>
                <a:latin typeface="Arial"/>
                <a:cs typeface="Arial"/>
              </a:rPr>
              <a:t>The assessments of state and territory progress are currently limited to whether outcomes have improved, worsened or remain unchanged compared with the baseline year. </a:t>
            </a:r>
          </a:p>
          <a:p>
            <a:pPr fontAlgn="base">
              <a:defRPr/>
            </a:pPr>
            <a:r>
              <a:rPr lang="en-US" sz="1100" b="0" i="0">
                <a:solidFill>
                  <a:srgbClr val="000000"/>
                </a:solidFill>
                <a:effectLst/>
                <a:latin typeface="Arial"/>
                <a:cs typeface="Arial"/>
              </a:rPr>
              <a:t>It’s important to note that an assessment of “improvement” for a state or territory does not indicate whether that progress is enough to achieve the national target. The PC is currently working with</a:t>
            </a:r>
            <a:r>
              <a:rPr lang="en-US" sz="1100">
                <a:solidFill>
                  <a:srgbClr val="000000"/>
                </a:solidFill>
                <a:latin typeface="Arial"/>
                <a:cs typeface="Arial"/>
              </a:rPr>
              <a:t> </a:t>
            </a:r>
            <a:r>
              <a:rPr lang="en-US" sz="1100" b="0" i="0">
                <a:solidFill>
                  <a:srgbClr val="000000"/>
                </a:solidFill>
                <a:effectLst/>
                <a:latin typeface="Arial"/>
                <a:cs typeface="Arial"/>
              </a:rPr>
              <a:t>PWG </a:t>
            </a:r>
            <a:r>
              <a:rPr lang="en-US" sz="1100">
                <a:solidFill>
                  <a:srgbClr val="000000"/>
                </a:solidFill>
                <a:latin typeface="Arial"/>
                <a:cs typeface="Arial"/>
              </a:rPr>
              <a:t>members </a:t>
            </a:r>
            <a:r>
              <a:rPr lang="en-US" sz="1100" b="0" i="0">
                <a:solidFill>
                  <a:srgbClr val="000000"/>
                </a:solidFill>
                <a:effectLst/>
                <a:latin typeface="Arial"/>
                <a:cs typeface="Arial"/>
              </a:rPr>
              <a:t>on methods to better reflect state progress in future reporting.</a:t>
            </a:r>
          </a:p>
          <a:p>
            <a:pPr algn="l" rtl="0" fontAlgn="base"/>
            <a:endParaRPr lang="en-US" sz="1100" b="0" i="0">
              <a:solidFill>
                <a:srgbClr val="000000"/>
              </a:solidFill>
              <a:effectLst/>
              <a:latin typeface="Arial" panose="020B0604020202020204" pitchFamily="34" charset="0"/>
            </a:endParaRPr>
          </a:p>
          <a:p>
            <a:pPr algn="l" rtl="0" fontAlgn="base"/>
            <a:endParaRPr lang="en-US" sz="1100" b="0" i="0">
              <a:solidFill>
                <a:srgbClr val="000000"/>
              </a:solidFill>
              <a:effectLst/>
              <a:latin typeface="Arial" panose="020B0604020202020204" pitchFamily="34" charset="0"/>
            </a:endParaRPr>
          </a:p>
          <a:p>
            <a:r>
              <a:rPr lang="en-US" sz="1100" b="0" i="0">
                <a:solidFill>
                  <a:srgbClr val="000000"/>
                </a:solidFill>
                <a:effectLst/>
                <a:latin typeface="Arial"/>
                <a:cs typeface="Arial"/>
              </a:rPr>
              <a:t>Across most states and territories we are seeing improvements in outcomes for most targets, however there are a couple of exceptions to this:</a:t>
            </a:r>
          </a:p>
          <a:p>
            <a:pPr marL="285750" indent="-285750" algn="l" defTabSz="914400" rtl="0" eaLnBrk="1" latinLnBrk="0" hangingPunct="1">
              <a:buFontTx/>
              <a:buChar char="-"/>
            </a:pPr>
            <a:r>
              <a:rPr lang="en-US" sz="1100" b="0" i="0" kern="1200">
                <a:solidFill>
                  <a:srgbClr val="000000"/>
                </a:solidFill>
                <a:effectLst/>
                <a:latin typeface="Arial"/>
                <a:cs typeface="Arial"/>
              </a:rPr>
              <a:t>The Northern Territory shows improvement in about only half of the targets areas. </a:t>
            </a:r>
          </a:p>
          <a:p>
            <a:pPr marL="285750" indent="-285750">
              <a:buFontTx/>
              <a:buChar char="-"/>
            </a:pPr>
            <a:r>
              <a:rPr lang="en-US" sz="1100" b="0" i="0">
                <a:solidFill>
                  <a:srgbClr val="000000"/>
                </a:solidFill>
                <a:effectLst/>
                <a:latin typeface="Arial"/>
                <a:cs typeface="Arial"/>
              </a:rPr>
              <a:t>All states and territories are showing worsening outcomes in </a:t>
            </a:r>
            <a:r>
              <a:rPr lang="en-US" sz="1100">
                <a:solidFill>
                  <a:srgbClr val="000000"/>
                </a:solidFill>
                <a:latin typeface="Arial"/>
                <a:cs typeface="Arial"/>
              </a:rPr>
              <a:t>the justice</a:t>
            </a:r>
            <a:r>
              <a:rPr lang="en-US" sz="1100" b="0" i="0">
                <a:solidFill>
                  <a:srgbClr val="000000"/>
                </a:solidFill>
                <a:effectLst/>
                <a:latin typeface="Arial"/>
                <a:cs typeface="Arial"/>
              </a:rPr>
              <a:t> </a:t>
            </a:r>
            <a:r>
              <a:rPr lang="en-US" sz="1100" b="1" i="0">
                <a:solidFill>
                  <a:srgbClr val="000000"/>
                </a:solidFill>
                <a:effectLst/>
                <a:latin typeface="Arial"/>
                <a:cs typeface="Arial"/>
              </a:rPr>
              <a:t>and/or</a:t>
            </a:r>
            <a:r>
              <a:rPr lang="en-US" sz="1100" b="0" i="0">
                <a:solidFill>
                  <a:srgbClr val="000000"/>
                </a:solidFill>
                <a:effectLst/>
                <a:latin typeface="Arial"/>
                <a:cs typeface="Arial"/>
              </a:rPr>
              <a:t> out-of-home</a:t>
            </a:r>
            <a:r>
              <a:rPr lang="en-US" sz="1100">
                <a:solidFill>
                  <a:srgbClr val="000000"/>
                </a:solidFill>
                <a:latin typeface="Arial"/>
                <a:cs typeface="Arial"/>
              </a:rPr>
              <a:t> sectors </a:t>
            </a:r>
            <a:endParaRPr lang="en-US" sz="1100" b="0" i="0">
              <a:solidFill>
                <a:srgbClr val="000000"/>
              </a:solidFill>
              <a:effectLst/>
              <a:latin typeface="Arial"/>
              <a:cs typeface="Arial"/>
            </a:endParaRPr>
          </a:p>
          <a:p>
            <a:pPr marL="285750" indent="-285750">
              <a:buFontTx/>
              <a:buChar char="-"/>
            </a:pPr>
            <a:endParaRPr lang="en-US" sz="1100" b="0" i="0">
              <a:solidFill>
                <a:srgbClr val="000000"/>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a:solidFill>
                  <a:srgbClr val="000000"/>
                </a:solidFill>
                <a:effectLst/>
                <a:latin typeface="Arial"/>
                <a:cs typeface="Arial"/>
              </a:rPr>
              <a:t>The state and territory summary is available in the </a:t>
            </a:r>
            <a:r>
              <a:rPr lang="en-US" sz="1100">
                <a:solidFill>
                  <a:srgbClr val="000000"/>
                </a:solidFill>
                <a:latin typeface="Arial"/>
                <a:cs typeface="Arial"/>
              </a:rPr>
              <a:t>ADCR</a:t>
            </a:r>
            <a:r>
              <a:rPr lang="en-US" sz="1100" b="0" i="0">
                <a:solidFill>
                  <a:srgbClr val="000000"/>
                </a:solidFill>
                <a:effectLst/>
                <a:latin typeface="Arial"/>
                <a:cs typeface="Arial"/>
              </a:rPr>
              <a:t>, Attachment 4 and we also include an overview of state and territory progress in each of the themes in the ADCR.</a:t>
            </a:r>
          </a:p>
          <a:p>
            <a:endParaRPr lang="en-US" sz="1100" b="0" i="0">
              <a:solidFill>
                <a:srgbClr val="000000"/>
              </a:solidFill>
              <a:effectLst/>
              <a:highlight>
                <a:srgbClr val="FFFFFF"/>
              </a:highlight>
              <a:latin typeface="Arial" panose="020B0604020202020204" pitchFamily="34" charset="0"/>
            </a:endParaRPr>
          </a:p>
          <a:p>
            <a:r>
              <a:rPr lang="en-US" sz="1100" b="0" i="0">
                <a:solidFill>
                  <a:srgbClr val="000000"/>
                </a:solidFill>
                <a:effectLst/>
                <a:highlight>
                  <a:srgbClr val="FFFFFF"/>
                </a:highlight>
                <a:latin typeface="Arial"/>
                <a:cs typeface="Arial"/>
              </a:rPr>
              <a:t>[Optional to cover:]</a:t>
            </a:r>
          </a:p>
          <a:p>
            <a:pPr marL="342900" lvl="0" indent="-342900">
              <a:spcAft>
                <a:spcPts val="600"/>
              </a:spcAft>
              <a:buFont typeface="Symbol" panose="05050102010706020507" pitchFamily="18" charset="2"/>
              <a:buChar char=""/>
            </a:pPr>
            <a:r>
              <a:rPr lang="en-AU" sz="1100">
                <a:effectLst/>
                <a:latin typeface="Arial"/>
                <a:ea typeface="Calibri"/>
                <a:cs typeface="Arial"/>
              </a:rPr>
              <a:t>NSW – improvement for most targets. Worsening against target 4 (child development, and 10 (adult imprisonment)</a:t>
            </a:r>
          </a:p>
          <a:p>
            <a:pPr marL="342900" lvl="0" indent="-342900">
              <a:spcAft>
                <a:spcPts val="600"/>
              </a:spcAft>
              <a:buFont typeface="Symbol" panose="05050102010706020507" pitchFamily="18" charset="2"/>
              <a:buChar char=""/>
            </a:pPr>
            <a:r>
              <a:rPr lang="en-AU" sz="1100">
                <a:effectLst/>
                <a:latin typeface="Arial"/>
                <a:ea typeface="Calibri"/>
                <a:cs typeface="Arial"/>
              </a:rPr>
              <a:t>Vic – improvement for most targets. Worsening against target 12 (out-of-home care)</a:t>
            </a:r>
          </a:p>
          <a:p>
            <a:pPr marL="342900" lvl="0" indent="-342900">
              <a:spcAft>
                <a:spcPts val="600"/>
              </a:spcAft>
              <a:buFont typeface="Symbol" panose="05050102010706020507" pitchFamily="18" charset="2"/>
              <a:buChar char=""/>
            </a:pPr>
            <a:r>
              <a:rPr lang="en-AU" sz="1100">
                <a:effectLst/>
                <a:latin typeface="Arial"/>
                <a:ea typeface="Calibri"/>
                <a:cs typeface="Arial"/>
              </a:rPr>
              <a:t>Qld – improvement for most targets. Worsening against targets 10 (imprisonment), 11 (youth detention) and 12 (out-of-home care)</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100">
                <a:effectLst/>
                <a:latin typeface="Arial"/>
                <a:ea typeface="Calibri"/>
                <a:cs typeface="Arial"/>
              </a:rPr>
              <a:t>WA – improvement for most targets. Worsening against targets 4 (child development) and 10 (adult imprisonment)</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100">
                <a:effectLst/>
                <a:latin typeface="Arial"/>
                <a:ea typeface="Calibri"/>
                <a:cs typeface="Arial"/>
              </a:rPr>
              <a:t>SA – improvement for most targets. Worsening against targets 7 (youth engagement), 10 (adult imprisonment) and 12 (out-of-home care)</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100">
                <a:effectLst/>
                <a:latin typeface="Arial"/>
                <a:ea typeface="Calibri"/>
                <a:cs typeface="Arial"/>
              </a:rPr>
              <a:t>Tas – improvement for most targets. Worsening against targets 9A (housing),10 (imprisonment) and 12 (out-of-home care)</a:t>
            </a:r>
          </a:p>
          <a:p>
            <a:pPr marL="342900" lvl="0" indent="-342900">
              <a:spcAft>
                <a:spcPts val="600"/>
              </a:spcAft>
              <a:buFont typeface="Symbol" panose="05050102010706020507" pitchFamily="18" charset="2"/>
              <a:buChar char=""/>
            </a:pPr>
            <a:r>
              <a:rPr lang="en-AU" sz="1100">
                <a:effectLst/>
                <a:latin typeface="Arial"/>
                <a:ea typeface="Calibri"/>
                <a:cs typeface="Arial"/>
              </a:rPr>
              <a:t>ACT – improvement for most targets. Worsening against targets 9A (housing) and 11 (youth detention)</a:t>
            </a:r>
          </a:p>
          <a:p>
            <a:pPr marL="342900" lvl="0" indent="-342900">
              <a:spcAft>
                <a:spcPts val="600"/>
              </a:spcAft>
              <a:buFont typeface="Symbol" panose="05050102010706020507" pitchFamily="18" charset="2"/>
              <a:buChar char=""/>
            </a:pPr>
            <a:r>
              <a:rPr lang="en-AU" sz="1100">
                <a:effectLst/>
                <a:latin typeface="Arial"/>
                <a:ea typeface="Calibri"/>
                <a:cs typeface="Arial"/>
              </a:rPr>
              <a:t>NT – improvement against half the targets. Worsening against targets 1 (female life expectancy), 2 (birthweight), 3 (early childhood education), 4 (child development), 7 (youth engagement), 8 (employment) and 11 (youth detention).</a:t>
            </a:r>
          </a:p>
          <a:p>
            <a:pPr>
              <a:spcBef>
                <a:spcPts val="600"/>
              </a:spcBef>
              <a:spcAft>
                <a:spcPts val="600"/>
              </a:spcAft>
            </a:pPr>
            <a:r>
              <a:rPr lang="en-AU" sz="1100">
                <a:effectLst/>
                <a:latin typeface="Arial"/>
                <a:ea typeface="Calibri"/>
                <a:cs typeface="Arial"/>
              </a:rPr>
              <a:t>The different contexts in different jurisdictions are also factors in outcomes, such as data comparability (variability of data due to small populations), and remoteness, which can make access to services difficult.</a:t>
            </a:r>
          </a:p>
          <a:p>
            <a:pPr>
              <a:spcBef>
                <a:spcPts val="600"/>
              </a:spcBef>
              <a:spcAft>
                <a:spcPts val="600"/>
              </a:spcAft>
            </a:pPr>
            <a:endParaRPr lang="en-AU" sz="1100">
              <a:latin typeface="Arial"/>
              <a:ea typeface="Calibri"/>
              <a:cs typeface="Arial"/>
            </a:endParaRPr>
          </a:p>
          <a:p>
            <a:endParaRPr lang="en-AU"/>
          </a:p>
          <a:p>
            <a:pPr>
              <a:spcBef>
                <a:spcPts val="600"/>
              </a:spcBef>
              <a:spcAft>
                <a:spcPts val="600"/>
              </a:spcAft>
            </a:pPr>
            <a:r>
              <a:rPr lang="en-AU" i="1"/>
              <a:t>Pass to Sarah to discuss state analysis</a:t>
            </a:r>
            <a:endParaRPr lang="en-AU"/>
          </a:p>
          <a:p>
            <a:endParaRPr lang="en-AU" sz="1100"/>
          </a:p>
        </p:txBody>
      </p:sp>
      <p:sp>
        <p:nvSpPr>
          <p:cNvPr id="4" name="Slide Number Placeholder 3"/>
          <p:cNvSpPr>
            <a:spLocks noGrp="1"/>
          </p:cNvSpPr>
          <p:nvPr>
            <p:ph type="sldNum" sz="quarter" idx="5"/>
          </p:nvPr>
        </p:nvSpPr>
        <p:spPr/>
        <p:txBody>
          <a:bodyPr/>
          <a:lstStyle/>
          <a:p>
            <a:fld id="{15FC914F-727F-4624-A469-6520EF5F6E7B}" type="slidenum">
              <a:rPr lang="en-AU" smtClean="0"/>
              <a:t>14</a:t>
            </a:fld>
            <a:endParaRPr lang="en-AU"/>
          </a:p>
        </p:txBody>
      </p:sp>
    </p:spTree>
    <p:extLst>
      <p:ext uri="{BB962C8B-B14F-4D97-AF65-F5344CB8AC3E}">
        <p14:creationId xmlns:p14="http://schemas.microsoft.com/office/powerpoint/2010/main" val="325000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D236B-C6B4-35CA-97DC-1C8D13CFC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00253-385C-97EF-0868-8C2ABA55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2103D-AF6A-EB6D-5B08-2E083F615B38}"/>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1">
                <a:latin typeface="Arial"/>
                <a:cs typeface="Arial"/>
              </a:rPr>
              <a:t>Sarah</a:t>
            </a:r>
          </a:p>
          <a:p>
            <a:pPr algn="l" rtl="0" fontAlgn="base"/>
            <a:endParaRPr lang="en-US" sz="1100" b="0" i="1">
              <a:solidFill>
                <a:srgbClr val="000000"/>
              </a:solidFill>
              <a:effectLst/>
              <a:latin typeface="Arial" panose="020B0604020202020204" pitchFamily="34" charset="0"/>
            </a:endParaRPr>
          </a:p>
          <a:p>
            <a:pPr fontAlgn="base"/>
            <a:r>
              <a:rPr lang="en-US" sz="1100">
                <a:solidFill>
                  <a:srgbClr val="000000"/>
                </a:solidFill>
                <a:latin typeface="Arial"/>
                <a:cs typeface="Arial"/>
              </a:rPr>
              <a:t>We</a:t>
            </a:r>
            <a:r>
              <a:rPr lang="en-US" sz="1100" b="0" i="0">
                <a:solidFill>
                  <a:srgbClr val="000000"/>
                </a:solidFill>
                <a:effectLst/>
                <a:latin typeface="Arial"/>
                <a:cs typeface="Arial"/>
              </a:rPr>
              <a:t> </a:t>
            </a:r>
            <a:r>
              <a:rPr lang="en-US" sz="1100">
                <a:solidFill>
                  <a:srgbClr val="000000"/>
                </a:solidFill>
                <a:latin typeface="Arial"/>
                <a:cs typeface="Arial"/>
              </a:rPr>
              <a:t>are aware that the </a:t>
            </a:r>
            <a:r>
              <a:rPr lang="en-US" sz="1100" b="0" i="0">
                <a:solidFill>
                  <a:srgbClr val="000000"/>
                </a:solidFill>
                <a:effectLst/>
                <a:latin typeface="Arial"/>
                <a:cs typeface="Arial"/>
              </a:rPr>
              <a:t>following information may be sensitive </a:t>
            </a:r>
            <a:r>
              <a:rPr lang="en-US" sz="1100">
                <a:solidFill>
                  <a:srgbClr val="000000"/>
                </a:solidFill>
                <a:latin typeface="Arial"/>
                <a:cs typeface="Arial"/>
              </a:rPr>
              <a:t>for those of us who have had family or community members impacted by Australia's justice system.</a:t>
            </a:r>
            <a:r>
              <a:rPr lang="en-US" sz="1100" b="0" i="0">
                <a:solidFill>
                  <a:srgbClr val="000000"/>
                </a:solidFill>
                <a:effectLst/>
                <a:latin typeface="Arial"/>
                <a:cs typeface="Arial"/>
              </a:rPr>
              <a:t> Please take a moment if you need.</a:t>
            </a:r>
          </a:p>
          <a:p>
            <a:pPr algn="l" rtl="0" fontAlgn="base"/>
            <a:endParaRPr lang="en-US" sz="1100" b="0" i="0">
              <a:solidFill>
                <a:srgbClr val="000000"/>
              </a:solidFill>
              <a:effectLst/>
              <a:latin typeface="Arial" panose="020B0604020202020204" pitchFamily="34" charset="0"/>
            </a:endParaRPr>
          </a:p>
          <a:p>
            <a:pPr algn="l" rtl="0" fontAlgn="base"/>
            <a:r>
              <a:rPr lang="en-US" sz="1100" b="0" i="0">
                <a:solidFill>
                  <a:srgbClr val="000000"/>
                </a:solidFill>
                <a:effectLst/>
                <a:latin typeface="Arial"/>
                <a:cs typeface="Arial"/>
              </a:rPr>
              <a:t>We’d like to talk about what we’re seeing in incarceration and out-of-home care, nationally and across all jurisdictions. </a:t>
            </a:r>
          </a:p>
          <a:p>
            <a:endParaRPr lang="en-US" sz="1100">
              <a:solidFill>
                <a:srgbClr val="000000"/>
              </a:solidFill>
              <a:latin typeface="Arial"/>
              <a:cs typeface="Arial"/>
            </a:endParaRPr>
          </a:p>
          <a:p>
            <a:pPr fontAlgn="base"/>
            <a:r>
              <a:rPr lang="en-US" sz="1100" b="0" i="0">
                <a:solidFill>
                  <a:srgbClr val="000000"/>
                </a:solidFill>
                <a:effectLst/>
                <a:latin typeface="Arial"/>
                <a:cs typeface="Arial"/>
              </a:rPr>
              <a:t>All of the states and territories continue to show worsening outcomes for Aboriginal and Torres Strait Islander people in</a:t>
            </a:r>
            <a:r>
              <a:rPr lang="en-US" sz="1100">
                <a:solidFill>
                  <a:srgbClr val="000000"/>
                </a:solidFill>
                <a:latin typeface="Arial"/>
                <a:cs typeface="Arial"/>
              </a:rPr>
              <a:t> </a:t>
            </a:r>
            <a:r>
              <a:rPr lang="en-US" sz="1100" b="0" i="0">
                <a:solidFill>
                  <a:srgbClr val="000000"/>
                </a:solidFill>
                <a:effectLst/>
                <a:latin typeface="Arial"/>
                <a:cs typeface="Arial"/>
              </a:rPr>
              <a:t>Youth Justice, Adult Imprisonment </a:t>
            </a:r>
            <a:r>
              <a:rPr lang="en-US" sz="1100" b="0" i="0" u="sng">
                <a:solidFill>
                  <a:srgbClr val="000000"/>
                </a:solidFill>
                <a:effectLst/>
                <a:latin typeface="Arial"/>
                <a:cs typeface="Arial"/>
              </a:rPr>
              <a:t>or</a:t>
            </a:r>
            <a:r>
              <a:rPr lang="en-US" sz="1100" b="0" i="0">
                <a:solidFill>
                  <a:srgbClr val="000000"/>
                </a:solidFill>
                <a:effectLst/>
                <a:latin typeface="Arial"/>
                <a:cs typeface="Arial"/>
              </a:rPr>
              <a:t> Out-of-home care.</a:t>
            </a:r>
          </a:p>
          <a:p>
            <a:pPr algn="l" rtl="0" fontAlgn="base"/>
            <a:endParaRPr lang="en-US" sz="1100" b="0" i="0">
              <a:solidFill>
                <a:srgbClr val="000000"/>
              </a:solidFill>
              <a:effectLst/>
              <a:latin typeface="Arial" panose="020B0604020202020204" pitchFamily="34" charset="0"/>
            </a:endParaRPr>
          </a:p>
          <a:p>
            <a:r>
              <a:rPr lang="en-AU" sz="1100"/>
              <a:t>This is an alarming trend that we have seen for successive years. Recent changes to the minimum age of criminal responsibility in some jurisdictions will likely perpetuate this trend. </a:t>
            </a:r>
          </a:p>
          <a:p>
            <a:endParaRPr lang="en-AU" sz="1100"/>
          </a:p>
          <a:p>
            <a:r>
              <a:rPr lang="en-AU" sz="1100"/>
              <a:t>The outcomes show that far more effort is needed from all levels of government to support improved outcomes for Aboriginal and Torres Strait Islander people.</a:t>
            </a:r>
            <a:endParaRPr lang="en-AU"/>
          </a:p>
          <a:p>
            <a:endParaRPr lang="en-AU" sz="1100"/>
          </a:p>
          <a:p>
            <a:endParaRPr lang="en-AU" sz="1100"/>
          </a:p>
        </p:txBody>
      </p:sp>
      <p:sp>
        <p:nvSpPr>
          <p:cNvPr id="4" name="Slide Number Placeholder 3">
            <a:extLst>
              <a:ext uri="{FF2B5EF4-FFF2-40B4-BE49-F238E27FC236}">
                <a16:creationId xmlns:a16="http://schemas.microsoft.com/office/drawing/2014/main" id="{81756E7D-A5DF-0493-0F7F-3DB7F56367A3}"/>
              </a:ext>
            </a:extLst>
          </p:cNvPr>
          <p:cNvSpPr>
            <a:spLocks noGrp="1"/>
          </p:cNvSpPr>
          <p:nvPr>
            <p:ph type="sldNum" sz="quarter" idx="5"/>
          </p:nvPr>
        </p:nvSpPr>
        <p:spPr/>
        <p:txBody>
          <a:bodyPr/>
          <a:lstStyle/>
          <a:p>
            <a:fld id="{15FC914F-727F-4624-A469-6520EF5F6E7B}" type="slidenum">
              <a:rPr lang="en-AU" smtClean="0"/>
              <a:t>15</a:t>
            </a:fld>
            <a:endParaRPr lang="en-AU"/>
          </a:p>
        </p:txBody>
      </p:sp>
    </p:spTree>
    <p:extLst>
      <p:ext uri="{BB962C8B-B14F-4D97-AF65-F5344CB8AC3E}">
        <p14:creationId xmlns:p14="http://schemas.microsoft.com/office/powerpoint/2010/main" val="423293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AC3B-D074-A748-3BE4-B6AE99CBD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268F0-7591-D36D-9E99-02A43DCF6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E15F9-C8E7-8C3E-7198-642CEA33D9C0}"/>
              </a:ext>
            </a:extLst>
          </p:cNvPr>
          <p:cNvSpPr>
            <a:spLocks noGrp="1"/>
          </p:cNvSpPr>
          <p:nvPr>
            <p:ph type="body" idx="1"/>
          </p:nvPr>
        </p:nvSpPr>
        <p:spPr/>
        <p:txBody>
          <a:bodyPr/>
          <a:lstStyle/>
          <a:p>
            <a:endParaRPr lang="en-US" sz="1200" b="1"/>
          </a:p>
          <a:p>
            <a:r>
              <a:rPr lang="en-US" sz="1200"/>
              <a:t>I will now run through some of the relevant data for justice. </a:t>
            </a:r>
          </a:p>
          <a:p>
            <a:endParaRPr lang="en-US" sz="1200"/>
          </a:p>
          <a:p>
            <a:r>
              <a:rPr lang="en-US" sz="1200"/>
              <a:t>We have new years of data for both Target 10 (adult imprisonment) and 11 (youth detention). </a:t>
            </a:r>
          </a:p>
          <a:p>
            <a:endParaRPr lang="en-US" sz="1200"/>
          </a:p>
          <a:p>
            <a:r>
              <a:rPr lang="en-US" sz="1200" u="sng"/>
              <a:t>For Target 10: Adult Imprisonment, the rate is worsening. </a:t>
            </a:r>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a:solidFill>
                  <a:srgbClr val="212529"/>
                </a:solidFill>
                <a:effectLst/>
                <a:latin typeface="Open Sans" panose="020B0606030504020204" pitchFamily="34" charset="0"/>
              </a:rPr>
              <a:t>The target is for a reduction in the rate of Aboriginal and Torres Strait Islander imprisonment by at least 15%. </a:t>
            </a:r>
            <a:endParaRPr lang="en-US" sz="1200"/>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The March update shows an increase in the rate of Aboriginal and Torres Strait Islander adults held in incarceration. As of 30 June 2024, the national age-</a:t>
            </a:r>
            <a:r>
              <a:rPr lang="en-US" sz="1200" err="1"/>
              <a:t>standardised</a:t>
            </a:r>
            <a:r>
              <a:rPr lang="en-US" sz="1200"/>
              <a:t> rate of Aboriginal and Torres Strait Islander prisoners was 2,304.4 per 100,000 adult population, representing 15,871 people.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For NSW, the age-</a:t>
            </a:r>
            <a:r>
              <a:rPr lang="en-US" sz="1200" err="1"/>
              <a:t>standardised</a:t>
            </a:r>
            <a:r>
              <a:rPr lang="en-US" sz="1200"/>
              <a:t> rate was </a:t>
            </a:r>
            <a:r>
              <a:rPr lang="en-AU" sz="1800" b="0" i="0" u="none" strike="noStrike">
                <a:solidFill>
                  <a:srgbClr val="000000"/>
                </a:solidFill>
                <a:effectLst/>
                <a:latin typeface="Arial" panose="020B0604020202020204" pitchFamily="34" charset="0"/>
              </a:rPr>
              <a:t>1,852.6</a:t>
            </a:r>
            <a:r>
              <a:rPr lang="en-AU" sz="1200" b="0" i="0" u="none" strike="noStrike">
                <a:solidFill>
                  <a:srgbClr val="000000"/>
                </a:solidFill>
                <a:effectLst/>
                <a:latin typeface="Arial" panose="020B0604020202020204" pitchFamily="34" charset="0"/>
              </a:rPr>
              <a:t> per 100,000, or </a:t>
            </a:r>
            <a:r>
              <a:rPr lang="en-AU" sz="1800" b="0" i="0" u="none" strike="noStrike">
                <a:solidFill>
                  <a:srgbClr val="000000"/>
                </a:solidFill>
                <a:effectLst/>
                <a:latin typeface="Arial" panose="020B0604020202020204" pitchFamily="34" charset="0"/>
              </a:rPr>
              <a:t>4,188</a:t>
            </a:r>
            <a:r>
              <a:rPr lang="en-AU" sz="1200" b="0" i="0" u="none" strike="noStrike">
                <a:solidFill>
                  <a:srgbClr val="000000"/>
                </a:solidFill>
                <a:effectLst/>
                <a:latin typeface="Arial" panose="020B0604020202020204" pitchFamily="34" charset="0"/>
              </a:rPr>
              <a:t> people. </a:t>
            </a:r>
            <a:endParaRPr lang="en-US" sz="1200"/>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For NSW, this is an increase from the previous year – in 2023, the rate was </a:t>
            </a:r>
            <a:r>
              <a:rPr lang="en-AU" sz="1800" b="0" i="0" u="none" strike="noStrike">
                <a:solidFill>
                  <a:srgbClr val="000000"/>
                </a:solidFill>
                <a:effectLst/>
                <a:latin typeface="Arial" panose="020B0604020202020204" pitchFamily="34" charset="0"/>
              </a:rPr>
              <a:t>1,566.2 </a:t>
            </a:r>
            <a:r>
              <a:rPr lang="en-US" sz="1200"/>
              <a:t>per 100,000. And it is also an increase from the baseline year (2019) where it was </a:t>
            </a:r>
            <a:r>
              <a:rPr lang="en-AU" sz="1800" b="0" i="0" u="none" strike="noStrike">
                <a:solidFill>
                  <a:srgbClr val="000000"/>
                </a:solidFill>
                <a:effectLst/>
                <a:latin typeface="Arial" panose="020B0604020202020204" pitchFamily="34" charset="0"/>
              </a:rPr>
              <a:t>1,603.8 </a:t>
            </a:r>
            <a:r>
              <a:rPr lang="en-US" sz="1200"/>
              <a:t>per 100,000.</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Based on progress from the baseline year, the assessment shows the target is worsening for both national and NSW. This assessment is also provided with a high level of confidence.</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It is also important to note that the rates reported in this update differ from the ABS publication ‘Prisoners in Australia 2024’. For our update, the rates are calculated using the 2021 Census-based population. The ABS publication rates are calculated using the 2016 Census-based population.</a:t>
            </a:r>
          </a:p>
          <a:p>
            <a:pPr marL="0" indent="0">
              <a:buFont typeface="Arial" panose="020B0604020202020204" pitchFamily="34" charset="0"/>
              <a:buNone/>
            </a:pPr>
            <a:endParaRPr lang="en-US" sz="1200"/>
          </a:p>
          <a:p>
            <a:r>
              <a:rPr lang="en-US" sz="1200" u="sng"/>
              <a:t>For Target 11: Youth detention, the data shows No change from the baseline</a:t>
            </a:r>
          </a:p>
          <a:p>
            <a:endParaRPr lang="en-US" sz="1200"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12529"/>
                </a:solidFill>
                <a:effectLst/>
                <a:latin typeface="Open Sans" panose="020B0606030504020204" pitchFamily="34" charset="0"/>
              </a:rPr>
              <a:t>This target aims to reduce the rate of Aboriginal and Torres Strait Islander young people (10-17 years) in detention by 30%. </a:t>
            </a:r>
            <a:endParaRPr lang="en-US" sz="1200" u="sng"/>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While previously, the target has been reported as improvement and on track for the national results. This update shows no change in the rate of young people aged 10–⁠17 in detention for both the national and the NSW assessment. </a:t>
            </a:r>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Nationally in 2023-24, the rate of Aboriginal and Torres Strait Islander young people in detention on an average day was 26.1 per 10,000 young people in the population; representing </a:t>
            </a:r>
            <a:r>
              <a:rPr lang="en-AU" sz="1800" b="0" i="0" u="none" strike="noStrike">
                <a:solidFill>
                  <a:srgbClr val="000000"/>
                </a:solidFill>
                <a:effectLst/>
                <a:latin typeface="Arial" panose="020B0604020202020204" pitchFamily="34" charset="0"/>
              </a:rPr>
              <a:t>460.4</a:t>
            </a:r>
            <a:r>
              <a:rPr lang="en-AU" sz="1200" b="0" i="0" u="none" strike="noStrike">
                <a:solidFill>
                  <a:srgbClr val="000000"/>
                </a:solidFill>
                <a:effectLst/>
                <a:latin typeface="Arial" panose="020B0604020202020204" pitchFamily="34" charset="0"/>
              </a:rPr>
              <a:t> young people</a:t>
            </a:r>
            <a:r>
              <a:rPr lang="en-US" sz="1200"/>
              <a:t>. For NSW, this rate was </a:t>
            </a:r>
            <a:r>
              <a:rPr lang="en-AU" sz="1800" b="0" i="0" u="none" strike="noStrike">
                <a:solidFill>
                  <a:srgbClr val="000000"/>
                </a:solidFill>
                <a:effectLst/>
                <a:latin typeface="Arial" panose="020B0604020202020204" pitchFamily="34" charset="0"/>
              </a:rPr>
              <a:t>18.6</a:t>
            </a:r>
            <a:r>
              <a:rPr lang="en-AU" sz="1200" b="0" i="0" u="none" strike="noStrike">
                <a:solidFill>
                  <a:srgbClr val="000000"/>
                </a:solidFill>
                <a:effectLst/>
                <a:latin typeface="Arial" panose="020B0604020202020204" pitchFamily="34" charset="0"/>
              </a:rPr>
              <a:t> per 100,000 and the number was </a:t>
            </a:r>
            <a:r>
              <a:rPr lang="en-AU" sz="1800" b="0" i="0" u="none" strike="noStrike">
                <a:solidFill>
                  <a:srgbClr val="000000"/>
                </a:solidFill>
                <a:effectLst/>
                <a:latin typeface="Arial" panose="020B0604020202020204" pitchFamily="34" charset="0"/>
              </a:rPr>
              <a:t>114.9.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indent="0">
              <a:buFont typeface="Arial" panose="020B0604020202020204" pitchFamily="34" charset="0"/>
              <a:buNone/>
            </a:pPr>
            <a:r>
              <a:rPr lang="en-US" sz="1200"/>
              <a:t>For NSW, the 2023‑24 rate is above the previous four years. There was a low in 2020-21 where the rate was 10.6 per 10,000 young people. The March update is a similar rate to that in the baseline year (2018‑19, 18.7 per 100,000).</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Also, it is important to note that these rates reported differ from the rates reported in the </a:t>
            </a:r>
            <a:r>
              <a:rPr lang="en-US" sz="1200" err="1"/>
              <a:t>RoGS</a:t>
            </a:r>
            <a:r>
              <a:rPr lang="en-US" sz="1200"/>
              <a:t> (section 17 ) for the ACT, the NT, and Australian total. The scope for </a:t>
            </a:r>
            <a:r>
              <a:rPr lang="en-US" sz="1200" err="1"/>
              <a:t>CtG</a:t>
            </a:r>
            <a:r>
              <a:rPr lang="en-US" sz="1200"/>
              <a:t> and </a:t>
            </a:r>
            <a:r>
              <a:rPr lang="en-US" sz="1200" err="1"/>
              <a:t>RoGS</a:t>
            </a:r>
            <a:r>
              <a:rPr lang="en-US" sz="1200"/>
              <a:t> differ for this area. For </a:t>
            </a:r>
            <a:r>
              <a:rPr lang="en-US" sz="1200" err="1"/>
              <a:t>RoGS</a:t>
            </a:r>
            <a:r>
              <a:rPr lang="en-US" sz="1200"/>
              <a:t>, the scope of youth is from jurisdiction’s legislated minimum age of criminal responsibility, to people aged 17 years. For </a:t>
            </a:r>
            <a:r>
              <a:rPr lang="en-US" sz="1200" err="1"/>
              <a:t>CtG</a:t>
            </a:r>
            <a:r>
              <a:rPr lang="en-US" sz="1200"/>
              <a:t>, the scope for ‘young people’ is defined consistently across the jurisdictions as people aged 10–17 years.</a:t>
            </a:r>
          </a:p>
          <a:p>
            <a:endParaRPr lang="en-AU" sz="1100"/>
          </a:p>
        </p:txBody>
      </p:sp>
      <p:sp>
        <p:nvSpPr>
          <p:cNvPr id="4" name="Slide Number Placeholder 3">
            <a:extLst>
              <a:ext uri="{FF2B5EF4-FFF2-40B4-BE49-F238E27FC236}">
                <a16:creationId xmlns:a16="http://schemas.microsoft.com/office/drawing/2014/main" id="{A3C6A7E8-DE7D-D003-C512-26B20B399EBC}"/>
              </a:ext>
            </a:extLst>
          </p:cNvPr>
          <p:cNvSpPr>
            <a:spLocks noGrp="1"/>
          </p:cNvSpPr>
          <p:nvPr>
            <p:ph type="sldNum" sz="quarter" idx="5"/>
          </p:nvPr>
        </p:nvSpPr>
        <p:spPr/>
        <p:txBody>
          <a:bodyPr/>
          <a:lstStyle/>
          <a:p>
            <a:fld id="{15FC914F-727F-4624-A469-6520EF5F6E7B}" type="slidenum">
              <a:rPr lang="en-AU" smtClean="0"/>
              <a:t>16</a:t>
            </a:fld>
            <a:endParaRPr lang="en-AU"/>
          </a:p>
        </p:txBody>
      </p:sp>
    </p:spTree>
    <p:extLst>
      <p:ext uri="{BB962C8B-B14F-4D97-AF65-F5344CB8AC3E}">
        <p14:creationId xmlns:p14="http://schemas.microsoft.com/office/powerpoint/2010/main" val="270033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80D51-9AD8-8DBF-9CC6-C74A3930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BA40B-D1B3-37C5-268F-1D3D570FB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AFA5A-FB85-8372-3B05-87E8C2B69847}"/>
              </a:ext>
            </a:extLst>
          </p:cNvPr>
          <p:cNvSpPr>
            <a:spLocks noGrp="1"/>
          </p:cNvSpPr>
          <p:nvPr>
            <p:ph type="body" idx="1"/>
          </p:nvPr>
        </p:nvSpPr>
        <p:spPr/>
        <p:txBody>
          <a:bodyPr/>
          <a:lstStyle/>
          <a:p>
            <a:r>
              <a:rPr lang="en-US" sz="1100"/>
              <a:t>Another relevant area is Target 12 – children in out-of-home care</a:t>
            </a:r>
          </a:p>
          <a:p>
            <a:endParaRPr lang="en-US" sz="1100"/>
          </a:p>
          <a:p>
            <a:r>
              <a:rPr lang="en-US" sz="1100" u="sng"/>
              <a:t>Unfortunately for Target 12 the national rate is worsening. </a:t>
            </a:r>
          </a:p>
          <a:p>
            <a:pPr marL="0" indent="0">
              <a:buFont typeface="Arial" panose="020B0604020202020204" pitchFamily="34" charset="0"/>
              <a:buNone/>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a:solidFill>
                  <a:srgbClr val="212529"/>
                </a:solidFill>
                <a:effectLst/>
                <a:latin typeface="Open Sans" panose="020B0606030504020204" pitchFamily="34" charset="0"/>
              </a:rPr>
              <a:t>The target is for a reduction in the rate of Aboriginal and Torres Strait Islander children (0–17 years old) in out-of-home care by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a:solidFill>
                <a:srgbClr val="2125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a:solidFill>
                  <a:srgbClr val="212529"/>
                </a:solidFill>
                <a:effectLst/>
                <a:latin typeface="Open Sans" panose="020B0606030504020204" pitchFamily="34" charset="0"/>
              </a:rPr>
              <a:t>The baseline year, 2019, was 47.3 per 1,000 children in the Aboriginal and Torres Strait Islander population – it is now 50.3 per 1,000 children , meaning that the target is not on track. This assessment of progress is provided with a high level of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a:solidFill>
                <a:srgbClr val="2125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a:solidFill>
                  <a:srgbClr val="212529"/>
                </a:solidFill>
                <a:effectLst/>
                <a:latin typeface="Open Sans" panose="020B0606030504020204" pitchFamily="34" charset="0"/>
              </a:rPr>
              <a:t>However, the assessment of progress for NSW, the NT and the ACT all show improvement in this target. WA shows no change, and the remaining states show worsening progress. </a:t>
            </a:r>
            <a:endParaRPr lang="en-US" sz="1600" b="0" i="0">
              <a:solidFill>
                <a:srgbClr val="212529"/>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4B2FDF17-BD58-2252-3682-995BE2AEA491}"/>
              </a:ext>
            </a:extLst>
          </p:cNvPr>
          <p:cNvSpPr>
            <a:spLocks noGrp="1"/>
          </p:cNvSpPr>
          <p:nvPr>
            <p:ph type="sldNum" sz="quarter" idx="5"/>
          </p:nvPr>
        </p:nvSpPr>
        <p:spPr/>
        <p:txBody>
          <a:bodyPr/>
          <a:lstStyle/>
          <a:p>
            <a:fld id="{15FC914F-727F-4624-A469-6520EF5F6E7B}" type="slidenum">
              <a:rPr lang="en-AU" smtClean="0"/>
              <a:t>17</a:t>
            </a:fld>
            <a:endParaRPr lang="en-AU"/>
          </a:p>
        </p:txBody>
      </p:sp>
    </p:spTree>
    <p:extLst>
      <p:ext uri="{BB962C8B-B14F-4D97-AF65-F5344CB8AC3E}">
        <p14:creationId xmlns:p14="http://schemas.microsoft.com/office/powerpoint/2010/main" val="41585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18</a:t>
            </a:fld>
            <a:endParaRPr lang="en-AU"/>
          </a:p>
        </p:txBody>
      </p:sp>
    </p:spTree>
    <p:extLst>
      <p:ext uri="{BB962C8B-B14F-4D97-AF65-F5344CB8AC3E}">
        <p14:creationId xmlns:p14="http://schemas.microsoft.com/office/powerpoint/2010/main" val="370371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450"/>
              </a:spcAft>
            </a:pPr>
            <a:r>
              <a:rPr lang="en-GB" sz="1200" b="1">
                <a:solidFill>
                  <a:schemeClr val="tx1">
                    <a:lumMod val="75000"/>
                    <a:lumOff val="25000"/>
                  </a:schemeClr>
                </a:solidFill>
                <a:latin typeface="Arial"/>
                <a:cs typeface="Arial"/>
              </a:rPr>
              <a:t>Sarah </a:t>
            </a:r>
          </a:p>
          <a:p>
            <a:pPr algn="l">
              <a:spcAft>
                <a:spcPts val="450"/>
              </a:spcAft>
            </a:pPr>
            <a:endParaRPr lang="en-GB" sz="1200" b="1">
              <a:solidFill>
                <a:schemeClr val="tx1">
                  <a:lumMod val="75000"/>
                  <a:lumOff val="25000"/>
                </a:schemeClr>
              </a:solidFill>
              <a:latin typeface="Arial" panose="020B0604020202020204" pitchFamily="34" charset="0"/>
              <a:cs typeface="Arial" panose="020B0604020202020204" pitchFamily="34" charset="0"/>
            </a:endParaRPr>
          </a:p>
          <a:p>
            <a:pPr algn="l">
              <a:spcAft>
                <a:spcPts val="450"/>
              </a:spcAft>
            </a:pPr>
            <a:r>
              <a:rPr lang="en-GB" sz="1200" b="0">
                <a:solidFill>
                  <a:schemeClr val="tx1">
                    <a:lumMod val="75000"/>
                    <a:lumOff val="25000"/>
                  </a:schemeClr>
                </a:solidFill>
                <a:latin typeface="Arial"/>
                <a:cs typeface="Arial"/>
              </a:rPr>
              <a:t>As </a:t>
            </a:r>
            <a:r>
              <a:rPr lang="en-GB">
                <a:solidFill>
                  <a:schemeClr val="tx1">
                    <a:lumMod val="75000"/>
                    <a:lumOff val="25000"/>
                  </a:schemeClr>
                </a:solidFill>
                <a:latin typeface="Arial"/>
                <a:cs typeface="Arial"/>
              </a:rPr>
              <a:t>we’ve</a:t>
            </a:r>
            <a:r>
              <a:rPr lang="en-GB" sz="1200" b="0">
                <a:solidFill>
                  <a:schemeClr val="tx1">
                    <a:lumMod val="75000"/>
                    <a:lumOff val="25000"/>
                  </a:schemeClr>
                </a:solidFill>
                <a:latin typeface="Arial"/>
                <a:cs typeface="Arial"/>
              </a:rPr>
              <a:t> mentioned earlier, the headline results for the targets are only part of the story.</a:t>
            </a:r>
          </a:p>
          <a:p>
            <a:pPr algn="l">
              <a:spcAft>
                <a:spcPts val="450"/>
              </a:spcAft>
            </a:pPr>
            <a:endParaRPr lang="en-GB" sz="1200" b="0">
              <a:solidFill>
                <a:schemeClr val="tx1">
                  <a:lumMod val="75000"/>
                  <a:lumOff val="25000"/>
                </a:schemeClr>
              </a:solidFill>
              <a:latin typeface="Arial" panose="020B0604020202020204" pitchFamily="34" charset="0"/>
              <a:cs typeface="Arial" panose="020B0604020202020204" pitchFamily="34" charset="0"/>
            </a:endParaRPr>
          </a:p>
          <a:p>
            <a:pPr>
              <a:spcAft>
                <a:spcPts val="450"/>
              </a:spcAft>
            </a:pPr>
            <a:r>
              <a:rPr lang="en-AU">
                <a:latin typeface="Arial"/>
                <a:ea typeface="Arial" panose="020B0604020202020204" pitchFamily="34" charset="0"/>
                <a:cs typeface="Arial"/>
              </a:rPr>
              <a:t>Some</a:t>
            </a:r>
            <a:r>
              <a:rPr lang="en-AU" sz="1200">
                <a:effectLst/>
                <a:latin typeface="Arial"/>
                <a:ea typeface="Arial" panose="020B0604020202020204" pitchFamily="34" charset="0"/>
                <a:cs typeface="Arial"/>
              </a:rPr>
              <a:t> </a:t>
            </a:r>
            <a:r>
              <a:rPr lang="en-AU">
                <a:latin typeface="Arial"/>
                <a:ea typeface="Arial" panose="020B0604020202020204" pitchFamily="34" charset="0"/>
                <a:cs typeface="Arial"/>
              </a:rPr>
              <a:t>of you may have heard about the </a:t>
            </a:r>
            <a:r>
              <a:rPr lang="en-AU" sz="1200">
                <a:effectLst/>
                <a:latin typeface="Arial"/>
                <a:ea typeface="Arial" panose="020B0604020202020204" pitchFamily="34" charset="0"/>
                <a:cs typeface="Arial"/>
              </a:rPr>
              <a:t>‘tyranny of the aggregate’. </a:t>
            </a:r>
            <a:endParaRPr lang="en-AU">
              <a:latin typeface="Arial"/>
              <a:ea typeface="Arial" panose="020B0604020202020204" pitchFamily="34" charset="0"/>
              <a:cs typeface="Arial"/>
            </a:endParaRPr>
          </a:p>
          <a:p>
            <a:pPr>
              <a:spcAft>
                <a:spcPts val="450"/>
              </a:spcAft>
            </a:pPr>
            <a:endParaRPr lang="en-AU">
              <a:latin typeface="Arial"/>
              <a:ea typeface="Arial" panose="020B0604020202020204" pitchFamily="34" charset="0"/>
              <a:cs typeface="Arial"/>
            </a:endParaRPr>
          </a:p>
          <a:p>
            <a:pPr>
              <a:spcAft>
                <a:spcPts val="450"/>
              </a:spcAft>
            </a:pPr>
            <a:r>
              <a:rPr lang="en-AU">
                <a:latin typeface="Arial"/>
                <a:ea typeface="Arial" panose="020B0604020202020204" pitchFamily="34" charset="0"/>
                <a:cs typeface="Arial"/>
              </a:rPr>
              <a:t>This is because progress toward</a:t>
            </a:r>
            <a:r>
              <a:rPr lang="en-AU" sz="1200">
                <a:effectLst/>
                <a:latin typeface="Arial"/>
                <a:ea typeface="Arial" panose="020B0604020202020204" pitchFamily="34" charset="0"/>
                <a:cs typeface="Arial"/>
              </a:rPr>
              <a:t> the targets under the Agreement is reported at a national level, which obscures the different experiences of Aboriginal and Torres Strait Islander people in different regions and within specific communities. </a:t>
            </a:r>
            <a:endParaRPr lang="en-AU"/>
          </a:p>
          <a:p>
            <a:pPr algn="l">
              <a:spcAft>
                <a:spcPts val="450"/>
              </a:spcAft>
            </a:pPr>
            <a:endParaRPr lang="en-AU" sz="1200">
              <a:effectLst/>
              <a:latin typeface="Arial" panose="020B0604020202020204" pitchFamily="34" charset="0"/>
              <a:ea typeface="Arial" panose="020B0604020202020204" pitchFamily="34" charset="0"/>
            </a:endParaRPr>
          </a:p>
          <a:p>
            <a:pPr algn="l">
              <a:spcAft>
                <a:spcPts val="450"/>
              </a:spcAft>
            </a:pPr>
            <a:r>
              <a:rPr lang="en-AU" sz="1200">
                <a:effectLst/>
                <a:latin typeface="Arial"/>
                <a:ea typeface="Arial" panose="020B0604020202020204" pitchFamily="34" charset="0"/>
                <a:cs typeface="Arial"/>
              </a:rPr>
              <a:t>The local experience can look diametrically different to progress or priorities at the national level. </a:t>
            </a:r>
          </a:p>
          <a:p>
            <a:pPr algn="l">
              <a:spcAft>
                <a:spcPts val="450"/>
              </a:spcAft>
            </a:pPr>
            <a:endParaRPr lang="en-AU" sz="1200">
              <a:effectLst/>
              <a:latin typeface="Arial" panose="020B0604020202020204" pitchFamily="34" charset="0"/>
              <a:ea typeface="Arial" panose="020B0604020202020204" pitchFamily="34" charset="0"/>
            </a:endParaRPr>
          </a:p>
          <a:p>
            <a:pPr algn="l">
              <a:spcAft>
                <a:spcPts val="450"/>
              </a:spcAft>
            </a:pPr>
            <a:r>
              <a:rPr lang="en-AU" sz="1200">
                <a:effectLst/>
                <a:latin typeface="Arial"/>
                <a:ea typeface="Arial" panose="020B0604020202020204" pitchFamily="34" charset="0"/>
                <a:cs typeface="Arial"/>
              </a:rPr>
              <a:t>The dashboard and ADCR provide breakdowns of the data – or disaggregations –  which can provide more insights into the outcomes and experiences in different regions and population groups, highlighting areas of progress and where greater effort is needed.</a:t>
            </a:r>
            <a:endParaRPr lang="en-GB" sz="1200" b="0">
              <a:solidFill>
                <a:schemeClr val="tx1">
                  <a:lumMod val="75000"/>
                  <a:lumOff val="25000"/>
                </a:schemeClr>
              </a:solidFill>
              <a:latin typeface="Arial"/>
              <a:cs typeface="Arial"/>
            </a:endParaRPr>
          </a:p>
          <a:p>
            <a:endParaRPr lang="en-AU" sz="1200"/>
          </a:p>
        </p:txBody>
      </p:sp>
      <p:sp>
        <p:nvSpPr>
          <p:cNvPr id="4" name="Slide Number Placeholder 3"/>
          <p:cNvSpPr>
            <a:spLocks noGrp="1"/>
          </p:cNvSpPr>
          <p:nvPr>
            <p:ph type="sldNum" sz="quarter" idx="5"/>
          </p:nvPr>
        </p:nvSpPr>
        <p:spPr/>
        <p:txBody>
          <a:bodyPr/>
          <a:lstStyle/>
          <a:p>
            <a:fld id="{15FC914F-727F-4624-A469-6520EF5F6E7B}" type="slidenum">
              <a:rPr lang="en-AU" smtClean="0"/>
              <a:t>19</a:t>
            </a:fld>
            <a:endParaRPr lang="en-AU"/>
          </a:p>
        </p:txBody>
      </p:sp>
    </p:spTree>
    <p:extLst>
      <p:ext uri="{BB962C8B-B14F-4D97-AF65-F5344CB8AC3E}">
        <p14:creationId xmlns:p14="http://schemas.microsoft.com/office/powerpoint/2010/main" val="132301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Selwyn</a:t>
            </a:r>
          </a:p>
          <a:p>
            <a:endParaRPr lang="en-AU" sz="1200" b="0" kern="1200">
              <a:solidFill>
                <a:schemeClr val="tx1"/>
              </a:solidFill>
              <a:effectLst/>
              <a:latin typeface="+mn-lt"/>
              <a:ea typeface="+mn-ea"/>
              <a:cs typeface="+mn-cs"/>
            </a:endParaRPr>
          </a:p>
          <a:p>
            <a:r>
              <a:rPr lang="en-AU" sz="1200" b="0" kern="1200">
                <a:solidFill>
                  <a:schemeClr val="tx1"/>
                </a:solidFill>
                <a:effectLst/>
                <a:latin typeface="+mn-lt"/>
                <a:ea typeface="+mn-ea"/>
                <a:cs typeface="+mn-cs"/>
              </a:rPr>
              <a:t>For over 65,000 years, Aboriginal and Torres Strait Islander people have sustained thriving, diverse, and interconnected systems of economies made up of systems and knowledge grounded in deep relationships with Country, kin, communities, trade, and innovation.</a:t>
            </a:r>
          </a:p>
          <a:p>
            <a:endParaRPr lang="en-AU" sz="1200" b="0" kern="1200">
              <a:solidFill>
                <a:schemeClr val="tx1"/>
              </a:solidFill>
              <a:effectLst/>
              <a:latin typeface="+mn-lt"/>
              <a:ea typeface="+mn-ea"/>
              <a:cs typeface="+mn-cs"/>
            </a:endParaRPr>
          </a:p>
          <a:p>
            <a:r>
              <a:rPr lang="en-AU" sz="1200" b="0" kern="1200">
                <a:solidFill>
                  <a:schemeClr val="tx1"/>
                </a:solidFill>
                <a:effectLst/>
                <a:latin typeface="+mn-lt"/>
                <a:ea typeface="+mn-ea"/>
                <a:cs typeface="+mn-cs"/>
              </a:rPr>
              <a:t>We recognise Aboriginal and Torres Strait Islander people as Australia’s first researchers, innovators, and knowledge holders, and honour their expertise and experience, built through an enduring connection to, and custodianship of, Country.</a:t>
            </a:r>
          </a:p>
          <a:p>
            <a:endParaRPr lang="en-AU" sz="1200" b="0" kern="1200">
              <a:solidFill>
                <a:schemeClr val="tx1"/>
              </a:solidFill>
              <a:effectLst/>
              <a:latin typeface="+mn-lt"/>
              <a:ea typeface="+mn-ea"/>
              <a:cs typeface="+mn-cs"/>
            </a:endParaRPr>
          </a:p>
          <a:p>
            <a:r>
              <a:rPr lang="en-AU" sz="1200" b="0" kern="1200">
                <a:solidFill>
                  <a:schemeClr val="tx1"/>
                </a:solidFill>
                <a:effectLst/>
                <a:latin typeface="+mn-lt"/>
                <a:ea typeface="+mn-ea"/>
                <a:cs typeface="+mn-cs"/>
              </a:rPr>
              <a:t>We acknowledge the Traditional Custodians of the lands, sea, and waters where we live, work and gather. We pay our respects to Aboriginal and Torres Strait Islander cultures, and to Elders past and present.</a:t>
            </a:r>
          </a:p>
          <a:p>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2</a:t>
            </a:fld>
            <a:endParaRPr lang="en-AU"/>
          </a:p>
        </p:txBody>
      </p:sp>
    </p:spTree>
    <p:extLst>
      <p:ext uri="{BB962C8B-B14F-4D97-AF65-F5344CB8AC3E}">
        <p14:creationId xmlns:p14="http://schemas.microsoft.com/office/powerpoint/2010/main" val="2839418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A885-B2B7-98C5-9616-013C69B44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A451C-008F-48DA-A94D-9F8DC56F4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F1BD7-B092-8798-0B52-B79925CB306F}"/>
              </a:ext>
            </a:extLst>
          </p:cNvPr>
          <p:cNvSpPr>
            <a:spLocks noGrp="1"/>
          </p:cNvSpPr>
          <p:nvPr>
            <p:ph type="body" idx="1"/>
          </p:nvPr>
        </p:nvSpPr>
        <p:spPr/>
        <p:txBody>
          <a:bodyPr/>
          <a:lstStyle/>
          <a:p>
            <a:r>
              <a:rPr lang="en-US" sz="1200" b="1">
                <a:solidFill>
                  <a:schemeClr val="tx1"/>
                </a:solidFill>
              </a:rPr>
              <a:t>Sarah</a:t>
            </a:r>
          </a:p>
          <a:p>
            <a:endParaRPr lang="en-US" sz="1200">
              <a:solidFill>
                <a:schemeClr val="tx1"/>
              </a:solidFill>
            </a:endParaRPr>
          </a:p>
          <a:p>
            <a:r>
              <a:rPr lang="en-US" b="1"/>
              <a:t>Beyond the headline targets, we also update supporting indicators. </a:t>
            </a:r>
          </a:p>
          <a:p>
            <a:pPr>
              <a:lnSpc>
                <a:spcPts val="1400"/>
              </a:lnSpc>
              <a:spcBef>
                <a:spcPts val="600"/>
              </a:spcBef>
              <a:spcAft>
                <a:spcPts val="600"/>
              </a:spcAft>
            </a:pPr>
            <a:endParaRPr lang="en-AU" sz="1200">
              <a:effectLst/>
              <a:latin typeface="Arial" panose="020B0604020202020204" pitchFamily="34" charset="0"/>
              <a:ea typeface="Arial" panose="020B0604020202020204" pitchFamily="34" charset="0"/>
              <a:cs typeface="Arial" panose="020B0604020202020204" pitchFamily="34" charset="0"/>
            </a:endParaRPr>
          </a:p>
          <a:p>
            <a:pPr>
              <a:lnSpc>
                <a:spcPts val="1400"/>
              </a:lnSpc>
              <a:spcBef>
                <a:spcPts val="600"/>
              </a:spcBef>
              <a:spcAft>
                <a:spcPts val="600"/>
              </a:spcAft>
            </a:pPr>
            <a:r>
              <a:rPr lang="en-AU" sz="1200">
                <a:effectLst/>
                <a:latin typeface="Arial"/>
                <a:ea typeface="Arial" panose="020B0604020202020204" pitchFamily="34" charset="0"/>
                <a:cs typeface="Arial"/>
              </a:rPr>
              <a:t>The data outlined in this presentation is a portion of the indicators available on the dashboard and analysed in the ADCR.  The Commission works with the parties to the Agreement to specify and develop the supporting indicators named in the Agreement, expanding the range of indicators reported each year. </a:t>
            </a:r>
          </a:p>
          <a:p>
            <a:pPr>
              <a:lnSpc>
                <a:spcPts val="1400"/>
              </a:lnSpc>
              <a:spcBef>
                <a:spcPts val="600"/>
              </a:spcBef>
              <a:spcAft>
                <a:spcPts val="600"/>
              </a:spcAft>
            </a:pPr>
            <a:endParaRPr lang="en-AU" sz="1200">
              <a:effectLst/>
              <a:latin typeface="Arial" panose="020B0604020202020204" pitchFamily="34" charset="0"/>
              <a:ea typeface="Arial" panose="020B0604020202020204" pitchFamily="34" charset="0"/>
              <a:cs typeface="Arial" panose="020B0604020202020204" pitchFamily="34" charset="0"/>
            </a:endParaRPr>
          </a:p>
          <a:p>
            <a:pPr>
              <a:lnSpc>
                <a:spcPts val="1400"/>
              </a:lnSpc>
              <a:spcBef>
                <a:spcPts val="600"/>
              </a:spcBef>
              <a:spcAft>
                <a:spcPts val="600"/>
              </a:spcAft>
            </a:pPr>
            <a:r>
              <a:rPr lang="en-AU" sz="1200">
                <a:effectLst/>
                <a:latin typeface="Arial"/>
                <a:ea typeface="Arial" panose="020B0604020202020204" pitchFamily="34" charset="0"/>
                <a:cs typeface="Arial"/>
              </a:rPr>
              <a:t>We currently have 54 of 164 indicators outlined in the Agreement on the dashboard (of </a:t>
            </a:r>
            <a:r>
              <a:rPr lang="en-AU" sz="1200" b="1">
                <a:effectLst/>
                <a:latin typeface="Arial"/>
                <a:ea typeface="Arial" panose="020B0604020202020204" pitchFamily="34" charset="0"/>
                <a:cs typeface="Arial"/>
              </a:rPr>
              <a:t>which 48 </a:t>
            </a:r>
            <a:r>
              <a:rPr lang="en-AU" sz="1200">
                <a:effectLst/>
                <a:latin typeface="Arial"/>
                <a:ea typeface="Arial" panose="020B0604020202020204" pitchFamily="34" charset="0"/>
                <a:cs typeface="Arial"/>
              </a:rPr>
              <a:t>have data reported).</a:t>
            </a:r>
          </a:p>
          <a:p>
            <a:endParaRPr lang="en-US" b="1"/>
          </a:p>
          <a:p>
            <a:pPr marL="171450" indent="-171450">
              <a:buFontTx/>
              <a:buChar char="-"/>
            </a:pPr>
            <a:r>
              <a:rPr lang="en-US"/>
              <a:t>We have introduced 16 supporting indicators to the dashboard in 2025 and the 2025 ADCR. </a:t>
            </a:r>
          </a:p>
          <a:p>
            <a:endParaRPr lang="en-US"/>
          </a:p>
          <a:p>
            <a:r>
              <a:rPr lang="en-US"/>
              <a:t>As the mix of drivers and contextual information expands, greater information is available for you to understand the factors that underpin each of the targets. </a:t>
            </a:r>
          </a:p>
          <a:p>
            <a:endParaRPr lang="en-AU"/>
          </a:p>
          <a:p>
            <a:r>
              <a:rPr lang="en-AU" i="1"/>
              <a:t>I'll now pass to Andrew and Amanda who will demonstrate how to access some of the data and stories within the Information Repository</a:t>
            </a:r>
          </a:p>
        </p:txBody>
      </p:sp>
      <p:sp>
        <p:nvSpPr>
          <p:cNvPr id="4" name="Slide Number Placeholder 3">
            <a:extLst>
              <a:ext uri="{FF2B5EF4-FFF2-40B4-BE49-F238E27FC236}">
                <a16:creationId xmlns:a16="http://schemas.microsoft.com/office/drawing/2014/main" id="{74BE3E02-85E0-3768-F332-AFD56822DA47}"/>
              </a:ext>
            </a:extLst>
          </p:cNvPr>
          <p:cNvSpPr>
            <a:spLocks noGrp="1"/>
          </p:cNvSpPr>
          <p:nvPr>
            <p:ph type="sldNum" sz="quarter" idx="5"/>
          </p:nvPr>
        </p:nvSpPr>
        <p:spPr/>
        <p:txBody>
          <a:bodyPr/>
          <a:lstStyle/>
          <a:p>
            <a:fld id="{15FC914F-727F-4624-A469-6520EF5F6E7B}" type="slidenum">
              <a:rPr lang="en-AU" smtClean="0"/>
              <a:t>20</a:t>
            </a:fld>
            <a:endParaRPr lang="en-AU"/>
          </a:p>
        </p:txBody>
      </p:sp>
    </p:spTree>
    <p:extLst>
      <p:ext uri="{BB962C8B-B14F-4D97-AF65-F5344CB8AC3E}">
        <p14:creationId xmlns:p14="http://schemas.microsoft.com/office/powerpoint/2010/main" val="221832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solidFill>
              </a:rPr>
              <a:t>Sarah</a:t>
            </a:r>
          </a:p>
          <a:p>
            <a:endParaRPr lang="en-US" sz="1200" b="1">
              <a:solidFill>
                <a:schemeClr val="tx1"/>
              </a:solidFill>
            </a:endParaRPr>
          </a:p>
          <a:p>
            <a:r>
              <a:rPr lang="en-US" sz="1200">
                <a:solidFill>
                  <a:schemeClr val="tx1"/>
                </a:solidFill>
              </a:rPr>
              <a:t>Beyond the numbers reported in information repository, s</a:t>
            </a:r>
            <a:r>
              <a:rPr lang="en-US" sz="1200">
                <a:solidFill>
                  <a:schemeClr val="tx1"/>
                </a:solidFill>
                <a:latin typeface="+mn-lt"/>
              </a:rPr>
              <a:t>ome of you will recall our work to improve the understanding of </a:t>
            </a:r>
            <a:r>
              <a:rPr lang="en-US" sz="1200" b="1">
                <a:solidFill>
                  <a:schemeClr val="tx1"/>
                </a:solidFill>
                <a:latin typeface="+mn-lt"/>
              </a:rPr>
              <a:t>historical and ongoing context</a:t>
            </a:r>
            <a:r>
              <a:rPr lang="en-US" sz="1200">
                <a:solidFill>
                  <a:schemeClr val="tx1"/>
                </a:solidFill>
                <a:latin typeface="+mn-lt"/>
              </a:rPr>
              <a:t> for each of the socioeconomic outcome areas – these context pieces inform the way people interpret and interact with the data on the dashboard and is one of the ways we can improve the cultural safety of the dashboard. </a:t>
            </a:r>
          </a:p>
          <a:p>
            <a:endParaRPr lang="en-US" sz="1200">
              <a:solidFill>
                <a:schemeClr val="tx1"/>
              </a:solidFill>
              <a:latin typeface="+mn-lt"/>
            </a:endParaRPr>
          </a:p>
          <a:p>
            <a:r>
              <a:rPr lang="en-US" sz="1200">
                <a:solidFill>
                  <a:schemeClr val="tx1"/>
                </a:solidFill>
                <a:latin typeface="+mn-lt"/>
              </a:rPr>
              <a:t>For this update, we have included historical and ongoing context for Target 8, economic participation. </a:t>
            </a:r>
          </a:p>
          <a:p>
            <a:endParaRPr lang="en-US"/>
          </a:p>
          <a:p>
            <a:r>
              <a:rPr lang="en-US" sz="1200">
                <a:solidFill>
                  <a:schemeClr val="tx1"/>
                </a:solidFill>
                <a:latin typeface="+mn-lt"/>
              </a:rPr>
              <a:t>The piece explores the economic activity of Aboriginal and Torres Strait Islander peoples for tens of thousands of years, the effect of </a:t>
            </a:r>
            <a:r>
              <a:rPr lang="en-US" sz="1200" err="1">
                <a:solidFill>
                  <a:schemeClr val="tx1"/>
                </a:solidFill>
                <a:latin typeface="+mn-lt"/>
              </a:rPr>
              <a:t>colonisation</a:t>
            </a:r>
            <a:r>
              <a:rPr lang="en-US" sz="1200">
                <a:solidFill>
                  <a:schemeClr val="tx1"/>
                </a:solidFill>
                <a:latin typeface="+mn-lt"/>
              </a:rPr>
              <a:t> and the progress of the Aboriginal and Torres Strait Islander economy, despite historical and ongoing challenges. </a:t>
            </a:r>
          </a:p>
          <a:p>
            <a:r>
              <a:rPr lang="en-US" sz="1200">
                <a:solidFill>
                  <a:schemeClr val="tx1"/>
                </a:solidFill>
                <a:latin typeface="+mn-lt"/>
              </a:rPr>
              <a:t>It also outlines key factors that would support improved economic participation and development and the reinforcement of independence and autonomy.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a:effectLst/>
              <a:latin typeface="+mn-lt"/>
              <a:ea typeface="Arial" panose="020B0604020202020204" pitchFamily="34" charset="0"/>
              <a:cs typeface="Times New Roman" panose="02020603050405020304" pitchFamily="18" charset="0"/>
            </a:endParaRPr>
          </a:p>
          <a:p>
            <a:pPr>
              <a:defRPr/>
            </a:pPr>
            <a:r>
              <a:rPr lang="en-US" sz="1200" kern="100">
                <a:effectLst/>
                <a:latin typeface="+mn-lt"/>
                <a:ea typeface="Arial" panose="020B0604020202020204" pitchFamily="34" charset="0"/>
                <a:cs typeface="Arial"/>
              </a:rPr>
              <a:t>The </a:t>
            </a:r>
            <a:r>
              <a:rPr lang="en-US" kern="100">
                <a:ea typeface="Arial" panose="020B0604020202020204" pitchFamily="34" charset="0"/>
                <a:cs typeface="Arial"/>
              </a:rPr>
              <a:t>contexts</a:t>
            </a:r>
            <a:r>
              <a:rPr lang="en-US" sz="1200" kern="100">
                <a:effectLst/>
                <a:latin typeface="+mn-lt"/>
                <a:ea typeface="Arial" panose="020B0604020202020204" pitchFamily="34" charset="0"/>
                <a:cs typeface="Arial"/>
              </a:rPr>
              <a:t> </a:t>
            </a:r>
            <a:r>
              <a:rPr lang="en-US" kern="100">
                <a:ea typeface="Arial" panose="020B0604020202020204" pitchFamily="34" charset="0"/>
                <a:cs typeface="Arial"/>
              </a:rPr>
              <a:t>presented both on the dashboard and the ADCR, aim to </a:t>
            </a:r>
            <a:r>
              <a:rPr lang="en-US" sz="1200" kern="100">
                <a:effectLst/>
                <a:latin typeface="+mn-lt"/>
                <a:ea typeface="Arial" panose="020B0604020202020204" pitchFamily="34" charset="0"/>
                <a:cs typeface="Arial"/>
              </a:rPr>
              <a:t>acknowledge the strength of Aboriginal and Torres Strait Islander </a:t>
            </a:r>
            <a:r>
              <a:rPr lang="en-US" kern="100">
                <a:ea typeface="Arial" panose="020B0604020202020204" pitchFamily="34" charset="0"/>
                <a:cs typeface="Arial"/>
              </a:rPr>
              <a:t>people and promote</a:t>
            </a:r>
            <a:r>
              <a:rPr lang="en-US" sz="1200" kern="100">
                <a:effectLst/>
                <a:latin typeface="+mn-lt"/>
                <a:ea typeface="Arial" panose="020B0604020202020204" pitchFamily="34" charset="0"/>
                <a:cs typeface="Arial"/>
              </a:rPr>
              <a:t> a richer understanding of their cultures, lore and histories. </a:t>
            </a:r>
            <a:r>
              <a:rPr lang="en-AU" sz="1200" kern="100">
                <a:effectLst/>
                <a:latin typeface="+mn-lt"/>
                <a:ea typeface="Arial" panose="020B0604020202020204" pitchFamily="34" charset="0"/>
                <a:cs typeface="Arial"/>
              </a:rPr>
              <a:t>We note the impact of systems and structures as well as </a:t>
            </a:r>
            <a:r>
              <a:rPr lang="en-AU" kern="100">
                <a:ea typeface="Arial" panose="020B0604020202020204" pitchFamily="34" charset="0"/>
                <a:cs typeface="Arial"/>
              </a:rPr>
              <a:t>ways to drive </a:t>
            </a:r>
            <a:r>
              <a:rPr lang="en-AU" sz="1200" kern="100">
                <a:effectLst/>
                <a:latin typeface="+mn-lt"/>
                <a:ea typeface="Arial" panose="020B0604020202020204" pitchFamily="34" charset="0"/>
                <a:cs typeface="Arial"/>
              </a:rPr>
              <a:t>positive change. </a:t>
            </a:r>
          </a:p>
          <a:p>
            <a:endParaRPr lang="en-AU">
              <a:latin typeface="+mn-lt"/>
            </a:endParaRPr>
          </a:p>
          <a:p>
            <a:r>
              <a:rPr lang="en-AU">
                <a:latin typeface="+mn-lt"/>
              </a:rPr>
              <a:t>Reporting on the targets and supporting indicators within the context of Aboriginal and Torres Strait Islander people experiences is extended throughout the 2025 ADCR. By doing this, the report helps build a richer, and more representative story on outcomes being achieved. </a:t>
            </a:r>
          </a:p>
        </p:txBody>
      </p:sp>
      <p:sp>
        <p:nvSpPr>
          <p:cNvPr id="4" name="Slide Number Placeholder 3"/>
          <p:cNvSpPr>
            <a:spLocks noGrp="1"/>
          </p:cNvSpPr>
          <p:nvPr>
            <p:ph type="sldNum" sz="quarter" idx="5"/>
          </p:nvPr>
        </p:nvSpPr>
        <p:spPr/>
        <p:txBody>
          <a:bodyPr/>
          <a:lstStyle/>
          <a:p>
            <a:fld id="{15FC914F-727F-4624-A469-6520EF5F6E7B}" type="slidenum">
              <a:rPr lang="en-AU" smtClean="0"/>
              <a:t>21</a:t>
            </a:fld>
            <a:endParaRPr lang="en-AU"/>
          </a:p>
        </p:txBody>
      </p:sp>
    </p:spTree>
    <p:extLst>
      <p:ext uri="{BB962C8B-B14F-4D97-AF65-F5344CB8AC3E}">
        <p14:creationId xmlns:p14="http://schemas.microsoft.com/office/powerpoint/2010/main" val="142713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22</a:t>
            </a:fld>
            <a:endParaRPr lang="en-AU"/>
          </a:p>
        </p:txBody>
      </p:sp>
    </p:spTree>
    <p:extLst>
      <p:ext uri="{BB962C8B-B14F-4D97-AF65-F5344CB8AC3E}">
        <p14:creationId xmlns:p14="http://schemas.microsoft.com/office/powerpoint/2010/main" val="15005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AU" sz="1100" b="1">
                <a:effectLst/>
                <a:latin typeface="Arial" panose="020B0604020202020204" pitchFamily="34" charset="0"/>
                <a:ea typeface="Arial" panose="020B0604020202020204" pitchFamily="34" charset="0"/>
                <a:cs typeface="Arial" panose="020B0604020202020204" pitchFamily="34" charset="0"/>
              </a:rPr>
              <a:t>Selwyn</a:t>
            </a:r>
          </a:p>
          <a:p>
            <a:pPr>
              <a:lnSpc>
                <a:spcPts val="1400"/>
              </a:lnSpc>
              <a:spcBef>
                <a:spcPts val="600"/>
              </a:spcBef>
              <a:spcAft>
                <a:spcPts val="600"/>
              </a:spcAft>
            </a:pPr>
            <a:endParaRPr lang="en-AU" sz="1100" b="1">
              <a:effectLst/>
              <a:latin typeface="Arial" panose="020B0604020202020204" pitchFamily="34" charset="0"/>
              <a:ea typeface="Arial" panose="020B0604020202020204" pitchFamily="34" charset="0"/>
              <a:cs typeface="Arial" panose="020B0604020202020204" pitchFamily="34" charset="0"/>
            </a:endParaRPr>
          </a:p>
          <a:p>
            <a:pPr>
              <a:lnSpc>
                <a:spcPts val="1400"/>
              </a:lnSpc>
              <a:spcBef>
                <a:spcPts val="600"/>
              </a:spcBef>
              <a:spcAft>
                <a:spcPts val="600"/>
              </a:spcAft>
            </a:pPr>
            <a:r>
              <a:rPr lang="en-AU" sz="1100">
                <a:effectLst/>
                <a:latin typeface="Arial" panose="020B0604020202020204" pitchFamily="34" charset="0"/>
                <a:ea typeface="Arial" panose="020B0604020202020204" pitchFamily="34" charset="0"/>
                <a:cs typeface="Arial" panose="020B0604020202020204" pitchFamily="34" charset="0"/>
              </a:rPr>
              <a:t>The data outlined in this report and on the dashboard is a portion of the indicators outlined in the Agreement. Given the Agreement outlines 23 targets and 164 supporting indicators across the Priority Reforms and socio-economic outcomes, the scope of outstanding material to be reported remains extensive. </a:t>
            </a:r>
          </a:p>
          <a:p>
            <a:pPr>
              <a:lnSpc>
                <a:spcPts val="1400"/>
              </a:lnSpc>
              <a:spcBef>
                <a:spcPts val="600"/>
              </a:spcBef>
              <a:spcAft>
                <a:spcPts val="600"/>
              </a:spcAft>
            </a:pPr>
            <a:endParaRPr lang="en-AU" sz="1100">
              <a:effectLst/>
              <a:latin typeface="Arial" panose="020B0604020202020204" pitchFamily="34" charset="0"/>
              <a:ea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There is no data to assess progress on the Priority Reforms</a:t>
            </a:r>
            <a:r>
              <a:rPr lang="en-AU" sz="1200" kern="1200">
                <a:solidFill>
                  <a:schemeClr val="tx1"/>
                </a:solidFill>
                <a:effectLst/>
                <a:latin typeface="+mn-lt"/>
                <a:ea typeface="+mn-ea"/>
                <a:cs typeface="+mn-cs"/>
              </a:rPr>
              <a:t> – While there is agreement that progress against the Priority Reforms should be measured in a consistent and coherent way, conceptual and data development work is required before baseline data and progress is reported.  In June 2023, NIAA commissioned the Australian and New Zealand School of Government (ANZSOG) to develop a coherent and consistent framework for measuring progress in achieving the Priority Reforms. The Partnership Working Group (PWG) are considering recommendations from the ANZSOG report.</a:t>
            </a: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We do not have an assessment of progress for</a:t>
            </a:r>
            <a:r>
              <a:rPr lang="en-AU" sz="1200" kern="1200">
                <a:solidFill>
                  <a:schemeClr val="tx1"/>
                </a:solidFill>
                <a:effectLst/>
                <a:latin typeface="+mn-lt"/>
                <a:ea typeface="+mn-ea"/>
                <a:cs typeface="+mn-cs"/>
              </a:rPr>
              <a:t> </a:t>
            </a:r>
            <a:r>
              <a:rPr lang="en-AU" sz="1200" b="1" kern="1200">
                <a:solidFill>
                  <a:schemeClr val="tx1"/>
                </a:solidFill>
                <a:effectLst/>
                <a:latin typeface="+mn-lt"/>
                <a:ea typeface="+mn-ea"/>
                <a:cs typeface="+mn-cs"/>
              </a:rPr>
              <a:t>four socio-economic targets</a:t>
            </a:r>
            <a:r>
              <a:rPr lang="en-AU" sz="1200" kern="1200">
                <a:solidFill>
                  <a:schemeClr val="tx1"/>
                </a:solidFill>
                <a:effectLst/>
                <a:latin typeface="+mn-lt"/>
                <a:ea typeface="+mn-ea"/>
                <a:cs typeface="+mn-cs"/>
              </a:rPr>
              <a:t>. Targets 13 (family violence) and 16 (languages) have no new data since the baseline. An assessment of progress is not possible for target 17 (digital inclusion). For target 9B (essential services meeting standards), there is no baseline data, because the Parties have not agreed to a suitable data source.</a:t>
            </a: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Many targets have only been assessed once since the commencement of the agreement</a:t>
            </a:r>
            <a:r>
              <a:rPr lang="en-AU" sz="1200" b="0" kern="1200">
                <a:solidFill>
                  <a:schemeClr val="tx1"/>
                </a:solidFill>
                <a:effectLst/>
                <a:latin typeface="+mn-lt"/>
                <a:ea typeface="+mn-ea"/>
                <a:cs typeface="+mn-cs"/>
              </a:rPr>
              <a:t>. </a:t>
            </a:r>
            <a:endParaRPr lang="en-AU"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The dashboard reports on 54 of the 164 supporting indicators </a:t>
            </a:r>
            <a:r>
              <a:rPr lang="en-AU" sz="1200" kern="1200">
                <a:solidFill>
                  <a:schemeClr val="tx1"/>
                </a:solidFill>
                <a:effectLst/>
                <a:latin typeface="+mn-lt"/>
                <a:ea typeface="+mn-ea"/>
                <a:cs typeface="+mn-cs"/>
              </a:rPr>
              <a:t>– The PC works with the parties to the Agreement to specify and develop the targets and supporting indicators named in the Agreement, expanding the range of indicators reported each year.</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There is also additional work underway within governments and the community to progress the Agreement’s approximately </a:t>
            </a:r>
            <a:r>
              <a:rPr lang="en-AU" sz="1200" b="1" kern="1200">
                <a:solidFill>
                  <a:schemeClr val="tx1"/>
                </a:solidFill>
                <a:effectLst/>
                <a:latin typeface="+mn-lt"/>
                <a:ea typeface="+mn-ea"/>
                <a:cs typeface="+mn-cs"/>
              </a:rPr>
              <a:t>150 data development items</a:t>
            </a:r>
            <a:r>
              <a:rPr lang="en-AU" sz="1200" kern="1200">
                <a:solidFill>
                  <a:schemeClr val="tx1"/>
                </a:solidFill>
                <a:effectLst/>
                <a:latin typeface="+mn-lt"/>
                <a:ea typeface="+mn-ea"/>
                <a:cs typeface="+mn-cs"/>
              </a:rPr>
              <a:t> outlined in the Closing the Gap Data Development Plan and we look forward to the recommendations of the Data Development Partnership.</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Due to available data, it is likely that the 2026 dashboard updates will comprise those targets and supporting indicators with annual data, and new indicators introduced to the dashboard.</a:t>
            </a:r>
          </a:p>
          <a:p>
            <a:endParaRPr lang="en-AU"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23</a:t>
            </a:fld>
            <a:endParaRPr lang="en-AU"/>
          </a:p>
        </p:txBody>
      </p:sp>
    </p:spTree>
    <p:extLst>
      <p:ext uri="{BB962C8B-B14F-4D97-AF65-F5344CB8AC3E}">
        <p14:creationId xmlns:p14="http://schemas.microsoft.com/office/powerpoint/2010/main" val="2123657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a:effectLst/>
                <a:latin typeface="Arial" panose="020B0604020202020204" pitchFamily="34" charset="0"/>
                <a:ea typeface="Arial" panose="020B0604020202020204" pitchFamily="34" charset="0"/>
                <a:cs typeface="Arial" panose="020B0604020202020204" pitchFamily="34" charset="0"/>
              </a:rPr>
              <a:t>Selwyn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a:effectLst/>
              <a:latin typeface="Arial" panose="020B0604020202020204" pitchFamily="34" charset="0"/>
              <a:ea typeface="Arial" panose="020B0604020202020204" pitchFamily="34" charset="0"/>
              <a:cs typeface="Arial" panose="020B0604020202020204" pitchFamily="34" charset="0"/>
            </a:endParaRPr>
          </a:p>
          <a:p>
            <a:r>
              <a:rPr lang="en-AU" sz="1200" kern="1200">
                <a:solidFill>
                  <a:schemeClr val="tx1"/>
                </a:solidFill>
                <a:effectLst/>
                <a:latin typeface="+mn-lt"/>
                <a:ea typeface="+mn-ea"/>
                <a:cs typeface="+mn-cs"/>
              </a:rPr>
              <a:t>The Coalition of the Peaks recently conducted the inaugural independent Aboriginal and Torres Strait Islander led review of the National Agreement on Closing the Gap, putting the perspectives, experiences and solutions of Aboriginal and Torres Strait Islander people front and centre.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review made nine recommendations, urging governments to share power more genuinely with Aboriginal and Torres Strait Islander people, invest directly in communities and ACCOs, improve transparency and accountability through better communication and reporting, and support systemic change rather than relying on individual efforts.</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PC’s first comprehensive three-yearly Review of the National Agreement on Closing the Gap (the PC Review) was well over a year ago. It found that despite some pockets of good practice, progress against the Priority Reforms has for the most part been weak, and reflects tweaks to, or actions overlaid onto business-as-usual.</a:t>
            </a:r>
          </a:p>
          <a:p>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In consultation with the Coalition of Peaks, the PC is developing case studies of transformative action aligned with Priority Reform 3. </a:t>
            </a:r>
            <a:r>
              <a:rPr lang="en-AU"/>
              <a:t> This will be an ongoing research project to support implementation of PC recommendations. </a:t>
            </a:r>
            <a:r>
              <a:rPr lang="en-AU" sz="1200" kern="1200">
                <a:solidFill>
                  <a:schemeClr val="tx1"/>
                </a:solidFill>
                <a:effectLst/>
                <a:latin typeface="+mn-lt"/>
                <a:ea typeface="+mn-ea"/>
                <a:cs typeface="+mn-cs"/>
              </a:rPr>
              <a:t> The first set of case studies will be released in September, followed by a second release in early 2026.</a:t>
            </a:r>
          </a:p>
          <a:p>
            <a:endParaRPr lang="en-AU"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Joint Council will take some time to take in the findings of the Aboriginal and Torres Strait Islander led review over the coming months. Terms of reference for the PC's second review of the National Agreement are expected by early 2026.</a:t>
            </a:r>
          </a:p>
          <a:p>
            <a:pPr marL="0" marR="0" lvl="0" indent="0" algn="l" defTabSz="914400" rtl="0" eaLnBrk="1" fontAlgn="auto" latinLnBrk="0" hangingPunct="1">
              <a:lnSpc>
                <a:spcPts val="1400"/>
              </a:lnSpc>
              <a:spcBef>
                <a:spcPts val="600"/>
              </a:spcBef>
              <a:spcAft>
                <a:spcPts val="600"/>
              </a:spcAft>
              <a:buClrTx/>
              <a:buSzTx/>
              <a:buFontTx/>
              <a:buNone/>
              <a:tabLst/>
              <a:defRPr/>
            </a:pPr>
            <a:endParaRPr lang="en-AU" sz="1100">
              <a:effectLst/>
              <a:latin typeface="Arial"/>
              <a:ea typeface="Arial" panose="020B0604020202020204" pitchFamily="34" charset="0"/>
              <a:cs typeface="Arial"/>
            </a:endParaRPr>
          </a:p>
          <a:p>
            <a:endParaRPr lang="en-AU"/>
          </a:p>
        </p:txBody>
      </p:sp>
      <p:sp>
        <p:nvSpPr>
          <p:cNvPr id="4" name="Slide Number Placeholder 3"/>
          <p:cNvSpPr>
            <a:spLocks noGrp="1"/>
          </p:cNvSpPr>
          <p:nvPr>
            <p:ph type="sldNum" sz="quarter" idx="5"/>
          </p:nvPr>
        </p:nvSpPr>
        <p:spPr/>
        <p:txBody>
          <a:bodyPr/>
          <a:lstStyle/>
          <a:p>
            <a:fld id="{15FC914F-727F-4624-A469-6520EF5F6E7B}" type="slidenum">
              <a:rPr lang="en-AU" smtClean="0"/>
              <a:t>24</a:t>
            </a:fld>
            <a:endParaRPr lang="en-AU"/>
          </a:p>
        </p:txBody>
      </p:sp>
    </p:spTree>
    <p:extLst>
      <p:ext uri="{BB962C8B-B14F-4D97-AF65-F5344CB8AC3E}">
        <p14:creationId xmlns:p14="http://schemas.microsoft.com/office/powerpoint/2010/main" val="3680492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anose="020B0604020202020204" pitchFamily="34" charset="0"/>
                <a:cs typeface="Arial" panose="020B0604020202020204" pitchFamily="34" charset="0"/>
              </a:rPr>
              <a:t>SEL</a:t>
            </a:r>
            <a:endParaRPr lang="en-US" sz="1100" b="0">
              <a:latin typeface="Arial" panose="020B0604020202020204" pitchFamily="34" charset="0"/>
              <a:cs typeface="Arial" panose="020B0604020202020204" pitchFamily="34" charset="0"/>
            </a:endParaRP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We would like to thank all of you for attending today and also to everyone who has supported the drafting of our products.</a:t>
            </a:r>
          </a:p>
          <a:p>
            <a:r>
              <a:rPr lang="en-US" sz="1100" b="0">
                <a:latin typeface="Arial" panose="020B0604020202020204" pitchFamily="34" charset="0"/>
                <a:cs typeface="Arial" panose="020B0604020202020204" pitchFamily="34" charset="0"/>
              </a:rPr>
              <a:t>We appreciate the engagement and feedback.</a:t>
            </a: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So now we’d like to open it up for questions, please feel free to raise your hand, or pop your questions in the chat.</a:t>
            </a:r>
            <a:endParaRPr lang="en-AU" sz="1100"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25</a:t>
            </a:fld>
            <a:endParaRPr lang="en-AU"/>
          </a:p>
        </p:txBody>
      </p:sp>
    </p:spTree>
    <p:extLst>
      <p:ext uri="{BB962C8B-B14F-4D97-AF65-F5344CB8AC3E}">
        <p14:creationId xmlns:p14="http://schemas.microsoft.com/office/powerpoint/2010/main" val="32366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a:solidFill>
                  <a:schemeClr val="tx1"/>
                </a:solidFill>
                <a:latin typeface="Arial" panose="020B0604020202020204" pitchFamily="34" charset="0"/>
                <a:cs typeface="Arial" panose="020B0604020202020204" pitchFamily="34" charset="0"/>
              </a:rPr>
              <a:t>Selwyn</a:t>
            </a:r>
          </a:p>
          <a:p>
            <a:endParaRPr lang="en-AU" sz="1100">
              <a:solidFill>
                <a:schemeClr val="tx1"/>
              </a:solidFill>
              <a:latin typeface="Arial" panose="020B0604020202020204" pitchFamily="34" charset="0"/>
              <a:cs typeface="Arial" panose="020B0604020202020204" pitchFamily="34" charset="0"/>
            </a:endParaRPr>
          </a:p>
          <a:p>
            <a:r>
              <a:rPr lang="en-AU" sz="1100">
                <a:solidFill>
                  <a:schemeClr val="tx1"/>
                </a:solidFill>
                <a:latin typeface="Arial" panose="020B0604020202020204" pitchFamily="34" charset="0"/>
                <a:cs typeface="Arial" panose="020B0604020202020204" pitchFamily="34" charset="0"/>
              </a:rPr>
              <a:t>Here’s an overview of what we’ll cover today. Questions are welcome - please use the chat function and we’ll get to those at the end of the presentation.</a:t>
            </a:r>
          </a:p>
          <a:p>
            <a:pPr marL="0" indent="0">
              <a:buFont typeface="+mj-lt"/>
              <a:buNone/>
            </a:pPr>
            <a:endParaRPr lang="en-AU" sz="1100">
              <a:solidFill>
                <a:schemeClr val="tx1"/>
              </a:solidFill>
              <a:latin typeface="Arial" panose="020B0604020202020204" pitchFamily="34" charset="0"/>
              <a:cs typeface="Arial" panose="020B0604020202020204" pitchFamily="34" charset="0"/>
            </a:endParaRPr>
          </a:p>
          <a:p>
            <a:pPr marL="0" indent="0">
              <a:buFont typeface="+mj-lt"/>
              <a:buNone/>
            </a:pPr>
            <a:r>
              <a:rPr lang="en-AU" sz="1100">
                <a:solidFill>
                  <a:schemeClr val="tx1"/>
                </a:solidFill>
                <a:latin typeface="Arial" panose="020B0604020202020204" pitchFamily="34" charset="0"/>
                <a:cs typeface="Arial" panose="020B0604020202020204" pitchFamily="34" charset="0"/>
              </a:rPr>
              <a:t>For today, we’ll cover off:</a:t>
            </a: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Our role</a:t>
            </a:r>
            <a:r>
              <a:rPr lang="en-GB" sz="1100" b="0">
                <a:latin typeface="Arial" panose="020B0604020202020204" pitchFamily="34" charset="0"/>
                <a:cs typeface="Arial" panose="020B0604020202020204" pitchFamily="34" charset="0"/>
              </a:rPr>
              <a:t> in the National Agreement</a:t>
            </a: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2025 ADCR &amp; July dashboard updates</a:t>
            </a:r>
            <a:r>
              <a:rPr lang="en-GB" sz="1100" b="0">
                <a:latin typeface="Arial" panose="020B0604020202020204" pitchFamily="34" charset="0"/>
                <a:cs typeface="Arial" panose="020B0604020202020204" pitchFamily="34" charset="0"/>
              </a:rPr>
              <a:t> – we’ll talk through some of the things that are new or have changed since last year</a:t>
            </a: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Overview of progress </a:t>
            </a:r>
            <a:r>
              <a:rPr lang="en-GB" sz="1100" b="0">
                <a:latin typeface="Arial" panose="020B0604020202020204" pitchFamily="34" charset="0"/>
                <a:cs typeface="Arial" panose="020B0604020202020204" pitchFamily="34" charset="0"/>
              </a:rPr>
              <a:t>– we’ll provide a fairly quick look of the national picture of progress</a:t>
            </a: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Considering context </a:t>
            </a:r>
            <a:r>
              <a:rPr lang="en-GB" sz="1100" b="0">
                <a:latin typeface="Arial" panose="020B0604020202020204" pitchFamily="34" charset="0"/>
                <a:cs typeface="Arial" panose="020B0604020202020204" pitchFamily="34" charset="0"/>
              </a:rPr>
              <a:t>– this is a look under the hood at the factors which contribute to the outcome areas</a:t>
            </a: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Dashboard demonstration</a:t>
            </a:r>
            <a:r>
              <a:rPr lang="en-GB" sz="1100" b="0">
                <a:latin typeface="Arial" panose="020B0604020202020204" pitchFamily="34" charset="0"/>
                <a:cs typeface="Arial" panose="020B0604020202020204" pitchFamily="34" charset="0"/>
              </a:rPr>
              <a:t> – Amanda and Andrew will take you on a tour of the dashboard and look more closely at some of the targets and supporting indicators </a:t>
            </a: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endParaRPr lang="en-GB" sz="1100" b="1">
              <a:latin typeface="Arial" panose="020B0604020202020204" pitchFamily="34" charset="0"/>
              <a:cs typeface="Arial" panose="020B0604020202020204" pitchFamily="34" charset="0"/>
            </a:endParaRPr>
          </a:p>
          <a:p>
            <a:pPr marL="0" indent="0">
              <a:lnSpc>
                <a:spcPct val="150000"/>
              </a:lnSpc>
              <a:spcAft>
                <a:spcPts val="1800"/>
              </a:spcAft>
              <a:buFont typeface="+mj-lt"/>
              <a:buNone/>
            </a:pPr>
            <a:r>
              <a:rPr lang="en-GB" sz="1100" b="1">
                <a:latin typeface="Arial" panose="020B0604020202020204" pitchFamily="34" charset="0"/>
                <a:cs typeface="Arial" panose="020B0604020202020204" pitchFamily="34" charset="0"/>
              </a:rPr>
              <a:t>Future considerations</a:t>
            </a:r>
            <a:r>
              <a:rPr lang="en-GB" sz="1100" b="0">
                <a:latin typeface="Arial" panose="020B0604020202020204" pitchFamily="34" charset="0"/>
                <a:cs typeface="Arial" panose="020B0604020202020204" pitchFamily="34" charset="0"/>
              </a:rPr>
              <a:t> – we’ll finish up with some information about connected pieces of work and things coming up.</a:t>
            </a:r>
            <a:endParaRPr lang="en-GB" sz="1100" b="1">
              <a:solidFill>
                <a:srgbClr val="FF0000"/>
              </a:solidFill>
              <a:latin typeface="Arial" panose="020B0604020202020204" pitchFamily="34" charset="0"/>
              <a:cs typeface="Arial" panose="020B0604020202020204" pitchFamily="34" charset="0"/>
            </a:endParaRPr>
          </a:p>
          <a:p>
            <a:endParaRPr lang="en-AU" sz="11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057C3FE-26A4-4016-9A9C-79AF3EE619F6}" type="slidenum">
              <a:rPr lang="en-AU" smtClean="0"/>
              <a:t>3</a:t>
            </a:fld>
            <a:endParaRPr lang="en-AU"/>
          </a:p>
        </p:txBody>
      </p:sp>
    </p:spTree>
    <p:extLst>
      <p:ext uri="{BB962C8B-B14F-4D97-AF65-F5344CB8AC3E}">
        <p14:creationId xmlns:p14="http://schemas.microsoft.com/office/powerpoint/2010/main" val="188205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4</a:t>
            </a:fld>
            <a:endParaRPr lang="en-AU"/>
          </a:p>
        </p:txBody>
      </p:sp>
    </p:spTree>
    <p:extLst>
      <p:ext uri="{BB962C8B-B14F-4D97-AF65-F5344CB8AC3E}">
        <p14:creationId xmlns:p14="http://schemas.microsoft.com/office/powerpoint/2010/main" val="194449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anose="020B0604020202020204" pitchFamily="34" charset="0"/>
                <a:cs typeface="Arial" panose="020B0604020202020204" pitchFamily="34" charset="0"/>
              </a:rPr>
              <a:t>Selwyn</a:t>
            </a:r>
          </a:p>
          <a:p>
            <a:r>
              <a:rPr lang="en-US" sz="1100">
                <a:latin typeface="Arial" panose="020B0604020202020204" pitchFamily="34" charset="0"/>
                <a:cs typeface="Arial" panose="020B0604020202020204" pitchFamily="34" charset="0"/>
              </a:rPr>
              <a:t>For those of you who have been to a few of these presentations, you’ll have seen this slide before - we like to open with a reminder of the role of the Productivity Commission under the National Agreement. </a:t>
            </a:r>
          </a:p>
          <a:p>
            <a:endParaRPr lang="en-US" sz="1100">
              <a:latin typeface="Arial" panose="020B0604020202020204" pitchFamily="34" charset="0"/>
              <a:cs typeface="Arial" panose="020B0604020202020204" pitchFamily="34" charset="0"/>
            </a:endParaRPr>
          </a:p>
          <a:p>
            <a:r>
              <a:rPr lang="en-US" sz="1200" b="0" i="0" kern="1200">
                <a:solidFill>
                  <a:schemeClr val="tx1"/>
                </a:solidFill>
                <a:effectLst/>
                <a:latin typeface="+mn-lt"/>
                <a:ea typeface="+mn-ea"/>
                <a:cs typeface="+mn-cs"/>
              </a:rPr>
              <a:t>Section 9 of the National Agreement explains what all parties have agreed to do to make sure progress towards Closing the Gap is properly monitored and held accountable.</a:t>
            </a:r>
            <a:r>
              <a:rPr lang="en-US" sz="1100">
                <a:latin typeface="Arial" panose="020B0604020202020204" pitchFamily="34" charset="0"/>
                <a:cs typeface="Arial" panose="020B0604020202020204" pitchFamily="34" charset="0"/>
              </a:rPr>
              <a:t> </a:t>
            </a:r>
          </a:p>
          <a:p>
            <a:r>
              <a:rPr lang="en-US" sz="1100">
                <a:latin typeface="Arial" panose="020B0604020202020204" pitchFamily="34" charset="0"/>
                <a:cs typeface="Arial" panose="020B0604020202020204" pitchFamily="34" charset="0"/>
              </a:rPr>
              <a:t>[</a:t>
            </a:r>
            <a:r>
              <a:rPr lang="en-US" sz="1100" i="1">
                <a:latin typeface="Arial" panose="020B0604020202020204" pitchFamily="34" charset="0"/>
                <a:cs typeface="Arial" panose="020B0604020202020204" pitchFamily="34" charset="0"/>
              </a:rPr>
              <a:t>Note: the arrows show the main direction – not necessarily the only direction – of input across the elements</a:t>
            </a:r>
            <a:r>
              <a:rPr lang="en-US" sz="1100">
                <a:latin typeface="Arial" panose="020B0604020202020204" pitchFamily="34" charset="0"/>
                <a:cs typeface="Arial" panose="020B0604020202020204" pitchFamily="34" charset="0"/>
              </a:rPr>
              <a:t>.]</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 Productivity Commission has two important roles:</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One is in </a:t>
            </a:r>
            <a:r>
              <a:rPr lang="en-US" sz="1100" u="sng">
                <a:latin typeface="Arial" panose="020B0604020202020204" pitchFamily="34" charset="0"/>
                <a:cs typeface="Arial" panose="020B0604020202020204" pitchFamily="34" charset="0"/>
              </a:rPr>
              <a:t>monitoring</a:t>
            </a:r>
            <a:r>
              <a:rPr lang="en-US" sz="1100">
                <a:latin typeface="Arial" panose="020B0604020202020204" pitchFamily="34" charset="0"/>
                <a:cs typeface="Arial" panose="020B0604020202020204" pitchFamily="34" charset="0"/>
              </a:rPr>
              <a:t> progress against the targets and indicators </a:t>
            </a:r>
          </a:p>
          <a:p>
            <a:pPr marL="628650" lvl="1" indent="-171450">
              <a:buFont typeface="Arial" panose="020B0604020202020204" pitchFamily="34" charset="0"/>
              <a:buChar char="•"/>
            </a:pPr>
            <a:r>
              <a:rPr lang="en-US" sz="1100">
                <a:latin typeface="Arial" panose="020B0604020202020204" pitchFamily="34" charset="0"/>
                <a:cs typeface="Arial" panose="020B0604020202020204" pitchFamily="34" charset="0"/>
              </a:rPr>
              <a:t>This is via the Dashboard and Annual Data Compilation Report (underpinned by an Information Repository)</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The other is in respect of assessing progress under the Agreement more broadly (though three-yearly reviews), </a:t>
            </a:r>
            <a:r>
              <a:rPr lang="en-US" sz="1100" b="1">
                <a:solidFill>
                  <a:srgbClr val="FF0000"/>
                </a:solidFill>
                <a:latin typeface="Arial" panose="020B0604020202020204" pitchFamily="34" charset="0"/>
                <a:cs typeface="Arial" panose="020B0604020202020204" pitchFamily="34" charset="0"/>
              </a:rPr>
              <a:t>noting we completed our first three-yearly Review in February 2024 and will commence planning for the second review shortly.</a:t>
            </a:r>
          </a:p>
          <a:p>
            <a:endParaRPr lang="en-US"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The Dashboard and Annual Data Compilation Report are key tools to keep governments accountable in achieving progress under the National Agreement. </a:t>
            </a:r>
          </a:p>
          <a:p>
            <a:pPr marL="171450" indent="-171450">
              <a:buFontTx/>
              <a:buChar char="-"/>
            </a:pPr>
            <a:r>
              <a:rPr lang="en-GB" sz="1100">
                <a:latin typeface="Arial" panose="020B0604020202020204" pitchFamily="34" charset="0"/>
                <a:cs typeface="Arial" panose="020B0604020202020204" pitchFamily="34" charset="0"/>
              </a:rPr>
              <a:t>the Dashboard provides up to date data (as per the Agreement is updated at a minimum annually, however we’ve provided at least two updates per year since reporting commenced), </a:t>
            </a:r>
          </a:p>
          <a:p>
            <a:pPr marL="171450" indent="-171450">
              <a:buFontTx/>
              <a:buChar char="-"/>
            </a:pPr>
            <a:r>
              <a:rPr lang="en-GB" sz="1100">
                <a:latin typeface="Arial" panose="020B0604020202020204" pitchFamily="34" charset="0"/>
                <a:cs typeface="Arial" panose="020B0604020202020204" pitchFamily="34" charset="0"/>
              </a:rPr>
              <a:t>while the Annual Data Compilation Report provides a point in time snapshot of the Dashboard every year.</a:t>
            </a:r>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AU" sz="1100">
              <a:latin typeface="Arial" panose="020B0604020202020204" pitchFamily="34" charset="0"/>
              <a:cs typeface="Arial" panose="020B0604020202020204" pitchFamily="34" charset="0"/>
            </a:endParaRPr>
          </a:p>
          <a:p>
            <a:r>
              <a:rPr lang="en-AU" sz="1100" i="1">
                <a:latin typeface="Arial" panose="020B0604020202020204" pitchFamily="34" charset="0"/>
                <a:cs typeface="Arial" panose="020B0604020202020204" pitchFamily="34" charset="0"/>
              </a:rPr>
              <a:t>Pass to Sarah who will provide an overview of the key elements of the release next week.</a:t>
            </a:r>
          </a:p>
        </p:txBody>
      </p:sp>
      <p:sp>
        <p:nvSpPr>
          <p:cNvPr id="4" name="Slide Number Placeholder 3"/>
          <p:cNvSpPr>
            <a:spLocks noGrp="1"/>
          </p:cNvSpPr>
          <p:nvPr>
            <p:ph type="sldNum" sz="quarter" idx="5"/>
          </p:nvPr>
        </p:nvSpPr>
        <p:spPr/>
        <p:txBody>
          <a:bodyPr/>
          <a:lstStyle/>
          <a:p>
            <a:fld id="{15FC914F-727F-4624-A469-6520EF5F6E7B}" type="slidenum">
              <a:rPr lang="en-AU" smtClean="0"/>
              <a:t>5</a:t>
            </a:fld>
            <a:endParaRPr lang="en-AU"/>
          </a:p>
        </p:txBody>
      </p:sp>
    </p:spTree>
    <p:extLst>
      <p:ext uri="{BB962C8B-B14F-4D97-AF65-F5344CB8AC3E}">
        <p14:creationId xmlns:p14="http://schemas.microsoft.com/office/powerpoint/2010/main" val="224610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t>Thank you</a:t>
            </a:r>
            <a:r>
              <a:rPr lang="en-US" sz="1100"/>
              <a:t> Sel </a:t>
            </a:r>
            <a:endParaRPr lang="en-US" sz="1100" b="0"/>
          </a:p>
          <a:p>
            <a:r>
              <a:rPr lang="en-US" sz="1100" b="0"/>
              <a:t>I’ll run you through some of the things that you’ll see in our latest updates.</a:t>
            </a:r>
            <a:endParaRPr lang="en-AU" sz="1100" b="0"/>
          </a:p>
        </p:txBody>
      </p:sp>
      <p:sp>
        <p:nvSpPr>
          <p:cNvPr id="4" name="Slide Number Placeholder 3"/>
          <p:cNvSpPr>
            <a:spLocks noGrp="1"/>
          </p:cNvSpPr>
          <p:nvPr>
            <p:ph type="sldNum" sz="quarter" idx="5"/>
          </p:nvPr>
        </p:nvSpPr>
        <p:spPr/>
        <p:txBody>
          <a:bodyPr/>
          <a:lstStyle/>
          <a:p>
            <a:fld id="{15FC914F-727F-4624-A469-6520EF5F6E7B}" type="slidenum">
              <a:rPr lang="en-AU" smtClean="0"/>
              <a:t>6</a:t>
            </a:fld>
            <a:endParaRPr lang="en-AU"/>
          </a:p>
        </p:txBody>
      </p:sp>
    </p:spTree>
    <p:extLst>
      <p:ext uri="{BB962C8B-B14F-4D97-AF65-F5344CB8AC3E}">
        <p14:creationId xmlns:p14="http://schemas.microsoft.com/office/powerpoint/2010/main" val="292580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effectLst/>
                <a:latin typeface="+mn-lt"/>
                <a:ea typeface="Arial" panose="020B0604020202020204" pitchFamily="34" charset="0"/>
                <a:cs typeface="Times New Roman" panose="02020603050405020304" pitchFamily="18" charset="0"/>
              </a:rPr>
              <a:t>Sarah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a:effectLst/>
                <a:latin typeface="+mn-lt"/>
                <a:ea typeface="Arial" panose="020B0604020202020204" pitchFamily="34" charset="0"/>
                <a:cs typeface="Times New Roman" panose="02020603050405020304" pitchFamily="18" charset="0"/>
              </a:rPr>
              <a:t>Understanding the diverse experiences of </a:t>
            </a:r>
            <a:r>
              <a:rPr lang="en-AU" sz="1000">
                <a:effectLst/>
                <a:latin typeface="+mn-lt"/>
                <a:ea typeface="Arial" panose="020B0604020202020204" pitchFamily="34" charset="0"/>
              </a:rPr>
              <a:t>Aboriginal and Torres Strait Islander people across Australia requires more than just data, and o</a:t>
            </a:r>
            <a:r>
              <a:rPr lang="en-AU" sz="1000">
                <a:latin typeface="+mn-lt"/>
              </a:rPr>
              <a:t>ur approach to monitoring progress is evolving. We’d like to thank everyone who has guided this journey (either via feedback or engagement with the Commission and our products). </a:t>
            </a:r>
          </a:p>
          <a:p>
            <a:endParaRPr lang="en-AU" sz="1000">
              <a:latin typeface="+mn-lt"/>
            </a:endParaRPr>
          </a:p>
          <a:p>
            <a:r>
              <a:rPr lang="en-AU" sz="1000">
                <a:latin typeface="+mn-lt"/>
              </a:rPr>
              <a:t>This is the second year of combining the mid-year data update with the ADCR release.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a:effectLst/>
              <a:latin typeface="+mn-lt"/>
            </a:endParaRPr>
          </a:p>
          <a:p>
            <a:pPr marL="0" marR="0" lvl="0" indent="0" algn="l" defTabSz="914400" rtl="0" eaLnBrk="1" fontAlgn="auto" latinLnBrk="0" hangingPunct="1">
              <a:lnSpc>
                <a:spcPts val="1400"/>
              </a:lnSpc>
              <a:spcBef>
                <a:spcPts val="600"/>
              </a:spcBef>
              <a:spcAft>
                <a:spcPts val="600"/>
              </a:spcAft>
              <a:buClrTx/>
              <a:buSzTx/>
              <a:buFontTx/>
              <a:buNone/>
              <a:tabLst/>
              <a:defRPr/>
            </a:pPr>
            <a:r>
              <a:rPr lang="en-AU" sz="1000">
                <a:effectLst/>
                <a:latin typeface="+mn-lt"/>
                <a:ea typeface="Arial" panose="020B0604020202020204" pitchFamily="34" charset="0"/>
                <a:cs typeface="Times New Roman" panose="02020603050405020304" pitchFamily="18" charset="0"/>
              </a:rPr>
              <a:t>We have continued the </a:t>
            </a:r>
            <a:r>
              <a:rPr lang="en-AU" sz="1000" b="1">
                <a:effectLst/>
                <a:latin typeface="+mn-lt"/>
                <a:ea typeface="Arial" panose="020B0604020202020204" pitchFamily="34" charset="0"/>
                <a:cs typeface="Times New Roman" panose="02020603050405020304" pitchFamily="18" charset="0"/>
              </a:rPr>
              <a:t>themes</a:t>
            </a:r>
            <a:r>
              <a:rPr lang="en-AU" sz="1000" b="0">
                <a:effectLst/>
                <a:latin typeface="+mn-lt"/>
                <a:ea typeface="Arial" panose="020B0604020202020204" pitchFamily="34" charset="0"/>
                <a:cs typeface="Times New Roman" panose="02020603050405020304" pitchFamily="18" charset="0"/>
              </a:rPr>
              <a:t> that were introduced in 2024 and </a:t>
            </a:r>
            <a:r>
              <a:rPr lang="en-AU" sz="1000">
                <a:latin typeface="+mn-lt"/>
              </a:rPr>
              <a:t>transitioned our </a:t>
            </a:r>
            <a:r>
              <a:rPr lang="en-AU" sz="1000" b="1">
                <a:latin typeface="+mn-lt"/>
              </a:rPr>
              <a:t>artwork</a:t>
            </a:r>
            <a:r>
              <a:rPr lang="en-AU" sz="1000">
                <a:latin typeface="+mn-lt"/>
              </a:rPr>
              <a:t> to the second piece in that series</a:t>
            </a:r>
          </a:p>
          <a:p>
            <a:pPr marL="0" marR="0" lvl="0" indent="0" algn="l" defTabSz="914400" rtl="0" eaLnBrk="1" fontAlgn="auto" latinLnBrk="0" hangingPunct="1">
              <a:lnSpc>
                <a:spcPts val="1400"/>
              </a:lnSpc>
              <a:spcBef>
                <a:spcPts val="600"/>
              </a:spcBef>
              <a:spcAft>
                <a:spcPts val="600"/>
              </a:spcAft>
              <a:buClrTx/>
              <a:buSzTx/>
              <a:buFontTx/>
              <a:buNone/>
              <a:tabLst/>
              <a:defRPr/>
            </a:pPr>
            <a:r>
              <a:rPr lang="en-AU" sz="1000">
                <a:latin typeface="+mn-lt"/>
              </a:rPr>
              <a:t>(created by artist: Lani Balzan). </a:t>
            </a:r>
          </a:p>
          <a:p>
            <a:pPr marL="0" marR="0" lvl="0" indent="0" algn="l" defTabSz="914400" rtl="0" eaLnBrk="1" fontAlgn="auto" latinLnBrk="0" hangingPunct="1">
              <a:lnSpc>
                <a:spcPts val="1400"/>
              </a:lnSpc>
              <a:spcBef>
                <a:spcPts val="600"/>
              </a:spcBef>
              <a:spcAft>
                <a:spcPts val="600"/>
              </a:spcAft>
              <a:buClrTx/>
              <a:buSzTx/>
              <a:buFontTx/>
              <a:buNone/>
              <a:tabLst/>
              <a:defRPr/>
            </a:pPr>
            <a:r>
              <a:rPr lang="en-AU" sz="1000">
                <a:latin typeface="+mn-lt"/>
              </a:rPr>
              <a:t>We have also taken care to present </a:t>
            </a:r>
            <a:r>
              <a:rPr lang="en-AU" sz="1000" b="1">
                <a:latin typeface="+mn-lt"/>
              </a:rPr>
              <a:t>accurate</a:t>
            </a:r>
            <a:r>
              <a:rPr lang="en-AU" sz="1000">
                <a:latin typeface="+mn-lt"/>
              </a:rPr>
              <a:t> and </a:t>
            </a:r>
            <a:r>
              <a:rPr lang="en-AU" sz="1000" b="1">
                <a:latin typeface="+mn-lt"/>
              </a:rPr>
              <a:t>strengths-based reporting. </a:t>
            </a:r>
          </a:p>
          <a:p>
            <a:pPr marL="0" marR="0" lvl="0" indent="0" algn="l" defTabSz="914400" rtl="0" eaLnBrk="1" fontAlgn="auto" latinLnBrk="0" hangingPunct="1">
              <a:lnSpc>
                <a:spcPts val="1400"/>
              </a:lnSpc>
              <a:spcBef>
                <a:spcPts val="600"/>
              </a:spcBef>
              <a:spcAft>
                <a:spcPts val="600"/>
              </a:spcAft>
              <a:buClrTx/>
              <a:buSzTx/>
              <a:buFontTx/>
              <a:buNone/>
              <a:tabLst/>
              <a:defRPr/>
            </a:pPr>
            <a:endParaRPr lang="en-AU" sz="1000" b="1">
              <a:latin typeface="+mn-lt"/>
            </a:endParaRPr>
          </a:p>
          <a:p>
            <a:pPr marL="0" marR="0" lvl="0" indent="0" algn="l" defTabSz="914400" rtl="0" eaLnBrk="1" fontAlgn="auto" latinLnBrk="0" hangingPunct="1">
              <a:lnSpc>
                <a:spcPts val="1400"/>
              </a:lnSpc>
              <a:spcBef>
                <a:spcPts val="600"/>
              </a:spcBef>
              <a:spcAft>
                <a:spcPts val="600"/>
              </a:spcAft>
              <a:buClrTx/>
              <a:buSzTx/>
              <a:buFontTx/>
              <a:buNone/>
              <a:tabLst/>
              <a:defRPr/>
            </a:pPr>
            <a:r>
              <a:rPr lang="en-AU" sz="1000" b="0">
                <a:latin typeface="+mn-lt"/>
              </a:rPr>
              <a:t>You will see that as well as reporting on progress toward the </a:t>
            </a:r>
            <a:r>
              <a:rPr lang="en-AU" sz="1000" b="1">
                <a:latin typeface="+mn-lt"/>
              </a:rPr>
              <a:t>targets</a:t>
            </a:r>
            <a:r>
              <a:rPr lang="en-AU" sz="1000" b="0">
                <a:latin typeface="+mn-lt"/>
              </a:rPr>
              <a:t>, there is analysis and information for over 40 </a:t>
            </a:r>
            <a:r>
              <a:rPr lang="en-AU" sz="1000" b="1">
                <a:latin typeface="+mn-lt"/>
              </a:rPr>
              <a:t>supporting indicators</a:t>
            </a:r>
            <a:r>
              <a:rPr lang="en-AU" sz="1000" b="0">
                <a:latin typeface="+mn-lt"/>
              </a:rPr>
              <a:t> this year.  The expanded contextual information helps to present a picture that is more that just the target headlines.  The nine theme summaries ( or snapshots of themes) in section 2 of the report bring together some of the key insights or analysis within each theme. </a:t>
            </a:r>
          </a:p>
          <a:p>
            <a:pPr marL="0" marR="0" lvl="0" indent="0" algn="l" defTabSz="914400" rtl="0" eaLnBrk="1" fontAlgn="auto" latinLnBrk="0" hangingPunct="1">
              <a:lnSpc>
                <a:spcPts val="1400"/>
              </a:lnSpc>
              <a:spcBef>
                <a:spcPts val="600"/>
              </a:spcBef>
              <a:spcAft>
                <a:spcPts val="600"/>
              </a:spcAft>
              <a:buClrTx/>
              <a:buSzTx/>
              <a:buFontTx/>
              <a:buNone/>
              <a:tabLst/>
              <a:defRPr/>
            </a:pPr>
            <a:endParaRPr lang="en-AU" sz="1000" b="0">
              <a:latin typeface="+mn-lt"/>
            </a:endParaRPr>
          </a:p>
          <a:p>
            <a:r>
              <a:rPr lang="en-AU" sz="1000">
                <a:effectLst/>
                <a:latin typeface="+mn-lt"/>
                <a:ea typeface="Times New Roman" panose="02020603050405020304" pitchFamily="18" charset="0"/>
                <a:cs typeface="Times New Roman" panose="02020603050405020304" pitchFamily="18" charset="0"/>
              </a:rPr>
              <a:t>You will find more details throughout the report on </a:t>
            </a:r>
            <a:r>
              <a:rPr lang="en-AU" sz="1000" b="1">
                <a:effectLst/>
                <a:latin typeface="+mn-lt"/>
                <a:ea typeface="Times New Roman" panose="02020603050405020304" pitchFamily="18" charset="0"/>
                <a:cs typeface="Times New Roman" panose="02020603050405020304" pitchFamily="18" charset="0"/>
              </a:rPr>
              <a:t>state and territory progress </a:t>
            </a:r>
            <a:r>
              <a:rPr lang="en-AU" sz="1000">
                <a:effectLst/>
                <a:latin typeface="+mn-lt"/>
                <a:ea typeface="Times New Roman" panose="02020603050405020304" pitchFamily="18" charset="0"/>
                <a:cs typeface="Times New Roman" panose="02020603050405020304" pitchFamily="18" charset="0"/>
              </a:rPr>
              <a:t>– we note that while formal targets have not been agreed for each state and territory, we’ve included a summary of state and territory progress for each outcome area in the body of the report (section 2), along with a summary table in the appendix.  We’ve also added a glossary to explain some of the concepts discussed in our reporting.</a:t>
            </a:r>
          </a:p>
          <a:p>
            <a:endParaRPr lang="en-AU" sz="1000">
              <a:effectLst/>
              <a:latin typeface="+mn-lt"/>
              <a:ea typeface="Times New Roman" panose="02020603050405020304" pitchFamily="18" charset="0"/>
              <a:cs typeface="Times New Roman" panose="02020603050405020304" pitchFamily="18" charset="0"/>
            </a:endParaRPr>
          </a:p>
          <a:p>
            <a:r>
              <a:rPr lang="en-AU" sz="1000" kern="1200">
                <a:solidFill>
                  <a:schemeClr val="tx1"/>
                </a:solidFill>
                <a:effectLst/>
                <a:latin typeface="+mn-lt"/>
                <a:ea typeface="+mn-ea"/>
                <a:cs typeface="+mn-cs"/>
              </a:rPr>
              <a:t>The update on </a:t>
            </a:r>
            <a:r>
              <a:rPr lang="en-AU" sz="1000">
                <a:solidFill>
                  <a:schemeClr val="tx1"/>
                </a:solidFill>
                <a:latin typeface="+mn-lt"/>
              </a:rPr>
              <a:t>Closing the Gap Reviews</a:t>
            </a:r>
            <a:r>
              <a:rPr lang="en-AU" sz="1000" kern="1200">
                <a:solidFill>
                  <a:schemeClr val="tx1"/>
                </a:solidFill>
                <a:effectLst/>
                <a:latin typeface="+mn-lt"/>
                <a:ea typeface="+mn-ea"/>
                <a:cs typeface="+mn-cs"/>
              </a:rPr>
              <a:t> includes a summary of key findings and core themes from the inaugural </a:t>
            </a:r>
            <a:r>
              <a:rPr lang="en-AU" sz="1000" b="1" kern="1200">
                <a:solidFill>
                  <a:schemeClr val="tx1"/>
                </a:solidFill>
                <a:effectLst/>
                <a:latin typeface="+mn-lt"/>
                <a:ea typeface="+mn-ea"/>
                <a:cs typeface="+mn-cs"/>
              </a:rPr>
              <a:t>independent Aboriginal and Torres Strait Islander led review </a:t>
            </a:r>
            <a:r>
              <a:rPr lang="en-AU" sz="1000" kern="1200">
                <a:solidFill>
                  <a:schemeClr val="tx1"/>
                </a:solidFill>
                <a:effectLst/>
                <a:latin typeface="+mn-lt"/>
                <a:ea typeface="+mn-ea"/>
                <a:cs typeface="+mn-cs"/>
              </a:rPr>
              <a:t>of the National Agreement on Closing the Gap. </a:t>
            </a:r>
            <a:endParaRPr lang="en-AU" sz="1000" kern="1200">
              <a:solidFill>
                <a:schemeClr val="tx1"/>
              </a:solidFill>
              <a:effectLst/>
              <a:latin typeface="+mn-lt"/>
            </a:endParaRPr>
          </a:p>
          <a:p>
            <a:endParaRPr lang="en-AU" sz="1000">
              <a:effectLst/>
              <a:latin typeface="+mn-lt"/>
              <a:ea typeface="Times New Roman" panose="02020603050405020304" pitchFamily="18" charset="0"/>
              <a:cs typeface="Times New Roman" panose="02020603050405020304" pitchFamily="18" charset="0"/>
            </a:endParaRPr>
          </a:p>
          <a:p>
            <a:r>
              <a:rPr lang="en-AU" sz="1000" b="1">
                <a:solidFill>
                  <a:schemeClr val="tx1"/>
                </a:solidFill>
                <a:latin typeface="+mn-lt"/>
              </a:rPr>
              <a:t>Priority Reform milestone</a:t>
            </a:r>
          </a:p>
          <a:p>
            <a:r>
              <a:rPr lang="en-AU" sz="1000" b="0">
                <a:effectLst/>
                <a:latin typeface="+mn-lt"/>
                <a:ea typeface="Arial" panose="020B0604020202020204" pitchFamily="34" charset="0"/>
                <a:cs typeface="Times New Roman" panose="02020603050405020304" pitchFamily="18" charset="0"/>
              </a:rPr>
              <a:t>The report also notes that </a:t>
            </a:r>
            <a:r>
              <a:rPr lang="en-AU" sz="1000">
                <a:ea typeface="Arial" panose="020B0604020202020204" pitchFamily="34" charset="0"/>
                <a:cs typeface="Times New Roman" panose="02020603050405020304" pitchFamily="18" charset="0"/>
              </a:rPr>
              <a:t>the </a:t>
            </a:r>
            <a:r>
              <a:rPr lang="en-AU" sz="1000" b="0">
                <a:effectLst/>
                <a:latin typeface="+mn-lt"/>
                <a:ea typeface="Arial" panose="020B0604020202020204" pitchFamily="34" charset="0"/>
                <a:cs typeface="Times New Roman" panose="02020603050405020304" pitchFamily="18" charset="0"/>
              </a:rPr>
              <a:t>Tamworth Aboriginal Community Controlled Organisations (TACCO) and Tamworth Regional Council have formalised a Mara </a:t>
            </a:r>
            <a:r>
              <a:rPr lang="en-AU" sz="1000" b="0" err="1">
                <a:effectLst/>
                <a:latin typeface="+mn-lt"/>
                <a:ea typeface="Arial" panose="020B0604020202020204" pitchFamily="34" charset="0"/>
                <a:cs typeface="Times New Roman" panose="02020603050405020304" pitchFamily="18" charset="0"/>
              </a:rPr>
              <a:t>Ngali</a:t>
            </a:r>
            <a:r>
              <a:rPr lang="en-AU" sz="1000" b="0">
                <a:effectLst/>
                <a:latin typeface="+mn-lt"/>
                <a:ea typeface="Arial" panose="020B0604020202020204" pitchFamily="34" charset="0"/>
                <a:cs typeface="Times New Roman" panose="02020603050405020304" pitchFamily="18" charset="0"/>
              </a:rPr>
              <a:t> Partnership Agreement on 9 May 2025 </a:t>
            </a:r>
            <a:r>
              <a:rPr lang="en-AU" sz="1000">
                <a:ea typeface="Arial" panose="020B0604020202020204" pitchFamily="34" charset="0"/>
                <a:cs typeface="Times New Roman" panose="02020603050405020304" pitchFamily="18" charset="0"/>
              </a:rPr>
              <a:t>- </a:t>
            </a:r>
            <a:r>
              <a:rPr lang="en-AU"/>
              <a:t>the first time in Australia that a local council and an Aboriginal community-controlled organisation have signed a formal agreement to work together on Closing the Gap.</a:t>
            </a:r>
            <a:endParaRPr lang="en-AU" sz="1000" b="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a:latin typeface="+mn-lt"/>
            </a:endParaRPr>
          </a:p>
          <a:p>
            <a:endParaRPr lang="en-AU"/>
          </a:p>
        </p:txBody>
      </p:sp>
      <p:sp>
        <p:nvSpPr>
          <p:cNvPr id="4" name="Slide Number Placeholder 3"/>
          <p:cNvSpPr>
            <a:spLocks noGrp="1"/>
          </p:cNvSpPr>
          <p:nvPr>
            <p:ph type="sldNum" sz="quarter" idx="5"/>
          </p:nvPr>
        </p:nvSpPr>
        <p:spPr/>
        <p:txBody>
          <a:bodyPr/>
          <a:lstStyle/>
          <a:p>
            <a:fld id="{15FC914F-727F-4624-A469-6520EF5F6E7B}" type="slidenum">
              <a:rPr lang="en-AU" smtClean="0"/>
              <a:t>7</a:t>
            </a:fld>
            <a:endParaRPr lang="en-AU"/>
          </a:p>
        </p:txBody>
      </p:sp>
    </p:spTree>
    <p:extLst>
      <p:ext uri="{BB962C8B-B14F-4D97-AF65-F5344CB8AC3E}">
        <p14:creationId xmlns:p14="http://schemas.microsoft.com/office/powerpoint/2010/main" val="18357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effectLst/>
                <a:latin typeface="Arial"/>
                <a:ea typeface="Arial" panose="020B0604020202020204" pitchFamily="34" charset="0"/>
                <a:cs typeface="Arial"/>
              </a:rPr>
              <a:t>Sarah</a:t>
            </a:r>
          </a:p>
          <a:p>
            <a:pPr>
              <a:lnSpc>
                <a:spcPts val="1400"/>
              </a:lnSpc>
              <a:spcBef>
                <a:spcPts val="600"/>
              </a:spcBef>
              <a:spcAft>
                <a:spcPts val="600"/>
              </a:spcAft>
              <a:defRPr/>
            </a:pPr>
            <a:r>
              <a:rPr lang="en-AU" sz="1200">
                <a:latin typeface="+mn-lt"/>
              </a:rPr>
              <a:t>The ADCR does present some detail on the </a:t>
            </a:r>
            <a:r>
              <a:rPr lang="en-AU" sz="1200" b="1">
                <a:latin typeface="+mn-lt"/>
              </a:rPr>
              <a:t>data landscape </a:t>
            </a:r>
            <a:r>
              <a:rPr lang="en-AU" sz="1200">
                <a:latin typeface="+mn-lt"/>
              </a:rPr>
              <a:t>and acknowledges that it</a:t>
            </a:r>
            <a:r>
              <a:rPr lang="en-AU"/>
              <a:t> </a:t>
            </a:r>
            <a:r>
              <a:rPr lang="en-AU" sz="1200">
                <a:latin typeface="+mn-lt"/>
              </a:rPr>
              <a:t>is</a:t>
            </a:r>
            <a:r>
              <a:rPr lang="en-AU" sz="1200" kern="1200">
                <a:solidFill>
                  <a:schemeClr val="tx1"/>
                </a:solidFill>
                <a:effectLst/>
                <a:latin typeface="+mn-lt"/>
                <a:ea typeface="+mn-ea"/>
                <a:cs typeface="+mn-cs"/>
              </a:rPr>
              <a:t> </a:t>
            </a:r>
            <a:r>
              <a:rPr lang="en-AU"/>
              <a:t>Important</a:t>
            </a:r>
            <a:r>
              <a:rPr lang="en-AU" sz="1200" kern="1200">
                <a:solidFill>
                  <a:schemeClr val="tx1"/>
                </a:solidFill>
                <a:effectLst/>
                <a:latin typeface="+mn-lt"/>
                <a:ea typeface="+mn-ea"/>
                <a:cs typeface="+mn-cs"/>
              </a:rPr>
              <a:t> to </a:t>
            </a:r>
            <a:r>
              <a:rPr lang="en-AU" sz="1200" b="1" kern="1200">
                <a:solidFill>
                  <a:schemeClr val="tx1"/>
                </a:solidFill>
                <a:effectLst/>
                <a:latin typeface="+mn-lt"/>
                <a:ea typeface="+mn-ea"/>
                <a:cs typeface="+mn-cs"/>
              </a:rPr>
              <a:t>hear from Aboriginal and Torres Strait Islander people about data</a:t>
            </a:r>
            <a:r>
              <a:rPr lang="en-AU" sz="1200" kern="1200">
                <a:solidFill>
                  <a:schemeClr val="tx1"/>
                </a:solidFill>
                <a:effectLst/>
                <a:latin typeface="+mn-lt"/>
                <a:ea typeface="+mn-ea"/>
                <a:cs typeface="+mn-cs"/>
              </a:rPr>
              <a:t>. This year, Dr Scott Avery has shared his expert perspective on population statistics reported on the Closing the Gap dashboard and in the ADCR.</a:t>
            </a:r>
            <a:endParaRPr lang="en-AU"/>
          </a:p>
          <a:p>
            <a:pPr>
              <a:lnSpc>
                <a:spcPts val="1400"/>
              </a:lnSpc>
              <a:spcBef>
                <a:spcPts val="600"/>
              </a:spcBef>
              <a:spcAft>
                <a:spcPts val="600"/>
              </a:spcAft>
              <a:defRPr/>
            </a:pPr>
            <a:endParaRPr lang="en-AU"/>
          </a:p>
          <a:p>
            <a:pPr marL="0" marR="0" lvl="0" indent="0" algn="l" defTabSz="914400" rtl="0" eaLnBrk="1" fontAlgn="auto" latinLnBrk="0" hangingPunct="1">
              <a:lnSpc>
                <a:spcPts val="1400"/>
              </a:lnSpc>
              <a:spcBef>
                <a:spcPts val="600"/>
              </a:spcBef>
              <a:spcAft>
                <a:spcPts val="600"/>
              </a:spcAft>
              <a:buClrTx/>
              <a:buSzTx/>
              <a:buFontTx/>
              <a:buNone/>
              <a:tabLst/>
              <a:defRPr/>
            </a:pPr>
            <a:r>
              <a:rPr lang="en-AU" sz="1200" kern="1200">
                <a:solidFill>
                  <a:schemeClr val="tx1"/>
                </a:solidFill>
                <a:effectLst/>
                <a:latin typeface="+mn-lt"/>
                <a:ea typeface="+mn-ea"/>
                <a:cs typeface="+mn-cs"/>
              </a:rPr>
              <a:t>Dr Avery is a descendant of the </a:t>
            </a:r>
            <a:r>
              <a:rPr lang="en-AU" sz="1200" kern="1200" err="1">
                <a:solidFill>
                  <a:schemeClr val="tx1"/>
                </a:solidFill>
                <a:effectLst/>
                <a:latin typeface="+mn-lt"/>
                <a:ea typeface="+mn-ea"/>
                <a:cs typeface="+mn-cs"/>
              </a:rPr>
              <a:t>Worimi</a:t>
            </a:r>
            <a:r>
              <a:rPr lang="en-AU" sz="1200" kern="1200">
                <a:solidFill>
                  <a:schemeClr val="tx1"/>
                </a:solidFill>
                <a:effectLst/>
                <a:latin typeface="+mn-lt"/>
                <a:ea typeface="+mn-ea"/>
                <a:cs typeface="+mn-cs"/>
              </a:rPr>
              <a:t> people, of the Port Stephens and Great Lakes region of New South Wales, and professor of Indigenous disability health and wellbeing in the School of Public Health, University of Technology Sydney.</a:t>
            </a:r>
            <a:endParaRPr lang="en-AU" sz="1200">
              <a:latin typeface="+mn-lt"/>
            </a:endParaRPr>
          </a:p>
          <a:p>
            <a:endParaRPr lang="en-US" sz="1200" kern="1200">
              <a:solidFill>
                <a:schemeClr val="tx1"/>
              </a:solidFill>
              <a:effectLst/>
              <a:latin typeface="Arial" panose="020B0604020202020204" pitchFamily="34" charset="0"/>
              <a:ea typeface="+mn-ea"/>
              <a:cs typeface="Times New Roman" panose="02020603050405020304" pitchFamily="18" charset="0"/>
            </a:endParaRPr>
          </a:p>
          <a:p>
            <a:r>
              <a:rPr lang="en-US" sz="1200" kern="1200">
                <a:solidFill>
                  <a:schemeClr val="tx1"/>
                </a:solidFill>
                <a:effectLst/>
                <a:latin typeface="Arial"/>
                <a:cs typeface="Arial"/>
              </a:rPr>
              <a:t>The article emphasizes ho</a:t>
            </a:r>
            <a:r>
              <a:rPr lang="en-AU" sz="1200" kern="1200">
                <a:solidFill>
                  <a:schemeClr val="tx1"/>
                </a:solidFill>
                <a:effectLst/>
                <a:latin typeface="+mn-lt"/>
                <a:ea typeface="+mn-ea"/>
                <a:cs typeface="+mn-cs"/>
              </a:rPr>
              <a:t>w the stories of Aboriginal and Torres Strait Islander people can be told with the respectful use of data. </a:t>
            </a:r>
            <a:r>
              <a:rPr lang="en-AU"/>
              <a:t>It: </a:t>
            </a:r>
            <a:endParaRPr lang="en-AU" sz="1200">
              <a:effectLst/>
              <a:latin typeface="Arial"/>
              <a:ea typeface="Arial" panose="020B0604020202020204" pitchFamily="34" charset="0"/>
              <a:cs typeface="Arial"/>
            </a:endParaRPr>
          </a:p>
          <a:p>
            <a:pPr marL="171450" indent="-171450">
              <a:buFont typeface="Arial" panose="020B0604020202020204" pitchFamily="34" charset="0"/>
              <a:buChar char="•"/>
            </a:pPr>
            <a:r>
              <a:rPr lang="en-AU" sz="1200">
                <a:effectLst/>
                <a:latin typeface="Arial"/>
                <a:cs typeface="Arial"/>
              </a:rPr>
              <a:t>Explores </a:t>
            </a:r>
            <a:r>
              <a:rPr lang="en-US"/>
              <a:t>Aboriginal and Torres Strait Islander perspectives of their representation in datasets over time and changing social constructs</a:t>
            </a:r>
          </a:p>
          <a:p>
            <a:pPr marL="171450" indent="-171450">
              <a:buFont typeface="Arial" panose="020B0604020202020204" pitchFamily="34" charset="0"/>
              <a:buChar char="•"/>
            </a:pPr>
            <a:r>
              <a:rPr lang="en-US"/>
              <a:t>Provides a greater understanding of factors that influence Aboriginal and Torres Strait Islander population data over time.</a:t>
            </a:r>
          </a:p>
          <a:p>
            <a:pPr marL="171450" indent="-171450">
              <a:buFont typeface="Arial" panose="020B0604020202020204" pitchFamily="34" charset="0"/>
              <a:buChar char="•"/>
            </a:pPr>
            <a:r>
              <a:rPr lang="en-US"/>
              <a:t>Connects</a:t>
            </a:r>
            <a:r>
              <a:rPr lang="en-AU" sz="1200">
                <a:effectLst/>
                <a:latin typeface="Arial"/>
                <a:ea typeface="Arial" panose="020B0604020202020204" pitchFamily="34" charset="0"/>
                <a:cs typeface="Arial"/>
              </a:rPr>
              <a:t> Aboriginal and Torres Strait Islander culture</a:t>
            </a:r>
            <a:r>
              <a:rPr lang="en-US" sz="1200">
                <a:effectLst/>
                <a:latin typeface="Arial"/>
                <a:ea typeface="Arial" panose="020B0604020202020204" pitchFamily="34" charset="0"/>
                <a:cs typeface="Arial"/>
              </a:rPr>
              <a:t>,</a:t>
            </a:r>
            <a:r>
              <a:rPr lang="en-AU" sz="1200">
                <a:effectLst/>
                <a:latin typeface="Arial"/>
                <a:ea typeface="Arial" panose="020B0604020202020204" pitchFamily="34" charset="0"/>
                <a:cs typeface="Arial"/>
              </a:rPr>
              <a:t> histories and storytelling to the data.</a:t>
            </a:r>
            <a:endParaRPr lang="en-US" sz="1200">
              <a:effectLst/>
              <a:latin typeface="Arial"/>
              <a:ea typeface="Arial" panose="020B0604020202020204" pitchFamily="34" charset="0"/>
              <a:cs typeface="Arial"/>
            </a:endParaRPr>
          </a:p>
          <a:p>
            <a:pPr marL="0" lvl="0" indent="0">
              <a:lnSpc>
                <a:spcPts val="1400"/>
              </a:lnSpc>
              <a:spcAft>
                <a:spcPts val="600"/>
              </a:spcAft>
              <a:buFont typeface="Symbol" panose="05050102010706020507" pitchFamily="18" charset="2"/>
              <a:buNone/>
            </a:pPr>
            <a:endParaRPr lang="en-AU" sz="1200">
              <a:effectLst/>
              <a:latin typeface="Arial" panose="020B0604020202020204" pitchFamily="34" charset="0"/>
              <a:ea typeface="Arial" panose="020B0604020202020204" pitchFamily="34" charset="0"/>
              <a:cs typeface="Times New Roman" panose="02020603050405020304" pitchFamily="18" charset="0"/>
            </a:endParaRPr>
          </a:p>
          <a:p>
            <a:pPr>
              <a:lnSpc>
                <a:spcPts val="1400"/>
              </a:lnSpc>
              <a:spcAft>
                <a:spcPts val="600"/>
              </a:spcAft>
            </a:pPr>
            <a:r>
              <a:rPr lang="en-AU" sz="1200">
                <a:effectLst/>
                <a:latin typeface="Arial"/>
                <a:ea typeface="Arial" panose="020B0604020202020204" pitchFamily="34" charset="0"/>
                <a:cs typeface="Arial"/>
              </a:rPr>
              <a:t>We're very grateful to Dr Avery for his contribution. In the spirit of Dr Avery’s article</a:t>
            </a:r>
            <a:r>
              <a:rPr lang="en-AU">
                <a:latin typeface="Arial"/>
                <a:cs typeface="Arial"/>
              </a:rPr>
              <a:t>, we</a:t>
            </a:r>
            <a:r>
              <a:rPr lang="en-US"/>
              <a:t> </a:t>
            </a:r>
            <a:r>
              <a:rPr lang="en-US" sz="1200" b="0" i="0" kern="1200">
                <a:solidFill>
                  <a:schemeClr val="tx1"/>
                </a:solidFill>
                <a:effectLst/>
                <a:latin typeface="+mn-lt"/>
                <a:ea typeface="+mn-ea"/>
                <a:cs typeface="+mn-cs"/>
              </a:rPr>
              <a:t>would also like to acknowledge all people that have contributed to the stories shared through </a:t>
            </a:r>
            <a:r>
              <a:rPr lang="en-US"/>
              <a:t>the</a:t>
            </a:r>
            <a:r>
              <a:rPr lang="en-US" sz="1200" b="0" i="0" kern="1200">
                <a:solidFill>
                  <a:schemeClr val="tx1"/>
                </a:solidFill>
                <a:effectLst/>
                <a:latin typeface="+mn-lt"/>
                <a:ea typeface="+mn-ea"/>
                <a:cs typeface="+mn-cs"/>
              </a:rPr>
              <a:t> Information Repository, as well as those who have chosen not to identify but whose stories remain important.</a:t>
            </a:r>
            <a:endParaRPr lang="en-AU" sz="12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FC914F-727F-4624-A469-6520EF5F6E7B}" type="slidenum">
              <a:rPr lang="en-AU" smtClean="0"/>
              <a:t>8</a:t>
            </a:fld>
            <a:endParaRPr lang="en-AU"/>
          </a:p>
        </p:txBody>
      </p:sp>
    </p:spTree>
    <p:extLst>
      <p:ext uri="{BB962C8B-B14F-4D97-AF65-F5344CB8AC3E}">
        <p14:creationId xmlns:p14="http://schemas.microsoft.com/office/powerpoint/2010/main" val="27661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AU" sz="1200" b="1">
                <a:effectLst/>
                <a:latin typeface="Arial"/>
                <a:ea typeface="Calibri"/>
                <a:cs typeface="Arial"/>
              </a:rPr>
              <a:t>Sarah</a:t>
            </a:r>
          </a:p>
          <a:p>
            <a:pPr>
              <a:spcBef>
                <a:spcPts val="600"/>
              </a:spcBef>
              <a:spcAft>
                <a:spcPts val="600"/>
              </a:spcAft>
            </a:pPr>
            <a:r>
              <a:rPr lang="en-AU" sz="1200">
                <a:effectLst/>
                <a:latin typeface="Arial"/>
                <a:ea typeface="Calibri"/>
                <a:cs typeface="Arial"/>
              </a:rPr>
              <a:t>It’s been a busy year.</a:t>
            </a:r>
          </a:p>
          <a:p>
            <a:pPr>
              <a:spcBef>
                <a:spcPts val="600"/>
              </a:spcBef>
              <a:spcAft>
                <a:spcPts val="600"/>
              </a:spcAft>
            </a:pPr>
            <a:endParaRPr lang="en-AU" sz="1200">
              <a:effectLst/>
              <a:latin typeface="Arial" panose="020B0604020202020204" pitchFamily="34" charset="0"/>
              <a:ea typeface="Calibri" panose="020F0502020204030204" pitchFamily="34" charset="0"/>
            </a:endParaRPr>
          </a:p>
          <a:p>
            <a:pPr>
              <a:spcBef>
                <a:spcPts val="600"/>
              </a:spcBef>
              <a:spcAft>
                <a:spcPts val="600"/>
              </a:spcAft>
            </a:pPr>
            <a:r>
              <a:rPr lang="en-AU" sz="1200">
                <a:effectLst/>
                <a:latin typeface="Arial"/>
                <a:ea typeface="Calibri"/>
                <a:cs typeface="Arial"/>
              </a:rPr>
              <a:t>With the July 2025 dashboard update, we have added another historical and ongoing context piece which we’ll cover later in the presentation. </a:t>
            </a:r>
          </a:p>
          <a:p>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t>Population-based rates</a:t>
            </a:r>
          </a:p>
          <a:p>
            <a:pPr>
              <a:defRPr/>
            </a:pPr>
            <a:r>
              <a:rPr lang="en-AU" sz="1200"/>
              <a:t>Some of you may remember that at the </a:t>
            </a:r>
            <a:r>
              <a:rPr lang="en-AU"/>
              <a:t>start of</a:t>
            </a:r>
            <a:r>
              <a:rPr lang="en-AU" sz="1200"/>
              <a:t> the agreement, all of the population-based targets (&amp; indicators) were calculated using the ABS 2016 population estimates. In March of this year, we commenced the transition </a:t>
            </a:r>
            <a:r>
              <a:rPr lang="en-AU" sz="1200" u="sng"/>
              <a:t>from</a:t>
            </a:r>
            <a:r>
              <a:rPr lang="en-AU" sz="1200"/>
              <a:t> those 2016-based population rates to 2021-based rates. </a:t>
            </a:r>
          </a:p>
          <a:p>
            <a:pPr>
              <a:defRPr/>
            </a:pPr>
            <a:r>
              <a:rPr lang="en-AU"/>
              <a:t>This transition</a:t>
            </a:r>
            <a:r>
              <a:rPr lang="en-AU" sz="1200"/>
              <a:t> has </a:t>
            </a:r>
            <a:r>
              <a:rPr lang="en-AU"/>
              <a:t>now been</a:t>
            </a:r>
            <a:r>
              <a:rPr lang="en-AU" sz="1200"/>
              <a:t> completed in the July update, with revised population rates for Target 3: preschool enrolment</a:t>
            </a:r>
          </a:p>
          <a:p>
            <a:pPr marL="285750" indent="-285750">
              <a:spcBef>
                <a:spcPts val="600"/>
              </a:spcBef>
              <a:spcAft>
                <a:spcPts val="600"/>
              </a:spcAft>
              <a:buFontTx/>
              <a:buChar char="-"/>
            </a:pPr>
            <a:endParaRPr lang="en-AU" sz="1200">
              <a:effectLst/>
              <a:latin typeface="Arial" panose="020B0604020202020204" pitchFamily="34" charset="0"/>
              <a:ea typeface="Calibri" panose="020F0502020204030204" pitchFamily="34" charset="0"/>
            </a:endParaRPr>
          </a:p>
          <a:p>
            <a:pPr marL="0" indent="0">
              <a:spcBef>
                <a:spcPts val="600"/>
              </a:spcBef>
              <a:spcAft>
                <a:spcPts val="600"/>
              </a:spcAft>
              <a:buFontTx/>
              <a:buNone/>
            </a:pPr>
            <a:r>
              <a:rPr lang="en-AU" sz="1200" b="1">
                <a:effectLst/>
                <a:latin typeface="Arial"/>
                <a:ea typeface="Calibri"/>
                <a:cs typeface="Arial"/>
              </a:rPr>
              <a:t>A new year of data</a:t>
            </a:r>
          </a:p>
          <a:p>
            <a:pPr marL="0" indent="0">
              <a:spcBef>
                <a:spcPts val="600"/>
              </a:spcBef>
              <a:spcAft>
                <a:spcPts val="600"/>
              </a:spcAft>
              <a:buFontTx/>
              <a:buNone/>
            </a:pPr>
            <a:r>
              <a:rPr lang="en-AU" sz="1200">
                <a:effectLst/>
                <a:latin typeface="Arial"/>
                <a:ea typeface="Calibri"/>
                <a:cs typeface="Arial"/>
              </a:rPr>
              <a:t>The July update also includes a new year of data for two targets - target 3: early childhood education and target 4: children developmentally on track. </a:t>
            </a:r>
          </a:p>
          <a:p>
            <a:pPr>
              <a:spcBef>
                <a:spcPts val="600"/>
              </a:spcBef>
              <a:spcAft>
                <a:spcPts val="600"/>
              </a:spcAft>
            </a:pPr>
            <a:endParaRPr lang="en-AU">
              <a:latin typeface="Arial"/>
              <a:ea typeface="Calibri"/>
              <a:cs typeface="Arial"/>
            </a:endParaRPr>
          </a:p>
          <a:p>
            <a:pPr>
              <a:spcBef>
                <a:spcPts val="600"/>
              </a:spcBef>
              <a:spcAft>
                <a:spcPts val="600"/>
              </a:spcAft>
            </a:pPr>
            <a:r>
              <a:rPr lang="en-AU" sz="1200">
                <a:effectLst/>
                <a:latin typeface="Arial"/>
                <a:ea typeface="Calibri"/>
                <a:cs typeface="Arial"/>
              </a:rPr>
              <a:t>This </a:t>
            </a:r>
            <a:r>
              <a:rPr lang="en-AU">
                <a:latin typeface="Arial"/>
                <a:ea typeface="Calibri"/>
                <a:cs typeface="Arial"/>
              </a:rPr>
              <a:t>means</a:t>
            </a:r>
            <a:r>
              <a:rPr lang="en-AU" sz="1200">
                <a:effectLst/>
                <a:latin typeface="Arial"/>
                <a:ea typeface="Calibri"/>
                <a:cs typeface="Arial"/>
              </a:rPr>
              <a:t> </a:t>
            </a:r>
            <a:r>
              <a:rPr lang="en-AU">
                <a:latin typeface="Arial"/>
                <a:ea typeface="Calibri"/>
                <a:cs typeface="Arial"/>
              </a:rPr>
              <a:t>there</a:t>
            </a:r>
            <a:r>
              <a:rPr lang="en-AU" sz="1200">
                <a:effectLst/>
                <a:latin typeface="Arial"/>
                <a:ea typeface="Calibri"/>
                <a:cs typeface="Arial"/>
              </a:rPr>
              <a:t> </a:t>
            </a:r>
            <a:r>
              <a:rPr lang="en-AU">
                <a:latin typeface="Arial"/>
                <a:ea typeface="Calibri"/>
                <a:cs typeface="Arial"/>
              </a:rPr>
              <a:t>is a</a:t>
            </a:r>
            <a:r>
              <a:rPr lang="en-AU" sz="1200">
                <a:effectLst/>
                <a:latin typeface="Arial"/>
                <a:ea typeface="Calibri"/>
                <a:cs typeface="Arial"/>
              </a:rPr>
              <a:t> new assessment of progress for both </a:t>
            </a:r>
            <a:r>
              <a:rPr lang="en-AU">
                <a:latin typeface="Arial"/>
                <a:ea typeface="Calibri"/>
                <a:cs typeface="Arial"/>
              </a:rPr>
              <a:t>targets –</a:t>
            </a:r>
            <a:r>
              <a:rPr lang="en-AU" sz="1200">
                <a:effectLst/>
                <a:latin typeface="Arial"/>
                <a:ea typeface="Calibri"/>
                <a:cs typeface="Arial"/>
              </a:rPr>
              <a:t> </a:t>
            </a:r>
            <a:r>
              <a:rPr lang="en-AU">
                <a:latin typeface="Arial"/>
                <a:ea typeface="Calibri"/>
                <a:cs typeface="Arial"/>
              </a:rPr>
              <a:t>which we will talk</a:t>
            </a:r>
            <a:r>
              <a:rPr lang="en-AU" sz="1200">
                <a:latin typeface="Arial"/>
                <a:ea typeface="Calibri"/>
                <a:cs typeface="Arial"/>
              </a:rPr>
              <a:t> </a:t>
            </a:r>
            <a:r>
              <a:rPr lang="en-AU">
                <a:latin typeface="Arial"/>
                <a:ea typeface="Calibri"/>
                <a:cs typeface="Arial"/>
              </a:rPr>
              <a:t>about</a:t>
            </a:r>
            <a:r>
              <a:rPr lang="en-AU"/>
              <a:t> </a:t>
            </a:r>
            <a:r>
              <a:rPr lang="en-AU" sz="1200"/>
              <a:t>a little later - however we note this is only the second time since the </a:t>
            </a:r>
            <a:r>
              <a:rPr lang="en-AU"/>
              <a:t>start </a:t>
            </a:r>
            <a:r>
              <a:rPr lang="en-AU" sz="1200"/>
              <a:t>of the National Agreement that we’ve been able to update the assessment of progress for target 4.</a:t>
            </a:r>
          </a:p>
          <a:p>
            <a:endParaRPr lang="en-AU" sz="1200"/>
          </a:p>
          <a:p>
            <a:r>
              <a:rPr lang="en-AU" sz="1200"/>
              <a:t>We’ve </a:t>
            </a:r>
            <a:r>
              <a:rPr lang="en-AU"/>
              <a:t>also </a:t>
            </a:r>
            <a:r>
              <a:rPr lang="en-AU" sz="1200"/>
              <a:t>added </a:t>
            </a:r>
            <a:r>
              <a:rPr lang="en-AU" sz="1200" b="1">
                <a:effectLst/>
                <a:latin typeface="Arial"/>
                <a:ea typeface="Calibri"/>
                <a:cs typeface="Arial"/>
              </a:rPr>
              <a:t>12 new supporting indicators </a:t>
            </a:r>
            <a:r>
              <a:rPr lang="en-AU" sz="1200" b="0">
                <a:effectLst/>
                <a:latin typeface="Arial"/>
                <a:ea typeface="Calibri"/>
                <a:cs typeface="Arial"/>
              </a:rPr>
              <a:t>to the dashboard in July, taking the total to </a:t>
            </a:r>
            <a:r>
              <a:rPr lang="en-AU" sz="1200" b="1">
                <a:effectLst/>
                <a:latin typeface="Arial"/>
                <a:ea typeface="Calibri"/>
                <a:cs typeface="Arial"/>
              </a:rPr>
              <a:t>16 new indicators </a:t>
            </a:r>
            <a:r>
              <a:rPr lang="en-AU" sz="1200" b="0">
                <a:effectLst/>
                <a:latin typeface="Arial"/>
                <a:ea typeface="Calibri"/>
                <a:cs typeface="Arial"/>
              </a:rPr>
              <a:t>for this year’s ADCR (four were added in November). </a:t>
            </a:r>
          </a:p>
          <a:p>
            <a:endParaRPr lang="en-AU" sz="1200" b="0">
              <a:effectLst/>
              <a:latin typeface="Arial" panose="020B0604020202020204" pitchFamily="34" charset="0"/>
              <a:ea typeface="Calibri" panose="020F0502020204030204" pitchFamily="34" charset="0"/>
            </a:endParaRPr>
          </a:p>
          <a:p>
            <a:r>
              <a:rPr lang="en-AU" sz="1200" b="0">
                <a:effectLst/>
                <a:latin typeface="Arial"/>
                <a:ea typeface="Calibri"/>
                <a:cs typeface="Arial"/>
              </a:rPr>
              <a:t>We’ve</a:t>
            </a:r>
            <a:r>
              <a:rPr lang="en-AU" sz="1200"/>
              <a:t> also added disaggregated data for target 17: digital inclusion. </a:t>
            </a:r>
          </a:p>
          <a:p>
            <a:r>
              <a:rPr lang="en-AU" sz="1200"/>
              <a:t>(this target now includes data about access to the internet by sex, age, remoteness, socio-economic status and disability status).</a:t>
            </a:r>
          </a:p>
          <a:p>
            <a:endParaRPr lang="en-AU" sz="1200"/>
          </a:p>
          <a:p>
            <a:r>
              <a:rPr lang="en-AU" sz="1200"/>
              <a:t>As I said, it’s been a busy year!</a:t>
            </a:r>
          </a:p>
          <a:p>
            <a:endParaRPr lang="en-AU" sz="1200"/>
          </a:p>
          <a:p>
            <a:endParaRPr lang="en-AU" sz="1200"/>
          </a:p>
          <a:p>
            <a:r>
              <a:rPr lang="en-AU" sz="1200" i="1"/>
              <a:t>Pass to Selwyn to provide an overview of progress</a:t>
            </a:r>
          </a:p>
        </p:txBody>
      </p:sp>
      <p:sp>
        <p:nvSpPr>
          <p:cNvPr id="4" name="Slide Number Placeholder 3"/>
          <p:cNvSpPr>
            <a:spLocks noGrp="1"/>
          </p:cNvSpPr>
          <p:nvPr>
            <p:ph type="sldNum" sz="quarter" idx="5"/>
          </p:nvPr>
        </p:nvSpPr>
        <p:spPr/>
        <p:txBody>
          <a:bodyPr/>
          <a:lstStyle/>
          <a:p>
            <a:fld id="{15FC914F-727F-4624-A469-6520EF5F6E7B}" type="slidenum">
              <a:rPr lang="en-AU" smtClean="0"/>
              <a:t>9</a:t>
            </a:fld>
            <a:endParaRPr lang="en-AU"/>
          </a:p>
        </p:txBody>
      </p:sp>
    </p:spTree>
    <p:extLst>
      <p:ext uri="{BB962C8B-B14F-4D97-AF65-F5344CB8AC3E}">
        <p14:creationId xmlns:p14="http://schemas.microsoft.com/office/powerpoint/2010/main" val="214932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C51A0D-345E-4654-92C8-04695FB34479}"/>
              </a:ext>
            </a:extLst>
          </p:cNvPr>
          <p:cNvSpPr txBox="1">
            <a:spLocks/>
          </p:cNvSpPr>
          <p:nvPr userDrawn="1"/>
        </p:nvSpPr>
        <p:spPr>
          <a:xfrm>
            <a:off x="614050" y="1256659"/>
            <a:ext cx="7922576" cy="932561"/>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2800" b="1" kern="1200" baseline="0">
                <a:solidFill>
                  <a:schemeClr val="tx1">
                    <a:lumMod val="75000"/>
                    <a:lumOff val="25000"/>
                  </a:schemeClr>
                </a:solidFill>
                <a:latin typeface="+mj-lt"/>
                <a:ea typeface="+mj-ea"/>
                <a:cs typeface="+mj-cs"/>
              </a:defRPr>
            </a:lvl1pPr>
          </a:lstStyle>
          <a:p>
            <a:endParaRPr lang="en-AU">
              <a:latin typeface="+mn-lt"/>
            </a:endParaRPr>
          </a:p>
        </p:txBody>
      </p:sp>
      <p:pic>
        <p:nvPicPr>
          <p:cNvPr id="17" name="Picture 16" descr="A black rectangular object with white text&#10;&#10;Description automatically generated">
            <a:extLst>
              <a:ext uri="{FF2B5EF4-FFF2-40B4-BE49-F238E27FC236}">
                <a16:creationId xmlns:a16="http://schemas.microsoft.com/office/drawing/2014/main" id="{73C39F71-13F5-5D82-A28E-FF7BD306A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929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blank">
    <p:spTree>
      <p:nvGrpSpPr>
        <p:cNvPr id="1" name=""/>
        <p:cNvGrpSpPr/>
        <p:nvPr/>
      </p:nvGrpSpPr>
      <p:grpSpPr>
        <a:xfrm>
          <a:off x="0" y="0"/>
          <a:ext cx="0" cy="0"/>
          <a:chOff x="0" y="0"/>
          <a:chExt cx="0" cy="0"/>
        </a:xfrm>
      </p:grpSpPr>
      <p:sp>
        <p:nvSpPr>
          <p:cNvPr id="2" name="Title 1"/>
          <p:cNvSpPr>
            <a:spLocks noGrp="1"/>
          </p:cNvSpPr>
          <p:nvPr>
            <p:ph type="title"/>
          </p:nvPr>
        </p:nvSpPr>
        <p:spPr>
          <a:xfrm>
            <a:off x="252769" y="259162"/>
            <a:ext cx="5677880" cy="523220"/>
          </a:xfrm>
          <a:prstGeom prst="rect">
            <a:avLst/>
          </a:prstGeom>
        </p:spPr>
        <p:txBody>
          <a:bodyPr wrap="none" anchor="t" anchorCtr="0">
            <a:noAutofit/>
          </a:bodyPr>
          <a:lstStyle>
            <a:lvl1pPr algn="l">
              <a:defRPr sz="32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3" name="Text Placeholder 256">
            <a:extLst>
              <a:ext uri="{FF2B5EF4-FFF2-40B4-BE49-F238E27FC236}">
                <a16:creationId xmlns:a16="http://schemas.microsoft.com/office/drawing/2014/main" id="{31E6C9C9-436A-4C26-935C-4D2B94684365}"/>
              </a:ext>
            </a:extLst>
          </p:cNvPr>
          <p:cNvSpPr>
            <a:spLocks noGrp="1"/>
          </p:cNvSpPr>
          <p:nvPr>
            <p:ph type="body" sz="quarter" idx="14" hasCustomPrompt="1"/>
          </p:nvPr>
        </p:nvSpPr>
        <p:spPr>
          <a:xfrm>
            <a:off x="9959141" y="6307653"/>
            <a:ext cx="1565200" cy="386879"/>
          </a:xfrm>
          <a:prstGeom prst="rect">
            <a:avLst/>
          </a:prstGeom>
          <a:noFill/>
          <a:ln>
            <a:noFill/>
          </a:ln>
        </p:spPr>
        <p:txBody>
          <a:bodyPr wrap="none" lIns="144000" tIns="90000" rIns="144000" bIns="90000" anchor="ctr">
            <a:spAutoFit/>
          </a:bodyPr>
          <a:lstStyle>
            <a:lvl1pPr marL="0" indent="0" algn="r">
              <a:buNone/>
              <a:defRPr sz="1333" b="0">
                <a:solidFill>
                  <a:schemeClr val="tx1">
                    <a:lumMod val="75000"/>
                    <a:lumOff val="25000"/>
                  </a:schemeClr>
                </a:solidFill>
              </a:defRPr>
            </a:lvl1pPr>
          </a:lstStyle>
          <a:p>
            <a:pPr lvl="0"/>
            <a:r>
              <a:rPr lang="en-US"/>
              <a:t>Presentation title</a:t>
            </a:r>
            <a:endParaRPr lang="en-AU"/>
          </a:p>
        </p:txBody>
      </p:sp>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11554851" y="6307649"/>
            <a:ext cx="394660" cy="386879"/>
          </a:xfrm>
          <a:prstGeom prst="rect">
            <a:avLst/>
          </a:prstGeom>
          <a:noFill/>
        </p:spPr>
        <p:txBody>
          <a:bodyPr wrap="none" tIns="90000" bIns="90000" anchor="ctr">
            <a:spAutoFit/>
          </a:bodyPr>
          <a:lstStyle>
            <a:lvl1pPr algn="ctr">
              <a:defRPr sz="1333" b="0">
                <a:solidFill>
                  <a:schemeClr val="tx1"/>
                </a:solidFill>
                <a:latin typeface="Arial" panose="020B0604020202020204" pitchFamily="34" charset="0"/>
                <a:cs typeface="Arial" panose="020B0604020202020204" pitchFamily="34" charset="0"/>
              </a:defRPr>
            </a:lvl1pPr>
          </a:lstStyle>
          <a:p>
            <a:fld id="{8A657B52-D046-4802-A3DE-55E7ED70298C}" type="slidenum">
              <a:rPr lang="en-AU" smtClean="0"/>
              <a:pPr/>
              <a:t>‹#›</a:t>
            </a:fld>
            <a:endParaRPr lang="en-AU"/>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11548512" y="6716736"/>
            <a:ext cx="430489"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8AA4E0-BC29-4BCB-9F89-C1FD0715987E}"/>
              </a:ext>
            </a:extLst>
          </p:cNvPr>
          <p:cNvSpPr>
            <a:spLocks noGrp="1"/>
          </p:cNvSpPr>
          <p:nvPr>
            <p:ph idx="1" hasCustomPrompt="1"/>
          </p:nvPr>
        </p:nvSpPr>
        <p:spPr>
          <a:xfrm>
            <a:off x="317501" y="1358901"/>
            <a:ext cx="11264900" cy="4525963"/>
          </a:xfrm>
          <a:prstGeom prst="rect">
            <a:avLst/>
          </a:prstGeom>
        </p:spPr>
        <p:txBody>
          <a:bodyPr vert="horz" lIns="91440" tIns="45720" rIns="91440" bIns="45720" rtlCol="0">
            <a:normAutofit/>
          </a:bodyPr>
          <a:lstStyle>
            <a:lvl1pPr marL="0" indent="0">
              <a:buNone/>
              <a:defRPr/>
            </a:lvl1pPr>
          </a:lstStyle>
          <a:p>
            <a:pPr lvl="0"/>
            <a:r>
              <a:rPr lang="en-US"/>
              <a:t>Heading</a:t>
            </a:r>
          </a:p>
          <a:p>
            <a:pPr lvl="1"/>
            <a:r>
              <a:rPr lang="en-US"/>
              <a:t>Second level</a:t>
            </a:r>
          </a:p>
          <a:p>
            <a:pPr lvl="2"/>
            <a:r>
              <a:rPr lang="en-US"/>
              <a:t>Third level</a:t>
            </a:r>
          </a:p>
        </p:txBody>
      </p:sp>
    </p:spTree>
    <p:extLst>
      <p:ext uri="{BB962C8B-B14F-4D97-AF65-F5344CB8AC3E}">
        <p14:creationId xmlns:p14="http://schemas.microsoft.com/office/powerpoint/2010/main" val="2737859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363" y="660777"/>
            <a:ext cx="11415521" cy="523220"/>
          </a:xfrm>
          <a:prstGeom prst="rect">
            <a:avLst/>
          </a:prstGeom>
        </p:spPr>
        <p:txBody>
          <a:bodyPr wrap="none" anchor="t" anchorCtr="0">
            <a:noAutofit/>
          </a:bodyPr>
          <a:lstStyle>
            <a:lvl1pPr algn="l">
              <a:defRPr sz="32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3" name="Text Placeholder 256">
            <a:extLst>
              <a:ext uri="{FF2B5EF4-FFF2-40B4-BE49-F238E27FC236}">
                <a16:creationId xmlns:a16="http://schemas.microsoft.com/office/drawing/2014/main" id="{31E6C9C9-436A-4C26-935C-4D2B94684365}"/>
              </a:ext>
            </a:extLst>
          </p:cNvPr>
          <p:cNvSpPr>
            <a:spLocks noGrp="1"/>
          </p:cNvSpPr>
          <p:nvPr>
            <p:ph type="body" sz="quarter" idx="14" hasCustomPrompt="1"/>
          </p:nvPr>
        </p:nvSpPr>
        <p:spPr>
          <a:xfrm>
            <a:off x="9959141" y="6307653"/>
            <a:ext cx="1565200" cy="386879"/>
          </a:xfrm>
          <a:prstGeom prst="rect">
            <a:avLst/>
          </a:prstGeom>
          <a:noFill/>
          <a:ln>
            <a:noFill/>
          </a:ln>
        </p:spPr>
        <p:txBody>
          <a:bodyPr wrap="none" lIns="144000" tIns="90000" rIns="144000" bIns="90000" anchor="ctr">
            <a:spAutoFit/>
          </a:bodyPr>
          <a:lstStyle>
            <a:lvl1pPr marL="0" indent="0" algn="r">
              <a:buNone/>
              <a:defRPr sz="1333" b="0">
                <a:solidFill>
                  <a:schemeClr val="tx1">
                    <a:lumMod val="85000"/>
                    <a:lumOff val="15000"/>
                  </a:schemeClr>
                </a:solidFill>
              </a:defRPr>
            </a:lvl1pPr>
          </a:lstStyle>
          <a:p>
            <a:pPr lvl="0"/>
            <a:r>
              <a:rPr lang="en-US"/>
              <a:t>Presentation title</a:t>
            </a:r>
            <a:endParaRPr lang="en-AU"/>
          </a:p>
        </p:txBody>
      </p:sp>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11546035" y="6307651"/>
            <a:ext cx="412292" cy="386879"/>
          </a:xfrm>
          <a:prstGeom prst="rect">
            <a:avLst/>
          </a:prstGeom>
          <a:noFill/>
        </p:spPr>
        <p:txBody>
          <a:bodyPr wrap="none" tIns="90000" bIns="90000" anchor="ctr">
            <a:spAutoFit/>
          </a:bodyPr>
          <a:lstStyle>
            <a:lvl1pPr algn="ctr">
              <a:defRPr sz="1333" b="1">
                <a:solidFill>
                  <a:schemeClr val="accent3"/>
                </a:solidFill>
                <a:latin typeface="Arial Black" panose="020B0A04020102020204" pitchFamily="34" charset="0"/>
                <a:cs typeface="Arial" panose="020B0604020202020204" pitchFamily="34" charset="0"/>
              </a:defRPr>
            </a:lvl1pPr>
          </a:lstStyle>
          <a:p>
            <a:pPr defTabSz="1219170">
              <a:defRPr/>
            </a:pPr>
            <a:fld id="{8A657B52-D046-4802-A3DE-55E7ED70298C}" type="slidenum">
              <a:rPr lang="en-AU" smtClean="0">
                <a:solidFill>
                  <a:srgbClr val="8C3028"/>
                </a:solidFill>
              </a:rPr>
              <a:pPr defTabSz="1219170">
                <a:defRPr/>
              </a:pPr>
              <a:t>‹#›</a:t>
            </a:fld>
            <a:endParaRPr lang="en-AU">
              <a:solidFill>
                <a:srgbClr val="8C3028"/>
              </a:solidFill>
            </a:endParaRPr>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11548512" y="6716736"/>
            <a:ext cx="430489"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EB9C1DA-CEB4-DC43-85C9-C427B6D4CE1A}"/>
              </a:ext>
            </a:extLst>
          </p:cNvPr>
          <p:cNvSpPr>
            <a:spLocks noGrp="1"/>
          </p:cNvSpPr>
          <p:nvPr>
            <p:ph idx="1"/>
          </p:nvPr>
        </p:nvSpPr>
        <p:spPr>
          <a:xfrm>
            <a:off x="393363" y="1467677"/>
            <a:ext cx="11415521"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01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11546035" y="6307651"/>
            <a:ext cx="412292" cy="386879"/>
          </a:xfrm>
          <a:prstGeom prst="rect">
            <a:avLst/>
          </a:prstGeom>
          <a:noFill/>
        </p:spPr>
        <p:txBody>
          <a:bodyPr wrap="none" tIns="90000" bIns="90000" anchor="ctr">
            <a:spAutoFit/>
          </a:bodyPr>
          <a:lstStyle>
            <a:lvl1pPr algn="ctr">
              <a:defRPr sz="1333" b="1">
                <a:solidFill>
                  <a:schemeClr val="accent3"/>
                </a:solidFill>
                <a:latin typeface="Arial Black" panose="020B0A04020102020204" pitchFamily="34" charset="0"/>
                <a:cs typeface="Arial" panose="020B0604020202020204" pitchFamily="34" charset="0"/>
              </a:defRPr>
            </a:lvl1pPr>
          </a:lstStyle>
          <a:p>
            <a:pPr defTabSz="1219170">
              <a:defRPr/>
            </a:pPr>
            <a:fld id="{8A657B52-D046-4802-A3DE-55E7ED70298C}" type="slidenum">
              <a:rPr lang="en-AU" smtClean="0">
                <a:solidFill>
                  <a:srgbClr val="8C3028"/>
                </a:solidFill>
              </a:rPr>
              <a:pPr defTabSz="1219170">
                <a:defRPr/>
              </a:pPr>
              <a:t>‹#›</a:t>
            </a:fld>
            <a:endParaRPr lang="en-AU">
              <a:solidFill>
                <a:srgbClr val="8C3028"/>
              </a:solidFill>
            </a:endParaRPr>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11548512" y="6716736"/>
            <a:ext cx="430489"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2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F8520973-558F-3F4A-072A-564A0894232C}"/>
              </a:ext>
            </a:extLst>
          </p:cNvPr>
          <p:cNvSpPr txBox="1"/>
          <p:nvPr userDrawn="1">
            <p:extLst>
              <p:ext uri="{1162E1C5-73C7-4A58-AE30-91384D911F3F}">
                <p184:classification xmlns:p184="http://schemas.microsoft.com/office/powerpoint/2018/4/main" val="hdr"/>
              </p:ext>
            </p:extLst>
          </p:nvPr>
        </p:nvSpPr>
        <p:spPr>
          <a:xfrm>
            <a:off x="5803075" y="63500"/>
            <a:ext cx="620712"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 OFFICIAL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AD_84DF8097.xml"/><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www.pc.gov.au/closing-the-gap-data" TargetMode="External"/><Relationship Id="rId5" Type="http://schemas.openxmlformats.org/officeDocument/2006/relationships/hyperlink" Target="mailto:ctg.data@pc.gov.a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BC71ED-846E-E9D7-9816-EB973B2FE278}"/>
              </a:ext>
            </a:extLst>
          </p:cNvPr>
          <p:cNvSpPr/>
          <p:nvPr/>
        </p:nvSpPr>
        <p:spPr>
          <a:xfrm>
            <a:off x="454990" y="5269704"/>
            <a:ext cx="5481986" cy="835500"/>
          </a:xfrm>
          <a:prstGeom prst="rect">
            <a:avLst/>
          </a:prstGeom>
          <a:solidFill>
            <a:srgbClr val="8EC9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chemeClr val="tx1"/>
                </a:solidFill>
              </a:rPr>
              <a:t>BOSCAR ARCJC Conference 2025</a:t>
            </a:r>
          </a:p>
        </p:txBody>
      </p:sp>
      <p:sp>
        <p:nvSpPr>
          <p:cNvPr id="28" name="TextBox 27">
            <a:extLst>
              <a:ext uri="{FF2B5EF4-FFF2-40B4-BE49-F238E27FC236}">
                <a16:creationId xmlns:a16="http://schemas.microsoft.com/office/drawing/2014/main" id="{C9598C5D-0C20-F9D5-CDC2-DAD829C5609E}"/>
              </a:ext>
            </a:extLst>
          </p:cNvPr>
          <p:cNvSpPr txBox="1"/>
          <p:nvPr/>
        </p:nvSpPr>
        <p:spPr>
          <a:xfrm>
            <a:off x="6255025" y="5205518"/>
            <a:ext cx="4651514" cy="883383"/>
          </a:xfrm>
          <a:prstGeom prst="rect">
            <a:avLst/>
          </a:prstGeom>
          <a:noFill/>
        </p:spPr>
        <p:txBody>
          <a:bodyPr wrap="square" lIns="91440" tIns="45720" rIns="91440" bIns="45720" anchor="t">
            <a:spAutoFit/>
          </a:bodyPr>
          <a:lstStyle/>
          <a:p>
            <a:pPr marL="0" indent="0">
              <a:lnSpc>
                <a:spcPct val="150000"/>
              </a:lnSpc>
              <a:spcBef>
                <a:spcPts val="0"/>
              </a:spcBef>
              <a:buNone/>
            </a:pPr>
            <a:r>
              <a:rPr lang="en-US" sz="1800" b="1">
                <a:solidFill>
                  <a:schemeClr val="bg1"/>
                </a:solidFill>
              </a:rPr>
              <a:t>Selwyn Button, Commissioner</a:t>
            </a:r>
          </a:p>
          <a:p>
            <a:pPr marL="0" indent="0">
              <a:lnSpc>
                <a:spcPct val="150000"/>
              </a:lnSpc>
              <a:spcBef>
                <a:spcPts val="0"/>
              </a:spcBef>
              <a:buNone/>
            </a:pPr>
            <a:endParaRPr lang="en-US" sz="1800" b="1">
              <a:solidFill>
                <a:schemeClr val="bg1"/>
              </a:solidFill>
            </a:endParaRPr>
          </a:p>
        </p:txBody>
      </p:sp>
      <p:pic>
        <p:nvPicPr>
          <p:cNvPr id="32" name="Picture 31" descr="A blue and black design&#10;&#10;Description automatically generated">
            <a:extLst>
              <a:ext uri="{FF2B5EF4-FFF2-40B4-BE49-F238E27FC236}">
                <a16:creationId xmlns:a16="http://schemas.microsoft.com/office/drawing/2014/main" id="{F89946B9-FB34-0D51-0524-1E32AB84F79E}"/>
              </a:ext>
            </a:extLst>
          </p:cNvPr>
          <p:cNvPicPr>
            <a:picLocks noChangeAspect="1"/>
          </p:cNvPicPr>
          <p:nvPr/>
        </p:nvPicPr>
        <p:blipFill rotWithShape="1">
          <a:blip r:embed="rId3">
            <a:extLst>
              <a:ext uri="{28A0092B-C50C-407E-A947-70E740481C1C}">
                <a14:useLocalDpi xmlns:a14="http://schemas.microsoft.com/office/drawing/2010/main" val="0"/>
              </a:ext>
            </a:extLst>
          </a:blip>
          <a:srcRect l="39009"/>
          <a:stretch/>
        </p:blipFill>
        <p:spPr>
          <a:xfrm>
            <a:off x="6639339" y="316779"/>
            <a:ext cx="5773534" cy="5324756"/>
          </a:xfrm>
          <a:prstGeom prst="rect">
            <a:avLst/>
          </a:prstGeom>
        </p:spPr>
      </p:pic>
      <p:sp>
        <p:nvSpPr>
          <p:cNvPr id="2" name="Title 1">
            <a:extLst>
              <a:ext uri="{FF2B5EF4-FFF2-40B4-BE49-F238E27FC236}">
                <a16:creationId xmlns:a16="http://schemas.microsoft.com/office/drawing/2014/main" id="{31EE47D6-2837-7B0F-4D9E-E00258BE673E}"/>
              </a:ext>
            </a:extLst>
          </p:cNvPr>
          <p:cNvSpPr txBox="1">
            <a:spLocks/>
          </p:cNvSpPr>
          <p:nvPr/>
        </p:nvSpPr>
        <p:spPr>
          <a:xfrm>
            <a:off x="454990" y="2181252"/>
            <a:ext cx="6326164" cy="2702383"/>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a:lnSpc>
                <a:spcPct val="100000"/>
              </a:lnSpc>
              <a:spcBef>
                <a:spcPts val="600"/>
              </a:spcBef>
              <a:spcAft>
                <a:spcPts val="2400"/>
              </a:spcAft>
            </a:pPr>
            <a:r>
              <a:rPr lang="en-US" sz="3600">
                <a:solidFill>
                  <a:schemeClr val="bg1"/>
                </a:solidFill>
                <a:latin typeface="Arial Black" panose="020B0604020202020204" pitchFamily="34" charset="0"/>
                <a:cs typeface="Arial Black" panose="020B0604020202020204" pitchFamily="34" charset="0"/>
              </a:rPr>
              <a:t>Closing the Gap </a:t>
            </a:r>
            <a:br>
              <a:rPr lang="en-US" sz="3600">
                <a:solidFill>
                  <a:schemeClr val="bg1"/>
                </a:solidFill>
                <a:latin typeface="Arial Black" panose="020B0604020202020204" pitchFamily="34" charset="0"/>
                <a:cs typeface="Arial Black" panose="020B0604020202020204" pitchFamily="34" charset="0"/>
              </a:rPr>
            </a:br>
            <a:r>
              <a:rPr lang="en-US" sz="3600">
                <a:solidFill>
                  <a:schemeClr val="bg1"/>
                </a:solidFill>
                <a:latin typeface="Arial Black" panose="020B0604020202020204" pitchFamily="34" charset="0"/>
                <a:cs typeface="Arial Black" panose="020B0604020202020204" pitchFamily="34" charset="0"/>
              </a:rPr>
              <a:t>Information Repository</a:t>
            </a:r>
          </a:p>
          <a:p>
            <a:pPr>
              <a:lnSpc>
                <a:spcPct val="150000"/>
              </a:lnSpc>
              <a:spcBef>
                <a:spcPts val="0"/>
              </a:spcBef>
              <a:spcAft>
                <a:spcPts val="600"/>
              </a:spcAft>
            </a:pPr>
            <a:r>
              <a:rPr lang="en-US" sz="2200">
                <a:solidFill>
                  <a:schemeClr val="bg1"/>
                </a:solidFill>
                <a:latin typeface="Arial" panose="020B0604020202020204" pitchFamily="34" charset="0"/>
                <a:cs typeface="Arial" panose="020B0604020202020204" pitchFamily="34" charset="0"/>
              </a:rPr>
              <a:t>July 2025 Dashboard update </a:t>
            </a:r>
            <a:br>
              <a:rPr lang="en-US" sz="2200">
                <a:solidFill>
                  <a:schemeClr val="bg1"/>
                </a:solidFill>
                <a:latin typeface="Arial" panose="020B0604020202020204" pitchFamily="34" charset="0"/>
                <a:cs typeface="Arial" panose="020B0604020202020204" pitchFamily="34" charset="0"/>
              </a:rPr>
            </a:br>
            <a:r>
              <a:rPr lang="en-US" sz="2200">
                <a:solidFill>
                  <a:schemeClr val="bg1"/>
                </a:solidFill>
                <a:latin typeface="Arial" panose="020B0604020202020204" pitchFamily="34" charset="0"/>
                <a:cs typeface="Arial" panose="020B0604020202020204" pitchFamily="34" charset="0"/>
              </a:rPr>
              <a:t>2025 Annual Data Compilation </a:t>
            </a:r>
            <a:r>
              <a:rPr lang="en-AU" sz="2200">
                <a:solidFill>
                  <a:schemeClr val="bg1"/>
                </a:solidFill>
                <a:latin typeface="Arial" panose="020B0604020202020204" pitchFamily="34" charset="0"/>
                <a:cs typeface="Arial" panose="020B0604020202020204" pitchFamily="34" charset="0"/>
              </a:rPr>
              <a:t>Report</a:t>
            </a:r>
            <a:endParaRPr lang="en-AU" sz="2200">
              <a:solidFill>
                <a:schemeClr val="bg1"/>
              </a:solidFill>
            </a:endParaRPr>
          </a:p>
        </p:txBody>
      </p:sp>
    </p:spTree>
    <p:extLst>
      <p:ext uri="{BB962C8B-B14F-4D97-AF65-F5344CB8AC3E}">
        <p14:creationId xmlns:p14="http://schemas.microsoft.com/office/powerpoint/2010/main" val="198443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marR="0" lvl="0" indent="0" algn="ctr" defTabSz="914400" rtl="0" eaLnBrk="1" fontAlgn="auto" latinLnBrk="0" hangingPunct="1">
              <a:lnSpc>
                <a:spcPts val="2260"/>
              </a:lnSpc>
              <a:spcBef>
                <a:spcPts val="300"/>
              </a:spcBef>
              <a:spcAft>
                <a:spcPts val="1200"/>
              </a:spcAft>
              <a:buClrTx/>
              <a:buSzTx/>
              <a:buFontTx/>
              <a:buNone/>
              <a:tabLst/>
              <a:defRPr/>
            </a:pPr>
            <a:r>
              <a:rPr kumimoji="0" lang="en-AU" sz="2800" i="0" u="none" strike="noStrike" kern="1200" cap="none" spc="-1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rPr>
              <a:t>Overview of progress</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10</a:t>
            </a:fld>
            <a:endParaRPr lang="en-AU">
              <a:latin typeface="+mn-lt"/>
            </a:endParaRPr>
          </a:p>
        </p:txBody>
      </p:sp>
    </p:spTree>
    <p:extLst>
      <p:ext uri="{BB962C8B-B14F-4D97-AF65-F5344CB8AC3E}">
        <p14:creationId xmlns:p14="http://schemas.microsoft.com/office/powerpoint/2010/main" val="341396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361D7-D6CC-5005-3DBD-3A02FD591C25}"/>
              </a:ext>
            </a:extLst>
          </p:cNvPr>
          <p:cNvSpPr>
            <a:spLocks noGrp="1"/>
          </p:cNvSpPr>
          <p:nvPr>
            <p:ph type="title"/>
          </p:nvPr>
        </p:nvSpPr>
        <p:spPr>
          <a:xfrm>
            <a:off x="452474" y="583636"/>
            <a:ext cx="12024821" cy="755694"/>
          </a:xfrm>
        </p:spPr>
        <p:txBody>
          <a:bodyPr wrap="square">
            <a:noAutofit/>
          </a:bodyPr>
          <a:lstStyle/>
          <a:p>
            <a:r>
              <a:rPr lang="en-AU" sz="3000">
                <a:solidFill>
                  <a:schemeClr val="tx1"/>
                </a:solidFill>
                <a:latin typeface="Arial" panose="020B0604020202020204" pitchFamily="34" charset="0"/>
                <a:ea typeface="+mn-ea"/>
              </a:rPr>
              <a:t>The information repository continues to report mixed progress</a:t>
            </a:r>
          </a:p>
        </p:txBody>
      </p:sp>
      <p:sp>
        <p:nvSpPr>
          <p:cNvPr id="31" name="TextBox 30">
            <a:extLst>
              <a:ext uri="{FF2B5EF4-FFF2-40B4-BE49-F238E27FC236}">
                <a16:creationId xmlns:a16="http://schemas.microsoft.com/office/drawing/2014/main" id="{A3729888-A074-D3C5-32AC-EA325F0E89ED}"/>
              </a:ext>
            </a:extLst>
          </p:cNvPr>
          <p:cNvSpPr txBox="1"/>
          <p:nvPr/>
        </p:nvSpPr>
        <p:spPr>
          <a:xfrm>
            <a:off x="676102" y="1326606"/>
            <a:ext cx="10566378" cy="4799154"/>
          </a:xfrm>
          <a:prstGeom prst="rect">
            <a:avLst/>
          </a:prstGeom>
          <a:noFill/>
        </p:spPr>
        <p:txBody>
          <a:bodyPr wrap="square" rtlCol="0">
            <a:noAutofit/>
          </a:bodyPr>
          <a:lstStyle/>
          <a:p>
            <a:pPr algn="l">
              <a:lnSpc>
                <a:spcPct val="200000"/>
              </a:lnSpc>
              <a:spcAft>
                <a:spcPts val="450"/>
              </a:spcAft>
            </a:pPr>
            <a:r>
              <a:rPr lang="en-AU" sz="2200" b="1">
                <a:solidFill>
                  <a:srgbClr val="215B90"/>
                </a:solidFill>
                <a:latin typeface="Arial" panose="020B0604020202020204" pitchFamily="34" charset="0"/>
                <a:cs typeface="Arial" panose="020B0604020202020204" pitchFamily="34" charset="0"/>
              </a:rPr>
              <a:t>Fifteen socio-economic targets with data available to assess progress</a:t>
            </a:r>
          </a:p>
          <a:p>
            <a:pPr marL="1177200" lvl="1">
              <a:lnSpc>
                <a:spcPct val="200000"/>
              </a:lnSpc>
              <a:spcAft>
                <a:spcPts val="1650"/>
              </a:spcAft>
            </a:pPr>
            <a:r>
              <a:rPr lang="en-GB" sz="2000" b="1">
                <a:latin typeface="Arial" panose="020B0604020202020204" pitchFamily="34" charset="0"/>
                <a:cs typeface="Arial" panose="020B0604020202020204" pitchFamily="34" charset="0"/>
              </a:rPr>
              <a:t>4 targets show good improvement and are on track </a:t>
            </a:r>
          </a:p>
          <a:p>
            <a:pPr marL="1177200" lvl="1">
              <a:lnSpc>
                <a:spcPct val="200000"/>
              </a:lnSpc>
              <a:spcAft>
                <a:spcPts val="1650"/>
              </a:spcAft>
            </a:pPr>
            <a:r>
              <a:rPr lang="en-GB" sz="2000" b="1">
                <a:latin typeface="Arial" panose="020B0604020202020204" pitchFamily="34" charset="0"/>
                <a:cs typeface="Arial" panose="020B0604020202020204" pitchFamily="34" charset="0"/>
              </a:rPr>
              <a:t>6 targets show improvement but are not on track  </a:t>
            </a:r>
          </a:p>
          <a:p>
            <a:pPr marL="1177200" lvl="1">
              <a:lnSpc>
                <a:spcPct val="200000"/>
              </a:lnSpc>
              <a:spcAft>
                <a:spcPts val="1650"/>
              </a:spcAft>
            </a:pPr>
            <a:r>
              <a:rPr lang="en-GB" sz="2000" b="1">
                <a:latin typeface="Arial" panose="020B0604020202020204" pitchFamily="34" charset="0"/>
                <a:cs typeface="Arial" panose="020B0604020202020204" pitchFamily="34" charset="0"/>
              </a:rPr>
              <a:t>1 target has no change from the baseline</a:t>
            </a:r>
          </a:p>
          <a:p>
            <a:pPr marL="1177200" lvl="1">
              <a:lnSpc>
                <a:spcPct val="200000"/>
              </a:lnSpc>
              <a:spcAft>
                <a:spcPts val="1650"/>
              </a:spcAft>
            </a:pPr>
            <a:r>
              <a:rPr lang="en-GB" sz="2000" b="1">
                <a:latin typeface="Arial" panose="020B0604020202020204" pitchFamily="34" charset="0"/>
                <a:cs typeface="Arial" panose="020B0604020202020204" pitchFamily="34" charset="0"/>
              </a:rPr>
              <a:t>4 targets are worsening</a:t>
            </a:r>
          </a:p>
          <a:p>
            <a:pPr marL="1177200" lvl="1">
              <a:lnSpc>
                <a:spcPct val="200000"/>
              </a:lnSpc>
              <a:spcAft>
                <a:spcPts val="1650"/>
              </a:spcAft>
            </a:pPr>
            <a:r>
              <a:rPr lang="en-GB" sz="2000" b="1">
                <a:latin typeface="Arial" panose="020B0604020202020204" pitchFamily="34" charset="0"/>
                <a:cs typeface="Arial" panose="020B0604020202020204" pitchFamily="34" charset="0"/>
              </a:rPr>
              <a:t>4 targets cannot be assessed</a:t>
            </a:r>
          </a:p>
          <a:p>
            <a:pPr marL="285750" indent="-285750" algn="l">
              <a:spcAft>
                <a:spcPts val="450"/>
              </a:spcAft>
              <a:buFontTx/>
              <a:buChar char="-"/>
            </a:pPr>
            <a:endParaRPr lang="en-GB" b="1">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E07B921-66BF-4DF8-C441-A840872CCBFF}"/>
              </a:ext>
            </a:extLst>
          </p:cNvPr>
          <p:cNvPicPr>
            <a:picLocks noChangeAspect="1"/>
          </p:cNvPicPr>
          <p:nvPr/>
        </p:nvPicPr>
        <p:blipFill>
          <a:blip r:embed="rId3"/>
          <a:stretch>
            <a:fillRect/>
          </a:stretch>
        </p:blipFill>
        <p:spPr>
          <a:xfrm>
            <a:off x="853721" y="2180157"/>
            <a:ext cx="635363" cy="635363"/>
          </a:xfrm>
          <a:prstGeom prst="rect">
            <a:avLst/>
          </a:prstGeom>
        </p:spPr>
      </p:pic>
      <p:pic>
        <p:nvPicPr>
          <p:cNvPr id="5" name="Picture 4">
            <a:extLst>
              <a:ext uri="{FF2B5EF4-FFF2-40B4-BE49-F238E27FC236}">
                <a16:creationId xmlns:a16="http://schemas.microsoft.com/office/drawing/2014/main" id="{75C8684C-B510-A7F9-3F0E-F086DEF2CC37}"/>
              </a:ext>
            </a:extLst>
          </p:cNvPr>
          <p:cNvPicPr>
            <a:picLocks noChangeAspect="1"/>
          </p:cNvPicPr>
          <p:nvPr/>
        </p:nvPicPr>
        <p:blipFill>
          <a:blip r:embed="rId4"/>
          <a:stretch>
            <a:fillRect/>
          </a:stretch>
        </p:blipFill>
        <p:spPr>
          <a:xfrm>
            <a:off x="664046" y="4789809"/>
            <a:ext cx="1014713" cy="298445"/>
          </a:xfrm>
          <a:prstGeom prst="rect">
            <a:avLst/>
          </a:prstGeom>
        </p:spPr>
      </p:pic>
      <p:pic>
        <p:nvPicPr>
          <p:cNvPr id="6" name="Picture 5" descr="A logo with orange lines&#10;&#10;Description automatically generated">
            <a:extLst>
              <a:ext uri="{FF2B5EF4-FFF2-40B4-BE49-F238E27FC236}">
                <a16:creationId xmlns:a16="http://schemas.microsoft.com/office/drawing/2014/main" id="{0D9F1AC5-22C2-C413-833A-A668F2AC8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02" y="3247033"/>
            <a:ext cx="1905000" cy="1765300"/>
          </a:xfrm>
          <a:prstGeom prst="rect">
            <a:avLst/>
          </a:prstGeom>
        </p:spPr>
      </p:pic>
      <p:pic>
        <p:nvPicPr>
          <p:cNvPr id="7" name="Picture 6" descr="A close up of two circles&#10;&#10;Description automatically generated">
            <a:extLst>
              <a:ext uri="{FF2B5EF4-FFF2-40B4-BE49-F238E27FC236}">
                <a16:creationId xmlns:a16="http://schemas.microsoft.com/office/drawing/2014/main" id="{B2ACA43D-69E9-F331-A921-175B9F196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83899" y="5615372"/>
            <a:ext cx="775005" cy="348752"/>
          </a:xfrm>
          <a:prstGeom prst="rect">
            <a:avLst/>
          </a:prstGeom>
        </p:spPr>
      </p:pic>
      <p:pic>
        <p:nvPicPr>
          <p:cNvPr id="8" name="Picture 7" descr="A orange circle with dots on a black background&#10;&#10;Description automatically generated">
            <a:extLst>
              <a:ext uri="{FF2B5EF4-FFF2-40B4-BE49-F238E27FC236}">
                <a16:creationId xmlns:a16="http://schemas.microsoft.com/office/drawing/2014/main" id="{B350BE8E-B554-6EA8-5266-51D196A857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902" y="2364773"/>
            <a:ext cx="1905000" cy="1765300"/>
          </a:xfrm>
          <a:prstGeom prst="rect">
            <a:avLst/>
          </a:prstGeom>
        </p:spPr>
      </p:pic>
      <p:pic>
        <p:nvPicPr>
          <p:cNvPr id="12" name="Picture 11" descr="A blue and black design&#10;&#10;Description automatically generated">
            <a:extLst>
              <a:ext uri="{FF2B5EF4-FFF2-40B4-BE49-F238E27FC236}">
                <a16:creationId xmlns:a16="http://schemas.microsoft.com/office/drawing/2014/main" id="{E9B97303-3E47-5D0D-6F7A-0B5ECBA00ED3}"/>
              </a:ext>
            </a:extLst>
          </p:cNvPr>
          <p:cNvPicPr>
            <a:picLocks noChangeAspect="1"/>
          </p:cNvPicPr>
          <p:nvPr/>
        </p:nvPicPr>
        <p:blipFill>
          <a:blip r:embed="rId8">
            <a:alphaModFix amt="16000"/>
            <a:extLst>
              <a:ext uri="{28A0092B-C50C-407E-A947-70E740481C1C}">
                <a14:useLocalDpi xmlns:a14="http://schemas.microsoft.com/office/drawing/2010/main" val="0"/>
              </a:ext>
            </a:extLst>
          </a:blip>
          <a:stretch>
            <a:fillRect/>
          </a:stretch>
        </p:blipFill>
        <p:spPr>
          <a:xfrm>
            <a:off x="3945466" y="2380282"/>
            <a:ext cx="8531829" cy="4799154"/>
          </a:xfrm>
          <a:prstGeom prst="rect">
            <a:avLst/>
          </a:prstGeom>
        </p:spPr>
      </p:pic>
      <p:sp>
        <p:nvSpPr>
          <p:cNvPr id="2" name="Slide Number Placeholder 2">
            <a:extLst>
              <a:ext uri="{FF2B5EF4-FFF2-40B4-BE49-F238E27FC236}">
                <a16:creationId xmlns:a16="http://schemas.microsoft.com/office/drawing/2014/main" id="{AAC159A5-C460-6AF1-4441-B525F45726BA}"/>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11</a:t>
            </a:fld>
            <a:endParaRPr lang="en-AU">
              <a:latin typeface="+mn-lt"/>
            </a:endParaRPr>
          </a:p>
        </p:txBody>
      </p:sp>
    </p:spTree>
    <p:extLst>
      <p:ext uri="{BB962C8B-B14F-4D97-AF65-F5344CB8AC3E}">
        <p14:creationId xmlns:p14="http://schemas.microsoft.com/office/powerpoint/2010/main" val="317405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68DC52-AC7F-581F-7E6C-7B37AB24CFA4}"/>
              </a:ext>
            </a:extLst>
          </p:cNvPr>
          <p:cNvSpPr/>
          <p:nvPr/>
        </p:nvSpPr>
        <p:spPr>
          <a:xfrm>
            <a:off x="526929" y="2891374"/>
            <a:ext cx="11223111" cy="1381864"/>
          </a:xfrm>
          <a:prstGeom prst="rect">
            <a:avLst/>
          </a:prstGeom>
          <a:solidFill>
            <a:srgbClr val="795935">
              <a:alpha val="73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F7258A00-D221-DEF3-FCA0-3CEFBEF72CFF}"/>
              </a:ext>
            </a:extLst>
          </p:cNvPr>
          <p:cNvSpPr/>
          <p:nvPr/>
        </p:nvSpPr>
        <p:spPr>
          <a:xfrm>
            <a:off x="526929" y="803414"/>
            <a:ext cx="11223111" cy="2013592"/>
          </a:xfrm>
          <a:prstGeom prst="rect">
            <a:avLst/>
          </a:prstGeom>
          <a:solidFill>
            <a:srgbClr val="76381C">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55C361D7-D6CC-5005-3DBD-3A02FD591C25}"/>
              </a:ext>
            </a:extLst>
          </p:cNvPr>
          <p:cNvSpPr>
            <a:spLocks noGrp="1"/>
          </p:cNvSpPr>
          <p:nvPr>
            <p:ph type="title"/>
          </p:nvPr>
        </p:nvSpPr>
        <p:spPr>
          <a:xfrm>
            <a:off x="463913" y="174167"/>
            <a:ext cx="5677880" cy="523220"/>
          </a:xfrm>
        </p:spPr>
        <p:txBody>
          <a:bodyPr>
            <a:noAutofit/>
          </a:bodyPr>
          <a:lstStyle/>
          <a:p>
            <a:r>
              <a:rPr lang="en-AU" sz="3000">
                <a:solidFill>
                  <a:schemeClr val="tx1"/>
                </a:solidFill>
                <a:latin typeface="Arial" panose="020B0604020202020204" pitchFamily="34" charset="0"/>
                <a:ea typeface="+mn-ea"/>
              </a:rPr>
              <a:t>Outcomes vary by theme</a:t>
            </a:r>
          </a:p>
        </p:txBody>
      </p:sp>
      <p:sp>
        <p:nvSpPr>
          <p:cNvPr id="2" name="Slide Number Placeholder 1">
            <a:extLst>
              <a:ext uri="{FF2B5EF4-FFF2-40B4-BE49-F238E27FC236}">
                <a16:creationId xmlns:a16="http://schemas.microsoft.com/office/drawing/2014/main" id="{35782F48-00C9-C800-61ED-C2BD30B9920F}"/>
              </a:ext>
            </a:extLst>
          </p:cNvPr>
          <p:cNvSpPr>
            <a:spLocks noGrp="1"/>
          </p:cNvSpPr>
          <p:nvPr>
            <p:ph type="sldNum" sz="quarter" idx="4"/>
          </p:nvPr>
        </p:nvSpPr>
        <p:spPr>
          <a:xfrm>
            <a:off x="11554851" y="6294003"/>
            <a:ext cx="394660" cy="386879"/>
          </a:xfrm>
        </p:spPr>
        <p:txBody>
          <a:bodyPr/>
          <a:lstStyle/>
          <a:p>
            <a:fld id="{CCC048A1-DA42-4C84-8285-379A296E6C62}" type="slidenum">
              <a:rPr lang="en-AU" smtClean="0"/>
              <a:t>12</a:t>
            </a:fld>
            <a:endParaRPr lang="en-AU"/>
          </a:p>
        </p:txBody>
      </p:sp>
      <p:sp>
        <p:nvSpPr>
          <p:cNvPr id="18" name="TextBox 17">
            <a:extLst>
              <a:ext uri="{FF2B5EF4-FFF2-40B4-BE49-F238E27FC236}">
                <a16:creationId xmlns:a16="http://schemas.microsoft.com/office/drawing/2014/main" id="{A27037EB-9342-7A8D-4672-22D94CCD2955}"/>
              </a:ext>
            </a:extLst>
          </p:cNvPr>
          <p:cNvSpPr txBox="1"/>
          <p:nvPr/>
        </p:nvSpPr>
        <p:spPr>
          <a:xfrm>
            <a:off x="5680490" y="1548198"/>
            <a:ext cx="1519500" cy="1200329"/>
          </a:xfrm>
          <a:prstGeom prst="rect">
            <a:avLst/>
          </a:prstGeom>
          <a:noFill/>
        </p:spPr>
        <p:txBody>
          <a:bodyPr wrap="square" lIns="91440" tIns="45720" rIns="91440" bIns="45720" anchor="t">
            <a:spAutoFit/>
          </a:bodyPr>
          <a:lstStyle/>
          <a:p>
            <a:pPr algn="ctr">
              <a:spcAft>
                <a:spcPts val="600"/>
              </a:spcAft>
            </a:pPr>
            <a:r>
              <a:rPr lang="en-GB" sz="1200" b="1">
                <a:ea typeface="+mn-lt"/>
                <a:cs typeface="+mn-lt"/>
              </a:rPr>
              <a:t>CtG2</a:t>
            </a:r>
            <a:r>
              <a:rPr lang="en-GB" sz="1000" b="1">
                <a:ea typeface="+mn-lt"/>
                <a:cs typeface="+mn-lt"/>
              </a:rPr>
              <a:t>: </a:t>
            </a:r>
          </a:p>
          <a:p>
            <a:pPr algn="ctr">
              <a:spcAft>
                <a:spcPts val="600"/>
              </a:spcAft>
            </a:pPr>
            <a:r>
              <a:rPr lang="en-GB" sz="1400" b="1">
                <a:ea typeface="+mn-lt"/>
                <a:cs typeface="+mn-lt"/>
              </a:rPr>
              <a:t>89.2% </a:t>
            </a:r>
          </a:p>
          <a:p>
            <a:pPr algn="ctr"/>
            <a:r>
              <a:rPr lang="en-GB" sz="1200"/>
              <a:t>of babies were born with a healthy birthweight in 2022</a:t>
            </a:r>
          </a:p>
        </p:txBody>
      </p:sp>
      <p:sp>
        <p:nvSpPr>
          <p:cNvPr id="19" name="TextBox 18">
            <a:extLst>
              <a:ext uri="{FF2B5EF4-FFF2-40B4-BE49-F238E27FC236}">
                <a16:creationId xmlns:a16="http://schemas.microsoft.com/office/drawing/2014/main" id="{7B88B6D4-94D8-5EA8-6611-C6E62E9DB747}"/>
              </a:ext>
            </a:extLst>
          </p:cNvPr>
          <p:cNvSpPr txBox="1"/>
          <p:nvPr/>
        </p:nvSpPr>
        <p:spPr>
          <a:xfrm>
            <a:off x="7453210" y="1548198"/>
            <a:ext cx="1931435" cy="1015663"/>
          </a:xfrm>
          <a:prstGeom prst="rect">
            <a:avLst/>
          </a:prstGeom>
          <a:noFill/>
        </p:spPr>
        <p:txBody>
          <a:bodyPr wrap="square" lIns="91440" tIns="45720" rIns="91440" bIns="45720" anchor="t">
            <a:spAutoFit/>
          </a:bodyPr>
          <a:lstStyle/>
          <a:p>
            <a:pPr algn="ctr">
              <a:spcAft>
                <a:spcPts val="600"/>
              </a:spcAft>
            </a:pPr>
            <a:r>
              <a:rPr lang="en-GB" sz="1200" b="1">
                <a:ea typeface="+mn-lt"/>
                <a:cs typeface="+mn-lt"/>
              </a:rPr>
              <a:t>CtG14</a:t>
            </a:r>
            <a:r>
              <a:rPr lang="en-GB" sz="1000" b="1">
                <a:ea typeface="+mn-lt"/>
                <a:cs typeface="+mn-lt"/>
              </a:rPr>
              <a:t>: </a:t>
            </a:r>
          </a:p>
          <a:p>
            <a:pPr algn="ctr">
              <a:spcAft>
                <a:spcPts val="600"/>
              </a:spcAft>
            </a:pPr>
            <a:r>
              <a:rPr lang="en-GB" sz="1400" b="1">
                <a:ea typeface="+mn-lt"/>
                <a:cs typeface="+mn-lt"/>
              </a:rPr>
              <a:t>30.8 per 100,000</a:t>
            </a:r>
          </a:p>
          <a:p>
            <a:pPr algn="ctr">
              <a:spcAft>
                <a:spcPts val="600"/>
              </a:spcAft>
            </a:pPr>
            <a:r>
              <a:rPr lang="en-GB" sz="1200"/>
              <a:t>deaths due to </a:t>
            </a:r>
            <a:br>
              <a:rPr lang="en-GB" sz="1200"/>
            </a:br>
            <a:r>
              <a:rPr lang="en-GB" sz="1200"/>
              <a:t>suicide in 2023</a:t>
            </a:r>
            <a:endParaRPr lang="en-GB" sz="1200">
              <a:cs typeface="Arial"/>
            </a:endParaRPr>
          </a:p>
        </p:txBody>
      </p:sp>
      <p:sp>
        <p:nvSpPr>
          <p:cNvPr id="20" name="TextBox 19">
            <a:extLst>
              <a:ext uri="{FF2B5EF4-FFF2-40B4-BE49-F238E27FC236}">
                <a16:creationId xmlns:a16="http://schemas.microsoft.com/office/drawing/2014/main" id="{B6ABBCAC-FBF5-3B64-F568-5F9E1876C58A}"/>
              </a:ext>
            </a:extLst>
          </p:cNvPr>
          <p:cNvSpPr txBox="1"/>
          <p:nvPr/>
        </p:nvSpPr>
        <p:spPr>
          <a:xfrm>
            <a:off x="9436716" y="1548198"/>
            <a:ext cx="2196919" cy="1200329"/>
          </a:xfrm>
          <a:prstGeom prst="rect">
            <a:avLst/>
          </a:prstGeom>
          <a:noFill/>
        </p:spPr>
        <p:txBody>
          <a:bodyPr wrap="square">
            <a:spAutoFit/>
          </a:bodyPr>
          <a:lstStyle/>
          <a:p>
            <a:pPr algn="ctr">
              <a:spcAft>
                <a:spcPts val="600"/>
              </a:spcAft>
            </a:pPr>
            <a:r>
              <a:rPr lang="en-GB" sz="1200" b="1">
                <a:ea typeface="+mn-lt"/>
                <a:cs typeface="+mn-lt"/>
              </a:rPr>
              <a:t>CtG4</a:t>
            </a:r>
            <a:r>
              <a:rPr lang="en-GB" sz="1000" b="1">
                <a:ea typeface="+mn-lt"/>
                <a:cs typeface="+mn-lt"/>
              </a:rPr>
              <a:t>: </a:t>
            </a:r>
          </a:p>
          <a:p>
            <a:pPr algn="ctr">
              <a:spcAft>
                <a:spcPts val="600"/>
              </a:spcAft>
            </a:pPr>
            <a:r>
              <a:rPr lang="en-GB" sz="1400" b="1">
                <a:ea typeface="+mn-lt"/>
                <a:cs typeface="+mn-lt"/>
              </a:rPr>
              <a:t>33.9% </a:t>
            </a:r>
            <a:endParaRPr lang="en-GB" sz="1200" b="1">
              <a:ea typeface="+mn-lt"/>
              <a:cs typeface="+mn-lt"/>
            </a:endParaRPr>
          </a:p>
          <a:p>
            <a:pPr algn="ctr">
              <a:spcAft>
                <a:spcPts val="600"/>
              </a:spcAft>
            </a:pPr>
            <a:r>
              <a:rPr lang="en-GB" sz="1200"/>
              <a:t>of children commencing school were developmentally on track in 2024</a:t>
            </a:r>
            <a:endParaRPr lang="en-AU" sz="1200"/>
          </a:p>
        </p:txBody>
      </p:sp>
      <p:sp>
        <p:nvSpPr>
          <p:cNvPr id="9" name="TextBox 8">
            <a:extLst>
              <a:ext uri="{FF2B5EF4-FFF2-40B4-BE49-F238E27FC236}">
                <a16:creationId xmlns:a16="http://schemas.microsoft.com/office/drawing/2014/main" id="{C91AE75C-ADC0-FF6B-AC6C-5274495871E6}"/>
              </a:ext>
            </a:extLst>
          </p:cNvPr>
          <p:cNvSpPr txBox="1"/>
          <p:nvPr/>
        </p:nvSpPr>
        <p:spPr>
          <a:xfrm>
            <a:off x="3070963" y="3372396"/>
            <a:ext cx="2462180" cy="969496"/>
          </a:xfrm>
          <a:prstGeom prst="rect">
            <a:avLst/>
          </a:prstGeom>
          <a:noFill/>
        </p:spPr>
        <p:txBody>
          <a:bodyPr wrap="square" lIns="121920" tIns="60960" rIns="121920" bIns="60960" anchor="t">
            <a:spAutoFit/>
          </a:bodyPr>
          <a:lstStyle/>
          <a:p>
            <a:pPr algn="ctr">
              <a:spcAft>
                <a:spcPts val="600"/>
              </a:spcAft>
            </a:pPr>
            <a:r>
              <a:rPr lang="en-GB" sz="1200" b="1"/>
              <a:t>CtG12</a:t>
            </a:r>
            <a:r>
              <a:rPr lang="en-GB" sz="1000" b="1"/>
              <a:t>: </a:t>
            </a:r>
          </a:p>
          <a:p>
            <a:pPr algn="ctr">
              <a:spcAft>
                <a:spcPts val="600"/>
              </a:spcAft>
            </a:pPr>
            <a:r>
              <a:rPr lang="en-GB" sz="1400" b="1"/>
              <a:t>50.3 per 1,000 </a:t>
            </a:r>
            <a:br>
              <a:rPr lang="en-GB" sz="1200" b="1"/>
            </a:br>
            <a:r>
              <a:rPr lang="en-GB" sz="1200"/>
              <a:t>children were in </a:t>
            </a:r>
            <a:br>
              <a:rPr lang="en-GB" sz="1200"/>
            </a:br>
            <a:r>
              <a:rPr lang="en-GB" sz="1200"/>
              <a:t>out-of-home care in 2024</a:t>
            </a:r>
            <a:endParaRPr lang="en-GB" sz="1200">
              <a:cs typeface="Arial"/>
            </a:endParaRPr>
          </a:p>
        </p:txBody>
      </p:sp>
      <p:sp>
        <p:nvSpPr>
          <p:cNvPr id="10" name="TextBox 9">
            <a:extLst>
              <a:ext uri="{FF2B5EF4-FFF2-40B4-BE49-F238E27FC236}">
                <a16:creationId xmlns:a16="http://schemas.microsoft.com/office/drawing/2014/main" id="{7DE35898-2510-CA70-9704-271E4B3835F0}"/>
              </a:ext>
            </a:extLst>
          </p:cNvPr>
          <p:cNvSpPr txBox="1"/>
          <p:nvPr/>
        </p:nvSpPr>
        <p:spPr>
          <a:xfrm>
            <a:off x="6068290" y="3385726"/>
            <a:ext cx="2725416" cy="938719"/>
          </a:xfrm>
          <a:prstGeom prst="rect">
            <a:avLst/>
          </a:prstGeom>
          <a:noFill/>
        </p:spPr>
        <p:txBody>
          <a:bodyPr wrap="square" lIns="121920" tIns="60960" rIns="121920" bIns="60960" anchor="t">
            <a:spAutoFit/>
          </a:bodyPr>
          <a:lstStyle/>
          <a:p>
            <a:pPr algn="ctr">
              <a:spcAft>
                <a:spcPts val="600"/>
              </a:spcAft>
            </a:pPr>
            <a:r>
              <a:rPr lang="en-GB" sz="1000" b="1"/>
              <a:t>CtG13:</a:t>
            </a:r>
          </a:p>
          <a:p>
            <a:pPr algn="ctr">
              <a:spcAft>
                <a:spcPts val="600"/>
              </a:spcAft>
            </a:pPr>
            <a:r>
              <a:rPr lang="en-GB" sz="1400" b="1"/>
              <a:t>8.4%</a:t>
            </a:r>
            <a:br>
              <a:rPr lang="en-GB" sz="1400" b="1"/>
            </a:br>
            <a:r>
              <a:rPr lang="en-GB" sz="1200"/>
              <a:t>of females experienced harm</a:t>
            </a:r>
            <a:br>
              <a:rPr lang="en-GB" sz="1200"/>
            </a:br>
            <a:r>
              <a:rPr lang="en-GB" sz="1200"/>
              <a:t>No new data since baseline</a:t>
            </a:r>
            <a:endParaRPr lang="en-GB" sz="1200">
              <a:cs typeface="Arial"/>
            </a:endParaRPr>
          </a:p>
        </p:txBody>
      </p:sp>
      <p:pic>
        <p:nvPicPr>
          <p:cNvPr id="33" name="Picture 32">
            <a:extLst>
              <a:ext uri="{FF2B5EF4-FFF2-40B4-BE49-F238E27FC236}">
                <a16:creationId xmlns:a16="http://schemas.microsoft.com/office/drawing/2014/main" id="{9E4542EC-674A-3BFA-9096-F1701DAB94C1}"/>
              </a:ext>
            </a:extLst>
          </p:cNvPr>
          <p:cNvPicPr>
            <a:picLocks noChangeAspect="1"/>
          </p:cNvPicPr>
          <p:nvPr/>
        </p:nvPicPr>
        <p:blipFill>
          <a:blip r:embed="rId3"/>
          <a:stretch>
            <a:fillRect/>
          </a:stretch>
        </p:blipFill>
        <p:spPr>
          <a:xfrm>
            <a:off x="7904066" y="1067612"/>
            <a:ext cx="1014713" cy="298445"/>
          </a:xfrm>
          <a:prstGeom prst="rect">
            <a:avLst/>
          </a:prstGeom>
        </p:spPr>
      </p:pic>
      <p:pic>
        <p:nvPicPr>
          <p:cNvPr id="34" name="Picture 33">
            <a:extLst>
              <a:ext uri="{FF2B5EF4-FFF2-40B4-BE49-F238E27FC236}">
                <a16:creationId xmlns:a16="http://schemas.microsoft.com/office/drawing/2014/main" id="{DF327221-9E77-3796-8DFD-B8BC12889918}"/>
              </a:ext>
            </a:extLst>
          </p:cNvPr>
          <p:cNvPicPr>
            <a:picLocks noChangeAspect="1"/>
          </p:cNvPicPr>
          <p:nvPr/>
        </p:nvPicPr>
        <p:blipFill>
          <a:blip r:embed="rId3"/>
          <a:stretch>
            <a:fillRect/>
          </a:stretch>
        </p:blipFill>
        <p:spPr>
          <a:xfrm>
            <a:off x="10027818" y="1067612"/>
            <a:ext cx="1014713" cy="298445"/>
          </a:xfrm>
          <a:prstGeom prst="rect">
            <a:avLst/>
          </a:prstGeom>
        </p:spPr>
      </p:pic>
      <p:pic>
        <p:nvPicPr>
          <p:cNvPr id="35" name="Picture 34">
            <a:extLst>
              <a:ext uri="{FF2B5EF4-FFF2-40B4-BE49-F238E27FC236}">
                <a16:creationId xmlns:a16="http://schemas.microsoft.com/office/drawing/2014/main" id="{9A1CB193-6A20-3803-B178-E0D8CA026908}"/>
              </a:ext>
            </a:extLst>
          </p:cNvPr>
          <p:cNvPicPr>
            <a:picLocks noChangeAspect="1"/>
          </p:cNvPicPr>
          <p:nvPr/>
        </p:nvPicPr>
        <p:blipFill>
          <a:blip r:embed="rId3"/>
          <a:stretch>
            <a:fillRect/>
          </a:stretch>
        </p:blipFill>
        <p:spPr>
          <a:xfrm>
            <a:off x="3794696" y="3021146"/>
            <a:ext cx="1014713" cy="298445"/>
          </a:xfrm>
          <a:prstGeom prst="rect">
            <a:avLst/>
          </a:prstGeom>
        </p:spPr>
      </p:pic>
      <p:pic>
        <p:nvPicPr>
          <p:cNvPr id="58" name="Picture 57" descr="A close up of two circles&#10;&#10;Description automatically generated">
            <a:extLst>
              <a:ext uri="{FF2B5EF4-FFF2-40B4-BE49-F238E27FC236}">
                <a16:creationId xmlns:a16="http://schemas.microsoft.com/office/drawing/2014/main" id="{88C3E85E-28FE-9378-CD3A-F7F9AAF6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7063025" y="3087255"/>
            <a:ext cx="622362" cy="280063"/>
          </a:xfrm>
          <a:prstGeom prst="rect">
            <a:avLst/>
          </a:prstGeom>
        </p:spPr>
      </p:pic>
      <p:pic>
        <p:nvPicPr>
          <p:cNvPr id="62" name="Picture 61" descr="A orange circle with dots on a black background&#10;&#10;Description automatically generated">
            <a:extLst>
              <a:ext uri="{FF2B5EF4-FFF2-40B4-BE49-F238E27FC236}">
                <a16:creationId xmlns:a16="http://schemas.microsoft.com/office/drawing/2014/main" id="{D29F8899-0226-5D77-450C-9B8BEC69BFB3}"/>
              </a:ext>
            </a:extLst>
          </p:cNvPr>
          <p:cNvPicPr>
            <a:picLocks noChangeAspect="1"/>
          </p:cNvPicPr>
          <p:nvPr/>
        </p:nvPicPr>
        <p:blipFill>
          <a:blip r:embed="rId5">
            <a:extLst>
              <a:ext uri="{28A0092B-C50C-407E-A947-70E740481C1C}">
                <a14:useLocalDpi xmlns:a14="http://schemas.microsoft.com/office/drawing/2010/main" val="0"/>
              </a:ext>
            </a:extLst>
          </a:blip>
          <a:srcRect l="34011" t="35448" r="29378" b="25383"/>
          <a:stretch/>
        </p:blipFill>
        <p:spPr>
          <a:xfrm>
            <a:off x="3901176" y="870609"/>
            <a:ext cx="644053" cy="638522"/>
          </a:xfrm>
          <a:prstGeom prst="rect">
            <a:avLst/>
          </a:prstGeom>
        </p:spPr>
      </p:pic>
      <p:sp>
        <p:nvSpPr>
          <p:cNvPr id="66" name="Rectangle 65">
            <a:extLst>
              <a:ext uri="{FF2B5EF4-FFF2-40B4-BE49-F238E27FC236}">
                <a16:creationId xmlns:a16="http://schemas.microsoft.com/office/drawing/2014/main" id="{90050A9E-38D6-21E0-8D67-6AA04B31A098}"/>
              </a:ext>
            </a:extLst>
          </p:cNvPr>
          <p:cNvSpPr/>
          <p:nvPr/>
        </p:nvSpPr>
        <p:spPr>
          <a:xfrm>
            <a:off x="526930" y="2891374"/>
            <a:ext cx="2265208" cy="1373792"/>
          </a:xfrm>
          <a:prstGeom prst="rect">
            <a:avLst/>
          </a:prstGeom>
          <a:solidFill>
            <a:srgbClr val="795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BDF9B0C-CB8B-6DD2-2435-D3E37679A1A2}"/>
              </a:ext>
            </a:extLst>
          </p:cNvPr>
          <p:cNvSpPr txBox="1"/>
          <p:nvPr/>
        </p:nvSpPr>
        <p:spPr>
          <a:xfrm>
            <a:off x="654348" y="3319591"/>
            <a:ext cx="2271150" cy="1107996"/>
          </a:xfrm>
          <a:prstGeom prst="rect">
            <a:avLst/>
          </a:prstGeom>
          <a:noFill/>
        </p:spPr>
        <p:txBody>
          <a:bodyPr wrap="square" rtlCol="0">
            <a:noAutofit/>
          </a:bodyPr>
          <a:lstStyle/>
          <a:p>
            <a:pPr>
              <a:spcAft>
                <a:spcPts val="450"/>
              </a:spcAft>
            </a:pPr>
            <a:r>
              <a:rPr lang="en-AU" b="1">
                <a:solidFill>
                  <a:schemeClr val="bg1"/>
                </a:solidFill>
                <a:latin typeface="Arial" panose="020B0604020202020204" pitchFamily="34" charset="0"/>
                <a:cs typeface="Arial" panose="020B0604020202020204" pitchFamily="34" charset="0"/>
              </a:rPr>
              <a:t>Families and kin</a:t>
            </a:r>
          </a:p>
        </p:txBody>
      </p:sp>
      <p:sp>
        <p:nvSpPr>
          <p:cNvPr id="86" name="Rectangle 85">
            <a:extLst>
              <a:ext uri="{FF2B5EF4-FFF2-40B4-BE49-F238E27FC236}">
                <a16:creationId xmlns:a16="http://schemas.microsoft.com/office/drawing/2014/main" id="{1225B037-A0B2-819B-98B9-E69AB20BFF0C}"/>
              </a:ext>
            </a:extLst>
          </p:cNvPr>
          <p:cNvSpPr/>
          <p:nvPr/>
        </p:nvSpPr>
        <p:spPr>
          <a:xfrm>
            <a:off x="526930" y="803414"/>
            <a:ext cx="2265208" cy="2013592"/>
          </a:xfrm>
          <a:prstGeom prst="rect">
            <a:avLst/>
          </a:prstGeom>
          <a:solidFill>
            <a:srgbClr val="7638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BF9B0A9-B46D-1326-140B-CC1C83CCBF30}"/>
              </a:ext>
            </a:extLst>
          </p:cNvPr>
          <p:cNvSpPr txBox="1"/>
          <p:nvPr/>
        </p:nvSpPr>
        <p:spPr>
          <a:xfrm>
            <a:off x="654348" y="1402493"/>
            <a:ext cx="1920405" cy="1438916"/>
          </a:xfrm>
          <a:prstGeom prst="rect">
            <a:avLst/>
          </a:prstGeom>
          <a:noFill/>
        </p:spPr>
        <p:txBody>
          <a:bodyPr wrap="square" rtlCol="0">
            <a:noAutofit/>
          </a:bodyPr>
          <a:lstStyle/>
          <a:p>
            <a:pPr algn="l">
              <a:spcAft>
                <a:spcPts val="450"/>
              </a:spcAft>
            </a:pPr>
            <a:r>
              <a:rPr lang="en-AU" b="1">
                <a:solidFill>
                  <a:schemeClr val="bg1"/>
                </a:solidFill>
                <a:latin typeface="Arial" panose="020B0604020202020204" pitchFamily="34" charset="0"/>
                <a:cs typeface="Arial" panose="020B0604020202020204" pitchFamily="34" charset="0"/>
              </a:rPr>
              <a:t>Health, Wellbeing and development</a:t>
            </a:r>
          </a:p>
        </p:txBody>
      </p:sp>
      <p:graphicFrame>
        <p:nvGraphicFramePr>
          <p:cNvPr id="38" name="Table 37">
            <a:extLst>
              <a:ext uri="{FF2B5EF4-FFF2-40B4-BE49-F238E27FC236}">
                <a16:creationId xmlns:a16="http://schemas.microsoft.com/office/drawing/2014/main" id="{72690787-041F-CED2-D21F-BFE12648D107}"/>
              </a:ext>
            </a:extLst>
          </p:cNvPr>
          <p:cNvGraphicFramePr>
            <a:graphicFrameLocks noGrp="1"/>
          </p:cNvGraphicFramePr>
          <p:nvPr>
            <p:extLst>
              <p:ext uri="{D42A27DB-BD31-4B8C-83A1-F6EECF244321}">
                <p14:modId xmlns:p14="http://schemas.microsoft.com/office/powerpoint/2010/main" val="2100976870"/>
              </p:ext>
            </p:extLst>
          </p:nvPr>
        </p:nvGraphicFramePr>
        <p:xfrm>
          <a:off x="3065911" y="1548198"/>
          <a:ext cx="2265208" cy="1188720"/>
        </p:xfrm>
        <a:graphic>
          <a:graphicData uri="http://schemas.openxmlformats.org/drawingml/2006/table">
            <a:tbl>
              <a:tblPr firstRow="1" bandRow="1">
                <a:tableStyleId>{5C22544A-7EE6-4342-B048-85BDC9FD1C3A}</a:tableStyleId>
              </a:tblPr>
              <a:tblGrid>
                <a:gridCol w="1132604">
                  <a:extLst>
                    <a:ext uri="{9D8B030D-6E8A-4147-A177-3AD203B41FA5}">
                      <a16:colId xmlns:a16="http://schemas.microsoft.com/office/drawing/2014/main" val="2906201541"/>
                    </a:ext>
                  </a:extLst>
                </a:gridCol>
                <a:gridCol w="1132604">
                  <a:extLst>
                    <a:ext uri="{9D8B030D-6E8A-4147-A177-3AD203B41FA5}">
                      <a16:colId xmlns:a16="http://schemas.microsoft.com/office/drawing/2014/main" val="904171095"/>
                    </a:ext>
                  </a:extLst>
                </a:gridCol>
              </a:tblGrid>
              <a:tr h="120711">
                <a:tc grid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200" b="1">
                          <a:solidFill>
                            <a:schemeClr val="tx1"/>
                          </a:solidFill>
                        </a:rPr>
                        <a:t>CtG1</a:t>
                      </a:r>
                      <a:r>
                        <a:rPr lang="en-GB" sz="900" b="1">
                          <a:solidFill>
                            <a:schemeClr val="tx1"/>
                          </a:solidFill>
                        </a:rPr>
                        <a: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51377"/>
                  </a:ext>
                </a:extLst>
              </a:tr>
              <a:tr h="339136">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200" b="1">
                          <a:solidFill>
                            <a:schemeClr val="tx1"/>
                          </a:solidFill>
                        </a:rPr>
                        <a:t>71.9 years for males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tx1"/>
                          </a:solidFill>
                        </a:rPr>
                        <a:t>75.6 years for females</a:t>
                      </a:r>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588381"/>
                  </a:ext>
                </a:extLst>
              </a:tr>
              <a:tr h="339136">
                <a:tc grid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200">
                          <a:solidFill>
                            <a:schemeClr val="tx1"/>
                          </a:solidFill>
                        </a:rPr>
                        <a:t>is the life expectancy </a:t>
                      </a:r>
                      <a:br>
                        <a:rPr lang="en-GB" sz="1200">
                          <a:solidFill>
                            <a:srgbClr val="000000"/>
                          </a:solidFill>
                        </a:rPr>
                      </a:br>
                      <a:r>
                        <a:rPr lang="en-GB" sz="1200">
                          <a:solidFill>
                            <a:schemeClr val="tx1"/>
                          </a:solidFill>
                        </a:rPr>
                        <a:t>of people born in 2020–2022</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007834"/>
                  </a:ext>
                </a:extLst>
              </a:tr>
            </a:tbl>
          </a:graphicData>
        </a:graphic>
      </p:graphicFrame>
      <p:sp>
        <p:nvSpPr>
          <p:cNvPr id="28" name="Rectangle 27">
            <a:extLst>
              <a:ext uri="{FF2B5EF4-FFF2-40B4-BE49-F238E27FC236}">
                <a16:creationId xmlns:a16="http://schemas.microsoft.com/office/drawing/2014/main" id="{0E9CF353-4562-9F2A-2E3F-63F397F6A72E}"/>
              </a:ext>
            </a:extLst>
          </p:cNvPr>
          <p:cNvSpPr/>
          <p:nvPr/>
        </p:nvSpPr>
        <p:spPr>
          <a:xfrm>
            <a:off x="526928" y="4340935"/>
            <a:ext cx="11223111" cy="1855194"/>
          </a:xfrm>
          <a:prstGeom prst="rect">
            <a:avLst/>
          </a:prstGeom>
          <a:solidFill>
            <a:srgbClr val="215B90">
              <a:alpha val="554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5" name="Picture 44">
            <a:extLst>
              <a:ext uri="{FF2B5EF4-FFF2-40B4-BE49-F238E27FC236}">
                <a16:creationId xmlns:a16="http://schemas.microsoft.com/office/drawing/2014/main" id="{E60CE458-B253-47AB-952C-C93134B2A94D}"/>
              </a:ext>
            </a:extLst>
          </p:cNvPr>
          <p:cNvPicPr>
            <a:picLocks noChangeAspect="1"/>
          </p:cNvPicPr>
          <p:nvPr/>
        </p:nvPicPr>
        <p:blipFill>
          <a:blip r:embed="rId6"/>
          <a:stretch>
            <a:fillRect/>
          </a:stretch>
        </p:blipFill>
        <p:spPr>
          <a:xfrm>
            <a:off x="4019818" y="4465281"/>
            <a:ext cx="525411" cy="525411"/>
          </a:xfrm>
          <a:prstGeom prst="rect">
            <a:avLst/>
          </a:prstGeom>
        </p:spPr>
      </p:pic>
      <p:pic>
        <p:nvPicPr>
          <p:cNvPr id="63" name="Picture 62" descr="A orange circle with dots on a black background&#10;&#10;Description automatically generated">
            <a:extLst>
              <a:ext uri="{FF2B5EF4-FFF2-40B4-BE49-F238E27FC236}">
                <a16:creationId xmlns:a16="http://schemas.microsoft.com/office/drawing/2014/main" id="{D3C79B3C-507C-02A1-CCC0-1096D598D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6479" y="3732534"/>
            <a:ext cx="1759191" cy="1630184"/>
          </a:xfrm>
          <a:prstGeom prst="rect">
            <a:avLst/>
          </a:prstGeom>
        </p:spPr>
      </p:pic>
      <p:pic>
        <p:nvPicPr>
          <p:cNvPr id="64" name="Picture 63" descr="A orange circle with dots on a black background&#10;&#10;Description automatically generated">
            <a:extLst>
              <a:ext uri="{FF2B5EF4-FFF2-40B4-BE49-F238E27FC236}">
                <a16:creationId xmlns:a16="http://schemas.microsoft.com/office/drawing/2014/main" id="{116D7C18-5215-FBA4-08E8-1214C7239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743" y="3766541"/>
            <a:ext cx="1759191" cy="1630184"/>
          </a:xfrm>
          <a:prstGeom prst="rect">
            <a:avLst/>
          </a:prstGeom>
        </p:spPr>
      </p:pic>
      <p:pic>
        <p:nvPicPr>
          <p:cNvPr id="65" name="Picture 64" descr="A orange circle with dots on a black background&#10;&#10;Description automatically generated">
            <a:extLst>
              <a:ext uri="{FF2B5EF4-FFF2-40B4-BE49-F238E27FC236}">
                <a16:creationId xmlns:a16="http://schemas.microsoft.com/office/drawing/2014/main" id="{9AFC2DC4-03D1-2374-897A-7037A1077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0759" y="3766541"/>
            <a:ext cx="1759191" cy="1630184"/>
          </a:xfrm>
          <a:prstGeom prst="rect">
            <a:avLst/>
          </a:prstGeom>
        </p:spPr>
      </p:pic>
      <p:sp>
        <p:nvSpPr>
          <p:cNvPr id="87" name="Rectangle 86">
            <a:extLst>
              <a:ext uri="{FF2B5EF4-FFF2-40B4-BE49-F238E27FC236}">
                <a16:creationId xmlns:a16="http://schemas.microsoft.com/office/drawing/2014/main" id="{E0C38832-6E16-1C40-4654-EE22793CAA09}"/>
              </a:ext>
            </a:extLst>
          </p:cNvPr>
          <p:cNvSpPr/>
          <p:nvPr/>
        </p:nvSpPr>
        <p:spPr>
          <a:xfrm>
            <a:off x="526929" y="4332180"/>
            <a:ext cx="2265208" cy="1872704"/>
          </a:xfrm>
          <a:prstGeom prst="rect">
            <a:avLst/>
          </a:prstGeom>
          <a:solidFill>
            <a:srgbClr val="215B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DF169A54-D87E-F3DF-8637-473AFED8E510}"/>
              </a:ext>
            </a:extLst>
          </p:cNvPr>
          <p:cNvSpPr txBox="1"/>
          <p:nvPr/>
        </p:nvSpPr>
        <p:spPr>
          <a:xfrm>
            <a:off x="654348" y="4849462"/>
            <a:ext cx="2101073" cy="1594505"/>
          </a:xfrm>
          <a:prstGeom prst="rect">
            <a:avLst/>
          </a:prstGeom>
          <a:noFill/>
        </p:spPr>
        <p:txBody>
          <a:bodyPr wrap="square" rtlCol="0">
            <a:noAutofit/>
          </a:bodyPr>
          <a:lstStyle/>
          <a:p>
            <a:pPr>
              <a:spcAft>
                <a:spcPts val="450"/>
              </a:spcAft>
            </a:pPr>
            <a:r>
              <a:rPr lang="en-AU" b="1">
                <a:solidFill>
                  <a:schemeClr val="bg1"/>
                </a:solidFill>
                <a:latin typeface="Arial" panose="020B0604020202020204" pitchFamily="34" charset="0"/>
                <a:cs typeface="Arial" panose="020B0604020202020204" pitchFamily="34" charset="0"/>
              </a:rPr>
              <a:t>Education and training</a:t>
            </a:r>
          </a:p>
        </p:txBody>
      </p:sp>
      <p:sp>
        <p:nvSpPr>
          <p:cNvPr id="16" name="TextBox 15">
            <a:extLst>
              <a:ext uri="{FF2B5EF4-FFF2-40B4-BE49-F238E27FC236}">
                <a16:creationId xmlns:a16="http://schemas.microsoft.com/office/drawing/2014/main" id="{249268D7-318A-7338-F2C3-C35578AF75E1}"/>
              </a:ext>
            </a:extLst>
          </p:cNvPr>
          <p:cNvSpPr txBox="1"/>
          <p:nvPr/>
        </p:nvSpPr>
        <p:spPr>
          <a:xfrm>
            <a:off x="3333907" y="5007662"/>
            <a:ext cx="1955630" cy="1046440"/>
          </a:xfrm>
          <a:prstGeom prst="rect">
            <a:avLst/>
          </a:prstGeom>
          <a:noFill/>
        </p:spPr>
        <p:txBody>
          <a:bodyPr wrap="square" lIns="121920" tIns="60960" rIns="121920" bIns="60960" anchor="t">
            <a:spAutoFit/>
          </a:bodyPr>
          <a:lstStyle/>
          <a:p>
            <a:pPr algn="ctr">
              <a:spcAft>
                <a:spcPts val="600"/>
              </a:spcAft>
            </a:pPr>
            <a:r>
              <a:rPr lang="en-GB" sz="1200" b="1"/>
              <a:t>CtG3: </a:t>
            </a:r>
          </a:p>
          <a:p>
            <a:pPr algn="ctr">
              <a:spcAft>
                <a:spcPts val="600"/>
              </a:spcAft>
            </a:pPr>
            <a:r>
              <a:rPr lang="en-GB" sz="1400" b="1"/>
              <a:t>94.2% </a:t>
            </a:r>
          </a:p>
          <a:p>
            <a:pPr algn="ctr">
              <a:spcAft>
                <a:spcPts val="600"/>
              </a:spcAft>
            </a:pPr>
            <a:r>
              <a:rPr lang="en-GB" sz="1200"/>
              <a:t>Of children were enrolled in preschool in 2024</a:t>
            </a:r>
            <a:endParaRPr lang="en-AU" sz="1200"/>
          </a:p>
        </p:txBody>
      </p:sp>
      <p:sp>
        <p:nvSpPr>
          <p:cNvPr id="23" name="TextBox 22">
            <a:extLst>
              <a:ext uri="{FF2B5EF4-FFF2-40B4-BE49-F238E27FC236}">
                <a16:creationId xmlns:a16="http://schemas.microsoft.com/office/drawing/2014/main" id="{15BFC6AD-A9DB-0BFC-21F6-BDACA8113318}"/>
              </a:ext>
            </a:extLst>
          </p:cNvPr>
          <p:cNvSpPr txBox="1"/>
          <p:nvPr/>
        </p:nvSpPr>
        <p:spPr>
          <a:xfrm>
            <a:off x="5583743" y="5007662"/>
            <a:ext cx="1661787" cy="1200329"/>
          </a:xfrm>
          <a:prstGeom prst="rect">
            <a:avLst/>
          </a:prstGeom>
          <a:noFill/>
        </p:spPr>
        <p:txBody>
          <a:bodyPr wrap="square" lIns="91440" tIns="45720" rIns="91440" bIns="45720" anchor="t">
            <a:spAutoFit/>
          </a:bodyPr>
          <a:lstStyle/>
          <a:p>
            <a:pPr algn="ctr">
              <a:spcAft>
                <a:spcPts val="600"/>
              </a:spcAft>
            </a:pPr>
            <a:r>
              <a:rPr lang="en-GB" sz="1200" b="1"/>
              <a:t>CtG5: </a:t>
            </a:r>
          </a:p>
          <a:p>
            <a:pPr algn="ctr">
              <a:spcAft>
                <a:spcPts val="600"/>
              </a:spcAft>
            </a:pPr>
            <a:r>
              <a:rPr lang="en-GB" sz="1400" b="1"/>
              <a:t>68.1% </a:t>
            </a:r>
          </a:p>
          <a:p>
            <a:pPr algn="ctr">
              <a:spcAft>
                <a:spcPts val="600"/>
              </a:spcAft>
            </a:pPr>
            <a:r>
              <a:rPr lang="en-GB" sz="1200"/>
              <a:t>of 20–24 year olds with year 12 or equivalent in 2021</a:t>
            </a:r>
            <a:endParaRPr lang="en-GB" sz="1200">
              <a:cs typeface="Arial"/>
            </a:endParaRPr>
          </a:p>
        </p:txBody>
      </p:sp>
      <p:sp>
        <p:nvSpPr>
          <p:cNvPr id="24" name="TextBox 23">
            <a:extLst>
              <a:ext uri="{FF2B5EF4-FFF2-40B4-BE49-F238E27FC236}">
                <a16:creationId xmlns:a16="http://schemas.microsoft.com/office/drawing/2014/main" id="{7AFFFEBA-555B-30BE-29F8-19E0A4C8D9EE}"/>
              </a:ext>
            </a:extLst>
          </p:cNvPr>
          <p:cNvSpPr txBox="1"/>
          <p:nvPr/>
        </p:nvSpPr>
        <p:spPr>
          <a:xfrm>
            <a:off x="7609065" y="5007662"/>
            <a:ext cx="1558094" cy="1200329"/>
          </a:xfrm>
          <a:prstGeom prst="rect">
            <a:avLst/>
          </a:prstGeom>
          <a:noFill/>
        </p:spPr>
        <p:txBody>
          <a:bodyPr wrap="square" lIns="91440" tIns="45720" rIns="91440" bIns="45720" anchor="t">
            <a:spAutoFit/>
          </a:bodyPr>
          <a:lstStyle/>
          <a:p>
            <a:pPr algn="ctr">
              <a:spcAft>
                <a:spcPts val="600"/>
              </a:spcAft>
            </a:pPr>
            <a:r>
              <a:rPr lang="en-GB" sz="1200" b="1"/>
              <a:t>CtG6: </a:t>
            </a:r>
          </a:p>
          <a:p>
            <a:pPr algn="ctr">
              <a:spcAft>
                <a:spcPts val="600"/>
              </a:spcAft>
            </a:pPr>
            <a:r>
              <a:rPr lang="en-GB" sz="1400" b="1"/>
              <a:t>47.0% </a:t>
            </a:r>
          </a:p>
          <a:p>
            <a:pPr algn="ctr">
              <a:spcAft>
                <a:spcPts val="600"/>
              </a:spcAft>
            </a:pPr>
            <a:r>
              <a:rPr lang="en-GB" sz="1200"/>
              <a:t>of 25–34 year olds with certificate III or above in 2021</a:t>
            </a:r>
            <a:endParaRPr lang="en-GB" sz="1200">
              <a:cs typeface="Arial"/>
            </a:endParaRPr>
          </a:p>
        </p:txBody>
      </p:sp>
      <p:sp>
        <p:nvSpPr>
          <p:cNvPr id="25" name="TextBox 24">
            <a:extLst>
              <a:ext uri="{FF2B5EF4-FFF2-40B4-BE49-F238E27FC236}">
                <a16:creationId xmlns:a16="http://schemas.microsoft.com/office/drawing/2014/main" id="{C0ECF8F9-4E1C-D9FA-51EF-D7D3B3CF31D0}"/>
              </a:ext>
            </a:extLst>
          </p:cNvPr>
          <p:cNvSpPr txBox="1"/>
          <p:nvPr/>
        </p:nvSpPr>
        <p:spPr>
          <a:xfrm>
            <a:off x="9221934" y="5007662"/>
            <a:ext cx="2387692" cy="1200329"/>
          </a:xfrm>
          <a:prstGeom prst="rect">
            <a:avLst/>
          </a:prstGeom>
          <a:noFill/>
        </p:spPr>
        <p:txBody>
          <a:bodyPr wrap="square" lIns="91440" tIns="45720" rIns="91440" bIns="45720" anchor="t">
            <a:spAutoFit/>
          </a:bodyPr>
          <a:lstStyle/>
          <a:p>
            <a:pPr algn="ctr">
              <a:spcAft>
                <a:spcPts val="600"/>
              </a:spcAft>
            </a:pPr>
            <a:r>
              <a:rPr lang="en-GB" sz="1200" b="1">
                <a:ea typeface="+mn-lt"/>
                <a:cs typeface="+mn-lt"/>
              </a:rPr>
              <a:t>CtG7: </a:t>
            </a:r>
          </a:p>
          <a:p>
            <a:pPr algn="ctr">
              <a:spcAft>
                <a:spcPts val="600"/>
              </a:spcAft>
            </a:pPr>
            <a:r>
              <a:rPr lang="en-GB" sz="1400" b="1"/>
              <a:t>58.0% </a:t>
            </a:r>
          </a:p>
          <a:p>
            <a:pPr algn="ctr">
              <a:spcAft>
                <a:spcPts val="600"/>
              </a:spcAft>
            </a:pPr>
            <a:r>
              <a:rPr lang="en-GB" sz="1200"/>
              <a:t>of 15–24 year olds </a:t>
            </a:r>
            <a:br>
              <a:rPr lang="en-GB" sz="1200"/>
            </a:br>
            <a:r>
              <a:rPr lang="en-GB" sz="1200"/>
              <a:t>fully engaged in employment, education or training in 2021</a:t>
            </a:r>
            <a:endParaRPr lang="en-GB" sz="1200">
              <a:cs typeface="Arial"/>
            </a:endParaRPr>
          </a:p>
        </p:txBody>
      </p:sp>
      <p:pic>
        <p:nvPicPr>
          <p:cNvPr id="4" name="Picture 3">
            <a:extLst>
              <a:ext uri="{FF2B5EF4-FFF2-40B4-BE49-F238E27FC236}">
                <a16:creationId xmlns:a16="http://schemas.microsoft.com/office/drawing/2014/main" id="{510D48DD-6AC2-05B9-BEE8-BE35D42703E8}"/>
              </a:ext>
            </a:extLst>
          </p:cNvPr>
          <p:cNvPicPr>
            <a:picLocks noChangeAspect="1"/>
          </p:cNvPicPr>
          <p:nvPr/>
        </p:nvPicPr>
        <p:blipFill>
          <a:blip r:embed="rId7"/>
          <a:stretch>
            <a:fillRect/>
          </a:stretch>
        </p:blipFill>
        <p:spPr>
          <a:xfrm>
            <a:off x="506925" y="6163465"/>
            <a:ext cx="10923076" cy="615291"/>
          </a:xfrm>
          <a:prstGeom prst="rect">
            <a:avLst/>
          </a:prstGeom>
        </p:spPr>
      </p:pic>
      <p:pic>
        <p:nvPicPr>
          <p:cNvPr id="8" name="Picture 7" descr="A orange circle with dots on a black background&#10;&#10;Description automatically generated">
            <a:extLst>
              <a:ext uri="{FF2B5EF4-FFF2-40B4-BE49-F238E27FC236}">
                <a16:creationId xmlns:a16="http://schemas.microsoft.com/office/drawing/2014/main" id="{23C32973-764B-7E13-4688-874BA6DC670F}"/>
              </a:ext>
            </a:extLst>
          </p:cNvPr>
          <p:cNvPicPr>
            <a:picLocks noChangeAspect="1"/>
          </p:cNvPicPr>
          <p:nvPr/>
        </p:nvPicPr>
        <p:blipFill>
          <a:blip r:embed="rId5">
            <a:extLst>
              <a:ext uri="{28A0092B-C50C-407E-A947-70E740481C1C}">
                <a14:useLocalDpi xmlns:a14="http://schemas.microsoft.com/office/drawing/2010/main" val="0"/>
              </a:ext>
            </a:extLst>
          </a:blip>
          <a:srcRect l="34011" t="35448" r="29378" b="25383"/>
          <a:stretch/>
        </p:blipFill>
        <p:spPr>
          <a:xfrm>
            <a:off x="6084047" y="828564"/>
            <a:ext cx="644053" cy="638522"/>
          </a:xfrm>
          <a:prstGeom prst="rect">
            <a:avLst/>
          </a:prstGeom>
        </p:spPr>
      </p:pic>
    </p:spTree>
    <p:extLst>
      <p:ext uri="{BB962C8B-B14F-4D97-AF65-F5344CB8AC3E}">
        <p14:creationId xmlns:p14="http://schemas.microsoft.com/office/powerpoint/2010/main" val="336467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9005E6-9E1D-9D96-D2F0-B10CD607CDBC}"/>
              </a:ext>
            </a:extLst>
          </p:cNvPr>
          <p:cNvSpPr/>
          <p:nvPr/>
        </p:nvSpPr>
        <p:spPr>
          <a:xfrm>
            <a:off x="7376238" y="3109717"/>
            <a:ext cx="4308837" cy="1446631"/>
          </a:xfrm>
          <a:prstGeom prst="rect">
            <a:avLst/>
          </a:prstGeom>
          <a:solidFill>
            <a:srgbClr val="293032">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C93F14D5-F374-825A-46B2-BB754A33D622}"/>
              </a:ext>
            </a:extLst>
          </p:cNvPr>
          <p:cNvSpPr/>
          <p:nvPr/>
        </p:nvSpPr>
        <p:spPr>
          <a:xfrm>
            <a:off x="7376238" y="4673474"/>
            <a:ext cx="4308837" cy="1446631"/>
          </a:xfrm>
          <a:prstGeom prst="rect">
            <a:avLst/>
          </a:prstGeom>
          <a:solidFill>
            <a:srgbClr val="76381C">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1B233359-366B-FB07-7E88-A2B1CDE64B1C}"/>
              </a:ext>
            </a:extLst>
          </p:cNvPr>
          <p:cNvSpPr/>
          <p:nvPr/>
        </p:nvSpPr>
        <p:spPr>
          <a:xfrm>
            <a:off x="7376238" y="1108639"/>
            <a:ext cx="4308837" cy="1723559"/>
          </a:xfrm>
          <a:prstGeom prst="rect">
            <a:avLst/>
          </a:prstGeom>
          <a:solidFill>
            <a:srgbClr val="1D363B">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E16D3C88-E337-0304-D2A7-F2A1D31D3FD9}"/>
              </a:ext>
            </a:extLst>
          </p:cNvPr>
          <p:cNvSpPr/>
          <p:nvPr/>
        </p:nvSpPr>
        <p:spPr>
          <a:xfrm>
            <a:off x="7312538" y="3109717"/>
            <a:ext cx="1957804" cy="1446631"/>
          </a:xfrm>
          <a:prstGeom prst="rect">
            <a:avLst/>
          </a:prstGeom>
          <a:solidFill>
            <a:srgbClr val="293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AED53426-2477-69DA-4648-4D57C396078E}"/>
              </a:ext>
            </a:extLst>
          </p:cNvPr>
          <p:cNvSpPr/>
          <p:nvPr/>
        </p:nvSpPr>
        <p:spPr>
          <a:xfrm>
            <a:off x="7312538" y="4673474"/>
            <a:ext cx="1957804" cy="1446631"/>
          </a:xfrm>
          <a:prstGeom prst="rect">
            <a:avLst/>
          </a:prstGeom>
          <a:solidFill>
            <a:srgbClr val="732B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A33F8B04-85DF-EAEE-1371-91131E25D036}"/>
              </a:ext>
            </a:extLst>
          </p:cNvPr>
          <p:cNvSpPr/>
          <p:nvPr/>
        </p:nvSpPr>
        <p:spPr>
          <a:xfrm>
            <a:off x="7312538" y="1108639"/>
            <a:ext cx="1957804" cy="1723559"/>
          </a:xfrm>
          <a:prstGeom prst="rect">
            <a:avLst/>
          </a:prstGeom>
          <a:solidFill>
            <a:srgbClr val="1C5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21245AF-E060-716B-4A07-A269B42342D9}"/>
              </a:ext>
            </a:extLst>
          </p:cNvPr>
          <p:cNvSpPr/>
          <p:nvPr/>
        </p:nvSpPr>
        <p:spPr>
          <a:xfrm>
            <a:off x="506927" y="3109717"/>
            <a:ext cx="6622276" cy="1446631"/>
          </a:xfrm>
          <a:prstGeom prst="rect">
            <a:avLst/>
          </a:prstGeom>
          <a:solidFill>
            <a:srgbClr val="795935">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9F0D890-0896-C32A-0EBB-7CFBBC5AD9AC}"/>
              </a:ext>
            </a:extLst>
          </p:cNvPr>
          <p:cNvSpPr/>
          <p:nvPr/>
        </p:nvSpPr>
        <p:spPr>
          <a:xfrm>
            <a:off x="506925" y="3109717"/>
            <a:ext cx="1874038" cy="1446631"/>
          </a:xfrm>
          <a:prstGeom prst="rect">
            <a:avLst/>
          </a:prstGeom>
          <a:solidFill>
            <a:srgbClr val="795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0BA20734-8815-4B2B-AF6E-2F481E1AD776}"/>
              </a:ext>
            </a:extLst>
          </p:cNvPr>
          <p:cNvSpPr/>
          <p:nvPr/>
        </p:nvSpPr>
        <p:spPr>
          <a:xfrm>
            <a:off x="506927" y="4673474"/>
            <a:ext cx="6622276" cy="1446631"/>
          </a:xfrm>
          <a:prstGeom prst="rect">
            <a:avLst/>
          </a:prstGeom>
          <a:solidFill>
            <a:srgbClr val="15395E">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5C7E0C1-845C-8040-E943-D43AD4D74873}"/>
              </a:ext>
            </a:extLst>
          </p:cNvPr>
          <p:cNvSpPr/>
          <p:nvPr/>
        </p:nvSpPr>
        <p:spPr>
          <a:xfrm>
            <a:off x="506925" y="4673474"/>
            <a:ext cx="1874038" cy="1446631"/>
          </a:xfrm>
          <a:prstGeom prst="rect">
            <a:avLst/>
          </a:prstGeom>
          <a:solidFill>
            <a:srgbClr val="1D3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4C9F1343-C80C-DD03-70F2-1A37511D3EF1}"/>
              </a:ext>
            </a:extLst>
          </p:cNvPr>
          <p:cNvSpPr/>
          <p:nvPr/>
        </p:nvSpPr>
        <p:spPr>
          <a:xfrm>
            <a:off x="506927" y="1108639"/>
            <a:ext cx="6622276" cy="1723559"/>
          </a:xfrm>
          <a:prstGeom prst="rect">
            <a:avLst/>
          </a:prstGeom>
          <a:solidFill>
            <a:srgbClr val="46926F">
              <a:alpha val="53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DE2E4E6-6C56-26B7-2B2D-55A2546F4491}"/>
              </a:ext>
            </a:extLst>
          </p:cNvPr>
          <p:cNvSpPr/>
          <p:nvPr/>
        </p:nvSpPr>
        <p:spPr>
          <a:xfrm>
            <a:off x="506925" y="1108639"/>
            <a:ext cx="1874038" cy="1723559"/>
          </a:xfrm>
          <a:prstGeom prst="rect">
            <a:avLst/>
          </a:prstGeom>
          <a:solidFill>
            <a:srgbClr val="28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35782F48-00C9-C800-61ED-C2BD30B9920F}"/>
              </a:ext>
            </a:extLst>
          </p:cNvPr>
          <p:cNvSpPr>
            <a:spLocks noGrp="1"/>
          </p:cNvSpPr>
          <p:nvPr>
            <p:ph type="sldNum" sz="quarter" idx="4"/>
          </p:nvPr>
        </p:nvSpPr>
        <p:spPr/>
        <p:txBody>
          <a:bodyPr/>
          <a:lstStyle/>
          <a:p>
            <a:fld id="{CCC048A1-DA42-4C84-8285-379A296E6C62}" type="slidenum">
              <a:rPr lang="en-AU" smtClean="0"/>
              <a:t>13</a:t>
            </a:fld>
            <a:endParaRPr lang="en-AU"/>
          </a:p>
        </p:txBody>
      </p:sp>
      <p:sp>
        <p:nvSpPr>
          <p:cNvPr id="4" name="TextBox 3">
            <a:extLst>
              <a:ext uri="{FF2B5EF4-FFF2-40B4-BE49-F238E27FC236}">
                <a16:creationId xmlns:a16="http://schemas.microsoft.com/office/drawing/2014/main" id="{8D609E47-AF07-D4BC-FC05-3EAFB016322B}"/>
              </a:ext>
            </a:extLst>
          </p:cNvPr>
          <p:cNvSpPr txBox="1"/>
          <p:nvPr/>
        </p:nvSpPr>
        <p:spPr>
          <a:xfrm>
            <a:off x="864266" y="1752062"/>
            <a:ext cx="2942123" cy="1107996"/>
          </a:xfrm>
          <a:prstGeom prst="rect">
            <a:avLst/>
          </a:prstGeom>
          <a:noFill/>
        </p:spPr>
        <p:txBody>
          <a:bodyPr wrap="square" rtlCol="0">
            <a:noAutofit/>
          </a:bodyPr>
          <a:lstStyle/>
          <a:p>
            <a:pPr>
              <a:spcAft>
                <a:spcPts val="450"/>
              </a:spcAft>
            </a:pPr>
            <a:r>
              <a:rPr lang="en-AU" b="1">
                <a:solidFill>
                  <a:schemeClr val="bg1"/>
                </a:solidFill>
                <a:latin typeface="Arial" panose="020B0604020202020204" pitchFamily="34" charset="0"/>
                <a:cs typeface="Arial" panose="020B0604020202020204" pitchFamily="34" charset="0"/>
              </a:rPr>
              <a:t>Housing</a:t>
            </a:r>
          </a:p>
        </p:txBody>
      </p:sp>
      <p:sp>
        <p:nvSpPr>
          <p:cNvPr id="5" name="TextBox 4">
            <a:extLst>
              <a:ext uri="{FF2B5EF4-FFF2-40B4-BE49-F238E27FC236}">
                <a16:creationId xmlns:a16="http://schemas.microsoft.com/office/drawing/2014/main" id="{1C9031F7-F582-A8C7-11A0-EA8197D161D5}"/>
              </a:ext>
            </a:extLst>
          </p:cNvPr>
          <p:cNvSpPr txBox="1"/>
          <p:nvPr/>
        </p:nvSpPr>
        <p:spPr>
          <a:xfrm>
            <a:off x="7426774" y="1605851"/>
            <a:ext cx="1822476" cy="1107996"/>
          </a:xfrm>
          <a:prstGeom prst="rect">
            <a:avLst/>
          </a:prstGeom>
          <a:noFill/>
        </p:spPr>
        <p:txBody>
          <a:bodyPr wrap="square" rtlCol="0">
            <a:noAutofit/>
          </a:bodyPr>
          <a:lstStyle/>
          <a:p>
            <a:pPr algn="l">
              <a:spcAft>
                <a:spcPts val="450"/>
              </a:spcAft>
            </a:pPr>
            <a:r>
              <a:rPr lang="en-AU" b="1">
                <a:solidFill>
                  <a:schemeClr val="bg1"/>
                </a:solidFill>
                <a:latin typeface="Arial" panose="020B0604020202020204" pitchFamily="34" charset="0"/>
                <a:cs typeface="Arial" panose="020B0604020202020204" pitchFamily="34" charset="0"/>
              </a:rPr>
              <a:t>Economic participation</a:t>
            </a:r>
          </a:p>
        </p:txBody>
      </p:sp>
      <p:sp>
        <p:nvSpPr>
          <p:cNvPr id="7" name="TextBox 6">
            <a:extLst>
              <a:ext uri="{FF2B5EF4-FFF2-40B4-BE49-F238E27FC236}">
                <a16:creationId xmlns:a16="http://schemas.microsoft.com/office/drawing/2014/main" id="{FAA91EEB-DCF8-2B20-44E5-39208DD3F02A}"/>
              </a:ext>
            </a:extLst>
          </p:cNvPr>
          <p:cNvSpPr txBox="1"/>
          <p:nvPr/>
        </p:nvSpPr>
        <p:spPr>
          <a:xfrm>
            <a:off x="864266" y="5188343"/>
            <a:ext cx="2942123" cy="1107996"/>
          </a:xfrm>
          <a:prstGeom prst="rect">
            <a:avLst/>
          </a:prstGeom>
          <a:noFill/>
        </p:spPr>
        <p:txBody>
          <a:bodyPr wrap="square" rtlCol="0">
            <a:noAutofit/>
          </a:bodyPr>
          <a:lstStyle/>
          <a:p>
            <a:pPr algn="l">
              <a:spcAft>
                <a:spcPts val="450"/>
              </a:spcAft>
            </a:pPr>
            <a:r>
              <a:rPr lang="en-AU" b="1">
                <a:solidFill>
                  <a:schemeClr val="bg1"/>
                </a:solidFill>
                <a:latin typeface="Arial" panose="020B0604020202020204" pitchFamily="34" charset="0"/>
                <a:cs typeface="Arial" panose="020B0604020202020204" pitchFamily="34" charset="0"/>
              </a:rPr>
              <a:t>Country</a:t>
            </a:r>
          </a:p>
        </p:txBody>
      </p:sp>
      <p:sp>
        <p:nvSpPr>
          <p:cNvPr id="41" name="TextBox 40">
            <a:extLst>
              <a:ext uri="{FF2B5EF4-FFF2-40B4-BE49-F238E27FC236}">
                <a16:creationId xmlns:a16="http://schemas.microsoft.com/office/drawing/2014/main" id="{88D752E4-7985-0104-6004-36C3CE359D08}"/>
              </a:ext>
            </a:extLst>
          </p:cNvPr>
          <p:cNvSpPr txBox="1"/>
          <p:nvPr/>
        </p:nvSpPr>
        <p:spPr>
          <a:xfrm>
            <a:off x="864266" y="3609035"/>
            <a:ext cx="2942123" cy="843342"/>
          </a:xfrm>
          <a:prstGeom prst="rect">
            <a:avLst/>
          </a:prstGeom>
          <a:noFill/>
        </p:spPr>
        <p:txBody>
          <a:bodyPr wrap="square" rtlCol="0">
            <a:noAutofit/>
          </a:bodyPr>
          <a:lstStyle/>
          <a:p>
            <a:pPr>
              <a:spcAft>
                <a:spcPts val="450"/>
              </a:spcAft>
            </a:pPr>
            <a:r>
              <a:rPr lang="en-AU" b="1">
                <a:solidFill>
                  <a:schemeClr val="bg1"/>
                </a:solidFill>
                <a:latin typeface="Arial" panose="020B0604020202020204" pitchFamily="34" charset="0"/>
                <a:cs typeface="Arial" panose="020B0604020202020204" pitchFamily="34" charset="0"/>
              </a:rPr>
              <a:t>Justice</a:t>
            </a:r>
          </a:p>
        </p:txBody>
      </p:sp>
      <p:sp>
        <p:nvSpPr>
          <p:cNvPr id="42" name="TextBox 41">
            <a:extLst>
              <a:ext uri="{FF2B5EF4-FFF2-40B4-BE49-F238E27FC236}">
                <a16:creationId xmlns:a16="http://schemas.microsoft.com/office/drawing/2014/main" id="{1878E48F-E8A0-F6C9-DAF1-C16D23F17458}"/>
              </a:ext>
            </a:extLst>
          </p:cNvPr>
          <p:cNvSpPr txBox="1"/>
          <p:nvPr/>
        </p:nvSpPr>
        <p:spPr>
          <a:xfrm>
            <a:off x="7540433" y="3438773"/>
            <a:ext cx="1450502" cy="1107996"/>
          </a:xfrm>
          <a:prstGeom prst="rect">
            <a:avLst/>
          </a:prstGeom>
          <a:noFill/>
        </p:spPr>
        <p:txBody>
          <a:bodyPr wrap="square" rtlCol="0">
            <a:noAutofit/>
          </a:bodyPr>
          <a:lstStyle/>
          <a:p>
            <a:pPr algn="l">
              <a:spcAft>
                <a:spcPts val="450"/>
              </a:spcAft>
            </a:pPr>
            <a:r>
              <a:rPr lang="en-AU" b="1">
                <a:solidFill>
                  <a:schemeClr val="bg1"/>
                </a:solidFill>
                <a:latin typeface="Arial" panose="020B0604020202020204" pitchFamily="34" charset="0"/>
                <a:cs typeface="Arial" panose="020B0604020202020204" pitchFamily="34" charset="0"/>
              </a:rPr>
              <a:t>Digital</a:t>
            </a:r>
          </a:p>
          <a:p>
            <a:pPr algn="l">
              <a:spcAft>
                <a:spcPts val="450"/>
              </a:spcAft>
            </a:pPr>
            <a:r>
              <a:rPr lang="en-AU" b="1">
                <a:solidFill>
                  <a:schemeClr val="bg1"/>
                </a:solidFill>
                <a:latin typeface="Arial" panose="020B0604020202020204" pitchFamily="34" charset="0"/>
                <a:cs typeface="Arial" panose="020B0604020202020204" pitchFamily="34" charset="0"/>
              </a:rPr>
              <a:t>Inclusion</a:t>
            </a:r>
          </a:p>
        </p:txBody>
      </p:sp>
      <p:sp>
        <p:nvSpPr>
          <p:cNvPr id="53" name="TextBox 52">
            <a:extLst>
              <a:ext uri="{FF2B5EF4-FFF2-40B4-BE49-F238E27FC236}">
                <a16:creationId xmlns:a16="http://schemas.microsoft.com/office/drawing/2014/main" id="{2A478968-7853-B77B-9545-1AD0D8883C10}"/>
              </a:ext>
            </a:extLst>
          </p:cNvPr>
          <p:cNvSpPr txBox="1"/>
          <p:nvPr/>
        </p:nvSpPr>
        <p:spPr>
          <a:xfrm>
            <a:off x="7483905" y="4937118"/>
            <a:ext cx="1438785" cy="1107996"/>
          </a:xfrm>
          <a:prstGeom prst="rect">
            <a:avLst/>
          </a:prstGeom>
          <a:noFill/>
        </p:spPr>
        <p:txBody>
          <a:bodyPr wrap="square" rtlCol="0">
            <a:noAutofit/>
          </a:bodyPr>
          <a:lstStyle/>
          <a:p>
            <a:pPr>
              <a:spcAft>
                <a:spcPts val="450"/>
              </a:spcAft>
            </a:pPr>
            <a:r>
              <a:rPr lang="en-AU" b="1">
                <a:solidFill>
                  <a:schemeClr val="bg1"/>
                </a:solidFill>
                <a:latin typeface="Arial" panose="020B0604020202020204" pitchFamily="34" charset="0"/>
                <a:cs typeface="Arial" panose="020B0604020202020204" pitchFamily="34" charset="0"/>
              </a:rPr>
              <a:t>Culture and Language</a:t>
            </a:r>
          </a:p>
        </p:txBody>
      </p:sp>
      <p:pic>
        <p:nvPicPr>
          <p:cNvPr id="17" name="Picture 16" descr="A orange circle with dots on a black background&#10;&#10;Description automatically generated">
            <a:extLst>
              <a:ext uri="{FF2B5EF4-FFF2-40B4-BE49-F238E27FC236}">
                <a16:creationId xmlns:a16="http://schemas.microsoft.com/office/drawing/2014/main" id="{835D5ECE-A65D-6A26-DE54-85A7E4BF9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65" y="696919"/>
            <a:ext cx="1759191" cy="1630184"/>
          </a:xfrm>
          <a:prstGeom prst="rect">
            <a:avLst/>
          </a:prstGeom>
        </p:spPr>
      </p:pic>
      <p:pic>
        <p:nvPicPr>
          <p:cNvPr id="18" name="Picture 17" descr="A close up of two circles&#10;&#10;Description automatically generated">
            <a:extLst>
              <a:ext uri="{FF2B5EF4-FFF2-40B4-BE49-F238E27FC236}">
                <a16:creationId xmlns:a16="http://schemas.microsoft.com/office/drawing/2014/main" id="{310531CE-018C-17AA-7215-74E2CBACE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326431" y="1414634"/>
            <a:ext cx="622362" cy="280063"/>
          </a:xfrm>
          <a:prstGeom prst="rect">
            <a:avLst/>
          </a:prstGeom>
        </p:spPr>
      </p:pic>
      <p:pic>
        <p:nvPicPr>
          <p:cNvPr id="19" name="Picture 18">
            <a:extLst>
              <a:ext uri="{FF2B5EF4-FFF2-40B4-BE49-F238E27FC236}">
                <a16:creationId xmlns:a16="http://schemas.microsoft.com/office/drawing/2014/main" id="{9CC55C06-41C7-FF60-65C6-7601095C2366}"/>
              </a:ext>
            </a:extLst>
          </p:cNvPr>
          <p:cNvPicPr>
            <a:picLocks noChangeAspect="1"/>
          </p:cNvPicPr>
          <p:nvPr/>
        </p:nvPicPr>
        <p:blipFill>
          <a:blip r:embed="rId5"/>
          <a:stretch>
            <a:fillRect/>
          </a:stretch>
        </p:blipFill>
        <p:spPr>
          <a:xfrm>
            <a:off x="10231176" y="1311025"/>
            <a:ext cx="482218" cy="482218"/>
          </a:xfrm>
          <a:prstGeom prst="rect">
            <a:avLst/>
          </a:prstGeom>
        </p:spPr>
      </p:pic>
      <p:pic>
        <p:nvPicPr>
          <p:cNvPr id="20" name="Picture 19">
            <a:extLst>
              <a:ext uri="{FF2B5EF4-FFF2-40B4-BE49-F238E27FC236}">
                <a16:creationId xmlns:a16="http://schemas.microsoft.com/office/drawing/2014/main" id="{5062579B-2E86-1B0F-616E-7E245015D945}"/>
              </a:ext>
            </a:extLst>
          </p:cNvPr>
          <p:cNvPicPr>
            <a:picLocks noChangeAspect="1"/>
          </p:cNvPicPr>
          <p:nvPr/>
        </p:nvPicPr>
        <p:blipFill>
          <a:blip r:embed="rId6"/>
          <a:stretch>
            <a:fillRect/>
          </a:stretch>
        </p:blipFill>
        <p:spPr>
          <a:xfrm>
            <a:off x="2997422" y="3312063"/>
            <a:ext cx="1014713" cy="298445"/>
          </a:xfrm>
          <a:prstGeom prst="rect">
            <a:avLst/>
          </a:prstGeom>
        </p:spPr>
      </p:pic>
      <p:pic>
        <p:nvPicPr>
          <p:cNvPr id="54" name="Picture 53" descr="A close up of two circles&#10;&#10;Description automatically generated">
            <a:extLst>
              <a:ext uri="{FF2B5EF4-FFF2-40B4-BE49-F238E27FC236}">
                <a16:creationId xmlns:a16="http://schemas.microsoft.com/office/drawing/2014/main" id="{6D0FC3AD-F73B-20D0-36C9-E0002ECE2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43003" y="3284668"/>
            <a:ext cx="622362" cy="280063"/>
          </a:xfrm>
          <a:prstGeom prst="rect">
            <a:avLst/>
          </a:prstGeom>
        </p:spPr>
      </p:pic>
      <p:pic>
        <p:nvPicPr>
          <p:cNvPr id="55" name="Picture 54" descr="A close up of two circles&#10;&#10;Description automatically generated">
            <a:extLst>
              <a:ext uri="{FF2B5EF4-FFF2-40B4-BE49-F238E27FC236}">
                <a16:creationId xmlns:a16="http://schemas.microsoft.com/office/drawing/2014/main" id="{DDE58C95-CEB7-685C-C102-FA3F017CE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43003" y="4857728"/>
            <a:ext cx="622362" cy="280063"/>
          </a:xfrm>
          <a:prstGeom prst="rect">
            <a:avLst/>
          </a:prstGeom>
        </p:spPr>
      </p:pic>
      <p:pic>
        <p:nvPicPr>
          <p:cNvPr id="56" name="Picture 55">
            <a:extLst>
              <a:ext uri="{FF2B5EF4-FFF2-40B4-BE49-F238E27FC236}">
                <a16:creationId xmlns:a16="http://schemas.microsoft.com/office/drawing/2014/main" id="{F8C5F8A0-C1EB-17FA-D238-0CFFD01C5BA1}"/>
              </a:ext>
            </a:extLst>
          </p:cNvPr>
          <p:cNvPicPr>
            <a:picLocks noChangeAspect="1"/>
          </p:cNvPicPr>
          <p:nvPr/>
        </p:nvPicPr>
        <p:blipFill>
          <a:blip r:embed="rId5"/>
          <a:stretch>
            <a:fillRect/>
          </a:stretch>
        </p:blipFill>
        <p:spPr>
          <a:xfrm>
            <a:off x="3235844" y="4857728"/>
            <a:ext cx="482218" cy="482218"/>
          </a:xfrm>
          <a:prstGeom prst="rect">
            <a:avLst/>
          </a:prstGeom>
        </p:spPr>
      </p:pic>
      <p:pic>
        <p:nvPicPr>
          <p:cNvPr id="57" name="Picture 56">
            <a:extLst>
              <a:ext uri="{FF2B5EF4-FFF2-40B4-BE49-F238E27FC236}">
                <a16:creationId xmlns:a16="http://schemas.microsoft.com/office/drawing/2014/main" id="{BABD41F4-7197-FF22-84E2-F5D15FE1052D}"/>
              </a:ext>
            </a:extLst>
          </p:cNvPr>
          <p:cNvPicPr>
            <a:picLocks noChangeAspect="1"/>
          </p:cNvPicPr>
          <p:nvPr/>
        </p:nvPicPr>
        <p:blipFill>
          <a:blip r:embed="rId5"/>
          <a:stretch>
            <a:fillRect/>
          </a:stretch>
        </p:blipFill>
        <p:spPr>
          <a:xfrm>
            <a:off x="4498795" y="4846097"/>
            <a:ext cx="482218" cy="482218"/>
          </a:xfrm>
          <a:prstGeom prst="rect">
            <a:avLst/>
          </a:prstGeom>
        </p:spPr>
      </p:pic>
      <p:pic>
        <p:nvPicPr>
          <p:cNvPr id="58" name="Picture 57" descr="A logo with orange lines&#10;&#10;Description automatically generated">
            <a:extLst>
              <a:ext uri="{FF2B5EF4-FFF2-40B4-BE49-F238E27FC236}">
                <a16:creationId xmlns:a16="http://schemas.microsoft.com/office/drawing/2014/main" id="{37E013A2-5981-510F-639F-C32FE95FC8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7021" y="2531071"/>
            <a:ext cx="1905000" cy="1765300"/>
          </a:xfrm>
          <a:prstGeom prst="rect">
            <a:avLst/>
          </a:prstGeom>
        </p:spPr>
      </p:pic>
      <p:sp>
        <p:nvSpPr>
          <p:cNvPr id="28" name="TextBox 27">
            <a:extLst>
              <a:ext uri="{FF2B5EF4-FFF2-40B4-BE49-F238E27FC236}">
                <a16:creationId xmlns:a16="http://schemas.microsoft.com/office/drawing/2014/main" id="{A74FF45A-537B-47E9-AAC6-9A9A9EFDE4FC}"/>
              </a:ext>
            </a:extLst>
          </p:cNvPr>
          <p:cNvSpPr txBox="1"/>
          <p:nvPr/>
        </p:nvSpPr>
        <p:spPr>
          <a:xfrm>
            <a:off x="9597751" y="1957771"/>
            <a:ext cx="1738823" cy="846386"/>
          </a:xfrm>
          <a:prstGeom prst="rect">
            <a:avLst/>
          </a:prstGeom>
          <a:noFill/>
        </p:spPr>
        <p:txBody>
          <a:bodyPr wrap="square" lIns="91440" tIns="45720" rIns="91440" bIns="45720" anchor="t">
            <a:spAutoFit/>
          </a:bodyPr>
          <a:lstStyle/>
          <a:p>
            <a:pPr algn="ctr">
              <a:spcAft>
                <a:spcPts val="600"/>
              </a:spcAft>
            </a:pPr>
            <a:r>
              <a:rPr lang="en-GB" sz="1200" b="1"/>
              <a:t>CtG8</a:t>
            </a:r>
            <a:r>
              <a:rPr lang="en-GB" sz="1000" b="1"/>
              <a:t>: </a:t>
            </a:r>
          </a:p>
          <a:p>
            <a:pPr algn="ctr">
              <a:spcAft>
                <a:spcPts val="600"/>
              </a:spcAft>
            </a:pPr>
            <a:r>
              <a:rPr lang="en-GB" sz="1200" b="1"/>
              <a:t>55.7% </a:t>
            </a:r>
            <a:br>
              <a:rPr lang="en-GB" sz="1000" b="1"/>
            </a:br>
            <a:r>
              <a:rPr lang="en-GB" sz="1000"/>
              <a:t>of 25–64 year olds were employed in 2021</a:t>
            </a:r>
            <a:endParaRPr lang="en-GB" sz="1000">
              <a:cs typeface="Arial"/>
            </a:endParaRPr>
          </a:p>
        </p:txBody>
      </p:sp>
      <p:sp>
        <p:nvSpPr>
          <p:cNvPr id="31" name="TextBox 30">
            <a:extLst>
              <a:ext uri="{FF2B5EF4-FFF2-40B4-BE49-F238E27FC236}">
                <a16:creationId xmlns:a16="http://schemas.microsoft.com/office/drawing/2014/main" id="{190E50B6-CB8C-2E1A-2ABC-C6CC1A2B1B76}"/>
              </a:ext>
            </a:extLst>
          </p:cNvPr>
          <p:cNvSpPr txBox="1"/>
          <p:nvPr/>
        </p:nvSpPr>
        <p:spPr>
          <a:xfrm>
            <a:off x="2993163" y="1945737"/>
            <a:ext cx="1514037" cy="954107"/>
          </a:xfrm>
          <a:prstGeom prst="rect">
            <a:avLst/>
          </a:prstGeom>
          <a:noFill/>
        </p:spPr>
        <p:txBody>
          <a:bodyPr wrap="square" lIns="91440" tIns="45720" rIns="91440" bIns="45720" anchor="t">
            <a:spAutoFit/>
          </a:bodyPr>
          <a:lstStyle/>
          <a:p>
            <a:pPr algn="ctr">
              <a:spcAft>
                <a:spcPts val="600"/>
              </a:spcAft>
            </a:pPr>
            <a:r>
              <a:rPr lang="en-GB" sz="1200" b="1"/>
              <a:t>CtG9A:</a:t>
            </a:r>
            <a:r>
              <a:rPr lang="en-GB" sz="1000" b="1"/>
              <a:t> </a:t>
            </a:r>
          </a:p>
          <a:p>
            <a:pPr algn="ctr">
              <a:spcAft>
                <a:spcPts val="600"/>
              </a:spcAft>
            </a:pPr>
            <a:r>
              <a:rPr lang="en-GB" sz="1400" b="1"/>
              <a:t>81.4% </a:t>
            </a:r>
          </a:p>
          <a:p>
            <a:pPr algn="ctr">
              <a:spcAft>
                <a:spcPts val="600"/>
              </a:spcAft>
            </a:pPr>
            <a:r>
              <a:rPr lang="en-GB" sz="1000"/>
              <a:t>lived in appropriately sized housing  in 2021</a:t>
            </a:r>
            <a:endParaRPr lang="en-GB" sz="1000">
              <a:cs typeface="Arial"/>
            </a:endParaRPr>
          </a:p>
        </p:txBody>
      </p:sp>
      <p:sp>
        <p:nvSpPr>
          <p:cNvPr id="34" name="TextBox 33">
            <a:extLst>
              <a:ext uri="{FF2B5EF4-FFF2-40B4-BE49-F238E27FC236}">
                <a16:creationId xmlns:a16="http://schemas.microsoft.com/office/drawing/2014/main" id="{4C6288F3-29C9-F33D-CCB4-83B0611D726A}"/>
              </a:ext>
            </a:extLst>
          </p:cNvPr>
          <p:cNvSpPr txBox="1"/>
          <p:nvPr/>
        </p:nvSpPr>
        <p:spPr>
          <a:xfrm>
            <a:off x="5002496" y="1945737"/>
            <a:ext cx="1256608" cy="769441"/>
          </a:xfrm>
          <a:prstGeom prst="rect">
            <a:avLst/>
          </a:prstGeom>
          <a:noFill/>
        </p:spPr>
        <p:txBody>
          <a:bodyPr wrap="square" lIns="121920" tIns="60960" rIns="121920" bIns="60960" anchor="t">
            <a:spAutoFit/>
          </a:bodyPr>
          <a:lstStyle/>
          <a:p>
            <a:pPr algn="ctr">
              <a:spcAft>
                <a:spcPts val="600"/>
              </a:spcAft>
            </a:pPr>
            <a:r>
              <a:rPr lang="en-GB" sz="1200" b="1"/>
              <a:t>CtG9B:</a:t>
            </a:r>
          </a:p>
          <a:p>
            <a:pPr algn="ctr">
              <a:spcAft>
                <a:spcPts val="600"/>
              </a:spcAft>
            </a:pPr>
            <a:endParaRPr lang="en-GB" sz="1000" b="1"/>
          </a:p>
          <a:p>
            <a:pPr algn="ctr">
              <a:spcAft>
                <a:spcPts val="600"/>
              </a:spcAft>
            </a:pPr>
            <a:r>
              <a:rPr lang="en-GB" sz="1000"/>
              <a:t>No data available</a:t>
            </a:r>
            <a:endParaRPr lang="en-GB" sz="1000">
              <a:cs typeface="Arial"/>
            </a:endParaRPr>
          </a:p>
        </p:txBody>
      </p:sp>
      <p:sp>
        <p:nvSpPr>
          <p:cNvPr id="35" name="TextBox 34">
            <a:extLst>
              <a:ext uri="{FF2B5EF4-FFF2-40B4-BE49-F238E27FC236}">
                <a16:creationId xmlns:a16="http://schemas.microsoft.com/office/drawing/2014/main" id="{01F78DFC-1455-18F7-EC7C-C66BFD5A3838}"/>
              </a:ext>
            </a:extLst>
          </p:cNvPr>
          <p:cNvSpPr txBox="1"/>
          <p:nvPr/>
        </p:nvSpPr>
        <p:spPr>
          <a:xfrm>
            <a:off x="4039195" y="5395229"/>
            <a:ext cx="1438785" cy="723275"/>
          </a:xfrm>
          <a:prstGeom prst="rect">
            <a:avLst/>
          </a:prstGeom>
          <a:noFill/>
        </p:spPr>
        <p:txBody>
          <a:bodyPr wrap="square" lIns="91440" tIns="45720" rIns="91440" bIns="45720" anchor="t">
            <a:spAutoFit/>
          </a:bodyPr>
          <a:lstStyle/>
          <a:p>
            <a:pPr algn="ctr">
              <a:spcAft>
                <a:spcPts val="600"/>
              </a:spcAft>
            </a:pPr>
            <a:r>
              <a:rPr lang="en-GB" sz="1200" b="1"/>
              <a:t>CtG15B</a:t>
            </a:r>
            <a:r>
              <a:rPr lang="en-GB" sz="1000" b="1">
                <a:ea typeface="+mn-lt"/>
                <a:cs typeface="+mn-lt"/>
              </a:rPr>
              <a:t>:</a:t>
            </a:r>
          </a:p>
          <a:p>
            <a:pPr algn="ctr">
              <a:spcAft>
                <a:spcPts val="600"/>
              </a:spcAft>
            </a:pPr>
            <a:r>
              <a:rPr lang="en-GB" sz="1200" b="1">
                <a:ea typeface="+mn-lt"/>
                <a:cs typeface="+mn-lt"/>
              </a:rPr>
              <a:t>113 517</a:t>
            </a:r>
            <a:r>
              <a:rPr lang="en-GB" sz="1200" b="1"/>
              <a:t> km</a:t>
            </a:r>
            <a:r>
              <a:rPr lang="en-GB" sz="1200" b="1" baseline="30000"/>
              <a:t>2 </a:t>
            </a:r>
            <a:r>
              <a:rPr lang="en-GB" sz="1200" b="1"/>
              <a:t> of </a:t>
            </a:r>
            <a:br>
              <a:rPr lang="en-GB" sz="1200" b="1"/>
            </a:br>
            <a:r>
              <a:rPr lang="en-GB" sz="1200" b="1"/>
              <a:t>sea country</a:t>
            </a:r>
            <a:endParaRPr lang="en-GB" sz="1200" b="1">
              <a:cs typeface="Arial"/>
            </a:endParaRPr>
          </a:p>
        </p:txBody>
      </p:sp>
      <p:sp>
        <p:nvSpPr>
          <p:cNvPr id="36" name="TextBox 35">
            <a:extLst>
              <a:ext uri="{FF2B5EF4-FFF2-40B4-BE49-F238E27FC236}">
                <a16:creationId xmlns:a16="http://schemas.microsoft.com/office/drawing/2014/main" id="{FEDF4A12-85C6-B7BA-EBB9-797768FE2638}"/>
              </a:ext>
            </a:extLst>
          </p:cNvPr>
          <p:cNvSpPr txBox="1"/>
          <p:nvPr/>
        </p:nvSpPr>
        <p:spPr>
          <a:xfrm>
            <a:off x="5363681" y="5254997"/>
            <a:ext cx="1595940" cy="861774"/>
          </a:xfrm>
          <a:prstGeom prst="rect">
            <a:avLst/>
          </a:prstGeom>
          <a:noFill/>
        </p:spPr>
        <p:txBody>
          <a:bodyPr wrap="square" lIns="91440" tIns="45720" rIns="91440" bIns="45720" anchor="t">
            <a:spAutoFit/>
          </a:bodyPr>
          <a:lstStyle/>
          <a:p>
            <a:pPr algn="ctr"/>
            <a:r>
              <a:rPr lang="en-GB" sz="1000"/>
              <a:t>were subject to Aboriginal and Torres Strait Islander peoples rights or interests in 2024</a:t>
            </a:r>
            <a:endParaRPr lang="en-AU" sz="1000">
              <a:cs typeface="Arial"/>
            </a:endParaRPr>
          </a:p>
        </p:txBody>
      </p:sp>
      <p:sp>
        <p:nvSpPr>
          <p:cNvPr id="37" name="TextBox 36">
            <a:extLst>
              <a:ext uri="{FF2B5EF4-FFF2-40B4-BE49-F238E27FC236}">
                <a16:creationId xmlns:a16="http://schemas.microsoft.com/office/drawing/2014/main" id="{0B206601-3FE3-D1EB-FF51-C540BC46B859}"/>
              </a:ext>
            </a:extLst>
          </p:cNvPr>
          <p:cNvSpPr txBox="1"/>
          <p:nvPr/>
        </p:nvSpPr>
        <p:spPr>
          <a:xfrm>
            <a:off x="2801418" y="5395229"/>
            <a:ext cx="1337331" cy="723275"/>
          </a:xfrm>
          <a:prstGeom prst="rect">
            <a:avLst/>
          </a:prstGeom>
          <a:noFill/>
        </p:spPr>
        <p:txBody>
          <a:bodyPr wrap="square" lIns="91440" tIns="45720" rIns="91440" bIns="45720" anchor="t">
            <a:spAutoFit/>
          </a:bodyPr>
          <a:lstStyle/>
          <a:p>
            <a:pPr algn="ctr">
              <a:spcAft>
                <a:spcPts val="600"/>
              </a:spcAft>
            </a:pPr>
            <a:r>
              <a:rPr lang="en-GB" sz="1200" b="1"/>
              <a:t>CtG15A</a:t>
            </a:r>
            <a:r>
              <a:rPr lang="en-GB" sz="1000" b="1"/>
              <a:t>:</a:t>
            </a:r>
          </a:p>
          <a:p>
            <a:pPr algn="ctr">
              <a:spcAft>
                <a:spcPts val="600"/>
              </a:spcAft>
            </a:pPr>
            <a:r>
              <a:rPr lang="en-GB" sz="1200" b="1"/>
              <a:t> 4 314 744 km</a:t>
            </a:r>
            <a:r>
              <a:rPr lang="en-GB" sz="1200" b="1" baseline="30000"/>
              <a:t>2</a:t>
            </a:r>
            <a:br>
              <a:rPr lang="en-GB" sz="1200" b="1"/>
            </a:br>
            <a:r>
              <a:rPr lang="en-GB" sz="1200" b="1"/>
              <a:t>of land</a:t>
            </a:r>
          </a:p>
        </p:txBody>
      </p:sp>
      <p:sp>
        <p:nvSpPr>
          <p:cNvPr id="43" name="TextBox 42">
            <a:extLst>
              <a:ext uri="{FF2B5EF4-FFF2-40B4-BE49-F238E27FC236}">
                <a16:creationId xmlns:a16="http://schemas.microsoft.com/office/drawing/2014/main" id="{CAB34C5E-753D-C887-475E-49A492742414}"/>
              </a:ext>
            </a:extLst>
          </p:cNvPr>
          <p:cNvSpPr txBox="1"/>
          <p:nvPr/>
        </p:nvSpPr>
        <p:spPr>
          <a:xfrm>
            <a:off x="4650147" y="3642404"/>
            <a:ext cx="2047557" cy="907941"/>
          </a:xfrm>
          <a:prstGeom prst="rect">
            <a:avLst/>
          </a:prstGeom>
          <a:noFill/>
        </p:spPr>
        <p:txBody>
          <a:bodyPr wrap="square" lIns="121920" tIns="60960" rIns="121920" bIns="60960" anchor="t">
            <a:spAutoFit/>
          </a:bodyPr>
          <a:lstStyle/>
          <a:p>
            <a:pPr algn="ctr"/>
            <a:r>
              <a:rPr lang="en-GB" sz="1200" b="1"/>
              <a:t>CtG11</a:t>
            </a:r>
            <a:r>
              <a:rPr lang="en-GB" sz="1000" b="1"/>
              <a:t>:</a:t>
            </a:r>
          </a:p>
          <a:p>
            <a:pPr algn="ctr">
              <a:spcAft>
                <a:spcPts val="600"/>
              </a:spcAft>
            </a:pPr>
            <a:r>
              <a:rPr lang="en-GB" sz="1400" b="1"/>
              <a:t>26.1 per 10,000 </a:t>
            </a:r>
          </a:p>
          <a:p>
            <a:pPr algn="ctr"/>
            <a:r>
              <a:rPr lang="en-GB" sz="1000"/>
              <a:t>young people were in detention in 2023-24</a:t>
            </a:r>
            <a:endParaRPr lang="en-GB" sz="1000">
              <a:cs typeface="Arial"/>
            </a:endParaRPr>
          </a:p>
        </p:txBody>
      </p:sp>
      <p:sp>
        <p:nvSpPr>
          <p:cNvPr id="46" name="TextBox 45">
            <a:extLst>
              <a:ext uri="{FF2B5EF4-FFF2-40B4-BE49-F238E27FC236}">
                <a16:creationId xmlns:a16="http://schemas.microsoft.com/office/drawing/2014/main" id="{D41C707E-DE60-2F45-6973-68607286B3A7}"/>
              </a:ext>
            </a:extLst>
          </p:cNvPr>
          <p:cNvSpPr txBox="1"/>
          <p:nvPr/>
        </p:nvSpPr>
        <p:spPr>
          <a:xfrm>
            <a:off x="2543580" y="3694167"/>
            <a:ext cx="1866746" cy="800219"/>
          </a:xfrm>
          <a:prstGeom prst="rect">
            <a:avLst/>
          </a:prstGeom>
          <a:noFill/>
        </p:spPr>
        <p:txBody>
          <a:bodyPr wrap="square" lIns="91440" tIns="45720" rIns="91440" bIns="45720" anchor="t">
            <a:spAutoFit/>
          </a:bodyPr>
          <a:lstStyle/>
          <a:p>
            <a:pPr algn="ctr">
              <a:spcAft>
                <a:spcPts val="600"/>
              </a:spcAft>
            </a:pPr>
            <a:r>
              <a:rPr lang="en-GB" sz="1200" b="1"/>
              <a:t>CtG10</a:t>
            </a:r>
            <a:r>
              <a:rPr lang="en-GB" sz="1000" b="1"/>
              <a:t>: </a:t>
            </a:r>
          </a:p>
          <a:p>
            <a:pPr algn="ctr">
              <a:spcAft>
                <a:spcPts val="600"/>
              </a:spcAft>
            </a:pPr>
            <a:r>
              <a:rPr lang="en-GB" sz="1400" b="1"/>
              <a:t>2304.4 per 100,000</a:t>
            </a:r>
          </a:p>
          <a:p>
            <a:pPr algn="ctr">
              <a:spcAft>
                <a:spcPts val="600"/>
              </a:spcAft>
            </a:pPr>
            <a:r>
              <a:rPr lang="en-GB" sz="1000"/>
              <a:t>adults in prison in 2024</a:t>
            </a:r>
            <a:endParaRPr lang="en-AU" sz="1000"/>
          </a:p>
        </p:txBody>
      </p:sp>
      <p:sp>
        <p:nvSpPr>
          <p:cNvPr id="52" name="TextBox 51">
            <a:extLst>
              <a:ext uri="{FF2B5EF4-FFF2-40B4-BE49-F238E27FC236}">
                <a16:creationId xmlns:a16="http://schemas.microsoft.com/office/drawing/2014/main" id="{D9CE39E0-5193-AABA-B6D7-294944148A0B}"/>
              </a:ext>
            </a:extLst>
          </p:cNvPr>
          <p:cNvSpPr txBox="1"/>
          <p:nvPr/>
        </p:nvSpPr>
        <p:spPr>
          <a:xfrm>
            <a:off x="9397745" y="5168183"/>
            <a:ext cx="2351030" cy="984885"/>
          </a:xfrm>
          <a:prstGeom prst="rect">
            <a:avLst/>
          </a:prstGeom>
          <a:noFill/>
        </p:spPr>
        <p:txBody>
          <a:bodyPr wrap="square" lIns="121920" tIns="60960" rIns="121920" bIns="60960" anchor="t">
            <a:spAutoFit/>
          </a:bodyPr>
          <a:lstStyle/>
          <a:p>
            <a:pPr algn="ctr">
              <a:spcAft>
                <a:spcPts val="600"/>
              </a:spcAft>
            </a:pPr>
            <a:r>
              <a:rPr lang="en-GB" sz="1200" b="1"/>
              <a:t>CtG16</a:t>
            </a:r>
            <a:r>
              <a:rPr lang="en-GB" sz="1000" b="1"/>
              <a:t>:</a:t>
            </a:r>
            <a:br>
              <a:rPr lang="en-GB" sz="1000" b="1"/>
            </a:br>
            <a:r>
              <a:rPr lang="en-GB" sz="1400" b="1"/>
              <a:t>123</a:t>
            </a:r>
            <a:endParaRPr lang="en-GB" sz="1000" b="1"/>
          </a:p>
          <a:p>
            <a:pPr algn="ctr">
              <a:spcAft>
                <a:spcPts val="600"/>
              </a:spcAft>
            </a:pPr>
            <a:r>
              <a:rPr lang="en-GB" sz="1000"/>
              <a:t>languages spoken</a:t>
            </a:r>
          </a:p>
          <a:p>
            <a:pPr algn="ctr">
              <a:spcAft>
                <a:spcPts val="600"/>
              </a:spcAft>
            </a:pPr>
            <a:r>
              <a:rPr lang="en-GB" sz="1000"/>
              <a:t>No new data since baseline</a:t>
            </a:r>
            <a:endParaRPr lang="en-GB" sz="1000">
              <a:cs typeface="Arial"/>
            </a:endParaRPr>
          </a:p>
        </p:txBody>
      </p:sp>
      <p:sp>
        <p:nvSpPr>
          <p:cNvPr id="60" name="Title 2">
            <a:extLst>
              <a:ext uri="{FF2B5EF4-FFF2-40B4-BE49-F238E27FC236}">
                <a16:creationId xmlns:a16="http://schemas.microsoft.com/office/drawing/2014/main" id="{E74AC09D-B8B9-3069-AF81-5B641408E664}"/>
              </a:ext>
            </a:extLst>
          </p:cNvPr>
          <p:cNvSpPr txBox="1">
            <a:spLocks/>
          </p:cNvSpPr>
          <p:nvPr/>
        </p:nvSpPr>
        <p:spPr>
          <a:xfrm>
            <a:off x="463913" y="507995"/>
            <a:ext cx="5677880" cy="523220"/>
          </a:xfrm>
          <a:prstGeom prst="rect">
            <a:avLst/>
          </a:prstGeom>
        </p:spPr>
        <p:txBody>
          <a:bodyPr vert="horz" wrap="none" lIns="91440" tIns="45720" rIns="91440" bIns="45720" rtlCol="0" anchor="t" anchorCtr="0">
            <a:noAutofit/>
          </a:bodyPr>
          <a:lstStyle>
            <a:lvl1pPr algn="l" defTabSz="1219140" rtl="0" eaLnBrk="1" latinLnBrk="0" hangingPunct="1">
              <a:spcBef>
                <a:spcPct val="0"/>
              </a:spcBef>
              <a:buNone/>
              <a:defRPr sz="3200" b="1" kern="1200">
                <a:solidFill>
                  <a:schemeClr val="tx1">
                    <a:lumMod val="75000"/>
                    <a:lumOff val="25000"/>
                  </a:schemeClr>
                </a:solidFill>
                <a:latin typeface="Arial Black" panose="020B0A04020102020204" pitchFamily="34" charset="0"/>
                <a:ea typeface="+mj-ea"/>
                <a:cs typeface="Arial" panose="020B0604020202020204" pitchFamily="34" charset="0"/>
              </a:defRPr>
            </a:lvl1pPr>
          </a:lstStyle>
          <a:p>
            <a:r>
              <a:rPr lang="en-AU" sz="3000">
                <a:solidFill>
                  <a:schemeClr val="tx1"/>
                </a:solidFill>
                <a:latin typeface="Arial" panose="020B0604020202020204" pitchFamily="34" charset="0"/>
                <a:ea typeface="+mn-ea"/>
              </a:rPr>
              <a:t>Outcomes vary by theme (2)</a:t>
            </a:r>
          </a:p>
        </p:txBody>
      </p:sp>
      <p:pic>
        <p:nvPicPr>
          <p:cNvPr id="13" name="Picture 12">
            <a:extLst>
              <a:ext uri="{FF2B5EF4-FFF2-40B4-BE49-F238E27FC236}">
                <a16:creationId xmlns:a16="http://schemas.microsoft.com/office/drawing/2014/main" id="{58A04826-5A1E-3E45-8C72-0E6ADF6B45B9}"/>
              </a:ext>
            </a:extLst>
          </p:cNvPr>
          <p:cNvPicPr>
            <a:picLocks noChangeAspect="1"/>
          </p:cNvPicPr>
          <p:nvPr/>
        </p:nvPicPr>
        <p:blipFill>
          <a:blip r:embed="rId8"/>
          <a:stretch>
            <a:fillRect/>
          </a:stretch>
        </p:blipFill>
        <p:spPr>
          <a:xfrm>
            <a:off x="506925" y="6163465"/>
            <a:ext cx="10923076" cy="615291"/>
          </a:xfrm>
          <a:prstGeom prst="rect">
            <a:avLst/>
          </a:prstGeom>
        </p:spPr>
      </p:pic>
      <p:sp>
        <p:nvSpPr>
          <p:cNvPr id="14" name="TextBox 13">
            <a:extLst>
              <a:ext uri="{FF2B5EF4-FFF2-40B4-BE49-F238E27FC236}">
                <a16:creationId xmlns:a16="http://schemas.microsoft.com/office/drawing/2014/main" id="{4467CF98-2B0E-B325-90C3-49FCDB2F3A87}"/>
              </a:ext>
            </a:extLst>
          </p:cNvPr>
          <p:cNvSpPr txBox="1"/>
          <p:nvPr/>
        </p:nvSpPr>
        <p:spPr>
          <a:xfrm>
            <a:off x="9334041" y="3626543"/>
            <a:ext cx="2351031" cy="984885"/>
          </a:xfrm>
          <a:prstGeom prst="rect">
            <a:avLst/>
          </a:prstGeom>
          <a:noFill/>
        </p:spPr>
        <p:txBody>
          <a:bodyPr wrap="square" lIns="121920" tIns="60960" rIns="121920" bIns="60960" anchor="t">
            <a:spAutoFit/>
          </a:bodyPr>
          <a:lstStyle/>
          <a:p>
            <a:pPr algn="ctr">
              <a:spcAft>
                <a:spcPts val="600"/>
              </a:spcAft>
            </a:pPr>
            <a:r>
              <a:rPr lang="en-GB" sz="1200" b="1"/>
              <a:t>CtG17:</a:t>
            </a:r>
            <a:br>
              <a:rPr lang="en-GB" sz="1000" b="1"/>
            </a:br>
            <a:r>
              <a:rPr lang="en-GB" sz="1400" b="1"/>
              <a:t>88.3%</a:t>
            </a:r>
          </a:p>
          <a:p>
            <a:pPr algn="ctr">
              <a:spcAft>
                <a:spcPts val="600"/>
              </a:spcAft>
            </a:pPr>
            <a:r>
              <a:rPr lang="en-GB" sz="1000" b="1"/>
              <a:t>accessed the internet in 2022-23</a:t>
            </a:r>
          </a:p>
          <a:p>
            <a:pPr algn="ctr">
              <a:spcAft>
                <a:spcPts val="600"/>
              </a:spcAft>
            </a:pPr>
            <a:r>
              <a:rPr lang="en-GB" sz="1000"/>
              <a:t>No assessment of progress</a:t>
            </a:r>
            <a:endParaRPr lang="en-GB" sz="1000">
              <a:cs typeface="Arial"/>
            </a:endParaRPr>
          </a:p>
        </p:txBody>
      </p:sp>
    </p:spTree>
    <p:extLst>
      <p:ext uri="{BB962C8B-B14F-4D97-AF65-F5344CB8AC3E}">
        <p14:creationId xmlns:p14="http://schemas.microsoft.com/office/powerpoint/2010/main" val="356630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73EDB-FA9B-B8C3-90DA-15A95BD761F3}"/>
              </a:ext>
            </a:extLst>
          </p:cNvPr>
          <p:cNvSpPr>
            <a:spLocks noGrp="1"/>
          </p:cNvSpPr>
          <p:nvPr>
            <p:ph idx="4294967295"/>
          </p:nvPr>
        </p:nvSpPr>
        <p:spPr>
          <a:xfrm>
            <a:off x="437451" y="376129"/>
            <a:ext cx="11496927" cy="688086"/>
          </a:xfrm>
        </p:spPr>
        <p:txBody>
          <a:bodyPr vert="horz" wrap="square" lIns="91440" tIns="45720" rIns="91440" bIns="45720" rtlCol="0" anchor="t" anchorCtr="0">
            <a:noAutofit/>
          </a:bodyPr>
          <a:lstStyle/>
          <a:p>
            <a:pPr marL="0" indent="0">
              <a:spcBef>
                <a:spcPct val="0"/>
              </a:spcBef>
              <a:buNone/>
            </a:pPr>
            <a:r>
              <a:rPr lang="en-US" sz="3000" b="1">
                <a:solidFill>
                  <a:schemeClr val="tx1"/>
                </a:solidFill>
                <a:ea typeface="+mj-ea"/>
              </a:rPr>
              <a:t>Improvement for many States and Territories for most targets*</a:t>
            </a:r>
            <a:endParaRPr lang="en-AU" sz="3000" b="1">
              <a:solidFill>
                <a:schemeClr val="tx1"/>
              </a:solidFill>
              <a:ea typeface="+mj-ea"/>
            </a:endParaRPr>
          </a:p>
        </p:txBody>
      </p:sp>
      <p:sp>
        <p:nvSpPr>
          <p:cNvPr id="5" name="Slide Number Placeholder 2">
            <a:extLst>
              <a:ext uri="{FF2B5EF4-FFF2-40B4-BE49-F238E27FC236}">
                <a16:creationId xmlns:a16="http://schemas.microsoft.com/office/drawing/2014/main" id="{8C6C8E8E-5B38-AE14-EFEB-9D558AE3147D}"/>
              </a:ext>
            </a:extLst>
          </p:cNvPr>
          <p:cNvSpPr>
            <a:spLocks noGrp="1"/>
          </p:cNvSpPr>
          <p:nvPr>
            <p:ph type="sldNum" sz="quarter" idx="4"/>
          </p:nvPr>
        </p:nvSpPr>
        <p:spPr>
          <a:xfrm>
            <a:off x="11565272" y="6307651"/>
            <a:ext cx="373820" cy="386879"/>
          </a:xfrm>
        </p:spPr>
        <p:txBody>
          <a:bodyPr/>
          <a:lstStyle/>
          <a:p>
            <a:fld id="{8A657B52-D046-4802-A3DE-55E7ED70298C}" type="slidenum">
              <a:rPr lang="en-AU" b="0" smtClean="0">
                <a:solidFill>
                  <a:schemeClr val="tx1"/>
                </a:solidFill>
                <a:latin typeface="+mn-lt"/>
              </a:rPr>
              <a:pPr/>
              <a:t>14</a:t>
            </a:fld>
            <a:endParaRPr lang="en-AU" b="0">
              <a:solidFill>
                <a:schemeClr val="tx1"/>
              </a:solidFill>
              <a:latin typeface="+mn-lt"/>
            </a:endParaRPr>
          </a:p>
        </p:txBody>
      </p:sp>
      <p:grpSp>
        <p:nvGrpSpPr>
          <p:cNvPr id="6" name="Group 5">
            <a:extLst>
              <a:ext uri="{FF2B5EF4-FFF2-40B4-BE49-F238E27FC236}">
                <a16:creationId xmlns:a16="http://schemas.microsoft.com/office/drawing/2014/main" id="{D3399CCD-D64F-6FAD-098F-200A5543D0B4}"/>
              </a:ext>
            </a:extLst>
          </p:cNvPr>
          <p:cNvGrpSpPr/>
          <p:nvPr/>
        </p:nvGrpSpPr>
        <p:grpSpPr>
          <a:xfrm>
            <a:off x="7289983" y="1928681"/>
            <a:ext cx="3082595" cy="3331796"/>
            <a:chOff x="7289983" y="1928681"/>
            <a:chExt cx="3082595" cy="3331796"/>
          </a:xfrm>
        </p:grpSpPr>
        <p:sp>
          <p:nvSpPr>
            <p:cNvPr id="3" name="TextBox 2">
              <a:extLst>
                <a:ext uri="{FF2B5EF4-FFF2-40B4-BE49-F238E27FC236}">
                  <a16:creationId xmlns:a16="http://schemas.microsoft.com/office/drawing/2014/main" id="{63623595-C4E4-148E-FB4D-C87F2DFC29BC}"/>
                </a:ext>
              </a:extLst>
            </p:cNvPr>
            <p:cNvSpPr txBox="1"/>
            <p:nvPr/>
          </p:nvSpPr>
          <p:spPr>
            <a:xfrm>
              <a:off x="7289983" y="1928681"/>
              <a:ext cx="2726773" cy="3331796"/>
            </a:xfrm>
            <a:prstGeom prst="rect">
              <a:avLst/>
            </a:prstGeom>
            <a:noFill/>
          </p:spPr>
          <p:txBody>
            <a:bodyPr wrap="square" rtlCol="0">
              <a:noAutofit/>
            </a:bodyPr>
            <a:lstStyle/>
            <a:p>
              <a:pPr>
                <a:spcAft>
                  <a:spcPts val="450"/>
                </a:spcAft>
              </a:pPr>
              <a:r>
                <a:rPr lang="en-US" sz="1800" b="1">
                  <a:solidFill>
                    <a:schemeClr val="tx1">
                      <a:lumMod val="75000"/>
                      <a:lumOff val="25000"/>
                    </a:schemeClr>
                  </a:solidFill>
                  <a:latin typeface="Arial" panose="020B0604020202020204" pitchFamily="34" charset="0"/>
                  <a:cs typeface="Arial" panose="020B0604020202020204" pitchFamily="34" charset="0"/>
                </a:rPr>
                <a:t>* There are no State and Territory targets established in the Nationa</a:t>
              </a:r>
              <a:r>
                <a:rPr lang="en-US" b="1">
                  <a:solidFill>
                    <a:schemeClr val="tx1">
                      <a:lumMod val="75000"/>
                      <a:lumOff val="25000"/>
                    </a:schemeClr>
                  </a:solidFill>
                  <a:latin typeface="Arial" panose="020B0604020202020204" pitchFamily="34" charset="0"/>
                  <a:cs typeface="Arial" panose="020B0604020202020204" pitchFamily="34" charset="0"/>
                </a:rPr>
                <a:t>l Agreement</a:t>
              </a:r>
              <a:br>
                <a:rPr lang="en-US" b="1">
                  <a:solidFill>
                    <a:schemeClr val="tx1">
                      <a:lumMod val="75000"/>
                      <a:lumOff val="25000"/>
                    </a:schemeClr>
                  </a:solidFill>
                  <a:latin typeface="Arial" panose="020B0604020202020204" pitchFamily="34" charset="0"/>
                  <a:cs typeface="Arial" panose="020B0604020202020204" pitchFamily="34" charset="0"/>
                </a:rPr>
              </a:br>
              <a:br>
                <a:rPr lang="en-US" b="1">
                  <a:solidFill>
                    <a:schemeClr val="tx1">
                      <a:lumMod val="75000"/>
                      <a:lumOff val="25000"/>
                    </a:schemeClr>
                  </a:solidFill>
                  <a:latin typeface="Arial" panose="020B0604020202020204" pitchFamily="34" charset="0"/>
                  <a:cs typeface="Arial" panose="020B0604020202020204" pitchFamily="34" charset="0"/>
                </a:rPr>
              </a:br>
              <a:r>
                <a:rPr lang="en-AU">
                  <a:latin typeface="Arial" panose="020B0604020202020204" pitchFamily="34" charset="0"/>
                  <a:ea typeface="Calibri" panose="020F0502020204030204" pitchFamily="34" charset="0"/>
                </a:rPr>
                <a:t>The table highlights areas where jurisdictions have shown:</a:t>
              </a:r>
              <a:endParaRPr lang="en-AU" sz="1800" b="1">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18EEF8-677F-1FF5-1F1C-F4353D930E7F}"/>
                </a:ext>
              </a:extLst>
            </p:cNvPr>
            <p:cNvSpPr txBox="1"/>
            <p:nvPr/>
          </p:nvSpPr>
          <p:spPr>
            <a:xfrm>
              <a:off x="8006236" y="4237715"/>
              <a:ext cx="2366342" cy="359236"/>
            </a:xfrm>
            <a:prstGeom prst="rect">
              <a:avLst/>
            </a:prstGeom>
            <a:noFill/>
          </p:spPr>
          <p:txBody>
            <a:bodyPr wrap="square" rtlCol="0">
              <a:noAutofit/>
            </a:bodyPr>
            <a:lstStyle/>
            <a:p>
              <a:pPr>
                <a:spcAft>
                  <a:spcPts val="450"/>
                </a:spcAft>
              </a:pPr>
              <a:r>
                <a:rPr lang="en-AU">
                  <a:latin typeface="Arial" panose="020B0604020202020204" pitchFamily="34" charset="0"/>
                  <a:ea typeface="Calibri" panose="020F0502020204030204" pitchFamily="34" charset="0"/>
                </a:rPr>
                <a:t>improvement</a:t>
              </a:r>
              <a:endParaRPr lang="en-AU" sz="1800" b="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84B914A-B513-5B18-158B-65F598AAD3C2}"/>
                </a:ext>
              </a:extLst>
            </p:cNvPr>
            <p:cNvSpPr txBox="1"/>
            <p:nvPr/>
          </p:nvSpPr>
          <p:spPr>
            <a:xfrm>
              <a:off x="7994661" y="4559636"/>
              <a:ext cx="2366342" cy="359236"/>
            </a:xfrm>
            <a:prstGeom prst="rect">
              <a:avLst/>
            </a:prstGeom>
            <a:noFill/>
          </p:spPr>
          <p:txBody>
            <a:bodyPr wrap="square" rtlCol="0">
              <a:noAutofit/>
            </a:bodyPr>
            <a:lstStyle/>
            <a:p>
              <a:pPr>
                <a:spcAft>
                  <a:spcPts val="450"/>
                </a:spcAft>
              </a:pPr>
              <a:r>
                <a:rPr lang="en-AU">
                  <a:latin typeface="Arial" panose="020B0604020202020204" pitchFamily="34" charset="0"/>
                  <a:ea typeface="Calibri" panose="020F0502020204030204" pitchFamily="34" charset="0"/>
                </a:rPr>
                <a:t>worsening</a:t>
              </a:r>
              <a:endParaRPr lang="en-AU" sz="1800" b="1">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8CDAFD-17C9-C81B-FA30-1984AD3D3A69}"/>
                </a:ext>
              </a:extLst>
            </p:cNvPr>
            <p:cNvSpPr txBox="1"/>
            <p:nvPr/>
          </p:nvSpPr>
          <p:spPr>
            <a:xfrm>
              <a:off x="7971511" y="4901241"/>
              <a:ext cx="2366342" cy="359236"/>
            </a:xfrm>
            <a:prstGeom prst="rect">
              <a:avLst/>
            </a:prstGeom>
            <a:noFill/>
          </p:spPr>
          <p:txBody>
            <a:bodyPr wrap="square" rtlCol="0">
              <a:noAutofit/>
            </a:bodyPr>
            <a:lstStyle/>
            <a:p>
              <a:pPr>
                <a:spcAft>
                  <a:spcPts val="450"/>
                </a:spcAft>
              </a:pPr>
              <a:r>
                <a:rPr lang="en-AU">
                  <a:latin typeface="Arial" panose="020B0604020202020204" pitchFamily="34" charset="0"/>
                  <a:ea typeface="Calibri" panose="020F0502020204030204" pitchFamily="34" charset="0"/>
                </a:rPr>
                <a:t>no change</a:t>
              </a:r>
              <a:endParaRPr lang="en-AU" sz="18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EE39D44-7E47-4095-4326-C967B8462938}"/>
                </a:ext>
              </a:extLst>
            </p:cNvPr>
            <p:cNvPicPr>
              <a:picLocks noChangeAspect="1"/>
            </p:cNvPicPr>
            <p:nvPr/>
          </p:nvPicPr>
          <p:blipFill>
            <a:blip r:embed="rId3"/>
            <a:stretch>
              <a:fillRect/>
            </a:stretch>
          </p:blipFill>
          <p:spPr>
            <a:xfrm flipV="1">
              <a:off x="7449104" y="4650631"/>
              <a:ext cx="484967" cy="242484"/>
            </a:xfrm>
            <a:prstGeom prst="rect">
              <a:avLst/>
            </a:prstGeom>
          </p:spPr>
        </p:pic>
        <p:pic>
          <p:nvPicPr>
            <p:cNvPr id="22" name="Picture 21">
              <a:extLst>
                <a:ext uri="{FF2B5EF4-FFF2-40B4-BE49-F238E27FC236}">
                  <a16:creationId xmlns:a16="http://schemas.microsoft.com/office/drawing/2014/main" id="{3F595A89-5AA6-83D1-D8DA-6AB3E1F49738}"/>
                </a:ext>
              </a:extLst>
            </p:cNvPr>
            <p:cNvPicPr>
              <a:picLocks noChangeAspect="1"/>
            </p:cNvPicPr>
            <p:nvPr/>
          </p:nvPicPr>
          <p:blipFill>
            <a:blip r:embed="rId4"/>
            <a:stretch>
              <a:fillRect/>
            </a:stretch>
          </p:blipFill>
          <p:spPr>
            <a:xfrm flipV="1">
              <a:off x="7449104" y="4998446"/>
              <a:ext cx="484967" cy="230936"/>
            </a:xfrm>
            <a:prstGeom prst="rect">
              <a:avLst/>
            </a:prstGeom>
          </p:spPr>
        </p:pic>
        <p:pic>
          <p:nvPicPr>
            <p:cNvPr id="24" name="Picture 23">
              <a:extLst>
                <a:ext uri="{FF2B5EF4-FFF2-40B4-BE49-F238E27FC236}">
                  <a16:creationId xmlns:a16="http://schemas.microsoft.com/office/drawing/2014/main" id="{D01349A5-93F1-B4F6-B035-4CD00EFD486E}"/>
                </a:ext>
              </a:extLst>
            </p:cNvPr>
            <p:cNvPicPr>
              <a:picLocks noChangeAspect="1"/>
            </p:cNvPicPr>
            <p:nvPr/>
          </p:nvPicPr>
          <p:blipFill>
            <a:blip r:embed="rId5"/>
            <a:stretch>
              <a:fillRect/>
            </a:stretch>
          </p:blipFill>
          <p:spPr>
            <a:xfrm flipV="1">
              <a:off x="7451847" y="4311517"/>
              <a:ext cx="496513" cy="238634"/>
            </a:xfrm>
            <a:prstGeom prst="rect">
              <a:avLst/>
            </a:prstGeom>
          </p:spPr>
        </p:pic>
      </p:grpSp>
      <p:pic>
        <p:nvPicPr>
          <p:cNvPr id="25" name="Picture 24" descr="A blue and black design">
            <a:extLst>
              <a:ext uri="{FF2B5EF4-FFF2-40B4-BE49-F238E27FC236}">
                <a16:creationId xmlns:a16="http://schemas.microsoft.com/office/drawing/2014/main" id="{3947DF84-7F58-0382-C1A3-0A69ECF2D82F}"/>
              </a:ext>
            </a:extLst>
          </p:cNvPr>
          <p:cNvPicPr>
            <a:picLocks noChangeAspect="1"/>
          </p:cNvPicPr>
          <p:nvPr/>
        </p:nvPicPr>
        <p:blipFill>
          <a:blip r:embed="rId6">
            <a:alphaModFix amt="8000"/>
            <a:extLst>
              <a:ext uri="{28A0092B-C50C-407E-A947-70E740481C1C}">
                <a14:useLocalDpi xmlns:a14="http://schemas.microsoft.com/office/drawing/2010/main" val="0"/>
              </a:ext>
            </a:extLst>
          </a:blip>
          <a:stretch>
            <a:fillRect/>
          </a:stretch>
        </p:blipFill>
        <p:spPr>
          <a:xfrm>
            <a:off x="7122015" y="4254024"/>
            <a:ext cx="5200732" cy="2925412"/>
          </a:xfrm>
          <a:prstGeom prst="rect">
            <a:avLst/>
          </a:prstGeom>
        </p:spPr>
      </p:pic>
      <p:pic>
        <p:nvPicPr>
          <p:cNvPr id="9" name="Picture 8">
            <a:extLst>
              <a:ext uri="{FF2B5EF4-FFF2-40B4-BE49-F238E27FC236}">
                <a16:creationId xmlns:a16="http://schemas.microsoft.com/office/drawing/2014/main" id="{4C05F22D-F9B4-CA91-C937-F0DF4C897779}"/>
              </a:ext>
            </a:extLst>
          </p:cNvPr>
          <p:cNvPicPr>
            <a:picLocks noChangeAspect="1"/>
          </p:cNvPicPr>
          <p:nvPr/>
        </p:nvPicPr>
        <p:blipFill>
          <a:blip r:embed="rId7"/>
          <a:stretch>
            <a:fillRect/>
          </a:stretch>
        </p:blipFill>
        <p:spPr>
          <a:xfrm>
            <a:off x="748213" y="1013759"/>
            <a:ext cx="5611612" cy="5468112"/>
          </a:xfrm>
          <a:prstGeom prst="rect">
            <a:avLst/>
          </a:prstGeom>
        </p:spPr>
      </p:pic>
    </p:spTree>
    <p:extLst>
      <p:ext uri="{BB962C8B-B14F-4D97-AF65-F5344CB8AC3E}">
        <p14:creationId xmlns:p14="http://schemas.microsoft.com/office/powerpoint/2010/main" val="2047084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40B5-FE0C-73D3-E4F7-76B47C85E0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E292AFE-D32F-06A8-8C6D-75E94A4ECBA2}"/>
              </a:ext>
            </a:extLst>
          </p:cNvPr>
          <p:cNvPicPr>
            <a:picLocks noChangeAspect="1"/>
          </p:cNvPicPr>
          <p:nvPr/>
        </p:nvPicPr>
        <p:blipFill>
          <a:blip r:embed="rId3">
            <a:alphaModFix amt="23000"/>
          </a:blip>
          <a:stretch>
            <a:fillRect/>
          </a:stretch>
        </p:blipFill>
        <p:spPr>
          <a:xfrm>
            <a:off x="1700435" y="1414132"/>
            <a:ext cx="5200732" cy="5067739"/>
          </a:xfrm>
          <a:prstGeom prst="rect">
            <a:avLst/>
          </a:prstGeom>
        </p:spPr>
      </p:pic>
      <p:pic>
        <p:nvPicPr>
          <p:cNvPr id="13" name="Picture 12" descr="A blue and black design">
            <a:extLst>
              <a:ext uri="{FF2B5EF4-FFF2-40B4-BE49-F238E27FC236}">
                <a16:creationId xmlns:a16="http://schemas.microsoft.com/office/drawing/2014/main" id="{B67A7F64-0A08-E9DF-5897-C853407C12DF}"/>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7122015" y="4254024"/>
            <a:ext cx="5200732" cy="2925412"/>
          </a:xfrm>
          <a:prstGeom prst="rect">
            <a:avLst/>
          </a:prstGeom>
        </p:spPr>
      </p:pic>
      <p:sp>
        <p:nvSpPr>
          <p:cNvPr id="2" name="Content Placeholder 1">
            <a:extLst>
              <a:ext uri="{FF2B5EF4-FFF2-40B4-BE49-F238E27FC236}">
                <a16:creationId xmlns:a16="http://schemas.microsoft.com/office/drawing/2014/main" id="{E92E3250-0B15-1A6B-96BB-F27F5BE2BD3F}"/>
              </a:ext>
            </a:extLst>
          </p:cNvPr>
          <p:cNvSpPr>
            <a:spLocks noGrp="1"/>
          </p:cNvSpPr>
          <p:nvPr>
            <p:ph idx="4294967295"/>
          </p:nvPr>
        </p:nvSpPr>
        <p:spPr>
          <a:xfrm>
            <a:off x="437451" y="376129"/>
            <a:ext cx="11496927" cy="688086"/>
          </a:xfrm>
        </p:spPr>
        <p:txBody>
          <a:bodyPr vert="horz" wrap="square" lIns="91440" tIns="45720" rIns="91440" bIns="45720" rtlCol="0" anchor="t" anchorCtr="0">
            <a:noAutofit/>
          </a:bodyPr>
          <a:lstStyle/>
          <a:p>
            <a:pPr marL="0" indent="0">
              <a:spcBef>
                <a:spcPct val="0"/>
              </a:spcBef>
              <a:buNone/>
            </a:pPr>
            <a:r>
              <a:rPr lang="en-AU" sz="3000" b="1">
                <a:solidFill>
                  <a:schemeClr val="tx1"/>
                </a:solidFill>
                <a:ea typeface="+mj-ea"/>
              </a:rPr>
              <a:t>Although outcomes against the adult imprisonment, youth justice and out-of-home care are of concern</a:t>
            </a:r>
          </a:p>
        </p:txBody>
      </p:sp>
      <p:sp>
        <p:nvSpPr>
          <p:cNvPr id="5" name="Slide Number Placeholder 2">
            <a:extLst>
              <a:ext uri="{FF2B5EF4-FFF2-40B4-BE49-F238E27FC236}">
                <a16:creationId xmlns:a16="http://schemas.microsoft.com/office/drawing/2014/main" id="{60DFBA00-DC35-5A1D-CE45-A68685048E4B}"/>
              </a:ext>
            </a:extLst>
          </p:cNvPr>
          <p:cNvSpPr>
            <a:spLocks noGrp="1"/>
          </p:cNvSpPr>
          <p:nvPr>
            <p:ph type="sldNum" sz="quarter" idx="4"/>
          </p:nvPr>
        </p:nvSpPr>
        <p:spPr>
          <a:xfrm>
            <a:off x="11565272" y="6307651"/>
            <a:ext cx="373820" cy="386879"/>
          </a:xfrm>
        </p:spPr>
        <p:txBody>
          <a:bodyPr/>
          <a:lstStyle/>
          <a:p>
            <a:fld id="{8A657B52-D046-4802-A3DE-55E7ED70298C}" type="slidenum">
              <a:rPr lang="en-AU" b="0" smtClean="0">
                <a:solidFill>
                  <a:schemeClr val="tx1"/>
                </a:solidFill>
                <a:latin typeface="+mn-lt"/>
              </a:rPr>
              <a:pPr/>
              <a:t>15</a:t>
            </a:fld>
            <a:endParaRPr lang="en-AU" b="0">
              <a:solidFill>
                <a:schemeClr val="tx1"/>
              </a:solidFill>
              <a:latin typeface="+mn-lt"/>
            </a:endParaRPr>
          </a:p>
        </p:txBody>
      </p:sp>
      <p:pic>
        <p:nvPicPr>
          <p:cNvPr id="4" name="Picture 3">
            <a:extLst>
              <a:ext uri="{FF2B5EF4-FFF2-40B4-BE49-F238E27FC236}">
                <a16:creationId xmlns:a16="http://schemas.microsoft.com/office/drawing/2014/main" id="{5BF6A36E-E17B-C80D-C04D-7397165EB0CD}"/>
              </a:ext>
            </a:extLst>
          </p:cNvPr>
          <p:cNvPicPr>
            <a:picLocks noChangeAspect="1"/>
          </p:cNvPicPr>
          <p:nvPr/>
        </p:nvPicPr>
        <p:blipFill>
          <a:blip r:embed="rId5"/>
          <a:stretch>
            <a:fillRect/>
          </a:stretch>
        </p:blipFill>
        <p:spPr>
          <a:xfrm>
            <a:off x="824584" y="4323805"/>
            <a:ext cx="7469670" cy="1035846"/>
          </a:xfrm>
          <a:prstGeom prst="rect">
            <a:avLst/>
          </a:prstGeom>
        </p:spPr>
      </p:pic>
    </p:spTree>
    <p:extLst>
      <p:ext uri="{BB962C8B-B14F-4D97-AF65-F5344CB8AC3E}">
        <p14:creationId xmlns:p14="http://schemas.microsoft.com/office/powerpoint/2010/main" val="9225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8A1D-B7DD-96E9-C0B3-56F54BCF50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767F0A-C308-77D2-D5B6-3AC28D79D1A8}"/>
              </a:ext>
            </a:extLst>
          </p:cNvPr>
          <p:cNvSpPr>
            <a:spLocks noGrp="1"/>
          </p:cNvSpPr>
          <p:nvPr>
            <p:ph type="title"/>
          </p:nvPr>
        </p:nvSpPr>
        <p:spPr>
          <a:xfrm>
            <a:off x="301591" y="208196"/>
            <a:ext cx="11890409" cy="887714"/>
          </a:xfrm>
        </p:spPr>
        <p:txBody>
          <a:bodyPr vert="horz" wrap="square" lIns="91440" tIns="45720" rIns="91440" bIns="45720" rtlCol="0" anchor="t" anchorCtr="0">
            <a:noAutofit/>
          </a:bodyPr>
          <a:lstStyle/>
          <a:p>
            <a:r>
              <a:rPr lang="en-US" sz="2800">
                <a:latin typeface="Arial" panose="020B0604020202020204" pitchFamily="34" charset="0"/>
              </a:rPr>
              <a:t>Imprisonment (target 10) continues to worsen, while the recent trend for youth justice (target 11) is a cause for concern</a:t>
            </a:r>
            <a:endParaRPr lang="en-AU" sz="2800">
              <a:latin typeface="Arial" panose="020B0604020202020204" pitchFamily="34" charset="0"/>
            </a:endParaRPr>
          </a:p>
        </p:txBody>
      </p:sp>
      <p:sp>
        <p:nvSpPr>
          <p:cNvPr id="2" name="Slide Number Placeholder 1">
            <a:extLst>
              <a:ext uri="{FF2B5EF4-FFF2-40B4-BE49-F238E27FC236}">
                <a16:creationId xmlns:a16="http://schemas.microsoft.com/office/drawing/2014/main" id="{044CBF60-529B-4608-1C17-2749F7AC614F}"/>
              </a:ext>
            </a:extLst>
          </p:cNvPr>
          <p:cNvSpPr>
            <a:spLocks noGrp="1"/>
          </p:cNvSpPr>
          <p:nvPr>
            <p:ph type="sldNum" sz="quarter" idx="4"/>
          </p:nvPr>
        </p:nvSpPr>
        <p:spPr/>
        <p:txBody>
          <a:bodyPr/>
          <a:lstStyle/>
          <a:p>
            <a:fld id="{CCC048A1-DA42-4C84-8285-379A296E6C62}" type="slidenum">
              <a:rPr lang="en-AU" smtClean="0"/>
              <a:t>16</a:t>
            </a:fld>
            <a:endParaRPr lang="en-AU"/>
          </a:p>
        </p:txBody>
      </p:sp>
      <p:sp>
        <p:nvSpPr>
          <p:cNvPr id="20" name="TextBox 19">
            <a:extLst>
              <a:ext uri="{FF2B5EF4-FFF2-40B4-BE49-F238E27FC236}">
                <a16:creationId xmlns:a16="http://schemas.microsoft.com/office/drawing/2014/main" id="{1775FA65-3D16-5C7D-E08E-27472060C6D0}"/>
              </a:ext>
            </a:extLst>
          </p:cNvPr>
          <p:cNvSpPr txBox="1"/>
          <p:nvPr/>
        </p:nvSpPr>
        <p:spPr>
          <a:xfrm>
            <a:off x="5947370" y="1812590"/>
            <a:ext cx="4216213" cy="428680"/>
          </a:xfrm>
          <a:prstGeom prst="rect">
            <a:avLst/>
          </a:prstGeom>
          <a:noFill/>
        </p:spPr>
        <p:txBody>
          <a:bodyPr wrap="square" rtlCol="0">
            <a:noAutofit/>
          </a:bodyPr>
          <a:lstStyle/>
          <a:p>
            <a:pPr algn="l">
              <a:spcAft>
                <a:spcPts val="450"/>
              </a:spcAft>
            </a:pPr>
            <a:r>
              <a:rPr lang="en-US" sz="1100" b="1" i="0" u="none" strike="noStrike">
                <a:solidFill>
                  <a:srgbClr val="000000"/>
                </a:solidFill>
                <a:effectLst/>
              </a:rPr>
              <a:t>Figure CtG11.1 Young people in detention on an average day, Rate per 10,000 young people</a:t>
            </a:r>
            <a:endParaRPr lang="en-AU" sz="1100" b="1">
              <a:solidFill>
                <a:schemeClr val="tx1">
                  <a:lumMod val="75000"/>
                  <a:lumOff val="25000"/>
                </a:schemeClr>
              </a:solidFill>
              <a:cs typeface="Arial" panose="020B0604020202020204" pitchFamily="34" charset="0"/>
            </a:endParaRPr>
          </a:p>
        </p:txBody>
      </p:sp>
      <p:pic>
        <p:nvPicPr>
          <p:cNvPr id="26" name="Picture 25">
            <a:extLst>
              <a:ext uri="{FF2B5EF4-FFF2-40B4-BE49-F238E27FC236}">
                <a16:creationId xmlns:a16="http://schemas.microsoft.com/office/drawing/2014/main" id="{D5C0BF22-0D64-79E7-AE74-9485A672A3DC}"/>
              </a:ext>
            </a:extLst>
          </p:cNvPr>
          <p:cNvPicPr>
            <a:picLocks noChangeAspect="1"/>
          </p:cNvPicPr>
          <p:nvPr/>
        </p:nvPicPr>
        <p:blipFill>
          <a:blip r:embed="rId4"/>
          <a:stretch>
            <a:fillRect/>
          </a:stretch>
        </p:blipFill>
        <p:spPr>
          <a:xfrm>
            <a:off x="464235" y="5726345"/>
            <a:ext cx="448717" cy="131976"/>
          </a:xfrm>
          <a:prstGeom prst="rect">
            <a:avLst/>
          </a:prstGeom>
        </p:spPr>
      </p:pic>
      <p:sp>
        <p:nvSpPr>
          <p:cNvPr id="28" name="TextBox 27">
            <a:extLst>
              <a:ext uri="{FF2B5EF4-FFF2-40B4-BE49-F238E27FC236}">
                <a16:creationId xmlns:a16="http://schemas.microsoft.com/office/drawing/2014/main" id="{D92086A3-F06B-E04B-0C07-2B28E99B4BBA}"/>
              </a:ext>
            </a:extLst>
          </p:cNvPr>
          <p:cNvSpPr txBox="1"/>
          <p:nvPr/>
        </p:nvSpPr>
        <p:spPr>
          <a:xfrm>
            <a:off x="5777838" y="1304830"/>
            <a:ext cx="6184900" cy="456535"/>
          </a:xfrm>
          <a:prstGeom prst="rect">
            <a:avLst/>
          </a:prstGeom>
          <a:noFill/>
        </p:spPr>
        <p:txBody>
          <a:bodyPr wrap="square">
            <a:spAutoFit/>
          </a:bodyPr>
          <a:lstStyle/>
          <a:p>
            <a:pPr algn="l">
              <a:lnSpc>
                <a:spcPct val="150000"/>
              </a:lnSpc>
              <a:spcAft>
                <a:spcPts val="450"/>
              </a:spcAft>
            </a:pPr>
            <a:r>
              <a:rPr lang="en-GB" sz="1800" b="1">
                <a:solidFill>
                  <a:srgbClr val="732B11"/>
                </a:solidFill>
                <a:latin typeface="Arial" panose="020B0604020202020204" pitchFamily="34" charset="0"/>
                <a:cs typeface="Arial" panose="020B0604020202020204" pitchFamily="34" charset="0"/>
              </a:rPr>
              <a:t>Target 11 (Youth Detention)</a:t>
            </a:r>
          </a:p>
        </p:txBody>
      </p:sp>
      <p:sp>
        <p:nvSpPr>
          <p:cNvPr id="30" name="TextBox 29">
            <a:extLst>
              <a:ext uri="{FF2B5EF4-FFF2-40B4-BE49-F238E27FC236}">
                <a16:creationId xmlns:a16="http://schemas.microsoft.com/office/drawing/2014/main" id="{A74F4043-1B55-3778-6035-B0890B7A31D1}"/>
              </a:ext>
            </a:extLst>
          </p:cNvPr>
          <p:cNvSpPr txBox="1"/>
          <p:nvPr/>
        </p:nvSpPr>
        <p:spPr>
          <a:xfrm>
            <a:off x="432530" y="1304377"/>
            <a:ext cx="3590639" cy="456535"/>
          </a:xfrm>
          <a:prstGeom prst="rect">
            <a:avLst/>
          </a:prstGeom>
          <a:noFill/>
        </p:spPr>
        <p:txBody>
          <a:bodyPr wrap="square">
            <a:spAutoFit/>
          </a:bodyPr>
          <a:lstStyle/>
          <a:p>
            <a:pPr algn="l">
              <a:lnSpc>
                <a:spcPct val="150000"/>
              </a:lnSpc>
              <a:spcAft>
                <a:spcPts val="450"/>
              </a:spcAft>
            </a:pPr>
            <a:r>
              <a:rPr lang="en-GB" sz="1800" b="1">
                <a:solidFill>
                  <a:srgbClr val="732B11"/>
                </a:solidFill>
                <a:latin typeface="Arial" panose="020B0604020202020204" pitchFamily="34" charset="0"/>
                <a:cs typeface="Arial" panose="020B0604020202020204" pitchFamily="34" charset="0"/>
              </a:rPr>
              <a:t>Target 10 (Imprisonment)</a:t>
            </a:r>
            <a:endParaRPr lang="en-GB" b="1">
              <a:latin typeface="Arial" panose="020B0604020202020204" pitchFamily="34" charset="0"/>
              <a:cs typeface="Arial" panose="020B0604020202020204" pitchFamily="34" charset="0"/>
            </a:endParaRPr>
          </a:p>
        </p:txBody>
      </p:sp>
      <p:pic>
        <p:nvPicPr>
          <p:cNvPr id="31" name="Picture 30" descr="A logo with orange lines&#10;&#10;Description automatically generated">
            <a:extLst>
              <a:ext uri="{FF2B5EF4-FFF2-40B4-BE49-F238E27FC236}">
                <a16:creationId xmlns:a16="http://schemas.microsoft.com/office/drawing/2014/main" id="{5599C7C4-BDE6-D872-F3CC-3BD78E305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551" y="5394930"/>
            <a:ext cx="941044" cy="872034"/>
          </a:xfrm>
          <a:prstGeom prst="rect">
            <a:avLst/>
          </a:prstGeom>
        </p:spPr>
      </p:pic>
      <p:sp>
        <p:nvSpPr>
          <p:cNvPr id="4" name="TextBox 3">
            <a:extLst>
              <a:ext uri="{FF2B5EF4-FFF2-40B4-BE49-F238E27FC236}">
                <a16:creationId xmlns:a16="http://schemas.microsoft.com/office/drawing/2014/main" id="{69DE25C4-5BFA-2A5D-A7E9-5D1E70003569}"/>
              </a:ext>
            </a:extLst>
          </p:cNvPr>
          <p:cNvSpPr txBox="1"/>
          <p:nvPr/>
        </p:nvSpPr>
        <p:spPr>
          <a:xfrm>
            <a:off x="1107155" y="5524963"/>
            <a:ext cx="4404644" cy="456535"/>
          </a:xfrm>
          <a:prstGeom prst="rect">
            <a:avLst/>
          </a:prstGeom>
          <a:noFill/>
        </p:spPr>
        <p:txBody>
          <a:bodyPr wrap="square">
            <a:spAutoFit/>
          </a:bodyPr>
          <a:lstStyle/>
          <a:p>
            <a:pPr algn="l">
              <a:lnSpc>
                <a:spcPct val="150000"/>
              </a:lnSpc>
              <a:spcAft>
                <a:spcPts val="450"/>
              </a:spcAft>
            </a:pPr>
            <a:r>
              <a:rPr lang="en-GB" b="1">
                <a:solidFill>
                  <a:srgbClr val="732B11"/>
                </a:solidFill>
                <a:latin typeface="Arial" panose="020B0604020202020204" pitchFamily="34" charset="0"/>
                <a:cs typeface="Arial" panose="020B0604020202020204" pitchFamily="34" charset="0"/>
              </a:rPr>
              <a:t>National assessment: Worsening</a:t>
            </a:r>
            <a:endParaRPr lang="en-GB"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F6399D0-CB69-1651-520F-C850767CDF07}"/>
              </a:ext>
            </a:extLst>
          </p:cNvPr>
          <p:cNvSpPr txBox="1"/>
          <p:nvPr/>
        </p:nvSpPr>
        <p:spPr>
          <a:xfrm>
            <a:off x="607952" y="1836764"/>
            <a:ext cx="4216213" cy="428680"/>
          </a:xfrm>
          <a:prstGeom prst="rect">
            <a:avLst/>
          </a:prstGeom>
          <a:noFill/>
        </p:spPr>
        <p:txBody>
          <a:bodyPr wrap="square" rtlCol="0">
            <a:noAutofit/>
          </a:bodyPr>
          <a:lstStyle/>
          <a:p>
            <a:pPr algn="l">
              <a:spcAft>
                <a:spcPts val="450"/>
              </a:spcAft>
            </a:pPr>
            <a:r>
              <a:rPr lang="en-US" sz="1200" b="1" i="0" u="none" strike="noStrike">
                <a:solidFill>
                  <a:srgbClr val="000000"/>
                </a:solidFill>
                <a:effectLst/>
              </a:rPr>
              <a:t>Figure CtG10.1 Age-</a:t>
            </a:r>
            <a:r>
              <a:rPr lang="en-US" sz="1200" b="1" i="0" u="none" strike="noStrike" err="1">
                <a:solidFill>
                  <a:srgbClr val="000000"/>
                </a:solidFill>
                <a:effectLst/>
              </a:rPr>
              <a:t>standardised</a:t>
            </a:r>
            <a:r>
              <a:rPr lang="en-US" sz="1200" b="1" i="0" u="none" strike="noStrike">
                <a:solidFill>
                  <a:srgbClr val="000000"/>
                </a:solidFill>
                <a:effectLst/>
              </a:rPr>
              <a:t> imprisonment rate per 100,000 adults at 30 June, Australia</a:t>
            </a:r>
            <a:endParaRPr lang="en-AU" sz="1200" b="1">
              <a:solidFill>
                <a:schemeClr val="tx1">
                  <a:lumMod val="75000"/>
                  <a:lumOff val="25000"/>
                </a:schemeClr>
              </a:solidFill>
              <a:cs typeface="Arial" panose="020B0604020202020204" pitchFamily="34" charset="0"/>
            </a:endParaRPr>
          </a:p>
        </p:txBody>
      </p:sp>
      <p:sp>
        <p:nvSpPr>
          <p:cNvPr id="5" name="TextBox 4">
            <a:extLst>
              <a:ext uri="{FF2B5EF4-FFF2-40B4-BE49-F238E27FC236}">
                <a16:creationId xmlns:a16="http://schemas.microsoft.com/office/drawing/2014/main" id="{FDFA1C5E-28D1-8A15-F8AC-C9E9AA4B5CE3}"/>
              </a:ext>
            </a:extLst>
          </p:cNvPr>
          <p:cNvSpPr txBox="1"/>
          <p:nvPr/>
        </p:nvSpPr>
        <p:spPr>
          <a:xfrm>
            <a:off x="6652945" y="5545709"/>
            <a:ext cx="3841628" cy="456535"/>
          </a:xfrm>
          <a:prstGeom prst="rect">
            <a:avLst/>
          </a:prstGeom>
          <a:noFill/>
        </p:spPr>
        <p:txBody>
          <a:bodyPr wrap="square">
            <a:spAutoFit/>
          </a:bodyPr>
          <a:lstStyle/>
          <a:p>
            <a:pPr algn="l">
              <a:lnSpc>
                <a:spcPct val="150000"/>
              </a:lnSpc>
              <a:spcAft>
                <a:spcPts val="450"/>
              </a:spcAft>
            </a:pPr>
            <a:r>
              <a:rPr lang="en-GB" b="1">
                <a:solidFill>
                  <a:srgbClr val="732B11"/>
                </a:solidFill>
                <a:latin typeface="Arial" panose="020B0604020202020204" pitchFamily="34" charset="0"/>
                <a:cs typeface="Arial" panose="020B0604020202020204" pitchFamily="34" charset="0"/>
              </a:rPr>
              <a:t>National assessment: No change</a:t>
            </a:r>
          </a:p>
        </p:txBody>
      </p:sp>
      <p:pic>
        <p:nvPicPr>
          <p:cNvPr id="38" name="Picture 37">
            <a:extLst>
              <a:ext uri="{FF2B5EF4-FFF2-40B4-BE49-F238E27FC236}">
                <a16:creationId xmlns:a16="http://schemas.microsoft.com/office/drawing/2014/main" id="{64B55F68-1549-2EE3-493F-CD04DDA7CFF5}"/>
              </a:ext>
            </a:extLst>
          </p:cNvPr>
          <p:cNvPicPr>
            <a:picLocks noChangeAspect="1"/>
          </p:cNvPicPr>
          <p:nvPr/>
        </p:nvPicPr>
        <p:blipFill>
          <a:blip r:embed="rId4"/>
          <a:stretch>
            <a:fillRect/>
          </a:stretch>
        </p:blipFill>
        <p:spPr>
          <a:xfrm>
            <a:off x="440674" y="6272255"/>
            <a:ext cx="448717" cy="131976"/>
          </a:xfrm>
          <a:prstGeom prst="rect">
            <a:avLst/>
          </a:prstGeom>
        </p:spPr>
      </p:pic>
      <p:sp>
        <p:nvSpPr>
          <p:cNvPr id="39" name="TextBox 38">
            <a:extLst>
              <a:ext uri="{FF2B5EF4-FFF2-40B4-BE49-F238E27FC236}">
                <a16:creationId xmlns:a16="http://schemas.microsoft.com/office/drawing/2014/main" id="{731F091D-342A-73AA-732E-06934165EF83}"/>
              </a:ext>
            </a:extLst>
          </p:cNvPr>
          <p:cNvSpPr txBox="1"/>
          <p:nvPr/>
        </p:nvSpPr>
        <p:spPr>
          <a:xfrm>
            <a:off x="1083594" y="6070873"/>
            <a:ext cx="4404644" cy="456535"/>
          </a:xfrm>
          <a:prstGeom prst="rect">
            <a:avLst/>
          </a:prstGeom>
          <a:noFill/>
        </p:spPr>
        <p:txBody>
          <a:bodyPr wrap="square">
            <a:spAutoFit/>
          </a:bodyPr>
          <a:lstStyle/>
          <a:p>
            <a:pPr algn="l">
              <a:lnSpc>
                <a:spcPct val="150000"/>
              </a:lnSpc>
              <a:spcAft>
                <a:spcPts val="450"/>
              </a:spcAft>
            </a:pPr>
            <a:r>
              <a:rPr lang="en-GB" b="1">
                <a:solidFill>
                  <a:srgbClr val="7030A0"/>
                </a:solidFill>
                <a:latin typeface="Arial" panose="020B0604020202020204" pitchFamily="34" charset="0"/>
                <a:cs typeface="Arial" panose="020B0604020202020204" pitchFamily="34" charset="0"/>
              </a:rPr>
              <a:t>NSW assessment: Worsening</a:t>
            </a:r>
          </a:p>
        </p:txBody>
      </p:sp>
      <p:pic>
        <p:nvPicPr>
          <p:cNvPr id="44" name="Picture 43" descr="A logo with orange lines&#10;&#10;Description automatically generated">
            <a:extLst>
              <a:ext uri="{FF2B5EF4-FFF2-40B4-BE49-F238E27FC236}">
                <a16:creationId xmlns:a16="http://schemas.microsoft.com/office/drawing/2014/main" id="{75A853DC-93BD-4000-09DB-35491201B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193" y="5937232"/>
            <a:ext cx="941044" cy="872034"/>
          </a:xfrm>
          <a:prstGeom prst="rect">
            <a:avLst/>
          </a:prstGeom>
        </p:spPr>
      </p:pic>
      <p:sp>
        <p:nvSpPr>
          <p:cNvPr id="45" name="TextBox 44">
            <a:extLst>
              <a:ext uri="{FF2B5EF4-FFF2-40B4-BE49-F238E27FC236}">
                <a16:creationId xmlns:a16="http://schemas.microsoft.com/office/drawing/2014/main" id="{3AF2B56A-8752-F2F5-F75C-0EF9AFFC9756}"/>
              </a:ext>
            </a:extLst>
          </p:cNvPr>
          <p:cNvSpPr txBox="1"/>
          <p:nvPr/>
        </p:nvSpPr>
        <p:spPr>
          <a:xfrm>
            <a:off x="6654587" y="6088011"/>
            <a:ext cx="3841628" cy="456535"/>
          </a:xfrm>
          <a:prstGeom prst="rect">
            <a:avLst/>
          </a:prstGeom>
          <a:noFill/>
        </p:spPr>
        <p:txBody>
          <a:bodyPr wrap="square">
            <a:spAutoFit/>
          </a:bodyPr>
          <a:lstStyle/>
          <a:p>
            <a:pPr algn="l">
              <a:lnSpc>
                <a:spcPct val="150000"/>
              </a:lnSpc>
              <a:spcAft>
                <a:spcPts val="450"/>
              </a:spcAft>
            </a:pPr>
            <a:r>
              <a:rPr lang="en-GB" b="1">
                <a:solidFill>
                  <a:srgbClr val="7030A0"/>
                </a:solidFill>
                <a:latin typeface="Arial" panose="020B0604020202020204" pitchFamily="34" charset="0"/>
                <a:cs typeface="Arial" panose="020B0604020202020204" pitchFamily="34" charset="0"/>
              </a:rPr>
              <a:t>NSW assessment: No change</a:t>
            </a:r>
          </a:p>
        </p:txBody>
      </p:sp>
      <p:cxnSp>
        <p:nvCxnSpPr>
          <p:cNvPr id="47" name="Straight Connector 46">
            <a:extLst>
              <a:ext uri="{FF2B5EF4-FFF2-40B4-BE49-F238E27FC236}">
                <a16:creationId xmlns:a16="http://schemas.microsoft.com/office/drawing/2014/main" id="{456A2C81-6BD1-D8D8-C3B2-C0B054436AD6}"/>
              </a:ext>
            </a:extLst>
          </p:cNvPr>
          <p:cNvCxnSpPr>
            <a:cxnSpLocks/>
          </p:cNvCxnSpPr>
          <p:nvPr/>
        </p:nvCxnSpPr>
        <p:spPr>
          <a:xfrm>
            <a:off x="6533339" y="4727556"/>
            <a:ext cx="0" cy="374720"/>
          </a:xfrm>
          <a:prstGeom prst="line">
            <a:avLst/>
          </a:prstGeom>
          <a:ln>
            <a:solidFill>
              <a:srgbClr val="CECEC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A graph with lines and a line graph&#10;&#10;AI-generated content may be incorrect.">
            <a:extLst>
              <a:ext uri="{FF2B5EF4-FFF2-40B4-BE49-F238E27FC236}">
                <a16:creationId xmlns:a16="http://schemas.microsoft.com/office/drawing/2014/main" id="{68257B4D-248C-6346-7167-68FE173DD16E}"/>
              </a:ext>
            </a:extLst>
          </p:cNvPr>
          <p:cNvPicPr>
            <a:picLocks noChangeAspect="1"/>
          </p:cNvPicPr>
          <p:nvPr/>
        </p:nvPicPr>
        <p:blipFill>
          <a:blip r:embed="rId6"/>
          <a:stretch>
            <a:fillRect/>
          </a:stretch>
        </p:blipFill>
        <p:spPr>
          <a:xfrm>
            <a:off x="447152" y="2481384"/>
            <a:ext cx="4547158" cy="3048000"/>
          </a:xfrm>
          <a:prstGeom prst="rect">
            <a:avLst/>
          </a:prstGeom>
        </p:spPr>
      </p:pic>
      <p:pic>
        <p:nvPicPr>
          <p:cNvPr id="13" name="Picture 12" descr="A graph with a line graph and numbers&#10;&#10;AI-generated content may be incorrect.">
            <a:extLst>
              <a:ext uri="{FF2B5EF4-FFF2-40B4-BE49-F238E27FC236}">
                <a16:creationId xmlns:a16="http://schemas.microsoft.com/office/drawing/2014/main" id="{FD438592-2D7B-9BBB-62A1-55A748E232CF}"/>
              </a:ext>
            </a:extLst>
          </p:cNvPr>
          <p:cNvPicPr>
            <a:picLocks noChangeAspect="1"/>
          </p:cNvPicPr>
          <p:nvPr/>
        </p:nvPicPr>
        <p:blipFill>
          <a:blip r:embed="rId7"/>
          <a:stretch>
            <a:fillRect/>
          </a:stretch>
        </p:blipFill>
        <p:spPr>
          <a:xfrm>
            <a:off x="5931264" y="2237153"/>
            <a:ext cx="5145702" cy="3321541"/>
          </a:xfrm>
          <a:prstGeom prst="rect">
            <a:avLst/>
          </a:prstGeom>
        </p:spPr>
      </p:pic>
    </p:spTree>
    <p:extLst>
      <p:ext uri="{BB962C8B-B14F-4D97-AF65-F5344CB8AC3E}">
        <p14:creationId xmlns:p14="http://schemas.microsoft.com/office/powerpoint/2010/main" val="222923995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131D5-D83B-A22A-94C4-65280CA61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AD7F79-9E34-947F-F463-FFB2B0B9CD8A}"/>
              </a:ext>
            </a:extLst>
          </p:cNvPr>
          <p:cNvSpPr>
            <a:spLocks noGrp="1"/>
          </p:cNvSpPr>
          <p:nvPr>
            <p:ph type="title"/>
          </p:nvPr>
        </p:nvSpPr>
        <p:spPr>
          <a:xfrm>
            <a:off x="301591" y="226138"/>
            <a:ext cx="11890409" cy="887714"/>
          </a:xfrm>
        </p:spPr>
        <p:txBody>
          <a:bodyPr vert="horz" wrap="square" lIns="91440" tIns="45720" rIns="91440" bIns="45720" rtlCol="0" anchor="t" anchorCtr="0">
            <a:noAutofit/>
          </a:bodyPr>
          <a:lstStyle/>
          <a:p>
            <a:r>
              <a:rPr lang="en-US" sz="2800">
                <a:latin typeface="Arial" panose="020B0604020202020204" pitchFamily="34" charset="0"/>
              </a:rPr>
              <a:t>Children in Out of Home Care continues to be an area of concern (Target 12)</a:t>
            </a:r>
            <a:endParaRPr lang="en-AU" sz="2800">
              <a:latin typeface="Arial" panose="020B0604020202020204" pitchFamily="34" charset="0"/>
            </a:endParaRPr>
          </a:p>
        </p:txBody>
      </p:sp>
      <p:sp>
        <p:nvSpPr>
          <p:cNvPr id="2" name="Slide Number Placeholder 1">
            <a:extLst>
              <a:ext uri="{FF2B5EF4-FFF2-40B4-BE49-F238E27FC236}">
                <a16:creationId xmlns:a16="http://schemas.microsoft.com/office/drawing/2014/main" id="{298CD12B-2658-AAA0-D450-B4726D0A18B3}"/>
              </a:ext>
            </a:extLst>
          </p:cNvPr>
          <p:cNvSpPr>
            <a:spLocks noGrp="1"/>
          </p:cNvSpPr>
          <p:nvPr>
            <p:ph type="sldNum" sz="quarter" idx="4"/>
          </p:nvPr>
        </p:nvSpPr>
        <p:spPr/>
        <p:txBody>
          <a:bodyPr/>
          <a:lstStyle/>
          <a:p>
            <a:fld id="{CCC048A1-DA42-4C84-8285-379A296E6C62}" type="slidenum">
              <a:rPr lang="en-AU" smtClean="0"/>
              <a:t>17</a:t>
            </a:fld>
            <a:endParaRPr lang="en-AU"/>
          </a:p>
        </p:txBody>
      </p:sp>
      <p:pic>
        <p:nvPicPr>
          <p:cNvPr id="26" name="Picture 25">
            <a:extLst>
              <a:ext uri="{FF2B5EF4-FFF2-40B4-BE49-F238E27FC236}">
                <a16:creationId xmlns:a16="http://schemas.microsoft.com/office/drawing/2014/main" id="{ED919F01-822A-EC28-0FD3-1E72D0ABE8BE}"/>
              </a:ext>
            </a:extLst>
          </p:cNvPr>
          <p:cNvPicPr>
            <a:picLocks noChangeAspect="1"/>
          </p:cNvPicPr>
          <p:nvPr/>
        </p:nvPicPr>
        <p:blipFill>
          <a:blip r:embed="rId3"/>
          <a:stretch>
            <a:fillRect/>
          </a:stretch>
        </p:blipFill>
        <p:spPr>
          <a:xfrm>
            <a:off x="1139535" y="5759108"/>
            <a:ext cx="448717" cy="131976"/>
          </a:xfrm>
          <a:prstGeom prst="rect">
            <a:avLst/>
          </a:prstGeom>
        </p:spPr>
      </p:pic>
      <p:sp>
        <p:nvSpPr>
          <p:cNvPr id="4" name="TextBox 3">
            <a:extLst>
              <a:ext uri="{FF2B5EF4-FFF2-40B4-BE49-F238E27FC236}">
                <a16:creationId xmlns:a16="http://schemas.microsoft.com/office/drawing/2014/main" id="{D9D1840C-2580-E954-0142-5409A280C252}"/>
              </a:ext>
            </a:extLst>
          </p:cNvPr>
          <p:cNvSpPr txBox="1"/>
          <p:nvPr/>
        </p:nvSpPr>
        <p:spPr>
          <a:xfrm>
            <a:off x="1773935" y="5548610"/>
            <a:ext cx="3937330" cy="456535"/>
          </a:xfrm>
          <a:prstGeom prst="rect">
            <a:avLst/>
          </a:prstGeom>
          <a:noFill/>
        </p:spPr>
        <p:txBody>
          <a:bodyPr wrap="square" lIns="91440" tIns="45720" rIns="91440" bIns="45720" anchor="t">
            <a:spAutoFit/>
          </a:bodyPr>
          <a:lstStyle/>
          <a:p>
            <a:pPr>
              <a:lnSpc>
                <a:spcPct val="150000"/>
              </a:lnSpc>
              <a:spcAft>
                <a:spcPts val="450"/>
              </a:spcAft>
            </a:pPr>
            <a:r>
              <a:rPr lang="en-GB" b="1">
                <a:solidFill>
                  <a:srgbClr val="732B11"/>
                </a:solidFill>
                <a:latin typeface="Arial"/>
                <a:cs typeface="Arial"/>
              </a:rPr>
              <a:t>National assessment: Worsening</a:t>
            </a:r>
            <a:r>
              <a:rPr lang="en-GB" sz="1800" b="1">
                <a:solidFill>
                  <a:srgbClr val="732B11"/>
                </a:solidFill>
                <a:latin typeface="Arial"/>
                <a:cs typeface="Arial"/>
              </a:rPr>
              <a:t>	</a:t>
            </a:r>
            <a:endParaRPr lang="en-GB" b="1">
              <a:latin typeface="Arial"/>
              <a:cs typeface="Arial"/>
            </a:endParaRPr>
          </a:p>
        </p:txBody>
      </p:sp>
      <p:sp>
        <p:nvSpPr>
          <p:cNvPr id="19" name="TextBox 18">
            <a:extLst>
              <a:ext uri="{FF2B5EF4-FFF2-40B4-BE49-F238E27FC236}">
                <a16:creationId xmlns:a16="http://schemas.microsoft.com/office/drawing/2014/main" id="{9984C88A-2748-5E73-35C0-296321B0D0DF}"/>
              </a:ext>
            </a:extLst>
          </p:cNvPr>
          <p:cNvSpPr txBox="1"/>
          <p:nvPr/>
        </p:nvSpPr>
        <p:spPr>
          <a:xfrm>
            <a:off x="504998" y="1590603"/>
            <a:ext cx="4801988" cy="428680"/>
          </a:xfrm>
          <a:prstGeom prst="rect">
            <a:avLst/>
          </a:prstGeom>
          <a:noFill/>
        </p:spPr>
        <p:txBody>
          <a:bodyPr wrap="square" rtlCol="0">
            <a:noAutofit/>
          </a:bodyPr>
          <a:lstStyle/>
          <a:p>
            <a:pPr algn="l">
              <a:spcAft>
                <a:spcPts val="450"/>
              </a:spcAft>
            </a:pPr>
            <a:r>
              <a:rPr lang="en-US" sz="1200" b="1" i="0" u="none" strike="noStrike">
                <a:solidFill>
                  <a:srgbClr val="000000"/>
                </a:solidFill>
                <a:effectLst/>
              </a:rPr>
              <a:t>Figure CtG12.2 Children aged 0-17 in out-of-home care at 30 June, Rate per 1,000 children</a:t>
            </a:r>
            <a:endParaRPr lang="en-AU" sz="1200" b="1">
              <a:solidFill>
                <a:schemeClr val="tx1">
                  <a:lumMod val="75000"/>
                  <a:lumOff val="25000"/>
                </a:schemeClr>
              </a:solidFill>
              <a:cs typeface="Arial" panose="020B0604020202020204" pitchFamily="34" charset="0"/>
            </a:endParaRPr>
          </a:p>
        </p:txBody>
      </p:sp>
      <p:sp>
        <p:nvSpPr>
          <p:cNvPr id="9" name="Content Placeholder 1">
            <a:extLst>
              <a:ext uri="{FF2B5EF4-FFF2-40B4-BE49-F238E27FC236}">
                <a16:creationId xmlns:a16="http://schemas.microsoft.com/office/drawing/2014/main" id="{1018BEB9-7171-FE72-059E-71B414B95B03}"/>
              </a:ext>
            </a:extLst>
          </p:cNvPr>
          <p:cNvSpPr txBox="1">
            <a:spLocks/>
          </p:cNvSpPr>
          <p:nvPr/>
        </p:nvSpPr>
        <p:spPr>
          <a:xfrm>
            <a:off x="7324299" y="2373811"/>
            <a:ext cx="4427882" cy="2851567"/>
          </a:xfrm>
          <a:prstGeom prst="rect">
            <a:avLst/>
          </a:prstGeom>
        </p:spPr>
        <p:txBody>
          <a:bodyPr vert="horz" lIns="91440" tIns="45720" rIns="91440" bIns="45720" rtlCol="0">
            <a:normAutofit/>
          </a:bodyPr>
          <a:lstStyle>
            <a:lvl1pPr marL="457178" indent="-457178" algn="l" defTabSz="121914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990550" indent="-380981" algn="l" defTabSz="1219140" rtl="0" eaLnBrk="1" latinLnBrk="0" hangingPunct="1">
              <a:spcBef>
                <a:spcPct val="20000"/>
              </a:spcBef>
              <a:buFont typeface="Arial" panose="020B0604020202020204" pitchFamily="34" charset="0"/>
              <a:buChar char="–"/>
              <a:defRPr sz="2667"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523925" indent="-304784" algn="l" defTabSz="1219140" rtl="0" eaLnBrk="1" latinLnBrk="0" hangingPunct="1">
              <a:spcBef>
                <a:spcPct val="20000"/>
              </a:spcBef>
              <a:buFont typeface="Arial" panose="020B0604020202020204" pitchFamily="34" charset="0"/>
              <a:buChar char="•"/>
              <a:defRPr sz="2133"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133493" indent="-304784" algn="l" defTabSz="1219140" rtl="0" eaLnBrk="1" latinLnBrk="0" hangingPunct="1">
              <a:spcBef>
                <a:spcPct val="20000"/>
              </a:spcBef>
              <a:buFont typeface="Arial" panose="020B0604020202020204" pitchFamily="34" charset="0"/>
              <a:buChar char="–"/>
              <a:defRPr sz="186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743062" indent="-304784" algn="l" defTabSz="121914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spcBef>
                <a:spcPts val="600"/>
              </a:spcBef>
              <a:spcAft>
                <a:spcPts val="1200"/>
              </a:spcAft>
            </a:pPr>
            <a:r>
              <a:rPr lang="en-US" sz="2400"/>
              <a:t>Target: By 2031, reduce the rate of overrepresentation of Aboriginal and Torres Strait Islander children (0–17 years old) in out-of-home care by 45%.</a:t>
            </a:r>
          </a:p>
        </p:txBody>
      </p:sp>
      <p:sp>
        <p:nvSpPr>
          <p:cNvPr id="17" name="TextBox 16">
            <a:extLst>
              <a:ext uri="{FF2B5EF4-FFF2-40B4-BE49-F238E27FC236}">
                <a16:creationId xmlns:a16="http://schemas.microsoft.com/office/drawing/2014/main" id="{885E7BC6-570E-1084-E83F-1BE8A90691A7}"/>
              </a:ext>
            </a:extLst>
          </p:cNvPr>
          <p:cNvSpPr txBox="1"/>
          <p:nvPr/>
        </p:nvSpPr>
        <p:spPr>
          <a:xfrm>
            <a:off x="1782455" y="6015988"/>
            <a:ext cx="4404644" cy="456535"/>
          </a:xfrm>
          <a:prstGeom prst="rect">
            <a:avLst/>
          </a:prstGeom>
          <a:noFill/>
        </p:spPr>
        <p:txBody>
          <a:bodyPr wrap="square">
            <a:spAutoFit/>
          </a:bodyPr>
          <a:lstStyle/>
          <a:p>
            <a:pPr algn="l">
              <a:lnSpc>
                <a:spcPct val="150000"/>
              </a:lnSpc>
              <a:spcAft>
                <a:spcPts val="450"/>
              </a:spcAft>
            </a:pPr>
            <a:r>
              <a:rPr lang="en-GB" b="1">
                <a:solidFill>
                  <a:srgbClr val="7030A0"/>
                </a:solidFill>
                <a:latin typeface="Arial" panose="020B0604020202020204" pitchFamily="34" charset="0"/>
                <a:cs typeface="Arial" panose="020B0604020202020204" pitchFamily="34" charset="0"/>
              </a:rPr>
              <a:t>NSW assessment: Improvement</a:t>
            </a:r>
          </a:p>
        </p:txBody>
      </p:sp>
      <p:pic>
        <p:nvPicPr>
          <p:cNvPr id="21" name="Picture 20">
            <a:extLst>
              <a:ext uri="{FF2B5EF4-FFF2-40B4-BE49-F238E27FC236}">
                <a16:creationId xmlns:a16="http://schemas.microsoft.com/office/drawing/2014/main" id="{A77F0B02-5F2C-8274-86BE-7235182E6FAB}"/>
              </a:ext>
            </a:extLst>
          </p:cNvPr>
          <p:cNvPicPr>
            <a:picLocks noChangeAspect="1"/>
          </p:cNvPicPr>
          <p:nvPr/>
        </p:nvPicPr>
        <p:blipFill>
          <a:blip r:embed="rId4"/>
          <a:stretch>
            <a:fillRect/>
          </a:stretch>
        </p:blipFill>
        <p:spPr>
          <a:xfrm flipV="1">
            <a:off x="1107767" y="6188299"/>
            <a:ext cx="480485" cy="234858"/>
          </a:xfrm>
          <a:prstGeom prst="rect">
            <a:avLst/>
          </a:prstGeom>
        </p:spPr>
      </p:pic>
      <p:pic>
        <p:nvPicPr>
          <p:cNvPr id="15" name="Picture 14" descr="A graph with a line and a line&#10;&#10;AI-generated content may be incorrect.">
            <a:extLst>
              <a:ext uri="{FF2B5EF4-FFF2-40B4-BE49-F238E27FC236}">
                <a16:creationId xmlns:a16="http://schemas.microsoft.com/office/drawing/2014/main" id="{2B7C9D91-25AF-675F-4111-7920F5BF0993}"/>
              </a:ext>
            </a:extLst>
          </p:cNvPr>
          <p:cNvPicPr>
            <a:picLocks noChangeAspect="1"/>
          </p:cNvPicPr>
          <p:nvPr/>
        </p:nvPicPr>
        <p:blipFill>
          <a:blip r:embed="rId5"/>
          <a:stretch>
            <a:fillRect/>
          </a:stretch>
        </p:blipFill>
        <p:spPr>
          <a:xfrm>
            <a:off x="602850" y="2022231"/>
            <a:ext cx="6189608" cy="3712307"/>
          </a:xfrm>
          <a:prstGeom prst="rect">
            <a:avLst/>
          </a:prstGeom>
        </p:spPr>
      </p:pic>
    </p:spTree>
    <p:extLst>
      <p:ext uri="{BB962C8B-B14F-4D97-AF65-F5344CB8AC3E}">
        <p14:creationId xmlns:p14="http://schemas.microsoft.com/office/powerpoint/2010/main" val="397952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lvl="0" algn="ctr">
              <a:lnSpc>
                <a:spcPts val="2260"/>
              </a:lnSpc>
              <a:spcBef>
                <a:spcPts val="300"/>
              </a:spcBef>
              <a:spcAft>
                <a:spcPts val="1200"/>
              </a:spcAft>
              <a:defRPr/>
            </a:pPr>
            <a:r>
              <a:rPr lang="en-GB" sz="2800">
                <a:latin typeface="Arial" panose="020B0604020202020204" pitchFamily="34" charset="0"/>
                <a:cs typeface="Arial" panose="020B0604020202020204" pitchFamily="34" charset="0"/>
              </a:rPr>
              <a:t>Considering context</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18</a:t>
            </a:fld>
            <a:endParaRPr lang="en-AU">
              <a:latin typeface="+mn-lt"/>
            </a:endParaRPr>
          </a:p>
        </p:txBody>
      </p:sp>
    </p:spTree>
    <p:extLst>
      <p:ext uri="{BB962C8B-B14F-4D97-AF65-F5344CB8AC3E}">
        <p14:creationId xmlns:p14="http://schemas.microsoft.com/office/powerpoint/2010/main" val="7826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gradient on a surface&#10;&#10;Description automatically generated with medium confidence">
            <a:extLst>
              <a:ext uri="{FF2B5EF4-FFF2-40B4-BE49-F238E27FC236}">
                <a16:creationId xmlns:a16="http://schemas.microsoft.com/office/drawing/2014/main" id="{65CDBA3E-DB9A-C4A8-B367-EC3A2599F2A4}"/>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1505415"/>
            <a:ext cx="12192001" cy="4611562"/>
          </a:xfrm>
          <a:prstGeom prst="rect">
            <a:avLst/>
          </a:prstGeom>
        </p:spPr>
      </p:pic>
      <p:pic>
        <p:nvPicPr>
          <p:cNvPr id="6" name="Picture 5" descr="A blue and black design&#10;&#10;Description automatically generated">
            <a:extLst>
              <a:ext uri="{FF2B5EF4-FFF2-40B4-BE49-F238E27FC236}">
                <a16:creationId xmlns:a16="http://schemas.microsoft.com/office/drawing/2014/main" id="{DB898B27-B3FB-D816-51C8-411F053EC1BA}"/>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4078464" y="2205536"/>
            <a:ext cx="8295969" cy="4666483"/>
          </a:xfrm>
          <a:prstGeom prst="rect">
            <a:avLst/>
          </a:prstGeom>
        </p:spPr>
      </p:pic>
      <p:sp>
        <p:nvSpPr>
          <p:cNvPr id="2" name="Slide Number Placeholder 1">
            <a:extLst>
              <a:ext uri="{FF2B5EF4-FFF2-40B4-BE49-F238E27FC236}">
                <a16:creationId xmlns:a16="http://schemas.microsoft.com/office/drawing/2014/main" id="{35782F48-00C9-C800-61ED-C2BD30B9920F}"/>
              </a:ext>
            </a:extLst>
          </p:cNvPr>
          <p:cNvSpPr>
            <a:spLocks noGrp="1"/>
          </p:cNvSpPr>
          <p:nvPr>
            <p:ph type="sldNum" sz="quarter" idx="4"/>
          </p:nvPr>
        </p:nvSpPr>
        <p:spPr/>
        <p:txBody>
          <a:bodyPr/>
          <a:lstStyle/>
          <a:p>
            <a:fld id="{CCC048A1-DA42-4C84-8285-379A296E6C62}" type="slidenum">
              <a:rPr lang="en-AU" smtClean="0"/>
              <a:t>19</a:t>
            </a:fld>
            <a:endParaRPr lang="en-AU"/>
          </a:p>
        </p:txBody>
      </p:sp>
      <p:sp>
        <p:nvSpPr>
          <p:cNvPr id="4" name="TextBox 3">
            <a:extLst>
              <a:ext uri="{FF2B5EF4-FFF2-40B4-BE49-F238E27FC236}">
                <a16:creationId xmlns:a16="http://schemas.microsoft.com/office/drawing/2014/main" id="{7AE778E0-AACE-2886-1A98-6AF81B18B0AE}"/>
              </a:ext>
            </a:extLst>
          </p:cNvPr>
          <p:cNvSpPr txBox="1"/>
          <p:nvPr/>
        </p:nvSpPr>
        <p:spPr>
          <a:xfrm>
            <a:off x="484024" y="1505415"/>
            <a:ext cx="10888394" cy="4934138"/>
          </a:xfrm>
          <a:prstGeom prst="rect">
            <a:avLst/>
          </a:prstGeom>
          <a:noFill/>
        </p:spPr>
        <p:txBody>
          <a:bodyPr wrap="square" rtlCol="0">
            <a:noAutofit/>
          </a:bodyPr>
          <a:lstStyle/>
          <a:p>
            <a:pPr marL="285750" indent="-285750" algn="l">
              <a:lnSpc>
                <a:spcPct val="200000"/>
              </a:lnSpc>
              <a:spcAft>
                <a:spcPts val="450"/>
              </a:spcAft>
              <a:buFont typeface="Arial" panose="020B0604020202020204" pitchFamily="34" charset="0"/>
              <a:buChar char="•"/>
            </a:pPr>
            <a:r>
              <a:rPr lang="en-GB" sz="2100">
                <a:latin typeface="Arial" panose="020B0604020202020204" pitchFamily="34" charset="0"/>
                <a:cs typeface="Arial" panose="020B0604020202020204" pitchFamily="34" charset="0"/>
              </a:rPr>
              <a:t>Poorer outcomes for people living in more remote areas</a:t>
            </a:r>
          </a:p>
          <a:p>
            <a:pPr marL="285750" indent="-285750" algn="l">
              <a:lnSpc>
                <a:spcPct val="200000"/>
              </a:lnSpc>
              <a:spcAft>
                <a:spcPts val="450"/>
              </a:spcAft>
              <a:buFont typeface="Arial" panose="020B0604020202020204" pitchFamily="34" charset="0"/>
              <a:buChar char="•"/>
            </a:pPr>
            <a:r>
              <a:rPr lang="en-GB" sz="2100">
                <a:latin typeface="Arial" panose="020B0604020202020204" pitchFamily="34" charset="0"/>
                <a:cs typeface="Arial" panose="020B0604020202020204" pitchFamily="34" charset="0"/>
              </a:rPr>
              <a:t>Some improvement across all socio-economic areas of disadvantage  </a:t>
            </a:r>
          </a:p>
          <a:p>
            <a:pPr marL="285750" indent="-285750" algn="l">
              <a:lnSpc>
                <a:spcPct val="200000"/>
              </a:lnSpc>
              <a:spcAft>
                <a:spcPts val="450"/>
              </a:spcAft>
              <a:buFont typeface="Arial" panose="020B0604020202020204" pitchFamily="34" charset="0"/>
              <a:buChar char="•"/>
            </a:pPr>
            <a:r>
              <a:rPr lang="en-GB" sz="2100">
                <a:latin typeface="Arial" panose="020B0604020202020204" pitchFamily="34" charset="0"/>
                <a:cs typeface="Arial" panose="020B0604020202020204" pitchFamily="34" charset="0"/>
              </a:rPr>
              <a:t>Mixed outcomes for young people </a:t>
            </a:r>
          </a:p>
          <a:p>
            <a:pPr marL="285750" indent="-285750" algn="l">
              <a:lnSpc>
                <a:spcPct val="200000"/>
              </a:lnSpc>
              <a:spcAft>
                <a:spcPts val="450"/>
              </a:spcAft>
              <a:buFont typeface="Arial" panose="020B0604020202020204" pitchFamily="34" charset="0"/>
              <a:buChar char="•"/>
            </a:pPr>
            <a:r>
              <a:rPr lang="en-GB" sz="2100">
                <a:latin typeface="Arial" panose="020B0604020202020204" pitchFamily="34" charset="0"/>
                <a:cs typeface="Arial" panose="020B0604020202020204" pitchFamily="34" charset="0"/>
              </a:rPr>
              <a:t>Different outcomes for men and women</a:t>
            </a:r>
          </a:p>
          <a:p>
            <a:pPr marL="285750" indent="-285750" algn="l">
              <a:lnSpc>
                <a:spcPct val="200000"/>
              </a:lnSpc>
              <a:spcAft>
                <a:spcPts val="450"/>
              </a:spcAft>
              <a:buFont typeface="Arial" panose="020B0604020202020204" pitchFamily="34" charset="0"/>
              <a:buChar char="•"/>
            </a:pPr>
            <a:r>
              <a:rPr lang="en-GB" sz="2100">
                <a:latin typeface="Arial" panose="020B0604020202020204" pitchFamily="34" charset="0"/>
                <a:cs typeface="Arial" panose="020B0604020202020204" pitchFamily="34" charset="0"/>
              </a:rPr>
              <a:t>Some improvement for people living with a disability</a:t>
            </a:r>
          </a:p>
        </p:txBody>
      </p:sp>
      <p:sp>
        <p:nvSpPr>
          <p:cNvPr id="7" name="Title 1">
            <a:extLst>
              <a:ext uri="{FF2B5EF4-FFF2-40B4-BE49-F238E27FC236}">
                <a16:creationId xmlns:a16="http://schemas.microsoft.com/office/drawing/2014/main" id="{CB79D19D-423C-8C76-746F-E27017FF90B2}"/>
              </a:ext>
            </a:extLst>
          </p:cNvPr>
          <p:cNvSpPr txBox="1">
            <a:spLocks/>
          </p:cNvSpPr>
          <p:nvPr/>
        </p:nvSpPr>
        <p:spPr>
          <a:xfrm>
            <a:off x="484024" y="431748"/>
            <a:ext cx="9217189" cy="886074"/>
          </a:xfrm>
          <a:prstGeom prst="rect">
            <a:avLst/>
          </a:prstGeom>
        </p:spPr>
        <p:txBody>
          <a:bodyPr vert="horz" wrap="square" lIns="91440" tIns="45720" rIns="91440" bIns="45720" rtlCol="0" anchor="t" anchorCtr="0">
            <a:noAutofit/>
          </a:bodyPr>
          <a:lstStyle>
            <a:lvl1pPr algn="l" defTabSz="1219140" rtl="0" eaLnBrk="1" latinLnBrk="0" hangingPunct="1">
              <a:spcBef>
                <a:spcPct val="0"/>
              </a:spcBef>
              <a:buNone/>
              <a:defRPr sz="3200" b="1" kern="1200">
                <a:solidFill>
                  <a:schemeClr val="tx1">
                    <a:lumMod val="75000"/>
                    <a:lumOff val="25000"/>
                  </a:schemeClr>
                </a:solidFill>
                <a:latin typeface="Arial Black" panose="020B0A04020102020204" pitchFamily="34" charset="0"/>
                <a:ea typeface="+mj-ea"/>
                <a:cs typeface="Arial" panose="020B0604020202020204" pitchFamily="34" charset="0"/>
              </a:defRPr>
            </a:lvl1pPr>
          </a:lstStyle>
          <a:p>
            <a:r>
              <a:rPr lang="en-US" sz="2800">
                <a:latin typeface="Arial" panose="020B0604020202020204" pitchFamily="34" charset="0"/>
              </a:rPr>
              <a:t>Outcomes are not the same for all Aboriginal and Torres Strait Islander people</a:t>
            </a:r>
            <a:endParaRPr lang="en-AU" sz="2800">
              <a:latin typeface="Arial" panose="020B0604020202020204" pitchFamily="34" charset="0"/>
            </a:endParaRPr>
          </a:p>
        </p:txBody>
      </p:sp>
    </p:spTree>
    <p:extLst>
      <p:ext uri="{BB962C8B-B14F-4D97-AF65-F5344CB8AC3E}">
        <p14:creationId xmlns:p14="http://schemas.microsoft.com/office/powerpoint/2010/main" val="256354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marR="0" lvl="0" indent="0" algn="ctr" defTabSz="914400" rtl="0" eaLnBrk="1" fontAlgn="auto" latinLnBrk="0" hangingPunct="1">
              <a:lnSpc>
                <a:spcPts val="2260"/>
              </a:lnSpc>
              <a:spcBef>
                <a:spcPts val="300"/>
              </a:spcBef>
              <a:spcAft>
                <a:spcPts val="1200"/>
              </a:spcAft>
              <a:buClrTx/>
              <a:buSzTx/>
              <a:buFontTx/>
              <a:buNone/>
              <a:tabLst/>
              <a:defRPr/>
            </a:pPr>
            <a:r>
              <a:rPr kumimoji="0" lang="en-AU" sz="2800" i="0" u="none" strike="noStrike" kern="1200" cap="none" spc="-1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rPr>
              <a:t>Acknowledgement of Country</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2</a:t>
            </a:fld>
            <a:endParaRPr lang="en-AU">
              <a:latin typeface="+mn-lt"/>
            </a:endParaRPr>
          </a:p>
        </p:txBody>
      </p:sp>
    </p:spTree>
    <p:extLst>
      <p:ext uri="{BB962C8B-B14F-4D97-AF65-F5344CB8AC3E}">
        <p14:creationId xmlns:p14="http://schemas.microsoft.com/office/powerpoint/2010/main" val="183187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676E-A88D-5439-8200-61F6DA246182}"/>
            </a:ext>
          </a:extLst>
        </p:cNvPr>
        <p:cNvGrpSpPr/>
        <p:nvPr/>
      </p:nvGrpSpPr>
      <p:grpSpPr>
        <a:xfrm>
          <a:off x="0" y="0"/>
          <a:ext cx="0" cy="0"/>
          <a:chOff x="0" y="0"/>
          <a:chExt cx="0" cy="0"/>
        </a:xfrm>
      </p:grpSpPr>
      <p:pic>
        <p:nvPicPr>
          <p:cNvPr id="5" name="Picture 4" descr="A colorful gradient on a surface&#10;&#10;Description automatically generated with medium confidence">
            <a:extLst>
              <a:ext uri="{FF2B5EF4-FFF2-40B4-BE49-F238E27FC236}">
                <a16:creationId xmlns:a16="http://schemas.microsoft.com/office/drawing/2014/main" id="{885804C7-C9BE-D6EF-11FF-7E14DDB14E90}"/>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1438507"/>
            <a:ext cx="12192001" cy="4678470"/>
          </a:xfrm>
          <a:prstGeom prst="rect">
            <a:avLst/>
          </a:prstGeom>
        </p:spPr>
      </p:pic>
      <p:sp>
        <p:nvSpPr>
          <p:cNvPr id="2" name="Title 1">
            <a:extLst>
              <a:ext uri="{FF2B5EF4-FFF2-40B4-BE49-F238E27FC236}">
                <a16:creationId xmlns:a16="http://schemas.microsoft.com/office/drawing/2014/main" id="{DD1BD1C1-8919-1522-AEA4-481862A402BF}"/>
              </a:ext>
            </a:extLst>
          </p:cNvPr>
          <p:cNvSpPr>
            <a:spLocks noGrp="1"/>
          </p:cNvSpPr>
          <p:nvPr>
            <p:ph type="title"/>
          </p:nvPr>
        </p:nvSpPr>
        <p:spPr>
          <a:xfrm>
            <a:off x="301589" y="431747"/>
            <a:ext cx="11470284" cy="847111"/>
          </a:xfrm>
        </p:spPr>
        <p:txBody>
          <a:bodyPr wrap="square"/>
          <a:lstStyle/>
          <a:p>
            <a:r>
              <a:rPr lang="en-AU" sz="2800">
                <a:latin typeface="Arial" panose="020B0604020202020204" pitchFamily="34" charset="0"/>
              </a:rPr>
              <a:t>Analysis of the supporting indicators in the ADCR help to understand the drivers for change and context to the outcomes</a:t>
            </a:r>
          </a:p>
        </p:txBody>
      </p:sp>
      <p:sp>
        <p:nvSpPr>
          <p:cNvPr id="4" name="Slide Number Placeholder 3">
            <a:extLst>
              <a:ext uri="{FF2B5EF4-FFF2-40B4-BE49-F238E27FC236}">
                <a16:creationId xmlns:a16="http://schemas.microsoft.com/office/drawing/2014/main" id="{105ADC4D-131B-8BDA-FA68-8CE57F932522}"/>
              </a:ext>
            </a:extLst>
          </p:cNvPr>
          <p:cNvSpPr>
            <a:spLocks noGrp="1"/>
          </p:cNvSpPr>
          <p:nvPr>
            <p:ph type="sldNum" sz="quarter" idx="4"/>
          </p:nvPr>
        </p:nvSpPr>
        <p:spPr/>
        <p:txBody>
          <a:bodyPr/>
          <a:lstStyle/>
          <a:p>
            <a:fld id="{8A657B52-D046-4802-A3DE-55E7ED70298C}" type="slidenum">
              <a:rPr lang="en-AU" smtClean="0"/>
              <a:pPr/>
              <a:t>20</a:t>
            </a:fld>
            <a:endParaRPr lang="en-AU"/>
          </a:p>
        </p:txBody>
      </p:sp>
      <p:sp>
        <p:nvSpPr>
          <p:cNvPr id="6" name="TextBox 5">
            <a:extLst>
              <a:ext uri="{FF2B5EF4-FFF2-40B4-BE49-F238E27FC236}">
                <a16:creationId xmlns:a16="http://schemas.microsoft.com/office/drawing/2014/main" id="{6831C8A2-FC87-49F5-3F23-D810C0A68BF7}"/>
              </a:ext>
            </a:extLst>
          </p:cNvPr>
          <p:cNvSpPr txBox="1"/>
          <p:nvPr/>
        </p:nvSpPr>
        <p:spPr>
          <a:xfrm>
            <a:off x="301589" y="1650716"/>
            <a:ext cx="5794411" cy="517193"/>
          </a:xfrm>
          <a:prstGeom prst="rect">
            <a:avLst/>
          </a:prstGeom>
          <a:noFill/>
        </p:spPr>
        <p:txBody>
          <a:bodyPr wrap="square">
            <a:spAutoFit/>
          </a:bodyPr>
          <a:lstStyle/>
          <a:p>
            <a:pPr algn="l">
              <a:lnSpc>
                <a:spcPct val="150000"/>
              </a:lnSpc>
              <a:spcAft>
                <a:spcPts val="450"/>
              </a:spcAft>
            </a:pPr>
            <a:r>
              <a:rPr lang="en-GB" sz="2100" b="1">
                <a:solidFill>
                  <a:srgbClr val="732B11"/>
                </a:solidFill>
                <a:latin typeface="Arial" panose="020B0604020202020204" pitchFamily="34" charset="0"/>
                <a:cs typeface="Arial" panose="020B0604020202020204" pitchFamily="34" charset="0"/>
              </a:rPr>
              <a:t>Introduced to reporting in 2025</a:t>
            </a:r>
          </a:p>
        </p:txBody>
      </p:sp>
      <p:sp>
        <p:nvSpPr>
          <p:cNvPr id="7" name="TextBox 6">
            <a:extLst>
              <a:ext uri="{FF2B5EF4-FFF2-40B4-BE49-F238E27FC236}">
                <a16:creationId xmlns:a16="http://schemas.microsoft.com/office/drawing/2014/main" id="{DA92A8FD-C0CA-873E-1C0E-343F74D5DEF4}"/>
              </a:ext>
            </a:extLst>
          </p:cNvPr>
          <p:cNvSpPr txBox="1"/>
          <p:nvPr/>
        </p:nvSpPr>
        <p:spPr>
          <a:xfrm>
            <a:off x="301589" y="2202875"/>
            <a:ext cx="5455920" cy="4838118"/>
          </a:xfrm>
          <a:prstGeom prst="rect">
            <a:avLst/>
          </a:prstGeom>
          <a:noFill/>
        </p:spPr>
        <p:txBody>
          <a:bodyPr wrap="square" lIns="91440" tIns="45720" rIns="91440" bIns="45720" rtlCol="0" anchor="t">
            <a:noAutofit/>
          </a:bodyPr>
          <a:lstStyle/>
          <a:p>
            <a:pPr marL="285750" indent="-285750">
              <a:spcAft>
                <a:spcPts val="450"/>
              </a:spcAft>
              <a:buFont typeface="Arial" panose="020B0604020202020204" pitchFamily="34" charset="0"/>
              <a:buChar char="•"/>
            </a:pPr>
            <a:r>
              <a:rPr lang="en-US" sz="2100" b="1"/>
              <a:t>Supporting indicators </a:t>
            </a:r>
            <a:r>
              <a:rPr lang="en-US" sz="2100"/>
              <a:t>(drivers)</a:t>
            </a:r>
            <a:r>
              <a:rPr lang="en-GB" sz="2100">
                <a:solidFill>
                  <a:schemeClr val="tx1"/>
                </a:solidFill>
              </a:rPr>
              <a:t> </a:t>
            </a:r>
            <a:endParaRPr lang="en-GB" sz="2100"/>
          </a:p>
          <a:p>
            <a:pPr marL="742950" lvl="1" indent="-285750">
              <a:spcAft>
                <a:spcPts val="450"/>
              </a:spcAft>
              <a:buFont typeface="Abril Fatface" panose="02000503000000020003" pitchFamily="2" charset="0"/>
              <a:buChar char="-"/>
            </a:pPr>
            <a:r>
              <a:rPr lang="en-GB">
                <a:solidFill>
                  <a:schemeClr val="tx1"/>
                </a:solidFill>
              </a:rPr>
              <a:t>Potentially avoidable mortality</a:t>
            </a:r>
          </a:p>
          <a:p>
            <a:pPr marL="742950" lvl="1" indent="-285750">
              <a:spcAft>
                <a:spcPts val="450"/>
              </a:spcAft>
              <a:buFont typeface="Abril Fatface" panose="02000503000000020003" pitchFamily="2" charset="0"/>
              <a:buChar char="-"/>
            </a:pPr>
            <a:r>
              <a:rPr lang="en-GB">
                <a:solidFill>
                  <a:schemeClr val="tx1"/>
                </a:solidFill>
              </a:rPr>
              <a:t>School attendance</a:t>
            </a:r>
          </a:p>
          <a:p>
            <a:pPr marL="742950" lvl="1" indent="-285750">
              <a:spcAft>
                <a:spcPts val="450"/>
              </a:spcAft>
              <a:buFont typeface="Abril Fatface" panose="02000503000000020003" pitchFamily="2" charset="0"/>
              <a:buChar char="-"/>
            </a:pPr>
            <a:r>
              <a:rPr lang="en-GB">
                <a:solidFill>
                  <a:schemeClr val="tx1"/>
                </a:solidFill>
              </a:rPr>
              <a:t>Caring responsibilit</a:t>
            </a:r>
            <a:r>
              <a:rPr lang="en-GB"/>
              <a:t>ies</a:t>
            </a:r>
          </a:p>
          <a:p>
            <a:pPr marL="742950" lvl="1" indent="-285750">
              <a:spcAft>
                <a:spcPts val="450"/>
              </a:spcAft>
              <a:buFont typeface="Abril Fatface" panose="02000503000000020003" pitchFamily="2" charset="0"/>
              <a:buChar char="-"/>
            </a:pPr>
            <a:r>
              <a:rPr lang="en-GB" b="1"/>
              <a:t>Prisoner legal status</a:t>
            </a:r>
          </a:p>
          <a:p>
            <a:pPr marL="742950" lvl="1" indent="-285750">
              <a:spcAft>
                <a:spcPts val="450"/>
              </a:spcAft>
              <a:buFont typeface="Abril Fatface" panose="02000503000000020003" pitchFamily="2" charset="0"/>
              <a:buChar char="-"/>
            </a:pPr>
            <a:r>
              <a:rPr lang="en-GB" b="1"/>
              <a:t>Unsentenced detention</a:t>
            </a:r>
          </a:p>
          <a:p>
            <a:pPr marL="742950" lvl="1" indent="-285750">
              <a:spcAft>
                <a:spcPts val="450"/>
              </a:spcAft>
              <a:buFont typeface="Abril Fatface" panose="02000503000000020003" pitchFamily="2" charset="0"/>
              <a:buChar char="-"/>
            </a:pPr>
            <a:r>
              <a:rPr lang="en-GB"/>
              <a:t>Self-harm hospitalisations</a:t>
            </a:r>
          </a:p>
          <a:p>
            <a:pPr marL="742950" lvl="1" indent="-285750">
              <a:spcAft>
                <a:spcPts val="450"/>
              </a:spcAft>
              <a:buFont typeface="Abril Fatface" panose="02000503000000020003" pitchFamily="2" charset="0"/>
              <a:buChar char="-"/>
            </a:pPr>
            <a:r>
              <a:rPr lang="en-GB"/>
              <a:t>Aboriginal and Torres Strait Islander language speakers</a:t>
            </a:r>
          </a:p>
          <a:p>
            <a:pPr marL="742950" lvl="1" indent="-285750">
              <a:spcAft>
                <a:spcPts val="450"/>
              </a:spcAft>
              <a:buFont typeface="Abril Fatface" panose="02000503000000020003" pitchFamily="2" charset="0"/>
              <a:buChar char="-"/>
            </a:pPr>
            <a:r>
              <a:rPr lang="en-GB">
                <a:solidFill>
                  <a:schemeClr val="tx1"/>
                </a:solidFill>
              </a:rPr>
              <a:t>Employ</a:t>
            </a:r>
            <a:r>
              <a:rPr lang="en-GB"/>
              <a:t>ed in media</a:t>
            </a:r>
            <a:endParaRPr lang="en-US">
              <a:solidFill>
                <a:schemeClr val="tx1"/>
              </a:solidFill>
            </a:endParaRPr>
          </a:p>
          <a:p>
            <a:pPr algn="l">
              <a:spcAft>
                <a:spcPts val="450"/>
              </a:spcAft>
            </a:pPr>
            <a:endParaRPr lang="en-AU" sz="21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descr="A blue and black design&#10;&#10;Description automatically generated">
            <a:extLst>
              <a:ext uri="{FF2B5EF4-FFF2-40B4-BE49-F238E27FC236}">
                <a16:creationId xmlns:a16="http://schemas.microsoft.com/office/drawing/2014/main" id="{8D85ED8F-5A1C-CEAE-87BB-332A68EC5B23}"/>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5473700" y="3323889"/>
            <a:ext cx="6811833" cy="3831657"/>
          </a:xfrm>
          <a:prstGeom prst="rect">
            <a:avLst/>
          </a:prstGeom>
        </p:spPr>
      </p:pic>
      <p:sp>
        <p:nvSpPr>
          <p:cNvPr id="8" name="TextBox 7">
            <a:extLst>
              <a:ext uri="{FF2B5EF4-FFF2-40B4-BE49-F238E27FC236}">
                <a16:creationId xmlns:a16="http://schemas.microsoft.com/office/drawing/2014/main" id="{7D14F126-238B-40CD-C567-78E3299E1ED4}"/>
              </a:ext>
            </a:extLst>
          </p:cNvPr>
          <p:cNvSpPr txBox="1"/>
          <p:nvPr/>
        </p:nvSpPr>
        <p:spPr>
          <a:xfrm>
            <a:off x="6315953" y="2191985"/>
            <a:ext cx="5455920" cy="4849008"/>
          </a:xfrm>
          <a:prstGeom prst="rect">
            <a:avLst/>
          </a:prstGeom>
          <a:noFill/>
        </p:spPr>
        <p:txBody>
          <a:bodyPr wrap="square" lIns="91440" tIns="45720" rIns="91440" bIns="45720" rtlCol="0" anchor="t">
            <a:noAutofit/>
          </a:bodyPr>
          <a:lstStyle/>
          <a:p>
            <a:pPr marL="285750" indent="-285750">
              <a:spcAft>
                <a:spcPts val="450"/>
              </a:spcAft>
              <a:buFont typeface="Arial" panose="020B0604020202020204" pitchFamily="34" charset="0"/>
              <a:buChar char="•"/>
            </a:pPr>
            <a:r>
              <a:rPr lang="en-US" sz="2100" b="1"/>
              <a:t>Supporting indicators </a:t>
            </a:r>
            <a:r>
              <a:rPr lang="en-US" sz="2100"/>
              <a:t>(contextual)</a:t>
            </a:r>
            <a:r>
              <a:rPr lang="en-GB" sz="2100">
                <a:solidFill>
                  <a:schemeClr val="tx1"/>
                </a:solidFill>
              </a:rPr>
              <a:t> </a:t>
            </a:r>
          </a:p>
          <a:p>
            <a:pPr marL="742950" lvl="1" indent="-285750">
              <a:spcAft>
                <a:spcPts val="450"/>
              </a:spcAft>
              <a:buFont typeface="Abril Fatface" panose="02000503000000020003" pitchFamily="2" charset="0"/>
              <a:buChar char="-"/>
            </a:pPr>
            <a:r>
              <a:rPr lang="en-GB"/>
              <a:t>VET graduate outcomes</a:t>
            </a:r>
          </a:p>
          <a:p>
            <a:pPr marL="742950" lvl="1" indent="-285750">
              <a:spcAft>
                <a:spcPts val="450"/>
              </a:spcAft>
              <a:buFont typeface="Abril Fatface" panose="02000503000000020003" pitchFamily="2" charset="0"/>
              <a:buChar char="-"/>
            </a:pPr>
            <a:r>
              <a:rPr lang="en-GB" b="1"/>
              <a:t>Prisoner legal status</a:t>
            </a:r>
          </a:p>
          <a:p>
            <a:pPr marL="742950" lvl="1" indent="-285750">
              <a:spcAft>
                <a:spcPts val="450"/>
              </a:spcAft>
              <a:buFont typeface="Abril Fatface" panose="02000503000000020003" pitchFamily="2" charset="0"/>
              <a:buChar char="-"/>
            </a:pPr>
            <a:r>
              <a:rPr lang="en-GB"/>
              <a:t>OOHC Cultural support plans</a:t>
            </a:r>
          </a:p>
          <a:p>
            <a:pPr marL="742950" lvl="1" indent="-285750">
              <a:spcAft>
                <a:spcPts val="450"/>
              </a:spcAft>
              <a:buFont typeface="Abril Fatface" panose="02000503000000020003" pitchFamily="2" charset="0"/>
              <a:buChar char="-"/>
            </a:pPr>
            <a:r>
              <a:rPr lang="en-GB"/>
              <a:t>SHS assistance (with children)</a:t>
            </a:r>
          </a:p>
          <a:p>
            <a:pPr marL="742950" lvl="1" indent="-285750">
              <a:spcAft>
                <a:spcPts val="450"/>
              </a:spcAft>
              <a:buFont typeface="Abril Fatface" panose="02000503000000020003" pitchFamily="2" charset="0"/>
              <a:buChar char="-"/>
            </a:pPr>
            <a:r>
              <a:rPr lang="en-GB"/>
              <a:t>Connection to homelands</a:t>
            </a:r>
          </a:p>
          <a:p>
            <a:pPr algn="l">
              <a:spcAft>
                <a:spcPts val="450"/>
              </a:spcAft>
            </a:pPr>
            <a:endParaRPr lang="en-AU" sz="2100"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84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gradient on a surface&#10;&#10;Description automatically generated with medium confidence">
            <a:extLst>
              <a:ext uri="{FF2B5EF4-FFF2-40B4-BE49-F238E27FC236}">
                <a16:creationId xmlns:a16="http://schemas.microsoft.com/office/drawing/2014/main" id="{8A40AD0A-E55F-4D03-D031-E2A9C0577AE6}"/>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954968"/>
            <a:ext cx="12192001" cy="5162009"/>
          </a:xfrm>
          <a:prstGeom prst="rect">
            <a:avLst/>
          </a:prstGeom>
        </p:spPr>
      </p:pic>
      <p:sp>
        <p:nvSpPr>
          <p:cNvPr id="2" name="Title 1">
            <a:extLst>
              <a:ext uri="{FF2B5EF4-FFF2-40B4-BE49-F238E27FC236}">
                <a16:creationId xmlns:a16="http://schemas.microsoft.com/office/drawing/2014/main" id="{A5CBEA6D-3072-A707-3AE9-4CBDBBAACA58}"/>
              </a:ext>
            </a:extLst>
          </p:cNvPr>
          <p:cNvSpPr>
            <a:spLocks noGrp="1"/>
          </p:cNvSpPr>
          <p:nvPr>
            <p:ph type="title"/>
          </p:nvPr>
        </p:nvSpPr>
        <p:spPr>
          <a:xfrm>
            <a:off x="301588" y="431748"/>
            <a:ext cx="7428139" cy="523220"/>
          </a:xfrm>
        </p:spPr>
        <p:txBody>
          <a:bodyPr/>
          <a:lstStyle/>
          <a:p>
            <a:r>
              <a:rPr lang="en-AU" sz="2800">
                <a:latin typeface="Arial" panose="020B0604020202020204" pitchFamily="34" charset="0"/>
              </a:rPr>
              <a:t>Beyond the headline - considering context</a:t>
            </a:r>
          </a:p>
        </p:txBody>
      </p:sp>
      <p:sp>
        <p:nvSpPr>
          <p:cNvPr id="4" name="Slide Number Placeholder 3">
            <a:extLst>
              <a:ext uri="{FF2B5EF4-FFF2-40B4-BE49-F238E27FC236}">
                <a16:creationId xmlns:a16="http://schemas.microsoft.com/office/drawing/2014/main" id="{28299C4D-F4CE-7249-6049-12521542DDDC}"/>
              </a:ext>
            </a:extLst>
          </p:cNvPr>
          <p:cNvSpPr>
            <a:spLocks noGrp="1"/>
          </p:cNvSpPr>
          <p:nvPr>
            <p:ph type="sldNum" sz="quarter" idx="4"/>
          </p:nvPr>
        </p:nvSpPr>
        <p:spPr/>
        <p:txBody>
          <a:bodyPr/>
          <a:lstStyle/>
          <a:p>
            <a:fld id="{8A657B52-D046-4802-A3DE-55E7ED70298C}" type="slidenum">
              <a:rPr lang="en-AU" smtClean="0"/>
              <a:pPr/>
              <a:t>21</a:t>
            </a:fld>
            <a:endParaRPr lang="en-AU"/>
          </a:p>
        </p:txBody>
      </p:sp>
      <p:sp>
        <p:nvSpPr>
          <p:cNvPr id="10" name="TextBox 9">
            <a:extLst>
              <a:ext uri="{FF2B5EF4-FFF2-40B4-BE49-F238E27FC236}">
                <a16:creationId xmlns:a16="http://schemas.microsoft.com/office/drawing/2014/main" id="{0DF5D17B-6B04-6908-0F05-67FB6AA39257}"/>
              </a:ext>
            </a:extLst>
          </p:cNvPr>
          <p:cNvSpPr txBox="1"/>
          <p:nvPr/>
        </p:nvSpPr>
        <p:spPr>
          <a:xfrm>
            <a:off x="301589" y="1129781"/>
            <a:ext cx="4956211" cy="517193"/>
          </a:xfrm>
          <a:prstGeom prst="rect">
            <a:avLst/>
          </a:prstGeom>
          <a:noFill/>
        </p:spPr>
        <p:txBody>
          <a:bodyPr wrap="square">
            <a:spAutoFit/>
          </a:bodyPr>
          <a:lstStyle/>
          <a:p>
            <a:pPr algn="l">
              <a:lnSpc>
                <a:spcPct val="150000"/>
              </a:lnSpc>
              <a:spcAft>
                <a:spcPts val="450"/>
              </a:spcAft>
            </a:pPr>
            <a:r>
              <a:rPr lang="en-GB" sz="2100" b="1">
                <a:solidFill>
                  <a:srgbClr val="732B11"/>
                </a:solidFill>
                <a:latin typeface="Arial" panose="020B0604020202020204" pitchFamily="34" charset="0"/>
                <a:cs typeface="Arial" panose="020B0604020202020204" pitchFamily="34" charset="0"/>
              </a:rPr>
              <a:t>Historical and ongoing context</a:t>
            </a:r>
            <a:endParaRPr lang="en-GB" sz="2100" b="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4ED886B-72E1-D28F-82B7-03FB1EDDDA1C}"/>
              </a:ext>
            </a:extLst>
          </p:cNvPr>
          <p:cNvSpPr txBox="1"/>
          <p:nvPr/>
        </p:nvSpPr>
        <p:spPr>
          <a:xfrm>
            <a:off x="417088" y="1697777"/>
            <a:ext cx="10901151" cy="3380409"/>
          </a:xfrm>
          <a:prstGeom prst="rect">
            <a:avLst/>
          </a:prstGeom>
          <a:noFill/>
        </p:spPr>
        <p:txBody>
          <a:bodyPr wrap="square" rtlCol="0">
            <a:noAutofit/>
          </a:bodyPr>
          <a:lstStyle/>
          <a:p>
            <a:pPr marL="285750" indent="-285750">
              <a:lnSpc>
                <a:spcPct val="150000"/>
              </a:lnSpc>
              <a:spcAft>
                <a:spcPts val="450"/>
              </a:spcAft>
              <a:buFont typeface="Arial" panose="020B0604020202020204" pitchFamily="34" charset="0"/>
              <a:buChar char="•"/>
            </a:pPr>
            <a:r>
              <a:rPr lang="en-US" sz="2100">
                <a:solidFill>
                  <a:schemeClr val="tx1"/>
                </a:solidFill>
              </a:rPr>
              <a:t>Cultural and historical context </a:t>
            </a:r>
            <a:r>
              <a:rPr lang="en-US" sz="2100"/>
              <a:t>included </a:t>
            </a:r>
            <a:r>
              <a:rPr lang="en-US" sz="2100">
                <a:solidFill>
                  <a:schemeClr val="tx1"/>
                </a:solidFill>
              </a:rPr>
              <a:t>for socio-economic outcome area 8 (economic participation)</a:t>
            </a:r>
          </a:p>
          <a:p>
            <a:pPr marL="742950" lvl="1" indent="-285750">
              <a:lnSpc>
                <a:spcPct val="150000"/>
              </a:lnSpc>
              <a:spcAft>
                <a:spcPts val="450"/>
              </a:spcAft>
              <a:buFont typeface="Abril Fatface" panose="02000503000000020003" pitchFamily="2" charset="0"/>
              <a:buChar char="-"/>
            </a:pPr>
            <a:r>
              <a:rPr lang="en-US" sz="2100">
                <a:solidFill>
                  <a:schemeClr val="tx1">
                    <a:lumMod val="75000"/>
                    <a:lumOff val="25000"/>
                  </a:schemeClr>
                </a:solidFill>
                <a:latin typeface="Arial" panose="020B0604020202020204" pitchFamily="34" charset="0"/>
                <a:cs typeface="Arial" panose="020B0604020202020204" pitchFamily="34" charset="0"/>
              </a:rPr>
              <a:t>Economic activity can be in many forms</a:t>
            </a:r>
          </a:p>
          <a:p>
            <a:pPr marL="742950" lvl="1" indent="-285750">
              <a:lnSpc>
                <a:spcPct val="150000"/>
              </a:lnSpc>
              <a:spcAft>
                <a:spcPts val="450"/>
              </a:spcAft>
              <a:buFont typeface="Abril Fatface" panose="02000503000000020003" pitchFamily="2" charset="0"/>
              <a:buChar char="-"/>
            </a:pPr>
            <a:r>
              <a:rPr lang="en-US" sz="2100">
                <a:solidFill>
                  <a:schemeClr val="tx1">
                    <a:lumMod val="75000"/>
                    <a:lumOff val="25000"/>
                  </a:schemeClr>
                </a:solidFill>
                <a:latin typeface="Arial" panose="020B0604020202020204" pitchFamily="34" charset="0"/>
                <a:cs typeface="Arial" panose="020B0604020202020204" pitchFamily="34" charset="0"/>
              </a:rPr>
              <a:t>Has existed for tens of thousands of years</a:t>
            </a:r>
          </a:p>
          <a:p>
            <a:pPr marL="742950" lvl="1" indent="-285750">
              <a:lnSpc>
                <a:spcPct val="150000"/>
              </a:lnSpc>
              <a:spcAft>
                <a:spcPts val="450"/>
              </a:spcAft>
              <a:buFont typeface="Abril Fatface" panose="02000503000000020003" pitchFamily="2" charset="0"/>
              <a:buChar char="-"/>
            </a:pPr>
            <a:r>
              <a:rPr lang="en-US" sz="2100">
                <a:solidFill>
                  <a:schemeClr val="tx1">
                    <a:lumMod val="75000"/>
                    <a:lumOff val="25000"/>
                  </a:schemeClr>
                </a:solidFill>
                <a:latin typeface="Arial" panose="020B0604020202020204" pitchFamily="34" charset="0"/>
                <a:cs typeface="Arial" panose="020B0604020202020204" pitchFamily="34" charset="0"/>
              </a:rPr>
              <a:t>Provides independence and autonomy</a:t>
            </a:r>
          </a:p>
          <a:p>
            <a:pPr marL="742950" lvl="1" indent="-285750">
              <a:spcAft>
                <a:spcPts val="450"/>
              </a:spcAft>
              <a:buFont typeface="Arial" panose="020B0604020202020204" pitchFamily="34" charset="0"/>
              <a:buChar char="•"/>
            </a:pPr>
            <a:endParaRPr lang="en-AU" b="1">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descr="A blue and black design&#10;&#10;Description automatically generated">
            <a:extLst>
              <a:ext uri="{FF2B5EF4-FFF2-40B4-BE49-F238E27FC236}">
                <a16:creationId xmlns:a16="http://schemas.microsoft.com/office/drawing/2014/main" id="{CFD34923-872E-D5AF-362E-91C86023616C}"/>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5473700" y="3323889"/>
            <a:ext cx="6811833" cy="3831657"/>
          </a:xfrm>
          <a:prstGeom prst="rect">
            <a:avLst/>
          </a:prstGeom>
        </p:spPr>
      </p:pic>
    </p:spTree>
    <p:extLst>
      <p:ext uri="{BB962C8B-B14F-4D97-AF65-F5344CB8AC3E}">
        <p14:creationId xmlns:p14="http://schemas.microsoft.com/office/powerpoint/2010/main" val="26493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marR="0" lvl="0" indent="0" algn="ctr" defTabSz="914400" rtl="0" eaLnBrk="1" fontAlgn="auto" latinLnBrk="0" hangingPunct="1">
              <a:lnSpc>
                <a:spcPts val="2260"/>
              </a:lnSpc>
              <a:spcBef>
                <a:spcPts val="300"/>
              </a:spcBef>
              <a:spcAft>
                <a:spcPts val="1200"/>
              </a:spcAft>
              <a:buClrTx/>
              <a:buSzTx/>
              <a:buFontTx/>
              <a:buNone/>
              <a:tabLst/>
              <a:defRPr/>
            </a:pPr>
            <a:r>
              <a:rPr kumimoji="0" lang="en-AU" sz="2800" i="0" u="none" strike="noStrike" kern="1200" cap="none" spc="-1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rPr>
              <a:t>Future considerations</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22</a:t>
            </a:fld>
            <a:endParaRPr lang="en-AU">
              <a:latin typeface="+mn-lt"/>
            </a:endParaRPr>
          </a:p>
        </p:txBody>
      </p:sp>
    </p:spTree>
    <p:extLst>
      <p:ext uri="{BB962C8B-B14F-4D97-AF65-F5344CB8AC3E}">
        <p14:creationId xmlns:p14="http://schemas.microsoft.com/office/powerpoint/2010/main" val="405887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design">
            <a:extLst>
              <a:ext uri="{FF2B5EF4-FFF2-40B4-BE49-F238E27FC236}">
                <a16:creationId xmlns:a16="http://schemas.microsoft.com/office/drawing/2014/main" id="{FED50F66-A5CF-830E-006D-DC4CBFDA9F02}"/>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5473700" y="3323889"/>
            <a:ext cx="6811833" cy="3831657"/>
          </a:xfrm>
          <a:prstGeom prst="rect">
            <a:avLst/>
          </a:prstGeom>
        </p:spPr>
      </p:pic>
      <p:pic>
        <p:nvPicPr>
          <p:cNvPr id="6" name="Picture 5" descr="A colorful gradient on a surface&#10;&#10;Description automatically generated with medium confidence">
            <a:extLst>
              <a:ext uri="{FF2B5EF4-FFF2-40B4-BE49-F238E27FC236}">
                <a16:creationId xmlns:a16="http://schemas.microsoft.com/office/drawing/2014/main" id="{57D83A63-C016-71AD-07E9-675868EF9D38}"/>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 y="1317822"/>
            <a:ext cx="12192001" cy="4799155"/>
          </a:xfrm>
          <a:prstGeom prst="rect">
            <a:avLst/>
          </a:prstGeom>
        </p:spPr>
      </p:pic>
      <p:sp>
        <p:nvSpPr>
          <p:cNvPr id="3" name="Title 2">
            <a:extLst>
              <a:ext uri="{FF2B5EF4-FFF2-40B4-BE49-F238E27FC236}">
                <a16:creationId xmlns:a16="http://schemas.microsoft.com/office/drawing/2014/main" id="{55C361D7-D6CC-5005-3DBD-3A02FD591C25}"/>
              </a:ext>
            </a:extLst>
          </p:cNvPr>
          <p:cNvSpPr>
            <a:spLocks noGrp="1"/>
          </p:cNvSpPr>
          <p:nvPr>
            <p:ph type="title"/>
          </p:nvPr>
        </p:nvSpPr>
        <p:spPr>
          <a:xfrm>
            <a:off x="383396" y="376809"/>
            <a:ext cx="11696742" cy="1020998"/>
          </a:xfrm>
        </p:spPr>
        <p:txBody>
          <a:bodyPr vert="horz" wrap="square" lIns="91440" tIns="45720" rIns="91440" bIns="45720" rtlCol="0" anchor="t" anchorCtr="0">
            <a:noAutofit/>
          </a:bodyPr>
          <a:lstStyle/>
          <a:p>
            <a:pPr>
              <a:lnSpc>
                <a:spcPct val="90000"/>
              </a:lnSpc>
              <a:spcAft>
                <a:spcPts val="600"/>
              </a:spcAft>
            </a:pPr>
            <a:r>
              <a:rPr lang="en-US" sz="3000">
                <a:solidFill>
                  <a:schemeClr val="tx1"/>
                </a:solidFill>
                <a:latin typeface="Arial" panose="020B0604020202020204" pitchFamily="34" charset="0"/>
              </a:rPr>
              <a:t>The work is ongoing to report all the data specified in the Agreement for the </a:t>
            </a:r>
            <a:r>
              <a:rPr lang="en-US" sz="3000" err="1">
                <a:solidFill>
                  <a:schemeClr val="tx1"/>
                </a:solidFill>
                <a:latin typeface="Arial" panose="020B0604020202020204" pitchFamily="34" charset="0"/>
              </a:rPr>
              <a:t>CtG</a:t>
            </a:r>
            <a:r>
              <a:rPr lang="en-US" sz="3000">
                <a:solidFill>
                  <a:schemeClr val="tx1"/>
                </a:solidFill>
                <a:latin typeface="Arial" panose="020B0604020202020204" pitchFamily="34" charset="0"/>
              </a:rPr>
              <a:t> information repository </a:t>
            </a:r>
            <a:endParaRPr lang="en-AU" sz="3000">
              <a:solidFill>
                <a:schemeClr val="tx1"/>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35782F48-00C9-C800-61ED-C2BD30B9920F}"/>
              </a:ext>
            </a:extLst>
          </p:cNvPr>
          <p:cNvSpPr>
            <a:spLocks noGrp="1"/>
          </p:cNvSpPr>
          <p:nvPr>
            <p:ph type="sldNum" sz="quarter" idx="4"/>
          </p:nvPr>
        </p:nvSpPr>
        <p:spPr/>
        <p:txBody>
          <a:bodyPr/>
          <a:lstStyle/>
          <a:p>
            <a:fld id="{CCC048A1-DA42-4C84-8285-379A296E6C62}" type="slidenum">
              <a:rPr lang="en-AU" smtClean="0"/>
              <a:t>23</a:t>
            </a:fld>
            <a:endParaRPr lang="en-AU"/>
          </a:p>
        </p:txBody>
      </p:sp>
      <p:sp>
        <p:nvSpPr>
          <p:cNvPr id="9" name="TextBox 8">
            <a:extLst>
              <a:ext uri="{FF2B5EF4-FFF2-40B4-BE49-F238E27FC236}">
                <a16:creationId xmlns:a16="http://schemas.microsoft.com/office/drawing/2014/main" id="{2D070E90-9F94-C82D-EF78-E57A87EE233A}"/>
              </a:ext>
            </a:extLst>
          </p:cNvPr>
          <p:cNvSpPr txBox="1"/>
          <p:nvPr/>
        </p:nvSpPr>
        <p:spPr>
          <a:xfrm>
            <a:off x="831443" y="1749386"/>
            <a:ext cx="10529113" cy="4185761"/>
          </a:xfrm>
          <a:prstGeom prst="rect">
            <a:avLst/>
          </a:prstGeom>
          <a:noFill/>
        </p:spPr>
        <p:txBody>
          <a:bodyPr wrap="square" numCol="1">
            <a:spAutoFit/>
          </a:bodyPr>
          <a:lstStyle/>
          <a:p>
            <a:pPr marL="342000" indent="-342900" defTabSz="1219140">
              <a:spcBef>
                <a:spcPct val="2000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There is no data to assess progress on the Priority Reforms </a:t>
            </a:r>
            <a:endParaRPr lang="en-AU" sz="2400">
              <a:latin typeface="Arial" panose="020B0604020202020204" pitchFamily="34" charset="0"/>
              <a:cs typeface="Arial" panose="020B0604020202020204" pitchFamily="34" charset="0"/>
            </a:endParaRPr>
          </a:p>
          <a:p>
            <a:pPr marL="342000" indent="-342900" defTabSz="1219140">
              <a:spcBef>
                <a:spcPct val="2000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We do not have an assessment of progress for four socio-economic targets</a:t>
            </a:r>
          </a:p>
          <a:p>
            <a:pPr marL="342000" indent="-342900" defTabSz="1219140">
              <a:spcBef>
                <a:spcPct val="2000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Many targets have only been assessed once</a:t>
            </a:r>
            <a:endParaRPr lang="en-AU" sz="2400">
              <a:latin typeface="Arial" panose="020B0604020202020204" pitchFamily="34" charset="0"/>
              <a:cs typeface="Arial" panose="020B0604020202020204" pitchFamily="34" charset="0"/>
            </a:endParaRPr>
          </a:p>
          <a:p>
            <a:pPr marL="342000" indent="-342900" defTabSz="1219140">
              <a:spcBef>
                <a:spcPct val="2000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The dashboard reports on 54 of the 164 supporting indicators </a:t>
            </a:r>
          </a:p>
          <a:p>
            <a:pPr marL="342000" indent="-342900" defTabSz="1219140">
              <a:spcBef>
                <a:spcPct val="20000"/>
              </a:spcBef>
              <a:spcAft>
                <a:spcPts val="1200"/>
              </a:spcAft>
              <a:buFont typeface="Arial" panose="020B0604020202020204" pitchFamily="34" charset="0"/>
              <a:buChar char="•"/>
            </a:pPr>
            <a:r>
              <a:rPr lang="en-AU" sz="2400">
                <a:latin typeface="Arial" panose="020B0604020202020204" pitchFamily="34" charset="0"/>
                <a:cs typeface="Arial" panose="020B0604020202020204" pitchFamily="34" charset="0"/>
              </a:rPr>
              <a:t>150 data development items </a:t>
            </a:r>
          </a:p>
          <a:p>
            <a:pPr marL="342000" indent="-342900" defTabSz="1219140">
              <a:spcBef>
                <a:spcPct val="20000"/>
              </a:spcBef>
              <a:spcAft>
                <a:spcPts val="1200"/>
              </a:spcAft>
              <a:buFont typeface="Arial" panose="020B0604020202020204" pitchFamily="34" charset="0"/>
              <a:buChar char="•"/>
            </a:pPr>
            <a:r>
              <a:rPr lang="en-AU" sz="2400">
                <a:latin typeface="Arial" panose="020B0604020202020204" pitchFamily="34" charset="0"/>
                <a:cs typeface="Arial" panose="020B0604020202020204" pitchFamily="34" charset="0"/>
              </a:rPr>
              <a:t>2026 reporting - targets and supporting indicators </a:t>
            </a:r>
            <a:br>
              <a:rPr lang="en-AU" sz="2400">
                <a:latin typeface="Arial" panose="020B0604020202020204" pitchFamily="34" charset="0"/>
                <a:cs typeface="Arial" panose="020B0604020202020204" pitchFamily="34" charset="0"/>
              </a:rPr>
            </a:br>
            <a:r>
              <a:rPr lang="en-AU" sz="2400">
                <a:latin typeface="Arial" panose="020B0604020202020204" pitchFamily="34" charset="0"/>
                <a:cs typeface="Arial" panose="020B0604020202020204" pitchFamily="34" charset="0"/>
              </a:rPr>
              <a:t>with annual data</a:t>
            </a:r>
          </a:p>
        </p:txBody>
      </p:sp>
    </p:spTree>
    <p:extLst>
      <p:ext uri="{BB962C8B-B14F-4D97-AF65-F5344CB8AC3E}">
        <p14:creationId xmlns:p14="http://schemas.microsoft.com/office/powerpoint/2010/main" val="3449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gradient on a surface&#10;&#10;Description automatically generated with medium confidence">
            <a:extLst>
              <a:ext uri="{FF2B5EF4-FFF2-40B4-BE49-F238E27FC236}">
                <a16:creationId xmlns:a16="http://schemas.microsoft.com/office/drawing/2014/main" id="{99FBBF64-4B35-E4B0-1E4E-75051F54D9C7}"/>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1346886"/>
            <a:ext cx="12192001" cy="4770091"/>
          </a:xfrm>
          <a:prstGeom prst="rect">
            <a:avLst/>
          </a:prstGeom>
        </p:spPr>
      </p:pic>
      <p:sp>
        <p:nvSpPr>
          <p:cNvPr id="2" name="Content Placeholder 1">
            <a:extLst>
              <a:ext uri="{FF2B5EF4-FFF2-40B4-BE49-F238E27FC236}">
                <a16:creationId xmlns:a16="http://schemas.microsoft.com/office/drawing/2014/main" id="{70FE4A8D-A869-BC51-C207-D907EB586332}"/>
              </a:ext>
            </a:extLst>
          </p:cNvPr>
          <p:cNvSpPr>
            <a:spLocks noGrp="1"/>
          </p:cNvSpPr>
          <p:nvPr>
            <p:ph idx="4294967295"/>
          </p:nvPr>
        </p:nvSpPr>
        <p:spPr>
          <a:xfrm>
            <a:off x="550334" y="1694834"/>
            <a:ext cx="10861675" cy="3840163"/>
          </a:xfrm>
        </p:spPr>
        <p:txBody>
          <a:bodyPr vert="horz" lIns="91440" tIns="45720" rIns="91440" bIns="45720" rtlCol="0" anchor="t">
            <a:normAutofit fontScale="92500" lnSpcReduction="10000"/>
          </a:bodyPr>
          <a:lstStyle/>
          <a:p>
            <a:pPr marL="456565" indent="-456565">
              <a:spcBef>
                <a:spcPts val="600"/>
              </a:spcBef>
              <a:spcAft>
                <a:spcPts val="1200"/>
              </a:spcAft>
            </a:pPr>
            <a:r>
              <a:rPr lang="en-AU">
                <a:solidFill>
                  <a:schemeClr val="tx1"/>
                </a:solidFill>
                <a:effectLst/>
                <a:latin typeface="Arial"/>
                <a:ea typeface="Arial" panose="020B0604020202020204" pitchFamily="34" charset="0"/>
                <a:cs typeface="Times New Roman"/>
              </a:rPr>
              <a:t>Independent Aboriginal and Torres Strait Islander-led review</a:t>
            </a:r>
          </a:p>
          <a:p>
            <a:pPr marL="989965" lvl="1" indent="-380365">
              <a:spcBef>
                <a:spcPts val="600"/>
              </a:spcBef>
              <a:spcAft>
                <a:spcPts val="1200"/>
              </a:spcAft>
            </a:pPr>
            <a:r>
              <a:rPr lang="en-AU" sz="2650">
                <a:solidFill>
                  <a:schemeClr val="tx1"/>
                </a:solidFill>
                <a:latin typeface="Arial"/>
                <a:ea typeface="Arial" panose="020B0604020202020204" pitchFamily="34" charset="0"/>
                <a:cs typeface="Times New Roman"/>
              </a:rPr>
              <a:t>12 Key Findings</a:t>
            </a:r>
          </a:p>
          <a:p>
            <a:pPr marL="989965" lvl="1" indent="-380365">
              <a:spcBef>
                <a:spcPts val="600"/>
              </a:spcBef>
              <a:spcAft>
                <a:spcPts val="1200"/>
              </a:spcAft>
            </a:pPr>
            <a:r>
              <a:rPr lang="en-AU" sz="2650">
                <a:solidFill>
                  <a:schemeClr val="tx1"/>
                </a:solidFill>
                <a:latin typeface="Arial"/>
                <a:ea typeface="Arial" panose="020B0604020202020204" pitchFamily="34" charset="0"/>
                <a:cs typeface="Times New Roman"/>
              </a:rPr>
              <a:t>9 Recommendations </a:t>
            </a:r>
          </a:p>
          <a:p>
            <a:pPr marL="456565" indent="-456565">
              <a:spcBef>
                <a:spcPts val="600"/>
              </a:spcBef>
              <a:spcAft>
                <a:spcPts val="1200"/>
              </a:spcAft>
            </a:pPr>
            <a:r>
              <a:rPr lang="en-AU">
                <a:solidFill>
                  <a:schemeClr val="tx1"/>
                </a:solidFill>
                <a:latin typeface="Arial"/>
                <a:cs typeface="Times New Roman"/>
              </a:rPr>
              <a:t>The PC will release case studies of transformative action aligned with Priority Reform 3 starting in September</a:t>
            </a:r>
          </a:p>
          <a:p>
            <a:pPr marL="456565" indent="-456565">
              <a:spcBef>
                <a:spcPts val="600"/>
              </a:spcBef>
              <a:spcAft>
                <a:spcPts val="1200"/>
              </a:spcAft>
            </a:pPr>
            <a:r>
              <a:rPr lang="en-AU">
                <a:solidFill>
                  <a:schemeClr val="tx1"/>
                </a:solidFill>
                <a:latin typeface="Arial"/>
                <a:ea typeface="Arial" panose="020B0604020202020204" pitchFamily="34" charset="0"/>
                <a:cs typeface="Times New Roman"/>
              </a:rPr>
              <a:t>Terms of reference for the second </a:t>
            </a:r>
            <a:br>
              <a:rPr lang="en-AU">
                <a:solidFill>
                  <a:schemeClr val="tx1"/>
                </a:solidFill>
                <a:latin typeface="Arial"/>
                <a:ea typeface="Arial" panose="020B0604020202020204" pitchFamily="34" charset="0"/>
                <a:cs typeface="Times New Roman"/>
              </a:rPr>
            </a:br>
            <a:r>
              <a:rPr lang="en-AU">
                <a:solidFill>
                  <a:schemeClr val="tx1"/>
                </a:solidFill>
                <a:latin typeface="Arial"/>
                <a:ea typeface="Arial" panose="020B0604020202020204" pitchFamily="34" charset="0"/>
                <a:cs typeface="Times New Roman"/>
              </a:rPr>
              <a:t>PC review are expected by early 2026</a:t>
            </a:r>
            <a:endParaRPr lang="en-AU">
              <a:solidFill>
                <a:schemeClr val="tx1"/>
              </a:solidFill>
              <a:ea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5C9C13C5-2B9A-E312-BDAC-EE87F372E09C}"/>
              </a:ext>
            </a:extLst>
          </p:cNvPr>
          <p:cNvSpPr txBox="1">
            <a:spLocks/>
          </p:cNvSpPr>
          <p:nvPr/>
        </p:nvSpPr>
        <p:spPr>
          <a:xfrm>
            <a:off x="547903" y="572749"/>
            <a:ext cx="10553485" cy="575181"/>
          </a:xfrm>
          <a:prstGeom prst="rect">
            <a:avLst/>
          </a:prstGeom>
        </p:spPr>
        <p:txBody>
          <a:bodyPr vert="horz" lIns="91440" tIns="45720" rIns="91440" bIns="45720" rtlCol="0" anchor="ctr">
            <a:noAutofit/>
          </a:bodyPr>
          <a:lstStyle>
            <a:lvl1pPr algn="l" defTabSz="1219140" rtl="0" eaLnBrk="1" latinLnBrk="0" hangingPunct="1">
              <a:spcBef>
                <a:spcPct val="0"/>
              </a:spcBef>
              <a:buNone/>
              <a:defRPr sz="3200" kern="1200">
                <a:solidFill>
                  <a:schemeClr val="tx1">
                    <a:lumMod val="65000"/>
                    <a:lumOff val="35000"/>
                  </a:schemeClr>
                </a:solidFill>
                <a:latin typeface="Arial Black" panose="020B0A04020102020204" pitchFamily="34" charset="0"/>
                <a:ea typeface="+mj-ea"/>
                <a:cs typeface="Arial" panose="020B0604020202020204" pitchFamily="34" charset="0"/>
              </a:defRPr>
            </a:lvl1pPr>
          </a:lstStyle>
          <a:p>
            <a:r>
              <a:rPr lang="en-US" sz="3000" b="1">
                <a:solidFill>
                  <a:schemeClr val="tx1">
                    <a:lumMod val="75000"/>
                    <a:lumOff val="25000"/>
                  </a:schemeClr>
                </a:solidFill>
                <a:latin typeface="Arial" panose="020B0604020202020204" pitchFamily="34" charset="0"/>
              </a:rPr>
              <a:t>The outcomes reported highlight the ongoing need for the implementation of the National Agreement</a:t>
            </a:r>
            <a:endParaRPr lang="en-AU" sz="3000" b="1">
              <a:solidFill>
                <a:schemeClr val="tx1">
                  <a:lumMod val="75000"/>
                  <a:lumOff val="25000"/>
                </a:schemeClr>
              </a:solidFill>
              <a:latin typeface="Arial" panose="020B0604020202020204" pitchFamily="34" charset="0"/>
            </a:endParaRPr>
          </a:p>
        </p:txBody>
      </p:sp>
      <p:sp>
        <p:nvSpPr>
          <p:cNvPr id="5" name="Slide Number Placeholder 2">
            <a:extLst>
              <a:ext uri="{FF2B5EF4-FFF2-40B4-BE49-F238E27FC236}">
                <a16:creationId xmlns:a16="http://schemas.microsoft.com/office/drawing/2014/main" id="{C9379393-F665-F60A-022D-5B70305570C8}"/>
              </a:ext>
            </a:extLst>
          </p:cNvPr>
          <p:cNvSpPr>
            <a:spLocks noGrp="1"/>
          </p:cNvSpPr>
          <p:nvPr>
            <p:ph type="sldNum" sz="quarter" idx="4"/>
          </p:nvPr>
        </p:nvSpPr>
        <p:spPr>
          <a:xfrm>
            <a:off x="11565271" y="6307651"/>
            <a:ext cx="373821" cy="386879"/>
          </a:xfrm>
        </p:spPr>
        <p:txBody>
          <a:bodyPr/>
          <a:lstStyle/>
          <a:p>
            <a:fld id="{8A657B52-D046-4802-A3DE-55E7ED70298C}" type="slidenum">
              <a:rPr lang="en-AU" b="0" smtClean="0">
                <a:solidFill>
                  <a:schemeClr val="tx1"/>
                </a:solidFill>
                <a:latin typeface="+mn-lt"/>
              </a:rPr>
              <a:pPr/>
              <a:t>24</a:t>
            </a:fld>
            <a:endParaRPr lang="en-AU" b="0">
              <a:solidFill>
                <a:schemeClr val="tx1"/>
              </a:solidFill>
              <a:latin typeface="+mn-lt"/>
            </a:endParaRPr>
          </a:p>
        </p:txBody>
      </p:sp>
      <p:pic>
        <p:nvPicPr>
          <p:cNvPr id="6" name="Picture 5" descr="A blue and black design">
            <a:extLst>
              <a:ext uri="{FF2B5EF4-FFF2-40B4-BE49-F238E27FC236}">
                <a16:creationId xmlns:a16="http://schemas.microsoft.com/office/drawing/2014/main" id="{1742A425-6DBA-765C-C2E6-77E169132B50}"/>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5473700" y="3323889"/>
            <a:ext cx="6811833" cy="3831657"/>
          </a:xfrm>
          <a:prstGeom prst="rect">
            <a:avLst/>
          </a:prstGeom>
        </p:spPr>
      </p:pic>
    </p:spTree>
    <p:extLst>
      <p:ext uri="{BB962C8B-B14F-4D97-AF65-F5344CB8AC3E}">
        <p14:creationId xmlns:p14="http://schemas.microsoft.com/office/powerpoint/2010/main" val="369445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gradient on a surface&#10;&#10;Description automatically generated with medium confidence">
            <a:extLst>
              <a:ext uri="{FF2B5EF4-FFF2-40B4-BE49-F238E27FC236}">
                <a16:creationId xmlns:a16="http://schemas.microsoft.com/office/drawing/2014/main" id="{FDEBA79F-51F3-B039-E7AD-7D21F74BAB8E}"/>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1317822"/>
            <a:ext cx="12192001" cy="4799155"/>
          </a:xfrm>
          <a:prstGeom prst="rect">
            <a:avLst/>
          </a:prstGeom>
        </p:spPr>
      </p:pic>
      <p:pic>
        <p:nvPicPr>
          <p:cNvPr id="5" name="Picture 4" descr="A blue and black design&#10;&#10;Description automatically generated">
            <a:extLst>
              <a:ext uri="{FF2B5EF4-FFF2-40B4-BE49-F238E27FC236}">
                <a16:creationId xmlns:a16="http://schemas.microsoft.com/office/drawing/2014/main" id="{C7F36657-3BF7-9D9F-040D-30DA66234F49}"/>
              </a:ext>
            </a:extLst>
          </p:cNvPr>
          <p:cNvPicPr>
            <a:picLocks noChangeAspect="1"/>
          </p:cNvPicPr>
          <p:nvPr/>
        </p:nvPicPr>
        <p:blipFill>
          <a:blip r:embed="rId4">
            <a:alphaModFix amt="16000"/>
            <a:extLst>
              <a:ext uri="{28A0092B-C50C-407E-A947-70E740481C1C}">
                <a14:useLocalDpi xmlns:a14="http://schemas.microsoft.com/office/drawing/2010/main" val="0"/>
              </a:ext>
            </a:extLst>
          </a:blip>
          <a:stretch>
            <a:fillRect/>
          </a:stretch>
        </p:blipFill>
        <p:spPr>
          <a:xfrm>
            <a:off x="3477718" y="1598936"/>
            <a:ext cx="8836754" cy="4970675"/>
          </a:xfrm>
          <a:prstGeom prst="rect">
            <a:avLst/>
          </a:prstGeom>
        </p:spPr>
      </p:pic>
      <p:sp>
        <p:nvSpPr>
          <p:cNvPr id="3" name="Title 1">
            <a:extLst>
              <a:ext uri="{FF2B5EF4-FFF2-40B4-BE49-F238E27FC236}">
                <a16:creationId xmlns:a16="http://schemas.microsoft.com/office/drawing/2014/main" id="{525A490F-9470-5011-FBAA-D1856A68C677}"/>
              </a:ext>
            </a:extLst>
          </p:cNvPr>
          <p:cNvSpPr txBox="1">
            <a:spLocks/>
          </p:cNvSpPr>
          <p:nvPr/>
        </p:nvSpPr>
        <p:spPr>
          <a:xfrm>
            <a:off x="527535" y="596537"/>
            <a:ext cx="11096194" cy="461963"/>
          </a:xfrm>
          <a:prstGeom prst="rect">
            <a:avLst/>
          </a:prstGeom>
        </p:spPr>
        <p:txBody>
          <a:bodyPr vert="horz" lIns="91440" tIns="45720" rIns="91440" bIns="45720" rtlCol="0" anchor="ctr">
            <a:noAutofit/>
          </a:bodyPr>
          <a:lstStyle>
            <a:lvl1pPr algn="l" defTabSz="1219140" rtl="0" eaLnBrk="1" latinLnBrk="0" hangingPunct="1">
              <a:spcBef>
                <a:spcPct val="0"/>
              </a:spcBef>
              <a:buNone/>
              <a:defRPr sz="3200" kern="1200">
                <a:solidFill>
                  <a:schemeClr val="tx1">
                    <a:lumMod val="65000"/>
                    <a:lumOff val="35000"/>
                  </a:schemeClr>
                </a:solidFill>
                <a:latin typeface="Arial Black" panose="020B0A04020102020204" pitchFamily="34" charset="0"/>
                <a:ea typeface="+mj-ea"/>
                <a:cs typeface="Arial" panose="020B0604020202020204" pitchFamily="34" charset="0"/>
              </a:defRPr>
            </a:lvl1pPr>
          </a:lstStyle>
          <a:p>
            <a:r>
              <a:rPr lang="en-AU" sz="3000" b="1">
                <a:solidFill>
                  <a:schemeClr val="tx1"/>
                </a:solidFill>
              </a:rPr>
              <a:t>Thank you</a:t>
            </a:r>
          </a:p>
        </p:txBody>
      </p:sp>
      <p:sp>
        <p:nvSpPr>
          <p:cNvPr id="4" name="Content Placeholder 1">
            <a:extLst>
              <a:ext uri="{FF2B5EF4-FFF2-40B4-BE49-F238E27FC236}">
                <a16:creationId xmlns:a16="http://schemas.microsoft.com/office/drawing/2014/main" id="{56F41D01-2C91-C04F-E651-DF77C3A0EB49}"/>
              </a:ext>
            </a:extLst>
          </p:cNvPr>
          <p:cNvSpPr>
            <a:spLocks noGrp="1"/>
          </p:cNvSpPr>
          <p:nvPr>
            <p:ph idx="4294967295"/>
          </p:nvPr>
        </p:nvSpPr>
        <p:spPr>
          <a:xfrm>
            <a:off x="558803" y="1655763"/>
            <a:ext cx="7732442" cy="4799012"/>
          </a:xfrm>
        </p:spPr>
        <p:txBody>
          <a:bodyPr>
            <a:noAutofit/>
          </a:bodyPr>
          <a:lstStyle/>
          <a:p>
            <a:pPr marL="0" indent="0">
              <a:spcBef>
                <a:spcPts val="600"/>
              </a:spcBef>
              <a:spcAft>
                <a:spcPts val="600"/>
              </a:spcAft>
              <a:buNone/>
            </a:pPr>
            <a:r>
              <a:rPr lang="en-AU" sz="2300">
                <a:solidFill>
                  <a:schemeClr val="tx1"/>
                </a:solidFill>
                <a:effectLst/>
                <a:latin typeface="Arial" panose="020B0604020202020204" pitchFamily="34" charset="0"/>
                <a:ea typeface="Arial" panose="020B0604020202020204" pitchFamily="34" charset="0"/>
                <a:cs typeface="Times New Roman" panose="02020603050405020304" pitchFamily="18" charset="0"/>
              </a:rPr>
              <a:t>Thanks to our participants for their support in reviewing and engaging in the drafting of the dashboard and population rates transition.</a:t>
            </a:r>
          </a:p>
          <a:p>
            <a:pPr marL="0" indent="0">
              <a:spcBef>
                <a:spcPts val="600"/>
              </a:spcBef>
              <a:spcAft>
                <a:spcPts val="600"/>
              </a:spcAft>
              <a:buNone/>
            </a:pPr>
            <a:endParaRPr lang="en-AU" sz="2300" b="1">
              <a:solidFill>
                <a:schemeClr val="tx1"/>
              </a:solidFill>
              <a:ea typeface="Arial" panose="020B0604020202020204" pitchFamily="34" charset="0"/>
              <a:cs typeface="Times New Roman" panose="02020603050405020304" pitchFamily="18" charset="0"/>
            </a:endParaRPr>
          </a:p>
          <a:p>
            <a:pPr marL="0" indent="0">
              <a:spcBef>
                <a:spcPts val="600"/>
              </a:spcBef>
              <a:spcAft>
                <a:spcPts val="600"/>
              </a:spcAft>
              <a:buNone/>
            </a:pPr>
            <a:r>
              <a:rPr lang="en-AU" sz="2300" b="1">
                <a:solidFill>
                  <a:schemeClr val="tx1"/>
                </a:solidFill>
                <a:ea typeface="Arial" panose="020B0604020202020204" pitchFamily="34" charset="0"/>
                <a:cs typeface="Times New Roman" panose="02020603050405020304" pitchFamily="18" charset="0"/>
              </a:rPr>
              <a:t>Further queries? </a:t>
            </a:r>
            <a:br>
              <a:rPr lang="en-AU" sz="2300" b="1">
                <a:solidFill>
                  <a:schemeClr val="tx1"/>
                </a:solidFill>
                <a:ea typeface="Arial" panose="020B0604020202020204" pitchFamily="34" charset="0"/>
                <a:cs typeface="Times New Roman" panose="02020603050405020304" pitchFamily="18" charset="0"/>
              </a:rPr>
            </a:br>
            <a:r>
              <a:rPr lang="en-AU" sz="2300" b="1">
                <a:solidFill>
                  <a:schemeClr val="tx1"/>
                </a:solidFill>
                <a:ea typeface="Arial" panose="020B0604020202020204" pitchFamily="34" charset="0"/>
                <a:cs typeface="Times New Roman" panose="02020603050405020304" pitchFamily="18" charset="0"/>
              </a:rPr>
              <a:t>Please contact us </a:t>
            </a:r>
            <a:r>
              <a:rPr lang="en-AU" sz="2300" b="1">
                <a:solidFill>
                  <a:schemeClr val="tx1"/>
                </a:solidFill>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ctg.data@pc.gov.au</a:t>
            </a:r>
            <a:r>
              <a:rPr lang="en-AU" sz="2300" b="1">
                <a:solidFill>
                  <a:schemeClr val="tx1"/>
                </a:solidFill>
                <a:ea typeface="Arial" panose="020B0604020202020204" pitchFamily="34" charset="0"/>
                <a:cs typeface="Times New Roman" panose="02020603050405020304" pitchFamily="18" charset="0"/>
              </a:rPr>
              <a:t> </a:t>
            </a:r>
            <a:endParaRPr lang="en-AU" sz="23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600"/>
              </a:spcBef>
              <a:spcAft>
                <a:spcPts val="600"/>
              </a:spcAft>
              <a:buNone/>
            </a:pPr>
            <a:r>
              <a:rPr lang="en-AU" sz="2300" b="1">
                <a:solidFill>
                  <a:schemeClr val="tx1"/>
                </a:solidFill>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pc.gov.au/closing-the-gap-data</a:t>
            </a:r>
            <a:endParaRPr lang="en-AU" sz="2300" b="1">
              <a:solidFill>
                <a:schemeClr val="tx1"/>
              </a:solidFill>
              <a:ea typeface="Arial" panose="020B0604020202020204" pitchFamily="34" charset="0"/>
              <a:cs typeface="Times New Roman" panose="02020603050405020304" pitchFamily="18" charset="0"/>
            </a:endParaRPr>
          </a:p>
          <a:p>
            <a:pPr marL="0" indent="0">
              <a:spcBef>
                <a:spcPts val="600"/>
              </a:spcBef>
              <a:spcAft>
                <a:spcPts val="600"/>
              </a:spcAft>
              <a:buNone/>
            </a:pPr>
            <a:endParaRPr lang="en-AU" b="1">
              <a:solidFill>
                <a:schemeClr val="tx1"/>
              </a:solidFill>
              <a:ea typeface="Arial" panose="020B0604020202020204" pitchFamily="34" charset="0"/>
              <a:cs typeface="Times New Roman" panose="02020603050405020304" pitchFamily="18" charset="0"/>
            </a:endParaRPr>
          </a:p>
          <a:p>
            <a:pPr marL="0" indent="0">
              <a:spcBef>
                <a:spcPts val="600"/>
              </a:spcBef>
              <a:spcAft>
                <a:spcPts val="600"/>
              </a:spcAft>
              <a:buNone/>
            </a:pPr>
            <a:endParaRPr lang="en-AU">
              <a:solidFill>
                <a:schemeClr val="tx1"/>
              </a:solidFill>
            </a:endParaRPr>
          </a:p>
        </p:txBody>
      </p:sp>
      <p:sp>
        <p:nvSpPr>
          <p:cNvPr id="6" name="Slide Number Placeholder 2">
            <a:extLst>
              <a:ext uri="{FF2B5EF4-FFF2-40B4-BE49-F238E27FC236}">
                <a16:creationId xmlns:a16="http://schemas.microsoft.com/office/drawing/2014/main" id="{E75AD187-ECA1-0B67-B0C8-E26F1F94CB80}"/>
              </a:ext>
            </a:extLst>
          </p:cNvPr>
          <p:cNvSpPr>
            <a:spLocks noGrp="1"/>
          </p:cNvSpPr>
          <p:nvPr>
            <p:ph type="sldNum" sz="quarter" idx="4"/>
          </p:nvPr>
        </p:nvSpPr>
        <p:spPr>
          <a:xfrm>
            <a:off x="11565271" y="6307651"/>
            <a:ext cx="373821" cy="386879"/>
          </a:xfrm>
        </p:spPr>
        <p:txBody>
          <a:bodyPr/>
          <a:lstStyle/>
          <a:p>
            <a:fld id="{8A657B52-D046-4802-A3DE-55E7ED70298C}" type="slidenum">
              <a:rPr lang="en-AU" b="0" smtClean="0">
                <a:solidFill>
                  <a:schemeClr val="tx1"/>
                </a:solidFill>
                <a:latin typeface="+mn-lt"/>
              </a:rPr>
              <a:pPr/>
              <a:t>25</a:t>
            </a:fld>
            <a:endParaRPr lang="en-AU" b="0">
              <a:solidFill>
                <a:schemeClr val="tx1"/>
              </a:solidFill>
              <a:latin typeface="+mn-lt"/>
            </a:endParaRPr>
          </a:p>
        </p:txBody>
      </p:sp>
    </p:spTree>
    <p:extLst>
      <p:ext uri="{BB962C8B-B14F-4D97-AF65-F5344CB8AC3E}">
        <p14:creationId xmlns:p14="http://schemas.microsoft.com/office/powerpoint/2010/main" val="188524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gradient on a surface&#10;&#10;Description automatically generated with medium confidence">
            <a:extLst>
              <a:ext uri="{FF2B5EF4-FFF2-40B4-BE49-F238E27FC236}">
                <a16:creationId xmlns:a16="http://schemas.microsoft.com/office/drawing/2014/main" id="{8E7DA5AA-684C-EB69-EB69-04D81577AFB4}"/>
              </a:ext>
            </a:extLst>
          </p:cNvPr>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2" name="Title 1">
            <a:extLst>
              <a:ext uri="{FF2B5EF4-FFF2-40B4-BE49-F238E27FC236}">
                <a16:creationId xmlns:a16="http://schemas.microsoft.com/office/drawing/2014/main" id="{DAF91A13-BF34-C5B7-4D02-76C184657AB8}"/>
              </a:ext>
            </a:extLst>
          </p:cNvPr>
          <p:cNvSpPr>
            <a:spLocks noGrp="1"/>
          </p:cNvSpPr>
          <p:nvPr>
            <p:ph type="title"/>
          </p:nvPr>
        </p:nvSpPr>
        <p:spPr/>
        <p:txBody>
          <a:bodyPr/>
          <a:lstStyle/>
          <a:p>
            <a:r>
              <a:rPr lang="en-AU">
                <a:solidFill>
                  <a:schemeClr val="tx1"/>
                </a:solidFill>
                <a:latin typeface="Arial Black"/>
                <a:cs typeface="Arial"/>
              </a:rPr>
              <a:t>Presentation outline</a:t>
            </a:r>
            <a:endParaRPr lang="en-US">
              <a:solidFill>
                <a:schemeClr val="tx1"/>
              </a:solidFill>
            </a:endParaRPr>
          </a:p>
        </p:txBody>
      </p:sp>
      <p:sp>
        <p:nvSpPr>
          <p:cNvPr id="3" name="Slide Number Placeholder 2">
            <a:extLst>
              <a:ext uri="{FF2B5EF4-FFF2-40B4-BE49-F238E27FC236}">
                <a16:creationId xmlns:a16="http://schemas.microsoft.com/office/drawing/2014/main" id="{562515F4-B723-4254-BB71-0ED60B7E3442}"/>
              </a:ext>
            </a:extLst>
          </p:cNvPr>
          <p:cNvSpPr>
            <a:spLocks noGrp="1"/>
          </p:cNvSpPr>
          <p:nvPr>
            <p:ph type="sldNum" sz="quarter" idx="4"/>
          </p:nvPr>
        </p:nvSpPr>
        <p:spPr>
          <a:xfrm>
            <a:off x="11612559" y="6307651"/>
            <a:ext cx="279244" cy="386879"/>
          </a:xfrm>
        </p:spPr>
        <p:txBody>
          <a:bodyPr/>
          <a:lstStyle/>
          <a:p>
            <a:fld id="{8A657B52-D046-4802-A3DE-55E7ED70298C}" type="slidenum">
              <a:rPr lang="en-AU" b="0" smtClean="0">
                <a:solidFill>
                  <a:schemeClr val="tx1"/>
                </a:solidFill>
                <a:latin typeface="+mn-lt"/>
              </a:rPr>
              <a:pPr/>
              <a:t>3</a:t>
            </a:fld>
            <a:endParaRPr lang="en-AU" b="0">
              <a:solidFill>
                <a:schemeClr val="tx1"/>
              </a:solidFill>
              <a:latin typeface="+mn-lt"/>
            </a:endParaRPr>
          </a:p>
        </p:txBody>
      </p:sp>
      <p:sp>
        <p:nvSpPr>
          <p:cNvPr id="8" name="TextBox 7">
            <a:extLst>
              <a:ext uri="{FF2B5EF4-FFF2-40B4-BE49-F238E27FC236}">
                <a16:creationId xmlns:a16="http://schemas.microsoft.com/office/drawing/2014/main" id="{00160D07-F790-6777-8821-18FFBF3F89C3}"/>
              </a:ext>
            </a:extLst>
          </p:cNvPr>
          <p:cNvSpPr txBox="1"/>
          <p:nvPr/>
        </p:nvSpPr>
        <p:spPr>
          <a:xfrm>
            <a:off x="480370" y="1584100"/>
            <a:ext cx="8333429" cy="4224271"/>
          </a:xfrm>
          <a:prstGeom prst="rect">
            <a:avLst/>
          </a:prstGeom>
          <a:noFill/>
        </p:spPr>
        <p:txBody>
          <a:bodyPr wrap="square" lIns="91440" tIns="45720" rIns="91440" bIns="45720" rtlCol="0" anchor="t">
            <a:noAutofit/>
          </a:bodyPr>
          <a:lstStyle/>
          <a:p>
            <a:pPr marL="457200" indent="-457200">
              <a:spcAft>
                <a:spcPts val="1800"/>
              </a:spcAft>
              <a:buFont typeface="+mj-lt"/>
              <a:buAutoNum type="arabicPeriod"/>
            </a:pPr>
            <a:r>
              <a:rPr lang="en-GB" sz="2800" b="1">
                <a:latin typeface="Arial" panose="020B0604020202020204" pitchFamily="34" charset="0"/>
                <a:cs typeface="Arial" panose="020B0604020202020204" pitchFamily="34" charset="0"/>
              </a:rPr>
              <a:t>Our role</a:t>
            </a:r>
          </a:p>
          <a:p>
            <a:pPr marL="457200" indent="-457200">
              <a:spcAft>
                <a:spcPts val="1800"/>
              </a:spcAft>
              <a:buFont typeface="+mj-lt"/>
              <a:buAutoNum type="arabicPeriod"/>
            </a:pPr>
            <a:r>
              <a:rPr lang="en-GB" sz="2800" b="1">
                <a:latin typeface="Arial" panose="020B0604020202020204" pitchFamily="34" charset="0"/>
                <a:cs typeface="Arial" panose="020B0604020202020204" pitchFamily="34" charset="0"/>
              </a:rPr>
              <a:t>2025 ADCR &amp; July dashboard updates</a:t>
            </a:r>
          </a:p>
          <a:p>
            <a:pPr marL="457200" indent="-457200">
              <a:spcAft>
                <a:spcPts val="1800"/>
              </a:spcAft>
              <a:buFont typeface="+mj-lt"/>
              <a:buAutoNum type="arabicPeriod"/>
            </a:pPr>
            <a:r>
              <a:rPr lang="en-GB" sz="2800" b="1">
                <a:latin typeface="Arial" panose="020B0604020202020204" pitchFamily="34" charset="0"/>
                <a:cs typeface="Arial" panose="020B0604020202020204" pitchFamily="34" charset="0"/>
              </a:rPr>
              <a:t>Overview of progress</a:t>
            </a:r>
          </a:p>
          <a:p>
            <a:pPr marL="457200" indent="-457200">
              <a:spcAft>
                <a:spcPts val="1800"/>
              </a:spcAft>
              <a:buFont typeface="+mj-lt"/>
              <a:buAutoNum type="arabicPeriod"/>
            </a:pPr>
            <a:r>
              <a:rPr lang="en-GB" sz="2800" b="1">
                <a:latin typeface="Arial" panose="020B0604020202020204" pitchFamily="34" charset="0"/>
                <a:cs typeface="Arial" panose="020B0604020202020204" pitchFamily="34" charset="0"/>
              </a:rPr>
              <a:t>Considering context </a:t>
            </a:r>
          </a:p>
          <a:p>
            <a:pPr marL="457200" indent="-457200">
              <a:spcAft>
                <a:spcPts val="1800"/>
              </a:spcAft>
              <a:buFont typeface="+mj-lt"/>
              <a:buAutoNum type="arabicPeriod"/>
            </a:pPr>
            <a:r>
              <a:rPr lang="en-GB" sz="2800" b="1">
                <a:latin typeface="Arial" panose="020B0604020202020204" pitchFamily="34" charset="0"/>
                <a:cs typeface="Arial" panose="020B0604020202020204" pitchFamily="34" charset="0"/>
              </a:rPr>
              <a:t>Future considerations</a:t>
            </a:r>
            <a:endParaRPr lang="en-GB" sz="2800" b="1">
              <a:solidFill>
                <a:srgbClr val="FF0000"/>
              </a:solidFill>
              <a:latin typeface="Arial" panose="020B0604020202020204" pitchFamily="34" charset="0"/>
              <a:cs typeface="Arial" panose="020B0604020202020204" pitchFamily="34" charset="0"/>
            </a:endParaRPr>
          </a:p>
          <a:p>
            <a:pPr>
              <a:spcAft>
                <a:spcPts val="600"/>
              </a:spcAft>
            </a:pPr>
            <a:endParaRPr lang="en-US" sz="1867">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53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marR="0" lvl="0" indent="0" algn="ctr" defTabSz="914400" rtl="0" eaLnBrk="1" fontAlgn="auto" latinLnBrk="0" hangingPunct="1">
              <a:lnSpc>
                <a:spcPts val="2260"/>
              </a:lnSpc>
              <a:spcBef>
                <a:spcPts val="300"/>
              </a:spcBef>
              <a:spcAft>
                <a:spcPts val="1200"/>
              </a:spcAft>
              <a:buClrTx/>
              <a:buSzTx/>
              <a:buFontTx/>
              <a:buNone/>
              <a:tabLst/>
              <a:defRPr/>
            </a:pPr>
            <a:r>
              <a:rPr kumimoji="0" lang="en-AU" sz="2800" i="0" u="none" strike="noStrike" kern="1200" cap="none" spc="-1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rPr>
              <a:t>Our role</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4</a:t>
            </a:fld>
            <a:endParaRPr lang="en-AU">
              <a:latin typeface="+mn-lt"/>
            </a:endParaRPr>
          </a:p>
        </p:txBody>
      </p:sp>
    </p:spTree>
    <p:extLst>
      <p:ext uri="{BB962C8B-B14F-4D97-AF65-F5344CB8AC3E}">
        <p14:creationId xmlns:p14="http://schemas.microsoft.com/office/powerpoint/2010/main" val="33388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0B43A0-B7B1-B3D3-81CF-DAD490CBAE1B}"/>
              </a:ext>
            </a:extLst>
          </p:cNvPr>
          <p:cNvSpPr txBox="1"/>
          <p:nvPr/>
        </p:nvSpPr>
        <p:spPr>
          <a:xfrm>
            <a:off x="629707" y="623972"/>
            <a:ext cx="10987087" cy="1015663"/>
          </a:xfrm>
          <a:prstGeom prst="rect">
            <a:avLst/>
          </a:prstGeom>
          <a:noFill/>
        </p:spPr>
        <p:txBody>
          <a:bodyPr wrap="square">
            <a:spAutoFit/>
          </a:bodyPr>
          <a:lstStyle/>
          <a:p>
            <a:r>
              <a:rPr lang="en-AU" sz="3000">
                <a:latin typeface="Arial Black"/>
                <a:cs typeface="Arial"/>
              </a:rPr>
              <a:t>The Commission has important accountability roles under the National Agreement</a:t>
            </a:r>
            <a:endParaRPr lang="en-AU" sz="3000" b="1"/>
          </a:p>
        </p:txBody>
      </p:sp>
      <p:grpSp>
        <p:nvGrpSpPr>
          <p:cNvPr id="24" name="Group 23">
            <a:extLst>
              <a:ext uri="{FF2B5EF4-FFF2-40B4-BE49-F238E27FC236}">
                <a16:creationId xmlns:a16="http://schemas.microsoft.com/office/drawing/2014/main" id="{B7750612-376C-B6D5-16F9-6E976CB8D0DD}"/>
              </a:ext>
            </a:extLst>
          </p:cNvPr>
          <p:cNvGrpSpPr/>
          <p:nvPr/>
        </p:nvGrpSpPr>
        <p:grpSpPr>
          <a:xfrm>
            <a:off x="677332" y="1743492"/>
            <a:ext cx="10987085" cy="4793232"/>
            <a:chOff x="-288657" y="4140200"/>
            <a:chExt cx="6809874" cy="2970880"/>
          </a:xfrm>
        </p:grpSpPr>
        <p:sp>
          <p:nvSpPr>
            <p:cNvPr id="2" name="TextBox 1">
              <a:extLst>
                <a:ext uri="{FF2B5EF4-FFF2-40B4-BE49-F238E27FC236}">
                  <a16:creationId xmlns:a16="http://schemas.microsoft.com/office/drawing/2014/main" id="{CCA58B07-B5F2-CB1C-C6F4-52B08FFFF573}"/>
                </a:ext>
              </a:extLst>
            </p:cNvPr>
            <p:cNvSpPr txBox="1"/>
            <p:nvPr/>
          </p:nvSpPr>
          <p:spPr>
            <a:xfrm>
              <a:off x="-288657" y="4140200"/>
              <a:ext cx="6809874" cy="2970880"/>
            </a:xfrm>
            <a:prstGeom prst="rect">
              <a:avLst/>
            </a:prstGeom>
            <a:solidFill>
              <a:srgbClr val="D0E3F4"/>
            </a:solidFill>
            <a:ln>
              <a:noFill/>
            </a:ln>
          </p:spPr>
          <p:txBody>
            <a:bodyPr wrap="square" tIns="144000" rtlCol="0" anchor="t" anchorCtr="0">
              <a:noAutofit/>
            </a:bodyPr>
            <a:lstStyle/>
            <a:p>
              <a:pPr algn="r"/>
              <a:r>
                <a:rPr lang="en-AU" sz="1400" b="1">
                  <a:solidFill>
                    <a:schemeClr val="bg2">
                      <a:lumMod val="75000"/>
                    </a:schemeClr>
                  </a:solidFill>
                  <a:latin typeface="Arial" panose="020B0604020202020204" pitchFamily="34" charset="0"/>
                  <a:cs typeface="Arial" panose="020B0604020202020204" pitchFamily="34" charset="0"/>
                </a:rPr>
                <a:t>PUBLIC ACCOUNTABILITY</a:t>
              </a:r>
              <a:r>
                <a:rPr lang="en-AU" sz="1400" b="1">
                  <a:solidFill>
                    <a:schemeClr val="bg2">
                      <a:lumMod val="75000"/>
                    </a:schemeClr>
                  </a:solidFill>
                  <a:effectLst/>
                  <a:latin typeface="Arial" panose="020B0604020202020204" pitchFamily="34" charset="0"/>
                  <a:cs typeface="Arial" panose="020B0604020202020204" pitchFamily="34" charset="0"/>
                </a:rPr>
                <a:t> FRAMEWORK (SECTION 9) </a:t>
              </a:r>
              <a:endParaRPr lang="en-AU" sz="1400">
                <a:solidFill>
                  <a:schemeClr val="bg2">
                    <a:lumMod val="75000"/>
                  </a:schemeClr>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DD5D30-A326-2246-7CF4-A75F95AAA587}"/>
                </a:ext>
              </a:extLst>
            </p:cNvPr>
            <p:cNvSpPr txBox="1"/>
            <p:nvPr/>
          </p:nvSpPr>
          <p:spPr>
            <a:xfrm>
              <a:off x="1754025" y="6124150"/>
              <a:ext cx="1295295" cy="555798"/>
            </a:xfrm>
            <a:prstGeom prst="roundRect">
              <a:avLst/>
            </a:prstGeom>
            <a:solidFill>
              <a:srgbClr val="2D7ABE"/>
            </a:solidFill>
          </p:spPr>
          <p:txBody>
            <a:bodyPr wrap="square" rtlCol="0" anchor="ctr" anchorCtr="0">
              <a:noAutofit/>
            </a:bodyPr>
            <a:lstStyle/>
            <a:p>
              <a:pPr algn="ctr"/>
              <a:r>
                <a:rPr lang="en-AU" sz="1400" b="1">
                  <a:solidFill>
                    <a:schemeClr val="bg1"/>
                  </a:solidFill>
                  <a:effectLst/>
                  <a:latin typeface="+mn-lt"/>
                </a:rPr>
                <a:t>Coalition of Peaks Report</a:t>
              </a:r>
            </a:p>
          </p:txBody>
        </p:sp>
        <p:sp>
          <p:nvSpPr>
            <p:cNvPr id="6" name="TextBox 5">
              <a:extLst>
                <a:ext uri="{FF2B5EF4-FFF2-40B4-BE49-F238E27FC236}">
                  <a16:creationId xmlns:a16="http://schemas.microsoft.com/office/drawing/2014/main" id="{71244C81-1D7C-5E04-6B07-E845E663743C}"/>
                </a:ext>
              </a:extLst>
            </p:cNvPr>
            <p:cNvSpPr txBox="1"/>
            <p:nvPr/>
          </p:nvSpPr>
          <p:spPr>
            <a:xfrm>
              <a:off x="104630" y="4623924"/>
              <a:ext cx="1352883" cy="576000"/>
            </a:xfrm>
            <a:prstGeom prst="roundRect">
              <a:avLst/>
            </a:prstGeom>
            <a:solidFill>
              <a:srgbClr val="2D7ABE"/>
            </a:solidFill>
          </p:spPr>
          <p:txBody>
            <a:bodyPr wrap="square" rtlCol="0" anchor="ctr" anchorCtr="0">
              <a:noAutofit/>
            </a:bodyPr>
            <a:lstStyle/>
            <a:p>
              <a:pPr algn="ctr"/>
              <a:r>
                <a:rPr lang="en-AU" sz="1400" b="1">
                  <a:solidFill>
                    <a:schemeClr val="bg1"/>
                  </a:solidFill>
                  <a:effectLst/>
                  <a:latin typeface="+mn-lt"/>
                </a:rPr>
                <a:t>Dashboard </a:t>
              </a:r>
              <a:endParaRPr lang="en-AU" sz="1400">
                <a:solidFill>
                  <a:schemeClr val="bg1"/>
                </a:solidFill>
                <a:effectLst/>
                <a:latin typeface="+mn-lt"/>
              </a:endParaRPr>
            </a:p>
          </p:txBody>
        </p:sp>
        <p:sp>
          <p:nvSpPr>
            <p:cNvPr id="7" name="TextBox 6">
              <a:extLst>
                <a:ext uri="{FF2B5EF4-FFF2-40B4-BE49-F238E27FC236}">
                  <a16:creationId xmlns:a16="http://schemas.microsoft.com/office/drawing/2014/main" id="{8E8864B6-0C55-BF3E-3564-9D3083B942BF}"/>
                </a:ext>
              </a:extLst>
            </p:cNvPr>
            <p:cNvSpPr txBox="1"/>
            <p:nvPr/>
          </p:nvSpPr>
          <p:spPr>
            <a:xfrm>
              <a:off x="135209" y="5669364"/>
              <a:ext cx="1344263" cy="633806"/>
            </a:xfrm>
            <a:prstGeom prst="roundRect">
              <a:avLst/>
            </a:prstGeom>
            <a:solidFill>
              <a:srgbClr val="2D7ABE"/>
            </a:solidFill>
          </p:spPr>
          <p:txBody>
            <a:bodyPr wrap="square" rtlCol="0" anchor="ctr" anchorCtr="0">
              <a:noAutofit/>
            </a:bodyPr>
            <a:lstStyle/>
            <a:p>
              <a:pPr algn="ctr"/>
              <a:r>
                <a:rPr lang="en-AU" sz="1400" b="1">
                  <a:solidFill>
                    <a:schemeClr val="bg1"/>
                  </a:solidFill>
                  <a:effectLst/>
                  <a:latin typeface="+mn-lt"/>
                </a:rPr>
                <a:t>Annual Data Compilation Report </a:t>
              </a:r>
              <a:endParaRPr lang="en-AU" sz="1400">
                <a:solidFill>
                  <a:schemeClr val="bg1"/>
                </a:solidFill>
                <a:effectLst/>
                <a:latin typeface="+mn-lt"/>
              </a:endParaRPr>
            </a:p>
          </p:txBody>
        </p:sp>
        <p:sp>
          <p:nvSpPr>
            <p:cNvPr id="8" name="TextBox 7">
              <a:extLst>
                <a:ext uri="{FF2B5EF4-FFF2-40B4-BE49-F238E27FC236}">
                  <a16:creationId xmlns:a16="http://schemas.microsoft.com/office/drawing/2014/main" id="{DDBB8B9E-55A9-D625-56B0-B052BA3DE56B}"/>
                </a:ext>
              </a:extLst>
            </p:cNvPr>
            <p:cNvSpPr txBox="1"/>
            <p:nvPr/>
          </p:nvSpPr>
          <p:spPr>
            <a:xfrm>
              <a:off x="4846016" y="5708368"/>
              <a:ext cx="1169167" cy="555799"/>
            </a:xfrm>
            <a:prstGeom prst="roundRect">
              <a:avLst/>
            </a:prstGeom>
            <a:solidFill>
              <a:srgbClr val="B65627"/>
            </a:solidFill>
          </p:spPr>
          <p:txBody>
            <a:bodyPr wrap="square" anchor="ctr" anchorCtr="0">
              <a:noAutofit/>
            </a:bodyPr>
            <a:lstStyle/>
            <a:p>
              <a:pPr algn="ctr"/>
              <a:r>
                <a:rPr lang="en-AU" sz="1400" b="1">
                  <a:solidFill>
                    <a:schemeClr val="bg1"/>
                  </a:solidFill>
                  <a:effectLst/>
                  <a:latin typeface="+mn-lt"/>
                </a:rPr>
                <a:t>Response by </a:t>
              </a:r>
              <a:br>
                <a:rPr lang="en-AU" sz="1400" b="1">
                  <a:solidFill>
                    <a:schemeClr val="bg1"/>
                  </a:solidFill>
                  <a:effectLst/>
                  <a:latin typeface="+mn-lt"/>
                </a:rPr>
              </a:br>
              <a:r>
                <a:rPr lang="en-AU" sz="1400" b="1">
                  <a:solidFill>
                    <a:schemeClr val="bg1"/>
                  </a:solidFill>
                  <a:effectLst/>
                  <a:latin typeface="+mn-lt"/>
                </a:rPr>
                <a:t>Joint Council</a:t>
              </a:r>
            </a:p>
          </p:txBody>
        </p:sp>
        <p:sp>
          <p:nvSpPr>
            <p:cNvPr id="9" name="TextBox 8">
              <a:extLst>
                <a:ext uri="{FF2B5EF4-FFF2-40B4-BE49-F238E27FC236}">
                  <a16:creationId xmlns:a16="http://schemas.microsoft.com/office/drawing/2014/main" id="{CFBF36EA-A732-0A63-567F-56A5D129867E}"/>
                </a:ext>
              </a:extLst>
            </p:cNvPr>
            <p:cNvSpPr txBox="1"/>
            <p:nvPr/>
          </p:nvSpPr>
          <p:spPr>
            <a:xfrm>
              <a:off x="1754026" y="5281824"/>
              <a:ext cx="1295295" cy="578424"/>
            </a:xfrm>
            <a:prstGeom prst="roundRect">
              <a:avLst/>
            </a:prstGeom>
            <a:solidFill>
              <a:srgbClr val="2D7ABE"/>
            </a:solidFill>
          </p:spPr>
          <p:txBody>
            <a:bodyPr wrap="square" anchor="ctr" anchorCtr="0">
              <a:noAutofit/>
            </a:bodyPr>
            <a:lstStyle/>
            <a:p>
              <a:pPr algn="ctr"/>
              <a:r>
                <a:rPr lang="en-AU" sz="1400" b="1">
                  <a:solidFill>
                    <a:schemeClr val="bg1"/>
                  </a:solidFill>
                  <a:effectLst/>
                  <a:latin typeface="+mn-lt"/>
                </a:rPr>
                <a:t>Jurisdictions Annual Report </a:t>
              </a:r>
              <a:endParaRPr lang="en-AU" sz="1400">
                <a:solidFill>
                  <a:schemeClr val="bg1"/>
                </a:solidFill>
                <a:effectLst/>
                <a:latin typeface="+mn-lt"/>
              </a:endParaRPr>
            </a:p>
          </p:txBody>
        </p:sp>
        <p:sp>
          <p:nvSpPr>
            <p:cNvPr id="10" name="TextBox 9">
              <a:extLst>
                <a:ext uri="{FF2B5EF4-FFF2-40B4-BE49-F238E27FC236}">
                  <a16:creationId xmlns:a16="http://schemas.microsoft.com/office/drawing/2014/main" id="{12BE46F4-E72C-013F-D3B7-1A46F2C8181E}"/>
                </a:ext>
              </a:extLst>
            </p:cNvPr>
            <p:cNvSpPr txBox="1"/>
            <p:nvPr/>
          </p:nvSpPr>
          <p:spPr>
            <a:xfrm>
              <a:off x="3249455" y="6127435"/>
              <a:ext cx="1319758" cy="555798"/>
            </a:xfrm>
            <a:prstGeom prst="roundRect">
              <a:avLst/>
            </a:prstGeom>
            <a:solidFill>
              <a:srgbClr val="2D7ABE"/>
            </a:solidFill>
          </p:spPr>
          <p:txBody>
            <a:bodyPr wrap="square" rtlCol="0" anchor="ctr" anchorCtr="0">
              <a:noAutofit/>
            </a:bodyPr>
            <a:lstStyle/>
            <a:p>
              <a:pPr algn="ctr"/>
              <a:r>
                <a:rPr lang="en-AU" sz="1400" b="1">
                  <a:solidFill>
                    <a:schemeClr val="bg1"/>
                  </a:solidFill>
                  <a:effectLst/>
                  <a:latin typeface="+mn-lt"/>
                </a:rPr>
                <a:t>Aboriginal and Torres Strait Islander led Review </a:t>
              </a:r>
              <a:endParaRPr lang="en-AU" sz="1400">
                <a:solidFill>
                  <a:schemeClr val="bg1"/>
                </a:solidFill>
                <a:effectLst/>
                <a:latin typeface="+mn-lt"/>
              </a:endParaRPr>
            </a:p>
          </p:txBody>
        </p:sp>
        <p:sp>
          <p:nvSpPr>
            <p:cNvPr id="11" name="TextBox 10">
              <a:extLst>
                <a:ext uri="{FF2B5EF4-FFF2-40B4-BE49-F238E27FC236}">
                  <a16:creationId xmlns:a16="http://schemas.microsoft.com/office/drawing/2014/main" id="{660F8341-9286-70CE-7D5A-2C3E080AF3A0}"/>
                </a:ext>
              </a:extLst>
            </p:cNvPr>
            <p:cNvSpPr txBox="1"/>
            <p:nvPr/>
          </p:nvSpPr>
          <p:spPr>
            <a:xfrm>
              <a:off x="3250225" y="5271061"/>
              <a:ext cx="1319758" cy="578914"/>
            </a:xfrm>
            <a:prstGeom prst="roundRect">
              <a:avLst/>
            </a:prstGeom>
            <a:solidFill>
              <a:srgbClr val="2D7ABE"/>
            </a:solidFill>
          </p:spPr>
          <p:txBody>
            <a:bodyPr wrap="square" rtlCol="0" anchor="ctr" anchorCtr="0">
              <a:noAutofit/>
            </a:bodyPr>
            <a:lstStyle/>
            <a:p>
              <a:pPr algn="ctr"/>
              <a:r>
                <a:rPr lang="en-AU" sz="1400" b="1">
                  <a:solidFill>
                    <a:schemeClr val="bg1"/>
                  </a:solidFill>
                  <a:effectLst/>
                  <a:latin typeface="Open Sans" panose="020B0606030504020204" pitchFamily="34" charset="0"/>
                </a:rPr>
                <a:t>Productivity Commission Review </a:t>
              </a:r>
              <a:endParaRPr lang="en-AU" sz="1400">
                <a:solidFill>
                  <a:schemeClr val="bg1"/>
                </a:solidFill>
                <a:effectLst/>
                <a:latin typeface="Open Sans" panose="020B0606030504020204" pitchFamily="34" charset="0"/>
              </a:endParaRPr>
            </a:p>
          </p:txBody>
        </p:sp>
        <p:cxnSp>
          <p:nvCxnSpPr>
            <p:cNvPr id="15" name="Connector: Elbow 54">
              <a:extLst>
                <a:ext uri="{FF2B5EF4-FFF2-40B4-BE49-F238E27FC236}">
                  <a16:creationId xmlns:a16="http://schemas.microsoft.com/office/drawing/2014/main" id="{4EA83FF8-C7DA-1AF7-97DE-A06BCC484A08}"/>
                </a:ext>
              </a:extLst>
            </p:cNvPr>
            <p:cNvCxnSpPr>
              <a:cxnSpLocks/>
            </p:cNvCxnSpPr>
            <p:nvPr/>
          </p:nvCxnSpPr>
          <p:spPr>
            <a:xfrm rot="16200000" flipV="1">
              <a:off x="3045835" y="3323602"/>
              <a:ext cx="796444" cy="3973087"/>
            </a:xfrm>
            <a:prstGeom prst="bentConnector2">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D702DD-12E3-6EC9-4BE1-5EBD0566307C}"/>
                </a:ext>
              </a:extLst>
            </p:cNvPr>
            <p:cNvCxnSpPr>
              <a:cxnSpLocks/>
            </p:cNvCxnSpPr>
            <p:nvPr/>
          </p:nvCxnSpPr>
          <p:spPr>
            <a:xfrm>
              <a:off x="4719320" y="5974674"/>
              <a:ext cx="124059" cy="0"/>
            </a:xfrm>
            <a:prstGeom prst="line">
              <a:avLst/>
            </a:prstGeom>
            <a:ln w="285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5EE1EA-3B97-DEB0-E5B0-3695EEB21DD3}"/>
                </a:ext>
              </a:extLst>
            </p:cNvPr>
            <p:cNvCxnSpPr>
              <a:cxnSpLocks/>
            </p:cNvCxnSpPr>
            <p:nvPr/>
          </p:nvCxnSpPr>
          <p:spPr>
            <a:xfrm flipV="1">
              <a:off x="3001650" y="5820213"/>
              <a:ext cx="274870" cy="31847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9141C3-370B-1700-EF17-8B532FD87BD7}"/>
                </a:ext>
              </a:extLst>
            </p:cNvPr>
            <p:cNvCxnSpPr>
              <a:cxnSpLocks/>
            </p:cNvCxnSpPr>
            <p:nvPr/>
          </p:nvCxnSpPr>
          <p:spPr>
            <a:xfrm>
              <a:off x="3019755" y="5829106"/>
              <a:ext cx="273436" cy="30860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88">
              <a:extLst>
                <a:ext uri="{FF2B5EF4-FFF2-40B4-BE49-F238E27FC236}">
                  <a16:creationId xmlns:a16="http://schemas.microsoft.com/office/drawing/2014/main" id="{E8E6C732-4A65-6990-90B1-9C5A8757193E}"/>
                </a:ext>
              </a:extLst>
            </p:cNvPr>
            <p:cNvCxnSpPr>
              <a:cxnSpLocks/>
            </p:cNvCxnSpPr>
            <p:nvPr/>
          </p:nvCxnSpPr>
          <p:spPr>
            <a:xfrm rot="16200000" flipH="1">
              <a:off x="3086517" y="5886962"/>
              <a:ext cx="491" cy="1585178"/>
            </a:xfrm>
            <a:prstGeom prst="bentConnector3">
              <a:avLst>
                <a:gd name="adj1" fmla="val 46658045"/>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CFE602F-F7FF-DC2F-D9A8-015D0707AE77}"/>
                </a:ext>
              </a:extLst>
            </p:cNvPr>
            <p:cNvCxnSpPr>
              <a:cxnSpLocks/>
              <a:stCxn id="7" idx="3"/>
            </p:cNvCxnSpPr>
            <p:nvPr/>
          </p:nvCxnSpPr>
          <p:spPr>
            <a:xfrm flipV="1">
              <a:off x="1479472" y="5985739"/>
              <a:ext cx="119903" cy="528"/>
            </a:xfrm>
            <a:prstGeom prst="line">
              <a:avLst/>
            </a:prstGeom>
            <a:ln w="285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142">
              <a:extLst>
                <a:ext uri="{FF2B5EF4-FFF2-40B4-BE49-F238E27FC236}">
                  <a16:creationId xmlns:a16="http://schemas.microsoft.com/office/drawing/2014/main" id="{34BAFA4F-3392-E33F-1E8A-5255FE26FB75}"/>
                </a:ext>
              </a:extLst>
            </p:cNvPr>
            <p:cNvCxnSpPr>
              <a:cxnSpLocks/>
              <a:stCxn id="9" idx="0"/>
              <a:endCxn id="11" idx="0"/>
            </p:cNvCxnSpPr>
            <p:nvPr/>
          </p:nvCxnSpPr>
          <p:spPr>
            <a:xfrm rot="5400000" flipH="1" flipV="1">
              <a:off x="3150508" y="4522228"/>
              <a:ext cx="10763" cy="1508430"/>
            </a:xfrm>
            <a:prstGeom prst="bentConnector3">
              <a:avLst>
                <a:gd name="adj1" fmla="val 2223943"/>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176">
              <a:extLst>
                <a:ext uri="{FF2B5EF4-FFF2-40B4-BE49-F238E27FC236}">
                  <a16:creationId xmlns:a16="http://schemas.microsoft.com/office/drawing/2014/main" id="{E96F1C2C-A1A9-6943-A88C-23E4AF021D02}"/>
                </a:ext>
              </a:extLst>
            </p:cNvPr>
            <p:cNvCxnSpPr>
              <a:cxnSpLocks/>
              <a:endCxn id="3" idx="1"/>
            </p:cNvCxnSpPr>
            <p:nvPr/>
          </p:nvCxnSpPr>
          <p:spPr>
            <a:xfrm rot="5400000">
              <a:off x="1329813" y="5971817"/>
              <a:ext cx="854445" cy="6019"/>
            </a:xfrm>
            <a:prstGeom prst="bentConnector4">
              <a:avLst>
                <a:gd name="adj1" fmla="val 295"/>
                <a:gd name="adj2" fmla="val 2631982"/>
              </a:avLst>
            </a:prstGeom>
            <a:ln w="28575">
              <a:solidFill>
                <a:schemeClr val="bg1">
                  <a:lumMod val="5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195">
              <a:extLst>
                <a:ext uri="{FF2B5EF4-FFF2-40B4-BE49-F238E27FC236}">
                  <a16:creationId xmlns:a16="http://schemas.microsoft.com/office/drawing/2014/main" id="{D91D01FE-30DC-CE24-027D-39A590C8997A}"/>
                </a:ext>
              </a:extLst>
            </p:cNvPr>
            <p:cNvCxnSpPr>
              <a:cxnSpLocks/>
            </p:cNvCxnSpPr>
            <p:nvPr/>
          </p:nvCxnSpPr>
          <p:spPr>
            <a:xfrm rot="16200000" flipH="1">
              <a:off x="4141069" y="5982354"/>
              <a:ext cx="854445" cy="6019"/>
            </a:xfrm>
            <a:prstGeom prst="bentConnector4">
              <a:avLst>
                <a:gd name="adj1" fmla="val 295"/>
                <a:gd name="adj2" fmla="val 2631982"/>
              </a:avLst>
            </a:prstGeom>
            <a:ln w="28575">
              <a:solidFill>
                <a:schemeClr val="bg1">
                  <a:lumMod val="5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Slide Number Placeholder 2">
            <a:extLst>
              <a:ext uri="{FF2B5EF4-FFF2-40B4-BE49-F238E27FC236}">
                <a16:creationId xmlns:a16="http://schemas.microsoft.com/office/drawing/2014/main" id="{CE137F0A-C756-7532-7E52-8D5C8626D9ED}"/>
              </a:ext>
            </a:extLst>
          </p:cNvPr>
          <p:cNvSpPr>
            <a:spLocks noGrp="1"/>
          </p:cNvSpPr>
          <p:nvPr>
            <p:ph type="sldNum" sz="quarter" idx="4"/>
          </p:nvPr>
        </p:nvSpPr>
        <p:spPr>
          <a:xfrm>
            <a:off x="11612559" y="6307651"/>
            <a:ext cx="279244" cy="386879"/>
          </a:xfrm>
        </p:spPr>
        <p:txBody>
          <a:bodyPr/>
          <a:lstStyle/>
          <a:p>
            <a:fld id="{8A657B52-D046-4802-A3DE-55E7ED70298C}" type="slidenum">
              <a:rPr lang="en-AU" b="0" smtClean="0">
                <a:solidFill>
                  <a:schemeClr val="tx1"/>
                </a:solidFill>
                <a:latin typeface="+mn-lt"/>
              </a:rPr>
              <a:pPr/>
              <a:t>5</a:t>
            </a:fld>
            <a:endParaRPr lang="en-AU" b="0">
              <a:solidFill>
                <a:schemeClr val="tx1"/>
              </a:solidFill>
              <a:latin typeface="+mn-lt"/>
            </a:endParaRPr>
          </a:p>
        </p:txBody>
      </p:sp>
    </p:spTree>
    <p:extLst>
      <p:ext uri="{BB962C8B-B14F-4D97-AF65-F5344CB8AC3E}">
        <p14:creationId xmlns:p14="http://schemas.microsoft.com/office/powerpoint/2010/main" val="28316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orful gradient on a surface&#10;&#10;Description automatically generated with medium confidence">
            <a:extLst>
              <a:ext uri="{FF2B5EF4-FFF2-40B4-BE49-F238E27FC236}">
                <a16:creationId xmlns:a16="http://schemas.microsoft.com/office/drawing/2014/main" id="{14EB63A2-5023-2738-2C56-9AFE0C617412}"/>
              </a:ext>
            </a:extLst>
          </p:cNvPr>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itle 1">
            <a:extLst>
              <a:ext uri="{FF2B5EF4-FFF2-40B4-BE49-F238E27FC236}">
                <a16:creationId xmlns:a16="http://schemas.microsoft.com/office/drawing/2014/main" id="{E7ADAA26-93FE-4A42-91E9-A2BC9380C758}"/>
              </a:ext>
            </a:extLst>
          </p:cNvPr>
          <p:cNvSpPr txBox="1">
            <a:spLocks/>
          </p:cNvSpPr>
          <p:nvPr/>
        </p:nvSpPr>
        <p:spPr>
          <a:xfrm>
            <a:off x="2107094" y="2611815"/>
            <a:ext cx="7977809" cy="2060399"/>
          </a:xfrm>
          <a:prstGeom prst="rect">
            <a:avLst/>
          </a:prstGeom>
        </p:spPr>
        <p:txBody>
          <a:bodyPr wrap="square" anchor="t" anchorCtr="0">
            <a:noAutofit/>
          </a:bodyPr>
          <a:lstStyle>
            <a:lvl1pPr algn="l" defTabSz="914400" rtl="0" eaLnBrk="1" latinLnBrk="0" hangingPunct="1">
              <a:lnSpc>
                <a:spcPct val="90000"/>
              </a:lnSpc>
              <a:spcBef>
                <a:spcPct val="0"/>
              </a:spcBef>
              <a:buNone/>
              <a:defRPr sz="3200" b="1" kern="1200" baseline="0">
                <a:solidFill>
                  <a:schemeClr val="tx1">
                    <a:lumMod val="75000"/>
                    <a:lumOff val="25000"/>
                  </a:schemeClr>
                </a:solidFill>
                <a:latin typeface="Arial Black" panose="020B0A04020102020204" pitchFamily="34" charset="0"/>
                <a:ea typeface="+mj-ea"/>
                <a:cs typeface="+mj-cs"/>
              </a:defRPr>
            </a:lvl1pPr>
          </a:lstStyle>
          <a:p>
            <a:pPr marL="71755" marR="0" lvl="0" indent="0" algn="ctr" defTabSz="914400" rtl="0" eaLnBrk="1" fontAlgn="auto" latinLnBrk="0" hangingPunct="1">
              <a:lnSpc>
                <a:spcPts val="2260"/>
              </a:lnSpc>
              <a:spcBef>
                <a:spcPts val="300"/>
              </a:spcBef>
              <a:spcAft>
                <a:spcPts val="1200"/>
              </a:spcAft>
              <a:buClrTx/>
              <a:buSzTx/>
              <a:buFontTx/>
              <a:buNone/>
              <a:tabLst/>
              <a:defRPr/>
            </a:pPr>
            <a:r>
              <a:rPr kumimoji="0" lang="en-AU" sz="2800" i="0" u="none" strike="noStrike" kern="1200" cap="none" spc="-1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rPr>
              <a:t>2025 ADCR and July dashboard updates</a:t>
            </a:r>
            <a:endParaRPr kumimoji="0" lang="en-AU" sz="2800" i="0" u="none" strike="noStrike" kern="1200" cap="none" spc="0" normalizeH="0" baseline="0" noProof="0">
              <a:ln>
                <a:noFill/>
              </a:ln>
              <a:solidFill>
                <a:schemeClr val="tx1"/>
              </a:solidFill>
              <a:effectLst/>
              <a:uLnTx/>
              <a:uFillTx/>
              <a:latin typeface="Arial" panose="020B0604020202020204"/>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485954C-CD34-5B73-EED0-88B7EA94C667}"/>
              </a:ext>
            </a:extLst>
          </p:cNvPr>
          <p:cNvSpPr>
            <a:spLocks noGrp="1"/>
          </p:cNvSpPr>
          <p:nvPr>
            <p:ph type="sldNum" sz="quarter" idx="4"/>
          </p:nvPr>
        </p:nvSpPr>
        <p:spPr>
          <a:xfrm>
            <a:off x="11612559" y="6307651"/>
            <a:ext cx="279244" cy="386879"/>
          </a:xfrm>
        </p:spPr>
        <p:txBody>
          <a:bodyPr/>
          <a:lstStyle/>
          <a:p>
            <a:fld id="{8A657B52-D046-4802-A3DE-55E7ED70298C}" type="slidenum">
              <a:rPr lang="en-AU" smtClean="0">
                <a:latin typeface="+mn-lt"/>
              </a:rPr>
              <a:pPr/>
              <a:t>6</a:t>
            </a:fld>
            <a:endParaRPr lang="en-AU">
              <a:latin typeface="+mn-lt"/>
            </a:endParaRPr>
          </a:p>
        </p:txBody>
      </p:sp>
    </p:spTree>
    <p:extLst>
      <p:ext uri="{BB962C8B-B14F-4D97-AF65-F5344CB8AC3E}">
        <p14:creationId xmlns:p14="http://schemas.microsoft.com/office/powerpoint/2010/main" val="96080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BB360A-C486-7236-981B-74DA67263DA2}"/>
              </a:ext>
            </a:extLst>
          </p:cNvPr>
          <p:cNvSpPr txBox="1"/>
          <p:nvPr/>
        </p:nvSpPr>
        <p:spPr>
          <a:xfrm>
            <a:off x="528556" y="1717464"/>
            <a:ext cx="8191374" cy="4243809"/>
          </a:xfrm>
          <a:prstGeom prst="roundRect">
            <a:avLst>
              <a:gd name="adj" fmla="val 7552"/>
            </a:avLst>
          </a:prstGeom>
          <a:solidFill>
            <a:srgbClr val="8EC9CA">
              <a:alpha val="19296"/>
            </a:srgbClr>
          </a:solidFill>
        </p:spPr>
        <p:txBody>
          <a:bodyPr wrap="square" lIns="144000" tIns="36000" rIns="72000" numCol="1" spcCol="360000" rtlCol="0">
            <a:noAutofit/>
          </a:bodyPr>
          <a:lstStyle/>
          <a:p>
            <a:pPr marL="361950" lvl="1">
              <a:spcAft>
                <a:spcPts val="1200"/>
              </a:spcAft>
            </a:pPr>
            <a:endParaRPr lang="en-AU" sz="1400">
              <a:ea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93593D4-DEFC-E725-9496-135A8A6A4F0B}"/>
              </a:ext>
            </a:extLst>
          </p:cNvPr>
          <p:cNvSpPr>
            <a:spLocks noGrp="1"/>
          </p:cNvSpPr>
          <p:nvPr>
            <p:ph type="title" idx="4294967295"/>
          </p:nvPr>
        </p:nvSpPr>
        <p:spPr>
          <a:xfrm>
            <a:off x="639418" y="896726"/>
            <a:ext cx="6872288" cy="820738"/>
          </a:xfrm>
        </p:spPr>
        <p:txBody>
          <a:bodyPr>
            <a:noAutofit/>
          </a:bodyPr>
          <a:lstStyle/>
          <a:p>
            <a:r>
              <a:rPr lang="en-AU" sz="3000" b="1">
                <a:solidFill>
                  <a:schemeClr val="tx1"/>
                </a:solidFill>
                <a:latin typeface="Arial" panose="020B0604020202020204" pitchFamily="34" charset="0"/>
                <a:ea typeface="+mn-ea"/>
              </a:rPr>
              <a:t>2025 ADCR</a:t>
            </a:r>
            <a:br>
              <a:rPr lang="en-AU" sz="3000" b="1">
                <a:solidFill>
                  <a:schemeClr val="tx1"/>
                </a:solidFill>
                <a:latin typeface="Arial" panose="020B0604020202020204" pitchFamily="34" charset="0"/>
                <a:ea typeface="+mn-ea"/>
              </a:rPr>
            </a:br>
            <a:endParaRPr lang="en-AU" sz="3000" b="1">
              <a:solidFill>
                <a:schemeClr val="tx1"/>
              </a:solidFill>
              <a:latin typeface="Arial" panose="020B0604020202020204" pitchFamily="34" charset="0"/>
              <a:ea typeface="+mn-ea"/>
            </a:endParaRPr>
          </a:p>
        </p:txBody>
      </p:sp>
      <p:sp>
        <p:nvSpPr>
          <p:cNvPr id="3" name="Content Placeholder 2">
            <a:extLst>
              <a:ext uri="{FF2B5EF4-FFF2-40B4-BE49-F238E27FC236}">
                <a16:creationId xmlns:a16="http://schemas.microsoft.com/office/drawing/2014/main" id="{E707136B-3CE8-72E5-5482-6E412D6F6C44}"/>
              </a:ext>
            </a:extLst>
          </p:cNvPr>
          <p:cNvSpPr txBox="1">
            <a:spLocks/>
          </p:cNvSpPr>
          <p:nvPr/>
        </p:nvSpPr>
        <p:spPr>
          <a:xfrm>
            <a:off x="856652" y="2048934"/>
            <a:ext cx="6456569" cy="3776134"/>
          </a:xfrm>
          <a:prstGeom prst="rect">
            <a:avLst/>
          </a:prstGeom>
        </p:spPr>
        <p:txBody>
          <a:bodyPr/>
          <a:lstStyle>
            <a:lvl1pPr marL="457178" indent="-457178" algn="l" defTabSz="121914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990550" indent="-380981" algn="l" defTabSz="1219140" rtl="0" eaLnBrk="1" latinLnBrk="0" hangingPunct="1">
              <a:spcBef>
                <a:spcPct val="20000"/>
              </a:spcBef>
              <a:buFont typeface="Arial" panose="020B0604020202020204" pitchFamily="34" charset="0"/>
              <a:buChar char="–"/>
              <a:defRPr sz="2667"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523925" indent="-304784" algn="l" defTabSz="1219140" rtl="0" eaLnBrk="1" latinLnBrk="0" hangingPunct="1">
              <a:spcBef>
                <a:spcPct val="20000"/>
              </a:spcBef>
              <a:buFont typeface="Arial" panose="020B0604020202020204" pitchFamily="34" charset="0"/>
              <a:buChar char="•"/>
              <a:defRPr sz="2133"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133493" indent="-304784" algn="l" defTabSz="1219140" rtl="0" eaLnBrk="1" latinLnBrk="0" hangingPunct="1">
              <a:spcBef>
                <a:spcPct val="20000"/>
              </a:spcBef>
              <a:buFont typeface="Arial" panose="020B0604020202020204" pitchFamily="34" charset="0"/>
              <a:buChar char="–"/>
              <a:defRPr sz="186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743062" indent="-304784" algn="l" defTabSz="121914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sz="2000">
                <a:solidFill>
                  <a:schemeClr val="tx1"/>
                </a:solidFill>
              </a:rPr>
              <a:t>Fifth report in the series</a:t>
            </a:r>
          </a:p>
          <a:p>
            <a:r>
              <a:rPr lang="en-AU" sz="2000">
                <a:solidFill>
                  <a:schemeClr val="tx1"/>
                </a:solidFill>
              </a:rPr>
              <a:t>Thematic and strengths-based reporting </a:t>
            </a:r>
          </a:p>
          <a:p>
            <a:r>
              <a:rPr lang="en-AU" sz="2000">
                <a:solidFill>
                  <a:schemeClr val="tx1"/>
                </a:solidFill>
              </a:rPr>
              <a:t>Analysis that looks beyond the headlines</a:t>
            </a:r>
          </a:p>
          <a:p>
            <a:r>
              <a:rPr lang="en-AU" sz="2000">
                <a:solidFill>
                  <a:schemeClr val="tx1"/>
                </a:solidFill>
              </a:rPr>
              <a:t>More on the data landscape</a:t>
            </a:r>
          </a:p>
          <a:p>
            <a:r>
              <a:rPr lang="en-AU" sz="2000">
                <a:solidFill>
                  <a:schemeClr val="tx1"/>
                </a:solidFill>
              </a:rPr>
              <a:t>State and territory progress</a:t>
            </a:r>
          </a:p>
          <a:p>
            <a:r>
              <a:rPr lang="en-AU" sz="2000">
                <a:solidFill>
                  <a:schemeClr val="tx1"/>
                </a:solidFill>
              </a:rPr>
              <a:t>Snapshots of themes </a:t>
            </a:r>
          </a:p>
          <a:p>
            <a:r>
              <a:rPr lang="en-AU" sz="2000">
                <a:solidFill>
                  <a:schemeClr val="tx1"/>
                </a:solidFill>
              </a:rPr>
              <a:t>Update on Closing the Gap Reviews</a:t>
            </a:r>
          </a:p>
          <a:p>
            <a:r>
              <a:rPr lang="en-AU" sz="2000">
                <a:solidFill>
                  <a:schemeClr val="tx1"/>
                </a:solidFill>
              </a:rPr>
              <a:t>Priority Reform milestone</a:t>
            </a:r>
          </a:p>
          <a:p>
            <a:pPr marL="0" indent="0">
              <a:buNone/>
            </a:pPr>
            <a:endParaRPr lang="en-AU" sz="2000">
              <a:solidFill>
                <a:schemeClr val="tx1"/>
              </a:solidFill>
            </a:endParaRPr>
          </a:p>
          <a:p>
            <a:pPr marL="0" indent="0">
              <a:buNone/>
            </a:pPr>
            <a:endParaRPr lang="en-AU" sz="2000">
              <a:solidFill>
                <a:schemeClr val="tx1"/>
              </a:solidFill>
            </a:endParaRPr>
          </a:p>
        </p:txBody>
      </p:sp>
      <p:sp>
        <p:nvSpPr>
          <p:cNvPr id="4" name="Slide Number Placeholder 2">
            <a:extLst>
              <a:ext uri="{FF2B5EF4-FFF2-40B4-BE49-F238E27FC236}">
                <a16:creationId xmlns:a16="http://schemas.microsoft.com/office/drawing/2014/main" id="{2F907795-903B-433D-0F16-D18B8138052E}"/>
              </a:ext>
            </a:extLst>
          </p:cNvPr>
          <p:cNvSpPr>
            <a:spLocks noGrp="1"/>
          </p:cNvSpPr>
          <p:nvPr>
            <p:ph type="sldNum" sz="quarter" idx="4"/>
          </p:nvPr>
        </p:nvSpPr>
        <p:spPr>
          <a:xfrm>
            <a:off x="11612559" y="6307651"/>
            <a:ext cx="279244" cy="386879"/>
          </a:xfrm>
        </p:spPr>
        <p:txBody>
          <a:bodyPr/>
          <a:lstStyle/>
          <a:p>
            <a:fld id="{8A657B52-D046-4802-A3DE-55E7ED70298C}" type="slidenum">
              <a:rPr lang="en-AU" b="0" smtClean="0">
                <a:solidFill>
                  <a:schemeClr val="tx1"/>
                </a:solidFill>
                <a:latin typeface="+mn-lt"/>
              </a:rPr>
              <a:pPr/>
              <a:t>7</a:t>
            </a:fld>
            <a:endParaRPr lang="en-AU" b="0">
              <a:solidFill>
                <a:schemeClr val="tx1"/>
              </a:solidFill>
              <a:latin typeface="+mn-lt"/>
            </a:endParaRPr>
          </a:p>
        </p:txBody>
      </p:sp>
      <p:pic>
        <p:nvPicPr>
          <p:cNvPr id="6" name="Picture 5" descr="A graphic of a colorful pattern&#10;&#10;AI-generated content may be incorrect.">
            <a:extLst>
              <a:ext uri="{FF2B5EF4-FFF2-40B4-BE49-F238E27FC236}">
                <a16:creationId xmlns:a16="http://schemas.microsoft.com/office/drawing/2014/main" id="{3057FD29-C431-A160-A278-E40C0B8EF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22567" y="661151"/>
            <a:ext cx="3989992" cy="5646500"/>
          </a:xfrm>
          <a:prstGeom prst="rect">
            <a:avLst/>
          </a:prstGeom>
          <a:noFill/>
          <a:ln>
            <a:noFill/>
          </a:ln>
        </p:spPr>
      </p:pic>
    </p:spTree>
    <p:extLst>
      <p:ext uri="{BB962C8B-B14F-4D97-AF65-F5344CB8AC3E}">
        <p14:creationId xmlns:p14="http://schemas.microsoft.com/office/powerpoint/2010/main" val="318148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30A8A-34F3-53DC-8070-5763E514A52B}"/>
              </a:ext>
            </a:extLst>
          </p:cNvPr>
          <p:cNvSpPr>
            <a:spLocks noGrp="1"/>
          </p:cNvSpPr>
          <p:nvPr>
            <p:ph type="sldNum" sz="quarter" idx="4"/>
          </p:nvPr>
        </p:nvSpPr>
        <p:spPr>
          <a:xfrm>
            <a:off x="11612559" y="6307651"/>
            <a:ext cx="279244" cy="386879"/>
          </a:xfrm>
        </p:spPr>
        <p:txBody>
          <a:bodyPr/>
          <a:lstStyle/>
          <a:p>
            <a:pPr defTabSz="1219170">
              <a:defRPr/>
            </a:pPr>
            <a:fld id="{8A657B52-D046-4802-A3DE-55E7ED70298C}" type="slidenum">
              <a:rPr lang="en-AU" b="0" smtClean="0">
                <a:solidFill>
                  <a:schemeClr val="tx1"/>
                </a:solidFill>
                <a:latin typeface="Arial" panose="020B0604020202020204" pitchFamily="34" charset="0"/>
              </a:rPr>
              <a:pPr defTabSz="1219170">
                <a:defRPr/>
              </a:pPr>
              <a:t>8</a:t>
            </a:fld>
            <a:endParaRPr lang="en-AU" b="0">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DF90A4FD-152E-2341-77A2-2D7028BF3B82}"/>
              </a:ext>
            </a:extLst>
          </p:cNvPr>
          <p:cNvPicPr>
            <a:picLocks noChangeAspect="1"/>
          </p:cNvPicPr>
          <p:nvPr/>
        </p:nvPicPr>
        <p:blipFill>
          <a:blip r:embed="rId3"/>
          <a:stretch>
            <a:fillRect/>
          </a:stretch>
        </p:blipFill>
        <p:spPr>
          <a:xfrm>
            <a:off x="5130800" y="1695449"/>
            <a:ext cx="6740039" cy="3791273"/>
          </a:xfrm>
          <a:prstGeom prst="rect">
            <a:avLst/>
          </a:prstGeom>
        </p:spPr>
      </p:pic>
      <p:grpSp>
        <p:nvGrpSpPr>
          <p:cNvPr id="7" name="Group 6">
            <a:extLst>
              <a:ext uri="{FF2B5EF4-FFF2-40B4-BE49-F238E27FC236}">
                <a16:creationId xmlns:a16="http://schemas.microsoft.com/office/drawing/2014/main" id="{FF119C8C-A6EE-5CC9-BFE1-2E69D955A599}"/>
              </a:ext>
            </a:extLst>
          </p:cNvPr>
          <p:cNvGrpSpPr/>
          <p:nvPr/>
        </p:nvGrpSpPr>
        <p:grpSpPr>
          <a:xfrm>
            <a:off x="388894" y="1371173"/>
            <a:ext cx="5152590" cy="4666070"/>
            <a:chOff x="388894" y="1371173"/>
            <a:chExt cx="4674174" cy="4665125"/>
          </a:xfrm>
        </p:grpSpPr>
        <p:sp>
          <p:nvSpPr>
            <p:cNvPr id="4" name="TextBox 3">
              <a:extLst>
                <a:ext uri="{FF2B5EF4-FFF2-40B4-BE49-F238E27FC236}">
                  <a16:creationId xmlns:a16="http://schemas.microsoft.com/office/drawing/2014/main" id="{2BF0EF5D-C6CA-448D-2B0D-44D9F2B119F3}"/>
                </a:ext>
              </a:extLst>
            </p:cNvPr>
            <p:cNvSpPr txBox="1"/>
            <p:nvPr/>
          </p:nvSpPr>
          <p:spPr>
            <a:xfrm>
              <a:off x="388894" y="1371173"/>
              <a:ext cx="4674174" cy="4665125"/>
            </a:xfrm>
            <a:prstGeom prst="roundRect">
              <a:avLst>
                <a:gd name="adj" fmla="val 7552"/>
              </a:avLst>
            </a:prstGeom>
            <a:solidFill>
              <a:srgbClr val="EBF5F5"/>
            </a:solidFill>
          </p:spPr>
          <p:txBody>
            <a:bodyPr wrap="square" lIns="144000" tIns="36000" rIns="72000" numCol="1" spcCol="360000" rtlCol="0">
              <a:noAutofit/>
            </a:bodyPr>
            <a:lstStyle/>
            <a:p>
              <a:pPr>
                <a:spcAft>
                  <a:spcPts val="1200"/>
                </a:spcAft>
              </a:pPr>
              <a:endParaRPr lang="en-US" sz="1600">
                <a:ea typeface="Arial" panose="020B0604020202020204" pitchFamily="34" charset="0"/>
                <a:cs typeface="Times New Roman" panose="02020603050405020304" pitchFamily="18" charset="0"/>
              </a:endParaRPr>
            </a:p>
            <a:p>
              <a:pPr marL="190500" indent="-285750">
                <a:spcAft>
                  <a:spcPts val="1200"/>
                </a:spcAft>
                <a:buFont typeface="Arial" panose="020B0604020202020204" pitchFamily="34" charset="0"/>
                <a:buChar char="•"/>
              </a:pPr>
              <a:endParaRPr lang="en-AU" sz="160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9091C57-67E2-99D7-67B0-0B86BAE49C77}"/>
                </a:ext>
              </a:extLst>
            </p:cNvPr>
            <p:cNvSpPr txBox="1"/>
            <p:nvPr/>
          </p:nvSpPr>
          <p:spPr>
            <a:xfrm>
              <a:off x="685800" y="1695449"/>
              <a:ext cx="4248150" cy="4279466"/>
            </a:xfrm>
            <a:prstGeom prst="rect">
              <a:avLst/>
            </a:prstGeom>
            <a:noFill/>
          </p:spPr>
          <p:txBody>
            <a:bodyPr wrap="square" rtlCol="0">
              <a:noAutofit/>
            </a:bodyPr>
            <a:lstStyle/>
            <a:p>
              <a:pPr marL="0" lvl="1">
                <a:spcAft>
                  <a:spcPts val="1200"/>
                </a:spcAft>
              </a:pPr>
              <a:r>
                <a:rPr lang="en-US" sz="2000" b="0" i="1">
                  <a:solidFill>
                    <a:srgbClr val="212529"/>
                  </a:solidFill>
                  <a:effectLst/>
                  <a:latin typeface="Open Sans" panose="020B0606030504020204" pitchFamily="34" charset="0"/>
                </a:rPr>
                <a:t>When it comes to the histories of Aboriginal and Torres Strait Islander people, it is data that tells our stories on a grand scale. Each statistic or number in a data report can be traced back to a person – an individual star – who happened to be asked or chose to share their story with others.</a:t>
              </a:r>
            </a:p>
            <a:p>
              <a:pPr marL="342000" lvl="1" indent="-342900">
                <a:spcAft>
                  <a:spcPts val="1200"/>
                </a:spcAft>
                <a:buFont typeface="Arial" panose="020B0604020202020204" pitchFamily="34" charset="0"/>
                <a:buChar char="•"/>
              </a:pPr>
              <a:r>
                <a:rPr lang="en-US"/>
                <a:t>Dr Scott Avery</a:t>
              </a:r>
            </a:p>
            <a:p>
              <a:pPr marL="342000" lvl="1" indent="-342900">
                <a:spcAft>
                  <a:spcPts val="1200"/>
                </a:spcAft>
                <a:buFont typeface="Arial" panose="020B0604020202020204" pitchFamily="34" charset="0"/>
                <a:buChar char="•"/>
              </a:pPr>
              <a:endParaRPr lang="en-US" sz="1400"/>
            </a:p>
          </p:txBody>
        </p:sp>
      </p:grpSp>
      <p:sp>
        <p:nvSpPr>
          <p:cNvPr id="6" name="Title 1">
            <a:extLst>
              <a:ext uri="{FF2B5EF4-FFF2-40B4-BE49-F238E27FC236}">
                <a16:creationId xmlns:a16="http://schemas.microsoft.com/office/drawing/2014/main" id="{8627AF22-2AB4-A52E-9F8C-594FBF7F3044}"/>
              </a:ext>
            </a:extLst>
          </p:cNvPr>
          <p:cNvSpPr txBox="1">
            <a:spLocks/>
          </p:cNvSpPr>
          <p:nvPr/>
        </p:nvSpPr>
        <p:spPr>
          <a:xfrm>
            <a:off x="494689" y="502853"/>
            <a:ext cx="10596643" cy="820738"/>
          </a:xfrm>
          <a:prstGeom prst="rect">
            <a:avLst/>
          </a:prstGeom>
        </p:spPr>
        <p:txBody>
          <a:bodyPr vert="horz" lIns="91440" tIns="45720" rIns="91440" bIns="45720" rtlCol="0" anchor="ctr">
            <a:noAutofit/>
          </a:bodyPr>
          <a:lstStyle>
            <a:lvl1pPr algn="l" defTabSz="1219140" rtl="0" eaLnBrk="1" latinLnBrk="0" hangingPunct="1">
              <a:spcBef>
                <a:spcPct val="0"/>
              </a:spcBef>
              <a:buNone/>
              <a:defRPr sz="3200" kern="1200">
                <a:solidFill>
                  <a:schemeClr val="tx1">
                    <a:lumMod val="65000"/>
                    <a:lumOff val="35000"/>
                  </a:schemeClr>
                </a:solidFill>
                <a:latin typeface="Arial Black" panose="020B0A04020102020204" pitchFamily="34" charset="0"/>
                <a:ea typeface="+mj-ea"/>
                <a:cs typeface="Arial" panose="020B0604020202020204" pitchFamily="34" charset="0"/>
              </a:defRPr>
            </a:lvl1pPr>
          </a:lstStyle>
          <a:p>
            <a:r>
              <a:rPr lang="en-AU" sz="3000" b="1">
                <a:solidFill>
                  <a:schemeClr val="tx1"/>
                </a:solidFill>
                <a:latin typeface="Arial" panose="020B0604020202020204" pitchFamily="34" charset="0"/>
                <a:ea typeface="+mn-ea"/>
              </a:rPr>
              <a:t>Indigenous story-telling through the data</a:t>
            </a:r>
          </a:p>
        </p:txBody>
      </p:sp>
    </p:spTree>
    <p:extLst>
      <p:ext uri="{BB962C8B-B14F-4D97-AF65-F5344CB8AC3E}">
        <p14:creationId xmlns:p14="http://schemas.microsoft.com/office/powerpoint/2010/main" val="175779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4C5F-0AAC-481C-96F7-F51EC1FDF67E}"/>
              </a:ext>
            </a:extLst>
          </p:cNvPr>
          <p:cNvSpPr>
            <a:spLocks noGrp="1"/>
          </p:cNvSpPr>
          <p:nvPr>
            <p:ph type="title" idx="4294967295"/>
          </p:nvPr>
        </p:nvSpPr>
        <p:spPr>
          <a:xfrm>
            <a:off x="371958" y="591818"/>
            <a:ext cx="11366386" cy="596900"/>
          </a:xfrm>
        </p:spPr>
        <p:txBody>
          <a:bodyPr>
            <a:noAutofit/>
          </a:bodyPr>
          <a:lstStyle/>
          <a:p>
            <a:r>
              <a:rPr lang="en-AU" sz="3000" b="1">
                <a:solidFill>
                  <a:schemeClr val="tx1"/>
                </a:solidFill>
                <a:latin typeface="Arial" panose="020B0604020202020204" pitchFamily="34" charset="0"/>
                <a:ea typeface="+mn-ea"/>
              </a:rPr>
              <a:t>The July </a:t>
            </a:r>
            <a:r>
              <a:rPr lang="en-AU" sz="3000" b="1">
                <a:solidFill>
                  <a:schemeClr val="tx1"/>
                </a:solidFill>
                <a:latin typeface="Arial" panose="020B0604020202020204" pitchFamily="34" charset="0"/>
              </a:rPr>
              <a:t>2025 </a:t>
            </a:r>
            <a:r>
              <a:rPr lang="en-AU" sz="3000" b="1">
                <a:solidFill>
                  <a:schemeClr val="tx1"/>
                </a:solidFill>
                <a:latin typeface="Arial" panose="020B0604020202020204" pitchFamily="34" charset="0"/>
                <a:ea typeface="+mn-ea"/>
              </a:rPr>
              <a:t>dashboard includes new updates</a:t>
            </a:r>
          </a:p>
        </p:txBody>
      </p:sp>
      <p:sp>
        <p:nvSpPr>
          <p:cNvPr id="4" name="Slide Number Placeholder 2">
            <a:extLst>
              <a:ext uri="{FF2B5EF4-FFF2-40B4-BE49-F238E27FC236}">
                <a16:creationId xmlns:a16="http://schemas.microsoft.com/office/drawing/2014/main" id="{478C7417-14C9-2D6F-605E-F26BC2595965}"/>
              </a:ext>
            </a:extLst>
          </p:cNvPr>
          <p:cNvSpPr>
            <a:spLocks noGrp="1"/>
          </p:cNvSpPr>
          <p:nvPr>
            <p:ph type="sldNum" sz="quarter" idx="4"/>
          </p:nvPr>
        </p:nvSpPr>
        <p:spPr>
          <a:xfrm>
            <a:off x="11612559" y="6307651"/>
            <a:ext cx="279244" cy="386879"/>
          </a:xfrm>
        </p:spPr>
        <p:txBody>
          <a:bodyPr/>
          <a:lstStyle/>
          <a:p>
            <a:fld id="{8A657B52-D046-4802-A3DE-55E7ED70298C}" type="slidenum">
              <a:rPr lang="en-AU" b="0" smtClean="0">
                <a:solidFill>
                  <a:schemeClr val="tx1"/>
                </a:solidFill>
                <a:latin typeface="+mn-lt"/>
              </a:rPr>
              <a:pPr/>
              <a:t>9</a:t>
            </a:fld>
            <a:endParaRPr lang="en-AU" b="0">
              <a:solidFill>
                <a:schemeClr val="tx1"/>
              </a:solidFill>
              <a:latin typeface="+mn-lt"/>
            </a:endParaRPr>
          </a:p>
        </p:txBody>
      </p:sp>
      <p:grpSp>
        <p:nvGrpSpPr>
          <p:cNvPr id="5" name="Group 4">
            <a:extLst>
              <a:ext uri="{FF2B5EF4-FFF2-40B4-BE49-F238E27FC236}">
                <a16:creationId xmlns:a16="http://schemas.microsoft.com/office/drawing/2014/main" id="{60FAB406-0A34-68A8-DAC1-94ECFD973743}"/>
              </a:ext>
            </a:extLst>
          </p:cNvPr>
          <p:cNvGrpSpPr/>
          <p:nvPr/>
        </p:nvGrpSpPr>
        <p:grpSpPr>
          <a:xfrm>
            <a:off x="400407" y="1724403"/>
            <a:ext cx="11791593" cy="4581263"/>
            <a:chOff x="371959" y="1466339"/>
            <a:chExt cx="10397373" cy="4581263"/>
          </a:xfrm>
        </p:grpSpPr>
        <p:sp>
          <p:nvSpPr>
            <p:cNvPr id="13" name="TextBox 12">
              <a:extLst>
                <a:ext uri="{FF2B5EF4-FFF2-40B4-BE49-F238E27FC236}">
                  <a16:creationId xmlns:a16="http://schemas.microsoft.com/office/drawing/2014/main" id="{04376779-DCCB-6949-5FA6-55CE3BB1262B}"/>
                </a:ext>
              </a:extLst>
            </p:cNvPr>
            <p:cNvSpPr txBox="1"/>
            <p:nvPr/>
          </p:nvSpPr>
          <p:spPr>
            <a:xfrm>
              <a:off x="371959" y="1466339"/>
              <a:ext cx="9886444" cy="4427016"/>
            </a:xfrm>
            <a:prstGeom prst="roundRect">
              <a:avLst>
                <a:gd name="adj" fmla="val 7552"/>
              </a:avLst>
            </a:prstGeom>
            <a:solidFill>
              <a:srgbClr val="8EC9CA">
                <a:alpha val="32000"/>
              </a:srgbClr>
            </a:solidFill>
          </p:spPr>
          <p:txBody>
            <a:bodyPr wrap="square" lIns="144000" tIns="36000" rIns="72000" numCol="1" spcCol="360000" rtlCol="0">
              <a:noAutofit/>
            </a:bodyPr>
            <a:lstStyle/>
            <a:p>
              <a:pPr>
                <a:spcAft>
                  <a:spcPts val="1200"/>
                </a:spcAft>
              </a:pPr>
              <a:endParaRPr lang="en-US" sz="1600">
                <a:ea typeface="Arial" panose="020B0604020202020204" pitchFamily="34" charset="0"/>
                <a:cs typeface="Times New Roman" panose="02020603050405020304" pitchFamily="18" charset="0"/>
              </a:endParaRPr>
            </a:p>
            <a:p>
              <a:pPr marL="190500" indent="-285750">
                <a:spcAft>
                  <a:spcPts val="1200"/>
                </a:spcAft>
                <a:buFont typeface="Arial" panose="020B0604020202020204" pitchFamily="34" charset="0"/>
                <a:buChar char="•"/>
              </a:pPr>
              <a:endParaRPr lang="en-AU" sz="160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9D3C8C1-AFF4-5AD2-FCCA-EF8B8D4E2204}"/>
                </a:ext>
              </a:extLst>
            </p:cNvPr>
            <p:cNvSpPr txBox="1"/>
            <p:nvPr/>
          </p:nvSpPr>
          <p:spPr>
            <a:xfrm>
              <a:off x="736152" y="2536217"/>
              <a:ext cx="4417922" cy="3511385"/>
            </a:xfrm>
            <a:prstGeom prst="rect">
              <a:avLst/>
            </a:prstGeom>
            <a:noFill/>
          </p:spPr>
          <p:txBody>
            <a:bodyPr wrap="square" numCol="1" rtlCol="0">
              <a:noAutofit/>
            </a:bodyPr>
            <a:lstStyle/>
            <a:p>
              <a:pPr algn="l">
                <a:lnSpc>
                  <a:spcPts val="2640"/>
                </a:lnSpc>
                <a:spcAft>
                  <a:spcPts val="900"/>
                </a:spcAft>
              </a:pPr>
              <a:r>
                <a:rPr lang="en-GB" sz="2200" b="1">
                  <a:solidFill>
                    <a:srgbClr val="732B11"/>
                  </a:solidFill>
                  <a:latin typeface="Arial" panose="020B0604020202020204" pitchFamily="34" charset="0"/>
                  <a:cs typeface="Arial" panose="020B0604020202020204" pitchFamily="34" charset="0"/>
                </a:rPr>
                <a:t>Historical and ongoing context</a:t>
              </a:r>
            </a:p>
            <a:p>
              <a:pPr marL="285750" indent="-28575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target 8: economic participation</a:t>
              </a:r>
            </a:p>
            <a:p>
              <a:pPr algn="l">
                <a:lnSpc>
                  <a:spcPts val="2640"/>
                </a:lnSpc>
                <a:spcAft>
                  <a:spcPts val="900"/>
                </a:spcAft>
              </a:pPr>
              <a:r>
                <a:rPr lang="en-GB" sz="2200" b="1">
                  <a:solidFill>
                    <a:srgbClr val="732B11"/>
                  </a:solidFill>
                  <a:latin typeface="Arial" panose="020B0604020202020204" pitchFamily="34" charset="0"/>
                  <a:cs typeface="Arial" panose="020B0604020202020204" pitchFamily="34" charset="0"/>
                </a:rPr>
                <a:t>Revised population rates:</a:t>
              </a:r>
            </a:p>
            <a:p>
              <a:pPr marL="285750" indent="-28575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target 3: preschool enrolment</a:t>
              </a:r>
            </a:p>
            <a:p>
              <a:pPr algn="l">
                <a:lnSpc>
                  <a:spcPts val="2640"/>
                </a:lnSpc>
                <a:spcAft>
                  <a:spcPts val="900"/>
                </a:spcAft>
              </a:pPr>
              <a:r>
                <a:rPr lang="en-GB" sz="2200" b="1">
                  <a:solidFill>
                    <a:srgbClr val="732B11"/>
                  </a:solidFill>
                  <a:latin typeface="Arial" panose="020B0604020202020204" pitchFamily="34" charset="0"/>
                  <a:cs typeface="Arial" panose="020B0604020202020204" pitchFamily="34" charset="0"/>
                </a:rPr>
                <a:t>A new year of data:</a:t>
              </a:r>
            </a:p>
            <a:p>
              <a:pPr marL="285750" indent="-28575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target 3: preschool enrolment </a:t>
              </a:r>
            </a:p>
            <a:p>
              <a:pPr marL="285750" indent="-28575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target 4: early child development</a:t>
              </a:r>
            </a:p>
            <a:p>
              <a:pPr>
                <a:lnSpc>
                  <a:spcPts val="2640"/>
                </a:lnSpc>
                <a:spcAft>
                  <a:spcPts val="900"/>
                </a:spcAft>
              </a:pPr>
              <a:endParaRPr lang="en-GB" sz="21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E64DE6-B77C-6870-919A-7FC2E4D77713}"/>
                </a:ext>
              </a:extLst>
            </p:cNvPr>
            <p:cNvSpPr txBox="1"/>
            <p:nvPr/>
          </p:nvSpPr>
          <p:spPr>
            <a:xfrm>
              <a:off x="5634154" y="3800161"/>
              <a:ext cx="5135178" cy="2247441"/>
            </a:xfrm>
            <a:prstGeom prst="rect">
              <a:avLst/>
            </a:prstGeom>
            <a:noFill/>
          </p:spPr>
          <p:txBody>
            <a:bodyPr wrap="square" numCol="1" rtlCol="0">
              <a:noAutofit/>
            </a:bodyPr>
            <a:lstStyle/>
            <a:p>
              <a:pPr>
                <a:lnSpc>
                  <a:spcPts val="2640"/>
                </a:lnSpc>
                <a:spcAft>
                  <a:spcPts val="900"/>
                </a:spcAft>
              </a:pPr>
              <a:r>
                <a:rPr lang="en-GB" sz="2200" b="1">
                  <a:solidFill>
                    <a:srgbClr val="732B11"/>
                  </a:solidFill>
                  <a:latin typeface="Arial" panose="020B0604020202020204" pitchFamily="34" charset="0"/>
                  <a:cs typeface="Arial" panose="020B0604020202020204" pitchFamily="34" charset="0"/>
                </a:rPr>
                <a:t>New </a:t>
              </a:r>
              <a:r>
                <a:rPr lang="en-GB" sz="2200" b="1" err="1">
                  <a:solidFill>
                    <a:srgbClr val="732B11"/>
                  </a:solidFill>
                  <a:latin typeface="Arial" panose="020B0604020202020204" pitchFamily="34" charset="0"/>
                  <a:cs typeface="Arial" panose="020B0604020202020204" pitchFamily="34" charset="0"/>
                </a:rPr>
                <a:t>disaggregations</a:t>
              </a:r>
              <a:r>
                <a:rPr lang="en-GB" sz="2200" b="1">
                  <a:solidFill>
                    <a:srgbClr val="732B11"/>
                  </a:solidFill>
                  <a:latin typeface="Arial" panose="020B0604020202020204" pitchFamily="34" charset="0"/>
                  <a:cs typeface="Arial" panose="020B0604020202020204" pitchFamily="34" charset="0"/>
                </a:rPr>
                <a:t> for</a:t>
              </a:r>
              <a:r>
                <a:rPr lang="en-GB" sz="2000" b="1">
                  <a:solidFill>
                    <a:srgbClr val="732B11"/>
                  </a:solidFill>
                  <a:latin typeface="Arial" panose="020B0604020202020204" pitchFamily="34" charset="0"/>
                  <a:cs typeface="Arial" panose="020B0604020202020204" pitchFamily="34" charset="0"/>
                </a:rPr>
                <a:t>:</a:t>
              </a:r>
            </a:p>
            <a:p>
              <a:pPr marL="342900" indent="-34290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target 17: digital inclusion</a:t>
              </a:r>
            </a:p>
            <a:p>
              <a:pPr>
                <a:lnSpc>
                  <a:spcPts val="2640"/>
                </a:lnSpc>
                <a:spcAft>
                  <a:spcPts val="900"/>
                </a:spcAft>
              </a:pPr>
              <a:r>
                <a:rPr lang="en-GB" sz="2200" b="1">
                  <a:solidFill>
                    <a:srgbClr val="732B11"/>
                  </a:solidFill>
                  <a:latin typeface="Arial" panose="020B0604020202020204" pitchFamily="34" charset="0"/>
                  <a:cs typeface="Arial" panose="020B0604020202020204" pitchFamily="34" charset="0"/>
                </a:rPr>
                <a:t>New material:</a:t>
              </a:r>
            </a:p>
            <a:p>
              <a:pPr marL="342900" indent="-342900">
                <a:lnSpc>
                  <a:spcPts val="2640"/>
                </a:lnSpc>
                <a:spcAft>
                  <a:spcPts val="900"/>
                </a:spcAft>
                <a:buFont typeface="Arial" panose="020B0604020202020204" pitchFamily="34" charset="0"/>
                <a:buChar char="•"/>
              </a:pPr>
              <a:r>
                <a:rPr lang="en-GB" sz="2100">
                  <a:latin typeface="Arial" panose="020B0604020202020204" pitchFamily="34" charset="0"/>
                  <a:cs typeface="Arial" panose="020B0604020202020204" pitchFamily="34" charset="0"/>
                </a:rPr>
                <a:t>12 new supporting indicators</a:t>
              </a:r>
            </a:p>
            <a:p>
              <a:pPr>
                <a:lnSpc>
                  <a:spcPts val="2640"/>
                </a:lnSpc>
                <a:spcAft>
                  <a:spcPts val="900"/>
                </a:spcAft>
              </a:pPr>
              <a:endParaRPr lang="en-GB" sz="2100" b="1">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39531636-7F82-E638-7173-223CD1BF4294}"/>
              </a:ext>
            </a:extLst>
          </p:cNvPr>
          <p:cNvPicPr>
            <a:picLocks noChangeAspect="1"/>
          </p:cNvPicPr>
          <p:nvPr/>
        </p:nvPicPr>
        <p:blipFill>
          <a:blip r:embed="rId3"/>
          <a:srcRect b="63563"/>
          <a:stretch>
            <a:fillRect/>
          </a:stretch>
        </p:blipFill>
        <p:spPr>
          <a:xfrm>
            <a:off x="1546088" y="1360202"/>
            <a:ext cx="8920789" cy="1157492"/>
          </a:xfrm>
          <a:prstGeom prst="rect">
            <a:avLst/>
          </a:prstGeom>
        </p:spPr>
      </p:pic>
      <p:pic>
        <p:nvPicPr>
          <p:cNvPr id="10" name="Picture 9">
            <a:extLst>
              <a:ext uri="{FF2B5EF4-FFF2-40B4-BE49-F238E27FC236}">
                <a16:creationId xmlns:a16="http://schemas.microsoft.com/office/drawing/2014/main" id="{31AB9AA7-E986-CF61-AD15-D46BC78D30C1}"/>
              </a:ext>
            </a:extLst>
          </p:cNvPr>
          <p:cNvPicPr>
            <a:picLocks noChangeAspect="1"/>
          </p:cNvPicPr>
          <p:nvPr/>
        </p:nvPicPr>
        <p:blipFill>
          <a:blip r:embed="rId3"/>
          <a:srcRect l="52289" t="59318" r="654" b="3042"/>
          <a:stretch>
            <a:fillRect/>
          </a:stretch>
        </p:blipFill>
        <p:spPr>
          <a:xfrm>
            <a:off x="6403214" y="2691810"/>
            <a:ext cx="4063663" cy="1157492"/>
          </a:xfrm>
          <a:prstGeom prst="rect">
            <a:avLst/>
          </a:prstGeom>
        </p:spPr>
      </p:pic>
    </p:spTree>
    <p:extLst>
      <p:ext uri="{BB962C8B-B14F-4D97-AF65-F5344CB8AC3E}">
        <p14:creationId xmlns:p14="http://schemas.microsoft.com/office/powerpoint/2010/main" val="384343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3E8338FDC9C408CDDDEEC826928C5" ma:contentTypeVersion="7" ma:contentTypeDescription="Create a new document." ma:contentTypeScope="" ma:versionID="4869f738a1c8ad9d0a7c92be922a8004">
  <xsd:schema xmlns:xsd="http://www.w3.org/2001/XMLSchema" xmlns:xs="http://www.w3.org/2001/XMLSchema" xmlns:p="http://schemas.microsoft.com/office/2006/metadata/properties" xmlns:ns2="a3ecbb17-1f6f-4e68-abbf-ed5d078c7c89" xmlns:ns3="d2bc505b-9134-47ed-a2f0-2290ded54739" xmlns:ns4="1205d717-f258-4695-a62f-f57fc629dc43" xmlns:ns5="cbecc781-00c5-4158-9dd4-9d46c8013956" targetNamespace="http://schemas.microsoft.com/office/2006/metadata/properties" ma:root="true" ma:fieldsID="c74747a6fea2fc47ef0c1f50f4f5ef3e" ns2:_="" ns3:_="" ns4:_="" ns5:_="">
    <xsd:import namespace="a3ecbb17-1f6f-4e68-abbf-ed5d078c7c89"/>
    <xsd:import namespace="d2bc505b-9134-47ed-a2f0-2290ded54739"/>
    <xsd:import namespace="1205d717-f258-4695-a62f-f57fc629dc43"/>
    <xsd:import namespace="cbecc781-00c5-4158-9dd4-9d46c80139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Tags" minOccurs="0"/>
                <xsd:element ref="ns2:Modules" minOccurs="0"/>
                <xsd:element ref="ns2:Thumbnail"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tags0" minOccurs="0"/>
                <xsd:element ref="ns2:Reference" minOccurs="0"/>
                <xsd:element ref="ns2:MediaServiceLocation" minOccurs="0"/>
                <xsd:element ref="ns2:MediaServiceObjectDetectorVersions" minOccurs="0"/>
                <xsd:element ref="ns4:lcf76f155ced4ddcb4097134ff3c332f" minOccurs="0"/>
                <xsd:element ref="ns5:TaxCatchAll" minOccurs="0"/>
                <xsd:element ref="ns4:MediaServiceSearchProperties" minOccurs="0"/>
                <xsd:element ref="ns4:Not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cbb17-1f6f-4e68-abbf-ed5d078c7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ags" ma:index="14"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Python"/>
                        <xsd:enumeration value="Oracle"/>
                        <xsd:enumeration value="SAS"/>
                        <xsd:enumeration value="Excel"/>
                        <xsd:enumeration value="CSV"/>
                        <xsd:enumeration value="SQL"/>
                      </xsd:restriction>
                    </xsd:simpleType>
                  </xsd:union>
                </xsd:simpleType>
              </xsd:element>
            </xsd:sequence>
          </xsd:extension>
        </xsd:complexContent>
      </xsd:complexType>
    </xsd:element>
    <xsd:element name="Modules" ma:index="15" nillable="true" ma:displayName="Modules" ma:format="Dropdown" ma:internalName="Modules">
      <xsd:complexType>
        <xsd:complexContent>
          <xsd:extension base="dms:MultiChoiceFillIn">
            <xsd:sequence>
              <xsd:element name="Value" maxOccurs="unbounded" minOccurs="0" nillable="true">
                <xsd:simpleType>
                  <xsd:union memberTypes="dms:Text">
                    <xsd:simpleType>
                      <xsd:restriction base="dms:Choice">
                        <xsd:enumeration value="pandas"/>
                        <xsd:enumeration value="numpy"/>
                        <xsd:enumeration value="cx_Oracle"/>
                      </xsd:restriction>
                    </xsd:simpleType>
                  </xsd:union>
                </xsd:simpleType>
              </xsd:element>
            </xsd:sequence>
          </xsd:extension>
        </xsd:complexContent>
      </xsd:complexType>
    </xsd:element>
    <xsd:element name="Thumbnail" ma:index="16" nillable="true" ma:displayName="Thumbnail" ma:format="Thumbnail" ma:internalName="Thumbnail">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tags0" ma:index="22" nillable="true" ma:displayName="Subject" ma:format="Dropdown" ma:internalName="tags0">
      <xsd:complexType>
        <xsd:complexContent>
          <xsd:extension base="dms:MultiChoice">
            <xsd:sequence>
              <xsd:element name="Value" maxOccurs="unbounded" minOccurs="0" nillable="true">
                <xsd:simpleType>
                  <xsd:restriction base="dms:Choice">
                    <xsd:enumeration value="AVO"/>
                    <xsd:enumeration value="Bail"/>
                    <xsd:enumeration value="Remand"/>
                    <xsd:enumeration value="Children and Young People"/>
                    <xsd:enumeration value="Courts"/>
                    <xsd:enumeration value="COVID-19"/>
                    <xsd:enumeration value="Supervision"/>
                    <xsd:enumeration value="Custody"/>
                    <xsd:enumeration value="Diversion"/>
                    <xsd:enumeration value="DV"/>
                    <xsd:enumeration value="Crime"/>
                    <xsd:enumeration value="Justice Demand"/>
                    <xsd:enumeration value="LinDA"/>
                    <xsd:enumeration value="Driving"/>
                    <xsd:enumeration value="Mental Health"/>
                    <xsd:enumeration value="Parole"/>
                    <xsd:enumeration value="Sentencing"/>
                    <xsd:enumeration value="Victims"/>
                    <xsd:enumeration value="Weapons"/>
                    <xsd:enumeration value="Women"/>
                    <xsd:enumeration value="Reform"/>
                    <xsd:enumeration value="CBA"/>
                    <xsd:enumeration value="Aboriginal People"/>
                    <xsd:enumeration value="Drugs"/>
                    <xsd:enumeration value="Policing"/>
                    <xsd:enumeration value="Reoffending"/>
                    <xsd:enumeration value="Sexual Offences"/>
                    <xsd:enumeration value="Property Crime"/>
                    <xsd:enumeration value="Civil"/>
                  </xsd:restriction>
                </xsd:simpleType>
              </xsd:element>
            </xsd:sequence>
          </xsd:extension>
        </xsd:complexContent>
      </xsd:complexType>
    </xsd:element>
    <xsd:element name="Reference" ma:index="23" nillable="true" ma:displayName="Reference" ma:description="Insert TRIM Reference" ma:format="Dropdown" ma:internalName="Reference">
      <xsd:simpleType>
        <xsd:restriction base="dms:Text">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c505b-9134-47ed-a2f0-2290ded547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05d717-f258-4695-a62f-f57fc629dc43" elementFormDefault="qualified">
    <xsd:import namespace="http://schemas.microsoft.com/office/2006/documentManagement/types"/>
    <xsd:import namespace="http://schemas.microsoft.com/office/infopath/2007/PartnerControls"/>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cc781-00c5-4158-9dd4-9d46c8013956"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474ef109-3520-4e77-aa0b-8a6a907347c6}" ma:internalName="TaxCatchAll" ma:showField="CatchAllData" ma:web="cbecc781-00c5-4158-9dd4-9d46c8013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a3ecbb17-1f6f-4e68-abbf-ed5d078c7c89" xsi:nil="true"/>
    <tags0 xmlns="a3ecbb17-1f6f-4e68-abbf-ed5d078c7c89" xsi:nil="true"/>
    <Notes xmlns="1205d717-f258-4695-a62f-f57fc629dc43" xsi:nil="true"/>
    <lcf76f155ced4ddcb4097134ff3c332f xmlns="1205d717-f258-4695-a62f-f57fc629dc43">
      <Terms xmlns="http://schemas.microsoft.com/office/infopath/2007/PartnerControls"/>
    </lcf76f155ced4ddcb4097134ff3c332f>
    <Modules xmlns="a3ecbb17-1f6f-4e68-abbf-ed5d078c7c89" xsi:nil="true"/>
    <Tags xmlns="a3ecbb17-1f6f-4e68-abbf-ed5d078c7c89" xsi:nil="true"/>
    <Reference xmlns="a3ecbb17-1f6f-4e68-abbf-ed5d078c7c89" xsi:nil="true"/>
    <TaxCatchAll xmlns="cbecc781-00c5-4158-9dd4-9d46c8013956" xsi:nil="true"/>
  </documentManagement>
</p:properties>
</file>

<file path=customXml/itemProps1.xml><?xml version="1.0" encoding="utf-8"?>
<ds:datastoreItem xmlns:ds="http://schemas.openxmlformats.org/officeDocument/2006/customXml" ds:itemID="{D21664B6-794B-4A14-8D97-87C391D4258E}"/>
</file>

<file path=customXml/itemProps2.xml><?xml version="1.0" encoding="utf-8"?>
<ds:datastoreItem xmlns:ds="http://schemas.openxmlformats.org/officeDocument/2006/customXml" ds:itemID="{F1AA0EF4-D955-4E01-9D2B-2327342A9C4A}"/>
</file>

<file path=customXml/itemProps3.xml><?xml version="1.0" encoding="utf-8"?>
<ds:datastoreItem xmlns:ds="http://schemas.openxmlformats.org/officeDocument/2006/customXml" ds:itemID="{49875DB1-33A3-4120-AEB6-31B4E9073860}"/>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Presentation outline</vt:lpstr>
      <vt:lpstr>PowerPoint Presentation</vt:lpstr>
      <vt:lpstr>PowerPoint Presentation</vt:lpstr>
      <vt:lpstr>PowerPoint Presentation</vt:lpstr>
      <vt:lpstr>2025 ADCR </vt:lpstr>
      <vt:lpstr>PowerPoint Presentation</vt:lpstr>
      <vt:lpstr>The July 2025 dashboard includes new updates</vt:lpstr>
      <vt:lpstr>PowerPoint Presentation</vt:lpstr>
      <vt:lpstr>The information repository continues to report mixed progress</vt:lpstr>
      <vt:lpstr>Outcomes vary by theme</vt:lpstr>
      <vt:lpstr>PowerPoint Presentation</vt:lpstr>
      <vt:lpstr>PowerPoint Presentation</vt:lpstr>
      <vt:lpstr>PowerPoint Presentation</vt:lpstr>
      <vt:lpstr>Imprisonment (target 10) continues to worsen, while the recent trend for youth justice (target 11) is a cause for concern</vt:lpstr>
      <vt:lpstr>Children in Out of Home Care continues to be an area of concern (Target 12)</vt:lpstr>
      <vt:lpstr>PowerPoint Presentation</vt:lpstr>
      <vt:lpstr>PowerPoint Presentation</vt:lpstr>
      <vt:lpstr>Analysis of the supporting indicators in the ADCR help to understand the drivers for change and context to the outcomes</vt:lpstr>
      <vt:lpstr>Beyond the headline - considering context</vt:lpstr>
      <vt:lpstr>PowerPoint Presentation</vt:lpstr>
      <vt:lpstr>The work is ongoing to report all the data specified in the Agreement for the CtG information repository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2013-07-15T20:26:40Z</dcterms:created>
  <dcterms:modified xsi:type="dcterms:W3CDTF">2025-08-03T23:39:41Z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467c1a-e0ed-413c-a72b-aac8e8e94f41_Enabled">
    <vt:lpwstr>true</vt:lpwstr>
  </property>
  <property fmtid="{D5CDD505-2E9C-101B-9397-08002B2CF9AE}" pid="3" name="MSIP_Label_f7467c1a-e0ed-413c-a72b-aac8e8e94f41_SetDate">
    <vt:lpwstr>2025-08-03T23:38:51Z</vt:lpwstr>
  </property>
  <property fmtid="{D5CDD505-2E9C-101B-9397-08002B2CF9AE}" pid="4" name="MSIP_Label_f7467c1a-e0ed-413c-a72b-aac8e8e94f41_Method">
    <vt:lpwstr>Privileged</vt:lpwstr>
  </property>
  <property fmtid="{D5CDD505-2E9C-101B-9397-08002B2CF9AE}" pid="5" name="MSIP_Label_f7467c1a-e0ed-413c-a72b-aac8e8e94f41_Name">
    <vt:lpwstr>OFFICIAL</vt:lpwstr>
  </property>
  <property fmtid="{D5CDD505-2E9C-101B-9397-08002B2CF9AE}" pid="6" name="MSIP_Label_f7467c1a-e0ed-413c-a72b-aac8e8e94f41_SiteId">
    <vt:lpwstr>29f9330b-c0fe-4244-830e-ba9f275d6c34</vt:lpwstr>
  </property>
  <property fmtid="{D5CDD505-2E9C-101B-9397-08002B2CF9AE}" pid="7" name="MSIP_Label_f7467c1a-e0ed-413c-a72b-aac8e8e94f41_ActionId">
    <vt:lpwstr>e5ff157b-a604-4ff7-8c99-8893a08a6944</vt:lpwstr>
  </property>
  <property fmtid="{D5CDD505-2E9C-101B-9397-08002B2CF9AE}" pid="8" name="MSIP_Label_f7467c1a-e0ed-413c-a72b-aac8e8e94f41_ContentBits">
    <vt:lpwstr>1</vt:lpwstr>
  </property>
  <property fmtid="{D5CDD505-2E9C-101B-9397-08002B2CF9AE}" pid="9" name="MSIP_Label_f7467c1a-e0ed-413c-a72b-aac8e8e94f41_Tag">
    <vt:lpwstr>10, 0, 1, 1</vt:lpwstr>
  </property>
  <property fmtid="{D5CDD505-2E9C-101B-9397-08002B2CF9AE}" pid="10" name="ClassificationContentMarkingHeaderLocations">
    <vt:lpwstr>office theme:8</vt:lpwstr>
  </property>
  <property fmtid="{D5CDD505-2E9C-101B-9397-08002B2CF9AE}" pid="11" name="ClassificationContentMarkingHeaderText">
    <vt:lpwstr> OFFICIAL</vt:lpwstr>
  </property>
  <property fmtid="{D5CDD505-2E9C-101B-9397-08002B2CF9AE}" pid="12" name="ContentTypeId">
    <vt:lpwstr>0x0101002A43E8338FDC9C408CDDDEEC826928C5</vt:lpwstr>
  </property>
</Properties>
</file>