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77" r:id="rId6"/>
    <p:sldId id="264" r:id="rId7"/>
    <p:sldId id="293" r:id="rId8"/>
    <p:sldId id="294" r:id="rId9"/>
    <p:sldId id="295" r:id="rId10"/>
    <p:sldId id="286" r:id="rId11"/>
    <p:sldId id="296" r:id="rId12"/>
    <p:sldId id="268" r:id="rId13"/>
    <p:sldId id="297" r:id="rId14"/>
    <p:sldId id="298" r:id="rId15"/>
    <p:sldId id="304" r:id="rId16"/>
    <p:sldId id="279" r:id="rId17"/>
    <p:sldId id="301" r:id="rId18"/>
    <p:sldId id="302" r:id="rId19"/>
    <p:sldId id="305" r:id="rId20"/>
    <p:sldId id="276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404" autoAdjust="0"/>
  </p:normalViewPr>
  <p:slideViewPr>
    <p:cSldViewPr snapToGrid="0">
      <p:cViewPr>
        <p:scale>
          <a:sx n="69" d="100"/>
          <a:sy n="69" d="100"/>
        </p:scale>
        <p:origin x="524" y="272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would like to acknowledge the traditional owners of the lands on which we are meeting, the Gadigal people, and their elders, past and present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89120-67C5-79F1-6B3A-F3C1BB248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BCFC02-02EC-8F71-910A-6EB48467A4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00EBEA-EF05-7896-C1A2-5B9C52A2A1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Item response theory (2 parameter logistic model) used to establish latent variables for propensity and social and ecological risks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High propensity predicts approximate increase in 3 to 4 offences, while high social and ecological risks predicts 7 to 8 offences; interaction is not significant when main effects included in the model. Main effects explain most of the variance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E7400-11DF-C6AB-8BE0-17BB860CA5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88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05AE0-E833-B680-B3B0-39E23A75F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A82B57-FE31-5CFB-9B74-39C293BEAA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575913-A5E3-0177-8919-E45ED5D70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07908-729F-A730-185A-93202E5843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41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93D82-2F98-E862-F381-561887B61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ADC6ED-225D-BB70-C90F-960A8D0E6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EBD4B6-F7A7-06B9-841B-6C3E904B0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EFCE2-6273-B813-2997-9B2EBEA82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9887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1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72134-50B2-5B3E-EA1E-675FF753F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47FCA-9484-34EF-DF62-E5DF98A19F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725FB7-6CEF-81E4-9040-C4F4723E5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9EA40-9322-1CA6-9B0A-4CA663379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62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A0DCC-D37C-67B1-AA05-BAA939442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0ACCAE-A7B2-4943-75AC-F2F8F81C5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35BD52-ADC6-3198-F551-F97C1DE8A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F703A-73F5-D13D-D7F2-2F53FF7161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12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C5056-A6CA-0364-3021-69EEB508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D0D7E1-57F6-1FCC-A014-EA9AA5CC2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D04F9E-5160-F8B2-8B84-F07E4D5F66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BBBB6-78F3-FB90-B441-1059FBEA91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315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60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17EA0-BC04-7D26-532E-7AEBB86BA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9B43F5-E263-5068-81DF-25C45DDA28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679787-138F-A396-C37C-51592E4E6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EBC52B-7D08-E163-4CA9-360AFFCAE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96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C1ADA-E8BE-0F9B-4313-AC3F5C521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D386ED-ADD6-52E6-04A6-546A728491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7911C6-24D1-1545-D694-CC30F0B1AD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90813-3733-9A15-FB08-16EB7042CC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799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97417-AF50-7968-2352-6B384374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0D22A9-817C-EC28-19B0-61676B703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ABB588-F0E6-82AF-95D8-E3F6FAD9E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29BBE-2148-FF5D-9DF9-EA24C3CEE1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718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DA9C7-8879-65B8-2373-DA40FC573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9A779D-C0CC-BC77-2D64-B97B3E7343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687B00-C23A-E062-1F57-6236D889C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AD3FD-29B1-7A42-40F6-287950C565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754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Bradford Hill criteria – dose response effects in place of causation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96112"/>
            <a:ext cx="6589150" cy="1988706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2400" b="1" kern="1200" cap="all" baseline="0" dirty="0">
                <a:latin typeface="+mj-lt"/>
                <a:ea typeface="+mj-ea"/>
                <a:cs typeface="+mj-cs"/>
              </a:rPr>
              <a:t>the role of offending propensity and social and ecological risks in the growth of high frequency youth offending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9EBCEDC1-9C18-3572-D3E1-514D864AD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91CDEE-1E56-CA3E-505E-6801F6C32687}"/>
              </a:ext>
            </a:extLst>
          </p:cNvPr>
          <p:cNvSpPr txBox="1"/>
          <p:nvPr/>
        </p:nvSpPr>
        <p:spPr>
          <a:xfrm>
            <a:off x="762001" y="3058886"/>
            <a:ext cx="6597372" cy="329619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 Molly McCarthy 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ARC DECRA Senior Research Fellow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Justice, Young People and Community Network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Alfred Deakin Institute, Deakin University</a:t>
            </a:r>
          </a:p>
          <a:p>
            <a:pPr>
              <a:lnSpc>
                <a:spcPts val="2000"/>
              </a:lnSpc>
              <a:spcAft>
                <a:spcPts val="1200"/>
              </a:spcAft>
              <a:buFont typeface="Arial" panose="020B0604020202020204" pitchFamily="34" charset="0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2000"/>
              </a:lnSpc>
              <a:spcAft>
                <a:spcPts val="1200"/>
              </a:spcAft>
              <a:buFont typeface="Arial" panose="020B0604020202020204" pitchFamily="34" charset="0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2000"/>
              </a:lnSpc>
              <a:spcAft>
                <a:spcPts val="1200"/>
              </a:spcAft>
              <a:buFont typeface="Arial" panose="020B0604020202020204" pitchFamily="34" charset="0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Acknowledgements: Supported by an Australian Research Council Discovery Early Career Research Fellowship</a:t>
            </a:r>
          </a:p>
          <a:p>
            <a:pPr>
              <a:lnSpc>
                <a:spcPts val="2000"/>
              </a:lnSpc>
              <a:spcAft>
                <a:spcPts val="1200"/>
              </a:spcAft>
              <a:buFont typeface="Arial" panose="020B0604020202020204" pitchFamily="34" charset="0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Gratefully acknowledge Queensland Youth Justice for providing data for this project 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E2E4B-27ED-BB1A-77FA-91FF0A930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C7F790-F554-41C8-4F26-0F7DB2B26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834" y="82425"/>
            <a:ext cx="9389288" cy="702395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Study 2: What is the role of offending propensity and social and ecological risk in reoffending among justice-involved adolescents?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9FD8A-AE28-5CC5-FDBA-1B10192E4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B11B1C-DD71-E2D3-9E2A-ABF1B79C04E6}"/>
              </a:ext>
            </a:extLst>
          </p:cNvPr>
          <p:cNvSpPr txBox="1"/>
          <p:nvPr/>
        </p:nvSpPr>
        <p:spPr>
          <a:xfrm>
            <a:off x="0" y="917075"/>
            <a:ext cx="727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Table 2: Predicting moderate and high reoffending in 12 months after first supervised order  (negative binomial regression models)</a:t>
            </a:r>
            <a:endParaRPr lang="en-AU" sz="1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8ACE80-9401-582A-6F1E-AC22C286F8A0}"/>
              </a:ext>
            </a:extLst>
          </p:cNvPr>
          <p:cNvSpPr txBox="1"/>
          <p:nvPr/>
        </p:nvSpPr>
        <p:spPr>
          <a:xfrm>
            <a:off x="234494" y="5625538"/>
            <a:ext cx="11117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Item response theory (2 parameter logistic model) used to establish latent factors for propensity and social and ecological risk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Social and ecological risks more strongly predict reoffending (increase log count of expected reoffences by 63%) compared to propensity indicators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6CBF240-6CB1-8635-FBD4-F3549C2FA5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625504"/>
              </p:ext>
            </p:extLst>
          </p:nvPr>
        </p:nvGraphicFramePr>
        <p:xfrm>
          <a:off x="90555" y="1452512"/>
          <a:ext cx="7018562" cy="400699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146704">
                  <a:extLst>
                    <a:ext uri="{9D8B030D-6E8A-4147-A177-3AD203B41FA5}">
                      <a16:colId xmlns:a16="http://schemas.microsoft.com/office/drawing/2014/main" val="305183409"/>
                    </a:ext>
                  </a:extLst>
                </a:gridCol>
                <a:gridCol w="1056357">
                  <a:extLst>
                    <a:ext uri="{9D8B030D-6E8A-4147-A177-3AD203B41FA5}">
                      <a16:colId xmlns:a16="http://schemas.microsoft.com/office/drawing/2014/main" val="401383375"/>
                    </a:ext>
                  </a:extLst>
                </a:gridCol>
                <a:gridCol w="630314">
                  <a:extLst>
                    <a:ext uri="{9D8B030D-6E8A-4147-A177-3AD203B41FA5}">
                      <a16:colId xmlns:a16="http://schemas.microsoft.com/office/drawing/2014/main" val="2171429822"/>
                    </a:ext>
                  </a:extLst>
                </a:gridCol>
                <a:gridCol w="1045669">
                  <a:extLst>
                    <a:ext uri="{9D8B030D-6E8A-4147-A177-3AD203B41FA5}">
                      <a16:colId xmlns:a16="http://schemas.microsoft.com/office/drawing/2014/main" val="1965988154"/>
                    </a:ext>
                  </a:extLst>
                </a:gridCol>
                <a:gridCol w="541538">
                  <a:extLst>
                    <a:ext uri="{9D8B030D-6E8A-4147-A177-3AD203B41FA5}">
                      <a16:colId xmlns:a16="http://schemas.microsoft.com/office/drawing/2014/main" val="3374692145"/>
                    </a:ext>
                  </a:extLst>
                </a:gridCol>
                <a:gridCol w="1022915">
                  <a:extLst>
                    <a:ext uri="{9D8B030D-6E8A-4147-A177-3AD203B41FA5}">
                      <a16:colId xmlns:a16="http://schemas.microsoft.com/office/drawing/2014/main" val="560425770"/>
                    </a:ext>
                  </a:extLst>
                </a:gridCol>
                <a:gridCol w="575065">
                  <a:extLst>
                    <a:ext uri="{9D8B030D-6E8A-4147-A177-3AD203B41FA5}">
                      <a16:colId xmlns:a16="http://schemas.microsoft.com/office/drawing/2014/main" val="3640317218"/>
                    </a:ext>
                  </a:extLst>
                </a:gridCol>
              </a:tblGrid>
              <a:tr h="584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</a:rPr>
                        <a:t> </a:t>
                      </a:r>
                      <a:endParaRPr lang="en-AU" sz="13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</a:rPr>
                        <a:t>Model 1 -Main effects</a:t>
                      </a:r>
                      <a:endParaRPr lang="en-AU" sz="13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</a:rPr>
                        <a:t>SE</a:t>
                      </a:r>
                      <a:endParaRPr lang="en-AU" sz="13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</a:rPr>
                        <a:t>Model 2 – interaction term</a:t>
                      </a:r>
                      <a:endParaRPr lang="en-AU" sz="13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</a:rPr>
                        <a:t>SE</a:t>
                      </a:r>
                      <a:endParaRPr lang="en-AU" sz="13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</a:rPr>
                        <a:t>Model 3 – full model</a:t>
                      </a:r>
                      <a:endParaRPr lang="en-AU" sz="13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</a:rPr>
                        <a:t>SE</a:t>
                      </a:r>
                      <a:endParaRPr lang="en-AU" sz="13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extLst>
                  <a:ext uri="{0D108BD9-81ED-4DB2-BD59-A6C34878D82A}">
                    <a16:rowId xmlns:a16="http://schemas.microsoft.com/office/drawing/2014/main" val="2337942406"/>
                  </a:ext>
                </a:extLst>
              </a:tr>
              <a:tr h="185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5509137"/>
                  </a:ext>
                </a:extLst>
              </a:tr>
              <a:tr h="185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>
                          <a:effectLst/>
                        </a:rPr>
                        <a:t>Age</a:t>
                      </a:r>
                      <a:endParaRPr lang="en-AU" sz="1300" b="1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-0.172***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-0.172***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-0.172***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9505758"/>
                  </a:ext>
                </a:extLst>
              </a:tr>
              <a:tr h="185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Propensity (high)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0.328***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0.330***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791775"/>
                  </a:ext>
                </a:extLst>
              </a:tr>
              <a:tr h="443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Social and ecological risks (high)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0.631***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0.634***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67575751"/>
                  </a:ext>
                </a:extLst>
              </a:tr>
              <a:tr h="385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00" dirty="0">
                          <a:effectLst/>
                        </a:rPr>
                        <a:t>Interaction: Propensity by social and ecological risks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-0.005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192709"/>
                  </a:ext>
                </a:extLst>
              </a:tr>
              <a:tr h="42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Low propensity*high social and ecological risk 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0.634***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44400183"/>
                  </a:ext>
                </a:extLst>
              </a:tr>
              <a:tr h="45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High propensity * low social and ecological risk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0.330***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88327632"/>
                  </a:ext>
                </a:extLst>
              </a:tr>
              <a:tr h="45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High propensity *high social and ecological risk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0.959***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8689505"/>
                  </a:ext>
                </a:extLst>
              </a:tr>
              <a:tr h="238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1" kern="100" dirty="0">
                          <a:effectLst/>
                        </a:rPr>
                        <a:t>Constant</a:t>
                      </a:r>
                      <a:endParaRPr lang="en-AU" sz="13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5" marR="53375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3.986***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0.265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3.986***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0.265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3.986***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0.265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170734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5791A0C-81C2-5A44-0B9C-93051A1CC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7991" y="1319511"/>
            <a:ext cx="4843454" cy="41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20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BA3A2-EEEA-7334-1537-1296FBAC4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A931F6-7912-29D6-72C2-EC246AFCA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37499"/>
            <a:ext cx="9389288" cy="702395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Study 3: What role do offending propensity and social and ecological risks have in growth of high frequency youth offending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5B3F2-D14E-F361-5BF2-527D1C15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58E4C9-1CE8-D2FF-92A3-4612C1578574}"/>
              </a:ext>
            </a:extLst>
          </p:cNvPr>
          <p:cNvSpPr txBox="1"/>
          <p:nvPr/>
        </p:nvSpPr>
        <p:spPr>
          <a:xfrm>
            <a:off x="715520" y="804180"/>
            <a:ext cx="97297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Data: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Queensland Youth Justice data; proven offences and YLS-CMI Risk Assessment tool (conducted within 6 months of order commencement)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Sample frame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: All Queensland adolescents aged 10 – 15 years born between 1997 and 2006 who had at least one supervised order (N=4238) (16-year-olds excluded as their 12 month follow up period censored in this period, as 17-year-olds were dealt with by adult corrections until 2018)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Analysis: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Trend analysis of offending propensity and social and ecological risk (drawn from YLS-CMI); predicting number of proven offences 12 months following first supervised order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BB608-DD6B-DC17-3262-E6981E1A81A2}"/>
              </a:ext>
            </a:extLst>
          </p:cNvPr>
          <p:cNvSpPr txBox="1"/>
          <p:nvPr/>
        </p:nvSpPr>
        <p:spPr>
          <a:xfrm>
            <a:off x="715520" y="5654506"/>
            <a:ext cx="4953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8: Number of social and ecological risks for justice-involved adolescents (10 to 15 years) at first supervised order </a:t>
            </a:r>
            <a:endParaRPr lang="en-AU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D976E9-4F7C-1B93-81C4-7AB10A57B1B4}"/>
              </a:ext>
            </a:extLst>
          </p:cNvPr>
          <p:cNvSpPr txBox="1"/>
          <p:nvPr/>
        </p:nvSpPr>
        <p:spPr>
          <a:xfrm>
            <a:off x="5832631" y="5592155"/>
            <a:ext cx="5108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9: Number of offending propensity factors for justice-involved adolescents (10 to 15 years) at first supervised order </a:t>
            </a:r>
            <a:endParaRPr lang="en-AU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2FAC1B-0DA0-D141-F1F5-AE372384F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506" y="2501824"/>
            <a:ext cx="5099999" cy="3060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C89F75-C519-D294-653F-485AAE084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139" y="2501824"/>
            <a:ext cx="5219999" cy="31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778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5A0ED-AAF9-83FD-780C-3E38E7C87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F73CEF-3A77-1702-3605-6D17110F2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37499"/>
            <a:ext cx="9389288" cy="702395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Study 3: What role do offending propensity and social and ecological risk have in growth in high frequency youth offending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B4AC4-7327-956D-2E41-4E9417DA2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1AFC781-DA0C-92EF-BCB9-4C64647F5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266962"/>
              </p:ext>
            </p:extLst>
          </p:nvPr>
        </p:nvGraphicFramePr>
        <p:xfrm>
          <a:off x="1027711" y="1108734"/>
          <a:ext cx="9965796" cy="421612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880820">
                  <a:extLst>
                    <a:ext uri="{9D8B030D-6E8A-4147-A177-3AD203B41FA5}">
                      <a16:colId xmlns:a16="http://schemas.microsoft.com/office/drawing/2014/main" val="1638415498"/>
                    </a:ext>
                  </a:extLst>
                </a:gridCol>
                <a:gridCol w="2037825">
                  <a:extLst>
                    <a:ext uri="{9D8B030D-6E8A-4147-A177-3AD203B41FA5}">
                      <a16:colId xmlns:a16="http://schemas.microsoft.com/office/drawing/2014/main" val="3765671314"/>
                    </a:ext>
                  </a:extLst>
                </a:gridCol>
                <a:gridCol w="2123329">
                  <a:extLst>
                    <a:ext uri="{9D8B030D-6E8A-4147-A177-3AD203B41FA5}">
                      <a16:colId xmlns:a16="http://schemas.microsoft.com/office/drawing/2014/main" val="2593349501"/>
                    </a:ext>
                  </a:extLst>
                </a:gridCol>
                <a:gridCol w="1923822">
                  <a:extLst>
                    <a:ext uri="{9D8B030D-6E8A-4147-A177-3AD203B41FA5}">
                      <a16:colId xmlns:a16="http://schemas.microsoft.com/office/drawing/2014/main" val="1728059315"/>
                    </a:ext>
                  </a:extLst>
                </a:gridCol>
              </a:tblGrid>
              <a:tr h="451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Model 1 – Birth year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Model 2 – Offending propensity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Model 3 – Social and ecological risks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extLst>
                  <a:ext uri="{0D108BD9-81ED-4DB2-BD59-A6C34878D82A}">
                    <a16:rowId xmlns:a16="http://schemas.microsoft.com/office/drawing/2014/main" val="3226209949"/>
                  </a:ext>
                </a:extLst>
              </a:tr>
              <a:tr h="268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No reoffending (base)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Risk ratios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Risk ratios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Risk ratios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extLst>
                  <a:ext uri="{0D108BD9-81ED-4DB2-BD59-A6C34878D82A}">
                    <a16:rowId xmlns:a16="http://schemas.microsoft.com/office/drawing/2014/main" val="896874303"/>
                  </a:ext>
                </a:extLst>
              </a:tr>
              <a:tr h="298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Moderate reoffending ( 1 to 14 reoffences)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>
                          <a:effectLst/>
                        </a:rPr>
                        <a:t> </a:t>
                      </a:r>
                      <a:endParaRPr lang="en-A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>
                          <a:effectLst/>
                        </a:rPr>
                        <a:t> </a:t>
                      </a:r>
                      <a:endParaRPr lang="en-A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extLst>
                  <a:ext uri="{0D108BD9-81ED-4DB2-BD59-A6C34878D82A}">
                    <a16:rowId xmlns:a16="http://schemas.microsoft.com/office/drawing/2014/main" val="4118934189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>
                          <a:effectLst/>
                        </a:rPr>
                        <a:t>Sex</a:t>
                      </a:r>
                      <a:endParaRPr lang="en-AU" sz="14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1.099*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1.113*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1.190***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31376146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Age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0.841***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0.836***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0.830***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95218925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>
                          <a:effectLst/>
                        </a:rPr>
                        <a:t>Birth year</a:t>
                      </a:r>
                      <a:endParaRPr lang="en-AU" sz="14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1.062*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1.024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0.964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45233087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Offending propensity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1.574***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1.137*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58598860"/>
                  </a:ext>
                </a:extLst>
              </a:tr>
              <a:tr h="277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Social and ecological risks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>
                          <a:effectLst/>
                        </a:rPr>
                        <a:t> </a:t>
                      </a:r>
                      <a:endParaRPr lang="en-A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2.000***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76229499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Constant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19.664***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24.576***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30.380***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0427972"/>
                  </a:ext>
                </a:extLst>
              </a:tr>
              <a:tr h="279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High reoffending (15 or more reoffences)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>
                          <a:effectLst/>
                        </a:rPr>
                        <a:t> </a:t>
                      </a:r>
                      <a:endParaRPr lang="en-A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extLst>
                  <a:ext uri="{0D108BD9-81ED-4DB2-BD59-A6C34878D82A}">
                    <a16:rowId xmlns:a16="http://schemas.microsoft.com/office/drawing/2014/main" val="2944045380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>
                          <a:effectLst/>
                        </a:rPr>
                        <a:t>Sex</a:t>
                      </a:r>
                      <a:endParaRPr lang="en-AU" sz="14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1.341***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1.370***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1.534***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0537141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Age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0.693***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0.682***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0.669***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5646849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>
                          <a:effectLst/>
                        </a:rPr>
                        <a:t>Birth year</a:t>
                      </a:r>
                      <a:endParaRPr lang="en-AU" sz="14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1.352***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1.255***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1.135**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96413279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>
                          <a:effectLst/>
                        </a:rPr>
                        <a:t>Offending propensity</a:t>
                      </a:r>
                      <a:endParaRPr lang="en-AU" sz="14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2.414***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1.445***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73315948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Social and ecological risks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>
                          <a:effectLst/>
                        </a:rPr>
                        <a:t> </a:t>
                      </a:r>
                      <a:endParaRPr lang="en-A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kern="100" dirty="0">
                          <a:effectLst/>
                        </a:rPr>
                        <a:t> </a:t>
                      </a:r>
                      <a:endParaRPr lang="en-A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3.319***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75091696"/>
                  </a:ext>
                </a:extLst>
              </a:tr>
              <a:tr h="235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0" kern="100" dirty="0">
                          <a:effectLst/>
                        </a:rPr>
                        <a:t>Constant</a:t>
                      </a:r>
                      <a:endParaRPr lang="en-AU" sz="14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5" marR="63345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46.558***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69.745***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94.930***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7916964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6DEFAC4-7A3C-6E34-0B2B-0260DEBDBF53}"/>
              </a:ext>
            </a:extLst>
          </p:cNvPr>
          <p:cNvSpPr txBox="1"/>
          <p:nvPr/>
        </p:nvSpPr>
        <p:spPr>
          <a:xfrm>
            <a:off x="771525" y="789622"/>
            <a:ext cx="104781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Table 4: Predicting moderate and high reoffending from birth year, offending propensity and social and ecological risks</a:t>
            </a:r>
            <a:endParaRPr lang="en-AU" sz="14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DA3C8D-9DBA-DB5C-EB44-BD0C2C23C131}"/>
              </a:ext>
            </a:extLst>
          </p:cNvPr>
          <p:cNvSpPr txBox="1"/>
          <p:nvPr/>
        </p:nvSpPr>
        <p:spPr>
          <a:xfrm>
            <a:off x="771525" y="5483602"/>
            <a:ext cx="103517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ibri"/>
              </a:rPr>
              <a:t>Significant increase in risks of being classified as a high reoffender by birth year (35% increased risk for each birth year group)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ibri"/>
              </a:rPr>
              <a:t>Offending propensity and social and ecological risks both predict risk of being a high frequency reoffender, but </a:t>
            </a:r>
            <a:r>
              <a:rPr lang="en-US" sz="1400" b="1" dirty="0">
                <a:latin typeface="Caibri"/>
              </a:rPr>
              <a:t>effect size is larger for social and ecological risks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ibri"/>
              </a:rPr>
              <a:t>Risk ratio associated with birth year diminishes notably when social and ecological risks are included in the model</a:t>
            </a:r>
            <a:r>
              <a:rPr lang="en-US" sz="1400" dirty="0">
                <a:latin typeface="Caibri"/>
              </a:rPr>
              <a:t>, indicating these factors may explain a reasonable amount of the variation in high reoffending by birth year</a:t>
            </a:r>
            <a:endParaRPr lang="en-AU" dirty="0">
              <a:latin typeface="Caibri"/>
            </a:endParaRPr>
          </a:p>
        </p:txBody>
      </p:sp>
    </p:spTree>
    <p:extLst>
      <p:ext uri="{BB962C8B-B14F-4D97-AF65-F5344CB8AC3E}">
        <p14:creationId xmlns:p14="http://schemas.microsoft.com/office/powerpoint/2010/main" val="356318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5FB75C3E-5885-49DD-8190-BB1E8C51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924" y="311612"/>
            <a:ext cx="9866540" cy="1358140"/>
          </a:xfrm>
        </p:spPr>
        <p:txBody>
          <a:bodyPr>
            <a:normAutofit/>
          </a:bodyPr>
          <a:lstStyle/>
          <a:p>
            <a:r>
              <a:rPr lang="en-US" sz="2400" dirty="0"/>
              <a:t>Summary of findings​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F2D739-E475-54F8-C832-F04A983D0F2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498386" y="838200"/>
            <a:ext cx="10082109" cy="6019799"/>
          </a:xfrm>
        </p:spPr>
        <p:txBody>
          <a:bodyPr>
            <a:normAutofit fontScale="92500"/>
          </a:bodyPr>
          <a:lstStyle/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Decline by approximately 43% in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 number of adolescents 10 to 16 years in contact with youth justice in Queensland from birth years 1995/96 to 2005/06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significant growth in chronic youth offending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in this period – and over 53% growth in total proven offences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Offending propensity and social and ecological risks significantly predict reoffending,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but exposure to social and ecological risks are more important and explain more of the growth in reoffending across birth cohorts</a:t>
            </a: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Likely to be a somewhat reciprocal relationship between propensity and social and ecological risks, particularly between antisocial attitudes /personal morality and antisocial peer networks (Wikstrom et al., 2024)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Findings suggest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growth in high levels of reoffending appears to be mostly predicted by increased presence of social and ecological risks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 – high reoffending young people in recent birth cohorts are presenting with nearly all of the following risks:</a:t>
            </a: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History of truancy from school</a:t>
            </a: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Parents having difficulty controlling their </a:t>
            </a:r>
            <a:r>
              <a:rPr lang="en-US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Inadequate parental supervision</a:t>
            </a: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Delinquent friends</a:t>
            </a: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No or few positive/pro-social acquaintances</a:t>
            </a:r>
          </a:p>
          <a:p>
            <a:pPr marL="742950" lvl="1" indent="-285750">
              <a:lnSpc>
                <a:spcPct val="110000"/>
              </a:lnSpc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Occasional or chronic drug or alcohol use</a:t>
            </a:r>
            <a:br>
              <a:rPr lang="en-US" sz="1600" dirty="0"/>
            </a:b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540B739-30F9-C86F-67ED-2197DC1E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66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E9F7A-D556-A86E-B453-C79D618C4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70B36115-4F9B-890A-617F-81BA162F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387" y="530986"/>
            <a:ext cx="9866540" cy="1358140"/>
          </a:xfrm>
        </p:spPr>
        <p:txBody>
          <a:bodyPr>
            <a:normAutofit/>
          </a:bodyPr>
          <a:lstStyle/>
          <a:p>
            <a:r>
              <a:rPr lang="en-US" sz="2000" dirty="0"/>
              <a:t>Implications – theory,  policy and programs​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0B547A-D52E-A69A-E9B3-C5B07C143E6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498387" y="1247775"/>
            <a:ext cx="9677614" cy="5473699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Risks of offending have reduced among a large majority of recent cohorts of young people, at least in part as a result of changes in adolescent routine activities and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behavioural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norms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transformation of routine activities involves spending more time at home, in structured activities and/or under adult supervision - requires that young people live in households which are safe, comfortable, financially stable, and have access to key amenities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Chronic youth offenders tend to come from backgrounds of socio-economic disadvantage and social adversity; more likely to have experienced family violence, child maltreatment and neglect, exposure to child protection and out of home care, learning or cognitive disabilities, and low educational achievement and/or school disengagement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prevalence of social adversity has not changed, the risks of young people engaging in chronic offending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would remain stable across birth cohorts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However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GROWTH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 chronic offending suggests risks for chronic offending have increased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Increased exposure to social and ecological risks might in part explain this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CAAEB6-A639-AB46-BEA7-22BBAA3A8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753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E04E8-8393-6765-4E3A-E9C8A9EB1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1F1E429C-B03B-F5B1-8A5A-70257526A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387" y="0"/>
            <a:ext cx="9866540" cy="1358140"/>
          </a:xfrm>
        </p:spPr>
        <p:txBody>
          <a:bodyPr>
            <a:normAutofit/>
          </a:bodyPr>
          <a:lstStyle/>
          <a:p>
            <a:r>
              <a:rPr lang="en-US" sz="2000" dirty="0"/>
              <a:t>Implications – theory,  policy and programs ​cont.</a:t>
            </a:r>
            <a:r>
              <a:rPr lang="en-US" dirty="0"/>
              <a:t>​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1E1BB-3F3A-8DD7-66FC-BA84A7AAD03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322896" y="598642"/>
            <a:ext cx="10468712" cy="4570826"/>
          </a:xfrm>
        </p:spPr>
        <p:txBody>
          <a:bodyPr>
            <a:no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Why would exposure to criminogenic social and environmental risks have grown for some young people?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Social media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Increased social learning opportunities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for antisocial attitudes and </a:t>
            </a:r>
            <a:r>
              <a:rPr lang="en-US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, facilitating contact with antisocial peers; 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May act as a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 snare which potentially embeds an offending identity earlier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through “performative offending”, experimenting with antisocial identities, and secondary labelling effects -&gt; increased social exclusion by pro-social peers and from conventional opportunities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May increase feelings of strain or stigmatization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– social comparison may foster perceptions of disparity/deprivation and social alienation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Greater social sorting (segregation of interpersonal networks) and concentration of risk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Young people who disengage from school may now be increasingly exposed to more high-risk antisocial peer groups, with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fewer off-ramps via prosocial relationships;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Greater majority of young people engaged in education and in structured activities -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adolescents excluded from these settings have access to less varied groups of peers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, and to a greater concentration of peers experiencing significant social adversity and exclusion</a:t>
            </a:r>
            <a:endParaRPr lang="en-US" sz="1700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FB0E1EA-4B05-81D5-2F0E-AAEF9860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731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9B1ED-20EF-3103-AAD9-B4551367E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4BE44D44-75C3-AE0A-3FBB-2F5B6DEC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905" y="341800"/>
            <a:ext cx="9866540" cy="1358140"/>
          </a:xfrm>
        </p:spPr>
        <p:txBody>
          <a:bodyPr>
            <a:normAutofit/>
          </a:bodyPr>
          <a:lstStyle/>
          <a:p>
            <a:r>
              <a:rPr lang="en-US" sz="2000" dirty="0"/>
              <a:t>Implications – theory,  policy and programs ​cont.​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06644A-F3B4-1972-EDFA-CF945955237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485355" y="869521"/>
            <a:ext cx="9997828" cy="6091796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Implications for prevention, early intervention and desistance strategies: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latin typeface="Calibri" panose="020F0502020204030204" pitchFamily="34" charset="0"/>
                <a:cs typeface="Calibri" panose="020F0502020204030204" pitchFamily="34" charset="0"/>
              </a:rPr>
              <a:t>Prevention</a:t>
            </a:r>
            <a:r>
              <a:rPr lang="en-US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b="1" dirty="0">
                <a:latin typeface="Calibri" panose="020F0502020204030204" pitchFamily="34" charset="0"/>
                <a:cs typeface="Calibri" panose="020F0502020204030204" pitchFamily="34" charset="0"/>
              </a:rPr>
              <a:t>focused on high-risk communities: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Justice reinvestment in First Nations communities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Fostering educational engagement among at-risk adolescents, e.g. free tutoring programs, access to early assessment and support for learning disabilities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Community-based recreational activities and sporting groups - providing access for socio-economically disadvantaged adolescents to structured activities, positive peer networks and mentoring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Parenting support and strategies/training targeted to families experiencing high levels of conflict/stress 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latin typeface="Calibri" panose="020F0502020204030204" pitchFamily="34" charset="0"/>
                <a:cs typeface="Calibri" panose="020F0502020204030204" pitchFamily="34" charset="0"/>
              </a:rPr>
              <a:t>Early intervention for adolescents within first year of contact with criminal justice system: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Diversion and/or community-based programs which link young people with community-based mentors, family support, facilitate pathway back to education, and activities which enable building of prosocial peer networks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latin typeface="Calibri" panose="020F0502020204030204" pitchFamily="34" charset="0"/>
                <a:cs typeface="Calibri" panose="020F0502020204030204" pitchFamily="34" charset="0"/>
              </a:rPr>
              <a:t>Desistance/ rehabilitation strategies for adolescents engaged in high frequency offending: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family-focused wrap-around support which focused on re-engagement of young person in education, vocational training or employment, e.g. multi-systemic therapy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Lived experience mentoring – assistance with navigating path to pro-social identity/future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Some programs will require </a:t>
            </a:r>
            <a:r>
              <a:rPr 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cultural shaping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to effectively engage adolescents and their families from specific cultural or ethnic backgrounds who are over-represented in Australian youth justice systems, including First Nations, African Australian and Pasifika young people</a:t>
            </a:r>
          </a:p>
          <a:p>
            <a:pPr marL="742950" lvl="1" indent="-285750"/>
            <a:endParaRPr lang="en-US" sz="1600" dirty="0"/>
          </a:p>
          <a:p>
            <a:pPr marL="285750" indent="-285750"/>
            <a:r>
              <a:rPr lang="en-US" sz="1600" dirty="0"/>
              <a:t> </a:t>
            </a:r>
          </a:p>
          <a:p>
            <a:pPr lvl="1" indent="0">
              <a:buNone/>
            </a:pPr>
            <a:endParaRPr lang="en-US" sz="1600" dirty="0"/>
          </a:p>
          <a:p>
            <a:pPr marL="742950" lvl="1" indent="-285750"/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24CCD80-8F23-7DEF-5738-806FDEEA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33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68538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340" y="3423773"/>
            <a:ext cx="5528217" cy="2029969"/>
          </a:xfrm>
        </p:spPr>
        <p:txBody>
          <a:bodyPr bIns="0">
            <a:normAutofit/>
          </a:bodyPr>
          <a:lstStyle/>
          <a:p>
            <a:r>
              <a:rPr lang="en-US" dirty="0"/>
              <a:t>Contact: molly.mccarthy@deakin.edu.au</a:t>
            </a: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96112"/>
            <a:ext cx="6589150" cy="1988706"/>
          </a:xfrm>
        </p:spPr>
        <p:txBody>
          <a:bodyPr anchor="t">
            <a:normAutofit/>
          </a:bodyPr>
          <a:lstStyle/>
          <a:p>
            <a:r>
              <a:rPr lang="en-US" dirty="0"/>
              <a:t>overview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53779" y="1994016"/>
            <a:ext cx="6908262" cy="329619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Youth offending trends in Australia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Project aims and theoretical framework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Study 1: Have offending trajectories of justice-involved young people changed in recent birth cohorts?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Study 2: What is the role of offending propensity and social and ecological risks in reoffending among justice-involved adolescents?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Study 3: What factors are associated with growth in high-frequency offending in recent cohorts?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355" y="310350"/>
            <a:ext cx="9866540" cy="1358140"/>
          </a:xfrm>
        </p:spPr>
        <p:txBody>
          <a:bodyPr anchor="t">
            <a:normAutofit/>
          </a:bodyPr>
          <a:lstStyle/>
          <a:p>
            <a:r>
              <a:rPr lang="en-US" dirty="0"/>
              <a:t>Youth offending trends in Australia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34FE-ADF0-4BC3-A0A9-447EA9DD096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607613" y="1880927"/>
            <a:ext cx="9622024" cy="4095434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Many international jurisdictions have experienced a youth crime decline over the past 20 to 30 years, including the U.S., U.K., Northern European countries, New Zealand and Australia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Youth offending reductions in Australia have been primarily reductions in offending participation, rather than in offending frequency/reoffending, and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mostly comprised of reductions in the volume of low-level or adolescent limited offending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At the same time, there has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been small increases in the number of young people offending at very high levels of frequency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which has had disproportionate effects on total youth crime rates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Has led to polarization of justice-involvement risk across different groups of adolescents – for many the risk of justice-involvement has decreased, for a small number it has increased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McCarthy, 2021; Payne et al., 2019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C050D-BAF4-C23C-F8EC-24DEC429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66395-A621-2FBF-B90A-D54310058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17F0-1F09-4FD6-C03E-C652A8AD7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896111"/>
            <a:ext cx="9866540" cy="1358140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3200" b="1" kern="1200" cap="all" baseline="0" dirty="0">
                <a:latin typeface="+mj-lt"/>
                <a:ea typeface="+mj-ea"/>
                <a:cs typeface="+mj-cs"/>
              </a:rPr>
              <a:t>Drivers of youth crime decline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846838-BF59-DAF8-6878-0B6566C816CF}"/>
              </a:ext>
            </a:extLst>
          </p:cNvPr>
          <p:cNvSpPr txBox="1"/>
          <p:nvPr/>
        </p:nvSpPr>
        <p:spPr>
          <a:xfrm>
            <a:off x="1552575" y="1875100"/>
            <a:ext cx="9200306" cy="4777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number of factors proposed for youth crime decline including increases in property security technology, demographic changes, policing and criminal justice policy changes, and long-term civilizing processes making antisocial </a:t>
            </a:r>
            <a:r>
              <a:rPr lang="en-US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less acceptable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U.S. and Northern European research suggests that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changes in the routine activities of adolescence</a:t>
            </a: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recent years has been significant drivers of reductions in youth delinquency 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Brought on by proliferation of high-speed internet access and smartphone technology, and development of social media and gaming technology, the social landscape of adolescence has transformed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recent cohorts,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adolescents spend significantly less time in unstructured, unsupervised activities with peers</a:t>
            </a: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lower rates of binge drinking, reductions in ‘going out’ with peers (without adults), display greater engagement with school and reduced preferences for risk taking activities</a:t>
            </a:r>
            <a:r>
              <a:rPr lang="en-US" sz="1700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300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Baumer</a:t>
            </a:r>
            <a:r>
              <a:rPr lang="en-US" sz="1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al., 2021; Keyes et al., 2018; Nasi et al., 2024; Svensson &amp; </a:t>
            </a:r>
            <a:r>
              <a:rPr lang="en-US" sz="1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Oberwittler</a:t>
            </a:r>
            <a:r>
              <a:rPr lang="en-US" sz="1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2021; Van der Laan et al., 2021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300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1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Twenge &amp; Park, 2019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</a:pPr>
            <a:endParaRPr lang="en-US" sz="1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01C83-D921-3255-342E-B4C93D0CA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0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F1D53-98B1-DBA8-F01A-70AFF72DB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B7E18-2916-7C89-E332-6B489C265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884" y="385281"/>
            <a:ext cx="9866540" cy="1358140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3200" b="1" kern="1200" cap="all" baseline="0" dirty="0">
                <a:latin typeface="+mj-lt"/>
                <a:ea typeface="+mj-ea"/>
                <a:cs typeface="+mj-cs"/>
              </a:rPr>
              <a:t>What is Driving</a:t>
            </a:r>
            <a:r>
              <a:rPr lang="en-US" sz="3200" dirty="0"/>
              <a:t> </a:t>
            </a:r>
            <a:r>
              <a:rPr lang="en-US" sz="3200" b="1" kern="1200" cap="all" baseline="0" dirty="0">
                <a:latin typeface="+mj-lt"/>
                <a:ea typeface="+mj-ea"/>
                <a:cs typeface="+mj-cs"/>
              </a:rPr>
              <a:t>growth in high frequency youth offending?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44E32D-DA36-DAF2-06A4-A9038D7E39BF}"/>
              </a:ext>
            </a:extLst>
          </p:cNvPr>
          <p:cNvSpPr txBox="1"/>
          <p:nvPr/>
        </p:nvSpPr>
        <p:spPr>
          <a:xfrm>
            <a:off x="1319856" y="1611041"/>
            <a:ext cx="9552287" cy="4729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is offending increasing among a small group of young people while it declines among the majority of young people? Little research on this (c.f. McCarthy, 2021;  Nilsson et al., 2017; Sivertsson et al., 2021)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characterizes the contemporary social context for young people engaging in high frequency offending?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 of project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To identify social and environmental risks for high frequency and high harm youth offending (note: this presentation focused on high frequency offending)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source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Queensland Youth Justice data (2003 – 2023); youth justice orders, related proven offences and YLS-CMI risk assessment data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Collaborators: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Professor Stephane Shepherd, Associate Professor Troy Allard, Dr Michael Bryden; Dr Mohammed Ali; Research Fellow: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Mariel Matteo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Theoretical framework :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Wikstrom’s (2020) Developmental Ecological Action Model of Situational Action Theory  - a causal model of offending which predicts changes in offending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over times at macro (societal) and micro (individual)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D9F51-9B17-77CD-4B3F-75256A98A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2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F8EB5-87E8-6EDC-1EBD-EE264E4C6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0AA35-22C2-D55E-3355-4D924DA1B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277403"/>
            <a:ext cx="9866540" cy="1037690"/>
          </a:xfrm>
        </p:spPr>
        <p:txBody>
          <a:bodyPr anchor="t">
            <a:normAutofit/>
          </a:bodyPr>
          <a:lstStyle/>
          <a:p>
            <a:r>
              <a:rPr lang="en-US" sz="2000" dirty="0"/>
              <a:t>Wikstrom’s developmental ecological action model of situational action theory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634C3-B4CB-2C27-B039-4885DC61D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pic>
        <p:nvPicPr>
          <p:cNvPr id="8" name="Picture 7" descr="A diagram of a crime prevention process&#10;&#10;AI-generated content may be incorrect.">
            <a:extLst>
              <a:ext uri="{FF2B5EF4-FFF2-40B4-BE49-F238E27FC236}">
                <a16:creationId xmlns:a16="http://schemas.microsoft.com/office/drawing/2014/main" id="{5581034A-807E-34D6-7501-236F5EFF0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991" y="1088070"/>
            <a:ext cx="8604194" cy="313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90D0881-794E-FACD-CD2E-466CDA9C03A6}"/>
              </a:ext>
            </a:extLst>
          </p:cNvPr>
          <p:cNvSpPr txBox="1"/>
          <p:nvPr/>
        </p:nvSpPr>
        <p:spPr>
          <a:xfrm>
            <a:off x="1394369" y="4700485"/>
            <a:ext cx="98665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Crime propensity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defined as a combination of self-control  and personal morality (i.e. law relevant attitudes towards rule-breaking and moral emotions, e.g. guilt and shame)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Criminogenic exposure 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a person's activity field, social and ecological contexts to which they are exposed; criminogenic settings reflects the presence of a moral context that may support antisocial or offending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the absence of restraining factors (e.g. guardians)</a:t>
            </a:r>
          </a:p>
        </p:txBody>
      </p:sp>
    </p:spTree>
    <p:extLst>
      <p:ext uri="{BB962C8B-B14F-4D97-AF65-F5344CB8AC3E}">
        <p14:creationId xmlns:p14="http://schemas.microsoft.com/office/powerpoint/2010/main" val="223819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AF332B-01AC-8B34-2910-1DF4A6964B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1970" y="2835626"/>
            <a:ext cx="5138525" cy="2916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A518477-CDC6-2ECA-A401-918F67ACAB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296" y="2835626"/>
            <a:ext cx="5144580" cy="2916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355" y="136525"/>
            <a:ext cx="9866540" cy="1358140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2000" b="1" kern="1200" cap="all" baseline="0" dirty="0">
                <a:latin typeface="+mj-lt"/>
                <a:ea typeface="+mj-ea"/>
                <a:cs typeface="+mj-cs"/>
              </a:rPr>
              <a:t>Study 1: changes in offending trajectories </a:t>
            </a:r>
            <a:r>
              <a:rPr lang="en-US" sz="2000" dirty="0"/>
              <a:t>for</a:t>
            </a:r>
            <a:r>
              <a:rPr lang="en-US" sz="2000" b="1" kern="1200" cap="all" baseline="0" dirty="0">
                <a:latin typeface="+mj-lt"/>
                <a:ea typeface="+mj-ea"/>
                <a:cs typeface="+mj-cs"/>
              </a:rPr>
              <a:t> justice-involved young people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D1C91E-FD7D-B3AC-5333-0913FCBDBD93}"/>
              </a:ext>
            </a:extLst>
          </p:cNvPr>
          <p:cNvSpPr txBox="1"/>
          <p:nvPr/>
        </p:nvSpPr>
        <p:spPr>
          <a:xfrm>
            <a:off x="1485355" y="1066195"/>
            <a:ext cx="10095140" cy="363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Queensland Youth Justice data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Sample frame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All Queensland adolescents aged 10 – 16 years who had a youth justice order (including court diversion) and were born between 1995 and 2006; orders and proven offences (only orders which represent distinct court sanctions included) (N=18,044)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Analysis: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Descriptive trend analysis and latent class growth modelling (trajectory modelling)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3DE1AA4-0AE6-C6D5-E252-BBD5ED2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6A320-036E-14EC-2B37-32131E75F0CB}"/>
              </a:ext>
            </a:extLst>
          </p:cNvPr>
          <p:cNvSpPr txBox="1"/>
          <p:nvPr/>
        </p:nvSpPr>
        <p:spPr>
          <a:xfrm>
            <a:off x="1202612" y="5846640"/>
            <a:ext cx="10660626" cy="1209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Figure 1: Trends in </a:t>
            </a:r>
            <a:r>
              <a:rPr lang="en-US" sz="1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sex of justice-involved adolescents</a:t>
            </a:r>
            <a:r>
              <a:rPr lang="en-US" sz="1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 by birth cohort. Figure</a:t>
            </a:r>
            <a:r>
              <a:rPr lang="en-US" sz="1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 2</a:t>
            </a:r>
            <a:r>
              <a:rPr lang="en-US" sz="1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: Trends in </a:t>
            </a:r>
            <a:r>
              <a:rPr lang="en-US" sz="1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First Nations status of justice-involved young people</a:t>
            </a:r>
            <a:r>
              <a:rPr lang="en-US" sz="1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 by birth cohort.</a:t>
            </a:r>
            <a:endParaRPr lang="en-AU" sz="14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br>
              <a:rPr lang="en-US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endParaRPr lang="en-A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B2C955-3F2E-B520-A8A0-8C012D9A760B}"/>
              </a:ext>
            </a:extLst>
          </p:cNvPr>
          <p:cNvSpPr txBox="1"/>
          <p:nvPr/>
        </p:nvSpPr>
        <p:spPr>
          <a:xfrm>
            <a:off x="5133302" y="2959846"/>
            <a:ext cx="851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1</a:t>
            </a:r>
            <a:endParaRPr lang="en-AU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AF58B0-A6B6-7486-CC16-B4147C2021FC}"/>
              </a:ext>
            </a:extLst>
          </p:cNvPr>
          <p:cNvSpPr txBox="1"/>
          <p:nvPr/>
        </p:nvSpPr>
        <p:spPr>
          <a:xfrm>
            <a:off x="10314048" y="2959846"/>
            <a:ext cx="851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1712B-FFB0-9B4D-109C-FC73B21A6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23ACE5-2C2B-41C2-D05A-A9A2CE88F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7688" y="681489"/>
            <a:ext cx="4791871" cy="293243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279B12-7708-4CD0-2829-1287B8B12F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6062" y="3658919"/>
            <a:ext cx="5151566" cy="31762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91942E-2FAB-DA84-C7FA-4B39F10D13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972" y="3658919"/>
            <a:ext cx="5227763" cy="316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A2B652-1B7B-F186-47BE-B15B41508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355" y="47590"/>
            <a:ext cx="9866540" cy="1358140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z="2000" dirty="0"/>
              <a:t>Study 1: changes in offending trajectories for justice-involved young people </a:t>
            </a:r>
            <a:endParaRPr lang="en-US" sz="2000" b="1" kern="1200" cap="all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892AE-ED32-BE91-5EBC-33962566155C}"/>
              </a:ext>
            </a:extLst>
          </p:cNvPr>
          <p:cNvSpPr txBox="1"/>
          <p:nvPr/>
        </p:nvSpPr>
        <p:spPr>
          <a:xfrm>
            <a:off x="1485355" y="1066195"/>
            <a:ext cx="10095140" cy="363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1696728-4539-BAE1-A0C3-B2C28A2D2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DDA7A1-D140-456C-F7A8-F36A8A5622F0}"/>
              </a:ext>
            </a:extLst>
          </p:cNvPr>
          <p:cNvSpPr txBox="1"/>
          <p:nvPr/>
        </p:nvSpPr>
        <p:spPr>
          <a:xfrm>
            <a:off x="8914534" y="726660"/>
            <a:ext cx="3029620" cy="282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Figure 5</a:t>
            </a:r>
            <a:r>
              <a:rPr lang="en-AU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Latent class growth modelling</a:t>
            </a:r>
            <a:r>
              <a:rPr lang="en-AU" sz="1400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 on total sample (3 class best fit solution from 2 to 6 classes; quadratic function);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Figure 6</a:t>
            </a:r>
            <a:r>
              <a:rPr lang="en-AU" sz="1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: </a:t>
            </a:r>
            <a:r>
              <a:rPr lang="en-AU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Total number of young people classified in each offending trajectory by birth cohort;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Figure </a:t>
            </a:r>
            <a:r>
              <a:rPr lang="en-AU" sz="1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7</a:t>
            </a:r>
            <a:r>
              <a:rPr lang="en-AU" sz="1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</a:t>
            </a:r>
            <a:r>
              <a:rPr lang="en-AU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Total number of proven offences by young people according to offending trajectory in each birth cohort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E6BC58-A341-033B-05DB-5F39A131B4F0}"/>
              </a:ext>
            </a:extLst>
          </p:cNvPr>
          <p:cNvSpPr txBox="1"/>
          <p:nvPr/>
        </p:nvSpPr>
        <p:spPr>
          <a:xfrm>
            <a:off x="7466351" y="1315520"/>
            <a:ext cx="587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9.3%</a:t>
            </a:r>
            <a:endParaRPr lang="en-A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71991E-D614-3B46-BB03-235BE7FFBD03}"/>
              </a:ext>
            </a:extLst>
          </p:cNvPr>
          <p:cNvSpPr txBox="1"/>
          <p:nvPr/>
        </p:nvSpPr>
        <p:spPr>
          <a:xfrm>
            <a:off x="7701279" y="2084855"/>
            <a:ext cx="704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26.7%</a:t>
            </a:r>
            <a:endParaRPr lang="en-AU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C3C44-F1DB-FBBA-5162-8C9DF978DDF6}"/>
              </a:ext>
            </a:extLst>
          </p:cNvPr>
          <p:cNvSpPr txBox="1"/>
          <p:nvPr/>
        </p:nvSpPr>
        <p:spPr>
          <a:xfrm>
            <a:off x="7943809" y="2563730"/>
            <a:ext cx="628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64.0%</a:t>
            </a:r>
            <a:endParaRPr lang="en-AU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713FE1-8B31-34BD-C306-0CCE0902C348}"/>
              </a:ext>
            </a:extLst>
          </p:cNvPr>
          <p:cNvSpPr txBox="1"/>
          <p:nvPr/>
        </p:nvSpPr>
        <p:spPr>
          <a:xfrm>
            <a:off x="7613879" y="789196"/>
            <a:ext cx="1072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Figure 5</a:t>
            </a:r>
            <a:endParaRPr lang="en-AU" sz="1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9B6419-4FC0-E704-A237-42600AED518D}"/>
              </a:ext>
            </a:extLst>
          </p:cNvPr>
          <p:cNvSpPr txBox="1"/>
          <p:nvPr/>
        </p:nvSpPr>
        <p:spPr>
          <a:xfrm>
            <a:off x="5184001" y="3748919"/>
            <a:ext cx="1072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Figure 6</a:t>
            </a:r>
            <a:endParaRPr lang="en-AU" sz="1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AB9BC1E-EDC5-F944-AD68-BCBBE5FC5BB7}"/>
              </a:ext>
            </a:extLst>
          </p:cNvPr>
          <p:cNvSpPr txBox="1"/>
          <p:nvPr/>
        </p:nvSpPr>
        <p:spPr>
          <a:xfrm>
            <a:off x="11057767" y="3676366"/>
            <a:ext cx="1072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Figure 7</a:t>
            </a:r>
            <a:endParaRPr lang="en-AU" sz="1200" b="1" dirty="0"/>
          </a:p>
        </p:txBody>
      </p:sp>
    </p:spTree>
    <p:extLst>
      <p:ext uri="{BB962C8B-B14F-4D97-AF65-F5344CB8AC3E}">
        <p14:creationId xmlns:p14="http://schemas.microsoft.com/office/powerpoint/2010/main" val="3811075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D2AE59-5630-4D5C-83A9-4CDEF4D7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49" y="43190"/>
            <a:ext cx="9389288" cy="702395"/>
          </a:xfrm>
        </p:spPr>
        <p:txBody>
          <a:bodyPr>
            <a:normAutofit/>
          </a:bodyPr>
          <a:lstStyle/>
          <a:p>
            <a:r>
              <a:rPr lang="en-US" sz="1800" dirty="0"/>
              <a:t>Study 2: What is the role of offending propensity and social and ecological risk in reoffending among justice-involved adolescents?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61B51-19E8-1412-3155-39DDEACA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A0F57A-4AB8-9FF7-6102-E78288A0DE33}"/>
              </a:ext>
            </a:extLst>
          </p:cNvPr>
          <p:cNvSpPr txBox="1"/>
          <p:nvPr/>
        </p:nvSpPr>
        <p:spPr>
          <a:xfrm>
            <a:off x="733276" y="647420"/>
            <a:ext cx="10562079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Data: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Queensland Youth Justice data; proven offences and YLS-CMI Risk Assessment tool (conducted within 6 months of order commencement)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Sample frame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: All Queensland adolescents aged 10 – 16 years born between 2001 and before July 2007 (reflects adolescent period in which 17-year-olds were in the QLD Youth Justice system) who had at least one supervised order (N=3295); index event is first supervised order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Analysis: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Association between offending propensity and social and ecological risk (drawn from YLS-CMI within first 6 months of order commencement) and number proven offences 12 months following first supervised order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</a:pP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981F09-23B2-5807-D645-B0F2E63C414C}"/>
              </a:ext>
            </a:extLst>
          </p:cNvPr>
          <p:cNvSpPr txBox="1"/>
          <p:nvPr/>
        </p:nvSpPr>
        <p:spPr>
          <a:xfrm>
            <a:off x="733276" y="1890801"/>
            <a:ext cx="10715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Table 1: Bivariate and adjusted relationships between offending propensity factors and social and ecological  risks and reoffending within 12 months of first supervised orders (Negative binomial regression models)</a:t>
            </a:r>
            <a:endParaRPr lang="en-AU" sz="14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6AEFCEA-3DCD-78BE-813D-2CD84B333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813643"/>
              </p:ext>
            </p:extLst>
          </p:nvPr>
        </p:nvGraphicFramePr>
        <p:xfrm>
          <a:off x="1272208" y="2379690"/>
          <a:ext cx="7991999" cy="415922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034395">
                  <a:extLst>
                    <a:ext uri="{9D8B030D-6E8A-4147-A177-3AD203B41FA5}">
                      <a16:colId xmlns:a16="http://schemas.microsoft.com/office/drawing/2014/main" val="143846582"/>
                    </a:ext>
                  </a:extLst>
                </a:gridCol>
                <a:gridCol w="1347127">
                  <a:extLst>
                    <a:ext uri="{9D8B030D-6E8A-4147-A177-3AD203B41FA5}">
                      <a16:colId xmlns:a16="http://schemas.microsoft.com/office/drawing/2014/main" val="1596744219"/>
                    </a:ext>
                  </a:extLst>
                </a:gridCol>
                <a:gridCol w="1086287">
                  <a:extLst>
                    <a:ext uri="{9D8B030D-6E8A-4147-A177-3AD203B41FA5}">
                      <a16:colId xmlns:a16="http://schemas.microsoft.com/office/drawing/2014/main" val="2044374491"/>
                    </a:ext>
                  </a:extLst>
                </a:gridCol>
                <a:gridCol w="1312729">
                  <a:extLst>
                    <a:ext uri="{9D8B030D-6E8A-4147-A177-3AD203B41FA5}">
                      <a16:colId xmlns:a16="http://schemas.microsoft.com/office/drawing/2014/main" val="655098079"/>
                    </a:ext>
                  </a:extLst>
                </a:gridCol>
                <a:gridCol w="1211461">
                  <a:extLst>
                    <a:ext uri="{9D8B030D-6E8A-4147-A177-3AD203B41FA5}">
                      <a16:colId xmlns:a16="http://schemas.microsoft.com/office/drawing/2014/main" val="3039626488"/>
                    </a:ext>
                  </a:extLst>
                </a:gridCol>
              </a:tblGrid>
              <a:tr h="405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+mj-lt"/>
                        </a:rPr>
                        <a:t> 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+mj-lt"/>
                        </a:rPr>
                        <a:t>Bivariate models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+mj-lt"/>
                        </a:rPr>
                        <a:t>Full model (adjusted coefficients)</a:t>
                      </a:r>
                      <a:endParaRPr lang="en-AU" sz="1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532551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 dirty="0">
                          <a:effectLst/>
                          <a:latin typeface="+mj-lt"/>
                        </a:rPr>
                        <a:t>Independent variables</a:t>
                      </a:r>
                      <a:endParaRPr lang="en-AU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+mj-lt"/>
                        </a:rPr>
                        <a:t>Coefficients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+mj-lt"/>
                        </a:rPr>
                        <a:t>S.E.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kern="100">
                          <a:effectLst/>
                          <a:latin typeface="+mj-lt"/>
                        </a:rPr>
                        <a:t>Coefficients</a:t>
                      </a:r>
                      <a:endParaRPr lang="en-AU" sz="1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kern="100">
                          <a:effectLst/>
                          <a:latin typeface="+mj-lt"/>
                        </a:rPr>
                        <a:t>S.E</a:t>
                      </a:r>
                      <a:endParaRPr lang="en-AU" sz="1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extLst>
                  <a:ext uri="{0D108BD9-81ED-4DB2-BD59-A6C34878D82A}">
                    <a16:rowId xmlns:a16="http://schemas.microsoft.com/office/drawing/2014/main" val="2455394028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  <a:latin typeface="+mj-lt"/>
                        </a:rPr>
                        <a:t>Sex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0.141***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0.027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0.135***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0.027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94565999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  <a:latin typeface="+mj-lt"/>
                        </a:rPr>
                        <a:t>Age 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-0.167***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-0.179***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0.019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44451194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1" kern="100" dirty="0">
                          <a:effectLst/>
                          <a:latin typeface="+mj-lt"/>
                        </a:rPr>
                        <a:t>Offending propensity indicators</a:t>
                      </a:r>
                      <a:endParaRPr lang="en-AU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83009562"/>
                  </a:ext>
                </a:extLst>
              </a:tr>
              <a:tr h="2056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i="1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Self control</a:t>
                      </a:r>
                      <a:endParaRPr lang="en-AU" sz="1200" b="1" i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3342680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Short attention span 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0.318***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0.047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56694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Poor frustration tolerance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0.138**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-0.108*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30670844"/>
                  </a:ext>
                </a:extLst>
              </a:tr>
              <a:tr h="2056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i="1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Personality morality</a:t>
                      </a:r>
                      <a:endParaRPr lang="en-AU" sz="1200" b="1" i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12211241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Antisocial attitudes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0.562***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0.048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0.287***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5635543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Inadequate guilt feelings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0.322***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0.070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92144751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1" kern="100" dirty="0">
                          <a:effectLst/>
                          <a:latin typeface="+mj-lt"/>
                        </a:rPr>
                        <a:t>Social and ecological risk factors </a:t>
                      </a:r>
                      <a:endParaRPr lang="en-AU" sz="12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2465251"/>
                  </a:ext>
                </a:extLst>
              </a:tr>
              <a:tr h="245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Inadequate parental supervision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0.535***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0.140*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30148196"/>
                  </a:ext>
                </a:extLst>
              </a:tr>
              <a:tr h="203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(Parents) difficulty controlling behaviour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0.698***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0.310***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0.062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2543244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Some delinquent friends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0.849***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0.069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0.435***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0.076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67425917"/>
                  </a:ext>
                </a:extLst>
              </a:tr>
              <a:tr h="240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No or few positive acquaintances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0.504***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0.048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0.241***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72059496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History of truancy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0.577***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0.216***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0125530"/>
                  </a:ext>
                </a:extLst>
              </a:tr>
              <a:tr h="14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Occasional/chronic alcohol or drug use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0.333***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0.056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0.134*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0.061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31376868"/>
                  </a:ext>
                </a:extLst>
              </a:tr>
              <a:tr h="20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b="0" kern="100" dirty="0">
                          <a:effectLst/>
                          <a:latin typeface="+mj-lt"/>
                        </a:rPr>
                        <a:t>Constant</a:t>
                      </a:r>
                      <a:endParaRPr lang="en-AU" sz="12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kern="100" dirty="0">
                          <a:effectLst/>
                          <a:latin typeface="+mj-lt"/>
                        </a:rPr>
                        <a:t>--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200" kern="100" dirty="0">
                          <a:effectLst/>
                          <a:latin typeface="+mj-lt"/>
                        </a:rPr>
                        <a:t>- </a:t>
                      </a:r>
                      <a:endParaRPr lang="en-AU" sz="1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23" marR="63523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3.378***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0.282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80457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43E8338FDC9C408CDDDEEC826928C5" ma:contentTypeVersion="7" ma:contentTypeDescription="Create a new document." ma:contentTypeScope="" ma:versionID="4869f738a1c8ad9d0a7c92be922a8004">
  <xsd:schema xmlns:xsd="http://www.w3.org/2001/XMLSchema" xmlns:xs="http://www.w3.org/2001/XMLSchema" xmlns:p="http://schemas.microsoft.com/office/2006/metadata/properties" xmlns:ns2="a3ecbb17-1f6f-4e68-abbf-ed5d078c7c89" xmlns:ns3="d2bc505b-9134-47ed-a2f0-2290ded54739" xmlns:ns4="1205d717-f258-4695-a62f-f57fc629dc43" xmlns:ns5="cbecc781-00c5-4158-9dd4-9d46c8013956" targetNamespace="http://schemas.microsoft.com/office/2006/metadata/properties" ma:root="true" ma:fieldsID="c74747a6fea2fc47ef0c1f50f4f5ef3e" ns2:_="" ns3:_="" ns4:_="" ns5:_="">
    <xsd:import namespace="a3ecbb17-1f6f-4e68-abbf-ed5d078c7c89"/>
    <xsd:import namespace="d2bc505b-9134-47ed-a2f0-2290ded54739"/>
    <xsd:import namespace="1205d717-f258-4695-a62f-f57fc629dc43"/>
    <xsd:import namespace="cbecc781-00c5-4158-9dd4-9d46c80139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Tags" minOccurs="0"/>
                <xsd:element ref="ns2:Modules" minOccurs="0"/>
                <xsd:element ref="ns2:Thumbnail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tags0" minOccurs="0"/>
                <xsd:element ref="ns2:Reference" minOccurs="0"/>
                <xsd:element ref="ns2:MediaServiceLocation" minOccurs="0"/>
                <xsd:element ref="ns2:MediaServiceObjectDetectorVersion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Not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ecbb17-1f6f-4e68-abbf-ed5d078c7c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ags" ma:index="14" nillable="true" ma:displayName="Tags" ma:format="Dropdown" ma:internalName="Tag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Python"/>
                        <xsd:enumeration value="Oracle"/>
                        <xsd:enumeration value="SAS"/>
                        <xsd:enumeration value="Excel"/>
                        <xsd:enumeration value="CSV"/>
                        <xsd:enumeration value="SQL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odules" ma:index="15" nillable="true" ma:displayName="Modules" ma:format="Dropdown" ma:internalName="Module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pandas"/>
                        <xsd:enumeration value="numpy"/>
                        <xsd:enumeration value="cx_Oracl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Thumbnail" ma:index="16" nillable="true" ma:displayName="Thumbnail" ma:format="Thumbnail" ma:internalName="Thumbnail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tags0" ma:index="22" nillable="true" ma:displayName="Subject" ma:format="Dropdown" ma:internalName="tags0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VO"/>
                    <xsd:enumeration value="Bail"/>
                    <xsd:enumeration value="Remand"/>
                    <xsd:enumeration value="Children and Young People"/>
                    <xsd:enumeration value="Courts"/>
                    <xsd:enumeration value="COVID-19"/>
                    <xsd:enumeration value="Supervision"/>
                    <xsd:enumeration value="Custody"/>
                    <xsd:enumeration value="Diversion"/>
                    <xsd:enumeration value="DV"/>
                    <xsd:enumeration value="Crime"/>
                    <xsd:enumeration value="Justice Demand"/>
                    <xsd:enumeration value="LinDA"/>
                    <xsd:enumeration value="Driving"/>
                    <xsd:enumeration value="Mental Health"/>
                    <xsd:enumeration value="Parole"/>
                    <xsd:enumeration value="Sentencing"/>
                    <xsd:enumeration value="Victims"/>
                    <xsd:enumeration value="Weapons"/>
                    <xsd:enumeration value="Women"/>
                    <xsd:enumeration value="Reform"/>
                    <xsd:enumeration value="CBA"/>
                    <xsd:enumeration value="Aboriginal People"/>
                    <xsd:enumeration value="Drugs"/>
                    <xsd:enumeration value="Policing"/>
                    <xsd:enumeration value="Reoffending"/>
                    <xsd:enumeration value="Sexual Offences"/>
                    <xsd:enumeration value="Property Crime"/>
                    <xsd:enumeration value="Civil"/>
                  </xsd:restriction>
                </xsd:simpleType>
              </xsd:element>
            </xsd:sequence>
          </xsd:extension>
        </xsd:complexContent>
      </xsd:complexType>
    </xsd:element>
    <xsd:element name="Reference" ma:index="23" nillable="true" ma:displayName="Reference" ma:description="Insert TRIM Reference" ma:format="Dropdown" ma:internalName="Reference">
      <xsd:simpleType>
        <xsd:restriction base="dms:Text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c505b-9134-47ed-a2f0-2290ded54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5d717-f258-4695-a62f-f57fc629dc4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a4a9b5ed-3dec-4005-b770-d275ff43f1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30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cc781-00c5-4158-9dd4-9d46c8013956" elementFormDefault="qualified">
    <xsd:import namespace="http://schemas.microsoft.com/office/2006/documentManagement/types"/>
    <xsd:import namespace="http://schemas.microsoft.com/office/infopath/2007/PartnerControls"/>
    <xsd:element name="TaxCatchAll" ma:index="28" nillable="true" ma:displayName="Taxonomy Catch All Column" ma:hidden="true" ma:list="{474ef109-3520-4e77-aa0b-8a6a907347c6}" ma:internalName="TaxCatchAll" ma:showField="CatchAllData" ma:web="cbecc781-00c5-4158-9dd4-9d46c80139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ecc781-00c5-4158-9dd4-9d46c8013956" xsi:nil="true"/>
    <MediaServiceKeyPoints xmlns="a3ecbb17-1f6f-4e68-abbf-ed5d078c7c89" xsi:nil="true"/>
    <Thumbnail xmlns="a3ecbb17-1f6f-4e68-abbf-ed5d078c7c89" xsi:nil="true"/>
    <tags0 xmlns="a3ecbb17-1f6f-4e68-abbf-ed5d078c7c89" xsi:nil="true"/>
    <Notes xmlns="1205d717-f258-4695-a62f-f57fc629dc43" xsi:nil="true"/>
    <lcf76f155ced4ddcb4097134ff3c332f xmlns="1205d717-f258-4695-a62f-f57fc629dc43">
      <Terms xmlns="http://schemas.microsoft.com/office/infopath/2007/PartnerControls"/>
    </lcf76f155ced4ddcb4097134ff3c332f>
    <Modules xmlns="a3ecbb17-1f6f-4e68-abbf-ed5d078c7c89" xsi:nil="true"/>
    <Tags xmlns="a3ecbb17-1f6f-4e68-abbf-ed5d078c7c89" xsi:nil="true"/>
    <Reference xmlns="a3ecbb17-1f6f-4e68-abbf-ed5d078c7c89" xsi:nil="true"/>
  </documentManagement>
</p:properties>
</file>

<file path=customXml/itemProps1.xml><?xml version="1.0" encoding="utf-8"?>
<ds:datastoreItem xmlns:ds="http://schemas.openxmlformats.org/officeDocument/2006/customXml" ds:itemID="{AA0D0F90-A415-40C0-A52B-92C6E3AD6BB4}"/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65614A-92F9-4391-AC3D-F3F5B0704F99}">
  <ds:schemaRefs>
    <ds:schemaRef ds:uri="http://purl.org/dc/elements/1.1/"/>
    <ds:schemaRef ds:uri="230e9df3-be65-4c73-a93b-d1236ebd677e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documentManagement/types"/>
    <ds:schemaRef ds:uri="71af3243-3dd4-4a8d-8c0d-dd76da1f02a5"/>
    <ds:schemaRef ds:uri="http://schemas.microsoft.com/sharepoint/v3"/>
    <ds:schemaRef ds:uri="http://purl.org/dc/terms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Colorful abstract pitch deck</Template>
  <TotalTime>15215</TotalTime>
  <Words>2813</Words>
  <Application>Microsoft Office PowerPoint</Application>
  <PresentationFormat>Widescreen</PresentationFormat>
  <Paragraphs>355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Narrow</vt:lpstr>
      <vt:lpstr>Arial</vt:lpstr>
      <vt:lpstr>Avenir Next LT Pro</vt:lpstr>
      <vt:lpstr>Caibri</vt:lpstr>
      <vt:lpstr>Calibri</vt:lpstr>
      <vt:lpstr>Times New Roman</vt:lpstr>
      <vt:lpstr>Custom</vt:lpstr>
      <vt:lpstr>the role of offending propensity and social and ecological risks in the growth of high frequency youth offending</vt:lpstr>
      <vt:lpstr>overview</vt:lpstr>
      <vt:lpstr>Youth offending trends in Australia</vt:lpstr>
      <vt:lpstr>Drivers of youth crime decline</vt:lpstr>
      <vt:lpstr>What is Driving growth in high frequency youth offending?</vt:lpstr>
      <vt:lpstr>Wikstrom’s developmental ecological action model of situational action theory </vt:lpstr>
      <vt:lpstr>Study 1: changes in offending trajectories for justice-involved young people </vt:lpstr>
      <vt:lpstr>Study 1: changes in offending trajectories for justice-involved young people </vt:lpstr>
      <vt:lpstr>Study 2: What is the role of offending propensity and social and ecological risk in reoffending among justice-involved adolescents?</vt:lpstr>
      <vt:lpstr>Study 2: What is the role of offending propensity and social and ecological risk in reoffending among justice-involved adolescents?</vt:lpstr>
      <vt:lpstr>Study 3: What role do offending propensity and social and ecological risks have in growth of high frequency youth offending</vt:lpstr>
      <vt:lpstr>Study 3: What role do offending propensity and social and ecological risk have in growth in high frequency youth offending</vt:lpstr>
      <vt:lpstr>Summary of findings​</vt:lpstr>
      <vt:lpstr>Implications – theory,  policy and programs​</vt:lpstr>
      <vt:lpstr>Implications – theory,  policy and programs ​cont.​</vt:lpstr>
      <vt:lpstr>Implications – theory,  policy and programs ​cont.​</vt:lpstr>
      <vt:lpstr>Questions?</vt:lpstr>
    </vt:vector>
  </TitlesOfParts>
  <Company>Deakin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Molly McCarthy</dc:creator>
  <cp:lastModifiedBy>Molly McCarthy</cp:lastModifiedBy>
  <cp:revision>11</cp:revision>
  <cp:lastPrinted>2025-07-01T07:48:02Z</cp:lastPrinted>
  <dcterms:created xsi:type="dcterms:W3CDTF">2025-06-30T00:03:29Z</dcterms:created>
  <dcterms:modified xsi:type="dcterms:W3CDTF">2025-08-03T21:56:28Z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0x0101002A43E8338FDC9C408CDDDEEC826928C5</vt:lpwstr>
  </property>
</Properties>
</file>