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1.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7.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harts/colors9.xml" ContentType="application/vnd.ms-office.chartcolorstyle+xml"/>
  <Override PartName="/ppt/theme/themeOverride8.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theme/themeOverride3.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theme/themeOverride6.xml" ContentType="application/vnd.openxmlformats-officedocument.themeOverride+xml"/>
  <Override PartName="/ppt/theme/themeOverride2.xml" ContentType="application/vnd.openxmlformats-officedocument.themeOverride+xml"/>
  <Override PartName="/ppt/charts/colors3.xml" ContentType="application/vnd.ms-office.chartcolorstyle+xml"/>
  <Override PartName="/ppt/charts/style8.xml" ContentType="application/vnd.ms-office.chartstyle+xml"/>
  <Override PartName="/ppt/charts/colors8.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32" r:id="rId5"/>
  </p:sldMasterIdLst>
  <p:notesMasterIdLst>
    <p:notesMasterId r:id="rId30"/>
  </p:notesMasterIdLst>
  <p:handoutMasterIdLst>
    <p:handoutMasterId r:id="rId31"/>
  </p:handoutMasterIdLst>
  <p:sldIdLst>
    <p:sldId id="288" r:id="rId6"/>
    <p:sldId id="335" r:id="rId7"/>
    <p:sldId id="545" r:id="rId8"/>
    <p:sldId id="547" r:id="rId9"/>
    <p:sldId id="549" r:id="rId10"/>
    <p:sldId id="358" r:id="rId11"/>
    <p:sldId id="330" r:id="rId12"/>
    <p:sldId id="383" r:id="rId13"/>
    <p:sldId id="311" r:id="rId14"/>
    <p:sldId id="312" r:id="rId15"/>
    <p:sldId id="340" r:id="rId16"/>
    <p:sldId id="355" r:id="rId17"/>
    <p:sldId id="356" r:id="rId18"/>
    <p:sldId id="348" r:id="rId19"/>
    <p:sldId id="349" r:id="rId20"/>
    <p:sldId id="350" r:id="rId21"/>
    <p:sldId id="476" r:id="rId22"/>
    <p:sldId id="544" r:id="rId23"/>
    <p:sldId id="389" r:id="rId24"/>
    <p:sldId id="550" r:id="rId25"/>
    <p:sldId id="551" r:id="rId26"/>
    <p:sldId id="553" r:id="rId27"/>
    <p:sldId id="385" r:id="rId28"/>
    <p:sldId id="352" r:id="rId2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Sullivan" initials="ES" lastIdx="3" clrIdx="0">
    <p:extLst>
      <p:ext uri="{19B8F6BF-5375-455C-9EA6-DF929625EA0E}">
        <p15:presenceInfo xmlns:p15="http://schemas.microsoft.com/office/powerpoint/2012/main" userId="S-1-5-21-1451058757-1749049392-1947940980-480891" providerId="AD"/>
      </p:ext>
    </p:extLst>
  </p:cmAuthor>
  <p:cmAuthor id="2" name="Erica Breuer" initials="EB" lastIdx="1" clrIdx="1">
    <p:extLst>
      <p:ext uri="{19B8F6BF-5375-455C-9EA6-DF929625EA0E}">
        <p15:presenceInfo xmlns:p15="http://schemas.microsoft.com/office/powerpoint/2012/main" userId="S::eb865@newcastle.edu.au::7a723444-ca9b-4a2b-b4c8-1b3f7ebede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F08"/>
    <a:srgbClr val="7DDDFF"/>
    <a:srgbClr val="E1A797"/>
    <a:srgbClr val="000000"/>
    <a:srgbClr val="00B0F0"/>
    <a:srgbClr val="0091C4"/>
    <a:srgbClr val="35B0E6"/>
    <a:srgbClr val="FF00EF"/>
    <a:srgbClr val="4D4D4C"/>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59001" autoAdjust="0"/>
  </p:normalViewPr>
  <p:slideViewPr>
    <p:cSldViewPr snapToGrid="0" snapToObjects="1" showGuides="1">
      <p:cViewPr varScale="1">
        <p:scale>
          <a:sx n="46" d="100"/>
          <a:sy n="46" d="100"/>
        </p:scale>
        <p:origin x="628" y="28"/>
      </p:cViewPr>
      <p:guideLst>
        <p:guide pos="325"/>
        <p:guide orient="horz" pos="2160"/>
      </p:guideLst>
    </p:cSldViewPr>
  </p:slideViewPr>
  <p:notesTextViewPr>
    <p:cViewPr>
      <p:scale>
        <a:sx n="3" d="2"/>
        <a:sy n="3" d="2"/>
      </p:scale>
      <p:origin x="0" y="0"/>
    </p:cViewPr>
  </p:notesTextViewPr>
  <p:sorterViewPr>
    <p:cViewPr>
      <p:scale>
        <a:sx n="66" d="100"/>
        <a:sy n="66" d="100"/>
      </p:scale>
      <p:origin x="0" y="-1820"/>
    </p:cViewPr>
  </p:sorterViewPr>
  <p:notesViewPr>
    <p:cSldViewPr snapToGrid="0" snapToObjects="1">
      <p:cViewPr varScale="1">
        <p:scale>
          <a:sx n="123" d="100"/>
          <a:sy n="123" d="100"/>
        </p:scale>
        <p:origin x="528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uonstaff-my.sharepoint.com/personal/mgwr780_newcastle_edu_au/Documents/AMOSS/Intergenerational%20Offending/Excel%20graphs%20derived%20from%20WEIGHTED%20primary%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4.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5.bin"/></Relationships>
</file>

<file path=ppt/charts/_rels/chart2.xml.rels><?xml version="1.0" encoding="UTF-8" standalone="yes"?>
<Relationships xmlns="http://schemas.openxmlformats.org/package/2006/relationships"><Relationship Id="rId3" Type="http://schemas.openxmlformats.org/officeDocument/2006/relationships/oleObject" Target="https://uonstaff-my.sharepoint.com/personal/mgwr780_newcastle_edu_au/Documents/AMOSS/Intergenerational%20Offending/Excel%20graphs%20derived%20from%20primary%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AU" sz="2400" b="1" dirty="0">
                <a:solidFill>
                  <a:schemeClr val="bg1"/>
                </a:solidFill>
              </a:rPr>
              <a:t>ADULTS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41-4C1A-8C5A-657593D51B71}"/>
              </c:ext>
            </c:extLst>
          </c:dPt>
          <c:dPt>
            <c:idx val="1"/>
            <c:bubble3D val="0"/>
            <c:spPr>
              <a:solidFill>
                <a:srgbClr val="F86F08"/>
              </a:solidFill>
              <a:ln w="19050">
                <a:solidFill>
                  <a:schemeClr val="lt1"/>
                </a:solidFill>
              </a:ln>
              <a:effectLst/>
            </c:spPr>
            <c:extLst>
              <c:ext xmlns:c16="http://schemas.microsoft.com/office/drawing/2014/chart" uri="{C3380CC4-5D6E-409C-BE32-E72D297353CC}">
                <c16:uniqueId val="{00000003-ED41-4C1A-8C5A-657593D51B71}"/>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ED41-4C1A-8C5A-657593D51B71}"/>
              </c:ext>
            </c:extLst>
          </c:dPt>
          <c:dPt>
            <c:idx val="3"/>
            <c:bubble3D val="0"/>
            <c:spPr>
              <a:solidFill>
                <a:srgbClr val="E1A797"/>
              </a:solidFill>
              <a:ln w="19050">
                <a:solidFill>
                  <a:schemeClr val="lt1"/>
                </a:solidFill>
              </a:ln>
              <a:effectLst/>
            </c:spPr>
            <c:extLst>
              <c:ext xmlns:c16="http://schemas.microsoft.com/office/drawing/2014/chart" uri="{C3380CC4-5D6E-409C-BE32-E72D297353CC}">
                <c16:uniqueId val="{00000007-ED41-4C1A-8C5A-657593D51B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D41-4C1A-8C5A-657593D51B71}"/>
              </c:ext>
            </c:extLst>
          </c:dPt>
          <c:dPt>
            <c:idx val="5"/>
            <c:bubble3D val="0"/>
            <c:spPr>
              <a:solidFill>
                <a:srgbClr val="FFFF00"/>
              </a:solidFill>
              <a:ln w="19050">
                <a:solidFill>
                  <a:schemeClr val="lt1"/>
                </a:solidFill>
              </a:ln>
              <a:effectLst/>
            </c:spPr>
            <c:extLst>
              <c:ext xmlns:c16="http://schemas.microsoft.com/office/drawing/2014/chart" uri="{C3380CC4-5D6E-409C-BE32-E72D297353CC}">
                <c16:uniqueId val="{0000000B-ED41-4C1A-8C5A-657593D51B71}"/>
              </c:ext>
            </c:extLst>
          </c:dPt>
          <c:dLbls>
            <c:dLbl>
              <c:idx val="0"/>
              <c:tx>
                <c:rich>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fld id="{42D5BAD9-FEA2-4609-82C6-7F2FF56A1946}" type="CATEGORYNAME">
                      <a:rPr lang="en-AU" sz="1400"/>
                      <a:pPr>
                        <a:defRPr sz="1000" b="1" cap="none" spc="0">
                          <a:ln w="0"/>
                          <a:solidFill>
                            <a:schemeClr val="tx1"/>
                          </a:solidFill>
                          <a:effectLst>
                            <a:outerShdw blurRad="38100" dist="19050" dir="2700000" algn="tl" rotWithShape="0">
                              <a:schemeClr val="dk1">
                                <a:alpha val="40000"/>
                              </a:schemeClr>
                            </a:outerShdw>
                          </a:effectLst>
                        </a:defRPr>
                      </a:pPr>
                      <a:t>[CATEGORY NAME]</a:t>
                    </a:fld>
                    <a:r>
                      <a:rPr lang="en-AU" sz="1000" baseline="0" dirty="0"/>
                      <a:t>, </a:t>
                    </a:r>
                    <a:fld id="{C63E657E-CA82-4FAA-A45C-26614DCCFDF3}" type="VALUE">
                      <a:rPr lang="en-AU" sz="1400" baseline="0"/>
                      <a:pPr>
                        <a:defRPr sz="1000" b="1" cap="none" spc="0">
                          <a:ln w="0"/>
                          <a:solidFill>
                            <a:schemeClr val="tx1"/>
                          </a:solidFill>
                          <a:effectLst>
                            <a:outerShdw blurRad="38100" dist="19050" dir="2700000" algn="tl" rotWithShape="0">
                              <a:schemeClr val="dk1">
                                <a:alpha val="40000"/>
                              </a:schemeClr>
                            </a:outerShdw>
                          </a:effectLst>
                        </a:defRPr>
                      </a:pPr>
                      <a:t>[VALUE]</a:t>
                    </a:fld>
                    <a:r>
                      <a:rPr lang="en-AU" sz="1400" baseline="0" dirty="0"/>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24457734330074757"/>
                      <c:h val="0.22636439966414773"/>
                    </c:manualLayout>
                  </c15:layout>
                  <c15:dlblFieldTable/>
                  <c15:showDataLabelsRange val="0"/>
                </c:ext>
                <c:ext xmlns:c16="http://schemas.microsoft.com/office/drawing/2014/chart" uri="{C3380CC4-5D6E-409C-BE32-E72D297353CC}">
                  <c16:uniqueId val="{00000001-ED41-4C1A-8C5A-657593D51B71}"/>
                </c:ext>
              </c:extLst>
            </c:dLbl>
            <c:dLbl>
              <c:idx val="1"/>
              <c:tx>
                <c:rich>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fld id="{C40A378A-7045-41CB-9366-4628B49B41D9}" type="CATEGORYNAME">
                      <a:rPr lang="en-AU" sz="1000"/>
                      <a:pPr>
                        <a:defRPr sz="1000" b="1" cap="none" spc="0">
                          <a:ln w="0"/>
                          <a:solidFill>
                            <a:schemeClr val="tx1"/>
                          </a:solidFill>
                          <a:effectLst>
                            <a:outerShdw blurRad="38100" dist="19050" dir="2700000" algn="tl" rotWithShape="0">
                              <a:schemeClr val="dk1">
                                <a:alpha val="40000"/>
                              </a:schemeClr>
                            </a:outerShdw>
                          </a:effectLst>
                        </a:defRPr>
                      </a:pPr>
                      <a:t>[CATEGORY NAME]</a:t>
                    </a:fld>
                    <a:r>
                      <a:rPr lang="en-AU" sz="1000" baseline="0"/>
                      <a:t>, </a:t>
                    </a:r>
                    <a:fld id="{74E56302-D605-4ACB-86B7-D830EE90DB64}" type="VALUE">
                      <a:rPr lang="en-AU" sz="1000" baseline="0"/>
                      <a:pPr>
                        <a:defRPr sz="1000" b="1" cap="none" spc="0">
                          <a:ln w="0"/>
                          <a:solidFill>
                            <a:schemeClr val="tx1"/>
                          </a:solidFill>
                          <a:effectLst>
                            <a:outerShdw blurRad="38100" dist="19050" dir="2700000" algn="tl" rotWithShape="0">
                              <a:schemeClr val="dk1">
                                <a:alpha val="40000"/>
                              </a:schemeClr>
                            </a:outerShdw>
                          </a:effectLst>
                        </a:defRPr>
                      </a:pPr>
                      <a:t>[VALUE]</a:t>
                    </a:fld>
                    <a:r>
                      <a:rPr lang="en-AU" sz="1000" baseline="0"/>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D41-4C1A-8C5A-657593D51B71}"/>
                </c:ext>
              </c:extLst>
            </c:dLbl>
            <c:dLbl>
              <c:idx val="2"/>
              <c:tx>
                <c:rich>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fld id="{3339E5EA-FD55-4A36-8356-C08ADA355FB8}" type="CATEGORYNAME">
                      <a:rPr lang="en-AU" sz="1000"/>
                      <a:pPr>
                        <a:defRPr sz="1000" b="1" cap="none" spc="0">
                          <a:ln w="0"/>
                          <a:solidFill>
                            <a:schemeClr val="tx1"/>
                          </a:solidFill>
                          <a:effectLst>
                            <a:outerShdw blurRad="38100" dist="19050" dir="2700000" algn="tl" rotWithShape="0">
                              <a:schemeClr val="dk1">
                                <a:alpha val="40000"/>
                              </a:schemeClr>
                            </a:outerShdw>
                          </a:effectLst>
                        </a:defRPr>
                      </a:pPr>
                      <a:t>[CATEGORY NAME]</a:t>
                    </a:fld>
                    <a:r>
                      <a:rPr lang="en-AU" sz="1000" baseline="0"/>
                      <a:t>, </a:t>
                    </a:r>
                    <a:fld id="{F2E19DF7-8DCA-49BE-AB2D-C8471DCCEC64}" type="VALUE">
                      <a:rPr lang="en-AU" sz="1000" baseline="0"/>
                      <a:pPr>
                        <a:defRPr sz="1000" b="1" cap="none" spc="0">
                          <a:ln w="0"/>
                          <a:solidFill>
                            <a:schemeClr val="tx1"/>
                          </a:solidFill>
                          <a:effectLst>
                            <a:outerShdw blurRad="38100" dist="19050" dir="2700000" algn="tl" rotWithShape="0">
                              <a:schemeClr val="dk1">
                                <a:alpha val="40000"/>
                              </a:schemeClr>
                            </a:outerShdw>
                          </a:effectLst>
                        </a:defRPr>
                      </a:pPr>
                      <a:t>[VALUE]</a:t>
                    </a:fld>
                    <a:r>
                      <a:rPr lang="en-AU" sz="1000" baseline="0"/>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D41-4C1A-8C5A-657593D51B71}"/>
                </c:ext>
              </c:extLst>
            </c:dLbl>
            <c:dLbl>
              <c:idx val="3"/>
              <c:tx>
                <c:rich>
                  <a:bodyPr/>
                  <a:lstStyle/>
                  <a:p>
                    <a:fld id="{9EEEAAAC-C167-42F5-ABFF-4F03A546F036}" type="CATEGORYNAME">
                      <a:rPr lang="en-AU" smtClean="0"/>
                      <a:pPr/>
                      <a:t>[CATEGORY NAME]</a:t>
                    </a:fld>
                    <a:r>
                      <a:rPr lang="en-AU" baseline="0" dirty="0"/>
                      <a:t>, </a:t>
                    </a:r>
                    <a:fld id="{071D54BC-EC51-4EA4-8AE9-450D33A6BB15}" type="VALUE">
                      <a:rPr lang="en-AU" baseline="0"/>
                      <a:pPr/>
                      <a:t>[VALUE]</a:t>
                    </a:fld>
                    <a:r>
                      <a:rPr lang="en-AU" baseline="0" dirty="0"/>
                      <a:t>%</a:t>
                    </a:r>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D41-4C1A-8C5A-657593D51B71}"/>
                </c:ext>
              </c:extLst>
            </c:dLbl>
            <c:dLbl>
              <c:idx val="4"/>
              <c:layout>
                <c:manualLayout>
                  <c:x val="-0.18492209750376948"/>
                  <c:y val="6.1070892586789313E-2"/>
                </c:manualLayout>
              </c:layout>
              <c:tx>
                <c:rich>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fld id="{43872383-0F76-4010-ADBE-868910140B70}" type="CATEGORYNAME">
                      <a:rPr lang="en-US" sz="1000"/>
                      <a:pPr>
                        <a:defRPr sz="1000" b="1" cap="none" spc="0">
                          <a:ln w="0"/>
                          <a:solidFill>
                            <a:schemeClr val="tx1"/>
                          </a:solidFill>
                          <a:effectLst>
                            <a:outerShdw blurRad="38100" dist="19050" dir="2700000" algn="tl" rotWithShape="0">
                              <a:schemeClr val="dk1">
                                <a:alpha val="40000"/>
                              </a:schemeClr>
                            </a:outerShdw>
                          </a:effectLst>
                        </a:defRPr>
                      </a:pPr>
                      <a:t>[CATEGORY NAME]</a:t>
                    </a:fld>
                    <a:r>
                      <a:rPr lang="en-US" sz="1000" baseline="0"/>
                      <a:t>, </a:t>
                    </a:r>
                    <a:fld id="{67AE5CEE-3771-4AD0-A553-0EA746EDB4B7}" type="VALUE">
                      <a:rPr lang="en-US" sz="1000" baseline="0"/>
                      <a:pPr>
                        <a:defRPr sz="1000" b="1" cap="none" spc="0">
                          <a:ln w="0"/>
                          <a:solidFill>
                            <a:schemeClr val="tx1"/>
                          </a:solidFill>
                          <a:effectLst>
                            <a:outerShdw blurRad="38100" dist="19050" dir="2700000" algn="tl" rotWithShape="0">
                              <a:schemeClr val="dk1">
                                <a:alpha val="40000"/>
                              </a:schemeClr>
                            </a:outerShdw>
                          </a:effectLst>
                        </a:defRPr>
                      </a:pPr>
                      <a:t>[VALUE]</a:t>
                    </a:fld>
                    <a:r>
                      <a:rPr lang="en-US" sz="1000" baseline="0"/>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D41-4C1A-8C5A-657593D51B71}"/>
                </c:ext>
              </c:extLst>
            </c:dLbl>
            <c:dLbl>
              <c:idx val="5"/>
              <c:layout>
                <c:manualLayout>
                  <c:x val="-0.21113265384667637"/>
                  <c:y val="6.7170445004197535E-3"/>
                </c:manualLayout>
              </c:layout>
              <c:tx>
                <c:rich>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AU" sz="1400" baseline="0" dirty="0"/>
                      <a:t>Parent been in prison, </a:t>
                    </a:r>
                    <a:fld id="{2B658974-0A8D-4A2B-93B6-111FA3ECA880}" type="VALUE">
                      <a:rPr lang="en-AU" sz="1400" baseline="0"/>
                      <a:pPr>
                        <a:defRPr sz="1000" b="1" cap="none" spc="0">
                          <a:ln w="0"/>
                          <a:solidFill>
                            <a:schemeClr val="tx1"/>
                          </a:solidFill>
                          <a:effectLst>
                            <a:outerShdw blurRad="38100" dist="19050" dir="2700000" algn="tl" rotWithShape="0">
                              <a:schemeClr val="dk1">
                                <a:alpha val="40000"/>
                              </a:schemeClr>
                            </a:outerShdw>
                          </a:effectLst>
                        </a:defRPr>
                      </a:pPr>
                      <a:t>[VALUE]</a:t>
                    </a:fld>
                    <a:r>
                      <a:rPr lang="en-AU" sz="1400" baseline="0" dirty="0"/>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D41-4C1A-8C5A-657593D51B7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'Adults &amp; Youth in Prison Overal'!$A$28:$A$32</c:f>
              <c:strCache>
                <c:ptCount val="5"/>
                <c:pt idx="0">
                  <c:v>No parent been in prison</c:v>
                </c:pt>
                <c:pt idx="1">
                  <c:v>Father been in prison</c:v>
                </c:pt>
                <c:pt idx="2">
                  <c:v>Mother been in prison</c:v>
                </c:pt>
                <c:pt idx="3">
                  <c:v>Both parents been in prison</c:v>
                </c:pt>
                <c:pt idx="4">
                  <c:v>Not stated</c:v>
                </c:pt>
              </c:strCache>
            </c:strRef>
          </c:cat>
          <c:val>
            <c:numRef>
              <c:f>'Adults &amp; Youth in Prison Overal'!$B$27:$B$31</c:f>
              <c:numCache>
                <c:formatCode>0.0</c:formatCode>
                <c:ptCount val="5"/>
                <c:pt idx="0">
                  <c:v>81.115331431271997</c:v>
                </c:pt>
                <c:pt idx="1">
                  <c:v>12.968440951497437</c:v>
                </c:pt>
                <c:pt idx="2">
                  <c:v>2.0514256708266969</c:v>
                </c:pt>
                <c:pt idx="3">
                  <c:v>1.8658871715881047</c:v>
                </c:pt>
                <c:pt idx="4">
                  <c:v>1.9989147748157747</c:v>
                </c:pt>
              </c:numCache>
            </c:numRef>
          </c:val>
          <c:extLst>
            <c:ext xmlns:c16="http://schemas.microsoft.com/office/drawing/2014/chart" uri="{C3380CC4-5D6E-409C-BE32-E72D297353CC}">
              <c16:uniqueId val="{0000000C-ED41-4C1A-8C5A-657593D51B71}"/>
            </c:ext>
          </c:extLst>
        </c:ser>
        <c:dLbls>
          <c:showLegendKey val="0"/>
          <c:showVal val="0"/>
          <c:showCatName val="0"/>
          <c:showSerName val="0"/>
          <c:showPercent val="0"/>
          <c:showBubbleSize val="0"/>
          <c:showLeaderLines val="1"/>
        </c:dLbls>
        <c:gapWidth val="100"/>
        <c:splitType val="cust"/>
        <c:custSplit>
          <c:secondPiePt val="1"/>
          <c:secondPiePt val="2"/>
          <c:secondPiePt val="3"/>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45603674540683"/>
          <c:y val="5.0925925925925923E-2"/>
          <c:w val="0.72634426946631669"/>
          <c:h val="0.69264654418197724"/>
        </c:manualLayout>
      </c:layout>
      <c:barChart>
        <c:barDir val="col"/>
        <c:grouping val="clustered"/>
        <c:varyColors val="0"/>
        <c:ser>
          <c:idx val="0"/>
          <c:order val="0"/>
          <c:tx>
            <c:strRef>
              <c:f>'Times in Detention JD'!$B$14</c:f>
              <c:strCache>
                <c:ptCount val="1"/>
                <c:pt idx="0">
                  <c:v>Any parent been in prison</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'Times in Detention JD'!$A$15:$A$18</c:f>
              <c:strCache>
                <c:ptCount val="4"/>
                <c:pt idx="0">
                  <c:v>First time in detention</c:v>
                </c:pt>
                <c:pt idx="1">
                  <c:v>Two to five times</c:v>
                </c:pt>
                <c:pt idx="2">
                  <c:v>Six to ten times</c:v>
                </c:pt>
                <c:pt idx="3">
                  <c:v>More than 10 times </c:v>
                </c:pt>
              </c:strCache>
            </c:strRef>
          </c:cat>
          <c:val>
            <c:numRef>
              <c:f>'Times in Detention JD'!$B$15:$B$18</c:f>
              <c:numCache>
                <c:formatCode>0.0</c:formatCode>
                <c:ptCount val="4"/>
                <c:pt idx="0">
                  <c:v>31.428571428571427</c:v>
                </c:pt>
                <c:pt idx="1">
                  <c:v>52.884615384615387</c:v>
                </c:pt>
                <c:pt idx="2">
                  <c:v>53.488372093023251</c:v>
                </c:pt>
                <c:pt idx="3">
                  <c:v>84.210526315789465</c:v>
                </c:pt>
              </c:numCache>
            </c:numRef>
          </c:val>
          <c:extLst>
            <c:ext xmlns:c16="http://schemas.microsoft.com/office/drawing/2014/chart" uri="{C3380CC4-5D6E-409C-BE32-E72D297353CC}">
              <c16:uniqueId val="{00000000-B169-4D5F-94F4-493D83EFE391}"/>
            </c:ext>
          </c:extLst>
        </c:ser>
        <c:dLbls>
          <c:dLblPos val="outEnd"/>
          <c:showLegendKey val="0"/>
          <c:showVal val="1"/>
          <c:showCatName val="0"/>
          <c:showSerName val="0"/>
          <c:showPercent val="0"/>
          <c:showBubbleSize val="0"/>
        </c:dLbls>
        <c:gapWidth val="219"/>
        <c:overlap val="-27"/>
        <c:axId val="628794888"/>
        <c:axId val="628794232"/>
      </c:barChart>
      <c:catAx>
        <c:axId val="62879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620000" spcFirstLastPara="1" vertOverflow="ellipsis"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628794232"/>
        <c:crosses val="autoZero"/>
        <c:auto val="1"/>
        <c:lblAlgn val="ctr"/>
        <c:lblOffset val="100"/>
        <c:noMultiLvlLbl val="0"/>
      </c:catAx>
      <c:valAx>
        <c:axId val="628794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Percentage with Parent in Prison</a:t>
                </a:r>
              </a:p>
            </c:rich>
          </c:tx>
          <c:layout>
            <c:manualLayout>
              <c:xMode val="edge"/>
              <c:yMode val="edge"/>
              <c:x val="4.8732503609350525E-2"/>
              <c:y val="8.2091016259428218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794888"/>
        <c:crosses val="autoZero"/>
        <c:crossBetween val="between"/>
      </c:valAx>
      <c:spPr>
        <a:noFill/>
        <a:ln>
          <a:noFill/>
        </a:ln>
        <a:effectLst/>
      </c:spPr>
    </c:plotArea>
    <c:plotVisOnly val="1"/>
    <c:dispBlanksAs val="gap"/>
    <c:showDLblsOverMax val="0"/>
    <c:extLst/>
  </c:chart>
  <c:spPr>
    <a:solidFill>
      <a:srgbClr val="FFFFFF"/>
    </a:solid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35577991401381"/>
          <c:y val="5.0925842507672812E-2"/>
          <c:w val="0.65987248468941384"/>
          <c:h val="0.6891046952464274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3B81-4698-A539-3902621693A7}"/>
              </c:ext>
            </c:extLst>
          </c:dPt>
          <c:dPt>
            <c:idx val="1"/>
            <c:invertIfNegative val="0"/>
            <c:bubble3D val="0"/>
            <c:spPr>
              <a:solidFill>
                <a:srgbClr val="F86F08"/>
              </a:solidFill>
              <a:ln>
                <a:noFill/>
              </a:ln>
              <a:effectLst/>
            </c:spPr>
            <c:extLst>
              <c:ext xmlns:c16="http://schemas.microsoft.com/office/drawing/2014/chart" uri="{C3380CC4-5D6E-409C-BE32-E72D297353CC}">
                <c16:uniqueId val="{00000003-3B81-4698-A539-3902621693A7}"/>
              </c:ext>
            </c:extLst>
          </c:dPt>
          <c:dPt>
            <c:idx val="3"/>
            <c:invertIfNegative val="0"/>
            <c:bubble3D val="0"/>
            <c:spPr>
              <a:solidFill>
                <a:srgbClr val="61D6FF"/>
              </a:solidFill>
              <a:ln>
                <a:noFill/>
              </a:ln>
              <a:effectLst/>
            </c:spPr>
            <c:extLst>
              <c:ext xmlns:c16="http://schemas.microsoft.com/office/drawing/2014/chart" uri="{C3380CC4-5D6E-409C-BE32-E72D297353CC}">
                <c16:uniqueId val="{00000005-3B81-4698-A539-3902621693A7}"/>
              </c:ext>
            </c:extLst>
          </c:dPt>
          <c:dPt>
            <c:idx val="4"/>
            <c:invertIfNegative val="0"/>
            <c:bubble3D val="0"/>
            <c:spPr>
              <a:solidFill>
                <a:srgbClr val="61D6FF"/>
              </a:solidFill>
              <a:ln>
                <a:noFill/>
              </a:ln>
              <a:effectLst/>
            </c:spPr>
            <c:extLst>
              <c:ext xmlns:c16="http://schemas.microsoft.com/office/drawing/2014/chart" uri="{C3380CC4-5D6E-409C-BE32-E72D297353CC}">
                <c16:uniqueId val="{00000007-3B81-4698-A539-3902621693A7}"/>
              </c:ext>
            </c:extLst>
          </c:dPt>
          <c:dPt>
            <c:idx val="5"/>
            <c:invertIfNegative val="0"/>
            <c:bubble3D val="0"/>
            <c:spPr>
              <a:solidFill>
                <a:srgbClr val="61D6FF"/>
              </a:solidFill>
              <a:ln>
                <a:noFill/>
              </a:ln>
              <a:effectLst/>
            </c:spPr>
            <c:extLst>
              <c:ext xmlns:c16="http://schemas.microsoft.com/office/drawing/2014/chart" uri="{C3380CC4-5D6E-409C-BE32-E72D297353CC}">
                <c16:uniqueId val="{00000009-3B81-4698-A539-3902621693A7}"/>
              </c:ext>
            </c:extLst>
          </c:dPt>
          <c:dPt>
            <c:idx val="6"/>
            <c:invertIfNegative val="0"/>
            <c:bubble3D val="0"/>
            <c:spPr>
              <a:solidFill>
                <a:srgbClr val="61D6FF"/>
              </a:solidFill>
              <a:ln>
                <a:noFill/>
              </a:ln>
              <a:effectLst/>
            </c:spPr>
            <c:extLst>
              <c:ext xmlns:c16="http://schemas.microsoft.com/office/drawing/2014/chart" uri="{C3380CC4-5D6E-409C-BE32-E72D297353CC}">
                <c16:uniqueId val="{0000000B-3B81-4698-A539-3902621693A7}"/>
              </c:ext>
            </c:extLst>
          </c:dPt>
          <c:dPt>
            <c:idx val="7"/>
            <c:invertIfNegative val="0"/>
            <c:bubble3D val="0"/>
            <c:spPr>
              <a:solidFill>
                <a:srgbClr val="61D6FF"/>
              </a:solidFill>
              <a:ln>
                <a:noFill/>
              </a:ln>
              <a:effectLst/>
            </c:spPr>
            <c:extLst>
              <c:ext xmlns:c16="http://schemas.microsoft.com/office/drawing/2014/chart" uri="{C3380CC4-5D6E-409C-BE32-E72D297353CC}">
                <c16:uniqueId val="{0000000D-3B81-4698-A539-3902621693A7}"/>
              </c:ext>
            </c:extLst>
          </c:dPt>
          <c:dLbls>
            <c:dLbl>
              <c:idx val="3"/>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3B81-4698-A539-3902621693A7}"/>
                </c:ext>
              </c:extLst>
            </c:dLbl>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3B81-4698-A539-3902621693A7}"/>
                </c:ext>
              </c:extLst>
            </c:dLbl>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3B81-4698-A539-3902621693A7}"/>
                </c:ext>
              </c:extLst>
            </c:dLbl>
            <c:dLbl>
              <c:idx val="6"/>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3B81-4698-A539-3902621693A7}"/>
                </c:ext>
              </c:extLst>
            </c:dLbl>
            <c:dLbl>
              <c:idx val="7"/>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3B81-4698-A539-3902621693A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'Placed in Care Before Age 16'!$A$1:$A$8</c:f>
              <c:strCache>
                <c:ptCount val="8"/>
                <c:pt idx="0">
                  <c:v>No care</c:v>
                </c:pt>
                <c:pt idx="1">
                  <c:v>Any care</c:v>
                </c:pt>
                <c:pt idx="3">
                  <c:v>Other care</c:v>
                </c:pt>
                <c:pt idx="4">
                  <c:v>Adopted family</c:v>
                </c:pt>
                <c:pt idx="5">
                  <c:v>Agency care</c:v>
                </c:pt>
                <c:pt idx="6">
                  <c:v>Kin care</c:v>
                </c:pt>
                <c:pt idx="7">
                  <c:v>Foster care</c:v>
                </c:pt>
              </c:strCache>
            </c:strRef>
          </c:cat>
          <c:val>
            <c:numRef>
              <c:f>'Placed in Care Before Age 16'!$B$1:$B$8</c:f>
              <c:numCache>
                <c:formatCode>0.0</c:formatCode>
                <c:ptCount val="8"/>
                <c:pt idx="0">
                  <c:v>14.7</c:v>
                </c:pt>
                <c:pt idx="1">
                  <c:v>30.2</c:v>
                </c:pt>
                <c:pt idx="3">
                  <c:v>8</c:v>
                </c:pt>
                <c:pt idx="4">
                  <c:v>8.6999999999999993</c:v>
                </c:pt>
                <c:pt idx="5">
                  <c:v>35.1</c:v>
                </c:pt>
                <c:pt idx="6">
                  <c:v>38</c:v>
                </c:pt>
                <c:pt idx="7">
                  <c:v>38.1</c:v>
                </c:pt>
              </c:numCache>
            </c:numRef>
          </c:val>
          <c:extLst>
            <c:ext xmlns:c16="http://schemas.microsoft.com/office/drawing/2014/chart" uri="{C3380CC4-5D6E-409C-BE32-E72D297353CC}">
              <c16:uniqueId val="{0000000E-3B81-4698-A539-3902621693A7}"/>
            </c:ext>
          </c:extLst>
        </c:ser>
        <c:dLbls>
          <c:dLblPos val="outEnd"/>
          <c:showLegendKey val="0"/>
          <c:showVal val="1"/>
          <c:showCatName val="0"/>
          <c:showSerName val="0"/>
          <c:showPercent val="0"/>
          <c:showBubbleSize val="0"/>
        </c:dLbls>
        <c:gapWidth val="219"/>
        <c:overlap val="-27"/>
        <c:axId val="824649880"/>
        <c:axId val="824648240"/>
      </c:barChart>
      <c:catAx>
        <c:axId val="824649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824648240"/>
        <c:crosses val="autoZero"/>
        <c:auto val="1"/>
        <c:lblAlgn val="ctr"/>
        <c:lblOffset val="100"/>
        <c:noMultiLvlLbl val="0"/>
      </c:catAx>
      <c:valAx>
        <c:axId val="82464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Percentage with imprisoned parent</a:t>
                </a:r>
              </a:p>
            </c:rich>
          </c:tx>
          <c:layout>
            <c:manualLayout>
              <c:xMode val="edge"/>
              <c:yMode val="edge"/>
              <c:x val="4.3333011287699466E-2"/>
              <c:y val="9.4257794434734546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649880"/>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AU" sz="2400" b="1" dirty="0">
                <a:solidFill>
                  <a:schemeClr val="bg1"/>
                </a:solidFill>
              </a:rPr>
              <a:t>YOUTH</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46-4418-AD9B-000283C1874B}"/>
              </c:ext>
            </c:extLst>
          </c:dPt>
          <c:dPt>
            <c:idx val="1"/>
            <c:bubble3D val="0"/>
            <c:spPr>
              <a:solidFill>
                <a:srgbClr val="F86F08"/>
              </a:solidFill>
              <a:ln w="19050">
                <a:solidFill>
                  <a:schemeClr val="lt1"/>
                </a:solidFill>
              </a:ln>
              <a:effectLst/>
            </c:spPr>
            <c:extLst>
              <c:ext xmlns:c16="http://schemas.microsoft.com/office/drawing/2014/chart" uri="{C3380CC4-5D6E-409C-BE32-E72D297353CC}">
                <c16:uniqueId val="{00000003-E846-4418-AD9B-000283C1874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E846-4418-AD9B-000283C1874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46-4418-AD9B-000283C1874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846-4418-AD9B-000283C1874B}"/>
              </c:ext>
            </c:extLst>
          </c:dPt>
          <c:dPt>
            <c:idx val="5"/>
            <c:bubble3D val="0"/>
            <c:spPr>
              <a:solidFill>
                <a:srgbClr val="FFFF00"/>
              </a:solidFill>
              <a:ln w="19050">
                <a:solidFill>
                  <a:schemeClr val="lt1"/>
                </a:solidFill>
              </a:ln>
              <a:effectLst/>
            </c:spPr>
            <c:extLst>
              <c:ext xmlns:c16="http://schemas.microsoft.com/office/drawing/2014/chart" uri="{C3380CC4-5D6E-409C-BE32-E72D297353CC}">
                <c16:uniqueId val="{0000000B-E846-4418-AD9B-000283C1874B}"/>
              </c:ext>
            </c:extLst>
          </c:dPt>
          <c:dLbls>
            <c:dLbl>
              <c:idx val="0"/>
              <c:layout>
                <c:manualLayout>
                  <c:x val="8.5323779865137436E-2"/>
                  <c:y val="-7.2316856750214611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AU" sz="1400" dirty="0"/>
                      <a:t>No</a:t>
                    </a:r>
                    <a:r>
                      <a:rPr lang="en-AU" sz="1400" baseline="0" dirty="0"/>
                      <a:t> parent been in prison, 40.8%</a:t>
                    </a:r>
                    <a:endParaRPr lang="en-AU" sz="140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721329046087889"/>
                      <c:h val="0.2020837302506345"/>
                    </c:manualLayout>
                  </c15:layout>
                  <c15:showDataLabelsRange val="0"/>
                </c:ext>
                <c:ext xmlns:c16="http://schemas.microsoft.com/office/drawing/2014/chart" uri="{C3380CC4-5D6E-409C-BE32-E72D297353CC}">
                  <c16:uniqueId val="{00000001-E846-4418-AD9B-000283C1874B}"/>
                </c:ext>
              </c:extLst>
            </c:dLbl>
            <c:dLbl>
              <c:idx val="1"/>
              <c:layout>
                <c:manualLayout>
                  <c:x val="-0.1152768460889997"/>
                  <c:y val="-1.4165561957323734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AU" sz="1000"/>
                      <a:t>Father been in prison, </a:t>
                    </a:r>
                    <a:fld id="{45D78761-81E3-4B1B-BCE6-FF6B541FAD2C}" type="VALUE">
                      <a:rPr lang="en-AU" sz="1000"/>
                      <a:pPr>
                        <a:defRPr sz="1000" b="1">
                          <a:solidFill>
                            <a:schemeClr val="tx1"/>
                          </a:solidFill>
                        </a:defRPr>
                      </a:pPr>
                      <a:t>[VALUE]</a:t>
                    </a:fld>
                    <a:endParaRPr lang="en-AU" sz="100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846-4418-AD9B-000283C1874B}"/>
                </c:ext>
              </c:extLst>
            </c:dLbl>
            <c:dLbl>
              <c:idx val="2"/>
              <c:layout>
                <c:manualLayout>
                  <c:x val="-0.10187839289642887"/>
                  <c:y val="0"/>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AU" sz="1000" dirty="0"/>
                      <a:t>Mother been in prison,</a:t>
                    </a:r>
                    <a:r>
                      <a:rPr lang="en-AU" sz="1000" baseline="0" dirty="0"/>
                      <a:t> </a:t>
                    </a:r>
                    <a:fld id="{568CD741-5190-470D-ADDF-88CA576682BF}" type="VALUE">
                      <a:rPr lang="en-AU" sz="1000"/>
                      <a:pPr>
                        <a:defRPr sz="1000" b="1">
                          <a:solidFill>
                            <a:schemeClr val="tx1"/>
                          </a:solidFill>
                        </a:defRPr>
                      </a:pPr>
                      <a:t>[VALUE]</a:t>
                    </a:fld>
                    <a:endParaRPr lang="en-AU" sz="1000"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846-4418-AD9B-000283C1874B}"/>
                </c:ext>
              </c:extLst>
            </c:dLbl>
            <c:dLbl>
              <c:idx val="3"/>
              <c:layout>
                <c:manualLayout>
                  <c:x val="-8.9605255320689414E-2"/>
                  <c:y val="1.0587363314875345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r>
                      <a:rPr lang="en-AU"/>
                      <a:t>Both parents been in prison, </a:t>
                    </a:r>
                    <a:fld id="{E5CFB343-BF11-4E5D-BD37-2FBB48D8ADE4}" type="VALUE">
                      <a:rPr lang="en-AU"/>
                      <a:pPr>
                        <a:defRPr b="1">
                          <a:solidFill>
                            <a:schemeClr val="tx1"/>
                          </a:solidFill>
                        </a:defRPr>
                      </a:pPr>
                      <a:t>[VALUE]</a:t>
                    </a:fld>
                    <a:endParaRPr lang="en-AU"/>
                  </a:p>
                </c:rich>
              </c:tx>
              <c:spPr>
                <a:solidFill>
                  <a:srgbClr val="E1A797"/>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9145496985061378"/>
                      <c:h val="8.8428520518593415E-2"/>
                    </c:manualLayout>
                  </c15:layout>
                  <c15:dlblFieldTable/>
                  <c15:showDataLabelsRange val="0"/>
                </c:ext>
                <c:ext xmlns:c16="http://schemas.microsoft.com/office/drawing/2014/chart" uri="{C3380CC4-5D6E-409C-BE32-E72D297353CC}">
                  <c16:uniqueId val="{00000007-E846-4418-AD9B-000283C1874B}"/>
                </c:ext>
              </c:extLst>
            </c:dLbl>
            <c:dLbl>
              <c:idx val="4"/>
              <c:layout>
                <c:manualLayout>
                  <c:x val="8.4282460136674259E-2"/>
                  <c:y val="0.1859230006898740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sz="1000"/>
                      <a:t>Not stated, </a:t>
                    </a:r>
                    <a:fld id="{FAA01077-0E3A-4BE6-8E99-0429C24C6D6C}" type="VALUE">
                      <a:rPr lang="en-US" sz="1000"/>
                      <a:pPr>
                        <a:defRPr sz="1000" b="1">
                          <a:solidFill>
                            <a:schemeClr val="tx1"/>
                          </a:solidFill>
                        </a:defRPr>
                      </a:pPr>
                      <a:t>[VALUE]</a:t>
                    </a:fld>
                    <a:endParaRPr lang="en-US" sz="100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870159453302962"/>
                      <c:h val="0.12749005761591362"/>
                    </c:manualLayout>
                  </c15:layout>
                  <c15:dlblFieldTable/>
                  <c15:showDataLabelsRange val="0"/>
                </c:ext>
                <c:ext xmlns:c16="http://schemas.microsoft.com/office/drawing/2014/chart" uri="{C3380CC4-5D6E-409C-BE32-E72D297353CC}">
                  <c16:uniqueId val="{00000009-E846-4418-AD9B-000283C1874B}"/>
                </c:ext>
              </c:extLst>
            </c:dLbl>
            <c:dLbl>
              <c:idx val="5"/>
              <c:layout>
                <c:manualLayout>
                  <c:x val="-0.21195729377791331"/>
                  <c:y val="9.0219014088041751E-3"/>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AU" sz="1400" b="1" dirty="0"/>
                      <a:t>Parent</a:t>
                    </a:r>
                    <a:r>
                      <a:rPr lang="en-AU" sz="1400" b="1" baseline="0" dirty="0"/>
                      <a:t> been in prison, </a:t>
                    </a:r>
                    <a:fld id="{A66A949E-2B39-40A9-827F-64D3FC823688}" type="VALUE">
                      <a:rPr lang="en-AU" sz="1400" b="1"/>
                      <a:pPr>
                        <a:defRPr sz="1000" b="1">
                          <a:solidFill>
                            <a:schemeClr val="tx1"/>
                          </a:solidFill>
                        </a:defRPr>
                      </a:pPr>
                      <a:t>[VALUE]</a:t>
                    </a:fld>
                    <a:endParaRPr lang="en-AU" sz="1400" b="1"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846-4418-AD9B-000283C1874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'Adults &amp; Youth in Prison Overal'!$A$33:$A$37</c:f>
              <c:strCache>
                <c:ptCount val="5"/>
                <c:pt idx="0">
                  <c:v>No parent been in prison</c:v>
                </c:pt>
                <c:pt idx="1">
                  <c:v>Father been in prison</c:v>
                </c:pt>
                <c:pt idx="2">
                  <c:v>Mother been in prison</c:v>
                </c:pt>
                <c:pt idx="3">
                  <c:v>Both parents been in prison</c:v>
                </c:pt>
                <c:pt idx="4">
                  <c:v>Not stated</c:v>
                </c:pt>
              </c:strCache>
            </c:strRef>
          </c:cat>
          <c:val>
            <c:numRef>
              <c:f>'Adults &amp; Youth in Prison Overal'!$B$33:$B$37</c:f>
              <c:numCache>
                <c:formatCode>0.0%</c:formatCode>
                <c:ptCount val="5"/>
                <c:pt idx="0">
                  <c:v>0.40799999999999997</c:v>
                </c:pt>
                <c:pt idx="1">
                  <c:v>0.38</c:v>
                </c:pt>
                <c:pt idx="2">
                  <c:v>7.0000000000000007E-2</c:v>
                </c:pt>
                <c:pt idx="3">
                  <c:v>7.4999999999999997E-2</c:v>
                </c:pt>
                <c:pt idx="4">
                  <c:v>6.6000000000000003E-2</c:v>
                </c:pt>
              </c:numCache>
            </c:numRef>
          </c:val>
          <c:extLst>
            <c:ext xmlns:c16="http://schemas.microsoft.com/office/drawing/2014/chart" uri="{C3380CC4-5D6E-409C-BE32-E72D297353CC}">
              <c16:uniqueId val="{0000000C-E846-4418-AD9B-000283C1874B}"/>
            </c:ext>
          </c:extLst>
        </c:ser>
        <c:dLbls>
          <c:showLegendKey val="0"/>
          <c:showVal val="0"/>
          <c:showCatName val="0"/>
          <c:showSerName val="0"/>
          <c:showPercent val="0"/>
          <c:showBubbleSize val="0"/>
          <c:showLeaderLines val="1"/>
        </c:dLbls>
        <c:gapWidth val="100"/>
        <c:splitType val="cust"/>
        <c:custSplit>
          <c:secondPiePt val="1"/>
          <c:secondPiePt val="2"/>
          <c:secondPiePt val="3"/>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'Graphs for 2 page summary'!$A$24</c:f>
              <c:strCache>
                <c:ptCount val="1"/>
                <c:pt idx="0">
                  <c:v>Any parent been in prison</c:v>
                </c:pt>
              </c:strCache>
            </c:strRef>
          </c:tx>
          <c:spPr>
            <a:solidFill>
              <a:srgbClr val="00B0F0"/>
            </a:solidFill>
            <a:ln>
              <a:noFill/>
            </a:ln>
            <a:effectLst/>
          </c:spPr>
          <c:invertIfNegative val="0"/>
          <c:dPt>
            <c:idx val="1"/>
            <c:invertIfNegative val="0"/>
            <c:bubble3D val="0"/>
            <c:spPr>
              <a:solidFill>
                <a:srgbClr val="F86F08"/>
              </a:solidFill>
              <a:ln>
                <a:noFill/>
              </a:ln>
              <a:effectLst/>
            </c:spPr>
            <c:extLst>
              <c:ext xmlns:c16="http://schemas.microsoft.com/office/drawing/2014/chart" uri="{C3380CC4-5D6E-409C-BE32-E72D297353CC}">
                <c16:uniqueId val="{00000001-2465-4BCB-B00D-7D95696EB33A}"/>
              </c:ext>
            </c:extLst>
          </c:dPt>
          <c:dPt>
            <c:idx val="3"/>
            <c:invertIfNegative val="0"/>
            <c:bubble3D val="0"/>
            <c:spPr>
              <a:solidFill>
                <a:srgbClr val="F86F08"/>
              </a:solidFill>
              <a:ln>
                <a:noFill/>
              </a:ln>
              <a:effectLst/>
            </c:spPr>
            <c:extLst>
              <c:ext xmlns:c16="http://schemas.microsoft.com/office/drawing/2014/chart" uri="{C3380CC4-5D6E-409C-BE32-E72D297353CC}">
                <c16:uniqueId val="{00000003-2465-4BCB-B00D-7D95696EB33A}"/>
              </c:ext>
            </c:extLst>
          </c:dPt>
          <c:dLbls>
            <c:spPr>
              <a:noFill/>
              <a:ln>
                <a:noFill/>
              </a:ln>
              <a:effectLst/>
            </c:spPr>
            <c:txPr>
              <a:bodyPr rot="0" spcFirstLastPara="1" vertOverflow="ellipsis" vert="horz" wrap="none" lIns="38100" tIns="19050" rIns="38100" bIns="19050" anchor="b" anchorCtr="0">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'Graphs for 2 page summary'!$B$19:$E$20</c:f>
              <c:multiLvlStrCache>
                <c:ptCount val="4"/>
                <c:lvl>
                  <c:pt idx="0">
                    <c:v>Aboriginal Participants</c:v>
                  </c:pt>
                  <c:pt idx="1">
                    <c:v>Non-Aboriginal Participants</c:v>
                  </c:pt>
                  <c:pt idx="2">
                    <c:v>Aboriginal Participants</c:v>
                  </c:pt>
                  <c:pt idx="3">
                    <c:v>Non-Aboriginal Participants</c:v>
                  </c:pt>
                </c:lvl>
                <c:lvl>
                  <c:pt idx="0">
                    <c:v>Adults</c:v>
                  </c:pt>
                  <c:pt idx="2">
                    <c:v>Youth</c:v>
                  </c:pt>
                </c:lvl>
              </c:multiLvlStrCache>
            </c:multiLvlStrRef>
          </c:cat>
          <c:val>
            <c:numRef>
              <c:f>'Graphs for 2 page summary'!$B$24:$E$24</c:f>
              <c:numCache>
                <c:formatCode>0.0</c:formatCode>
                <c:ptCount val="4"/>
                <c:pt idx="0">
                  <c:v>31.979149764725001</c:v>
                </c:pt>
                <c:pt idx="1">
                  <c:v>12.237225873000748</c:v>
                </c:pt>
                <c:pt idx="2">
                  <c:v>66.386554621848745</c:v>
                </c:pt>
                <c:pt idx="3">
                  <c:v>35.106382978723403</c:v>
                </c:pt>
              </c:numCache>
            </c:numRef>
          </c:val>
          <c:extLst>
            <c:ext xmlns:c16="http://schemas.microsoft.com/office/drawing/2014/chart" uri="{C3380CC4-5D6E-409C-BE32-E72D297353CC}">
              <c16:uniqueId val="{00000004-2465-4BCB-B00D-7D95696EB33A}"/>
            </c:ext>
          </c:extLst>
        </c:ser>
        <c:dLbls>
          <c:showLegendKey val="0"/>
          <c:showVal val="1"/>
          <c:showCatName val="0"/>
          <c:showSerName val="0"/>
          <c:showPercent val="0"/>
          <c:showBubbleSize val="0"/>
        </c:dLbls>
        <c:gapWidth val="150"/>
        <c:overlap val="100"/>
        <c:axId val="692508672"/>
        <c:axId val="692513920"/>
      </c:barChart>
      <c:catAx>
        <c:axId val="69250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92513920"/>
        <c:crosses val="autoZero"/>
        <c:auto val="1"/>
        <c:lblAlgn val="ctr"/>
        <c:lblOffset val="100"/>
        <c:noMultiLvlLbl val="0"/>
      </c:catAx>
      <c:valAx>
        <c:axId val="692513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dirty="0"/>
                  <a:t>Percentage with previously </a:t>
                </a:r>
                <a:br>
                  <a:rPr lang="en-US" sz="1600" b="1" dirty="0"/>
                </a:br>
                <a:r>
                  <a:rPr lang="en-US" sz="1600" b="1" dirty="0"/>
                  <a:t>incarcerated parent</a:t>
                </a:r>
              </a:p>
            </c:rich>
          </c:tx>
          <c:layout>
            <c:manualLayout>
              <c:xMode val="edge"/>
              <c:yMode val="edge"/>
              <c:x val="2.7466159426700874E-3"/>
              <c:y val="0.2537560545262324"/>
            </c:manualLayout>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925086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'Graphs for 2 page summary'!$A$24</c:f>
              <c:strCache>
                <c:ptCount val="1"/>
                <c:pt idx="0">
                  <c:v>Any parent been in prison</c:v>
                </c:pt>
              </c:strCache>
            </c:strRef>
          </c:tx>
          <c:spPr>
            <a:solidFill>
              <a:srgbClr val="00B0F0"/>
            </a:solidFill>
            <a:ln>
              <a:noFill/>
            </a:ln>
            <a:effectLst/>
          </c:spPr>
          <c:invertIfNegative val="0"/>
          <c:dPt>
            <c:idx val="1"/>
            <c:invertIfNegative val="0"/>
            <c:bubble3D val="0"/>
            <c:spPr>
              <a:solidFill>
                <a:srgbClr val="F86F08"/>
              </a:solidFill>
              <a:ln>
                <a:noFill/>
              </a:ln>
              <a:effectLst/>
            </c:spPr>
            <c:extLst>
              <c:ext xmlns:c16="http://schemas.microsoft.com/office/drawing/2014/chart" uri="{C3380CC4-5D6E-409C-BE32-E72D297353CC}">
                <c16:uniqueId val="{00000001-F6E2-4F44-9F6D-0994F6521BDC}"/>
              </c:ext>
            </c:extLst>
          </c:dPt>
          <c:dPt>
            <c:idx val="3"/>
            <c:invertIfNegative val="0"/>
            <c:bubble3D val="0"/>
            <c:spPr>
              <a:solidFill>
                <a:srgbClr val="F86F08"/>
              </a:solidFill>
              <a:ln>
                <a:noFill/>
              </a:ln>
              <a:effectLst/>
            </c:spPr>
            <c:extLst>
              <c:ext xmlns:c16="http://schemas.microsoft.com/office/drawing/2014/chart" uri="{C3380CC4-5D6E-409C-BE32-E72D297353CC}">
                <c16:uniqueId val="{00000003-F6E2-4F44-9F6D-0994F6521BDC}"/>
              </c:ext>
            </c:extLst>
          </c:dPt>
          <c:dLbls>
            <c:spPr>
              <a:noFill/>
              <a:ln>
                <a:noFill/>
              </a:ln>
              <a:effectLst/>
            </c:spPr>
            <c:txPr>
              <a:bodyPr rot="0" spcFirstLastPara="1" vertOverflow="ellipsis" vert="horz" wrap="none" lIns="38100" tIns="19050" rIns="38100" bIns="19050" anchor="b" anchorCtr="0">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'Graphs for 2 page summary'!$B$19:$E$20</c:f>
              <c:multiLvlStrCache>
                <c:ptCount val="4"/>
                <c:lvl>
                  <c:pt idx="0">
                    <c:v>Female</c:v>
                  </c:pt>
                  <c:pt idx="1">
                    <c:v>Male</c:v>
                  </c:pt>
                  <c:pt idx="2">
                    <c:v>Female</c:v>
                  </c:pt>
                  <c:pt idx="3">
                    <c:v>Male</c:v>
                  </c:pt>
                </c:lvl>
                <c:lvl>
                  <c:pt idx="0">
                    <c:v>Adults</c:v>
                  </c:pt>
                  <c:pt idx="2">
                    <c:v>Youth</c:v>
                  </c:pt>
                </c:lvl>
              </c:multiLvlStrCache>
            </c:multiLvlStrRef>
          </c:cat>
          <c:val>
            <c:numRef>
              <c:f>'Graphs for 2 page summary'!$B$24:$E$24</c:f>
              <c:numCache>
                <c:formatCode>0.0</c:formatCode>
                <c:ptCount val="4"/>
                <c:pt idx="0">
                  <c:v>21</c:v>
                </c:pt>
                <c:pt idx="1">
                  <c:v>16.600000000000001</c:v>
                </c:pt>
                <c:pt idx="2">
                  <c:v>73.7</c:v>
                </c:pt>
                <c:pt idx="3">
                  <c:v>50.5</c:v>
                </c:pt>
              </c:numCache>
            </c:numRef>
          </c:val>
          <c:extLst>
            <c:ext xmlns:c16="http://schemas.microsoft.com/office/drawing/2014/chart" uri="{C3380CC4-5D6E-409C-BE32-E72D297353CC}">
              <c16:uniqueId val="{00000004-F6E2-4F44-9F6D-0994F6521BDC}"/>
            </c:ext>
          </c:extLst>
        </c:ser>
        <c:dLbls>
          <c:showLegendKey val="0"/>
          <c:showVal val="1"/>
          <c:showCatName val="0"/>
          <c:showSerName val="0"/>
          <c:showPercent val="0"/>
          <c:showBubbleSize val="0"/>
        </c:dLbls>
        <c:gapWidth val="150"/>
        <c:overlap val="100"/>
        <c:axId val="692508672"/>
        <c:axId val="692513920"/>
      </c:barChart>
      <c:catAx>
        <c:axId val="69250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92513920"/>
        <c:crosses val="autoZero"/>
        <c:auto val="1"/>
        <c:lblAlgn val="ctr"/>
        <c:lblOffset val="100"/>
        <c:noMultiLvlLbl val="0"/>
      </c:catAx>
      <c:valAx>
        <c:axId val="692513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dirty="0"/>
                  <a:t>Percentage with previously </a:t>
                </a:r>
                <a:br>
                  <a:rPr lang="en-US" sz="1600" b="1" dirty="0"/>
                </a:br>
                <a:r>
                  <a:rPr lang="en-US" sz="1600" b="1" dirty="0"/>
                  <a:t>incarcerated parent</a:t>
                </a:r>
              </a:p>
            </c:rich>
          </c:tx>
          <c:layout>
            <c:manualLayout>
              <c:xMode val="edge"/>
              <c:yMode val="edge"/>
              <c:x val="5.5556040205809636E-3"/>
              <c:y val="0.26615243682774947"/>
            </c:manualLayout>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925086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Sheet1!$A$21</c:f>
              <c:strCache>
                <c:ptCount val="1"/>
                <c:pt idx="0">
                  <c:v>Mother Imprisoned</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Sheet1!$B$20:$D$20</c:f>
              <c:strCache>
                <c:ptCount val="3"/>
                <c:pt idx="0">
                  <c:v>All Adults</c:v>
                </c:pt>
                <c:pt idx="1">
                  <c:v>Female Adults</c:v>
                </c:pt>
                <c:pt idx="2">
                  <c:v>Male Adults</c:v>
                </c:pt>
              </c:strCache>
            </c:strRef>
          </c:cat>
          <c:val>
            <c:numRef>
              <c:f>Sheet1!$B$21:$D$21</c:f>
              <c:numCache>
                <c:formatCode>0.0</c:formatCode>
                <c:ptCount val="3"/>
                <c:pt idx="0">
                  <c:v>28.975695290049195</c:v>
                </c:pt>
                <c:pt idx="1">
                  <c:v>41.050210808738981</c:v>
                </c:pt>
                <c:pt idx="2">
                  <c:v>21.536523929471034</c:v>
                </c:pt>
              </c:numCache>
            </c:numRef>
          </c:val>
          <c:extLst>
            <c:ext xmlns:c16="http://schemas.microsoft.com/office/drawing/2014/chart" uri="{C3380CC4-5D6E-409C-BE32-E72D297353CC}">
              <c16:uniqueId val="{00000000-5C67-4CFE-BDAB-580901B2D0F6}"/>
            </c:ext>
          </c:extLst>
        </c:ser>
        <c:ser>
          <c:idx val="1"/>
          <c:order val="1"/>
          <c:tx>
            <c:strRef>
              <c:f>Sheet1!$A$22</c:f>
              <c:strCache>
                <c:ptCount val="1"/>
                <c:pt idx="0">
                  <c:v>Father Imprisoned</c:v>
                </c:pt>
              </c:strCache>
            </c:strRef>
          </c:tx>
          <c:spPr>
            <a:solidFill>
              <a:srgbClr val="F86F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Sheet1!$B$20:$D$20</c:f>
              <c:strCache>
                <c:ptCount val="3"/>
                <c:pt idx="0">
                  <c:v>All Adults</c:v>
                </c:pt>
                <c:pt idx="1">
                  <c:v>Female Adults</c:v>
                </c:pt>
                <c:pt idx="2">
                  <c:v>Male Adults</c:v>
                </c:pt>
              </c:strCache>
            </c:strRef>
          </c:cat>
          <c:val>
            <c:numRef>
              <c:f>Sheet1!$B$22:$D$22</c:f>
              <c:numCache>
                <c:formatCode>0.0</c:formatCode>
                <c:ptCount val="3"/>
                <c:pt idx="0">
                  <c:v>84.267692757293844</c:v>
                </c:pt>
                <c:pt idx="1">
                  <c:v>76.772709850517458</c:v>
                </c:pt>
                <c:pt idx="2">
                  <c:v>88.885390428211579</c:v>
                </c:pt>
              </c:numCache>
            </c:numRef>
          </c:val>
          <c:extLst>
            <c:ext xmlns:c16="http://schemas.microsoft.com/office/drawing/2014/chart" uri="{C3380CC4-5D6E-409C-BE32-E72D297353CC}">
              <c16:uniqueId val="{00000001-5C67-4CFE-BDAB-580901B2D0F6}"/>
            </c:ext>
          </c:extLst>
        </c:ser>
        <c:dLbls>
          <c:dLblPos val="outEnd"/>
          <c:showLegendKey val="0"/>
          <c:showVal val="1"/>
          <c:showCatName val="0"/>
          <c:showSerName val="0"/>
          <c:showPercent val="0"/>
          <c:showBubbleSize val="0"/>
        </c:dLbls>
        <c:gapWidth val="219"/>
        <c:overlap val="-27"/>
        <c:axId val="527078080"/>
        <c:axId val="527078440"/>
      </c:barChart>
      <c:catAx>
        <c:axId val="52707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27078440"/>
        <c:crosses val="autoZero"/>
        <c:auto val="1"/>
        <c:lblAlgn val="ctr"/>
        <c:lblOffset val="100"/>
        <c:noMultiLvlLbl val="0"/>
      </c:catAx>
      <c:valAx>
        <c:axId val="527078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AU" sz="1400" b="1"/>
                  <a:t>Percentage</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0780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45603674540683"/>
          <c:y val="5.0925925925925923E-2"/>
          <c:w val="0.72634426946631669"/>
          <c:h val="0.69264654418197724"/>
        </c:manualLayout>
      </c:layout>
      <c:barChart>
        <c:barDir val="col"/>
        <c:grouping val="clustered"/>
        <c:varyColors val="0"/>
        <c:ser>
          <c:idx val="0"/>
          <c:order val="0"/>
          <c:tx>
            <c:strRef>
              <c:f>'Age and Schooling'!$B$11</c:f>
              <c:strCache>
                <c:ptCount val="1"/>
                <c:pt idx="0">
                  <c:v>Any Parent been in prison</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and Schooling'!$A$12:$A$17</c:f>
              <c:strCache>
                <c:ptCount val="6"/>
                <c:pt idx="0">
                  <c:v>18-24</c:v>
                </c:pt>
                <c:pt idx="1">
                  <c:v>25-29</c:v>
                </c:pt>
                <c:pt idx="2">
                  <c:v>30-34</c:v>
                </c:pt>
                <c:pt idx="3">
                  <c:v>35-39</c:v>
                </c:pt>
                <c:pt idx="4">
                  <c:v>40-44</c:v>
                </c:pt>
                <c:pt idx="5">
                  <c:v>&gt;= 45</c:v>
                </c:pt>
              </c:strCache>
            </c:strRef>
          </c:cat>
          <c:val>
            <c:numRef>
              <c:f>'Age and Schooling'!$B$12:$B$17</c:f>
              <c:numCache>
                <c:formatCode>0.0</c:formatCode>
                <c:ptCount val="6"/>
                <c:pt idx="0">
                  <c:v>31.627014135303348</c:v>
                </c:pt>
                <c:pt idx="1">
                  <c:v>22.121699196326066</c:v>
                </c:pt>
                <c:pt idx="2">
                  <c:v>22.186147186147171</c:v>
                </c:pt>
                <c:pt idx="3">
                  <c:v>9.5773826872631904</c:v>
                </c:pt>
                <c:pt idx="4">
                  <c:v>15.384615384615378</c:v>
                </c:pt>
                <c:pt idx="5">
                  <c:v>5.4723054723054849</c:v>
                </c:pt>
              </c:numCache>
            </c:numRef>
          </c:val>
          <c:extLst>
            <c:ext xmlns:c16="http://schemas.microsoft.com/office/drawing/2014/chart" uri="{C3380CC4-5D6E-409C-BE32-E72D297353CC}">
              <c16:uniqueId val="{00000000-8C80-4630-B689-9935FD4E9649}"/>
            </c:ext>
          </c:extLst>
        </c:ser>
        <c:dLbls>
          <c:dLblPos val="outEnd"/>
          <c:showLegendKey val="0"/>
          <c:showVal val="1"/>
          <c:showCatName val="0"/>
          <c:showSerName val="0"/>
          <c:showPercent val="0"/>
          <c:showBubbleSize val="0"/>
        </c:dLbls>
        <c:gapWidth val="219"/>
        <c:overlap val="-27"/>
        <c:axId val="628794888"/>
        <c:axId val="628794232"/>
      </c:barChart>
      <c:catAx>
        <c:axId val="62879488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600" b="1" dirty="0"/>
                  <a:t>Age of adults in prison (years)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28794232"/>
        <c:crosses val="autoZero"/>
        <c:auto val="1"/>
        <c:lblAlgn val="ctr"/>
        <c:lblOffset val="100"/>
        <c:noMultiLvlLbl val="0"/>
      </c:catAx>
      <c:valAx>
        <c:axId val="628794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Percentage with Imprisoned Parent</a:t>
                </a:r>
              </a:p>
            </c:rich>
          </c:tx>
          <c:layout>
            <c:manualLayout>
              <c:xMode val="edge"/>
              <c:yMode val="edge"/>
              <c:x val="2.2571386123904327E-2"/>
              <c:y val="6.225698585250910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794888"/>
        <c:crosses val="autoZero"/>
        <c:crossBetween val="between"/>
      </c:valAx>
      <c:spPr>
        <a:noFill/>
        <a:ln>
          <a:noFill/>
        </a:ln>
        <a:effectLst/>
      </c:spPr>
    </c:plotArea>
    <c:plotVisOnly val="1"/>
    <c:dispBlanksAs val="gap"/>
    <c:showDLblsOverMax val="0"/>
    <c:extLst/>
  </c:chart>
  <c:spPr>
    <a:solidFill>
      <a:srgbClr val="FFFFFF"/>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45603674540683"/>
          <c:y val="5.0925925925925923E-2"/>
          <c:w val="0.65987248468941384"/>
          <c:h val="0.6891046952464274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and Schooling'!$A$64:$A$66</c:f>
              <c:strCache>
                <c:ptCount val="3"/>
                <c:pt idx="0">
                  <c:v>14-15</c:v>
                </c:pt>
                <c:pt idx="1">
                  <c:v>16-17</c:v>
                </c:pt>
                <c:pt idx="2">
                  <c:v>18-21</c:v>
                </c:pt>
              </c:strCache>
            </c:strRef>
          </c:cat>
          <c:val>
            <c:numRef>
              <c:f>'Age and Schooling'!$I$64:$I$66</c:f>
              <c:numCache>
                <c:formatCode>0.0</c:formatCode>
                <c:ptCount val="3"/>
                <c:pt idx="0">
                  <c:v>66.666666666666657</c:v>
                </c:pt>
                <c:pt idx="1">
                  <c:v>52.380952380952387</c:v>
                </c:pt>
                <c:pt idx="2">
                  <c:v>41.666666666666671</c:v>
                </c:pt>
              </c:numCache>
            </c:numRef>
          </c:val>
          <c:extLst>
            <c:ext xmlns:c16="http://schemas.microsoft.com/office/drawing/2014/chart" uri="{C3380CC4-5D6E-409C-BE32-E72D297353CC}">
              <c16:uniqueId val="{00000000-2F55-40F9-A4CE-F8460E0FDC42}"/>
            </c:ext>
          </c:extLst>
        </c:ser>
        <c:dLbls>
          <c:dLblPos val="outEnd"/>
          <c:showLegendKey val="0"/>
          <c:showVal val="1"/>
          <c:showCatName val="0"/>
          <c:showSerName val="0"/>
          <c:showPercent val="0"/>
          <c:showBubbleSize val="0"/>
        </c:dLbls>
        <c:gapWidth val="219"/>
        <c:overlap val="-27"/>
        <c:axId val="824649880"/>
        <c:axId val="824648240"/>
      </c:barChart>
      <c:catAx>
        <c:axId val="824649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Age of youth in youth justice centres (years)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24648240"/>
        <c:crosses val="autoZero"/>
        <c:auto val="1"/>
        <c:lblAlgn val="ctr"/>
        <c:lblOffset val="100"/>
        <c:noMultiLvlLbl val="0"/>
      </c:catAx>
      <c:valAx>
        <c:axId val="82464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Percentage with imprisoned parent</a:t>
                </a:r>
              </a:p>
            </c:rich>
          </c:tx>
          <c:layout>
            <c:manualLayout>
              <c:xMode val="edge"/>
              <c:yMode val="edge"/>
              <c:x val="2.2658329642793539E-2"/>
              <c:y val="6.042148478427192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649880"/>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'Juvenile Det'!$A$20:$A$22</c:f>
              <c:strCache>
                <c:ptCount val="3"/>
                <c:pt idx="0">
                  <c:v>&lt;=10 years</c:v>
                </c:pt>
                <c:pt idx="1">
                  <c:v>11-15 years</c:v>
                </c:pt>
                <c:pt idx="2">
                  <c:v>&gt;=16 years</c:v>
                </c:pt>
              </c:strCache>
            </c:strRef>
          </c:cat>
          <c:val>
            <c:numRef>
              <c:f>'Juvenile Det'!$B$20:$B$22</c:f>
              <c:numCache>
                <c:formatCode>0.0</c:formatCode>
                <c:ptCount val="3"/>
                <c:pt idx="0">
                  <c:v>43.308550185873592</c:v>
                </c:pt>
                <c:pt idx="1">
                  <c:v>32.037052847263794</c:v>
                </c:pt>
                <c:pt idx="2">
                  <c:v>14.414996767937941</c:v>
                </c:pt>
              </c:numCache>
            </c:numRef>
          </c:val>
          <c:extLst>
            <c:ext xmlns:c16="http://schemas.microsoft.com/office/drawing/2014/chart" uri="{C3380CC4-5D6E-409C-BE32-E72D297353CC}">
              <c16:uniqueId val="{00000000-A813-41B4-AE13-703C5AE53BF0}"/>
            </c:ext>
          </c:extLst>
        </c:ser>
        <c:dLbls>
          <c:showLegendKey val="0"/>
          <c:showVal val="0"/>
          <c:showCatName val="0"/>
          <c:showSerName val="0"/>
          <c:showPercent val="0"/>
          <c:showBubbleSize val="0"/>
        </c:dLbls>
        <c:gapWidth val="219"/>
        <c:overlap val="-27"/>
        <c:axId val="530272304"/>
        <c:axId val="530278208"/>
      </c:barChart>
      <c:catAx>
        <c:axId val="53027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30278208"/>
        <c:crosses val="autoZero"/>
        <c:auto val="1"/>
        <c:lblAlgn val="ctr"/>
        <c:lblOffset val="100"/>
        <c:noMultiLvlLbl val="0"/>
      </c:catAx>
      <c:valAx>
        <c:axId val="5302782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27230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'Age at First Detent JD'!$A$11</c:f>
              <c:strCache>
                <c:ptCount val="1"/>
                <c:pt idx="0">
                  <c:v>&lt;= 14 years</c:v>
                </c:pt>
              </c:strCache>
            </c:strRef>
          </c:tx>
          <c:spPr>
            <a:solidFill>
              <a:srgbClr val="34B0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at First Detent JD'!$B$10:$F$10</c:f>
              <c:strCache>
                <c:ptCount val="5"/>
                <c:pt idx="0">
                  <c:v>Any Parent been in prison</c:v>
                </c:pt>
                <c:pt idx="2">
                  <c:v>Mother been in prison</c:v>
                </c:pt>
                <c:pt idx="3">
                  <c:v>Father been in prison</c:v>
                </c:pt>
                <c:pt idx="4">
                  <c:v>Both parents been in prison</c:v>
                </c:pt>
              </c:strCache>
            </c:strRef>
          </c:cat>
          <c:val>
            <c:numRef>
              <c:f>'Age at First Detent JD'!$B$11:$F$11</c:f>
              <c:numCache>
                <c:formatCode>General</c:formatCode>
                <c:ptCount val="5"/>
                <c:pt idx="0" formatCode="0.0">
                  <c:v>59.130434782608695</c:v>
                </c:pt>
                <c:pt idx="2" formatCode="0.0">
                  <c:v>9.5652173913043494</c:v>
                </c:pt>
                <c:pt idx="3" formatCode="0.0">
                  <c:v>38.260869565217398</c:v>
                </c:pt>
                <c:pt idx="4" formatCode="0.0">
                  <c:v>11.304347826086957</c:v>
                </c:pt>
              </c:numCache>
            </c:numRef>
          </c:val>
          <c:extLst>
            <c:ext xmlns:c16="http://schemas.microsoft.com/office/drawing/2014/chart" uri="{C3380CC4-5D6E-409C-BE32-E72D297353CC}">
              <c16:uniqueId val="{00000000-767B-447E-ACE2-7874CE1E452C}"/>
            </c:ext>
          </c:extLst>
        </c:ser>
        <c:ser>
          <c:idx val="1"/>
          <c:order val="1"/>
          <c:tx>
            <c:strRef>
              <c:f>'Age at First Detent JD'!$A$12</c:f>
              <c:strCache>
                <c:ptCount val="1"/>
                <c:pt idx="0">
                  <c:v>&gt;= 15 years</c:v>
                </c:pt>
              </c:strCache>
            </c:strRef>
          </c:tx>
          <c:spPr>
            <a:solidFill>
              <a:srgbClr val="0F1012">
                <a:lumMod val="50000"/>
                <a:lumOff val="50000"/>
              </a:srgbClr>
            </a:solidFill>
            <a:ln>
              <a:noFill/>
            </a:ln>
            <a:effectLst/>
          </c:spPr>
          <c:invertIfNegative val="0"/>
          <c:dPt>
            <c:idx val="0"/>
            <c:invertIfNegative val="0"/>
            <c:bubble3D val="0"/>
            <c:spPr>
              <a:solidFill>
                <a:srgbClr val="F86F08"/>
              </a:solidFill>
              <a:ln>
                <a:noFill/>
              </a:ln>
              <a:effectLst/>
            </c:spPr>
            <c:extLst>
              <c:ext xmlns:c16="http://schemas.microsoft.com/office/drawing/2014/chart" uri="{C3380CC4-5D6E-409C-BE32-E72D297353CC}">
                <c16:uniqueId val="{00000000-D930-4B9D-98A2-F8C38A809957}"/>
              </c:ext>
            </c:extLst>
          </c:dPt>
          <c:dPt>
            <c:idx val="2"/>
            <c:invertIfNegative val="0"/>
            <c:bubble3D val="0"/>
            <c:spPr>
              <a:solidFill>
                <a:srgbClr val="F86F08"/>
              </a:solidFill>
              <a:ln>
                <a:noFill/>
              </a:ln>
              <a:effectLst/>
            </c:spPr>
            <c:extLst>
              <c:ext xmlns:c16="http://schemas.microsoft.com/office/drawing/2014/chart" uri="{C3380CC4-5D6E-409C-BE32-E72D297353CC}">
                <c16:uniqueId val="{00000001-D930-4B9D-98A2-F8C38A809957}"/>
              </c:ext>
            </c:extLst>
          </c:dPt>
          <c:dPt>
            <c:idx val="3"/>
            <c:invertIfNegative val="0"/>
            <c:bubble3D val="0"/>
            <c:spPr>
              <a:solidFill>
                <a:srgbClr val="F86F08"/>
              </a:solidFill>
              <a:ln>
                <a:noFill/>
              </a:ln>
              <a:effectLst/>
            </c:spPr>
            <c:extLst>
              <c:ext xmlns:c16="http://schemas.microsoft.com/office/drawing/2014/chart" uri="{C3380CC4-5D6E-409C-BE32-E72D297353CC}">
                <c16:uniqueId val="{00000002-D930-4B9D-98A2-F8C38A809957}"/>
              </c:ext>
            </c:extLst>
          </c:dPt>
          <c:dPt>
            <c:idx val="4"/>
            <c:invertIfNegative val="0"/>
            <c:bubble3D val="0"/>
            <c:spPr>
              <a:solidFill>
                <a:srgbClr val="F86F08"/>
              </a:solidFill>
              <a:ln>
                <a:noFill/>
              </a:ln>
              <a:effectLst/>
            </c:spPr>
            <c:extLst>
              <c:ext xmlns:c16="http://schemas.microsoft.com/office/drawing/2014/chart" uri="{C3380CC4-5D6E-409C-BE32-E72D297353CC}">
                <c16:uniqueId val="{00000003-D930-4B9D-98A2-F8C38A80995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at First Detent JD'!$B$10:$F$10</c:f>
              <c:strCache>
                <c:ptCount val="5"/>
                <c:pt idx="0">
                  <c:v>Any Parent been in prison</c:v>
                </c:pt>
                <c:pt idx="2">
                  <c:v>Mother been in prison</c:v>
                </c:pt>
                <c:pt idx="3">
                  <c:v>Father been in prison</c:v>
                </c:pt>
                <c:pt idx="4">
                  <c:v>Both parents been in prison</c:v>
                </c:pt>
              </c:strCache>
            </c:strRef>
          </c:cat>
          <c:val>
            <c:numRef>
              <c:f>'Age at First Detent JD'!$B$12:$F$12</c:f>
              <c:numCache>
                <c:formatCode>General</c:formatCode>
                <c:ptCount val="5"/>
                <c:pt idx="0" formatCode="0.0">
                  <c:v>44.897959183673471</c:v>
                </c:pt>
                <c:pt idx="2" formatCode="0.0">
                  <c:v>4.0816326530612246</c:v>
                </c:pt>
                <c:pt idx="3" formatCode="0.0">
                  <c:v>37.755102040816325</c:v>
                </c:pt>
                <c:pt idx="4" formatCode="0.0">
                  <c:v>3.0612244897959182</c:v>
                </c:pt>
              </c:numCache>
            </c:numRef>
          </c:val>
          <c:extLst>
            <c:ext xmlns:c16="http://schemas.microsoft.com/office/drawing/2014/chart" uri="{C3380CC4-5D6E-409C-BE32-E72D297353CC}">
              <c16:uniqueId val="{00000001-767B-447E-ACE2-7874CE1E452C}"/>
            </c:ext>
          </c:extLst>
        </c:ser>
        <c:dLbls>
          <c:showLegendKey val="0"/>
          <c:showVal val="0"/>
          <c:showCatName val="0"/>
          <c:showSerName val="0"/>
          <c:showPercent val="0"/>
          <c:showBubbleSize val="0"/>
        </c:dLbls>
        <c:gapWidth val="219"/>
        <c:overlap val="-27"/>
        <c:axId val="756151504"/>
        <c:axId val="756151176"/>
      </c:barChart>
      <c:catAx>
        <c:axId val="75615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56151176"/>
        <c:crosses val="autoZero"/>
        <c:auto val="1"/>
        <c:lblAlgn val="ctr"/>
        <c:lblOffset val="100"/>
        <c:noMultiLvlLbl val="0"/>
      </c:catAx>
      <c:valAx>
        <c:axId val="756151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Percentage</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151504"/>
        <c:crosses val="autoZero"/>
        <c:crossBetween val="between"/>
      </c:valAx>
      <c:spPr>
        <a:noFill/>
        <a:ln>
          <a:noFill/>
        </a:ln>
        <a:effectLst/>
      </c:spPr>
    </c:plotArea>
    <c:legend>
      <c:legendPos val="r"/>
      <c:layout>
        <c:manualLayout>
          <c:xMode val="edge"/>
          <c:yMode val="edge"/>
          <c:x val="0.83588429571303591"/>
          <c:y val="0.29687445319335087"/>
          <c:w val="0.14744903762029746"/>
          <c:h val="0.2812510936132983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39C5B0C-F9EC-F344-AB0D-D7191F6B6936}" type="datetimeFigureOut">
              <a:rPr lang="en-US" smtClean="0"/>
              <a:t>8/11/2023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60B7ABC-EA36-E149-8FEA-71B72893E309}" type="slidenum">
              <a:rPr lang="en-US" smtClean="0"/>
              <a:t>‹#›</a:t>
            </a:fld>
            <a:endParaRPr lang="en-US"/>
          </a:p>
        </p:txBody>
      </p:sp>
    </p:spTree>
    <p:extLst>
      <p:ext uri="{BB962C8B-B14F-4D97-AF65-F5344CB8AC3E}">
        <p14:creationId xmlns:p14="http://schemas.microsoft.com/office/powerpoint/2010/main" val="2121958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AF26B29-EC09-B84B-A1A7-1A44B0A5E3CF}" type="datetimeFigureOut">
              <a:rPr lang="en-US" smtClean="0"/>
              <a:t>8/11/2023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F21810E-B01B-0C4F-ACB1-45F22CEA44FB}" type="slidenum">
              <a:rPr lang="en-US" smtClean="0"/>
              <a:t>‹#›</a:t>
            </a:fld>
            <a:endParaRPr lang="en-US"/>
          </a:p>
        </p:txBody>
      </p:sp>
    </p:spTree>
    <p:extLst>
      <p:ext uri="{BB962C8B-B14F-4D97-AF65-F5344CB8AC3E}">
        <p14:creationId xmlns:p14="http://schemas.microsoft.com/office/powerpoint/2010/main" val="15400524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Good afternoon  everyone. My name is Liz Sullivan and I would like to thank BOCSAR for the opportunity to present our research on intergenerational incarceration in NSW. </a:t>
            </a: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I would first like to acknowledge the Gadigal people as traditional custodians of the land where we are gathering today and pay my respect to Elders past, present and emerging.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I would also like to acknowledge my co-authors some of who are in the room today</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F21810E-B01B-0C4F-ACB1-45F22CEA44FB}" type="slidenum">
              <a:rPr lang="en-US" smtClean="0"/>
              <a:t>1</a:t>
            </a:fld>
            <a:endParaRPr lang="en-US"/>
          </a:p>
        </p:txBody>
      </p:sp>
    </p:spTree>
    <p:extLst>
      <p:ext uri="{BB962C8B-B14F-4D97-AF65-F5344CB8AC3E}">
        <p14:creationId xmlns:p14="http://schemas.microsoft.com/office/powerpoint/2010/main" val="22517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previous slide we saw some evidence that female adults and youth in correctional centres were more likely to report an incarcerated parent. We also wanted to see whether the sex of the incarcerated parent was influential on the risk of intergenerational incarceration.</a:t>
            </a:r>
          </a:p>
          <a:p>
            <a:endParaRPr lang="en-AU" dirty="0"/>
          </a:p>
          <a:p>
            <a:r>
              <a:rPr lang="en-AU" dirty="0"/>
              <a:t>To produce this chart, we only included adult participants who had reported a previously incarcerated parent. What we found was that of the adults in prison who reported a previously incarcerated parent, 29.0% reported that their mother had been incarcerated while 84.3% reported that their father had been incarcerated (This adds up to greater that 100% because for some participants had had both parents incarcerated)… What is of concern here is that we know that over the recent years approximately 8% of the NSW prison population are women while approximately 92% are men. So, we’d expect to see a similar ratio in the sex of the previously incarcerated parents for our sample if the impact of maternal and paternal imprisonment were similar with respect to the risk of intergenerational incarceration. The over-representation of mothers as the imprisoned parent we see would suggest mother–child transmission of incarceration may be stronger than father–child transmission.</a:t>
            </a:r>
          </a:p>
          <a:p>
            <a:endParaRPr lang="en-AU" dirty="0"/>
          </a:p>
          <a:p>
            <a:r>
              <a:rPr lang="en-AU" dirty="0"/>
              <a:t>Next, we stratified our subgroup of adults who reported a previously incarcerated parent - by sex and what we found was that women reported almost twice the proportion (41%) of their mother having been incarcerated as men (21.5%). This suggests that mother-daughter transmission of incarceration may be the strongest of all impacts. This finding is of considerable concern given the rapid rise in the number of women (and therefore mothers) incarcerated in New South Wales over recent years (</a:t>
            </a:r>
            <a:r>
              <a:rPr lang="en-AU" dirty="0" err="1"/>
              <a:t>Ooi</a:t>
            </a:r>
            <a:r>
              <a:rPr lang="en-AU" dirty="0"/>
              <a:t> 2018).</a:t>
            </a:r>
          </a:p>
          <a:p>
            <a:endParaRPr lang="en-AU" dirty="0"/>
          </a:p>
          <a:p>
            <a:r>
              <a:rPr lang="en-AU" dirty="0"/>
              <a:t>Note that we saw similar results for the young people in youth detention centres. Of those that reported a previously incarcerated parent, 27.7% reported that their mother had been incarcerated and 86.6% that their father had been incarcerated.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F229D-AA2E-4FBC-ABE0-A7992613C64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18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next looked at whether there were any associations between socio-economic indicators and risk of intergenerational incarceration. I’ll talk about a few of the associations we found.</a:t>
            </a:r>
          </a:p>
          <a:p>
            <a:endParaRPr lang="en-AU" dirty="0"/>
          </a:p>
          <a:p>
            <a:r>
              <a:rPr lang="en-AU" dirty="0"/>
              <a:t>Firstly, we found that younger participants in these surveys, and those who completed fewer years of schooling, were more likely to report that a parent had been in prison. </a:t>
            </a:r>
          </a:p>
          <a:p>
            <a:endParaRPr lang="en-AU" dirty="0"/>
          </a:p>
          <a:p>
            <a:r>
              <a:rPr lang="en-AU" dirty="0"/>
              <a:t>As can be seen in these two graphs, younger age appeared to be correlated with a greater risk of previous parental incarceration. We saw this both in the adult prison population on the left and the young people in youth justice centres on the right.</a:t>
            </a:r>
          </a:p>
          <a:p>
            <a:endParaRPr lang="en-AU" dirty="0"/>
          </a:p>
          <a:p>
            <a:r>
              <a:rPr lang="en-AU" dirty="0"/>
              <a:t>In relation to schooling, adults in prison who didn’t complete year 10 schooling were over twice as likely to report that a parent had been imprisoned than those who completed year 10 or above (26.5% vs. 11.0%). </a:t>
            </a:r>
          </a:p>
          <a:p>
            <a:endParaRPr lang="en-AU" dirty="0"/>
          </a:p>
          <a:p>
            <a:r>
              <a:rPr lang="en-AU" dirty="0"/>
              <a:t>A similar trend was observed for youth in custody with almost 60% of participants who had not completed year 10 reporting that a parent had been in prison compared to 45% of those who had completed year 10 or above.</a:t>
            </a:r>
          </a:p>
        </p:txBody>
      </p:sp>
      <p:sp>
        <p:nvSpPr>
          <p:cNvPr id="4" name="Slide Number Placeholder 3"/>
          <p:cNvSpPr>
            <a:spLocks noGrp="1"/>
          </p:cNvSpPr>
          <p:nvPr>
            <p:ph type="sldNum" sz="quarter" idx="5"/>
          </p:nvPr>
        </p:nvSpPr>
        <p:spPr/>
        <p:txBody>
          <a:bodyPr/>
          <a:lstStyle/>
          <a:p>
            <a:fld id="{AF21810E-B01B-0C4F-ACB1-45F22CEA44FB}" type="slidenum">
              <a:rPr lang="en-US" smtClean="0"/>
              <a:t>11</a:t>
            </a:fld>
            <a:endParaRPr lang="en-US" dirty="0"/>
          </a:p>
        </p:txBody>
      </p:sp>
    </p:spTree>
    <p:extLst>
      <p:ext uri="{BB962C8B-B14F-4D97-AF65-F5344CB8AC3E}">
        <p14:creationId xmlns:p14="http://schemas.microsoft.com/office/powerpoint/2010/main" val="135259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also looked at whether adults in prison were previously incarcerated in youth justice centres.</a:t>
            </a:r>
          </a:p>
          <a:p>
            <a:endParaRPr lang="en-AU" dirty="0"/>
          </a:p>
          <a:p>
            <a:r>
              <a:rPr lang="en-AU" dirty="0"/>
              <a:t>Adults who had previously been in youth detention were more than twice as likely to report a previously incarcerated parent compared to those who had never been in youth detention (27.0% vs. 12.1%) </a:t>
            </a:r>
          </a:p>
          <a:p>
            <a:endParaRPr lang="en-AU" dirty="0"/>
          </a:p>
          <a:p>
            <a:r>
              <a:rPr lang="en-AU" dirty="0"/>
              <a:t>Again, younger age at first detention was associated with higher rates of intergenerational incarceration. This graph only presents data for adults in prison who had a previously been in youth detention - 43% of those who had first been incarcerated at the age of 10 years or younger reported that a parent had been in prison, while only 14% of those first incarcerated at 16 years or older reported that a parent had been in prison. </a:t>
            </a:r>
          </a:p>
          <a:p>
            <a:endParaRPr lang="en-AU" dirty="0"/>
          </a:p>
          <a:p>
            <a:r>
              <a:rPr lang="en-AU" dirty="0"/>
              <a:t>Note this data allows us to examine very young people in custody i.e. less than 10 years old (for the Young People in Custody Health Survey we only had data for those aged 14 years and above)</a:t>
            </a:r>
          </a:p>
        </p:txBody>
      </p:sp>
      <p:sp>
        <p:nvSpPr>
          <p:cNvPr id="4" name="Slide Number Placeholder 3"/>
          <p:cNvSpPr>
            <a:spLocks noGrp="1"/>
          </p:cNvSpPr>
          <p:nvPr>
            <p:ph type="sldNum" sz="quarter" idx="5"/>
          </p:nvPr>
        </p:nvSpPr>
        <p:spPr/>
        <p:txBody>
          <a:bodyPr/>
          <a:lstStyle/>
          <a:p>
            <a:fld id="{AF21810E-B01B-0C4F-ACB1-45F22CEA44FB}" type="slidenum">
              <a:rPr lang="en-US" smtClean="0"/>
              <a:t>12</a:t>
            </a:fld>
            <a:endParaRPr lang="en-US" dirty="0"/>
          </a:p>
        </p:txBody>
      </p:sp>
    </p:spTree>
    <p:extLst>
      <p:ext uri="{BB962C8B-B14F-4D97-AF65-F5344CB8AC3E}">
        <p14:creationId xmlns:p14="http://schemas.microsoft.com/office/powerpoint/2010/main" val="219079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next graph shows a similar relationship for young people in youth justice centres. That is, young people in youth justice centres who were first detained at a younger age were more likely to report that a parent had been imprisoned. </a:t>
            </a:r>
          </a:p>
          <a:p>
            <a:endParaRPr lang="en-AU" dirty="0"/>
          </a:p>
          <a:p>
            <a:r>
              <a:rPr lang="en-AU" dirty="0"/>
              <a:t>Thus 59% of participants first detained at the age of 14 years or younger reported that a parent had been imprisoned compared to 45% of participants first detained at an age of 15 years or older. </a:t>
            </a:r>
          </a:p>
          <a:p>
            <a:endParaRPr lang="en-AU" dirty="0"/>
          </a:p>
          <a:p>
            <a:r>
              <a:rPr lang="en-AU" dirty="0"/>
              <a:t>It’s worth noting that while both age groups reported similar proportions of incarcerated fathers (38.3% for those first detained at </a:t>
            </a:r>
            <a:r>
              <a:rPr lang="en-AU" u="sng" dirty="0"/>
              <a:t>&lt;</a:t>
            </a:r>
            <a:r>
              <a:rPr lang="en-AU" dirty="0"/>
              <a:t>14 years, 37.8% for those first detained at </a:t>
            </a:r>
            <a:r>
              <a:rPr lang="en-AU" u="sng" dirty="0"/>
              <a:t>&gt;</a:t>
            </a:r>
            <a:r>
              <a:rPr lang="en-AU" dirty="0"/>
              <a:t>15 years), those participants first detained at a younger age (</a:t>
            </a:r>
            <a:r>
              <a:rPr lang="en-AU" u="sng" dirty="0"/>
              <a:t>&lt;</a:t>
            </a:r>
            <a:r>
              <a:rPr lang="en-AU" dirty="0"/>
              <a:t>14 years) reported a higher percentage of imprisoned mothers (9.6% vs. 4.1%) and a higher percentage of both parents being imprisoned (11.3% vs. 3.1%) than those first detained at an older age (</a:t>
            </a:r>
            <a:r>
              <a:rPr lang="en-AU" u="sng" dirty="0"/>
              <a:t>&gt;</a:t>
            </a:r>
            <a:r>
              <a:rPr lang="en-AU" dirty="0"/>
              <a:t>15 years). </a:t>
            </a:r>
          </a:p>
        </p:txBody>
      </p:sp>
      <p:sp>
        <p:nvSpPr>
          <p:cNvPr id="4" name="Slide Number Placeholder 3"/>
          <p:cNvSpPr>
            <a:spLocks noGrp="1"/>
          </p:cNvSpPr>
          <p:nvPr>
            <p:ph type="sldNum" sz="quarter" idx="5"/>
          </p:nvPr>
        </p:nvSpPr>
        <p:spPr/>
        <p:txBody>
          <a:bodyPr/>
          <a:lstStyle/>
          <a:p>
            <a:fld id="{AF21810E-B01B-0C4F-ACB1-45F22CEA44FB}" type="slidenum">
              <a:rPr lang="en-US" smtClean="0"/>
              <a:t>13</a:t>
            </a:fld>
            <a:endParaRPr lang="en-US" dirty="0"/>
          </a:p>
        </p:txBody>
      </p:sp>
    </p:spTree>
    <p:extLst>
      <p:ext uri="{BB962C8B-B14F-4D97-AF65-F5344CB8AC3E}">
        <p14:creationId xmlns:p14="http://schemas.microsoft.com/office/powerpoint/2010/main" val="40049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presents data showing that for young people in youth justice centres, those who had been incarcerated on numerous occasions were more likely to report that at least one of their parents had been in prison. </a:t>
            </a:r>
          </a:p>
          <a:p>
            <a:endParaRPr lang="en-AU" dirty="0"/>
          </a:p>
          <a:p>
            <a:r>
              <a:rPr lang="en-AU" dirty="0"/>
              <a:t>You can see that for those youth in detention for the first time, only 31% reported that a parent had been in prison while 84% of those youth who had been in custody more than 10 times reported that a parent had been in prison.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1810E-B01B-0C4F-ACB1-45F22CEA44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890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also found an association between out-of-home-care and intergenerational incarceration. </a:t>
            </a:r>
          </a:p>
          <a:p>
            <a:endParaRPr lang="en-AU" dirty="0"/>
          </a:p>
          <a:p>
            <a:r>
              <a:rPr lang="en-AU" dirty="0"/>
              <a:t>Adults in prison who had been placed in out-of-home-care before the age of 16 years were twice as likely to report that at least one of their parents had been in prison compared to those who had not been placed in care (30.2% vs 14.7%).</a:t>
            </a:r>
          </a:p>
          <a:p>
            <a:endParaRPr lang="en-AU" dirty="0"/>
          </a:p>
          <a:p>
            <a:r>
              <a:rPr lang="en-AU" dirty="0"/>
              <a:t>When we looked at different kinds of out-of-home-care, we found that participants who had been placed in adopted families reported one of the lowest percentages of previously incarcerated parents (8.7%).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1810E-B01B-0C4F-ACB1-45F22CEA44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976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sobering finding of this study is that there is a high prevalence of intergenerational incarceration in NSW correctional settings, particularly for young people in juvenile detention centres and Aboriginal people in custody. </a:t>
            </a:r>
          </a:p>
          <a:p>
            <a:endParaRPr lang="en-AU" dirty="0"/>
          </a:p>
          <a:p>
            <a:r>
              <a:rPr lang="en-AU" dirty="0"/>
              <a:t>Younger people in the criminal justice system appear more likely to have a parent who has been in prison.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a:t>
            </a:r>
            <a:r>
              <a:rPr lang="en-AU" baseline="0" dirty="0"/>
              <a:t> rise in female incarceration has had a significant downstream negative impact on families and children with the </a:t>
            </a:r>
            <a:r>
              <a:rPr lang="en-US" sz="1200" dirty="0">
                <a:solidFill>
                  <a:srgbClr val="002664"/>
                </a:solidFill>
              </a:rPr>
              <a:t>children of imprisoned mothers more likely to be made homeless, have to move schools, and be separated from siblings; since the majority will not remain in the care of their father (Carlen, 1998; Dodge and </a:t>
            </a:r>
            <a:r>
              <a:rPr lang="en-US" sz="1200" dirty="0" err="1">
                <a:solidFill>
                  <a:srgbClr val="002664"/>
                </a:solidFill>
              </a:rPr>
              <a:t>Pogrebin</a:t>
            </a:r>
            <a:r>
              <a:rPr lang="en-US" sz="1200" dirty="0">
                <a:solidFill>
                  <a:srgbClr val="002664"/>
                </a:solidFill>
              </a:rPr>
              <a:t>, 2001) which is different to the children of male prisoners. Our findings suggest additionally– that </a:t>
            </a:r>
            <a:r>
              <a:rPr lang="en-AU" dirty="0"/>
              <a:t>incarceration of mothers may have a greater impact on the trajectory into custody of their children, particularly their daughters. </a:t>
            </a:r>
            <a:endParaRPr lang="en-US" sz="1200" dirty="0">
              <a:solidFill>
                <a:srgbClr val="002664"/>
              </a:solidFill>
            </a:endParaRPr>
          </a:p>
          <a:p>
            <a:endParaRPr lang="en-AU" dirty="0"/>
          </a:p>
          <a:p>
            <a:r>
              <a:rPr lang="en-AU" dirty="0"/>
              <a:t>Our findings are consistent with the literature of an association between socio-economic disadvantage, previous experiences of out-of-home care and intergenerational incarceration. There is a need to disrupt this transmission of intergenerational incarceration through a whole of government approach to developing and implementing policies and programmes to address socio-economic disadvantage in our communities and support young people at risk. </a:t>
            </a:r>
          </a:p>
          <a:p>
            <a:endParaRPr lang="en-AU" dirty="0"/>
          </a:p>
          <a:p>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16</a:t>
            </a:fld>
            <a:endParaRPr lang="en-US" dirty="0"/>
          </a:p>
        </p:txBody>
      </p:sp>
    </p:spTree>
    <p:extLst>
      <p:ext uri="{BB962C8B-B14F-4D97-AF65-F5344CB8AC3E}">
        <p14:creationId xmlns:p14="http://schemas.microsoft.com/office/powerpoint/2010/main" val="336450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findings of our report align with questions raised in The </a:t>
            </a:r>
            <a:r>
              <a:rPr lang="en-AU" sz="1200" i="1" kern="1200" dirty="0">
                <a:solidFill>
                  <a:schemeClr val="tx1"/>
                </a:solidFill>
                <a:effectLst/>
                <a:latin typeface="+mn-lt"/>
                <a:ea typeface="+mn-ea"/>
                <a:cs typeface="+mn-cs"/>
              </a:rPr>
              <a:t>Australia We Want. </a:t>
            </a:r>
            <a:r>
              <a:rPr lang="en-AU" sz="1200" kern="1200" dirty="0">
                <a:solidFill>
                  <a:schemeClr val="tx1"/>
                </a:solidFill>
                <a:effectLst/>
                <a:latin typeface="+mn-lt"/>
                <a:ea typeface="+mn-ea"/>
                <a:cs typeface="+mn-cs"/>
              </a:rPr>
              <a:t>The Community Council for Australia’s –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bg1"/>
                </a:solidFill>
                <a:latin typeface="+mn-lt"/>
              </a:rPr>
              <a:t>2019 report highlighting Australia progress and lack thereof in certain domains. </a:t>
            </a:r>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Australia We Want</a:t>
            </a:r>
            <a:r>
              <a:rPr lang="en-AU" sz="1200" kern="1200" dirty="0">
                <a:solidFill>
                  <a:schemeClr val="tx1"/>
                </a:solidFill>
                <a:effectLst/>
                <a:latin typeface="+mn-lt"/>
                <a:ea typeface="+mn-ea"/>
                <a:cs typeface="+mn-cs"/>
              </a:rPr>
              <a:t> national roundtable was focused at moving the national policy debate beyond economic units and towards a values driven discussion on the type of society we aspire to and raise the question about What kind of Australia do we want to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65F5BA83-F14E-48F9-AC67-8F1BDE012FA6}" type="slidenum">
              <a:rPr lang="en-AU" smtClean="0"/>
              <a:t>17</a:t>
            </a:fld>
            <a:endParaRPr lang="en-AU"/>
          </a:p>
        </p:txBody>
      </p:sp>
    </p:spTree>
    <p:extLst>
      <p:ext uri="{BB962C8B-B14F-4D97-AF65-F5344CB8AC3E}">
        <p14:creationId xmlns:p14="http://schemas.microsoft.com/office/powerpoint/2010/main" val="2183040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sz="1200" i="0" dirty="0">
                <a:solidFill>
                  <a:schemeClr val="bg1"/>
                </a:solidFill>
                <a:latin typeface="+mn-lt"/>
              </a:rPr>
              <a:t>A first step is in addressing intergenerational incarceration in NSW is </a:t>
            </a:r>
            <a:r>
              <a:rPr lang="en-AU" b="0" i="0" dirty="0">
                <a:effectLst/>
                <a:latin typeface="-apple-system"/>
              </a:rPr>
              <a:t>to</a:t>
            </a:r>
            <a:r>
              <a:rPr lang="en-AU" sz="1200" i="1" dirty="0">
                <a:solidFill>
                  <a:schemeClr val="bg1"/>
                </a:solidFill>
                <a:latin typeface="+mn-lt"/>
              </a:rPr>
              <a:t> </a:t>
            </a:r>
            <a:r>
              <a:rPr lang="en-AU" sz="1200" i="0" dirty="0">
                <a:solidFill>
                  <a:schemeClr val="bg1"/>
                </a:solidFill>
                <a:latin typeface="+mn-lt"/>
              </a:rPr>
              <a:t>acknowledge as Roxanne Moore, </a:t>
            </a:r>
            <a:r>
              <a:rPr lang="en-AU" b="0" i="0" dirty="0">
                <a:effectLst/>
                <a:latin typeface="-apple-system"/>
              </a:rPr>
              <a:t>former </a:t>
            </a:r>
            <a:r>
              <a:rPr lang="en-AU" sz="1200" b="0" i="0" kern="1200" dirty="0">
                <a:solidFill>
                  <a:schemeClr val="tx1"/>
                </a:solidFill>
                <a:effectLst/>
                <a:latin typeface="-apple-system"/>
                <a:ea typeface="+mn-ea"/>
                <a:cs typeface="+mn-cs"/>
              </a:rPr>
              <a:t>Principal Adviser </a:t>
            </a:r>
            <a:r>
              <a:rPr lang="en-AU" b="0" i="0" dirty="0">
                <a:effectLst/>
                <a:latin typeface="-apple-system"/>
              </a:rPr>
              <a:t>Change The Record Coalition stated in 2019 </a:t>
            </a:r>
            <a:r>
              <a:rPr lang="en-AU" sz="1200" i="0" dirty="0">
                <a:solidFill>
                  <a:schemeClr val="bg1"/>
                </a:solidFill>
                <a:latin typeface="+mn-lt"/>
              </a:rPr>
              <a:t>the "systemic racism" within the justice system and the over-representation of First Nations Australians in prison and particularly juvenile detention centres. The pipeline needs to be disrupted reducing the rate of young people entering the system. A key step to this is measuring and reporting on this with </a:t>
            </a:r>
            <a:r>
              <a:rPr lang="en-AU" b="0" i="0" dirty="0">
                <a:solidFill>
                  <a:srgbClr val="212529"/>
                </a:solidFill>
                <a:effectLst/>
                <a:latin typeface="Open Sans" panose="020B0606030504020204" pitchFamily="34" charset="0"/>
              </a:rPr>
              <a:t>targets in Closing the Gap </a:t>
            </a:r>
            <a:r>
              <a:rPr lang="en-AU" b="1" i="0" dirty="0">
                <a:solidFill>
                  <a:srgbClr val="0D5784"/>
                </a:solidFill>
                <a:effectLst/>
                <a:latin typeface="Open Sans" panose="020B0606030504020204" pitchFamily="34" charset="0"/>
              </a:rPr>
              <a:t>to </a:t>
            </a:r>
            <a:r>
              <a:rPr lang="en-AU" b="1" i="0" dirty="0">
                <a:solidFill>
                  <a:srgbClr val="212529"/>
                </a:solidFill>
                <a:effectLst/>
                <a:latin typeface="Open Sans" panose="020B0606030504020204" pitchFamily="34" charset="0"/>
              </a:rPr>
              <a:t>reduce the rate of Aboriginal and Torres Strait Islander young people (10‑17 years) in detention by at least 30 per cent by 2031</a:t>
            </a:r>
          </a:p>
          <a:p>
            <a:pPr algn="l"/>
            <a:r>
              <a:rPr lang="en-AU" b="0" i="0" dirty="0">
                <a:solidFill>
                  <a:srgbClr val="212529"/>
                </a:solidFill>
                <a:effectLst/>
                <a:latin typeface="Open Sans" panose="020B0606030504020204" pitchFamily="34" charset="0"/>
              </a:rPr>
              <a:t>Nationally, progress has been made from the baseline of 32.0 per 10 000 young Aboriginal and Torres Strait Islander people aged 10-17 years in detention in 2018-19 to 28.3 per 10 000 young people in 2021-22.</a:t>
            </a:r>
          </a:p>
          <a:p>
            <a:pPr algn="l"/>
            <a:endParaRPr lang="en-AU"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a:t>
            </a:r>
            <a:r>
              <a:rPr lang="en-AU" baseline="0" dirty="0"/>
              <a:t> rise in female incarceration has had a significant downstream negative impact on families and children with the </a:t>
            </a:r>
            <a:r>
              <a:rPr lang="en-US" sz="1200" dirty="0">
                <a:solidFill>
                  <a:srgbClr val="002664"/>
                </a:solidFill>
              </a:rPr>
              <a:t>children of imprisoned mothers more likely to be made homeless, have to move schools, and be separated from siblings; since the majority will not remain in the care of their father (Carlen, 1998; Dodge and </a:t>
            </a:r>
            <a:r>
              <a:rPr lang="en-US" sz="1200" dirty="0" err="1">
                <a:solidFill>
                  <a:srgbClr val="002664"/>
                </a:solidFill>
              </a:rPr>
              <a:t>Pogrebin</a:t>
            </a:r>
            <a:r>
              <a:rPr lang="en-US" sz="1200" dirty="0">
                <a:solidFill>
                  <a:srgbClr val="002664"/>
                </a:solidFill>
              </a:rPr>
              <a:t>, 2001) which is different to the children of male prisoners</a:t>
            </a:r>
          </a:p>
          <a:p>
            <a:pPr algn="l"/>
            <a:endParaRPr lang="en-AU" b="0" i="0" dirty="0">
              <a:solidFill>
                <a:srgbClr val="212529"/>
              </a:solidFill>
              <a:effectLst/>
              <a:latin typeface="Open Sans" panose="020B0606030504020204" pitchFamily="34" charset="0"/>
            </a:endParaRPr>
          </a:p>
          <a:p>
            <a:pPr algn="l"/>
            <a:endParaRPr lang="en-AU" b="0" i="0" dirty="0">
              <a:solidFill>
                <a:srgbClr val="212529"/>
              </a:solidFill>
              <a:effectLst/>
              <a:latin typeface="Open Sans" panose="020B0606030504020204" pitchFamily="34" charset="0"/>
            </a:endParaRPr>
          </a:p>
          <a:p>
            <a:pPr algn="l"/>
            <a:r>
              <a:rPr lang="en-AU" b="0" i="0" dirty="0">
                <a:effectLst/>
                <a:latin typeface="-apple-system"/>
              </a:rPr>
              <a:t>First Nations Executive Director at The Foundation of Young Australians </a:t>
            </a:r>
            <a:endParaRPr lang="en-AU" b="0" i="0" dirty="0">
              <a:solidFill>
                <a:srgbClr val="212529"/>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AF21810E-B01B-0C4F-ACB1-45F22CEA44FB}" type="slidenum">
              <a:rPr lang="en-US" smtClean="0"/>
              <a:t>18</a:t>
            </a:fld>
            <a:endParaRPr lang="en-US" dirty="0"/>
          </a:p>
        </p:txBody>
      </p:sp>
    </p:spTree>
    <p:extLst>
      <p:ext uri="{BB962C8B-B14F-4D97-AF65-F5344CB8AC3E}">
        <p14:creationId xmlns:p14="http://schemas.microsoft.com/office/powerpoint/2010/main" val="189692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break the cycle - there is a need for national leadership – and the development of Prevention of Intergenerational Involvement in the Criminal Justice System Strategy at the national level would ensure quality programs and policies are developed to support children of prisoners. </a:t>
            </a:r>
            <a:r>
              <a:rPr lang="en-AU" sz="1200" b="0" i="0" u="none" strike="noStrike" baseline="0" dirty="0">
                <a:solidFill>
                  <a:srgbClr val="000000"/>
                </a:solidFill>
                <a:latin typeface="Arial" panose="020B0604020202020204" pitchFamily="34" charset="0"/>
              </a:rPr>
              <a:t>SHINE for Kids Submission to the Parliament of Victoria  Inquiry into Children Affected by Parental Incarceration noted that </a:t>
            </a:r>
            <a:r>
              <a:rPr lang="en-AU" dirty="0"/>
              <a:t>State and National policy guidelines for children with a parent in prison is needed which both identifies children of prisoners as a specific group and designates accountability for supporting them across government departments. There exists a need for greater cohesion and coordination by government with an integrated approach to wrap around social, educational and health services that addresses the policy void and departmental drift that these children currently experience and provides policy status to them as a group from a policy and strategy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Policies need to be targeted at both the parents on remand and in prison and their children. This includes increased use of diversionary programs and home detention to particularly for women. Concurrently, other areas of focus range from increasing the age of criminal responsibility to prevent very young, at-risk children, particularly those who may have a parent in prison, from becoming part of the pipeline into custody, to designing and implementing interventions for children whose parents are incarcerated or at risk of incarceration.</a:t>
            </a:r>
          </a:p>
          <a:p>
            <a:endParaRPr lang="en-AU" dirty="0"/>
          </a:p>
          <a:p>
            <a:r>
              <a:rPr lang="en-AU" dirty="0"/>
              <a:t>There remains enormous untapped opportunity for us as a community to disrupt the cycle of intergenerational incarceration for the next generation of young people at risk.</a:t>
            </a:r>
          </a:p>
        </p:txBody>
      </p:sp>
      <p:sp>
        <p:nvSpPr>
          <p:cNvPr id="4" name="Slide Number Placeholder 3"/>
          <p:cNvSpPr>
            <a:spLocks noGrp="1"/>
          </p:cNvSpPr>
          <p:nvPr>
            <p:ph type="sldNum" sz="quarter" idx="5"/>
          </p:nvPr>
        </p:nvSpPr>
        <p:spPr/>
        <p:txBody>
          <a:bodyPr/>
          <a:lstStyle/>
          <a:p>
            <a:fld id="{AF21810E-B01B-0C4F-ACB1-45F22CEA44FB}" type="slidenum">
              <a:rPr lang="en-US" smtClean="0"/>
              <a:t>19</a:t>
            </a:fld>
            <a:endParaRPr lang="en-US" dirty="0"/>
          </a:p>
        </p:txBody>
      </p:sp>
    </p:spTree>
    <p:extLst>
      <p:ext uri="{BB962C8B-B14F-4D97-AF65-F5344CB8AC3E}">
        <p14:creationId xmlns:p14="http://schemas.microsoft.com/office/powerpoint/2010/main" val="2166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The criminalisation of poverty is not new public health problem but one that reflects persistent systemic disadvantage and marginalisation that is sustained across generations in Australia and globally. One way of viewing this is through the lens of “intergenerational offending”? </a:t>
            </a: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Intergenerational offending refers to the idea that criminal behaviour may be “transmitted” from one generation to another… in other words, individuals whose parents have been involved in criminal activity are more likely to follow in their footsteps with almost normalisation of this pathway. This is associated with the phenomenon of “intergenerational incarceration”, where individuals whose parent or parents have been in prison are at increased risk of imprisonment themselves.</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As Giordano &amp; </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Copp</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published in the 2015 article Packages’ of risk: Implications for determining the effect of maternal incarceration on child wellbeing - These intergenerational linkages are likely to be a result of complex processes and are associated with a multitude of factors – research shows these range from : family factors including exposure to socio-economic disadvantage such as unemployment, systemic racism and financial stress; and to pro-criminal thinking and behaviour; housing instability, lack of education, family instability, as well as interpersonal violence and trauma; problematic gambling and drug and/or alcohol abuse; gender of the parent and child; parental characteristics such as younger maternal age and marital status at birth.  </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Research led by </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Tzoumakis</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and Whitten and colleagues in the intergenerational transmission of criminal offending behaviours found that the imprisonment of parents can detrimentally impact on the development of their dependent. </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Context is essential when discussing Intergenerational incarceration – and I am going to provide some context over the next three slides – </a:t>
            </a:r>
          </a:p>
          <a:p>
            <a:pPr>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a:p>
            <a:endParaRPr lang="en-AU" dirty="0"/>
          </a:p>
        </p:txBody>
      </p:sp>
      <p:sp>
        <p:nvSpPr>
          <p:cNvPr id="4" name="Slide Number Placeholder 3"/>
          <p:cNvSpPr>
            <a:spLocks noGrp="1"/>
          </p:cNvSpPr>
          <p:nvPr>
            <p:ph type="sldNum" sz="quarter" idx="10"/>
          </p:nvPr>
        </p:nvSpPr>
        <p:spPr/>
        <p:txBody>
          <a:bodyPr/>
          <a:lstStyle/>
          <a:p>
            <a:fld id="{2AEA5527-A7A6-48BF-8100-4B0FF65A187E}" type="slidenum">
              <a:rPr lang="en-US" smtClean="0"/>
              <a:t>2</a:t>
            </a:fld>
            <a:endParaRPr lang="en-US"/>
          </a:p>
        </p:txBody>
      </p:sp>
    </p:spTree>
    <p:extLst>
      <p:ext uri="{BB962C8B-B14F-4D97-AF65-F5344CB8AC3E}">
        <p14:creationId xmlns:p14="http://schemas.microsoft.com/office/powerpoint/2010/main" val="4231485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latin typeface="Calibri" panose="020F0502020204030204" pitchFamily="34" charset="0"/>
                <a:cs typeface="Times New Roman" panose="02020603050405020304" pitchFamily="18" charset="0"/>
              </a:rPr>
              <a:t>To date the Best interests of children must be the primary concern in making decisions that may affect them. </a:t>
            </a:r>
            <a:r>
              <a:rPr lang="en-AU" sz="1200" b="0" i="0" u="none" strike="noStrike" kern="1200" baseline="0" dirty="0">
                <a:solidFill>
                  <a:schemeClr val="tx1"/>
                </a:solidFill>
                <a:latin typeface="+mn-lt"/>
                <a:ea typeface="+mn-ea"/>
                <a:cs typeface="+mn-cs"/>
              </a:rPr>
              <a:t>The ‘best interest principle’ is reflected in the United Nations Rules for the treatment of women prisoners and offenders (the ‘Bangkok Rules’), </a:t>
            </a:r>
            <a:r>
              <a:rPr lang="en-AU" sz="1200" b="1" dirty="0">
                <a:solidFill>
                  <a:schemeClr val="bg1"/>
                </a:solidFill>
                <a:latin typeface="Calibri" panose="020F0502020204030204" pitchFamily="34" charset="0"/>
                <a:cs typeface="Times New Roman" panose="02020603050405020304" pitchFamily="18" charset="0"/>
              </a:rPr>
              <a:t>All adults should do what is best for children. When adults make decisions, they should think about how their decisions will affect children. This particularly applies to budget, policy and law makers. </a:t>
            </a:r>
            <a:r>
              <a:rPr lang="en-AU" dirty="0"/>
              <a:t>The 2019 Global Study on Children Deprived of their Liberty recommends a ‘presumption against a custodial measure or sentence for primary caregivers’.51 To facilitate this State actors should “review all judicial and administrative arrangements to prevent imprisonment by providing support services to families at risk and use diversion and other alternative measures”.52</a:t>
            </a:r>
          </a:p>
          <a:p>
            <a:endParaRPr lang="en-AU" dirty="0"/>
          </a:p>
          <a:p>
            <a:r>
              <a:rPr lang="en-AU" dirty="0"/>
              <a:t>Take into account the rights of children and prioritize the best interests of the child at all stages. This should be done by all actors involved in the process including law enforcement, prison service professionals, and the judiciary.43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AU" dirty="0"/>
              <a:t>It also recommends that essential components of best interests assessments include, …the emotional and physical wellbeing, the possibility of developing strong and early attachment to the mother and breastfeeding. The factors to be considered by decision-makers… include the potential caregiving capacity, the nature of the offence, sentence length and carer’s behaviour in prison insofar as they affect the child’s welfare and best interests. 26</a:t>
            </a:r>
          </a:p>
        </p:txBody>
      </p:sp>
      <p:sp>
        <p:nvSpPr>
          <p:cNvPr id="4" name="Slide Number Placeholder 3"/>
          <p:cNvSpPr>
            <a:spLocks noGrp="1"/>
          </p:cNvSpPr>
          <p:nvPr>
            <p:ph type="sldNum" sz="quarter" idx="5"/>
          </p:nvPr>
        </p:nvSpPr>
        <p:spPr/>
        <p:txBody>
          <a:bodyPr/>
          <a:lstStyle/>
          <a:p>
            <a:fld id="{AF21810E-B01B-0C4F-ACB1-45F22CEA44FB}" type="slidenum">
              <a:rPr lang="en-US" smtClean="0"/>
              <a:t>20</a:t>
            </a:fld>
            <a:endParaRPr lang="en-US" dirty="0"/>
          </a:p>
        </p:txBody>
      </p:sp>
    </p:spTree>
    <p:extLst>
      <p:ext uri="{BB962C8B-B14F-4D97-AF65-F5344CB8AC3E}">
        <p14:creationId xmlns:p14="http://schemas.microsoft.com/office/powerpoint/2010/main" val="1751585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4B4848"/>
                </a:solidFill>
                <a:effectLst/>
                <a:latin typeface="Montserrat" panose="00000500000000000000" pitchFamily="2" charset="0"/>
              </a:rPr>
              <a:t>Productivity Commission reports that the prison and community corrections system costs taxpayers $5.77 billion a year to put about 41K people in prison, impacting many children and families when a parent is incarcerated. </a:t>
            </a:r>
            <a:r>
              <a:rPr lang="en-AU" b="0" i="0" dirty="0">
                <a:solidFill>
                  <a:srgbClr val="4B4848"/>
                </a:solidFill>
                <a:effectLst/>
                <a:latin typeface="Montserrat" panose="00000500000000000000" pitchFamily="2" charset="0"/>
              </a:rPr>
              <a:t>These families and children experience </a:t>
            </a:r>
            <a:r>
              <a:rPr lang="en-AU" b="1" i="0" dirty="0">
                <a:solidFill>
                  <a:srgbClr val="4B4848"/>
                </a:solidFill>
                <a:effectLst/>
                <a:latin typeface="Montserrat" panose="00000500000000000000" pitchFamily="2" charset="0"/>
              </a:rPr>
              <a:t>trauma, stigma, financial and housing instability</a:t>
            </a:r>
            <a:r>
              <a:rPr lang="en-AU" b="0" i="0" dirty="0">
                <a:solidFill>
                  <a:srgbClr val="4B4848"/>
                </a:solidFill>
                <a:effectLst/>
                <a:latin typeface="Montserrat" panose="00000500000000000000" pitchFamily="2" charset="0"/>
              </a:rPr>
              <a:t>, disruption to education and health and a loss of social, emotional, cultural and physical wellbeing.  </a:t>
            </a:r>
            <a:r>
              <a:rPr lang="en-AU" b="1" i="1" dirty="0">
                <a:solidFill>
                  <a:srgbClr val="131516"/>
                </a:solidFill>
                <a:effectLst/>
                <a:latin typeface="Playfair Display" panose="00000500000000000000" pitchFamily="2" charset="0"/>
              </a:rPr>
              <a:t>The number of </a:t>
            </a:r>
            <a:r>
              <a:rPr lang="en-AU" b="1" i="1" u="sng" dirty="0">
                <a:solidFill>
                  <a:srgbClr val="131516"/>
                </a:solidFill>
                <a:effectLst/>
                <a:latin typeface="Playfair Display" panose="00000500000000000000" pitchFamily="2" charset="0"/>
              </a:rPr>
              <a:t>children</a:t>
            </a:r>
            <a:r>
              <a:rPr lang="en-AU" b="1" i="1" dirty="0">
                <a:solidFill>
                  <a:srgbClr val="131516"/>
                </a:solidFill>
                <a:effectLst/>
                <a:latin typeface="Playfair Display" panose="00000500000000000000" pitchFamily="2" charset="0"/>
              </a:rPr>
              <a:t> who have experienced parental incarceration is unknown in Australia</a:t>
            </a:r>
            <a:endParaRPr lang="en-AU" b="1" i="0" dirty="0">
              <a:solidFill>
                <a:srgbClr val="131516"/>
              </a:solidFill>
              <a:effectLst/>
              <a:latin typeface="Playfair Display" panose="00000500000000000000" pitchFamily="2" charset="0"/>
            </a:endParaRPr>
          </a:p>
          <a:p>
            <a:pPr algn="l"/>
            <a:endParaRPr lang="en-AU" b="0" i="0" dirty="0">
              <a:solidFill>
                <a:srgbClr val="4B4848"/>
              </a:solidFill>
              <a:effectLst/>
              <a:latin typeface="Montserrat" panose="00000500000000000000" pitchFamily="2" charset="0"/>
            </a:endParaRPr>
          </a:p>
          <a:p>
            <a:pPr algn="l"/>
            <a:r>
              <a:rPr lang="en-AU" b="0" i="0" dirty="0">
                <a:solidFill>
                  <a:srgbClr val="4B4848"/>
                </a:solidFill>
                <a:effectLst/>
                <a:latin typeface="Montserrat" panose="00000500000000000000" pitchFamily="2" charset="0"/>
              </a:rPr>
              <a:t>This report has demonstrated </a:t>
            </a:r>
            <a:r>
              <a:rPr lang="en-AU" dirty="0"/>
              <a:t>there is a high prevalence of intergenerational incarceration in NSW correctional settings, particularly for young people in juvenile detention centres and Aboriginal people in custody. </a:t>
            </a:r>
            <a:r>
              <a:rPr lang="en-AU" b="0" i="0" dirty="0">
                <a:solidFill>
                  <a:srgbClr val="4B4848"/>
                </a:solidFill>
                <a:effectLst/>
                <a:latin typeface="Montserrat" panose="00000500000000000000" pitchFamily="2" charset="0"/>
              </a:rPr>
              <a:t>T</a:t>
            </a:r>
            <a:r>
              <a:rPr lang="en-AU" b="1" i="0" dirty="0">
                <a:solidFill>
                  <a:srgbClr val="4B4848"/>
                </a:solidFill>
                <a:effectLst/>
                <a:latin typeface="Montserrat" panose="00000500000000000000" pitchFamily="2" charset="0"/>
              </a:rPr>
              <a:t>here remains an absence of targeted policy, services and investment </a:t>
            </a:r>
            <a:r>
              <a:rPr lang="en-AU" b="0" i="0" dirty="0">
                <a:solidFill>
                  <a:srgbClr val="4B4848"/>
                </a:solidFill>
                <a:effectLst/>
                <a:latin typeface="Montserrat" panose="00000500000000000000" pitchFamily="2" charset="0"/>
              </a:rPr>
              <a:t>in meeting the unique needs of children with incarcerated parents. This is in contrast to the $5.77 billion spent on </a:t>
            </a:r>
            <a:r>
              <a:rPr lang="en-AU" sz="1200" b="1" dirty="0">
                <a:solidFill>
                  <a:schemeClr val="bg1"/>
                </a:solidFill>
                <a:latin typeface="Calibri" panose="020F0502020204030204" pitchFamily="34" charset="0"/>
                <a:cs typeface="Times New Roman" panose="02020603050405020304" pitchFamily="18" charset="0"/>
              </a:rPr>
              <a:t>corrective services in 2021-22 and an average cost of 107K per adult inmate in jail for a year. </a:t>
            </a:r>
            <a:r>
              <a:rPr lang="en-AU" b="0" i="0" dirty="0">
                <a:solidFill>
                  <a:srgbClr val="4B4848"/>
                </a:solidFill>
                <a:effectLst/>
                <a:latin typeface="Montserrat" panose="00000500000000000000" pitchFamily="2" charset="0"/>
              </a:rPr>
              <a:t>The lack of prioritisation of </a:t>
            </a:r>
            <a:r>
              <a:rPr lang="en-AU" b="1" i="0" dirty="0">
                <a:solidFill>
                  <a:srgbClr val="4B4848"/>
                </a:solidFill>
                <a:effectLst/>
                <a:latin typeface="Montserrat" panose="00000500000000000000" pitchFamily="2" charset="0"/>
              </a:rPr>
              <a:t>this group or national leadership / policy to take responsibility for their well-being </a:t>
            </a:r>
            <a:r>
              <a:rPr lang="en-AU" b="0" i="0" dirty="0">
                <a:solidFill>
                  <a:srgbClr val="4B4848"/>
                </a:solidFill>
                <a:effectLst/>
                <a:latin typeface="Montserrat" panose="00000500000000000000" pitchFamily="2" charset="0"/>
              </a:rPr>
              <a:t>unintentionally places them at risk of intergenerational cycles of harm, ill health and incarceration. 	. </a:t>
            </a:r>
            <a:endParaRPr lang="en-AU" dirty="0"/>
          </a:p>
          <a:p>
            <a:endParaRPr lang="en-AU" dirty="0"/>
          </a:p>
          <a:p>
            <a:r>
              <a:rPr lang="en-AU" dirty="0"/>
              <a:t>Source: based on Steering Committee for the Review of Government Service Provision data, Report on Government Services 2023.</a:t>
            </a:r>
          </a:p>
        </p:txBody>
      </p:sp>
      <p:sp>
        <p:nvSpPr>
          <p:cNvPr id="4" name="Slide Number Placeholder 3"/>
          <p:cNvSpPr>
            <a:spLocks noGrp="1"/>
          </p:cNvSpPr>
          <p:nvPr>
            <p:ph type="sldNum" sz="quarter" idx="5"/>
          </p:nvPr>
        </p:nvSpPr>
        <p:spPr/>
        <p:txBody>
          <a:bodyPr/>
          <a:lstStyle/>
          <a:p>
            <a:fld id="{AF21810E-B01B-0C4F-ACB1-45F22CEA44FB}" type="slidenum">
              <a:rPr lang="en-US" smtClean="0"/>
              <a:t>21</a:t>
            </a:fld>
            <a:endParaRPr lang="en-US" dirty="0"/>
          </a:p>
        </p:txBody>
      </p:sp>
    </p:spTree>
    <p:extLst>
      <p:ext uri="{BB962C8B-B14F-4D97-AF65-F5344CB8AC3E}">
        <p14:creationId xmlns:p14="http://schemas.microsoft.com/office/powerpoint/2010/main" val="265171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they provide strong evidence of the link between imprisonment of mothers and the risk of their children becoming involved in the criminal justice system. Socio-economic disadvantage is an important driver of this. </a:t>
            </a:r>
          </a:p>
          <a:p>
            <a:endParaRPr lang="en-AU" i="1" dirty="0"/>
          </a:p>
          <a:p>
            <a:r>
              <a:rPr lang="en-AU" i="1" dirty="0"/>
              <a:t>We noted that prison is a traumatic space for mothers and it disrupts the mother-child relationship… this has significant impact on mothers and their children leading to stigmatisation, insecurity of the parental bond and possibly increased out-of-home-care.</a:t>
            </a:r>
          </a:p>
          <a:p>
            <a:endParaRPr lang="en-AU" i="1" dirty="0"/>
          </a:p>
          <a:p>
            <a:r>
              <a:rPr lang="en-AU" i="1" dirty="0"/>
              <a:t>How can we begin to break the cycle of intergenerational incarceration associated with imprisonment of mothers?</a:t>
            </a:r>
          </a:p>
          <a:p>
            <a:endParaRPr lang="en-AU" i="1" dirty="0"/>
          </a:p>
          <a:p>
            <a:r>
              <a:rPr lang="en-AU" i="1" dirty="0"/>
              <a:t>To start with, we need alternatives to custodial sentences, where possible, for both mothers and young people. Diversion programs for mothers should be strongly encouraged where possible.</a:t>
            </a:r>
          </a:p>
          <a:p>
            <a:endParaRPr lang="en-AU" i="1" dirty="0"/>
          </a:p>
          <a:p>
            <a:r>
              <a:rPr lang="en-AU" i="1" dirty="0"/>
              <a:t>We must also increase the age of criminal responsibility to keep very young children out of custodial settings, especially as we saw an association between lower age and increased risk of intergenerational incarceration. </a:t>
            </a:r>
          </a:p>
          <a:p>
            <a:endParaRPr lang="en-AU" i="1" dirty="0"/>
          </a:p>
          <a:p>
            <a:r>
              <a:rPr lang="en-AU" i="1" dirty="0"/>
              <a:t>A child rights based framework be used to support women in prison to negotiate good quality care arrangements that meet the needs and rights of their children. If a women who is a parent does go to jail, then it is critical that her mothering role be supported.</a:t>
            </a:r>
          </a:p>
          <a:p>
            <a:endParaRPr lang="en-AU" i="1" dirty="0"/>
          </a:p>
          <a:p>
            <a:r>
              <a:rPr lang="en-AU" i="1" dirty="0"/>
              <a:t>There is a need to support comprehensive parenting services that go beyond ‘parenting skills’ and communication to ensure women have equivalence of access to services in prison that they would have as parents in the community.</a:t>
            </a:r>
          </a:p>
          <a:p>
            <a:pPr algn="l"/>
            <a:endParaRPr lang="en-AU" sz="1200" b="1" i="1" dirty="0">
              <a:solidFill>
                <a:schemeClr val="bg1"/>
              </a:solidFill>
              <a:latin typeface="Calibri" panose="020F0502020204030204" pitchFamily="34" charset="0"/>
              <a:cs typeface="Times New Roman" panose="02020603050405020304" pitchFamily="18" charset="0"/>
            </a:endParaRPr>
          </a:p>
          <a:p>
            <a:pPr algn="l"/>
            <a:endParaRPr lang="en-AU" sz="1200" b="1" i="1" dirty="0">
              <a:solidFill>
                <a:schemeClr val="bg1"/>
              </a:solidFill>
              <a:latin typeface="Calibri" panose="020F0502020204030204" pitchFamily="34" charset="0"/>
              <a:cs typeface="Times New Roman" panose="02020603050405020304" pitchFamily="18" charset="0"/>
            </a:endParaRPr>
          </a:p>
          <a:p>
            <a:pPr algn="l"/>
            <a:r>
              <a:rPr lang="en-AU" sz="1200" b="1" i="1" dirty="0">
                <a:solidFill>
                  <a:schemeClr val="bg1"/>
                </a:solidFill>
                <a:latin typeface="Calibri" panose="020F0502020204030204" pitchFamily="34" charset="0"/>
                <a:cs typeface="Times New Roman" panose="02020603050405020304" pitchFamily="18" charset="0"/>
              </a:rPr>
              <a:t>To preserve the best interests of the child and to empower them – a  must be the primary concern in making decisions that may affect them</a:t>
            </a:r>
          </a:p>
          <a:p>
            <a:pPr algn="l"/>
            <a:endParaRPr lang="en-AU" sz="1200" b="1" i="1" dirty="0">
              <a:solidFill>
                <a:schemeClr val="bg1"/>
              </a:solidFill>
              <a:latin typeface="Calibri" panose="020F0502020204030204" pitchFamily="34" charset="0"/>
              <a:cs typeface="Times New Roman" panose="02020603050405020304" pitchFamily="18" charset="0"/>
            </a:endParaRPr>
          </a:p>
          <a:p>
            <a:pPr algn="l"/>
            <a:r>
              <a:rPr lang="en-AU" sz="1800" b="0" i="1" u="none" strike="noStrike" baseline="0" dirty="0">
                <a:solidFill>
                  <a:srgbClr val="161616"/>
                </a:solidFill>
                <a:latin typeface="Calibri" panose="020F0502020204030204" pitchFamily="34" charset="0"/>
              </a:rPr>
              <a:t>A holistic approach requires the involvement of corrections, health, education, housing and social welfare services, among others. </a:t>
            </a:r>
            <a:endParaRPr lang="en-AU" i="1" dirty="0"/>
          </a:p>
          <a:p>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22</a:t>
            </a:fld>
            <a:endParaRPr lang="en-US"/>
          </a:p>
        </p:txBody>
      </p:sp>
    </p:spTree>
    <p:extLst>
      <p:ext uri="{BB962C8B-B14F-4D97-AF65-F5344CB8AC3E}">
        <p14:creationId xmlns:p14="http://schemas.microsoft.com/office/powerpoint/2010/main" val="35229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23</a:t>
            </a:fld>
            <a:endParaRPr lang="en-US" dirty="0"/>
          </a:p>
        </p:txBody>
      </p:sp>
    </p:spTree>
    <p:extLst>
      <p:ext uri="{BB962C8B-B14F-4D97-AF65-F5344CB8AC3E}">
        <p14:creationId xmlns:p14="http://schemas.microsoft.com/office/powerpoint/2010/main" val="1792507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24</a:t>
            </a:fld>
            <a:endParaRPr lang="en-US" dirty="0"/>
          </a:p>
        </p:txBody>
      </p:sp>
    </p:spTree>
    <p:extLst>
      <p:ext uri="{BB962C8B-B14F-4D97-AF65-F5344CB8AC3E}">
        <p14:creationId xmlns:p14="http://schemas.microsoft.com/office/powerpoint/2010/main" val="54057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solidFill>
                  <a:srgbClr val="35B0E6"/>
                </a:solidFill>
              </a:rPr>
              <a:t>The first issue I wanted to contextualise is the over incarceration of Aboriginal people in Australia. Dr Baz </a:t>
            </a:r>
            <a:r>
              <a:rPr lang="en-AU" i="1" dirty="0" err="1">
                <a:solidFill>
                  <a:srgbClr val="35B0E6"/>
                </a:solidFill>
              </a:rPr>
              <a:t>Dreisinger</a:t>
            </a:r>
            <a:r>
              <a:rPr lang="en-AU" i="1" dirty="0">
                <a:solidFill>
                  <a:srgbClr val="35B0E6"/>
                </a:solidFill>
              </a:rPr>
              <a:t>, a US activist</a:t>
            </a:r>
            <a:r>
              <a:rPr lang="en-AU" i="1" baseline="0" dirty="0">
                <a:solidFill>
                  <a:srgbClr val="35B0E6"/>
                </a:solidFill>
              </a:rPr>
              <a:t> and author of - </a:t>
            </a:r>
            <a:r>
              <a:rPr lang="en-AU" i="1" dirty="0">
                <a:solidFill>
                  <a:srgbClr val="35B0E6"/>
                </a:solidFill>
              </a:rPr>
              <a:t>Incarceration Nations: A Journey to Justice in Prisons Around the World noted in her pre COVID 2019</a:t>
            </a:r>
            <a:r>
              <a:rPr lang="en-AU" i="1" baseline="0" dirty="0">
                <a:solidFill>
                  <a:srgbClr val="35B0E6"/>
                </a:solidFill>
              </a:rPr>
              <a:t> visit to Australia that ….. </a:t>
            </a:r>
            <a:endParaRPr lang="en-AU" i="1" dirty="0">
              <a:solidFill>
                <a:srgbClr val="35B0E6"/>
              </a:solidFill>
            </a:endParaRPr>
          </a:p>
          <a:p>
            <a:pPr algn="l"/>
            <a:endParaRPr lang="en-AU" b="1" i="0" dirty="0">
              <a:solidFill>
                <a:srgbClr val="0D5784"/>
              </a:solidFill>
              <a:effectLst/>
              <a:latin typeface="Open Sans" panose="020B0606030504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growing awareness is evident in the Australian Government’s </a:t>
            </a:r>
            <a:r>
              <a:rPr lang="en-AU" sz="1800" i="1" kern="100" dirty="0">
                <a:effectLst/>
                <a:latin typeface="Calibri" panose="020F0502020204030204" pitchFamily="34" charset="0"/>
                <a:ea typeface="Calibri" panose="020F0502020204030204" pitchFamily="34" charset="0"/>
                <a:cs typeface="Times New Roman" panose="02020603050405020304" pitchFamily="18" charset="0"/>
              </a:rPr>
              <a:t>agreed priority reform - </a:t>
            </a:r>
            <a:r>
              <a:rPr lang="en-AU" sz="1800" b="1" i="1" kern="100" dirty="0">
                <a:effectLst/>
                <a:latin typeface="Calibri" panose="020F0502020204030204" pitchFamily="34" charset="0"/>
                <a:ea typeface="Calibri" panose="020F0502020204030204" pitchFamily="34" charset="0"/>
                <a:cs typeface="Times New Roman" panose="02020603050405020304" pitchFamily="18" charset="0"/>
              </a:rPr>
              <a:t>to reduce the rate of Aboriginal and Torres Strait Islander adults held in incarceration by at least 15 per cent by 2031. </a:t>
            </a:r>
            <a:r>
              <a:rPr lang="en-AU" sz="1200" b="0" i="0" u="none" strike="noStrike" baseline="0" dirty="0">
                <a:solidFill>
                  <a:srgbClr val="000000"/>
                </a:solidFill>
                <a:latin typeface="Arial" panose="020B0604020202020204" pitchFamily="34" charset="0"/>
              </a:rPr>
              <a:t>After adjusting for differences in population age structures, the national age-standardised imprisonment rate per100 000 Aboriginal and Torres Strait Islander population in 2021-22 was 1897.1, compared with a corresponding rate of 156.1 for the non-Indigenous population after taking into account the effect of differences in the age profiles between the two populations, the national imprisonment rate for the Aboriginal and Torres Strait Islander population is 12.2 times greater than for the non-Indigenous population. Rates that do not take age profile differences into account are16.4 times greater.</a:t>
            </a:r>
          </a:p>
          <a:p>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3</a:t>
            </a:fld>
            <a:endParaRPr lang="en-US" dirty="0"/>
          </a:p>
        </p:txBody>
      </p:sp>
    </p:spTree>
    <p:extLst>
      <p:ext uri="{BB962C8B-B14F-4D97-AF65-F5344CB8AC3E}">
        <p14:creationId xmlns:p14="http://schemas.microsoft.com/office/powerpoint/2010/main" val="400273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The second contextual factor as a public health physician is the need to privilege the voices of those impacted – which is not possible in the data being presented today - Intergenerational incarceration is an outcome of the criminalisation of social disadvantage, poverty, and trauma and its sequelae. The voices of the women from earlier work from our study on the social emotional and physical wellbeing of Aboriginal mothers in prison in NSW – known as SCREAM documents the lived experience and impact of intergenerational trauma as a pipeline for contact with the criminal justice system and our failure as a society of care of children. As Stacey Lighton states in her PhD </a:t>
            </a:r>
            <a:r>
              <a:rPr lang="en-AU" sz="1800" b="1" dirty="0">
                <a:solidFill>
                  <a:schemeClr val="bg1"/>
                </a:solidFill>
                <a:ea typeface="Arial Black" charset="0"/>
                <a:cs typeface="Arial Black" charset="0"/>
              </a:rPr>
              <a:t>Mothering and trauma: Lived experiences of Aboriginal mums in NSW prisons</a:t>
            </a:r>
            <a:r>
              <a:rPr lang="en-US" sz="1800" b="1" dirty="0">
                <a:solidFill>
                  <a:schemeClr val="bg1"/>
                </a:solidFill>
                <a:ea typeface="Arial Black" charset="0"/>
                <a:cs typeface="Arial Black" charset="0"/>
              </a:rPr>
              <a:t>, </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based on SCREAM</a:t>
            </a:r>
            <a:r>
              <a:rPr lang="en-US" sz="1800" b="1" dirty="0">
                <a:solidFill>
                  <a:schemeClr val="bg1"/>
                </a:solidFill>
                <a:ea typeface="Arial Black" charset="0"/>
                <a:cs typeface="Arial Black" charset="0"/>
              </a:rPr>
              <a:t>, T</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he women’s narratives include ‘a meta-narrative of society’s failure of care of these women as children in NSW’ – I quote from Stacey’s PhD “Such failures of care are embedded in our social histories and are systemic. These failures have led to the enduring family hardships and pain that the women spoke of and the high unmet needs in communities. Pain from child removals, institutionalisation, discrimination and impoverishment, exacerbated by the provision of poor schooling experiences, few life and employment opportunities, lack of housing, poor access to healthcare and </a:t>
            </a:r>
            <a:r>
              <a:rPr lang="en-AU" sz="1800" u="sng" kern="100" dirty="0">
                <a:effectLst/>
                <a:latin typeface="Calibri" panose="020F0502020204030204" pitchFamily="34" charset="0"/>
                <a:ea typeface="Calibri" panose="020F0502020204030204" pitchFamily="34" charset="0"/>
                <a:cs typeface="Times New Roman" panose="02020603050405020304" pitchFamily="18" charset="0"/>
              </a:rPr>
              <a:t>no parenting support</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In response many of the families of the women developed patterns of coping, such as self-medicating alcohol use, that exacerbated stress on the children. As presented on the slide - the state replied with removal, piling systemic failure upon systemic failure, until the woman was incarcerated in adult prison’</a:t>
            </a:r>
            <a:endParaRPr lang="en-AU" dirty="0"/>
          </a:p>
        </p:txBody>
      </p:sp>
      <p:sp>
        <p:nvSpPr>
          <p:cNvPr id="4" name="Slide Number Placeholder 3"/>
          <p:cNvSpPr>
            <a:spLocks noGrp="1"/>
          </p:cNvSpPr>
          <p:nvPr>
            <p:ph type="sldNum" sz="quarter" idx="10"/>
          </p:nvPr>
        </p:nvSpPr>
        <p:spPr/>
        <p:txBody>
          <a:bodyPr/>
          <a:lstStyle/>
          <a:p>
            <a:fld id="{2AEA5527-A7A6-48BF-8100-4B0FF65A187E}" type="slidenum">
              <a:rPr lang="en-US" smtClean="0"/>
              <a:t>4</a:t>
            </a:fld>
            <a:endParaRPr lang="en-US"/>
          </a:p>
        </p:txBody>
      </p:sp>
    </p:spTree>
    <p:extLst>
      <p:ext uri="{BB962C8B-B14F-4D97-AF65-F5344CB8AC3E}">
        <p14:creationId xmlns:p14="http://schemas.microsoft.com/office/powerpoint/2010/main" val="330678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1228725"/>
            <a:ext cx="5891212" cy="3314700"/>
          </a:xfrm>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And lastly the Intersection of </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crimonogenic</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and health factors – and the inability of us collectively to provide at a system level – integrated social, educational and health services in the community to disrupt – this pipeline. </a:t>
            </a: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The research of Michael Marmot  notes – the </a:t>
            </a:r>
            <a:r>
              <a:rPr lang="en-AU" sz="1800" i="1" dirty="0">
                <a:solidFill>
                  <a:srgbClr val="35B0E6"/>
                </a:solidFill>
              </a:rPr>
              <a:t>pollutant is not only poverty, but also social disadvantage and for us here today this is often mediated by </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intergenerational offending and incarceration – however this results in intergenerational </a:t>
            </a:r>
            <a:r>
              <a:rPr lang="en-AU" sz="1800" i="1" kern="100" dirty="0">
                <a:effectLst/>
                <a:latin typeface="Calibri" panose="020F0502020204030204" pitchFamily="34" charset="0"/>
                <a:ea typeface="Calibri" panose="020F0502020204030204" pitchFamily="34" charset="0"/>
                <a:cs typeface="Times New Roman" panose="02020603050405020304" pitchFamily="18" charset="0"/>
              </a:rPr>
              <a:t>“Health inequalities – which are perhaps the most damning indictments of social and economic inequalities</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en-AU" sz="1800" i="1" kern="100" dirty="0">
                <a:effectLst/>
                <a:latin typeface="Calibri" panose="020F0502020204030204" pitchFamily="34" charset="0"/>
                <a:ea typeface="Calibri" panose="020F0502020204030204" pitchFamily="34" charset="0"/>
                <a:cs typeface="Times New Roman" panose="02020603050405020304" pitchFamily="18" charset="0"/>
              </a:rPr>
              <a:t>causal thread runs through these stages of the life course from early childhood with the best time to start addressing inequalities in health is with equity from the start.”</a:t>
            </a:r>
          </a:p>
          <a:p>
            <a:pPr>
              <a:lnSpc>
                <a:spcPct val="107000"/>
              </a:lnSpc>
              <a:spcAft>
                <a:spcPts val="800"/>
              </a:spcAft>
            </a:pPr>
            <a:endParaRPr lang="en-AU" sz="18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fld id="{2128C508-9378-416B-A78D-286D55287404}" type="slidenum">
              <a:rPr lang="en-US" smtClean="0"/>
              <a:pPr/>
              <a:t>5</a:t>
            </a:fld>
            <a:endParaRPr lang="en-US"/>
          </a:p>
        </p:txBody>
      </p:sp>
    </p:spTree>
    <p:extLst>
      <p:ext uri="{BB962C8B-B14F-4D97-AF65-F5344CB8AC3E}">
        <p14:creationId xmlns:p14="http://schemas.microsoft.com/office/powerpoint/2010/main" val="138381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We were engaged and funded by Corrective Services NSW to provide an in-depth snapshot of intergenerational incarceration in NSW to provide an evidence-base around the extent of parental incarceration in NSW and how this impacts upon children.</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To do this, we accessed secondary data from two state-wide surveys - the NSW Network Patient Health Survey conducted in adult prisons and the Young People in Custody Health Survey conducted in juvenile justice centres. Both surveys were undertaken in 2015 by Justice Health and the Forensic Mental Health Network and Youth Justice NSW (previously Juvenile Justice).</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dirty="0"/>
              <a:t>I’d like to quickly mention a few limitations relating to the study before I present the results </a:t>
            </a:r>
          </a:p>
          <a:p>
            <a:endParaRPr lang="en-AU" sz="1800" dirty="0"/>
          </a:p>
          <a:p>
            <a:r>
              <a:rPr lang="en-AU" sz="1800" dirty="0"/>
              <a:t>We were not able to undertake any statistical testing for significance as we were only given access to secondary, amalgamated data. </a:t>
            </a:r>
          </a:p>
          <a:p>
            <a:endParaRPr lang="en-AU" sz="1800" dirty="0"/>
          </a:p>
          <a:p>
            <a:r>
              <a:rPr lang="en-AU" sz="1800" dirty="0"/>
              <a:t>Importantly, this means that findings of differences between sub-groups of participants must be treated with caution. </a:t>
            </a:r>
          </a:p>
          <a:p>
            <a:endParaRPr lang="en-AU" sz="1800" dirty="0"/>
          </a:p>
          <a:p>
            <a:r>
              <a:rPr lang="en-AU" sz="1800" dirty="0"/>
              <a:t>Responses in these surveys were primarily based on self-report by participants and therefore are subject to potential recall issues. </a:t>
            </a:r>
          </a:p>
          <a:p>
            <a:endParaRPr lang="en-AU" sz="1800" dirty="0"/>
          </a:p>
          <a:p>
            <a:r>
              <a:rPr lang="en-AU" sz="1800" dirty="0"/>
              <a:t>Analyses were limited to data collected as part of the surveys and did not consider the impact of unreported external factors including environmental variables, peer influence, and family structure.</a:t>
            </a:r>
          </a:p>
          <a:p>
            <a:endParaRPr lang="en-AU" sz="1800" dirty="0"/>
          </a:p>
          <a:p>
            <a:r>
              <a:rPr lang="en-AU" sz="1800" dirty="0"/>
              <a:t>It is also important to note the small number of participants included in the YPICHS, particularly female participants. This means that we should be very careful when attempting to generalise results from this survey to a broader context.</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I will now present the key results of this report. </a:t>
            </a:r>
          </a:p>
          <a:p>
            <a:endParaRPr lang="en-AU" dirty="0"/>
          </a:p>
        </p:txBody>
      </p:sp>
      <p:sp>
        <p:nvSpPr>
          <p:cNvPr id="4" name="Slide Number Placeholder 3"/>
          <p:cNvSpPr>
            <a:spLocks noGrp="1"/>
          </p:cNvSpPr>
          <p:nvPr>
            <p:ph type="sldNum" sz="quarter" idx="10"/>
          </p:nvPr>
        </p:nvSpPr>
        <p:spPr/>
        <p:txBody>
          <a:bodyPr/>
          <a:lstStyle/>
          <a:p>
            <a:fld id="{2AEA5527-A7A6-48BF-8100-4B0FF65A187E}" type="slidenum">
              <a:rPr lang="en-US" smtClean="0"/>
              <a:t>6</a:t>
            </a:fld>
            <a:endParaRPr lang="en-US"/>
          </a:p>
        </p:txBody>
      </p:sp>
    </p:spTree>
    <p:extLst>
      <p:ext uri="{BB962C8B-B14F-4D97-AF65-F5344CB8AC3E}">
        <p14:creationId xmlns:p14="http://schemas.microsoft.com/office/powerpoint/2010/main" val="338952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The key finding was that just over one-in-six, 17% of the 1132 adults in prison who took part in the NPHS survey reported that at least one of their parents had previously been imprisoned. Participants who had experienced parental incarceration were more likely to report that their father had been imprisoned rather than their mother (76.8% reported that only their father had been imprisoned, 12.1% reported that only their mother had been imprisoned, and 11.1% that both their parents had been imprisoned). The over representation of males is not surprising given that just over 90% of adults in prison in Australia are males.</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Of the 213 young people in youth justice centres who participated in the YPICHS, just over one-half, 52.6%, reported that at least one of their parents had previously been imprisoned. Of those with a previously imprisoned parent, the majority, 72.3%, reported that their father had been imprisoned while 13.4% reported that their mother had been imprisoned and one in seven - 14.3% that both their parents had been imprisoned.</a:t>
            </a:r>
            <a:endParaRPr lang="en-AU" dirty="0"/>
          </a:p>
        </p:txBody>
      </p:sp>
      <p:sp>
        <p:nvSpPr>
          <p:cNvPr id="4" name="Slide Number Placeholder 3"/>
          <p:cNvSpPr>
            <a:spLocks noGrp="1"/>
          </p:cNvSpPr>
          <p:nvPr>
            <p:ph type="sldNum" sz="quarter" idx="5"/>
          </p:nvPr>
        </p:nvSpPr>
        <p:spPr/>
        <p:txBody>
          <a:bodyPr/>
          <a:lstStyle/>
          <a:p>
            <a:fld id="{AF21810E-B01B-0C4F-ACB1-45F22CEA44FB}" type="slidenum">
              <a:rPr lang="en-US" smtClean="0"/>
              <a:t>7</a:t>
            </a:fld>
            <a:endParaRPr lang="en-US"/>
          </a:p>
        </p:txBody>
      </p:sp>
    </p:spTree>
    <p:extLst>
      <p:ext uri="{BB962C8B-B14F-4D97-AF65-F5344CB8AC3E}">
        <p14:creationId xmlns:p14="http://schemas.microsoft.com/office/powerpoint/2010/main" val="2056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findings show that Aboriginal participants were more likely to report that a parent had been imprisoned than non-Aboriginal participants reflecting the earlier contextual data presented of the over incarceration of Aboriginal people in Australia.</a:t>
            </a:r>
          </a:p>
          <a:p>
            <a:endParaRPr lang="en-AU" dirty="0"/>
          </a:p>
          <a:p>
            <a:r>
              <a:rPr lang="en-AU" dirty="0"/>
              <a:t>From this figure you can see that </a:t>
            </a:r>
            <a:r>
              <a:rPr lang="en-AU" u="sng" dirty="0"/>
              <a:t>Aboriginal adults </a:t>
            </a:r>
            <a:r>
              <a:rPr lang="en-AU" dirty="0"/>
              <a:t>in prison were over 2 ½ times more likely to report that at least one of their parents had been imprisoned than non-Aboriginal adults in prison (32% vs 12.2%).</a:t>
            </a:r>
          </a:p>
          <a:p>
            <a:endParaRPr lang="en-AU" dirty="0"/>
          </a:p>
          <a:p>
            <a:r>
              <a:rPr lang="en-AU" dirty="0"/>
              <a:t>Similarly, young Aboriginal people in youth justice centres were almost twice as likely to report that a parent had been imprisoned than non-Aboriginal youth in youth justice centres (66.4% vs 35.1%).</a:t>
            </a:r>
          </a:p>
          <a:p>
            <a:endParaRPr lang="en-AU" dirty="0"/>
          </a:p>
          <a:p>
            <a:r>
              <a:rPr lang="en-AU" dirty="0"/>
              <a:t>These results are a clear demonstration of the intergenerational impact of the over-representation of First Nations peoples in the Australian criminal justice system</a:t>
            </a:r>
            <a:r>
              <a:rPr lang="en-AU" u="sng" dirty="0"/>
              <a:t>. First Nations Australians </a:t>
            </a:r>
            <a:r>
              <a:rPr lang="en-AU" dirty="0"/>
              <a:t>are currently being imprisoned at 10 times the Australian national rate and this burden of incarceration is one of the critical factors that must be structurally addressed to disrupt the current pipeline of intergenerational imprisonment.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F229D-AA2E-4FBC-ABE0-A7992613C64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0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Compared to men - women in prison were more likely to report that at least one of their parents had been imprisoned (21.0% vs. 16.6%).</a:t>
            </a:r>
          </a:p>
          <a:p>
            <a:endParaRPr lang="en-AU" dirty="0"/>
          </a:p>
          <a:p>
            <a:r>
              <a:rPr lang="en-AU" dirty="0"/>
              <a:t>Similarly, a greater percentage of female young people in youth justice centres reported that at least one of their parents had been imprisoned compared to young male people in youth justice centres (73.7% vs. 50.5%)</a:t>
            </a:r>
          </a:p>
          <a:p>
            <a:endParaRPr lang="en-AU" dirty="0"/>
          </a:p>
          <a:p>
            <a:r>
              <a:rPr lang="en-AU" dirty="0"/>
              <a:t>This may suggest that parental incarceration potentially has a greater impact on the future risk of incarceration for their daughters than their sons.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F229D-AA2E-4FBC-ABE0-A7992613C64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818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Heading">
    <p:bg>
      <p:bgPr>
        <a:solidFill>
          <a:srgbClr val="4D4D4C"/>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228" y="3726171"/>
            <a:ext cx="1639277" cy="1666150"/>
          </a:xfrm>
          <a:prstGeom prst="rect">
            <a:avLst/>
          </a:prstGeom>
        </p:spPr>
      </p:pic>
      <p:sp>
        <p:nvSpPr>
          <p:cNvPr id="5" name="Text Placeholder 4"/>
          <p:cNvSpPr>
            <a:spLocks noGrp="1"/>
          </p:cNvSpPr>
          <p:nvPr>
            <p:ph type="body" sz="quarter" idx="10" hasCustomPrompt="1"/>
          </p:nvPr>
        </p:nvSpPr>
        <p:spPr>
          <a:xfrm>
            <a:off x="607211" y="485775"/>
            <a:ext cx="10965663" cy="2943225"/>
          </a:xfrm>
          <a:prstGeom prst="rect">
            <a:avLst/>
          </a:prstGeom>
        </p:spPr>
        <p:txBody>
          <a:bodyPr lIns="0" tIns="0" anchor="b"/>
          <a:lstStyle>
            <a:lvl1pPr marL="0" indent="0">
              <a:lnSpc>
                <a:spcPct val="75000"/>
              </a:lnSpc>
              <a:buNone/>
              <a:defRPr sz="10000" b="1" i="0">
                <a:solidFill>
                  <a:schemeClr val="bg1"/>
                </a:solidFill>
                <a:latin typeface="Arial Black" charset="0"/>
                <a:ea typeface="Arial Black" charset="0"/>
                <a:cs typeface="Arial Black" charset="0"/>
              </a:defRPr>
            </a:lvl1pPr>
            <a:lvl2pPr marL="457162" indent="0">
              <a:buNone/>
              <a:defRPr>
                <a:latin typeface="Helvetica Neue" charset="0"/>
                <a:ea typeface="Helvetica Neue" charset="0"/>
                <a:cs typeface="Helvetica Neue" charset="0"/>
              </a:defRPr>
            </a:lvl2pPr>
            <a:lvl3pPr marL="914325" indent="0">
              <a:buNone/>
              <a:defRPr>
                <a:latin typeface="Helvetica Neue" charset="0"/>
                <a:ea typeface="Helvetica Neue" charset="0"/>
                <a:cs typeface="Helvetica Neue" charset="0"/>
              </a:defRPr>
            </a:lvl3pPr>
            <a:lvl4pPr marL="1371487" indent="0">
              <a:buNone/>
              <a:defRPr>
                <a:latin typeface="Helvetica Neue" charset="0"/>
                <a:ea typeface="Helvetica Neue" charset="0"/>
                <a:cs typeface="Helvetica Neue" charset="0"/>
              </a:defRPr>
            </a:lvl4pPr>
            <a:lvl5pPr marL="1828649" indent="0">
              <a:buNone/>
              <a:defRPr>
                <a:latin typeface="Helvetica Neue" charset="0"/>
                <a:ea typeface="Helvetica Neue" charset="0"/>
                <a:cs typeface="Helvetica Neue" charset="0"/>
              </a:defRPr>
            </a:lvl5pPr>
          </a:lstStyle>
          <a:p>
            <a:pPr lvl="0"/>
            <a:r>
              <a:rPr lang="en-US" dirty="0"/>
              <a:t>ALTERNATIVE</a:t>
            </a:r>
            <a:br>
              <a:rPr lang="en-US" dirty="0"/>
            </a:br>
            <a:r>
              <a:rPr lang="en-US" dirty="0"/>
              <a:t>HEADING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EY">
    <p:bg>
      <p:bgPr>
        <a:solidFill>
          <a:srgbClr val="4D4D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1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UE">
    <p:bg>
      <p:bgPr>
        <a:solidFill>
          <a:srgbClr val="35B0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31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96983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8/11/2023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774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8/11/2023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991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8/11/2023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8606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8/11/2023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6269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8/11/2023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124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8/11/2023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1758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8/11/2023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27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rson">
    <p:bg>
      <p:bgPr>
        <a:solidFill>
          <a:srgbClr val="4D4D4C"/>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4943475" cy="6858000"/>
          </a:xfrm>
          <a:prstGeom prst="rect">
            <a:avLst/>
          </a:prstGeom>
        </p:spPr>
        <p:txBody>
          <a:bodyPr anchor="ctr"/>
          <a:lstStyle>
            <a:lvl1pPr marL="0" indent="0" algn="ctr">
              <a:buNone/>
              <a:defRPr sz="1200" baseline="0">
                <a:solidFill>
                  <a:schemeClr val="tx1"/>
                </a:solidFill>
                <a:latin typeface="Helvetica Neue" charset="0"/>
                <a:ea typeface="Helvetica Neue" charset="0"/>
                <a:cs typeface="Helvetica Neue" charset="0"/>
              </a:defRPr>
            </a:lvl1pPr>
          </a:lstStyle>
          <a:p>
            <a:pPr algn="ctr"/>
            <a:r>
              <a:rPr lang="en-US" b="1" dirty="0">
                <a:solidFill>
                  <a:srgbClr val="FF00EF"/>
                </a:solidFill>
                <a:latin typeface="Helvetica Neue Bold" charset="0"/>
              </a:rPr>
              <a:t>INSERT PICTURE</a:t>
            </a:r>
          </a:p>
          <a:p>
            <a:pPr algn="ctr"/>
            <a:r>
              <a:rPr lang="en-US" b="1" dirty="0">
                <a:solidFill>
                  <a:srgbClr val="FF00EF"/>
                </a:solidFill>
                <a:latin typeface="Helvetica Neue Bold" charset="0"/>
              </a:rPr>
              <a:t>540px H x </a:t>
            </a:r>
            <a:r>
              <a:rPr lang="uk-UA" b="1" dirty="0">
                <a:solidFill>
                  <a:srgbClr val="FF00EF"/>
                </a:solidFill>
                <a:latin typeface="Helvetica Neue Bold" charset="0"/>
              </a:rPr>
              <a:t>397</a:t>
            </a:r>
            <a:r>
              <a:rPr lang="en-AU" b="1" dirty="0" err="1">
                <a:solidFill>
                  <a:srgbClr val="FF00EF"/>
                </a:solidFill>
                <a:latin typeface="Helvetica Neue Bold" charset="0"/>
              </a:rPr>
              <a:t>px</a:t>
            </a:r>
            <a:r>
              <a:rPr lang="en-AU" b="1" dirty="0">
                <a:solidFill>
                  <a:srgbClr val="FF00EF"/>
                </a:solidFill>
                <a:latin typeface="Helvetica Neue Bold" charset="0"/>
              </a:rPr>
              <a:t> W</a:t>
            </a:r>
          </a:p>
          <a:p>
            <a:pPr algn="ctr"/>
            <a:r>
              <a:rPr lang="en-AU" b="1" dirty="0">
                <a:solidFill>
                  <a:srgbClr val="FF00EF"/>
                </a:solidFill>
                <a:latin typeface="Helvetica Neue Bold" charset="0"/>
              </a:rPr>
              <a:t>or</a:t>
            </a:r>
            <a:endParaRPr lang="en-US" b="1" dirty="0">
              <a:solidFill>
                <a:srgbClr val="FF00EF"/>
              </a:solidFill>
              <a:latin typeface="Helvetica Neue Bold" charset="0"/>
            </a:endParaRPr>
          </a:p>
          <a:p>
            <a:pPr algn="ctr"/>
            <a:r>
              <a:rPr lang="en-US" b="1" dirty="0">
                <a:solidFill>
                  <a:srgbClr val="FF00EF"/>
                </a:solidFill>
                <a:latin typeface="Helvetica Neue Bold" charset="0"/>
              </a:rPr>
              <a:t>19.05cm H x 14cm W</a:t>
            </a:r>
          </a:p>
          <a:p>
            <a:endParaRPr lang="en-US" dirty="0"/>
          </a:p>
        </p:txBody>
      </p:sp>
      <p:sp>
        <p:nvSpPr>
          <p:cNvPr id="11" name="Text Placeholder 10"/>
          <p:cNvSpPr>
            <a:spLocks noGrp="1"/>
          </p:cNvSpPr>
          <p:nvPr>
            <p:ph type="body" sz="quarter" idx="11" hasCustomPrompt="1"/>
          </p:nvPr>
        </p:nvSpPr>
        <p:spPr>
          <a:xfrm>
            <a:off x="5408342" y="1008028"/>
            <a:ext cx="4783873" cy="2505296"/>
          </a:xfrm>
          <a:prstGeom prst="rect">
            <a:avLst/>
          </a:prstGeom>
        </p:spPr>
        <p:txBody>
          <a:bodyPr anchor="b"/>
          <a:lstStyle>
            <a:lvl1pPr marL="0" marR="0" indent="0" algn="l" defTabSz="457162" rtl="0" eaLnBrk="1" fontAlgn="auto" latinLnBrk="0" hangingPunct="1">
              <a:lnSpc>
                <a:spcPct val="75000"/>
              </a:lnSpc>
              <a:spcBef>
                <a:spcPct val="20000"/>
              </a:spcBef>
              <a:spcAft>
                <a:spcPts val="0"/>
              </a:spcAft>
              <a:buClrTx/>
              <a:buSzTx/>
              <a:buFontTx/>
              <a:buNone/>
              <a:tabLst/>
              <a:defRPr sz="4000" b="1" i="0" baseline="0">
                <a:solidFill>
                  <a:schemeClr val="bg1"/>
                </a:solidFill>
                <a:latin typeface="Arial Black" charset="0"/>
                <a:ea typeface="Arial Black" charset="0"/>
                <a:cs typeface="Arial Black" charset="0"/>
              </a:defRPr>
            </a:lvl1pPr>
            <a:lvl2pPr marL="457162" indent="0">
              <a:lnSpc>
                <a:spcPct val="75000"/>
              </a:lnSpc>
              <a:buFontTx/>
              <a:buNone/>
              <a:defRPr sz="4000">
                <a:latin typeface="Helvetica Neue" charset="0"/>
                <a:ea typeface="Helvetica Neue" charset="0"/>
                <a:cs typeface="Helvetica Neue" charset="0"/>
              </a:defRPr>
            </a:lvl2pPr>
            <a:lvl3pPr marL="914325" indent="0">
              <a:lnSpc>
                <a:spcPct val="75000"/>
              </a:lnSpc>
              <a:buFontTx/>
              <a:buNone/>
              <a:defRPr sz="4000">
                <a:latin typeface="Helvetica Neue" charset="0"/>
                <a:ea typeface="Helvetica Neue" charset="0"/>
                <a:cs typeface="Helvetica Neue" charset="0"/>
              </a:defRPr>
            </a:lvl3pPr>
            <a:lvl4pPr marL="1371487" indent="0">
              <a:lnSpc>
                <a:spcPct val="75000"/>
              </a:lnSpc>
              <a:buFontTx/>
              <a:buNone/>
              <a:defRPr sz="4000">
                <a:latin typeface="Helvetica Neue" charset="0"/>
                <a:ea typeface="Helvetica Neue" charset="0"/>
                <a:cs typeface="Helvetica Neue" charset="0"/>
              </a:defRPr>
            </a:lvl4pPr>
            <a:lvl5pPr marL="1828649" indent="0">
              <a:lnSpc>
                <a:spcPct val="75000"/>
              </a:lnSpc>
              <a:buFontTx/>
              <a:buNone/>
              <a:defRPr sz="4000">
                <a:latin typeface="Helvetica Neue" charset="0"/>
                <a:ea typeface="Helvetica Neue" charset="0"/>
                <a:cs typeface="Helvetica Neue" charset="0"/>
              </a:defRPr>
            </a:lvl5pPr>
          </a:lstStyle>
          <a:p>
            <a:r>
              <a:rPr lang="en-US" dirty="0">
                <a:latin typeface="Arial Black" charset="0"/>
                <a:ea typeface="Arial Black" charset="0"/>
                <a:cs typeface="Arial Black" charset="0"/>
              </a:rPr>
              <a:t>TITLE OR </a:t>
            </a:r>
            <a:r>
              <a:rPr lang="en-US" dirty="0">
                <a:solidFill>
                  <a:srgbClr val="35B0E6"/>
                </a:solidFill>
                <a:latin typeface="Arial Black" charset="0"/>
                <a:ea typeface="Arial Black" charset="0"/>
                <a:cs typeface="Arial Black" charset="0"/>
              </a:rPr>
              <a:t>HEADING</a:t>
            </a:r>
            <a:br>
              <a:rPr lang="en-US" dirty="0">
                <a:solidFill>
                  <a:srgbClr val="35B0E6"/>
                </a:solidFill>
                <a:latin typeface="Arial Black" charset="0"/>
                <a:ea typeface="Arial Black" charset="0"/>
                <a:cs typeface="Arial Black" charset="0"/>
              </a:rPr>
            </a:br>
            <a:r>
              <a:rPr lang="en-US" dirty="0">
                <a:latin typeface="Arial Black" charset="0"/>
                <a:ea typeface="Arial Black" charset="0"/>
                <a:cs typeface="Arial Black" charset="0"/>
              </a:rPr>
              <a:t>TEXT TO BE</a:t>
            </a:r>
            <a:br>
              <a:rPr lang="en-US" dirty="0">
                <a:latin typeface="Arial Black" charset="0"/>
                <a:ea typeface="Arial Black" charset="0"/>
                <a:cs typeface="Arial Black" charset="0"/>
              </a:rPr>
            </a:br>
            <a:r>
              <a:rPr lang="en-US" dirty="0"/>
              <a:t>ARIAL BOLD 40PT</a:t>
            </a:r>
            <a:endParaRPr lang="en-US" dirty="0">
              <a:latin typeface="Arial Black" charset="0"/>
              <a:ea typeface="Arial Black" charset="0"/>
              <a:cs typeface="Arial Black" charset="0"/>
            </a:endParaRPr>
          </a:p>
        </p:txBody>
      </p:sp>
      <p:sp>
        <p:nvSpPr>
          <p:cNvPr id="14" name="Text Placeholder 13"/>
          <p:cNvSpPr>
            <a:spLocks noGrp="1"/>
          </p:cNvSpPr>
          <p:nvPr>
            <p:ph type="body" sz="quarter" idx="12" hasCustomPrompt="1"/>
          </p:nvPr>
        </p:nvSpPr>
        <p:spPr>
          <a:xfrm>
            <a:off x="5408342" y="3727947"/>
            <a:ext cx="4783873" cy="500063"/>
          </a:xfrm>
          <a:prstGeom prst="rect">
            <a:avLst/>
          </a:prstGeom>
        </p:spPr>
        <p:txBody>
          <a:bodyPr/>
          <a:lstStyle>
            <a:lvl1pPr marL="0" indent="0">
              <a:buNone/>
              <a:defRPr sz="2400" b="1" i="0">
                <a:solidFill>
                  <a:srgbClr val="35B0E6"/>
                </a:solidFill>
                <a:latin typeface="Arial" charset="0"/>
                <a:ea typeface="Arial" charset="0"/>
                <a:cs typeface="Arial" charset="0"/>
              </a:defRPr>
            </a:lvl1pPr>
          </a:lstStyle>
          <a:p>
            <a:pPr lvl="0"/>
            <a:r>
              <a:rPr lang="en-US" dirty="0"/>
              <a:t>HEADING ARIAL BOLD 24PT </a:t>
            </a:r>
          </a:p>
        </p:txBody>
      </p:sp>
      <p:sp>
        <p:nvSpPr>
          <p:cNvPr id="16" name="Text Placeholder 15"/>
          <p:cNvSpPr>
            <a:spLocks noGrp="1"/>
          </p:cNvSpPr>
          <p:nvPr>
            <p:ph type="body" sz="quarter" idx="13" hasCustomPrompt="1"/>
          </p:nvPr>
        </p:nvSpPr>
        <p:spPr>
          <a:xfrm>
            <a:off x="5408342" y="4228011"/>
            <a:ext cx="4783874" cy="657395"/>
          </a:xfrm>
          <a:prstGeom prst="rect">
            <a:avLst/>
          </a:prstGeom>
        </p:spPr>
        <p:txBody>
          <a:bodyPr/>
          <a:lstStyle>
            <a:lvl1pPr marL="0" indent="0">
              <a:lnSpc>
                <a:spcPct val="85000"/>
              </a:lnSpc>
              <a:buNone/>
              <a:defRPr sz="2000" b="0" i="0" baseline="0">
                <a:solidFill>
                  <a:schemeClr val="bg1"/>
                </a:solidFill>
                <a:latin typeface="Arial" charset="0"/>
                <a:ea typeface="Arial" charset="0"/>
                <a:cs typeface="Arial" charset="0"/>
              </a:defRPr>
            </a:lvl1pPr>
          </a:lstStyle>
          <a:p>
            <a:pPr lvl="0"/>
            <a:r>
              <a:rPr lang="en-US" dirty="0"/>
              <a:t>FURTHER DETAILS</a:t>
            </a:r>
            <a:br>
              <a:rPr lang="en-US" dirty="0"/>
            </a:br>
            <a:r>
              <a:rPr lang="en-US" dirty="0"/>
              <a:t>ARIAL 20PT</a:t>
            </a:r>
          </a:p>
        </p:txBody>
      </p:sp>
      <p:sp>
        <p:nvSpPr>
          <p:cNvPr id="18" name="Text Placeholder 17"/>
          <p:cNvSpPr>
            <a:spLocks noGrp="1"/>
          </p:cNvSpPr>
          <p:nvPr>
            <p:ph type="body" sz="quarter" idx="14" hasCustomPrompt="1"/>
          </p:nvPr>
        </p:nvSpPr>
        <p:spPr>
          <a:xfrm>
            <a:off x="5408341" y="4880957"/>
            <a:ext cx="4783874" cy="448282"/>
          </a:xfrm>
          <a:prstGeom prst="rect">
            <a:avLst/>
          </a:prstGeom>
        </p:spPr>
        <p:txBody>
          <a:bodyPr/>
          <a:lstStyle>
            <a:lvl1pPr marL="0" indent="0">
              <a:buNone/>
              <a:defRPr sz="1600" b="0" i="0" baseline="0">
                <a:solidFill>
                  <a:schemeClr val="bg1"/>
                </a:solidFill>
                <a:latin typeface="Arial" charset="0"/>
                <a:ea typeface="Arial" charset="0"/>
                <a:cs typeface="Arial" charset="0"/>
              </a:defRPr>
            </a:lvl1pPr>
          </a:lstStyle>
          <a:p>
            <a:pPr lvl="0"/>
            <a:r>
              <a:rPr lang="en-US" dirty="0"/>
              <a:t>Content </a:t>
            </a:r>
            <a:br>
              <a:rPr lang="en-US" dirty="0"/>
            </a:br>
            <a:r>
              <a:rPr lang="en-US" dirty="0"/>
              <a:t>Arial 16pt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8/11/2023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882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8/11/2023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717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or event">
    <p:bg>
      <p:bgPr>
        <a:solidFill>
          <a:srgbClr val="4D4D4C"/>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150100" y="0"/>
            <a:ext cx="5041900" cy="6858000"/>
          </a:xfrm>
          <a:prstGeom prst="rect">
            <a:avLst/>
          </a:prstGeom>
        </p:spPr>
        <p:txBody>
          <a:bodyPr anchor="ctr"/>
          <a:lstStyle>
            <a:lvl1pPr marL="0" indent="0" algn="ctr">
              <a:buNone/>
              <a:defRPr sz="1200" baseline="0">
                <a:solidFill>
                  <a:srgbClr val="FF00EF"/>
                </a:solidFill>
                <a:latin typeface="Helvetica Neue" charset="0"/>
                <a:ea typeface="Helvetica Neue" charset="0"/>
                <a:cs typeface="Helvetica Neue" charset="0"/>
              </a:defRPr>
            </a:lvl1pPr>
          </a:lstStyle>
          <a:p>
            <a:pPr algn="ctr"/>
            <a:r>
              <a:rPr lang="en-US" b="1" dirty="0">
                <a:solidFill>
                  <a:srgbClr val="FF00EF"/>
                </a:solidFill>
                <a:latin typeface="Helvetica Neue Bold" charset="0"/>
              </a:rPr>
              <a:t>INSERT PICTURE</a:t>
            </a:r>
          </a:p>
          <a:p>
            <a:pPr algn="ctr"/>
            <a:r>
              <a:rPr lang="en-US" b="1" dirty="0">
                <a:solidFill>
                  <a:srgbClr val="FF00EF"/>
                </a:solidFill>
                <a:latin typeface="Helvetica Neue Bold" charset="0"/>
              </a:rPr>
              <a:t>540px H x </a:t>
            </a:r>
            <a:r>
              <a:rPr lang="uk-UA" b="1" dirty="0">
                <a:solidFill>
                  <a:srgbClr val="FF00EF"/>
                </a:solidFill>
                <a:latin typeface="Helvetica Neue Bold" charset="0"/>
              </a:rPr>
              <a:t>397</a:t>
            </a:r>
            <a:r>
              <a:rPr lang="en-AU" b="1" dirty="0" err="1">
                <a:solidFill>
                  <a:srgbClr val="FF00EF"/>
                </a:solidFill>
                <a:latin typeface="Helvetica Neue Bold" charset="0"/>
              </a:rPr>
              <a:t>px</a:t>
            </a:r>
            <a:r>
              <a:rPr lang="en-AU" b="1" dirty="0">
                <a:solidFill>
                  <a:srgbClr val="FF00EF"/>
                </a:solidFill>
                <a:latin typeface="Helvetica Neue Bold" charset="0"/>
              </a:rPr>
              <a:t> W</a:t>
            </a:r>
          </a:p>
          <a:p>
            <a:pPr algn="ctr"/>
            <a:r>
              <a:rPr lang="en-AU" b="1" dirty="0">
                <a:solidFill>
                  <a:srgbClr val="FF00EF"/>
                </a:solidFill>
                <a:latin typeface="Helvetica Neue Bold" charset="0"/>
              </a:rPr>
              <a:t>or</a:t>
            </a:r>
            <a:endParaRPr lang="en-US" b="1" dirty="0">
              <a:solidFill>
                <a:srgbClr val="FF00EF"/>
              </a:solidFill>
              <a:latin typeface="Helvetica Neue Bold" charset="0"/>
            </a:endParaRPr>
          </a:p>
          <a:p>
            <a:pPr algn="ctr"/>
            <a:r>
              <a:rPr lang="en-US" b="1" dirty="0">
                <a:solidFill>
                  <a:srgbClr val="FF00EF"/>
                </a:solidFill>
                <a:latin typeface="Helvetica Neue Bold" charset="0"/>
              </a:rPr>
              <a:t>19.05cm H x 14cm W</a:t>
            </a:r>
          </a:p>
          <a:p>
            <a:endParaRPr lang="en-US" dirty="0"/>
          </a:p>
        </p:txBody>
      </p:sp>
      <p:sp>
        <p:nvSpPr>
          <p:cNvPr id="11" name="Text Placeholder 10"/>
          <p:cNvSpPr>
            <a:spLocks noGrp="1"/>
          </p:cNvSpPr>
          <p:nvPr>
            <p:ph type="body" sz="quarter" idx="11" hasCustomPrompt="1"/>
          </p:nvPr>
        </p:nvSpPr>
        <p:spPr>
          <a:xfrm>
            <a:off x="635621" y="585788"/>
            <a:ext cx="4783873" cy="2927536"/>
          </a:xfrm>
          <a:prstGeom prst="rect">
            <a:avLst/>
          </a:prstGeom>
        </p:spPr>
        <p:txBody>
          <a:bodyPr anchor="b"/>
          <a:lstStyle>
            <a:lvl1pPr marL="0" marR="0" indent="0" algn="l" defTabSz="457162" rtl="0" eaLnBrk="1" fontAlgn="auto" latinLnBrk="0" hangingPunct="1">
              <a:lnSpc>
                <a:spcPct val="75000"/>
              </a:lnSpc>
              <a:spcBef>
                <a:spcPct val="20000"/>
              </a:spcBef>
              <a:spcAft>
                <a:spcPts val="0"/>
              </a:spcAft>
              <a:buClrTx/>
              <a:buSzTx/>
              <a:buFontTx/>
              <a:buNone/>
              <a:tabLst/>
              <a:defRPr sz="4000" b="1" i="0" baseline="0">
                <a:solidFill>
                  <a:schemeClr val="bg1"/>
                </a:solidFill>
                <a:latin typeface="Arial Black" charset="0"/>
                <a:ea typeface="Arial Black" charset="0"/>
                <a:cs typeface="Arial Black" charset="0"/>
              </a:defRPr>
            </a:lvl1pPr>
            <a:lvl2pPr marL="457162" indent="0">
              <a:lnSpc>
                <a:spcPct val="75000"/>
              </a:lnSpc>
              <a:buFontTx/>
              <a:buNone/>
              <a:defRPr sz="4000">
                <a:latin typeface="Helvetica Neue" charset="0"/>
                <a:ea typeface="Helvetica Neue" charset="0"/>
                <a:cs typeface="Helvetica Neue" charset="0"/>
              </a:defRPr>
            </a:lvl2pPr>
            <a:lvl3pPr marL="914325" indent="0">
              <a:lnSpc>
                <a:spcPct val="75000"/>
              </a:lnSpc>
              <a:buFontTx/>
              <a:buNone/>
              <a:defRPr sz="4000">
                <a:latin typeface="Helvetica Neue" charset="0"/>
                <a:ea typeface="Helvetica Neue" charset="0"/>
                <a:cs typeface="Helvetica Neue" charset="0"/>
              </a:defRPr>
            </a:lvl3pPr>
            <a:lvl4pPr marL="1371487" indent="0">
              <a:lnSpc>
                <a:spcPct val="75000"/>
              </a:lnSpc>
              <a:buFontTx/>
              <a:buNone/>
              <a:defRPr sz="4000">
                <a:latin typeface="Helvetica Neue" charset="0"/>
                <a:ea typeface="Helvetica Neue" charset="0"/>
                <a:cs typeface="Helvetica Neue" charset="0"/>
              </a:defRPr>
            </a:lvl4pPr>
            <a:lvl5pPr marL="1828649" indent="0">
              <a:lnSpc>
                <a:spcPct val="75000"/>
              </a:lnSpc>
              <a:buFontTx/>
              <a:buNone/>
              <a:defRPr sz="4000">
                <a:latin typeface="Helvetica Neue" charset="0"/>
                <a:ea typeface="Helvetica Neue" charset="0"/>
                <a:cs typeface="Helvetica Neue" charset="0"/>
              </a:defRPr>
            </a:lvl5pPr>
          </a:lstStyle>
          <a:p>
            <a:r>
              <a:rPr lang="en-US" dirty="0">
                <a:latin typeface="Arial Black" charset="0"/>
                <a:ea typeface="Arial Black" charset="0"/>
                <a:cs typeface="Arial Black" charset="0"/>
              </a:rPr>
              <a:t>TITLE OR </a:t>
            </a:r>
            <a:r>
              <a:rPr lang="en-US" dirty="0">
                <a:solidFill>
                  <a:srgbClr val="35B0E6"/>
                </a:solidFill>
                <a:latin typeface="Arial Black" charset="0"/>
                <a:ea typeface="Arial Black" charset="0"/>
                <a:cs typeface="Arial Black" charset="0"/>
              </a:rPr>
              <a:t>HEADING</a:t>
            </a:r>
            <a:br>
              <a:rPr lang="en-US" dirty="0">
                <a:solidFill>
                  <a:srgbClr val="35B0E6"/>
                </a:solidFill>
                <a:latin typeface="Arial Black" charset="0"/>
                <a:ea typeface="Arial Black" charset="0"/>
                <a:cs typeface="Arial Black" charset="0"/>
              </a:rPr>
            </a:br>
            <a:r>
              <a:rPr lang="en-US" dirty="0">
                <a:latin typeface="Arial Black" charset="0"/>
                <a:ea typeface="Arial Black" charset="0"/>
                <a:cs typeface="Arial Black" charset="0"/>
              </a:rPr>
              <a:t>TEXT TO BE</a:t>
            </a:r>
            <a:br>
              <a:rPr lang="en-US" dirty="0">
                <a:latin typeface="Arial Black" charset="0"/>
                <a:ea typeface="Arial Black" charset="0"/>
                <a:cs typeface="Arial Black" charset="0"/>
              </a:rPr>
            </a:br>
            <a:r>
              <a:rPr lang="en-US" dirty="0"/>
              <a:t>ARIAL BOLD 40PT</a:t>
            </a:r>
            <a:endParaRPr lang="en-US" dirty="0">
              <a:latin typeface="Arial Black" charset="0"/>
              <a:ea typeface="Arial Black" charset="0"/>
              <a:cs typeface="Arial Black" charset="0"/>
            </a:endParaRPr>
          </a:p>
        </p:txBody>
      </p:sp>
      <p:sp>
        <p:nvSpPr>
          <p:cNvPr id="5" name="Text Placeholder 13"/>
          <p:cNvSpPr>
            <a:spLocks noGrp="1"/>
          </p:cNvSpPr>
          <p:nvPr>
            <p:ph type="body" sz="quarter" idx="12" hasCustomPrompt="1"/>
          </p:nvPr>
        </p:nvSpPr>
        <p:spPr>
          <a:xfrm>
            <a:off x="635620" y="3727947"/>
            <a:ext cx="4783873" cy="500063"/>
          </a:xfrm>
          <a:prstGeom prst="rect">
            <a:avLst/>
          </a:prstGeom>
        </p:spPr>
        <p:txBody>
          <a:bodyPr/>
          <a:lstStyle>
            <a:lvl1pPr marL="0" indent="0">
              <a:buNone/>
              <a:defRPr sz="2400" b="1" i="0">
                <a:solidFill>
                  <a:srgbClr val="35B0E6"/>
                </a:solidFill>
                <a:latin typeface="Arial" charset="0"/>
                <a:ea typeface="Arial" charset="0"/>
                <a:cs typeface="Arial" charset="0"/>
              </a:defRPr>
            </a:lvl1pPr>
          </a:lstStyle>
          <a:p>
            <a:pPr lvl="0"/>
            <a:r>
              <a:rPr lang="en-US" dirty="0"/>
              <a:t>HEADING ARIAL BOLD 24PT </a:t>
            </a:r>
          </a:p>
        </p:txBody>
      </p:sp>
      <p:sp>
        <p:nvSpPr>
          <p:cNvPr id="6" name="Text Placeholder 15"/>
          <p:cNvSpPr>
            <a:spLocks noGrp="1"/>
          </p:cNvSpPr>
          <p:nvPr>
            <p:ph type="body" sz="quarter" idx="13" hasCustomPrompt="1"/>
          </p:nvPr>
        </p:nvSpPr>
        <p:spPr>
          <a:xfrm>
            <a:off x="635620" y="4228011"/>
            <a:ext cx="4783874" cy="657395"/>
          </a:xfrm>
          <a:prstGeom prst="rect">
            <a:avLst/>
          </a:prstGeom>
        </p:spPr>
        <p:txBody>
          <a:bodyPr/>
          <a:lstStyle>
            <a:lvl1pPr marL="0" indent="0">
              <a:lnSpc>
                <a:spcPct val="85000"/>
              </a:lnSpc>
              <a:buNone/>
              <a:defRPr sz="2000" b="0" i="0" baseline="0">
                <a:solidFill>
                  <a:schemeClr val="bg1"/>
                </a:solidFill>
                <a:latin typeface="Arial" charset="0"/>
                <a:ea typeface="Arial" charset="0"/>
                <a:cs typeface="Arial" charset="0"/>
              </a:defRPr>
            </a:lvl1pPr>
          </a:lstStyle>
          <a:p>
            <a:pPr lvl="0"/>
            <a:r>
              <a:rPr lang="en-US" dirty="0"/>
              <a:t>FURTHER DETAILS</a:t>
            </a:r>
            <a:br>
              <a:rPr lang="en-US" dirty="0"/>
            </a:br>
            <a:r>
              <a:rPr lang="en-US" dirty="0"/>
              <a:t>ARIAL 20PT</a:t>
            </a:r>
          </a:p>
        </p:txBody>
      </p:sp>
      <p:sp>
        <p:nvSpPr>
          <p:cNvPr id="7" name="Text Placeholder 17"/>
          <p:cNvSpPr>
            <a:spLocks noGrp="1"/>
          </p:cNvSpPr>
          <p:nvPr>
            <p:ph type="body" sz="quarter" idx="14" hasCustomPrompt="1"/>
          </p:nvPr>
        </p:nvSpPr>
        <p:spPr>
          <a:xfrm>
            <a:off x="635619" y="4880957"/>
            <a:ext cx="4783874" cy="448282"/>
          </a:xfrm>
          <a:prstGeom prst="rect">
            <a:avLst/>
          </a:prstGeom>
        </p:spPr>
        <p:txBody>
          <a:bodyPr/>
          <a:lstStyle>
            <a:lvl1pPr marL="0" indent="0">
              <a:buNone/>
              <a:defRPr sz="1600" b="0" i="0" baseline="0">
                <a:solidFill>
                  <a:schemeClr val="bg1"/>
                </a:solidFill>
                <a:latin typeface="Arial" charset="0"/>
                <a:ea typeface="Arial" charset="0"/>
                <a:cs typeface="Arial" charset="0"/>
              </a:defRPr>
            </a:lvl1pPr>
          </a:lstStyle>
          <a:p>
            <a:pPr lvl="0"/>
            <a:r>
              <a:rPr lang="en-US" dirty="0"/>
              <a:t>Content </a:t>
            </a:r>
            <a:br>
              <a:rPr lang="en-US" dirty="0"/>
            </a:br>
            <a:r>
              <a:rPr lang="en-US" dirty="0"/>
              <a:t>Arial 16pt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Chart Placeholder 9"/>
          <p:cNvSpPr>
            <a:spLocks noGrp="1"/>
          </p:cNvSpPr>
          <p:nvPr>
            <p:ph type="chart" sz="quarter" idx="12"/>
          </p:nvPr>
        </p:nvSpPr>
        <p:spPr>
          <a:xfrm>
            <a:off x="1799167" y="2000250"/>
            <a:ext cx="8509000" cy="4176712"/>
          </a:xfrm>
          <a:prstGeom prst="rect">
            <a:avLst/>
          </a:prstGeom>
        </p:spPr>
        <p:txBody>
          <a:bodyPr vert="horz"/>
          <a:lstStyle>
            <a:lvl1pPr marL="0" indent="0" algn="ctr">
              <a:buNone/>
              <a:defRPr sz="2500" b="1" i="0" baseline="0">
                <a:latin typeface="Helvetica Neue Bold" charset="0"/>
                <a:cs typeface="Helvetica Neue Bold" charset="0"/>
              </a:defRPr>
            </a:lvl1pPr>
          </a:lstStyle>
          <a:p>
            <a:r>
              <a:rPr lang="en-US" dirty="0"/>
              <a:t>Click icon to add chart</a:t>
            </a:r>
          </a:p>
        </p:txBody>
      </p:sp>
      <p:sp>
        <p:nvSpPr>
          <p:cNvPr id="3" name="Text Placeholder 2"/>
          <p:cNvSpPr>
            <a:spLocks noGrp="1"/>
          </p:cNvSpPr>
          <p:nvPr>
            <p:ph type="body" sz="quarter" idx="13" hasCustomPrompt="1"/>
          </p:nvPr>
        </p:nvSpPr>
        <p:spPr>
          <a:xfrm>
            <a:off x="458219" y="900112"/>
            <a:ext cx="4186238" cy="1071562"/>
          </a:xfrm>
          <a:prstGeom prst="rect">
            <a:avLst/>
          </a:prstGeom>
        </p:spPr>
        <p:txBody>
          <a:bodyPr/>
          <a:lstStyle>
            <a:lvl1pPr marL="0" indent="0">
              <a:lnSpc>
                <a:spcPct val="65000"/>
              </a:lnSpc>
              <a:buNone/>
              <a:defRPr sz="6000" b="1" i="0">
                <a:solidFill>
                  <a:schemeClr val="bg2"/>
                </a:solidFill>
                <a:latin typeface="Arial Black" charset="0"/>
                <a:ea typeface="Arial Black" charset="0"/>
                <a:cs typeface="Arial Black" charset="0"/>
              </a:defRPr>
            </a:lvl1pPr>
          </a:lstStyle>
          <a:p>
            <a:pPr lvl="0"/>
            <a:r>
              <a:rPr lang="en-US" dirty="0"/>
              <a:t>CHART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p:cNvSpPr>
            <a:spLocks noGrp="1"/>
          </p:cNvSpPr>
          <p:nvPr>
            <p:ph type="tbl" sz="quarter" idx="11"/>
          </p:nvPr>
        </p:nvSpPr>
        <p:spPr>
          <a:xfrm>
            <a:off x="1799167" y="2029326"/>
            <a:ext cx="8509000" cy="4176211"/>
          </a:xfrm>
          <a:prstGeom prst="rect">
            <a:avLst/>
          </a:prstGeom>
        </p:spPr>
        <p:txBody>
          <a:bodyPr vert="horz"/>
          <a:lstStyle>
            <a:lvl1pPr marL="0" indent="0" algn="ctr">
              <a:buNone/>
              <a:defRPr sz="2500" b="1" i="0" baseline="0">
                <a:latin typeface="Helvetica Neue Bold" charset="0"/>
                <a:cs typeface="Helvetica Neue Bold" charset="0"/>
              </a:defRPr>
            </a:lvl1pPr>
          </a:lstStyle>
          <a:p>
            <a:r>
              <a:rPr lang="en-US" dirty="0"/>
              <a:t>Click icon to add table</a:t>
            </a:r>
          </a:p>
        </p:txBody>
      </p:sp>
      <p:sp>
        <p:nvSpPr>
          <p:cNvPr id="4" name="Text Placeholder 2"/>
          <p:cNvSpPr>
            <a:spLocks noGrp="1"/>
          </p:cNvSpPr>
          <p:nvPr>
            <p:ph type="body" sz="quarter" idx="13" hasCustomPrompt="1"/>
          </p:nvPr>
        </p:nvSpPr>
        <p:spPr>
          <a:xfrm>
            <a:off x="515369" y="957764"/>
            <a:ext cx="4186238" cy="1071562"/>
          </a:xfrm>
          <a:prstGeom prst="rect">
            <a:avLst/>
          </a:prstGeom>
        </p:spPr>
        <p:txBody>
          <a:bodyPr/>
          <a:lstStyle>
            <a:lvl1pPr marL="0" indent="0">
              <a:lnSpc>
                <a:spcPct val="65000"/>
              </a:lnSpc>
              <a:buNone/>
              <a:defRPr sz="6000" b="1" i="0">
                <a:solidFill>
                  <a:schemeClr val="bg2"/>
                </a:solidFill>
                <a:latin typeface="Arial Black" charset="0"/>
                <a:ea typeface="Arial Black" charset="0"/>
                <a:cs typeface="Arial Black" charset="0"/>
              </a:defRPr>
            </a:lvl1pPr>
          </a:lstStyle>
          <a:p>
            <a:pPr lvl="0"/>
            <a:r>
              <a:rPr lang="en-US" dirty="0"/>
              <a:t>TABLE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bg>
      <p:bgRef idx="1001">
        <a:schemeClr val="bg2"/>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15369" y="485776"/>
            <a:ext cx="8518329" cy="1385888"/>
          </a:xfrm>
          <a:prstGeom prst="rect">
            <a:avLst/>
          </a:prstGeom>
        </p:spPr>
        <p:txBody>
          <a:bodyPr/>
          <a:lstStyle>
            <a:lvl1pPr marL="0" marR="0" indent="0" algn="l" defTabSz="457162" rtl="0" eaLnBrk="1" fontAlgn="auto" latinLnBrk="0" hangingPunct="1">
              <a:lnSpc>
                <a:spcPct val="65000"/>
              </a:lnSpc>
              <a:spcBef>
                <a:spcPct val="20000"/>
              </a:spcBef>
              <a:spcAft>
                <a:spcPts val="0"/>
              </a:spcAft>
              <a:buClrTx/>
              <a:buSzTx/>
              <a:buFont typeface="Arial"/>
              <a:buNone/>
              <a:tabLst/>
              <a:defRPr sz="6000" b="1" i="0" baseline="0">
                <a:solidFill>
                  <a:schemeClr val="bg1"/>
                </a:solidFill>
                <a:latin typeface="Arial Black" charset="0"/>
                <a:ea typeface="Arial Black" charset="0"/>
                <a:cs typeface="Arial Black" charset="0"/>
              </a:defRPr>
            </a:lvl1pPr>
            <a:lvl2pPr>
              <a:defRPr b="1" i="0">
                <a:latin typeface="Helvetica Neue Bold" charset="0"/>
              </a:defRPr>
            </a:lvl2pPr>
            <a:lvl3pPr>
              <a:defRPr b="1" i="0">
                <a:latin typeface="Helvetica Neue Bold" charset="0"/>
              </a:defRPr>
            </a:lvl3pPr>
            <a:lvl4pPr>
              <a:defRPr b="1" i="0">
                <a:latin typeface="Helvetica Neue Bold" charset="0"/>
              </a:defRPr>
            </a:lvl4pPr>
            <a:lvl5pPr>
              <a:defRPr b="1" i="0">
                <a:latin typeface="Helvetica Neue Bold" charset="0"/>
              </a:defRPr>
            </a:lvl5pPr>
          </a:lstStyle>
          <a:p>
            <a:pPr marL="0" marR="0" lvl="0" indent="0" algn="l" defTabSz="457162" rtl="0" eaLnBrk="1" fontAlgn="auto" latinLnBrk="0" hangingPunct="1">
              <a:lnSpc>
                <a:spcPct val="75000"/>
              </a:lnSpc>
              <a:spcBef>
                <a:spcPct val="20000"/>
              </a:spcBef>
              <a:spcAft>
                <a:spcPts val="0"/>
              </a:spcAft>
              <a:buClrTx/>
              <a:buSzTx/>
              <a:buFont typeface="Arial"/>
              <a:buNone/>
              <a:tabLst/>
              <a:defRPr/>
            </a:pPr>
            <a:r>
              <a:rPr lang="en-US" dirty="0"/>
              <a:t>VIDEO HEADING</a:t>
            </a:r>
          </a:p>
        </p:txBody>
      </p:sp>
      <p:sp>
        <p:nvSpPr>
          <p:cNvPr id="4" name="Media Placeholder 3"/>
          <p:cNvSpPr>
            <a:spLocks noGrp="1"/>
          </p:cNvSpPr>
          <p:nvPr>
            <p:ph type="media" sz="quarter" idx="11"/>
          </p:nvPr>
        </p:nvSpPr>
        <p:spPr>
          <a:xfrm>
            <a:off x="515368" y="1871663"/>
            <a:ext cx="11257531" cy="4529137"/>
          </a:xfrm>
          <a:prstGeom prst="rect">
            <a:avLst/>
          </a:prstGeom>
        </p:spPr>
        <p:txBody>
          <a:bodyPr anchor="b"/>
          <a:lstStyle>
            <a:lvl1pPr marL="0" indent="0" algn="ctr">
              <a:buNone/>
              <a:defRPr>
                <a:solidFill>
                  <a:srgbClr val="FF00EF"/>
                </a:solidFill>
              </a:defRPr>
            </a:lvl1p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62085"/>
      </p:ext>
    </p:extLst>
  </p:cSld>
  <p:clrMap bg1="lt1" tx1="dk1" bg2="lt2" tx2="dk2" accent1="accent1" accent2="accent2" accent3="accent3" accent4="accent4" accent5="accent5" accent6="accent6" hlink="hlink" folHlink="folHlink"/>
  <p:sldLayoutIdLst>
    <p:sldLayoutId id="2147483726" r:id="rId1"/>
    <p:sldLayoutId id="2147483723" r:id="rId2"/>
    <p:sldLayoutId id="2147483724" r:id="rId3"/>
    <p:sldLayoutId id="2147483705" r:id="rId4"/>
    <p:sldLayoutId id="2147483706" r:id="rId5"/>
    <p:sldLayoutId id="2147483725" r:id="rId6"/>
    <p:sldLayoutId id="2147483722" r:id="rId7"/>
    <p:sldLayoutId id="2147483677" r:id="rId8"/>
    <p:sldLayoutId id="2147483728" r:id="rId9"/>
    <p:sldLayoutId id="2147483729" r:id="rId10"/>
    <p:sldLayoutId id="2147483742" r:id="rId11"/>
    <p:sldLayoutId id="2147483743" r:id="rId12"/>
  </p:sldLayoutIdLst>
  <p:hf hdr="0" dt="0"/>
  <p:txStyles>
    <p:titleStyle>
      <a:lvl1pPr algn="ctr" defTabSz="457162" rtl="0" eaLnBrk="1" latinLnBrk="0" hangingPunct="1">
        <a:spcBef>
          <a:spcPct val="0"/>
        </a:spcBef>
        <a:buNone/>
        <a:defRPr sz="4400" kern="1200">
          <a:solidFill>
            <a:schemeClr val="tx1"/>
          </a:solidFill>
          <a:latin typeface="+mj-lt"/>
          <a:ea typeface="+mj-ea"/>
          <a:cs typeface="+mj-cs"/>
        </a:defRPr>
      </a:lvl1pPr>
    </p:titleStyle>
    <p:body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5" algn="l" defTabSz="457162" rtl="0" eaLnBrk="1" latinLnBrk="0" hangingPunct="1">
        <a:defRPr sz="1800" kern="1200">
          <a:solidFill>
            <a:schemeClr val="tx1"/>
          </a:solidFill>
          <a:latin typeface="+mn-lt"/>
          <a:ea typeface="+mn-ea"/>
          <a:cs typeface="+mn-cs"/>
        </a:defRPr>
      </a:lvl3pPr>
      <a:lvl4pPr marL="1371487" algn="l" defTabSz="457162" rtl="0" eaLnBrk="1" latinLnBrk="0" hangingPunct="1">
        <a:defRPr sz="1800" kern="1200">
          <a:solidFill>
            <a:schemeClr val="tx1"/>
          </a:solidFill>
          <a:latin typeface="+mn-lt"/>
          <a:ea typeface="+mn-ea"/>
          <a:cs typeface="+mn-cs"/>
        </a:defRPr>
      </a:lvl4pPr>
      <a:lvl5pPr marL="1828650" algn="l" defTabSz="457162" rtl="0" eaLnBrk="1" latinLnBrk="0" hangingPunct="1">
        <a:defRPr sz="1800" kern="1200">
          <a:solidFill>
            <a:schemeClr val="tx1"/>
          </a:solidFill>
          <a:latin typeface="+mn-lt"/>
          <a:ea typeface="+mn-ea"/>
          <a:cs typeface="+mn-cs"/>
        </a:defRPr>
      </a:lvl5pPr>
      <a:lvl6pPr marL="2285812" algn="l" defTabSz="457162" rtl="0" eaLnBrk="1" latinLnBrk="0" hangingPunct="1">
        <a:defRPr sz="1800" kern="1200">
          <a:solidFill>
            <a:schemeClr val="tx1"/>
          </a:solidFill>
          <a:latin typeface="+mn-lt"/>
          <a:ea typeface="+mn-ea"/>
          <a:cs typeface="+mn-cs"/>
        </a:defRPr>
      </a:lvl6pPr>
      <a:lvl7pPr marL="2742975" algn="l" defTabSz="457162" rtl="0" eaLnBrk="1" latinLnBrk="0" hangingPunct="1">
        <a:defRPr sz="1800" kern="1200">
          <a:solidFill>
            <a:schemeClr val="tx1"/>
          </a:solidFill>
          <a:latin typeface="+mn-lt"/>
          <a:ea typeface="+mn-ea"/>
          <a:cs typeface="+mn-cs"/>
        </a:defRPr>
      </a:lvl7pPr>
      <a:lvl8pPr marL="3200137" algn="l" defTabSz="457162" rtl="0" eaLnBrk="1" latinLnBrk="0" hangingPunct="1">
        <a:defRPr sz="1800" kern="1200">
          <a:solidFill>
            <a:schemeClr val="tx1"/>
          </a:solidFill>
          <a:latin typeface="+mn-lt"/>
          <a:ea typeface="+mn-ea"/>
          <a:cs typeface="+mn-cs"/>
        </a:defRPr>
      </a:lvl8pPr>
      <a:lvl9pPr marL="3657300" algn="l" defTabSz="4571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8/11/2023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118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sfonline.barnard.edu/children/SFCIPP_Bill_of_Right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pc.gov.au/closing-the-gap-data%20accessed%201208202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353050" y="772160"/>
            <a:ext cx="6775450" cy="3325364"/>
          </a:xfrm>
        </p:spPr>
        <p:txBody>
          <a:bodyPr/>
          <a:lstStyle/>
          <a:p>
            <a:r>
              <a:rPr lang="en-AU" sz="4400" dirty="0"/>
              <a:t>Intergenerational Incarceration -</a:t>
            </a:r>
            <a:br>
              <a:rPr lang="en-AU" sz="4400" dirty="0"/>
            </a:br>
            <a:r>
              <a:rPr lang="en-AU" sz="4400" dirty="0"/>
              <a:t>a Public Health Problem </a:t>
            </a:r>
          </a:p>
          <a:p>
            <a:pPr algn="ctr"/>
            <a:endParaRPr lang="en-AU" sz="1100" dirty="0"/>
          </a:p>
          <a:p>
            <a:r>
              <a:rPr lang="en-AU" sz="3200" dirty="0">
                <a:solidFill>
                  <a:schemeClr val="accent1"/>
                </a:solidFill>
              </a:rPr>
              <a:t>Evidence from NSW Correctional Settings</a:t>
            </a:r>
          </a:p>
        </p:txBody>
      </p:sp>
      <p:sp>
        <p:nvSpPr>
          <p:cNvPr id="8" name="Text Placeholder 7">
            <a:extLst>
              <a:ext uri="{FF2B5EF4-FFF2-40B4-BE49-F238E27FC236}">
                <a16:creationId xmlns:a16="http://schemas.microsoft.com/office/drawing/2014/main" id="{58DC12E7-6FD2-45BC-8B78-DB102E4E6C0C}"/>
              </a:ext>
            </a:extLst>
          </p:cNvPr>
          <p:cNvSpPr>
            <a:spLocks noGrp="1"/>
          </p:cNvSpPr>
          <p:nvPr>
            <p:ph type="body" sz="quarter" idx="14"/>
          </p:nvPr>
        </p:nvSpPr>
        <p:spPr>
          <a:xfrm>
            <a:off x="5428547" y="4419693"/>
            <a:ext cx="4433003" cy="1361069"/>
          </a:xfrm>
        </p:spPr>
        <p:txBody>
          <a:bodyPr/>
          <a:lstStyle/>
          <a:p>
            <a:r>
              <a:rPr lang="en-US" sz="1600" dirty="0">
                <a:solidFill>
                  <a:schemeClr val="bg1"/>
                </a:solidFill>
                <a:latin typeface="Arial" charset="0"/>
                <a:ea typeface="Arial" charset="0"/>
                <a:cs typeface="Arial" charset="0"/>
              </a:rPr>
              <a:t>Marc Remond</a:t>
            </a:r>
            <a:r>
              <a:rPr lang="en-US" sz="1600" baseline="30000" dirty="0">
                <a:solidFill>
                  <a:schemeClr val="bg1"/>
                </a:solidFill>
                <a:latin typeface="Arial" charset="0"/>
                <a:ea typeface="Arial" charset="0"/>
                <a:cs typeface="Arial" charset="0"/>
              </a:rPr>
              <a:t>1</a:t>
            </a:r>
            <a:r>
              <a:rPr lang="en-US" sz="1600" dirty="0">
                <a:solidFill>
                  <a:schemeClr val="bg1"/>
                </a:solidFill>
                <a:latin typeface="Arial" charset="0"/>
                <a:ea typeface="Arial" charset="0"/>
                <a:cs typeface="Arial" charset="0"/>
              </a:rPr>
              <a:t>, Reem Zeki</a:t>
            </a:r>
            <a:r>
              <a:rPr lang="en-US" sz="1600" baseline="30000" dirty="0">
                <a:solidFill>
                  <a:schemeClr val="bg1"/>
                </a:solidFill>
                <a:latin typeface="Arial" charset="0"/>
                <a:ea typeface="Arial" charset="0"/>
                <a:cs typeface="Arial" charset="0"/>
              </a:rPr>
              <a:t>2</a:t>
            </a:r>
            <a:r>
              <a:rPr lang="en-US" sz="1600" dirty="0">
                <a:solidFill>
                  <a:schemeClr val="bg1"/>
                </a:solidFill>
                <a:latin typeface="Arial" charset="0"/>
                <a:ea typeface="Arial" charset="0"/>
                <a:cs typeface="Arial" charset="0"/>
              </a:rPr>
              <a:t>, Erica Breur</a:t>
            </a:r>
            <a:r>
              <a:rPr lang="en-US" sz="1600" baseline="30000" dirty="0">
                <a:solidFill>
                  <a:schemeClr val="bg1"/>
                </a:solidFill>
                <a:latin typeface="Arial" charset="0"/>
                <a:ea typeface="Arial" charset="0"/>
                <a:cs typeface="Arial" charset="0"/>
              </a:rPr>
              <a:t>1</a:t>
            </a:r>
            <a:r>
              <a:rPr lang="en-US" sz="1600" dirty="0">
                <a:solidFill>
                  <a:schemeClr val="bg1"/>
                </a:solidFill>
                <a:latin typeface="Arial" charset="0"/>
                <a:ea typeface="Arial" charset="0"/>
                <a:cs typeface="Arial" charset="0"/>
              </a:rPr>
              <a:t>, Julia Bowman</a:t>
            </a:r>
            <a:r>
              <a:rPr lang="en-US" sz="1600" baseline="30000" dirty="0">
                <a:solidFill>
                  <a:schemeClr val="bg1"/>
                </a:solidFill>
                <a:latin typeface="Arial" charset="0"/>
                <a:ea typeface="Arial" charset="0"/>
                <a:cs typeface="Arial" charset="0"/>
              </a:rPr>
              <a:t> 2</a:t>
            </a:r>
            <a:r>
              <a:rPr lang="en-US" sz="1600" dirty="0">
                <a:solidFill>
                  <a:schemeClr val="bg1"/>
                </a:solidFill>
                <a:latin typeface="Arial" charset="0"/>
                <a:ea typeface="Arial" charset="0"/>
                <a:cs typeface="Arial" charset="0"/>
              </a:rPr>
              <a:t>, Jennifer Galouzis</a:t>
            </a:r>
            <a:r>
              <a:rPr lang="en-US" sz="1600" baseline="30000" dirty="0">
                <a:solidFill>
                  <a:schemeClr val="bg1"/>
                </a:solidFill>
                <a:latin typeface="Arial" charset="0"/>
                <a:ea typeface="Arial" charset="0"/>
                <a:cs typeface="Arial" charset="0"/>
              </a:rPr>
              <a:t>3</a:t>
            </a:r>
            <a:r>
              <a:rPr lang="en-US" sz="1600" dirty="0">
                <a:solidFill>
                  <a:schemeClr val="bg1"/>
                </a:solidFill>
                <a:latin typeface="Arial" charset="0"/>
                <a:ea typeface="Arial" charset="0"/>
                <a:cs typeface="Arial" charset="0"/>
              </a:rPr>
              <a:t>, Kelly-Anne Stewart</a:t>
            </a:r>
            <a:r>
              <a:rPr lang="en-US" sz="1600" baseline="30000" dirty="0">
                <a:solidFill>
                  <a:schemeClr val="bg1"/>
                </a:solidFill>
                <a:latin typeface="Arial" charset="0"/>
                <a:ea typeface="Arial" charset="0"/>
                <a:cs typeface="Arial" charset="0"/>
              </a:rPr>
              <a:t>3</a:t>
            </a:r>
            <a:r>
              <a:rPr lang="en-US" sz="1600" dirty="0">
                <a:solidFill>
                  <a:schemeClr val="bg1"/>
                </a:solidFill>
                <a:latin typeface="Arial" charset="0"/>
                <a:ea typeface="Arial" charset="0"/>
                <a:cs typeface="Arial" charset="0"/>
              </a:rPr>
              <a:t>, Elizabeth Sullivan</a:t>
            </a:r>
            <a:r>
              <a:rPr lang="en-US" sz="1600" baseline="30000" dirty="0">
                <a:solidFill>
                  <a:schemeClr val="bg1"/>
                </a:solidFill>
                <a:latin typeface="Arial" charset="0"/>
                <a:ea typeface="Arial" charset="0"/>
                <a:cs typeface="Arial" charset="0"/>
              </a:rPr>
              <a:t>1, 2</a:t>
            </a:r>
            <a:endParaRPr lang="en-US" sz="1600" dirty="0">
              <a:solidFill>
                <a:schemeClr val="bg1"/>
              </a:solidFill>
              <a:latin typeface="Arial" charset="0"/>
              <a:ea typeface="Arial" charset="0"/>
              <a:cs typeface="Arial" charset="0"/>
            </a:endParaRPr>
          </a:p>
          <a:p>
            <a:endParaRPr lang="en-US" dirty="0"/>
          </a:p>
          <a:p>
            <a:r>
              <a:rPr lang="en-AU" sz="1050" dirty="0">
                <a:effectLst/>
                <a:latin typeface="Calibri" panose="020F0502020204030204" pitchFamily="34" charset="0"/>
                <a:ea typeface="Calibri" panose="020F0502020204030204" pitchFamily="34" charset="0"/>
              </a:rPr>
              <a:t>1.University of Newcastle</a:t>
            </a:r>
            <a:br>
              <a:rPr lang="en-AU" sz="1050" dirty="0">
                <a:effectLst/>
                <a:latin typeface="Calibri" panose="020F0502020204030204" pitchFamily="34" charset="0"/>
                <a:ea typeface="Calibri" panose="020F0502020204030204" pitchFamily="34" charset="0"/>
              </a:rPr>
            </a:br>
            <a:r>
              <a:rPr lang="en-AU" sz="1050" dirty="0">
                <a:effectLst/>
                <a:latin typeface="Calibri" panose="020F0502020204030204" pitchFamily="34" charset="0"/>
                <a:ea typeface="Calibri" panose="020F0502020204030204" pitchFamily="34" charset="0"/>
              </a:rPr>
              <a:t>2. Justice Health and Forensic Mental Health Network</a:t>
            </a:r>
            <a:br>
              <a:rPr lang="en-AU" sz="1050" dirty="0">
                <a:effectLst/>
                <a:latin typeface="Calibri" panose="020F0502020204030204" pitchFamily="34" charset="0"/>
                <a:ea typeface="Calibri" panose="020F0502020204030204" pitchFamily="34" charset="0"/>
              </a:rPr>
            </a:br>
            <a:r>
              <a:rPr lang="en-AU" sz="1050" dirty="0">
                <a:effectLst/>
                <a:latin typeface="Calibri" panose="020F0502020204030204" pitchFamily="34" charset="0"/>
                <a:ea typeface="Calibri" panose="020F0502020204030204" pitchFamily="34" charset="0"/>
              </a:rPr>
              <a:t>3. Corrective Services NSW, Sydney, Australia</a:t>
            </a:r>
            <a:endParaRPr lang="en-US" sz="1000" dirty="0">
              <a:solidFill>
                <a:schemeClr val="bg1"/>
              </a:solidFill>
              <a:latin typeface="Arial" charset="0"/>
              <a:ea typeface="Arial" charset="0"/>
              <a:cs typeface="Arial" charset="0"/>
            </a:endParaRPr>
          </a:p>
        </p:txBody>
      </p:sp>
      <p:pic>
        <p:nvPicPr>
          <p:cNvPr id="1026" name="Picture 2" descr="The University of Newcastle, Australia">
            <a:extLst>
              <a:ext uri="{FF2B5EF4-FFF2-40B4-BE49-F238E27FC236}">
                <a16:creationId xmlns:a16="http://schemas.microsoft.com/office/drawing/2014/main" id="{6513A47E-8947-4855-A8BC-B16C621D2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2081" y="4863458"/>
            <a:ext cx="1820652" cy="1820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1E7622-1B64-19BE-6790-E7827FE6552B}"/>
              </a:ext>
            </a:extLst>
          </p:cNvPr>
          <p:cNvPicPr>
            <a:picLocks noChangeAspect="1"/>
          </p:cNvPicPr>
          <p:nvPr/>
        </p:nvPicPr>
        <p:blipFill>
          <a:blip r:embed="rId4"/>
          <a:stretch>
            <a:fillRect/>
          </a:stretch>
        </p:blipFill>
        <p:spPr>
          <a:xfrm>
            <a:off x="365760" y="1076960"/>
            <a:ext cx="4762256" cy="49580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65901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6647-C9C0-35F1-840B-660FE41ED314}"/>
              </a:ext>
            </a:extLst>
          </p:cNvPr>
          <p:cNvSpPr>
            <a:spLocks noGrp="1"/>
          </p:cNvSpPr>
          <p:nvPr>
            <p:ph type="title"/>
          </p:nvPr>
        </p:nvSpPr>
        <p:spPr>
          <a:xfrm>
            <a:off x="180109" y="827022"/>
            <a:ext cx="3517567" cy="2093975"/>
          </a:xfrm>
        </p:spPr>
        <p:txBody>
          <a:bodyPr/>
          <a:lstStyle/>
          <a:p>
            <a:pPr marL="0" marR="0" lvl="0" indent="0" defTabSz="457162" rtl="0" eaLnBrk="1" fontAlgn="auto" latinLnBrk="0" hangingPunct="1">
              <a:lnSpc>
                <a:spcPct val="65000"/>
              </a:lnSpc>
              <a:spcBef>
                <a:spcPct val="20000"/>
              </a:spcBef>
              <a:spcAft>
                <a:spcPts val="0"/>
              </a:spcAft>
              <a:tabLst/>
              <a:defRPr/>
            </a:pPr>
            <a:br>
              <a:rPr kumimoji="0" lang="en-AU" sz="5400" b="1" i="0" u="none" strike="noStrike" kern="1200" cap="none" spc="0" normalizeH="0" baseline="0" noProof="0" dirty="0">
                <a:ln>
                  <a:noFill/>
                </a:ln>
                <a:solidFill>
                  <a:srgbClr val="34B1E5"/>
                </a:solidFill>
                <a:effectLst/>
                <a:uLnTx/>
                <a:uFillTx/>
                <a:latin typeface="Arial" panose="020B0604020202020204" pitchFamily="34" charset="0"/>
                <a:ea typeface="+mn-ea"/>
                <a:cs typeface="Arial" panose="020B0604020202020204" pitchFamily="34" charset="0"/>
              </a:rPr>
            </a:b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E05F26A-2854-85A3-2F8F-671A8DC07907}"/>
              </a:ext>
            </a:extLst>
          </p:cNvPr>
          <p:cNvSpPr>
            <a:spLocks noGrp="1"/>
          </p:cNvSpPr>
          <p:nvPr>
            <p:ph idx="1"/>
          </p:nvPr>
        </p:nvSpPr>
        <p:spPr/>
        <p:txBody>
          <a:bodyPr/>
          <a:lstStyle/>
          <a:p>
            <a:endParaRPr lang="en-AU" dirty="0"/>
          </a:p>
        </p:txBody>
      </p:sp>
      <p:sp>
        <p:nvSpPr>
          <p:cNvPr id="4" name="Text Placeholder 3">
            <a:extLst>
              <a:ext uri="{FF2B5EF4-FFF2-40B4-BE49-F238E27FC236}">
                <a16:creationId xmlns:a16="http://schemas.microsoft.com/office/drawing/2014/main" id="{8DFB8EBB-38BA-D373-4171-AA777223F7BF}"/>
              </a:ext>
            </a:extLst>
          </p:cNvPr>
          <p:cNvSpPr>
            <a:spLocks noGrp="1"/>
          </p:cNvSpPr>
          <p:nvPr>
            <p:ph type="body" sz="half" idx="2"/>
          </p:nvPr>
        </p:nvSpPr>
        <p:spPr>
          <a:xfrm>
            <a:off x="180109" y="2633720"/>
            <a:ext cx="4337462" cy="3064505"/>
          </a:xfrm>
        </p:spPr>
        <p:txBody>
          <a:bodyPr/>
          <a:lstStyle/>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Sex of previously </a:t>
            </a:r>
          </a:p>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incarcerated </a:t>
            </a:r>
          </a:p>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parent</a:t>
            </a:r>
          </a:p>
          <a:p>
            <a:endParaRPr lang="en-AU" dirty="0"/>
          </a:p>
        </p:txBody>
      </p:sp>
      <p:graphicFrame>
        <p:nvGraphicFramePr>
          <p:cNvPr id="6" name="Chart 5">
            <a:extLst>
              <a:ext uri="{FF2B5EF4-FFF2-40B4-BE49-F238E27FC236}">
                <a16:creationId xmlns:a16="http://schemas.microsoft.com/office/drawing/2014/main" id="{F602CF6A-4FC2-19C9-A6F9-47DC2B4B4BB4}"/>
              </a:ext>
            </a:extLst>
          </p:cNvPr>
          <p:cNvGraphicFramePr>
            <a:graphicFrameLocks/>
          </p:cNvGraphicFramePr>
          <p:nvPr>
            <p:extLst>
              <p:ext uri="{D42A27DB-BD31-4B8C-83A1-F6EECF244321}">
                <p14:modId xmlns:p14="http://schemas.microsoft.com/office/powerpoint/2010/main" val="1007980379"/>
              </p:ext>
            </p:extLst>
          </p:nvPr>
        </p:nvGraphicFramePr>
        <p:xfrm>
          <a:off x="4737833" y="150838"/>
          <a:ext cx="7274058" cy="65824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7488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39499"/>
            <a:ext cx="12192000" cy="1667767"/>
          </a:xfrm>
          <a:solidFill>
            <a:schemeClr val="tx1"/>
          </a:solidFill>
        </p:spPr>
        <p:txBody>
          <a:bodyPr/>
          <a:lstStyle/>
          <a:p>
            <a:pPr algn="ctr">
              <a:lnSpc>
                <a:spcPct val="100000"/>
              </a:lnSpc>
              <a:spcAft>
                <a:spcPts val="600"/>
              </a:spcAft>
            </a:pPr>
            <a:r>
              <a:rPr lang="en-AU" sz="3200" dirty="0">
                <a:solidFill>
                  <a:schemeClr val="tx2"/>
                </a:solidFill>
              </a:rPr>
              <a:t>Factors Associated with increased “risk” of  Intergenerational Incarceration</a:t>
            </a:r>
          </a:p>
          <a:p>
            <a:pPr algn="ctr">
              <a:lnSpc>
                <a:spcPct val="100000"/>
              </a:lnSpc>
              <a:spcAft>
                <a:spcPts val="600"/>
              </a:spcAft>
            </a:pPr>
            <a:r>
              <a:rPr lang="en-AU" sz="3200" dirty="0">
                <a:solidFill>
                  <a:schemeClr val="tx2"/>
                </a:solidFill>
              </a:rPr>
              <a:t>Age and schooling</a:t>
            </a:r>
          </a:p>
        </p:txBody>
      </p:sp>
      <p:sp>
        <p:nvSpPr>
          <p:cNvPr id="12" name="TextBox 11">
            <a:extLst>
              <a:ext uri="{FF2B5EF4-FFF2-40B4-BE49-F238E27FC236}">
                <a16:creationId xmlns:a16="http://schemas.microsoft.com/office/drawing/2014/main" id="{46378660-28E5-42A5-A4E9-58A4A651EA7F}"/>
              </a:ext>
            </a:extLst>
          </p:cNvPr>
          <p:cNvSpPr txBox="1"/>
          <p:nvPr/>
        </p:nvSpPr>
        <p:spPr>
          <a:xfrm>
            <a:off x="809624" y="1706617"/>
            <a:ext cx="10306050" cy="872034"/>
          </a:xfrm>
          <a:prstGeom prst="rect">
            <a:avLst/>
          </a:prstGeom>
        </p:spPr>
        <p:txBody>
          <a:bodyPr wrap="square" lIns="90000" rtlCol="0" anchor="t" anchorCtr="0">
            <a:spAutoFit/>
          </a:bodyPr>
          <a:lstStyle/>
          <a:p>
            <a:pPr>
              <a:lnSpc>
                <a:spcPct val="150000"/>
              </a:lnSpc>
            </a:pPr>
            <a:r>
              <a:rPr lang="en-AU" b="1" dirty="0">
                <a:solidFill>
                  <a:schemeClr val="bg1"/>
                </a:solidFill>
                <a:latin typeface="Helvetica Neue" charset="0"/>
                <a:ea typeface="Helvetica Neue" charset="0"/>
                <a:cs typeface="Helvetica Neue" charset="0"/>
              </a:rPr>
              <a:t>Adults in prison and young people in juvenile detention centres who were younger and who completed fewer years of schooling…</a:t>
            </a:r>
          </a:p>
        </p:txBody>
      </p:sp>
      <p:graphicFrame>
        <p:nvGraphicFramePr>
          <p:cNvPr id="6" name="Chart 5">
            <a:extLst>
              <a:ext uri="{FF2B5EF4-FFF2-40B4-BE49-F238E27FC236}">
                <a16:creationId xmlns:a16="http://schemas.microsoft.com/office/drawing/2014/main" id="{DD1EBC37-7E54-48CC-90AA-9576D0C9017E}"/>
              </a:ext>
            </a:extLst>
          </p:cNvPr>
          <p:cNvGraphicFramePr/>
          <p:nvPr>
            <p:extLst>
              <p:ext uri="{D42A27DB-BD31-4B8C-83A1-F6EECF244321}">
                <p14:modId xmlns:p14="http://schemas.microsoft.com/office/powerpoint/2010/main" val="505823621"/>
              </p:ext>
            </p:extLst>
          </p:nvPr>
        </p:nvGraphicFramePr>
        <p:xfrm>
          <a:off x="508000" y="2765107"/>
          <a:ext cx="5273040" cy="3880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EE437FD2-F5DC-4660-B90A-03D860BDFAC6}"/>
              </a:ext>
            </a:extLst>
          </p:cNvPr>
          <p:cNvGraphicFramePr/>
          <p:nvPr>
            <p:extLst>
              <p:ext uri="{D42A27DB-BD31-4B8C-83A1-F6EECF244321}">
                <p14:modId xmlns:p14="http://schemas.microsoft.com/office/powerpoint/2010/main" val="3609031287"/>
              </p:ext>
            </p:extLst>
          </p:nvPr>
        </p:nvGraphicFramePr>
        <p:xfrm>
          <a:off x="6215062" y="2765107"/>
          <a:ext cx="5468938" cy="38800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853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794143"/>
          </a:xfrm>
          <a:solidFill>
            <a:schemeClr val="tx1"/>
          </a:solidFill>
        </p:spPr>
        <p:txBody>
          <a:bodyPr/>
          <a:lstStyle/>
          <a:p>
            <a:pPr algn="ctr">
              <a:lnSpc>
                <a:spcPct val="100000"/>
              </a:lnSpc>
              <a:spcAft>
                <a:spcPts val="600"/>
              </a:spcAft>
            </a:pPr>
            <a:r>
              <a:rPr lang="en-AU" sz="3600" b="1" dirty="0">
                <a:solidFill>
                  <a:schemeClr val="tx2"/>
                </a:solidFill>
                <a:latin typeface="+mj-lt"/>
                <a:ea typeface="Helvetica Neue" charset="0"/>
                <a:cs typeface="Helvetica Neue" charset="0"/>
              </a:rPr>
              <a:t>Previous incarceration in youth justice centres</a:t>
            </a:r>
            <a:endParaRPr lang="en-AU" sz="3600" dirty="0">
              <a:solidFill>
                <a:schemeClr val="tx2"/>
              </a:solidFill>
              <a:latin typeface="+mj-lt"/>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174171" y="1847850"/>
            <a:ext cx="5657851" cy="3518912"/>
          </a:xfrm>
          <a:prstGeom prst="rect">
            <a:avLst/>
          </a:prstGeom>
        </p:spPr>
        <p:txBody>
          <a:bodyPr wrap="square" lIns="90000" rtlCol="0" anchor="t" anchorCtr="0">
            <a:spAutoFit/>
          </a:bodyPr>
          <a:lstStyle/>
          <a:p>
            <a:pPr>
              <a:lnSpc>
                <a:spcPct val="150000"/>
              </a:lnSpc>
              <a:spcBef>
                <a:spcPts val="600"/>
              </a:spcBef>
              <a:spcAft>
                <a:spcPts val="600"/>
              </a:spcAft>
            </a:pPr>
            <a:r>
              <a:rPr lang="en-AU" b="1" dirty="0">
                <a:solidFill>
                  <a:schemeClr val="bg1"/>
                </a:solidFill>
                <a:latin typeface="Helvetica Neue" charset="0"/>
                <a:ea typeface="Helvetica Neue" charset="0"/>
                <a:cs typeface="Helvetica Neue" charset="0"/>
              </a:rPr>
              <a:t>Adults in prison who had previously been in youth detention were more than twice as likely to report a previously incarcerated parent compared to those who had never been in youth detention (27.0% vs. 12.1%) </a:t>
            </a:r>
          </a:p>
          <a:p>
            <a:pPr marL="285750" indent="-285750">
              <a:lnSpc>
                <a:spcPct val="150000"/>
              </a:lnSpc>
              <a:spcBef>
                <a:spcPts val="600"/>
              </a:spcBef>
              <a:spcAft>
                <a:spcPts val="600"/>
              </a:spcAft>
              <a:buFont typeface="Wingdings" panose="05000000000000000000" pitchFamily="2" charset="2"/>
              <a:buChar char="q"/>
            </a:pPr>
            <a:r>
              <a:rPr lang="en-AU" b="1" dirty="0">
                <a:solidFill>
                  <a:schemeClr val="bg1"/>
                </a:solidFill>
                <a:latin typeface="Helvetica Neue" charset="0"/>
                <a:ea typeface="Helvetica Neue" charset="0"/>
                <a:cs typeface="Helvetica Neue" charset="0"/>
              </a:rPr>
              <a:t>again, younger age at first detention was associated with higher rates of intergenerational incarceration</a:t>
            </a:r>
          </a:p>
        </p:txBody>
      </p:sp>
      <p:graphicFrame>
        <p:nvGraphicFramePr>
          <p:cNvPr id="7" name="Chart 6">
            <a:extLst>
              <a:ext uri="{FF2B5EF4-FFF2-40B4-BE49-F238E27FC236}">
                <a16:creationId xmlns:a16="http://schemas.microsoft.com/office/drawing/2014/main" id="{00000000-0008-0000-0500-000003000000}"/>
              </a:ext>
            </a:extLst>
          </p:cNvPr>
          <p:cNvGraphicFramePr/>
          <p:nvPr>
            <p:extLst>
              <p:ext uri="{D42A27DB-BD31-4B8C-83A1-F6EECF244321}">
                <p14:modId xmlns:p14="http://schemas.microsoft.com/office/powerpoint/2010/main" val="2793328454"/>
              </p:ext>
            </p:extLst>
          </p:nvPr>
        </p:nvGraphicFramePr>
        <p:xfrm>
          <a:off x="6096000" y="1605281"/>
          <a:ext cx="5657851" cy="50398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991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1168905"/>
          </a:xfrm>
          <a:solidFill>
            <a:schemeClr val="tx1"/>
          </a:solidFill>
        </p:spPr>
        <p:txBody>
          <a:bodyPr/>
          <a:lstStyle/>
          <a:p>
            <a:pPr algn="ctr">
              <a:lnSpc>
                <a:spcPct val="150000"/>
              </a:lnSpc>
            </a:pPr>
            <a:r>
              <a:rPr lang="en-AU" sz="3200" dirty="0">
                <a:solidFill>
                  <a:schemeClr val="tx2"/>
                </a:solidFill>
                <a:latin typeface="+mj-lt"/>
              </a:rPr>
              <a:t>Age of first incarceration in youth justice centres</a:t>
            </a:r>
            <a:endParaRPr lang="en-AU" sz="3600" dirty="0">
              <a:solidFill>
                <a:schemeClr val="tx2"/>
              </a:solidFill>
              <a:latin typeface="+mj-lt"/>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8432800" y="2722879"/>
            <a:ext cx="3462020" cy="1287532"/>
          </a:xfrm>
          <a:prstGeom prst="rect">
            <a:avLst/>
          </a:prstGeom>
        </p:spPr>
        <p:txBody>
          <a:bodyPr wrap="square" lIns="90000" rtlCol="0" anchor="t" anchorCtr="0">
            <a:spAutoFit/>
          </a:bodyPr>
          <a:lstStyle/>
          <a:p>
            <a:pPr>
              <a:lnSpc>
                <a:spcPct val="150000"/>
              </a:lnSpc>
            </a:pPr>
            <a:r>
              <a:rPr lang="en-AU" b="1" dirty="0">
                <a:solidFill>
                  <a:schemeClr val="bg1"/>
                </a:solidFill>
                <a:latin typeface="Helvetica Neue" charset="0"/>
                <a:ea typeface="Helvetica Neue" charset="0"/>
                <a:cs typeface="Helvetica Neue" charset="0"/>
              </a:rPr>
              <a:t>We saw a similar age association for youth in youth justice centres</a:t>
            </a:r>
          </a:p>
        </p:txBody>
      </p:sp>
      <p:graphicFrame>
        <p:nvGraphicFramePr>
          <p:cNvPr id="9" name="Chart 8">
            <a:extLst>
              <a:ext uri="{FF2B5EF4-FFF2-40B4-BE49-F238E27FC236}">
                <a16:creationId xmlns:a16="http://schemas.microsoft.com/office/drawing/2014/main" id="{459C2C5D-E578-47D9-85A3-3050A37C1D4E}"/>
              </a:ext>
            </a:extLst>
          </p:cNvPr>
          <p:cNvGraphicFramePr>
            <a:graphicFrameLocks/>
          </p:cNvGraphicFramePr>
          <p:nvPr>
            <p:extLst>
              <p:ext uri="{D42A27DB-BD31-4B8C-83A1-F6EECF244321}">
                <p14:modId xmlns:p14="http://schemas.microsoft.com/office/powerpoint/2010/main" val="784054564"/>
              </p:ext>
            </p:extLst>
          </p:nvPr>
        </p:nvGraphicFramePr>
        <p:xfrm>
          <a:off x="368300" y="1493519"/>
          <a:ext cx="7778750" cy="5151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79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359202"/>
            <a:ext cx="12192000" cy="700269"/>
          </a:xfrm>
          <a:solidFill>
            <a:schemeClr val="tx1"/>
          </a:solidFill>
        </p:spPr>
        <p:txBody>
          <a:bodyPr/>
          <a:lstStyle/>
          <a:p>
            <a:pPr algn="ctr">
              <a:lnSpc>
                <a:spcPct val="100000"/>
              </a:lnSpc>
              <a:spcAft>
                <a:spcPts val="600"/>
              </a:spcAft>
            </a:pPr>
            <a:r>
              <a:rPr kumimoji="0" lang="en-AU" sz="3600" b="1" i="0" u="none" strike="noStrike" kern="1200" cap="none" spc="0" normalizeH="0" baseline="0" noProof="0" dirty="0">
                <a:ln>
                  <a:noFill/>
                </a:ln>
                <a:solidFill>
                  <a:schemeClr val="tx2"/>
                </a:solidFill>
                <a:effectLst/>
                <a:uLnTx/>
                <a:uFillTx/>
                <a:latin typeface="+mj-lt"/>
                <a:ea typeface="Helvetica Neue" charset="0"/>
                <a:cs typeface="Helvetica Neue" charset="0"/>
              </a:rPr>
              <a:t>Number of times in juvenile detention</a:t>
            </a:r>
            <a:endParaRPr lang="en-AU" sz="3600" dirty="0">
              <a:solidFill>
                <a:schemeClr val="tx2"/>
              </a:solidFill>
              <a:latin typeface="+mj-lt"/>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879473" y="1492250"/>
            <a:ext cx="10652125" cy="629211"/>
          </a:xfrm>
          <a:prstGeom prst="rect">
            <a:avLst/>
          </a:prstGeom>
        </p:spPr>
        <p:txBody>
          <a:bodyPr wrap="square" lIns="90000" rtlCol="0" anchor="t" anchorCtr="0">
            <a:spAutoFit/>
          </a:bodyPr>
          <a:lstStyle/>
          <a:p>
            <a:pPr marR="0" lvl="0" algn="l" defTabSz="914400" rtl="0" eaLnBrk="1" fontAlgn="auto" latinLnBrk="0" hangingPunct="1">
              <a:lnSpc>
                <a:spcPct val="150000"/>
              </a:lnSpc>
              <a:spcBef>
                <a:spcPts val="0"/>
              </a:spcBef>
              <a:spcAft>
                <a:spcPts val="0"/>
              </a:spcAft>
              <a:buClrTx/>
              <a:buSzTx/>
              <a:tabLst/>
              <a:defRPr/>
            </a:pPr>
            <a:r>
              <a:rPr kumimoji="0" lang="en-AU" sz="1800" b="1" i="0" u="none" strike="noStrike" kern="1200" cap="none" spc="0" normalizeH="0" baseline="0" noProof="0" dirty="0">
                <a:ln>
                  <a:noFill/>
                </a:ln>
                <a:solidFill>
                  <a:schemeClr val="bg1"/>
                </a:solidFill>
                <a:effectLst/>
                <a:uLnTx/>
                <a:uFillTx/>
                <a:latin typeface="Helvetica Neue" charset="0"/>
                <a:ea typeface="Helvetica Neue" charset="0"/>
                <a:cs typeface="Helvetica Neue" charset="0"/>
              </a:rPr>
              <a:t>Young people in detention centres who had been incarcerated on numerous occasions…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AU" sz="600" b="1" i="0" u="none" strike="noStrike" kern="1200" cap="none" spc="0" normalizeH="0" baseline="0" noProof="0" dirty="0">
              <a:ln>
                <a:noFill/>
              </a:ln>
              <a:solidFill>
                <a:srgbClr val="34B0E6"/>
              </a:solidFill>
              <a:effectLst/>
              <a:uLnTx/>
              <a:uFillTx/>
              <a:latin typeface="Helvetica Neue" charset="0"/>
              <a:ea typeface="Helvetica Neue" charset="0"/>
              <a:cs typeface="Helvetica Neue" charset="0"/>
            </a:endParaRPr>
          </a:p>
        </p:txBody>
      </p:sp>
      <p:graphicFrame>
        <p:nvGraphicFramePr>
          <p:cNvPr id="6" name="Chart 5">
            <a:extLst>
              <a:ext uri="{FF2B5EF4-FFF2-40B4-BE49-F238E27FC236}">
                <a16:creationId xmlns:a16="http://schemas.microsoft.com/office/drawing/2014/main" id="{4B4352E5-8CC2-4366-B25C-7AFF3B3412E1}"/>
              </a:ext>
            </a:extLst>
          </p:cNvPr>
          <p:cNvGraphicFramePr/>
          <p:nvPr>
            <p:extLst>
              <p:ext uri="{D42A27DB-BD31-4B8C-83A1-F6EECF244321}">
                <p14:modId xmlns:p14="http://schemas.microsoft.com/office/powerpoint/2010/main" val="7070762"/>
              </p:ext>
            </p:extLst>
          </p:nvPr>
        </p:nvGraphicFramePr>
        <p:xfrm>
          <a:off x="1738455" y="2444018"/>
          <a:ext cx="7813040" cy="3930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271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5"/>
            <a:ext cx="12192000" cy="713120"/>
          </a:xfrm>
          <a:solidFill>
            <a:schemeClr val="tx1"/>
          </a:solidFill>
        </p:spPr>
        <p:txBody>
          <a:bodyPr/>
          <a:lstStyle/>
          <a:p>
            <a:pPr algn="ctr">
              <a:lnSpc>
                <a:spcPct val="100000"/>
              </a:lnSpc>
              <a:spcAft>
                <a:spcPts val="600"/>
              </a:spcAft>
            </a:pPr>
            <a:r>
              <a:rPr lang="en-AU" sz="3600" dirty="0">
                <a:solidFill>
                  <a:schemeClr val="tx2"/>
                </a:solidFill>
                <a:latin typeface="+mj-lt"/>
              </a:rPr>
              <a:t>Out-of-family care</a:t>
            </a:r>
          </a:p>
        </p:txBody>
      </p:sp>
      <p:sp>
        <p:nvSpPr>
          <p:cNvPr id="12" name="TextBox 11">
            <a:extLst>
              <a:ext uri="{FF2B5EF4-FFF2-40B4-BE49-F238E27FC236}">
                <a16:creationId xmlns:a16="http://schemas.microsoft.com/office/drawing/2014/main" id="{46378660-28E5-42A5-A4E9-58A4A651EA7F}"/>
              </a:ext>
            </a:extLst>
          </p:cNvPr>
          <p:cNvSpPr txBox="1"/>
          <p:nvPr/>
        </p:nvSpPr>
        <p:spPr>
          <a:xfrm>
            <a:off x="742122" y="1349094"/>
            <a:ext cx="10813774" cy="767711"/>
          </a:xfrm>
          <a:prstGeom prst="rect">
            <a:avLst/>
          </a:prstGeom>
        </p:spPr>
        <p:txBody>
          <a:bodyPr wrap="square" lIns="90000" rtlCol="0" anchor="t" anchorCtr="0">
            <a:spAutoFit/>
          </a:bodyPr>
          <a:lstStyle/>
          <a:p>
            <a:pPr marR="0" lvl="0" algn="l" defTabSz="914400" rtl="0" eaLnBrk="1" fontAlgn="auto" latinLnBrk="0" hangingPunct="1">
              <a:lnSpc>
                <a:spcPct val="150000"/>
              </a:lnSpc>
              <a:spcBef>
                <a:spcPts val="0"/>
              </a:spcBef>
              <a:spcAft>
                <a:spcPts val="0"/>
              </a:spcAft>
              <a:buClrTx/>
              <a:buSzTx/>
              <a:tabLst/>
              <a:defRPr/>
            </a:pPr>
            <a:r>
              <a:rPr kumimoji="0" lang="en-AU" sz="2400" b="1" i="0" u="none" strike="noStrike" kern="1200" cap="none" spc="0" normalizeH="0" baseline="0" noProof="0" dirty="0">
                <a:ln>
                  <a:noFill/>
                </a:ln>
                <a:solidFill>
                  <a:srgbClr val="FFFFFF"/>
                </a:solidFill>
                <a:effectLst/>
                <a:uLnTx/>
                <a:uFillTx/>
                <a:latin typeface="+mj-lt"/>
                <a:ea typeface="Helvetica Neue" charset="0"/>
                <a:cs typeface="Helvetica Neue" charset="0"/>
              </a:rPr>
              <a:t>Adults who had experienced OOHC before the age of 16 years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AU" sz="600" b="1" i="0" u="none" strike="noStrike" kern="1200" cap="none" spc="0" normalizeH="0" baseline="0" noProof="0" dirty="0">
              <a:ln>
                <a:noFill/>
              </a:ln>
              <a:solidFill>
                <a:srgbClr val="34B0E6"/>
              </a:solidFill>
              <a:effectLst/>
              <a:uLnTx/>
              <a:uFillTx/>
              <a:latin typeface="Helvetica Neue" charset="0"/>
              <a:ea typeface="Helvetica Neue" charset="0"/>
              <a:cs typeface="Helvetica Neue" charset="0"/>
            </a:endParaRPr>
          </a:p>
        </p:txBody>
      </p:sp>
      <p:graphicFrame>
        <p:nvGraphicFramePr>
          <p:cNvPr id="4" name="Chart 3">
            <a:extLst>
              <a:ext uri="{FF2B5EF4-FFF2-40B4-BE49-F238E27FC236}">
                <a16:creationId xmlns:a16="http://schemas.microsoft.com/office/drawing/2014/main" id="{895A2EE9-74A1-4B78-841B-83CD51160202}"/>
              </a:ext>
            </a:extLst>
          </p:cNvPr>
          <p:cNvGraphicFramePr/>
          <p:nvPr>
            <p:extLst>
              <p:ext uri="{D42A27DB-BD31-4B8C-83A1-F6EECF244321}">
                <p14:modId xmlns:p14="http://schemas.microsoft.com/office/powerpoint/2010/main" val="2647813865"/>
              </p:ext>
            </p:extLst>
          </p:nvPr>
        </p:nvGraphicFramePr>
        <p:xfrm>
          <a:off x="2011680" y="2292911"/>
          <a:ext cx="7985760" cy="4352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88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884425"/>
          </a:xfrm>
          <a:solidFill>
            <a:schemeClr val="tx1"/>
          </a:solidFill>
        </p:spPr>
        <p:txBody>
          <a:bodyPr/>
          <a:lstStyle/>
          <a:p>
            <a:pPr algn="ctr">
              <a:lnSpc>
                <a:spcPct val="100000"/>
              </a:lnSpc>
            </a:pPr>
            <a:r>
              <a:rPr lang="en-AU" sz="4800" dirty="0">
                <a:solidFill>
                  <a:schemeClr val="accent1"/>
                </a:solidFill>
              </a:rPr>
              <a:t>Summary </a:t>
            </a:r>
          </a:p>
        </p:txBody>
      </p:sp>
      <p:sp>
        <p:nvSpPr>
          <p:cNvPr id="12" name="TextBox 11">
            <a:extLst>
              <a:ext uri="{FF2B5EF4-FFF2-40B4-BE49-F238E27FC236}">
                <a16:creationId xmlns:a16="http://schemas.microsoft.com/office/drawing/2014/main" id="{46378660-28E5-42A5-A4E9-58A4A651EA7F}"/>
              </a:ext>
            </a:extLst>
          </p:cNvPr>
          <p:cNvSpPr txBox="1"/>
          <p:nvPr/>
        </p:nvSpPr>
        <p:spPr>
          <a:xfrm>
            <a:off x="4592320" y="1645627"/>
            <a:ext cx="7086333" cy="4192173"/>
          </a:xfrm>
          <a:prstGeom prst="rect">
            <a:avLst/>
          </a:prstGeom>
        </p:spPr>
        <p:txBody>
          <a:bodyPr wrap="square" lIns="90000" rtlCol="0" anchor="t" anchorCtr="0">
            <a:spAutoFit/>
          </a:bodyPr>
          <a:lstStyle/>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High prevalence among those incarcerated of intergenerational incarceration</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a:t>
            </a: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articularly for young people in juvenile detention centres and Aboriginal people in custody. </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Incarceration of mothers may have a greater impact on their children, particularly for their daughters.</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ocio-economic disadvantage associated with intergenerational incarceration in NSW</a:t>
            </a:r>
            <a:r>
              <a:rPr lang="en-A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600"/>
              </a:spcBef>
              <a:spcAft>
                <a:spcPts val="800"/>
              </a:spcAft>
            </a:pPr>
            <a:r>
              <a:rPr lang="en-A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14125B1A-0AD7-FF2A-630C-0DB470F608E5}"/>
              </a:ext>
            </a:extLst>
          </p:cNvPr>
          <p:cNvPicPr>
            <a:picLocks noChangeAspect="1"/>
          </p:cNvPicPr>
          <p:nvPr/>
        </p:nvPicPr>
        <p:blipFill>
          <a:blip r:embed="rId3">
            <a:biLevel thresh="50000"/>
          </a:blip>
          <a:stretch>
            <a:fillRect/>
          </a:stretch>
        </p:blipFill>
        <p:spPr>
          <a:xfrm>
            <a:off x="0" y="711200"/>
            <a:ext cx="4592319" cy="5181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3524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21" y="320040"/>
            <a:ext cx="6680050" cy="1446550"/>
          </a:xfrm>
          <a:prstGeom prst="rect">
            <a:avLst/>
          </a:prstGeom>
        </p:spPr>
        <p:txBody>
          <a:bodyPr wrap="square">
            <a:spAutoFit/>
          </a:bodyPr>
          <a:lstStyle/>
          <a:p>
            <a:r>
              <a:rPr lang="en-AU" sz="4400" b="1" spc="-300" dirty="0">
                <a:solidFill>
                  <a:schemeClr val="bg1"/>
                </a:solidFill>
                <a:latin typeface="Arial Black" charset="0"/>
                <a:ea typeface="Arial Black" charset="0"/>
                <a:cs typeface="Arial Black" charset="0"/>
              </a:rPr>
              <a:t>What kind of Australia do we want to live 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950" y="0"/>
            <a:ext cx="4902050" cy="6858000"/>
          </a:xfrm>
          <a:prstGeom prst="rect">
            <a:avLst/>
          </a:prstGeom>
        </p:spPr>
      </p:pic>
      <p:sp>
        <p:nvSpPr>
          <p:cNvPr id="5" name="TextBox 4"/>
          <p:cNvSpPr txBox="1"/>
          <p:nvPr/>
        </p:nvSpPr>
        <p:spPr>
          <a:xfrm>
            <a:off x="403821" y="2392627"/>
            <a:ext cx="6473602" cy="3113847"/>
          </a:xfrm>
          <a:prstGeom prst="rect">
            <a:avLst/>
          </a:prstGeom>
          <a:noFill/>
        </p:spPr>
        <p:txBody>
          <a:bodyPr wrap="square" lIns="96692" tIns="48346" rIns="96692" bIns="48346" rtlCol="0">
            <a:spAutoFit/>
          </a:bodyPr>
          <a:lstStyle>
            <a:defPPr>
              <a:defRPr lang="en-AU"/>
            </a:defPPr>
            <a:lvl1pPr algn="l" rtl="0" fontAlgn="base">
              <a:spcBef>
                <a:spcPct val="0"/>
              </a:spcBef>
              <a:spcAft>
                <a:spcPct val="0"/>
              </a:spcAft>
              <a:defRPr sz="3023" kern="1200">
                <a:solidFill>
                  <a:schemeClr val="tx1"/>
                </a:solidFill>
                <a:latin typeface="Times New Roman" pitchFamily="18" charset="0"/>
                <a:ea typeface="+mn-ea"/>
                <a:cs typeface="+mn-cs"/>
              </a:defRPr>
            </a:lvl1pPr>
            <a:lvl2pPr marL="575843" algn="l" rtl="0" fontAlgn="base">
              <a:spcBef>
                <a:spcPct val="0"/>
              </a:spcBef>
              <a:spcAft>
                <a:spcPct val="0"/>
              </a:spcAft>
              <a:defRPr sz="3023" kern="1200">
                <a:solidFill>
                  <a:schemeClr val="tx1"/>
                </a:solidFill>
                <a:latin typeface="Times New Roman" pitchFamily="18" charset="0"/>
                <a:ea typeface="+mn-ea"/>
                <a:cs typeface="+mn-cs"/>
              </a:defRPr>
            </a:lvl2pPr>
            <a:lvl3pPr marL="1151687" algn="l" rtl="0" fontAlgn="base">
              <a:spcBef>
                <a:spcPct val="0"/>
              </a:spcBef>
              <a:spcAft>
                <a:spcPct val="0"/>
              </a:spcAft>
              <a:defRPr sz="3023" kern="1200">
                <a:solidFill>
                  <a:schemeClr val="tx1"/>
                </a:solidFill>
                <a:latin typeface="Times New Roman" pitchFamily="18" charset="0"/>
                <a:ea typeface="+mn-ea"/>
                <a:cs typeface="+mn-cs"/>
              </a:defRPr>
            </a:lvl3pPr>
            <a:lvl4pPr marL="1727530" algn="l" rtl="0" fontAlgn="base">
              <a:spcBef>
                <a:spcPct val="0"/>
              </a:spcBef>
              <a:spcAft>
                <a:spcPct val="0"/>
              </a:spcAft>
              <a:defRPr sz="3023" kern="1200">
                <a:solidFill>
                  <a:schemeClr val="tx1"/>
                </a:solidFill>
                <a:latin typeface="Times New Roman" pitchFamily="18" charset="0"/>
                <a:ea typeface="+mn-ea"/>
                <a:cs typeface="+mn-cs"/>
              </a:defRPr>
            </a:lvl4pPr>
            <a:lvl5pPr marL="2303374" algn="l" rtl="0" fontAlgn="base">
              <a:spcBef>
                <a:spcPct val="0"/>
              </a:spcBef>
              <a:spcAft>
                <a:spcPct val="0"/>
              </a:spcAft>
              <a:defRPr sz="3023" kern="1200">
                <a:solidFill>
                  <a:schemeClr val="tx1"/>
                </a:solidFill>
                <a:latin typeface="Times New Roman" pitchFamily="18" charset="0"/>
                <a:ea typeface="+mn-ea"/>
                <a:cs typeface="+mn-cs"/>
              </a:defRPr>
            </a:lvl5pPr>
            <a:lvl6pPr marL="2879217" algn="l" defTabSz="1151687" rtl="0" eaLnBrk="1" latinLnBrk="0" hangingPunct="1">
              <a:defRPr sz="3023" kern="1200">
                <a:solidFill>
                  <a:schemeClr val="tx1"/>
                </a:solidFill>
                <a:latin typeface="Times New Roman" pitchFamily="18" charset="0"/>
                <a:ea typeface="+mn-ea"/>
                <a:cs typeface="+mn-cs"/>
              </a:defRPr>
            </a:lvl6pPr>
            <a:lvl7pPr marL="3455060" algn="l" defTabSz="1151687" rtl="0" eaLnBrk="1" latinLnBrk="0" hangingPunct="1">
              <a:defRPr sz="3023" kern="1200">
                <a:solidFill>
                  <a:schemeClr val="tx1"/>
                </a:solidFill>
                <a:latin typeface="Times New Roman" pitchFamily="18" charset="0"/>
                <a:ea typeface="+mn-ea"/>
                <a:cs typeface="+mn-cs"/>
              </a:defRPr>
            </a:lvl7pPr>
            <a:lvl8pPr marL="4030904" algn="l" defTabSz="1151687" rtl="0" eaLnBrk="1" latinLnBrk="0" hangingPunct="1">
              <a:defRPr sz="3023" kern="1200">
                <a:solidFill>
                  <a:schemeClr val="tx1"/>
                </a:solidFill>
                <a:latin typeface="Times New Roman" pitchFamily="18" charset="0"/>
                <a:ea typeface="+mn-ea"/>
                <a:cs typeface="+mn-cs"/>
              </a:defRPr>
            </a:lvl8pPr>
            <a:lvl9pPr marL="4606747" algn="l" defTabSz="1151687" rtl="0" eaLnBrk="1" latinLnBrk="0" hangingPunct="1">
              <a:defRPr sz="3023" kern="1200">
                <a:solidFill>
                  <a:schemeClr val="tx1"/>
                </a:solidFill>
                <a:latin typeface="Times New Roman" pitchFamily="18" charset="0"/>
                <a:ea typeface="+mn-ea"/>
                <a:cs typeface="+mn-cs"/>
              </a:defRPr>
            </a:lvl9pPr>
          </a:lstStyle>
          <a:p>
            <a:r>
              <a:rPr lang="en-AU" sz="2800" i="1" dirty="0">
                <a:solidFill>
                  <a:schemeClr val="bg1"/>
                </a:solidFill>
                <a:latin typeface="+mn-lt"/>
              </a:rPr>
              <a:t>“fundamental issues such as the high levels of suicide and incarceration rates seemed to be an ingrained part of what Australians accepted as normal practice”</a:t>
            </a:r>
          </a:p>
          <a:p>
            <a:endParaRPr lang="en-AU" sz="2800" i="1" dirty="0">
              <a:solidFill>
                <a:schemeClr val="bg1"/>
              </a:solidFill>
              <a:latin typeface="+mn-lt"/>
            </a:endParaRPr>
          </a:p>
          <a:p>
            <a:r>
              <a:rPr lang="en-AU" sz="2800" dirty="0">
                <a:solidFill>
                  <a:schemeClr val="bg1"/>
                </a:solidFill>
                <a:latin typeface="+mn-lt"/>
              </a:rPr>
              <a:t>	CCA CEO David Crosbie</a:t>
            </a:r>
            <a:endParaRPr lang="en-AU" sz="2200" dirty="0">
              <a:solidFill>
                <a:schemeClr val="bg1"/>
              </a:solidFill>
              <a:latin typeface="+mn-lt"/>
            </a:endParaRPr>
          </a:p>
        </p:txBody>
      </p:sp>
      <p:sp>
        <p:nvSpPr>
          <p:cNvPr id="6" name="TextBox 5"/>
          <p:cNvSpPr txBox="1"/>
          <p:nvPr/>
        </p:nvSpPr>
        <p:spPr>
          <a:xfrm>
            <a:off x="241540" y="5973573"/>
            <a:ext cx="7004612" cy="584775"/>
          </a:xfrm>
          <a:prstGeom prst="rect">
            <a:avLst/>
          </a:prstGeom>
          <a:noFill/>
        </p:spPr>
        <p:txBody>
          <a:bodyPr wrap="square" rtlCol="0">
            <a:spAutoFit/>
          </a:bodyPr>
          <a:lstStyle/>
          <a:p>
            <a:r>
              <a:rPr lang="en-AU" sz="1600" dirty="0">
                <a:solidFill>
                  <a:schemeClr val="tx2"/>
                </a:solidFill>
              </a:rPr>
              <a:t>S</a:t>
            </a:r>
            <a:r>
              <a:rPr lang="en-AU" sz="1600" dirty="0">
                <a:solidFill>
                  <a:schemeClr val="accent1"/>
                </a:solidFill>
              </a:rPr>
              <a:t>ource: Community Council for Australia. The Australia we want. Second report Canberra, March 2019 </a:t>
            </a:r>
          </a:p>
        </p:txBody>
      </p:sp>
    </p:spTree>
    <p:extLst>
      <p:ext uri="{BB962C8B-B14F-4D97-AF65-F5344CB8AC3E}">
        <p14:creationId xmlns:p14="http://schemas.microsoft.com/office/powerpoint/2010/main" val="1872102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849354"/>
          </a:xfrm>
          <a:solidFill>
            <a:schemeClr val="tx1"/>
          </a:solidFill>
        </p:spPr>
        <p:txBody>
          <a:bodyPr/>
          <a:lstStyle/>
          <a:p>
            <a:pPr algn="ctr">
              <a:lnSpc>
                <a:spcPct val="100000"/>
              </a:lnSpc>
            </a:pPr>
            <a:r>
              <a:rPr lang="en-AU" sz="4800" dirty="0">
                <a:solidFill>
                  <a:schemeClr val="accent1"/>
                </a:solidFill>
              </a:rPr>
              <a:t>Breaking the cycle</a:t>
            </a:r>
          </a:p>
        </p:txBody>
      </p:sp>
      <p:pic>
        <p:nvPicPr>
          <p:cNvPr id="4" name="slide2" descr="Figure CtG11.1 ">
            <a:extLst>
              <a:ext uri="{FF2B5EF4-FFF2-40B4-BE49-F238E27FC236}">
                <a16:creationId xmlns:a16="http://schemas.microsoft.com/office/drawing/2014/main" id="{9DD4153A-6868-EF3A-7E4C-EAE7BCC8202E}"/>
              </a:ext>
            </a:extLst>
          </p:cNvPr>
          <p:cNvPicPr>
            <a:picLocks noChangeAspect="1"/>
          </p:cNvPicPr>
          <p:nvPr/>
        </p:nvPicPr>
        <p:blipFill rotWithShape="1">
          <a:blip r:embed="rId3">
            <a:extLst>
              <a:ext uri="{28A0092B-C50C-407E-A947-70E740481C1C}">
                <a14:useLocalDpi xmlns:a14="http://schemas.microsoft.com/office/drawing/2010/main" val="0"/>
              </a:ext>
            </a:extLst>
          </a:blip>
          <a:srcRect r="21013"/>
          <a:stretch/>
        </p:blipFill>
        <p:spPr>
          <a:xfrm>
            <a:off x="2120348" y="1340283"/>
            <a:ext cx="8282609" cy="4437665"/>
          </a:xfrm>
          <a:prstGeom prst="rect">
            <a:avLst/>
          </a:prstGeom>
        </p:spPr>
      </p:pic>
      <p:sp>
        <p:nvSpPr>
          <p:cNvPr id="7" name="TextBox 6">
            <a:extLst>
              <a:ext uri="{FF2B5EF4-FFF2-40B4-BE49-F238E27FC236}">
                <a16:creationId xmlns:a16="http://schemas.microsoft.com/office/drawing/2014/main" id="{458980C1-F6A9-F9B8-97A6-17CF8A66DD5C}"/>
              </a:ext>
            </a:extLst>
          </p:cNvPr>
          <p:cNvSpPr txBox="1"/>
          <p:nvPr/>
        </p:nvSpPr>
        <p:spPr>
          <a:xfrm>
            <a:off x="1802296" y="6245036"/>
            <a:ext cx="9435548" cy="400110"/>
          </a:xfrm>
          <a:prstGeom prst="rect">
            <a:avLst/>
          </a:prstGeom>
          <a:noFill/>
        </p:spPr>
        <p:txBody>
          <a:bodyPr wrap="square">
            <a:spAutoFit/>
          </a:bodyPr>
          <a:lstStyle/>
          <a:p>
            <a:r>
              <a:rPr lang="en-AU" sz="1000" dirty="0"/>
              <a:t>Source: Hayley Gleeson (2019). Australia must 'radically rethink' its prisons to avoid becoming like America, US activist says. Retrieved from https://www.abc.net.au/news/2019-04-30/australian-prisons-need-radical-rethink-baz-dreisinger-says/11059478?pfmredir=sm </a:t>
            </a:r>
          </a:p>
        </p:txBody>
      </p:sp>
    </p:spTree>
    <p:extLst>
      <p:ext uri="{BB962C8B-B14F-4D97-AF65-F5344CB8AC3E}">
        <p14:creationId xmlns:p14="http://schemas.microsoft.com/office/powerpoint/2010/main" val="426235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927181"/>
          </a:xfrm>
          <a:solidFill>
            <a:schemeClr val="tx1"/>
          </a:solidFill>
        </p:spPr>
        <p:txBody>
          <a:bodyPr/>
          <a:lstStyle/>
          <a:p>
            <a:pPr algn="ctr">
              <a:lnSpc>
                <a:spcPct val="100000"/>
              </a:lnSpc>
            </a:pPr>
            <a:r>
              <a:rPr lang="en-AU" sz="4800" dirty="0">
                <a:solidFill>
                  <a:schemeClr val="accent1"/>
                </a:solidFill>
              </a:rPr>
              <a:t>Breaking the cycle…</a:t>
            </a:r>
          </a:p>
          <a:p>
            <a:pPr algn="ctr">
              <a:lnSpc>
                <a:spcPct val="100000"/>
              </a:lnSpc>
            </a:pPr>
            <a:endParaRPr lang="en-AU" sz="4800" dirty="0">
              <a:solidFill>
                <a:schemeClr val="accent1"/>
              </a:solidFill>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359410" y="1528325"/>
            <a:ext cx="5343973" cy="4960332"/>
          </a:xfrm>
          <a:prstGeom prst="rect">
            <a:avLst/>
          </a:prstGeom>
        </p:spPr>
        <p:txBody>
          <a:bodyPr wrap="square" lIns="90000" rtlCol="0" anchor="t" anchorCtr="0">
            <a:spAutoFit/>
          </a:bodyPr>
          <a:lstStyle/>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Prevention of Intergenerational Involvement in the Criminal Justice System Strategy</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Increased use of diversionary programs and home detention to maintain family units</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Targeted p</a:t>
            </a: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olicies, programmes and monitoring of children impacted by parental incarceration.</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Increasing the age of criminal responsibility </a:t>
            </a:r>
            <a:endPar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3C456C1-F628-9684-26F9-830C9DF48505}"/>
              </a:ext>
            </a:extLst>
          </p:cNvPr>
          <p:cNvPicPr>
            <a:picLocks noChangeAspect="1"/>
          </p:cNvPicPr>
          <p:nvPr/>
        </p:nvPicPr>
        <p:blipFill>
          <a:blip r:embed="rId3"/>
          <a:stretch>
            <a:fillRect/>
          </a:stretch>
        </p:blipFill>
        <p:spPr>
          <a:xfrm>
            <a:off x="6312754" y="1554480"/>
            <a:ext cx="5519836" cy="4419599"/>
          </a:xfrm>
          <a:prstGeom prst="rect">
            <a:avLst/>
          </a:prstGeom>
        </p:spPr>
      </p:pic>
      <p:sp>
        <p:nvSpPr>
          <p:cNvPr id="4" name="TextBox 3">
            <a:extLst>
              <a:ext uri="{FF2B5EF4-FFF2-40B4-BE49-F238E27FC236}">
                <a16:creationId xmlns:a16="http://schemas.microsoft.com/office/drawing/2014/main" id="{5D352971-11C3-0660-6713-61943CDDB774}"/>
              </a:ext>
            </a:extLst>
          </p:cNvPr>
          <p:cNvSpPr txBox="1"/>
          <p:nvPr/>
        </p:nvSpPr>
        <p:spPr>
          <a:xfrm>
            <a:off x="6312754" y="5924788"/>
            <a:ext cx="5519836" cy="861774"/>
          </a:xfrm>
          <a:prstGeom prst="rect">
            <a:avLst/>
          </a:prstGeom>
        </p:spPr>
        <p:txBody>
          <a:bodyPr wrap="square" lIns="90000" rtlCol="0" anchor="t" anchorCtr="0">
            <a:spAutoFit/>
          </a:bodyPr>
          <a:lstStyle/>
          <a:p>
            <a:pPr algn="l"/>
            <a:endParaRPr lang="en-AU" sz="1800" b="0" i="0" u="none" strike="noStrike" baseline="0" dirty="0">
              <a:solidFill>
                <a:srgbClr val="000000"/>
              </a:solidFill>
              <a:latin typeface="Arial" panose="020B0604020202020204" pitchFamily="34" charset="0"/>
            </a:endParaRPr>
          </a:p>
          <a:p>
            <a:r>
              <a:rPr lang="en-AU" sz="800" b="0" i="0" u="none" strike="noStrike" baseline="0" dirty="0">
                <a:solidFill>
                  <a:srgbClr val="000000"/>
                </a:solidFill>
                <a:latin typeface="Arial" panose="020B0604020202020204" pitchFamily="34" charset="0"/>
              </a:rPr>
              <a:t>SHINE for Kids Submission to the Parliament of Victoria  Inquiry into Children Affected by Parental Incarceration. Accessed 12082023 file:///C:/Users/eas250/OneDrive%20-%20The%20University%20of%20Newcastle/Research%20JHFMHN%202022/VIC-Parliamentary-Inquiry-SHINE-For-Kids-Submission-1-1.pdf</a:t>
            </a:r>
            <a:endParaRPr lang="en-AU" sz="700" b="1" dirty="0">
              <a:solidFill>
                <a:srgbClr val="35B0E6"/>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0931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8139"/>
            <a:ext cx="11887200" cy="923330"/>
          </a:xfrm>
          <a:prstGeom prst="rect">
            <a:avLst/>
          </a:prstGeom>
          <a:solidFill>
            <a:schemeClr val="tx1"/>
          </a:solidFill>
        </p:spPr>
        <p:txBody>
          <a:bodyPr wrap="square">
            <a:spAutoFit/>
          </a:bodyPr>
          <a:lstStyle/>
          <a:p>
            <a:pPr algn="ctr"/>
            <a:r>
              <a:rPr lang="en-AU" sz="5400" b="1" spc="-300" dirty="0">
                <a:solidFill>
                  <a:schemeClr val="tx2"/>
                </a:solidFill>
                <a:latin typeface="Arial Black" charset="0"/>
                <a:ea typeface="Arial Black" charset="0"/>
                <a:cs typeface="Arial Black" charset="0"/>
              </a:rPr>
              <a:t>Background</a:t>
            </a:r>
          </a:p>
        </p:txBody>
      </p:sp>
      <p:sp>
        <p:nvSpPr>
          <p:cNvPr id="6" name="Rectangle 5"/>
          <p:cNvSpPr/>
          <p:nvPr/>
        </p:nvSpPr>
        <p:spPr>
          <a:xfrm>
            <a:off x="4071712" y="1532488"/>
            <a:ext cx="7890962" cy="3966983"/>
          </a:xfrm>
          <a:prstGeom prst="rect">
            <a:avLst/>
          </a:prstGeom>
        </p:spPr>
        <p:txBody>
          <a:bodyPr wrap="square">
            <a:spAutoFit/>
          </a:bodyPr>
          <a:lstStyle/>
          <a:p>
            <a:pPr marL="342900" indent="-342900">
              <a:lnSpc>
                <a:spcPct val="115000"/>
              </a:lnSpc>
              <a:spcAft>
                <a:spcPts val="1000"/>
              </a:spcAft>
              <a:buFont typeface="Wingdings" panose="05000000000000000000" pitchFamily="2" charset="2"/>
              <a:buChar char="q"/>
            </a:pPr>
            <a:r>
              <a:rPr lang="en-AU" sz="2400" b="1" dirty="0">
                <a:solidFill>
                  <a:schemeClr val="bg1"/>
                </a:solidFill>
                <a:ea typeface="Times New Roman" panose="02020603050405020304" pitchFamily="18" charset="0"/>
                <a:cs typeface="Times New Roman" panose="02020603050405020304" pitchFamily="18" charset="0"/>
              </a:rPr>
              <a:t>Criminalisation of poverty is a major public health problem. </a:t>
            </a:r>
          </a:p>
          <a:p>
            <a:pPr marL="342900" indent="-342900">
              <a:lnSpc>
                <a:spcPct val="115000"/>
              </a:lnSpc>
              <a:spcAft>
                <a:spcPts val="1000"/>
              </a:spcAft>
              <a:buFont typeface="Wingdings" panose="05000000000000000000" pitchFamily="2" charset="2"/>
              <a:buChar char="q"/>
            </a:pPr>
            <a:r>
              <a:rPr lang="en-AU" sz="2400" b="1" dirty="0">
                <a:solidFill>
                  <a:schemeClr val="bg1"/>
                </a:solidFill>
                <a:ea typeface="Times New Roman" panose="02020603050405020304" pitchFamily="18" charset="0"/>
                <a:cs typeface="Times New Roman" panose="02020603050405020304" pitchFamily="18" charset="0"/>
              </a:rPr>
              <a:t>Key indicator “</a:t>
            </a:r>
            <a:r>
              <a:rPr lang="en-AU" sz="2400" b="1" i="1" dirty="0">
                <a:solidFill>
                  <a:schemeClr val="bg1"/>
                </a:solidFill>
                <a:ea typeface="Times New Roman" panose="02020603050405020304" pitchFamily="18" charset="0"/>
                <a:cs typeface="Times New Roman" panose="02020603050405020304" pitchFamily="18" charset="0"/>
              </a:rPr>
              <a:t>intergenerational offending”  </a:t>
            </a:r>
          </a:p>
          <a:p>
            <a:pPr marL="342900" indent="-342900">
              <a:lnSpc>
                <a:spcPct val="115000"/>
              </a:lnSpc>
              <a:spcAft>
                <a:spcPts val="1000"/>
              </a:spcAft>
              <a:buFont typeface="Wingdings" panose="05000000000000000000" pitchFamily="2" charset="2"/>
              <a:buChar char="q"/>
            </a:pPr>
            <a:r>
              <a:rPr lang="en-AU" sz="2400" b="1" dirty="0">
                <a:solidFill>
                  <a:schemeClr val="bg1"/>
                </a:solidFill>
                <a:ea typeface="Times New Roman" panose="02020603050405020304" pitchFamily="18" charset="0"/>
                <a:cs typeface="Times New Roman" panose="02020603050405020304" pitchFamily="18" charset="0"/>
              </a:rPr>
              <a:t>Factors associated with “</a:t>
            </a:r>
            <a:r>
              <a:rPr lang="en-AU" sz="2400" b="1" i="1" dirty="0">
                <a:solidFill>
                  <a:schemeClr val="bg1"/>
                </a:solidFill>
                <a:ea typeface="Times New Roman" panose="02020603050405020304" pitchFamily="18" charset="0"/>
                <a:cs typeface="Times New Roman" panose="02020603050405020304" pitchFamily="18" charset="0"/>
              </a:rPr>
              <a:t>intergenerational incarceration” </a:t>
            </a:r>
          </a:p>
          <a:p>
            <a:pPr marL="342900" indent="-342900">
              <a:lnSpc>
                <a:spcPct val="115000"/>
              </a:lnSpc>
              <a:spcAft>
                <a:spcPts val="1000"/>
              </a:spcAft>
              <a:buFont typeface="Wingdings" panose="05000000000000000000" pitchFamily="2" charset="2"/>
              <a:buChar char="q"/>
            </a:pPr>
            <a:r>
              <a:rPr lang="en-AU" sz="2400" b="1" dirty="0">
                <a:solidFill>
                  <a:schemeClr val="bg1"/>
                </a:solidFill>
                <a:cs typeface="Times New Roman" panose="02020603050405020304" pitchFamily="18" charset="0"/>
              </a:rPr>
              <a:t>Individuals whose parent(s) have been in prison are at increased risk of incarceration themselves</a:t>
            </a:r>
            <a:r>
              <a:rPr lang="en-AU" sz="2000" b="1" dirty="0">
                <a:solidFill>
                  <a:schemeClr val="bg1"/>
                </a:solidFill>
                <a:ea typeface="Times New Roman" panose="02020603050405020304" pitchFamily="18" charset="0"/>
                <a:cs typeface="Times New Roman" panose="02020603050405020304" pitchFamily="18" charset="0"/>
              </a:rPr>
              <a:t>.</a:t>
            </a:r>
          </a:p>
          <a:p>
            <a:pPr marL="342900" indent="-342900">
              <a:lnSpc>
                <a:spcPct val="115000"/>
              </a:lnSpc>
              <a:spcAft>
                <a:spcPts val="1000"/>
              </a:spcAft>
              <a:buFont typeface="Wingdings" panose="05000000000000000000" pitchFamily="2" charset="2"/>
              <a:buChar char="q"/>
            </a:pPr>
            <a:r>
              <a:rPr lang="en-AU" sz="2400" b="1" dirty="0">
                <a:solidFill>
                  <a:schemeClr val="bg1"/>
                </a:solidFill>
                <a:cs typeface="Times New Roman" panose="02020603050405020304" pitchFamily="18" charset="0"/>
              </a:rPr>
              <a:t>Australian context </a:t>
            </a:r>
          </a:p>
        </p:txBody>
      </p:sp>
      <p:pic>
        <p:nvPicPr>
          <p:cNvPr id="4" name="Picture 3">
            <a:extLst>
              <a:ext uri="{FF2B5EF4-FFF2-40B4-BE49-F238E27FC236}">
                <a16:creationId xmlns:a16="http://schemas.microsoft.com/office/drawing/2014/main" id="{D1D88CEF-A004-DF6A-FFC4-7B0CF368D99D}"/>
              </a:ext>
            </a:extLst>
          </p:cNvPr>
          <p:cNvPicPr>
            <a:picLocks noChangeAspect="1"/>
          </p:cNvPicPr>
          <p:nvPr/>
        </p:nvPicPr>
        <p:blipFill>
          <a:blip r:embed="rId3"/>
          <a:stretch>
            <a:fillRect/>
          </a:stretch>
        </p:blipFill>
        <p:spPr>
          <a:xfrm>
            <a:off x="229326" y="1168401"/>
            <a:ext cx="3842386" cy="45693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a:extLst>
              <a:ext uri="{FF2B5EF4-FFF2-40B4-BE49-F238E27FC236}">
                <a16:creationId xmlns:a16="http://schemas.microsoft.com/office/drawing/2014/main" id="{E5DE5E10-AECD-0857-411B-9804E0718C05}"/>
              </a:ext>
            </a:extLst>
          </p:cNvPr>
          <p:cNvSpPr txBox="1"/>
          <p:nvPr/>
        </p:nvSpPr>
        <p:spPr>
          <a:xfrm>
            <a:off x="4071712" y="5904654"/>
            <a:ext cx="7890962" cy="834203"/>
          </a:xfrm>
          <a:prstGeom prst="rect">
            <a:avLst/>
          </a:prstGeom>
        </p:spPr>
        <p:txBody>
          <a:bodyPr wrap="square" lIns="90000" rtlCol="0" anchor="t" anchorCtr="0">
            <a:spAutoFit/>
          </a:bodyPr>
          <a:lstStyle/>
          <a:p>
            <a:pPr marL="0" indent="0">
              <a:lnSpc>
                <a:spcPct val="75000"/>
              </a:lnSpc>
              <a:buNone/>
            </a:pPr>
            <a:r>
              <a:rPr lang="en-AU" sz="800" kern="100" dirty="0">
                <a:effectLst/>
                <a:latin typeface="Calibri" panose="020F0502020204030204" pitchFamily="34" charset="0"/>
                <a:ea typeface="Calibri" panose="020F0502020204030204" pitchFamily="34" charset="0"/>
                <a:cs typeface="Times New Roman" panose="02020603050405020304" pitchFamily="18" charset="0"/>
              </a:rPr>
              <a:t>Giordano PC &amp; </a:t>
            </a:r>
            <a:r>
              <a:rPr lang="en-AU" sz="800" kern="100" dirty="0" err="1">
                <a:effectLst/>
                <a:latin typeface="Calibri" panose="020F0502020204030204" pitchFamily="34" charset="0"/>
                <a:ea typeface="Calibri" panose="020F0502020204030204" pitchFamily="34" charset="0"/>
                <a:cs typeface="Times New Roman" panose="02020603050405020304" pitchFamily="18" charset="0"/>
              </a:rPr>
              <a:t>Copp</a:t>
            </a:r>
            <a:r>
              <a:rPr lang="en-AU" sz="800" kern="100" dirty="0">
                <a:effectLst/>
                <a:latin typeface="Calibri" panose="020F0502020204030204" pitchFamily="34" charset="0"/>
                <a:ea typeface="Calibri" panose="020F0502020204030204" pitchFamily="34" charset="0"/>
                <a:cs typeface="Times New Roman" panose="02020603050405020304" pitchFamily="18" charset="0"/>
              </a:rPr>
              <a:t> JE 2015. ‘Packages’ of risk: Implications for determining the effect of maternal incarceration on child wellbeing. Criminology &amp; Public Policy 14(1): 157–168)</a:t>
            </a:r>
          </a:p>
          <a:p>
            <a:pPr marL="0" indent="0">
              <a:lnSpc>
                <a:spcPct val="75000"/>
              </a:lnSpc>
              <a:buNone/>
            </a:pPr>
            <a:r>
              <a:rPr lang="en-AU" sz="800" kern="100" dirty="0">
                <a:effectLst/>
                <a:latin typeface="Calibri" panose="020F0502020204030204" pitchFamily="34" charset="0"/>
                <a:ea typeface="Calibri" panose="020F0502020204030204" pitchFamily="34" charset="0"/>
                <a:cs typeface="Times New Roman" panose="02020603050405020304" pitchFamily="18" charset="0"/>
              </a:rPr>
              <a:t>Farrington DP, </a:t>
            </a:r>
            <a:r>
              <a:rPr lang="en-AU" sz="800" kern="100" dirty="0" err="1">
                <a:effectLst/>
                <a:latin typeface="Calibri" panose="020F0502020204030204" pitchFamily="34" charset="0"/>
                <a:ea typeface="Calibri" panose="020F0502020204030204" pitchFamily="34" charset="0"/>
                <a:cs typeface="Times New Roman" panose="02020603050405020304" pitchFamily="18" charset="0"/>
              </a:rPr>
              <a:t>Coid</a:t>
            </a:r>
            <a:r>
              <a:rPr lang="en-AU" sz="800" kern="100" dirty="0">
                <a:effectLst/>
                <a:latin typeface="Calibri" panose="020F0502020204030204" pitchFamily="34" charset="0"/>
                <a:ea typeface="Calibri" panose="020F0502020204030204" pitchFamily="34" charset="0"/>
                <a:cs typeface="Times New Roman" panose="02020603050405020304" pitchFamily="18" charset="0"/>
              </a:rPr>
              <a:t> JW &amp; Murray J 2009. Family factors in the intergenerational transmission of offending. Criminal Behaviour &amp;Mental Health 19:109–24</a:t>
            </a:r>
          </a:p>
          <a:p>
            <a:pPr marL="0" indent="0">
              <a:lnSpc>
                <a:spcPct val="75000"/>
              </a:lnSpc>
              <a:buNone/>
            </a:pPr>
            <a:r>
              <a:rPr lang="en-AU" sz="800" kern="100" dirty="0">
                <a:effectLst/>
                <a:latin typeface="Calibri" panose="020F0502020204030204" pitchFamily="34" charset="0"/>
                <a:ea typeface="Calibri" panose="020F0502020204030204" pitchFamily="34" charset="0"/>
                <a:cs typeface="Times New Roman" panose="02020603050405020304" pitchFamily="18" charset="0"/>
              </a:rPr>
              <a:t>Stinson JD, Quinn MA &amp; Levenson JS 2016. The impact of trauma on the onset of mental health symptoms, aggression, &amp;criminal </a:t>
            </a:r>
            <a:r>
              <a:rPr lang="en-AU" sz="800" kern="100"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AU" sz="800" kern="100" dirty="0">
                <a:effectLst/>
                <a:latin typeface="Calibri" panose="020F0502020204030204" pitchFamily="34" charset="0"/>
                <a:ea typeface="Calibri" panose="020F0502020204030204" pitchFamily="34" charset="0"/>
                <a:cs typeface="Times New Roman" panose="02020603050405020304" pitchFamily="18" charset="0"/>
              </a:rPr>
              <a:t> in an inpatient psychiatric sample. Child Abuse &amp; Neglect 61: 13–22</a:t>
            </a:r>
          </a:p>
          <a:p>
            <a:pPr marL="0" indent="0">
              <a:lnSpc>
                <a:spcPct val="75000"/>
              </a:lnSpc>
              <a:buNone/>
            </a:pPr>
            <a:r>
              <a:rPr lang="en-AU" sz="800" kern="100" dirty="0" err="1">
                <a:effectLst/>
                <a:latin typeface="Calibri" panose="020F0502020204030204" pitchFamily="34" charset="0"/>
                <a:ea typeface="Calibri" panose="020F0502020204030204" pitchFamily="34" charset="0"/>
                <a:cs typeface="Times New Roman" panose="02020603050405020304" pitchFamily="18" charset="0"/>
              </a:rPr>
              <a:t>Tzoumakis</a:t>
            </a:r>
            <a:r>
              <a:rPr lang="en-AU" sz="800" kern="100" dirty="0">
                <a:effectLst/>
                <a:latin typeface="Calibri" panose="020F0502020204030204" pitchFamily="34" charset="0"/>
                <a:ea typeface="Calibri" panose="020F0502020204030204" pitchFamily="34" charset="0"/>
                <a:cs typeface="Times New Roman" panose="02020603050405020304" pitchFamily="18" charset="0"/>
              </a:rPr>
              <a:t> S, Burton M, Carr V, Dean K, Laurens K, Green M. The intergenerational transmission of criminal offending behaviours (Report to the Criminology Research Council - Grant: CRG 19/14-15). Australia: Criminology Research Council, 2019</a:t>
            </a:r>
          </a:p>
          <a:p>
            <a:pPr marL="0" indent="0">
              <a:lnSpc>
                <a:spcPct val="75000"/>
              </a:lnSpc>
              <a:buNone/>
            </a:pPr>
            <a:r>
              <a:rPr lang="en-AU" sz="800" kern="100" dirty="0">
                <a:effectLst/>
                <a:latin typeface="Calibri" panose="020F0502020204030204" pitchFamily="34" charset="0"/>
                <a:ea typeface="Calibri" panose="020F0502020204030204" pitchFamily="34" charset="0"/>
                <a:cs typeface="Times New Roman" panose="02020603050405020304" pitchFamily="18" charset="0"/>
              </a:rPr>
              <a:t>Whitten T, Burton M, </a:t>
            </a:r>
            <a:r>
              <a:rPr lang="en-AU" sz="800" kern="100" dirty="0" err="1">
                <a:effectLst/>
                <a:latin typeface="Calibri" panose="020F0502020204030204" pitchFamily="34" charset="0"/>
                <a:ea typeface="Calibri" panose="020F0502020204030204" pitchFamily="34" charset="0"/>
                <a:cs typeface="Times New Roman" panose="02020603050405020304" pitchFamily="18" charset="0"/>
              </a:rPr>
              <a:t>Tzoumakis</a:t>
            </a:r>
            <a:r>
              <a:rPr lang="en-AU" sz="800" kern="100" dirty="0">
                <a:effectLst/>
                <a:latin typeface="Calibri" panose="020F0502020204030204" pitchFamily="34" charset="0"/>
                <a:ea typeface="Calibri" panose="020F0502020204030204" pitchFamily="34" charset="0"/>
                <a:cs typeface="Times New Roman" panose="02020603050405020304" pitchFamily="18" charset="0"/>
              </a:rPr>
              <a:t> S, Dean K. Parental Offending &amp;Child Physical Health, Mental Health, &amp;Drug Use Outcomes: A Systematic Literature Review. J Child Fam Stud 2019; 28(5): 1155-68.</a:t>
            </a:r>
            <a:endParaRPr lang="en-AU" sz="800" b="1" dirty="0">
              <a:solidFill>
                <a:srgbClr val="35B0E6"/>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59635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927181"/>
          </a:xfrm>
          <a:solidFill>
            <a:schemeClr val="tx1"/>
          </a:solidFill>
        </p:spPr>
        <p:txBody>
          <a:bodyPr/>
          <a:lstStyle/>
          <a:p>
            <a:pPr algn="ctr">
              <a:lnSpc>
                <a:spcPts val="5200"/>
              </a:lnSpc>
            </a:pPr>
            <a:r>
              <a:rPr lang="en-AU" sz="4000" b="1" spc="-300" dirty="0">
                <a:solidFill>
                  <a:srgbClr val="35B0E6"/>
                </a:solidFill>
                <a:latin typeface="Arial Black" charset="0"/>
                <a:ea typeface="Arial Black" charset="0"/>
                <a:cs typeface="Arial Black" charset="0"/>
              </a:rPr>
              <a:t>Children’s rights &amp; the ‘best interest principle’</a:t>
            </a:r>
            <a:endParaRPr lang="en-AU" sz="4000" dirty="0">
              <a:solidFill>
                <a:schemeClr val="accent1"/>
              </a:solidFill>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359410" y="1289786"/>
            <a:ext cx="6738075" cy="5571141"/>
          </a:xfrm>
          <a:prstGeom prst="rect">
            <a:avLst/>
          </a:prstGeom>
        </p:spPr>
        <p:txBody>
          <a:bodyPr wrap="square" lIns="90000" rtlCol="0" anchor="t" anchorCtr="0">
            <a:spAutoFit/>
          </a:bodyPr>
          <a:lstStyle/>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Best interests of children must be the primary concern in making decisions that may affect them. All adults should do what is best for children. </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Bangkok Rules </a:t>
            </a: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2019 Global Study on Children Deprived of their Liberty recommends a ‘presumption against a custodial measure or sentence for primary caregivers’. …. ‘review all judicial and administrative arrangements to prevent imprisonment by providing support services to families at risk and use diversion and other alternative measures</a:t>
            </a:r>
          </a:p>
        </p:txBody>
      </p:sp>
      <p:sp>
        <p:nvSpPr>
          <p:cNvPr id="4" name="TextBox 3">
            <a:extLst>
              <a:ext uri="{FF2B5EF4-FFF2-40B4-BE49-F238E27FC236}">
                <a16:creationId xmlns:a16="http://schemas.microsoft.com/office/drawing/2014/main" id="{5D352971-11C3-0660-6713-61943CDDB774}"/>
              </a:ext>
            </a:extLst>
          </p:cNvPr>
          <p:cNvSpPr txBox="1"/>
          <p:nvPr/>
        </p:nvSpPr>
        <p:spPr>
          <a:xfrm>
            <a:off x="6814456" y="5691039"/>
            <a:ext cx="5167159" cy="1077218"/>
          </a:xfrm>
          <a:prstGeom prst="rect">
            <a:avLst/>
          </a:prstGeom>
        </p:spPr>
        <p:txBody>
          <a:bodyPr wrap="square" lIns="90000" rtlCol="0" anchor="t" anchorCtr="0">
            <a:spAutoFit/>
          </a:bodyPr>
          <a:lstStyle/>
          <a:p>
            <a:r>
              <a:rPr lang="en-AU" sz="800" dirty="0"/>
              <a:t>Walker JR, Baldry E, Sullivan EA. Residential programmes for mothers and children in prison: Key themes and concepts. Criminology &amp; Criminal Justice, ﻿1–19, 2019. DOI: 10.1177/1748895819848814</a:t>
            </a:r>
          </a:p>
          <a:p>
            <a:r>
              <a:rPr lang="en-AU" sz="800" dirty="0"/>
              <a:t>Lucy Halton and Laurel Townhead (2020), Children of Incarcerated Parents: International Standards and Guidelines (Quaker United Nations Office, Geneva.). </a:t>
            </a:r>
          </a:p>
          <a:p>
            <a:r>
              <a:rPr lang="en-AU" sz="800" dirty="0"/>
              <a:t>https://quno.org/sites/default/files/resources/QUNO%20-%20Children%20of%20Incarcerated%20Parents%20-%20Intl%20Standards%20and%20Guidelines_02032020.pdfneva).</a:t>
            </a:r>
          </a:p>
          <a:p>
            <a:endParaRPr lang="en-AU" sz="800" b="1" dirty="0"/>
          </a:p>
        </p:txBody>
      </p:sp>
      <p:pic>
        <p:nvPicPr>
          <p:cNvPr id="2" name="Picture 1">
            <a:extLst>
              <a:ext uri="{FF2B5EF4-FFF2-40B4-BE49-F238E27FC236}">
                <a16:creationId xmlns:a16="http://schemas.microsoft.com/office/drawing/2014/main" id="{4D58AFB4-6B33-B1FB-25FC-C3982DFC3F63}"/>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a:off x="7824454" y="1743136"/>
            <a:ext cx="2794488" cy="3664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397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482544"/>
            <a:ext cx="12192000" cy="919536"/>
          </a:xfrm>
          <a:solidFill>
            <a:schemeClr val="tx1"/>
          </a:solidFill>
        </p:spPr>
        <p:txBody>
          <a:bodyPr/>
          <a:lstStyle/>
          <a:p>
            <a:pPr>
              <a:lnSpc>
                <a:spcPct val="100000"/>
              </a:lnSpc>
            </a:pPr>
            <a:r>
              <a:rPr lang="en-AU" sz="4400" dirty="0">
                <a:solidFill>
                  <a:schemeClr val="accent1"/>
                </a:solidFill>
              </a:rPr>
              <a:t>	</a:t>
            </a:r>
            <a:r>
              <a:rPr lang="en-AU" sz="4400" b="1" kern="0" dirty="0">
                <a:latin typeface="Arial Black" panose="020B0A04020102020204" pitchFamily="34" charset="0"/>
                <a:cs typeface="Arial" panose="020B0604020202020204" pitchFamily="34" charset="0"/>
              </a:rPr>
              <a:t>Incarcerat</a:t>
            </a:r>
            <a:r>
              <a:rPr lang="en-AU" sz="4400" kern="0" dirty="0">
                <a:latin typeface="Arial Black" panose="020B0A04020102020204" pitchFamily="34" charset="0"/>
                <a:cs typeface="Arial" panose="020B0604020202020204" pitchFamily="34" charset="0"/>
              </a:rPr>
              <a:t>ion in</a:t>
            </a:r>
            <a:r>
              <a:rPr lang="en-AU" sz="4400" b="1" kern="0" dirty="0">
                <a:latin typeface="Arial Black" panose="020B0A04020102020204" pitchFamily="34" charset="0"/>
                <a:cs typeface="Arial" panose="020B0604020202020204" pitchFamily="34" charset="0"/>
              </a:rPr>
              <a:t> Australia</a:t>
            </a:r>
          </a:p>
          <a:p>
            <a:pPr>
              <a:lnSpc>
                <a:spcPct val="100000"/>
              </a:lnSpc>
            </a:pPr>
            <a:endParaRPr lang="en-AU" sz="4400" dirty="0">
              <a:solidFill>
                <a:schemeClr val="accent1"/>
              </a:solidFill>
            </a:endParaRPr>
          </a:p>
        </p:txBody>
      </p:sp>
      <p:sp>
        <p:nvSpPr>
          <p:cNvPr id="12" name="TextBox 11">
            <a:extLst>
              <a:ext uri="{FF2B5EF4-FFF2-40B4-BE49-F238E27FC236}">
                <a16:creationId xmlns:a16="http://schemas.microsoft.com/office/drawing/2014/main" id="{46378660-28E5-42A5-A4E9-58A4A651EA7F}"/>
              </a:ext>
            </a:extLst>
          </p:cNvPr>
          <p:cNvSpPr txBox="1"/>
          <p:nvPr/>
        </p:nvSpPr>
        <p:spPr>
          <a:xfrm>
            <a:off x="285750" y="1516740"/>
            <a:ext cx="8705404" cy="4467057"/>
          </a:xfrm>
          <a:prstGeom prst="rect">
            <a:avLst/>
          </a:prstGeom>
        </p:spPr>
        <p:txBody>
          <a:bodyPr wrap="square" lIns="90000" rtlCol="0" anchor="t" anchorCtr="0">
            <a:spAutoFit/>
          </a:bodyPr>
          <a:lstStyle/>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National expenditure on corrective services in 2021-22 was $5.77 billion </a:t>
            </a:r>
          </a:p>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Operate 116 custodial facilities nationally = $4.44 billion  </a:t>
            </a:r>
          </a:p>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Operate community corrections = $0.80 billion</a:t>
            </a:r>
          </a:p>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40,591 Australian prisoners (30 June 2022)</a:t>
            </a:r>
          </a:p>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Average daily cost ~$295/prisoner per day of keeping an adult prisoner/offender in jail in Australia</a:t>
            </a:r>
          </a:p>
          <a:p>
            <a:pPr marL="342900" indent="-342900">
              <a:lnSpc>
                <a:spcPct val="150000"/>
              </a:lnSpc>
              <a:buFont typeface="Wingdings" panose="05000000000000000000" pitchFamily="2" charset="2"/>
              <a:buChar char="q"/>
            </a:pPr>
            <a:r>
              <a:rPr lang="en-AU" sz="2400" b="1" dirty="0">
                <a:solidFill>
                  <a:schemeClr val="bg1"/>
                </a:solidFill>
                <a:latin typeface="Calibri" panose="020F0502020204030204" pitchFamily="34" charset="0"/>
                <a:cs typeface="Times New Roman" panose="02020603050405020304" pitchFamily="18" charset="0"/>
              </a:rPr>
              <a:t>Number of children of Australian prisoners unknown</a:t>
            </a:r>
          </a:p>
        </p:txBody>
      </p:sp>
      <p:pic>
        <p:nvPicPr>
          <p:cNvPr id="4" name="Picture 3">
            <a:extLst>
              <a:ext uri="{FF2B5EF4-FFF2-40B4-BE49-F238E27FC236}">
                <a16:creationId xmlns:a16="http://schemas.microsoft.com/office/drawing/2014/main" id="{6FB5971B-8326-5887-2D01-92E8F96DD1DE}"/>
              </a:ext>
            </a:extLst>
          </p:cNvPr>
          <p:cNvPicPr>
            <a:picLocks noChangeAspect="1"/>
          </p:cNvPicPr>
          <p:nvPr/>
        </p:nvPicPr>
        <p:blipFill>
          <a:blip r:embed="rId3"/>
          <a:stretch>
            <a:fillRect/>
          </a:stretch>
        </p:blipFill>
        <p:spPr>
          <a:xfrm rot="5400000">
            <a:off x="8006490" y="2672493"/>
            <a:ext cx="5455921" cy="2915095"/>
          </a:xfrm>
          <a:prstGeom prst="rect">
            <a:avLst/>
          </a:prstGeom>
        </p:spPr>
      </p:pic>
      <p:sp>
        <p:nvSpPr>
          <p:cNvPr id="3" name="TextBox 2">
            <a:extLst>
              <a:ext uri="{FF2B5EF4-FFF2-40B4-BE49-F238E27FC236}">
                <a16:creationId xmlns:a16="http://schemas.microsoft.com/office/drawing/2014/main" id="{1FAC06FD-CAC4-1B13-A0C3-C32B4299F6DD}"/>
              </a:ext>
            </a:extLst>
          </p:cNvPr>
          <p:cNvSpPr txBox="1"/>
          <p:nvPr/>
        </p:nvSpPr>
        <p:spPr>
          <a:xfrm>
            <a:off x="285749" y="6098457"/>
            <a:ext cx="8991151" cy="553998"/>
          </a:xfrm>
          <a:prstGeom prst="rect">
            <a:avLst/>
          </a:prstGeom>
          <a:noFill/>
        </p:spPr>
        <p:txBody>
          <a:bodyPr wrap="square">
            <a:spAutoFit/>
          </a:bodyPr>
          <a:lstStyle/>
          <a:p>
            <a:r>
              <a:rPr lang="en-AU" sz="1000" dirty="0">
                <a:latin typeface="Arial" panose="020B0604020202020204" pitchFamily="34" charset="0"/>
                <a:cs typeface="Arial" panose="020B0604020202020204" pitchFamily="34" charset="0"/>
              </a:rPr>
              <a:t>Source: Productivity Commission, Report on Government Services 2022</a:t>
            </a:r>
          </a:p>
          <a:p>
            <a:r>
              <a:rPr lang="en-AU" sz="1000" dirty="0">
                <a:latin typeface="Arial" panose="020B0604020202020204" pitchFamily="34" charset="0"/>
                <a:cs typeface="Arial" panose="020B0604020202020204" pitchFamily="34" charset="0"/>
              </a:rPr>
              <a:t>https://www.abs.gov.au/statistics/people/crime-and-justice/prisoners-australia/latest-release#:~:text=Media%20releases-,Key%20statistics,prisoners%20per%20100%2C000%20adult%20population.&amp;text=Bar%20chart%20with%207%20bars.</a:t>
            </a:r>
          </a:p>
        </p:txBody>
      </p:sp>
    </p:spTree>
    <p:extLst>
      <p:ext uri="{BB962C8B-B14F-4D97-AF65-F5344CB8AC3E}">
        <p14:creationId xmlns:p14="http://schemas.microsoft.com/office/powerpoint/2010/main" val="3358187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4B0BA-2306-F70D-ACB6-17D00E489021}"/>
              </a:ext>
            </a:extLst>
          </p:cNvPr>
          <p:cNvPicPr>
            <a:picLocks noChangeAspect="1"/>
          </p:cNvPicPr>
          <p:nvPr/>
        </p:nvPicPr>
        <p:blipFill>
          <a:blip r:embed="rId3"/>
          <a:stretch>
            <a:fillRect/>
          </a:stretch>
        </p:blipFill>
        <p:spPr>
          <a:xfrm>
            <a:off x="0" y="0"/>
            <a:ext cx="5879805" cy="6858000"/>
          </a:xfrm>
          <a:prstGeom prst="rect">
            <a:avLst/>
          </a:prstGeom>
        </p:spPr>
      </p:pic>
      <p:sp>
        <p:nvSpPr>
          <p:cNvPr id="7" name="TextBox 6">
            <a:extLst>
              <a:ext uri="{FF2B5EF4-FFF2-40B4-BE49-F238E27FC236}">
                <a16:creationId xmlns:a16="http://schemas.microsoft.com/office/drawing/2014/main" id="{9499DD5E-44F9-C2A3-D413-183A02B0EA3C}"/>
              </a:ext>
            </a:extLst>
          </p:cNvPr>
          <p:cNvSpPr txBox="1"/>
          <p:nvPr/>
        </p:nvSpPr>
        <p:spPr>
          <a:xfrm>
            <a:off x="622005" y="1923742"/>
            <a:ext cx="6134986" cy="461665"/>
          </a:xfrm>
          <a:prstGeom prst="rect">
            <a:avLst/>
          </a:prstGeom>
          <a:noFill/>
        </p:spPr>
        <p:txBody>
          <a:bodyPr wrap="square">
            <a:spAutoFit/>
          </a:bodyPr>
          <a:lstStyle/>
          <a:p>
            <a:r>
              <a:rPr lang="en-AU" sz="2400" b="1" dirty="0">
                <a:solidFill>
                  <a:schemeClr val="bg1"/>
                </a:solidFill>
                <a:latin typeface="Calibri" panose="020F0502020204030204" pitchFamily="34" charset="0"/>
                <a:cs typeface="Calibri" panose="020F0502020204030204" pitchFamily="34" charset="0"/>
              </a:rPr>
              <a:t>A BILL OF RIGHTS</a:t>
            </a:r>
          </a:p>
        </p:txBody>
      </p:sp>
      <p:sp>
        <p:nvSpPr>
          <p:cNvPr id="9" name="TextBox 8">
            <a:extLst>
              <a:ext uri="{FF2B5EF4-FFF2-40B4-BE49-F238E27FC236}">
                <a16:creationId xmlns:a16="http://schemas.microsoft.com/office/drawing/2014/main" id="{398802FB-9C9C-EF74-C574-6062F1F634FF}"/>
              </a:ext>
            </a:extLst>
          </p:cNvPr>
          <p:cNvSpPr txBox="1"/>
          <p:nvPr/>
        </p:nvSpPr>
        <p:spPr>
          <a:xfrm>
            <a:off x="494414" y="2531101"/>
            <a:ext cx="4332767" cy="3539430"/>
          </a:xfrm>
          <a:prstGeom prst="rect">
            <a:avLst/>
          </a:prstGeom>
          <a:noFill/>
        </p:spPr>
        <p:txBody>
          <a:bodyPr wrap="square">
            <a:spAutoFit/>
          </a:bodyPr>
          <a:lstStyle/>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BE KEPT SAFE AND INFORMED AT THE TIME OF MY PARENT’S ARREST. </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BE HEARD WHEN DECISIONS ARE MADE ABOUT ME. </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BE CONSIDERED WHEN DECISIONS ARE MADE ABOUT MY PARENT. </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BE WELL CARED FOR IN MY PARENT’S ABSENCE. </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SPEAK WITH, SEE AND TOUCH MY PARENT.</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SUPPORT AS I FACE MY PARENT’S INCARCERATION.</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NOT TO BE JUDGED, BLAMED OR LABELED because my parent is incarcerated.</a:t>
            </a:r>
          </a:p>
          <a:p>
            <a:pPr marL="342900" indent="-342900">
              <a:buAutoNum type="arabicPeriod"/>
            </a:pPr>
            <a:r>
              <a:rPr lang="en-AU" sz="1400" b="1" dirty="0">
                <a:solidFill>
                  <a:schemeClr val="bg1"/>
                </a:solidFill>
                <a:latin typeface="Calibri" panose="020F0502020204030204" pitchFamily="34" charset="0"/>
                <a:cs typeface="Calibri" panose="020F0502020204030204" pitchFamily="34" charset="0"/>
              </a:rPr>
              <a:t>I have the right TO A LIFELONG RELATIONSHIP WITH MY PARENT.</a:t>
            </a:r>
          </a:p>
        </p:txBody>
      </p:sp>
      <p:sp>
        <p:nvSpPr>
          <p:cNvPr id="10" name="TextBox 9">
            <a:extLst>
              <a:ext uri="{FF2B5EF4-FFF2-40B4-BE49-F238E27FC236}">
                <a16:creationId xmlns:a16="http://schemas.microsoft.com/office/drawing/2014/main" id="{A2B87C89-E99C-B344-03DA-A714FBA8EF5E}"/>
              </a:ext>
            </a:extLst>
          </p:cNvPr>
          <p:cNvSpPr txBox="1"/>
          <p:nvPr/>
        </p:nvSpPr>
        <p:spPr>
          <a:xfrm>
            <a:off x="0" y="6673078"/>
            <a:ext cx="4763386" cy="184922"/>
          </a:xfrm>
          <a:prstGeom prst="rect">
            <a:avLst/>
          </a:prstGeom>
        </p:spPr>
        <p:txBody>
          <a:bodyPr wrap="square" lIns="90000" rtlCol="0" anchor="t" anchorCtr="0">
            <a:spAutoFit/>
          </a:bodyPr>
          <a:lstStyle/>
          <a:p>
            <a:pPr marL="0" indent="0">
              <a:lnSpc>
                <a:spcPct val="75000"/>
              </a:lnSpc>
              <a:buNone/>
            </a:pPr>
            <a:r>
              <a:rPr lang="en-AU" sz="800" b="1" dirty="0">
                <a:ea typeface="Helvetica Neue" charset="0"/>
                <a:cs typeface="Helvetica Neue" charset="0"/>
              </a:rPr>
              <a:t>Source: </a:t>
            </a:r>
            <a:r>
              <a:rPr lang="en-AU" sz="800" b="1" dirty="0">
                <a:ea typeface="Helvetica Neue" charset="0"/>
                <a:cs typeface="Helvetica Neue" charset="0"/>
                <a:hlinkClick r:id="rId4"/>
              </a:rPr>
              <a:t>https://sfonline.barnard.edu/children/SFCIPP_Bill_of_Rights.pdf</a:t>
            </a:r>
            <a:r>
              <a:rPr lang="en-AU" sz="800" b="1" dirty="0">
                <a:ea typeface="Helvetica Neue" charset="0"/>
                <a:cs typeface="Helvetica Neue" charset="0"/>
              </a:rPr>
              <a:t>. Accessed 13082023. </a:t>
            </a:r>
          </a:p>
        </p:txBody>
      </p:sp>
      <p:sp>
        <p:nvSpPr>
          <p:cNvPr id="13" name="TextBox 12">
            <a:extLst>
              <a:ext uri="{FF2B5EF4-FFF2-40B4-BE49-F238E27FC236}">
                <a16:creationId xmlns:a16="http://schemas.microsoft.com/office/drawing/2014/main" id="{8A334FBC-82D2-FC0E-EC66-0ADD681464CA}"/>
              </a:ext>
            </a:extLst>
          </p:cNvPr>
          <p:cNvSpPr txBox="1"/>
          <p:nvPr/>
        </p:nvSpPr>
        <p:spPr>
          <a:xfrm>
            <a:off x="5983472" y="598596"/>
            <a:ext cx="6208528" cy="6257290"/>
          </a:xfrm>
          <a:prstGeom prst="rect">
            <a:avLst/>
          </a:prstGeom>
          <a:noFill/>
        </p:spPr>
        <p:txBody>
          <a:bodyPr wrap="square">
            <a:spAutoFit/>
          </a:bodyPr>
          <a:lstStyle/>
          <a:p>
            <a:pPr marL="342900" indent="-342900">
              <a:lnSpc>
                <a:spcPct val="107000"/>
              </a:lnSpc>
              <a:spcBef>
                <a:spcPts val="600"/>
              </a:spcBef>
              <a:spcAft>
                <a:spcPts val="800"/>
              </a:spcAft>
              <a:buFont typeface="Wingdings" panose="05000000000000000000" pitchFamily="2" charset="2"/>
              <a:buChar char="q"/>
            </a:pPr>
            <a:r>
              <a:rPr lang="en-AU" sz="1800" b="1" dirty="0">
                <a:solidFill>
                  <a:schemeClr val="bg1"/>
                </a:solidFill>
                <a:latin typeface="Calibri" panose="020F0502020204030204" pitchFamily="34" charset="0"/>
                <a:cs typeface="Times New Roman" panose="02020603050405020304" pitchFamily="18" charset="0"/>
              </a:rPr>
              <a:t>Intergenerational Incarceration is a major Public Health Problem </a:t>
            </a:r>
          </a:p>
          <a:p>
            <a:pPr marL="342900" indent="-342900">
              <a:lnSpc>
                <a:spcPct val="107000"/>
              </a:lnSpc>
              <a:spcBef>
                <a:spcPts val="600"/>
              </a:spcBef>
              <a:spcAft>
                <a:spcPts val="800"/>
              </a:spcAft>
              <a:buFont typeface="Wingdings" panose="05000000000000000000" pitchFamily="2" charset="2"/>
              <a:buChar char="q"/>
            </a:pPr>
            <a:r>
              <a:rPr lang="en-AU" sz="1800" b="1" dirty="0">
                <a:solidFill>
                  <a:schemeClr val="bg1"/>
                </a:solidFill>
                <a:latin typeface="Calibri" panose="020F0502020204030204" pitchFamily="34" charset="0"/>
                <a:cs typeface="Times New Roman" panose="02020603050405020304" pitchFamily="18" charset="0"/>
              </a:rPr>
              <a:t>Socio-economic disadvantage is an important </a:t>
            </a:r>
            <a:r>
              <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driver</a:t>
            </a:r>
            <a:endParaRPr lang="en-AU"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600"/>
              </a:spcBef>
              <a:spcAft>
                <a:spcPts val="800"/>
              </a:spcAft>
              <a:buFont typeface="Wingdings" panose="05000000000000000000" pitchFamily="2" charset="2"/>
              <a:buChar char="q"/>
            </a:pPr>
            <a:r>
              <a:rPr lang="en-AU"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Prison is a traumatic space for parents; it disrupts the parent-child relationship. L</a:t>
            </a:r>
            <a:r>
              <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ink between imprisonment of mothers and poorer outcomes for their children. </a:t>
            </a:r>
          </a:p>
          <a:p>
            <a:pPr marL="342900" indent="-342900">
              <a:lnSpc>
                <a:spcPct val="107000"/>
              </a:lnSpc>
              <a:spcBef>
                <a:spcPts val="600"/>
              </a:spcBef>
              <a:spcAft>
                <a:spcPts val="800"/>
              </a:spcAft>
              <a:buFont typeface="Wingdings" panose="05000000000000000000" pitchFamily="2" charset="2"/>
              <a:buChar char="q"/>
            </a:pPr>
            <a:r>
              <a:rPr lang="en-AU" sz="1800" b="1" dirty="0">
                <a:solidFill>
                  <a:schemeClr val="bg1"/>
                </a:solidFill>
                <a:latin typeface="Calibri" panose="020F0502020204030204" pitchFamily="34" charset="0"/>
                <a:cs typeface="Times New Roman" panose="02020603050405020304" pitchFamily="18" charset="0"/>
              </a:rPr>
              <a:t>Prevention of Intergenerational Involvement in the Criminal Justice System Strategy</a:t>
            </a:r>
          </a:p>
          <a:p>
            <a:pPr marL="342900" indent="-342900">
              <a:lnSpc>
                <a:spcPct val="107000"/>
              </a:lnSpc>
              <a:spcBef>
                <a:spcPts val="600"/>
              </a:spcBef>
              <a:spcAft>
                <a:spcPts val="800"/>
              </a:spcAft>
              <a:buFont typeface="Wingdings" panose="05000000000000000000" pitchFamily="2" charset="2"/>
              <a:buChar char="q"/>
            </a:pPr>
            <a:r>
              <a:rPr lang="en-AU"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Investment in all of government approach &amp; funding</a:t>
            </a:r>
          </a:p>
          <a:p>
            <a:pPr marL="342900" indent="-342900">
              <a:lnSpc>
                <a:spcPct val="107000"/>
              </a:lnSpc>
              <a:spcBef>
                <a:spcPts val="600"/>
              </a:spcBef>
              <a:spcAft>
                <a:spcPts val="800"/>
              </a:spcAft>
              <a:buFont typeface="Wingdings" panose="05000000000000000000" pitchFamily="2" charset="2"/>
              <a:buChar char="q"/>
            </a:pPr>
            <a:r>
              <a:rPr lang="en-AU" b="1" dirty="0">
                <a:solidFill>
                  <a:schemeClr val="bg1"/>
                </a:solidFill>
                <a:latin typeface="Calibri" panose="020F0502020204030204" pitchFamily="34" charset="0"/>
                <a:cs typeface="Times New Roman" panose="02020603050405020304" pitchFamily="18" charset="0"/>
              </a:rPr>
              <a:t>P</a:t>
            </a:r>
            <a:r>
              <a:rPr lang="en-AU" sz="1800" b="1" dirty="0">
                <a:solidFill>
                  <a:schemeClr val="bg1"/>
                </a:solidFill>
                <a:latin typeface="Calibri" panose="020F0502020204030204" pitchFamily="34" charset="0"/>
                <a:cs typeface="Times New Roman" panose="02020603050405020304" pitchFamily="18" charset="0"/>
              </a:rPr>
              <a:t>reserve the best interests of the child and empower them</a:t>
            </a:r>
          </a:p>
          <a:p>
            <a:pPr marL="342900" indent="-342900">
              <a:lnSpc>
                <a:spcPct val="107000"/>
              </a:lnSpc>
              <a:spcBef>
                <a:spcPts val="600"/>
              </a:spcBef>
              <a:spcAft>
                <a:spcPts val="800"/>
              </a:spcAft>
              <a:buFont typeface="Wingdings" panose="05000000000000000000" pitchFamily="2" charset="2"/>
              <a:buChar char="q"/>
            </a:pPr>
            <a:r>
              <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Increased use of diversionary programs &amp; a</a:t>
            </a:r>
            <a:r>
              <a:rPr lang="en-AU" b="1" dirty="0">
                <a:solidFill>
                  <a:schemeClr val="bg1"/>
                </a:solidFill>
                <a:latin typeface="Calibri" panose="020F0502020204030204" pitchFamily="34" charset="0"/>
                <a:cs typeface="Times New Roman" panose="02020603050405020304" pitchFamily="18" charset="0"/>
              </a:rPr>
              <a:t>lternatives to custodial sentences for mothers &amp; young people</a:t>
            </a:r>
          </a:p>
          <a:p>
            <a:pPr marL="342900" indent="-342900">
              <a:lnSpc>
                <a:spcPct val="107000"/>
              </a:lnSpc>
              <a:spcBef>
                <a:spcPts val="600"/>
              </a:spcBef>
              <a:spcAft>
                <a:spcPts val="800"/>
              </a:spcAft>
              <a:buFont typeface="Wingdings" panose="05000000000000000000" pitchFamily="2" charset="2"/>
              <a:buChar char="q"/>
            </a:pPr>
            <a:r>
              <a:rPr lang="en-AU" b="1" dirty="0">
                <a:solidFill>
                  <a:schemeClr val="bg1"/>
                </a:solidFill>
                <a:latin typeface="Calibri" panose="020F0502020204030204" pitchFamily="34" charset="0"/>
                <a:cs typeface="Times New Roman" panose="02020603050405020304" pitchFamily="18" charset="0"/>
              </a:rPr>
              <a:t>Delay age of criminal responsibility to disrupt the pipeline</a:t>
            </a:r>
          </a:p>
          <a:p>
            <a:pPr marL="342900" indent="-342900">
              <a:lnSpc>
                <a:spcPct val="107000"/>
              </a:lnSpc>
              <a:spcBef>
                <a:spcPts val="600"/>
              </a:spcBef>
              <a:spcAft>
                <a:spcPts val="800"/>
              </a:spcAft>
              <a:buFont typeface="Wingdings" panose="05000000000000000000" pitchFamily="2" charset="2"/>
              <a:buChar char="q"/>
            </a:pPr>
            <a:r>
              <a:rPr lang="en-AU" b="1" dirty="0">
                <a:solidFill>
                  <a:schemeClr val="bg1"/>
                </a:solidFill>
                <a:latin typeface="Calibri" panose="020F0502020204030204" pitchFamily="34" charset="0"/>
                <a:cs typeface="Times New Roman" panose="02020603050405020304" pitchFamily="18" charset="0"/>
              </a:rPr>
              <a:t>Use a child rights-based framework to support women to negotiate good quality care arrangements that meet the needs of their children</a:t>
            </a:r>
            <a:endParaRPr lang="en-A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F5B50D5-DC3A-909D-8546-1E6668806C0D}"/>
              </a:ext>
            </a:extLst>
          </p:cNvPr>
          <p:cNvSpPr txBox="1"/>
          <p:nvPr/>
        </p:nvSpPr>
        <p:spPr>
          <a:xfrm>
            <a:off x="5494375" y="82522"/>
            <a:ext cx="6097772" cy="646331"/>
          </a:xfrm>
          <a:prstGeom prst="rect">
            <a:avLst/>
          </a:prstGeom>
          <a:noFill/>
        </p:spPr>
        <p:txBody>
          <a:bodyPr wrap="square">
            <a:spAutoFit/>
          </a:bodyPr>
          <a:lstStyle/>
          <a:p>
            <a:pPr algn="ctr">
              <a:lnSpc>
                <a:spcPct val="100000"/>
              </a:lnSpc>
            </a:pPr>
            <a:r>
              <a:rPr lang="en-AU" sz="3600" dirty="0">
                <a:solidFill>
                  <a:srgbClr val="F86F08"/>
                </a:solidFill>
                <a:latin typeface="+mj-lt"/>
              </a:rPr>
              <a:t>Conclusions</a:t>
            </a:r>
          </a:p>
        </p:txBody>
      </p:sp>
    </p:spTree>
    <p:extLst>
      <p:ext uri="{BB962C8B-B14F-4D97-AF65-F5344CB8AC3E}">
        <p14:creationId xmlns:p14="http://schemas.microsoft.com/office/powerpoint/2010/main" val="372954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904745"/>
          </a:xfrm>
          <a:solidFill>
            <a:schemeClr val="tx1"/>
          </a:solidFill>
        </p:spPr>
        <p:txBody>
          <a:bodyPr/>
          <a:lstStyle/>
          <a:p>
            <a:pPr algn="ctr">
              <a:lnSpc>
                <a:spcPct val="100000"/>
              </a:lnSpc>
            </a:pPr>
            <a:r>
              <a:rPr lang="en-AU" sz="4400" dirty="0">
                <a:solidFill>
                  <a:schemeClr val="accent1"/>
                </a:solidFill>
              </a:rPr>
              <a:t>Acknowledgements</a:t>
            </a:r>
          </a:p>
        </p:txBody>
      </p:sp>
      <p:sp>
        <p:nvSpPr>
          <p:cNvPr id="12" name="TextBox 11">
            <a:extLst>
              <a:ext uri="{FF2B5EF4-FFF2-40B4-BE49-F238E27FC236}">
                <a16:creationId xmlns:a16="http://schemas.microsoft.com/office/drawing/2014/main" id="{46378660-28E5-42A5-A4E9-58A4A651EA7F}"/>
              </a:ext>
            </a:extLst>
          </p:cNvPr>
          <p:cNvSpPr txBox="1"/>
          <p:nvPr/>
        </p:nvSpPr>
        <p:spPr>
          <a:xfrm>
            <a:off x="5791200" y="2043430"/>
            <a:ext cx="6228080" cy="1835054"/>
          </a:xfrm>
          <a:prstGeom prst="rect">
            <a:avLst/>
          </a:prstGeom>
        </p:spPr>
        <p:txBody>
          <a:bodyPr wrap="square" lIns="90000" rtlCol="0" anchor="t" anchorCtr="0">
            <a:spAutoFit/>
          </a:bodyPr>
          <a:lstStyle/>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CSNSW for funding the report.</a:t>
            </a:r>
            <a:r>
              <a:rPr lang="en-AU"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AU"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Collaborators at CSNSW, Youth Justice, and the Justice Health &amp; Forensic Mental Health Network.</a:t>
            </a:r>
          </a:p>
        </p:txBody>
      </p:sp>
      <p:pic>
        <p:nvPicPr>
          <p:cNvPr id="3" name="Picture 2">
            <a:extLst>
              <a:ext uri="{FF2B5EF4-FFF2-40B4-BE49-F238E27FC236}">
                <a16:creationId xmlns:a16="http://schemas.microsoft.com/office/drawing/2014/main" id="{21331574-5828-B413-7E66-97007384A206}"/>
              </a:ext>
            </a:extLst>
          </p:cNvPr>
          <p:cNvPicPr>
            <a:picLocks noChangeAspect="1"/>
          </p:cNvPicPr>
          <p:nvPr/>
        </p:nvPicPr>
        <p:blipFill>
          <a:blip r:embed="rId3"/>
          <a:stretch>
            <a:fillRect/>
          </a:stretch>
        </p:blipFill>
        <p:spPr>
          <a:xfrm>
            <a:off x="325121" y="1425617"/>
            <a:ext cx="4932679" cy="4713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13743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482544"/>
            <a:ext cx="12192000" cy="919536"/>
          </a:xfrm>
          <a:solidFill>
            <a:schemeClr val="tx1"/>
          </a:solidFill>
        </p:spPr>
        <p:txBody>
          <a:bodyPr/>
          <a:lstStyle/>
          <a:p>
            <a:pPr>
              <a:lnSpc>
                <a:spcPct val="100000"/>
              </a:lnSpc>
            </a:pPr>
            <a:r>
              <a:rPr lang="en-AU" sz="4400" dirty="0">
                <a:solidFill>
                  <a:schemeClr val="accent1"/>
                </a:solidFill>
              </a:rPr>
              <a:t>	Publications</a:t>
            </a:r>
          </a:p>
        </p:txBody>
      </p:sp>
      <p:sp>
        <p:nvSpPr>
          <p:cNvPr id="12" name="TextBox 11">
            <a:extLst>
              <a:ext uri="{FF2B5EF4-FFF2-40B4-BE49-F238E27FC236}">
                <a16:creationId xmlns:a16="http://schemas.microsoft.com/office/drawing/2014/main" id="{46378660-28E5-42A5-A4E9-58A4A651EA7F}"/>
              </a:ext>
            </a:extLst>
          </p:cNvPr>
          <p:cNvSpPr txBox="1"/>
          <p:nvPr/>
        </p:nvSpPr>
        <p:spPr>
          <a:xfrm>
            <a:off x="285750" y="1200150"/>
            <a:ext cx="8705404" cy="3990451"/>
          </a:xfrm>
          <a:prstGeom prst="rect">
            <a:avLst/>
          </a:prstGeom>
        </p:spPr>
        <p:txBody>
          <a:bodyPr wrap="square" lIns="90000" rtlCol="0" anchor="t" anchorCtr="0">
            <a:spAutoFit/>
          </a:bodyPr>
          <a:lstStyle/>
          <a:p>
            <a:pPr>
              <a:lnSpc>
                <a:spcPct val="107000"/>
              </a:lnSpc>
              <a:spcBef>
                <a:spcPts val="600"/>
              </a:spcBef>
              <a:spcAft>
                <a:spcPts val="800"/>
              </a:spcAft>
            </a:pPr>
            <a:endParaRPr lang="en-AU"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600"/>
              </a:spcBef>
              <a:spcAft>
                <a:spcPts val="800"/>
              </a:spcAft>
              <a:buFont typeface="Wingdings" panose="05000000000000000000" pitchFamily="2" charset="2"/>
              <a:buChar char="q"/>
            </a:pPr>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Report - An Epidemiological Analysis of Intergenerational Incarceration in NSW Prisons and Youth Justice Centres</a:t>
            </a:r>
          </a:p>
          <a:p>
            <a:pPr marL="342900" indent="-342900">
              <a:lnSpc>
                <a:spcPct val="107000"/>
              </a:lnSpc>
              <a:spcBef>
                <a:spcPts val="600"/>
              </a:spcBef>
              <a:spcAft>
                <a:spcPts val="800"/>
              </a:spcAft>
              <a:buFont typeface="Wingdings" panose="05000000000000000000" pitchFamily="2" charset="2"/>
              <a:buChar char="q"/>
            </a:pPr>
            <a:r>
              <a:rPr lang="en-AU"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Remond M, Zeki R, Austin K, Bowman J, Galouzis J, Stewart K-A, Sullivan E. 2023. Intergenerational incarceration in New South Wales: Characteristics of people in prison experiencing parental imprisonment. Trends &amp; issues in crime and criminal justice no. 663. Canberra: Australian Institute of Criminology. https://doi.org/10.52922/ti78863</a:t>
            </a:r>
          </a:p>
        </p:txBody>
      </p:sp>
      <p:pic>
        <p:nvPicPr>
          <p:cNvPr id="4" name="Picture 3">
            <a:extLst>
              <a:ext uri="{FF2B5EF4-FFF2-40B4-BE49-F238E27FC236}">
                <a16:creationId xmlns:a16="http://schemas.microsoft.com/office/drawing/2014/main" id="{6FB5971B-8326-5887-2D01-92E8F96DD1DE}"/>
              </a:ext>
            </a:extLst>
          </p:cNvPr>
          <p:cNvPicPr>
            <a:picLocks noChangeAspect="1"/>
          </p:cNvPicPr>
          <p:nvPr/>
        </p:nvPicPr>
        <p:blipFill>
          <a:blip r:embed="rId3"/>
          <a:stretch>
            <a:fillRect/>
          </a:stretch>
        </p:blipFill>
        <p:spPr>
          <a:xfrm rot="5400000">
            <a:off x="8006490" y="2672493"/>
            <a:ext cx="5455921" cy="2915095"/>
          </a:xfrm>
          <a:prstGeom prst="rect">
            <a:avLst/>
          </a:prstGeom>
        </p:spPr>
      </p:pic>
    </p:spTree>
    <p:extLst>
      <p:ext uri="{BB962C8B-B14F-4D97-AF65-F5344CB8AC3E}">
        <p14:creationId xmlns:p14="http://schemas.microsoft.com/office/powerpoint/2010/main" val="20552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212854"/>
            <a:ext cx="12192000" cy="849354"/>
          </a:xfrm>
          <a:solidFill>
            <a:schemeClr val="tx1"/>
          </a:solidFill>
        </p:spPr>
        <p:txBody>
          <a:bodyPr anchor="b"/>
          <a:lstStyle/>
          <a:p>
            <a:r>
              <a:rPr lang="en-AU" sz="4800" b="1" spc="-300" dirty="0">
                <a:solidFill>
                  <a:schemeClr val="bg1"/>
                </a:solidFill>
                <a:latin typeface="Arial Black" charset="0"/>
                <a:ea typeface="Arial Black" charset="0"/>
                <a:cs typeface="Arial Black" charset="0"/>
              </a:rPr>
              <a:t> </a:t>
            </a:r>
            <a:r>
              <a:rPr lang="en-AU" sz="4800" b="1" spc="-300" dirty="0">
                <a:solidFill>
                  <a:schemeClr val="accent1"/>
                </a:solidFill>
                <a:latin typeface="Arial Black" charset="0"/>
                <a:ea typeface="Arial Black" charset="0"/>
                <a:cs typeface="Arial Black" charset="0"/>
              </a:rPr>
              <a:t>Over-incarceration of Aboriginal People</a:t>
            </a:r>
          </a:p>
        </p:txBody>
      </p:sp>
      <p:sp>
        <p:nvSpPr>
          <p:cNvPr id="12" name="TextBox 11">
            <a:extLst>
              <a:ext uri="{FF2B5EF4-FFF2-40B4-BE49-F238E27FC236}">
                <a16:creationId xmlns:a16="http://schemas.microsoft.com/office/drawing/2014/main" id="{46378660-28E5-42A5-A4E9-58A4A651EA7F}"/>
              </a:ext>
            </a:extLst>
          </p:cNvPr>
          <p:cNvSpPr txBox="1"/>
          <p:nvPr/>
        </p:nvSpPr>
        <p:spPr>
          <a:xfrm>
            <a:off x="359409" y="1426753"/>
            <a:ext cx="5343973" cy="4004494"/>
          </a:xfrm>
          <a:prstGeom prst="rect">
            <a:avLst/>
          </a:prstGeom>
        </p:spPr>
        <p:txBody>
          <a:bodyPr wrap="square" lIns="90000" rtlCol="0" anchor="ctr" anchorCtr="0">
            <a:spAutoFit/>
          </a:bodyPr>
          <a:lstStyle/>
          <a:p>
            <a:pPr>
              <a:lnSpc>
                <a:spcPct val="107000"/>
              </a:lnSpc>
              <a:spcBef>
                <a:spcPts val="600"/>
              </a:spcBef>
              <a:spcAft>
                <a:spcPts val="800"/>
              </a:spcAft>
            </a:pPr>
            <a:r>
              <a:rPr lang="en-AU" sz="2400" i="1" dirty="0">
                <a:solidFill>
                  <a:schemeClr val="bg1"/>
                </a:solidFill>
                <a:latin typeface="+mn-lt"/>
              </a:rPr>
              <a:t>“growing public awareness of the mass incarceration "crisis" and its economic failings, but a deeper discussion must be had about the "fundamental immorality" and "systemic racism" underpinning criminal justice systems across the globe”</a:t>
            </a:r>
          </a:p>
          <a:p>
            <a:pPr>
              <a:lnSpc>
                <a:spcPct val="107000"/>
              </a:lnSpc>
              <a:spcBef>
                <a:spcPts val="600"/>
              </a:spcBef>
              <a:spcAft>
                <a:spcPts val="800"/>
              </a:spcAft>
            </a:pPr>
            <a:r>
              <a:rPr lang="en-AU" i="1" dirty="0">
                <a:solidFill>
                  <a:srgbClr val="35B0E6"/>
                </a:solidFill>
              </a:rPr>
              <a:t>Dr Baz </a:t>
            </a:r>
            <a:r>
              <a:rPr lang="en-AU" i="1" dirty="0" err="1">
                <a:solidFill>
                  <a:srgbClr val="35B0E6"/>
                </a:solidFill>
              </a:rPr>
              <a:t>Dreisinger</a:t>
            </a:r>
            <a:r>
              <a:rPr lang="en-AU" i="1" dirty="0">
                <a:solidFill>
                  <a:srgbClr val="35B0E6"/>
                </a:solidFill>
              </a:rPr>
              <a:t>, Incarceration Nations: A Journey to Justice in Prisons Around the World</a:t>
            </a:r>
          </a:p>
        </p:txBody>
      </p:sp>
      <p:pic>
        <p:nvPicPr>
          <p:cNvPr id="2" name="slide2" descr="Figure CtG10.1 ">
            <a:extLst>
              <a:ext uri="{FF2B5EF4-FFF2-40B4-BE49-F238E27FC236}">
                <a16:creationId xmlns:a16="http://schemas.microsoft.com/office/drawing/2014/main" id="{43C6D7B3-7EDA-F42F-7A31-411E24E370CC}"/>
              </a:ext>
            </a:extLst>
          </p:cNvPr>
          <p:cNvPicPr>
            <a:picLocks noChangeAspect="1"/>
          </p:cNvPicPr>
          <p:nvPr/>
        </p:nvPicPr>
        <p:blipFill rotWithShape="1">
          <a:blip r:embed="rId3">
            <a:extLst>
              <a:ext uri="{28A0092B-C50C-407E-A947-70E740481C1C}">
                <a14:useLocalDpi xmlns:a14="http://schemas.microsoft.com/office/drawing/2010/main" val="0"/>
              </a:ext>
            </a:extLst>
          </a:blip>
          <a:srcRect r="16437"/>
          <a:stretch/>
        </p:blipFill>
        <p:spPr>
          <a:xfrm>
            <a:off x="6096000" y="1241790"/>
            <a:ext cx="5736590" cy="5403356"/>
          </a:xfrm>
          <a:prstGeom prst="rect">
            <a:avLst/>
          </a:prstGeom>
        </p:spPr>
      </p:pic>
      <p:sp>
        <p:nvSpPr>
          <p:cNvPr id="4" name="TextBox 3">
            <a:extLst>
              <a:ext uri="{FF2B5EF4-FFF2-40B4-BE49-F238E27FC236}">
                <a16:creationId xmlns:a16="http://schemas.microsoft.com/office/drawing/2014/main" id="{BE8C5772-87D8-8DCA-8411-1A777663AAE0}"/>
              </a:ext>
            </a:extLst>
          </p:cNvPr>
          <p:cNvSpPr txBox="1"/>
          <p:nvPr/>
        </p:nvSpPr>
        <p:spPr>
          <a:xfrm>
            <a:off x="359409" y="5780104"/>
            <a:ext cx="5343973" cy="861774"/>
          </a:xfrm>
          <a:prstGeom prst="rect">
            <a:avLst/>
          </a:prstGeom>
          <a:noFill/>
        </p:spPr>
        <p:txBody>
          <a:bodyPr wrap="square">
            <a:spAutoFit/>
          </a:bodyPr>
          <a:lstStyle/>
          <a:p>
            <a:r>
              <a:rPr lang="en-AU" sz="800" dirty="0"/>
              <a:t>Source: Hayley Gleeson (2019). Australia must 'radically rethink' its prisons to avoid becoming like America, US activist says. Retrieved from https://www.abc.net.au/news/2019-04-30/australian-prisons-need-radical-rethink-baz-dreisinger-says/11059478?pfmredir=sm </a:t>
            </a:r>
          </a:p>
          <a:p>
            <a:r>
              <a:rPr lang="en-AU" sz="800" dirty="0"/>
              <a:t>Productivity Commission, Closing the Gap Information Repository, Canberra </a:t>
            </a:r>
            <a:r>
              <a:rPr lang="en-AU" sz="800" dirty="0">
                <a:hlinkClick r:id="rId4">
                  <a:extLst>
                    <a:ext uri="{A12FA001-AC4F-418D-AE19-62706E023703}">
                      <ahyp:hlinkClr xmlns:ahyp="http://schemas.microsoft.com/office/drawing/2018/hyperlinkcolor" val="tx"/>
                    </a:ext>
                  </a:extLst>
                </a:hlinkClick>
              </a:rPr>
              <a:t>https://pc.gov.au/closing-the-gap-data accessed 12082023</a:t>
            </a:r>
            <a:r>
              <a:rPr lang="en-AU" sz="800" dirty="0"/>
              <a:t>. Reporting against agreed Priority Reform and socioeconomic outcome targets and indicators</a:t>
            </a:r>
            <a:r>
              <a:rPr lang="en-AU" sz="900" dirty="0"/>
              <a:t>.</a:t>
            </a:r>
          </a:p>
        </p:txBody>
      </p:sp>
    </p:spTree>
    <p:extLst>
      <p:ext uri="{BB962C8B-B14F-4D97-AF65-F5344CB8AC3E}">
        <p14:creationId xmlns:p14="http://schemas.microsoft.com/office/powerpoint/2010/main" val="334918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2817" y="1606003"/>
            <a:ext cx="11386365" cy="3970318"/>
          </a:xfrm>
          <a:prstGeom prst="rect">
            <a:avLst/>
          </a:prstGeom>
          <a:noFill/>
        </p:spPr>
        <p:txBody>
          <a:bodyPr wrap="square" rtlCol="0">
            <a:spAutoFit/>
          </a:bodyPr>
          <a:lstStyle/>
          <a:p>
            <a:pPr algn="ctr">
              <a:spcBef>
                <a:spcPts val="600"/>
              </a:spcBef>
              <a:spcAft>
                <a:spcPts val="1800"/>
              </a:spcAft>
            </a:pPr>
            <a:r>
              <a:rPr lang="en-AU" sz="3600" i="1" dirty="0">
                <a:solidFill>
                  <a:schemeClr val="bg1"/>
                </a:solidFill>
                <a:latin typeface="Arial" panose="020B0604020202020204" pitchFamily="34" charset="0"/>
                <a:cs typeface="Arial" panose="020B0604020202020204" pitchFamily="34" charset="0"/>
              </a:rPr>
              <a:t>“…..my brothers and that are still in juvenile and been locked up—yeah, I’ve been getting locked up since I was thirteen. This is my sixth birthday, sixth Christmas. When I was in foster care I loved going to juvie, </a:t>
            </a:r>
            <a:r>
              <a:rPr lang="en-AU" sz="3600" i="1" dirty="0" err="1">
                <a:solidFill>
                  <a:schemeClr val="bg1"/>
                </a:solidFill>
                <a:latin typeface="Arial" panose="020B0604020202020204" pitchFamily="34" charset="0"/>
                <a:cs typeface="Arial" panose="020B0604020202020204" pitchFamily="34" charset="0"/>
              </a:rPr>
              <a:t>DoCS</a:t>
            </a:r>
            <a:r>
              <a:rPr lang="en-AU" sz="3600" i="1" dirty="0">
                <a:solidFill>
                  <a:schemeClr val="bg1"/>
                </a:solidFill>
                <a:latin typeface="Arial" panose="020B0604020202020204" pitchFamily="34" charset="0"/>
                <a:cs typeface="Arial" panose="020B0604020202020204" pitchFamily="34" charset="0"/>
              </a:rPr>
              <a:t> had no control over me then, you know, [unclear] where I have to live, what I had to do, [unclear] it was all fun and games so juvie was my holiday away”. p133 </a:t>
            </a:r>
          </a:p>
        </p:txBody>
      </p:sp>
      <p:sp>
        <p:nvSpPr>
          <p:cNvPr id="2" name="TextBox 1"/>
          <p:cNvSpPr txBox="1"/>
          <p:nvPr/>
        </p:nvSpPr>
        <p:spPr>
          <a:xfrm>
            <a:off x="712582" y="229657"/>
            <a:ext cx="10947515" cy="923330"/>
          </a:xfrm>
          <a:prstGeom prst="rect">
            <a:avLst/>
          </a:prstGeom>
          <a:noFill/>
        </p:spPr>
        <p:txBody>
          <a:bodyPr wrap="square" rtlCol="0">
            <a:spAutoFit/>
          </a:bodyPr>
          <a:lstStyle/>
          <a:p>
            <a:r>
              <a:rPr lang="en-AU" sz="5400" dirty="0">
                <a:latin typeface="Arial Black" panose="020B0A04020102020204" pitchFamily="34" charset="0"/>
              </a:rPr>
              <a:t>Intergenerational trauma </a:t>
            </a:r>
            <a:endParaRPr lang="en-AU" sz="1600" dirty="0">
              <a:latin typeface="Arial Black" panose="020B0A04020102020204" pitchFamily="34" charset="0"/>
            </a:endParaRPr>
          </a:p>
        </p:txBody>
      </p:sp>
      <p:sp>
        <p:nvSpPr>
          <p:cNvPr id="3" name="TextBox 2"/>
          <p:cNvSpPr txBox="1"/>
          <p:nvPr/>
        </p:nvSpPr>
        <p:spPr>
          <a:xfrm>
            <a:off x="712582" y="6204155"/>
            <a:ext cx="10733943" cy="400110"/>
          </a:xfrm>
          <a:prstGeom prst="rect">
            <a:avLst/>
          </a:prstGeom>
          <a:noFill/>
        </p:spPr>
        <p:txBody>
          <a:bodyPr wrap="square" rtlCol="0">
            <a:spAutoFit/>
          </a:bodyPr>
          <a:lstStyle/>
          <a:p>
            <a:r>
              <a:rPr lang="en-US" sz="1000" b="1" dirty="0">
                <a:solidFill>
                  <a:schemeClr val="bg1"/>
                </a:solidFill>
                <a:ea typeface="Arial Black" charset="0"/>
                <a:cs typeface="Arial Black" charset="0"/>
              </a:rPr>
              <a:t>SL. Lighton, </a:t>
            </a:r>
            <a:r>
              <a:rPr lang="en-AU" sz="1000" b="1" dirty="0">
                <a:solidFill>
                  <a:schemeClr val="bg1"/>
                </a:solidFill>
                <a:ea typeface="Arial Black" charset="0"/>
                <a:cs typeface="Arial Black" charset="0"/>
              </a:rPr>
              <a:t>Mothering and trauma: Lived experiences of Aboriginal mums in NSW prisons</a:t>
            </a:r>
            <a:r>
              <a:rPr lang="en-US" sz="1000" b="1" dirty="0">
                <a:solidFill>
                  <a:schemeClr val="bg1"/>
                </a:solidFill>
                <a:ea typeface="Arial Black" charset="0"/>
                <a:cs typeface="Arial Black" charset="0"/>
              </a:rPr>
              <a:t>,electronic thesis, May 2021. Accessed 13082023 at:  </a:t>
            </a:r>
            <a:r>
              <a:rPr lang="en-US" sz="1000" b="1" i="1" dirty="0">
                <a:solidFill>
                  <a:schemeClr val="bg1"/>
                </a:solidFill>
                <a:ea typeface="Arial Black" charset="0"/>
                <a:cs typeface="Arial Black" charset="0"/>
              </a:rPr>
              <a:t>https://opus.lib.uts.edu.au/bitstream/10453/150777/2/02whole.pdf</a:t>
            </a:r>
            <a:endParaRPr lang="en-US" sz="1000" b="1" dirty="0">
              <a:solidFill>
                <a:schemeClr val="bg1"/>
              </a:solidFill>
              <a:ea typeface="Arial Black" charset="0"/>
              <a:cs typeface="Arial Black" charset="0"/>
            </a:endParaRPr>
          </a:p>
        </p:txBody>
      </p:sp>
    </p:spTree>
    <p:extLst>
      <p:ext uri="{BB962C8B-B14F-4D97-AF65-F5344CB8AC3E}">
        <p14:creationId xmlns:p14="http://schemas.microsoft.com/office/powerpoint/2010/main" val="155840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33014" y="858353"/>
            <a:ext cx="3320000" cy="5141296"/>
          </a:xfrm>
          <a:prstGeom prst="rect">
            <a:avLst/>
          </a:prstGeom>
        </p:spPr>
      </p:pic>
      <p:sp>
        <p:nvSpPr>
          <p:cNvPr id="4" name="TextBox 3"/>
          <p:cNvSpPr txBox="1"/>
          <p:nvPr/>
        </p:nvSpPr>
        <p:spPr>
          <a:xfrm>
            <a:off x="1232452" y="1044300"/>
            <a:ext cx="2787988" cy="1546034"/>
          </a:xfrm>
          <a:prstGeom prst="rect">
            <a:avLst/>
          </a:prstGeom>
          <a:noFill/>
        </p:spPr>
        <p:txBody>
          <a:bodyPr wrap="square" lIns="68551" tIns="34275" rIns="68551" bIns="34275" rtlCol="0">
            <a:spAutoFit/>
          </a:bodyPr>
          <a:lstStyle/>
          <a:p>
            <a:r>
              <a:rPr lang="en-AU" sz="2399" i="1" dirty="0">
                <a:solidFill>
                  <a:srgbClr val="35B0E6"/>
                </a:solidFill>
              </a:rPr>
              <a:t>“the pollutant is not only poverty, but also social disadvantage.”</a:t>
            </a:r>
          </a:p>
        </p:txBody>
      </p:sp>
      <p:sp>
        <p:nvSpPr>
          <p:cNvPr id="5" name="TextBox 4"/>
          <p:cNvSpPr txBox="1"/>
          <p:nvPr/>
        </p:nvSpPr>
        <p:spPr>
          <a:xfrm>
            <a:off x="8165587" y="1044300"/>
            <a:ext cx="2793959" cy="4868867"/>
          </a:xfrm>
          <a:prstGeom prst="rect">
            <a:avLst/>
          </a:prstGeom>
          <a:noFill/>
        </p:spPr>
        <p:txBody>
          <a:bodyPr wrap="square" lIns="68551" tIns="34275" rIns="68551" bIns="34275" rtlCol="0">
            <a:spAutoFit/>
          </a:bodyPr>
          <a:lstStyle/>
          <a:p>
            <a:r>
              <a:rPr lang="en-AU" sz="2399" i="1" dirty="0">
                <a:solidFill>
                  <a:srgbClr val="35B0E6"/>
                </a:solidFill>
              </a:rPr>
              <a:t>“causal thread runs through these stages of the life course from early childhood …., &amp; to inequalities in health. </a:t>
            </a:r>
          </a:p>
          <a:p>
            <a:r>
              <a:rPr lang="en-AU" sz="2399" i="1" dirty="0">
                <a:solidFill>
                  <a:srgbClr val="35B0E6"/>
                </a:solidFill>
              </a:rPr>
              <a:t>The best time to start addressing</a:t>
            </a:r>
          </a:p>
          <a:p>
            <a:r>
              <a:rPr lang="en-AU" sz="2399" i="1" dirty="0">
                <a:solidFill>
                  <a:srgbClr val="35B0E6"/>
                </a:solidFill>
              </a:rPr>
              <a:t>inequalities in health is with equity from the start.”</a:t>
            </a:r>
          </a:p>
        </p:txBody>
      </p:sp>
      <p:sp>
        <p:nvSpPr>
          <p:cNvPr id="6" name="TextBox 5"/>
          <p:cNvSpPr txBox="1"/>
          <p:nvPr/>
        </p:nvSpPr>
        <p:spPr>
          <a:xfrm>
            <a:off x="1232453" y="3045254"/>
            <a:ext cx="2787988" cy="3022849"/>
          </a:xfrm>
          <a:prstGeom prst="rect">
            <a:avLst/>
          </a:prstGeom>
          <a:noFill/>
        </p:spPr>
        <p:txBody>
          <a:bodyPr wrap="square" lIns="68551" tIns="34275" rIns="68551" bIns="34275" rtlCol="0">
            <a:spAutoFit/>
          </a:bodyPr>
          <a:lstStyle/>
          <a:p>
            <a:r>
              <a:rPr lang="en-AU" sz="2399" i="1" dirty="0">
                <a:solidFill>
                  <a:srgbClr val="35B0E6"/>
                </a:solidFill>
              </a:rPr>
              <a:t>“Health</a:t>
            </a:r>
          </a:p>
          <a:p>
            <a:r>
              <a:rPr lang="en-AU" sz="2399" i="1" dirty="0">
                <a:solidFill>
                  <a:srgbClr val="35B0E6"/>
                </a:solidFill>
              </a:rPr>
              <a:t>inequalities are perhaps the most damning indictments</a:t>
            </a:r>
          </a:p>
          <a:p>
            <a:r>
              <a:rPr lang="en-AU" sz="2399" i="1" dirty="0">
                <a:solidFill>
                  <a:srgbClr val="35B0E6"/>
                </a:solidFill>
              </a:rPr>
              <a:t>of social and economic inequalities</a:t>
            </a:r>
            <a:r>
              <a:rPr lang="en-AU" sz="2399" dirty="0">
                <a:solidFill>
                  <a:srgbClr val="35B0E6"/>
                </a:solidFill>
              </a:rPr>
              <a:t>.”</a:t>
            </a:r>
          </a:p>
        </p:txBody>
      </p:sp>
      <p:sp>
        <p:nvSpPr>
          <p:cNvPr id="7" name="TextBox 6"/>
          <p:cNvSpPr txBox="1"/>
          <p:nvPr/>
        </p:nvSpPr>
        <p:spPr>
          <a:xfrm>
            <a:off x="1811588" y="6323425"/>
            <a:ext cx="8339977" cy="224202"/>
          </a:xfrm>
          <a:prstGeom prst="rect">
            <a:avLst/>
          </a:prstGeom>
          <a:noFill/>
        </p:spPr>
        <p:txBody>
          <a:bodyPr wrap="square" lIns="68551" tIns="34275" rIns="68551" bIns="34275" rtlCol="0">
            <a:spAutoFit/>
          </a:bodyPr>
          <a:lstStyle/>
          <a:p>
            <a:r>
              <a:rPr lang="en-AU" sz="952" dirty="0"/>
              <a:t>Source: Lancet 2015; 386: 2442–44 Published Online September 10, 2015 http://dx.doi.org/10.1016/S0140-6736(15)00150-6</a:t>
            </a:r>
          </a:p>
        </p:txBody>
      </p:sp>
    </p:spTree>
    <p:extLst>
      <p:ext uri="{BB962C8B-B14F-4D97-AF65-F5344CB8AC3E}">
        <p14:creationId xmlns:p14="http://schemas.microsoft.com/office/powerpoint/2010/main" val="796100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8293"/>
            <a:ext cx="12192000" cy="923330"/>
          </a:xfrm>
          <a:prstGeom prst="rect">
            <a:avLst/>
          </a:prstGeom>
          <a:solidFill>
            <a:schemeClr val="tx1"/>
          </a:solidFill>
        </p:spPr>
        <p:txBody>
          <a:bodyPr wrap="square">
            <a:spAutoFit/>
          </a:bodyPr>
          <a:lstStyle/>
          <a:p>
            <a:pPr algn="ctr"/>
            <a:r>
              <a:rPr lang="en-AU" sz="5400" b="1" spc="-300" dirty="0">
                <a:solidFill>
                  <a:schemeClr val="tx2"/>
                </a:solidFill>
                <a:latin typeface="Arial Black" charset="0"/>
                <a:ea typeface="Arial Black" charset="0"/>
                <a:cs typeface="Arial Black" charset="0"/>
              </a:rPr>
              <a:t> Method</a:t>
            </a:r>
          </a:p>
        </p:txBody>
      </p:sp>
      <p:sp>
        <p:nvSpPr>
          <p:cNvPr id="5" name="Rectangle 4">
            <a:extLst>
              <a:ext uri="{FF2B5EF4-FFF2-40B4-BE49-F238E27FC236}">
                <a16:creationId xmlns:a16="http://schemas.microsoft.com/office/drawing/2014/main" id="{5CBC1264-3412-4178-B79A-393AC6EA5733}"/>
              </a:ext>
            </a:extLst>
          </p:cNvPr>
          <p:cNvSpPr/>
          <p:nvPr/>
        </p:nvSpPr>
        <p:spPr>
          <a:xfrm>
            <a:off x="195807" y="1366371"/>
            <a:ext cx="11800385" cy="4821833"/>
          </a:xfrm>
          <a:prstGeom prst="rect">
            <a:avLst/>
          </a:prstGeom>
        </p:spPr>
        <p:txBody>
          <a:bodyPr wrap="square">
            <a:spAutoFit/>
          </a:bodyPr>
          <a:lstStyle/>
          <a:p>
            <a:pPr>
              <a:spcAft>
                <a:spcPts val="1000"/>
              </a:spcAft>
            </a:pPr>
            <a:r>
              <a:rPr kumimoji="0" lang="en-AU" sz="2400" b="1" i="0" u="none" strike="noStrike" kern="1200" cap="none" spc="0" normalizeH="0" baseline="0" noProof="0" dirty="0">
                <a:ln>
                  <a:noFill/>
                </a:ln>
                <a:solidFill>
                  <a:schemeClr val="bg1"/>
                </a:solidFill>
                <a:effectLst/>
                <a:uLnTx/>
                <a:uFillTx/>
                <a:latin typeface="Arial" panose="020B0604020202020204"/>
                <a:ea typeface="Times New Roman" panose="02020603050405020304" pitchFamily="18" charset="0"/>
                <a:cs typeface="Times New Roman" panose="02020603050405020304" pitchFamily="18" charset="0"/>
              </a:rPr>
              <a:t>Data was analysed from two state-wide surveys conducted in 2015: </a:t>
            </a:r>
          </a:p>
          <a:p>
            <a:pPr marL="342900" indent="-342900">
              <a:spcAft>
                <a:spcPts val="1000"/>
              </a:spcAft>
              <a:buFont typeface="Wingdings" panose="05000000000000000000" pitchFamily="2" charset="2"/>
              <a:buChar char="q"/>
            </a:pPr>
            <a:r>
              <a:rPr lang="en-AU" sz="2400" b="1" dirty="0">
                <a:solidFill>
                  <a:schemeClr val="accent1"/>
                </a:solidFill>
                <a:ea typeface="Times New Roman" panose="02020603050405020304" pitchFamily="18" charset="0"/>
                <a:cs typeface="Times New Roman" panose="02020603050405020304" pitchFamily="18" charset="0"/>
              </a:rPr>
              <a:t>NSW Network Patient Health Survey - 1132 adults in prison</a:t>
            </a:r>
          </a:p>
          <a:p>
            <a:pPr marL="342900" indent="-342900">
              <a:spcAft>
                <a:spcPts val="1000"/>
              </a:spcAft>
              <a:buFont typeface="Wingdings" panose="05000000000000000000" pitchFamily="2" charset="2"/>
              <a:buChar char="q"/>
            </a:pPr>
            <a:r>
              <a:rPr lang="en-AU" sz="2400" b="1" dirty="0">
                <a:solidFill>
                  <a:schemeClr val="accent1"/>
                </a:solidFill>
                <a:ea typeface="Times New Roman" panose="02020603050405020304" pitchFamily="18" charset="0"/>
                <a:cs typeface="Times New Roman" panose="02020603050405020304" pitchFamily="18" charset="0"/>
              </a:rPr>
              <a:t>Young People in Custody Health Survey - 213 young people in youth justice centres</a:t>
            </a:r>
          </a:p>
          <a:p>
            <a:pPr marL="342900" indent="-342900">
              <a:spcAft>
                <a:spcPts val="1000"/>
              </a:spcAft>
              <a:buFont typeface="Wingdings" panose="05000000000000000000" pitchFamily="2" charset="2"/>
              <a:buChar char="q"/>
            </a:pPr>
            <a:r>
              <a:rPr kumimoji="0" lang="en-AU" sz="2400" b="1" i="0" u="none" strike="noStrike" kern="1200" cap="none" spc="0" normalizeH="0" baseline="0" noProof="0" dirty="0">
                <a:ln>
                  <a:noFill/>
                </a:ln>
                <a:solidFill>
                  <a:srgbClr val="FFFFFF"/>
                </a:solidFill>
                <a:effectLst/>
                <a:uLnTx/>
                <a:uFillTx/>
                <a:latin typeface="Arial" panose="020B0604020202020204"/>
                <a:ea typeface="+mn-ea"/>
                <a:cs typeface="+mn-cs"/>
              </a:rPr>
              <a:t>Statistical testing for significance was not undertaken. </a:t>
            </a:r>
            <a:r>
              <a:rPr lang="en-AU" sz="2400" b="1" dirty="0">
                <a:solidFill>
                  <a:srgbClr val="FFFFFF"/>
                </a:solidFill>
                <a:latin typeface="Arial" panose="020B0604020202020204"/>
              </a:rPr>
              <a:t>Findings of differences between sub-groups of participants must be treated with caution</a:t>
            </a:r>
            <a:r>
              <a:rPr kumimoji="0" lang="en-AU" sz="2400" b="1" i="0" u="none" strike="noStrike" kern="1200" cap="none" spc="0" normalizeH="0" baseline="0" noProof="0" dirty="0">
                <a:ln>
                  <a:noFill/>
                </a:ln>
                <a:solidFill>
                  <a:srgbClr val="F86F08"/>
                </a:solidFill>
                <a:effectLst/>
                <a:uLnTx/>
                <a:uFillTx/>
                <a:latin typeface="Arial" panose="020B0604020202020204"/>
                <a:ea typeface="+mn-ea"/>
                <a:cs typeface="+mn-cs"/>
              </a:rPr>
              <a:t> </a:t>
            </a:r>
          </a:p>
          <a:p>
            <a:pPr marL="342900" marR="0" lvl="0" indent="-342900" algn="l" defTabSz="914400" rtl="0" eaLnBrk="1" fontAlgn="auto" latinLnBrk="0" hangingPunct="1">
              <a:spcBef>
                <a:spcPts val="600"/>
              </a:spcBef>
              <a:spcAft>
                <a:spcPts val="600"/>
              </a:spcAft>
              <a:buClrTx/>
              <a:buSzTx/>
              <a:buFont typeface="Wingdings" panose="05000000000000000000" pitchFamily="2" charset="2"/>
              <a:buChar char="q"/>
              <a:tabLst/>
              <a:defRPr/>
            </a:pPr>
            <a:r>
              <a:rPr kumimoji="0" lang="en-AU" sz="2400" b="1" i="0" u="none" strike="noStrike" kern="1200" cap="none" spc="0" normalizeH="0" baseline="0" noProof="0" dirty="0">
                <a:ln>
                  <a:noFill/>
                </a:ln>
                <a:solidFill>
                  <a:srgbClr val="FFFFFF"/>
                </a:solidFill>
                <a:effectLst/>
                <a:uLnTx/>
                <a:uFillTx/>
                <a:latin typeface="Arial" panose="020B0604020202020204"/>
                <a:ea typeface="+mn-ea"/>
                <a:cs typeface="+mn-cs"/>
              </a:rPr>
              <a:t>Responses in these surveys were primarily based on self-report by participants and therefore are subject to potential recall issues</a:t>
            </a:r>
          </a:p>
          <a:p>
            <a:pPr marL="342900" indent="-342900">
              <a:spcAft>
                <a:spcPts val="1000"/>
              </a:spcAft>
              <a:buFont typeface="Wingdings" panose="05000000000000000000" pitchFamily="2" charset="2"/>
              <a:buChar char="q"/>
            </a:pPr>
            <a:r>
              <a:rPr kumimoji="0" lang="en-AU" sz="2400" b="1" i="0" u="none" strike="noStrike" kern="1200" cap="none" spc="0" normalizeH="0" baseline="0" noProof="0" dirty="0">
                <a:ln>
                  <a:noFill/>
                </a:ln>
                <a:solidFill>
                  <a:srgbClr val="FFFFFF"/>
                </a:solidFill>
                <a:effectLst/>
                <a:uLnTx/>
                <a:uFillTx/>
                <a:latin typeface="Arial" panose="020B0604020202020204"/>
                <a:ea typeface="+mn-ea"/>
                <a:cs typeface="+mn-cs"/>
              </a:rPr>
              <a:t>Small number of participants included in the YPICHS, particularly female participants… generalisation of results from this survey to a broader context should be avoided</a:t>
            </a:r>
          </a:p>
        </p:txBody>
      </p:sp>
    </p:spTree>
    <p:extLst>
      <p:ext uri="{BB962C8B-B14F-4D97-AF65-F5344CB8AC3E}">
        <p14:creationId xmlns:p14="http://schemas.microsoft.com/office/powerpoint/2010/main" val="32090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EDB9F5-D87D-4644-9C31-9F97A08B35AB}"/>
              </a:ext>
            </a:extLst>
          </p:cNvPr>
          <p:cNvSpPr>
            <a:spLocks noGrp="1"/>
          </p:cNvSpPr>
          <p:nvPr>
            <p:ph type="body" sz="quarter" idx="10"/>
          </p:nvPr>
        </p:nvSpPr>
        <p:spPr>
          <a:xfrm>
            <a:off x="0" y="153352"/>
            <a:ext cx="12192000" cy="1544320"/>
          </a:xfrm>
          <a:solidFill>
            <a:schemeClr val="tx1"/>
          </a:solidFill>
        </p:spPr>
        <p:txBody>
          <a:bodyPr/>
          <a:lstStyle/>
          <a:p>
            <a:r>
              <a:rPr lang="en-AU" sz="1400" dirty="0">
                <a:solidFill>
                  <a:schemeClr val="accent1"/>
                </a:solidFill>
              </a:rPr>
              <a:t>   </a:t>
            </a:r>
          </a:p>
          <a:p>
            <a:r>
              <a:rPr lang="en-AU" sz="5400" dirty="0">
                <a:solidFill>
                  <a:schemeClr val="accent1"/>
                </a:solidFill>
              </a:rPr>
              <a:t> Results</a:t>
            </a:r>
          </a:p>
          <a:p>
            <a:r>
              <a:rPr lang="en-AU" sz="3200" dirty="0"/>
              <a:t>  Prevalence of Intergenerational Incarceration</a:t>
            </a:r>
          </a:p>
        </p:txBody>
      </p:sp>
      <p:graphicFrame>
        <p:nvGraphicFramePr>
          <p:cNvPr id="2" name="Chart 1">
            <a:extLst>
              <a:ext uri="{FF2B5EF4-FFF2-40B4-BE49-F238E27FC236}">
                <a16:creationId xmlns:a16="http://schemas.microsoft.com/office/drawing/2014/main" id="{00000000-0008-0000-0000-00000A000000}"/>
              </a:ext>
            </a:extLst>
          </p:cNvPr>
          <p:cNvGraphicFramePr/>
          <p:nvPr>
            <p:extLst>
              <p:ext uri="{D42A27DB-BD31-4B8C-83A1-F6EECF244321}">
                <p14:modId xmlns:p14="http://schemas.microsoft.com/office/powerpoint/2010/main" val="430439462"/>
              </p:ext>
            </p:extLst>
          </p:nvPr>
        </p:nvGraphicFramePr>
        <p:xfrm>
          <a:off x="187325" y="1851024"/>
          <a:ext cx="5521325" cy="4235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16563CD-E73D-40AA-B24B-87B2E6A3FC2D}"/>
              </a:ext>
            </a:extLst>
          </p:cNvPr>
          <p:cNvGraphicFramePr/>
          <p:nvPr>
            <p:extLst>
              <p:ext uri="{D42A27DB-BD31-4B8C-83A1-F6EECF244321}">
                <p14:modId xmlns:p14="http://schemas.microsoft.com/office/powerpoint/2010/main" val="3885741656"/>
              </p:ext>
            </p:extLst>
          </p:nvPr>
        </p:nvGraphicFramePr>
        <p:xfrm>
          <a:off x="5873750" y="1707831"/>
          <a:ext cx="5924550" cy="45913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587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6CD2-A86A-8F04-5CAE-B4735D2A626C}"/>
              </a:ext>
            </a:extLst>
          </p:cNvPr>
          <p:cNvSpPr>
            <a:spLocks noGrp="1"/>
          </p:cNvSpPr>
          <p:nvPr>
            <p:ph type="title"/>
          </p:nvPr>
        </p:nvSpPr>
        <p:spPr>
          <a:xfrm>
            <a:off x="155171" y="831084"/>
            <a:ext cx="3517567" cy="2093975"/>
          </a:xfrm>
        </p:spPr>
        <p:txBody>
          <a:bodyPr/>
          <a:lstStyle/>
          <a:p>
            <a:pPr marL="0" marR="0" lvl="0" indent="0" defTabSz="914400" rtl="0" eaLnBrk="1" fontAlgn="auto" latinLnBrk="0" hangingPunct="1">
              <a:lnSpc>
                <a:spcPct val="100000"/>
              </a:lnSpc>
              <a:spcBef>
                <a:spcPts val="0"/>
              </a:spcBef>
              <a:spcAft>
                <a:spcPts val="0"/>
              </a:spcAft>
              <a:tabLst/>
              <a:defRPr/>
            </a:pPr>
            <a:br>
              <a:rPr kumimoji="0" lang="en-AU" sz="5400" b="1" i="0" u="none" strike="noStrike" kern="1200" cap="none" spc="0" normalizeH="0" baseline="0" noProof="0" dirty="0">
                <a:ln>
                  <a:noFill/>
                </a:ln>
                <a:solidFill>
                  <a:srgbClr val="34B1E5"/>
                </a:solidFill>
                <a:effectLst/>
                <a:uLnTx/>
                <a:uFillTx/>
                <a:latin typeface="Arial" panose="020B0604020202020204"/>
                <a:ea typeface="+mn-ea"/>
                <a:cs typeface="+mn-cs"/>
              </a:rPr>
            </a:br>
            <a:endParaRPr lang="en-AU" b="1" dirty="0"/>
          </a:p>
        </p:txBody>
      </p:sp>
      <p:sp>
        <p:nvSpPr>
          <p:cNvPr id="3" name="Content Placeholder 2">
            <a:extLst>
              <a:ext uri="{FF2B5EF4-FFF2-40B4-BE49-F238E27FC236}">
                <a16:creationId xmlns:a16="http://schemas.microsoft.com/office/drawing/2014/main" id="{FEB74FDB-57AF-B064-1B65-70746FC45673}"/>
              </a:ext>
            </a:extLst>
          </p:cNvPr>
          <p:cNvSpPr>
            <a:spLocks noGrp="1"/>
          </p:cNvSpPr>
          <p:nvPr>
            <p:ph idx="1"/>
          </p:nvPr>
        </p:nvSpPr>
        <p:spPr/>
        <p:txBody>
          <a:bodyPr/>
          <a:lstStyle/>
          <a:p>
            <a:endParaRPr lang="en-AU" dirty="0"/>
          </a:p>
        </p:txBody>
      </p:sp>
      <p:sp>
        <p:nvSpPr>
          <p:cNvPr id="4" name="Text Placeholder 3">
            <a:extLst>
              <a:ext uri="{FF2B5EF4-FFF2-40B4-BE49-F238E27FC236}">
                <a16:creationId xmlns:a16="http://schemas.microsoft.com/office/drawing/2014/main" id="{227971C0-FEBB-3719-1B81-EF6AE0357ADE}"/>
              </a:ext>
            </a:extLst>
          </p:cNvPr>
          <p:cNvSpPr>
            <a:spLocks noGrp="1"/>
          </p:cNvSpPr>
          <p:nvPr>
            <p:ph type="body" sz="half" idx="2"/>
          </p:nvPr>
        </p:nvSpPr>
        <p:spPr>
          <a:xfrm>
            <a:off x="155171" y="1927924"/>
            <a:ext cx="4329743" cy="306450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4B1E5"/>
                </a:solidFill>
                <a:effectLst/>
                <a:uLnTx/>
                <a:uFillTx/>
                <a:latin typeface="Arial Black" panose="020B0A04020102020204" pitchFamily="34" charset="0"/>
              </a:rPr>
              <a:t>Intergenerational Incarceration by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4B1E5"/>
                </a:solidFill>
                <a:effectLst/>
                <a:uLnTx/>
                <a:uFillTx/>
                <a:latin typeface="Arial Black" panose="020B0A04020102020204" pitchFamily="34" charset="0"/>
              </a:rPr>
              <a:t>Aboriginal status</a:t>
            </a:r>
          </a:p>
          <a:p>
            <a:endParaRPr lang="en-AU" dirty="0"/>
          </a:p>
        </p:txBody>
      </p:sp>
      <p:graphicFrame>
        <p:nvGraphicFramePr>
          <p:cNvPr id="5" name="Chart 4">
            <a:extLst>
              <a:ext uri="{FF2B5EF4-FFF2-40B4-BE49-F238E27FC236}">
                <a16:creationId xmlns:a16="http://schemas.microsoft.com/office/drawing/2014/main" id="{7BBBFC73-E8D8-F73A-6D56-71033587C955}"/>
              </a:ext>
            </a:extLst>
          </p:cNvPr>
          <p:cNvGraphicFramePr>
            <a:graphicFrameLocks/>
          </p:cNvGraphicFramePr>
          <p:nvPr>
            <p:extLst>
              <p:ext uri="{D42A27DB-BD31-4B8C-83A1-F6EECF244321}">
                <p14:modId xmlns:p14="http://schemas.microsoft.com/office/powerpoint/2010/main" val="3327532094"/>
              </p:ext>
            </p:extLst>
          </p:nvPr>
        </p:nvGraphicFramePr>
        <p:xfrm>
          <a:off x="4788130" y="133004"/>
          <a:ext cx="7248699" cy="6583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552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6CD2-A86A-8F04-5CAE-B4735D2A626C}"/>
              </a:ext>
            </a:extLst>
          </p:cNvPr>
          <p:cNvSpPr>
            <a:spLocks noGrp="1"/>
          </p:cNvSpPr>
          <p:nvPr>
            <p:ph type="title"/>
          </p:nvPr>
        </p:nvSpPr>
        <p:spPr>
          <a:xfrm>
            <a:off x="263236" y="831723"/>
            <a:ext cx="3517567" cy="2093975"/>
          </a:xfrm>
        </p:spPr>
        <p:txBody>
          <a:bodyPr/>
          <a:lstStyle/>
          <a:p>
            <a:pPr marL="0" marR="0" lvl="0" indent="0" defTabSz="914400" rtl="0" eaLnBrk="1" fontAlgn="auto" latinLnBrk="0" hangingPunct="1">
              <a:lnSpc>
                <a:spcPct val="100000"/>
              </a:lnSpc>
              <a:spcBef>
                <a:spcPts val="0"/>
              </a:spcBef>
              <a:spcAft>
                <a:spcPts val="0"/>
              </a:spcAft>
              <a:tabLst/>
              <a:defRPr/>
            </a:pPr>
            <a:br>
              <a:rPr kumimoji="0" lang="en-AU" sz="5400" b="0" i="0" u="none" strike="noStrike" kern="1200" cap="none" spc="0" normalizeH="0" baseline="0" noProof="0" dirty="0">
                <a:ln>
                  <a:noFill/>
                </a:ln>
                <a:solidFill>
                  <a:srgbClr val="34B1E5"/>
                </a:solidFill>
                <a:effectLst/>
                <a:uLnTx/>
                <a:uFillTx/>
                <a:latin typeface="Arial" panose="020B0604020202020204"/>
                <a:ea typeface="+mn-ea"/>
                <a:cs typeface="+mn-cs"/>
              </a:rPr>
            </a:br>
            <a:endParaRPr lang="en-AU" dirty="0"/>
          </a:p>
        </p:txBody>
      </p:sp>
      <p:sp>
        <p:nvSpPr>
          <p:cNvPr id="3" name="Content Placeholder 2">
            <a:extLst>
              <a:ext uri="{FF2B5EF4-FFF2-40B4-BE49-F238E27FC236}">
                <a16:creationId xmlns:a16="http://schemas.microsoft.com/office/drawing/2014/main" id="{FEB74FDB-57AF-B064-1B65-70746FC45673}"/>
              </a:ext>
            </a:extLst>
          </p:cNvPr>
          <p:cNvSpPr>
            <a:spLocks noGrp="1"/>
          </p:cNvSpPr>
          <p:nvPr>
            <p:ph idx="1"/>
          </p:nvPr>
        </p:nvSpPr>
        <p:spPr/>
        <p:txBody>
          <a:bodyPr/>
          <a:lstStyle/>
          <a:p>
            <a:endParaRPr lang="en-AU" dirty="0"/>
          </a:p>
        </p:txBody>
      </p:sp>
      <p:sp>
        <p:nvSpPr>
          <p:cNvPr id="4" name="Text Placeholder 3">
            <a:extLst>
              <a:ext uri="{FF2B5EF4-FFF2-40B4-BE49-F238E27FC236}">
                <a16:creationId xmlns:a16="http://schemas.microsoft.com/office/drawing/2014/main" id="{227971C0-FEBB-3719-1B81-EF6AE0357ADE}"/>
              </a:ext>
            </a:extLst>
          </p:cNvPr>
          <p:cNvSpPr>
            <a:spLocks noGrp="1"/>
          </p:cNvSpPr>
          <p:nvPr>
            <p:ph type="body" sz="half" idx="2"/>
          </p:nvPr>
        </p:nvSpPr>
        <p:spPr>
          <a:xfrm>
            <a:off x="141219" y="2387350"/>
            <a:ext cx="4161032" cy="3064505"/>
          </a:xfrm>
        </p:spPr>
        <p:txBody>
          <a:bodyPr/>
          <a:lstStyle/>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Intergenerational </a:t>
            </a:r>
          </a:p>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Incarceration </a:t>
            </a:r>
          </a:p>
          <a:p>
            <a:pPr marL="0" marR="0" lvl="0" indent="0" defTabSz="457162" rtl="0" eaLnBrk="1" fontAlgn="auto" latinLnBrk="0" hangingPunct="1">
              <a:lnSpc>
                <a:spcPct val="65000"/>
              </a:lnSpc>
              <a:spcBef>
                <a:spcPct val="20000"/>
              </a:spcBef>
              <a:spcAft>
                <a:spcPts val="0"/>
              </a:spcAft>
              <a:buClrTx/>
              <a:buSzTx/>
              <a:buFont typeface="Arial"/>
              <a:buNone/>
              <a:tabLst/>
              <a:defRPr/>
            </a:pPr>
            <a:r>
              <a:rPr kumimoji="0" lang="en-AU" sz="3200" b="1" i="0" u="none" strike="noStrike" kern="1200" cap="none" spc="0" normalizeH="0" baseline="0" noProof="0" dirty="0">
                <a:ln>
                  <a:noFill/>
                </a:ln>
                <a:solidFill>
                  <a:srgbClr val="34B1E5"/>
                </a:solidFill>
                <a:effectLst/>
                <a:uLnTx/>
                <a:uFillTx/>
                <a:latin typeface="Arial Black" charset="0"/>
              </a:rPr>
              <a:t>by sex</a:t>
            </a:r>
          </a:p>
          <a:p>
            <a:endParaRPr lang="en-AU" dirty="0"/>
          </a:p>
        </p:txBody>
      </p:sp>
      <p:graphicFrame>
        <p:nvGraphicFramePr>
          <p:cNvPr id="6" name="Chart 5">
            <a:extLst>
              <a:ext uri="{FF2B5EF4-FFF2-40B4-BE49-F238E27FC236}">
                <a16:creationId xmlns:a16="http://schemas.microsoft.com/office/drawing/2014/main" id="{40F3129B-A81C-3E78-00E7-04E673720B2A}"/>
              </a:ext>
            </a:extLst>
          </p:cNvPr>
          <p:cNvGraphicFramePr/>
          <p:nvPr>
            <p:extLst>
              <p:ext uri="{D42A27DB-BD31-4B8C-83A1-F6EECF244321}">
                <p14:modId xmlns:p14="http://schemas.microsoft.com/office/powerpoint/2010/main" val="798688259"/>
              </p:ext>
            </p:extLst>
          </p:nvPr>
        </p:nvGraphicFramePr>
        <p:xfrm>
          <a:off x="4823699" y="141316"/>
          <a:ext cx="7105065" cy="6583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6779758"/>
      </p:ext>
    </p:extLst>
  </p:cSld>
  <p:clrMapOvr>
    <a:masterClrMapping/>
  </p:clrMapOvr>
</p:sld>
</file>

<file path=ppt/theme/theme1.xml><?xml version="1.0" encoding="utf-8"?>
<a:theme xmlns:a="http://schemas.openxmlformats.org/drawingml/2006/main" name="Old Brand">
  <a:themeElements>
    <a:clrScheme name="">
      <a:dk1>
        <a:srgbClr val="0F1012"/>
      </a:dk1>
      <a:lt1>
        <a:srgbClr val="FFFFFF"/>
      </a:lt1>
      <a:dk2>
        <a:srgbClr val="34B0E6"/>
      </a:dk2>
      <a:lt2>
        <a:srgbClr val="4B4E4B"/>
      </a:lt2>
      <a:accent1>
        <a:srgbClr val="34B1E5"/>
      </a:accent1>
      <a:accent2>
        <a:srgbClr val="5CC0EB"/>
      </a:accent2>
      <a:accent3>
        <a:srgbClr val="AEDEF5"/>
      </a:accent3>
      <a:accent4>
        <a:srgbClr val="CBEAF8"/>
      </a:accent4>
      <a:accent5>
        <a:srgbClr val="EAF7FC"/>
      </a:accent5>
      <a:accent6>
        <a:srgbClr val="4B4E4A"/>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90000" anchor="t" anchorCtr="0"/>
      <a:lstStyle>
        <a:defPPr marL="0" indent="0" algn="ctr">
          <a:lnSpc>
            <a:spcPct val="75000"/>
          </a:lnSpc>
          <a:buNone/>
          <a:defRPr sz="1600" b="1" dirty="0" smtClean="0">
            <a:solidFill>
              <a:srgbClr val="35B0E6"/>
            </a:solidFill>
            <a:latin typeface="Helvetica Neue" charset="0"/>
            <a:ea typeface="Helvetica Neue" charset="0"/>
            <a:cs typeface="Helvetica Neue" charset="0"/>
          </a:defRPr>
        </a:defPPr>
      </a:lstStyle>
    </a:txDef>
  </a:objectDefaults>
  <a:extraClrSchemeLst/>
  <a:extLst>
    <a:ext uri="{05A4C25C-085E-4340-85A3-A5531E510DB2}">
      <thm15:themeFamily xmlns:thm15="http://schemas.microsoft.com/office/thememl/2012/main" name="Old Brand" id="{8F4BC6F0-5159-3E4E-AFE7-25A4B2C3E702}" vid="{731D6458-CB85-F942-A102-6A08FC5A76F2}"/>
    </a:ext>
  </a:extLst>
</a:theme>
</file>

<file path=ppt/theme/theme2.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F1012"/>
    </a:dk1>
    <a:lt1>
      <a:srgbClr val="FFFFFF"/>
    </a:lt1>
    <a:dk2>
      <a:srgbClr val="34B0E6"/>
    </a:dk2>
    <a:lt2>
      <a:srgbClr val="4B4E4B"/>
    </a:lt2>
    <a:accent1>
      <a:srgbClr val="34B1E5"/>
    </a:accent1>
    <a:accent2>
      <a:srgbClr val="5CC0EB"/>
    </a:accent2>
    <a:accent3>
      <a:srgbClr val="AEDEF5"/>
    </a:accent3>
    <a:accent4>
      <a:srgbClr val="CBEAF8"/>
    </a:accent4>
    <a:accent5>
      <a:srgbClr val="EAF7FC"/>
    </a:accent5>
    <a:accent6>
      <a:srgbClr val="4B4E4A"/>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F1012"/>
    </a:dk1>
    <a:lt1>
      <a:srgbClr val="FFFFFF"/>
    </a:lt1>
    <a:dk2>
      <a:srgbClr val="34B0E6"/>
    </a:dk2>
    <a:lt2>
      <a:srgbClr val="4B4E4B"/>
    </a:lt2>
    <a:accent1>
      <a:srgbClr val="34B1E5"/>
    </a:accent1>
    <a:accent2>
      <a:srgbClr val="5CC0EB"/>
    </a:accent2>
    <a:accent3>
      <a:srgbClr val="AEDEF5"/>
    </a:accent3>
    <a:accent4>
      <a:srgbClr val="CBEAF8"/>
    </a:accent4>
    <a:accent5>
      <a:srgbClr val="EAF7FC"/>
    </a:accent5>
    <a:accent6>
      <a:srgbClr val="4B4E4A"/>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F1012"/>
    </a:dk1>
    <a:lt1>
      <a:srgbClr val="FFFFFF"/>
    </a:lt1>
    <a:dk2>
      <a:srgbClr val="34B0E6"/>
    </a:dk2>
    <a:lt2>
      <a:srgbClr val="4B4E4B"/>
    </a:lt2>
    <a:accent1>
      <a:srgbClr val="34B1E5"/>
    </a:accent1>
    <a:accent2>
      <a:srgbClr val="5CC0EB"/>
    </a:accent2>
    <a:accent3>
      <a:srgbClr val="AEDEF5"/>
    </a:accent3>
    <a:accent4>
      <a:srgbClr val="CBEAF8"/>
    </a:accent4>
    <a:accent5>
      <a:srgbClr val="EAF7FC"/>
    </a:accent5>
    <a:accent6>
      <a:srgbClr val="4B4E4A"/>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5">
    <a:dk1>
      <a:sysClr val="windowText" lastClr="000000"/>
    </a:dk1>
    <a:lt1>
      <a:sysClr val="window" lastClr="FFFFFF"/>
    </a:lt1>
    <a:dk2>
      <a:srgbClr val="44546A"/>
    </a:dk2>
    <a:lt2>
      <a:srgbClr val="E7E6E6"/>
    </a:lt2>
    <a:accent1>
      <a:srgbClr val="00B0F0"/>
    </a:accent1>
    <a:accent2>
      <a:srgbClr val="7F7F7F"/>
    </a:accent2>
    <a:accent3>
      <a:srgbClr val="61D6FF"/>
    </a:accent3>
    <a:accent4>
      <a:srgbClr val="BFBFBF"/>
    </a:accent4>
    <a:accent5>
      <a:srgbClr val="D9F5FF"/>
    </a:accent5>
    <a:accent6>
      <a:srgbClr val="F2F2F2"/>
    </a:accent6>
    <a:hlink>
      <a:srgbClr val="00B0F0"/>
    </a:hlink>
    <a:folHlink>
      <a:srgbClr val="00B0F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5">
    <a:dk1>
      <a:sysClr val="windowText" lastClr="000000"/>
    </a:dk1>
    <a:lt1>
      <a:sysClr val="window" lastClr="FFFFFF"/>
    </a:lt1>
    <a:dk2>
      <a:srgbClr val="44546A"/>
    </a:dk2>
    <a:lt2>
      <a:srgbClr val="E7E6E6"/>
    </a:lt2>
    <a:accent1>
      <a:srgbClr val="00B0F0"/>
    </a:accent1>
    <a:accent2>
      <a:srgbClr val="7F7F7F"/>
    </a:accent2>
    <a:accent3>
      <a:srgbClr val="61D6FF"/>
    </a:accent3>
    <a:accent4>
      <a:srgbClr val="BFBFBF"/>
    </a:accent4>
    <a:accent5>
      <a:srgbClr val="D9F5FF"/>
    </a:accent5>
    <a:accent6>
      <a:srgbClr val="F2F2F2"/>
    </a:accent6>
    <a:hlink>
      <a:srgbClr val="00B0F0"/>
    </a:hlink>
    <a:folHlink>
      <a:srgbClr val="00B0F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3.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E2E032-319D-4C17-AE22-6495431F6E23}">
  <ds:schemaRefs>
    <ds:schemaRef ds:uri="http://schemas.microsoft.com/sharepoint/v3/contenttype/forms"/>
  </ds:schemaRefs>
</ds:datastoreItem>
</file>

<file path=customXml/itemProps2.xml><?xml version="1.0" encoding="utf-8"?>
<ds:datastoreItem xmlns:ds="http://schemas.openxmlformats.org/officeDocument/2006/customXml" ds:itemID="{7AD8B3BE-069A-4A0C-B3C2-723B7493C3CF}">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aca0efd4-3a5f-4ee8-bf7b-96cf9b6ad45e"/>
    <ds:schemaRef ds:uri="ddeb7388-aac9-47db-8ac6-a70ad7dd32d3"/>
    <ds:schemaRef ds:uri="http://www.w3.org/XML/1998/namespace"/>
    <ds:schemaRef ds:uri="http://purl.org/dc/terms/"/>
  </ds:schemaRefs>
</ds:datastoreItem>
</file>

<file path=customXml/itemProps3.xml><?xml version="1.0" encoding="utf-8"?>
<ds:datastoreItem xmlns:ds="http://schemas.openxmlformats.org/officeDocument/2006/customXml" ds:itemID="{C4A42468-14EB-4755-A3D6-7673E6B9028C}"/>
</file>

<file path=docProps/app.xml><?xml version="1.0" encoding="utf-8"?>
<Properties xmlns="http://schemas.openxmlformats.org/officeDocument/2006/extended-properties" xmlns:vt="http://schemas.openxmlformats.org/officeDocument/2006/docPropsVTypes">
  <TotalTime>10214</TotalTime>
  <Words>6353</Words>
  <Application>Microsoft Office PowerPoint</Application>
  <PresentationFormat>Widescreen</PresentationFormat>
  <Paragraphs>321</Paragraphs>
  <Slides>24</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-apple-system</vt:lpstr>
      <vt:lpstr>Arial</vt:lpstr>
      <vt:lpstr>Arial Black</vt:lpstr>
      <vt:lpstr>Calibri</vt:lpstr>
      <vt:lpstr>Georgia Pro Cond Light</vt:lpstr>
      <vt:lpstr>Helvetica Neue</vt:lpstr>
      <vt:lpstr>Helvetica Neue Bold</vt:lpstr>
      <vt:lpstr>Montserrat</vt:lpstr>
      <vt:lpstr>Open Sans</vt:lpstr>
      <vt:lpstr>Playfair Display</vt:lpstr>
      <vt:lpstr>Speak Pro</vt:lpstr>
      <vt:lpstr>Wingdings</vt:lpstr>
      <vt:lpstr>Old Brand</vt:lpstr>
      <vt:lpstr>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Intergenerational incarceration in NSW: Characteristics of people in prison who experienced parental imprisonment as a child </dc:title>
  <dc:creator>Erica Breuer</dc:creator>
  <cp:lastModifiedBy>Elizabeth Sullivan</cp:lastModifiedBy>
  <cp:revision>18</cp:revision>
  <dcterms:created xsi:type="dcterms:W3CDTF">2021-03-04T23:23:12Z</dcterms:created>
  <dcterms:modified xsi:type="dcterms:W3CDTF">2023-08-13T22:39:28Z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bc56bdda6a6a44c48d8cfdd96ad4c1470">
    <vt:lpwstr>Report|55c057c3-5c13-4ca6-8dab-3fe1e0497fe2</vt:lpwstr>
  </property>
  <property fmtid="{D5CDD505-2E9C-101B-9397-08002B2CF9AE}" pid="4" name="Content tags">
    <vt:lpwstr>105;#Conference proceedings / Presentations|c21264d4-9564-4e41-9805-0fcb8759ef5a</vt:lpwstr>
  </property>
  <property fmtid="{D5CDD505-2E9C-101B-9397-08002B2CF9AE}" pid="5" name="DC.Type.DocType (JSMS">
    <vt:lpwstr>28;#Report|55c057c3-5c13-4ca6-8dab-3fe1e0497fe2</vt:lpwstr>
  </property>
</Properties>
</file>