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charts/colors8.xml" ContentType="application/vnd.ms-office.chartcolorstyle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diagrams/colors2.xml" ContentType="application/vnd.openxmlformats-officedocument.drawingml.diagramColors+xml"/>
  <Override PartName="/ppt/charts/colors13.xml" ContentType="application/vnd.ms-office.chartcolor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diagrams/drawing2.xml" ContentType="application/vnd.ms-office.drawingml.diagramDrawing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style8.xml" ContentType="application/vnd.ms-office.chartstyle+xml"/>
  <Override PartName="/ppt/charts/chart8.xml" ContentType="application/vnd.openxmlformats-officedocument.drawingml.chart+xml"/>
  <Override PartName="/ppt/diagrams/layout3.xml" ContentType="application/vnd.openxmlformats-officedocument.drawingml.diagramLayou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diagrams/quickStyle3.xml" ContentType="application/vnd.openxmlformats-officedocument.drawingml.diagramStyl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diagrams/colors3.xml" ContentType="application/vnd.openxmlformats-officedocument.drawingml.diagramColors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1" r:id="rId2"/>
    <p:sldId id="337" r:id="rId3"/>
    <p:sldId id="388" r:id="rId4"/>
    <p:sldId id="303" r:id="rId5"/>
    <p:sldId id="428" r:id="rId6"/>
    <p:sldId id="429" r:id="rId7"/>
    <p:sldId id="389" r:id="rId8"/>
    <p:sldId id="484" r:id="rId9"/>
    <p:sldId id="333" r:id="rId10"/>
    <p:sldId id="344" r:id="rId11"/>
    <p:sldId id="335" r:id="rId12"/>
    <p:sldId id="478" r:id="rId13"/>
    <p:sldId id="431" r:id="rId14"/>
    <p:sldId id="479" r:id="rId15"/>
    <p:sldId id="452" r:id="rId16"/>
    <p:sldId id="480" r:id="rId17"/>
    <p:sldId id="453" r:id="rId18"/>
    <p:sldId id="481" r:id="rId19"/>
    <p:sldId id="462" r:id="rId20"/>
    <p:sldId id="482" r:id="rId21"/>
    <p:sldId id="368" r:id="rId22"/>
    <p:sldId id="441" r:id="rId23"/>
    <p:sldId id="466" r:id="rId24"/>
    <p:sldId id="468" r:id="rId25"/>
    <p:sldId id="467" r:id="rId26"/>
    <p:sldId id="456" r:id="rId27"/>
    <p:sldId id="463" r:id="rId28"/>
    <p:sldId id="469" r:id="rId29"/>
    <p:sldId id="485" r:id="rId30"/>
    <p:sldId id="472" r:id="rId31"/>
    <p:sldId id="473" r:id="rId32"/>
    <p:sldId id="455" r:id="rId33"/>
    <p:sldId id="474" r:id="rId34"/>
    <p:sldId id="486" r:id="rId35"/>
    <p:sldId id="464" r:id="rId36"/>
    <p:sldId id="475" r:id="rId37"/>
    <p:sldId id="476" r:id="rId38"/>
    <p:sldId id="437" r:id="rId39"/>
    <p:sldId id="458" r:id="rId40"/>
    <p:sldId id="459" r:id="rId41"/>
    <p:sldId id="422" r:id="rId42"/>
    <p:sldId id="359" r:id="rId43"/>
    <p:sldId id="483" r:id="rId44"/>
    <p:sldId id="487" r:id="rId45"/>
    <p:sldId id="404" r:id="rId46"/>
    <p:sldId id="331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EFF"/>
    <a:srgbClr val="F61E2D"/>
    <a:srgbClr val="E00918"/>
    <a:srgbClr val="E30918"/>
    <a:srgbClr val="D90011"/>
    <a:srgbClr val="DA0012"/>
    <a:srgbClr val="CD0A20"/>
    <a:srgbClr val="CD0920"/>
    <a:srgbClr val="D7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/>
    <p:restoredTop sz="86343" autoAdjust="0"/>
  </p:normalViewPr>
  <p:slideViewPr>
    <p:cSldViewPr snapToGrid="0" snapToObjects="1">
      <p:cViewPr varScale="1">
        <p:scale>
          <a:sx n="124" d="100"/>
          <a:sy n="124" d="100"/>
        </p:scale>
        <p:origin x="192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3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362722/Dropbox%20(Griffith%20University)/2019/research/conferences%20and%20presentations/ARCJ%20conference%202019/presentation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Offenders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Sheet1!$B$83:$E$83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3-D641-B3C0-83CA82822EAC}"/>
            </c:ext>
          </c:extLst>
        </c:ser>
        <c:ser>
          <c:idx val="1"/>
          <c:order val="1"/>
          <c:tx>
            <c:strRef>
              <c:f>Sheet1!$A$84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Sheet1!$B$84:$E$84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3-D641-B3C0-83CA82822EAC}"/>
            </c:ext>
          </c:extLst>
        </c:ser>
        <c:ser>
          <c:idx val="2"/>
          <c:order val="2"/>
          <c:tx>
            <c:strRef>
              <c:f>Sheet1!$A$85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Sheet1!$B$85:$E$85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3-D641-B3C0-83CA82822EAC}"/>
            </c:ext>
          </c:extLst>
        </c:ser>
        <c:ser>
          <c:idx val="3"/>
          <c:order val="3"/>
          <c:tx>
            <c:strRef>
              <c:f>Sheet1!$A$86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Sheet1!$B$86:$E$86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E3-D641-B3C0-83CA8282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8351"/>
        <c:axId val="155707343"/>
      </c:barChart>
      <c:catAx>
        <c:axId val="1558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343"/>
        <c:crosses val="autoZero"/>
        <c:auto val="1"/>
        <c:lblAlgn val="ctr"/>
        <c:lblOffset val="100"/>
        <c:noMultiLvlLbl val="0"/>
      </c:catAx>
      <c:valAx>
        <c:axId val="1557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3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Sheet1!$B$83:$E$83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3-D641-B3C0-83CA82822EAC}"/>
            </c:ext>
          </c:extLst>
        </c:ser>
        <c:ser>
          <c:idx val="1"/>
          <c:order val="1"/>
          <c:tx>
            <c:strRef>
              <c:f>Sheet1!$A$84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Sheet1!$B$84:$E$84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3-D641-B3C0-83CA82822EAC}"/>
            </c:ext>
          </c:extLst>
        </c:ser>
        <c:ser>
          <c:idx val="2"/>
          <c:order val="2"/>
          <c:tx>
            <c:strRef>
              <c:f>Sheet1!$A$85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Sheet1!$B$85:$E$85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3-D641-B3C0-83CA82822EAC}"/>
            </c:ext>
          </c:extLst>
        </c:ser>
        <c:ser>
          <c:idx val="3"/>
          <c:order val="3"/>
          <c:tx>
            <c:strRef>
              <c:f>Sheet1!$A$86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Sheet1!$B$86:$E$86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E3-D641-B3C0-83CA8282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8351"/>
        <c:axId val="155707343"/>
      </c:barChart>
      <c:catAx>
        <c:axId val="1558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343"/>
        <c:crosses val="autoZero"/>
        <c:auto val="1"/>
        <c:lblAlgn val="ctr"/>
        <c:lblOffset val="100"/>
        <c:noMultiLvlLbl val="0"/>
      </c:catAx>
      <c:valAx>
        <c:axId val="1557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3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Sheet1!$B$83:$E$83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3-D641-B3C0-83CA82822EAC}"/>
            </c:ext>
          </c:extLst>
        </c:ser>
        <c:ser>
          <c:idx val="1"/>
          <c:order val="1"/>
          <c:tx>
            <c:strRef>
              <c:f>Sheet1!$A$84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Sheet1!$B$84:$E$84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3-D641-B3C0-83CA82822EAC}"/>
            </c:ext>
          </c:extLst>
        </c:ser>
        <c:ser>
          <c:idx val="2"/>
          <c:order val="2"/>
          <c:tx>
            <c:strRef>
              <c:f>Sheet1!$A$85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Sheet1!$B$85:$E$85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3-D641-B3C0-83CA82822EAC}"/>
            </c:ext>
          </c:extLst>
        </c:ser>
        <c:ser>
          <c:idx val="3"/>
          <c:order val="3"/>
          <c:tx>
            <c:strRef>
              <c:f>Sheet1!$A$86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Sheet1!$B$86:$E$86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E3-D641-B3C0-83CA8282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8351"/>
        <c:axId val="155707343"/>
      </c:barChart>
      <c:catAx>
        <c:axId val="1558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343"/>
        <c:crosses val="autoZero"/>
        <c:auto val="1"/>
        <c:lblAlgn val="ctr"/>
        <c:lblOffset val="100"/>
        <c:noMultiLvlLbl val="0"/>
      </c:catAx>
      <c:valAx>
        <c:axId val="1557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3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Sheet1!$B$83:$E$83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3-D641-B3C0-83CA82822EAC}"/>
            </c:ext>
          </c:extLst>
        </c:ser>
        <c:ser>
          <c:idx val="1"/>
          <c:order val="1"/>
          <c:tx>
            <c:strRef>
              <c:f>Sheet1!$A$84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Sheet1!$B$84:$E$84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3-D641-B3C0-83CA82822EAC}"/>
            </c:ext>
          </c:extLst>
        </c:ser>
        <c:ser>
          <c:idx val="2"/>
          <c:order val="2"/>
          <c:tx>
            <c:strRef>
              <c:f>Sheet1!$A$85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Sheet1!$B$85:$E$85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E3-D641-B3C0-83CA82822EAC}"/>
            </c:ext>
          </c:extLst>
        </c:ser>
        <c:ser>
          <c:idx val="3"/>
          <c:order val="3"/>
          <c:tx>
            <c:strRef>
              <c:f>Sheet1!$A$86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Sheet1!$B$82:$E$82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Sheet1!$B$86:$E$86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E3-D641-B3C0-83CA8282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8351"/>
        <c:axId val="155707343"/>
      </c:barChart>
      <c:catAx>
        <c:axId val="1558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07343"/>
        <c:crosses val="autoZero"/>
        <c:auto val="1"/>
        <c:lblAlgn val="ctr"/>
        <c:lblOffset val="100"/>
        <c:noMultiLvlLbl val="0"/>
      </c:catAx>
      <c:valAx>
        <c:axId val="1557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3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Sheet1!$A$97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Sheet1!$B$96:$E$96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Sheet1!$B$97:$E$97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8-FB4B-9052-413494345F3D}"/>
            </c:ext>
          </c:extLst>
        </c:ser>
        <c:ser>
          <c:idx val="1"/>
          <c:order val="1"/>
          <c:tx>
            <c:strRef>
              <c:f>Sheet1!$A$98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Sheet1!$B$96:$E$96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Sheet1!$B$98:$E$98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8-FB4B-9052-413494345F3D}"/>
            </c:ext>
          </c:extLst>
        </c:ser>
        <c:ser>
          <c:idx val="2"/>
          <c:order val="2"/>
          <c:tx>
            <c:strRef>
              <c:f>Sheet1!$A$99</c:f>
              <c:strCache>
                <c:ptCount val="1"/>
                <c:pt idx="0">
                  <c:v>Court and any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Sheet1!$B$96:$E$96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Sheet1!$B$99:$E$99</c:f>
              <c:numCache>
                <c:formatCode>General</c:formatCode>
                <c:ptCount val="4"/>
                <c:pt idx="0">
                  <c:v>46</c:v>
                </c:pt>
                <c:pt idx="1">
                  <c:v>31</c:v>
                </c:pt>
                <c:pt idx="2">
                  <c:v>38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8-FB4B-9052-413494345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765119"/>
        <c:axId val="265766799"/>
      </c:barChart>
      <c:catAx>
        <c:axId val="26576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766799"/>
        <c:crosses val="autoZero"/>
        <c:auto val="1"/>
        <c:lblAlgn val="ctr"/>
        <c:lblOffset val="100"/>
        <c:noMultiLvlLbl val="0"/>
      </c:catAx>
      <c:valAx>
        <c:axId val="26576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76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AA-BB42-BA3E-DB7601E06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AA-BB42-BA3E-DB7601E069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AA-BB42-BA3E-DB7601E06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AA-BB42-BA3E-DB7601E069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Sheet1!$A$14:$A$17</c:f>
              <c:strCache>
                <c:ptCount val="4"/>
                <c:pt idx="0">
                  <c:v>court only</c:v>
                </c:pt>
                <c:pt idx="1">
                  <c:v>court and child protection</c:v>
                </c:pt>
                <c:pt idx="2">
                  <c:v>court and mental health</c:v>
                </c:pt>
                <c:pt idx="3">
                  <c:v>court, child protection and mental health</c:v>
                </c:pt>
              </c:strCache>
            </c:strRef>
          </c:cat>
          <c:val>
            <c:numRef>
              <c:f>Sheet1!$B$14:$B$17</c:f>
              <c:numCache>
                <c:formatCode>General</c:formatCode>
                <c:ptCount val="4"/>
                <c:pt idx="0">
                  <c:v>77.7</c:v>
                </c:pt>
                <c:pt idx="1">
                  <c:v>8.9</c:v>
                </c:pt>
                <c:pt idx="2">
                  <c:v>10.1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AA-BB42-BA3E-DB7601E069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50941352578226"/>
          <c:y val="0.29913522714422602"/>
          <c:w val="0.34543647847728465"/>
          <c:h val="0.436509960064515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Sheet1!$B$63:$E$63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5-E949-A3B3-E8A86F265204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5-E949-A3B3-E8A86F265204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5-E949-A3B3-E8A86F265204}"/>
            </c:ext>
          </c:extLst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5-E949-A3B3-E8A86F26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85711"/>
        <c:axId val="110851087"/>
      </c:barChart>
      <c:catAx>
        <c:axId val="153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1087"/>
        <c:crosses val="autoZero"/>
        <c:auto val="1"/>
        <c:lblAlgn val="ctr"/>
        <c:lblOffset val="100"/>
        <c:noMultiLvlLbl val="0"/>
      </c:catAx>
      <c:valAx>
        <c:axId val="1108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8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Sheet1!$B$63:$E$63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5-E949-A3B3-E8A86F265204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5-E949-A3B3-E8A86F265204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5-E949-A3B3-E8A86F265204}"/>
            </c:ext>
          </c:extLst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5-E949-A3B3-E8A86F26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85711"/>
        <c:axId val="110851087"/>
      </c:barChart>
      <c:catAx>
        <c:axId val="153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1087"/>
        <c:crosses val="autoZero"/>
        <c:auto val="1"/>
        <c:lblAlgn val="ctr"/>
        <c:lblOffset val="100"/>
        <c:noMultiLvlLbl val="0"/>
      </c:catAx>
      <c:valAx>
        <c:axId val="1108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8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Sheet1!$B$63:$E$63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5-E949-A3B3-E8A86F265204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5-E949-A3B3-E8A86F265204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5-E949-A3B3-E8A86F265204}"/>
            </c:ext>
          </c:extLst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5-E949-A3B3-E8A86F26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85711"/>
        <c:axId val="110851087"/>
      </c:barChart>
      <c:catAx>
        <c:axId val="153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1087"/>
        <c:crosses val="autoZero"/>
        <c:auto val="1"/>
        <c:lblAlgn val="ctr"/>
        <c:lblOffset val="100"/>
        <c:noMultiLvlLbl val="0"/>
      </c:catAx>
      <c:valAx>
        <c:axId val="1108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8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Sheet1!$B$63:$E$63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5-E949-A3B3-E8A86F265204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5-E949-A3B3-E8A86F265204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5-E949-A3B3-E8A86F265204}"/>
            </c:ext>
          </c:extLst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5-E949-A3B3-E8A86F26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85711"/>
        <c:axId val="110851087"/>
      </c:barChart>
      <c:catAx>
        <c:axId val="153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1087"/>
        <c:crosses val="autoZero"/>
        <c:auto val="1"/>
        <c:lblAlgn val="ctr"/>
        <c:lblOffset val="100"/>
        <c:noMultiLvlLbl val="0"/>
      </c:catAx>
      <c:valAx>
        <c:axId val="1108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8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Court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Sheet1!$B$63:$E$63</c:f>
              <c:numCache>
                <c:formatCode>General</c:formatCode>
                <c:ptCount val="4"/>
                <c:pt idx="0">
                  <c:v>47</c:v>
                </c:pt>
                <c:pt idx="1">
                  <c:v>59</c:v>
                </c:pt>
                <c:pt idx="2">
                  <c:v>75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5-E949-A3B3-E8A86F265204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Court and 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5-E949-A3B3-E8A86F265204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Court and MH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5-E949-A3B3-E8A86F265204}"/>
            </c:ext>
          </c:extLst>
        </c:ser>
        <c:ser>
          <c:idx val="3"/>
          <c:order val="3"/>
          <c:tx>
            <c:strRef>
              <c:f>Sheet1!$A$66</c:f>
              <c:strCache>
                <c:ptCount val="1"/>
                <c:pt idx="0">
                  <c:v>Court, MH and CP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Sheet1!$B$62:$E$62</c:f>
              <c:strCache>
                <c:ptCount val="4"/>
                <c:pt idx="0">
                  <c:v>Indigenous Females</c:v>
                </c:pt>
                <c:pt idx="1">
                  <c:v>Indigenous Males</c:v>
                </c:pt>
                <c:pt idx="2">
                  <c:v>Non-Indigenous Females</c:v>
                </c:pt>
                <c:pt idx="3">
                  <c:v>Non-Indigenous Males</c:v>
                </c:pt>
              </c:strCache>
            </c: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15-E949-A3B3-E8A86F26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85711"/>
        <c:axId val="110851087"/>
      </c:barChart>
      <c:catAx>
        <c:axId val="15348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1087"/>
        <c:crosses val="autoZero"/>
        <c:auto val="1"/>
        <c:lblAlgn val="ctr"/>
        <c:lblOffset val="100"/>
        <c:noMultiLvlLbl val="0"/>
      </c:catAx>
      <c:valAx>
        <c:axId val="1108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8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Prison or</a:t>
            </a:r>
            <a:r>
              <a:rPr lang="en-US" baseline="0" dirty="0"/>
              <a:t> detention</a:t>
            </a:r>
            <a:endParaRPr lang="en-US" dirty="0"/>
          </a:p>
        </c:rich>
      </c:tx>
      <c:layout>
        <c:manualLayout>
          <c:xMode val="edge"/>
          <c:yMode val="edge"/>
          <c:x val="0.33964058398950131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7F-F542-92E0-09DEA0694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7F-F542-92E0-09DEA0694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7F-F542-92E0-09DEA0694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7F-F542-92E0-09DEA069439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Sheet1!$K$4:$K$7</c:f>
              <c:strCache>
                <c:ptCount val="4"/>
                <c:pt idx="0">
                  <c:v>court only</c:v>
                </c:pt>
                <c:pt idx="1">
                  <c:v>court and child protection</c:v>
                </c:pt>
                <c:pt idx="2">
                  <c:v>court and mental health</c:v>
                </c:pt>
                <c:pt idx="3">
                  <c:v>court, child protection and mental health</c:v>
                </c:pt>
              </c:strCache>
            </c:strRef>
          </c:cat>
          <c:val>
            <c:numRef>
              <c:f>Sheet1!$L$4:$L$7</c:f>
              <c:numCache>
                <c:formatCode>General</c:formatCode>
                <c:ptCount val="4"/>
                <c:pt idx="0">
                  <c:v>363</c:v>
                </c:pt>
                <c:pt idx="1">
                  <c:v>145</c:v>
                </c:pt>
                <c:pt idx="2">
                  <c:v>127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7F-F542-92E0-09DEA06943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4E909-413A-DB44-8322-25CCA824C884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6D5FF59-A1FC-9C4E-874F-EC63E224493C}">
      <dgm:prSet phldrT="[Text]"/>
      <dgm:spPr/>
      <dgm:t>
        <a:bodyPr/>
        <a:lstStyle/>
        <a:p>
          <a:r>
            <a:rPr lang="en-US" dirty="0" err="1"/>
            <a:t>Finalised</a:t>
          </a:r>
          <a:r>
            <a:rPr lang="en-US" dirty="0"/>
            <a:t> court appearance (25%)</a:t>
          </a:r>
        </a:p>
      </dgm:t>
    </dgm:pt>
    <dgm:pt modelId="{3CB6A5E5-FC73-1D47-952A-22FB97D7F9DE}" type="parTrans" cxnId="{72699A15-E38C-874B-86C8-E10B96E2C6AB}">
      <dgm:prSet/>
      <dgm:spPr/>
      <dgm:t>
        <a:bodyPr/>
        <a:lstStyle/>
        <a:p>
          <a:endParaRPr lang="en-US"/>
        </a:p>
      </dgm:t>
    </dgm:pt>
    <dgm:pt modelId="{A3FC4F99-E728-C64F-B89F-385EC655086C}" type="sibTrans" cxnId="{72699A15-E38C-874B-86C8-E10B96E2C6AB}">
      <dgm:prSet/>
      <dgm:spPr/>
      <dgm:t>
        <a:bodyPr/>
        <a:lstStyle/>
        <a:p>
          <a:endParaRPr lang="en-US"/>
        </a:p>
      </dgm:t>
    </dgm:pt>
    <dgm:pt modelId="{26303AD3-BF8E-4542-9A73-1FFD70049B61}">
      <dgm:prSet phldrT="[Text]"/>
      <dgm:spPr/>
      <dgm:t>
        <a:bodyPr/>
        <a:lstStyle/>
        <a:p>
          <a:r>
            <a:rPr lang="en-US" dirty="0"/>
            <a:t>Substantiated Child Protection (5.8%)</a:t>
          </a:r>
        </a:p>
      </dgm:t>
    </dgm:pt>
    <dgm:pt modelId="{40A9D56A-0747-324A-8BA3-D6C24D8713B2}" type="parTrans" cxnId="{015D4B1A-240E-7444-9DB1-B37A4B589951}">
      <dgm:prSet/>
      <dgm:spPr/>
      <dgm:t>
        <a:bodyPr/>
        <a:lstStyle/>
        <a:p>
          <a:endParaRPr lang="en-US"/>
        </a:p>
      </dgm:t>
    </dgm:pt>
    <dgm:pt modelId="{FD37B228-3F29-5142-85D2-528DB47A7141}" type="sibTrans" cxnId="{015D4B1A-240E-7444-9DB1-B37A4B589951}">
      <dgm:prSet/>
      <dgm:spPr/>
      <dgm:t>
        <a:bodyPr/>
        <a:lstStyle/>
        <a:p>
          <a:endParaRPr lang="en-US"/>
        </a:p>
      </dgm:t>
    </dgm:pt>
    <dgm:pt modelId="{385ED4ED-BE2B-DE48-B8B9-2B37B86B3085}">
      <dgm:prSet phldrT="[Text]"/>
      <dgm:spPr/>
      <dgm:t>
        <a:bodyPr/>
        <a:lstStyle/>
        <a:p>
          <a:r>
            <a:rPr lang="en-US" dirty="0"/>
            <a:t>MH Hospital Admission (6.4%)</a:t>
          </a:r>
        </a:p>
      </dgm:t>
    </dgm:pt>
    <dgm:pt modelId="{B07CCB44-3F9E-494E-B14C-51D50BE62800}" type="parTrans" cxnId="{F6EE2251-BF79-E64C-8D72-5E5580B1A146}">
      <dgm:prSet/>
      <dgm:spPr/>
      <dgm:t>
        <a:bodyPr/>
        <a:lstStyle/>
        <a:p>
          <a:endParaRPr lang="en-US"/>
        </a:p>
      </dgm:t>
    </dgm:pt>
    <dgm:pt modelId="{CDF7B6AA-C457-2B4D-8047-53155A3A54A6}" type="sibTrans" cxnId="{F6EE2251-BF79-E64C-8D72-5E5580B1A146}">
      <dgm:prSet/>
      <dgm:spPr/>
      <dgm:t>
        <a:bodyPr/>
        <a:lstStyle/>
        <a:p>
          <a:endParaRPr lang="en-US"/>
        </a:p>
      </dgm:t>
    </dgm:pt>
    <dgm:pt modelId="{50CD4C19-7EC9-D245-BFCF-B6C1A9308BE9}" type="pres">
      <dgm:prSet presAssocID="{8544E909-413A-DB44-8322-25CCA824C884}" presName="compositeShape" presStyleCnt="0">
        <dgm:presLayoutVars>
          <dgm:chMax val="7"/>
          <dgm:dir/>
          <dgm:resizeHandles val="exact"/>
        </dgm:presLayoutVars>
      </dgm:prSet>
      <dgm:spPr/>
    </dgm:pt>
    <dgm:pt modelId="{6098A4D3-56B0-554D-AE61-2824597A70C6}" type="pres">
      <dgm:prSet presAssocID="{06D5FF59-A1FC-9C4E-874F-EC63E224493C}" presName="circ1" presStyleLbl="vennNode1" presStyleIdx="0" presStyleCnt="3"/>
      <dgm:spPr/>
    </dgm:pt>
    <dgm:pt modelId="{2E1CD5B0-DAB4-E24D-AC23-95BEDB917658}" type="pres">
      <dgm:prSet presAssocID="{06D5FF59-A1FC-9C4E-874F-EC63E22449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8B9398-4293-924D-A8C2-10CA3EE67FB1}" type="pres">
      <dgm:prSet presAssocID="{26303AD3-BF8E-4542-9A73-1FFD70049B61}" presName="circ2" presStyleLbl="vennNode1" presStyleIdx="1" presStyleCnt="3"/>
      <dgm:spPr/>
    </dgm:pt>
    <dgm:pt modelId="{61CE82DE-9D95-2E4D-9B6A-D9EABE807BF0}" type="pres">
      <dgm:prSet presAssocID="{26303AD3-BF8E-4542-9A73-1FFD70049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EC904F1-BF24-CC49-9FB9-95DACDC9BCA0}" type="pres">
      <dgm:prSet presAssocID="{385ED4ED-BE2B-DE48-B8B9-2B37B86B3085}" presName="circ3" presStyleLbl="vennNode1" presStyleIdx="2" presStyleCnt="3"/>
      <dgm:spPr/>
    </dgm:pt>
    <dgm:pt modelId="{7B437A33-AAE3-8E4F-9151-547E52473925}" type="pres">
      <dgm:prSet presAssocID="{385ED4ED-BE2B-DE48-B8B9-2B37B86B30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14F0F-14F7-254C-AB77-97263170C893}" type="presOf" srcId="{385ED4ED-BE2B-DE48-B8B9-2B37B86B3085}" destId="{7B437A33-AAE3-8E4F-9151-547E52473925}" srcOrd="1" destOrd="0" presId="urn:microsoft.com/office/officeart/2005/8/layout/venn1"/>
    <dgm:cxn modelId="{72699A15-E38C-874B-86C8-E10B96E2C6AB}" srcId="{8544E909-413A-DB44-8322-25CCA824C884}" destId="{06D5FF59-A1FC-9C4E-874F-EC63E224493C}" srcOrd="0" destOrd="0" parTransId="{3CB6A5E5-FC73-1D47-952A-22FB97D7F9DE}" sibTransId="{A3FC4F99-E728-C64F-B89F-385EC655086C}"/>
    <dgm:cxn modelId="{015D4B1A-240E-7444-9DB1-B37A4B589951}" srcId="{8544E909-413A-DB44-8322-25CCA824C884}" destId="{26303AD3-BF8E-4542-9A73-1FFD70049B61}" srcOrd="1" destOrd="0" parTransId="{40A9D56A-0747-324A-8BA3-D6C24D8713B2}" sibTransId="{FD37B228-3F29-5142-85D2-528DB47A7141}"/>
    <dgm:cxn modelId="{F7931322-063B-4741-939F-FAEFF46D02F1}" type="presOf" srcId="{385ED4ED-BE2B-DE48-B8B9-2B37B86B3085}" destId="{BEC904F1-BF24-CC49-9FB9-95DACDC9BCA0}" srcOrd="0" destOrd="0" presId="urn:microsoft.com/office/officeart/2005/8/layout/venn1"/>
    <dgm:cxn modelId="{A77AF23F-69A3-5944-A779-B0B20A343080}" type="presOf" srcId="{8544E909-413A-DB44-8322-25CCA824C884}" destId="{50CD4C19-7EC9-D245-BFCF-B6C1A9308BE9}" srcOrd="0" destOrd="0" presId="urn:microsoft.com/office/officeart/2005/8/layout/venn1"/>
    <dgm:cxn modelId="{814AE745-D5B5-0141-8498-FAEAC50026A4}" type="presOf" srcId="{06D5FF59-A1FC-9C4E-874F-EC63E224493C}" destId="{6098A4D3-56B0-554D-AE61-2824597A70C6}" srcOrd="0" destOrd="0" presId="urn:microsoft.com/office/officeart/2005/8/layout/venn1"/>
    <dgm:cxn modelId="{F6EE2251-BF79-E64C-8D72-5E5580B1A146}" srcId="{8544E909-413A-DB44-8322-25CCA824C884}" destId="{385ED4ED-BE2B-DE48-B8B9-2B37B86B3085}" srcOrd="2" destOrd="0" parTransId="{B07CCB44-3F9E-494E-B14C-51D50BE62800}" sibTransId="{CDF7B6AA-C457-2B4D-8047-53155A3A54A6}"/>
    <dgm:cxn modelId="{4CE68053-D1CC-784C-86A9-2AC0E419C3C8}" type="presOf" srcId="{26303AD3-BF8E-4542-9A73-1FFD70049B61}" destId="{CB8B9398-4293-924D-A8C2-10CA3EE67FB1}" srcOrd="0" destOrd="0" presId="urn:microsoft.com/office/officeart/2005/8/layout/venn1"/>
    <dgm:cxn modelId="{9E3A428D-971C-5448-96D7-914040542893}" type="presOf" srcId="{06D5FF59-A1FC-9C4E-874F-EC63E224493C}" destId="{2E1CD5B0-DAB4-E24D-AC23-95BEDB917658}" srcOrd="1" destOrd="0" presId="urn:microsoft.com/office/officeart/2005/8/layout/venn1"/>
    <dgm:cxn modelId="{DA9C39CF-909E-EA4F-830F-601A03D478EE}" type="presOf" srcId="{26303AD3-BF8E-4542-9A73-1FFD70049B61}" destId="{61CE82DE-9D95-2E4D-9B6A-D9EABE807BF0}" srcOrd="1" destOrd="0" presId="urn:microsoft.com/office/officeart/2005/8/layout/venn1"/>
    <dgm:cxn modelId="{022A62BA-A3E7-FC4A-9F54-E30638F15FF9}" type="presParOf" srcId="{50CD4C19-7EC9-D245-BFCF-B6C1A9308BE9}" destId="{6098A4D3-56B0-554D-AE61-2824597A70C6}" srcOrd="0" destOrd="0" presId="urn:microsoft.com/office/officeart/2005/8/layout/venn1"/>
    <dgm:cxn modelId="{30B9B339-7FD8-0B48-9012-E91CF1230F85}" type="presParOf" srcId="{50CD4C19-7EC9-D245-BFCF-B6C1A9308BE9}" destId="{2E1CD5B0-DAB4-E24D-AC23-95BEDB917658}" srcOrd="1" destOrd="0" presId="urn:microsoft.com/office/officeart/2005/8/layout/venn1"/>
    <dgm:cxn modelId="{6BB4C8BD-0FF5-4841-91DC-3D01550C95E3}" type="presParOf" srcId="{50CD4C19-7EC9-D245-BFCF-B6C1A9308BE9}" destId="{CB8B9398-4293-924D-A8C2-10CA3EE67FB1}" srcOrd="2" destOrd="0" presId="urn:microsoft.com/office/officeart/2005/8/layout/venn1"/>
    <dgm:cxn modelId="{9D869321-0F93-4540-8E2B-92068257B8A5}" type="presParOf" srcId="{50CD4C19-7EC9-D245-BFCF-B6C1A9308BE9}" destId="{61CE82DE-9D95-2E4D-9B6A-D9EABE807BF0}" srcOrd="3" destOrd="0" presId="urn:microsoft.com/office/officeart/2005/8/layout/venn1"/>
    <dgm:cxn modelId="{011D5E44-AB7C-624E-89C3-482E428FDA32}" type="presParOf" srcId="{50CD4C19-7EC9-D245-BFCF-B6C1A9308BE9}" destId="{BEC904F1-BF24-CC49-9FB9-95DACDC9BCA0}" srcOrd="4" destOrd="0" presId="urn:microsoft.com/office/officeart/2005/8/layout/venn1"/>
    <dgm:cxn modelId="{A3B582A1-4BA8-1945-B723-21BA79D28513}" type="presParOf" srcId="{50CD4C19-7EC9-D245-BFCF-B6C1A9308BE9}" destId="{7B437A33-AAE3-8E4F-9151-547E524739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4E909-413A-DB44-8322-25CCA824C884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6D5FF59-A1FC-9C4E-874F-EC63E224493C}">
      <dgm:prSet phldrT="[Text]"/>
      <dgm:spPr/>
      <dgm:t>
        <a:bodyPr/>
        <a:lstStyle/>
        <a:p>
          <a:r>
            <a:rPr lang="en-US" dirty="0" err="1"/>
            <a:t>Finalised</a:t>
          </a:r>
          <a:r>
            <a:rPr lang="en-US" dirty="0"/>
            <a:t> court appearance (25%)</a:t>
          </a:r>
        </a:p>
      </dgm:t>
    </dgm:pt>
    <dgm:pt modelId="{3CB6A5E5-FC73-1D47-952A-22FB97D7F9DE}" type="parTrans" cxnId="{72699A15-E38C-874B-86C8-E10B96E2C6AB}">
      <dgm:prSet/>
      <dgm:spPr/>
      <dgm:t>
        <a:bodyPr/>
        <a:lstStyle/>
        <a:p>
          <a:endParaRPr lang="en-US"/>
        </a:p>
      </dgm:t>
    </dgm:pt>
    <dgm:pt modelId="{A3FC4F99-E728-C64F-B89F-385EC655086C}" type="sibTrans" cxnId="{72699A15-E38C-874B-86C8-E10B96E2C6AB}">
      <dgm:prSet/>
      <dgm:spPr/>
      <dgm:t>
        <a:bodyPr/>
        <a:lstStyle/>
        <a:p>
          <a:endParaRPr lang="en-US"/>
        </a:p>
      </dgm:t>
    </dgm:pt>
    <dgm:pt modelId="{26303AD3-BF8E-4542-9A73-1FFD70049B61}">
      <dgm:prSet phldrT="[Text]"/>
      <dgm:spPr/>
      <dgm:t>
        <a:bodyPr/>
        <a:lstStyle/>
        <a:p>
          <a:r>
            <a:rPr lang="en-US" dirty="0"/>
            <a:t>Substantiated Child Protection (5.8%)</a:t>
          </a:r>
        </a:p>
      </dgm:t>
    </dgm:pt>
    <dgm:pt modelId="{40A9D56A-0747-324A-8BA3-D6C24D8713B2}" type="parTrans" cxnId="{015D4B1A-240E-7444-9DB1-B37A4B589951}">
      <dgm:prSet/>
      <dgm:spPr/>
      <dgm:t>
        <a:bodyPr/>
        <a:lstStyle/>
        <a:p>
          <a:endParaRPr lang="en-US"/>
        </a:p>
      </dgm:t>
    </dgm:pt>
    <dgm:pt modelId="{FD37B228-3F29-5142-85D2-528DB47A7141}" type="sibTrans" cxnId="{015D4B1A-240E-7444-9DB1-B37A4B589951}">
      <dgm:prSet/>
      <dgm:spPr/>
      <dgm:t>
        <a:bodyPr/>
        <a:lstStyle/>
        <a:p>
          <a:endParaRPr lang="en-US"/>
        </a:p>
      </dgm:t>
    </dgm:pt>
    <dgm:pt modelId="{385ED4ED-BE2B-DE48-B8B9-2B37B86B3085}">
      <dgm:prSet phldrT="[Text]"/>
      <dgm:spPr/>
      <dgm:t>
        <a:bodyPr/>
        <a:lstStyle/>
        <a:p>
          <a:r>
            <a:rPr lang="en-US" dirty="0"/>
            <a:t>MH Hospital Admission (6.4%)</a:t>
          </a:r>
        </a:p>
      </dgm:t>
    </dgm:pt>
    <dgm:pt modelId="{B07CCB44-3F9E-494E-B14C-51D50BE62800}" type="parTrans" cxnId="{F6EE2251-BF79-E64C-8D72-5E5580B1A146}">
      <dgm:prSet/>
      <dgm:spPr/>
      <dgm:t>
        <a:bodyPr/>
        <a:lstStyle/>
        <a:p>
          <a:endParaRPr lang="en-US"/>
        </a:p>
      </dgm:t>
    </dgm:pt>
    <dgm:pt modelId="{CDF7B6AA-C457-2B4D-8047-53155A3A54A6}" type="sibTrans" cxnId="{F6EE2251-BF79-E64C-8D72-5E5580B1A146}">
      <dgm:prSet/>
      <dgm:spPr/>
      <dgm:t>
        <a:bodyPr/>
        <a:lstStyle/>
        <a:p>
          <a:endParaRPr lang="en-US"/>
        </a:p>
      </dgm:t>
    </dgm:pt>
    <dgm:pt modelId="{50CD4C19-7EC9-D245-BFCF-B6C1A9308BE9}" type="pres">
      <dgm:prSet presAssocID="{8544E909-413A-DB44-8322-25CCA824C884}" presName="compositeShape" presStyleCnt="0">
        <dgm:presLayoutVars>
          <dgm:chMax val="7"/>
          <dgm:dir/>
          <dgm:resizeHandles val="exact"/>
        </dgm:presLayoutVars>
      </dgm:prSet>
      <dgm:spPr/>
    </dgm:pt>
    <dgm:pt modelId="{6098A4D3-56B0-554D-AE61-2824597A70C6}" type="pres">
      <dgm:prSet presAssocID="{06D5FF59-A1FC-9C4E-874F-EC63E224493C}" presName="circ1" presStyleLbl="vennNode1" presStyleIdx="0" presStyleCnt="3"/>
      <dgm:spPr/>
    </dgm:pt>
    <dgm:pt modelId="{2E1CD5B0-DAB4-E24D-AC23-95BEDB917658}" type="pres">
      <dgm:prSet presAssocID="{06D5FF59-A1FC-9C4E-874F-EC63E22449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8B9398-4293-924D-A8C2-10CA3EE67FB1}" type="pres">
      <dgm:prSet presAssocID="{26303AD3-BF8E-4542-9A73-1FFD70049B61}" presName="circ2" presStyleLbl="vennNode1" presStyleIdx="1" presStyleCnt="3"/>
      <dgm:spPr/>
    </dgm:pt>
    <dgm:pt modelId="{61CE82DE-9D95-2E4D-9B6A-D9EABE807BF0}" type="pres">
      <dgm:prSet presAssocID="{26303AD3-BF8E-4542-9A73-1FFD70049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EC904F1-BF24-CC49-9FB9-95DACDC9BCA0}" type="pres">
      <dgm:prSet presAssocID="{385ED4ED-BE2B-DE48-B8B9-2B37B86B3085}" presName="circ3" presStyleLbl="vennNode1" presStyleIdx="2" presStyleCnt="3"/>
      <dgm:spPr/>
    </dgm:pt>
    <dgm:pt modelId="{7B437A33-AAE3-8E4F-9151-547E52473925}" type="pres">
      <dgm:prSet presAssocID="{385ED4ED-BE2B-DE48-B8B9-2B37B86B30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14F0F-14F7-254C-AB77-97263170C893}" type="presOf" srcId="{385ED4ED-BE2B-DE48-B8B9-2B37B86B3085}" destId="{7B437A33-AAE3-8E4F-9151-547E52473925}" srcOrd="1" destOrd="0" presId="urn:microsoft.com/office/officeart/2005/8/layout/venn1"/>
    <dgm:cxn modelId="{72699A15-E38C-874B-86C8-E10B96E2C6AB}" srcId="{8544E909-413A-DB44-8322-25CCA824C884}" destId="{06D5FF59-A1FC-9C4E-874F-EC63E224493C}" srcOrd="0" destOrd="0" parTransId="{3CB6A5E5-FC73-1D47-952A-22FB97D7F9DE}" sibTransId="{A3FC4F99-E728-C64F-B89F-385EC655086C}"/>
    <dgm:cxn modelId="{015D4B1A-240E-7444-9DB1-B37A4B589951}" srcId="{8544E909-413A-DB44-8322-25CCA824C884}" destId="{26303AD3-BF8E-4542-9A73-1FFD70049B61}" srcOrd="1" destOrd="0" parTransId="{40A9D56A-0747-324A-8BA3-D6C24D8713B2}" sibTransId="{FD37B228-3F29-5142-85D2-528DB47A7141}"/>
    <dgm:cxn modelId="{F7931322-063B-4741-939F-FAEFF46D02F1}" type="presOf" srcId="{385ED4ED-BE2B-DE48-B8B9-2B37B86B3085}" destId="{BEC904F1-BF24-CC49-9FB9-95DACDC9BCA0}" srcOrd="0" destOrd="0" presId="urn:microsoft.com/office/officeart/2005/8/layout/venn1"/>
    <dgm:cxn modelId="{A77AF23F-69A3-5944-A779-B0B20A343080}" type="presOf" srcId="{8544E909-413A-DB44-8322-25CCA824C884}" destId="{50CD4C19-7EC9-D245-BFCF-B6C1A9308BE9}" srcOrd="0" destOrd="0" presId="urn:microsoft.com/office/officeart/2005/8/layout/venn1"/>
    <dgm:cxn modelId="{814AE745-D5B5-0141-8498-FAEAC50026A4}" type="presOf" srcId="{06D5FF59-A1FC-9C4E-874F-EC63E224493C}" destId="{6098A4D3-56B0-554D-AE61-2824597A70C6}" srcOrd="0" destOrd="0" presId="urn:microsoft.com/office/officeart/2005/8/layout/venn1"/>
    <dgm:cxn modelId="{F6EE2251-BF79-E64C-8D72-5E5580B1A146}" srcId="{8544E909-413A-DB44-8322-25CCA824C884}" destId="{385ED4ED-BE2B-DE48-B8B9-2B37B86B3085}" srcOrd="2" destOrd="0" parTransId="{B07CCB44-3F9E-494E-B14C-51D50BE62800}" sibTransId="{CDF7B6AA-C457-2B4D-8047-53155A3A54A6}"/>
    <dgm:cxn modelId="{4CE68053-D1CC-784C-86A9-2AC0E419C3C8}" type="presOf" srcId="{26303AD3-BF8E-4542-9A73-1FFD70049B61}" destId="{CB8B9398-4293-924D-A8C2-10CA3EE67FB1}" srcOrd="0" destOrd="0" presId="urn:microsoft.com/office/officeart/2005/8/layout/venn1"/>
    <dgm:cxn modelId="{9E3A428D-971C-5448-96D7-914040542893}" type="presOf" srcId="{06D5FF59-A1FC-9C4E-874F-EC63E224493C}" destId="{2E1CD5B0-DAB4-E24D-AC23-95BEDB917658}" srcOrd="1" destOrd="0" presId="urn:microsoft.com/office/officeart/2005/8/layout/venn1"/>
    <dgm:cxn modelId="{DA9C39CF-909E-EA4F-830F-601A03D478EE}" type="presOf" srcId="{26303AD3-BF8E-4542-9A73-1FFD70049B61}" destId="{61CE82DE-9D95-2E4D-9B6A-D9EABE807BF0}" srcOrd="1" destOrd="0" presId="urn:microsoft.com/office/officeart/2005/8/layout/venn1"/>
    <dgm:cxn modelId="{022A62BA-A3E7-FC4A-9F54-E30638F15FF9}" type="presParOf" srcId="{50CD4C19-7EC9-D245-BFCF-B6C1A9308BE9}" destId="{6098A4D3-56B0-554D-AE61-2824597A70C6}" srcOrd="0" destOrd="0" presId="urn:microsoft.com/office/officeart/2005/8/layout/venn1"/>
    <dgm:cxn modelId="{30B9B339-7FD8-0B48-9012-E91CF1230F85}" type="presParOf" srcId="{50CD4C19-7EC9-D245-BFCF-B6C1A9308BE9}" destId="{2E1CD5B0-DAB4-E24D-AC23-95BEDB917658}" srcOrd="1" destOrd="0" presId="urn:microsoft.com/office/officeart/2005/8/layout/venn1"/>
    <dgm:cxn modelId="{6BB4C8BD-0FF5-4841-91DC-3D01550C95E3}" type="presParOf" srcId="{50CD4C19-7EC9-D245-BFCF-B6C1A9308BE9}" destId="{CB8B9398-4293-924D-A8C2-10CA3EE67FB1}" srcOrd="2" destOrd="0" presId="urn:microsoft.com/office/officeart/2005/8/layout/venn1"/>
    <dgm:cxn modelId="{9D869321-0F93-4540-8E2B-92068257B8A5}" type="presParOf" srcId="{50CD4C19-7EC9-D245-BFCF-B6C1A9308BE9}" destId="{61CE82DE-9D95-2E4D-9B6A-D9EABE807BF0}" srcOrd="3" destOrd="0" presId="urn:microsoft.com/office/officeart/2005/8/layout/venn1"/>
    <dgm:cxn modelId="{011D5E44-AB7C-624E-89C3-482E428FDA32}" type="presParOf" srcId="{50CD4C19-7EC9-D245-BFCF-B6C1A9308BE9}" destId="{BEC904F1-BF24-CC49-9FB9-95DACDC9BCA0}" srcOrd="4" destOrd="0" presId="urn:microsoft.com/office/officeart/2005/8/layout/venn1"/>
    <dgm:cxn modelId="{A3B582A1-4BA8-1945-B723-21BA79D28513}" type="presParOf" srcId="{50CD4C19-7EC9-D245-BFCF-B6C1A9308BE9}" destId="{7B437A33-AAE3-8E4F-9151-547E524739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4E909-413A-DB44-8322-25CCA824C884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6D5FF59-A1FC-9C4E-874F-EC63E224493C}">
      <dgm:prSet phldrT="[Text]"/>
      <dgm:spPr/>
      <dgm:t>
        <a:bodyPr/>
        <a:lstStyle/>
        <a:p>
          <a:r>
            <a:rPr lang="en-US" dirty="0" err="1"/>
            <a:t>Finalised</a:t>
          </a:r>
          <a:r>
            <a:rPr lang="en-US" dirty="0"/>
            <a:t> court appearance</a:t>
          </a:r>
        </a:p>
      </dgm:t>
    </dgm:pt>
    <dgm:pt modelId="{3CB6A5E5-FC73-1D47-952A-22FB97D7F9DE}" type="parTrans" cxnId="{72699A15-E38C-874B-86C8-E10B96E2C6AB}">
      <dgm:prSet/>
      <dgm:spPr/>
      <dgm:t>
        <a:bodyPr/>
        <a:lstStyle/>
        <a:p>
          <a:endParaRPr lang="en-US"/>
        </a:p>
      </dgm:t>
    </dgm:pt>
    <dgm:pt modelId="{A3FC4F99-E728-C64F-B89F-385EC655086C}" type="sibTrans" cxnId="{72699A15-E38C-874B-86C8-E10B96E2C6AB}">
      <dgm:prSet/>
      <dgm:spPr/>
      <dgm:t>
        <a:bodyPr/>
        <a:lstStyle/>
        <a:p>
          <a:endParaRPr lang="en-US"/>
        </a:p>
      </dgm:t>
    </dgm:pt>
    <dgm:pt modelId="{26303AD3-BF8E-4542-9A73-1FFD70049B61}">
      <dgm:prSet phldrT="[Text]"/>
      <dgm:spPr/>
      <dgm:t>
        <a:bodyPr/>
        <a:lstStyle/>
        <a:p>
          <a:r>
            <a:rPr lang="en-US" dirty="0"/>
            <a:t>Substantiated Child Protection only (41%)</a:t>
          </a:r>
        </a:p>
      </dgm:t>
    </dgm:pt>
    <dgm:pt modelId="{40A9D56A-0747-324A-8BA3-D6C24D8713B2}" type="parTrans" cxnId="{015D4B1A-240E-7444-9DB1-B37A4B589951}">
      <dgm:prSet/>
      <dgm:spPr/>
      <dgm:t>
        <a:bodyPr/>
        <a:lstStyle/>
        <a:p>
          <a:endParaRPr lang="en-US"/>
        </a:p>
      </dgm:t>
    </dgm:pt>
    <dgm:pt modelId="{FD37B228-3F29-5142-85D2-528DB47A7141}" type="sibTrans" cxnId="{015D4B1A-240E-7444-9DB1-B37A4B589951}">
      <dgm:prSet/>
      <dgm:spPr/>
      <dgm:t>
        <a:bodyPr/>
        <a:lstStyle/>
        <a:p>
          <a:endParaRPr lang="en-US"/>
        </a:p>
      </dgm:t>
    </dgm:pt>
    <dgm:pt modelId="{385ED4ED-BE2B-DE48-B8B9-2B37B86B3085}">
      <dgm:prSet phldrT="[Text]"/>
      <dgm:spPr/>
      <dgm:t>
        <a:bodyPr/>
        <a:lstStyle/>
        <a:p>
          <a:r>
            <a:rPr lang="en-US" dirty="0"/>
            <a:t>MH Hospital Admission</a:t>
          </a:r>
        </a:p>
      </dgm:t>
    </dgm:pt>
    <dgm:pt modelId="{B07CCB44-3F9E-494E-B14C-51D50BE62800}" type="parTrans" cxnId="{F6EE2251-BF79-E64C-8D72-5E5580B1A146}">
      <dgm:prSet/>
      <dgm:spPr/>
      <dgm:t>
        <a:bodyPr/>
        <a:lstStyle/>
        <a:p>
          <a:endParaRPr lang="en-US"/>
        </a:p>
      </dgm:t>
    </dgm:pt>
    <dgm:pt modelId="{CDF7B6AA-C457-2B4D-8047-53155A3A54A6}" type="sibTrans" cxnId="{F6EE2251-BF79-E64C-8D72-5E5580B1A146}">
      <dgm:prSet/>
      <dgm:spPr/>
      <dgm:t>
        <a:bodyPr/>
        <a:lstStyle/>
        <a:p>
          <a:endParaRPr lang="en-US"/>
        </a:p>
      </dgm:t>
    </dgm:pt>
    <dgm:pt modelId="{50CD4C19-7EC9-D245-BFCF-B6C1A9308BE9}" type="pres">
      <dgm:prSet presAssocID="{8544E909-413A-DB44-8322-25CCA824C884}" presName="compositeShape" presStyleCnt="0">
        <dgm:presLayoutVars>
          <dgm:chMax val="7"/>
          <dgm:dir/>
          <dgm:resizeHandles val="exact"/>
        </dgm:presLayoutVars>
      </dgm:prSet>
      <dgm:spPr/>
    </dgm:pt>
    <dgm:pt modelId="{6098A4D3-56B0-554D-AE61-2824597A70C6}" type="pres">
      <dgm:prSet presAssocID="{06D5FF59-A1FC-9C4E-874F-EC63E224493C}" presName="circ1" presStyleLbl="vennNode1" presStyleIdx="0" presStyleCnt="3"/>
      <dgm:spPr/>
    </dgm:pt>
    <dgm:pt modelId="{2E1CD5B0-DAB4-E24D-AC23-95BEDB917658}" type="pres">
      <dgm:prSet presAssocID="{06D5FF59-A1FC-9C4E-874F-EC63E22449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8B9398-4293-924D-A8C2-10CA3EE67FB1}" type="pres">
      <dgm:prSet presAssocID="{26303AD3-BF8E-4542-9A73-1FFD70049B61}" presName="circ2" presStyleLbl="vennNode1" presStyleIdx="1" presStyleCnt="3"/>
      <dgm:spPr/>
    </dgm:pt>
    <dgm:pt modelId="{61CE82DE-9D95-2E4D-9B6A-D9EABE807BF0}" type="pres">
      <dgm:prSet presAssocID="{26303AD3-BF8E-4542-9A73-1FFD70049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EC904F1-BF24-CC49-9FB9-95DACDC9BCA0}" type="pres">
      <dgm:prSet presAssocID="{385ED4ED-BE2B-DE48-B8B9-2B37B86B3085}" presName="circ3" presStyleLbl="vennNode1" presStyleIdx="2" presStyleCnt="3"/>
      <dgm:spPr/>
    </dgm:pt>
    <dgm:pt modelId="{7B437A33-AAE3-8E4F-9151-547E52473925}" type="pres">
      <dgm:prSet presAssocID="{385ED4ED-BE2B-DE48-B8B9-2B37B86B30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14F0F-14F7-254C-AB77-97263170C893}" type="presOf" srcId="{385ED4ED-BE2B-DE48-B8B9-2B37B86B3085}" destId="{7B437A33-AAE3-8E4F-9151-547E52473925}" srcOrd="1" destOrd="0" presId="urn:microsoft.com/office/officeart/2005/8/layout/venn1"/>
    <dgm:cxn modelId="{72699A15-E38C-874B-86C8-E10B96E2C6AB}" srcId="{8544E909-413A-DB44-8322-25CCA824C884}" destId="{06D5FF59-A1FC-9C4E-874F-EC63E224493C}" srcOrd="0" destOrd="0" parTransId="{3CB6A5E5-FC73-1D47-952A-22FB97D7F9DE}" sibTransId="{A3FC4F99-E728-C64F-B89F-385EC655086C}"/>
    <dgm:cxn modelId="{015D4B1A-240E-7444-9DB1-B37A4B589951}" srcId="{8544E909-413A-DB44-8322-25CCA824C884}" destId="{26303AD3-BF8E-4542-9A73-1FFD70049B61}" srcOrd="1" destOrd="0" parTransId="{40A9D56A-0747-324A-8BA3-D6C24D8713B2}" sibTransId="{FD37B228-3F29-5142-85D2-528DB47A7141}"/>
    <dgm:cxn modelId="{F7931322-063B-4741-939F-FAEFF46D02F1}" type="presOf" srcId="{385ED4ED-BE2B-DE48-B8B9-2B37B86B3085}" destId="{BEC904F1-BF24-CC49-9FB9-95DACDC9BCA0}" srcOrd="0" destOrd="0" presId="urn:microsoft.com/office/officeart/2005/8/layout/venn1"/>
    <dgm:cxn modelId="{A77AF23F-69A3-5944-A779-B0B20A343080}" type="presOf" srcId="{8544E909-413A-DB44-8322-25CCA824C884}" destId="{50CD4C19-7EC9-D245-BFCF-B6C1A9308BE9}" srcOrd="0" destOrd="0" presId="urn:microsoft.com/office/officeart/2005/8/layout/venn1"/>
    <dgm:cxn modelId="{814AE745-D5B5-0141-8498-FAEAC50026A4}" type="presOf" srcId="{06D5FF59-A1FC-9C4E-874F-EC63E224493C}" destId="{6098A4D3-56B0-554D-AE61-2824597A70C6}" srcOrd="0" destOrd="0" presId="urn:microsoft.com/office/officeart/2005/8/layout/venn1"/>
    <dgm:cxn modelId="{F6EE2251-BF79-E64C-8D72-5E5580B1A146}" srcId="{8544E909-413A-DB44-8322-25CCA824C884}" destId="{385ED4ED-BE2B-DE48-B8B9-2B37B86B3085}" srcOrd="2" destOrd="0" parTransId="{B07CCB44-3F9E-494E-B14C-51D50BE62800}" sibTransId="{CDF7B6AA-C457-2B4D-8047-53155A3A54A6}"/>
    <dgm:cxn modelId="{4CE68053-D1CC-784C-86A9-2AC0E419C3C8}" type="presOf" srcId="{26303AD3-BF8E-4542-9A73-1FFD70049B61}" destId="{CB8B9398-4293-924D-A8C2-10CA3EE67FB1}" srcOrd="0" destOrd="0" presId="urn:microsoft.com/office/officeart/2005/8/layout/venn1"/>
    <dgm:cxn modelId="{9E3A428D-971C-5448-96D7-914040542893}" type="presOf" srcId="{06D5FF59-A1FC-9C4E-874F-EC63E224493C}" destId="{2E1CD5B0-DAB4-E24D-AC23-95BEDB917658}" srcOrd="1" destOrd="0" presId="urn:microsoft.com/office/officeart/2005/8/layout/venn1"/>
    <dgm:cxn modelId="{DA9C39CF-909E-EA4F-830F-601A03D478EE}" type="presOf" srcId="{26303AD3-BF8E-4542-9A73-1FFD70049B61}" destId="{61CE82DE-9D95-2E4D-9B6A-D9EABE807BF0}" srcOrd="1" destOrd="0" presId="urn:microsoft.com/office/officeart/2005/8/layout/venn1"/>
    <dgm:cxn modelId="{022A62BA-A3E7-FC4A-9F54-E30638F15FF9}" type="presParOf" srcId="{50CD4C19-7EC9-D245-BFCF-B6C1A9308BE9}" destId="{6098A4D3-56B0-554D-AE61-2824597A70C6}" srcOrd="0" destOrd="0" presId="urn:microsoft.com/office/officeart/2005/8/layout/venn1"/>
    <dgm:cxn modelId="{30B9B339-7FD8-0B48-9012-E91CF1230F85}" type="presParOf" srcId="{50CD4C19-7EC9-D245-BFCF-B6C1A9308BE9}" destId="{2E1CD5B0-DAB4-E24D-AC23-95BEDB917658}" srcOrd="1" destOrd="0" presId="urn:microsoft.com/office/officeart/2005/8/layout/venn1"/>
    <dgm:cxn modelId="{6BB4C8BD-0FF5-4841-91DC-3D01550C95E3}" type="presParOf" srcId="{50CD4C19-7EC9-D245-BFCF-B6C1A9308BE9}" destId="{CB8B9398-4293-924D-A8C2-10CA3EE67FB1}" srcOrd="2" destOrd="0" presId="urn:microsoft.com/office/officeart/2005/8/layout/venn1"/>
    <dgm:cxn modelId="{9D869321-0F93-4540-8E2B-92068257B8A5}" type="presParOf" srcId="{50CD4C19-7EC9-D245-BFCF-B6C1A9308BE9}" destId="{61CE82DE-9D95-2E4D-9B6A-D9EABE807BF0}" srcOrd="3" destOrd="0" presId="urn:microsoft.com/office/officeart/2005/8/layout/venn1"/>
    <dgm:cxn modelId="{011D5E44-AB7C-624E-89C3-482E428FDA32}" type="presParOf" srcId="{50CD4C19-7EC9-D245-BFCF-B6C1A9308BE9}" destId="{BEC904F1-BF24-CC49-9FB9-95DACDC9BCA0}" srcOrd="4" destOrd="0" presId="urn:microsoft.com/office/officeart/2005/8/layout/venn1"/>
    <dgm:cxn modelId="{A3B582A1-4BA8-1945-B723-21BA79D28513}" type="presParOf" srcId="{50CD4C19-7EC9-D245-BFCF-B6C1A9308BE9}" destId="{7B437A33-AAE3-8E4F-9151-547E524739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4E909-413A-DB44-8322-25CCA824C884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6D5FF59-A1FC-9C4E-874F-EC63E224493C}">
      <dgm:prSet phldrT="[Text]"/>
      <dgm:spPr/>
      <dgm:t>
        <a:bodyPr/>
        <a:lstStyle/>
        <a:p>
          <a:r>
            <a:rPr lang="en-US" dirty="0" err="1"/>
            <a:t>Finalised</a:t>
          </a:r>
          <a:r>
            <a:rPr lang="en-US" dirty="0"/>
            <a:t> court appearance</a:t>
          </a:r>
        </a:p>
      </dgm:t>
    </dgm:pt>
    <dgm:pt modelId="{3CB6A5E5-FC73-1D47-952A-22FB97D7F9DE}" type="parTrans" cxnId="{72699A15-E38C-874B-86C8-E10B96E2C6AB}">
      <dgm:prSet/>
      <dgm:spPr/>
      <dgm:t>
        <a:bodyPr/>
        <a:lstStyle/>
        <a:p>
          <a:endParaRPr lang="en-US"/>
        </a:p>
      </dgm:t>
    </dgm:pt>
    <dgm:pt modelId="{A3FC4F99-E728-C64F-B89F-385EC655086C}" type="sibTrans" cxnId="{72699A15-E38C-874B-86C8-E10B96E2C6AB}">
      <dgm:prSet/>
      <dgm:spPr/>
      <dgm:t>
        <a:bodyPr/>
        <a:lstStyle/>
        <a:p>
          <a:endParaRPr lang="en-US"/>
        </a:p>
      </dgm:t>
    </dgm:pt>
    <dgm:pt modelId="{26303AD3-BF8E-4542-9A73-1FFD70049B61}">
      <dgm:prSet phldrT="[Text]"/>
      <dgm:spPr/>
      <dgm:t>
        <a:bodyPr/>
        <a:lstStyle/>
        <a:p>
          <a:r>
            <a:rPr lang="en-US" dirty="0"/>
            <a:t>Substantiated Child Protection only</a:t>
          </a:r>
        </a:p>
      </dgm:t>
    </dgm:pt>
    <dgm:pt modelId="{40A9D56A-0747-324A-8BA3-D6C24D8713B2}" type="parTrans" cxnId="{015D4B1A-240E-7444-9DB1-B37A4B589951}">
      <dgm:prSet/>
      <dgm:spPr/>
      <dgm:t>
        <a:bodyPr/>
        <a:lstStyle/>
        <a:p>
          <a:endParaRPr lang="en-US"/>
        </a:p>
      </dgm:t>
    </dgm:pt>
    <dgm:pt modelId="{FD37B228-3F29-5142-85D2-528DB47A7141}" type="sibTrans" cxnId="{015D4B1A-240E-7444-9DB1-B37A4B589951}">
      <dgm:prSet/>
      <dgm:spPr/>
      <dgm:t>
        <a:bodyPr/>
        <a:lstStyle/>
        <a:p>
          <a:endParaRPr lang="en-US"/>
        </a:p>
      </dgm:t>
    </dgm:pt>
    <dgm:pt modelId="{385ED4ED-BE2B-DE48-B8B9-2B37B86B3085}">
      <dgm:prSet phldrT="[Text]"/>
      <dgm:spPr/>
      <dgm:t>
        <a:bodyPr/>
        <a:lstStyle/>
        <a:p>
          <a:r>
            <a:rPr lang="en-US" dirty="0"/>
            <a:t>MH Hospital Admission (41%)</a:t>
          </a:r>
        </a:p>
      </dgm:t>
    </dgm:pt>
    <dgm:pt modelId="{B07CCB44-3F9E-494E-B14C-51D50BE62800}" type="parTrans" cxnId="{F6EE2251-BF79-E64C-8D72-5E5580B1A146}">
      <dgm:prSet/>
      <dgm:spPr/>
      <dgm:t>
        <a:bodyPr/>
        <a:lstStyle/>
        <a:p>
          <a:endParaRPr lang="en-US"/>
        </a:p>
      </dgm:t>
    </dgm:pt>
    <dgm:pt modelId="{CDF7B6AA-C457-2B4D-8047-53155A3A54A6}" type="sibTrans" cxnId="{F6EE2251-BF79-E64C-8D72-5E5580B1A146}">
      <dgm:prSet/>
      <dgm:spPr/>
      <dgm:t>
        <a:bodyPr/>
        <a:lstStyle/>
        <a:p>
          <a:endParaRPr lang="en-US"/>
        </a:p>
      </dgm:t>
    </dgm:pt>
    <dgm:pt modelId="{50CD4C19-7EC9-D245-BFCF-B6C1A9308BE9}" type="pres">
      <dgm:prSet presAssocID="{8544E909-413A-DB44-8322-25CCA824C884}" presName="compositeShape" presStyleCnt="0">
        <dgm:presLayoutVars>
          <dgm:chMax val="7"/>
          <dgm:dir/>
          <dgm:resizeHandles val="exact"/>
        </dgm:presLayoutVars>
      </dgm:prSet>
      <dgm:spPr/>
    </dgm:pt>
    <dgm:pt modelId="{6098A4D3-56B0-554D-AE61-2824597A70C6}" type="pres">
      <dgm:prSet presAssocID="{06D5FF59-A1FC-9C4E-874F-EC63E224493C}" presName="circ1" presStyleLbl="vennNode1" presStyleIdx="0" presStyleCnt="3"/>
      <dgm:spPr/>
    </dgm:pt>
    <dgm:pt modelId="{2E1CD5B0-DAB4-E24D-AC23-95BEDB917658}" type="pres">
      <dgm:prSet presAssocID="{06D5FF59-A1FC-9C4E-874F-EC63E22449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8B9398-4293-924D-A8C2-10CA3EE67FB1}" type="pres">
      <dgm:prSet presAssocID="{26303AD3-BF8E-4542-9A73-1FFD70049B61}" presName="circ2" presStyleLbl="vennNode1" presStyleIdx="1" presStyleCnt="3"/>
      <dgm:spPr/>
    </dgm:pt>
    <dgm:pt modelId="{61CE82DE-9D95-2E4D-9B6A-D9EABE807BF0}" type="pres">
      <dgm:prSet presAssocID="{26303AD3-BF8E-4542-9A73-1FFD70049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EC904F1-BF24-CC49-9FB9-95DACDC9BCA0}" type="pres">
      <dgm:prSet presAssocID="{385ED4ED-BE2B-DE48-B8B9-2B37B86B3085}" presName="circ3" presStyleLbl="vennNode1" presStyleIdx="2" presStyleCnt="3"/>
      <dgm:spPr/>
    </dgm:pt>
    <dgm:pt modelId="{7B437A33-AAE3-8E4F-9151-547E52473925}" type="pres">
      <dgm:prSet presAssocID="{385ED4ED-BE2B-DE48-B8B9-2B37B86B30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F14F0F-14F7-254C-AB77-97263170C893}" type="presOf" srcId="{385ED4ED-BE2B-DE48-B8B9-2B37B86B3085}" destId="{7B437A33-AAE3-8E4F-9151-547E52473925}" srcOrd="1" destOrd="0" presId="urn:microsoft.com/office/officeart/2005/8/layout/venn1"/>
    <dgm:cxn modelId="{72699A15-E38C-874B-86C8-E10B96E2C6AB}" srcId="{8544E909-413A-DB44-8322-25CCA824C884}" destId="{06D5FF59-A1FC-9C4E-874F-EC63E224493C}" srcOrd="0" destOrd="0" parTransId="{3CB6A5E5-FC73-1D47-952A-22FB97D7F9DE}" sibTransId="{A3FC4F99-E728-C64F-B89F-385EC655086C}"/>
    <dgm:cxn modelId="{015D4B1A-240E-7444-9DB1-B37A4B589951}" srcId="{8544E909-413A-DB44-8322-25CCA824C884}" destId="{26303AD3-BF8E-4542-9A73-1FFD70049B61}" srcOrd="1" destOrd="0" parTransId="{40A9D56A-0747-324A-8BA3-D6C24D8713B2}" sibTransId="{FD37B228-3F29-5142-85D2-528DB47A7141}"/>
    <dgm:cxn modelId="{F7931322-063B-4741-939F-FAEFF46D02F1}" type="presOf" srcId="{385ED4ED-BE2B-DE48-B8B9-2B37B86B3085}" destId="{BEC904F1-BF24-CC49-9FB9-95DACDC9BCA0}" srcOrd="0" destOrd="0" presId="urn:microsoft.com/office/officeart/2005/8/layout/venn1"/>
    <dgm:cxn modelId="{A77AF23F-69A3-5944-A779-B0B20A343080}" type="presOf" srcId="{8544E909-413A-DB44-8322-25CCA824C884}" destId="{50CD4C19-7EC9-D245-BFCF-B6C1A9308BE9}" srcOrd="0" destOrd="0" presId="urn:microsoft.com/office/officeart/2005/8/layout/venn1"/>
    <dgm:cxn modelId="{814AE745-D5B5-0141-8498-FAEAC50026A4}" type="presOf" srcId="{06D5FF59-A1FC-9C4E-874F-EC63E224493C}" destId="{6098A4D3-56B0-554D-AE61-2824597A70C6}" srcOrd="0" destOrd="0" presId="urn:microsoft.com/office/officeart/2005/8/layout/venn1"/>
    <dgm:cxn modelId="{F6EE2251-BF79-E64C-8D72-5E5580B1A146}" srcId="{8544E909-413A-DB44-8322-25CCA824C884}" destId="{385ED4ED-BE2B-DE48-B8B9-2B37B86B3085}" srcOrd="2" destOrd="0" parTransId="{B07CCB44-3F9E-494E-B14C-51D50BE62800}" sibTransId="{CDF7B6AA-C457-2B4D-8047-53155A3A54A6}"/>
    <dgm:cxn modelId="{4CE68053-D1CC-784C-86A9-2AC0E419C3C8}" type="presOf" srcId="{26303AD3-BF8E-4542-9A73-1FFD70049B61}" destId="{CB8B9398-4293-924D-A8C2-10CA3EE67FB1}" srcOrd="0" destOrd="0" presId="urn:microsoft.com/office/officeart/2005/8/layout/venn1"/>
    <dgm:cxn modelId="{9E3A428D-971C-5448-96D7-914040542893}" type="presOf" srcId="{06D5FF59-A1FC-9C4E-874F-EC63E224493C}" destId="{2E1CD5B0-DAB4-E24D-AC23-95BEDB917658}" srcOrd="1" destOrd="0" presId="urn:microsoft.com/office/officeart/2005/8/layout/venn1"/>
    <dgm:cxn modelId="{DA9C39CF-909E-EA4F-830F-601A03D478EE}" type="presOf" srcId="{26303AD3-BF8E-4542-9A73-1FFD70049B61}" destId="{61CE82DE-9D95-2E4D-9B6A-D9EABE807BF0}" srcOrd="1" destOrd="0" presId="urn:microsoft.com/office/officeart/2005/8/layout/venn1"/>
    <dgm:cxn modelId="{022A62BA-A3E7-FC4A-9F54-E30638F15FF9}" type="presParOf" srcId="{50CD4C19-7EC9-D245-BFCF-B6C1A9308BE9}" destId="{6098A4D3-56B0-554D-AE61-2824597A70C6}" srcOrd="0" destOrd="0" presId="urn:microsoft.com/office/officeart/2005/8/layout/venn1"/>
    <dgm:cxn modelId="{30B9B339-7FD8-0B48-9012-E91CF1230F85}" type="presParOf" srcId="{50CD4C19-7EC9-D245-BFCF-B6C1A9308BE9}" destId="{2E1CD5B0-DAB4-E24D-AC23-95BEDB917658}" srcOrd="1" destOrd="0" presId="urn:microsoft.com/office/officeart/2005/8/layout/venn1"/>
    <dgm:cxn modelId="{6BB4C8BD-0FF5-4841-91DC-3D01550C95E3}" type="presParOf" srcId="{50CD4C19-7EC9-D245-BFCF-B6C1A9308BE9}" destId="{CB8B9398-4293-924D-A8C2-10CA3EE67FB1}" srcOrd="2" destOrd="0" presId="urn:microsoft.com/office/officeart/2005/8/layout/venn1"/>
    <dgm:cxn modelId="{9D869321-0F93-4540-8E2B-92068257B8A5}" type="presParOf" srcId="{50CD4C19-7EC9-D245-BFCF-B6C1A9308BE9}" destId="{61CE82DE-9D95-2E4D-9B6A-D9EABE807BF0}" srcOrd="3" destOrd="0" presId="urn:microsoft.com/office/officeart/2005/8/layout/venn1"/>
    <dgm:cxn modelId="{011D5E44-AB7C-624E-89C3-482E428FDA32}" type="presParOf" srcId="{50CD4C19-7EC9-D245-BFCF-B6C1A9308BE9}" destId="{BEC904F1-BF24-CC49-9FB9-95DACDC9BCA0}" srcOrd="4" destOrd="0" presId="urn:microsoft.com/office/officeart/2005/8/layout/venn1"/>
    <dgm:cxn modelId="{A3B582A1-4BA8-1945-B723-21BA79D28513}" type="presParOf" srcId="{50CD4C19-7EC9-D245-BFCF-B6C1A9308BE9}" destId="{7B437A33-AAE3-8E4F-9151-547E524739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A4D3-56B0-554D-AE61-2824597A70C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Finalised</a:t>
          </a:r>
          <a:r>
            <a:rPr lang="en-US" sz="2000" kern="1200" dirty="0"/>
            <a:t> court appearance (25%)</a:t>
          </a:r>
        </a:p>
      </dsp:txBody>
      <dsp:txXfrm>
        <a:off x="2153920" y="477519"/>
        <a:ext cx="1788160" cy="1097280"/>
      </dsp:txXfrm>
    </dsp:sp>
    <dsp:sp modelId="{CB8B9398-4293-924D-A8C2-10CA3EE67FB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Substantiated Child Protection (5.8%)</a:t>
          </a:r>
        </a:p>
      </dsp:txBody>
      <dsp:txXfrm>
        <a:off x="3454400" y="2204720"/>
        <a:ext cx="1463040" cy="1341120"/>
      </dsp:txXfrm>
    </dsp:sp>
    <dsp:sp modelId="{BEC904F1-BF24-CC49-9FB9-95DACDC9BCA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MH Hospital Admission (6.4%)</a:t>
          </a: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A4D3-56B0-554D-AE61-2824597A70C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Finalised</a:t>
          </a:r>
          <a:r>
            <a:rPr lang="en-US" sz="2000" kern="1200" dirty="0"/>
            <a:t> court appearance (25%)</a:t>
          </a:r>
        </a:p>
      </dsp:txBody>
      <dsp:txXfrm>
        <a:off x="2153920" y="477519"/>
        <a:ext cx="1788160" cy="1097280"/>
      </dsp:txXfrm>
    </dsp:sp>
    <dsp:sp modelId="{CB8B9398-4293-924D-A8C2-10CA3EE67FB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Substantiated Child Protection (5.8%)</a:t>
          </a:r>
        </a:p>
      </dsp:txBody>
      <dsp:txXfrm>
        <a:off x="3454400" y="2204720"/>
        <a:ext cx="1463040" cy="1341120"/>
      </dsp:txXfrm>
    </dsp:sp>
    <dsp:sp modelId="{BEC904F1-BF24-CC49-9FB9-95DACDC9BCA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MH Hospital Admission (6.4%)</a:t>
          </a:r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A4D3-56B0-554D-AE61-2824597A70C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Finalised</a:t>
          </a:r>
          <a:r>
            <a:rPr lang="en-US" sz="2000" kern="1200" dirty="0"/>
            <a:t> court appearance</a:t>
          </a:r>
        </a:p>
      </dsp:txBody>
      <dsp:txXfrm>
        <a:off x="2153920" y="477519"/>
        <a:ext cx="1788160" cy="1097280"/>
      </dsp:txXfrm>
    </dsp:sp>
    <dsp:sp modelId="{CB8B9398-4293-924D-A8C2-10CA3EE67FB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Substantiated Child Protection only (41%)</a:t>
          </a:r>
        </a:p>
      </dsp:txBody>
      <dsp:txXfrm>
        <a:off x="3454400" y="2204720"/>
        <a:ext cx="1463040" cy="1341120"/>
      </dsp:txXfrm>
    </dsp:sp>
    <dsp:sp modelId="{BEC904F1-BF24-CC49-9FB9-95DACDC9BCA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MH Hospital Admission</a:t>
          </a:r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A4D3-56B0-554D-AE61-2824597A70C6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Finalised</a:t>
          </a:r>
          <a:r>
            <a:rPr lang="en-US" sz="2000" kern="1200" dirty="0"/>
            <a:t> court appearance</a:t>
          </a:r>
        </a:p>
      </dsp:txBody>
      <dsp:txXfrm>
        <a:off x="2153920" y="477519"/>
        <a:ext cx="1788160" cy="1097280"/>
      </dsp:txXfrm>
    </dsp:sp>
    <dsp:sp modelId="{CB8B9398-4293-924D-A8C2-10CA3EE67FB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Substantiated Child Protection only</a:t>
          </a:r>
        </a:p>
      </dsp:txBody>
      <dsp:txXfrm>
        <a:off x="3454400" y="2204720"/>
        <a:ext cx="1463040" cy="1341120"/>
      </dsp:txXfrm>
    </dsp:sp>
    <dsp:sp modelId="{BEC904F1-BF24-CC49-9FB9-95DACDC9BCA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MH Hospital Admission (41%)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0.31575</cdr:x>
      <cdr:y>0.11384</cdr:y>
    </cdr:from>
    <cdr:to>
      <cdr:x>0.40467</cdr:x>
      <cdr:y>0.23515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038F48-0AC6-1B4E-95CB-06B7773E59A1}"/>
            </a:ext>
          </a:extLst>
        </cdr:cNvPr>
        <cdr:cNvSpPr txBox="1"/>
      </cdr:nvSpPr>
      <cdr:spPr>
        <a:xfrm xmlns:a="http://schemas.openxmlformats.org/drawingml/2006/main">
          <a:off x="2477177" y="375471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11%</a:t>
          </a:r>
        </a:p>
      </cdr:txBody>
    </cdr:sp>
  </cdr:relSizeAnchor>
  <cdr:relSizeAnchor xmlns:cdr="http://schemas.openxmlformats.org/drawingml/2006/chartDrawing">
    <cdr:from>
      <cdr:x>0.74135</cdr:x>
      <cdr:y>0.07958</cdr:y>
    </cdr:from>
    <cdr:to>
      <cdr:x>0.81209</cdr:x>
      <cdr:y>0.20089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B58A8B-94B1-9246-A379-31FFB6656384}"/>
            </a:ext>
          </a:extLst>
        </cdr:cNvPr>
        <cdr:cNvSpPr txBox="1"/>
      </cdr:nvSpPr>
      <cdr:spPr>
        <a:xfrm xmlns:a="http://schemas.openxmlformats.org/drawingml/2006/main">
          <a:off x="5816278" y="262455"/>
          <a:ext cx="554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0.27777</cdr:x>
      <cdr:y>0.12942</cdr:y>
    </cdr:from>
    <cdr:to>
      <cdr:x>0.36669</cdr:x>
      <cdr:y>0.25073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3F2FA96-316D-A149-8BEA-97D5E12963B9}"/>
            </a:ext>
          </a:extLst>
        </cdr:cNvPr>
        <cdr:cNvSpPr txBox="1"/>
      </cdr:nvSpPr>
      <cdr:spPr>
        <a:xfrm xmlns:a="http://schemas.openxmlformats.org/drawingml/2006/main">
          <a:off x="2179227" y="426841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24%</a:t>
          </a:r>
        </a:p>
      </cdr:txBody>
    </cdr:sp>
  </cdr:relSizeAnchor>
  <cdr:relSizeAnchor xmlns:cdr="http://schemas.openxmlformats.org/drawingml/2006/chartDrawing">
    <cdr:from>
      <cdr:x>0.71385</cdr:x>
      <cdr:y>0.1045</cdr:y>
    </cdr:from>
    <cdr:to>
      <cdr:x>0.78459</cdr:x>
      <cdr:y>0.22581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A6DC053-0622-6C4D-82BC-63A8433C9690}"/>
            </a:ext>
          </a:extLst>
        </cdr:cNvPr>
        <cdr:cNvSpPr txBox="1"/>
      </cdr:nvSpPr>
      <cdr:spPr>
        <a:xfrm xmlns:a="http://schemas.openxmlformats.org/drawingml/2006/main">
          <a:off x="5600521" y="344648"/>
          <a:ext cx="5549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0.26729</cdr:x>
      <cdr:y>0.15122</cdr:y>
    </cdr:from>
    <cdr:to>
      <cdr:x>0.35621</cdr:x>
      <cdr:y>0.27254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D729FE-8EFE-694B-8F2F-7DE709527DBD}"/>
            </a:ext>
          </a:extLst>
        </cdr:cNvPr>
        <cdr:cNvSpPr txBox="1"/>
      </cdr:nvSpPr>
      <cdr:spPr>
        <a:xfrm xmlns:a="http://schemas.openxmlformats.org/drawingml/2006/main">
          <a:off x="2097033" y="498760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13%</a:t>
          </a:r>
        </a:p>
      </cdr:txBody>
    </cdr:sp>
  </cdr:relSizeAnchor>
  <cdr:relSizeAnchor xmlns:cdr="http://schemas.openxmlformats.org/drawingml/2006/chartDrawing">
    <cdr:from>
      <cdr:x>0.706</cdr:x>
      <cdr:y>0.07646</cdr:y>
    </cdr:from>
    <cdr:to>
      <cdr:x>0.81456</cdr:x>
      <cdr:y>0.19777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054F6DB-07A1-AD40-B5D1-69CD963685E6}"/>
            </a:ext>
          </a:extLst>
        </cdr:cNvPr>
        <cdr:cNvSpPr txBox="1"/>
      </cdr:nvSpPr>
      <cdr:spPr>
        <a:xfrm xmlns:a="http://schemas.openxmlformats.org/drawingml/2006/main">
          <a:off x="5538877" y="252181"/>
          <a:ext cx="8517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11%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0.74819</cdr:x>
      <cdr:y>0.06564</cdr:y>
    </cdr:from>
    <cdr:to>
      <cdr:x>0.84536</cdr:x>
      <cdr:y>0.18823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0EA8B5-05A9-9345-ABCA-C2019FAADDDB}"/>
            </a:ext>
          </a:extLst>
        </cdr:cNvPr>
        <cdr:cNvSpPr txBox="1"/>
      </cdr:nvSpPr>
      <cdr:spPr>
        <a:xfrm xmlns:a="http://schemas.openxmlformats.org/drawingml/2006/main">
          <a:off x="5371440" y="214230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50%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0.41918</cdr:x>
      <cdr:y>0.12628</cdr:y>
    </cdr:from>
    <cdr:to>
      <cdr:x>0.51635</cdr:x>
      <cdr:y>0.24887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5803B44-7CD7-5644-8198-8FB1F210D124}"/>
            </a:ext>
          </a:extLst>
        </cdr:cNvPr>
        <cdr:cNvSpPr txBox="1"/>
      </cdr:nvSpPr>
      <cdr:spPr>
        <a:xfrm xmlns:a="http://schemas.openxmlformats.org/drawingml/2006/main">
          <a:off x="3009399" y="412134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20%</a:t>
          </a:r>
        </a:p>
      </cdr:txBody>
    </cdr:sp>
  </cdr:relSizeAnchor>
  <cdr:relSizeAnchor xmlns:cdr="http://schemas.openxmlformats.org/drawingml/2006/chartDrawing">
    <cdr:from>
      <cdr:x>0.66939</cdr:x>
      <cdr:y>0.15949</cdr:y>
    </cdr:from>
    <cdr:to>
      <cdr:x>0.76657</cdr:x>
      <cdr:y>0.28208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6EDA1E-06C1-EC48-AA0B-50CEE8C1037D}"/>
            </a:ext>
          </a:extLst>
        </cdr:cNvPr>
        <cdr:cNvSpPr txBox="1"/>
      </cdr:nvSpPr>
      <cdr:spPr>
        <a:xfrm xmlns:a="http://schemas.openxmlformats.org/drawingml/2006/main">
          <a:off x="4805766" y="520528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20%</a:t>
          </a:r>
        </a:p>
      </cdr:txBody>
    </cdr:sp>
  </cdr:relSizeAnchor>
  <cdr:relSizeAnchor xmlns:cdr="http://schemas.openxmlformats.org/drawingml/2006/chartDrawing">
    <cdr:from>
      <cdr:x>0.88072</cdr:x>
      <cdr:y>0.23347</cdr:y>
    </cdr:from>
    <cdr:to>
      <cdr:x>0.97789</cdr:x>
      <cdr:y>0.35606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D9EC6CD-1AE2-8A4E-983E-44C9EB1E7C2D}"/>
            </a:ext>
          </a:extLst>
        </cdr:cNvPr>
        <cdr:cNvSpPr txBox="1"/>
      </cdr:nvSpPr>
      <cdr:spPr>
        <a:xfrm xmlns:a="http://schemas.openxmlformats.org/drawingml/2006/main">
          <a:off x="6322940" y="761983"/>
          <a:ext cx="69762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10%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0.19759</cdr:x>
      <cdr:y>0.0748</cdr:y>
    </cdr:from>
    <cdr:to>
      <cdr:x>0.28805</cdr:x>
      <cdr:y>0.19367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41D2FF-88A5-FD4D-B6DC-4AD88DD838A9}"/>
            </a:ext>
          </a:extLst>
        </cdr:cNvPr>
        <cdr:cNvSpPr txBox="1"/>
      </cdr:nvSpPr>
      <cdr:spPr>
        <a:xfrm xmlns:a="http://schemas.openxmlformats.org/drawingml/2006/main">
          <a:off x="1523999" y="251791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46%</a:t>
          </a:r>
        </a:p>
      </cdr:txBody>
    </cdr:sp>
  </cdr:relSizeAnchor>
  <cdr:relSizeAnchor xmlns:cdr="http://schemas.openxmlformats.org/drawingml/2006/chartDrawing">
    <cdr:from>
      <cdr:x>0.4244</cdr:x>
      <cdr:y>0.24409</cdr:y>
    </cdr:from>
    <cdr:to>
      <cdr:x>0.51485</cdr:x>
      <cdr:y>0.36296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B352CD4-61D8-AD4A-A3B3-2165DF6DA39C}"/>
            </a:ext>
          </a:extLst>
        </cdr:cNvPr>
        <cdr:cNvSpPr txBox="1"/>
      </cdr:nvSpPr>
      <cdr:spPr>
        <a:xfrm xmlns:a="http://schemas.openxmlformats.org/drawingml/2006/main">
          <a:off x="3273286" y="821634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31%</a:t>
          </a:r>
        </a:p>
      </cdr:txBody>
    </cdr:sp>
  </cdr:relSizeAnchor>
  <cdr:relSizeAnchor xmlns:cdr="http://schemas.openxmlformats.org/drawingml/2006/chartDrawing">
    <cdr:from>
      <cdr:x>0.66667</cdr:x>
      <cdr:y>0.16535</cdr:y>
    </cdr:from>
    <cdr:to>
      <cdr:x>0.75712</cdr:x>
      <cdr:y>0.28422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3DE04E3-EFF4-C840-A3EC-AAF54E3E6F40}"/>
            </a:ext>
          </a:extLst>
        </cdr:cNvPr>
        <cdr:cNvSpPr txBox="1"/>
      </cdr:nvSpPr>
      <cdr:spPr>
        <a:xfrm xmlns:a="http://schemas.openxmlformats.org/drawingml/2006/main">
          <a:off x="5141843" y="556591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38%</a:t>
          </a:r>
        </a:p>
      </cdr:txBody>
    </cdr:sp>
  </cdr:relSizeAnchor>
  <cdr:relSizeAnchor xmlns:cdr="http://schemas.openxmlformats.org/drawingml/2006/chartDrawing">
    <cdr:from>
      <cdr:x>0.88144</cdr:x>
      <cdr:y>0.25984</cdr:y>
    </cdr:from>
    <cdr:to>
      <cdr:x>0.97189</cdr:x>
      <cdr:y>0.37871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17A4015-7132-DA42-9734-2DFE187EDDEA}"/>
            </a:ext>
          </a:extLst>
        </cdr:cNvPr>
        <cdr:cNvSpPr txBox="1"/>
      </cdr:nvSpPr>
      <cdr:spPr>
        <a:xfrm xmlns:a="http://schemas.openxmlformats.org/drawingml/2006/main">
          <a:off x="6798364" y="874643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>
              <a:latin typeface="Arial"/>
              <a:cs typeface="Arial"/>
            </a:rPr>
            <a:t>30%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FCA2-BF6D-CE44-A430-3AEE88891A9E}" type="datetimeFigureOut">
              <a:rPr lang="en-US" smtClean="0">
                <a:latin typeface="Arial"/>
              </a:rPr>
              <a:t>2/13/19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992C-4394-4E4E-9793-4EB1E3E1D25A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2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6A57A62-2764-F542-B86B-77C5E138D015}" type="datetimeFigureOut">
              <a:rPr lang="en-US" smtClean="0"/>
              <a:pPr/>
              <a:t>2/13/19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9A93E2E-41BE-9948-9CD4-5372A3778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0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30 mins </a:t>
            </a:r>
            <a:endParaRPr lang="en-AU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Who am I, 25 years in the School of Criminology and Criminal Justice at Griffith University  I like and collect data, especially administrative data.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What I will do today. First a quick description of the data and, an overview of the larger project, questions I will examine in this presentation, results and the so what.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Dealt</a:t>
            </a:r>
            <a:r>
              <a:rPr lang="en-US" baseline="0" dirty="0"/>
              <a:t> with by a Forensic Orders  </a:t>
            </a:r>
            <a:r>
              <a:rPr lang="en-US" b="1" baseline="0" dirty="0"/>
              <a:t>small numbers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Queensland Health Admitted Patient Data Collection started Jul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Queensland Health Admitted Patient Data Collection started Jul 1995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3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1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you have seen but interested in the bits in the middle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1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6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42% also had  contact with the courts children’s and adults for offending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37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pattern for MH hospital admissions 42% had contact with the courts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Probabilistic data linkage – Thanks to the Queensland Government Statisticians Office</a:t>
            </a:r>
          </a:p>
          <a:p>
            <a:r>
              <a:rPr lang="en-US" dirty="0"/>
              <a:t>SAL </a:t>
            </a:r>
            <a:r>
              <a:rPr lang="en-US" dirty="0" err="1"/>
              <a:t>airgapped</a:t>
            </a:r>
            <a:r>
              <a:rPr lang="en-US" dirty="0"/>
              <a:t> secure data facility (built to ASIO </a:t>
            </a:r>
            <a:r>
              <a:rPr lang="en-US" dirty="0" err="1"/>
              <a:t>stsndards</a:t>
            </a:r>
            <a:r>
              <a:rPr lang="en-US" dirty="0"/>
              <a:t>) for storing highly sensitive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63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 of offenders only 12% child protection and 13% mental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03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different patterns across Indigenous status. not so apparent across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5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statement most offenders have not had contact with the child protection or mental health systems not true for female Indigenous Australians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9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11% of Indigenous offenders compared with 3% on non-</a:t>
            </a:r>
            <a:r>
              <a:rPr lang="en-US" dirty="0" err="1"/>
              <a:t>Inidenosu</a:t>
            </a:r>
            <a:r>
              <a:rPr lang="en-US" dirty="0"/>
              <a:t> offenders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8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of Indigenous offenders had contact with the child protection compared with 7% on non </a:t>
            </a:r>
            <a:r>
              <a:rPr lang="en-US"/>
              <a:t>Indigenous Offenders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15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82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0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 </a:t>
            </a:r>
            <a:r>
              <a:rPr lang="en-US" dirty="0" err="1"/>
              <a:t>pretection</a:t>
            </a:r>
            <a:r>
              <a:rPr lang="en-US" dirty="0"/>
              <a:t> Indigenous</a:t>
            </a:r>
          </a:p>
          <a:p>
            <a:r>
              <a:rPr lang="en-US" dirty="0" err="1"/>
              <a:t>Menatal</a:t>
            </a:r>
            <a:r>
              <a:rPr lang="en-US" dirty="0"/>
              <a:t> </a:t>
            </a:r>
            <a:r>
              <a:rPr lang="en-US" dirty="0" err="1"/>
              <a:t>helth</a:t>
            </a:r>
            <a:r>
              <a:rPr lang="en-US" dirty="0"/>
              <a:t> </a:t>
            </a:r>
            <a:r>
              <a:rPr lang="en-US" dirty="0" err="1"/>
              <a:t>femals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90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07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Indigenous children more likely to have a child protection background (28% vs 14%)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7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55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Indigenous prisoners more likely than non Indigenous children to have both MH and CP 25% vs 15%)</a:t>
            </a:r>
          </a:p>
          <a:p>
            <a:endParaRPr lang="en-US" dirty="0"/>
          </a:p>
          <a:p>
            <a:r>
              <a:rPr lang="en-US" dirty="0"/>
              <a:t>Add the two together and </a:t>
            </a:r>
          </a:p>
          <a:p>
            <a:r>
              <a:rPr lang="en-US" dirty="0"/>
              <a:t>46% Indigenous females prisoners have MH</a:t>
            </a:r>
          </a:p>
          <a:p>
            <a:r>
              <a:rPr lang="en-US" dirty="0"/>
              <a:t>31% Indigenous males prisoner</a:t>
            </a:r>
          </a:p>
          <a:p>
            <a:r>
              <a:rPr lang="en-US" dirty="0"/>
              <a:t>38% non Indigenous females</a:t>
            </a:r>
          </a:p>
          <a:p>
            <a:r>
              <a:rPr lang="en-US" dirty="0"/>
              <a:t>30% non Indigenous males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39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9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37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36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83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30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0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3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Queensland</a:t>
            </a:r>
            <a:r>
              <a:rPr lang="en-US" baseline="0" dirty="0"/>
              <a:t> Health Admitted Patient Data Collection </a:t>
            </a:r>
          </a:p>
          <a:p>
            <a:r>
              <a:rPr lang="en-US" baseline="0" dirty="0"/>
              <a:t>International classification of disease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5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551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 b="0" i="0">
                <a:solidFill>
                  <a:srgbClr val="DA0012"/>
                </a:solidFill>
                <a:latin typeface="Rockwell"/>
                <a:cs typeface="Rockwell"/>
              </a:defRPr>
            </a:lvl1pPr>
          </a:lstStyle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031203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/>
            </a:lvl1pPr>
            <a:lvl2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2pPr>
            <a:lvl3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3pPr>
            <a:lvl4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4pPr>
            <a:lvl5pPr>
              <a:lnSpc>
                <a:spcPct val="140000"/>
              </a:lnSpc>
              <a:spcBef>
                <a:spcPts val="0"/>
              </a:spcBef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  <a:p>
            <a:pPr lvl="0"/>
            <a:endParaRPr lang="en-A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9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533400"/>
            <a:ext cx="9144000" cy="4610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ndscape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4889500" cy="568639"/>
          </a:xfrm>
        </p:spPr>
        <p:txBody>
          <a:bodyPr/>
          <a:lstStyle/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440000"/>
            <a:ext cx="4889500" cy="2987675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03900" y="2835011"/>
            <a:ext cx="2997200" cy="261937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Image label – delete if not required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3900" y="830792"/>
            <a:ext cx="2997200" cy="19986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7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ortrait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4719344" cy="473028"/>
          </a:xfrm>
        </p:spPr>
        <p:txBody>
          <a:bodyPr/>
          <a:lstStyle/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3"/>
            <a:ext cx="5433742" cy="274637"/>
          </a:xfrm>
        </p:spPr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1712" y="830792"/>
            <a:ext cx="2605088" cy="39100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440000"/>
            <a:ext cx="5389563" cy="3317875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81712" y="4779963"/>
            <a:ext cx="2605088" cy="261937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Image label –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1777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2 pho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5201279" cy="568639"/>
          </a:xfrm>
        </p:spPr>
        <p:txBody>
          <a:bodyPr/>
          <a:lstStyle/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4767263"/>
            <a:ext cx="5201279" cy="274637"/>
          </a:xfrm>
        </p:spPr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440000"/>
            <a:ext cx="5201279" cy="2952750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7858" y="831850"/>
            <a:ext cx="2871788" cy="1917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7858" y="2824163"/>
            <a:ext cx="2871788" cy="191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5116232" cy="5143500"/>
          </a:xfrm>
        </p:spPr>
        <p:txBody>
          <a:bodyPr anchor="ctr" anchorCtr="0">
            <a:normAutofit/>
          </a:bodyPr>
          <a:lstStyle>
            <a:lvl1pPr algn="l">
              <a:lnSpc>
                <a:spcPts val="4000"/>
              </a:lnSpc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edit</a:t>
            </a:r>
            <a:br>
              <a:rPr lang="en-AU" dirty="0"/>
            </a:br>
            <a:r>
              <a:rPr lang="en-AU" dirty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3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56863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rgbClr val="DA0012"/>
                </a:solidFill>
                <a:latin typeface="Rockwell"/>
                <a:cs typeface="Rockwell"/>
              </a:defRPr>
            </a:lvl1pPr>
          </a:lstStyle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551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rgbClr val="DA0012"/>
                </a:solidFill>
                <a:latin typeface="Rockwell"/>
                <a:cs typeface="Rockwell"/>
              </a:defRPr>
            </a:lvl1pPr>
          </a:lstStyle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4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9822"/>
            <a:ext cx="4040188" cy="26491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0000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4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9822"/>
            <a:ext cx="4041775" cy="26491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92000"/>
            <a:ext cx="8229600" cy="6820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500">
                <a:solidFill>
                  <a:srgbClr val="DA0012"/>
                </a:solidFill>
                <a:latin typeface="Rockwell"/>
                <a:cs typeface="Rockwell"/>
              </a:defRPr>
            </a:lvl1pPr>
          </a:lstStyle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53097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792000"/>
            <a:ext cx="5486400" cy="29610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911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8229600" cy="5686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dirty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2821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8229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Griffith Criminology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0" r:id="rId3"/>
    <p:sldLayoutId id="2147483659" r:id="rId4"/>
    <p:sldLayoutId id="2147483651" r:id="rId5"/>
    <p:sldLayoutId id="2147483652" r:id="rId6"/>
    <p:sldLayoutId id="2147483653" r:id="rId7"/>
    <p:sldLayoutId id="2147483654" r:id="rId8"/>
    <p:sldLayoutId id="2147483657" r:id="rId9"/>
    <p:sldLayoutId id="2147483649" r:id="rId10"/>
    <p:sldLayoutId id="2147483655" r:id="rId11"/>
  </p:sldLayoutIdLst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rgbClr val="DA0012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40000"/>
        </a:lnSpc>
        <a:spcBef>
          <a:spcPts val="0"/>
        </a:spcBef>
        <a:buFont typeface="Wingdings" charset="2"/>
        <a:buChar char="§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45"/>
          <a:stretch/>
        </p:blipFill>
        <p:spPr>
          <a:xfrm>
            <a:off x="0" y="7144"/>
            <a:ext cx="54864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751" y="937548"/>
            <a:ext cx="4200678" cy="4015451"/>
          </a:xfrm>
          <a:prstGeom prst="rect">
            <a:avLst/>
          </a:prstGeom>
        </p:spPr>
        <p:txBody>
          <a:bodyPr lIns="0" tIns="0" rIns="0" bIns="0" anchor="t" anchorCtr="0">
            <a:normAutofit fontScale="400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500" kern="1200">
                <a:solidFill>
                  <a:srgbClr val="DA0012"/>
                </a:solidFill>
                <a:latin typeface="Rockwell"/>
                <a:ea typeface="+mj-ea"/>
                <a:cs typeface="Rockwell"/>
              </a:defRPr>
            </a:lvl1pPr>
          </a:lstStyle>
          <a:p>
            <a:pPr>
              <a:lnSpc>
                <a:spcPct val="110000"/>
              </a:lnSpc>
            </a:pPr>
            <a:r>
              <a:rPr lang="en-AU" sz="6700" dirty="0">
                <a:solidFill>
                  <a:schemeClr val="bg1"/>
                </a:solidFill>
              </a:rPr>
              <a:t>Assessing the life course overlaps among mental health, child protection and CJS contacts: </a:t>
            </a:r>
          </a:p>
          <a:p>
            <a:pPr>
              <a:lnSpc>
                <a:spcPct val="110000"/>
              </a:lnSpc>
            </a:pPr>
            <a:endParaRPr lang="en-AU" sz="67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6700" dirty="0">
                <a:solidFill>
                  <a:schemeClr val="bg1"/>
                </a:solidFill>
              </a:rPr>
              <a:t>Similarities and differences by gender and Indigenous status</a:t>
            </a:r>
            <a:endParaRPr lang="en-AU" sz="6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AU" sz="6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6000" dirty="0">
                <a:solidFill>
                  <a:schemeClr val="bg1"/>
                </a:solidFill>
              </a:rPr>
              <a:t>Anna Stewart</a:t>
            </a:r>
          </a:p>
          <a:p>
            <a:pPr>
              <a:lnSpc>
                <a:spcPct val="110000"/>
              </a:lnSpc>
            </a:pPr>
            <a:r>
              <a:rPr lang="en-AU" sz="6000" dirty="0">
                <a:solidFill>
                  <a:schemeClr val="bg1"/>
                </a:solidFill>
              </a:rPr>
              <a:t>Griffith Criminology Institute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5751" y="3706585"/>
            <a:ext cx="4007154" cy="10283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ts val="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8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Courts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Decides if people</a:t>
            </a:r>
          </a:p>
          <a:p>
            <a:pPr lvl="1"/>
            <a:r>
              <a:rPr lang="en-US" dirty="0"/>
              <a:t>unsound mind when they committed an offence</a:t>
            </a:r>
          </a:p>
          <a:p>
            <a:pPr lvl="1"/>
            <a:r>
              <a:rPr lang="en-US" dirty="0"/>
              <a:t>fit for trail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2016/2017 made findings relating to 298 cases </a:t>
            </a:r>
          </a:p>
          <a:p>
            <a:pPr lvl="1"/>
            <a:r>
              <a:rPr lang="en-US" dirty="0"/>
              <a:t>90 found fit for trial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079" r="9079"/>
          <a:stretch>
            <a:fillRect/>
          </a:stretch>
        </p:blipFill>
        <p:spPr>
          <a:xfrm>
            <a:off x="5803900" y="830263"/>
            <a:ext cx="2997200" cy="346392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13CB0-4864-1F44-8EC9-999D77F48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Insittute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6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04720"/>
          </a:xfrm>
        </p:spPr>
        <p:txBody>
          <a:bodyPr>
            <a:normAutofit/>
          </a:bodyPr>
          <a:lstStyle/>
          <a:p>
            <a:r>
              <a:rPr lang="en-US" dirty="0"/>
              <a:t>In 1990 45,163 individuals were born in Queensland </a:t>
            </a:r>
          </a:p>
          <a:p>
            <a:pPr lvl="1"/>
            <a:r>
              <a:rPr lang="en-US" dirty="0"/>
              <a:t>6.4 % of population admitted, at least once, to hospital for mental health (age 5 to 25 years)</a:t>
            </a:r>
          </a:p>
          <a:p>
            <a:pPr lvl="2"/>
            <a:r>
              <a:rPr lang="en-US" dirty="0"/>
              <a:t>20 % of all female Indigenous Queenslanders</a:t>
            </a:r>
          </a:p>
          <a:p>
            <a:pPr lvl="2"/>
            <a:r>
              <a:rPr lang="en-US" dirty="0"/>
              <a:t>20 % of all male Indigenous Queenslanders</a:t>
            </a:r>
          </a:p>
          <a:p>
            <a:pPr lvl="2"/>
            <a:r>
              <a:rPr lang="en-US" dirty="0"/>
              <a:t>6%  of all female non-Indigenous Queenslanders</a:t>
            </a:r>
          </a:p>
          <a:p>
            <a:pPr lvl="2"/>
            <a:r>
              <a:rPr lang="en-US" dirty="0"/>
              <a:t>6 % of all male non-Indigenous Queenslanders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04720"/>
          </a:xfrm>
        </p:spPr>
        <p:txBody>
          <a:bodyPr>
            <a:normAutofit/>
          </a:bodyPr>
          <a:lstStyle/>
          <a:p>
            <a:r>
              <a:rPr lang="en-US" dirty="0"/>
              <a:t>In 1990 45,163 individuals were born in Queensland </a:t>
            </a:r>
          </a:p>
          <a:p>
            <a:pPr lvl="1"/>
            <a:r>
              <a:rPr lang="en-US" dirty="0"/>
              <a:t>6.4 % of population admitted, at least once, to hospital for mental health (age 5 to 25 years)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20 % of all female Indigenous Queenslanders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20 % of all male Indigenous Queenslanders</a:t>
            </a:r>
          </a:p>
          <a:p>
            <a:pPr lvl="2"/>
            <a:r>
              <a:rPr lang="en-US" dirty="0"/>
              <a:t>6%  of all female non-Indigenous Queenslanders</a:t>
            </a:r>
          </a:p>
          <a:p>
            <a:pPr lvl="2"/>
            <a:r>
              <a:rPr lang="en-US" dirty="0"/>
              <a:t>6 % of all male non-Indigenous Queenslanders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0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statistics: Child maltreatment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047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</a:t>
            </a:r>
          </a:p>
          <a:p>
            <a:pPr lvl="1"/>
            <a:r>
              <a:rPr lang="en-US" dirty="0"/>
              <a:t>5.8% investigated and substantiated, at least once, for maltreatment (by age 18)</a:t>
            </a:r>
          </a:p>
          <a:p>
            <a:pPr lvl="2"/>
            <a:r>
              <a:rPr lang="en-US" dirty="0"/>
              <a:t>35 % of all female Indigenous Queenslanders</a:t>
            </a:r>
          </a:p>
          <a:p>
            <a:pPr lvl="2"/>
            <a:r>
              <a:rPr lang="en-US" dirty="0"/>
              <a:t>26 % of all male Indigenous Queenslanders</a:t>
            </a:r>
          </a:p>
          <a:p>
            <a:pPr lvl="2"/>
            <a:r>
              <a:rPr lang="en-US" dirty="0"/>
              <a:t>5 %  of all female non-Indigenous Queenslanders</a:t>
            </a:r>
          </a:p>
          <a:p>
            <a:pPr lvl="2"/>
            <a:r>
              <a:rPr lang="en-US" dirty="0"/>
              <a:t>4 % of all male non-Indigenous Queenslanders</a:t>
            </a:r>
          </a:p>
          <a:p>
            <a:pPr lvl="2"/>
            <a:endParaRPr lang="en-US" dirty="0"/>
          </a:p>
          <a:p>
            <a:r>
              <a:rPr lang="en-US" dirty="0"/>
              <a:t>Indigenous children significantly more substantiations than non-Indigenous children</a:t>
            </a:r>
          </a:p>
        </p:txBody>
      </p:sp>
    </p:spTree>
    <p:extLst>
      <p:ext uri="{BB962C8B-B14F-4D97-AF65-F5344CB8AC3E}">
        <p14:creationId xmlns:p14="http://schemas.microsoft.com/office/powerpoint/2010/main" val="408424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statistics: Child maltreatment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047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</a:t>
            </a:r>
          </a:p>
          <a:p>
            <a:pPr lvl="1"/>
            <a:r>
              <a:rPr lang="en-US" dirty="0"/>
              <a:t>5.8% investigated and substantiated, at least once, for maltreatment (by age 18)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35 % of all female Indigenous Queenslanders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26 % of all male Indigenous Queenslanders</a:t>
            </a:r>
          </a:p>
          <a:p>
            <a:pPr lvl="2"/>
            <a:r>
              <a:rPr lang="en-US" dirty="0"/>
              <a:t>5 %  of all female non-Indigenous Queenslanders</a:t>
            </a:r>
          </a:p>
          <a:p>
            <a:pPr lvl="2"/>
            <a:r>
              <a:rPr lang="en-US" dirty="0"/>
              <a:t>4 % of all male non-Indigenous Queenslanders</a:t>
            </a:r>
          </a:p>
          <a:p>
            <a:pPr lvl="2"/>
            <a:endParaRPr lang="en-US" dirty="0"/>
          </a:p>
          <a:p>
            <a:r>
              <a:rPr lang="en-US" dirty="0"/>
              <a:t>Indigenous children significantly more substantiations than non-Indigenous children</a:t>
            </a:r>
          </a:p>
        </p:txBody>
      </p:sp>
    </p:spTree>
    <p:extLst>
      <p:ext uri="{BB962C8B-B14F-4D97-AF65-F5344CB8AC3E}">
        <p14:creationId xmlns:p14="http://schemas.microsoft.com/office/powerpoint/2010/main" val="131522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2B22-7423-F141-82AE-CD0B181A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Youth Offending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1064-A6D9-AC42-ABDD-89227BC8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</a:t>
            </a:r>
          </a:p>
          <a:p>
            <a:r>
              <a:rPr lang="en-US" dirty="0"/>
              <a:t>3.2% of population found guilty, at least once, of an offence in the Children’s court (age 10 – 17 years)</a:t>
            </a:r>
          </a:p>
          <a:p>
            <a:pPr lvl="2"/>
            <a:r>
              <a:rPr lang="en-US" dirty="0"/>
              <a:t>22 % female Indigenous Queenslanders</a:t>
            </a:r>
          </a:p>
          <a:p>
            <a:pPr lvl="2"/>
            <a:r>
              <a:rPr lang="en-US" dirty="0"/>
              <a:t>41 % male Indigenous Queenslanders</a:t>
            </a:r>
          </a:p>
          <a:p>
            <a:pPr lvl="2"/>
            <a:r>
              <a:rPr lang="en-US" dirty="0"/>
              <a:t>1 % female non-Indigenous Queenslander</a:t>
            </a:r>
          </a:p>
          <a:p>
            <a:pPr lvl="2"/>
            <a:r>
              <a:rPr lang="en-US" dirty="0"/>
              <a:t>3.4 % male non-Indigenous Queenslanders</a:t>
            </a:r>
          </a:p>
          <a:p>
            <a:pPr lvl="2"/>
            <a:endParaRPr lang="en-US" dirty="0"/>
          </a:p>
          <a:p>
            <a:r>
              <a:rPr lang="en-US" dirty="0"/>
              <a:t>Indigenous children significantly more appearances than non-Indigenous children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0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2B22-7423-F141-82AE-CD0B181A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Youth Offending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51064-A6D9-AC42-ABDD-89227BC8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</a:t>
            </a:r>
          </a:p>
          <a:p>
            <a:r>
              <a:rPr lang="en-US" dirty="0"/>
              <a:t>3.2% of population found guilty, at least once, of an offence in the Children’s court (age 10 – 17 years)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22 % female Indigenous Queenslanders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41 % male Indigenous Queenslanders</a:t>
            </a:r>
          </a:p>
          <a:p>
            <a:pPr lvl="2"/>
            <a:r>
              <a:rPr lang="en-US" dirty="0"/>
              <a:t>1 % female non-Indigenous Queenslander</a:t>
            </a:r>
          </a:p>
          <a:p>
            <a:pPr lvl="2"/>
            <a:r>
              <a:rPr lang="en-US" dirty="0"/>
              <a:t>3.4 % male non-Indigenous Queenslanders</a:t>
            </a:r>
          </a:p>
          <a:p>
            <a:pPr lvl="2"/>
            <a:endParaRPr lang="en-US" dirty="0"/>
          </a:p>
          <a:p>
            <a:r>
              <a:rPr lang="en-US" dirty="0"/>
              <a:t>Indigenous children significantly more appearances than non-Indigenous children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3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77DF2B-E6D4-1644-B152-08596E6D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Adult offending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B43648-050F-E542-ACB7-65F60501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27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1990, 45,163 individuals were born in Queensland </a:t>
            </a:r>
          </a:p>
          <a:p>
            <a:r>
              <a:rPr lang="en-US" dirty="0"/>
              <a:t>24.7% of the population were found guilty of at least one offence in the adult court before 25 years</a:t>
            </a:r>
          </a:p>
          <a:p>
            <a:pPr lvl="2"/>
            <a:r>
              <a:rPr lang="en-US" dirty="0"/>
              <a:t>63% female Indigenous Queenslanders</a:t>
            </a:r>
          </a:p>
          <a:p>
            <a:pPr lvl="2"/>
            <a:r>
              <a:rPr lang="en-US" dirty="0"/>
              <a:t>84 % male Indigenous Queenslanders</a:t>
            </a:r>
          </a:p>
          <a:p>
            <a:pPr lvl="2"/>
            <a:r>
              <a:rPr lang="en-US" dirty="0"/>
              <a:t>12 % female non-Indigenous Queenslanders</a:t>
            </a:r>
          </a:p>
          <a:p>
            <a:pPr lvl="2"/>
            <a:r>
              <a:rPr lang="en-US" dirty="0"/>
              <a:t>33 % male non-Indigenous Queenslanders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Only 19 (1.3%) of youth offenders did not also appear in the adult court</a:t>
            </a:r>
          </a:p>
        </p:txBody>
      </p:sp>
    </p:spTree>
    <p:extLst>
      <p:ext uri="{BB962C8B-B14F-4D97-AF65-F5344CB8AC3E}">
        <p14:creationId xmlns:p14="http://schemas.microsoft.com/office/powerpoint/2010/main" val="47864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77DF2B-E6D4-1644-B152-08596E6D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Adult offending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B43648-050F-E542-ACB7-65F60501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327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1990, 45,163 individuals were born in Queensland </a:t>
            </a:r>
          </a:p>
          <a:p>
            <a:r>
              <a:rPr lang="en-US" dirty="0"/>
              <a:t>24.7% of the population were found guilty of at least one offence in the adult court before 25 years</a:t>
            </a:r>
          </a:p>
          <a:p>
            <a:pPr lvl="2"/>
            <a:r>
              <a:rPr lang="en-US" dirty="0"/>
              <a:t>63% female Indigenous Queenslanders</a:t>
            </a:r>
          </a:p>
          <a:p>
            <a:pPr lvl="2"/>
            <a:r>
              <a:rPr lang="en-US" dirty="0"/>
              <a:t>84 % male Indigenous Queenslanders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12 % female non-Indigenous Queenslanders</a:t>
            </a:r>
          </a:p>
          <a:p>
            <a:pPr lvl="2"/>
            <a:r>
              <a:rPr lang="en-US" dirty="0"/>
              <a:t>33 % male non-Indigenous Queenslanders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Only 19 (1.3%) of youth offenders did not also appear in the adult court</a:t>
            </a:r>
          </a:p>
        </p:txBody>
      </p:sp>
    </p:spTree>
    <p:extLst>
      <p:ext uri="{BB962C8B-B14F-4D97-AF65-F5344CB8AC3E}">
        <p14:creationId xmlns:p14="http://schemas.microsoft.com/office/powerpoint/2010/main" val="266875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E318-F21C-6647-99E9-EEEC83EB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Ever imprisoned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3D9C-7339-FA47-886C-E9128CBD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2917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 </a:t>
            </a:r>
          </a:p>
          <a:p>
            <a:r>
              <a:rPr lang="en-US" dirty="0"/>
              <a:t>1.7% (n = 751) were sentenced to prison (youth detention or adult prison) at least once before 25 years </a:t>
            </a:r>
          </a:p>
          <a:p>
            <a:pPr lvl="2"/>
            <a:r>
              <a:rPr lang="en-US" dirty="0"/>
              <a:t>  7.6% female Indigenous Queenslanders</a:t>
            </a:r>
          </a:p>
          <a:p>
            <a:pPr lvl="2"/>
            <a:r>
              <a:rPr lang="en-US" dirty="0"/>
              <a:t>29.4% male Indigenous Queenslanders</a:t>
            </a:r>
          </a:p>
          <a:p>
            <a:pPr lvl="2"/>
            <a:r>
              <a:rPr lang="en-US" dirty="0"/>
              <a:t>  0.2% female non-Indigenous Queenslanders</a:t>
            </a:r>
          </a:p>
          <a:p>
            <a:pPr lvl="2"/>
            <a:r>
              <a:rPr lang="en-US" dirty="0"/>
              <a:t>  1.9% male non-Indigenous Queenslanders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75% of young people sentenced to youth detention were also later sentenced to adult prison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2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Queensland Linkage Project (QLP)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592"/>
            <a:ext cx="8229600" cy="36844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Longitudinal population data </a:t>
            </a:r>
            <a:r>
              <a:rPr lang="mr-IN" dirty="0"/>
              <a:t>–</a:t>
            </a:r>
            <a:r>
              <a:rPr lang="en-US" dirty="0"/>
              <a:t> 31 years old (1983), 30 years old (1984) and 25 years old (1990)</a:t>
            </a:r>
          </a:p>
          <a:p>
            <a:r>
              <a:rPr lang="en-US" dirty="0"/>
              <a:t>Individual level linked data for everyone who had contact with;</a:t>
            </a:r>
          </a:p>
          <a:p>
            <a:pPr lvl="1"/>
            <a:r>
              <a:rPr lang="en-US" dirty="0"/>
              <a:t>Queensland Births, Deaths and Marriages register</a:t>
            </a:r>
          </a:p>
          <a:p>
            <a:pPr lvl="1"/>
            <a:r>
              <a:rPr lang="en-US" dirty="0"/>
              <a:t>Child protection system (victim and maltreater)</a:t>
            </a:r>
          </a:p>
          <a:p>
            <a:pPr lvl="1"/>
            <a:r>
              <a:rPr lang="en-US" dirty="0"/>
              <a:t>Queensland Police Service (youth cautioning and conferencing)</a:t>
            </a:r>
          </a:p>
          <a:p>
            <a:pPr lvl="1"/>
            <a:r>
              <a:rPr lang="en-US" dirty="0"/>
              <a:t>Courts (youth and adult court appearances) </a:t>
            </a:r>
          </a:p>
          <a:p>
            <a:pPr lvl="1"/>
            <a:r>
              <a:rPr lang="en-US" dirty="0"/>
              <a:t>Corrections (community and custodial)</a:t>
            </a:r>
          </a:p>
          <a:p>
            <a:pPr lvl="1"/>
            <a:r>
              <a:rPr lang="en-US" dirty="0"/>
              <a:t>Domestic Violence Protection Orders (civil orders - respondent and aggrieved)</a:t>
            </a:r>
          </a:p>
          <a:p>
            <a:pPr lvl="1"/>
            <a:r>
              <a:rPr lang="en-US" dirty="0"/>
              <a:t>Queensland Health (hospital admissions, mental health contacts, emergency </a:t>
            </a:r>
            <a:r>
              <a:rPr lang="en-US" dirty="0" err="1"/>
              <a:t>dept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269,784 unique individuals (more than 2.5 million contacts)</a:t>
            </a:r>
          </a:p>
          <a:p>
            <a:r>
              <a:rPr lang="en-US" dirty="0"/>
              <a:t>Data stored in the Social Analytics Lab (SAL) at Griffith University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3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E318-F21C-6647-99E9-EEEC83EB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Statistics: Ever imprisoned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3D9C-7339-FA47-886C-E9128CBD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2917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1990, 45,163 individuals were born in Queensland </a:t>
            </a:r>
          </a:p>
          <a:p>
            <a:r>
              <a:rPr lang="en-US" dirty="0"/>
              <a:t>1.7% (n = 751) were sentenced to prison (youth detention or adult prison) at least once before 25 years </a:t>
            </a:r>
          </a:p>
          <a:p>
            <a:pPr lvl="2"/>
            <a:r>
              <a:rPr lang="en-US" dirty="0"/>
              <a:t>  7.6% female Indigenous Queenslanders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29.4% male Indigenous Queenslanders</a:t>
            </a:r>
          </a:p>
          <a:p>
            <a:pPr lvl="2"/>
            <a:r>
              <a:rPr lang="en-US" dirty="0"/>
              <a:t>  0.2% female non-Indigenous Queenslanders</a:t>
            </a:r>
          </a:p>
          <a:p>
            <a:pPr lvl="2"/>
            <a:r>
              <a:rPr lang="en-US" dirty="0"/>
              <a:t>  1.9% male non-Indigenous Queenslanders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75% of young people sentenced to youth detention were also later sentenced to adult prison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9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 1:  </a:t>
            </a:r>
            <a:r>
              <a:rPr lang="en-AU" sz="2800" dirty="0"/>
              <a:t>What are the overlaps among child protection, mental health and criminal court systems?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3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0856D-035D-024D-862D-0ED80A693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22350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7634A8-3867-D44D-9073-10E36290D166}"/>
              </a:ext>
            </a:extLst>
          </p:cNvPr>
          <p:cNvSpPr txBox="1"/>
          <p:nvPr/>
        </p:nvSpPr>
        <p:spPr>
          <a:xfrm>
            <a:off x="5618480" y="4567208"/>
            <a:ext cx="305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Total population = 45,163</a:t>
            </a:r>
          </a:p>
        </p:txBody>
      </p:sp>
    </p:spTree>
    <p:extLst>
      <p:ext uri="{BB962C8B-B14F-4D97-AF65-F5344CB8AC3E}">
        <p14:creationId xmlns:p14="http://schemas.microsoft.com/office/powerpoint/2010/main" val="318473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0856D-035D-024D-862D-0ED80A6931C2}"/>
              </a:ext>
            </a:extLst>
          </p:cNvPr>
          <p:cNvGraphicFramePr/>
          <p:nvPr>
            <p:extLst/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7634A8-3867-D44D-9073-10E36290D166}"/>
              </a:ext>
            </a:extLst>
          </p:cNvPr>
          <p:cNvSpPr txBox="1"/>
          <p:nvPr/>
        </p:nvSpPr>
        <p:spPr>
          <a:xfrm>
            <a:off x="5618480" y="4567208"/>
            <a:ext cx="305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Total population = 45,163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3394A-7434-0A49-B397-9CC4DCB8D038}"/>
              </a:ext>
            </a:extLst>
          </p:cNvPr>
          <p:cNvSpPr txBox="1"/>
          <p:nvPr/>
        </p:nvSpPr>
        <p:spPr>
          <a:xfrm>
            <a:off x="469427" y="566113"/>
            <a:ext cx="8205146" cy="44012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70% individuals had no contact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0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3394A-7434-0A49-B397-9CC4DCB8D038}"/>
              </a:ext>
            </a:extLst>
          </p:cNvPr>
          <p:cNvSpPr txBox="1"/>
          <p:nvPr/>
        </p:nvSpPr>
        <p:spPr>
          <a:xfrm>
            <a:off x="469427" y="566113"/>
            <a:ext cx="8205146" cy="40934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5.8% individuals with child protection substantiations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0856D-035D-024D-862D-0ED80A693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4449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7634A8-3867-D44D-9073-10E36290D166}"/>
              </a:ext>
            </a:extLst>
          </p:cNvPr>
          <p:cNvSpPr txBox="1"/>
          <p:nvPr/>
        </p:nvSpPr>
        <p:spPr>
          <a:xfrm>
            <a:off x="5886449" y="4659541"/>
            <a:ext cx="412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Individuals = 2,607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02D19-7BB0-5C4C-AC49-B379B0C473E5}"/>
              </a:ext>
            </a:extLst>
          </p:cNvPr>
          <p:cNvSpPr txBox="1"/>
          <p:nvPr/>
        </p:nvSpPr>
        <p:spPr>
          <a:xfrm>
            <a:off x="4987637" y="21716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C62FD-1A0A-AB48-9535-072AFC89DDB3}"/>
              </a:ext>
            </a:extLst>
          </p:cNvPr>
          <p:cNvSpPr txBox="1"/>
          <p:nvPr/>
        </p:nvSpPr>
        <p:spPr>
          <a:xfrm>
            <a:off x="4267200" y="331304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3E81A-BA7F-484A-A209-7ECE98088394}"/>
              </a:ext>
            </a:extLst>
          </p:cNvPr>
          <p:cNvSpPr txBox="1"/>
          <p:nvPr/>
        </p:nvSpPr>
        <p:spPr>
          <a:xfrm>
            <a:off x="4048548" y="2549365"/>
            <a:ext cx="116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84743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3394A-7434-0A49-B397-9CC4DCB8D038}"/>
              </a:ext>
            </a:extLst>
          </p:cNvPr>
          <p:cNvSpPr txBox="1"/>
          <p:nvPr/>
        </p:nvSpPr>
        <p:spPr>
          <a:xfrm>
            <a:off x="469427" y="566113"/>
            <a:ext cx="8205146" cy="40934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6.4% individuals with hospital admissions for mental health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80856D-035D-024D-862D-0ED80A693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64842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7634A8-3867-D44D-9073-10E36290D166}"/>
              </a:ext>
            </a:extLst>
          </p:cNvPr>
          <p:cNvSpPr txBox="1"/>
          <p:nvPr/>
        </p:nvSpPr>
        <p:spPr>
          <a:xfrm>
            <a:off x="6072188" y="4685903"/>
            <a:ext cx="893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Individuals = 2,873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02D19-7BB0-5C4C-AC49-B379B0C473E5}"/>
              </a:ext>
            </a:extLst>
          </p:cNvPr>
          <p:cNvSpPr txBox="1"/>
          <p:nvPr/>
        </p:nvSpPr>
        <p:spPr>
          <a:xfrm>
            <a:off x="3350921" y="21492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C62FD-1A0A-AB48-9535-072AFC89DDB3}"/>
              </a:ext>
            </a:extLst>
          </p:cNvPr>
          <p:cNvSpPr txBox="1"/>
          <p:nvPr/>
        </p:nvSpPr>
        <p:spPr>
          <a:xfrm>
            <a:off x="4267200" y="331304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3E81A-BA7F-484A-A209-7ECE98088394}"/>
              </a:ext>
            </a:extLst>
          </p:cNvPr>
          <p:cNvSpPr txBox="1"/>
          <p:nvPr/>
        </p:nvSpPr>
        <p:spPr>
          <a:xfrm>
            <a:off x="4048548" y="2549365"/>
            <a:ext cx="116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136016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2C95FB-E363-0846-A17D-F7875A7F8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3633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1FB880-7393-A346-983E-45528A46937D}"/>
              </a:ext>
            </a:extLst>
          </p:cNvPr>
          <p:cNvSpPr txBox="1"/>
          <p:nvPr/>
        </p:nvSpPr>
        <p:spPr>
          <a:xfrm>
            <a:off x="-40033" y="4608996"/>
            <a:ext cx="943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1990 birth cohort with a </a:t>
            </a:r>
            <a:r>
              <a:rPr lang="en-US" sz="2000" dirty="0" err="1">
                <a:latin typeface="Arial"/>
                <a:cs typeface="Arial"/>
              </a:rPr>
              <a:t>finalised</a:t>
            </a:r>
            <a:r>
              <a:rPr lang="en-US" sz="2000" dirty="0">
                <a:latin typeface="Arial"/>
                <a:cs typeface="Arial"/>
              </a:rPr>
              <a:t> court appearance by 25 years (25%; N = 11,185)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5E1263-3A92-814D-A86B-71594140D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463965"/>
              </p:ext>
            </p:extLst>
          </p:nvPr>
        </p:nvGraphicFramePr>
        <p:xfrm>
          <a:off x="463550" y="403225"/>
          <a:ext cx="821690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207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Court overlap with child protection and mental health: gender and Indigenous status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2BC3E-DF1C-6146-94D6-4CDA6B47B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57485"/>
              </p:ext>
            </p:extLst>
          </p:nvPr>
        </p:nvGraphicFramePr>
        <p:xfrm>
          <a:off x="481780" y="898525"/>
          <a:ext cx="7845474" cy="32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45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Court overlap with child protection and mental health: gender and Indigenous status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2BC3E-DF1C-6146-94D6-4CDA6B47B90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1780" y="898525"/>
          <a:ext cx="7845474" cy="32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8A1746D1-236C-4F42-8CFD-AC49143F0CD3}"/>
              </a:ext>
            </a:extLst>
          </p:cNvPr>
          <p:cNvSpPr/>
          <p:nvPr/>
        </p:nvSpPr>
        <p:spPr>
          <a:xfrm>
            <a:off x="6612835" y="592861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719E633-7D9D-CA44-A2C2-CF8BD21DF2AC}"/>
              </a:ext>
            </a:extLst>
          </p:cNvPr>
          <p:cNvSpPr/>
          <p:nvPr/>
        </p:nvSpPr>
        <p:spPr>
          <a:xfrm>
            <a:off x="1312101" y="1300748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863CD27-6D66-9A44-A758-7E6CE5D58A24}"/>
              </a:ext>
            </a:extLst>
          </p:cNvPr>
          <p:cNvSpPr/>
          <p:nvPr/>
        </p:nvSpPr>
        <p:spPr>
          <a:xfrm>
            <a:off x="3041510" y="1099204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DCB431F-A1A0-1C4B-9F52-4B56DE8679D3}"/>
              </a:ext>
            </a:extLst>
          </p:cNvPr>
          <p:cNvSpPr/>
          <p:nvPr/>
        </p:nvSpPr>
        <p:spPr>
          <a:xfrm>
            <a:off x="4896678" y="747296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BBCC-52AF-2945-BCD5-37E1B716E88A}"/>
              </a:ext>
            </a:extLst>
          </p:cNvPr>
          <p:cNvSpPr txBox="1"/>
          <p:nvPr/>
        </p:nvSpPr>
        <p:spPr>
          <a:xfrm>
            <a:off x="1312101" y="109920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47%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195D5-116F-DF4C-B963-0B0C837CE87C}"/>
              </a:ext>
            </a:extLst>
          </p:cNvPr>
          <p:cNvSpPr txBox="1"/>
          <p:nvPr/>
        </p:nvSpPr>
        <p:spPr>
          <a:xfrm>
            <a:off x="6648334" y="6583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334878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Court overlap with child protection and mental health: gender and Indigenous status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2BC3E-DF1C-6146-94D6-4CDA6B47B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227778"/>
              </p:ext>
            </p:extLst>
          </p:nvPr>
        </p:nvGraphicFramePr>
        <p:xfrm>
          <a:off x="481780" y="898525"/>
          <a:ext cx="7845474" cy="32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8A1746D1-236C-4F42-8CFD-AC49143F0CD3}"/>
              </a:ext>
            </a:extLst>
          </p:cNvPr>
          <p:cNvSpPr/>
          <p:nvPr/>
        </p:nvSpPr>
        <p:spPr>
          <a:xfrm>
            <a:off x="7604904" y="1992728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719E633-7D9D-CA44-A2C2-CF8BD21DF2AC}"/>
              </a:ext>
            </a:extLst>
          </p:cNvPr>
          <p:cNvSpPr/>
          <p:nvPr/>
        </p:nvSpPr>
        <p:spPr>
          <a:xfrm>
            <a:off x="2261821" y="1987823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863CD27-6D66-9A44-A758-7E6CE5D58A24}"/>
              </a:ext>
            </a:extLst>
          </p:cNvPr>
          <p:cNvSpPr/>
          <p:nvPr/>
        </p:nvSpPr>
        <p:spPr>
          <a:xfrm>
            <a:off x="4020204" y="1987824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DCB431F-A1A0-1C4B-9F52-4B56DE8679D3}"/>
              </a:ext>
            </a:extLst>
          </p:cNvPr>
          <p:cNvSpPr/>
          <p:nvPr/>
        </p:nvSpPr>
        <p:spPr>
          <a:xfrm>
            <a:off x="5800245" y="1962648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3" y="641909"/>
            <a:ext cx="8640619" cy="15286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2400" dirty="0">
                <a:solidFill>
                  <a:srgbClr val="000000"/>
                </a:solidFill>
              </a:rPr>
              <a:t>ARC Funded project:  Understanding the relationship between mental illness and offending: Implications for crime prevention and the </a:t>
            </a:r>
            <a:r>
              <a:rPr lang="en-AU" sz="2400" dirty="0">
                <a:solidFill>
                  <a:schemeClr val="tx1"/>
                </a:solidFill>
              </a:rPr>
              <a:t>management of mentally ill offenders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0544"/>
            <a:ext cx="8229600" cy="2289981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/>
              <a:t>Chief Investigators</a:t>
            </a:r>
          </a:p>
          <a:p>
            <a:pPr lvl="1"/>
            <a:r>
              <a:rPr lang="en-US" dirty="0"/>
              <a:t>Me</a:t>
            </a:r>
          </a:p>
          <a:p>
            <a:pPr lvl="1"/>
            <a:r>
              <a:rPr lang="en-US" dirty="0"/>
              <a:t>Susan Dennison</a:t>
            </a:r>
          </a:p>
          <a:p>
            <a:pPr lvl="1"/>
            <a:r>
              <a:rPr lang="en-US" dirty="0"/>
              <a:t>Troy Allard</a:t>
            </a:r>
          </a:p>
          <a:p>
            <a:pPr lvl="1"/>
            <a:r>
              <a:rPr lang="en-US" dirty="0"/>
              <a:t>Steve Kisely (UQ)</a:t>
            </a:r>
          </a:p>
          <a:p>
            <a:r>
              <a:rPr lang="en-US" dirty="0"/>
              <a:t>Project Manager</a:t>
            </a:r>
          </a:p>
          <a:p>
            <a:pPr lvl="1"/>
            <a:r>
              <a:rPr lang="en-US" dirty="0" err="1"/>
              <a:t>Carleen</a:t>
            </a:r>
            <a:r>
              <a:rPr lang="en-US" dirty="0"/>
              <a:t> Thompson</a:t>
            </a:r>
          </a:p>
          <a:p>
            <a:r>
              <a:rPr lang="en-US" dirty="0"/>
              <a:t>Partner Organisations</a:t>
            </a:r>
          </a:p>
          <a:p>
            <a:pPr lvl="1"/>
            <a:r>
              <a:rPr lang="en-US" dirty="0"/>
              <a:t>Queensland Government Statisticians Office (QGSO)</a:t>
            </a:r>
          </a:p>
          <a:p>
            <a:pPr lvl="1"/>
            <a:r>
              <a:rPr lang="en-US" dirty="0"/>
              <a:t>Queensland Health</a:t>
            </a:r>
          </a:p>
          <a:p>
            <a:pPr lvl="1"/>
            <a:r>
              <a:rPr lang="en-US" dirty="0"/>
              <a:t>Queensland Police Service</a:t>
            </a:r>
          </a:p>
          <a:p>
            <a:pPr lvl="1"/>
            <a:r>
              <a:rPr lang="en-US" dirty="0"/>
              <a:t>Youth Justice</a:t>
            </a:r>
          </a:p>
          <a:p>
            <a:pPr lvl="1"/>
            <a:r>
              <a:rPr lang="en-US" dirty="0"/>
              <a:t>Child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956" y="4564435"/>
            <a:ext cx="814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Disclaimer: </a:t>
            </a:r>
            <a:r>
              <a:rPr lang="en-US" sz="1200" dirty="0">
                <a:latin typeface="Arial"/>
                <a:cs typeface="Arial"/>
              </a:rPr>
              <a:t>The opinions expressed in this presentation are those of the presenter and do not reflect the official policy or position of the Queensland government</a:t>
            </a:r>
          </a:p>
        </p:txBody>
      </p:sp>
    </p:spTree>
    <p:extLst>
      <p:ext uri="{BB962C8B-B14F-4D97-AF65-F5344CB8AC3E}">
        <p14:creationId xmlns:p14="http://schemas.microsoft.com/office/powerpoint/2010/main" val="163319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Court overlap with child protection and mental health: gender and Indigenous status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2BC3E-DF1C-6146-94D6-4CDA6B47B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35402"/>
              </p:ext>
            </p:extLst>
          </p:nvPr>
        </p:nvGraphicFramePr>
        <p:xfrm>
          <a:off x="481780" y="898525"/>
          <a:ext cx="7845474" cy="32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8A1746D1-236C-4F42-8CFD-AC49143F0CD3}"/>
              </a:ext>
            </a:extLst>
          </p:cNvPr>
          <p:cNvSpPr/>
          <p:nvPr/>
        </p:nvSpPr>
        <p:spPr>
          <a:xfrm>
            <a:off x="6906578" y="2163779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719E633-7D9D-CA44-A2C2-CF8BD21DF2AC}"/>
              </a:ext>
            </a:extLst>
          </p:cNvPr>
          <p:cNvSpPr/>
          <p:nvPr/>
        </p:nvSpPr>
        <p:spPr>
          <a:xfrm>
            <a:off x="1569489" y="1686891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863CD27-6D66-9A44-A758-7E6CE5D58A24}"/>
              </a:ext>
            </a:extLst>
          </p:cNvPr>
          <p:cNvSpPr/>
          <p:nvPr/>
        </p:nvSpPr>
        <p:spPr>
          <a:xfrm>
            <a:off x="3412571" y="1839723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DCB431F-A1A0-1C4B-9F52-4B56DE8679D3}"/>
              </a:ext>
            </a:extLst>
          </p:cNvPr>
          <p:cNvSpPr/>
          <p:nvPr/>
        </p:nvSpPr>
        <p:spPr>
          <a:xfrm>
            <a:off x="5255653" y="2040834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Court overlap with child protection and mental health: gender and Indigenous status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2BC3E-DF1C-6146-94D6-4CDA6B47B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7659"/>
              </p:ext>
            </p:extLst>
          </p:nvPr>
        </p:nvGraphicFramePr>
        <p:xfrm>
          <a:off x="481780" y="898525"/>
          <a:ext cx="7845474" cy="32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8A1746D1-236C-4F42-8CFD-AC49143F0CD3}"/>
              </a:ext>
            </a:extLst>
          </p:cNvPr>
          <p:cNvSpPr/>
          <p:nvPr/>
        </p:nvSpPr>
        <p:spPr>
          <a:xfrm>
            <a:off x="7238437" y="1987825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719E633-7D9D-CA44-A2C2-CF8BD21DF2AC}"/>
              </a:ext>
            </a:extLst>
          </p:cNvPr>
          <p:cNvSpPr/>
          <p:nvPr/>
        </p:nvSpPr>
        <p:spPr>
          <a:xfrm>
            <a:off x="1953803" y="1870921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863CD27-6D66-9A44-A758-7E6CE5D58A24}"/>
              </a:ext>
            </a:extLst>
          </p:cNvPr>
          <p:cNvSpPr/>
          <p:nvPr/>
        </p:nvSpPr>
        <p:spPr>
          <a:xfrm>
            <a:off x="3746749" y="1870921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2DCB431F-A1A0-1C4B-9F52-4B56DE8679D3}"/>
              </a:ext>
            </a:extLst>
          </p:cNvPr>
          <p:cNvSpPr/>
          <p:nvPr/>
        </p:nvSpPr>
        <p:spPr>
          <a:xfrm>
            <a:off x="5539695" y="1987825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6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2C95FB-E363-0846-A17D-F7875A7F8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91271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1FB880-7393-A346-983E-45528A46937D}"/>
              </a:ext>
            </a:extLst>
          </p:cNvPr>
          <p:cNvSpPr txBox="1"/>
          <p:nvPr/>
        </p:nvSpPr>
        <p:spPr>
          <a:xfrm>
            <a:off x="724395" y="4512623"/>
            <a:ext cx="782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1990 birth cohort sentenced to imprisonment by 25 years (</a:t>
            </a:r>
            <a:r>
              <a:rPr lang="en-US" sz="2000" i="1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 = 751)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B67B2F-CB7F-B04C-BBCD-6F82F0A52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77418"/>
              </p:ext>
            </p:extLst>
          </p:nvPr>
        </p:nvGraphicFramePr>
        <p:xfrm>
          <a:off x="938151" y="539750"/>
          <a:ext cx="7612083" cy="383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340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Prison overlap with child protection and mental health: gender and Indigenous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D25E0C-8FC7-8646-BE63-F2303F55634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4973" y="679622"/>
          <a:ext cx="7179276" cy="326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830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Prison overlap with child protection and mental health: gender and Indigenous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D25E0C-8FC7-8646-BE63-F2303F556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824831"/>
              </p:ext>
            </p:extLst>
          </p:nvPr>
        </p:nvGraphicFramePr>
        <p:xfrm>
          <a:off x="864973" y="679622"/>
          <a:ext cx="7179276" cy="326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43061-17B3-9E49-9DBF-D12C844DF488}"/>
              </a:ext>
            </a:extLst>
          </p:cNvPr>
          <p:cNvSpPr txBox="1"/>
          <p:nvPr/>
        </p:nvSpPr>
        <p:spPr>
          <a:xfrm>
            <a:off x="1243173" y="19726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439668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Prison overlap with child protection and mental health: gender and Indigenous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D25E0C-8FC7-8646-BE63-F2303F556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27600"/>
              </p:ext>
            </p:extLst>
          </p:nvPr>
        </p:nvGraphicFramePr>
        <p:xfrm>
          <a:off x="864973" y="679622"/>
          <a:ext cx="7179276" cy="326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6DE2D726-428A-D044-9579-7E2E4E7A080E}"/>
              </a:ext>
            </a:extLst>
          </p:cNvPr>
          <p:cNvSpPr/>
          <p:nvPr/>
        </p:nvSpPr>
        <p:spPr>
          <a:xfrm>
            <a:off x="1707745" y="1200150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5604B53-9181-BD4F-BAB4-59A12D684253}"/>
              </a:ext>
            </a:extLst>
          </p:cNvPr>
          <p:cNvSpPr/>
          <p:nvPr/>
        </p:nvSpPr>
        <p:spPr>
          <a:xfrm>
            <a:off x="6803019" y="1908037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B3EFB85-6B42-8144-A49A-EC16B3B50EEF}"/>
              </a:ext>
            </a:extLst>
          </p:cNvPr>
          <p:cNvSpPr/>
          <p:nvPr/>
        </p:nvSpPr>
        <p:spPr>
          <a:xfrm>
            <a:off x="3347433" y="1315434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85B44D5-4110-6B40-80F8-0F126AE89E71}"/>
              </a:ext>
            </a:extLst>
          </p:cNvPr>
          <p:cNvSpPr/>
          <p:nvPr/>
        </p:nvSpPr>
        <p:spPr>
          <a:xfrm>
            <a:off x="5075226" y="1863863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2D0BF-BEED-CE4F-A4AE-0B2B650D45E0}"/>
              </a:ext>
            </a:extLst>
          </p:cNvPr>
          <p:cNvSpPr txBox="1"/>
          <p:nvPr/>
        </p:nvSpPr>
        <p:spPr>
          <a:xfrm>
            <a:off x="2609636" y="8733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BF4A5-2F3D-C342-A0EB-EC1E1FC23EC9}"/>
              </a:ext>
            </a:extLst>
          </p:cNvPr>
          <p:cNvSpPr txBox="1"/>
          <p:nvPr/>
        </p:nvSpPr>
        <p:spPr>
          <a:xfrm>
            <a:off x="5794625" y="102741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324673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9C043-EB9A-C64C-B559-569981AC79BB}"/>
              </a:ext>
            </a:extLst>
          </p:cNvPr>
          <p:cNvSpPr txBox="1"/>
          <p:nvPr/>
        </p:nvSpPr>
        <p:spPr>
          <a:xfrm>
            <a:off x="273132" y="4196695"/>
            <a:ext cx="85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Prison overlap with child protection and mental health: gender and Indigenous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D25E0C-8FC7-8646-BE63-F2303F556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8486"/>
              </p:ext>
            </p:extLst>
          </p:nvPr>
        </p:nvGraphicFramePr>
        <p:xfrm>
          <a:off x="864973" y="679622"/>
          <a:ext cx="7179276" cy="326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6DE2D726-428A-D044-9579-7E2E4E7A080E}"/>
              </a:ext>
            </a:extLst>
          </p:cNvPr>
          <p:cNvSpPr/>
          <p:nvPr/>
        </p:nvSpPr>
        <p:spPr>
          <a:xfrm>
            <a:off x="2323077" y="1200150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5604B53-9181-BD4F-BAB4-59A12D684253}"/>
              </a:ext>
            </a:extLst>
          </p:cNvPr>
          <p:cNvSpPr/>
          <p:nvPr/>
        </p:nvSpPr>
        <p:spPr>
          <a:xfrm>
            <a:off x="3996908" y="1603599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B3EFB85-6B42-8144-A49A-EC16B3B50EEF}"/>
              </a:ext>
            </a:extLst>
          </p:cNvPr>
          <p:cNvSpPr/>
          <p:nvPr/>
        </p:nvSpPr>
        <p:spPr>
          <a:xfrm>
            <a:off x="5670739" y="1641660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85B44D5-4110-6B40-80F8-0F126AE89E71}"/>
              </a:ext>
            </a:extLst>
          </p:cNvPr>
          <p:cNvSpPr/>
          <p:nvPr/>
        </p:nvSpPr>
        <p:spPr>
          <a:xfrm>
            <a:off x="7344570" y="1995603"/>
            <a:ext cx="384313" cy="70788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AB873-D41E-1B48-8477-BB67DEE2607F}"/>
              </a:ext>
            </a:extLst>
          </p:cNvPr>
          <p:cNvSpPr txBox="1"/>
          <p:nvPr/>
        </p:nvSpPr>
        <p:spPr>
          <a:xfrm>
            <a:off x="2166419" y="8000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795177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DFA600-405E-A94E-A336-076A6E0B5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626181"/>
              </p:ext>
            </p:extLst>
          </p:nvPr>
        </p:nvGraphicFramePr>
        <p:xfrm>
          <a:off x="622853" y="940905"/>
          <a:ext cx="7712764" cy="336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267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77636"/>
            <a:ext cx="8229600" cy="3293567"/>
          </a:xfrm>
        </p:spPr>
        <p:txBody>
          <a:bodyPr/>
          <a:lstStyle/>
          <a:p>
            <a:pPr marL="0" lv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800" dirty="0"/>
              <a:t>What comes first, child maltreatment or offending?</a:t>
            </a:r>
          </a:p>
          <a:p>
            <a:pPr marL="0" indent="0">
              <a:buNone/>
            </a:pPr>
            <a:r>
              <a:rPr lang="en-AU" sz="2800" dirty="0"/>
              <a:t>What comes first, mental illness or offending?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3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796A09-9515-3242-8A3D-3EC14D1A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What comes first, child maltreatment or offending?</a:t>
            </a:r>
            <a:br>
              <a:rPr lang="en-AU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CA05A-31D1-B840-B84D-2AEC2B832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2544"/>
            <a:ext cx="8229600" cy="3041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6.2% (48) of maltreated children had first contact with the child protection system after appearing in court</a:t>
            </a:r>
          </a:p>
          <a:p>
            <a:pPr lvl="2"/>
            <a:r>
              <a:rPr lang="en-US" dirty="0"/>
              <a:t>23% of people with no prior maltreatment history offended</a:t>
            </a:r>
          </a:p>
          <a:p>
            <a:pPr lvl="2"/>
            <a:r>
              <a:rPr lang="en-US" dirty="0"/>
              <a:t>52% of people with a prior maltreatment history offended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Offenders with prior maltreatment history </a:t>
            </a:r>
          </a:p>
          <a:p>
            <a:pPr lvl="2"/>
            <a:r>
              <a:rPr lang="en-US" dirty="0"/>
              <a:t>offend more frequently (</a:t>
            </a:r>
            <a:r>
              <a:rPr lang="en-US" i="1" dirty="0"/>
              <a:t>M</a:t>
            </a:r>
            <a:r>
              <a:rPr lang="en-US" dirty="0"/>
              <a:t> = 16.25 (12.64); </a:t>
            </a:r>
            <a:r>
              <a:rPr lang="en-US" i="1" dirty="0"/>
              <a:t>M</a:t>
            </a:r>
            <a:r>
              <a:rPr lang="en-US" dirty="0"/>
              <a:t> = 10.69 (8.85)</a:t>
            </a:r>
          </a:p>
          <a:p>
            <a:pPr lvl="2"/>
            <a:r>
              <a:rPr lang="en-US" dirty="0"/>
              <a:t>more likely to be sentenced to imprisonment (34.8% vs 5.3%)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0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data linkage?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601900"/>
          </a:xfrm>
        </p:spPr>
        <p:txBody>
          <a:bodyPr>
            <a:normAutofit/>
          </a:bodyPr>
          <a:lstStyle/>
          <a:p>
            <a:r>
              <a:rPr lang="en-US" dirty="0" err="1"/>
              <a:t>Siloing</a:t>
            </a:r>
            <a:r>
              <a:rPr lang="en-US" dirty="0"/>
              <a:t> of systems, understanding the overlap between welfare, justice and health</a:t>
            </a:r>
          </a:p>
          <a:p>
            <a:r>
              <a:rPr lang="en-US" dirty="0"/>
              <a:t>Understanding individual development across the life course</a:t>
            </a:r>
          </a:p>
          <a:p>
            <a:r>
              <a:rPr lang="en-US" dirty="0"/>
              <a:t>Understanding how individuals accrue cumulative disadvantage across systems</a:t>
            </a:r>
          </a:p>
          <a:p>
            <a:r>
              <a:rPr lang="en-US" dirty="0"/>
              <a:t>Identifying prevention and intervention points, preferably early in the pathways</a:t>
            </a:r>
          </a:p>
          <a:p>
            <a:r>
              <a:rPr lang="en-US" dirty="0"/>
              <a:t>Recognising challenges to professionals working in the silos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11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1040E2-D8D2-6842-96FC-DE596CFD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What comes first, mental illness or offending?</a:t>
            </a:r>
            <a:br>
              <a:rPr lang="en-AU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3C3798-E87C-B341-B0F7-C94DBFE6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69" y="1630017"/>
            <a:ext cx="8229600" cy="32997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22.9% of people without a mental illness offended</a:t>
            </a:r>
          </a:p>
          <a:p>
            <a:r>
              <a:rPr lang="en-US" dirty="0"/>
              <a:t>52.3% people with a mental illness went on to offend</a:t>
            </a:r>
          </a:p>
          <a:p>
            <a:r>
              <a:rPr lang="en-US" dirty="0"/>
              <a:t>For mentally ill offenders</a:t>
            </a:r>
          </a:p>
          <a:p>
            <a:pPr lvl="1"/>
            <a:r>
              <a:rPr lang="en-US" dirty="0"/>
              <a:t>70% of first hospital admission occurred before the first court appearance. </a:t>
            </a:r>
          </a:p>
          <a:p>
            <a:pPr lvl="1"/>
            <a:r>
              <a:rPr lang="en-US" dirty="0"/>
              <a:t>80% of first hospital admission occurred before the first prison sentence</a:t>
            </a:r>
          </a:p>
          <a:p>
            <a:r>
              <a:rPr lang="en-US" dirty="0"/>
              <a:t>Offenders with a mental illness </a:t>
            </a:r>
          </a:p>
          <a:p>
            <a:pPr lvl="1"/>
            <a:r>
              <a:rPr lang="en-US" dirty="0"/>
              <a:t>offended more frequently (</a:t>
            </a:r>
            <a:r>
              <a:rPr lang="en-US" i="1" dirty="0"/>
              <a:t>M</a:t>
            </a:r>
            <a:r>
              <a:rPr lang="en-US" dirty="0"/>
              <a:t> = 15.39 (12.21), </a:t>
            </a:r>
            <a:r>
              <a:rPr lang="en-US" i="1" dirty="0"/>
              <a:t>M</a:t>
            </a:r>
            <a:r>
              <a:rPr lang="en-US" dirty="0"/>
              <a:t> = 11.66 (9.67)</a:t>
            </a:r>
          </a:p>
          <a:p>
            <a:pPr lvl="1"/>
            <a:r>
              <a:rPr lang="en-US" dirty="0"/>
              <a:t>were more likely to be sentenced to imprisonment (16.2% vs 5.2%)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55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2" y="341425"/>
            <a:ext cx="8229600" cy="551631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Summary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056"/>
            <a:ext cx="8229600" cy="42504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offenders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have no contact </a:t>
            </a:r>
            <a:r>
              <a:rPr lang="en-US" dirty="0"/>
              <a:t>with the child protection or/and mental health systems</a:t>
            </a:r>
          </a:p>
          <a:p>
            <a:pPr lvl="1"/>
            <a:r>
              <a:rPr lang="en-US" dirty="0"/>
              <a:t>not true for Indigenous females</a:t>
            </a:r>
          </a:p>
          <a:p>
            <a:pPr lvl="1"/>
            <a:r>
              <a:rPr lang="en-US" dirty="0"/>
              <a:t>Indigenous offenders more likely than non Indigenous offenders to experience child maltreatment</a:t>
            </a:r>
          </a:p>
          <a:p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imprisoned offenders have contact </a:t>
            </a:r>
            <a:r>
              <a:rPr lang="en-US" dirty="0"/>
              <a:t>with the child protection or/and mental health systems</a:t>
            </a:r>
          </a:p>
          <a:p>
            <a:pPr lvl="1"/>
            <a:r>
              <a:rPr lang="en-US" dirty="0"/>
              <a:t>Indigenous prisoners more likely than non Indigenous prisoners to have child protection background</a:t>
            </a:r>
          </a:p>
          <a:p>
            <a:pPr lvl="1"/>
            <a:r>
              <a:rPr lang="en-US" dirty="0"/>
              <a:t>Female prisoners more likely than male prisoners to have hospital admissions for mental health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94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7165"/>
            <a:ext cx="8229600" cy="564101"/>
          </a:xfrm>
        </p:spPr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37279"/>
            <a:ext cx="8229600" cy="311143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Mental health hospital admissions and child protection substantiations are risk factors for offending</a:t>
            </a:r>
          </a:p>
          <a:p>
            <a:pPr lvl="1"/>
            <a:endParaRPr lang="en-US" sz="2600" dirty="0"/>
          </a:p>
          <a:p>
            <a:r>
              <a:rPr lang="en-US" sz="2600" dirty="0"/>
              <a:t>Offenders with a mental illness</a:t>
            </a:r>
          </a:p>
          <a:p>
            <a:pPr lvl="1"/>
            <a:r>
              <a:rPr lang="en-US" sz="2600" dirty="0"/>
              <a:t>offend more frequently and are more likely to be sentenced to imprisonment</a:t>
            </a:r>
          </a:p>
          <a:p>
            <a:r>
              <a:rPr lang="en-US" sz="2600" dirty="0"/>
              <a:t>Offenders with a child protection history</a:t>
            </a:r>
          </a:p>
          <a:p>
            <a:pPr lvl="1"/>
            <a:r>
              <a:rPr lang="en-US" sz="2600" dirty="0"/>
              <a:t>offend more frequently and are more likely to be sentenced to imprisonment</a:t>
            </a:r>
          </a:p>
          <a:p>
            <a:pPr lvl="1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1DF8-4DC9-5E41-847B-A0CB0DF2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20868-0AF8-7E44-AD67-D0CB31E1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452"/>
            <a:ext cx="8229600" cy="32387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Four take home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Both child maltreatment prevention and mental health treatment programs can be considered crime prevention programs.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Strong evidence of cumulative disadvantage across systems across the life course (particularly among Indigenous Australians)</a:t>
            </a:r>
          </a:p>
          <a:p>
            <a:pPr lvl="1"/>
            <a:r>
              <a:rPr lang="en-US" dirty="0"/>
              <a:t>Individuals entrenched in the systems</a:t>
            </a:r>
          </a:p>
          <a:p>
            <a:pPr lvl="1" indent="-342900"/>
            <a:r>
              <a:rPr lang="en-US" dirty="0"/>
              <a:t>Multi systemic intervention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However, need to </a:t>
            </a:r>
            <a:r>
              <a:rPr lang="en-US" dirty="0" err="1"/>
              <a:t>recognise</a:t>
            </a:r>
            <a:r>
              <a:rPr lang="en-US" dirty="0"/>
              <a:t> child welfare, health and criminal justice have different (competing) philosophical frameworks and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Need to address data sharing challenges (technical and philosophical) across the systems at all levels</a:t>
            </a:r>
          </a:p>
        </p:txBody>
      </p:sp>
    </p:spTree>
    <p:extLst>
      <p:ext uri="{BB962C8B-B14F-4D97-AF65-F5344CB8AC3E}">
        <p14:creationId xmlns:p14="http://schemas.microsoft.com/office/powerpoint/2010/main" val="1827351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D0F-E84B-2741-8111-544278EE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F6CF-7383-EC47-A550-531DE3FF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19" y="1343631"/>
            <a:ext cx="8229600" cy="395783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Limitations of administrative data</a:t>
            </a:r>
          </a:p>
          <a:p>
            <a:pPr lvl="1"/>
            <a:r>
              <a:rPr lang="en-US" dirty="0"/>
              <a:t>Data that comes to the attention of the system</a:t>
            </a:r>
          </a:p>
          <a:p>
            <a:pPr lvl="1"/>
            <a:r>
              <a:rPr lang="en-US" dirty="0"/>
              <a:t>Accurate recording of data</a:t>
            </a:r>
          </a:p>
          <a:p>
            <a:pPr lvl="1"/>
            <a:r>
              <a:rPr lang="en-US" dirty="0"/>
              <a:t>Simplistic </a:t>
            </a:r>
            <a:r>
              <a:rPr lang="en-US" dirty="0" err="1"/>
              <a:t>conceptualisations</a:t>
            </a:r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Longitudinal population data</a:t>
            </a:r>
          </a:p>
          <a:p>
            <a:pPr lvl="1"/>
            <a:r>
              <a:rPr lang="en-US" dirty="0"/>
              <a:t>Data about vulnerable populations (limited attrition)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Explore why some people with mental illness do not offend</a:t>
            </a:r>
          </a:p>
          <a:p>
            <a:pPr lvl="1"/>
            <a:r>
              <a:rPr lang="en-US" dirty="0"/>
              <a:t>Explore the nature of offending among people with a mental illness (public order, violent)</a:t>
            </a:r>
          </a:p>
          <a:p>
            <a:pPr lvl="1"/>
            <a:r>
              <a:rPr lang="en-US" dirty="0"/>
              <a:t>Explore the prison population experiences of child maltreatment and mental illness</a:t>
            </a:r>
          </a:p>
          <a:p>
            <a:pPr lvl="1"/>
            <a:r>
              <a:rPr lang="en-US" dirty="0"/>
              <a:t>Examine the spatial distribution/concentrated disadvantage/inequalities associated with the overlaps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00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Queensland Government Statistician's Office</a:t>
            </a:r>
          </a:p>
          <a:p>
            <a:pPr lvl="1"/>
            <a:r>
              <a:rPr lang="en-US" dirty="0"/>
              <a:t>Karen Cosgrove</a:t>
            </a:r>
          </a:p>
          <a:p>
            <a:r>
              <a:rPr lang="en-US"/>
              <a:t>Queensland Health Statistical </a:t>
            </a:r>
            <a:r>
              <a:rPr lang="en-US" dirty="0"/>
              <a:t>Analysis and Linkage Unit</a:t>
            </a:r>
          </a:p>
          <a:p>
            <a:pPr lvl="1"/>
            <a:r>
              <a:rPr lang="en-US" dirty="0"/>
              <a:t>Trisha Johnston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81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details:  </a:t>
            </a:r>
            <a:r>
              <a:rPr lang="en-US" dirty="0" err="1"/>
              <a:t>A.Stewart@griffith.edu.au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1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the focus on mental heath?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343631"/>
            <a:ext cx="8229600" cy="36272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Since the 1960’s - policy of </a:t>
            </a:r>
            <a:r>
              <a:rPr lang="en-US" dirty="0" err="1">
                <a:solidFill>
                  <a:srgbClr val="FF0000"/>
                </a:solidFill>
              </a:rPr>
              <a:t>deinstitutionalisation</a:t>
            </a:r>
            <a:r>
              <a:rPr lang="en-US" dirty="0"/>
              <a:t> of the mentally ill</a:t>
            </a:r>
          </a:p>
          <a:p>
            <a:pPr lvl="1"/>
            <a:r>
              <a:rPr lang="en-US" dirty="0"/>
              <a:t>Reduction in psychiatric institutional beds </a:t>
            </a:r>
          </a:p>
          <a:p>
            <a:pPr lvl="2"/>
            <a:r>
              <a:rPr lang="en-US" dirty="0"/>
              <a:t>281 per 100,000 early 60s</a:t>
            </a:r>
          </a:p>
          <a:p>
            <a:pPr lvl="2"/>
            <a:r>
              <a:rPr lang="en-US" dirty="0"/>
              <a:t>40 per 100,000 early 1990’s</a:t>
            </a:r>
          </a:p>
          <a:p>
            <a:pPr lvl="1"/>
            <a:r>
              <a:rPr lang="en-US" dirty="0"/>
              <a:t>Rationale for treatment in the community</a:t>
            </a:r>
          </a:p>
          <a:p>
            <a:pPr lvl="2"/>
            <a:r>
              <a:rPr lang="en-US" dirty="0"/>
              <a:t>Reduce stigma</a:t>
            </a:r>
          </a:p>
          <a:p>
            <a:pPr lvl="2"/>
            <a:r>
              <a:rPr lang="en-US" dirty="0"/>
              <a:t>Increase visibility in the community</a:t>
            </a:r>
          </a:p>
          <a:p>
            <a:pPr lvl="2"/>
            <a:r>
              <a:rPr lang="en-US" dirty="0"/>
              <a:t>Focus on mental health not mental illness</a:t>
            </a:r>
          </a:p>
          <a:p>
            <a:pPr lvl="1"/>
            <a:r>
              <a:rPr lang="en-US" dirty="0"/>
              <a:t>New pharmacological treatment options</a:t>
            </a:r>
          </a:p>
          <a:p>
            <a:r>
              <a:rPr lang="en-US" dirty="0"/>
              <a:t>However, policy implementation lacked resources, quality trained staff, adequate community mental health services and hospital services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the overlap?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631"/>
            <a:ext cx="8229600" cy="3832392"/>
          </a:xfrm>
        </p:spPr>
        <p:txBody>
          <a:bodyPr>
            <a:normAutofit/>
          </a:bodyPr>
          <a:lstStyle/>
          <a:p>
            <a:r>
              <a:rPr lang="en-US" dirty="0"/>
              <a:t>Result</a:t>
            </a:r>
          </a:p>
          <a:p>
            <a:pPr lvl="1"/>
            <a:r>
              <a:rPr lang="en-US" dirty="0"/>
              <a:t>Increases in poverty and family stress</a:t>
            </a:r>
          </a:p>
          <a:p>
            <a:pPr lvl="1"/>
            <a:r>
              <a:rPr lang="en-US" dirty="0"/>
              <a:t>Increases in homelessness</a:t>
            </a:r>
          </a:p>
          <a:p>
            <a:r>
              <a:rPr lang="en-US" dirty="0"/>
              <a:t>‘</a:t>
            </a:r>
            <a:r>
              <a:rPr lang="en-US" dirty="0" err="1"/>
              <a:t>Criminalisation</a:t>
            </a:r>
            <a:r>
              <a:rPr lang="en-US" dirty="0"/>
              <a:t>’ of the mentally ill?</a:t>
            </a:r>
          </a:p>
          <a:p>
            <a:pPr lvl="1"/>
            <a:r>
              <a:rPr lang="en-US" dirty="0"/>
              <a:t>Increased visibility of minor criminal offences</a:t>
            </a:r>
          </a:p>
          <a:p>
            <a:pPr lvl="1"/>
            <a:r>
              <a:rPr lang="en-US" dirty="0"/>
              <a:t>Criminal sanctions for </a:t>
            </a:r>
            <a:r>
              <a:rPr lang="en-US" dirty="0" err="1"/>
              <a:t>behaviours</a:t>
            </a:r>
            <a:r>
              <a:rPr lang="en-US" dirty="0"/>
              <a:t> related to their mental illness</a:t>
            </a:r>
          </a:p>
          <a:p>
            <a:pPr lvl="1"/>
            <a:r>
              <a:rPr lang="en-US" dirty="0"/>
              <a:t>Prisons “dumping grounds” for mentally ill?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5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440000"/>
            <a:ext cx="5346700" cy="2721183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Is there an overlap among child maltreatment, mental illness and offending?</a:t>
            </a:r>
          </a:p>
          <a:p>
            <a:endParaRPr lang="en-AU" dirty="0"/>
          </a:p>
          <a:p>
            <a:pPr lvl="1"/>
            <a:r>
              <a:rPr lang="en-US" dirty="0"/>
              <a:t>Examine by gender and Indigenous status</a:t>
            </a:r>
          </a:p>
          <a:p>
            <a:endParaRPr lang="en-AU" dirty="0"/>
          </a:p>
          <a:p>
            <a:r>
              <a:rPr lang="en-AU" dirty="0"/>
              <a:t>What comes first, child maltreatment or offending?</a:t>
            </a:r>
          </a:p>
          <a:p>
            <a:r>
              <a:rPr lang="en-AU" dirty="0"/>
              <a:t>What comes first, mental illness or offending?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86" b="486"/>
          <a:stretch>
            <a:fillRect/>
          </a:stretch>
        </p:blipFill>
        <p:spPr>
          <a:xfrm>
            <a:off x="5803900" y="1554462"/>
            <a:ext cx="2997200" cy="19986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128C8-317D-654F-9A7E-0961AB62A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Griffith Criminology Insittute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7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440000"/>
            <a:ext cx="5346700" cy="2721183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Is there an overlap among child maltreatment, mental illness and offending?</a:t>
            </a:r>
          </a:p>
          <a:p>
            <a:endParaRPr lang="en-AU" dirty="0"/>
          </a:p>
          <a:p>
            <a:pPr lvl="1"/>
            <a:r>
              <a:rPr lang="en-US" dirty="0"/>
              <a:t>Examine by gender and Indigenous status</a:t>
            </a:r>
          </a:p>
          <a:p>
            <a:endParaRPr lang="en-AU" dirty="0"/>
          </a:p>
          <a:p>
            <a:r>
              <a:rPr lang="en-AU" dirty="0"/>
              <a:t>What comes first, child maltreatment or offending?</a:t>
            </a:r>
          </a:p>
          <a:p>
            <a:r>
              <a:rPr lang="en-AU" dirty="0"/>
              <a:t>What comes first, mental illness or offending?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86" b="486"/>
          <a:stretch>
            <a:fillRect/>
          </a:stretch>
        </p:blipFill>
        <p:spPr>
          <a:xfrm>
            <a:off x="5803900" y="1554462"/>
            <a:ext cx="2997200" cy="19986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3128C8-317D-654F-9A7E-0961AB62A5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Griffith Criminology </a:t>
            </a:r>
            <a:r>
              <a:rPr lang="en-US" dirty="0" err="1"/>
              <a:t>Insittute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87F9C-58FB-9744-9ED3-3FB8414511A2}"/>
              </a:ext>
            </a:extLst>
          </p:cNvPr>
          <p:cNvSpPr txBox="1"/>
          <p:nvPr/>
        </p:nvSpPr>
        <p:spPr>
          <a:xfrm>
            <a:off x="1126436" y="4240544"/>
            <a:ext cx="643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Health Warning:  This presentation contains lots of numbers</a:t>
            </a:r>
          </a:p>
        </p:txBody>
      </p:sp>
    </p:spTree>
    <p:extLst>
      <p:ext uri="{BB962C8B-B14F-4D97-AF65-F5344CB8AC3E}">
        <p14:creationId xmlns:p14="http://schemas.microsoft.com/office/powerpoint/2010/main" val="340968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 Longitudinal population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2910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45,432 individuals born in Queensland in 1990</a:t>
            </a:r>
          </a:p>
          <a:p>
            <a:pPr lvl="2"/>
            <a:r>
              <a:rPr lang="en-US" dirty="0"/>
              <a:t>25 years old at time of data linkage</a:t>
            </a:r>
          </a:p>
          <a:p>
            <a:pPr lvl="2"/>
            <a:r>
              <a:rPr lang="en-US" dirty="0"/>
              <a:t>269 deaths ( 34% female, 66% male) (excluded)</a:t>
            </a:r>
          </a:p>
          <a:p>
            <a:pPr lvl="1"/>
            <a:r>
              <a:rPr lang="en-US" b="1" dirty="0"/>
              <a:t>Offenders</a:t>
            </a:r>
            <a:r>
              <a:rPr lang="en-US" dirty="0"/>
              <a:t> (10 </a:t>
            </a:r>
            <a:r>
              <a:rPr lang="mr-IN" dirty="0"/>
              <a:t>–</a:t>
            </a:r>
            <a:r>
              <a:rPr lang="en-US" dirty="0"/>
              <a:t> 25 years)</a:t>
            </a:r>
          </a:p>
          <a:p>
            <a:pPr lvl="2"/>
            <a:r>
              <a:rPr lang="en-US" dirty="0"/>
              <a:t> at least one </a:t>
            </a:r>
            <a:r>
              <a:rPr lang="en-US" dirty="0" err="1"/>
              <a:t>finalised</a:t>
            </a:r>
            <a:r>
              <a:rPr lang="en-US" dirty="0"/>
              <a:t> guilty court appearance (children’s and adult) </a:t>
            </a:r>
          </a:p>
          <a:p>
            <a:pPr lvl="1"/>
            <a:r>
              <a:rPr lang="en-US" b="1" dirty="0"/>
              <a:t>Mentally ill </a:t>
            </a:r>
            <a:r>
              <a:rPr lang="en-US" dirty="0"/>
              <a:t>(5 – 25 years)</a:t>
            </a:r>
          </a:p>
          <a:p>
            <a:pPr lvl="2"/>
            <a:r>
              <a:rPr lang="en-US" dirty="0"/>
              <a:t>at least one mental health hospital admissions (QHAPDC)</a:t>
            </a:r>
          </a:p>
          <a:p>
            <a:pPr lvl="1"/>
            <a:r>
              <a:rPr lang="en-US" b="1" dirty="0"/>
              <a:t>Maltreated children </a:t>
            </a:r>
            <a:r>
              <a:rPr lang="en-US" dirty="0"/>
              <a:t>(0 – 18 years)</a:t>
            </a:r>
          </a:p>
          <a:p>
            <a:pPr lvl="2"/>
            <a:r>
              <a:rPr lang="en-US" dirty="0"/>
              <a:t>at least one substantiated child maltreatment</a:t>
            </a:r>
          </a:p>
          <a:p>
            <a:r>
              <a:rPr lang="en-US" dirty="0"/>
              <a:t>Not include data from Mental Health courts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6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DD0958-3F30-4518-B4DD-654A89E1A054}"/>
</file>

<file path=customXml/itemProps2.xml><?xml version="1.0" encoding="utf-8"?>
<ds:datastoreItem xmlns:ds="http://schemas.openxmlformats.org/officeDocument/2006/customXml" ds:itemID="{55CBE22F-FC5B-41D1-95EF-4118CD32266C}"/>
</file>

<file path=customXml/itemProps3.xml><?xml version="1.0" encoding="utf-8"?>
<ds:datastoreItem xmlns:ds="http://schemas.openxmlformats.org/officeDocument/2006/customXml" ds:itemID="{65A60E79-F463-4B3B-94F7-2D7139B4347A}"/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2517</Words>
  <Application>Microsoft Macintosh PowerPoint</Application>
  <PresentationFormat>On-screen Show (16:9)</PresentationFormat>
  <Paragraphs>405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Rockwell</vt:lpstr>
      <vt:lpstr>Wingdings</vt:lpstr>
      <vt:lpstr>Office Theme</vt:lpstr>
      <vt:lpstr>PowerPoint Presentation</vt:lpstr>
      <vt:lpstr>Queensland Linkage Project (QLP)</vt:lpstr>
      <vt:lpstr>ARC Funded project:  Understanding the relationship between mental illness and offending: Implications for crime prevention and the management of mentally ill offenders </vt:lpstr>
      <vt:lpstr>Why do data linkage?</vt:lpstr>
      <vt:lpstr>Why the focus on mental heath?</vt:lpstr>
      <vt:lpstr>Why focus on the overlap?</vt:lpstr>
      <vt:lpstr>Research Questions</vt:lpstr>
      <vt:lpstr>Research Questions</vt:lpstr>
      <vt:lpstr>1990 Longitudinal population data</vt:lpstr>
      <vt:lpstr>Mental Health Courts</vt:lpstr>
      <vt:lpstr>Summary statistics: Mental Health</vt:lpstr>
      <vt:lpstr>Summary statistics: Mental Health</vt:lpstr>
      <vt:lpstr>Summary statistics: Child maltreatment</vt:lpstr>
      <vt:lpstr>Summary statistics: Child maltreatment</vt:lpstr>
      <vt:lpstr>Summary statistics: Youth Offending</vt:lpstr>
      <vt:lpstr>Summary statistics: Youth Offending</vt:lpstr>
      <vt:lpstr>Summary Statistics: Adult offending</vt:lpstr>
      <vt:lpstr>Summary Statistics: Adult offending</vt:lpstr>
      <vt:lpstr>Summary Statistics: Ever imprisoned</vt:lpstr>
      <vt:lpstr>Summary Statistics: Ever imprisoned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comes first, child maltreatment or offending?  </vt:lpstr>
      <vt:lpstr>What comes first, mental illness or offending?  </vt:lpstr>
      <vt:lpstr> Summary </vt:lpstr>
      <vt:lpstr>Summary</vt:lpstr>
      <vt:lpstr>So what?</vt:lpstr>
      <vt:lpstr>Limitations and next steps</vt:lpstr>
      <vt:lpstr>Special Thanks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 Steward - Assessing the life course overlaps among mental health, child protection and criminal justice system contacts: Similarities and differences by gender and Indigenous status</dc:title>
  <dc:creator>Microsoft Office User</dc:creator>
  <cp:lastModifiedBy>Microsoft Office User</cp:lastModifiedBy>
  <cp:revision>30</cp:revision>
  <cp:lastPrinted>2019-02-08T04:23:55Z</cp:lastPrinted>
  <dcterms:created xsi:type="dcterms:W3CDTF">2019-02-08T04:03:37Z</dcterms:created>
  <dcterms:modified xsi:type="dcterms:W3CDTF">2019-02-13T02:15:29Z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