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drawings/drawing1.xml" ContentType="application/vnd.openxmlformats-officedocument.drawingml.chartshapes+xml"/>
  <Override PartName="/ppt/presentation.xml" ContentType="application/vnd.openxmlformats-officedocument.presentationml.presentation.main+xml"/>
  <Override PartName="/ppt/slides/slide35.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34.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0.xml" ContentType="application/vnd.openxmlformats-officedocument.presentationml.slide+xml"/>
  <Override PartName="/ppt/slides/slide19.xml" ContentType="application/vnd.openxmlformats-officedocument.presentationml.slide+xml"/>
  <Override PartName="/ppt/slides/slide32.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31.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1.xml" ContentType="application/vnd.openxmlformats-officedocument.presentationml.slide+xml"/>
  <Override PartName="/ppt/slides/slide42.xml" ContentType="application/vnd.openxmlformats-officedocument.presentationml.slide+xml"/>
  <Override PartName="/ppt/slides/slide52.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56.xml" ContentType="application/vnd.openxmlformats-officedocument.presentationml.slide+xml"/>
  <Override PartName="/ppt/slides/slide33.xml" ContentType="application/vnd.openxmlformats-officedocument.presentationml.slide+xml"/>
  <Override PartName="/ppt/slides/slide55.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Slides/notesSlide45.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9.xml" ContentType="application/vnd.openxmlformats-officedocument.presentationml.notesSlide+xml"/>
  <Override PartName="/ppt/notesSlides/notesSlide43.xml" ContentType="application/vnd.openxmlformats-officedocument.presentationml.notesSlide+xml"/>
  <Override PartName="/ppt/notesSlides/notesSlide40.xml" ContentType="application/vnd.openxmlformats-officedocument.presentationml.notesSlide+xml"/>
  <Override PartName="/ppt/slideMasters/slideMaster1.xml" ContentType="application/vnd.openxmlformats-officedocument.presentationml.slideMaster+xml"/>
  <Override PartName="/ppt/notesSlides/notesSlide46.xml" ContentType="application/vnd.openxmlformats-officedocument.presentationml.notesSlide+xml"/>
  <Override PartName="/ppt/notesSlides/notesSlide41.xml" ContentType="application/vnd.openxmlformats-officedocument.presentationml.notesSlide+xml"/>
  <Override PartName="/ppt/notesSlides/notesSlide47.xml" ContentType="application/vnd.openxmlformats-officedocument.presentationml.notesSlide+xml"/>
  <Override PartName="/ppt/notesSlides/notesSlide38.xml" ContentType="application/vnd.openxmlformats-officedocument.presentationml.notesSlide+xml"/>
  <Override PartName="/ppt/notesSlides/notesSlide42.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4.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6.xml" ContentType="application/vnd.openxmlformats-officedocument.presentationml.notesSlide+xml"/>
  <Override PartName="/ppt/notesSlides/notesSlide26.xml" ContentType="application/vnd.openxmlformats-officedocument.presentationml.notesSlide+xml"/>
  <Override PartName="/ppt/notesSlides/notesSlide17.xml" ContentType="application/vnd.openxmlformats-officedocument.presentationml.notesSlide+xml"/>
  <Override PartName="/ppt/notesSlides/notesSlide27.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22.xml" ContentType="application/vnd.openxmlformats-officedocument.presentationml.notesSlide+xml"/>
  <Override PartName="/ppt/notesSlides/notesSlide18.xml" ContentType="application/vnd.openxmlformats-officedocument.presentationml.notesSlide+xml"/>
  <Override PartName="/ppt/notesSlides/notesSlide23.xml" ContentType="application/vnd.openxmlformats-officedocument.presentationml.notesSlide+xml"/>
  <Override PartName="/ppt/charts/style26.xml" ContentType="application/vnd.ms-office.chartstyle+xml"/>
  <Override PartName="/ppt/commentAuthors.xml" ContentType="application/vnd.openxmlformats-officedocument.presentationml.commentAuthor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olors7.xml" ContentType="application/vnd.ms-office.chartcolorstyle+xml"/>
  <Override PartName="/ppt/charts/style7.xml" ContentType="application/vnd.ms-office.chart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Masters/notesMaster1.xml" ContentType="application/vnd.openxmlformats-officedocument.presentationml.notesMaster+xml"/>
  <Override PartName="/ppt/charts/colors11.xml" ContentType="application/vnd.ms-office.chartcolorstyle+xml"/>
  <Override PartName="/ppt/charts/style11.xml" ContentType="application/vnd.ms-office.chartstyle+xml"/>
  <Override PartName="/ppt/charts/chart11.xml" ContentType="application/vnd.openxmlformats-officedocument.drawingml.chart+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olors5.xml" ContentType="application/vnd.ms-office.chartcolorstyle+xml"/>
  <Override PartName="/ppt/charts/style5.xml" ContentType="application/vnd.ms-office.chartstyle+xml"/>
  <Override PartName="/ppt/charts/chart5.xml" ContentType="application/vnd.openxmlformats-officedocument.drawingml.chart+xml"/>
  <Override PartName="/ppt/theme/theme2.xml" ContentType="application/vnd.openxmlformats-officedocument.theme+xml"/>
  <Override PartName="/ppt/theme/theme1.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charts/style13.xml" ContentType="application/vnd.ms-office.chartstyle+xml"/>
  <Override PartName="/ppt/charts/chart13.xml" ContentType="application/vnd.openxmlformats-officedocument.drawingml.chart+xml"/>
  <Override PartName="/ppt/charts/chart14.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hart22.xml" ContentType="application/vnd.openxmlformats-officedocument.drawingml.chart+xml"/>
  <Override PartName="/ppt/charts/colors21.xml" ContentType="application/vnd.ms-office.chartcolorstyle+xml"/>
  <Override PartName="/ppt/charts/style21.xml" ContentType="application/vnd.ms-office.chartstyle+xml"/>
  <Override PartName="/ppt/charts/colors13.xml" ContentType="application/vnd.ms-office.chartcolorstyle+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olors26.xml" ContentType="application/vnd.ms-office.chartcolorstyle+xml"/>
  <Override PartName="/ppt/charts/chart26.xml" ContentType="application/vnd.openxmlformats-officedocument.drawingml.chart+xml"/>
  <Override PartName="/ppt/charts/colors25.xml" ContentType="application/vnd.ms-office.chartcolorstyle+xml"/>
  <Override PartName="/ppt/charts/style25.xml" ContentType="application/vnd.ms-office.chartstyle+xml"/>
  <Override PartName="/ppt/charts/chart25.xml" ContentType="application/vnd.openxmlformats-officedocument.drawingml.chart+xml"/>
  <Override PartName="/ppt/charts/colors24.xml" ContentType="application/vnd.ms-office.chartcolorstyle+xml"/>
  <Override PartName="/ppt/charts/chart20.xml" ContentType="application/vnd.openxmlformats-officedocument.drawingml.chart+xml"/>
  <Override PartName="/ppt/charts/style19.xml" ContentType="application/vnd.ms-office.chartstyle+xml"/>
  <Override PartName="/ppt/charts/style16.xml" ContentType="application/vnd.ms-office.chartstyle+xml"/>
  <Override PartName="/ppt/charts/colors16.xml" ContentType="application/vnd.ms-office.chartcolorstyle+xml"/>
  <Override PartName="/ppt/charts/colors19.xml" ContentType="application/vnd.ms-office.chartcolorstyle+xml"/>
  <Override PartName="/ppt/charts/style17.xml" ContentType="application/vnd.ms-office.chartstyle+xml"/>
  <Override PartName="/ppt/charts/chart16.xml" ContentType="application/vnd.openxmlformats-officedocument.drawingml.chart+xml"/>
  <Override PartName="/ppt/charts/colors15.xml" ContentType="application/vnd.ms-office.chartcolorstyle+xml"/>
  <Override PartName="/ppt/charts/style15.xml" ContentType="application/vnd.ms-office.chartstyle+xml"/>
  <Override PartName="/ppt/charts/chart15.xml" ContentType="application/vnd.openxmlformats-officedocument.drawingml.chart+xml"/>
  <Override PartName="/ppt/charts/colors14.xml" ContentType="application/vnd.ms-office.chartcolorstyle+xml"/>
  <Override PartName="/ppt/charts/style14.xml" ContentType="application/vnd.ms-office.chartstyle+xml"/>
  <Override PartName="/ppt/charts/colors17.xml" ContentType="application/vnd.ms-office.chartcolorstyl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61" r:id="rId2"/>
    <p:sldId id="283" r:id="rId3"/>
    <p:sldId id="264" r:id="rId4"/>
    <p:sldId id="364" r:id="rId5"/>
    <p:sldId id="367" r:id="rId6"/>
    <p:sldId id="424" r:id="rId7"/>
    <p:sldId id="368" r:id="rId8"/>
    <p:sldId id="369" r:id="rId9"/>
    <p:sldId id="370" r:id="rId10"/>
    <p:sldId id="372" r:id="rId11"/>
    <p:sldId id="375" r:id="rId12"/>
    <p:sldId id="376" r:id="rId13"/>
    <p:sldId id="381" r:id="rId14"/>
    <p:sldId id="360" r:id="rId15"/>
    <p:sldId id="398" r:id="rId16"/>
    <p:sldId id="399" r:id="rId17"/>
    <p:sldId id="382" r:id="rId18"/>
    <p:sldId id="365" r:id="rId19"/>
    <p:sldId id="386" r:id="rId20"/>
    <p:sldId id="400" r:id="rId21"/>
    <p:sldId id="427" r:id="rId22"/>
    <p:sldId id="363" r:id="rId23"/>
    <p:sldId id="402" r:id="rId24"/>
    <p:sldId id="340" r:id="rId25"/>
    <p:sldId id="403" r:id="rId26"/>
    <p:sldId id="405" r:id="rId27"/>
    <p:sldId id="404" r:id="rId28"/>
    <p:sldId id="366" r:id="rId29"/>
    <p:sldId id="391" r:id="rId30"/>
    <p:sldId id="396" r:id="rId31"/>
    <p:sldId id="389" r:id="rId32"/>
    <p:sldId id="390" r:id="rId33"/>
    <p:sldId id="342" r:id="rId34"/>
    <p:sldId id="343" r:id="rId35"/>
    <p:sldId id="414" r:id="rId36"/>
    <p:sldId id="423" r:id="rId37"/>
    <p:sldId id="415" r:id="rId38"/>
    <p:sldId id="418" r:id="rId39"/>
    <p:sldId id="420" r:id="rId40"/>
    <p:sldId id="429" r:id="rId41"/>
    <p:sldId id="430" r:id="rId42"/>
    <p:sldId id="406" r:id="rId43"/>
    <p:sldId id="428" r:id="rId44"/>
    <p:sldId id="346" r:id="rId45"/>
    <p:sldId id="355" r:id="rId46"/>
    <p:sldId id="356" r:id="rId47"/>
    <p:sldId id="284" r:id="rId48"/>
    <p:sldId id="422" r:id="rId49"/>
    <p:sldId id="393" r:id="rId50"/>
    <p:sldId id="394" r:id="rId51"/>
    <p:sldId id="387" r:id="rId52"/>
    <p:sldId id="388" r:id="rId53"/>
    <p:sldId id="397" r:id="rId54"/>
    <p:sldId id="407" r:id="rId55"/>
    <p:sldId id="408" r:id="rId56"/>
    <p:sldId id="409" r:id="rId57"/>
    <p:sldId id="410" r:id="rId58"/>
    <p:sldId id="411" r:id="rId59"/>
    <p:sldId id="412" r:id="rId60"/>
    <p:sldId id="413" r:id="rId61"/>
    <p:sldId id="426"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Connie Rentschler" initials="CE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B10A"/>
    <a:srgbClr val="2734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6" autoAdjust="0"/>
    <p:restoredTop sz="85995" autoAdjust="0"/>
  </p:normalViewPr>
  <p:slideViewPr>
    <p:cSldViewPr>
      <p:cViewPr varScale="1">
        <p:scale>
          <a:sx n="59" d="100"/>
          <a:sy n="59" d="100"/>
        </p:scale>
        <p:origin x="1484" y="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69"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oleObject" Target="file:///\\uniwa.uwa.edu.au\userhome\staff8\00046348\My%20Documents\Research\Police\Stolen%20goods%20research\Data\ABS%204530%20Table%206%20additional%20analysi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niwa.uwa.edu.au\userhome\staff8\00046348\My%20Documents\Research\Police\Stolen%20goods%20research\Data\Analysis.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11.xml.rels><?xml version="1.0" encoding="UTF-8" standalone="yes"?>
<Relationships xmlns="http://schemas.openxmlformats.org/package/2006/relationships"><Relationship Id="rId3" Type="http://schemas.openxmlformats.org/officeDocument/2006/relationships/oleObject" Target="file:///\\uniwa.uwa.edu.au\userhome\staff8\00046348\My%20Documents\Research\Police\Stolen%20goods%20research\Data\Computer%20analysi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uniwa.uwa.edu.au\userhome\staff8\00046348\My%20Documents\Research\Police\Stolen%20goods%20research\Data\Computer%20analysi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uniwa.uwa.edu.au\userhome\staff8\00046348\My%20Documents\Research\Police\Stolen%20goods%20research\Data\Computer%20analysi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uniwa.uwa.edu.au\userhome\staff8\00046348\My%20Documents\Research\Police\Stolen%20goods%20research\Data\Computer%20analysi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uniwa.uwa.edu.au\userhome\staff8\00046348\My%20Documents\Research\Police\Stolen%20goods%20research\Data\Computer%20analysi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uniwa.uwa.edu.au\userhome\staff8\00046348\My%20Documents\Research\Police\Stolen%20goods%20research\Data\Computer%20analysi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uniwa.uwa.edu.au\userhome\staff8\00046348\My%20Documents\Research\Police\Stolen%20goods%20research\Data\Computer%20analysis.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uniwa.uwa.edu.au\userhome\staff8\00046348\My%20Documents\Research\Police\Stolen%20goods%20research\Data\Analysis.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uniwa.uwa.edu.au\userhome\staff8\00046348\My%20Documents\Research\Police\Stolen%20goods%20research\Data\Analysis.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uniwa.uwa.edu.au\userhome\staff8\00046348\My%20Documents\Research\Police\Stolen%20goods%20research\Data\ABS%204530%20Table%206%20additional%20analysis.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uniwa.uwa.edu.au\userhome\staff8\00046348\My%20Documents\Research\Police\Stolen%20goods%20research\Data\Computer%20analysis.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uniwa.uwa.edu.au\userhome\staff8\00046348\My%20Documents\Research\Police\Stolen%20goods%20research\Data\Computer%20analysis.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uniwa.uwa.edu.au\userhome\staff8\00046348\My%20Documents\Research\Police\Stolen%20goods%20research\Data\Computer%20analysis.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uniwa.uwa.edu.au\userhome\staff8\00046348\My%20Documents\Research\Police\Stolen%20goods%20research\Data\Computer%20analysis.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uniwa.uwa.edu.au\userhome\staff8\00046348\My%20Documents\Research\Police\Stolen%20goods%20research\Data\Computer%20analysis.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uniwa.uwa.edu.au\userhome\staff8\00046348\My%20Documents\Research\Police\Stolen%20goods%20research\Data\Computer%20analysis.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uniwa.uwa.edu.au\userhome\staff8\00046348\My%20Documents\Research\Police\Stolen%20goods%20research\Data\Computer%20analysis.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uniwa.uwa.edu.au\userhome\staff8\00046348\My%20Documents\Research\Police\Stolen%20goods%20research\Data\Analysis.xlsx" TargetMode="External"/><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3" Type="http://schemas.openxmlformats.org/officeDocument/2006/relationships/oleObject" Target="file:///\\uniwa.uwa.edu.au\userhome\staff8\00046348\My%20Documents\Research\Police\Stolen%20goods%20research\Data\ABS%204530%20Table%206%20additional%20analysi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niwa.uwa.edu.au\userhome\staff8\00046348\My%20Documents\Research\Police\Stolen%20goods%20research\Data\ABS%204530%20Table%206%20additional%20analysi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niwa.uwa.edu.au\userhome\staff8\00046348\My%20Documents\Research\Police\Stolen%20goods%20research\Data\Analysi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niwa.uwa.edu.au\userhome\staff8\00046348\My%20Documents\Research\Police\Stolen%20goods%20research\Data\Analysi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niwa.uwa.edu.au\userhome\staff8\00046348\My%20Documents\Research\Police\Stolen%20goods%20research\Data\ABS%204530%20Table%206%20additional%20analysi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niwa.uwa.edu.au\userhome\staff8\00046348\My%20Documents\Research\Police\Stolen%20goods%20research\Data\Analysi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niwa.uwa.edu.au\userhome\staff8\00046348\My%20Documents\Research\Police\Stolen%20goods%20research\Data\Analysi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'Crime survey England and Wales'!$A$15</c:f>
              <c:strCache>
                <c:ptCount val="1"/>
                <c:pt idx="0">
                  <c:v>Domestic burglary in a dwelling</c:v>
                </c:pt>
              </c:strCache>
            </c:strRef>
          </c:tx>
          <c:spPr>
            <a:ln w="28575" cap="rnd">
              <a:solidFill>
                <a:schemeClr val="accent1"/>
              </a:solidFill>
              <a:round/>
            </a:ln>
            <a:effectLst/>
          </c:spPr>
          <c:marker>
            <c:symbol val="square"/>
            <c:size val="5"/>
            <c:spPr>
              <a:solidFill>
                <a:schemeClr val="accent1"/>
              </a:solidFill>
              <a:ln w="9525">
                <a:solidFill>
                  <a:schemeClr val="accent1"/>
                </a:solidFill>
              </a:ln>
              <a:effectLst/>
            </c:spPr>
          </c:marker>
          <c:dPt>
            <c:idx val="0"/>
            <c:marker>
              <c:symbol val="square"/>
              <c:size val="5"/>
              <c:spPr>
                <a:solidFill>
                  <a:schemeClr val="tx1"/>
                </a:solidFill>
                <a:ln w="9525">
                  <a:solidFill>
                    <a:schemeClr val="tx1"/>
                  </a:solidFill>
                </a:ln>
                <a:effectLst/>
              </c:spPr>
            </c:marker>
            <c:bubble3D val="0"/>
            <c:spPr>
              <a:ln w="28575" cap="rnd">
                <a:solidFill>
                  <a:schemeClr val="tx1"/>
                </a:solidFill>
                <a:round/>
              </a:ln>
              <a:effectLst/>
            </c:spPr>
            <c:extLst>
              <c:ext xmlns:c16="http://schemas.microsoft.com/office/drawing/2014/chart" uri="{C3380CC4-5D6E-409C-BE32-E72D297353CC}">
                <c16:uniqueId val="{00000001-9323-42E9-A305-4F398FA26783}"/>
              </c:ext>
            </c:extLst>
          </c:dPt>
          <c:dPt>
            <c:idx val="2"/>
            <c:marker>
              <c:symbol val="square"/>
              <c:size val="5"/>
              <c:spPr>
                <a:solidFill>
                  <a:schemeClr val="tx1"/>
                </a:solidFill>
                <a:ln w="9525">
                  <a:solidFill>
                    <a:schemeClr val="accent1"/>
                  </a:solidFill>
                </a:ln>
                <a:effectLst/>
              </c:spPr>
            </c:marker>
            <c:bubble3D val="0"/>
            <c:extLst>
              <c:ext xmlns:c16="http://schemas.microsoft.com/office/drawing/2014/chart" uri="{C3380CC4-5D6E-409C-BE32-E72D297353CC}">
                <c16:uniqueId val="{00000002-9323-42E9-A305-4F398FA26783}"/>
              </c:ext>
            </c:extLst>
          </c:dPt>
          <c:dPt>
            <c:idx val="5"/>
            <c:marker>
              <c:symbol val="square"/>
              <c:size val="5"/>
              <c:spPr>
                <a:solidFill>
                  <a:schemeClr val="tx1"/>
                </a:solidFill>
                <a:ln w="9525">
                  <a:solidFill>
                    <a:schemeClr val="accent1"/>
                  </a:solidFill>
                </a:ln>
                <a:effectLst/>
              </c:spPr>
            </c:marker>
            <c:bubble3D val="0"/>
            <c:extLst>
              <c:ext xmlns:c16="http://schemas.microsoft.com/office/drawing/2014/chart" uri="{C3380CC4-5D6E-409C-BE32-E72D297353CC}">
                <c16:uniqueId val="{00000003-9323-42E9-A305-4F398FA26783}"/>
              </c:ext>
            </c:extLst>
          </c:dPt>
          <c:dPt>
            <c:idx val="10"/>
            <c:marker>
              <c:symbol val="square"/>
              <c:size val="5"/>
              <c:spPr>
                <a:solidFill>
                  <a:schemeClr val="tx1"/>
                </a:solidFill>
                <a:ln w="9525">
                  <a:solidFill>
                    <a:schemeClr val="accent1"/>
                  </a:solidFill>
                </a:ln>
                <a:effectLst/>
              </c:spPr>
            </c:marker>
            <c:bubble3D val="0"/>
            <c:extLst>
              <c:ext xmlns:c16="http://schemas.microsoft.com/office/drawing/2014/chart" uri="{C3380CC4-5D6E-409C-BE32-E72D297353CC}">
                <c16:uniqueId val="{00000004-9323-42E9-A305-4F398FA26783}"/>
              </c:ext>
            </c:extLst>
          </c:dPt>
          <c:dPt>
            <c:idx val="12"/>
            <c:marker>
              <c:symbol val="square"/>
              <c:size val="5"/>
              <c:spPr>
                <a:solidFill>
                  <a:schemeClr val="tx1"/>
                </a:solidFill>
                <a:ln w="9525">
                  <a:solidFill>
                    <a:schemeClr val="accent1"/>
                  </a:solidFill>
                </a:ln>
                <a:effectLst/>
              </c:spPr>
            </c:marker>
            <c:bubble3D val="0"/>
            <c:extLst>
              <c:ext xmlns:c16="http://schemas.microsoft.com/office/drawing/2014/chart" uri="{C3380CC4-5D6E-409C-BE32-E72D297353CC}">
                <c16:uniqueId val="{00000005-9323-42E9-A305-4F398FA26783}"/>
              </c:ext>
            </c:extLst>
          </c:dPt>
          <c:dPt>
            <c:idx val="14"/>
            <c:marker>
              <c:symbol val="square"/>
              <c:size val="5"/>
              <c:spPr>
                <a:solidFill>
                  <a:schemeClr val="tx1"/>
                </a:solidFill>
                <a:ln w="9525">
                  <a:solidFill>
                    <a:schemeClr val="accent1"/>
                  </a:solidFill>
                </a:ln>
                <a:effectLst/>
              </c:spPr>
            </c:marker>
            <c:bubble3D val="0"/>
            <c:extLst>
              <c:ext xmlns:c16="http://schemas.microsoft.com/office/drawing/2014/chart" uri="{C3380CC4-5D6E-409C-BE32-E72D297353CC}">
                <c16:uniqueId val="{00000006-9323-42E9-A305-4F398FA26783}"/>
              </c:ext>
            </c:extLst>
          </c:dPt>
          <c:dPt>
            <c:idx val="16"/>
            <c:marker>
              <c:symbol val="square"/>
              <c:size val="5"/>
              <c:spPr>
                <a:solidFill>
                  <a:schemeClr val="tx1"/>
                </a:solidFill>
                <a:ln w="9525">
                  <a:solidFill>
                    <a:schemeClr val="accent1"/>
                  </a:solidFill>
                </a:ln>
                <a:effectLst/>
              </c:spPr>
            </c:marker>
            <c:bubble3D val="0"/>
            <c:extLst>
              <c:ext xmlns:c16="http://schemas.microsoft.com/office/drawing/2014/chart" uri="{C3380CC4-5D6E-409C-BE32-E72D297353CC}">
                <c16:uniqueId val="{00000007-9323-42E9-A305-4F398FA26783}"/>
              </c:ext>
            </c:extLst>
          </c:dPt>
          <c:dPt>
            <c:idx val="18"/>
            <c:marker>
              <c:symbol val="square"/>
              <c:size val="5"/>
              <c:spPr>
                <a:solidFill>
                  <a:schemeClr val="tx1"/>
                </a:solidFill>
                <a:ln w="9525">
                  <a:solidFill>
                    <a:schemeClr val="accent1"/>
                  </a:solidFill>
                </a:ln>
                <a:effectLst/>
              </c:spPr>
            </c:marker>
            <c:bubble3D val="0"/>
            <c:extLst>
              <c:ext xmlns:c16="http://schemas.microsoft.com/office/drawing/2014/chart" uri="{C3380CC4-5D6E-409C-BE32-E72D297353CC}">
                <c16:uniqueId val="{00000008-9323-42E9-A305-4F398FA26783}"/>
              </c:ext>
            </c:extLst>
          </c:dPt>
          <c:dPt>
            <c:idx val="21"/>
            <c:marker>
              <c:symbol val="square"/>
              <c:size val="5"/>
              <c:spPr>
                <a:solidFill>
                  <a:schemeClr val="tx1"/>
                </a:solidFill>
                <a:ln w="9525">
                  <a:solidFill>
                    <a:schemeClr val="accent1"/>
                  </a:solidFill>
                </a:ln>
                <a:effectLst/>
              </c:spPr>
            </c:marker>
            <c:bubble3D val="0"/>
            <c:extLst>
              <c:ext xmlns:c16="http://schemas.microsoft.com/office/drawing/2014/chart" uri="{C3380CC4-5D6E-409C-BE32-E72D297353CC}">
                <c16:uniqueId val="{00000009-9323-42E9-A305-4F398FA26783}"/>
              </c:ext>
            </c:extLst>
          </c:dPt>
          <c:cat>
            <c:numRef>
              <c:f>'Crime survey England and Wales'!$B$31:$AM$31</c:f>
              <c:numCache>
                <c:formatCode>General</c:formatCode>
                <c:ptCount val="38"/>
                <c:pt idx="0">
                  <c:v>1981</c:v>
                </c:pt>
                <c:pt idx="1">
                  <c:v>1982</c:v>
                </c:pt>
                <c:pt idx="2">
                  <c:v>1983</c:v>
                </c:pt>
                <c:pt idx="3">
                  <c:v>1984</c:v>
                </c:pt>
                <c:pt idx="4">
                  <c:v>1985</c:v>
                </c:pt>
                <c:pt idx="5">
                  <c:v>1986</c:v>
                </c:pt>
                <c:pt idx="6">
                  <c:v>1987</c:v>
                </c:pt>
                <c:pt idx="7">
                  <c:v>1998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formatCode="#,##0">
                  <c:v>2013</c:v>
                </c:pt>
                <c:pt idx="33" formatCode="#,##0">
                  <c:v>2014</c:v>
                </c:pt>
                <c:pt idx="34" formatCode="#,##0">
                  <c:v>2015</c:v>
                </c:pt>
                <c:pt idx="35" formatCode="#,##0">
                  <c:v>2016</c:v>
                </c:pt>
                <c:pt idx="36" formatCode="#,##0">
                  <c:v>2017</c:v>
                </c:pt>
                <c:pt idx="37" formatCode="#,##0">
                  <c:v>2018</c:v>
                </c:pt>
              </c:numCache>
            </c:numRef>
          </c:cat>
          <c:val>
            <c:numRef>
              <c:f>'Crime survey England and Wales'!$B$32:$AM$32</c:f>
              <c:numCache>
                <c:formatCode>0.0</c:formatCode>
                <c:ptCount val="38"/>
                <c:pt idx="0" formatCode="_-* #,##0.0_-;\-* #,##0.0_-;_-* &quot;-&quot;??_-;_-@_-">
                  <c:v>3.4109151565600548</c:v>
                </c:pt>
                <c:pt idx="1">
                  <c:v>3.6932954833313656</c:v>
                </c:pt>
                <c:pt idx="2" formatCode="_-* #,##0.0_-;\-* #,##0.0_-;_-* &quot;-&quot;??_-;_-@_-">
                  <c:v>3.9756758101026763</c:v>
                </c:pt>
                <c:pt idx="3">
                  <c:v>4.2039716402632061</c:v>
                </c:pt>
                <c:pt idx="4">
                  <c:v>4.4322674704237368</c:v>
                </c:pt>
                <c:pt idx="5">
                  <c:v>4.6605633005842666</c:v>
                </c:pt>
                <c:pt idx="6" formatCode="_-* #,##0.0_-;\-* #,##0.0_-;_-* &quot;-&quot;??_-;_-@_-">
                  <c:v>4.8888591307447964</c:v>
                </c:pt>
                <c:pt idx="7">
                  <c:v>4.9866052242023349</c:v>
                </c:pt>
                <c:pt idx="8">
                  <c:v>5.0843513176598734</c:v>
                </c:pt>
                <c:pt idx="9">
                  <c:v>5.1820974111174118</c:v>
                </c:pt>
                <c:pt idx="10" formatCode="_-* #,##0.0_-;\-* #,##0.0_-;_-* &quot;-&quot;??_-;_-@_-">
                  <c:v>5.2798435045749503</c:v>
                </c:pt>
                <c:pt idx="11">
                  <c:v>5.892464427899144</c:v>
                </c:pt>
                <c:pt idx="12" formatCode="_-* #,##0.0_-;\-* #,##0.0_-;_-* &quot;-&quot;??_-;_-@_-">
                  <c:v>6.5050853512233386</c:v>
                </c:pt>
                <c:pt idx="13">
                  <c:v>6.4309800713788476</c:v>
                </c:pt>
                <c:pt idx="14" formatCode="_-* #,##0.0_-;\-* #,##0.0_-;_-* &quot;-&quot;??_-;_-@_-">
                  <c:v>6.3568747915343558</c:v>
                </c:pt>
                <c:pt idx="15">
                  <c:v>6.0017112778626611</c:v>
                </c:pt>
                <c:pt idx="16" formatCode="_-* #,##0.0_-;\-* #,##0.0_-;_-* &quot;-&quot;??_-;_-@_-">
                  <c:v>5.6465477641909665</c:v>
                </c:pt>
                <c:pt idx="17">
                  <c:v>4.9809699158179992</c:v>
                </c:pt>
                <c:pt idx="18" formatCode="_-* #,##0.0_-;\-* #,##0.0_-;_-* &quot;-&quot;??_-;_-@_-">
                  <c:v>4.3153920674450328</c:v>
                </c:pt>
                <c:pt idx="19">
                  <c:v>4.0144457019719777</c:v>
                </c:pt>
                <c:pt idx="20">
                  <c:v>3.7134993364989235</c:v>
                </c:pt>
                <c:pt idx="21" formatCode="_-* #,##0.0_-;\-* #,##0.0_-;_-* &quot;-&quot;??_-;_-@_-">
                  <c:v>3.4125529710258689</c:v>
                </c:pt>
                <c:pt idx="22" formatCode="_-* #,##0.0_-;\-* #,##0.0_-;_-* &quot;-&quot;??_-;_-@_-">
                  <c:v>3.3845237598593991</c:v>
                </c:pt>
                <c:pt idx="23" formatCode="_-* #,##0.0_-;\-* #,##0.0_-;_-* &quot;-&quot;??_-;_-@_-">
                  <c:v>3.2463739107812652</c:v>
                </c:pt>
                <c:pt idx="24" formatCode="_-* #,##0.0_-;\-* #,##0.0_-;_-* &quot;-&quot;??_-;_-@_-">
                  <c:v>2.727099833628102</c:v>
                </c:pt>
                <c:pt idx="25" formatCode="_-* #,##0.0_-;\-* #,##0.0_-;_-* &quot;-&quot;??_-;_-@_-">
                  <c:v>2.4676333059453777</c:v>
                </c:pt>
                <c:pt idx="26" formatCode="_-* #,##0.0_-;\-* #,##0.0_-;_-* &quot;-&quot;??_-;_-@_-">
                  <c:v>2.5570898839480258</c:v>
                </c:pt>
                <c:pt idx="27" formatCode="_-* #,##0.0_-;\-* #,##0.0_-;_-* &quot;-&quot;??_-;_-@_-">
                  <c:v>2.4262113072807963</c:v>
                </c:pt>
                <c:pt idx="28" formatCode="_-* #,##0.0_-;\-* #,##0.0_-;_-* &quot;-&quot;??_-;_-@_-">
                  <c:v>2.4794588933956536</c:v>
                </c:pt>
                <c:pt idx="29" formatCode="_-* #,##0.0_-;\-* #,##0.0_-;_-* &quot;-&quot;??_-;_-@_-">
                  <c:v>2.2466612980911007</c:v>
                </c:pt>
                <c:pt idx="30" formatCode="_-* #,##0.0_-;\-* #,##0.0_-;_-* &quot;-&quot;??_-;_-@_-">
                  <c:v>2.5492410181100533</c:v>
                </c:pt>
                <c:pt idx="31" formatCode="_-* #,##0.0_-;\-* #,##0.0_-;_-* &quot;-&quot;??_-;_-@_-">
                  <c:v>2.3678838084726421</c:v>
                </c:pt>
                <c:pt idx="32" formatCode="_-* #,##0.0_-;\-* #,##0.0_-;_-* &quot;-&quot;??_-;_-@_-">
                  <c:v>2.1108262112227636</c:v>
                </c:pt>
                <c:pt idx="33" formatCode="_-* #,##0.0_-;\-* #,##0.0_-;_-* &quot;-&quot;??_-;_-@_-">
                  <c:v>1.9459271427366092</c:v>
                </c:pt>
                <c:pt idx="34" formatCode="_-* #,##0.0_-;\-* #,##0.0_-;_-* &quot;-&quot;??_-;_-@_-">
                  <c:v>1.8840429417580242</c:v>
                </c:pt>
                <c:pt idx="35" formatCode="_-* #,##0.0_-;\-* #,##0.0_-;_-* &quot;-&quot;??_-;_-@_-">
                  <c:v>1.5885034762178847</c:v>
                </c:pt>
                <c:pt idx="36" formatCode="_-* #,##0.0_-;\-* #,##0.0_-;_-* &quot;-&quot;??_-;_-@_-">
                  <c:v>1.4928594869147334</c:v>
                </c:pt>
                <c:pt idx="37" formatCode="_-* #,##0.0_-;\-* #,##0.0_-;_-* &quot;-&quot;??_-;_-@_-">
                  <c:v>1.6790852467778701</c:v>
                </c:pt>
              </c:numCache>
            </c:numRef>
          </c:val>
          <c:smooth val="0"/>
          <c:extLst>
            <c:ext xmlns:c16="http://schemas.microsoft.com/office/drawing/2014/chart" uri="{C3380CC4-5D6E-409C-BE32-E72D297353CC}">
              <c16:uniqueId val="{0000000A-9323-42E9-A305-4F398FA26783}"/>
            </c:ext>
          </c:extLst>
        </c:ser>
        <c:dLbls>
          <c:showLegendKey val="0"/>
          <c:showVal val="0"/>
          <c:showCatName val="0"/>
          <c:showSerName val="0"/>
          <c:showPercent val="0"/>
          <c:showBubbleSize val="0"/>
        </c:dLbls>
        <c:marker val="1"/>
        <c:smooth val="0"/>
        <c:axId val="563663600"/>
        <c:axId val="563662288"/>
      </c:lineChart>
      <c:lineChart>
        <c:grouping val="standard"/>
        <c:varyColors val="0"/>
        <c:ser>
          <c:idx val="1"/>
          <c:order val="1"/>
          <c:tx>
            <c:strRef>
              <c:f>'Crime survey England and Wales'!$A$38</c:f>
              <c:strCache>
                <c:ptCount val="1"/>
                <c:pt idx="0">
                  <c:v>Percent with entry</c:v>
                </c:pt>
              </c:strCache>
            </c:strRef>
          </c:tx>
          <c:spPr>
            <a:ln w="28575" cap="rnd">
              <a:noFill/>
              <a:round/>
            </a:ln>
            <a:effectLst/>
          </c:spPr>
          <c:marker>
            <c:symbol val="none"/>
          </c:marker>
          <c:dPt>
            <c:idx val="0"/>
            <c:marker>
              <c:symbol val="none"/>
            </c:marker>
            <c:bubble3D val="0"/>
            <c:extLst>
              <c:ext xmlns:c16="http://schemas.microsoft.com/office/drawing/2014/chart" uri="{C3380CC4-5D6E-409C-BE32-E72D297353CC}">
                <c16:uniqueId val="{0000000B-9323-42E9-A305-4F398FA26783}"/>
              </c:ext>
            </c:extLst>
          </c:dPt>
          <c:dPt>
            <c:idx val="2"/>
            <c:marker>
              <c:symbol val="none"/>
            </c:marker>
            <c:bubble3D val="0"/>
            <c:extLst>
              <c:ext xmlns:c16="http://schemas.microsoft.com/office/drawing/2014/chart" uri="{C3380CC4-5D6E-409C-BE32-E72D297353CC}">
                <c16:uniqueId val="{0000000C-9323-42E9-A305-4F398FA26783}"/>
              </c:ext>
            </c:extLst>
          </c:dPt>
          <c:dPt>
            <c:idx val="5"/>
            <c:marker>
              <c:symbol val="none"/>
            </c:marker>
            <c:bubble3D val="0"/>
            <c:extLst>
              <c:ext xmlns:c16="http://schemas.microsoft.com/office/drawing/2014/chart" uri="{C3380CC4-5D6E-409C-BE32-E72D297353CC}">
                <c16:uniqueId val="{0000000D-9323-42E9-A305-4F398FA26783}"/>
              </c:ext>
            </c:extLst>
          </c:dPt>
          <c:dPt>
            <c:idx val="10"/>
            <c:marker>
              <c:symbol val="none"/>
            </c:marker>
            <c:bubble3D val="0"/>
            <c:extLst>
              <c:ext xmlns:c16="http://schemas.microsoft.com/office/drawing/2014/chart" uri="{C3380CC4-5D6E-409C-BE32-E72D297353CC}">
                <c16:uniqueId val="{0000000E-9323-42E9-A305-4F398FA26783}"/>
              </c:ext>
            </c:extLst>
          </c:dPt>
          <c:dPt>
            <c:idx val="12"/>
            <c:marker>
              <c:symbol val="none"/>
            </c:marker>
            <c:bubble3D val="0"/>
            <c:extLst>
              <c:ext xmlns:c16="http://schemas.microsoft.com/office/drawing/2014/chart" uri="{C3380CC4-5D6E-409C-BE32-E72D297353CC}">
                <c16:uniqueId val="{0000000F-9323-42E9-A305-4F398FA26783}"/>
              </c:ext>
            </c:extLst>
          </c:dPt>
          <c:dPt>
            <c:idx val="14"/>
            <c:marker>
              <c:symbol val="none"/>
            </c:marker>
            <c:bubble3D val="0"/>
            <c:extLst>
              <c:ext xmlns:c16="http://schemas.microsoft.com/office/drawing/2014/chart" uri="{C3380CC4-5D6E-409C-BE32-E72D297353CC}">
                <c16:uniqueId val="{00000010-9323-42E9-A305-4F398FA26783}"/>
              </c:ext>
            </c:extLst>
          </c:dPt>
          <c:dPt>
            <c:idx val="16"/>
            <c:marker>
              <c:symbol val="none"/>
            </c:marker>
            <c:bubble3D val="0"/>
            <c:extLst>
              <c:ext xmlns:c16="http://schemas.microsoft.com/office/drawing/2014/chart" uri="{C3380CC4-5D6E-409C-BE32-E72D297353CC}">
                <c16:uniqueId val="{00000011-9323-42E9-A305-4F398FA26783}"/>
              </c:ext>
            </c:extLst>
          </c:dPt>
          <c:dPt>
            <c:idx val="18"/>
            <c:marker>
              <c:symbol val="none"/>
            </c:marker>
            <c:bubble3D val="0"/>
            <c:extLst>
              <c:ext xmlns:c16="http://schemas.microsoft.com/office/drawing/2014/chart" uri="{C3380CC4-5D6E-409C-BE32-E72D297353CC}">
                <c16:uniqueId val="{00000012-9323-42E9-A305-4F398FA26783}"/>
              </c:ext>
            </c:extLst>
          </c:dPt>
          <c:dPt>
            <c:idx val="21"/>
            <c:marker>
              <c:symbol val="none"/>
            </c:marker>
            <c:bubble3D val="0"/>
            <c:extLst>
              <c:ext xmlns:c16="http://schemas.microsoft.com/office/drawing/2014/chart" uri="{C3380CC4-5D6E-409C-BE32-E72D297353CC}">
                <c16:uniqueId val="{00000013-9323-42E9-A305-4F398FA26783}"/>
              </c:ext>
            </c:extLst>
          </c:dPt>
          <c:val>
            <c:numRef>
              <c:f>'Crime survey England and Wales'!$B$38:$AM$38</c:f>
              <c:numCache>
                <c:formatCode>0.0%</c:formatCode>
                <c:ptCount val="38"/>
                <c:pt idx="0" formatCode="0%">
                  <c:v>0.63409878691190369</c:v>
                </c:pt>
                <c:pt idx="1">
                  <c:v>0.6188402911062395</c:v>
                </c:pt>
                <c:pt idx="2">
                  <c:v>0.60358179530057532</c:v>
                </c:pt>
                <c:pt idx="3">
                  <c:v>0.59552486690151474</c:v>
                </c:pt>
                <c:pt idx="4">
                  <c:v>0.58746793850245427</c:v>
                </c:pt>
                <c:pt idx="5">
                  <c:v>0.5794110101033938</c:v>
                </c:pt>
                <c:pt idx="6" formatCode="0%">
                  <c:v>0.57135408170433322</c:v>
                </c:pt>
                <c:pt idx="7">
                  <c:v>0.59349765344229377</c:v>
                </c:pt>
                <c:pt idx="8">
                  <c:v>0.61564122518025433</c:v>
                </c:pt>
                <c:pt idx="9">
                  <c:v>0.63778479691821499</c:v>
                </c:pt>
                <c:pt idx="10" formatCode="0%">
                  <c:v>0.65992836865617555</c:v>
                </c:pt>
                <c:pt idx="11">
                  <c:v>0.63377061685817382</c:v>
                </c:pt>
                <c:pt idx="12" formatCode="0%">
                  <c:v>0.60761286506017198</c:v>
                </c:pt>
                <c:pt idx="13">
                  <c:v>0.59659970264705975</c:v>
                </c:pt>
                <c:pt idx="14" formatCode="0%">
                  <c:v>0.58558654023394752</c:v>
                </c:pt>
                <c:pt idx="15">
                  <c:v>0.57493481352980236</c:v>
                </c:pt>
                <c:pt idx="16" formatCode="0%">
                  <c:v>0.5642830868256572</c:v>
                </c:pt>
                <c:pt idx="17">
                  <c:v>0.57604730645108715</c:v>
                </c:pt>
                <c:pt idx="18" formatCode="0%">
                  <c:v>0.58781152607651699</c:v>
                </c:pt>
                <c:pt idx="19">
                  <c:v>0.59133058721588516</c:v>
                </c:pt>
                <c:pt idx="20">
                  <c:v>0.59484964835525334</c:v>
                </c:pt>
                <c:pt idx="21" formatCode="0%">
                  <c:v>0.59836870949462151</c:v>
                </c:pt>
                <c:pt idx="22" formatCode="0%">
                  <c:v>0.60289306751685567</c:v>
                </c:pt>
                <c:pt idx="23" formatCode="0%">
                  <c:v>0.59388325568890887</c:v>
                </c:pt>
                <c:pt idx="24" formatCode="0%">
                  <c:v>0.63139250277609038</c:v>
                </c:pt>
                <c:pt idx="25" formatCode="0%">
                  <c:v>0.61058742225777263</c:v>
                </c:pt>
                <c:pt idx="26" formatCode="0%">
                  <c:v>0.59770991593929867</c:v>
                </c:pt>
                <c:pt idx="27" formatCode="0%">
                  <c:v>0.5934540427418874</c:v>
                </c:pt>
                <c:pt idx="28" formatCode="0%">
                  <c:v>0.62214587890217032</c:v>
                </c:pt>
                <c:pt idx="29" formatCode="0%">
                  <c:v>0.6333108821388248</c:v>
                </c:pt>
                <c:pt idx="30" formatCode="0%">
                  <c:v>0.60987571110854077</c:v>
                </c:pt>
                <c:pt idx="31" formatCode="0%">
                  <c:v>0.63131652576289343</c:v>
                </c:pt>
                <c:pt idx="32" formatCode="0%">
                  <c:v>0.59013107673790177</c:v>
                </c:pt>
                <c:pt idx="33" formatCode="0%">
                  <c:v>0.60736013093940511</c:v>
                </c:pt>
                <c:pt idx="34" formatCode="0%">
                  <c:v>0.58232752053769765</c:v>
                </c:pt>
                <c:pt idx="35" formatCode="0%">
                  <c:v>0.58149458499854578</c:v>
                </c:pt>
                <c:pt idx="36" formatCode="0%">
                  <c:v>0.58625221582066778</c:v>
                </c:pt>
                <c:pt idx="37" formatCode="0%">
                  <c:v>0.60002233602427635</c:v>
                </c:pt>
              </c:numCache>
            </c:numRef>
          </c:val>
          <c:smooth val="0"/>
          <c:extLst>
            <c:ext xmlns:c16="http://schemas.microsoft.com/office/drawing/2014/chart" uri="{C3380CC4-5D6E-409C-BE32-E72D297353CC}">
              <c16:uniqueId val="{00000014-9323-42E9-A305-4F398FA26783}"/>
            </c:ext>
          </c:extLst>
        </c:ser>
        <c:ser>
          <c:idx val="2"/>
          <c:order val="2"/>
          <c:tx>
            <c:strRef>
              <c:f>'Crime survey England and Wales'!$A$39</c:f>
              <c:strCache>
                <c:ptCount val="1"/>
                <c:pt idx="0">
                  <c:v>Percent with loss</c:v>
                </c:pt>
              </c:strCache>
            </c:strRef>
          </c:tx>
          <c:spPr>
            <a:ln w="28575" cap="rnd">
              <a:noFill/>
              <a:round/>
            </a:ln>
            <a:effectLst/>
          </c:spPr>
          <c:marker>
            <c:symbol val="none"/>
          </c:marker>
          <c:dPt>
            <c:idx val="0"/>
            <c:marker>
              <c:symbol val="none"/>
            </c:marker>
            <c:bubble3D val="0"/>
            <c:extLst>
              <c:ext xmlns:c16="http://schemas.microsoft.com/office/drawing/2014/chart" uri="{C3380CC4-5D6E-409C-BE32-E72D297353CC}">
                <c16:uniqueId val="{00000015-9323-42E9-A305-4F398FA26783}"/>
              </c:ext>
            </c:extLst>
          </c:dPt>
          <c:dPt>
            <c:idx val="2"/>
            <c:marker>
              <c:symbol val="none"/>
            </c:marker>
            <c:bubble3D val="0"/>
            <c:extLst>
              <c:ext xmlns:c16="http://schemas.microsoft.com/office/drawing/2014/chart" uri="{C3380CC4-5D6E-409C-BE32-E72D297353CC}">
                <c16:uniqueId val="{00000016-9323-42E9-A305-4F398FA26783}"/>
              </c:ext>
            </c:extLst>
          </c:dPt>
          <c:dPt>
            <c:idx val="5"/>
            <c:marker>
              <c:symbol val="none"/>
            </c:marker>
            <c:bubble3D val="0"/>
            <c:extLst>
              <c:ext xmlns:c16="http://schemas.microsoft.com/office/drawing/2014/chart" uri="{C3380CC4-5D6E-409C-BE32-E72D297353CC}">
                <c16:uniqueId val="{00000017-9323-42E9-A305-4F398FA26783}"/>
              </c:ext>
            </c:extLst>
          </c:dPt>
          <c:dPt>
            <c:idx val="10"/>
            <c:marker>
              <c:symbol val="none"/>
            </c:marker>
            <c:bubble3D val="0"/>
            <c:extLst>
              <c:ext xmlns:c16="http://schemas.microsoft.com/office/drawing/2014/chart" uri="{C3380CC4-5D6E-409C-BE32-E72D297353CC}">
                <c16:uniqueId val="{00000018-9323-42E9-A305-4F398FA26783}"/>
              </c:ext>
            </c:extLst>
          </c:dPt>
          <c:dPt>
            <c:idx val="12"/>
            <c:marker>
              <c:symbol val="none"/>
            </c:marker>
            <c:bubble3D val="0"/>
            <c:extLst>
              <c:ext xmlns:c16="http://schemas.microsoft.com/office/drawing/2014/chart" uri="{C3380CC4-5D6E-409C-BE32-E72D297353CC}">
                <c16:uniqueId val="{00000019-9323-42E9-A305-4F398FA26783}"/>
              </c:ext>
            </c:extLst>
          </c:dPt>
          <c:dPt>
            <c:idx val="14"/>
            <c:marker>
              <c:symbol val="none"/>
            </c:marker>
            <c:bubble3D val="0"/>
            <c:extLst>
              <c:ext xmlns:c16="http://schemas.microsoft.com/office/drawing/2014/chart" uri="{C3380CC4-5D6E-409C-BE32-E72D297353CC}">
                <c16:uniqueId val="{0000001A-9323-42E9-A305-4F398FA26783}"/>
              </c:ext>
            </c:extLst>
          </c:dPt>
          <c:dPt>
            <c:idx val="16"/>
            <c:marker>
              <c:symbol val="none"/>
            </c:marker>
            <c:bubble3D val="0"/>
            <c:extLst>
              <c:ext xmlns:c16="http://schemas.microsoft.com/office/drawing/2014/chart" uri="{C3380CC4-5D6E-409C-BE32-E72D297353CC}">
                <c16:uniqueId val="{0000001B-9323-42E9-A305-4F398FA26783}"/>
              </c:ext>
            </c:extLst>
          </c:dPt>
          <c:dPt>
            <c:idx val="18"/>
            <c:marker>
              <c:symbol val="none"/>
            </c:marker>
            <c:bubble3D val="0"/>
            <c:extLst>
              <c:ext xmlns:c16="http://schemas.microsoft.com/office/drawing/2014/chart" uri="{C3380CC4-5D6E-409C-BE32-E72D297353CC}">
                <c16:uniqueId val="{0000001C-9323-42E9-A305-4F398FA26783}"/>
              </c:ext>
            </c:extLst>
          </c:dPt>
          <c:dPt>
            <c:idx val="21"/>
            <c:marker>
              <c:symbol val="none"/>
            </c:marker>
            <c:bubble3D val="0"/>
            <c:extLst>
              <c:ext xmlns:c16="http://schemas.microsoft.com/office/drawing/2014/chart" uri="{C3380CC4-5D6E-409C-BE32-E72D297353CC}">
                <c16:uniqueId val="{0000001D-9323-42E9-A305-4F398FA26783}"/>
              </c:ext>
            </c:extLst>
          </c:dPt>
          <c:val>
            <c:numRef>
              <c:f>'Crime survey England and Wales'!$B$39:$AM$39</c:f>
              <c:numCache>
                <c:formatCode>0.0%</c:formatCode>
                <c:ptCount val="38"/>
                <c:pt idx="0" formatCode="0%">
                  <c:v>0.52637564993851693</c:v>
                </c:pt>
                <c:pt idx="1">
                  <c:v>0.51698345054382566</c:v>
                </c:pt>
                <c:pt idx="2" formatCode="0%">
                  <c:v>0.50759125114913439</c:v>
                </c:pt>
                <c:pt idx="3">
                  <c:v>0.49480246379675485</c:v>
                </c:pt>
                <c:pt idx="4">
                  <c:v>0.48201367644437532</c:v>
                </c:pt>
                <c:pt idx="5">
                  <c:v>0.46922488909199578</c:v>
                </c:pt>
                <c:pt idx="6" formatCode="0%">
                  <c:v>0.45643610173961624</c:v>
                </c:pt>
                <c:pt idx="7">
                  <c:v>0.48044234942628439</c:v>
                </c:pt>
                <c:pt idx="8">
                  <c:v>0.50444859711295265</c:v>
                </c:pt>
                <c:pt idx="9">
                  <c:v>0.52845484479962079</c:v>
                </c:pt>
                <c:pt idx="10" formatCode="0%">
                  <c:v>0.55246109248628894</c:v>
                </c:pt>
                <c:pt idx="11">
                  <c:v>0.52431427320458268</c:v>
                </c:pt>
                <c:pt idx="12" formatCode="0%">
                  <c:v>0.49616745392287637</c:v>
                </c:pt>
                <c:pt idx="13">
                  <c:v>0.4885354102181137</c:v>
                </c:pt>
                <c:pt idx="14" formatCode="0%">
                  <c:v>0.48090336651335103</c:v>
                </c:pt>
                <c:pt idx="15">
                  <c:v>0.46589478331255707</c:v>
                </c:pt>
                <c:pt idx="16" formatCode="0%">
                  <c:v>0.45088620011176311</c:v>
                </c:pt>
                <c:pt idx="17">
                  <c:v>0.45009742930597618</c:v>
                </c:pt>
                <c:pt idx="18" formatCode="0%">
                  <c:v>0.4493086585001892</c:v>
                </c:pt>
                <c:pt idx="19">
                  <c:v>0.45288579915203719</c:v>
                </c:pt>
                <c:pt idx="20">
                  <c:v>0.45646293980388519</c:v>
                </c:pt>
                <c:pt idx="21" formatCode="0%">
                  <c:v>0.46004008045573319</c:v>
                </c:pt>
                <c:pt idx="22" formatCode="0%">
                  <c:v>0.46986563719846453</c:v>
                </c:pt>
                <c:pt idx="23" formatCode="0%">
                  <c:v>0.48334718255850478</c:v>
                </c:pt>
                <c:pt idx="24" formatCode="0%">
                  <c:v>0.45886361389544933</c:v>
                </c:pt>
                <c:pt idx="25" formatCode="0%">
                  <c:v>0.4733880687773479</c:v>
                </c:pt>
                <c:pt idx="26" formatCode="0%">
                  <c:v>0.46483017529340459</c:v>
                </c:pt>
                <c:pt idx="27" formatCode="0%">
                  <c:v>0.45194386095727507</c:v>
                </c:pt>
                <c:pt idx="28" formatCode="0%">
                  <c:v>0.47501319840556921</c:v>
                </c:pt>
                <c:pt idx="29" formatCode="0%">
                  <c:v>0.463549503524322</c:v>
                </c:pt>
                <c:pt idx="30" formatCode="0%">
                  <c:v>0.42554878751944197</c:v>
                </c:pt>
                <c:pt idx="31" formatCode="0%">
                  <c:v>0.45472938298312965</c:v>
                </c:pt>
                <c:pt idx="32" formatCode="0%">
                  <c:v>0.43088430477135309</c:v>
                </c:pt>
                <c:pt idx="33" formatCode="0%">
                  <c:v>0.4230572269060156</c:v>
                </c:pt>
                <c:pt idx="34" formatCode="0%">
                  <c:v>0.40289234040710648</c:v>
                </c:pt>
                <c:pt idx="35" formatCode="0%">
                  <c:v>0.39394334153798477</c:v>
                </c:pt>
                <c:pt idx="36" formatCode="0%">
                  <c:v>0.36873365194597962</c:v>
                </c:pt>
                <c:pt idx="37" formatCode="0%">
                  <c:v>0.41686800805708613</c:v>
                </c:pt>
              </c:numCache>
            </c:numRef>
          </c:val>
          <c:smooth val="0"/>
          <c:extLst>
            <c:ext xmlns:c16="http://schemas.microsoft.com/office/drawing/2014/chart" uri="{C3380CC4-5D6E-409C-BE32-E72D297353CC}">
              <c16:uniqueId val="{0000001E-9323-42E9-A305-4F398FA26783}"/>
            </c:ext>
          </c:extLst>
        </c:ser>
        <c:dLbls>
          <c:showLegendKey val="0"/>
          <c:showVal val="0"/>
          <c:showCatName val="0"/>
          <c:showSerName val="0"/>
          <c:showPercent val="0"/>
          <c:showBubbleSize val="0"/>
        </c:dLbls>
        <c:marker val="1"/>
        <c:smooth val="0"/>
        <c:axId val="668295400"/>
        <c:axId val="668299992"/>
      </c:lineChart>
      <c:catAx>
        <c:axId val="56366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3662288"/>
        <c:crossesAt val="0"/>
        <c:auto val="1"/>
        <c:lblAlgn val="ctr"/>
        <c:lblOffset val="100"/>
        <c:noMultiLvlLbl val="0"/>
      </c:catAx>
      <c:valAx>
        <c:axId val="56366228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smtClean="0"/>
                  <a:t>% dwellings</a:t>
                </a:r>
                <a:endParaRPr lang="en-A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3663600"/>
        <c:crosses val="autoZero"/>
        <c:crossBetween val="between"/>
      </c:valAx>
      <c:valAx>
        <c:axId val="668299992"/>
        <c:scaling>
          <c:orientation val="minMax"/>
          <c:max val="0.70000000000000007"/>
        </c:scaling>
        <c:delete val="0"/>
        <c:axPos val="r"/>
        <c:title>
          <c:tx>
            <c:rich>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r>
                  <a:rPr lang="en-AU" dirty="0" smtClean="0">
                    <a:solidFill>
                      <a:schemeClr val="bg1"/>
                    </a:solidFill>
                  </a:rPr>
                  <a:t>% burglaries</a:t>
                </a:r>
                <a:endParaRPr lang="en-AU" dirty="0">
                  <a:solidFill>
                    <a:schemeClr val="bg1"/>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668295400"/>
        <c:crosses val="max"/>
        <c:crossBetween val="between"/>
      </c:valAx>
      <c:catAx>
        <c:axId val="668295400"/>
        <c:scaling>
          <c:orientation val="minMax"/>
        </c:scaling>
        <c:delete val="1"/>
        <c:axPos val="b"/>
        <c:majorTickMark val="out"/>
        <c:minorTickMark val="none"/>
        <c:tickLblPos val="nextTo"/>
        <c:crossAx val="668299992"/>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Impact of phones on suitable targets</a:t>
            </a:r>
          </a:p>
        </c:rich>
      </c:tx>
      <c:layout>
        <c:manualLayout>
          <c:xMode val="edge"/>
          <c:yMode val="edge"/>
          <c:x val="0.29450824081772387"/>
          <c:y val="2.313732855624686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'Specific type of item'!$Q$139</c:f>
              <c:strCache>
                <c:ptCount val="1"/>
                <c:pt idx="0">
                  <c:v>Mobile phone</c:v>
                </c:pt>
              </c:strCache>
            </c:strRef>
          </c:tx>
          <c:spPr>
            <a:ln w="28575" cap="rnd">
              <a:solidFill>
                <a:schemeClr val="accent1"/>
              </a:solidFill>
              <a:round/>
            </a:ln>
            <a:effectLst/>
          </c:spPr>
          <c:marker>
            <c:symbol val="none"/>
          </c:marker>
          <c:cat>
            <c:numRef>
              <c:f>'Specific type of item'!$I$155:$I$165</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'Specific type of item'!$Q$140:$Q$150</c:f>
              <c:numCache>
                <c:formatCode>0%</c:formatCode>
                <c:ptCount val="11"/>
                <c:pt idx="0">
                  <c:v>0.18659642244547905</c:v>
                </c:pt>
                <c:pt idx="1">
                  <c:v>0.19063245823389022</c:v>
                </c:pt>
                <c:pt idx="2">
                  <c:v>0.20600967659791189</c:v>
                </c:pt>
                <c:pt idx="3">
                  <c:v>0.18849698125198602</c:v>
                </c:pt>
                <c:pt idx="4">
                  <c:v>0.18692345039650429</c:v>
                </c:pt>
                <c:pt idx="5">
                  <c:v>0.17836019317380217</c:v>
                </c:pt>
                <c:pt idx="6">
                  <c:v>0.17526493536741586</c:v>
                </c:pt>
                <c:pt idx="7">
                  <c:v>0.15005365446524382</c:v>
                </c:pt>
                <c:pt idx="8">
                  <c:v>0.1441570617106932</c:v>
                </c:pt>
                <c:pt idx="9">
                  <c:v>0.13318155947638019</c:v>
                </c:pt>
                <c:pt idx="10">
                  <c:v>0.13678250918508703</c:v>
                </c:pt>
              </c:numCache>
            </c:numRef>
          </c:val>
          <c:smooth val="0"/>
          <c:extLst>
            <c:ext xmlns:c16="http://schemas.microsoft.com/office/drawing/2014/chart" uri="{C3380CC4-5D6E-409C-BE32-E72D297353CC}">
              <c16:uniqueId val="{00000000-BC5B-4A48-A690-32258B326D7D}"/>
            </c:ext>
          </c:extLst>
        </c:ser>
        <c:ser>
          <c:idx val="1"/>
          <c:order val="1"/>
          <c:tx>
            <c:strRef>
              <c:f>'Specific type of item'!$Q$154</c:f>
              <c:strCache>
                <c:ptCount val="1"/>
                <c:pt idx="0">
                  <c:v>Camera</c:v>
                </c:pt>
              </c:strCache>
            </c:strRef>
          </c:tx>
          <c:spPr>
            <a:ln w="28575" cap="rnd">
              <a:solidFill>
                <a:schemeClr val="accent2"/>
              </a:solidFill>
              <a:round/>
            </a:ln>
            <a:effectLst/>
          </c:spPr>
          <c:marker>
            <c:symbol val="none"/>
          </c:marker>
          <c:cat>
            <c:numRef>
              <c:f>'Specific type of item'!$I$155:$I$165</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'Specific type of item'!$Q$155:$Q$165</c:f>
              <c:numCache>
                <c:formatCode>0%</c:formatCode>
                <c:ptCount val="11"/>
                <c:pt idx="0">
                  <c:v>0.19186473903455037</c:v>
                </c:pt>
                <c:pt idx="1">
                  <c:v>0.20083532219570405</c:v>
                </c:pt>
                <c:pt idx="2">
                  <c:v>0.21275783040488924</c:v>
                </c:pt>
                <c:pt idx="3">
                  <c:v>0.19370829361296474</c:v>
                </c:pt>
                <c:pt idx="4">
                  <c:v>0.17149484814155472</c:v>
                </c:pt>
                <c:pt idx="5">
                  <c:v>0.15681805849476368</c:v>
                </c:pt>
                <c:pt idx="6">
                  <c:v>0.12903225806451613</c:v>
                </c:pt>
                <c:pt idx="7">
                  <c:v>0.10665315369023488</c:v>
                </c:pt>
                <c:pt idx="8">
                  <c:v>9.4578944465890921E-2</c:v>
                </c:pt>
                <c:pt idx="9">
                  <c:v>8.3039271485486621E-2</c:v>
                </c:pt>
                <c:pt idx="10">
                  <c:v>8.0045774859965071E-2</c:v>
                </c:pt>
              </c:numCache>
            </c:numRef>
          </c:val>
          <c:smooth val="0"/>
          <c:extLst>
            <c:ext xmlns:c16="http://schemas.microsoft.com/office/drawing/2014/chart" uri="{C3380CC4-5D6E-409C-BE32-E72D297353CC}">
              <c16:uniqueId val="{00000001-BC5B-4A48-A690-32258B326D7D}"/>
            </c:ext>
          </c:extLst>
        </c:ser>
        <c:dLbls>
          <c:showLegendKey val="0"/>
          <c:showVal val="0"/>
          <c:showCatName val="0"/>
          <c:showSerName val="0"/>
          <c:showPercent val="0"/>
          <c:showBubbleSize val="0"/>
        </c:dLbls>
        <c:marker val="1"/>
        <c:smooth val="0"/>
        <c:axId val="268531288"/>
        <c:axId val="423839328"/>
      </c:lineChart>
      <c:lineChart>
        <c:grouping val="standard"/>
        <c:varyColors val="0"/>
        <c:ser>
          <c:idx val="2"/>
          <c:order val="2"/>
          <c:tx>
            <c:strRef>
              <c:f>'Specific type of item'!$G$154</c:f>
              <c:strCache>
                <c:ptCount val="1"/>
                <c:pt idx="0">
                  <c:v>Digital camera shipments</c:v>
                </c:pt>
              </c:strCache>
            </c:strRef>
          </c:tx>
          <c:spPr>
            <a:ln w="28575" cap="rnd">
              <a:noFill/>
              <a:round/>
            </a:ln>
            <a:effectLst/>
          </c:spPr>
          <c:marker>
            <c:symbol val="none"/>
          </c:marker>
          <c:cat>
            <c:numRef>
              <c:f>'Specific type of item'!$I$155:$I$165</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'Specific type of item'!$G$155:$G$165</c:f>
              <c:numCache>
                <c:formatCode>General</c:formatCode>
                <c:ptCount val="11"/>
                <c:pt idx="0">
                  <c:v>100.4</c:v>
                </c:pt>
                <c:pt idx="1">
                  <c:v>119.8</c:v>
                </c:pt>
                <c:pt idx="2">
                  <c:v>105.9</c:v>
                </c:pt>
                <c:pt idx="3">
                  <c:v>121.5</c:v>
                </c:pt>
                <c:pt idx="4">
                  <c:v>115.5</c:v>
                </c:pt>
                <c:pt idx="5">
                  <c:v>98.1</c:v>
                </c:pt>
                <c:pt idx="6">
                  <c:v>62.8</c:v>
                </c:pt>
                <c:pt idx="7">
                  <c:v>43.4</c:v>
                </c:pt>
                <c:pt idx="8">
                  <c:v>35.4</c:v>
                </c:pt>
                <c:pt idx="9">
                  <c:v>24.2</c:v>
                </c:pt>
                <c:pt idx="10">
                  <c:v>22</c:v>
                </c:pt>
              </c:numCache>
            </c:numRef>
          </c:val>
          <c:smooth val="0"/>
          <c:extLst>
            <c:ext xmlns:c16="http://schemas.microsoft.com/office/drawing/2014/chart" uri="{C3380CC4-5D6E-409C-BE32-E72D297353CC}">
              <c16:uniqueId val="{00000002-BC5B-4A48-A690-32258B326D7D}"/>
            </c:ext>
          </c:extLst>
        </c:ser>
        <c:dLbls>
          <c:showLegendKey val="0"/>
          <c:showVal val="0"/>
          <c:showCatName val="0"/>
          <c:showSerName val="0"/>
          <c:showPercent val="0"/>
          <c:showBubbleSize val="0"/>
        </c:dLbls>
        <c:marker val="1"/>
        <c:smooth val="0"/>
        <c:axId val="364917888"/>
        <c:axId val="364916248"/>
      </c:lineChart>
      <c:catAx>
        <c:axId val="268531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3839328"/>
        <c:crosses val="autoZero"/>
        <c:auto val="1"/>
        <c:lblAlgn val="ctr"/>
        <c:lblOffset val="100"/>
        <c:noMultiLvlLbl val="0"/>
      </c:catAx>
      <c:valAx>
        <c:axId val="423839328"/>
        <c:scaling>
          <c:orientation val="minMax"/>
          <c:max val="0.2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smtClean="0"/>
                  <a:t>% burglary prevalence</a:t>
                </a:r>
                <a:endParaRPr lang="en-A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8531288"/>
        <c:crosses val="autoZero"/>
        <c:crossBetween val="between"/>
      </c:valAx>
      <c:valAx>
        <c:axId val="36491624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364917888"/>
        <c:crosses val="max"/>
        <c:crossBetween val="between"/>
      </c:valAx>
      <c:catAx>
        <c:axId val="364917888"/>
        <c:scaling>
          <c:orientation val="minMax"/>
        </c:scaling>
        <c:delete val="1"/>
        <c:axPos val="b"/>
        <c:numFmt formatCode="General" sourceLinked="1"/>
        <c:majorTickMark val="out"/>
        <c:minorTickMark val="none"/>
        <c:tickLblPos val="nextTo"/>
        <c:crossAx val="364916248"/>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Xbox 360</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'Gaming sales units'!$P$13</c:f>
              <c:strCache>
                <c:ptCount val="1"/>
                <c:pt idx="0">
                  <c:v>Xbox 360 (theft)</c:v>
                </c:pt>
              </c:strCache>
            </c:strRef>
          </c:tx>
          <c:spPr>
            <a:ln w="28575" cap="rnd">
              <a:solidFill>
                <a:schemeClr val="accent1"/>
              </a:solidFill>
              <a:round/>
            </a:ln>
            <a:effectLst/>
          </c:spPr>
          <c:marker>
            <c:symbol val="none"/>
          </c:marker>
          <c:cat>
            <c:numRef>
              <c:f>'Gaming sales units'!$R$6:$AA$6</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'Gaming sales units'!$R$13:$AA$13</c:f>
              <c:numCache>
                <c:formatCode>General</c:formatCode>
                <c:ptCount val="10"/>
                <c:pt idx="1">
                  <c:v>76</c:v>
                </c:pt>
                <c:pt idx="2">
                  <c:v>202</c:v>
                </c:pt>
                <c:pt idx="3">
                  <c:v>222</c:v>
                </c:pt>
                <c:pt idx="4">
                  <c:v>251</c:v>
                </c:pt>
                <c:pt idx="5">
                  <c:v>182</c:v>
                </c:pt>
                <c:pt idx="6">
                  <c:v>213</c:v>
                </c:pt>
                <c:pt idx="7">
                  <c:v>165</c:v>
                </c:pt>
                <c:pt idx="8">
                  <c:v>121</c:v>
                </c:pt>
                <c:pt idx="9">
                  <c:v>80</c:v>
                </c:pt>
              </c:numCache>
            </c:numRef>
          </c:val>
          <c:smooth val="0"/>
          <c:extLst>
            <c:ext xmlns:c16="http://schemas.microsoft.com/office/drawing/2014/chart" uri="{C3380CC4-5D6E-409C-BE32-E72D297353CC}">
              <c16:uniqueId val="{00000000-1887-4B60-BE6F-4CDDA12A23B7}"/>
            </c:ext>
          </c:extLst>
        </c:ser>
        <c:dLbls>
          <c:showLegendKey val="0"/>
          <c:showVal val="0"/>
          <c:showCatName val="0"/>
          <c:showSerName val="0"/>
          <c:showPercent val="0"/>
          <c:showBubbleSize val="0"/>
        </c:dLbls>
        <c:marker val="1"/>
        <c:smooth val="0"/>
        <c:axId val="308469464"/>
        <c:axId val="308474712"/>
      </c:lineChart>
      <c:lineChart>
        <c:grouping val="standard"/>
        <c:varyColors val="0"/>
        <c:ser>
          <c:idx val="1"/>
          <c:order val="1"/>
          <c:tx>
            <c:strRef>
              <c:f>'Gaming sales units'!$P$14</c:f>
              <c:strCache>
                <c:ptCount val="1"/>
                <c:pt idx="0">
                  <c:v>Xbox 360 (sales)</c:v>
                </c:pt>
              </c:strCache>
            </c:strRef>
          </c:tx>
          <c:spPr>
            <a:ln w="28575" cap="rnd">
              <a:solidFill>
                <a:schemeClr val="accent2"/>
              </a:solidFill>
              <a:round/>
            </a:ln>
            <a:effectLst/>
          </c:spPr>
          <c:marker>
            <c:symbol val="none"/>
          </c:marker>
          <c:cat>
            <c:numRef>
              <c:f>'Gaming sales units'!$R$6:$AA$6</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'Gaming sales units'!$R$14:$AA$14</c:f>
              <c:numCache>
                <c:formatCode>General</c:formatCode>
                <c:ptCount val="10"/>
                <c:pt idx="0">
                  <c:v>11.16</c:v>
                </c:pt>
                <c:pt idx="1">
                  <c:v>10.36</c:v>
                </c:pt>
                <c:pt idx="2">
                  <c:v>15.53</c:v>
                </c:pt>
                <c:pt idx="3">
                  <c:v>13.95</c:v>
                </c:pt>
                <c:pt idx="4">
                  <c:v>10.69</c:v>
                </c:pt>
                <c:pt idx="5">
                  <c:v>6.24</c:v>
                </c:pt>
                <c:pt idx="6">
                  <c:v>2.6</c:v>
                </c:pt>
                <c:pt idx="7">
                  <c:v>0.93</c:v>
                </c:pt>
                <c:pt idx="8">
                  <c:v>0.39</c:v>
                </c:pt>
                <c:pt idx="9">
                  <c:v>0.06</c:v>
                </c:pt>
              </c:numCache>
            </c:numRef>
          </c:val>
          <c:smooth val="0"/>
          <c:extLst>
            <c:ext xmlns:c16="http://schemas.microsoft.com/office/drawing/2014/chart" uri="{C3380CC4-5D6E-409C-BE32-E72D297353CC}">
              <c16:uniqueId val="{00000001-1887-4B60-BE6F-4CDDA12A23B7}"/>
            </c:ext>
          </c:extLst>
        </c:ser>
        <c:dLbls>
          <c:showLegendKey val="0"/>
          <c:showVal val="0"/>
          <c:showCatName val="0"/>
          <c:showSerName val="0"/>
          <c:showPercent val="0"/>
          <c:showBubbleSize val="0"/>
        </c:dLbls>
        <c:marker val="1"/>
        <c:smooth val="0"/>
        <c:axId val="499823864"/>
        <c:axId val="499832064"/>
      </c:lineChart>
      <c:catAx>
        <c:axId val="308469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8474712"/>
        <c:crosses val="autoZero"/>
        <c:auto val="1"/>
        <c:lblAlgn val="ctr"/>
        <c:lblOffset val="100"/>
        <c:noMultiLvlLbl val="0"/>
      </c:catAx>
      <c:valAx>
        <c:axId val="3084747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smtClean="0"/>
                  <a:t># stolen</a:t>
                </a:r>
                <a:endParaRPr lang="en-AU"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8469464"/>
        <c:crosses val="autoZero"/>
        <c:crossBetween val="between"/>
      </c:valAx>
      <c:valAx>
        <c:axId val="49983206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smtClean="0"/>
                  <a:t>Units sold (millions)</a:t>
                </a:r>
                <a:endParaRPr lang="en-AU"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9823864"/>
        <c:crosses val="max"/>
        <c:crossBetween val="between"/>
      </c:valAx>
      <c:catAx>
        <c:axId val="499823864"/>
        <c:scaling>
          <c:orientation val="minMax"/>
        </c:scaling>
        <c:delete val="1"/>
        <c:axPos val="b"/>
        <c:numFmt formatCode="General" sourceLinked="1"/>
        <c:majorTickMark val="out"/>
        <c:minorTickMark val="none"/>
        <c:tickLblPos val="nextTo"/>
        <c:crossAx val="499832064"/>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Xbox One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'Gaming sales units'!$P$15</c:f>
              <c:strCache>
                <c:ptCount val="1"/>
                <c:pt idx="0">
                  <c:v>Xbox One (theft)</c:v>
                </c:pt>
              </c:strCache>
            </c:strRef>
          </c:tx>
          <c:spPr>
            <a:ln w="28575" cap="rnd">
              <a:solidFill>
                <a:schemeClr val="accent1"/>
              </a:solidFill>
              <a:round/>
            </a:ln>
            <a:effectLst/>
          </c:spPr>
          <c:marker>
            <c:symbol val="none"/>
          </c:marker>
          <c:cat>
            <c:numRef>
              <c:f>'Gaming sales units'!$R$6:$AA$6</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'Gaming sales units'!$R$15:$AA$15</c:f>
              <c:numCache>
                <c:formatCode>General</c:formatCode>
                <c:ptCount val="10"/>
                <c:pt idx="5">
                  <c:v>0</c:v>
                </c:pt>
                <c:pt idx="6">
                  <c:v>59</c:v>
                </c:pt>
                <c:pt idx="7">
                  <c:v>185</c:v>
                </c:pt>
                <c:pt idx="8">
                  <c:v>284</c:v>
                </c:pt>
                <c:pt idx="9">
                  <c:v>275</c:v>
                </c:pt>
              </c:numCache>
            </c:numRef>
          </c:val>
          <c:smooth val="0"/>
          <c:extLst>
            <c:ext xmlns:c16="http://schemas.microsoft.com/office/drawing/2014/chart" uri="{C3380CC4-5D6E-409C-BE32-E72D297353CC}">
              <c16:uniqueId val="{00000000-AC49-4722-B4A9-F25FFBE6C7AE}"/>
            </c:ext>
          </c:extLst>
        </c:ser>
        <c:dLbls>
          <c:showLegendKey val="0"/>
          <c:showVal val="0"/>
          <c:showCatName val="0"/>
          <c:showSerName val="0"/>
          <c:showPercent val="0"/>
          <c:showBubbleSize val="0"/>
        </c:dLbls>
        <c:marker val="1"/>
        <c:smooth val="0"/>
        <c:axId val="308469464"/>
        <c:axId val="308474712"/>
      </c:lineChart>
      <c:lineChart>
        <c:grouping val="standard"/>
        <c:varyColors val="0"/>
        <c:ser>
          <c:idx val="1"/>
          <c:order val="1"/>
          <c:tx>
            <c:strRef>
              <c:f>'Gaming sales units'!$P$16</c:f>
              <c:strCache>
                <c:ptCount val="1"/>
                <c:pt idx="0">
                  <c:v>Xbox One (sales)</c:v>
                </c:pt>
              </c:strCache>
            </c:strRef>
          </c:tx>
          <c:spPr>
            <a:ln w="28575" cap="rnd">
              <a:solidFill>
                <a:schemeClr val="accent2"/>
              </a:solidFill>
              <a:round/>
            </a:ln>
            <a:effectLst/>
          </c:spPr>
          <c:marker>
            <c:symbol val="none"/>
          </c:marker>
          <c:cat>
            <c:numRef>
              <c:f>'Gaming sales units'!$R$6:$AA$6</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'Gaming sales units'!$R$16:$AA$16</c:f>
              <c:numCache>
                <c:formatCode>General</c:formatCode>
                <c:ptCount val="10"/>
                <c:pt idx="5">
                  <c:v>3.08</c:v>
                </c:pt>
                <c:pt idx="6">
                  <c:v>7.91</c:v>
                </c:pt>
                <c:pt idx="7">
                  <c:v>8.6300000000000008</c:v>
                </c:pt>
                <c:pt idx="8">
                  <c:v>8.3699999999999992</c:v>
                </c:pt>
                <c:pt idx="9">
                  <c:v>8.2100000000000009</c:v>
                </c:pt>
              </c:numCache>
            </c:numRef>
          </c:val>
          <c:smooth val="0"/>
          <c:extLst>
            <c:ext xmlns:c16="http://schemas.microsoft.com/office/drawing/2014/chart" uri="{C3380CC4-5D6E-409C-BE32-E72D297353CC}">
              <c16:uniqueId val="{00000001-AC49-4722-B4A9-F25FFBE6C7AE}"/>
            </c:ext>
          </c:extLst>
        </c:ser>
        <c:dLbls>
          <c:showLegendKey val="0"/>
          <c:showVal val="0"/>
          <c:showCatName val="0"/>
          <c:showSerName val="0"/>
          <c:showPercent val="0"/>
          <c:showBubbleSize val="0"/>
        </c:dLbls>
        <c:marker val="1"/>
        <c:smooth val="0"/>
        <c:axId val="499823864"/>
        <c:axId val="499832064"/>
      </c:lineChart>
      <c:catAx>
        <c:axId val="308469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8474712"/>
        <c:crosses val="autoZero"/>
        <c:auto val="1"/>
        <c:lblAlgn val="ctr"/>
        <c:lblOffset val="100"/>
        <c:noMultiLvlLbl val="0"/>
      </c:catAx>
      <c:valAx>
        <c:axId val="3084747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smtClean="0"/>
                  <a:t># stolen</a:t>
                </a:r>
                <a:endParaRPr lang="en-AU"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8469464"/>
        <c:crosses val="autoZero"/>
        <c:crossBetween val="between"/>
      </c:valAx>
      <c:valAx>
        <c:axId val="49983206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smtClean="0"/>
                  <a:t>Units</a:t>
                </a:r>
                <a:r>
                  <a:rPr lang="en-AU" baseline="0" dirty="0" smtClean="0"/>
                  <a:t> sold (millions)</a:t>
                </a:r>
                <a:endParaRPr lang="en-AU"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9823864"/>
        <c:crosses val="max"/>
        <c:crossBetween val="between"/>
      </c:valAx>
      <c:catAx>
        <c:axId val="499823864"/>
        <c:scaling>
          <c:orientation val="minMax"/>
        </c:scaling>
        <c:delete val="1"/>
        <c:axPos val="b"/>
        <c:numFmt formatCode="General" sourceLinked="1"/>
        <c:majorTickMark val="out"/>
        <c:minorTickMark val="none"/>
        <c:tickLblPos val="nextTo"/>
        <c:crossAx val="499832064"/>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Nintendo Wii</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'Gaming sales units'!$P$17</c:f>
              <c:strCache>
                <c:ptCount val="1"/>
                <c:pt idx="0">
                  <c:v>Nintendo Wii (theft)</c:v>
                </c:pt>
              </c:strCache>
            </c:strRef>
          </c:tx>
          <c:spPr>
            <a:ln w="28575" cap="rnd">
              <a:solidFill>
                <a:schemeClr val="accent1"/>
              </a:solidFill>
              <a:round/>
            </a:ln>
            <a:effectLst/>
          </c:spPr>
          <c:marker>
            <c:symbol val="none"/>
          </c:marker>
          <c:cat>
            <c:numRef>
              <c:f>'Gaming sales units'!$R$6:$AA$6</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'Gaming sales units'!$R$17:$AA$17</c:f>
              <c:numCache>
                <c:formatCode>General</c:formatCode>
                <c:ptCount val="10"/>
                <c:pt idx="0">
                  <c:v>2</c:v>
                </c:pt>
                <c:pt idx="1">
                  <c:v>901</c:v>
                </c:pt>
                <c:pt idx="2">
                  <c:v>1133</c:v>
                </c:pt>
                <c:pt idx="3">
                  <c:v>718</c:v>
                </c:pt>
                <c:pt idx="4">
                  <c:v>463</c:v>
                </c:pt>
                <c:pt idx="5">
                  <c:v>180</c:v>
                </c:pt>
                <c:pt idx="6">
                  <c:v>177</c:v>
                </c:pt>
                <c:pt idx="7">
                  <c:v>70</c:v>
                </c:pt>
                <c:pt idx="8">
                  <c:v>88</c:v>
                </c:pt>
                <c:pt idx="9">
                  <c:v>54</c:v>
                </c:pt>
              </c:numCache>
            </c:numRef>
          </c:val>
          <c:smooth val="0"/>
          <c:extLst>
            <c:ext xmlns:c16="http://schemas.microsoft.com/office/drawing/2014/chart" uri="{C3380CC4-5D6E-409C-BE32-E72D297353CC}">
              <c16:uniqueId val="{00000000-69C9-4D82-8066-2C6684FD5706}"/>
            </c:ext>
          </c:extLst>
        </c:ser>
        <c:dLbls>
          <c:showLegendKey val="0"/>
          <c:showVal val="0"/>
          <c:showCatName val="0"/>
          <c:showSerName val="0"/>
          <c:showPercent val="0"/>
          <c:showBubbleSize val="0"/>
        </c:dLbls>
        <c:marker val="1"/>
        <c:smooth val="0"/>
        <c:axId val="308469464"/>
        <c:axId val="308474712"/>
      </c:lineChart>
      <c:lineChart>
        <c:grouping val="standard"/>
        <c:varyColors val="0"/>
        <c:ser>
          <c:idx val="1"/>
          <c:order val="1"/>
          <c:tx>
            <c:strRef>
              <c:f>'Gaming sales units'!$P$18</c:f>
              <c:strCache>
                <c:ptCount val="1"/>
                <c:pt idx="0">
                  <c:v>Nintendo Wii (sales)</c:v>
                </c:pt>
              </c:strCache>
            </c:strRef>
          </c:tx>
          <c:spPr>
            <a:ln w="28575" cap="rnd">
              <a:solidFill>
                <a:schemeClr val="accent2"/>
              </a:solidFill>
              <a:round/>
            </a:ln>
            <a:effectLst/>
          </c:spPr>
          <c:marker>
            <c:symbol val="none"/>
          </c:marker>
          <c:cat>
            <c:numRef>
              <c:f>'Gaming sales units'!$R$6:$AA$6</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'Gaming sales units'!$R$18:$AA$18</c:f>
              <c:numCache>
                <c:formatCode>General</c:formatCode>
                <c:ptCount val="10"/>
                <c:pt idx="0">
                  <c:v>24.09</c:v>
                </c:pt>
                <c:pt idx="1">
                  <c:v>21.05</c:v>
                </c:pt>
                <c:pt idx="2">
                  <c:v>17.260000000000002</c:v>
                </c:pt>
                <c:pt idx="3">
                  <c:v>11.49</c:v>
                </c:pt>
                <c:pt idx="4">
                  <c:v>5.08</c:v>
                </c:pt>
                <c:pt idx="5">
                  <c:v>1.95</c:v>
                </c:pt>
                <c:pt idx="6">
                  <c:v>0.52</c:v>
                </c:pt>
                <c:pt idx="7">
                  <c:v>7.0000000000000007E-2</c:v>
                </c:pt>
                <c:pt idx="8">
                  <c:v>0</c:v>
                </c:pt>
                <c:pt idx="9">
                  <c:v>0</c:v>
                </c:pt>
              </c:numCache>
            </c:numRef>
          </c:val>
          <c:smooth val="0"/>
          <c:extLst>
            <c:ext xmlns:c16="http://schemas.microsoft.com/office/drawing/2014/chart" uri="{C3380CC4-5D6E-409C-BE32-E72D297353CC}">
              <c16:uniqueId val="{00000001-69C9-4D82-8066-2C6684FD5706}"/>
            </c:ext>
          </c:extLst>
        </c:ser>
        <c:dLbls>
          <c:showLegendKey val="0"/>
          <c:showVal val="0"/>
          <c:showCatName val="0"/>
          <c:showSerName val="0"/>
          <c:showPercent val="0"/>
          <c:showBubbleSize val="0"/>
        </c:dLbls>
        <c:marker val="1"/>
        <c:smooth val="0"/>
        <c:axId val="499823864"/>
        <c:axId val="499832064"/>
      </c:lineChart>
      <c:catAx>
        <c:axId val="308469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8474712"/>
        <c:crosses val="autoZero"/>
        <c:auto val="1"/>
        <c:lblAlgn val="ctr"/>
        <c:lblOffset val="100"/>
        <c:noMultiLvlLbl val="0"/>
      </c:catAx>
      <c:valAx>
        <c:axId val="3084747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smtClean="0"/>
                  <a:t># stolen</a:t>
                </a:r>
                <a:endParaRPr lang="en-AU"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8469464"/>
        <c:crosses val="autoZero"/>
        <c:crossBetween val="between"/>
      </c:valAx>
      <c:valAx>
        <c:axId val="49983206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smtClean="0"/>
                  <a:t>Units sold (millions)</a:t>
                </a:r>
                <a:endParaRPr lang="en-AU"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9823864"/>
        <c:crosses val="max"/>
        <c:crossBetween val="between"/>
      </c:valAx>
      <c:catAx>
        <c:axId val="499823864"/>
        <c:scaling>
          <c:orientation val="minMax"/>
        </c:scaling>
        <c:delete val="1"/>
        <c:axPos val="b"/>
        <c:numFmt formatCode="General" sourceLinked="1"/>
        <c:majorTickMark val="out"/>
        <c:minorTickMark val="none"/>
        <c:tickLblPos val="nextTo"/>
        <c:crossAx val="499832064"/>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Playstation 3</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'Gaming sales units'!$P$7:$Q$7</c:f>
              <c:strCache>
                <c:ptCount val="2"/>
                <c:pt idx="0">
                  <c:v>Playstation 3 Console (theft)</c:v>
                </c:pt>
              </c:strCache>
            </c:strRef>
          </c:tx>
          <c:spPr>
            <a:ln w="28575" cap="rnd">
              <a:solidFill>
                <a:schemeClr val="accent1"/>
              </a:solidFill>
              <a:round/>
            </a:ln>
            <a:effectLst/>
          </c:spPr>
          <c:marker>
            <c:symbol val="none"/>
          </c:marker>
          <c:cat>
            <c:numRef>
              <c:f>'Gaming sales units'!$R$6:$AA$6</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'Gaming sales units'!$R$7:$AA$7</c:f>
              <c:numCache>
                <c:formatCode>General</c:formatCode>
                <c:ptCount val="10"/>
                <c:pt idx="0">
                  <c:v>357</c:v>
                </c:pt>
                <c:pt idx="1">
                  <c:v>450</c:v>
                </c:pt>
                <c:pt idx="2">
                  <c:v>622</c:v>
                </c:pt>
                <c:pt idx="3">
                  <c:v>1264</c:v>
                </c:pt>
                <c:pt idx="4">
                  <c:v>582</c:v>
                </c:pt>
                <c:pt idx="5">
                  <c:v>552</c:v>
                </c:pt>
                <c:pt idx="6">
                  <c:v>327</c:v>
                </c:pt>
                <c:pt idx="7">
                  <c:v>226</c:v>
                </c:pt>
                <c:pt idx="8">
                  <c:v>243</c:v>
                </c:pt>
                <c:pt idx="9">
                  <c:v>150</c:v>
                </c:pt>
              </c:numCache>
            </c:numRef>
          </c:val>
          <c:smooth val="0"/>
          <c:extLst>
            <c:ext xmlns:c16="http://schemas.microsoft.com/office/drawing/2014/chart" uri="{C3380CC4-5D6E-409C-BE32-E72D297353CC}">
              <c16:uniqueId val="{00000000-3902-40DE-84C0-188B881FD8C0}"/>
            </c:ext>
          </c:extLst>
        </c:ser>
        <c:dLbls>
          <c:showLegendKey val="0"/>
          <c:showVal val="0"/>
          <c:showCatName val="0"/>
          <c:showSerName val="0"/>
          <c:showPercent val="0"/>
          <c:showBubbleSize val="0"/>
        </c:dLbls>
        <c:marker val="1"/>
        <c:smooth val="0"/>
        <c:axId val="308469464"/>
        <c:axId val="308474712"/>
      </c:lineChart>
      <c:lineChart>
        <c:grouping val="standard"/>
        <c:varyColors val="0"/>
        <c:ser>
          <c:idx val="1"/>
          <c:order val="1"/>
          <c:tx>
            <c:strRef>
              <c:f>'Gaming sales units'!$P$8:$Q$8</c:f>
              <c:strCache>
                <c:ptCount val="2"/>
                <c:pt idx="0">
                  <c:v>Playstation 3 Console (sales)</c:v>
                </c:pt>
              </c:strCache>
            </c:strRef>
          </c:tx>
          <c:spPr>
            <a:ln w="28575" cap="rnd">
              <a:solidFill>
                <a:schemeClr val="accent2"/>
              </a:solidFill>
              <a:round/>
            </a:ln>
            <a:effectLst/>
          </c:spPr>
          <c:marker>
            <c:symbol val="none"/>
          </c:marker>
          <c:cat>
            <c:numRef>
              <c:f>'Gaming sales units'!$R$6:$AA$6</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'Gaming sales units'!$R$8:$AA$8</c:f>
              <c:numCache>
                <c:formatCode>General</c:formatCode>
                <c:ptCount val="10"/>
                <c:pt idx="0">
                  <c:v>10.46</c:v>
                </c:pt>
                <c:pt idx="1">
                  <c:v>13.26</c:v>
                </c:pt>
                <c:pt idx="2">
                  <c:v>13.83</c:v>
                </c:pt>
                <c:pt idx="3">
                  <c:v>14.42</c:v>
                </c:pt>
                <c:pt idx="4">
                  <c:v>11.97</c:v>
                </c:pt>
                <c:pt idx="5">
                  <c:v>8.26</c:v>
                </c:pt>
                <c:pt idx="6">
                  <c:v>3.56</c:v>
                </c:pt>
                <c:pt idx="7">
                  <c:v>1.34</c:v>
                </c:pt>
                <c:pt idx="8">
                  <c:v>0.52</c:v>
                </c:pt>
                <c:pt idx="9">
                  <c:v>0.11</c:v>
                </c:pt>
              </c:numCache>
            </c:numRef>
          </c:val>
          <c:smooth val="0"/>
          <c:extLst>
            <c:ext xmlns:c16="http://schemas.microsoft.com/office/drawing/2014/chart" uri="{C3380CC4-5D6E-409C-BE32-E72D297353CC}">
              <c16:uniqueId val="{00000001-3902-40DE-84C0-188B881FD8C0}"/>
            </c:ext>
          </c:extLst>
        </c:ser>
        <c:dLbls>
          <c:showLegendKey val="0"/>
          <c:showVal val="0"/>
          <c:showCatName val="0"/>
          <c:showSerName val="0"/>
          <c:showPercent val="0"/>
          <c:showBubbleSize val="0"/>
        </c:dLbls>
        <c:marker val="1"/>
        <c:smooth val="0"/>
        <c:axId val="499823864"/>
        <c:axId val="499832064"/>
      </c:lineChart>
      <c:catAx>
        <c:axId val="308469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8474712"/>
        <c:crosses val="autoZero"/>
        <c:auto val="1"/>
        <c:lblAlgn val="ctr"/>
        <c:lblOffset val="100"/>
        <c:noMultiLvlLbl val="0"/>
      </c:catAx>
      <c:valAx>
        <c:axId val="3084747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smtClean="0"/>
                  <a:t># stolen</a:t>
                </a:r>
                <a:endParaRPr lang="en-AU"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8469464"/>
        <c:crosses val="autoZero"/>
        <c:crossBetween val="between"/>
      </c:valAx>
      <c:valAx>
        <c:axId val="49983206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smtClean="0"/>
                  <a:t>Units sold (millions)</a:t>
                </a:r>
                <a:endParaRPr lang="en-AU"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9823864"/>
        <c:crosses val="max"/>
        <c:crossBetween val="between"/>
      </c:valAx>
      <c:catAx>
        <c:axId val="499823864"/>
        <c:scaling>
          <c:orientation val="minMax"/>
        </c:scaling>
        <c:delete val="1"/>
        <c:axPos val="b"/>
        <c:numFmt formatCode="General" sourceLinked="1"/>
        <c:majorTickMark val="out"/>
        <c:minorTickMark val="none"/>
        <c:tickLblPos val="nextTo"/>
        <c:crossAx val="499832064"/>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Playstation 4</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'Gaming sales units'!$P$9</c:f>
              <c:strCache>
                <c:ptCount val="1"/>
                <c:pt idx="0">
                  <c:v>Playstation 4 Console (theft)</c:v>
                </c:pt>
              </c:strCache>
            </c:strRef>
          </c:tx>
          <c:spPr>
            <a:ln w="28575" cap="rnd">
              <a:solidFill>
                <a:schemeClr val="accent1"/>
              </a:solidFill>
              <a:round/>
            </a:ln>
            <a:effectLst/>
          </c:spPr>
          <c:marker>
            <c:symbol val="none"/>
          </c:marker>
          <c:cat>
            <c:numRef>
              <c:f>'Gaming sales units'!$R$6:$AA$6</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'Gaming sales units'!$R$9:$AA$9</c:f>
              <c:numCache>
                <c:formatCode>General</c:formatCode>
                <c:ptCount val="10"/>
                <c:pt idx="5">
                  <c:v>0</c:v>
                </c:pt>
                <c:pt idx="6">
                  <c:v>196</c:v>
                </c:pt>
                <c:pt idx="7">
                  <c:v>216</c:v>
                </c:pt>
                <c:pt idx="8">
                  <c:v>336</c:v>
                </c:pt>
                <c:pt idx="9">
                  <c:v>444</c:v>
                </c:pt>
              </c:numCache>
            </c:numRef>
          </c:val>
          <c:smooth val="0"/>
          <c:extLst>
            <c:ext xmlns:c16="http://schemas.microsoft.com/office/drawing/2014/chart" uri="{C3380CC4-5D6E-409C-BE32-E72D297353CC}">
              <c16:uniqueId val="{00000000-DBC6-41C3-98E2-942D61689A82}"/>
            </c:ext>
          </c:extLst>
        </c:ser>
        <c:dLbls>
          <c:showLegendKey val="0"/>
          <c:showVal val="0"/>
          <c:showCatName val="0"/>
          <c:showSerName val="0"/>
          <c:showPercent val="0"/>
          <c:showBubbleSize val="0"/>
        </c:dLbls>
        <c:marker val="1"/>
        <c:smooth val="0"/>
        <c:axId val="308469464"/>
        <c:axId val="308474712"/>
      </c:lineChart>
      <c:lineChart>
        <c:grouping val="standard"/>
        <c:varyColors val="0"/>
        <c:ser>
          <c:idx val="1"/>
          <c:order val="1"/>
          <c:tx>
            <c:strRef>
              <c:f>'Gaming sales units'!$P$10</c:f>
              <c:strCache>
                <c:ptCount val="1"/>
                <c:pt idx="0">
                  <c:v>Playstation 4 Console (sales)</c:v>
                </c:pt>
              </c:strCache>
            </c:strRef>
          </c:tx>
          <c:spPr>
            <a:ln w="28575" cap="rnd">
              <a:solidFill>
                <a:schemeClr val="accent2"/>
              </a:solidFill>
              <a:round/>
            </a:ln>
            <a:effectLst/>
          </c:spPr>
          <c:marker>
            <c:symbol val="none"/>
          </c:marker>
          <c:cat>
            <c:numRef>
              <c:f>'Gaming sales units'!$R$6:$AA$6</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'Gaming sales units'!$R$10:$AA$10</c:f>
              <c:numCache>
                <c:formatCode>General</c:formatCode>
                <c:ptCount val="10"/>
                <c:pt idx="5">
                  <c:v>4.49</c:v>
                </c:pt>
                <c:pt idx="6">
                  <c:v>14.59</c:v>
                </c:pt>
                <c:pt idx="7">
                  <c:v>17.510000000000002</c:v>
                </c:pt>
                <c:pt idx="8">
                  <c:v>17.59</c:v>
                </c:pt>
                <c:pt idx="9">
                  <c:v>19.64</c:v>
                </c:pt>
              </c:numCache>
            </c:numRef>
          </c:val>
          <c:smooth val="0"/>
          <c:extLst>
            <c:ext xmlns:c16="http://schemas.microsoft.com/office/drawing/2014/chart" uri="{C3380CC4-5D6E-409C-BE32-E72D297353CC}">
              <c16:uniqueId val="{00000001-DBC6-41C3-98E2-942D61689A82}"/>
            </c:ext>
          </c:extLst>
        </c:ser>
        <c:dLbls>
          <c:showLegendKey val="0"/>
          <c:showVal val="0"/>
          <c:showCatName val="0"/>
          <c:showSerName val="0"/>
          <c:showPercent val="0"/>
          <c:showBubbleSize val="0"/>
        </c:dLbls>
        <c:marker val="1"/>
        <c:smooth val="0"/>
        <c:axId val="499823864"/>
        <c:axId val="499832064"/>
      </c:lineChart>
      <c:catAx>
        <c:axId val="308469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8474712"/>
        <c:crosses val="autoZero"/>
        <c:auto val="1"/>
        <c:lblAlgn val="ctr"/>
        <c:lblOffset val="100"/>
        <c:noMultiLvlLbl val="0"/>
      </c:catAx>
      <c:valAx>
        <c:axId val="3084747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smtClean="0"/>
                  <a:t># stolen</a:t>
                </a:r>
                <a:endParaRPr lang="en-AU"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8469464"/>
        <c:crosses val="autoZero"/>
        <c:crossBetween val="between"/>
      </c:valAx>
      <c:valAx>
        <c:axId val="49983206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smtClean="0"/>
                  <a:t>Units</a:t>
                </a:r>
                <a:r>
                  <a:rPr lang="en-AU" baseline="0" dirty="0" smtClean="0"/>
                  <a:t> sold (millions(</a:t>
                </a:r>
                <a:endParaRPr lang="en-AU"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9823864"/>
        <c:crosses val="max"/>
        <c:crossBetween val="between"/>
      </c:valAx>
      <c:catAx>
        <c:axId val="499823864"/>
        <c:scaling>
          <c:orientation val="minMax"/>
        </c:scaling>
        <c:delete val="1"/>
        <c:axPos val="b"/>
        <c:numFmt formatCode="General" sourceLinked="1"/>
        <c:majorTickMark val="out"/>
        <c:minorTickMark val="none"/>
        <c:tickLblPos val="nextTo"/>
        <c:crossAx val="499832064"/>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Playstation Portable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'Gaming sales units'!$P$11</c:f>
              <c:strCache>
                <c:ptCount val="1"/>
                <c:pt idx="0">
                  <c:v>PlayStation Portable (theft)</c:v>
                </c:pt>
              </c:strCache>
            </c:strRef>
          </c:tx>
          <c:spPr>
            <a:ln w="28575" cap="rnd">
              <a:solidFill>
                <a:schemeClr val="accent1"/>
              </a:solidFill>
              <a:round/>
            </a:ln>
            <a:effectLst/>
          </c:spPr>
          <c:marker>
            <c:symbol val="none"/>
          </c:marker>
          <c:cat>
            <c:numRef>
              <c:f>'Gaming sales units'!$R$6:$AA$6</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'Gaming sales units'!$R$11:$AA$11</c:f>
              <c:numCache>
                <c:formatCode>General</c:formatCode>
                <c:ptCount val="10"/>
                <c:pt idx="0">
                  <c:v>432</c:v>
                </c:pt>
                <c:pt idx="1">
                  <c:v>350</c:v>
                </c:pt>
                <c:pt idx="2">
                  <c:v>518</c:v>
                </c:pt>
                <c:pt idx="3">
                  <c:v>386</c:v>
                </c:pt>
                <c:pt idx="4">
                  <c:v>232</c:v>
                </c:pt>
                <c:pt idx="5">
                  <c:v>135</c:v>
                </c:pt>
                <c:pt idx="6">
                  <c:v>86</c:v>
                </c:pt>
                <c:pt idx="7">
                  <c:v>78</c:v>
                </c:pt>
                <c:pt idx="8">
                  <c:v>123</c:v>
                </c:pt>
                <c:pt idx="9">
                  <c:v>124</c:v>
                </c:pt>
              </c:numCache>
            </c:numRef>
          </c:val>
          <c:smooth val="0"/>
          <c:extLst>
            <c:ext xmlns:c16="http://schemas.microsoft.com/office/drawing/2014/chart" uri="{C3380CC4-5D6E-409C-BE32-E72D297353CC}">
              <c16:uniqueId val="{00000000-8502-4263-9EFB-4737BA67D098}"/>
            </c:ext>
          </c:extLst>
        </c:ser>
        <c:dLbls>
          <c:showLegendKey val="0"/>
          <c:showVal val="0"/>
          <c:showCatName val="0"/>
          <c:showSerName val="0"/>
          <c:showPercent val="0"/>
          <c:showBubbleSize val="0"/>
        </c:dLbls>
        <c:marker val="1"/>
        <c:smooth val="0"/>
        <c:axId val="308469464"/>
        <c:axId val="308474712"/>
      </c:lineChart>
      <c:lineChart>
        <c:grouping val="standard"/>
        <c:varyColors val="0"/>
        <c:ser>
          <c:idx val="1"/>
          <c:order val="1"/>
          <c:tx>
            <c:strRef>
              <c:f>'Gaming sales units'!$P$12</c:f>
              <c:strCache>
                <c:ptCount val="1"/>
                <c:pt idx="0">
                  <c:v>PlayStation Portable (sales)</c:v>
                </c:pt>
              </c:strCache>
            </c:strRef>
          </c:tx>
          <c:spPr>
            <a:ln w="28575" cap="rnd">
              <a:solidFill>
                <a:schemeClr val="accent2"/>
              </a:solidFill>
              <a:round/>
            </a:ln>
            <a:effectLst/>
          </c:spPr>
          <c:marker>
            <c:symbol val="none"/>
          </c:marker>
          <c:cat>
            <c:numRef>
              <c:f>'Gaming sales units'!$R$6:$AA$6</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'Gaming sales units'!$R$12:$AA$12</c:f>
              <c:numCache>
                <c:formatCode>General</c:formatCode>
                <c:ptCount val="10"/>
                <c:pt idx="0">
                  <c:v>14.05</c:v>
                </c:pt>
                <c:pt idx="1">
                  <c:v>9.92</c:v>
                </c:pt>
                <c:pt idx="2">
                  <c:v>9.36</c:v>
                </c:pt>
                <c:pt idx="3">
                  <c:v>7.38</c:v>
                </c:pt>
                <c:pt idx="4">
                  <c:v>4.22</c:v>
                </c:pt>
                <c:pt idx="5">
                  <c:v>2.97</c:v>
                </c:pt>
                <c:pt idx="6">
                  <c:v>0.39</c:v>
                </c:pt>
                <c:pt idx="7">
                  <c:v>0</c:v>
                </c:pt>
                <c:pt idx="8">
                  <c:v>0</c:v>
                </c:pt>
                <c:pt idx="9">
                  <c:v>0</c:v>
                </c:pt>
              </c:numCache>
            </c:numRef>
          </c:val>
          <c:smooth val="0"/>
          <c:extLst>
            <c:ext xmlns:c16="http://schemas.microsoft.com/office/drawing/2014/chart" uri="{C3380CC4-5D6E-409C-BE32-E72D297353CC}">
              <c16:uniqueId val="{00000001-8502-4263-9EFB-4737BA67D098}"/>
            </c:ext>
          </c:extLst>
        </c:ser>
        <c:dLbls>
          <c:showLegendKey val="0"/>
          <c:showVal val="0"/>
          <c:showCatName val="0"/>
          <c:showSerName val="0"/>
          <c:showPercent val="0"/>
          <c:showBubbleSize val="0"/>
        </c:dLbls>
        <c:marker val="1"/>
        <c:smooth val="0"/>
        <c:axId val="499823864"/>
        <c:axId val="499832064"/>
      </c:lineChart>
      <c:catAx>
        <c:axId val="308469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8474712"/>
        <c:crosses val="autoZero"/>
        <c:auto val="1"/>
        <c:lblAlgn val="ctr"/>
        <c:lblOffset val="100"/>
        <c:noMultiLvlLbl val="0"/>
      </c:catAx>
      <c:valAx>
        <c:axId val="3084747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smtClean="0"/>
                  <a:t># stolen</a:t>
                </a:r>
                <a:endParaRPr lang="en-AU"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8469464"/>
        <c:crosses val="autoZero"/>
        <c:crossBetween val="between"/>
      </c:valAx>
      <c:valAx>
        <c:axId val="49983206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smtClean="0"/>
                  <a:t>Units sold (millions)</a:t>
                </a:r>
                <a:endParaRPr lang="en-AU"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9823864"/>
        <c:crosses val="max"/>
        <c:crossBetween val="between"/>
      </c:valAx>
      <c:catAx>
        <c:axId val="499823864"/>
        <c:scaling>
          <c:orientation val="minMax"/>
        </c:scaling>
        <c:delete val="1"/>
        <c:axPos val="b"/>
        <c:numFmt formatCode="General" sourceLinked="1"/>
        <c:majorTickMark val="out"/>
        <c:minorTickMark val="none"/>
        <c:tickLblPos val="nextTo"/>
        <c:crossAx val="499832064"/>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Global sales figures vs. value of</a:t>
            </a:r>
            <a:r>
              <a:rPr lang="en-AU" baseline="0"/>
              <a:t> burgled consoles</a:t>
            </a:r>
            <a:endParaRPr lang="en-AU"/>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'Gaming sales units'!$E$35</c:f>
              <c:strCache>
                <c:ptCount val="1"/>
                <c:pt idx="0">
                  <c:v>Value burgled consoles</c:v>
                </c:pt>
              </c:strCache>
            </c:strRef>
          </c:tx>
          <c:spPr>
            <a:ln w="28575" cap="rnd">
              <a:solidFill>
                <a:schemeClr val="accent1"/>
              </a:solidFill>
              <a:round/>
            </a:ln>
            <a:effectLst/>
          </c:spPr>
          <c:marker>
            <c:symbol val="none"/>
          </c:marker>
          <c:cat>
            <c:numRef>
              <c:f>'Gaming sales units'!$B$37:$B$46</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'Gaming sales units'!$E$37:$E$46</c:f>
              <c:numCache>
                <c:formatCode>"$"#,##0</c:formatCode>
                <c:ptCount val="10"/>
                <c:pt idx="0">
                  <c:v>413053.06000000006</c:v>
                </c:pt>
                <c:pt idx="1">
                  <c:v>613569.03000000014</c:v>
                </c:pt>
                <c:pt idx="2">
                  <c:v>715850.76</c:v>
                </c:pt>
                <c:pt idx="3">
                  <c:v>565245.07000000007</c:v>
                </c:pt>
                <c:pt idx="4">
                  <c:v>385183.17</c:v>
                </c:pt>
                <c:pt idx="5">
                  <c:v>244970.57</c:v>
                </c:pt>
                <c:pt idx="6">
                  <c:v>231217.36000000002</c:v>
                </c:pt>
                <c:pt idx="7">
                  <c:v>178042.78999999998</c:v>
                </c:pt>
                <c:pt idx="8">
                  <c:v>220092.2</c:v>
                </c:pt>
                <c:pt idx="9">
                  <c:v>191156.69999999998</c:v>
                </c:pt>
              </c:numCache>
            </c:numRef>
          </c:val>
          <c:smooth val="0"/>
          <c:extLst>
            <c:ext xmlns:c16="http://schemas.microsoft.com/office/drawing/2014/chart" uri="{C3380CC4-5D6E-409C-BE32-E72D297353CC}">
              <c16:uniqueId val="{00000000-8F55-4926-B628-8904E7CBB640}"/>
            </c:ext>
          </c:extLst>
        </c:ser>
        <c:dLbls>
          <c:showLegendKey val="0"/>
          <c:showVal val="0"/>
          <c:showCatName val="0"/>
          <c:showSerName val="0"/>
          <c:showPercent val="0"/>
          <c:showBubbleSize val="0"/>
        </c:dLbls>
        <c:marker val="1"/>
        <c:smooth val="0"/>
        <c:axId val="439963616"/>
        <c:axId val="439965912"/>
      </c:lineChart>
      <c:lineChart>
        <c:grouping val="standard"/>
        <c:varyColors val="0"/>
        <c:ser>
          <c:idx val="1"/>
          <c:order val="1"/>
          <c:tx>
            <c:strRef>
              <c:f>'Gaming sales units'!$G$35</c:f>
              <c:strCache>
                <c:ptCount val="1"/>
                <c:pt idx="0">
                  <c:v>Sales (million units)</c:v>
                </c:pt>
              </c:strCache>
            </c:strRef>
          </c:tx>
          <c:spPr>
            <a:ln w="28575" cap="rnd">
              <a:solidFill>
                <a:schemeClr val="accent2"/>
              </a:solidFill>
              <a:round/>
            </a:ln>
            <a:effectLst/>
          </c:spPr>
          <c:marker>
            <c:symbol val="none"/>
          </c:marker>
          <c:cat>
            <c:numRef>
              <c:f>'Gaming sales units'!$B$37:$B$46</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'Gaming sales units'!$F$37:$F$46</c:f>
              <c:numCache>
                <c:formatCode>General</c:formatCode>
                <c:ptCount val="10"/>
                <c:pt idx="0">
                  <c:v>59.760000000000005</c:v>
                </c:pt>
                <c:pt idx="1">
                  <c:v>54.59</c:v>
                </c:pt>
                <c:pt idx="2">
                  <c:v>55.980000000000004</c:v>
                </c:pt>
                <c:pt idx="3">
                  <c:v>47.24</c:v>
                </c:pt>
                <c:pt idx="4">
                  <c:v>31.96</c:v>
                </c:pt>
                <c:pt idx="5">
                  <c:v>26.99</c:v>
                </c:pt>
                <c:pt idx="6">
                  <c:v>29.57</c:v>
                </c:pt>
                <c:pt idx="7">
                  <c:v>28.480000000000004</c:v>
                </c:pt>
                <c:pt idx="8">
                  <c:v>26.869999999999997</c:v>
                </c:pt>
                <c:pt idx="9">
                  <c:v>28.02</c:v>
                </c:pt>
              </c:numCache>
            </c:numRef>
          </c:val>
          <c:smooth val="0"/>
          <c:extLst>
            <c:ext xmlns:c16="http://schemas.microsoft.com/office/drawing/2014/chart" uri="{C3380CC4-5D6E-409C-BE32-E72D297353CC}">
              <c16:uniqueId val="{00000001-8F55-4926-B628-8904E7CBB640}"/>
            </c:ext>
          </c:extLst>
        </c:ser>
        <c:dLbls>
          <c:showLegendKey val="0"/>
          <c:showVal val="0"/>
          <c:showCatName val="0"/>
          <c:showSerName val="0"/>
          <c:showPercent val="0"/>
          <c:showBubbleSize val="0"/>
        </c:dLbls>
        <c:marker val="1"/>
        <c:smooth val="0"/>
        <c:axId val="436302080"/>
        <c:axId val="436300440"/>
      </c:lineChart>
      <c:catAx>
        <c:axId val="439963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9965912"/>
        <c:crosses val="autoZero"/>
        <c:auto val="1"/>
        <c:lblAlgn val="ctr"/>
        <c:lblOffset val="100"/>
        <c:noMultiLvlLbl val="0"/>
      </c:catAx>
      <c:valAx>
        <c:axId val="439965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smtClean="0"/>
                  <a:t>Annual</a:t>
                </a:r>
                <a:r>
                  <a:rPr lang="en-AU" baseline="0" dirty="0" smtClean="0"/>
                  <a:t> $ value</a:t>
                </a:r>
                <a:endParaRPr lang="en-AU"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9963616"/>
        <c:crosses val="autoZero"/>
        <c:crossBetween val="between"/>
      </c:valAx>
      <c:valAx>
        <c:axId val="436300440"/>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smtClean="0"/>
                  <a:t>Annual unit</a:t>
                </a:r>
                <a:r>
                  <a:rPr lang="en-AU" baseline="0" dirty="0" smtClean="0"/>
                  <a:t> sales (millions)</a:t>
                </a:r>
                <a:endParaRPr lang="en-AU"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6302080"/>
        <c:crosses val="max"/>
        <c:crossBetween val="between"/>
      </c:valAx>
      <c:catAx>
        <c:axId val="436302080"/>
        <c:scaling>
          <c:orientation val="minMax"/>
        </c:scaling>
        <c:delete val="1"/>
        <c:axPos val="b"/>
        <c:numFmt formatCode="General" sourceLinked="1"/>
        <c:majorTickMark val="out"/>
        <c:minorTickMark val="none"/>
        <c:tickLblPos val="nextTo"/>
        <c:crossAx val="436300440"/>
        <c:crosses val="autoZero"/>
        <c:auto val="1"/>
        <c:lblAlgn val="ctr"/>
        <c:lblOffset val="100"/>
        <c:noMultiLvlLbl val="0"/>
      </c:cat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Impact of phones on suitable targets</a:t>
            </a:r>
          </a:p>
        </c:rich>
      </c:tx>
      <c:layout>
        <c:manualLayout>
          <c:xMode val="edge"/>
          <c:yMode val="edge"/>
          <c:x val="0.29450824081772387"/>
          <c:y val="2.313732855624686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'Specific type of item'!$Q$139</c:f>
              <c:strCache>
                <c:ptCount val="1"/>
                <c:pt idx="0">
                  <c:v>Mobile phone</c:v>
                </c:pt>
              </c:strCache>
            </c:strRef>
          </c:tx>
          <c:spPr>
            <a:ln w="28575" cap="rnd">
              <a:solidFill>
                <a:schemeClr val="accent1"/>
              </a:solidFill>
              <a:round/>
            </a:ln>
            <a:effectLst/>
          </c:spPr>
          <c:marker>
            <c:symbol val="none"/>
          </c:marker>
          <c:cat>
            <c:numRef>
              <c:f>'Specific type of item'!$I$155:$I$165</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'Specific type of item'!$Q$140:$Q$150</c:f>
              <c:numCache>
                <c:formatCode>0%</c:formatCode>
                <c:ptCount val="11"/>
                <c:pt idx="0">
                  <c:v>0.18659642244547905</c:v>
                </c:pt>
                <c:pt idx="1">
                  <c:v>0.19063245823389022</c:v>
                </c:pt>
                <c:pt idx="2">
                  <c:v>0.20600967659791189</c:v>
                </c:pt>
                <c:pt idx="3">
                  <c:v>0.18849698125198602</c:v>
                </c:pt>
                <c:pt idx="4">
                  <c:v>0.18692345039650429</c:v>
                </c:pt>
                <c:pt idx="5">
                  <c:v>0.17836019317380217</c:v>
                </c:pt>
                <c:pt idx="6">
                  <c:v>0.17526493536741586</c:v>
                </c:pt>
                <c:pt idx="7">
                  <c:v>0.15005365446524382</c:v>
                </c:pt>
                <c:pt idx="8">
                  <c:v>0.1441570617106932</c:v>
                </c:pt>
                <c:pt idx="9">
                  <c:v>0.13318155947638019</c:v>
                </c:pt>
                <c:pt idx="10">
                  <c:v>0.13678250918508703</c:v>
                </c:pt>
              </c:numCache>
            </c:numRef>
          </c:val>
          <c:smooth val="0"/>
          <c:extLst>
            <c:ext xmlns:c16="http://schemas.microsoft.com/office/drawing/2014/chart" uri="{C3380CC4-5D6E-409C-BE32-E72D297353CC}">
              <c16:uniqueId val="{00000000-E2F0-4FF3-A068-C4909CF79CA5}"/>
            </c:ext>
          </c:extLst>
        </c:ser>
        <c:ser>
          <c:idx val="1"/>
          <c:order val="1"/>
          <c:tx>
            <c:strRef>
              <c:f>'Specific type of item'!$Q$154</c:f>
              <c:strCache>
                <c:ptCount val="1"/>
                <c:pt idx="0">
                  <c:v>Camera</c:v>
                </c:pt>
              </c:strCache>
            </c:strRef>
          </c:tx>
          <c:spPr>
            <a:ln w="28575" cap="rnd">
              <a:solidFill>
                <a:schemeClr val="accent2"/>
              </a:solidFill>
              <a:round/>
            </a:ln>
            <a:effectLst/>
          </c:spPr>
          <c:marker>
            <c:symbol val="none"/>
          </c:marker>
          <c:cat>
            <c:numRef>
              <c:f>'Specific type of item'!$I$155:$I$165</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'Specific type of item'!$Q$155:$Q$165</c:f>
              <c:numCache>
                <c:formatCode>0%</c:formatCode>
                <c:ptCount val="11"/>
                <c:pt idx="0">
                  <c:v>0.19186473903455037</c:v>
                </c:pt>
                <c:pt idx="1">
                  <c:v>0.20083532219570405</c:v>
                </c:pt>
                <c:pt idx="2">
                  <c:v>0.21275783040488924</c:v>
                </c:pt>
                <c:pt idx="3">
                  <c:v>0.19370829361296474</c:v>
                </c:pt>
                <c:pt idx="4">
                  <c:v>0.17149484814155472</c:v>
                </c:pt>
                <c:pt idx="5">
                  <c:v>0.15681805849476368</c:v>
                </c:pt>
                <c:pt idx="6">
                  <c:v>0.12903225806451613</c:v>
                </c:pt>
                <c:pt idx="7">
                  <c:v>0.10665315369023488</c:v>
                </c:pt>
                <c:pt idx="8">
                  <c:v>9.4578944465890921E-2</c:v>
                </c:pt>
                <c:pt idx="9">
                  <c:v>8.3039271485486621E-2</c:v>
                </c:pt>
                <c:pt idx="10">
                  <c:v>8.0045774859965071E-2</c:v>
                </c:pt>
              </c:numCache>
            </c:numRef>
          </c:val>
          <c:smooth val="0"/>
          <c:extLst>
            <c:ext xmlns:c16="http://schemas.microsoft.com/office/drawing/2014/chart" uri="{C3380CC4-5D6E-409C-BE32-E72D297353CC}">
              <c16:uniqueId val="{00000001-E2F0-4FF3-A068-C4909CF79CA5}"/>
            </c:ext>
          </c:extLst>
        </c:ser>
        <c:dLbls>
          <c:showLegendKey val="0"/>
          <c:showVal val="0"/>
          <c:showCatName val="0"/>
          <c:showSerName val="0"/>
          <c:showPercent val="0"/>
          <c:showBubbleSize val="0"/>
        </c:dLbls>
        <c:marker val="1"/>
        <c:smooth val="0"/>
        <c:axId val="268531288"/>
        <c:axId val="423839328"/>
      </c:lineChart>
      <c:lineChart>
        <c:grouping val="standard"/>
        <c:varyColors val="0"/>
        <c:ser>
          <c:idx val="2"/>
          <c:order val="2"/>
          <c:tx>
            <c:strRef>
              <c:f>'Specific type of item'!$G$154</c:f>
              <c:strCache>
                <c:ptCount val="1"/>
                <c:pt idx="0">
                  <c:v>Digital camera shipments</c:v>
                </c:pt>
              </c:strCache>
            </c:strRef>
          </c:tx>
          <c:spPr>
            <a:ln w="28575" cap="rnd">
              <a:solidFill>
                <a:schemeClr val="accent3"/>
              </a:solidFill>
              <a:round/>
            </a:ln>
            <a:effectLst/>
          </c:spPr>
          <c:marker>
            <c:symbol val="none"/>
          </c:marker>
          <c:cat>
            <c:numRef>
              <c:f>'Specific type of item'!$I$155:$I$165</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'Specific type of item'!$G$155:$G$165</c:f>
              <c:numCache>
                <c:formatCode>General</c:formatCode>
                <c:ptCount val="11"/>
                <c:pt idx="0">
                  <c:v>100.4</c:v>
                </c:pt>
                <c:pt idx="1">
                  <c:v>119.8</c:v>
                </c:pt>
                <c:pt idx="2">
                  <c:v>105.9</c:v>
                </c:pt>
                <c:pt idx="3">
                  <c:v>121.5</c:v>
                </c:pt>
                <c:pt idx="4">
                  <c:v>115.5</c:v>
                </c:pt>
                <c:pt idx="5">
                  <c:v>98.1</c:v>
                </c:pt>
                <c:pt idx="6">
                  <c:v>62.8</c:v>
                </c:pt>
                <c:pt idx="7">
                  <c:v>43.4</c:v>
                </c:pt>
                <c:pt idx="8">
                  <c:v>35.4</c:v>
                </c:pt>
                <c:pt idx="9">
                  <c:v>24.2</c:v>
                </c:pt>
                <c:pt idx="10">
                  <c:v>22</c:v>
                </c:pt>
              </c:numCache>
            </c:numRef>
          </c:val>
          <c:smooth val="0"/>
          <c:extLst>
            <c:ext xmlns:c16="http://schemas.microsoft.com/office/drawing/2014/chart" uri="{C3380CC4-5D6E-409C-BE32-E72D297353CC}">
              <c16:uniqueId val="{00000002-E2F0-4FF3-A068-C4909CF79CA5}"/>
            </c:ext>
          </c:extLst>
        </c:ser>
        <c:dLbls>
          <c:showLegendKey val="0"/>
          <c:showVal val="0"/>
          <c:showCatName val="0"/>
          <c:showSerName val="0"/>
          <c:showPercent val="0"/>
          <c:showBubbleSize val="0"/>
        </c:dLbls>
        <c:marker val="1"/>
        <c:smooth val="0"/>
        <c:axId val="364917888"/>
        <c:axId val="364916248"/>
      </c:lineChart>
      <c:catAx>
        <c:axId val="268531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3839328"/>
        <c:crosses val="autoZero"/>
        <c:auto val="1"/>
        <c:lblAlgn val="ctr"/>
        <c:lblOffset val="100"/>
        <c:noMultiLvlLbl val="0"/>
      </c:catAx>
      <c:valAx>
        <c:axId val="423839328"/>
        <c:scaling>
          <c:orientation val="minMax"/>
          <c:max val="0.2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smtClean="0"/>
                  <a:t>% burglary prevalence</a:t>
                </a:r>
                <a:endParaRPr lang="en-AU"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8531288"/>
        <c:crosses val="autoZero"/>
        <c:crossBetween val="between"/>
      </c:valAx>
      <c:valAx>
        <c:axId val="364916248"/>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smtClean="0"/>
                  <a:t>Annual shipped units (million)</a:t>
                </a:r>
                <a:endParaRPr lang="en-AU"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4917888"/>
        <c:crosses val="max"/>
        <c:crossBetween val="between"/>
      </c:valAx>
      <c:catAx>
        <c:axId val="364917888"/>
        <c:scaling>
          <c:orientation val="minMax"/>
        </c:scaling>
        <c:delete val="1"/>
        <c:axPos val="b"/>
        <c:numFmt formatCode="General" sourceLinked="1"/>
        <c:majorTickMark val="out"/>
        <c:minorTickMark val="none"/>
        <c:tickLblPos val="nextTo"/>
        <c:crossAx val="364916248"/>
        <c:crosses val="autoZero"/>
        <c:auto val="1"/>
        <c:lblAlgn val="ctr"/>
        <c:lblOffset val="100"/>
        <c:noMultiLvlLbl val="0"/>
      </c:cat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Victimisation Frequency J-Curve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dLbls>
            <c:dLbl>
              <c:idx val="1"/>
              <c:layout>
                <c:manualLayout>
                  <c:x val="-1.303477690288719E-2"/>
                  <c:y val="-6.24653689122193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944-4E4C-923E-3110357EE38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'JCurve Victim Count'!$N$3:$N$7</c:f>
              <c:strCache>
                <c:ptCount val="5"/>
                <c:pt idx="0">
                  <c:v>1</c:v>
                </c:pt>
                <c:pt idx="1">
                  <c:v>2</c:v>
                </c:pt>
                <c:pt idx="2">
                  <c:v>3</c:v>
                </c:pt>
                <c:pt idx="3">
                  <c:v>4</c:v>
                </c:pt>
                <c:pt idx="4">
                  <c:v>5 or more</c:v>
                </c:pt>
              </c:strCache>
            </c:strRef>
          </c:cat>
          <c:val>
            <c:numRef>
              <c:f>'JCurve Victim Count'!$P$3:$P$7</c:f>
              <c:numCache>
                <c:formatCode>0.0%</c:formatCode>
                <c:ptCount val="5"/>
                <c:pt idx="0">
                  <c:v>0.86862415907641011</c:v>
                </c:pt>
                <c:pt idx="1">
                  <c:v>0.10620652033692404</c:v>
                </c:pt>
                <c:pt idx="2">
                  <c:v>1.8441926205721538E-2</c:v>
                </c:pt>
                <c:pt idx="3">
                  <c:v>4.5401074994339758E-3</c:v>
                </c:pt>
                <c:pt idx="4">
                  <c:v>2.1872868815103002E-3</c:v>
                </c:pt>
              </c:numCache>
            </c:numRef>
          </c:val>
          <c:smooth val="0"/>
          <c:extLst>
            <c:ext xmlns:c16="http://schemas.microsoft.com/office/drawing/2014/chart" uri="{C3380CC4-5D6E-409C-BE32-E72D297353CC}">
              <c16:uniqueId val="{00000001-2944-4E4C-923E-3110357EE383}"/>
            </c:ext>
          </c:extLst>
        </c:ser>
        <c:dLbls>
          <c:showLegendKey val="0"/>
          <c:showVal val="0"/>
          <c:showCatName val="0"/>
          <c:showSerName val="0"/>
          <c:showPercent val="0"/>
          <c:showBubbleSize val="0"/>
        </c:dLbls>
        <c:smooth val="0"/>
        <c:axId val="477805640"/>
        <c:axId val="477803672"/>
      </c:lineChart>
      <c:catAx>
        <c:axId val="477805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7803672"/>
        <c:crosses val="autoZero"/>
        <c:auto val="1"/>
        <c:lblAlgn val="ctr"/>
        <c:lblOffset val="100"/>
        <c:noMultiLvlLbl val="0"/>
      </c:catAx>
      <c:valAx>
        <c:axId val="4778036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7805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'Crime survey England and Wales'!$A$15</c:f>
              <c:strCache>
                <c:ptCount val="1"/>
                <c:pt idx="0">
                  <c:v>Domestic burglary in a dwelling</c:v>
                </c:pt>
              </c:strCache>
            </c:strRef>
          </c:tx>
          <c:spPr>
            <a:ln w="28575" cap="rnd">
              <a:solidFill>
                <a:schemeClr val="accent1"/>
              </a:solidFill>
              <a:round/>
            </a:ln>
            <a:effectLst/>
          </c:spPr>
          <c:marker>
            <c:symbol val="square"/>
            <c:size val="5"/>
            <c:spPr>
              <a:solidFill>
                <a:schemeClr val="accent1"/>
              </a:solidFill>
              <a:ln w="9525">
                <a:solidFill>
                  <a:schemeClr val="accent1"/>
                </a:solidFill>
              </a:ln>
              <a:effectLst/>
            </c:spPr>
          </c:marker>
          <c:dPt>
            <c:idx val="0"/>
            <c:marker>
              <c:symbol val="square"/>
              <c:size val="5"/>
              <c:spPr>
                <a:solidFill>
                  <a:schemeClr val="tx1"/>
                </a:solidFill>
                <a:ln w="9525">
                  <a:solidFill>
                    <a:schemeClr val="tx1"/>
                  </a:solidFill>
                </a:ln>
                <a:effectLst/>
              </c:spPr>
            </c:marker>
            <c:bubble3D val="0"/>
            <c:spPr>
              <a:ln w="28575" cap="rnd">
                <a:solidFill>
                  <a:schemeClr val="tx1"/>
                </a:solidFill>
                <a:round/>
              </a:ln>
              <a:effectLst/>
            </c:spPr>
            <c:extLst>
              <c:ext xmlns:c16="http://schemas.microsoft.com/office/drawing/2014/chart" uri="{C3380CC4-5D6E-409C-BE32-E72D297353CC}">
                <c16:uniqueId val="{00000001-9323-42E9-A305-4F398FA26783}"/>
              </c:ext>
            </c:extLst>
          </c:dPt>
          <c:dPt>
            <c:idx val="2"/>
            <c:marker>
              <c:symbol val="square"/>
              <c:size val="5"/>
              <c:spPr>
                <a:solidFill>
                  <a:schemeClr val="tx1"/>
                </a:solidFill>
                <a:ln w="9525">
                  <a:solidFill>
                    <a:schemeClr val="accent1"/>
                  </a:solidFill>
                </a:ln>
                <a:effectLst/>
              </c:spPr>
            </c:marker>
            <c:bubble3D val="0"/>
            <c:extLst>
              <c:ext xmlns:c16="http://schemas.microsoft.com/office/drawing/2014/chart" uri="{C3380CC4-5D6E-409C-BE32-E72D297353CC}">
                <c16:uniqueId val="{00000002-9323-42E9-A305-4F398FA26783}"/>
              </c:ext>
            </c:extLst>
          </c:dPt>
          <c:dPt>
            <c:idx val="5"/>
            <c:marker>
              <c:symbol val="square"/>
              <c:size val="5"/>
              <c:spPr>
                <a:solidFill>
                  <a:schemeClr val="tx1"/>
                </a:solidFill>
                <a:ln w="9525">
                  <a:solidFill>
                    <a:schemeClr val="accent1"/>
                  </a:solidFill>
                </a:ln>
                <a:effectLst/>
              </c:spPr>
            </c:marker>
            <c:bubble3D val="0"/>
            <c:extLst>
              <c:ext xmlns:c16="http://schemas.microsoft.com/office/drawing/2014/chart" uri="{C3380CC4-5D6E-409C-BE32-E72D297353CC}">
                <c16:uniqueId val="{00000003-9323-42E9-A305-4F398FA26783}"/>
              </c:ext>
            </c:extLst>
          </c:dPt>
          <c:dPt>
            <c:idx val="10"/>
            <c:marker>
              <c:symbol val="square"/>
              <c:size val="5"/>
              <c:spPr>
                <a:solidFill>
                  <a:schemeClr val="tx1"/>
                </a:solidFill>
                <a:ln w="9525">
                  <a:solidFill>
                    <a:schemeClr val="accent1"/>
                  </a:solidFill>
                </a:ln>
                <a:effectLst/>
              </c:spPr>
            </c:marker>
            <c:bubble3D val="0"/>
            <c:extLst>
              <c:ext xmlns:c16="http://schemas.microsoft.com/office/drawing/2014/chart" uri="{C3380CC4-5D6E-409C-BE32-E72D297353CC}">
                <c16:uniqueId val="{00000004-9323-42E9-A305-4F398FA26783}"/>
              </c:ext>
            </c:extLst>
          </c:dPt>
          <c:dPt>
            <c:idx val="12"/>
            <c:marker>
              <c:symbol val="square"/>
              <c:size val="5"/>
              <c:spPr>
                <a:solidFill>
                  <a:schemeClr val="tx1"/>
                </a:solidFill>
                <a:ln w="9525">
                  <a:solidFill>
                    <a:schemeClr val="accent1"/>
                  </a:solidFill>
                </a:ln>
                <a:effectLst/>
              </c:spPr>
            </c:marker>
            <c:bubble3D val="0"/>
            <c:extLst>
              <c:ext xmlns:c16="http://schemas.microsoft.com/office/drawing/2014/chart" uri="{C3380CC4-5D6E-409C-BE32-E72D297353CC}">
                <c16:uniqueId val="{00000005-9323-42E9-A305-4F398FA26783}"/>
              </c:ext>
            </c:extLst>
          </c:dPt>
          <c:dPt>
            <c:idx val="14"/>
            <c:marker>
              <c:symbol val="square"/>
              <c:size val="5"/>
              <c:spPr>
                <a:solidFill>
                  <a:schemeClr val="tx1"/>
                </a:solidFill>
                <a:ln w="9525">
                  <a:solidFill>
                    <a:schemeClr val="accent1"/>
                  </a:solidFill>
                </a:ln>
                <a:effectLst/>
              </c:spPr>
            </c:marker>
            <c:bubble3D val="0"/>
            <c:extLst>
              <c:ext xmlns:c16="http://schemas.microsoft.com/office/drawing/2014/chart" uri="{C3380CC4-5D6E-409C-BE32-E72D297353CC}">
                <c16:uniqueId val="{00000006-9323-42E9-A305-4F398FA26783}"/>
              </c:ext>
            </c:extLst>
          </c:dPt>
          <c:dPt>
            <c:idx val="16"/>
            <c:marker>
              <c:symbol val="square"/>
              <c:size val="5"/>
              <c:spPr>
                <a:solidFill>
                  <a:schemeClr val="tx1"/>
                </a:solidFill>
                <a:ln w="9525">
                  <a:solidFill>
                    <a:schemeClr val="accent1"/>
                  </a:solidFill>
                </a:ln>
                <a:effectLst/>
              </c:spPr>
            </c:marker>
            <c:bubble3D val="0"/>
            <c:extLst>
              <c:ext xmlns:c16="http://schemas.microsoft.com/office/drawing/2014/chart" uri="{C3380CC4-5D6E-409C-BE32-E72D297353CC}">
                <c16:uniqueId val="{00000007-9323-42E9-A305-4F398FA26783}"/>
              </c:ext>
            </c:extLst>
          </c:dPt>
          <c:dPt>
            <c:idx val="18"/>
            <c:marker>
              <c:symbol val="square"/>
              <c:size val="5"/>
              <c:spPr>
                <a:solidFill>
                  <a:schemeClr val="tx1"/>
                </a:solidFill>
                <a:ln w="9525">
                  <a:solidFill>
                    <a:schemeClr val="accent1"/>
                  </a:solidFill>
                </a:ln>
                <a:effectLst/>
              </c:spPr>
            </c:marker>
            <c:bubble3D val="0"/>
            <c:extLst>
              <c:ext xmlns:c16="http://schemas.microsoft.com/office/drawing/2014/chart" uri="{C3380CC4-5D6E-409C-BE32-E72D297353CC}">
                <c16:uniqueId val="{00000008-9323-42E9-A305-4F398FA26783}"/>
              </c:ext>
            </c:extLst>
          </c:dPt>
          <c:dPt>
            <c:idx val="21"/>
            <c:marker>
              <c:symbol val="square"/>
              <c:size val="5"/>
              <c:spPr>
                <a:solidFill>
                  <a:schemeClr val="tx1"/>
                </a:solidFill>
                <a:ln w="9525">
                  <a:solidFill>
                    <a:schemeClr val="accent1"/>
                  </a:solidFill>
                </a:ln>
                <a:effectLst/>
              </c:spPr>
            </c:marker>
            <c:bubble3D val="0"/>
            <c:extLst>
              <c:ext xmlns:c16="http://schemas.microsoft.com/office/drawing/2014/chart" uri="{C3380CC4-5D6E-409C-BE32-E72D297353CC}">
                <c16:uniqueId val="{00000009-9323-42E9-A305-4F398FA26783}"/>
              </c:ext>
            </c:extLst>
          </c:dPt>
          <c:cat>
            <c:numRef>
              <c:f>'Crime survey England and Wales'!$B$31:$AM$31</c:f>
              <c:numCache>
                <c:formatCode>General</c:formatCode>
                <c:ptCount val="38"/>
                <c:pt idx="0">
                  <c:v>1981</c:v>
                </c:pt>
                <c:pt idx="1">
                  <c:v>1982</c:v>
                </c:pt>
                <c:pt idx="2">
                  <c:v>1983</c:v>
                </c:pt>
                <c:pt idx="3">
                  <c:v>1984</c:v>
                </c:pt>
                <c:pt idx="4">
                  <c:v>1985</c:v>
                </c:pt>
                <c:pt idx="5">
                  <c:v>1986</c:v>
                </c:pt>
                <c:pt idx="6">
                  <c:v>1987</c:v>
                </c:pt>
                <c:pt idx="7">
                  <c:v>1998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formatCode="#,##0">
                  <c:v>2013</c:v>
                </c:pt>
                <c:pt idx="33" formatCode="#,##0">
                  <c:v>2014</c:v>
                </c:pt>
                <c:pt idx="34" formatCode="#,##0">
                  <c:v>2015</c:v>
                </c:pt>
                <c:pt idx="35" formatCode="#,##0">
                  <c:v>2016</c:v>
                </c:pt>
                <c:pt idx="36" formatCode="#,##0">
                  <c:v>2017</c:v>
                </c:pt>
                <c:pt idx="37" formatCode="#,##0">
                  <c:v>2018</c:v>
                </c:pt>
              </c:numCache>
            </c:numRef>
          </c:cat>
          <c:val>
            <c:numRef>
              <c:f>'Crime survey England and Wales'!$B$32:$AM$32</c:f>
              <c:numCache>
                <c:formatCode>0.0</c:formatCode>
                <c:ptCount val="38"/>
                <c:pt idx="0" formatCode="_-* #,##0.0_-;\-* #,##0.0_-;_-* &quot;-&quot;??_-;_-@_-">
                  <c:v>3.4109151565600548</c:v>
                </c:pt>
                <c:pt idx="1">
                  <c:v>3.6932954833313656</c:v>
                </c:pt>
                <c:pt idx="2" formatCode="_-* #,##0.0_-;\-* #,##0.0_-;_-* &quot;-&quot;??_-;_-@_-">
                  <c:v>3.9756758101026763</c:v>
                </c:pt>
                <c:pt idx="3">
                  <c:v>4.2039716402632061</c:v>
                </c:pt>
                <c:pt idx="4">
                  <c:v>4.4322674704237368</c:v>
                </c:pt>
                <c:pt idx="5">
                  <c:v>4.6605633005842666</c:v>
                </c:pt>
                <c:pt idx="6" formatCode="_-* #,##0.0_-;\-* #,##0.0_-;_-* &quot;-&quot;??_-;_-@_-">
                  <c:v>4.8888591307447964</c:v>
                </c:pt>
                <c:pt idx="7">
                  <c:v>4.9866052242023349</c:v>
                </c:pt>
                <c:pt idx="8">
                  <c:v>5.0843513176598734</c:v>
                </c:pt>
                <c:pt idx="9">
                  <c:v>5.1820974111174118</c:v>
                </c:pt>
                <c:pt idx="10" formatCode="_-* #,##0.0_-;\-* #,##0.0_-;_-* &quot;-&quot;??_-;_-@_-">
                  <c:v>5.2798435045749503</c:v>
                </c:pt>
                <c:pt idx="11">
                  <c:v>5.892464427899144</c:v>
                </c:pt>
                <c:pt idx="12" formatCode="_-* #,##0.0_-;\-* #,##0.0_-;_-* &quot;-&quot;??_-;_-@_-">
                  <c:v>6.5050853512233386</c:v>
                </c:pt>
                <c:pt idx="13">
                  <c:v>6.4309800713788476</c:v>
                </c:pt>
                <c:pt idx="14" formatCode="_-* #,##0.0_-;\-* #,##0.0_-;_-* &quot;-&quot;??_-;_-@_-">
                  <c:v>6.3568747915343558</c:v>
                </c:pt>
                <c:pt idx="15">
                  <c:v>6.0017112778626611</c:v>
                </c:pt>
                <c:pt idx="16" formatCode="_-* #,##0.0_-;\-* #,##0.0_-;_-* &quot;-&quot;??_-;_-@_-">
                  <c:v>5.6465477641909665</c:v>
                </c:pt>
                <c:pt idx="17">
                  <c:v>4.9809699158179992</c:v>
                </c:pt>
                <c:pt idx="18" formatCode="_-* #,##0.0_-;\-* #,##0.0_-;_-* &quot;-&quot;??_-;_-@_-">
                  <c:v>4.3153920674450328</c:v>
                </c:pt>
                <c:pt idx="19">
                  <c:v>4.0144457019719777</c:v>
                </c:pt>
                <c:pt idx="20">
                  <c:v>3.7134993364989235</c:v>
                </c:pt>
                <c:pt idx="21" formatCode="_-* #,##0.0_-;\-* #,##0.0_-;_-* &quot;-&quot;??_-;_-@_-">
                  <c:v>3.4125529710258689</c:v>
                </c:pt>
                <c:pt idx="22" formatCode="_-* #,##0.0_-;\-* #,##0.0_-;_-* &quot;-&quot;??_-;_-@_-">
                  <c:v>3.3845237598593991</c:v>
                </c:pt>
                <c:pt idx="23" formatCode="_-* #,##0.0_-;\-* #,##0.0_-;_-* &quot;-&quot;??_-;_-@_-">
                  <c:v>3.2463739107812652</c:v>
                </c:pt>
                <c:pt idx="24" formatCode="_-* #,##0.0_-;\-* #,##0.0_-;_-* &quot;-&quot;??_-;_-@_-">
                  <c:v>2.727099833628102</c:v>
                </c:pt>
                <c:pt idx="25" formatCode="_-* #,##0.0_-;\-* #,##0.0_-;_-* &quot;-&quot;??_-;_-@_-">
                  <c:v>2.4676333059453777</c:v>
                </c:pt>
                <c:pt idx="26" formatCode="_-* #,##0.0_-;\-* #,##0.0_-;_-* &quot;-&quot;??_-;_-@_-">
                  <c:v>2.5570898839480258</c:v>
                </c:pt>
                <c:pt idx="27" formatCode="_-* #,##0.0_-;\-* #,##0.0_-;_-* &quot;-&quot;??_-;_-@_-">
                  <c:v>2.4262113072807963</c:v>
                </c:pt>
                <c:pt idx="28" formatCode="_-* #,##0.0_-;\-* #,##0.0_-;_-* &quot;-&quot;??_-;_-@_-">
                  <c:v>2.4794588933956536</c:v>
                </c:pt>
                <c:pt idx="29" formatCode="_-* #,##0.0_-;\-* #,##0.0_-;_-* &quot;-&quot;??_-;_-@_-">
                  <c:v>2.2466612980911007</c:v>
                </c:pt>
                <c:pt idx="30" formatCode="_-* #,##0.0_-;\-* #,##0.0_-;_-* &quot;-&quot;??_-;_-@_-">
                  <c:v>2.5492410181100533</c:v>
                </c:pt>
                <c:pt idx="31" formatCode="_-* #,##0.0_-;\-* #,##0.0_-;_-* &quot;-&quot;??_-;_-@_-">
                  <c:v>2.3678838084726421</c:v>
                </c:pt>
                <c:pt idx="32" formatCode="_-* #,##0.0_-;\-* #,##0.0_-;_-* &quot;-&quot;??_-;_-@_-">
                  <c:v>2.1108262112227636</c:v>
                </c:pt>
                <c:pt idx="33" formatCode="_-* #,##0.0_-;\-* #,##0.0_-;_-* &quot;-&quot;??_-;_-@_-">
                  <c:v>1.9459271427366092</c:v>
                </c:pt>
                <c:pt idx="34" formatCode="_-* #,##0.0_-;\-* #,##0.0_-;_-* &quot;-&quot;??_-;_-@_-">
                  <c:v>1.8840429417580242</c:v>
                </c:pt>
                <c:pt idx="35" formatCode="_-* #,##0.0_-;\-* #,##0.0_-;_-* &quot;-&quot;??_-;_-@_-">
                  <c:v>1.5885034762178847</c:v>
                </c:pt>
                <c:pt idx="36" formatCode="_-* #,##0.0_-;\-* #,##0.0_-;_-* &quot;-&quot;??_-;_-@_-">
                  <c:v>1.4928594869147334</c:v>
                </c:pt>
                <c:pt idx="37" formatCode="_-* #,##0.0_-;\-* #,##0.0_-;_-* &quot;-&quot;??_-;_-@_-">
                  <c:v>1.6790852467778701</c:v>
                </c:pt>
              </c:numCache>
            </c:numRef>
          </c:val>
          <c:smooth val="0"/>
          <c:extLst>
            <c:ext xmlns:c16="http://schemas.microsoft.com/office/drawing/2014/chart" uri="{C3380CC4-5D6E-409C-BE32-E72D297353CC}">
              <c16:uniqueId val="{0000000A-9323-42E9-A305-4F398FA26783}"/>
            </c:ext>
          </c:extLst>
        </c:ser>
        <c:dLbls>
          <c:showLegendKey val="0"/>
          <c:showVal val="0"/>
          <c:showCatName val="0"/>
          <c:showSerName val="0"/>
          <c:showPercent val="0"/>
          <c:showBubbleSize val="0"/>
        </c:dLbls>
        <c:marker val="1"/>
        <c:smooth val="0"/>
        <c:axId val="563663600"/>
        <c:axId val="563662288"/>
      </c:lineChart>
      <c:lineChart>
        <c:grouping val="standard"/>
        <c:varyColors val="0"/>
        <c:ser>
          <c:idx val="1"/>
          <c:order val="1"/>
          <c:tx>
            <c:strRef>
              <c:f>'Crime survey England and Wales'!$A$38</c:f>
              <c:strCache>
                <c:ptCount val="1"/>
                <c:pt idx="0">
                  <c:v>Percent with entry</c:v>
                </c:pt>
              </c:strCache>
            </c:strRef>
          </c:tx>
          <c:spPr>
            <a:ln w="28575" cap="rnd">
              <a:solidFill>
                <a:schemeClr val="accent2"/>
              </a:solidFill>
              <a:round/>
            </a:ln>
            <a:effectLst/>
          </c:spPr>
          <c:marker>
            <c:symbol val="square"/>
            <c:size val="5"/>
            <c:spPr>
              <a:solidFill>
                <a:schemeClr val="accent2"/>
              </a:solidFill>
              <a:ln w="9525">
                <a:solidFill>
                  <a:schemeClr val="accent2"/>
                </a:solidFill>
              </a:ln>
              <a:effectLst/>
            </c:spPr>
          </c:marker>
          <c:dPt>
            <c:idx val="0"/>
            <c:marker>
              <c:symbol val="square"/>
              <c:size val="5"/>
              <c:spPr>
                <a:solidFill>
                  <a:schemeClr val="tx1"/>
                </a:solidFill>
                <a:ln w="9525">
                  <a:solidFill>
                    <a:schemeClr val="accent2"/>
                  </a:solidFill>
                </a:ln>
                <a:effectLst/>
              </c:spPr>
            </c:marker>
            <c:bubble3D val="0"/>
            <c:extLst>
              <c:ext xmlns:c16="http://schemas.microsoft.com/office/drawing/2014/chart" uri="{C3380CC4-5D6E-409C-BE32-E72D297353CC}">
                <c16:uniqueId val="{0000000B-9323-42E9-A305-4F398FA26783}"/>
              </c:ext>
            </c:extLst>
          </c:dPt>
          <c:dPt>
            <c:idx val="2"/>
            <c:marker>
              <c:symbol val="square"/>
              <c:size val="5"/>
              <c:spPr>
                <a:solidFill>
                  <a:schemeClr val="tx1"/>
                </a:solidFill>
                <a:ln w="9525">
                  <a:solidFill>
                    <a:schemeClr val="accent2"/>
                  </a:solidFill>
                </a:ln>
                <a:effectLst/>
              </c:spPr>
            </c:marker>
            <c:bubble3D val="0"/>
            <c:extLst>
              <c:ext xmlns:c16="http://schemas.microsoft.com/office/drawing/2014/chart" uri="{C3380CC4-5D6E-409C-BE32-E72D297353CC}">
                <c16:uniqueId val="{0000000C-9323-42E9-A305-4F398FA26783}"/>
              </c:ext>
            </c:extLst>
          </c:dPt>
          <c:dPt>
            <c:idx val="5"/>
            <c:marker>
              <c:symbol val="square"/>
              <c:size val="5"/>
              <c:spPr>
                <a:solidFill>
                  <a:schemeClr val="tx1"/>
                </a:solidFill>
                <a:ln w="9525">
                  <a:solidFill>
                    <a:schemeClr val="accent2"/>
                  </a:solidFill>
                </a:ln>
                <a:effectLst/>
              </c:spPr>
            </c:marker>
            <c:bubble3D val="0"/>
            <c:extLst>
              <c:ext xmlns:c16="http://schemas.microsoft.com/office/drawing/2014/chart" uri="{C3380CC4-5D6E-409C-BE32-E72D297353CC}">
                <c16:uniqueId val="{0000000D-9323-42E9-A305-4F398FA26783}"/>
              </c:ext>
            </c:extLst>
          </c:dPt>
          <c:dPt>
            <c:idx val="10"/>
            <c:marker>
              <c:symbol val="square"/>
              <c:size val="5"/>
              <c:spPr>
                <a:solidFill>
                  <a:schemeClr val="tx1"/>
                </a:solidFill>
                <a:ln w="9525">
                  <a:solidFill>
                    <a:schemeClr val="accent2"/>
                  </a:solidFill>
                </a:ln>
                <a:effectLst/>
              </c:spPr>
            </c:marker>
            <c:bubble3D val="0"/>
            <c:extLst>
              <c:ext xmlns:c16="http://schemas.microsoft.com/office/drawing/2014/chart" uri="{C3380CC4-5D6E-409C-BE32-E72D297353CC}">
                <c16:uniqueId val="{0000000E-9323-42E9-A305-4F398FA26783}"/>
              </c:ext>
            </c:extLst>
          </c:dPt>
          <c:dPt>
            <c:idx val="12"/>
            <c:marker>
              <c:symbol val="square"/>
              <c:size val="5"/>
              <c:spPr>
                <a:solidFill>
                  <a:schemeClr val="tx1"/>
                </a:solidFill>
                <a:ln w="9525">
                  <a:solidFill>
                    <a:schemeClr val="accent2"/>
                  </a:solidFill>
                </a:ln>
                <a:effectLst/>
              </c:spPr>
            </c:marker>
            <c:bubble3D val="0"/>
            <c:extLst>
              <c:ext xmlns:c16="http://schemas.microsoft.com/office/drawing/2014/chart" uri="{C3380CC4-5D6E-409C-BE32-E72D297353CC}">
                <c16:uniqueId val="{0000000F-9323-42E9-A305-4F398FA26783}"/>
              </c:ext>
            </c:extLst>
          </c:dPt>
          <c:dPt>
            <c:idx val="14"/>
            <c:marker>
              <c:symbol val="square"/>
              <c:size val="5"/>
              <c:spPr>
                <a:solidFill>
                  <a:schemeClr val="tx1"/>
                </a:solidFill>
                <a:ln w="9525">
                  <a:solidFill>
                    <a:schemeClr val="accent2"/>
                  </a:solidFill>
                </a:ln>
                <a:effectLst/>
              </c:spPr>
            </c:marker>
            <c:bubble3D val="0"/>
            <c:extLst>
              <c:ext xmlns:c16="http://schemas.microsoft.com/office/drawing/2014/chart" uri="{C3380CC4-5D6E-409C-BE32-E72D297353CC}">
                <c16:uniqueId val="{00000010-9323-42E9-A305-4F398FA26783}"/>
              </c:ext>
            </c:extLst>
          </c:dPt>
          <c:dPt>
            <c:idx val="16"/>
            <c:marker>
              <c:symbol val="square"/>
              <c:size val="5"/>
              <c:spPr>
                <a:solidFill>
                  <a:schemeClr val="tx1"/>
                </a:solidFill>
                <a:ln w="9525">
                  <a:solidFill>
                    <a:schemeClr val="accent2"/>
                  </a:solidFill>
                </a:ln>
                <a:effectLst/>
              </c:spPr>
            </c:marker>
            <c:bubble3D val="0"/>
            <c:extLst>
              <c:ext xmlns:c16="http://schemas.microsoft.com/office/drawing/2014/chart" uri="{C3380CC4-5D6E-409C-BE32-E72D297353CC}">
                <c16:uniqueId val="{00000011-9323-42E9-A305-4F398FA26783}"/>
              </c:ext>
            </c:extLst>
          </c:dPt>
          <c:dPt>
            <c:idx val="18"/>
            <c:marker>
              <c:symbol val="square"/>
              <c:size val="5"/>
              <c:spPr>
                <a:solidFill>
                  <a:schemeClr val="tx1"/>
                </a:solidFill>
                <a:ln w="9525">
                  <a:solidFill>
                    <a:schemeClr val="accent2"/>
                  </a:solidFill>
                </a:ln>
                <a:effectLst/>
              </c:spPr>
            </c:marker>
            <c:bubble3D val="0"/>
            <c:extLst>
              <c:ext xmlns:c16="http://schemas.microsoft.com/office/drawing/2014/chart" uri="{C3380CC4-5D6E-409C-BE32-E72D297353CC}">
                <c16:uniqueId val="{00000012-9323-42E9-A305-4F398FA26783}"/>
              </c:ext>
            </c:extLst>
          </c:dPt>
          <c:dPt>
            <c:idx val="21"/>
            <c:marker>
              <c:symbol val="square"/>
              <c:size val="5"/>
              <c:spPr>
                <a:solidFill>
                  <a:schemeClr val="tx1"/>
                </a:solidFill>
                <a:ln w="9525">
                  <a:solidFill>
                    <a:schemeClr val="accent2"/>
                  </a:solidFill>
                </a:ln>
                <a:effectLst/>
              </c:spPr>
            </c:marker>
            <c:bubble3D val="0"/>
            <c:extLst>
              <c:ext xmlns:c16="http://schemas.microsoft.com/office/drawing/2014/chart" uri="{C3380CC4-5D6E-409C-BE32-E72D297353CC}">
                <c16:uniqueId val="{00000013-9323-42E9-A305-4F398FA26783}"/>
              </c:ext>
            </c:extLst>
          </c:dPt>
          <c:val>
            <c:numRef>
              <c:f>'Crime survey England and Wales'!$B$38:$AM$38</c:f>
              <c:numCache>
                <c:formatCode>0.0%</c:formatCode>
                <c:ptCount val="38"/>
                <c:pt idx="0" formatCode="0%">
                  <c:v>0.63409878691190369</c:v>
                </c:pt>
                <c:pt idx="1">
                  <c:v>0.6188402911062395</c:v>
                </c:pt>
                <c:pt idx="2">
                  <c:v>0.60358179530057532</c:v>
                </c:pt>
                <c:pt idx="3">
                  <c:v>0.59552486690151474</c:v>
                </c:pt>
                <c:pt idx="4">
                  <c:v>0.58746793850245427</c:v>
                </c:pt>
                <c:pt idx="5">
                  <c:v>0.5794110101033938</c:v>
                </c:pt>
                <c:pt idx="6" formatCode="0%">
                  <c:v>0.57135408170433322</c:v>
                </c:pt>
                <c:pt idx="7">
                  <c:v>0.59349765344229377</c:v>
                </c:pt>
                <c:pt idx="8">
                  <c:v>0.61564122518025433</c:v>
                </c:pt>
                <c:pt idx="9">
                  <c:v>0.63778479691821499</c:v>
                </c:pt>
                <c:pt idx="10" formatCode="0%">
                  <c:v>0.65992836865617555</c:v>
                </c:pt>
                <c:pt idx="11">
                  <c:v>0.63377061685817382</c:v>
                </c:pt>
                <c:pt idx="12" formatCode="0%">
                  <c:v>0.60761286506017198</c:v>
                </c:pt>
                <c:pt idx="13">
                  <c:v>0.59659970264705975</c:v>
                </c:pt>
                <c:pt idx="14" formatCode="0%">
                  <c:v>0.58558654023394752</c:v>
                </c:pt>
                <c:pt idx="15">
                  <c:v>0.57493481352980236</c:v>
                </c:pt>
                <c:pt idx="16" formatCode="0%">
                  <c:v>0.5642830868256572</c:v>
                </c:pt>
                <c:pt idx="17">
                  <c:v>0.57604730645108715</c:v>
                </c:pt>
                <c:pt idx="18" formatCode="0%">
                  <c:v>0.58781152607651699</c:v>
                </c:pt>
                <c:pt idx="19">
                  <c:v>0.59133058721588516</c:v>
                </c:pt>
                <c:pt idx="20">
                  <c:v>0.59484964835525334</c:v>
                </c:pt>
                <c:pt idx="21" formatCode="0%">
                  <c:v>0.59836870949462151</c:v>
                </c:pt>
                <c:pt idx="22" formatCode="0%">
                  <c:v>0.60289306751685567</c:v>
                </c:pt>
                <c:pt idx="23" formatCode="0%">
                  <c:v>0.59388325568890887</c:v>
                </c:pt>
                <c:pt idx="24" formatCode="0%">
                  <c:v>0.63139250277609038</c:v>
                </c:pt>
                <c:pt idx="25" formatCode="0%">
                  <c:v>0.61058742225777263</c:v>
                </c:pt>
                <c:pt idx="26" formatCode="0%">
                  <c:v>0.59770991593929867</c:v>
                </c:pt>
                <c:pt idx="27" formatCode="0%">
                  <c:v>0.5934540427418874</c:v>
                </c:pt>
                <c:pt idx="28" formatCode="0%">
                  <c:v>0.62214587890217032</c:v>
                </c:pt>
                <c:pt idx="29" formatCode="0%">
                  <c:v>0.6333108821388248</c:v>
                </c:pt>
                <c:pt idx="30" formatCode="0%">
                  <c:v>0.60987571110854077</c:v>
                </c:pt>
                <c:pt idx="31" formatCode="0%">
                  <c:v>0.63131652576289343</c:v>
                </c:pt>
                <c:pt idx="32" formatCode="0%">
                  <c:v>0.59013107673790177</c:v>
                </c:pt>
                <c:pt idx="33" formatCode="0%">
                  <c:v>0.60736013093940511</c:v>
                </c:pt>
                <c:pt idx="34" formatCode="0%">
                  <c:v>0.58232752053769765</c:v>
                </c:pt>
                <c:pt idx="35" formatCode="0%">
                  <c:v>0.58149458499854578</c:v>
                </c:pt>
                <c:pt idx="36" formatCode="0%">
                  <c:v>0.58625221582066778</c:v>
                </c:pt>
                <c:pt idx="37" formatCode="0%">
                  <c:v>0.60002233602427635</c:v>
                </c:pt>
              </c:numCache>
            </c:numRef>
          </c:val>
          <c:smooth val="0"/>
          <c:extLst>
            <c:ext xmlns:c16="http://schemas.microsoft.com/office/drawing/2014/chart" uri="{C3380CC4-5D6E-409C-BE32-E72D297353CC}">
              <c16:uniqueId val="{00000014-9323-42E9-A305-4F398FA26783}"/>
            </c:ext>
          </c:extLst>
        </c:ser>
        <c:ser>
          <c:idx val="2"/>
          <c:order val="2"/>
          <c:tx>
            <c:strRef>
              <c:f>'Crime survey England and Wales'!$A$39</c:f>
              <c:strCache>
                <c:ptCount val="1"/>
                <c:pt idx="0">
                  <c:v>Percent with loss</c:v>
                </c:pt>
              </c:strCache>
            </c:strRef>
          </c:tx>
          <c:spPr>
            <a:ln w="28575" cap="rnd">
              <a:noFill/>
              <a:round/>
            </a:ln>
            <a:effectLst/>
          </c:spPr>
          <c:marker>
            <c:symbol val="none"/>
          </c:marker>
          <c:dPt>
            <c:idx val="0"/>
            <c:marker>
              <c:symbol val="none"/>
            </c:marker>
            <c:bubble3D val="0"/>
            <c:extLst>
              <c:ext xmlns:c16="http://schemas.microsoft.com/office/drawing/2014/chart" uri="{C3380CC4-5D6E-409C-BE32-E72D297353CC}">
                <c16:uniqueId val="{00000015-9323-42E9-A305-4F398FA26783}"/>
              </c:ext>
            </c:extLst>
          </c:dPt>
          <c:dPt>
            <c:idx val="2"/>
            <c:marker>
              <c:symbol val="none"/>
            </c:marker>
            <c:bubble3D val="0"/>
            <c:extLst>
              <c:ext xmlns:c16="http://schemas.microsoft.com/office/drawing/2014/chart" uri="{C3380CC4-5D6E-409C-BE32-E72D297353CC}">
                <c16:uniqueId val="{00000016-9323-42E9-A305-4F398FA26783}"/>
              </c:ext>
            </c:extLst>
          </c:dPt>
          <c:dPt>
            <c:idx val="5"/>
            <c:marker>
              <c:symbol val="none"/>
            </c:marker>
            <c:bubble3D val="0"/>
            <c:extLst>
              <c:ext xmlns:c16="http://schemas.microsoft.com/office/drawing/2014/chart" uri="{C3380CC4-5D6E-409C-BE32-E72D297353CC}">
                <c16:uniqueId val="{00000017-9323-42E9-A305-4F398FA26783}"/>
              </c:ext>
            </c:extLst>
          </c:dPt>
          <c:dPt>
            <c:idx val="10"/>
            <c:marker>
              <c:symbol val="none"/>
            </c:marker>
            <c:bubble3D val="0"/>
            <c:extLst>
              <c:ext xmlns:c16="http://schemas.microsoft.com/office/drawing/2014/chart" uri="{C3380CC4-5D6E-409C-BE32-E72D297353CC}">
                <c16:uniqueId val="{00000018-9323-42E9-A305-4F398FA26783}"/>
              </c:ext>
            </c:extLst>
          </c:dPt>
          <c:dPt>
            <c:idx val="12"/>
            <c:marker>
              <c:symbol val="none"/>
            </c:marker>
            <c:bubble3D val="0"/>
            <c:extLst>
              <c:ext xmlns:c16="http://schemas.microsoft.com/office/drawing/2014/chart" uri="{C3380CC4-5D6E-409C-BE32-E72D297353CC}">
                <c16:uniqueId val="{00000019-9323-42E9-A305-4F398FA26783}"/>
              </c:ext>
            </c:extLst>
          </c:dPt>
          <c:dPt>
            <c:idx val="14"/>
            <c:marker>
              <c:symbol val="none"/>
            </c:marker>
            <c:bubble3D val="0"/>
            <c:extLst>
              <c:ext xmlns:c16="http://schemas.microsoft.com/office/drawing/2014/chart" uri="{C3380CC4-5D6E-409C-BE32-E72D297353CC}">
                <c16:uniqueId val="{0000001A-9323-42E9-A305-4F398FA26783}"/>
              </c:ext>
            </c:extLst>
          </c:dPt>
          <c:dPt>
            <c:idx val="16"/>
            <c:marker>
              <c:symbol val="none"/>
            </c:marker>
            <c:bubble3D val="0"/>
            <c:extLst>
              <c:ext xmlns:c16="http://schemas.microsoft.com/office/drawing/2014/chart" uri="{C3380CC4-5D6E-409C-BE32-E72D297353CC}">
                <c16:uniqueId val="{0000001B-9323-42E9-A305-4F398FA26783}"/>
              </c:ext>
            </c:extLst>
          </c:dPt>
          <c:dPt>
            <c:idx val="18"/>
            <c:marker>
              <c:symbol val="none"/>
            </c:marker>
            <c:bubble3D val="0"/>
            <c:extLst>
              <c:ext xmlns:c16="http://schemas.microsoft.com/office/drawing/2014/chart" uri="{C3380CC4-5D6E-409C-BE32-E72D297353CC}">
                <c16:uniqueId val="{0000001C-9323-42E9-A305-4F398FA26783}"/>
              </c:ext>
            </c:extLst>
          </c:dPt>
          <c:dPt>
            <c:idx val="21"/>
            <c:marker>
              <c:symbol val="none"/>
            </c:marker>
            <c:bubble3D val="0"/>
            <c:extLst>
              <c:ext xmlns:c16="http://schemas.microsoft.com/office/drawing/2014/chart" uri="{C3380CC4-5D6E-409C-BE32-E72D297353CC}">
                <c16:uniqueId val="{0000001D-9323-42E9-A305-4F398FA26783}"/>
              </c:ext>
            </c:extLst>
          </c:dPt>
          <c:val>
            <c:numRef>
              <c:f>'Crime survey England and Wales'!$B$39:$AM$39</c:f>
              <c:numCache>
                <c:formatCode>0.0%</c:formatCode>
                <c:ptCount val="38"/>
                <c:pt idx="0" formatCode="0%">
                  <c:v>0.52637564993851693</c:v>
                </c:pt>
                <c:pt idx="1">
                  <c:v>0.51698345054382566</c:v>
                </c:pt>
                <c:pt idx="2" formatCode="0%">
                  <c:v>0.50759125114913439</c:v>
                </c:pt>
                <c:pt idx="3">
                  <c:v>0.49480246379675485</c:v>
                </c:pt>
                <c:pt idx="4">
                  <c:v>0.48201367644437532</c:v>
                </c:pt>
                <c:pt idx="5">
                  <c:v>0.46922488909199578</c:v>
                </c:pt>
                <c:pt idx="6" formatCode="0%">
                  <c:v>0.45643610173961624</c:v>
                </c:pt>
                <c:pt idx="7">
                  <c:v>0.48044234942628439</c:v>
                </c:pt>
                <c:pt idx="8">
                  <c:v>0.50444859711295265</c:v>
                </c:pt>
                <c:pt idx="9">
                  <c:v>0.52845484479962079</c:v>
                </c:pt>
                <c:pt idx="10" formatCode="0%">
                  <c:v>0.55246109248628894</c:v>
                </c:pt>
                <c:pt idx="11">
                  <c:v>0.52431427320458268</c:v>
                </c:pt>
                <c:pt idx="12" formatCode="0%">
                  <c:v>0.49616745392287637</c:v>
                </c:pt>
                <c:pt idx="13">
                  <c:v>0.4885354102181137</c:v>
                </c:pt>
                <c:pt idx="14" formatCode="0%">
                  <c:v>0.48090336651335103</c:v>
                </c:pt>
                <c:pt idx="15">
                  <c:v>0.46589478331255707</c:v>
                </c:pt>
                <c:pt idx="16" formatCode="0%">
                  <c:v>0.45088620011176311</c:v>
                </c:pt>
                <c:pt idx="17">
                  <c:v>0.45009742930597618</c:v>
                </c:pt>
                <c:pt idx="18" formatCode="0%">
                  <c:v>0.4493086585001892</c:v>
                </c:pt>
                <c:pt idx="19">
                  <c:v>0.45288579915203719</c:v>
                </c:pt>
                <c:pt idx="20">
                  <c:v>0.45646293980388519</c:v>
                </c:pt>
                <c:pt idx="21" formatCode="0%">
                  <c:v>0.46004008045573319</c:v>
                </c:pt>
                <c:pt idx="22" formatCode="0%">
                  <c:v>0.46986563719846453</c:v>
                </c:pt>
                <c:pt idx="23" formatCode="0%">
                  <c:v>0.48334718255850478</c:v>
                </c:pt>
                <c:pt idx="24" formatCode="0%">
                  <c:v>0.45886361389544933</c:v>
                </c:pt>
                <c:pt idx="25" formatCode="0%">
                  <c:v>0.4733880687773479</c:v>
                </c:pt>
                <c:pt idx="26" formatCode="0%">
                  <c:v>0.46483017529340459</c:v>
                </c:pt>
                <c:pt idx="27" formatCode="0%">
                  <c:v>0.45194386095727507</c:v>
                </c:pt>
                <c:pt idx="28" formatCode="0%">
                  <c:v>0.47501319840556921</c:v>
                </c:pt>
                <c:pt idx="29" formatCode="0%">
                  <c:v>0.463549503524322</c:v>
                </c:pt>
                <c:pt idx="30" formatCode="0%">
                  <c:v>0.42554878751944197</c:v>
                </c:pt>
                <c:pt idx="31" formatCode="0%">
                  <c:v>0.45472938298312965</c:v>
                </c:pt>
                <c:pt idx="32" formatCode="0%">
                  <c:v>0.43088430477135309</c:v>
                </c:pt>
                <c:pt idx="33" formatCode="0%">
                  <c:v>0.4230572269060156</c:v>
                </c:pt>
                <c:pt idx="34" formatCode="0%">
                  <c:v>0.40289234040710648</c:v>
                </c:pt>
                <c:pt idx="35" formatCode="0%">
                  <c:v>0.39394334153798477</c:v>
                </c:pt>
                <c:pt idx="36" formatCode="0%">
                  <c:v>0.36873365194597962</c:v>
                </c:pt>
                <c:pt idx="37" formatCode="0%">
                  <c:v>0.41686800805708613</c:v>
                </c:pt>
              </c:numCache>
            </c:numRef>
          </c:val>
          <c:smooth val="0"/>
          <c:extLst>
            <c:ext xmlns:c16="http://schemas.microsoft.com/office/drawing/2014/chart" uri="{C3380CC4-5D6E-409C-BE32-E72D297353CC}">
              <c16:uniqueId val="{0000001E-9323-42E9-A305-4F398FA26783}"/>
            </c:ext>
          </c:extLst>
        </c:ser>
        <c:dLbls>
          <c:showLegendKey val="0"/>
          <c:showVal val="0"/>
          <c:showCatName val="0"/>
          <c:showSerName val="0"/>
          <c:showPercent val="0"/>
          <c:showBubbleSize val="0"/>
        </c:dLbls>
        <c:marker val="1"/>
        <c:smooth val="0"/>
        <c:axId val="668295400"/>
        <c:axId val="668299992"/>
      </c:lineChart>
      <c:catAx>
        <c:axId val="56366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3662288"/>
        <c:crossesAt val="0"/>
        <c:auto val="1"/>
        <c:lblAlgn val="ctr"/>
        <c:lblOffset val="100"/>
        <c:noMultiLvlLbl val="0"/>
      </c:catAx>
      <c:valAx>
        <c:axId val="56366228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smtClean="0"/>
                  <a:t>% dwellings</a:t>
                </a:r>
                <a:endParaRPr lang="en-A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3663600"/>
        <c:crosses val="autoZero"/>
        <c:crossBetween val="between"/>
      </c:valAx>
      <c:valAx>
        <c:axId val="668299992"/>
        <c:scaling>
          <c:orientation val="minMax"/>
          <c:max val="0.70000000000000007"/>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smtClean="0"/>
                  <a:t>% burglaries</a:t>
                </a:r>
                <a:endParaRPr lang="en-A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8295400"/>
        <c:crosses val="max"/>
        <c:crossBetween val="between"/>
      </c:valAx>
      <c:catAx>
        <c:axId val="668295400"/>
        <c:scaling>
          <c:orientation val="minMax"/>
        </c:scaling>
        <c:delete val="1"/>
        <c:axPos val="b"/>
        <c:majorTickMark val="out"/>
        <c:minorTickMark val="none"/>
        <c:tickLblPos val="nextTo"/>
        <c:crossAx val="668299992"/>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X-Box</a:t>
            </a:r>
            <a:r>
              <a:rPr lang="en-AU" baseline="0"/>
              <a:t> console variations rate per burglary per year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'Computer equipment'!$AD$33</c:f>
              <c:strCache>
                <c:ptCount val="1"/>
                <c:pt idx="0">
                  <c:v>X Box Console (rate per burglary)</c:v>
                </c:pt>
              </c:strCache>
            </c:strRef>
          </c:tx>
          <c:spPr>
            <a:ln w="28575" cap="rnd">
              <a:solidFill>
                <a:schemeClr val="accent1"/>
              </a:solidFill>
              <a:round/>
            </a:ln>
            <a:effectLst/>
          </c:spPr>
          <c:marker>
            <c:symbol val="none"/>
          </c:marker>
          <c:cat>
            <c:numRef>
              <c:f>'Computer equipment'!$AC$34:$AC$44</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'Computer equipment'!$AD$34:$AD$44</c:f>
              <c:numCache>
                <c:formatCode>0.00%</c:formatCode>
                <c:ptCount val="11"/>
                <c:pt idx="0">
                  <c:v>2.5361431021808382E-2</c:v>
                </c:pt>
                <c:pt idx="1">
                  <c:v>2.1479713603818614E-2</c:v>
                </c:pt>
                <c:pt idx="2">
                  <c:v>2.0435446906035142E-2</c:v>
                </c:pt>
                <c:pt idx="3">
                  <c:v>1.2583412774070544E-2</c:v>
                </c:pt>
                <c:pt idx="4">
                  <c:v>1.0897124669579759E-2</c:v>
                </c:pt>
                <c:pt idx="5">
                  <c:v>1.1449346139237072E-2</c:v>
                </c:pt>
                <c:pt idx="6">
                  <c:v>7.977174799114941E-3</c:v>
                </c:pt>
                <c:pt idx="7">
                  <c:v>5.9019911768212708E-3</c:v>
                </c:pt>
                <c:pt idx="8">
                  <c:v>3.6397727899409914E-3</c:v>
                </c:pt>
                <c:pt idx="9">
                  <c:v>4.9516220830961863E-3</c:v>
                </c:pt>
                <c:pt idx="10">
                  <c:v>4.8786363910136724E-3</c:v>
                </c:pt>
              </c:numCache>
            </c:numRef>
          </c:val>
          <c:smooth val="0"/>
          <c:extLst>
            <c:ext xmlns:c16="http://schemas.microsoft.com/office/drawing/2014/chart" uri="{C3380CC4-5D6E-409C-BE32-E72D297353CC}">
              <c16:uniqueId val="{00000000-087C-4724-B30F-8D61B07C3855}"/>
            </c:ext>
          </c:extLst>
        </c:ser>
        <c:ser>
          <c:idx val="1"/>
          <c:order val="1"/>
          <c:tx>
            <c:strRef>
              <c:f>'Computer equipment'!$AE$33</c:f>
              <c:strCache>
                <c:ptCount val="1"/>
                <c:pt idx="0">
                  <c:v>XBOX 360 Console (rate per burglary)</c:v>
                </c:pt>
              </c:strCache>
            </c:strRef>
          </c:tx>
          <c:spPr>
            <a:ln w="28575" cap="rnd">
              <a:solidFill>
                <a:schemeClr val="accent2"/>
              </a:solidFill>
              <a:round/>
            </a:ln>
            <a:effectLst/>
          </c:spPr>
          <c:marker>
            <c:symbol val="none"/>
          </c:marker>
          <c:cat>
            <c:numRef>
              <c:f>'Computer equipment'!$AC$34:$AC$44</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'Computer equipment'!$AE$34:$AE$44</c:f>
              <c:numCache>
                <c:formatCode>General</c:formatCode>
                <c:ptCount val="11"/>
                <c:pt idx="2" formatCode="0.00%">
                  <c:v>4.8382989559460146E-3</c:v>
                </c:pt>
                <c:pt idx="3" formatCode="0.00%">
                  <c:v>1.2837623133142675E-2</c:v>
                </c:pt>
                <c:pt idx="4" formatCode="0.00%">
                  <c:v>1.1976047904191617E-2</c:v>
                </c:pt>
                <c:pt idx="5" formatCode="0.00%">
                  <c:v>1.3619838298334148E-2</c:v>
                </c:pt>
                <c:pt idx="6" formatCode="0.00%">
                  <c:v>1.0597414696634447E-2</c:v>
                </c:pt>
                <c:pt idx="7" formatCode="0.00%">
                  <c:v>1.2698223441039705E-2</c:v>
                </c:pt>
                <c:pt idx="8" formatCode="0.00%">
                  <c:v>9.0994319748524781E-3</c:v>
                </c:pt>
                <c:pt idx="9" formatCode="0.00%">
                  <c:v>6.8867387592487193E-3</c:v>
                </c:pt>
                <c:pt idx="10" formatCode="0.00%">
                  <c:v>4.8184063121122691E-3</c:v>
                </c:pt>
              </c:numCache>
            </c:numRef>
          </c:val>
          <c:smooth val="0"/>
          <c:extLst>
            <c:ext xmlns:c16="http://schemas.microsoft.com/office/drawing/2014/chart" uri="{C3380CC4-5D6E-409C-BE32-E72D297353CC}">
              <c16:uniqueId val="{00000001-087C-4724-B30F-8D61B07C3855}"/>
            </c:ext>
          </c:extLst>
        </c:ser>
        <c:ser>
          <c:idx val="2"/>
          <c:order val="2"/>
          <c:tx>
            <c:strRef>
              <c:f>'Computer equipment'!$AF$33</c:f>
              <c:strCache>
                <c:ptCount val="1"/>
                <c:pt idx="0">
                  <c:v>Xbox One (rate per burglary)</c:v>
                </c:pt>
              </c:strCache>
            </c:strRef>
          </c:tx>
          <c:spPr>
            <a:ln w="28575" cap="rnd">
              <a:solidFill>
                <a:schemeClr val="accent3"/>
              </a:solidFill>
              <a:round/>
            </a:ln>
            <a:effectLst/>
          </c:spPr>
          <c:marker>
            <c:symbol val="none"/>
          </c:marker>
          <c:cat>
            <c:numRef>
              <c:f>'Computer equipment'!$AC$34:$AC$44</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'Computer equipment'!$AF$34:$AF$44</c:f>
              <c:numCache>
                <c:formatCode>General</c:formatCode>
                <c:ptCount val="11"/>
                <c:pt idx="7" formatCode="0.00%">
                  <c:v>3.517348277095505E-3</c:v>
                </c:pt>
                <c:pt idx="8" formatCode="0.00%">
                  <c:v>1.0202393426349749E-2</c:v>
                </c:pt>
                <c:pt idx="9" formatCode="0.00%">
                  <c:v>1.6163915765509389E-2</c:v>
                </c:pt>
                <c:pt idx="10" formatCode="0.00%">
                  <c:v>1.6563271697885924E-2</c:v>
                </c:pt>
              </c:numCache>
            </c:numRef>
          </c:val>
          <c:smooth val="0"/>
          <c:extLst>
            <c:ext xmlns:c16="http://schemas.microsoft.com/office/drawing/2014/chart" uri="{C3380CC4-5D6E-409C-BE32-E72D297353CC}">
              <c16:uniqueId val="{00000002-087C-4724-B30F-8D61B07C3855}"/>
            </c:ext>
          </c:extLst>
        </c:ser>
        <c:dLbls>
          <c:showLegendKey val="0"/>
          <c:showVal val="0"/>
          <c:showCatName val="0"/>
          <c:showSerName val="0"/>
          <c:showPercent val="0"/>
          <c:showBubbleSize val="0"/>
        </c:dLbls>
        <c:smooth val="0"/>
        <c:axId val="505836032"/>
        <c:axId val="505836688"/>
      </c:lineChart>
      <c:catAx>
        <c:axId val="505836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5836688"/>
        <c:crosses val="autoZero"/>
        <c:auto val="1"/>
        <c:lblAlgn val="ctr"/>
        <c:lblOffset val="100"/>
        <c:noMultiLvlLbl val="0"/>
      </c:catAx>
      <c:valAx>
        <c:axId val="505836688"/>
        <c:scaling>
          <c:orientation val="minMax"/>
          <c:max val="3.0000000000000006E-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5836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X-Box</a:t>
            </a:r>
            <a:r>
              <a:rPr lang="en-AU" baseline="0"/>
              <a:t> console variations rate per burglary per year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'Computer equipment'!$AD$33</c:f>
              <c:strCache>
                <c:ptCount val="1"/>
                <c:pt idx="0">
                  <c:v>X Box Console (rate per burglary)</c:v>
                </c:pt>
              </c:strCache>
            </c:strRef>
          </c:tx>
          <c:spPr>
            <a:ln w="28575" cap="rnd">
              <a:solidFill>
                <a:schemeClr val="accent1"/>
              </a:solidFill>
              <a:round/>
            </a:ln>
            <a:effectLst/>
          </c:spPr>
          <c:marker>
            <c:symbol val="none"/>
          </c:marker>
          <c:cat>
            <c:numRef>
              <c:f>'Computer equipment'!$AC$34:$AC$44</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'Computer equipment'!$AD$34:$AD$44</c:f>
              <c:numCache>
                <c:formatCode>0.00%</c:formatCode>
                <c:ptCount val="11"/>
                <c:pt idx="0">
                  <c:v>2.5361431021808382E-2</c:v>
                </c:pt>
                <c:pt idx="1">
                  <c:v>2.1479713603818614E-2</c:v>
                </c:pt>
                <c:pt idx="2">
                  <c:v>2.0435446906035142E-2</c:v>
                </c:pt>
                <c:pt idx="3">
                  <c:v>1.2583412774070544E-2</c:v>
                </c:pt>
                <c:pt idx="4">
                  <c:v>1.0897124669579759E-2</c:v>
                </c:pt>
                <c:pt idx="5">
                  <c:v>1.1449346139237072E-2</c:v>
                </c:pt>
                <c:pt idx="6">
                  <c:v>7.977174799114941E-3</c:v>
                </c:pt>
                <c:pt idx="7">
                  <c:v>5.9019911768212708E-3</c:v>
                </c:pt>
                <c:pt idx="8">
                  <c:v>3.6397727899409914E-3</c:v>
                </c:pt>
                <c:pt idx="9">
                  <c:v>4.9516220830961863E-3</c:v>
                </c:pt>
                <c:pt idx="10">
                  <c:v>4.8786363910136724E-3</c:v>
                </c:pt>
              </c:numCache>
            </c:numRef>
          </c:val>
          <c:smooth val="0"/>
          <c:extLst>
            <c:ext xmlns:c16="http://schemas.microsoft.com/office/drawing/2014/chart" uri="{C3380CC4-5D6E-409C-BE32-E72D297353CC}">
              <c16:uniqueId val="{00000000-087C-4724-B30F-8D61B07C3855}"/>
            </c:ext>
          </c:extLst>
        </c:ser>
        <c:ser>
          <c:idx val="1"/>
          <c:order val="1"/>
          <c:tx>
            <c:strRef>
              <c:f>'Computer equipment'!$AE$33</c:f>
              <c:strCache>
                <c:ptCount val="1"/>
                <c:pt idx="0">
                  <c:v>XBOX 360 Console (rate per burglary)</c:v>
                </c:pt>
              </c:strCache>
            </c:strRef>
          </c:tx>
          <c:spPr>
            <a:ln w="28575" cap="rnd">
              <a:solidFill>
                <a:schemeClr val="accent2"/>
              </a:solidFill>
              <a:round/>
            </a:ln>
            <a:effectLst/>
          </c:spPr>
          <c:marker>
            <c:symbol val="none"/>
          </c:marker>
          <c:cat>
            <c:numRef>
              <c:f>'Computer equipment'!$AC$34:$AC$44</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'Computer equipment'!$AE$34:$AE$44</c:f>
              <c:numCache>
                <c:formatCode>General</c:formatCode>
                <c:ptCount val="11"/>
                <c:pt idx="2" formatCode="0.00%">
                  <c:v>4.8382989559460146E-3</c:v>
                </c:pt>
                <c:pt idx="3" formatCode="0.00%">
                  <c:v>1.2837623133142675E-2</c:v>
                </c:pt>
                <c:pt idx="4" formatCode="0.00%">
                  <c:v>1.1976047904191617E-2</c:v>
                </c:pt>
                <c:pt idx="5" formatCode="0.00%">
                  <c:v>1.3619838298334148E-2</c:v>
                </c:pt>
                <c:pt idx="6" formatCode="0.00%">
                  <c:v>1.0597414696634447E-2</c:v>
                </c:pt>
                <c:pt idx="7" formatCode="0.00%">
                  <c:v>1.2698223441039705E-2</c:v>
                </c:pt>
                <c:pt idx="8" formatCode="0.00%">
                  <c:v>9.0994319748524781E-3</c:v>
                </c:pt>
                <c:pt idx="9" formatCode="0.00%">
                  <c:v>6.8867387592487193E-3</c:v>
                </c:pt>
                <c:pt idx="10" formatCode="0.00%">
                  <c:v>4.8184063121122691E-3</c:v>
                </c:pt>
              </c:numCache>
            </c:numRef>
          </c:val>
          <c:smooth val="0"/>
          <c:extLst>
            <c:ext xmlns:c16="http://schemas.microsoft.com/office/drawing/2014/chart" uri="{C3380CC4-5D6E-409C-BE32-E72D297353CC}">
              <c16:uniqueId val="{00000001-087C-4724-B30F-8D61B07C3855}"/>
            </c:ext>
          </c:extLst>
        </c:ser>
        <c:ser>
          <c:idx val="2"/>
          <c:order val="2"/>
          <c:tx>
            <c:strRef>
              <c:f>'Computer equipment'!$AF$33</c:f>
              <c:strCache>
                <c:ptCount val="1"/>
                <c:pt idx="0">
                  <c:v>Xbox One (rate per burglary)</c:v>
                </c:pt>
              </c:strCache>
            </c:strRef>
          </c:tx>
          <c:spPr>
            <a:ln w="28575" cap="rnd">
              <a:solidFill>
                <a:schemeClr val="accent3"/>
              </a:solidFill>
              <a:round/>
            </a:ln>
            <a:effectLst/>
          </c:spPr>
          <c:marker>
            <c:symbol val="none"/>
          </c:marker>
          <c:cat>
            <c:numRef>
              <c:f>'Computer equipment'!$AC$34:$AC$44</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'Computer equipment'!$AF$34:$AF$44</c:f>
              <c:numCache>
                <c:formatCode>General</c:formatCode>
                <c:ptCount val="11"/>
                <c:pt idx="7" formatCode="0.00%">
                  <c:v>3.517348277095505E-3</c:v>
                </c:pt>
                <c:pt idx="8" formatCode="0.00%">
                  <c:v>1.0202393426349749E-2</c:v>
                </c:pt>
                <c:pt idx="9" formatCode="0.00%">
                  <c:v>1.6163915765509389E-2</c:v>
                </c:pt>
                <c:pt idx="10" formatCode="0.00%">
                  <c:v>1.6563271697885924E-2</c:v>
                </c:pt>
              </c:numCache>
            </c:numRef>
          </c:val>
          <c:smooth val="0"/>
          <c:extLst>
            <c:ext xmlns:c16="http://schemas.microsoft.com/office/drawing/2014/chart" uri="{C3380CC4-5D6E-409C-BE32-E72D297353CC}">
              <c16:uniqueId val="{00000002-087C-4724-B30F-8D61B07C3855}"/>
            </c:ext>
          </c:extLst>
        </c:ser>
        <c:dLbls>
          <c:showLegendKey val="0"/>
          <c:showVal val="0"/>
          <c:showCatName val="0"/>
          <c:showSerName val="0"/>
          <c:showPercent val="0"/>
          <c:showBubbleSize val="0"/>
        </c:dLbls>
        <c:smooth val="0"/>
        <c:axId val="505836032"/>
        <c:axId val="505836688"/>
      </c:lineChart>
      <c:catAx>
        <c:axId val="505836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5836688"/>
        <c:crosses val="autoZero"/>
        <c:auto val="1"/>
        <c:lblAlgn val="ctr"/>
        <c:lblOffset val="100"/>
        <c:noMultiLvlLbl val="0"/>
      </c:catAx>
      <c:valAx>
        <c:axId val="505836688"/>
        <c:scaling>
          <c:orientation val="minMax"/>
          <c:max val="3.0000000000000006E-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5836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X-Box</a:t>
            </a:r>
            <a:r>
              <a:rPr lang="en-AU" baseline="0"/>
              <a:t> console variations rate per burglary per year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'Computer equipment'!$AD$33</c:f>
              <c:strCache>
                <c:ptCount val="1"/>
                <c:pt idx="0">
                  <c:v>X Box Console (rate per burglary)</c:v>
                </c:pt>
              </c:strCache>
            </c:strRef>
          </c:tx>
          <c:spPr>
            <a:ln w="28575" cap="rnd">
              <a:solidFill>
                <a:schemeClr val="accent1"/>
              </a:solidFill>
              <a:round/>
            </a:ln>
            <a:effectLst/>
          </c:spPr>
          <c:marker>
            <c:symbol val="none"/>
          </c:marker>
          <c:cat>
            <c:numRef>
              <c:f>'Computer equipment'!$AC$34:$AC$44</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'Computer equipment'!$AD$34:$AD$44</c:f>
              <c:numCache>
                <c:formatCode>0.00%</c:formatCode>
                <c:ptCount val="11"/>
                <c:pt idx="0">
                  <c:v>2.5361431021808382E-2</c:v>
                </c:pt>
                <c:pt idx="1">
                  <c:v>2.1479713603818614E-2</c:v>
                </c:pt>
                <c:pt idx="2">
                  <c:v>2.0435446906035142E-2</c:v>
                </c:pt>
                <c:pt idx="3">
                  <c:v>1.2583412774070544E-2</c:v>
                </c:pt>
                <c:pt idx="4">
                  <c:v>1.0897124669579759E-2</c:v>
                </c:pt>
                <c:pt idx="5">
                  <c:v>1.1449346139237072E-2</c:v>
                </c:pt>
                <c:pt idx="6">
                  <c:v>7.977174799114941E-3</c:v>
                </c:pt>
                <c:pt idx="7">
                  <c:v>5.9019911768212708E-3</c:v>
                </c:pt>
                <c:pt idx="8">
                  <c:v>3.6397727899409914E-3</c:v>
                </c:pt>
                <c:pt idx="9">
                  <c:v>4.9516220830961863E-3</c:v>
                </c:pt>
                <c:pt idx="10">
                  <c:v>4.8786363910136724E-3</c:v>
                </c:pt>
              </c:numCache>
            </c:numRef>
          </c:val>
          <c:smooth val="0"/>
          <c:extLst>
            <c:ext xmlns:c16="http://schemas.microsoft.com/office/drawing/2014/chart" uri="{C3380CC4-5D6E-409C-BE32-E72D297353CC}">
              <c16:uniqueId val="{00000000-087C-4724-B30F-8D61B07C3855}"/>
            </c:ext>
          </c:extLst>
        </c:ser>
        <c:ser>
          <c:idx val="1"/>
          <c:order val="1"/>
          <c:tx>
            <c:strRef>
              <c:f>'Computer equipment'!$AE$33</c:f>
              <c:strCache>
                <c:ptCount val="1"/>
                <c:pt idx="0">
                  <c:v>XBOX 360 Console (rate per burglary)</c:v>
                </c:pt>
              </c:strCache>
            </c:strRef>
          </c:tx>
          <c:spPr>
            <a:ln w="28575" cap="rnd">
              <a:solidFill>
                <a:schemeClr val="accent2"/>
              </a:solidFill>
              <a:round/>
            </a:ln>
            <a:effectLst/>
          </c:spPr>
          <c:marker>
            <c:symbol val="none"/>
          </c:marker>
          <c:cat>
            <c:numRef>
              <c:f>'Computer equipment'!$AC$34:$AC$44</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'Computer equipment'!$AE$34:$AE$44</c:f>
              <c:numCache>
                <c:formatCode>General</c:formatCode>
                <c:ptCount val="11"/>
                <c:pt idx="2" formatCode="0.00%">
                  <c:v>4.8382989559460146E-3</c:v>
                </c:pt>
                <c:pt idx="3" formatCode="0.00%">
                  <c:v>1.2837623133142675E-2</c:v>
                </c:pt>
                <c:pt idx="4" formatCode="0.00%">
                  <c:v>1.1976047904191617E-2</c:v>
                </c:pt>
                <c:pt idx="5" formatCode="0.00%">
                  <c:v>1.3619838298334148E-2</c:v>
                </c:pt>
                <c:pt idx="6" formatCode="0.00%">
                  <c:v>1.0597414696634447E-2</c:v>
                </c:pt>
                <c:pt idx="7" formatCode="0.00%">
                  <c:v>1.2698223441039705E-2</c:v>
                </c:pt>
                <c:pt idx="8" formatCode="0.00%">
                  <c:v>9.0994319748524781E-3</c:v>
                </c:pt>
                <c:pt idx="9" formatCode="0.00%">
                  <c:v>6.8867387592487193E-3</c:v>
                </c:pt>
                <c:pt idx="10" formatCode="0.00%">
                  <c:v>4.8184063121122691E-3</c:v>
                </c:pt>
              </c:numCache>
            </c:numRef>
          </c:val>
          <c:smooth val="0"/>
          <c:extLst>
            <c:ext xmlns:c16="http://schemas.microsoft.com/office/drawing/2014/chart" uri="{C3380CC4-5D6E-409C-BE32-E72D297353CC}">
              <c16:uniqueId val="{00000001-087C-4724-B30F-8D61B07C3855}"/>
            </c:ext>
          </c:extLst>
        </c:ser>
        <c:ser>
          <c:idx val="2"/>
          <c:order val="2"/>
          <c:tx>
            <c:strRef>
              <c:f>'Computer equipment'!$AF$33</c:f>
              <c:strCache>
                <c:ptCount val="1"/>
                <c:pt idx="0">
                  <c:v>Xbox One (rate per burglary)</c:v>
                </c:pt>
              </c:strCache>
            </c:strRef>
          </c:tx>
          <c:spPr>
            <a:ln w="28575" cap="rnd">
              <a:solidFill>
                <a:schemeClr val="accent3"/>
              </a:solidFill>
              <a:round/>
            </a:ln>
            <a:effectLst/>
          </c:spPr>
          <c:marker>
            <c:symbol val="none"/>
          </c:marker>
          <c:cat>
            <c:numRef>
              <c:f>'Computer equipment'!$AC$34:$AC$44</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'Computer equipment'!$AF$34:$AF$44</c:f>
              <c:numCache>
                <c:formatCode>General</c:formatCode>
                <c:ptCount val="11"/>
                <c:pt idx="7" formatCode="0.00%">
                  <c:v>3.517348277095505E-3</c:v>
                </c:pt>
                <c:pt idx="8" formatCode="0.00%">
                  <c:v>1.0202393426349749E-2</c:v>
                </c:pt>
                <c:pt idx="9" formatCode="0.00%">
                  <c:v>1.6163915765509389E-2</c:v>
                </c:pt>
                <c:pt idx="10" formatCode="0.00%">
                  <c:v>1.6563271697885924E-2</c:v>
                </c:pt>
              </c:numCache>
            </c:numRef>
          </c:val>
          <c:smooth val="0"/>
          <c:extLst>
            <c:ext xmlns:c16="http://schemas.microsoft.com/office/drawing/2014/chart" uri="{C3380CC4-5D6E-409C-BE32-E72D297353CC}">
              <c16:uniqueId val="{00000002-087C-4724-B30F-8D61B07C3855}"/>
            </c:ext>
          </c:extLst>
        </c:ser>
        <c:dLbls>
          <c:showLegendKey val="0"/>
          <c:showVal val="0"/>
          <c:showCatName val="0"/>
          <c:showSerName val="0"/>
          <c:showPercent val="0"/>
          <c:showBubbleSize val="0"/>
        </c:dLbls>
        <c:smooth val="0"/>
        <c:axId val="505836032"/>
        <c:axId val="505836688"/>
      </c:lineChart>
      <c:catAx>
        <c:axId val="505836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5836688"/>
        <c:crosses val="autoZero"/>
        <c:auto val="1"/>
        <c:lblAlgn val="ctr"/>
        <c:lblOffset val="100"/>
        <c:noMultiLvlLbl val="0"/>
      </c:catAx>
      <c:valAx>
        <c:axId val="505836688"/>
        <c:scaling>
          <c:orientation val="minMax"/>
          <c:max val="3.0000000000000006E-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5836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Playstation console variations rate</a:t>
            </a:r>
            <a:r>
              <a:rPr lang="en-AU" baseline="0"/>
              <a:t> per burglary per year</a:t>
            </a:r>
            <a:endParaRPr lang="en-AU"/>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3"/>
          <c:order val="0"/>
          <c:tx>
            <c:strRef>
              <c:f>'Computer equipment'!$AI$33</c:f>
              <c:strCache>
                <c:ptCount val="1"/>
                <c:pt idx="0">
                  <c:v>Playstation 1 Console</c:v>
                </c:pt>
              </c:strCache>
            </c:strRef>
          </c:tx>
          <c:spPr>
            <a:ln w="28575" cap="rnd">
              <a:solidFill>
                <a:srgbClr val="DDB10A"/>
              </a:solidFill>
              <a:round/>
            </a:ln>
            <a:effectLst/>
          </c:spPr>
          <c:marker>
            <c:symbol val="none"/>
          </c:marker>
          <c:cat>
            <c:numRef>
              <c:f>'Computer equipment'!$AH$34:$AH$44</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'Computer equipment'!$AI$34:$AI$44</c:f>
              <c:numCache>
                <c:formatCode>0.00%</c:formatCode>
                <c:ptCount val="11"/>
                <c:pt idx="0">
                  <c:v>3.4305317324185248E-3</c:v>
                </c:pt>
                <c:pt idx="1">
                  <c:v>1.7899761336515514E-3</c:v>
                </c:pt>
                <c:pt idx="2">
                  <c:v>2.1645021645021645E-3</c:v>
                </c:pt>
                <c:pt idx="3">
                  <c:v>1.4617095646647601E-3</c:v>
                </c:pt>
                <c:pt idx="4">
                  <c:v>9.7103091115067163E-4</c:v>
                </c:pt>
                <c:pt idx="5">
                  <c:v>4.8836073579684193E-4</c:v>
                </c:pt>
                <c:pt idx="6">
                  <c:v>1.0480959590078024E-3</c:v>
                </c:pt>
                <c:pt idx="7">
                  <c:v>5.9616072493144147E-4</c:v>
                </c:pt>
                <c:pt idx="8">
                  <c:v>5.5148072574863504E-4</c:v>
                </c:pt>
                <c:pt idx="9">
                  <c:v>9.675583380762664E-4</c:v>
                </c:pt>
                <c:pt idx="10">
                  <c:v>9.6368126242245375E-4</c:v>
                </c:pt>
              </c:numCache>
            </c:numRef>
          </c:val>
          <c:smooth val="0"/>
          <c:extLst>
            <c:ext xmlns:c16="http://schemas.microsoft.com/office/drawing/2014/chart" uri="{C3380CC4-5D6E-409C-BE32-E72D297353CC}">
              <c16:uniqueId val="{00000000-37BA-4AF7-A9B6-A182BB267341}"/>
            </c:ext>
          </c:extLst>
        </c:ser>
        <c:ser>
          <c:idx val="4"/>
          <c:order val="1"/>
          <c:tx>
            <c:strRef>
              <c:f>'Computer equipment'!$AJ$33</c:f>
              <c:strCache>
                <c:ptCount val="1"/>
                <c:pt idx="0">
                  <c:v>Playstation 2 Console</c:v>
                </c:pt>
              </c:strCache>
            </c:strRef>
          </c:tx>
          <c:spPr>
            <a:ln w="28575" cap="rnd">
              <a:solidFill>
                <a:schemeClr val="accent2"/>
              </a:solidFill>
              <a:round/>
            </a:ln>
            <a:effectLst/>
          </c:spPr>
          <c:marker>
            <c:symbol val="none"/>
          </c:marker>
          <c:cat>
            <c:numRef>
              <c:f>'Computer equipment'!$AH$34:$AH$44</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'Computer equipment'!$AJ$34:$AJ$44</c:f>
              <c:numCache>
                <c:formatCode>0.00%</c:formatCode>
                <c:ptCount val="11"/>
                <c:pt idx="0">
                  <c:v>3.1119823572653763E-2</c:v>
                </c:pt>
                <c:pt idx="1">
                  <c:v>2.5596658711217184E-2</c:v>
                </c:pt>
                <c:pt idx="2">
                  <c:v>1.7761650114591292E-2</c:v>
                </c:pt>
                <c:pt idx="3">
                  <c:v>1.1757229107086114E-2</c:v>
                </c:pt>
                <c:pt idx="4">
                  <c:v>7.390624157091223E-3</c:v>
                </c:pt>
                <c:pt idx="5">
                  <c:v>4.3409843181941507E-3</c:v>
                </c:pt>
                <c:pt idx="6">
                  <c:v>2.9696052171887736E-3</c:v>
                </c:pt>
                <c:pt idx="7">
                  <c:v>2.2057946822463337E-3</c:v>
                </c:pt>
                <c:pt idx="8">
                  <c:v>1.8750344675453592E-3</c:v>
                </c:pt>
                <c:pt idx="9">
                  <c:v>1.5367103016505406E-3</c:v>
                </c:pt>
                <c:pt idx="10">
                  <c:v>1.3852918147322774E-3</c:v>
                </c:pt>
              </c:numCache>
            </c:numRef>
          </c:val>
          <c:smooth val="0"/>
          <c:extLst>
            <c:ext xmlns:c16="http://schemas.microsoft.com/office/drawing/2014/chart" uri="{C3380CC4-5D6E-409C-BE32-E72D297353CC}">
              <c16:uniqueId val="{00000001-37BA-4AF7-A9B6-A182BB267341}"/>
            </c:ext>
          </c:extLst>
        </c:ser>
        <c:ser>
          <c:idx val="5"/>
          <c:order val="2"/>
          <c:tx>
            <c:strRef>
              <c:f>'Computer equipment'!$AK$33</c:f>
              <c:strCache>
                <c:ptCount val="1"/>
                <c:pt idx="0">
                  <c:v>Playstation 3 Console</c:v>
                </c:pt>
              </c:strCache>
            </c:strRef>
          </c:tx>
          <c:spPr>
            <a:ln w="28575" cap="rnd">
              <a:solidFill>
                <a:schemeClr val="accent3"/>
              </a:solidFill>
              <a:round/>
            </a:ln>
            <a:effectLst/>
          </c:spPr>
          <c:marker>
            <c:symbol val="none"/>
          </c:marker>
          <c:cat>
            <c:numRef>
              <c:f>'Computer equipment'!$AH$34:$AH$44</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'Computer equipment'!$AK$34:$AK$44</c:f>
              <c:numCache>
                <c:formatCode>0.00%</c:formatCode>
                <c:ptCount val="11"/>
                <c:pt idx="0">
                  <c:v>2.0215633423180594E-3</c:v>
                </c:pt>
                <c:pt idx="1">
                  <c:v>2.130071599045346E-2</c:v>
                </c:pt>
                <c:pt idx="2">
                  <c:v>2.8647822765469823E-2</c:v>
                </c:pt>
                <c:pt idx="3">
                  <c:v>3.9529710835716554E-2</c:v>
                </c:pt>
                <c:pt idx="4">
                  <c:v>6.8187948427469391E-2</c:v>
                </c:pt>
                <c:pt idx="5">
                  <c:v>3.1580660914862446E-2</c:v>
                </c:pt>
                <c:pt idx="6">
                  <c:v>3.2141609409572607E-2</c:v>
                </c:pt>
                <c:pt idx="7">
                  <c:v>1.9494455705258137E-2</c:v>
                </c:pt>
                <c:pt idx="8">
                  <c:v>1.2463464401919153E-2</c:v>
                </c:pt>
                <c:pt idx="9">
                  <c:v>1.3830392714854867E-2</c:v>
                </c:pt>
                <c:pt idx="10">
                  <c:v>9.0345118352105035E-3</c:v>
                </c:pt>
              </c:numCache>
            </c:numRef>
          </c:val>
          <c:smooth val="0"/>
          <c:extLst>
            <c:ext xmlns:c16="http://schemas.microsoft.com/office/drawing/2014/chart" uri="{C3380CC4-5D6E-409C-BE32-E72D297353CC}">
              <c16:uniqueId val="{00000002-37BA-4AF7-A9B6-A182BB267341}"/>
            </c:ext>
          </c:extLst>
        </c:ser>
        <c:ser>
          <c:idx val="6"/>
          <c:order val="3"/>
          <c:tx>
            <c:strRef>
              <c:f>'Computer equipment'!$AL$33</c:f>
              <c:strCache>
                <c:ptCount val="1"/>
                <c:pt idx="0">
                  <c:v>Playstation 4 Console</c:v>
                </c:pt>
              </c:strCache>
            </c:strRef>
          </c:tx>
          <c:spPr>
            <a:ln w="28575" cap="rnd">
              <a:solidFill>
                <a:schemeClr val="accent4"/>
              </a:solidFill>
              <a:round/>
            </a:ln>
            <a:effectLst/>
          </c:spPr>
          <c:marker>
            <c:symbol val="none"/>
          </c:marker>
          <c:cat>
            <c:numRef>
              <c:f>'Computer equipment'!$AH$34:$AH$44</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'Computer equipment'!$AL$34:$AL$44</c:f>
              <c:numCache>
                <c:formatCode>General</c:formatCode>
                <c:ptCount val="11"/>
                <c:pt idx="7" formatCode="0.00%">
                  <c:v>1.1684750208656254E-2</c:v>
                </c:pt>
                <c:pt idx="8" formatCode="0.00%">
                  <c:v>1.1911983676170518E-2</c:v>
                </c:pt>
                <c:pt idx="9" formatCode="0.00%">
                  <c:v>1.9123505976095617E-2</c:v>
                </c:pt>
                <c:pt idx="10" formatCode="0.00%">
                  <c:v>2.6742155032223092E-2</c:v>
                </c:pt>
              </c:numCache>
            </c:numRef>
          </c:val>
          <c:smooth val="0"/>
          <c:extLst>
            <c:ext xmlns:c16="http://schemas.microsoft.com/office/drawing/2014/chart" uri="{C3380CC4-5D6E-409C-BE32-E72D297353CC}">
              <c16:uniqueId val="{00000003-37BA-4AF7-A9B6-A182BB267341}"/>
            </c:ext>
          </c:extLst>
        </c:ser>
        <c:dLbls>
          <c:showLegendKey val="0"/>
          <c:showVal val="0"/>
          <c:showCatName val="0"/>
          <c:showSerName val="0"/>
          <c:showPercent val="0"/>
          <c:showBubbleSize val="0"/>
        </c:dLbls>
        <c:smooth val="0"/>
        <c:axId val="505836032"/>
        <c:axId val="505836688"/>
      </c:lineChart>
      <c:catAx>
        <c:axId val="505836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5836688"/>
        <c:crosses val="autoZero"/>
        <c:auto val="1"/>
        <c:lblAlgn val="ctr"/>
        <c:lblOffset val="100"/>
        <c:noMultiLvlLbl val="0"/>
      </c:catAx>
      <c:valAx>
        <c:axId val="5058366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5836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Playstation console variations rate</a:t>
            </a:r>
            <a:r>
              <a:rPr lang="en-AU" baseline="0"/>
              <a:t> per burglary per year</a:t>
            </a:r>
            <a:endParaRPr lang="en-AU"/>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3"/>
          <c:order val="0"/>
          <c:tx>
            <c:strRef>
              <c:f>'Computer equipment'!$AI$33</c:f>
              <c:strCache>
                <c:ptCount val="1"/>
                <c:pt idx="0">
                  <c:v>Playstation 1 Console</c:v>
                </c:pt>
              </c:strCache>
            </c:strRef>
          </c:tx>
          <c:spPr>
            <a:ln w="28575" cap="rnd">
              <a:solidFill>
                <a:srgbClr val="DDB10A"/>
              </a:solidFill>
              <a:round/>
            </a:ln>
            <a:effectLst/>
          </c:spPr>
          <c:marker>
            <c:symbol val="none"/>
          </c:marker>
          <c:cat>
            <c:numRef>
              <c:f>'Computer equipment'!$AH$34:$AH$44</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'Computer equipment'!$AI$34:$AI$44</c:f>
              <c:numCache>
                <c:formatCode>0.00%</c:formatCode>
                <c:ptCount val="11"/>
                <c:pt idx="0">
                  <c:v>3.4305317324185248E-3</c:v>
                </c:pt>
                <c:pt idx="1">
                  <c:v>1.7899761336515514E-3</c:v>
                </c:pt>
                <c:pt idx="2">
                  <c:v>2.1645021645021645E-3</c:v>
                </c:pt>
                <c:pt idx="3">
                  <c:v>1.4617095646647601E-3</c:v>
                </c:pt>
                <c:pt idx="4">
                  <c:v>9.7103091115067163E-4</c:v>
                </c:pt>
                <c:pt idx="5">
                  <c:v>4.8836073579684193E-4</c:v>
                </c:pt>
                <c:pt idx="6">
                  <c:v>1.0480959590078024E-3</c:v>
                </c:pt>
                <c:pt idx="7">
                  <c:v>5.9616072493144147E-4</c:v>
                </c:pt>
                <c:pt idx="8">
                  <c:v>5.5148072574863504E-4</c:v>
                </c:pt>
                <c:pt idx="9">
                  <c:v>9.675583380762664E-4</c:v>
                </c:pt>
                <c:pt idx="10">
                  <c:v>9.6368126242245375E-4</c:v>
                </c:pt>
              </c:numCache>
            </c:numRef>
          </c:val>
          <c:smooth val="0"/>
          <c:extLst>
            <c:ext xmlns:c16="http://schemas.microsoft.com/office/drawing/2014/chart" uri="{C3380CC4-5D6E-409C-BE32-E72D297353CC}">
              <c16:uniqueId val="{00000000-37BA-4AF7-A9B6-A182BB267341}"/>
            </c:ext>
          </c:extLst>
        </c:ser>
        <c:ser>
          <c:idx val="4"/>
          <c:order val="1"/>
          <c:tx>
            <c:strRef>
              <c:f>'Computer equipment'!$AJ$33</c:f>
              <c:strCache>
                <c:ptCount val="1"/>
                <c:pt idx="0">
                  <c:v>Playstation 2 Console</c:v>
                </c:pt>
              </c:strCache>
            </c:strRef>
          </c:tx>
          <c:spPr>
            <a:ln w="28575" cap="rnd">
              <a:solidFill>
                <a:schemeClr val="accent2"/>
              </a:solidFill>
              <a:round/>
            </a:ln>
            <a:effectLst/>
          </c:spPr>
          <c:marker>
            <c:symbol val="none"/>
          </c:marker>
          <c:cat>
            <c:numRef>
              <c:f>'Computer equipment'!$AH$34:$AH$44</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'Computer equipment'!$AJ$34:$AJ$44</c:f>
              <c:numCache>
                <c:formatCode>0.00%</c:formatCode>
                <c:ptCount val="11"/>
                <c:pt idx="0">
                  <c:v>3.1119823572653763E-2</c:v>
                </c:pt>
                <c:pt idx="1">
                  <c:v>2.5596658711217184E-2</c:v>
                </c:pt>
                <c:pt idx="2">
                  <c:v>1.7761650114591292E-2</c:v>
                </c:pt>
                <c:pt idx="3">
                  <c:v>1.1757229107086114E-2</c:v>
                </c:pt>
                <c:pt idx="4">
                  <c:v>7.390624157091223E-3</c:v>
                </c:pt>
                <c:pt idx="5">
                  <c:v>4.3409843181941507E-3</c:v>
                </c:pt>
                <c:pt idx="6">
                  <c:v>2.9696052171887736E-3</c:v>
                </c:pt>
                <c:pt idx="7">
                  <c:v>2.2057946822463337E-3</c:v>
                </c:pt>
                <c:pt idx="8">
                  <c:v>1.8750344675453592E-3</c:v>
                </c:pt>
                <c:pt idx="9">
                  <c:v>1.5367103016505406E-3</c:v>
                </c:pt>
                <c:pt idx="10">
                  <c:v>1.3852918147322774E-3</c:v>
                </c:pt>
              </c:numCache>
            </c:numRef>
          </c:val>
          <c:smooth val="0"/>
          <c:extLst>
            <c:ext xmlns:c16="http://schemas.microsoft.com/office/drawing/2014/chart" uri="{C3380CC4-5D6E-409C-BE32-E72D297353CC}">
              <c16:uniqueId val="{00000001-37BA-4AF7-A9B6-A182BB267341}"/>
            </c:ext>
          </c:extLst>
        </c:ser>
        <c:ser>
          <c:idx val="5"/>
          <c:order val="2"/>
          <c:tx>
            <c:strRef>
              <c:f>'Computer equipment'!$AK$33</c:f>
              <c:strCache>
                <c:ptCount val="1"/>
                <c:pt idx="0">
                  <c:v>Playstation 3 Console</c:v>
                </c:pt>
              </c:strCache>
            </c:strRef>
          </c:tx>
          <c:spPr>
            <a:ln w="28575" cap="rnd">
              <a:solidFill>
                <a:schemeClr val="accent3"/>
              </a:solidFill>
              <a:round/>
            </a:ln>
            <a:effectLst/>
          </c:spPr>
          <c:marker>
            <c:symbol val="none"/>
          </c:marker>
          <c:cat>
            <c:numRef>
              <c:f>'Computer equipment'!$AH$34:$AH$44</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'Computer equipment'!$AK$34:$AK$44</c:f>
              <c:numCache>
                <c:formatCode>0.00%</c:formatCode>
                <c:ptCount val="11"/>
                <c:pt idx="0">
                  <c:v>2.0215633423180594E-3</c:v>
                </c:pt>
                <c:pt idx="1">
                  <c:v>2.130071599045346E-2</c:v>
                </c:pt>
                <c:pt idx="2">
                  <c:v>2.8647822765469823E-2</c:v>
                </c:pt>
                <c:pt idx="3">
                  <c:v>3.9529710835716554E-2</c:v>
                </c:pt>
                <c:pt idx="4">
                  <c:v>6.8187948427469391E-2</c:v>
                </c:pt>
                <c:pt idx="5">
                  <c:v>3.1580660914862446E-2</c:v>
                </c:pt>
                <c:pt idx="6">
                  <c:v>3.2141609409572607E-2</c:v>
                </c:pt>
                <c:pt idx="7">
                  <c:v>1.9494455705258137E-2</c:v>
                </c:pt>
                <c:pt idx="8">
                  <c:v>1.2463464401919153E-2</c:v>
                </c:pt>
                <c:pt idx="9">
                  <c:v>1.3830392714854867E-2</c:v>
                </c:pt>
                <c:pt idx="10">
                  <c:v>9.0345118352105035E-3</c:v>
                </c:pt>
              </c:numCache>
            </c:numRef>
          </c:val>
          <c:smooth val="0"/>
          <c:extLst>
            <c:ext xmlns:c16="http://schemas.microsoft.com/office/drawing/2014/chart" uri="{C3380CC4-5D6E-409C-BE32-E72D297353CC}">
              <c16:uniqueId val="{00000002-37BA-4AF7-A9B6-A182BB267341}"/>
            </c:ext>
          </c:extLst>
        </c:ser>
        <c:ser>
          <c:idx val="6"/>
          <c:order val="3"/>
          <c:tx>
            <c:strRef>
              <c:f>'Computer equipment'!$AL$33</c:f>
              <c:strCache>
                <c:ptCount val="1"/>
                <c:pt idx="0">
                  <c:v>Playstation 4 Console</c:v>
                </c:pt>
              </c:strCache>
            </c:strRef>
          </c:tx>
          <c:spPr>
            <a:ln w="28575" cap="rnd">
              <a:solidFill>
                <a:schemeClr val="accent4"/>
              </a:solidFill>
              <a:round/>
            </a:ln>
            <a:effectLst/>
          </c:spPr>
          <c:marker>
            <c:symbol val="none"/>
          </c:marker>
          <c:cat>
            <c:numRef>
              <c:f>'Computer equipment'!$AH$34:$AH$44</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'Computer equipment'!$AL$34:$AL$44</c:f>
              <c:numCache>
                <c:formatCode>General</c:formatCode>
                <c:ptCount val="11"/>
                <c:pt idx="7" formatCode="0.00%">
                  <c:v>1.1684750208656254E-2</c:v>
                </c:pt>
                <c:pt idx="8" formatCode="0.00%">
                  <c:v>1.1911983676170518E-2</c:v>
                </c:pt>
                <c:pt idx="9" formatCode="0.00%">
                  <c:v>1.9123505976095617E-2</c:v>
                </c:pt>
                <c:pt idx="10" formatCode="0.00%">
                  <c:v>2.6742155032223092E-2</c:v>
                </c:pt>
              </c:numCache>
            </c:numRef>
          </c:val>
          <c:smooth val="0"/>
          <c:extLst>
            <c:ext xmlns:c16="http://schemas.microsoft.com/office/drawing/2014/chart" uri="{C3380CC4-5D6E-409C-BE32-E72D297353CC}">
              <c16:uniqueId val="{00000003-37BA-4AF7-A9B6-A182BB267341}"/>
            </c:ext>
          </c:extLst>
        </c:ser>
        <c:dLbls>
          <c:showLegendKey val="0"/>
          <c:showVal val="0"/>
          <c:showCatName val="0"/>
          <c:showSerName val="0"/>
          <c:showPercent val="0"/>
          <c:showBubbleSize val="0"/>
        </c:dLbls>
        <c:smooth val="0"/>
        <c:axId val="505836032"/>
        <c:axId val="505836688"/>
      </c:lineChart>
      <c:catAx>
        <c:axId val="505836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5836688"/>
        <c:crosses val="autoZero"/>
        <c:auto val="1"/>
        <c:lblAlgn val="ctr"/>
        <c:lblOffset val="100"/>
        <c:noMultiLvlLbl val="0"/>
      </c:catAx>
      <c:valAx>
        <c:axId val="5058366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5836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Playstation console variations rate</a:t>
            </a:r>
            <a:r>
              <a:rPr lang="en-AU" baseline="0"/>
              <a:t> per burglary per year</a:t>
            </a:r>
            <a:endParaRPr lang="en-AU"/>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3"/>
          <c:order val="0"/>
          <c:tx>
            <c:strRef>
              <c:f>'Computer equipment'!$AI$33</c:f>
              <c:strCache>
                <c:ptCount val="1"/>
                <c:pt idx="0">
                  <c:v>Playstation 1 Console</c:v>
                </c:pt>
              </c:strCache>
            </c:strRef>
          </c:tx>
          <c:spPr>
            <a:ln w="28575" cap="rnd">
              <a:solidFill>
                <a:srgbClr val="DDB10A"/>
              </a:solidFill>
              <a:round/>
            </a:ln>
            <a:effectLst/>
          </c:spPr>
          <c:marker>
            <c:symbol val="none"/>
          </c:marker>
          <c:cat>
            <c:numRef>
              <c:f>'Computer equipment'!$AH$34:$AH$44</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'Computer equipment'!$AI$34:$AI$44</c:f>
              <c:numCache>
                <c:formatCode>0.00%</c:formatCode>
                <c:ptCount val="11"/>
                <c:pt idx="0">
                  <c:v>3.4305317324185248E-3</c:v>
                </c:pt>
                <c:pt idx="1">
                  <c:v>1.7899761336515514E-3</c:v>
                </c:pt>
                <c:pt idx="2">
                  <c:v>2.1645021645021645E-3</c:v>
                </c:pt>
                <c:pt idx="3">
                  <c:v>1.4617095646647601E-3</c:v>
                </c:pt>
                <c:pt idx="4">
                  <c:v>9.7103091115067163E-4</c:v>
                </c:pt>
                <c:pt idx="5">
                  <c:v>4.8836073579684193E-4</c:v>
                </c:pt>
                <c:pt idx="6">
                  <c:v>1.0480959590078024E-3</c:v>
                </c:pt>
                <c:pt idx="7">
                  <c:v>5.9616072493144147E-4</c:v>
                </c:pt>
                <c:pt idx="8">
                  <c:v>5.5148072574863504E-4</c:v>
                </c:pt>
                <c:pt idx="9">
                  <c:v>9.675583380762664E-4</c:v>
                </c:pt>
                <c:pt idx="10">
                  <c:v>9.6368126242245375E-4</c:v>
                </c:pt>
              </c:numCache>
            </c:numRef>
          </c:val>
          <c:smooth val="0"/>
          <c:extLst>
            <c:ext xmlns:c16="http://schemas.microsoft.com/office/drawing/2014/chart" uri="{C3380CC4-5D6E-409C-BE32-E72D297353CC}">
              <c16:uniqueId val="{00000000-37BA-4AF7-A9B6-A182BB267341}"/>
            </c:ext>
          </c:extLst>
        </c:ser>
        <c:ser>
          <c:idx val="4"/>
          <c:order val="1"/>
          <c:tx>
            <c:strRef>
              <c:f>'Computer equipment'!$AJ$33</c:f>
              <c:strCache>
                <c:ptCount val="1"/>
                <c:pt idx="0">
                  <c:v>Playstation 2 Console</c:v>
                </c:pt>
              </c:strCache>
            </c:strRef>
          </c:tx>
          <c:spPr>
            <a:ln w="28575" cap="rnd">
              <a:solidFill>
                <a:schemeClr val="accent2"/>
              </a:solidFill>
              <a:round/>
            </a:ln>
            <a:effectLst/>
          </c:spPr>
          <c:marker>
            <c:symbol val="none"/>
          </c:marker>
          <c:cat>
            <c:numRef>
              <c:f>'Computer equipment'!$AH$34:$AH$44</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'Computer equipment'!$AJ$34:$AJ$44</c:f>
              <c:numCache>
                <c:formatCode>0.00%</c:formatCode>
                <c:ptCount val="11"/>
                <c:pt idx="0">
                  <c:v>3.1119823572653763E-2</c:v>
                </c:pt>
                <c:pt idx="1">
                  <c:v>2.5596658711217184E-2</c:v>
                </c:pt>
                <c:pt idx="2">
                  <c:v>1.7761650114591292E-2</c:v>
                </c:pt>
                <c:pt idx="3">
                  <c:v>1.1757229107086114E-2</c:v>
                </c:pt>
                <c:pt idx="4">
                  <c:v>7.390624157091223E-3</c:v>
                </c:pt>
                <c:pt idx="5">
                  <c:v>4.3409843181941507E-3</c:v>
                </c:pt>
                <c:pt idx="6">
                  <c:v>2.9696052171887736E-3</c:v>
                </c:pt>
                <c:pt idx="7">
                  <c:v>2.2057946822463337E-3</c:v>
                </c:pt>
                <c:pt idx="8">
                  <c:v>1.8750344675453592E-3</c:v>
                </c:pt>
                <c:pt idx="9">
                  <c:v>1.5367103016505406E-3</c:v>
                </c:pt>
                <c:pt idx="10">
                  <c:v>1.3852918147322774E-3</c:v>
                </c:pt>
              </c:numCache>
            </c:numRef>
          </c:val>
          <c:smooth val="0"/>
          <c:extLst>
            <c:ext xmlns:c16="http://schemas.microsoft.com/office/drawing/2014/chart" uri="{C3380CC4-5D6E-409C-BE32-E72D297353CC}">
              <c16:uniqueId val="{00000001-37BA-4AF7-A9B6-A182BB267341}"/>
            </c:ext>
          </c:extLst>
        </c:ser>
        <c:ser>
          <c:idx val="5"/>
          <c:order val="2"/>
          <c:tx>
            <c:strRef>
              <c:f>'Computer equipment'!$AK$33</c:f>
              <c:strCache>
                <c:ptCount val="1"/>
                <c:pt idx="0">
                  <c:v>Playstation 3 Console</c:v>
                </c:pt>
              </c:strCache>
            </c:strRef>
          </c:tx>
          <c:spPr>
            <a:ln w="28575" cap="rnd">
              <a:solidFill>
                <a:schemeClr val="accent3"/>
              </a:solidFill>
              <a:round/>
            </a:ln>
            <a:effectLst/>
          </c:spPr>
          <c:marker>
            <c:symbol val="none"/>
          </c:marker>
          <c:cat>
            <c:numRef>
              <c:f>'Computer equipment'!$AH$34:$AH$44</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'Computer equipment'!$AK$34:$AK$44</c:f>
              <c:numCache>
                <c:formatCode>0.00%</c:formatCode>
                <c:ptCount val="11"/>
                <c:pt idx="0">
                  <c:v>2.0215633423180594E-3</c:v>
                </c:pt>
                <c:pt idx="1">
                  <c:v>2.130071599045346E-2</c:v>
                </c:pt>
                <c:pt idx="2">
                  <c:v>2.8647822765469823E-2</c:v>
                </c:pt>
                <c:pt idx="3">
                  <c:v>3.9529710835716554E-2</c:v>
                </c:pt>
                <c:pt idx="4">
                  <c:v>6.8187948427469391E-2</c:v>
                </c:pt>
                <c:pt idx="5">
                  <c:v>3.1580660914862446E-2</c:v>
                </c:pt>
                <c:pt idx="6">
                  <c:v>3.2141609409572607E-2</c:v>
                </c:pt>
                <c:pt idx="7">
                  <c:v>1.9494455705258137E-2</c:v>
                </c:pt>
                <c:pt idx="8">
                  <c:v>1.2463464401919153E-2</c:v>
                </c:pt>
                <c:pt idx="9">
                  <c:v>1.3830392714854867E-2</c:v>
                </c:pt>
                <c:pt idx="10">
                  <c:v>9.0345118352105035E-3</c:v>
                </c:pt>
              </c:numCache>
            </c:numRef>
          </c:val>
          <c:smooth val="0"/>
          <c:extLst>
            <c:ext xmlns:c16="http://schemas.microsoft.com/office/drawing/2014/chart" uri="{C3380CC4-5D6E-409C-BE32-E72D297353CC}">
              <c16:uniqueId val="{00000002-37BA-4AF7-A9B6-A182BB267341}"/>
            </c:ext>
          </c:extLst>
        </c:ser>
        <c:ser>
          <c:idx val="6"/>
          <c:order val="3"/>
          <c:tx>
            <c:strRef>
              <c:f>'Computer equipment'!$AL$33</c:f>
              <c:strCache>
                <c:ptCount val="1"/>
                <c:pt idx="0">
                  <c:v>Playstation 4 Console</c:v>
                </c:pt>
              </c:strCache>
            </c:strRef>
          </c:tx>
          <c:spPr>
            <a:ln w="28575" cap="rnd">
              <a:solidFill>
                <a:schemeClr val="accent4"/>
              </a:solidFill>
              <a:round/>
            </a:ln>
            <a:effectLst/>
          </c:spPr>
          <c:marker>
            <c:symbol val="none"/>
          </c:marker>
          <c:cat>
            <c:numRef>
              <c:f>'Computer equipment'!$AH$34:$AH$44</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'Computer equipment'!$AL$34:$AL$44</c:f>
              <c:numCache>
                <c:formatCode>General</c:formatCode>
                <c:ptCount val="11"/>
                <c:pt idx="7" formatCode="0.00%">
                  <c:v>1.1684750208656254E-2</c:v>
                </c:pt>
                <c:pt idx="8" formatCode="0.00%">
                  <c:v>1.1911983676170518E-2</c:v>
                </c:pt>
                <c:pt idx="9" formatCode="0.00%">
                  <c:v>1.9123505976095617E-2</c:v>
                </c:pt>
                <c:pt idx="10" formatCode="0.00%">
                  <c:v>2.6742155032223092E-2</c:v>
                </c:pt>
              </c:numCache>
            </c:numRef>
          </c:val>
          <c:smooth val="0"/>
          <c:extLst>
            <c:ext xmlns:c16="http://schemas.microsoft.com/office/drawing/2014/chart" uri="{C3380CC4-5D6E-409C-BE32-E72D297353CC}">
              <c16:uniqueId val="{00000003-37BA-4AF7-A9B6-A182BB267341}"/>
            </c:ext>
          </c:extLst>
        </c:ser>
        <c:dLbls>
          <c:showLegendKey val="0"/>
          <c:showVal val="0"/>
          <c:showCatName val="0"/>
          <c:showSerName val="0"/>
          <c:showPercent val="0"/>
          <c:showBubbleSize val="0"/>
        </c:dLbls>
        <c:smooth val="0"/>
        <c:axId val="505836032"/>
        <c:axId val="505836688"/>
      </c:lineChart>
      <c:catAx>
        <c:axId val="505836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5836688"/>
        <c:crosses val="autoZero"/>
        <c:auto val="1"/>
        <c:lblAlgn val="ctr"/>
        <c:lblOffset val="100"/>
        <c:noMultiLvlLbl val="0"/>
      </c:catAx>
      <c:valAx>
        <c:axId val="5058366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5836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Playstation console variations rate</a:t>
            </a:r>
            <a:r>
              <a:rPr lang="en-AU" baseline="0"/>
              <a:t> per burglary per year</a:t>
            </a:r>
            <a:endParaRPr lang="en-AU"/>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3"/>
          <c:order val="0"/>
          <c:tx>
            <c:strRef>
              <c:f>'Computer equipment'!$AI$33</c:f>
              <c:strCache>
                <c:ptCount val="1"/>
                <c:pt idx="0">
                  <c:v>Playstation 1 Console</c:v>
                </c:pt>
              </c:strCache>
            </c:strRef>
          </c:tx>
          <c:spPr>
            <a:ln w="28575" cap="rnd">
              <a:solidFill>
                <a:srgbClr val="DDB10A"/>
              </a:solidFill>
              <a:round/>
            </a:ln>
            <a:effectLst/>
          </c:spPr>
          <c:marker>
            <c:symbol val="none"/>
          </c:marker>
          <c:cat>
            <c:numRef>
              <c:f>'Computer equipment'!$AH$34:$AH$44</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'Computer equipment'!$AI$34:$AI$44</c:f>
              <c:numCache>
                <c:formatCode>0.00%</c:formatCode>
                <c:ptCount val="11"/>
                <c:pt idx="0">
                  <c:v>3.4305317324185248E-3</c:v>
                </c:pt>
                <c:pt idx="1">
                  <c:v>1.7899761336515514E-3</c:v>
                </c:pt>
                <c:pt idx="2">
                  <c:v>2.1645021645021645E-3</c:v>
                </c:pt>
                <c:pt idx="3">
                  <c:v>1.4617095646647601E-3</c:v>
                </c:pt>
                <c:pt idx="4">
                  <c:v>9.7103091115067163E-4</c:v>
                </c:pt>
                <c:pt idx="5">
                  <c:v>4.8836073579684193E-4</c:v>
                </c:pt>
                <c:pt idx="6">
                  <c:v>1.0480959590078024E-3</c:v>
                </c:pt>
                <c:pt idx="7">
                  <c:v>5.9616072493144147E-4</c:v>
                </c:pt>
                <c:pt idx="8">
                  <c:v>5.5148072574863504E-4</c:v>
                </c:pt>
                <c:pt idx="9">
                  <c:v>9.675583380762664E-4</c:v>
                </c:pt>
                <c:pt idx="10">
                  <c:v>9.6368126242245375E-4</c:v>
                </c:pt>
              </c:numCache>
            </c:numRef>
          </c:val>
          <c:smooth val="0"/>
          <c:extLst>
            <c:ext xmlns:c16="http://schemas.microsoft.com/office/drawing/2014/chart" uri="{C3380CC4-5D6E-409C-BE32-E72D297353CC}">
              <c16:uniqueId val="{00000000-37BA-4AF7-A9B6-A182BB267341}"/>
            </c:ext>
          </c:extLst>
        </c:ser>
        <c:ser>
          <c:idx val="4"/>
          <c:order val="1"/>
          <c:tx>
            <c:strRef>
              <c:f>'Computer equipment'!$AJ$33</c:f>
              <c:strCache>
                <c:ptCount val="1"/>
                <c:pt idx="0">
                  <c:v>Playstation 2 Console</c:v>
                </c:pt>
              </c:strCache>
            </c:strRef>
          </c:tx>
          <c:spPr>
            <a:ln w="28575" cap="rnd">
              <a:solidFill>
                <a:schemeClr val="accent2"/>
              </a:solidFill>
              <a:round/>
            </a:ln>
            <a:effectLst/>
          </c:spPr>
          <c:marker>
            <c:symbol val="none"/>
          </c:marker>
          <c:cat>
            <c:numRef>
              <c:f>'Computer equipment'!$AH$34:$AH$44</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'Computer equipment'!$AJ$34:$AJ$44</c:f>
              <c:numCache>
                <c:formatCode>0.00%</c:formatCode>
                <c:ptCount val="11"/>
                <c:pt idx="0">
                  <c:v>3.1119823572653763E-2</c:v>
                </c:pt>
                <c:pt idx="1">
                  <c:v>2.5596658711217184E-2</c:v>
                </c:pt>
                <c:pt idx="2">
                  <c:v>1.7761650114591292E-2</c:v>
                </c:pt>
                <c:pt idx="3">
                  <c:v>1.1757229107086114E-2</c:v>
                </c:pt>
                <c:pt idx="4">
                  <c:v>7.390624157091223E-3</c:v>
                </c:pt>
                <c:pt idx="5">
                  <c:v>4.3409843181941507E-3</c:v>
                </c:pt>
                <c:pt idx="6">
                  <c:v>2.9696052171887736E-3</c:v>
                </c:pt>
                <c:pt idx="7">
                  <c:v>2.2057946822463337E-3</c:v>
                </c:pt>
                <c:pt idx="8">
                  <c:v>1.8750344675453592E-3</c:v>
                </c:pt>
                <c:pt idx="9">
                  <c:v>1.5367103016505406E-3</c:v>
                </c:pt>
                <c:pt idx="10">
                  <c:v>1.3852918147322774E-3</c:v>
                </c:pt>
              </c:numCache>
            </c:numRef>
          </c:val>
          <c:smooth val="0"/>
          <c:extLst>
            <c:ext xmlns:c16="http://schemas.microsoft.com/office/drawing/2014/chart" uri="{C3380CC4-5D6E-409C-BE32-E72D297353CC}">
              <c16:uniqueId val="{00000001-37BA-4AF7-A9B6-A182BB267341}"/>
            </c:ext>
          </c:extLst>
        </c:ser>
        <c:ser>
          <c:idx val="5"/>
          <c:order val="2"/>
          <c:tx>
            <c:strRef>
              <c:f>'Computer equipment'!$AK$33</c:f>
              <c:strCache>
                <c:ptCount val="1"/>
                <c:pt idx="0">
                  <c:v>Playstation 3 Console</c:v>
                </c:pt>
              </c:strCache>
            </c:strRef>
          </c:tx>
          <c:spPr>
            <a:ln w="28575" cap="rnd">
              <a:solidFill>
                <a:schemeClr val="accent3"/>
              </a:solidFill>
              <a:round/>
            </a:ln>
            <a:effectLst/>
          </c:spPr>
          <c:marker>
            <c:symbol val="none"/>
          </c:marker>
          <c:cat>
            <c:numRef>
              <c:f>'Computer equipment'!$AH$34:$AH$44</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'Computer equipment'!$AK$34:$AK$44</c:f>
              <c:numCache>
                <c:formatCode>0.00%</c:formatCode>
                <c:ptCount val="11"/>
                <c:pt idx="0">
                  <c:v>2.0215633423180594E-3</c:v>
                </c:pt>
                <c:pt idx="1">
                  <c:v>2.130071599045346E-2</c:v>
                </c:pt>
                <c:pt idx="2">
                  <c:v>2.8647822765469823E-2</c:v>
                </c:pt>
                <c:pt idx="3">
                  <c:v>3.9529710835716554E-2</c:v>
                </c:pt>
                <c:pt idx="4">
                  <c:v>6.8187948427469391E-2</c:v>
                </c:pt>
                <c:pt idx="5">
                  <c:v>3.1580660914862446E-2</c:v>
                </c:pt>
                <c:pt idx="6">
                  <c:v>3.2141609409572607E-2</c:v>
                </c:pt>
                <c:pt idx="7">
                  <c:v>1.9494455705258137E-2</c:v>
                </c:pt>
                <c:pt idx="8">
                  <c:v>1.2463464401919153E-2</c:v>
                </c:pt>
                <c:pt idx="9">
                  <c:v>1.3830392714854867E-2</c:v>
                </c:pt>
                <c:pt idx="10">
                  <c:v>9.0345118352105035E-3</c:v>
                </c:pt>
              </c:numCache>
            </c:numRef>
          </c:val>
          <c:smooth val="0"/>
          <c:extLst>
            <c:ext xmlns:c16="http://schemas.microsoft.com/office/drawing/2014/chart" uri="{C3380CC4-5D6E-409C-BE32-E72D297353CC}">
              <c16:uniqueId val="{00000002-37BA-4AF7-A9B6-A182BB267341}"/>
            </c:ext>
          </c:extLst>
        </c:ser>
        <c:ser>
          <c:idx val="6"/>
          <c:order val="3"/>
          <c:tx>
            <c:strRef>
              <c:f>'Computer equipment'!$AL$33</c:f>
              <c:strCache>
                <c:ptCount val="1"/>
                <c:pt idx="0">
                  <c:v>Playstation 4 Console</c:v>
                </c:pt>
              </c:strCache>
            </c:strRef>
          </c:tx>
          <c:spPr>
            <a:ln w="28575" cap="rnd">
              <a:solidFill>
                <a:schemeClr val="accent4"/>
              </a:solidFill>
              <a:round/>
            </a:ln>
            <a:effectLst/>
          </c:spPr>
          <c:marker>
            <c:symbol val="none"/>
          </c:marker>
          <c:cat>
            <c:numRef>
              <c:f>'Computer equipment'!$AH$34:$AH$44</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'Computer equipment'!$AL$34:$AL$44</c:f>
              <c:numCache>
                <c:formatCode>General</c:formatCode>
                <c:ptCount val="11"/>
                <c:pt idx="7" formatCode="0.00%">
                  <c:v>1.1684750208656254E-2</c:v>
                </c:pt>
                <c:pt idx="8" formatCode="0.00%">
                  <c:v>1.1911983676170518E-2</c:v>
                </c:pt>
                <c:pt idx="9" formatCode="0.00%">
                  <c:v>1.9123505976095617E-2</c:v>
                </c:pt>
                <c:pt idx="10" formatCode="0.00%">
                  <c:v>2.6742155032223092E-2</c:v>
                </c:pt>
              </c:numCache>
            </c:numRef>
          </c:val>
          <c:smooth val="0"/>
          <c:extLst>
            <c:ext xmlns:c16="http://schemas.microsoft.com/office/drawing/2014/chart" uri="{C3380CC4-5D6E-409C-BE32-E72D297353CC}">
              <c16:uniqueId val="{00000003-37BA-4AF7-A9B6-A182BB267341}"/>
            </c:ext>
          </c:extLst>
        </c:ser>
        <c:dLbls>
          <c:showLegendKey val="0"/>
          <c:showVal val="0"/>
          <c:showCatName val="0"/>
          <c:showSerName val="0"/>
          <c:showPercent val="0"/>
          <c:showBubbleSize val="0"/>
        </c:dLbls>
        <c:smooth val="0"/>
        <c:axId val="505836032"/>
        <c:axId val="505836688"/>
      </c:lineChart>
      <c:catAx>
        <c:axId val="505836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5836688"/>
        <c:crosses val="autoZero"/>
        <c:auto val="1"/>
        <c:lblAlgn val="ctr"/>
        <c:lblOffset val="100"/>
        <c:noMultiLvlLbl val="0"/>
      </c:catAx>
      <c:valAx>
        <c:axId val="5058366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5836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Avg cash value ($) and quantity of items per burglary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'Quantity and value by year'!$M$2</c:f>
              <c:strCache>
                <c:ptCount val="1"/>
                <c:pt idx="0">
                  <c:v>Quantity of items stolen</c:v>
                </c:pt>
              </c:strCache>
            </c:strRef>
          </c:tx>
          <c:spPr>
            <a:ln w="28575" cap="rnd">
              <a:solidFill>
                <a:schemeClr val="accent1"/>
              </a:solidFill>
              <a:round/>
            </a:ln>
            <a:effectLst/>
          </c:spPr>
          <c:marker>
            <c:symbol val="none"/>
          </c:marker>
          <c:cat>
            <c:numRef>
              <c:f>'Quantity and value by year'!$K$3:$K$13</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'Quantity and value by year'!$M$3:$M$13</c:f>
              <c:numCache>
                <c:formatCode>0.0</c:formatCode>
                <c:ptCount val="11"/>
                <c:pt idx="0">
                  <c:v>15.530299100000001</c:v>
                </c:pt>
                <c:pt idx="1">
                  <c:v>13.258032399999999</c:v>
                </c:pt>
                <c:pt idx="2">
                  <c:v>13.801031200000001</c:v>
                </c:pt>
                <c:pt idx="3">
                  <c:v>12.5004936</c:v>
                </c:pt>
                <c:pt idx="4">
                  <c:v>13.127090900000001</c:v>
                </c:pt>
                <c:pt idx="5">
                  <c:v>13.6160335</c:v>
                </c:pt>
                <c:pt idx="6">
                  <c:v>13.663862999999999</c:v>
                </c:pt>
                <c:pt idx="7">
                  <c:v>14.4029601</c:v>
                </c:pt>
                <c:pt idx="8">
                  <c:v>14.926651100000001</c:v>
                </c:pt>
                <c:pt idx="9">
                  <c:v>15.2172114</c:v>
                </c:pt>
                <c:pt idx="10">
                  <c:v>15.4008143</c:v>
                </c:pt>
              </c:numCache>
            </c:numRef>
          </c:val>
          <c:smooth val="0"/>
          <c:extLst>
            <c:ext xmlns:c16="http://schemas.microsoft.com/office/drawing/2014/chart" uri="{C3380CC4-5D6E-409C-BE32-E72D297353CC}">
              <c16:uniqueId val="{00000000-F68A-409A-AB51-5EFC7EA1EA89}"/>
            </c:ext>
          </c:extLst>
        </c:ser>
        <c:dLbls>
          <c:showLegendKey val="0"/>
          <c:showVal val="0"/>
          <c:showCatName val="0"/>
          <c:showSerName val="0"/>
          <c:showPercent val="0"/>
          <c:showBubbleSize val="0"/>
        </c:dLbls>
        <c:marker val="1"/>
        <c:smooth val="0"/>
        <c:axId val="268531288"/>
        <c:axId val="423839328"/>
      </c:lineChart>
      <c:lineChart>
        <c:grouping val="standard"/>
        <c:varyColors val="0"/>
        <c:ser>
          <c:idx val="1"/>
          <c:order val="1"/>
          <c:tx>
            <c:strRef>
              <c:f>'Quantity and value by year'!$N$2</c:f>
              <c:strCache>
                <c:ptCount val="1"/>
                <c:pt idx="0">
                  <c:v>Cash value of items stolen</c:v>
                </c:pt>
              </c:strCache>
            </c:strRef>
          </c:tx>
          <c:spPr>
            <a:ln w="28575" cap="rnd">
              <a:solidFill>
                <a:schemeClr val="accent2"/>
              </a:solidFill>
              <a:round/>
            </a:ln>
            <a:effectLst/>
          </c:spPr>
          <c:marker>
            <c:symbol val="none"/>
          </c:marker>
          <c:cat>
            <c:numRef>
              <c:f>'Quantity and value by year'!$K$3:$K$13</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'Quantity and value by year'!$N$3:$N$13</c:f>
              <c:numCache>
                <c:formatCode>_-"$"* #,##0_-;\-"$"* #,##0_-;_-"$"* "-"??_-;_-@_-</c:formatCode>
                <c:ptCount val="11"/>
                <c:pt idx="0">
                  <c:v>2854.65</c:v>
                </c:pt>
                <c:pt idx="1">
                  <c:v>2953.58</c:v>
                </c:pt>
                <c:pt idx="2">
                  <c:v>3072.38</c:v>
                </c:pt>
                <c:pt idx="3">
                  <c:v>3234.99</c:v>
                </c:pt>
                <c:pt idx="4">
                  <c:v>3386.96</c:v>
                </c:pt>
                <c:pt idx="5">
                  <c:v>3705.61</c:v>
                </c:pt>
                <c:pt idx="6">
                  <c:v>3566.62</c:v>
                </c:pt>
                <c:pt idx="7">
                  <c:v>3958.51</c:v>
                </c:pt>
                <c:pt idx="8">
                  <c:v>4229.46</c:v>
                </c:pt>
                <c:pt idx="9">
                  <c:v>4433.37</c:v>
                </c:pt>
                <c:pt idx="10">
                  <c:v>4500.59</c:v>
                </c:pt>
              </c:numCache>
            </c:numRef>
          </c:val>
          <c:smooth val="0"/>
          <c:extLst>
            <c:ext xmlns:c16="http://schemas.microsoft.com/office/drawing/2014/chart" uri="{C3380CC4-5D6E-409C-BE32-E72D297353CC}">
              <c16:uniqueId val="{00000001-F68A-409A-AB51-5EFC7EA1EA89}"/>
            </c:ext>
          </c:extLst>
        </c:ser>
        <c:dLbls>
          <c:showLegendKey val="0"/>
          <c:showVal val="0"/>
          <c:showCatName val="0"/>
          <c:showSerName val="0"/>
          <c:showPercent val="0"/>
          <c:showBubbleSize val="0"/>
        </c:dLbls>
        <c:marker val="1"/>
        <c:smooth val="0"/>
        <c:axId val="418910072"/>
        <c:axId val="418902528"/>
      </c:lineChart>
      <c:catAx>
        <c:axId val="268531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3839328"/>
        <c:crosses val="autoZero"/>
        <c:auto val="1"/>
        <c:lblAlgn val="ctr"/>
        <c:lblOffset val="100"/>
        <c:noMultiLvlLbl val="0"/>
      </c:catAx>
      <c:valAx>
        <c:axId val="423839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smtClean="0"/>
                  <a:t>Avg. # items stolen per burglary</a:t>
                </a:r>
                <a:endParaRPr lang="en-A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8531288"/>
        <c:crosses val="autoZero"/>
        <c:crossBetween val="between"/>
      </c:valAx>
      <c:valAx>
        <c:axId val="418902528"/>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smtClean="0"/>
                  <a:t>Avg. value</a:t>
                </a:r>
                <a:r>
                  <a:rPr lang="en-AU" baseline="0" dirty="0" smtClean="0"/>
                  <a:t> ($) of items stolen per burglary</a:t>
                </a:r>
                <a:endParaRPr lang="en-A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quot;$&quot;* #,##0_-;\-&quot;$&quot;* #,##0_-;_-&quot;$&quot;*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910072"/>
        <c:crosses val="max"/>
        <c:crossBetween val="between"/>
      </c:valAx>
      <c:catAx>
        <c:axId val="418910072"/>
        <c:scaling>
          <c:orientation val="minMax"/>
        </c:scaling>
        <c:delete val="1"/>
        <c:axPos val="b"/>
        <c:numFmt formatCode="General" sourceLinked="1"/>
        <c:majorTickMark val="out"/>
        <c:minorTickMark val="none"/>
        <c:tickLblPos val="nextTo"/>
        <c:crossAx val="418902528"/>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'Crime survey England and Wales'!$A$15</c:f>
              <c:strCache>
                <c:ptCount val="1"/>
                <c:pt idx="0">
                  <c:v>Domestic burglary in a dwelling</c:v>
                </c:pt>
              </c:strCache>
            </c:strRef>
          </c:tx>
          <c:spPr>
            <a:ln w="28575" cap="rnd">
              <a:solidFill>
                <a:schemeClr val="accent1"/>
              </a:solidFill>
              <a:round/>
            </a:ln>
            <a:effectLst/>
          </c:spPr>
          <c:marker>
            <c:symbol val="square"/>
            <c:size val="5"/>
            <c:spPr>
              <a:solidFill>
                <a:schemeClr val="accent1"/>
              </a:solidFill>
              <a:ln w="9525">
                <a:solidFill>
                  <a:schemeClr val="accent1"/>
                </a:solidFill>
              </a:ln>
              <a:effectLst/>
            </c:spPr>
          </c:marker>
          <c:dPt>
            <c:idx val="0"/>
            <c:marker>
              <c:symbol val="square"/>
              <c:size val="5"/>
              <c:spPr>
                <a:solidFill>
                  <a:schemeClr val="tx1"/>
                </a:solidFill>
                <a:ln w="9525">
                  <a:solidFill>
                    <a:schemeClr val="tx1"/>
                  </a:solidFill>
                </a:ln>
                <a:effectLst/>
              </c:spPr>
            </c:marker>
            <c:bubble3D val="0"/>
            <c:spPr>
              <a:ln w="28575" cap="rnd">
                <a:solidFill>
                  <a:schemeClr val="tx1"/>
                </a:solidFill>
                <a:round/>
              </a:ln>
              <a:effectLst/>
            </c:spPr>
            <c:extLst>
              <c:ext xmlns:c16="http://schemas.microsoft.com/office/drawing/2014/chart" uri="{C3380CC4-5D6E-409C-BE32-E72D297353CC}">
                <c16:uniqueId val="{00000001-9323-42E9-A305-4F398FA26783}"/>
              </c:ext>
            </c:extLst>
          </c:dPt>
          <c:dPt>
            <c:idx val="2"/>
            <c:marker>
              <c:symbol val="square"/>
              <c:size val="5"/>
              <c:spPr>
                <a:solidFill>
                  <a:schemeClr val="tx1"/>
                </a:solidFill>
                <a:ln w="9525">
                  <a:solidFill>
                    <a:schemeClr val="accent1"/>
                  </a:solidFill>
                </a:ln>
                <a:effectLst/>
              </c:spPr>
            </c:marker>
            <c:bubble3D val="0"/>
            <c:extLst>
              <c:ext xmlns:c16="http://schemas.microsoft.com/office/drawing/2014/chart" uri="{C3380CC4-5D6E-409C-BE32-E72D297353CC}">
                <c16:uniqueId val="{00000002-9323-42E9-A305-4F398FA26783}"/>
              </c:ext>
            </c:extLst>
          </c:dPt>
          <c:dPt>
            <c:idx val="5"/>
            <c:marker>
              <c:symbol val="square"/>
              <c:size val="5"/>
              <c:spPr>
                <a:solidFill>
                  <a:schemeClr val="tx1"/>
                </a:solidFill>
                <a:ln w="9525">
                  <a:solidFill>
                    <a:schemeClr val="accent1"/>
                  </a:solidFill>
                </a:ln>
                <a:effectLst/>
              </c:spPr>
            </c:marker>
            <c:bubble3D val="0"/>
            <c:extLst>
              <c:ext xmlns:c16="http://schemas.microsoft.com/office/drawing/2014/chart" uri="{C3380CC4-5D6E-409C-BE32-E72D297353CC}">
                <c16:uniqueId val="{00000003-9323-42E9-A305-4F398FA26783}"/>
              </c:ext>
            </c:extLst>
          </c:dPt>
          <c:dPt>
            <c:idx val="10"/>
            <c:marker>
              <c:symbol val="square"/>
              <c:size val="5"/>
              <c:spPr>
                <a:solidFill>
                  <a:schemeClr val="tx1"/>
                </a:solidFill>
                <a:ln w="9525">
                  <a:solidFill>
                    <a:schemeClr val="accent1"/>
                  </a:solidFill>
                </a:ln>
                <a:effectLst/>
              </c:spPr>
            </c:marker>
            <c:bubble3D val="0"/>
            <c:extLst>
              <c:ext xmlns:c16="http://schemas.microsoft.com/office/drawing/2014/chart" uri="{C3380CC4-5D6E-409C-BE32-E72D297353CC}">
                <c16:uniqueId val="{00000004-9323-42E9-A305-4F398FA26783}"/>
              </c:ext>
            </c:extLst>
          </c:dPt>
          <c:dPt>
            <c:idx val="12"/>
            <c:marker>
              <c:symbol val="square"/>
              <c:size val="5"/>
              <c:spPr>
                <a:solidFill>
                  <a:schemeClr val="tx1"/>
                </a:solidFill>
                <a:ln w="9525">
                  <a:solidFill>
                    <a:schemeClr val="accent1"/>
                  </a:solidFill>
                </a:ln>
                <a:effectLst/>
              </c:spPr>
            </c:marker>
            <c:bubble3D val="0"/>
            <c:extLst>
              <c:ext xmlns:c16="http://schemas.microsoft.com/office/drawing/2014/chart" uri="{C3380CC4-5D6E-409C-BE32-E72D297353CC}">
                <c16:uniqueId val="{00000005-9323-42E9-A305-4F398FA26783}"/>
              </c:ext>
            </c:extLst>
          </c:dPt>
          <c:dPt>
            <c:idx val="14"/>
            <c:marker>
              <c:symbol val="square"/>
              <c:size val="5"/>
              <c:spPr>
                <a:solidFill>
                  <a:schemeClr val="tx1"/>
                </a:solidFill>
                <a:ln w="9525">
                  <a:solidFill>
                    <a:schemeClr val="accent1"/>
                  </a:solidFill>
                </a:ln>
                <a:effectLst/>
              </c:spPr>
            </c:marker>
            <c:bubble3D val="0"/>
            <c:extLst>
              <c:ext xmlns:c16="http://schemas.microsoft.com/office/drawing/2014/chart" uri="{C3380CC4-5D6E-409C-BE32-E72D297353CC}">
                <c16:uniqueId val="{00000006-9323-42E9-A305-4F398FA26783}"/>
              </c:ext>
            </c:extLst>
          </c:dPt>
          <c:dPt>
            <c:idx val="16"/>
            <c:marker>
              <c:symbol val="square"/>
              <c:size val="5"/>
              <c:spPr>
                <a:solidFill>
                  <a:schemeClr val="tx1"/>
                </a:solidFill>
                <a:ln w="9525">
                  <a:solidFill>
                    <a:schemeClr val="accent1"/>
                  </a:solidFill>
                </a:ln>
                <a:effectLst/>
              </c:spPr>
            </c:marker>
            <c:bubble3D val="0"/>
            <c:extLst>
              <c:ext xmlns:c16="http://schemas.microsoft.com/office/drawing/2014/chart" uri="{C3380CC4-5D6E-409C-BE32-E72D297353CC}">
                <c16:uniqueId val="{00000007-9323-42E9-A305-4F398FA26783}"/>
              </c:ext>
            </c:extLst>
          </c:dPt>
          <c:dPt>
            <c:idx val="18"/>
            <c:marker>
              <c:symbol val="square"/>
              <c:size val="5"/>
              <c:spPr>
                <a:solidFill>
                  <a:schemeClr val="tx1"/>
                </a:solidFill>
                <a:ln w="9525">
                  <a:solidFill>
                    <a:schemeClr val="accent1"/>
                  </a:solidFill>
                </a:ln>
                <a:effectLst/>
              </c:spPr>
            </c:marker>
            <c:bubble3D val="0"/>
            <c:extLst>
              <c:ext xmlns:c16="http://schemas.microsoft.com/office/drawing/2014/chart" uri="{C3380CC4-5D6E-409C-BE32-E72D297353CC}">
                <c16:uniqueId val="{00000008-9323-42E9-A305-4F398FA26783}"/>
              </c:ext>
            </c:extLst>
          </c:dPt>
          <c:dPt>
            <c:idx val="21"/>
            <c:marker>
              <c:symbol val="square"/>
              <c:size val="5"/>
              <c:spPr>
                <a:solidFill>
                  <a:schemeClr val="tx1"/>
                </a:solidFill>
                <a:ln w="9525">
                  <a:solidFill>
                    <a:schemeClr val="accent1"/>
                  </a:solidFill>
                </a:ln>
                <a:effectLst/>
              </c:spPr>
            </c:marker>
            <c:bubble3D val="0"/>
            <c:extLst>
              <c:ext xmlns:c16="http://schemas.microsoft.com/office/drawing/2014/chart" uri="{C3380CC4-5D6E-409C-BE32-E72D297353CC}">
                <c16:uniqueId val="{00000009-9323-42E9-A305-4F398FA26783}"/>
              </c:ext>
            </c:extLst>
          </c:dPt>
          <c:cat>
            <c:numRef>
              <c:f>'Crime survey England and Wales'!$B$31:$AM$31</c:f>
              <c:numCache>
                <c:formatCode>General</c:formatCode>
                <c:ptCount val="38"/>
                <c:pt idx="0">
                  <c:v>1981</c:v>
                </c:pt>
                <c:pt idx="1">
                  <c:v>1982</c:v>
                </c:pt>
                <c:pt idx="2">
                  <c:v>1983</c:v>
                </c:pt>
                <c:pt idx="3">
                  <c:v>1984</c:v>
                </c:pt>
                <c:pt idx="4">
                  <c:v>1985</c:v>
                </c:pt>
                <c:pt idx="5">
                  <c:v>1986</c:v>
                </c:pt>
                <c:pt idx="6">
                  <c:v>1987</c:v>
                </c:pt>
                <c:pt idx="7">
                  <c:v>1998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formatCode="#,##0">
                  <c:v>2013</c:v>
                </c:pt>
                <c:pt idx="33" formatCode="#,##0">
                  <c:v>2014</c:v>
                </c:pt>
                <c:pt idx="34" formatCode="#,##0">
                  <c:v>2015</c:v>
                </c:pt>
                <c:pt idx="35" formatCode="#,##0">
                  <c:v>2016</c:v>
                </c:pt>
                <c:pt idx="36" formatCode="#,##0">
                  <c:v>2017</c:v>
                </c:pt>
                <c:pt idx="37" formatCode="#,##0">
                  <c:v>2018</c:v>
                </c:pt>
              </c:numCache>
            </c:numRef>
          </c:cat>
          <c:val>
            <c:numRef>
              <c:f>'Crime survey England and Wales'!$B$32:$AM$32</c:f>
              <c:numCache>
                <c:formatCode>0.0</c:formatCode>
                <c:ptCount val="38"/>
                <c:pt idx="0" formatCode="_-* #,##0.0_-;\-* #,##0.0_-;_-* &quot;-&quot;??_-;_-@_-">
                  <c:v>3.4109151565600548</c:v>
                </c:pt>
                <c:pt idx="1">
                  <c:v>3.6932954833313656</c:v>
                </c:pt>
                <c:pt idx="2" formatCode="_-* #,##0.0_-;\-* #,##0.0_-;_-* &quot;-&quot;??_-;_-@_-">
                  <c:v>3.9756758101026763</c:v>
                </c:pt>
                <c:pt idx="3">
                  <c:v>4.2039716402632061</c:v>
                </c:pt>
                <c:pt idx="4">
                  <c:v>4.4322674704237368</c:v>
                </c:pt>
                <c:pt idx="5">
                  <c:v>4.6605633005842666</c:v>
                </c:pt>
                <c:pt idx="6" formatCode="_-* #,##0.0_-;\-* #,##0.0_-;_-* &quot;-&quot;??_-;_-@_-">
                  <c:v>4.8888591307447964</c:v>
                </c:pt>
                <c:pt idx="7">
                  <c:v>4.9866052242023349</c:v>
                </c:pt>
                <c:pt idx="8">
                  <c:v>5.0843513176598734</c:v>
                </c:pt>
                <c:pt idx="9">
                  <c:v>5.1820974111174118</c:v>
                </c:pt>
                <c:pt idx="10" formatCode="_-* #,##0.0_-;\-* #,##0.0_-;_-* &quot;-&quot;??_-;_-@_-">
                  <c:v>5.2798435045749503</c:v>
                </c:pt>
                <c:pt idx="11">
                  <c:v>5.892464427899144</c:v>
                </c:pt>
                <c:pt idx="12" formatCode="_-* #,##0.0_-;\-* #,##0.0_-;_-* &quot;-&quot;??_-;_-@_-">
                  <c:v>6.5050853512233386</c:v>
                </c:pt>
                <c:pt idx="13">
                  <c:v>6.4309800713788476</c:v>
                </c:pt>
                <c:pt idx="14" formatCode="_-* #,##0.0_-;\-* #,##0.0_-;_-* &quot;-&quot;??_-;_-@_-">
                  <c:v>6.3568747915343558</c:v>
                </c:pt>
                <c:pt idx="15">
                  <c:v>6.0017112778626611</c:v>
                </c:pt>
                <c:pt idx="16" formatCode="_-* #,##0.0_-;\-* #,##0.0_-;_-* &quot;-&quot;??_-;_-@_-">
                  <c:v>5.6465477641909665</c:v>
                </c:pt>
                <c:pt idx="17">
                  <c:v>4.9809699158179992</c:v>
                </c:pt>
                <c:pt idx="18" formatCode="_-* #,##0.0_-;\-* #,##0.0_-;_-* &quot;-&quot;??_-;_-@_-">
                  <c:v>4.3153920674450328</c:v>
                </c:pt>
                <c:pt idx="19">
                  <c:v>4.0144457019719777</c:v>
                </c:pt>
                <c:pt idx="20">
                  <c:v>3.7134993364989235</c:v>
                </c:pt>
                <c:pt idx="21" formatCode="_-* #,##0.0_-;\-* #,##0.0_-;_-* &quot;-&quot;??_-;_-@_-">
                  <c:v>3.4125529710258689</c:v>
                </c:pt>
                <c:pt idx="22" formatCode="_-* #,##0.0_-;\-* #,##0.0_-;_-* &quot;-&quot;??_-;_-@_-">
                  <c:v>3.3845237598593991</c:v>
                </c:pt>
                <c:pt idx="23" formatCode="_-* #,##0.0_-;\-* #,##0.0_-;_-* &quot;-&quot;??_-;_-@_-">
                  <c:v>3.2463739107812652</c:v>
                </c:pt>
                <c:pt idx="24" formatCode="_-* #,##0.0_-;\-* #,##0.0_-;_-* &quot;-&quot;??_-;_-@_-">
                  <c:v>2.727099833628102</c:v>
                </c:pt>
                <c:pt idx="25" formatCode="_-* #,##0.0_-;\-* #,##0.0_-;_-* &quot;-&quot;??_-;_-@_-">
                  <c:v>2.4676333059453777</c:v>
                </c:pt>
                <c:pt idx="26" formatCode="_-* #,##0.0_-;\-* #,##0.0_-;_-* &quot;-&quot;??_-;_-@_-">
                  <c:v>2.5570898839480258</c:v>
                </c:pt>
                <c:pt idx="27" formatCode="_-* #,##0.0_-;\-* #,##0.0_-;_-* &quot;-&quot;??_-;_-@_-">
                  <c:v>2.4262113072807963</c:v>
                </c:pt>
                <c:pt idx="28" formatCode="_-* #,##0.0_-;\-* #,##0.0_-;_-* &quot;-&quot;??_-;_-@_-">
                  <c:v>2.4794588933956536</c:v>
                </c:pt>
                <c:pt idx="29" formatCode="_-* #,##0.0_-;\-* #,##0.0_-;_-* &quot;-&quot;??_-;_-@_-">
                  <c:v>2.2466612980911007</c:v>
                </c:pt>
                <c:pt idx="30" formatCode="_-* #,##0.0_-;\-* #,##0.0_-;_-* &quot;-&quot;??_-;_-@_-">
                  <c:v>2.5492410181100533</c:v>
                </c:pt>
                <c:pt idx="31" formatCode="_-* #,##0.0_-;\-* #,##0.0_-;_-* &quot;-&quot;??_-;_-@_-">
                  <c:v>2.3678838084726421</c:v>
                </c:pt>
                <c:pt idx="32" formatCode="_-* #,##0.0_-;\-* #,##0.0_-;_-* &quot;-&quot;??_-;_-@_-">
                  <c:v>2.1108262112227636</c:v>
                </c:pt>
                <c:pt idx="33" formatCode="_-* #,##0.0_-;\-* #,##0.0_-;_-* &quot;-&quot;??_-;_-@_-">
                  <c:v>1.9459271427366092</c:v>
                </c:pt>
                <c:pt idx="34" formatCode="_-* #,##0.0_-;\-* #,##0.0_-;_-* &quot;-&quot;??_-;_-@_-">
                  <c:v>1.8840429417580242</c:v>
                </c:pt>
                <c:pt idx="35" formatCode="_-* #,##0.0_-;\-* #,##0.0_-;_-* &quot;-&quot;??_-;_-@_-">
                  <c:v>1.5885034762178847</c:v>
                </c:pt>
                <c:pt idx="36" formatCode="_-* #,##0.0_-;\-* #,##0.0_-;_-* &quot;-&quot;??_-;_-@_-">
                  <c:v>1.4928594869147334</c:v>
                </c:pt>
                <c:pt idx="37" formatCode="_-* #,##0.0_-;\-* #,##0.0_-;_-* &quot;-&quot;??_-;_-@_-">
                  <c:v>1.6790852467778701</c:v>
                </c:pt>
              </c:numCache>
            </c:numRef>
          </c:val>
          <c:smooth val="0"/>
          <c:extLst>
            <c:ext xmlns:c16="http://schemas.microsoft.com/office/drawing/2014/chart" uri="{C3380CC4-5D6E-409C-BE32-E72D297353CC}">
              <c16:uniqueId val="{0000000A-9323-42E9-A305-4F398FA26783}"/>
            </c:ext>
          </c:extLst>
        </c:ser>
        <c:dLbls>
          <c:showLegendKey val="0"/>
          <c:showVal val="0"/>
          <c:showCatName val="0"/>
          <c:showSerName val="0"/>
          <c:showPercent val="0"/>
          <c:showBubbleSize val="0"/>
        </c:dLbls>
        <c:marker val="1"/>
        <c:smooth val="0"/>
        <c:axId val="563663600"/>
        <c:axId val="563662288"/>
      </c:lineChart>
      <c:lineChart>
        <c:grouping val="standard"/>
        <c:varyColors val="0"/>
        <c:ser>
          <c:idx val="1"/>
          <c:order val="1"/>
          <c:tx>
            <c:strRef>
              <c:f>'Crime survey England and Wales'!$A$38</c:f>
              <c:strCache>
                <c:ptCount val="1"/>
                <c:pt idx="0">
                  <c:v>Percent with entry</c:v>
                </c:pt>
              </c:strCache>
            </c:strRef>
          </c:tx>
          <c:spPr>
            <a:ln w="28575" cap="rnd">
              <a:solidFill>
                <a:schemeClr val="accent2"/>
              </a:solidFill>
              <a:round/>
            </a:ln>
            <a:effectLst/>
          </c:spPr>
          <c:marker>
            <c:symbol val="square"/>
            <c:size val="5"/>
            <c:spPr>
              <a:solidFill>
                <a:schemeClr val="accent2"/>
              </a:solidFill>
              <a:ln w="9525">
                <a:solidFill>
                  <a:schemeClr val="accent2"/>
                </a:solidFill>
              </a:ln>
              <a:effectLst/>
            </c:spPr>
          </c:marker>
          <c:dPt>
            <c:idx val="0"/>
            <c:marker>
              <c:symbol val="square"/>
              <c:size val="5"/>
              <c:spPr>
                <a:solidFill>
                  <a:schemeClr val="tx1"/>
                </a:solidFill>
                <a:ln w="9525">
                  <a:solidFill>
                    <a:schemeClr val="accent2"/>
                  </a:solidFill>
                </a:ln>
                <a:effectLst/>
              </c:spPr>
            </c:marker>
            <c:bubble3D val="0"/>
            <c:extLst>
              <c:ext xmlns:c16="http://schemas.microsoft.com/office/drawing/2014/chart" uri="{C3380CC4-5D6E-409C-BE32-E72D297353CC}">
                <c16:uniqueId val="{0000000B-9323-42E9-A305-4F398FA26783}"/>
              </c:ext>
            </c:extLst>
          </c:dPt>
          <c:dPt>
            <c:idx val="2"/>
            <c:marker>
              <c:symbol val="square"/>
              <c:size val="5"/>
              <c:spPr>
                <a:solidFill>
                  <a:schemeClr val="tx1"/>
                </a:solidFill>
                <a:ln w="9525">
                  <a:solidFill>
                    <a:schemeClr val="accent2"/>
                  </a:solidFill>
                </a:ln>
                <a:effectLst/>
              </c:spPr>
            </c:marker>
            <c:bubble3D val="0"/>
            <c:extLst>
              <c:ext xmlns:c16="http://schemas.microsoft.com/office/drawing/2014/chart" uri="{C3380CC4-5D6E-409C-BE32-E72D297353CC}">
                <c16:uniqueId val="{0000000C-9323-42E9-A305-4F398FA26783}"/>
              </c:ext>
            </c:extLst>
          </c:dPt>
          <c:dPt>
            <c:idx val="5"/>
            <c:marker>
              <c:symbol val="square"/>
              <c:size val="5"/>
              <c:spPr>
                <a:solidFill>
                  <a:schemeClr val="tx1"/>
                </a:solidFill>
                <a:ln w="9525">
                  <a:solidFill>
                    <a:schemeClr val="accent2"/>
                  </a:solidFill>
                </a:ln>
                <a:effectLst/>
              </c:spPr>
            </c:marker>
            <c:bubble3D val="0"/>
            <c:extLst>
              <c:ext xmlns:c16="http://schemas.microsoft.com/office/drawing/2014/chart" uri="{C3380CC4-5D6E-409C-BE32-E72D297353CC}">
                <c16:uniqueId val="{0000000D-9323-42E9-A305-4F398FA26783}"/>
              </c:ext>
            </c:extLst>
          </c:dPt>
          <c:dPt>
            <c:idx val="10"/>
            <c:marker>
              <c:symbol val="square"/>
              <c:size val="5"/>
              <c:spPr>
                <a:solidFill>
                  <a:schemeClr val="tx1"/>
                </a:solidFill>
                <a:ln w="9525">
                  <a:solidFill>
                    <a:schemeClr val="accent2"/>
                  </a:solidFill>
                </a:ln>
                <a:effectLst/>
              </c:spPr>
            </c:marker>
            <c:bubble3D val="0"/>
            <c:extLst>
              <c:ext xmlns:c16="http://schemas.microsoft.com/office/drawing/2014/chart" uri="{C3380CC4-5D6E-409C-BE32-E72D297353CC}">
                <c16:uniqueId val="{0000000E-9323-42E9-A305-4F398FA26783}"/>
              </c:ext>
            </c:extLst>
          </c:dPt>
          <c:dPt>
            <c:idx val="12"/>
            <c:marker>
              <c:symbol val="square"/>
              <c:size val="5"/>
              <c:spPr>
                <a:solidFill>
                  <a:schemeClr val="tx1"/>
                </a:solidFill>
                <a:ln w="9525">
                  <a:solidFill>
                    <a:schemeClr val="accent2"/>
                  </a:solidFill>
                </a:ln>
                <a:effectLst/>
              </c:spPr>
            </c:marker>
            <c:bubble3D val="0"/>
            <c:extLst>
              <c:ext xmlns:c16="http://schemas.microsoft.com/office/drawing/2014/chart" uri="{C3380CC4-5D6E-409C-BE32-E72D297353CC}">
                <c16:uniqueId val="{0000000F-9323-42E9-A305-4F398FA26783}"/>
              </c:ext>
            </c:extLst>
          </c:dPt>
          <c:dPt>
            <c:idx val="14"/>
            <c:marker>
              <c:symbol val="square"/>
              <c:size val="5"/>
              <c:spPr>
                <a:solidFill>
                  <a:schemeClr val="tx1"/>
                </a:solidFill>
                <a:ln w="9525">
                  <a:solidFill>
                    <a:schemeClr val="accent2"/>
                  </a:solidFill>
                </a:ln>
                <a:effectLst/>
              </c:spPr>
            </c:marker>
            <c:bubble3D val="0"/>
            <c:extLst>
              <c:ext xmlns:c16="http://schemas.microsoft.com/office/drawing/2014/chart" uri="{C3380CC4-5D6E-409C-BE32-E72D297353CC}">
                <c16:uniqueId val="{00000010-9323-42E9-A305-4F398FA26783}"/>
              </c:ext>
            </c:extLst>
          </c:dPt>
          <c:dPt>
            <c:idx val="16"/>
            <c:marker>
              <c:symbol val="square"/>
              <c:size val="5"/>
              <c:spPr>
                <a:solidFill>
                  <a:schemeClr val="tx1"/>
                </a:solidFill>
                <a:ln w="9525">
                  <a:solidFill>
                    <a:schemeClr val="accent2"/>
                  </a:solidFill>
                </a:ln>
                <a:effectLst/>
              </c:spPr>
            </c:marker>
            <c:bubble3D val="0"/>
            <c:extLst>
              <c:ext xmlns:c16="http://schemas.microsoft.com/office/drawing/2014/chart" uri="{C3380CC4-5D6E-409C-BE32-E72D297353CC}">
                <c16:uniqueId val="{00000011-9323-42E9-A305-4F398FA26783}"/>
              </c:ext>
            </c:extLst>
          </c:dPt>
          <c:dPt>
            <c:idx val="18"/>
            <c:marker>
              <c:symbol val="square"/>
              <c:size val="5"/>
              <c:spPr>
                <a:solidFill>
                  <a:schemeClr val="tx1"/>
                </a:solidFill>
                <a:ln w="9525">
                  <a:solidFill>
                    <a:schemeClr val="accent2"/>
                  </a:solidFill>
                </a:ln>
                <a:effectLst/>
              </c:spPr>
            </c:marker>
            <c:bubble3D val="0"/>
            <c:extLst>
              <c:ext xmlns:c16="http://schemas.microsoft.com/office/drawing/2014/chart" uri="{C3380CC4-5D6E-409C-BE32-E72D297353CC}">
                <c16:uniqueId val="{00000012-9323-42E9-A305-4F398FA26783}"/>
              </c:ext>
            </c:extLst>
          </c:dPt>
          <c:dPt>
            <c:idx val="21"/>
            <c:marker>
              <c:symbol val="square"/>
              <c:size val="5"/>
              <c:spPr>
                <a:solidFill>
                  <a:schemeClr val="tx1"/>
                </a:solidFill>
                <a:ln w="9525">
                  <a:solidFill>
                    <a:schemeClr val="accent2"/>
                  </a:solidFill>
                </a:ln>
                <a:effectLst/>
              </c:spPr>
            </c:marker>
            <c:bubble3D val="0"/>
            <c:extLst>
              <c:ext xmlns:c16="http://schemas.microsoft.com/office/drawing/2014/chart" uri="{C3380CC4-5D6E-409C-BE32-E72D297353CC}">
                <c16:uniqueId val="{00000013-9323-42E9-A305-4F398FA26783}"/>
              </c:ext>
            </c:extLst>
          </c:dPt>
          <c:val>
            <c:numRef>
              <c:f>'Crime survey England and Wales'!$B$38:$AM$38</c:f>
              <c:numCache>
                <c:formatCode>0.0%</c:formatCode>
                <c:ptCount val="38"/>
                <c:pt idx="0" formatCode="0%">
                  <c:v>0.63409878691190369</c:v>
                </c:pt>
                <c:pt idx="1">
                  <c:v>0.6188402911062395</c:v>
                </c:pt>
                <c:pt idx="2">
                  <c:v>0.60358179530057532</c:v>
                </c:pt>
                <c:pt idx="3">
                  <c:v>0.59552486690151474</c:v>
                </c:pt>
                <c:pt idx="4">
                  <c:v>0.58746793850245427</c:v>
                </c:pt>
                <c:pt idx="5">
                  <c:v>0.5794110101033938</c:v>
                </c:pt>
                <c:pt idx="6" formatCode="0%">
                  <c:v>0.57135408170433322</c:v>
                </c:pt>
                <c:pt idx="7">
                  <c:v>0.59349765344229377</c:v>
                </c:pt>
                <c:pt idx="8">
                  <c:v>0.61564122518025433</c:v>
                </c:pt>
                <c:pt idx="9">
                  <c:v>0.63778479691821499</c:v>
                </c:pt>
                <c:pt idx="10" formatCode="0%">
                  <c:v>0.65992836865617555</c:v>
                </c:pt>
                <c:pt idx="11">
                  <c:v>0.63377061685817382</c:v>
                </c:pt>
                <c:pt idx="12" formatCode="0%">
                  <c:v>0.60761286506017198</c:v>
                </c:pt>
                <c:pt idx="13">
                  <c:v>0.59659970264705975</c:v>
                </c:pt>
                <c:pt idx="14" formatCode="0%">
                  <c:v>0.58558654023394752</c:v>
                </c:pt>
                <c:pt idx="15">
                  <c:v>0.57493481352980236</c:v>
                </c:pt>
                <c:pt idx="16" formatCode="0%">
                  <c:v>0.5642830868256572</c:v>
                </c:pt>
                <c:pt idx="17">
                  <c:v>0.57604730645108715</c:v>
                </c:pt>
                <c:pt idx="18" formatCode="0%">
                  <c:v>0.58781152607651699</c:v>
                </c:pt>
                <c:pt idx="19">
                  <c:v>0.59133058721588516</c:v>
                </c:pt>
                <c:pt idx="20">
                  <c:v>0.59484964835525334</c:v>
                </c:pt>
                <c:pt idx="21" formatCode="0%">
                  <c:v>0.59836870949462151</c:v>
                </c:pt>
                <c:pt idx="22" formatCode="0%">
                  <c:v>0.60289306751685567</c:v>
                </c:pt>
                <c:pt idx="23" formatCode="0%">
                  <c:v>0.59388325568890887</c:v>
                </c:pt>
                <c:pt idx="24" formatCode="0%">
                  <c:v>0.63139250277609038</c:v>
                </c:pt>
                <c:pt idx="25" formatCode="0%">
                  <c:v>0.61058742225777263</c:v>
                </c:pt>
                <c:pt idx="26" formatCode="0%">
                  <c:v>0.59770991593929867</c:v>
                </c:pt>
                <c:pt idx="27" formatCode="0%">
                  <c:v>0.5934540427418874</c:v>
                </c:pt>
                <c:pt idx="28" formatCode="0%">
                  <c:v>0.62214587890217032</c:v>
                </c:pt>
                <c:pt idx="29" formatCode="0%">
                  <c:v>0.6333108821388248</c:v>
                </c:pt>
                <c:pt idx="30" formatCode="0%">
                  <c:v>0.60987571110854077</c:v>
                </c:pt>
                <c:pt idx="31" formatCode="0%">
                  <c:v>0.63131652576289343</c:v>
                </c:pt>
                <c:pt idx="32" formatCode="0%">
                  <c:v>0.59013107673790177</c:v>
                </c:pt>
                <c:pt idx="33" formatCode="0%">
                  <c:v>0.60736013093940511</c:v>
                </c:pt>
                <c:pt idx="34" formatCode="0%">
                  <c:v>0.58232752053769765</c:v>
                </c:pt>
                <c:pt idx="35" formatCode="0%">
                  <c:v>0.58149458499854578</c:v>
                </c:pt>
                <c:pt idx="36" formatCode="0%">
                  <c:v>0.58625221582066778</c:v>
                </c:pt>
                <c:pt idx="37" formatCode="0%">
                  <c:v>0.60002233602427635</c:v>
                </c:pt>
              </c:numCache>
            </c:numRef>
          </c:val>
          <c:smooth val="0"/>
          <c:extLst>
            <c:ext xmlns:c16="http://schemas.microsoft.com/office/drawing/2014/chart" uri="{C3380CC4-5D6E-409C-BE32-E72D297353CC}">
              <c16:uniqueId val="{00000014-9323-42E9-A305-4F398FA26783}"/>
            </c:ext>
          </c:extLst>
        </c:ser>
        <c:ser>
          <c:idx val="2"/>
          <c:order val="2"/>
          <c:tx>
            <c:strRef>
              <c:f>'Crime survey England and Wales'!$A$39</c:f>
              <c:strCache>
                <c:ptCount val="1"/>
                <c:pt idx="0">
                  <c:v>Percent with loss</c:v>
                </c:pt>
              </c:strCache>
            </c:strRef>
          </c:tx>
          <c:spPr>
            <a:ln w="28575" cap="rnd">
              <a:noFill/>
              <a:round/>
            </a:ln>
            <a:effectLst/>
          </c:spPr>
          <c:marker>
            <c:symbol val="none"/>
          </c:marker>
          <c:dPt>
            <c:idx val="0"/>
            <c:marker>
              <c:symbol val="none"/>
            </c:marker>
            <c:bubble3D val="0"/>
            <c:extLst>
              <c:ext xmlns:c16="http://schemas.microsoft.com/office/drawing/2014/chart" uri="{C3380CC4-5D6E-409C-BE32-E72D297353CC}">
                <c16:uniqueId val="{00000015-9323-42E9-A305-4F398FA26783}"/>
              </c:ext>
            </c:extLst>
          </c:dPt>
          <c:dPt>
            <c:idx val="2"/>
            <c:marker>
              <c:symbol val="none"/>
            </c:marker>
            <c:bubble3D val="0"/>
            <c:extLst>
              <c:ext xmlns:c16="http://schemas.microsoft.com/office/drawing/2014/chart" uri="{C3380CC4-5D6E-409C-BE32-E72D297353CC}">
                <c16:uniqueId val="{00000016-9323-42E9-A305-4F398FA26783}"/>
              </c:ext>
            </c:extLst>
          </c:dPt>
          <c:dPt>
            <c:idx val="5"/>
            <c:marker>
              <c:symbol val="none"/>
            </c:marker>
            <c:bubble3D val="0"/>
            <c:extLst>
              <c:ext xmlns:c16="http://schemas.microsoft.com/office/drawing/2014/chart" uri="{C3380CC4-5D6E-409C-BE32-E72D297353CC}">
                <c16:uniqueId val="{00000017-9323-42E9-A305-4F398FA26783}"/>
              </c:ext>
            </c:extLst>
          </c:dPt>
          <c:dPt>
            <c:idx val="10"/>
            <c:marker>
              <c:symbol val="none"/>
            </c:marker>
            <c:bubble3D val="0"/>
            <c:extLst>
              <c:ext xmlns:c16="http://schemas.microsoft.com/office/drawing/2014/chart" uri="{C3380CC4-5D6E-409C-BE32-E72D297353CC}">
                <c16:uniqueId val="{00000018-9323-42E9-A305-4F398FA26783}"/>
              </c:ext>
            </c:extLst>
          </c:dPt>
          <c:dPt>
            <c:idx val="12"/>
            <c:marker>
              <c:symbol val="none"/>
            </c:marker>
            <c:bubble3D val="0"/>
            <c:extLst>
              <c:ext xmlns:c16="http://schemas.microsoft.com/office/drawing/2014/chart" uri="{C3380CC4-5D6E-409C-BE32-E72D297353CC}">
                <c16:uniqueId val="{00000019-9323-42E9-A305-4F398FA26783}"/>
              </c:ext>
            </c:extLst>
          </c:dPt>
          <c:dPt>
            <c:idx val="14"/>
            <c:marker>
              <c:symbol val="none"/>
            </c:marker>
            <c:bubble3D val="0"/>
            <c:extLst>
              <c:ext xmlns:c16="http://schemas.microsoft.com/office/drawing/2014/chart" uri="{C3380CC4-5D6E-409C-BE32-E72D297353CC}">
                <c16:uniqueId val="{0000001A-9323-42E9-A305-4F398FA26783}"/>
              </c:ext>
            </c:extLst>
          </c:dPt>
          <c:dPt>
            <c:idx val="16"/>
            <c:marker>
              <c:symbol val="none"/>
            </c:marker>
            <c:bubble3D val="0"/>
            <c:extLst>
              <c:ext xmlns:c16="http://schemas.microsoft.com/office/drawing/2014/chart" uri="{C3380CC4-5D6E-409C-BE32-E72D297353CC}">
                <c16:uniqueId val="{0000001B-9323-42E9-A305-4F398FA26783}"/>
              </c:ext>
            </c:extLst>
          </c:dPt>
          <c:dPt>
            <c:idx val="18"/>
            <c:marker>
              <c:symbol val="none"/>
            </c:marker>
            <c:bubble3D val="0"/>
            <c:extLst>
              <c:ext xmlns:c16="http://schemas.microsoft.com/office/drawing/2014/chart" uri="{C3380CC4-5D6E-409C-BE32-E72D297353CC}">
                <c16:uniqueId val="{0000001C-9323-42E9-A305-4F398FA26783}"/>
              </c:ext>
            </c:extLst>
          </c:dPt>
          <c:dPt>
            <c:idx val="21"/>
            <c:marker>
              <c:symbol val="none"/>
            </c:marker>
            <c:bubble3D val="0"/>
            <c:extLst>
              <c:ext xmlns:c16="http://schemas.microsoft.com/office/drawing/2014/chart" uri="{C3380CC4-5D6E-409C-BE32-E72D297353CC}">
                <c16:uniqueId val="{0000001D-9323-42E9-A305-4F398FA26783}"/>
              </c:ext>
            </c:extLst>
          </c:dPt>
          <c:val>
            <c:numRef>
              <c:f>'Crime survey England and Wales'!$B$39:$AM$39</c:f>
              <c:numCache>
                <c:formatCode>0.0%</c:formatCode>
                <c:ptCount val="38"/>
                <c:pt idx="0" formatCode="0%">
                  <c:v>0.52637564993851693</c:v>
                </c:pt>
                <c:pt idx="1">
                  <c:v>0.51698345054382566</c:v>
                </c:pt>
                <c:pt idx="2" formatCode="0%">
                  <c:v>0.50759125114913439</c:v>
                </c:pt>
                <c:pt idx="3">
                  <c:v>0.49480246379675485</c:v>
                </c:pt>
                <c:pt idx="4">
                  <c:v>0.48201367644437532</c:v>
                </c:pt>
                <c:pt idx="5">
                  <c:v>0.46922488909199578</c:v>
                </c:pt>
                <c:pt idx="6" formatCode="0%">
                  <c:v>0.45643610173961624</c:v>
                </c:pt>
                <c:pt idx="7">
                  <c:v>0.48044234942628439</c:v>
                </c:pt>
                <c:pt idx="8">
                  <c:v>0.50444859711295265</c:v>
                </c:pt>
                <c:pt idx="9">
                  <c:v>0.52845484479962079</c:v>
                </c:pt>
                <c:pt idx="10" formatCode="0%">
                  <c:v>0.55246109248628894</c:v>
                </c:pt>
                <c:pt idx="11">
                  <c:v>0.52431427320458268</c:v>
                </c:pt>
                <c:pt idx="12" formatCode="0%">
                  <c:v>0.49616745392287637</c:v>
                </c:pt>
                <c:pt idx="13">
                  <c:v>0.4885354102181137</c:v>
                </c:pt>
                <c:pt idx="14" formatCode="0%">
                  <c:v>0.48090336651335103</c:v>
                </c:pt>
                <c:pt idx="15">
                  <c:v>0.46589478331255707</c:v>
                </c:pt>
                <c:pt idx="16" formatCode="0%">
                  <c:v>0.45088620011176311</c:v>
                </c:pt>
                <c:pt idx="17">
                  <c:v>0.45009742930597618</c:v>
                </c:pt>
                <c:pt idx="18" formatCode="0%">
                  <c:v>0.4493086585001892</c:v>
                </c:pt>
                <c:pt idx="19">
                  <c:v>0.45288579915203719</c:v>
                </c:pt>
                <c:pt idx="20">
                  <c:v>0.45646293980388519</c:v>
                </c:pt>
                <c:pt idx="21" formatCode="0%">
                  <c:v>0.46004008045573319</c:v>
                </c:pt>
                <c:pt idx="22" formatCode="0%">
                  <c:v>0.46986563719846453</c:v>
                </c:pt>
                <c:pt idx="23" formatCode="0%">
                  <c:v>0.48334718255850478</c:v>
                </c:pt>
                <c:pt idx="24" formatCode="0%">
                  <c:v>0.45886361389544933</c:v>
                </c:pt>
                <c:pt idx="25" formatCode="0%">
                  <c:v>0.4733880687773479</c:v>
                </c:pt>
                <c:pt idx="26" formatCode="0%">
                  <c:v>0.46483017529340459</c:v>
                </c:pt>
                <c:pt idx="27" formatCode="0%">
                  <c:v>0.45194386095727507</c:v>
                </c:pt>
                <c:pt idx="28" formatCode="0%">
                  <c:v>0.47501319840556921</c:v>
                </c:pt>
                <c:pt idx="29" formatCode="0%">
                  <c:v>0.463549503524322</c:v>
                </c:pt>
                <c:pt idx="30" formatCode="0%">
                  <c:v>0.42554878751944197</c:v>
                </c:pt>
                <c:pt idx="31" formatCode="0%">
                  <c:v>0.45472938298312965</c:v>
                </c:pt>
                <c:pt idx="32" formatCode="0%">
                  <c:v>0.43088430477135309</c:v>
                </c:pt>
                <c:pt idx="33" formatCode="0%">
                  <c:v>0.4230572269060156</c:v>
                </c:pt>
                <c:pt idx="34" formatCode="0%">
                  <c:v>0.40289234040710648</c:v>
                </c:pt>
                <c:pt idx="35" formatCode="0%">
                  <c:v>0.39394334153798477</c:v>
                </c:pt>
                <c:pt idx="36" formatCode="0%">
                  <c:v>0.36873365194597962</c:v>
                </c:pt>
                <c:pt idx="37" formatCode="0%">
                  <c:v>0.41686800805708613</c:v>
                </c:pt>
              </c:numCache>
            </c:numRef>
          </c:val>
          <c:smooth val="0"/>
          <c:extLst>
            <c:ext xmlns:c16="http://schemas.microsoft.com/office/drawing/2014/chart" uri="{C3380CC4-5D6E-409C-BE32-E72D297353CC}">
              <c16:uniqueId val="{0000001E-9323-42E9-A305-4F398FA26783}"/>
            </c:ext>
          </c:extLst>
        </c:ser>
        <c:dLbls>
          <c:showLegendKey val="0"/>
          <c:showVal val="0"/>
          <c:showCatName val="0"/>
          <c:showSerName val="0"/>
          <c:showPercent val="0"/>
          <c:showBubbleSize val="0"/>
        </c:dLbls>
        <c:marker val="1"/>
        <c:smooth val="0"/>
        <c:axId val="668295400"/>
        <c:axId val="668299992"/>
      </c:lineChart>
      <c:catAx>
        <c:axId val="56366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3662288"/>
        <c:crossesAt val="0"/>
        <c:auto val="1"/>
        <c:lblAlgn val="ctr"/>
        <c:lblOffset val="100"/>
        <c:noMultiLvlLbl val="0"/>
      </c:catAx>
      <c:valAx>
        <c:axId val="56366228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smtClean="0"/>
                  <a:t>% dwellings</a:t>
                </a:r>
                <a:endParaRPr lang="en-A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3663600"/>
        <c:crosses val="autoZero"/>
        <c:crossBetween val="between"/>
      </c:valAx>
      <c:valAx>
        <c:axId val="668299992"/>
        <c:scaling>
          <c:orientation val="minMax"/>
          <c:max val="0.70000000000000007"/>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smtClean="0"/>
                  <a:t>% burglaries</a:t>
                </a:r>
                <a:endParaRPr lang="en-A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8295400"/>
        <c:crosses val="max"/>
        <c:crossBetween val="between"/>
      </c:valAx>
      <c:catAx>
        <c:axId val="668295400"/>
        <c:scaling>
          <c:orientation val="minMax"/>
        </c:scaling>
        <c:delete val="1"/>
        <c:axPos val="b"/>
        <c:majorTickMark val="out"/>
        <c:minorTickMark val="none"/>
        <c:tickLblPos val="nextTo"/>
        <c:crossAx val="668299992"/>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'Crime survey England and Wales'!$A$15</c:f>
              <c:strCache>
                <c:ptCount val="1"/>
                <c:pt idx="0">
                  <c:v>Domestic burglary in a dwelling</c:v>
                </c:pt>
              </c:strCache>
            </c:strRef>
          </c:tx>
          <c:spPr>
            <a:ln w="28575" cap="rnd">
              <a:solidFill>
                <a:schemeClr val="accent1"/>
              </a:solidFill>
              <a:round/>
            </a:ln>
            <a:effectLst/>
          </c:spPr>
          <c:marker>
            <c:symbol val="square"/>
            <c:size val="5"/>
            <c:spPr>
              <a:solidFill>
                <a:schemeClr val="accent1"/>
              </a:solidFill>
              <a:ln w="9525">
                <a:solidFill>
                  <a:schemeClr val="accent1"/>
                </a:solidFill>
              </a:ln>
              <a:effectLst/>
            </c:spPr>
          </c:marker>
          <c:dPt>
            <c:idx val="0"/>
            <c:marker>
              <c:symbol val="square"/>
              <c:size val="5"/>
              <c:spPr>
                <a:solidFill>
                  <a:schemeClr val="tx1"/>
                </a:solidFill>
                <a:ln w="9525">
                  <a:solidFill>
                    <a:schemeClr val="tx1"/>
                  </a:solidFill>
                </a:ln>
                <a:effectLst/>
              </c:spPr>
            </c:marker>
            <c:bubble3D val="0"/>
            <c:spPr>
              <a:ln w="28575" cap="rnd">
                <a:solidFill>
                  <a:schemeClr val="tx1"/>
                </a:solidFill>
                <a:round/>
              </a:ln>
              <a:effectLst/>
            </c:spPr>
            <c:extLst>
              <c:ext xmlns:c16="http://schemas.microsoft.com/office/drawing/2014/chart" uri="{C3380CC4-5D6E-409C-BE32-E72D297353CC}">
                <c16:uniqueId val="{00000001-9323-42E9-A305-4F398FA26783}"/>
              </c:ext>
            </c:extLst>
          </c:dPt>
          <c:dPt>
            <c:idx val="2"/>
            <c:marker>
              <c:symbol val="square"/>
              <c:size val="5"/>
              <c:spPr>
                <a:solidFill>
                  <a:schemeClr val="tx1"/>
                </a:solidFill>
                <a:ln w="9525">
                  <a:solidFill>
                    <a:schemeClr val="accent1"/>
                  </a:solidFill>
                </a:ln>
                <a:effectLst/>
              </c:spPr>
            </c:marker>
            <c:bubble3D val="0"/>
            <c:extLst>
              <c:ext xmlns:c16="http://schemas.microsoft.com/office/drawing/2014/chart" uri="{C3380CC4-5D6E-409C-BE32-E72D297353CC}">
                <c16:uniqueId val="{00000002-9323-42E9-A305-4F398FA26783}"/>
              </c:ext>
            </c:extLst>
          </c:dPt>
          <c:dPt>
            <c:idx val="5"/>
            <c:marker>
              <c:symbol val="square"/>
              <c:size val="5"/>
              <c:spPr>
                <a:solidFill>
                  <a:schemeClr val="tx1"/>
                </a:solidFill>
                <a:ln w="9525">
                  <a:solidFill>
                    <a:schemeClr val="accent1"/>
                  </a:solidFill>
                </a:ln>
                <a:effectLst/>
              </c:spPr>
            </c:marker>
            <c:bubble3D val="0"/>
            <c:extLst>
              <c:ext xmlns:c16="http://schemas.microsoft.com/office/drawing/2014/chart" uri="{C3380CC4-5D6E-409C-BE32-E72D297353CC}">
                <c16:uniqueId val="{00000003-9323-42E9-A305-4F398FA26783}"/>
              </c:ext>
            </c:extLst>
          </c:dPt>
          <c:dPt>
            <c:idx val="10"/>
            <c:marker>
              <c:symbol val="square"/>
              <c:size val="5"/>
              <c:spPr>
                <a:solidFill>
                  <a:schemeClr val="tx1"/>
                </a:solidFill>
                <a:ln w="9525">
                  <a:solidFill>
                    <a:schemeClr val="accent1"/>
                  </a:solidFill>
                </a:ln>
                <a:effectLst/>
              </c:spPr>
            </c:marker>
            <c:bubble3D val="0"/>
            <c:extLst>
              <c:ext xmlns:c16="http://schemas.microsoft.com/office/drawing/2014/chart" uri="{C3380CC4-5D6E-409C-BE32-E72D297353CC}">
                <c16:uniqueId val="{00000004-9323-42E9-A305-4F398FA26783}"/>
              </c:ext>
            </c:extLst>
          </c:dPt>
          <c:dPt>
            <c:idx val="12"/>
            <c:marker>
              <c:symbol val="square"/>
              <c:size val="5"/>
              <c:spPr>
                <a:solidFill>
                  <a:schemeClr val="tx1"/>
                </a:solidFill>
                <a:ln w="9525">
                  <a:solidFill>
                    <a:schemeClr val="accent1"/>
                  </a:solidFill>
                </a:ln>
                <a:effectLst/>
              </c:spPr>
            </c:marker>
            <c:bubble3D val="0"/>
            <c:extLst>
              <c:ext xmlns:c16="http://schemas.microsoft.com/office/drawing/2014/chart" uri="{C3380CC4-5D6E-409C-BE32-E72D297353CC}">
                <c16:uniqueId val="{00000005-9323-42E9-A305-4F398FA26783}"/>
              </c:ext>
            </c:extLst>
          </c:dPt>
          <c:dPt>
            <c:idx val="14"/>
            <c:marker>
              <c:symbol val="square"/>
              <c:size val="5"/>
              <c:spPr>
                <a:solidFill>
                  <a:schemeClr val="tx1"/>
                </a:solidFill>
                <a:ln w="9525">
                  <a:solidFill>
                    <a:schemeClr val="accent1"/>
                  </a:solidFill>
                </a:ln>
                <a:effectLst/>
              </c:spPr>
            </c:marker>
            <c:bubble3D val="0"/>
            <c:extLst>
              <c:ext xmlns:c16="http://schemas.microsoft.com/office/drawing/2014/chart" uri="{C3380CC4-5D6E-409C-BE32-E72D297353CC}">
                <c16:uniqueId val="{00000006-9323-42E9-A305-4F398FA26783}"/>
              </c:ext>
            </c:extLst>
          </c:dPt>
          <c:dPt>
            <c:idx val="16"/>
            <c:marker>
              <c:symbol val="square"/>
              <c:size val="5"/>
              <c:spPr>
                <a:solidFill>
                  <a:schemeClr val="tx1"/>
                </a:solidFill>
                <a:ln w="9525">
                  <a:solidFill>
                    <a:schemeClr val="accent1"/>
                  </a:solidFill>
                </a:ln>
                <a:effectLst/>
              </c:spPr>
            </c:marker>
            <c:bubble3D val="0"/>
            <c:extLst>
              <c:ext xmlns:c16="http://schemas.microsoft.com/office/drawing/2014/chart" uri="{C3380CC4-5D6E-409C-BE32-E72D297353CC}">
                <c16:uniqueId val="{00000007-9323-42E9-A305-4F398FA26783}"/>
              </c:ext>
            </c:extLst>
          </c:dPt>
          <c:dPt>
            <c:idx val="18"/>
            <c:marker>
              <c:symbol val="square"/>
              <c:size val="5"/>
              <c:spPr>
                <a:solidFill>
                  <a:schemeClr val="tx1"/>
                </a:solidFill>
                <a:ln w="9525">
                  <a:solidFill>
                    <a:schemeClr val="accent1"/>
                  </a:solidFill>
                </a:ln>
                <a:effectLst/>
              </c:spPr>
            </c:marker>
            <c:bubble3D val="0"/>
            <c:extLst>
              <c:ext xmlns:c16="http://schemas.microsoft.com/office/drawing/2014/chart" uri="{C3380CC4-5D6E-409C-BE32-E72D297353CC}">
                <c16:uniqueId val="{00000008-9323-42E9-A305-4F398FA26783}"/>
              </c:ext>
            </c:extLst>
          </c:dPt>
          <c:dPt>
            <c:idx val="21"/>
            <c:marker>
              <c:symbol val="square"/>
              <c:size val="5"/>
              <c:spPr>
                <a:solidFill>
                  <a:schemeClr val="tx1"/>
                </a:solidFill>
                <a:ln w="9525">
                  <a:solidFill>
                    <a:schemeClr val="accent1"/>
                  </a:solidFill>
                </a:ln>
                <a:effectLst/>
              </c:spPr>
            </c:marker>
            <c:bubble3D val="0"/>
            <c:extLst>
              <c:ext xmlns:c16="http://schemas.microsoft.com/office/drawing/2014/chart" uri="{C3380CC4-5D6E-409C-BE32-E72D297353CC}">
                <c16:uniqueId val="{00000009-9323-42E9-A305-4F398FA26783}"/>
              </c:ext>
            </c:extLst>
          </c:dPt>
          <c:cat>
            <c:numRef>
              <c:f>'Crime survey England and Wales'!$B$31:$AM$31</c:f>
              <c:numCache>
                <c:formatCode>General</c:formatCode>
                <c:ptCount val="38"/>
                <c:pt idx="0">
                  <c:v>1981</c:v>
                </c:pt>
                <c:pt idx="1">
                  <c:v>1982</c:v>
                </c:pt>
                <c:pt idx="2">
                  <c:v>1983</c:v>
                </c:pt>
                <c:pt idx="3">
                  <c:v>1984</c:v>
                </c:pt>
                <c:pt idx="4">
                  <c:v>1985</c:v>
                </c:pt>
                <c:pt idx="5">
                  <c:v>1986</c:v>
                </c:pt>
                <c:pt idx="6">
                  <c:v>1987</c:v>
                </c:pt>
                <c:pt idx="7">
                  <c:v>1998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formatCode="#,##0">
                  <c:v>2013</c:v>
                </c:pt>
                <c:pt idx="33" formatCode="#,##0">
                  <c:v>2014</c:v>
                </c:pt>
                <c:pt idx="34" formatCode="#,##0">
                  <c:v>2015</c:v>
                </c:pt>
                <c:pt idx="35" formatCode="#,##0">
                  <c:v>2016</c:v>
                </c:pt>
                <c:pt idx="36" formatCode="#,##0">
                  <c:v>2017</c:v>
                </c:pt>
                <c:pt idx="37" formatCode="#,##0">
                  <c:v>2018</c:v>
                </c:pt>
              </c:numCache>
            </c:numRef>
          </c:cat>
          <c:val>
            <c:numRef>
              <c:f>'Crime survey England and Wales'!$B$32:$AM$32</c:f>
              <c:numCache>
                <c:formatCode>0.0</c:formatCode>
                <c:ptCount val="38"/>
                <c:pt idx="0" formatCode="_-* #,##0.0_-;\-* #,##0.0_-;_-* &quot;-&quot;??_-;_-@_-">
                  <c:v>3.4109151565600548</c:v>
                </c:pt>
                <c:pt idx="1">
                  <c:v>3.6932954833313656</c:v>
                </c:pt>
                <c:pt idx="2" formatCode="_-* #,##0.0_-;\-* #,##0.0_-;_-* &quot;-&quot;??_-;_-@_-">
                  <c:v>3.9756758101026763</c:v>
                </c:pt>
                <c:pt idx="3">
                  <c:v>4.2039716402632061</c:v>
                </c:pt>
                <c:pt idx="4">
                  <c:v>4.4322674704237368</c:v>
                </c:pt>
                <c:pt idx="5">
                  <c:v>4.6605633005842666</c:v>
                </c:pt>
                <c:pt idx="6" formatCode="_-* #,##0.0_-;\-* #,##0.0_-;_-* &quot;-&quot;??_-;_-@_-">
                  <c:v>4.8888591307447964</c:v>
                </c:pt>
                <c:pt idx="7">
                  <c:v>4.9866052242023349</c:v>
                </c:pt>
                <c:pt idx="8">
                  <c:v>5.0843513176598734</c:v>
                </c:pt>
                <c:pt idx="9">
                  <c:v>5.1820974111174118</c:v>
                </c:pt>
                <c:pt idx="10" formatCode="_-* #,##0.0_-;\-* #,##0.0_-;_-* &quot;-&quot;??_-;_-@_-">
                  <c:v>5.2798435045749503</c:v>
                </c:pt>
                <c:pt idx="11">
                  <c:v>5.892464427899144</c:v>
                </c:pt>
                <c:pt idx="12" formatCode="_-* #,##0.0_-;\-* #,##0.0_-;_-* &quot;-&quot;??_-;_-@_-">
                  <c:v>6.5050853512233386</c:v>
                </c:pt>
                <c:pt idx="13">
                  <c:v>6.4309800713788476</c:v>
                </c:pt>
                <c:pt idx="14" formatCode="_-* #,##0.0_-;\-* #,##0.0_-;_-* &quot;-&quot;??_-;_-@_-">
                  <c:v>6.3568747915343558</c:v>
                </c:pt>
                <c:pt idx="15">
                  <c:v>6.0017112778626611</c:v>
                </c:pt>
                <c:pt idx="16" formatCode="_-* #,##0.0_-;\-* #,##0.0_-;_-* &quot;-&quot;??_-;_-@_-">
                  <c:v>5.6465477641909665</c:v>
                </c:pt>
                <c:pt idx="17">
                  <c:v>4.9809699158179992</c:v>
                </c:pt>
                <c:pt idx="18" formatCode="_-* #,##0.0_-;\-* #,##0.0_-;_-* &quot;-&quot;??_-;_-@_-">
                  <c:v>4.3153920674450328</c:v>
                </c:pt>
                <c:pt idx="19">
                  <c:v>4.0144457019719777</c:v>
                </c:pt>
                <c:pt idx="20">
                  <c:v>3.7134993364989235</c:v>
                </c:pt>
                <c:pt idx="21" formatCode="_-* #,##0.0_-;\-* #,##0.0_-;_-* &quot;-&quot;??_-;_-@_-">
                  <c:v>3.4125529710258689</c:v>
                </c:pt>
                <c:pt idx="22" formatCode="_-* #,##0.0_-;\-* #,##0.0_-;_-* &quot;-&quot;??_-;_-@_-">
                  <c:v>3.3845237598593991</c:v>
                </c:pt>
                <c:pt idx="23" formatCode="_-* #,##0.0_-;\-* #,##0.0_-;_-* &quot;-&quot;??_-;_-@_-">
                  <c:v>3.2463739107812652</c:v>
                </c:pt>
                <c:pt idx="24" formatCode="_-* #,##0.0_-;\-* #,##0.0_-;_-* &quot;-&quot;??_-;_-@_-">
                  <c:v>2.727099833628102</c:v>
                </c:pt>
                <c:pt idx="25" formatCode="_-* #,##0.0_-;\-* #,##0.0_-;_-* &quot;-&quot;??_-;_-@_-">
                  <c:v>2.4676333059453777</c:v>
                </c:pt>
                <c:pt idx="26" formatCode="_-* #,##0.0_-;\-* #,##0.0_-;_-* &quot;-&quot;??_-;_-@_-">
                  <c:v>2.5570898839480258</c:v>
                </c:pt>
                <c:pt idx="27" formatCode="_-* #,##0.0_-;\-* #,##0.0_-;_-* &quot;-&quot;??_-;_-@_-">
                  <c:v>2.4262113072807963</c:v>
                </c:pt>
                <c:pt idx="28" formatCode="_-* #,##0.0_-;\-* #,##0.0_-;_-* &quot;-&quot;??_-;_-@_-">
                  <c:v>2.4794588933956536</c:v>
                </c:pt>
                <c:pt idx="29" formatCode="_-* #,##0.0_-;\-* #,##0.0_-;_-* &quot;-&quot;??_-;_-@_-">
                  <c:v>2.2466612980911007</c:v>
                </c:pt>
                <c:pt idx="30" formatCode="_-* #,##0.0_-;\-* #,##0.0_-;_-* &quot;-&quot;??_-;_-@_-">
                  <c:v>2.5492410181100533</c:v>
                </c:pt>
                <c:pt idx="31" formatCode="_-* #,##0.0_-;\-* #,##0.0_-;_-* &quot;-&quot;??_-;_-@_-">
                  <c:v>2.3678838084726421</c:v>
                </c:pt>
                <c:pt idx="32" formatCode="_-* #,##0.0_-;\-* #,##0.0_-;_-* &quot;-&quot;??_-;_-@_-">
                  <c:v>2.1108262112227636</c:v>
                </c:pt>
                <c:pt idx="33" formatCode="_-* #,##0.0_-;\-* #,##0.0_-;_-* &quot;-&quot;??_-;_-@_-">
                  <c:v>1.9459271427366092</c:v>
                </c:pt>
                <c:pt idx="34" formatCode="_-* #,##0.0_-;\-* #,##0.0_-;_-* &quot;-&quot;??_-;_-@_-">
                  <c:v>1.8840429417580242</c:v>
                </c:pt>
                <c:pt idx="35" formatCode="_-* #,##0.0_-;\-* #,##0.0_-;_-* &quot;-&quot;??_-;_-@_-">
                  <c:v>1.5885034762178847</c:v>
                </c:pt>
                <c:pt idx="36" formatCode="_-* #,##0.0_-;\-* #,##0.0_-;_-* &quot;-&quot;??_-;_-@_-">
                  <c:v>1.4928594869147334</c:v>
                </c:pt>
                <c:pt idx="37" formatCode="_-* #,##0.0_-;\-* #,##0.0_-;_-* &quot;-&quot;??_-;_-@_-">
                  <c:v>1.6790852467778701</c:v>
                </c:pt>
              </c:numCache>
            </c:numRef>
          </c:val>
          <c:smooth val="0"/>
          <c:extLst>
            <c:ext xmlns:c16="http://schemas.microsoft.com/office/drawing/2014/chart" uri="{C3380CC4-5D6E-409C-BE32-E72D297353CC}">
              <c16:uniqueId val="{0000000A-9323-42E9-A305-4F398FA26783}"/>
            </c:ext>
          </c:extLst>
        </c:ser>
        <c:dLbls>
          <c:showLegendKey val="0"/>
          <c:showVal val="0"/>
          <c:showCatName val="0"/>
          <c:showSerName val="0"/>
          <c:showPercent val="0"/>
          <c:showBubbleSize val="0"/>
        </c:dLbls>
        <c:marker val="1"/>
        <c:smooth val="0"/>
        <c:axId val="563663600"/>
        <c:axId val="563662288"/>
      </c:lineChart>
      <c:lineChart>
        <c:grouping val="standard"/>
        <c:varyColors val="0"/>
        <c:ser>
          <c:idx val="1"/>
          <c:order val="1"/>
          <c:tx>
            <c:strRef>
              <c:f>'Crime survey England and Wales'!$A$38</c:f>
              <c:strCache>
                <c:ptCount val="1"/>
                <c:pt idx="0">
                  <c:v>Percent with entry</c:v>
                </c:pt>
              </c:strCache>
            </c:strRef>
          </c:tx>
          <c:spPr>
            <a:ln w="28575" cap="rnd">
              <a:solidFill>
                <a:schemeClr val="accent2"/>
              </a:solidFill>
              <a:round/>
            </a:ln>
            <a:effectLst/>
          </c:spPr>
          <c:marker>
            <c:symbol val="square"/>
            <c:size val="5"/>
            <c:spPr>
              <a:solidFill>
                <a:schemeClr val="accent2"/>
              </a:solidFill>
              <a:ln w="9525">
                <a:solidFill>
                  <a:schemeClr val="accent2"/>
                </a:solidFill>
              </a:ln>
              <a:effectLst/>
            </c:spPr>
          </c:marker>
          <c:dPt>
            <c:idx val="0"/>
            <c:marker>
              <c:symbol val="square"/>
              <c:size val="5"/>
              <c:spPr>
                <a:solidFill>
                  <a:schemeClr val="tx1"/>
                </a:solidFill>
                <a:ln w="9525">
                  <a:solidFill>
                    <a:schemeClr val="accent2"/>
                  </a:solidFill>
                </a:ln>
                <a:effectLst/>
              </c:spPr>
            </c:marker>
            <c:bubble3D val="0"/>
            <c:extLst>
              <c:ext xmlns:c16="http://schemas.microsoft.com/office/drawing/2014/chart" uri="{C3380CC4-5D6E-409C-BE32-E72D297353CC}">
                <c16:uniqueId val="{0000000B-9323-42E9-A305-4F398FA26783}"/>
              </c:ext>
            </c:extLst>
          </c:dPt>
          <c:dPt>
            <c:idx val="2"/>
            <c:marker>
              <c:symbol val="square"/>
              <c:size val="5"/>
              <c:spPr>
                <a:solidFill>
                  <a:schemeClr val="tx1"/>
                </a:solidFill>
                <a:ln w="9525">
                  <a:solidFill>
                    <a:schemeClr val="accent2"/>
                  </a:solidFill>
                </a:ln>
                <a:effectLst/>
              </c:spPr>
            </c:marker>
            <c:bubble3D val="0"/>
            <c:extLst>
              <c:ext xmlns:c16="http://schemas.microsoft.com/office/drawing/2014/chart" uri="{C3380CC4-5D6E-409C-BE32-E72D297353CC}">
                <c16:uniqueId val="{0000000C-9323-42E9-A305-4F398FA26783}"/>
              </c:ext>
            </c:extLst>
          </c:dPt>
          <c:dPt>
            <c:idx val="5"/>
            <c:marker>
              <c:symbol val="square"/>
              <c:size val="5"/>
              <c:spPr>
                <a:solidFill>
                  <a:schemeClr val="tx1"/>
                </a:solidFill>
                <a:ln w="9525">
                  <a:solidFill>
                    <a:schemeClr val="accent2"/>
                  </a:solidFill>
                </a:ln>
                <a:effectLst/>
              </c:spPr>
            </c:marker>
            <c:bubble3D val="0"/>
            <c:extLst>
              <c:ext xmlns:c16="http://schemas.microsoft.com/office/drawing/2014/chart" uri="{C3380CC4-5D6E-409C-BE32-E72D297353CC}">
                <c16:uniqueId val="{0000000D-9323-42E9-A305-4F398FA26783}"/>
              </c:ext>
            </c:extLst>
          </c:dPt>
          <c:dPt>
            <c:idx val="10"/>
            <c:marker>
              <c:symbol val="square"/>
              <c:size val="5"/>
              <c:spPr>
                <a:solidFill>
                  <a:schemeClr val="tx1"/>
                </a:solidFill>
                <a:ln w="9525">
                  <a:solidFill>
                    <a:schemeClr val="accent2"/>
                  </a:solidFill>
                </a:ln>
                <a:effectLst/>
              </c:spPr>
            </c:marker>
            <c:bubble3D val="0"/>
            <c:extLst>
              <c:ext xmlns:c16="http://schemas.microsoft.com/office/drawing/2014/chart" uri="{C3380CC4-5D6E-409C-BE32-E72D297353CC}">
                <c16:uniqueId val="{0000000E-9323-42E9-A305-4F398FA26783}"/>
              </c:ext>
            </c:extLst>
          </c:dPt>
          <c:dPt>
            <c:idx val="12"/>
            <c:marker>
              <c:symbol val="square"/>
              <c:size val="5"/>
              <c:spPr>
                <a:solidFill>
                  <a:schemeClr val="tx1"/>
                </a:solidFill>
                <a:ln w="9525">
                  <a:solidFill>
                    <a:schemeClr val="accent2"/>
                  </a:solidFill>
                </a:ln>
                <a:effectLst/>
              </c:spPr>
            </c:marker>
            <c:bubble3D val="0"/>
            <c:extLst>
              <c:ext xmlns:c16="http://schemas.microsoft.com/office/drawing/2014/chart" uri="{C3380CC4-5D6E-409C-BE32-E72D297353CC}">
                <c16:uniqueId val="{0000000F-9323-42E9-A305-4F398FA26783}"/>
              </c:ext>
            </c:extLst>
          </c:dPt>
          <c:dPt>
            <c:idx val="14"/>
            <c:marker>
              <c:symbol val="square"/>
              <c:size val="5"/>
              <c:spPr>
                <a:solidFill>
                  <a:schemeClr val="tx1"/>
                </a:solidFill>
                <a:ln w="9525">
                  <a:solidFill>
                    <a:schemeClr val="accent2"/>
                  </a:solidFill>
                </a:ln>
                <a:effectLst/>
              </c:spPr>
            </c:marker>
            <c:bubble3D val="0"/>
            <c:extLst>
              <c:ext xmlns:c16="http://schemas.microsoft.com/office/drawing/2014/chart" uri="{C3380CC4-5D6E-409C-BE32-E72D297353CC}">
                <c16:uniqueId val="{00000010-9323-42E9-A305-4F398FA26783}"/>
              </c:ext>
            </c:extLst>
          </c:dPt>
          <c:dPt>
            <c:idx val="16"/>
            <c:marker>
              <c:symbol val="square"/>
              <c:size val="5"/>
              <c:spPr>
                <a:solidFill>
                  <a:schemeClr val="tx1"/>
                </a:solidFill>
                <a:ln w="9525">
                  <a:solidFill>
                    <a:schemeClr val="accent2"/>
                  </a:solidFill>
                </a:ln>
                <a:effectLst/>
              </c:spPr>
            </c:marker>
            <c:bubble3D val="0"/>
            <c:extLst>
              <c:ext xmlns:c16="http://schemas.microsoft.com/office/drawing/2014/chart" uri="{C3380CC4-5D6E-409C-BE32-E72D297353CC}">
                <c16:uniqueId val="{00000011-9323-42E9-A305-4F398FA26783}"/>
              </c:ext>
            </c:extLst>
          </c:dPt>
          <c:dPt>
            <c:idx val="18"/>
            <c:marker>
              <c:symbol val="square"/>
              <c:size val="5"/>
              <c:spPr>
                <a:solidFill>
                  <a:schemeClr val="tx1"/>
                </a:solidFill>
                <a:ln w="9525">
                  <a:solidFill>
                    <a:schemeClr val="accent2"/>
                  </a:solidFill>
                </a:ln>
                <a:effectLst/>
              </c:spPr>
            </c:marker>
            <c:bubble3D val="0"/>
            <c:extLst>
              <c:ext xmlns:c16="http://schemas.microsoft.com/office/drawing/2014/chart" uri="{C3380CC4-5D6E-409C-BE32-E72D297353CC}">
                <c16:uniqueId val="{00000012-9323-42E9-A305-4F398FA26783}"/>
              </c:ext>
            </c:extLst>
          </c:dPt>
          <c:dPt>
            <c:idx val="21"/>
            <c:marker>
              <c:symbol val="square"/>
              <c:size val="5"/>
              <c:spPr>
                <a:solidFill>
                  <a:schemeClr val="tx1"/>
                </a:solidFill>
                <a:ln w="9525">
                  <a:solidFill>
                    <a:schemeClr val="accent2"/>
                  </a:solidFill>
                </a:ln>
                <a:effectLst/>
              </c:spPr>
            </c:marker>
            <c:bubble3D val="0"/>
            <c:extLst>
              <c:ext xmlns:c16="http://schemas.microsoft.com/office/drawing/2014/chart" uri="{C3380CC4-5D6E-409C-BE32-E72D297353CC}">
                <c16:uniqueId val="{00000013-9323-42E9-A305-4F398FA26783}"/>
              </c:ext>
            </c:extLst>
          </c:dPt>
          <c:val>
            <c:numRef>
              <c:f>'Crime survey England and Wales'!$B$38:$AM$38</c:f>
              <c:numCache>
                <c:formatCode>0.0%</c:formatCode>
                <c:ptCount val="38"/>
                <c:pt idx="0" formatCode="0%">
                  <c:v>0.63409878691190369</c:v>
                </c:pt>
                <c:pt idx="1">
                  <c:v>0.6188402911062395</c:v>
                </c:pt>
                <c:pt idx="2">
                  <c:v>0.60358179530057532</c:v>
                </c:pt>
                <c:pt idx="3">
                  <c:v>0.59552486690151474</c:v>
                </c:pt>
                <c:pt idx="4">
                  <c:v>0.58746793850245427</c:v>
                </c:pt>
                <c:pt idx="5">
                  <c:v>0.5794110101033938</c:v>
                </c:pt>
                <c:pt idx="6" formatCode="0%">
                  <c:v>0.57135408170433322</c:v>
                </c:pt>
                <c:pt idx="7">
                  <c:v>0.59349765344229377</c:v>
                </c:pt>
                <c:pt idx="8">
                  <c:v>0.61564122518025433</c:v>
                </c:pt>
                <c:pt idx="9">
                  <c:v>0.63778479691821499</c:v>
                </c:pt>
                <c:pt idx="10" formatCode="0%">
                  <c:v>0.65992836865617555</c:v>
                </c:pt>
                <c:pt idx="11">
                  <c:v>0.63377061685817382</c:v>
                </c:pt>
                <c:pt idx="12" formatCode="0%">
                  <c:v>0.60761286506017198</c:v>
                </c:pt>
                <c:pt idx="13">
                  <c:v>0.59659970264705975</c:v>
                </c:pt>
                <c:pt idx="14" formatCode="0%">
                  <c:v>0.58558654023394752</c:v>
                </c:pt>
                <c:pt idx="15">
                  <c:v>0.57493481352980236</c:v>
                </c:pt>
                <c:pt idx="16" formatCode="0%">
                  <c:v>0.5642830868256572</c:v>
                </c:pt>
                <c:pt idx="17">
                  <c:v>0.57604730645108715</c:v>
                </c:pt>
                <c:pt idx="18" formatCode="0%">
                  <c:v>0.58781152607651699</c:v>
                </c:pt>
                <c:pt idx="19">
                  <c:v>0.59133058721588516</c:v>
                </c:pt>
                <c:pt idx="20">
                  <c:v>0.59484964835525334</c:v>
                </c:pt>
                <c:pt idx="21" formatCode="0%">
                  <c:v>0.59836870949462151</c:v>
                </c:pt>
                <c:pt idx="22" formatCode="0%">
                  <c:v>0.60289306751685567</c:v>
                </c:pt>
                <c:pt idx="23" formatCode="0%">
                  <c:v>0.59388325568890887</c:v>
                </c:pt>
                <c:pt idx="24" formatCode="0%">
                  <c:v>0.63139250277609038</c:v>
                </c:pt>
                <c:pt idx="25" formatCode="0%">
                  <c:v>0.61058742225777263</c:v>
                </c:pt>
                <c:pt idx="26" formatCode="0%">
                  <c:v>0.59770991593929867</c:v>
                </c:pt>
                <c:pt idx="27" formatCode="0%">
                  <c:v>0.5934540427418874</c:v>
                </c:pt>
                <c:pt idx="28" formatCode="0%">
                  <c:v>0.62214587890217032</c:v>
                </c:pt>
                <c:pt idx="29" formatCode="0%">
                  <c:v>0.6333108821388248</c:v>
                </c:pt>
                <c:pt idx="30" formatCode="0%">
                  <c:v>0.60987571110854077</c:v>
                </c:pt>
                <c:pt idx="31" formatCode="0%">
                  <c:v>0.63131652576289343</c:v>
                </c:pt>
                <c:pt idx="32" formatCode="0%">
                  <c:v>0.59013107673790177</c:v>
                </c:pt>
                <c:pt idx="33" formatCode="0%">
                  <c:v>0.60736013093940511</c:v>
                </c:pt>
                <c:pt idx="34" formatCode="0%">
                  <c:v>0.58232752053769765</c:v>
                </c:pt>
                <c:pt idx="35" formatCode="0%">
                  <c:v>0.58149458499854578</c:v>
                </c:pt>
                <c:pt idx="36" formatCode="0%">
                  <c:v>0.58625221582066778</c:v>
                </c:pt>
                <c:pt idx="37" formatCode="0%">
                  <c:v>0.60002233602427635</c:v>
                </c:pt>
              </c:numCache>
            </c:numRef>
          </c:val>
          <c:smooth val="0"/>
          <c:extLst>
            <c:ext xmlns:c16="http://schemas.microsoft.com/office/drawing/2014/chart" uri="{C3380CC4-5D6E-409C-BE32-E72D297353CC}">
              <c16:uniqueId val="{00000014-9323-42E9-A305-4F398FA26783}"/>
            </c:ext>
          </c:extLst>
        </c:ser>
        <c:ser>
          <c:idx val="2"/>
          <c:order val="2"/>
          <c:tx>
            <c:strRef>
              <c:f>'Crime survey England and Wales'!$A$39</c:f>
              <c:strCache>
                <c:ptCount val="1"/>
                <c:pt idx="0">
                  <c:v>Percent with loss</c:v>
                </c:pt>
              </c:strCache>
            </c:strRef>
          </c:tx>
          <c:spPr>
            <a:ln w="28575" cap="rnd">
              <a:solidFill>
                <a:schemeClr val="accent3"/>
              </a:solidFill>
              <a:round/>
            </a:ln>
            <a:effectLst/>
          </c:spPr>
          <c:marker>
            <c:symbol val="square"/>
            <c:size val="5"/>
            <c:spPr>
              <a:solidFill>
                <a:schemeClr val="accent3"/>
              </a:solidFill>
              <a:ln w="9525">
                <a:solidFill>
                  <a:schemeClr val="accent3"/>
                </a:solidFill>
              </a:ln>
              <a:effectLst/>
            </c:spPr>
          </c:marker>
          <c:dPt>
            <c:idx val="0"/>
            <c:marker>
              <c:symbol val="square"/>
              <c:size val="5"/>
              <c:spPr>
                <a:solidFill>
                  <a:schemeClr val="tx1"/>
                </a:solidFill>
                <a:ln w="9525">
                  <a:solidFill>
                    <a:schemeClr val="accent3"/>
                  </a:solidFill>
                </a:ln>
                <a:effectLst/>
              </c:spPr>
            </c:marker>
            <c:bubble3D val="0"/>
            <c:extLst>
              <c:ext xmlns:c16="http://schemas.microsoft.com/office/drawing/2014/chart" uri="{C3380CC4-5D6E-409C-BE32-E72D297353CC}">
                <c16:uniqueId val="{00000015-9323-42E9-A305-4F398FA26783}"/>
              </c:ext>
            </c:extLst>
          </c:dPt>
          <c:dPt>
            <c:idx val="2"/>
            <c:marker>
              <c:symbol val="square"/>
              <c:size val="5"/>
              <c:spPr>
                <a:solidFill>
                  <a:schemeClr val="tx1"/>
                </a:solidFill>
                <a:ln w="9525">
                  <a:solidFill>
                    <a:schemeClr val="accent3"/>
                  </a:solidFill>
                </a:ln>
                <a:effectLst/>
              </c:spPr>
            </c:marker>
            <c:bubble3D val="0"/>
            <c:extLst>
              <c:ext xmlns:c16="http://schemas.microsoft.com/office/drawing/2014/chart" uri="{C3380CC4-5D6E-409C-BE32-E72D297353CC}">
                <c16:uniqueId val="{00000016-9323-42E9-A305-4F398FA26783}"/>
              </c:ext>
            </c:extLst>
          </c:dPt>
          <c:dPt>
            <c:idx val="5"/>
            <c:marker>
              <c:symbol val="square"/>
              <c:size val="5"/>
              <c:spPr>
                <a:solidFill>
                  <a:schemeClr val="tx1"/>
                </a:solidFill>
                <a:ln w="9525">
                  <a:solidFill>
                    <a:schemeClr val="accent3"/>
                  </a:solidFill>
                </a:ln>
                <a:effectLst/>
              </c:spPr>
            </c:marker>
            <c:bubble3D val="0"/>
            <c:extLst>
              <c:ext xmlns:c16="http://schemas.microsoft.com/office/drawing/2014/chart" uri="{C3380CC4-5D6E-409C-BE32-E72D297353CC}">
                <c16:uniqueId val="{00000017-9323-42E9-A305-4F398FA26783}"/>
              </c:ext>
            </c:extLst>
          </c:dPt>
          <c:dPt>
            <c:idx val="10"/>
            <c:marker>
              <c:symbol val="square"/>
              <c:size val="5"/>
              <c:spPr>
                <a:solidFill>
                  <a:schemeClr val="tx1"/>
                </a:solidFill>
                <a:ln w="9525">
                  <a:solidFill>
                    <a:schemeClr val="accent3"/>
                  </a:solidFill>
                </a:ln>
                <a:effectLst/>
              </c:spPr>
            </c:marker>
            <c:bubble3D val="0"/>
            <c:extLst>
              <c:ext xmlns:c16="http://schemas.microsoft.com/office/drawing/2014/chart" uri="{C3380CC4-5D6E-409C-BE32-E72D297353CC}">
                <c16:uniqueId val="{00000018-9323-42E9-A305-4F398FA26783}"/>
              </c:ext>
            </c:extLst>
          </c:dPt>
          <c:dPt>
            <c:idx val="12"/>
            <c:marker>
              <c:symbol val="square"/>
              <c:size val="5"/>
              <c:spPr>
                <a:solidFill>
                  <a:schemeClr val="tx1"/>
                </a:solidFill>
                <a:ln w="9525">
                  <a:solidFill>
                    <a:schemeClr val="accent3"/>
                  </a:solidFill>
                </a:ln>
                <a:effectLst/>
              </c:spPr>
            </c:marker>
            <c:bubble3D val="0"/>
            <c:extLst>
              <c:ext xmlns:c16="http://schemas.microsoft.com/office/drawing/2014/chart" uri="{C3380CC4-5D6E-409C-BE32-E72D297353CC}">
                <c16:uniqueId val="{00000019-9323-42E9-A305-4F398FA26783}"/>
              </c:ext>
            </c:extLst>
          </c:dPt>
          <c:dPt>
            <c:idx val="14"/>
            <c:marker>
              <c:symbol val="square"/>
              <c:size val="5"/>
              <c:spPr>
                <a:solidFill>
                  <a:schemeClr val="tx1"/>
                </a:solidFill>
                <a:ln w="9525">
                  <a:solidFill>
                    <a:schemeClr val="accent3"/>
                  </a:solidFill>
                </a:ln>
                <a:effectLst/>
              </c:spPr>
            </c:marker>
            <c:bubble3D val="0"/>
            <c:extLst>
              <c:ext xmlns:c16="http://schemas.microsoft.com/office/drawing/2014/chart" uri="{C3380CC4-5D6E-409C-BE32-E72D297353CC}">
                <c16:uniqueId val="{0000001A-9323-42E9-A305-4F398FA26783}"/>
              </c:ext>
            </c:extLst>
          </c:dPt>
          <c:dPt>
            <c:idx val="16"/>
            <c:marker>
              <c:symbol val="square"/>
              <c:size val="5"/>
              <c:spPr>
                <a:solidFill>
                  <a:schemeClr val="tx1"/>
                </a:solidFill>
                <a:ln w="9525">
                  <a:solidFill>
                    <a:schemeClr val="accent3"/>
                  </a:solidFill>
                </a:ln>
                <a:effectLst/>
              </c:spPr>
            </c:marker>
            <c:bubble3D val="0"/>
            <c:extLst>
              <c:ext xmlns:c16="http://schemas.microsoft.com/office/drawing/2014/chart" uri="{C3380CC4-5D6E-409C-BE32-E72D297353CC}">
                <c16:uniqueId val="{0000001B-9323-42E9-A305-4F398FA26783}"/>
              </c:ext>
            </c:extLst>
          </c:dPt>
          <c:dPt>
            <c:idx val="18"/>
            <c:marker>
              <c:symbol val="square"/>
              <c:size val="5"/>
              <c:spPr>
                <a:solidFill>
                  <a:schemeClr val="tx1"/>
                </a:solidFill>
                <a:ln w="9525">
                  <a:solidFill>
                    <a:schemeClr val="accent3"/>
                  </a:solidFill>
                </a:ln>
                <a:effectLst/>
              </c:spPr>
            </c:marker>
            <c:bubble3D val="0"/>
            <c:extLst>
              <c:ext xmlns:c16="http://schemas.microsoft.com/office/drawing/2014/chart" uri="{C3380CC4-5D6E-409C-BE32-E72D297353CC}">
                <c16:uniqueId val="{0000001C-9323-42E9-A305-4F398FA26783}"/>
              </c:ext>
            </c:extLst>
          </c:dPt>
          <c:dPt>
            <c:idx val="21"/>
            <c:marker>
              <c:symbol val="square"/>
              <c:size val="5"/>
              <c:spPr>
                <a:solidFill>
                  <a:schemeClr val="tx1"/>
                </a:solidFill>
                <a:ln w="9525">
                  <a:solidFill>
                    <a:schemeClr val="accent3"/>
                  </a:solidFill>
                </a:ln>
                <a:effectLst/>
              </c:spPr>
            </c:marker>
            <c:bubble3D val="0"/>
            <c:extLst>
              <c:ext xmlns:c16="http://schemas.microsoft.com/office/drawing/2014/chart" uri="{C3380CC4-5D6E-409C-BE32-E72D297353CC}">
                <c16:uniqueId val="{0000001D-9323-42E9-A305-4F398FA26783}"/>
              </c:ext>
            </c:extLst>
          </c:dPt>
          <c:val>
            <c:numRef>
              <c:f>'Crime survey England and Wales'!$B$39:$AM$39</c:f>
              <c:numCache>
                <c:formatCode>0.0%</c:formatCode>
                <c:ptCount val="38"/>
                <c:pt idx="0" formatCode="0%">
                  <c:v>0.52637564993851693</c:v>
                </c:pt>
                <c:pt idx="1">
                  <c:v>0.51698345054382566</c:v>
                </c:pt>
                <c:pt idx="2" formatCode="0%">
                  <c:v>0.50759125114913439</c:v>
                </c:pt>
                <c:pt idx="3">
                  <c:v>0.49480246379675485</c:v>
                </c:pt>
                <c:pt idx="4">
                  <c:v>0.48201367644437532</c:v>
                </c:pt>
                <c:pt idx="5">
                  <c:v>0.46922488909199578</c:v>
                </c:pt>
                <c:pt idx="6" formatCode="0%">
                  <c:v>0.45643610173961624</c:v>
                </c:pt>
                <c:pt idx="7">
                  <c:v>0.48044234942628439</c:v>
                </c:pt>
                <c:pt idx="8">
                  <c:v>0.50444859711295265</c:v>
                </c:pt>
                <c:pt idx="9">
                  <c:v>0.52845484479962079</c:v>
                </c:pt>
                <c:pt idx="10" formatCode="0%">
                  <c:v>0.55246109248628894</c:v>
                </c:pt>
                <c:pt idx="11">
                  <c:v>0.52431427320458268</c:v>
                </c:pt>
                <c:pt idx="12" formatCode="0%">
                  <c:v>0.49616745392287637</c:v>
                </c:pt>
                <c:pt idx="13">
                  <c:v>0.4885354102181137</c:v>
                </c:pt>
                <c:pt idx="14" formatCode="0%">
                  <c:v>0.48090336651335103</c:v>
                </c:pt>
                <c:pt idx="15">
                  <c:v>0.46589478331255707</c:v>
                </c:pt>
                <c:pt idx="16" formatCode="0%">
                  <c:v>0.45088620011176311</c:v>
                </c:pt>
                <c:pt idx="17">
                  <c:v>0.45009742930597618</c:v>
                </c:pt>
                <c:pt idx="18" formatCode="0%">
                  <c:v>0.4493086585001892</c:v>
                </c:pt>
                <c:pt idx="19">
                  <c:v>0.45288579915203719</c:v>
                </c:pt>
                <c:pt idx="20">
                  <c:v>0.45646293980388519</c:v>
                </c:pt>
                <c:pt idx="21" formatCode="0%">
                  <c:v>0.46004008045573319</c:v>
                </c:pt>
                <c:pt idx="22" formatCode="0%">
                  <c:v>0.46986563719846453</c:v>
                </c:pt>
                <c:pt idx="23" formatCode="0%">
                  <c:v>0.48334718255850478</c:v>
                </c:pt>
                <c:pt idx="24" formatCode="0%">
                  <c:v>0.45886361389544933</c:v>
                </c:pt>
                <c:pt idx="25" formatCode="0%">
                  <c:v>0.4733880687773479</c:v>
                </c:pt>
                <c:pt idx="26" formatCode="0%">
                  <c:v>0.46483017529340459</c:v>
                </c:pt>
                <c:pt idx="27" formatCode="0%">
                  <c:v>0.45194386095727507</c:v>
                </c:pt>
                <c:pt idx="28" formatCode="0%">
                  <c:v>0.47501319840556921</c:v>
                </c:pt>
                <c:pt idx="29" formatCode="0%">
                  <c:v>0.463549503524322</c:v>
                </c:pt>
                <c:pt idx="30" formatCode="0%">
                  <c:v>0.42554878751944197</c:v>
                </c:pt>
                <c:pt idx="31" formatCode="0%">
                  <c:v>0.45472938298312965</c:v>
                </c:pt>
                <c:pt idx="32" formatCode="0%">
                  <c:v>0.43088430477135309</c:v>
                </c:pt>
                <c:pt idx="33" formatCode="0%">
                  <c:v>0.4230572269060156</c:v>
                </c:pt>
                <c:pt idx="34" formatCode="0%">
                  <c:v>0.40289234040710648</c:v>
                </c:pt>
                <c:pt idx="35" formatCode="0%">
                  <c:v>0.39394334153798477</c:v>
                </c:pt>
                <c:pt idx="36" formatCode="0%">
                  <c:v>0.36873365194597962</c:v>
                </c:pt>
                <c:pt idx="37" formatCode="0%">
                  <c:v>0.41686800805708613</c:v>
                </c:pt>
              </c:numCache>
            </c:numRef>
          </c:val>
          <c:smooth val="0"/>
          <c:extLst>
            <c:ext xmlns:c16="http://schemas.microsoft.com/office/drawing/2014/chart" uri="{C3380CC4-5D6E-409C-BE32-E72D297353CC}">
              <c16:uniqueId val="{0000001E-9323-42E9-A305-4F398FA26783}"/>
            </c:ext>
          </c:extLst>
        </c:ser>
        <c:dLbls>
          <c:showLegendKey val="0"/>
          <c:showVal val="0"/>
          <c:showCatName val="0"/>
          <c:showSerName val="0"/>
          <c:showPercent val="0"/>
          <c:showBubbleSize val="0"/>
        </c:dLbls>
        <c:marker val="1"/>
        <c:smooth val="0"/>
        <c:axId val="668295400"/>
        <c:axId val="668299992"/>
      </c:lineChart>
      <c:catAx>
        <c:axId val="56366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3662288"/>
        <c:crossesAt val="0"/>
        <c:auto val="1"/>
        <c:lblAlgn val="ctr"/>
        <c:lblOffset val="100"/>
        <c:noMultiLvlLbl val="0"/>
      </c:catAx>
      <c:valAx>
        <c:axId val="563662288"/>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3663600"/>
        <c:crosses val="autoZero"/>
        <c:crossBetween val="between"/>
      </c:valAx>
      <c:valAx>
        <c:axId val="668299992"/>
        <c:scaling>
          <c:orientation val="minMax"/>
          <c:max val="0.70000000000000007"/>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8295400"/>
        <c:crosses val="max"/>
        <c:crossBetween val="between"/>
      </c:valAx>
      <c:catAx>
        <c:axId val="668295400"/>
        <c:scaling>
          <c:orientation val="minMax"/>
        </c:scaling>
        <c:delete val="1"/>
        <c:axPos val="b"/>
        <c:majorTickMark val="out"/>
        <c:minorTickMark val="none"/>
        <c:tickLblPos val="nextTo"/>
        <c:crossAx val="668299992"/>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12</a:t>
            </a:r>
            <a:r>
              <a:rPr lang="en-US" baseline="0"/>
              <a:t>-month burglary victimisation</a:t>
            </a:r>
            <a:r>
              <a:rPr lang="en-US"/>
              <a:t>, 2010-2017 ABS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'Victim trends ABS'!$A$8</c:f>
              <c:strCache>
                <c:ptCount val="1"/>
                <c:pt idx="0">
                  <c:v>Burglary</c:v>
                </c:pt>
              </c:strCache>
            </c:strRef>
          </c:tx>
          <c:spPr>
            <a:ln w="28575" cap="rnd">
              <a:solidFill>
                <a:schemeClr val="accent2"/>
              </a:solidFill>
              <a:round/>
            </a:ln>
            <a:effectLst/>
          </c:spPr>
          <c:marker>
            <c:symbol val="none"/>
          </c:marker>
          <c:cat>
            <c:strRef>
              <c:f>'Victim trends ABS'!$B$3:$I$3</c:f>
              <c:strCache>
                <c:ptCount val="8"/>
                <c:pt idx="0">
                  <c:v>2009-10</c:v>
                </c:pt>
                <c:pt idx="1">
                  <c:v>2010-11</c:v>
                </c:pt>
                <c:pt idx="2">
                  <c:v>2011-12</c:v>
                </c:pt>
                <c:pt idx="3">
                  <c:v>2012-13</c:v>
                </c:pt>
                <c:pt idx="4">
                  <c:v>2013-14</c:v>
                </c:pt>
                <c:pt idx="5">
                  <c:v>2014-15</c:v>
                </c:pt>
                <c:pt idx="6">
                  <c:v>2015-16</c:v>
                </c:pt>
                <c:pt idx="7">
                  <c:v>2016-17</c:v>
                </c:pt>
              </c:strCache>
            </c:strRef>
          </c:cat>
          <c:val>
            <c:numRef>
              <c:f>'Victim trends ABS'!$B$8:$I$8</c:f>
              <c:numCache>
                <c:formatCode>#,##0</c:formatCode>
                <c:ptCount val="8"/>
                <c:pt idx="0">
                  <c:v>254500</c:v>
                </c:pt>
                <c:pt idx="1">
                  <c:v>242400</c:v>
                </c:pt>
                <c:pt idx="2">
                  <c:v>249800</c:v>
                </c:pt>
                <c:pt idx="3">
                  <c:v>239700</c:v>
                </c:pt>
                <c:pt idx="4">
                  <c:v>228900</c:v>
                </c:pt>
                <c:pt idx="5">
                  <c:v>242500</c:v>
                </c:pt>
                <c:pt idx="6">
                  <c:v>225700</c:v>
                </c:pt>
                <c:pt idx="7">
                  <c:v>228300</c:v>
                </c:pt>
              </c:numCache>
            </c:numRef>
          </c:val>
          <c:smooth val="0"/>
          <c:extLst>
            <c:ext xmlns:c16="http://schemas.microsoft.com/office/drawing/2014/chart" uri="{C3380CC4-5D6E-409C-BE32-E72D297353CC}">
              <c16:uniqueId val="{00000000-CFC4-4D8D-BA1D-BC9F99810463}"/>
            </c:ext>
          </c:extLst>
        </c:ser>
        <c:ser>
          <c:idx val="0"/>
          <c:order val="1"/>
          <c:tx>
            <c:strRef>
              <c:f>'Victim trends ABS'!$A$9</c:f>
              <c:strCache>
                <c:ptCount val="1"/>
                <c:pt idx="0">
                  <c:v>Attempted burglary</c:v>
                </c:pt>
              </c:strCache>
            </c:strRef>
          </c:tx>
          <c:spPr>
            <a:ln w="28575" cap="rnd">
              <a:solidFill>
                <a:schemeClr val="accent1"/>
              </a:solidFill>
              <a:round/>
            </a:ln>
            <a:effectLst/>
          </c:spPr>
          <c:marker>
            <c:symbol val="none"/>
          </c:marker>
          <c:cat>
            <c:strRef>
              <c:f>'Victim trends ABS'!$B$3:$I$3</c:f>
              <c:strCache>
                <c:ptCount val="8"/>
                <c:pt idx="0">
                  <c:v>2009-10</c:v>
                </c:pt>
                <c:pt idx="1">
                  <c:v>2010-11</c:v>
                </c:pt>
                <c:pt idx="2">
                  <c:v>2011-12</c:v>
                </c:pt>
                <c:pt idx="3">
                  <c:v>2012-13</c:v>
                </c:pt>
                <c:pt idx="4">
                  <c:v>2013-14</c:v>
                </c:pt>
                <c:pt idx="5">
                  <c:v>2014-15</c:v>
                </c:pt>
                <c:pt idx="6">
                  <c:v>2015-16</c:v>
                </c:pt>
                <c:pt idx="7">
                  <c:v>2016-17</c:v>
                </c:pt>
              </c:strCache>
            </c:strRef>
          </c:cat>
          <c:val>
            <c:numRef>
              <c:f>'Victim trends ABS'!$B$9:$I$9</c:f>
              <c:numCache>
                <c:formatCode>#,##0</c:formatCode>
                <c:ptCount val="8"/>
                <c:pt idx="0">
                  <c:v>203700</c:v>
                </c:pt>
                <c:pt idx="1">
                  <c:v>186700</c:v>
                </c:pt>
                <c:pt idx="2">
                  <c:v>196600</c:v>
                </c:pt>
                <c:pt idx="3">
                  <c:v>171000</c:v>
                </c:pt>
                <c:pt idx="4">
                  <c:v>170800</c:v>
                </c:pt>
                <c:pt idx="5">
                  <c:v>180600</c:v>
                </c:pt>
                <c:pt idx="6">
                  <c:v>185900</c:v>
                </c:pt>
                <c:pt idx="7">
                  <c:v>191200</c:v>
                </c:pt>
              </c:numCache>
            </c:numRef>
          </c:val>
          <c:smooth val="0"/>
          <c:extLst>
            <c:ext xmlns:c16="http://schemas.microsoft.com/office/drawing/2014/chart" uri="{C3380CC4-5D6E-409C-BE32-E72D297353CC}">
              <c16:uniqueId val="{00000001-CFC4-4D8D-BA1D-BC9F99810463}"/>
            </c:ext>
          </c:extLst>
        </c:ser>
        <c:dLbls>
          <c:showLegendKey val="0"/>
          <c:showVal val="0"/>
          <c:showCatName val="0"/>
          <c:showSerName val="0"/>
          <c:showPercent val="0"/>
          <c:showBubbleSize val="0"/>
        </c:dLbls>
        <c:smooth val="0"/>
        <c:axId val="356216656"/>
        <c:axId val="353140520"/>
      </c:lineChart>
      <c:catAx>
        <c:axId val="35621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3140520"/>
        <c:crosses val="autoZero"/>
        <c:auto val="1"/>
        <c:lblAlgn val="ctr"/>
        <c:lblOffset val="100"/>
        <c:noMultiLvlLbl val="0"/>
      </c:catAx>
      <c:valAx>
        <c:axId val="353140520"/>
        <c:scaling>
          <c:orientation val="minMax"/>
          <c:max val="260000"/>
          <c:min val="14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6216656"/>
        <c:crosses val="autoZero"/>
        <c:crossBetween val="between"/>
        <c:majorUnit val="20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12</a:t>
            </a:r>
            <a:r>
              <a:rPr lang="en-US" baseline="0"/>
              <a:t>-month burglary victimisation</a:t>
            </a:r>
            <a:r>
              <a:rPr lang="en-US"/>
              <a:t>, 2010-2017 ABS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'Victim trends ABS'!$A$8</c:f>
              <c:strCache>
                <c:ptCount val="1"/>
                <c:pt idx="0">
                  <c:v>Burglary</c:v>
                </c:pt>
              </c:strCache>
            </c:strRef>
          </c:tx>
          <c:spPr>
            <a:ln w="28575" cap="rnd">
              <a:solidFill>
                <a:schemeClr val="accent2"/>
              </a:solidFill>
              <a:round/>
            </a:ln>
            <a:effectLst/>
          </c:spPr>
          <c:marker>
            <c:symbol val="none"/>
          </c:marker>
          <c:cat>
            <c:strRef>
              <c:f>'Victim trends ABS'!$B$3:$I$3</c:f>
              <c:strCache>
                <c:ptCount val="8"/>
                <c:pt idx="0">
                  <c:v>2009-10</c:v>
                </c:pt>
                <c:pt idx="1">
                  <c:v>2010-11</c:v>
                </c:pt>
                <c:pt idx="2">
                  <c:v>2011-12</c:v>
                </c:pt>
                <c:pt idx="3">
                  <c:v>2012-13</c:v>
                </c:pt>
                <c:pt idx="4">
                  <c:v>2013-14</c:v>
                </c:pt>
                <c:pt idx="5">
                  <c:v>2014-15</c:v>
                </c:pt>
                <c:pt idx="6">
                  <c:v>2015-16</c:v>
                </c:pt>
                <c:pt idx="7">
                  <c:v>2016-17</c:v>
                </c:pt>
              </c:strCache>
            </c:strRef>
          </c:cat>
          <c:val>
            <c:numRef>
              <c:f>'Victim trends ABS'!$B$8:$I$8</c:f>
              <c:numCache>
                <c:formatCode>#,##0</c:formatCode>
                <c:ptCount val="8"/>
                <c:pt idx="0">
                  <c:v>254500</c:v>
                </c:pt>
                <c:pt idx="1">
                  <c:v>242400</c:v>
                </c:pt>
                <c:pt idx="2">
                  <c:v>249800</c:v>
                </c:pt>
                <c:pt idx="3">
                  <c:v>239700</c:v>
                </c:pt>
                <c:pt idx="4">
                  <c:v>228900</c:v>
                </c:pt>
                <c:pt idx="5">
                  <c:v>242500</c:v>
                </c:pt>
                <c:pt idx="6">
                  <c:v>225700</c:v>
                </c:pt>
                <c:pt idx="7">
                  <c:v>228300</c:v>
                </c:pt>
              </c:numCache>
            </c:numRef>
          </c:val>
          <c:smooth val="0"/>
          <c:extLst>
            <c:ext xmlns:c16="http://schemas.microsoft.com/office/drawing/2014/chart" uri="{C3380CC4-5D6E-409C-BE32-E72D297353CC}">
              <c16:uniqueId val="{00000000-CFC4-4D8D-BA1D-BC9F99810463}"/>
            </c:ext>
          </c:extLst>
        </c:ser>
        <c:ser>
          <c:idx val="0"/>
          <c:order val="1"/>
          <c:tx>
            <c:strRef>
              <c:f>'Victim trends ABS'!$A$9</c:f>
              <c:strCache>
                <c:ptCount val="1"/>
                <c:pt idx="0">
                  <c:v>Attempted burglary</c:v>
                </c:pt>
              </c:strCache>
            </c:strRef>
          </c:tx>
          <c:spPr>
            <a:ln w="28575" cap="rnd">
              <a:solidFill>
                <a:schemeClr val="accent1"/>
              </a:solidFill>
              <a:round/>
            </a:ln>
            <a:effectLst/>
          </c:spPr>
          <c:marker>
            <c:symbol val="none"/>
          </c:marker>
          <c:cat>
            <c:strRef>
              <c:f>'Victim trends ABS'!$B$3:$I$3</c:f>
              <c:strCache>
                <c:ptCount val="8"/>
                <c:pt idx="0">
                  <c:v>2009-10</c:v>
                </c:pt>
                <c:pt idx="1">
                  <c:v>2010-11</c:v>
                </c:pt>
                <c:pt idx="2">
                  <c:v>2011-12</c:v>
                </c:pt>
                <c:pt idx="3">
                  <c:v>2012-13</c:v>
                </c:pt>
                <c:pt idx="4">
                  <c:v>2013-14</c:v>
                </c:pt>
                <c:pt idx="5">
                  <c:v>2014-15</c:v>
                </c:pt>
                <c:pt idx="6">
                  <c:v>2015-16</c:v>
                </c:pt>
                <c:pt idx="7">
                  <c:v>2016-17</c:v>
                </c:pt>
              </c:strCache>
            </c:strRef>
          </c:cat>
          <c:val>
            <c:numRef>
              <c:f>'Victim trends ABS'!$B$9:$I$9</c:f>
              <c:numCache>
                <c:formatCode>#,##0</c:formatCode>
                <c:ptCount val="8"/>
                <c:pt idx="0">
                  <c:v>203700</c:v>
                </c:pt>
                <c:pt idx="1">
                  <c:v>186700</c:v>
                </c:pt>
                <c:pt idx="2">
                  <c:v>196600</c:v>
                </c:pt>
                <c:pt idx="3">
                  <c:v>171000</c:v>
                </c:pt>
                <c:pt idx="4">
                  <c:v>170800</c:v>
                </c:pt>
                <c:pt idx="5">
                  <c:v>180600</c:v>
                </c:pt>
                <c:pt idx="6">
                  <c:v>185900</c:v>
                </c:pt>
                <c:pt idx="7">
                  <c:v>191200</c:v>
                </c:pt>
              </c:numCache>
            </c:numRef>
          </c:val>
          <c:smooth val="0"/>
          <c:extLst>
            <c:ext xmlns:c16="http://schemas.microsoft.com/office/drawing/2014/chart" uri="{C3380CC4-5D6E-409C-BE32-E72D297353CC}">
              <c16:uniqueId val="{00000001-CFC4-4D8D-BA1D-BC9F99810463}"/>
            </c:ext>
          </c:extLst>
        </c:ser>
        <c:dLbls>
          <c:showLegendKey val="0"/>
          <c:showVal val="0"/>
          <c:showCatName val="0"/>
          <c:showSerName val="0"/>
          <c:showPercent val="0"/>
          <c:showBubbleSize val="0"/>
        </c:dLbls>
        <c:smooth val="0"/>
        <c:axId val="356216656"/>
        <c:axId val="353140520"/>
      </c:lineChart>
      <c:catAx>
        <c:axId val="35621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3140520"/>
        <c:crosses val="autoZero"/>
        <c:auto val="1"/>
        <c:lblAlgn val="ctr"/>
        <c:lblOffset val="100"/>
        <c:noMultiLvlLbl val="0"/>
      </c:catAx>
      <c:valAx>
        <c:axId val="353140520"/>
        <c:scaling>
          <c:orientation val="minMax"/>
          <c:max val="260000"/>
          <c:min val="14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6216656"/>
        <c:crosses val="autoZero"/>
        <c:crossBetween val="between"/>
        <c:majorUnit val="20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UEWI Victims, 2010-2017 ABS data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'Recorded crime victims Table 1'!$A$3</c:f>
              <c:strCache>
                <c:ptCount val="1"/>
                <c:pt idx="0">
                  <c:v>Unlawful entry with intent</c:v>
                </c:pt>
              </c:strCache>
            </c:strRef>
          </c:tx>
          <c:spPr>
            <a:ln w="28575" cap="rnd">
              <a:solidFill>
                <a:schemeClr val="accent2"/>
              </a:solidFill>
              <a:round/>
            </a:ln>
            <a:effectLst/>
          </c:spPr>
          <c:marker>
            <c:symbol val="none"/>
          </c:marker>
          <c:cat>
            <c:numRef>
              <c:f>'Recorded crime victims Table 1'!$B$2:$I$2</c:f>
              <c:numCache>
                <c:formatCode>General</c:formatCode>
                <c:ptCount val="8"/>
                <c:pt idx="0">
                  <c:v>2010</c:v>
                </c:pt>
                <c:pt idx="1">
                  <c:v>2011</c:v>
                </c:pt>
                <c:pt idx="2">
                  <c:v>2012</c:v>
                </c:pt>
                <c:pt idx="3">
                  <c:v>2013</c:v>
                </c:pt>
                <c:pt idx="4">
                  <c:v>2014</c:v>
                </c:pt>
                <c:pt idx="5">
                  <c:v>2015</c:v>
                </c:pt>
                <c:pt idx="6">
                  <c:v>2016</c:v>
                </c:pt>
                <c:pt idx="7">
                  <c:v>2017</c:v>
                </c:pt>
              </c:numCache>
            </c:numRef>
          </c:cat>
          <c:val>
            <c:numRef>
              <c:f>'Recorded crime victims Table 1'!$B$3:$I$3</c:f>
              <c:numCache>
                <c:formatCode>#,##0</c:formatCode>
                <c:ptCount val="8"/>
                <c:pt idx="0">
                  <c:v>208098</c:v>
                </c:pt>
                <c:pt idx="1">
                  <c:v>209146</c:v>
                </c:pt>
                <c:pt idx="2">
                  <c:v>215009</c:v>
                </c:pt>
                <c:pt idx="3">
                  <c:v>194529</c:v>
                </c:pt>
                <c:pt idx="4">
                  <c:v>181892</c:v>
                </c:pt>
                <c:pt idx="5">
                  <c:v>184007</c:v>
                </c:pt>
                <c:pt idx="6">
                  <c:v>188757</c:v>
                </c:pt>
                <c:pt idx="7">
                  <c:v>176153</c:v>
                </c:pt>
              </c:numCache>
            </c:numRef>
          </c:val>
          <c:smooth val="0"/>
          <c:extLst>
            <c:ext xmlns:c16="http://schemas.microsoft.com/office/drawing/2014/chart" uri="{C3380CC4-5D6E-409C-BE32-E72D297353CC}">
              <c16:uniqueId val="{00000000-D6CD-4887-864F-375590E55438}"/>
            </c:ext>
          </c:extLst>
        </c:ser>
        <c:dLbls>
          <c:showLegendKey val="0"/>
          <c:showVal val="0"/>
          <c:showCatName val="0"/>
          <c:showSerName val="0"/>
          <c:showPercent val="0"/>
          <c:showBubbleSize val="0"/>
        </c:dLbls>
        <c:marker val="1"/>
        <c:smooth val="0"/>
        <c:axId val="356216656"/>
        <c:axId val="353140520"/>
      </c:lineChart>
      <c:lineChart>
        <c:grouping val="standard"/>
        <c:varyColors val="0"/>
        <c:ser>
          <c:idx val="2"/>
          <c:order val="1"/>
          <c:tx>
            <c:strRef>
              <c:f>'Recorded crime victims Table 1'!$A$7</c:f>
              <c:strCache>
                <c:ptCount val="1"/>
                <c:pt idx="0">
                  <c:v>% UEWI with property loss</c:v>
                </c:pt>
              </c:strCache>
            </c:strRef>
          </c:tx>
          <c:spPr>
            <a:ln w="28575" cap="rnd">
              <a:solidFill>
                <a:schemeClr val="accent3"/>
              </a:solidFill>
              <a:round/>
            </a:ln>
            <a:effectLst/>
          </c:spPr>
          <c:marker>
            <c:symbol val="none"/>
          </c:marker>
          <c:val>
            <c:numRef>
              <c:f>'Recorded crime victims Table 1'!$B$7:$I$7</c:f>
              <c:numCache>
                <c:formatCode>0%</c:formatCode>
                <c:ptCount val="8"/>
                <c:pt idx="0">
                  <c:v>0.69290911013080381</c:v>
                </c:pt>
                <c:pt idx="1">
                  <c:v>0.69137349028908035</c:v>
                </c:pt>
                <c:pt idx="2">
                  <c:v>0.68469691966382806</c:v>
                </c:pt>
                <c:pt idx="3">
                  <c:v>0.67927147109171382</c:v>
                </c:pt>
                <c:pt idx="4">
                  <c:v>0.67597255514261212</c:v>
                </c:pt>
                <c:pt idx="5">
                  <c:v>0.66767025167520799</c:v>
                </c:pt>
                <c:pt idx="6">
                  <c:v>0.66699513130638866</c:v>
                </c:pt>
                <c:pt idx="7">
                  <c:v>0.65743416234750474</c:v>
                </c:pt>
              </c:numCache>
            </c:numRef>
          </c:val>
          <c:smooth val="0"/>
          <c:extLst>
            <c:ext xmlns:c16="http://schemas.microsoft.com/office/drawing/2014/chart" uri="{C3380CC4-5D6E-409C-BE32-E72D297353CC}">
              <c16:uniqueId val="{00000001-D6CD-4887-864F-375590E55438}"/>
            </c:ext>
          </c:extLst>
        </c:ser>
        <c:dLbls>
          <c:showLegendKey val="0"/>
          <c:showVal val="0"/>
          <c:showCatName val="0"/>
          <c:showSerName val="0"/>
          <c:showPercent val="0"/>
          <c:showBubbleSize val="0"/>
        </c:dLbls>
        <c:marker val="1"/>
        <c:smooth val="0"/>
        <c:axId val="366623760"/>
        <c:axId val="366621792"/>
      </c:lineChart>
      <c:catAx>
        <c:axId val="35621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3140520"/>
        <c:crosses val="autoZero"/>
        <c:auto val="1"/>
        <c:lblAlgn val="ctr"/>
        <c:lblOffset val="100"/>
        <c:noMultiLvlLbl val="0"/>
      </c:catAx>
      <c:valAx>
        <c:axId val="353140520"/>
        <c:scaling>
          <c:orientation val="minMax"/>
          <c:max val="24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6216656"/>
        <c:crosses val="autoZero"/>
        <c:crossBetween val="between"/>
        <c:majorUnit val="40000"/>
      </c:valAx>
      <c:valAx>
        <c:axId val="366621792"/>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6623760"/>
        <c:crosses val="max"/>
        <c:crossBetween val="between"/>
      </c:valAx>
      <c:catAx>
        <c:axId val="366623760"/>
        <c:scaling>
          <c:orientation val="minMax"/>
        </c:scaling>
        <c:delete val="1"/>
        <c:axPos val="b"/>
        <c:majorTickMark val="out"/>
        <c:minorTickMark val="none"/>
        <c:tickLblPos val="nextTo"/>
        <c:crossAx val="36662179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Burglary dwellings </a:t>
            </a:r>
            <a:r>
              <a:rPr lang="en-US" dirty="0" err="1" smtClean="0"/>
              <a:t>victimisation</a:t>
            </a:r>
            <a:r>
              <a:rPr lang="en-US" baseline="0" dirty="0" smtClean="0"/>
              <a:t> </a:t>
            </a:r>
            <a:r>
              <a:rPr lang="en-US" dirty="0"/>
              <a:t>per year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069338099873719E-2"/>
          <c:y val="0.12623002206104084"/>
          <c:w val="0.85784063407543465"/>
          <c:h val="0.79836069801768061"/>
        </c:manualLayout>
      </c:layout>
      <c:lineChart>
        <c:grouping val="standard"/>
        <c:varyColors val="0"/>
        <c:ser>
          <c:idx val="1"/>
          <c:order val="0"/>
          <c:tx>
            <c:strRef>
              <c:f>'Burglary rate by year'!$U$17</c:f>
              <c:strCache>
                <c:ptCount val="1"/>
                <c:pt idx="0">
                  <c:v>Rate</c:v>
                </c:pt>
              </c:strCache>
            </c:strRef>
          </c:tx>
          <c:spPr>
            <a:ln w="28575" cap="rnd">
              <a:solidFill>
                <a:schemeClr val="accent2"/>
              </a:solidFill>
              <a:round/>
            </a:ln>
            <a:effectLst/>
          </c:spPr>
          <c:marker>
            <c:symbol val="none"/>
          </c:marker>
          <c:cat>
            <c:numRef>
              <c:f>'Burglary rate by year'!$B$4:$B$14</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'Burglary rate by year'!$U$18:$U$28</c:f>
              <c:numCache>
                <c:formatCode>0.0%</c:formatCode>
                <c:ptCount val="11"/>
                <c:pt idx="0">
                  <c:v>2.8737083231957838E-2</c:v>
                </c:pt>
                <c:pt idx="1">
                  <c:v>2.8177555975785785E-2</c:v>
                </c:pt>
                <c:pt idx="2">
                  <c:v>2.5175976385104451E-2</c:v>
                </c:pt>
                <c:pt idx="3">
                  <c:v>2.5123245102698925E-2</c:v>
                </c:pt>
                <c:pt idx="4">
                  <c:v>2.8707725584121026E-2</c:v>
                </c:pt>
                <c:pt idx="5">
                  <c:v>2.7888632695880811E-2</c:v>
                </c:pt>
                <c:pt idx="6">
                  <c:v>2.5833611162253748E-2</c:v>
                </c:pt>
                <c:pt idx="7">
                  <c:v>2.4863078265476245E-2</c:v>
                </c:pt>
                <c:pt idx="8">
                  <c:v>2.6403524410508784E-2</c:v>
                </c:pt>
                <c:pt idx="9">
                  <c:v>2.5561131020521738E-2</c:v>
                </c:pt>
                <c:pt idx="10">
                  <c:v>2.3805798843744484E-2</c:v>
                </c:pt>
              </c:numCache>
            </c:numRef>
          </c:val>
          <c:smooth val="0"/>
          <c:extLst>
            <c:ext xmlns:c16="http://schemas.microsoft.com/office/drawing/2014/chart" uri="{C3380CC4-5D6E-409C-BE32-E72D297353CC}">
              <c16:uniqueId val="{00000000-F6B4-4FBD-885A-755DF83D17D8}"/>
            </c:ext>
          </c:extLst>
        </c:ser>
        <c:dLbls>
          <c:showLegendKey val="0"/>
          <c:showVal val="0"/>
          <c:showCatName val="0"/>
          <c:showSerName val="0"/>
          <c:showPercent val="0"/>
          <c:showBubbleSize val="0"/>
        </c:dLbls>
        <c:marker val="1"/>
        <c:smooth val="0"/>
        <c:axId val="379604032"/>
        <c:axId val="379604688"/>
      </c:lineChart>
      <c:lineChart>
        <c:grouping val="standard"/>
        <c:varyColors val="0"/>
        <c:ser>
          <c:idx val="3"/>
          <c:order val="1"/>
          <c:tx>
            <c:strRef>
              <c:f>'Burglary rate by year'!$V$17</c:f>
              <c:strCache>
                <c:ptCount val="1"/>
                <c:pt idx="0">
                  <c:v>% with loss</c:v>
                </c:pt>
              </c:strCache>
            </c:strRef>
          </c:tx>
          <c:spPr>
            <a:ln w="28575" cap="rnd">
              <a:solidFill>
                <a:schemeClr val="accent4"/>
              </a:solidFill>
              <a:round/>
            </a:ln>
            <a:effectLst/>
          </c:spPr>
          <c:marker>
            <c:symbol val="none"/>
          </c:marker>
          <c:val>
            <c:numRef>
              <c:f>'Burglary rate by year'!$V$18:$V$28</c:f>
              <c:numCache>
                <c:formatCode>0%</c:formatCode>
                <c:ptCount val="11"/>
                <c:pt idx="0">
                  <c:v>0.66082268370607034</c:v>
                </c:pt>
                <c:pt idx="1">
                  <c:v>0.67587959653720908</c:v>
                </c:pt>
                <c:pt idx="2">
                  <c:v>0.69248113780244558</c:v>
                </c:pt>
                <c:pt idx="3">
                  <c:v>0.67966065747614002</c:v>
                </c:pt>
                <c:pt idx="4">
                  <c:v>0.68509789702683099</c:v>
                </c:pt>
                <c:pt idx="5">
                  <c:v>0.6846906012842966</c:v>
                </c:pt>
                <c:pt idx="6">
                  <c:v>0.67497495955004239</c:v>
                </c:pt>
                <c:pt idx="7">
                  <c:v>0.67137989111276486</c:v>
                </c:pt>
                <c:pt idx="8">
                  <c:v>0.66744899801408197</c:v>
                </c:pt>
                <c:pt idx="9">
                  <c:v>0.65464840182648398</c:v>
                </c:pt>
                <c:pt idx="10">
                  <c:v>0.65146041506533436</c:v>
                </c:pt>
              </c:numCache>
            </c:numRef>
          </c:val>
          <c:smooth val="0"/>
          <c:extLst>
            <c:ext xmlns:c16="http://schemas.microsoft.com/office/drawing/2014/chart" uri="{C3380CC4-5D6E-409C-BE32-E72D297353CC}">
              <c16:uniqueId val="{00000001-F6B4-4FBD-885A-755DF83D17D8}"/>
            </c:ext>
          </c:extLst>
        </c:ser>
        <c:dLbls>
          <c:showLegendKey val="0"/>
          <c:showVal val="0"/>
          <c:showCatName val="0"/>
          <c:showSerName val="0"/>
          <c:showPercent val="0"/>
          <c:showBubbleSize val="0"/>
        </c:dLbls>
        <c:marker val="1"/>
        <c:smooth val="0"/>
        <c:axId val="373109944"/>
        <c:axId val="373109616"/>
      </c:lineChart>
      <c:catAx>
        <c:axId val="37960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9604688"/>
        <c:crosses val="autoZero"/>
        <c:auto val="1"/>
        <c:lblAlgn val="ctr"/>
        <c:lblOffset val="100"/>
        <c:noMultiLvlLbl val="0"/>
      </c:catAx>
      <c:valAx>
        <c:axId val="379604688"/>
        <c:scaling>
          <c:orientation val="minMax"/>
          <c:max val="4.0000000000000008E-2"/>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smtClean="0"/>
                  <a:t>% burglary prevalence</a:t>
                </a:r>
                <a:endParaRPr lang="en-A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9604032"/>
        <c:crosses val="autoZero"/>
        <c:crossBetween val="between"/>
      </c:valAx>
      <c:valAx>
        <c:axId val="373109616"/>
        <c:scaling>
          <c:orientation val="minMax"/>
          <c:max val="0.70000000000000007"/>
          <c:min val="0.62000000000000011"/>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smtClean="0"/>
                  <a:t>% of all burglaries with loss</a:t>
                </a:r>
                <a:endParaRPr lang="en-A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3109944"/>
        <c:crosses val="max"/>
        <c:crossBetween val="between"/>
      </c:valAx>
      <c:catAx>
        <c:axId val="373109944"/>
        <c:scaling>
          <c:orientation val="minMax"/>
        </c:scaling>
        <c:delete val="1"/>
        <c:axPos val="b"/>
        <c:majorTickMark val="out"/>
        <c:minorTickMark val="none"/>
        <c:tickLblPos val="nextTo"/>
        <c:crossAx val="373109616"/>
        <c:crosses val="autoZero"/>
        <c:auto val="1"/>
        <c:lblAlgn val="ctr"/>
        <c:lblOffset val="100"/>
        <c:noMultiLvlLbl val="0"/>
      </c:catAx>
      <c:spPr>
        <a:noFill/>
        <a:ln>
          <a:noFill/>
        </a:ln>
        <a:effectLst/>
      </c:spPr>
    </c:plotArea>
    <c:legend>
      <c:legendPos val="b"/>
      <c:layout>
        <c:manualLayout>
          <c:xMode val="edge"/>
          <c:yMode val="edge"/>
          <c:x val="0.38996252445108925"/>
          <c:y val="7.2928603171076231E-2"/>
          <c:w val="0.20771328826436536"/>
          <c:h val="4.018581268747917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Cash and jewellery stolen ($) per burglary</a:t>
            </a:r>
          </a:p>
        </c:rich>
      </c:tx>
      <c:layout>
        <c:manualLayout>
          <c:xMode val="edge"/>
          <c:yMode val="edge"/>
          <c:x val="0.32142335468935951"/>
          <c:y val="1.978239366963402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'Cash value by year'!$L$3</c:f>
              <c:strCache>
                <c:ptCount val="1"/>
                <c:pt idx="0">
                  <c:v>Rate of cash stolen per burglary</c:v>
                </c:pt>
              </c:strCache>
            </c:strRef>
          </c:tx>
          <c:spPr>
            <a:ln w="28575" cap="rnd">
              <a:solidFill>
                <a:schemeClr val="accent1"/>
              </a:solidFill>
              <a:round/>
            </a:ln>
            <a:effectLst/>
          </c:spPr>
          <c:marker>
            <c:symbol val="none"/>
          </c:marker>
          <c:cat>
            <c:numRef>
              <c:f>'Cash value by year'!$J$4:$J$14</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'Cash value by year'!$L$4:$L$14</c:f>
              <c:numCache>
                <c:formatCode>0.0%</c:formatCode>
                <c:ptCount val="11"/>
                <c:pt idx="0">
                  <c:v>0.33270031854937515</c:v>
                </c:pt>
                <c:pt idx="1">
                  <c:v>0.34451073985680192</c:v>
                </c:pt>
                <c:pt idx="2">
                  <c:v>0.35898905016552074</c:v>
                </c:pt>
                <c:pt idx="3">
                  <c:v>0.34985700667302194</c:v>
                </c:pt>
                <c:pt idx="4">
                  <c:v>0.35755515995036952</c:v>
                </c:pt>
                <c:pt idx="5">
                  <c:v>0.34060448206630856</c:v>
                </c:pt>
                <c:pt idx="6">
                  <c:v>0.32636543612437408</c:v>
                </c:pt>
                <c:pt idx="7">
                  <c:v>0.24901633480386312</c:v>
                </c:pt>
                <c:pt idx="8">
                  <c:v>0.23278001433849888</c:v>
                </c:pt>
                <c:pt idx="9">
                  <c:v>0.21741605008537279</c:v>
                </c:pt>
                <c:pt idx="10">
                  <c:v>0.26633740890200563</c:v>
                </c:pt>
              </c:numCache>
            </c:numRef>
          </c:val>
          <c:smooth val="0"/>
          <c:extLst>
            <c:ext xmlns:c16="http://schemas.microsoft.com/office/drawing/2014/chart" uri="{C3380CC4-5D6E-409C-BE32-E72D297353CC}">
              <c16:uniqueId val="{00000000-5088-4FEC-A638-BBEB969EECD6}"/>
            </c:ext>
          </c:extLst>
        </c:ser>
        <c:ser>
          <c:idx val="2"/>
          <c:order val="1"/>
          <c:tx>
            <c:strRef>
              <c:f>'Cash value by year'!$E$19</c:f>
              <c:strCache>
                <c:ptCount val="1"/>
                <c:pt idx="0">
                  <c:v>Rate of jewellery stolen</c:v>
                </c:pt>
              </c:strCache>
            </c:strRef>
          </c:tx>
          <c:spPr>
            <a:ln w="28575" cap="rnd">
              <a:solidFill>
                <a:schemeClr val="accent3"/>
              </a:solidFill>
              <a:round/>
            </a:ln>
            <a:effectLst/>
          </c:spPr>
          <c:marker>
            <c:symbol val="none"/>
          </c:marker>
          <c:val>
            <c:numRef>
              <c:f>'Cash value by year'!$E$20:$E$30</c:f>
              <c:numCache>
                <c:formatCode>0%</c:formatCode>
                <c:ptCount val="11"/>
                <c:pt idx="0">
                  <c:v>0.22439353099730458</c:v>
                </c:pt>
                <c:pt idx="1">
                  <c:v>0.218854415274463</c:v>
                </c:pt>
                <c:pt idx="2">
                  <c:v>0.22154316271963331</c:v>
                </c:pt>
                <c:pt idx="3">
                  <c:v>0.22440419447092469</c:v>
                </c:pt>
                <c:pt idx="4">
                  <c:v>0.22916329503155849</c:v>
                </c:pt>
                <c:pt idx="5">
                  <c:v>0.23918823593249769</c:v>
                </c:pt>
                <c:pt idx="6">
                  <c:v>0.2256899965063468</c:v>
                </c:pt>
                <c:pt idx="7">
                  <c:v>0.21068320019077144</c:v>
                </c:pt>
                <c:pt idx="8">
                  <c:v>0.21044504494567914</c:v>
                </c:pt>
                <c:pt idx="9">
                  <c:v>0.21115537848605578</c:v>
                </c:pt>
                <c:pt idx="10">
                  <c:v>0.24001686442209239</c:v>
                </c:pt>
              </c:numCache>
            </c:numRef>
          </c:val>
          <c:smooth val="0"/>
          <c:extLst>
            <c:ext xmlns:c16="http://schemas.microsoft.com/office/drawing/2014/chart" uri="{C3380CC4-5D6E-409C-BE32-E72D297353CC}">
              <c16:uniqueId val="{00000001-5088-4FEC-A638-BBEB969EECD6}"/>
            </c:ext>
          </c:extLst>
        </c:ser>
        <c:dLbls>
          <c:showLegendKey val="0"/>
          <c:showVal val="0"/>
          <c:showCatName val="0"/>
          <c:showSerName val="0"/>
          <c:showPercent val="0"/>
          <c:showBubbleSize val="0"/>
        </c:dLbls>
        <c:marker val="1"/>
        <c:smooth val="0"/>
        <c:axId val="268531288"/>
        <c:axId val="423839328"/>
      </c:lineChart>
      <c:lineChart>
        <c:grouping val="standard"/>
        <c:varyColors val="0"/>
        <c:ser>
          <c:idx val="1"/>
          <c:order val="2"/>
          <c:tx>
            <c:strRef>
              <c:f>'Cash value by year'!$O$3</c:f>
              <c:strCache>
                <c:ptCount val="1"/>
                <c:pt idx="0">
                  <c:v>RBA cash usage estimates</c:v>
                </c:pt>
              </c:strCache>
            </c:strRef>
          </c:tx>
          <c:spPr>
            <a:ln w="28575" cap="rnd">
              <a:solidFill>
                <a:schemeClr val="accent2"/>
              </a:solidFill>
              <a:round/>
            </a:ln>
            <a:effectLst/>
          </c:spPr>
          <c:marker>
            <c:symbol val="none"/>
          </c:marker>
          <c:val>
            <c:numRef>
              <c:f>'Cash value by year'!$O$4:$O$14</c:f>
              <c:numCache>
                <c:formatCode>0.0%</c:formatCode>
                <c:ptCount val="11"/>
                <c:pt idx="0">
                  <c:v>0.69</c:v>
                </c:pt>
                <c:pt idx="1">
                  <c:v>0.66333333333333333</c:v>
                </c:pt>
                <c:pt idx="2">
                  <c:v>0.63666666666666671</c:v>
                </c:pt>
                <c:pt idx="3">
                  <c:v>0.61</c:v>
                </c:pt>
                <c:pt idx="4">
                  <c:v>0.56666666666666665</c:v>
                </c:pt>
                <c:pt idx="5">
                  <c:v>0.52333333333333332</c:v>
                </c:pt>
                <c:pt idx="6">
                  <c:v>0.48</c:v>
                </c:pt>
                <c:pt idx="7">
                  <c:v>0.44666666666666666</c:v>
                </c:pt>
                <c:pt idx="8">
                  <c:v>0.41333333333333333</c:v>
                </c:pt>
                <c:pt idx="9">
                  <c:v>0.38</c:v>
                </c:pt>
                <c:pt idx="10">
                  <c:v>0.34666666666666668</c:v>
                </c:pt>
              </c:numCache>
            </c:numRef>
          </c:val>
          <c:smooth val="0"/>
          <c:extLst>
            <c:ext xmlns:c16="http://schemas.microsoft.com/office/drawing/2014/chart" uri="{C3380CC4-5D6E-409C-BE32-E72D297353CC}">
              <c16:uniqueId val="{00000002-5088-4FEC-A638-BBEB969EECD6}"/>
            </c:ext>
          </c:extLst>
        </c:ser>
        <c:dLbls>
          <c:showLegendKey val="0"/>
          <c:showVal val="0"/>
          <c:showCatName val="0"/>
          <c:showSerName val="0"/>
          <c:showPercent val="0"/>
          <c:showBubbleSize val="0"/>
        </c:dLbls>
        <c:marker val="1"/>
        <c:smooth val="0"/>
        <c:axId val="396718080"/>
        <c:axId val="396717752"/>
      </c:lineChart>
      <c:catAx>
        <c:axId val="268531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3839328"/>
        <c:crosses val="autoZero"/>
        <c:auto val="1"/>
        <c:lblAlgn val="ctr"/>
        <c:lblOffset val="100"/>
        <c:noMultiLvlLbl val="0"/>
      </c:catAx>
      <c:valAx>
        <c:axId val="423839328"/>
        <c:scaling>
          <c:orientation val="minMax"/>
          <c:max val="0.5"/>
          <c:min val="0.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smtClean="0"/>
                  <a:t>% burglary</a:t>
                </a:r>
                <a:r>
                  <a:rPr lang="en-AU" baseline="0" dirty="0" smtClean="0"/>
                  <a:t> prevalence</a:t>
                </a:r>
                <a:endParaRPr lang="en-A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8531288"/>
        <c:crosses val="autoZero"/>
        <c:crossBetween val="between"/>
      </c:valAx>
      <c:valAx>
        <c:axId val="396717752"/>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smtClean="0"/>
                  <a:t>% RBA transactions</a:t>
                </a:r>
                <a:endParaRPr lang="en-A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6718080"/>
        <c:crosses val="max"/>
        <c:crossBetween val="between"/>
      </c:valAx>
      <c:catAx>
        <c:axId val="396718080"/>
        <c:scaling>
          <c:orientation val="minMax"/>
        </c:scaling>
        <c:delete val="1"/>
        <c:axPos val="b"/>
        <c:majorTickMark val="out"/>
        <c:minorTickMark val="none"/>
        <c:tickLblPos val="nextTo"/>
        <c:crossAx val="396717752"/>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0.51688</cdr:x>
      <cdr:y>0.07744</cdr:y>
    </cdr:from>
    <cdr:to>
      <cdr:x>0.73164</cdr:x>
      <cdr:y>0.12168</cdr:y>
    </cdr:to>
    <cdr:sp macro="" textlink="">
      <cdr:nvSpPr>
        <cdr:cNvPr id="2" name="Rectangle 1"/>
        <cdr:cNvSpPr/>
      </cdr:nvSpPr>
      <cdr:spPr>
        <a:xfrm xmlns:a="http://schemas.openxmlformats.org/drawingml/2006/main">
          <a:off x="4248176" y="378153"/>
          <a:ext cx="1765176" cy="216024"/>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8DBFCC-A279-41CE-8D61-75229F274054}" type="datetimeFigureOut">
              <a:rPr lang="en-AU" smtClean="0"/>
              <a:t>14/02/2019</a:t>
            </a:fld>
            <a:endParaRPr lang="en-AU"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6A65E6-8AB9-4DAA-AA63-5FE9BAAE28FA}" type="slidenum">
              <a:rPr lang="en-AU" smtClean="0"/>
              <a:t>‹#›</a:t>
            </a:fld>
            <a:endParaRPr lang="en-AU" dirty="0"/>
          </a:p>
        </p:txBody>
      </p:sp>
    </p:spTree>
    <p:extLst>
      <p:ext uri="{BB962C8B-B14F-4D97-AF65-F5344CB8AC3E}">
        <p14:creationId xmlns:p14="http://schemas.microsoft.com/office/powerpoint/2010/main" val="1665392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oi.org/10.1016/j.orp.2014.11.001"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235BFB8-F018-47D4-AC74-1F6A9DA0B042}" type="slidenum">
              <a:rPr lang="en-AU" smtClean="0"/>
              <a:t>4</a:t>
            </a:fld>
            <a:endParaRPr lang="en-AU"/>
          </a:p>
        </p:txBody>
      </p:sp>
    </p:spTree>
    <p:extLst>
      <p:ext uri="{BB962C8B-B14F-4D97-AF65-F5344CB8AC3E}">
        <p14:creationId xmlns:p14="http://schemas.microsoft.com/office/powerpoint/2010/main" val="299685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smtClean="0">
                <a:solidFill>
                  <a:schemeClr val="tx1"/>
                </a:solidFill>
                <a:latin typeface="Verdana" pitchFamily="34" charset="0"/>
                <a:ea typeface="+mn-ea"/>
                <a:cs typeface="Arial" charset="0"/>
              </a:rPr>
              <a:t>Felson, M., &amp; Clarke, R.V. (1998). Opportunity makes the thief: practical theory for crime prevention (Police Research Series Paper 98). Home Office: Policing and Reducing Crime Unit, Research, Development Statistics Directorate. </a:t>
            </a:r>
          </a:p>
          <a:p>
            <a:endParaRPr lang="en-AU" dirty="0"/>
          </a:p>
        </p:txBody>
      </p:sp>
      <p:sp>
        <p:nvSpPr>
          <p:cNvPr id="4" name="Slide Number Placeholder 3"/>
          <p:cNvSpPr>
            <a:spLocks noGrp="1"/>
          </p:cNvSpPr>
          <p:nvPr>
            <p:ph type="sldNum" sz="quarter" idx="10"/>
          </p:nvPr>
        </p:nvSpPr>
        <p:spPr/>
        <p:txBody>
          <a:bodyPr/>
          <a:lstStyle/>
          <a:p>
            <a:fld id="{6235BFB8-F018-47D4-AC74-1F6A9DA0B042}" type="slidenum">
              <a:rPr lang="en-AU" smtClean="0"/>
              <a:t>13</a:t>
            </a:fld>
            <a:endParaRPr lang="en-AU"/>
          </a:p>
        </p:txBody>
      </p:sp>
    </p:spTree>
    <p:extLst>
      <p:ext uri="{BB962C8B-B14F-4D97-AF65-F5344CB8AC3E}">
        <p14:creationId xmlns:p14="http://schemas.microsoft.com/office/powerpoint/2010/main" val="3065284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Brown, 2015, Trends and Issues 495, Australian Institute of Criminology</a:t>
            </a:r>
          </a:p>
          <a:p>
            <a:r>
              <a:rPr lang="en-US" sz="1200" dirty="0" smtClean="0"/>
              <a:t>What did the</a:t>
            </a:r>
            <a:r>
              <a:rPr lang="en-US" sz="1200" baseline="0" dirty="0" smtClean="0"/>
              <a:t> UK stolen goods survey paper show?</a:t>
            </a:r>
            <a:endParaRPr lang="en-AU" dirty="0"/>
          </a:p>
        </p:txBody>
      </p:sp>
      <p:sp>
        <p:nvSpPr>
          <p:cNvPr id="4" name="Slide Number Placeholder 3"/>
          <p:cNvSpPr>
            <a:spLocks noGrp="1"/>
          </p:cNvSpPr>
          <p:nvPr>
            <p:ph type="sldNum" sz="quarter" idx="10"/>
          </p:nvPr>
        </p:nvSpPr>
        <p:spPr/>
        <p:txBody>
          <a:bodyPr/>
          <a:lstStyle/>
          <a:p>
            <a:fld id="{6235BFB8-F018-47D4-AC74-1F6A9DA0B042}" type="slidenum">
              <a:rPr lang="en-AU" smtClean="0"/>
              <a:t>17</a:t>
            </a:fld>
            <a:endParaRPr lang="en-AU"/>
          </a:p>
        </p:txBody>
      </p:sp>
    </p:spTree>
    <p:extLst>
      <p:ext uri="{BB962C8B-B14F-4D97-AF65-F5344CB8AC3E}">
        <p14:creationId xmlns:p14="http://schemas.microsoft.com/office/powerpoint/2010/main" val="104994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235BFB8-F018-47D4-AC74-1F6A9DA0B042}" type="slidenum">
              <a:rPr lang="en-AU" smtClean="0"/>
              <a:t>18</a:t>
            </a:fld>
            <a:endParaRPr lang="en-AU"/>
          </a:p>
        </p:txBody>
      </p:sp>
    </p:spTree>
    <p:extLst>
      <p:ext uri="{BB962C8B-B14F-4D97-AF65-F5344CB8AC3E}">
        <p14:creationId xmlns:p14="http://schemas.microsoft.com/office/powerpoint/2010/main" val="4212992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Brown, 2015, Trends and Issues 495, Australian Institute of Criminology</a:t>
            </a:r>
            <a:endParaRPr lang="en-AU" dirty="0"/>
          </a:p>
        </p:txBody>
      </p:sp>
      <p:sp>
        <p:nvSpPr>
          <p:cNvPr id="4" name="Slide Number Placeholder 3"/>
          <p:cNvSpPr>
            <a:spLocks noGrp="1"/>
          </p:cNvSpPr>
          <p:nvPr>
            <p:ph type="sldNum" sz="quarter" idx="10"/>
          </p:nvPr>
        </p:nvSpPr>
        <p:spPr/>
        <p:txBody>
          <a:bodyPr/>
          <a:lstStyle/>
          <a:p>
            <a:fld id="{6235BFB8-F018-47D4-AC74-1F6A9DA0B042}" type="slidenum">
              <a:rPr lang="en-AU" smtClean="0"/>
              <a:t>20</a:t>
            </a:fld>
            <a:endParaRPr lang="en-AU"/>
          </a:p>
        </p:txBody>
      </p:sp>
    </p:spTree>
    <p:extLst>
      <p:ext uri="{BB962C8B-B14F-4D97-AF65-F5344CB8AC3E}">
        <p14:creationId xmlns:p14="http://schemas.microsoft.com/office/powerpoint/2010/main" val="2041858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Brown, 2015, Trends and Issues 495, Australian Institute of Criminology</a:t>
            </a:r>
          </a:p>
          <a:p>
            <a:endParaRPr lang="en-US" sz="1200" dirty="0" smtClean="0"/>
          </a:p>
          <a:p>
            <a:r>
              <a:rPr lang="en-US" sz="1200" dirty="0" smtClean="0"/>
              <a:t>Up</a:t>
            </a:r>
            <a:r>
              <a:rPr lang="en-US" sz="1200" baseline="0" dirty="0" smtClean="0"/>
              <a:t> to page 32 of the HORR – read the rest on </a:t>
            </a:r>
            <a:r>
              <a:rPr lang="en-US" sz="1200" baseline="0" smtClean="0"/>
              <a:t>the plane.</a:t>
            </a:r>
            <a:endParaRPr lang="en-AU" dirty="0"/>
          </a:p>
        </p:txBody>
      </p:sp>
      <p:sp>
        <p:nvSpPr>
          <p:cNvPr id="4" name="Slide Number Placeholder 3"/>
          <p:cNvSpPr>
            <a:spLocks noGrp="1"/>
          </p:cNvSpPr>
          <p:nvPr>
            <p:ph type="sldNum" sz="quarter" idx="10"/>
          </p:nvPr>
        </p:nvSpPr>
        <p:spPr/>
        <p:txBody>
          <a:bodyPr/>
          <a:lstStyle/>
          <a:p>
            <a:fld id="{6235BFB8-F018-47D4-AC74-1F6A9DA0B042}" type="slidenum">
              <a:rPr lang="en-AU" smtClean="0"/>
              <a:t>21</a:t>
            </a:fld>
            <a:endParaRPr lang="en-AU"/>
          </a:p>
        </p:txBody>
      </p:sp>
    </p:spTree>
    <p:extLst>
      <p:ext uri="{BB962C8B-B14F-4D97-AF65-F5344CB8AC3E}">
        <p14:creationId xmlns:p14="http://schemas.microsoft.com/office/powerpoint/2010/main" val="526182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Arguably we’d expect to see an increase in attempted burglary, if security was the only reason for the decline in success?</a:t>
            </a:r>
            <a:endParaRPr lang="en-AU" dirty="0"/>
          </a:p>
        </p:txBody>
      </p:sp>
      <p:sp>
        <p:nvSpPr>
          <p:cNvPr id="4" name="Slide Number Placeholder 3"/>
          <p:cNvSpPr>
            <a:spLocks noGrp="1"/>
          </p:cNvSpPr>
          <p:nvPr>
            <p:ph type="sldNum" sz="quarter" idx="10"/>
          </p:nvPr>
        </p:nvSpPr>
        <p:spPr/>
        <p:txBody>
          <a:bodyPr/>
          <a:lstStyle/>
          <a:p>
            <a:fld id="{7E6A65E6-8AB9-4DAA-AA63-5FE9BAAE28FA}" type="slidenum">
              <a:rPr lang="en-AU" smtClean="0"/>
              <a:t>22</a:t>
            </a:fld>
            <a:endParaRPr lang="en-AU" dirty="0"/>
          </a:p>
        </p:txBody>
      </p:sp>
    </p:spTree>
    <p:extLst>
      <p:ext uri="{BB962C8B-B14F-4D97-AF65-F5344CB8AC3E}">
        <p14:creationId xmlns:p14="http://schemas.microsoft.com/office/powerpoint/2010/main" val="3857238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Arguably we’d expect to see an increase in attempted burglary, if security was the only reason for the decline in success?</a:t>
            </a:r>
            <a:endParaRPr lang="en-AU" dirty="0"/>
          </a:p>
        </p:txBody>
      </p:sp>
      <p:sp>
        <p:nvSpPr>
          <p:cNvPr id="4" name="Slide Number Placeholder 3"/>
          <p:cNvSpPr>
            <a:spLocks noGrp="1"/>
          </p:cNvSpPr>
          <p:nvPr>
            <p:ph type="sldNum" sz="quarter" idx="10"/>
          </p:nvPr>
        </p:nvSpPr>
        <p:spPr/>
        <p:txBody>
          <a:bodyPr/>
          <a:lstStyle/>
          <a:p>
            <a:fld id="{7E6A65E6-8AB9-4DAA-AA63-5FE9BAAE28FA}" type="slidenum">
              <a:rPr lang="en-AU" smtClean="0"/>
              <a:t>23</a:t>
            </a:fld>
            <a:endParaRPr lang="en-AU" dirty="0"/>
          </a:p>
        </p:txBody>
      </p:sp>
    </p:spTree>
    <p:extLst>
      <p:ext uri="{BB962C8B-B14F-4D97-AF65-F5344CB8AC3E}">
        <p14:creationId xmlns:p14="http://schemas.microsoft.com/office/powerpoint/2010/main" val="3465936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Doyle, M-A, Fisher, C,</a:t>
            </a:r>
            <a:r>
              <a:rPr lang="en-AU" baseline="0" dirty="0" smtClean="0"/>
              <a:t> Tellez, E., &amp; Yadav, A. (2017). How Australians pay: evidence from the 2016 Consumer Payments Survey. Research Discussion Paper RDP 2017-04, Reserve Bank of Australia.</a:t>
            </a:r>
            <a:endParaRPr lang="en-AU" dirty="0" smtClean="0"/>
          </a:p>
        </p:txBody>
      </p:sp>
      <p:sp>
        <p:nvSpPr>
          <p:cNvPr id="4" name="Slide Number Placeholder 3"/>
          <p:cNvSpPr>
            <a:spLocks noGrp="1"/>
          </p:cNvSpPr>
          <p:nvPr>
            <p:ph type="sldNum" sz="quarter" idx="10"/>
          </p:nvPr>
        </p:nvSpPr>
        <p:spPr/>
        <p:txBody>
          <a:bodyPr/>
          <a:lstStyle/>
          <a:p>
            <a:fld id="{7E6A65E6-8AB9-4DAA-AA63-5FE9BAAE28FA}" type="slidenum">
              <a:rPr lang="en-AU" smtClean="0"/>
              <a:t>25</a:t>
            </a:fld>
            <a:endParaRPr lang="en-AU" dirty="0"/>
          </a:p>
        </p:txBody>
      </p:sp>
    </p:spTree>
    <p:extLst>
      <p:ext uri="{BB962C8B-B14F-4D97-AF65-F5344CB8AC3E}">
        <p14:creationId xmlns:p14="http://schemas.microsoft.com/office/powerpoint/2010/main" val="3861521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https://www.geckoandfly.com/13143/50-things-smartphone-replaced-will-replace-future/</a:t>
            </a:r>
          </a:p>
        </p:txBody>
      </p:sp>
      <p:sp>
        <p:nvSpPr>
          <p:cNvPr id="4" name="Slide Number Placeholder 3"/>
          <p:cNvSpPr>
            <a:spLocks noGrp="1"/>
          </p:cNvSpPr>
          <p:nvPr>
            <p:ph type="sldNum" sz="quarter" idx="10"/>
          </p:nvPr>
        </p:nvSpPr>
        <p:spPr/>
        <p:txBody>
          <a:bodyPr/>
          <a:lstStyle/>
          <a:p>
            <a:fld id="{7E6A65E6-8AB9-4DAA-AA63-5FE9BAAE28FA}" type="slidenum">
              <a:rPr lang="en-AU" smtClean="0"/>
              <a:t>26</a:t>
            </a:fld>
            <a:endParaRPr lang="en-AU" dirty="0"/>
          </a:p>
        </p:txBody>
      </p:sp>
    </p:spTree>
    <p:extLst>
      <p:ext uri="{BB962C8B-B14F-4D97-AF65-F5344CB8AC3E}">
        <p14:creationId xmlns:p14="http://schemas.microsoft.com/office/powerpoint/2010/main" val="1892409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Quotes taken from </a:t>
            </a:r>
            <a:r>
              <a:rPr lang="en-AU" sz="1200" b="0" i="0" kern="1200" dirty="0" smtClean="0">
                <a:solidFill>
                  <a:schemeClr val="tx1"/>
                </a:solidFill>
                <a:effectLst/>
                <a:latin typeface="+mn-lt"/>
                <a:ea typeface="+mn-ea"/>
                <a:cs typeface="+mn-cs"/>
              </a:rPr>
              <a:t>Pricing decision model for new and remanufactured short-life cycle products with time-dependent demand</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dirty="0" smtClean="0">
                <a:solidFill>
                  <a:schemeClr val="tx1"/>
                </a:solidFill>
                <a:effectLst/>
                <a:latin typeface="+mn-lt"/>
                <a:ea typeface="+mn-ea"/>
                <a:cs typeface="+mn-cs"/>
                <a:hlinkClick r:id="rId3" tooltip="Persistent link using digital object identifier"/>
              </a:rPr>
              <a:t>https://doi.org/10.1016/j.orp.2014.11.001</a:t>
            </a:r>
            <a:endParaRPr lang="en-AU" dirty="0" smtClean="0"/>
          </a:p>
        </p:txBody>
      </p:sp>
      <p:sp>
        <p:nvSpPr>
          <p:cNvPr id="4" name="Slide Number Placeholder 3"/>
          <p:cNvSpPr>
            <a:spLocks noGrp="1"/>
          </p:cNvSpPr>
          <p:nvPr>
            <p:ph type="sldNum" sz="quarter" idx="10"/>
          </p:nvPr>
        </p:nvSpPr>
        <p:spPr/>
        <p:txBody>
          <a:bodyPr/>
          <a:lstStyle/>
          <a:p>
            <a:fld id="{7E6A65E6-8AB9-4DAA-AA63-5FE9BAAE28FA}" type="slidenum">
              <a:rPr lang="en-AU" smtClean="0"/>
              <a:t>27</a:t>
            </a:fld>
            <a:endParaRPr lang="en-AU" dirty="0"/>
          </a:p>
        </p:txBody>
      </p:sp>
    </p:spTree>
    <p:extLst>
      <p:ext uri="{BB962C8B-B14F-4D97-AF65-F5344CB8AC3E}">
        <p14:creationId xmlns:p14="http://schemas.microsoft.com/office/powerpoint/2010/main" val="4152916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smtClean="0">
                <a:solidFill>
                  <a:schemeClr val="tx1"/>
                </a:solidFill>
                <a:latin typeface="Verdana" pitchFamily="34" charset="0"/>
                <a:ea typeface="+mn-ea"/>
                <a:cs typeface="Arial" charset="0"/>
              </a:rPr>
              <a:t>Felson, M., &amp; Clarke, R.V. (1998). Opportunity makes the thief: practical theory for crime prevention (Police Research Series Paper 98). Home Office: Policing and Reducing Crime Unit, Research, Development Statistics Directorate. </a:t>
            </a:r>
          </a:p>
          <a:p>
            <a:endParaRPr lang="en-AU" dirty="0"/>
          </a:p>
        </p:txBody>
      </p:sp>
      <p:sp>
        <p:nvSpPr>
          <p:cNvPr id="4" name="Slide Number Placeholder 3"/>
          <p:cNvSpPr>
            <a:spLocks noGrp="1"/>
          </p:cNvSpPr>
          <p:nvPr>
            <p:ph type="sldNum" sz="quarter" idx="10"/>
          </p:nvPr>
        </p:nvSpPr>
        <p:spPr/>
        <p:txBody>
          <a:bodyPr/>
          <a:lstStyle/>
          <a:p>
            <a:fld id="{6235BFB8-F018-47D4-AC74-1F6A9DA0B042}" type="slidenum">
              <a:rPr lang="en-AU" smtClean="0"/>
              <a:t>5</a:t>
            </a:fld>
            <a:endParaRPr lang="en-AU"/>
          </a:p>
        </p:txBody>
      </p:sp>
    </p:spTree>
    <p:extLst>
      <p:ext uri="{BB962C8B-B14F-4D97-AF65-F5344CB8AC3E}">
        <p14:creationId xmlns:p14="http://schemas.microsoft.com/office/powerpoint/2010/main" val="3962688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235BFB8-F018-47D4-AC74-1F6A9DA0B042}" type="slidenum">
              <a:rPr lang="en-AU" smtClean="0"/>
              <a:t>28</a:t>
            </a:fld>
            <a:endParaRPr lang="en-AU"/>
          </a:p>
        </p:txBody>
      </p:sp>
    </p:spTree>
    <p:extLst>
      <p:ext uri="{BB962C8B-B14F-4D97-AF65-F5344CB8AC3E}">
        <p14:creationId xmlns:p14="http://schemas.microsoft.com/office/powerpoint/2010/main" val="3225400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235BFB8-F018-47D4-AC74-1F6A9DA0B042}" type="slidenum">
              <a:rPr lang="en-AU" smtClean="0"/>
              <a:t>31</a:t>
            </a:fld>
            <a:endParaRPr lang="en-AU"/>
          </a:p>
        </p:txBody>
      </p:sp>
    </p:spTree>
    <p:extLst>
      <p:ext uri="{BB962C8B-B14F-4D97-AF65-F5344CB8AC3E}">
        <p14:creationId xmlns:p14="http://schemas.microsoft.com/office/powerpoint/2010/main" val="172172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could be an artefact of under-reporting</a:t>
            </a:r>
            <a:r>
              <a:rPr lang="en-AU" baseline="0" dirty="0" smtClean="0"/>
              <a:t> burglaries with nothing taken. </a:t>
            </a:r>
            <a:endParaRPr lang="en-AU" dirty="0"/>
          </a:p>
        </p:txBody>
      </p:sp>
      <p:sp>
        <p:nvSpPr>
          <p:cNvPr id="4" name="Slide Number Placeholder 3"/>
          <p:cNvSpPr>
            <a:spLocks noGrp="1"/>
          </p:cNvSpPr>
          <p:nvPr>
            <p:ph type="sldNum" sz="quarter" idx="10"/>
          </p:nvPr>
        </p:nvSpPr>
        <p:spPr/>
        <p:txBody>
          <a:bodyPr/>
          <a:lstStyle/>
          <a:p>
            <a:fld id="{7E6A65E6-8AB9-4DAA-AA63-5FE9BAAE28FA}" type="slidenum">
              <a:rPr lang="en-AU" smtClean="0"/>
              <a:t>32</a:t>
            </a:fld>
            <a:endParaRPr lang="en-AU" dirty="0"/>
          </a:p>
        </p:txBody>
      </p:sp>
    </p:spTree>
    <p:extLst>
      <p:ext uri="{BB962C8B-B14F-4D97-AF65-F5344CB8AC3E}">
        <p14:creationId xmlns:p14="http://schemas.microsoft.com/office/powerpoint/2010/main" val="2649222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Correlate this with the values in the Reserve Bank</a:t>
            </a:r>
            <a:r>
              <a:rPr lang="en-AU" baseline="0" dirty="0" smtClean="0"/>
              <a:t> table.</a:t>
            </a:r>
          </a:p>
          <a:p>
            <a:endParaRPr lang="en-AU" baseline="0" dirty="0" smtClean="0"/>
          </a:p>
          <a:p>
            <a:r>
              <a:rPr lang="en-AU" baseline="0" dirty="0" smtClean="0"/>
              <a:t>From 2012 to 2017 cash z-test = 15.17</a:t>
            </a:r>
            <a:endParaRPr lang="en-AU" dirty="0" smtClean="0"/>
          </a:p>
          <a:p>
            <a:endParaRPr lang="en-AU" dirty="0"/>
          </a:p>
        </p:txBody>
      </p:sp>
      <p:sp>
        <p:nvSpPr>
          <p:cNvPr id="4" name="Slide Number Placeholder 3"/>
          <p:cNvSpPr>
            <a:spLocks noGrp="1"/>
          </p:cNvSpPr>
          <p:nvPr>
            <p:ph type="sldNum" sz="quarter" idx="10"/>
          </p:nvPr>
        </p:nvSpPr>
        <p:spPr/>
        <p:txBody>
          <a:bodyPr/>
          <a:lstStyle/>
          <a:p>
            <a:fld id="{7E6A65E6-8AB9-4DAA-AA63-5FE9BAAE28FA}" type="slidenum">
              <a:rPr lang="en-AU" smtClean="0"/>
              <a:t>33</a:t>
            </a:fld>
            <a:endParaRPr lang="en-AU" dirty="0"/>
          </a:p>
        </p:txBody>
      </p:sp>
    </p:spTree>
    <p:extLst>
      <p:ext uri="{BB962C8B-B14F-4D97-AF65-F5344CB8AC3E}">
        <p14:creationId xmlns:p14="http://schemas.microsoft.com/office/powerpoint/2010/main" val="1624229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https://www.geckoandfly.com/13143/50-things-smartphone-replaced-will-replace-future/</a:t>
            </a:r>
          </a:p>
          <a:p>
            <a:endParaRPr lang="en-AU" dirty="0" smtClean="0"/>
          </a:p>
          <a:p>
            <a:r>
              <a:rPr lang="en-AU" dirty="0" smtClean="0"/>
              <a:t>r = 0.97099, meaning</a:t>
            </a:r>
            <a:r>
              <a:rPr lang="en-AU" baseline="0" dirty="0" smtClean="0"/>
              <a:t> R2=0.94.</a:t>
            </a:r>
          </a:p>
          <a:p>
            <a:endParaRPr lang="en-AU" baseline="0" dirty="0" smtClean="0"/>
          </a:p>
          <a:p>
            <a:r>
              <a:rPr lang="en-AU" baseline="0" dirty="0" smtClean="0"/>
              <a:t>Z-score (phones 2013 onwards) = 9.77</a:t>
            </a:r>
          </a:p>
          <a:p>
            <a:endParaRPr lang="en-AU" baseline="0" dirty="0" smtClean="0"/>
          </a:p>
          <a:p>
            <a:r>
              <a:rPr lang="en-AU" baseline="0" dirty="0" smtClean="0"/>
              <a:t>https://en.wikipedia.org/wiki/Camera_phone</a:t>
            </a:r>
          </a:p>
          <a:p>
            <a:endParaRPr lang="en-AU" baseline="0" dirty="0" smtClean="0"/>
          </a:p>
          <a:p>
            <a:r>
              <a:rPr lang="en-AU" baseline="0" dirty="0" smtClean="0"/>
              <a:t>https://www.businessinsider.com.au/smartphone-biometrics-are-no-longer-the-stuff-of-science-fiction-2017-12?r=US&amp;IR=T</a:t>
            </a:r>
          </a:p>
        </p:txBody>
      </p:sp>
      <p:sp>
        <p:nvSpPr>
          <p:cNvPr id="4" name="Slide Number Placeholder 3"/>
          <p:cNvSpPr>
            <a:spLocks noGrp="1"/>
          </p:cNvSpPr>
          <p:nvPr>
            <p:ph type="sldNum" sz="quarter" idx="10"/>
          </p:nvPr>
        </p:nvSpPr>
        <p:spPr/>
        <p:txBody>
          <a:bodyPr/>
          <a:lstStyle/>
          <a:p>
            <a:fld id="{7E6A65E6-8AB9-4DAA-AA63-5FE9BAAE28FA}" type="slidenum">
              <a:rPr lang="en-AU" smtClean="0"/>
              <a:t>34</a:t>
            </a:fld>
            <a:endParaRPr lang="en-AU" dirty="0"/>
          </a:p>
        </p:txBody>
      </p:sp>
    </p:spTree>
    <p:extLst>
      <p:ext uri="{BB962C8B-B14F-4D97-AF65-F5344CB8AC3E}">
        <p14:creationId xmlns:p14="http://schemas.microsoft.com/office/powerpoint/2010/main" val="2567827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https://www.statista.com/statistics/276768/global-unit-sales-of-video-game-consoles/</a:t>
            </a:r>
          </a:p>
          <a:p>
            <a:r>
              <a:rPr lang="en-AU" dirty="0" smtClean="0"/>
              <a:t>r = 0.918612, meaning</a:t>
            </a:r>
            <a:r>
              <a:rPr lang="en-AU" baseline="0" dirty="0" smtClean="0"/>
              <a:t> R2=0.84.</a:t>
            </a:r>
            <a:endParaRPr lang="en-AU" dirty="0"/>
          </a:p>
        </p:txBody>
      </p:sp>
      <p:sp>
        <p:nvSpPr>
          <p:cNvPr id="4" name="Slide Number Placeholder 3"/>
          <p:cNvSpPr>
            <a:spLocks noGrp="1"/>
          </p:cNvSpPr>
          <p:nvPr>
            <p:ph type="sldNum" sz="quarter" idx="10"/>
          </p:nvPr>
        </p:nvSpPr>
        <p:spPr/>
        <p:txBody>
          <a:bodyPr/>
          <a:lstStyle/>
          <a:p>
            <a:fld id="{7E6A65E6-8AB9-4DAA-AA63-5FE9BAAE28FA}" type="slidenum">
              <a:rPr lang="en-AU" smtClean="0"/>
              <a:t>35</a:t>
            </a:fld>
            <a:endParaRPr lang="en-AU" dirty="0"/>
          </a:p>
        </p:txBody>
      </p:sp>
    </p:spTree>
    <p:extLst>
      <p:ext uri="{BB962C8B-B14F-4D97-AF65-F5344CB8AC3E}">
        <p14:creationId xmlns:p14="http://schemas.microsoft.com/office/powerpoint/2010/main" val="21590211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https://www.statista.com/statistics/276768/global-unit-sales-of-video-game-consoles/</a:t>
            </a:r>
          </a:p>
          <a:p>
            <a:endParaRPr lang="en-AU" dirty="0" smtClean="0"/>
          </a:p>
          <a:p>
            <a:r>
              <a:rPr lang="en-AU" dirty="0" smtClean="0"/>
              <a:t>Computer items</a:t>
            </a:r>
            <a:r>
              <a:rPr lang="en-AU" baseline="0" dirty="0" smtClean="0"/>
              <a:t> made up about 9.6% of all items stolen and these 6 items made up 6.5% of all computer items.</a:t>
            </a:r>
            <a:endParaRPr lang="en-AU" dirty="0" smtClean="0"/>
          </a:p>
        </p:txBody>
      </p:sp>
      <p:sp>
        <p:nvSpPr>
          <p:cNvPr id="4" name="Slide Number Placeholder 3"/>
          <p:cNvSpPr>
            <a:spLocks noGrp="1"/>
          </p:cNvSpPr>
          <p:nvPr>
            <p:ph type="sldNum" sz="quarter" idx="10"/>
          </p:nvPr>
        </p:nvSpPr>
        <p:spPr/>
        <p:txBody>
          <a:bodyPr/>
          <a:lstStyle/>
          <a:p>
            <a:fld id="{7E6A65E6-8AB9-4DAA-AA63-5FE9BAAE28FA}" type="slidenum">
              <a:rPr lang="en-AU" smtClean="0"/>
              <a:t>36</a:t>
            </a:fld>
            <a:endParaRPr lang="en-AU" dirty="0"/>
          </a:p>
        </p:txBody>
      </p:sp>
    </p:spTree>
    <p:extLst>
      <p:ext uri="{BB962C8B-B14F-4D97-AF65-F5344CB8AC3E}">
        <p14:creationId xmlns:p14="http://schemas.microsoft.com/office/powerpoint/2010/main" val="29242597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https://www.statista.com/statistics/276768/global-unit-sales-of-video-game-consoles/</a:t>
            </a:r>
          </a:p>
          <a:p>
            <a:r>
              <a:rPr lang="en-AU" dirty="0" smtClean="0"/>
              <a:t>r = 0.918612, meaning</a:t>
            </a:r>
            <a:r>
              <a:rPr lang="en-AU" baseline="0" dirty="0" smtClean="0"/>
              <a:t> R2=0.84.</a:t>
            </a:r>
            <a:endParaRPr lang="en-AU" dirty="0"/>
          </a:p>
        </p:txBody>
      </p:sp>
      <p:sp>
        <p:nvSpPr>
          <p:cNvPr id="4" name="Slide Number Placeholder 3"/>
          <p:cNvSpPr>
            <a:spLocks noGrp="1"/>
          </p:cNvSpPr>
          <p:nvPr>
            <p:ph type="sldNum" sz="quarter" idx="10"/>
          </p:nvPr>
        </p:nvSpPr>
        <p:spPr/>
        <p:txBody>
          <a:bodyPr/>
          <a:lstStyle/>
          <a:p>
            <a:fld id="{7E6A65E6-8AB9-4DAA-AA63-5FE9BAAE28FA}" type="slidenum">
              <a:rPr lang="en-AU" smtClean="0"/>
              <a:t>37</a:t>
            </a:fld>
            <a:endParaRPr lang="en-AU" dirty="0"/>
          </a:p>
        </p:txBody>
      </p:sp>
    </p:spTree>
    <p:extLst>
      <p:ext uri="{BB962C8B-B14F-4D97-AF65-F5344CB8AC3E}">
        <p14:creationId xmlns:p14="http://schemas.microsoft.com/office/powerpoint/2010/main" val="826113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https://www.statista.com/statistics/276768/global-unit-sales-of-video-game-consoles/</a:t>
            </a:r>
          </a:p>
          <a:p>
            <a:r>
              <a:rPr lang="en-AU" dirty="0" smtClean="0"/>
              <a:t>r = 0.918612, meaning</a:t>
            </a:r>
            <a:r>
              <a:rPr lang="en-AU" baseline="0" dirty="0" smtClean="0"/>
              <a:t> R2=0.84.</a:t>
            </a:r>
            <a:endParaRPr lang="en-AU" dirty="0"/>
          </a:p>
        </p:txBody>
      </p:sp>
      <p:sp>
        <p:nvSpPr>
          <p:cNvPr id="4" name="Slide Number Placeholder 3"/>
          <p:cNvSpPr>
            <a:spLocks noGrp="1"/>
          </p:cNvSpPr>
          <p:nvPr>
            <p:ph type="sldNum" sz="quarter" idx="10"/>
          </p:nvPr>
        </p:nvSpPr>
        <p:spPr/>
        <p:txBody>
          <a:bodyPr/>
          <a:lstStyle/>
          <a:p>
            <a:fld id="{7E6A65E6-8AB9-4DAA-AA63-5FE9BAAE28FA}" type="slidenum">
              <a:rPr lang="en-AU" smtClean="0"/>
              <a:t>38</a:t>
            </a:fld>
            <a:endParaRPr lang="en-AU" dirty="0"/>
          </a:p>
        </p:txBody>
      </p:sp>
    </p:spTree>
    <p:extLst>
      <p:ext uri="{BB962C8B-B14F-4D97-AF65-F5344CB8AC3E}">
        <p14:creationId xmlns:p14="http://schemas.microsoft.com/office/powerpoint/2010/main" val="16409143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https://www.businessinsider.com.au/digital-camera-shipments-15-years-decline-and-rise-2018-2?r=US&amp;IR=T</a:t>
            </a:r>
          </a:p>
        </p:txBody>
      </p:sp>
      <p:sp>
        <p:nvSpPr>
          <p:cNvPr id="4" name="Slide Number Placeholder 3"/>
          <p:cNvSpPr>
            <a:spLocks noGrp="1"/>
          </p:cNvSpPr>
          <p:nvPr>
            <p:ph type="sldNum" sz="quarter" idx="10"/>
          </p:nvPr>
        </p:nvSpPr>
        <p:spPr/>
        <p:txBody>
          <a:bodyPr/>
          <a:lstStyle/>
          <a:p>
            <a:fld id="{7E6A65E6-8AB9-4DAA-AA63-5FE9BAAE28FA}" type="slidenum">
              <a:rPr lang="en-AU" smtClean="0"/>
              <a:t>39</a:t>
            </a:fld>
            <a:endParaRPr lang="en-AU" dirty="0"/>
          </a:p>
        </p:txBody>
      </p:sp>
    </p:spTree>
    <p:extLst>
      <p:ext uri="{BB962C8B-B14F-4D97-AF65-F5344CB8AC3E}">
        <p14:creationId xmlns:p14="http://schemas.microsoft.com/office/powerpoint/2010/main" val="1490944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smtClean="0">
                <a:solidFill>
                  <a:schemeClr val="tx1"/>
                </a:solidFill>
                <a:latin typeface="Verdana" pitchFamily="34" charset="0"/>
                <a:ea typeface="+mn-ea"/>
                <a:cs typeface="Arial" charset="0"/>
              </a:rPr>
              <a:t>Felson, M., &amp; Clarke, R.V. (1998). Opportunity makes the thief: practical theory for crime prevention (Police Research Series Paper 98). Home Office: Policing and Reducing Crime Unit, Research, Development Statistics Directorate. </a:t>
            </a:r>
          </a:p>
          <a:p>
            <a:endParaRPr lang="en-AU" dirty="0"/>
          </a:p>
        </p:txBody>
      </p:sp>
      <p:sp>
        <p:nvSpPr>
          <p:cNvPr id="4" name="Slide Number Placeholder 3"/>
          <p:cNvSpPr>
            <a:spLocks noGrp="1"/>
          </p:cNvSpPr>
          <p:nvPr>
            <p:ph type="sldNum" sz="quarter" idx="10"/>
          </p:nvPr>
        </p:nvSpPr>
        <p:spPr/>
        <p:txBody>
          <a:bodyPr/>
          <a:lstStyle/>
          <a:p>
            <a:fld id="{6235BFB8-F018-47D4-AC74-1F6A9DA0B042}" type="slidenum">
              <a:rPr lang="en-AU" smtClean="0"/>
              <a:t>6</a:t>
            </a:fld>
            <a:endParaRPr lang="en-AU"/>
          </a:p>
        </p:txBody>
      </p:sp>
    </p:spTree>
    <p:extLst>
      <p:ext uri="{BB962C8B-B14F-4D97-AF65-F5344CB8AC3E}">
        <p14:creationId xmlns:p14="http://schemas.microsoft.com/office/powerpoint/2010/main" val="5315286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less available, because of cameras, and less valuable/disposable because there is no legitimate market for them</a:t>
            </a:r>
          </a:p>
        </p:txBody>
      </p:sp>
      <p:sp>
        <p:nvSpPr>
          <p:cNvPr id="4" name="Slide Number Placeholder 3"/>
          <p:cNvSpPr>
            <a:spLocks noGrp="1"/>
          </p:cNvSpPr>
          <p:nvPr>
            <p:ph type="sldNum" sz="quarter" idx="10"/>
          </p:nvPr>
        </p:nvSpPr>
        <p:spPr/>
        <p:txBody>
          <a:bodyPr/>
          <a:lstStyle/>
          <a:p>
            <a:fld id="{7E6A65E6-8AB9-4DAA-AA63-5FE9BAAE28FA}" type="slidenum">
              <a:rPr lang="en-AU" smtClean="0"/>
              <a:t>40</a:t>
            </a:fld>
            <a:endParaRPr lang="en-AU" dirty="0"/>
          </a:p>
        </p:txBody>
      </p:sp>
    </p:spTree>
    <p:extLst>
      <p:ext uri="{BB962C8B-B14F-4D97-AF65-F5344CB8AC3E}">
        <p14:creationId xmlns:p14="http://schemas.microsoft.com/office/powerpoint/2010/main" val="21568961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235BFB8-F018-47D4-AC74-1F6A9DA0B042}" type="slidenum">
              <a:rPr lang="en-AU" smtClean="0"/>
              <a:t>41</a:t>
            </a:fld>
            <a:endParaRPr lang="en-AU"/>
          </a:p>
        </p:txBody>
      </p:sp>
    </p:spTree>
    <p:extLst>
      <p:ext uri="{BB962C8B-B14F-4D97-AF65-F5344CB8AC3E}">
        <p14:creationId xmlns:p14="http://schemas.microsoft.com/office/powerpoint/2010/main" val="10183658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235BFB8-F018-47D4-AC74-1F6A9DA0B042}" type="slidenum">
              <a:rPr lang="en-AU" smtClean="0"/>
              <a:t>42</a:t>
            </a:fld>
            <a:endParaRPr lang="en-AU"/>
          </a:p>
        </p:txBody>
      </p:sp>
    </p:spTree>
    <p:extLst>
      <p:ext uri="{BB962C8B-B14F-4D97-AF65-F5344CB8AC3E}">
        <p14:creationId xmlns:p14="http://schemas.microsoft.com/office/powerpoint/2010/main" val="42898349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Miles 2007</a:t>
            </a:r>
          </a:p>
          <a:p>
            <a:r>
              <a:rPr lang="en-AU" dirty="0" err="1" smtClean="0"/>
              <a:t>d’Este</a:t>
            </a:r>
            <a:r>
              <a:rPr lang="en-AU" dirty="0" smtClean="0"/>
              <a:t> 2014 – the effects of stolen</a:t>
            </a:r>
            <a:r>
              <a:rPr lang="en-AU" baseline="0" dirty="0" smtClean="0"/>
              <a:t> goods markets on crime: evidence from a quasi=natural experiment.</a:t>
            </a:r>
            <a:endParaRPr lang="en-AU" dirty="0" smtClean="0"/>
          </a:p>
          <a:p>
            <a:r>
              <a:rPr lang="en-AU" dirty="0" smtClean="0"/>
              <a:t>Harbaugh et al., 2013</a:t>
            </a:r>
          </a:p>
          <a:p>
            <a:endParaRPr lang="en-AU" dirty="0" smtClean="0"/>
          </a:p>
          <a:p>
            <a:r>
              <a:rPr lang="en-AU" dirty="0" smtClean="0"/>
              <a:t>From </a:t>
            </a:r>
            <a:r>
              <a:rPr lang="en-AU" dirty="0" err="1" smtClean="0"/>
              <a:t>Draca</a:t>
            </a:r>
            <a:r>
              <a:rPr lang="en-AU" dirty="0" smtClean="0"/>
              <a:t>, </a:t>
            </a:r>
            <a:r>
              <a:rPr lang="en-AU" dirty="0" err="1" smtClean="0"/>
              <a:t>Koutmerdis</a:t>
            </a:r>
            <a:r>
              <a:rPr lang="en-AU" dirty="0" smtClean="0"/>
              <a:t>, and Machin, 2015 paper, which covers modelling of metal theft, jewellery, etc., looking at</a:t>
            </a:r>
            <a:r>
              <a:rPr lang="en-AU" baseline="0" dirty="0" smtClean="0"/>
              <a:t> the price they attract on resale. It doesn’t look at the CRAVED framework though, and looks only at the external value of something (ignoring the product lifecycle speed and the reduction in cash in homes).</a:t>
            </a:r>
            <a:endParaRPr lang="en-AU" dirty="0"/>
          </a:p>
        </p:txBody>
      </p:sp>
      <p:sp>
        <p:nvSpPr>
          <p:cNvPr id="4" name="Slide Number Placeholder 3"/>
          <p:cNvSpPr>
            <a:spLocks noGrp="1"/>
          </p:cNvSpPr>
          <p:nvPr>
            <p:ph type="sldNum" sz="quarter" idx="10"/>
          </p:nvPr>
        </p:nvSpPr>
        <p:spPr/>
        <p:txBody>
          <a:bodyPr/>
          <a:lstStyle/>
          <a:p>
            <a:fld id="{7E6A65E6-8AB9-4DAA-AA63-5FE9BAAE28FA}" type="slidenum">
              <a:rPr lang="en-AU" smtClean="0"/>
              <a:t>43</a:t>
            </a:fld>
            <a:endParaRPr lang="en-AU" dirty="0"/>
          </a:p>
        </p:txBody>
      </p:sp>
    </p:spTree>
    <p:extLst>
      <p:ext uri="{BB962C8B-B14F-4D97-AF65-F5344CB8AC3E}">
        <p14:creationId xmlns:p14="http://schemas.microsoft.com/office/powerpoint/2010/main" val="20051620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Miles 2007</a:t>
            </a:r>
          </a:p>
          <a:p>
            <a:r>
              <a:rPr lang="en-AU" dirty="0" err="1" smtClean="0"/>
              <a:t>d’Este</a:t>
            </a:r>
            <a:r>
              <a:rPr lang="en-AU" dirty="0" smtClean="0"/>
              <a:t> 2014 – the effects of stolen</a:t>
            </a:r>
            <a:r>
              <a:rPr lang="en-AU" baseline="0" dirty="0" smtClean="0"/>
              <a:t> goods markets on crime: evidence from a quasi=natural experiment.</a:t>
            </a:r>
            <a:endParaRPr lang="en-AU" dirty="0" smtClean="0"/>
          </a:p>
          <a:p>
            <a:r>
              <a:rPr lang="en-AU" dirty="0" smtClean="0"/>
              <a:t>Harbaugh et al., 2013</a:t>
            </a:r>
          </a:p>
          <a:p>
            <a:endParaRPr lang="en-AU" dirty="0" smtClean="0"/>
          </a:p>
          <a:p>
            <a:r>
              <a:rPr lang="en-AU" dirty="0" smtClean="0"/>
              <a:t>From </a:t>
            </a:r>
            <a:r>
              <a:rPr lang="en-AU" dirty="0" err="1" smtClean="0"/>
              <a:t>Draca</a:t>
            </a:r>
            <a:r>
              <a:rPr lang="en-AU" dirty="0" smtClean="0"/>
              <a:t>, </a:t>
            </a:r>
            <a:r>
              <a:rPr lang="en-AU" dirty="0" err="1" smtClean="0"/>
              <a:t>Koutmerdis</a:t>
            </a:r>
            <a:r>
              <a:rPr lang="en-AU" dirty="0" smtClean="0"/>
              <a:t>, and Machin, 2015 paper, which covers modelling of metal theft, jewellery, etc., looking at</a:t>
            </a:r>
            <a:r>
              <a:rPr lang="en-AU" baseline="0" dirty="0" smtClean="0"/>
              <a:t> the price they attract on resale. It doesn’t look at the CRAVED framework though, and looks only at the external value of something (ignoring the product lifecycle speed and the reduction in cash in homes).</a:t>
            </a:r>
            <a:endParaRPr lang="en-AU" dirty="0"/>
          </a:p>
        </p:txBody>
      </p:sp>
      <p:sp>
        <p:nvSpPr>
          <p:cNvPr id="4" name="Slide Number Placeholder 3"/>
          <p:cNvSpPr>
            <a:spLocks noGrp="1"/>
          </p:cNvSpPr>
          <p:nvPr>
            <p:ph type="sldNum" sz="quarter" idx="10"/>
          </p:nvPr>
        </p:nvSpPr>
        <p:spPr/>
        <p:txBody>
          <a:bodyPr/>
          <a:lstStyle/>
          <a:p>
            <a:fld id="{7E6A65E6-8AB9-4DAA-AA63-5FE9BAAE28FA}" type="slidenum">
              <a:rPr lang="en-AU" smtClean="0"/>
              <a:t>44</a:t>
            </a:fld>
            <a:endParaRPr lang="en-AU" dirty="0"/>
          </a:p>
        </p:txBody>
      </p:sp>
    </p:spTree>
    <p:extLst>
      <p:ext uri="{BB962C8B-B14F-4D97-AF65-F5344CB8AC3E}">
        <p14:creationId xmlns:p14="http://schemas.microsoft.com/office/powerpoint/2010/main" val="22283458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Doyle, M-A, Fisher, C,</a:t>
            </a:r>
            <a:r>
              <a:rPr lang="en-AU" baseline="0" dirty="0" smtClean="0"/>
              <a:t> Tellez, E., &amp; Yadav, A. (2017). How Australians pay: evidence from the 2016 Consumer Payments Survey. Research Discussion Paper RDP 2017-04, Reserve Bank of Australia.</a:t>
            </a:r>
            <a:endParaRPr lang="en-AU" dirty="0"/>
          </a:p>
        </p:txBody>
      </p:sp>
      <p:sp>
        <p:nvSpPr>
          <p:cNvPr id="4" name="Slide Number Placeholder 3"/>
          <p:cNvSpPr>
            <a:spLocks noGrp="1"/>
          </p:cNvSpPr>
          <p:nvPr>
            <p:ph type="sldNum" sz="quarter" idx="10"/>
          </p:nvPr>
        </p:nvSpPr>
        <p:spPr/>
        <p:txBody>
          <a:bodyPr/>
          <a:lstStyle/>
          <a:p>
            <a:fld id="{7E6A65E6-8AB9-4DAA-AA63-5FE9BAAE28FA}" type="slidenum">
              <a:rPr lang="en-AU" smtClean="0"/>
              <a:t>49</a:t>
            </a:fld>
            <a:endParaRPr lang="en-AU" dirty="0"/>
          </a:p>
        </p:txBody>
      </p:sp>
    </p:spTree>
    <p:extLst>
      <p:ext uri="{BB962C8B-B14F-4D97-AF65-F5344CB8AC3E}">
        <p14:creationId xmlns:p14="http://schemas.microsoft.com/office/powerpoint/2010/main" val="8714343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235BFB8-F018-47D4-AC74-1F6A9DA0B042}" type="slidenum">
              <a:rPr lang="en-AU" smtClean="0"/>
              <a:t>50</a:t>
            </a:fld>
            <a:endParaRPr lang="en-AU"/>
          </a:p>
        </p:txBody>
      </p:sp>
    </p:spTree>
    <p:extLst>
      <p:ext uri="{BB962C8B-B14F-4D97-AF65-F5344CB8AC3E}">
        <p14:creationId xmlns:p14="http://schemas.microsoft.com/office/powerpoint/2010/main" val="22994891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mtClean="0"/>
              <a:t>http://www.abs.gov.au/ausstats/abs@.nsf/Lookup/by%20Subject/4530.0~2016-17~Main%20Features~Multiple%20victimisation%20~8</a:t>
            </a:r>
            <a:endParaRPr lang="en-AU" dirty="0"/>
          </a:p>
        </p:txBody>
      </p:sp>
      <p:sp>
        <p:nvSpPr>
          <p:cNvPr id="4" name="Slide Number Placeholder 3"/>
          <p:cNvSpPr>
            <a:spLocks noGrp="1"/>
          </p:cNvSpPr>
          <p:nvPr>
            <p:ph type="sldNum" sz="quarter" idx="10"/>
          </p:nvPr>
        </p:nvSpPr>
        <p:spPr/>
        <p:txBody>
          <a:bodyPr/>
          <a:lstStyle/>
          <a:p>
            <a:fld id="{6235BFB8-F018-47D4-AC74-1F6A9DA0B042}" type="slidenum">
              <a:rPr lang="en-AU" smtClean="0"/>
              <a:t>51</a:t>
            </a:fld>
            <a:endParaRPr lang="en-AU"/>
          </a:p>
        </p:txBody>
      </p:sp>
    </p:spTree>
    <p:extLst>
      <p:ext uri="{BB962C8B-B14F-4D97-AF65-F5344CB8AC3E}">
        <p14:creationId xmlns:p14="http://schemas.microsoft.com/office/powerpoint/2010/main" val="36279857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Include in this slide the ABS percentage of households that experience a burg on any given year </a:t>
            </a:r>
            <a:endParaRPr lang="en-AU" dirty="0"/>
          </a:p>
        </p:txBody>
      </p:sp>
      <p:sp>
        <p:nvSpPr>
          <p:cNvPr id="4" name="Slide Number Placeholder 3"/>
          <p:cNvSpPr>
            <a:spLocks noGrp="1"/>
          </p:cNvSpPr>
          <p:nvPr>
            <p:ph type="sldNum" sz="quarter" idx="10"/>
          </p:nvPr>
        </p:nvSpPr>
        <p:spPr/>
        <p:txBody>
          <a:bodyPr/>
          <a:lstStyle/>
          <a:p>
            <a:fld id="{7E6A65E6-8AB9-4DAA-AA63-5FE9BAAE28FA}" type="slidenum">
              <a:rPr lang="en-AU" smtClean="0"/>
              <a:t>52</a:t>
            </a:fld>
            <a:endParaRPr lang="en-AU" dirty="0"/>
          </a:p>
        </p:txBody>
      </p:sp>
    </p:spTree>
    <p:extLst>
      <p:ext uri="{BB962C8B-B14F-4D97-AF65-F5344CB8AC3E}">
        <p14:creationId xmlns:p14="http://schemas.microsoft.com/office/powerpoint/2010/main" val="1905722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http://www.cycle-helmets.com/cycling-1985-2017.html</a:t>
            </a:r>
          </a:p>
          <a:p>
            <a:r>
              <a:rPr lang="en-AU" dirty="0" smtClean="0"/>
              <a:t>2017 National Cycling Participation Survey</a:t>
            </a:r>
            <a:r>
              <a:rPr lang="en-AU" baseline="0" dirty="0" smtClean="0"/>
              <a:t> shows reductions in the percentage of the population who are regular cyclers since 2011. However, it needs to be considered how population growth corrects this decline to an extent (in absolute number terms).</a:t>
            </a:r>
          </a:p>
          <a:p>
            <a:endParaRPr lang="en-AU" baseline="0" dirty="0" smtClean="0"/>
          </a:p>
          <a:p>
            <a:r>
              <a:rPr lang="en-AU" dirty="0" smtClean="0"/>
              <a:t>http://www.cycle-helmets.com/cycling-1985-2017.html</a:t>
            </a:r>
            <a:endParaRPr lang="en-AU" dirty="0"/>
          </a:p>
        </p:txBody>
      </p:sp>
      <p:sp>
        <p:nvSpPr>
          <p:cNvPr id="4" name="Slide Number Placeholder 3"/>
          <p:cNvSpPr>
            <a:spLocks noGrp="1"/>
          </p:cNvSpPr>
          <p:nvPr>
            <p:ph type="sldNum" sz="quarter" idx="10"/>
          </p:nvPr>
        </p:nvSpPr>
        <p:spPr/>
        <p:txBody>
          <a:bodyPr/>
          <a:lstStyle/>
          <a:p>
            <a:fld id="{7E6A65E6-8AB9-4DAA-AA63-5FE9BAAE28FA}" type="slidenum">
              <a:rPr lang="en-AU" smtClean="0"/>
              <a:t>53</a:t>
            </a:fld>
            <a:endParaRPr lang="en-AU" dirty="0"/>
          </a:p>
        </p:txBody>
      </p:sp>
    </p:spTree>
    <p:extLst>
      <p:ext uri="{BB962C8B-B14F-4D97-AF65-F5344CB8AC3E}">
        <p14:creationId xmlns:p14="http://schemas.microsoft.com/office/powerpoint/2010/main" val="2068712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smtClean="0">
                <a:solidFill>
                  <a:schemeClr val="tx1"/>
                </a:solidFill>
                <a:latin typeface="Verdana" pitchFamily="34" charset="0"/>
                <a:ea typeface="+mn-ea"/>
                <a:cs typeface="Arial" charset="0"/>
              </a:rPr>
              <a:t>Felson, M., &amp; Clarke, R.V. (1998). Opportunity makes the thief: practical theory for crime prevention (Police Research Series Paper 98). Home Office: Policing and Reducing Crime Unit, Research, Development Statistics Directorate. </a:t>
            </a:r>
          </a:p>
          <a:p>
            <a:endParaRPr lang="en-AU" dirty="0"/>
          </a:p>
        </p:txBody>
      </p:sp>
      <p:sp>
        <p:nvSpPr>
          <p:cNvPr id="4" name="Slide Number Placeholder 3"/>
          <p:cNvSpPr>
            <a:spLocks noGrp="1"/>
          </p:cNvSpPr>
          <p:nvPr>
            <p:ph type="sldNum" sz="quarter" idx="10"/>
          </p:nvPr>
        </p:nvSpPr>
        <p:spPr/>
        <p:txBody>
          <a:bodyPr/>
          <a:lstStyle/>
          <a:p>
            <a:fld id="{6235BFB8-F018-47D4-AC74-1F6A9DA0B042}" type="slidenum">
              <a:rPr lang="en-AU" smtClean="0"/>
              <a:t>7</a:t>
            </a:fld>
            <a:endParaRPr lang="en-AU"/>
          </a:p>
        </p:txBody>
      </p:sp>
    </p:spTree>
    <p:extLst>
      <p:ext uri="{BB962C8B-B14F-4D97-AF65-F5344CB8AC3E}">
        <p14:creationId xmlns:p14="http://schemas.microsoft.com/office/powerpoint/2010/main" val="13078087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https://en.wikipedia.org/wiki/Xbox</a:t>
            </a:r>
            <a:endParaRPr lang="en-AU" dirty="0"/>
          </a:p>
        </p:txBody>
      </p:sp>
      <p:sp>
        <p:nvSpPr>
          <p:cNvPr id="4" name="Slide Number Placeholder 3"/>
          <p:cNvSpPr>
            <a:spLocks noGrp="1"/>
          </p:cNvSpPr>
          <p:nvPr>
            <p:ph type="sldNum" sz="quarter" idx="10"/>
          </p:nvPr>
        </p:nvSpPr>
        <p:spPr/>
        <p:txBody>
          <a:bodyPr/>
          <a:lstStyle/>
          <a:p>
            <a:fld id="{7E6A65E6-8AB9-4DAA-AA63-5FE9BAAE28FA}" type="slidenum">
              <a:rPr lang="en-AU" smtClean="0"/>
              <a:t>54</a:t>
            </a:fld>
            <a:endParaRPr lang="en-AU" dirty="0"/>
          </a:p>
        </p:txBody>
      </p:sp>
    </p:spTree>
    <p:extLst>
      <p:ext uri="{BB962C8B-B14F-4D97-AF65-F5344CB8AC3E}">
        <p14:creationId xmlns:p14="http://schemas.microsoft.com/office/powerpoint/2010/main" val="30126075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https://en.wikipedia.org/wiki/Xbox</a:t>
            </a:r>
          </a:p>
          <a:p>
            <a:endParaRPr lang="en-AU" dirty="0" smtClean="0"/>
          </a:p>
          <a:p>
            <a:r>
              <a:rPr lang="en-AU" dirty="0" smtClean="0"/>
              <a:t>https://www.statista.com/statistics/276768/global-unit-sales-of-video-game-consoles/</a:t>
            </a:r>
            <a:endParaRPr lang="en-AU" dirty="0"/>
          </a:p>
        </p:txBody>
      </p:sp>
      <p:sp>
        <p:nvSpPr>
          <p:cNvPr id="4" name="Slide Number Placeholder 3"/>
          <p:cNvSpPr>
            <a:spLocks noGrp="1"/>
          </p:cNvSpPr>
          <p:nvPr>
            <p:ph type="sldNum" sz="quarter" idx="10"/>
          </p:nvPr>
        </p:nvSpPr>
        <p:spPr/>
        <p:txBody>
          <a:bodyPr/>
          <a:lstStyle/>
          <a:p>
            <a:fld id="{7E6A65E6-8AB9-4DAA-AA63-5FE9BAAE28FA}" type="slidenum">
              <a:rPr lang="en-AU" smtClean="0"/>
              <a:t>55</a:t>
            </a:fld>
            <a:endParaRPr lang="en-AU" dirty="0"/>
          </a:p>
        </p:txBody>
      </p:sp>
    </p:spTree>
    <p:extLst>
      <p:ext uri="{BB962C8B-B14F-4D97-AF65-F5344CB8AC3E}">
        <p14:creationId xmlns:p14="http://schemas.microsoft.com/office/powerpoint/2010/main" val="19555193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https://en.wikipedia.org/wiki/Xbox</a:t>
            </a:r>
            <a:endParaRPr lang="en-AU" dirty="0"/>
          </a:p>
        </p:txBody>
      </p:sp>
      <p:sp>
        <p:nvSpPr>
          <p:cNvPr id="4" name="Slide Number Placeholder 3"/>
          <p:cNvSpPr>
            <a:spLocks noGrp="1"/>
          </p:cNvSpPr>
          <p:nvPr>
            <p:ph type="sldNum" sz="quarter" idx="10"/>
          </p:nvPr>
        </p:nvSpPr>
        <p:spPr/>
        <p:txBody>
          <a:bodyPr/>
          <a:lstStyle/>
          <a:p>
            <a:fld id="{7E6A65E6-8AB9-4DAA-AA63-5FE9BAAE28FA}" type="slidenum">
              <a:rPr lang="en-AU" smtClean="0"/>
              <a:t>56</a:t>
            </a:fld>
            <a:endParaRPr lang="en-AU" dirty="0"/>
          </a:p>
        </p:txBody>
      </p:sp>
    </p:spTree>
    <p:extLst>
      <p:ext uri="{BB962C8B-B14F-4D97-AF65-F5344CB8AC3E}">
        <p14:creationId xmlns:p14="http://schemas.microsoft.com/office/powerpoint/2010/main" val="10006268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https://en.wikipedia.org/wiki/PlayStation</a:t>
            </a:r>
            <a:endParaRPr lang="en-AU" dirty="0"/>
          </a:p>
        </p:txBody>
      </p:sp>
      <p:sp>
        <p:nvSpPr>
          <p:cNvPr id="4" name="Slide Number Placeholder 3"/>
          <p:cNvSpPr>
            <a:spLocks noGrp="1"/>
          </p:cNvSpPr>
          <p:nvPr>
            <p:ph type="sldNum" sz="quarter" idx="10"/>
          </p:nvPr>
        </p:nvSpPr>
        <p:spPr/>
        <p:txBody>
          <a:bodyPr/>
          <a:lstStyle/>
          <a:p>
            <a:fld id="{7E6A65E6-8AB9-4DAA-AA63-5FE9BAAE28FA}" type="slidenum">
              <a:rPr lang="en-AU" smtClean="0"/>
              <a:t>57</a:t>
            </a:fld>
            <a:endParaRPr lang="en-AU" dirty="0"/>
          </a:p>
        </p:txBody>
      </p:sp>
    </p:spTree>
    <p:extLst>
      <p:ext uri="{BB962C8B-B14F-4D97-AF65-F5344CB8AC3E}">
        <p14:creationId xmlns:p14="http://schemas.microsoft.com/office/powerpoint/2010/main" val="6267981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https://en.wikipedia.org/wiki/PlayStation</a:t>
            </a:r>
            <a:endParaRPr lang="en-AU" dirty="0"/>
          </a:p>
        </p:txBody>
      </p:sp>
      <p:sp>
        <p:nvSpPr>
          <p:cNvPr id="4" name="Slide Number Placeholder 3"/>
          <p:cNvSpPr>
            <a:spLocks noGrp="1"/>
          </p:cNvSpPr>
          <p:nvPr>
            <p:ph type="sldNum" sz="quarter" idx="10"/>
          </p:nvPr>
        </p:nvSpPr>
        <p:spPr/>
        <p:txBody>
          <a:bodyPr/>
          <a:lstStyle/>
          <a:p>
            <a:fld id="{7E6A65E6-8AB9-4DAA-AA63-5FE9BAAE28FA}" type="slidenum">
              <a:rPr lang="en-AU" smtClean="0"/>
              <a:t>58</a:t>
            </a:fld>
            <a:endParaRPr lang="en-AU" dirty="0"/>
          </a:p>
        </p:txBody>
      </p:sp>
    </p:spTree>
    <p:extLst>
      <p:ext uri="{BB962C8B-B14F-4D97-AF65-F5344CB8AC3E}">
        <p14:creationId xmlns:p14="http://schemas.microsoft.com/office/powerpoint/2010/main" val="35359446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https://en.wikipedia.org/wiki/PlayStation</a:t>
            </a:r>
            <a:endParaRPr lang="en-AU" dirty="0"/>
          </a:p>
        </p:txBody>
      </p:sp>
      <p:sp>
        <p:nvSpPr>
          <p:cNvPr id="4" name="Slide Number Placeholder 3"/>
          <p:cNvSpPr>
            <a:spLocks noGrp="1"/>
          </p:cNvSpPr>
          <p:nvPr>
            <p:ph type="sldNum" sz="quarter" idx="10"/>
          </p:nvPr>
        </p:nvSpPr>
        <p:spPr/>
        <p:txBody>
          <a:bodyPr/>
          <a:lstStyle/>
          <a:p>
            <a:fld id="{7E6A65E6-8AB9-4DAA-AA63-5FE9BAAE28FA}" type="slidenum">
              <a:rPr lang="en-AU" smtClean="0"/>
              <a:t>59</a:t>
            </a:fld>
            <a:endParaRPr lang="en-AU" dirty="0"/>
          </a:p>
        </p:txBody>
      </p:sp>
    </p:spTree>
    <p:extLst>
      <p:ext uri="{BB962C8B-B14F-4D97-AF65-F5344CB8AC3E}">
        <p14:creationId xmlns:p14="http://schemas.microsoft.com/office/powerpoint/2010/main" val="26969217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https://en.wikipedia.org/wiki/PlayStation</a:t>
            </a:r>
            <a:endParaRPr lang="en-AU" dirty="0"/>
          </a:p>
        </p:txBody>
      </p:sp>
      <p:sp>
        <p:nvSpPr>
          <p:cNvPr id="4" name="Slide Number Placeholder 3"/>
          <p:cNvSpPr>
            <a:spLocks noGrp="1"/>
          </p:cNvSpPr>
          <p:nvPr>
            <p:ph type="sldNum" sz="quarter" idx="10"/>
          </p:nvPr>
        </p:nvSpPr>
        <p:spPr/>
        <p:txBody>
          <a:bodyPr/>
          <a:lstStyle/>
          <a:p>
            <a:fld id="{7E6A65E6-8AB9-4DAA-AA63-5FE9BAAE28FA}" type="slidenum">
              <a:rPr lang="en-AU" smtClean="0"/>
              <a:t>60</a:t>
            </a:fld>
            <a:endParaRPr lang="en-AU" dirty="0"/>
          </a:p>
        </p:txBody>
      </p:sp>
    </p:spTree>
    <p:extLst>
      <p:ext uri="{BB962C8B-B14F-4D97-AF65-F5344CB8AC3E}">
        <p14:creationId xmlns:p14="http://schemas.microsoft.com/office/powerpoint/2010/main" val="17817350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Quantity non-significant</a:t>
            </a:r>
          </a:p>
          <a:p>
            <a:r>
              <a:rPr lang="en-AU" dirty="0" smtClean="0"/>
              <a:t>Cash value – significant increase F(10, 118865) = 61.25, p &lt; .0001</a:t>
            </a:r>
          </a:p>
          <a:p>
            <a:endParaRPr lang="en-AU" dirty="0" smtClean="0"/>
          </a:p>
          <a:p>
            <a:r>
              <a:rPr lang="en-AU" dirty="0" smtClean="0"/>
              <a:t>SO what’s increasing</a:t>
            </a:r>
            <a:r>
              <a:rPr lang="en-AU" baseline="0" dirty="0" smtClean="0"/>
              <a:t> in value and quantity over time? Leave this as a </a:t>
            </a:r>
            <a:r>
              <a:rPr lang="en-AU" baseline="0" smtClean="0"/>
              <a:t>think-piece question?</a:t>
            </a:r>
            <a:endParaRPr lang="en-AU" dirty="0"/>
          </a:p>
        </p:txBody>
      </p:sp>
      <p:sp>
        <p:nvSpPr>
          <p:cNvPr id="4" name="Slide Number Placeholder 3"/>
          <p:cNvSpPr>
            <a:spLocks noGrp="1"/>
          </p:cNvSpPr>
          <p:nvPr>
            <p:ph type="sldNum" sz="quarter" idx="10"/>
          </p:nvPr>
        </p:nvSpPr>
        <p:spPr/>
        <p:txBody>
          <a:bodyPr/>
          <a:lstStyle/>
          <a:p>
            <a:fld id="{7E6A65E6-8AB9-4DAA-AA63-5FE9BAAE28FA}" type="slidenum">
              <a:rPr lang="en-AU" smtClean="0"/>
              <a:t>61</a:t>
            </a:fld>
            <a:endParaRPr lang="en-AU" dirty="0"/>
          </a:p>
        </p:txBody>
      </p:sp>
    </p:spTree>
    <p:extLst>
      <p:ext uri="{BB962C8B-B14F-4D97-AF65-F5344CB8AC3E}">
        <p14:creationId xmlns:p14="http://schemas.microsoft.com/office/powerpoint/2010/main" val="963563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smtClean="0">
                <a:solidFill>
                  <a:schemeClr val="tx1"/>
                </a:solidFill>
                <a:latin typeface="Verdana" pitchFamily="34" charset="0"/>
                <a:ea typeface="+mn-ea"/>
                <a:cs typeface="Arial" charset="0"/>
              </a:rPr>
              <a:t>Felson, M., &amp; Clarke, R.V. (1998). Opportunity makes the thief: practical theory for crime prevention (Police Research Series Paper 98). Home Office: Policing and Reducing Crime Unit, Research, Development Statistics Directorate. </a:t>
            </a:r>
          </a:p>
          <a:p>
            <a:endParaRPr lang="en-AU" dirty="0"/>
          </a:p>
        </p:txBody>
      </p:sp>
      <p:sp>
        <p:nvSpPr>
          <p:cNvPr id="4" name="Slide Number Placeholder 3"/>
          <p:cNvSpPr>
            <a:spLocks noGrp="1"/>
          </p:cNvSpPr>
          <p:nvPr>
            <p:ph type="sldNum" sz="quarter" idx="10"/>
          </p:nvPr>
        </p:nvSpPr>
        <p:spPr/>
        <p:txBody>
          <a:bodyPr/>
          <a:lstStyle/>
          <a:p>
            <a:fld id="{6235BFB8-F018-47D4-AC74-1F6A9DA0B042}" type="slidenum">
              <a:rPr lang="en-AU" smtClean="0"/>
              <a:t>8</a:t>
            </a:fld>
            <a:endParaRPr lang="en-AU"/>
          </a:p>
        </p:txBody>
      </p:sp>
    </p:spTree>
    <p:extLst>
      <p:ext uri="{BB962C8B-B14F-4D97-AF65-F5344CB8AC3E}">
        <p14:creationId xmlns:p14="http://schemas.microsoft.com/office/powerpoint/2010/main" val="2829792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235BFB8-F018-47D4-AC74-1F6A9DA0B042}" type="slidenum">
              <a:rPr lang="en-AU" smtClean="0"/>
              <a:t>9</a:t>
            </a:fld>
            <a:endParaRPr lang="en-AU"/>
          </a:p>
        </p:txBody>
      </p:sp>
    </p:spTree>
    <p:extLst>
      <p:ext uri="{BB962C8B-B14F-4D97-AF65-F5344CB8AC3E}">
        <p14:creationId xmlns:p14="http://schemas.microsoft.com/office/powerpoint/2010/main" val="1253200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235BFB8-F018-47D4-AC74-1F6A9DA0B042}" type="slidenum">
              <a:rPr lang="en-AU" smtClean="0"/>
              <a:t>10</a:t>
            </a:fld>
            <a:endParaRPr lang="en-AU"/>
          </a:p>
        </p:txBody>
      </p:sp>
    </p:spTree>
    <p:extLst>
      <p:ext uri="{BB962C8B-B14F-4D97-AF65-F5344CB8AC3E}">
        <p14:creationId xmlns:p14="http://schemas.microsoft.com/office/powerpoint/2010/main" val="2277670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235BFB8-F018-47D4-AC74-1F6A9DA0B042}" type="slidenum">
              <a:rPr lang="en-AU" smtClean="0"/>
              <a:t>11</a:t>
            </a:fld>
            <a:endParaRPr lang="en-AU"/>
          </a:p>
        </p:txBody>
      </p:sp>
    </p:spTree>
    <p:extLst>
      <p:ext uri="{BB962C8B-B14F-4D97-AF65-F5344CB8AC3E}">
        <p14:creationId xmlns:p14="http://schemas.microsoft.com/office/powerpoint/2010/main" val="724663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235BFB8-F018-47D4-AC74-1F6A9DA0B042}" type="slidenum">
              <a:rPr lang="en-AU" smtClean="0"/>
              <a:t>12</a:t>
            </a:fld>
            <a:endParaRPr lang="en-AU"/>
          </a:p>
        </p:txBody>
      </p:sp>
    </p:spTree>
    <p:extLst>
      <p:ext uri="{BB962C8B-B14F-4D97-AF65-F5344CB8AC3E}">
        <p14:creationId xmlns:p14="http://schemas.microsoft.com/office/powerpoint/2010/main" val="31558587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pic>
        <p:nvPicPr>
          <p:cNvPr id="16" name="Picture 6" descr="W:\Emily\Presentation assets\UWAM0289 Presentation pg1.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91964" t="87895"/>
          <a:stretch/>
        </p:blipFill>
        <p:spPr bwMode="auto">
          <a:xfrm>
            <a:off x="8417859" y="6033246"/>
            <a:ext cx="735536" cy="8309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75488" y="1539208"/>
            <a:ext cx="6472776" cy="1872208"/>
          </a:xfrm>
          <a:prstGeom prst="rect">
            <a:avLst/>
          </a:prstGeom>
        </p:spPr>
        <p:txBody>
          <a:bodyPr tIns="0" bIns="0">
            <a:normAutofit/>
          </a:bodyPr>
          <a:lstStyle>
            <a:lvl1pPr algn="l">
              <a:lnSpc>
                <a:spcPct val="100000"/>
              </a:lnSpc>
              <a:defRPr sz="6200" baseline="0">
                <a:solidFill>
                  <a:schemeClr val="bg1"/>
                </a:solidFill>
                <a:latin typeface="Arial" pitchFamily="34" charset="0"/>
                <a:cs typeface="Arial" pitchFamily="34" charset="0"/>
              </a:defRPr>
            </a:lvl1pPr>
          </a:lstStyle>
          <a:p>
            <a:r>
              <a:rPr lang="en-US" dirty="0" smtClean="0"/>
              <a:t>Main heading</a:t>
            </a:r>
            <a:endParaRPr lang="en-AU" dirty="0"/>
          </a:p>
        </p:txBody>
      </p:sp>
      <p:sp>
        <p:nvSpPr>
          <p:cNvPr id="5" name="Subtitle 2"/>
          <p:cNvSpPr>
            <a:spLocks noGrp="1"/>
          </p:cNvSpPr>
          <p:nvPr>
            <p:ph type="subTitle" idx="1" hasCustomPrompt="1"/>
          </p:nvPr>
        </p:nvSpPr>
        <p:spPr>
          <a:xfrm>
            <a:off x="475488" y="3455288"/>
            <a:ext cx="6472800" cy="288032"/>
          </a:xfrm>
          <a:prstGeom prst="rect">
            <a:avLst/>
          </a:prstGeom>
        </p:spPr>
        <p:txBody>
          <a:bodyPr/>
          <a:lstStyle>
            <a:lvl1pPr marL="0" indent="0" algn="l">
              <a:buNone/>
              <a:defRPr sz="1230" b="1" baseline="0">
                <a:solidFill>
                  <a:srgbClr val="DDB10A"/>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Subheading</a:t>
            </a:r>
            <a:endParaRPr lang="en-AU" dirty="0"/>
          </a:p>
        </p:txBody>
      </p:sp>
      <p:cxnSp>
        <p:nvCxnSpPr>
          <p:cNvPr id="4" name="Straight Connector 3"/>
          <p:cNvCxnSpPr/>
          <p:nvPr userDrawn="1"/>
        </p:nvCxnSpPr>
        <p:spPr>
          <a:xfrm>
            <a:off x="475488" y="5512280"/>
            <a:ext cx="1800200" cy="0"/>
          </a:xfrm>
          <a:prstGeom prst="line">
            <a:avLst/>
          </a:prstGeom>
          <a:ln w="12700">
            <a:solidFill>
              <a:srgbClr val="DDB10A"/>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732240" y="5512280"/>
            <a:ext cx="1800200" cy="0"/>
          </a:xfrm>
          <a:prstGeom prst="line">
            <a:avLst/>
          </a:prstGeom>
          <a:ln w="12700">
            <a:solidFill>
              <a:srgbClr val="DDB10A"/>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646656" y="5512280"/>
            <a:ext cx="1800200" cy="0"/>
          </a:xfrm>
          <a:prstGeom prst="line">
            <a:avLst/>
          </a:prstGeom>
          <a:ln w="12700">
            <a:solidFill>
              <a:srgbClr val="DDB10A"/>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2561072" y="5512280"/>
            <a:ext cx="1800200" cy="0"/>
          </a:xfrm>
          <a:prstGeom prst="line">
            <a:avLst/>
          </a:prstGeom>
          <a:ln w="12700">
            <a:solidFill>
              <a:srgbClr val="DDB10A"/>
            </a:solidFill>
          </a:ln>
        </p:spPr>
        <p:style>
          <a:lnRef idx="1">
            <a:schemeClr val="accent1"/>
          </a:lnRef>
          <a:fillRef idx="0">
            <a:schemeClr val="accent1"/>
          </a:fillRef>
          <a:effectRef idx="0">
            <a:schemeClr val="accent1"/>
          </a:effectRef>
          <a:fontRef idx="minor">
            <a:schemeClr val="tx1"/>
          </a:fontRef>
        </p:style>
      </p:cxnSp>
      <p:sp>
        <p:nvSpPr>
          <p:cNvPr id="25" name="Text Placeholder 10"/>
          <p:cNvSpPr>
            <a:spLocks noGrp="1"/>
          </p:cNvSpPr>
          <p:nvPr>
            <p:ph type="body" sz="quarter" idx="15" hasCustomPrompt="1"/>
          </p:nvPr>
        </p:nvSpPr>
        <p:spPr>
          <a:xfrm>
            <a:off x="6889234" y="1844824"/>
            <a:ext cx="1896393" cy="2952328"/>
          </a:xfrm>
          <a:prstGeom prst="rect">
            <a:avLst/>
          </a:prstGeom>
          <a:blipFill>
            <a:blip r:embed="rId4"/>
            <a:stretch>
              <a:fillRect/>
            </a:stretch>
          </a:blipFill>
        </p:spPr>
        <p:txBody>
          <a:bodyPr tIns="0"/>
          <a:lstStyle>
            <a:lvl1pPr marL="0" indent="0">
              <a:lnSpc>
                <a:spcPct val="124000"/>
              </a:lnSpc>
              <a:buNone/>
              <a:defRPr sz="1250" baseline="0">
                <a:solidFill>
                  <a:schemeClr val="bg1"/>
                </a:solidFill>
                <a:latin typeface="UWA" pitchFamily="50" charset="0"/>
              </a:defRPr>
            </a:lvl1pPr>
          </a:lstStyle>
          <a:p>
            <a:pPr lvl="0"/>
            <a:r>
              <a:rPr lang="en-US" dirty="0" smtClean="0"/>
              <a:t>  </a:t>
            </a:r>
            <a:endParaRPr lang="en-AU" dirty="0"/>
          </a:p>
        </p:txBody>
      </p:sp>
      <p:sp>
        <p:nvSpPr>
          <p:cNvPr id="18" name="Text Placeholder 6"/>
          <p:cNvSpPr>
            <a:spLocks noGrp="1"/>
          </p:cNvSpPr>
          <p:nvPr>
            <p:ph type="body" sz="quarter" idx="16" hasCustomPrompt="1"/>
          </p:nvPr>
        </p:nvSpPr>
        <p:spPr>
          <a:xfrm>
            <a:off x="2462944" y="5576400"/>
            <a:ext cx="1897200" cy="792162"/>
          </a:xfrm>
          <a:prstGeom prst="rect">
            <a:avLst/>
          </a:prstGeom>
        </p:spPr>
        <p:txBody>
          <a:bodyPr/>
          <a:lstStyle>
            <a:lvl1pPr marL="0" indent="0">
              <a:buNone/>
              <a:defRPr sz="1100" b="1">
                <a:solidFill>
                  <a:schemeClr val="bg1"/>
                </a:solidFill>
                <a:latin typeface="Arial" pitchFamily="34" charset="0"/>
                <a:cs typeface="Arial" pitchFamily="34" charset="0"/>
              </a:defRPr>
            </a:lvl1pPr>
          </a:lstStyle>
          <a:p>
            <a:pPr lvl="0"/>
            <a:r>
              <a:rPr lang="en-US" sz="1200" dirty="0" smtClean="0"/>
              <a:t>Type information here</a:t>
            </a:r>
            <a:endParaRPr lang="en-AU" dirty="0"/>
          </a:p>
        </p:txBody>
      </p:sp>
      <p:sp>
        <p:nvSpPr>
          <p:cNvPr id="19" name="Text Placeholder 6"/>
          <p:cNvSpPr>
            <a:spLocks noGrp="1"/>
          </p:cNvSpPr>
          <p:nvPr>
            <p:ph type="body" sz="quarter" idx="17" hasCustomPrompt="1"/>
          </p:nvPr>
        </p:nvSpPr>
        <p:spPr>
          <a:xfrm>
            <a:off x="4549092" y="5576400"/>
            <a:ext cx="1897200" cy="792162"/>
          </a:xfrm>
          <a:prstGeom prst="rect">
            <a:avLst/>
          </a:prstGeom>
        </p:spPr>
        <p:txBody>
          <a:bodyPr/>
          <a:lstStyle>
            <a:lvl1pPr marL="0" indent="0">
              <a:buNone/>
              <a:defRPr sz="1100" b="1">
                <a:solidFill>
                  <a:schemeClr val="bg1"/>
                </a:solidFill>
                <a:latin typeface="Arial" pitchFamily="34" charset="0"/>
                <a:cs typeface="Arial" pitchFamily="34" charset="0"/>
              </a:defRPr>
            </a:lvl1pPr>
          </a:lstStyle>
          <a:p>
            <a:pPr lvl="0"/>
            <a:r>
              <a:rPr lang="en-US" sz="1200" dirty="0" smtClean="0"/>
              <a:t>Type information here</a:t>
            </a:r>
            <a:endParaRPr lang="en-AU" dirty="0"/>
          </a:p>
        </p:txBody>
      </p:sp>
      <p:sp>
        <p:nvSpPr>
          <p:cNvPr id="20" name="Text Placeholder 6"/>
          <p:cNvSpPr>
            <a:spLocks noGrp="1"/>
          </p:cNvSpPr>
          <p:nvPr>
            <p:ph type="body" sz="quarter" idx="18" hasCustomPrompt="1"/>
          </p:nvPr>
        </p:nvSpPr>
        <p:spPr>
          <a:xfrm>
            <a:off x="6635240" y="5576400"/>
            <a:ext cx="1897200" cy="792162"/>
          </a:xfrm>
          <a:prstGeom prst="rect">
            <a:avLst/>
          </a:prstGeom>
        </p:spPr>
        <p:txBody>
          <a:bodyPr/>
          <a:lstStyle>
            <a:lvl1pPr marL="0" indent="0">
              <a:buNone/>
              <a:defRPr sz="1100" b="1">
                <a:solidFill>
                  <a:schemeClr val="bg1"/>
                </a:solidFill>
                <a:latin typeface="Arial" pitchFamily="34" charset="0"/>
                <a:cs typeface="Arial" pitchFamily="34" charset="0"/>
              </a:defRPr>
            </a:lvl1pPr>
          </a:lstStyle>
          <a:p>
            <a:pPr lvl="0"/>
            <a:r>
              <a:rPr lang="en-US" sz="1200" dirty="0" smtClean="0"/>
              <a:t>Type information here</a:t>
            </a:r>
            <a:endParaRPr lang="en-AU" dirty="0"/>
          </a:p>
        </p:txBody>
      </p:sp>
      <p:sp>
        <p:nvSpPr>
          <p:cNvPr id="21" name="Text Placeholder 6"/>
          <p:cNvSpPr>
            <a:spLocks noGrp="1"/>
          </p:cNvSpPr>
          <p:nvPr>
            <p:ph type="body" sz="quarter" idx="19" hasCustomPrompt="1"/>
          </p:nvPr>
        </p:nvSpPr>
        <p:spPr>
          <a:xfrm>
            <a:off x="376796" y="5576400"/>
            <a:ext cx="1897200" cy="792162"/>
          </a:xfrm>
          <a:prstGeom prst="rect">
            <a:avLst/>
          </a:prstGeom>
        </p:spPr>
        <p:txBody>
          <a:bodyPr/>
          <a:lstStyle>
            <a:lvl1pPr marL="0" indent="0">
              <a:buNone/>
              <a:defRPr sz="1100" b="1">
                <a:solidFill>
                  <a:schemeClr val="bg1"/>
                </a:solidFill>
                <a:latin typeface="Arial" pitchFamily="34" charset="0"/>
                <a:cs typeface="Arial" pitchFamily="34" charset="0"/>
              </a:defRPr>
            </a:lvl1pPr>
          </a:lstStyle>
          <a:p>
            <a:pPr lvl="0"/>
            <a:r>
              <a:rPr lang="en-US" sz="1200" dirty="0" smtClean="0"/>
              <a:t>Type information here</a:t>
            </a:r>
            <a:endParaRPr lang="en-AU" dirty="0"/>
          </a:p>
        </p:txBody>
      </p:sp>
    </p:spTree>
    <p:extLst>
      <p:ext uri="{BB962C8B-B14F-4D97-AF65-F5344CB8AC3E}">
        <p14:creationId xmlns:p14="http://schemas.microsoft.com/office/powerpoint/2010/main" val="3527418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4" name="Rectangle 3"/>
          <p:cNvSpPr/>
          <p:nvPr userDrawn="1"/>
        </p:nvSpPr>
        <p:spPr>
          <a:xfrm>
            <a:off x="0" y="1124744"/>
            <a:ext cx="9144000" cy="5733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AU" dirty="0"/>
          </a:p>
        </p:txBody>
      </p:sp>
      <p:sp>
        <p:nvSpPr>
          <p:cNvPr id="3" name="Slide Number Placeholder 2"/>
          <p:cNvSpPr>
            <a:spLocks noGrp="1"/>
          </p:cNvSpPr>
          <p:nvPr>
            <p:ph type="sldNum" sz="quarter" idx="10"/>
          </p:nvPr>
        </p:nvSpPr>
        <p:spPr/>
        <p:txBody>
          <a:bodyPr>
            <a:noAutofit/>
          </a:bodyPr>
          <a:lstStyle/>
          <a:p>
            <a:r>
              <a:rPr lang="en-AU" dirty="0" smtClean="0"/>
              <a:t>1</a:t>
            </a:r>
            <a:endParaRPr lang="en-AU" dirty="0"/>
          </a:p>
        </p:txBody>
      </p:sp>
      <p:sp>
        <p:nvSpPr>
          <p:cNvPr id="5" name="Text Placeholder 4"/>
          <p:cNvSpPr>
            <a:spLocks noGrp="1"/>
          </p:cNvSpPr>
          <p:nvPr>
            <p:ph type="body" sz="quarter" idx="11" hasCustomPrompt="1"/>
          </p:nvPr>
        </p:nvSpPr>
        <p:spPr>
          <a:xfrm>
            <a:off x="468313" y="1412875"/>
            <a:ext cx="8064500" cy="503957"/>
          </a:xfrm>
          <a:prstGeom prst="rect">
            <a:avLst/>
          </a:prstGeom>
        </p:spPr>
        <p:txBody>
          <a:bodyPr>
            <a:noAutofit/>
          </a:bodyPr>
          <a:lstStyle>
            <a:lvl1pPr marL="0" indent="0">
              <a:buNone/>
              <a:defRPr sz="2200" baseline="0"/>
            </a:lvl1pPr>
          </a:lstStyle>
          <a:p>
            <a:pPr lvl="0"/>
            <a:r>
              <a:rPr lang="en-US" dirty="0" smtClean="0"/>
              <a:t>Subheading</a:t>
            </a:r>
          </a:p>
        </p:txBody>
      </p:sp>
      <p:sp>
        <p:nvSpPr>
          <p:cNvPr id="10" name="Text Placeholder 9"/>
          <p:cNvSpPr>
            <a:spLocks noGrp="1"/>
          </p:cNvSpPr>
          <p:nvPr>
            <p:ph type="body" sz="quarter" idx="13" hasCustomPrompt="1"/>
          </p:nvPr>
        </p:nvSpPr>
        <p:spPr>
          <a:xfrm>
            <a:off x="467545" y="3284984"/>
            <a:ext cx="8064896" cy="936105"/>
          </a:xfrm>
          <a:prstGeom prst="rect">
            <a:avLst/>
          </a:prstGeom>
        </p:spPr>
        <p:txBody>
          <a:bodyPr>
            <a:noAutofit/>
          </a:bodyPr>
          <a:lstStyle>
            <a:lvl1pPr marL="285750" indent="-285750">
              <a:buFont typeface="Arial" panose="020B0604020202020204" pitchFamily="34" charset="0"/>
              <a:buChar char="•"/>
              <a:defRPr sz="1800"/>
            </a:lvl1pPr>
          </a:lstStyle>
          <a:p>
            <a:pPr lvl="0"/>
            <a:r>
              <a:rPr lang="en-AU" sz="1800" dirty="0" smtClean="0"/>
              <a:t>Bullets</a:t>
            </a:r>
          </a:p>
          <a:p>
            <a:pPr lvl="0"/>
            <a:endParaRPr lang="en-AU" dirty="0"/>
          </a:p>
        </p:txBody>
      </p:sp>
      <p:sp>
        <p:nvSpPr>
          <p:cNvPr id="14" name="Text Placeholder 13"/>
          <p:cNvSpPr>
            <a:spLocks noGrp="1"/>
          </p:cNvSpPr>
          <p:nvPr>
            <p:ph type="body" sz="quarter" idx="15" hasCustomPrompt="1"/>
          </p:nvPr>
        </p:nvSpPr>
        <p:spPr>
          <a:xfrm>
            <a:off x="468313" y="5300663"/>
            <a:ext cx="8064500" cy="864641"/>
          </a:xfrm>
          <a:prstGeom prst="rect">
            <a:avLst/>
          </a:prstGeom>
        </p:spPr>
        <p:txBody>
          <a:bodyPr>
            <a:noAutofit/>
          </a:bodyPr>
          <a:lstStyle>
            <a:lvl1pPr marL="0" indent="0">
              <a:buNone/>
              <a:defRPr sz="2500" b="1" baseline="0"/>
            </a:lvl1pPr>
            <a:lvl2pPr>
              <a:defRPr sz="2500"/>
            </a:lvl2pPr>
            <a:lvl3pPr>
              <a:defRPr sz="2500"/>
            </a:lvl3pPr>
            <a:lvl4pPr>
              <a:defRPr sz="2500"/>
            </a:lvl4pPr>
            <a:lvl5pPr>
              <a:defRPr sz="2500"/>
            </a:lvl5pPr>
          </a:lstStyle>
          <a:p>
            <a:pPr lvl="0"/>
            <a:r>
              <a:rPr lang="en-AU" dirty="0" smtClean="0"/>
              <a:t>Feature text</a:t>
            </a:r>
            <a:endParaRPr lang="en-AU" dirty="0"/>
          </a:p>
        </p:txBody>
      </p:sp>
      <p:sp>
        <p:nvSpPr>
          <p:cNvPr id="16" name="Text Placeholder 15"/>
          <p:cNvSpPr>
            <a:spLocks noGrp="1"/>
          </p:cNvSpPr>
          <p:nvPr>
            <p:ph type="body" sz="quarter" idx="16" hasCustomPrompt="1"/>
          </p:nvPr>
        </p:nvSpPr>
        <p:spPr>
          <a:xfrm>
            <a:off x="467841" y="476325"/>
            <a:ext cx="6048375" cy="576411"/>
          </a:xfrm>
          <a:prstGeom prst="rect">
            <a:avLst/>
          </a:prstGeom>
        </p:spPr>
        <p:txBody>
          <a:bodyPr>
            <a:noAutofit/>
          </a:bodyPr>
          <a:lstStyle>
            <a:lvl1pPr marL="0" indent="0">
              <a:buNone/>
              <a:defRPr sz="2500" b="1" baseline="0">
                <a:solidFill>
                  <a:srgbClr val="27348B"/>
                </a:solidFill>
              </a:defRPr>
            </a:lvl1pPr>
          </a:lstStyle>
          <a:p>
            <a:pPr lvl="0"/>
            <a:r>
              <a:rPr lang="en-AU" dirty="0" smtClean="0"/>
              <a:t>Cover title (optional)</a:t>
            </a:r>
            <a:endParaRPr lang="en-AU" dirty="0"/>
          </a:p>
        </p:txBody>
      </p:sp>
      <p:sp>
        <p:nvSpPr>
          <p:cNvPr id="18" name="Text Placeholder 17"/>
          <p:cNvSpPr>
            <a:spLocks noGrp="1"/>
          </p:cNvSpPr>
          <p:nvPr>
            <p:ph type="body" sz="quarter" idx="17" hasCustomPrompt="1"/>
          </p:nvPr>
        </p:nvSpPr>
        <p:spPr>
          <a:xfrm>
            <a:off x="468313" y="1989138"/>
            <a:ext cx="8064500" cy="359742"/>
          </a:xfrm>
          <a:prstGeom prst="rect">
            <a:avLst/>
          </a:prstGeom>
        </p:spPr>
        <p:txBody>
          <a:bodyPr tIns="0">
            <a:noAutofit/>
          </a:bodyPr>
          <a:lstStyle>
            <a:lvl1pPr marL="0" indent="0">
              <a:buNone/>
              <a:defRPr sz="1800" b="1" baseline="0"/>
            </a:lvl1pPr>
          </a:lstStyle>
          <a:p>
            <a:pPr lvl="0"/>
            <a:r>
              <a:rPr lang="en-AU" b="1" dirty="0" smtClean="0"/>
              <a:t>Body text bold</a:t>
            </a:r>
            <a:endParaRPr lang="en-AU" dirty="0"/>
          </a:p>
        </p:txBody>
      </p:sp>
      <p:sp>
        <p:nvSpPr>
          <p:cNvPr id="20" name="Text Placeholder 19"/>
          <p:cNvSpPr>
            <a:spLocks noGrp="1"/>
          </p:cNvSpPr>
          <p:nvPr>
            <p:ph type="body" sz="quarter" idx="18" hasCustomPrompt="1"/>
          </p:nvPr>
        </p:nvSpPr>
        <p:spPr>
          <a:xfrm>
            <a:off x="467544" y="2348880"/>
            <a:ext cx="8064500" cy="864096"/>
          </a:xfrm>
          <a:prstGeom prst="rect">
            <a:avLst/>
          </a:prstGeom>
        </p:spPr>
        <p:txBody>
          <a:bodyPr>
            <a:noAutofit/>
          </a:bodyPr>
          <a:lstStyle>
            <a:lvl1pPr marL="0" indent="0">
              <a:buNone/>
              <a:defRPr sz="1800"/>
            </a:lvl1pPr>
          </a:lstStyle>
          <a:p>
            <a:pPr lvl="0"/>
            <a:r>
              <a:rPr lang="en-US" dirty="0" smtClean="0"/>
              <a:t>Body text</a:t>
            </a:r>
            <a:endParaRPr lang="en-AU" dirty="0"/>
          </a:p>
        </p:txBody>
      </p:sp>
      <p:sp>
        <p:nvSpPr>
          <p:cNvPr id="22" name="Text Placeholder 21"/>
          <p:cNvSpPr>
            <a:spLocks noGrp="1"/>
          </p:cNvSpPr>
          <p:nvPr>
            <p:ph type="body" sz="quarter" idx="19" hasCustomPrompt="1"/>
          </p:nvPr>
        </p:nvSpPr>
        <p:spPr>
          <a:xfrm>
            <a:off x="468313" y="4292600"/>
            <a:ext cx="8064500" cy="360536"/>
          </a:xfrm>
          <a:prstGeom prst="rect">
            <a:avLst/>
          </a:prstGeom>
        </p:spPr>
        <p:txBody>
          <a:bodyPr>
            <a:noAutofit/>
          </a:bodyPr>
          <a:lstStyle>
            <a:lvl1pPr marL="0" indent="0">
              <a:buNone/>
              <a:defRPr sz="1200" b="1" baseline="0"/>
            </a:lvl1pPr>
          </a:lstStyle>
          <a:p>
            <a:pPr lvl="0"/>
            <a:r>
              <a:rPr lang="en-US" dirty="0" smtClean="0"/>
              <a:t>Small body text bold</a:t>
            </a:r>
            <a:endParaRPr lang="en-AU" dirty="0"/>
          </a:p>
        </p:txBody>
      </p:sp>
      <p:sp>
        <p:nvSpPr>
          <p:cNvPr id="24" name="Text Placeholder 23"/>
          <p:cNvSpPr>
            <a:spLocks noGrp="1"/>
          </p:cNvSpPr>
          <p:nvPr>
            <p:ph type="body" sz="quarter" idx="20" hasCustomPrompt="1"/>
          </p:nvPr>
        </p:nvSpPr>
        <p:spPr>
          <a:xfrm>
            <a:off x="467544" y="4653136"/>
            <a:ext cx="8064500" cy="504056"/>
          </a:xfrm>
          <a:prstGeom prst="rect">
            <a:avLst/>
          </a:prstGeom>
        </p:spPr>
        <p:txBody>
          <a:bodyPr>
            <a:noAutofit/>
          </a:bodyPr>
          <a:lstStyle>
            <a:lvl1pPr marL="0" indent="0">
              <a:buNone/>
              <a:defRPr sz="1200" baseline="0"/>
            </a:lvl1pPr>
          </a:lstStyle>
          <a:p>
            <a:pPr lvl="0"/>
            <a:r>
              <a:rPr lang="en-AU" dirty="0" smtClean="0"/>
              <a:t>Small body text</a:t>
            </a:r>
            <a:endParaRPr lang="en-AU" dirty="0"/>
          </a:p>
        </p:txBody>
      </p:sp>
    </p:spTree>
    <p:extLst>
      <p:ext uri="{BB962C8B-B14F-4D97-AF65-F5344CB8AC3E}">
        <p14:creationId xmlns:p14="http://schemas.microsoft.com/office/powerpoint/2010/main" val="2292902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t>2/14/2019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p>
        </p:txBody>
      </p:sp>
      <p:sp>
        <p:nvSpPr>
          <p:cNvPr id="6" name="Slide Number Placeholder 5"/>
          <p:cNvSpPr>
            <a:spLocks noGrp="1"/>
          </p:cNvSpPr>
          <p:nvPr>
            <p:ph type="sldNum" sz="quarter" idx="12"/>
          </p:nvPr>
        </p:nvSpPr>
        <p:spPr/>
        <p:txBody>
          <a:bodyPr/>
          <a:lstStyle/>
          <a:p>
            <a:fld id="{B6F15528-21DE-4FAA-801E-634DDDAF4B2B}" type="slidenum">
              <a:rPr lang="en-AU" smtClean="0"/>
              <a:t>‹#›</a:t>
            </a:fld>
            <a:endParaRPr lang="en-AU"/>
          </a:p>
        </p:txBody>
      </p:sp>
    </p:spTree>
    <p:extLst>
      <p:ext uri="{BB962C8B-B14F-4D97-AF65-F5344CB8AC3E}">
        <p14:creationId xmlns:p14="http://schemas.microsoft.com/office/powerpoint/2010/main" val="10569793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9396" y="0"/>
            <a:ext cx="9153396" cy="1124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051" name="Picture 3" descr="W:\Emily\Presentation assets\UWAM0289 Presentation pg3.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813" y="0"/>
            <a:ext cx="9162000" cy="6870605"/>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ource Sans Pro" panose="020B0503030403020204" pitchFamily="34" charset="0"/>
              </a:defRPr>
            </a:lvl1pPr>
          </a:lstStyle>
          <a:p>
            <a:r>
              <a:rPr lang="en-AU" dirty="0" smtClean="0"/>
              <a:t>1</a:t>
            </a:r>
            <a:endParaRPr lang="en-AU" dirty="0"/>
          </a:p>
        </p:txBody>
      </p:sp>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315890094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chart" Target="../charts/chart12.xml"/></Relationships>
</file>

<file path=ppt/slides/_rels/slide3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chart" Target="../charts/chart16.xml"/><Relationship Id="rId4" Type="http://schemas.openxmlformats.org/officeDocument/2006/relationships/chart" Target="../charts/chart15.xml"/></Relationships>
</file>

<file path=ppt/slides/_rels/slide3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5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a:xfrm>
            <a:off x="475488" y="1872960"/>
            <a:ext cx="6472776" cy="1872208"/>
          </a:xfrm>
        </p:spPr>
        <p:txBody>
          <a:bodyPr>
            <a:noAutofit/>
          </a:bodyPr>
          <a:lstStyle/>
          <a:p>
            <a:r>
              <a:rPr lang="en-AU" sz="4000" dirty="0" smtClean="0"/>
              <a:t>What’s changing in what’s being stolen?</a:t>
            </a:r>
            <a:endParaRPr lang="en-AU" sz="4000" dirty="0"/>
          </a:p>
        </p:txBody>
      </p:sp>
      <p:sp>
        <p:nvSpPr>
          <p:cNvPr id="31" name="Subtitle 30"/>
          <p:cNvSpPr>
            <a:spLocks noGrp="1"/>
          </p:cNvSpPr>
          <p:nvPr>
            <p:ph type="subTitle" idx="1"/>
          </p:nvPr>
        </p:nvSpPr>
        <p:spPr>
          <a:xfrm>
            <a:off x="475488" y="3356992"/>
            <a:ext cx="7696912" cy="288032"/>
          </a:xfrm>
        </p:spPr>
        <p:txBody>
          <a:bodyPr>
            <a:noAutofit/>
          </a:bodyPr>
          <a:lstStyle/>
          <a:p>
            <a:r>
              <a:rPr lang="en-AU" sz="2400" dirty="0" smtClean="0"/>
              <a:t>Examining 11-years of residential burglaries in Western Australia</a:t>
            </a:r>
            <a:endParaRPr lang="en-AU" sz="2400" dirty="0"/>
          </a:p>
        </p:txBody>
      </p:sp>
      <p:sp>
        <p:nvSpPr>
          <p:cNvPr id="34" name="Text Placeholder 33"/>
          <p:cNvSpPr>
            <a:spLocks noGrp="1"/>
          </p:cNvSpPr>
          <p:nvPr>
            <p:ph type="body" sz="quarter" idx="17"/>
          </p:nvPr>
        </p:nvSpPr>
        <p:spPr>
          <a:xfrm>
            <a:off x="4549092" y="5576400"/>
            <a:ext cx="3983348" cy="792162"/>
          </a:xfrm>
        </p:spPr>
        <p:txBody>
          <a:bodyPr>
            <a:noAutofit/>
          </a:bodyPr>
          <a:lstStyle/>
          <a:p>
            <a:pPr algn="ctr"/>
            <a:r>
              <a:rPr lang="en-AU" sz="2000" dirty="0" smtClean="0"/>
              <a:t>Dr Joe Clare</a:t>
            </a:r>
            <a:r>
              <a:rPr lang="en-AU" sz="1600" dirty="0" smtClean="0"/>
              <a:t/>
            </a:r>
            <a:br>
              <a:rPr lang="en-AU" sz="1600" dirty="0" smtClean="0"/>
            </a:br>
            <a:r>
              <a:rPr lang="en-AU" sz="1200" dirty="0" smtClean="0"/>
              <a:t>UWA School of Law</a:t>
            </a:r>
            <a:br>
              <a:rPr lang="en-AU" sz="1200" dirty="0" smtClean="0"/>
            </a:br>
            <a:r>
              <a:rPr lang="en-AU" sz="1600" dirty="0" smtClean="0"/>
              <a:t/>
            </a:r>
            <a:br>
              <a:rPr lang="en-AU" sz="1600" dirty="0" smtClean="0"/>
            </a:br>
            <a:endParaRPr lang="en-AU" sz="1600" dirty="0"/>
          </a:p>
        </p:txBody>
      </p:sp>
      <p:sp>
        <p:nvSpPr>
          <p:cNvPr id="36" name="Text Placeholder 35"/>
          <p:cNvSpPr>
            <a:spLocks noGrp="1"/>
          </p:cNvSpPr>
          <p:nvPr>
            <p:ph type="body" sz="quarter" idx="19"/>
          </p:nvPr>
        </p:nvSpPr>
        <p:spPr>
          <a:xfrm>
            <a:off x="376796" y="5576400"/>
            <a:ext cx="3979180" cy="792162"/>
          </a:xfrm>
        </p:spPr>
        <p:txBody>
          <a:bodyPr>
            <a:noAutofit/>
          </a:bodyPr>
          <a:lstStyle/>
          <a:p>
            <a:pPr algn="ctr"/>
            <a:r>
              <a:rPr lang="en-AU" sz="1200" dirty="0" smtClean="0"/>
              <a:t>Applied Research in Crime and Justice Conference</a:t>
            </a:r>
            <a:r>
              <a:rPr lang="en-AU" sz="1050" dirty="0" smtClean="0"/>
              <a:t/>
            </a:r>
            <a:br>
              <a:rPr lang="en-AU" sz="1050" dirty="0" smtClean="0"/>
            </a:br>
            <a:endParaRPr lang="en-AU" sz="1050" dirty="0" smtClean="0"/>
          </a:p>
          <a:p>
            <a:pPr algn="ctr"/>
            <a:r>
              <a:rPr lang="en-AU" sz="1050" dirty="0" smtClean="0"/>
              <a:t>13-14 </a:t>
            </a:r>
            <a:r>
              <a:rPr lang="en-AU" sz="1050" dirty="0"/>
              <a:t>February </a:t>
            </a:r>
            <a:r>
              <a:rPr lang="en-AU" sz="1050" dirty="0" smtClean="0"/>
              <a:t>2019</a:t>
            </a:r>
            <a:br>
              <a:rPr lang="en-AU" sz="1050" dirty="0" smtClean="0"/>
            </a:br>
            <a:endParaRPr lang="en-AU" sz="1050" dirty="0"/>
          </a:p>
          <a:p>
            <a:pPr algn="ctr"/>
            <a:r>
              <a:rPr lang="en-AU" sz="1050" dirty="0" smtClean="0"/>
              <a:t>Sydney, NSW</a:t>
            </a:r>
            <a:endParaRPr lang="en-AU" sz="1050" dirty="0"/>
          </a:p>
          <a:p>
            <a:pPr algn="ctr"/>
            <a:endParaRPr lang="en-AU" sz="1050" dirty="0"/>
          </a:p>
        </p:txBody>
      </p:sp>
    </p:spTree>
    <p:extLst>
      <p:ext uri="{BB962C8B-B14F-4D97-AF65-F5344CB8AC3E}">
        <p14:creationId xmlns:p14="http://schemas.microsoft.com/office/powerpoint/2010/main" val="4218077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47498" y="6596619"/>
            <a:ext cx="396238" cy="246221"/>
          </a:xfrm>
          <a:prstGeom prst="rect">
            <a:avLst/>
          </a:prstGeom>
          <a:noFill/>
        </p:spPr>
        <p:txBody>
          <a:bodyPr wrap="square" rtlCol="0">
            <a:spAutoFit/>
          </a:bodyPr>
          <a:lstStyle/>
          <a:p>
            <a:pPr algn="r"/>
            <a:fld id="{E904AEB7-39B6-4B11-8FF7-33A6200F2244}" type="slidenum">
              <a:rPr lang="en-AU" sz="1000" b="1"/>
              <a:t>10</a:t>
            </a:fld>
            <a:endParaRPr lang="en-AU" sz="1000" b="1" dirty="0"/>
          </a:p>
        </p:txBody>
      </p:sp>
      <p:sp>
        <p:nvSpPr>
          <p:cNvPr id="7" name="TextBox 6"/>
          <p:cNvSpPr txBox="1"/>
          <p:nvPr/>
        </p:nvSpPr>
        <p:spPr>
          <a:xfrm>
            <a:off x="540346" y="6310114"/>
            <a:ext cx="8280920" cy="430887"/>
          </a:xfrm>
          <a:prstGeom prst="rect">
            <a:avLst/>
          </a:prstGeom>
          <a:noFill/>
        </p:spPr>
        <p:txBody>
          <a:bodyPr wrap="square" rtlCol="0">
            <a:spAutoFit/>
          </a:bodyPr>
          <a:lstStyle/>
          <a:p>
            <a:pPr algn="ctr">
              <a:spcBef>
                <a:spcPct val="30000"/>
              </a:spcBef>
              <a:defRPr/>
            </a:pPr>
            <a:r>
              <a:rPr lang="en-AU" sz="1100" dirty="0" smtClean="0"/>
              <a:t>Source: Sidebottom</a:t>
            </a:r>
            <a:r>
              <a:rPr lang="en-AU" sz="1100" dirty="0"/>
              <a:t>, A. et al. (2011). Theft in price-volatile markets: on the relationship between copper price and copper theft. </a:t>
            </a:r>
            <a:r>
              <a:rPr lang="en-AU" sz="1100" i="1" dirty="0"/>
              <a:t>Journal of Research in Crime and Delinquency</a:t>
            </a:r>
            <a:r>
              <a:rPr lang="en-AU" sz="1100" dirty="0"/>
              <a:t>, </a:t>
            </a:r>
            <a:r>
              <a:rPr lang="en-AU" sz="1100" i="1" dirty="0"/>
              <a:t>48(3)</a:t>
            </a:r>
            <a:r>
              <a:rPr lang="en-AU" sz="1100" dirty="0"/>
              <a:t>, 396-418.</a:t>
            </a:r>
          </a:p>
        </p:txBody>
      </p:sp>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345" t="24193" r="28847" b="6321"/>
          <a:stretch/>
        </p:blipFill>
        <p:spPr bwMode="auto">
          <a:xfrm>
            <a:off x="1219200" y="1363619"/>
            <a:ext cx="6687666" cy="472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title"/>
          </p:nvPr>
        </p:nvSpPr>
        <p:spPr>
          <a:xfrm>
            <a:off x="457200" y="197768"/>
            <a:ext cx="6477000" cy="1143000"/>
          </a:xfrm>
        </p:spPr>
        <p:txBody>
          <a:bodyPr/>
          <a:lstStyle/>
          <a:p>
            <a:pPr algn="l">
              <a:spcBef>
                <a:spcPct val="20000"/>
              </a:spcBef>
            </a:pPr>
            <a:r>
              <a:rPr lang="en-US" sz="2500" b="1" dirty="0">
                <a:solidFill>
                  <a:srgbClr val="27348B"/>
                </a:solidFill>
                <a:latin typeface="+mn-lt"/>
                <a:ea typeface="+mn-ea"/>
                <a:cs typeface="+mn-cs"/>
              </a:rPr>
              <a:t>6. </a:t>
            </a:r>
            <a:r>
              <a:rPr lang="en-AU" sz="2500" b="1" dirty="0">
                <a:solidFill>
                  <a:srgbClr val="27348B"/>
                </a:solidFill>
                <a:latin typeface="+mn-lt"/>
                <a:ea typeface="+mn-ea"/>
                <a:cs typeface="+mn-cs"/>
              </a:rPr>
              <a:t>Some products offer more </a:t>
            </a:r>
            <a:r>
              <a:rPr lang="en-AU" sz="2500" b="1" dirty="0" smtClean="0">
                <a:solidFill>
                  <a:srgbClr val="27348B"/>
                </a:solidFill>
                <a:latin typeface="+mn-lt"/>
                <a:ea typeface="+mn-ea"/>
                <a:cs typeface="+mn-cs"/>
              </a:rPr>
              <a:t>tempting   </a:t>
            </a:r>
            <a:br>
              <a:rPr lang="en-AU" sz="2500" b="1" dirty="0" smtClean="0">
                <a:solidFill>
                  <a:srgbClr val="27348B"/>
                </a:solidFill>
                <a:latin typeface="+mn-lt"/>
                <a:ea typeface="+mn-ea"/>
                <a:cs typeface="+mn-cs"/>
              </a:rPr>
            </a:br>
            <a:r>
              <a:rPr lang="en-AU" sz="2500" b="1" dirty="0" smtClean="0">
                <a:solidFill>
                  <a:srgbClr val="27348B"/>
                </a:solidFill>
                <a:latin typeface="+mn-lt"/>
                <a:ea typeface="+mn-ea"/>
                <a:cs typeface="+mn-cs"/>
              </a:rPr>
              <a:t>    crime </a:t>
            </a:r>
            <a:r>
              <a:rPr lang="en-AU" sz="2500" b="1" dirty="0">
                <a:solidFill>
                  <a:srgbClr val="27348B"/>
                </a:solidFill>
                <a:latin typeface="+mn-lt"/>
                <a:ea typeface="+mn-ea"/>
                <a:cs typeface="+mn-cs"/>
              </a:rPr>
              <a:t>opportunities</a:t>
            </a:r>
          </a:p>
        </p:txBody>
      </p:sp>
    </p:spTree>
    <p:extLst>
      <p:ext uri="{BB962C8B-B14F-4D97-AF65-F5344CB8AC3E}">
        <p14:creationId xmlns:p14="http://schemas.microsoft.com/office/powerpoint/2010/main" val="157614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229600" cy="5178981"/>
          </a:xfrm>
        </p:spPr>
        <p:txBody>
          <a:bodyPr>
            <a:normAutofit/>
          </a:bodyPr>
          <a:lstStyle/>
          <a:p>
            <a:pPr marL="457200" lvl="2" indent="-457200">
              <a:lnSpc>
                <a:spcPct val="114000"/>
              </a:lnSpc>
              <a:spcBef>
                <a:spcPts val="400"/>
              </a:spcBef>
              <a:spcAft>
                <a:spcPts val="0"/>
              </a:spcAft>
            </a:pPr>
            <a:r>
              <a:rPr lang="en-US" sz="1800" dirty="0" smtClean="0"/>
              <a:t>Mass-produced consumer goods pass through a life-cycle</a:t>
            </a:r>
          </a:p>
          <a:p>
            <a:pPr marL="914400" lvl="3" indent="-457200">
              <a:lnSpc>
                <a:spcPct val="114000"/>
              </a:lnSpc>
              <a:spcBef>
                <a:spcPts val="400"/>
              </a:spcBef>
            </a:pPr>
            <a:r>
              <a:rPr lang="en-US" b="1" dirty="0" smtClean="0"/>
              <a:t>Innovation</a:t>
            </a:r>
            <a:r>
              <a:rPr lang="en-US" dirty="0" smtClean="0"/>
              <a:t> – restricted, special small group of consumers</a:t>
            </a:r>
          </a:p>
          <a:p>
            <a:pPr marL="914400" lvl="3" indent="-457200">
              <a:lnSpc>
                <a:spcPct val="114000"/>
              </a:lnSpc>
              <a:spcBef>
                <a:spcPts val="400"/>
              </a:spcBef>
            </a:pPr>
            <a:r>
              <a:rPr lang="en-US" b="1" dirty="0" smtClean="0"/>
              <a:t>Growth</a:t>
            </a:r>
            <a:r>
              <a:rPr lang="en-US" dirty="0" smtClean="0"/>
              <a:t> – products cheaper, easier to use, more common, desired</a:t>
            </a:r>
          </a:p>
          <a:p>
            <a:pPr marL="914400" lvl="3" indent="-457200">
              <a:lnSpc>
                <a:spcPct val="114000"/>
              </a:lnSpc>
              <a:spcBef>
                <a:spcPts val="400"/>
              </a:spcBef>
            </a:pPr>
            <a:r>
              <a:rPr lang="en-US" b="1" dirty="0" smtClean="0"/>
              <a:t>Mass market </a:t>
            </a:r>
            <a:r>
              <a:rPr lang="en-US" dirty="0" smtClean="0"/>
              <a:t>– product becomes endemic</a:t>
            </a:r>
          </a:p>
          <a:p>
            <a:pPr marL="914400" lvl="3" indent="-457200">
              <a:lnSpc>
                <a:spcPct val="114000"/>
              </a:lnSpc>
              <a:spcBef>
                <a:spcPts val="400"/>
              </a:spcBef>
              <a:spcAft>
                <a:spcPts val="1200"/>
              </a:spcAft>
            </a:pPr>
            <a:r>
              <a:rPr lang="en-US" b="1" dirty="0" smtClean="0"/>
              <a:t>Saturation</a:t>
            </a:r>
            <a:r>
              <a:rPr lang="en-US" dirty="0" smtClean="0"/>
              <a:t> – most people who want one, already have one</a:t>
            </a:r>
          </a:p>
          <a:p>
            <a:pPr marL="0" lvl="2" indent="0">
              <a:lnSpc>
                <a:spcPct val="114000"/>
              </a:lnSpc>
              <a:spcBef>
                <a:spcPts val="400"/>
              </a:spcBef>
              <a:buNone/>
            </a:pPr>
            <a:endParaRPr lang="en-AU" sz="1800" dirty="0"/>
          </a:p>
        </p:txBody>
      </p:sp>
      <p:sp>
        <p:nvSpPr>
          <p:cNvPr id="4" name="TextBox 3"/>
          <p:cNvSpPr txBox="1"/>
          <p:nvPr/>
        </p:nvSpPr>
        <p:spPr>
          <a:xfrm>
            <a:off x="8747498" y="6596619"/>
            <a:ext cx="396238" cy="246221"/>
          </a:xfrm>
          <a:prstGeom prst="rect">
            <a:avLst/>
          </a:prstGeom>
          <a:noFill/>
        </p:spPr>
        <p:txBody>
          <a:bodyPr wrap="square" rtlCol="0">
            <a:spAutoFit/>
          </a:bodyPr>
          <a:lstStyle/>
          <a:p>
            <a:pPr algn="r"/>
            <a:fld id="{E904AEB7-39B6-4B11-8FF7-33A6200F2244}" type="slidenum">
              <a:rPr lang="en-AU" sz="1000" b="1"/>
              <a:t>11</a:t>
            </a:fld>
            <a:endParaRPr lang="en-AU" sz="1000" b="1" dirty="0"/>
          </a:p>
        </p:txBody>
      </p:sp>
      <p:sp>
        <p:nvSpPr>
          <p:cNvPr id="5" name="Title 1"/>
          <p:cNvSpPr>
            <a:spLocks noGrp="1"/>
          </p:cNvSpPr>
          <p:nvPr>
            <p:ph type="title"/>
          </p:nvPr>
        </p:nvSpPr>
        <p:spPr>
          <a:xfrm>
            <a:off x="457200" y="197768"/>
            <a:ext cx="6477000" cy="1143000"/>
          </a:xfrm>
        </p:spPr>
        <p:txBody>
          <a:bodyPr/>
          <a:lstStyle/>
          <a:p>
            <a:pPr algn="l">
              <a:spcBef>
                <a:spcPct val="20000"/>
              </a:spcBef>
            </a:pPr>
            <a:r>
              <a:rPr lang="en-US" sz="2500" b="1" dirty="0">
                <a:solidFill>
                  <a:srgbClr val="27348B"/>
                </a:solidFill>
                <a:latin typeface="+mn-lt"/>
                <a:ea typeface="+mn-ea"/>
                <a:cs typeface="+mn-cs"/>
              </a:rPr>
              <a:t>7. </a:t>
            </a:r>
            <a:r>
              <a:rPr lang="en-AU" sz="2500" b="1" dirty="0">
                <a:solidFill>
                  <a:srgbClr val="27348B"/>
                </a:solidFill>
                <a:latin typeface="+mn-lt"/>
                <a:ea typeface="+mn-ea"/>
                <a:cs typeface="+mn-cs"/>
              </a:rPr>
              <a:t>Social and technological changes </a:t>
            </a:r>
            <a:br>
              <a:rPr lang="en-AU" sz="2500" b="1" dirty="0">
                <a:solidFill>
                  <a:srgbClr val="27348B"/>
                </a:solidFill>
                <a:latin typeface="+mn-lt"/>
                <a:ea typeface="+mn-ea"/>
                <a:cs typeface="+mn-cs"/>
              </a:rPr>
            </a:br>
            <a:r>
              <a:rPr lang="en-AU" sz="2500" b="1" dirty="0">
                <a:solidFill>
                  <a:srgbClr val="27348B"/>
                </a:solidFill>
                <a:latin typeface="+mn-lt"/>
                <a:ea typeface="+mn-ea"/>
                <a:cs typeface="+mn-cs"/>
              </a:rPr>
              <a:t>    produce new crime opportunities</a:t>
            </a:r>
          </a:p>
        </p:txBody>
      </p:sp>
      <p:pic>
        <p:nvPicPr>
          <p:cNvPr id="6" name="Picture 5"/>
          <p:cNvPicPr>
            <a:picLocks noChangeAspect="1"/>
          </p:cNvPicPr>
          <p:nvPr/>
        </p:nvPicPr>
        <p:blipFill rotWithShape="1">
          <a:blip r:embed="rId3"/>
          <a:srcRect t="1" b="2979"/>
          <a:stretch/>
        </p:blipFill>
        <p:spPr>
          <a:xfrm>
            <a:off x="2247900" y="3247013"/>
            <a:ext cx="4648200" cy="3278332"/>
          </a:xfrm>
          <a:prstGeom prst="rect">
            <a:avLst/>
          </a:prstGeom>
        </p:spPr>
      </p:pic>
      <p:sp>
        <p:nvSpPr>
          <p:cNvPr id="7" name="TextBox 6"/>
          <p:cNvSpPr txBox="1"/>
          <p:nvPr/>
        </p:nvSpPr>
        <p:spPr>
          <a:xfrm>
            <a:off x="558280" y="6553200"/>
            <a:ext cx="8280920" cy="230832"/>
          </a:xfrm>
          <a:prstGeom prst="rect">
            <a:avLst/>
          </a:prstGeom>
          <a:noFill/>
        </p:spPr>
        <p:txBody>
          <a:bodyPr wrap="square" rtlCol="0">
            <a:spAutoFit/>
          </a:bodyPr>
          <a:lstStyle/>
          <a:p>
            <a:pPr algn="ctr">
              <a:spcBef>
                <a:spcPct val="30000"/>
              </a:spcBef>
              <a:defRPr/>
            </a:pPr>
            <a:r>
              <a:rPr lang="en-AU" sz="900" dirty="0" smtClean="0"/>
              <a:t>Source: </a:t>
            </a:r>
            <a:r>
              <a:rPr lang="en-AU" sz="900" dirty="0" err="1" smtClean="0"/>
              <a:t>Wellsmith</a:t>
            </a:r>
            <a:r>
              <a:rPr lang="en-AU" sz="900" dirty="0"/>
              <a:t>, M., &amp; Burrell, A. (2005). The influence of purchase price and ownership levels on theft targets. </a:t>
            </a:r>
            <a:r>
              <a:rPr lang="en-AU" sz="900" i="1" dirty="0"/>
              <a:t>British Journal of Criminology, 45(5)</a:t>
            </a:r>
            <a:r>
              <a:rPr lang="en-AU" sz="900" dirty="0"/>
              <a:t>, </a:t>
            </a:r>
            <a:r>
              <a:rPr lang="en-AU" sz="900" dirty="0" smtClean="0"/>
              <a:t>741-764.</a:t>
            </a:r>
            <a:endParaRPr lang="en-AU" sz="900" dirty="0"/>
          </a:p>
        </p:txBody>
      </p:sp>
      <p:sp>
        <p:nvSpPr>
          <p:cNvPr id="2" name="Rectangle 1"/>
          <p:cNvSpPr/>
          <p:nvPr/>
        </p:nvSpPr>
        <p:spPr>
          <a:xfrm>
            <a:off x="5929519" y="4642503"/>
            <a:ext cx="955948" cy="2160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5937729" y="4333205"/>
            <a:ext cx="955948" cy="216024"/>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5929519" y="5282365"/>
            <a:ext cx="955948" cy="216024"/>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5929519" y="4983700"/>
            <a:ext cx="955948" cy="216024"/>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5929519" y="3778407"/>
            <a:ext cx="955948" cy="216024"/>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p:cNvSpPr/>
          <p:nvPr/>
        </p:nvSpPr>
        <p:spPr>
          <a:xfrm>
            <a:off x="5929519" y="4045173"/>
            <a:ext cx="955948" cy="216024"/>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60518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229600" cy="5178981"/>
          </a:xfrm>
        </p:spPr>
        <p:txBody>
          <a:bodyPr>
            <a:normAutofit/>
          </a:bodyPr>
          <a:lstStyle/>
          <a:p>
            <a:pPr>
              <a:lnSpc>
                <a:spcPct val="114000"/>
              </a:lnSpc>
            </a:pPr>
            <a:r>
              <a:rPr lang="en-US" dirty="0" smtClean="0"/>
              <a:t>The </a:t>
            </a:r>
            <a:r>
              <a:rPr lang="en-US" dirty="0"/>
              <a:t>variations observed matched the market saturation of these products in the domestic market and were consistent with the normal product </a:t>
            </a:r>
            <a:r>
              <a:rPr lang="en-US" dirty="0" smtClean="0"/>
              <a:t>life-cycle</a:t>
            </a:r>
          </a:p>
          <a:p>
            <a:pPr>
              <a:lnSpc>
                <a:spcPct val="114000"/>
              </a:lnSpc>
            </a:pPr>
            <a:endParaRPr lang="en-US" dirty="0"/>
          </a:p>
          <a:p>
            <a:pPr>
              <a:lnSpc>
                <a:spcPct val="114000"/>
              </a:lnSpc>
            </a:pPr>
            <a:endParaRPr lang="en-US" dirty="0" smtClean="0"/>
          </a:p>
          <a:p>
            <a:pPr>
              <a:lnSpc>
                <a:spcPct val="114000"/>
              </a:lnSpc>
            </a:pPr>
            <a:endParaRPr lang="en-US" dirty="0"/>
          </a:p>
          <a:p>
            <a:pPr>
              <a:lnSpc>
                <a:spcPct val="114000"/>
              </a:lnSpc>
            </a:pPr>
            <a:endParaRPr lang="en-US" dirty="0" smtClean="0"/>
          </a:p>
          <a:p>
            <a:pPr>
              <a:lnSpc>
                <a:spcPct val="114000"/>
              </a:lnSpc>
            </a:pPr>
            <a:endParaRPr lang="en-US" dirty="0"/>
          </a:p>
          <a:p>
            <a:pPr>
              <a:lnSpc>
                <a:spcPct val="114000"/>
              </a:lnSpc>
            </a:pPr>
            <a:endParaRPr lang="en-US" dirty="0" smtClean="0"/>
          </a:p>
          <a:p>
            <a:pPr>
              <a:lnSpc>
                <a:spcPct val="114000"/>
              </a:lnSpc>
            </a:pPr>
            <a:endParaRPr lang="en-US" dirty="0"/>
          </a:p>
          <a:p>
            <a:pPr>
              <a:lnSpc>
                <a:spcPct val="114000"/>
              </a:lnSpc>
            </a:pPr>
            <a:endParaRPr lang="en-US" dirty="0" smtClean="0"/>
          </a:p>
          <a:p>
            <a:pPr>
              <a:lnSpc>
                <a:spcPct val="114000"/>
              </a:lnSpc>
              <a:spcAft>
                <a:spcPts val="1200"/>
              </a:spcAft>
            </a:pPr>
            <a:r>
              <a:rPr lang="en-US" dirty="0"/>
              <a:t>Products are most vulnerable in their 'growth' and ‘mass market' stages, as demand for them is at its highest</a:t>
            </a:r>
          </a:p>
          <a:p>
            <a:pPr>
              <a:lnSpc>
                <a:spcPct val="114000"/>
              </a:lnSpc>
              <a:spcAft>
                <a:spcPts val="1200"/>
              </a:spcAft>
            </a:pPr>
            <a:r>
              <a:rPr lang="en-US" dirty="0"/>
              <a:t>Most products will reach a 'saturation' stage where most people have them and they then are unlikely to be stolen</a:t>
            </a:r>
          </a:p>
        </p:txBody>
      </p:sp>
      <p:sp>
        <p:nvSpPr>
          <p:cNvPr id="4" name="TextBox 3"/>
          <p:cNvSpPr txBox="1"/>
          <p:nvPr/>
        </p:nvSpPr>
        <p:spPr>
          <a:xfrm>
            <a:off x="8747498" y="6596619"/>
            <a:ext cx="396238" cy="246221"/>
          </a:xfrm>
          <a:prstGeom prst="rect">
            <a:avLst/>
          </a:prstGeom>
          <a:noFill/>
        </p:spPr>
        <p:txBody>
          <a:bodyPr wrap="square" rtlCol="0">
            <a:spAutoFit/>
          </a:bodyPr>
          <a:lstStyle/>
          <a:p>
            <a:pPr algn="r"/>
            <a:fld id="{E904AEB7-39B6-4B11-8FF7-33A6200F2244}" type="slidenum">
              <a:rPr lang="en-AU" sz="1000" b="1"/>
              <a:t>12</a:t>
            </a:fld>
            <a:endParaRPr lang="en-AU" sz="1000" b="1"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531" t="31390" r="29282" b="45448"/>
          <a:stretch/>
        </p:blipFill>
        <p:spPr bwMode="auto">
          <a:xfrm>
            <a:off x="381000" y="2442028"/>
            <a:ext cx="8461830" cy="220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457200" y="197768"/>
            <a:ext cx="6477000" cy="1143000"/>
          </a:xfrm>
        </p:spPr>
        <p:txBody>
          <a:bodyPr/>
          <a:lstStyle/>
          <a:p>
            <a:pPr algn="l">
              <a:spcBef>
                <a:spcPct val="20000"/>
              </a:spcBef>
            </a:pPr>
            <a:r>
              <a:rPr lang="en-US" sz="2500" b="1" dirty="0">
                <a:solidFill>
                  <a:srgbClr val="27348B"/>
                </a:solidFill>
                <a:latin typeface="+mn-lt"/>
                <a:ea typeface="+mn-ea"/>
                <a:cs typeface="+mn-cs"/>
              </a:rPr>
              <a:t>7. </a:t>
            </a:r>
            <a:r>
              <a:rPr lang="en-AU" sz="2500" b="1" dirty="0">
                <a:solidFill>
                  <a:srgbClr val="27348B"/>
                </a:solidFill>
                <a:latin typeface="+mn-lt"/>
                <a:ea typeface="+mn-ea"/>
                <a:cs typeface="+mn-cs"/>
              </a:rPr>
              <a:t>Social and technological changes </a:t>
            </a:r>
            <a:br>
              <a:rPr lang="en-AU" sz="2500" b="1" dirty="0">
                <a:solidFill>
                  <a:srgbClr val="27348B"/>
                </a:solidFill>
                <a:latin typeface="+mn-lt"/>
                <a:ea typeface="+mn-ea"/>
                <a:cs typeface="+mn-cs"/>
              </a:rPr>
            </a:br>
            <a:r>
              <a:rPr lang="en-AU" sz="2500" b="1" dirty="0">
                <a:solidFill>
                  <a:srgbClr val="27348B"/>
                </a:solidFill>
                <a:latin typeface="+mn-lt"/>
                <a:ea typeface="+mn-ea"/>
                <a:cs typeface="+mn-cs"/>
              </a:rPr>
              <a:t>    produce new crime opportunities</a:t>
            </a:r>
          </a:p>
        </p:txBody>
      </p:sp>
    </p:spTree>
    <p:extLst>
      <p:ext uri="{BB962C8B-B14F-4D97-AF65-F5344CB8AC3E}">
        <p14:creationId xmlns:p14="http://schemas.microsoft.com/office/powerpoint/2010/main" val="421906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6779096" cy="1143000"/>
          </a:xfrm>
        </p:spPr>
        <p:txBody>
          <a:bodyPr/>
          <a:lstStyle/>
          <a:p>
            <a:pPr algn="l"/>
            <a:r>
              <a:rPr lang="en-US" sz="2500" b="1" dirty="0">
                <a:solidFill>
                  <a:srgbClr val="27348B"/>
                </a:solidFill>
                <a:latin typeface="+mn-lt"/>
                <a:ea typeface="+mn-ea"/>
                <a:cs typeface="+mn-cs"/>
              </a:rPr>
              <a:t>8. </a:t>
            </a:r>
            <a:r>
              <a:rPr lang="en-AU" sz="2500" b="1" dirty="0">
                <a:solidFill>
                  <a:srgbClr val="27348B"/>
                </a:solidFill>
                <a:latin typeface="+mn-lt"/>
                <a:ea typeface="+mn-ea"/>
                <a:cs typeface="+mn-cs"/>
              </a:rPr>
              <a:t>Opportunities for crime </a:t>
            </a:r>
            <a:r>
              <a:rPr lang="en-AU" sz="2500" b="1" u="sng" dirty="0">
                <a:solidFill>
                  <a:srgbClr val="27348B"/>
                </a:solidFill>
                <a:latin typeface="+mn-lt"/>
                <a:ea typeface="+mn-ea"/>
                <a:cs typeface="+mn-cs"/>
              </a:rPr>
              <a:t>can </a:t>
            </a:r>
            <a:r>
              <a:rPr lang="en-AU" sz="2500" b="1" u="sng" dirty="0" smtClean="0">
                <a:solidFill>
                  <a:srgbClr val="27348B"/>
                </a:solidFill>
                <a:latin typeface="+mn-lt"/>
                <a:ea typeface="+mn-ea"/>
                <a:cs typeface="+mn-cs"/>
              </a:rPr>
              <a:t>be</a:t>
            </a:r>
            <a:r>
              <a:rPr lang="en-AU" sz="2500" b="1" dirty="0" smtClean="0">
                <a:solidFill>
                  <a:srgbClr val="27348B"/>
                </a:solidFill>
                <a:latin typeface="+mn-lt"/>
                <a:ea typeface="+mn-ea"/>
                <a:cs typeface="+mn-cs"/>
              </a:rPr>
              <a:t> reduced</a:t>
            </a:r>
            <a:endParaRPr lang="en-AU" sz="2500" b="1" dirty="0">
              <a:solidFill>
                <a:srgbClr val="27348B"/>
              </a:solidFill>
              <a:latin typeface="+mn-lt"/>
              <a:ea typeface="+mn-ea"/>
              <a:cs typeface="+mn-cs"/>
            </a:endParaRPr>
          </a:p>
        </p:txBody>
      </p:sp>
      <p:sp>
        <p:nvSpPr>
          <p:cNvPr id="3" name="Content Placeholder 2"/>
          <p:cNvSpPr>
            <a:spLocks noGrp="1"/>
          </p:cNvSpPr>
          <p:nvPr>
            <p:ph idx="1"/>
          </p:nvPr>
        </p:nvSpPr>
        <p:spPr>
          <a:xfrm>
            <a:off x="457200" y="1417638"/>
            <a:ext cx="8229600" cy="5178981"/>
          </a:xfrm>
        </p:spPr>
        <p:txBody>
          <a:bodyPr>
            <a:normAutofit/>
          </a:bodyPr>
          <a:lstStyle/>
          <a:p>
            <a:pPr marL="457200" lvl="2" indent="-457200">
              <a:lnSpc>
                <a:spcPct val="114000"/>
              </a:lnSpc>
              <a:spcBef>
                <a:spcPts val="400"/>
              </a:spcBef>
            </a:pPr>
            <a:r>
              <a:rPr lang="en-US" sz="1800" dirty="0" smtClean="0"/>
              <a:t>If </a:t>
            </a:r>
            <a:r>
              <a:rPr lang="en-US" sz="1800" dirty="0"/>
              <a:t>this wasn’t true, no one would bother</a:t>
            </a:r>
          </a:p>
          <a:p>
            <a:pPr marL="914400" lvl="3" indent="-457200">
              <a:lnSpc>
                <a:spcPct val="114000"/>
              </a:lnSpc>
              <a:spcBef>
                <a:spcPts val="400"/>
              </a:spcBef>
            </a:pPr>
            <a:r>
              <a:rPr lang="en-US" dirty="0"/>
              <a:t>Locking cars/houses</a:t>
            </a:r>
          </a:p>
          <a:p>
            <a:pPr marL="914400" lvl="3" indent="-457200">
              <a:lnSpc>
                <a:spcPct val="114000"/>
              </a:lnSpc>
              <a:spcBef>
                <a:spcPts val="400"/>
              </a:spcBef>
            </a:pPr>
            <a:r>
              <a:rPr lang="en-US" dirty="0"/>
              <a:t>Keeping money in a safe place</a:t>
            </a:r>
          </a:p>
          <a:p>
            <a:pPr marL="914400" lvl="3" indent="-457200">
              <a:lnSpc>
                <a:spcPct val="114000"/>
              </a:lnSpc>
              <a:spcBef>
                <a:spcPts val="400"/>
              </a:spcBef>
            </a:pPr>
            <a:r>
              <a:rPr lang="en-US" dirty="0"/>
              <a:t>Telling young children to avoid strangers</a:t>
            </a:r>
          </a:p>
          <a:p>
            <a:pPr marL="914400" lvl="3" indent="-457200">
              <a:lnSpc>
                <a:spcPct val="114000"/>
              </a:lnSpc>
              <a:spcBef>
                <a:spcPts val="400"/>
              </a:spcBef>
              <a:spcAft>
                <a:spcPts val="1800"/>
              </a:spcAft>
            </a:pPr>
            <a:r>
              <a:rPr lang="en-US" dirty="0"/>
              <a:t>Watching the </a:t>
            </a:r>
            <a:r>
              <a:rPr lang="en-US" dirty="0" err="1"/>
              <a:t>neighbour’s</a:t>
            </a:r>
            <a:r>
              <a:rPr lang="en-US" dirty="0"/>
              <a:t> house when they’re away</a:t>
            </a:r>
          </a:p>
          <a:p>
            <a:pPr marL="457200" lvl="2" indent="-457200">
              <a:lnSpc>
                <a:spcPct val="114000"/>
              </a:lnSpc>
              <a:spcBef>
                <a:spcPts val="400"/>
              </a:spcBef>
              <a:spcAft>
                <a:spcPts val="1800"/>
              </a:spcAft>
            </a:pPr>
            <a:r>
              <a:rPr lang="en-US" sz="1800" dirty="0"/>
              <a:t>The opportunity reducing methods of situational crime prevention can be applied to all aspects of everyday life, but they must be tailored to specific situations</a:t>
            </a:r>
          </a:p>
          <a:p>
            <a:pPr marL="457200" lvl="2" indent="-457200">
              <a:lnSpc>
                <a:spcPct val="114000"/>
              </a:lnSpc>
              <a:spcBef>
                <a:spcPts val="400"/>
              </a:spcBef>
            </a:pPr>
            <a:r>
              <a:rPr lang="en-US" sz="1800" dirty="0"/>
              <a:t>The Security </a:t>
            </a:r>
            <a:r>
              <a:rPr lang="en-US" sz="1800" dirty="0" smtClean="0"/>
              <a:t>Hypothesis as an explanation for the Global Crime Drop</a:t>
            </a:r>
          </a:p>
          <a:p>
            <a:pPr marL="914400" lvl="3" indent="-457200">
              <a:lnSpc>
                <a:spcPct val="114000"/>
              </a:lnSpc>
              <a:spcBef>
                <a:spcPts val="400"/>
              </a:spcBef>
            </a:pPr>
            <a:r>
              <a:rPr lang="en-US" dirty="0" smtClean="0"/>
              <a:t>Parsimonious to local changes and global trends</a:t>
            </a:r>
          </a:p>
          <a:p>
            <a:pPr marL="914400" lvl="3" indent="-457200">
              <a:lnSpc>
                <a:spcPct val="114000"/>
              </a:lnSpc>
              <a:spcBef>
                <a:spcPts val="400"/>
              </a:spcBef>
            </a:pPr>
            <a:r>
              <a:rPr lang="en-US" dirty="0" smtClean="0"/>
              <a:t>See work by Farrell and colleagues (2010 onwards) for more detail</a:t>
            </a:r>
          </a:p>
          <a:p>
            <a:pPr marL="914400" lvl="3" indent="-457200">
              <a:lnSpc>
                <a:spcPct val="114000"/>
              </a:lnSpc>
              <a:spcBef>
                <a:spcPts val="400"/>
              </a:spcBef>
            </a:pPr>
            <a:r>
              <a:rPr lang="en-US" dirty="0" smtClean="0"/>
              <a:t>Works very well for vehicle theft and electronic </a:t>
            </a:r>
            <a:r>
              <a:rPr lang="en-US" dirty="0" err="1" smtClean="0"/>
              <a:t>immobilisers</a:t>
            </a:r>
            <a:endParaRPr lang="en-US" dirty="0" smtClean="0"/>
          </a:p>
        </p:txBody>
      </p:sp>
      <p:sp>
        <p:nvSpPr>
          <p:cNvPr id="4" name="TextBox 3"/>
          <p:cNvSpPr txBox="1"/>
          <p:nvPr/>
        </p:nvSpPr>
        <p:spPr>
          <a:xfrm>
            <a:off x="8747498" y="6596619"/>
            <a:ext cx="396238" cy="246221"/>
          </a:xfrm>
          <a:prstGeom prst="rect">
            <a:avLst/>
          </a:prstGeom>
          <a:noFill/>
        </p:spPr>
        <p:txBody>
          <a:bodyPr wrap="square" rtlCol="0">
            <a:spAutoFit/>
          </a:bodyPr>
          <a:lstStyle/>
          <a:p>
            <a:pPr algn="r"/>
            <a:fld id="{E904AEB7-39B6-4B11-8FF7-33A6200F2244}" type="slidenum">
              <a:rPr lang="en-AU" sz="1000" b="1"/>
              <a:t>13</a:t>
            </a:fld>
            <a:endParaRPr lang="en-AU" sz="1000" b="1" dirty="0"/>
          </a:p>
        </p:txBody>
      </p:sp>
    </p:spTree>
    <p:extLst>
      <p:ext uri="{BB962C8B-B14F-4D97-AF65-F5344CB8AC3E}">
        <p14:creationId xmlns:p14="http://schemas.microsoft.com/office/powerpoint/2010/main" val="28756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277860820"/>
              </p:ext>
            </p:extLst>
          </p:nvPr>
        </p:nvGraphicFramePr>
        <p:xfrm>
          <a:off x="323528" y="1263462"/>
          <a:ext cx="8483684" cy="5044395"/>
        </p:xfrm>
        <a:graphic>
          <a:graphicData uri="http://schemas.openxmlformats.org/drawingml/2006/chart">
            <c:chart xmlns:c="http://schemas.openxmlformats.org/drawingml/2006/chart" xmlns:r="http://schemas.openxmlformats.org/officeDocument/2006/relationships" r:id="rId2"/>
          </a:graphicData>
        </a:graphic>
      </p:graphicFrame>
      <p:sp>
        <p:nvSpPr>
          <p:cNvPr id="10" name="Slide Number Placeholder 9"/>
          <p:cNvSpPr>
            <a:spLocks noGrp="1"/>
          </p:cNvSpPr>
          <p:nvPr>
            <p:ph type="sldNum" sz="quarter" idx="10"/>
          </p:nvPr>
        </p:nvSpPr>
        <p:spPr/>
        <p:txBody>
          <a:bodyPr/>
          <a:lstStyle/>
          <a:p>
            <a:r>
              <a:rPr lang="en-AU" dirty="0" smtClean="0"/>
              <a:t>1</a:t>
            </a:r>
            <a:endParaRPr lang="en-AU" dirty="0"/>
          </a:p>
        </p:txBody>
      </p:sp>
      <p:sp>
        <p:nvSpPr>
          <p:cNvPr id="11" name="TextBox 10"/>
          <p:cNvSpPr txBox="1"/>
          <p:nvPr/>
        </p:nvSpPr>
        <p:spPr>
          <a:xfrm>
            <a:off x="8172400" y="6453336"/>
            <a:ext cx="359644" cy="261610"/>
          </a:xfrm>
          <a:prstGeom prst="rect">
            <a:avLst/>
          </a:prstGeom>
          <a:noFill/>
        </p:spPr>
        <p:txBody>
          <a:bodyPr wrap="square" rtlCol="0">
            <a:spAutoFit/>
          </a:bodyPr>
          <a:lstStyle/>
          <a:p>
            <a:pPr algn="r"/>
            <a:fld id="{4AC75734-29A0-4459-8DCB-B0C411260264}" type="slidenum">
              <a:rPr lang="en-AU" sz="1050" smtClean="0"/>
              <a:pPr algn="r"/>
              <a:t>14</a:t>
            </a:fld>
            <a:endParaRPr lang="en-AU" sz="1050" dirty="0"/>
          </a:p>
        </p:txBody>
      </p:sp>
      <p:cxnSp>
        <p:nvCxnSpPr>
          <p:cNvPr id="12" name="Straight Arrow Connector 11"/>
          <p:cNvCxnSpPr/>
          <p:nvPr/>
        </p:nvCxnSpPr>
        <p:spPr>
          <a:xfrm flipV="1">
            <a:off x="3367528" y="3203144"/>
            <a:ext cx="0" cy="792088"/>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647448" y="3858868"/>
            <a:ext cx="1440160" cy="307777"/>
          </a:xfrm>
          <a:prstGeom prst="rect">
            <a:avLst/>
          </a:prstGeom>
          <a:solidFill>
            <a:schemeClr val="bg1"/>
          </a:solidFill>
        </p:spPr>
        <p:txBody>
          <a:bodyPr wrap="square" rtlCol="0">
            <a:spAutoFit/>
          </a:bodyPr>
          <a:lstStyle/>
          <a:p>
            <a:pPr algn="ctr"/>
            <a:r>
              <a:rPr lang="en-AU" sz="1400" dirty="0" smtClean="0"/>
              <a:t>6.5% in 1993</a:t>
            </a:r>
            <a:endParaRPr lang="en-AU" sz="1400" dirty="0"/>
          </a:p>
        </p:txBody>
      </p:sp>
      <p:cxnSp>
        <p:nvCxnSpPr>
          <p:cNvPr id="14" name="Straight Arrow Connector 13"/>
          <p:cNvCxnSpPr/>
          <p:nvPr/>
        </p:nvCxnSpPr>
        <p:spPr>
          <a:xfrm flipV="1">
            <a:off x="8028384" y="4365104"/>
            <a:ext cx="0" cy="792088"/>
          </a:xfrm>
          <a:prstGeom prst="straightConnector1">
            <a:avLst/>
          </a:prstGeom>
          <a:ln w="539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516216" y="4129335"/>
            <a:ext cx="1728192" cy="307777"/>
          </a:xfrm>
          <a:prstGeom prst="rect">
            <a:avLst/>
          </a:prstGeom>
          <a:solidFill>
            <a:schemeClr val="bg1"/>
          </a:solidFill>
        </p:spPr>
        <p:txBody>
          <a:bodyPr wrap="square" rtlCol="0">
            <a:spAutoFit/>
          </a:bodyPr>
          <a:lstStyle/>
          <a:p>
            <a:pPr algn="r"/>
            <a:r>
              <a:rPr lang="en-AU" sz="1400" dirty="0" smtClean="0"/>
              <a:t>1.7% in 2018</a:t>
            </a:r>
            <a:endParaRPr lang="en-AU" sz="1400" dirty="0"/>
          </a:p>
        </p:txBody>
      </p:sp>
      <p:sp>
        <p:nvSpPr>
          <p:cNvPr id="2" name="Rectangle 1"/>
          <p:cNvSpPr/>
          <p:nvPr/>
        </p:nvSpPr>
        <p:spPr>
          <a:xfrm>
            <a:off x="4572000" y="1263462"/>
            <a:ext cx="2664296" cy="293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Box 16"/>
          <p:cNvSpPr txBox="1"/>
          <p:nvPr/>
        </p:nvSpPr>
        <p:spPr>
          <a:xfrm>
            <a:off x="508147" y="6412468"/>
            <a:ext cx="8279004" cy="230832"/>
          </a:xfrm>
          <a:prstGeom prst="rect">
            <a:avLst/>
          </a:prstGeom>
          <a:noFill/>
        </p:spPr>
        <p:txBody>
          <a:bodyPr wrap="square" rtlCol="0">
            <a:spAutoFit/>
          </a:bodyPr>
          <a:lstStyle/>
          <a:p>
            <a:pPr algn="ctr">
              <a:spcBef>
                <a:spcPct val="30000"/>
              </a:spcBef>
              <a:defRPr/>
            </a:pPr>
            <a:r>
              <a:rPr lang="en-AU" sz="900" dirty="0" smtClean="0"/>
              <a:t>Source: </a:t>
            </a:r>
            <a:r>
              <a:rPr lang="en-US" sz="900" dirty="0" smtClean="0"/>
              <a:t>CSEW domestic burglary in a dwelling</a:t>
            </a:r>
            <a:endParaRPr lang="en-AU" sz="900" dirty="0"/>
          </a:p>
        </p:txBody>
      </p:sp>
      <p:sp>
        <p:nvSpPr>
          <p:cNvPr id="19" name="Title 1"/>
          <p:cNvSpPr txBox="1">
            <a:spLocks/>
          </p:cNvSpPr>
          <p:nvPr/>
        </p:nvSpPr>
        <p:spPr>
          <a:xfrm>
            <a:off x="457200" y="485800"/>
            <a:ext cx="6779096"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500" b="1" smtClean="0">
                <a:solidFill>
                  <a:srgbClr val="27348B"/>
                </a:solidFill>
                <a:latin typeface="+mn-lt"/>
                <a:ea typeface="+mn-ea"/>
                <a:cs typeface="+mn-cs"/>
              </a:rPr>
              <a:t>8. </a:t>
            </a:r>
            <a:r>
              <a:rPr lang="en-AU" sz="2500" b="1" smtClean="0">
                <a:solidFill>
                  <a:srgbClr val="27348B"/>
                </a:solidFill>
                <a:latin typeface="+mn-lt"/>
                <a:ea typeface="+mn-ea"/>
                <a:cs typeface="+mn-cs"/>
              </a:rPr>
              <a:t>Opportunities for crime </a:t>
            </a:r>
            <a:r>
              <a:rPr lang="en-AU" sz="2500" b="1" u="sng" smtClean="0">
                <a:solidFill>
                  <a:srgbClr val="27348B"/>
                </a:solidFill>
                <a:latin typeface="+mn-lt"/>
                <a:ea typeface="+mn-ea"/>
                <a:cs typeface="+mn-cs"/>
              </a:rPr>
              <a:t>can be</a:t>
            </a:r>
            <a:r>
              <a:rPr lang="en-AU" sz="2500" b="1" smtClean="0">
                <a:solidFill>
                  <a:srgbClr val="27348B"/>
                </a:solidFill>
                <a:latin typeface="+mn-lt"/>
                <a:ea typeface="+mn-ea"/>
                <a:cs typeface="+mn-cs"/>
              </a:rPr>
              <a:t> reduced</a:t>
            </a:r>
            <a:endParaRPr lang="en-AU" sz="2500" b="1" dirty="0">
              <a:solidFill>
                <a:srgbClr val="27348B"/>
              </a:solidFill>
              <a:latin typeface="+mn-lt"/>
              <a:ea typeface="+mn-ea"/>
              <a:cs typeface="+mn-cs"/>
            </a:endParaRPr>
          </a:p>
        </p:txBody>
      </p:sp>
    </p:spTree>
    <p:extLst>
      <p:ext uri="{BB962C8B-B14F-4D97-AF65-F5344CB8AC3E}">
        <p14:creationId xmlns:p14="http://schemas.microsoft.com/office/powerpoint/2010/main" val="260483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graphicEl>
                                              <a:chart seriesIdx="0" categoryIdx="-4" bldStep="series"/>
                                            </p:graphicEl>
                                          </p:spTgt>
                                        </p:tgtEl>
                                        <p:attrNameLst>
                                          <p:attrName>style.visibility</p:attrName>
                                        </p:attrNameLst>
                                      </p:cBhvr>
                                      <p:to>
                                        <p:strVal val="visible"/>
                                      </p:to>
                                    </p:set>
                                    <p:animEffect transition="in" filter="wipe(left)">
                                      <p:cBhvr>
                                        <p:cTn id="7" dur="500"/>
                                        <p:tgtEl>
                                          <p:spTgt spid="16">
                                            <p:graphicEl>
                                              <a:chart seriesIdx="0" categoryIdx="-4" bldStep="series"/>
                                            </p:graphicEl>
                                          </p:spTgt>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6">
                                            <p:graphicEl>
                                              <a:chart seriesIdx="1" categoryIdx="-4" bldStep="series"/>
                                            </p:graphicEl>
                                          </p:spTgt>
                                        </p:tgtEl>
                                        <p:attrNameLst>
                                          <p:attrName>style.visibility</p:attrName>
                                        </p:attrNameLst>
                                      </p:cBhvr>
                                      <p:to>
                                        <p:strVal val="visible"/>
                                      </p:to>
                                    </p:set>
                                    <p:animEffect transition="in" filter="wipe(left)">
                                      <p:cBhvr>
                                        <p:cTn id="21" dur="500"/>
                                        <p:tgtEl>
                                          <p:spTgt spid="16">
                                            <p:graphicEl>
                                              <a:chart seriesIdx="1" categoryIdx="-4" bldStep="series"/>
                                            </p:graphic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6">
                                            <p:graphicEl>
                                              <a:chart seriesIdx="2" categoryIdx="-4" bldStep="series"/>
                                            </p:graphicEl>
                                          </p:spTgt>
                                        </p:tgtEl>
                                        <p:attrNameLst>
                                          <p:attrName>style.visibility</p:attrName>
                                        </p:attrNameLst>
                                      </p:cBhvr>
                                      <p:to>
                                        <p:strVal val="visible"/>
                                      </p:to>
                                    </p:set>
                                    <p:animEffect transition="in" filter="wipe(left)">
                                      <p:cBhvr>
                                        <p:cTn id="24" dur="500"/>
                                        <p:tgtEl>
                                          <p:spTgt spid="16">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uiExpand="1">
        <p:bldSub>
          <a:bldChart bld="series" animBg="0"/>
        </p:bldSub>
      </p:bldGraphic>
      <p:bldP spid="13"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3083542187"/>
              </p:ext>
            </p:extLst>
          </p:nvPr>
        </p:nvGraphicFramePr>
        <p:xfrm>
          <a:off x="323528" y="1263462"/>
          <a:ext cx="8483684" cy="504439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sz="quarter" idx="16"/>
          </p:nvPr>
        </p:nvSpPr>
        <p:spPr>
          <a:xfrm>
            <a:off x="467841" y="476325"/>
            <a:ext cx="6408415" cy="576411"/>
          </a:xfrm>
        </p:spPr>
        <p:txBody>
          <a:bodyPr/>
          <a:lstStyle/>
          <a:p>
            <a:r>
              <a:rPr lang="en-AU" dirty="0" smtClean="0"/>
              <a:t>CSEW Domestic burglary in a dwelling</a:t>
            </a:r>
            <a:endParaRPr lang="en-AU" dirty="0"/>
          </a:p>
        </p:txBody>
      </p:sp>
      <p:sp>
        <p:nvSpPr>
          <p:cNvPr id="10" name="Slide Number Placeholder 9"/>
          <p:cNvSpPr>
            <a:spLocks noGrp="1"/>
          </p:cNvSpPr>
          <p:nvPr>
            <p:ph type="sldNum" sz="quarter" idx="10"/>
          </p:nvPr>
        </p:nvSpPr>
        <p:spPr/>
        <p:txBody>
          <a:bodyPr/>
          <a:lstStyle/>
          <a:p>
            <a:r>
              <a:rPr lang="en-AU" dirty="0" smtClean="0"/>
              <a:t>1</a:t>
            </a:r>
            <a:endParaRPr lang="en-AU" dirty="0"/>
          </a:p>
        </p:txBody>
      </p:sp>
      <p:sp>
        <p:nvSpPr>
          <p:cNvPr id="11" name="TextBox 10"/>
          <p:cNvSpPr txBox="1"/>
          <p:nvPr/>
        </p:nvSpPr>
        <p:spPr>
          <a:xfrm>
            <a:off x="8172400" y="6453336"/>
            <a:ext cx="359644" cy="261610"/>
          </a:xfrm>
          <a:prstGeom prst="rect">
            <a:avLst/>
          </a:prstGeom>
          <a:noFill/>
        </p:spPr>
        <p:txBody>
          <a:bodyPr wrap="square" rtlCol="0">
            <a:spAutoFit/>
          </a:bodyPr>
          <a:lstStyle/>
          <a:p>
            <a:pPr algn="r"/>
            <a:fld id="{4AC75734-29A0-4459-8DCB-B0C411260264}" type="slidenum">
              <a:rPr lang="en-AU" sz="1050" smtClean="0"/>
              <a:pPr algn="r"/>
              <a:t>15</a:t>
            </a:fld>
            <a:endParaRPr lang="en-AU" sz="1050" dirty="0"/>
          </a:p>
        </p:txBody>
      </p:sp>
      <p:sp>
        <p:nvSpPr>
          <p:cNvPr id="18" name="TextBox 17"/>
          <p:cNvSpPr txBox="1"/>
          <p:nvPr/>
        </p:nvSpPr>
        <p:spPr>
          <a:xfrm>
            <a:off x="7020272" y="1659010"/>
            <a:ext cx="1440160" cy="523220"/>
          </a:xfrm>
          <a:prstGeom prst="rect">
            <a:avLst/>
          </a:prstGeom>
          <a:noFill/>
        </p:spPr>
        <p:txBody>
          <a:bodyPr wrap="square" rtlCol="0">
            <a:spAutoFit/>
          </a:bodyPr>
          <a:lstStyle/>
          <a:p>
            <a:pPr algn="ctr"/>
            <a:r>
              <a:rPr lang="en-AU" sz="1400" dirty="0" smtClean="0"/>
              <a:t>0.8 percentage point decline</a:t>
            </a:r>
            <a:endParaRPr lang="en-AU" sz="1400" dirty="0"/>
          </a:p>
        </p:txBody>
      </p:sp>
      <p:sp>
        <p:nvSpPr>
          <p:cNvPr id="8" name="TextBox 7"/>
          <p:cNvSpPr txBox="1"/>
          <p:nvPr/>
        </p:nvSpPr>
        <p:spPr>
          <a:xfrm>
            <a:off x="6977476" y="2561471"/>
            <a:ext cx="1440160" cy="307777"/>
          </a:xfrm>
          <a:prstGeom prst="rect">
            <a:avLst/>
          </a:prstGeom>
          <a:noFill/>
        </p:spPr>
        <p:txBody>
          <a:bodyPr wrap="square" rtlCol="0">
            <a:spAutoFit/>
          </a:bodyPr>
          <a:lstStyle/>
          <a:p>
            <a:pPr algn="ctr"/>
            <a:r>
              <a:rPr lang="en-AU" sz="1400" b="1" dirty="0" smtClean="0">
                <a:solidFill>
                  <a:srgbClr val="FF0000"/>
                </a:solidFill>
              </a:rPr>
              <a:t>Security?</a:t>
            </a:r>
            <a:endParaRPr lang="en-AU" sz="1400" b="1" dirty="0">
              <a:solidFill>
                <a:srgbClr val="FF0000"/>
              </a:solidFill>
            </a:endParaRPr>
          </a:p>
        </p:txBody>
      </p:sp>
      <p:cxnSp>
        <p:nvCxnSpPr>
          <p:cNvPr id="6" name="Straight Connector 5"/>
          <p:cNvCxnSpPr/>
          <p:nvPr/>
        </p:nvCxnSpPr>
        <p:spPr>
          <a:xfrm>
            <a:off x="3354494" y="2204864"/>
            <a:ext cx="4889914" cy="72008"/>
          </a:xfrm>
          <a:prstGeom prst="line">
            <a:avLst/>
          </a:prstGeom>
          <a:ln w="15875">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08147" y="6412468"/>
            <a:ext cx="8279004" cy="230832"/>
          </a:xfrm>
          <a:prstGeom prst="rect">
            <a:avLst/>
          </a:prstGeom>
          <a:noFill/>
        </p:spPr>
        <p:txBody>
          <a:bodyPr wrap="square" rtlCol="0">
            <a:spAutoFit/>
          </a:bodyPr>
          <a:lstStyle/>
          <a:p>
            <a:pPr algn="ctr">
              <a:spcBef>
                <a:spcPct val="30000"/>
              </a:spcBef>
              <a:defRPr/>
            </a:pPr>
            <a:r>
              <a:rPr lang="en-AU" sz="900" dirty="0" smtClean="0"/>
              <a:t>Source: </a:t>
            </a:r>
            <a:r>
              <a:rPr lang="en-US" sz="900" dirty="0" smtClean="0"/>
              <a:t>CSEW domestic burglary in a dwelling</a:t>
            </a:r>
            <a:endParaRPr lang="en-AU" sz="900" dirty="0"/>
          </a:p>
        </p:txBody>
      </p:sp>
      <p:sp>
        <p:nvSpPr>
          <p:cNvPr id="21" name="Rectangle 20"/>
          <p:cNvSpPr/>
          <p:nvPr/>
        </p:nvSpPr>
        <p:spPr>
          <a:xfrm>
            <a:off x="5723677" y="1253866"/>
            <a:ext cx="2664296" cy="293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82993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graphicEl>
                                              <a:chart seriesIdx="1" categoryIdx="-4" bldStep="series"/>
                                            </p:graphicEl>
                                          </p:spTgt>
                                        </p:tgtEl>
                                        <p:attrNameLst>
                                          <p:attrName>style.visibility</p:attrName>
                                        </p:attrNameLst>
                                      </p:cBhvr>
                                      <p:to>
                                        <p:strVal val="visible"/>
                                      </p:to>
                                    </p:set>
                                    <p:animEffect transition="in" filter="wipe(left)">
                                      <p:cBhvr>
                                        <p:cTn id="7" dur="500"/>
                                        <p:tgtEl>
                                          <p:spTgt spid="16">
                                            <p:graphicEl>
                                              <a:chart seriesIdx="1" categoryIdx="-4" bldStep="series"/>
                                            </p:graphicEl>
                                          </p:spTgt>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uiExpand="1">
        <p:bldSub>
          <a:bldChart bld="series" animBg="0"/>
        </p:bldSub>
      </p:bldGraphic>
      <p:bldP spid="18" grpId="0" uiExpand="1"/>
      <p:bldP spid="8" grpId="0" uiExpan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488168485"/>
              </p:ext>
            </p:extLst>
          </p:nvPr>
        </p:nvGraphicFramePr>
        <p:xfrm>
          <a:off x="323528" y="1263462"/>
          <a:ext cx="8483684" cy="504439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sz="quarter" idx="16"/>
          </p:nvPr>
        </p:nvSpPr>
        <p:spPr>
          <a:xfrm>
            <a:off x="467841" y="476325"/>
            <a:ext cx="6408415" cy="576411"/>
          </a:xfrm>
        </p:spPr>
        <p:txBody>
          <a:bodyPr/>
          <a:lstStyle/>
          <a:p>
            <a:r>
              <a:rPr lang="en-AU" dirty="0" smtClean="0"/>
              <a:t>CSEW Domestic burglary in a dwelling</a:t>
            </a:r>
            <a:endParaRPr lang="en-AU" dirty="0"/>
          </a:p>
        </p:txBody>
      </p:sp>
      <p:sp>
        <p:nvSpPr>
          <p:cNvPr id="10" name="Slide Number Placeholder 9"/>
          <p:cNvSpPr>
            <a:spLocks noGrp="1"/>
          </p:cNvSpPr>
          <p:nvPr>
            <p:ph type="sldNum" sz="quarter" idx="10"/>
          </p:nvPr>
        </p:nvSpPr>
        <p:spPr/>
        <p:txBody>
          <a:bodyPr/>
          <a:lstStyle/>
          <a:p>
            <a:r>
              <a:rPr lang="en-AU" dirty="0" smtClean="0"/>
              <a:t>1</a:t>
            </a:r>
            <a:endParaRPr lang="en-AU" dirty="0"/>
          </a:p>
        </p:txBody>
      </p:sp>
      <p:sp>
        <p:nvSpPr>
          <p:cNvPr id="11" name="TextBox 10"/>
          <p:cNvSpPr txBox="1"/>
          <p:nvPr/>
        </p:nvSpPr>
        <p:spPr>
          <a:xfrm>
            <a:off x="8172400" y="6453336"/>
            <a:ext cx="359644" cy="261610"/>
          </a:xfrm>
          <a:prstGeom prst="rect">
            <a:avLst/>
          </a:prstGeom>
          <a:noFill/>
        </p:spPr>
        <p:txBody>
          <a:bodyPr wrap="square" rtlCol="0">
            <a:spAutoFit/>
          </a:bodyPr>
          <a:lstStyle/>
          <a:p>
            <a:pPr algn="r"/>
            <a:fld id="{4AC75734-29A0-4459-8DCB-B0C411260264}" type="slidenum">
              <a:rPr lang="en-AU" sz="1050" smtClean="0"/>
              <a:pPr algn="r"/>
              <a:t>16</a:t>
            </a:fld>
            <a:endParaRPr lang="en-AU" sz="1050" dirty="0"/>
          </a:p>
        </p:txBody>
      </p:sp>
      <p:sp>
        <p:nvSpPr>
          <p:cNvPr id="15" name="TextBox 14"/>
          <p:cNvSpPr txBox="1"/>
          <p:nvPr/>
        </p:nvSpPr>
        <p:spPr>
          <a:xfrm>
            <a:off x="508147" y="6412468"/>
            <a:ext cx="8279004" cy="230832"/>
          </a:xfrm>
          <a:prstGeom prst="rect">
            <a:avLst/>
          </a:prstGeom>
          <a:noFill/>
        </p:spPr>
        <p:txBody>
          <a:bodyPr wrap="square" rtlCol="0">
            <a:spAutoFit/>
          </a:bodyPr>
          <a:lstStyle/>
          <a:p>
            <a:pPr algn="ctr">
              <a:spcBef>
                <a:spcPct val="30000"/>
              </a:spcBef>
              <a:defRPr/>
            </a:pPr>
            <a:r>
              <a:rPr lang="en-AU" sz="900" dirty="0" smtClean="0"/>
              <a:t>Source: </a:t>
            </a:r>
            <a:r>
              <a:rPr lang="en-US" sz="900" dirty="0" smtClean="0"/>
              <a:t>CSEW domestic burglary in a dwelling</a:t>
            </a:r>
            <a:endParaRPr lang="en-AU" sz="900" dirty="0"/>
          </a:p>
        </p:txBody>
      </p:sp>
      <p:sp>
        <p:nvSpPr>
          <p:cNvPr id="21" name="Rectangle 20"/>
          <p:cNvSpPr/>
          <p:nvPr/>
        </p:nvSpPr>
        <p:spPr>
          <a:xfrm>
            <a:off x="5723677" y="1253866"/>
            <a:ext cx="2664296" cy="293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p:cNvGrpSpPr/>
          <p:nvPr/>
        </p:nvGrpSpPr>
        <p:grpSpPr>
          <a:xfrm>
            <a:off x="457200" y="-315416"/>
            <a:ext cx="8350012" cy="7272808"/>
            <a:chOff x="457200" y="-315416"/>
            <a:chExt cx="8350012" cy="7272808"/>
          </a:xfrm>
        </p:grpSpPr>
        <p:sp>
          <p:nvSpPr>
            <p:cNvPr id="12" name="Explosion 2 11"/>
            <p:cNvSpPr/>
            <p:nvPr/>
          </p:nvSpPr>
          <p:spPr>
            <a:xfrm>
              <a:off x="457200" y="-315416"/>
              <a:ext cx="8350012" cy="727280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p>
          </p:txBody>
        </p:sp>
        <p:sp>
          <p:nvSpPr>
            <p:cNvPr id="13" name="TextBox 12"/>
            <p:cNvSpPr txBox="1"/>
            <p:nvPr/>
          </p:nvSpPr>
          <p:spPr>
            <a:xfrm>
              <a:off x="2131537" y="1983661"/>
              <a:ext cx="4440774" cy="3080459"/>
            </a:xfrm>
            <a:prstGeom prst="rect">
              <a:avLst/>
            </a:prstGeom>
            <a:noFill/>
          </p:spPr>
          <p:txBody>
            <a:bodyPr wrap="square" rtlCol="0">
              <a:spAutoFit/>
            </a:bodyPr>
            <a:lstStyle/>
            <a:p>
              <a:pPr algn="ctr">
                <a:lnSpc>
                  <a:spcPct val="114000"/>
                </a:lnSpc>
                <a:spcAft>
                  <a:spcPts val="1200"/>
                </a:spcAft>
              </a:pPr>
              <a:r>
                <a:rPr lang="en-US" sz="1600" dirty="0" err="1" smtClean="0"/>
                <a:t>Tseloni</a:t>
              </a:r>
              <a:r>
                <a:rPr lang="en-US" sz="1600" dirty="0" smtClean="0"/>
                <a:t> et al. (2017) </a:t>
              </a:r>
              <a:r>
                <a:rPr lang="en-US" sz="1600" i="1" dirty="0" smtClean="0"/>
                <a:t>Security Journal</a:t>
              </a:r>
            </a:p>
            <a:p>
              <a:pPr algn="ctr">
                <a:lnSpc>
                  <a:spcPct val="114000"/>
                </a:lnSpc>
                <a:spcAft>
                  <a:spcPts val="1200"/>
                </a:spcAft>
              </a:pPr>
              <a:r>
                <a:rPr lang="en-US" sz="1600" dirty="0" smtClean="0"/>
                <a:t>Used CSEW (2008-12) to estimate security protection influence of target hardening strategies</a:t>
              </a:r>
            </a:p>
            <a:p>
              <a:pPr algn="ctr">
                <a:lnSpc>
                  <a:spcPct val="114000"/>
                </a:lnSpc>
                <a:spcAft>
                  <a:spcPts val="1200"/>
                </a:spcAft>
              </a:pPr>
              <a:r>
                <a:rPr lang="en-US" sz="1600" dirty="0" smtClean="0"/>
                <a:t>Most effective individual devices: </a:t>
              </a:r>
              <a:br>
                <a:rPr lang="en-US" sz="1600" dirty="0" smtClean="0"/>
              </a:br>
              <a:r>
                <a:rPr lang="en-US" sz="1600" dirty="0" smtClean="0"/>
                <a:t>external lights and door dead locks</a:t>
              </a:r>
            </a:p>
            <a:p>
              <a:pPr algn="ctr">
                <a:lnSpc>
                  <a:spcPct val="114000"/>
                </a:lnSpc>
                <a:spcAft>
                  <a:spcPts val="1200"/>
                </a:spcAft>
              </a:pPr>
              <a:r>
                <a:rPr lang="en-US" sz="1600" dirty="0" smtClean="0"/>
                <a:t>Door/window locks + external lights + security chains </a:t>
              </a:r>
              <a:r>
                <a:rPr lang="en-US" sz="1600" b="1" dirty="0" smtClean="0"/>
                <a:t>20 times greater protection</a:t>
              </a:r>
              <a:r>
                <a:rPr lang="en-US" sz="1600" dirty="0" smtClean="0"/>
                <a:t/>
              </a:r>
              <a:br>
                <a:rPr lang="en-US" sz="1600" dirty="0" smtClean="0"/>
              </a:br>
              <a:r>
                <a:rPr lang="en-US" sz="1600" dirty="0" smtClean="0"/>
                <a:t>(relative to no devices)</a:t>
              </a:r>
              <a:endParaRPr lang="en-US" sz="1600" dirty="0"/>
            </a:p>
          </p:txBody>
        </p:sp>
      </p:grpSp>
    </p:spTree>
    <p:extLst>
      <p:ext uri="{BB962C8B-B14F-4D97-AF65-F5344CB8AC3E}">
        <p14:creationId xmlns:p14="http://schemas.microsoft.com/office/powerpoint/2010/main" val="72246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47498" y="6596619"/>
            <a:ext cx="396238" cy="246221"/>
          </a:xfrm>
          <a:prstGeom prst="rect">
            <a:avLst/>
          </a:prstGeom>
          <a:noFill/>
        </p:spPr>
        <p:txBody>
          <a:bodyPr wrap="square" rtlCol="0">
            <a:spAutoFit/>
          </a:bodyPr>
          <a:lstStyle/>
          <a:p>
            <a:pPr algn="r"/>
            <a:fld id="{E904AEB7-39B6-4B11-8FF7-33A6200F2244}" type="slidenum">
              <a:rPr lang="en-AU" sz="1000" b="1"/>
              <a:t>17</a:t>
            </a:fld>
            <a:endParaRPr lang="en-AU" sz="1000" b="1"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516" y="1295400"/>
            <a:ext cx="7964266" cy="460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2771800" y="2204864"/>
            <a:ext cx="621558" cy="2312128"/>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2813"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Verdana" pitchFamily="34" charset="0"/>
              <a:cs typeface="Arial" charset="0"/>
            </a:endParaRPr>
          </a:p>
        </p:txBody>
      </p:sp>
      <p:sp>
        <p:nvSpPr>
          <p:cNvPr id="9" name="TextBox 8"/>
          <p:cNvSpPr txBox="1"/>
          <p:nvPr/>
        </p:nvSpPr>
        <p:spPr>
          <a:xfrm>
            <a:off x="508147" y="6412468"/>
            <a:ext cx="8279004" cy="230832"/>
          </a:xfrm>
          <a:prstGeom prst="rect">
            <a:avLst/>
          </a:prstGeom>
          <a:noFill/>
        </p:spPr>
        <p:txBody>
          <a:bodyPr wrap="square" rtlCol="0">
            <a:spAutoFit/>
          </a:bodyPr>
          <a:lstStyle/>
          <a:p>
            <a:pPr algn="ctr">
              <a:spcBef>
                <a:spcPct val="30000"/>
              </a:spcBef>
              <a:defRPr/>
            </a:pPr>
            <a:r>
              <a:rPr lang="en-AU" sz="900" dirty="0" smtClean="0"/>
              <a:t>Source: </a:t>
            </a:r>
            <a:r>
              <a:rPr lang="en-US" sz="900" dirty="0"/>
              <a:t>Brown, 2015, Trends and Issues 495, Australian Institute of Criminology</a:t>
            </a:r>
            <a:endParaRPr lang="en-AU" sz="900" dirty="0"/>
          </a:p>
        </p:txBody>
      </p:sp>
      <p:sp>
        <p:nvSpPr>
          <p:cNvPr id="10" name="Title 1"/>
          <p:cNvSpPr>
            <a:spLocks noGrp="1"/>
          </p:cNvSpPr>
          <p:nvPr>
            <p:ph type="title"/>
          </p:nvPr>
        </p:nvSpPr>
        <p:spPr>
          <a:xfrm>
            <a:off x="457200" y="485800"/>
            <a:ext cx="6779096" cy="1143000"/>
          </a:xfrm>
        </p:spPr>
        <p:txBody>
          <a:bodyPr/>
          <a:lstStyle/>
          <a:p>
            <a:pPr algn="l"/>
            <a:r>
              <a:rPr lang="en-US" sz="2500" b="1" dirty="0">
                <a:solidFill>
                  <a:srgbClr val="27348B"/>
                </a:solidFill>
                <a:latin typeface="+mn-lt"/>
                <a:ea typeface="+mn-ea"/>
                <a:cs typeface="+mn-cs"/>
              </a:rPr>
              <a:t>8. </a:t>
            </a:r>
            <a:r>
              <a:rPr lang="en-AU" sz="2500" b="1" dirty="0">
                <a:solidFill>
                  <a:srgbClr val="27348B"/>
                </a:solidFill>
                <a:latin typeface="+mn-lt"/>
                <a:ea typeface="+mn-ea"/>
                <a:cs typeface="+mn-cs"/>
              </a:rPr>
              <a:t>Opportunities for crime </a:t>
            </a:r>
            <a:r>
              <a:rPr lang="en-AU" sz="2500" b="1" u="sng" dirty="0">
                <a:solidFill>
                  <a:srgbClr val="27348B"/>
                </a:solidFill>
                <a:latin typeface="+mn-lt"/>
                <a:ea typeface="+mn-ea"/>
                <a:cs typeface="+mn-cs"/>
              </a:rPr>
              <a:t>can </a:t>
            </a:r>
            <a:r>
              <a:rPr lang="en-AU" sz="2500" b="1" u="sng" dirty="0" smtClean="0">
                <a:solidFill>
                  <a:srgbClr val="27348B"/>
                </a:solidFill>
                <a:latin typeface="+mn-lt"/>
                <a:ea typeface="+mn-ea"/>
                <a:cs typeface="+mn-cs"/>
              </a:rPr>
              <a:t>be</a:t>
            </a:r>
            <a:r>
              <a:rPr lang="en-AU" sz="2500" b="1" dirty="0" smtClean="0">
                <a:solidFill>
                  <a:srgbClr val="27348B"/>
                </a:solidFill>
                <a:latin typeface="+mn-lt"/>
                <a:ea typeface="+mn-ea"/>
                <a:cs typeface="+mn-cs"/>
              </a:rPr>
              <a:t> reduced</a:t>
            </a:r>
            <a:endParaRPr lang="en-AU" sz="2500" b="1" dirty="0">
              <a:solidFill>
                <a:srgbClr val="27348B"/>
              </a:solidFill>
              <a:latin typeface="+mn-lt"/>
              <a:ea typeface="+mn-ea"/>
              <a:cs typeface="+mn-cs"/>
            </a:endParaRPr>
          </a:p>
        </p:txBody>
      </p:sp>
    </p:spTree>
    <p:extLst>
      <p:ext uri="{BB962C8B-B14F-4D97-AF65-F5344CB8AC3E}">
        <p14:creationId xmlns:p14="http://schemas.microsoft.com/office/powerpoint/2010/main" val="21735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6"/>
                                        </p:tgtEl>
                                        <p:attrNameLst>
                                          <p:attrName>style.visibility</p:attrName>
                                        </p:attrNameLst>
                                      </p:cBhvr>
                                      <p:to>
                                        <p:strVal val="visible"/>
                                      </p:to>
                                    </p:set>
                                  </p:childTnLst>
                                </p:cTn>
                              </p:par>
                              <p:par>
                                <p:cTn id="10" presetID="10"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905000"/>
            <a:ext cx="7848600" cy="1356392"/>
          </a:xfrm>
        </p:spPr>
        <p:txBody>
          <a:bodyPr>
            <a:normAutofit fontScale="90000"/>
          </a:bodyPr>
          <a:lstStyle/>
          <a:p>
            <a:r>
              <a:rPr lang="en-AU" dirty="0" smtClean="0"/>
              <a:t>2. Other things that 	matter</a:t>
            </a:r>
            <a:endParaRPr lang="en-AU" dirty="0"/>
          </a:p>
        </p:txBody>
      </p:sp>
    </p:spTree>
    <p:extLst>
      <p:ext uri="{BB962C8B-B14F-4D97-AF65-F5344CB8AC3E}">
        <p14:creationId xmlns:p14="http://schemas.microsoft.com/office/powerpoint/2010/main" val="40097137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nvGraphicFramePr>
        <p:xfrm>
          <a:off x="323528" y="1263462"/>
          <a:ext cx="8483684" cy="504439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sz="quarter" idx="16"/>
          </p:nvPr>
        </p:nvSpPr>
        <p:spPr>
          <a:xfrm>
            <a:off x="467841" y="476325"/>
            <a:ext cx="6408415" cy="576411"/>
          </a:xfrm>
        </p:spPr>
        <p:txBody>
          <a:bodyPr/>
          <a:lstStyle/>
          <a:p>
            <a:r>
              <a:rPr lang="en-AU" dirty="0" smtClean="0"/>
              <a:t>CSEW Domestic burglary in a dwelling</a:t>
            </a:r>
            <a:endParaRPr lang="en-AU" dirty="0"/>
          </a:p>
        </p:txBody>
      </p:sp>
      <p:sp>
        <p:nvSpPr>
          <p:cNvPr id="10" name="Slide Number Placeholder 9"/>
          <p:cNvSpPr>
            <a:spLocks noGrp="1"/>
          </p:cNvSpPr>
          <p:nvPr>
            <p:ph type="sldNum" sz="quarter" idx="10"/>
          </p:nvPr>
        </p:nvSpPr>
        <p:spPr/>
        <p:txBody>
          <a:bodyPr/>
          <a:lstStyle/>
          <a:p>
            <a:r>
              <a:rPr lang="en-AU" dirty="0" smtClean="0"/>
              <a:t>1</a:t>
            </a:r>
            <a:endParaRPr lang="en-AU" dirty="0"/>
          </a:p>
        </p:txBody>
      </p:sp>
      <p:sp>
        <p:nvSpPr>
          <p:cNvPr id="11" name="TextBox 10"/>
          <p:cNvSpPr txBox="1"/>
          <p:nvPr/>
        </p:nvSpPr>
        <p:spPr>
          <a:xfrm>
            <a:off x="8172400" y="6453336"/>
            <a:ext cx="359644" cy="261610"/>
          </a:xfrm>
          <a:prstGeom prst="rect">
            <a:avLst/>
          </a:prstGeom>
          <a:noFill/>
        </p:spPr>
        <p:txBody>
          <a:bodyPr wrap="square" rtlCol="0">
            <a:spAutoFit/>
          </a:bodyPr>
          <a:lstStyle/>
          <a:p>
            <a:pPr algn="r"/>
            <a:fld id="{4AC75734-29A0-4459-8DCB-B0C411260264}" type="slidenum">
              <a:rPr lang="en-AU" sz="1050" smtClean="0"/>
              <a:pPr algn="r"/>
              <a:t>19</a:t>
            </a:fld>
            <a:endParaRPr lang="en-AU" sz="1050" dirty="0"/>
          </a:p>
        </p:txBody>
      </p:sp>
      <p:sp>
        <p:nvSpPr>
          <p:cNvPr id="17" name="TextBox 16"/>
          <p:cNvSpPr txBox="1"/>
          <p:nvPr/>
        </p:nvSpPr>
        <p:spPr>
          <a:xfrm>
            <a:off x="7092280" y="2669164"/>
            <a:ext cx="1440160" cy="523220"/>
          </a:xfrm>
          <a:prstGeom prst="rect">
            <a:avLst/>
          </a:prstGeom>
          <a:noFill/>
        </p:spPr>
        <p:txBody>
          <a:bodyPr wrap="square" rtlCol="0">
            <a:spAutoFit/>
          </a:bodyPr>
          <a:lstStyle/>
          <a:p>
            <a:pPr algn="ctr"/>
            <a:r>
              <a:rPr lang="en-AU" sz="1400" dirty="0" smtClean="0"/>
              <a:t>7.9 percentage point decline</a:t>
            </a:r>
            <a:endParaRPr lang="en-AU" sz="1400" dirty="0"/>
          </a:p>
        </p:txBody>
      </p:sp>
      <p:sp>
        <p:nvSpPr>
          <p:cNvPr id="9" name="TextBox 8"/>
          <p:cNvSpPr txBox="1"/>
          <p:nvPr/>
        </p:nvSpPr>
        <p:spPr>
          <a:xfrm>
            <a:off x="6408728" y="3703856"/>
            <a:ext cx="1979696" cy="523220"/>
          </a:xfrm>
          <a:prstGeom prst="rect">
            <a:avLst/>
          </a:prstGeom>
          <a:solidFill>
            <a:schemeClr val="bg1"/>
          </a:solidFill>
        </p:spPr>
        <p:txBody>
          <a:bodyPr wrap="square" rtlCol="0">
            <a:spAutoFit/>
          </a:bodyPr>
          <a:lstStyle/>
          <a:p>
            <a:pPr algn="r"/>
            <a:r>
              <a:rPr lang="en-AU" sz="1400" b="1" dirty="0" smtClean="0">
                <a:solidFill>
                  <a:srgbClr val="FF0000"/>
                </a:solidFill>
              </a:rPr>
              <a:t>Less stuff worth taking?</a:t>
            </a:r>
            <a:endParaRPr lang="en-AU" sz="1400" b="1" dirty="0">
              <a:solidFill>
                <a:srgbClr val="FF0000"/>
              </a:solidFill>
            </a:endParaRPr>
          </a:p>
        </p:txBody>
      </p:sp>
      <p:cxnSp>
        <p:nvCxnSpPr>
          <p:cNvPr id="19" name="Straight Connector 18"/>
          <p:cNvCxnSpPr/>
          <p:nvPr/>
        </p:nvCxnSpPr>
        <p:spPr>
          <a:xfrm>
            <a:off x="3282486" y="2861814"/>
            <a:ext cx="4889914" cy="468017"/>
          </a:xfrm>
          <a:prstGeom prst="line">
            <a:avLst/>
          </a:prstGeom>
          <a:ln w="15875">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012160" y="4509120"/>
            <a:ext cx="2448272" cy="1008112"/>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TextBox 19"/>
          <p:cNvSpPr txBox="1"/>
          <p:nvPr/>
        </p:nvSpPr>
        <p:spPr>
          <a:xfrm>
            <a:off x="3563888" y="4963481"/>
            <a:ext cx="2448272" cy="523220"/>
          </a:xfrm>
          <a:prstGeom prst="rect">
            <a:avLst/>
          </a:prstGeom>
          <a:noFill/>
        </p:spPr>
        <p:txBody>
          <a:bodyPr wrap="square" rtlCol="0">
            <a:spAutoFit/>
          </a:bodyPr>
          <a:lstStyle/>
          <a:p>
            <a:pPr algn="ctr"/>
            <a:r>
              <a:rPr lang="en-AU" sz="1400" dirty="0" smtClean="0"/>
              <a:t>The equivalent time window I’m looking at for WA</a:t>
            </a:r>
            <a:endParaRPr lang="en-AU" sz="1400" dirty="0"/>
          </a:p>
        </p:txBody>
      </p:sp>
      <p:sp>
        <p:nvSpPr>
          <p:cNvPr id="15" name="TextBox 14"/>
          <p:cNvSpPr txBox="1"/>
          <p:nvPr/>
        </p:nvSpPr>
        <p:spPr>
          <a:xfrm>
            <a:off x="508147" y="6412468"/>
            <a:ext cx="8279004" cy="230832"/>
          </a:xfrm>
          <a:prstGeom prst="rect">
            <a:avLst/>
          </a:prstGeom>
          <a:noFill/>
        </p:spPr>
        <p:txBody>
          <a:bodyPr wrap="square" rtlCol="0">
            <a:spAutoFit/>
          </a:bodyPr>
          <a:lstStyle/>
          <a:p>
            <a:pPr algn="ctr">
              <a:spcBef>
                <a:spcPct val="30000"/>
              </a:spcBef>
              <a:defRPr/>
            </a:pPr>
            <a:r>
              <a:rPr lang="en-AU" sz="900" dirty="0" smtClean="0"/>
              <a:t>Source: </a:t>
            </a:r>
            <a:r>
              <a:rPr lang="en-US" sz="900" dirty="0" smtClean="0"/>
              <a:t>CSEW domestic burglary in a dwelling</a:t>
            </a:r>
            <a:endParaRPr lang="en-AU" sz="900" dirty="0"/>
          </a:p>
        </p:txBody>
      </p:sp>
    </p:spTree>
    <p:extLst>
      <p:ext uri="{BB962C8B-B14F-4D97-AF65-F5344CB8AC3E}">
        <p14:creationId xmlns:p14="http://schemas.microsoft.com/office/powerpoint/2010/main" val="205258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graphicEl>
                                              <a:chart seriesIdx="2" categoryIdx="-4" bldStep="series"/>
                                            </p:graphicEl>
                                          </p:spTgt>
                                        </p:tgtEl>
                                        <p:attrNameLst>
                                          <p:attrName>style.visibility</p:attrName>
                                        </p:attrNameLst>
                                      </p:cBhvr>
                                      <p:to>
                                        <p:strVal val="visible"/>
                                      </p:to>
                                    </p:set>
                                    <p:animEffect transition="in" filter="wipe(left)">
                                      <p:cBhvr>
                                        <p:cTn id="7" dur="500"/>
                                        <p:tgtEl>
                                          <p:spTgt spid="16">
                                            <p:graphicEl>
                                              <a:chart seriesIdx="2" categoryIdx="-4" bldStep="series"/>
                                            </p:graphicEl>
                                          </p:spTgt>
                                        </p:tgtEl>
                                      </p:cBhvr>
                                    </p:animEffect>
                                  </p:childTnLst>
                                </p:cTn>
                              </p:par>
                              <p:par>
                                <p:cTn id="8" presetID="10" presetClass="entr" presetSubtype="0" fill="hold" nodeType="withEffect">
                                  <p:stCondLst>
                                    <p:cond delay="10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par>
                          <p:cTn id="11" fill="hold">
                            <p:stCondLst>
                              <p:cond delay="1500"/>
                            </p:stCondLst>
                            <p:childTnLst>
                              <p:par>
                                <p:cTn id="12" presetID="1" presetClass="entr" presetSubtype="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par>
                          <p:cTn id="14" fill="hold">
                            <p:stCondLst>
                              <p:cond delay="1500"/>
                            </p:stCondLst>
                            <p:childTnLst>
                              <p:par>
                                <p:cTn id="15" presetID="1"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uiExpand="1">
        <p:bldSub>
          <a:bldChart bld="series" animBg="0"/>
        </p:bldSub>
      </p:bldGraphic>
      <p:bldP spid="17" grpId="0"/>
      <p:bldP spid="9" grpId="0" animBg="1"/>
      <p:bldP spid="14" grpId="0" animBg="1"/>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8"/>
          </p:nvPr>
        </p:nvSpPr>
        <p:spPr>
          <a:xfrm>
            <a:off x="467544" y="1484783"/>
            <a:ext cx="8064500" cy="4680521"/>
          </a:xfrm>
        </p:spPr>
        <p:txBody>
          <a:bodyPr/>
          <a:lstStyle/>
          <a:p>
            <a:pPr>
              <a:lnSpc>
                <a:spcPct val="114000"/>
              </a:lnSpc>
              <a:spcAft>
                <a:spcPts val="600"/>
              </a:spcAft>
            </a:pPr>
            <a:r>
              <a:rPr lang="en-AU" sz="2400" dirty="0" smtClean="0"/>
              <a:t>I would like to thank the Western Australian Police Force for making their data available for this analysis</a:t>
            </a:r>
          </a:p>
        </p:txBody>
      </p:sp>
      <p:sp>
        <p:nvSpPr>
          <p:cNvPr id="5" name="Text Placeholder 4"/>
          <p:cNvSpPr>
            <a:spLocks noGrp="1"/>
          </p:cNvSpPr>
          <p:nvPr>
            <p:ph type="body" sz="quarter" idx="16"/>
          </p:nvPr>
        </p:nvSpPr>
        <p:spPr/>
        <p:txBody>
          <a:bodyPr/>
          <a:lstStyle/>
          <a:p>
            <a:r>
              <a:rPr lang="en-AU" dirty="0" smtClean="0"/>
              <a:t>Acknowledgements</a:t>
            </a:r>
            <a:endParaRPr lang="en-AU" dirty="0"/>
          </a:p>
        </p:txBody>
      </p:sp>
      <p:sp>
        <p:nvSpPr>
          <p:cNvPr id="10" name="Slide Number Placeholder 9"/>
          <p:cNvSpPr>
            <a:spLocks noGrp="1"/>
          </p:cNvSpPr>
          <p:nvPr>
            <p:ph type="sldNum" sz="quarter" idx="10"/>
          </p:nvPr>
        </p:nvSpPr>
        <p:spPr/>
        <p:txBody>
          <a:bodyPr/>
          <a:lstStyle/>
          <a:p>
            <a:r>
              <a:rPr lang="en-AU" smtClean="0"/>
              <a:t>1</a:t>
            </a:r>
            <a:endParaRPr lang="en-AU" dirty="0"/>
          </a:p>
        </p:txBody>
      </p:sp>
      <p:sp>
        <p:nvSpPr>
          <p:cNvPr id="11" name="TextBox 10"/>
          <p:cNvSpPr txBox="1"/>
          <p:nvPr/>
        </p:nvSpPr>
        <p:spPr>
          <a:xfrm>
            <a:off x="8172400" y="6453336"/>
            <a:ext cx="359644" cy="261610"/>
          </a:xfrm>
          <a:prstGeom prst="rect">
            <a:avLst/>
          </a:prstGeom>
          <a:noFill/>
        </p:spPr>
        <p:txBody>
          <a:bodyPr wrap="square" rtlCol="0">
            <a:spAutoFit/>
          </a:bodyPr>
          <a:lstStyle/>
          <a:p>
            <a:pPr algn="r"/>
            <a:fld id="{4AC75734-29A0-4459-8DCB-B0C411260264}" type="slidenum">
              <a:rPr lang="en-AU" sz="1050" smtClean="0"/>
              <a:pPr algn="r"/>
              <a:t>2</a:t>
            </a:fld>
            <a:endParaRPr lang="en-AU" sz="1050" dirty="0"/>
          </a:p>
        </p:txBody>
      </p:sp>
      <p:pic>
        <p:nvPicPr>
          <p:cNvPr id="1026" name="Picture 2" descr="Image result for western australian police fo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6794" y="2996952"/>
            <a:ext cx="2286000" cy="284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13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47498" y="6596619"/>
            <a:ext cx="396238" cy="246221"/>
          </a:xfrm>
          <a:prstGeom prst="rect">
            <a:avLst/>
          </a:prstGeom>
          <a:noFill/>
        </p:spPr>
        <p:txBody>
          <a:bodyPr wrap="square" rtlCol="0">
            <a:spAutoFit/>
          </a:bodyPr>
          <a:lstStyle/>
          <a:p>
            <a:pPr algn="r"/>
            <a:fld id="{E904AEB7-39B6-4B11-8FF7-33A6200F2244}" type="slidenum">
              <a:rPr lang="en-AU" sz="1000" b="1"/>
              <a:t>20</a:t>
            </a:fld>
            <a:endParaRPr lang="en-AU" sz="1000" b="1"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516" y="1295400"/>
            <a:ext cx="7964266" cy="460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08147" y="6412468"/>
            <a:ext cx="8279004" cy="230832"/>
          </a:xfrm>
          <a:prstGeom prst="rect">
            <a:avLst/>
          </a:prstGeom>
          <a:noFill/>
        </p:spPr>
        <p:txBody>
          <a:bodyPr wrap="square" rtlCol="0">
            <a:spAutoFit/>
          </a:bodyPr>
          <a:lstStyle/>
          <a:p>
            <a:pPr algn="ctr">
              <a:spcBef>
                <a:spcPct val="30000"/>
              </a:spcBef>
              <a:defRPr/>
            </a:pPr>
            <a:r>
              <a:rPr lang="en-AU" sz="900" dirty="0" smtClean="0"/>
              <a:t>Source: </a:t>
            </a:r>
            <a:r>
              <a:rPr lang="en-US" sz="900" dirty="0"/>
              <a:t>Brown, 2015, Trends and Issues 495, Australian Institute of Criminology</a:t>
            </a:r>
            <a:endParaRPr lang="en-AU" sz="900" dirty="0"/>
          </a:p>
        </p:txBody>
      </p:sp>
      <p:sp>
        <p:nvSpPr>
          <p:cNvPr id="7" name="Rectangle 6"/>
          <p:cNvSpPr/>
          <p:nvPr/>
        </p:nvSpPr>
        <p:spPr bwMode="auto">
          <a:xfrm>
            <a:off x="7184166" y="4005064"/>
            <a:ext cx="662734" cy="506992"/>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2813"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Verdana" pitchFamily="34" charset="0"/>
              <a:cs typeface="Arial" charset="0"/>
            </a:endParaRPr>
          </a:p>
        </p:txBody>
      </p:sp>
      <p:sp>
        <p:nvSpPr>
          <p:cNvPr id="10" name="Title 1"/>
          <p:cNvSpPr>
            <a:spLocks noGrp="1"/>
          </p:cNvSpPr>
          <p:nvPr>
            <p:ph type="title"/>
          </p:nvPr>
        </p:nvSpPr>
        <p:spPr>
          <a:xfrm>
            <a:off x="457200" y="485800"/>
            <a:ext cx="6779096" cy="1143000"/>
          </a:xfrm>
        </p:spPr>
        <p:txBody>
          <a:bodyPr/>
          <a:lstStyle/>
          <a:p>
            <a:pPr algn="l"/>
            <a:r>
              <a:rPr lang="en-AU" sz="2500" b="1" dirty="0" smtClean="0">
                <a:solidFill>
                  <a:srgbClr val="27348B"/>
                </a:solidFill>
                <a:latin typeface="+mn-lt"/>
                <a:ea typeface="+mn-ea"/>
                <a:cs typeface="+mn-cs"/>
              </a:rPr>
              <a:t>Evidence there is less stuff of value</a:t>
            </a:r>
            <a:endParaRPr lang="en-AU" sz="2500" b="1" dirty="0">
              <a:solidFill>
                <a:srgbClr val="27348B"/>
              </a:solidFill>
              <a:latin typeface="+mn-lt"/>
              <a:ea typeface="+mn-ea"/>
              <a:cs typeface="+mn-cs"/>
            </a:endParaRPr>
          </a:p>
        </p:txBody>
      </p:sp>
    </p:spTree>
    <p:extLst>
      <p:ext uri="{BB962C8B-B14F-4D97-AF65-F5344CB8AC3E}">
        <p14:creationId xmlns:p14="http://schemas.microsoft.com/office/powerpoint/2010/main" val="379163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par>
                          <p:cTn id="10" fill="hold">
                            <p:stCondLst>
                              <p:cond delay="500"/>
                            </p:stCondLst>
                            <p:childTnLst>
                              <p:par>
                                <p:cTn id="11" presetID="1" presetClass="entr" presetSubtype="0" fill="hold" grpId="0" nodeType="afterEffect">
                                  <p:stCondLst>
                                    <p:cond delay="100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47498" y="6596619"/>
            <a:ext cx="396238" cy="246221"/>
          </a:xfrm>
          <a:prstGeom prst="rect">
            <a:avLst/>
          </a:prstGeom>
          <a:noFill/>
        </p:spPr>
        <p:txBody>
          <a:bodyPr wrap="square" rtlCol="0">
            <a:spAutoFit/>
          </a:bodyPr>
          <a:lstStyle/>
          <a:p>
            <a:pPr algn="r"/>
            <a:fld id="{E904AEB7-39B6-4B11-8FF7-33A6200F2244}" type="slidenum">
              <a:rPr lang="en-AU" sz="1000" b="1"/>
              <a:t>21</a:t>
            </a:fld>
            <a:endParaRPr lang="en-AU" sz="1000" b="1"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516" y="1295400"/>
            <a:ext cx="7964266" cy="460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08147" y="6412468"/>
            <a:ext cx="8279004" cy="230832"/>
          </a:xfrm>
          <a:prstGeom prst="rect">
            <a:avLst/>
          </a:prstGeom>
          <a:noFill/>
        </p:spPr>
        <p:txBody>
          <a:bodyPr wrap="square" rtlCol="0">
            <a:spAutoFit/>
          </a:bodyPr>
          <a:lstStyle/>
          <a:p>
            <a:pPr algn="ctr">
              <a:spcBef>
                <a:spcPct val="30000"/>
              </a:spcBef>
              <a:defRPr/>
            </a:pPr>
            <a:r>
              <a:rPr lang="en-AU" sz="900" dirty="0" smtClean="0"/>
              <a:t>Source: </a:t>
            </a:r>
            <a:r>
              <a:rPr lang="en-US" sz="900" dirty="0"/>
              <a:t>Brown, 2015, Trends and Issues 495, Australian Institute of Criminology</a:t>
            </a:r>
            <a:endParaRPr lang="en-AU" sz="900" dirty="0"/>
          </a:p>
        </p:txBody>
      </p:sp>
      <p:sp>
        <p:nvSpPr>
          <p:cNvPr id="7" name="Rectangle 6"/>
          <p:cNvSpPr/>
          <p:nvPr/>
        </p:nvSpPr>
        <p:spPr bwMode="auto">
          <a:xfrm>
            <a:off x="7184166" y="4005064"/>
            <a:ext cx="662734" cy="506992"/>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2813"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Verdana" pitchFamily="34" charset="0"/>
              <a:cs typeface="Arial" charset="0"/>
            </a:endParaRPr>
          </a:p>
        </p:txBody>
      </p:sp>
      <p:sp>
        <p:nvSpPr>
          <p:cNvPr id="10" name="Title 1"/>
          <p:cNvSpPr>
            <a:spLocks noGrp="1"/>
          </p:cNvSpPr>
          <p:nvPr>
            <p:ph type="title"/>
          </p:nvPr>
        </p:nvSpPr>
        <p:spPr>
          <a:xfrm>
            <a:off x="457200" y="485800"/>
            <a:ext cx="6779096" cy="1143000"/>
          </a:xfrm>
        </p:spPr>
        <p:txBody>
          <a:bodyPr/>
          <a:lstStyle/>
          <a:p>
            <a:pPr algn="l"/>
            <a:r>
              <a:rPr lang="en-AU" sz="2500" b="1" dirty="0" smtClean="0">
                <a:solidFill>
                  <a:srgbClr val="27348B"/>
                </a:solidFill>
                <a:latin typeface="+mn-lt"/>
                <a:ea typeface="+mn-ea"/>
                <a:cs typeface="+mn-cs"/>
              </a:rPr>
              <a:t>Evidence there is less stuff of value</a:t>
            </a:r>
            <a:endParaRPr lang="en-AU" sz="2500" b="1" dirty="0">
              <a:solidFill>
                <a:srgbClr val="27348B"/>
              </a:solidFill>
              <a:latin typeface="+mn-lt"/>
              <a:ea typeface="+mn-ea"/>
              <a:cs typeface="+mn-cs"/>
            </a:endParaRPr>
          </a:p>
        </p:txBody>
      </p:sp>
      <p:grpSp>
        <p:nvGrpSpPr>
          <p:cNvPr id="2" name="Group 1"/>
          <p:cNvGrpSpPr/>
          <p:nvPr/>
        </p:nvGrpSpPr>
        <p:grpSpPr>
          <a:xfrm>
            <a:off x="457200" y="-315416"/>
            <a:ext cx="9227368" cy="7272808"/>
            <a:chOff x="457200" y="-315416"/>
            <a:chExt cx="9227368" cy="7272808"/>
          </a:xfrm>
        </p:grpSpPr>
        <p:sp>
          <p:nvSpPr>
            <p:cNvPr id="8" name="Explosion 2 7"/>
            <p:cNvSpPr/>
            <p:nvPr/>
          </p:nvSpPr>
          <p:spPr>
            <a:xfrm>
              <a:off x="457200" y="-315416"/>
              <a:ext cx="9227368" cy="727280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p>
          </p:txBody>
        </p:sp>
        <p:sp>
          <p:nvSpPr>
            <p:cNvPr id="11" name="TextBox 10"/>
            <p:cNvSpPr txBox="1"/>
            <p:nvPr/>
          </p:nvSpPr>
          <p:spPr>
            <a:xfrm>
              <a:off x="2496014" y="1780758"/>
              <a:ext cx="4440774" cy="3080459"/>
            </a:xfrm>
            <a:prstGeom prst="rect">
              <a:avLst/>
            </a:prstGeom>
            <a:noFill/>
          </p:spPr>
          <p:txBody>
            <a:bodyPr wrap="square" rtlCol="0">
              <a:spAutoFit/>
            </a:bodyPr>
            <a:lstStyle/>
            <a:p>
              <a:pPr algn="ctr">
                <a:lnSpc>
                  <a:spcPct val="114000"/>
                </a:lnSpc>
                <a:spcAft>
                  <a:spcPts val="1200"/>
                </a:spcAft>
              </a:pPr>
              <a:r>
                <a:rPr lang="en-US" sz="1600" dirty="0" smtClean="0"/>
                <a:t>Shaw et al. (2015) Crime and the Value of Stolen Goods (Home Office Report)</a:t>
              </a:r>
            </a:p>
            <a:p>
              <a:pPr algn="ctr">
                <a:lnSpc>
                  <a:spcPct val="114000"/>
                </a:lnSpc>
                <a:spcAft>
                  <a:spcPts val="1200"/>
                </a:spcAft>
              </a:pPr>
              <a:r>
                <a:rPr lang="en-US" sz="1600" dirty="0" smtClean="0"/>
                <a:t>Used responses to the CSEW over a 20 year period</a:t>
              </a:r>
            </a:p>
            <a:p>
              <a:pPr algn="ctr">
                <a:lnSpc>
                  <a:spcPct val="114000"/>
                </a:lnSpc>
                <a:spcAft>
                  <a:spcPts val="1200"/>
                </a:spcAft>
              </a:pPr>
              <a:r>
                <a:rPr lang="en-US" sz="1600" dirty="0" smtClean="0"/>
                <a:t>Found the average value of a single theft declined by 35%</a:t>
              </a:r>
            </a:p>
            <a:p>
              <a:pPr algn="ctr">
                <a:lnSpc>
                  <a:spcPct val="114000"/>
                </a:lnSpc>
                <a:spcAft>
                  <a:spcPts val="1200"/>
                </a:spcAft>
              </a:pPr>
              <a:r>
                <a:rPr lang="en-US" sz="1600" dirty="0" smtClean="0"/>
                <a:t>Concluded </a:t>
              </a:r>
              <a:r>
                <a:rPr lang="en-US" sz="1600" b="1" dirty="0" smtClean="0"/>
                <a:t>value</a:t>
              </a:r>
              <a:r>
                <a:rPr lang="en-US" sz="1600" dirty="0" smtClean="0"/>
                <a:t>, </a:t>
              </a:r>
              <a:r>
                <a:rPr lang="en-US" sz="1600" b="1" dirty="0" smtClean="0"/>
                <a:t>availability</a:t>
              </a:r>
              <a:r>
                <a:rPr lang="en-US" sz="1600" dirty="0" smtClean="0"/>
                <a:t>, and </a:t>
              </a:r>
              <a:r>
                <a:rPr lang="en-US" sz="1600" b="1" dirty="0" smtClean="0"/>
                <a:t>disposability</a:t>
              </a:r>
              <a:r>
                <a:rPr lang="en-US" sz="1600" dirty="0" smtClean="0"/>
                <a:t> were key drivers in what gets stolen</a:t>
              </a:r>
              <a:endParaRPr lang="en-US" sz="1600" dirty="0"/>
            </a:p>
          </p:txBody>
        </p:sp>
      </p:grpSp>
    </p:spTree>
    <p:extLst>
      <p:ext uri="{BB962C8B-B14F-4D97-AF65-F5344CB8AC3E}">
        <p14:creationId xmlns:p14="http://schemas.microsoft.com/office/powerpoint/2010/main" val="43616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1104875529"/>
              </p:ext>
            </p:extLst>
          </p:nvPr>
        </p:nvGraphicFramePr>
        <p:xfrm>
          <a:off x="527973" y="1412775"/>
          <a:ext cx="8140251" cy="493704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16"/>
          </p:nvPr>
        </p:nvSpPr>
        <p:spPr>
          <a:xfrm>
            <a:off x="467841" y="476325"/>
            <a:ext cx="6472192" cy="576411"/>
          </a:xfrm>
        </p:spPr>
        <p:txBody>
          <a:bodyPr/>
          <a:lstStyle/>
          <a:p>
            <a:r>
              <a:rPr lang="en-AU" dirty="0" smtClean="0"/>
              <a:t>Australian trends – victim surveys</a:t>
            </a:r>
            <a:endParaRPr lang="en-AU" dirty="0"/>
          </a:p>
        </p:txBody>
      </p:sp>
      <p:sp>
        <p:nvSpPr>
          <p:cNvPr id="10" name="Slide Number Placeholder 9"/>
          <p:cNvSpPr>
            <a:spLocks noGrp="1"/>
          </p:cNvSpPr>
          <p:nvPr>
            <p:ph type="sldNum" sz="quarter" idx="10"/>
          </p:nvPr>
        </p:nvSpPr>
        <p:spPr/>
        <p:txBody>
          <a:bodyPr/>
          <a:lstStyle/>
          <a:p>
            <a:r>
              <a:rPr lang="en-AU" dirty="0" smtClean="0"/>
              <a:t>1</a:t>
            </a:r>
            <a:endParaRPr lang="en-AU" dirty="0"/>
          </a:p>
        </p:txBody>
      </p:sp>
      <p:sp>
        <p:nvSpPr>
          <p:cNvPr id="11" name="TextBox 10"/>
          <p:cNvSpPr txBox="1"/>
          <p:nvPr/>
        </p:nvSpPr>
        <p:spPr>
          <a:xfrm>
            <a:off x="8172400" y="6453336"/>
            <a:ext cx="359644" cy="261610"/>
          </a:xfrm>
          <a:prstGeom prst="rect">
            <a:avLst/>
          </a:prstGeom>
          <a:noFill/>
        </p:spPr>
        <p:txBody>
          <a:bodyPr wrap="square" rtlCol="0">
            <a:spAutoFit/>
          </a:bodyPr>
          <a:lstStyle/>
          <a:p>
            <a:pPr algn="r"/>
            <a:fld id="{4AC75734-29A0-4459-8DCB-B0C411260264}" type="slidenum">
              <a:rPr lang="en-AU" sz="1050" smtClean="0"/>
              <a:pPr algn="r"/>
              <a:t>22</a:t>
            </a:fld>
            <a:endParaRPr lang="en-AU" sz="1050" dirty="0"/>
          </a:p>
        </p:txBody>
      </p:sp>
      <p:cxnSp>
        <p:nvCxnSpPr>
          <p:cNvPr id="6" name="Straight Arrow Connector 5"/>
          <p:cNvCxnSpPr/>
          <p:nvPr/>
        </p:nvCxnSpPr>
        <p:spPr>
          <a:xfrm flipV="1">
            <a:off x="8100392" y="2080012"/>
            <a:ext cx="0" cy="792088"/>
          </a:xfrm>
          <a:prstGeom prst="straightConnector1">
            <a:avLst/>
          </a:prstGeom>
          <a:ln w="539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236296" y="1556792"/>
            <a:ext cx="1728192" cy="523220"/>
          </a:xfrm>
          <a:prstGeom prst="rect">
            <a:avLst/>
          </a:prstGeom>
          <a:solidFill>
            <a:schemeClr val="bg1"/>
          </a:solidFill>
        </p:spPr>
        <p:txBody>
          <a:bodyPr wrap="square" rtlCol="0">
            <a:spAutoFit/>
          </a:bodyPr>
          <a:lstStyle/>
          <a:p>
            <a:pPr algn="ctr"/>
            <a:r>
              <a:rPr lang="en-AU" sz="1400" dirty="0" smtClean="0"/>
              <a:t>10% decline in absolute number</a:t>
            </a:r>
            <a:endParaRPr lang="en-AU" sz="1400" dirty="0"/>
          </a:p>
        </p:txBody>
      </p:sp>
      <p:cxnSp>
        <p:nvCxnSpPr>
          <p:cNvPr id="9" name="Straight Arrow Connector 8"/>
          <p:cNvCxnSpPr/>
          <p:nvPr/>
        </p:nvCxnSpPr>
        <p:spPr>
          <a:xfrm flipV="1">
            <a:off x="8096276" y="4209972"/>
            <a:ext cx="0" cy="792088"/>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376196" y="5013176"/>
            <a:ext cx="1588292" cy="523220"/>
          </a:xfrm>
          <a:prstGeom prst="rect">
            <a:avLst/>
          </a:prstGeom>
          <a:solidFill>
            <a:schemeClr val="bg1"/>
          </a:solidFill>
        </p:spPr>
        <p:txBody>
          <a:bodyPr wrap="square" rtlCol="0">
            <a:spAutoFit/>
          </a:bodyPr>
          <a:lstStyle/>
          <a:p>
            <a:pPr algn="ctr"/>
            <a:r>
              <a:rPr lang="en-AU" sz="1400" dirty="0" smtClean="0"/>
              <a:t>6% decline in absolute number</a:t>
            </a:r>
            <a:endParaRPr lang="en-AU" sz="1400" dirty="0"/>
          </a:p>
        </p:txBody>
      </p:sp>
      <p:sp>
        <p:nvSpPr>
          <p:cNvPr id="14" name="TextBox 13"/>
          <p:cNvSpPr txBox="1"/>
          <p:nvPr/>
        </p:nvSpPr>
        <p:spPr>
          <a:xfrm>
            <a:off x="508147" y="6412468"/>
            <a:ext cx="8279004" cy="230832"/>
          </a:xfrm>
          <a:prstGeom prst="rect">
            <a:avLst/>
          </a:prstGeom>
          <a:noFill/>
        </p:spPr>
        <p:txBody>
          <a:bodyPr wrap="square" rtlCol="0">
            <a:spAutoFit/>
          </a:bodyPr>
          <a:lstStyle/>
          <a:p>
            <a:pPr algn="ctr">
              <a:spcBef>
                <a:spcPct val="30000"/>
              </a:spcBef>
              <a:defRPr/>
            </a:pPr>
            <a:r>
              <a:rPr lang="en-AU" sz="900" dirty="0" smtClean="0"/>
              <a:t>Source: </a:t>
            </a:r>
            <a:r>
              <a:rPr lang="en-AU" sz="900" dirty="0"/>
              <a:t>Extracts from Table 20 and 21 of Crime Victimisation Australia (ABS 4530</a:t>
            </a:r>
            <a:r>
              <a:rPr lang="en-AU" sz="900" dirty="0" smtClean="0"/>
              <a:t>), various years</a:t>
            </a:r>
            <a:endParaRPr lang="en-AU" sz="900" dirty="0"/>
          </a:p>
        </p:txBody>
      </p:sp>
    </p:spTree>
    <p:extLst>
      <p:ext uri="{BB962C8B-B14F-4D97-AF65-F5344CB8AC3E}">
        <p14:creationId xmlns:p14="http://schemas.microsoft.com/office/powerpoint/2010/main" val="340353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graphicEl>
                                              <a:chart seriesIdx="0" categoryIdx="-4" bldStep="series"/>
                                            </p:graphicEl>
                                          </p:spTgt>
                                        </p:tgtEl>
                                        <p:attrNameLst>
                                          <p:attrName>style.visibility</p:attrName>
                                        </p:attrNameLst>
                                      </p:cBhvr>
                                      <p:to>
                                        <p:strVal val="visible"/>
                                      </p:to>
                                    </p:set>
                                    <p:animEffect transition="in" filter="wipe(left)">
                                      <p:cBhvr>
                                        <p:cTn id="7" dur="500"/>
                                        <p:tgtEl>
                                          <p:spTgt spid="13">
                                            <p:graphicEl>
                                              <a:chart seriesIdx="0" categoryIdx="-4" bldStep="series"/>
                                            </p:graphic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3">
                                            <p:graphicEl>
                                              <a:chart seriesIdx="1" categoryIdx="-4" bldStep="series"/>
                                            </p:graphicEl>
                                          </p:spTgt>
                                        </p:tgtEl>
                                        <p:attrNameLst>
                                          <p:attrName>style.visibility</p:attrName>
                                        </p:attrNameLst>
                                      </p:cBhvr>
                                      <p:to>
                                        <p:strVal val="visible"/>
                                      </p:to>
                                    </p:set>
                                    <p:animEffect transition="in" filter="wipe(left)">
                                      <p:cBhvr>
                                        <p:cTn id="19" dur="500"/>
                                        <p:tgtEl>
                                          <p:spTgt spid="13">
                                            <p:graphicEl>
                                              <a:chart seriesIdx="1" categoryIdx="-4" bldStep="series"/>
                                            </p:graphicEl>
                                          </p:spTgt>
                                        </p:tgtEl>
                                      </p:cBhvr>
                                    </p:animEffec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Chart bld="series" animBg="0"/>
        </p:bldSub>
      </p:bldGraphic>
      <p:bldP spid="7"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nvPr>
        </p:nvGraphicFramePr>
        <p:xfrm>
          <a:off x="527973" y="1412775"/>
          <a:ext cx="8140251" cy="493704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16"/>
          </p:nvPr>
        </p:nvSpPr>
        <p:spPr>
          <a:xfrm>
            <a:off x="467841" y="476325"/>
            <a:ext cx="6472192" cy="576411"/>
          </a:xfrm>
        </p:spPr>
        <p:txBody>
          <a:bodyPr/>
          <a:lstStyle/>
          <a:p>
            <a:r>
              <a:rPr lang="en-AU" dirty="0" smtClean="0"/>
              <a:t>Australian trends – victim surveys</a:t>
            </a:r>
            <a:endParaRPr lang="en-AU" dirty="0"/>
          </a:p>
        </p:txBody>
      </p:sp>
      <p:sp>
        <p:nvSpPr>
          <p:cNvPr id="10" name="Slide Number Placeholder 9"/>
          <p:cNvSpPr>
            <a:spLocks noGrp="1"/>
          </p:cNvSpPr>
          <p:nvPr>
            <p:ph type="sldNum" sz="quarter" idx="10"/>
          </p:nvPr>
        </p:nvSpPr>
        <p:spPr/>
        <p:txBody>
          <a:bodyPr/>
          <a:lstStyle/>
          <a:p>
            <a:r>
              <a:rPr lang="en-AU" dirty="0" smtClean="0"/>
              <a:t>1</a:t>
            </a:r>
            <a:endParaRPr lang="en-AU" dirty="0"/>
          </a:p>
        </p:txBody>
      </p:sp>
      <p:sp>
        <p:nvSpPr>
          <p:cNvPr id="11" name="TextBox 10"/>
          <p:cNvSpPr txBox="1"/>
          <p:nvPr/>
        </p:nvSpPr>
        <p:spPr>
          <a:xfrm>
            <a:off x="8172400" y="6453336"/>
            <a:ext cx="359644" cy="261610"/>
          </a:xfrm>
          <a:prstGeom prst="rect">
            <a:avLst/>
          </a:prstGeom>
          <a:noFill/>
        </p:spPr>
        <p:txBody>
          <a:bodyPr wrap="square" rtlCol="0">
            <a:spAutoFit/>
          </a:bodyPr>
          <a:lstStyle/>
          <a:p>
            <a:pPr algn="r"/>
            <a:fld id="{4AC75734-29A0-4459-8DCB-B0C411260264}" type="slidenum">
              <a:rPr lang="en-AU" sz="1050" smtClean="0"/>
              <a:pPr algn="r"/>
              <a:t>23</a:t>
            </a:fld>
            <a:endParaRPr lang="en-AU" sz="1050" dirty="0"/>
          </a:p>
        </p:txBody>
      </p:sp>
      <p:cxnSp>
        <p:nvCxnSpPr>
          <p:cNvPr id="6" name="Straight Arrow Connector 5"/>
          <p:cNvCxnSpPr/>
          <p:nvPr/>
        </p:nvCxnSpPr>
        <p:spPr>
          <a:xfrm flipV="1">
            <a:off x="8100392" y="2080012"/>
            <a:ext cx="0" cy="792088"/>
          </a:xfrm>
          <a:prstGeom prst="straightConnector1">
            <a:avLst/>
          </a:prstGeom>
          <a:ln w="539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236296" y="1556792"/>
            <a:ext cx="1728192" cy="523220"/>
          </a:xfrm>
          <a:prstGeom prst="rect">
            <a:avLst/>
          </a:prstGeom>
          <a:solidFill>
            <a:schemeClr val="bg1"/>
          </a:solidFill>
        </p:spPr>
        <p:txBody>
          <a:bodyPr wrap="square" rtlCol="0">
            <a:spAutoFit/>
          </a:bodyPr>
          <a:lstStyle/>
          <a:p>
            <a:pPr algn="ctr"/>
            <a:r>
              <a:rPr lang="en-AU" sz="1400" dirty="0" smtClean="0"/>
              <a:t>10% decline in absolute number</a:t>
            </a:r>
            <a:endParaRPr lang="en-AU" sz="1400" dirty="0"/>
          </a:p>
        </p:txBody>
      </p:sp>
      <p:cxnSp>
        <p:nvCxnSpPr>
          <p:cNvPr id="9" name="Straight Arrow Connector 8"/>
          <p:cNvCxnSpPr/>
          <p:nvPr/>
        </p:nvCxnSpPr>
        <p:spPr>
          <a:xfrm flipV="1">
            <a:off x="8096276" y="4209972"/>
            <a:ext cx="0" cy="792088"/>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376196" y="5013176"/>
            <a:ext cx="1588292" cy="523220"/>
          </a:xfrm>
          <a:prstGeom prst="rect">
            <a:avLst/>
          </a:prstGeom>
          <a:solidFill>
            <a:schemeClr val="bg1"/>
          </a:solidFill>
        </p:spPr>
        <p:txBody>
          <a:bodyPr wrap="square" rtlCol="0">
            <a:spAutoFit/>
          </a:bodyPr>
          <a:lstStyle/>
          <a:p>
            <a:pPr algn="ctr"/>
            <a:r>
              <a:rPr lang="en-AU" sz="1400" dirty="0" smtClean="0"/>
              <a:t>6% decline in absolute number</a:t>
            </a:r>
            <a:endParaRPr lang="en-AU" sz="1400" dirty="0"/>
          </a:p>
        </p:txBody>
      </p:sp>
      <p:sp>
        <p:nvSpPr>
          <p:cNvPr id="14" name="TextBox 13"/>
          <p:cNvSpPr txBox="1"/>
          <p:nvPr/>
        </p:nvSpPr>
        <p:spPr>
          <a:xfrm>
            <a:off x="508147" y="6412468"/>
            <a:ext cx="8279004" cy="230832"/>
          </a:xfrm>
          <a:prstGeom prst="rect">
            <a:avLst/>
          </a:prstGeom>
          <a:noFill/>
        </p:spPr>
        <p:txBody>
          <a:bodyPr wrap="square" rtlCol="0">
            <a:spAutoFit/>
          </a:bodyPr>
          <a:lstStyle/>
          <a:p>
            <a:pPr algn="ctr">
              <a:spcBef>
                <a:spcPct val="30000"/>
              </a:spcBef>
              <a:defRPr/>
            </a:pPr>
            <a:r>
              <a:rPr lang="en-AU" sz="900" dirty="0" smtClean="0"/>
              <a:t>Source: </a:t>
            </a:r>
            <a:r>
              <a:rPr lang="en-AU" sz="900" dirty="0"/>
              <a:t>Extracts from Table 20 and 21 of Crime Victimisation Australia (ABS 4530</a:t>
            </a:r>
            <a:r>
              <a:rPr lang="en-AU" sz="900" dirty="0" smtClean="0"/>
              <a:t>), various years</a:t>
            </a:r>
            <a:endParaRPr lang="en-AU" sz="900" dirty="0"/>
          </a:p>
        </p:txBody>
      </p:sp>
      <p:grpSp>
        <p:nvGrpSpPr>
          <p:cNvPr id="2" name="Group 1"/>
          <p:cNvGrpSpPr/>
          <p:nvPr/>
        </p:nvGrpSpPr>
        <p:grpSpPr>
          <a:xfrm>
            <a:off x="1024651" y="679485"/>
            <a:ext cx="6622732" cy="5904656"/>
            <a:chOff x="457200" y="1052736"/>
            <a:chExt cx="6622732" cy="5904656"/>
          </a:xfrm>
        </p:grpSpPr>
        <p:sp>
          <p:nvSpPr>
            <p:cNvPr id="15" name="Explosion 2 14"/>
            <p:cNvSpPr/>
            <p:nvPr/>
          </p:nvSpPr>
          <p:spPr>
            <a:xfrm>
              <a:off x="457200" y="1052736"/>
              <a:ext cx="6622732" cy="590465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p>
          </p:txBody>
        </p:sp>
        <p:sp>
          <p:nvSpPr>
            <p:cNvPr id="16" name="TextBox 15"/>
            <p:cNvSpPr txBox="1"/>
            <p:nvPr/>
          </p:nvSpPr>
          <p:spPr>
            <a:xfrm>
              <a:off x="1649322" y="3292055"/>
              <a:ext cx="3984563" cy="1495794"/>
            </a:xfrm>
            <a:prstGeom prst="rect">
              <a:avLst/>
            </a:prstGeom>
            <a:noFill/>
          </p:spPr>
          <p:txBody>
            <a:bodyPr wrap="square" rtlCol="0">
              <a:spAutoFit/>
            </a:bodyPr>
            <a:lstStyle/>
            <a:p>
              <a:pPr algn="ctr">
                <a:lnSpc>
                  <a:spcPct val="114000"/>
                </a:lnSpc>
                <a:spcAft>
                  <a:spcPts val="1200"/>
                </a:spcAft>
              </a:pPr>
              <a:r>
                <a:rPr lang="en-US" sz="2000" dirty="0" smtClean="0"/>
                <a:t>Arguably, we’d expect to see an increase in attempted burglary, if security was the only reason for the decline in success?</a:t>
              </a:r>
              <a:endParaRPr lang="en-US" sz="2000" dirty="0"/>
            </a:p>
          </p:txBody>
        </p:sp>
      </p:grpSp>
    </p:spTree>
    <p:extLst>
      <p:ext uri="{BB962C8B-B14F-4D97-AF65-F5344CB8AC3E}">
        <p14:creationId xmlns:p14="http://schemas.microsoft.com/office/powerpoint/2010/main" val="221859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467841" y="476325"/>
            <a:ext cx="6472192" cy="576411"/>
          </a:xfrm>
        </p:spPr>
        <p:txBody>
          <a:bodyPr/>
          <a:lstStyle/>
          <a:p>
            <a:r>
              <a:rPr lang="en-AU" dirty="0" smtClean="0"/>
              <a:t>Australian trends – police recorded crime</a:t>
            </a:r>
            <a:endParaRPr lang="en-AU" dirty="0"/>
          </a:p>
        </p:txBody>
      </p:sp>
      <p:sp>
        <p:nvSpPr>
          <p:cNvPr id="10" name="Slide Number Placeholder 9"/>
          <p:cNvSpPr>
            <a:spLocks noGrp="1"/>
          </p:cNvSpPr>
          <p:nvPr>
            <p:ph type="sldNum" sz="quarter" idx="10"/>
          </p:nvPr>
        </p:nvSpPr>
        <p:spPr/>
        <p:txBody>
          <a:bodyPr/>
          <a:lstStyle/>
          <a:p>
            <a:r>
              <a:rPr lang="en-AU" dirty="0" smtClean="0"/>
              <a:t>1</a:t>
            </a:r>
            <a:endParaRPr lang="en-AU" dirty="0"/>
          </a:p>
        </p:txBody>
      </p:sp>
      <p:sp>
        <p:nvSpPr>
          <p:cNvPr id="11" name="TextBox 10"/>
          <p:cNvSpPr txBox="1"/>
          <p:nvPr/>
        </p:nvSpPr>
        <p:spPr>
          <a:xfrm>
            <a:off x="8172400" y="6453336"/>
            <a:ext cx="359644" cy="261610"/>
          </a:xfrm>
          <a:prstGeom prst="rect">
            <a:avLst/>
          </a:prstGeom>
          <a:noFill/>
        </p:spPr>
        <p:txBody>
          <a:bodyPr wrap="square" rtlCol="0">
            <a:spAutoFit/>
          </a:bodyPr>
          <a:lstStyle/>
          <a:p>
            <a:pPr algn="r"/>
            <a:fld id="{4AC75734-29A0-4459-8DCB-B0C411260264}" type="slidenum">
              <a:rPr lang="en-AU" sz="1050" smtClean="0"/>
              <a:pPr algn="r"/>
              <a:t>24</a:t>
            </a:fld>
            <a:endParaRPr lang="en-AU" sz="1050" dirty="0"/>
          </a:p>
        </p:txBody>
      </p:sp>
      <p:graphicFrame>
        <p:nvGraphicFramePr>
          <p:cNvPr id="8" name="Chart 7"/>
          <p:cNvGraphicFramePr>
            <a:graphicFrameLocks/>
          </p:cNvGraphicFramePr>
          <p:nvPr>
            <p:extLst>
              <p:ext uri="{D42A27DB-BD31-4B8C-83A1-F6EECF244321}">
                <p14:modId xmlns:p14="http://schemas.microsoft.com/office/powerpoint/2010/main" val="2161249716"/>
              </p:ext>
            </p:extLst>
          </p:nvPr>
        </p:nvGraphicFramePr>
        <p:xfrm>
          <a:off x="467840" y="1556792"/>
          <a:ext cx="8218959" cy="4799558"/>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Arrow Connector 5"/>
          <p:cNvCxnSpPr/>
          <p:nvPr/>
        </p:nvCxnSpPr>
        <p:spPr>
          <a:xfrm flipV="1">
            <a:off x="7804129" y="2104850"/>
            <a:ext cx="0" cy="792088"/>
          </a:xfrm>
          <a:prstGeom prst="straightConnector1">
            <a:avLst/>
          </a:prstGeom>
          <a:ln w="539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11888" y="1698506"/>
            <a:ext cx="1728192" cy="523220"/>
          </a:xfrm>
          <a:prstGeom prst="rect">
            <a:avLst/>
          </a:prstGeom>
          <a:solidFill>
            <a:schemeClr val="bg1"/>
          </a:solidFill>
        </p:spPr>
        <p:txBody>
          <a:bodyPr wrap="square" rtlCol="0">
            <a:spAutoFit/>
          </a:bodyPr>
          <a:lstStyle/>
          <a:p>
            <a:pPr algn="r"/>
            <a:r>
              <a:rPr lang="en-AU" sz="1400" dirty="0" smtClean="0"/>
              <a:t>15% decline in absolute number</a:t>
            </a:r>
            <a:endParaRPr lang="en-AU" sz="1400" dirty="0"/>
          </a:p>
        </p:txBody>
      </p:sp>
      <p:cxnSp>
        <p:nvCxnSpPr>
          <p:cNvPr id="9" name="Straight Arrow Connector 8"/>
          <p:cNvCxnSpPr/>
          <p:nvPr/>
        </p:nvCxnSpPr>
        <p:spPr>
          <a:xfrm flipV="1">
            <a:off x="7842269" y="4453281"/>
            <a:ext cx="0" cy="792088"/>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99920" y="5173769"/>
            <a:ext cx="1440160" cy="523220"/>
          </a:xfrm>
          <a:prstGeom prst="rect">
            <a:avLst/>
          </a:prstGeom>
          <a:solidFill>
            <a:schemeClr val="bg1"/>
          </a:solidFill>
        </p:spPr>
        <p:txBody>
          <a:bodyPr wrap="square" rtlCol="0">
            <a:spAutoFit/>
          </a:bodyPr>
          <a:lstStyle/>
          <a:p>
            <a:pPr algn="r"/>
            <a:r>
              <a:rPr lang="en-AU" sz="1400" dirty="0" smtClean="0"/>
              <a:t>4 percentage point decline</a:t>
            </a:r>
            <a:endParaRPr lang="en-AU" sz="1400" dirty="0"/>
          </a:p>
        </p:txBody>
      </p:sp>
      <p:sp>
        <p:nvSpPr>
          <p:cNvPr id="13" name="TextBox 12"/>
          <p:cNvSpPr txBox="1"/>
          <p:nvPr/>
        </p:nvSpPr>
        <p:spPr>
          <a:xfrm>
            <a:off x="508147" y="6412468"/>
            <a:ext cx="8279004" cy="230832"/>
          </a:xfrm>
          <a:prstGeom prst="rect">
            <a:avLst/>
          </a:prstGeom>
          <a:noFill/>
        </p:spPr>
        <p:txBody>
          <a:bodyPr wrap="square" rtlCol="0">
            <a:spAutoFit/>
          </a:bodyPr>
          <a:lstStyle/>
          <a:p>
            <a:pPr algn="ctr">
              <a:spcBef>
                <a:spcPct val="30000"/>
              </a:spcBef>
              <a:defRPr/>
            </a:pPr>
            <a:r>
              <a:rPr lang="en-AU" sz="900" dirty="0" smtClean="0"/>
              <a:t>Source: </a:t>
            </a:r>
            <a:r>
              <a:rPr lang="en-AU" sz="900" dirty="0"/>
              <a:t>Extracts from Table </a:t>
            </a:r>
            <a:r>
              <a:rPr lang="en-AU" sz="900" dirty="0" smtClean="0"/>
              <a:t>1 Recorded Crime Victims – Australia </a:t>
            </a:r>
            <a:r>
              <a:rPr lang="en-AU" sz="900" dirty="0"/>
              <a:t>(ABS </a:t>
            </a:r>
            <a:r>
              <a:rPr lang="en-AU" sz="900" dirty="0" smtClean="0"/>
              <a:t>4510), 2018</a:t>
            </a:r>
            <a:endParaRPr lang="en-AU" sz="900" dirty="0"/>
          </a:p>
        </p:txBody>
      </p:sp>
    </p:spTree>
    <p:extLst>
      <p:ext uri="{BB962C8B-B14F-4D97-AF65-F5344CB8AC3E}">
        <p14:creationId xmlns:p14="http://schemas.microsoft.com/office/powerpoint/2010/main" val="320715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wipe(left)">
                                      <p:cBhvr>
                                        <p:cTn id="7" dur="500"/>
                                        <p:tgtEl>
                                          <p:spTgt spid="8">
                                            <p:graphicEl>
                                              <a:chart seriesIdx="0" categoryIdx="-4" bldStep="series"/>
                                            </p:graphic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wipe(left)">
                                      <p:cBhvr>
                                        <p:cTn id="19" dur="500"/>
                                        <p:tgtEl>
                                          <p:spTgt spid="8">
                                            <p:graphicEl>
                                              <a:chart seriesIdx="1" categoryIdx="-4" bldStep="series"/>
                                            </p:graphicEl>
                                          </p:spTgt>
                                        </p:tgtEl>
                                      </p:cBhvr>
                                    </p:animEffec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animBg="0"/>
        </p:bldSub>
      </p:bldGraphic>
      <p:bldP spid="7"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0"/>
          </p:nvPr>
        </p:nvSpPr>
        <p:spPr/>
        <p:txBody>
          <a:bodyPr/>
          <a:lstStyle/>
          <a:p>
            <a:r>
              <a:rPr lang="en-AU" dirty="0" smtClean="0"/>
              <a:t>1</a:t>
            </a:r>
            <a:endParaRPr lang="en-AU" dirty="0"/>
          </a:p>
        </p:txBody>
      </p:sp>
      <p:sp>
        <p:nvSpPr>
          <p:cNvPr id="11" name="TextBox 10"/>
          <p:cNvSpPr txBox="1"/>
          <p:nvPr/>
        </p:nvSpPr>
        <p:spPr>
          <a:xfrm>
            <a:off x="8172400" y="6453336"/>
            <a:ext cx="359644" cy="261610"/>
          </a:xfrm>
          <a:prstGeom prst="rect">
            <a:avLst/>
          </a:prstGeom>
          <a:noFill/>
        </p:spPr>
        <p:txBody>
          <a:bodyPr wrap="square" rtlCol="0">
            <a:spAutoFit/>
          </a:bodyPr>
          <a:lstStyle/>
          <a:p>
            <a:pPr algn="r"/>
            <a:fld id="{4AC75734-29A0-4459-8DCB-B0C411260264}" type="slidenum">
              <a:rPr lang="en-AU" sz="1050" smtClean="0"/>
              <a:pPr algn="r"/>
              <a:t>25</a:t>
            </a:fld>
            <a:endParaRPr lang="en-AU" sz="1050" dirty="0"/>
          </a:p>
        </p:txBody>
      </p:sp>
      <p:pic>
        <p:nvPicPr>
          <p:cNvPr id="3" name="Picture 2"/>
          <p:cNvPicPr>
            <a:picLocks noChangeAspect="1"/>
          </p:cNvPicPr>
          <p:nvPr/>
        </p:nvPicPr>
        <p:blipFill>
          <a:blip r:embed="rId3"/>
          <a:stretch>
            <a:fillRect/>
          </a:stretch>
        </p:blipFill>
        <p:spPr>
          <a:xfrm>
            <a:off x="1763688" y="1844824"/>
            <a:ext cx="5473637" cy="4052283"/>
          </a:xfrm>
          <a:prstGeom prst="rect">
            <a:avLst/>
          </a:prstGeom>
        </p:spPr>
      </p:pic>
      <p:sp>
        <p:nvSpPr>
          <p:cNvPr id="6" name="Text Placeholder 4"/>
          <p:cNvSpPr>
            <a:spLocks noGrp="1"/>
          </p:cNvSpPr>
          <p:nvPr>
            <p:ph type="body" sz="quarter" idx="16"/>
          </p:nvPr>
        </p:nvSpPr>
        <p:spPr>
          <a:xfrm>
            <a:off x="467841" y="188640"/>
            <a:ext cx="6472192" cy="576411"/>
          </a:xfrm>
        </p:spPr>
        <p:txBody>
          <a:bodyPr/>
          <a:lstStyle/>
          <a:p>
            <a:r>
              <a:rPr lang="en-AU" dirty="0" smtClean="0"/>
              <a:t>Why are people getting in and not taking things and/or less people are bothering?</a:t>
            </a:r>
            <a:endParaRPr lang="en-AU" dirty="0"/>
          </a:p>
        </p:txBody>
      </p:sp>
      <p:sp>
        <p:nvSpPr>
          <p:cNvPr id="7" name="Content Placeholder 2"/>
          <p:cNvSpPr txBox="1">
            <a:spLocks/>
          </p:cNvSpPr>
          <p:nvPr/>
        </p:nvSpPr>
        <p:spPr>
          <a:xfrm>
            <a:off x="457200" y="1417638"/>
            <a:ext cx="8229600" cy="536416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2" indent="-457200">
              <a:lnSpc>
                <a:spcPct val="114000"/>
              </a:lnSpc>
              <a:spcBef>
                <a:spcPts val="400"/>
              </a:spcBef>
              <a:spcAft>
                <a:spcPts val="1800"/>
              </a:spcAft>
            </a:pPr>
            <a:r>
              <a:rPr lang="en-US" sz="2400" b="1" dirty="0" smtClean="0"/>
              <a:t>Idea 1: cash is </a:t>
            </a:r>
            <a:r>
              <a:rPr lang="en-US" sz="2400" b="1" dirty="0" err="1" smtClean="0"/>
              <a:t>sooooooo</a:t>
            </a:r>
            <a:r>
              <a:rPr lang="en-US" sz="2400" b="1" dirty="0" smtClean="0"/>
              <a:t> 2007…</a:t>
            </a:r>
          </a:p>
          <a:p>
            <a:pPr marL="457200" lvl="2" indent="-457200">
              <a:lnSpc>
                <a:spcPct val="114000"/>
              </a:lnSpc>
              <a:spcBef>
                <a:spcPts val="400"/>
              </a:spcBef>
              <a:spcAft>
                <a:spcPts val="1800"/>
              </a:spcAft>
            </a:pPr>
            <a:endParaRPr lang="en-US" sz="1800" b="1" dirty="0" smtClean="0">
              <a:solidFill>
                <a:srgbClr val="FF0000"/>
              </a:solidFill>
            </a:endParaRPr>
          </a:p>
          <a:p>
            <a:pPr marL="457200" lvl="2" indent="-457200">
              <a:lnSpc>
                <a:spcPct val="114000"/>
              </a:lnSpc>
              <a:spcBef>
                <a:spcPts val="400"/>
              </a:spcBef>
              <a:spcAft>
                <a:spcPts val="1800"/>
              </a:spcAft>
            </a:pPr>
            <a:endParaRPr lang="en-US" sz="1800" b="1" dirty="0">
              <a:solidFill>
                <a:srgbClr val="FF0000"/>
              </a:solidFill>
            </a:endParaRPr>
          </a:p>
          <a:p>
            <a:pPr marL="457200" lvl="2" indent="-457200">
              <a:lnSpc>
                <a:spcPct val="114000"/>
              </a:lnSpc>
              <a:spcBef>
                <a:spcPts val="400"/>
              </a:spcBef>
              <a:spcAft>
                <a:spcPts val="1800"/>
              </a:spcAft>
            </a:pPr>
            <a:endParaRPr lang="en-US" sz="1800" b="1" dirty="0" smtClean="0">
              <a:solidFill>
                <a:srgbClr val="FF0000"/>
              </a:solidFill>
            </a:endParaRPr>
          </a:p>
          <a:p>
            <a:pPr marL="457200" lvl="2" indent="-457200">
              <a:lnSpc>
                <a:spcPct val="114000"/>
              </a:lnSpc>
              <a:spcBef>
                <a:spcPts val="400"/>
              </a:spcBef>
              <a:spcAft>
                <a:spcPts val="1800"/>
              </a:spcAft>
            </a:pPr>
            <a:endParaRPr lang="en-US" sz="1800" b="1" dirty="0">
              <a:solidFill>
                <a:srgbClr val="FF0000"/>
              </a:solidFill>
            </a:endParaRPr>
          </a:p>
          <a:p>
            <a:pPr marL="457200" lvl="2" indent="-457200">
              <a:lnSpc>
                <a:spcPct val="114000"/>
              </a:lnSpc>
              <a:spcBef>
                <a:spcPts val="400"/>
              </a:spcBef>
              <a:spcAft>
                <a:spcPts val="1800"/>
              </a:spcAft>
            </a:pPr>
            <a:endParaRPr lang="en-US" sz="1800" b="1" dirty="0" smtClean="0">
              <a:solidFill>
                <a:srgbClr val="FF0000"/>
              </a:solidFill>
            </a:endParaRPr>
          </a:p>
          <a:p>
            <a:pPr marL="457200" lvl="2" indent="-457200">
              <a:lnSpc>
                <a:spcPct val="114000"/>
              </a:lnSpc>
              <a:spcBef>
                <a:spcPts val="400"/>
              </a:spcBef>
              <a:spcAft>
                <a:spcPts val="1800"/>
              </a:spcAft>
            </a:pPr>
            <a:endParaRPr lang="en-US" sz="1800" b="1" dirty="0">
              <a:solidFill>
                <a:srgbClr val="FF0000"/>
              </a:solidFill>
            </a:endParaRPr>
          </a:p>
          <a:p>
            <a:pPr marL="457200" lvl="2" indent="-457200">
              <a:lnSpc>
                <a:spcPct val="114000"/>
              </a:lnSpc>
              <a:spcBef>
                <a:spcPts val="400"/>
              </a:spcBef>
              <a:spcAft>
                <a:spcPts val="1800"/>
              </a:spcAft>
            </a:pPr>
            <a:endParaRPr lang="en-US" sz="1800" b="1" dirty="0" smtClean="0">
              <a:solidFill>
                <a:srgbClr val="FF0000"/>
              </a:solidFill>
            </a:endParaRPr>
          </a:p>
          <a:p>
            <a:pPr marL="457200" lvl="2" indent="-457200">
              <a:lnSpc>
                <a:spcPct val="114000"/>
              </a:lnSpc>
              <a:spcBef>
                <a:spcPts val="400"/>
              </a:spcBef>
              <a:spcAft>
                <a:spcPts val="1800"/>
              </a:spcAft>
            </a:pPr>
            <a:r>
              <a:rPr lang="en-US" sz="1800" b="1" dirty="0" smtClean="0">
                <a:solidFill>
                  <a:srgbClr val="FF0000"/>
                </a:solidFill>
              </a:rPr>
              <a:t>Implications </a:t>
            </a:r>
            <a:r>
              <a:rPr lang="en-US" sz="1800" b="1" dirty="0">
                <a:solidFill>
                  <a:srgbClr val="FF0000"/>
                </a:solidFill>
              </a:rPr>
              <a:t>for the </a:t>
            </a:r>
            <a:r>
              <a:rPr lang="en-US" sz="1800" b="1" dirty="0" smtClean="0">
                <a:solidFill>
                  <a:srgbClr val="FF0000"/>
                </a:solidFill>
              </a:rPr>
              <a:t>availability-side </a:t>
            </a:r>
            <a:r>
              <a:rPr lang="en-US" sz="1800" b="1" dirty="0">
                <a:solidFill>
                  <a:srgbClr val="FF0000"/>
                </a:solidFill>
              </a:rPr>
              <a:t>of </a:t>
            </a:r>
            <a:r>
              <a:rPr lang="en-US" sz="1800" b="1" dirty="0" smtClean="0">
                <a:solidFill>
                  <a:srgbClr val="FF0000"/>
                </a:solidFill>
              </a:rPr>
              <a:t>CRAVED</a:t>
            </a:r>
            <a:endParaRPr lang="en-US" sz="1800" b="1" dirty="0">
              <a:solidFill>
                <a:srgbClr val="FF0000"/>
              </a:solidFill>
            </a:endParaRPr>
          </a:p>
        </p:txBody>
      </p:sp>
    </p:spTree>
    <p:extLst>
      <p:ext uri="{BB962C8B-B14F-4D97-AF65-F5344CB8AC3E}">
        <p14:creationId xmlns:p14="http://schemas.microsoft.com/office/powerpoint/2010/main" val="226253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0"/>
          </p:nvPr>
        </p:nvSpPr>
        <p:spPr/>
        <p:txBody>
          <a:bodyPr/>
          <a:lstStyle/>
          <a:p>
            <a:r>
              <a:rPr lang="en-AU" dirty="0" smtClean="0"/>
              <a:t>1</a:t>
            </a:r>
            <a:endParaRPr lang="en-AU" dirty="0"/>
          </a:p>
        </p:txBody>
      </p:sp>
      <p:sp>
        <p:nvSpPr>
          <p:cNvPr id="11" name="TextBox 10"/>
          <p:cNvSpPr txBox="1"/>
          <p:nvPr/>
        </p:nvSpPr>
        <p:spPr>
          <a:xfrm>
            <a:off x="8172400" y="6453336"/>
            <a:ext cx="359644" cy="261610"/>
          </a:xfrm>
          <a:prstGeom prst="rect">
            <a:avLst/>
          </a:prstGeom>
          <a:noFill/>
        </p:spPr>
        <p:txBody>
          <a:bodyPr wrap="square" rtlCol="0">
            <a:spAutoFit/>
          </a:bodyPr>
          <a:lstStyle/>
          <a:p>
            <a:pPr algn="r"/>
            <a:fld id="{4AC75734-29A0-4459-8DCB-B0C411260264}" type="slidenum">
              <a:rPr lang="en-AU" sz="1050" smtClean="0"/>
              <a:pPr algn="r"/>
              <a:t>26</a:t>
            </a:fld>
            <a:endParaRPr lang="en-AU" sz="1050" dirty="0"/>
          </a:p>
        </p:txBody>
      </p:sp>
      <p:sp>
        <p:nvSpPr>
          <p:cNvPr id="6" name="Text Placeholder 4"/>
          <p:cNvSpPr>
            <a:spLocks noGrp="1"/>
          </p:cNvSpPr>
          <p:nvPr>
            <p:ph type="body" sz="quarter" idx="16"/>
          </p:nvPr>
        </p:nvSpPr>
        <p:spPr>
          <a:xfrm>
            <a:off x="467841" y="188640"/>
            <a:ext cx="6472192" cy="576411"/>
          </a:xfrm>
        </p:spPr>
        <p:txBody>
          <a:bodyPr/>
          <a:lstStyle/>
          <a:p>
            <a:r>
              <a:rPr lang="en-AU" dirty="0" smtClean="0"/>
              <a:t>Why are people getting in and not taking things and/or less people are bothering?</a:t>
            </a:r>
            <a:endParaRPr lang="en-AU" dirty="0"/>
          </a:p>
        </p:txBody>
      </p:sp>
      <p:sp>
        <p:nvSpPr>
          <p:cNvPr id="7" name="Content Placeholder 2"/>
          <p:cNvSpPr txBox="1">
            <a:spLocks/>
          </p:cNvSpPr>
          <p:nvPr/>
        </p:nvSpPr>
        <p:spPr>
          <a:xfrm>
            <a:off x="457200" y="1417638"/>
            <a:ext cx="8229600" cy="536416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2" indent="-457200">
              <a:lnSpc>
                <a:spcPct val="114000"/>
              </a:lnSpc>
              <a:spcBef>
                <a:spcPts val="400"/>
              </a:spcBef>
              <a:spcAft>
                <a:spcPts val="1800"/>
              </a:spcAft>
            </a:pPr>
            <a:r>
              <a:rPr lang="en-US" sz="2400" b="1" dirty="0" smtClean="0"/>
              <a:t>Idea 2: phones have replaced a lot of other stuff we used to have/need</a:t>
            </a:r>
          </a:p>
        </p:txBody>
      </p:sp>
      <p:pic>
        <p:nvPicPr>
          <p:cNvPr id="1026" name="Picture 2" descr="Things Your Smartphone Replac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1157" y="2391108"/>
            <a:ext cx="4569445" cy="416029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83568" y="6582544"/>
            <a:ext cx="7880277" cy="230832"/>
          </a:xfrm>
          <a:prstGeom prst="rect">
            <a:avLst/>
          </a:prstGeom>
          <a:noFill/>
        </p:spPr>
        <p:txBody>
          <a:bodyPr wrap="square" rtlCol="0">
            <a:spAutoFit/>
          </a:bodyPr>
          <a:lstStyle/>
          <a:p>
            <a:pPr algn="ctr">
              <a:spcBef>
                <a:spcPct val="30000"/>
              </a:spcBef>
              <a:defRPr/>
            </a:pPr>
            <a:r>
              <a:rPr lang="en-AU" sz="900" dirty="0" smtClean="0"/>
              <a:t>Source: </a:t>
            </a:r>
            <a:r>
              <a:rPr lang="en-AU" sz="900" dirty="0"/>
              <a:t>https://www.geckoandfly.com/13143/50-things-smartphone-replaced-will-replace-future/</a:t>
            </a:r>
          </a:p>
        </p:txBody>
      </p:sp>
    </p:spTree>
    <p:extLst>
      <p:ext uri="{BB962C8B-B14F-4D97-AF65-F5344CB8AC3E}">
        <p14:creationId xmlns:p14="http://schemas.microsoft.com/office/powerpoint/2010/main" val="48975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0"/>
          </p:nvPr>
        </p:nvSpPr>
        <p:spPr/>
        <p:txBody>
          <a:bodyPr/>
          <a:lstStyle/>
          <a:p>
            <a:r>
              <a:rPr lang="en-AU" dirty="0" smtClean="0"/>
              <a:t>1</a:t>
            </a:r>
            <a:endParaRPr lang="en-AU" dirty="0"/>
          </a:p>
        </p:txBody>
      </p:sp>
      <p:sp>
        <p:nvSpPr>
          <p:cNvPr id="11" name="TextBox 10"/>
          <p:cNvSpPr txBox="1"/>
          <p:nvPr/>
        </p:nvSpPr>
        <p:spPr>
          <a:xfrm>
            <a:off x="8172400" y="6453336"/>
            <a:ext cx="359644" cy="261610"/>
          </a:xfrm>
          <a:prstGeom prst="rect">
            <a:avLst/>
          </a:prstGeom>
          <a:noFill/>
        </p:spPr>
        <p:txBody>
          <a:bodyPr wrap="square" rtlCol="0">
            <a:spAutoFit/>
          </a:bodyPr>
          <a:lstStyle/>
          <a:p>
            <a:pPr algn="r"/>
            <a:fld id="{4AC75734-29A0-4459-8DCB-B0C411260264}" type="slidenum">
              <a:rPr lang="en-AU" sz="1050" smtClean="0"/>
              <a:pPr algn="r"/>
              <a:t>27</a:t>
            </a:fld>
            <a:endParaRPr lang="en-AU" sz="1050" dirty="0"/>
          </a:p>
        </p:txBody>
      </p:sp>
      <p:sp>
        <p:nvSpPr>
          <p:cNvPr id="6" name="Text Placeholder 4"/>
          <p:cNvSpPr>
            <a:spLocks noGrp="1"/>
          </p:cNvSpPr>
          <p:nvPr>
            <p:ph type="body" sz="quarter" idx="16"/>
          </p:nvPr>
        </p:nvSpPr>
        <p:spPr>
          <a:xfrm>
            <a:off x="467841" y="188640"/>
            <a:ext cx="6472192" cy="576411"/>
          </a:xfrm>
        </p:spPr>
        <p:txBody>
          <a:bodyPr/>
          <a:lstStyle/>
          <a:p>
            <a:r>
              <a:rPr lang="en-AU" dirty="0" smtClean="0"/>
              <a:t>Why are people getting in and not taking things and/or less people are bothering?</a:t>
            </a:r>
            <a:endParaRPr lang="en-AU" dirty="0"/>
          </a:p>
        </p:txBody>
      </p:sp>
      <p:sp>
        <p:nvSpPr>
          <p:cNvPr id="7" name="Content Placeholder 2"/>
          <p:cNvSpPr txBox="1">
            <a:spLocks/>
          </p:cNvSpPr>
          <p:nvPr/>
        </p:nvSpPr>
        <p:spPr>
          <a:xfrm>
            <a:off x="457200" y="1417638"/>
            <a:ext cx="8229600" cy="536416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2" indent="-457200">
              <a:lnSpc>
                <a:spcPct val="114000"/>
              </a:lnSpc>
              <a:spcBef>
                <a:spcPts val="400"/>
              </a:spcBef>
              <a:spcAft>
                <a:spcPts val="1800"/>
              </a:spcAft>
            </a:pPr>
            <a:r>
              <a:rPr lang="en-US" sz="2400" b="1" dirty="0" smtClean="0"/>
              <a:t>Idea 3: stuff people want gets older, quicker…</a:t>
            </a:r>
          </a:p>
          <a:p>
            <a:pPr marL="457200" lvl="2" indent="-457200">
              <a:lnSpc>
                <a:spcPct val="114000"/>
              </a:lnSpc>
              <a:spcBef>
                <a:spcPts val="400"/>
              </a:spcBef>
            </a:pPr>
            <a:r>
              <a:rPr lang="en-US" sz="1800" dirty="0" smtClean="0"/>
              <a:t>“Technology based commodities such as mobile phones and computers have shorter innovation cycle so that the previous generation becomes obsolete faster, either functionally or psychologically.”</a:t>
            </a:r>
          </a:p>
          <a:p>
            <a:pPr marL="0" lvl="2" indent="0">
              <a:lnSpc>
                <a:spcPct val="114000"/>
              </a:lnSpc>
              <a:spcBef>
                <a:spcPts val="400"/>
              </a:spcBef>
              <a:spcAft>
                <a:spcPts val="2400"/>
              </a:spcAft>
              <a:buNone/>
            </a:pPr>
            <a:r>
              <a:rPr lang="en-US" sz="1800" i="1" dirty="0" smtClean="0"/>
              <a:t>	</a:t>
            </a:r>
            <a:r>
              <a:rPr lang="en-US" sz="1200" i="1" dirty="0" err="1" smtClean="0"/>
              <a:t>Lebreton</a:t>
            </a:r>
            <a:r>
              <a:rPr lang="en-US" sz="1200" i="1" dirty="0" smtClean="0"/>
              <a:t> &amp; </a:t>
            </a:r>
            <a:r>
              <a:rPr lang="en-US" sz="1200" i="1" dirty="0" err="1" smtClean="0"/>
              <a:t>Tuma</a:t>
            </a:r>
            <a:r>
              <a:rPr lang="en-US" sz="1200" i="1" dirty="0" smtClean="0"/>
              <a:t> (2006) A quantitative approach to assessing the profitability of car and truck tire 	remanufacturing.</a:t>
            </a:r>
            <a:r>
              <a:rPr lang="en-US" sz="1200" i="1" dirty="0"/>
              <a:t> </a:t>
            </a:r>
            <a:r>
              <a:rPr lang="en-US" sz="1200" i="1" dirty="0" err="1" smtClean="0"/>
              <a:t>Int</a:t>
            </a:r>
            <a:r>
              <a:rPr lang="en-US" sz="1200" i="1" dirty="0" smtClean="0"/>
              <a:t> J Production Economics</a:t>
            </a:r>
          </a:p>
          <a:p>
            <a:pPr marL="457200" lvl="2" indent="-457200">
              <a:lnSpc>
                <a:spcPct val="114000"/>
              </a:lnSpc>
              <a:spcBef>
                <a:spcPts val="400"/>
              </a:spcBef>
            </a:pPr>
            <a:r>
              <a:rPr lang="en-US" sz="1800" dirty="0" smtClean="0"/>
              <a:t>“Product life cycle in electronic industry is shorter than before due to technology advances, and as a result, an outdated product could reach its end-of-use even if it is still in a good condition.”</a:t>
            </a:r>
          </a:p>
          <a:p>
            <a:pPr marL="0" lvl="2" indent="0">
              <a:lnSpc>
                <a:spcPct val="114000"/>
              </a:lnSpc>
              <a:spcBef>
                <a:spcPts val="400"/>
              </a:spcBef>
              <a:spcAft>
                <a:spcPts val="1800"/>
              </a:spcAft>
              <a:buNone/>
            </a:pPr>
            <a:r>
              <a:rPr lang="en-US" sz="2800" i="1" dirty="0"/>
              <a:t>	</a:t>
            </a:r>
            <a:r>
              <a:rPr lang="en-US" sz="1200" i="1" dirty="0" smtClean="0"/>
              <a:t>Hsueh (2011) An inventory control model with consideration of remanufacturing and product life cycle.</a:t>
            </a:r>
            <a:br>
              <a:rPr lang="en-US" sz="1200" i="1" dirty="0" smtClean="0"/>
            </a:br>
            <a:r>
              <a:rPr lang="en-US" sz="1200" i="1" dirty="0" smtClean="0"/>
              <a:t>	</a:t>
            </a:r>
            <a:r>
              <a:rPr lang="en-US" sz="1200" i="1" dirty="0" err="1" smtClean="0"/>
              <a:t>Int</a:t>
            </a:r>
            <a:r>
              <a:rPr lang="en-US" sz="1200" i="1" dirty="0" smtClean="0"/>
              <a:t> </a:t>
            </a:r>
            <a:r>
              <a:rPr lang="en-US" sz="1200" i="1" dirty="0"/>
              <a:t>J Production Economics</a:t>
            </a:r>
          </a:p>
          <a:p>
            <a:pPr marL="457200" lvl="2" indent="-457200">
              <a:lnSpc>
                <a:spcPct val="114000"/>
              </a:lnSpc>
              <a:spcBef>
                <a:spcPts val="400"/>
              </a:spcBef>
              <a:spcAft>
                <a:spcPts val="1800"/>
              </a:spcAft>
            </a:pPr>
            <a:r>
              <a:rPr lang="en-US" sz="1800" b="1" dirty="0" smtClean="0">
                <a:solidFill>
                  <a:srgbClr val="FF0000"/>
                </a:solidFill>
              </a:rPr>
              <a:t>Implications for the market-side (value/disposability) of CRAVED</a:t>
            </a:r>
          </a:p>
        </p:txBody>
      </p:sp>
    </p:spTree>
    <p:extLst>
      <p:ext uri="{BB962C8B-B14F-4D97-AF65-F5344CB8AC3E}">
        <p14:creationId xmlns:p14="http://schemas.microsoft.com/office/powerpoint/2010/main" val="369251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905000"/>
            <a:ext cx="7848600" cy="1356392"/>
          </a:xfrm>
        </p:spPr>
        <p:txBody>
          <a:bodyPr>
            <a:normAutofit/>
          </a:bodyPr>
          <a:lstStyle/>
          <a:p>
            <a:r>
              <a:rPr lang="en-AU" dirty="0" smtClean="0"/>
              <a:t>3. Data/hypotheses</a:t>
            </a:r>
            <a:endParaRPr lang="en-AU" dirty="0"/>
          </a:p>
        </p:txBody>
      </p:sp>
    </p:spTree>
    <p:extLst>
      <p:ext uri="{BB962C8B-B14F-4D97-AF65-F5344CB8AC3E}">
        <p14:creationId xmlns:p14="http://schemas.microsoft.com/office/powerpoint/2010/main" val="28148639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8"/>
          </p:nvPr>
        </p:nvSpPr>
        <p:spPr>
          <a:xfrm>
            <a:off x="467544" y="1196752"/>
            <a:ext cx="8424936" cy="4680521"/>
          </a:xfrm>
        </p:spPr>
        <p:txBody>
          <a:bodyPr/>
          <a:lstStyle/>
          <a:p>
            <a:pPr>
              <a:lnSpc>
                <a:spcPct val="114000"/>
              </a:lnSpc>
              <a:spcAft>
                <a:spcPts val="1800"/>
              </a:spcAft>
            </a:pPr>
            <a:r>
              <a:rPr lang="en-AU" dirty="0" smtClean="0"/>
              <a:t>I don’t have data for security changes, and it doesn’t look like that’s the only thing going on, so…</a:t>
            </a:r>
          </a:p>
          <a:p>
            <a:pPr>
              <a:lnSpc>
                <a:spcPct val="114000"/>
              </a:lnSpc>
              <a:spcAft>
                <a:spcPts val="1800"/>
              </a:spcAft>
            </a:pPr>
            <a:r>
              <a:rPr lang="en-AU" dirty="0" smtClean="0"/>
              <a:t>Looking </a:t>
            </a:r>
            <a:r>
              <a:rPr lang="en-AU" b="1" dirty="0" smtClean="0">
                <a:solidFill>
                  <a:srgbClr val="FF0000"/>
                </a:solidFill>
              </a:rPr>
              <a:t>within</a:t>
            </a:r>
            <a:r>
              <a:rPr lang="en-AU" dirty="0" smtClean="0"/>
              <a:t> the properties and using </a:t>
            </a:r>
            <a:r>
              <a:rPr lang="en-AU" strike="dblStrike" dirty="0" smtClean="0"/>
              <a:t>CR</a:t>
            </a:r>
            <a:r>
              <a:rPr lang="en-AU" sz="2400" b="1" dirty="0" smtClean="0"/>
              <a:t>AV</a:t>
            </a:r>
            <a:r>
              <a:rPr lang="en-AU" strike="dblStrike" dirty="0" smtClean="0"/>
              <a:t>E</a:t>
            </a:r>
            <a:r>
              <a:rPr lang="en-AU" sz="2400" b="1" dirty="0" smtClean="0"/>
              <a:t>D</a:t>
            </a:r>
            <a:r>
              <a:rPr lang="en-AU" dirty="0" smtClean="0"/>
              <a:t> as a starting point</a:t>
            </a:r>
          </a:p>
          <a:p>
            <a:pPr marL="457200" indent="-457200">
              <a:lnSpc>
                <a:spcPct val="114000"/>
              </a:lnSpc>
              <a:buFont typeface="+mj-lt"/>
              <a:buAutoNum type="arabicPeriod"/>
            </a:pPr>
            <a:r>
              <a:rPr lang="en-AU" dirty="0" smtClean="0"/>
              <a:t>Availability-related:</a:t>
            </a:r>
            <a:br>
              <a:rPr lang="en-AU" dirty="0" smtClean="0"/>
            </a:br>
            <a:r>
              <a:rPr lang="en-AU" dirty="0" smtClean="0"/>
              <a:t>More burglaries with no loss reported because</a:t>
            </a:r>
          </a:p>
          <a:p>
            <a:pPr marL="1200150" lvl="1" indent="-457200">
              <a:lnSpc>
                <a:spcPct val="114000"/>
              </a:lnSpc>
              <a:buFont typeface="+mj-lt"/>
              <a:buAutoNum type="alphaLcPeriod"/>
            </a:pPr>
            <a:r>
              <a:rPr lang="en-AU" dirty="0" smtClean="0"/>
              <a:t>Reduced </a:t>
            </a:r>
            <a:r>
              <a:rPr lang="en-AU" dirty="0"/>
              <a:t>cash </a:t>
            </a:r>
            <a:r>
              <a:rPr lang="en-AU" dirty="0" smtClean="0"/>
              <a:t>reported stolen due to declining use of cash generally</a:t>
            </a:r>
            <a:endParaRPr lang="en-AU" dirty="0"/>
          </a:p>
          <a:p>
            <a:pPr marL="1200150" lvl="1" indent="-457200">
              <a:lnSpc>
                <a:spcPct val="114000"/>
              </a:lnSpc>
              <a:spcAft>
                <a:spcPts val="1800"/>
              </a:spcAft>
              <a:buFont typeface="+mj-lt"/>
              <a:buAutoNum type="alphaLcPeriod"/>
            </a:pPr>
            <a:r>
              <a:rPr lang="en-AU" dirty="0" smtClean="0"/>
              <a:t>Fewer </a:t>
            </a:r>
            <a:r>
              <a:rPr lang="en-AU" dirty="0"/>
              <a:t>suitable targets because phones have replaced other suitable </a:t>
            </a:r>
            <a:r>
              <a:rPr lang="en-AU" dirty="0" smtClean="0"/>
              <a:t>targets (e.g., cameras, tablets, stereos, e-readers)</a:t>
            </a:r>
            <a:endParaRPr lang="en-AU" dirty="0"/>
          </a:p>
          <a:p>
            <a:pPr marL="457200" indent="-457200">
              <a:lnSpc>
                <a:spcPct val="114000"/>
              </a:lnSpc>
              <a:buFont typeface="+mj-lt"/>
              <a:buAutoNum type="arabicPeriod"/>
            </a:pPr>
            <a:r>
              <a:rPr lang="en-AU" dirty="0" smtClean="0"/>
              <a:t>Valuable/Disposable-related: </a:t>
            </a:r>
            <a:br>
              <a:rPr lang="en-AU" dirty="0" smtClean="0"/>
            </a:br>
            <a:r>
              <a:rPr lang="en-AU" dirty="0" smtClean="0"/>
              <a:t>Very short periods of attractiveness for specific high-value electronic products that are rapidly replaced on legitimate market</a:t>
            </a:r>
          </a:p>
        </p:txBody>
      </p:sp>
      <p:sp>
        <p:nvSpPr>
          <p:cNvPr id="5" name="Text Placeholder 4"/>
          <p:cNvSpPr>
            <a:spLocks noGrp="1"/>
          </p:cNvSpPr>
          <p:nvPr>
            <p:ph type="body" sz="quarter" idx="16"/>
          </p:nvPr>
        </p:nvSpPr>
        <p:spPr/>
        <p:txBody>
          <a:bodyPr/>
          <a:lstStyle/>
          <a:p>
            <a:r>
              <a:rPr lang="en-AU" dirty="0" smtClean="0"/>
              <a:t>Hypotheses</a:t>
            </a:r>
            <a:endParaRPr lang="en-AU" dirty="0"/>
          </a:p>
        </p:txBody>
      </p:sp>
      <p:sp>
        <p:nvSpPr>
          <p:cNvPr id="10" name="Slide Number Placeholder 9"/>
          <p:cNvSpPr>
            <a:spLocks noGrp="1"/>
          </p:cNvSpPr>
          <p:nvPr>
            <p:ph type="sldNum" sz="quarter" idx="10"/>
          </p:nvPr>
        </p:nvSpPr>
        <p:spPr/>
        <p:txBody>
          <a:bodyPr/>
          <a:lstStyle/>
          <a:p>
            <a:r>
              <a:rPr lang="en-AU" smtClean="0"/>
              <a:t>1</a:t>
            </a:r>
            <a:endParaRPr lang="en-AU" dirty="0"/>
          </a:p>
        </p:txBody>
      </p:sp>
      <p:sp>
        <p:nvSpPr>
          <p:cNvPr id="11" name="TextBox 10"/>
          <p:cNvSpPr txBox="1"/>
          <p:nvPr/>
        </p:nvSpPr>
        <p:spPr>
          <a:xfrm>
            <a:off x="8172400" y="6453336"/>
            <a:ext cx="359644" cy="261610"/>
          </a:xfrm>
          <a:prstGeom prst="rect">
            <a:avLst/>
          </a:prstGeom>
          <a:noFill/>
        </p:spPr>
        <p:txBody>
          <a:bodyPr wrap="square" rtlCol="0">
            <a:spAutoFit/>
          </a:bodyPr>
          <a:lstStyle/>
          <a:p>
            <a:pPr algn="r"/>
            <a:fld id="{4AC75734-29A0-4459-8DCB-B0C411260264}" type="slidenum">
              <a:rPr lang="en-AU" sz="1050" smtClean="0"/>
              <a:pPr algn="r"/>
              <a:t>29</a:t>
            </a:fld>
            <a:endParaRPr lang="en-AU" sz="1050" dirty="0"/>
          </a:p>
        </p:txBody>
      </p:sp>
    </p:spTree>
    <p:extLst>
      <p:ext uri="{BB962C8B-B14F-4D97-AF65-F5344CB8AC3E}">
        <p14:creationId xmlns:p14="http://schemas.microsoft.com/office/powerpoint/2010/main" val="86082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par>
                                <p:cTn id="14" presetID="1" presetClass="entr" presetSubtype="0" fill="hold" nodeType="withEffect">
                                  <p:stCondLst>
                                    <p:cond delay="500"/>
                                  </p:stCondLst>
                                  <p:childTnLst>
                                    <p:set>
                                      <p:cBhvr>
                                        <p:cTn id="15" dur="1" fill="hold">
                                          <p:stCondLst>
                                            <p:cond delay="0"/>
                                          </p:stCondLst>
                                        </p:cTn>
                                        <p:tgtEl>
                                          <p:spTgt spid="7">
                                            <p:txEl>
                                              <p:pRg st="3" end="3"/>
                                            </p:txEl>
                                          </p:spTgt>
                                        </p:tgtEl>
                                        <p:attrNameLst>
                                          <p:attrName>style.visibility</p:attrName>
                                        </p:attrNameLst>
                                      </p:cBhvr>
                                      <p:to>
                                        <p:strVal val="visible"/>
                                      </p:to>
                                    </p:set>
                                  </p:childTnLst>
                                </p:cTn>
                              </p:par>
                              <p:par>
                                <p:cTn id="16" presetID="1" presetClass="entr" presetSubtype="0" fill="hold" nodeType="withEffect">
                                  <p:stCondLst>
                                    <p:cond delay="500"/>
                                  </p:stCondLst>
                                  <p:childTnLst>
                                    <p:set>
                                      <p:cBhvr>
                                        <p:cTn id="17"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8"/>
          </p:nvPr>
        </p:nvSpPr>
        <p:spPr>
          <a:xfrm>
            <a:off x="467544" y="1340768"/>
            <a:ext cx="8064500" cy="4680521"/>
          </a:xfrm>
        </p:spPr>
        <p:txBody>
          <a:bodyPr/>
          <a:lstStyle/>
          <a:p>
            <a:pPr marL="285750" indent="-285750">
              <a:lnSpc>
                <a:spcPct val="114000"/>
              </a:lnSpc>
              <a:spcAft>
                <a:spcPts val="1200"/>
              </a:spcAft>
              <a:buFont typeface="Arial" panose="020B0604020202020204" pitchFamily="34" charset="0"/>
              <a:buChar char="•"/>
            </a:pPr>
            <a:r>
              <a:rPr lang="en-AU" sz="2400" dirty="0" smtClean="0"/>
              <a:t>What we already know</a:t>
            </a:r>
          </a:p>
          <a:p>
            <a:pPr marL="285750" indent="-285750">
              <a:lnSpc>
                <a:spcPct val="114000"/>
              </a:lnSpc>
              <a:spcAft>
                <a:spcPts val="1200"/>
              </a:spcAft>
              <a:buFont typeface="Arial" panose="020B0604020202020204" pitchFamily="34" charset="0"/>
              <a:buChar char="•"/>
            </a:pPr>
            <a:r>
              <a:rPr lang="en-AU" sz="2400" dirty="0" smtClean="0"/>
              <a:t>Other things that matter</a:t>
            </a:r>
          </a:p>
          <a:p>
            <a:pPr marL="285750" indent="-285750">
              <a:lnSpc>
                <a:spcPct val="114000"/>
              </a:lnSpc>
              <a:spcAft>
                <a:spcPts val="1200"/>
              </a:spcAft>
              <a:buFont typeface="Arial" panose="020B0604020202020204" pitchFamily="34" charset="0"/>
              <a:buChar char="•"/>
            </a:pPr>
            <a:r>
              <a:rPr lang="en-AU" sz="2400" dirty="0" smtClean="0"/>
              <a:t>Data/hypotheses</a:t>
            </a:r>
          </a:p>
          <a:p>
            <a:pPr marL="285750" indent="-285750">
              <a:lnSpc>
                <a:spcPct val="114000"/>
              </a:lnSpc>
              <a:spcAft>
                <a:spcPts val="1200"/>
              </a:spcAft>
              <a:buFont typeface="Arial" panose="020B0604020202020204" pitchFamily="34" charset="0"/>
              <a:buChar char="•"/>
            </a:pPr>
            <a:r>
              <a:rPr lang="en-AU" sz="2400" dirty="0" smtClean="0"/>
              <a:t>Findings</a:t>
            </a:r>
          </a:p>
          <a:p>
            <a:pPr marL="285750" indent="-285750">
              <a:lnSpc>
                <a:spcPct val="114000"/>
              </a:lnSpc>
              <a:spcAft>
                <a:spcPts val="1200"/>
              </a:spcAft>
              <a:buFont typeface="Arial" panose="020B0604020202020204" pitchFamily="34" charset="0"/>
              <a:buChar char="•"/>
            </a:pPr>
            <a:r>
              <a:rPr lang="en-AU" sz="2400" dirty="0" smtClean="0"/>
              <a:t>Who cares?</a:t>
            </a:r>
            <a:endParaRPr lang="en-AU" sz="2400" dirty="0"/>
          </a:p>
        </p:txBody>
      </p:sp>
      <p:sp>
        <p:nvSpPr>
          <p:cNvPr id="5" name="Text Placeholder 4"/>
          <p:cNvSpPr>
            <a:spLocks noGrp="1"/>
          </p:cNvSpPr>
          <p:nvPr>
            <p:ph type="body" sz="quarter" idx="16"/>
          </p:nvPr>
        </p:nvSpPr>
        <p:spPr/>
        <p:txBody>
          <a:bodyPr/>
          <a:lstStyle/>
          <a:p>
            <a:r>
              <a:rPr lang="en-AU" dirty="0" smtClean="0"/>
              <a:t>What I want to cover</a:t>
            </a:r>
            <a:endParaRPr lang="en-AU" dirty="0"/>
          </a:p>
        </p:txBody>
      </p:sp>
      <p:sp>
        <p:nvSpPr>
          <p:cNvPr id="10" name="Slide Number Placeholder 9"/>
          <p:cNvSpPr>
            <a:spLocks noGrp="1"/>
          </p:cNvSpPr>
          <p:nvPr>
            <p:ph type="sldNum" sz="quarter" idx="10"/>
          </p:nvPr>
        </p:nvSpPr>
        <p:spPr/>
        <p:txBody>
          <a:bodyPr/>
          <a:lstStyle/>
          <a:p>
            <a:r>
              <a:rPr lang="en-AU" smtClean="0"/>
              <a:t>1</a:t>
            </a:r>
            <a:endParaRPr lang="en-AU" dirty="0"/>
          </a:p>
        </p:txBody>
      </p:sp>
      <p:sp>
        <p:nvSpPr>
          <p:cNvPr id="11" name="TextBox 10"/>
          <p:cNvSpPr txBox="1"/>
          <p:nvPr/>
        </p:nvSpPr>
        <p:spPr>
          <a:xfrm>
            <a:off x="8172400" y="6453336"/>
            <a:ext cx="359644" cy="261610"/>
          </a:xfrm>
          <a:prstGeom prst="rect">
            <a:avLst/>
          </a:prstGeom>
          <a:noFill/>
        </p:spPr>
        <p:txBody>
          <a:bodyPr wrap="square" rtlCol="0">
            <a:spAutoFit/>
          </a:bodyPr>
          <a:lstStyle/>
          <a:p>
            <a:pPr algn="r"/>
            <a:fld id="{4AC75734-29A0-4459-8DCB-B0C411260264}" type="slidenum">
              <a:rPr lang="en-AU" sz="1050" smtClean="0"/>
              <a:pPr algn="r"/>
              <a:t>3</a:t>
            </a:fld>
            <a:endParaRPr lang="en-AU" sz="1050" dirty="0"/>
          </a:p>
        </p:txBody>
      </p:sp>
    </p:spTree>
    <p:extLst>
      <p:ext uri="{BB962C8B-B14F-4D97-AF65-F5344CB8AC3E}">
        <p14:creationId xmlns:p14="http://schemas.microsoft.com/office/powerpoint/2010/main" val="235127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8"/>
          </p:nvPr>
        </p:nvSpPr>
        <p:spPr>
          <a:xfrm>
            <a:off x="467544" y="1340768"/>
            <a:ext cx="8424936" cy="4680521"/>
          </a:xfrm>
        </p:spPr>
        <p:txBody>
          <a:bodyPr/>
          <a:lstStyle/>
          <a:p>
            <a:pPr marL="457200" indent="-457200">
              <a:lnSpc>
                <a:spcPct val="114000"/>
              </a:lnSpc>
              <a:buFont typeface="Arial" panose="020B0604020202020204" pitchFamily="34" charset="0"/>
              <a:buChar char="•"/>
            </a:pPr>
            <a:r>
              <a:rPr lang="en-AU" sz="2000" dirty="0" smtClean="0"/>
              <a:t>All residential burglaries in WA between 2007 and 2017 (inclusive)</a:t>
            </a:r>
          </a:p>
          <a:p>
            <a:pPr marL="1200150" lvl="1" indent="-457200">
              <a:lnSpc>
                <a:spcPct val="114000"/>
              </a:lnSpc>
              <a:buFont typeface="Courier New" panose="02070309020205020404" pitchFamily="49" charset="0"/>
              <a:buChar char="o"/>
            </a:pPr>
            <a:r>
              <a:rPr lang="en-AU" sz="1800" dirty="0" smtClean="0"/>
              <a:t>284,426 events (187,747 with loss recorded – 66%)</a:t>
            </a:r>
          </a:p>
          <a:p>
            <a:pPr marL="1200150" lvl="1" indent="-457200">
              <a:lnSpc>
                <a:spcPct val="114000"/>
              </a:lnSpc>
              <a:buFont typeface="Courier New" panose="02070309020205020404" pitchFamily="49" charset="0"/>
              <a:buChar char="o"/>
            </a:pPr>
            <a:r>
              <a:rPr lang="en-AU" sz="1800" dirty="0" smtClean="0"/>
              <a:t>1.29 million records of stolen items</a:t>
            </a:r>
          </a:p>
          <a:p>
            <a:pPr marL="1200150" lvl="1" indent="-457200">
              <a:lnSpc>
                <a:spcPct val="114000"/>
              </a:lnSpc>
              <a:buFont typeface="Courier New" panose="02070309020205020404" pitchFamily="49" charset="0"/>
              <a:buChar char="o"/>
            </a:pPr>
            <a:endParaRPr lang="en-AU" sz="1800" dirty="0"/>
          </a:p>
          <a:p>
            <a:pPr marL="457200" indent="-457200">
              <a:lnSpc>
                <a:spcPct val="114000"/>
              </a:lnSpc>
              <a:buFont typeface="Arial" panose="020B0604020202020204" pitchFamily="34" charset="0"/>
              <a:buChar char="•"/>
            </a:pPr>
            <a:r>
              <a:rPr lang="en-AU" sz="2000" dirty="0"/>
              <a:t>Repeat victimisation present</a:t>
            </a:r>
          </a:p>
          <a:p>
            <a:pPr marL="1200150" lvl="1" indent="-457200">
              <a:lnSpc>
                <a:spcPct val="114000"/>
              </a:lnSpc>
              <a:buFont typeface="Courier New" panose="02070309020205020404" pitchFamily="49" charset="0"/>
              <a:buChar char="o"/>
            </a:pPr>
            <a:r>
              <a:rPr lang="en-AU" sz="1800" dirty="0"/>
              <a:t>1,546 properties experienced 4 or more burglaries with loss since 2007 (0.7% of victims experienced 3.8% of burglaries)</a:t>
            </a:r>
          </a:p>
          <a:p>
            <a:pPr marL="1200150" lvl="1" indent="-457200">
              <a:lnSpc>
                <a:spcPct val="114000"/>
              </a:lnSpc>
              <a:buFont typeface="Courier New" panose="02070309020205020404" pitchFamily="49" charset="0"/>
              <a:buChar char="o"/>
            </a:pPr>
            <a:endParaRPr lang="en-AU" sz="1800" b="1" dirty="0" smtClean="0"/>
          </a:p>
          <a:p>
            <a:pPr marL="457200" indent="-457200">
              <a:lnSpc>
                <a:spcPct val="114000"/>
              </a:lnSpc>
              <a:buFont typeface="Arial" panose="020B0604020202020204" pitchFamily="34" charset="0"/>
              <a:buChar char="•"/>
            </a:pPr>
            <a:r>
              <a:rPr lang="en-AU" sz="2000" dirty="0"/>
              <a:t>Cash and jewellery still king</a:t>
            </a:r>
          </a:p>
          <a:p>
            <a:pPr marL="1200150" lvl="1" indent="-457200">
              <a:lnSpc>
                <a:spcPct val="114000"/>
              </a:lnSpc>
              <a:buFont typeface="Courier New" panose="02070309020205020404" pitchFamily="49" charset="0"/>
              <a:buChar char="o"/>
            </a:pPr>
            <a:r>
              <a:rPr lang="en-AU" sz="1800" dirty="0" smtClean="0"/>
              <a:t>Cash stolen in 31% of burglaries with loss</a:t>
            </a:r>
          </a:p>
          <a:p>
            <a:pPr marL="1200150" lvl="1" indent="-457200">
              <a:lnSpc>
                <a:spcPct val="114000"/>
              </a:lnSpc>
              <a:buFont typeface="Courier New" panose="02070309020205020404" pitchFamily="49" charset="0"/>
              <a:buChar char="o"/>
            </a:pPr>
            <a:r>
              <a:rPr lang="en-AU" sz="1800" dirty="0" smtClean="0"/>
              <a:t>Jewellery stolen in 22% </a:t>
            </a:r>
            <a:r>
              <a:rPr lang="en-AU" sz="1800" dirty="0"/>
              <a:t>of burglaries with loss</a:t>
            </a:r>
            <a:endParaRPr lang="en-AU" sz="1800" dirty="0" smtClean="0"/>
          </a:p>
        </p:txBody>
      </p:sp>
      <p:sp>
        <p:nvSpPr>
          <p:cNvPr id="5" name="Text Placeholder 4"/>
          <p:cNvSpPr>
            <a:spLocks noGrp="1"/>
          </p:cNvSpPr>
          <p:nvPr>
            <p:ph type="body" sz="quarter" idx="16"/>
          </p:nvPr>
        </p:nvSpPr>
        <p:spPr/>
        <p:txBody>
          <a:bodyPr/>
          <a:lstStyle/>
          <a:p>
            <a:r>
              <a:rPr lang="en-AU" dirty="0" smtClean="0"/>
              <a:t>Data</a:t>
            </a:r>
            <a:endParaRPr lang="en-AU" dirty="0"/>
          </a:p>
        </p:txBody>
      </p:sp>
      <p:sp>
        <p:nvSpPr>
          <p:cNvPr id="10" name="Slide Number Placeholder 9"/>
          <p:cNvSpPr>
            <a:spLocks noGrp="1"/>
          </p:cNvSpPr>
          <p:nvPr>
            <p:ph type="sldNum" sz="quarter" idx="10"/>
          </p:nvPr>
        </p:nvSpPr>
        <p:spPr/>
        <p:txBody>
          <a:bodyPr/>
          <a:lstStyle/>
          <a:p>
            <a:r>
              <a:rPr lang="en-AU" smtClean="0"/>
              <a:t>1</a:t>
            </a:r>
            <a:endParaRPr lang="en-AU" dirty="0"/>
          </a:p>
        </p:txBody>
      </p:sp>
      <p:sp>
        <p:nvSpPr>
          <p:cNvPr id="11" name="TextBox 10"/>
          <p:cNvSpPr txBox="1"/>
          <p:nvPr/>
        </p:nvSpPr>
        <p:spPr>
          <a:xfrm>
            <a:off x="8172400" y="6453336"/>
            <a:ext cx="359644" cy="261610"/>
          </a:xfrm>
          <a:prstGeom prst="rect">
            <a:avLst/>
          </a:prstGeom>
          <a:noFill/>
        </p:spPr>
        <p:txBody>
          <a:bodyPr wrap="square" rtlCol="0">
            <a:spAutoFit/>
          </a:bodyPr>
          <a:lstStyle/>
          <a:p>
            <a:pPr algn="r"/>
            <a:fld id="{4AC75734-29A0-4459-8DCB-B0C411260264}" type="slidenum">
              <a:rPr lang="en-AU" sz="1050" smtClean="0"/>
              <a:pPr algn="r"/>
              <a:t>30</a:t>
            </a:fld>
            <a:endParaRPr lang="en-AU" sz="1050" dirty="0"/>
          </a:p>
        </p:txBody>
      </p:sp>
    </p:spTree>
    <p:extLst>
      <p:ext uri="{BB962C8B-B14F-4D97-AF65-F5344CB8AC3E}">
        <p14:creationId xmlns:p14="http://schemas.microsoft.com/office/powerpoint/2010/main" val="7939261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905000"/>
            <a:ext cx="8071048" cy="1356392"/>
          </a:xfrm>
        </p:spPr>
        <p:txBody>
          <a:bodyPr>
            <a:normAutofit/>
          </a:bodyPr>
          <a:lstStyle/>
          <a:p>
            <a:r>
              <a:rPr lang="en-AU" dirty="0" smtClean="0"/>
              <a:t>4. Findings</a:t>
            </a:r>
            <a:endParaRPr lang="en-AU" dirty="0"/>
          </a:p>
        </p:txBody>
      </p:sp>
    </p:spTree>
    <p:extLst>
      <p:ext uri="{BB962C8B-B14F-4D97-AF65-F5344CB8AC3E}">
        <p14:creationId xmlns:p14="http://schemas.microsoft.com/office/powerpoint/2010/main" val="7875807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467841" y="476325"/>
            <a:ext cx="6408415" cy="576411"/>
          </a:xfrm>
        </p:spPr>
        <p:txBody>
          <a:bodyPr/>
          <a:lstStyle/>
          <a:p>
            <a:r>
              <a:rPr lang="en-AU" dirty="0" smtClean="0"/>
              <a:t>Availability: burglary with no loss (H1)</a:t>
            </a:r>
            <a:endParaRPr lang="en-AU" dirty="0"/>
          </a:p>
        </p:txBody>
      </p:sp>
      <p:sp>
        <p:nvSpPr>
          <p:cNvPr id="10" name="Slide Number Placeholder 9"/>
          <p:cNvSpPr>
            <a:spLocks noGrp="1"/>
          </p:cNvSpPr>
          <p:nvPr>
            <p:ph type="sldNum" sz="quarter" idx="10"/>
          </p:nvPr>
        </p:nvSpPr>
        <p:spPr/>
        <p:txBody>
          <a:bodyPr/>
          <a:lstStyle/>
          <a:p>
            <a:r>
              <a:rPr lang="en-AU" dirty="0" smtClean="0"/>
              <a:t>1</a:t>
            </a:r>
            <a:endParaRPr lang="en-AU" dirty="0"/>
          </a:p>
        </p:txBody>
      </p:sp>
      <p:sp>
        <p:nvSpPr>
          <p:cNvPr id="11" name="TextBox 10"/>
          <p:cNvSpPr txBox="1"/>
          <p:nvPr/>
        </p:nvSpPr>
        <p:spPr>
          <a:xfrm>
            <a:off x="8172400" y="6453336"/>
            <a:ext cx="359644" cy="261610"/>
          </a:xfrm>
          <a:prstGeom prst="rect">
            <a:avLst/>
          </a:prstGeom>
          <a:noFill/>
        </p:spPr>
        <p:txBody>
          <a:bodyPr wrap="square" rtlCol="0">
            <a:spAutoFit/>
          </a:bodyPr>
          <a:lstStyle/>
          <a:p>
            <a:pPr algn="r"/>
            <a:fld id="{4AC75734-29A0-4459-8DCB-B0C411260264}" type="slidenum">
              <a:rPr lang="en-AU" sz="1050" smtClean="0"/>
              <a:pPr algn="r"/>
              <a:t>32</a:t>
            </a:fld>
            <a:endParaRPr lang="en-AU" sz="1050" dirty="0"/>
          </a:p>
        </p:txBody>
      </p:sp>
      <p:graphicFrame>
        <p:nvGraphicFramePr>
          <p:cNvPr id="6" name="Chart 5"/>
          <p:cNvGraphicFramePr>
            <a:graphicFrameLocks/>
          </p:cNvGraphicFramePr>
          <p:nvPr>
            <p:extLst>
              <p:ext uri="{D42A27DB-BD31-4B8C-83A1-F6EECF244321}">
                <p14:modId xmlns:p14="http://schemas.microsoft.com/office/powerpoint/2010/main" val="3845944003"/>
              </p:ext>
            </p:extLst>
          </p:nvPr>
        </p:nvGraphicFramePr>
        <p:xfrm>
          <a:off x="467841" y="1267297"/>
          <a:ext cx="8218959" cy="5040560"/>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Arrow Connector 6"/>
          <p:cNvCxnSpPr/>
          <p:nvPr/>
        </p:nvCxnSpPr>
        <p:spPr>
          <a:xfrm flipV="1">
            <a:off x="7745558" y="4365104"/>
            <a:ext cx="0" cy="792088"/>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660232" y="5117358"/>
            <a:ext cx="1440160" cy="523220"/>
          </a:xfrm>
          <a:prstGeom prst="rect">
            <a:avLst/>
          </a:prstGeom>
          <a:solidFill>
            <a:schemeClr val="bg1"/>
          </a:solidFill>
        </p:spPr>
        <p:txBody>
          <a:bodyPr wrap="square" rtlCol="0">
            <a:spAutoFit/>
          </a:bodyPr>
          <a:lstStyle/>
          <a:p>
            <a:pPr algn="r"/>
            <a:r>
              <a:rPr lang="en-AU" sz="1400" dirty="0" smtClean="0"/>
              <a:t>1 percentage point decline</a:t>
            </a:r>
            <a:endParaRPr lang="en-AU" sz="1400" dirty="0"/>
          </a:p>
        </p:txBody>
      </p:sp>
      <p:cxnSp>
        <p:nvCxnSpPr>
          <p:cNvPr id="12" name="Straight Arrow Connector 11"/>
          <p:cNvCxnSpPr/>
          <p:nvPr/>
        </p:nvCxnSpPr>
        <p:spPr>
          <a:xfrm flipV="1">
            <a:off x="7745558" y="2684401"/>
            <a:ext cx="0" cy="792088"/>
          </a:xfrm>
          <a:prstGeom prst="straightConnector1">
            <a:avLst/>
          </a:prstGeom>
          <a:ln w="539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372200" y="2248653"/>
            <a:ext cx="1728192" cy="523220"/>
          </a:xfrm>
          <a:prstGeom prst="rect">
            <a:avLst/>
          </a:prstGeom>
          <a:solidFill>
            <a:schemeClr val="bg1"/>
          </a:solidFill>
        </p:spPr>
        <p:txBody>
          <a:bodyPr wrap="square" rtlCol="0">
            <a:spAutoFit/>
          </a:bodyPr>
          <a:lstStyle/>
          <a:p>
            <a:pPr algn="r"/>
            <a:r>
              <a:rPr lang="en-AU" sz="1400" dirty="0" smtClean="0"/>
              <a:t>0.5 percentage point decline</a:t>
            </a:r>
            <a:endParaRPr lang="en-AU" sz="1400" dirty="0"/>
          </a:p>
        </p:txBody>
      </p:sp>
    </p:spTree>
    <p:extLst>
      <p:ext uri="{BB962C8B-B14F-4D97-AF65-F5344CB8AC3E}">
        <p14:creationId xmlns:p14="http://schemas.microsoft.com/office/powerpoint/2010/main" val="128153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7" dur="500"/>
                                        <p:tgtEl>
                                          <p:spTgt spid="6">
                                            <p:graphicEl>
                                              <a:chart seriesIdx="0" categoryIdx="-4" bldStep="series"/>
                                            </p:graphic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9" dur="500"/>
                                        <p:tgtEl>
                                          <p:spTgt spid="6">
                                            <p:graphicEl>
                                              <a:chart seriesIdx="1" categoryIdx="-4" bldStep="series"/>
                                            </p:graphicEl>
                                          </p:spTgt>
                                        </p:tgtEl>
                                      </p:cBhvr>
                                    </p:animEffec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animBg="0"/>
        </p:bldSub>
      </p:bldGraphic>
      <p:bldP spid="8"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extLst>
              <p:ext uri="{D42A27DB-BD31-4B8C-83A1-F6EECF244321}">
                <p14:modId xmlns:p14="http://schemas.microsoft.com/office/powerpoint/2010/main" val="1925479968"/>
              </p:ext>
            </p:extLst>
          </p:nvPr>
        </p:nvGraphicFramePr>
        <p:xfrm>
          <a:off x="590056" y="1419741"/>
          <a:ext cx="7941988" cy="493008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16"/>
          </p:nvPr>
        </p:nvSpPr>
        <p:spPr>
          <a:xfrm>
            <a:off x="467841" y="476325"/>
            <a:ext cx="6408415" cy="576411"/>
          </a:xfrm>
        </p:spPr>
        <p:txBody>
          <a:bodyPr/>
          <a:lstStyle/>
          <a:p>
            <a:r>
              <a:rPr lang="en-AU" dirty="0" smtClean="0"/>
              <a:t>Availability: trends for cash (H1a)</a:t>
            </a:r>
            <a:endParaRPr lang="en-AU" dirty="0"/>
          </a:p>
        </p:txBody>
      </p:sp>
      <p:sp>
        <p:nvSpPr>
          <p:cNvPr id="10" name="Slide Number Placeholder 9"/>
          <p:cNvSpPr>
            <a:spLocks noGrp="1"/>
          </p:cNvSpPr>
          <p:nvPr>
            <p:ph type="sldNum" sz="quarter" idx="10"/>
          </p:nvPr>
        </p:nvSpPr>
        <p:spPr/>
        <p:txBody>
          <a:bodyPr/>
          <a:lstStyle/>
          <a:p>
            <a:r>
              <a:rPr lang="en-AU" dirty="0" smtClean="0"/>
              <a:t>1</a:t>
            </a:r>
            <a:endParaRPr lang="en-AU" dirty="0"/>
          </a:p>
        </p:txBody>
      </p:sp>
      <p:sp>
        <p:nvSpPr>
          <p:cNvPr id="11" name="TextBox 10"/>
          <p:cNvSpPr txBox="1"/>
          <p:nvPr/>
        </p:nvSpPr>
        <p:spPr>
          <a:xfrm>
            <a:off x="8172400" y="6453336"/>
            <a:ext cx="359644" cy="261610"/>
          </a:xfrm>
          <a:prstGeom prst="rect">
            <a:avLst/>
          </a:prstGeom>
          <a:noFill/>
        </p:spPr>
        <p:txBody>
          <a:bodyPr wrap="square" rtlCol="0">
            <a:spAutoFit/>
          </a:bodyPr>
          <a:lstStyle/>
          <a:p>
            <a:pPr algn="r"/>
            <a:fld id="{4AC75734-29A0-4459-8DCB-B0C411260264}" type="slidenum">
              <a:rPr lang="en-AU" sz="1050" smtClean="0"/>
              <a:pPr algn="r"/>
              <a:t>33</a:t>
            </a:fld>
            <a:endParaRPr lang="en-AU" sz="1050" dirty="0"/>
          </a:p>
        </p:txBody>
      </p:sp>
      <p:sp>
        <p:nvSpPr>
          <p:cNvPr id="8" name="TextBox 7"/>
          <p:cNvSpPr txBox="1"/>
          <p:nvPr/>
        </p:nvSpPr>
        <p:spPr>
          <a:xfrm>
            <a:off x="3275856" y="5158348"/>
            <a:ext cx="3420578" cy="830997"/>
          </a:xfrm>
          <a:prstGeom prst="rect">
            <a:avLst/>
          </a:prstGeom>
          <a:solidFill>
            <a:schemeClr val="bg1"/>
          </a:solidFill>
        </p:spPr>
        <p:txBody>
          <a:bodyPr wrap="square" rtlCol="0">
            <a:spAutoFit/>
          </a:bodyPr>
          <a:lstStyle/>
          <a:p>
            <a:pPr algn="ctr"/>
            <a:r>
              <a:rPr lang="en-AU" sz="2400" b="1" dirty="0" smtClean="0">
                <a:solidFill>
                  <a:srgbClr val="FF0000"/>
                </a:solidFill>
              </a:rPr>
              <a:t>Cash </a:t>
            </a:r>
            <a:r>
              <a:rPr lang="en-AU" sz="2400" b="1" dirty="0" err="1" smtClean="0">
                <a:solidFill>
                  <a:srgbClr val="FF0000"/>
                </a:solidFill>
              </a:rPr>
              <a:t>theft:Cash</a:t>
            </a:r>
            <a:r>
              <a:rPr lang="en-AU" sz="2400" b="1" dirty="0" smtClean="0">
                <a:solidFill>
                  <a:srgbClr val="FF0000"/>
                </a:solidFill>
              </a:rPr>
              <a:t> Use</a:t>
            </a:r>
            <a:br>
              <a:rPr lang="en-AU" sz="2400" b="1" dirty="0" smtClean="0">
                <a:solidFill>
                  <a:srgbClr val="FF0000"/>
                </a:solidFill>
              </a:rPr>
            </a:br>
            <a:r>
              <a:rPr lang="en-AU" sz="2400" b="1" i="1" dirty="0" smtClean="0">
                <a:solidFill>
                  <a:srgbClr val="FF0000"/>
                </a:solidFill>
              </a:rPr>
              <a:t>r</a:t>
            </a:r>
            <a:r>
              <a:rPr lang="en-AU" sz="2400" b="1" dirty="0" smtClean="0">
                <a:solidFill>
                  <a:srgbClr val="FF0000"/>
                </a:solidFill>
              </a:rPr>
              <a:t> = 0.83</a:t>
            </a:r>
            <a:endParaRPr lang="en-AU" sz="2400" b="1" i="1" dirty="0">
              <a:solidFill>
                <a:srgbClr val="FF0000"/>
              </a:solidFill>
            </a:endParaRPr>
          </a:p>
        </p:txBody>
      </p:sp>
      <p:cxnSp>
        <p:nvCxnSpPr>
          <p:cNvPr id="9" name="Straight Arrow Connector 8"/>
          <p:cNvCxnSpPr/>
          <p:nvPr/>
        </p:nvCxnSpPr>
        <p:spPr>
          <a:xfrm flipV="1">
            <a:off x="5148064" y="2924944"/>
            <a:ext cx="0" cy="792088"/>
          </a:xfrm>
          <a:prstGeom prst="straightConnector1">
            <a:avLst/>
          </a:prstGeom>
          <a:ln w="539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211960" y="2459108"/>
            <a:ext cx="2016224" cy="523220"/>
          </a:xfrm>
          <a:prstGeom prst="rect">
            <a:avLst/>
          </a:prstGeom>
          <a:solidFill>
            <a:schemeClr val="bg1"/>
          </a:solidFill>
        </p:spPr>
        <p:txBody>
          <a:bodyPr wrap="square" rtlCol="0">
            <a:spAutoFit/>
          </a:bodyPr>
          <a:lstStyle/>
          <a:p>
            <a:pPr algn="ctr"/>
            <a:r>
              <a:rPr lang="en-AU" sz="1400" dirty="0" smtClean="0"/>
              <a:t>Transactions more than $22 done by card</a:t>
            </a:r>
            <a:endParaRPr lang="en-AU" sz="1400" dirty="0"/>
          </a:p>
        </p:txBody>
      </p:sp>
    </p:spTree>
    <p:extLst>
      <p:ext uri="{BB962C8B-B14F-4D97-AF65-F5344CB8AC3E}">
        <p14:creationId xmlns:p14="http://schemas.microsoft.com/office/powerpoint/2010/main" val="330824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graphicEl>
                                              <a:chart seriesIdx="0" categoryIdx="-4" bldStep="series"/>
                                            </p:graphicEl>
                                          </p:spTgt>
                                        </p:tgtEl>
                                        <p:attrNameLst>
                                          <p:attrName>style.visibility</p:attrName>
                                        </p:attrNameLst>
                                      </p:cBhvr>
                                      <p:to>
                                        <p:strVal val="visible"/>
                                      </p:to>
                                    </p:set>
                                    <p:animEffect transition="in" filter="wipe(left)">
                                      <p:cBhvr>
                                        <p:cTn id="7" dur="500"/>
                                        <p:tgtEl>
                                          <p:spTgt spid="14">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graphicEl>
                                              <a:chart seriesIdx="1" categoryIdx="-4" bldStep="series"/>
                                            </p:graphicEl>
                                          </p:spTgt>
                                        </p:tgtEl>
                                        <p:attrNameLst>
                                          <p:attrName>style.visibility</p:attrName>
                                        </p:attrNameLst>
                                      </p:cBhvr>
                                      <p:to>
                                        <p:strVal val="visible"/>
                                      </p:to>
                                    </p:set>
                                    <p:animEffect transition="in" filter="wipe(left)">
                                      <p:cBhvr>
                                        <p:cTn id="12" dur="500"/>
                                        <p:tgtEl>
                                          <p:spTgt spid="14">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graphicEl>
                                              <a:chart seriesIdx="2" categoryIdx="-4" bldStep="series"/>
                                            </p:graphicEl>
                                          </p:spTgt>
                                        </p:tgtEl>
                                        <p:attrNameLst>
                                          <p:attrName>style.visibility</p:attrName>
                                        </p:attrNameLst>
                                      </p:cBhvr>
                                      <p:to>
                                        <p:strVal val="visible"/>
                                      </p:to>
                                    </p:set>
                                    <p:animEffect transition="in" filter="wipe(left)">
                                      <p:cBhvr>
                                        <p:cTn id="17" dur="500"/>
                                        <p:tgtEl>
                                          <p:spTgt spid="14">
                                            <p:graphicEl>
                                              <a:chart seriesIdx="2" categoryIdx="-4" bldStep="series"/>
                                            </p:graphic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Chart bld="series" animBg="0"/>
        </p:bldSub>
      </p:bldGraphic>
      <p:bldP spid="8"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2784344843"/>
              </p:ext>
            </p:extLst>
          </p:nvPr>
        </p:nvGraphicFramePr>
        <p:xfrm>
          <a:off x="467840" y="1466671"/>
          <a:ext cx="8218959" cy="4883150"/>
        </p:xfrm>
        <a:graphic>
          <a:graphicData uri="http://schemas.openxmlformats.org/drawingml/2006/chart">
            <c:chart xmlns:c="http://schemas.openxmlformats.org/drawingml/2006/chart" xmlns:r="http://schemas.openxmlformats.org/officeDocument/2006/relationships" r:id="rId3"/>
          </a:graphicData>
        </a:graphic>
      </p:graphicFrame>
      <p:sp>
        <p:nvSpPr>
          <p:cNvPr id="10" name="Slide Number Placeholder 9"/>
          <p:cNvSpPr>
            <a:spLocks noGrp="1"/>
          </p:cNvSpPr>
          <p:nvPr>
            <p:ph type="sldNum" sz="quarter" idx="10"/>
          </p:nvPr>
        </p:nvSpPr>
        <p:spPr/>
        <p:txBody>
          <a:bodyPr/>
          <a:lstStyle/>
          <a:p>
            <a:r>
              <a:rPr lang="en-AU" dirty="0" smtClean="0"/>
              <a:t>1</a:t>
            </a:r>
            <a:endParaRPr lang="en-AU" dirty="0"/>
          </a:p>
        </p:txBody>
      </p:sp>
      <p:sp>
        <p:nvSpPr>
          <p:cNvPr id="11" name="TextBox 10"/>
          <p:cNvSpPr txBox="1"/>
          <p:nvPr/>
        </p:nvSpPr>
        <p:spPr>
          <a:xfrm>
            <a:off x="8172400" y="6453336"/>
            <a:ext cx="359644" cy="261610"/>
          </a:xfrm>
          <a:prstGeom prst="rect">
            <a:avLst/>
          </a:prstGeom>
          <a:noFill/>
        </p:spPr>
        <p:txBody>
          <a:bodyPr wrap="square" rtlCol="0">
            <a:spAutoFit/>
          </a:bodyPr>
          <a:lstStyle/>
          <a:p>
            <a:pPr algn="r"/>
            <a:fld id="{4AC75734-29A0-4459-8DCB-B0C411260264}" type="slidenum">
              <a:rPr lang="en-AU" sz="1050" smtClean="0"/>
              <a:pPr algn="r"/>
              <a:t>34</a:t>
            </a:fld>
            <a:endParaRPr lang="en-AU" sz="1050" dirty="0"/>
          </a:p>
        </p:txBody>
      </p:sp>
      <p:sp>
        <p:nvSpPr>
          <p:cNvPr id="7" name="Text Placeholder 4"/>
          <p:cNvSpPr>
            <a:spLocks noGrp="1"/>
          </p:cNvSpPr>
          <p:nvPr>
            <p:ph type="body" sz="quarter" idx="16"/>
          </p:nvPr>
        </p:nvSpPr>
        <p:spPr>
          <a:xfrm>
            <a:off x="467841" y="476325"/>
            <a:ext cx="6408415" cy="576411"/>
          </a:xfrm>
        </p:spPr>
        <p:txBody>
          <a:bodyPr/>
          <a:lstStyle/>
          <a:p>
            <a:r>
              <a:rPr lang="en-AU" dirty="0" smtClean="0"/>
              <a:t>Availability: the impact of phones (H1b)</a:t>
            </a:r>
            <a:endParaRPr lang="en-AU" dirty="0"/>
          </a:p>
        </p:txBody>
      </p:sp>
      <p:sp>
        <p:nvSpPr>
          <p:cNvPr id="6" name="TextBox 5"/>
          <p:cNvSpPr txBox="1"/>
          <p:nvPr/>
        </p:nvSpPr>
        <p:spPr>
          <a:xfrm>
            <a:off x="3675000" y="5445224"/>
            <a:ext cx="1368152" cy="461665"/>
          </a:xfrm>
          <a:prstGeom prst="rect">
            <a:avLst/>
          </a:prstGeom>
          <a:solidFill>
            <a:schemeClr val="bg1"/>
          </a:solidFill>
        </p:spPr>
        <p:txBody>
          <a:bodyPr wrap="square" rtlCol="0">
            <a:spAutoFit/>
          </a:bodyPr>
          <a:lstStyle/>
          <a:p>
            <a:pPr algn="ctr"/>
            <a:r>
              <a:rPr lang="en-AU" sz="2400" b="1" i="1" dirty="0" smtClean="0">
                <a:solidFill>
                  <a:srgbClr val="FF0000"/>
                </a:solidFill>
              </a:rPr>
              <a:t>r</a:t>
            </a:r>
            <a:r>
              <a:rPr lang="en-AU" sz="2400" b="1" dirty="0" smtClean="0">
                <a:solidFill>
                  <a:srgbClr val="FF0000"/>
                </a:solidFill>
              </a:rPr>
              <a:t> = 0.97</a:t>
            </a:r>
            <a:endParaRPr lang="en-AU" sz="2400" b="1" i="1" dirty="0">
              <a:solidFill>
                <a:srgbClr val="FF0000"/>
              </a:solidFill>
            </a:endParaRPr>
          </a:p>
        </p:txBody>
      </p:sp>
      <p:cxnSp>
        <p:nvCxnSpPr>
          <p:cNvPr id="12" name="Straight Arrow Connector 11"/>
          <p:cNvCxnSpPr/>
          <p:nvPr/>
        </p:nvCxnSpPr>
        <p:spPr>
          <a:xfrm flipV="1">
            <a:off x="5379168" y="2525554"/>
            <a:ext cx="0" cy="792088"/>
          </a:xfrm>
          <a:prstGeom prst="straightConnector1">
            <a:avLst/>
          </a:prstGeom>
          <a:ln w="539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762088" y="2290366"/>
            <a:ext cx="3273264" cy="523220"/>
          </a:xfrm>
          <a:prstGeom prst="rect">
            <a:avLst/>
          </a:prstGeom>
          <a:solidFill>
            <a:schemeClr val="bg1"/>
          </a:solidFill>
        </p:spPr>
        <p:txBody>
          <a:bodyPr wrap="square" rtlCol="0">
            <a:spAutoFit/>
          </a:bodyPr>
          <a:lstStyle/>
          <a:p>
            <a:pPr algn="ctr"/>
            <a:r>
              <a:rPr lang="en-AU" sz="1400" dirty="0" smtClean="0"/>
              <a:t>Biometric security on smartphones became mainstream</a:t>
            </a:r>
            <a:endParaRPr lang="en-AU" sz="1400" dirty="0"/>
          </a:p>
        </p:txBody>
      </p:sp>
      <p:cxnSp>
        <p:nvCxnSpPr>
          <p:cNvPr id="14" name="Straight Arrow Connector 13"/>
          <p:cNvCxnSpPr/>
          <p:nvPr/>
        </p:nvCxnSpPr>
        <p:spPr>
          <a:xfrm flipV="1">
            <a:off x="3419872" y="3194863"/>
            <a:ext cx="0" cy="792088"/>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286271" y="3780544"/>
            <a:ext cx="2232248" cy="523220"/>
          </a:xfrm>
          <a:prstGeom prst="rect">
            <a:avLst/>
          </a:prstGeom>
          <a:solidFill>
            <a:schemeClr val="bg1"/>
          </a:solidFill>
        </p:spPr>
        <p:txBody>
          <a:bodyPr wrap="square" rtlCol="0">
            <a:spAutoFit/>
          </a:bodyPr>
          <a:lstStyle/>
          <a:p>
            <a:pPr algn="ctr"/>
            <a:r>
              <a:rPr lang="en-AU" sz="1400" dirty="0" smtClean="0"/>
              <a:t>Higher resolution smart phones commenced</a:t>
            </a:r>
            <a:endParaRPr lang="en-AU" sz="1400" dirty="0"/>
          </a:p>
        </p:txBody>
      </p:sp>
    </p:spTree>
    <p:extLst>
      <p:ext uri="{BB962C8B-B14F-4D97-AF65-F5344CB8AC3E}">
        <p14:creationId xmlns:p14="http://schemas.microsoft.com/office/powerpoint/2010/main" val="313206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wipe(left)">
                                      <p:cBhvr>
                                        <p:cTn id="7" dur="500"/>
                                        <p:tgtEl>
                                          <p:spTgt spid="8">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wipe(left)">
                                      <p:cBhvr>
                                        <p:cTn id="12" dur="500"/>
                                        <p:tgtEl>
                                          <p:spTgt spid="8">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graphicEl>
                                              <a:chart seriesIdx="2" categoryIdx="-4" bldStep="series"/>
                                            </p:graphicEl>
                                          </p:spTgt>
                                        </p:tgtEl>
                                        <p:attrNameLst>
                                          <p:attrName>style.visibility</p:attrName>
                                        </p:attrNameLst>
                                      </p:cBhvr>
                                      <p:to>
                                        <p:strVal val="visible"/>
                                      </p:to>
                                    </p:set>
                                    <p:animEffect transition="in" filter="wipe(left)">
                                      <p:cBhvr>
                                        <p:cTn id="17" dur="500"/>
                                        <p:tgtEl>
                                          <p:spTgt spid="8">
                                            <p:graphicEl>
                                              <a:chart seriesIdx="2" categoryIdx="-4" bldStep="series"/>
                                            </p:graphic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1000"/>
                            </p:stCondLst>
                            <p:childTnLst>
                              <p:par>
                                <p:cTn id="23" presetID="1"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animBg="0"/>
        </p:bldSub>
      </p:bldGraphic>
      <p:bldP spid="6" grpId="0" animBg="1"/>
      <p:bldP spid="13"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0"/>
          </p:nvPr>
        </p:nvSpPr>
        <p:spPr/>
        <p:txBody>
          <a:bodyPr/>
          <a:lstStyle/>
          <a:p>
            <a:r>
              <a:rPr lang="en-AU" dirty="0" smtClean="0"/>
              <a:t>1</a:t>
            </a:r>
            <a:endParaRPr lang="en-AU" dirty="0"/>
          </a:p>
        </p:txBody>
      </p:sp>
      <p:sp>
        <p:nvSpPr>
          <p:cNvPr id="11" name="TextBox 10"/>
          <p:cNvSpPr txBox="1"/>
          <p:nvPr/>
        </p:nvSpPr>
        <p:spPr>
          <a:xfrm>
            <a:off x="8172400" y="6453336"/>
            <a:ext cx="359644" cy="261610"/>
          </a:xfrm>
          <a:prstGeom prst="rect">
            <a:avLst/>
          </a:prstGeom>
          <a:noFill/>
        </p:spPr>
        <p:txBody>
          <a:bodyPr wrap="square" rtlCol="0">
            <a:spAutoFit/>
          </a:bodyPr>
          <a:lstStyle/>
          <a:p>
            <a:pPr algn="r"/>
            <a:fld id="{4AC75734-29A0-4459-8DCB-B0C411260264}" type="slidenum">
              <a:rPr lang="en-AU" sz="1050" smtClean="0"/>
              <a:pPr algn="r"/>
              <a:t>35</a:t>
            </a:fld>
            <a:endParaRPr lang="en-AU" sz="1050" dirty="0"/>
          </a:p>
        </p:txBody>
      </p:sp>
      <p:sp>
        <p:nvSpPr>
          <p:cNvPr id="7" name="Text Placeholder 4"/>
          <p:cNvSpPr>
            <a:spLocks noGrp="1"/>
          </p:cNvSpPr>
          <p:nvPr>
            <p:ph type="body" sz="quarter" idx="16"/>
          </p:nvPr>
        </p:nvSpPr>
        <p:spPr>
          <a:xfrm>
            <a:off x="467841" y="476325"/>
            <a:ext cx="6624439" cy="576411"/>
          </a:xfrm>
        </p:spPr>
        <p:txBody>
          <a:bodyPr/>
          <a:lstStyle/>
          <a:p>
            <a:r>
              <a:rPr lang="en-AU" dirty="0" smtClean="0"/>
              <a:t>Value/Disposability: gaming consoles (H2)</a:t>
            </a:r>
            <a:endParaRPr lang="en-AU" dirty="0"/>
          </a:p>
        </p:txBody>
      </p:sp>
      <p:pic>
        <p:nvPicPr>
          <p:cNvPr id="3" name="Picture 2"/>
          <p:cNvPicPr>
            <a:picLocks noChangeAspect="1"/>
          </p:cNvPicPr>
          <p:nvPr/>
        </p:nvPicPr>
        <p:blipFill rotWithShape="1">
          <a:blip r:embed="rId3"/>
          <a:srcRect l="59061" t="39199" r="21055" b="16701"/>
          <a:stretch/>
        </p:blipFill>
        <p:spPr>
          <a:xfrm>
            <a:off x="928296" y="1771353"/>
            <a:ext cx="7272808" cy="4536504"/>
          </a:xfrm>
          <a:prstGeom prst="rect">
            <a:avLst/>
          </a:prstGeom>
        </p:spPr>
      </p:pic>
      <p:sp>
        <p:nvSpPr>
          <p:cNvPr id="9" name="TextBox 8"/>
          <p:cNvSpPr txBox="1"/>
          <p:nvPr/>
        </p:nvSpPr>
        <p:spPr>
          <a:xfrm>
            <a:off x="508147" y="6412468"/>
            <a:ext cx="7880277" cy="230832"/>
          </a:xfrm>
          <a:prstGeom prst="rect">
            <a:avLst/>
          </a:prstGeom>
          <a:noFill/>
        </p:spPr>
        <p:txBody>
          <a:bodyPr wrap="square" rtlCol="0">
            <a:spAutoFit/>
          </a:bodyPr>
          <a:lstStyle/>
          <a:p>
            <a:pPr algn="ctr"/>
            <a:r>
              <a:rPr lang="en-AU" sz="900" dirty="0" smtClean="0"/>
              <a:t>Source: </a:t>
            </a:r>
            <a:r>
              <a:rPr lang="en-AU" sz="900" dirty="0"/>
              <a:t>https://www.statista.com/statistics/276768/global-unit-sales-of-video-game-consoles/</a:t>
            </a:r>
          </a:p>
        </p:txBody>
      </p:sp>
    </p:spTree>
    <p:extLst>
      <p:ext uri="{BB962C8B-B14F-4D97-AF65-F5344CB8AC3E}">
        <p14:creationId xmlns:p14="http://schemas.microsoft.com/office/powerpoint/2010/main" val="534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0"/>
          </p:nvPr>
        </p:nvSpPr>
        <p:spPr/>
        <p:txBody>
          <a:bodyPr/>
          <a:lstStyle/>
          <a:p>
            <a:r>
              <a:rPr lang="en-AU" dirty="0" smtClean="0"/>
              <a:t>1</a:t>
            </a:r>
            <a:endParaRPr lang="en-AU" dirty="0"/>
          </a:p>
        </p:txBody>
      </p:sp>
      <p:sp>
        <p:nvSpPr>
          <p:cNvPr id="11" name="TextBox 10"/>
          <p:cNvSpPr txBox="1"/>
          <p:nvPr/>
        </p:nvSpPr>
        <p:spPr>
          <a:xfrm>
            <a:off x="8172400" y="6453336"/>
            <a:ext cx="359644" cy="261610"/>
          </a:xfrm>
          <a:prstGeom prst="rect">
            <a:avLst/>
          </a:prstGeom>
          <a:noFill/>
        </p:spPr>
        <p:txBody>
          <a:bodyPr wrap="square" rtlCol="0">
            <a:spAutoFit/>
          </a:bodyPr>
          <a:lstStyle/>
          <a:p>
            <a:pPr algn="r"/>
            <a:fld id="{4AC75734-29A0-4459-8DCB-B0C411260264}" type="slidenum">
              <a:rPr lang="en-AU" sz="1050" smtClean="0"/>
              <a:pPr algn="r"/>
              <a:t>36</a:t>
            </a:fld>
            <a:endParaRPr lang="en-AU" sz="1050" dirty="0"/>
          </a:p>
        </p:txBody>
      </p:sp>
      <p:sp>
        <p:nvSpPr>
          <p:cNvPr id="7" name="Text Placeholder 4"/>
          <p:cNvSpPr>
            <a:spLocks noGrp="1"/>
          </p:cNvSpPr>
          <p:nvPr>
            <p:ph type="body" sz="quarter" idx="16"/>
          </p:nvPr>
        </p:nvSpPr>
        <p:spPr>
          <a:xfrm>
            <a:off x="467841" y="476325"/>
            <a:ext cx="6624439" cy="576411"/>
          </a:xfrm>
        </p:spPr>
        <p:txBody>
          <a:bodyPr/>
          <a:lstStyle/>
          <a:p>
            <a:r>
              <a:rPr lang="en-AU" dirty="0" smtClean="0"/>
              <a:t>Value/Disposability: gaming consoles (H2)</a:t>
            </a:r>
            <a:endParaRPr lang="en-AU" dirty="0"/>
          </a:p>
        </p:txBody>
      </p:sp>
      <p:graphicFrame>
        <p:nvGraphicFramePr>
          <p:cNvPr id="9" name="Chart 8"/>
          <p:cNvGraphicFramePr>
            <a:graphicFrameLocks/>
          </p:cNvGraphicFramePr>
          <p:nvPr>
            <p:extLst/>
          </p:nvPr>
        </p:nvGraphicFramePr>
        <p:xfrm>
          <a:off x="413792" y="1340768"/>
          <a:ext cx="4158208"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nvPr>
        </p:nvGraphicFramePr>
        <p:xfrm>
          <a:off x="4608004" y="1340768"/>
          <a:ext cx="4230216"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extLst/>
          </p:nvPr>
        </p:nvGraphicFramePr>
        <p:xfrm>
          <a:off x="2407568" y="4105320"/>
          <a:ext cx="4302224"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1259632" y="3058800"/>
            <a:ext cx="1368152" cy="461665"/>
          </a:xfrm>
          <a:prstGeom prst="rect">
            <a:avLst/>
          </a:prstGeom>
          <a:solidFill>
            <a:schemeClr val="bg1"/>
          </a:solidFill>
        </p:spPr>
        <p:txBody>
          <a:bodyPr wrap="square" rtlCol="0">
            <a:spAutoFit/>
          </a:bodyPr>
          <a:lstStyle/>
          <a:p>
            <a:pPr algn="ctr"/>
            <a:r>
              <a:rPr lang="en-AU" sz="2400" b="1" i="1" dirty="0" smtClean="0">
                <a:solidFill>
                  <a:srgbClr val="FF0000"/>
                </a:solidFill>
              </a:rPr>
              <a:t>r</a:t>
            </a:r>
            <a:r>
              <a:rPr lang="en-AU" sz="2400" b="1" dirty="0" smtClean="0">
                <a:solidFill>
                  <a:srgbClr val="FF0000"/>
                </a:solidFill>
              </a:rPr>
              <a:t> = 0.45</a:t>
            </a:r>
            <a:endParaRPr lang="en-AU" sz="2400" b="1" i="1" dirty="0">
              <a:solidFill>
                <a:srgbClr val="FF0000"/>
              </a:solidFill>
            </a:endParaRPr>
          </a:p>
        </p:txBody>
      </p:sp>
      <p:sp>
        <p:nvSpPr>
          <p:cNvPr id="17" name="TextBox 16"/>
          <p:cNvSpPr txBox="1"/>
          <p:nvPr/>
        </p:nvSpPr>
        <p:spPr>
          <a:xfrm>
            <a:off x="5364088" y="3038480"/>
            <a:ext cx="1368152" cy="461665"/>
          </a:xfrm>
          <a:prstGeom prst="rect">
            <a:avLst/>
          </a:prstGeom>
          <a:solidFill>
            <a:schemeClr val="bg1"/>
          </a:solidFill>
        </p:spPr>
        <p:txBody>
          <a:bodyPr wrap="square" rtlCol="0">
            <a:spAutoFit/>
          </a:bodyPr>
          <a:lstStyle/>
          <a:p>
            <a:pPr algn="ctr"/>
            <a:r>
              <a:rPr lang="en-AU" sz="2400" b="1" i="1" dirty="0" smtClean="0">
                <a:solidFill>
                  <a:srgbClr val="FF0000"/>
                </a:solidFill>
              </a:rPr>
              <a:t>r</a:t>
            </a:r>
            <a:r>
              <a:rPr lang="en-AU" sz="2400" b="1" dirty="0" smtClean="0">
                <a:solidFill>
                  <a:srgbClr val="FF0000"/>
                </a:solidFill>
              </a:rPr>
              <a:t> = 0.74</a:t>
            </a:r>
            <a:endParaRPr lang="en-AU" sz="2400" b="1" i="1" dirty="0">
              <a:solidFill>
                <a:srgbClr val="FF0000"/>
              </a:solidFill>
            </a:endParaRPr>
          </a:p>
        </p:txBody>
      </p:sp>
      <p:sp>
        <p:nvSpPr>
          <p:cNvPr id="18" name="TextBox 17"/>
          <p:cNvSpPr txBox="1"/>
          <p:nvPr/>
        </p:nvSpPr>
        <p:spPr>
          <a:xfrm>
            <a:off x="4788024" y="4632816"/>
            <a:ext cx="1368152" cy="461665"/>
          </a:xfrm>
          <a:prstGeom prst="rect">
            <a:avLst/>
          </a:prstGeom>
          <a:solidFill>
            <a:schemeClr val="bg1"/>
          </a:solidFill>
        </p:spPr>
        <p:txBody>
          <a:bodyPr wrap="square" rtlCol="0">
            <a:spAutoFit/>
          </a:bodyPr>
          <a:lstStyle/>
          <a:p>
            <a:pPr algn="ctr"/>
            <a:r>
              <a:rPr lang="en-AU" sz="2400" b="1" i="1" dirty="0" smtClean="0">
                <a:solidFill>
                  <a:srgbClr val="FF0000"/>
                </a:solidFill>
              </a:rPr>
              <a:t>r</a:t>
            </a:r>
            <a:r>
              <a:rPr lang="en-AU" sz="2400" b="1" dirty="0" smtClean="0">
                <a:solidFill>
                  <a:srgbClr val="FF0000"/>
                </a:solidFill>
              </a:rPr>
              <a:t> = 0.54</a:t>
            </a:r>
            <a:endParaRPr lang="en-AU" sz="2400" b="1" i="1" dirty="0">
              <a:solidFill>
                <a:srgbClr val="FF0000"/>
              </a:solidFill>
            </a:endParaRPr>
          </a:p>
        </p:txBody>
      </p:sp>
    </p:spTree>
    <p:extLst>
      <p:ext uri="{BB962C8B-B14F-4D97-AF65-F5344CB8AC3E}">
        <p14:creationId xmlns:p14="http://schemas.microsoft.com/office/powerpoint/2010/main" val="229060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wipe(left)">
                                      <p:cBhvr>
                                        <p:cTn id="7" dur="500"/>
                                        <p:tgtEl>
                                          <p:spTgt spid="9">
                                            <p:graphicEl>
                                              <a:chart seriesIdx="0" categoryIdx="-4" bldStep="series"/>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graphicEl>
                                              <a:chart seriesIdx="0" categoryIdx="-4" bldStep="series"/>
                                            </p:graphicEl>
                                          </p:spTgt>
                                        </p:tgtEl>
                                        <p:attrNameLst>
                                          <p:attrName>style.visibility</p:attrName>
                                        </p:attrNameLst>
                                      </p:cBhvr>
                                      <p:to>
                                        <p:strVal val="visible"/>
                                      </p:to>
                                    </p:set>
                                    <p:animEffect transition="in" filter="wipe(left)">
                                      <p:cBhvr>
                                        <p:cTn id="10" dur="500"/>
                                        <p:tgtEl>
                                          <p:spTgt spid="14">
                                            <p:graphicEl>
                                              <a:chart seriesIdx="0" categoryIdx="-4" bldStep="series"/>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5">
                                            <p:graphicEl>
                                              <a:chart seriesIdx="0" categoryIdx="-4" bldStep="series"/>
                                            </p:graphicEl>
                                          </p:spTgt>
                                        </p:tgtEl>
                                        <p:attrNameLst>
                                          <p:attrName>style.visibility</p:attrName>
                                        </p:attrNameLst>
                                      </p:cBhvr>
                                      <p:to>
                                        <p:strVal val="visible"/>
                                      </p:to>
                                    </p:set>
                                    <p:animEffect transition="in" filter="wipe(left)">
                                      <p:cBhvr>
                                        <p:cTn id="13" dur="500"/>
                                        <p:tgtEl>
                                          <p:spTgt spid="15">
                                            <p:graphicEl>
                                              <a:chart seriesIdx="0" categoryIdx="-4" bldStep="series"/>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graphicEl>
                                              <a:chart seriesIdx="1" categoryIdx="-4" bldStep="series"/>
                                            </p:graphicEl>
                                          </p:spTgt>
                                        </p:tgtEl>
                                        <p:attrNameLst>
                                          <p:attrName>style.visibility</p:attrName>
                                        </p:attrNameLst>
                                      </p:cBhvr>
                                      <p:to>
                                        <p:strVal val="visible"/>
                                      </p:to>
                                    </p:set>
                                    <p:animEffect transition="in" filter="wipe(left)">
                                      <p:cBhvr>
                                        <p:cTn id="18" dur="500"/>
                                        <p:tgtEl>
                                          <p:spTgt spid="9">
                                            <p:graphicEl>
                                              <a:chart seriesIdx="1" categoryIdx="-4" bldStep="series"/>
                                            </p:graphic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4">
                                            <p:graphicEl>
                                              <a:chart seriesIdx="1" categoryIdx="-4" bldStep="series"/>
                                            </p:graphicEl>
                                          </p:spTgt>
                                        </p:tgtEl>
                                        <p:attrNameLst>
                                          <p:attrName>style.visibility</p:attrName>
                                        </p:attrNameLst>
                                      </p:cBhvr>
                                      <p:to>
                                        <p:strVal val="visible"/>
                                      </p:to>
                                    </p:set>
                                    <p:animEffect transition="in" filter="wipe(left)">
                                      <p:cBhvr>
                                        <p:cTn id="21" dur="500"/>
                                        <p:tgtEl>
                                          <p:spTgt spid="14">
                                            <p:graphicEl>
                                              <a:chart seriesIdx="1" categoryIdx="-4" bldStep="series"/>
                                            </p:graphic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5">
                                            <p:graphicEl>
                                              <a:chart seriesIdx="1" categoryIdx="-4" bldStep="series"/>
                                            </p:graphicEl>
                                          </p:spTgt>
                                        </p:tgtEl>
                                        <p:attrNameLst>
                                          <p:attrName>style.visibility</p:attrName>
                                        </p:attrNameLst>
                                      </p:cBhvr>
                                      <p:to>
                                        <p:strVal val="visible"/>
                                      </p:to>
                                    </p:set>
                                    <p:animEffect transition="in" filter="wipe(left)">
                                      <p:cBhvr>
                                        <p:cTn id="24" dur="500"/>
                                        <p:tgtEl>
                                          <p:spTgt spid="15">
                                            <p:graphicEl>
                                              <a:chart seriesIdx="1" categoryIdx="-4" bldStep="series"/>
                                            </p:graphicEl>
                                          </p:spTgt>
                                        </p:tgtEl>
                                      </p:cBhvr>
                                    </p:animEffect>
                                  </p:childTnLst>
                                </p:cTn>
                              </p:par>
                            </p:childTnLst>
                          </p:cTn>
                        </p:par>
                        <p:par>
                          <p:cTn id="25" fill="hold">
                            <p:stCondLst>
                              <p:cond delay="500"/>
                            </p:stCondLst>
                            <p:childTnLst>
                              <p:par>
                                <p:cTn id="26" presetID="10" presetClass="entr" presetSubtype="0" fill="hold" grpId="0" nodeType="afterEffect">
                                  <p:stCondLst>
                                    <p:cond delay="50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Chart bld="series" animBg="0"/>
        </p:bldSub>
      </p:bldGraphic>
      <p:bldGraphic spid="14" grpId="0" uiExpand="1">
        <p:bldSub>
          <a:bldChart bld="series" animBg="0"/>
        </p:bldSub>
      </p:bldGraphic>
      <p:bldGraphic spid="15" grpId="0" uiExpand="1">
        <p:bldSub>
          <a:bldChart bld="series" animBg="0"/>
        </p:bldSub>
      </p:bldGraphic>
      <p:bldP spid="16" grpId="0" animBg="1"/>
      <p:bldP spid="17" grpId="0" animBg="1"/>
      <p:bldP spid="1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0"/>
          </p:nvPr>
        </p:nvSpPr>
        <p:spPr/>
        <p:txBody>
          <a:bodyPr/>
          <a:lstStyle/>
          <a:p>
            <a:r>
              <a:rPr lang="en-AU" dirty="0" smtClean="0"/>
              <a:t>1</a:t>
            </a:r>
            <a:endParaRPr lang="en-AU" dirty="0"/>
          </a:p>
        </p:txBody>
      </p:sp>
      <p:sp>
        <p:nvSpPr>
          <p:cNvPr id="11" name="TextBox 10"/>
          <p:cNvSpPr txBox="1"/>
          <p:nvPr/>
        </p:nvSpPr>
        <p:spPr>
          <a:xfrm>
            <a:off x="8172400" y="6453336"/>
            <a:ext cx="359644" cy="261610"/>
          </a:xfrm>
          <a:prstGeom prst="rect">
            <a:avLst/>
          </a:prstGeom>
          <a:noFill/>
        </p:spPr>
        <p:txBody>
          <a:bodyPr wrap="square" rtlCol="0">
            <a:spAutoFit/>
          </a:bodyPr>
          <a:lstStyle/>
          <a:p>
            <a:pPr algn="r"/>
            <a:fld id="{4AC75734-29A0-4459-8DCB-B0C411260264}" type="slidenum">
              <a:rPr lang="en-AU" sz="1050" smtClean="0"/>
              <a:pPr algn="r"/>
              <a:t>37</a:t>
            </a:fld>
            <a:endParaRPr lang="en-AU" sz="1050" dirty="0"/>
          </a:p>
        </p:txBody>
      </p:sp>
      <p:sp>
        <p:nvSpPr>
          <p:cNvPr id="7" name="Text Placeholder 4"/>
          <p:cNvSpPr>
            <a:spLocks noGrp="1"/>
          </p:cNvSpPr>
          <p:nvPr>
            <p:ph type="body" sz="quarter" idx="16"/>
          </p:nvPr>
        </p:nvSpPr>
        <p:spPr>
          <a:xfrm>
            <a:off x="467841" y="476325"/>
            <a:ext cx="6624439" cy="576411"/>
          </a:xfrm>
        </p:spPr>
        <p:txBody>
          <a:bodyPr/>
          <a:lstStyle/>
          <a:p>
            <a:r>
              <a:rPr lang="en-AU" dirty="0" smtClean="0"/>
              <a:t>Value/Disposability: gaming consoles (H2)</a:t>
            </a:r>
            <a:endParaRPr lang="en-AU" dirty="0"/>
          </a:p>
        </p:txBody>
      </p:sp>
      <p:graphicFrame>
        <p:nvGraphicFramePr>
          <p:cNvPr id="8" name="Chart 7"/>
          <p:cNvGraphicFramePr>
            <a:graphicFrameLocks/>
          </p:cNvGraphicFramePr>
          <p:nvPr>
            <p:extLst>
              <p:ext uri="{D42A27DB-BD31-4B8C-83A1-F6EECF244321}">
                <p14:modId xmlns:p14="http://schemas.microsoft.com/office/powerpoint/2010/main" val="2940158932"/>
              </p:ext>
            </p:extLst>
          </p:nvPr>
        </p:nvGraphicFramePr>
        <p:xfrm>
          <a:off x="251520" y="1340768"/>
          <a:ext cx="432048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2834980451"/>
              </p:ext>
            </p:extLst>
          </p:nvPr>
        </p:nvGraphicFramePr>
        <p:xfrm>
          <a:off x="4679504" y="1340768"/>
          <a:ext cx="4283968"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ext uri="{D42A27DB-BD31-4B8C-83A1-F6EECF244321}">
                <p14:modId xmlns:p14="http://schemas.microsoft.com/office/powerpoint/2010/main" val="4101953779"/>
              </p:ext>
            </p:extLst>
          </p:nvPr>
        </p:nvGraphicFramePr>
        <p:xfrm>
          <a:off x="2420888" y="4114800"/>
          <a:ext cx="4302224"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1259632" y="3058800"/>
            <a:ext cx="1368152" cy="461665"/>
          </a:xfrm>
          <a:prstGeom prst="rect">
            <a:avLst/>
          </a:prstGeom>
          <a:solidFill>
            <a:schemeClr val="bg1"/>
          </a:solidFill>
        </p:spPr>
        <p:txBody>
          <a:bodyPr wrap="square" rtlCol="0">
            <a:spAutoFit/>
          </a:bodyPr>
          <a:lstStyle/>
          <a:p>
            <a:pPr algn="ctr"/>
            <a:r>
              <a:rPr lang="en-AU" sz="2400" b="1" i="1" dirty="0" smtClean="0">
                <a:solidFill>
                  <a:srgbClr val="FF0000"/>
                </a:solidFill>
              </a:rPr>
              <a:t>r</a:t>
            </a:r>
            <a:r>
              <a:rPr lang="en-AU" sz="2400" b="1" dirty="0" smtClean="0">
                <a:solidFill>
                  <a:srgbClr val="FF0000"/>
                </a:solidFill>
              </a:rPr>
              <a:t> = 0.75</a:t>
            </a:r>
            <a:endParaRPr lang="en-AU" sz="2400" b="1" i="1" dirty="0">
              <a:solidFill>
                <a:srgbClr val="FF0000"/>
              </a:solidFill>
            </a:endParaRPr>
          </a:p>
        </p:txBody>
      </p:sp>
      <p:sp>
        <p:nvSpPr>
          <p:cNvPr id="15" name="TextBox 14"/>
          <p:cNvSpPr txBox="1"/>
          <p:nvPr/>
        </p:nvSpPr>
        <p:spPr>
          <a:xfrm>
            <a:off x="5364088" y="3038480"/>
            <a:ext cx="1368152" cy="461665"/>
          </a:xfrm>
          <a:prstGeom prst="rect">
            <a:avLst/>
          </a:prstGeom>
          <a:solidFill>
            <a:schemeClr val="bg1"/>
          </a:solidFill>
        </p:spPr>
        <p:txBody>
          <a:bodyPr wrap="square" rtlCol="0">
            <a:spAutoFit/>
          </a:bodyPr>
          <a:lstStyle/>
          <a:p>
            <a:pPr algn="ctr"/>
            <a:r>
              <a:rPr lang="en-AU" sz="2400" b="1" i="1" dirty="0" smtClean="0">
                <a:solidFill>
                  <a:srgbClr val="FF0000"/>
                </a:solidFill>
              </a:rPr>
              <a:t>r</a:t>
            </a:r>
            <a:r>
              <a:rPr lang="en-AU" sz="2400" b="1" dirty="0" smtClean="0">
                <a:solidFill>
                  <a:srgbClr val="FF0000"/>
                </a:solidFill>
              </a:rPr>
              <a:t> = 0.92</a:t>
            </a:r>
            <a:endParaRPr lang="en-AU" sz="2400" b="1" i="1" dirty="0">
              <a:solidFill>
                <a:srgbClr val="FF0000"/>
              </a:solidFill>
            </a:endParaRPr>
          </a:p>
        </p:txBody>
      </p:sp>
      <p:sp>
        <p:nvSpPr>
          <p:cNvPr id="16" name="TextBox 15"/>
          <p:cNvSpPr txBox="1"/>
          <p:nvPr/>
        </p:nvSpPr>
        <p:spPr>
          <a:xfrm>
            <a:off x="4788024" y="4632816"/>
            <a:ext cx="1368152" cy="461665"/>
          </a:xfrm>
          <a:prstGeom prst="rect">
            <a:avLst/>
          </a:prstGeom>
          <a:solidFill>
            <a:schemeClr val="bg1"/>
          </a:solidFill>
        </p:spPr>
        <p:txBody>
          <a:bodyPr wrap="square" rtlCol="0">
            <a:spAutoFit/>
          </a:bodyPr>
          <a:lstStyle/>
          <a:p>
            <a:pPr algn="ctr"/>
            <a:r>
              <a:rPr lang="en-AU" sz="2400" b="1" i="1" dirty="0" smtClean="0">
                <a:solidFill>
                  <a:srgbClr val="FF0000"/>
                </a:solidFill>
              </a:rPr>
              <a:t>r</a:t>
            </a:r>
            <a:r>
              <a:rPr lang="en-AU" sz="2400" b="1" dirty="0" smtClean="0">
                <a:solidFill>
                  <a:srgbClr val="FF0000"/>
                </a:solidFill>
              </a:rPr>
              <a:t> = 0.92</a:t>
            </a:r>
            <a:endParaRPr lang="en-AU" sz="2400" b="1" i="1" dirty="0">
              <a:solidFill>
                <a:srgbClr val="FF0000"/>
              </a:solidFill>
            </a:endParaRPr>
          </a:p>
        </p:txBody>
      </p:sp>
    </p:spTree>
    <p:extLst>
      <p:ext uri="{BB962C8B-B14F-4D97-AF65-F5344CB8AC3E}">
        <p14:creationId xmlns:p14="http://schemas.microsoft.com/office/powerpoint/2010/main" val="117543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wipe(left)">
                                      <p:cBhvr>
                                        <p:cTn id="7" dur="500"/>
                                        <p:tgtEl>
                                          <p:spTgt spid="8">
                                            <p:graphicEl>
                                              <a:chart seriesIdx="0" categoryIdx="-4" bldStep="series"/>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wipe(left)">
                                      <p:cBhvr>
                                        <p:cTn id="10" dur="500"/>
                                        <p:tgtEl>
                                          <p:spTgt spid="12">
                                            <p:graphicEl>
                                              <a:chart seriesIdx="0" categoryIdx="-4" bldStep="series"/>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3">
                                            <p:graphicEl>
                                              <a:chart seriesIdx="0" categoryIdx="-4" bldStep="series"/>
                                            </p:graphicEl>
                                          </p:spTgt>
                                        </p:tgtEl>
                                        <p:attrNameLst>
                                          <p:attrName>style.visibility</p:attrName>
                                        </p:attrNameLst>
                                      </p:cBhvr>
                                      <p:to>
                                        <p:strVal val="visible"/>
                                      </p:to>
                                    </p:set>
                                    <p:animEffect transition="in" filter="wipe(left)">
                                      <p:cBhvr>
                                        <p:cTn id="13" dur="500"/>
                                        <p:tgtEl>
                                          <p:spTgt spid="13">
                                            <p:graphicEl>
                                              <a:chart seriesIdx="0" categoryIdx="-4" bldStep="series"/>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wipe(left)">
                                      <p:cBhvr>
                                        <p:cTn id="18" dur="500"/>
                                        <p:tgtEl>
                                          <p:spTgt spid="8">
                                            <p:graphicEl>
                                              <a:chart seriesIdx="1" categoryIdx="-4" bldStep="series"/>
                                            </p:graphic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2">
                                            <p:graphicEl>
                                              <a:chart seriesIdx="1" categoryIdx="-4" bldStep="series"/>
                                            </p:graphicEl>
                                          </p:spTgt>
                                        </p:tgtEl>
                                        <p:attrNameLst>
                                          <p:attrName>style.visibility</p:attrName>
                                        </p:attrNameLst>
                                      </p:cBhvr>
                                      <p:to>
                                        <p:strVal val="visible"/>
                                      </p:to>
                                    </p:set>
                                    <p:animEffect transition="in" filter="wipe(left)">
                                      <p:cBhvr>
                                        <p:cTn id="21" dur="500"/>
                                        <p:tgtEl>
                                          <p:spTgt spid="12">
                                            <p:graphicEl>
                                              <a:chart seriesIdx="1" categoryIdx="-4" bldStep="series"/>
                                            </p:graphic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3">
                                            <p:graphicEl>
                                              <a:chart seriesIdx="1" categoryIdx="-4" bldStep="series"/>
                                            </p:graphicEl>
                                          </p:spTgt>
                                        </p:tgtEl>
                                        <p:attrNameLst>
                                          <p:attrName>style.visibility</p:attrName>
                                        </p:attrNameLst>
                                      </p:cBhvr>
                                      <p:to>
                                        <p:strVal val="visible"/>
                                      </p:to>
                                    </p:set>
                                    <p:animEffect transition="in" filter="wipe(left)">
                                      <p:cBhvr>
                                        <p:cTn id="24" dur="500"/>
                                        <p:tgtEl>
                                          <p:spTgt spid="13">
                                            <p:graphicEl>
                                              <a:chart seriesIdx="1" categoryIdx="-4" bldStep="series"/>
                                            </p:graphicEl>
                                          </p:spTgt>
                                        </p:tgtEl>
                                      </p:cBhvr>
                                    </p:animEffect>
                                  </p:childTnLst>
                                </p:cTn>
                              </p:par>
                            </p:childTnLst>
                          </p:cTn>
                        </p:par>
                        <p:par>
                          <p:cTn id="25" fill="hold">
                            <p:stCondLst>
                              <p:cond delay="500"/>
                            </p:stCondLst>
                            <p:childTnLst>
                              <p:par>
                                <p:cTn id="26" presetID="10" presetClass="entr" presetSubtype="0" fill="hold" grpId="0" nodeType="afterEffect">
                                  <p:stCondLst>
                                    <p:cond delay="50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animBg="0"/>
        </p:bldSub>
      </p:bldGraphic>
      <p:bldGraphic spid="12" grpId="0" uiExpand="1">
        <p:bldSub>
          <a:bldChart bld="series" animBg="0"/>
        </p:bldSub>
      </p:bldGraphic>
      <p:bldGraphic spid="13" grpId="0" uiExpand="1">
        <p:bldSub>
          <a:bldChart bld="series" animBg="0"/>
        </p:bldSub>
      </p:bldGraphic>
      <p:bldP spid="14" grpId="0" animBg="1"/>
      <p:bldP spid="15" grpId="0" animBg="1"/>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3185821756"/>
              </p:ext>
            </p:extLst>
          </p:nvPr>
        </p:nvGraphicFramePr>
        <p:xfrm>
          <a:off x="611560" y="1280120"/>
          <a:ext cx="8075240" cy="5245224"/>
        </p:xfrm>
        <a:graphic>
          <a:graphicData uri="http://schemas.openxmlformats.org/drawingml/2006/chart">
            <c:chart xmlns:c="http://schemas.openxmlformats.org/drawingml/2006/chart" xmlns:r="http://schemas.openxmlformats.org/officeDocument/2006/relationships" r:id="rId3"/>
          </a:graphicData>
        </a:graphic>
      </p:graphicFrame>
      <p:sp>
        <p:nvSpPr>
          <p:cNvPr id="10" name="Slide Number Placeholder 9"/>
          <p:cNvSpPr>
            <a:spLocks noGrp="1"/>
          </p:cNvSpPr>
          <p:nvPr>
            <p:ph type="sldNum" sz="quarter" idx="10"/>
          </p:nvPr>
        </p:nvSpPr>
        <p:spPr/>
        <p:txBody>
          <a:bodyPr/>
          <a:lstStyle/>
          <a:p>
            <a:r>
              <a:rPr lang="en-AU" dirty="0" smtClean="0"/>
              <a:t>1</a:t>
            </a:r>
            <a:endParaRPr lang="en-AU" dirty="0"/>
          </a:p>
        </p:txBody>
      </p:sp>
      <p:sp>
        <p:nvSpPr>
          <p:cNvPr id="11" name="TextBox 10"/>
          <p:cNvSpPr txBox="1"/>
          <p:nvPr/>
        </p:nvSpPr>
        <p:spPr>
          <a:xfrm>
            <a:off x="8172400" y="6453336"/>
            <a:ext cx="359644" cy="261610"/>
          </a:xfrm>
          <a:prstGeom prst="rect">
            <a:avLst/>
          </a:prstGeom>
          <a:noFill/>
        </p:spPr>
        <p:txBody>
          <a:bodyPr wrap="square" rtlCol="0">
            <a:spAutoFit/>
          </a:bodyPr>
          <a:lstStyle/>
          <a:p>
            <a:pPr algn="r"/>
            <a:fld id="{4AC75734-29A0-4459-8DCB-B0C411260264}" type="slidenum">
              <a:rPr lang="en-AU" sz="1050" smtClean="0"/>
              <a:pPr algn="r"/>
              <a:t>38</a:t>
            </a:fld>
            <a:endParaRPr lang="en-AU" sz="1050" dirty="0"/>
          </a:p>
        </p:txBody>
      </p:sp>
      <p:sp>
        <p:nvSpPr>
          <p:cNvPr id="7" name="Text Placeholder 4"/>
          <p:cNvSpPr>
            <a:spLocks noGrp="1"/>
          </p:cNvSpPr>
          <p:nvPr>
            <p:ph type="body" sz="quarter" idx="16"/>
          </p:nvPr>
        </p:nvSpPr>
        <p:spPr>
          <a:xfrm>
            <a:off x="467841" y="476325"/>
            <a:ext cx="6624439" cy="576411"/>
          </a:xfrm>
        </p:spPr>
        <p:txBody>
          <a:bodyPr/>
          <a:lstStyle/>
          <a:p>
            <a:r>
              <a:rPr lang="en-AU" dirty="0" smtClean="0"/>
              <a:t>Value/Disposability: gaming consoles (H2)</a:t>
            </a:r>
            <a:endParaRPr lang="en-AU" dirty="0"/>
          </a:p>
        </p:txBody>
      </p:sp>
      <p:sp>
        <p:nvSpPr>
          <p:cNvPr id="16" name="TextBox 15"/>
          <p:cNvSpPr txBox="1"/>
          <p:nvPr/>
        </p:nvSpPr>
        <p:spPr>
          <a:xfrm>
            <a:off x="6408204" y="2564904"/>
            <a:ext cx="1368152" cy="461665"/>
          </a:xfrm>
          <a:prstGeom prst="rect">
            <a:avLst/>
          </a:prstGeom>
          <a:solidFill>
            <a:schemeClr val="bg1"/>
          </a:solidFill>
        </p:spPr>
        <p:txBody>
          <a:bodyPr wrap="square" rtlCol="0">
            <a:spAutoFit/>
          </a:bodyPr>
          <a:lstStyle/>
          <a:p>
            <a:pPr algn="ctr"/>
            <a:r>
              <a:rPr lang="en-AU" sz="2400" b="1" i="1" dirty="0" smtClean="0">
                <a:solidFill>
                  <a:srgbClr val="FF0000"/>
                </a:solidFill>
              </a:rPr>
              <a:t>r</a:t>
            </a:r>
            <a:r>
              <a:rPr lang="en-AU" sz="2400" b="1" dirty="0" smtClean="0">
                <a:solidFill>
                  <a:srgbClr val="FF0000"/>
                </a:solidFill>
              </a:rPr>
              <a:t> = 0.86</a:t>
            </a:r>
            <a:endParaRPr lang="en-AU" sz="2400" b="1" i="1" dirty="0">
              <a:solidFill>
                <a:srgbClr val="FF0000"/>
              </a:solidFill>
            </a:endParaRPr>
          </a:p>
        </p:txBody>
      </p:sp>
    </p:spTree>
    <p:extLst>
      <p:ext uri="{BB962C8B-B14F-4D97-AF65-F5344CB8AC3E}">
        <p14:creationId xmlns:p14="http://schemas.microsoft.com/office/powerpoint/2010/main" val="197733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graphicEl>
                                              <a:chart seriesIdx="0" categoryIdx="-4" bldStep="series"/>
                                            </p:graphicEl>
                                          </p:spTgt>
                                        </p:tgtEl>
                                        <p:attrNameLst>
                                          <p:attrName>style.visibility</p:attrName>
                                        </p:attrNameLst>
                                      </p:cBhvr>
                                      <p:to>
                                        <p:strVal val="visible"/>
                                      </p:to>
                                    </p:set>
                                    <p:animEffect transition="in" filter="wipe(left)">
                                      <p:cBhvr>
                                        <p:cTn id="7" dur="500"/>
                                        <p:tgtEl>
                                          <p:spTgt spid="13">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graphicEl>
                                              <a:chart seriesIdx="1" categoryIdx="-4" bldStep="series"/>
                                            </p:graphicEl>
                                          </p:spTgt>
                                        </p:tgtEl>
                                        <p:attrNameLst>
                                          <p:attrName>style.visibility</p:attrName>
                                        </p:attrNameLst>
                                      </p:cBhvr>
                                      <p:to>
                                        <p:strVal val="visible"/>
                                      </p:to>
                                    </p:set>
                                    <p:animEffect transition="in" filter="wipe(left)">
                                      <p:cBhvr>
                                        <p:cTn id="12" dur="500"/>
                                        <p:tgtEl>
                                          <p:spTgt spid="13">
                                            <p:graphicEl>
                                              <a:chart seriesIdx="1" categoryIdx="-4" bldStep="series"/>
                                            </p:graphic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Chart bld="series" animBg="0"/>
        </p:bldSub>
      </p:bldGraphic>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0"/>
          </p:nvPr>
        </p:nvSpPr>
        <p:spPr/>
        <p:txBody>
          <a:bodyPr/>
          <a:lstStyle/>
          <a:p>
            <a:r>
              <a:rPr lang="en-AU" dirty="0" smtClean="0"/>
              <a:t>1</a:t>
            </a:r>
            <a:endParaRPr lang="en-AU" dirty="0"/>
          </a:p>
        </p:txBody>
      </p:sp>
      <p:sp>
        <p:nvSpPr>
          <p:cNvPr id="11" name="TextBox 10"/>
          <p:cNvSpPr txBox="1"/>
          <p:nvPr/>
        </p:nvSpPr>
        <p:spPr>
          <a:xfrm>
            <a:off x="8172400" y="6453336"/>
            <a:ext cx="359644" cy="261610"/>
          </a:xfrm>
          <a:prstGeom prst="rect">
            <a:avLst/>
          </a:prstGeom>
          <a:noFill/>
        </p:spPr>
        <p:txBody>
          <a:bodyPr wrap="square" rtlCol="0">
            <a:spAutoFit/>
          </a:bodyPr>
          <a:lstStyle/>
          <a:p>
            <a:pPr algn="r"/>
            <a:fld id="{4AC75734-29A0-4459-8DCB-B0C411260264}" type="slidenum">
              <a:rPr lang="en-AU" sz="1050" smtClean="0"/>
              <a:pPr algn="r"/>
              <a:t>39</a:t>
            </a:fld>
            <a:endParaRPr lang="en-AU" sz="1050" dirty="0"/>
          </a:p>
        </p:txBody>
      </p:sp>
      <p:sp>
        <p:nvSpPr>
          <p:cNvPr id="8" name="Text Placeholder 4"/>
          <p:cNvSpPr>
            <a:spLocks noGrp="1"/>
          </p:cNvSpPr>
          <p:nvPr>
            <p:ph type="body" sz="quarter" idx="16"/>
          </p:nvPr>
        </p:nvSpPr>
        <p:spPr>
          <a:xfrm>
            <a:off x="467841" y="476325"/>
            <a:ext cx="6624439" cy="576411"/>
          </a:xfrm>
        </p:spPr>
        <p:txBody>
          <a:bodyPr/>
          <a:lstStyle/>
          <a:p>
            <a:r>
              <a:rPr lang="en-AU" dirty="0" smtClean="0"/>
              <a:t>Value/Disposability: digital cameras (H2)</a:t>
            </a:r>
            <a:endParaRPr lang="en-AU" dirty="0"/>
          </a:p>
        </p:txBody>
      </p:sp>
      <p:pic>
        <p:nvPicPr>
          <p:cNvPr id="7" name="Picture 6" descr="https://static.businessinsider.com/image/5a95d329aae6051f008b45d9.jpg?_ga=2.226190554.1965965413.1549627496-559447937.152593325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5441" y="1192441"/>
            <a:ext cx="7196230" cy="5397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7416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905000"/>
            <a:ext cx="7848600" cy="1356392"/>
          </a:xfrm>
        </p:spPr>
        <p:txBody>
          <a:bodyPr>
            <a:normAutofit fontScale="90000"/>
          </a:bodyPr>
          <a:lstStyle/>
          <a:p>
            <a:r>
              <a:rPr lang="en-AU" dirty="0" smtClean="0"/>
              <a:t>1. What we already 	know</a:t>
            </a:r>
            <a:endParaRPr lang="en-AU" dirty="0"/>
          </a:p>
        </p:txBody>
      </p:sp>
    </p:spTree>
    <p:extLst>
      <p:ext uri="{BB962C8B-B14F-4D97-AF65-F5344CB8AC3E}">
        <p14:creationId xmlns:p14="http://schemas.microsoft.com/office/powerpoint/2010/main" val="6783785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extLst>
              <p:ext uri="{D42A27DB-BD31-4B8C-83A1-F6EECF244321}">
                <p14:modId xmlns:p14="http://schemas.microsoft.com/office/powerpoint/2010/main" val="2902549733"/>
              </p:ext>
            </p:extLst>
          </p:nvPr>
        </p:nvGraphicFramePr>
        <p:xfrm>
          <a:off x="467840" y="1401150"/>
          <a:ext cx="8218959" cy="4955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Slide Number Placeholder 9"/>
          <p:cNvSpPr>
            <a:spLocks noGrp="1"/>
          </p:cNvSpPr>
          <p:nvPr>
            <p:ph type="sldNum" sz="quarter" idx="10"/>
          </p:nvPr>
        </p:nvSpPr>
        <p:spPr/>
        <p:txBody>
          <a:bodyPr/>
          <a:lstStyle/>
          <a:p>
            <a:r>
              <a:rPr lang="en-AU" dirty="0" smtClean="0"/>
              <a:t>1</a:t>
            </a:r>
            <a:endParaRPr lang="en-AU" dirty="0"/>
          </a:p>
        </p:txBody>
      </p:sp>
      <p:sp>
        <p:nvSpPr>
          <p:cNvPr id="11" name="TextBox 10"/>
          <p:cNvSpPr txBox="1"/>
          <p:nvPr/>
        </p:nvSpPr>
        <p:spPr>
          <a:xfrm>
            <a:off x="8172400" y="6453336"/>
            <a:ext cx="359644" cy="261610"/>
          </a:xfrm>
          <a:prstGeom prst="rect">
            <a:avLst/>
          </a:prstGeom>
          <a:noFill/>
        </p:spPr>
        <p:txBody>
          <a:bodyPr wrap="square" rtlCol="0">
            <a:spAutoFit/>
          </a:bodyPr>
          <a:lstStyle/>
          <a:p>
            <a:pPr algn="r"/>
            <a:fld id="{4AC75734-29A0-4459-8DCB-B0C411260264}" type="slidenum">
              <a:rPr lang="en-AU" sz="1050" smtClean="0"/>
              <a:pPr algn="r"/>
              <a:t>40</a:t>
            </a:fld>
            <a:endParaRPr lang="en-AU" sz="1050" dirty="0"/>
          </a:p>
        </p:txBody>
      </p:sp>
      <p:sp>
        <p:nvSpPr>
          <p:cNvPr id="6" name="TextBox 5"/>
          <p:cNvSpPr txBox="1"/>
          <p:nvPr/>
        </p:nvSpPr>
        <p:spPr>
          <a:xfrm>
            <a:off x="971600" y="5118283"/>
            <a:ext cx="5616624" cy="830997"/>
          </a:xfrm>
          <a:prstGeom prst="rect">
            <a:avLst/>
          </a:prstGeom>
          <a:solidFill>
            <a:schemeClr val="bg1"/>
          </a:solidFill>
        </p:spPr>
        <p:txBody>
          <a:bodyPr wrap="square" rtlCol="0">
            <a:spAutoFit/>
          </a:bodyPr>
          <a:lstStyle/>
          <a:p>
            <a:pPr algn="ctr"/>
            <a:r>
              <a:rPr lang="en-AU" sz="2400" b="1" i="1" dirty="0" smtClean="0">
                <a:solidFill>
                  <a:srgbClr val="FF0000"/>
                </a:solidFill>
              </a:rPr>
              <a:t>Camera </a:t>
            </a:r>
            <a:r>
              <a:rPr lang="en-AU" sz="2400" b="1" i="1" dirty="0" err="1" smtClean="0">
                <a:solidFill>
                  <a:srgbClr val="FF0000"/>
                </a:solidFill>
              </a:rPr>
              <a:t>thefts:Camera</a:t>
            </a:r>
            <a:r>
              <a:rPr lang="en-AU" sz="2400" b="1" i="1" dirty="0" smtClean="0">
                <a:solidFill>
                  <a:srgbClr val="FF0000"/>
                </a:solidFill>
              </a:rPr>
              <a:t> shipments</a:t>
            </a:r>
            <a:r>
              <a:rPr lang="en-AU" sz="2400" b="1" i="1" dirty="0">
                <a:solidFill>
                  <a:srgbClr val="FF0000"/>
                </a:solidFill>
              </a:rPr>
              <a:t/>
            </a:r>
            <a:br>
              <a:rPr lang="en-AU" sz="2400" b="1" i="1" dirty="0">
                <a:solidFill>
                  <a:srgbClr val="FF0000"/>
                </a:solidFill>
              </a:rPr>
            </a:br>
            <a:r>
              <a:rPr lang="en-AU" sz="2400" b="1" i="1" dirty="0" smtClean="0">
                <a:solidFill>
                  <a:srgbClr val="FF0000"/>
                </a:solidFill>
              </a:rPr>
              <a:t>r</a:t>
            </a:r>
            <a:r>
              <a:rPr lang="en-AU" sz="2400" b="1" dirty="0" smtClean="0">
                <a:solidFill>
                  <a:srgbClr val="FF0000"/>
                </a:solidFill>
              </a:rPr>
              <a:t> = 0.96</a:t>
            </a:r>
            <a:endParaRPr lang="en-AU" sz="2400" b="1" i="1" dirty="0">
              <a:solidFill>
                <a:srgbClr val="FF0000"/>
              </a:solidFill>
            </a:endParaRPr>
          </a:p>
        </p:txBody>
      </p:sp>
      <p:sp>
        <p:nvSpPr>
          <p:cNvPr id="8" name="Text Placeholder 4"/>
          <p:cNvSpPr>
            <a:spLocks noGrp="1"/>
          </p:cNvSpPr>
          <p:nvPr>
            <p:ph type="body" sz="quarter" idx="16"/>
          </p:nvPr>
        </p:nvSpPr>
        <p:spPr>
          <a:xfrm>
            <a:off x="467841" y="476325"/>
            <a:ext cx="6624439" cy="576411"/>
          </a:xfrm>
        </p:spPr>
        <p:txBody>
          <a:bodyPr/>
          <a:lstStyle/>
          <a:p>
            <a:r>
              <a:rPr lang="en-AU" dirty="0" smtClean="0"/>
              <a:t>Value/Disposability: digital cameras (H2)</a:t>
            </a:r>
            <a:endParaRPr lang="en-AU" dirty="0"/>
          </a:p>
        </p:txBody>
      </p:sp>
      <p:cxnSp>
        <p:nvCxnSpPr>
          <p:cNvPr id="12" name="Straight Arrow Connector 11"/>
          <p:cNvCxnSpPr/>
          <p:nvPr/>
        </p:nvCxnSpPr>
        <p:spPr>
          <a:xfrm flipV="1">
            <a:off x="3851920" y="2996952"/>
            <a:ext cx="0" cy="792088"/>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699792" y="3875844"/>
            <a:ext cx="2160240" cy="523220"/>
          </a:xfrm>
          <a:prstGeom prst="rect">
            <a:avLst/>
          </a:prstGeom>
          <a:solidFill>
            <a:schemeClr val="bg1"/>
          </a:solidFill>
        </p:spPr>
        <p:txBody>
          <a:bodyPr wrap="square" rtlCol="0">
            <a:spAutoFit/>
          </a:bodyPr>
          <a:lstStyle/>
          <a:p>
            <a:pPr algn="ctr"/>
            <a:r>
              <a:rPr lang="en-AU" sz="1400" dirty="0" smtClean="0"/>
              <a:t>Instagram commenced Oct 2010</a:t>
            </a:r>
            <a:endParaRPr lang="en-AU" sz="1400" dirty="0"/>
          </a:p>
        </p:txBody>
      </p:sp>
    </p:spTree>
    <p:extLst>
      <p:ext uri="{BB962C8B-B14F-4D97-AF65-F5344CB8AC3E}">
        <p14:creationId xmlns:p14="http://schemas.microsoft.com/office/powerpoint/2010/main" val="254512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graphicEl>
                                              <a:chart seriesIdx="2" categoryIdx="-4" bldStep="series"/>
                                            </p:graphicEl>
                                          </p:spTgt>
                                        </p:tgtEl>
                                        <p:attrNameLst>
                                          <p:attrName>style.visibility</p:attrName>
                                        </p:attrNameLst>
                                      </p:cBhvr>
                                      <p:to>
                                        <p:strVal val="visible"/>
                                      </p:to>
                                    </p:set>
                                    <p:animEffect transition="in" filter="wipe(left)">
                                      <p:cBhvr>
                                        <p:cTn id="7" dur="500"/>
                                        <p:tgtEl>
                                          <p:spTgt spid="14">
                                            <p:graphicEl>
                                              <a:chart seriesIdx="2" categoryIdx="-4" bldStep="series"/>
                                            </p:graphicEl>
                                          </p:spTgt>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500"/>
                            </p:stCondLst>
                            <p:childTnLst>
                              <p:par>
                                <p:cTn id="13" presetID="1"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uiExpand="1">
        <p:bldSub>
          <a:bldChart bld="series" animBg="0"/>
        </p:bldSub>
      </p:bldGraphic>
      <p:bldP spid="6"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47498" y="6596619"/>
            <a:ext cx="396238" cy="246221"/>
          </a:xfrm>
          <a:prstGeom prst="rect">
            <a:avLst/>
          </a:prstGeom>
          <a:noFill/>
        </p:spPr>
        <p:txBody>
          <a:bodyPr wrap="square" rtlCol="0">
            <a:spAutoFit/>
          </a:bodyPr>
          <a:lstStyle/>
          <a:p>
            <a:pPr algn="r"/>
            <a:fld id="{E904AEB7-39B6-4B11-8FF7-33A6200F2244}" type="slidenum">
              <a:rPr lang="en-AU" sz="1000" b="1"/>
              <a:t>41</a:t>
            </a:fld>
            <a:endParaRPr lang="en-AU" sz="1000" b="1" dirty="0"/>
          </a:p>
        </p:txBody>
      </p:sp>
      <p:pic>
        <p:nvPicPr>
          <p:cNvPr id="2" name="Picture 1"/>
          <p:cNvPicPr>
            <a:picLocks noChangeAspect="1"/>
          </p:cNvPicPr>
          <p:nvPr/>
        </p:nvPicPr>
        <p:blipFill>
          <a:blip r:embed="rId3"/>
          <a:stretch>
            <a:fillRect/>
          </a:stretch>
        </p:blipFill>
        <p:spPr>
          <a:xfrm>
            <a:off x="1600200" y="1295399"/>
            <a:ext cx="5943600" cy="5396051"/>
          </a:xfrm>
          <a:prstGeom prst="rect">
            <a:avLst/>
          </a:prstGeom>
        </p:spPr>
      </p:pic>
      <p:sp>
        <p:nvSpPr>
          <p:cNvPr id="6" name="Text Placeholder 4"/>
          <p:cNvSpPr txBox="1">
            <a:spLocks/>
          </p:cNvSpPr>
          <p:nvPr/>
        </p:nvSpPr>
        <p:spPr>
          <a:xfrm>
            <a:off x="467841" y="476325"/>
            <a:ext cx="6408415" cy="57641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AU" sz="2500" b="1" dirty="0">
                <a:solidFill>
                  <a:srgbClr val="27348B"/>
                </a:solidFill>
              </a:rPr>
              <a:t>Value/Disposability: digital cameras (H2)</a:t>
            </a:r>
          </a:p>
        </p:txBody>
      </p:sp>
    </p:spTree>
    <p:extLst>
      <p:ext uri="{BB962C8B-B14F-4D97-AF65-F5344CB8AC3E}">
        <p14:creationId xmlns:p14="http://schemas.microsoft.com/office/powerpoint/2010/main" val="263654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905000"/>
            <a:ext cx="7848600" cy="1356392"/>
          </a:xfrm>
        </p:spPr>
        <p:txBody>
          <a:bodyPr>
            <a:normAutofit/>
          </a:bodyPr>
          <a:lstStyle/>
          <a:p>
            <a:r>
              <a:rPr lang="en-AU" dirty="0" smtClean="0"/>
              <a:t>5. Who cares?</a:t>
            </a:r>
            <a:endParaRPr lang="en-AU" dirty="0"/>
          </a:p>
        </p:txBody>
      </p:sp>
    </p:spTree>
    <p:extLst>
      <p:ext uri="{BB962C8B-B14F-4D97-AF65-F5344CB8AC3E}">
        <p14:creationId xmlns:p14="http://schemas.microsoft.com/office/powerpoint/2010/main" val="6488794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8"/>
          </p:nvPr>
        </p:nvSpPr>
        <p:spPr>
          <a:xfrm>
            <a:off x="467544" y="1484783"/>
            <a:ext cx="8064500" cy="4680521"/>
          </a:xfrm>
        </p:spPr>
        <p:txBody>
          <a:bodyPr/>
          <a:lstStyle/>
          <a:p>
            <a:pPr marL="285750" lvl="1">
              <a:lnSpc>
                <a:spcPct val="114000"/>
              </a:lnSpc>
              <a:spcAft>
                <a:spcPts val="1200"/>
              </a:spcAft>
              <a:buFont typeface="Arial" panose="020B0604020202020204" pitchFamily="34" charset="0"/>
              <a:buChar char="•"/>
            </a:pPr>
            <a:r>
              <a:rPr lang="en-AU" sz="2000" dirty="0" smtClean="0"/>
              <a:t>Decline in burglary with loss</a:t>
            </a:r>
          </a:p>
          <a:p>
            <a:pPr marL="285750" lvl="1">
              <a:lnSpc>
                <a:spcPct val="114000"/>
              </a:lnSpc>
              <a:spcAft>
                <a:spcPts val="1200"/>
              </a:spcAft>
              <a:buFont typeface="Arial" panose="020B0604020202020204" pitchFamily="34" charset="0"/>
              <a:buChar char="•"/>
            </a:pPr>
            <a:r>
              <a:rPr lang="en-AU" sz="2000" dirty="0" smtClean="0"/>
              <a:t>Less cash being taken, in a pattern that matches cash usage decline (jewellery stolen at the same rate)</a:t>
            </a:r>
          </a:p>
          <a:p>
            <a:pPr marL="285750" lvl="1">
              <a:lnSpc>
                <a:spcPct val="114000"/>
              </a:lnSpc>
              <a:spcAft>
                <a:spcPts val="1200"/>
              </a:spcAft>
              <a:buFont typeface="Arial" panose="020B0604020202020204" pitchFamily="34" charset="0"/>
              <a:buChar char="•"/>
            </a:pPr>
            <a:r>
              <a:rPr lang="en-AU" sz="2000" dirty="0" smtClean="0"/>
              <a:t>Fewer cameras stolen (aligned with improved smart phone cameras) and fewer phones stolen (aligned with biometric introduction)</a:t>
            </a:r>
          </a:p>
          <a:p>
            <a:pPr marL="285750" lvl="1">
              <a:lnSpc>
                <a:spcPct val="114000"/>
              </a:lnSpc>
              <a:buFont typeface="Arial" panose="020B0604020202020204" pitchFamily="34" charset="0"/>
              <a:buChar char="•"/>
            </a:pPr>
            <a:r>
              <a:rPr lang="en-AU" sz="2000" dirty="0" smtClean="0"/>
              <a:t>Shorter product life-cycle influencing demand and value for specific stolen goods</a:t>
            </a:r>
          </a:p>
          <a:p>
            <a:pPr marL="1200150" lvl="1" indent="-457200">
              <a:lnSpc>
                <a:spcPct val="114000"/>
              </a:lnSpc>
              <a:spcAft>
                <a:spcPts val="1200"/>
              </a:spcAft>
              <a:buFont typeface="Courier New" panose="02070309020205020404" pitchFamily="49" charset="0"/>
              <a:buChar char="o"/>
            </a:pPr>
            <a:r>
              <a:rPr lang="en-AU" sz="1800" dirty="0"/>
              <a:t>Value determined by location in the life-cycle relative to other similar </a:t>
            </a:r>
            <a:r>
              <a:rPr lang="en-AU" sz="1800" dirty="0" smtClean="0"/>
              <a:t>products</a:t>
            </a:r>
          </a:p>
          <a:p>
            <a:pPr marL="285750" lvl="1">
              <a:lnSpc>
                <a:spcPct val="114000"/>
              </a:lnSpc>
              <a:spcAft>
                <a:spcPts val="1200"/>
              </a:spcAft>
              <a:buFont typeface="Arial" panose="020B0604020202020204" pitchFamily="34" charset="0"/>
              <a:buChar char="•"/>
            </a:pPr>
            <a:r>
              <a:rPr lang="en-AU" sz="2000" dirty="0"/>
              <a:t>Looking </a:t>
            </a:r>
            <a:r>
              <a:rPr lang="en-AU" sz="2000" dirty="0" smtClean="0"/>
              <a:t>within-product </a:t>
            </a:r>
            <a:r>
              <a:rPr lang="en-AU" sz="2000" dirty="0"/>
              <a:t>categories is important to see trends</a:t>
            </a:r>
          </a:p>
        </p:txBody>
      </p:sp>
      <p:sp>
        <p:nvSpPr>
          <p:cNvPr id="5" name="Text Placeholder 4"/>
          <p:cNvSpPr>
            <a:spLocks noGrp="1"/>
          </p:cNvSpPr>
          <p:nvPr>
            <p:ph type="body" sz="quarter" idx="16"/>
          </p:nvPr>
        </p:nvSpPr>
        <p:spPr>
          <a:xfrm>
            <a:off x="467841" y="476325"/>
            <a:ext cx="6408415" cy="576411"/>
          </a:xfrm>
        </p:spPr>
        <p:txBody>
          <a:bodyPr/>
          <a:lstStyle/>
          <a:p>
            <a:r>
              <a:rPr lang="en-AU" dirty="0" smtClean="0"/>
              <a:t>Summing it up</a:t>
            </a:r>
            <a:endParaRPr lang="en-AU" dirty="0"/>
          </a:p>
        </p:txBody>
      </p:sp>
      <p:sp>
        <p:nvSpPr>
          <p:cNvPr id="10" name="Slide Number Placeholder 9"/>
          <p:cNvSpPr>
            <a:spLocks noGrp="1"/>
          </p:cNvSpPr>
          <p:nvPr>
            <p:ph type="sldNum" sz="quarter" idx="10"/>
          </p:nvPr>
        </p:nvSpPr>
        <p:spPr/>
        <p:txBody>
          <a:bodyPr/>
          <a:lstStyle/>
          <a:p>
            <a:r>
              <a:rPr lang="en-AU" dirty="0" smtClean="0"/>
              <a:t>1</a:t>
            </a:r>
            <a:endParaRPr lang="en-AU" dirty="0"/>
          </a:p>
        </p:txBody>
      </p:sp>
      <p:sp>
        <p:nvSpPr>
          <p:cNvPr id="11" name="TextBox 10"/>
          <p:cNvSpPr txBox="1"/>
          <p:nvPr/>
        </p:nvSpPr>
        <p:spPr>
          <a:xfrm>
            <a:off x="8172400" y="6453336"/>
            <a:ext cx="359644" cy="261610"/>
          </a:xfrm>
          <a:prstGeom prst="rect">
            <a:avLst/>
          </a:prstGeom>
          <a:noFill/>
        </p:spPr>
        <p:txBody>
          <a:bodyPr wrap="square" rtlCol="0">
            <a:spAutoFit/>
          </a:bodyPr>
          <a:lstStyle/>
          <a:p>
            <a:pPr algn="r"/>
            <a:fld id="{4AC75734-29A0-4459-8DCB-B0C411260264}" type="slidenum">
              <a:rPr lang="en-AU" sz="1050" smtClean="0"/>
              <a:pPr algn="r"/>
              <a:t>43</a:t>
            </a:fld>
            <a:endParaRPr lang="en-AU" sz="1050" dirty="0"/>
          </a:p>
        </p:txBody>
      </p:sp>
    </p:spTree>
    <p:extLst>
      <p:ext uri="{BB962C8B-B14F-4D97-AF65-F5344CB8AC3E}">
        <p14:creationId xmlns:p14="http://schemas.microsoft.com/office/powerpoint/2010/main" val="193851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8"/>
          </p:nvPr>
        </p:nvSpPr>
        <p:spPr>
          <a:xfrm>
            <a:off x="467544" y="1484783"/>
            <a:ext cx="8219256" cy="4680521"/>
          </a:xfrm>
        </p:spPr>
        <p:txBody>
          <a:bodyPr/>
          <a:lstStyle/>
          <a:p>
            <a:pPr marL="285750" lvl="1">
              <a:lnSpc>
                <a:spcPct val="114000"/>
              </a:lnSpc>
              <a:spcAft>
                <a:spcPts val="1200"/>
              </a:spcAft>
              <a:buFont typeface="Arial" panose="020B0604020202020204" pitchFamily="34" charset="0"/>
              <a:buChar char="•"/>
            </a:pPr>
            <a:r>
              <a:rPr lang="en-AU" sz="2000" dirty="0" smtClean="0"/>
              <a:t>Making things less available (within properties) and less disposable/valuable is likely having an impact on reducing offender motivation to commit burglaries</a:t>
            </a:r>
          </a:p>
          <a:p>
            <a:pPr marL="285750" lvl="1">
              <a:lnSpc>
                <a:spcPct val="114000"/>
              </a:lnSpc>
              <a:spcAft>
                <a:spcPts val="1200"/>
              </a:spcAft>
              <a:buFont typeface="Arial" panose="020B0604020202020204" pitchFamily="34" charset="0"/>
              <a:buChar char="•"/>
            </a:pPr>
            <a:r>
              <a:rPr lang="en-AU" sz="2000" dirty="0" smtClean="0"/>
              <a:t>This idea is compatible with the security hypothesis and can operate in parallel</a:t>
            </a:r>
          </a:p>
          <a:p>
            <a:pPr marL="285750" lvl="1">
              <a:lnSpc>
                <a:spcPct val="114000"/>
              </a:lnSpc>
              <a:buFont typeface="Arial" panose="020B0604020202020204" pitchFamily="34" charset="0"/>
              <a:buChar char="•"/>
            </a:pPr>
            <a:r>
              <a:rPr lang="en-AU" sz="2000" dirty="0" smtClean="0"/>
              <a:t>Also compatible with explanations of offending that draw on cognitive psychology (domain-specific expertise) and economics</a:t>
            </a:r>
          </a:p>
          <a:p>
            <a:pPr marL="1200150" lvl="1" indent="-457200">
              <a:lnSpc>
                <a:spcPct val="114000"/>
              </a:lnSpc>
              <a:buFont typeface="Courier New" panose="02070309020205020404" pitchFamily="49" charset="0"/>
              <a:buChar char="o"/>
            </a:pPr>
            <a:r>
              <a:rPr lang="en-AU" sz="1800" dirty="0" smtClean="0"/>
              <a:t>Offenders have reduced opportunity to ‘learn’ how to be an effective burglar – fewer available targets (macro- and </a:t>
            </a:r>
            <a:r>
              <a:rPr lang="en-AU" sz="1800" dirty="0" err="1" smtClean="0"/>
              <a:t>meso</a:t>
            </a:r>
            <a:r>
              <a:rPr lang="en-AU" sz="1800" dirty="0" smtClean="0"/>
              <a:t>-level) and less chance to gain financial reward</a:t>
            </a:r>
          </a:p>
          <a:p>
            <a:pPr marL="1200150" lvl="1" indent="-457200">
              <a:lnSpc>
                <a:spcPct val="114000"/>
              </a:lnSpc>
              <a:buFont typeface="Courier New" panose="02070309020205020404" pitchFamily="49" charset="0"/>
              <a:buChar char="o"/>
            </a:pPr>
            <a:r>
              <a:rPr lang="en-AU" sz="1800" dirty="0" smtClean="0"/>
              <a:t>A </a:t>
            </a:r>
            <a:r>
              <a:rPr lang="en-AU" sz="1800" dirty="0"/>
              <a:t>no-result burglary and/or failed attempts to sell items that are stolen may well influence the perceived utility of </a:t>
            </a:r>
            <a:r>
              <a:rPr lang="en-AU" sz="1800" dirty="0" smtClean="0"/>
              <a:t>burglary</a:t>
            </a:r>
          </a:p>
          <a:p>
            <a:pPr marL="1200150" lvl="1" indent="-457200">
              <a:lnSpc>
                <a:spcPct val="114000"/>
              </a:lnSpc>
              <a:spcAft>
                <a:spcPts val="1200"/>
              </a:spcAft>
              <a:buFont typeface="Courier New" panose="02070309020205020404" pitchFamily="49" charset="0"/>
              <a:buChar char="o"/>
            </a:pPr>
            <a:r>
              <a:rPr lang="en-AU" sz="1800" dirty="0" smtClean="0"/>
              <a:t>Reducing </a:t>
            </a:r>
            <a:r>
              <a:rPr lang="en-AU" sz="1800" dirty="0"/>
              <a:t>the attractiveness of engaging in this crime in the future </a:t>
            </a:r>
          </a:p>
          <a:p>
            <a:pPr marL="285750" lvl="1">
              <a:lnSpc>
                <a:spcPct val="114000"/>
              </a:lnSpc>
              <a:spcAft>
                <a:spcPts val="1200"/>
              </a:spcAft>
              <a:buFont typeface="Arial" panose="020B0604020202020204" pitchFamily="34" charset="0"/>
              <a:buChar char="•"/>
            </a:pPr>
            <a:endParaRPr lang="en-AU" sz="2000" dirty="0"/>
          </a:p>
        </p:txBody>
      </p:sp>
      <p:sp>
        <p:nvSpPr>
          <p:cNvPr id="5" name="Text Placeholder 4"/>
          <p:cNvSpPr>
            <a:spLocks noGrp="1"/>
          </p:cNvSpPr>
          <p:nvPr>
            <p:ph type="body" sz="quarter" idx="16"/>
          </p:nvPr>
        </p:nvSpPr>
        <p:spPr>
          <a:xfrm>
            <a:off x="467841" y="476325"/>
            <a:ext cx="6408415" cy="576411"/>
          </a:xfrm>
        </p:spPr>
        <p:txBody>
          <a:bodyPr/>
          <a:lstStyle/>
          <a:p>
            <a:r>
              <a:rPr lang="en-AU" dirty="0" smtClean="0"/>
              <a:t>Implications for theory</a:t>
            </a:r>
            <a:endParaRPr lang="en-AU" dirty="0"/>
          </a:p>
        </p:txBody>
      </p:sp>
      <p:sp>
        <p:nvSpPr>
          <p:cNvPr id="10" name="Slide Number Placeholder 9"/>
          <p:cNvSpPr>
            <a:spLocks noGrp="1"/>
          </p:cNvSpPr>
          <p:nvPr>
            <p:ph type="sldNum" sz="quarter" idx="10"/>
          </p:nvPr>
        </p:nvSpPr>
        <p:spPr/>
        <p:txBody>
          <a:bodyPr/>
          <a:lstStyle/>
          <a:p>
            <a:r>
              <a:rPr lang="en-AU" dirty="0" smtClean="0"/>
              <a:t>1</a:t>
            </a:r>
            <a:endParaRPr lang="en-AU" dirty="0"/>
          </a:p>
        </p:txBody>
      </p:sp>
      <p:sp>
        <p:nvSpPr>
          <p:cNvPr id="11" name="TextBox 10"/>
          <p:cNvSpPr txBox="1"/>
          <p:nvPr/>
        </p:nvSpPr>
        <p:spPr>
          <a:xfrm>
            <a:off x="8172400" y="6453336"/>
            <a:ext cx="359644" cy="261610"/>
          </a:xfrm>
          <a:prstGeom prst="rect">
            <a:avLst/>
          </a:prstGeom>
          <a:noFill/>
        </p:spPr>
        <p:txBody>
          <a:bodyPr wrap="square" rtlCol="0">
            <a:spAutoFit/>
          </a:bodyPr>
          <a:lstStyle/>
          <a:p>
            <a:pPr algn="r"/>
            <a:fld id="{4AC75734-29A0-4459-8DCB-B0C411260264}" type="slidenum">
              <a:rPr lang="en-AU" sz="1050" smtClean="0"/>
              <a:pPr algn="r"/>
              <a:t>44</a:t>
            </a:fld>
            <a:endParaRPr lang="en-AU" sz="1050" dirty="0"/>
          </a:p>
        </p:txBody>
      </p:sp>
    </p:spTree>
    <p:extLst>
      <p:ext uri="{BB962C8B-B14F-4D97-AF65-F5344CB8AC3E}">
        <p14:creationId xmlns:p14="http://schemas.microsoft.com/office/powerpoint/2010/main" val="419194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8"/>
          </p:nvPr>
        </p:nvSpPr>
        <p:spPr>
          <a:xfrm>
            <a:off x="467544" y="1484783"/>
            <a:ext cx="8064500" cy="4680521"/>
          </a:xfrm>
        </p:spPr>
        <p:txBody>
          <a:bodyPr/>
          <a:lstStyle/>
          <a:p>
            <a:pPr marL="285750" lvl="1">
              <a:lnSpc>
                <a:spcPct val="114000"/>
              </a:lnSpc>
              <a:spcAft>
                <a:spcPts val="1200"/>
              </a:spcAft>
              <a:buFont typeface="Arial" panose="020B0604020202020204" pitchFamily="34" charset="0"/>
              <a:buChar char="•"/>
            </a:pPr>
            <a:r>
              <a:rPr lang="en-AU" sz="2000" dirty="0" smtClean="0"/>
              <a:t>Clear implications for targeted prevention interventions</a:t>
            </a:r>
          </a:p>
          <a:p>
            <a:pPr marL="285750" lvl="1">
              <a:lnSpc>
                <a:spcPct val="114000"/>
              </a:lnSpc>
              <a:buFont typeface="Arial" panose="020B0604020202020204" pitchFamily="34" charset="0"/>
              <a:buChar char="•"/>
            </a:pPr>
            <a:r>
              <a:rPr lang="en-AU" sz="2000" dirty="0"/>
              <a:t>Continue to design-in/create techniques to reduce disposability of stolen </a:t>
            </a:r>
            <a:r>
              <a:rPr lang="en-AU" sz="2000" dirty="0" smtClean="0"/>
              <a:t>goods</a:t>
            </a:r>
          </a:p>
          <a:p>
            <a:pPr marL="1200150" lvl="1" indent="-457200">
              <a:lnSpc>
                <a:spcPct val="114000"/>
              </a:lnSpc>
              <a:spcAft>
                <a:spcPts val="1200"/>
              </a:spcAft>
              <a:buFont typeface="Courier New" panose="02070309020205020404" pitchFamily="49" charset="0"/>
              <a:buChar char="o"/>
            </a:pPr>
            <a:r>
              <a:rPr lang="en-AU" sz="1800" dirty="0"/>
              <a:t>e.g., phone kill switches, immobilizers, preferred purchasers of second hand metal, bike </a:t>
            </a:r>
            <a:r>
              <a:rPr lang="en-AU" sz="1800" dirty="0" smtClean="0"/>
              <a:t>registers</a:t>
            </a:r>
            <a:endParaRPr lang="en-AU" sz="1800" dirty="0"/>
          </a:p>
          <a:p>
            <a:pPr marL="285750" lvl="1">
              <a:lnSpc>
                <a:spcPct val="114000"/>
              </a:lnSpc>
              <a:buFont typeface="Arial" panose="020B0604020202020204" pitchFamily="34" charset="0"/>
              <a:buChar char="•"/>
            </a:pPr>
            <a:r>
              <a:rPr lang="en-AU" sz="2000" dirty="0"/>
              <a:t>Continue to disrupt stolen goods markets (traditional and emerging e-markets), using current trends in burglary and stolen goods data to prioritise </a:t>
            </a:r>
            <a:r>
              <a:rPr lang="en-AU" sz="2000" dirty="0" smtClean="0"/>
              <a:t>focus</a:t>
            </a:r>
          </a:p>
          <a:p>
            <a:pPr marL="1200150" lvl="1" indent="-457200">
              <a:lnSpc>
                <a:spcPct val="114000"/>
              </a:lnSpc>
              <a:spcAft>
                <a:spcPts val="1200"/>
              </a:spcAft>
              <a:buFont typeface="Courier New" panose="02070309020205020404" pitchFamily="49" charset="0"/>
              <a:buChar char="o"/>
            </a:pPr>
            <a:r>
              <a:rPr lang="en-AU" sz="1800" dirty="0"/>
              <a:t>The market reduction </a:t>
            </a:r>
            <a:r>
              <a:rPr lang="en-AU" sz="1800" dirty="0" smtClean="0"/>
              <a:t>approach </a:t>
            </a:r>
            <a:r>
              <a:rPr lang="en-AU" sz="1800" dirty="0"/>
              <a:t>(see Sutton) </a:t>
            </a:r>
          </a:p>
          <a:p>
            <a:pPr marL="285750" lvl="1">
              <a:lnSpc>
                <a:spcPct val="114000"/>
              </a:lnSpc>
              <a:spcAft>
                <a:spcPts val="1200"/>
              </a:spcAft>
              <a:buFont typeface="Arial" panose="020B0604020202020204" pitchFamily="34" charset="0"/>
              <a:buChar char="•"/>
            </a:pPr>
            <a:r>
              <a:rPr lang="en-AU" sz="2000" dirty="0" smtClean="0"/>
              <a:t>Potential </a:t>
            </a:r>
            <a:r>
              <a:rPr lang="en-AU" sz="2000" dirty="0"/>
              <a:t>for long-term sustainable crime prevention without arrest or conviction (much like car immobilisers</a:t>
            </a:r>
            <a:r>
              <a:rPr lang="en-AU" sz="2000" dirty="0" smtClean="0"/>
              <a:t>)</a:t>
            </a:r>
            <a:endParaRPr lang="en-AU" sz="2000" dirty="0"/>
          </a:p>
          <a:p>
            <a:pPr marL="285750" lvl="1">
              <a:lnSpc>
                <a:spcPct val="114000"/>
              </a:lnSpc>
              <a:spcAft>
                <a:spcPts val="1200"/>
              </a:spcAft>
              <a:buFont typeface="Arial" panose="020B0604020202020204" pitchFamily="34" charset="0"/>
              <a:buChar char="•"/>
            </a:pPr>
            <a:endParaRPr lang="en-AU" sz="2000" dirty="0" smtClean="0"/>
          </a:p>
          <a:p>
            <a:pPr marL="285750" lvl="1">
              <a:lnSpc>
                <a:spcPct val="114000"/>
              </a:lnSpc>
              <a:spcAft>
                <a:spcPts val="1200"/>
              </a:spcAft>
              <a:buFont typeface="Arial" panose="020B0604020202020204" pitchFamily="34" charset="0"/>
              <a:buChar char="•"/>
            </a:pPr>
            <a:endParaRPr lang="en-AU" sz="2000" dirty="0"/>
          </a:p>
        </p:txBody>
      </p:sp>
      <p:sp>
        <p:nvSpPr>
          <p:cNvPr id="5" name="Text Placeholder 4"/>
          <p:cNvSpPr>
            <a:spLocks noGrp="1"/>
          </p:cNvSpPr>
          <p:nvPr>
            <p:ph type="body" sz="quarter" idx="16"/>
          </p:nvPr>
        </p:nvSpPr>
        <p:spPr>
          <a:xfrm>
            <a:off x="467841" y="476325"/>
            <a:ext cx="6408415" cy="576411"/>
          </a:xfrm>
        </p:spPr>
        <p:txBody>
          <a:bodyPr/>
          <a:lstStyle/>
          <a:p>
            <a:r>
              <a:rPr lang="en-AU" dirty="0" smtClean="0"/>
              <a:t>Practical implications</a:t>
            </a:r>
            <a:endParaRPr lang="en-AU" dirty="0"/>
          </a:p>
        </p:txBody>
      </p:sp>
      <p:sp>
        <p:nvSpPr>
          <p:cNvPr id="10" name="Slide Number Placeholder 9"/>
          <p:cNvSpPr>
            <a:spLocks noGrp="1"/>
          </p:cNvSpPr>
          <p:nvPr>
            <p:ph type="sldNum" sz="quarter" idx="10"/>
          </p:nvPr>
        </p:nvSpPr>
        <p:spPr/>
        <p:txBody>
          <a:bodyPr/>
          <a:lstStyle/>
          <a:p>
            <a:r>
              <a:rPr lang="en-AU" dirty="0" smtClean="0"/>
              <a:t>1</a:t>
            </a:r>
            <a:endParaRPr lang="en-AU" dirty="0"/>
          </a:p>
        </p:txBody>
      </p:sp>
      <p:sp>
        <p:nvSpPr>
          <p:cNvPr id="11" name="TextBox 10"/>
          <p:cNvSpPr txBox="1"/>
          <p:nvPr/>
        </p:nvSpPr>
        <p:spPr>
          <a:xfrm>
            <a:off x="8172400" y="6453336"/>
            <a:ext cx="359644" cy="261610"/>
          </a:xfrm>
          <a:prstGeom prst="rect">
            <a:avLst/>
          </a:prstGeom>
          <a:noFill/>
        </p:spPr>
        <p:txBody>
          <a:bodyPr wrap="square" rtlCol="0">
            <a:spAutoFit/>
          </a:bodyPr>
          <a:lstStyle/>
          <a:p>
            <a:pPr algn="r"/>
            <a:fld id="{4AC75734-29A0-4459-8DCB-B0C411260264}" type="slidenum">
              <a:rPr lang="en-AU" sz="1050" smtClean="0"/>
              <a:pPr algn="r"/>
              <a:t>45</a:t>
            </a:fld>
            <a:endParaRPr lang="en-AU" sz="1050" dirty="0"/>
          </a:p>
        </p:txBody>
      </p:sp>
    </p:spTree>
    <p:extLst>
      <p:ext uri="{BB962C8B-B14F-4D97-AF65-F5344CB8AC3E}">
        <p14:creationId xmlns:p14="http://schemas.microsoft.com/office/powerpoint/2010/main" val="325654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8"/>
          </p:nvPr>
        </p:nvSpPr>
        <p:spPr>
          <a:xfrm>
            <a:off x="467544" y="1484783"/>
            <a:ext cx="8064500" cy="4680521"/>
          </a:xfrm>
        </p:spPr>
        <p:txBody>
          <a:bodyPr/>
          <a:lstStyle/>
          <a:p>
            <a:pPr marL="285750" lvl="1">
              <a:lnSpc>
                <a:spcPct val="114000"/>
              </a:lnSpc>
              <a:spcAft>
                <a:spcPts val="1800"/>
              </a:spcAft>
              <a:buFont typeface="Arial" panose="020B0604020202020204" pitchFamily="34" charset="0"/>
              <a:buChar char="•"/>
            </a:pPr>
            <a:r>
              <a:rPr lang="en-AU" sz="2000" dirty="0" smtClean="0"/>
              <a:t>Use available data to monitor trends</a:t>
            </a:r>
          </a:p>
          <a:p>
            <a:pPr marL="285750" lvl="1">
              <a:lnSpc>
                <a:spcPct val="114000"/>
              </a:lnSpc>
              <a:buFont typeface="Arial" panose="020B0604020202020204" pitchFamily="34" charset="0"/>
              <a:buChar char="•"/>
            </a:pPr>
            <a:r>
              <a:rPr lang="en-AU" sz="2000" dirty="0"/>
              <a:t>Find out more about the stolen goods market in </a:t>
            </a:r>
            <a:r>
              <a:rPr lang="en-AU" sz="2000" dirty="0" smtClean="0"/>
              <a:t>Australia</a:t>
            </a:r>
          </a:p>
          <a:p>
            <a:pPr marL="1200150" lvl="1" indent="-457200">
              <a:lnSpc>
                <a:spcPct val="114000"/>
              </a:lnSpc>
              <a:spcAft>
                <a:spcPts val="1800"/>
              </a:spcAft>
              <a:buFont typeface="Courier New" panose="02070309020205020404" pitchFamily="49" charset="0"/>
              <a:buChar char="o"/>
            </a:pPr>
            <a:r>
              <a:rPr lang="en-AU" sz="1800" dirty="0"/>
              <a:t>The more we know, the more we can do to disrupt </a:t>
            </a:r>
            <a:r>
              <a:rPr lang="en-AU" sz="1800" dirty="0" smtClean="0"/>
              <a:t>it</a:t>
            </a:r>
          </a:p>
          <a:p>
            <a:pPr marL="285750" lvl="1">
              <a:lnSpc>
                <a:spcPct val="114000"/>
              </a:lnSpc>
              <a:spcAft>
                <a:spcPts val="1800"/>
              </a:spcAft>
              <a:buFont typeface="Arial" panose="020B0604020202020204" pitchFamily="34" charset="0"/>
              <a:buChar char="•"/>
            </a:pPr>
            <a:r>
              <a:rPr lang="en-AU" sz="2000" dirty="0"/>
              <a:t>Explore what is increasing</a:t>
            </a:r>
          </a:p>
          <a:p>
            <a:pPr marL="285750" lvl="1">
              <a:lnSpc>
                <a:spcPct val="114000"/>
              </a:lnSpc>
              <a:spcAft>
                <a:spcPts val="1800"/>
              </a:spcAft>
              <a:buFont typeface="Arial" panose="020B0604020202020204" pitchFamily="34" charset="0"/>
              <a:buChar char="•"/>
            </a:pPr>
            <a:r>
              <a:rPr lang="en-AU" sz="2000" dirty="0"/>
              <a:t>Compare these signatures with other jurisdictions</a:t>
            </a:r>
          </a:p>
          <a:p>
            <a:pPr marL="285750" lvl="1">
              <a:lnSpc>
                <a:spcPct val="114000"/>
              </a:lnSpc>
              <a:spcAft>
                <a:spcPts val="1800"/>
              </a:spcAft>
              <a:buFont typeface="Arial" panose="020B0604020202020204" pitchFamily="34" charset="0"/>
              <a:buChar char="•"/>
            </a:pPr>
            <a:r>
              <a:rPr lang="en-AU" sz="2000" dirty="0"/>
              <a:t>Consider </a:t>
            </a:r>
            <a:r>
              <a:rPr lang="en-AU" sz="2000" dirty="0" smtClean="0"/>
              <a:t>displacement (e.g., burglary with </a:t>
            </a:r>
            <a:r>
              <a:rPr lang="en-AU" sz="2000" smtClean="0"/>
              <a:t>vehicle theft)</a:t>
            </a:r>
            <a:endParaRPr lang="en-AU" sz="2000" dirty="0"/>
          </a:p>
          <a:p>
            <a:pPr marL="285750" lvl="1">
              <a:lnSpc>
                <a:spcPct val="114000"/>
              </a:lnSpc>
              <a:buFont typeface="Arial" panose="020B0604020202020204" pitchFamily="34" charset="0"/>
              <a:buChar char="•"/>
            </a:pPr>
            <a:r>
              <a:rPr lang="en-AU" sz="2000" dirty="0"/>
              <a:t>Consider links with repeat victimisation</a:t>
            </a:r>
          </a:p>
          <a:p>
            <a:pPr marL="1200150" lvl="1" indent="-457200">
              <a:lnSpc>
                <a:spcPct val="114000"/>
              </a:lnSpc>
              <a:spcAft>
                <a:spcPts val="1200"/>
              </a:spcAft>
              <a:buFont typeface="Courier New" panose="02070309020205020404" pitchFamily="49" charset="0"/>
              <a:buChar char="o"/>
            </a:pPr>
            <a:r>
              <a:rPr lang="en-AU" sz="1800" dirty="0" smtClean="0"/>
              <a:t>What is being taken at these separate events, timing, value, etc.</a:t>
            </a:r>
            <a:endParaRPr lang="en-AU" sz="1800" dirty="0"/>
          </a:p>
          <a:p>
            <a:pPr marL="457200" indent="-457200">
              <a:lnSpc>
                <a:spcPct val="114000"/>
              </a:lnSpc>
              <a:spcAft>
                <a:spcPts val="1200"/>
              </a:spcAft>
              <a:buFont typeface="Courier New" panose="02070309020205020404" pitchFamily="49" charset="0"/>
              <a:buChar char="o"/>
            </a:pPr>
            <a:endParaRPr lang="en-AU" sz="2000" dirty="0"/>
          </a:p>
        </p:txBody>
      </p:sp>
      <p:sp>
        <p:nvSpPr>
          <p:cNvPr id="5" name="Text Placeholder 4"/>
          <p:cNvSpPr>
            <a:spLocks noGrp="1"/>
          </p:cNvSpPr>
          <p:nvPr>
            <p:ph type="body" sz="quarter" idx="16"/>
          </p:nvPr>
        </p:nvSpPr>
        <p:spPr>
          <a:xfrm>
            <a:off x="467841" y="476325"/>
            <a:ext cx="6408415" cy="576411"/>
          </a:xfrm>
        </p:spPr>
        <p:txBody>
          <a:bodyPr/>
          <a:lstStyle/>
          <a:p>
            <a:r>
              <a:rPr lang="en-AU" dirty="0" smtClean="0"/>
              <a:t>Where to next?</a:t>
            </a:r>
            <a:endParaRPr lang="en-AU" dirty="0"/>
          </a:p>
        </p:txBody>
      </p:sp>
      <p:sp>
        <p:nvSpPr>
          <p:cNvPr id="10" name="Slide Number Placeholder 9"/>
          <p:cNvSpPr>
            <a:spLocks noGrp="1"/>
          </p:cNvSpPr>
          <p:nvPr>
            <p:ph type="sldNum" sz="quarter" idx="10"/>
          </p:nvPr>
        </p:nvSpPr>
        <p:spPr/>
        <p:txBody>
          <a:bodyPr/>
          <a:lstStyle/>
          <a:p>
            <a:r>
              <a:rPr lang="en-AU" dirty="0" smtClean="0"/>
              <a:t>1</a:t>
            </a:r>
            <a:endParaRPr lang="en-AU" dirty="0"/>
          </a:p>
        </p:txBody>
      </p:sp>
      <p:sp>
        <p:nvSpPr>
          <p:cNvPr id="11" name="TextBox 10"/>
          <p:cNvSpPr txBox="1"/>
          <p:nvPr/>
        </p:nvSpPr>
        <p:spPr>
          <a:xfrm>
            <a:off x="8172400" y="6453336"/>
            <a:ext cx="359644" cy="261610"/>
          </a:xfrm>
          <a:prstGeom prst="rect">
            <a:avLst/>
          </a:prstGeom>
          <a:noFill/>
        </p:spPr>
        <p:txBody>
          <a:bodyPr wrap="square" rtlCol="0">
            <a:spAutoFit/>
          </a:bodyPr>
          <a:lstStyle/>
          <a:p>
            <a:pPr algn="r"/>
            <a:fld id="{4AC75734-29A0-4459-8DCB-B0C411260264}" type="slidenum">
              <a:rPr lang="en-AU" sz="1050" smtClean="0"/>
              <a:pPr algn="r"/>
              <a:t>46</a:t>
            </a:fld>
            <a:endParaRPr lang="en-AU" sz="1050" dirty="0"/>
          </a:p>
        </p:txBody>
      </p:sp>
    </p:spTree>
    <p:extLst>
      <p:ext uri="{BB962C8B-B14F-4D97-AF65-F5344CB8AC3E}">
        <p14:creationId xmlns:p14="http://schemas.microsoft.com/office/powerpoint/2010/main" val="281328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8"/>
          </p:nvPr>
        </p:nvSpPr>
        <p:spPr>
          <a:xfrm>
            <a:off x="467544" y="1484783"/>
            <a:ext cx="8064500" cy="4680521"/>
          </a:xfrm>
        </p:spPr>
        <p:txBody>
          <a:bodyPr/>
          <a:lstStyle/>
          <a:p>
            <a:pPr algn="ctr"/>
            <a:r>
              <a:rPr lang="en-AU" sz="2800" dirty="0" smtClean="0"/>
              <a:t>Dr Joe Clare</a:t>
            </a:r>
          </a:p>
          <a:p>
            <a:pPr algn="ctr"/>
            <a:r>
              <a:rPr lang="en-AU" dirty="0" smtClean="0"/>
              <a:t>UWA School of Law</a:t>
            </a:r>
            <a:br>
              <a:rPr lang="en-AU" dirty="0" smtClean="0"/>
            </a:br>
            <a:endParaRPr lang="en-AU" dirty="0" smtClean="0"/>
          </a:p>
          <a:p>
            <a:pPr algn="ctr"/>
            <a:r>
              <a:rPr lang="en-AU" dirty="0" smtClean="0"/>
              <a:t>+61 8 6488 7956</a:t>
            </a:r>
            <a:br>
              <a:rPr lang="en-AU" dirty="0" smtClean="0"/>
            </a:br>
            <a:endParaRPr lang="en-AU" dirty="0" smtClean="0"/>
          </a:p>
          <a:p>
            <a:pPr algn="ctr"/>
            <a:r>
              <a:rPr lang="en-AU" dirty="0" smtClean="0"/>
              <a:t>joe.clare@uwa.edu.au</a:t>
            </a:r>
            <a:endParaRPr lang="en-AU" dirty="0"/>
          </a:p>
        </p:txBody>
      </p:sp>
      <p:sp>
        <p:nvSpPr>
          <p:cNvPr id="5" name="Text Placeholder 4"/>
          <p:cNvSpPr>
            <a:spLocks noGrp="1"/>
          </p:cNvSpPr>
          <p:nvPr>
            <p:ph type="body" sz="quarter" idx="16"/>
          </p:nvPr>
        </p:nvSpPr>
        <p:spPr/>
        <p:txBody>
          <a:bodyPr/>
          <a:lstStyle/>
          <a:p>
            <a:r>
              <a:rPr lang="en-AU" dirty="0" smtClean="0"/>
              <a:t>Thank you</a:t>
            </a:r>
            <a:endParaRPr lang="en-AU" dirty="0"/>
          </a:p>
        </p:txBody>
      </p:sp>
      <p:sp>
        <p:nvSpPr>
          <p:cNvPr id="10" name="Slide Number Placeholder 9"/>
          <p:cNvSpPr>
            <a:spLocks noGrp="1"/>
          </p:cNvSpPr>
          <p:nvPr>
            <p:ph type="sldNum" sz="quarter" idx="10"/>
          </p:nvPr>
        </p:nvSpPr>
        <p:spPr/>
        <p:txBody>
          <a:bodyPr/>
          <a:lstStyle/>
          <a:p>
            <a:r>
              <a:rPr lang="en-AU" dirty="0" smtClean="0"/>
              <a:t>1</a:t>
            </a:r>
            <a:endParaRPr lang="en-AU" dirty="0"/>
          </a:p>
        </p:txBody>
      </p:sp>
      <p:sp>
        <p:nvSpPr>
          <p:cNvPr id="11" name="TextBox 10"/>
          <p:cNvSpPr txBox="1"/>
          <p:nvPr/>
        </p:nvSpPr>
        <p:spPr>
          <a:xfrm>
            <a:off x="8172400" y="6453336"/>
            <a:ext cx="359644" cy="261610"/>
          </a:xfrm>
          <a:prstGeom prst="rect">
            <a:avLst/>
          </a:prstGeom>
          <a:noFill/>
        </p:spPr>
        <p:txBody>
          <a:bodyPr wrap="square" rtlCol="0">
            <a:spAutoFit/>
          </a:bodyPr>
          <a:lstStyle/>
          <a:p>
            <a:pPr algn="r"/>
            <a:fld id="{4AC75734-29A0-4459-8DCB-B0C411260264}" type="slidenum">
              <a:rPr lang="en-AU" sz="1050" smtClean="0"/>
              <a:pPr algn="r"/>
              <a:t>47</a:t>
            </a:fld>
            <a:endParaRPr lang="en-AU" sz="1050" dirty="0"/>
          </a:p>
        </p:txBody>
      </p:sp>
      <p:pic>
        <p:nvPicPr>
          <p:cNvPr id="1026" name="Picture 2" descr="http://cdn.mysitemyway.com/etc-mysitemyway/icons/legacy-previews/icons/simple-red-glossy-icons-alphanumeric/074381-simple-red-glossy-icon-alphanumeric-icon_0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9600" y="3573016"/>
            <a:ext cx="3260388" cy="3260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47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ppt_w</p:attrName>
                                        </p:attrNameLst>
                                      </p:cBhvr>
                                      <p:tavLst>
                                        <p:tav tm="0" fmla="#ppt_w*sin(2.5*pi*$)">
                                          <p:val>
                                            <p:fltVal val="0"/>
                                          </p:val>
                                        </p:tav>
                                        <p:tav tm="100000">
                                          <p:val>
                                            <p:fltVal val="1"/>
                                          </p:val>
                                        </p:tav>
                                      </p:tavLst>
                                    </p:anim>
                                    <p:anim calcmode="lin" valueType="num">
                                      <p:cBhvr>
                                        <p:cTn id="9"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AU" smtClean="0"/>
              <a:t>48</a:t>
            </a:fld>
            <a:endParaRPr lang="en-AU"/>
          </a:p>
        </p:txBody>
      </p:sp>
    </p:spTree>
    <p:extLst>
      <p:ext uri="{BB962C8B-B14F-4D97-AF65-F5344CB8AC3E}">
        <p14:creationId xmlns:p14="http://schemas.microsoft.com/office/powerpoint/2010/main" val="809605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0"/>
          </p:nvPr>
        </p:nvSpPr>
        <p:spPr/>
        <p:txBody>
          <a:bodyPr/>
          <a:lstStyle/>
          <a:p>
            <a:r>
              <a:rPr lang="en-AU" dirty="0" smtClean="0"/>
              <a:t>1</a:t>
            </a:r>
            <a:endParaRPr lang="en-AU" dirty="0"/>
          </a:p>
        </p:txBody>
      </p:sp>
      <p:sp>
        <p:nvSpPr>
          <p:cNvPr id="11" name="TextBox 10"/>
          <p:cNvSpPr txBox="1"/>
          <p:nvPr/>
        </p:nvSpPr>
        <p:spPr>
          <a:xfrm>
            <a:off x="8172400" y="6453336"/>
            <a:ext cx="359644" cy="261610"/>
          </a:xfrm>
          <a:prstGeom prst="rect">
            <a:avLst/>
          </a:prstGeom>
          <a:noFill/>
        </p:spPr>
        <p:txBody>
          <a:bodyPr wrap="square" rtlCol="0">
            <a:spAutoFit/>
          </a:bodyPr>
          <a:lstStyle/>
          <a:p>
            <a:pPr algn="r"/>
            <a:fld id="{4AC75734-29A0-4459-8DCB-B0C411260264}" type="slidenum">
              <a:rPr lang="en-AU" sz="1050" smtClean="0"/>
              <a:pPr algn="r"/>
              <a:t>49</a:t>
            </a:fld>
            <a:endParaRPr lang="en-AU" sz="1050" dirty="0"/>
          </a:p>
        </p:txBody>
      </p:sp>
      <p:pic>
        <p:nvPicPr>
          <p:cNvPr id="2" name="Picture 1"/>
          <p:cNvPicPr>
            <a:picLocks noChangeAspect="1"/>
          </p:cNvPicPr>
          <p:nvPr/>
        </p:nvPicPr>
        <p:blipFill>
          <a:blip r:embed="rId3"/>
          <a:stretch>
            <a:fillRect/>
          </a:stretch>
        </p:blipFill>
        <p:spPr>
          <a:xfrm>
            <a:off x="971600" y="1271729"/>
            <a:ext cx="6616796" cy="5541647"/>
          </a:xfrm>
          <a:prstGeom prst="rect">
            <a:avLst/>
          </a:prstGeom>
        </p:spPr>
      </p:pic>
      <p:sp>
        <p:nvSpPr>
          <p:cNvPr id="7" name="Title 1"/>
          <p:cNvSpPr txBox="1">
            <a:spLocks/>
          </p:cNvSpPr>
          <p:nvPr/>
        </p:nvSpPr>
        <p:spPr>
          <a:xfrm>
            <a:off x="457200" y="197768"/>
            <a:ext cx="6477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en-US" sz="2500" b="1" smtClean="0">
                <a:solidFill>
                  <a:srgbClr val="27348B"/>
                </a:solidFill>
                <a:latin typeface="+mn-lt"/>
                <a:ea typeface="+mn-ea"/>
                <a:cs typeface="+mn-cs"/>
              </a:rPr>
              <a:t>6. </a:t>
            </a:r>
            <a:r>
              <a:rPr lang="en-AU" sz="2500" b="1" smtClean="0">
                <a:solidFill>
                  <a:srgbClr val="27348B"/>
                </a:solidFill>
                <a:latin typeface="+mn-lt"/>
                <a:ea typeface="+mn-ea"/>
                <a:cs typeface="+mn-cs"/>
              </a:rPr>
              <a:t>Some products offer more tempting   </a:t>
            </a:r>
            <a:br>
              <a:rPr lang="en-AU" sz="2500" b="1" smtClean="0">
                <a:solidFill>
                  <a:srgbClr val="27348B"/>
                </a:solidFill>
                <a:latin typeface="+mn-lt"/>
                <a:ea typeface="+mn-ea"/>
                <a:cs typeface="+mn-cs"/>
              </a:rPr>
            </a:br>
            <a:r>
              <a:rPr lang="en-AU" sz="2500" b="1" smtClean="0">
                <a:solidFill>
                  <a:srgbClr val="27348B"/>
                </a:solidFill>
                <a:latin typeface="+mn-lt"/>
                <a:ea typeface="+mn-ea"/>
                <a:cs typeface="+mn-cs"/>
              </a:rPr>
              <a:t>    crime opportunities</a:t>
            </a:r>
            <a:endParaRPr lang="en-AU" sz="2500" b="1" dirty="0">
              <a:solidFill>
                <a:srgbClr val="27348B"/>
              </a:solidFill>
              <a:latin typeface="+mn-lt"/>
              <a:ea typeface="+mn-ea"/>
              <a:cs typeface="+mn-cs"/>
            </a:endParaRPr>
          </a:p>
        </p:txBody>
      </p:sp>
    </p:spTree>
    <p:extLst>
      <p:ext uri="{BB962C8B-B14F-4D97-AF65-F5344CB8AC3E}">
        <p14:creationId xmlns:p14="http://schemas.microsoft.com/office/powerpoint/2010/main" val="3367538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6477000" cy="1143000"/>
          </a:xfrm>
        </p:spPr>
        <p:txBody>
          <a:bodyPr/>
          <a:lstStyle/>
          <a:p>
            <a:pPr algn="l">
              <a:spcBef>
                <a:spcPct val="20000"/>
              </a:spcBef>
            </a:pPr>
            <a:r>
              <a:rPr lang="en-AU" sz="2500" b="1" dirty="0">
                <a:solidFill>
                  <a:srgbClr val="27348B"/>
                </a:solidFill>
                <a:latin typeface="+mn-lt"/>
                <a:ea typeface="+mn-ea"/>
                <a:cs typeface="+mn-cs"/>
              </a:rPr>
              <a:t>10 principles of opportunity and crime</a:t>
            </a:r>
          </a:p>
        </p:txBody>
      </p:sp>
      <p:sp>
        <p:nvSpPr>
          <p:cNvPr id="3" name="Content Placeholder 2"/>
          <p:cNvSpPr>
            <a:spLocks noGrp="1"/>
          </p:cNvSpPr>
          <p:nvPr>
            <p:ph idx="1"/>
          </p:nvPr>
        </p:nvSpPr>
        <p:spPr>
          <a:xfrm>
            <a:off x="457200" y="1417638"/>
            <a:ext cx="8229600" cy="5178981"/>
          </a:xfrm>
        </p:spPr>
        <p:txBody>
          <a:bodyPr>
            <a:normAutofit/>
          </a:bodyPr>
          <a:lstStyle/>
          <a:p>
            <a:pPr marL="457200" lvl="2" indent="-457200">
              <a:lnSpc>
                <a:spcPct val="114000"/>
              </a:lnSpc>
              <a:spcBef>
                <a:spcPts val="400"/>
              </a:spcBef>
              <a:spcAft>
                <a:spcPts val="800"/>
              </a:spcAft>
              <a:buFont typeface="+mj-lt"/>
              <a:buAutoNum type="arabicPeriod"/>
            </a:pPr>
            <a:r>
              <a:rPr lang="en-AU" sz="1800" dirty="0" smtClean="0"/>
              <a:t>Opportunities </a:t>
            </a:r>
            <a:r>
              <a:rPr lang="en-AU" sz="1800" dirty="0"/>
              <a:t>play a role in causing all crime</a:t>
            </a:r>
          </a:p>
          <a:p>
            <a:pPr marL="457200" lvl="2" indent="-457200">
              <a:lnSpc>
                <a:spcPct val="114000"/>
              </a:lnSpc>
              <a:spcBef>
                <a:spcPts val="400"/>
              </a:spcBef>
              <a:spcAft>
                <a:spcPts val="800"/>
              </a:spcAft>
              <a:buFont typeface="+mj-lt"/>
              <a:buAutoNum type="arabicPeriod"/>
            </a:pPr>
            <a:r>
              <a:rPr lang="en-AU" sz="1800" dirty="0"/>
              <a:t>Crime opportunities are highly specific</a:t>
            </a:r>
          </a:p>
          <a:p>
            <a:pPr marL="457200" lvl="2" indent="-457200">
              <a:lnSpc>
                <a:spcPct val="114000"/>
              </a:lnSpc>
              <a:spcBef>
                <a:spcPts val="400"/>
              </a:spcBef>
              <a:spcAft>
                <a:spcPts val="800"/>
              </a:spcAft>
              <a:buFont typeface="+mj-lt"/>
              <a:buAutoNum type="arabicPeriod"/>
            </a:pPr>
            <a:r>
              <a:rPr lang="en-AU" sz="1800" dirty="0"/>
              <a:t>Crime opportunities are concentrated in time and space</a:t>
            </a:r>
          </a:p>
          <a:p>
            <a:pPr marL="457200" lvl="2" indent="-457200">
              <a:lnSpc>
                <a:spcPct val="114000"/>
              </a:lnSpc>
              <a:spcBef>
                <a:spcPts val="400"/>
              </a:spcBef>
              <a:spcAft>
                <a:spcPts val="800"/>
              </a:spcAft>
              <a:buFont typeface="+mj-lt"/>
              <a:buAutoNum type="arabicPeriod"/>
            </a:pPr>
            <a:r>
              <a:rPr lang="en-AU" sz="1800" dirty="0"/>
              <a:t>Crime opportunities depend on every day movements</a:t>
            </a:r>
          </a:p>
          <a:p>
            <a:pPr marL="457200" lvl="2" indent="-457200">
              <a:lnSpc>
                <a:spcPct val="114000"/>
              </a:lnSpc>
              <a:spcBef>
                <a:spcPts val="400"/>
              </a:spcBef>
              <a:spcAft>
                <a:spcPts val="800"/>
              </a:spcAft>
              <a:buFont typeface="+mj-lt"/>
              <a:buAutoNum type="arabicPeriod"/>
            </a:pPr>
            <a:r>
              <a:rPr lang="en-AU" sz="1800" dirty="0"/>
              <a:t>One crime produces another</a:t>
            </a:r>
          </a:p>
          <a:p>
            <a:pPr marL="457200" lvl="2" indent="-457200">
              <a:lnSpc>
                <a:spcPct val="114000"/>
              </a:lnSpc>
              <a:spcBef>
                <a:spcPts val="400"/>
              </a:spcBef>
              <a:spcAft>
                <a:spcPts val="800"/>
              </a:spcAft>
              <a:buFont typeface="+mj-lt"/>
              <a:buAutoNum type="arabicPeriod"/>
            </a:pPr>
            <a:r>
              <a:rPr lang="en-AU" sz="1800" dirty="0"/>
              <a:t>Some products offer more tempting crime opportunities</a:t>
            </a:r>
          </a:p>
          <a:p>
            <a:pPr marL="457200" lvl="2" indent="-457200">
              <a:lnSpc>
                <a:spcPct val="114000"/>
              </a:lnSpc>
              <a:spcBef>
                <a:spcPts val="400"/>
              </a:spcBef>
              <a:spcAft>
                <a:spcPts val="800"/>
              </a:spcAft>
              <a:buFont typeface="+mj-lt"/>
              <a:buAutoNum type="arabicPeriod"/>
            </a:pPr>
            <a:r>
              <a:rPr lang="en-AU" sz="1800" dirty="0"/>
              <a:t>Social and technological changes produce new crime opportunities</a:t>
            </a:r>
          </a:p>
          <a:p>
            <a:pPr marL="457200" lvl="2" indent="-457200">
              <a:lnSpc>
                <a:spcPct val="114000"/>
              </a:lnSpc>
              <a:spcBef>
                <a:spcPts val="400"/>
              </a:spcBef>
              <a:spcAft>
                <a:spcPts val="800"/>
              </a:spcAft>
              <a:buFont typeface="+mj-lt"/>
              <a:buAutoNum type="arabicPeriod"/>
            </a:pPr>
            <a:r>
              <a:rPr lang="en-AU" sz="1800" dirty="0"/>
              <a:t>Opportunities for crime can be reduced</a:t>
            </a:r>
          </a:p>
          <a:p>
            <a:pPr marL="457200" lvl="2" indent="-457200">
              <a:lnSpc>
                <a:spcPct val="114000"/>
              </a:lnSpc>
              <a:spcBef>
                <a:spcPts val="400"/>
              </a:spcBef>
              <a:spcAft>
                <a:spcPts val="800"/>
              </a:spcAft>
              <a:buFont typeface="+mj-lt"/>
              <a:buAutoNum type="arabicPeriod"/>
            </a:pPr>
            <a:r>
              <a:rPr lang="en-AU" sz="1800" dirty="0"/>
              <a:t>Reducing opportunities does not usually displace crime</a:t>
            </a:r>
          </a:p>
          <a:p>
            <a:pPr marL="457200" lvl="2" indent="-457200">
              <a:lnSpc>
                <a:spcPct val="114000"/>
              </a:lnSpc>
              <a:spcBef>
                <a:spcPts val="400"/>
              </a:spcBef>
              <a:spcAft>
                <a:spcPts val="800"/>
              </a:spcAft>
              <a:buFont typeface="+mj-lt"/>
              <a:buAutoNum type="arabicPeriod"/>
            </a:pPr>
            <a:r>
              <a:rPr lang="en-AU" sz="1800" dirty="0"/>
              <a:t>Focused opportunity reduction can produce wider declines in crime</a:t>
            </a:r>
          </a:p>
          <a:p>
            <a:pPr marL="457200" lvl="2" indent="-457200">
              <a:lnSpc>
                <a:spcPct val="114000"/>
              </a:lnSpc>
              <a:spcBef>
                <a:spcPts val="400"/>
              </a:spcBef>
            </a:pPr>
            <a:endParaRPr lang="en-AU" sz="1800" dirty="0"/>
          </a:p>
        </p:txBody>
      </p:sp>
      <p:sp>
        <p:nvSpPr>
          <p:cNvPr id="4" name="TextBox 3"/>
          <p:cNvSpPr txBox="1"/>
          <p:nvPr/>
        </p:nvSpPr>
        <p:spPr>
          <a:xfrm>
            <a:off x="8747498" y="6596619"/>
            <a:ext cx="396238" cy="246221"/>
          </a:xfrm>
          <a:prstGeom prst="rect">
            <a:avLst/>
          </a:prstGeom>
          <a:noFill/>
        </p:spPr>
        <p:txBody>
          <a:bodyPr wrap="square" rtlCol="0">
            <a:spAutoFit/>
          </a:bodyPr>
          <a:lstStyle/>
          <a:p>
            <a:pPr algn="r"/>
            <a:fld id="{E904AEB7-39B6-4B11-8FF7-33A6200F2244}" type="slidenum">
              <a:rPr lang="en-AU" sz="1000" b="1"/>
              <a:t>5</a:t>
            </a:fld>
            <a:endParaRPr lang="en-AU" sz="1000" b="1" dirty="0"/>
          </a:p>
        </p:txBody>
      </p:sp>
      <p:sp>
        <p:nvSpPr>
          <p:cNvPr id="6" name="TextBox 5"/>
          <p:cNvSpPr txBox="1"/>
          <p:nvPr/>
        </p:nvSpPr>
        <p:spPr>
          <a:xfrm>
            <a:off x="540346" y="6400800"/>
            <a:ext cx="8280920" cy="261610"/>
          </a:xfrm>
          <a:prstGeom prst="rect">
            <a:avLst/>
          </a:prstGeom>
          <a:noFill/>
        </p:spPr>
        <p:txBody>
          <a:bodyPr wrap="square" rtlCol="0">
            <a:spAutoFit/>
          </a:bodyPr>
          <a:lstStyle/>
          <a:p>
            <a:pPr algn="ctr">
              <a:spcBef>
                <a:spcPct val="30000"/>
              </a:spcBef>
              <a:defRPr/>
            </a:pPr>
            <a:r>
              <a:rPr lang="en-AU" sz="1100" dirty="0" smtClean="0"/>
              <a:t>Source: </a:t>
            </a:r>
            <a:r>
              <a:rPr lang="en-AU" sz="1100" dirty="0">
                <a:latin typeface="Verdana" pitchFamily="34" charset="0"/>
                <a:cs typeface="Arial" charset="0"/>
              </a:rPr>
              <a:t>Felson, M., &amp; Clarke, R.V. (1998). Opportunity makes the thief: practical theory for crime prevention</a:t>
            </a:r>
            <a:endParaRPr lang="en-AU" sz="1100" dirty="0"/>
          </a:p>
        </p:txBody>
      </p:sp>
    </p:spTree>
    <p:extLst>
      <p:ext uri="{BB962C8B-B14F-4D97-AF65-F5344CB8AC3E}">
        <p14:creationId xmlns:p14="http://schemas.microsoft.com/office/powerpoint/2010/main" val="313522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47498" y="6596619"/>
            <a:ext cx="396238" cy="246221"/>
          </a:xfrm>
          <a:prstGeom prst="rect">
            <a:avLst/>
          </a:prstGeom>
          <a:noFill/>
        </p:spPr>
        <p:txBody>
          <a:bodyPr wrap="square" rtlCol="0">
            <a:spAutoFit/>
          </a:bodyPr>
          <a:lstStyle/>
          <a:p>
            <a:pPr algn="r"/>
            <a:fld id="{E904AEB7-39B6-4B11-8FF7-33A6200F2244}" type="slidenum">
              <a:rPr lang="en-AU" sz="1000" b="1"/>
              <a:t>50</a:t>
            </a:fld>
            <a:endParaRPr lang="en-AU" sz="1000" b="1" dirty="0"/>
          </a:p>
        </p:txBody>
      </p:sp>
      <p:grpSp>
        <p:nvGrpSpPr>
          <p:cNvPr id="9" name="Group 8"/>
          <p:cNvGrpSpPr/>
          <p:nvPr/>
        </p:nvGrpSpPr>
        <p:grpSpPr>
          <a:xfrm>
            <a:off x="689348" y="1480581"/>
            <a:ext cx="8077200" cy="4005819"/>
            <a:chOff x="689348" y="1480581"/>
            <a:chExt cx="8077200" cy="4005819"/>
          </a:xfrm>
        </p:grpSpPr>
        <p:pic>
          <p:nvPicPr>
            <p:cNvPr id="7" name="Picture 6"/>
            <p:cNvPicPr>
              <a:picLocks noChangeAspect="1"/>
            </p:cNvPicPr>
            <p:nvPr/>
          </p:nvPicPr>
          <p:blipFill rotWithShape="1">
            <a:blip r:embed="rId3"/>
            <a:srcRect l="57917" t="19630" r="21250" b="61110"/>
            <a:stretch/>
          </p:blipFill>
          <p:spPr>
            <a:xfrm>
              <a:off x="689348" y="1480581"/>
              <a:ext cx="7620000" cy="1981200"/>
            </a:xfrm>
            <a:prstGeom prst="rect">
              <a:avLst/>
            </a:prstGeom>
          </p:spPr>
        </p:pic>
        <p:pic>
          <p:nvPicPr>
            <p:cNvPr id="8" name="Picture 7"/>
            <p:cNvPicPr>
              <a:picLocks noChangeAspect="1"/>
            </p:cNvPicPr>
            <p:nvPr/>
          </p:nvPicPr>
          <p:blipFill rotWithShape="1">
            <a:blip r:embed="rId4"/>
            <a:srcRect l="59584" t="13704" r="18333" b="67777"/>
            <a:stretch/>
          </p:blipFill>
          <p:spPr>
            <a:xfrm>
              <a:off x="689348" y="3581400"/>
              <a:ext cx="8077200" cy="1905000"/>
            </a:xfrm>
            <a:prstGeom prst="rect">
              <a:avLst/>
            </a:prstGeom>
          </p:spPr>
        </p:pic>
      </p:grpSp>
      <p:sp>
        <p:nvSpPr>
          <p:cNvPr id="10" name="Title 1"/>
          <p:cNvSpPr>
            <a:spLocks noGrp="1"/>
          </p:cNvSpPr>
          <p:nvPr>
            <p:ph type="title"/>
          </p:nvPr>
        </p:nvSpPr>
        <p:spPr>
          <a:xfrm>
            <a:off x="457200" y="197768"/>
            <a:ext cx="6477000" cy="1143000"/>
          </a:xfrm>
        </p:spPr>
        <p:txBody>
          <a:bodyPr/>
          <a:lstStyle/>
          <a:p>
            <a:pPr algn="l">
              <a:spcBef>
                <a:spcPct val="20000"/>
              </a:spcBef>
            </a:pPr>
            <a:r>
              <a:rPr lang="en-US" sz="2500" b="1" dirty="0">
                <a:solidFill>
                  <a:srgbClr val="27348B"/>
                </a:solidFill>
                <a:latin typeface="+mn-lt"/>
                <a:ea typeface="+mn-ea"/>
                <a:cs typeface="+mn-cs"/>
              </a:rPr>
              <a:t>7. </a:t>
            </a:r>
            <a:r>
              <a:rPr lang="en-AU" sz="2500" b="1" dirty="0">
                <a:solidFill>
                  <a:srgbClr val="27348B"/>
                </a:solidFill>
                <a:latin typeface="+mn-lt"/>
                <a:ea typeface="+mn-ea"/>
                <a:cs typeface="+mn-cs"/>
              </a:rPr>
              <a:t>Social and technological changes </a:t>
            </a:r>
            <a:br>
              <a:rPr lang="en-AU" sz="2500" b="1" dirty="0">
                <a:solidFill>
                  <a:srgbClr val="27348B"/>
                </a:solidFill>
                <a:latin typeface="+mn-lt"/>
                <a:ea typeface="+mn-ea"/>
                <a:cs typeface="+mn-cs"/>
              </a:rPr>
            </a:br>
            <a:r>
              <a:rPr lang="en-AU" sz="2500" b="1" dirty="0">
                <a:solidFill>
                  <a:srgbClr val="27348B"/>
                </a:solidFill>
                <a:latin typeface="+mn-lt"/>
                <a:ea typeface="+mn-ea"/>
                <a:cs typeface="+mn-cs"/>
              </a:rPr>
              <a:t>    produce new crime opportunities</a:t>
            </a:r>
          </a:p>
        </p:txBody>
      </p:sp>
    </p:spTree>
    <p:extLst>
      <p:ext uri="{BB962C8B-B14F-4D97-AF65-F5344CB8AC3E}">
        <p14:creationId xmlns:p14="http://schemas.microsoft.com/office/powerpoint/2010/main" val="164454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229600" cy="5178981"/>
          </a:xfrm>
        </p:spPr>
        <p:txBody>
          <a:bodyPr>
            <a:normAutofit/>
          </a:bodyPr>
          <a:lstStyle/>
          <a:p>
            <a:pPr>
              <a:lnSpc>
                <a:spcPct val="114000"/>
              </a:lnSpc>
            </a:pPr>
            <a:r>
              <a:rPr lang="en-AU" dirty="0" smtClean="0"/>
              <a:t>ABS survey data shows that each year only about 2.2% of households experience a break-in</a:t>
            </a:r>
          </a:p>
        </p:txBody>
      </p:sp>
      <p:pic>
        <p:nvPicPr>
          <p:cNvPr id="8" name="Picture 2" descr="Graph shows households that experienced multiple victimisation for break-in, attempted break-in, theft from a motor vehicle, malicious property damage and other theft in Australi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819400"/>
            <a:ext cx="7224863" cy="33419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85800"/>
            <a:ext cx="6477000" cy="1143000"/>
          </a:xfrm>
        </p:spPr>
        <p:txBody>
          <a:bodyPr/>
          <a:lstStyle/>
          <a:p>
            <a:pPr algn="l">
              <a:spcBef>
                <a:spcPct val="20000"/>
              </a:spcBef>
            </a:pPr>
            <a:r>
              <a:rPr lang="en-AU" sz="2500" b="1" dirty="0" smtClean="0">
                <a:solidFill>
                  <a:srgbClr val="27348B"/>
                </a:solidFill>
                <a:latin typeface="+mn-lt"/>
                <a:ea typeface="+mn-ea"/>
                <a:cs typeface="+mn-cs"/>
              </a:rPr>
              <a:t>Repeat victimisation is to be expected</a:t>
            </a:r>
            <a:endParaRPr lang="en-AU" sz="2500" b="1" dirty="0">
              <a:solidFill>
                <a:srgbClr val="27348B"/>
              </a:solidFill>
              <a:latin typeface="+mn-lt"/>
              <a:ea typeface="+mn-ea"/>
              <a:cs typeface="+mn-cs"/>
            </a:endParaRPr>
          </a:p>
        </p:txBody>
      </p:sp>
      <p:sp>
        <p:nvSpPr>
          <p:cNvPr id="4" name="TextBox 3"/>
          <p:cNvSpPr txBox="1"/>
          <p:nvPr/>
        </p:nvSpPr>
        <p:spPr>
          <a:xfrm>
            <a:off x="8747498" y="6596619"/>
            <a:ext cx="396238" cy="246221"/>
          </a:xfrm>
          <a:prstGeom prst="rect">
            <a:avLst/>
          </a:prstGeom>
          <a:noFill/>
        </p:spPr>
        <p:txBody>
          <a:bodyPr wrap="square" rtlCol="0">
            <a:spAutoFit/>
          </a:bodyPr>
          <a:lstStyle/>
          <a:p>
            <a:pPr algn="r"/>
            <a:fld id="{E904AEB7-39B6-4B11-8FF7-33A6200F2244}" type="slidenum">
              <a:rPr lang="en-AU" sz="1000" b="1"/>
              <a:t>51</a:t>
            </a:fld>
            <a:endParaRPr lang="en-AU" sz="1000" b="1" dirty="0"/>
          </a:p>
        </p:txBody>
      </p:sp>
      <p:sp>
        <p:nvSpPr>
          <p:cNvPr id="6" name="Oval 5"/>
          <p:cNvSpPr/>
          <p:nvPr/>
        </p:nvSpPr>
        <p:spPr bwMode="auto">
          <a:xfrm>
            <a:off x="6225250" y="3067048"/>
            <a:ext cx="457200" cy="457200"/>
          </a:xfrm>
          <a:prstGeom prst="ellipse">
            <a:avLst/>
          </a:prstGeom>
          <a:noFill/>
          <a:ln w="53975" cap="flat" cmpd="sng" algn="ctr">
            <a:solidFill>
              <a:srgbClr val="FF0000"/>
            </a:solidFill>
            <a:prstDash val="solid"/>
            <a:round/>
            <a:headEnd type="none" w="med" len="med"/>
            <a:tailEnd type="none" w="med" len="med"/>
          </a:ln>
          <a:effectLst/>
        </p:spPr>
        <p:txBody>
          <a:bodyPr vert="horz" wrap="square" lIns="91419" tIns="45709" rIns="91419" bIns="45709" numCol="1" rtlCol="0" anchor="t" anchorCtr="0" compatLnSpc="1">
            <a:prstTxWarp prst="textNoShape">
              <a:avLst/>
            </a:prstTxWarp>
          </a:bodyPr>
          <a:lstStyle/>
          <a:p>
            <a:pPr defTabSz="912608" fontAlgn="base">
              <a:spcBef>
                <a:spcPct val="0"/>
              </a:spcBef>
              <a:spcAft>
                <a:spcPct val="0"/>
              </a:spcAft>
            </a:pPr>
            <a:endParaRPr lang="en-AU">
              <a:latin typeface="Verdana" pitchFamily="34" charset="0"/>
              <a:cs typeface="Arial" charset="0"/>
            </a:endParaRPr>
          </a:p>
        </p:txBody>
      </p:sp>
      <p:sp>
        <p:nvSpPr>
          <p:cNvPr id="9" name="TextBox 8"/>
          <p:cNvSpPr txBox="1"/>
          <p:nvPr/>
        </p:nvSpPr>
        <p:spPr>
          <a:xfrm>
            <a:off x="540486" y="6524630"/>
            <a:ext cx="8279004" cy="200055"/>
          </a:xfrm>
          <a:prstGeom prst="rect">
            <a:avLst/>
          </a:prstGeom>
          <a:noFill/>
        </p:spPr>
        <p:txBody>
          <a:bodyPr wrap="square" rtlCol="0">
            <a:spAutoFit/>
          </a:bodyPr>
          <a:lstStyle/>
          <a:p>
            <a:pPr algn="ctr">
              <a:spcBef>
                <a:spcPct val="30000"/>
              </a:spcBef>
              <a:defRPr/>
            </a:pPr>
            <a:r>
              <a:rPr lang="en-AU" sz="700" dirty="0"/>
              <a:t>Source. </a:t>
            </a:r>
            <a:r>
              <a:rPr lang="en-AU" sz="700" dirty="0" smtClean="0"/>
              <a:t>ABS 4530.0 Crime Victimisation Australia 2016-17</a:t>
            </a:r>
            <a:endParaRPr lang="en-AU" sz="700" dirty="0"/>
          </a:p>
        </p:txBody>
      </p:sp>
    </p:spTree>
    <p:extLst>
      <p:ext uri="{BB962C8B-B14F-4D97-AF65-F5344CB8AC3E}">
        <p14:creationId xmlns:p14="http://schemas.microsoft.com/office/powerpoint/2010/main" val="280239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467841" y="476325"/>
            <a:ext cx="6624439" cy="576411"/>
          </a:xfrm>
        </p:spPr>
        <p:txBody>
          <a:bodyPr/>
          <a:lstStyle/>
          <a:p>
            <a:r>
              <a:rPr lang="en-AU" dirty="0" smtClean="0"/>
              <a:t>WA burglary with loss repeat victimisation</a:t>
            </a:r>
            <a:endParaRPr lang="en-AU" dirty="0"/>
          </a:p>
        </p:txBody>
      </p:sp>
      <p:sp>
        <p:nvSpPr>
          <p:cNvPr id="10" name="Slide Number Placeholder 9"/>
          <p:cNvSpPr>
            <a:spLocks noGrp="1"/>
          </p:cNvSpPr>
          <p:nvPr>
            <p:ph type="sldNum" sz="quarter" idx="10"/>
          </p:nvPr>
        </p:nvSpPr>
        <p:spPr/>
        <p:txBody>
          <a:bodyPr/>
          <a:lstStyle/>
          <a:p>
            <a:r>
              <a:rPr lang="en-AU" dirty="0" smtClean="0"/>
              <a:t>1</a:t>
            </a:r>
            <a:endParaRPr lang="en-AU" dirty="0"/>
          </a:p>
        </p:txBody>
      </p:sp>
      <p:sp>
        <p:nvSpPr>
          <p:cNvPr id="11" name="TextBox 10"/>
          <p:cNvSpPr txBox="1"/>
          <p:nvPr/>
        </p:nvSpPr>
        <p:spPr>
          <a:xfrm>
            <a:off x="8172400" y="6453336"/>
            <a:ext cx="359644" cy="261610"/>
          </a:xfrm>
          <a:prstGeom prst="rect">
            <a:avLst/>
          </a:prstGeom>
          <a:noFill/>
        </p:spPr>
        <p:txBody>
          <a:bodyPr wrap="square" rtlCol="0">
            <a:spAutoFit/>
          </a:bodyPr>
          <a:lstStyle/>
          <a:p>
            <a:pPr algn="r"/>
            <a:fld id="{4AC75734-29A0-4459-8DCB-B0C411260264}" type="slidenum">
              <a:rPr lang="en-AU" sz="1050" smtClean="0"/>
              <a:pPr algn="r"/>
              <a:t>52</a:t>
            </a:fld>
            <a:endParaRPr lang="en-AU" sz="1050" dirty="0"/>
          </a:p>
        </p:txBody>
      </p:sp>
      <p:graphicFrame>
        <p:nvGraphicFramePr>
          <p:cNvPr id="8" name="Chart 7"/>
          <p:cNvGraphicFramePr>
            <a:graphicFrameLocks/>
          </p:cNvGraphicFramePr>
          <p:nvPr>
            <p:extLst/>
          </p:nvPr>
        </p:nvGraphicFramePr>
        <p:xfrm>
          <a:off x="755576" y="1412776"/>
          <a:ext cx="7704856" cy="504056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436096" y="4293096"/>
            <a:ext cx="2448272" cy="1384995"/>
          </a:xfrm>
          <a:prstGeom prst="rect">
            <a:avLst/>
          </a:prstGeom>
          <a:solidFill>
            <a:schemeClr val="bg1"/>
          </a:solidFill>
        </p:spPr>
        <p:txBody>
          <a:bodyPr wrap="square" rtlCol="0">
            <a:spAutoFit/>
          </a:bodyPr>
          <a:lstStyle/>
          <a:p>
            <a:pPr algn="ctr"/>
            <a:r>
              <a:rPr lang="en-AU" sz="1400" dirty="0" smtClean="0"/>
              <a:t>1,546 properties experienced 4 or more burglaries with loss since 2007 (0.7% of victims experienced 3.8% of burglaries)</a:t>
            </a:r>
            <a:endParaRPr lang="en-AU" sz="1400" dirty="0"/>
          </a:p>
        </p:txBody>
      </p:sp>
    </p:spTree>
    <p:extLst>
      <p:ext uri="{BB962C8B-B14F-4D97-AF65-F5344CB8AC3E}">
        <p14:creationId xmlns:p14="http://schemas.microsoft.com/office/powerpoint/2010/main" val="412990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467841" y="476325"/>
            <a:ext cx="6408415" cy="576411"/>
          </a:xfrm>
        </p:spPr>
        <p:txBody>
          <a:bodyPr/>
          <a:lstStyle/>
          <a:p>
            <a:r>
              <a:rPr lang="en-AU" dirty="0" smtClean="0"/>
              <a:t>Trends in bike usage – Australia </a:t>
            </a:r>
            <a:endParaRPr lang="en-AU" dirty="0"/>
          </a:p>
        </p:txBody>
      </p:sp>
      <p:sp>
        <p:nvSpPr>
          <p:cNvPr id="10" name="Slide Number Placeholder 9"/>
          <p:cNvSpPr>
            <a:spLocks noGrp="1"/>
          </p:cNvSpPr>
          <p:nvPr>
            <p:ph type="sldNum" sz="quarter" idx="10"/>
          </p:nvPr>
        </p:nvSpPr>
        <p:spPr/>
        <p:txBody>
          <a:bodyPr/>
          <a:lstStyle/>
          <a:p>
            <a:r>
              <a:rPr lang="en-AU" dirty="0" smtClean="0"/>
              <a:t>1</a:t>
            </a:r>
            <a:endParaRPr lang="en-AU" dirty="0"/>
          </a:p>
        </p:txBody>
      </p:sp>
      <p:sp>
        <p:nvSpPr>
          <p:cNvPr id="11" name="TextBox 10"/>
          <p:cNvSpPr txBox="1"/>
          <p:nvPr/>
        </p:nvSpPr>
        <p:spPr>
          <a:xfrm>
            <a:off x="8172400" y="6453336"/>
            <a:ext cx="359644" cy="261610"/>
          </a:xfrm>
          <a:prstGeom prst="rect">
            <a:avLst/>
          </a:prstGeom>
          <a:noFill/>
        </p:spPr>
        <p:txBody>
          <a:bodyPr wrap="square" rtlCol="0">
            <a:spAutoFit/>
          </a:bodyPr>
          <a:lstStyle/>
          <a:p>
            <a:pPr algn="r"/>
            <a:fld id="{4AC75734-29A0-4459-8DCB-B0C411260264}" type="slidenum">
              <a:rPr lang="en-AU" sz="1050" smtClean="0"/>
              <a:pPr algn="r"/>
              <a:t>53</a:t>
            </a:fld>
            <a:endParaRPr lang="en-AU" sz="1050" dirty="0"/>
          </a:p>
        </p:txBody>
      </p:sp>
      <p:pic>
        <p:nvPicPr>
          <p:cNvPr id="3" name="Picture 2"/>
          <p:cNvPicPr>
            <a:picLocks noChangeAspect="1"/>
          </p:cNvPicPr>
          <p:nvPr/>
        </p:nvPicPr>
        <p:blipFill rotWithShape="1">
          <a:blip r:embed="rId3"/>
          <a:srcRect l="61812" t="15700" r="12594" b="31100"/>
          <a:stretch/>
        </p:blipFill>
        <p:spPr>
          <a:xfrm>
            <a:off x="323528" y="1242338"/>
            <a:ext cx="8820472" cy="5472608"/>
          </a:xfrm>
          <a:prstGeom prst="rect">
            <a:avLst/>
          </a:prstGeom>
        </p:spPr>
      </p:pic>
    </p:spTree>
    <p:extLst>
      <p:ext uri="{BB962C8B-B14F-4D97-AF65-F5344CB8AC3E}">
        <p14:creationId xmlns:p14="http://schemas.microsoft.com/office/powerpoint/2010/main" val="32693320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467841" y="476325"/>
            <a:ext cx="6408415" cy="576411"/>
          </a:xfrm>
        </p:spPr>
        <p:txBody>
          <a:bodyPr/>
          <a:lstStyle/>
          <a:p>
            <a:r>
              <a:rPr lang="en-AU" dirty="0" smtClean="0"/>
              <a:t>Value/Disposability: Xbox (H3)</a:t>
            </a:r>
            <a:endParaRPr lang="en-AU" dirty="0"/>
          </a:p>
        </p:txBody>
      </p:sp>
      <p:sp>
        <p:nvSpPr>
          <p:cNvPr id="10" name="Slide Number Placeholder 9"/>
          <p:cNvSpPr>
            <a:spLocks noGrp="1"/>
          </p:cNvSpPr>
          <p:nvPr>
            <p:ph type="sldNum" sz="quarter" idx="10"/>
          </p:nvPr>
        </p:nvSpPr>
        <p:spPr/>
        <p:txBody>
          <a:bodyPr/>
          <a:lstStyle/>
          <a:p>
            <a:r>
              <a:rPr lang="en-AU" dirty="0" smtClean="0"/>
              <a:t>1</a:t>
            </a:r>
            <a:endParaRPr lang="en-AU" dirty="0"/>
          </a:p>
        </p:txBody>
      </p:sp>
      <p:sp>
        <p:nvSpPr>
          <p:cNvPr id="11" name="TextBox 10"/>
          <p:cNvSpPr txBox="1"/>
          <p:nvPr/>
        </p:nvSpPr>
        <p:spPr>
          <a:xfrm>
            <a:off x="8172400" y="6453336"/>
            <a:ext cx="359644" cy="261610"/>
          </a:xfrm>
          <a:prstGeom prst="rect">
            <a:avLst/>
          </a:prstGeom>
          <a:noFill/>
        </p:spPr>
        <p:txBody>
          <a:bodyPr wrap="square" rtlCol="0">
            <a:spAutoFit/>
          </a:bodyPr>
          <a:lstStyle/>
          <a:p>
            <a:pPr algn="r"/>
            <a:fld id="{4AC75734-29A0-4459-8DCB-B0C411260264}" type="slidenum">
              <a:rPr lang="en-AU" sz="1050" smtClean="0"/>
              <a:pPr algn="r"/>
              <a:t>54</a:t>
            </a:fld>
            <a:endParaRPr lang="en-AU" sz="1050" dirty="0"/>
          </a:p>
        </p:txBody>
      </p:sp>
      <p:graphicFrame>
        <p:nvGraphicFramePr>
          <p:cNvPr id="6" name="Chart 5"/>
          <p:cNvGraphicFramePr>
            <a:graphicFrameLocks/>
          </p:cNvGraphicFramePr>
          <p:nvPr>
            <p:extLst/>
          </p:nvPr>
        </p:nvGraphicFramePr>
        <p:xfrm>
          <a:off x="467840" y="1556792"/>
          <a:ext cx="8218959" cy="4799558"/>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Arrow Connector 2"/>
          <p:cNvCxnSpPr/>
          <p:nvPr/>
        </p:nvCxnSpPr>
        <p:spPr>
          <a:xfrm flipV="1">
            <a:off x="1259632" y="2697804"/>
            <a:ext cx="0" cy="792088"/>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39552" y="3501008"/>
            <a:ext cx="1440160" cy="523220"/>
          </a:xfrm>
          <a:prstGeom prst="rect">
            <a:avLst/>
          </a:prstGeom>
          <a:solidFill>
            <a:schemeClr val="bg1"/>
          </a:solidFill>
        </p:spPr>
        <p:txBody>
          <a:bodyPr wrap="square" rtlCol="0">
            <a:spAutoFit/>
          </a:bodyPr>
          <a:lstStyle/>
          <a:p>
            <a:pPr algn="ctr"/>
            <a:r>
              <a:rPr lang="en-AU" sz="1400" dirty="0" smtClean="0"/>
              <a:t>X-box discontinued</a:t>
            </a:r>
            <a:endParaRPr lang="en-AU" sz="1400" dirty="0"/>
          </a:p>
        </p:txBody>
      </p:sp>
    </p:spTree>
    <p:extLst>
      <p:ext uri="{BB962C8B-B14F-4D97-AF65-F5344CB8AC3E}">
        <p14:creationId xmlns:p14="http://schemas.microsoft.com/office/powerpoint/2010/main" val="269069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7" dur="500"/>
                                        <p:tgtEl>
                                          <p:spTgt spid="6">
                                            <p:graphicEl>
                                              <a:chart seriesIdx="0" categoryIdx="-4" bldStep="series"/>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1" dur="500"/>
                                        <p:tgtEl>
                                          <p:spTgt spid="6">
                                            <p:graphicEl>
                                              <a:chart seriesIdx="1" categoryIdx="-4" bldStep="series"/>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left)">
                                      <p:cBhvr>
                                        <p:cTn id="15" dur="500"/>
                                        <p:tgtEl>
                                          <p:spTgt spid="6">
                                            <p:graphicEl>
                                              <a:chart seriesIdx="2" categoryIdx="-4" bldStep="series"/>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animBg="0"/>
        </p:bldSub>
      </p:bldGraphic>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467841" y="476325"/>
            <a:ext cx="6408415" cy="576411"/>
          </a:xfrm>
        </p:spPr>
        <p:txBody>
          <a:bodyPr/>
          <a:lstStyle/>
          <a:p>
            <a:r>
              <a:rPr lang="en-AU" dirty="0"/>
              <a:t>Value/Disposability: </a:t>
            </a:r>
            <a:r>
              <a:rPr lang="en-AU" dirty="0" smtClean="0"/>
              <a:t>Xbox </a:t>
            </a:r>
            <a:r>
              <a:rPr lang="en-AU" dirty="0"/>
              <a:t>(H3)</a:t>
            </a:r>
          </a:p>
          <a:p>
            <a:endParaRPr lang="en-AU" dirty="0"/>
          </a:p>
        </p:txBody>
      </p:sp>
      <p:sp>
        <p:nvSpPr>
          <p:cNvPr id="10" name="Slide Number Placeholder 9"/>
          <p:cNvSpPr>
            <a:spLocks noGrp="1"/>
          </p:cNvSpPr>
          <p:nvPr>
            <p:ph type="sldNum" sz="quarter" idx="10"/>
          </p:nvPr>
        </p:nvSpPr>
        <p:spPr/>
        <p:txBody>
          <a:bodyPr/>
          <a:lstStyle/>
          <a:p>
            <a:r>
              <a:rPr lang="en-AU" dirty="0" smtClean="0"/>
              <a:t>1</a:t>
            </a:r>
            <a:endParaRPr lang="en-AU" dirty="0"/>
          </a:p>
        </p:txBody>
      </p:sp>
      <p:sp>
        <p:nvSpPr>
          <p:cNvPr id="11" name="TextBox 10"/>
          <p:cNvSpPr txBox="1"/>
          <p:nvPr/>
        </p:nvSpPr>
        <p:spPr>
          <a:xfrm>
            <a:off x="8172400" y="6453336"/>
            <a:ext cx="359644" cy="261610"/>
          </a:xfrm>
          <a:prstGeom prst="rect">
            <a:avLst/>
          </a:prstGeom>
          <a:noFill/>
        </p:spPr>
        <p:txBody>
          <a:bodyPr wrap="square" rtlCol="0">
            <a:spAutoFit/>
          </a:bodyPr>
          <a:lstStyle/>
          <a:p>
            <a:pPr algn="r"/>
            <a:fld id="{4AC75734-29A0-4459-8DCB-B0C411260264}" type="slidenum">
              <a:rPr lang="en-AU" sz="1050" smtClean="0"/>
              <a:pPr algn="r"/>
              <a:t>55</a:t>
            </a:fld>
            <a:endParaRPr lang="en-AU" sz="1050" dirty="0"/>
          </a:p>
        </p:txBody>
      </p:sp>
      <p:graphicFrame>
        <p:nvGraphicFramePr>
          <p:cNvPr id="6" name="Chart 5"/>
          <p:cNvGraphicFramePr>
            <a:graphicFrameLocks/>
          </p:cNvGraphicFramePr>
          <p:nvPr/>
        </p:nvGraphicFramePr>
        <p:xfrm>
          <a:off x="467840" y="1556792"/>
          <a:ext cx="8218959" cy="4799558"/>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Arrow Connector 8"/>
          <p:cNvCxnSpPr/>
          <p:nvPr/>
        </p:nvCxnSpPr>
        <p:spPr>
          <a:xfrm flipV="1">
            <a:off x="1259632" y="4941168"/>
            <a:ext cx="0" cy="792088"/>
          </a:xfrm>
          <a:prstGeom prst="straightConnector1">
            <a:avLst/>
          </a:prstGeom>
          <a:ln w="539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95536" y="4417948"/>
            <a:ext cx="1728192" cy="523220"/>
          </a:xfrm>
          <a:prstGeom prst="rect">
            <a:avLst/>
          </a:prstGeom>
          <a:noFill/>
        </p:spPr>
        <p:txBody>
          <a:bodyPr wrap="square" rtlCol="0">
            <a:spAutoFit/>
          </a:bodyPr>
          <a:lstStyle/>
          <a:p>
            <a:pPr algn="ctr"/>
            <a:r>
              <a:rPr lang="en-AU" sz="1400" dirty="0" smtClean="0"/>
              <a:t>X-box 360 released June 2006</a:t>
            </a:r>
            <a:endParaRPr lang="en-AU" sz="1400" dirty="0"/>
          </a:p>
        </p:txBody>
      </p:sp>
      <p:cxnSp>
        <p:nvCxnSpPr>
          <p:cNvPr id="13" name="Straight Arrow Connector 12"/>
          <p:cNvCxnSpPr/>
          <p:nvPr/>
        </p:nvCxnSpPr>
        <p:spPr>
          <a:xfrm flipV="1">
            <a:off x="7524328" y="4096236"/>
            <a:ext cx="0" cy="792088"/>
          </a:xfrm>
          <a:prstGeom prst="straightConnector1">
            <a:avLst/>
          </a:prstGeom>
          <a:ln w="539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660232" y="3573016"/>
            <a:ext cx="1728192" cy="523220"/>
          </a:xfrm>
          <a:prstGeom prst="rect">
            <a:avLst/>
          </a:prstGeom>
          <a:noFill/>
        </p:spPr>
        <p:txBody>
          <a:bodyPr wrap="square" rtlCol="0">
            <a:spAutoFit/>
          </a:bodyPr>
          <a:lstStyle/>
          <a:p>
            <a:pPr algn="ctr"/>
            <a:r>
              <a:rPr lang="en-AU" sz="1400" dirty="0" smtClean="0"/>
              <a:t>X-box 360 discontinued</a:t>
            </a:r>
            <a:endParaRPr lang="en-AU" sz="1400" dirty="0"/>
          </a:p>
        </p:txBody>
      </p:sp>
      <p:sp>
        <p:nvSpPr>
          <p:cNvPr id="15" name="TextBox 14"/>
          <p:cNvSpPr txBox="1"/>
          <p:nvPr/>
        </p:nvSpPr>
        <p:spPr>
          <a:xfrm>
            <a:off x="3779912" y="2780928"/>
            <a:ext cx="2160240" cy="1231106"/>
          </a:xfrm>
          <a:prstGeom prst="rect">
            <a:avLst/>
          </a:prstGeom>
          <a:noFill/>
        </p:spPr>
        <p:txBody>
          <a:bodyPr wrap="square" rtlCol="0">
            <a:spAutoFit/>
          </a:bodyPr>
          <a:lstStyle/>
          <a:p>
            <a:pPr algn="ctr"/>
            <a:r>
              <a:rPr lang="en-AU" sz="1400" dirty="0" smtClean="0"/>
              <a:t>X-box 360 sold 72million units world wide – 3 times more than X-box</a:t>
            </a:r>
          </a:p>
          <a:p>
            <a:pPr algn="ctr"/>
            <a:r>
              <a:rPr lang="en-AU" sz="1600" b="1" dirty="0" smtClean="0"/>
              <a:t>Lower resale demand</a:t>
            </a:r>
            <a:endParaRPr lang="en-AU" sz="1600" b="1" dirty="0"/>
          </a:p>
        </p:txBody>
      </p:sp>
    </p:spTree>
    <p:extLst>
      <p:ext uri="{BB962C8B-B14F-4D97-AF65-F5344CB8AC3E}">
        <p14:creationId xmlns:p14="http://schemas.microsoft.com/office/powerpoint/2010/main" val="92768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467841" y="476325"/>
            <a:ext cx="6408415" cy="576411"/>
          </a:xfrm>
        </p:spPr>
        <p:txBody>
          <a:bodyPr/>
          <a:lstStyle/>
          <a:p>
            <a:r>
              <a:rPr lang="en-AU" dirty="0"/>
              <a:t>Value/Disposability: </a:t>
            </a:r>
            <a:r>
              <a:rPr lang="en-AU" dirty="0" smtClean="0"/>
              <a:t>Xbox </a:t>
            </a:r>
            <a:r>
              <a:rPr lang="en-AU" dirty="0"/>
              <a:t>(H3)</a:t>
            </a:r>
          </a:p>
          <a:p>
            <a:endParaRPr lang="en-AU" dirty="0"/>
          </a:p>
        </p:txBody>
      </p:sp>
      <p:sp>
        <p:nvSpPr>
          <p:cNvPr id="10" name="Slide Number Placeholder 9"/>
          <p:cNvSpPr>
            <a:spLocks noGrp="1"/>
          </p:cNvSpPr>
          <p:nvPr>
            <p:ph type="sldNum" sz="quarter" idx="10"/>
          </p:nvPr>
        </p:nvSpPr>
        <p:spPr/>
        <p:txBody>
          <a:bodyPr/>
          <a:lstStyle/>
          <a:p>
            <a:r>
              <a:rPr lang="en-AU" dirty="0" smtClean="0"/>
              <a:t>1</a:t>
            </a:r>
            <a:endParaRPr lang="en-AU" dirty="0"/>
          </a:p>
        </p:txBody>
      </p:sp>
      <p:sp>
        <p:nvSpPr>
          <p:cNvPr id="11" name="TextBox 10"/>
          <p:cNvSpPr txBox="1"/>
          <p:nvPr/>
        </p:nvSpPr>
        <p:spPr>
          <a:xfrm>
            <a:off x="8172400" y="6453336"/>
            <a:ext cx="359644" cy="261610"/>
          </a:xfrm>
          <a:prstGeom prst="rect">
            <a:avLst/>
          </a:prstGeom>
          <a:noFill/>
        </p:spPr>
        <p:txBody>
          <a:bodyPr wrap="square" rtlCol="0">
            <a:spAutoFit/>
          </a:bodyPr>
          <a:lstStyle/>
          <a:p>
            <a:pPr algn="r"/>
            <a:fld id="{4AC75734-29A0-4459-8DCB-B0C411260264}" type="slidenum">
              <a:rPr lang="en-AU" sz="1050" smtClean="0"/>
              <a:pPr algn="r"/>
              <a:t>56</a:t>
            </a:fld>
            <a:endParaRPr lang="en-AU" sz="1050" dirty="0"/>
          </a:p>
        </p:txBody>
      </p:sp>
      <p:graphicFrame>
        <p:nvGraphicFramePr>
          <p:cNvPr id="6" name="Chart 5"/>
          <p:cNvGraphicFramePr>
            <a:graphicFrameLocks/>
          </p:cNvGraphicFramePr>
          <p:nvPr/>
        </p:nvGraphicFramePr>
        <p:xfrm>
          <a:off x="467840" y="1556792"/>
          <a:ext cx="8218959" cy="4799558"/>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Straight Arrow Connector 15"/>
          <p:cNvCxnSpPr/>
          <p:nvPr/>
        </p:nvCxnSpPr>
        <p:spPr>
          <a:xfrm flipV="1">
            <a:off x="5940152" y="4941168"/>
            <a:ext cx="0" cy="792088"/>
          </a:xfrm>
          <a:prstGeom prst="straightConnector1">
            <a:avLst/>
          </a:prstGeom>
          <a:ln w="539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76056" y="4417948"/>
            <a:ext cx="1728192" cy="523220"/>
          </a:xfrm>
          <a:prstGeom prst="rect">
            <a:avLst/>
          </a:prstGeom>
          <a:noFill/>
        </p:spPr>
        <p:txBody>
          <a:bodyPr wrap="square" rtlCol="0">
            <a:spAutoFit/>
          </a:bodyPr>
          <a:lstStyle/>
          <a:p>
            <a:pPr algn="ctr"/>
            <a:r>
              <a:rPr lang="en-AU" sz="1400" dirty="0" smtClean="0"/>
              <a:t>X-box One released Nov 2013</a:t>
            </a:r>
            <a:endParaRPr lang="en-AU" sz="1400" dirty="0"/>
          </a:p>
        </p:txBody>
      </p:sp>
    </p:spTree>
    <p:extLst>
      <p:ext uri="{BB962C8B-B14F-4D97-AF65-F5344CB8AC3E}">
        <p14:creationId xmlns:p14="http://schemas.microsoft.com/office/powerpoint/2010/main" val="266010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467841" y="476325"/>
            <a:ext cx="6408415" cy="576411"/>
          </a:xfrm>
        </p:spPr>
        <p:txBody>
          <a:bodyPr/>
          <a:lstStyle/>
          <a:p>
            <a:r>
              <a:rPr lang="en-AU" dirty="0"/>
              <a:t>Value/Disposability: </a:t>
            </a:r>
            <a:r>
              <a:rPr lang="en-AU" dirty="0" err="1" smtClean="0"/>
              <a:t>Playstation</a:t>
            </a:r>
            <a:r>
              <a:rPr lang="en-AU" dirty="0" smtClean="0"/>
              <a:t> (H3</a:t>
            </a:r>
            <a:r>
              <a:rPr lang="en-AU" dirty="0"/>
              <a:t>)</a:t>
            </a:r>
          </a:p>
          <a:p>
            <a:endParaRPr lang="en-AU" dirty="0"/>
          </a:p>
        </p:txBody>
      </p:sp>
      <p:sp>
        <p:nvSpPr>
          <p:cNvPr id="10" name="Slide Number Placeholder 9"/>
          <p:cNvSpPr>
            <a:spLocks noGrp="1"/>
          </p:cNvSpPr>
          <p:nvPr>
            <p:ph type="sldNum" sz="quarter" idx="10"/>
          </p:nvPr>
        </p:nvSpPr>
        <p:spPr/>
        <p:txBody>
          <a:bodyPr/>
          <a:lstStyle/>
          <a:p>
            <a:r>
              <a:rPr lang="en-AU" dirty="0" smtClean="0"/>
              <a:t>1</a:t>
            </a:r>
            <a:endParaRPr lang="en-AU" dirty="0"/>
          </a:p>
        </p:txBody>
      </p:sp>
      <p:sp>
        <p:nvSpPr>
          <p:cNvPr id="11" name="TextBox 10"/>
          <p:cNvSpPr txBox="1"/>
          <p:nvPr/>
        </p:nvSpPr>
        <p:spPr>
          <a:xfrm>
            <a:off x="8172400" y="6453336"/>
            <a:ext cx="359644" cy="261610"/>
          </a:xfrm>
          <a:prstGeom prst="rect">
            <a:avLst/>
          </a:prstGeom>
          <a:noFill/>
        </p:spPr>
        <p:txBody>
          <a:bodyPr wrap="square" rtlCol="0">
            <a:spAutoFit/>
          </a:bodyPr>
          <a:lstStyle/>
          <a:p>
            <a:pPr algn="r"/>
            <a:fld id="{4AC75734-29A0-4459-8DCB-B0C411260264}" type="slidenum">
              <a:rPr lang="en-AU" sz="1050" smtClean="0"/>
              <a:pPr algn="r"/>
              <a:t>57</a:t>
            </a:fld>
            <a:endParaRPr lang="en-AU" sz="1050" dirty="0"/>
          </a:p>
        </p:txBody>
      </p:sp>
      <p:graphicFrame>
        <p:nvGraphicFramePr>
          <p:cNvPr id="6" name="Chart 5"/>
          <p:cNvGraphicFramePr>
            <a:graphicFrameLocks/>
          </p:cNvGraphicFramePr>
          <p:nvPr>
            <p:extLst/>
          </p:nvPr>
        </p:nvGraphicFramePr>
        <p:xfrm>
          <a:off x="323528" y="1556792"/>
          <a:ext cx="8363272" cy="4680520"/>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Arrow Connector 6"/>
          <p:cNvCxnSpPr/>
          <p:nvPr/>
        </p:nvCxnSpPr>
        <p:spPr>
          <a:xfrm flipV="1">
            <a:off x="971600" y="4005064"/>
            <a:ext cx="0" cy="1368152"/>
          </a:xfrm>
          <a:prstGeom prst="straightConnector1">
            <a:avLst/>
          </a:prstGeom>
          <a:ln w="539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11560" y="2996952"/>
            <a:ext cx="1728192" cy="954107"/>
          </a:xfrm>
          <a:prstGeom prst="rect">
            <a:avLst/>
          </a:prstGeom>
          <a:noFill/>
        </p:spPr>
        <p:txBody>
          <a:bodyPr wrap="square" rtlCol="0">
            <a:spAutoFit/>
          </a:bodyPr>
          <a:lstStyle/>
          <a:p>
            <a:pPr algn="ctr"/>
            <a:r>
              <a:rPr lang="en-AU" sz="1400" dirty="0" err="1" smtClean="0"/>
              <a:t>Playstation</a:t>
            </a:r>
            <a:r>
              <a:rPr lang="en-AU" sz="1400" dirty="0" smtClean="0"/>
              <a:t> 1 released 1995 selling 105 million units</a:t>
            </a:r>
            <a:endParaRPr lang="en-AU" sz="1400" dirty="0"/>
          </a:p>
        </p:txBody>
      </p:sp>
    </p:spTree>
    <p:extLst>
      <p:ext uri="{BB962C8B-B14F-4D97-AF65-F5344CB8AC3E}">
        <p14:creationId xmlns:p14="http://schemas.microsoft.com/office/powerpoint/2010/main" val="168385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7" dur="500"/>
                                        <p:tgtEl>
                                          <p:spTgt spid="6">
                                            <p:graphicEl>
                                              <a:chart seriesIdx="0" categoryIdx="-4" bldStep="series"/>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1" dur="500"/>
                                        <p:tgtEl>
                                          <p:spTgt spid="6">
                                            <p:graphicEl>
                                              <a:chart seriesIdx="1" categoryIdx="-4" bldStep="series"/>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left)">
                                      <p:cBhvr>
                                        <p:cTn id="15" dur="500"/>
                                        <p:tgtEl>
                                          <p:spTgt spid="6">
                                            <p:graphicEl>
                                              <a:chart seriesIdx="2" categoryIdx="-4" bldStep="series"/>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graphicEl>
                                              <a:chart seriesIdx="3" categoryIdx="-4" bldStep="series"/>
                                            </p:graphicEl>
                                          </p:spTgt>
                                        </p:tgtEl>
                                        <p:attrNameLst>
                                          <p:attrName>style.visibility</p:attrName>
                                        </p:attrNameLst>
                                      </p:cBhvr>
                                      <p:to>
                                        <p:strVal val="visible"/>
                                      </p:to>
                                    </p:set>
                                    <p:animEffect transition="in" filter="wipe(left)">
                                      <p:cBhvr>
                                        <p:cTn id="19" dur="500"/>
                                        <p:tgtEl>
                                          <p:spTgt spid="6">
                                            <p:graphicEl>
                                              <a:chart seriesIdx="3" categoryIdx="-4" bldStep="series"/>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animBg="0"/>
        </p:bldSub>
      </p:bldGraphic>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467841" y="476325"/>
            <a:ext cx="6408415" cy="576411"/>
          </a:xfrm>
        </p:spPr>
        <p:txBody>
          <a:bodyPr/>
          <a:lstStyle/>
          <a:p>
            <a:r>
              <a:rPr lang="en-AU" dirty="0"/>
              <a:t>Value/Disposability: </a:t>
            </a:r>
            <a:r>
              <a:rPr lang="en-AU" dirty="0" err="1"/>
              <a:t>Playstation</a:t>
            </a:r>
            <a:r>
              <a:rPr lang="en-AU" dirty="0"/>
              <a:t> (H3</a:t>
            </a:r>
            <a:r>
              <a:rPr lang="en-AU" dirty="0" smtClean="0"/>
              <a:t>)</a:t>
            </a:r>
            <a:endParaRPr lang="en-AU" dirty="0"/>
          </a:p>
        </p:txBody>
      </p:sp>
      <p:sp>
        <p:nvSpPr>
          <p:cNvPr id="10" name="Slide Number Placeholder 9"/>
          <p:cNvSpPr>
            <a:spLocks noGrp="1"/>
          </p:cNvSpPr>
          <p:nvPr>
            <p:ph type="sldNum" sz="quarter" idx="10"/>
          </p:nvPr>
        </p:nvSpPr>
        <p:spPr/>
        <p:txBody>
          <a:bodyPr/>
          <a:lstStyle/>
          <a:p>
            <a:r>
              <a:rPr lang="en-AU" dirty="0" smtClean="0"/>
              <a:t>1</a:t>
            </a:r>
            <a:endParaRPr lang="en-AU" dirty="0"/>
          </a:p>
        </p:txBody>
      </p:sp>
      <p:sp>
        <p:nvSpPr>
          <p:cNvPr id="11" name="TextBox 10"/>
          <p:cNvSpPr txBox="1"/>
          <p:nvPr/>
        </p:nvSpPr>
        <p:spPr>
          <a:xfrm>
            <a:off x="8172400" y="6453336"/>
            <a:ext cx="359644" cy="261610"/>
          </a:xfrm>
          <a:prstGeom prst="rect">
            <a:avLst/>
          </a:prstGeom>
          <a:noFill/>
        </p:spPr>
        <p:txBody>
          <a:bodyPr wrap="square" rtlCol="0">
            <a:spAutoFit/>
          </a:bodyPr>
          <a:lstStyle/>
          <a:p>
            <a:pPr algn="r"/>
            <a:fld id="{4AC75734-29A0-4459-8DCB-B0C411260264}" type="slidenum">
              <a:rPr lang="en-AU" sz="1050" smtClean="0"/>
              <a:pPr algn="r"/>
              <a:t>58</a:t>
            </a:fld>
            <a:endParaRPr lang="en-AU" sz="1050" dirty="0"/>
          </a:p>
        </p:txBody>
      </p:sp>
      <p:graphicFrame>
        <p:nvGraphicFramePr>
          <p:cNvPr id="6" name="Chart 5"/>
          <p:cNvGraphicFramePr>
            <a:graphicFrameLocks/>
          </p:cNvGraphicFramePr>
          <p:nvPr/>
        </p:nvGraphicFramePr>
        <p:xfrm>
          <a:off x="323528" y="1556792"/>
          <a:ext cx="8363272" cy="4680520"/>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Arrow Connector 6"/>
          <p:cNvCxnSpPr/>
          <p:nvPr/>
        </p:nvCxnSpPr>
        <p:spPr>
          <a:xfrm flipV="1">
            <a:off x="1187624" y="2852936"/>
            <a:ext cx="0" cy="1368152"/>
          </a:xfrm>
          <a:prstGeom prst="straightConnector1">
            <a:avLst/>
          </a:prstGeom>
          <a:ln w="539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27584" y="1844824"/>
            <a:ext cx="1728192" cy="954107"/>
          </a:xfrm>
          <a:prstGeom prst="rect">
            <a:avLst/>
          </a:prstGeom>
          <a:noFill/>
        </p:spPr>
        <p:txBody>
          <a:bodyPr wrap="square" rtlCol="0">
            <a:spAutoFit/>
          </a:bodyPr>
          <a:lstStyle/>
          <a:p>
            <a:pPr algn="ctr"/>
            <a:r>
              <a:rPr lang="en-AU" sz="1400" dirty="0" err="1" smtClean="0"/>
              <a:t>Playstation</a:t>
            </a:r>
            <a:r>
              <a:rPr lang="en-AU" sz="1400" dirty="0" smtClean="0"/>
              <a:t> 2 released 2000 selling 155 million units</a:t>
            </a:r>
            <a:endParaRPr lang="en-AU" sz="1400" dirty="0"/>
          </a:p>
        </p:txBody>
      </p:sp>
    </p:spTree>
    <p:extLst>
      <p:ext uri="{BB962C8B-B14F-4D97-AF65-F5344CB8AC3E}">
        <p14:creationId xmlns:p14="http://schemas.microsoft.com/office/powerpoint/2010/main" val="402603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467841" y="476325"/>
            <a:ext cx="6408415" cy="576411"/>
          </a:xfrm>
        </p:spPr>
        <p:txBody>
          <a:bodyPr/>
          <a:lstStyle/>
          <a:p>
            <a:r>
              <a:rPr lang="en-AU" dirty="0"/>
              <a:t>Value/Disposability: </a:t>
            </a:r>
            <a:r>
              <a:rPr lang="en-AU" dirty="0" err="1"/>
              <a:t>Playstation</a:t>
            </a:r>
            <a:r>
              <a:rPr lang="en-AU" dirty="0"/>
              <a:t> (H3</a:t>
            </a:r>
            <a:r>
              <a:rPr lang="en-AU" dirty="0" smtClean="0"/>
              <a:t>)</a:t>
            </a:r>
            <a:endParaRPr lang="en-AU" dirty="0"/>
          </a:p>
        </p:txBody>
      </p:sp>
      <p:sp>
        <p:nvSpPr>
          <p:cNvPr id="10" name="Slide Number Placeholder 9"/>
          <p:cNvSpPr>
            <a:spLocks noGrp="1"/>
          </p:cNvSpPr>
          <p:nvPr>
            <p:ph type="sldNum" sz="quarter" idx="10"/>
          </p:nvPr>
        </p:nvSpPr>
        <p:spPr/>
        <p:txBody>
          <a:bodyPr/>
          <a:lstStyle/>
          <a:p>
            <a:r>
              <a:rPr lang="en-AU" dirty="0" smtClean="0"/>
              <a:t>1</a:t>
            </a:r>
            <a:endParaRPr lang="en-AU" dirty="0"/>
          </a:p>
        </p:txBody>
      </p:sp>
      <p:sp>
        <p:nvSpPr>
          <p:cNvPr id="11" name="TextBox 10"/>
          <p:cNvSpPr txBox="1"/>
          <p:nvPr/>
        </p:nvSpPr>
        <p:spPr>
          <a:xfrm>
            <a:off x="8172400" y="6453336"/>
            <a:ext cx="359644" cy="261610"/>
          </a:xfrm>
          <a:prstGeom prst="rect">
            <a:avLst/>
          </a:prstGeom>
          <a:noFill/>
        </p:spPr>
        <p:txBody>
          <a:bodyPr wrap="square" rtlCol="0">
            <a:spAutoFit/>
          </a:bodyPr>
          <a:lstStyle/>
          <a:p>
            <a:pPr algn="r"/>
            <a:fld id="{4AC75734-29A0-4459-8DCB-B0C411260264}" type="slidenum">
              <a:rPr lang="en-AU" sz="1050" smtClean="0"/>
              <a:pPr algn="r"/>
              <a:t>59</a:t>
            </a:fld>
            <a:endParaRPr lang="en-AU" sz="1050" dirty="0"/>
          </a:p>
        </p:txBody>
      </p:sp>
      <p:graphicFrame>
        <p:nvGraphicFramePr>
          <p:cNvPr id="6" name="Chart 5"/>
          <p:cNvGraphicFramePr>
            <a:graphicFrameLocks/>
          </p:cNvGraphicFramePr>
          <p:nvPr/>
        </p:nvGraphicFramePr>
        <p:xfrm>
          <a:off x="323528" y="1556792"/>
          <a:ext cx="8363272" cy="4680520"/>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Arrow Connector 6"/>
          <p:cNvCxnSpPr/>
          <p:nvPr/>
        </p:nvCxnSpPr>
        <p:spPr>
          <a:xfrm flipV="1">
            <a:off x="755576" y="4221088"/>
            <a:ext cx="0" cy="1368152"/>
          </a:xfrm>
          <a:prstGeom prst="straightConnector1">
            <a:avLst/>
          </a:prstGeom>
          <a:ln w="539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5536" y="3212976"/>
            <a:ext cx="1728192" cy="954107"/>
          </a:xfrm>
          <a:prstGeom prst="rect">
            <a:avLst/>
          </a:prstGeom>
          <a:noFill/>
        </p:spPr>
        <p:txBody>
          <a:bodyPr wrap="square" rtlCol="0">
            <a:spAutoFit/>
          </a:bodyPr>
          <a:lstStyle/>
          <a:p>
            <a:pPr algn="ctr"/>
            <a:r>
              <a:rPr lang="en-AU" sz="1400" dirty="0" err="1" smtClean="0"/>
              <a:t>Playstation</a:t>
            </a:r>
            <a:r>
              <a:rPr lang="en-AU" sz="1400" dirty="0" smtClean="0"/>
              <a:t> 3 released Nov 2006 selling 84 million units</a:t>
            </a:r>
            <a:endParaRPr lang="en-AU" sz="1400" dirty="0"/>
          </a:p>
        </p:txBody>
      </p:sp>
    </p:spTree>
    <p:extLst>
      <p:ext uri="{BB962C8B-B14F-4D97-AF65-F5344CB8AC3E}">
        <p14:creationId xmlns:p14="http://schemas.microsoft.com/office/powerpoint/2010/main" val="169861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6477000" cy="1143000"/>
          </a:xfrm>
        </p:spPr>
        <p:txBody>
          <a:bodyPr/>
          <a:lstStyle/>
          <a:p>
            <a:pPr algn="l">
              <a:spcBef>
                <a:spcPct val="20000"/>
              </a:spcBef>
            </a:pPr>
            <a:r>
              <a:rPr lang="en-AU" sz="2500" b="1" dirty="0">
                <a:solidFill>
                  <a:srgbClr val="27348B"/>
                </a:solidFill>
                <a:latin typeface="+mn-lt"/>
                <a:ea typeface="+mn-ea"/>
                <a:cs typeface="+mn-cs"/>
              </a:rPr>
              <a:t>10 principles of opportunity and crime</a:t>
            </a:r>
          </a:p>
        </p:txBody>
      </p:sp>
      <p:sp>
        <p:nvSpPr>
          <p:cNvPr id="3" name="Content Placeholder 2"/>
          <p:cNvSpPr>
            <a:spLocks noGrp="1"/>
          </p:cNvSpPr>
          <p:nvPr>
            <p:ph idx="1"/>
          </p:nvPr>
        </p:nvSpPr>
        <p:spPr>
          <a:xfrm>
            <a:off x="457200" y="1417638"/>
            <a:ext cx="8229600" cy="5178981"/>
          </a:xfrm>
        </p:spPr>
        <p:txBody>
          <a:bodyPr>
            <a:normAutofit/>
          </a:bodyPr>
          <a:lstStyle/>
          <a:p>
            <a:pPr marL="457200" lvl="2" indent="-457200">
              <a:lnSpc>
                <a:spcPct val="114000"/>
              </a:lnSpc>
              <a:spcBef>
                <a:spcPts val="400"/>
              </a:spcBef>
              <a:spcAft>
                <a:spcPts val="800"/>
              </a:spcAft>
              <a:buFont typeface="+mj-lt"/>
              <a:buAutoNum type="arabicPeriod"/>
            </a:pPr>
            <a:r>
              <a:rPr lang="en-AU" sz="1800" dirty="0" smtClean="0"/>
              <a:t>Opportunities </a:t>
            </a:r>
            <a:r>
              <a:rPr lang="en-AU" sz="1800" dirty="0"/>
              <a:t>play a role in causing all crime</a:t>
            </a:r>
          </a:p>
          <a:p>
            <a:pPr marL="457200" lvl="2" indent="-457200">
              <a:lnSpc>
                <a:spcPct val="114000"/>
              </a:lnSpc>
              <a:spcBef>
                <a:spcPts val="400"/>
              </a:spcBef>
              <a:spcAft>
                <a:spcPts val="800"/>
              </a:spcAft>
              <a:buFont typeface="+mj-lt"/>
              <a:buAutoNum type="arabicPeriod"/>
            </a:pPr>
            <a:r>
              <a:rPr lang="en-AU" sz="1800" dirty="0"/>
              <a:t>Crime opportunities are highly specific</a:t>
            </a:r>
          </a:p>
          <a:p>
            <a:pPr marL="457200" lvl="2" indent="-457200">
              <a:lnSpc>
                <a:spcPct val="114000"/>
              </a:lnSpc>
              <a:spcBef>
                <a:spcPts val="400"/>
              </a:spcBef>
              <a:spcAft>
                <a:spcPts val="800"/>
              </a:spcAft>
              <a:buFont typeface="+mj-lt"/>
              <a:buAutoNum type="arabicPeriod"/>
            </a:pPr>
            <a:r>
              <a:rPr lang="en-AU" sz="1800" dirty="0"/>
              <a:t>Crime opportunities are concentrated in time and space</a:t>
            </a:r>
          </a:p>
          <a:p>
            <a:pPr marL="457200" lvl="2" indent="-457200">
              <a:lnSpc>
                <a:spcPct val="114000"/>
              </a:lnSpc>
              <a:spcBef>
                <a:spcPts val="400"/>
              </a:spcBef>
              <a:spcAft>
                <a:spcPts val="800"/>
              </a:spcAft>
              <a:buFont typeface="+mj-lt"/>
              <a:buAutoNum type="arabicPeriod"/>
            </a:pPr>
            <a:r>
              <a:rPr lang="en-AU" sz="1800" dirty="0"/>
              <a:t>Crime opportunities depend on every day movements</a:t>
            </a:r>
          </a:p>
          <a:p>
            <a:pPr marL="457200" lvl="2" indent="-457200">
              <a:lnSpc>
                <a:spcPct val="114000"/>
              </a:lnSpc>
              <a:spcBef>
                <a:spcPts val="400"/>
              </a:spcBef>
              <a:spcAft>
                <a:spcPts val="800"/>
              </a:spcAft>
              <a:buFont typeface="+mj-lt"/>
              <a:buAutoNum type="arabicPeriod"/>
            </a:pPr>
            <a:r>
              <a:rPr lang="en-AU" sz="1800" dirty="0"/>
              <a:t>One crime produces another</a:t>
            </a:r>
          </a:p>
          <a:p>
            <a:pPr marL="457200" lvl="2" indent="-457200">
              <a:lnSpc>
                <a:spcPct val="114000"/>
              </a:lnSpc>
              <a:spcBef>
                <a:spcPts val="400"/>
              </a:spcBef>
              <a:spcAft>
                <a:spcPts val="800"/>
              </a:spcAft>
              <a:buFont typeface="+mj-lt"/>
              <a:buAutoNum type="arabicPeriod"/>
            </a:pPr>
            <a:r>
              <a:rPr lang="en-AU" sz="1800" dirty="0"/>
              <a:t>Some products offer more tempting crime opportunities</a:t>
            </a:r>
          </a:p>
          <a:p>
            <a:pPr marL="457200" lvl="2" indent="-457200">
              <a:lnSpc>
                <a:spcPct val="114000"/>
              </a:lnSpc>
              <a:spcBef>
                <a:spcPts val="400"/>
              </a:spcBef>
              <a:spcAft>
                <a:spcPts val="800"/>
              </a:spcAft>
              <a:buFont typeface="+mj-lt"/>
              <a:buAutoNum type="arabicPeriod"/>
            </a:pPr>
            <a:r>
              <a:rPr lang="en-AU" sz="1800" dirty="0"/>
              <a:t>Social and technological changes produce new crime opportunities</a:t>
            </a:r>
          </a:p>
          <a:p>
            <a:pPr marL="457200" lvl="2" indent="-457200">
              <a:lnSpc>
                <a:spcPct val="114000"/>
              </a:lnSpc>
              <a:spcBef>
                <a:spcPts val="400"/>
              </a:spcBef>
              <a:spcAft>
                <a:spcPts val="800"/>
              </a:spcAft>
              <a:buFont typeface="+mj-lt"/>
              <a:buAutoNum type="arabicPeriod"/>
            </a:pPr>
            <a:r>
              <a:rPr lang="en-AU" sz="1800" dirty="0"/>
              <a:t>Opportunities for crime can be reduced</a:t>
            </a:r>
          </a:p>
          <a:p>
            <a:pPr marL="457200" lvl="2" indent="-457200">
              <a:lnSpc>
                <a:spcPct val="114000"/>
              </a:lnSpc>
              <a:spcBef>
                <a:spcPts val="400"/>
              </a:spcBef>
              <a:spcAft>
                <a:spcPts val="800"/>
              </a:spcAft>
              <a:buFont typeface="+mj-lt"/>
              <a:buAutoNum type="arabicPeriod"/>
            </a:pPr>
            <a:r>
              <a:rPr lang="en-AU" sz="1800" dirty="0"/>
              <a:t>Reducing opportunities does not usually displace crime</a:t>
            </a:r>
          </a:p>
          <a:p>
            <a:pPr marL="457200" lvl="2" indent="-457200">
              <a:lnSpc>
                <a:spcPct val="114000"/>
              </a:lnSpc>
              <a:spcBef>
                <a:spcPts val="400"/>
              </a:spcBef>
              <a:spcAft>
                <a:spcPts val="800"/>
              </a:spcAft>
              <a:buFont typeface="+mj-lt"/>
              <a:buAutoNum type="arabicPeriod"/>
            </a:pPr>
            <a:r>
              <a:rPr lang="en-AU" sz="1800" dirty="0"/>
              <a:t>Focused opportunity reduction can produce wider declines in crime</a:t>
            </a:r>
          </a:p>
          <a:p>
            <a:pPr marL="457200" lvl="2" indent="-457200">
              <a:lnSpc>
                <a:spcPct val="114000"/>
              </a:lnSpc>
              <a:spcBef>
                <a:spcPts val="400"/>
              </a:spcBef>
            </a:pPr>
            <a:endParaRPr lang="en-AU" sz="1800" dirty="0"/>
          </a:p>
        </p:txBody>
      </p:sp>
      <p:sp>
        <p:nvSpPr>
          <p:cNvPr id="4" name="TextBox 3"/>
          <p:cNvSpPr txBox="1"/>
          <p:nvPr/>
        </p:nvSpPr>
        <p:spPr>
          <a:xfrm>
            <a:off x="8747498" y="6596619"/>
            <a:ext cx="396238" cy="246221"/>
          </a:xfrm>
          <a:prstGeom prst="rect">
            <a:avLst/>
          </a:prstGeom>
          <a:noFill/>
        </p:spPr>
        <p:txBody>
          <a:bodyPr wrap="square" rtlCol="0">
            <a:spAutoFit/>
          </a:bodyPr>
          <a:lstStyle/>
          <a:p>
            <a:pPr algn="r"/>
            <a:fld id="{E904AEB7-39B6-4B11-8FF7-33A6200F2244}" type="slidenum">
              <a:rPr lang="en-AU" sz="1000" b="1"/>
              <a:t>6</a:t>
            </a:fld>
            <a:endParaRPr lang="en-AU" sz="1000" b="1" dirty="0"/>
          </a:p>
        </p:txBody>
      </p:sp>
      <p:sp>
        <p:nvSpPr>
          <p:cNvPr id="6" name="TextBox 5"/>
          <p:cNvSpPr txBox="1"/>
          <p:nvPr/>
        </p:nvSpPr>
        <p:spPr>
          <a:xfrm>
            <a:off x="540346" y="6400800"/>
            <a:ext cx="8280920" cy="261610"/>
          </a:xfrm>
          <a:prstGeom prst="rect">
            <a:avLst/>
          </a:prstGeom>
          <a:noFill/>
        </p:spPr>
        <p:txBody>
          <a:bodyPr wrap="square" rtlCol="0">
            <a:spAutoFit/>
          </a:bodyPr>
          <a:lstStyle/>
          <a:p>
            <a:pPr algn="ctr">
              <a:spcBef>
                <a:spcPct val="30000"/>
              </a:spcBef>
              <a:defRPr/>
            </a:pPr>
            <a:r>
              <a:rPr lang="en-AU" sz="1100" dirty="0" smtClean="0"/>
              <a:t>Source: </a:t>
            </a:r>
            <a:r>
              <a:rPr lang="en-AU" sz="1100" dirty="0">
                <a:latin typeface="Verdana" pitchFamily="34" charset="0"/>
                <a:cs typeface="Arial" charset="0"/>
              </a:rPr>
              <a:t>Felson, M., &amp; Clarke, R.V. (1998). Opportunity makes the thief: practical theory for crime prevention</a:t>
            </a:r>
            <a:endParaRPr lang="en-AU" sz="1100" dirty="0"/>
          </a:p>
        </p:txBody>
      </p:sp>
      <p:sp>
        <p:nvSpPr>
          <p:cNvPr id="7" name="Rectangle 6"/>
          <p:cNvSpPr/>
          <p:nvPr/>
        </p:nvSpPr>
        <p:spPr>
          <a:xfrm>
            <a:off x="381000" y="3717032"/>
            <a:ext cx="7924800" cy="13681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9591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467841" y="476325"/>
            <a:ext cx="6408415" cy="576411"/>
          </a:xfrm>
        </p:spPr>
        <p:txBody>
          <a:bodyPr/>
          <a:lstStyle/>
          <a:p>
            <a:r>
              <a:rPr lang="en-AU" dirty="0"/>
              <a:t>Value/Disposability: </a:t>
            </a:r>
            <a:r>
              <a:rPr lang="en-AU" dirty="0" err="1"/>
              <a:t>Playstation</a:t>
            </a:r>
            <a:r>
              <a:rPr lang="en-AU" dirty="0"/>
              <a:t> (H3</a:t>
            </a:r>
            <a:r>
              <a:rPr lang="en-AU" dirty="0" smtClean="0"/>
              <a:t>)</a:t>
            </a:r>
            <a:endParaRPr lang="en-AU" dirty="0"/>
          </a:p>
        </p:txBody>
      </p:sp>
      <p:sp>
        <p:nvSpPr>
          <p:cNvPr id="10" name="Slide Number Placeholder 9"/>
          <p:cNvSpPr>
            <a:spLocks noGrp="1"/>
          </p:cNvSpPr>
          <p:nvPr>
            <p:ph type="sldNum" sz="quarter" idx="10"/>
          </p:nvPr>
        </p:nvSpPr>
        <p:spPr/>
        <p:txBody>
          <a:bodyPr/>
          <a:lstStyle/>
          <a:p>
            <a:r>
              <a:rPr lang="en-AU" dirty="0" smtClean="0"/>
              <a:t>1</a:t>
            </a:r>
            <a:endParaRPr lang="en-AU" dirty="0"/>
          </a:p>
        </p:txBody>
      </p:sp>
      <p:sp>
        <p:nvSpPr>
          <p:cNvPr id="11" name="TextBox 10"/>
          <p:cNvSpPr txBox="1"/>
          <p:nvPr/>
        </p:nvSpPr>
        <p:spPr>
          <a:xfrm>
            <a:off x="8172400" y="6453336"/>
            <a:ext cx="359644" cy="261610"/>
          </a:xfrm>
          <a:prstGeom prst="rect">
            <a:avLst/>
          </a:prstGeom>
          <a:noFill/>
        </p:spPr>
        <p:txBody>
          <a:bodyPr wrap="square" rtlCol="0">
            <a:spAutoFit/>
          </a:bodyPr>
          <a:lstStyle/>
          <a:p>
            <a:pPr algn="r"/>
            <a:fld id="{4AC75734-29A0-4459-8DCB-B0C411260264}" type="slidenum">
              <a:rPr lang="en-AU" sz="1050" smtClean="0"/>
              <a:pPr algn="r"/>
              <a:t>60</a:t>
            </a:fld>
            <a:endParaRPr lang="en-AU" sz="1050" dirty="0"/>
          </a:p>
        </p:txBody>
      </p:sp>
      <p:graphicFrame>
        <p:nvGraphicFramePr>
          <p:cNvPr id="6" name="Chart 5"/>
          <p:cNvGraphicFramePr>
            <a:graphicFrameLocks/>
          </p:cNvGraphicFramePr>
          <p:nvPr/>
        </p:nvGraphicFramePr>
        <p:xfrm>
          <a:off x="323528" y="1556792"/>
          <a:ext cx="8363272" cy="4680520"/>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Arrow Connector 6"/>
          <p:cNvCxnSpPr/>
          <p:nvPr/>
        </p:nvCxnSpPr>
        <p:spPr>
          <a:xfrm flipV="1">
            <a:off x="5940152" y="4221088"/>
            <a:ext cx="0" cy="1368152"/>
          </a:xfrm>
          <a:prstGeom prst="straightConnector1">
            <a:avLst/>
          </a:prstGeom>
          <a:ln w="539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80112" y="3212976"/>
            <a:ext cx="1728192" cy="954107"/>
          </a:xfrm>
          <a:prstGeom prst="rect">
            <a:avLst/>
          </a:prstGeom>
          <a:noFill/>
        </p:spPr>
        <p:txBody>
          <a:bodyPr wrap="square" rtlCol="0">
            <a:spAutoFit/>
          </a:bodyPr>
          <a:lstStyle/>
          <a:p>
            <a:pPr algn="ctr"/>
            <a:r>
              <a:rPr lang="en-AU" sz="1400" dirty="0" err="1" smtClean="0"/>
              <a:t>Playstation</a:t>
            </a:r>
            <a:r>
              <a:rPr lang="en-AU" sz="1400" dirty="0" smtClean="0"/>
              <a:t> 4 released Nov 2013 selling 81 million units</a:t>
            </a:r>
            <a:endParaRPr lang="en-AU" sz="1400" dirty="0"/>
          </a:p>
        </p:txBody>
      </p:sp>
    </p:spTree>
    <p:extLst>
      <p:ext uri="{BB962C8B-B14F-4D97-AF65-F5344CB8AC3E}">
        <p14:creationId xmlns:p14="http://schemas.microsoft.com/office/powerpoint/2010/main" val="129711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467841" y="476325"/>
            <a:ext cx="6408415" cy="576411"/>
          </a:xfrm>
        </p:spPr>
        <p:txBody>
          <a:bodyPr/>
          <a:lstStyle/>
          <a:p>
            <a:r>
              <a:rPr lang="en-AU" dirty="0" smtClean="0"/>
              <a:t>More to find out: what is being stolen?</a:t>
            </a:r>
            <a:endParaRPr lang="en-AU" dirty="0"/>
          </a:p>
        </p:txBody>
      </p:sp>
      <p:sp>
        <p:nvSpPr>
          <p:cNvPr id="10" name="Slide Number Placeholder 9"/>
          <p:cNvSpPr>
            <a:spLocks noGrp="1"/>
          </p:cNvSpPr>
          <p:nvPr>
            <p:ph type="sldNum" sz="quarter" idx="10"/>
          </p:nvPr>
        </p:nvSpPr>
        <p:spPr/>
        <p:txBody>
          <a:bodyPr/>
          <a:lstStyle/>
          <a:p>
            <a:r>
              <a:rPr lang="en-AU" dirty="0" smtClean="0"/>
              <a:t>1</a:t>
            </a:r>
            <a:endParaRPr lang="en-AU" dirty="0"/>
          </a:p>
        </p:txBody>
      </p:sp>
      <p:sp>
        <p:nvSpPr>
          <p:cNvPr id="11" name="TextBox 10"/>
          <p:cNvSpPr txBox="1"/>
          <p:nvPr/>
        </p:nvSpPr>
        <p:spPr>
          <a:xfrm>
            <a:off x="8172400" y="6453336"/>
            <a:ext cx="359644" cy="261610"/>
          </a:xfrm>
          <a:prstGeom prst="rect">
            <a:avLst/>
          </a:prstGeom>
          <a:noFill/>
        </p:spPr>
        <p:txBody>
          <a:bodyPr wrap="square" rtlCol="0">
            <a:spAutoFit/>
          </a:bodyPr>
          <a:lstStyle/>
          <a:p>
            <a:pPr algn="r"/>
            <a:fld id="{4AC75734-29A0-4459-8DCB-B0C411260264}" type="slidenum">
              <a:rPr lang="en-AU" sz="1050" smtClean="0"/>
              <a:pPr algn="r"/>
              <a:t>61</a:t>
            </a:fld>
            <a:endParaRPr lang="en-AU" sz="1050" dirty="0"/>
          </a:p>
        </p:txBody>
      </p:sp>
      <p:graphicFrame>
        <p:nvGraphicFramePr>
          <p:cNvPr id="7" name="Chart 6"/>
          <p:cNvGraphicFramePr>
            <a:graphicFrameLocks/>
          </p:cNvGraphicFramePr>
          <p:nvPr>
            <p:extLst/>
          </p:nvPr>
        </p:nvGraphicFramePr>
        <p:xfrm>
          <a:off x="467840" y="1484784"/>
          <a:ext cx="8280623" cy="48715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11343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229600" cy="5364162"/>
          </a:xfrm>
        </p:spPr>
        <p:txBody>
          <a:bodyPr>
            <a:normAutofit/>
          </a:bodyPr>
          <a:lstStyle/>
          <a:p>
            <a:pPr marL="457200" lvl="2" indent="-457200">
              <a:lnSpc>
                <a:spcPct val="114000"/>
              </a:lnSpc>
              <a:spcBef>
                <a:spcPts val="400"/>
              </a:spcBef>
              <a:spcAft>
                <a:spcPts val="1800"/>
              </a:spcAft>
            </a:pPr>
            <a:r>
              <a:rPr lang="en-US" sz="1800" dirty="0" smtClean="0"/>
              <a:t>Not </a:t>
            </a:r>
            <a:r>
              <a:rPr lang="en-US" sz="1800" dirty="0"/>
              <a:t>all products are equally at risk for </a:t>
            </a:r>
            <a:r>
              <a:rPr lang="en-US" sz="1800" dirty="0" smtClean="0"/>
              <a:t>theft</a:t>
            </a:r>
          </a:p>
          <a:p>
            <a:pPr marL="457200" lvl="2" indent="-457200">
              <a:lnSpc>
                <a:spcPct val="114000"/>
              </a:lnSpc>
              <a:spcBef>
                <a:spcPts val="400"/>
              </a:spcBef>
            </a:pPr>
            <a:r>
              <a:rPr lang="en-US" sz="1800" dirty="0" smtClean="0"/>
              <a:t>Products are more attractive to thieves when they are</a:t>
            </a:r>
          </a:p>
          <a:p>
            <a:pPr marL="457200" lvl="2" indent="-457200">
              <a:lnSpc>
                <a:spcPct val="114000"/>
              </a:lnSpc>
              <a:spcBef>
                <a:spcPts val="400"/>
              </a:spcBef>
            </a:pPr>
            <a:endParaRPr lang="en-US" sz="1800" dirty="0"/>
          </a:p>
          <a:p>
            <a:pPr marL="457200" lvl="2" indent="-457200">
              <a:lnSpc>
                <a:spcPct val="114000"/>
              </a:lnSpc>
              <a:spcBef>
                <a:spcPts val="400"/>
              </a:spcBef>
            </a:pPr>
            <a:endParaRPr lang="en-US" sz="1800" dirty="0" smtClean="0"/>
          </a:p>
          <a:p>
            <a:pPr marL="457200" lvl="2" indent="-457200">
              <a:lnSpc>
                <a:spcPct val="114000"/>
              </a:lnSpc>
              <a:spcBef>
                <a:spcPts val="400"/>
              </a:spcBef>
            </a:pPr>
            <a:endParaRPr lang="en-US" sz="1800" dirty="0"/>
          </a:p>
          <a:p>
            <a:pPr marL="457200" lvl="2" indent="-457200">
              <a:lnSpc>
                <a:spcPct val="114000"/>
              </a:lnSpc>
              <a:spcBef>
                <a:spcPts val="400"/>
              </a:spcBef>
            </a:pPr>
            <a:endParaRPr lang="en-US" sz="1800" dirty="0" smtClean="0"/>
          </a:p>
          <a:p>
            <a:pPr marL="457200" lvl="2" indent="-457200">
              <a:lnSpc>
                <a:spcPct val="114000"/>
              </a:lnSpc>
              <a:spcBef>
                <a:spcPts val="400"/>
              </a:spcBef>
            </a:pPr>
            <a:endParaRPr lang="en-US" sz="1800" dirty="0"/>
          </a:p>
          <a:p>
            <a:pPr marL="457200" lvl="2" indent="-457200">
              <a:lnSpc>
                <a:spcPct val="114000"/>
              </a:lnSpc>
              <a:spcBef>
                <a:spcPts val="400"/>
              </a:spcBef>
            </a:pPr>
            <a:endParaRPr lang="en-US" sz="1800" dirty="0" smtClean="0"/>
          </a:p>
          <a:p>
            <a:pPr marL="457200" lvl="2" indent="-457200">
              <a:lnSpc>
                <a:spcPct val="114000"/>
              </a:lnSpc>
              <a:spcBef>
                <a:spcPts val="400"/>
              </a:spcBef>
            </a:pPr>
            <a:endParaRPr lang="en-US" sz="1800" dirty="0"/>
          </a:p>
        </p:txBody>
      </p:sp>
      <p:sp>
        <p:nvSpPr>
          <p:cNvPr id="4" name="TextBox 3"/>
          <p:cNvSpPr txBox="1"/>
          <p:nvPr/>
        </p:nvSpPr>
        <p:spPr>
          <a:xfrm>
            <a:off x="8747498" y="6596619"/>
            <a:ext cx="396238" cy="246221"/>
          </a:xfrm>
          <a:prstGeom prst="rect">
            <a:avLst/>
          </a:prstGeom>
          <a:noFill/>
        </p:spPr>
        <p:txBody>
          <a:bodyPr wrap="square" rtlCol="0">
            <a:spAutoFit/>
          </a:bodyPr>
          <a:lstStyle/>
          <a:p>
            <a:pPr algn="r"/>
            <a:fld id="{E904AEB7-39B6-4B11-8FF7-33A6200F2244}" type="slidenum">
              <a:rPr lang="en-AU" sz="1000" b="1"/>
              <a:t>7</a:t>
            </a:fld>
            <a:endParaRPr lang="en-AU" sz="1000" b="1" dirty="0"/>
          </a:p>
        </p:txBody>
      </p:sp>
      <p:sp>
        <p:nvSpPr>
          <p:cNvPr id="5" name="Title 1"/>
          <p:cNvSpPr>
            <a:spLocks noGrp="1"/>
          </p:cNvSpPr>
          <p:nvPr>
            <p:ph type="title"/>
          </p:nvPr>
        </p:nvSpPr>
        <p:spPr>
          <a:xfrm>
            <a:off x="457200" y="197768"/>
            <a:ext cx="6477000" cy="1143000"/>
          </a:xfrm>
        </p:spPr>
        <p:txBody>
          <a:bodyPr/>
          <a:lstStyle/>
          <a:p>
            <a:pPr algn="l">
              <a:spcBef>
                <a:spcPct val="20000"/>
              </a:spcBef>
            </a:pPr>
            <a:r>
              <a:rPr lang="en-US" sz="2500" b="1" dirty="0">
                <a:solidFill>
                  <a:srgbClr val="27348B"/>
                </a:solidFill>
                <a:latin typeface="+mn-lt"/>
                <a:ea typeface="+mn-ea"/>
                <a:cs typeface="+mn-cs"/>
              </a:rPr>
              <a:t>6. </a:t>
            </a:r>
            <a:r>
              <a:rPr lang="en-AU" sz="2500" b="1" dirty="0">
                <a:solidFill>
                  <a:srgbClr val="27348B"/>
                </a:solidFill>
                <a:latin typeface="+mn-lt"/>
                <a:ea typeface="+mn-ea"/>
                <a:cs typeface="+mn-cs"/>
              </a:rPr>
              <a:t>Some products offer more </a:t>
            </a:r>
            <a:r>
              <a:rPr lang="en-AU" sz="2500" b="1" dirty="0" smtClean="0">
                <a:solidFill>
                  <a:srgbClr val="27348B"/>
                </a:solidFill>
                <a:latin typeface="+mn-lt"/>
                <a:ea typeface="+mn-ea"/>
                <a:cs typeface="+mn-cs"/>
              </a:rPr>
              <a:t>tempting   </a:t>
            </a:r>
            <a:br>
              <a:rPr lang="en-AU" sz="2500" b="1" dirty="0" smtClean="0">
                <a:solidFill>
                  <a:srgbClr val="27348B"/>
                </a:solidFill>
                <a:latin typeface="+mn-lt"/>
                <a:ea typeface="+mn-ea"/>
                <a:cs typeface="+mn-cs"/>
              </a:rPr>
            </a:br>
            <a:r>
              <a:rPr lang="en-AU" sz="2500" b="1" dirty="0" smtClean="0">
                <a:solidFill>
                  <a:srgbClr val="27348B"/>
                </a:solidFill>
                <a:latin typeface="+mn-lt"/>
                <a:ea typeface="+mn-ea"/>
                <a:cs typeface="+mn-cs"/>
              </a:rPr>
              <a:t>    crime </a:t>
            </a:r>
            <a:r>
              <a:rPr lang="en-AU" sz="2500" b="1" dirty="0">
                <a:solidFill>
                  <a:srgbClr val="27348B"/>
                </a:solidFill>
                <a:latin typeface="+mn-lt"/>
                <a:ea typeface="+mn-ea"/>
                <a:cs typeface="+mn-cs"/>
              </a:rPr>
              <a:t>opportunities</a:t>
            </a:r>
          </a:p>
        </p:txBody>
      </p:sp>
      <p:sp>
        <p:nvSpPr>
          <p:cNvPr id="9" name="AutoShape 3"/>
          <p:cNvSpPr>
            <a:spLocks noChangeAspect="1" noChangeArrowheads="1" noTextEdit="1"/>
          </p:cNvSpPr>
          <p:nvPr/>
        </p:nvSpPr>
        <p:spPr bwMode="auto">
          <a:xfrm>
            <a:off x="1371600" y="2130425"/>
            <a:ext cx="7086600"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 name="Rectangle 5"/>
          <p:cNvSpPr>
            <a:spLocks noChangeArrowheads="1"/>
          </p:cNvSpPr>
          <p:nvPr/>
        </p:nvSpPr>
        <p:spPr bwMode="auto">
          <a:xfrm>
            <a:off x="1474788" y="2543175"/>
            <a:ext cx="2730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smtClean="0">
                <a:ln>
                  <a:noFill/>
                </a:ln>
                <a:solidFill>
                  <a:srgbClr val="000000"/>
                </a:solidFill>
                <a:effectLst/>
                <a:latin typeface="Arial" panose="020B0604020202020204" pitchFamily="34" charset="0"/>
              </a:rPr>
              <a:t>C</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6"/>
          <p:cNvSpPr>
            <a:spLocks noChangeArrowheads="1"/>
          </p:cNvSpPr>
          <p:nvPr/>
        </p:nvSpPr>
        <p:spPr bwMode="auto">
          <a:xfrm>
            <a:off x="1814513" y="2551113"/>
            <a:ext cx="121285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err="1" smtClean="0">
                <a:ln>
                  <a:noFill/>
                </a:ln>
                <a:solidFill>
                  <a:srgbClr val="000000"/>
                </a:solidFill>
                <a:effectLst/>
                <a:latin typeface="Arial" panose="020B0604020202020204" pitchFamily="34" charset="0"/>
              </a:rPr>
              <a:t>oncealable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7"/>
          <p:cNvSpPr>
            <a:spLocks noChangeArrowheads="1"/>
          </p:cNvSpPr>
          <p:nvPr/>
        </p:nvSpPr>
        <p:spPr bwMode="auto">
          <a:xfrm>
            <a:off x="2944813" y="2551113"/>
            <a:ext cx="23018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Arial" panose="020B060402020202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 name="Rectangle 8"/>
          <p:cNvSpPr>
            <a:spLocks noChangeArrowheads="1"/>
          </p:cNvSpPr>
          <p:nvPr/>
        </p:nvSpPr>
        <p:spPr bwMode="auto">
          <a:xfrm>
            <a:off x="3130550" y="2551113"/>
            <a:ext cx="28956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Arial" panose="020B0604020202020204" pitchFamily="34" charset="0"/>
              </a:rPr>
              <a:t>easier to remove, transport,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9"/>
          <p:cNvSpPr>
            <a:spLocks noChangeArrowheads="1"/>
          </p:cNvSpPr>
          <p:nvPr/>
        </p:nvSpPr>
        <p:spPr bwMode="auto">
          <a:xfrm>
            <a:off x="5900738" y="2551113"/>
            <a:ext cx="1338263"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and dispose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 name="Rectangle 10"/>
          <p:cNvSpPr>
            <a:spLocks noChangeArrowheads="1"/>
          </p:cNvSpPr>
          <p:nvPr/>
        </p:nvSpPr>
        <p:spPr bwMode="auto">
          <a:xfrm>
            <a:off x="1474788" y="2901950"/>
            <a:ext cx="2730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Arial" panose="020B060402020202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 name="Rectangle 11"/>
          <p:cNvSpPr>
            <a:spLocks noChangeArrowheads="1"/>
          </p:cNvSpPr>
          <p:nvPr/>
        </p:nvSpPr>
        <p:spPr bwMode="auto">
          <a:xfrm>
            <a:off x="1814513" y="2908300"/>
            <a:ext cx="10937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err="1" smtClean="0">
                <a:ln>
                  <a:noFill/>
                </a:ln>
                <a:solidFill>
                  <a:srgbClr val="000000"/>
                </a:solidFill>
                <a:effectLst/>
                <a:latin typeface="Arial" panose="020B0604020202020204" pitchFamily="34" charset="0"/>
              </a:rPr>
              <a:t>emovable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7" name="Rectangle 12"/>
          <p:cNvSpPr>
            <a:spLocks noChangeArrowheads="1"/>
          </p:cNvSpPr>
          <p:nvPr/>
        </p:nvSpPr>
        <p:spPr bwMode="auto">
          <a:xfrm>
            <a:off x="2835275" y="2908300"/>
            <a:ext cx="2286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8" name="Rectangle 13"/>
          <p:cNvSpPr>
            <a:spLocks noChangeArrowheads="1"/>
          </p:cNvSpPr>
          <p:nvPr/>
        </p:nvSpPr>
        <p:spPr bwMode="auto">
          <a:xfrm>
            <a:off x="3019425" y="2908300"/>
            <a:ext cx="29337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rPr>
              <a:t>you have to take it to steal it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9" name="Rectangle 14"/>
          <p:cNvSpPr>
            <a:spLocks noChangeArrowheads="1"/>
          </p:cNvSpPr>
          <p:nvPr/>
        </p:nvSpPr>
        <p:spPr bwMode="auto">
          <a:xfrm>
            <a:off x="1482725" y="3262313"/>
            <a:ext cx="2651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smtClean="0">
                <a:ln>
                  <a:noFill/>
                </a:ln>
                <a:solidFill>
                  <a:srgbClr val="000000"/>
                </a:solidFill>
                <a:effectLst/>
                <a:latin typeface="Arial" panose="020B0604020202020204" pitchFamily="34" charset="0"/>
              </a:rPr>
              <a:t>A</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 name="Rectangle 15"/>
          <p:cNvSpPr>
            <a:spLocks noChangeArrowheads="1"/>
          </p:cNvSpPr>
          <p:nvPr/>
        </p:nvSpPr>
        <p:spPr bwMode="auto">
          <a:xfrm>
            <a:off x="1814513" y="3270250"/>
            <a:ext cx="8794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vailable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 name="Rectangle 16"/>
          <p:cNvSpPr>
            <a:spLocks noChangeArrowheads="1"/>
          </p:cNvSpPr>
          <p:nvPr/>
        </p:nvSpPr>
        <p:spPr bwMode="auto">
          <a:xfrm>
            <a:off x="2627313" y="3270250"/>
            <a:ext cx="23018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Arial" panose="020B060402020202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2" name="Rectangle 17"/>
          <p:cNvSpPr>
            <a:spLocks noChangeArrowheads="1"/>
          </p:cNvSpPr>
          <p:nvPr/>
        </p:nvSpPr>
        <p:spPr bwMode="auto">
          <a:xfrm>
            <a:off x="2813050" y="3270250"/>
            <a:ext cx="73818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macro</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 name="Rectangle 18"/>
          <p:cNvSpPr>
            <a:spLocks noChangeArrowheads="1"/>
          </p:cNvSpPr>
          <p:nvPr/>
        </p:nvSpPr>
        <p:spPr bwMode="auto">
          <a:xfrm>
            <a:off x="3417888" y="3270250"/>
            <a:ext cx="1778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Arial" panose="020B060402020202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4" name="Rectangle 19"/>
          <p:cNvSpPr>
            <a:spLocks noChangeArrowheads="1"/>
          </p:cNvSpPr>
          <p:nvPr/>
        </p:nvSpPr>
        <p:spPr bwMode="auto">
          <a:xfrm>
            <a:off x="3492500" y="3270250"/>
            <a:ext cx="2286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5" name="Rectangle 20"/>
          <p:cNvSpPr>
            <a:spLocks noChangeArrowheads="1"/>
          </p:cNvSpPr>
          <p:nvPr/>
        </p:nvSpPr>
        <p:spPr bwMode="auto">
          <a:xfrm>
            <a:off x="3625850" y="3270250"/>
            <a:ext cx="665163"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err="1" smtClean="0">
                <a:ln>
                  <a:noFill/>
                </a:ln>
                <a:solidFill>
                  <a:srgbClr val="000000"/>
                </a:solidFill>
                <a:effectLst/>
                <a:latin typeface="Arial" panose="020B0604020202020204" pitchFamily="34" charset="0"/>
              </a:rPr>
              <a:t>meso</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6" name="Rectangle 21"/>
          <p:cNvSpPr>
            <a:spLocks noChangeArrowheads="1"/>
          </p:cNvSpPr>
          <p:nvPr/>
        </p:nvSpPr>
        <p:spPr bwMode="auto">
          <a:xfrm>
            <a:off x="4157663" y="3270250"/>
            <a:ext cx="1778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Arial" panose="020B060402020202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7" name="Rectangle 22"/>
          <p:cNvSpPr>
            <a:spLocks noChangeArrowheads="1"/>
          </p:cNvSpPr>
          <p:nvPr/>
        </p:nvSpPr>
        <p:spPr bwMode="auto">
          <a:xfrm>
            <a:off x="4230688" y="3270250"/>
            <a:ext cx="12350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Arial" panose="020B0604020202020204" pitchFamily="34" charset="0"/>
              </a:rPr>
              <a:t>, and micro</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8" name="Rectangle 23"/>
          <p:cNvSpPr>
            <a:spLocks noChangeArrowheads="1"/>
          </p:cNvSpPr>
          <p:nvPr/>
        </p:nvSpPr>
        <p:spPr bwMode="auto">
          <a:xfrm>
            <a:off x="5332413" y="3270250"/>
            <a:ext cx="1778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Arial" panose="020B060402020202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9" name="Rectangle 24"/>
          <p:cNvSpPr>
            <a:spLocks noChangeArrowheads="1"/>
          </p:cNvSpPr>
          <p:nvPr/>
        </p:nvSpPr>
        <p:spPr bwMode="auto">
          <a:xfrm>
            <a:off x="5407025" y="3270250"/>
            <a:ext cx="169068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level availability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 name="Rectangle 25"/>
          <p:cNvSpPr>
            <a:spLocks noChangeArrowheads="1"/>
          </p:cNvSpPr>
          <p:nvPr/>
        </p:nvSpPr>
        <p:spPr bwMode="auto">
          <a:xfrm>
            <a:off x="1490663" y="3619500"/>
            <a:ext cx="2651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Arial" panose="020B0604020202020204" pitchFamily="34" charset="0"/>
              </a:rPr>
              <a:t>V</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 name="Rectangle 26"/>
          <p:cNvSpPr>
            <a:spLocks noChangeArrowheads="1"/>
          </p:cNvSpPr>
          <p:nvPr/>
        </p:nvSpPr>
        <p:spPr bwMode="auto">
          <a:xfrm>
            <a:off x="1814513" y="3627438"/>
            <a:ext cx="842963"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rPr>
              <a:t>aluable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 name="Rectangle 27"/>
          <p:cNvSpPr>
            <a:spLocks noChangeArrowheads="1"/>
          </p:cNvSpPr>
          <p:nvPr/>
        </p:nvSpPr>
        <p:spPr bwMode="auto">
          <a:xfrm>
            <a:off x="2590800" y="3627438"/>
            <a:ext cx="2286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3" name="Rectangle 28"/>
          <p:cNvSpPr>
            <a:spLocks noChangeArrowheads="1"/>
          </p:cNvSpPr>
          <p:nvPr/>
        </p:nvSpPr>
        <p:spPr bwMode="auto">
          <a:xfrm>
            <a:off x="2774950" y="3627438"/>
            <a:ext cx="37623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rPr>
              <a:t>without value, it is not worth stealing</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4" name="Rectangle 29"/>
          <p:cNvSpPr>
            <a:spLocks noChangeArrowheads="1"/>
          </p:cNvSpPr>
          <p:nvPr/>
        </p:nvSpPr>
        <p:spPr bwMode="auto">
          <a:xfrm>
            <a:off x="1490663" y="3981450"/>
            <a:ext cx="2651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smtClean="0">
                <a:ln>
                  <a:noFill/>
                </a:ln>
                <a:solidFill>
                  <a:srgbClr val="000000"/>
                </a:solidFill>
                <a:effectLst/>
                <a:latin typeface="Arial" panose="020B0604020202020204" pitchFamily="34" charset="0"/>
              </a:rPr>
              <a:t>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5" name="Rectangle 30"/>
          <p:cNvSpPr>
            <a:spLocks noChangeArrowheads="1"/>
          </p:cNvSpPr>
          <p:nvPr/>
        </p:nvSpPr>
        <p:spPr bwMode="auto">
          <a:xfrm>
            <a:off x="1814513" y="3989388"/>
            <a:ext cx="95408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njoyable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6" name="Rectangle 31"/>
          <p:cNvSpPr>
            <a:spLocks noChangeArrowheads="1"/>
          </p:cNvSpPr>
          <p:nvPr/>
        </p:nvSpPr>
        <p:spPr bwMode="auto">
          <a:xfrm>
            <a:off x="2701925" y="3989388"/>
            <a:ext cx="2286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Arial" panose="020B060402020202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7" name="Rectangle 32"/>
          <p:cNvSpPr>
            <a:spLocks noChangeArrowheads="1"/>
          </p:cNvSpPr>
          <p:nvPr/>
        </p:nvSpPr>
        <p:spPr bwMode="auto">
          <a:xfrm>
            <a:off x="2886075" y="3989388"/>
            <a:ext cx="23495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relates to disposability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8" name="Rectangle 33"/>
          <p:cNvSpPr>
            <a:spLocks noChangeArrowheads="1"/>
          </p:cNvSpPr>
          <p:nvPr/>
        </p:nvSpPr>
        <p:spPr bwMode="auto">
          <a:xfrm>
            <a:off x="5126038" y="3989388"/>
            <a:ext cx="96678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of items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9" name="Rectangle 34"/>
          <p:cNvSpPr>
            <a:spLocks noChangeArrowheads="1"/>
          </p:cNvSpPr>
          <p:nvPr/>
        </p:nvSpPr>
        <p:spPr bwMode="auto">
          <a:xfrm>
            <a:off x="5967413" y="3989388"/>
            <a:ext cx="23018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0" name="Rectangle 35"/>
          <p:cNvSpPr>
            <a:spLocks noChangeArrowheads="1"/>
          </p:cNvSpPr>
          <p:nvPr/>
        </p:nvSpPr>
        <p:spPr bwMode="auto">
          <a:xfrm>
            <a:off x="6153150" y="3989388"/>
            <a:ext cx="17145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greater demand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1" name="Rectangle 36"/>
          <p:cNvSpPr>
            <a:spLocks noChangeArrowheads="1"/>
          </p:cNvSpPr>
          <p:nvPr/>
        </p:nvSpPr>
        <p:spPr bwMode="auto">
          <a:xfrm>
            <a:off x="1474788" y="4338638"/>
            <a:ext cx="2730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Arial" panose="020B0604020202020204" pitchFamily="34" charset="0"/>
              </a:rPr>
              <a:t>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2" name="Rectangle 37"/>
          <p:cNvSpPr>
            <a:spLocks noChangeArrowheads="1"/>
          </p:cNvSpPr>
          <p:nvPr/>
        </p:nvSpPr>
        <p:spPr bwMode="auto">
          <a:xfrm>
            <a:off x="1814513" y="4346575"/>
            <a:ext cx="1071563"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rPr>
              <a:t>isposable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3" name="Rectangle 38"/>
          <p:cNvSpPr>
            <a:spLocks noChangeArrowheads="1"/>
          </p:cNvSpPr>
          <p:nvPr/>
        </p:nvSpPr>
        <p:spPr bwMode="auto">
          <a:xfrm>
            <a:off x="2813050" y="4346575"/>
            <a:ext cx="2286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4" name="Rectangle 39"/>
          <p:cNvSpPr>
            <a:spLocks noChangeArrowheads="1"/>
          </p:cNvSpPr>
          <p:nvPr/>
        </p:nvSpPr>
        <p:spPr bwMode="auto">
          <a:xfrm>
            <a:off x="2997200" y="4346575"/>
            <a:ext cx="1397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rPr>
              <a:t>stolen goods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5" name="Rectangle 40"/>
          <p:cNvSpPr>
            <a:spLocks noChangeArrowheads="1"/>
          </p:cNvSpPr>
          <p:nvPr/>
        </p:nvSpPr>
        <p:spPr bwMode="auto">
          <a:xfrm>
            <a:off x="4313238" y="4346575"/>
            <a:ext cx="4100513"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rPr>
              <a:t>are generally converted into cash/drugs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5055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subTnLst>
                                    <p:animClr clrSpc="rgb" dir="cw">
                                      <p:cBhvr override="childStyle">
                                        <p:cTn dur="1" fill="hold" display="0" masterRel="nextClick" afterEffect="1"/>
                                        <p:tgtEl>
                                          <p:spTgt spid="12"/>
                                        </p:tgtEl>
                                        <p:attrNameLst>
                                          <p:attrName>ppt_c</p:attrName>
                                        </p:attrNameLst>
                                      </p:cBhvr>
                                      <p:to>
                                        <a:srgbClr val="B2B2B2"/>
                                      </p:to>
                                    </p:animClr>
                                  </p:sub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subTnLst>
                                    <p:animClr clrSpc="rgb" dir="cw">
                                      <p:cBhvr override="childStyle">
                                        <p:cTn dur="1" fill="hold" display="0" masterRel="nextClick" afterEffect="1"/>
                                        <p:tgtEl>
                                          <p:spTgt spid="11"/>
                                        </p:tgtEl>
                                        <p:attrNameLst>
                                          <p:attrName>ppt_c</p:attrName>
                                        </p:attrNameLst>
                                      </p:cBhvr>
                                      <p:to>
                                        <a:srgbClr val="B2B2B2"/>
                                      </p:to>
                                    </p:animClr>
                                  </p:sub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subTnLst>
                                    <p:animClr clrSpc="rgb" dir="cw">
                                      <p:cBhvr override="childStyle">
                                        <p:cTn dur="1" fill="hold" display="0" masterRel="nextClick" afterEffect="1"/>
                                        <p:tgtEl>
                                          <p:spTgt spid="13"/>
                                        </p:tgtEl>
                                        <p:attrNameLst>
                                          <p:attrName>ppt_c</p:attrName>
                                        </p:attrNameLst>
                                      </p:cBhvr>
                                      <p:to>
                                        <a:srgbClr val="B2B2B2"/>
                                      </p:to>
                                    </p:animClr>
                                  </p:sub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subTnLst>
                                    <p:animClr clrSpc="rgb" dir="cw">
                                      <p:cBhvr override="childStyle">
                                        <p:cTn dur="1" fill="hold" display="0" masterRel="nextClick" afterEffect="1"/>
                                        <p:tgtEl>
                                          <p:spTgt spid="14"/>
                                        </p:tgtEl>
                                        <p:attrNameLst>
                                          <p:attrName>ppt_c</p:attrName>
                                        </p:attrNameLst>
                                      </p:cBhvr>
                                      <p:to>
                                        <a:srgbClr val="B2B2B2"/>
                                      </p:to>
                                    </p:animClr>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subTnLst>
                                    <p:animClr clrSpc="rgb" dir="cw">
                                      <p:cBhvr override="childStyle">
                                        <p:cTn dur="1" fill="hold" display="0" masterRel="nextClick" afterEffect="1"/>
                                        <p:tgtEl>
                                          <p:spTgt spid="17"/>
                                        </p:tgtEl>
                                        <p:attrNameLst>
                                          <p:attrName>ppt_c</p:attrName>
                                        </p:attrNameLst>
                                      </p:cBhvr>
                                      <p:to>
                                        <a:srgbClr val="B2B2B2"/>
                                      </p:to>
                                    </p:animClr>
                                  </p:sub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subTnLst>
                                    <p:animClr clrSpc="rgb" dir="cw">
                                      <p:cBhvr override="childStyle">
                                        <p:cTn dur="1" fill="hold" display="0" masterRel="nextClick" afterEffect="1"/>
                                        <p:tgtEl>
                                          <p:spTgt spid="16"/>
                                        </p:tgtEl>
                                        <p:attrNameLst>
                                          <p:attrName>ppt_c</p:attrName>
                                        </p:attrNameLst>
                                      </p:cBhvr>
                                      <p:to>
                                        <a:srgbClr val="B2B2B2"/>
                                      </p:to>
                                    </p:animClr>
                                  </p:sub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subTnLst>
                                    <p:animClr clrSpc="rgb" dir="cw">
                                      <p:cBhvr override="childStyle">
                                        <p:cTn dur="1" fill="hold" display="0" masterRel="nextClick" afterEffect="1"/>
                                        <p:tgtEl>
                                          <p:spTgt spid="18"/>
                                        </p:tgtEl>
                                        <p:attrNameLst>
                                          <p:attrName>ppt_c</p:attrName>
                                        </p:attrNameLst>
                                      </p:cBhvr>
                                      <p:to>
                                        <a:srgbClr val="B2B2B2"/>
                                      </p:to>
                                    </p:animClr>
                                  </p:sub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subTnLst>
                                    <p:animClr clrSpc="rgb" dir="cw">
                                      <p:cBhvr override="childStyle">
                                        <p:cTn dur="1" fill="hold" display="0" masterRel="nextClick" afterEffect="1"/>
                                        <p:tgtEl>
                                          <p:spTgt spid="24"/>
                                        </p:tgtEl>
                                        <p:attrNameLst>
                                          <p:attrName>ppt_c</p:attrName>
                                        </p:attrNameLst>
                                      </p:cBhvr>
                                      <p:to>
                                        <a:srgbClr val="B2B2B2"/>
                                      </p:to>
                                    </p:animClr>
                                  </p:subTnLst>
                                </p:cTn>
                              </p:par>
                              <p:par>
                                <p:cTn id="52" presetID="10"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subTnLst>
                                    <p:animClr clrSpc="rgb" dir="cw">
                                      <p:cBhvr override="childStyle">
                                        <p:cTn dur="1" fill="hold" display="0" masterRel="nextClick" afterEffect="1"/>
                                        <p:tgtEl>
                                          <p:spTgt spid="23"/>
                                        </p:tgtEl>
                                        <p:attrNameLst>
                                          <p:attrName>ppt_c</p:attrName>
                                        </p:attrNameLst>
                                      </p:cBhvr>
                                      <p:to>
                                        <a:srgbClr val="B2B2B2"/>
                                      </p:to>
                                    </p:animClr>
                                  </p:subTnLst>
                                </p:cTn>
                              </p:par>
                              <p:par>
                                <p:cTn id="55" presetID="10"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subTnLst>
                                    <p:animClr clrSpc="rgb" dir="cw">
                                      <p:cBhvr override="childStyle">
                                        <p:cTn dur="1" fill="hold" display="0" masterRel="nextClick" afterEffect="1"/>
                                        <p:tgtEl>
                                          <p:spTgt spid="27"/>
                                        </p:tgtEl>
                                        <p:attrNameLst>
                                          <p:attrName>ppt_c</p:attrName>
                                        </p:attrNameLst>
                                      </p:cBhvr>
                                      <p:to>
                                        <a:srgbClr val="B2B2B2"/>
                                      </p:to>
                                    </p:animClr>
                                  </p:subTnLst>
                                </p:cTn>
                              </p:par>
                              <p:par>
                                <p:cTn id="58" presetID="10" presetClass="entr" presetSubtype="0"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subTnLst>
                                    <p:animClr clrSpc="rgb" dir="cw">
                                      <p:cBhvr override="childStyle">
                                        <p:cTn dur="1" fill="hold" display="0" masterRel="nextClick" afterEffect="1"/>
                                        <p:tgtEl>
                                          <p:spTgt spid="26"/>
                                        </p:tgtEl>
                                        <p:attrNameLst>
                                          <p:attrName>ppt_c</p:attrName>
                                        </p:attrNameLst>
                                      </p:cBhvr>
                                      <p:to>
                                        <a:srgbClr val="B2B2B2"/>
                                      </p:to>
                                    </p:animClr>
                                  </p:subTnLst>
                                </p:cTn>
                              </p:par>
                              <p:par>
                                <p:cTn id="61" presetID="10"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subTnLst>
                                    <p:animClr clrSpc="rgb" dir="cw">
                                      <p:cBhvr override="childStyle">
                                        <p:cTn dur="1" fill="hold" display="0" masterRel="nextClick" afterEffect="1"/>
                                        <p:tgtEl>
                                          <p:spTgt spid="20"/>
                                        </p:tgtEl>
                                        <p:attrNameLst>
                                          <p:attrName>ppt_c</p:attrName>
                                        </p:attrNameLst>
                                      </p:cBhvr>
                                      <p:to>
                                        <a:srgbClr val="B2B2B2"/>
                                      </p:to>
                                    </p:animClr>
                                  </p:subTnLst>
                                </p:cTn>
                              </p:par>
                              <p:par>
                                <p:cTn id="64" presetID="10" presetClass="entr" presetSubtype="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subTnLst>
                                    <p:animClr clrSpc="rgb" dir="cw">
                                      <p:cBhvr override="childStyle">
                                        <p:cTn dur="1" fill="hold" display="0" masterRel="nextClick" afterEffect="1"/>
                                        <p:tgtEl>
                                          <p:spTgt spid="21"/>
                                        </p:tgtEl>
                                        <p:attrNameLst>
                                          <p:attrName>ppt_c</p:attrName>
                                        </p:attrNameLst>
                                      </p:cBhvr>
                                      <p:to>
                                        <a:srgbClr val="B2B2B2"/>
                                      </p:to>
                                    </p:animClr>
                                  </p:subTnLst>
                                </p:cTn>
                              </p:par>
                              <p:par>
                                <p:cTn id="67" presetID="10" presetClass="entr" presetSubtype="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subTnLst>
                                    <p:animClr clrSpc="rgb" dir="cw">
                                      <p:cBhvr override="childStyle">
                                        <p:cTn dur="1" fill="hold" display="0" masterRel="nextClick" afterEffect="1"/>
                                        <p:tgtEl>
                                          <p:spTgt spid="22"/>
                                        </p:tgtEl>
                                        <p:attrNameLst>
                                          <p:attrName>ppt_c</p:attrName>
                                        </p:attrNameLst>
                                      </p:cBhvr>
                                      <p:to>
                                        <a:srgbClr val="B2B2B2"/>
                                      </p:to>
                                    </p:animClr>
                                  </p:subTnLst>
                                </p:cTn>
                              </p:par>
                              <p:par>
                                <p:cTn id="70" presetID="10" presetClass="entr" presetSubtype="0"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childTnLst>
                                  <p:subTnLst>
                                    <p:animClr clrSpc="rgb" dir="cw">
                                      <p:cBhvr override="childStyle">
                                        <p:cTn dur="1" fill="hold" display="0" masterRel="nextClick" afterEffect="1"/>
                                        <p:tgtEl>
                                          <p:spTgt spid="25"/>
                                        </p:tgtEl>
                                        <p:attrNameLst>
                                          <p:attrName>ppt_c</p:attrName>
                                        </p:attrNameLst>
                                      </p:cBhvr>
                                      <p:to>
                                        <a:srgbClr val="B2B2B2"/>
                                      </p:to>
                                    </p:animClr>
                                  </p:subTnLst>
                                </p:cTn>
                              </p:par>
                              <p:par>
                                <p:cTn id="73" presetID="10" presetClass="entr" presetSubtype="0"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subTnLst>
                                    <p:animClr clrSpc="rgb" dir="cw">
                                      <p:cBhvr override="childStyle">
                                        <p:cTn dur="1" fill="hold" display="0" masterRel="nextClick" afterEffect="1"/>
                                        <p:tgtEl>
                                          <p:spTgt spid="29"/>
                                        </p:tgtEl>
                                        <p:attrNameLst>
                                          <p:attrName>ppt_c</p:attrName>
                                        </p:attrNameLst>
                                      </p:cBhvr>
                                      <p:to>
                                        <a:srgbClr val="B2B2B2"/>
                                      </p:to>
                                    </p:animClr>
                                  </p:subTnLst>
                                </p:cTn>
                              </p:par>
                              <p:par>
                                <p:cTn id="76" presetID="10" presetClass="entr" presetSubtype="0" fill="hold" grpId="0" nodeType="with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500"/>
                                        <p:tgtEl>
                                          <p:spTgt spid="28"/>
                                        </p:tgtEl>
                                      </p:cBhvr>
                                    </p:animEffect>
                                  </p:childTnLst>
                                  <p:subTnLst>
                                    <p:animClr clrSpc="rgb" dir="cw">
                                      <p:cBhvr override="childStyle">
                                        <p:cTn dur="1" fill="hold" display="0" masterRel="nextClick" afterEffect="1"/>
                                        <p:tgtEl>
                                          <p:spTgt spid="28"/>
                                        </p:tgtEl>
                                        <p:attrNameLst>
                                          <p:attrName>ppt_c</p:attrName>
                                        </p:attrNameLst>
                                      </p:cBhvr>
                                      <p:to>
                                        <a:srgbClr val="B2B2B2"/>
                                      </p:to>
                                    </p:animClr>
                                  </p:sub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500"/>
                                        <p:tgtEl>
                                          <p:spTgt spid="32"/>
                                        </p:tgtEl>
                                      </p:cBhvr>
                                    </p:animEffect>
                                  </p:childTnLst>
                                  <p:subTnLst>
                                    <p:animClr clrSpc="rgb" dir="cw">
                                      <p:cBhvr override="childStyle">
                                        <p:cTn dur="1" fill="hold" display="0" masterRel="nextClick" afterEffect="1"/>
                                        <p:tgtEl>
                                          <p:spTgt spid="32"/>
                                        </p:tgtEl>
                                        <p:attrNameLst>
                                          <p:attrName>ppt_c</p:attrName>
                                        </p:attrNameLst>
                                      </p:cBhvr>
                                      <p:to>
                                        <a:srgbClr val="B2B2B2"/>
                                      </p:to>
                                    </p:animClr>
                                  </p:subTnLst>
                                </p:cTn>
                              </p:par>
                              <p:par>
                                <p:cTn id="84" presetID="10" presetClass="entr" presetSubtype="0" fill="hold" grpId="0" nodeType="with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fade">
                                      <p:cBhvr>
                                        <p:cTn id="86" dur="500"/>
                                        <p:tgtEl>
                                          <p:spTgt spid="33"/>
                                        </p:tgtEl>
                                      </p:cBhvr>
                                    </p:animEffect>
                                  </p:childTnLst>
                                  <p:subTnLst>
                                    <p:animClr clrSpc="rgb" dir="cw">
                                      <p:cBhvr override="childStyle">
                                        <p:cTn dur="1" fill="hold" display="0" masterRel="nextClick" afterEffect="1"/>
                                        <p:tgtEl>
                                          <p:spTgt spid="33"/>
                                        </p:tgtEl>
                                        <p:attrNameLst>
                                          <p:attrName>ppt_c</p:attrName>
                                        </p:attrNameLst>
                                      </p:cBhvr>
                                      <p:to>
                                        <a:srgbClr val="B2B2B2"/>
                                      </p:to>
                                    </p:animClr>
                                  </p:subTnLst>
                                </p:cTn>
                              </p:par>
                              <p:par>
                                <p:cTn id="87" presetID="10" presetClass="entr" presetSubtype="0" fill="hold" grpId="0" nodeType="with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fade">
                                      <p:cBhvr>
                                        <p:cTn id="89" dur="500"/>
                                        <p:tgtEl>
                                          <p:spTgt spid="31"/>
                                        </p:tgtEl>
                                      </p:cBhvr>
                                    </p:animEffect>
                                  </p:childTnLst>
                                  <p:subTnLst>
                                    <p:animClr clrSpc="rgb" dir="cw">
                                      <p:cBhvr override="childStyle">
                                        <p:cTn dur="1" fill="hold" display="0" masterRel="nextClick" afterEffect="1"/>
                                        <p:tgtEl>
                                          <p:spTgt spid="31"/>
                                        </p:tgtEl>
                                        <p:attrNameLst>
                                          <p:attrName>ppt_c</p:attrName>
                                        </p:attrNameLst>
                                      </p:cBhvr>
                                      <p:to>
                                        <a:srgbClr val="B2B2B2"/>
                                      </p:to>
                                    </p:animClr>
                                  </p:sub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fade">
                                      <p:cBhvr>
                                        <p:cTn id="94" dur="500"/>
                                        <p:tgtEl>
                                          <p:spTgt spid="36"/>
                                        </p:tgtEl>
                                      </p:cBhvr>
                                    </p:animEffect>
                                  </p:childTnLst>
                                  <p:subTnLst>
                                    <p:animClr clrSpc="rgb" dir="cw">
                                      <p:cBhvr override="childStyle">
                                        <p:cTn dur="1" fill="hold" display="0" masterRel="nextClick" afterEffect="1"/>
                                        <p:tgtEl>
                                          <p:spTgt spid="36"/>
                                        </p:tgtEl>
                                        <p:attrNameLst>
                                          <p:attrName>ppt_c</p:attrName>
                                        </p:attrNameLst>
                                      </p:cBhvr>
                                      <p:to>
                                        <a:srgbClr val="B2B2B2"/>
                                      </p:to>
                                    </p:animClr>
                                  </p:subTnLst>
                                </p:cTn>
                              </p:par>
                              <p:par>
                                <p:cTn id="95" presetID="10" presetClass="entr" presetSubtype="0" fill="hold" grpId="0" nodeType="with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500"/>
                                        <p:tgtEl>
                                          <p:spTgt spid="35"/>
                                        </p:tgtEl>
                                      </p:cBhvr>
                                    </p:animEffect>
                                  </p:childTnLst>
                                  <p:subTnLst>
                                    <p:animClr clrSpc="rgb" dir="cw">
                                      <p:cBhvr override="childStyle">
                                        <p:cTn dur="1" fill="hold" display="0" masterRel="nextClick" afterEffect="1"/>
                                        <p:tgtEl>
                                          <p:spTgt spid="35"/>
                                        </p:tgtEl>
                                        <p:attrNameLst>
                                          <p:attrName>ppt_c</p:attrName>
                                        </p:attrNameLst>
                                      </p:cBhvr>
                                      <p:to>
                                        <a:srgbClr val="B2B2B2"/>
                                      </p:to>
                                    </p:animClr>
                                  </p:subTnLst>
                                </p:cTn>
                              </p:par>
                              <p:par>
                                <p:cTn id="98" presetID="10" presetClass="entr" presetSubtype="0" fill="hold" grpId="0" nodeType="withEffect">
                                  <p:stCondLst>
                                    <p:cond delay="0"/>
                                  </p:stCondLst>
                                  <p:childTnLst>
                                    <p:set>
                                      <p:cBhvr>
                                        <p:cTn id="99" dur="1" fill="hold">
                                          <p:stCondLst>
                                            <p:cond delay="0"/>
                                          </p:stCondLst>
                                        </p:cTn>
                                        <p:tgtEl>
                                          <p:spTgt spid="37"/>
                                        </p:tgtEl>
                                        <p:attrNameLst>
                                          <p:attrName>style.visibility</p:attrName>
                                        </p:attrNameLst>
                                      </p:cBhvr>
                                      <p:to>
                                        <p:strVal val="visible"/>
                                      </p:to>
                                    </p:set>
                                    <p:animEffect transition="in" filter="fade">
                                      <p:cBhvr>
                                        <p:cTn id="100" dur="500"/>
                                        <p:tgtEl>
                                          <p:spTgt spid="37"/>
                                        </p:tgtEl>
                                      </p:cBhvr>
                                    </p:animEffect>
                                  </p:childTnLst>
                                  <p:subTnLst>
                                    <p:animClr clrSpc="rgb" dir="cw">
                                      <p:cBhvr override="childStyle">
                                        <p:cTn dur="1" fill="hold" display="0" masterRel="nextClick" afterEffect="1"/>
                                        <p:tgtEl>
                                          <p:spTgt spid="37"/>
                                        </p:tgtEl>
                                        <p:attrNameLst>
                                          <p:attrName>ppt_c</p:attrName>
                                        </p:attrNameLst>
                                      </p:cBhvr>
                                      <p:to>
                                        <a:srgbClr val="B2B2B2"/>
                                      </p:to>
                                    </p:animClr>
                                  </p:subTnLst>
                                </p:cTn>
                              </p:par>
                              <p:par>
                                <p:cTn id="101" presetID="10" presetClass="entr" presetSubtype="0" fill="hold" grpId="0" nodeType="with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fade">
                                      <p:cBhvr>
                                        <p:cTn id="103" dur="500"/>
                                        <p:tgtEl>
                                          <p:spTgt spid="39"/>
                                        </p:tgtEl>
                                      </p:cBhvr>
                                    </p:animEffect>
                                  </p:childTnLst>
                                  <p:subTnLst>
                                    <p:animClr clrSpc="rgb" dir="cw">
                                      <p:cBhvr override="childStyle">
                                        <p:cTn dur="1" fill="hold" display="0" masterRel="nextClick" afterEffect="1"/>
                                        <p:tgtEl>
                                          <p:spTgt spid="39"/>
                                        </p:tgtEl>
                                        <p:attrNameLst>
                                          <p:attrName>ppt_c</p:attrName>
                                        </p:attrNameLst>
                                      </p:cBhvr>
                                      <p:to>
                                        <a:srgbClr val="B2B2B2"/>
                                      </p:to>
                                    </p:animClr>
                                  </p:subTnLst>
                                </p:cTn>
                              </p:par>
                              <p:par>
                                <p:cTn id="104" presetID="10" presetClass="entr" presetSubtype="0" fill="hold" grpId="0" nodeType="withEffect">
                                  <p:stCondLst>
                                    <p:cond delay="0"/>
                                  </p:stCondLst>
                                  <p:childTnLst>
                                    <p:set>
                                      <p:cBhvr>
                                        <p:cTn id="105" dur="1" fill="hold">
                                          <p:stCondLst>
                                            <p:cond delay="0"/>
                                          </p:stCondLst>
                                        </p:cTn>
                                        <p:tgtEl>
                                          <p:spTgt spid="38"/>
                                        </p:tgtEl>
                                        <p:attrNameLst>
                                          <p:attrName>style.visibility</p:attrName>
                                        </p:attrNameLst>
                                      </p:cBhvr>
                                      <p:to>
                                        <p:strVal val="visible"/>
                                      </p:to>
                                    </p:set>
                                    <p:animEffect transition="in" filter="fade">
                                      <p:cBhvr>
                                        <p:cTn id="106" dur="500"/>
                                        <p:tgtEl>
                                          <p:spTgt spid="38"/>
                                        </p:tgtEl>
                                      </p:cBhvr>
                                    </p:animEffect>
                                  </p:childTnLst>
                                  <p:subTnLst>
                                    <p:animClr clrSpc="rgb" dir="cw">
                                      <p:cBhvr override="childStyle">
                                        <p:cTn dur="1" fill="hold" display="0" masterRel="nextClick" afterEffect="1"/>
                                        <p:tgtEl>
                                          <p:spTgt spid="38"/>
                                        </p:tgtEl>
                                        <p:attrNameLst>
                                          <p:attrName>ppt_c</p:attrName>
                                        </p:attrNameLst>
                                      </p:cBhvr>
                                      <p:to>
                                        <a:srgbClr val="B2B2B2"/>
                                      </p:to>
                                    </p:animClr>
                                  </p:subTnLst>
                                </p:cTn>
                              </p:par>
                              <p:par>
                                <p:cTn id="107" presetID="10" presetClass="entr" presetSubtype="0" fill="hold" grpId="0" nodeType="with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fade">
                                      <p:cBhvr>
                                        <p:cTn id="109" dur="500"/>
                                        <p:tgtEl>
                                          <p:spTgt spid="40"/>
                                        </p:tgtEl>
                                      </p:cBhvr>
                                    </p:animEffect>
                                  </p:childTnLst>
                                  <p:subTnLst>
                                    <p:animClr clrSpc="rgb" dir="cw">
                                      <p:cBhvr override="childStyle">
                                        <p:cTn dur="1" fill="hold" display="0" masterRel="nextClick" afterEffect="1"/>
                                        <p:tgtEl>
                                          <p:spTgt spid="40"/>
                                        </p:tgtEl>
                                        <p:attrNameLst>
                                          <p:attrName>ppt_c</p:attrName>
                                        </p:attrNameLst>
                                      </p:cBhvr>
                                      <p:to>
                                        <a:srgbClr val="B2B2B2"/>
                                      </p:to>
                                    </p:animClr>
                                  </p:sub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43"/>
                                        </p:tgtEl>
                                        <p:attrNameLst>
                                          <p:attrName>style.visibility</p:attrName>
                                        </p:attrNameLst>
                                      </p:cBhvr>
                                      <p:to>
                                        <p:strVal val="visible"/>
                                      </p:to>
                                    </p:set>
                                    <p:animEffect transition="in" filter="fade">
                                      <p:cBhvr>
                                        <p:cTn id="114" dur="500"/>
                                        <p:tgtEl>
                                          <p:spTgt spid="43"/>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500"/>
                                        <p:tgtEl>
                                          <p:spTgt spid="42"/>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44"/>
                                        </p:tgtEl>
                                        <p:attrNameLst>
                                          <p:attrName>style.visibility</p:attrName>
                                        </p:attrNameLst>
                                      </p:cBhvr>
                                      <p:to>
                                        <p:strVal val="visible"/>
                                      </p:to>
                                    </p:set>
                                    <p:animEffect transition="in" filter="fade">
                                      <p:cBhvr>
                                        <p:cTn id="120" dur="500"/>
                                        <p:tgtEl>
                                          <p:spTgt spid="44"/>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45"/>
                                        </p:tgtEl>
                                        <p:attrNameLst>
                                          <p:attrName>style.visibility</p:attrName>
                                        </p:attrNameLst>
                                      </p:cBhvr>
                                      <p:to>
                                        <p:strVal val="visible"/>
                                      </p:to>
                                    </p:set>
                                    <p:animEffect transition="in" filter="fade">
                                      <p:cBhvr>
                                        <p:cTn id="12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229600" cy="5364162"/>
          </a:xfrm>
        </p:spPr>
        <p:txBody>
          <a:bodyPr>
            <a:normAutofit/>
          </a:bodyPr>
          <a:lstStyle/>
          <a:p>
            <a:pPr marL="457200" lvl="2" indent="-457200">
              <a:lnSpc>
                <a:spcPct val="114000"/>
              </a:lnSpc>
              <a:spcBef>
                <a:spcPts val="400"/>
              </a:spcBef>
              <a:spcAft>
                <a:spcPts val="1800"/>
              </a:spcAft>
            </a:pPr>
            <a:r>
              <a:rPr lang="en-US" sz="1800" dirty="0" smtClean="0">
                <a:solidFill>
                  <a:srgbClr val="B2B2B2"/>
                </a:solidFill>
              </a:rPr>
              <a:t>Not </a:t>
            </a:r>
            <a:r>
              <a:rPr lang="en-US" sz="1800" dirty="0">
                <a:solidFill>
                  <a:srgbClr val="B2B2B2"/>
                </a:solidFill>
              </a:rPr>
              <a:t>all products are equally at risk for </a:t>
            </a:r>
            <a:r>
              <a:rPr lang="en-US" sz="1800" dirty="0" smtClean="0">
                <a:solidFill>
                  <a:srgbClr val="B2B2B2"/>
                </a:solidFill>
              </a:rPr>
              <a:t>theft</a:t>
            </a:r>
          </a:p>
          <a:p>
            <a:pPr marL="457200" lvl="2" indent="-457200">
              <a:lnSpc>
                <a:spcPct val="114000"/>
              </a:lnSpc>
              <a:spcBef>
                <a:spcPts val="400"/>
              </a:spcBef>
            </a:pPr>
            <a:r>
              <a:rPr lang="en-US" sz="1800" dirty="0" smtClean="0">
                <a:solidFill>
                  <a:srgbClr val="B2B2B2"/>
                </a:solidFill>
              </a:rPr>
              <a:t>Products are more attractive to thieves when they are</a:t>
            </a:r>
          </a:p>
          <a:p>
            <a:pPr marL="457200" lvl="2" indent="-457200">
              <a:lnSpc>
                <a:spcPct val="114000"/>
              </a:lnSpc>
              <a:spcBef>
                <a:spcPts val="400"/>
              </a:spcBef>
            </a:pPr>
            <a:endParaRPr lang="en-US" sz="1800" dirty="0"/>
          </a:p>
          <a:p>
            <a:pPr marL="457200" lvl="2" indent="-457200">
              <a:lnSpc>
                <a:spcPct val="114000"/>
              </a:lnSpc>
              <a:spcBef>
                <a:spcPts val="400"/>
              </a:spcBef>
            </a:pPr>
            <a:endParaRPr lang="en-US" sz="1800" dirty="0" smtClean="0"/>
          </a:p>
          <a:p>
            <a:pPr marL="457200" lvl="2" indent="-457200">
              <a:lnSpc>
                <a:spcPct val="114000"/>
              </a:lnSpc>
              <a:spcBef>
                <a:spcPts val="400"/>
              </a:spcBef>
            </a:pPr>
            <a:endParaRPr lang="en-US" sz="1800" dirty="0"/>
          </a:p>
          <a:p>
            <a:pPr marL="457200" lvl="2" indent="-457200">
              <a:lnSpc>
                <a:spcPct val="114000"/>
              </a:lnSpc>
              <a:spcBef>
                <a:spcPts val="400"/>
              </a:spcBef>
            </a:pPr>
            <a:endParaRPr lang="en-US" sz="1800" dirty="0" smtClean="0"/>
          </a:p>
          <a:p>
            <a:pPr marL="457200" lvl="2" indent="-457200">
              <a:lnSpc>
                <a:spcPct val="114000"/>
              </a:lnSpc>
              <a:spcBef>
                <a:spcPts val="400"/>
              </a:spcBef>
            </a:pPr>
            <a:endParaRPr lang="en-US" sz="1800" dirty="0"/>
          </a:p>
          <a:p>
            <a:pPr marL="457200" lvl="2" indent="-457200">
              <a:lnSpc>
                <a:spcPct val="114000"/>
              </a:lnSpc>
              <a:spcBef>
                <a:spcPts val="400"/>
              </a:spcBef>
            </a:pPr>
            <a:endParaRPr lang="en-US" sz="1800" dirty="0" smtClean="0"/>
          </a:p>
          <a:p>
            <a:pPr marL="457200" lvl="2" indent="-457200">
              <a:lnSpc>
                <a:spcPct val="114000"/>
              </a:lnSpc>
              <a:spcBef>
                <a:spcPts val="400"/>
              </a:spcBef>
            </a:pPr>
            <a:endParaRPr lang="en-US" sz="1800" dirty="0"/>
          </a:p>
          <a:p>
            <a:pPr marL="457200" lvl="2" indent="-457200">
              <a:lnSpc>
                <a:spcPct val="114000"/>
              </a:lnSpc>
              <a:spcBef>
                <a:spcPts val="400"/>
              </a:spcBef>
              <a:spcAft>
                <a:spcPts val="0"/>
              </a:spcAft>
            </a:pPr>
            <a:r>
              <a:rPr lang="en-US" sz="1800" dirty="0" smtClean="0"/>
              <a:t>CRAVED </a:t>
            </a:r>
            <a:r>
              <a:rPr lang="en-US" sz="1800" dirty="0"/>
              <a:t>items can change over time as a function of market </a:t>
            </a:r>
            <a:r>
              <a:rPr lang="en-US" sz="1800" dirty="0" smtClean="0"/>
              <a:t>forces</a:t>
            </a:r>
            <a:br>
              <a:rPr lang="en-US" sz="1800" dirty="0" smtClean="0"/>
            </a:br>
            <a:r>
              <a:rPr lang="en-US" sz="1800" dirty="0" smtClean="0"/>
              <a:t>(</a:t>
            </a:r>
            <a:r>
              <a:rPr lang="en-US" sz="1800" dirty="0"/>
              <a:t>the life-cycle </a:t>
            </a:r>
            <a:r>
              <a:rPr lang="en-US" sz="1800" dirty="0" smtClean="0"/>
              <a:t>theory,  </a:t>
            </a:r>
            <a:r>
              <a:rPr lang="en-US" sz="1800" dirty="0" err="1" smtClean="0"/>
              <a:t>Wellsmith</a:t>
            </a:r>
            <a:r>
              <a:rPr lang="en-US" sz="1800" dirty="0" smtClean="0"/>
              <a:t> and Burrell, 2005, </a:t>
            </a:r>
            <a:r>
              <a:rPr lang="en-US" sz="1800" dirty="0" err="1" smtClean="0"/>
              <a:t>Brit.J.Crim</a:t>
            </a:r>
            <a:r>
              <a:rPr lang="en-US" sz="1800" dirty="0" smtClean="0"/>
              <a:t>)</a:t>
            </a:r>
            <a:endParaRPr lang="en-US" sz="1800" dirty="0"/>
          </a:p>
          <a:p>
            <a:pPr marL="914400" lvl="3" indent="-457200">
              <a:lnSpc>
                <a:spcPct val="114000"/>
              </a:lnSpc>
              <a:spcBef>
                <a:spcPts val="400"/>
              </a:spcBef>
            </a:pPr>
            <a:r>
              <a:rPr lang="en-US" dirty="0"/>
              <a:t>Stable CRAVED – </a:t>
            </a:r>
            <a:r>
              <a:rPr lang="en-US" dirty="0" err="1"/>
              <a:t>jewellery</a:t>
            </a:r>
            <a:r>
              <a:rPr lang="en-US" dirty="0"/>
              <a:t>, gold, cash</a:t>
            </a:r>
          </a:p>
          <a:p>
            <a:pPr marL="914400" lvl="3" indent="-457200">
              <a:lnSpc>
                <a:spcPct val="114000"/>
              </a:lnSpc>
              <a:spcBef>
                <a:spcPts val="400"/>
              </a:spcBef>
            </a:pPr>
            <a:r>
              <a:rPr lang="en-US" dirty="0"/>
              <a:t>Variable CRAVED – small electronic goods, clothes</a:t>
            </a:r>
          </a:p>
        </p:txBody>
      </p:sp>
      <p:sp>
        <p:nvSpPr>
          <p:cNvPr id="4" name="TextBox 3"/>
          <p:cNvSpPr txBox="1"/>
          <p:nvPr/>
        </p:nvSpPr>
        <p:spPr>
          <a:xfrm>
            <a:off x="8747498" y="6596619"/>
            <a:ext cx="396238" cy="246221"/>
          </a:xfrm>
          <a:prstGeom prst="rect">
            <a:avLst/>
          </a:prstGeom>
          <a:noFill/>
        </p:spPr>
        <p:txBody>
          <a:bodyPr wrap="square" rtlCol="0">
            <a:spAutoFit/>
          </a:bodyPr>
          <a:lstStyle/>
          <a:p>
            <a:pPr algn="r"/>
            <a:fld id="{E904AEB7-39B6-4B11-8FF7-33A6200F2244}" type="slidenum">
              <a:rPr lang="en-AU" sz="1000" b="1"/>
              <a:t>8</a:t>
            </a:fld>
            <a:endParaRPr lang="en-AU" sz="1000" b="1" dirty="0"/>
          </a:p>
        </p:txBody>
      </p:sp>
      <p:sp>
        <p:nvSpPr>
          <p:cNvPr id="9" name="AutoShape 3"/>
          <p:cNvSpPr>
            <a:spLocks noChangeAspect="1" noChangeArrowheads="1" noTextEdit="1"/>
          </p:cNvSpPr>
          <p:nvPr/>
        </p:nvSpPr>
        <p:spPr bwMode="auto">
          <a:xfrm>
            <a:off x="1371600" y="2130425"/>
            <a:ext cx="7086600"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solidFill>
                <a:srgbClr val="B2B2B2"/>
              </a:solidFill>
            </a:endParaRPr>
          </a:p>
        </p:txBody>
      </p:sp>
      <p:sp>
        <p:nvSpPr>
          <p:cNvPr id="10" name="Rectangle 5"/>
          <p:cNvSpPr>
            <a:spLocks noChangeArrowheads="1"/>
          </p:cNvSpPr>
          <p:nvPr/>
        </p:nvSpPr>
        <p:spPr bwMode="auto">
          <a:xfrm>
            <a:off x="1474788" y="2543175"/>
            <a:ext cx="15709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smtClean="0">
                <a:ln>
                  <a:noFill/>
                </a:ln>
                <a:solidFill>
                  <a:srgbClr val="B2B2B2"/>
                </a:solidFill>
                <a:effectLst/>
                <a:latin typeface="Arial" panose="020B0604020202020204" pitchFamily="34" charset="0"/>
              </a:rPr>
              <a:t>C</a:t>
            </a:r>
            <a:endParaRPr kumimoji="0" lang="en-US" altLang="en-US" sz="1800" b="0" i="0" u="none" strike="noStrike" cap="none" normalizeH="0" baseline="0" dirty="0" smtClean="0">
              <a:ln>
                <a:noFill/>
              </a:ln>
              <a:solidFill>
                <a:srgbClr val="B2B2B2"/>
              </a:solidFill>
              <a:effectLst/>
              <a:latin typeface="Arial" panose="020B0604020202020204" pitchFamily="34" charset="0"/>
            </a:endParaRPr>
          </a:p>
        </p:txBody>
      </p:sp>
      <p:sp>
        <p:nvSpPr>
          <p:cNvPr id="11" name="Rectangle 6"/>
          <p:cNvSpPr>
            <a:spLocks noChangeArrowheads="1"/>
          </p:cNvSpPr>
          <p:nvPr/>
        </p:nvSpPr>
        <p:spPr bwMode="auto">
          <a:xfrm>
            <a:off x="1814513" y="2551113"/>
            <a:ext cx="10579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err="1" smtClean="0">
                <a:ln>
                  <a:noFill/>
                </a:ln>
                <a:solidFill>
                  <a:srgbClr val="B2B2B2"/>
                </a:solidFill>
                <a:effectLst/>
                <a:latin typeface="Arial" panose="020B0604020202020204" pitchFamily="34" charset="0"/>
              </a:rPr>
              <a:t>oncealable</a:t>
            </a:r>
            <a:endParaRPr kumimoji="0" lang="en-US" altLang="en-US" sz="1800" b="0" i="0" u="none" strike="noStrike" cap="none" normalizeH="0" baseline="0" dirty="0" smtClean="0">
              <a:ln>
                <a:noFill/>
              </a:ln>
              <a:solidFill>
                <a:srgbClr val="B2B2B2"/>
              </a:solidFill>
              <a:effectLst/>
              <a:latin typeface="Arial" panose="020B0604020202020204" pitchFamily="34" charset="0"/>
            </a:endParaRPr>
          </a:p>
        </p:txBody>
      </p:sp>
      <p:sp>
        <p:nvSpPr>
          <p:cNvPr id="12" name="Rectangle 7"/>
          <p:cNvSpPr>
            <a:spLocks noChangeArrowheads="1"/>
          </p:cNvSpPr>
          <p:nvPr/>
        </p:nvSpPr>
        <p:spPr bwMode="auto">
          <a:xfrm>
            <a:off x="2944813" y="2551113"/>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B2B2B2"/>
                </a:solidFill>
                <a:effectLst/>
                <a:latin typeface="Arial" panose="020B0604020202020204" pitchFamily="34" charset="0"/>
              </a:rPr>
              <a:t>–</a:t>
            </a:r>
            <a:endParaRPr kumimoji="0" lang="en-US" altLang="en-US" sz="1800" b="0" i="0" u="none" strike="noStrike" cap="none" normalizeH="0" baseline="0" dirty="0" smtClean="0">
              <a:ln>
                <a:noFill/>
              </a:ln>
              <a:solidFill>
                <a:srgbClr val="B2B2B2"/>
              </a:solidFill>
              <a:effectLst/>
              <a:latin typeface="Arial" panose="020B0604020202020204" pitchFamily="34" charset="0"/>
            </a:endParaRPr>
          </a:p>
        </p:txBody>
      </p:sp>
      <p:sp>
        <p:nvSpPr>
          <p:cNvPr id="13" name="Rectangle 8"/>
          <p:cNvSpPr>
            <a:spLocks noChangeArrowheads="1"/>
          </p:cNvSpPr>
          <p:nvPr/>
        </p:nvSpPr>
        <p:spPr bwMode="auto">
          <a:xfrm>
            <a:off x="3130550" y="2551113"/>
            <a:ext cx="267220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B2B2B2"/>
                </a:solidFill>
                <a:effectLst/>
                <a:latin typeface="Arial" panose="020B0604020202020204" pitchFamily="34" charset="0"/>
              </a:rPr>
              <a:t>easier to remove, transport,</a:t>
            </a:r>
            <a:endParaRPr kumimoji="0" lang="en-US" altLang="en-US" sz="1800" b="0" i="0" u="none" strike="noStrike" cap="none" normalizeH="0" baseline="0" dirty="0" smtClean="0">
              <a:ln>
                <a:noFill/>
              </a:ln>
              <a:solidFill>
                <a:srgbClr val="B2B2B2"/>
              </a:solidFill>
              <a:effectLst/>
              <a:latin typeface="Arial" panose="020B0604020202020204" pitchFamily="34" charset="0"/>
            </a:endParaRPr>
          </a:p>
        </p:txBody>
      </p:sp>
      <p:sp>
        <p:nvSpPr>
          <p:cNvPr id="14" name="Rectangle 9"/>
          <p:cNvSpPr>
            <a:spLocks noChangeArrowheads="1"/>
          </p:cNvSpPr>
          <p:nvPr/>
        </p:nvSpPr>
        <p:spPr bwMode="auto">
          <a:xfrm>
            <a:off x="5900738" y="2551113"/>
            <a:ext cx="117981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B2B2B2"/>
                </a:solidFill>
                <a:effectLst/>
                <a:latin typeface="Arial" panose="020B0604020202020204" pitchFamily="34" charset="0"/>
              </a:rPr>
              <a:t>and dispose</a:t>
            </a:r>
            <a:endParaRPr kumimoji="0" lang="en-US" altLang="en-US" sz="1800" b="0" i="0" u="none" strike="noStrike" cap="none" normalizeH="0" baseline="0" smtClean="0">
              <a:ln>
                <a:noFill/>
              </a:ln>
              <a:solidFill>
                <a:srgbClr val="B2B2B2"/>
              </a:solidFill>
              <a:effectLst/>
              <a:latin typeface="Arial" panose="020B0604020202020204" pitchFamily="34" charset="0"/>
            </a:endParaRPr>
          </a:p>
        </p:txBody>
      </p:sp>
      <p:sp>
        <p:nvSpPr>
          <p:cNvPr id="15" name="Rectangle 10"/>
          <p:cNvSpPr>
            <a:spLocks noChangeArrowheads="1"/>
          </p:cNvSpPr>
          <p:nvPr/>
        </p:nvSpPr>
        <p:spPr bwMode="auto">
          <a:xfrm>
            <a:off x="1474788" y="2901950"/>
            <a:ext cx="1667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B2B2B2"/>
                </a:solidFill>
                <a:effectLst/>
                <a:latin typeface="Arial" panose="020B0604020202020204" pitchFamily="34" charset="0"/>
              </a:rPr>
              <a:t>R</a:t>
            </a:r>
            <a:endParaRPr kumimoji="0" lang="en-US" altLang="en-US" sz="1800" b="0" i="0" u="none" strike="noStrike" cap="none" normalizeH="0" baseline="0" smtClean="0">
              <a:ln>
                <a:noFill/>
              </a:ln>
              <a:solidFill>
                <a:srgbClr val="B2B2B2"/>
              </a:solidFill>
              <a:effectLst/>
              <a:latin typeface="Arial" panose="020B0604020202020204" pitchFamily="34" charset="0"/>
            </a:endParaRPr>
          </a:p>
        </p:txBody>
      </p:sp>
      <p:sp>
        <p:nvSpPr>
          <p:cNvPr id="16" name="Rectangle 11"/>
          <p:cNvSpPr>
            <a:spLocks noChangeArrowheads="1"/>
          </p:cNvSpPr>
          <p:nvPr/>
        </p:nvSpPr>
        <p:spPr bwMode="auto">
          <a:xfrm>
            <a:off x="1814513" y="2908300"/>
            <a:ext cx="10002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err="1" smtClean="0">
                <a:ln>
                  <a:noFill/>
                </a:ln>
                <a:solidFill>
                  <a:srgbClr val="B2B2B2"/>
                </a:solidFill>
                <a:effectLst/>
                <a:latin typeface="Arial" panose="020B0604020202020204" pitchFamily="34" charset="0"/>
              </a:rPr>
              <a:t>emovable</a:t>
            </a:r>
            <a:endParaRPr kumimoji="0" lang="en-US" altLang="en-US" sz="1800" b="0" i="0" u="none" strike="noStrike" cap="none" normalizeH="0" baseline="0" dirty="0" smtClean="0">
              <a:ln>
                <a:noFill/>
              </a:ln>
              <a:solidFill>
                <a:srgbClr val="B2B2B2"/>
              </a:solidFill>
              <a:effectLst/>
              <a:latin typeface="Arial" panose="020B0604020202020204" pitchFamily="34" charset="0"/>
            </a:endParaRPr>
          </a:p>
        </p:txBody>
      </p:sp>
      <p:sp>
        <p:nvSpPr>
          <p:cNvPr id="17" name="Rectangle 12"/>
          <p:cNvSpPr>
            <a:spLocks noChangeArrowheads="1"/>
          </p:cNvSpPr>
          <p:nvPr/>
        </p:nvSpPr>
        <p:spPr bwMode="auto">
          <a:xfrm>
            <a:off x="2835275" y="2908300"/>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B2B2B2"/>
                </a:solidFill>
                <a:effectLst/>
                <a:latin typeface="Arial" panose="020B0604020202020204" pitchFamily="34" charset="0"/>
              </a:rPr>
              <a:t>–</a:t>
            </a:r>
          </a:p>
        </p:txBody>
      </p:sp>
      <p:sp>
        <p:nvSpPr>
          <p:cNvPr id="18" name="Rectangle 13"/>
          <p:cNvSpPr>
            <a:spLocks noChangeArrowheads="1"/>
          </p:cNvSpPr>
          <p:nvPr/>
        </p:nvSpPr>
        <p:spPr bwMode="auto">
          <a:xfrm>
            <a:off x="3019425" y="2908300"/>
            <a:ext cx="28597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B2B2B2"/>
                </a:solidFill>
                <a:effectLst/>
                <a:latin typeface="Arial" panose="020B0604020202020204" pitchFamily="34" charset="0"/>
              </a:rPr>
              <a:t>you have to take it to steal it</a:t>
            </a:r>
          </a:p>
        </p:txBody>
      </p:sp>
      <p:sp>
        <p:nvSpPr>
          <p:cNvPr id="19" name="Rectangle 14"/>
          <p:cNvSpPr>
            <a:spLocks noChangeArrowheads="1"/>
          </p:cNvSpPr>
          <p:nvPr/>
        </p:nvSpPr>
        <p:spPr bwMode="auto">
          <a:xfrm>
            <a:off x="1482725" y="3262313"/>
            <a:ext cx="15709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smtClean="0">
                <a:ln>
                  <a:noFill/>
                </a:ln>
                <a:solidFill>
                  <a:srgbClr val="B2B2B2"/>
                </a:solidFill>
                <a:effectLst/>
                <a:latin typeface="Arial" panose="020B0604020202020204" pitchFamily="34" charset="0"/>
              </a:rPr>
              <a:t>A</a:t>
            </a:r>
            <a:endParaRPr kumimoji="0" lang="en-US" altLang="en-US" sz="1800" b="0" i="0" u="none" strike="noStrike" cap="none" normalizeH="0" baseline="0" smtClean="0">
              <a:ln>
                <a:noFill/>
              </a:ln>
              <a:solidFill>
                <a:srgbClr val="B2B2B2"/>
              </a:solidFill>
              <a:effectLst/>
              <a:latin typeface="Arial" panose="020B0604020202020204" pitchFamily="34" charset="0"/>
            </a:endParaRPr>
          </a:p>
        </p:txBody>
      </p:sp>
      <p:sp>
        <p:nvSpPr>
          <p:cNvPr id="20" name="Rectangle 15"/>
          <p:cNvSpPr>
            <a:spLocks noChangeArrowheads="1"/>
          </p:cNvSpPr>
          <p:nvPr/>
        </p:nvSpPr>
        <p:spPr bwMode="auto">
          <a:xfrm>
            <a:off x="1814513" y="3270250"/>
            <a:ext cx="74058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B2B2B2"/>
                </a:solidFill>
                <a:effectLst/>
                <a:latin typeface="Arial" panose="020B0604020202020204" pitchFamily="34" charset="0"/>
              </a:rPr>
              <a:t>vailable</a:t>
            </a:r>
            <a:endParaRPr kumimoji="0" lang="en-US" altLang="en-US" sz="1800" b="0" i="0" u="none" strike="noStrike" cap="none" normalizeH="0" baseline="0" smtClean="0">
              <a:ln>
                <a:noFill/>
              </a:ln>
              <a:solidFill>
                <a:srgbClr val="B2B2B2"/>
              </a:solidFill>
              <a:effectLst/>
              <a:latin typeface="Arial" panose="020B0604020202020204" pitchFamily="34" charset="0"/>
            </a:endParaRPr>
          </a:p>
        </p:txBody>
      </p:sp>
      <p:sp>
        <p:nvSpPr>
          <p:cNvPr id="21" name="Rectangle 16"/>
          <p:cNvSpPr>
            <a:spLocks noChangeArrowheads="1"/>
          </p:cNvSpPr>
          <p:nvPr/>
        </p:nvSpPr>
        <p:spPr bwMode="auto">
          <a:xfrm>
            <a:off x="2627313" y="3270250"/>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B2B2B2"/>
                </a:solidFill>
                <a:effectLst/>
                <a:latin typeface="Arial" panose="020B0604020202020204" pitchFamily="34" charset="0"/>
              </a:rPr>
              <a:t>–</a:t>
            </a:r>
            <a:endParaRPr kumimoji="0" lang="en-US" altLang="en-US" sz="1800" b="0" i="0" u="none" strike="noStrike" cap="none" normalizeH="0" baseline="0" dirty="0" smtClean="0">
              <a:ln>
                <a:noFill/>
              </a:ln>
              <a:solidFill>
                <a:srgbClr val="B2B2B2"/>
              </a:solidFill>
              <a:effectLst/>
              <a:latin typeface="Arial" panose="020B0604020202020204" pitchFamily="34" charset="0"/>
            </a:endParaRPr>
          </a:p>
        </p:txBody>
      </p:sp>
      <p:sp>
        <p:nvSpPr>
          <p:cNvPr id="22" name="Rectangle 17"/>
          <p:cNvSpPr>
            <a:spLocks noChangeArrowheads="1"/>
          </p:cNvSpPr>
          <p:nvPr/>
        </p:nvSpPr>
        <p:spPr bwMode="auto">
          <a:xfrm>
            <a:off x="2813050" y="3270250"/>
            <a:ext cx="60593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B2B2B2"/>
                </a:solidFill>
                <a:effectLst/>
                <a:latin typeface="Arial" panose="020B0604020202020204" pitchFamily="34" charset="0"/>
              </a:rPr>
              <a:t>macro</a:t>
            </a:r>
            <a:endParaRPr kumimoji="0" lang="en-US" altLang="en-US" sz="1800" b="0" i="0" u="none" strike="noStrike" cap="none" normalizeH="0" baseline="0" smtClean="0">
              <a:ln>
                <a:noFill/>
              </a:ln>
              <a:solidFill>
                <a:srgbClr val="B2B2B2"/>
              </a:solidFill>
              <a:effectLst/>
              <a:latin typeface="Arial" panose="020B0604020202020204" pitchFamily="34" charset="0"/>
            </a:endParaRPr>
          </a:p>
        </p:txBody>
      </p:sp>
      <p:sp>
        <p:nvSpPr>
          <p:cNvPr id="23" name="Rectangle 18"/>
          <p:cNvSpPr>
            <a:spLocks noChangeArrowheads="1"/>
          </p:cNvSpPr>
          <p:nvPr/>
        </p:nvSpPr>
        <p:spPr bwMode="auto">
          <a:xfrm>
            <a:off x="3417888" y="3270250"/>
            <a:ext cx="7213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B2B2B2"/>
                </a:solidFill>
                <a:effectLst/>
                <a:latin typeface="Arial" panose="020B0604020202020204" pitchFamily="34" charset="0"/>
              </a:rPr>
              <a:t>-</a:t>
            </a:r>
            <a:endParaRPr kumimoji="0" lang="en-US" altLang="en-US" sz="1800" b="0" i="0" u="none" strike="noStrike" cap="none" normalizeH="0" baseline="0" dirty="0" smtClean="0">
              <a:ln>
                <a:noFill/>
              </a:ln>
              <a:solidFill>
                <a:srgbClr val="B2B2B2"/>
              </a:solidFill>
              <a:effectLst/>
              <a:latin typeface="Arial" panose="020B0604020202020204" pitchFamily="34" charset="0"/>
            </a:endParaRPr>
          </a:p>
        </p:txBody>
      </p:sp>
      <p:sp>
        <p:nvSpPr>
          <p:cNvPr id="24" name="Rectangle 19"/>
          <p:cNvSpPr>
            <a:spLocks noChangeArrowheads="1"/>
          </p:cNvSpPr>
          <p:nvPr/>
        </p:nvSpPr>
        <p:spPr bwMode="auto">
          <a:xfrm>
            <a:off x="3492500" y="3270250"/>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B2B2B2"/>
                </a:solidFill>
                <a:effectLst/>
                <a:latin typeface="Arial" panose="020B0604020202020204" pitchFamily="34" charset="0"/>
              </a:rPr>
              <a:t>, </a:t>
            </a:r>
            <a:endParaRPr kumimoji="0" lang="en-US" altLang="en-US" sz="1800" b="0" i="0" u="none" strike="noStrike" cap="none" normalizeH="0" baseline="0" dirty="0" smtClean="0">
              <a:ln>
                <a:noFill/>
              </a:ln>
              <a:solidFill>
                <a:srgbClr val="B2B2B2"/>
              </a:solidFill>
              <a:effectLst/>
              <a:latin typeface="Arial" panose="020B0604020202020204" pitchFamily="34" charset="0"/>
            </a:endParaRPr>
          </a:p>
        </p:txBody>
      </p:sp>
      <p:sp>
        <p:nvSpPr>
          <p:cNvPr id="25" name="Rectangle 20"/>
          <p:cNvSpPr>
            <a:spLocks noChangeArrowheads="1"/>
          </p:cNvSpPr>
          <p:nvPr/>
        </p:nvSpPr>
        <p:spPr bwMode="auto">
          <a:xfrm>
            <a:off x="3625850" y="3270250"/>
            <a:ext cx="5338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err="1" smtClean="0">
                <a:ln>
                  <a:noFill/>
                </a:ln>
                <a:solidFill>
                  <a:srgbClr val="B2B2B2"/>
                </a:solidFill>
                <a:effectLst/>
                <a:latin typeface="Arial" panose="020B0604020202020204" pitchFamily="34" charset="0"/>
              </a:rPr>
              <a:t>meso</a:t>
            </a:r>
            <a:endParaRPr kumimoji="0" lang="en-US" altLang="en-US" sz="1800" b="0" i="0" u="none" strike="noStrike" cap="none" normalizeH="0" baseline="0" dirty="0" smtClean="0">
              <a:ln>
                <a:noFill/>
              </a:ln>
              <a:solidFill>
                <a:srgbClr val="B2B2B2"/>
              </a:solidFill>
              <a:effectLst/>
              <a:latin typeface="Arial" panose="020B0604020202020204" pitchFamily="34" charset="0"/>
            </a:endParaRPr>
          </a:p>
        </p:txBody>
      </p:sp>
      <p:sp>
        <p:nvSpPr>
          <p:cNvPr id="26" name="Rectangle 21"/>
          <p:cNvSpPr>
            <a:spLocks noChangeArrowheads="1"/>
          </p:cNvSpPr>
          <p:nvPr/>
        </p:nvSpPr>
        <p:spPr bwMode="auto">
          <a:xfrm>
            <a:off x="4157663" y="3270250"/>
            <a:ext cx="7213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B2B2B2"/>
                </a:solidFill>
                <a:effectLst/>
                <a:latin typeface="Arial" panose="020B0604020202020204" pitchFamily="34" charset="0"/>
              </a:rPr>
              <a:t>-</a:t>
            </a:r>
            <a:endParaRPr kumimoji="0" lang="en-US" altLang="en-US" sz="1800" b="0" i="0" u="none" strike="noStrike" cap="none" normalizeH="0" baseline="0" dirty="0" smtClean="0">
              <a:ln>
                <a:noFill/>
              </a:ln>
              <a:solidFill>
                <a:srgbClr val="B2B2B2"/>
              </a:solidFill>
              <a:effectLst/>
              <a:latin typeface="Arial" panose="020B0604020202020204" pitchFamily="34" charset="0"/>
            </a:endParaRPr>
          </a:p>
        </p:txBody>
      </p:sp>
      <p:sp>
        <p:nvSpPr>
          <p:cNvPr id="27" name="Rectangle 22"/>
          <p:cNvSpPr>
            <a:spLocks noChangeArrowheads="1"/>
          </p:cNvSpPr>
          <p:nvPr/>
        </p:nvSpPr>
        <p:spPr bwMode="auto">
          <a:xfrm>
            <a:off x="4230688" y="3270250"/>
            <a:ext cx="108042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B2B2B2"/>
                </a:solidFill>
                <a:effectLst/>
                <a:latin typeface="Arial" panose="020B0604020202020204" pitchFamily="34" charset="0"/>
              </a:rPr>
              <a:t>, and micro</a:t>
            </a:r>
            <a:endParaRPr kumimoji="0" lang="en-US" altLang="en-US" sz="1800" b="0" i="0" u="none" strike="noStrike" cap="none" normalizeH="0" baseline="0" dirty="0" smtClean="0">
              <a:ln>
                <a:noFill/>
              </a:ln>
              <a:solidFill>
                <a:srgbClr val="B2B2B2"/>
              </a:solidFill>
              <a:effectLst/>
              <a:latin typeface="Arial" panose="020B0604020202020204" pitchFamily="34" charset="0"/>
            </a:endParaRPr>
          </a:p>
        </p:txBody>
      </p:sp>
      <p:sp>
        <p:nvSpPr>
          <p:cNvPr id="28" name="Rectangle 23"/>
          <p:cNvSpPr>
            <a:spLocks noChangeArrowheads="1"/>
          </p:cNvSpPr>
          <p:nvPr/>
        </p:nvSpPr>
        <p:spPr bwMode="auto">
          <a:xfrm>
            <a:off x="5332413" y="3270250"/>
            <a:ext cx="7213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B2B2B2"/>
                </a:solidFill>
                <a:effectLst/>
                <a:latin typeface="Arial" panose="020B0604020202020204" pitchFamily="34" charset="0"/>
              </a:rPr>
              <a:t>-</a:t>
            </a:r>
            <a:endParaRPr kumimoji="0" lang="en-US" altLang="en-US" sz="1800" b="0" i="0" u="none" strike="noStrike" cap="none" normalizeH="0" baseline="0" dirty="0" smtClean="0">
              <a:ln>
                <a:noFill/>
              </a:ln>
              <a:solidFill>
                <a:srgbClr val="B2B2B2"/>
              </a:solidFill>
              <a:effectLst/>
              <a:latin typeface="Arial" panose="020B0604020202020204" pitchFamily="34" charset="0"/>
            </a:endParaRPr>
          </a:p>
        </p:txBody>
      </p:sp>
      <p:sp>
        <p:nvSpPr>
          <p:cNvPr id="29" name="Rectangle 24"/>
          <p:cNvSpPr>
            <a:spLocks noChangeArrowheads="1"/>
          </p:cNvSpPr>
          <p:nvPr/>
        </p:nvSpPr>
        <p:spPr bwMode="auto">
          <a:xfrm>
            <a:off x="5407025" y="3270250"/>
            <a:ext cx="151644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B2B2B2"/>
                </a:solidFill>
                <a:effectLst/>
                <a:latin typeface="Arial" panose="020B0604020202020204" pitchFamily="34" charset="0"/>
              </a:rPr>
              <a:t>level availability</a:t>
            </a:r>
            <a:endParaRPr kumimoji="0" lang="en-US" altLang="en-US" sz="1800" b="0" i="0" u="none" strike="noStrike" cap="none" normalizeH="0" baseline="0" smtClean="0">
              <a:ln>
                <a:noFill/>
              </a:ln>
              <a:solidFill>
                <a:srgbClr val="B2B2B2"/>
              </a:solidFill>
              <a:effectLst/>
              <a:latin typeface="Arial" panose="020B0604020202020204" pitchFamily="34" charset="0"/>
            </a:endParaRPr>
          </a:p>
        </p:txBody>
      </p:sp>
      <p:sp>
        <p:nvSpPr>
          <p:cNvPr id="30" name="Rectangle 25"/>
          <p:cNvSpPr>
            <a:spLocks noChangeArrowheads="1"/>
          </p:cNvSpPr>
          <p:nvPr/>
        </p:nvSpPr>
        <p:spPr bwMode="auto">
          <a:xfrm>
            <a:off x="1490663" y="3619500"/>
            <a:ext cx="1538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B2B2B2"/>
                </a:solidFill>
                <a:effectLst/>
                <a:latin typeface="Arial" panose="020B0604020202020204" pitchFamily="34" charset="0"/>
              </a:rPr>
              <a:t>V</a:t>
            </a:r>
            <a:endParaRPr kumimoji="0" lang="en-US" altLang="en-US" sz="1800" b="0" i="0" u="none" strike="noStrike" cap="none" normalizeH="0" baseline="0" smtClean="0">
              <a:ln>
                <a:noFill/>
              </a:ln>
              <a:solidFill>
                <a:srgbClr val="B2B2B2"/>
              </a:solidFill>
              <a:effectLst/>
              <a:latin typeface="Arial" panose="020B0604020202020204" pitchFamily="34" charset="0"/>
            </a:endParaRPr>
          </a:p>
        </p:txBody>
      </p:sp>
      <p:sp>
        <p:nvSpPr>
          <p:cNvPr id="31" name="Rectangle 26"/>
          <p:cNvSpPr>
            <a:spLocks noChangeArrowheads="1"/>
          </p:cNvSpPr>
          <p:nvPr/>
        </p:nvSpPr>
        <p:spPr bwMode="auto">
          <a:xfrm>
            <a:off x="1814513" y="3627438"/>
            <a:ext cx="7437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B2B2B2"/>
                </a:solidFill>
                <a:effectLst/>
                <a:latin typeface="Arial" panose="020B0604020202020204" pitchFamily="34" charset="0"/>
              </a:rPr>
              <a:t>aluable</a:t>
            </a:r>
          </a:p>
        </p:txBody>
      </p:sp>
      <p:sp>
        <p:nvSpPr>
          <p:cNvPr id="32" name="Rectangle 27"/>
          <p:cNvSpPr>
            <a:spLocks noChangeArrowheads="1"/>
          </p:cNvSpPr>
          <p:nvPr/>
        </p:nvSpPr>
        <p:spPr bwMode="auto">
          <a:xfrm>
            <a:off x="2590800" y="3627438"/>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B2B2B2"/>
                </a:solidFill>
                <a:effectLst/>
                <a:latin typeface="Arial" panose="020B0604020202020204" pitchFamily="34" charset="0"/>
              </a:rPr>
              <a:t>–</a:t>
            </a:r>
          </a:p>
        </p:txBody>
      </p:sp>
      <p:sp>
        <p:nvSpPr>
          <p:cNvPr id="33" name="Rectangle 28"/>
          <p:cNvSpPr>
            <a:spLocks noChangeArrowheads="1"/>
          </p:cNvSpPr>
          <p:nvPr/>
        </p:nvSpPr>
        <p:spPr bwMode="auto">
          <a:xfrm>
            <a:off x="2774950" y="3627438"/>
            <a:ext cx="36933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B2B2B2"/>
                </a:solidFill>
                <a:effectLst/>
                <a:latin typeface="Arial" panose="020B0604020202020204" pitchFamily="34" charset="0"/>
              </a:rPr>
              <a:t>without value, it is not worth stealing</a:t>
            </a:r>
          </a:p>
        </p:txBody>
      </p:sp>
      <p:sp>
        <p:nvSpPr>
          <p:cNvPr id="34" name="Rectangle 29"/>
          <p:cNvSpPr>
            <a:spLocks noChangeArrowheads="1"/>
          </p:cNvSpPr>
          <p:nvPr/>
        </p:nvSpPr>
        <p:spPr bwMode="auto">
          <a:xfrm>
            <a:off x="1490663" y="3981450"/>
            <a:ext cx="14587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smtClean="0">
                <a:ln>
                  <a:noFill/>
                </a:ln>
                <a:solidFill>
                  <a:srgbClr val="B2B2B2"/>
                </a:solidFill>
                <a:effectLst/>
                <a:latin typeface="Arial" panose="020B0604020202020204" pitchFamily="34" charset="0"/>
              </a:rPr>
              <a:t>E</a:t>
            </a:r>
            <a:endParaRPr kumimoji="0" lang="en-US" altLang="en-US" sz="1800" b="0" i="0" u="none" strike="noStrike" cap="none" normalizeH="0" baseline="0" smtClean="0">
              <a:ln>
                <a:noFill/>
              </a:ln>
              <a:solidFill>
                <a:srgbClr val="B2B2B2"/>
              </a:solidFill>
              <a:effectLst/>
              <a:latin typeface="Arial" panose="020B0604020202020204" pitchFamily="34" charset="0"/>
            </a:endParaRPr>
          </a:p>
        </p:txBody>
      </p:sp>
      <p:sp>
        <p:nvSpPr>
          <p:cNvPr id="35" name="Rectangle 30"/>
          <p:cNvSpPr>
            <a:spLocks noChangeArrowheads="1"/>
          </p:cNvSpPr>
          <p:nvPr/>
        </p:nvSpPr>
        <p:spPr bwMode="auto">
          <a:xfrm>
            <a:off x="1814513" y="3989388"/>
            <a:ext cx="8143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B2B2B2"/>
                </a:solidFill>
                <a:effectLst/>
                <a:latin typeface="Arial" panose="020B0604020202020204" pitchFamily="34" charset="0"/>
              </a:rPr>
              <a:t>njoyable</a:t>
            </a:r>
            <a:endParaRPr kumimoji="0" lang="en-US" altLang="en-US" sz="1800" b="0" i="0" u="none" strike="noStrike" cap="none" normalizeH="0" baseline="0" smtClean="0">
              <a:ln>
                <a:noFill/>
              </a:ln>
              <a:solidFill>
                <a:srgbClr val="B2B2B2"/>
              </a:solidFill>
              <a:effectLst/>
              <a:latin typeface="Arial" panose="020B0604020202020204" pitchFamily="34" charset="0"/>
            </a:endParaRPr>
          </a:p>
        </p:txBody>
      </p:sp>
      <p:sp>
        <p:nvSpPr>
          <p:cNvPr id="36" name="Rectangle 31"/>
          <p:cNvSpPr>
            <a:spLocks noChangeArrowheads="1"/>
          </p:cNvSpPr>
          <p:nvPr/>
        </p:nvSpPr>
        <p:spPr bwMode="auto">
          <a:xfrm>
            <a:off x="2701925" y="3989388"/>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B2B2B2"/>
                </a:solidFill>
                <a:effectLst/>
                <a:latin typeface="Arial" panose="020B0604020202020204" pitchFamily="34" charset="0"/>
              </a:rPr>
              <a:t>–</a:t>
            </a:r>
            <a:endParaRPr kumimoji="0" lang="en-US" altLang="en-US" sz="1800" b="0" i="0" u="none" strike="noStrike" cap="none" normalizeH="0" baseline="0" dirty="0" smtClean="0">
              <a:ln>
                <a:noFill/>
              </a:ln>
              <a:solidFill>
                <a:srgbClr val="B2B2B2"/>
              </a:solidFill>
              <a:effectLst/>
              <a:latin typeface="Arial" panose="020B0604020202020204" pitchFamily="34" charset="0"/>
            </a:endParaRPr>
          </a:p>
        </p:txBody>
      </p:sp>
      <p:sp>
        <p:nvSpPr>
          <p:cNvPr id="37" name="Rectangle 32"/>
          <p:cNvSpPr>
            <a:spLocks noChangeArrowheads="1"/>
          </p:cNvSpPr>
          <p:nvPr/>
        </p:nvSpPr>
        <p:spPr bwMode="auto">
          <a:xfrm>
            <a:off x="2886075" y="3989388"/>
            <a:ext cx="214962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B2B2B2"/>
                </a:solidFill>
                <a:effectLst/>
                <a:latin typeface="Arial" panose="020B0604020202020204" pitchFamily="34" charset="0"/>
              </a:rPr>
              <a:t>relates to disposability</a:t>
            </a:r>
            <a:endParaRPr kumimoji="0" lang="en-US" altLang="en-US" sz="1800" b="0" i="0" u="none" strike="noStrike" cap="none" normalizeH="0" baseline="0" smtClean="0">
              <a:ln>
                <a:noFill/>
              </a:ln>
              <a:solidFill>
                <a:srgbClr val="B2B2B2"/>
              </a:solidFill>
              <a:effectLst/>
              <a:latin typeface="Arial" panose="020B0604020202020204" pitchFamily="34" charset="0"/>
            </a:endParaRPr>
          </a:p>
        </p:txBody>
      </p:sp>
      <p:sp>
        <p:nvSpPr>
          <p:cNvPr id="38" name="Rectangle 33"/>
          <p:cNvSpPr>
            <a:spLocks noChangeArrowheads="1"/>
          </p:cNvSpPr>
          <p:nvPr/>
        </p:nvSpPr>
        <p:spPr bwMode="auto">
          <a:xfrm>
            <a:off x="5126038" y="3989388"/>
            <a:ext cx="8255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B2B2B2"/>
                </a:solidFill>
                <a:effectLst/>
                <a:latin typeface="Arial" panose="020B0604020202020204" pitchFamily="34" charset="0"/>
              </a:rPr>
              <a:t>of items </a:t>
            </a:r>
            <a:endParaRPr kumimoji="0" lang="en-US" altLang="en-US" sz="1800" b="0" i="0" u="none" strike="noStrike" cap="none" normalizeH="0" baseline="0" smtClean="0">
              <a:ln>
                <a:noFill/>
              </a:ln>
              <a:solidFill>
                <a:srgbClr val="B2B2B2"/>
              </a:solidFill>
              <a:effectLst/>
              <a:latin typeface="Arial" panose="020B0604020202020204" pitchFamily="34" charset="0"/>
            </a:endParaRPr>
          </a:p>
        </p:txBody>
      </p:sp>
      <p:sp>
        <p:nvSpPr>
          <p:cNvPr id="39" name="Rectangle 34"/>
          <p:cNvSpPr>
            <a:spLocks noChangeArrowheads="1"/>
          </p:cNvSpPr>
          <p:nvPr/>
        </p:nvSpPr>
        <p:spPr bwMode="auto">
          <a:xfrm>
            <a:off x="5967413" y="3989388"/>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B2B2B2"/>
                </a:solidFill>
                <a:effectLst/>
                <a:latin typeface="Arial" panose="020B0604020202020204" pitchFamily="34" charset="0"/>
              </a:rPr>
              <a:t>–</a:t>
            </a:r>
            <a:endParaRPr kumimoji="0" lang="en-US" altLang="en-US" sz="1800" b="0" i="0" u="none" strike="noStrike" cap="none" normalizeH="0" baseline="0" smtClean="0">
              <a:ln>
                <a:noFill/>
              </a:ln>
              <a:solidFill>
                <a:srgbClr val="B2B2B2"/>
              </a:solidFill>
              <a:effectLst/>
              <a:latin typeface="Arial" panose="020B0604020202020204" pitchFamily="34" charset="0"/>
            </a:endParaRPr>
          </a:p>
        </p:txBody>
      </p:sp>
      <p:sp>
        <p:nvSpPr>
          <p:cNvPr id="40" name="Rectangle 35"/>
          <p:cNvSpPr>
            <a:spLocks noChangeArrowheads="1"/>
          </p:cNvSpPr>
          <p:nvPr/>
        </p:nvSpPr>
        <p:spPr bwMode="auto">
          <a:xfrm>
            <a:off x="6153150" y="3989388"/>
            <a:ext cx="154369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B2B2B2"/>
                </a:solidFill>
                <a:effectLst/>
                <a:latin typeface="Arial" panose="020B0604020202020204" pitchFamily="34" charset="0"/>
              </a:rPr>
              <a:t>greater demand</a:t>
            </a:r>
            <a:endParaRPr kumimoji="0" lang="en-US" altLang="en-US" sz="1800" b="0" i="0" u="none" strike="noStrike" cap="none" normalizeH="0" baseline="0" smtClean="0">
              <a:ln>
                <a:noFill/>
              </a:ln>
              <a:solidFill>
                <a:srgbClr val="B2B2B2"/>
              </a:solidFill>
              <a:effectLst/>
              <a:latin typeface="Arial" panose="020B0604020202020204" pitchFamily="34" charset="0"/>
            </a:endParaRPr>
          </a:p>
        </p:txBody>
      </p:sp>
      <p:sp>
        <p:nvSpPr>
          <p:cNvPr id="41" name="Rectangle 36"/>
          <p:cNvSpPr>
            <a:spLocks noChangeArrowheads="1"/>
          </p:cNvSpPr>
          <p:nvPr/>
        </p:nvSpPr>
        <p:spPr bwMode="auto">
          <a:xfrm>
            <a:off x="1474788" y="4338638"/>
            <a:ext cx="1667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B2B2B2"/>
                </a:solidFill>
                <a:effectLst/>
                <a:latin typeface="Arial" panose="020B0604020202020204" pitchFamily="34" charset="0"/>
              </a:rPr>
              <a:t>D</a:t>
            </a:r>
            <a:endParaRPr kumimoji="0" lang="en-US" altLang="en-US" sz="1800" b="0" i="0" u="none" strike="noStrike" cap="none" normalizeH="0" baseline="0" smtClean="0">
              <a:ln>
                <a:noFill/>
              </a:ln>
              <a:solidFill>
                <a:srgbClr val="B2B2B2"/>
              </a:solidFill>
              <a:effectLst/>
              <a:latin typeface="Arial" panose="020B0604020202020204" pitchFamily="34" charset="0"/>
            </a:endParaRPr>
          </a:p>
        </p:txBody>
      </p:sp>
      <p:sp>
        <p:nvSpPr>
          <p:cNvPr id="42" name="Rectangle 37"/>
          <p:cNvSpPr>
            <a:spLocks noChangeArrowheads="1"/>
          </p:cNvSpPr>
          <p:nvPr/>
        </p:nvSpPr>
        <p:spPr bwMode="auto">
          <a:xfrm>
            <a:off x="1814513" y="4346575"/>
            <a:ext cx="9746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err="1" smtClean="0">
                <a:ln>
                  <a:noFill/>
                </a:ln>
                <a:solidFill>
                  <a:srgbClr val="B2B2B2"/>
                </a:solidFill>
                <a:effectLst/>
                <a:latin typeface="Arial" panose="020B0604020202020204" pitchFamily="34" charset="0"/>
              </a:rPr>
              <a:t>isposable</a:t>
            </a:r>
            <a:endParaRPr kumimoji="0" lang="en-US" altLang="en-US" sz="1800" b="0" i="0" u="none" strike="noStrike" cap="none" normalizeH="0" baseline="0" dirty="0" smtClean="0">
              <a:ln>
                <a:noFill/>
              </a:ln>
              <a:solidFill>
                <a:srgbClr val="B2B2B2"/>
              </a:solidFill>
              <a:effectLst/>
              <a:latin typeface="Arial" panose="020B0604020202020204" pitchFamily="34" charset="0"/>
            </a:endParaRPr>
          </a:p>
        </p:txBody>
      </p:sp>
      <p:sp>
        <p:nvSpPr>
          <p:cNvPr id="43" name="Rectangle 38"/>
          <p:cNvSpPr>
            <a:spLocks noChangeArrowheads="1"/>
          </p:cNvSpPr>
          <p:nvPr/>
        </p:nvSpPr>
        <p:spPr bwMode="auto">
          <a:xfrm>
            <a:off x="2813050" y="4346575"/>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B2B2B2"/>
                </a:solidFill>
                <a:effectLst/>
                <a:latin typeface="Arial" panose="020B0604020202020204" pitchFamily="34" charset="0"/>
              </a:rPr>
              <a:t>–</a:t>
            </a:r>
          </a:p>
        </p:txBody>
      </p:sp>
      <p:sp>
        <p:nvSpPr>
          <p:cNvPr id="44" name="Rectangle 39"/>
          <p:cNvSpPr>
            <a:spLocks noChangeArrowheads="1"/>
          </p:cNvSpPr>
          <p:nvPr/>
        </p:nvSpPr>
        <p:spPr bwMode="auto">
          <a:xfrm>
            <a:off x="2997200" y="4346575"/>
            <a:ext cx="13080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B2B2B2"/>
                </a:solidFill>
                <a:effectLst/>
                <a:latin typeface="Arial" panose="020B0604020202020204" pitchFamily="34" charset="0"/>
              </a:rPr>
              <a:t>stolen goods</a:t>
            </a:r>
          </a:p>
        </p:txBody>
      </p:sp>
      <p:sp>
        <p:nvSpPr>
          <p:cNvPr id="45" name="Rectangle 40"/>
          <p:cNvSpPr>
            <a:spLocks noChangeArrowheads="1"/>
          </p:cNvSpPr>
          <p:nvPr/>
        </p:nvSpPr>
        <p:spPr bwMode="auto">
          <a:xfrm>
            <a:off x="4313238" y="4346575"/>
            <a:ext cx="40395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B2B2B2"/>
                </a:solidFill>
                <a:effectLst/>
                <a:latin typeface="Arial" panose="020B0604020202020204" pitchFamily="34" charset="0"/>
              </a:rPr>
              <a:t>are generally converted into cash/drugs</a:t>
            </a:r>
          </a:p>
        </p:txBody>
      </p:sp>
      <p:sp>
        <p:nvSpPr>
          <p:cNvPr id="46" name="Title 1"/>
          <p:cNvSpPr>
            <a:spLocks noGrp="1"/>
          </p:cNvSpPr>
          <p:nvPr>
            <p:ph type="title"/>
          </p:nvPr>
        </p:nvSpPr>
        <p:spPr>
          <a:xfrm>
            <a:off x="457200" y="197768"/>
            <a:ext cx="6477000" cy="1143000"/>
          </a:xfrm>
        </p:spPr>
        <p:txBody>
          <a:bodyPr/>
          <a:lstStyle/>
          <a:p>
            <a:pPr algn="l">
              <a:spcBef>
                <a:spcPct val="20000"/>
              </a:spcBef>
            </a:pPr>
            <a:r>
              <a:rPr lang="en-US" sz="2500" b="1" dirty="0">
                <a:solidFill>
                  <a:srgbClr val="27348B"/>
                </a:solidFill>
                <a:latin typeface="+mn-lt"/>
                <a:ea typeface="+mn-ea"/>
                <a:cs typeface="+mn-cs"/>
              </a:rPr>
              <a:t>6. </a:t>
            </a:r>
            <a:r>
              <a:rPr lang="en-AU" sz="2500" b="1" dirty="0">
                <a:solidFill>
                  <a:srgbClr val="27348B"/>
                </a:solidFill>
                <a:latin typeface="+mn-lt"/>
                <a:ea typeface="+mn-ea"/>
                <a:cs typeface="+mn-cs"/>
              </a:rPr>
              <a:t>Some products offer more </a:t>
            </a:r>
            <a:r>
              <a:rPr lang="en-AU" sz="2500" b="1" dirty="0" smtClean="0">
                <a:solidFill>
                  <a:srgbClr val="27348B"/>
                </a:solidFill>
                <a:latin typeface="+mn-lt"/>
                <a:ea typeface="+mn-ea"/>
                <a:cs typeface="+mn-cs"/>
              </a:rPr>
              <a:t>tempting   </a:t>
            </a:r>
            <a:br>
              <a:rPr lang="en-AU" sz="2500" b="1" dirty="0" smtClean="0">
                <a:solidFill>
                  <a:srgbClr val="27348B"/>
                </a:solidFill>
                <a:latin typeface="+mn-lt"/>
                <a:ea typeface="+mn-ea"/>
                <a:cs typeface="+mn-cs"/>
              </a:rPr>
            </a:br>
            <a:r>
              <a:rPr lang="en-AU" sz="2500" b="1" dirty="0" smtClean="0">
                <a:solidFill>
                  <a:srgbClr val="27348B"/>
                </a:solidFill>
                <a:latin typeface="+mn-lt"/>
                <a:ea typeface="+mn-ea"/>
                <a:cs typeface="+mn-cs"/>
              </a:rPr>
              <a:t>    crime </a:t>
            </a:r>
            <a:r>
              <a:rPr lang="en-AU" sz="2500" b="1" dirty="0">
                <a:solidFill>
                  <a:srgbClr val="27348B"/>
                </a:solidFill>
                <a:latin typeface="+mn-lt"/>
                <a:ea typeface="+mn-ea"/>
                <a:cs typeface="+mn-cs"/>
              </a:rPr>
              <a:t>opportunities</a:t>
            </a:r>
          </a:p>
        </p:txBody>
      </p:sp>
    </p:spTree>
    <p:extLst>
      <p:ext uri="{BB962C8B-B14F-4D97-AF65-F5344CB8AC3E}">
        <p14:creationId xmlns:p14="http://schemas.microsoft.com/office/powerpoint/2010/main" val="32496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47498" y="6596619"/>
            <a:ext cx="396238" cy="246221"/>
          </a:xfrm>
          <a:prstGeom prst="rect">
            <a:avLst/>
          </a:prstGeom>
          <a:noFill/>
        </p:spPr>
        <p:txBody>
          <a:bodyPr wrap="square" rtlCol="0">
            <a:spAutoFit/>
          </a:bodyPr>
          <a:lstStyle/>
          <a:p>
            <a:pPr algn="r"/>
            <a:fld id="{E904AEB7-39B6-4B11-8FF7-33A6200F2244}" type="slidenum">
              <a:rPr lang="en-AU" sz="1000" b="1"/>
              <a:t>9</a:t>
            </a:fld>
            <a:endParaRPr lang="en-AU" sz="1000" b="1"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046" t="28647" r="28455" b="24420"/>
          <a:stretch/>
        </p:blipFill>
        <p:spPr bwMode="auto">
          <a:xfrm>
            <a:off x="540346" y="1556792"/>
            <a:ext cx="8093821"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40346" y="6400800"/>
            <a:ext cx="8280920" cy="400110"/>
          </a:xfrm>
          <a:prstGeom prst="rect">
            <a:avLst/>
          </a:prstGeom>
          <a:noFill/>
        </p:spPr>
        <p:txBody>
          <a:bodyPr wrap="square" rtlCol="0">
            <a:spAutoFit/>
          </a:bodyPr>
          <a:lstStyle/>
          <a:p>
            <a:pPr algn="ctr">
              <a:spcBef>
                <a:spcPct val="30000"/>
              </a:spcBef>
              <a:defRPr/>
            </a:pPr>
            <a:r>
              <a:rPr lang="en-AU" sz="1000" dirty="0" smtClean="0"/>
              <a:t>Source: </a:t>
            </a:r>
            <a:r>
              <a:rPr lang="en-AU" sz="1000" dirty="0" err="1" smtClean="0"/>
              <a:t>Wellsmith</a:t>
            </a:r>
            <a:r>
              <a:rPr lang="en-AU" sz="1000" dirty="0"/>
              <a:t>, M., &amp; Burrell, A. (2005). The influence of purchase price and ownership levels on theft targets. </a:t>
            </a:r>
            <a:r>
              <a:rPr lang="en-AU" sz="1000" i="1" dirty="0"/>
              <a:t>British Journal of Criminology, 45(5)</a:t>
            </a:r>
            <a:r>
              <a:rPr lang="en-AU" sz="1000" dirty="0"/>
              <a:t>, </a:t>
            </a:r>
            <a:r>
              <a:rPr lang="en-AU" sz="1000" dirty="0" smtClean="0"/>
              <a:t>741-764.</a:t>
            </a:r>
            <a:endParaRPr lang="en-AU" sz="1000" dirty="0"/>
          </a:p>
        </p:txBody>
      </p:sp>
      <p:sp>
        <p:nvSpPr>
          <p:cNvPr id="8" name="Rectangle 7"/>
          <p:cNvSpPr/>
          <p:nvPr/>
        </p:nvSpPr>
        <p:spPr>
          <a:xfrm>
            <a:off x="559396" y="2750778"/>
            <a:ext cx="2889866" cy="4254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itle 1"/>
          <p:cNvSpPr>
            <a:spLocks noGrp="1"/>
          </p:cNvSpPr>
          <p:nvPr>
            <p:ph type="title"/>
          </p:nvPr>
        </p:nvSpPr>
        <p:spPr>
          <a:xfrm>
            <a:off x="457200" y="197768"/>
            <a:ext cx="6477000" cy="1143000"/>
          </a:xfrm>
        </p:spPr>
        <p:txBody>
          <a:bodyPr/>
          <a:lstStyle/>
          <a:p>
            <a:pPr algn="l">
              <a:spcBef>
                <a:spcPct val="20000"/>
              </a:spcBef>
            </a:pPr>
            <a:r>
              <a:rPr lang="en-US" sz="2500" b="1" dirty="0">
                <a:solidFill>
                  <a:srgbClr val="27348B"/>
                </a:solidFill>
                <a:latin typeface="+mn-lt"/>
                <a:ea typeface="+mn-ea"/>
                <a:cs typeface="+mn-cs"/>
              </a:rPr>
              <a:t>6. </a:t>
            </a:r>
            <a:r>
              <a:rPr lang="en-AU" sz="2500" b="1" dirty="0">
                <a:solidFill>
                  <a:srgbClr val="27348B"/>
                </a:solidFill>
                <a:latin typeface="+mn-lt"/>
                <a:ea typeface="+mn-ea"/>
                <a:cs typeface="+mn-cs"/>
              </a:rPr>
              <a:t>Some products offer more </a:t>
            </a:r>
            <a:r>
              <a:rPr lang="en-AU" sz="2500" b="1" dirty="0" smtClean="0">
                <a:solidFill>
                  <a:srgbClr val="27348B"/>
                </a:solidFill>
                <a:latin typeface="+mn-lt"/>
                <a:ea typeface="+mn-ea"/>
                <a:cs typeface="+mn-cs"/>
              </a:rPr>
              <a:t>tempting   </a:t>
            </a:r>
            <a:br>
              <a:rPr lang="en-AU" sz="2500" b="1" dirty="0" smtClean="0">
                <a:solidFill>
                  <a:srgbClr val="27348B"/>
                </a:solidFill>
                <a:latin typeface="+mn-lt"/>
                <a:ea typeface="+mn-ea"/>
                <a:cs typeface="+mn-cs"/>
              </a:rPr>
            </a:br>
            <a:r>
              <a:rPr lang="en-AU" sz="2500" b="1" dirty="0" smtClean="0">
                <a:solidFill>
                  <a:srgbClr val="27348B"/>
                </a:solidFill>
                <a:latin typeface="+mn-lt"/>
                <a:ea typeface="+mn-ea"/>
                <a:cs typeface="+mn-cs"/>
              </a:rPr>
              <a:t>    crime </a:t>
            </a:r>
            <a:r>
              <a:rPr lang="en-AU" sz="2500" b="1" dirty="0">
                <a:solidFill>
                  <a:srgbClr val="27348B"/>
                </a:solidFill>
                <a:latin typeface="+mn-lt"/>
                <a:ea typeface="+mn-ea"/>
                <a:cs typeface="+mn-cs"/>
              </a:rPr>
              <a:t>opportunities</a:t>
            </a:r>
          </a:p>
        </p:txBody>
      </p:sp>
    </p:spTree>
    <p:extLst>
      <p:ext uri="{BB962C8B-B14F-4D97-AF65-F5344CB8AC3E}">
        <p14:creationId xmlns:p14="http://schemas.microsoft.com/office/powerpoint/2010/main" val="295964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theme/theme1.xml><?xml version="1.0" encoding="utf-8"?>
<a:theme xmlns:a="http://schemas.openxmlformats.org/drawingml/2006/main" name="Office Theme">
  <a:themeElements>
    <a:clrScheme name="Brand Theme">
      <a:dk1>
        <a:sysClr val="windowText" lastClr="000000"/>
      </a:dk1>
      <a:lt1>
        <a:sysClr val="window" lastClr="FFFFFF"/>
      </a:lt1>
      <a:dk2>
        <a:srgbClr val="27348B"/>
      </a:dk2>
      <a:lt2>
        <a:srgbClr val="ECECEC"/>
      </a:lt2>
      <a:accent1>
        <a:srgbClr val="DEB408"/>
      </a:accent1>
      <a:accent2>
        <a:srgbClr val="9B5BA4"/>
      </a:accent2>
      <a:accent3>
        <a:srgbClr val="0095D3"/>
      </a:accent3>
      <a:accent4>
        <a:srgbClr val="E43622"/>
      </a:accent4>
      <a:accent5>
        <a:srgbClr val="86A20B"/>
      </a:accent5>
      <a:accent6>
        <a:srgbClr val="98002E"/>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J Document" ma:contentTypeID="0x01010077DC2A28846341C9915EFC7988C44A4F00AC683DE72F6D54408E582A29A0E01260" ma:contentTypeVersion="4" ma:contentTypeDescription="" ma:contentTypeScope="" ma:versionID="6d8699e19d18e85c01352be16c7ff8ee">
  <xsd:schema xmlns:xsd="http://www.w3.org/2001/XMLSchema" xmlns:xs="http://www.w3.org/2001/XMLSchema" xmlns:p="http://schemas.microsoft.com/office/2006/metadata/properties" xmlns:ns1="http://schemas.microsoft.com/sharepoint/v3" xmlns:ns3="7682a661-0ade-4637-84c8-77ce31dee783" xmlns:ns4="e4ff26e6-61c9-4223-823f-818594960367" targetNamespace="http://schemas.microsoft.com/office/2006/metadata/properties" ma:root="true" ma:fieldsID="7b26b1d083b43316654d29245d50e201" ns1:_="" ns3:_="" ns4:_="">
    <xsd:import namespace="http://schemas.microsoft.com/sharepoint/v3"/>
    <xsd:import namespace="7682a661-0ade-4637-84c8-77ce31dee783"/>
    <xsd:import namespace="e4ff26e6-61c9-4223-823f-818594960367"/>
    <xsd:element name="properties">
      <xsd:complexType>
        <xsd:sequence>
          <xsd:element name="documentManagement">
            <xsd:complexType>
              <xsd:all>
                <xsd:element ref="ns3:TaxCatchAll" minOccurs="0"/>
                <xsd:element ref="ns4:ne8158a489a9473f9c54eecb4c21131b" minOccurs="0"/>
                <xsd:element ref="ns4:bc56bdda6a6a44c48d8cfdd96ad4c147"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cheduling Start Date" ma:description="" ma:internalName="PublishingStartDate">
      <xsd:simpleType>
        <xsd:restriction base="dms:Unknown"/>
      </xsd:simpleType>
    </xsd:element>
    <xsd:element name="PublishingExpirationDate" ma:index="14"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82a661-0ade-4637-84c8-77ce31dee783"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71544a81-4f2a-458e-ab5b-bbbaec5e6e73}" ma:internalName="TaxCatchAll" ma:readOnly="false" ma:showField="CatchAllData" ma:web="7682a661-0ade-4637-84c8-77ce31dee7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4ff26e6-61c9-4223-823f-818594960367" elementFormDefault="qualified">
    <xsd:import namespace="http://schemas.microsoft.com/office/2006/documentManagement/types"/>
    <xsd:import namespace="http://schemas.microsoft.com/office/infopath/2007/PartnerControls"/>
    <xsd:element name="ne8158a489a9473f9c54eecb4c21131b" ma:index="11" ma:taxonomy="true" ma:internalName="ne8158a489a9473f9c54eecb4c21131b" ma:taxonomyFieldName="Content_x0020_tags" ma:displayName="Content tags" ma:fieldId="{7e8158a4-89a9-473f-9c54-eecb4c21131b}" ma:taxonomyMulti="true" ma:sspId="f6e08d11-6f9a-422e-94df-5713af838a64" ma:termSetId="a069c314-3269-420f-97d4-651b5f06edc3" ma:anchorId="00000000-0000-0000-0000-000000000000" ma:open="false" ma:isKeyword="false">
      <xsd:complexType>
        <xsd:sequence>
          <xsd:element ref="pc:Terms" minOccurs="0" maxOccurs="1"/>
        </xsd:sequence>
      </xsd:complexType>
    </xsd:element>
    <xsd:element name="bc56bdda6a6a44c48d8cfdd96ad4c147" ma:index="12" nillable="true" ma:displayName="DC.Type.DocType (JSMS)_0" ma:hidden="true" ma:internalName="bc56bdda6a6a44c48d8cfdd96ad4c147">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682a661-0ade-4637-84c8-77ce31dee783">
      <Value>126</Value>
      <Value>105</Value>
    </TaxCatchAll>
    <bc56bdda6a6a44c48d8cfdd96ad4c147 xmlns="e4ff26e6-61c9-4223-823f-818594960367" xsi:nil="true"/>
    <ne8158a489a9473f9c54eecb4c21131b xmlns="e4ff26e6-61c9-4223-823f-818594960367">
      <Terms xmlns="http://schemas.microsoft.com/office/infopath/2007/PartnerControls">
        <TermInfo xmlns="http://schemas.microsoft.com/office/infopath/2007/PartnerControls">
          <TermName xmlns="http://schemas.microsoft.com/office/infopath/2007/PartnerControls">Conference proceedings / Presentations</TermName>
          <TermId xmlns="http://schemas.microsoft.com/office/infopath/2007/PartnerControls">c21264d4-9564-4e41-9805-0fcb8759ef5a</TermId>
        </TermInfo>
      </Terms>
    </ne8158a489a9473f9c54eecb4c21131b>
    <PublishingStartDate xmlns="http://schemas.microsoft.com/sharepoint/v3" xsi:nil="true"/>
    <PublishingExpirationDate xmlns="http://schemas.microsoft.com/sharepoint/v3" xsi:nil="true"/>
  </documentManagement>
</p:properties>
</file>

<file path=customXml/itemProps1.xml><?xml version="1.0" encoding="utf-8"?>
<ds:datastoreItem xmlns:ds="http://schemas.openxmlformats.org/officeDocument/2006/customXml" ds:itemID="{2D13B239-03F5-4200-8DBD-57620C09A0F3}"/>
</file>

<file path=customXml/itemProps2.xml><?xml version="1.0" encoding="utf-8"?>
<ds:datastoreItem xmlns:ds="http://schemas.openxmlformats.org/officeDocument/2006/customXml" ds:itemID="{BAF3A4E5-00D3-4B83-90AC-E1BFABB5F882}"/>
</file>

<file path=customXml/itemProps3.xml><?xml version="1.0" encoding="utf-8"?>
<ds:datastoreItem xmlns:ds="http://schemas.openxmlformats.org/officeDocument/2006/customXml" ds:itemID="{3EFAEEDF-920F-4E0D-ABF6-181803080E30}"/>
</file>

<file path=docProps/app.xml><?xml version="1.0" encoding="utf-8"?>
<Properties xmlns="http://schemas.openxmlformats.org/officeDocument/2006/extended-properties" xmlns:vt="http://schemas.openxmlformats.org/officeDocument/2006/docPropsVTypes">
  <Template>Corporate-PowerPoint_updated_16062015</Template>
  <TotalTime>2448</TotalTime>
  <Words>3390</Words>
  <Application>Microsoft Office PowerPoint</Application>
  <PresentationFormat>On-screen Show (4:3)</PresentationFormat>
  <Paragraphs>602</Paragraphs>
  <Slides>61</Slides>
  <Notes>47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Arial</vt:lpstr>
      <vt:lpstr>Calibri</vt:lpstr>
      <vt:lpstr>Courier New</vt:lpstr>
      <vt:lpstr>Source Sans Pro</vt:lpstr>
      <vt:lpstr>UWA</vt:lpstr>
      <vt:lpstr>Verdana</vt:lpstr>
      <vt:lpstr>Office Theme</vt:lpstr>
      <vt:lpstr>What’s changing in what’s being stolen?</vt:lpstr>
      <vt:lpstr>PowerPoint Presentation</vt:lpstr>
      <vt:lpstr>PowerPoint Presentation</vt:lpstr>
      <vt:lpstr>1. What we already  know</vt:lpstr>
      <vt:lpstr>10 principles of opportunity and crime</vt:lpstr>
      <vt:lpstr>10 principles of opportunity and crime</vt:lpstr>
      <vt:lpstr>6. Some products offer more tempting        crime opportunities</vt:lpstr>
      <vt:lpstr>6. Some products offer more tempting        crime opportunities</vt:lpstr>
      <vt:lpstr>6. Some products offer more tempting        crime opportunities</vt:lpstr>
      <vt:lpstr>6. Some products offer more tempting        crime opportunities</vt:lpstr>
      <vt:lpstr>7. Social and technological changes      produce new crime opportunities</vt:lpstr>
      <vt:lpstr>7. Social and technological changes      produce new crime opportunities</vt:lpstr>
      <vt:lpstr>8. Opportunities for crime can be reduced</vt:lpstr>
      <vt:lpstr>PowerPoint Presentation</vt:lpstr>
      <vt:lpstr>PowerPoint Presentation</vt:lpstr>
      <vt:lpstr>PowerPoint Presentation</vt:lpstr>
      <vt:lpstr>8. Opportunities for crime can be reduced</vt:lpstr>
      <vt:lpstr>2. Other things that  matter</vt:lpstr>
      <vt:lpstr>PowerPoint Presentation</vt:lpstr>
      <vt:lpstr>Evidence there is less stuff of value</vt:lpstr>
      <vt:lpstr>Evidence there is less stuff of value</vt:lpstr>
      <vt:lpstr>PowerPoint Presentation</vt:lpstr>
      <vt:lpstr>PowerPoint Presentation</vt:lpstr>
      <vt:lpstr>PowerPoint Presentation</vt:lpstr>
      <vt:lpstr>PowerPoint Presentation</vt:lpstr>
      <vt:lpstr>PowerPoint Presentation</vt:lpstr>
      <vt:lpstr>PowerPoint Presentation</vt:lpstr>
      <vt:lpstr>3. Data/hypotheses</vt:lpstr>
      <vt:lpstr>PowerPoint Presentation</vt:lpstr>
      <vt:lpstr>PowerPoint Presentation</vt:lpstr>
      <vt:lpstr>4. Findings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Who cares?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7. Social and technological changes      produce new crime opportunities</vt:lpstr>
      <vt:lpstr>Repeat victimisation is to be expected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Western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Joe Clare - What’s changing in what’s being stolen? Examining 11-years of residential burglaries for target selection, repeat victimisation, net return on offending effort, and theft of motor vehicles.</dc:title>
  <dc:creator>Joe Clare</dc:creator>
  <cp:lastModifiedBy>Joe Clare</cp:lastModifiedBy>
  <cp:revision>287</cp:revision>
  <dcterms:created xsi:type="dcterms:W3CDTF">2018-02-07T06:40:56Z</dcterms:created>
  <dcterms:modified xsi:type="dcterms:W3CDTF">2019-02-13T21:26:57Z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0x01010077DC2A28846341C9915EFC7988C44A4F00AC683DE72F6D54408E582A29A0E01260</vt:lpwstr>
  </property>
  <property fmtid="{D5CDD505-2E9C-101B-9397-08002B2CF9AE}" pid="3" name="Content tags">
    <vt:lpwstr>105;#Conference proceedings / Presentations|c21264d4-9564-4e41-9805-0fcb8759ef5a</vt:lpwstr>
  </property>
  <property fmtid="{D5CDD505-2E9C-101B-9397-08002B2CF9AE}" pid="4" name="DC.Type.DocType (JSMS">
    <vt:lpwstr>126;#Presentation|96b9c332-40fe-4061-87fb-bc6c76567afe</vt:lpwstr>
  </property>
  <property fmtid="{D5CDD505-2E9C-101B-9397-08002B2CF9AE}" pid="5" name="bc56bdda6a6a44c48d8cfdd96ad4c1470">
    <vt:lpwstr>Presentation|96b9c332-40fe-4061-87fb-bc6c76567afe</vt:lpwstr>
  </property>
</Properties>
</file>