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447" r:id="rId5"/>
    <p:sldId id="443" r:id="rId6"/>
    <p:sldId id="446" r:id="rId7"/>
    <p:sldId id="441" r:id="rId8"/>
    <p:sldId id="400" r:id="rId9"/>
    <p:sldId id="436" r:id="rId10"/>
    <p:sldId id="449" r:id="rId11"/>
    <p:sldId id="456" r:id="rId12"/>
    <p:sldId id="451" r:id="rId13"/>
    <p:sldId id="450" r:id="rId14"/>
    <p:sldId id="460" r:id="rId15"/>
    <p:sldId id="467" r:id="rId16"/>
    <p:sldId id="457" r:id="rId17"/>
    <p:sldId id="464" r:id="rId18"/>
    <p:sldId id="465" r:id="rId19"/>
    <p:sldId id="466" r:id="rId20"/>
    <p:sldId id="426" r:id="rId21"/>
    <p:sldId id="463" r:id="rId22"/>
    <p:sldId id="455" r:id="rId23"/>
    <p:sldId id="462" r:id="rId24"/>
    <p:sldId id="448" r:id="rId25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64"/>
    <a:srgbClr val="6A7F10"/>
    <a:srgbClr val="07519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335" autoAdjust="0"/>
    <p:restoredTop sz="63002"/>
  </p:normalViewPr>
  <p:slideViewPr>
    <p:cSldViewPr snapToGrid="0">
      <p:cViewPr>
        <p:scale>
          <a:sx n="63" d="100"/>
          <a:sy n="63" d="100"/>
        </p:scale>
        <p:origin x="-523" y="-130"/>
      </p:cViewPr>
      <p:guideLst>
        <p:guide orient="horz" pos="1620"/>
        <p:guide pos="2880"/>
      </p:guideLst>
    </p:cSldViewPr>
  </p:slideViewPr>
  <p:outlineViewPr>
    <p:cViewPr>
      <p:scale>
        <a:sx n="30" d="100"/>
        <a:sy n="3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8" d="100"/>
          <a:sy n="108" d="100"/>
        </p:scale>
        <p:origin x="2832" y="14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ew%20projects\Copy%20of%20Conference%20Presentation%20Summary%20Tables_21041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Publications\Presentation%20charts_multiple_CCTV%20solve%20crime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E:\Publications\Presentation%20charts_multiple_CCTV%20solve%20crime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Volumes\AIC\Publications\Presentation%20charts_multiple_CCTV%20solve%20crime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Users\Morgan\Desktop\USB120219\Publications\Presentation%20charts_multiple_CCTV%20solve%20crime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Volumes\Lexar\Publications\Confidence%20intervals_CCTV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Volumes\Lexar\Publications\Confidence%20intervals_CCTV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v>Median of scores given by all Councils (where 1 = no impact at all and 10=significant impact)</c:v>
          </c:tx>
          <c:spPr>
            <a:solidFill>
              <a:srgbClr val="00677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6A7F1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+mn-lt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'Perceived impact'!$A$3:$A$7</c:f>
              <c:strCache>
                <c:ptCount val="5"/>
                <c:pt idx="0">
                  <c:v>Helping Police identify offenders</c:v>
                </c:pt>
                <c:pt idx="1">
                  <c:v>Reduction in the incidence of property crime</c:v>
                </c:pt>
                <c:pt idx="2">
                  <c:v>Reduction in the incidence of anti-social behaviour</c:v>
                </c:pt>
                <c:pt idx="3">
                  <c:v>Reduction in the incidence of personal crime</c:v>
                </c:pt>
                <c:pt idx="4">
                  <c:v>Increase in public's perceptions of safety</c:v>
                </c:pt>
              </c:strCache>
            </c:strRef>
          </c:cat>
          <c:val>
            <c:numRef>
              <c:f>'Perceived impact'!$B$3:$B$7</c:f>
              <c:numCache>
                <c:formatCode>0.0</c:formatCode>
                <c:ptCount val="5"/>
                <c:pt idx="0">
                  <c:v>7.6049999999999756</c:v>
                </c:pt>
                <c:pt idx="1">
                  <c:v>6.6689999999999792</c:v>
                </c:pt>
                <c:pt idx="2">
                  <c:v>6.5309999999999997</c:v>
                </c:pt>
                <c:pt idx="3">
                  <c:v>6.3849999999999856</c:v>
                </c:pt>
                <c:pt idx="4">
                  <c:v>6.2889999999999997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DD-B648-8F40-482EFA28B9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4194048"/>
        <c:axId val="44213760"/>
      </c:barChart>
      <c:catAx>
        <c:axId val="44194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+mn-lt"/>
                <a:cs typeface="Arial" panose="020B0604020202020204" pitchFamily="34" charset="0"/>
              </a:defRPr>
            </a:pPr>
            <a:endParaRPr lang="en-US"/>
          </a:p>
        </c:txPr>
        <c:crossAx val="44213760"/>
        <c:crosses val="autoZero"/>
        <c:auto val="1"/>
        <c:lblAlgn val="ctr"/>
        <c:lblOffset val="100"/>
        <c:noMultiLvlLbl val="0"/>
      </c:catAx>
      <c:valAx>
        <c:axId val="44213760"/>
        <c:scaling>
          <c:orientation val="minMax"/>
          <c:max val="10"/>
          <c:min val="0"/>
        </c:scaling>
        <c:delete val="0"/>
        <c:axPos val="l"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+mn-lt"/>
                <a:cs typeface="Arial" panose="020B0604020202020204" pitchFamily="34" charset="0"/>
              </a:defRPr>
            </a:pPr>
            <a:endParaRPr lang="en-US"/>
          </a:p>
        </c:txPr>
        <c:crossAx val="44194048"/>
        <c:crosses val="autoZero"/>
        <c:crossBetween val="between"/>
        <c:maj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5397279885468898E-2"/>
          <c:y val="7.14334244614383E-2"/>
          <c:w val="0.93048398171007796"/>
          <c:h val="0.69040403564759301"/>
        </c:manualLayout>
      </c:layout>
      <c:lineChart>
        <c:grouping val="standard"/>
        <c:varyColors val="0"/>
        <c:ser>
          <c:idx val="0"/>
          <c:order val="0"/>
          <c:tx>
            <c:strRef>
              <c:f>Sheet2!$C$32</c:f>
              <c:strCache>
                <c:ptCount val="1"/>
                <c:pt idx="0">
                  <c:v>Incident rate ratio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0C657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Sheet2!$B$33:$B$36</c:f>
              <c:strCache>
                <c:ptCount val="4"/>
                <c:pt idx="0">
                  <c:v>Network (metropolitan vs intercity)</c:v>
                </c:pt>
                <c:pt idx="1">
                  <c:v>Number of security incidents</c:v>
                </c:pt>
                <c:pt idx="2">
                  <c:v>Cameras (per 10 cameras)</c:v>
                </c:pt>
                <c:pt idx="3">
                  <c:v>Footfall (per 1,000 passengers)</c:v>
                </c:pt>
              </c:strCache>
            </c:strRef>
          </c:cat>
          <c:val>
            <c:numRef>
              <c:f>Sheet2!$C$33:$C$36</c:f>
              <c:numCache>
                <c:formatCode>0.00</c:formatCode>
                <c:ptCount val="4"/>
                <c:pt idx="0">
                  <c:v>2</c:v>
                </c:pt>
                <c:pt idx="1">
                  <c:v>1.1100000000000001</c:v>
                </c:pt>
                <c:pt idx="2">
                  <c:v>1.05</c:v>
                </c:pt>
                <c:pt idx="3">
                  <c:v>0.98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656-9549-9D01-FCFA24DA39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551616"/>
        <c:axId val="115582080"/>
      </c:lineChart>
      <c:catAx>
        <c:axId val="11555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582080"/>
        <c:crosses val="autoZero"/>
        <c:auto val="1"/>
        <c:lblAlgn val="ctr"/>
        <c:lblOffset val="100"/>
        <c:noMultiLvlLbl val="0"/>
      </c:catAx>
      <c:valAx>
        <c:axId val="115582080"/>
        <c:scaling>
          <c:orientation val="minMax"/>
          <c:max val="3"/>
        </c:scaling>
        <c:delete val="0"/>
        <c:axPos val="l"/>
        <c:numFmt formatCode="0.0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551616"/>
        <c:crossesAt val="0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5397279885468898E-2"/>
          <c:y val="7.9433127211110705E-2"/>
          <c:w val="0.93048398171007796"/>
          <c:h val="0.748881775076082"/>
        </c:manualLayout>
      </c:layout>
      <c:lineChart>
        <c:grouping val="standar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Incident rate ratio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0C6570"/>
              </a:solidFill>
              <a:ln w="9525">
                <a:noFill/>
              </a:ln>
              <a:effectLst/>
            </c:spPr>
          </c:marker>
          <c:dPt>
            <c:idx val="0"/>
            <c:marker>
              <c:spPr>
                <a:solidFill>
                  <a:srgbClr val="6A7F10"/>
                </a:solidFill>
                <a:ln w="9525">
                  <a:noFill/>
                </a:ln>
                <a:effectLst/>
              </c:spPr>
            </c:marker>
            <c:bubble3D val="0"/>
          </c:dPt>
          <c:dPt>
            <c:idx val="1"/>
            <c:marker>
              <c:spPr>
                <a:solidFill>
                  <a:srgbClr val="6A7F10"/>
                </a:solidFill>
                <a:ln w="9525">
                  <a:noFill/>
                </a:ln>
                <a:effectLst/>
              </c:spPr>
            </c:marker>
            <c:bubble3D val="0"/>
          </c:dPt>
          <c:dPt>
            <c:idx val="5"/>
            <c:marker>
              <c:spPr>
                <a:solidFill>
                  <a:srgbClr val="6A7F10"/>
                </a:solidFill>
                <a:ln w="9525">
                  <a:noFill/>
                </a:ln>
                <a:effectLst/>
              </c:spPr>
            </c:marker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Sheet2!$B$3:$B$8</c:f>
              <c:strCache>
                <c:ptCount val="6"/>
                <c:pt idx="0">
                  <c:v>Accessible after hours</c:v>
                </c:pt>
                <c:pt idx="1">
                  <c:v>Interchange</c:v>
                </c:pt>
                <c:pt idx="2">
                  <c:v>Number of security incidents</c:v>
                </c:pt>
                <c:pt idx="3">
                  <c:v>Cameras (per 10 cameras)</c:v>
                </c:pt>
                <c:pt idx="4">
                  <c:v>Footfall (per 1,000 passengers)</c:v>
                </c:pt>
                <c:pt idx="5">
                  <c:v>Underground or elevated</c:v>
                </c:pt>
              </c:strCache>
            </c:strRef>
          </c:cat>
          <c:val>
            <c:numRef>
              <c:f>Sheet2!$C$3:$C$8</c:f>
              <c:numCache>
                <c:formatCode>0.00</c:formatCode>
                <c:ptCount val="6"/>
                <c:pt idx="0">
                  <c:v>1.39</c:v>
                </c:pt>
                <c:pt idx="1">
                  <c:v>1.32</c:v>
                </c:pt>
                <c:pt idx="2">
                  <c:v>1.08</c:v>
                </c:pt>
                <c:pt idx="3">
                  <c:v>1</c:v>
                </c:pt>
                <c:pt idx="4">
                  <c:v>0.99</c:v>
                </c:pt>
                <c:pt idx="5">
                  <c:v>0.95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E4C-F343-B175-EE052C355B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716480"/>
        <c:axId val="115718016"/>
      </c:lineChart>
      <c:catAx>
        <c:axId val="11571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718016"/>
        <c:crosses val="autoZero"/>
        <c:auto val="1"/>
        <c:lblAlgn val="ctr"/>
        <c:lblOffset val="100"/>
        <c:noMultiLvlLbl val="0"/>
      </c:catAx>
      <c:valAx>
        <c:axId val="115718016"/>
        <c:scaling>
          <c:orientation val="minMax"/>
          <c:max val="2"/>
        </c:scaling>
        <c:delete val="0"/>
        <c:axPos val="l"/>
        <c:numFmt formatCode="0.0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716480"/>
        <c:crossesAt val="0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695924038906897E-2"/>
          <c:y val="3.9999291668298201E-2"/>
          <c:w val="0.92018642890226998"/>
          <c:h val="0.73749077485252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Sheet2!$C$90</c:f>
              <c:strCache>
                <c:ptCount val="1"/>
                <c:pt idx="0">
                  <c:v>Intended use</c:v>
                </c:pt>
              </c:strCache>
            </c:strRef>
          </c:tx>
          <c:spPr>
            <a:solidFill>
              <a:srgbClr val="0C6570"/>
            </a:solidFill>
          </c:spPr>
          <c:invertIfNegative val="0"/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Sheet2!$B$91:$B$95</c:f>
              <c:strCache>
                <c:ptCount val="5"/>
                <c:pt idx="0">
                  <c:v>Identify or confirm suspects</c:v>
                </c:pt>
                <c:pt idx="1">
                  <c:v>Determine whether offence had occurred</c:v>
                </c:pt>
                <c:pt idx="2">
                  <c:v>Corroborate statements</c:v>
                </c:pt>
                <c:pt idx="3">
                  <c:v>Observe relevant events surrounding incident</c:v>
                </c:pt>
                <c:pt idx="4">
                  <c:v>Intelligence or investigative leads</c:v>
                </c:pt>
              </c:strCache>
            </c:strRef>
          </c:cat>
          <c:val>
            <c:numRef>
              <c:f>Sheet2!$C$91:$C$95</c:f>
              <c:numCache>
                <c:formatCode>General</c:formatCode>
                <c:ptCount val="5"/>
                <c:pt idx="0">
                  <c:v>80</c:v>
                </c:pt>
                <c:pt idx="1">
                  <c:v>30</c:v>
                </c:pt>
                <c:pt idx="2">
                  <c:v>29</c:v>
                </c:pt>
                <c:pt idx="3">
                  <c:v>20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AE-5B46-8B74-BDEB38627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603200"/>
        <c:axId val="119604736"/>
      </c:barChart>
      <c:catAx>
        <c:axId val="119603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9604736"/>
        <c:crosses val="autoZero"/>
        <c:auto val="1"/>
        <c:lblAlgn val="ctr"/>
        <c:lblOffset val="100"/>
        <c:noMultiLvlLbl val="0"/>
      </c:catAx>
      <c:valAx>
        <c:axId val="11960473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9603200"/>
        <c:crosses val="autoZero"/>
        <c:crossBetween val="between"/>
        <c:majorUnit val="20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0649390590313601E-2"/>
          <c:y val="7.7687170849434301E-2"/>
          <c:w val="0.92024761918426201"/>
          <c:h val="0.788022246189995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Sheet2!$C$90</c:f>
              <c:strCache>
                <c:ptCount val="1"/>
                <c:pt idx="0">
                  <c:v>Intended use</c:v>
                </c:pt>
              </c:strCache>
            </c:strRef>
          </c:tx>
          <c:spPr>
            <a:solidFill>
              <a:srgbClr val="0C6570"/>
            </a:solidFill>
          </c:spPr>
          <c:invertIfNegative val="0"/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Sheet2!$B$91:$B$95</c:f>
              <c:strCache>
                <c:ptCount val="5"/>
                <c:pt idx="0">
                  <c:v>Identify or confirm suspects</c:v>
                </c:pt>
                <c:pt idx="1">
                  <c:v>Determine whether offence had occurred</c:v>
                </c:pt>
                <c:pt idx="2">
                  <c:v>Corroborate statements</c:v>
                </c:pt>
                <c:pt idx="3">
                  <c:v>Observe relevant events surrounding incident</c:v>
                </c:pt>
                <c:pt idx="4">
                  <c:v>Intelligence or investigative leads</c:v>
                </c:pt>
              </c:strCache>
            </c:strRef>
          </c:cat>
          <c:val>
            <c:numRef>
              <c:f>Sheet2!$C$91:$C$95</c:f>
              <c:numCache>
                <c:formatCode>General</c:formatCode>
                <c:ptCount val="5"/>
                <c:pt idx="0">
                  <c:v>80</c:v>
                </c:pt>
                <c:pt idx="1">
                  <c:v>30</c:v>
                </c:pt>
                <c:pt idx="2">
                  <c:v>29</c:v>
                </c:pt>
                <c:pt idx="3">
                  <c:v>20</c:v>
                </c:pt>
                <c:pt idx="4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Sheet2!$D$90</c:f>
              <c:strCache>
                <c:ptCount val="1"/>
                <c:pt idx="0">
                  <c:v>Actual use</c:v>
                </c:pt>
              </c:strCache>
            </c:strRef>
          </c:tx>
          <c:spPr>
            <a:solidFill>
              <a:srgbClr val="6A7F1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Sheet2!$B$91:$B$95</c:f>
              <c:strCache>
                <c:ptCount val="5"/>
                <c:pt idx="0">
                  <c:v>Identify or confirm suspects</c:v>
                </c:pt>
                <c:pt idx="1">
                  <c:v>Determine whether offence had occurred</c:v>
                </c:pt>
                <c:pt idx="2">
                  <c:v>Corroborate statements</c:v>
                </c:pt>
                <c:pt idx="3">
                  <c:v>Observe relevant events surrounding incident</c:v>
                </c:pt>
                <c:pt idx="4">
                  <c:v>Intelligence or investigative leads</c:v>
                </c:pt>
              </c:strCache>
            </c:strRef>
          </c:cat>
          <c:val>
            <c:numRef>
              <c:f>Sheet2!$D$91:$D$95</c:f>
              <c:numCache>
                <c:formatCode>General</c:formatCode>
                <c:ptCount val="5"/>
                <c:pt idx="0">
                  <c:v>46</c:v>
                </c:pt>
                <c:pt idx="1">
                  <c:v>16</c:v>
                </c:pt>
                <c:pt idx="2">
                  <c:v>24</c:v>
                </c:pt>
                <c:pt idx="3">
                  <c:v>3</c:v>
                </c:pt>
                <c:pt idx="4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655424"/>
        <c:axId val="121115392"/>
      </c:barChart>
      <c:catAx>
        <c:axId val="119655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1115392"/>
        <c:crosses val="autoZero"/>
        <c:auto val="1"/>
        <c:lblAlgn val="ctr"/>
        <c:lblOffset val="100"/>
        <c:noMultiLvlLbl val="0"/>
      </c:catAx>
      <c:valAx>
        <c:axId val="12111539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9655424"/>
        <c:crosses val="autoZero"/>
        <c:crossBetween val="between"/>
        <c:majorUnit val="20"/>
      </c:valAx>
      <c:spPr>
        <a:noFill/>
      </c:spPr>
    </c:plotArea>
    <c:legend>
      <c:legendPos val="t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382690325269197E-2"/>
          <c:y val="0.13552187934687801"/>
          <c:w val="0.87940561051038502"/>
          <c:h val="0.728984174188323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Requests!$I$43</c:f>
              <c:strCache>
                <c:ptCount val="1"/>
                <c:pt idx="0">
                  <c:v>Treatment</c:v>
                </c:pt>
              </c:strCache>
            </c:strRef>
          </c:tx>
          <c:spPr>
            <a:solidFill>
              <a:srgbClr val="0C657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2.8081119795457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0925337632080002E-17"/>
                  <c:y val="-2.34009331628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187819485529E-16"/>
                  <c:y val="-1.8574732951649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Calibri" charset="0"/>
                    <a:ea typeface="Calibri" charset="0"/>
                    <a:cs typeface="Calibri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Requests!$M$43:$N$43</c:f>
                <c:numCache>
                  <c:formatCode>General</c:formatCode>
                  <c:ptCount val="2"/>
                  <c:pt idx="0">
                    <c:v>1.05055553450848</c:v>
                  </c:pt>
                  <c:pt idx="1">
                    <c:v>1.1468667030088311</c:v>
                  </c:pt>
                </c:numCache>
              </c:numRef>
            </c:plus>
            <c:minus>
              <c:numRef>
                <c:f>Requests!$M$43:$N$43</c:f>
                <c:numCache>
                  <c:formatCode>General</c:formatCode>
                  <c:ptCount val="2"/>
                  <c:pt idx="0">
                    <c:v>1.05055553450848</c:v>
                  </c:pt>
                  <c:pt idx="1">
                    <c:v>1.1468667030088311</c:v>
                  </c:pt>
                </c:numCache>
              </c:numRef>
            </c:minus>
            <c:spPr>
              <a:ln w="19050"/>
            </c:spPr>
          </c:errBars>
          <c:cat>
            <c:strRef>
              <c:f>Requests!$J$42:$K$42</c:f>
              <c:strCache>
                <c:ptCount val="2"/>
                <c:pt idx="0">
                  <c:v>Footage requested vs not requested</c:v>
                </c:pt>
                <c:pt idx="1">
                  <c:v>Footage requested and provided vs not requested</c:v>
                </c:pt>
              </c:strCache>
            </c:strRef>
          </c:cat>
          <c:val>
            <c:numRef>
              <c:f>Requests!$J$43:$K$43</c:f>
              <c:numCache>
                <c:formatCode>0.0</c:formatCode>
                <c:ptCount val="2"/>
                <c:pt idx="0">
                  <c:v>24.63252</c:v>
                </c:pt>
                <c:pt idx="1">
                  <c:v>26.972539999999992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34-FC40-AD28-B23E967EB64F}"/>
            </c:ext>
          </c:extLst>
        </c:ser>
        <c:ser>
          <c:idx val="1"/>
          <c:order val="1"/>
          <c:tx>
            <c:strRef>
              <c:f>Requests!$I$44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rgbClr val="6A7F10"/>
            </a:solidFill>
          </c:spPr>
          <c:invertIfNegative val="0"/>
          <c:dLbls>
            <c:dLbl>
              <c:idx val="0"/>
              <c:layout>
                <c:manualLayout>
                  <c:x val="-5.0939097427645102E-17"/>
                  <c:y val="-1.8574732951649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187819485529E-16"/>
                  <c:y val="-2.3218416189561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1.8574732951649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Calibri" charset="0"/>
                    <a:ea typeface="Calibri" charset="0"/>
                    <a:cs typeface="Calibri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Requests!$M$44:$N$44</c:f>
                <c:numCache>
                  <c:formatCode>General</c:formatCode>
                  <c:ptCount val="2"/>
                  <c:pt idx="0">
                    <c:v>0.79561905718876802</c:v>
                  </c:pt>
                  <c:pt idx="1">
                    <c:v>0.86425948327156898</c:v>
                  </c:pt>
                </c:numCache>
              </c:numRef>
            </c:plus>
            <c:minus>
              <c:numRef>
                <c:f>Requests!$M$44:$N$44</c:f>
                <c:numCache>
                  <c:formatCode>General</c:formatCode>
                  <c:ptCount val="2"/>
                  <c:pt idx="0">
                    <c:v>0.79561905718876802</c:v>
                  </c:pt>
                  <c:pt idx="1">
                    <c:v>0.86425948327156898</c:v>
                  </c:pt>
                </c:numCache>
              </c:numRef>
            </c:minus>
            <c:spPr>
              <a:ln w="19050"/>
            </c:spPr>
          </c:errBars>
          <c:cat>
            <c:strRef>
              <c:f>Requests!$J$42:$K$42</c:f>
              <c:strCache>
                <c:ptCount val="2"/>
                <c:pt idx="0">
                  <c:v>Footage requested vs not requested</c:v>
                </c:pt>
                <c:pt idx="1">
                  <c:v>Footage requested and provided vs not requested</c:v>
                </c:pt>
              </c:strCache>
            </c:strRef>
          </c:cat>
          <c:val>
            <c:numRef>
              <c:f>Requests!$J$44:$K$44</c:f>
              <c:numCache>
                <c:formatCode>0.0</c:formatCode>
                <c:ptCount val="2"/>
                <c:pt idx="0">
                  <c:v>20.222909999999999</c:v>
                </c:pt>
                <c:pt idx="1">
                  <c:v>21.455020000000001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34-FC40-AD28-B23E967EB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795904"/>
        <c:axId val="122797440"/>
      </c:barChart>
      <c:catAx>
        <c:axId val="12279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Calibri" charset="0"/>
                <a:ea typeface="Calibri" charset="0"/>
                <a:cs typeface="Calibri" charset="0"/>
              </a:defRPr>
            </a:pPr>
            <a:endParaRPr lang="en-US"/>
          </a:p>
        </c:txPr>
        <c:crossAx val="122797440"/>
        <c:crosses val="autoZero"/>
        <c:auto val="1"/>
        <c:lblAlgn val="ctr"/>
        <c:lblOffset val="100"/>
        <c:noMultiLvlLbl val="0"/>
      </c:catAx>
      <c:valAx>
        <c:axId val="122797440"/>
        <c:scaling>
          <c:orientation val="minMax"/>
          <c:max val="5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Calibri" charset="0"/>
                <a:ea typeface="Calibri" charset="0"/>
                <a:cs typeface="Calibri" charset="0"/>
              </a:defRPr>
            </a:pPr>
            <a:endParaRPr lang="en-US"/>
          </a:p>
        </c:txPr>
        <c:crossAx val="122795904"/>
        <c:crosses val="autoZero"/>
        <c:crossBetween val="between"/>
      </c:valAx>
      <c:spPr>
        <a:noFill/>
      </c:spPr>
    </c:plotArea>
    <c:legend>
      <c:legendPos val="t"/>
      <c:layout>
        <c:manualLayout>
          <c:xMode val="edge"/>
          <c:yMode val="edge"/>
          <c:x val="7.9498400406096195E-2"/>
          <c:y val="3.6951501154734397E-2"/>
          <c:w val="0.89197759388022502"/>
          <c:h val="0.101935710692053"/>
        </c:manualLayout>
      </c:layout>
      <c:overlay val="0"/>
      <c:spPr>
        <a:noFill/>
      </c:spPr>
      <c:txPr>
        <a:bodyPr/>
        <a:lstStyle/>
        <a:p>
          <a:pPr>
            <a:defRPr sz="2000">
              <a:latin typeface="Calibri" charset="0"/>
              <a:ea typeface="Calibri" charset="0"/>
              <a:cs typeface="Calibri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382690325269197E-2"/>
          <c:y val="0.18210484106153399"/>
          <c:w val="0.87940561051038502"/>
          <c:h val="0.65352171332581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Requests!$F$4</c:f>
              <c:strCache>
                <c:ptCount val="1"/>
                <c:pt idx="0">
                  <c:v>Treatment</c:v>
                </c:pt>
              </c:strCache>
            </c:strRef>
          </c:tx>
          <c:spPr>
            <a:solidFill>
              <a:srgbClr val="0C657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2.8081119795457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939097427645102E-17"/>
                  <c:y val="-1.8574732951649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187819485529E-16"/>
                  <c:y val="-1.8574732951649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Calibri" charset="0"/>
                    <a:ea typeface="Calibri" charset="0"/>
                    <a:cs typeface="Calibri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Requests!$L$4:$N$4</c:f>
                <c:numCache>
                  <c:formatCode>General</c:formatCode>
                  <c:ptCount val="3"/>
                  <c:pt idx="0">
                    <c:v>2.4116021719719178</c:v>
                  </c:pt>
                  <c:pt idx="1">
                    <c:v>1.805235715726375</c:v>
                  </c:pt>
                  <c:pt idx="2">
                    <c:v>1.658551160826564</c:v>
                  </c:pt>
                </c:numCache>
              </c:numRef>
            </c:plus>
            <c:minus>
              <c:numRef>
                <c:f>Requests!$L$4:$N$4</c:f>
                <c:numCache>
                  <c:formatCode>General</c:formatCode>
                  <c:ptCount val="3"/>
                  <c:pt idx="0">
                    <c:v>2.4116021719719178</c:v>
                  </c:pt>
                  <c:pt idx="1">
                    <c:v>1.805235715726375</c:v>
                  </c:pt>
                  <c:pt idx="2">
                    <c:v>1.658551160826564</c:v>
                  </c:pt>
                </c:numCache>
              </c:numRef>
            </c:minus>
            <c:spPr>
              <a:ln w="19050"/>
            </c:spPr>
          </c:errBars>
          <c:cat>
            <c:strRef>
              <c:f>Requests!$G$3:$I$3</c:f>
              <c:strCache>
                <c:ptCount val="3"/>
                <c:pt idx="0">
                  <c:v>Assault</c:v>
                </c:pt>
                <c:pt idx="1">
                  <c:v>Theft and burglary</c:v>
                </c:pt>
                <c:pt idx="2">
                  <c:v>Property damage</c:v>
                </c:pt>
              </c:strCache>
            </c:strRef>
          </c:cat>
          <c:val>
            <c:numRef>
              <c:f>Requests!$G$4:$I$4</c:f>
              <c:numCache>
                <c:formatCode>0.0</c:formatCode>
                <c:ptCount val="3"/>
                <c:pt idx="0">
                  <c:v>32.714779999999998</c:v>
                </c:pt>
                <c:pt idx="1">
                  <c:v>17.202380000000002</c:v>
                </c:pt>
                <c:pt idx="2">
                  <c:v>17.884989999999991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40E-BB41-BB56-57C9890A13BD}"/>
            </c:ext>
          </c:extLst>
        </c:ser>
        <c:ser>
          <c:idx val="1"/>
          <c:order val="1"/>
          <c:tx>
            <c:strRef>
              <c:f>Requests!$F$5</c:f>
              <c:strCache>
                <c:ptCount val="1"/>
                <c:pt idx="0">
                  <c:v>Control</c:v>
                </c:pt>
              </c:strCache>
            </c:strRef>
          </c:tx>
          <c:spPr>
            <a:solidFill>
              <a:srgbClr val="6A7F10"/>
            </a:solidFill>
          </c:spPr>
          <c:invertIfNegative val="0"/>
          <c:dLbls>
            <c:dLbl>
              <c:idx val="0"/>
              <c:layout>
                <c:manualLayout>
                  <c:x val="5.0925337632080002E-17"/>
                  <c:y val="-2.34009331628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187819485529E-16"/>
                  <c:y val="-2.3218416189561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1.8574732951649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latin typeface="Calibri" charset="0"/>
                    <a:ea typeface="Calibri" charset="0"/>
                    <a:cs typeface="Calibri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Requests!$L$5:$N$5</c:f>
                <c:numCache>
                  <c:formatCode>General</c:formatCode>
                  <c:ptCount val="3"/>
                  <c:pt idx="0">
                    <c:v>1.6389448407374081</c:v>
                  </c:pt>
                  <c:pt idx="1">
                    <c:v>1.131732811533031</c:v>
                  </c:pt>
                  <c:pt idx="2">
                    <c:v>0.94775606820885105</c:v>
                  </c:pt>
                </c:numCache>
              </c:numRef>
            </c:plus>
            <c:minus>
              <c:numRef>
                <c:f>Requests!$L$5:$N$5</c:f>
                <c:numCache>
                  <c:formatCode>General</c:formatCode>
                  <c:ptCount val="3"/>
                  <c:pt idx="0">
                    <c:v>1.6389448407374081</c:v>
                  </c:pt>
                  <c:pt idx="1">
                    <c:v>1.131732811533031</c:v>
                  </c:pt>
                  <c:pt idx="2">
                    <c:v>0.94775606820885105</c:v>
                  </c:pt>
                </c:numCache>
              </c:numRef>
            </c:minus>
            <c:spPr>
              <a:ln w="19050"/>
            </c:spPr>
          </c:errBars>
          <c:cat>
            <c:strRef>
              <c:f>Requests!$G$3:$I$3</c:f>
              <c:strCache>
                <c:ptCount val="3"/>
                <c:pt idx="0">
                  <c:v>Assault</c:v>
                </c:pt>
                <c:pt idx="1">
                  <c:v>Theft and burglary</c:v>
                </c:pt>
                <c:pt idx="2">
                  <c:v>Property damage</c:v>
                </c:pt>
              </c:strCache>
            </c:strRef>
          </c:cat>
          <c:val>
            <c:numRef>
              <c:f>Requests!$G$5:$I$5</c:f>
              <c:numCache>
                <c:formatCode>0.0</c:formatCode>
                <c:ptCount val="3"/>
                <c:pt idx="0">
                  <c:v>28.602329999999991</c:v>
                </c:pt>
                <c:pt idx="1">
                  <c:v>10.168060000000001</c:v>
                </c:pt>
                <c:pt idx="2">
                  <c:v>10.38111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40E-BB41-BB56-57C9890A13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878592"/>
        <c:axId val="122896768"/>
      </c:barChart>
      <c:catAx>
        <c:axId val="12287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Calibri" charset="0"/>
                <a:ea typeface="Calibri" charset="0"/>
                <a:cs typeface="Calibri" charset="0"/>
              </a:defRPr>
            </a:pPr>
            <a:endParaRPr lang="en-US"/>
          </a:p>
        </c:txPr>
        <c:crossAx val="122896768"/>
        <c:crosses val="autoZero"/>
        <c:auto val="1"/>
        <c:lblAlgn val="ctr"/>
        <c:lblOffset val="100"/>
        <c:noMultiLvlLbl val="0"/>
      </c:catAx>
      <c:valAx>
        <c:axId val="122896768"/>
        <c:scaling>
          <c:orientation val="minMax"/>
          <c:max val="5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Calibri" charset="0"/>
                <a:ea typeface="Calibri" charset="0"/>
                <a:cs typeface="Calibri" charset="0"/>
              </a:defRPr>
            </a:pPr>
            <a:endParaRPr lang="en-US"/>
          </a:p>
        </c:txPr>
        <c:crossAx val="122878592"/>
        <c:crosses val="autoZero"/>
        <c:crossBetween val="between"/>
      </c:valAx>
      <c:spPr>
        <a:noFill/>
      </c:spPr>
    </c:plotArea>
    <c:legend>
      <c:legendPos val="t"/>
      <c:layout>
        <c:manualLayout>
          <c:xMode val="edge"/>
          <c:yMode val="edge"/>
          <c:x val="7.9498400406096195E-2"/>
          <c:y val="3.6951501154734397E-2"/>
          <c:w val="0.89197759388022502"/>
          <c:h val="0.101935710692053"/>
        </c:manualLayout>
      </c:layout>
      <c:overlay val="0"/>
      <c:spPr>
        <a:noFill/>
      </c:spPr>
      <c:txPr>
        <a:bodyPr/>
        <a:lstStyle/>
        <a:p>
          <a:pPr>
            <a:defRPr sz="1800">
              <a:latin typeface="Calibri" charset="0"/>
              <a:ea typeface="Calibri" charset="0"/>
              <a:cs typeface="Calibri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75EF4-741E-4079-B84B-6880C990C1E8}" type="datetimeFigureOut">
              <a:rPr lang="en-AU" smtClean="0"/>
              <a:t>22/02/2019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B2A0F-8820-4E6D-8416-4F1E7566FE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98089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88416-B094-47B6-BB05-5B724E3F189B}" type="datetimeFigureOut">
              <a:rPr lang="en-US" smtClean="0"/>
              <a:pPr/>
              <a:t>2/22/2019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87076-D569-4001-A5DA-B39109BA26A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84534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13033" y="4715153"/>
            <a:ext cx="5848565" cy="4466987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14368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10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409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702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302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19725" y="4715153"/>
            <a:ext cx="5936105" cy="4466987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endParaRPr lang="en-AU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0A6DE-734A-FB40-A617-D6C1E60A802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01179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466987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2156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58825"/>
            <a:ext cx="6616700" cy="3722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466987"/>
          </a:xfrm>
        </p:spPr>
        <p:txBody>
          <a:bodyPr>
            <a:noAutofit/>
          </a:bodyPr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517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466987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99912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466987"/>
          </a:xfrm>
        </p:spPr>
        <p:txBody>
          <a:bodyPr>
            <a:noAutofit/>
          </a:bodyPr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38010"/>
            <a:ext cx="2945659" cy="496332"/>
          </a:xfrm>
        </p:spPr>
        <p:txBody>
          <a:bodyPr/>
          <a:lstStyle/>
          <a:p>
            <a:fld id="{02087076-D569-4001-A5DA-B39109BA26A6}" type="slidenum">
              <a:rPr lang="en-AU" smtClean="0"/>
              <a:pPr/>
              <a:t>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511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7649" y="4715153"/>
            <a:ext cx="6042378" cy="4466987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11213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35013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4320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3803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11354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1" y="10235579"/>
            <a:ext cx="2919748" cy="53881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67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772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1217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0552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0A6DE-734A-FB40-A617-D6C1E60A802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486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0A6DE-734A-FB40-A617-D6C1E60A802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10235579"/>
            <a:ext cx="2919748" cy="53881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7267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0A6DE-734A-FB40-A617-D6C1E60A802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4349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87076-D569-4001-A5DA-B39109BA26A6}" type="slidenum">
              <a:rPr lang="en-AU" smtClean="0"/>
              <a:pPr/>
              <a:t>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210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9"/>
            <a:ext cx="9163374" cy="514563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939346" y="1"/>
            <a:ext cx="1265311" cy="271130"/>
          </a:xfrm>
        </p:spPr>
        <p:txBody>
          <a:bodyPr>
            <a:normAutofit/>
          </a:bodyPr>
          <a:lstStyle>
            <a:lvl1pPr algn="ctr">
              <a:buNone/>
              <a:defRPr sz="12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en-AU" dirty="0"/>
              <a:t>CLASSIFICATION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3939346" y="4926200"/>
            <a:ext cx="1265311" cy="199361"/>
          </a:xfrm>
        </p:spPr>
        <p:txBody>
          <a:bodyPr>
            <a:normAutofit/>
          </a:bodyPr>
          <a:lstStyle>
            <a:lvl1pPr algn="ctr">
              <a:buNone/>
              <a:defRPr sz="12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en-AU" dirty="0"/>
              <a:t>CLASSIFICATION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2511937" y="4544782"/>
            <a:ext cx="16080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err="1">
                <a:solidFill>
                  <a:srgbClr val="006264"/>
                </a:solidFill>
                <a:latin typeface="Calibri" pitchFamily="34" charset="0"/>
              </a:rPr>
              <a:t>www.aic.gov.au</a:t>
            </a:r>
            <a:endParaRPr lang="en-GB" sz="1600" baseline="0" dirty="0">
              <a:solidFill>
                <a:srgbClr val="006264"/>
              </a:solidFill>
              <a:latin typeface="Calibri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215" y="4411690"/>
            <a:ext cx="1620450" cy="587951"/>
          </a:xfrm>
          <a:prstGeom prst="rect">
            <a:avLst/>
          </a:prstGeom>
        </p:spPr>
      </p:pic>
      <p:sp>
        <p:nvSpPr>
          <p:cNvPr id="8" name="Text Placeholder 1"/>
          <p:cNvSpPr>
            <a:spLocks noGrp="1"/>
          </p:cNvSpPr>
          <p:nvPr>
            <p:ph type="body" sz="quarter" idx="10" hasCustomPrompt="1"/>
          </p:nvPr>
        </p:nvSpPr>
        <p:spPr>
          <a:xfrm>
            <a:off x="971900" y="1870657"/>
            <a:ext cx="5400325" cy="1273945"/>
          </a:xfrm>
        </p:spPr>
        <p:txBody>
          <a:bodyPr>
            <a:noAutofit/>
          </a:bodyPr>
          <a:lstStyle>
            <a:lvl1pPr marL="0" indent="0">
              <a:buNone/>
              <a:defRPr sz="4000" baseline="0">
                <a:solidFill>
                  <a:srgbClr val="006264"/>
                </a:solidFill>
              </a:defRPr>
            </a:lvl1pPr>
          </a:lstStyle>
          <a:p>
            <a:r>
              <a:rPr lang="en-US" dirty="0"/>
              <a:t>Presentation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79653161"/>
      </p:ext>
    </p:extLst>
  </p:cSld>
  <p:clrMapOvr>
    <a:masterClrMapping/>
  </p:clrMapOvr>
  <p:transition>
    <p:fade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3"/>
            <a:ext cx="9144000" cy="1322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63782" y="273845"/>
            <a:ext cx="5600700" cy="614579"/>
          </a:xfrm>
        </p:spPr>
        <p:txBody>
          <a:bodyPr>
            <a:normAutofit/>
          </a:bodyPr>
          <a:lstStyle>
            <a:lvl1pPr>
              <a:defRPr sz="4000" baseline="0">
                <a:solidFill>
                  <a:srgbClr val="006264"/>
                </a:solidFill>
              </a:defRPr>
            </a:lvl1pPr>
          </a:lstStyle>
          <a:p>
            <a:r>
              <a:rPr lang="en-US" dirty="0"/>
              <a:t>Title here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3E22-D9E1-47F4-9E72-08F4A7E0F87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939346" y="1"/>
            <a:ext cx="1265311" cy="271130"/>
          </a:xfrm>
        </p:spPr>
        <p:txBody>
          <a:bodyPr>
            <a:normAutofit/>
          </a:bodyPr>
          <a:lstStyle>
            <a:lvl1pPr algn="ctr">
              <a:buNone/>
              <a:defRPr sz="12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en-AU" dirty="0"/>
              <a:t>CLASSIFICATION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939346" y="4936165"/>
            <a:ext cx="1265311" cy="199361"/>
          </a:xfrm>
        </p:spPr>
        <p:txBody>
          <a:bodyPr>
            <a:normAutofit/>
          </a:bodyPr>
          <a:lstStyle>
            <a:lvl1pPr algn="ctr">
              <a:buNone/>
              <a:defRPr sz="12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en-AU" dirty="0"/>
              <a:t>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3390" y="1369219"/>
            <a:ext cx="7361961" cy="3263504"/>
          </a:xfrm>
        </p:spPr>
        <p:txBody>
          <a:bodyPr/>
          <a:lstStyle>
            <a:lvl1pPr marL="0" indent="0">
              <a:buClrTx/>
              <a:buFont typeface="Wingdings" pitchFamily="2" charset="2"/>
              <a:buNone/>
              <a:defRPr sz="2400"/>
            </a:lvl1pPr>
            <a:lvl2pPr marL="457200" indent="0">
              <a:buFont typeface="Symbol" pitchFamily="18" charset="2"/>
              <a:buNone/>
              <a:defRPr sz="2400"/>
            </a:lvl2pPr>
            <a:lvl3pPr marL="914400" indent="0">
              <a:buFont typeface="Symbol" pitchFamily="18" charset="2"/>
              <a:buNone/>
              <a:defRPr sz="2000"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1153390" y="4732739"/>
            <a:ext cx="7361961" cy="0"/>
          </a:xfrm>
          <a:prstGeom prst="line">
            <a:avLst/>
          </a:prstGeom>
          <a:ln>
            <a:solidFill>
              <a:srgbClr val="006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357237"/>
      </p:ext>
    </p:extLst>
  </p:cSld>
  <p:clrMapOvr>
    <a:masterClrMapping/>
  </p:clrMapOvr>
  <p:transition>
    <p:fade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" y="282"/>
            <a:ext cx="9140289" cy="51429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7480" y="1731170"/>
            <a:ext cx="5824103" cy="1487414"/>
          </a:xfrm>
        </p:spPr>
        <p:txBody>
          <a:bodyPr/>
          <a:lstStyle>
            <a:lvl1pPr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 title goes here</a:t>
            </a:r>
            <a:endParaRPr lang="en-AU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939346" y="1"/>
            <a:ext cx="1265311" cy="271130"/>
          </a:xfrm>
        </p:spPr>
        <p:txBody>
          <a:bodyPr>
            <a:normAutofit/>
          </a:bodyPr>
          <a:lstStyle>
            <a:lvl1pPr algn="ctr">
              <a:buNone/>
              <a:defRPr sz="12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en-AU" dirty="0"/>
              <a:t>CLASSIFICATION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939346" y="4936165"/>
            <a:ext cx="1265311" cy="199361"/>
          </a:xfrm>
        </p:spPr>
        <p:txBody>
          <a:bodyPr>
            <a:normAutofit/>
          </a:bodyPr>
          <a:lstStyle>
            <a:lvl1pPr algn="ctr">
              <a:buNone/>
              <a:defRPr sz="1200" b="1">
                <a:solidFill>
                  <a:srgbClr val="FF0000"/>
                </a:solidFill>
              </a:defRPr>
            </a:lvl1pPr>
          </a:lstStyle>
          <a:p>
            <a:pPr lvl="0"/>
            <a:r>
              <a:rPr lang="en-AU" dirty="0"/>
              <a:t>CLASSIFICATION</a:t>
            </a:r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425489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3E22-D9E1-47F4-9E72-08F4A7E0F87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58949" y="4712881"/>
            <a:ext cx="7368602" cy="2957"/>
          </a:xfrm>
          <a:prstGeom prst="line">
            <a:avLst/>
          </a:prstGeom>
          <a:ln>
            <a:solidFill>
              <a:srgbClr val="0751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C65A0-6AE6-47E6-AD18-0FBC07743C5C}" type="datetime1">
              <a:rPr lang="en-US" smtClean="0"/>
              <a:pPr/>
              <a:t>2/22/2019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170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6600" kern="1200">
          <a:solidFill>
            <a:srgbClr val="006264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itchFamily="34" charset="0"/>
        <a:buChar char="̶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itchFamily="34" charset="0"/>
        <a:buChar char="̶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46499" y="1884218"/>
            <a:ext cx="5586063" cy="1570181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AU" sz="3600" b="1" dirty="0"/>
              <a:t>Does CCTV help police solve crime?</a:t>
            </a:r>
            <a:endParaRPr lang="en-US" sz="3600" b="1" dirty="0"/>
          </a:p>
          <a:p>
            <a:pPr lvl="0"/>
            <a:r>
              <a:rPr lang="en-US" sz="1600" dirty="0"/>
              <a:t>Presentation to the Applied Research in Crime and Justice Conference</a:t>
            </a:r>
            <a:endParaRPr lang="en-US" sz="3600" b="1" dirty="0"/>
          </a:p>
        </p:txBody>
      </p:sp>
      <p:sp>
        <p:nvSpPr>
          <p:cNvPr id="5" name="Text Placeholder 14"/>
          <p:cNvSpPr txBox="1">
            <a:spLocks/>
          </p:cNvSpPr>
          <p:nvPr/>
        </p:nvSpPr>
        <p:spPr>
          <a:xfrm>
            <a:off x="971899" y="3588133"/>
            <a:ext cx="5400325" cy="8399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70000"/>
              </a:lnSpc>
              <a:spcBef>
                <a:spcPts val="600"/>
              </a:spcBef>
              <a:buFontTx/>
              <a:buNone/>
              <a:defRPr sz="16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dirty="0"/>
              <a:t>Anthony Morgan, Christopher Dowling, Alexandra Gannoni &amp; Penny Jorna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dirty="0"/>
              <a:t>Australian Institute of Criminology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noProof="0" dirty="0"/>
              <a:t>14 February 2019</a:t>
            </a:r>
            <a:endParaRPr kumimoji="0" lang="en-AU" sz="1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7425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2600" dirty="0">
              <a:ea typeface="ＭＳ Ｐゴシック" pitchFamily="-106" charset="-128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99" y="335354"/>
            <a:ext cx="824807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0C6570"/>
                </a:solidFill>
              </a:rPr>
              <a:t>Is there a relationship between station characteristics and the number of requests?</a:t>
            </a:r>
          </a:p>
          <a:p>
            <a:r>
              <a:rPr lang="en-US" b="1" dirty="0">
                <a:solidFill>
                  <a:srgbClr val="0C6570"/>
                </a:solidFill>
              </a:rPr>
              <a:t>Zero-inflated negative binomial regression model </a:t>
            </a:r>
            <a:r>
              <a:rPr lang="en-US" b="1" dirty="0" smtClean="0">
                <a:solidFill>
                  <a:srgbClr val="0C6570"/>
                </a:solidFill>
              </a:rPr>
              <a:t>predicting number </a:t>
            </a:r>
            <a:r>
              <a:rPr lang="en-US" b="1" dirty="0">
                <a:solidFill>
                  <a:srgbClr val="0C6570"/>
                </a:solidFill>
              </a:rPr>
              <a:t>of requests per station, metropolitan stations only (incident rate ratios; n=172)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5589564"/>
              </p:ext>
            </p:extLst>
          </p:nvPr>
        </p:nvGraphicFramePr>
        <p:xfrm>
          <a:off x="525517" y="1920402"/>
          <a:ext cx="8149353" cy="3019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32946" y="3540764"/>
            <a:ext cx="99653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6264"/>
                </a:solidFill>
              </a:rPr>
              <a:t>↑ </a:t>
            </a:r>
            <a:r>
              <a:rPr lang="en-US" b="1" dirty="0">
                <a:solidFill>
                  <a:srgbClr val="006264"/>
                </a:solidFill>
              </a:rPr>
              <a:t>39%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88933" y="3540764"/>
            <a:ext cx="99653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6264"/>
                </a:solidFill>
              </a:rPr>
              <a:t>↑ </a:t>
            </a:r>
            <a:r>
              <a:rPr lang="en-US" b="1" dirty="0">
                <a:solidFill>
                  <a:srgbClr val="006264"/>
                </a:solidFill>
              </a:rPr>
              <a:t>32%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55428" y="3540764"/>
            <a:ext cx="99653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6264"/>
                </a:solidFill>
              </a:rPr>
              <a:t>↑ </a:t>
            </a:r>
            <a:r>
              <a:rPr lang="en-US" b="1" dirty="0">
                <a:solidFill>
                  <a:srgbClr val="006264"/>
                </a:solidFill>
              </a:rPr>
              <a:t>8%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43500" y="2386013"/>
            <a:ext cx="3531370" cy="115475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15" name="TextBox 14"/>
          <p:cNvSpPr txBox="1"/>
          <p:nvPr/>
        </p:nvSpPr>
        <p:spPr>
          <a:xfrm>
            <a:off x="4140962" y="4835723"/>
            <a:ext cx="4738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χ</a:t>
            </a:r>
            <a:r>
              <a:rPr lang="en-GB" sz="1400" baseline="30000" dirty="0" smtClean="0"/>
              <a:t>2</a:t>
            </a:r>
            <a:r>
              <a:rPr lang="en-GB" sz="1400" dirty="0" smtClean="0"/>
              <a:t>(6)=</a:t>
            </a:r>
            <a:r>
              <a:rPr lang="en-GB" sz="1400" dirty="0"/>
              <a:t>154.93, </a:t>
            </a:r>
            <a:r>
              <a:rPr lang="en-GB" sz="1400" i="1" dirty="0" smtClean="0"/>
              <a:t>p</a:t>
            </a:r>
            <a:r>
              <a:rPr lang="en-GB" sz="1400" dirty="0" smtClean="0"/>
              <a:t>&lt;0.001; McFadden’s </a:t>
            </a:r>
            <a:r>
              <a:rPr lang="en-GB" sz="1400" dirty="0"/>
              <a:t>Adjusted R</a:t>
            </a:r>
            <a:r>
              <a:rPr lang="en-GB" sz="1400" baseline="30000" dirty="0"/>
              <a:t>2</a:t>
            </a:r>
            <a:r>
              <a:rPr lang="en-GB" sz="1400" dirty="0"/>
              <a:t> </a:t>
            </a:r>
            <a:r>
              <a:rPr lang="en-GB" sz="1400" dirty="0" smtClean="0"/>
              <a:t>0.213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036543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2600" dirty="0">
              <a:ea typeface="ＭＳ Ｐゴシック" pitchFamily="-106" charset="-128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49876" y="1731818"/>
            <a:ext cx="3911140" cy="334325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/>
          <p:cNvSpPr txBox="1"/>
          <p:nvPr/>
        </p:nvSpPr>
        <p:spPr>
          <a:xfrm>
            <a:off x="426799" y="335354"/>
            <a:ext cx="824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0C6570"/>
                </a:solidFill>
              </a:rPr>
              <a:t>Why do police request CCTV footage? (</a:t>
            </a:r>
            <a:r>
              <a:rPr lang="en-US" sz="2800" b="1" dirty="0" smtClean="0">
                <a:solidFill>
                  <a:srgbClr val="0C6570"/>
                </a:solidFill>
              </a:rPr>
              <a:t>n=136)</a:t>
            </a:r>
            <a:endParaRPr lang="en-US" sz="2800" b="1" dirty="0">
              <a:solidFill>
                <a:srgbClr val="0C6570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11934"/>
              </p:ext>
            </p:extLst>
          </p:nvPr>
        </p:nvGraphicFramePr>
        <p:xfrm>
          <a:off x="254000" y="922797"/>
          <a:ext cx="8636000" cy="4009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842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142935"/>
              </p:ext>
            </p:extLst>
          </p:nvPr>
        </p:nvGraphicFramePr>
        <p:xfrm>
          <a:off x="250687" y="1036320"/>
          <a:ext cx="8642626" cy="394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426799" y="335354"/>
            <a:ext cx="824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0C6570"/>
                </a:solidFill>
              </a:rPr>
              <a:t>How do police use CCTV footage? (</a:t>
            </a:r>
            <a:r>
              <a:rPr lang="en-US" sz="2800" b="1" dirty="0" smtClean="0">
                <a:solidFill>
                  <a:srgbClr val="0C6570"/>
                </a:solidFill>
              </a:rPr>
              <a:t>n=136)</a:t>
            </a:r>
            <a:endParaRPr lang="en-US" sz="2800" b="1" dirty="0">
              <a:solidFill>
                <a:srgbClr val="0C657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" y="0"/>
            <a:ext cx="9144000" cy="515365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939346" y="1"/>
            <a:ext cx="1265311" cy="27113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2600" dirty="0">
              <a:ea typeface="ＭＳ Ｐゴシック" pitchFamily="-106" charset="-128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2336800" y="561596"/>
            <a:ext cx="6613236" cy="419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Tx/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mbol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mbol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2200">
                <a:ea typeface="ＭＳ Ｐゴシック" pitchFamily="-106" charset="-128"/>
              </a:rPr>
              <a:t>of investigators  used the footage in some way</a:t>
            </a:r>
            <a:endParaRPr lang="en-US" sz="2200" dirty="0">
              <a:ea typeface="ＭＳ Ｐゴシック" pitchFamily="-106" charset="-128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 bwMode="auto">
          <a:xfrm>
            <a:off x="455469" y="490213"/>
            <a:ext cx="8507267" cy="5618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A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2336800" y="1697700"/>
            <a:ext cx="6613236" cy="4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spcAft>
                <a:spcPts val="1200"/>
              </a:spcAft>
            </a:pPr>
            <a:r>
              <a:rPr lang="en-US" sz="2200" b="0" kern="0" dirty="0">
                <a:solidFill>
                  <a:schemeClr val="tx1"/>
                </a:solidFill>
                <a:ea typeface="ＭＳ Ｐゴシック" pitchFamily="-106" charset="-128"/>
              </a:rPr>
              <a:t>of investigators used the footage for its intended purpose</a:t>
            </a:r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2336800" y="2922631"/>
            <a:ext cx="6613236" cy="40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spcAft>
                <a:spcPts val="1200"/>
              </a:spcAft>
            </a:pPr>
            <a:r>
              <a:rPr lang="en-US" sz="2200" b="0" kern="0" dirty="0">
                <a:solidFill>
                  <a:schemeClr val="tx1"/>
                </a:solidFill>
                <a:ea typeface="ＭＳ Ｐゴシック" pitchFamily="-106" charset="-128"/>
              </a:rPr>
              <a:t>of investigators used the footage to identify (or confirm identity) a suspect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2336800" y="4108408"/>
            <a:ext cx="6640945" cy="4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spcAft>
                <a:spcPts val="1200"/>
              </a:spcAft>
            </a:pPr>
            <a:r>
              <a:rPr lang="en-US" sz="2200" b="0" kern="0" dirty="0">
                <a:solidFill>
                  <a:schemeClr val="tx1"/>
                </a:solidFill>
                <a:ea typeface="ＭＳ Ｐゴシック" pitchFamily="-106" charset="-128"/>
              </a:rPr>
              <a:t>of investigators rated the footage as ‘useful’ or ‘very useful’</a:t>
            </a:r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470479" y="4111604"/>
            <a:ext cx="1561522" cy="4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defTabSz="914400">
              <a:spcAft>
                <a:spcPts val="1200"/>
              </a:spcAft>
            </a:pPr>
            <a:r>
              <a:rPr lang="en-US" sz="5400" kern="0" dirty="0">
                <a:solidFill>
                  <a:srgbClr val="0C6570"/>
                </a:solidFill>
                <a:ea typeface="ＭＳ Ｐゴシック" pitchFamily="-106" charset="-128"/>
              </a:rPr>
              <a:t>71</a:t>
            </a:r>
            <a:r>
              <a:rPr lang="en-US" sz="4000" kern="0" dirty="0">
                <a:solidFill>
                  <a:srgbClr val="0C6570"/>
                </a:solidFill>
                <a:ea typeface="ＭＳ Ｐゴシック" pitchFamily="-106" charset="-128"/>
              </a:rPr>
              <a:t>%</a:t>
            </a:r>
          </a:p>
        </p:txBody>
      </p:sp>
      <p:sp>
        <p:nvSpPr>
          <p:cNvPr id="49" name="Content Placeholder 2"/>
          <p:cNvSpPr txBox="1">
            <a:spLocks/>
          </p:cNvSpPr>
          <p:nvPr/>
        </p:nvSpPr>
        <p:spPr bwMode="auto">
          <a:xfrm>
            <a:off x="165100" y="1697700"/>
            <a:ext cx="2171700" cy="418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defTabSz="914400">
              <a:spcAft>
                <a:spcPts val="1200"/>
              </a:spcAft>
            </a:pPr>
            <a:r>
              <a:rPr lang="en-US" sz="5400" kern="0" dirty="0">
                <a:solidFill>
                  <a:srgbClr val="0C6570"/>
                </a:solidFill>
                <a:ea typeface="ＭＳ Ｐゴシック" pitchFamily="-106" charset="-128"/>
              </a:rPr>
              <a:t>62</a:t>
            </a:r>
            <a:r>
              <a:rPr lang="en-US" sz="4000" kern="0" dirty="0">
                <a:solidFill>
                  <a:srgbClr val="0C6570"/>
                </a:solidFill>
                <a:ea typeface="ＭＳ Ｐゴシック" pitchFamily="-106" charset="-128"/>
              </a:rPr>
              <a:t>%</a:t>
            </a:r>
            <a:endParaRPr lang="en-US" sz="4400" kern="0" dirty="0">
              <a:solidFill>
                <a:srgbClr val="0C6570"/>
              </a:solidFill>
              <a:ea typeface="ＭＳ Ｐゴシック" pitchFamily="-106" charset="-128"/>
            </a:endParaRPr>
          </a:p>
        </p:txBody>
      </p:sp>
      <p:sp>
        <p:nvSpPr>
          <p:cNvPr id="50" name="Content Placeholder 2"/>
          <p:cNvSpPr txBox="1">
            <a:spLocks/>
          </p:cNvSpPr>
          <p:nvPr/>
        </p:nvSpPr>
        <p:spPr bwMode="auto">
          <a:xfrm>
            <a:off x="470480" y="2904116"/>
            <a:ext cx="1561520" cy="4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defTabSz="914400">
              <a:spcAft>
                <a:spcPts val="1200"/>
              </a:spcAft>
            </a:pPr>
            <a:r>
              <a:rPr lang="en-US" sz="5400" kern="0" dirty="0">
                <a:solidFill>
                  <a:srgbClr val="0C6570"/>
                </a:solidFill>
                <a:ea typeface="ＭＳ Ｐゴシック" pitchFamily="-106" charset="-128"/>
              </a:rPr>
              <a:t>46</a:t>
            </a:r>
            <a:r>
              <a:rPr lang="en-US" sz="4000" kern="0" dirty="0">
                <a:solidFill>
                  <a:srgbClr val="0C6570"/>
                </a:solidFill>
                <a:ea typeface="ＭＳ Ｐゴシック" pitchFamily="-106" charset="-128"/>
              </a:rPr>
              <a:t>%</a:t>
            </a:r>
          </a:p>
        </p:txBody>
      </p:sp>
      <p:sp>
        <p:nvSpPr>
          <p:cNvPr id="51" name="Content Placeholder 2"/>
          <p:cNvSpPr txBox="1">
            <a:spLocks/>
          </p:cNvSpPr>
          <p:nvPr/>
        </p:nvSpPr>
        <p:spPr bwMode="auto">
          <a:xfrm>
            <a:off x="411791" y="490213"/>
            <a:ext cx="1698561" cy="4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defTabSz="914400">
              <a:spcAft>
                <a:spcPts val="1200"/>
              </a:spcAft>
            </a:pPr>
            <a:r>
              <a:rPr lang="en-US" sz="5400" kern="0" dirty="0">
                <a:solidFill>
                  <a:srgbClr val="0C6570"/>
                </a:solidFill>
                <a:ea typeface="ＭＳ Ｐゴシック" pitchFamily="-106" charset="-128"/>
              </a:rPr>
              <a:t>87</a:t>
            </a:r>
            <a:r>
              <a:rPr lang="en-US" sz="4000" kern="0" dirty="0">
                <a:solidFill>
                  <a:srgbClr val="0C6570"/>
                </a:solidFill>
                <a:ea typeface="ＭＳ Ｐゴシック" pitchFamily="-106" charset="-128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6421485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8" grpId="0"/>
      <p:bldP spid="49" grpId="0"/>
      <p:bldP spid="50" grpId="0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426800" y="251516"/>
            <a:ext cx="8145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C6570"/>
                </a:solidFill>
              </a:rPr>
              <a:t>What impact does CCTV footage have on clearance rates?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2" y="1473942"/>
            <a:ext cx="1075572" cy="107557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21650" y="2639948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Footage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540" y="1403852"/>
            <a:ext cx="1215752" cy="12157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355" y="3437853"/>
            <a:ext cx="955286" cy="955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043" y="3386321"/>
            <a:ext cx="1058351" cy="1058351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666703" y="3437853"/>
            <a:ext cx="1709891" cy="955286"/>
            <a:chOff x="4657280" y="3448291"/>
            <a:chExt cx="1709891" cy="95528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6269" y="3448291"/>
              <a:ext cx="940902" cy="94090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280" y="3448291"/>
              <a:ext cx="955286" cy="955286"/>
            </a:xfrm>
            <a:prstGeom prst="rect">
              <a:avLst/>
            </a:prstGeom>
          </p:spPr>
        </p:pic>
      </p:grpSp>
      <p:sp>
        <p:nvSpPr>
          <p:cNvPr id="28" name="TextBox 27"/>
          <p:cNvSpPr txBox="1"/>
          <p:nvPr/>
        </p:nvSpPr>
        <p:spPr>
          <a:xfrm>
            <a:off x="2506705" y="2639948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Time of day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91760" y="2639948"/>
            <a:ext cx="1834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Day of week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1892" y="4478295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Severity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2670" y="4478295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Location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81114" y="4478295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Offence type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668639" y="2639948"/>
            <a:ext cx="1834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Peak period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50337" y="4478295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Time window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006" y="1451068"/>
            <a:ext cx="1121321" cy="112132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364" y="3414195"/>
            <a:ext cx="1002603" cy="100260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048" y="1437127"/>
            <a:ext cx="1149202" cy="114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5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  <p:bldP spid="34" grpId="0"/>
      <p:bldP spid="38" grpId="0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2600" dirty="0">
              <a:ea typeface="ＭＳ Ｐゴシック" pitchFamily="-106" charset="-128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63731" y="1452907"/>
            <a:ext cx="3911140" cy="363602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/>
          <p:cNvSpPr txBox="1"/>
          <p:nvPr/>
        </p:nvSpPr>
        <p:spPr>
          <a:xfrm>
            <a:off x="426798" y="335354"/>
            <a:ext cx="86096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0C6570"/>
                </a:solidFill>
              </a:rPr>
              <a:t>What impact does CCTV footage have on clearance rates?</a:t>
            </a:r>
          </a:p>
        </p:txBody>
      </p:sp>
      <p:sp>
        <p:nvSpPr>
          <p:cNvPr id="8" name="Rectangle 7"/>
          <p:cNvSpPr/>
          <p:nvPr/>
        </p:nvSpPr>
        <p:spPr>
          <a:xfrm>
            <a:off x="1719874" y="1599290"/>
            <a:ext cx="4687454" cy="334325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118446"/>
              </p:ext>
            </p:extLst>
          </p:nvPr>
        </p:nvGraphicFramePr>
        <p:xfrm>
          <a:off x="279917" y="1381084"/>
          <a:ext cx="8602827" cy="322214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847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81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92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26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26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226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226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769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kern="1200" dirty="0">
                          <a:solidFill>
                            <a:srgbClr val="0C6570"/>
                          </a:solidFill>
                          <a:latin typeface="+mn-lt"/>
                          <a:ea typeface="+mn-ea"/>
                          <a:cs typeface="+mn-cs"/>
                        </a:rPr>
                        <a:t>Coefficient of difference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kern="1200" dirty="0">
                          <a:solidFill>
                            <a:srgbClr val="0C6570"/>
                          </a:solidFill>
                          <a:latin typeface="+mn-lt"/>
                          <a:ea typeface="+mn-ea"/>
                          <a:cs typeface="+mn-cs"/>
                        </a:rPr>
                        <a:t>Standard Error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kern="1200" dirty="0">
                          <a:solidFill>
                            <a:srgbClr val="0C6570"/>
                          </a:solidFill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kern="1200" dirty="0">
                          <a:solidFill>
                            <a:srgbClr val="0C6570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kern="1200" dirty="0">
                          <a:solidFill>
                            <a:srgbClr val="0C6570"/>
                          </a:solidFill>
                          <a:latin typeface="+mn-lt"/>
                          <a:ea typeface="+mn-ea"/>
                          <a:cs typeface="+mn-cs"/>
                        </a:rPr>
                        <a:t>95% CI lower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kern="1200" dirty="0">
                          <a:solidFill>
                            <a:srgbClr val="0C6570"/>
                          </a:solidFill>
                          <a:latin typeface="+mn-lt"/>
                          <a:ea typeface="+mn-ea"/>
                          <a:cs typeface="+mn-cs"/>
                        </a:rPr>
                        <a:t>95% CI upper</a:t>
                      </a: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9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Footage requested vs not requested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0.044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0.008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5.440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&lt;0.001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0.028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0.060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67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Footage requested and provided vs not requested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0.055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rgbClr val="006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0.009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6.260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&lt;0.001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0.038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0.072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9082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2600" dirty="0">
              <a:ea typeface="ＭＳ Ｐゴシック" pitchFamily="-106" charset="-128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63731" y="1452907"/>
            <a:ext cx="3911140" cy="363602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/>
          <p:cNvSpPr txBox="1"/>
          <p:nvPr/>
        </p:nvSpPr>
        <p:spPr>
          <a:xfrm>
            <a:off x="426798" y="335354"/>
            <a:ext cx="860969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0C6570"/>
                </a:solidFill>
              </a:rPr>
              <a:t>What impact does CCTV footage have on clearance rates?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C6570"/>
                </a:solidFill>
              </a:rPr>
              <a:t>Predicted clearance rates for treatment and control groups</a:t>
            </a:r>
            <a:endParaRPr lang="en-US" sz="2800" b="1" dirty="0">
              <a:solidFill>
                <a:srgbClr val="0C657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874" y="1599290"/>
            <a:ext cx="4687454" cy="334325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2091867"/>
              </p:ext>
            </p:extLst>
          </p:nvPr>
        </p:nvGraphicFramePr>
        <p:xfrm>
          <a:off x="766409" y="1626577"/>
          <a:ext cx="7611181" cy="3343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293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2600" dirty="0">
              <a:ea typeface="ＭＳ Ｐゴシック" pitchFamily="-106" charset="-128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98" y="335354"/>
            <a:ext cx="8609698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0C6570"/>
                </a:solidFill>
              </a:rPr>
              <a:t>What impact does CCTV footage have on clearance rates?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0C6570"/>
                </a:solidFill>
              </a:rPr>
              <a:t>Predicted clearance rates for treatment and control groups, by principal offence type (footage requested vs not requested)</a:t>
            </a:r>
            <a:endParaRPr lang="en-US" sz="2800" b="1" dirty="0">
              <a:solidFill>
                <a:srgbClr val="0C6570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628560"/>
              </p:ext>
            </p:extLst>
          </p:nvPr>
        </p:nvGraphicFramePr>
        <p:xfrm>
          <a:off x="426798" y="1920403"/>
          <a:ext cx="8248073" cy="3078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3102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3E22-D9E1-47F4-9E72-08F4A7E0F879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Rail network CCTV footage is frequently requested by police for the purpose of criminal investigations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Number of security incidents, number of cameras and passenger footfall predictors of the number of requests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Station design and presence of other forms of surveillance may be important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sz="2600" dirty="0">
              <a:ea typeface="ＭＳ Ｐゴシック" pitchFamily="-106" charset="-128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800" y="335354"/>
            <a:ext cx="8025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C6570"/>
                </a:solidFill>
              </a:rPr>
              <a:t>Summary of findings</a:t>
            </a:r>
          </a:p>
        </p:txBody>
      </p:sp>
    </p:spTree>
    <p:extLst>
      <p:ext uri="{BB962C8B-B14F-4D97-AF65-F5344CB8AC3E}">
        <p14:creationId xmlns:p14="http://schemas.microsoft.com/office/powerpoint/2010/main" val="9171560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3E22-D9E1-47F4-9E72-08F4A7E0F879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Footage is used by police for its intended purpose in around two-thirds of cases where it’s available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Availability of footage associated with increased likelihood of offender being proceeded against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Access to footage is not equally beneficial for all offence types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sz="2600" dirty="0">
              <a:ea typeface="ＭＳ Ｐゴシック" pitchFamily="-106" charset="-128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800" y="335354"/>
            <a:ext cx="8025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C6570"/>
                </a:solidFill>
              </a:rPr>
              <a:t>Summary of findings</a:t>
            </a:r>
          </a:p>
        </p:txBody>
      </p:sp>
    </p:spTree>
    <p:extLst>
      <p:ext uri="{BB962C8B-B14F-4D97-AF65-F5344CB8AC3E}">
        <p14:creationId xmlns:p14="http://schemas.microsoft.com/office/powerpoint/2010/main" val="16374032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3E22-D9E1-47F4-9E72-08F4A7E0F879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>
                <a:ea typeface="ＭＳ Ｐゴシック" pitchFamily="-106" charset="-128"/>
              </a:rPr>
              <a:t>CCTV systems should be targeted at locations where there is a higher concentration of incidents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>
                <a:ea typeface="ＭＳ Ｐゴシック" pitchFamily="-106" charset="-128"/>
              </a:rPr>
              <a:t>But, focus on those incidents more likely to result in requests from police, or where police are more likely to benefit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>
                <a:ea typeface="ＭＳ Ｐゴシック" pitchFamily="-106" charset="-128"/>
              </a:rPr>
              <a:t>Particularly in those locations where other forms of surveillance are less likely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>
                <a:ea typeface="ＭＳ Ｐゴシック" pitchFamily="-106" charset="-128"/>
              </a:rPr>
              <a:t>Need to find ways to ensure police have timely access to footage of criminal incidents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200" dirty="0">
                <a:ea typeface="ＭＳ Ｐゴシック" pitchFamily="-106" charset="-128"/>
              </a:rPr>
              <a:t>Access to footage for investigative purposes requires resources, cooperation and systems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sz="2600" dirty="0">
              <a:ea typeface="ＭＳ Ｐゴシック" pitchFamily="-106" charset="-128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800" y="335354"/>
            <a:ext cx="8025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C6570"/>
                </a:solidFill>
              </a:rPr>
              <a:t>What </a:t>
            </a:r>
            <a:r>
              <a:rPr lang="en-US" sz="2800" b="1">
                <a:solidFill>
                  <a:srgbClr val="0C6570"/>
                </a:solidFill>
              </a:rPr>
              <a:t>does this mean?</a:t>
            </a:r>
            <a:endParaRPr lang="en-US" sz="2800" b="1" dirty="0">
              <a:solidFill>
                <a:srgbClr val="0C65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9263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3E22-D9E1-47F4-9E72-08F4A7E0F879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6800" y="335354"/>
            <a:ext cx="8025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C6570"/>
                </a:solidFill>
              </a:rPr>
              <a:t>Perceived impact of local council CCTV</a:t>
            </a:r>
            <a:br>
              <a:rPr lang="en-US" sz="2800" b="1" dirty="0">
                <a:solidFill>
                  <a:srgbClr val="0C6570"/>
                </a:solidFill>
              </a:rPr>
            </a:br>
            <a:r>
              <a:rPr lang="en-US" sz="2000" b="1" dirty="0">
                <a:solidFill>
                  <a:srgbClr val="0C6570"/>
                </a:solidFill>
              </a:rPr>
              <a:t>Mean scores for impact (1=no impact &amp; 10=significant impact)</a:t>
            </a:r>
            <a:endParaRPr lang="en-US" sz="2800" b="1" dirty="0">
              <a:solidFill>
                <a:srgbClr val="0C6570"/>
              </a:solidFill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6876184"/>
              </p:ext>
            </p:extLst>
          </p:nvPr>
        </p:nvGraphicFramePr>
        <p:xfrm>
          <a:off x="215900" y="1166351"/>
          <a:ext cx="8648700" cy="3761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25066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3E22-D9E1-47F4-9E72-08F4A7E0F879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08322" y="2279362"/>
            <a:ext cx="305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C6570"/>
                </a:solidFill>
              </a:rPr>
              <a:t>www.aic.gov.au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14" y="0"/>
            <a:ext cx="5186038" cy="7356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2040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863969" y="1561699"/>
            <a:ext cx="4572000" cy="19236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4288" indent="-14288">
              <a:spcAft>
                <a:spcPts val="1800"/>
              </a:spcAft>
            </a:pPr>
            <a:r>
              <a:rPr lang="en-AU" sz="2800" b="1" dirty="0">
                <a:solidFill>
                  <a:schemeClr val="bg1"/>
                </a:solidFill>
              </a:rPr>
              <a:t>Anthony Morgan</a:t>
            </a:r>
          </a:p>
          <a:p>
            <a:pPr marL="14288" indent="-14288">
              <a:spcAft>
                <a:spcPts val="2400"/>
              </a:spcAft>
            </a:pPr>
            <a:r>
              <a:rPr lang="en-AU" sz="2800" b="1" dirty="0" err="1">
                <a:solidFill>
                  <a:schemeClr val="bg1"/>
                </a:solidFill>
              </a:rPr>
              <a:t>anthony.morgan@aic.gov.au</a:t>
            </a:r>
            <a:endParaRPr lang="en-AU" sz="2800" b="1" dirty="0">
              <a:solidFill>
                <a:schemeClr val="bg1"/>
              </a:solidFill>
            </a:endParaRPr>
          </a:p>
          <a:p>
            <a:pPr marL="14288" indent="-14288">
              <a:spcAft>
                <a:spcPts val="2400"/>
              </a:spcAft>
            </a:pPr>
            <a:r>
              <a:rPr lang="en-AU" sz="2800" b="1" dirty="0">
                <a:solidFill>
                  <a:schemeClr val="bg1"/>
                </a:solidFill>
              </a:rPr>
              <a:t>(02) 6268 7472</a:t>
            </a:r>
          </a:p>
        </p:txBody>
      </p:sp>
    </p:spTree>
    <p:extLst>
      <p:ext uri="{BB962C8B-B14F-4D97-AF65-F5344CB8AC3E}">
        <p14:creationId xmlns:p14="http://schemas.microsoft.com/office/powerpoint/2010/main" val="3538104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3E22-D9E1-47F4-9E72-08F4A7E0F879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0477" y="1045908"/>
            <a:ext cx="8204394" cy="3721356"/>
          </a:xfrm>
        </p:spPr>
        <p:txBody>
          <a:bodyPr>
            <a:noAutofit/>
          </a:bodyPr>
          <a:lstStyle/>
          <a:p>
            <a:r>
              <a:rPr lang="en-US" sz="2600" dirty="0">
                <a:ea typeface="ＭＳ Ｐゴシック" pitchFamily="-106" charset="-128"/>
              </a:rPr>
              <a:t>Based on UK research on public transport: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Footage available in </a:t>
            </a:r>
            <a:r>
              <a:rPr lang="en-US" sz="2600" b="1" u="sng" dirty="0">
                <a:ea typeface="ＭＳ Ｐゴシック" pitchFamily="-106" charset="-128"/>
              </a:rPr>
              <a:t>half</a:t>
            </a:r>
            <a:r>
              <a:rPr lang="en-US" sz="2600" dirty="0">
                <a:ea typeface="ＭＳ Ｐゴシック" pitchFamily="-106" charset="-128"/>
              </a:rPr>
              <a:t> of all cases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Footage useful in </a:t>
            </a:r>
            <a:r>
              <a:rPr lang="en-US" sz="2600" b="1" u="sng" dirty="0">
                <a:ea typeface="ＭＳ Ｐゴシック" pitchFamily="-106" charset="-128"/>
              </a:rPr>
              <a:t>two-thirds</a:t>
            </a:r>
            <a:r>
              <a:rPr lang="en-US" sz="2600" dirty="0">
                <a:ea typeface="ＭＳ Ｐゴシック" pitchFamily="-106" charset="-128"/>
              </a:rPr>
              <a:t> of cases where it was available</a:t>
            </a:r>
            <a:r>
              <a:rPr lang="en-US" sz="1600" dirty="0">
                <a:ea typeface="ＭＳ Ｐゴシック" pitchFamily="-106" charset="-128"/>
              </a:rPr>
              <a:t> (Ashby 2017)</a:t>
            </a:r>
            <a:endParaRPr lang="en-US" sz="2600" dirty="0">
              <a:ea typeface="ＭＳ Ｐゴシック" pitchFamily="-106" charset="-128"/>
            </a:endParaRPr>
          </a:p>
          <a:p>
            <a:endParaRPr lang="en-US" sz="1050" dirty="0">
              <a:ea typeface="ＭＳ Ｐゴシック" pitchFamily="-106" charset="-128"/>
            </a:endParaRPr>
          </a:p>
          <a:p>
            <a:r>
              <a:rPr lang="en-US" sz="2600" dirty="0">
                <a:ea typeface="ＭＳ Ｐゴシック" pitchFamily="-106" charset="-128"/>
              </a:rPr>
              <a:t>Based on Swedish research in city </a:t>
            </a:r>
            <a:r>
              <a:rPr lang="en-US" sz="2600" dirty="0" err="1">
                <a:ea typeface="ＭＳ Ｐゴシック" pitchFamily="-106" charset="-128"/>
              </a:rPr>
              <a:t>centres</a:t>
            </a:r>
            <a:r>
              <a:rPr lang="en-US" sz="2600" dirty="0">
                <a:ea typeface="ＭＳ Ｐゴシック" pitchFamily="-106" charset="-128"/>
              </a:rPr>
              <a:t>: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Police sought access for</a:t>
            </a:r>
            <a:r>
              <a:rPr lang="en-US" sz="2600" b="1" dirty="0">
                <a:ea typeface="ＭＳ Ｐゴシック" pitchFamily="-106" charset="-128"/>
              </a:rPr>
              <a:t> </a:t>
            </a:r>
            <a:r>
              <a:rPr lang="en-US" sz="2600" b="1" u="sng" dirty="0">
                <a:ea typeface="ＭＳ Ｐゴシック" pitchFamily="-106" charset="-128"/>
              </a:rPr>
              <a:t>one in eight</a:t>
            </a:r>
            <a:r>
              <a:rPr lang="en-US" sz="2600" b="1" dirty="0">
                <a:ea typeface="ＭＳ Ｐゴシック" pitchFamily="-106" charset="-128"/>
              </a:rPr>
              <a:t> </a:t>
            </a:r>
            <a:r>
              <a:rPr lang="en-US" sz="2600" dirty="0">
                <a:ea typeface="ＭＳ Ｐゴシック" pitchFamily="-106" charset="-128"/>
              </a:rPr>
              <a:t>incidents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Footage useful in </a:t>
            </a:r>
            <a:r>
              <a:rPr lang="en-US" sz="2600" b="1" u="sng" dirty="0">
                <a:ea typeface="ＭＳ Ｐゴシック" pitchFamily="-106" charset="-128"/>
              </a:rPr>
              <a:t>one in four</a:t>
            </a:r>
            <a:r>
              <a:rPr lang="en-US" sz="2600" dirty="0">
                <a:ea typeface="ＭＳ Ｐゴシック" pitchFamily="-106" charset="-128"/>
              </a:rPr>
              <a:t> cases</a:t>
            </a:r>
            <a:r>
              <a:rPr lang="en-US" sz="2800" dirty="0">
                <a:ea typeface="ＭＳ Ｐゴシック" pitchFamily="-106" charset="-128"/>
              </a:rPr>
              <a:t> </a:t>
            </a:r>
            <a:r>
              <a:rPr lang="en-US" sz="1600" dirty="0">
                <a:ea typeface="ＭＳ Ｐゴシック" pitchFamily="-106" charset="-128"/>
              </a:rPr>
              <a:t>(</a:t>
            </a:r>
            <a:r>
              <a:rPr lang="en-US" sz="1600" dirty="0" err="1">
                <a:ea typeface="ＭＳ Ｐゴシック" pitchFamily="-106" charset="-128"/>
              </a:rPr>
              <a:t>Kindgren</a:t>
            </a:r>
            <a:r>
              <a:rPr lang="en-US" sz="1600" dirty="0">
                <a:ea typeface="ＭＳ Ｐゴシック" pitchFamily="-106" charset="-128"/>
              </a:rPr>
              <a:t> &amp; </a:t>
            </a:r>
            <a:r>
              <a:rPr lang="en-US" sz="1600" dirty="0" err="1">
                <a:ea typeface="ＭＳ Ｐゴシック" pitchFamily="-106" charset="-128"/>
              </a:rPr>
              <a:t>Marklund</a:t>
            </a:r>
            <a:r>
              <a:rPr lang="en-US" sz="1600" dirty="0">
                <a:ea typeface="ＭＳ Ｐゴシック" pitchFamily="-106" charset="-128"/>
              </a:rPr>
              <a:t> 2014)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70477" y="1402773"/>
            <a:ext cx="8507267" cy="7491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A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0476" y="335354"/>
            <a:ext cx="8330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C6570"/>
                </a:solidFill>
              </a:rPr>
              <a:t>How does CCTV help in police investigations?</a:t>
            </a:r>
            <a:endParaRPr lang="en-US" sz="3600" b="1" dirty="0">
              <a:solidFill>
                <a:srgbClr val="0C65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4603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3E22-D9E1-47F4-9E72-08F4A7E0F879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How often do police request CCTV footage from cameras located in public areas?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What factors influence the likelihood that police will request CCTV footage?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Why do police request CCTV footage and how do they use the footage provided to them?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ea typeface="ＭＳ Ｐゴシック" pitchFamily="-106" charset="-128"/>
              </a:rPr>
              <a:t>What impact does CCTV footage have on clearance outcomes?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800" y="335354"/>
            <a:ext cx="8025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C6570"/>
                </a:solidFill>
              </a:rPr>
              <a:t>Our research questions</a:t>
            </a:r>
          </a:p>
        </p:txBody>
      </p:sp>
    </p:spTree>
    <p:extLst>
      <p:ext uri="{BB962C8B-B14F-4D97-AF65-F5344CB8AC3E}">
        <p14:creationId xmlns:p14="http://schemas.microsoft.com/office/powerpoint/2010/main" val="20828187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3E22-D9E1-47F4-9E72-08F4A7E0F87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70477" y="1402773"/>
            <a:ext cx="8507267" cy="7491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A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33" y="4961453"/>
            <a:ext cx="91270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By Hugh Llewelyn from Keynsham, </a:t>
            </a:r>
            <a:r>
              <a:rPr lang="en-US" sz="900" dirty="0" err="1">
                <a:solidFill>
                  <a:schemeClr val="bg1"/>
                </a:solidFill>
              </a:rPr>
              <a:t>UK;cropped</a:t>
            </a:r>
            <a:r>
              <a:rPr lang="en-US" sz="900" dirty="0">
                <a:solidFill>
                  <a:schemeClr val="bg1"/>
                </a:solidFill>
              </a:rPr>
              <a:t> and adjusted by uploader </a:t>
            </a:r>
            <a:r>
              <a:rPr lang="en-US" sz="900" dirty="0" err="1">
                <a:solidFill>
                  <a:schemeClr val="bg1"/>
                </a:solidFill>
              </a:rPr>
              <a:t>EurovisionNim</a:t>
            </a:r>
            <a:r>
              <a:rPr lang="en-US" sz="900" dirty="0">
                <a:solidFill>
                  <a:schemeClr val="bg1"/>
                </a:solidFill>
              </a:rPr>
              <a:t> - H22, CC BY-SA 2.0, https://</a:t>
            </a:r>
            <a:r>
              <a:rPr lang="en-US" sz="900" dirty="0" err="1">
                <a:solidFill>
                  <a:schemeClr val="bg1"/>
                </a:solidFill>
              </a:rPr>
              <a:t>commons.wikimedia.org</a:t>
            </a:r>
            <a:r>
              <a:rPr lang="en-US" sz="900" dirty="0">
                <a:solidFill>
                  <a:schemeClr val="bg1"/>
                </a:solidFill>
              </a:rPr>
              <a:t>/w/</a:t>
            </a:r>
            <a:r>
              <a:rPr lang="en-US" sz="900" dirty="0" err="1">
                <a:solidFill>
                  <a:schemeClr val="bg1"/>
                </a:solidFill>
              </a:rPr>
              <a:t>index.php?curid</a:t>
            </a:r>
            <a:r>
              <a:rPr lang="en-US" sz="900" dirty="0">
                <a:solidFill>
                  <a:schemeClr val="bg1"/>
                </a:solidFill>
              </a:rPr>
              <a:t>=54970057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38999" y="0"/>
            <a:ext cx="3558803" cy="1103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2990335" y="110359"/>
            <a:ext cx="0" cy="4851094"/>
          </a:xfrm>
          <a:prstGeom prst="line">
            <a:avLst/>
          </a:prstGeom>
          <a:ln w="38100">
            <a:solidFill>
              <a:srgbClr val="006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20713" y="146203"/>
            <a:ext cx="0" cy="4851094"/>
          </a:xfrm>
          <a:prstGeom prst="line">
            <a:avLst/>
          </a:prstGeom>
          <a:ln w="38100">
            <a:solidFill>
              <a:srgbClr val="0062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6800" y="335354"/>
            <a:ext cx="2118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C6570"/>
                </a:solidFill>
              </a:rPr>
              <a:t>Study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12654" y="335354"/>
            <a:ext cx="2118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C6570"/>
                </a:solidFill>
              </a:rPr>
              <a:t>Study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18400" y="335354"/>
            <a:ext cx="2118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C6570"/>
                </a:solidFill>
              </a:rPr>
              <a:t>Study 3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178796" y="1112108"/>
            <a:ext cx="2631990" cy="231103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06" charset="-128"/>
              </a:rPr>
              <a:t>Analysis of 10,000 police requests for CCTV footage from the rail network in 2014 (+ security incident data)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237344" y="1095270"/>
            <a:ext cx="2631990" cy="2311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Tx/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mbol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mbol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06" charset="-128"/>
              </a:rPr>
              <a:t>Interviews with investigators from </a:t>
            </a:r>
            <a:r>
              <a:rPr lang="en-US" sz="2000" dirty="0" smtClean="0">
                <a:ea typeface="ＭＳ Ｐゴシック" pitchFamily="-106" charset="-128"/>
              </a:rPr>
              <a:t>146 </a:t>
            </a:r>
            <a:r>
              <a:rPr lang="en-US" sz="2000" dirty="0">
                <a:ea typeface="ＭＳ Ｐゴシック" pitchFamily="-106" charset="-128"/>
              </a:rPr>
              <a:t>randomly selected incidents where footage had been requested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327093" y="1095270"/>
            <a:ext cx="2631990" cy="2311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Tx/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mbol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mbol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06" charset="-128"/>
              </a:rPr>
              <a:t>Compares matched cases with and without CCTV footage requests using linked data on crime clearance outcomes </a:t>
            </a:r>
          </a:p>
        </p:txBody>
      </p:sp>
    </p:spTree>
    <p:extLst>
      <p:ext uri="{BB962C8B-B14F-4D97-AF65-F5344CB8AC3E}">
        <p14:creationId xmlns:p14="http://schemas.microsoft.com/office/powerpoint/2010/main" val="20995266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9500" y="1079502"/>
            <a:ext cx="6613236" cy="419099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200" b="0" dirty="0">
                <a:solidFill>
                  <a:schemeClr val="tx1"/>
                </a:solidFill>
                <a:ea typeface="ＭＳ Ｐゴシック" pitchFamily="-106" charset="-128"/>
              </a:rPr>
              <a:t>percent of all requests were received from police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70478" y="1052080"/>
            <a:ext cx="8507267" cy="5618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A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800" y="251516"/>
            <a:ext cx="814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C6570"/>
                </a:solidFill>
              </a:rPr>
              <a:t>Police requests for NSW rail network CCTV footage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349500" y="2108198"/>
            <a:ext cx="6613236" cy="4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spcAft>
                <a:spcPts val="1200"/>
              </a:spcAft>
            </a:pPr>
            <a:r>
              <a:rPr lang="en-US" sz="2200" b="0" kern="0" dirty="0">
                <a:solidFill>
                  <a:schemeClr val="tx1"/>
                </a:solidFill>
                <a:ea typeface="ＭＳ Ｐゴシック" pitchFamily="-106" charset="-128"/>
              </a:rPr>
              <a:t>requests for footage were made by police in 2014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349500" y="3136895"/>
            <a:ext cx="6613236" cy="40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spcAft>
                <a:spcPts val="1200"/>
              </a:spcAft>
            </a:pPr>
            <a:r>
              <a:rPr lang="en-US" sz="2200" b="0" kern="0" dirty="0">
                <a:solidFill>
                  <a:schemeClr val="tx1"/>
                </a:solidFill>
                <a:ea typeface="ＭＳ Ｐゴシック" pitchFamily="-106" charset="-128"/>
              </a:rPr>
              <a:t>percent related to crime, criminal justice and ASB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336800" y="4127490"/>
            <a:ext cx="6930738" cy="4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spcAft>
                <a:spcPts val="1200"/>
              </a:spcAft>
            </a:pPr>
            <a:r>
              <a:rPr lang="en-US" sz="2200" b="0" kern="0" dirty="0">
                <a:solidFill>
                  <a:schemeClr val="tx1"/>
                </a:solidFill>
                <a:ea typeface="ＭＳ Ｐゴシック" pitchFamily="-106" charset="-128"/>
              </a:rPr>
              <a:t>requests per day from police for criminal investigations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60405" y="4111604"/>
            <a:ext cx="1371595" cy="4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defTabSz="914400">
              <a:spcAft>
                <a:spcPts val="1200"/>
              </a:spcAft>
            </a:pPr>
            <a:r>
              <a:rPr lang="en-US" sz="5400" kern="0" dirty="0">
                <a:solidFill>
                  <a:srgbClr val="0C6570"/>
                </a:solidFill>
                <a:ea typeface="ＭＳ Ｐゴシック" pitchFamily="-106" charset="-128"/>
              </a:rPr>
              <a:t>14</a:t>
            </a:r>
            <a:endParaRPr lang="en-US" sz="4000" kern="0" dirty="0">
              <a:solidFill>
                <a:srgbClr val="0C6570"/>
              </a:solidFill>
              <a:ea typeface="ＭＳ Ｐゴシック" pitchFamily="-106" charset="-12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65100" y="2070098"/>
            <a:ext cx="2171700" cy="418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defTabSz="914400">
              <a:spcAft>
                <a:spcPts val="1200"/>
              </a:spcAft>
            </a:pPr>
            <a:r>
              <a:rPr lang="en-US" sz="5400" kern="0" dirty="0">
                <a:solidFill>
                  <a:srgbClr val="0C6570"/>
                </a:solidFill>
                <a:ea typeface="ＭＳ Ｐゴシック" pitchFamily="-106" charset="-128"/>
              </a:rPr>
              <a:t>6,324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60404" y="3118380"/>
            <a:ext cx="1371595" cy="4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defTabSz="914400">
              <a:spcAft>
                <a:spcPts val="1200"/>
              </a:spcAft>
            </a:pPr>
            <a:r>
              <a:rPr lang="en-US" sz="5400" kern="0" dirty="0">
                <a:solidFill>
                  <a:srgbClr val="0C6570"/>
                </a:solidFill>
                <a:ea typeface="ＭＳ Ｐゴシック" pitchFamily="-106" charset="-128"/>
              </a:rPr>
              <a:t>78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60405" y="1052080"/>
            <a:ext cx="1371595" cy="41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>
                <a:solidFill>
                  <a:srgbClr val="00677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defTabSz="914400">
              <a:spcAft>
                <a:spcPts val="1200"/>
              </a:spcAft>
            </a:pPr>
            <a:r>
              <a:rPr lang="en-US" sz="5400" kern="0" dirty="0">
                <a:solidFill>
                  <a:srgbClr val="0C6570"/>
                </a:solidFill>
                <a:ea typeface="ＭＳ Ｐゴシック" pitchFamily="-106" charset="-128"/>
              </a:rPr>
              <a:t>59</a:t>
            </a:r>
          </a:p>
        </p:txBody>
      </p:sp>
    </p:spTree>
    <p:extLst>
      <p:ext uri="{BB962C8B-B14F-4D97-AF65-F5344CB8AC3E}">
        <p14:creationId xmlns:p14="http://schemas.microsoft.com/office/powerpoint/2010/main" val="13572615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43000" y="0"/>
            <a:ext cx="6858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95858" y="1052080"/>
            <a:ext cx="6380450" cy="5618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A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561488"/>
              </p:ext>
            </p:extLst>
          </p:nvPr>
        </p:nvGraphicFramePr>
        <p:xfrm>
          <a:off x="383458" y="3"/>
          <a:ext cx="8436076" cy="5090619"/>
        </p:xfrm>
        <a:graphic>
          <a:graphicData uri="http://schemas.openxmlformats.org/drawingml/2006/table">
            <a:tbl>
              <a:tblPr firstRow="1">
                <a:tableStyleId>{EB344D84-9AFB-497E-A393-DC336BA19D2E}</a:tableStyleId>
              </a:tblPr>
              <a:tblGrid>
                <a:gridCol w="5199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182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182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0473">
                <a:tc gridSpan="3">
                  <a:txBody>
                    <a:bodyPr/>
                    <a:lstStyle/>
                    <a:p>
                      <a:pPr marL="50800" inden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n-US" sz="2000" b="1" dirty="0">
                          <a:solidFill>
                            <a:srgbClr val="0C657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Requests for CCTV footage by police,</a:t>
                      </a:r>
                      <a:r>
                        <a:rPr lang="en-US" sz="2000" b="1" baseline="0" dirty="0">
                          <a:solidFill>
                            <a:srgbClr val="0C657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by incident type, 2014</a:t>
                      </a:r>
                      <a:endParaRPr lang="en-US" sz="2000" b="1" dirty="0">
                        <a:solidFill>
                          <a:srgbClr val="0C657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50800" inden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/>
                      </a:pPr>
                      <a:endParaRPr lang="en-US" sz="2400" b="1" dirty="0">
                        <a:solidFill>
                          <a:srgbClr val="0C6570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rgbClr val="0C657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1" dirty="0">
                          <a:solidFill>
                            <a:srgbClr val="0C657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Police inquiry/search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953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Assault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934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Robbery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477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Graffiti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431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Malicious damage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428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Theft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400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Antisocial behaviour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362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Steal from person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298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Sexual</a:t>
                      </a:r>
                      <a:r>
                        <a:rPr lang="en-AU" sz="1800" b="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offences</a:t>
                      </a:r>
                      <a:endParaRPr lang="en-A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158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4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Other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508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8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3241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426800" y="251516"/>
            <a:ext cx="8145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0C6570"/>
                </a:solidFill>
              </a:rPr>
              <a:t>What factors are associated with a higher number of requests?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454" y="1461065"/>
            <a:ext cx="1075572" cy="10755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528" y="1457139"/>
            <a:ext cx="1083425" cy="10834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55" y="1461065"/>
            <a:ext cx="1075572" cy="10755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55" y="3253255"/>
            <a:ext cx="1075112" cy="107511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226" y="3249098"/>
            <a:ext cx="1083426" cy="108342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10" y="3262953"/>
            <a:ext cx="1055716" cy="105571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066800" y="2646218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Incidents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50672" y="2646218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Footfall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29912" y="2646218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Cameras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001683" y="4486923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Interchange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75611" y="4486923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Accessibility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29912" y="4486923"/>
            <a:ext cx="1842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Elevation</a:t>
            </a:r>
          </a:p>
        </p:txBody>
      </p:sp>
    </p:spTree>
    <p:extLst>
      <p:ext uri="{BB962C8B-B14F-4D97-AF65-F5344CB8AC3E}">
        <p14:creationId xmlns:p14="http://schemas.microsoft.com/office/powerpoint/2010/main" val="21474543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45271" y="922798"/>
            <a:ext cx="8229600" cy="25003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2600" dirty="0">
              <a:ea typeface="ＭＳ Ｐゴシック" pitchFamily="-106" charset="-128"/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Char char="•"/>
            </a:pPr>
            <a:endParaRPr lang="en-US" dirty="0">
              <a:ea typeface="ＭＳ Ｐゴシック" pitchFamily="-10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99" y="335354"/>
            <a:ext cx="8633118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rgbClr val="0C6570"/>
                </a:solidFill>
              </a:rPr>
              <a:t>What factors are associated with a higher number of requests?</a:t>
            </a:r>
          </a:p>
          <a:p>
            <a:r>
              <a:rPr lang="en-US" b="1" dirty="0" smtClean="0">
                <a:solidFill>
                  <a:srgbClr val="0C6570"/>
                </a:solidFill>
              </a:rPr>
              <a:t>Zero-inflated negative binomial regression </a:t>
            </a:r>
            <a:r>
              <a:rPr lang="en-US" b="1" dirty="0">
                <a:solidFill>
                  <a:srgbClr val="0C6570"/>
                </a:solidFill>
              </a:rPr>
              <a:t>model predicting number of requests per station (Incident rate ratios; n=303)</a:t>
            </a:r>
            <a:endParaRPr lang="en-US" sz="2800" b="1" dirty="0">
              <a:solidFill>
                <a:srgbClr val="0C657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7256470"/>
              </p:ext>
            </p:extLst>
          </p:nvPr>
        </p:nvGraphicFramePr>
        <p:xfrm>
          <a:off x="504497" y="1920403"/>
          <a:ext cx="8306994" cy="2987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53663" y="3741623"/>
            <a:ext cx="99653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006264"/>
                </a:solidFill>
              </a:rPr>
              <a:t>↑ </a:t>
            </a:r>
            <a:r>
              <a:rPr lang="en-US" b="1" dirty="0">
                <a:solidFill>
                  <a:srgbClr val="006264"/>
                </a:solidFill>
              </a:rPr>
              <a:t>100%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08587" y="3741623"/>
            <a:ext cx="99653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rgbClr val="006264"/>
                </a:solidFill>
              </a:rPr>
              <a:t>↑ 11%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74022" y="3741623"/>
            <a:ext cx="99653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rgbClr val="006264"/>
                </a:solidFill>
              </a:rPr>
              <a:t>↑ 5%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28946" y="3741623"/>
            <a:ext cx="99653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srgbClr val="006264"/>
                </a:solidFill>
              </a:rPr>
              <a:t>↓ 2%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40962" y="4835723"/>
            <a:ext cx="4738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/>
              <a:t>χ</a:t>
            </a:r>
            <a:r>
              <a:rPr lang="en-GB" sz="1400" baseline="30000" dirty="0"/>
              <a:t>2</a:t>
            </a:r>
            <a:r>
              <a:rPr lang="en-GB" sz="1400" dirty="0"/>
              <a:t>(4)=223.59, </a:t>
            </a:r>
            <a:r>
              <a:rPr lang="en-GB" sz="1400" i="1" dirty="0" smtClean="0"/>
              <a:t>p</a:t>
            </a:r>
            <a:r>
              <a:rPr lang="en-GB" sz="1400" dirty="0" smtClean="0"/>
              <a:t>&lt;0.001; McFadden’s </a:t>
            </a:r>
            <a:r>
              <a:rPr lang="en-GB" sz="1400" dirty="0"/>
              <a:t>Adjusted R</a:t>
            </a:r>
            <a:r>
              <a:rPr lang="en-GB" sz="1400" baseline="30000" dirty="0"/>
              <a:t>2</a:t>
            </a:r>
            <a:r>
              <a:rPr lang="en-GB" sz="1400" dirty="0"/>
              <a:t> </a:t>
            </a:r>
            <a:r>
              <a:rPr lang="en-GB" sz="1400" dirty="0" smtClean="0"/>
              <a:t>0.234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886148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owerPoint Template 16by9" id="{654E9F07-BC01-A94D-9191-CFF1D3E1B827}" vid="{413BF71F-CA0C-CB45-9EAD-D7F8E05B17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axCatchAll xmlns="7682a661-0ade-4637-84c8-77ce31dee783">
      <Value>126</Value>
      <Value>105</Value>
    </TaxCatchAll>
    <bc56bdda6a6a44c48d8cfdd96ad4c147 xmlns="e4ff26e6-61c9-4223-823f-818594960367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StartDate xmlns="http://schemas.microsoft.com/sharepoint/v3" xsi:nil="true"/>
    <PublishingExpiration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2F6017-A69D-4803-9ADA-700507A4DAFF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B308720-AFD1-4741-A73C-863B9D87FDAB}"/>
</file>

<file path=customXml/itemProps3.xml><?xml version="1.0" encoding="utf-8"?>
<ds:datastoreItem xmlns:ds="http://schemas.openxmlformats.org/officeDocument/2006/customXml" ds:itemID="{BF66A3DF-6DA5-496A-A596-30D14C7CB5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16by9</Template>
  <TotalTime>9916</TotalTime>
  <Words>864</Words>
  <Application>Microsoft Office PowerPoint</Application>
  <PresentationFormat>On-screen Show (16:9)</PresentationFormat>
  <Paragraphs>179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Anthony Morgan - Does CCTV help police solve crime?</dc:title>
  <dc:creator>Research Mac</dc:creator>
  <cp:keywords>[SEC=UNCLASSIFIED]</cp:keywords>
  <cp:lastModifiedBy>Florence Sin</cp:lastModifiedBy>
  <cp:revision>308</cp:revision>
  <cp:lastPrinted>2018-10-16T16:00:20Z</cp:lastPrinted>
  <dcterms:created xsi:type="dcterms:W3CDTF">2016-07-21T23:40:56Z</dcterms:created>
  <dcterms:modified xsi:type="dcterms:W3CDTF">2019-02-21T23:53:33Z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3" name="PM_SecurityClassification">
    <vt:lpwstr>UNCLASSIFIED</vt:lpwstr>
  </property>
  <property fmtid="{D5CDD505-2E9C-101B-9397-08002B2CF9AE}" pid="4" name="PM_Qualifier">
    <vt:lpwstr/>
  </property>
  <property fmtid="{D5CDD505-2E9C-101B-9397-08002B2CF9AE}" pid="5" name="PM_DisplayValueSecClassificationWithQualifier">
    <vt:lpwstr>UNCLASSIFIED</vt:lpwstr>
  </property>
  <property fmtid="{D5CDD505-2E9C-101B-9397-08002B2CF9AE}" pid="6" name="PM_InsertionValue">
    <vt:lpwstr>UNCLASSIFIED</vt:lpwstr>
  </property>
  <property fmtid="{D5CDD505-2E9C-101B-9397-08002B2CF9AE}" pid="7" name="PM_Originator_Hash_SHA1">
    <vt:lpwstr>FD6B3131D99FC6F8F674F44CB0EB40EBE01959A1</vt:lpwstr>
  </property>
  <property fmtid="{D5CDD505-2E9C-101B-9397-08002B2CF9AE}" pid="8" name="PM_Hash_Version">
    <vt:lpwstr>2014.1</vt:lpwstr>
  </property>
  <property fmtid="{D5CDD505-2E9C-101B-9397-08002B2CF9AE}" pid="9" name="PM_Hash_Salt">
    <vt:lpwstr>EFC108FF4198ECA95159EBADC830EB7F</vt:lpwstr>
  </property>
  <property fmtid="{D5CDD505-2E9C-101B-9397-08002B2CF9AE}" pid="10" name="PM_Hash_SHA1">
    <vt:lpwstr>4730F0DAE6C527932A530428655206A75C55C399</vt:lpwstr>
  </property>
  <property fmtid="{D5CDD505-2E9C-101B-9397-08002B2CF9AE}" pid="11" name="PM_PrintOutPlacement_PPT">
    <vt:lpwstr/>
  </property>
  <property fmtid="{D5CDD505-2E9C-101B-9397-08002B2CF9AE}" pid="12" name="PM_LastInsertion">
    <vt:lpwstr>UNCLASSIFIED</vt:lpwstr>
  </property>
  <property fmtid="{D5CDD505-2E9C-101B-9397-08002B2CF9AE}" pid="13" name="Content tags">
    <vt:lpwstr>105;#Conference proceedings / Presentations|c21264d4-9564-4e41-9805-0fcb8759ef5a</vt:lpwstr>
  </property>
  <property fmtid="{D5CDD505-2E9C-101B-9397-08002B2CF9AE}" pid="14" name="DC.Type.DocType (JSMS">
    <vt:lpwstr>126;#Presentation|96b9c332-40fe-4061-87fb-bc6c76567afe</vt:lpwstr>
  </property>
  <property fmtid="{D5CDD505-2E9C-101B-9397-08002B2CF9AE}" pid="15" name="bc56bdda6a6a44c48d8cfdd96ad4c1470">
    <vt:lpwstr>Presentation|96b9c332-40fe-4061-87fb-bc6c76567afe</vt:lpwstr>
  </property>
</Properties>
</file>