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4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4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4.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Override1.xml" ContentType="application/vnd.openxmlformats-officedocument.themeOverride+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79" r:id="rId2"/>
    <p:sldMasterId id="2147483797" r:id="rId3"/>
    <p:sldMasterId id="2147483813" r:id="rId4"/>
  </p:sldMasterIdLst>
  <p:notesMasterIdLst>
    <p:notesMasterId r:id="rId53"/>
  </p:notesMasterIdLst>
  <p:handoutMasterIdLst>
    <p:handoutMasterId r:id="rId54"/>
  </p:handoutMasterIdLst>
  <p:sldIdLst>
    <p:sldId id="257" r:id="rId5"/>
    <p:sldId id="267" r:id="rId6"/>
    <p:sldId id="336" r:id="rId7"/>
    <p:sldId id="337" r:id="rId8"/>
    <p:sldId id="306" r:id="rId9"/>
    <p:sldId id="342" r:id="rId10"/>
    <p:sldId id="338" r:id="rId11"/>
    <p:sldId id="339" r:id="rId12"/>
    <p:sldId id="343" r:id="rId13"/>
    <p:sldId id="344" r:id="rId14"/>
    <p:sldId id="345" r:id="rId15"/>
    <p:sldId id="346" r:id="rId16"/>
    <p:sldId id="325" r:id="rId17"/>
    <p:sldId id="330" r:id="rId18"/>
    <p:sldId id="328" r:id="rId19"/>
    <p:sldId id="329" r:id="rId20"/>
    <p:sldId id="332" r:id="rId21"/>
    <p:sldId id="333" r:id="rId22"/>
    <p:sldId id="334" r:id="rId23"/>
    <p:sldId id="293" r:id="rId24"/>
    <p:sldId id="294" r:id="rId25"/>
    <p:sldId id="296" r:id="rId26"/>
    <p:sldId id="379" r:id="rId27"/>
    <p:sldId id="380" r:id="rId28"/>
    <p:sldId id="381" r:id="rId29"/>
    <p:sldId id="298" r:id="rId30"/>
    <p:sldId id="299" r:id="rId31"/>
    <p:sldId id="370" r:id="rId32"/>
    <p:sldId id="371" r:id="rId33"/>
    <p:sldId id="295" r:id="rId34"/>
    <p:sldId id="347" r:id="rId35"/>
    <p:sldId id="348" r:id="rId36"/>
    <p:sldId id="349" r:id="rId37"/>
    <p:sldId id="350" r:id="rId38"/>
    <p:sldId id="351" r:id="rId39"/>
    <p:sldId id="378" r:id="rId40"/>
    <p:sldId id="355" r:id="rId41"/>
    <p:sldId id="356" r:id="rId42"/>
    <p:sldId id="357" r:id="rId43"/>
    <p:sldId id="358" r:id="rId44"/>
    <p:sldId id="359" r:id="rId45"/>
    <p:sldId id="361" r:id="rId46"/>
    <p:sldId id="362" r:id="rId47"/>
    <p:sldId id="363" r:id="rId48"/>
    <p:sldId id="375" r:id="rId49"/>
    <p:sldId id="376" r:id="rId50"/>
    <p:sldId id="382" r:id="rId51"/>
    <p:sldId id="373" r:id="rId52"/>
  </p:sldIdLst>
  <p:sldSz cx="9144000" cy="6858000" type="screen4x3"/>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521415D9-36F7-43E2-AB2F-B90AF26B5E84}">
      <p14:sectionLst xmlns:p14="http://schemas.microsoft.com/office/powerpoint/2010/main">
        <p14:section name="Default Section" id="{17F48336-C209-7144-840E-79FAD254572F}">
          <p14:sldIdLst>
            <p14:sldId id="257"/>
            <p14:sldId id="267"/>
            <p14:sldId id="336"/>
            <p14:sldId id="337"/>
            <p14:sldId id="306"/>
            <p14:sldId id="342"/>
            <p14:sldId id="338"/>
            <p14:sldId id="339"/>
            <p14:sldId id="343"/>
            <p14:sldId id="344"/>
            <p14:sldId id="345"/>
            <p14:sldId id="346"/>
            <p14:sldId id="325"/>
            <p14:sldId id="330"/>
            <p14:sldId id="328"/>
            <p14:sldId id="329"/>
            <p14:sldId id="332"/>
            <p14:sldId id="333"/>
            <p14:sldId id="334"/>
            <p14:sldId id="293"/>
            <p14:sldId id="294"/>
            <p14:sldId id="296"/>
            <p14:sldId id="379"/>
            <p14:sldId id="380"/>
            <p14:sldId id="381"/>
            <p14:sldId id="298"/>
            <p14:sldId id="299"/>
            <p14:sldId id="370"/>
            <p14:sldId id="371"/>
            <p14:sldId id="295"/>
            <p14:sldId id="347"/>
            <p14:sldId id="348"/>
            <p14:sldId id="349"/>
            <p14:sldId id="350"/>
            <p14:sldId id="351"/>
            <p14:sldId id="378"/>
            <p14:sldId id="355"/>
            <p14:sldId id="356"/>
            <p14:sldId id="357"/>
            <p14:sldId id="358"/>
            <p14:sldId id="359"/>
            <p14:sldId id="361"/>
            <p14:sldId id="362"/>
            <p14:sldId id="363"/>
            <p14:sldId id="375"/>
            <p14:sldId id="376"/>
            <p14:sldId id="382"/>
            <p14:sldId id="3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9" autoAdjust="0"/>
    <p:restoredTop sz="74820" autoAdjust="0"/>
  </p:normalViewPr>
  <p:slideViewPr>
    <p:cSldViewPr snapToGrid="0" snapToObjects="1">
      <p:cViewPr>
        <p:scale>
          <a:sx n="90" d="100"/>
          <a:sy n="90" d="100"/>
        </p:scale>
        <p:origin x="-1560" y="17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0" d="100"/>
          <a:sy n="70" d="100"/>
        </p:scale>
        <p:origin x="-3246"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058ADFA-B5AC-DB4A-9447-C02DC81770F7}" type="datetime1">
              <a:rPr lang="en-AU" smtClean="0"/>
              <a:t>12/02/2019</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3AF5213-7107-1948-8ADC-63EAC65A57AA}" type="slidenum">
              <a:rPr lang="en-US" smtClean="0"/>
              <a:t>‹#›</a:t>
            </a:fld>
            <a:endParaRPr lang="en-US"/>
          </a:p>
        </p:txBody>
      </p:sp>
    </p:spTree>
    <p:extLst>
      <p:ext uri="{BB962C8B-B14F-4D97-AF65-F5344CB8AC3E}">
        <p14:creationId xmlns:p14="http://schemas.microsoft.com/office/powerpoint/2010/main" val="3622458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FE56A36-AE91-1B42-8A72-C9BFD02AF885}" type="datetime1">
              <a:rPr lang="en-AU" smtClean="0"/>
              <a:t>12/02/2019</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6DD55D15-9B28-A748-81C9-D6F71FD6C19B}" type="slidenum">
              <a:rPr lang="en-US" smtClean="0"/>
              <a:t>‹#›</a:t>
            </a:fld>
            <a:endParaRPr lang="en-US"/>
          </a:p>
        </p:txBody>
      </p:sp>
    </p:spTree>
    <p:extLst>
      <p:ext uri="{BB962C8B-B14F-4D97-AF65-F5344CB8AC3E}">
        <p14:creationId xmlns:p14="http://schemas.microsoft.com/office/powerpoint/2010/main" val="920961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1</a:t>
            </a:fld>
            <a:endParaRPr lang="en-US"/>
          </a:p>
        </p:txBody>
      </p:sp>
    </p:spTree>
    <p:extLst>
      <p:ext uri="{BB962C8B-B14F-4D97-AF65-F5344CB8AC3E}">
        <p14:creationId xmlns:p14="http://schemas.microsoft.com/office/powerpoint/2010/main" val="4218300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10</a:t>
            </a:fld>
            <a:endParaRPr lang="en-US"/>
          </a:p>
        </p:txBody>
      </p:sp>
    </p:spTree>
    <p:extLst>
      <p:ext uri="{BB962C8B-B14F-4D97-AF65-F5344CB8AC3E}">
        <p14:creationId xmlns:p14="http://schemas.microsoft.com/office/powerpoint/2010/main" val="10897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11</a:t>
            </a:fld>
            <a:endParaRPr lang="en-US"/>
          </a:p>
        </p:txBody>
      </p:sp>
    </p:spTree>
    <p:extLst>
      <p:ext uri="{BB962C8B-B14F-4D97-AF65-F5344CB8AC3E}">
        <p14:creationId xmlns:p14="http://schemas.microsoft.com/office/powerpoint/2010/main" val="44666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3473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13</a:t>
            </a:fld>
            <a:endParaRPr lang="en-US" dirty="0"/>
          </a:p>
        </p:txBody>
      </p:sp>
    </p:spTree>
    <p:extLst>
      <p:ext uri="{BB962C8B-B14F-4D97-AF65-F5344CB8AC3E}">
        <p14:creationId xmlns:p14="http://schemas.microsoft.com/office/powerpoint/2010/main" val="342683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14</a:t>
            </a:fld>
            <a:endParaRPr lang="en-US"/>
          </a:p>
        </p:txBody>
      </p:sp>
    </p:spTree>
    <p:extLst>
      <p:ext uri="{BB962C8B-B14F-4D97-AF65-F5344CB8AC3E}">
        <p14:creationId xmlns:p14="http://schemas.microsoft.com/office/powerpoint/2010/main" val="2991211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15</a:t>
            </a:fld>
            <a:endParaRPr lang="en-US" dirty="0"/>
          </a:p>
        </p:txBody>
      </p:sp>
    </p:spTree>
    <p:extLst>
      <p:ext uri="{BB962C8B-B14F-4D97-AF65-F5344CB8AC3E}">
        <p14:creationId xmlns:p14="http://schemas.microsoft.com/office/powerpoint/2010/main" val="427198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1503" indent="-321503">
              <a:buFont typeface="Arial" pitchFamily="34" charset="0"/>
              <a:buChar char="•"/>
              <a:defRPr/>
            </a:pPr>
            <a:endParaRPr lang="en-US" sz="1200" dirty="0" smtClean="0"/>
          </a:p>
          <a:p>
            <a:pPr marL="0" indent="0">
              <a:defRPr/>
            </a:pPr>
            <a:endParaRPr lang="en-US" sz="1200" dirty="0" smtClean="0"/>
          </a:p>
          <a:p>
            <a:pPr marL="321503" indent="-321503">
              <a:buFont typeface="Arial" pitchFamily="34" charset="0"/>
              <a:buChar char="•"/>
              <a:defRPr/>
            </a:pPr>
            <a:endParaRPr lang="en-AU" sz="1200" dirty="0" smtClean="0"/>
          </a:p>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16</a:t>
            </a:fld>
            <a:endParaRPr lang="en-US" dirty="0"/>
          </a:p>
        </p:txBody>
      </p:sp>
    </p:spTree>
    <p:extLst>
      <p:ext uri="{BB962C8B-B14F-4D97-AF65-F5344CB8AC3E}">
        <p14:creationId xmlns:p14="http://schemas.microsoft.com/office/powerpoint/2010/main" val="378364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17</a:t>
            </a:fld>
            <a:endParaRPr lang="en-US"/>
          </a:p>
        </p:txBody>
      </p:sp>
    </p:spTree>
    <p:extLst>
      <p:ext uri="{BB962C8B-B14F-4D97-AF65-F5344CB8AC3E}">
        <p14:creationId xmlns:p14="http://schemas.microsoft.com/office/powerpoint/2010/main" val="1684898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18</a:t>
            </a:fld>
            <a:endParaRPr lang="en-US"/>
          </a:p>
        </p:txBody>
      </p:sp>
    </p:spTree>
    <p:extLst>
      <p:ext uri="{BB962C8B-B14F-4D97-AF65-F5344CB8AC3E}">
        <p14:creationId xmlns:p14="http://schemas.microsoft.com/office/powerpoint/2010/main" val="365098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19</a:t>
            </a:fld>
            <a:endParaRPr lang="en-US" dirty="0"/>
          </a:p>
        </p:txBody>
      </p:sp>
    </p:spTree>
    <p:extLst>
      <p:ext uri="{BB962C8B-B14F-4D97-AF65-F5344CB8AC3E}">
        <p14:creationId xmlns:p14="http://schemas.microsoft.com/office/powerpoint/2010/main" val="341567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a:t>
            </a:fld>
            <a:endParaRPr lang="en-US"/>
          </a:p>
        </p:txBody>
      </p:sp>
    </p:spTree>
    <p:extLst>
      <p:ext uri="{BB962C8B-B14F-4D97-AF65-F5344CB8AC3E}">
        <p14:creationId xmlns:p14="http://schemas.microsoft.com/office/powerpoint/2010/main" val="1416034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20</a:t>
            </a:fld>
            <a:endParaRPr lang="en-US"/>
          </a:p>
        </p:txBody>
      </p:sp>
    </p:spTree>
    <p:extLst>
      <p:ext uri="{BB962C8B-B14F-4D97-AF65-F5344CB8AC3E}">
        <p14:creationId xmlns:p14="http://schemas.microsoft.com/office/powerpoint/2010/main" val="203329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21</a:t>
            </a:fld>
            <a:endParaRPr lang="en-US"/>
          </a:p>
        </p:txBody>
      </p:sp>
    </p:spTree>
    <p:extLst>
      <p:ext uri="{BB962C8B-B14F-4D97-AF65-F5344CB8AC3E}">
        <p14:creationId xmlns:p14="http://schemas.microsoft.com/office/powerpoint/2010/main" val="4008741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22</a:t>
            </a:fld>
            <a:endParaRPr lang="en-US"/>
          </a:p>
        </p:txBody>
      </p:sp>
    </p:spTree>
    <p:extLst>
      <p:ext uri="{BB962C8B-B14F-4D97-AF65-F5344CB8AC3E}">
        <p14:creationId xmlns:p14="http://schemas.microsoft.com/office/powerpoint/2010/main" val="216541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23</a:t>
            </a:fld>
            <a:endParaRPr lang="en-US"/>
          </a:p>
        </p:txBody>
      </p:sp>
    </p:spTree>
    <p:extLst>
      <p:ext uri="{BB962C8B-B14F-4D97-AF65-F5344CB8AC3E}">
        <p14:creationId xmlns:p14="http://schemas.microsoft.com/office/powerpoint/2010/main" val="1431121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24</a:t>
            </a:fld>
            <a:endParaRPr lang="en-US"/>
          </a:p>
        </p:txBody>
      </p:sp>
    </p:spTree>
    <p:extLst>
      <p:ext uri="{BB962C8B-B14F-4D97-AF65-F5344CB8AC3E}">
        <p14:creationId xmlns:p14="http://schemas.microsoft.com/office/powerpoint/2010/main" val="3430587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25</a:t>
            </a:fld>
            <a:endParaRPr lang="en-US"/>
          </a:p>
        </p:txBody>
      </p:sp>
    </p:spTree>
    <p:extLst>
      <p:ext uri="{BB962C8B-B14F-4D97-AF65-F5344CB8AC3E}">
        <p14:creationId xmlns:p14="http://schemas.microsoft.com/office/powerpoint/2010/main" val="343058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26</a:t>
            </a:fld>
            <a:endParaRPr lang="en-US"/>
          </a:p>
        </p:txBody>
      </p:sp>
    </p:spTree>
    <p:extLst>
      <p:ext uri="{BB962C8B-B14F-4D97-AF65-F5344CB8AC3E}">
        <p14:creationId xmlns:p14="http://schemas.microsoft.com/office/powerpoint/2010/main" val="3455636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27</a:t>
            </a:fld>
            <a:endParaRPr lang="en-US"/>
          </a:p>
        </p:txBody>
      </p:sp>
    </p:spTree>
    <p:extLst>
      <p:ext uri="{BB962C8B-B14F-4D97-AF65-F5344CB8AC3E}">
        <p14:creationId xmlns:p14="http://schemas.microsoft.com/office/powerpoint/2010/main" val="3747544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28</a:t>
            </a:fld>
            <a:endParaRPr lang="en-US"/>
          </a:p>
        </p:txBody>
      </p:sp>
    </p:spTree>
    <p:extLst>
      <p:ext uri="{BB962C8B-B14F-4D97-AF65-F5344CB8AC3E}">
        <p14:creationId xmlns:p14="http://schemas.microsoft.com/office/powerpoint/2010/main" val="248653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29</a:t>
            </a:fld>
            <a:endParaRPr lang="en-US"/>
          </a:p>
        </p:txBody>
      </p:sp>
    </p:spTree>
    <p:extLst>
      <p:ext uri="{BB962C8B-B14F-4D97-AF65-F5344CB8AC3E}">
        <p14:creationId xmlns:p14="http://schemas.microsoft.com/office/powerpoint/2010/main" val="373306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3</a:t>
            </a:fld>
            <a:endParaRPr lang="en-US"/>
          </a:p>
        </p:txBody>
      </p:sp>
    </p:spTree>
    <p:extLst>
      <p:ext uri="{BB962C8B-B14F-4D97-AF65-F5344CB8AC3E}">
        <p14:creationId xmlns:p14="http://schemas.microsoft.com/office/powerpoint/2010/main" val="3670892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30</a:t>
            </a:fld>
            <a:endParaRPr lang="en-US"/>
          </a:p>
        </p:txBody>
      </p:sp>
    </p:spTree>
    <p:extLst>
      <p:ext uri="{BB962C8B-B14F-4D97-AF65-F5344CB8AC3E}">
        <p14:creationId xmlns:p14="http://schemas.microsoft.com/office/powerpoint/2010/main" val="2497985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31</a:t>
            </a:fld>
            <a:endParaRPr lang="en-US" dirty="0"/>
          </a:p>
        </p:txBody>
      </p:sp>
    </p:spTree>
    <p:extLst>
      <p:ext uri="{BB962C8B-B14F-4D97-AF65-F5344CB8AC3E}">
        <p14:creationId xmlns:p14="http://schemas.microsoft.com/office/powerpoint/2010/main" val="3426839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trike="noStrike" baseline="0"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32</a:t>
            </a:fld>
            <a:endParaRPr lang="en-US"/>
          </a:p>
        </p:txBody>
      </p:sp>
    </p:spTree>
    <p:extLst>
      <p:ext uri="{BB962C8B-B14F-4D97-AF65-F5344CB8AC3E}">
        <p14:creationId xmlns:p14="http://schemas.microsoft.com/office/powerpoint/2010/main" val="2027161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33</a:t>
            </a:fld>
            <a:endParaRPr lang="en-US"/>
          </a:p>
        </p:txBody>
      </p:sp>
    </p:spTree>
    <p:extLst>
      <p:ext uri="{BB962C8B-B14F-4D97-AF65-F5344CB8AC3E}">
        <p14:creationId xmlns:p14="http://schemas.microsoft.com/office/powerpoint/2010/main" val="1948940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34</a:t>
            </a:fld>
            <a:endParaRPr lang="en-US"/>
          </a:p>
        </p:txBody>
      </p:sp>
    </p:spTree>
    <p:extLst>
      <p:ext uri="{BB962C8B-B14F-4D97-AF65-F5344CB8AC3E}">
        <p14:creationId xmlns:p14="http://schemas.microsoft.com/office/powerpoint/2010/main" val="2033294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35</a:t>
            </a:fld>
            <a:endParaRPr lang="en-US"/>
          </a:p>
        </p:txBody>
      </p:sp>
    </p:spTree>
    <p:extLst>
      <p:ext uri="{BB962C8B-B14F-4D97-AF65-F5344CB8AC3E}">
        <p14:creationId xmlns:p14="http://schemas.microsoft.com/office/powerpoint/2010/main" val="284816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36</a:t>
            </a:fld>
            <a:endParaRPr lang="en-US"/>
          </a:p>
        </p:txBody>
      </p:sp>
    </p:spTree>
    <p:extLst>
      <p:ext uri="{BB962C8B-B14F-4D97-AF65-F5344CB8AC3E}">
        <p14:creationId xmlns:p14="http://schemas.microsoft.com/office/powerpoint/2010/main" val="979204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37</a:t>
            </a:fld>
            <a:endParaRPr lang="en-US"/>
          </a:p>
        </p:txBody>
      </p:sp>
    </p:spTree>
    <p:extLst>
      <p:ext uri="{BB962C8B-B14F-4D97-AF65-F5344CB8AC3E}">
        <p14:creationId xmlns:p14="http://schemas.microsoft.com/office/powerpoint/2010/main" val="2884815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38</a:t>
            </a:fld>
            <a:endParaRPr lang="en-US"/>
          </a:p>
        </p:txBody>
      </p:sp>
    </p:spTree>
    <p:extLst>
      <p:ext uri="{BB962C8B-B14F-4D97-AF65-F5344CB8AC3E}">
        <p14:creationId xmlns:p14="http://schemas.microsoft.com/office/powerpoint/2010/main" val="44666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39</a:t>
            </a:fld>
            <a:endParaRPr lang="en-US"/>
          </a:p>
        </p:txBody>
      </p:sp>
    </p:spTree>
    <p:extLst>
      <p:ext uri="{BB962C8B-B14F-4D97-AF65-F5344CB8AC3E}">
        <p14:creationId xmlns:p14="http://schemas.microsoft.com/office/powerpoint/2010/main" val="10897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a:t>
            </a:fld>
            <a:endParaRPr lang="en-US"/>
          </a:p>
        </p:txBody>
      </p:sp>
    </p:spTree>
    <p:extLst>
      <p:ext uri="{BB962C8B-B14F-4D97-AF65-F5344CB8AC3E}">
        <p14:creationId xmlns:p14="http://schemas.microsoft.com/office/powerpoint/2010/main" val="522096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40</a:t>
            </a:fld>
            <a:endParaRPr lang="en-US"/>
          </a:p>
        </p:txBody>
      </p:sp>
    </p:spTree>
    <p:extLst>
      <p:ext uri="{BB962C8B-B14F-4D97-AF65-F5344CB8AC3E}">
        <p14:creationId xmlns:p14="http://schemas.microsoft.com/office/powerpoint/2010/main" val="4192196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41</a:t>
            </a:fld>
            <a:endParaRPr lang="en-US"/>
          </a:p>
        </p:txBody>
      </p:sp>
    </p:spTree>
    <p:extLst>
      <p:ext uri="{BB962C8B-B14F-4D97-AF65-F5344CB8AC3E}">
        <p14:creationId xmlns:p14="http://schemas.microsoft.com/office/powerpoint/2010/main" val="3430440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42</a:t>
            </a:fld>
            <a:endParaRPr lang="en-US"/>
          </a:p>
        </p:txBody>
      </p:sp>
    </p:spTree>
    <p:extLst>
      <p:ext uri="{BB962C8B-B14F-4D97-AF65-F5344CB8AC3E}">
        <p14:creationId xmlns:p14="http://schemas.microsoft.com/office/powerpoint/2010/main" val="2051931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43</a:t>
            </a:fld>
            <a:endParaRPr lang="en-US"/>
          </a:p>
        </p:txBody>
      </p:sp>
    </p:spTree>
    <p:extLst>
      <p:ext uri="{BB962C8B-B14F-4D97-AF65-F5344CB8AC3E}">
        <p14:creationId xmlns:p14="http://schemas.microsoft.com/office/powerpoint/2010/main" val="766359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44</a:t>
            </a:fld>
            <a:endParaRPr lang="en-US"/>
          </a:p>
        </p:txBody>
      </p:sp>
    </p:spTree>
    <p:extLst>
      <p:ext uri="{BB962C8B-B14F-4D97-AF65-F5344CB8AC3E}">
        <p14:creationId xmlns:p14="http://schemas.microsoft.com/office/powerpoint/2010/main" val="10123658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45</a:t>
            </a:fld>
            <a:endParaRPr lang="en-US"/>
          </a:p>
        </p:txBody>
      </p:sp>
    </p:spTree>
    <p:extLst>
      <p:ext uri="{BB962C8B-B14F-4D97-AF65-F5344CB8AC3E}">
        <p14:creationId xmlns:p14="http://schemas.microsoft.com/office/powerpoint/2010/main" val="239064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46</a:t>
            </a:fld>
            <a:endParaRPr lang="en-US"/>
          </a:p>
        </p:txBody>
      </p:sp>
    </p:spTree>
    <p:extLst>
      <p:ext uri="{BB962C8B-B14F-4D97-AF65-F5344CB8AC3E}">
        <p14:creationId xmlns:p14="http://schemas.microsoft.com/office/powerpoint/2010/main" val="2781778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t>47</a:t>
            </a:fld>
            <a:endParaRPr lang="en-US"/>
          </a:p>
        </p:txBody>
      </p:sp>
    </p:spTree>
    <p:extLst>
      <p:ext uri="{BB962C8B-B14F-4D97-AF65-F5344CB8AC3E}">
        <p14:creationId xmlns:p14="http://schemas.microsoft.com/office/powerpoint/2010/main" val="2760904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DD55D15-9B28-A748-81C9-D6F71FD6C19B}" type="slidenum">
              <a:rPr lang="en-US" smtClean="0"/>
              <a:t>48</a:t>
            </a:fld>
            <a:endParaRPr lang="en-US"/>
          </a:p>
        </p:txBody>
      </p:sp>
    </p:spTree>
    <p:extLst>
      <p:ext uri="{BB962C8B-B14F-4D97-AF65-F5344CB8AC3E}">
        <p14:creationId xmlns:p14="http://schemas.microsoft.com/office/powerpoint/2010/main" val="1394358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D55D15-9B28-A748-81C9-D6F71FD6C19B}" type="slidenum">
              <a:rPr lang="en-US" smtClean="0"/>
              <a:t>5</a:t>
            </a:fld>
            <a:endParaRPr lang="en-US"/>
          </a:p>
        </p:txBody>
      </p:sp>
    </p:spTree>
    <p:extLst>
      <p:ext uri="{BB962C8B-B14F-4D97-AF65-F5344CB8AC3E}">
        <p14:creationId xmlns:p14="http://schemas.microsoft.com/office/powerpoint/2010/main" val="2655440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D55D15-9B28-A748-81C9-D6F71FD6C19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4729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7</a:t>
            </a:fld>
            <a:endParaRPr lang="en-US"/>
          </a:p>
        </p:txBody>
      </p:sp>
    </p:spTree>
    <p:extLst>
      <p:ext uri="{BB962C8B-B14F-4D97-AF65-F5344CB8AC3E}">
        <p14:creationId xmlns:p14="http://schemas.microsoft.com/office/powerpoint/2010/main" val="33279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8</a:t>
            </a:fld>
            <a:endParaRPr lang="en-US"/>
          </a:p>
        </p:txBody>
      </p:sp>
    </p:spTree>
    <p:extLst>
      <p:ext uri="{BB962C8B-B14F-4D97-AF65-F5344CB8AC3E}">
        <p14:creationId xmlns:p14="http://schemas.microsoft.com/office/powerpoint/2010/main" val="31405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p:txBody>
      </p:sp>
      <p:sp>
        <p:nvSpPr>
          <p:cNvPr id="4" name="Slide Number Placeholder 3"/>
          <p:cNvSpPr>
            <a:spLocks noGrp="1"/>
          </p:cNvSpPr>
          <p:nvPr>
            <p:ph type="sldNum" sz="quarter" idx="10"/>
          </p:nvPr>
        </p:nvSpPr>
        <p:spPr/>
        <p:txBody>
          <a:bodyPr/>
          <a:lstStyle/>
          <a:p>
            <a:fld id="{6DD55D15-9B28-A748-81C9-D6F71FD6C19B}" type="slidenum">
              <a:rPr lang="en-US" smtClean="0"/>
              <a:t>9</a:t>
            </a:fld>
            <a:endParaRPr lang="en-US"/>
          </a:p>
        </p:txBody>
      </p:sp>
    </p:spTree>
    <p:extLst>
      <p:ext uri="{BB962C8B-B14F-4D97-AF65-F5344CB8AC3E}">
        <p14:creationId xmlns:p14="http://schemas.microsoft.com/office/powerpoint/2010/main" val="2027161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ck">
    <p:bg>
      <p:bgPr>
        <a:solidFill>
          <a:srgbClr val="2D2D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118" y="4176293"/>
            <a:ext cx="7167850" cy="1296144"/>
          </a:xfrm>
          <a:prstGeom prst="rect">
            <a:avLst/>
          </a:prstGeom>
        </p:spPr>
        <p:txBody>
          <a:bodyPr lIns="0" tIns="0" rIns="0" bIns="0"/>
          <a:lstStyle>
            <a:lvl1pPr algn="l">
              <a:defRPr sz="3800" baseline="0">
                <a:solidFill>
                  <a:schemeClr val="bg1"/>
                </a:solidFill>
                <a:latin typeface="+mn-lt"/>
              </a:defRPr>
            </a:lvl1pPr>
          </a:lstStyle>
          <a:p>
            <a:r>
              <a:rPr lang="en-US" dirty="0" smtClean="0"/>
              <a:t>Presentation title goes here </a:t>
            </a:r>
            <a:br>
              <a:rPr lang="en-US" dirty="0" smtClean="0"/>
            </a:br>
            <a:r>
              <a:rPr lang="en-US" dirty="0" smtClean="0"/>
              <a:t>and can go over two lines</a:t>
            </a:r>
            <a:endParaRPr lang="en-AU" dirty="0"/>
          </a:p>
        </p:txBody>
      </p:sp>
      <p:sp>
        <p:nvSpPr>
          <p:cNvPr id="13" name="Content Placeholder 12"/>
          <p:cNvSpPr>
            <a:spLocks noGrp="1"/>
          </p:cNvSpPr>
          <p:nvPr>
            <p:ph sz="quarter" idx="10" hasCustomPrompt="1"/>
          </p:nvPr>
        </p:nvSpPr>
        <p:spPr>
          <a:xfrm>
            <a:off x="1077118" y="5454295"/>
            <a:ext cx="7167850" cy="288032"/>
          </a:xfrm>
          <a:prstGeom prst="rect">
            <a:avLst/>
          </a:prstGeom>
        </p:spPr>
        <p:txBody>
          <a:bodyPr vert="horz" lIns="0" tIns="0" rIns="0" bIns="0"/>
          <a:lstStyle>
            <a:lvl1pPr marL="0" indent="0">
              <a:buNone/>
              <a:defRPr sz="2000" b="1" baseline="0">
                <a:solidFill>
                  <a:srgbClr val="BD9C55"/>
                </a:solidFill>
              </a:defRPr>
            </a:lvl1pPr>
          </a:lstStyle>
          <a:p>
            <a:pPr lvl="0"/>
            <a:r>
              <a:rPr lang="en-AU" dirty="0" smtClean="0"/>
              <a:t>Author name and date</a:t>
            </a:r>
            <a:endParaRPr lang="en-US" dirty="0"/>
          </a:p>
        </p:txBody>
      </p:sp>
      <p:pic>
        <p:nvPicPr>
          <p:cNvPr id="5" name="Picture 4" descr="Kirby_Templates_PPT.pdf"/>
          <p:cNvPicPr>
            <a:picLocks noChangeAspect="1"/>
          </p:cNvPicPr>
          <p:nvPr userDrawn="1"/>
        </p:nvPicPr>
        <p:blipFill rotWithShape="1">
          <a:blip r:embed="rId2">
            <a:extLst>
              <a:ext uri="{28A0092B-C50C-407E-A947-70E740481C1C}">
                <a14:useLocalDpi xmlns:a14="http://schemas.microsoft.com/office/drawing/2010/main" val="0"/>
              </a:ext>
            </a:extLst>
          </a:blip>
          <a:srcRect r="54301" b="60454"/>
          <a:stretch/>
        </p:blipFill>
        <p:spPr>
          <a:xfrm>
            <a:off x="0" y="0"/>
            <a:ext cx="4178710" cy="2712065"/>
          </a:xfrm>
          <a:prstGeom prst="rect">
            <a:avLst/>
          </a:prstGeom>
        </p:spPr>
      </p:pic>
    </p:spTree>
    <p:extLst>
      <p:ext uri="{BB962C8B-B14F-4D97-AF65-F5344CB8AC3E}">
        <p14:creationId xmlns:p14="http://schemas.microsoft.com/office/powerpoint/2010/main" val="1708010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Go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a:xfrm>
            <a:off x="518864" y="109736"/>
            <a:ext cx="6311153" cy="240537"/>
          </a:xfrm>
        </p:spPr>
        <p:txBody>
          <a:bodyPr/>
          <a:lstStyle/>
          <a:p>
            <a:r>
              <a:rPr lang="en-US" dirty="0" smtClean="0"/>
              <a:t>Presentation Title  //  edit 'Header &amp; Footer' to change or remove </a:t>
            </a:r>
          </a:p>
        </p:txBody>
      </p:sp>
      <p:sp>
        <p:nvSpPr>
          <p:cNvPr id="3" name="Slide Number Placeholder 2"/>
          <p:cNvSpPr>
            <a:spLocks noGrp="1"/>
          </p:cNvSpPr>
          <p:nvPr>
            <p:ph type="sldNum" sz="quarter" idx="11"/>
          </p:nvPr>
        </p:nvSpPr>
        <p:spPr>
          <a:xfrm>
            <a:off x="-3507088"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40415504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55878C-6F63-4D09-B501-5A3B4C0492DB}" type="datetimeFigureOut">
              <a:rPr lang="en-AU" smtClean="0"/>
              <a:pPr/>
              <a:t>12/02/2019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D1E63E1-28F0-4565-88BD-2B642A800F0C}" type="slidenum">
              <a:rPr lang="en-AU" smtClean="0"/>
              <a:pPr/>
              <a:t>‹#›</a:t>
            </a:fld>
            <a:endParaRPr lang="en-AU"/>
          </a:p>
        </p:txBody>
      </p:sp>
    </p:spTree>
    <p:extLst>
      <p:ext uri="{BB962C8B-B14F-4D97-AF65-F5344CB8AC3E}">
        <p14:creationId xmlns:p14="http://schemas.microsoft.com/office/powerpoint/2010/main" val="318061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1" name="Rectangle 10"/>
          <p:cNvSpPr/>
          <p:nvPr userDrawn="1"/>
        </p:nvSpPr>
        <p:spPr>
          <a:xfrm>
            <a:off x="0" y="436623"/>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1" y="1255677"/>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15026"/>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6"/>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29490528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ics - Gold">
    <p:bg>
      <p:bgPr>
        <a:solidFill>
          <a:schemeClr val="bg2"/>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2">
                    <a:lumMod val="40000"/>
                    <a:lumOff val="60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3"/>
          </p:nvPr>
        </p:nvSpPr>
        <p:spPr>
          <a:xfrm>
            <a:off x="-3372617" y="6525344"/>
            <a:ext cx="668065" cy="251748"/>
          </a:xfrm>
        </p:spPr>
        <p:txBody>
          <a:bodyPr/>
          <a:lstStyle>
            <a:lvl1pPr>
              <a:defRPr b="0">
                <a:solidFill>
                  <a:schemeClr val="bg2"/>
                </a:solidFill>
              </a:defRPr>
            </a:lvl1pPr>
          </a:lstStyle>
          <a:p>
            <a:fld id="{8C385F23-470B-B540-9492-8220B9E90E81}" type="slidenum">
              <a:rPr lang="en-US" smtClean="0">
                <a:solidFill>
                  <a:srgbClr val="BE9D5A"/>
                </a:solidFill>
              </a:rPr>
              <a:pPr/>
              <a:t>‹#›</a:t>
            </a:fld>
            <a:endParaRPr lang="en-US" dirty="0">
              <a:solidFill>
                <a:srgbClr val="BE9D5A"/>
              </a:solidFill>
            </a:endParaRPr>
          </a:p>
        </p:txBody>
      </p:sp>
    </p:spTree>
    <p:extLst>
      <p:ext uri="{BB962C8B-B14F-4D97-AF65-F5344CB8AC3E}">
        <p14:creationId xmlns:p14="http://schemas.microsoft.com/office/powerpoint/2010/main" val="599622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ics - Whit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75000"/>
                  </a:schemeClr>
                </a:solidFill>
                <a:latin typeface="+mn-lt"/>
              </a:defRPr>
            </a:lvl1pPr>
          </a:lstStyle>
          <a:p>
            <a:pPr lvl="0"/>
            <a:r>
              <a:rPr lang="en-US" dirty="0" smtClean="0"/>
              <a:t>Topic A</a:t>
            </a:r>
          </a:p>
        </p:txBody>
      </p:sp>
      <p:sp>
        <p:nvSpPr>
          <p:cNvPr id="4" name="Footer Placeholder 3"/>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5" name="Slide Number Placeholder 4"/>
          <p:cNvSpPr>
            <a:spLocks noGrp="1"/>
          </p:cNvSpPr>
          <p:nvPr>
            <p:ph type="sldNum" sz="quarter" idx="13"/>
          </p:nvPr>
        </p:nvSpPr>
        <p:spPr>
          <a:xfrm>
            <a:off x="-3529500"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1964109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 Grey">
    <p:bg>
      <p:bgPr>
        <a:solidFill>
          <a:schemeClr val="bg1">
            <a:lumMod val="65000"/>
          </a:schemeClr>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85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3"/>
          </p:nvPr>
        </p:nvSpPr>
        <p:spPr>
          <a:xfrm>
            <a:off x="-3499617"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7623618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Rectangle 10"/>
          <p:cNvSpPr/>
          <p:nvPr userDrawn="1"/>
        </p:nvSpPr>
        <p:spPr>
          <a:xfrm>
            <a:off x="0" y="436623"/>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1" y="1255677"/>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15026"/>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6"/>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11933020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long title">
    <p:spTree>
      <p:nvGrpSpPr>
        <p:cNvPr id="1" name=""/>
        <p:cNvGrpSpPr/>
        <p:nvPr/>
      </p:nvGrpSpPr>
      <p:grpSpPr>
        <a:xfrm>
          <a:off x="0" y="0"/>
          <a:ext cx="0" cy="0"/>
          <a:chOff x="0" y="0"/>
          <a:chExt cx="0" cy="0"/>
        </a:xfrm>
      </p:grpSpPr>
      <p:sp>
        <p:nvSpPr>
          <p:cNvPr id="11" name="Rectangle 10"/>
          <p:cNvSpPr/>
          <p:nvPr userDrawn="1"/>
        </p:nvSpPr>
        <p:spPr>
          <a:xfrm>
            <a:off x="0" y="443473"/>
            <a:ext cx="9144000" cy="961991"/>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a:spLocks noGrp="1"/>
          </p:cNvSpPr>
          <p:nvPr>
            <p:ph type="title" hasCustomPrompt="1"/>
          </p:nvPr>
        </p:nvSpPr>
        <p:spPr>
          <a:xfrm>
            <a:off x="518864" y="515025"/>
            <a:ext cx="8085584" cy="799297"/>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This template is for slides with long titles that go over two lines</a:t>
            </a:r>
            <a:endParaRPr lang="en-AU" dirty="0"/>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6" name="Slide Number Placeholder 1"/>
          <p:cNvSpPr>
            <a:spLocks noGrp="1"/>
          </p:cNvSpPr>
          <p:nvPr>
            <p:ph type="sldNum" sz="quarter" idx="12"/>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12" name="Content Placeholder 2"/>
          <p:cNvSpPr>
            <a:spLocks noGrp="1"/>
          </p:cNvSpPr>
          <p:nvPr>
            <p:ph sz="quarter" idx="13" hasCustomPrompt="1"/>
          </p:nvPr>
        </p:nvSpPr>
        <p:spPr>
          <a:xfrm>
            <a:off x="517141" y="1600819"/>
            <a:ext cx="8086412" cy="4629652"/>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2" name="Footer Placeholder 1"/>
          <p:cNvSpPr>
            <a:spLocks noGrp="1"/>
          </p:cNvSpPr>
          <p:nvPr>
            <p:ph type="ftr" sz="quarter" idx="14"/>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18559072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lumMod val="6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133559"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9218041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380088"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3527902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7118" y="4176293"/>
            <a:ext cx="7167850" cy="1296144"/>
          </a:xfrm>
          <a:prstGeom prst="rect">
            <a:avLst/>
          </a:prstGeom>
        </p:spPr>
        <p:txBody>
          <a:bodyPr lIns="0" tIns="0" rIns="0" bIns="0"/>
          <a:lstStyle>
            <a:lvl1pPr algn="l">
              <a:defRPr sz="3800" baseline="0">
                <a:solidFill>
                  <a:srgbClr val="000000"/>
                </a:solidFill>
                <a:latin typeface="+mn-lt"/>
              </a:defRPr>
            </a:lvl1pPr>
          </a:lstStyle>
          <a:p>
            <a:r>
              <a:rPr lang="en-US" dirty="0" smtClean="0"/>
              <a:t>Presentation title goes here </a:t>
            </a:r>
            <a:br>
              <a:rPr lang="en-US" dirty="0" smtClean="0"/>
            </a:br>
            <a:r>
              <a:rPr lang="en-US" dirty="0" smtClean="0"/>
              <a:t>and can go over two lines</a:t>
            </a:r>
            <a:endParaRPr lang="en-AU" dirty="0"/>
          </a:p>
        </p:txBody>
      </p:sp>
      <p:sp>
        <p:nvSpPr>
          <p:cNvPr id="13" name="Content Placeholder 12"/>
          <p:cNvSpPr>
            <a:spLocks noGrp="1"/>
          </p:cNvSpPr>
          <p:nvPr>
            <p:ph sz="quarter" idx="10" hasCustomPrompt="1"/>
          </p:nvPr>
        </p:nvSpPr>
        <p:spPr>
          <a:xfrm>
            <a:off x="1077118" y="5454295"/>
            <a:ext cx="7167850" cy="288032"/>
          </a:xfrm>
          <a:prstGeom prst="rect">
            <a:avLst/>
          </a:prstGeom>
        </p:spPr>
        <p:txBody>
          <a:bodyPr vert="horz" lIns="0" tIns="0" rIns="0" bIns="0"/>
          <a:lstStyle>
            <a:lvl1pPr marL="0" indent="0">
              <a:buNone/>
              <a:defRPr sz="2000" b="1" baseline="0">
                <a:solidFill>
                  <a:srgbClr val="BD9C55"/>
                </a:solidFill>
              </a:defRPr>
            </a:lvl1pPr>
          </a:lstStyle>
          <a:p>
            <a:pPr lvl="0"/>
            <a:r>
              <a:rPr lang="en-AU" dirty="0" smtClean="0"/>
              <a:t>Author name and date</a:t>
            </a:r>
            <a:endParaRPr lang="en-US" dirty="0"/>
          </a:p>
        </p:txBody>
      </p:sp>
      <p:pic>
        <p:nvPicPr>
          <p:cNvPr id="4" name="Picture 3" descr="Kirby_Templates_PPT.pdf"/>
          <p:cNvPicPr>
            <a:picLocks noChangeAspect="1"/>
          </p:cNvPicPr>
          <p:nvPr userDrawn="1"/>
        </p:nvPicPr>
        <p:blipFill rotWithShape="1">
          <a:blip r:embed="rId2">
            <a:extLst>
              <a:ext uri="{28A0092B-C50C-407E-A947-70E740481C1C}">
                <a14:useLocalDpi xmlns:a14="http://schemas.microsoft.com/office/drawing/2010/main" val="0"/>
              </a:ext>
            </a:extLst>
          </a:blip>
          <a:srcRect r="54301" b="60095"/>
          <a:stretch/>
        </p:blipFill>
        <p:spPr>
          <a:xfrm>
            <a:off x="0" y="0"/>
            <a:ext cx="4178710" cy="2736645"/>
          </a:xfrm>
          <a:prstGeom prst="rect">
            <a:avLst/>
          </a:prstGeom>
        </p:spPr>
      </p:pic>
    </p:spTree>
    <p:extLst>
      <p:ext uri="{BB962C8B-B14F-4D97-AF65-F5344CB8AC3E}">
        <p14:creationId xmlns:p14="http://schemas.microsoft.com/office/powerpoint/2010/main" val="25192665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Go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507088"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849470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Line 6"/>
          <p:cNvSpPr>
            <a:spLocks noChangeShapeType="1"/>
          </p:cNvSpPr>
          <p:nvPr userDrawn="1"/>
        </p:nvSpPr>
        <p:spPr bwMode="auto">
          <a:xfrm>
            <a:off x="762000" y="1600200"/>
            <a:ext cx="7696200" cy="0"/>
          </a:xfrm>
          <a:prstGeom prst="line">
            <a:avLst/>
          </a:prstGeom>
          <a:noFill/>
          <a:ln w="9525">
            <a:solidFill>
              <a:schemeClr val="tx1"/>
            </a:solidFill>
            <a:round/>
            <a:headEnd/>
            <a:tailEnd/>
          </a:ln>
        </p:spPr>
        <p:txBody>
          <a:bodyPr wrap="none" anchor="ctr"/>
          <a:lstStyle/>
          <a:p>
            <a:pPr>
              <a:defRPr/>
            </a:pPr>
            <a:endParaRPr lang="en-US" dirty="0">
              <a:solidFill>
                <a:prstClr val="black"/>
              </a:solidFill>
              <a:latin typeface="Arial" pitchFamily="-110" charset="0"/>
              <a:ea typeface="ヒラギノ角ゴ Pro W3" pitchFamily="-110" charset="-128"/>
            </a:endParaRPr>
          </a:p>
        </p:txBody>
      </p:sp>
      <p:pic>
        <p:nvPicPr>
          <p:cNvPr id="6" name="Picture 2" descr="KirbyInstitute_Logo_UNSWCompostite_FullCol.jpg"/>
          <p:cNvPicPr>
            <a:picLocks noChangeAspect="1"/>
          </p:cNvPicPr>
          <p:nvPr userDrawn="1"/>
        </p:nvPicPr>
        <p:blipFill>
          <a:blip r:embed="rId2"/>
          <a:srcRect/>
          <a:stretch>
            <a:fillRect/>
          </a:stretch>
        </p:blipFill>
        <p:spPr bwMode="auto">
          <a:xfrm>
            <a:off x="6683375" y="152400"/>
            <a:ext cx="2266950" cy="609600"/>
          </a:xfrm>
          <a:prstGeom prst="rect">
            <a:avLst/>
          </a:prstGeom>
          <a:noFill/>
          <a:ln w="9525">
            <a:noFill/>
            <a:miter lim="800000"/>
            <a:headEnd/>
            <a:tailEnd/>
          </a:ln>
        </p:spPr>
      </p:pic>
      <p:sp>
        <p:nvSpPr>
          <p:cNvPr id="10" name="Title 1"/>
          <p:cNvSpPr>
            <a:spLocks noGrp="1"/>
          </p:cNvSpPr>
          <p:nvPr>
            <p:ph type="title"/>
          </p:nvPr>
        </p:nvSpPr>
        <p:spPr>
          <a:xfrm>
            <a:off x="762000" y="1077912"/>
            <a:ext cx="7772400" cy="609600"/>
          </a:xfrm>
          <a:prstGeom prst="rect">
            <a:avLst/>
          </a:prstGeom>
        </p:spPr>
        <p:txBody>
          <a:bodyPr/>
          <a:lstStyle>
            <a:lvl1pPr algn="l">
              <a:defRPr sz="2500" b="0" i="0">
                <a:latin typeface="Arial"/>
                <a:cs typeface="Arial"/>
              </a:defRPr>
            </a:lvl1pPr>
          </a:lstStyle>
          <a:p>
            <a:r>
              <a:rPr lang="en-AU" dirty="0" smtClean="0"/>
              <a:t>Click to edit Master title style</a:t>
            </a:r>
            <a:endParaRPr lang="en-US" dirty="0"/>
          </a:p>
        </p:txBody>
      </p:sp>
      <p:sp>
        <p:nvSpPr>
          <p:cNvPr id="11" name="Subtitle 2"/>
          <p:cNvSpPr>
            <a:spLocks noGrp="1"/>
          </p:cNvSpPr>
          <p:nvPr>
            <p:ph type="subTitle" idx="1"/>
          </p:nvPr>
        </p:nvSpPr>
        <p:spPr>
          <a:xfrm>
            <a:off x="762000" y="1839912"/>
            <a:ext cx="7772400" cy="533400"/>
          </a:xfrm>
          <a:prstGeom prst="rect">
            <a:avLst/>
          </a:prstGeom>
        </p:spPr>
        <p:txBody>
          <a:bodyPr/>
          <a:lstStyle>
            <a:lvl1pPr marL="0" indent="0" algn="l">
              <a:buNone/>
              <a:defRPr sz="2100" b="0" i="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dirty="0" smtClean="0"/>
              <a:t>Click to edit Master subtitle style</a:t>
            </a:r>
            <a:endParaRPr lang="en-US" dirty="0"/>
          </a:p>
        </p:txBody>
      </p:sp>
      <p:sp>
        <p:nvSpPr>
          <p:cNvPr id="12" name="Content Placeholder 3"/>
          <p:cNvSpPr>
            <a:spLocks noGrp="1"/>
          </p:cNvSpPr>
          <p:nvPr>
            <p:ph sz="half" idx="2"/>
          </p:nvPr>
        </p:nvSpPr>
        <p:spPr>
          <a:xfrm>
            <a:off x="762000" y="2601912"/>
            <a:ext cx="77724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9008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03" y="273517"/>
            <a:ext cx="8228595" cy="1143186"/>
          </a:xfrm>
          <a:prstGeom prst="rect">
            <a:avLst/>
          </a:prstGeom>
        </p:spPr>
        <p:txBody>
          <a:bodyPr lIns="64301" tIns="32150" rIns="64301" bIns="32150"/>
          <a:lstStyle/>
          <a:p>
            <a:r>
              <a:rPr lang="en-US" smtClean="0"/>
              <a:t>Click to edit Master title style</a:t>
            </a:r>
            <a:endParaRPr lang="en-AU"/>
          </a:p>
        </p:txBody>
      </p:sp>
      <p:sp>
        <p:nvSpPr>
          <p:cNvPr id="3" name="Content Placeholder 2"/>
          <p:cNvSpPr>
            <a:spLocks noGrp="1"/>
          </p:cNvSpPr>
          <p:nvPr>
            <p:ph sz="half" idx="1"/>
          </p:nvPr>
        </p:nvSpPr>
        <p:spPr>
          <a:xfrm>
            <a:off x="457702" y="1604257"/>
            <a:ext cx="4060155" cy="4524739"/>
          </a:xfrm>
          <a:prstGeom prst="rect">
            <a:avLst/>
          </a:prstGeom>
        </p:spPr>
        <p:txBody>
          <a:bodyPr lIns="64301" tIns="32150" rIns="64301" bIns="3215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5027" y="1604257"/>
            <a:ext cx="4061271" cy="4524739"/>
          </a:xfrm>
          <a:prstGeom prst="rect">
            <a:avLst/>
          </a:prstGeom>
        </p:spPr>
        <p:txBody>
          <a:bodyPr lIns="64301" tIns="32150" rIns="64301" bIns="3215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92820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7E9F45-649C-4C17-9B4E-448A31B248CA}" type="datetimeFigureOut">
              <a:rPr lang="en-AU" smtClean="0">
                <a:solidFill>
                  <a:prstClr val="black"/>
                </a:solidFill>
              </a:rPr>
              <a:pPr/>
              <a:t>12/02/2019</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solidFill>
                <a:prstClr val="white">
                  <a:lumMod val="65000"/>
                </a:prstClr>
              </a:solidFill>
            </a:endParaRPr>
          </a:p>
        </p:txBody>
      </p:sp>
      <p:sp>
        <p:nvSpPr>
          <p:cNvPr id="6" name="Slide Number Placeholder 5"/>
          <p:cNvSpPr>
            <a:spLocks noGrp="1"/>
          </p:cNvSpPr>
          <p:nvPr>
            <p:ph type="sldNum" sz="quarter" idx="12"/>
          </p:nvPr>
        </p:nvSpPr>
        <p:spPr/>
        <p:txBody>
          <a:bodyPr/>
          <a:lstStyle/>
          <a:p>
            <a:fld id="{3DFB960E-E09E-401B-9D83-85F899D01BE6}"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2565108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C3D8B3-5AAA-47A6-B763-727F2B73AC65}" type="datetimeFigureOut">
              <a:rPr lang="en-AU" smtClean="0">
                <a:solidFill>
                  <a:prstClr val="black"/>
                </a:solidFill>
              </a:rPr>
              <a:pPr/>
              <a:t>12/02/2019</a:t>
            </a:fld>
            <a:endParaRPr lang="en-AU">
              <a:solidFill>
                <a:prstClr val="black"/>
              </a:solidFill>
            </a:endParaRPr>
          </a:p>
        </p:txBody>
      </p:sp>
      <p:sp>
        <p:nvSpPr>
          <p:cNvPr id="4" name="Footer Placeholder 3"/>
          <p:cNvSpPr>
            <a:spLocks noGrp="1"/>
          </p:cNvSpPr>
          <p:nvPr>
            <p:ph type="ftr" sz="quarter" idx="11"/>
          </p:nvPr>
        </p:nvSpPr>
        <p:spPr/>
        <p:txBody>
          <a:bodyPr/>
          <a:lstStyle/>
          <a:p>
            <a:endParaRPr lang="en-AU">
              <a:solidFill>
                <a:prstClr val="white">
                  <a:lumMod val="65000"/>
                </a:prstClr>
              </a:solidFill>
            </a:endParaRPr>
          </a:p>
        </p:txBody>
      </p:sp>
      <p:sp>
        <p:nvSpPr>
          <p:cNvPr id="5" name="Slide Number Placeholder 4"/>
          <p:cNvSpPr>
            <a:spLocks noGrp="1"/>
          </p:cNvSpPr>
          <p:nvPr>
            <p:ph type="sldNum" sz="quarter" idx="12"/>
          </p:nvPr>
        </p:nvSpPr>
        <p:spPr/>
        <p:txBody>
          <a:bodyPr/>
          <a:lstStyle/>
          <a:p>
            <a:fld id="{95B6EFEC-3EA5-4278-AC23-AB9977826162}"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3210219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C3D8B3-5AAA-47A6-B763-727F2B73AC65}" type="datetimeFigureOut">
              <a:rPr lang="en-AU" smtClean="0">
                <a:solidFill>
                  <a:prstClr val="black"/>
                </a:solidFill>
              </a:rPr>
              <a:pPr/>
              <a:t>12/02/2019</a:t>
            </a:fld>
            <a:endParaRPr lang="en-AU">
              <a:solidFill>
                <a:prstClr val="black"/>
              </a:solidFill>
            </a:endParaRPr>
          </a:p>
        </p:txBody>
      </p:sp>
      <p:sp>
        <p:nvSpPr>
          <p:cNvPr id="3" name="Footer Placeholder 2"/>
          <p:cNvSpPr>
            <a:spLocks noGrp="1"/>
          </p:cNvSpPr>
          <p:nvPr>
            <p:ph type="ftr" sz="quarter" idx="11"/>
          </p:nvPr>
        </p:nvSpPr>
        <p:spPr/>
        <p:txBody>
          <a:bodyPr/>
          <a:lstStyle/>
          <a:p>
            <a:endParaRPr lang="en-AU">
              <a:solidFill>
                <a:prstClr val="white">
                  <a:lumMod val="65000"/>
                </a:prstClr>
              </a:solidFill>
            </a:endParaRPr>
          </a:p>
        </p:txBody>
      </p:sp>
      <p:sp>
        <p:nvSpPr>
          <p:cNvPr id="4" name="Slide Number Placeholder 3"/>
          <p:cNvSpPr>
            <a:spLocks noGrp="1"/>
          </p:cNvSpPr>
          <p:nvPr>
            <p:ph type="sldNum" sz="quarter" idx="12"/>
          </p:nvPr>
        </p:nvSpPr>
        <p:spPr/>
        <p:txBody>
          <a:bodyPr/>
          <a:lstStyle/>
          <a:p>
            <a:fld id="{95B6EFEC-3EA5-4278-AC23-AB9977826162}"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2127373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ics - Gold">
    <p:bg>
      <p:bgPr>
        <a:solidFill>
          <a:schemeClr val="bg2"/>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2">
                    <a:lumMod val="40000"/>
                    <a:lumOff val="60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3"/>
          </p:nvPr>
        </p:nvSpPr>
        <p:spPr>
          <a:xfrm>
            <a:off x="-3372617" y="6525344"/>
            <a:ext cx="668065" cy="251748"/>
          </a:xfrm>
        </p:spPr>
        <p:txBody>
          <a:bodyPr/>
          <a:lstStyle>
            <a:lvl1pPr>
              <a:defRPr b="0">
                <a:solidFill>
                  <a:schemeClr val="bg2"/>
                </a:solidFill>
              </a:defRPr>
            </a:lvl1pPr>
          </a:lstStyle>
          <a:p>
            <a:fld id="{8C385F23-470B-B540-9492-8220B9E90E81}" type="slidenum">
              <a:rPr lang="en-US" smtClean="0">
                <a:solidFill>
                  <a:srgbClr val="BE9D5A"/>
                </a:solidFill>
              </a:rPr>
              <a:pPr/>
              <a:t>‹#›</a:t>
            </a:fld>
            <a:endParaRPr lang="en-US" dirty="0">
              <a:solidFill>
                <a:srgbClr val="BE9D5A"/>
              </a:solidFill>
            </a:endParaRPr>
          </a:p>
        </p:txBody>
      </p:sp>
    </p:spTree>
    <p:extLst>
      <p:ext uri="{BB962C8B-B14F-4D97-AF65-F5344CB8AC3E}">
        <p14:creationId xmlns:p14="http://schemas.microsoft.com/office/powerpoint/2010/main" val="27052238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ics - Whit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75000"/>
                  </a:schemeClr>
                </a:solidFill>
                <a:latin typeface="+mn-lt"/>
              </a:defRPr>
            </a:lvl1pPr>
          </a:lstStyle>
          <a:p>
            <a:pPr lvl="0"/>
            <a:r>
              <a:rPr lang="en-US" dirty="0" smtClean="0"/>
              <a:t>Topic A</a:t>
            </a:r>
          </a:p>
        </p:txBody>
      </p:sp>
      <p:sp>
        <p:nvSpPr>
          <p:cNvPr id="4" name="Footer Placeholder 3"/>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5" name="Slide Number Placeholder 4"/>
          <p:cNvSpPr>
            <a:spLocks noGrp="1"/>
          </p:cNvSpPr>
          <p:nvPr>
            <p:ph type="sldNum" sz="quarter" idx="13"/>
          </p:nvPr>
        </p:nvSpPr>
        <p:spPr>
          <a:xfrm>
            <a:off x="-3529500"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42325915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pics - Grey">
    <p:bg>
      <p:bgPr>
        <a:solidFill>
          <a:schemeClr val="bg1">
            <a:lumMod val="65000"/>
          </a:schemeClr>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85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3"/>
          </p:nvPr>
        </p:nvSpPr>
        <p:spPr>
          <a:xfrm>
            <a:off x="-3499617"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18786140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Rectangle 10"/>
          <p:cNvSpPr/>
          <p:nvPr userDrawn="1"/>
        </p:nvSpPr>
        <p:spPr>
          <a:xfrm>
            <a:off x="0" y="436623"/>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1" y="1255677"/>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15026"/>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6"/>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3536393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s - Gold">
    <p:bg>
      <p:bgPr>
        <a:solidFill>
          <a:schemeClr val="bg2"/>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2">
                    <a:lumMod val="40000"/>
                    <a:lumOff val="60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a:xfrm>
            <a:off x="518864" y="109736"/>
            <a:ext cx="6311153" cy="240537"/>
          </a:xfrm>
        </p:spPr>
        <p:txBody>
          <a:bodyPr/>
          <a:lstStyle/>
          <a:p>
            <a:r>
              <a:rPr lang="en-US" dirty="0" smtClean="0"/>
              <a:t>Presentation Title  //  edit 'Header &amp; Footer' to change or remove </a:t>
            </a:r>
          </a:p>
        </p:txBody>
      </p:sp>
      <p:sp>
        <p:nvSpPr>
          <p:cNvPr id="3" name="Slide Number Placeholder 2"/>
          <p:cNvSpPr>
            <a:spLocks noGrp="1"/>
          </p:cNvSpPr>
          <p:nvPr>
            <p:ph type="sldNum" sz="quarter" idx="13"/>
          </p:nvPr>
        </p:nvSpPr>
        <p:spPr>
          <a:xfrm>
            <a:off x="-3372617" y="6525344"/>
            <a:ext cx="668065" cy="251748"/>
          </a:xfrm>
        </p:spPr>
        <p:txBody>
          <a:bodyPr/>
          <a:lstStyle>
            <a:lvl1pPr>
              <a:defRPr b="0">
                <a:solidFill>
                  <a:schemeClr val="bg2"/>
                </a:solidFill>
              </a:defRPr>
            </a:lvl1p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250196914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long title">
    <p:spTree>
      <p:nvGrpSpPr>
        <p:cNvPr id="1" name=""/>
        <p:cNvGrpSpPr/>
        <p:nvPr/>
      </p:nvGrpSpPr>
      <p:grpSpPr>
        <a:xfrm>
          <a:off x="0" y="0"/>
          <a:ext cx="0" cy="0"/>
          <a:chOff x="0" y="0"/>
          <a:chExt cx="0" cy="0"/>
        </a:xfrm>
      </p:grpSpPr>
      <p:sp>
        <p:nvSpPr>
          <p:cNvPr id="11" name="Rectangle 10"/>
          <p:cNvSpPr/>
          <p:nvPr userDrawn="1"/>
        </p:nvSpPr>
        <p:spPr>
          <a:xfrm>
            <a:off x="0" y="443473"/>
            <a:ext cx="9144000" cy="961991"/>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a:spLocks noGrp="1"/>
          </p:cNvSpPr>
          <p:nvPr>
            <p:ph type="title" hasCustomPrompt="1"/>
          </p:nvPr>
        </p:nvSpPr>
        <p:spPr>
          <a:xfrm>
            <a:off x="518864" y="515025"/>
            <a:ext cx="8085584" cy="799297"/>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This template is for slides with long titles that go over two lines</a:t>
            </a:r>
            <a:endParaRPr lang="en-AU" dirty="0"/>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6" name="Slide Number Placeholder 1"/>
          <p:cNvSpPr>
            <a:spLocks noGrp="1"/>
          </p:cNvSpPr>
          <p:nvPr>
            <p:ph type="sldNum" sz="quarter" idx="12"/>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12" name="Content Placeholder 2"/>
          <p:cNvSpPr>
            <a:spLocks noGrp="1"/>
          </p:cNvSpPr>
          <p:nvPr>
            <p:ph sz="quarter" idx="13" hasCustomPrompt="1"/>
          </p:nvPr>
        </p:nvSpPr>
        <p:spPr>
          <a:xfrm>
            <a:off x="517141" y="1600819"/>
            <a:ext cx="8086412" cy="4629652"/>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2" name="Footer Placeholder 1"/>
          <p:cNvSpPr>
            <a:spLocks noGrp="1"/>
          </p:cNvSpPr>
          <p:nvPr>
            <p:ph type="ftr" sz="quarter" idx="14"/>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25198248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lumMod val="6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133559"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26184619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380088"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6801171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 Gold">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p:txBody>
          <a:bodyPr/>
          <a:lstStyle/>
          <a:p>
            <a:r>
              <a:rPr lang="en-US" dirty="0" smtClean="0">
                <a:solidFill>
                  <a:prstClr val="white">
                    <a:lumMod val="65000"/>
                  </a:prstClr>
                </a:solidFill>
              </a:rPr>
              <a:t>Presentation Title  //  edit 'Header &amp; Footer' to change or remove </a:t>
            </a:r>
          </a:p>
        </p:txBody>
      </p:sp>
      <p:sp>
        <p:nvSpPr>
          <p:cNvPr id="3" name="Slide Number Placeholder 2"/>
          <p:cNvSpPr>
            <a:spLocks noGrp="1"/>
          </p:cNvSpPr>
          <p:nvPr>
            <p:ph type="sldNum" sz="quarter" idx="11"/>
          </p:nvPr>
        </p:nvSpPr>
        <p:spPr>
          <a:xfrm>
            <a:off x="-3507088" y="6525344"/>
            <a:ext cx="668065" cy="251748"/>
          </a:xfr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419978572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1" name="Rectangle 10"/>
          <p:cNvSpPr/>
          <p:nvPr userDrawn="1"/>
        </p:nvSpPr>
        <p:spPr>
          <a:xfrm>
            <a:off x="0" y="436623"/>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1" y="1255677"/>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15026"/>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16"/>
          </p:nvPr>
        </p:nvSpPr>
        <p:spPr/>
        <p:txBody>
          <a:body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14041037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Line 6"/>
          <p:cNvSpPr>
            <a:spLocks noChangeShapeType="1"/>
          </p:cNvSpPr>
          <p:nvPr userDrawn="1"/>
        </p:nvSpPr>
        <p:spPr bwMode="auto">
          <a:xfrm>
            <a:off x="762000" y="1600200"/>
            <a:ext cx="7696200" cy="0"/>
          </a:xfrm>
          <a:prstGeom prst="line">
            <a:avLst/>
          </a:prstGeom>
          <a:noFill/>
          <a:ln w="9525">
            <a:solidFill>
              <a:schemeClr val="tx1"/>
            </a:solidFill>
            <a:round/>
            <a:headEnd/>
            <a:tailEnd/>
          </a:ln>
        </p:spPr>
        <p:txBody>
          <a:bodyPr wrap="none" anchor="ctr"/>
          <a:lstStyle/>
          <a:p>
            <a:pPr>
              <a:defRPr/>
            </a:pPr>
            <a:endParaRPr lang="en-US" dirty="0">
              <a:solidFill>
                <a:prstClr val="black"/>
              </a:solidFill>
              <a:latin typeface="Arial" pitchFamily="-110" charset="0"/>
              <a:ea typeface="ヒラギノ角ゴ Pro W3" pitchFamily="-110" charset="-128"/>
            </a:endParaRPr>
          </a:p>
        </p:txBody>
      </p:sp>
      <p:pic>
        <p:nvPicPr>
          <p:cNvPr id="6" name="Picture 2" descr="KirbyInstitute_Logo_UNSWCompostite_FullCol.jpg"/>
          <p:cNvPicPr>
            <a:picLocks noChangeAspect="1"/>
          </p:cNvPicPr>
          <p:nvPr userDrawn="1"/>
        </p:nvPicPr>
        <p:blipFill>
          <a:blip r:embed="rId2"/>
          <a:srcRect/>
          <a:stretch>
            <a:fillRect/>
          </a:stretch>
        </p:blipFill>
        <p:spPr bwMode="auto">
          <a:xfrm>
            <a:off x="6683375" y="152400"/>
            <a:ext cx="2266950" cy="609600"/>
          </a:xfrm>
          <a:prstGeom prst="rect">
            <a:avLst/>
          </a:prstGeom>
          <a:noFill/>
          <a:ln w="9525">
            <a:noFill/>
            <a:miter lim="800000"/>
            <a:headEnd/>
            <a:tailEnd/>
          </a:ln>
        </p:spPr>
      </p:pic>
      <p:sp>
        <p:nvSpPr>
          <p:cNvPr id="10" name="Title 1"/>
          <p:cNvSpPr>
            <a:spLocks noGrp="1"/>
          </p:cNvSpPr>
          <p:nvPr>
            <p:ph type="title"/>
          </p:nvPr>
        </p:nvSpPr>
        <p:spPr>
          <a:xfrm>
            <a:off x="762000" y="1077912"/>
            <a:ext cx="7772400" cy="609600"/>
          </a:xfrm>
          <a:prstGeom prst="rect">
            <a:avLst/>
          </a:prstGeom>
        </p:spPr>
        <p:txBody>
          <a:bodyPr/>
          <a:lstStyle>
            <a:lvl1pPr algn="l">
              <a:defRPr sz="2500" b="0" i="0">
                <a:latin typeface="Arial"/>
                <a:cs typeface="Arial"/>
              </a:defRPr>
            </a:lvl1pPr>
          </a:lstStyle>
          <a:p>
            <a:r>
              <a:rPr lang="en-AU" dirty="0" smtClean="0"/>
              <a:t>Click to edit Master title style</a:t>
            </a:r>
            <a:endParaRPr lang="en-US" dirty="0"/>
          </a:p>
        </p:txBody>
      </p:sp>
      <p:sp>
        <p:nvSpPr>
          <p:cNvPr id="11" name="Subtitle 2"/>
          <p:cNvSpPr>
            <a:spLocks noGrp="1"/>
          </p:cNvSpPr>
          <p:nvPr>
            <p:ph type="subTitle" idx="1"/>
          </p:nvPr>
        </p:nvSpPr>
        <p:spPr>
          <a:xfrm>
            <a:off x="762000" y="1839912"/>
            <a:ext cx="7772400" cy="533400"/>
          </a:xfrm>
          <a:prstGeom prst="rect">
            <a:avLst/>
          </a:prstGeom>
        </p:spPr>
        <p:txBody>
          <a:bodyPr/>
          <a:lstStyle>
            <a:lvl1pPr marL="0" indent="0" algn="l">
              <a:buNone/>
              <a:defRPr sz="2100" b="0" i="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dirty="0" smtClean="0"/>
              <a:t>Click to edit Master subtitle style</a:t>
            </a:r>
            <a:endParaRPr lang="en-US" dirty="0"/>
          </a:p>
        </p:txBody>
      </p:sp>
      <p:sp>
        <p:nvSpPr>
          <p:cNvPr id="12" name="Content Placeholder 3"/>
          <p:cNvSpPr>
            <a:spLocks noGrp="1"/>
          </p:cNvSpPr>
          <p:nvPr>
            <p:ph sz="half" idx="2"/>
          </p:nvPr>
        </p:nvSpPr>
        <p:spPr>
          <a:xfrm>
            <a:off x="762000" y="2601912"/>
            <a:ext cx="77724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1636387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703" y="273517"/>
            <a:ext cx="8228595" cy="1143186"/>
          </a:xfrm>
          <a:prstGeom prst="rect">
            <a:avLst/>
          </a:prstGeom>
        </p:spPr>
        <p:txBody>
          <a:bodyPr lIns="64301" tIns="32150" rIns="64301" bIns="32150"/>
          <a:lstStyle/>
          <a:p>
            <a:r>
              <a:rPr lang="en-US" smtClean="0"/>
              <a:t>Click to edit Master title style</a:t>
            </a:r>
            <a:endParaRPr lang="en-AU"/>
          </a:p>
        </p:txBody>
      </p:sp>
      <p:sp>
        <p:nvSpPr>
          <p:cNvPr id="3" name="Content Placeholder 2"/>
          <p:cNvSpPr>
            <a:spLocks noGrp="1"/>
          </p:cNvSpPr>
          <p:nvPr>
            <p:ph sz="half" idx="1"/>
          </p:nvPr>
        </p:nvSpPr>
        <p:spPr>
          <a:xfrm>
            <a:off x="457702" y="1604257"/>
            <a:ext cx="4060155" cy="4524739"/>
          </a:xfrm>
          <a:prstGeom prst="rect">
            <a:avLst/>
          </a:prstGeom>
        </p:spPr>
        <p:txBody>
          <a:bodyPr lIns="64301" tIns="32150" rIns="64301" bIns="3215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5027" y="1604257"/>
            <a:ext cx="4061271" cy="4524739"/>
          </a:xfrm>
          <a:prstGeom prst="rect">
            <a:avLst/>
          </a:prstGeom>
        </p:spPr>
        <p:txBody>
          <a:bodyPr lIns="64301" tIns="32150" rIns="64301" bIns="3215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06134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7E9F45-649C-4C17-9B4E-448A31B248CA}" type="datetimeFigureOut">
              <a:rPr lang="en-AU" smtClean="0">
                <a:solidFill>
                  <a:prstClr val="black"/>
                </a:solidFill>
              </a:rPr>
              <a:pPr/>
              <a:t>12/02/2019</a:t>
            </a:fld>
            <a:endParaRPr lang="en-AU">
              <a:solidFill>
                <a:prstClr val="black"/>
              </a:solidFill>
            </a:endParaRPr>
          </a:p>
        </p:txBody>
      </p:sp>
      <p:sp>
        <p:nvSpPr>
          <p:cNvPr id="5" name="Footer Placeholder 4"/>
          <p:cNvSpPr>
            <a:spLocks noGrp="1"/>
          </p:cNvSpPr>
          <p:nvPr>
            <p:ph type="ftr" sz="quarter" idx="11"/>
          </p:nvPr>
        </p:nvSpPr>
        <p:spPr/>
        <p:txBody>
          <a:bodyPr/>
          <a:lstStyle/>
          <a:p>
            <a:endParaRPr lang="en-AU">
              <a:solidFill>
                <a:prstClr val="white">
                  <a:lumMod val="65000"/>
                </a:prstClr>
              </a:solidFill>
            </a:endParaRPr>
          </a:p>
        </p:txBody>
      </p:sp>
      <p:sp>
        <p:nvSpPr>
          <p:cNvPr id="6" name="Slide Number Placeholder 5"/>
          <p:cNvSpPr>
            <a:spLocks noGrp="1"/>
          </p:cNvSpPr>
          <p:nvPr>
            <p:ph type="sldNum" sz="quarter" idx="12"/>
          </p:nvPr>
        </p:nvSpPr>
        <p:spPr/>
        <p:txBody>
          <a:bodyPr/>
          <a:lstStyle/>
          <a:p>
            <a:fld id="{3DFB960E-E09E-401B-9D83-85F899D01BE6}"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4550059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DC3D8B3-5AAA-47A6-B763-727F2B73AC65}" type="datetimeFigureOut">
              <a:rPr lang="en-AU" smtClean="0">
                <a:solidFill>
                  <a:prstClr val="black"/>
                </a:solidFill>
              </a:rPr>
              <a:pPr/>
              <a:t>12/02/2019</a:t>
            </a:fld>
            <a:endParaRPr lang="en-AU">
              <a:solidFill>
                <a:prstClr val="black"/>
              </a:solidFill>
            </a:endParaRPr>
          </a:p>
        </p:txBody>
      </p:sp>
      <p:sp>
        <p:nvSpPr>
          <p:cNvPr id="4" name="Footer Placeholder 3"/>
          <p:cNvSpPr>
            <a:spLocks noGrp="1"/>
          </p:cNvSpPr>
          <p:nvPr>
            <p:ph type="ftr" sz="quarter" idx="11"/>
          </p:nvPr>
        </p:nvSpPr>
        <p:spPr/>
        <p:txBody>
          <a:bodyPr/>
          <a:lstStyle/>
          <a:p>
            <a:endParaRPr lang="en-AU">
              <a:solidFill>
                <a:prstClr val="white">
                  <a:lumMod val="65000"/>
                </a:prstClr>
              </a:solidFill>
            </a:endParaRPr>
          </a:p>
        </p:txBody>
      </p:sp>
      <p:sp>
        <p:nvSpPr>
          <p:cNvPr id="5" name="Slide Number Placeholder 4"/>
          <p:cNvSpPr>
            <a:spLocks noGrp="1"/>
          </p:cNvSpPr>
          <p:nvPr>
            <p:ph type="sldNum" sz="quarter" idx="12"/>
          </p:nvPr>
        </p:nvSpPr>
        <p:spPr/>
        <p:txBody>
          <a:bodyPr/>
          <a:lstStyle/>
          <a:p>
            <a:fld id="{95B6EFEC-3EA5-4278-AC23-AB9977826162}"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1050478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DC3D8B3-5AAA-47A6-B763-727F2B73AC65}" type="datetimeFigureOut">
              <a:rPr lang="en-AU" smtClean="0">
                <a:solidFill>
                  <a:prstClr val="black"/>
                </a:solidFill>
              </a:rPr>
              <a:pPr/>
              <a:t>12/02/2019</a:t>
            </a:fld>
            <a:endParaRPr lang="en-AU">
              <a:solidFill>
                <a:prstClr val="black"/>
              </a:solidFill>
            </a:endParaRPr>
          </a:p>
        </p:txBody>
      </p:sp>
      <p:sp>
        <p:nvSpPr>
          <p:cNvPr id="3" name="Footer Placeholder 2"/>
          <p:cNvSpPr>
            <a:spLocks noGrp="1"/>
          </p:cNvSpPr>
          <p:nvPr>
            <p:ph type="ftr" sz="quarter" idx="11"/>
          </p:nvPr>
        </p:nvSpPr>
        <p:spPr/>
        <p:txBody>
          <a:bodyPr/>
          <a:lstStyle/>
          <a:p>
            <a:endParaRPr lang="en-AU">
              <a:solidFill>
                <a:prstClr val="white">
                  <a:lumMod val="65000"/>
                </a:prstClr>
              </a:solidFill>
            </a:endParaRPr>
          </a:p>
        </p:txBody>
      </p:sp>
      <p:sp>
        <p:nvSpPr>
          <p:cNvPr id="4" name="Slide Number Placeholder 3"/>
          <p:cNvSpPr>
            <a:spLocks noGrp="1"/>
          </p:cNvSpPr>
          <p:nvPr>
            <p:ph type="sldNum" sz="quarter" idx="12"/>
          </p:nvPr>
        </p:nvSpPr>
        <p:spPr/>
        <p:txBody>
          <a:bodyPr/>
          <a:lstStyle/>
          <a:p>
            <a:fld id="{95B6EFEC-3EA5-4278-AC23-AB9977826162}" type="slidenum">
              <a:rPr lang="en-AU" smtClean="0">
                <a:solidFill>
                  <a:prstClr val="white">
                    <a:lumMod val="65000"/>
                  </a:prstClr>
                </a:solidFill>
              </a:rPr>
              <a:pPr/>
              <a:t>‹#›</a:t>
            </a:fld>
            <a:endParaRPr lang="en-AU">
              <a:solidFill>
                <a:prstClr val="white">
                  <a:lumMod val="65000"/>
                </a:prstClr>
              </a:solidFill>
            </a:endParaRPr>
          </a:p>
        </p:txBody>
      </p:sp>
    </p:spTree>
    <p:extLst>
      <p:ext uri="{BB962C8B-B14F-4D97-AF65-F5344CB8AC3E}">
        <p14:creationId xmlns:p14="http://schemas.microsoft.com/office/powerpoint/2010/main" val="240683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ics - White">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75000"/>
                  </a:schemeClr>
                </a:solidFill>
                <a:latin typeface="+mn-lt"/>
              </a:defRPr>
            </a:lvl1pPr>
          </a:lstStyle>
          <a:p>
            <a:pPr lvl="0"/>
            <a:r>
              <a:rPr lang="en-US" dirty="0" smtClean="0"/>
              <a:t>Topic A</a:t>
            </a:r>
          </a:p>
        </p:txBody>
      </p:sp>
      <p:sp>
        <p:nvSpPr>
          <p:cNvPr id="4" name="Footer Placeholder 3"/>
          <p:cNvSpPr>
            <a:spLocks noGrp="1"/>
          </p:cNvSpPr>
          <p:nvPr>
            <p:ph type="ftr" sz="quarter" idx="12"/>
          </p:nvPr>
        </p:nvSpPr>
        <p:spPr>
          <a:xfrm>
            <a:off x="518864" y="109736"/>
            <a:ext cx="6311153" cy="240537"/>
          </a:xfrm>
        </p:spPr>
        <p:txBody>
          <a:bodyPr/>
          <a:lstStyle/>
          <a:p>
            <a:r>
              <a:rPr lang="en-US" dirty="0" smtClean="0"/>
              <a:t>Presentation Title  //  edit 'Header &amp; Footer' to change or remove </a:t>
            </a:r>
          </a:p>
        </p:txBody>
      </p:sp>
      <p:sp>
        <p:nvSpPr>
          <p:cNvPr id="5" name="Slide Number Placeholder 4"/>
          <p:cNvSpPr>
            <a:spLocks noGrp="1"/>
          </p:cNvSpPr>
          <p:nvPr>
            <p:ph type="sldNum" sz="quarter" idx="13"/>
          </p:nvPr>
        </p:nvSpPr>
        <p:spPr>
          <a:xfrm>
            <a:off x="-3529500"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26760368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pics - Grey">
    <p:bg>
      <p:bgPr>
        <a:solidFill>
          <a:schemeClr val="bg1">
            <a:lumMod val="65000"/>
          </a:schemeClr>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18864" y="934763"/>
            <a:ext cx="5688012" cy="864096"/>
          </a:xfrm>
          <a:prstGeom prst="rect">
            <a:avLst/>
          </a:prstGeom>
        </p:spPr>
        <p:txBody>
          <a:bodyPr lIns="0" tIns="0" rIns="0" bIns="0"/>
          <a:lstStyle>
            <a:lvl1pPr>
              <a:buNone/>
              <a:defRPr sz="5000" b="1" baseline="0">
                <a:solidFill>
                  <a:schemeClr val="tx1"/>
                </a:solidFill>
                <a:latin typeface="+mn-lt"/>
              </a:defRPr>
            </a:lvl1pPr>
          </a:lstStyle>
          <a:p>
            <a:pPr lvl="0"/>
            <a:r>
              <a:rPr lang="en-US" dirty="0" smtClean="0"/>
              <a:t>Topics</a:t>
            </a:r>
          </a:p>
        </p:txBody>
      </p:sp>
      <p:sp>
        <p:nvSpPr>
          <p:cNvPr id="8" name="Text Placeholder 6"/>
          <p:cNvSpPr>
            <a:spLocks noGrp="1"/>
          </p:cNvSpPr>
          <p:nvPr>
            <p:ph type="body" sz="quarter" idx="11" hasCustomPrompt="1"/>
          </p:nvPr>
        </p:nvSpPr>
        <p:spPr>
          <a:xfrm>
            <a:off x="518864" y="1921104"/>
            <a:ext cx="7882160" cy="4345880"/>
          </a:xfrm>
          <a:prstGeom prst="rect">
            <a:avLst/>
          </a:prstGeom>
        </p:spPr>
        <p:txBody>
          <a:bodyPr lIns="0" tIns="0" rIns="0" bIns="0"/>
          <a:lstStyle>
            <a:lvl1pPr>
              <a:lnSpc>
                <a:spcPct val="110000"/>
              </a:lnSpc>
              <a:buNone/>
              <a:defRPr sz="3000">
                <a:solidFill>
                  <a:schemeClr val="bg1">
                    <a:lumMod val="85000"/>
                  </a:schemeClr>
                </a:solidFill>
                <a:latin typeface="+mn-lt"/>
              </a:defRPr>
            </a:lvl1pPr>
          </a:lstStyle>
          <a:p>
            <a:pPr lvl="0"/>
            <a:r>
              <a:rPr lang="en-US" dirty="0" smtClean="0"/>
              <a:t>Topic A</a:t>
            </a:r>
          </a:p>
        </p:txBody>
      </p:sp>
      <p:sp>
        <p:nvSpPr>
          <p:cNvPr id="2" name="Footer Placeholder 1"/>
          <p:cNvSpPr>
            <a:spLocks noGrp="1"/>
          </p:cNvSpPr>
          <p:nvPr>
            <p:ph type="ftr" sz="quarter" idx="12"/>
          </p:nvPr>
        </p:nvSpPr>
        <p:spPr>
          <a:xfrm>
            <a:off x="518864" y="109736"/>
            <a:ext cx="6311153" cy="240537"/>
          </a:xfrm>
        </p:spPr>
        <p:txBody>
          <a:bodyPr/>
          <a:lstStyle/>
          <a:p>
            <a:r>
              <a:rPr lang="en-US" dirty="0" smtClean="0"/>
              <a:t>Presentation Title  //  edit 'Header &amp; Footer' to change or remove </a:t>
            </a:r>
          </a:p>
        </p:txBody>
      </p:sp>
      <p:sp>
        <p:nvSpPr>
          <p:cNvPr id="3" name="Slide Number Placeholder 2"/>
          <p:cNvSpPr>
            <a:spLocks noGrp="1"/>
          </p:cNvSpPr>
          <p:nvPr>
            <p:ph type="sldNum" sz="quarter" idx="13"/>
          </p:nvPr>
        </p:nvSpPr>
        <p:spPr>
          <a:xfrm>
            <a:off x="-3499617"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3553402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1" name="Rectangle 10"/>
          <p:cNvSpPr/>
          <p:nvPr userDrawn="1"/>
        </p:nvSpPr>
        <p:spPr>
          <a:xfrm>
            <a:off x="0" y="490047"/>
            <a:ext cx="9144000" cy="612000"/>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0" name="Content Placeholder 2"/>
          <p:cNvSpPr>
            <a:spLocks noGrp="1"/>
          </p:cNvSpPr>
          <p:nvPr>
            <p:ph sz="quarter" idx="13" hasCustomPrompt="1"/>
          </p:nvPr>
        </p:nvSpPr>
        <p:spPr>
          <a:xfrm>
            <a:off x="517141" y="1255677"/>
            <a:ext cx="8086412" cy="4982264"/>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12" name="Title 1"/>
          <p:cNvSpPr>
            <a:spLocks noGrp="1"/>
          </p:cNvSpPr>
          <p:nvPr>
            <p:ph type="title" hasCustomPrompt="1"/>
          </p:nvPr>
        </p:nvSpPr>
        <p:spPr>
          <a:xfrm>
            <a:off x="518864" y="575408"/>
            <a:ext cx="8085584" cy="411328"/>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Slide title goes (short title)</a:t>
            </a:r>
            <a:endParaRPr lang="en-AU" dirty="0"/>
          </a:p>
        </p:txBody>
      </p:sp>
      <p:sp>
        <p:nvSpPr>
          <p:cNvPr id="4" name="Slide Number Placeholder 3"/>
          <p:cNvSpPr>
            <a:spLocks noGrp="1"/>
          </p:cNvSpPr>
          <p:nvPr>
            <p:ph type="sldNum" sz="quarter" idx="15"/>
          </p:nvPr>
        </p:nvSpPr>
        <p:spPr>
          <a:xfrm>
            <a:off x="519559" y="6525344"/>
            <a:ext cx="668065" cy="251748"/>
          </a:xfrm>
          <a:prstGeom prst="rect">
            <a:avLst/>
          </a:prstGeom>
        </p:spPr>
        <p:txBody>
          <a:bodyPr/>
          <a:lstStyle/>
          <a:p>
            <a:fld id="{8C385F23-470B-B540-9492-8220B9E90E81}" type="slidenum">
              <a:rPr lang="en-US" smtClean="0"/>
              <a:pPr/>
              <a:t>‹#›</a:t>
            </a:fld>
            <a:endParaRPr lang="en-US" dirty="0"/>
          </a:p>
        </p:txBody>
      </p:sp>
      <p:sp>
        <p:nvSpPr>
          <p:cNvPr id="2" name="Footer Placeholder 1"/>
          <p:cNvSpPr>
            <a:spLocks noGrp="1"/>
          </p:cNvSpPr>
          <p:nvPr>
            <p:ph type="ftr" sz="quarter" idx="16"/>
          </p:nvPr>
        </p:nvSpPr>
        <p:spPr>
          <a:xfrm>
            <a:off x="518864" y="108419"/>
            <a:ext cx="6311153" cy="240537"/>
          </a:xfrm>
        </p:spPr>
        <p:txBody>
          <a:bodyPr/>
          <a:lstStyle/>
          <a:p>
            <a:r>
              <a:rPr lang="en-US" dirty="0" smtClean="0"/>
              <a:t>Presentation Title  //  edit 'Header &amp; Footer' to change or remove </a:t>
            </a:r>
          </a:p>
        </p:txBody>
      </p:sp>
    </p:spTree>
    <p:extLst>
      <p:ext uri="{BB962C8B-B14F-4D97-AF65-F5344CB8AC3E}">
        <p14:creationId xmlns:p14="http://schemas.microsoft.com/office/powerpoint/2010/main" val="1738100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long title">
    <p:spTree>
      <p:nvGrpSpPr>
        <p:cNvPr id="1" name=""/>
        <p:cNvGrpSpPr/>
        <p:nvPr/>
      </p:nvGrpSpPr>
      <p:grpSpPr>
        <a:xfrm>
          <a:off x="0" y="0"/>
          <a:ext cx="0" cy="0"/>
          <a:chOff x="0" y="0"/>
          <a:chExt cx="0" cy="0"/>
        </a:xfrm>
      </p:grpSpPr>
      <p:sp>
        <p:nvSpPr>
          <p:cNvPr id="11" name="Rectangle 10"/>
          <p:cNvSpPr/>
          <p:nvPr userDrawn="1"/>
        </p:nvSpPr>
        <p:spPr>
          <a:xfrm>
            <a:off x="0" y="481573"/>
            <a:ext cx="9144000" cy="961991"/>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518864" y="562650"/>
            <a:ext cx="8085584" cy="799297"/>
          </a:xfrm>
          <a:prstGeom prst="rect">
            <a:avLst/>
          </a:prstGeom>
        </p:spPr>
        <p:txBody>
          <a:bodyPr lIns="0" tIns="0" rIns="0" bIns="0"/>
          <a:lstStyle>
            <a:lvl1pPr algn="l">
              <a:lnSpc>
                <a:spcPct val="90000"/>
              </a:lnSpc>
              <a:defRPr sz="3000" b="1" baseline="0">
                <a:solidFill>
                  <a:schemeClr val="tx1"/>
                </a:solidFill>
                <a:latin typeface="+mn-lt"/>
              </a:defRPr>
            </a:lvl1pPr>
          </a:lstStyle>
          <a:p>
            <a:r>
              <a:rPr lang="en-US" dirty="0" smtClean="0"/>
              <a:t>This template is for slides with long titles that go over two lines</a:t>
            </a:r>
            <a:endParaRPr lang="en-AU" dirty="0"/>
          </a:p>
        </p:txBody>
      </p:sp>
      <p:cxnSp>
        <p:nvCxnSpPr>
          <p:cNvPr id="13" name="Straight Connector 12"/>
          <p:cNvCxnSpPr/>
          <p:nvPr userDrawn="1"/>
        </p:nvCxnSpPr>
        <p:spPr>
          <a:xfrm>
            <a:off x="539553" y="6475329"/>
            <a:ext cx="8064000" cy="0"/>
          </a:xfrm>
          <a:prstGeom prst="line">
            <a:avLst/>
          </a:prstGeom>
          <a:ln w="9525" cmpd="sng">
            <a:solidFill>
              <a:srgbClr val="C6C6C6"/>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7"/>
          <p:cNvSpPr>
            <a:spLocks noGrp="1"/>
          </p:cNvSpPr>
          <p:nvPr>
            <p:ph type="body" sz="quarter" idx="11" hasCustomPrompt="1"/>
          </p:nvPr>
        </p:nvSpPr>
        <p:spPr>
          <a:xfrm>
            <a:off x="1597302" y="6525343"/>
            <a:ext cx="7006251" cy="251748"/>
          </a:xfrm>
          <a:prstGeom prst="rect">
            <a:avLst/>
          </a:prstGeom>
        </p:spPr>
        <p:txBody>
          <a:bodyPr vert="horz" lIns="0" tIns="0" rIns="0" bIns="0" anchor="t"/>
          <a:lstStyle>
            <a:lvl1pPr marL="0" indent="0" algn="r">
              <a:buNone/>
              <a:defRPr sz="1200">
                <a:solidFill>
                  <a:schemeClr val="bg1">
                    <a:lumMod val="65000"/>
                  </a:schemeClr>
                </a:solidFill>
              </a:defRPr>
            </a:lvl1pPr>
            <a:lvl2pPr algn="r">
              <a:defRPr sz="1200"/>
            </a:lvl2pPr>
            <a:lvl3pPr algn="r">
              <a:defRPr sz="1200"/>
            </a:lvl3pPr>
            <a:lvl4pPr algn="r">
              <a:defRPr sz="1200"/>
            </a:lvl4pPr>
            <a:lvl5pPr algn="r">
              <a:defRPr sz="1200"/>
            </a:lvl5pPr>
          </a:lstStyle>
          <a:p>
            <a:pPr lvl="0"/>
            <a:r>
              <a:rPr lang="en-AU" dirty="0" smtClean="0"/>
              <a:t>Source:</a:t>
            </a:r>
            <a:endParaRPr lang="en-US" dirty="0"/>
          </a:p>
        </p:txBody>
      </p:sp>
      <p:sp>
        <p:nvSpPr>
          <p:cNvPr id="16" name="Slide Number Placeholder 1"/>
          <p:cNvSpPr>
            <a:spLocks noGrp="1"/>
          </p:cNvSpPr>
          <p:nvPr>
            <p:ph type="sldNum" sz="quarter" idx="12"/>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pPr/>
              <a:t>‹#›</a:t>
            </a:fld>
            <a:endParaRPr lang="en-US" dirty="0"/>
          </a:p>
        </p:txBody>
      </p:sp>
      <p:sp>
        <p:nvSpPr>
          <p:cNvPr id="12" name="Content Placeholder 2"/>
          <p:cNvSpPr>
            <a:spLocks noGrp="1"/>
          </p:cNvSpPr>
          <p:nvPr>
            <p:ph sz="quarter" idx="13" hasCustomPrompt="1"/>
          </p:nvPr>
        </p:nvSpPr>
        <p:spPr>
          <a:xfrm>
            <a:off x="517141" y="1600819"/>
            <a:ext cx="8086412" cy="4629652"/>
          </a:xfrm>
          <a:prstGeom prst="rect">
            <a:avLst/>
          </a:prstGeom>
        </p:spPr>
        <p:txBody>
          <a:bodyPr vert="horz" lIns="0" tIns="0" rIns="0" bIns="0"/>
          <a:lstStyle>
            <a:lvl1pPr marL="0" marR="0" indent="0" algn="l" defTabSz="457200" rtl="0" eaLnBrk="1" fontAlgn="base" latinLnBrk="0" hangingPunct="1">
              <a:lnSpc>
                <a:spcPct val="100000"/>
              </a:lnSpc>
              <a:spcBef>
                <a:spcPct val="20000"/>
              </a:spcBef>
              <a:spcAft>
                <a:spcPct val="0"/>
              </a:spcAft>
              <a:buClrTx/>
              <a:buSzTx/>
              <a:buFont typeface="Arial"/>
              <a:buNone/>
              <a:tabLst/>
              <a:defRPr sz="3200" b="1"/>
            </a:lvl1pPr>
          </a:lstStyle>
          <a:p>
            <a:r>
              <a:rPr lang="en-US" sz="2800" dirty="0" smtClean="0">
                <a:solidFill>
                  <a:schemeClr val="bg2"/>
                </a:solidFill>
              </a:rPr>
              <a:t>Heading</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Lorem</a:t>
            </a:r>
            <a:r>
              <a:rPr lang="en-US" sz="2200" b="0" dirty="0" smtClean="0">
                <a:solidFill>
                  <a:srgbClr val="000000"/>
                </a:solidFill>
              </a:rPr>
              <a:t> </a:t>
            </a:r>
            <a:r>
              <a:rPr lang="en-US" sz="2200" b="0" dirty="0" err="1" smtClean="0">
                <a:solidFill>
                  <a:srgbClr val="000000"/>
                </a:solidFill>
              </a:rPr>
              <a:t>ipsum</a:t>
            </a:r>
            <a:r>
              <a:rPr lang="en-US" sz="2200" b="0" dirty="0" smtClean="0">
                <a:solidFill>
                  <a:srgbClr val="000000"/>
                </a:solidFill>
              </a:rPr>
              <a:t> dolor sit </a:t>
            </a:r>
            <a:r>
              <a:rPr lang="en-US" sz="2200" b="0" dirty="0" err="1" smtClean="0">
                <a:solidFill>
                  <a:srgbClr val="000000"/>
                </a:solidFill>
              </a:rPr>
              <a:t>amet</a:t>
            </a:r>
            <a:r>
              <a:rPr lang="en-US" sz="2200" b="0" dirty="0" smtClean="0">
                <a:solidFill>
                  <a:srgbClr val="000000"/>
                </a:solidFill>
              </a:rPr>
              <a:t>, </a:t>
            </a:r>
            <a:r>
              <a:rPr lang="en-US" sz="2200" b="0" dirty="0" err="1" smtClean="0">
                <a:solidFill>
                  <a:srgbClr val="000000"/>
                </a:solidFill>
              </a:rPr>
              <a:t>consectetur</a:t>
            </a:r>
            <a:r>
              <a:rPr lang="en-US" sz="2200" b="0" dirty="0" smtClean="0">
                <a:solidFill>
                  <a:srgbClr val="000000"/>
                </a:solidFill>
              </a:rPr>
              <a:t> </a:t>
            </a:r>
            <a:r>
              <a:rPr lang="en-US" sz="2200" b="0" dirty="0" err="1" smtClean="0">
                <a:solidFill>
                  <a:srgbClr val="000000"/>
                </a:solidFill>
              </a:rPr>
              <a:t>adipiscing</a:t>
            </a:r>
            <a:r>
              <a:rPr lang="en-US" sz="2200" b="0" dirty="0" smtClean="0">
                <a:solidFill>
                  <a:srgbClr val="000000"/>
                </a:solidFill>
              </a:rPr>
              <a:t> </a:t>
            </a:r>
            <a:r>
              <a:rPr lang="en-US" sz="2200" b="0" dirty="0" err="1" smtClean="0">
                <a:solidFill>
                  <a:srgbClr val="000000"/>
                </a:solidFill>
              </a:rPr>
              <a:t>elit</a:t>
            </a:r>
            <a:r>
              <a:rPr lang="en-US" sz="2200" b="0" dirty="0" smtClean="0">
                <a:solidFill>
                  <a:srgbClr val="000000"/>
                </a:solidFill>
              </a:rPr>
              <a:t>.</a:t>
            </a: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tristique</a:t>
            </a:r>
            <a:r>
              <a:rPr lang="en-US" sz="2200" b="0" dirty="0" smtClean="0">
                <a:solidFill>
                  <a:srgbClr val="000000"/>
                </a:solidFill>
              </a:rPr>
              <a:t> in </a:t>
            </a:r>
            <a:r>
              <a:rPr lang="en-US" sz="2200" b="0" dirty="0" err="1" smtClean="0">
                <a:solidFill>
                  <a:srgbClr val="000000"/>
                </a:solidFill>
              </a:rPr>
              <a:t>tellus</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iaculis</a:t>
            </a:r>
            <a:r>
              <a:rPr lang="en-US" sz="2200" b="0" dirty="0" smtClean="0">
                <a:solidFill>
                  <a:srgbClr val="000000"/>
                </a:solidFill>
              </a:rPr>
              <a:t>. </a:t>
            </a:r>
            <a:r>
              <a:rPr lang="en-US" sz="2200" b="0" dirty="0" err="1" smtClean="0">
                <a:solidFill>
                  <a:srgbClr val="000000"/>
                </a:solidFill>
              </a:rPr>
              <a:t>Etiam</a:t>
            </a:r>
            <a:r>
              <a:rPr lang="en-US" sz="2200" b="0" dirty="0" smtClean="0">
                <a:solidFill>
                  <a:srgbClr val="000000"/>
                </a:solidFill>
              </a:rPr>
              <a:t> </a:t>
            </a:r>
            <a:r>
              <a:rPr lang="en-US" sz="2200" b="0" dirty="0" err="1" smtClean="0">
                <a:solidFill>
                  <a:srgbClr val="000000"/>
                </a:solidFill>
              </a:rPr>
              <a:t>elementum</a:t>
            </a:r>
            <a:r>
              <a:rPr lang="en-US" sz="2200" b="0" dirty="0" smtClean="0">
                <a:solidFill>
                  <a:srgbClr val="000000"/>
                </a:solidFill>
              </a:rPr>
              <a:t>, </a:t>
            </a:r>
            <a:r>
              <a:rPr lang="en-US" sz="2200" b="0" dirty="0" err="1" smtClean="0">
                <a:solidFill>
                  <a:srgbClr val="000000"/>
                </a:solidFill>
              </a:rPr>
              <a:t>velit</a:t>
            </a:r>
            <a:r>
              <a:rPr lang="en-US" sz="2200" b="0" dirty="0" smtClean="0">
                <a:solidFill>
                  <a:srgbClr val="000000"/>
                </a:solidFill>
              </a:rPr>
              <a:t> </a:t>
            </a:r>
            <a:r>
              <a:rPr lang="en-US" sz="2200" b="0" dirty="0" err="1" smtClean="0">
                <a:solidFill>
                  <a:srgbClr val="000000"/>
                </a:solidFill>
              </a:rPr>
              <a:t>sed</a:t>
            </a:r>
            <a:r>
              <a:rPr lang="en-US" sz="2200" b="0" dirty="0" smtClean="0">
                <a:solidFill>
                  <a:srgbClr val="000000"/>
                </a:solidFill>
              </a:rPr>
              <a:t> </a:t>
            </a:r>
            <a:r>
              <a:rPr lang="en-US" sz="2200" b="0" dirty="0" err="1" smtClean="0">
                <a:solidFill>
                  <a:srgbClr val="000000"/>
                </a:solidFill>
              </a:rPr>
              <a:t>porta</a:t>
            </a:r>
            <a:r>
              <a:rPr lang="en-US" sz="2200" b="0" dirty="0" smtClean="0">
                <a:solidFill>
                  <a:srgbClr val="000000"/>
                </a:solidFill>
              </a:rPr>
              <a:t> </a:t>
            </a:r>
            <a:r>
              <a:rPr lang="en-US" sz="2200" b="0" dirty="0" err="1" smtClean="0">
                <a:solidFill>
                  <a:srgbClr val="000000"/>
                </a:solidFill>
              </a:rPr>
              <a:t>laoreet</a:t>
            </a:r>
            <a:r>
              <a:rPr lang="en-US" sz="2200" b="0" dirty="0" smtClean="0">
                <a:solidFill>
                  <a:srgbClr val="000000"/>
                </a:solidFill>
              </a:rPr>
              <a:t>, </a:t>
            </a:r>
            <a:r>
              <a:rPr lang="en-US" sz="2200" b="0" dirty="0" err="1" smtClean="0">
                <a:solidFill>
                  <a:srgbClr val="000000"/>
                </a:solidFill>
              </a:rPr>
              <a:t>eros</a:t>
            </a:r>
            <a:r>
              <a:rPr lang="en-US" sz="2200" b="0" dirty="0" smtClean="0">
                <a:solidFill>
                  <a:srgbClr val="000000"/>
                </a:solidFill>
              </a:rPr>
              <a:t> </a:t>
            </a:r>
            <a:r>
              <a:rPr lang="en-US" sz="2200" b="0" dirty="0" err="1" smtClean="0">
                <a:solidFill>
                  <a:srgbClr val="000000"/>
                </a:solidFill>
              </a:rPr>
              <a:t>neque</a:t>
            </a:r>
            <a:r>
              <a:rPr lang="en-US" sz="2200" b="0" dirty="0" smtClean="0">
                <a:solidFill>
                  <a:srgbClr val="000000"/>
                </a:solidFill>
              </a:rPr>
              <a:t> </a:t>
            </a:r>
            <a:r>
              <a:rPr lang="en-US" sz="2200" b="0" dirty="0" err="1" smtClean="0">
                <a:solidFill>
                  <a:srgbClr val="000000"/>
                </a:solidFill>
              </a:rPr>
              <a:t>auctor</a:t>
            </a:r>
            <a:r>
              <a:rPr lang="en-US" sz="2200" b="0" dirty="0" smtClean="0">
                <a:solidFill>
                  <a:srgbClr val="000000"/>
                </a:solidFill>
              </a:rPr>
              <a:t> </a:t>
            </a:r>
            <a:r>
              <a:rPr lang="en-US" sz="2200" b="0" dirty="0" err="1" smtClean="0">
                <a:solidFill>
                  <a:srgbClr val="000000"/>
                </a:solidFill>
              </a:rPr>
              <a:t>urna</a:t>
            </a:r>
            <a:endParaRPr lang="en-US" sz="2200" b="0" dirty="0" smtClean="0">
              <a:solidFill>
                <a:srgbClr val="000000"/>
              </a:solidFill>
            </a:endParaRPr>
          </a:p>
          <a:p>
            <a:pPr marL="0" marR="0" indent="-180000" algn="l" defTabSz="457200" rtl="0" eaLnBrk="1" fontAlgn="base" latinLnBrk="0" hangingPunct="1">
              <a:lnSpc>
                <a:spcPct val="100000"/>
              </a:lnSpc>
              <a:spcBef>
                <a:spcPct val="20000"/>
              </a:spcBef>
              <a:spcAft>
                <a:spcPct val="0"/>
              </a:spcAft>
              <a:buClrTx/>
              <a:buSzTx/>
              <a:buFont typeface="Arial"/>
              <a:buChar char="•"/>
              <a:tabLst/>
              <a:defRPr/>
            </a:pP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risus</a:t>
            </a:r>
            <a:r>
              <a:rPr lang="en-US" sz="2200" b="0" dirty="0" smtClean="0">
                <a:solidFill>
                  <a:srgbClr val="000000"/>
                </a:solidFill>
              </a:rPr>
              <a:t> </a:t>
            </a:r>
            <a:r>
              <a:rPr lang="en-US" sz="2200" b="0" dirty="0" err="1" smtClean="0">
                <a:solidFill>
                  <a:srgbClr val="000000"/>
                </a:solidFill>
              </a:rPr>
              <a:t>malesuada</a:t>
            </a:r>
            <a:r>
              <a:rPr lang="en-US" sz="2200" b="0" dirty="0" smtClean="0">
                <a:solidFill>
                  <a:srgbClr val="000000"/>
                </a:solidFill>
              </a:rPr>
              <a:t> ex. </a:t>
            </a:r>
            <a:r>
              <a:rPr lang="en-US" sz="2200" b="0" dirty="0" err="1" smtClean="0">
                <a:solidFill>
                  <a:srgbClr val="000000"/>
                </a:solidFill>
              </a:rPr>
              <a:t>Donec</a:t>
            </a:r>
            <a:r>
              <a:rPr lang="en-US" sz="2200" b="0" dirty="0" smtClean="0">
                <a:solidFill>
                  <a:srgbClr val="000000"/>
                </a:solidFill>
              </a:rPr>
              <a:t> </a:t>
            </a:r>
            <a:r>
              <a:rPr lang="en-US" sz="2200" b="0" dirty="0" err="1" smtClean="0">
                <a:solidFill>
                  <a:srgbClr val="000000"/>
                </a:solidFill>
              </a:rPr>
              <a:t>sollicitudin</a:t>
            </a:r>
            <a:r>
              <a:rPr lang="en-US" sz="2200" b="0" dirty="0" smtClean="0">
                <a:solidFill>
                  <a:srgbClr val="000000"/>
                </a:solidFill>
              </a:rPr>
              <a:t> </a:t>
            </a:r>
            <a:r>
              <a:rPr lang="en-US" sz="2200" b="0" dirty="0" err="1" smtClean="0">
                <a:solidFill>
                  <a:srgbClr val="000000"/>
                </a:solidFill>
              </a:rPr>
              <a:t>sagittis</a:t>
            </a:r>
            <a:r>
              <a:rPr lang="en-US" sz="2200" b="0" dirty="0" smtClean="0">
                <a:solidFill>
                  <a:srgbClr val="000000"/>
                </a:solidFill>
              </a:rPr>
              <a:t> </a:t>
            </a:r>
            <a:r>
              <a:rPr lang="en-US" sz="2200" b="0" dirty="0" err="1" smtClean="0">
                <a:solidFill>
                  <a:srgbClr val="000000"/>
                </a:solidFill>
              </a:rPr>
              <a:t>purus</a:t>
            </a:r>
            <a:r>
              <a:rPr lang="en-US" sz="2200" b="0" dirty="0" smtClean="0">
                <a:solidFill>
                  <a:srgbClr val="000000"/>
                </a:solidFill>
              </a:rPr>
              <a:t> non </a:t>
            </a:r>
            <a:r>
              <a:rPr lang="en-US" sz="2200" b="0" dirty="0" err="1" smtClean="0">
                <a:solidFill>
                  <a:srgbClr val="000000"/>
                </a:solidFill>
              </a:rPr>
              <a:t>suscipit</a:t>
            </a:r>
            <a:r>
              <a:rPr lang="en-US" sz="2200" b="0" dirty="0" smtClean="0">
                <a:solidFill>
                  <a:srgbClr val="000000"/>
                </a:solidFill>
              </a:rPr>
              <a:t>. Integer </a:t>
            </a:r>
            <a:r>
              <a:rPr lang="en-US" sz="2200" b="0" dirty="0" err="1" smtClean="0">
                <a:solidFill>
                  <a:srgbClr val="000000"/>
                </a:solidFill>
              </a:rPr>
              <a:t>finibus</a:t>
            </a:r>
            <a:r>
              <a:rPr lang="en-US" sz="2200" b="0" dirty="0" smtClean="0">
                <a:solidFill>
                  <a:srgbClr val="000000"/>
                </a:solidFill>
              </a:rPr>
              <a:t> </a:t>
            </a:r>
            <a:r>
              <a:rPr lang="en-US" sz="2200" b="0" dirty="0" err="1" smtClean="0">
                <a:solidFill>
                  <a:srgbClr val="000000"/>
                </a:solidFill>
              </a:rPr>
              <a:t>euismod</a:t>
            </a:r>
            <a:r>
              <a:rPr lang="en-US" sz="2200" b="0" dirty="0" smtClean="0">
                <a:solidFill>
                  <a:srgbClr val="000000"/>
                </a:solidFill>
              </a:rPr>
              <a:t> </a:t>
            </a:r>
            <a:r>
              <a:rPr lang="en-US" sz="2200" b="0" dirty="0" err="1" smtClean="0">
                <a:solidFill>
                  <a:srgbClr val="000000"/>
                </a:solidFill>
              </a:rPr>
              <a:t>leo</a:t>
            </a:r>
            <a:r>
              <a:rPr lang="en-US" sz="2200" b="0" dirty="0" smtClean="0">
                <a:solidFill>
                  <a:srgbClr val="000000"/>
                </a:solidFill>
              </a:rPr>
              <a:t>, </a:t>
            </a:r>
            <a:r>
              <a:rPr lang="en-US" sz="2200" b="0" dirty="0" err="1" smtClean="0">
                <a:solidFill>
                  <a:srgbClr val="000000"/>
                </a:solidFill>
              </a:rPr>
              <a:t>feugiat</a:t>
            </a:r>
            <a:r>
              <a:rPr lang="en-US" sz="2200" b="0" dirty="0" smtClean="0">
                <a:solidFill>
                  <a:srgbClr val="000000"/>
                </a:solidFill>
              </a:rPr>
              <a:t> </a:t>
            </a:r>
            <a:r>
              <a:rPr lang="en-US" sz="2200" b="0" dirty="0" err="1" smtClean="0">
                <a:solidFill>
                  <a:srgbClr val="000000"/>
                </a:solidFill>
              </a:rPr>
              <a:t>fringilla</a:t>
            </a:r>
            <a:r>
              <a:rPr lang="en-US" sz="2200" b="0" dirty="0" smtClean="0">
                <a:solidFill>
                  <a:srgbClr val="000000"/>
                </a:solidFill>
              </a:rPr>
              <a:t> </a:t>
            </a:r>
            <a:r>
              <a:rPr lang="en-US" sz="2200" b="0" dirty="0" err="1" smtClean="0">
                <a:solidFill>
                  <a:srgbClr val="000000"/>
                </a:solidFill>
              </a:rPr>
              <a:t>nisl</a:t>
            </a:r>
            <a:r>
              <a:rPr lang="en-US" sz="2200" b="0" dirty="0" smtClean="0">
                <a:solidFill>
                  <a:srgbClr val="000000"/>
                </a:solidFill>
              </a:rPr>
              <a:t> </a:t>
            </a:r>
            <a:r>
              <a:rPr lang="en-US" sz="2200" b="0" dirty="0" err="1" smtClean="0">
                <a:solidFill>
                  <a:srgbClr val="000000"/>
                </a:solidFill>
              </a:rPr>
              <a:t>venenatis</a:t>
            </a:r>
            <a:r>
              <a:rPr lang="en-US" sz="2200" b="0" dirty="0" smtClean="0">
                <a:solidFill>
                  <a:srgbClr val="000000"/>
                </a:solidFill>
              </a:rPr>
              <a:t> vel. </a:t>
            </a:r>
            <a:endParaRPr lang="en-US" sz="2200" b="0" dirty="0">
              <a:solidFill>
                <a:srgbClr val="000000"/>
              </a:solidFill>
            </a:endParaRPr>
          </a:p>
        </p:txBody>
      </p:sp>
      <p:sp>
        <p:nvSpPr>
          <p:cNvPr id="2" name="Footer Placeholder 1"/>
          <p:cNvSpPr>
            <a:spLocks noGrp="1"/>
          </p:cNvSpPr>
          <p:nvPr>
            <p:ph type="ftr" sz="quarter" idx="14"/>
          </p:nvPr>
        </p:nvSpPr>
        <p:spPr>
          <a:xfrm>
            <a:off x="518864" y="110217"/>
            <a:ext cx="6311153" cy="240537"/>
          </a:xfrm>
        </p:spPr>
        <p:txBody>
          <a:bodyPr/>
          <a:lstStyle/>
          <a:p>
            <a:r>
              <a:rPr lang="en-US" dirty="0" smtClean="0"/>
              <a:t>Presentation Title  //  edit 'Header &amp; Footer' to change or remove </a:t>
            </a:r>
          </a:p>
        </p:txBody>
      </p:sp>
    </p:spTree>
    <p:extLst>
      <p:ext uri="{BB962C8B-B14F-4D97-AF65-F5344CB8AC3E}">
        <p14:creationId xmlns:p14="http://schemas.microsoft.com/office/powerpoint/2010/main" val="34422756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Grey">
    <p:bg>
      <p:bgPr>
        <a:solidFill>
          <a:schemeClr val="bg1">
            <a:lumMod val="6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a:xfrm>
            <a:off x="518864" y="109736"/>
            <a:ext cx="6311153" cy="240537"/>
          </a:xfrm>
        </p:spPr>
        <p:txBody>
          <a:bodyPr/>
          <a:lstStyle/>
          <a:p>
            <a:r>
              <a:rPr lang="en-US" smtClean="0"/>
              <a:t>Presentation Title  //  edit 'Header &amp; Footer' to change or remove </a:t>
            </a:r>
            <a:endParaRPr lang="en-US" dirty="0" smtClean="0"/>
          </a:p>
        </p:txBody>
      </p:sp>
      <p:sp>
        <p:nvSpPr>
          <p:cNvPr id="3" name="Slide Number Placeholder 2"/>
          <p:cNvSpPr>
            <a:spLocks noGrp="1"/>
          </p:cNvSpPr>
          <p:nvPr>
            <p:ph type="sldNum" sz="quarter" idx="11"/>
          </p:nvPr>
        </p:nvSpPr>
        <p:spPr>
          <a:xfrm>
            <a:off x="-3133559"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069603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077118" y="2583967"/>
            <a:ext cx="7067128" cy="1692468"/>
          </a:xfrm>
          <a:prstGeom prst="rect">
            <a:avLst/>
          </a:prstGeom>
        </p:spPr>
        <p:txBody>
          <a:bodyPr lIns="0" tIns="0" rIns="0" bIns="0"/>
          <a:lstStyle>
            <a:lvl1pPr algn="l">
              <a:defRPr sz="4800" baseline="0">
                <a:solidFill>
                  <a:schemeClr val="tx1"/>
                </a:solidFill>
                <a:latin typeface="+mn-lt"/>
              </a:defRPr>
            </a:lvl1pPr>
          </a:lstStyle>
          <a:p>
            <a:r>
              <a:rPr lang="en-US" dirty="0" smtClean="0"/>
              <a:t>Divider title goes </a:t>
            </a:r>
            <a:br>
              <a:rPr lang="en-US" dirty="0" smtClean="0"/>
            </a:br>
            <a:r>
              <a:rPr lang="en-US" dirty="0" smtClean="0"/>
              <a:t>here over two lines</a:t>
            </a:r>
            <a:endParaRPr lang="en-AU" dirty="0"/>
          </a:p>
        </p:txBody>
      </p:sp>
      <p:sp>
        <p:nvSpPr>
          <p:cNvPr id="2" name="Footer Placeholder 1"/>
          <p:cNvSpPr>
            <a:spLocks noGrp="1"/>
          </p:cNvSpPr>
          <p:nvPr>
            <p:ph type="ftr" sz="quarter" idx="10"/>
          </p:nvPr>
        </p:nvSpPr>
        <p:spPr>
          <a:xfrm>
            <a:off x="518864" y="109736"/>
            <a:ext cx="6311153" cy="240537"/>
          </a:xfrm>
        </p:spPr>
        <p:txBody>
          <a:bodyPr/>
          <a:lstStyle/>
          <a:p>
            <a:r>
              <a:rPr lang="en-US" smtClean="0"/>
              <a:t>Presentation Title  //  edit 'Header &amp; Footer' to change or remove </a:t>
            </a:r>
            <a:endParaRPr lang="en-US" dirty="0" smtClean="0"/>
          </a:p>
        </p:txBody>
      </p:sp>
      <p:sp>
        <p:nvSpPr>
          <p:cNvPr id="3" name="Slide Number Placeholder 2"/>
          <p:cNvSpPr>
            <a:spLocks noGrp="1"/>
          </p:cNvSpPr>
          <p:nvPr>
            <p:ph type="sldNum" sz="quarter" idx="11"/>
          </p:nvPr>
        </p:nvSpPr>
        <p:spPr>
          <a:xfrm>
            <a:off x="-3380088" y="6525344"/>
            <a:ext cx="668065" cy="251748"/>
          </a:xfrm>
        </p:spPr>
        <p:txBody>
          <a:bodyPr/>
          <a:lstStyle/>
          <a:p>
            <a:fld id="{8C385F23-470B-B540-9492-8220B9E90E81}" type="slidenum">
              <a:rPr lang="en-US" smtClean="0"/>
              <a:pPr/>
              <a:t>‹#›</a:t>
            </a:fld>
            <a:endParaRPr lang="en-US" dirty="0"/>
          </a:p>
        </p:txBody>
      </p:sp>
    </p:spTree>
    <p:extLst>
      <p:ext uri="{BB962C8B-B14F-4D97-AF65-F5344CB8AC3E}">
        <p14:creationId xmlns:p14="http://schemas.microsoft.com/office/powerpoint/2010/main" val="1284012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4.jp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4" r:id="rId1"/>
    <p:sldLayoutId id="2147483769" r:id="rId2"/>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pPr/>
              <a:t>‹#›</a:t>
            </a:fld>
            <a:endParaRPr lang="en-US" dirty="0"/>
          </a:p>
        </p:txBody>
      </p:sp>
      <p:sp>
        <p:nvSpPr>
          <p:cNvPr id="2" name="Footer Placeholder 1"/>
          <p:cNvSpPr>
            <a:spLocks noGrp="1"/>
          </p:cNvSpPr>
          <p:nvPr>
            <p:ph type="ftr" sz="quarter" idx="3"/>
          </p:nvPr>
        </p:nvSpPr>
        <p:spPr>
          <a:xfrm>
            <a:off x="518864" y="73225"/>
            <a:ext cx="6311153" cy="240537"/>
          </a:xfrm>
          <a:prstGeom prst="rect">
            <a:avLst/>
          </a:prstGeom>
        </p:spPr>
        <p:txBody>
          <a:bodyPr vert="horz" lIns="0" tIns="0" rIns="0" bIns="0" rtlCol="0" anchor="ctr"/>
          <a:lstStyle>
            <a:lvl1pPr algn="l">
              <a:defRPr sz="1500">
                <a:solidFill>
                  <a:schemeClr val="bg1">
                    <a:lumMod val="65000"/>
                  </a:schemeClr>
                </a:solidFill>
              </a:defRPr>
            </a:lvl1pPr>
          </a:lstStyle>
          <a:p>
            <a:r>
              <a:rPr lang="en-US" smtClean="0"/>
              <a:t>Presentation Title  //  edit 'Header &amp; Footer' to change or remove </a:t>
            </a:r>
            <a:endParaRPr lang="en-US" dirty="0" smtClean="0"/>
          </a:p>
        </p:txBody>
      </p:sp>
      <p:pic>
        <p:nvPicPr>
          <p:cNvPr id="1026" name="Picture 2" descr="P:\NCHECR\Communications collateral\KI poster template\Poster-header_landscap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48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72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94" r:id="rId4"/>
    <p:sldLayoutId id="2147483795" r:id="rId5"/>
    <p:sldLayoutId id="2147483786" r:id="rId6"/>
    <p:sldLayoutId id="2147483787" r:id="rId7"/>
    <p:sldLayoutId id="2147483788" r:id="rId8"/>
    <p:sldLayoutId id="2147483796" r:id="rId9"/>
    <p:sldLayoutId id="2147483812" r:id="rId10"/>
  </p:sldLayoutIdLst>
  <p:timing>
    <p:tnLst>
      <p:par>
        <p:cTn id="1" dur="indefinite" restart="never" nodeType="tmRoot"/>
      </p:par>
    </p:tnLst>
  </p:timing>
  <p:hf hdr="0" dt="0"/>
  <p:txStyles>
    <p:titleStyle>
      <a:lvl1pPr algn="l" rtl="0" eaLnBrk="1" fontAlgn="base" hangingPunct="1">
        <a:spcBef>
          <a:spcPct val="0"/>
        </a:spcBef>
        <a:spcAft>
          <a:spcPct val="0"/>
        </a:spcAft>
        <a:defRPr sz="1500" baseline="0">
          <a:solidFill>
            <a:schemeClr val="bg1">
              <a:lumMod val="6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Header.jpg"/>
          <p:cNvPicPr>
            <a:picLocks noChangeAspect="1"/>
          </p:cNvPicPr>
          <p:nvPr/>
        </p:nvPicPr>
        <p:blipFill rotWithShape="1">
          <a:blip r:embed="rId15">
            <a:extLst>
              <a:ext uri="{28A0092B-C50C-407E-A947-70E740481C1C}">
                <a14:useLocalDpi xmlns:a14="http://schemas.microsoft.com/office/drawing/2010/main" val="0"/>
              </a:ext>
            </a:extLst>
          </a:blip>
          <a:srcRect t="10047" b="9952"/>
          <a:stretch/>
        </p:blipFill>
        <p:spPr>
          <a:xfrm>
            <a:off x="0" y="0"/>
            <a:ext cx="9144000" cy="432000"/>
          </a:xfrm>
          <a:prstGeom prst="rect">
            <a:avLst/>
          </a:prstGeom>
        </p:spPr>
      </p:pic>
      <p:sp>
        <p:nvSpPr>
          <p:cNvPr id="6" name="Slide Number Placeholder 1"/>
          <p:cNvSpPr>
            <a:spLocks noGrp="1"/>
          </p:cNvSpPr>
          <p:nvPr>
            <p:ph type="sldNum" sz="quarter" idx="4"/>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3"/>
          </p:nvPr>
        </p:nvSpPr>
        <p:spPr>
          <a:xfrm>
            <a:off x="518864" y="73225"/>
            <a:ext cx="6311153" cy="240537"/>
          </a:xfrm>
          <a:prstGeom prst="rect">
            <a:avLst/>
          </a:prstGeom>
        </p:spPr>
        <p:txBody>
          <a:bodyPr vert="horz" lIns="0" tIns="0" rIns="0" bIns="0" rtlCol="0" anchor="ctr"/>
          <a:lstStyle>
            <a:lvl1pPr algn="l">
              <a:defRPr sz="1500">
                <a:solidFill>
                  <a:schemeClr val="bg1">
                    <a:lumMod val="65000"/>
                  </a:schemeClr>
                </a:solidFill>
              </a:defRPr>
            </a:lvl1p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126635561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7" r:id="rId9"/>
    <p:sldLayoutId id="2147483808" r:id="rId10"/>
    <p:sldLayoutId id="2147483809" r:id="rId11"/>
    <p:sldLayoutId id="2147483810" r:id="rId12"/>
    <p:sldLayoutId id="2147483811"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1500" baseline="0">
          <a:solidFill>
            <a:schemeClr val="bg1">
              <a:lumMod val="6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Header.jpg"/>
          <p:cNvPicPr>
            <a:picLocks noChangeAspect="1"/>
          </p:cNvPicPr>
          <p:nvPr/>
        </p:nvPicPr>
        <p:blipFill rotWithShape="1">
          <a:blip r:embed="rId16">
            <a:extLst>
              <a:ext uri="{28A0092B-C50C-407E-A947-70E740481C1C}">
                <a14:useLocalDpi xmlns:a14="http://schemas.microsoft.com/office/drawing/2010/main" val="0"/>
              </a:ext>
            </a:extLst>
          </a:blip>
          <a:srcRect t="10047" b="9952"/>
          <a:stretch/>
        </p:blipFill>
        <p:spPr>
          <a:xfrm>
            <a:off x="0" y="0"/>
            <a:ext cx="9144000" cy="432000"/>
          </a:xfrm>
          <a:prstGeom prst="rect">
            <a:avLst/>
          </a:prstGeom>
        </p:spPr>
      </p:pic>
      <p:sp>
        <p:nvSpPr>
          <p:cNvPr id="6" name="Slide Number Placeholder 1"/>
          <p:cNvSpPr>
            <a:spLocks noGrp="1"/>
          </p:cNvSpPr>
          <p:nvPr>
            <p:ph type="sldNum" sz="quarter" idx="4"/>
          </p:nvPr>
        </p:nvSpPr>
        <p:spPr>
          <a:xfrm>
            <a:off x="519559" y="6525344"/>
            <a:ext cx="668065" cy="251748"/>
          </a:xfrm>
          <a:prstGeom prst="rect">
            <a:avLst/>
          </a:prstGeom>
        </p:spPr>
        <p:txBody>
          <a:bodyPr vert="horz" lIns="0" tIns="0" rIns="0" bIns="0" rtlCol="0" anchor="t"/>
          <a:lstStyle>
            <a:lvl1pPr algn="l">
              <a:defRPr sz="1200" b="1">
                <a:solidFill>
                  <a:schemeClr val="bg1">
                    <a:lumMod val="65000"/>
                  </a:schemeClr>
                </a:solidFill>
              </a:defRPr>
            </a:lvl1pPr>
          </a:lstStyle>
          <a:p>
            <a:fld id="{8C385F23-470B-B540-9492-8220B9E90E81}" type="slidenum">
              <a:rPr lang="en-US" smtClean="0">
                <a:solidFill>
                  <a:prstClr val="white">
                    <a:lumMod val="65000"/>
                  </a:prstClr>
                </a:solidFill>
              </a:rPr>
              <a:pPr/>
              <a:t>‹#›</a:t>
            </a:fld>
            <a:endParaRPr lang="en-US" dirty="0">
              <a:solidFill>
                <a:prstClr val="white">
                  <a:lumMod val="65000"/>
                </a:prstClr>
              </a:solidFill>
            </a:endParaRPr>
          </a:p>
        </p:txBody>
      </p:sp>
      <p:sp>
        <p:nvSpPr>
          <p:cNvPr id="2" name="Footer Placeholder 1"/>
          <p:cNvSpPr>
            <a:spLocks noGrp="1"/>
          </p:cNvSpPr>
          <p:nvPr>
            <p:ph type="ftr" sz="quarter" idx="3"/>
          </p:nvPr>
        </p:nvSpPr>
        <p:spPr>
          <a:xfrm>
            <a:off x="518864" y="73225"/>
            <a:ext cx="6311153" cy="240537"/>
          </a:xfrm>
          <a:prstGeom prst="rect">
            <a:avLst/>
          </a:prstGeom>
        </p:spPr>
        <p:txBody>
          <a:bodyPr vert="horz" lIns="0" tIns="0" rIns="0" bIns="0" rtlCol="0" anchor="ctr"/>
          <a:lstStyle>
            <a:lvl1pPr algn="l">
              <a:defRPr sz="1500">
                <a:solidFill>
                  <a:schemeClr val="bg1">
                    <a:lumMod val="65000"/>
                  </a:schemeClr>
                </a:solidFill>
              </a:defRPr>
            </a:lvl1pPr>
          </a:lstStyle>
          <a:p>
            <a:r>
              <a:rPr lang="en-US" dirty="0" smtClean="0">
                <a:solidFill>
                  <a:prstClr val="white">
                    <a:lumMod val="65000"/>
                  </a:prstClr>
                </a:solidFill>
              </a:rPr>
              <a:t>Presentation Title  //  edit 'Header &amp; Footer' to change or remove </a:t>
            </a:r>
          </a:p>
        </p:txBody>
      </p:sp>
    </p:spTree>
    <p:extLst>
      <p:ext uri="{BB962C8B-B14F-4D97-AF65-F5344CB8AC3E}">
        <p14:creationId xmlns:p14="http://schemas.microsoft.com/office/powerpoint/2010/main" val="3190362908"/>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1500" baseline="0">
          <a:solidFill>
            <a:schemeClr val="bg1">
              <a:lumMod val="65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7" y="2753833"/>
            <a:ext cx="7280073" cy="2718604"/>
          </a:xfrm>
        </p:spPr>
        <p:txBody>
          <a:bodyPr/>
          <a:lstStyle/>
          <a:p>
            <a:r>
              <a:rPr lang="en-AU" sz="3200" dirty="0">
                <a:latin typeface="Times New Roman" panose="02020603050405020304" pitchFamily="18" charset="0"/>
                <a:cs typeface="Times New Roman" panose="02020603050405020304" pitchFamily="18" charset="0"/>
              </a:rPr>
              <a:t>The role of mental health treatment in preventing offending behaviour</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a:xfrm>
            <a:off x="1077117" y="5018567"/>
            <a:ext cx="7167850" cy="723760"/>
          </a:xfrm>
        </p:spPr>
        <p:txBody>
          <a:bodyPr/>
          <a:lstStyle/>
          <a:p>
            <a:r>
              <a:rPr lang="en-US" sz="2800" dirty="0" smtClean="0">
                <a:latin typeface="Times New Roman" panose="02020603050405020304" pitchFamily="18" charset="0"/>
                <a:cs typeface="Times New Roman" panose="02020603050405020304" pitchFamily="18" charset="0"/>
              </a:rPr>
              <a:t>Armita Adily PhD, Tony Butler PhD</a:t>
            </a:r>
          </a:p>
          <a:p>
            <a:r>
              <a:rPr lang="en-US" sz="2800" dirty="0" smtClean="0">
                <a:latin typeface="Times New Roman" panose="02020603050405020304" pitchFamily="18" charset="0"/>
                <a:cs typeface="Times New Roman" panose="02020603050405020304" pitchFamily="18" charset="0"/>
              </a:rPr>
              <a:t>Justice Health Research Program</a:t>
            </a:r>
          </a:p>
          <a:p>
            <a:r>
              <a:rPr lang="en-US" sz="2800" dirty="0" smtClean="0">
                <a:solidFill>
                  <a:schemeClr val="tx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112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a:latin typeface="Times New Roman" panose="02020603050405020304" pitchFamily="18" charset="0"/>
                <a:cs typeface="Times New Roman" panose="02020603050405020304" pitchFamily="18" charset="0"/>
              </a:rPr>
              <a:t>The relationship between psychosis and offending in NSW</a:t>
            </a:r>
            <a:r>
              <a:rPr lang="en-US" sz="3200" b="0" dirty="0">
                <a:latin typeface="Times New Roman" panose="02020603050405020304" pitchFamily="18" charset="0"/>
                <a:cs typeface="Times New Roman" panose="02020603050405020304" pitchFamily="18" charset="0"/>
              </a:rPr>
              <a:t/>
            </a:r>
            <a:br>
              <a:rPr lang="en-US" sz="3200" b="0" dirty="0">
                <a:latin typeface="Times New Roman" panose="02020603050405020304" pitchFamily="18" charset="0"/>
                <a:cs typeface="Times New Roman" panose="02020603050405020304" pitchFamily="18" charset="0"/>
              </a:rPr>
            </a:br>
            <a:endParaRPr lang="en-AU" dirty="0"/>
          </a:p>
        </p:txBody>
      </p:sp>
      <p:sp>
        <p:nvSpPr>
          <p:cNvPr id="3" name="Text Placeholder 2"/>
          <p:cNvSpPr>
            <a:spLocks noGrp="1"/>
          </p:cNvSpPr>
          <p:nvPr>
            <p:ph type="body" sz="quarter" idx="11"/>
          </p:nvPr>
        </p:nvSpPr>
        <p:spPr/>
        <p:txBody>
          <a:bodyPr/>
          <a:lstStyle/>
          <a:p>
            <a:r>
              <a:rPr lang="en-AU" baseline="30000" dirty="0" smtClean="0"/>
              <a:t>1</a:t>
            </a:r>
            <a:r>
              <a:rPr lang="en-AU" dirty="0" smtClean="0"/>
              <a:t> Excluding traffic offences</a:t>
            </a:r>
            <a:endParaRPr lang="en-AU" dirty="0"/>
          </a:p>
        </p:txBody>
      </p:sp>
      <p:sp>
        <p:nvSpPr>
          <p:cNvPr id="4" name="Slide Number Placeholder 3"/>
          <p:cNvSpPr>
            <a:spLocks noGrp="1"/>
          </p:cNvSpPr>
          <p:nvPr>
            <p:ph type="sldNum" sz="quarter" idx="12"/>
          </p:nvPr>
        </p:nvSpPr>
        <p:spPr/>
        <p:txBody>
          <a:bodyPr/>
          <a:lstStyle/>
          <a:p>
            <a:fld id="{8C385F23-470B-B540-9492-8220B9E90E81}" type="slidenum">
              <a:rPr lang="en-US" smtClean="0"/>
              <a:pPr/>
              <a:t>10</a:t>
            </a:fld>
            <a:endParaRPr lang="en-US" dirty="0"/>
          </a:p>
        </p:txBody>
      </p:sp>
      <p:sp>
        <p:nvSpPr>
          <p:cNvPr id="5" name="Content Placeholder 4"/>
          <p:cNvSpPr>
            <a:spLocks noGrp="1"/>
          </p:cNvSpPr>
          <p:nvPr>
            <p:ph sz="quarter" idx="13"/>
          </p:nvPr>
        </p:nvSpPr>
        <p:spPr/>
        <p:txBody>
          <a:bodyPr/>
          <a:lstStyle/>
          <a:p>
            <a:pPr lvl="0"/>
            <a:r>
              <a:rPr lang="en-US" sz="3000" dirty="0" smtClean="0">
                <a:latin typeface="Times New Roman" panose="02020603050405020304" pitchFamily="18" charset="0"/>
                <a:cs typeface="Times New Roman" panose="02020603050405020304" pitchFamily="18" charset="0"/>
              </a:rPr>
              <a:t>Primary Outcome</a:t>
            </a:r>
          </a:p>
          <a:p>
            <a:pPr lvl="0"/>
            <a:endParaRPr lang="en-US" sz="2800" dirty="0" smtClean="0">
              <a:solidFill>
                <a:srgbClr val="BE9D5A"/>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b="0" dirty="0" smtClean="0">
                <a:latin typeface="Times New Roman" panose="02020603050405020304" pitchFamily="18" charset="0"/>
                <a:cs typeface="Times New Roman" panose="02020603050405020304" pitchFamily="18" charset="0"/>
              </a:rPr>
              <a:t>At least one offence recorded in the NSW Bureau of Crime Statistic and Research Reoffending Database (ROD)</a:t>
            </a:r>
            <a:r>
              <a:rPr lang="en-US" sz="2400" b="0" baseline="30000" dirty="0" smtClean="0">
                <a:latin typeface="Times New Roman" panose="02020603050405020304" pitchFamily="18" charset="0"/>
                <a:cs typeface="Times New Roman" panose="02020603050405020304" pitchFamily="18" charset="0"/>
              </a:rPr>
              <a:t>1</a:t>
            </a:r>
            <a:r>
              <a:rPr lang="en-US" sz="2400" b="0" dirty="0" smtClean="0">
                <a:latin typeface="Times New Roman" panose="02020603050405020304" pitchFamily="18" charset="0"/>
                <a:cs typeface="Times New Roman" panose="02020603050405020304" pitchFamily="18" charset="0"/>
              </a:rPr>
              <a:t> from 1 July 2001 to 31 December 2012. </a:t>
            </a:r>
            <a:endParaRPr lang="en-US" sz="2400" b="0" dirty="0">
              <a:latin typeface="Times New Roman" panose="02020603050405020304" pitchFamily="18" charset="0"/>
              <a:cs typeface="Times New Roman" panose="02020603050405020304" pitchFamily="18" charset="0"/>
            </a:endParaRPr>
          </a:p>
          <a:p>
            <a:endParaRPr lang="en-AU" dirty="0"/>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1268147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The relationship between psychosis and offending in NSW</a:t>
            </a:r>
            <a:endParaRPr lang="en-US" sz="2400" dirty="0"/>
          </a:p>
        </p:txBody>
      </p:sp>
      <p:sp>
        <p:nvSpPr>
          <p:cNvPr id="7" name="Text Placeholder 6"/>
          <p:cNvSpPr>
            <a:spLocks noGrp="1"/>
          </p:cNvSpPr>
          <p:nvPr>
            <p:ph type="body" sz="quarter" idx="11"/>
          </p:nvPr>
        </p:nvSpPr>
        <p:spPr/>
        <p:txBody>
          <a:bodyPr/>
          <a:lstStyle/>
          <a:p>
            <a:pPr lvl="0" defTabSz="457200"/>
            <a:r>
              <a:rPr lang="en-AU" sz="1050" b="1" baseline="30000" dirty="0">
                <a:solidFill>
                  <a:prstClr val="black"/>
                </a:solidFill>
                <a:latin typeface="Times New Roman" panose="02020603050405020304" pitchFamily="18" charset="0"/>
                <a:cs typeface="Times New Roman" panose="02020603050405020304" pitchFamily="18" charset="0"/>
              </a:rPr>
              <a:t>1.</a:t>
            </a:r>
            <a:r>
              <a:rPr lang="en-AU" sz="1050" b="1" dirty="0">
                <a:solidFill>
                  <a:prstClr val="black"/>
                </a:solidFill>
                <a:latin typeface="Times New Roman" panose="02020603050405020304" pitchFamily="18" charset="0"/>
                <a:cs typeface="Times New Roman" panose="02020603050405020304" pitchFamily="18" charset="0"/>
              </a:rPr>
              <a:t> Linked at the Centre for Health Record Linkage (</a:t>
            </a:r>
            <a:r>
              <a:rPr lang="en-AU" sz="1050" b="1" dirty="0" err="1">
                <a:solidFill>
                  <a:prstClr val="black"/>
                </a:solidFill>
                <a:latin typeface="Times New Roman" panose="02020603050405020304" pitchFamily="18" charset="0"/>
                <a:cs typeface="Times New Roman" panose="02020603050405020304" pitchFamily="18" charset="0"/>
              </a:rPr>
              <a:t>CHeReL</a:t>
            </a:r>
            <a:r>
              <a:rPr lang="en-AU" sz="1050" b="1" dirty="0">
                <a:solidFill>
                  <a:prstClr val="black"/>
                </a:solidFill>
                <a:latin typeface="Times New Roman" panose="02020603050405020304" pitchFamily="18" charset="0"/>
                <a:cs typeface="Times New Roman" panose="02020603050405020304" pitchFamily="18" charset="0"/>
              </a:rPr>
              <a:t>).</a:t>
            </a:r>
            <a:endParaRPr lang="en-AU" sz="1050" b="1" baseline="30000" dirty="0">
              <a:solidFill>
                <a:prstClr val="black"/>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13"/>
          </p:nvPr>
        </p:nvSpPr>
        <p:spPr>
          <a:xfrm>
            <a:off x="425302" y="1361946"/>
            <a:ext cx="8230609" cy="4815570"/>
          </a:xfrm>
        </p:spPr>
        <p:txBody>
          <a:bodyPr/>
          <a:lstStyle/>
          <a:p>
            <a:pPr lvl="0" defTabSz="914400"/>
            <a:r>
              <a:rPr lang="en-US" sz="3000" dirty="0" smtClean="0">
                <a:latin typeface="Times New Roman" panose="02020603050405020304" pitchFamily="18" charset="0"/>
                <a:cs typeface="Times New Roman" panose="02020603050405020304" pitchFamily="18" charset="0"/>
              </a:rPr>
              <a:t>Study Plan</a:t>
            </a:r>
            <a:endParaRPr lang="en-US" sz="3000" dirty="0">
              <a:latin typeface="Times New Roman" panose="02020603050405020304" pitchFamily="18" charset="0"/>
              <a:cs typeface="Times New Roman" panose="02020603050405020304" pitchFamily="18" charset="0"/>
            </a:endParaRPr>
          </a:p>
          <a:p>
            <a:pPr lvl="0" defTabSz="914400"/>
            <a:r>
              <a:rPr lang="en-AU" sz="2400" b="0" dirty="0" smtClean="0">
                <a:latin typeface="Times New Roman" panose="02020603050405020304" pitchFamily="18" charset="0"/>
                <a:cs typeface="Times New Roman" panose="02020603050405020304" pitchFamily="18" charset="0"/>
              </a:rPr>
              <a:t>A </a:t>
            </a:r>
            <a:r>
              <a:rPr lang="en-AU" sz="2400" b="0" dirty="0">
                <a:latin typeface="Times New Roman" panose="02020603050405020304" pitchFamily="18" charset="0"/>
                <a:cs typeface="Times New Roman" panose="02020603050405020304" pitchFamily="18" charset="0"/>
              </a:rPr>
              <a:t>retrospective cohort involving a population level data-linkage using </a:t>
            </a:r>
            <a:r>
              <a:rPr lang="en-AU" sz="2400" b="0" dirty="0" smtClean="0">
                <a:latin typeface="Times New Roman" panose="02020603050405020304" pitchFamily="18" charset="0"/>
                <a:cs typeface="Times New Roman" panose="02020603050405020304" pitchFamily="18" charset="0"/>
              </a:rPr>
              <a:t>eight </a:t>
            </a:r>
            <a:r>
              <a:rPr lang="en-AU" sz="2400" b="0" dirty="0">
                <a:latin typeface="Times New Roman" panose="02020603050405020304" pitchFamily="18" charset="0"/>
                <a:cs typeface="Times New Roman" panose="02020603050405020304" pitchFamily="18" charset="0"/>
              </a:rPr>
              <a:t>administrative data collections in </a:t>
            </a:r>
            <a:r>
              <a:rPr lang="en-AU" sz="2400" b="0" dirty="0" smtClean="0">
                <a:latin typeface="Times New Roman" panose="02020603050405020304" pitchFamily="18" charset="0"/>
                <a:cs typeface="Times New Roman" panose="02020603050405020304" pitchFamily="18" charset="0"/>
              </a:rPr>
              <a:t>NSW:</a:t>
            </a:r>
            <a:r>
              <a:rPr lang="en-AU" sz="2400" b="0" baseline="30000" dirty="0" smtClean="0">
                <a:latin typeface="Times New Roman" panose="02020603050405020304" pitchFamily="18" charset="0"/>
                <a:cs typeface="Times New Roman" panose="02020603050405020304" pitchFamily="18" charset="0"/>
              </a:rPr>
              <a:t> 1</a:t>
            </a:r>
            <a:endParaRPr lang="en-AU" sz="2400" b="0" dirty="0" smtClean="0">
              <a:latin typeface="Times New Roman" panose="02020603050405020304" pitchFamily="18" charset="0"/>
              <a:cs typeface="Times New Roman" panose="02020603050405020304" pitchFamily="18" charset="0"/>
            </a:endParaRPr>
          </a:p>
          <a:p>
            <a:pPr lvl="0" defTabSz="914400"/>
            <a:endParaRPr lang="en-AU" sz="2400" b="0" dirty="0">
              <a:latin typeface="Times New Roman" panose="02020603050405020304" pitchFamily="18" charset="0"/>
              <a:cs typeface="Times New Roman" panose="02020603050405020304" pitchFamily="18" charset="0"/>
            </a:endParaRP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NSW Admitted Patient Data Collection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NSW Emergency Department Data Collection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NSW Mental Health Ambulatory Data Collection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Mental Health Outcomes and Assessment Tool Collection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Pharmaceutical Drugs of Addiction System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NSW Bureau of Crime Statistics and Research Reoffending Database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NSW Offender Integrated Management System </a:t>
            </a:r>
          </a:p>
          <a:p>
            <a:pPr marL="342900" lvl="0" indent="-342900">
              <a:buFont typeface="+mj-lt"/>
              <a:buAutoNum type="arabicPeriod"/>
            </a:pPr>
            <a:r>
              <a:rPr lang="en-AU" sz="2100" b="0" dirty="0" smtClean="0">
                <a:latin typeface="Times New Roman" panose="02020603050405020304" pitchFamily="18" charset="0"/>
                <a:cs typeface="Times New Roman" panose="02020603050405020304" pitchFamily="18" charset="0"/>
              </a:rPr>
              <a:t>The NSW Registry of Births, Deaths and Marriages</a:t>
            </a:r>
            <a:endParaRPr lang="en-US" sz="2100" dirty="0"/>
          </a:p>
        </p:txBody>
      </p:sp>
      <p:sp>
        <p:nvSpPr>
          <p:cNvPr id="2" name="Slide Number Placeholder 1"/>
          <p:cNvSpPr>
            <a:spLocks noGrp="1"/>
          </p:cNvSpPr>
          <p:nvPr>
            <p:ph type="sldNum" sz="quarter" idx="12"/>
          </p:nvPr>
        </p:nvSpPr>
        <p:spPr/>
        <p:txBody>
          <a:bodyPr/>
          <a:lstStyle/>
          <a:p>
            <a:fld id="{8C385F23-470B-B540-9492-8220B9E90E81}" type="slidenum">
              <a:rPr lang="en-US" smtClean="0"/>
              <a:pPr/>
              <a:t>11</a:t>
            </a:fld>
            <a:endParaRPr lang="en-US" dirty="0"/>
          </a:p>
        </p:txBody>
      </p:sp>
      <p:sp>
        <p:nvSpPr>
          <p:cNvPr id="3" name="Footer Placeholder 2"/>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2674075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215359"/>
            <a:ext cx="7610475" cy="553998"/>
          </a:xfrm>
          <a:prstGeom prst="rect">
            <a:avLst/>
          </a:prstGeom>
          <a:noFill/>
        </p:spPr>
        <p:txBody>
          <a:bodyPr wrap="square" rtlCol="0">
            <a:spAutoFit/>
          </a:bodyPr>
          <a:lstStyle/>
          <a:p>
            <a:r>
              <a:rPr lang="en-AU" sz="1000" b="1" dirty="0">
                <a:solidFill>
                  <a:prstClr val="black"/>
                </a:solidFill>
              </a:rPr>
              <a:t>*     Psychosis Cases selected from the APDC &amp; EDDC data collections  - 2001-2012 (EDDC – 2005 onwards</a:t>
            </a:r>
            <a:r>
              <a:rPr lang="en-AU" sz="1000" b="1" dirty="0" smtClean="0">
                <a:solidFill>
                  <a:prstClr val="black"/>
                </a:solidFill>
              </a:rPr>
              <a:t>).</a:t>
            </a:r>
            <a:endParaRPr lang="en-AU" sz="1000" b="1" dirty="0">
              <a:solidFill>
                <a:prstClr val="black"/>
              </a:solidFill>
            </a:endParaRPr>
          </a:p>
          <a:p>
            <a:r>
              <a:rPr lang="en-AU" sz="1000" b="1" dirty="0">
                <a:solidFill>
                  <a:prstClr val="black"/>
                </a:solidFill>
              </a:rPr>
              <a:t>**   Controls selected from CHeReL’s master linkage key (2 controls for each psychosis case matched by sex and </a:t>
            </a:r>
            <a:r>
              <a:rPr lang="en-AU" sz="1000" b="1" dirty="0" smtClean="0">
                <a:solidFill>
                  <a:prstClr val="black"/>
                </a:solidFill>
              </a:rPr>
              <a:t>age).</a:t>
            </a:r>
            <a:endParaRPr lang="en-AU" sz="1000" b="1" dirty="0">
              <a:solidFill>
                <a:prstClr val="black"/>
              </a:solidFill>
            </a:endParaRPr>
          </a:p>
          <a:p>
            <a:endParaRPr lang="en-AU" sz="1000"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42286"/>
            <a:ext cx="8356433" cy="499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24000" y="999460"/>
            <a:ext cx="1634067" cy="903767"/>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AU">
              <a:solidFill>
                <a:prstClr val="black"/>
              </a:solidFill>
              <a:latin typeface="Arial" pitchFamily="-65" charset="0"/>
              <a:ea typeface="ヒラギノ角ゴ Pro W3" pitchFamily="-65" charset="-128"/>
              <a:cs typeface="ヒラギノ角ゴ Pro W3" pitchFamily="-65" charset="-128"/>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670" y="2977117"/>
            <a:ext cx="1796902" cy="12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488" y="4466339"/>
            <a:ext cx="1796902" cy="1286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2564" y="3083443"/>
            <a:ext cx="2067269" cy="147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913488"/>
            <a:ext cx="206692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1033" y="3014331"/>
            <a:ext cx="1850496"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0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1000"/>
                                        <p:tgtEl>
                                          <p:spTgt spid="1029"/>
                                        </p:tgtEl>
                                      </p:cBhvr>
                                    </p:animEffect>
                                    <p:anim calcmode="lin" valueType="num">
                                      <p:cBhvr>
                                        <p:cTn id="27" dur="1000" fill="hold"/>
                                        <p:tgtEl>
                                          <p:spTgt spid="1029"/>
                                        </p:tgtEl>
                                        <p:attrNameLst>
                                          <p:attrName>ppt_x</p:attrName>
                                        </p:attrNameLst>
                                      </p:cBhvr>
                                      <p:tavLst>
                                        <p:tav tm="0">
                                          <p:val>
                                            <p:strVal val="#ppt_x"/>
                                          </p:val>
                                        </p:tav>
                                        <p:tav tm="100000">
                                          <p:val>
                                            <p:strVal val="#ppt_x"/>
                                          </p:val>
                                        </p:tav>
                                      </p:tavLst>
                                    </p:anim>
                                    <p:anim calcmode="lin" valueType="num">
                                      <p:cBhvr>
                                        <p:cTn id="2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ppt_x"/>
                                          </p:val>
                                        </p:tav>
                                        <p:tav tm="100000">
                                          <p:val>
                                            <p:strVal val="#ppt_x"/>
                                          </p:val>
                                        </p:tav>
                                      </p:tavLst>
                                    </p:anim>
                                    <p:anim calcmode="lin" valueType="num">
                                      <p:cBhvr additive="base">
                                        <p:cTn id="3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7117" y="2583967"/>
            <a:ext cx="7605409" cy="1692468"/>
          </a:xfrm>
        </p:spPr>
        <p:txBody>
          <a:bodyPr/>
          <a:lstStyle/>
          <a:p>
            <a:pPr algn="ctr"/>
            <a:r>
              <a:rPr lang="en-AU" b="1" dirty="0" smtClean="0">
                <a:solidFill>
                  <a:schemeClr val="bg1"/>
                </a:solidFill>
                <a:latin typeface="Times New Roman" panose="02020603050405020304" pitchFamily="18" charset="0"/>
                <a:cs typeface="Times New Roman" panose="02020603050405020304" pitchFamily="18" charset="0"/>
              </a:rPr>
              <a:t>Court Diversion and </a:t>
            </a:r>
            <a:br>
              <a:rPr lang="en-AU" b="1" dirty="0" smtClean="0">
                <a:solidFill>
                  <a:schemeClr val="bg1"/>
                </a:solidFill>
                <a:latin typeface="Times New Roman" panose="02020603050405020304" pitchFamily="18" charset="0"/>
                <a:cs typeface="Times New Roman" panose="02020603050405020304" pitchFamily="18" charset="0"/>
              </a:rPr>
            </a:br>
            <a:r>
              <a:rPr lang="en-AU" b="1" dirty="0" smtClean="0">
                <a:solidFill>
                  <a:schemeClr val="bg1"/>
                </a:solidFill>
                <a:latin typeface="Times New Roman" panose="02020603050405020304" pitchFamily="18" charset="0"/>
                <a:cs typeface="Times New Roman" panose="02020603050405020304" pitchFamily="18" charset="0"/>
              </a:rPr>
              <a:t>Re-offending</a:t>
            </a:r>
            <a:endParaRPr lang="en-AU" b="1"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fld id="{8C385F23-470B-B540-9492-8220B9E90E81}" type="slidenum">
              <a:rPr lang="en-US" smtClean="0"/>
              <a:pPr/>
              <a:t>13</a:t>
            </a:fld>
            <a:endParaRPr lang="en-US" dirty="0"/>
          </a:p>
        </p:txBody>
      </p:sp>
    </p:spTree>
    <p:extLst>
      <p:ext uri="{BB962C8B-B14F-4D97-AF65-F5344CB8AC3E}">
        <p14:creationId xmlns:p14="http://schemas.microsoft.com/office/powerpoint/2010/main" val="1338328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932" y="2583967"/>
            <a:ext cx="7067128" cy="1692468"/>
          </a:xfrm>
        </p:spPr>
        <p:txBody>
          <a:bodyPr/>
          <a:lstStyle/>
          <a:p>
            <a:endParaRPr lang="en-AU" dirty="0"/>
          </a:p>
        </p:txBody>
      </p:sp>
      <p:sp>
        <p:nvSpPr>
          <p:cNvPr id="3" name="Footer Placeholder 2"/>
          <p:cNvSpPr>
            <a:spLocks noGrp="1"/>
          </p:cNvSpPr>
          <p:nvPr>
            <p:ph type="ftr" sz="quarter" idx="10"/>
          </p:nvPr>
        </p:nvSpPr>
        <p:spPr/>
        <p:txBody>
          <a:bodyPr/>
          <a:lstStyle/>
          <a:p>
            <a:endParaRPr lang="en-US" dirty="0" smtClean="0"/>
          </a:p>
        </p:txBody>
      </p:sp>
      <p:sp>
        <p:nvSpPr>
          <p:cNvPr id="4" name="Slide Number Placeholder 3"/>
          <p:cNvSpPr>
            <a:spLocks noGrp="1"/>
          </p:cNvSpPr>
          <p:nvPr>
            <p:ph type="sldNum" sz="quarter" idx="11"/>
          </p:nvPr>
        </p:nvSpPr>
        <p:spPr/>
        <p:txBody>
          <a:bodyPr/>
          <a:lstStyle/>
          <a:p>
            <a:fld id="{8C385F23-470B-B540-9492-8220B9E90E81}" type="slidenum">
              <a:rPr lang="en-US" smtClean="0"/>
              <a:pPr/>
              <a:t>14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64" y="687851"/>
            <a:ext cx="7923387" cy="520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447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5215" y="1093751"/>
            <a:ext cx="8569710" cy="5264716"/>
          </a:xfrm>
        </p:spPr>
        <p:txBody>
          <a:bodyPr/>
          <a:lstStyle/>
          <a:p>
            <a:pPr marL="447675" indent="-447675">
              <a:buFont typeface="Arial" panose="020B0604020202020204" pitchFamily="34" charset="0"/>
              <a:buChar char="•"/>
            </a:pPr>
            <a:r>
              <a:rPr lang="en-AU" sz="1800" b="0" kern="1200" dirty="0">
                <a:latin typeface="Times New Roman" panose="02020603050405020304" pitchFamily="18" charset="0"/>
                <a:ea typeface="ヒラギノ角ゴ Pro W3" charset="-128"/>
                <a:cs typeface="Times New Roman" panose="02020603050405020304" pitchFamily="18" charset="0"/>
              </a:rPr>
              <a:t>Court liaison/diversion services developed to intervene with those charged with minor or summary offences with mental illness or cognitive </a:t>
            </a:r>
            <a:r>
              <a:rPr lang="en-AU" sz="1800" b="0" kern="1200" dirty="0" smtClean="0">
                <a:latin typeface="Times New Roman" panose="02020603050405020304" pitchFamily="18" charset="0"/>
                <a:ea typeface="ヒラギノ角ゴ Pro W3" charset="-128"/>
                <a:cs typeface="Times New Roman" panose="02020603050405020304" pitchFamily="18" charset="0"/>
              </a:rPr>
              <a:t>impairment to </a:t>
            </a:r>
            <a:r>
              <a:rPr lang="en-AU" sz="1800" b="0" kern="1200" dirty="0">
                <a:latin typeface="Times New Roman" panose="02020603050405020304" pitchFamily="18" charset="0"/>
                <a:ea typeface="ヒラギノ角ゴ Pro W3" charset="-128"/>
                <a:cs typeface="Times New Roman" panose="02020603050405020304" pitchFamily="18" charset="0"/>
              </a:rPr>
              <a:t>improve health and justice outcomes </a:t>
            </a:r>
          </a:p>
          <a:p>
            <a:pPr marL="457200" indent="-457200">
              <a:spcBef>
                <a:spcPts val="0"/>
              </a:spcBef>
              <a:buFont typeface="Arial" panose="020B0604020202020204" pitchFamily="34" charset="0"/>
              <a:buChar char="•"/>
            </a:pPr>
            <a:endParaRPr lang="en-AU" sz="1800" b="0" kern="1200" dirty="0">
              <a:latin typeface="Times New Roman" panose="02020603050405020304" pitchFamily="18" charset="0"/>
              <a:ea typeface="ヒラギノ角ゴ Pro W3" charset="-128"/>
              <a:cs typeface="Times New Roman" panose="02020603050405020304" pitchFamily="18" charset="0"/>
            </a:endParaRPr>
          </a:p>
          <a:p>
            <a:pPr marL="447675" indent="-447675">
              <a:buFont typeface="Arial" panose="020B0604020202020204" pitchFamily="34" charset="0"/>
              <a:buChar char="•"/>
            </a:pPr>
            <a:r>
              <a:rPr lang="en-AU" sz="1800" b="0" kern="1200" dirty="0">
                <a:latin typeface="Times New Roman" panose="02020603050405020304" pitchFamily="18" charset="0"/>
                <a:ea typeface="ヒラギノ角ゴ Pro W3" charset="-128"/>
                <a:cs typeface="Times New Roman" panose="02020603050405020304" pitchFamily="18" charset="0"/>
              </a:rPr>
              <a:t>All jurisdictions in Australia have some form of court diversion/liaison service*</a:t>
            </a:r>
          </a:p>
          <a:p>
            <a:pPr marL="447675" indent="-447675">
              <a:spcBef>
                <a:spcPts val="0"/>
              </a:spcBef>
              <a:buFont typeface="Arial" panose="020B0604020202020204" pitchFamily="34" charset="0"/>
              <a:buChar char="•"/>
            </a:pPr>
            <a:endParaRPr lang="en-AU" sz="1800" b="0" kern="1200" dirty="0" smtClean="0">
              <a:latin typeface="Times New Roman" panose="02020603050405020304" pitchFamily="18" charset="0"/>
              <a:ea typeface="ヒラギノ角ゴ Pro W3" charset="-128"/>
              <a:cs typeface="Times New Roman" panose="02020603050405020304" pitchFamily="18" charset="0"/>
            </a:endParaRPr>
          </a:p>
          <a:p>
            <a:pPr marL="447675" indent="-447675">
              <a:buFont typeface="Arial" panose="020B0604020202020204" pitchFamily="34" charset="0"/>
              <a:buChar char="•"/>
            </a:pPr>
            <a:r>
              <a:rPr lang="en-AU" sz="1800" b="0" kern="1200" dirty="0" smtClean="0">
                <a:latin typeface="Times New Roman" panose="02020603050405020304" pitchFamily="18" charset="0"/>
                <a:ea typeface="ヒラギノ角ゴ Pro W3" charset="-128"/>
                <a:cs typeface="Times New Roman" panose="02020603050405020304" pitchFamily="18" charset="0"/>
              </a:rPr>
              <a:t>NSW </a:t>
            </a:r>
            <a:r>
              <a:rPr lang="en-AU" sz="1800" b="0" kern="1200" dirty="0">
                <a:latin typeface="Times New Roman" panose="02020603050405020304" pitchFamily="18" charset="0"/>
                <a:ea typeface="ヒラギノ角ゴ Pro W3" charset="-128"/>
                <a:cs typeface="Times New Roman" panose="02020603050405020304" pitchFamily="18" charset="0"/>
              </a:rPr>
              <a:t>Mental Health [Forensic Provisions] Act 1990 – </a:t>
            </a:r>
            <a:r>
              <a:rPr lang="en-AU" sz="1800" b="0" kern="1200" dirty="0" smtClean="0">
                <a:latin typeface="Times New Roman" panose="02020603050405020304" pitchFamily="18" charset="0"/>
                <a:ea typeface="ヒラギノ角ゴ Pro W3" charset="-128"/>
                <a:cs typeface="Times New Roman" panose="02020603050405020304" pitchFamily="18" charset="0"/>
              </a:rPr>
              <a:t>Section 32/Section 33 Treatment order by magistrate:</a:t>
            </a:r>
            <a:endParaRPr lang="en-AU" sz="1800" b="0" kern="1200" dirty="0">
              <a:latin typeface="Times New Roman" panose="02020603050405020304" pitchFamily="18" charset="0"/>
              <a:ea typeface="ヒラギノ角ゴ Pro W3" charset="-128"/>
              <a:cs typeface="Times New Roman" panose="02020603050405020304" pitchFamily="18" charset="0"/>
            </a:endParaRPr>
          </a:p>
          <a:p>
            <a:pPr marL="982663" lvl="1" indent="-239713">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Section 32 treatment orders recommends the person receives community-based treatment and management </a:t>
            </a:r>
          </a:p>
          <a:p>
            <a:pPr marL="982663" lvl="1" indent="-239713">
              <a:buFont typeface="Arial" panose="020B0604020202020204" pitchFamily="34" charset="0"/>
              <a:buChar char="•"/>
            </a:pPr>
            <a:r>
              <a:rPr lang="en-AU" sz="1600" dirty="0">
                <a:latin typeface="Times New Roman" panose="02020603050405020304" pitchFamily="18" charset="0"/>
                <a:cs typeface="Times New Roman" panose="02020603050405020304" pitchFamily="18" charset="0"/>
              </a:rPr>
              <a:t>Section 33 requires the person to be transferred to an inpatient hospital setting.</a:t>
            </a:r>
            <a:r>
              <a:rPr lang="en-AU" sz="1500" dirty="0">
                <a:latin typeface="Times New Roman" panose="02020603050405020304" pitchFamily="18" charset="0"/>
                <a:cs typeface="Times New Roman" panose="02020603050405020304" pitchFamily="18" charset="0"/>
              </a:rPr>
              <a:t> </a:t>
            </a:r>
            <a:endParaRPr lang="en-AU" sz="1500" kern="1200" dirty="0">
              <a:latin typeface="Times New Roman" panose="02020603050405020304" pitchFamily="18" charset="0"/>
              <a:ea typeface="ヒラギノ角ゴ Pro W3" charset="-128"/>
              <a:cs typeface="Times New Roman" panose="02020603050405020304" pitchFamily="18" charset="0"/>
            </a:endParaRPr>
          </a:p>
          <a:p>
            <a:pPr marL="982663" lvl="1" indent="-239713">
              <a:buFont typeface="Arial" panose="020B0604020202020204" pitchFamily="34" charset="0"/>
              <a:buChar char="•"/>
            </a:pPr>
            <a:r>
              <a:rPr lang="en-AU" sz="1600" dirty="0" smtClean="0">
                <a:latin typeface="Times New Roman" panose="02020603050405020304" pitchFamily="18" charset="0"/>
                <a:cs typeface="Times New Roman" panose="02020603050405020304" pitchFamily="18" charset="0"/>
              </a:rPr>
              <a:t>Choice </a:t>
            </a:r>
            <a:r>
              <a:rPr lang="en-AU" sz="1600" dirty="0">
                <a:latin typeface="Times New Roman" panose="02020603050405020304" pitchFamily="18" charset="0"/>
                <a:cs typeface="Times New Roman" panose="02020603050405020304" pitchFamily="18" charset="0"/>
              </a:rPr>
              <a:t>of </a:t>
            </a:r>
            <a:r>
              <a:rPr lang="en-AU" sz="1600" dirty="0" smtClean="0">
                <a:latin typeface="Times New Roman" panose="02020603050405020304" pitchFamily="18" charset="0"/>
                <a:cs typeface="Times New Roman" panose="02020603050405020304" pitchFamily="18" charset="0"/>
              </a:rPr>
              <a:t>treatment order based </a:t>
            </a:r>
            <a:r>
              <a:rPr lang="en-AU" sz="1600" dirty="0">
                <a:latin typeface="Times New Roman" panose="02020603050405020304" pitchFamily="18" charset="0"/>
                <a:cs typeface="Times New Roman" panose="02020603050405020304" pitchFamily="18" charset="0"/>
              </a:rPr>
              <a:t>on the perceived risk to the community with the latter considered to pose a greater risk. </a:t>
            </a:r>
            <a:endParaRPr lang="en-AU" sz="1600" dirty="0" smtClean="0">
              <a:latin typeface="Times New Roman" panose="02020603050405020304" pitchFamily="18" charset="0"/>
              <a:cs typeface="Times New Roman" panose="02020603050405020304" pitchFamily="18" charset="0"/>
            </a:endParaRPr>
          </a:p>
          <a:p>
            <a:pPr marL="457200" indent="-457200">
              <a:spcBef>
                <a:spcPts val="0"/>
              </a:spcBef>
              <a:buFont typeface="Arial" panose="020B0604020202020204" pitchFamily="34" charset="0"/>
              <a:buChar char="•"/>
            </a:pPr>
            <a:endParaRPr lang="en-AU" sz="1800" b="0" kern="1200" dirty="0">
              <a:latin typeface="Times New Roman" panose="02020603050405020304" pitchFamily="18" charset="0"/>
              <a:ea typeface="ヒラギノ角ゴ Pro W3" charset="-128"/>
              <a:cs typeface="Times New Roman" panose="02020603050405020304" pitchFamily="18" charset="0"/>
            </a:endParaRPr>
          </a:p>
          <a:p>
            <a:pPr marL="457200" indent="-457200">
              <a:buFont typeface="Arial" panose="020B0604020202020204" pitchFamily="34" charset="0"/>
              <a:buChar char="•"/>
            </a:pPr>
            <a:r>
              <a:rPr lang="en-AU" sz="1800" b="0" kern="1200" dirty="0" smtClean="0">
                <a:latin typeface="Times New Roman" panose="02020603050405020304" pitchFamily="18" charset="0"/>
                <a:ea typeface="ヒラギノ角ゴ Pro W3" charset="-128"/>
                <a:cs typeface="Times New Roman" panose="02020603050405020304" pitchFamily="18" charset="0"/>
              </a:rPr>
              <a:t>Studies </a:t>
            </a:r>
            <a:r>
              <a:rPr lang="en-AU" sz="1800" b="0" kern="1200" dirty="0">
                <a:latin typeface="Times New Roman" panose="02020603050405020304" pitchFamily="18" charset="0"/>
                <a:ea typeface="ヒラギノ角ゴ Pro W3" charset="-128"/>
                <a:cs typeface="Times New Roman" panose="02020603050405020304" pitchFamily="18" charset="0"/>
              </a:rPr>
              <a:t>(mostly US) have </a:t>
            </a:r>
            <a:r>
              <a:rPr lang="en-AU" sz="1800" b="0" kern="1200" dirty="0" smtClean="0">
                <a:latin typeface="Times New Roman" panose="02020603050405020304" pitchFamily="18" charset="0"/>
                <a:ea typeface="ヒラギノ角ゴ Pro W3" charset="-128"/>
                <a:cs typeface="Times New Roman" panose="02020603050405020304" pitchFamily="18" charset="0"/>
              </a:rPr>
              <a:t>found positive outcomes e.g. </a:t>
            </a:r>
            <a:r>
              <a:rPr lang="en-AU" sz="1800" b="0" kern="1200" dirty="0">
                <a:latin typeface="Times New Roman" panose="02020603050405020304" pitchFamily="18" charset="0"/>
                <a:ea typeface="ヒラギノ角ゴ Pro W3" charset="-128"/>
                <a:cs typeface="Times New Roman" panose="02020603050405020304" pitchFamily="18" charset="0"/>
              </a:rPr>
              <a:t>reduced re-offending, improved living skills, reduced substance </a:t>
            </a:r>
            <a:r>
              <a:rPr lang="en-AU" sz="1800" b="0" kern="1200" dirty="0" smtClean="0">
                <a:latin typeface="Times New Roman" panose="02020603050405020304" pitchFamily="18" charset="0"/>
                <a:ea typeface="ヒラギノ角ゴ Pro W3" charset="-128"/>
                <a:cs typeface="Times New Roman" panose="02020603050405020304" pitchFamily="18" charset="0"/>
              </a:rPr>
              <a:t>use</a:t>
            </a:r>
          </a:p>
          <a:p>
            <a:pPr marL="457200" indent="-457200">
              <a:spcBef>
                <a:spcPts val="0"/>
              </a:spcBef>
              <a:buFont typeface="Arial" panose="020B0604020202020204" pitchFamily="34" charset="0"/>
              <a:buChar char="•"/>
            </a:pPr>
            <a:endParaRPr lang="en-AU" sz="1800" b="0" kern="1200" dirty="0" smtClean="0">
              <a:latin typeface="Times New Roman" panose="02020603050405020304" pitchFamily="18" charset="0"/>
              <a:ea typeface="ヒラギノ角ゴ Pro W3" charset="-128"/>
              <a:cs typeface="Times New Roman" panose="02020603050405020304" pitchFamily="18" charset="0"/>
            </a:endParaRPr>
          </a:p>
          <a:p>
            <a:pPr marL="457200" indent="-457200">
              <a:buFont typeface="Arial" panose="020B0604020202020204" pitchFamily="34" charset="0"/>
              <a:buChar char="•"/>
            </a:pPr>
            <a:r>
              <a:rPr lang="en-AU" sz="1800" b="0" kern="1200" dirty="0" smtClean="0">
                <a:latin typeface="Times New Roman" panose="02020603050405020304" pitchFamily="18" charset="0"/>
                <a:ea typeface="ヒラギノ角ゴ Pro W3" charset="-128"/>
                <a:cs typeface="Times New Roman" panose="02020603050405020304" pitchFamily="18" charset="0"/>
              </a:rPr>
              <a:t>Little </a:t>
            </a:r>
            <a:r>
              <a:rPr lang="en-AU" sz="1800" b="0" kern="1200" dirty="0">
                <a:latin typeface="Times New Roman" panose="02020603050405020304" pitchFamily="18" charset="0"/>
                <a:ea typeface="ヒラギノ角ゴ Pro W3" charset="-128"/>
                <a:cs typeface="Times New Roman" panose="02020603050405020304" pitchFamily="18" charset="0"/>
              </a:rPr>
              <a:t>evaluation of the </a:t>
            </a:r>
            <a:r>
              <a:rPr lang="en-AU" sz="1800" b="0" kern="1200" dirty="0" smtClean="0">
                <a:latin typeface="Times New Roman" panose="02020603050405020304" pitchFamily="18" charset="0"/>
                <a:ea typeface="ヒラギノ角ゴ Pro W3" charset="-128"/>
                <a:cs typeface="Times New Roman" panose="02020603050405020304" pitchFamily="18" charset="0"/>
              </a:rPr>
              <a:t>NSW Community and Court Liaison Service (SCCLS)</a:t>
            </a:r>
            <a:endParaRPr lang="en-AU" sz="1600" b="0" kern="1200" dirty="0" smtClean="0">
              <a:latin typeface="Times New Roman" panose="02020603050405020304" pitchFamily="18" charset="0"/>
              <a:ea typeface="ヒラギノ角ゴ Pro W3" charset="-128"/>
              <a:cs typeface="Times New Roman" panose="02020603050405020304" pitchFamily="18" charset="0"/>
            </a:endParaRPr>
          </a:p>
          <a:p>
            <a:endParaRPr lang="en-AU" sz="1600" b="0" kern="1200" dirty="0" smtClean="0">
              <a:latin typeface="Arial" pitchFamily="34" charset="0"/>
              <a:ea typeface="ヒラギノ角ゴ Pro W3" charset="-128"/>
            </a:endParaRPr>
          </a:p>
          <a:p>
            <a:pPr marL="457200" indent="-457200">
              <a:buFont typeface="Arial" panose="020B0604020202020204" pitchFamily="34" charset="0"/>
              <a:buChar char="•"/>
            </a:pPr>
            <a:endParaRPr lang="en-AU" sz="1600" b="0" kern="1200" dirty="0">
              <a:latin typeface="Arial" pitchFamily="34" charset="0"/>
              <a:ea typeface="ヒラギノ角ゴ Pro W3" charset="-128"/>
            </a:endParaRPr>
          </a:p>
          <a:p>
            <a:pPr marL="457200" indent="-457200">
              <a:buFont typeface="Arial" panose="020B0604020202020204" pitchFamily="34" charset="0"/>
              <a:buChar char="•"/>
            </a:pPr>
            <a:endParaRPr lang="en-AU" sz="1600" b="0" kern="1200" dirty="0">
              <a:latin typeface="Arial" pitchFamily="34" charset="0"/>
              <a:ea typeface="ヒラギノ角ゴ Pro W3" charset="-128"/>
            </a:endParaRPr>
          </a:p>
        </p:txBody>
      </p:sp>
      <p:sp>
        <p:nvSpPr>
          <p:cNvPr id="4" name="Title 3"/>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Court liaison/diversion services </a:t>
            </a:r>
            <a:endParaRPr lang="en-A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18864" y="6467475"/>
            <a:ext cx="8244136" cy="415498"/>
          </a:xfrm>
          <a:prstGeom prst="rect">
            <a:avLst/>
          </a:prstGeom>
          <a:noFill/>
        </p:spPr>
        <p:txBody>
          <a:bodyPr wrap="square" rtlCol="0">
            <a:spAutoFit/>
          </a:bodyPr>
          <a:lstStyle/>
          <a:p>
            <a:r>
              <a:rPr lang="en-AU" sz="1050" b="1" dirty="0">
                <a:latin typeface="Times New Roman" panose="02020603050405020304" pitchFamily="18" charset="0"/>
                <a:cs typeface="Times New Roman" panose="02020603050405020304" pitchFamily="18" charset="0"/>
              </a:rPr>
              <a:t>* Davidson, F., </a:t>
            </a:r>
            <a:r>
              <a:rPr lang="en-AU" sz="1050" b="1" dirty="0" smtClean="0">
                <a:latin typeface="Times New Roman" panose="02020603050405020304" pitchFamily="18" charset="0"/>
                <a:cs typeface="Times New Roman" panose="02020603050405020304" pitchFamily="18" charset="0"/>
              </a:rPr>
              <a:t>et al.  (</a:t>
            </a:r>
            <a:r>
              <a:rPr lang="en-AU" sz="1050" b="1" dirty="0">
                <a:latin typeface="Times New Roman" panose="02020603050405020304" pitchFamily="18" charset="0"/>
                <a:cs typeface="Times New Roman" panose="02020603050405020304" pitchFamily="18" charset="0"/>
              </a:rPr>
              <a:t>2016). A critical </a:t>
            </a:r>
            <a:r>
              <a:rPr lang="en-AU" sz="1050" b="1" dirty="0" smtClean="0">
                <a:latin typeface="Times New Roman" panose="02020603050405020304" pitchFamily="18" charset="0"/>
                <a:cs typeface="Times New Roman" panose="02020603050405020304" pitchFamily="18" charset="0"/>
              </a:rPr>
              <a:t>review of </a:t>
            </a:r>
            <a:r>
              <a:rPr lang="en-AU" sz="1050" b="1" dirty="0">
                <a:latin typeface="Times New Roman" panose="02020603050405020304" pitchFamily="18" charset="0"/>
                <a:cs typeface="Times New Roman" panose="02020603050405020304" pitchFamily="18" charset="0"/>
              </a:rPr>
              <a:t>mental health court liaison services in Australia: A first national survey. Psychiatry</a:t>
            </a:r>
            <a:r>
              <a:rPr lang="en-AU" sz="1050" b="1" dirty="0" smtClean="0">
                <a:latin typeface="Times New Roman" panose="02020603050405020304" pitchFamily="18" charset="0"/>
                <a:cs typeface="Times New Roman" panose="02020603050405020304" pitchFamily="18" charset="0"/>
              </a:rPr>
              <a:t>, Psychology </a:t>
            </a:r>
            <a:r>
              <a:rPr lang="en-AU" sz="1050" b="1" dirty="0">
                <a:latin typeface="Times New Roman" panose="02020603050405020304" pitchFamily="18" charset="0"/>
                <a:cs typeface="Times New Roman" panose="02020603050405020304" pitchFamily="18" charset="0"/>
              </a:rPr>
              <a:t>&amp; Law, 1-14, </a:t>
            </a:r>
            <a:r>
              <a:rPr lang="en-AU" sz="1050" b="1" dirty="0" err="1">
                <a:latin typeface="Times New Roman" panose="02020603050405020304" pitchFamily="18" charset="0"/>
                <a:cs typeface="Times New Roman" panose="02020603050405020304" pitchFamily="18" charset="0"/>
              </a:rPr>
              <a:t>doi</a:t>
            </a:r>
            <a:r>
              <a:rPr lang="en-AU" sz="1050" b="1" dirty="0">
                <a:latin typeface="Times New Roman" panose="02020603050405020304" pitchFamily="18" charset="0"/>
                <a:cs typeface="Times New Roman" panose="02020603050405020304" pitchFamily="18" charset="0"/>
              </a:rPr>
              <a:t>: 10.1080/13218719.2016.1155509.</a:t>
            </a:r>
          </a:p>
        </p:txBody>
      </p:sp>
    </p:spTree>
    <p:extLst>
      <p:ext uri="{BB962C8B-B14F-4D97-AF65-F5344CB8AC3E}">
        <p14:creationId xmlns:p14="http://schemas.microsoft.com/office/powerpoint/2010/main" val="3284859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688" y="553126"/>
            <a:ext cx="8939461" cy="411328"/>
          </a:xfrm>
        </p:spPr>
        <p:txBody>
          <a:bodyPr/>
          <a:lstStyle/>
          <a:p>
            <a:r>
              <a:rPr lang="en-AU" sz="2500" dirty="0" smtClean="0">
                <a:latin typeface="Times New Roman" panose="02020603050405020304" pitchFamily="18" charset="0"/>
                <a:cs typeface="Times New Roman" panose="02020603050405020304" pitchFamily="18" charset="0"/>
              </a:rPr>
              <a:t>Section 32 &amp; Section 33 Treatment orders 2001-2012</a:t>
            </a:r>
            <a:endParaRPr lang="en-AU" sz="25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20" y="1498810"/>
            <a:ext cx="8046255"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6674" y="6046842"/>
            <a:ext cx="5907771" cy="707886"/>
          </a:xfrm>
          <a:prstGeom prst="rect">
            <a:avLst/>
          </a:prstGeom>
          <a:noFill/>
        </p:spPr>
        <p:txBody>
          <a:bodyPr wrap="none" rtlCol="0">
            <a:spAutoFit/>
          </a:bodyPr>
          <a:lstStyle/>
          <a:p>
            <a:r>
              <a:rPr lang="en-AU" sz="2000" b="1" dirty="0" smtClean="0">
                <a:solidFill>
                  <a:srgbClr val="CC6600"/>
                </a:solidFill>
                <a:latin typeface="Times New Roman" panose="02020603050405020304" pitchFamily="18" charset="0"/>
                <a:cs typeface="Times New Roman" panose="02020603050405020304" pitchFamily="18" charset="0"/>
              </a:rPr>
              <a:t>SCCLS: currently operates </a:t>
            </a:r>
            <a:r>
              <a:rPr lang="en-AU" sz="2000" b="1" dirty="0">
                <a:solidFill>
                  <a:srgbClr val="CC6600"/>
                </a:solidFill>
                <a:latin typeface="Times New Roman" panose="02020603050405020304" pitchFamily="18" charset="0"/>
                <a:cs typeface="Times New Roman" panose="02020603050405020304" pitchFamily="18" charset="0"/>
              </a:rPr>
              <a:t>in 22 courts across </a:t>
            </a:r>
            <a:r>
              <a:rPr lang="en-AU" sz="2000" b="1" dirty="0" smtClean="0">
                <a:solidFill>
                  <a:srgbClr val="CC6600"/>
                </a:solidFill>
                <a:latin typeface="Times New Roman" panose="02020603050405020304" pitchFamily="18" charset="0"/>
                <a:cs typeface="Times New Roman" panose="02020603050405020304" pitchFamily="18" charset="0"/>
              </a:rPr>
              <a:t>NSW</a:t>
            </a:r>
            <a:endParaRPr lang="en-AU" sz="2000" b="1" dirty="0">
              <a:solidFill>
                <a:srgbClr val="CC6600"/>
              </a:solidFill>
              <a:latin typeface="Times New Roman" panose="02020603050405020304" pitchFamily="18" charset="0"/>
              <a:cs typeface="Times New Roman" panose="02020603050405020304" pitchFamily="18" charset="0"/>
            </a:endParaRPr>
          </a:p>
          <a:p>
            <a:endParaRPr lang="en-AU" sz="2000" b="1" dirty="0">
              <a:solidFill>
                <a:srgbClr val="CC6600"/>
              </a:solidFill>
            </a:endParaRPr>
          </a:p>
        </p:txBody>
      </p:sp>
    </p:spTree>
    <p:extLst>
      <p:ext uri="{BB962C8B-B14F-4D97-AF65-F5344CB8AC3E}">
        <p14:creationId xmlns:p14="http://schemas.microsoft.com/office/powerpoint/2010/main" val="1068892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320" y="274638"/>
            <a:ext cx="8059479" cy="618497"/>
          </a:xfrm>
        </p:spPr>
        <p:txBody>
          <a:bodyPr/>
          <a:lstStyle/>
          <a:p>
            <a:endParaRPr lang="en-AU"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2772" y="797442"/>
            <a:ext cx="8304028" cy="5328721"/>
          </a:xfrm>
        </p:spPr>
        <p:txBody>
          <a:bodyPr/>
          <a:lstStyle/>
          <a:p>
            <a:pPr marL="0" indent="0">
              <a:buNone/>
            </a:pPr>
            <a:endParaRPr lang="en-AU" sz="2800" b="1" dirty="0" smtClean="0">
              <a:latin typeface="Times New Roman" panose="02020603050405020304" pitchFamily="18" charset="0"/>
              <a:cs typeface="Times New Roman" panose="02020603050405020304" pitchFamily="18" charset="0"/>
            </a:endParaRPr>
          </a:p>
          <a:p>
            <a:pPr marL="0" indent="0">
              <a:buNone/>
            </a:pPr>
            <a:r>
              <a:rPr lang="en-AU" sz="3000" b="1" dirty="0" smtClean="0">
                <a:latin typeface="Times New Roman" panose="02020603050405020304" pitchFamily="18" charset="0"/>
                <a:cs typeface="Times New Roman" panose="02020603050405020304" pitchFamily="18" charset="0"/>
              </a:rPr>
              <a:t>Study design </a:t>
            </a:r>
          </a:p>
          <a:p>
            <a:pPr marL="0" indent="0">
              <a:buNone/>
            </a:pPr>
            <a:endParaRPr lang="en-AU" sz="2800" b="1"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Retrospective study using diagnostic and treatment data from the NSW </a:t>
            </a:r>
            <a:r>
              <a:rPr lang="en-AU" sz="2400" dirty="0">
                <a:latin typeface="Times New Roman" panose="02020603050405020304" pitchFamily="18" charset="0"/>
                <a:cs typeface="Times New Roman" panose="02020603050405020304" pitchFamily="18" charset="0"/>
              </a:rPr>
              <a:t>Health </a:t>
            </a:r>
            <a:r>
              <a:rPr lang="en-AU" sz="2400" dirty="0" smtClean="0">
                <a:latin typeface="Times New Roman" panose="02020603050405020304" pitchFamily="18" charset="0"/>
                <a:cs typeface="Times New Roman" panose="02020603050405020304" pitchFamily="18" charset="0"/>
              </a:rPr>
              <a:t>and court and re-offending data from the NSW </a:t>
            </a:r>
            <a:r>
              <a:rPr lang="en-AU" sz="2400" dirty="0">
                <a:latin typeface="Times New Roman" panose="02020603050405020304" pitchFamily="18" charset="0"/>
                <a:cs typeface="Times New Roman" panose="02020603050405020304" pitchFamily="18" charset="0"/>
              </a:rPr>
              <a:t>Bureau of Crime Statistics and Research Reoffending Database </a:t>
            </a:r>
            <a:r>
              <a:rPr lang="en-AU" sz="2400" dirty="0" smtClean="0">
                <a:latin typeface="Times New Roman" panose="02020603050405020304" pitchFamily="18" charset="0"/>
                <a:cs typeface="Times New Roman" panose="02020603050405020304" pitchFamily="18" charset="0"/>
              </a:rPr>
              <a:t>(2001-2012)</a:t>
            </a:r>
          </a:p>
          <a:p>
            <a:pPr marL="0" indent="0">
              <a:buNone/>
            </a:pPr>
            <a:endParaRPr lang="en-AU" sz="2800" dirty="0" smtClean="0"/>
          </a:p>
          <a:p>
            <a:pPr marL="0" indent="0">
              <a:buNone/>
            </a:pPr>
            <a:endParaRPr lang="en-AU" sz="2800" dirty="0" smtClean="0"/>
          </a:p>
          <a:p>
            <a:endParaRPr lang="en-AU" b="1" dirty="0" smtClean="0"/>
          </a:p>
          <a:p>
            <a:pPr marL="0" indent="0">
              <a:buNone/>
            </a:pPr>
            <a:endParaRPr lang="en-AU"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17</a:t>
            </a:fld>
            <a:endParaRPr lang="en-AU"/>
          </a:p>
        </p:txBody>
      </p:sp>
    </p:spTree>
    <p:extLst>
      <p:ext uri="{BB962C8B-B14F-4D97-AF65-F5344CB8AC3E}">
        <p14:creationId xmlns:p14="http://schemas.microsoft.com/office/powerpoint/2010/main" val="1397177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192" y="-498275"/>
            <a:ext cx="8229600" cy="1143000"/>
          </a:xfrm>
        </p:spPr>
        <p:txBody>
          <a:bodyPr/>
          <a:lstStyle/>
          <a:p>
            <a:endParaRPr lang="en-AU" dirty="0"/>
          </a:p>
        </p:txBody>
      </p:sp>
      <p:sp>
        <p:nvSpPr>
          <p:cNvPr id="3" name="Content Placeholder 2"/>
          <p:cNvSpPr>
            <a:spLocks noGrp="1"/>
          </p:cNvSpPr>
          <p:nvPr>
            <p:ph idx="1"/>
          </p:nvPr>
        </p:nvSpPr>
        <p:spPr>
          <a:xfrm>
            <a:off x="457200" y="644726"/>
            <a:ext cx="8229600" cy="5481438"/>
          </a:xfrm>
        </p:spPr>
        <p:txBody>
          <a:bodyPr/>
          <a:lstStyle/>
          <a:p>
            <a:pPr marL="0" indent="0">
              <a:buNone/>
            </a:pPr>
            <a:r>
              <a:rPr lang="en-AU" sz="2400" b="1" dirty="0">
                <a:latin typeface="Times New Roman" panose="02020603050405020304" pitchFamily="18" charset="0"/>
                <a:cs typeface="Times New Roman" panose="02020603050405020304" pitchFamily="18" charset="0"/>
              </a:rPr>
              <a:t>Treatment order </a:t>
            </a:r>
            <a:r>
              <a:rPr lang="en-AU" sz="2400" b="1" dirty="0" smtClean="0">
                <a:latin typeface="Times New Roman" panose="02020603050405020304" pitchFamily="18" charset="0"/>
                <a:cs typeface="Times New Roman" panose="02020603050405020304" pitchFamily="18" charset="0"/>
              </a:rPr>
              <a:t>group</a:t>
            </a:r>
            <a:endParaRPr lang="en-AU" sz="2400" b="1" dirty="0">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Individuals with diagnosis of psychosis prior to their court finalisation date who were diverted from the courts into treatment for their first </a:t>
            </a:r>
            <a:r>
              <a:rPr lang="en-AU" sz="2400" dirty="0" smtClean="0">
                <a:latin typeface="Times New Roman" panose="02020603050405020304" pitchFamily="18" charset="0"/>
                <a:cs typeface="Times New Roman" panose="02020603050405020304" pitchFamily="18" charset="0"/>
              </a:rPr>
              <a:t>principal </a:t>
            </a:r>
            <a:r>
              <a:rPr lang="en-AU" sz="2400" dirty="0">
                <a:latin typeface="Times New Roman" panose="02020603050405020304" pitchFamily="18" charset="0"/>
                <a:cs typeface="Times New Roman" panose="02020603050405020304" pitchFamily="18" charset="0"/>
              </a:rPr>
              <a:t>offence</a:t>
            </a:r>
            <a:r>
              <a:rPr lang="en-AU" sz="2800" dirty="0" smtClean="0">
                <a:latin typeface="Times New Roman" panose="02020603050405020304" pitchFamily="18" charset="0"/>
                <a:cs typeface="Times New Roman" panose="02020603050405020304" pitchFamily="18" charset="0"/>
              </a:rPr>
              <a:t>.</a:t>
            </a:r>
          </a:p>
          <a:p>
            <a:pPr marL="0" indent="0">
              <a:buNone/>
            </a:pPr>
            <a:r>
              <a:rPr lang="en-AU" sz="2800" dirty="0" smtClean="0">
                <a:latin typeface="Times New Roman" panose="02020603050405020304" pitchFamily="18" charset="0"/>
                <a:cs typeface="Times New Roman" panose="02020603050405020304" pitchFamily="18" charset="0"/>
              </a:rPr>
              <a:t> </a:t>
            </a:r>
            <a:endParaRPr lang="en-AU" sz="2800" dirty="0">
              <a:latin typeface="Times New Roman" panose="02020603050405020304" pitchFamily="18" charset="0"/>
              <a:cs typeface="Times New Roman" panose="02020603050405020304" pitchFamily="18" charset="0"/>
            </a:endParaRPr>
          </a:p>
          <a:p>
            <a:pPr marL="0" indent="0">
              <a:buNone/>
            </a:pPr>
            <a:r>
              <a:rPr lang="en-AU" sz="2400" b="1" dirty="0">
                <a:latin typeface="Times New Roman" panose="02020603050405020304" pitchFamily="18" charset="0"/>
                <a:cs typeface="Times New Roman" panose="02020603050405020304" pitchFamily="18" charset="0"/>
              </a:rPr>
              <a:t>Comparison </a:t>
            </a:r>
            <a:r>
              <a:rPr lang="en-AU" sz="2400" b="1" dirty="0" smtClean="0">
                <a:latin typeface="Times New Roman" panose="02020603050405020304" pitchFamily="18" charset="0"/>
                <a:cs typeface="Times New Roman" panose="02020603050405020304" pitchFamily="18" charset="0"/>
              </a:rPr>
              <a:t>group</a:t>
            </a:r>
            <a:endParaRPr lang="en-AU" sz="2400" b="1" dirty="0">
              <a:latin typeface="Times New Roman" panose="02020603050405020304" pitchFamily="18" charset="0"/>
              <a:cs typeface="Times New Roman" panose="02020603050405020304" pitchFamily="18" charset="0"/>
            </a:endParaRPr>
          </a:p>
          <a:p>
            <a:r>
              <a:rPr lang="en-AU" sz="2400" dirty="0">
                <a:latin typeface="Times New Roman" panose="02020603050405020304" pitchFamily="18" charset="0"/>
                <a:cs typeface="Times New Roman" panose="02020603050405020304" pitchFamily="18" charset="0"/>
              </a:rPr>
              <a:t>Individuals with diagnosis of psychosis prior to their court </a:t>
            </a:r>
            <a:r>
              <a:rPr lang="en-AU" sz="2400" dirty="0" smtClean="0">
                <a:latin typeface="Times New Roman" panose="02020603050405020304" pitchFamily="18" charset="0"/>
                <a:cs typeface="Times New Roman" panose="02020603050405020304" pitchFamily="18" charset="0"/>
              </a:rPr>
              <a:t>finalisations date who </a:t>
            </a:r>
            <a:r>
              <a:rPr lang="en-AU" sz="2400" dirty="0">
                <a:latin typeface="Times New Roman" panose="02020603050405020304" pitchFamily="18" charset="0"/>
                <a:cs typeface="Times New Roman" panose="02020603050405020304" pitchFamily="18" charset="0"/>
              </a:rPr>
              <a:t>received punitive sanction (bond, community order, fine, probation, suspended </a:t>
            </a:r>
            <a:r>
              <a:rPr lang="en-AU" sz="2400" dirty="0" smtClean="0">
                <a:latin typeface="Times New Roman" panose="02020603050405020304" pitchFamily="18" charset="0"/>
                <a:cs typeface="Times New Roman" panose="02020603050405020304" pitchFamily="18" charset="0"/>
              </a:rPr>
              <a:t>sentence) for their first principal offence. </a:t>
            </a:r>
            <a:endParaRPr lang="en-AU"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D1E63E1-28F0-4565-88BD-2B642A800F0C}" type="slidenum">
              <a:rPr lang="en-AU" smtClean="0"/>
              <a:pPr/>
              <a:t>18</a:t>
            </a:fld>
            <a:endParaRPr lang="en-AU"/>
          </a:p>
        </p:txBody>
      </p:sp>
    </p:spTree>
    <p:extLst>
      <p:ext uri="{BB962C8B-B14F-4D97-AF65-F5344CB8AC3E}">
        <p14:creationId xmlns:p14="http://schemas.microsoft.com/office/powerpoint/2010/main" val="1185655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Incidence of the second offence following the first principal offence by sanction </a:t>
            </a:r>
            <a:r>
              <a:rPr lang="en-AU" sz="2400" b="0" dirty="0">
                <a:latin typeface="Times New Roman" panose="02020603050405020304" pitchFamily="18" charset="0"/>
                <a:cs typeface="Times New Roman" panose="02020603050405020304" pitchFamily="18" charset="0"/>
              </a:rPr>
              <a:t>type </a:t>
            </a:r>
            <a:r>
              <a:rPr lang="en-AU" sz="2400" b="0" dirty="0" smtClean="0">
                <a:latin typeface="Times New Roman" panose="02020603050405020304" pitchFamily="18" charset="0"/>
                <a:cs typeface="Times New Roman" panose="02020603050405020304" pitchFamily="18" charset="0"/>
              </a:rPr>
              <a:t>(treatment </a:t>
            </a:r>
            <a:r>
              <a:rPr lang="en-AU" sz="2400" b="0" dirty="0">
                <a:latin typeface="Times New Roman" panose="02020603050405020304" pitchFamily="18" charset="0"/>
                <a:cs typeface="Times New Roman" panose="02020603050405020304" pitchFamily="18" charset="0"/>
              </a:rPr>
              <a:t>order vs. punitive </a:t>
            </a:r>
            <a:r>
              <a:rPr lang="en-AU" sz="2400" b="0" dirty="0" smtClean="0">
                <a:latin typeface="Times New Roman" panose="02020603050405020304" pitchFamily="18" charset="0"/>
                <a:cs typeface="Times New Roman" panose="02020603050405020304" pitchFamily="18" charset="0"/>
              </a:rPr>
              <a:t>sanction)</a:t>
            </a:r>
          </a:p>
          <a:p>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Time </a:t>
            </a:r>
            <a:r>
              <a:rPr lang="en-AU" sz="2400" b="0" dirty="0">
                <a:latin typeface="Times New Roman" panose="02020603050405020304" pitchFamily="18" charset="0"/>
                <a:cs typeface="Times New Roman" panose="02020603050405020304" pitchFamily="18" charset="0"/>
              </a:rPr>
              <a:t>to the second offence following the first principal offence </a:t>
            </a:r>
            <a:r>
              <a:rPr lang="en-AU" sz="2400" b="0" dirty="0" smtClean="0">
                <a:latin typeface="Times New Roman" panose="02020603050405020304" pitchFamily="18" charset="0"/>
                <a:cs typeface="Times New Roman" panose="02020603050405020304" pitchFamily="18" charset="0"/>
              </a:rPr>
              <a:t>by </a:t>
            </a:r>
            <a:r>
              <a:rPr lang="en-AU" sz="2400" b="0" dirty="0">
                <a:latin typeface="Times New Roman" panose="02020603050405020304" pitchFamily="18" charset="0"/>
                <a:cs typeface="Times New Roman" panose="02020603050405020304" pitchFamily="18" charset="0"/>
              </a:rPr>
              <a:t>sanction </a:t>
            </a:r>
            <a:r>
              <a:rPr lang="en-AU" sz="2400" b="0" dirty="0" smtClean="0">
                <a:latin typeface="Times New Roman" panose="02020603050405020304" pitchFamily="18" charset="0"/>
                <a:cs typeface="Times New Roman" panose="02020603050405020304" pitchFamily="18" charset="0"/>
              </a:rPr>
              <a:t>type</a:t>
            </a:r>
          </a:p>
          <a:p>
            <a:pPr marL="457200" indent="-457200">
              <a:buFont typeface="Arial" panose="020B0604020202020204" pitchFamily="34" charset="0"/>
              <a:buChar char="•"/>
            </a:pPr>
            <a:endParaRPr lang="en-AU" sz="2400" b="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Predictors </a:t>
            </a:r>
            <a:r>
              <a:rPr lang="en-AU" sz="2400" b="0" dirty="0">
                <a:latin typeface="Times New Roman" panose="02020603050405020304" pitchFamily="18" charset="0"/>
                <a:cs typeface="Times New Roman" panose="02020603050405020304" pitchFamily="18" charset="0"/>
              </a:rPr>
              <a:t>of </a:t>
            </a:r>
            <a:r>
              <a:rPr lang="en-AU" sz="2400" b="0" dirty="0" smtClean="0">
                <a:latin typeface="Times New Roman" panose="02020603050405020304" pitchFamily="18" charset="0"/>
                <a:cs typeface="Times New Roman" panose="02020603050405020304" pitchFamily="18" charset="0"/>
              </a:rPr>
              <a:t>the second offence</a:t>
            </a:r>
            <a:endParaRPr lang="en-AU" sz="2400" b="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AU" sz="2400" b="0" dirty="0" smtClean="0"/>
          </a:p>
          <a:p>
            <a:endParaRPr lang="en-AU" sz="2400" b="0" dirty="0"/>
          </a:p>
        </p:txBody>
      </p:sp>
      <p:sp>
        <p:nvSpPr>
          <p:cNvPr id="4" name="Title 3"/>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Outcomes </a:t>
            </a:r>
            <a:r>
              <a:rPr lang="en-AU" dirty="0">
                <a:latin typeface="Times New Roman" panose="02020603050405020304" pitchFamily="18" charset="0"/>
                <a:cs typeface="Times New Roman" panose="02020603050405020304" pitchFamily="18" charset="0"/>
              </a:rPr>
              <a:t>of </a:t>
            </a:r>
            <a:r>
              <a:rPr lang="en-AU" dirty="0" smtClean="0">
                <a:latin typeface="Times New Roman" panose="02020603050405020304" pitchFamily="18" charset="0"/>
                <a:cs typeface="Times New Roman" panose="02020603050405020304" pitchFamily="18" charset="0"/>
              </a:rPr>
              <a:t>interest SCCLS sub-study</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62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18864" y="934763"/>
            <a:ext cx="5688012" cy="638856"/>
          </a:xfrm>
        </p:spPr>
        <p:txBody>
          <a:bodyPr/>
          <a:lstStyle/>
          <a:p>
            <a:r>
              <a:rPr lang="en-US" sz="3000" dirty="0" smtClean="0">
                <a:latin typeface="Times New Roman" panose="02020603050405020304" pitchFamily="18" charset="0"/>
                <a:cs typeface="Times New Roman" panose="02020603050405020304" pitchFamily="18" charset="0"/>
              </a:rPr>
              <a:t>Investigators</a:t>
            </a:r>
            <a:endParaRPr lang="en-US" sz="30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quarter" idx="11"/>
          </p:nvPr>
        </p:nvSpPr>
        <p:spPr>
          <a:xfrm>
            <a:off x="518863" y="1573619"/>
            <a:ext cx="8221099" cy="4752752"/>
          </a:xfrm>
        </p:spPr>
        <p:txBody>
          <a:bodyPr/>
          <a:lstStyle/>
          <a:p>
            <a:pPr algn="just"/>
            <a:r>
              <a:rPr lang="en-AU" sz="2000" dirty="0" smtClean="0">
                <a:latin typeface="Times New Roman" panose="02020603050405020304" pitchFamily="18" charset="0"/>
                <a:cs typeface="Times New Roman" panose="02020603050405020304" pitchFamily="18" charset="0"/>
              </a:rPr>
              <a:t>Dr </a:t>
            </a:r>
            <a:r>
              <a:rPr lang="en-AU" sz="2000" dirty="0">
                <a:latin typeface="Times New Roman" panose="02020603050405020304" pitchFamily="18" charset="0"/>
                <a:cs typeface="Times New Roman" panose="02020603050405020304" pitchFamily="18" charset="0"/>
              </a:rPr>
              <a:t>Stephen </a:t>
            </a:r>
            <a:r>
              <a:rPr lang="en-AU" sz="2000" dirty="0" smtClean="0">
                <a:latin typeface="Times New Roman" panose="02020603050405020304" pitchFamily="18" charset="0"/>
                <a:cs typeface="Times New Roman" panose="02020603050405020304" pitchFamily="18" charset="0"/>
              </a:rPr>
              <a:t>Allnutt – UNSW Australia</a:t>
            </a:r>
            <a:endParaRPr lang="en-AU" sz="2000" dirty="0">
              <a:latin typeface="Times New Roman" panose="02020603050405020304" pitchFamily="18" charset="0"/>
              <a:cs typeface="Times New Roman" panose="02020603050405020304" pitchFamily="18" charset="0"/>
            </a:endParaRPr>
          </a:p>
          <a:p>
            <a:pPr algn="just"/>
            <a:r>
              <a:rPr lang="en-AU" sz="2000" dirty="0">
                <a:latin typeface="Times New Roman" panose="02020603050405020304" pitchFamily="18" charset="0"/>
                <a:cs typeface="Times New Roman" panose="02020603050405020304" pitchFamily="18" charset="0"/>
              </a:rPr>
              <a:t>A/Professor Peter Schofield – Hunter New England Health</a:t>
            </a:r>
          </a:p>
          <a:p>
            <a:pPr algn="just"/>
            <a:r>
              <a:rPr lang="en-AU" sz="2000" dirty="0">
                <a:latin typeface="Times New Roman" panose="02020603050405020304" pitchFamily="18" charset="0"/>
                <a:cs typeface="Times New Roman" panose="02020603050405020304" pitchFamily="18" charset="0"/>
              </a:rPr>
              <a:t>A/Professor Handan Wand - Kirby </a:t>
            </a:r>
            <a:r>
              <a:rPr lang="en-AU" sz="2000" dirty="0" smtClean="0">
                <a:latin typeface="Times New Roman" panose="02020603050405020304" pitchFamily="18" charset="0"/>
                <a:cs typeface="Times New Roman" panose="02020603050405020304" pitchFamily="18" charset="0"/>
              </a:rPr>
              <a:t>Institute</a:t>
            </a:r>
            <a:endParaRPr lang="en-AU" sz="2000" dirty="0">
              <a:latin typeface="Times New Roman" panose="02020603050405020304" pitchFamily="18" charset="0"/>
              <a:cs typeface="Times New Roman" panose="02020603050405020304" pitchFamily="18" charset="0"/>
            </a:endParaRPr>
          </a:p>
          <a:p>
            <a:pPr algn="just"/>
            <a:r>
              <a:rPr lang="en-AU" sz="2000" dirty="0" smtClean="0">
                <a:latin typeface="Times New Roman" panose="02020603050405020304" pitchFamily="18" charset="0"/>
                <a:cs typeface="Times New Roman" panose="02020603050405020304" pitchFamily="18" charset="0"/>
              </a:rPr>
              <a:t>Dr </a:t>
            </a:r>
            <a:r>
              <a:rPr lang="en-AU" sz="2000" dirty="0">
                <a:latin typeface="Times New Roman" panose="02020603050405020304" pitchFamily="18" charset="0"/>
                <a:cs typeface="Times New Roman" panose="02020603050405020304" pitchFamily="18" charset="0"/>
              </a:rPr>
              <a:t>Azar Kariminia – Kirby Institute</a:t>
            </a:r>
          </a:p>
          <a:p>
            <a:pPr algn="just"/>
            <a:r>
              <a:rPr lang="en-AU" sz="2000" dirty="0" smtClean="0">
                <a:latin typeface="Times New Roman" panose="02020603050405020304" pitchFamily="18" charset="0"/>
                <a:cs typeface="Times New Roman" panose="02020603050405020304" pitchFamily="18" charset="0"/>
              </a:rPr>
              <a:t>Dr Grant Sara-NSW Health</a:t>
            </a:r>
            <a:endParaRPr lang="en-AU" sz="2000" dirty="0">
              <a:latin typeface="Times New Roman" panose="02020603050405020304" pitchFamily="18" charset="0"/>
              <a:cs typeface="Times New Roman" panose="02020603050405020304" pitchFamily="18" charset="0"/>
            </a:endParaRPr>
          </a:p>
          <a:p>
            <a:pPr algn="just"/>
            <a:r>
              <a:rPr lang="en-AU" sz="2000" dirty="0">
                <a:latin typeface="Times New Roman" panose="02020603050405020304" pitchFamily="18" charset="0"/>
                <a:cs typeface="Times New Roman" panose="02020603050405020304" pitchFamily="18" charset="0"/>
              </a:rPr>
              <a:t>Mr Luke Grant- Corrective Services NSW</a:t>
            </a:r>
          </a:p>
          <a:p>
            <a:pPr algn="just"/>
            <a:r>
              <a:rPr lang="en-AU" sz="2000" dirty="0" smtClean="0">
                <a:latin typeface="Times New Roman" panose="02020603050405020304" pitchFamily="18" charset="0"/>
                <a:cs typeface="Times New Roman" panose="02020603050405020304" pitchFamily="18" charset="0"/>
              </a:rPr>
              <a:t>A/Professor Don </a:t>
            </a:r>
            <a:r>
              <a:rPr lang="en-AU" sz="2000" dirty="0" err="1" smtClean="0">
                <a:latin typeface="Times New Roman" panose="02020603050405020304" pitchFamily="18" charset="0"/>
                <a:cs typeface="Times New Roman" panose="02020603050405020304" pitchFamily="18" charset="0"/>
              </a:rPr>
              <a:t>Weatherburn</a:t>
            </a:r>
            <a:r>
              <a:rPr lang="en-AU" sz="2000" dirty="0">
                <a:latin typeface="Times New Roman" panose="02020603050405020304" pitchFamily="18" charset="0"/>
                <a:cs typeface="Times New Roman" panose="02020603050405020304" pitchFamily="18" charset="0"/>
              </a:rPr>
              <a:t> </a:t>
            </a:r>
            <a:r>
              <a:rPr lang="en-AU" sz="2000" dirty="0" smtClean="0">
                <a:latin typeface="Times New Roman" panose="02020603050405020304" pitchFamily="18" charset="0"/>
                <a:cs typeface="Times New Roman" panose="02020603050405020304" pitchFamily="18" charset="0"/>
              </a:rPr>
              <a:t>- NSW </a:t>
            </a:r>
            <a:r>
              <a:rPr lang="en-AU" sz="2000" dirty="0">
                <a:latin typeface="Times New Roman" panose="02020603050405020304" pitchFamily="18" charset="0"/>
                <a:cs typeface="Times New Roman" panose="02020603050405020304" pitchFamily="18" charset="0"/>
              </a:rPr>
              <a:t>Bureau of Crime Statistics </a:t>
            </a:r>
            <a:r>
              <a:rPr lang="en-AU" sz="2000" dirty="0" smtClean="0">
                <a:latin typeface="Times New Roman" panose="02020603050405020304" pitchFamily="18" charset="0"/>
                <a:cs typeface="Times New Roman" panose="02020603050405020304" pitchFamily="18" charset="0"/>
              </a:rPr>
              <a:t>and Research </a:t>
            </a:r>
          </a:p>
          <a:p>
            <a:pPr algn="just"/>
            <a:r>
              <a:rPr lang="en-AU" sz="2000" b="1" dirty="0" smtClean="0">
                <a:latin typeface="Times New Roman" panose="02020603050405020304" pitchFamily="18" charset="0"/>
                <a:cs typeface="Times New Roman" panose="02020603050405020304" pitchFamily="18" charset="0"/>
              </a:rPr>
              <a:t>Mr Olayan Albalawi – PhD Candidate - Kirby Institute</a:t>
            </a:r>
          </a:p>
          <a:p>
            <a:pPr algn="just"/>
            <a:r>
              <a:rPr lang="en-AU" sz="2000" dirty="0" smtClean="0">
                <a:latin typeface="Times New Roman" panose="02020603050405020304" pitchFamily="18" charset="0"/>
                <a:cs typeface="Times New Roman" panose="02020603050405020304" pitchFamily="18" charset="0"/>
              </a:rPr>
              <a:t>Ms Nabila Zohora Chowdhury – PhD Candidate, Kirby Institute</a:t>
            </a:r>
          </a:p>
          <a:p>
            <a:pPr algn="just"/>
            <a:endParaRPr lang="en-AU"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Funder: NSW Mental Health Commission </a:t>
            </a:r>
          </a:p>
        </p:txBody>
      </p:sp>
      <p:sp>
        <p:nvSpPr>
          <p:cNvPr id="9" name="Slide Number Placeholder 8"/>
          <p:cNvSpPr>
            <a:spLocks noGrp="1"/>
          </p:cNvSpPr>
          <p:nvPr>
            <p:ph type="sldNum" sz="quarter" idx="13"/>
          </p:nvPr>
        </p:nvSpPr>
        <p:spPr/>
        <p:txBody>
          <a:bodyPr/>
          <a:lstStyle/>
          <a:p>
            <a:fld id="{8C385F23-470B-B540-9492-8220B9E90E81}" type="slidenum">
              <a:rPr lang="en-US" smtClean="0"/>
              <a:pPr/>
              <a:t>2</a:t>
            </a:fld>
            <a:endParaRPr lang="en-US" dirty="0"/>
          </a:p>
        </p:txBody>
      </p:sp>
    </p:spTree>
    <p:extLst>
      <p:ext uri="{BB962C8B-B14F-4D97-AF65-F5344CB8AC3E}">
        <p14:creationId xmlns:p14="http://schemas.microsoft.com/office/powerpoint/2010/main" val="143597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sz="3000" b="1" dirty="0" smtClean="0">
                <a:solidFill>
                  <a:schemeClr val="tx1"/>
                </a:solidFill>
                <a:latin typeface="Times New Roman" panose="02020603050405020304" pitchFamily="18" charset="0"/>
                <a:cs typeface="Times New Roman" panose="02020603050405020304" pitchFamily="18" charset="0"/>
              </a:rPr>
              <a:t>Analysis</a:t>
            </a:r>
            <a:endParaRPr lang="en-AU" sz="3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400" dirty="0" smtClean="0">
                <a:latin typeface="Times New Roman" panose="02020603050405020304" pitchFamily="18" charset="0"/>
                <a:cs typeface="Times New Roman" panose="02020603050405020304" pitchFamily="18" charset="0"/>
              </a:rPr>
              <a:t>Descriptive analysis to examine the characteristics of the treatment and comparison group</a:t>
            </a:r>
          </a:p>
          <a:p>
            <a:endParaRPr lang="en-AU" sz="2400" dirty="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Survival analysis and Cox regression models to examine time to re-offend and predictors of re-offending</a:t>
            </a:r>
            <a:endParaRPr lang="en-AU"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20</a:t>
            </a:fld>
            <a:endParaRPr lang="en-AU"/>
          </a:p>
        </p:txBody>
      </p:sp>
    </p:spTree>
    <p:extLst>
      <p:ext uri="{BB962C8B-B14F-4D97-AF65-F5344CB8AC3E}">
        <p14:creationId xmlns:p14="http://schemas.microsoft.com/office/powerpoint/2010/main" val="1016808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59" y="274638"/>
            <a:ext cx="8167240" cy="746088"/>
          </a:xfrm>
        </p:spPr>
        <p:txBody>
          <a:bodyPr/>
          <a:lstStyle/>
          <a:p>
            <a:r>
              <a:rPr lang="en-AU" dirty="0"/>
              <a:t/>
            </a:r>
            <a:br>
              <a:rPr lang="en-AU" dirty="0"/>
            </a:br>
            <a:r>
              <a:rPr lang="en-AU" sz="3000" b="1" dirty="0">
                <a:solidFill>
                  <a:schemeClr val="tx1"/>
                </a:solidFill>
                <a:latin typeface="Times New Roman" panose="02020603050405020304" pitchFamily="18" charset="0"/>
                <a:cs typeface="Times New Roman" panose="02020603050405020304" pitchFamily="18" charset="0"/>
              </a:rPr>
              <a:t>T</a:t>
            </a:r>
            <a:r>
              <a:rPr lang="en-AU" sz="3000" b="1" dirty="0" smtClean="0">
                <a:solidFill>
                  <a:schemeClr val="tx1"/>
                </a:solidFill>
                <a:latin typeface="Times New Roman" panose="02020603050405020304" pitchFamily="18" charset="0"/>
                <a:cs typeface="Times New Roman" panose="02020603050405020304" pitchFamily="18" charset="0"/>
              </a:rPr>
              <a:t>reatment and </a:t>
            </a:r>
            <a:r>
              <a:rPr lang="en-AU" sz="3000" b="1" dirty="0">
                <a:solidFill>
                  <a:schemeClr val="tx1"/>
                </a:solidFill>
                <a:latin typeface="Times New Roman" panose="02020603050405020304" pitchFamily="18" charset="0"/>
                <a:cs typeface="Times New Roman" panose="02020603050405020304" pitchFamily="18" charset="0"/>
              </a:rPr>
              <a:t>comparison </a:t>
            </a:r>
            <a:r>
              <a:rPr lang="en-AU" sz="3000" b="1" dirty="0" smtClean="0">
                <a:solidFill>
                  <a:schemeClr val="tx1"/>
                </a:solidFill>
                <a:latin typeface="Times New Roman" panose="02020603050405020304" pitchFamily="18" charset="0"/>
                <a:cs typeface="Times New Roman" panose="02020603050405020304" pitchFamily="18" charset="0"/>
              </a:rPr>
              <a:t>groups </a:t>
            </a:r>
            <a:r>
              <a:rPr lang="en-AU" dirty="0"/>
              <a:t/>
            </a:r>
            <a:br>
              <a:rPr lang="en-AU" dirty="0"/>
            </a:br>
            <a:endParaRPr lang="en-AU" sz="3200" b="1" dirty="0">
              <a:solidFill>
                <a:schemeClr val="tx1"/>
              </a:solidFill>
            </a:endParaRPr>
          </a:p>
        </p:txBody>
      </p:sp>
      <p:sp>
        <p:nvSpPr>
          <p:cNvPr id="3" name="Content Placeholder 2"/>
          <p:cNvSpPr>
            <a:spLocks noGrp="1"/>
          </p:cNvSpPr>
          <p:nvPr>
            <p:ph idx="1"/>
          </p:nvPr>
        </p:nvSpPr>
        <p:spPr>
          <a:xfrm>
            <a:off x="648585" y="1520456"/>
            <a:ext cx="7921255" cy="3999652"/>
          </a:xfrm>
        </p:spPr>
        <p:txBody>
          <a:bodyPr/>
          <a:lstStyle/>
          <a:p>
            <a:r>
              <a:rPr lang="en-AU" sz="2400" dirty="0" smtClean="0">
                <a:latin typeface="Times New Roman" panose="02020603050405020304" pitchFamily="18" charset="0"/>
                <a:cs typeface="Times New Roman" panose="02020603050405020304" pitchFamily="18" charset="0"/>
              </a:rPr>
              <a:t>7,743 were identified with psychosis prior to their court finalisation for their first principle offence.</a:t>
            </a:r>
          </a:p>
          <a:p>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1,996 (26%) received treatment order</a:t>
            </a:r>
          </a:p>
          <a:p>
            <a:pPr marL="0" indent="0">
              <a:buNone/>
            </a:pPr>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5,747 (74%) received punitive sanction</a:t>
            </a:r>
          </a:p>
          <a:p>
            <a:endParaRPr lang="en-AU" dirty="0" smtClean="0"/>
          </a:p>
          <a:p>
            <a:endParaRPr lang="en-AU"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21</a:t>
            </a:fld>
            <a:endParaRPr lang="en-AU"/>
          </a:p>
        </p:txBody>
      </p:sp>
    </p:spTree>
    <p:extLst>
      <p:ext uri="{BB962C8B-B14F-4D97-AF65-F5344CB8AC3E}">
        <p14:creationId xmlns:p14="http://schemas.microsoft.com/office/powerpoint/2010/main" val="1436948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b="1" dirty="0" smtClean="0">
                <a:solidFill>
                  <a:schemeClr val="tx1"/>
                </a:solidFill>
              </a:rPr>
              <a:t/>
            </a:r>
            <a:br>
              <a:rPr lang="en-AU" sz="2000" b="1" dirty="0" smtClean="0">
                <a:solidFill>
                  <a:schemeClr val="tx1"/>
                </a:solidFill>
              </a:rPr>
            </a:br>
            <a:r>
              <a:rPr lang="en-AU" sz="2400" b="1" dirty="0" smtClean="0">
                <a:solidFill>
                  <a:schemeClr val="tx1"/>
                </a:solidFill>
                <a:latin typeface="Times New Roman" panose="02020603050405020304" pitchFamily="18" charset="0"/>
                <a:cs typeface="Times New Roman" panose="02020603050405020304" pitchFamily="18" charset="0"/>
              </a:rPr>
              <a:t>Characteristics of the treatment order vs comparison (punitive) groups</a:t>
            </a:r>
            <a:r>
              <a:rPr lang="en-AU" sz="2400" b="1" dirty="0" smtClean="0">
                <a:solidFill>
                  <a:schemeClr val="tx1"/>
                </a:solidFill>
              </a:rPr>
              <a:t/>
            </a:r>
            <a:br>
              <a:rPr lang="en-AU" sz="2400" b="1" dirty="0" smtClean="0">
                <a:solidFill>
                  <a:schemeClr val="tx1"/>
                </a:solidFill>
              </a:rPr>
            </a:br>
            <a:r>
              <a:rPr lang="en-AU" sz="2400" b="1" dirty="0">
                <a:solidFill>
                  <a:schemeClr val="tx1"/>
                </a:solidFill>
              </a:rPr>
              <a:t/>
            </a:r>
            <a:br>
              <a:rPr lang="en-AU" sz="2400" b="1" dirty="0">
                <a:solidFill>
                  <a:schemeClr val="tx1"/>
                </a:solidFill>
              </a:rPr>
            </a:br>
            <a:endParaRPr lang="en-AU" sz="2400" b="1" dirty="0">
              <a:solidFill>
                <a:schemeClr val="tx1"/>
              </a:solidFill>
            </a:endParaRPr>
          </a:p>
        </p:txBody>
      </p:sp>
      <p:sp>
        <p:nvSpPr>
          <p:cNvPr id="3" name="Content Placeholder 2"/>
          <p:cNvSpPr>
            <a:spLocks noGrp="1"/>
          </p:cNvSpPr>
          <p:nvPr>
            <p:ph idx="1"/>
          </p:nvPr>
        </p:nvSpPr>
        <p:spPr>
          <a:xfrm>
            <a:off x="519559" y="1754372"/>
            <a:ext cx="8167240" cy="4371792"/>
          </a:xfrm>
        </p:spPr>
        <p:txBody>
          <a:bodyPr/>
          <a:lstStyle/>
          <a:p>
            <a:r>
              <a:rPr lang="en-AU" sz="2400" dirty="0" smtClean="0">
                <a:latin typeface="Times New Roman" panose="02020603050405020304" pitchFamily="18" charset="0"/>
                <a:cs typeface="Times New Roman" panose="02020603050405020304" pitchFamily="18" charset="0"/>
              </a:rPr>
              <a:t>Men: 73% vs 73%</a:t>
            </a:r>
          </a:p>
          <a:p>
            <a:pPr marL="0" indent="0">
              <a:buNone/>
            </a:pPr>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Indigenous status: 7% vs 11%</a:t>
            </a:r>
          </a:p>
          <a:p>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Schizophrenia and related psychoses: 81% vs 65%</a:t>
            </a:r>
          </a:p>
          <a:p>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Substance related psychosis: </a:t>
            </a:r>
            <a:r>
              <a:rPr lang="en-AU" sz="2400" dirty="0">
                <a:latin typeface="Times New Roman" panose="02020603050405020304" pitchFamily="18" charset="0"/>
                <a:cs typeface="Times New Roman" panose="02020603050405020304" pitchFamily="18" charset="0"/>
              </a:rPr>
              <a:t>7</a:t>
            </a:r>
            <a:r>
              <a:rPr lang="en-AU" sz="2400" dirty="0" smtClean="0">
                <a:latin typeface="Times New Roman" panose="02020603050405020304" pitchFamily="18" charset="0"/>
                <a:cs typeface="Times New Roman" panose="02020603050405020304" pitchFamily="18" charset="0"/>
              </a:rPr>
              <a:t>% vs 25%</a:t>
            </a:r>
          </a:p>
          <a:p>
            <a:pPr marL="0" indent="0">
              <a:buNone/>
            </a:pPr>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First offence (violent): 56% vs 38%</a:t>
            </a:r>
          </a:p>
          <a:p>
            <a:pPr marL="0" indent="0">
              <a:buNone/>
            </a:pPr>
            <a:endParaRPr lang="en-AU" sz="2400" dirty="0"/>
          </a:p>
          <a:p>
            <a:pPr marL="0" indent="0">
              <a:buNone/>
            </a:pPr>
            <a:endParaRPr lang="en-AU" sz="2400" dirty="0" smtClean="0"/>
          </a:p>
          <a:p>
            <a:pPr marL="0" indent="0">
              <a:buNone/>
            </a:pPr>
            <a:endParaRPr lang="en-AU" sz="2400" dirty="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22</a:t>
            </a:fld>
            <a:endParaRPr lang="en-AU"/>
          </a:p>
        </p:txBody>
      </p:sp>
    </p:spTree>
    <p:extLst>
      <p:ext uri="{BB962C8B-B14F-4D97-AF65-F5344CB8AC3E}">
        <p14:creationId xmlns:p14="http://schemas.microsoft.com/office/powerpoint/2010/main" val="3785784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58"/>
            <a:ext cx="8229600" cy="1534596"/>
          </a:xfrm>
        </p:spPr>
        <p:txBody>
          <a:bodyPr/>
          <a:lstStyle/>
          <a:p>
            <a:r>
              <a:rPr lang="en-AU" sz="3200" b="1" dirty="0" smtClean="0"/>
              <a:t/>
            </a:r>
            <a:br>
              <a:rPr lang="en-AU" sz="3200" b="1" dirty="0" smtClean="0"/>
            </a:br>
            <a:r>
              <a:rPr lang="en-AU" sz="3000" b="1" dirty="0" smtClean="0">
                <a:solidFill>
                  <a:schemeClr val="tx1"/>
                </a:solidFill>
                <a:latin typeface="Times New Roman" panose="02020603050405020304" pitchFamily="18" charset="0"/>
                <a:cs typeface="Times New Roman" panose="02020603050405020304" pitchFamily="18" charset="0"/>
              </a:rPr>
              <a:t>Incidence of re-offending </a:t>
            </a:r>
            <a:br>
              <a:rPr lang="en-AU" sz="3000" b="1" dirty="0" smtClean="0">
                <a:solidFill>
                  <a:schemeClr val="tx1"/>
                </a:solidFill>
                <a:latin typeface="Times New Roman" panose="02020603050405020304" pitchFamily="18" charset="0"/>
                <a:cs typeface="Times New Roman" panose="02020603050405020304" pitchFamily="18" charset="0"/>
              </a:rPr>
            </a:br>
            <a:r>
              <a:rPr lang="en-AU" sz="3000" b="1" dirty="0" smtClean="0">
                <a:solidFill>
                  <a:schemeClr val="tx1"/>
                </a:solidFill>
                <a:latin typeface="Times New Roman" panose="02020603050405020304" pitchFamily="18" charset="0"/>
                <a:cs typeface="Times New Roman" panose="02020603050405020304" pitchFamily="18" charset="0"/>
              </a:rPr>
              <a:t>(treatment order group vs comparison group)</a:t>
            </a:r>
            <a:endParaRPr lang="en-AU" sz="3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400" dirty="0" smtClean="0">
                <a:latin typeface="Times New Roman" panose="02020603050405020304" pitchFamily="18" charset="0"/>
                <a:cs typeface="Times New Roman" panose="02020603050405020304" pitchFamily="18" charset="0"/>
              </a:rPr>
              <a:t>Re-offending in treatment order group: 38%</a:t>
            </a:r>
          </a:p>
          <a:p>
            <a:r>
              <a:rPr lang="en-AU" sz="2400" dirty="0" smtClean="0">
                <a:latin typeface="Times New Roman" panose="02020603050405020304" pitchFamily="18" charset="0"/>
                <a:cs typeface="Times New Roman" panose="02020603050405020304" pitchFamily="18" charset="0"/>
              </a:rPr>
              <a:t>Re-offending in comparison group: 50%</a:t>
            </a:r>
          </a:p>
          <a:p>
            <a:pPr marL="0" indent="0">
              <a:buNone/>
            </a:pPr>
            <a:r>
              <a:rPr lang="en-AU" sz="2400" b="1" dirty="0" smtClean="0">
                <a:latin typeface="Times New Roman" panose="02020603050405020304" pitchFamily="18" charset="0"/>
                <a:cs typeface="Times New Roman" panose="02020603050405020304" pitchFamily="18" charset="0"/>
              </a:rPr>
              <a:t>Incidence of re-offending by sex:</a:t>
            </a:r>
          </a:p>
          <a:p>
            <a:r>
              <a:rPr lang="en-AU" sz="2400" dirty="0" smtClean="0">
                <a:latin typeface="Times New Roman" panose="02020603050405020304" pitchFamily="18" charset="0"/>
                <a:cs typeface="Times New Roman" panose="02020603050405020304" pitchFamily="18" charset="0"/>
              </a:rPr>
              <a:t>Men in the treatment order group: 6.8 per 100 person-years (95% CI 6.3 – 7.4)</a:t>
            </a:r>
          </a:p>
          <a:p>
            <a:r>
              <a:rPr lang="en-AU" sz="2400" dirty="0" smtClean="0">
                <a:latin typeface="Times New Roman" panose="02020603050405020304" pitchFamily="18" charset="0"/>
                <a:cs typeface="Times New Roman" panose="02020603050405020304" pitchFamily="18" charset="0"/>
              </a:rPr>
              <a:t>Men in the comparison group: 11.1 per 100 person -  years (95% CI 10.6 – 11.6)</a:t>
            </a:r>
          </a:p>
          <a:p>
            <a:r>
              <a:rPr lang="en-AU" sz="2400" dirty="0" smtClean="0">
                <a:latin typeface="Times New Roman" panose="02020603050405020304" pitchFamily="18" charset="0"/>
                <a:cs typeface="Times New Roman" panose="02020603050405020304" pitchFamily="18" charset="0"/>
              </a:rPr>
              <a:t>Women in the treatment order group: 6.9 per 100 person - years (95% CI 6.0 – 8.0)</a:t>
            </a:r>
          </a:p>
          <a:p>
            <a:r>
              <a:rPr lang="en-AU" sz="2400" dirty="0" smtClean="0">
                <a:latin typeface="Times New Roman" panose="02020603050405020304" pitchFamily="18" charset="0"/>
                <a:cs typeface="Times New Roman" panose="02020603050405020304" pitchFamily="18" charset="0"/>
              </a:rPr>
              <a:t>Women in the comparison group : 9.6 per 100 person – years (95% CI 8.9 – 10.4)</a:t>
            </a:r>
          </a:p>
          <a:p>
            <a:pPr marL="0" indent="0">
              <a:buNone/>
            </a:pPr>
            <a:endParaRPr lang="en-AU" sz="2800" dirty="0" smtClean="0"/>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23</a:t>
            </a:fld>
            <a:endParaRPr lang="en-AU"/>
          </a:p>
        </p:txBody>
      </p:sp>
    </p:spTree>
    <p:extLst>
      <p:ext uri="{BB962C8B-B14F-4D97-AF65-F5344CB8AC3E}">
        <p14:creationId xmlns:p14="http://schemas.microsoft.com/office/powerpoint/2010/main" val="20207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0641" y="502715"/>
            <a:ext cx="7882160" cy="864096"/>
          </a:xfrm>
        </p:spPr>
        <p:txBody>
          <a:bodyPr/>
          <a:lstStyle/>
          <a:p>
            <a:r>
              <a:rPr lang="en-AU" sz="2400" dirty="0">
                <a:latin typeface="Times New Roman" panose="02020603050405020304" pitchFamily="18" charset="0"/>
                <a:cs typeface="Times New Roman" panose="02020603050405020304" pitchFamily="18" charset="0"/>
              </a:rPr>
              <a:t>Incidence </a:t>
            </a:r>
            <a:r>
              <a:rPr lang="en-AU" sz="2400" dirty="0" smtClean="0">
                <a:latin typeface="Times New Roman" panose="02020603050405020304" pitchFamily="18" charset="0"/>
                <a:cs typeface="Times New Roman" panose="02020603050405020304" pitchFamily="18" charset="0"/>
              </a:rPr>
              <a:t>in treatment and comparison groups by diagnosis</a:t>
            </a:r>
            <a:r>
              <a:rPr lang="en-AU" sz="2400" dirty="0" smtClean="0"/>
              <a:t> </a:t>
            </a:r>
            <a:endParaRPr lang="en-AU" sz="2400" dirty="0"/>
          </a:p>
        </p:txBody>
      </p:sp>
      <p:sp>
        <p:nvSpPr>
          <p:cNvPr id="3" name="Text Placeholder 2"/>
          <p:cNvSpPr>
            <a:spLocks noGrp="1"/>
          </p:cNvSpPr>
          <p:nvPr>
            <p:ph type="body" sz="quarter" idx="11"/>
          </p:nvPr>
        </p:nvSpPr>
        <p:spPr>
          <a:xfrm>
            <a:off x="350875" y="988829"/>
            <a:ext cx="8229599" cy="5278156"/>
          </a:xfrm>
        </p:spPr>
        <p:txBody>
          <a:bodyPr/>
          <a:lstStyle/>
          <a:p>
            <a:pPr marL="0" indent="0"/>
            <a:r>
              <a:rPr lang="en-AU" sz="2200" b="1" i="1" dirty="0" smtClean="0">
                <a:solidFill>
                  <a:schemeClr val="tx1"/>
                </a:solidFill>
                <a:latin typeface="Times New Roman" panose="02020603050405020304" pitchFamily="18" charset="0"/>
                <a:cs typeface="Times New Roman" panose="02020603050405020304" pitchFamily="18" charset="0"/>
              </a:rPr>
              <a:t>Diagnosed with </a:t>
            </a:r>
            <a:r>
              <a:rPr lang="en-AU" sz="2200" b="1" i="1" dirty="0">
                <a:solidFill>
                  <a:schemeClr val="tx1"/>
                </a:solidFill>
                <a:latin typeface="Times New Roman" panose="02020603050405020304" pitchFamily="18" charset="0"/>
                <a:cs typeface="Times New Roman" panose="02020603050405020304" pitchFamily="18" charset="0"/>
              </a:rPr>
              <a:t>A</a:t>
            </a:r>
            <a:r>
              <a:rPr lang="en-AU" sz="2200" b="1" i="1" dirty="0" smtClean="0">
                <a:solidFill>
                  <a:schemeClr val="tx1"/>
                </a:solidFill>
                <a:latin typeface="Times New Roman" panose="02020603050405020304" pitchFamily="18" charset="0"/>
                <a:cs typeface="Times New Roman" panose="02020603050405020304" pitchFamily="18" charset="0"/>
              </a:rPr>
              <a:t>ffective psychosis:</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Treatment </a:t>
            </a:r>
            <a:r>
              <a:rPr lang="en-AU" sz="2200" dirty="0" smtClean="0">
                <a:latin typeface="Times New Roman" panose="02020603050405020304" pitchFamily="18" charset="0"/>
                <a:cs typeface="Times New Roman" panose="02020603050405020304" pitchFamily="18" charset="0"/>
              </a:rPr>
              <a:t>order group</a:t>
            </a:r>
            <a:r>
              <a:rPr lang="en-AU" sz="2200" dirty="0">
                <a:latin typeface="Times New Roman" panose="02020603050405020304" pitchFamily="18" charset="0"/>
                <a:cs typeface="Times New Roman" panose="02020603050405020304" pitchFamily="18" charset="0"/>
              </a:rPr>
              <a:t>: 5.3 per 100 person – years </a:t>
            </a:r>
            <a:endParaRPr lang="en-AU" sz="2200" dirty="0" smtClean="0">
              <a:latin typeface="Times New Roman" panose="02020603050405020304" pitchFamily="18" charset="0"/>
              <a:cs typeface="Times New Roman" panose="02020603050405020304" pitchFamily="18" charset="0"/>
            </a:endParaRPr>
          </a:p>
          <a:p>
            <a:pPr marL="400050" lvl="1" indent="0">
              <a:buNone/>
            </a:pPr>
            <a:r>
              <a:rPr lang="en-AU" sz="2200" dirty="0" smtClean="0">
                <a:latin typeface="Times New Roman" panose="02020603050405020304" pitchFamily="18" charset="0"/>
                <a:cs typeface="Times New Roman" panose="02020603050405020304" pitchFamily="18" charset="0"/>
              </a:rPr>
              <a:t>	(</a:t>
            </a:r>
            <a:r>
              <a:rPr lang="en-AU" sz="2200" dirty="0">
                <a:latin typeface="Times New Roman" panose="02020603050405020304" pitchFamily="18" charset="0"/>
                <a:cs typeface="Times New Roman" panose="02020603050405020304" pitchFamily="18" charset="0"/>
              </a:rPr>
              <a:t>95% CI 4.2 – 6.6)</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Comparison </a:t>
            </a:r>
            <a:r>
              <a:rPr lang="en-AU" sz="2200" dirty="0" smtClean="0">
                <a:latin typeface="Times New Roman" panose="02020603050405020304" pitchFamily="18" charset="0"/>
                <a:cs typeface="Times New Roman" panose="02020603050405020304" pitchFamily="18" charset="0"/>
              </a:rPr>
              <a:t>group: 7.8 </a:t>
            </a:r>
            <a:r>
              <a:rPr lang="en-AU" sz="2200" dirty="0">
                <a:latin typeface="Times New Roman" panose="02020603050405020304" pitchFamily="18" charset="0"/>
                <a:cs typeface="Times New Roman" panose="02020603050405020304" pitchFamily="18" charset="0"/>
              </a:rPr>
              <a:t>per 100 person – years </a:t>
            </a:r>
            <a:r>
              <a:rPr lang="en-AU" sz="2200" dirty="0" smtClean="0">
                <a:latin typeface="Times New Roman" panose="02020603050405020304" pitchFamily="18" charset="0"/>
                <a:cs typeface="Times New Roman" panose="02020603050405020304" pitchFamily="18" charset="0"/>
              </a:rPr>
              <a:t>(</a:t>
            </a:r>
            <a:r>
              <a:rPr lang="en-AU" sz="2200" dirty="0">
                <a:latin typeface="Times New Roman" panose="02020603050405020304" pitchFamily="18" charset="0"/>
                <a:cs typeface="Times New Roman" panose="02020603050405020304" pitchFamily="18" charset="0"/>
              </a:rPr>
              <a:t>95% CI 6.9 – 8.9)</a:t>
            </a:r>
          </a:p>
          <a:p>
            <a:pPr marL="0" indent="0"/>
            <a:r>
              <a:rPr lang="en-AU" sz="2200" b="1" i="1" dirty="0">
                <a:solidFill>
                  <a:schemeClr val="tx1"/>
                </a:solidFill>
                <a:latin typeface="Times New Roman" panose="02020603050405020304" pitchFamily="18" charset="0"/>
                <a:cs typeface="Times New Roman" panose="02020603050405020304" pitchFamily="18" charset="0"/>
              </a:rPr>
              <a:t>Diagnosed with Schizophrenia and related psychoses</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Treatment </a:t>
            </a:r>
            <a:r>
              <a:rPr lang="en-AU" sz="2200" dirty="0" smtClean="0">
                <a:latin typeface="Times New Roman" panose="02020603050405020304" pitchFamily="18" charset="0"/>
                <a:cs typeface="Times New Roman" panose="02020603050405020304" pitchFamily="18" charset="0"/>
              </a:rPr>
              <a:t>order group</a:t>
            </a:r>
            <a:r>
              <a:rPr lang="en-AU" sz="2200" dirty="0">
                <a:latin typeface="Times New Roman" panose="02020603050405020304" pitchFamily="18" charset="0"/>
                <a:cs typeface="Times New Roman" panose="02020603050405020304" pitchFamily="18" charset="0"/>
              </a:rPr>
              <a:t>: 7.0 per 100 person – years </a:t>
            </a:r>
            <a:endParaRPr lang="en-AU" sz="2200" dirty="0" smtClean="0">
              <a:latin typeface="Times New Roman" panose="02020603050405020304" pitchFamily="18" charset="0"/>
              <a:cs typeface="Times New Roman" panose="02020603050405020304" pitchFamily="18" charset="0"/>
            </a:endParaRPr>
          </a:p>
          <a:p>
            <a:pPr marL="400050" lvl="1" indent="0">
              <a:buNone/>
            </a:pPr>
            <a:r>
              <a:rPr lang="en-AU" sz="2200" dirty="0" smtClean="0">
                <a:latin typeface="Times New Roman" panose="02020603050405020304" pitchFamily="18" charset="0"/>
                <a:cs typeface="Times New Roman" panose="02020603050405020304" pitchFamily="18" charset="0"/>
              </a:rPr>
              <a:t>	(</a:t>
            </a:r>
            <a:r>
              <a:rPr lang="en-AU" sz="2200" dirty="0">
                <a:latin typeface="Times New Roman" panose="02020603050405020304" pitchFamily="18" charset="0"/>
                <a:cs typeface="Times New Roman" panose="02020603050405020304" pitchFamily="18" charset="0"/>
              </a:rPr>
              <a:t>95% CI 6.5 – 7.6)</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Comparison group: 10.6 per 100 person – years </a:t>
            </a:r>
            <a:endParaRPr lang="en-AU" sz="2200" dirty="0" smtClean="0">
              <a:latin typeface="Times New Roman" panose="02020603050405020304" pitchFamily="18" charset="0"/>
              <a:cs typeface="Times New Roman" panose="02020603050405020304" pitchFamily="18" charset="0"/>
            </a:endParaRPr>
          </a:p>
          <a:p>
            <a:pPr marL="400050" lvl="1" indent="0">
              <a:buNone/>
            </a:pPr>
            <a:r>
              <a:rPr lang="en-AU" sz="2200" dirty="0" smtClean="0">
                <a:latin typeface="Times New Roman" panose="02020603050405020304" pitchFamily="18" charset="0"/>
                <a:cs typeface="Times New Roman" panose="02020603050405020304" pitchFamily="18" charset="0"/>
              </a:rPr>
              <a:t>	(</a:t>
            </a:r>
            <a:r>
              <a:rPr lang="en-AU" sz="2200" dirty="0">
                <a:latin typeface="Times New Roman" panose="02020603050405020304" pitchFamily="18" charset="0"/>
                <a:cs typeface="Times New Roman" panose="02020603050405020304" pitchFamily="18" charset="0"/>
              </a:rPr>
              <a:t>95% CI 10.1 – 11.1)</a:t>
            </a:r>
          </a:p>
          <a:p>
            <a:pPr marL="0" indent="0"/>
            <a:r>
              <a:rPr lang="en-AU" sz="2200" b="1" i="1" dirty="0" smtClean="0">
                <a:solidFill>
                  <a:schemeClr val="tx1"/>
                </a:solidFill>
                <a:latin typeface="Times New Roman" panose="02020603050405020304" pitchFamily="18" charset="0"/>
                <a:cs typeface="Times New Roman" panose="02020603050405020304" pitchFamily="18" charset="0"/>
              </a:rPr>
              <a:t>Diagnosed with substance related psychosis</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Treatment </a:t>
            </a:r>
            <a:r>
              <a:rPr lang="en-AU" sz="2200" dirty="0" smtClean="0">
                <a:latin typeface="Times New Roman" panose="02020603050405020304" pitchFamily="18" charset="0"/>
                <a:cs typeface="Times New Roman" panose="02020603050405020304" pitchFamily="18" charset="0"/>
              </a:rPr>
              <a:t>order group</a:t>
            </a: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8.1 per 100 person – years </a:t>
            </a:r>
          </a:p>
          <a:p>
            <a:pPr marL="400050" lvl="1" indent="0">
              <a:buNone/>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(95% CI 6.4 – 10.4)</a:t>
            </a:r>
          </a:p>
          <a:p>
            <a:pPr marL="857250" lvl="1" indent="-457200">
              <a:buFont typeface="Arial" panose="020B0604020202020204" pitchFamily="34" charset="0"/>
              <a:buChar char="•"/>
            </a:pPr>
            <a:r>
              <a:rPr lang="en-AU" sz="2200" dirty="0" smtClean="0">
                <a:latin typeface="Times New Roman" panose="02020603050405020304" pitchFamily="18" charset="0"/>
                <a:cs typeface="Times New Roman" panose="02020603050405020304" pitchFamily="18" charset="0"/>
              </a:rPr>
              <a:t>Comparison </a:t>
            </a:r>
            <a:r>
              <a:rPr lang="en-AU" sz="2200" dirty="0">
                <a:latin typeface="Times New Roman" panose="02020603050405020304" pitchFamily="18" charset="0"/>
                <a:cs typeface="Times New Roman" panose="02020603050405020304" pitchFamily="18" charset="0"/>
              </a:rPr>
              <a:t>group</a:t>
            </a:r>
            <a:r>
              <a:rPr lang="en-AU" sz="2200" dirty="0" smtClean="0">
                <a:latin typeface="Times New Roman" panose="02020603050405020304" pitchFamily="18" charset="0"/>
                <a:cs typeface="Times New Roman" panose="02020603050405020304" pitchFamily="18" charset="0"/>
              </a:rPr>
              <a:t>: 12.3 per person-years (95% CI 11.4 – 13.2)</a:t>
            </a:r>
            <a:endParaRPr lang="en-AU" sz="2200" dirty="0">
              <a:latin typeface="Times New Roman" panose="02020603050405020304" pitchFamily="18" charset="0"/>
              <a:cs typeface="Times New Roman" panose="02020603050405020304" pitchFamily="18" charset="0"/>
            </a:endParaRPr>
          </a:p>
          <a:p>
            <a:pPr marL="0" indent="0"/>
            <a:endParaRPr lang="en-AU" sz="2200" b="1" i="1" dirty="0" smtClean="0">
              <a:solidFill>
                <a:schemeClr val="tx1"/>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2"/>
          </p:nvPr>
        </p:nvSpPr>
        <p:spPr/>
        <p:txBody>
          <a:bodyPr/>
          <a:lstStyle/>
          <a:p>
            <a:endParaRPr lang="en-US" dirty="0" smtClean="0"/>
          </a:p>
        </p:txBody>
      </p:sp>
      <p:sp>
        <p:nvSpPr>
          <p:cNvPr id="5" name="Slide Number Placeholder 4"/>
          <p:cNvSpPr>
            <a:spLocks noGrp="1"/>
          </p:cNvSpPr>
          <p:nvPr>
            <p:ph type="sldNum" sz="quarter" idx="13"/>
          </p:nvPr>
        </p:nvSpPr>
        <p:spPr/>
        <p:txBody>
          <a:bodyPr/>
          <a:lstStyle/>
          <a:p>
            <a:fld id="{8C385F23-470B-B540-9492-8220B9E90E81}" type="slidenum">
              <a:rPr lang="en-US" smtClean="0"/>
              <a:pPr/>
              <a:t>24</a:t>
            </a:fld>
            <a:endParaRPr lang="en-US" dirty="0"/>
          </a:p>
        </p:txBody>
      </p:sp>
    </p:spTree>
    <p:extLst>
      <p:ext uri="{BB962C8B-B14F-4D97-AF65-F5344CB8AC3E}">
        <p14:creationId xmlns:p14="http://schemas.microsoft.com/office/powerpoint/2010/main" val="27849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Effect transition="in" filter="fade">
                                      <p:cBhvr>
                                        <p:cTn id="71" dur="1000"/>
                                        <p:tgtEl>
                                          <p:spTgt spid="3">
                                            <p:txEl>
                                              <p:pRg st="12" end="12"/>
                                            </p:txEl>
                                          </p:spTgt>
                                        </p:tgtEl>
                                      </p:cBhvr>
                                    </p:animEffect>
                                    <p:anim calcmode="lin" valueType="num">
                                      <p:cBhvr>
                                        <p:cTn id="7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3292" y="502715"/>
            <a:ext cx="7882160" cy="864096"/>
          </a:xfrm>
        </p:spPr>
        <p:txBody>
          <a:bodyPr/>
          <a:lstStyle/>
          <a:p>
            <a:r>
              <a:rPr lang="en-AU" sz="2400" dirty="0">
                <a:latin typeface="Times New Roman" panose="02020603050405020304" pitchFamily="18" charset="0"/>
                <a:cs typeface="Times New Roman" panose="02020603050405020304" pitchFamily="18" charset="0"/>
              </a:rPr>
              <a:t>Incidence </a:t>
            </a:r>
            <a:r>
              <a:rPr lang="en-AU" sz="2400" dirty="0" smtClean="0">
                <a:latin typeface="Times New Roman" panose="02020603050405020304" pitchFamily="18" charset="0"/>
                <a:cs typeface="Times New Roman" panose="02020603050405020304" pitchFamily="18" charset="0"/>
              </a:rPr>
              <a:t>in treatment order and comparison groups by type of first offence</a:t>
            </a:r>
            <a:r>
              <a:rPr lang="en-AU" sz="2400" dirty="0" smtClean="0"/>
              <a:t> </a:t>
            </a:r>
            <a:endParaRPr lang="en-AU" sz="2400" dirty="0"/>
          </a:p>
        </p:txBody>
      </p:sp>
      <p:sp>
        <p:nvSpPr>
          <p:cNvPr id="3" name="Text Placeholder 2"/>
          <p:cNvSpPr>
            <a:spLocks noGrp="1"/>
          </p:cNvSpPr>
          <p:nvPr>
            <p:ph type="body" sz="quarter" idx="11"/>
          </p:nvPr>
        </p:nvSpPr>
        <p:spPr>
          <a:xfrm>
            <a:off x="518864" y="1265273"/>
            <a:ext cx="8061610" cy="5001711"/>
          </a:xfrm>
        </p:spPr>
        <p:txBody>
          <a:bodyPr/>
          <a:lstStyle/>
          <a:p>
            <a:pPr marL="0" indent="0"/>
            <a:endParaRPr lang="en-AU" sz="2200" b="1" i="1" dirty="0" smtClean="0">
              <a:solidFill>
                <a:schemeClr val="tx1"/>
              </a:solidFill>
              <a:latin typeface="Times New Roman" panose="02020603050405020304" pitchFamily="18" charset="0"/>
              <a:cs typeface="Times New Roman" panose="02020603050405020304" pitchFamily="18" charset="0"/>
            </a:endParaRPr>
          </a:p>
          <a:p>
            <a:pPr marL="0" indent="0"/>
            <a:r>
              <a:rPr lang="en-AU" sz="2200" b="1" i="1" dirty="0" smtClean="0">
                <a:solidFill>
                  <a:schemeClr val="tx1"/>
                </a:solidFill>
                <a:latin typeface="Times New Roman" panose="02020603050405020304" pitchFamily="18" charset="0"/>
                <a:cs typeface="Times New Roman" panose="02020603050405020304" pitchFamily="18" charset="0"/>
              </a:rPr>
              <a:t>Non-violent offence</a:t>
            </a: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Treatment </a:t>
            </a:r>
            <a:r>
              <a:rPr lang="en-AU" sz="2200" dirty="0" smtClean="0">
                <a:latin typeface="Times New Roman" panose="02020603050405020304" pitchFamily="18" charset="0"/>
                <a:cs typeface="Times New Roman" panose="02020603050405020304" pitchFamily="18" charset="0"/>
              </a:rPr>
              <a:t>order group</a:t>
            </a: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7.4 per 100 person – years </a:t>
            </a:r>
          </a:p>
          <a:p>
            <a:pPr marL="400050" lvl="1" indent="0">
              <a:buNone/>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(95% CI 6.7 – 8.2)</a:t>
            </a:r>
            <a:endParaRPr lang="en-AU" sz="2200" dirty="0">
              <a:latin typeface="Times New Roman" panose="02020603050405020304" pitchFamily="18" charset="0"/>
              <a:cs typeface="Times New Roman" panose="02020603050405020304" pitchFamily="18" charset="0"/>
            </a:endParaRP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Comparison </a:t>
            </a:r>
            <a:r>
              <a:rPr lang="en-AU" sz="2200" dirty="0" smtClean="0">
                <a:latin typeface="Times New Roman" panose="02020603050405020304" pitchFamily="18" charset="0"/>
                <a:cs typeface="Times New Roman" panose="02020603050405020304" pitchFamily="18" charset="0"/>
              </a:rPr>
              <a:t>group: 11.6 per 100 person – years </a:t>
            </a:r>
          </a:p>
          <a:p>
            <a:pPr marL="400050" lvl="1" indent="0">
              <a:buNone/>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(95% CI 11.1 – 12.1)</a:t>
            </a:r>
            <a:endParaRPr lang="en-AU" sz="2200" dirty="0">
              <a:latin typeface="Times New Roman" panose="02020603050405020304" pitchFamily="18" charset="0"/>
              <a:cs typeface="Times New Roman" panose="02020603050405020304" pitchFamily="18" charset="0"/>
            </a:endParaRPr>
          </a:p>
          <a:p>
            <a:pPr marL="0" indent="0"/>
            <a:r>
              <a:rPr lang="en-AU" sz="2200" b="1" i="1" dirty="0" smtClean="0">
                <a:solidFill>
                  <a:schemeClr val="tx1"/>
                </a:solidFill>
                <a:latin typeface="Times New Roman" panose="02020603050405020304" pitchFamily="18" charset="0"/>
                <a:cs typeface="Times New Roman" panose="02020603050405020304" pitchFamily="18" charset="0"/>
              </a:rPr>
              <a:t>Violent offence</a:t>
            </a:r>
            <a:endParaRPr lang="en-AU" sz="2200" b="1" i="1" dirty="0">
              <a:solidFill>
                <a:schemeClr val="tx1"/>
              </a:solidFill>
              <a:latin typeface="Times New Roman" panose="02020603050405020304" pitchFamily="18" charset="0"/>
              <a:cs typeface="Times New Roman" panose="02020603050405020304" pitchFamily="18" charset="0"/>
            </a:endParaRP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Treatment </a:t>
            </a:r>
            <a:r>
              <a:rPr lang="en-AU" sz="2200" dirty="0" smtClean="0">
                <a:latin typeface="Times New Roman" panose="02020603050405020304" pitchFamily="18" charset="0"/>
                <a:cs typeface="Times New Roman" panose="02020603050405020304" pitchFamily="18" charset="0"/>
              </a:rPr>
              <a:t>order group: 6.4 per 100 person – years </a:t>
            </a:r>
          </a:p>
          <a:p>
            <a:pPr marL="400050" lvl="1" indent="0">
              <a:buNone/>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(95% CI 5.8 – 7.1)</a:t>
            </a:r>
            <a:endParaRPr lang="en-AU" sz="2200" dirty="0">
              <a:latin typeface="Times New Roman" panose="02020603050405020304" pitchFamily="18" charset="0"/>
              <a:cs typeface="Times New Roman" panose="02020603050405020304" pitchFamily="18" charset="0"/>
            </a:endParaRPr>
          </a:p>
          <a:p>
            <a:pPr marL="857250" lvl="1" indent="-457200">
              <a:buFont typeface="Arial" panose="020B0604020202020204" pitchFamily="34" charset="0"/>
              <a:buChar char="•"/>
            </a:pPr>
            <a:r>
              <a:rPr lang="en-AU" sz="2200" dirty="0">
                <a:latin typeface="Times New Roman" panose="02020603050405020304" pitchFamily="18" charset="0"/>
                <a:cs typeface="Times New Roman" panose="02020603050405020304" pitchFamily="18" charset="0"/>
              </a:rPr>
              <a:t>Comparison group</a:t>
            </a:r>
            <a:r>
              <a:rPr lang="en-AU" sz="2200" dirty="0" smtClean="0">
                <a:latin typeface="Times New Roman" panose="02020603050405020304" pitchFamily="18" charset="0"/>
                <a:cs typeface="Times New Roman" panose="02020603050405020304" pitchFamily="18" charset="0"/>
              </a:rPr>
              <a:t>: 9.3 per 100 person – years </a:t>
            </a:r>
          </a:p>
          <a:p>
            <a:pPr marL="400050" lvl="1" indent="0">
              <a:buNone/>
            </a:pPr>
            <a:r>
              <a:rPr lang="en-AU" sz="2200" dirty="0">
                <a:latin typeface="Times New Roman" panose="02020603050405020304" pitchFamily="18" charset="0"/>
                <a:cs typeface="Times New Roman" panose="02020603050405020304" pitchFamily="18" charset="0"/>
              </a:rPr>
              <a:t>	</a:t>
            </a:r>
            <a:r>
              <a:rPr lang="en-AU" sz="2200" dirty="0" smtClean="0">
                <a:latin typeface="Times New Roman" panose="02020603050405020304" pitchFamily="18" charset="0"/>
                <a:cs typeface="Times New Roman" panose="02020603050405020304" pitchFamily="18" charset="0"/>
              </a:rPr>
              <a:t>(95% CI 8.7 – 9.9)</a:t>
            </a:r>
            <a:endParaRPr lang="en-AU" sz="2200" dirty="0">
              <a:latin typeface="Times New Roman" panose="02020603050405020304" pitchFamily="18" charset="0"/>
              <a:cs typeface="Times New Roman" panose="02020603050405020304" pitchFamily="18" charset="0"/>
            </a:endParaRPr>
          </a:p>
          <a:p>
            <a:pPr marL="0" indent="0"/>
            <a:endParaRPr lang="en-AU" sz="2200" b="1" i="1" dirty="0" smtClean="0">
              <a:solidFill>
                <a:schemeClr val="tx1"/>
              </a:solidFill>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2"/>
          </p:nvPr>
        </p:nvSpPr>
        <p:spPr/>
        <p:txBody>
          <a:bodyPr/>
          <a:lstStyle/>
          <a:p>
            <a:endParaRPr lang="en-US" dirty="0" smtClean="0"/>
          </a:p>
        </p:txBody>
      </p:sp>
      <p:sp>
        <p:nvSpPr>
          <p:cNvPr id="5" name="Slide Number Placeholder 4"/>
          <p:cNvSpPr>
            <a:spLocks noGrp="1"/>
          </p:cNvSpPr>
          <p:nvPr>
            <p:ph type="sldNum" sz="quarter" idx="13"/>
          </p:nvPr>
        </p:nvSpPr>
        <p:spPr/>
        <p:txBody>
          <a:bodyPr/>
          <a:lstStyle/>
          <a:p>
            <a:fld id="{8C385F23-470B-B540-9492-8220B9E90E81}" type="slidenum">
              <a:rPr lang="en-US" smtClean="0"/>
              <a:pPr/>
              <a:t>25</a:t>
            </a:fld>
            <a:endParaRPr lang="en-US" dirty="0"/>
          </a:p>
        </p:txBody>
      </p:sp>
    </p:spTree>
    <p:extLst>
      <p:ext uri="{BB962C8B-B14F-4D97-AF65-F5344CB8AC3E}">
        <p14:creationId xmlns:p14="http://schemas.microsoft.com/office/powerpoint/2010/main" val="10017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AU" dirty="0"/>
          </a:p>
        </p:txBody>
      </p:sp>
      <p:sp>
        <p:nvSpPr>
          <p:cNvPr id="4" name="Footer Placeholder 3"/>
          <p:cNvSpPr>
            <a:spLocks noGrp="1"/>
          </p:cNvSpPr>
          <p:nvPr>
            <p:ph type="ftr" sz="quarter" idx="10"/>
          </p:nvPr>
        </p:nvSpPr>
        <p:spPr/>
        <p:txBody>
          <a:bodyPr/>
          <a:lstStyle/>
          <a:p>
            <a:r>
              <a:rPr lang="en-AU" dirty="0" smtClean="0"/>
              <a:t>Time to re-offend by sex </a:t>
            </a:r>
            <a:endParaRPr lang="en-AU" dirty="0"/>
          </a:p>
        </p:txBody>
      </p:sp>
      <p:sp>
        <p:nvSpPr>
          <p:cNvPr id="5" name="Slide Number Placeholder 4"/>
          <p:cNvSpPr>
            <a:spLocks noGrp="1"/>
          </p:cNvSpPr>
          <p:nvPr>
            <p:ph type="sldNum" sz="quarter" idx="11"/>
          </p:nvPr>
        </p:nvSpPr>
        <p:spPr/>
        <p:txBody>
          <a:bodyPr/>
          <a:lstStyle/>
          <a:p>
            <a:fld id="{AD1E63E1-28F0-4565-88BD-2B642A800F0C}" type="slidenum">
              <a:rPr lang="en-AU" smtClean="0"/>
              <a:pPr/>
              <a:t>26</a:t>
            </a:fld>
            <a:endParaRPr lang="en-AU"/>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10798"/>
            <a:ext cx="7977298" cy="613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05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Footer Placeholder 2"/>
          <p:cNvSpPr>
            <a:spLocks noGrp="1"/>
          </p:cNvSpPr>
          <p:nvPr>
            <p:ph type="ftr" sz="quarter" idx="10"/>
          </p:nvPr>
        </p:nvSpPr>
        <p:spPr/>
        <p:txBody>
          <a:bodyPr/>
          <a:lstStyle/>
          <a:p>
            <a:r>
              <a:rPr lang="en-US" dirty="0" smtClean="0"/>
              <a:t>Time to re-offend by type of psychosis</a:t>
            </a:r>
          </a:p>
        </p:txBody>
      </p:sp>
      <p:sp>
        <p:nvSpPr>
          <p:cNvPr id="4" name="Slide Number Placeholder 3"/>
          <p:cNvSpPr>
            <a:spLocks noGrp="1"/>
          </p:cNvSpPr>
          <p:nvPr>
            <p:ph type="sldNum" sz="quarter" idx="11"/>
          </p:nvPr>
        </p:nvSpPr>
        <p:spPr/>
        <p:txBody>
          <a:bodyPr/>
          <a:lstStyle/>
          <a:p>
            <a:fld id="{8C385F23-470B-B540-9492-8220B9E90E81}" type="slidenum">
              <a:rPr lang="en-US" smtClean="0"/>
              <a:pPr/>
              <a:t>27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404813"/>
            <a:ext cx="8696325" cy="604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2839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Footer Placeholder 2"/>
          <p:cNvSpPr>
            <a:spLocks noGrp="1"/>
          </p:cNvSpPr>
          <p:nvPr>
            <p:ph type="ftr" sz="quarter" idx="10"/>
          </p:nvPr>
        </p:nvSpPr>
        <p:spPr/>
        <p:txBody>
          <a:bodyPr/>
          <a:lstStyle/>
          <a:p>
            <a:r>
              <a:rPr lang="en-US" dirty="0" smtClean="0"/>
              <a:t>Time to re-offend by type of first offence </a:t>
            </a:r>
          </a:p>
        </p:txBody>
      </p:sp>
      <p:sp>
        <p:nvSpPr>
          <p:cNvPr id="4" name="Slide Number Placeholder 3"/>
          <p:cNvSpPr>
            <a:spLocks noGrp="1"/>
          </p:cNvSpPr>
          <p:nvPr>
            <p:ph type="sldNum" sz="quarter" idx="11"/>
          </p:nvPr>
        </p:nvSpPr>
        <p:spPr/>
        <p:txBody>
          <a:bodyPr/>
          <a:lstStyle/>
          <a:p>
            <a:fld id="{8C385F23-470B-B540-9492-8220B9E90E81}" type="slidenum">
              <a:rPr lang="en-US" smtClean="0"/>
              <a:pPr/>
              <a:t>28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 y="895350"/>
            <a:ext cx="76581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68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dirty="0"/>
          </a:p>
        </p:txBody>
      </p:sp>
      <p:sp>
        <p:nvSpPr>
          <p:cNvPr id="4" name="Title 3"/>
          <p:cNvSpPr>
            <a:spLocks noGrp="1"/>
          </p:cNvSpPr>
          <p:nvPr>
            <p:ph type="title"/>
          </p:nvPr>
        </p:nvSpPr>
        <p:spPr/>
        <p:txBody>
          <a:bodyPr/>
          <a:lstStyle/>
          <a:p>
            <a:r>
              <a:rPr lang="en-US" sz="2000" dirty="0"/>
              <a:t>Factors associated with re-offending: offenders with psychosis,  2001 – 2012 (7,743)</a:t>
            </a:r>
            <a:r>
              <a:rPr lang="en-US" dirty="0"/>
              <a:t/>
            </a:r>
            <a:br>
              <a:rPr lang="en-US" dirty="0"/>
            </a:br>
            <a:endParaRPr lang="en-AU" dirty="0"/>
          </a:p>
        </p:txBody>
      </p:sp>
      <p:sp>
        <p:nvSpPr>
          <p:cNvPr id="5" name="Slide Number Placeholder 4"/>
          <p:cNvSpPr>
            <a:spLocks noGrp="1"/>
          </p:cNvSpPr>
          <p:nvPr>
            <p:ph type="sldNum" sz="quarter" idx="15"/>
          </p:nvPr>
        </p:nvSpPr>
        <p:spPr/>
        <p:txBody>
          <a:bodyPr/>
          <a:lstStyle/>
          <a:p>
            <a:fld id="{8C385F23-470B-B540-9492-8220B9E90E81}" type="slidenum">
              <a:rPr lang="en-US" smtClean="0">
                <a:solidFill>
                  <a:prstClr val="white">
                    <a:lumMod val="65000"/>
                  </a:prstClr>
                </a:solidFill>
              </a:rPr>
              <a:pPr/>
              <a:t>29</a:t>
            </a:fld>
            <a:endParaRPr lang="en-US" dirty="0">
              <a:solidFill>
                <a:prstClr val="white">
                  <a:lumMod val="65000"/>
                </a:prstClr>
              </a:solidFill>
            </a:endParaRPr>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969094607"/>
              </p:ext>
            </p:extLst>
          </p:nvPr>
        </p:nvGraphicFramePr>
        <p:xfrm>
          <a:off x="180753" y="1116427"/>
          <a:ext cx="8856921" cy="5137613"/>
        </p:xfrm>
        <a:graphic>
          <a:graphicData uri="http://schemas.openxmlformats.org/drawingml/2006/table">
            <a:tbl>
              <a:tblPr firstRow="1" firstCol="1" bandRow="1"/>
              <a:tblGrid>
                <a:gridCol w="3772003"/>
                <a:gridCol w="1765250"/>
                <a:gridCol w="1902292"/>
                <a:gridCol w="1417376"/>
              </a:tblGrid>
              <a:tr h="323176">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en-AU" sz="900" b="1">
                          <a:effectLst/>
                          <a:latin typeface="Times New Roman"/>
                          <a:ea typeface="Calibri"/>
                          <a:cs typeface="Times New Roman"/>
                        </a:rPr>
                        <a:t>Overall</a:t>
                      </a:r>
                      <a:endParaRPr lang="en-AU" sz="1000">
                        <a:effectLst/>
                        <a:latin typeface="Calibri"/>
                        <a:ea typeface="Calibri"/>
                        <a:cs typeface="Times New Roman"/>
                      </a:endParaRPr>
                    </a:p>
                    <a:p>
                      <a:pPr algn="ctr">
                        <a:lnSpc>
                          <a:spcPct val="115000"/>
                        </a:lnSpc>
                        <a:spcAft>
                          <a:spcPts val="0"/>
                        </a:spcAft>
                      </a:pPr>
                      <a:r>
                        <a:rPr lang="en-AU" sz="900" b="1">
                          <a:effectLst/>
                          <a:latin typeface="Times New Roman"/>
                          <a:ea typeface="Calibri"/>
                          <a:cs typeface="Times New Roman"/>
                        </a:rPr>
                        <a:t>(N=7,743)</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tc hMerge="1">
                  <a:txBody>
                    <a:bodyPr/>
                    <a:lstStyle/>
                    <a:p>
                      <a:endParaRPr lang="en-AU"/>
                    </a:p>
                  </a:txBody>
                  <a:tcPr/>
                </a:tc>
              </a:tr>
              <a:tr h="323176">
                <a:tc>
                  <a:txBody>
                    <a:bodyPr/>
                    <a:lstStyle/>
                    <a:p>
                      <a:pPr>
                        <a:lnSpc>
                          <a:spcPct val="115000"/>
                        </a:lnSpc>
                        <a:spcAft>
                          <a:spcPts val="0"/>
                        </a:spcAft>
                      </a:pPr>
                      <a:r>
                        <a:rPr lang="en-AU" sz="900" b="1">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900" b="1">
                          <a:effectLst/>
                          <a:latin typeface="Times New Roman"/>
                          <a:ea typeface="Calibri"/>
                          <a:cs typeface="Times New Roman"/>
                        </a:rPr>
                        <a:t>N (%)</a:t>
                      </a:r>
                      <a:endParaRPr lang="en-AU" sz="1000">
                        <a:effectLst/>
                        <a:latin typeface="Calibri"/>
                        <a:ea typeface="Calibri"/>
                        <a:cs typeface="Times New Roman"/>
                      </a:endParaRPr>
                    </a:p>
                    <a:p>
                      <a:pPr>
                        <a:lnSpc>
                          <a:spcPct val="115000"/>
                        </a:lnSpc>
                        <a:spcAft>
                          <a:spcPts val="0"/>
                        </a:spcAft>
                      </a:pPr>
                      <a:r>
                        <a:rPr lang="en-AU" sz="900" b="1">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900" b="1">
                          <a:effectLst/>
                          <a:latin typeface="Times New Roman"/>
                          <a:ea typeface="Calibri"/>
                          <a:cs typeface="Times New Roman"/>
                        </a:rPr>
                        <a:t>aHR</a:t>
                      </a:r>
                      <a:r>
                        <a:rPr lang="en-AU" sz="900" b="1" baseline="30000">
                          <a:effectLst/>
                          <a:latin typeface="Times New Roman"/>
                          <a:ea typeface="Calibri"/>
                          <a:cs typeface="Times New Roman"/>
                        </a:rPr>
                        <a:t>*</a:t>
                      </a:r>
                      <a:r>
                        <a:rPr lang="en-AU" sz="900" b="1">
                          <a:effectLst/>
                          <a:latin typeface="Times New Roman"/>
                          <a:ea typeface="Calibri"/>
                          <a:cs typeface="Times New Roman"/>
                        </a:rPr>
                        <a:t> (95% CI)</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AU" sz="900" b="1">
                          <a:effectLst/>
                          <a:latin typeface="Times New Roman"/>
                          <a:ea typeface="Calibri"/>
                          <a:cs typeface="Times New Roman"/>
                        </a:rPr>
                        <a:t>P-value</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61588">
                <a:tc>
                  <a:txBody>
                    <a:bodyPr/>
                    <a:lstStyle/>
                    <a:p>
                      <a:pPr>
                        <a:lnSpc>
                          <a:spcPct val="115000"/>
                        </a:lnSpc>
                        <a:spcAft>
                          <a:spcPts val="0"/>
                        </a:spcAft>
                      </a:pPr>
                      <a:r>
                        <a:rPr lang="en-AU" sz="900" b="1">
                          <a:effectLst/>
                          <a:latin typeface="Times New Roman"/>
                          <a:ea typeface="Calibri"/>
                          <a:cs typeface="Times New Roman"/>
                        </a:rPr>
                        <a:t>Group</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Punitive sanction group</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5,747 (74)</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Treatment order group</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1,996 (26)</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0.68 (0.62 – 0.74)</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Psychosis type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Affective psychosis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796 (10)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Schizophrenia and related psychoses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5,351 (69)</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1.19 (1.05 – 1.34)</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0.005</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Substance related psychosis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1,596 (21)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1.46 (1.27 – 1.67)</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Age at the first offence</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&lt;18 years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69 (1)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2.26 (1.65 – 3.09)</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18 – 25 years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1,586 (20)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1.57 (1.40 – 1.77)</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26 – 35 years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2,635 (34)</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1.64 (1.47 – 1.83)</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36 – 45 years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2,095 (27)</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1.34 (1.19 – 1.50)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46 + years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1,358 (18)</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Aboriginal</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No</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6,176 (80)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Yes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773 (10)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1.85 (1.68 – 2.03)</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Unknown</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794 (10)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0.08 (0.06 – 0.11)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Marital status</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Married</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959 (12)</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Other</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6,784 (88)</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1.21 (1.09 – 1.35)</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Country of birth</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Other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1,339 (17)</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Australia</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5,343 (69)</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1.18 (1.08 – 1.30)</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Unknown</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1,061 (14)</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1.27 (1.12 – 1.45)</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b="1">
                          <a:effectLst/>
                          <a:latin typeface="Times New Roman"/>
                          <a:ea typeface="Calibri"/>
                          <a:cs typeface="Times New Roman"/>
                        </a:rPr>
                        <a:t>First principal offence type</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Violent</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3,288 (43)</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 </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588">
                <a:tc>
                  <a:txBody>
                    <a:bodyPr/>
                    <a:lstStyle/>
                    <a:p>
                      <a:pPr>
                        <a:lnSpc>
                          <a:spcPct val="115000"/>
                        </a:lnSpc>
                        <a:spcAft>
                          <a:spcPts val="0"/>
                        </a:spcAft>
                      </a:pPr>
                      <a:r>
                        <a:rPr lang="en-AU" sz="900">
                          <a:effectLst/>
                          <a:latin typeface="Times New Roman"/>
                          <a:ea typeface="Calibri"/>
                          <a:cs typeface="Times New Roman"/>
                        </a:rPr>
                        <a:t>Non-violent</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4,455 (57)</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a:effectLst/>
                          <a:latin typeface="Times New Roman"/>
                          <a:ea typeface="Calibri"/>
                          <a:cs typeface="Times New Roman"/>
                        </a:rPr>
                        <a:t>1.20 (1.12 – 1.28)</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AU" sz="900" b="1">
                          <a:effectLst/>
                          <a:latin typeface="Times New Roman"/>
                          <a:ea typeface="Calibri"/>
                          <a:cs typeface="Times New Roman"/>
                        </a:rPr>
                        <a:t>&lt;0.001</a:t>
                      </a:r>
                      <a:endParaRPr lang="en-AU" sz="100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85">
                <a:tc gridSpan="4">
                  <a:txBody>
                    <a:bodyPr/>
                    <a:lstStyle/>
                    <a:p>
                      <a:pPr>
                        <a:lnSpc>
                          <a:spcPct val="115000"/>
                        </a:lnSpc>
                        <a:spcAft>
                          <a:spcPts val="0"/>
                        </a:spcAft>
                      </a:pPr>
                      <a:r>
                        <a:rPr lang="en-AU" sz="700" dirty="0">
                          <a:effectLst/>
                          <a:latin typeface="Times New Roman"/>
                          <a:ea typeface="Calibri"/>
                          <a:cs typeface="Times New Roman"/>
                        </a:rPr>
                        <a:t>*</a:t>
                      </a:r>
                      <a:r>
                        <a:rPr lang="en-AU" sz="700" b="1" dirty="0">
                          <a:effectLst/>
                          <a:latin typeface="Times New Roman"/>
                          <a:ea typeface="Calibri"/>
                          <a:cs typeface="Times New Roman"/>
                        </a:rPr>
                        <a:t>Adjusted by age, marital status, country of birth and psychosis type.</a:t>
                      </a:r>
                      <a:endParaRPr lang="en-AU" sz="1000" dirty="0">
                        <a:effectLst/>
                        <a:latin typeface="Calibri"/>
                        <a:ea typeface="Calibri"/>
                        <a:cs typeface="Times New Roman"/>
                      </a:endParaRPr>
                    </a:p>
                  </a:txBody>
                  <a:tcPr marL="61299" marR="612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Tree>
    <p:extLst>
      <p:ext uri="{BB962C8B-B14F-4D97-AF65-F5344CB8AC3E}">
        <p14:creationId xmlns:p14="http://schemas.microsoft.com/office/powerpoint/2010/main" val="211699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8864" y="573256"/>
            <a:ext cx="5688012" cy="564428"/>
          </a:xfrm>
        </p:spPr>
        <p:txBody>
          <a:bodyPr/>
          <a:lstStyle/>
          <a:p>
            <a:r>
              <a:rPr lang="en-US" sz="3000" dirty="0" smtClean="0">
                <a:latin typeface="Times New Roman" panose="02020603050405020304" pitchFamily="18" charset="0"/>
                <a:cs typeface="Times New Roman" panose="02020603050405020304" pitchFamily="18" charset="0"/>
              </a:rPr>
              <a:t>Presentation</a:t>
            </a:r>
            <a:endParaRPr lang="en-US" sz="30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518864" y="1137683"/>
            <a:ext cx="7882160" cy="5129301"/>
          </a:xfrm>
        </p:spPr>
        <p:txBody>
          <a:bodyPr/>
          <a:lstStyle/>
          <a:p>
            <a:pPr>
              <a:buFont typeface="Arial" panose="020B0604020202020204" pitchFamily="34" charset="0"/>
              <a:buChar char="•"/>
            </a:pPr>
            <a:r>
              <a:rPr lang="en-AU" sz="2400" dirty="0" smtClean="0">
                <a:solidFill>
                  <a:schemeClr val="tx1"/>
                </a:solidFill>
                <a:latin typeface="Times New Roman" panose="02020603050405020304" pitchFamily="18" charset="0"/>
                <a:cs typeface="Times New Roman" panose="02020603050405020304" pitchFamily="18" charset="0"/>
              </a:rPr>
              <a:t>Introducing the </a:t>
            </a:r>
            <a:r>
              <a:rPr lang="en-AU" sz="2400" dirty="0">
                <a:solidFill>
                  <a:schemeClr val="tx1"/>
                </a:solidFill>
                <a:latin typeface="Times New Roman" panose="02020603050405020304" pitchFamily="18" charset="0"/>
                <a:cs typeface="Times New Roman" panose="02020603050405020304" pitchFamily="18" charset="0"/>
              </a:rPr>
              <a:t>NSW data linkage study to investigate the association between psychosis and offending </a:t>
            </a:r>
          </a:p>
          <a:p>
            <a:pPr>
              <a:buFont typeface="Arial" panose="020B0604020202020204" pitchFamily="34" charset="0"/>
              <a:buChar char="•"/>
            </a:pP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0"/>
            <a:r>
              <a:rPr lang="en-US" sz="2400" b="1" dirty="0" smtClean="0">
                <a:solidFill>
                  <a:schemeClr val="tx1"/>
                </a:solidFill>
                <a:latin typeface="Times New Roman" panose="02020603050405020304" pitchFamily="18" charset="0"/>
                <a:cs typeface="Times New Roman" panose="02020603050405020304" pitchFamily="18" charset="0"/>
              </a:rPr>
              <a:t>Two sub-studies</a:t>
            </a:r>
          </a:p>
          <a:p>
            <a:pPr marL="457200" indent="-457200">
              <a:buFontTx/>
              <a:buAutoNum type="arabicPeriod"/>
            </a:pPr>
            <a:r>
              <a:rPr lang="en-AU" sz="2400" dirty="0">
                <a:solidFill>
                  <a:schemeClr val="tx1"/>
                </a:solidFill>
                <a:latin typeface="Times New Roman" panose="02020603050405020304" pitchFamily="18" charset="0"/>
                <a:cs typeface="Times New Roman" panose="02020603050405020304" pitchFamily="18" charset="0"/>
              </a:rPr>
              <a:t>To examine the effectiveness of the NSW </a:t>
            </a:r>
            <a:r>
              <a:rPr lang="en-AU" sz="2400" dirty="0" smtClean="0">
                <a:solidFill>
                  <a:schemeClr val="tx1"/>
                </a:solidFill>
                <a:latin typeface="Times New Roman" panose="02020603050405020304" pitchFamily="18" charset="0"/>
                <a:cs typeface="Times New Roman" panose="02020603050405020304" pitchFamily="18" charset="0"/>
              </a:rPr>
              <a:t>Court </a:t>
            </a:r>
            <a:r>
              <a:rPr lang="en-AU" sz="2400" dirty="0">
                <a:solidFill>
                  <a:schemeClr val="tx1"/>
                </a:solidFill>
                <a:latin typeface="Times New Roman" panose="02020603050405020304" pitchFamily="18" charset="0"/>
                <a:cs typeface="Times New Roman" panose="02020603050405020304" pitchFamily="18" charset="0"/>
              </a:rPr>
              <a:t>D</a:t>
            </a:r>
            <a:r>
              <a:rPr lang="en-AU" sz="2400" dirty="0" smtClean="0">
                <a:solidFill>
                  <a:schemeClr val="tx1"/>
                </a:solidFill>
                <a:latin typeface="Times New Roman" panose="02020603050405020304" pitchFamily="18" charset="0"/>
                <a:cs typeface="Times New Roman" panose="02020603050405020304" pitchFamily="18" charset="0"/>
              </a:rPr>
              <a:t>iversion </a:t>
            </a:r>
            <a:r>
              <a:rPr lang="en-AU" sz="2400" dirty="0">
                <a:solidFill>
                  <a:schemeClr val="tx1"/>
                </a:solidFill>
                <a:latin typeface="Times New Roman" panose="02020603050405020304" pitchFamily="18" charset="0"/>
                <a:cs typeface="Times New Roman" panose="02020603050405020304" pitchFamily="18" charset="0"/>
              </a:rPr>
              <a:t>P</a:t>
            </a:r>
            <a:r>
              <a:rPr lang="en-AU" sz="2400" dirty="0" smtClean="0">
                <a:solidFill>
                  <a:schemeClr val="tx1"/>
                </a:solidFill>
                <a:latin typeface="Times New Roman" panose="02020603050405020304" pitchFamily="18" charset="0"/>
                <a:cs typeface="Times New Roman" panose="02020603050405020304" pitchFamily="18" charset="0"/>
              </a:rPr>
              <a:t>rogramme on re-offending</a:t>
            </a:r>
          </a:p>
          <a:p>
            <a:pPr marL="457200" indent="-457200">
              <a:buFontTx/>
              <a:buAutoNum type="arabicPeriod"/>
            </a:pPr>
            <a:endParaRPr lang="en-AU" sz="2400" dirty="0" smtClean="0">
              <a:solidFill>
                <a:schemeClr val="tx1"/>
              </a:solidFill>
              <a:latin typeface="Times New Roman" panose="02020603050405020304" pitchFamily="18" charset="0"/>
              <a:cs typeface="Times New Roman" panose="02020603050405020304" pitchFamily="18" charset="0"/>
            </a:endParaRPr>
          </a:p>
          <a:p>
            <a:pPr marL="457200" indent="-457200">
              <a:buFontTx/>
              <a:buAutoNum type="arabicPeriod"/>
            </a:pPr>
            <a:r>
              <a:rPr lang="en-AU" sz="2400" dirty="0">
                <a:solidFill>
                  <a:schemeClr val="tx1"/>
                </a:solidFill>
                <a:latin typeface="Times New Roman" panose="02020603050405020304" pitchFamily="18" charset="0"/>
                <a:cs typeface="Times New Roman" panose="02020603050405020304" pitchFamily="18" charset="0"/>
              </a:rPr>
              <a:t>To examine the effect of contact with health services for </a:t>
            </a:r>
            <a:r>
              <a:rPr lang="en-AU" sz="2400" dirty="0" smtClean="0">
                <a:solidFill>
                  <a:schemeClr val="tx1"/>
                </a:solidFill>
                <a:latin typeface="Times New Roman" panose="02020603050405020304" pitchFamily="18" charset="0"/>
                <a:cs typeface="Times New Roman" panose="02020603050405020304" pitchFamily="18" charset="0"/>
              </a:rPr>
              <a:t>mental </a:t>
            </a:r>
            <a:r>
              <a:rPr lang="en-AU" sz="2400" dirty="0">
                <a:solidFill>
                  <a:schemeClr val="tx1"/>
                </a:solidFill>
                <a:latin typeface="Times New Roman" panose="02020603050405020304" pitchFamily="18" charset="0"/>
                <a:cs typeface="Times New Roman" panose="02020603050405020304" pitchFamily="18" charset="0"/>
              </a:rPr>
              <a:t>health </a:t>
            </a:r>
            <a:r>
              <a:rPr lang="en-AU" sz="2400" dirty="0" smtClean="0">
                <a:solidFill>
                  <a:schemeClr val="tx1"/>
                </a:solidFill>
                <a:latin typeface="Times New Roman" panose="02020603050405020304" pitchFamily="18" charset="0"/>
                <a:cs typeface="Times New Roman" panose="02020603050405020304" pitchFamily="18" charset="0"/>
              </a:rPr>
              <a:t>treatment on </a:t>
            </a:r>
            <a:r>
              <a:rPr lang="en-AU" sz="2400" dirty="0">
                <a:solidFill>
                  <a:schemeClr val="tx1"/>
                </a:solidFill>
                <a:latin typeface="Times New Roman" panose="02020603050405020304" pitchFamily="18" charset="0"/>
                <a:cs typeface="Times New Roman" panose="02020603050405020304" pitchFamily="18" charset="0"/>
              </a:rPr>
              <a:t>re-offending. </a:t>
            </a:r>
          </a:p>
          <a:p>
            <a:pPr marL="0" indent="0"/>
            <a:endParaRPr lang="en-AU" sz="2400" dirty="0" smtClean="0">
              <a:solidFill>
                <a:schemeClr val="tx1"/>
              </a:solidFill>
              <a:latin typeface="Times New Roman" panose="02020603050405020304" pitchFamily="18" charset="0"/>
              <a:cs typeface="Times New Roman" panose="02020603050405020304" pitchFamily="18" charset="0"/>
            </a:endParaRPr>
          </a:p>
          <a:p>
            <a:pPr marL="0" indent="0"/>
            <a:endParaRPr lang="en-AU" sz="2400" dirty="0" smtClean="0">
              <a:solidFill>
                <a:schemeClr val="tx1"/>
              </a:solidFill>
              <a:latin typeface="Times New Roman" panose="02020603050405020304" pitchFamily="18" charset="0"/>
              <a:cs typeface="Times New Roman" panose="02020603050405020304" pitchFamily="18" charset="0"/>
            </a:endParaRPr>
          </a:p>
          <a:p>
            <a:pPr marL="0" indent="0"/>
            <a:endParaRPr lang="en-US" sz="24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3"/>
          </p:nvPr>
        </p:nvSpPr>
        <p:spPr/>
        <p:txBody>
          <a:bodyPr/>
          <a:lstStyle/>
          <a:p>
            <a:fld id="{8C385F23-470B-B540-9492-8220B9E90E81}" type="slidenum">
              <a:rPr lang="en-US" smtClean="0"/>
              <a:pPr/>
              <a:t>3</a:t>
            </a:fld>
            <a:endParaRPr lang="en-US" dirty="0"/>
          </a:p>
        </p:txBody>
      </p:sp>
    </p:spTree>
    <p:extLst>
      <p:ext uri="{BB962C8B-B14F-4D97-AF65-F5344CB8AC3E}">
        <p14:creationId xmlns:p14="http://schemas.microsoft.com/office/powerpoint/2010/main" val="1682628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b="1" dirty="0" smtClean="0"/>
              <a:t/>
            </a:r>
            <a:br>
              <a:rPr lang="en-AU" sz="3200" b="1" dirty="0" smtClean="0"/>
            </a:br>
            <a:r>
              <a:rPr lang="en-AU" sz="3000" b="1" dirty="0" smtClean="0">
                <a:solidFill>
                  <a:schemeClr val="tx1"/>
                </a:solidFill>
                <a:latin typeface="Times New Roman" panose="02020603050405020304" pitchFamily="18" charset="0"/>
                <a:cs typeface="Times New Roman" panose="02020603050405020304" pitchFamily="18" charset="0"/>
              </a:rPr>
              <a:t>Conclusion</a:t>
            </a:r>
            <a:endParaRPr lang="en-AU" sz="3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400" dirty="0" smtClean="0">
                <a:latin typeface="Times New Roman" panose="02020603050405020304" pitchFamily="18" charset="0"/>
                <a:cs typeface="Times New Roman" panose="02020603050405020304" pitchFamily="18" charset="0"/>
              </a:rPr>
              <a:t>Diversion into treatment is associated with significant lower rates of subsequent re-offending in men and women regardless of type of offence (violent vs non-violent) of type of psychosis.</a:t>
            </a:r>
          </a:p>
          <a:p>
            <a:pPr marL="0" indent="0">
              <a:buNone/>
            </a:pPr>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Less people from Indigenous background</a:t>
            </a:r>
            <a:r>
              <a:rPr lang="en-AU" sz="2400" dirty="0">
                <a:latin typeface="Times New Roman" panose="02020603050405020304" pitchFamily="18" charset="0"/>
                <a:cs typeface="Times New Roman" panose="02020603050405020304" pitchFamily="18" charset="0"/>
              </a:rPr>
              <a:t> </a:t>
            </a:r>
            <a:r>
              <a:rPr lang="en-AU" sz="2400" dirty="0" smtClean="0">
                <a:latin typeface="Times New Roman" panose="02020603050405020304" pitchFamily="18" charset="0"/>
                <a:cs typeface="Times New Roman" panose="02020603050405020304" pitchFamily="18" charset="0"/>
              </a:rPr>
              <a:t>were in the treatment order group. </a:t>
            </a:r>
          </a:p>
          <a:p>
            <a:pPr marL="0" indent="0">
              <a:buNone/>
            </a:pPr>
            <a:endParaRPr lang="en-AU" sz="24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This study provides insights into Magistrates’ sentencing patters. </a:t>
            </a:r>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D1E63E1-28F0-4565-88BD-2B642A800F0C}" type="slidenum">
              <a:rPr lang="en-AU" smtClean="0"/>
              <a:pPr/>
              <a:t>30</a:t>
            </a:fld>
            <a:endParaRPr lang="en-AU"/>
          </a:p>
        </p:txBody>
      </p:sp>
    </p:spTree>
    <p:extLst>
      <p:ext uri="{BB962C8B-B14F-4D97-AF65-F5344CB8AC3E}">
        <p14:creationId xmlns:p14="http://schemas.microsoft.com/office/powerpoint/2010/main" val="3463575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7117" y="2583967"/>
            <a:ext cx="7605409" cy="1692468"/>
          </a:xfrm>
        </p:spPr>
        <p:txBody>
          <a:bodyPr/>
          <a:lstStyle/>
          <a:p>
            <a:pPr algn="ctr"/>
            <a:r>
              <a:rPr lang="en-AU" b="1" dirty="0" smtClean="0">
                <a:solidFill>
                  <a:schemeClr val="bg1"/>
                </a:solidFill>
                <a:latin typeface="Times New Roman" panose="02020603050405020304" pitchFamily="18" charset="0"/>
                <a:cs typeface="Times New Roman" panose="02020603050405020304" pitchFamily="18" charset="0"/>
              </a:rPr>
              <a:t>Clinical contact with health services associate with treatment of mental illness and </a:t>
            </a:r>
            <a:br>
              <a:rPr lang="en-AU" b="1" dirty="0" smtClean="0">
                <a:solidFill>
                  <a:schemeClr val="bg1"/>
                </a:solidFill>
                <a:latin typeface="Times New Roman" panose="02020603050405020304" pitchFamily="18" charset="0"/>
                <a:cs typeface="Times New Roman" panose="02020603050405020304" pitchFamily="18" charset="0"/>
              </a:rPr>
            </a:br>
            <a:r>
              <a:rPr lang="en-AU" b="1" dirty="0" smtClean="0">
                <a:solidFill>
                  <a:schemeClr val="bg1"/>
                </a:solidFill>
                <a:latin typeface="Times New Roman" panose="02020603050405020304" pitchFamily="18" charset="0"/>
                <a:cs typeface="Times New Roman" panose="02020603050405020304" pitchFamily="18" charset="0"/>
              </a:rPr>
              <a:t>Re-offending</a:t>
            </a:r>
            <a:endParaRPr lang="en-AU" b="1"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fld id="{8C385F23-470B-B540-9492-8220B9E90E81}" type="slidenum">
              <a:rPr lang="en-US" smtClean="0"/>
              <a:pPr/>
              <a:t>31</a:t>
            </a:fld>
            <a:endParaRPr lang="en-US" dirty="0"/>
          </a:p>
        </p:txBody>
      </p:sp>
    </p:spTree>
    <p:extLst>
      <p:ext uri="{BB962C8B-B14F-4D97-AF65-F5344CB8AC3E}">
        <p14:creationId xmlns:p14="http://schemas.microsoft.com/office/powerpoint/2010/main" val="3420351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latin typeface="Times New Roman" panose="02020603050405020304" pitchFamily="18" charset="0"/>
                <a:cs typeface="Times New Roman" panose="02020603050405020304" pitchFamily="18" charset="0"/>
              </a:rPr>
              <a:t>Clinical contact with health services associated with treatment and re-offending</a:t>
            </a:r>
            <a:endParaRPr lang="en-AU"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pPr lvl="0"/>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2"/>
          </p:nvPr>
        </p:nvSpPr>
        <p:spPr/>
        <p:txBody>
          <a:bodyPr/>
          <a:lstStyle/>
          <a:p>
            <a:fld id="{8C385F23-470B-B540-9492-8220B9E90E81}" type="slidenum">
              <a:rPr lang="en-US" smtClean="0"/>
              <a:pPr/>
              <a:t>32</a:t>
            </a:fld>
            <a:endParaRPr lang="en-US" dirty="0"/>
          </a:p>
        </p:txBody>
      </p:sp>
      <p:sp>
        <p:nvSpPr>
          <p:cNvPr id="5" name="Content Placeholder 4"/>
          <p:cNvSpPr>
            <a:spLocks noGrp="1"/>
          </p:cNvSpPr>
          <p:nvPr>
            <p:ph sz="quarter" idx="13"/>
          </p:nvPr>
        </p:nvSpPr>
        <p:spPr/>
        <p:txBody>
          <a:bodyPr/>
          <a:lstStyle/>
          <a:p>
            <a:pPr lvl="0"/>
            <a:r>
              <a:rPr lang="en-US" sz="3000" dirty="0" smtClean="0">
                <a:latin typeface="Times New Roman" panose="02020603050405020304" pitchFamily="18" charset="0"/>
                <a:cs typeface="Times New Roman" panose="02020603050405020304" pitchFamily="18" charset="0"/>
              </a:rPr>
              <a:t>Cohort</a:t>
            </a:r>
          </a:p>
          <a:p>
            <a:pPr lvl="0"/>
            <a:endParaRPr lang="en-US" sz="2800" dirty="0" smtClean="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All </a:t>
            </a:r>
            <a:r>
              <a:rPr lang="en-AU" sz="2400" b="0" dirty="0">
                <a:latin typeface="Times New Roman" panose="02020603050405020304" pitchFamily="18" charset="0"/>
                <a:cs typeface="Times New Roman" panose="02020603050405020304" pitchFamily="18" charset="0"/>
              </a:rPr>
              <a:t>individuals in New South Wales who were admitted to a hospital or presented to an emergency department with a diagnosis of psychosis before their first offence between July 2001 and December 2005 and received a non-custodial sentence or </a:t>
            </a:r>
            <a:r>
              <a:rPr lang="en-AU" sz="2400" b="0" dirty="0" smtClean="0">
                <a:latin typeface="Times New Roman" panose="02020603050405020304" pitchFamily="18" charset="0"/>
                <a:cs typeface="Times New Roman" panose="02020603050405020304" pitchFamily="18" charset="0"/>
              </a:rPr>
              <a:t>no penalty for </a:t>
            </a:r>
            <a:r>
              <a:rPr lang="en-AU" sz="2400" b="0" dirty="0">
                <a:latin typeface="Times New Roman" panose="02020603050405020304" pitchFamily="18" charset="0"/>
                <a:cs typeface="Times New Roman" panose="02020603050405020304" pitchFamily="18" charset="0"/>
              </a:rPr>
              <a:t>their first </a:t>
            </a:r>
            <a:r>
              <a:rPr lang="en-AU" sz="2400" b="0" dirty="0" smtClean="0">
                <a:latin typeface="Times New Roman" panose="02020603050405020304" pitchFamily="18" charset="0"/>
                <a:cs typeface="Times New Roman" panose="02020603050405020304" pitchFamily="18" charset="0"/>
              </a:rPr>
              <a:t>offence</a:t>
            </a:r>
            <a:endParaRPr lang="en-US" sz="2400" b="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25456375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Content Placeholder 2"/>
          <p:cNvSpPr>
            <a:spLocks noGrp="1"/>
          </p:cNvSpPr>
          <p:nvPr>
            <p:ph sz="quarter" idx="13"/>
          </p:nvPr>
        </p:nvSpPr>
        <p:spPr/>
        <p:txBody>
          <a:bodyPr/>
          <a:lstStyle/>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Treatment group</a:t>
            </a:r>
          </a:p>
          <a:p>
            <a:r>
              <a:rPr lang="en-AU" sz="2400" dirty="0">
                <a:latin typeface="Times New Roman" panose="02020603050405020304" pitchFamily="18" charset="0"/>
                <a:cs typeface="Times New Roman" panose="02020603050405020304" pitchFamily="18" charset="0"/>
              </a:rPr>
              <a:t>	</a:t>
            </a:r>
            <a:r>
              <a:rPr lang="en-AU" sz="2400" b="0" dirty="0">
                <a:latin typeface="Times New Roman" panose="02020603050405020304" pitchFamily="18" charset="0"/>
                <a:cs typeface="Times New Roman" panose="02020603050405020304" pitchFamily="18" charset="0"/>
              </a:rPr>
              <a:t>Individuals with </a:t>
            </a:r>
            <a:r>
              <a:rPr lang="en-AU" sz="2400" b="0" dirty="0" smtClean="0">
                <a:latin typeface="Times New Roman" panose="02020603050405020304" pitchFamily="18" charset="0"/>
                <a:cs typeface="Times New Roman" panose="02020603050405020304" pitchFamily="18" charset="0"/>
              </a:rPr>
              <a:t>a diagnosis </a:t>
            </a:r>
            <a:r>
              <a:rPr lang="en-AU" sz="2400" b="0" dirty="0">
                <a:latin typeface="Times New Roman" panose="02020603050405020304" pitchFamily="18" charset="0"/>
                <a:cs typeface="Times New Roman" panose="02020603050405020304" pitchFamily="18" charset="0"/>
              </a:rPr>
              <a:t>of psychosis prior to their court </a:t>
            </a:r>
            <a:r>
              <a:rPr lang="en-AU" sz="2400" b="0" dirty="0" smtClean="0">
                <a:latin typeface="Times New Roman" panose="02020603050405020304" pitchFamily="18" charset="0"/>
                <a:cs typeface="Times New Roman" panose="02020603050405020304" pitchFamily="18" charset="0"/>
              </a:rPr>
              <a:t>	finalisation date between July 2001 and December 2005 who 	had one or more clinical contact with health services (i.e., 	hospital admission, community mental health service, 	emergency department) for mental health treatment between 	July 2001 and December 2008 (follow- up period)</a:t>
            </a:r>
          </a:p>
          <a:p>
            <a:pPr marL="342900" indent="-3429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Comparison group</a:t>
            </a:r>
          </a:p>
          <a:p>
            <a:r>
              <a:rPr lang="en-AU" sz="2400" dirty="0">
                <a:latin typeface="Times New Roman" panose="02020603050405020304" pitchFamily="18" charset="0"/>
                <a:cs typeface="Times New Roman" panose="02020603050405020304" pitchFamily="18" charset="0"/>
              </a:rPr>
              <a:t>	</a:t>
            </a:r>
            <a:r>
              <a:rPr lang="en-AU" sz="2400" b="0" dirty="0" smtClean="0">
                <a:latin typeface="Times New Roman" panose="02020603050405020304" pitchFamily="18" charset="0"/>
                <a:cs typeface="Times New Roman" panose="02020603050405020304" pitchFamily="18" charset="0"/>
              </a:rPr>
              <a:t>Individuals with diagnosis of psychosis prior to their court 	finalisation date between July 2001 and December 2005 	who </a:t>
            </a:r>
            <a:r>
              <a:rPr lang="en-AU" sz="2400" b="0" u="sng" dirty="0" smtClean="0">
                <a:latin typeface="Times New Roman" panose="02020603050405020304" pitchFamily="18" charset="0"/>
                <a:cs typeface="Times New Roman" panose="02020603050405020304" pitchFamily="18" charset="0"/>
              </a:rPr>
              <a:t>had no clinical contact </a:t>
            </a:r>
            <a:r>
              <a:rPr lang="en-AU" sz="2400" b="0" dirty="0" smtClean="0">
                <a:latin typeface="Times New Roman" panose="02020603050405020304" pitchFamily="18" charset="0"/>
                <a:cs typeface="Times New Roman" panose="02020603050405020304" pitchFamily="18" charset="0"/>
              </a:rPr>
              <a:t>with health services for mental 	health treatment during the follow – up period</a:t>
            </a:r>
            <a:endParaRPr lang="en-AU" sz="2400" b="0"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lvl="0"/>
            <a:r>
              <a:rPr lang="en-US" dirty="0">
                <a:latin typeface="Times New Roman" panose="02020603050405020304" pitchFamily="18" charset="0"/>
                <a:cs typeface="Times New Roman" panose="02020603050405020304" pitchFamily="18" charset="0"/>
              </a:rPr>
              <a:t>Study plan</a:t>
            </a:r>
            <a:r>
              <a:rPr lang="en-AU" sz="2000" b="0" dirty="0">
                <a:latin typeface="Times New Roman" panose="02020603050405020304" pitchFamily="18" charset="0"/>
                <a:cs typeface="Times New Roman" panose="02020603050405020304" pitchFamily="18" charset="0"/>
              </a:rPr>
              <a:t/>
            </a:r>
            <a:br>
              <a:rPr lang="en-AU" sz="2000" b="0" dirty="0">
                <a:latin typeface="Times New Roman" panose="02020603050405020304" pitchFamily="18" charset="0"/>
                <a:cs typeface="Times New Roman" panose="02020603050405020304" pitchFamily="18" charset="0"/>
              </a:rPr>
            </a:br>
            <a:endParaRPr lang="en-AU" dirty="0"/>
          </a:p>
        </p:txBody>
      </p:sp>
      <p:sp>
        <p:nvSpPr>
          <p:cNvPr id="5" name="Slide Number Placeholder 4"/>
          <p:cNvSpPr>
            <a:spLocks noGrp="1"/>
          </p:cNvSpPr>
          <p:nvPr>
            <p:ph type="sldNum" sz="quarter" idx="15"/>
          </p:nvPr>
        </p:nvSpPr>
        <p:spPr/>
        <p:txBody>
          <a:bodyPr/>
          <a:lstStyle/>
          <a:p>
            <a:fld id="{8C385F23-470B-B540-9492-8220B9E90E81}" type="slidenum">
              <a:rPr lang="en-US" smtClean="0"/>
              <a:pPr/>
              <a:t>33</a:t>
            </a:fld>
            <a:endParaRPr lang="en-US" dirty="0"/>
          </a:p>
        </p:txBody>
      </p:sp>
      <p:sp>
        <p:nvSpPr>
          <p:cNvPr id="6" name="Footer Placeholder 5"/>
          <p:cNvSpPr>
            <a:spLocks noGrp="1"/>
          </p:cNvSpPr>
          <p:nvPr>
            <p:ph type="ftr" sz="quarter" idx="16"/>
          </p:nvPr>
        </p:nvSpPr>
        <p:spPr/>
        <p:txBody>
          <a:bodyPr/>
          <a:lstStyle/>
          <a:p>
            <a:endParaRPr lang="en-US" dirty="0" smtClean="0"/>
          </a:p>
        </p:txBody>
      </p:sp>
    </p:spTree>
    <p:extLst>
      <p:ext uri="{BB962C8B-B14F-4D97-AF65-F5344CB8AC3E}">
        <p14:creationId xmlns:p14="http://schemas.microsoft.com/office/powerpoint/2010/main" val="508576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r>
            <a:br>
              <a:rPr lang="en-AU" dirty="0" smtClean="0"/>
            </a:br>
            <a:r>
              <a:rPr lang="en-AU" sz="3000" b="1" dirty="0" smtClean="0">
                <a:solidFill>
                  <a:schemeClr val="tx1"/>
                </a:solidFill>
                <a:latin typeface="Times New Roman" panose="02020603050405020304" pitchFamily="18" charset="0"/>
                <a:cs typeface="Times New Roman" panose="02020603050405020304" pitchFamily="18" charset="0"/>
              </a:rPr>
              <a:t>Analysis</a:t>
            </a:r>
            <a:endParaRPr lang="en-AU" sz="30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AU" sz="2400" dirty="0" smtClean="0">
                <a:latin typeface="Times New Roman" panose="02020603050405020304" pitchFamily="18" charset="0"/>
                <a:cs typeface="Times New Roman" panose="02020603050405020304" pitchFamily="18" charset="0"/>
              </a:rPr>
              <a:t>Descriptive analysis to examine the characteristics of the treatment and comparison group</a:t>
            </a:r>
          </a:p>
          <a:p>
            <a:endParaRPr lang="en-AU" sz="2400" dirty="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Survival analysis and Cox regression models to examine time to re-offend and predictors of re-offending </a:t>
            </a:r>
            <a:endParaRPr lang="en-AU"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D1E63E1-28F0-4565-88BD-2B642A800F0C}" type="slidenum">
              <a:rPr lang="en-AU" smtClean="0"/>
              <a:pPr/>
              <a:t>34</a:t>
            </a:fld>
            <a:endParaRPr lang="en-AU"/>
          </a:p>
        </p:txBody>
      </p:sp>
    </p:spTree>
    <p:extLst>
      <p:ext uri="{BB962C8B-B14F-4D97-AF65-F5344CB8AC3E}">
        <p14:creationId xmlns:p14="http://schemas.microsoft.com/office/powerpoint/2010/main" val="2096056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Content Placeholder 2"/>
          <p:cNvSpPr>
            <a:spLocks noGrp="1"/>
          </p:cNvSpPr>
          <p:nvPr>
            <p:ph sz="quarter" idx="13"/>
          </p:nvPr>
        </p:nvSpPr>
        <p:spPr/>
        <p:txBody>
          <a:bodyPr/>
          <a:lstStyle/>
          <a:p>
            <a:pPr lvl="0"/>
            <a:r>
              <a:rPr lang="en-US" sz="3000" dirty="0" smtClean="0">
                <a:latin typeface="Times New Roman" panose="02020603050405020304" pitchFamily="18" charset="0"/>
                <a:cs typeface="Times New Roman" panose="02020603050405020304" pitchFamily="18" charset="0"/>
              </a:rPr>
              <a:t>Outcomes of interest (treatment vs comparison group) during the follow up period (2001 – 2008)</a:t>
            </a:r>
          </a:p>
          <a:p>
            <a:pPr lvl="0"/>
            <a:endParaRPr lang="en-US" dirty="0" smtClean="0">
              <a:solidFill>
                <a:srgbClr val="BE9D5A"/>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400" b="0" dirty="0" smtClean="0">
                <a:latin typeface="Times New Roman" panose="02020603050405020304" pitchFamily="18" charset="0"/>
                <a:cs typeface="Times New Roman" panose="02020603050405020304" pitchFamily="18" charset="0"/>
              </a:rPr>
              <a:t>Incidence of re-offending </a:t>
            </a:r>
          </a:p>
          <a:p>
            <a:pPr marL="514350" lvl="0" indent="-514350">
              <a:buFont typeface="+mj-lt"/>
              <a:buAutoNum type="arabicPeriod"/>
            </a:pPr>
            <a:r>
              <a:rPr lang="en-US" sz="2400" b="0" dirty="0" smtClean="0">
                <a:latin typeface="Times New Roman" panose="02020603050405020304" pitchFamily="18" charset="0"/>
                <a:cs typeface="Times New Roman" panose="02020603050405020304" pitchFamily="18" charset="0"/>
              </a:rPr>
              <a:t>Time to re-offending</a:t>
            </a:r>
          </a:p>
          <a:p>
            <a:pPr marL="514350" lvl="0" indent="-514350">
              <a:buFont typeface="+mj-lt"/>
              <a:buAutoNum type="arabicPeriod"/>
            </a:pPr>
            <a:r>
              <a:rPr lang="en-US" sz="2400" b="0" dirty="0" smtClean="0">
                <a:latin typeface="Times New Roman" panose="02020603050405020304" pitchFamily="18" charset="0"/>
                <a:cs typeface="Times New Roman" panose="02020603050405020304" pitchFamily="18" charset="0"/>
              </a:rPr>
              <a:t>Predictors of re-offending</a:t>
            </a:r>
            <a:endParaRPr lang="en-AU" sz="2400" dirty="0"/>
          </a:p>
        </p:txBody>
      </p:sp>
      <p:sp>
        <p:nvSpPr>
          <p:cNvPr id="4" name="Title 3"/>
          <p:cNvSpPr>
            <a:spLocks noGrp="1"/>
          </p:cNvSpPr>
          <p:nvPr>
            <p:ph type="title"/>
          </p:nvPr>
        </p:nvSpPr>
        <p:spPr/>
        <p:txBody>
          <a:bodyPr/>
          <a:lstStyle/>
          <a:p>
            <a:endParaRPr lang="en-AU" dirty="0"/>
          </a:p>
        </p:txBody>
      </p:sp>
      <p:sp>
        <p:nvSpPr>
          <p:cNvPr id="5" name="Slide Number Placeholder 4"/>
          <p:cNvSpPr>
            <a:spLocks noGrp="1"/>
          </p:cNvSpPr>
          <p:nvPr>
            <p:ph type="sldNum" sz="quarter" idx="15"/>
          </p:nvPr>
        </p:nvSpPr>
        <p:spPr/>
        <p:txBody>
          <a:bodyPr/>
          <a:lstStyle/>
          <a:p>
            <a:fld id="{8C385F23-470B-B540-9492-8220B9E90E81}" type="slidenum">
              <a:rPr lang="en-US" smtClean="0"/>
              <a:pPr/>
              <a:t>35</a:t>
            </a:fld>
            <a:endParaRPr lang="en-US" dirty="0"/>
          </a:p>
        </p:txBody>
      </p:sp>
      <p:sp>
        <p:nvSpPr>
          <p:cNvPr id="6" name="Footer Placeholder 5"/>
          <p:cNvSpPr>
            <a:spLocks noGrp="1"/>
          </p:cNvSpPr>
          <p:nvPr>
            <p:ph type="ftr" sz="quarter" idx="16"/>
          </p:nvPr>
        </p:nvSpPr>
        <p:spPr/>
        <p:txBody>
          <a:bodyPr/>
          <a:lstStyle/>
          <a:p>
            <a:endParaRPr lang="en-US" dirty="0" smtClean="0"/>
          </a:p>
        </p:txBody>
      </p:sp>
    </p:spTree>
    <p:extLst>
      <p:ext uri="{BB962C8B-B14F-4D97-AF65-F5344CB8AC3E}">
        <p14:creationId xmlns:p14="http://schemas.microsoft.com/office/powerpoint/2010/main" val="3354824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Content Placeholder 2"/>
          <p:cNvSpPr>
            <a:spLocks noGrp="1"/>
          </p:cNvSpPr>
          <p:nvPr>
            <p:ph sz="quarter" idx="13"/>
          </p:nvPr>
        </p:nvSpPr>
        <p:spPr/>
        <p:txBody>
          <a:bodyPr/>
          <a:lstStyle/>
          <a:p>
            <a:r>
              <a:rPr lang="en-AU" sz="3000" dirty="0">
                <a:latin typeface="Times New Roman" panose="02020603050405020304" pitchFamily="18" charset="0"/>
                <a:cs typeface="Times New Roman" panose="02020603050405020304" pitchFamily="18" charset="0"/>
              </a:rPr>
              <a:t>Characteristics of clinical contact vs no clinical contact </a:t>
            </a:r>
            <a:r>
              <a:rPr lang="en-AU" sz="3000" dirty="0" smtClean="0">
                <a:latin typeface="Times New Roman" panose="02020603050405020304" pitchFamily="18" charset="0"/>
                <a:cs typeface="Times New Roman" panose="02020603050405020304" pitchFamily="18" charset="0"/>
              </a:rPr>
              <a:t>groups</a:t>
            </a:r>
          </a:p>
          <a:p>
            <a:endParaRPr lang="en-AU" sz="3000" dirty="0" smtClean="0">
              <a:latin typeface="Times New Roman" panose="02020603050405020304" pitchFamily="18" charset="0"/>
              <a:cs typeface="Times New Roman" panose="02020603050405020304" pitchFamily="18" charset="0"/>
            </a:endParaRPr>
          </a:p>
          <a:p>
            <a:r>
              <a:rPr lang="en-AU" sz="2400" dirty="0" smtClean="0">
                <a:latin typeface="Times New Roman" panose="02020603050405020304" pitchFamily="18" charset="0"/>
                <a:cs typeface="Times New Roman" panose="02020603050405020304" pitchFamily="18" charset="0"/>
              </a:rPr>
              <a:t>N = 2,724</a:t>
            </a:r>
          </a:p>
          <a:p>
            <a:endParaRPr lang="en-AU"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Men: 74% vs 75%</a:t>
            </a: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Indigenous status: 8% vs 8%</a:t>
            </a: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Schizophrenia and related psychosis: 77% vs 62%</a:t>
            </a: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Substance related psychosis: 14% vs 28%</a:t>
            </a: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First offence (violent): 36% vs 28%</a:t>
            </a:r>
          </a:p>
          <a:p>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AU" dirty="0"/>
          </a:p>
        </p:txBody>
      </p:sp>
      <p:sp>
        <p:nvSpPr>
          <p:cNvPr id="4" name="Title 3"/>
          <p:cNvSpPr>
            <a:spLocks noGrp="1"/>
          </p:cNvSpPr>
          <p:nvPr>
            <p:ph type="title"/>
          </p:nvPr>
        </p:nvSpPr>
        <p:spPr/>
        <p:txBody>
          <a:bodyPr/>
          <a:lstStyle/>
          <a:p>
            <a:r>
              <a:rPr lang="en-AU" dirty="0" smtClean="0"/>
              <a:t/>
            </a:r>
            <a:br>
              <a:rPr lang="en-AU" dirty="0" smtClean="0"/>
            </a:br>
            <a:endParaRPr lang="en-AU" dirty="0"/>
          </a:p>
        </p:txBody>
      </p:sp>
      <p:sp>
        <p:nvSpPr>
          <p:cNvPr id="5" name="Slide Number Placeholder 4"/>
          <p:cNvSpPr>
            <a:spLocks noGrp="1"/>
          </p:cNvSpPr>
          <p:nvPr>
            <p:ph type="sldNum" sz="quarter" idx="15"/>
          </p:nvPr>
        </p:nvSpPr>
        <p:spPr/>
        <p:txBody>
          <a:bodyPr/>
          <a:lstStyle/>
          <a:p>
            <a:fld id="{8C385F23-470B-B540-9492-8220B9E90E81}" type="slidenum">
              <a:rPr lang="en-US" smtClean="0"/>
              <a:pPr/>
              <a:t>36</a:t>
            </a:fld>
            <a:endParaRPr lang="en-US" dirty="0"/>
          </a:p>
        </p:txBody>
      </p:sp>
      <p:sp>
        <p:nvSpPr>
          <p:cNvPr id="6" name="Footer Placeholder 5"/>
          <p:cNvSpPr>
            <a:spLocks noGrp="1"/>
          </p:cNvSpPr>
          <p:nvPr>
            <p:ph type="ftr" sz="quarter" idx="16"/>
          </p:nvPr>
        </p:nvSpPr>
        <p:spPr/>
        <p:txBody>
          <a:bodyPr/>
          <a:lstStyle/>
          <a:p>
            <a:endParaRPr lang="en-US" dirty="0" smtClean="0"/>
          </a:p>
        </p:txBody>
      </p:sp>
    </p:spTree>
    <p:extLst>
      <p:ext uri="{BB962C8B-B14F-4D97-AF65-F5344CB8AC3E}">
        <p14:creationId xmlns:p14="http://schemas.microsoft.com/office/powerpoint/2010/main" val="11358775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AU"/>
          </a:p>
        </p:txBody>
      </p:sp>
      <p:sp>
        <p:nvSpPr>
          <p:cNvPr id="3" name="Content Placeholder 2"/>
          <p:cNvSpPr>
            <a:spLocks noGrp="1"/>
          </p:cNvSpPr>
          <p:nvPr>
            <p:ph sz="quarter" idx="13"/>
          </p:nvPr>
        </p:nvSpPr>
        <p:spPr/>
        <p:txBody>
          <a:bodyPr/>
          <a:lstStyle/>
          <a:p>
            <a:pPr marL="457200" indent="-457200">
              <a:buFont typeface="Arial" panose="020B0604020202020204" pitchFamily="34" charset="0"/>
              <a:buChar char="•"/>
            </a:pPr>
            <a:endParaRPr lang="en-AU" b="0" dirty="0" smtClean="0"/>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18.8% dismissed for mental illness</a:t>
            </a:r>
          </a:p>
          <a:p>
            <a:endParaRPr lang="en-AU" sz="2400" b="0" dirty="0">
              <a:latin typeface="Times New Roman" panose="02020603050405020304" pitchFamily="18" charset="0"/>
              <a:cs typeface="Times New Roman" panose="02020603050405020304" pitchFamily="18" charset="0"/>
            </a:endParaRPr>
          </a:p>
          <a:p>
            <a:pPr marL="1200150" lvl="1"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Dismissed </a:t>
            </a:r>
            <a:r>
              <a:rPr lang="en-AU" sz="2400" b="0" dirty="0">
                <a:latin typeface="Times New Roman" panose="02020603050405020304" pitchFamily="18" charset="0"/>
                <a:cs typeface="Times New Roman" panose="02020603050405020304" pitchFamily="18" charset="0"/>
              </a:rPr>
              <a:t>by the lower courts due to mental </a:t>
            </a:r>
            <a:r>
              <a:rPr lang="en-AU" sz="2400" b="0" dirty="0" smtClean="0">
                <a:latin typeface="Times New Roman" panose="02020603050405020304" pitchFamily="18" charset="0"/>
                <a:cs typeface="Times New Roman" panose="02020603050405020304" pitchFamily="18" charset="0"/>
              </a:rPr>
              <a:t>illness/health (8.9%)</a:t>
            </a:r>
          </a:p>
          <a:p>
            <a:pPr marL="1200150" lvl="1" indent="-457200">
              <a:buFont typeface="Arial" panose="020B0604020202020204" pitchFamily="34" charset="0"/>
              <a:buChar char="•"/>
            </a:pPr>
            <a:r>
              <a:rPr lang="en-AU" sz="2400" b="0" dirty="0">
                <a:solidFill>
                  <a:srgbClr val="000000"/>
                </a:solidFill>
                <a:latin typeface="Times New Roman" panose="02020603050405020304" pitchFamily="18" charset="0"/>
                <a:ea typeface="Times New Roman"/>
                <a:cs typeface="Times New Roman" panose="02020603050405020304" pitchFamily="18" charset="0"/>
              </a:rPr>
              <a:t>Section 32 dismissal – persons suffering mental illness or </a:t>
            </a:r>
            <a:r>
              <a:rPr lang="en-AU" sz="2400" b="0" dirty="0" smtClean="0">
                <a:solidFill>
                  <a:srgbClr val="000000"/>
                </a:solidFill>
                <a:latin typeface="Times New Roman" panose="02020603050405020304" pitchFamily="18" charset="0"/>
                <a:ea typeface="Times New Roman"/>
                <a:cs typeface="Times New Roman" panose="02020603050405020304" pitchFamily="18" charset="0"/>
              </a:rPr>
              <a:t>condition (8.4%)</a:t>
            </a:r>
          </a:p>
          <a:p>
            <a:pPr marL="1200150" lvl="1" indent="-457200">
              <a:buFont typeface="Arial" panose="020B0604020202020204" pitchFamily="34" charset="0"/>
              <a:buChar char="•"/>
            </a:pPr>
            <a:r>
              <a:rPr lang="en-AU" sz="2400" b="0" dirty="0">
                <a:solidFill>
                  <a:srgbClr val="000000"/>
                </a:solidFill>
                <a:latin typeface="Times New Roman" panose="02020603050405020304" pitchFamily="18" charset="0"/>
                <a:ea typeface="Times New Roman"/>
                <a:cs typeface="Times New Roman" panose="02020603050405020304" pitchFamily="18" charset="0"/>
              </a:rPr>
              <a:t>Section 33 dismissal – mentally ill </a:t>
            </a:r>
            <a:r>
              <a:rPr lang="en-AU" sz="2400" b="0" dirty="0" smtClean="0">
                <a:solidFill>
                  <a:srgbClr val="000000"/>
                </a:solidFill>
                <a:latin typeface="Times New Roman" panose="02020603050405020304" pitchFamily="18" charset="0"/>
                <a:ea typeface="Times New Roman"/>
                <a:cs typeface="Times New Roman" panose="02020603050405020304" pitchFamily="18" charset="0"/>
              </a:rPr>
              <a:t>persons (1.5%)</a:t>
            </a:r>
            <a:endParaRPr lang="en-AU" sz="2400" dirty="0">
              <a:solidFill>
                <a:srgbClr val="4F81BD"/>
              </a:solidFill>
              <a:latin typeface="Times New Roman" panose="02020603050405020304" pitchFamily="18" charset="0"/>
              <a:ea typeface="Times New Roman"/>
              <a:cs typeface="Times New Roman" panose="02020603050405020304" pitchFamily="18" charset="0"/>
            </a:endParaRPr>
          </a:p>
          <a:p>
            <a:pPr marL="457200" indent="-457200">
              <a:buFont typeface="Arial" panose="020B0604020202020204" pitchFamily="34" charset="0"/>
              <a:buChar char="•"/>
            </a:pPr>
            <a:endParaRPr lang="en-AU" sz="2800" dirty="0">
              <a:solidFill>
                <a:srgbClr val="4F81BD"/>
              </a:solidFill>
              <a:latin typeface="Calibri"/>
              <a:ea typeface="Times New Roman"/>
              <a:cs typeface="Arial"/>
            </a:endParaRPr>
          </a:p>
          <a:p>
            <a:pPr marL="457200" indent="-457200">
              <a:buFont typeface="Arial" panose="020B0604020202020204" pitchFamily="34" charset="0"/>
              <a:buChar char="•"/>
            </a:pPr>
            <a:endParaRPr lang="en-AU" b="0" dirty="0"/>
          </a:p>
          <a:p>
            <a:endParaRPr lang="en-AU" dirty="0"/>
          </a:p>
        </p:txBody>
      </p:sp>
      <p:sp>
        <p:nvSpPr>
          <p:cNvPr id="4" name="Title 3"/>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Court outcome for first offence</a:t>
            </a:r>
            <a:endParaRPr lang="en-AU"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fld id="{8C385F23-470B-B540-9492-8220B9E90E81}" type="slidenum">
              <a:rPr lang="en-US" smtClean="0">
                <a:solidFill>
                  <a:prstClr val="white">
                    <a:lumMod val="65000"/>
                  </a:prstClr>
                </a:solidFill>
              </a:rPr>
              <a:pPr/>
              <a:t>37</a:t>
            </a:fld>
            <a:endParaRPr lang="en-US" dirty="0">
              <a:solidFill>
                <a:prstClr val="white">
                  <a:lumMod val="65000"/>
                </a:prstClr>
              </a:solidFill>
            </a:endParaRPr>
          </a:p>
        </p:txBody>
      </p:sp>
    </p:spTree>
    <p:extLst>
      <p:ext uri="{BB962C8B-B14F-4D97-AF65-F5344CB8AC3E}">
        <p14:creationId xmlns:p14="http://schemas.microsoft.com/office/powerpoint/2010/main" val="2977526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Times New Roman" panose="02020603050405020304" pitchFamily="18" charset="0"/>
                <a:cs typeface="Times New Roman" panose="02020603050405020304" pitchFamily="18" charset="0"/>
              </a:rPr>
              <a:t>Contact with health services for mental health treatment during follow-up  (July 2001 – December 2008</a:t>
            </a:r>
            <a:r>
              <a:rPr lang="en-US" sz="2400" dirty="0" smtClean="0"/>
              <a:t>)</a:t>
            </a:r>
            <a:endParaRPr lang="en-US" sz="2400" dirty="0"/>
          </a:p>
        </p:txBody>
      </p:sp>
      <p:sp>
        <p:nvSpPr>
          <p:cNvPr id="7" name="Text Placeholder 6"/>
          <p:cNvSpPr>
            <a:spLocks noGrp="1"/>
          </p:cNvSpPr>
          <p:nvPr>
            <p:ph type="body" sz="quarter" idx="11"/>
          </p:nvPr>
        </p:nvSpPr>
        <p:spPr/>
        <p:txBody>
          <a:bodyPr/>
          <a:lstStyle/>
          <a:p>
            <a:pPr lvl="0" defTabSz="457200"/>
            <a:endParaRPr lang="en-AU" sz="1050" b="1" baseline="30000" dirty="0">
              <a:solidFill>
                <a:prstClr val="black"/>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13"/>
          </p:nvPr>
        </p:nvSpPr>
        <p:spPr>
          <a:xfrm>
            <a:off x="425302" y="1361946"/>
            <a:ext cx="8230609" cy="4815570"/>
          </a:xfrm>
        </p:spPr>
        <p:txBody>
          <a:bodyPr/>
          <a:lstStyle/>
          <a:p>
            <a:pPr marL="457200" lvl="0" indent="-457200" defTabSz="9144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400" b="0" dirty="0" smtClean="0">
                <a:latin typeface="Times New Roman" panose="02020603050405020304" pitchFamily="18" charset="0"/>
                <a:cs typeface="Times New Roman" panose="02020603050405020304" pitchFamily="18" charset="0"/>
              </a:rPr>
              <a:t>70% had clinical contact with health services for mental health treatment during the follow up.</a:t>
            </a:r>
          </a:p>
          <a:p>
            <a:pPr marL="457200" lvl="0" indent="-457200" defTabSz="914400">
              <a:buFont typeface="Arial" panose="020B0604020202020204" pitchFamily="34" charset="0"/>
              <a:buChar char="•"/>
            </a:pPr>
            <a:r>
              <a:rPr lang="en-AU" sz="2400" b="0" dirty="0">
                <a:latin typeface="Times New Roman" panose="02020603050405020304" pitchFamily="18" charset="0"/>
                <a:cs typeface="Times New Roman" panose="02020603050405020304" pitchFamily="18" charset="0"/>
              </a:rPr>
              <a:t>The median time of first contact with health services </a:t>
            </a:r>
            <a:r>
              <a:rPr lang="en-AU" sz="2400" b="0" dirty="0" smtClean="0">
                <a:latin typeface="Times New Roman" panose="02020603050405020304" pitchFamily="18" charset="0"/>
                <a:cs typeface="Times New Roman" panose="02020603050405020304" pitchFamily="18" charset="0"/>
              </a:rPr>
              <a:t>for mental health treatment following </a:t>
            </a:r>
            <a:r>
              <a:rPr lang="en-AU" sz="2400" b="0" dirty="0">
                <a:latin typeface="Times New Roman" panose="02020603050405020304" pitchFamily="18" charset="0"/>
                <a:cs typeface="Times New Roman" panose="02020603050405020304" pitchFamily="18" charset="0"/>
              </a:rPr>
              <a:t>the first offence was 50 days (IQR: 4 – 199.5 days). </a:t>
            </a:r>
            <a:endParaRPr lang="en-AU" sz="2400" b="0" dirty="0" smtClean="0">
              <a:latin typeface="Times New Roman" panose="02020603050405020304" pitchFamily="18" charset="0"/>
              <a:cs typeface="Times New Roman" panose="02020603050405020304" pitchFamily="18" charset="0"/>
            </a:endParaRPr>
          </a:p>
          <a:p>
            <a:pPr lvl="0" defTabSz="914400"/>
            <a:endParaRPr lang="en-AU" sz="2400" dirty="0" smtClean="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First contact with health services </a:t>
            </a:r>
          </a:p>
          <a:p>
            <a:pPr marL="120015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ommunity mental health service (52%)</a:t>
            </a:r>
          </a:p>
          <a:p>
            <a:pPr marL="120015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a:t>
            </a:r>
            <a:r>
              <a:rPr lang="en-US" sz="2400" dirty="0" smtClean="0">
                <a:latin typeface="Times New Roman" panose="02020603050405020304" pitchFamily="18" charset="0"/>
                <a:cs typeface="Times New Roman" panose="02020603050405020304" pitchFamily="18" charset="0"/>
              </a:rPr>
              <a:t>ospital admission (47%)</a:t>
            </a:r>
          </a:p>
          <a:p>
            <a:pPr marL="120015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Emergency Department (1%)</a:t>
            </a:r>
          </a:p>
          <a:p>
            <a:pPr marL="1200150" lvl="1" indent="-4572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lvl="0" indent="-457200" defTabSz="914400">
              <a:buFont typeface="Arial" panose="020B0604020202020204" pitchFamily="34" charset="0"/>
              <a:buChar char="•"/>
            </a:pPr>
            <a:endParaRPr lang="en-US" sz="2800" dirty="0" smtClean="0">
              <a:solidFill>
                <a:srgbClr val="BE9D5A"/>
              </a:solidFill>
              <a:latin typeface="Times New Roman" panose="02020603050405020304" pitchFamily="18" charset="0"/>
              <a:cs typeface="Times New Roman" panose="02020603050405020304" pitchFamily="18" charset="0"/>
            </a:endParaRPr>
          </a:p>
          <a:p>
            <a:pPr lvl="0" defTabSz="914400"/>
            <a:endParaRPr lang="en-US" sz="2800" dirty="0" smtClean="0">
              <a:solidFill>
                <a:srgbClr val="BE9D5A"/>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C385F23-470B-B540-9492-8220B9E90E81}" type="slidenum">
              <a:rPr lang="en-US" smtClean="0"/>
              <a:pPr/>
              <a:t>38</a:t>
            </a:fld>
            <a:endParaRPr lang="en-US" dirty="0"/>
          </a:p>
        </p:txBody>
      </p:sp>
      <p:sp>
        <p:nvSpPr>
          <p:cNvPr id="3" name="Footer Placeholder 2"/>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594575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400" dirty="0" smtClean="0">
                <a:latin typeface="Times New Roman" panose="02020603050405020304" pitchFamily="18" charset="0"/>
                <a:cs typeface="Times New Roman" panose="02020603050405020304" pitchFamily="18" charset="0"/>
              </a:rPr>
              <a:t>Number of contact with health services for mental health treatment during the follow –up (July 2001 – December 2008)</a:t>
            </a:r>
            <a:r>
              <a:rPr lang="en-US" sz="2800" b="0" dirty="0" smtClean="0">
                <a:latin typeface="+mj-lt"/>
                <a:cs typeface="Times New Roman" panose="02020603050405020304" pitchFamily="18" charset="0"/>
              </a:rPr>
              <a:t/>
            </a:r>
            <a:br>
              <a:rPr lang="en-US" sz="2800" b="0" dirty="0" smtClean="0">
                <a:latin typeface="+mj-lt"/>
                <a:cs typeface="Times New Roman" panose="02020603050405020304" pitchFamily="18" charset="0"/>
              </a:rPr>
            </a:br>
            <a:endParaRPr lang="en-AU" sz="2800" dirty="0">
              <a:latin typeface="+mj-lt"/>
            </a:endParaRPr>
          </a:p>
        </p:txBody>
      </p:sp>
      <p:sp>
        <p:nvSpPr>
          <p:cNvPr id="3" name="Text Placeholder 2"/>
          <p:cNvSpPr>
            <a:spLocks noGrp="1"/>
          </p:cNvSpPr>
          <p:nvPr>
            <p:ph type="body"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C385F23-470B-B540-9492-8220B9E90E81}" type="slidenum">
              <a:rPr lang="en-US" smtClean="0"/>
              <a:pPr/>
              <a:t>39</a:t>
            </a:fld>
            <a:endParaRPr lang="en-US" dirty="0"/>
          </a:p>
        </p:txBody>
      </p:sp>
      <p:sp>
        <p:nvSpPr>
          <p:cNvPr id="5" name="Content Placeholder 4"/>
          <p:cNvSpPr>
            <a:spLocks noGrp="1"/>
          </p:cNvSpPr>
          <p:nvPr>
            <p:ph sz="quarter" idx="13"/>
          </p:nvPr>
        </p:nvSpPr>
        <p:spPr/>
        <p:txBody>
          <a:bodyPr/>
          <a:lstStyle/>
          <a:p>
            <a:pPr marL="457200" indent="-457200">
              <a:buFont typeface="Arial" panose="020B0604020202020204" pitchFamily="34" charset="0"/>
              <a:buChar char="•"/>
            </a:pPr>
            <a:endParaRPr lang="en-AU" sz="2400" b="0" dirty="0" smtClean="0"/>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Median number of clinical contacts with health services during the follow – up: 22 times (IQR 4 – 99)</a:t>
            </a:r>
          </a:p>
          <a:p>
            <a:pPr marL="457200" indent="-457200">
              <a:buFont typeface="Arial" panose="020B0604020202020204" pitchFamily="34" charset="0"/>
              <a:buChar char="•"/>
            </a:pPr>
            <a:endParaRPr lang="en-AU" sz="24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Number of contacts</a:t>
            </a:r>
          </a:p>
          <a:p>
            <a:pPr marL="1200150" lvl="1"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0 		(30%)</a:t>
            </a:r>
          </a:p>
          <a:p>
            <a:pPr marL="1200150" lvl="1"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1-14 	(31%)</a:t>
            </a:r>
          </a:p>
          <a:p>
            <a:pPr marL="1200150" lvl="1"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15 – 30	  (8%)</a:t>
            </a:r>
          </a:p>
          <a:p>
            <a:pPr marL="1200150" lvl="1"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31 – 40	  (4%)</a:t>
            </a:r>
          </a:p>
          <a:p>
            <a:pPr marL="1200150" lvl="1" indent="-457200">
              <a:buFont typeface="Arial" panose="020B0604020202020204" pitchFamily="34" charset="0"/>
              <a:buChar char="•"/>
            </a:pPr>
            <a:r>
              <a:rPr lang="en-AU" sz="2400" dirty="0" smtClean="0">
                <a:latin typeface="Times New Roman" panose="02020603050405020304" pitchFamily="18" charset="0"/>
                <a:cs typeface="Times New Roman" panose="02020603050405020304" pitchFamily="18" charset="0"/>
              </a:rPr>
              <a:t>41+		(28%)</a:t>
            </a:r>
          </a:p>
          <a:p>
            <a:r>
              <a:rPr lang="en-AU" dirty="0"/>
              <a:t>	</a:t>
            </a: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1211348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AU" baseline="30000" dirty="0" smtClean="0"/>
              <a:t>1</a:t>
            </a:r>
            <a:r>
              <a:rPr lang="en-AU" dirty="0" smtClean="0"/>
              <a:t>Douglass </a:t>
            </a:r>
            <a:r>
              <a:rPr lang="en-AU" dirty="0"/>
              <a:t>et al. </a:t>
            </a:r>
            <a:r>
              <a:rPr lang="en-AU" dirty="0" err="1"/>
              <a:t>Psychol</a:t>
            </a:r>
            <a:r>
              <a:rPr lang="en-AU" dirty="0"/>
              <a:t> </a:t>
            </a:r>
            <a:r>
              <a:rPr lang="en-AU" dirty="0" smtClean="0"/>
              <a:t>Bull 2009, </a:t>
            </a:r>
            <a:r>
              <a:rPr lang="en-AU" baseline="30000" dirty="0" smtClean="0"/>
              <a:t>2.</a:t>
            </a:r>
            <a:r>
              <a:rPr lang="en-AU" dirty="0" smtClean="0"/>
              <a:t> Morgan et al. ANZJP 2012,  </a:t>
            </a:r>
            <a:r>
              <a:rPr lang="en-AU" baseline="30000" dirty="0" smtClean="0"/>
              <a:t>3</a:t>
            </a:r>
            <a:r>
              <a:rPr lang="en-AU" dirty="0" smtClean="0"/>
              <a:t> Neil et al. ANZJP 2014</a:t>
            </a:r>
            <a:endParaRPr lang="en-AU" baseline="30000" dirty="0"/>
          </a:p>
        </p:txBody>
      </p:sp>
      <p:sp>
        <p:nvSpPr>
          <p:cNvPr id="3" name="Content Placeholder 2"/>
          <p:cNvSpPr>
            <a:spLocks noGrp="1"/>
          </p:cNvSpPr>
          <p:nvPr>
            <p:ph sz="quarter" idx="13"/>
          </p:nvPr>
        </p:nvSpPr>
        <p:spPr/>
        <p:txBody>
          <a:bodyPr/>
          <a:lstStyle/>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A syndrome found in mental disorders such as schizophrenia, delusional disorders, bipolar mood disorder, and some forms of severe depression.</a:t>
            </a: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The syndrome comprises symptoms reflecting profound disturbances of </a:t>
            </a:r>
            <a:r>
              <a:rPr lang="en-AU" sz="2400" b="0" i="1" dirty="0" smtClean="0">
                <a:latin typeface="Times New Roman" panose="02020603050405020304" pitchFamily="18" charset="0"/>
                <a:cs typeface="Times New Roman" panose="02020603050405020304" pitchFamily="18" charset="0"/>
              </a:rPr>
              <a:t>thought</a:t>
            </a:r>
            <a:r>
              <a:rPr lang="en-AU" sz="2400" b="0" dirty="0" smtClean="0">
                <a:latin typeface="Times New Roman" panose="02020603050405020304" pitchFamily="18" charset="0"/>
                <a:cs typeface="Times New Roman" panose="02020603050405020304" pitchFamily="18" charset="0"/>
              </a:rPr>
              <a:t>, </a:t>
            </a:r>
            <a:r>
              <a:rPr lang="en-AU" sz="2400" b="0" i="1" dirty="0" smtClean="0">
                <a:latin typeface="Times New Roman" panose="02020603050405020304" pitchFamily="18" charset="0"/>
                <a:cs typeface="Times New Roman" panose="02020603050405020304" pitchFamily="18" charset="0"/>
              </a:rPr>
              <a:t>perception</a:t>
            </a:r>
            <a:r>
              <a:rPr lang="en-AU" sz="2400" b="0" dirty="0" smtClean="0">
                <a:latin typeface="Times New Roman" panose="02020603050405020304" pitchFamily="18" charset="0"/>
                <a:cs typeface="Times New Roman" panose="02020603050405020304" pitchFamily="18" charset="0"/>
              </a:rPr>
              <a:t> and </a:t>
            </a:r>
            <a:r>
              <a:rPr lang="en-AU" sz="2400" b="0" i="1" dirty="0" smtClean="0">
                <a:latin typeface="Times New Roman" panose="02020603050405020304" pitchFamily="18" charset="0"/>
                <a:cs typeface="Times New Roman" panose="02020603050405020304" pitchFamily="18" charset="0"/>
              </a:rPr>
              <a:t>behaviour</a:t>
            </a:r>
            <a:r>
              <a:rPr lang="en-AU" sz="2400" b="0" dirty="0" smtClean="0">
                <a:latin typeface="Times New Roman" panose="02020603050405020304" pitchFamily="18" charset="0"/>
                <a:cs typeface="Times New Roman" panose="02020603050405020304" pitchFamily="18" charset="0"/>
              </a:rPr>
              <a:t>.</a:t>
            </a:r>
            <a:r>
              <a:rPr lang="en-AU" sz="2400" b="0" baseline="30000" dirty="0" smtClean="0">
                <a:latin typeface="Times New Roman" panose="02020603050405020304" pitchFamily="18" charset="0"/>
                <a:cs typeface="Times New Roman" panose="02020603050405020304" pitchFamily="18" charset="0"/>
              </a:rPr>
              <a:t>1</a:t>
            </a:r>
          </a:p>
          <a:p>
            <a:pPr marL="457200" indent="-457200">
              <a:buFont typeface="Arial" panose="020B0604020202020204" pitchFamily="34" charset="0"/>
              <a:buChar char="•"/>
            </a:pPr>
            <a:endParaRPr lang="en-AU" sz="2400" b="0" baseline="30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12-month treated prevalence in Australia - 4.5 per 1000 people.</a:t>
            </a:r>
            <a:r>
              <a:rPr lang="en-AU" sz="2400" b="0" baseline="30000" dirty="0" smtClean="0">
                <a:latin typeface="Times New Roman" panose="02020603050405020304" pitchFamily="18" charset="0"/>
                <a:cs typeface="Times New Roman" panose="02020603050405020304" pitchFamily="18" charset="0"/>
              </a:rPr>
              <a:t>2</a:t>
            </a:r>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AU" sz="2400" b="0" baseline="30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Average annual cost to the Australian health sector - $21,658 </a:t>
            </a:r>
            <a:r>
              <a:rPr lang="en-AU" sz="2400" b="0" dirty="0">
                <a:latin typeface="Times New Roman" panose="02020603050405020304" pitchFamily="18" charset="0"/>
                <a:cs typeface="Times New Roman" panose="02020603050405020304" pitchFamily="18" charset="0"/>
              </a:rPr>
              <a:t>per </a:t>
            </a:r>
            <a:r>
              <a:rPr lang="en-AU" sz="2400" b="0" dirty="0" smtClean="0">
                <a:latin typeface="Times New Roman" panose="02020603050405020304" pitchFamily="18" charset="0"/>
                <a:cs typeface="Times New Roman" panose="02020603050405020304" pitchFamily="18" charset="0"/>
              </a:rPr>
              <a:t>person.</a:t>
            </a:r>
            <a:r>
              <a:rPr lang="en-AU" sz="2400" b="0" baseline="30000" dirty="0" smtClean="0">
                <a:latin typeface="Times New Roman" panose="02020603050405020304" pitchFamily="18" charset="0"/>
                <a:cs typeface="Times New Roman" panose="02020603050405020304" pitchFamily="18" charset="0"/>
              </a:rPr>
              <a:t>3</a:t>
            </a:r>
            <a:endParaRPr lang="en-AU" sz="2400" b="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AU" sz="2400" b="0" dirty="0" smtClean="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p:txBody>
          <a:bodyPr/>
          <a:lstStyle/>
          <a:p>
            <a:pPr lvl="0" defTabSz="457200">
              <a:lnSpc>
                <a:spcPct val="100000"/>
              </a:lnSpc>
              <a:spcBef>
                <a:spcPct val="20000"/>
              </a:spcBef>
            </a:pPr>
            <a:r>
              <a:rPr lang="en-US" dirty="0">
                <a:solidFill>
                  <a:prstClr val="black"/>
                </a:solidFill>
                <a:latin typeface="Times New Roman" panose="02020603050405020304" pitchFamily="18" charset="0"/>
                <a:ea typeface="+mn-ea"/>
                <a:cs typeface="Times New Roman" panose="02020603050405020304" pitchFamily="18" charset="0"/>
              </a:rPr>
              <a:t>Psychosis</a:t>
            </a:r>
            <a:r>
              <a:rPr lang="en-US" sz="3200" dirty="0">
                <a:solidFill>
                  <a:prstClr val="black"/>
                </a:solidFill>
                <a:latin typeface="Times New Roman" panose="02020603050405020304" pitchFamily="18" charset="0"/>
                <a:ea typeface="+mn-ea"/>
                <a:cs typeface="Times New Roman" panose="02020603050405020304" pitchFamily="18" charset="0"/>
              </a:rPr>
              <a:t/>
            </a:r>
            <a:br>
              <a:rPr lang="en-US" sz="3200" dirty="0">
                <a:solidFill>
                  <a:prstClr val="black"/>
                </a:solidFill>
                <a:latin typeface="Times New Roman" panose="02020603050405020304" pitchFamily="18" charset="0"/>
                <a:ea typeface="+mn-ea"/>
                <a:cs typeface="Times New Roman" panose="02020603050405020304" pitchFamily="18" charset="0"/>
              </a:rPr>
            </a:br>
            <a:endParaRPr lang="en-AU" sz="2000" b="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5"/>
          </p:nvPr>
        </p:nvSpPr>
        <p:spPr/>
        <p:txBody>
          <a:bodyPr/>
          <a:lstStyle/>
          <a:p>
            <a:fld id="{8C385F23-470B-B540-9492-8220B9E90E81}" type="slidenum">
              <a:rPr lang="en-US" smtClean="0"/>
              <a:pPr/>
              <a:t>4</a:t>
            </a:fld>
            <a:endParaRPr lang="en-US" dirty="0"/>
          </a:p>
        </p:txBody>
      </p:sp>
      <p:sp>
        <p:nvSpPr>
          <p:cNvPr id="6" name="Footer Placeholder 5"/>
          <p:cNvSpPr>
            <a:spLocks noGrp="1"/>
          </p:cNvSpPr>
          <p:nvPr>
            <p:ph type="ftr" sz="quarter" idx="16"/>
          </p:nvPr>
        </p:nvSpPr>
        <p:spPr/>
        <p:txBody>
          <a:bodyPr/>
          <a:lstStyle/>
          <a:p>
            <a:endParaRPr lang="en-US" dirty="0" smtClean="0"/>
          </a:p>
        </p:txBody>
      </p:sp>
    </p:spTree>
    <p:extLst>
      <p:ext uri="{BB962C8B-B14F-4D97-AF65-F5344CB8AC3E}">
        <p14:creationId xmlns:p14="http://schemas.microsoft.com/office/powerpoint/2010/main" val="3066041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smtClean="0">
                <a:latin typeface="Times New Roman" panose="02020603050405020304" pitchFamily="18" charset="0"/>
                <a:cs typeface="Times New Roman" panose="02020603050405020304" pitchFamily="18" charset="0"/>
              </a:rPr>
              <a:t>Type of health services contacted during the follow – up for treatment of mental health problem (July 2001 – December 2008)</a:t>
            </a:r>
            <a:endParaRPr lang="en-AU"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40</a:t>
            </a:fld>
            <a:endParaRPr lang="en-US" dirty="0"/>
          </a:p>
        </p:txBody>
      </p:sp>
      <p:sp>
        <p:nvSpPr>
          <p:cNvPr id="5" name="Content Placeholder 4"/>
          <p:cNvSpPr>
            <a:spLocks noGrp="1"/>
          </p:cNvSpPr>
          <p:nvPr>
            <p:ph sz="quarter" idx="13"/>
          </p:nvPr>
        </p:nvSpPr>
        <p:spPr/>
        <p:txBody>
          <a:bodyPr/>
          <a:lstStyle/>
          <a:p>
            <a:pPr marL="457200" indent="-457200">
              <a:buFont typeface="Arial" panose="020B0604020202020204" pitchFamily="34" charset="0"/>
              <a:buChar char="•"/>
            </a:pPr>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Community mental health services (96.1%)</a:t>
            </a:r>
          </a:p>
          <a:p>
            <a:pPr marL="457200" indent="-457200">
              <a:buFont typeface="Arial" panose="020B0604020202020204" pitchFamily="34" charset="0"/>
              <a:buChar char="•"/>
            </a:pPr>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Hospital admission (3.5%)</a:t>
            </a:r>
          </a:p>
          <a:p>
            <a:pPr marL="457200" indent="-457200">
              <a:buFont typeface="Arial" panose="020B0604020202020204" pitchFamily="34" charset="0"/>
              <a:buChar char="•"/>
            </a:pPr>
            <a:endParaRPr lang="en-AU" sz="2400" b="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Emergency Departments (0.4%)</a:t>
            </a:r>
            <a:endParaRPr lang="en-AU" sz="2400" b="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3574314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026" y="562650"/>
            <a:ext cx="8085584" cy="799297"/>
          </a:xfrm>
        </p:spPr>
        <p:txBody>
          <a:bodyPr/>
          <a:lstStyle/>
          <a:p>
            <a:r>
              <a:rPr lang="en-AU" sz="2400" dirty="0" smtClean="0">
                <a:latin typeface="Times New Roman" panose="02020603050405020304" pitchFamily="18" charset="0"/>
                <a:cs typeface="Times New Roman" panose="02020603050405020304" pitchFamily="18" charset="0"/>
              </a:rPr>
              <a:t>Factors associated with clinical contact with health services for treatment of mental health problem during the follow up</a:t>
            </a:r>
            <a:endParaRPr lang="en-AU" sz="2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41</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667734841"/>
              </p:ext>
            </p:extLst>
          </p:nvPr>
        </p:nvGraphicFramePr>
        <p:xfrm>
          <a:off x="329609" y="1584252"/>
          <a:ext cx="8328001" cy="3707863"/>
        </p:xfrm>
        <a:graphic>
          <a:graphicData uri="http://schemas.openxmlformats.org/drawingml/2006/table">
            <a:tbl>
              <a:tblPr firstRow="1" firstCol="1" bandRow="1">
                <a:tableStyleId>{5C22544A-7EE6-4342-B048-85BDC9FD1C3A}</a:tableStyleId>
              </a:tblPr>
              <a:tblGrid>
                <a:gridCol w="3184236"/>
                <a:gridCol w="1287302"/>
                <a:gridCol w="1542222"/>
                <a:gridCol w="1446060"/>
                <a:gridCol w="868181"/>
              </a:tblGrid>
              <a:tr h="1286539">
                <a:tc>
                  <a:txBody>
                    <a:bodyPr/>
                    <a:lstStyle/>
                    <a:p>
                      <a:pPr>
                        <a:lnSpc>
                          <a:spcPct val="115000"/>
                        </a:lnSpc>
                        <a:spcAft>
                          <a:spcPts val="0"/>
                        </a:spcAft>
                      </a:pPr>
                      <a:r>
                        <a:rPr lang="en-AU" sz="1400" dirty="0">
                          <a:effectLst/>
                        </a:rPr>
                        <a:t> </a:t>
                      </a:r>
                      <a:endParaRPr lang="en-AU" sz="14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AU" sz="1400" dirty="0">
                          <a:effectLst/>
                          <a:latin typeface="Times New Roman" panose="02020603050405020304" pitchFamily="18" charset="0"/>
                          <a:cs typeface="Times New Roman" panose="02020603050405020304" pitchFamily="18" charset="0"/>
                        </a:rPr>
                        <a:t>Characteristics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Total</a:t>
                      </a: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r>
                        <a:rPr lang="en-AU" sz="1400" dirty="0" smtClean="0">
                          <a:effectLst/>
                          <a:latin typeface="Times New Roman" panose="02020603050405020304" pitchFamily="18" charset="0"/>
                          <a:cs typeface="Times New Roman" panose="02020603050405020304" pitchFamily="18" charset="0"/>
                        </a:rPr>
                        <a:t>N=2,724</a:t>
                      </a:r>
                      <a:endParaRPr lang="en-A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en-AU" sz="1400" dirty="0" smtClean="0">
                          <a:effectLst/>
                          <a:latin typeface="Times New Roman" panose="02020603050405020304" pitchFamily="18" charset="0"/>
                          <a:cs typeface="Times New Roman" panose="02020603050405020304" pitchFamily="18" charset="0"/>
                        </a:rPr>
                        <a:t>One</a:t>
                      </a:r>
                      <a:r>
                        <a:rPr lang="en-AU" sz="1400" baseline="0" dirty="0" smtClean="0">
                          <a:effectLst/>
                          <a:latin typeface="Times New Roman" panose="02020603050405020304" pitchFamily="18" charset="0"/>
                          <a:cs typeface="Times New Roman" panose="02020603050405020304" pitchFamily="18" charset="0"/>
                        </a:rPr>
                        <a:t> or more clinical contacts</a:t>
                      </a:r>
                      <a:endParaRPr lang="en-A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r>
                        <a:rPr lang="en-AU" sz="1400" dirty="0" smtClean="0">
                          <a:effectLst/>
                          <a:latin typeface="Times New Roman" panose="02020603050405020304" pitchFamily="18" charset="0"/>
                          <a:cs typeface="Times New Roman" panose="02020603050405020304" pitchFamily="18" charset="0"/>
                        </a:rPr>
                        <a:t>N </a:t>
                      </a:r>
                      <a:r>
                        <a:rPr lang="en-AU" sz="1400" dirty="0">
                          <a:effectLst/>
                          <a:latin typeface="Times New Roman" panose="02020603050405020304" pitchFamily="18" charset="0"/>
                          <a:cs typeface="Times New Roman" panose="02020603050405020304" pitchFamily="18" charset="0"/>
                        </a:rPr>
                        <a:t>=1,895 </a:t>
                      </a: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(70%)</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en-AU" sz="1400" dirty="0" smtClean="0">
                          <a:effectLst/>
                          <a:latin typeface="Times New Roman" panose="02020603050405020304" pitchFamily="18" charset="0"/>
                          <a:cs typeface="Times New Roman" panose="02020603050405020304" pitchFamily="18" charset="0"/>
                        </a:rPr>
                        <a:t>No</a:t>
                      </a:r>
                      <a:r>
                        <a:rPr lang="en-AU" sz="1400" baseline="0" dirty="0" smtClean="0">
                          <a:effectLst/>
                          <a:latin typeface="Times New Roman" panose="02020603050405020304" pitchFamily="18" charset="0"/>
                          <a:cs typeface="Times New Roman" panose="02020603050405020304" pitchFamily="18" charset="0"/>
                        </a:rPr>
                        <a:t> clinical contact</a:t>
                      </a:r>
                      <a:endParaRPr lang="en-A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p>
                    <a:p>
                      <a:pPr algn="ctr">
                        <a:lnSpc>
                          <a:spcPct val="115000"/>
                        </a:lnSpc>
                        <a:spcAft>
                          <a:spcPts val="0"/>
                        </a:spcAft>
                      </a:pPr>
                      <a:r>
                        <a:rPr lang="en-AU" sz="1400" dirty="0" smtClean="0">
                          <a:effectLst/>
                          <a:latin typeface="Times New Roman" panose="02020603050405020304" pitchFamily="18" charset="0"/>
                          <a:cs typeface="Times New Roman" panose="02020603050405020304" pitchFamily="18" charset="0"/>
                        </a:rPr>
                        <a:t>N=829</a:t>
                      </a:r>
                      <a:endParaRPr lang="en-AU" sz="14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AU" sz="1400" dirty="0">
                          <a:effectLst/>
                          <a:latin typeface="Times New Roman" panose="02020603050405020304" pitchFamily="18" charset="0"/>
                          <a:cs typeface="Times New Roman" panose="02020603050405020304" pitchFamily="18" charset="0"/>
                        </a:rPr>
                        <a:t>(30%)</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nSpc>
                          <a:spcPct val="115000"/>
                        </a:lnSpc>
                        <a:spcAft>
                          <a:spcPts val="0"/>
                        </a:spcAft>
                      </a:pPr>
                      <a:r>
                        <a:rPr lang="en-AU" sz="1400" dirty="0">
                          <a:effectLst/>
                          <a:latin typeface="Times New Roman" panose="02020603050405020304" pitchFamily="18" charset="0"/>
                          <a:cs typeface="Times New Roman" panose="02020603050405020304" pitchFamily="18" charset="0"/>
                        </a:rPr>
                        <a:t>p-value</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52893">
                <a:tc>
                  <a:txBody>
                    <a:bodyPr/>
                    <a:lstStyle/>
                    <a:p>
                      <a:pPr>
                        <a:lnSpc>
                          <a:spcPct val="115000"/>
                        </a:lnSpc>
                        <a:spcAft>
                          <a:spcPts val="0"/>
                        </a:spcAft>
                      </a:pPr>
                      <a:r>
                        <a:rPr lang="en-AU" sz="1400" dirty="0">
                          <a:effectLst/>
                          <a:latin typeface="Times New Roman" panose="02020603050405020304" pitchFamily="18" charset="0"/>
                          <a:cs typeface="Times New Roman" panose="02020603050405020304" pitchFamily="18" charset="0"/>
                        </a:rPr>
                        <a:t>Age at the first offence </a:t>
                      </a:r>
                    </a:p>
                    <a:p>
                      <a:pPr>
                        <a:lnSpc>
                          <a:spcPct val="115000"/>
                        </a:lnSpc>
                        <a:spcAft>
                          <a:spcPts val="0"/>
                        </a:spcAft>
                      </a:pPr>
                      <a:r>
                        <a:rPr lang="en-AU" sz="1400" dirty="0">
                          <a:effectLst/>
                          <a:latin typeface="Times New Roman" panose="02020603050405020304" pitchFamily="18" charset="0"/>
                          <a:cs typeface="Times New Roman" panose="02020603050405020304" pitchFamily="18" charset="0"/>
                        </a:rPr>
                        <a:t>Mean (years), (SD, range)</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p>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33 (10, 12-82)</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 </a:t>
                      </a:r>
                    </a:p>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33 (10,12-82)</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p>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32(11,12-74)</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 </a:t>
                      </a:r>
                    </a:p>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0.024</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a:lnSpc>
                          <a:spcPct val="115000"/>
                        </a:lnSpc>
                        <a:spcAft>
                          <a:spcPts val="0"/>
                        </a:spcAft>
                      </a:pPr>
                      <a:r>
                        <a:rPr lang="en-AU" sz="1400" dirty="0">
                          <a:effectLst/>
                          <a:latin typeface="Times New Roman" panose="02020603050405020304" pitchFamily="18" charset="0"/>
                          <a:cs typeface="Times New Roman" panose="02020603050405020304" pitchFamily="18" charset="0"/>
                        </a:rPr>
                        <a:t>Type of psychosis</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 </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&lt;0.001</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indent="90170">
                        <a:lnSpc>
                          <a:spcPct val="115000"/>
                        </a:lnSpc>
                        <a:spcAft>
                          <a:spcPts val="0"/>
                        </a:spcAft>
                      </a:pPr>
                      <a:r>
                        <a:rPr lang="en-AU" sz="1400" dirty="0">
                          <a:effectLst/>
                          <a:latin typeface="Times New Roman" panose="02020603050405020304" pitchFamily="18" charset="0"/>
                          <a:cs typeface="Times New Roman" panose="02020603050405020304" pitchFamily="18" charset="0"/>
                        </a:rPr>
                        <a:t>Affective psychoses</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253 (9)</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169 (9)</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84 (10)</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309793">
                <a:tc>
                  <a:txBody>
                    <a:bodyPr/>
                    <a:lstStyle/>
                    <a:p>
                      <a:pPr indent="90170">
                        <a:lnSpc>
                          <a:spcPct val="115000"/>
                        </a:lnSpc>
                        <a:spcAft>
                          <a:spcPts val="0"/>
                        </a:spcAft>
                      </a:pPr>
                      <a:r>
                        <a:rPr lang="en-AU" sz="1400" dirty="0">
                          <a:effectLst/>
                          <a:latin typeface="Times New Roman" panose="02020603050405020304" pitchFamily="18" charset="0"/>
                          <a:cs typeface="Times New Roman" panose="02020603050405020304" pitchFamily="18" charset="0"/>
                        </a:rPr>
                        <a:t>Schizophrenia and related psychoses</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1,976 (73)</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1,466 (77)</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510 (62)</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indent="90170">
                        <a:lnSpc>
                          <a:spcPct val="115000"/>
                        </a:lnSpc>
                        <a:spcAft>
                          <a:spcPts val="0"/>
                        </a:spcAft>
                      </a:pPr>
                      <a:r>
                        <a:rPr lang="en-AU" sz="1400" dirty="0">
                          <a:effectLst/>
                          <a:latin typeface="Times New Roman" panose="02020603050405020304" pitchFamily="18" charset="0"/>
                          <a:cs typeface="Times New Roman" panose="02020603050405020304" pitchFamily="18" charset="0"/>
                        </a:rPr>
                        <a:t>Substance related psychoses</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495 (18)</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260 (14)</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235 (28)</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a:lnSpc>
                          <a:spcPct val="115000"/>
                        </a:lnSpc>
                        <a:spcAft>
                          <a:spcPts val="0"/>
                        </a:spcAft>
                      </a:pPr>
                      <a:r>
                        <a:rPr lang="en-AU" sz="1400">
                          <a:effectLst/>
                          <a:latin typeface="Times New Roman" panose="02020603050405020304" pitchFamily="18" charset="0"/>
                          <a:cs typeface="Times New Roman" panose="02020603050405020304" pitchFamily="18" charset="0"/>
                        </a:rPr>
                        <a:t>Type of first offence (2001-2005)</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 </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&lt;0.001</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indent="90170">
                        <a:lnSpc>
                          <a:spcPct val="115000"/>
                        </a:lnSpc>
                        <a:spcAft>
                          <a:spcPts val="0"/>
                        </a:spcAft>
                      </a:pPr>
                      <a:r>
                        <a:rPr lang="en-AU" sz="1400" dirty="0">
                          <a:effectLst/>
                          <a:latin typeface="Times New Roman" panose="02020603050405020304" pitchFamily="18" charset="0"/>
                          <a:cs typeface="Times New Roman" panose="02020603050405020304" pitchFamily="18" charset="0"/>
                        </a:rPr>
                        <a:t>Non-violent</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1,819 (67)</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1,219 (64)</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600 (72)</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259773">
                <a:tc>
                  <a:txBody>
                    <a:bodyPr/>
                    <a:lstStyle/>
                    <a:p>
                      <a:pPr indent="90170">
                        <a:lnSpc>
                          <a:spcPct val="115000"/>
                        </a:lnSpc>
                        <a:spcAft>
                          <a:spcPts val="0"/>
                        </a:spcAft>
                      </a:pPr>
                      <a:r>
                        <a:rPr lang="en-AU" sz="1400" dirty="0">
                          <a:effectLst/>
                          <a:latin typeface="Times New Roman" panose="02020603050405020304" pitchFamily="18" charset="0"/>
                          <a:cs typeface="Times New Roman" panose="02020603050405020304" pitchFamily="18" charset="0"/>
                        </a:rPr>
                        <a:t>Violent</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905 (33)</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a:effectLst/>
                          <a:latin typeface="Times New Roman" panose="02020603050405020304" pitchFamily="18" charset="0"/>
                          <a:cs typeface="Times New Roman" panose="02020603050405020304" pitchFamily="18" charset="0"/>
                        </a:rPr>
                        <a:t>676 (36)</a:t>
                      </a:r>
                      <a:endParaRPr lang="en-AU" sz="140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229 (28)</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r">
                        <a:lnSpc>
                          <a:spcPct val="115000"/>
                        </a:lnSpc>
                        <a:spcAft>
                          <a:spcPts val="0"/>
                        </a:spcAft>
                      </a:pPr>
                      <a:r>
                        <a:rPr lang="en-AU" sz="1400" dirty="0">
                          <a:effectLst/>
                          <a:latin typeface="Times New Roman" panose="02020603050405020304" pitchFamily="18" charset="0"/>
                          <a:cs typeface="Times New Roman" panose="02020603050405020304" pitchFamily="18" charset="0"/>
                        </a:rPr>
                        <a:t> </a:t>
                      </a:r>
                      <a:endParaRPr lang="en-A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22600735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Incidence of re-offending during the follow up period </a:t>
            </a:r>
            <a:endParaRPr lang="en-AU"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42</a:t>
            </a:fld>
            <a:endParaRPr lang="en-US" dirty="0"/>
          </a:p>
        </p:txBody>
      </p:sp>
      <p:sp>
        <p:nvSpPr>
          <p:cNvPr id="5" name="Content Placeholder 4"/>
          <p:cNvSpPr>
            <a:spLocks noGrp="1"/>
          </p:cNvSpPr>
          <p:nvPr>
            <p:ph sz="quarter" idx="13"/>
          </p:nvPr>
        </p:nvSpPr>
        <p:spPr/>
        <p:txBody>
          <a:bodyPr/>
          <a:lstStyle/>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Incidence of re-offending in </a:t>
            </a:r>
            <a:r>
              <a:rPr lang="en-AU" sz="2400" u="sng" dirty="0" smtClean="0">
                <a:latin typeface="Times New Roman" panose="02020603050405020304" pitchFamily="18" charset="0"/>
                <a:cs typeface="Times New Roman" panose="02020603050405020304" pitchFamily="18" charset="0"/>
              </a:rPr>
              <a:t>no clinical </a:t>
            </a:r>
            <a:r>
              <a:rPr lang="en-AU" sz="2400" b="0" dirty="0" smtClean="0">
                <a:latin typeface="Times New Roman" panose="02020603050405020304" pitchFamily="18" charset="0"/>
                <a:cs typeface="Times New Roman" panose="02020603050405020304" pitchFamily="18" charset="0"/>
              </a:rPr>
              <a:t>contact group: </a:t>
            </a:r>
          </a:p>
          <a:p>
            <a:pPr marL="457200" indent="-457200">
              <a:buFont typeface="Arial" panose="020B0604020202020204" pitchFamily="34" charset="0"/>
              <a:buChar char="•"/>
            </a:pPr>
            <a:endParaRPr lang="en-AU" sz="2400" b="0" dirty="0" smtClean="0">
              <a:latin typeface="Times New Roman" panose="02020603050405020304" pitchFamily="18" charset="0"/>
              <a:cs typeface="Times New Roman" panose="02020603050405020304" pitchFamily="18" charset="0"/>
            </a:endParaRPr>
          </a:p>
          <a:p>
            <a:r>
              <a:rPr lang="en-AU" sz="2400" b="0" dirty="0">
                <a:latin typeface="Times New Roman" panose="02020603050405020304" pitchFamily="18" charset="0"/>
                <a:cs typeface="Times New Roman" panose="02020603050405020304" pitchFamily="18" charset="0"/>
              </a:rPr>
              <a:t>	</a:t>
            </a:r>
            <a:r>
              <a:rPr lang="en-AU" sz="2400" b="0" dirty="0" smtClean="0">
                <a:latin typeface="Times New Roman" panose="02020603050405020304" pitchFamily="18" charset="0"/>
                <a:cs typeface="Times New Roman" panose="02020603050405020304" pitchFamily="18" charset="0"/>
              </a:rPr>
              <a:t>32.0 per 100 person-years (95% CI 29.5 – 34.8)</a:t>
            </a:r>
          </a:p>
          <a:p>
            <a:endParaRPr lang="en-AU" sz="24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Incidence of re-offending in those </a:t>
            </a:r>
            <a:r>
              <a:rPr lang="en-AU" sz="2400" u="sng" dirty="0" smtClean="0">
                <a:latin typeface="Times New Roman" panose="02020603050405020304" pitchFamily="18" charset="0"/>
                <a:cs typeface="Times New Roman" panose="02020603050405020304" pitchFamily="18" charset="0"/>
              </a:rPr>
              <a:t>with one or more clinical contacts:</a:t>
            </a:r>
          </a:p>
          <a:p>
            <a:r>
              <a:rPr lang="en-AU" sz="2400" b="0" dirty="0">
                <a:latin typeface="Times New Roman" panose="02020603050405020304" pitchFamily="18" charset="0"/>
                <a:cs typeface="Times New Roman" panose="02020603050405020304" pitchFamily="18" charset="0"/>
              </a:rPr>
              <a:t>	</a:t>
            </a:r>
          </a:p>
          <a:p>
            <a:r>
              <a:rPr lang="en-AU" sz="2400" b="0" dirty="0" smtClean="0">
                <a:latin typeface="Times New Roman" panose="02020603050405020304" pitchFamily="18" charset="0"/>
                <a:cs typeface="Times New Roman" panose="02020603050405020304" pitchFamily="18" charset="0"/>
              </a:rPr>
              <a:t>	12.7 per 100 person-years (95% CI 11.9 – 13.9)</a:t>
            </a:r>
          </a:p>
          <a:p>
            <a:endParaRPr lang="en-AU" sz="24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Re-offending was </a:t>
            </a:r>
            <a:r>
              <a:rPr lang="en-AU" sz="2400" b="0" dirty="0">
                <a:latin typeface="Times New Roman" panose="02020603050405020304" pitchFamily="18" charset="0"/>
                <a:cs typeface="Times New Roman" panose="02020603050405020304" pitchFamily="18" charset="0"/>
              </a:rPr>
              <a:t>44% less </a:t>
            </a:r>
            <a:r>
              <a:rPr lang="en-AU" sz="2400" b="0" dirty="0" smtClean="0">
                <a:latin typeface="Times New Roman" panose="02020603050405020304" pitchFamily="18" charset="0"/>
                <a:cs typeface="Times New Roman" panose="02020603050405020304" pitchFamily="18" charset="0"/>
              </a:rPr>
              <a:t>for those with clinical contact for mental health treatment than those with no contact (</a:t>
            </a:r>
            <a:r>
              <a:rPr lang="en-AU" sz="2400" b="0" dirty="0" err="1" smtClean="0">
                <a:latin typeface="Times New Roman" panose="02020603050405020304" pitchFamily="18" charset="0"/>
                <a:cs typeface="Times New Roman" panose="02020603050405020304" pitchFamily="18" charset="0"/>
              </a:rPr>
              <a:t>aHR</a:t>
            </a:r>
            <a:r>
              <a:rPr lang="en-AU" sz="2400" b="0" dirty="0" smtClean="0">
                <a:latin typeface="Times New Roman" panose="02020603050405020304" pitchFamily="18" charset="0"/>
                <a:cs typeface="Times New Roman" panose="02020603050405020304" pitchFamily="18" charset="0"/>
              </a:rPr>
              <a:t> </a:t>
            </a:r>
            <a:r>
              <a:rPr lang="en-AU" sz="2400" b="0" dirty="0">
                <a:latin typeface="Times New Roman" panose="02020603050405020304" pitchFamily="18" charset="0"/>
                <a:cs typeface="Times New Roman" panose="02020603050405020304" pitchFamily="18" charset="0"/>
              </a:rPr>
              <a:t>0.44; 95% CI 0.40-0.49)</a:t>
            </a:r>
            <a:endParaRPr lang="en-AU" sz="2400" b="0" dirty="0" smtClean="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2467370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Time to re-offend </a:t>
            </a:r>
            <a:br>
              <a:rPr lang="en-AU" dirty="0" smtClean="0">
                <a:latin typeface="Times New Roman" panose="02020603050405020304" pitchFamily="18" charset="0"/>
                <a:cs typeface="Times New Roman" panose="02020603050405020304" pitchFamily="18" charset="0"/>
              </a:rPr>
            </a:br>
            <a:r>
              <a:rPr lang="en-AU" sz="2000" dirty="0" smtClean="0">
                <a:latin typeface="Times New Roman" panose="02020603050405020304" pitchFamily="18" charset="0"/>
                <a:cs typeface="Times New Roman" panose="02020603050405020304" pitchFamily="18" charset="0"/>
              </a:rPr>
              <a:t>(clinical contact group  vs no clinical contact groups)</a:t>
            </a:r>
            <a:endParaRPr lang="en-AU" sz="20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43</a:t>
            </a:fld>
            <a:endParaRPr lang="en-US" dirty="0"/>
          </a:p>
        </p:txBody>
      </p:sp>
      <p:sp>
        <p:nvSpPr>
          <p:cNvPr id="6" name="Footer Placeholder 5"/>
          <p:cNvSpPr>
            <a:spLocks noGrp="1"/>
          </p:cNvSpPr>
          <p:nvPr>
            <p:ph type="ftr" sz="quarter" idx="14"/>
          </p:nvPr>
        </p:nvSpPr>
        <p:spPr/>
        <p:txBody>
          <a:bodyPr/>
          <a:lstStyle/>
          <a:p>
            <a:endParaRPr lang="en-US" dirty="0" smtClean="0"/>
          </a:p>
        </p:txBody>
      </p:sp>
      <p:pic>
        <p:nvPicPr>
          <p:cNvPr id="205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78126" y="1600200"/>
            <a:ext cx="5965523" cy="463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8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Time to re-offend</a:t>
            </a:r>
            <a:br>
              <a:rPr lang="en-AU" dirty="0" smtClean="0">
                <a:latin typeface="Times New Roman" panose="02020603050405020304" pitchFamily="18" charset="0"/>
                <a:cs typeface="Times New Roman" panose="02020603050405020304" pitchFamily="18" charset="0"/>
              </a:rPr>
            </a:br>
            <a:r>
              <a:rPr lang="en-AU" sz="1800" dirty="0" smtClean="0">
                <a:latin typeface="Times New Roman" panose="02020603050405020304" pitchFamily="18" charset="0"/>
                <a:cs typeface="Times New Roman" panose="02020603050405020304" pitchFamily="18" charset="0"/>
              </a:rPr>
              <a:t>(clinical contact vs no clinical contact groups with violent or non-violent first offence)</a:t>
            </a:r>
            <a:endParaRPr lang="en-AU" sz="18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44</a:t>
            </a:fld>
            <a:endParaRPr lang="en-US" dirty="0"/>
          </a:p>
        </p:txBody>
      </p:sp>
      <p:sp>
        <p:nvSpPr>
          <p:cNvPr id="6" name="Footer Placeholder 5"/>
          <p:cNvSpPr>
            <a:spLocks noGrp="1"/>
          </p:cNvSpPr>
          <p:nvPr>
            <p:ph type="ftr" sz="quarter" idx="14"/>
          </p:nvPr>
        </p:nvSpPr>
        <p:spPr/>
        <p:txBody>
          <a:bodyPr/>
          <a:lstStyle/>
          <a:p>
            <a:endParaRPr lang="en-US" dirty="0" smtClean="0"/>
          </a:p>
        </p:txBody>
      </p:sp>
      <p:pic>
        <p:nvPicPr>
          <p:cNvPr id="307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46084" y="1600200"/>
            <a:ext cx="6029606" cy="463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984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Predictors of re-offending in men and women during the follow up</a:t>
            </a:r>
            <a:endParaRPr lang="en-AU"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45</a:t>
            </a:fld>
            <a:endParaRPr lang="en-US" dirty="0"/>
          </a:p>
        </p:txBody>
      </p:sp>
      <p:sp>
        <p:nvSpPr>
          <p:cNvPr id="6" name="Footer Placeholder 5"/>
          <p:cNvSpPr>
            <a:spLocks noGrp="1"/>
          </p:cNvSpPr>
          <p:nvPr>
            <p:ph type="ftr" sz="quarter" idx="14"/>
          </p:nvPr>
        </p:nvSpPr>
        <p:spPr/>
        <p:txBody>
          <a:bodyPr/>
          <a:lstStyle/>
          <a:p>
            <a:endParaRPr lang="en-US" dirty="0" smtClean="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2817535861"/>
              </p:ext>
            </p:extLst>
          </p:nvPr>
        </p:nvGraphicFramePr>
        <p:xfrm>
          <a:off x="148857" y="1407873"/>
          <a:ext cx="8676166" cy="5132300"/>
        </p:xfrm>
        <a:graphic>
          <a:graphicData uri="http://schemas.openxmlformats.org/drawingml/2006/table">
            <a:tbl>
              <a:tblPr firstRow="1" firstCol="1" bandRow="1">
                <a:tableStyleId>{5C22544A-7EE6-4342-B048-85BDC9FD1C3A}</a:tableStyleId>
              </a:tblPr>
              <a:tblGrid>
                <a:gridCol w="1994945"/>
                <a:gridCol w="2180306"/>
                <a:gridCol w="1016929"/>
                <a:gridCol w="2031812"/>
                <a:gridCol w="1452174"/>
              </a:tblGrid>
              <a:tr h="154433">
                <a:tc>
                  <a:txBody>
                    <a:bodyPr/>
                    <a:lstStyle/>
                    <a:p>
                      <a:pP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gridSpan="2">
                  <a:txBody>
                    <a:bodyPr/>
                    <a:lstStyle/>
                    <a:p>
                      <a:pPr algn="ctr">
                        <a:lnSpc>
                          <a:spcPct val="115000"/>
                        </a:lnSpc>
                        <a:spcAft>
                          <a:spcPts val="0"/>
                        </a:spcAft>
                      </a:pPr>
                      <a:r>
                        <a:rPr lang="en-AU" sz="900" b="1" dirty="0">
                          <a:effectLst/>
                        </a:rPr>
                        <a:t>Men</a:t>
                      </a:r>
                      <a:endParaRPr lang="en-AU" sz="900" b="1" dirty="0">
                        <a:effectLst/>
                        <a:latin typeface="Calibri"/>
                        <a:ea typeface="Times New Roman"/>
                        <a:cs typeface="Times New Roman"/>
                      </a:endParaRPr>
                    </a:p>
                  </a:txBody>
                  <a:tcPr marL="58453" marR="58453" marT="0" marB="0"/>
                </a:tc>
                <a:tc hMerge="1">
                  <a:txBody>
                    <a:bodyPr/>
                    <a:lstStyle/>
                    <a:p>
                      <a:endParaRPr lang="en-AU"/>
                    </a:p>
                  </a:txBody>
                  <a:tcPr/>
                </a:tc>
                <a:tc gridSpan="2">
                  <a:txBody>
                    <a:bodyPr/>
                    <a:lstStyle/>
                    <a:p>
                      <a:pPr algn="ctr">
                        <a:lnSpc>
                          <a:spcPct val="115000"/>
                        </a:lnSpc>
                        <a:spcAft>
                          <a:spcPts val="0"/>
                        </a:spcAft>
                      </a:pPr>
                      <a:r>
                        <a:rPr lang="en-AU" sz="900" b="1" dirty="0">
                          <a:effectLst/>
                        </a:rPr>
                        <a:t>Women</a:t>
                      </a:r>
                      <a:endParaRPr lang="en-AU" sz="900" b="1" dirty="0">
                        <a:effectLst/>
                        <a:latin typeface="Calibri"/>
                        <a:ea typeface="Times New Roman"/>
                        <a:cs typeface="Times New Roman"/>
                      </a:endParaRPr>
                    </a:p>
                  </a:txBody>
                  <a:tcPr marL="58453" marR="58453" marT="0" marB="0"/>
                </a:tc>
                <a:tc hMerge="1">
                  <a:txBody>
                    <a:bodyPr/>
                    <a:lstStyle/>
                    <a:p>
                      <a:endParaRPr lang="en-AU"/>
                    </a:p>
                  </a:txBody>
                  <a:tcPr/>
                </a:tc>
              </a:tr>
              <a:tr h="463299">
                <a:tc>
                  <a:txBody>
                    <a:bodyPr/>
                    <a:lstStyle/>
                    <a:p>
                      <a:pPr>
                        <a:lnSpc>
                          <a:spcPct val="115000"/>
                        </a:lnSpc>
                        <a:spcAft>
                          <a:spcPts val="0"/>
                        </a:spcAft>
                      </a:pPr>
                      <a:r>
                        <a:rPr lang="en-AU" sz="900">
                          <a:effectLst/>
                        </a:rPr>
                        <a:t> </a:t>
                      </a:r>
                    </a:p>
                    <a:p>
                      <a:pPr>
                        <a:lnSpc>
                          <a:spcPct val="115000"/>
                        </a:lnSpc>
                        <a:spcAft>
                          <a:spcPts val="0"/>
                        </a:spcAft>
                      </a:pPr>
                      <a:r>
                        <a:rPr lang="en-AU" sz="900">
                          <a:effectLst/>
                        </a:rPr>
                        <a:t>Characteristics  </a:t>
                      </a:r>
                    </a:p>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b="1" dirty="0" err="1">
                          <a:effectLst/>
                        </a:rPr>
                        <a:t>aHR</a:t>
                      </a:r>
                      <a:endParaRPr lang="en-AU" sz="900" b="1" dirty="0">
                        <a:effectLst/>
                      </a:endParaRPr>
                    </a:p>
                    <a:p>
                      <a:pPr algn="ctr">
                        <a:lnSpc>
                          <a:spcPct val="115000"/>
                        </a:lnSpc>
                        <a:spcAft>
                          <a:spcPts val="0"/>
                        </a:spcAft>
                      </a:pPr>
                      <a:r>
                        <a:rPr lang="en-AU" sz="900" b="1" dirty="0">
                          <a:effectLst/>
                        </a:rPr>
                        <a:t>(95% CI)</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b="1" dirty="0">
                          <a:effectLst/>
                        </a:rPr>
                        <a:t>p-value</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b="1" dirty="0" err="1">
                          <a:effectLst/>
                        </a:rPr>
                        <a:t>aHR</a:t>
                      </a:r>
                      <a:endParaRPr lang="en-AU" sz="900" b="1" dirty="0">
                        <a:effectLst/>
                      </a:endParaRPr>
                    </a:p>
                    <a:p>
                      <a:pPr algn="ctr">
                        <a:lnSpc>
                          <a:spcPct val="115000"/>
                        </a:lnSpc>
                        <a:spcAft>
                          <a:spcPts val="0"/>
                        </a:spcAft>
                      </a:pPr>
                      <a:r>
                        <a:rPr lang="en-AU" sz="900" b="1" dirty="0">
                          <a:effectLst/>
                        </a:rPr>
                        <a:t>(95% CI)</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b="1" dirty="0">
                          <a:effectLst/>
                        </a:rPr>
                        <a:t>p-value</a:t>
                      </a:r>
                      <a:endParaRPr lang="en-AU" sz="900" b="1" dirty="0">
                        <a:effectLst/>
                        <a:latin typeface="Calibri"/>
                        <a:ea typeface="Times New Roman"/>
                        <a:cs typeface="Times New Roman"/>
                      </a:endParaRPr>
                    </a:p>
                  </a:txBody>
                  <a:tcPr marL="58453" marR="58453" marT="0" marB="0"/>
                </a:tc>
              </a:tr>
              <a:tr h="303682">
                <a:tc>
                  <a:txBody>
                    <a:bodyPr/>
                    <a:lstStyle/>
                    <a:p>
                      <a:pPr>
                        <a:lnSpc>
                          <a:spcPct val="115000"/>
                        </a:lnSpc>
                        <a:spcAft>
                          <a:spcPts val="0"/>
                        </a:spcAft>
                      </a:pPr>
                      <a:r>
                        <a:rPr lang="en-AU" sz="900" dirty="0">
                          <a:effectLst/>
                        </a:rPr>
                        <a:t>Age at first offence </a:t>
                      </a:r>
                      <a:endParaRPr lang="en-AU" sz="900"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&lt;18 years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1.55 (1.17-2.03)</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0.002</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1.46 (0.87-2.46)</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dirty="0">
                          <a:effectLst/>
                        </a:rPr>
                        <a:t>0.154</a:t>
                      </a:r>
                      <a:endParaRPr lang="en-AU" sz="900"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18-25 years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1.64 (1.27-2.10)</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1.73 (1.06-2.83)</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0.029</a:t>
                      </a:r>
                      <a:endParaRPr lang="en-AU" sz="900" b="1" dirty="0">
                        <a:effectLst/>
                        <a:latin typeface="Calibri"/>
                        <a:ea typeface="Times New Roman"/>
                        <a:cs typeface="Times New Roman"/>
                      </a:endParaRPr>
                    </a:p>
                  </a:txBody>
                  <a:tcPr marL="58453" marR="58453" marT="0" marB="0"/>
                </a:tc>
              </a:tr>
              <a:tr h="162970">
                <a:tc>
                  <a:txBody>
                    <a:bodyPr/>
                    <a:lstStyle/>
                    <a:p>
                      <a:pPr>
                        <a:lnSpc>
                          <a:spcPct val="115000"/>
                        </a:lnSpc>
                        <a:spcAft>
                          <a:spcPts val="0"/>
                        </a:spcAft>
                      </a:pPr>
                      <a:r>
                        <a:rPr lang="en-AU" sz="900">
                          <a:effectLst/>
                        </a:rPr>
                        <a:t>26-35 years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1.63  (1.29-2.07)</a:t>
                      </a:r>
                      <a:endParaRPr lang="en-AU" sz="900" dirty="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2.40 (1.53-3.76)</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36-45 years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1.22 (0.95-1.57)</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dirty="0">
                          <a:effectLst/>
                        </a:rPr>
                        <a:t>0.121</a:t>
                      </a:r>
                      <a:endParaRPr lang="en-AU" sz="900"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1.60 (1.01-2.54)</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0.047</a:t>
                      </a:r>
                      <a:endParaRPr lang="en-AU" sz="900" b="1"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46+ years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303682">
                <a:tc>
                  <a:txBody>
                    <a:bodyPr/>
                    <a:lstStyle/>
                    <a:p>
                      <a:pPr>
                        <a:lnSpc>
                          <a:spcPct val="115000"/>
                        </a:lnSpc>
                        <a:spcAft>
                          <a:spcPts val="0"/>
                        </a:spcAft>
                      </a:pPr>
                      <a:r>
                        <a:rPr lang="en-AU" sz="900">
                          <a:effectLst/>
                        </a:rPr>
                        <a:t>Type of psychosis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r>
              <a:tr h="303682">
                <a:tc>
                  <a:txBody>
                    <a:bodyPr/>
                    <a:lstStyle/>
                    <a:p>
                      <a:pPr>
                        <a:lnSpc>
                          <a:spcPct val="115000"/>
                        </a:lnSpc>
                        <a:spcAft>
                          <a:spcPts val="0"/>
                        </a:spcAft>
                      </a:pPr>
                      <a:r>
                        <a:rPr lang="en-AU" sz="900">
                          <a:effectLst/>
                        </a:rPr>
                        <a:t>Affective psychosis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460576">
                <a:tc>
                  <a:txBody>
                    <a:bodyPr/>
                    <a:lstStyle/>
                    <a:p>
                      <a:pPr>
                        <a:lnSpc>
                          <a:spcPct val="115000"/>
                        </a:lnSpc>
                        <a:spcAft>
                          <a:spcPts val="0"/>
                        </a:spcAft>
                      </a:pPr>
                      <a:r>
                        <a:rPr lang="en-AU" sz="900">
                          <a:effectLst/>
                        </a:rPr>
                        <a:t>Substance related psychosis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1.16 (0.89-1.51)</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0.284</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1.50 (1.04-2.17)</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0.031</a:t>
                      </a:r>
                      <a:endParaRPr lang="en-AU" sz="900" b="1" dirty="0">
                        <a:effectLst/>
                        <a:latin typeface="Calibri"/>
                        <a:ea typeface="Times New Roman"/>
                        <a:cs typeface="Times New Roman"/>
                      </a:endParaRPr>
                    </a:p>
                  </a:txBody>
                  <a:tcPr marL="58453" marR="58453" marT="0" marB="0"/>
                </a:tc>
              </a:tr>
              <a:tr h="303682">
                <a:tc>
                  <a:txBody>
                    <a:bodyPr/>
                    <a:lstStyle/>
                    <a:p>
                      <a:pPr>
                        <a:lnSpc>
                          <a:spcPct val="115000"/>
                        </a:lnSpc>
                        <a:spcAft>
                          <a:spcPts val="0"/>
                        </a:spcAft>
                      </a:pPr>
                      <a:r>
                        <a:rPr lang="en-AU" sz="900">
                          <a:effectLst/>
                        </a:rPr>
                        <a:t>Offence type (first)</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Violent</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Non-violent</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1.24 (1.08-1.41)</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0.002</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1.10 (0.87-1.38)</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0.425</a:t>
                      </a:r>
                      <a:endParaRPr lang="en-AU" sz="900">
                        <a:effectLst/>
                        <a:latin typeface="Calibri"/>
                        <a:ea typeface="Times New Roman"/>
                        <a:cs typeface="Times New Roman"/>
                      </a:endParaRPr>
                    </a:p>
                  </a:txBody>
                  <a:tcPr marL="58453" marR="58453" marT="0" marB="0"/>
                </a:tc>
              </a:tr>
              <a:tr h="308866">
                <a:tc>
                  <a:txBody>
                    <a:bodyPr/>
                    <a:lstStyle/>
                    <a:p>
                      <a:pPr>
                        <a:lnSpc>
                          <a:spcPct val="115000"/>
                        </a:lnSpc>
                        <a:spcAft>
                          <a:spcPts val="0"/>
                        </a:spcAft>
                      </a:pPr>
                      <a:r>
                        <a:rPr lang="en-AU" sz="900">
                          <a:effectLst/>
                        </a:rPr>
                        <a:t>Contact with health services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 No</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Yes</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0.43 (0.38-0.49)</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0.45 (0.36-0.56)</a:t>
                      </a:r>
                      <a:endParaRPr lang="en-AU" sz="900" dirty="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r>
              <a:tr h="303682">
                <a:tc>
                  <a:txBody>
                    <a:bodyPr/>
                    <a:lstStyle/>
                    <a:p>
                      <a:pPr>
                        <a:lnSpc>
                          <a:spcPct val="115000"/>
                        </a:lnSpc>
                        <a:spcAft>
                          <a:spcPts val="0"/>
                        </a:spcAft>
                      </a:pPr>
                      <a:r>
                        <a:rPr lang="en-AU" sz="900">
                          <a:effectLst/>
                        </a:rPr>
                        <a:t>Number of treatment</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0</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4.53 (3.75-5.48)</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3.67 (2.73-4.94)</a:t>
                      </a:r>
                      <a:endParaRPr lang="en-AU" sz="900" dirty="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1-14</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3.02 (2.50-3.66)</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2.61 (1.92-3.55)</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15-30</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1.95 (1.47-2.59)</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&lt;0.001</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1.84 (1.15-2.91)</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0.010</a:t>
                      </a:r>
                      <a:endParaRPr lang="en-AU" sz="900" b="1" dirty="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31-40</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1.67 (1.12-2.48)</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b="1" dirty="0">
                          <a:effectLst/>
                        </a:rPr>
                        <a:t>0.012</a:t>
                      </a:r>
                      <a:endParaRPr lang="en-AU" sz="900" b="1" dirty="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0.97 (0.47-2.02)</a:t>
                      </a:r>
                      <a:endParaRPr lang="en-AU" sz="900">
                        <a:effectLst/>
                        <a:latin typeface="Calibri"/>
                        <a:ea typeface="Times New Roman"/>
                        <a:cs typeface="Times New Roman"/>
                      </a:endParaRPr>
                    </a:p>
                  </a:txBody>
                  <a:tcPr marL="58453" marR="58453" marT="0" marB="0"/>
                </a:tc>
                <a:tc>
                  <a:txBody>
                    <a:bodyPr/>
                    <a:lstStyle/>
                    <a:p>
                      <a:pPr algn="r">
                        <a:lnSpc>
                          <a:spcPct val="115000"/>
                        </a:lnSpc>
                        <a:spcAft>
                          <a:spcPts val="0"/>
                        </a:spcAft>
                      </a:pPr>
                      <a:r>
                        <a:rPr lang="en-AU" sz="900">
                          <a:effectLst/>
                        </a:rPr>
                        <a:t>0.935</a:t>
                      </a:r>
                      <a:endParaRPr lang="en-AU" sz="900">
                        <a:effectLst/>
                        <a:latin typeface="Calibri"/>
                        <a:ea typeface="Times New Roman"/>
                        <a:cs typeface="Times New Roman"/>
                      </a:endParaRPr>
                    </a:p>
                  </a:txBody>
                  <a:tcPr marL="58453" marR="58453" marT="0" marB="0"/>
                </a:tc>
              </a:tr>
              <a:tr h="154433">
                <a:tc>
                  <a:txBody>
                    <a:bodyPr/>
                    <a:lstStyle/>
                    <a:p>
                      <a:pPr>
                        <a:lnSpc>
                          <a:spcPct val="115000"/>
                        </a:lnSpc>
                        <a:spcAft>
                          <a:spcPts val="0"/>
                        </a:spcAft>
                      </a:pPr>
                      <a:r>
                        <a:rPr lang="en-AU" sz="900">
                          <a:effectLst/>
                        </a:rPr>
                        <a:t>41+</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dirty="0">
                          <a:effectLst/>
                        </a:rPr>
                        <a:t>1</a:t>
                      </a:r>
                      <a:endParaRPr lang="en-AU" sz="900" dirty="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a:effectLst/>
                        </a:rPr>
                        <a:t> </a:t>
                      </a:r>
                      <a:endParaRPr lang="en-AU" sz="900">
                        <a:effectLst/>
                        <a:latin typeface="Calibri"/>
                        <a:ea typeface="Times New Roman"/>
                        <a:cs typeface="Times New Roman"/>
                      </a:endParaRPr>
                    </a:p>
                  </a:txBody>
                  <a:tcPr marL="58453" marR="58453" marT="0" marB="0"/>
                </a:tc>
                <a:tc>
                  <a:txBody>
                    <a:bodyPr/>
                    <a:lstStyle/>
                    <a:p>
                      <a:pPr algn="ctr">
                        <a:lnSpc>
                          <a:spcPct val="115000"/>
                        </a:lnSpc>
                        <a:spcAft>
                          <a:spcPts val="0"/>
                        </a:spcAft>
                      </a:pPr>
                      <a:r>
                        <a:rPr lang="en-AU" sz="900">
                          <a:effectLst/>
                        </a:rPr>
                        <a:t>1</a:t>
                      </a:r>
                      <a:endParaRPr lang="en-AU" sz="900">
                        <a:effectLst/>
                        <a:latin typeface="Calibri"/>
                        <a:ea typeface="Times New Roman"/>
                        <a:cs typeface="Times New Roman"/>
                      </a:endParaRPr>
                    </a:p>
                  </a:txBody>
                  <a:tcPr marL="58453" marR="58453" marT="0" marB="0"/>
                </a:tc>
                <a:tc>
                  <a:txBody>
                    <a:bodyPr/>
                    <a:lstStyle/>
                    <a:p>
                      <a:pPr>
                        <a:lnSpc>
                          <a:spcPct val="115000"/>
                        </a:lnSpc>
                        <a:spcAft>
                          <a:spcPts val="0"/>
                        </a:spcAft>
                      </a:pPr>
                      <a:r>
                        <a:rPr lang="en-AU" sz="900" dirty="0">
                          <a:effectLst/>
                        </a:rPr>
                        <a:t> </a:t>
                      </a:r>
                      <a:endParaRPr lang="en-AU" sz="900" dirty="0">
                        <a:effectLst/>
                        <a:latin typeface="Calibri"/>
                        <a:ea typeface="Times New Roman"/>
                        <a:cs typeface="Times New Roman"/>
                      </a:endParaRPr>
                    </a:p>
                  </a:txBody>
                  <a:tcPr marL="58453" marR="58453" marT="0" marB="0"/>
                </a:tc>
              </a:tr>
            </a:tbl>
          </a:graphicData>
        </a:graphic>
      </p:graphicFrame>
      <p:sp>
        <p:nvSpPr>
          <p:cNvPr id="10" name="Oval 9"/>
          <p:cNvSpPr/>
          <p:nvPr/>
        </p:nvSpPr>
        <p:spPr bwMode="auto">
          <a:xfrm>
            <a:off x="4763394" y="2200937"/>
            <a:ext cx="712381" cy="616691"/>
          </a:xfrm>
          <a:prstGeom prst="ellipse">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endParaRPr>
          </a:p>
        </p:txBody>
      </p:sp>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064" y="2384488"/>
            <a:ext cx="749300" cy="64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179" y="3678865"/>
            <a:ext cx="744537" cy="34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394" y="4582632"/>
            <a:ext cx="749300" cy="28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6475" y="5156790"/>
            <a:ext cx="749300" cy="31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7416" y="5156791"/>
            <a:ext cx="666527" cy="31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483" y="5677786"/>
            <a:ext cx="749300" cy="72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1064" y="5677786"/>
            <a:ext cx="642879" cy="62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2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fade">
                                      <p:cBhvr>
                                        <p:cTn id="12" dur="1000"/>
                                        <p:tgtEl>
                                          <p:spTgt spid="4097"/>
                                        </p:tgtEl>
                                      </p:cBhvr>
                                    </p:animEffect>
                                    <p:anim calcmode="lin" valueType="num">
                                      <p:cBhvr>
                                        <p:cTn id="13" dur="1000" fill="hold"/>
                                        <p:tgtEl>
                                          <p:spTgt spid="4097"/>
                                        </p:tgtEl>
                                        <p:attrNameLst>
                                          <p:attrName>ppt_x</p:attrName>
                                        </p:attrNameLst>
                                      </p:cBhvr>
                                      <p:tavLst>
                                        <p:tav tm="0">
                                          <p:val>
                                            <p:strVal val="#ppt_x"/>
                                          </p:val>
                                        </p:tav>
                                        <p:tav tm="100000">
                                          <p:val>
                                            <p:strVal val="#ppt_x"/>
                                          </p:val>
                                        </p:tav>
                                      </p:tavLst>
                                    </p:anim>
                                    <p:anim calcmode="lin" valueType="num">
                                      <p:cBhvr>
                                        <p:cTn id="14"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fade">
                                      <p:cBhvr>
                                        <p:cTn id="26" dur="1000"/>
                                        <p:tgtEl>
                                          <p:spTgt spid="4099"/>
                                        </p:tgtEl>
                                      </p:cBhvr>
                                    </p:animEffect>
                                    <p:anim calcmode="lin" valueType="num">
                                      <p:cBhvr>
                                        <p:cTn id="27" dur="1000" fill="hold"/>
                                        <p:tgtEl>
                                          <p:spTgt spid="4099"/>
                                        </p:tgtEl>
                                        <p:attrNameLst>
                                          <p:attrName>ppt_x</p:attrName>
                                        </p:attrNameLst>
                                      </p:cBhvr>
                                      <p:tavLst>
                                        <p:tav tm="0">
                                          <p:val>
                                            <p:strVal val="#ppt_x"/>
                                          </p:val>
                                        </p:tav>
                                        <p:tav tm="100000">
                                          <p:val>
                                            <p:strVal val="#ppt_x"/>
                                          </p:val>
                                        </p:tav>
                                      </p:tavLst>
                                    </p:anim>
                                    <p:anim calcmode="lin" valueType="num">
                                      <p:cBhvr>
                                        <p:cTn id="28"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100"/>
                                        </p:tgtEl>
                                        <p:attrNameLst>
                                          <p:attrName>style.visibility</p:attrName>
                                        </p:attrNameLst>
                                      </p:cBhvr>
                                      <p:to>
                                        <p:strVal val="visible"/>
                                      </p:to>
                                    </p:set>
                                    <p:animEffect transition="in" filter="fade">
                                      <p:cBhvr>
                                        <p:cTn id="33" dur="1000"/>
                                        <p:tgtEl>
                                          <p:spTgt spid="4100"/>
                                        </p:tgtEl>
                                      </p:cBhvr>
                                    </p:animEffect>
                                    <p:anim calcmode="lin" valueType="num">
                                      <p:cBhvr>
                                        <p:cTn id="34" dur="1000" fill="hold"/>
                                        <p:tgtEl>
                                          <p:spTgt spid="4100"/>
                                        </p:tgtEl>
                                        <p:attrNameLst>
                                          <p:attrName>ppt_x</p:attrName>
                                        </p:attrNameLst>
                                      </p:cBhvr>
                                      <p:tavLst>
                                        <p:tav tm="0">
                                          <p:val>
                                            <p:strVal val="#ppt_x"/>
                                          </p:val>
                                        </p:tav>
                                        <p:tav tm="100000">
                                          <p:val>
                                            <p:strVal val="#ppt_x"/>
                                          </p:val>
                                        </p:tav>
                                      </p:tavLst>
                                    </p:anim>
                                    <p:anim calcmode="lin" valueType="num">
                                      <p:cBhvr>
                                        <p:cTn id="35" dur="1000" fill="hold"/>
                                        <p:tgtEl>
                                          <p:spTgt spid="410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101"/>
                                        </p:tgtEl>
                                        <p:attrNameLst>
                                          <p:attrName>style.visibility</p:attrName>
                                        </p:attrNameLst>
                                      </p:cBhvr>
                                      <p:to>
                                        <p:strVal val="visible"/>
                                      </p:to>
                                    </p:set>
                                    <p:animEffect transition="in" filter="fade">
                                      <p:cBhvr>
                                        <p:cTn id="38" dur="1000"/>
                                        <p:tgtEl>
                                          <p:spTgt spid="4101"/>
                                        </p:tgtEl>
                                      </p:cBhvr>
                                    </p:animEffect>
                                    <p:anim calcmode="lin" valueType="num">
                                      <p:cBhvr>
                                        <p:cTn id="39" dur="1000" fill="hold"/>
                                        <p:tgtEl>
                                          <p:spTgt spid="4101"/>
                                        </p:tgtEl>
                                        <p:attrNameLst>
                                          <p:attrName>ppt_x</p:attrName>
                                        </p:attrNameLst>
                                      </p:cBhvr>
                                      <p:tavLst>
                                        <p:tav tm="0">
                                          <p:val>
                                            <p:strVal val="#ppt_x"/>
                                          </p:val>
                                        </p:tav>
                                        <p:tav tm="100000">
                                          <p:val>
                                            <p:strVal val="#ppt_x"/>
                                          </p:val>
                                        </p:tav>
                                      </p:tavLst>
                                    </p:anim>
                                    <p:anim calcmode="lin" valueType="num">
                                      <p:cBhvr>
                                        <p:cTn id="40"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102"/>
                                        </p:tgtEl>
                                        <p:attrNameLst>
                                          <p:attrName>style.visibility</p:attrName>
                                        </p:attrNameLst>
                                      </p:cBhvr>
                                      <p:to>
                                        <p:strVal val="visible"/>
                                      </p:to>
                                    </p:set>
                                    <p:animEffect transition="in" filter="fade">
                                      <p:cBhvr>
                                        <p:cTn id="45" dur="1000"/>
                                        <p:tgtEl>
                                          <p:spTgt spid="4102"/>
                                        </p:tgtEl>
                                      </p:cBhvr>
                                    </p:animEffect>
                                    <p:anim calcmode="lin" valueType="num">
                                      <p:cBhvr>
                                        <p:cTn id="46" dur="1000" fill="hold"/>
                                        <p:tgtEl>
                                          <p:spTgt spid="4102"/>
                                        </p:tgtEl>
                                        <p:attrNameLst>
                                          <p:attrName>ppt_x</p:attrName>
                                        </p:attrNameLst>
                                      </p:cBhvr>
                                      <p:tavLst>
                                        <p:tav tm="0">
                                          <p:val>
                                            <p:strVal val="#ppt_x"/>
                                          </p:val>
                                        </p:tav>
                                        <p:tav tm="100000">
                                          <p:val>
                                            <p:strVal val="#ppt_x"/>
                                          </p:val>
                                        </p:tav>
                                      </p:tavLst>
                                    </p:anim>
                                    <p:anim calcmode="lin" valueType="num">
                                      <p:cBhvr>
                                        <p:cTn id="47" dur="1000" fill="hold"/>
                                        <p:tgtEl>
                                          <p:spTgt spid="410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103"/>
                                        </p:tgtEl>
                                        <p:attrNameLst>
                                          <p:attrName>style.visibility</p:attrName>
                                        </p:attrNameLst>
                                      </p:cBhvr>
                                      <p:to>
                                        <p:strVal val="visible"/>
                                      </p:to>
                                    </p:set>
                                    <p:animEffect transition="in" filter="fade">
                                      <p:cBhvr>
                                        <p:cTn id="50" dur="1000"/>
                                        <p:tgtEl>
                                          <p:spTgt spid="4103"/>
                                        </p:tgtEl>
                                      </p:cBhvr>
                                    </p:animEffect>
                                    <p:anim calcmode="lin" valueType="num">
                                      <p:cBhvr>
                                        <p:cTn id="51" dur="1000" fill="hold"/>
                                        <p:tgtEl>
                                          <p:spTgt spid="4103"/>
                                        </p:tgtEl>
                                        <p:attrNameLst>
                                          <p:attrName>ppt_x</p:attrName>
                                        </p:attrNameLst>
                                      </p:cBhvr>
                                      <p:tavLst>
                                        <p:tav tm="0">
                                          <p:val>
                                            <p:strVal val="#ppt_x"/>
                                          </p:val>
                                        </p:tav>
                                        <p:tav tm="100000">
                                          <p:val>
                                            <p:strVal val="#ppt_x"/>
                                          </p:val>
                                        </p:tav>
                                      </p:tavLst>
                                    </p:anim>
                                    <p:anim calcmode="lin" valueType="num">
                                      <p:cBhvr>
                                        <p:cTn id="52"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Predictors of re-offending by type of offence during the follow up</a:t>
            </a:r>
            <a:endParaRPr lang="en-AU"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46</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948129392"/>
              </p:ext>
            </p:extLst>
          </p:nvPr>
        </p:nvGraphicFramePr>
        <p:xfrm>
          <a:off x="372141" y="1459068"/>
          <a:ext cx="8431618" cy="5328439"/>
        </p:xfrm>
        <a:graphic>
          <a:graphicData uri="http://schemas.openxmlformats.org/drawingml/2006/table">
            <a:tbl>
              <a:tblPr firstRow="1" firstCol="1" bandRow="1">
                <a:tableStyleId>{5C22544A-7EE6-4342-B048-85BDC9FD1C3A}</a:tableStyleId>
              </a:tblPr>
              <a:tblGrid>
                <a:gridCol w="2730107"/>
                <a:gridCol w="1791346"/>
                <a:gridCol w="977829"/>
                <a:gridCol w="1792494"/>
                <a:gridCol w="1139842"/>
              </a:tblGrid>
              <a:tr h="261583">
                <a:tc>
                  <a:txBody>
                    <a:bodyPr/>
                    <a:lstStyle/>
                    <a:p>
                      <a:pPr>
                        <a:lnSpc>
                          <a:spcPct val="115000"/>
                        </a:lnSpc>
                        <a:spcAft>
                          <a:spcPts val="0"/>
                        </a:spcAft>
                      </a:pPr>
                      <a:r>
                        <a:rPr lang="en-AU" sz="1000" dirty="0">
                          <a:effectLst/>
                        </a:rPr>
                        <a:t> </a:t>
                      </a:r>
                      <a:endParaRPr lang="en-AU" sz="1100" dirty="0">
                        <a:effectLst/>
                        <a:latin typeface="Calibri"/>
                        <a:ea typeface="Times New Roman"/>
                        <a:cs typeface="Times New Roman"/>
                      </a:endParaRPr>
                    </a:p>
                  </a:txBody>
                  <a:tcPr marL="68580" marR="68580" marT="0" marB="0"/>
                </a:tc>
                <a:tc gridSpan="2">
                  <a:txBody>
                    <a:bodyPr/>
                    <a:lstStyle/>
                    <a:p>
                      <a:pPr algn="ctr">
                        <a:lnSpc>
                          <a:spcPct val="115000"/>
                        </a:lnSpc>
                        <a:spcAft>
                          <a:spcPts val="0"/>
                        </a:spcAft>
                      </a:pPr>
                      <a:r>
                        <a:rPr lang="en-AU" sz="1000">
                          <a:effectLst/>
                        </a:rPr>
                        <a:t>Violent first offenders</a:t>
                      </a:r>
                      <a:endParaRPr lang="en-AU" sz="1100">
                        <a:effectLst/>
                        <a:latin typeface="Calibri"/>
                        <a:ea typeface="Times New Roman"/>
                        <a:cs typeface="Times New Roman"/>
                      </a:endParaRPr>
                    </a:p>
                  </a:txBody>
                  <a:tcPr marL="68580" marR="68580" marT="0" marB="0"/>
                </a:tc>
                <a:tc hMerge="1">
                  <a:txBody>
                    <a:bodyPr/>
                    <a:lstStyle/>
                    <a:p>
                      <a:endParaRPr lang="en-AU"/>
                    </a:p>
                  </a:txBody>
                  <a:tcPr/>
                </a:tc>
                <a:tc gridSpan="2">
                  <a:txBody>
                    <a:bodyPr/>
                    <a:lstStyle/>
                    <a:p>
                      <a:pPr algn="ctr">
                        <a:lnSpc>
                          <a:spcPct val="115000"/>
                        </a:lnSpc>
                        <a:spcAft>
                          <a:spcPts val="0"/>
                        </a:spcAft>
                      </a:pPr>
                      <a:r>
                        <a:rPr lang="en-AU" sz="1000">
                          <a:effectLst/>
                        </a:rPr>
                        <a:t>Non-violent first offenders</a:t>
                      </a:r>
                      <a:endParaRPr lang="en-AU" sz="1100">
                        <a:effectLst/>
                        <a:latin typeface="Calibri"/>
                        <a:ea typeface="Times New Roman"/>
                        <a:cs typeface="Times New Roman"/>
                      </a:endParaRPr>
                    </a:p>
                  </a:txBody>
                  <a:tcPr marL="68580" marR="68580" marT="0" marB="0"/>
                </a:tc>
                <a:tc hMerge="1">
                  <a:txBody>
                    <a:bodyPr/>
                    <a:lstStyle/>
                    <a:p>
                      <a:endParaRPr lang="en-AU"/>
                    </a:p>
                  </a:txBody>
                  <a:tcPr/>
                </a:tc>
              </a:tr>
              <a:tr h="318874">
                <a:tc>
                  <a:txBody>
                    <a:bodyPr/>
                    <a:lstStyle/>
                    <a:p>
                      <a:pPr>
                        <a:lnSpc>
                          <a:spcPct val="115000"/>
                        </a:lnSpc>
                        <a:spcAft>
                          <a:spcPts val="0"/>
                        </a:spcAft>
                      </a:pPr>
                      <a:r>
                        <a:rPr lang="en-AU" sz="1000">
                          <a:effectLst/>
                        </a:rPr>
                        <a:t> </a:t>
                      </a:r>
                      <a:endParaRPr lang="en-AU" sz="1100">
                        <a:effectLst/>
                      </a:endParaRPr>
                    </a:p>
                    <a:p>
                      <a:pPr>
                        <a:lnSpc>
                          <a:spcPct val="115000"/>
                        </a:lnSpc>
                        <a:spcAft>
                          <a:spcPts val="0"/>
                        </a:spcAft>
                      </a:pPr>
                      <a:r>
                        <a:rPr lang="en-AU" sz="1000">
                          <a:effectLst/>
                        </a:rPr>
                        <a:t>Characteristics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aHR</a:t>
                      </a:r>
                      <a:endParaRPr lang="en-AU" sz="1100">
                        <a:effectLst/>
                      </a:endParaRPr>
                    </a:p>
                    <a:p>
                      <a:pPr algn="ctr">
                        <a:lnSpc>
                          <a:spcPct val="115000"/>
                        </a:lnSpc>
                        <a:spcAft>
                          <a:spcPts val="0"/>
                        </a:spcAft>
                      </a:pPr>
                      <a:r>
                        <a:rPr lang="en-AU" sz="1000">
                          <a:effectLst/>
                        </a:rPr>
                        <a:t>(95% CI)</a:t>
                      </a:r>
                      <a:endParaRPr lang="en-AU" sz="1100">
                        <a:effectLst/>
                        <a:latin typeface="Calibri"/>
                        <a:ea typeface="Times New Roman"/>
                        <a:cs typeface="Times New Roman"/>
                      </a:endParaRPr>
                    </a:p>
                  </a:txBody>
                  <a:tcPr marL="68580" marR="68580" marT="0" marB="0"/>
                </a:tc>
                <a:tc>
                  <a:txBody>
                    <a:bodyPr/>
                    <a:lstStyle/>
                    <a:p>
                      <a:pPr>
                        <a:lnSpc>
                          <a:spcPct val="115000"/>
                        </a:lnSpc>
                        <a:spcAft>
                          <a:spcPts val="0"/>
                        </a:spcAft>
                      </a:pPr>
                      <a:r>
                        <a:rPr lang="en-AU" sz="1000">
                          <a:effectLst/>
                        </a:rPr>
                        <a:t>p-value</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aHR</a:t>
                      </a:r>
                      <a:endParaRPr lang="en-AU" sz="1100">
                        <a:effectLst/>
                      </a:endParaRPr>
                    </a:p>
                    <a:p>
                      <a:pPr algn="ctr">
                        <a:lnSpc>
                          <a:spcPct val="115000"/>
                        </a:lnSpc>
                        <a:spcAft>
                          <a:spcPts val="0"/>
                        </a:spcAft>
                      </a:pPr>
                      <a:r>
                        <a:rPr lang="en-AU" sz="1000">
                          <a:effectLst/>
                        </a:rPr>
                        <a:t>(95% CI)</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p-value</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Gender</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Female</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Male</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0.98 (0.78-1.22)</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0.848</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1.08 (0.93-1.24)</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0.340</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Age at first offence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dirty="0">
                          <a:effectLst/>
                        </a:rPr>
                        <a:t> </a:t>
                      </a:r>
                      <a:endParaRPr lang="en-A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&lt;18 years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1.54 (1.00-2.36)</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0.047</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1.48 (1.10-2.00)</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0.010</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18-25 years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1.49 (0.98-2.26)</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0.058</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1.70 (1.30-2.22)</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26-35 years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1.65 (1.12-2.42)</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0.011</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1.81 (1.41-2.32)</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36-45 years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1.29 (0.86-1.92)</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dirty="0">
                          <a:effectLst/>
                        </a:rPr>
                        <a:t>0.218</a:t>
                      </a:r>
                      <a:endParaRPr lang="en-A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1.30 (0.99-1.69)</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0.055</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      46+ years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Indigenous status</a:t>
                      </a:r>
                      <a:r>
                        <a:rPr lang="en-AU" sz="1000" baseline="30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  No</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1</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Yes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1.36 (1.00-1.84)</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0.048</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1.06 (0.84-1.34)</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0.629</a:t>
                      </a:r>
                      <a:endParaRPr lang="en-AU" sz="110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Contact with health services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 </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dirty="0">
                          <a:effectLst/>
                        </a:rPr>
                        <a:t> </a:t>
                      </a:r>
                      <a:endParaRPr lang="en-AU" sz="1100" dirty="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  No</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  Yes</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0.46 (0.37-0.57)</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0.43 (0.38-0.49)</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a:effectLst/>
                        </a:rPr>
                        <a:t>Number of treatment</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 </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 </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0</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4.11 (3.09-5.47)</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dirty="0">
                          <a:effectLst/>
                        </a:rPr>
                        <a:t>4.30 (3.54-5.21)</a:t>
                      </a:r>
                      <a:endParaRPr lang="en-AU" sz="1100" dirty="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1-14</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2.84 (2.14-3.74)</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2.93 (2.41-3.57)</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15-30</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2.51 (1.69-3.75)</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&lt;0.001</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1.65 (1.21-2.23)</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0.005</a:t>
                      </a:r>
                      <a:endParaRPr lang="en-AU" sz="1100" b="1" dirty="0">
                        <a:effectLst/>
                        <a:latin typeface="Calibri"/>
                        <a:ea typeface="Times New Roman"/>
                        <a:cs typeface="Times New Roman"/>
                      </a:endParaRPr>
                    </a:p>
                  </a:txBody>
                  <a:tcPr marL="68580" marR="68580" marT="0" marB="0"/>
                </a:tc>
              </a:tr>
              <a:tr h="261583">
                <a:tc>
                  <a:txBody>
                    <a:bodyPr/>
                    <a:lstStyle/>
                    <a:p>
                      <a:pPr>
                        <a:lnSpc>
                          <a:spcPct val="115000"/>
                        </a:lnSpc>
                        <a:spcAft>
                          <a:spcPts val="0"/>
                        </a:spcAft>
                      </a:pPr>
                      <a:r>
                        <a:rPr lang="en-AU" sz="1000">
                          <a:effectLst/>
                        </a:rPr>
                        <a:t>31-40</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2.03 (1.24-3.34)</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b="1" dirty="0">
                          <a:effectLst/>
                        </a:rPr>
                        <a:t>0.005</a:t>
                      </a:r>
                      <a:endParaRPr lang="en-AU" sz="11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1.09 (0.66-1.80)</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0.736</a:t>
                      </a:r>
                      <a:endParaRPr lang="en-AU" sz="1100">
                        <a:effectLst/>
                        <a:latin typeface="Calibri"/>
                        <a:ea typeface="Times New Roman"/>
                        <a:cs typeface="Times New Roman"/>
                      </a:endParaRPr>
                    </a:p>
                  </a:txBody>
                  <a:tcPr marL="68580" marR="68580" marT="0" marB="0"/>
                </a:tc>
              </a:tr>
              <a:tr h="159437">
                <a:tc>
                  <a:txBody>
                    <a:bodyPr/>
                    <a:lstStyle/>
                    <a:p>
                      <a:pPr>
                        <a:lnSpc>
                          <a:spcPct val="115000"/>
                        </a:lnSpc>
                        <a:spcAft>
                          <a:spcPts val="0"/>
                        </a:spcAft>
                      </a:pPr>
                      <a:r>
                        <a:rPr lang="en-AU" sz="1000" dirty="0">
                          <a:effectLst/>
                        </a:rPr>
                        <a:t>41+</a:t>
                      </a:r>
                      <a:endParaRPr lang="en-A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a:effectLst/>
                        </a:rPr>
                        <a:t> </a:t>
                      </a:r>
                      <a:endParaRPr lang="en-A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AU" sz="1000">
                          <a:effectLst/>
                        </a:rPr>
                        <a:t>1</a:t>
                      </a:r>
                      <a:endParaRPr lang="en-AU" sz="1100">
                        <a:effectLst/>
                        <a:latin typeface="Calibri"/>
                        <a:ea typeface="Times New Roman"/>
                        <a:cs typeface="Times New Roman"/>
                      </a:endParaRPr>
                    </a:p>
                  </a:txBody>
                  <a:tcPr marL="68580" marR="68580" marT="0" marB="0"/>
                </a:tc>
                <a:tc>
                  <a:txBody>
                    <a:bodyPr/>
                    <a:lstStyle/>
                    <a:p>
                      <a:pPr algn="r">
                        <a:lnSpc>
                          <a:spcPct val="115000"/>
                        </a:lnSpc>
                        <a:spcAft>
                          <a:spcPts val="0"/>
                        </a:spcAft>
                      </a:pPr>
                      <a:r>
                        <a:rPr lang="en-AU" sz="1000" dirty="0">
                          <a:effectLst/>
                        </a:rPr>
                        <a:t> </a:t>
                      </a:r>
                      <a:endParaRPr lang="en-AU" sz="1100" dirty="0">
                        <a:effectLst/>
                        <a:latin typeface="Calibri"/>
                        <a:ea typeface="Times New Roman"/>
                        <a:cs typeface="Times New Roman"/>
                      </a:endParaRPr>
                    </a:p>
                  </a:txBody>
                  <a:tcPr marL="68580" marR="68580" marT="0" marB="0"/>
                </a:tc>
              </a:tr>
            </a:tbl>
          </a:graphicData>
        </a:graphic>
      </p:graphicFrame>
      <p:sp>
        <p:nvSpPr>
          <p:cNvPr id="6" name="Footer Placeholder 5"/>
          <p:cNvSpPr>
            <a:spLocks noGrp="1"/>
          </p:cNvSpPr>
          <p:nvPr>
            <p:ph type="ftr" sz="quarter" idx="14"/>
          </p:nvPr>
        </p:nvSpPr>
        <p:spPr/>
        <p:txBody>
          <a:bodyPr/>
          <a:lstStyle/>
          <a:p>
            <a:endParaRPr lang="en-US" dirty="0" smtClean="0"/>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112" y="2785364"/>
            <a:ext cx="522694" cy="24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110" y="3274828"/>
            <a:ext cx="522695" cy="276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996" y="2764098"/>
            <a:ext cx="822732" cy="808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298577" y="4306189"/>
            <a:ext cx="639763" cy="3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248" y="4976037"/>
            <a:ext cx="639763" cy="3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4629" y="5018569"/>
            <a:ext cx="639763" cy="3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922" y="5480827"/>
            <a:ext cx="1058414" cy="110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3996" y="5417029"/>
            <a:ext cx="816155" cy="85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1000"/>
                                        <p:tgtEl>
                                          <p:spTgt spid="5121"/>
                                        </p:tgtEl>
                                      </p:cBhvr>
                                    </p:animEffect>
                                    <p:anim calcmode="lin" valueType="num">
                                      <p:cBhvr>
                                        <p:cTn id="8" dur="1000" fill="hold"/>
                                        <p:tgtEl>
                                          <p:spTgt spid="5121"/>
                                        </p:tgtEl>
                                        <p:attrNameLst>
                                          <p:attrName>ppt_x</p:attrName>
                                        </p:attrNameLst>
                                      </p:cBhvr>
                                      <p:tavLst>
                                        <p:tav tm="0">
                                          <p:val>
                                            <p:strVal val="#ppt_x"/>
                                          </p:val>
                                        </p:tav>
                                        <p:tav tm="100000">
                                          <p:val>
                                            <p:strVal val="#ppt_x"/>
                                          </p:val>
                                        </p:tav>
                                      </p:tavLst>
                                    </p:anim>
                                    <p:anim calcmode="lin" valueType="num">
                                      <p:cBhvr>
                                        <p:cTn id="9" dur="1000" fill="hold"/>
                                        <p:tgtEl>
                                          <p:spTgt spid="51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1000"/>
                                        <p:tgtEl>
                                          <p:spTgt spid="5123"/>
                                        </p:tgtEl>
                                      </p:cBhvr>
                                    </p:animEffect>
                                    <p:anim calcmode="lin" valueType="num">
                                      <p:cBhvr>
                                        <p:cTn id="18" dur="1000" fill="hold"/>
                                        <p:tgtEl>
                                          <p:spTgt spid="5123"/>
                                        </p:tgtEl>
                                        <p:attrNameLst>
                                          <p:attrName>ppt_x</p:attrName>
                                        </p:attrNameLst>
                                      </p:cBhvr>
                                      <p:tavLst>
                                        <p:tav tm="0">
                                          <p:val>
                                            <p:strVal val="#ppt_x"/>
                                          </p:val>
                                        </p:tav>
                                        <p:tav tm="100000">
                                          <p:val>
                                            <p:strVal val="#ppt_x"/>
                                          </p:val>
                                        </p:tav>
                                      </p:tavLst>
                                    </p:anim>
                                    <p:anim calcmode="lin" valueType="num">
                                      <p:cBhvr>
                                        <p:cTn id="1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animEffect transition="in" filter="fade">
                                      <p:cBhvr>
                                        <p:cTn id="31" dur="1000"/>
                                        <p:tgtEl>
                                          <p:spTgt spid="5127"/>
                                        </p:tgtEl>
                                      </p:cBhvr>
                                    </p:animEffect>
                                    <p:anim calcmode="lin" valueType="num">
                                      <p:cBhvr>
                                        <p:cTn id="32" dur="1000" fill="hold"/>
                                        <p:tgtEl>
                                          <p:spTgt spid="5127"/>
                                        </p:tgtEl>
                                        <p:attrNameLst>
                                          <p:attrName>ppt_x</p:attrName>
                                        </p:attrNameLst>
                                      </p:cBhvr>
                                      <p:tavLst>
                                        <p:tav tm="0">
                                          <p:val>
                                            <p:strVal val="#ppt_x"/>
                                          </p:val>
                                        </p:tav>
                                        <p:tav tm="100000">
                                          <p:val>
                                            <p:strVal val="#ppt_x"/>
                                          </p:val>
                                        </p:tav>
                                      </p:tavLst>
                                    </p:anim>
                                    <p:anim calcmode="lin" valueType="num">
                                      <p:cBhvr>
                                        <p:cTn id="33" dur="1000" fill="hold"/>
                                        <p:tgtEl>
                                          <p:spTgt spid="51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fade">
                                      <p:cBhvr>
                                        <p:cTn id="36" dur="1000"/>
                                        <p:tgtEl>
                                          <p:spTgt spid="5128"/>
                                        </p:tgtEl>
                                      </p:cBhvr>
                                    </p:animEffect>
                                    <p:anim calcmode="lin" valueType="num">
                                      <p:cBhvr>
                                        <p:cTn id="37" dur="1000" fill="hold"/>
                                        <p:tgtEl>
                                          <p:spTgt spid="5128"/>
                                        </p:tgtEl>
                                        <p:attrNameLst>
                                          <p:attrName>ppt_x</p:attrName>
                                        </p:attrNameLst>
                                      </p:cBhvr>
                                      <p:tavLst>
                                        <p:tav tm="0">
                                          <p:val>
                                            <p:strVal val="#ppt_x"/>
                                          </p:val>
                                        </p:tav>
                                        <p:tav tm="100000">
                                          <p:val>
                                            <p:strVal val="#ppt_x"/>
                                          </p:val>
                                        </p:tav>
                                      </p:tavLst>
                                    </p:anim>
                                    <p:anim calcmode="lin" valueType="num">
                                      <p:cBhvr>
                                        <p:cTn id="38"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29"/>
                                        </p:tgtEl>
                                        <p:attrNameLst>
                                          <p:attrName>style.visibility</p:attrName>
                                        </p:attrNameLst>
                                      </p:cBhvr>
                                      <p:to>
                                        <p:strVal val="visible"/>
                                      </p:to>
                                    </p:set>
                                    <p:animEffect transition="in" filter="fade">
                                      <p:cBhvr>
                                        <p:cTn id="43" dur="1000"/>
                                        <p:tgtEl>
                                          <p:spTgt spid="5129"/>
                                        </p:tgtEl>
                                      </p:cBhvr>
                                    </p:animEffect>
                                    <p:anim calcmode="lin" valueType="num">
                                      <p:cBhvr>
                                        <p:cTn id="44" dur="1000" fill="hold"/>
                                        <p:tgtEl>
                                          <p:spTgt spid="5129"/>
                                        </p:tgtEl>
                                        <p:attrNameLst>
                                          <p:attrName>ppt_x</p:attrName>
                                        </p:attrNameLst>
                                      </p:cBhvr>
                                      <p:tavLst>
                                        <p:tav tm="0">
                                          <p:val>
                                            <p:strVal val="#ppt_x"/>
                                          </p:val>
                                        </p:tav>
                                        <p:tav tm="100000">
                                          <p:val>
                                            <p:strVal val="#ppt_x"/>
                                          </p:val>
                                        </p:tav>
                                      </p:tavLst>
                                    </p:anim>
                                    <p:anim calcmode="lin" valueType="num">
                                      <p:cBhvr>
                                        <p:cTn id="45" dur="1000" fill="hold"/>
                                        <p:tgtEl>
                                          <p:spTgt spid="512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130"/>
                                        </p:tgtEl>
                                        <p:attrNameLst>
                                          <p:attrName>style.visibility</p:attrName>
                                        </p:attrNameLst>
                                      </p:cBhvr>
                                      <p:to>
                                        <p:strVal val="visible"/>
                                      </p:to>
                                    </p:set>
                                    <p:animEffect transition="in" filter="fade">
                                      <p:cBhvr>
                                        <p:cTn id="48" dur="1000"/>
                                        <p:tgtEl>
                                          <p:spTgt spid="5130"/>
                                        </p:tgtEl>
                                      </p:cBhvr>
                                    </p:animEffect>
                                    <p:anim calcmode="lin" valueType="num">
                                      <p:cBhvr>
                                        <p:cTn id="49" dur="1000" fill="hold"/>
                                        <p:tgtEl>
                                          <p:spTgt spid="5130"/>
                                        </p:tgtEl>
                                        <p:attrNameLst>
                                          <p:attrName>ppt_x</p:attrName>
                                        </p:attrNameLst>
                                      </p:cBhvr>
                                      <p:tavLst>
                                        <p:tav tm="0">
                                          <p:val>
                                            <p:strVal val="#ppt_x"/>
                                          </p:val>
                                        </p:tav>
                                        <p:tav tm="100000">
                                          <p:val>
                                            <p:strVal val="#ppt_x"/>
                                          </p:val>
                                        </p:tav>
                                      </p:tavLst>
                                    </p:anim>
                                    <p:anim calcmode="lin" valueType="num">
                                      <p:cBhvr>
                                        <p:cTn id="50" dur="1000" fill="hold"/>
                                        <p:tgtEl>
                                          <p:spTgt spid="5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Times New Roman" panose="02020603050405020304" pitchFamily="18" charset="0"/>
                <a:cs typeface="Times New Roman" panose="02020603050405020304" pitchFamily="18" charset="0"/>
              </a:rPr>
              <a:t>Conclusion</a:t>
            </a:r>
            <a:endParaRPr lang="en-AU"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47</a:t>
            </a:fld>
            <a:endParaRPr lang="en-US" dirty="0"/>
          </a:p>
        </p:txBody>
      </p:sp>
      <p:sp>
        <p:nvSpPr>
          <p:cNvPr id="5" name="Content Placeholder 4"/>
          <p:cNvSpPr>
            <a:spLocks noGrp="1"/>
          </p:cNvSpPr>
          <p:nvPr>
            <p:ph sz="quarter" idx="13"/>
          </p:nvPr>
        </p:nvSpPr>
        <p:spPr>
          <a:xfrm>
            <a:off x="155619" y="1424760"/>
            <a:ext cx="8807628" cy="4741913"/>
          </a:xfrm>
        </p:spPr>
        <p:txBody>
          <a:bodyPr/>
          <a:lstStyle/>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&lt;19% of the offenders with a diagnosis of psychosis received court treatment order between July 2001 and December 2005 (low?).</a:t>
            </a: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70% of the cohort had [clinical] </a:t>
            </a:r>
            <a:r>
              <a:rPr lang="en-AU" sz="2400" b="0" dirty="0">
                <a:latin typeface="Times New Roman" panose="02020603050405020304" pitchFamily="18" charset="0"/>
                <a:cs typeface="Times New Roman" panose="02020603050405020304" pitchFamily="18" charset="0"/>
              </a:rPr>
              <a:t>mental health </a:t>
            </a:r>
            <a:r>
              <a:rPr lang="en-AU" sz="2400" b="0" dirty="0" smtClean="0">
                <a:latin typeface="Times New Roman" panose="02020603050405020304" pitchFamily="18" charset="0"/>
                <a:cs typeface="Times New Roman" panose="02020603050405020304" pitchFamily="18" charset="0"/>
              </a:rPr>
              <a:t>service contact </a:t>
            </a: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96.1% of clinical </a:t>
            </a:r>
            <a:r>
              <a:rPr lang="en-AU" sz="2400" b="0" dirty="0">
                <a:latin typeface="Times New Roman" panose="02020603050405020304" pitchFamily="18" charset="0"/>
                <a:cs typeface="Times New Roman" panose="02020603050405020304" pitchFamily="18" charset="0"/>
              </a:rPr>
              <a:t>mental health service contacts </a:t>
            </a:r>
            <a:r>
              <a:rPr lang="en-AU" sz="2400" b="0" dirty="0" smtClean="0">
                <a:latin typeface="Times New Roman" panose="02020603050405020304" pitchFamily="18" charset="0"/>
                <a:cs typeface="Times New Roman" panose="02020603050405020304" pitchFamily="18" charset="0"/>
              </a:rPr>
              <a:t>occurred at the community mental health services</a:t>
            </a: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 Risk of re-offending was 44% less for those who clinical </a:t>
            </a:r>
            <a:r>
              <a:rPr lang="en-AU" sz="2400" b="0" dirty="0">
                <a:latin typeface="Times New Roman" panose="02020603050405020304" pitchFamily="18" charset="0"/>
                <a:cs typeface="Times New Roman" panose="02020603050405020304" pitchFamily="18" charset="0"/>
              </a:rPr>
              <a:t>mental health service contact </a:t>
            </a:r>
            <a:r>
              <a:rPr lang="en-AU" sz="2400" b="0" dirty="0" smtClean="0">
                <a:latin typeface="Times New Roman" panose="02020603050405020304" pitchFamily="18" charset="0"/>
                <a:cs typeface="Times New Roman" panose="02020603050405020304" pitchFamily="18" charset="0"/>
              </a:rPr>
              <a:t>compared with those who had no clinical contact.</a:t>
            </a: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Risk of re-offending decreased with increased number of clinical contacts</a:t>
            </a: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Attention should be paid to treatment for those with substance related psychosis (especially women)</a:t>
            </a:r>
          </a:p>
          <a:p>
            <a:pPr marL="342900" indent="-342900">
              <a:buFont typeface="Arial" panose="020B0604020202020204" pitchFamily="34" charset="0"/>
              <a:buChar char="•"/>
            </a:pPr>
            <a:endParaRPr lang="en-AU" sz="2400" b="0" dirty="0" smtClean="0"/>
          </a:p>
          <a:p>
            <a:pPr marL="342900" indent="-342900">
              <a:buFont typeface="Arial" panose="020B0604020202020204" pitchFamily="34" charset="0"/>
              <a:buChar char="•"/>
            </a:pPr>
            <a:endParaRPr lang="en-AU" sz="2400" b="0" dirty="0" smtClean="0"/>
          </a:p>
          <a:p>
            <a:pPr marL="342900" indent="-342900">
              <a:buFont typeface="Arial" panose="020B0604020202020204" pitchFamily="34" charset="0"/>
              <a:buChar char="•"/>
            </a:pPr>
            <a:endParaRPr lang="en-AU" sz="2400" b="0" dirty="0" smtClean="0"/>
          </a:p>
          <a:p>
            <a:endParaRPr lang="en-AU" dirty="0" smtClean="0"/>
          </a:p>
          <a:p>
            <a:endParaRPr lang="en-AU" dirty="0"/>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17572767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latin typeface="Times New Roman" panose="02020603050405020304" pitchFamily="18" charset="0"/>
                <a:cs typeface="Times New Roman" panose="02020603050405020304" pitchFamily="18" charset="0"/>
              </a:rPr>
              <a:t>Thank you</a:t>
            </a:r>
            <a:endParaRPr lang="en-AU"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0"/>
          </p:nvPr>
        </p:nvSpPr>
        <p:spPr/>
        <p:txBody>
          <a:bodyPr/>
          <a:lstStyle/>
          <a:p>
            <a:endParaRPr lang="en-US" dirty="0" smtClean="0"/>
          </a:p>
        </p:txBody>
      </p:sp>
      <p:sp>
        <p:nvSpPr>
          <p:cNvPr id="4" name="Slide Number Placeholder 3"/>
          <p:cNvSpPr>
            <a:spLocks noGrp="1"/>
          </p:cNvSpPr>
          <p:nvPr>
            <p:ph type="sldNum" sz="quarter" idx="11"/>
          </p:nvPr>
        </p:nvSpPr>
        <p:spPr/>
        <p:txBody>
          <a:bodyPr/>
          <a:lstStyle/>
          <a:p>
            <a:fld id="{8C385F23-470B-B540-9492-8220B9E90E81}" type="slidenum">
              <a:rPr lang="en-US" smtClean="0"/>
              <a:pPr/>
              <a:t>48</a:t>
            </a:fld>
            <a:endParaRPr lang="en-US" dirty="0"/>
          </a:p>
        </p:txBody>
      </p:sp>
    </p:spTree>
    <p:extLst>
      <p:ext uri="{BB962C8B-B14F-4D97-AF65-F5344CB8AC3E}">
        <p14:creationId xmlns:p14="http://schemas.microsoft.com/office/powerpoint/2010/main" val="3498066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lstStyle/>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Psychosis </a:t>
            </a:r>
            <a:r>
              <a:rPr lang="en-AU" sz="2400" b="0" dirty="0">
                <a:latin typeface="Times New Roman" panose="02020603050405020304" pitchFamily="18" charset="0"/>
                <a:cs typeface="Times New Roman" panose="02020603050405020304" pitchFamily="18" charset="0"/>
              </a:rPr>
              <a:t>is considered to be a risk factor for criminal offending, particularly violent offending. </a:t>
            </a:r>
          </a:p>
          <a:p>
            <a:pPr marL="342900" indent="-342900">
              <a:buFont typeface="Arial" panose="020B0604020202020204" pitchFamily="34" charset="0"/>
              <a:buChar char="•"/>
            </a:pPr>
            <a:r>
              <a:rPr lang="en-AU" sz="2400" b="0" dirty="0">
                <a:latin typeface="Times New Roman" panose="02020603050405020304" pitchFamily="18" charset="0"/>
                <a:cs typeface="Times New Roman" panose="02020603050405020304" pitchFamily="18" charset="0"/>
              </a:rPr>
              <a:t>A meta-analysis of 204 studies showed that psychosis was associated with a 49% to 68% increase in the odds of a conviction for violence, compared with the odds of violence in the absence of psychosis.¹ </a:t>
            </a:r>
            <a:endParaRPr lang="en-AU" sz="2400" b="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Victorian register data for 2,861 selected patients with schizophrenia showed </a:t>
            </a:r>
            <a:r>
              <a:rPr lang="en-AU" sz="2400" b="0" dirty="0">
                <a:latin typeface="Times New Roman" panose="02020603050405020304" pitchFamily="18" charset="0"/>
                <a:cs typeface="Times New Roman" panose="02020603050405020304" pitchFamily="18" charset="0"/>
              </a:rPr>
              <a:t>that 21% of those with </a:t>
            </a:r>
            <a:r>
              <a:rPr lang="en-AU" sz="2400" b="0" dirty="0" smtClean="0">
                <a:latin typeface="Times New Roman" panose="02020603050405020304" pitchFamily="18" charset="0"/>
                <a:cs typeface="Times New Roman" panose="02020603050405020304" pitchFamily="18" charset="0"/>
              </a:rPr>
              <a:t>schizophrenia </a:t>
            </a:r>
            <a:r>
              <a:rPr lang="en-AU" sz="2400" b="0" dirty="0">
                <a:latin typeface="Times New Roman" panose="02020603050405020304" pitchFamily="18" charset="0"/>
                <a:cs typeface="Times New Roman" panose="02020603050405020304" pitchFamily="18" charset="0"/>
              </a:rPr>
              <a:t>had been convicted of a criminal offence (</a:t>
            </a:r>
            <a:r>
              <a:rPr lang="en-AU" sz="2400" b="0" i="1" dirty="0">
                <a:latin typeface="Times New Roman" panose="02020603050405020304" pitchFamily="18" charset="0"/>
                <a:cs typeface="Times New Roman" panose="02020603050405020304" pitchFamily="18" charset="0"/>
              </a:rPr>
              <a:t>vs. </a:t>
            </a:r>
            <a:r>
              <a:rPr lang="en-AU" sz="2400" b="0" dirty="0">
                <a:latin typeface="Times New Roman" panose="02020603050405020304" pitchFamily="18" charset="0"/>
                <a:cs typeface="Times New Roman" panose="02020603050405020304" pitchFamily="18" charset="0"/>
              </a:rPr>
              <a:t>8% of </a:t>
            </a:r>
            <a:r>
              <a:rPr lang="en-AU" sz="2400" b="0" dirty="0" smtClean="0">
                <a:latin typeface="Times New Roman" panose="02020603050405020304" pitchFamily="18" charset="0"/>
                <a:cs typeface="Times New Roman" panose="02020603050405020304" pitchFamily="18" charset="0"/>
              </a:rPr>
              <a:t>controls)</a:t>
            </a:r>
            <a:r>
              <a:rPr lang="en-AU" sz="2400" b="0" baseline="30000" dirty="0">
                <a:latin typeface="Times New Roman" panose="02020603050405020304" pitchFamily="18" charset="0"/>
                <a:cs typeface="Times New Roman" panose="02020603050405020304" pitchFamily="18" charset="0"/>
              </a:rPr>
              <a:t>2</a:t>
            </a:r>
            <a:endParaRPr lang="en-AU" sz="2400" b="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0" dirty="0">
                <a:latin typeface="Times New Roman" panose="02020603050405020304" pitchFamily="18" charset="0"/>
                <a:cs typeface="Times New Roman" panose="02020603050405020304" pitchFamily="18" charset="0"/>
              </a:rPr>
              <a:t>Swedish linkage study (1988-2000) estimated that individuals with a hospital admission for psychotic </a:t>
            </a:r>
            <a:r>
              <a:rPr lang="en-AU" sz="2400" b="0" dirty="0" smtClean="0">
                <a:latin typeface="Times New Roman" panose="02020603050405020304" pitchFamily="18" charset="0"/>
                <a:cs typeface="Times New Roman" panose="02020603050405020304" pitchFamily="18" charset="0"/>
              </a:rPr>
              <a:t>disorders </a:t>
            </a:r>
            <a:r>
              <a:rPr lang="en-AU" sz="2400" b="0" dirty="0">
                <a:latin typeface="Times New Roman" panose="02020603050405020304" pitchFamily="18" charset="0"/>
                <a:cs typeface="Times New Roman" panose="02020603050405020304" pitchFamily="18" charset="0"/>
              </a:rPr>
              <a:t>committed 5.2% of all violent </a:t>
            </a:r>
            <a:r>
              <a:rPr lang="en-AU" sz="2400" b="0" dirty="0" smtClean="0">
                <a:latin typeface="Times New Roman" panose="02020603050405020304" pitchFamily="18" charset="0"/>
                <a:cs typeface="Times New Roman" panose="02020603050405020304" pitchFamily="18" charset="0"/>
              </a:rPr>
              <a:t>crimes.</a:t>
            </a:r>
            <a:r>
              <a:rPr lang="en-AU" sz="2400" b="0" baseline="30000" dirty="0">
                <a:latin typeface="Times New Roman" panose="02020603050405020304" pitchFamily="18" charset="0"/>
                <a:cs typeface="Times New Roman" panose="02020603050405020304" pitchFamily="18" charset="0"/>
              </a:rPr>
              <a:t>3</a:t>
            </a:r>
          </a:p>
        </p:txBody>
      </p:sp>
      <p:sp>
        <p:nvSpPr>
          <p:cNvPr id="3" name="Title 2"/>
          <p:cNvSpPr>
            <a:spLocks noGrp="1"/>
          </p:cNvSpPr>
          <p:nvPr>
            <p:ph type="title"/>
          </p:nvPr>
        </p:nvSpPr>
        <p:spPr>
          <a:xfrm>
            <a:off x="401906" y="575408"/>
            <a:ext cx="8085584" cy="411328"/>
          </a:xfrm>
        </p:spPr>
        <p:txBody>
          <a:bodyPr/>
          <a:lstStyle/>
          <a:p>
            <a:pPr lvl="0"/>
            <a:r>
              <a:rPr lang="en-US" dirty="0">
                <a:latin typeface="Times New Roman" panose="02020603050405020304" pitchFamily="18" charset="0"/>
                <a:cs typeface="Times New Roman" panose="02020603050405020304" pitchFamily="18" charset="0"/>
              </a:rPr>
              <a:t>Background</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2" name="Slide Number Placeholder 1"/>
          <p:cNvSpPr>
            <a:spLocks noGrp="1"/>
          </p:cNvSpPr>
          <p:nvPr>
            <p:ph type="sldNum" sz="quarter" idx="15"/>
          </p:nvPr>
        </p:nvSpPr>
        <p:spPr/>
        <p:txBody>
          <a:bodyPr/>
          <a:lstStyle/>
          <a:p>
            <a:fld id="{8C385F23-470B-B540-9492-8220B9E90E81}" type="slidenum">
              <a:rPr lang="en-US" smtClean="0"/>
              <a:pPr/>
              <a:t>5</a:t>
            </a:fld>
            <a:endParaRPr lang="en-US" dirty="0"/>
          </a:p>
        </p:txBody>
      </p:sp>
      <p:sp>
        <p:nvSpPr>
          <p:cNvPr id="5" name="Text Placeholder 4"/>
          <p:cNvSpPr>
            <a:spLocks noGrp="1"/>
          </p:cNvSpPr>
          <p:nvPr>
            <p:ph type="body" sz="quarter" idx="11"/>
          </p:nvPr>
        </p:nvSpPr>
        <p:spPr>
          <a:xfrm>
            <a:off x="778595" y="6525342"/>
            <a:ext cx="7961368" cy="251749"/>
          </a:xfrm>
        </p:spPr>
        <p:txBody>
          <a:bodyPr/>
          <a:lstStyle/>
          <a:p>
            <a:pPr algn="l"/>
            <a:r>
              <a:rPr lang="en-AU" sz="1050" dirty="0" smtClean="0"/>
              <a:t>1. Douglass et al. </a:t>
            </a:r>
            <a:r>
              <a:rPr lang="en-AU" sz="1050" dirty="0" err="1" smtClean="0"/>
              <a:t>Psychol</a:t>
            </a:r>
            <a:r>
              <a:rPr lang="en-AU" sz="1050" dirty="0" smtClean="0"/>
              <a:t> Bull. 2009, </a:t>
            </a:r>
            <a:r>
              <a:rPr lang="en-AU" sz="1050" dirty="0"/>
              <a:t>2</a:t>
            </a:r>
            <a:r>
              <a:rPr lang="en-AU" sz="1050" dirty="0" smtClean="0"/>
              <a:t>. Wallace. Am J </a:t>
            </a:r>
            <a:r>
              <a:rPr lang="en-AU" sz="1050" dirty="0"/>
              <a:t>Psychiatry.2004, 3. </a:t>
            </a:r>
            <a:r>
              <a:rPr lang="en-AU" sz="1050" dirty="0" err="1"/>
              <a:t>Fazel</a:t>
            </a:r>
            <a:r>
              <a:rPr lang="en-AU" sz="1050" dirty="0"/>
              <a:t> &amp; </a:t>
            </a:r>
            <a:r>
              <a:rPr lang="en-AU" sz="1050" dirty="0" err="1"/>
              <a:t>Grann</a:t>
            </a:r>
            <a:r>
              <a:rPr lang="en-AU" sz="1050" dirty="0"/>
              <a:t>. Am J Psychiatry </a:t>
            </a:r>
            <a:r>
              <a:rPr lang="en-AU" sz="1050" dirty="0" smtClean="0"/>
              <a:t>2006</a:t>
            </a:r>
            <a:endParaRPr lang="en-AU" sz="1050" dirty="0"/>
          </a:p>
        </p:txBody>
      </p:sp>
    </p:spTree>
    <p:extLst>
      <p:ext uri="{BB962C8B-B14F-4D97-AF65-F5344CB8AC3E}">
        <p14:creationId xmlns:p14="http://schemas.microsoft.com/office/powerpoint/2010/main" val="142398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74569" y="3165095"/>
            <a:ext cx="7067128" cy="877080"/>
          </a:xfrm>
        </p:spPr>
        <p:txBody>
          <a:bodyPr/>
          <a:lstStyle/>
          <a:p>
            <a:pPr algn="ctr"/>
            <a:r>
              <a:rPr lang="en-AU" b="1" dirty="0" smtClean="0">
                <a:solidFill>
                  <a:schemeClr val="bg1"/>
                </a:solidFill>
                <a:latin typeface="Times New Roman" panose="02020603050405020304" pitchFamily="18" charset="0"/>
                <a:cs typeface="Times New Roman" panose="02020603050405020304" pitchFamily="18" charset="0"/>
              </a:rPr>
              <a:t>The Relationship between psychosis and offending – Data linkage Study</a:t>
            </a:r>
            <a:endParaRPr lang="en-AU" b="1"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fld id="{8C385F23-470B-B540-9492-8220B9E90E81}" type="slidenum">
              <a:rPr lang="en-US" smtClean="0">
                <a:solidFill>
                  <a:prstClr val="white">
                    <a:lumMod val="65000"/>
                  </a:prstClr>
                </a:solidFill>
              </a:rPr>
              <a:pPr/>
              <a:t>6</a:t>
            </a:fld>
            <a:endParaRPr lang="en-US" dirty="0">
              <a:solidFill>
                <a:prstClr val="white">
                  <a:lumMod val="65000"/>
                </a:prstClr>
              </a:solidFill>
            </a:endParaRPr>
          </a:p>
        </p:txBody>
      </p:sp>
    </p:spTree>
    <p:extLst>
      <p:ext uri="{BB962C8B-B14F-4D97-AF65-F5344CB8AC3E}">
        <p14:creationId xmlns:p14="http://schemas.microsoft.com/office/powerpoint/2010/main" val="3606797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latin typeface="Times New Roman" panose="02020603050405020304" pitchFamily="18" charset="0"/>
                <a:cs typeface="Times New Roman" panose="02020603050405020304" pitchFamily="18" charset="0"/>
              </a:rPr>
              <a:t>The relationship between psychosis and offending in NSW</a:t>
            </a:r>
            <a:endParaRPr lang="en-US" sz="2400" dirty="0"/>
          </a:p>
        </p:txBody>
      </p:sp>
      <p:sp>
        <p:nvSpPr>
          <p:cNvPr id="7" name="Text Placeholder 6"/>
          <p:cNvSpPr>
            <a:spLocks noGrp="1"/>
          </p:cNvSpPr>
          <p:nvPr>
            <p:ph type="body" sz="quarter" idx="11"/>
          </p:nvPr>
        </p:nvSpPr>
        <p:spPr/>
        <p:txBody>
          <a:bodyPr/>
          <a:lstStyle/>
          <a:p>
            <a:endParaRPr lang="en-US" dirty="0"/>
          </a:p>
        </p:txBody>
      </p:sp>
      <p:sp>
        <p:nvSpPr>
          <p:cNvPr id="8" name="Content Placeholder 7"/>
          <p:cNvSpPr>
            <a:spLocks noGrp="1"/>
          </p:cNvSpPr>
          <p:nvPr>
            <p:ph sz="quarter" idx="13"/>
          </p:nvPr>
        </p:nvSpPr>
        <p:spPr/>
        <p:txBody>
          <a:bodyPr/>
          <a:lstStyle/>
          <a:p>
            <a:pPr lvl="0" defTabSz="914400"/>
            <a:r>
              <a:rPr lang="en-US" sz="3000" dirty="0" smtClean="0">
                <a:latin typeface="Times New Roman" panose="02020603050405020304" pitchFamily="18" charset="0"/>
                <a:cs typeface="Times New Roman" panose="02020603050405020304" pitchFamily="18" charset="0"/>
              </a:rPr>
              <a:t>Aim</a:t>
            </a:r>
          </a:p>
          <a:p>
            <a:pPr lvl="0" defTabSz="914400"/>
            <a:endParaRPr lang="en-US" sz="2800" b="0" dirty="0">
              <a:latin typeface="Times New Roman" panose="02020603050405020304" pitchFamily="18" charset="0"/>
              <a:cs typeface="Times New Roman" panose="02020603050405020304" pitchFamily="18" charset="0"/>
            </a:endParaRPr>
          </a:p>
          <a:p>
            <a:r>
              <a:rPr lang="en-AU" sz="2400" b="0" dirty="0">
                <a:latin typeface="Times New Roman" panose="02020603050405020304" pitchFamily="18" charset="0"/>
                <a:cs typeface="Times New Roman" panose="02020603050405020304" pitchFamily="18" charset="0"/>
              </a:rPr>
              <a:t>Determine the association between psychosis and offending behaviour in New South Wales </a:t>
            </a:r>
            <a:endParaRPr lang="en-AU" sz="2400" b="0" dirty="0" smtClean="0">
              <a:latin typeface="Times New Roman" panose="02020603050405020304" pitchFamily="18" charset="0"/>
              <a:cs typeface="Times New Roman" panose="02020603050405020304" pitchFamily="18" charset="0"/>
            </a:endParaRPr>
          </a:p>
          <a:p>
            <a:endParaRPr lang="en-AU" sz="2100" b="0" dirty="0">
              <a:latin typeface="Times New Roman" panose="02020603050405020304" pitchFamily="18" charset="0"/>
              <a:cs typeface="Times New Roman" panose="02020603050405020304" pitchFamily="18" charset="0"/>
            </a:endParaRPr>
          </a:p>
          <a:p>
            <a:pPr>
              <a:spcAft>
                <a:spcPts val="0"/>
              </a:spcAft>
            </a:pPr>
            <a:r>
              <a:rPr lang="en-AU" sz="2100" b="0" dirty="0">
                <a:latin typeface="Times New Roman" panose="02020603050405020304" pitchFamily="18" charset="0"/>
                <a:cs typeface="Times New Roman" panose="02020603050405020304" pitchFamily="18" charset="0"/>
              </a:rPr>
              <a:t> </a:t>
            </a:r>
            <a:endParaRPr lang="en-AU" sz="2000" dirty="0"/>
          </a:p>
          <a:p>
            <a:endParaRPr lang="en-US" sz="2200" dirty="0"/>
          </a:p>
        </p:txBody>
      </p:sp>
      <p:sp>
        <p:nvSpPr>
          <p:cNvPr id="2" name="Slide Number Placeholder 1"/>
          <p:cNvSpPr>
            <a:spLocks noGrp="1"/>
          </p:cNvSpPr>
          <p:nvPr>
            <p:ph type="sldNum" sz="quarter" idx="12"/>
          </p:nvPr>
        </p:nvSpPr>
        <p:spPr/>
        <p:txBody>
          <a:bodyPr/>
          <a:lstStyle/>
          <a:p>
            <a:fld id="{8C385F23-470B-B540-9492-8220B9E90E81}" type="slidenum">
              <a:rPr lang="en-US" smtClean="0"/>
              <a:pPr/>
              <a:t>7</a:t>
            </a:fld>
            <a:endParaRPr lang="en-US" dirty="0"/>
          </a:p>
        </p:txBody>
      </p:sp>
      <p:sp>
        <p:nvSpPr>
          <p:cNvPr id="3" name="Footer Placeholder 2"/>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67165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The relationship between psychosis and offending in NSW</a:t>
            </a:r>
            <a:endParaRPr lang="en-AU" sz="2400" dirty="0"/>
          </a:p>
        </p:txBody>
      </p:sp>
      <p:sp>
        <p:nvSpPr>
          <p:cNvPr id="3" name="Text Placeholder 2"/>
          <p:cNvSpPr>
            <a:spLocks noGrp="1"/>
          </p:cNvSpPr>
          <p:nvPr>
            <p:ph type="body"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385F23-470B-B540-9492-8220B9E90E81}" type="slidenum">
              <a:rPr lang="en-US" smtClean="0"/>
              <a:pPr/>
              <a:t>8</a:t>
            </a:fld>
            <a:endParaRPr lang="en-US" dirty="0"/>
          </a:p>
        </p:txBody>
      </p:sp>
      <p:sp>
        <p:nvSpPr>
          <p:cNvPr id="5" name="Content Placeholder 4"/>
          <p:cNvSpPr>
            <a:spLocks noGrp="1"/>
          </p:cNvSpPr>
          <p:nvPr>
            <p:ph sz="quarter" idx="13"/>
          </p:nvPr>
        </p:nvSpPr>
        <p:spPr>
          <a:xfrm>
            <a:off x="517141" y="1456660"/>
            <a:ext cx="8086412" cy="4773811"/>
          </a:xfrm>
        </p:spPr>
        <p:txBody>
          <a:bodyPr/>
          <a:lstStyle/>
          <a:p>
            <a:pPr lvl="0"/>
            <a:r>
              <a:rPr lang="en-US" sz="3000" dirty="0" smtClean="0">
                <a:latin typeface="Times New Roman" panose="02020603050405020304" pitchFamily="18" charset="0"/>
                <a:cs typeface="Times New Roman" panose="02020603050405020304" pitchFamily="18" charset="0"/>
              </a:rPr>
              <a:t>Study population</a:t>
            </a:r>
            <a:endParaRPr lang="en-US" sz="3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AU" sz="2400" b="0" dirty="0" smtClean="0">
                <a:latin typeface="Times New Roman" panose="02020603050405020304" pitchFamily="18" charset="0"/>
                <a:cs typeface="Times New Roman" panose="02020603050405020304" pitchFamily="18" charset="0"/>
              </a:rPr>
              <a:t>A cohort of all individuals who have been diagnosed with psychosis (on admission to a hospital or presentation to an emergency department) in NSW between 1 July 2001 and 31 December 2012.  </a:t>
            </a:r>
          </a:p>
          <a:p>
            <a:endParaRPr lang="en-AU" sz="2400" b="0" dirty="0" smtClean="0">
              <a:latin typeface="Times New Roman" panose="02020603050405020304" pitchFamily="18" charset="0"/>
              <a:cs typeface="Times New Roman" panose="02020603050405020304" pitchFamily="18" charset="0"/>
            </a:endParaRPr>
          </a:p>
          <a:p>
            <a:r>
              <a:rPr lang="en-AU" sz="2100" b="0" dirty="0" smtClean="0">
                <a:latin typeface="Times New Roman" panose="02020603050405020304" pitchFamily="18" charset="0"/>
                <a:cs typeface="Times New Roman" panose="02020603050405020304" pitchFamily="18" charset="0"/>
              </a:rPr>
              <a:t>	</a:t>
            </a:r>
            <a:r>
              <a:rPr lang="en-AU" sz="2100" u="sng" dirty="0" smtClean="0">
                <a:latin typeface="Times New Roman" panose="02020603050405020304" pitchFamily="18" charset="0"/>
                <a:cs typeface="Times New Roman" panose="02020603050405020304" pitchFamily="18" charset="0"/>
              </a:rPr>
              <a:t>Psychosis types (based on ICD codes):</a:t>
            </a:r>
          </a:p>
          <a:p>
            <a:endParaRPr lang="en-AU" sz="2100" b="0" dirty="0" smtClean="0">
              <a:latin typeface="Times New Roman" panose="02020603050405020304" pitchFamily="18" charset="0"/>
              <a:cs typeface="Times New Roman" panose="02020603050405020304" pitchFamily="18" charset="0"/>
            </a:endParaRPr>
          </a:p>
          <a:p>
            <a:pPr marL="1257300" lvl="2" indent="-342900">
              <a:buFont typeface="+mj-lt"/>
              <a:buAutoNum type="arabicPeriod"/>
            </a:pPr>
            <a:r>
              <a:rPr lang="en-AU" sz="2100" dirty="0" smtClean="0">
                <a:latin typeface="Times New Roman" panose="02020603050405020304" pitchFamily="18" charset="0"/>
                <a:cs typeface="Times New Roman" panose="02020603050405020304" pitchFamily="18" charset="0"/>
              </a:rPr>
              <a:t>Schizophrenia</a:t>
            </a:r>
            <a:r>
              <a:rPr lang="en-AU" sz="2100" dirty="0">
                <a:latin typeface="Times New Roman" panose="02020603050405020304" pitchFamily="18" charset="0"/>
                <a:cs typeface="Times New Roman" panose="02020603050405020304" pitchFamily="18" charset="0"/>
              </a:rPr>
              <a:t> </a:t>
            </a:r>
            <a:r>
              <a:rPr lang="en-AU" sz="2100" dirty="0" smtClean="0">
                <a:latin typeface="Times New Roman" panose="02020603050405020304" pitchFamily="18" charset="0"/>
                <a:cs typeface="Times New Roman" panose="02020603050405020304" pitchFamily="18" charset="0"/>
              </a:rPr>
              <a:t>and related psychosis</a:t>
            </a:r>
            <a:endParaRPr lang="en-AU" sz="2100" dirty="0">
              <a:latin typeface="Times New Roman" panose="02020603050405020304" pitchFamily="18" charset="0"/>
              <a:cs typeface="Times New Roman" panose="02020603050405020304" pitchFamily="18" charset="0"/>
            </a:endParaRPr>
          </a:p>
          <a:p>
            <a:pPr marL="1257300" lvl="2" indent="-342900">
              <a:buFont typeface="+mj-lt"/>
              <a:buAutoNum type="arabicPeriod"/>
            </a:pPr>
            <a:r>
              <a:rPr lang="en-AU" sz="2100" dirty="0" smtClean="0">
                <a:latin typeface="Times New Roman" panose="02020603050405020304" pitchFamily="18" charset="0"/>
                <a:cs typeface="Times New Roman" panose="02020603050405020304" pitchFamily="18" charset="0"/>
              </a:rPr>
              <a:t>Affective psychosis</a:t>
            </a:r>
            <a:endParaRPr lang="en-AU" sz="2100" dirty="0">
              <a:latin typeface="Times New Roman" panose="02020603050405020304" pitchFamily="18" charset="0"/>
              <a:cs typeface="Times New Roman" panose="02020603050405020304" pitchFamily="18" charset="0"/>
            </a:endParaRPr>
          </a:p>
          <a:p>
            <a:pPr marL="1257300" lvl="2" indent="-342900">
              <a:buFont typeface="+mj-lt"/>
              <a:buAutoNum type="arabicPeriod"/>
            </a:pPr>
            <a:r>
              <a:rPr lang="en-AU" sz="2100" dirty="0" smtClean="0">
                <a:latin typeface="Times New Roman" panose="02020603050405020304" pitchFamily="18" charset="0"/>
                <a:cs typeface="Times New Roman" panose="02020603050405020304" pitchFamily="18" charset="0"/>
              </a:rPr>
              <a:t>Substance related psychosis</a:t>
            </a:r>
            <a:endParaRPr lang="en-AU" sz="2100" dirty="0">
              <a:latin typeface="Times New Roman" panose="02020603050405020304" pitchFamily="18" charset="0"/>
              <a:cs typeface="Times New Roman" panose="02020603050405020304" pitchFamily="18" charset="0"/>
            </a:endParaRPr>
          </a:p>
          <a:p>
            <a:endParaRPr lang="en-AU" sz="2100" b="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1610240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Times New Roman" panose="02020603050405020304" pitchFamily="18" charset="0"/>
                <a:cs typeface="Times New Roman" panose="02020603050405020304" pitchFamily="18" charset="0"/>
              </a:rPr>
              <a:t>The relationship between psychosis and offending in NSW</a:t>
            </a:r>
            <a:endParaRPr lang="en-AU" sz="2400" dirty="0"/>
          </a:p>
        </p:txBody>
      </p:sp>
      <p:sp>
        <p:nvSpPr>
          <p:cNvPr id="3" name="Text Placeholder 2"/>
          <p:cNvSpPr>
            <a:spLocks noGrp="1"/>
          </p:cNvSpPr>
          <p:nvPr>
            <p:ph type="body" sz="quarter" idx="11"/>
          </p:nvPr>
        </p:nvSpPr>
        <p:spPr/>
        <p:txBody>
          <a:bodyPr/>
          <a:lstStyle/>
          <a:p>
            <a:pPr lvl="0"/>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2"/>
          </p:nvPr>
        </p:nvSpPr>
        <p:spPr/>
        <p:txBody>
          <a:bodyPr/>
          <a:lstStyle/>
          <a:p>
            <a:fld id="{8C385F23-470B-B540-9492-8220B9E90E81}" type="slidenum">
              <a:rPr lang="en-US" smtClean="0"/>
              <a:pPr/>
              <a:t>9</a:t>
            </a:fld>
            <a:endParaRPr lang="en-US" dirty="0"/>
          </a:p>
        </p:txBody>
      </p:sp>
      <p:sp>
        <p:nvSpPr>
          <p:cNvPr id="5" name="Content Placeholder 4"/>
          <p:cNvSpPr>
            <a:spLocks noGrp="1"/>
          </p:cNvSpPr>
          <p:nvPr>
            <p:ph sz="quarter" idx="13"/>
          </p:nvPr>
        </p:nvSpPr>
        <p:spPr/>
        <p:txBody>
          <a:bodyPr/>
          <a:lstStyle/>
          <a:p>
            <a:pPr lvl="0"/>
            <a:r>
              <a:rPr lang="en-US" sz="3000" dirty="0" smtClean="0">
                <a:latin typeface="Times New Roman" panose="02020603050405020304" pitchFamily="18" charset="0"/>
                <a:cs typeface="Times New Roman" panose="02020603050405020304" pitchFamily="18" charset="0"/>
              </a:rPr>
              <a:t>Controls</a:t>
            </a:r>
          </a:p>
          <a:p>
            <a:pPr marL="457200" lvl="0" indent="-457200">
              <a:buFont typeface="Arial" panose="020B0604020202020204" pitchFamily="34" charset="0"/>
              <a:buChar char="•"/>
            </a:pPr>
            <a:r>
              <a:rPr lang="en-US" sz="2400" b="0" dirty="0" smtClean="0">
                <a:latin typeface="Times New Roman" panose="02020603050405020304" pitchFamily="18" charset="0"/>
                <a:cs typeface="Times New Roman" panose="02020603050405020304" pitchFamily="18" charset="0"/>
              </a:rPr>
              <a:t>For each case, two controls </a:t>
            </a:r>
            <a:r>
              <a:rPr lang="en-US" sz="2400" b="0" u="sng" dirty="0" smtClean="0">
                <a:latin typeface="Times New Roman" panose="02020603050405020304" pitchFamily="18" charset="0"/>
                <a:cs typeface="Times New Roman" panose="02020603050405020304" pitchFamily="18" charset="0"/>
              </a:rPr>
              <a:t>without </a:t>
            </a:r>
            <a:r>
              <a:rPr lang="en-US" sz="2400" b="0" dirty="0" smtClean="0">
                <a:latin typeface="Times New Roman" panose="02020603050405020304" pitchFamily="18" charset="0"/>
                <a:cs typeface="Times New Roman" panose="02020603050405020304" pitchFamily="18" charset="0"/>
              </a:rPr>
              <a:t>any record of a diagnosis of psychosis during the study period matched by birth year and sex from NSW Health administrative data collections:</a:t>
            </a:r>
            <a:endParaRPr lang="en-US" sz="2400" b="0" baseline="30000" dirty="0" smtClean="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endParaRPr lang="en-US" sz="2100" b="0" baseline="30000" dirty="0" smtClean="0">
              <a:latin typeface="Times New Roman" panose="02020603050405020304" pitchFamily="18" charset="0"/>
              <a:cs typeface="Times New Roman" panose="02020603050405020304" pitchFamily="18" charset="0"/>
            </a:endParaRPr>
          </a:p>
          <a:p>
            <a:pPr marL="1200150" lvl="1" indent="-457200">
              <a:buFont typeface="+mj-lt"/>
              <a:buAutoNum type="arabicPeriod"/>
            </a:pPr>
            <a:r>
              <a:rPr lang="en-US" sz="1700" b="0" dirty="0" smtClean="0">
                <a:latin typeface="Times New Roman" panose="02020603050405020304" pitchFamily="18" charset="0"/>
                <a:cs typeface="Times New Roman" panose="02020603050405020304" pitchFamily="18" charset="0"/>
              </a:rPr>
              <a:t>NSW Admitted Patient Data Collection </a:t>
            </a:r>
          </a:p>
          <a:p>
            <a:pPr marL="1200150" lvl="1" indent="-457200">
              <a:buFont typeface="+mj-lt"/>
              <a:buAutoNum type="arabicPeriod"/>
            </a:pPr>
            <a:r>
              <a:rPr lang="en-US" sz="1700" dirty="0" smtClean="0">
                <a:latin typeface="Times New Roman" panose="02020603050405020304" pitchFamily="18" charset="0"/>
                <a:cs typeface="Times New Roman" panose="02020603050405020304" pitchFamily="18" charset="0"/>
              </a:rPr>
              <a:t>NSW Emergency Department Data Collection </a:t>
            </a:r>
          </a:p>
          <a:p>
            <a:pPr marL="1200150" lvl="1" indent="-457200">
              <a:buFont typeface="+mj-lt"/>
              <a:buAutoNum type="arabicPeriod"/>
            </a:pPr>
            <a:r>
              <a:rPr lang="en-US" sz="1700" b="0" dirty="0" smtClean="0">
                <a:latin typeface="Times New Roman" panose="02020603050405020304" pitchFamily="18" charset="0"/>
                <a:cs typeface="Times New Roman" panose="02020603050405020304" pitchFamily="18" charset="0"/>
              </a:rPr>
              <a:t>NSW Registry of Birth, Death and Marriages </a:t>
            </a:r>
          </a:p>
          <a:p>
            <a:pPr marL="1200150" lvl="1" indent="-457200">
              <a:buFont typeface="+mj-lt"/>
              <a:buAutoNum type="arabicPeriod"/>
            </a:pPr>
            <a:r>
              <a:rPr lang="en-US" sz="1700" dirty="0" smtClean="0">
                <a:latin typeface="Times New Roman" panose="02020603050405020304" pitchFamily="18" charset="0"/>
                <a:cs typeface="Times New Roman" panose="02020603050405020304" pitchFamily="18" charset="0"/>
              </a:rPr>
              <a:t>NSW Mental Health Ambulatory Data Collection </a:t>
            </a:r>
          </a:p>
          <a:p>
            <a:pPr marL="1200150" lvl="1" indent="-457200">
              <a:buFont typeface="+mj-lt"/>
              <a:buAutoNum type="arabicPeriod"/>
            </a:pPr>
            <a:r>
              <a:rPr lang="en-US" sz="1700" b="0" dirty="0" smtClean="0">
                <a:latin typeface="Times New Roman" panose="02020603050405020304" pitchFamily="18" charset="0"/>
                <a:cs typeface="Times New Roman" panose="02020603050405020304" pitchFamily="18" charset="0"/>
              </a:rPr>
              <a:t>NSW Perinatal Data Collection</a:t>
            </a:r>
          </a:p>
          <a:p>
            <a:pPr marL="1200150" lvl="1" indent="-457200">
              <a:buFont typeface="+mj-lt"/>
              <a:buAutoNum type="arabicPeriod"/>
            </a:pPr>
            <a:r>
              <a:rPr lang="en-US" sz="1700" dirty="0" smtClean="0">
                <a:latin typeface="Times New Roman" panose="02020603050405020304" pitchFamily="18" charset="0"/>
                <a:cs typeface="Times New Roman" panose="02020603050405020304" pitchFamily="18" charset="0"/>
              </a:rPr>
              <a:t>NSW Central Cancer Registry</a:t>
            </a:r>
          </a:p>
          <a:p>
            <a:pPr marL="1200150" lvl="1" indent="-457200">
              <a:buFont typeface="+mj-lt"/>
              <a:buAutoNum type="arabicPeriod"/>
            </a:pPr>
            <a:r>
              <a:rPr lang="en-US" sz="1700" b="0" dirty="0" smtClean="0">
                <a:latin typeface="Times New Roman" panose="02020603050405020304" pitchFamily="18" charset="0"/>
                <a:cs typeface="Times New Roman" panose="02020603050405020304" pitchFamily="18" charset="0"/>
              </a:rPr>
              <a:t>NSW Pap Test Registry</a:t>
            </a:r>
          </a:p>
          <a:p>
            <a:pPr marL="1200150" lvl="1" indent="-457200">
              <a:buFont typeface="+mj-lt"/>
              <a:buAutoNum type="arabicPeriod"/>
            </a:pPr>
            <a:r>
              <a:rPr lang="en-US" sz="1700" dirty="0" smtClean="0">
                <a:latin typeface="Times New Roman" panose="02020603050405020304" pitchFamily="18" charset="0"/>
                <a:cs typeface="Times New Roman" panose="02020603050405020304" pitchFamily="18" charset="0"/>
              </a:rPr>
              <a:t>NSW Notifiable Conditions Information Management System</a:t>
            </a:r>
            <a:endParaRPr lang="en-US" sz="1700" b="0" dirty="0" smtClean="0">
              <a:latin typeface="Times New Roman" panose="02020603050405020304" pitchFamily="18" charset="0"/>
              <a:cs typeface="Times New Roman" panose="02020603050405020304" pitchFamily="18" charset="0"/>
            </a:endParaRPr>
          </a:p>
          <a:p>
            <a:pPr marL="457200" lvl="0" indent="-457200">
              <a:buFont typeface="Arial" panose="020B0604020202020204" pitchFamily="34" charset="0"/>
              <a:buChar char="•"/>
            </a:pPr>
            <a:endParaRPr lang="en-US" sz="2100" b="0" dirty="0">
              <a:latin typeface="Times New Roman" panose="02020603050405020304"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endParaRPr lang="en-US" dirty="0" smtClean="0"/>
          </a:p>
        </p:txBody>
      </p:sp>
    </p:spTree>
    <p:extLst>
      <p:ext uri="{BB962C8B-B14F-4D97-AF65-F5344CB8AC3E}">
        <p14:creationId xmlns:p14="http://schemas.microsoft.com/office/powerpoint/2010/main" val="812944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Kirby_Templates_2017">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2 Contents">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2 Contents">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02 Contents">
  <a:themeElements>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E66423"/>
    </a:dk2>
    <a:lt2>
      <a:srgbClr val="BE9D5A"/>
    </a:lt2>
    <a:accent1>
      <a:srgbClr val="F06E82"/>
    </a:accent1>
    <a:accent2>
      <a:srgbClr val="C3141E"/>
    </a:accent2>
    <a:accent3>
      <a:srgbClr val="6E418C"/>
    </a:accent3>
    <a:accent4>
      <a:srgbClr val="00AACD"/>
    </a:accent4>
    <a:accent5>
      <a:srgbClr val="145A82"/>
    </a:accent5>
    <a:accent6>
      <a:srgbClr val="1E783C"/>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A91CD5DE-8177-4AB0-84A0-328B835DCF75}"/>
</file>

<file path=customXml/itemProps2.xml><?xml version="1.0" encoding="utf-8"?>
<ds:datastoreItem xmlns:ds="http://schemas.openxmlformats.org/officeDocument/2006/customXml" ds:itemID="{CF1CB499-FAB4-4B07-8FB6-37062F9C43B3}"/>
</file>

<file path=customXml/itemProps3.xml><?xml version="1.0" encoding="utf-8"?>
<ds:datastoreItem xmlns:ds="http://schemas.openxmlformats.org/officeDocument/2006/customXml" ds:itemID="{C609ADF6-7B89-4E83-BA3D-96242B6C0700}"/>
</file>

<file path=docProps/app.xml><?xml version="1.0" encoding="utf-8"?>
<Properties xmlns="http://schemas.openxmlformats.org/officeDocument/2006/extended-properties" xmlns:vt="http://schemas.openxmlformats.org/officeDocument/2006/docPropsVTypes">
  <Template>Kirby_Templates_2017</Template>
  <TotalTime>8209</TotalTime>
  <Words>2813</Words>
  <Application>Microsoft Office PowerPoint</Application>
  <PresentationFormat>On-screen Show (4:3)</PresentationFormat>
  <Paragraphs>787</Paragraphs>
  <Slides>48</Slides>
  <Notes>48</Notes>
  <HiddenSlides>0</HiddenSlides>
  <MMClips>0</MMClips>
  <ScaleCrop>false</ScaleCrop>
  <HeadingPairs>
    <vt:vector size="4" baseType="variant">
      <vt:variant>
        <vt:lpstr>Theme</vt:lpstr>
      </vt:variant>
      <vt:variant>
        <vt:i4>4</vt:i4>
      </vt:variant>
      <vt:variant>
        <vt:lpstr>Slide Titles</vt:lpstr>
      </vt:variant>
      <vt:variant>
        <vt:i4>48</vt:i4>
      </vt:variant>
    </vt:vector>
  </HeadingPairs>
  <TitlesOfParts>
    <vt:vector size="52" baseType="lpstr">
      <vt:lpstr>Kirby_Templates_2017</vt:lpstr>
      <vt:lpstr>02 Contents</vt:lpstr>
      <vt:lpstr>1_02 Contents</vt:lpstr>
      <vt:lpstr>2_02 Contents</vt:lpstr>
      <vt:lpstr>The role of mental health treatment in preventing offending behaviour</vt:lpstr>
      <vt:lpstr>PowerPoint Presentation</vt:lpstr>
      <vt:lpstr>PowerPoint Presentation</vt:lpstr>
      <vt:lpstr>Psychosis </vt:lpstr>
      <vt:lpstr>Background  </vt:lpstr>
      <vt:lpstr>The Relationship between psychosis and offending – Data linkage Study</vt:lpstr>
      <vt:lpstr>The relationship between psychosis and offending in NSW</vt:lpstr>
      <vt:lpstr>The relationship between psychosis and offending in NSW</vt:lpstr>
      <vt:lpstr>The relationship between psychosis and offending in NSW</vt:lpstr>
      <vt:lpstr>The relationship between psychosis and offending in NSW </vt:lpstr>
      <vt:lpstr>The relationship between psychosis and offending in NSW</vt:lpstr>
      <vt:lpstr>PowerPoint Presentation</vt:lpstr>
      <vt:lpstr>Court Diversion and  Re-offending</vt:lpstr>
      <vt:lpstr>PowerPoint Presentation</vt:lpstr>
      <vt:lpstr>Court liaison/diversion services </vt:lpstr>
      <vt:lpstr>Section 32 &amp; Section 33 Treatment orders 2001-2012</vt:lpstr>
      <vt:lpstr>PowerPoint Presentation</vt:lpstr>
      <vt:lpstr>PowerPoint Presentation</vt:lpstr>
      <vt:lpstr>Outcomes of interest SCCLS sub-study</vt:lpstr>
      <vt:lpstr> Analysis</vt:lpstr>
      <vt:lpstr> Treatment and comparison groups  </vt:lpstr>
      <vt:lpstr> Characteristics of the treatment order vs comparison (punitive) groups  </vt:lpstr>
      <vt:lpstr> Incidence of re-offending  (treatment order group vs comparison group)</vt:lpstr>
      <vt:lpstr>PowerPoint Presentation</vt:lpstr>
      <vt:lpstr>PowerPoint Presentation</vt:lpstr>
      <vt:lpstr>PowerPoint Presentation</vt:lpstr>
      <vt:lpstr>PowerPoint Presentation</vt:lpstr>
      <vt:lpstr>PowerPoint Presentation</vt:lpstr>
      <vt:lpstr>Factors associated with re-offending: offenders with psychosis,  2001 – 2012 (7,743) </vt:lpstr>
      <vt:lpstr> Conclusion</vt:lpstr>
      <vt:lpstr>Clinical contact with health services associate with treatment of mental illness and  Re-offending</vt:lpstr>
      <vt:lpstr>Clinical contact with health services associated with treatment and re-offending</vt:lpstr>
      <vt:lpstr>Study plan </vt:lpstr>
      <vt:lpstr> Analysis</vt:lpstr>
      <vt:lpstr>PowerPoint Presentation</vt:lpstr>
      <vt:lpstr> </vt:lpstr>
      <vt:lpstr>Court outcome for first offence</vt:lpstr>
      <vt:lpstr>Contact with health services for mental health treatment during follow-up  (July 2001 – December 2008)</vt:lpstr>
      <vt:lpstr>Number of contact with health services for mental health treatment during the follow –up (July 2001 – December 2008) </vt:lpstr>
      <vt:lpstr>Type of health services contacted during the follow – up for treatment of mental health problem (July 2001 – December 2008)</vt:lpstr>
      <vt:lpstr>Factors associated with clinical contact with health services for treatment of mental health problem during the follow up</vt:lpstr>
      <vt:lpstr>Incidence of re-offending during the follow up period </vt:lpstr>
      <vt:lpstr>Time to re-offend  (clinical contact group  vs no clinical contact groups)</vt:lpstr>
      <vt:lpstr>Time to re-offend (clinical contact vs no clinical contact groups with violent or non-violent first offence)</vt:lpstr>
      <vt:lpstr>Predictors of re-offending in men and women during the follow up</vt:lpstr>
      <vt:lpstr>Predictors of re-offending by type of offence during the follow up</vt:lpstr>
      <vt:lpstr>Conclusion</vt:lpstr>
      <vt:lpstr>Thank you</vt:lpstr>
    </vt:vector>
  </TitlesOfParts>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Armita Adily - The role of mental health treatment in preventing offending behaviour</dc:title>
  <dc:creator>Armita Adily</dc:creator>
  <cp:lastModifiedBy>Armita Adily</cp:lastModifiedBy>
  <cp:revision>962</cp:revision>
  <cp:lastPrinted>2019-02-11T04:44:26Z</cp:lastPrinted>
  <dcterms:created xsi:type="dcterms:W3CDTF">2017-02-27T03:54:55Z</dcterms:created>
  <dcterms:modified xsi:type="dcterms:W3CDTF">2019-02-12T08:33:29Z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