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charts/chart9.xml" ContentType="application/vnd.openxmlformats-officedocument.drawingml.chart+xml"/>
  <Override PartName="/ppt/theme/theme1.xml" ContentType="application/vnd.openxmlformats-officedocument.theme+xml"/>
  <Override PartName="/ppt/theme/themeOverride8.xml" ContentType="application/vnd.openxmlformats-officedocument.themeOverride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theme/themeOverride9.xml" ContentType="application/vnd.openxmlformats-officedocument.themeOverride+xml"/>
  <Override PartName="/ppt/notesMasters/notesMaster1.xml" ContentType="application/vnd.openxmlformats-officedocument.presentationml.notesMaster+xml"/>
  <Override PartName="/ppt/charts/chart8.xml" ContentType="application/vnd.openxmlformats-officedocument.drawingml.chart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theme/theme3.xml" ContentType="application/vnd.openxmlformats-officedocument.theme+xml"/>
  <Override PartName="/ppt/diagrams/quickStyle1.xml" ContentType="application/vnd.openxmlformats-officedocument.drawingml.diagramStyle+xml"/>
  <Override PartName="/ppt/theme/themeOverride3.xml" ContentType="application/vnd.openxmlformats-officedocument.themeOverrid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theme/themeOverride2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  <p:sldMasterId id="2147483663" r:id="rId2"/>
  </p:sldMasterIdLst>
  <p:notesMasterIdLst>
    <p:notesMasterId r:id="rId32"/>
  </p:notesMasterIdLst>
  <p:handoutMasterIdLst>
    <p:handoutMasterId r:id="rId33"/>
  </p:handoutMasterIdLst>
  <p:sldIdLst>
    <p:sldId id="399" r:id="rId3"/>
    <p:sldId id="544" r:id="rId4"/>
    <p:sldId id="562" r:id="rId5"/>
    <p:sldId id="531" r:id="rId6"/>
    <p:sldId id="580" r:id="rId7"/>
    <p:sldId id="545" r:id="rId8"/>
    <p:sldId id="547" r:id="rId9"/>
    <p:sldId id="538" r:id="rId10"/>
    <p:sldId id="557" r:id="rId11"/>
    <p:sldId id="577" r:id="rId12"/>
    <p:sldId id="535" r:id="rId13"/>
    <p:sldId id="560" r:id="rId14"/>
    <p:sldId id="576" r:id="rId15"/>
    <p:sldId id="573" r:id="rId16"/>
    <p:sldId id="571" r:id="rId17"/>
    <p:sldId id="559" r:id="rId18"/>
    <p:sldId id="555" r:id="rId19"/>
    <p:sldId id="554" r:id="rId20"/>
    <p:sldId id="581" r:id="rId21"/>
    <p:sldId id="575" r:id="rId22"/>
    <p:sldId id="566" r:id="rId23"/>
    <p:sldId id="578" r:id="rId24"/>
    <p:sldId id="582" r:id="rId25"/>
    <p:sldId id="563" r:id="rId26"/>
    <p:sldId id="583" r:id="rId27"/>
    <p:sldId id="584" r:id="rId28"/>
    <p:sldId id="574" r:id="rId29"/>
    <p:sldId id="548" r:id="rId30"/>
    <p:sldId id="533" r:id="rId31"/>
  </p:sldIdLst>
  <p:sldSz cx="9144000" cy="6858000" type="screen4x3"/>
  <p:notesSz cx="68199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4DA7"/>
    <a:srgbClr val="05B2C9"/>
    <a:srgbClr val="047A86"/>
    <a:srgbClr val="095C81"/>
    <a:srgbClr val="384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82734" autoAdjust="0"/>
  </p:normalViewPr>
  <p:slideViewPr>
    <p:cSldViewPr>
      <p:cViewPr varScale="1">
        <p:scale>
          <a:sx n="74" d="100"/>
          <a:sy n="74" d="100"/>
        </p:scale>
        <p:origin x="4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2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1302"/>
    </p:cViewPr>
  </p:sorterViewPr>
  <p:notesViewPr>
    <p:cSldViewPr>
      <p:cViewPr varScale="1">
        <p:scale>
          <a:sx n="80" d="100"/>
          <a:sy n="80" d="100"/>
        </p:scale>
        <p:origin x="-2070" y="-90"/>
      </p:cViewPr>
      <p:guideLst>
        <p:guide orient="horz" pos="3124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ustomXml" Target="../customXml/item2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chowdhury\Desktop\Book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chowdhury\Desktop\h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chowdhury\Desktop\h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3"/>
          <c:order val="3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</c:v>
                </c:pt>
                <c:pt idx="2">
                  <c:v>Schizophrenia </c:v>
                </c:pt>
                <c:pt idx="3">
                  <c:v>Psychotic</c:v>
                </c:pt>
                <c:pt idx="4">
                  <c:v>Schizophrenia &amp; Mood</c:v>
                </c:pt>
                <c:pt idx="5">
                  <c:v>Schizophrenia &amp; Psychotic</c:v>
                </c:pt>
                <c:pt idx="6">
                  <c:v>others</c:v>
                </c:pt>
              </c:strCache>
            </c:strRef>
          </c:cat>
          <c:val>
            <c:numRef>
              <c:f>Sheet2!$E$4:$E$10</c:f>
            </c:numRef>
          </c:val>
        </c:ser>
        <c:ser>
          <c:idx val="2"/>
          <c:order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</c:v>
                </c:pt>
                <c:pt idx="2">
                  <c:v>Schizophrenia </c:v>
                </c:pt>
                <c:pt idx="3">
                  <c:v>Psychotic</c:v>
                </c:pt>
                <c:pt idx="4">
                  <c:v>Schizophrenia &amp; Mood</c:v>
                </c:pt>
                <c:pt idx="5">
                  <c:v>Schizophrenia &amp; Psychotic</c:v>
                </c:pt>
                <c:pt idx="6">
                  <c:v>others</c:v>
                </c:pt>
              </c:strCache>
            </c:strRef>
          </c:cat>
          <c:val>
            <c:numRef>
              <c:f>Sheet2!$D$4:$D$10</c:f>
            </c:numRef>
          </c:val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</c:v>
                </c:pt>
                <c:pt idx="2">
                  <c:v>Schizophrenia </c:v>
                </c:pt>
                <c:pt idx="3">
                  <c:v>Psychotic</c:v>
                </c:pt>
                <c:pt idx="4">
                  <c:v>Schizophrenia &amp; Mood</c:v>
                </c:pt>
                <c:pt idx="5">
                  <c:v>Schizophrenia &amp; Psychotic</c:v>
                </c:pt>
                <c:pt idx="6">
                  <c:v>others</c:v>
                </c:pt>
              </c:strCache>
            </c:strRef>
          </c:cat>
          <c:val>
            <c:numRef>
              <c:f>Sheet2!$C$4:$C$10</c:f>
            </c:numRef>
          </c:val>
        </c:ser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</c:v>
                </c:pt>
                <c:pt idx="2">
                  <c:v>Schizophrenia </c:v>
                </c:pt>
                <c:pt idx="3">
                  <c:v>Psychotic</c:v>
                </c:pt>
                <c:pt idx="4">
                  <c:v>Schizophrenia &amp; Mood</c:v>
                </c:pt>
                <c:pt idx="5">
                  <c:v>Schizophrenia &amp; Psychotic</c:v>
                </c:pt>
                <c:pt idx="6">
                  <c:v>others</c:v>
                </c:pt>
              </c:strCache>
            </c:strRef>
          </c:cat>
          <c:val>
            <c:numRef>
              <c:f>Sheet2!$B$4:$B$10</c:f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858142578901925"/>
          <c:y val="0.20937878481224118"/>
          <c:w val="0.66255449769804697"/>
          <c:h val="0.71016939895976894"/>
        </c:manualLayout>
      </c:layout>
      <c:pieChart>
        <c:varyColors val="1"/>
        <c:ser>
          <c:idx val="3"/>
          <c:order val="3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MoodAffective Disorder</c:v>
                </c:pt>
                <c:pt idx="2">
                  <c:v>Schizophrenia and Delusional Disorder </c:v>
                </c:pt>
                <c:pt idx="3">
                  <c:v>Psychotic Disorder-Psychoactive Substance Use</c:v>
                </c:pt>
                <c:pt idx="4">
                  <c:v>Schizophrenia and Delusional Disorder &amp; Mood Affective Disorder</c:v>
                </c:pt>
                <c:pt idx="5">
                  <c:v>Schizophreniaand Delusional Disorder &amp; Psychotic Disorder</c:v>
                </c:pt>
                <c:pt idx="6">
                  <c:v>Others</c:v>
                </c:pt>
              </c:strCache>
            </c:strRef>
          </c:cat>
          <c:val>
            <c:numRef>
              <c:f>Sheet2!$E$4:$E$10</c:f>
            </c:numRef>
          </c:val>
        </c:ser>
        <c:ser>
          <c:idx val="2"/>
          <c:order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MoodAffective Disorder</c:v>
                </c:pt>
                <c:pt idx="2">
                  <c:v>Schizophrenia and Delusional Disorder </c:v>
                </c:pt>
                <c:pt idx="3">
                  <c:v>Psychotic Disorder-Psychoactive Substance Use</c:v>
                </c:pt>
                <c:pt idx="4">
                  <c:v>Schizophrenia and Delusional Disorder &amp; Mood Affective Disorder</c:v>
                </c:pt>
                <c:pt idx="5">
                  <c:v>Schizophreniaand Delusional Disorder &amp; Psychotic Disorder</c:v>
                </c:pt>
                <c:pt idx="6">
                  <c:v>Others</c:v>
                </c:pt>
              </c:strCache>
            </c:strRef>
          </c:cat>
          <c:val>
            <c:numRef>
              <c:f>Sheet2!$D$4:$D$10</c:f>
            </c:numRef>
          </c:val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MoodAffective Disorder</c:v>
                </c:pt>
                <c:pt idx="2">
                  <c:v>Schizophrenia and Delusional Disorder </c:v>
                </c:pt>
                <c:pt idx="3">
                  <c:v>Psychotic Disorder-Psychoactive Substance Use</c:v>
                </c:pt>
                <c:pt idx="4">
                  <c:v>Schizophrenia and Delusional Disorder &amp; Mood Affective Disorder</c:v>
                </c:pt>
                <c:pt idx="5">
                  <c:v>Schizophreniaand Delusional Disorder &amp; Psychotic Disorder</c:v>
                </c:pt>
                <c:pt idx="6">
                  <c:v>Others</c:v>
                </c:pt>
              </c:strCache>
            </c:strRef>
          </c:cat>
          <c:val>
            <c:numRef>
              <c:f>Sheet2!$C$4:$C$10</c:f>
            </c:numRef>
          </c:val>
        </c:ser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Sheet2!$A$4:$A$10</c:f>
              <c:strCache>
                <c:ptCount val="7"/>
                <c:pt idx="1">
                  <c:v>MoodAffective Disorder</c:v>
                </c:pt>
                <c:pt idx="2">
                  <c:v>Schizophrenia and Delusional Disorder </c:v>
                </c:pt>
                <c:pt idx="3">
                  <c:v>Psychotic Disorder-Psychoactive Substance Use</c:v>
                </c:pt>
                <c:pt idx="4">
                  <c:v>Schizophrenia and Delusional Disorder &amp; Mood Affective Disorder</c:v>
                </c:pt>
                <c:pt idx="5">
                  <c:v>Schizophreniaand Delusional Disorder &amp; Psychotic Disorder</c:v>
                </c:pt>
                <c:pt idx="6">
                  <c:v>Others</c:v>
                </c:pt>
              </c:strCache>
            </c:strRef>
          </c:cat>
          <c:val>
            <c:numRef>
              <c:f>Sheet2!$B$4:$B$10</c:f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794106210421063"/>
          <c:y val="0.14493153898079295"/>
          <c:w val="0.47237140317742465"/>
          <c:h val="0.76130139500405547"/>
        </c:manualLayout>
      </c:layout>
      <c:pieChart>
        <c:varyColors val="1"/>
        <c:ser>
          <c:idx val="0"/>
          <c:order val="0"/>
          <c:spPr>
            <a:ln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1"/>
                </a:solidFill>
              </a:ln>
            </c:spPr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-0.16917057826908122"/>
                  <c:y val="-0.262066176299434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2458199088990109E-2"/>
                  <c:y val="0.1301430814710300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5001666481502059E-2"/>
                  <c:y val="1.356127113500079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Psychotic </a:t>
                    </a:r>
                    <a:r>
                      <a:rPr lang="en-US" dirty="0" smtClean="0"/>
                      <a:t>Disorder-Psychoactive</a:t>
                    </a:r>
                    <a:r>
                      <a:rPr lang="en-US" baseline="0" dirty="0" smtClean="0"/>
                      <a:t> Substance Use</a:t>
                    </a:r>
                    <a:r>
                      <a:rPr lang="en-US" dirty="0"/>
                      <a:t>
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23407510276635929"/>
                  <c:y val="5.684717624034672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Sheet1!$D$8:$D$11</c:f>
              <c:strCache>
                <c:ptCount val="4"/>
                <c:pt idx="0">
                  <c:v>Schizophrenia and Delusional Disorder</c:v>
                </c:pt>
                <c:pt idx="1">
                  <c:v>Mood Affective Disorders</c:v>
                </c:pt>
                <c:pt idx="2">
                  <c:v>Psychotic Disorder</c:v>
                </c:pt>
                <c:pt idx="3">
                  <c:v>Others</c:v>
                </c:pt>
              </c:strCache>
            </c:strRef>
          </c:cat>
          <c:val>
            <c:numRef>
              <c:f>Sheet1!$E$8:$E$11</c:f>
              <c:numCache>
                <c:formatCode>0%</c:formatCode>
                <c:ptCount val="4"/>
                <c:pt idx="0">
                  <c:v>0.78</c:v>
                </c:pt>
                <c:pt idx="1">
                  <c:v>0.09</c:v>
                </c:pt>
                <c:pt idx="2">
                  <c:v>0.08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c:spPr>
          </c:dPt>
          <c:dPt>
            <c:idx val="2"/>
            <c:bubble3D val="0"/>
            <c:spPr>
              <a:solidFill>
                <a:schemeClr val="accent6">
                  <a:lumMod val="50000"/>
                </a:schemeClr>
              </a:solidFill>
              <a:ln>
                <a:solidFill>
                  <a:schemeClr val="accent1"/>
                </a:solidFill>
              </a:ln>
            </c:spPr>
          </c:dPt>
          <c:dLbls>
            <c:dLbl>
              <c:idx val="1"/>
              <c:layout>
                <c:manualLayout>
                  <c:x val="-4.4145378129506647E-2"/>
                  <c:y val="-2.232576490635366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8247848405193378E-2"/>
                  <c:y val="-4.6647400234231469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Psychotic </a:t>
                    </a:r>
                    <a:r>
                      <a:rPr lang="en-US" dirty="0" smtClean="0"/>
                      <a:t>Disorder-Psychoactive Substance Use</a:t>
                    </a:r>
                    <a:r>
                      <a:rPr lang="en-US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Sheet1!$D$32:$D$35</c:f>
              <c:strCache>
                <c:ptCount val="4"/>
                <c:pt idx="0">
                  <c:v>Schizophrenia and Delusional Disorder</c:v>
                </c:pt>
                <c:pt idx="1">
                  <c:v>Mood Affective Disorders</c:v>
                </c:pt>
                <c:pt idx="2">
                  <c:v>Psychotic Disorder</c:v>
                </c:pt>
                <c:pt idx="3">
                  <c:v>Others</c:v>
                </c:pt>
              </c:strCache>
            </c:strRef>
          </c:cat>
          <c:val>
            <c:numRef>
              <c:f>Sheet1!$E$32:$E$35</c:f>
              <c:numCache>
                <c:formatCode>0%</c:formatCode>
                <c:ptCount val="4"/>
                <c:pt idx="0">
                  <c:v>0.67</c:v>
                </c:pt>
                <c:pt idx="1">
                  <c:v>0.13</c:v>
                </c:pt>
                <c:pt idx="2">
                  <c:v>0.13</c:v>
                </c:pt>
                <c:pt idx="3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Sheet2!$B$13</c:f>
              <c:strCache>
                <c:ptCount val="1"/>
                <c:pt idx="0">
                  <c:v>Schizophrenia and delusional Disorder</c:v>
                </c:pt>
              </c:strCache>
            </c:strRef>
          </c:tx>
          <c:invertIfNegative val="0"/>
          <c:cat>
            <c:strRef>
              <c:f>Sheet2!$C$12:$J$12</c:f>
              <c:strCache>
                <c:ptCount val="8"/>
                <c:pt idx="0">
                  <c:v>&lt;20 Years</c:v>
                </c:pt>
                <c:pt idx="1">
                  <c:v>20-24 Years</c:v>
                </c:pt>
                <c:pt idx="2">
                  <c:v>25-29 Years</c:v>
                </c:pt>
                <c:pt idx="3">
                  <c:v>30-34 Years</c:v>
                </c:pt>
                <c:pt idx="4">
                  <c:v>35-39 Years </c:v>
                </c:pt>
                <c:pt idx="5">
                  <c:v>40-44 Years</c:v>
                </c:pt>
                <c:pt idx="6">
                  <c:v>45-49 Years</c:v>
                </c:pt>
                <c:pt idx="7">
                  <c:v>50+ Years</c:v>
                </c:pt>
              </c:strCache>
            </c:strRef>
          </c:cat>
          <c:val>
            <c:numRef>
              <c:f>Sheet2!$C$13:$J$13</c:f>
              <c:numCache>
                <c:formatCode>General</c:formatCode>
                <c:ptCount val="8"/>
                <c:pt idx="0">
                  <c:v>57.53</c:v>
                </c:pt>
                <c:pt idx="1">
                  <c:v>60.76</c:v>
                </c:pt>
                <c:pt idx="2">
                  <c:v>63.51</c:v>
                </c:pt>
                <c:pt idx="3">
                  <c:v>63.41</c:v>
                </c:pt>
                <c:pt idx="4">
                  <c:v>64.760000000000005</c:v>
                </c:pt>
                <c:pt idx="5">
                  <c:v>64.97</c:v>
                </c:pt>
                <c:pt idx="6">
                  <c:v>65.19</c:v>
                </c:pt>
                <c:pt idx="7">
                  <c:v>63.84</c:v>
                </c:pt>
              </c:numCache>
            </c:numRef>
          </c:val>
        </c:ser>
        <c:ser>
          <c:idx val="1"/>
          <c:order val="1"/>
          <c:tx>
            <c:strRef>
              <c:f>Sheet2!$B$14</c:f>
              <c:strCache>
                <c:ptCount val="1"/>
                <c:pt idx="0">
                  <c:v>Mood Affective Disorders</c:v>
                </c:pt>
              </c:strCache>
            </c:strRef>
          </c:tx>
          <c:invertIfNegative val="0"/>
          <c:cat>
            <c:strRef>
              <c:f>Sheet2!$C$12:$J$12</c:f>
              <c:strCache>
                <c:ptCount val="8"/>
                <c:pt idx="0">
                  <c:v>&lt;20 Years</c:v>
                </c:pt>
                <c:pt idx="1">
                  <c:v>20-24 Years</c:v>
                </c:pt>
                <c:pt idx="2">
                  <c:v>25-29 Years</c:v>
                </c:pt>
                <c:pt idx="3">
                  <c:v>30-34 Years</c:v>
                </c:pt>
                <c:pt idx="4">
                  <c:v>35-39 Years </c:v>
                </c:pt>
                <c:pt idx="5">
                  <c:v>40-44 Years</c:v>
                </c:pt>
                <c:pt idx="6">
                  <c:v>45-49 Years</c:v>
                </c:pt>
                <c:pt idx="7">
                  <c:v>50+ Years</c:v>
                </c:pt>
              </c:strCache>
            </c:strRef>
          </c:cat>
          <c:val>
            <c:numRef>
              <c:f>Sheet2!$C$14:$J$14</c:f>
              <c:numCache>
                <c:formatCode>General</c:formatCode>
                <c:ptCount val="8"/>
                <c:pt idx="0">
                  <c:v>13.51</c:v>
                </c:pt>
                <c:pt idx="1">
                  <c:v>9.76</c:v>
                </c:pt>
                <c:pt idx="2">
                  <c:v>10.220000000000001</c:v>
                </c:pt>
                <c:pt idx="3">
                  <c:v>12.04</c:v>
                </c:pt>
                <c:pt idx="4">
                  <c:v>13.77</c:v>
                </c:pt>
                <c:pt idx="5">
                  <c:v>15.12</c:v>
                </c:pt>
                <c:pt idx="6">
                  <c:v>16.28</c:v>
                </c:pt>
                <c:pt idx="7">
                  <c:v>17.53</c:v>
                </c:pt>
              </c:numCache>
            </c:numRef>
          </c:val>
        </c:ser>
        <c:ser>
          <c:idx val="2"/>
          <c:order val="2"/>
          <c:tx>
            <c:strRef>
              <c:f>Sheet2!$B$15</c:f>
              <c:strCache>
                <c:ptCount val="1"/>
                <c:pt idx="0">
                  <c:v>Psychotic Disorder -Psychoactice Substance Use</c:v>
                </c:pt>
              </c:strCache>
            </c:strRef>
          </c:tx>
          <c:invertIfNegative val="0"/>
          <c:cat>
            <c:strRef>
              <c:f>Sheet2!$C$12:$J$12</c:f>
              <c:strCache>
                <c:ptCount val="8"/>
                <c:pt idx="0">
                  <c:v>&lt;20 Years</c:v>
                </c:pt>
                <c:pt idx="1">
                  <c:v>20-24 Years</c:v>
                </c:pt>
                <c:pt idx="2">
                  <c:v>25-29 Years</c:v>
                </c:pt>
                <c:pt idx="3">
                  <c:v>30-34 Years</c:v>
                </c:pt>
                <c:pt idx="4">
                  <c:v>35-39 Years </c:v>
                </c:pt>
                <c:pt idx="5">
                  <c:v>40-44 Years</c:v>
                </c:pt>
                <c:pt idx="6">
                  <c:v>45-49 Years</c:v>
                </c:pt>
                <c:pt idx="7">
                  <c:v>50+ Years</c:v>
                </c:pt>
              </c:strCache>
            </c:strRef>
          </c:cat>
          <c:val>
            <c:numRef>
              <c:f>Sheet2!$C$15:$J$15</c:f>
              <c:numCache>
                <c:formatCode>General</c:formatCode>
                <c:ptCount val="8"/>
                <c:pt idx="0">
                  <c:v>24.28</c:v>
                </c:pt>
                <c:pt idx="1">
                  <c:v>23.83</c:v>
                </c:pt>
                <c:pt idx="2">
                  <c:v>21.79</c:v>
                </c:pt>
                <c:pt idx="3">
                  <c:v>20.56</c:v>
                </c:pt>
                <c:pt idx="4">
                  <c:v>17.82</c:v>
                </c:pt>
                <c:pt idx="5">
                  <c:v>15.95</c:v>
                </c:pt>
                <c:pt idx="6">
                  <c:v>14.16</c:v>
                </c:pt>
                <c:pt idx="7">
                  <c:v>6.32</c:v>
                </c:pt>
              </c:numCache>
            </c:numRef>
          </c:val>
        </c:ser>
        <c:ser>
          <c:idx val="3"/>
          <c:order val="3"/>
          <c:tx>
            <c:strRef>
              <c:f>Sheet2!$B$16</c:f>
              <c:strCache>
                <c:ptCount val="1"/>
                <c:pt idx="0">
                  <c:v>Others</c:v>
                </c:pt>
              </c:strCache>
            </c:strRef>
          </c:tx>
          <c:invertIfNegative val="0"/>
          <c:cat>
            <c:strRef>
              <c:f>Sheet2!$C$12:$J$12</c:f>
              <c:strCache>
                <c:ptCount val="8"/>
                <c:pt idx="0">
                  <c:v>&lt;20 Years</c:v>
                </c:pt>
                <c:pt idx="1">
                  <c:v>20-24 Years</c:v>
                </c:pt>
                <c:pt idx="2">
                  <c:v>25-29 Years</c:v>
                </c:pt>
                <c:pt idx="3">
                  <c:v>30-34 Years</c:v>
                </c:pt>
                <c:pt idx="4">
                  <c:v>35-39 Years </c:v>
                </c:pt>
                <c:pt idx="5">
                  <c:v>40-44 Years</c:v>
                </c:pt>
                <c:pt idx="6">
                  <c:v>45-49 Years</c:v>
                </c:pt>
                <c:pt idx="7">
                  <c:v>50+ Years</c:v>
                </c:pt>
              </c:strCache>
            </c:strRef>
          </c:cat>
          <c:val>
            <c:numRef>
              <c:f>Sheet2!$C$16:$J$16</c:f>
              <c:numCache>
                <c:formatCode>General</c:formatCode>
                <c:ptCount val="8"/>
                <c:pt idx="0">
                  <c:v>4.68</c:v>
                </c:pt>
                <c:pt idx="1">
                  <c:v>5.65</c:v>
                </c:pt>
                <c:pt idx="2">
                  <c:v>4.49</c:v>
                </c:pt>
                <c:pt idx="3">
                  <c:v>3.99</c:v>
                </c:pt>
                <c:pt idx="4">
                  <c:v>3.64</c:v>
                </c:pt>
                <c:pt idx="5">
                  <c:v>3.96</c:v>
                </c:pt>
                <c:pt idx="6">
                  <c:v>4.37</c:v>
                </c:pt>
                <c:pt idx="7">
                  <c:v>12.32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2029392"/>
        <c:axId val="272024688"/>
        <c:axId val="0"/>
      </c:bar3DChart>
      <c:catAx>
        <c:axId val="272029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72024688"/>
        <c:crosses val="autoZero"/>
        <c:auto val="1"/>
        <c:lblAlgn val="ctr"/>
        <c:lblOffset val="100"/>
        <c:noMultiLvlLbl val="0"/>
      </c:catAx>
      <c:valAx>
        <c:axId val="272024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7202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941424050730552"/>
          <c:y val="0.19625620033871755"/>
          <c:w val="0.27058575949269453"/>
          <c:h val="0.61811436068734227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Sheet2!$B$40:$B$41</c:f>
              <c:strCache>
                <c:ptCount val="1"/>
                <c:pt idx="0">
                  <c:v>Male</c:v>
                </c:pt>
              </c:strCache>
            </c:strRef>
          </c:tx>
          <c:invertIfNegative val="0"/>
          <c:cat>
            <c:strRef>
              <c:f>Sheet2!$D$42:$D$57</c:f>
              <c:strCache>
                <c:ptCount val="16"/>
                <c:pt idx="0">
                  <c:v>Abduction,Harassment</c:v>
                </c:pt>
                <c:pt idx="1">
                  <c:v>Acts intended to cause injury</c:v>
                </c:pt>
                <c:pt idx="2">
                  <c:v>Burglary, break and enter</c:v>
                </c:pt>
                <c:pt idx="3">
                  <c:v>Dangerous or negligent</c:v>
                </c:pt>
                <c:pt idx="4">
                  <c:v>Drugs</c:v>
                </c:pt>
                <c:pt idx="5">
                  <c:v>Fraud</c:v>
                </c:pt>
                <c:pt idx="6">
                  <c:v>Government procedures</c:v>
                </c:pt>
                <c:pt idx="7">
                  <c:v>Homicide</c:v>
                </c:pt>
                <c:pt idx="8">
                  <c:v>Miscellaneous</c:v>
                </c:pt>
                <c:pt idx="9">
                  <c:v>Property damage and Environmental pollut</c:v>
                </c:pt>
                <c:pt idx="10">
                  <c:v>Public order</c:v>
                </c:pt>
                <c:pt idx="11">
                  <c:v>Robbery, extortion</c:v>
                </c:pt>
                <c:pt idx="12">
                  <c:v>Sexual</c:v>
                </c:pt>
                <c:pt idx="13">
                  <c:v>Theft</c:v>
                </c:pt>
                <c:pt idx="14">
                  <c:v>Traffic</c:v>
                </c:pt>
                <c:pt idx="15">
                  <c:v>Weapons</c:v>
                </c:pt>
              </c:strCache>
            </c:strRef>
          </c:cat>
          <c:val>
            <c:numRef>
              <c:f>Sheet2!$B$42:$B$57</c:f>
              <c:numCache>
                <c:formatCode>General</c:formatCode>
                <c:ptCount val="16"/>
                <c:pt idx="0">
                  <c:v>1.1399999999999999</c:v>
                </c:pt>
                <c:pt idx="1">
                  <c:v>17.09</c:v>
                </c:pt>
                <c:pt idx="2">
                  <c:v>3.23</c:v>
                </c:pt>
                <c:pt idx="3">
                  <c:v>2.84</c:v>
                </c:pt>
                <c:pt idx="4">
                  <c:v>10.25</c:v>
                </c:pt>
                <c:pt idx="5">
                  <c:v>3.4</c:v>
                </c:pt>
                <c:pt idx="6">
                  <c:v>18.98</c:v>
                </c:pt>
                <c:pt idx="7">
                  <c:v>0.14000000000000001</c:v>
                </c:pt>
                <c:pt idx="8">
                  <c:v>1.1399999999999999</c:v>
                </c:pt>
                <c:pt idx="9">
                  <c:v>8.0299999999999994</c:v>
                </c:pt>
                <c:pt idx="10">
                  <c:v>11.73</c:v>
                </c:pt>
                <c:pt idx="11">
                  <c:v>1.1299999999999999</c:v>
                </c:pt>
                <c:pt idx="12">
                  <c:v>0.86</c:v>
                </c:pt>
                <c:pt idx="13">
                  <c:v>13.6</c:v>
                </c:pt>
                <c:pt idx="14">
                  <c:v>5.26</c:v>
                </c:pt>
                <c:pt idx="15">
                  <c:v>1.19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2029000"/>
        <c:axId val="272031744"/>
        <c:axId val="0"/>
      </c:bar3DChart>
      <c:catAx>
        <c:axId val="272029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72031744"/>
        <c:crosses val="autoZero"/>
        <c:auto val="1"/>
        <c:lblAlgn val="ctr"/>
        <c:lblOffset val="100"/>
        <c:noMultiLvlLbl val="0"/>
      </c:catAx>
      <c:valAx>
        <c:axId val="272031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720290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273146003808348"/>
          <c:y val="9.7595009404516528E-2"/>
          <c:w val="0.86726853996191655"/>
          <c:h val="0.5165559980836623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Sheet2!$I$40:$I$41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F79646">
                <a:lumMod val="50000"/>
              </a:srgbClr>
            </a:solidFill>
          </c:spPr>
          <c:invertIfNegative val="0"/>
          <c:cat>
            <c:strRef>
              <c:f>Sheet2!$D$42:$D$57</c:f>
              <c:strCache>
                <c:ptCount val="16"/>
                <c:pt idx="0">
                  <c:v>Abduction,Harassment</c:v>
                </c:pt>
                <c:pt idx="1">
                  <c:v>Acts intended to cause injury</c:v>
                </c:pt>
                <c:pt idx="2">
                  <c:v>Burglary, break and enter</c:v>
                </c:pt>
                <c:pt idx="3">
                  <c:v>Dangerous or negligent</c:v>
                </c:pt>
                <c:pt idx="4">
                  <c:v>Drugs</c:v>
                </c:pt>
                <c:pt idx="5">
                  <c:v>Fraud</c:v>
                </c:pt>
                <c:pt idx="6">
                  <c:v>Government procedures</c:v>
                </c:pt>
                <c:pt idx="7">
                  <c:v>Homicide</c:v>
                </c:pt>
                <c:pt idx="8">
                  <c:v>Miscellaneous</c:v>
                </c:pt>
                <c:pt idx="9">
                  <c:v>Property damage and Environmental pollut</c:v>
                </c:pt>
                <c:pt idx="10">
                  <c:v>Public order</c:v>
                </c:pt>
                <c:pt idx="11">
                  <c:v>Robbery, extortion</c:v>
                </c:pt>
                <c:pt idx="12">
                  <c:v>Sexual</c:v>
                </c:pt>
                <c:pt idx="13">
                  <c:v>Theft</c:v>
                </c:pt>
                <c:pt idx="14">
                  <c:v>Traffic</c:v>
                </c:pt>
                <c:pt idx="15">
                  <c:v>Weapons</c:v>
                </c:pt>
              </c:strCache>
            </c:strRef>
          </c:cat>
          <c:val>
            <c:numRef>
              <c:f>Sheet2!$I$42:$I$57</c:f>
              <c:numCache>
                <c:formatCode>General</c:formatCode>
                <c:ptCount val="16"/>
                <c:pt idx="0">
                  <c:v>0.86</c:v>
                </c:pt>
                <c:pt idx="1">
                  <c:v>19.07</c:v>
                </c:pt>
                <c:pt idx="2">
                  <c:v>1.39</c:v>
                </c:pt>
                <c:pt idx="3">
                  <c:v>2.81</c:v>
                </c:pt>
                <c:pt idx="4">
                  <c:v>7.89</c:v>
                </c:pt>
                <c:pt idx="5">
                  <c:v>5.14</c:v>
                </c:pt>
                <c:pt idx="6">
                  <c:v>19.73</c:v>
                </c:pt>
                <c:pt idx="7">
                  <c:v>0.11</c:v>
                </c:pt>
                <c:pt idx="8">
                  <c:v>1.79</c:v>
                </c:pt>
                <c:pt idx="9">
                  <c:v>6.94</c:v>
                </c:pt>
                <c:pt idx="10">
                  <c:v>10.19</c:v>
                </c:pt>
                <c:pt idx="11">
                  <c:v>0.64</c:v>
                </c:pt>
                <c:pt idx="12">
                  <c:v>0.06</c:v>
                </c:pt>
                <c:pt idx="13">
                  <c:v>19.04</c:v>
                </c:pt>
                <c:pt idx="14">
                  <c:v>4.0199999999999996</c:v>
                </c:pt>
                <c:pt idx="15">
                  <c:v>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7183040"/>
        <c:axId val="327183432"/>
        <c:axId val="0"/>
      </c:bar3DChart>
      <c:catAx>
        <c:axId val="327183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27183432"/>
        <c:crosses val="autoZero"/>
        <c:auto val="1"/>
        <c:lblAlgn val="ctr"/>
        <c:lblOffset val="100"/>
        <c:noMultiLvlLbl val="0"/>
      </c:catAx>
      <c:valAx>
        <c:axId val="327183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2718304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Sheet2!$B$93</c:f>
              <c:strCache>
                <c:ptCount val="1"/>
                <c:pt idx="0">
                  <c:v>Indigenous</c:v>
                </c:pt>
              </c:strCache>
            </c:strRef>
          </c:tx>
          <c:invertIfNegative val="0"/>
          <c:cat>
            <c:strRef>
              <c:f>Sheet2!$E$98:$E$113</c:f>
              <c:strCache>
                <c:ptCount val="16"/>
                <c:pt idx="0">
                  <c:v>Abduction,Harassment</c:v>
                </c:pt>
                <c:pt idx="1">
                  <c:v>Acts intended to cause injury</c:v>
                </c:pt>
                <c:pt idx="2">
                  <c:v>Burglary, break and enter</c:v>
                </c:pt>
                <c:pt idx="3">
                  <c:v>Dangerous or negligent</c:v>
                </c:pt>
                <c:pt idx="4">
                  <c:v>Drugs</c:v>
                </c:pt>
                <c:pt idx="5">
                  <c:v>Fraud</c:v>
                </c:pt>
                <c:pt idx="6">
                  <c:v>Government procedures</c:v>
                </c:pt>
                <c:pt idx="7">
                  <c:v>Homicide</c:v>
                </c:pt>
                <c:pt idx="8">
                  <c:v>Miscellaneous</c:v>
                </c:pt>
                <c:pt idx="9">
                  <c:v>Property damage and Environmental pollut</c:v>
                </c:pt>
                <c:pt idx="10">
                  <c:v>Public order</c:v>
                </c:pt>
                <c:pt idx="11">
                  <c:v>Robbery, extortion</c:v>
                </c:pt>
                <c:pt idx="12">
                  <c:v>Sexual</c:v>
                </c:pt>
                <c:pt idx="13">
                  <c:v>Theft</c:v>
                </c:pt>
                <c:pt idx="14">
                  <c:v>Traffic</c:v>
                </c:pt>
                <c:pt idx="15">
                  <c:v>Weapons</c:v>
                </c:pt>
              </c:strCache>
            </c:strRef>
          </c:cat>
          <c:val>
            <c:numRef>
              <c:f>Sheet2!$B$94:$B$109</c:f>
              <c:numCache>
                <c:formatCode>General</c:formatCode>
                <c:ptCount val="16"/>
                <c:pt idx="0">
                  <c:v>1.18</c:v>
                </c:pt>
                <c:pt idx="1">
                  <c:v>20.123333333333335</c:v>
                </c:pt>
                <c:pt idx="2">
                  <c:v>3.25</c:v>
                </c:pt>
                <c:pt idx="3">
                  <c:v>1.2666666666666668</c:v>
                </c:pt>
                <c:pt idx="4">
                  <c:v>7.1033333333333326</c:v>
                </c:pt>
                <c:pt idx="5">
                  <c:v>1.8966666666666665</c:v>
                </c:pt>
                <c:pt idx="6">
                  <c:v>20.703333333333333</c:v>
                </c:pt>
                <c:pt idx="7">
                  <c:v>3.6666666666666667E-2</c:v>
                </c:pt>
                <c:pt idx="8">
                  <c:v>0.5</c:v>
                </c:pt>
                <c:pt idx="9">
                  <c:v>7.6966666666666663</c:v>
                </c:pt>
                <c:pt idx="10">
                  <c:v>15.193333333333333</c:v>
                </c:pt>
                <c:pt idx="11">
                  <c:v>0.72666666666666657</c:v>
                </c:pt>
                <c:pt idx="12">
                  <c:v>0.58333333333333337</c:v>
                </c:pt>
                <c:pt idx="13">
                  <c:v>14.136666666666665</c:v>
                </c:pt>
                <c:pt idx="14">
                  <c:v>5.0766666666666671</c:v>
                </c:pt>
                <c:pt idx="15">
                  <c:v>0.52333333333333332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3666192"/>
        <c:axId val="273663448"/>
      </c:barChart>
      <c:catAx>
        <c:axId val="27366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73663448"/>
        <c:crosses val="autoZero"/>
        <c:auto val="1"/>
        <c:lblAlgn val="ctr"/>
        <c:lblOffset val="100"/>
        <c:noMultiLvlLbl val="0"/>
      </c:catAx>
      <c:valAx>
        <c:axId val="273663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736661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775320270610674"/>
          <c:y val="3.0141373180757693E-2"/>
          <c:w val="0.80673400446219723"/>
          <c:h val="0.517020886568159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Sheet2!$B$93</c:f>
              <c:strCache>
                <c:ptCount val="1"/>
                <c:pt idx="0">
                  <c:v>Indigenous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Sheet2!$E$98:$E$113</c:f>
              <c:strCache>
                <c:ptCount val="16"/>
                <c:pt idx="0">
                  <c:v>Abduction,Harassment</c:v>
                </c:pt>
                <c:pt idx="1">
                  <c:v>Acts intended to cause injury</c:v>
                </c:pt>
                <c:pt idx="2">
                  <c:v>Burglary, break and enter</c:v>
                </c:pt>
                <c:pt idx="3">
                  <c:v>Dangerous or negligent</c:v>
                </c:pt>
                <c:pt idx="4">
                  <c:v>Drugs</c:v>
                </c:pt>
                <c:pt idx="5">
                  <c:v>Fraud</c:v>
                </c:pt>
                <c:pt idx="6">
                  <c:v>Government procedures</c:v>
                </c:pt>
                <c:pt idx="7">
                  <c:v>Homicide</c:v>
                </c:pt>
                <c:pt idx="8">
                  <c:v>Miscellaneous</c:v>
                </c:pt>
                <c:pt idx="9">
                  <c:v>Property damage and Environmental pollut</c:v>
                </c:pt>
                <c:pt idx="10">
                  <c:v>Public order</c:v>
                </c:pt>
                <c:pt idx="11">
                  <c:v>Robbery, extortion</c:v>
                </c:pt>
                <c:pt idx="12">
                  <c:v>Sexual</c:v>
                </c:pt>
                <c:pt idx="13">
                  <c:v>Theft</c:v>
                </c:pt>
                <c:pt idx="14">
                  <c:v>Traffic</c:v>
                </c:pt>
                <c:pt idx="15">
                  <c:v>Weapons</c:v>
                </c:pt>
              </c:strCache>
            </c:strRef>
          </c:cat>
          <c:val>
            <c:numRef>
              <c:f>Sheet2!$B$94:$B$109</c:f>
              <c:numCache>
                <c:formatCode>General</c:formatCode>
                <c:ptCount val="16"/>
                <c:pt idx="0">
                  <c:v>1.18</c:v>
                </c:pt>
                <c:pt idx="1">
                  <c:v>20.123333333333335</c:v>
                </c:pt>
                <c:pt idx="2">
                  <c:v>3.25</c:v>
                </c:pt>
                <c:pt idx="3">
                  <c:v>1.2666666666666668</c:v>
                </c:pt>
                <c:pt idx="4">
                  <c:v>7.1033333333333326</c:v>
                </c:pt>
                <c:pt idx="5">
                  <c:v>1.8966666666666665</c:v>
                </c:pt>
                <c:pt idx="6">
                  <c:v>20.703333333333333</c:v>
                </c:pt>
                <c:pt idx="7">
                  <c:v>3.6666666666666667E-2</c:v>
                </c:pt>
                <c:pt idx="8">
                  <c:v>0.5</c:v>
                </c:pt>
                <c:pt idx="9">
                  <c:v>7.6966666666666663</c:v>
                </c:pt>
                <c:pt idx="10">
                  <c:v>15.193333333333333</c:v>
                </c:pt>
                <c:pt idx="11">
                  <c:v>0.72666666666666657</c:v>
                </c:pt>
                <c:pt idx="12">
                  <c:v>0.58333333333333337</c:v>
                </c:pt>
                <c:pt idx="13">
                  <c:v>14.136666666666665</c:v>
                </c:pt>
                <c:pt idx="14">
                  <c:v>5.0766666666666671</c:v>
                </c:pt>
                <c:pt idx="15">
                  <c:v>0.52333333333333332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7184216"/>
        <c:axId val="327184608"/>
      </c:barChart>
      <c:catAx>
        <c:axId val="327184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27184608"/>
        <c:crosses val="autoZero"/>
        <c:auto val="1"/>
        <c:lblAlgn val="ctr"/>
        <c:lblOffset val="100"/>
        <c:noMultiLvlLbl val="0"/>
      </c:catAx>
      <c:valAx>
        <c:axId val="327184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271842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9DF6E-9DEA-4077-92A3-C9A881A16981}" type="doc">
      <dgm:prSet loTypeId="urn:microsoft.com/office/officeart/2005/8/layout/default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AU"/>
        </a:p>
      </dgm:t>
    </dgm:pt>
    <dgm:pt modelId="{007BDBB1-6E10-4995-B70A-2CE44425A02D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A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NSW Births, Deaths, Marriages </a:t>
          </a:r>
        </a:p>
      </dgm:t>
    </dgm:pt>
    <dgm:pt modelId="{1FEA2FC2-2C53-43FC-8074-C809B3341613}" type="parTrans" cxnId="{19FF6129-9F6F-4612-A50D-A302008F20BC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389783-D0A0-4518-A8FA-5B0AC4474E11}" type="sibTrans" cxnId="{19FF6129-9F6F-4612-A50D-A302008F20BC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255653-8DBB-4A26-B48A-1EF3BB3F6731}">
      <dgm:prSet phldrT="[Text]" custT="1"/>
      <dgm:spPr>
        <a:solidFill>
          <a:schemeClr val="accent5">
            <a:lumMod val="60000"/>
            <a:lumOff val="40000"/>
            <a:alpha val="5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r>
            <a:rPr lang="en-A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Linkage By CHeReL</a:t>
          </a:r>
          <a:endParaRPr lang="en-A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4A898F-EF1E-44DF-8259-40E0C4E56052}" type="parTrans" cxnId="{594530D2-68AE-4DD2-B044-278A201E48C2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53335C-4812-4DFE-9712-30C2A2DDFFC2}" type="sibTrans" cxnId="{594530D2-68AE-4DD2-B044-278A201E48C2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66CF02-F064-4F57-B830-C15931B306C0}">
      <dgm:prSet custT="1"/>
      <dgm:spPr>
        <a:solidFill>
          <a:schemeClr val="accent5">
            <a:lumMod val="60000"/>
            <a:lumOff val="40000"/>
            <a:alpha val="76667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A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Reoffending Database (ROD) </a:t>
          </a:r>
        </a:p>
        <a:p>
          <a:r>
            <a:rPr lang="en-A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493,042 Individuals &amp; 1,113,481 Records</a:t>
          </a:r>
          <a:endParaRPr lang="en-A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81D3FC-BF2C-4923-B3C5-1DE27BA962AE}" type="parTrans" cxnId="{969013AB-AF29-4289-8389-00940D05B66C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573A3E-64D1-4A97-82EA-12D00155B3B2}" type="sibTrans" cxnId="{969013AB-AF29-4289-8389-00940D05B66C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D4B87E-7C73-4C9C-A2FB-8944B2471D6F}">
      <dgm:prSet custT="1"/>
      <dgm:spPr>
        <a:solidFill>
          <a:schemeClr val="accent5">
            <a:lumMod val="60000"/>
            <a:lumOff val="40000"/>
            <a:alpha val="63333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endParaRPr lang="en-AU" sz="10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A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Mental Health Ambulatory Data</a:t>
          </a:r>
        </a:p>
        <a:p>
          <a:r>
            <a:rPr lang="en-A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292,763 Individuals &amp; 29,022,252 Records</a:t>
          </a:r>
        </a:p>
        <a:p>
          <a:endParaRPr lang="en-AU" sz="1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1854F5-8DD8-4D39-9176-7A1B6B1541D2}" type="parTrans" cxnId="{602B6BEC-847B-480D-B417-179D0B84DD23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6CD1A2-8B18-4190-9846-BC7A706FA351}" type="sibTrans" cxnId="{602B6BEC-847B-480D-B417-179D0B84DD23}">
      <dgm:prSet/>
      <dgm:spPr/>
      <dgm:t>
        <a:bodyPr/>
        <a:lstStyle/>
        <a:p>
          <a:endParaRPr lang="en-A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5558A8-0444-43B8-9E64-2DE5D7E83BCD}" type="pres">
      <dgm:prSet presAssocID="{6049DF6E-9DEA-4077-92A3-C9A881A169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BE19166F-B709-4602-90EE-7BAA4944327E}" type="pres">
      <dgm:prSet presAssocID="{007BDBB1-6E10-4995-B70A-2CE44425A02D}" presName="node" presStyleLbl="node1" presStyleIdx="0" presStyleCnt="4" custScaleX="21605" custScaleY="16540" custLinFactNeighborX="53901" custLinFactNeighborY="4302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7F69D58-FE31-433E-9D94-E57027BEDBCE}" type="pres">
      <dgm:prSet presAssocID="{1F389783-D0A0-4518-A8FA-5B0AC4474E11}" presName="sibTrans" presStyleCnt="0"/>
      <dgm:spPr/>
    </dgm:pt>
    <dgm:pt modelId="{4CFC16BA-82B7-4004-AD37-7C1DDDA0FF06}" type="pres">
      <dgm:prSet presAssocID="{B066CF02-F064-4F57-B830-C15931B306C0}" presName="node" presStyleLbl="node1" presStyleIdx="1" presStyleCnt="4" custScaleX="23398" custScaleY="20814" custLinFactNeighborX="-36329" custLinFactNeighborY="17069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E26E834-5F19-43F6-B40B-8969C1279F26}" type="pres">
      <dgm:prSet presAssocID="{9E573A3E-64D1-4A97-82EA-12D00155B3B2}" presName="sibTrans" presStyleCnt="0"/>
      <dgm:spPr/>
    </dgm:pt>
    <dgm:pt modelId="{4364B443-BCB6-4967-83E4-670EF30CA8E3}" type="pres">
      <dgm:prSet presAssocID="{54D4B87E-7C73-4C9C-A2FB-8944B2471D6F}" presName="node" presStyleLbl="node1" presStyleIdx="2" presStyleCnt="4" custScaleX="25443" custScaleY="26349" custLinFactNeighborX="3774" custLinFactNeighborY="19641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5E10FAB-DCD1-4D71-94DD-8B7B672EBB02}" type="pres">
      <dgm:prSet presAssocID="{276CD1A2-8B18-4190-9846-BC7A706FA351}" presName="sibTrans" presStyleCnt="0"/>
      <dgm:spPr/>
    </dgm:pt>
    <dgm:pt modelId="{51DA3321-2A29-4A39-A6BC-1BFB1650E6CB}" type="pres">
      <dgm:prSet presAssocID="{34255653-8DBB-4A26-B48A-1EF3BB3F6731}" presName="node" presStyleLbl="node1" presStyleIdx="3" presStyleCnt="4" custScaleX="51679" custScaleY="12637" custLinFactNeighborX="799" custLinFactNeighborY="-55869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187462A1-8454-427C-9BB3-29DDE95E0569}" type="presOf" srcId="{54D4B87E-7C73-4C9C-A2FB-8944B2471D6F}" destId="{4364B443-BCB6-4967-83E4-670EF30CA8E3}" srcOrd="0" destOrd="0" presId="urn:microsoft.com/office/officeart/2005/8/layout/default"/>
    <dgm:cxn modelId="{969013AB-AF29-4289-8389-00940D05B66C}" srcId="{6049DF6E-9DEA-4077-92A3-C9A881A16981}" destId="{B066CF02-F064-4F57-B830-C15931B306C0}" srcOrd="1" destOrd="0" parTransId="{BF81D3FC-BF2C-4923-B3C5-1DE27BA962AE}" sibTransId="{9E573A3E-64D1-4A97-82EA-12D00155B3B2}"/>
    <dgm:cxn modelId="{33F74A5A-4840-4D7A-BD8D-833EF3CE5AB4}" type="presOf" srcId="{34255653-8DBB-4A26-B48A-1EF3BB3F6731}" destId="{51DA3321-2A29-4A39-A6BC-1BFB1650E6CB}" srcOrd="0" destOrd="0" presId="urn:microsoft.com/office/officeart/2005/8/layout/default"/>
    <dgm:cxn modelId="{A2C4F2BD-3614-40B3-9849-770B0EFE4BBC}" type="presOf" srcId="{007BDBB1-6E10-4995-B70A-2CE44425A02D}" destId="{BE19166F-B709-4602-90EE-7BAA4944327E}" srcOrd="0" destOrd="0" presId="urn:microsoft.com/office/officeart/2005/8/layout/default"/>
    <dgm:cxn modelId="{19FF6129-9F6F-4612-A50D-A302008F20BC}" srcId="{6049DF6E-9DEA-4077-92A3-C9A881A16981}" destId="{007BDBB1-6E10-4995-B70A-2CE44425A02D}" srcOrd="0" destOrd="0" parTransId="{1FEA2FC2-2C53-43FC-8074-C809B3341613}" sibTransId="{1F389783-D0A0-4518-A8FA-5B0AC4474E11}"/>
    <dgm:cxn modelId="{594530D2-68AE-4DD2-B044-278A201E48C2}" srcId="{6049DF6E-9DEA-4077-92A3-C9A881A16981}" destId="{34255653-8DBB-4A26-B48A-1EF3BB3F6731}" srcOrd="3" destOrd="0" parTransId="{174A898F-EF1E-44DF-8259-40E0C4E56052}" sibTransId="{2053335C-4812-4DFE-9712-30C2A2DDFFC2}"/>
    <dgm:cxn modelId="{D702D879-CAA3-4122-BB32-2DB528ABA956}" type="presOf" srcId="{B066CF02-F064-4F57-B830-C15931B306C0}" destId="{4CFC16BA-82B7-4004-AD37-7C1DDDA0FF06}" srcOrd="0" destOrd="0" presId="urn:microsoft.com/office/officeart/2005/8/layout/default"/>
    <dgm:cxn modelId="{9205F784-8A2B-4B0D-8E15-9761102551EB}" type="presOf" srcId="{6049DF6E-9DEA-4077-92A3-C9A881A16981}" destId="{4E5558A8-0444-43B8-9E64-2DE5D7E83BCD}" srcOrd="0" destOrd="0" presId="urn:microsoft.com/office/officeart/2005/8/layout/default"/>
    <dgm:cxn modelId="{602B6BEC-847B-480D-B417-179D0B84DD23}" srcId="{6049DF6E-9DEA-4077-92A3-C9A881A16981}" destId="{54D4B87E-7C73-4C9C-A2FB-8944B2471D6F}" srcOrd="2" destOrd="0" parTransId="{921854F5-8DD8-4D39-9176-7A1B6B1541D2}" sibTransId="{276CD1A2-8B18-4190-9846-BC7A706FA351}"/>
    <dgm:cxn modelId="{F7201BC0-02D5-4BD4-A3DF-A931B7B089CF}" type="presParOf" srcId="{4E5558A8-0444-43B8-9E64-2DE5D7E83BCD}" destId="{BE19166F-B709-4602-90EE-7BAA4944327E}" srcOrd="0" destOrd="0" presId="urn:microsoft.com/office/officeart/2005/8/layout/default"/>
    <dgm:cxn modelId="{38EF8815-48D4-4245-81F7-B55F69EF40FE}" type="presParOf" srcId="{4E5558A8-0444-43B8-9E64-2DE5D7E83BCD}" destId="{67F69D58-FE31-433E-9D94-E57027BEDBCE}" srcOrd="1" destOrd="0" presId="urn:microsoft.com/office/officeart/2005/8/layout/default"/>
    <dgm:cxn modelId="{D77203E1-D5B1-4CE9-AC0E-130085B7D78B}" type="presParOf" srcId="{4E5558A8-0444-43B8-9E64-2DE5D7E83BCD}" destId="{4CFC16BA-82B7-4004-AD37-7C1DDDA0FF06}" srcOrd="2" destOrd="0" presId="urn:microsoft.com/office/officeart/2005/8/layout/default"/>
    <dgm:cxn modelId="{614DE3B9-4398-449D-9738-C36F9EC830E7}" type="presParOf" srcId="{4E5558A8-0444-43B8-9E64-2DE5D7E83BCD}" destId="{BE26E834-5F19-43F6-B40B-8969C1279F26}" srcOrd="3" destOrd="0" presId="urn:microsoft.com/office/officeart/2005/8/layout/default"/>
    <dgm:cxn modelId="{44D28DE2-92DC-4AC6-86BD-E7FF8F1A484B}" type="presParOf" srcId="{4E5558A8-0444-43B8-9E64-2DE5D7E83BCD}" destId="{4364B443-BCB6-4967-83E4-670EF30CA8E3}" srcOrd="4" destOrd="0" presId="urn:microsoft.com/office/officeart/2005/8/layout/default"/>
    <dgm:cxn modelId="{B6C70807-4101-4A0C-ACBC-D9FD84B0D678}" type="presParOf" srcId="{4E5558A8-0444-43B8-9E64-2DE5D7E83BCD}" destId="{35E10FAB-DCD1-4D71-94DD-8B7B672EBB02}" srcOrd="5" destOrd="0" presId="urn:microsoft.com/office/officeart/2005/8/layout/default"/>
    <dgm:cxn modelId="{6C097556-64C2-4071-A189-6D5E245E9A66}" type="presParOf" srcId="{4E5558A8-0444-43B8-9E64-2DE5D7E83BCD}" destId="{51DA3321-2A29-4A39-A6BC-1BFB1650E6C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19166F-B709-4602-90EE-7BAA4944327E}">
      <dsp:nvSpPr>
        <dsp:cNvPr id="0" name=""/>
        <dsp:cNvSpPr/>
      </dsp:nvSpPr>
      <dsp:spPr>
        <a:xfrm>
          <a:off x="5112595" y="3499378"/>
          <a:ext cx="1882436" cy="864674"/>
        </a:xfrm>
        <a:prstGeom prst="rect">
          <a:avLst/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NSW Births, Deaths, Marriages </a:t>
          </a:r>
        </a:p>
      </dsp:txBody>
      <dsp:txXfrm>
        <a:off x="5112595" y="3499378"/>
        <a:ext cx="1882436" cy="864674"/>
      </dsp:txXfrm>
    </dsp:sp>
    <dsp:sp modelId="{4CFC16BA-82B7-4004-AD37-7C1DDDA0FF06}">
      <dsp:nvSpPr>
        <dsp:cNvPr id="0" name=""/>
        <dsp:cNvSpPr/>
      </dsp:nvSpPr>
      <dsp:spPr>
        <a:xfrm>
          <a:off x="4617" y="2030581"/>
          <a:ext cx="2038660" cy="1088110"/>
        </a:xfrm>
        <a:prstGeom prst="rect">
          <a:avLst/>
        </a:prstGeom>
        <a:solidFill>
          <a:schemeClr val="accent5">
            <a:lumMod val="60000"/>
            <a:lumOff val="40000"/>
            <a:alpha val="76667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Reoffending Database (ROD)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493,042 Individuals &amp; 1,113,481 Records</a:t>
          </a:r>
          <a:endParaRPr lang="en-A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17" y="2030581"/>
        <a:ext cx="2038660" cy="1088110"/>
      </dsp:txXfrm>
    </dsp:sp>
    <dsp:sp modelId="{4364B443-BCB6-4967-83E4-670EF30CA8E3}">
      <dsp:nvSpPr>
        <dsp:cNvPr id="0" name=""/>
        <dsp:cNvSpPr/>
      </dsp:nvSpPr>
      <dsp:spPr>
        <a:xfrm>
          <a:off x="6408736" y="2020360"/>
          <a:ext cx="2216840" cy="1377467"/>
        </a:xfrm>
        <a:prstGeom prst="rect">
          <a:avLst/>
        </a:prstGeom>
        <a:solidFill>
          <a:schemeClr val="accent5">
            <a:lumMod val="60000"/>
            <a:lumOff val="40000"/>
            <a:alpha val="63333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0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Mental Health Ambulatory Data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292,763 Individuals &amp; 29,022,252 Records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8736" y="2020360"/>
        <a:ext cx="2216840" cy="1377467"/>
      </dsp:txXfrm>
    </dsp:sp>
    <dsp:sp modelId="{51DA3321-2A29-4A39-A6BC-1BFB1650E6CB}">
      <dsp:nvSpPr>
        <dsp:cNvPr id="0" name=""/>
        <dsp:cNvSpPr/>
      </dsp:nvSpPr>
      <dsp:spPr>
        <a:xfrm>
          <a:off x="2174713" y="321628"/>
          <a:ext cx="4502774" cy="660634"/>
        </a:xfrm>
        <a:prstGeom prst="rect">
          <a:avLst/>
        </a:prstGeom>
        <a:solidFill>
          <a:schemeClr val="accent5">
            <a:lumMod val="60000"/>
            <a:lumOff val="40000"/>
            <a:alpha val="5000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Linkage By CHeReL</a:t>
          </a:r>
          <a:endParaRPr lang="en-A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4713" y="321628"/>
        <a:ext cx="4502774" cy="660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63A42-7DB7-45C2-861B-8224E473C01A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3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21043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4FFAE-3C8B-4E1F-AAB1-53BC956C0CA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4401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9EF0A-FEB2-4F78-87FF-B6B5E081B653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1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3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3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39E12-C06F-4C75-8BEE-D64C783D632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99604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39E12-C06F-4C75-8BEE-D64C783D6321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4498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39E12-C06F-4C75-8BEE-D64C783D6321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8459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118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897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9977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6"/>
          <p:cNvSpPr>
            <a:spLocks noChangeShapeType="1"/>
          </p:cNvSpPr>
          <p:nvPr userDrawn="1"/>
        </p:nvSpPr>
        <p:spPr bwMode="auto">
          <a:xfrm>
            <a:off x="762000" y="16002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10" charset="0"/>
              <a:ea typeface="ヒラギノ角ゴ Pro W3" pitchFamily="-110" charset="-128"/>
            </a:endParaRPr>
          </a:p>
        </p:txBody>
      </p:sp>
      <p:pic>
        <p:nvPicPr>
          <p:cNvPr id="6" name="Picture 2" descr="KirbyInstitute_Logo_UNSWCompostite_FullCol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683375" y="152400"/>
            <a:ext cx="2266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62000" y="1077912"/>
            <a:ext cx="7772400" cy="609600"/>
          </a:xfrm>
          <a:prstGeom prst="rect">
            <a:avLst/>
          </a:prstGeom>
        </p:spPr>
        <p:txBody>
          <a:bodyPr/>
          <a:lstStyle>
            <a:lvl1pPr algn="l">
              <a:defRPr sz="2500" b="0" i="0">
                <a:latin typeface="Arial"/>
                <a:cs typeface="Arial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762000" y="1839912"/>
            <a:ext cx="7772400" cy="533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100" b="0" i="0">
                <a:latin typeface="Arial"/>
                <a:cs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601912"/>
            <a:ext cx="777240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7739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77118" y="4176293"/>
            <a:ext cx="7167850" cy="12961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800" baseline="0">
                <a:solidFill>
                  <a:srgbClr val="000000"/>
                </a:solidFill>
                <a:latin typeface="+mn-lt"/>
              </a:defRPr>
            </a:lvl1pPr>
          </a:lstStyle>
          <a:p>
            <a:r>
              <a:rPr lang="en-US" dirty="0" smtClean="0"/>
              <a:t>Presentation title goes here </a:t>
            </a:r>
            <a:br>
              <a:rPr lang="en-US" dirty="0" smtClean="0"/>
            </a:br>
            <a:r>
              <a:rPr lang="en-US" dirty="0" smtClean="0"/>
              <a:t>and can go over two lines</a:t>
            </a:r>
            <a:endParaRPr lang="en-AU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 hasCustomPrompt="1"/>
          </p:nvPr>
        </p:nvSpPr>
        <p:spPr>
          <a:xfrm>
            <a:off x="1077118" y="5454295"/>
            <a:ext cx="7167850" cy="2880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000" b="1" baseline="0">
                <a:solidFill>
                  <a:srgbClr val="BD9C55"/>
                </a:solidFill>
              </a:defRPr>
            </a:lvl1pPr>
          </a:lstStyle>
          <a:p>
            <a:pPr lvl="0"/>
            <a:r>
              <a:rPr lang="en-AU" dirty="0" smtClean="0"/>
              <a:t>Author name and date</a:t>
            </a:r>
            <a:endParaRPr lang="en-US" dirty="0"/>
          </a:p>
        </p:txBody>
      </p:sp>
      <p:pic>
        <p:nvPicPr>
          <p:cNvPr id="4" name="Picture 3" descr="Kirby_Templates_PPT.pd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01" b="60095"/>
          <a:stretch/>
        </p:blipFill>
        <p:spPr>
          <a:xfrm>
            <a:off x="0" y="0"/>
            <a:ext cx="4178710" cy="2736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499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1659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2265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9456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3794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2736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11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54822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54634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0609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07153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62439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2590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744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849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969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180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758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487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361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29F80-E6B5-4AD9-BDD9-C69A63EEF6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7255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9711E-622B-4623-8126-469513D6453F}" type="datetimeFigureOut">
              <a:rPr lang="en-AU" smtClean="0"/>
              <a:t>16/02/2017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9FA41-BFC6-41A4-B590-ACDDA69E23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672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118" y="1916832"/>
            <a:ext cx="7758538" cy="47525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b="1" dirty="0">
                <a:solidFill>
                  <a:schemeClr val="tx1"/>
                </a:solidFill>
              </a:rPr>
              <a:t/>
            </a:r>
            <a:br>
              <a:rPr lang="en-AU" b="1" dirty="0">
                <a:solidFill>
                  <a:schemeClr val="tx1"/>
                </a:solidFill>
              </a:rPr>
            </a:br>
            <a:r>
              <a:rPr lang="en-AU" b="1" dirty="0">
                <a:solidFill>
                  <a:schemeClr val="tx1"/>
                </a:solidFill>
              </a:rPr>
              <a:t/>
            </a:r>
            <a:br>
              <a:rPr lang="en-AU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755576" y="1412776"/>
            <a:ext cx="7924968" cy="2480641"/>
          </a:xfrm>
        </p:spPr>
        <p:txBody>
          <a:bodyPr>
            <a:noAutofit/>
          </a:bodyPr>
          <a:lstStyle/>
          <a:p>
            <a:endParaRPr lang="en-AU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AU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AU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A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A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elationship </a:t>
            </a:r>
            <a:r>
              <a:rPr lang="en-A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P</a:t>
            </a:r>
            <a:r>
              <a:rPr lang="en-A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sychosis </a:t>
            </a:r>
            <a:r>
              <a:rPr lang="en-A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A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Offending </a:t>
            </a:r>
            <a:r>
              <a:rPr lang="en-A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New South Wales – A </a:t>
            </a:r>
            <a:r>
              <a:rPr lang="en-A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Data-Linkage Study</a:t>
            </a:r>
          </a:p>
          <a:p>
            <a:pPr lvl="0" algn="just"/>
            <a:endParaRPr lang="en-AU" sz="3200" dirty="0" smtClean="0">
              <a:solidFill>
                <a:srgbClr val="F79646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AU" sz="3200" dirty="0" smtClean="0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Nabila </a:t>
            </a:r>
            <a:r>
              <a:rPr lang="en-AU" sz="3200" dirty="0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Zohora Chowdhury</a:t>
            </a:r>
          </a:p>
          <a:p>
            <a:pPr algn="just"/>
            <a:endParaRPr lang="en-A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1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Justice </a:t>
            </a:r>
            <a:r>
              <a:rPr lang="en-AU" sz="1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Research Program, Kirby Institute, UNSW </a:t>
            </a:r>
            <a:r>
              <a:rPr lang="en-AU" sz="1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Australia</a:t>
            </a:r>
            <a:endParaRPr lang="en-AU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AU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endParaRPr lang="en-AU" sz="180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AU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AU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/>
              <a:t/>
            </a:r>
            <a:br>
              <a:rPr lang="en-AU" sz="2400" dirty="0"/>
            </a:b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7584" y="3029321"/>
            <a:ext cx="7167850" cy="331236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 baseline="0">
                <a:solidFill>
                  <a:srgbClr val="BD9C55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2400" dirty="0" smtClean="0"/>
          </a:p>
          <a:p>
            <a:endParaRPr lang="en-AU" sz="2400" dirty="0" smtClean="0"/>
          </a:p>
          <a:p>
            <a:r>
              <a:rPr lang="en-AU" sz="2400" dirty="0" smtClean="0"/>
              <a:t/>
            </a:r>
            <a:br>
              <a:rPr lang="en-AU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436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Objectives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1772816"/>
            <a:ext cx="7850832" cy="47803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AU" dirty="0" smtClean="0"/>
          </a:p>
          <a:p>
            <a:pPr lvl="0" algn="just"/>
            <a:r>
              <a:rPr lang="en-A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 the rates of re-offending among those diverted into </a:t>
            </a:r>
            <a:r>
              <a:rPr lang="en-A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 treatment </a:t>
            </a:r>
            <a:r>
              <a:rPr lang="en-A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NSW Court Liaison </a:t>
            </a:r>
            <a:r>
              <a:rPr lang="en-A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</a:p>
          <a:p>
            <a:pPr lvl="0" algn="just"/>
            <a:endParaRPr lang="en-A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A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 the experiences of the offenders with and without psychosis while they are in prison</a:t>
            </a:r>
          </a:p>
          <a:p>
            <a:pPr lvl="0" algn="just"/>
            <a:endParaRPr lang="en-A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out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happens to people with psychosis who also received treatment for opiate dependence by Linkage of the PHDAS data with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</a:p>
          <a:p>
            <a:pPr lvl="0" algn="just"/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A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Examining the rate and causes of post-release mortality in offenders with and without psychosis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553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844824"/>
            <a:ext cx="8130480" cy="4852392"/>
          </a:xfrm>
        </p:spPr>
        <p:txBody>
          <a:bodyPr>
            <a:noAutofit/>
          </a:bodyPr>
          <a:lstStyle/>
          <a:p>
            <a:pPr algn="just"/>
            <a:r>
              <a:rPr lang="en-A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 cases: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diagnosed with psychosis on admission for a hospital episode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presentation to an emergency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</a:p>
          <a:p>
            <a:pPr lvl="2" algn="just"/>
            <a:r>
              <a:rPr lang="en-A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Admitted Patients data - 1 July 2001 – 31 December 2012</a:t>
            </a:r>
          </a:p>
          <a:p>
            <a:pPr lvl="2" algn="just"/>
            <a:r>
              <a:rPr lang="en-A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Patients data  - 1 Jan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 </a:t>
            </a:r>
            <a:r>
              <a:rPr lang="en-A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31 December 2012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Controls: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case, two controls without any record of a diagnosis of psychosis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several datasets matched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birth year and sex </a:t>
            </a: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Offence: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who have committed at least one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offence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Re-offending dataset (ROD) between 1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July 2001 to 31 December 2012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AU" sz="1400" b="1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62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Cases (People diagnosed with psychosis)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7772400" cy="3951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International Classification of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Diseases, we have grouped cases into the following categories:</a:t>
            </a:r>
          </a:p>
          <a:p>
            <a:pPr marL="0" indent="0" algn="just">
              <a:buNone/>
            </a:pP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Schizophrenia and Delusional Disorder</a:t>
            </a: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 Affective Disorders</a:t>
            </a: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Psychotic Disorder due to psychoactive substance use</a:t>
            </a: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psychosis </a:t>
            </a: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10000"/>
              </a:lnSpc>
              <a:buNone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05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Linkage Process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174518" y="2276555"/>
            <a:ext cx="2308137" cy="1130220"/>
            <a:chOff x="466243" y="158601"/>
            <a:chExt cx="2308137" cy="1130220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466243" y="158601"/>
              <a:ext cx="2308137" cy="1130220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466243" y="158601"/>
              <a:ext cx="2308137" cy="1130220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CASES (Psychosis)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90,036 Individuals &amp; 343,882 Records</a:t>
              </a:r>
              <a:endParaRPr lang="en-AU" sz="1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331640" y="4486852"/>
            <a:ext cx="2736304" cy="1462428"/>
            <a:chOff x="2671377" y="2493089"/>
            <a:chExt cx="2138171" cy="1390112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4" name="Rectangle 13"/>
            <p:cNvSpPr/>
            <p:nvPr/>
          </p:nvSpPr>
          <p:spPr>
            <a:xfrm>
              <a:off x="2671377" y="2493089"/>
              <a:ext cx="2138171" cy="1390112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90000"/>
                <a:hueOff val="0"/>
                <a:satOff val="0"/>
                <a:lumOff val="0"/>
                <a:alphaOff val="-30000"/>
              </a:schemeClr>
            </a:fillRef>
            <a:effectRef idx="0">
              <a:schemeClr val="accent5">
                <a:alpha val="90000"/>
                <a:hueOff val="0"/>
                <a:satOff val="0"/>
                <a:lumOff val="0"/>
                <a:alphaOff val="-30000"/>
              </a:schemeClr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2671377" y="2493089"/>
              <a:ext cx="2138171" cy="1390112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NSW Emergency Department Data Collection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AU" sz="16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1,151,295 Individuals &amp; 6,349,233 Records</a:t>
              </a:r>
              <a:endParaRPr lang="en-AU" sz="1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73815" y="4499038"/>
            <a:ext cx="2678505" cy="1450242"/>
            <a:chOff x="6234306" y="2760360"/>
            <a:chExt cx="2478661" cy="1365740"/>
          </a:xfrm>
        </p:grpSpPr>
        <p:sp>
          <p:nvSpPr>
            <p:cNvPr id="18" name="Rectangle 17"/>
            <p:cNvSpPr/>
            <p:nvPr/>
          </p:nvSpPr>
          <p:spPr>
            <a:xfrm>
              <a:off x="6234306" y="2760360"/>
              <a:ext cx="2478661" cy="1365740"/>
            </a:xfrm>
            <a:prstGeom prst="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90000"/>
                <a:hueOff val="0"/>
                <a:satOff val="0"/>
                <a:lumOff val="0"/>
                <a:alphaOff val="-28571"/>
              </a:schemeClr>
            </a:fillRef>
            <a:effectRef idx="0">
              <a:schemeClr val="accent5">
                <a:alpha val="90000"/>
                <a:hueOff val="0"/>
                <a:satOff val="0"/>
                <a:lumOff val="0"/>
                <a:alphaOff val="-28571"/>
              </a:schemeClr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6234306" y="2760360"/>
              <a:ext cx="2478661" cy="13657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NSW Admitted Patients Data Collection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6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1,251,277 Individuals &amp; 8,913,496 Records</a:t>
              </a:r>
              <a:endParaRPr lang="en-AU" sz="1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29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354" y="3924182"/>
            <a:ext cx="3564889" cy="48158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438" y="3406775"/>
            <a:ext cx="88767" cy="565565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ffectLst/>
          <a:extLst/>
        </p:spPr>
      </p:pic>
      <p:sp>
        <p:nvSpPr>
          <p:cNvPr id="11" name="Down Arrow 10"/>
          <p:cNvSpPr/>
          <p:nvPr/>
        </p:nvSpPr>
        <p:spPr>
          <a:xfrm>
            <a:off x="2432465" y="3972340"/>
            <a:ext cx="82207" cy="526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Down Arrow 11"/>
          <p:cNvSpPr/>
          <p:nvPr/>
        </p:nvSpPr>
        <p:spPr>
          <a:xfrm flipH="1">
            <a:off x="5989173" y="3960154"/>
            <a:ext cx="45719" cy="526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003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Linkage Process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27858268"/>
              </p:ext>
            </p:extLst>
          </p:nvPr>
        </p:nvGraphicFramePr>
        <p:xfrm>
          <a:off x="251520" y="1700808"/>
          <a:ext cx="8712968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Down Arrow 10"/>
          <p:cNvSpPr/>
          <p:nvPr/>
        </p:nvSpPr>
        <p:spPr>
          <a:xfrm>
            <a:off x="6156176" y="2928404"/>
            <a:ext cx="45719" cy="2300796"/>
          </a:xfrm>
          <a:prstGeom prst="downArrow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Down Arrow 11"/>
          <p:cNvSpPr/>
          <p:nvPr/>
        </p:nvSpPr>
        <p:spPr>
          <a:xfrm>
            <a:off x="2987824" y="2965420"/>
            <a:ext cx="45719" cy="1975747"/>
          </a:xfrm>
          <a:prstGeom prst="downArrow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Down Arrow 12"/>
          <p:cNvSpPr/>
          <p:nvPr/>
        </p:nvSpPr>
        <p:spPr>
          <a:xfrm>
            <a:off x="4547965" y="2708920"/>
            <a:ext cx="45719" cy="1244373"/>
          </a:xfrm>
          <a:prstGeom prst="downArrow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30341" y="2924944"/>
            <a:ext cx="6845334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own Arrow 15"/>
          <p:cNvSpPr/>
          <p:nvPr/>
        </p:nvSpPr>
        <p:spPr>
          <a:xfrm>
            <a:off x="1229759" y="2924944"/>
            <a:ext cx="45719" cy="792088"/>
          </a:xfrm>
          <a:prstGeom prst="downArrow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Down Arrow 18"/>
          <p:cNvSpPr/>
          <p:nvPr/>
        </p:nvSpPr>
        <p:spPr>
          <a:xfrm>
            <a:off x="8039567" y="2924944"/>
            <a:ext cx="45719" cy="792088"/>
          </a:xfrm>
          <a:prstGeom prst="downArrow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7" name="Group 16"/>
          <p:cNvGrpSpPr/>
          <p:nvPr/>
        </p:nvGrpSpPr>
        <p:grpSpPr>
          <a:xfrm>
            <a:off x="3609697" y="3982989"/>
            <a:ext cx="2135891" cy="1001473"/>
            <a:chOff x="466243" y="158601"/>
            <a:chExt cx="2308137" cy="1130220"/>
          </a:xfrm>
        </p:grpSpPr>
        <p:sp>
          <p:nvSpPr>
            <p:cNvPr id="18" name="Rectangle 17"/>
            <p:cNvSpPr/>
            <p:nvPr/>
          </p:nvSpPr>
          <p:spPr>
            <a:xfrm>
              <a:off x="466243" y="158601"/>
              <a:ext cx="2308137" cy="1130220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466243" y="158601"/>
              <a:ext cx="2308137" cy="113022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CASES</a:t>
              </a:r>
              <a:r>
                <a:rPr lang="en-AU" sz="14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(Psychosis)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4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90,036 Individuals &amp; 343,882 Records</a:t>
              </a:r>
              <a:endParaRPr lang="en-AU" sz="1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1187130" y="4984462"/>
            <a:ext cx="2304750" cy="12961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Offender Integrated Management </a:t>
            </a:r>
            <a:r>
              <a:rPr lang="en-A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</a:p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</a:p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Pharmaceutical Drugs of Addiction Systems</a:t>
            </a:r>
          </a:p>
          <a:p>
            <a:pPr lvl="0" algn="ctr"/>
            <a:endParaRPr lang="en-A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27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Approvals Timeline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268760"/>
            <a:ext cx="8352928" cy="5284440"/>
          </a:xfrm>
        </p:spPr>
        <p:txBody>
          <a:bodyPr/>
          <a:lstStyle/>
          <a:p>
            <a:pPr marL="0" indent="0">
              <a:buNone/>
            </a:pPr>
            <a:endParaRPr lang="en-AU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15</a:t>
            </a:fld>
            <a:endParaRPr lang="en-AU"/>
          </a:p>
        </p:txBody>
      </p:sp>
      <p:grpSp>
        <p:nvGrpSpPr>
          <p:cNvPr id="26" name="Group 25"/>
          <p:cNvGrpSpPr/>
          <p:nvPr/>
        </p:nvGrpSpPr>
        <p:grpSpPr>
          <a:xfrm>
            <a:off x="539551" y="3543448"/>
            <a:ext cx="8100356" cy="664434"/>
            <a:chOff x="569843" y="2747962"/>
            <a:chExt cx="6033053" cy="121443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7" name="Pentagon 26"/>
            <p:cNvSpPr/>
            <p:nvPr/>
          </p:nvSpPr>
          <p:spPr>
            <a:xfrm>
              <a:off x="569843" y="2747962"/>
              <a:ext cx="1911625" cy="1214438"/>
            </a:xfrm>
            <a:prstGeom prst="homePlate">
              <a:avLst/>
            </a:prstGeom>
            <a:solidFill>
              <a:srgbClr val="A5A5A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PH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>
              <a:off x="2001078" y="2747962"/>
              <a:ext cx="1842052" cy="1214438"/>
            </a:xfrm>
            <a:prstGeom prst="chevron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PH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Chevron 28"/>
            <p:cNvSpPr/>
            <p:nvPr/>
          </p:nvSpPr>
          <p:spPr>
            <a:xfrm>
              <a:off x="3399182" y="2747962"/>
              <a:ext cx="1842052" cy="1214438"/>
            </a:xfrm>
            <a:prstGeom prst="chevron">
              <a:avLst/>
            </a:prstGeom>
            <a:solidFill>
              <a:srgbClr val="70AD4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PH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Chevron 29"/>
            <p:cNvSpPr/>
            <p:nvPr/>
          </p:nvSpPr>
          <p:spPr>
            <a:xfrm>
              <a:off x="4760844" y="2747962"/>
              <a:ext cx="1842052" cy="1214438"/>
            </a:xfrm>
            <a:prstGeom prst="chevron">
              <a:avLst/>
            </a:prstGeom>
            <a:solidFill>
              <a:srgbClr val="ED7D3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PH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63474" y="2018255"/>
            <a:ext cx="4104456" cy="861774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91440" rIns="182880" bIns="91440" rtlCol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PH" sz="2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kumimoji="0" lang="en-PH" sz="2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Preparation and Submission</a:t>
            </a:r>
            <a:r>
              <a:rPr kumimoji="0" lang="en-PH" sz="2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0161" y="4725709"/>
            <a:ext cx="4104457" cy="861774"/>
          </a:xfrm>
          <a:prstGeom prst="rect">
            <a:avLst/>
          </a:prstGeom>
          <a:solidFill>
            <a:srgbClr val="FFC000">
              <a:lumMod val="60000"/>
              <a:lumOff val="40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91440" rIns="182880" bIns="91440" rtlCol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PH" sz="2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Ethics Approval by Ethics Committee</a:t>
            </a:r>
            <a:endParaRPr lang="en-PH" sz="2200" b="1" kern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34472" y="2034243"/>
            <a:ext cx="3577499" cy="861774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91440" rIns="182880" bIns="91440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PH" sz="22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Quality </a:t>
            </a:r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PH" sz="22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PH" sz="22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ssurance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02376" y="4725709"/>
            <a:ext cx="3509595" cy="523220"/>
          </a:xfrm>
          <a:prstGeom prst="rect">
            <a:avLst/>
          </a:prstGeom>
          <a:solidFill>
            <a:srgbClr val="ED7D31">
              <a:lumMod val="60000"/>
              <a:lumOff val="40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91440" rIns="182880" bIns="91440" rtlCol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PH" sz="2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Started Receiving Data</a:t>
            </a:r>
            <a:endParaRPr lang="en-PH" sz="2200" b="1" kern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822885" y="2996952"/>
            <a:ext cx="0" cy="51106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type="diamond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36" name="Straight Connector 35"/>
          <p:cNvCxnSpPr/>
          <p:nvPr/>
        </p:nvCxnSpPr>
        <p:spPr>
          <a:xfrm flipV="1">
            <a:off x="3226743" y="4207882"/>
            <a:ext cx="0" cy="431445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type="diamond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37" name="Straight Connector 36"/>
          <p:cNvCxnSpPr/>
          <p:nvPr/>
        </p:nvCxnSpPr>
        <p:spPr>
          <a:xfrm flipV="1">
            <a:off x="7095646" y="4196159"/>
            <a:ext cx="0" cy="431445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type="diamond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38" name="Straight Connector 37"/>
          <p:cNvCxnSpPr/>
          <p:nvPr/>
        </p:nvCxnSpPr>
        <p:spPr>
          <a:xfrm>
            <a:off x="5575026" y="2996952"/>
            <a:ext cx="0" cy="546496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type="diamond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9" name="TextBox 38"/>
          <p:cNvSpPr txBox="1"/>
          <p:nvPr/>
        </p:nvSpPr>
        <p:spPr>
          <a:xfrm>
            <a:off x="659465" y="3553820"/>
            <a:ext cx="1493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MAY 2014 - NOV 2014</a:t>
            </a:r>
            <a:endParaRPr lang="en-PH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09498" y="3553820"/>
            <a:ext cx="1268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DEC 2014 – AUG 2015</a:t>
            </a:r>
            <a:endParaRPr lang="en-PH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16016" y="3561551"/>
            <a:ext cx="1342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SEP 2015 – APR 2016</a:t>
            </a:r>
            <a:endParaRPr lang="en-PH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96527" y="3521761"/>
            <a:ext cx="1482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MAY 2016 – PRESENT</a:t>
            </a:r>
          </a:p>
          <a:p>
            <a:pPr algn="ctr"/>
            <a:endParaRPr lang="en-PH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5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Results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2204864"/>
            <a:ext cx="7772400" cy="3951288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psychosis cases – 90,036 </a:t>
            </a:r>
          </a:p>
          <a:p>
            <a:pPr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psychosis records – 343,882</a:t>
            </a:r>
          </a:p>
          <a:p>
            <a:pPr algn="just"/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57% Men</a:t>
            </a:r>
          </a:p>
          <a:p>
            <a:pPr marL="285750" indent="-285750"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Indigenous</a:t>
            </a:r>
          </a:p>
          <a:p>
            <a:pPr marL="0" indent="0" algn="just">
              <a:buNone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A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endParaRPr lang="en-A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233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 Records (N=343,882) and Their Types 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627252"/>
              </p:ext>
            </p:extLst>
          </p:nvPr>
        </p:nvGraphicFramePr>
        <p:xfrm>
          <a:off x="1259632" y="2564904"/>
          <a:ext cx="6241132" cy="4401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5215996"/>
              </p:ext>
            </p:extLst>
          </p:nvPr>
        </p:nvGraphicFramePr>
        <p:xfrm>
          <a:off x="762000" y="2204864"/>
          <a:ext cx="7266384" cy="4348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486917"/>
              </p:ext>
            </p:extLst>
          </p:nvPr>
        </p:nvGraphicFramePr>
        <p:xfrm>
          <a:off x="1043608" y="2057400"/>
          <a:ext cx="7200800" cy="446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827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Psychosis in Recent Diagnosis</a:t>
            </a:r>
            <a:endParaRPr lang="en-A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554230"/>
              </p:ext>
            </p:extLst>
          </p:nvPr>
        </p:nvGraphicFramePr>
        <p:xfrm>
          <a:off x="899592" y="2057400"/>
          <a:ext cx="7416824" cy="4323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286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 and first diagnosis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2348880"/>
            <a:ext cx="7772400" cy="3951288"/>
          </a:xfrm>
        </p:spPr>
        <p:txBody>
          <a:bodyPr/>
          <a:lstStyle/>
          <a:p>
            <a:pPr marL="285750" lvl="0" indent="-285750"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age at first diagnosis in cases 40 years (15-90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just">
              <a:buNone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97%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NSW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residents at the time of first diagnosis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649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844824"/>
            <a:ext cx="7772400" cy="39512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Tony Butler-Kirby Institute</a:t>
            </a:r>
          </a:p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 Stephen Allnutt-JH&amp;FMHN</a:t>
            </a:r>
          </a:p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A/Professor Peter Schofield – Hunter New England Health</a:t>
            </a:r>
          </a:p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A/Professor Handan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Wand - Kirby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</a:p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 Armita Adily – Kirby Institute</a:t>
            </a:r>
          </a:p>
          <a:p>
            <a:pPr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Azar Kariminia – Kirby Institute</a:t>
            </a:r>
          </a:p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John Kaldor – Kirby Institute</a:t>
            </a:r>
          </a:p>
          <a:p>
            <a:pPr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Luke Grant- Corrective Services NSW</a:t>
            </a:r>
          </a:p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A/Professor Don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Weatherburn -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BOCSAR</a:t>
            </a:r>
          </a:p>
          <a:p>
            <a:pPr algn="just"/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Olayan Albalawi – PhD Scholar, Kirby Institute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8634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772400" cy="910928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Psychosis among Different Age groups at the time of First Diagnosis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52849180"/>
              </p:ext>
            </p:extLst>
          </p:nvPr>
        </p:nvGraphicFramePr>
        <p:xfrm>
          <a:off x="755576" y="1772817"/>
          <a:ext cx="7778824" cy="4780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82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 &amp; Offending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853976"/>
            <a:ext cx="8064896" cy="3951288"/>
          </a:xfrm>
        </p:spPr>
        <p:txBody>
          <a:bodyPr>
            <a:normAutofit/>
          </a:bodyPr>
          <a:lstStyle/>
          <a:p>
            <a:pPr algn="just"/>
            <a:r>
              <a:rPr lang="en-A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28% of people with psychosis had offended at least once </a:t>
            </a:r>
          </a:p>
          <a:p>
            <a:pPr marL="0" indent="0" algn="just">
              <a:buNone/>
            </a:pP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75% offenders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11% offenders – Indigenous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78% had offended after being diagnosed with psychosis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difference between the first diagnosis of psychosis and first offence is around 3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years (range 0-61 years)</a:t>
            </a: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A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1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of offence among people with psychosis </a:t>
            </a:r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(Male)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22</a:t>
            </a:fld>
            <a:endParaRPr lang="en-AU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44575747"/>
              </p:ext>
            </p:extLst>
          </p:nvPr>
        </p:nvGraphicFramePr>
        <p:xfrm>
          <a:off x="395536" y="1700808"/>
          <a:ext cx="8496944" cy="504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531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of offence among people with psychosis </a:t>
            </a:r>
            <a:r>
              <a:rPr lang="en-A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(Female)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23</a:t>
            </a:fld>
            <a:endParaRPr lang="en-AU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10916426"/>
              </p:ext>
            </p:extLst>
          </p:nvPr>
        </p:nvGraphicFramePr>
        <p:xfrm>
          <a:off x="762000" y="1844825"/>
          <a:ext cx="7772400" cy="4708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831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352928" cy="609600"/>
          </a:xfrm>
        </p:spPr>
        <p:txBody>
          <a:bodyPr>
            <a:noAutofit/>
          </a:bodyPr>
          <a:lstStyle/>
          <a:p>
            <a:r>
              <a:rPr lang="en-A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of offence among people with psychosis </a:t>
            </a:r>
            <a:r>
              <a:rPr lang="en-A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A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(Non-Indigenous)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24</a:t>
            </a:fld>
            <a:endParaRPr lang="en-AU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2614194"/>
              </p:ext>
            </p:extLst>
          </p:nvPr>
        </p:nvGraphicFramePr>
        <p:xfrm>
          <a:off x="611560" y="1700808"/>
          <a:ext cx="8136904" cy="504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156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of offence among people with psychosis </a:t>
            </a:r>
            <a:br>
              <a:rPr lang="en-A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A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Indigenous)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25</a:t>
            </a:fld>
            <a:endParaRPr lang="en-AU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18647683"/>
              </p:ext>
            </p:extLst>
          </p:nvPr>
        </p:nvGraphicFramePr>
        <p:xfrm>
          <a:off x="611560" y="1772816"/>
          <a:ext cx="8208912" cy="508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047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Results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 big GENDER differences regarding the most common offenses; it appears to be true for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ndigenous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well.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522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Directions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772816"/>
            <a:ext cx="7772400" cy="482453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Merging additional datasets with cases and controls</a:t>
            </a:r>
          </a:p>
          <a:p>
            <a:pPr marL="0" indent="0" algn="just">
              <a:buNone/>
            </a:pPr>
            <a:endParaRPr lang="en-A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djusting </a:t>
            </a:r>
            <a:r>
              <a:rPr lang="en-A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cases by linking them with </a:t>
            </a:r>
            <a:r>
              <a:rPr lang="en-AU" sz="2600" dirty="0">
                <a:latin typeface="Times New Roman"/>
                <a:ea typeface="Times New Roman"/>
              </a:rPr>
              <a:t>The NSW Registry of Births, Deaths and Marriages (RBDM) death </a:t>
            </a:r>
            <a:r>
              <a:rPr lang="en-AU" sz="2600" dirty="0" smtClean="0">
                <a:latin typeface="Times New Roman"/>
                <a:ea typeface="Times New Roman"/>
              </a:rPr>
              <a:t>registrations</a:t>
            </a:r>
          </a:p>
          <a:p>
            <a:pPr algn="just"/>
            <a:endParaRPr lang="en-AU" sz="2600" dirty="0" smtClean="0">
              <a:latin typeface="Times New Roman"/>
              <a:ea typeface="Times New Roman"/>
            </a:endParaRPr>
          </a:p>
          <a:p>
            <a:pPr algn="just"/>
            <a:r>
              <a:rPr lang="en-AU" sz="2600" dirty="0" smtClean="0">
                <a:latin typeface="Times New Roman"/>
                <a:ea typeface="Times New Roman"/>
              </a:rPr>
              <a:t>Use the </a:t>
            </a:r>
            <a:r>
              <a:rPr lang="en-AU" sz="2600" dirty="0">
                <a:latin typeface="Times New Roman"/>
                <a:ea typeface="Times New Roman"/>
              </a:rPr>
              <a:t>NSW electoral role for </a:t>
            </a:r>
            <a:r>
              <a:rPr lang="en-AU" sz="2600" dirty="0" smtClean="0">
                <a:latin typeface="Times New Roman"/>
                <a:ea typeface="Times New Roman"/>
              </a:rPr>
              <a:t>additional controls as </a:t>
            </a:r>
            <a:r>
              <a:rPr lang="en-AU" sz="2600" dirty="0">
                <a:latin typeface="Times New Roman"/>
                <a:ea typeface="Times New Roman"/>
              </a:rPr>
              <a:t>it has very complete coverage of NSW </a:t>
            </a:r>
            <a:r>
              <a:rPr lang="en-AU" sz="2600" dirty="0" smtClean="0">
                <a:latin typeface="Times New Roman"/>
                <a:ea typeface="Times New Roman"/>
              </a:rPr>
              <a:t>residents? </a:t>
            </a:r>
          </a:p>
          <a:p>
            <a:pPr algn="just"/>
            <a:endParaRPr lang="en-AU" sz="2600" dirty="0">
              <a:latin typeface="Times New Roman"/>
              <a:cs typeface="Times New Roman" panose="02020603050405020304" pitchFamily="18" charset="0"/>
            </a:endParaRPr>
          </a:p>
          <a:p>
            <a:pPr algn="just"/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 </a:t>
            </a:r>
            <a:r>
              <a:rPr lang="en-A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experiences of the offenders with and without psychosis while they are in </a:t>
            </a:r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prison</a:t>
            </a:r>
          </a:p>
          <a:p>
            <a:pPr marL="0" indent="0" algn="just">
              <a:buNone/>
            </a:pPr>
            <a:endParaRPr lang="en-A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experiences of Aboriginal people with psychosis before, during and after contact with the criminal justice </a:t>
            </a:r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</a:p>
          <a:p>
            <a:pPr marL="0" indent="0" algn="just">
              <a:buNone/>
            </a:pPr>
            <a:endParaRPr lang="en-A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utility of Court </a:t>
            </a:r>
            <a:r>
              <a:rPr lang="en-A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diversion/liaison schemes (CD/CL) for those with </a:t>
            </a:r>
            <a:r>
              <a:rPr lang="en-A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</a:t>
            </a:r>
          </a:p>
          <a:p>
            <a:pPr marL="0" indent="0" algn="just">
              <a:buNone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08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124744"/>
            <a:ext cx="7772400" cy="533400"/>
          </a:xfrm>
        </p:spPr>
        <p:txBody>
          <a:bodyPr/>
          <a:lstStyle/>
          <a:p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AU" dirty="0" smtClean="0"/>
          </a:p>
          <a:p>
            <a:pPr marL="0" indent="0">
              <a:buNone/>
            </a:pPr>
            <a:r>
              <a:rPr lang="en-A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A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                                      </a:t>
            </a:r>
            <a:endParaRPr lang="en-A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9F80-E6B5-4AD9-BDD9-C69A63EEF63F}" type="slidenum">
              <a:rPr lang="en-AU" smtClean="0"/>
              <a:t>28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72400" cy="609600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019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dirty="0" smtClean="0"/>
              <a:t>                           </a:t>
            </a:r>
            <a:r>
              <a:rPr lang="en-A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A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4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2077616"/>
            <a:ext cx="7772400" cy="4780384"/>
          </a:xfrm>
        </p:spPr>
        <p:txBody>
          <a:bodyPr/>
          <a:lstStyle/>
          <a:p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</a:p>
          <a:p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Linkage Process</a:t>
            </a:r>
          </a:p>
          <a:p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</a:p>
          <a:p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Findings</a:t>
            </a:r>
          </a:p>
          <a:p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Directions</a:t>
            </a:r>
          </a:p>
          <a:p>
            <a:pPr marL="0" indent="0">
              <a:buNone/>
            </a:pPr>
            <a:endParaRPr lang="en-AU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A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75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en-A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560" y="1700808"/>
            <a:ext cx="7992888" cy="493254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 is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 of mental illness typically characterized by radical changes in personality, impaired functioning, and a distorted or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non-existent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sense of objective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common psychotic disorder is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schizophrenia affecting about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million people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worldwide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year, approximately one in every five Australians will experience a mental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illness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A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100 people have or will develop schizophrenia during their lifetime </a:t>
            </a: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395536" y="6381328"/>
            <a:ext cx="8352928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en-AU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197020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844824"/>
            <a:ext cx="7778824" cy="4708376"/>
          </a:xfrm>
        </p:spPr>
        <p:txBody>
          <a:bodyPr/>
          <a:lstStyle/>
          <a:p>
            <a:pPr lvl="0"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Around </a:t>
            </a:r>
            <a:r>
              <a:rPr lang="en-A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12,000 hospitalisations occur for psychosis in NSW </a:t>
            </a:r>
            <a:r>
              <a:rPr lang="en-A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year</a:t>
            </a:r>
            <a:endParaRPr lang="en-A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 cost of treatment of psychosis in Australia is estimated at $79,537 per person</a:t>
            </a:r>
          </a:p>
          <a:p>
            <a:pPr lvl="0" algn="just">
              <a:lnSpc>
                <a:spcPct val="150000"/>
              </a:lnSpc>
              <a:spcAft>
                <a:spcPts val="600"/>
              </a:spcAft>
            </a:pPr>
            <a:r>
              <a:rPr lang="en-A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Psychosis </a:t>
            </a:r>
            <a:r>
              <a:rPr lang="en-A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considered to be a risk factor for criminal offending, particularly violent </a:t>
            </a:r>
            <a:r>
              <a:rPr lang="en-A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offending</a:t>
            </a:r>
          </a:p>
          <a:p>
            <a:pPr marL="0" lvl="0" indent="0" algn="just">
              <a:lnSpc>
                <a:spcPct val="150000"/>
              </a:lnSpc>
              <a:spcAft>
                <a:spcPts val="600"/>
              </a:spcAft>
              <a:buNone/>
            </a:pPr>
            <a:endParaRPr lang="en-A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600"/>
              </a:spcAft>
            </a:pPr>
            <a:endParaRPr lang="en-AU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940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916832"/>
            <a:ext cx="7772400" cy="3951288"/>
          </a:xfrm>
        </p:spPr>
        <p:txBody>
          <a:bodyPr>
            <a:normAutofit/>
          </a:bodyPr>
          <a:lstStyle/>
          <a:p>
            <a:pPr algn="just"/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meta-analysis of 204 studies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(Douglas, 2009) showed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psychosis was associated with a 49% to 68% increase in the odds of a conviction for violence, compared with the odds of violence in the absence of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</a:t>
            </a:r>
            <a:endParaRPr lang="en-AU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Swedish population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data-linkage study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(Fazel, 2006) investigated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impact of psychotic disorders on violent crime over a 13 year period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severe mental illness commit one in 20 violent crimes</a:t>
            </a:r>
          </a:p>
          <a:p>
            <a:pPr algn="just"/>
            <a:endParaRPr lang="en-AU" sz="2200" dirty="0" smtClean="0"/>
          </a:p>
          <a:p>
            <a:pPr algn="just"/>
            <a:endParaRPr lang="en-AU" sz="2200" dirty="0"/>
          </a:p>
          <a:p>
            <a:pPr algn="just"/>
            <a:endParaRPr lang="en-AU" sz="2200" dirty="0"/>
          </a:p>
          <a:p>
            <a:pPr algn="just"/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1504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1772816"/>
            <a:ext cx="7920880" cy="5013176"/>
          </a:xfrm>
        </p:spPr>
        <p:txBody>
          <a:bodyPr>
            <a:noAutofit/>
          </a:bodyPr>
          <a:lstStyle/>
          <a:p>
            <a:pPr algn="just"/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Western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Australian study 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AU" sz="2000" dirty="0">
                <a:latin typeface="Times New Roman"/>
                <a:ea typeface="Times New Roman"/>
              </a:rPr>
              <a:t>Morgan, </a:t>
            </a:r>
            <a:r>
              <a:rPr lang="en-AU" sz="2000" dirty="0" smtClean="0">
                <a:latin typeface="Times New Roman"/>
                <a:ea typeface="Times New Roman"/>
              </a:rPr>
              <a:t>2013)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examined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prevalence, type and pattern of oﬀending in those born between 1955 and 1969 and diagnosed with any psychiatric illness between 1985 and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 and found that 20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of those convicted of violence had been diagnosed with a mental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illness</a:t>
            </a:r>
          </a:p>
          <a:p>
            <a:pPr marL="0" indent="0" algn="just">
              <a:buNone/>
            </a:pP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Victorian study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AU" sz="2200" dirty="0">
                <a:latin typeface="Times New Roman"/>
                <a:ea typeface="Times New Roman"/>
              </a:rPr>
              <a:t>Wallace, 2004)</a:t>
            </a:r>
            <a:r>
              <a:rPr lang="en-A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found that 21% of individuals with schizophrenia had been convicted of a criminal offence compared with 8% of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over a 25-year period (1975-2000)</a:t>
            </a:r>
          </a:p>
          <a:p>
            <a:pPr algn="just"/>
            <a:endParaRPr lang="en-A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NSW study (Butler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Allnutt,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2003) found </a:t>
            </a:r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prevalence of psychosis in NSW inmates was thirty times higher than in the Australian community</a:t>
            </a:r>
          </a:p>
          <a:p>
            <a:pPr algn="just"/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63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560" y="2204864"/>
            <a:ext cx="8136904" cy="4852392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568" y="1916832"/>
            <a:ext cx="7845279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</a:pPr>
            <a:endParaRPr lang="en-A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population based study investigating  the relationship between psychosis and offending in New South Wales </a:t>
            </a:r>
            <a:endParaRPr lang="en-AU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Objectives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772816"/>
            <a:ext cx="7844408" cy="4896544"/>
          </a:xfrm>
        </p:spPr>
        <p:txBody>
          <a:bodyPr>
            <a:noAutofit/>
          </a:bodyPr>
          <a:lstStyle/>
          <a:p>
            <a:pPr algn="just"/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association between psychosis and subsequent offending behaviour </a:t>
            </a:r>
          </a:p>
          <a:p>
            <a:pPr marL="0" indent="0" algn="just">
              <a:buNone/>
            </a:pP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level impact of psychosis on offending behaviour</a:t>
            </a:r>
          </a:p>
          <a:p>
            <a:pPr marL="0" indent="0" algn="just">
              <a:buNone/>
            </a:pPr>
            <a:endParaRPr lang="en-A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</a:t>
            </a:r>
            <a:r>
              <a:rPr lang="en-A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proportion of those diagnosed with psychosis for the first time in prison</a:t>
            </a:r>
          </a:p>
          <a:p>
            <a:pPr marL="0" indent="0" algn="just">
              <a:buNone/>
            </a:pPr>
            <a:endParaRPr lang="en-A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3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StartDate xmlns="http://schemas.microsoft.com/sharepoint/v3" xsi:nil="true"/>
    <PublishingExpiration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6CAB7E8-0EAB-4EF5-B687-C8D49EE4BBA3}"/>
</file>

<file path=customXml/itemProps2.xml><?xml version="1.0" encoding="utf-8"?>
<ds:datastoreItem xmlns:ds="http://schemas.openxmlformats.org/officeDocument/2006/customXml" ds:itemID="{F54A7CC8-5368-4356-8848-51714A939E81}"/>
</file>

<file path=customXml/itemProps3.xml><?xml version="1.0" encoding="utf-8"?>
<ds:datastoreItem xmlns:ds="http://schemas.openxmlformats.org/officeDocument/2006/customXml" ds:itemID="{D35A8303-C707-479C-A7A8-1AD6590A439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13234</TotalTime>
  <Words>1066</Words>
  <Application>Microsoft Office PowerPoint</Application>
  <PresentationFormat>On-screen Show (4:3)</PresentationFormat>
  <Paragraphs>184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Calibri</vt:lpstr>
      <vt:lpstr>Cambria</vt:lpstr>
      <vt:lpstr>Impact</vt:lpstr>
      <vt:lpstr>Times New Roman</vt:lpstr>
      <vt:lpstr>Wingdings</vt:lpstr>
      <vt:lpstr>ヒラギノ角ゴ Pro W3</vt:lpstr>
      <vt:lpstr>Office Theme</vt:lpstr>
      <vt:lpstr>Custom Design</vt:lpstr>
      <vt:lpstr>  </vt:lpstr>
      <vt:lpstr>Investigators</vt:lpstr>
      <vt:lpstr>Presentation </vt:lpstr>
      <vt:lpstr>Background</vt:lpstr>
      <vt:lpstr>Background</vt:lpstr>
      <vt:lpstr>Background</vt:lpstr>
      <vt:lpstr>Background</vt:lpstr>
      <vt:lpstr>Background</vt:lpstr>
      <vt:lpstr>Primary Objectives</vt:lpstr>
      <vt:lpstr>Secondary Objectives</vt:lpstr>
      <vt:lpstr>Definitions</vt:lpstr>
      <vt:lpstr>Cases (People diagnosed with psychosis)</vt:lpstr>
      <vt:lpstr>Data Linkage Process</vt:lpstr>
      <vt:lpstr>Data Linkage Process</vt:lpstr>
      <vt:lpstr>Approvals Timeline </vt:lpstr>
      <vt:lpstr>Preliminary Results</vt:lpstr>
      <vt:lpstr>Psychosis Records (N=343,882) and Their Types </vt:lpstr>
      <vt:lpstr>Types of Psychosis in Recent Diagnosis</vt:lpstr>
      <vt:lpstr>Psychosis and first diagnosis</vt:lpstr>
      <vt:lpstr>Types of Psychosis among Different Age groups at the time of First Diagnosis</vt:lpstr>
      <vt:lpstr>Psychosis &amp; Offending</vt:lpstr>
      <vt:lpstr>Type of offence among people with psychosis (Male)</vt:lpstr>
      <vt:lpstr>Type of offence among people with psychosis (Female)</vt:lpstr>
      <vt:lpstr>Type of offence among people with psychosis  (Non-Indigenous)</vt:lpstr>
      <vt:lpstr>Type of offence among people with psychosis  (Indigenous)</vt:lpstr>
      <vt:lpstr>Preliminary Results</vt:lpstr>
      <vt:lpstr>Future Directions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relationship between psychoses and offending in New South Wales: A data-linkage study</dc:title>
  <dc:creator>Tony Butler</dc:creator>
  <cp:lastModifiedBy>impactav</cp:lastModifiedBy>
  <cp:revision>744</cp:revision>
  <cp:lastPrinted>2016-10-25T02:21:25Z</cp:lastPrinted>
  <dcterms:created xsi:type="dcterms:W3CDTF">2014-10-08T05:31:36Z</dcterms:created>
  <dcterms:modified xsi:type="dcterms:W3CDTF">2017-02-15T22:33:47Z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