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24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charts/chart2.xml" ContentType="application/vnd.openxmlformats-officedocument.drawingml.char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78" r:id="rId2"/>
    <p:sldId id="345" r:id="rId3"/>
    <p:sldId id="346" r:id="rId4"/>
    <p:sldId id="282" r:id="rId5"/>
    <p:sldId id="339" r:id="rId6"/>
    <p:sldId id="361" r:id="rId7"/>
    <p:sldId id="340" r:id="rId8"/>
    <p:sldId id="344" r:id="rId9"/>
    <p:sldId id="350" r:id="rId10"/>
    <p:sldId id="355" r:id="rId11"/>
    <p:sldId id="331" r:id="rId12"/>
    <p:sldId id="356" r:id="rId13"/>
    <p:sldId id="341" r:id="rId14"/>
    <p:sldId id="342" r:id="rId15"/>
    <p:sldId id="357" r:id="rId16"/>
    <p:sldId id="334" r:id="rId17"/>
    <p:sldId id="358" r:id="rId18"/>
    <p:sldId id="336" r:id="rId19"/>
    <p:sldId id="359" r:id="rId20"/>
    <p:sldId id="343" r:id="rId21"/>
    <p:sldId id="338" r:id="rId22"/>
    <p:sldId id="347" r:id="rId23"/>
    <p:sldId id="360" r:id="rId24"/>
    <p:sldId id="329" r:id="rId25"/>
    <p:sldId id="354" r:id="rId26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7" autoAdjust="0"/>
    <p:restoredTop sz="94675" autoAdjust="0"/>
  </p:normalViewPr>
  <p:slideViewPr>
    <p:cSldViewPr>
      <p:cViewPr>
        <p:scale>
          <a:sx n="100" d="100"/>
          <a:sy n="100" d="100"/>
        </p:scale>
        <p:origin x="-73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5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800"/>
            </a:pPr>
            <a:r>
              <a:rPr lang="en-US" sz="1800" baseline="0"/>
              <a:t>Fig 3. Fine amount by detection mode</a:t>
            </a:r>
          </a:p>
          <a:p>
            <a:pPr algn="ctr">
              <a:defRPr sz="1800"/>
            </a:pPr>
            <a:r>
              <a:rPr lang="en-US" sz="1600" baseline="0"/>
              <a:t>(percentage likely or almost certain to pay fine)</a:t>
            </a:r>
            <a:r>
              <a:rPr lang="en-US" sz="1800" baseline="0"/>
              <a:t>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5556817243038263E-2"/>
          <c:y val="0.14945560161742696"/>
          <c:w val="0.91209523728132758"/>
          <c:h val="0.70723823412923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'Fine amount by Detecion mode'!$B$2</c:f>
              <c:strCache>
                <c:ptCount val="1"/>
                <c:pt idx="0">
                  <c:v>Speed camera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85760335893245E-3"/>
                  <c:y val="-1.0248524293198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'Fine amount by Detecion mode'!$A$3:$A$5</c:f>
              <c:strCache>
                <c:ptCount val="3"/>
                <c:pt idx="0">
                  <c:v>$254</c:v>
                </c:pt>
                <c:pt idx="1">
                  <c:v>$426</c:v>
                </c:pt>
                <c:pt idx="2">
                  <c:v>$2,252</c:v>
                </c:pt>
              </c:strCache>
            </c:strRef>
          </c:cat>
          <c:val>
            <c:numRef>
              <c:f>'Fine amount by Detecion mode'!$B$3:$B$5</c:f>
              <c:numCache>
                <c:formatCode>0.0</c:formatCode>
                <c:ptCount val="3"/>
                <c:pt idx="0">
                  <c:v>77.7</c:v>
                </c:pt>
                <c:pt idx="1">
                  <c:v>69.599999999999994</c:v>
                </c:pt>
                <c:pt idx="2">
                  <c:v>26.3</c:v>
                </c:pt>
              </c:numCache>
            </c:numRef>
          </c:val>
        </c:ser>
        <c:ser>
          <c:idx val="1"/>
          <c:order val="1"/>
          <c:tx>
            <c:strRef>
              <c:f>'Fine amount by Detecion mode'!$C$2</c:f>
              <c:strCache>
                <c:ptCount val="1"/>
                <c:pt idx="0">
                  <c:v>Police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'Fine amount by Detecion mode'!$A$3:$A$5</c:f>
              <c:strCache>
                <c:ptCount val="3"/>
                <c:pt idx="0">
                  <c:v>$254</c:v>
                </c:pt>
                <c:pt idx="1">
                  <c:v>$426</c:v>
                </c:pt>
                <c:pt idx="2">
                  <c:v>$2,252</c:v>
                </c:pt>
              </c:strCache>
            </c:strRef>
          </c:cat>
          <c:val>
            <c:numRef>
              <c:f>'Fine amount by Detecion mode'!$C$3:$C$5</c:f>
              <c:numCache>
                <c:formatCode>0.0</c:formatCode>
                <c:ptCount val="3"/>
                <c:pt idx="0">
                  <c:v>85.2</c:v>
                </c:pt>
                <c:pt idx="1">
                  <c:v>69.099999999999994</c:v>
                </c:pt>
                <c:pt idx="2">
                  <c:v>34.799999999999997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407232"/>
        <c:axId val="173409408"/>
      </c:barChart>
      <c:catAx>
        <c:axId val="173407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AU" sz="1800" b="1"/>
                  <a:t>Fine amount</a:t>
                </a:r>
              </a:p>
            </c:rich>
          </c:tx>
          <c:layout>
            <c:manualLayout>
              <c:xMode val="edge"/>
              <c:yMode val="edge"/>
              <c:x val="0.40641689574123774"/>
              <c:y val="0.92531101446833397"/>
            </c:manualLayout>
          </c:layout>
          <c:overlay val="0"/>
        </c:title>
        <c:numFmt formatCode="@" sourceLinked="0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400" b="1" baseline="0"/>
            </a:pPr>
            <a:endParaRPr lang="en-US"/>
          </a:p>
        </c:txPr>
        <c:crossAx val="173409408"/>
        <c:crosses val="autoZero"/>
        <c:auto val="0"/>
        <c:lblAlgn val="ctr"/>
        <c:lblOffset val="100"/>
        <c:noMultiLvlLbl val="0"/>
      </c:catAx>
      <c:valAx>
        <c:axId val="173409408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AU" sz="1200"/>
                  <a:t>(%)</a:t>
                </a:r>
              </a:p>
            </c:rich>
          </c:tx>
          <c:layout>
            <c:manualLayout>
              <c:xMode val="edge"/>
              <c:yMode val="edge"/>
              <c:x val="7.7145620153594701E-3"/>
              <c:y val="9.3948464286878627E-2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73407232"/>
        <c:crosses val="autoZero"/>
        <c:crossBetween val="between"/>
        <c:majorUnit val="20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0.7584878983056963"/>
          <c:y val="0.15335294535175101"/>
          <c:w val="0.17877500790510456"/>
          <c:h val="0.14678943851917689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800"/>
            </a:pPr>
            <a:r>
              <a:rPr lang="en-US" sz="1800" baseline="0"/>
              <a:t>Fig 4. Fine amount by paid employment status</a:t>
            </a:r>
          </a:p>
          <a:p>
            <a:pPr algn="ctr">
              <a:defRPr sz="1800"/>
            </a:pPr>
            <a:r>
              <a:rPr lang="en-US" sz="1600" baseline="0"/>
              <a:t>(percentage almost certainly would not or unlikely to pay fine)</a:t>
            </a:r>
            <a:r>
              <a:rPr lang="en-US" sz="1800" baseline="0"/>
              <a:t>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5556817243038263E-2"/>
          <c:y val="0.14945560161742696"/>
          <c:w val="0.92702975445170754"/>
          <c:h val="0.70723823412923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'Paid employment by Fine amount'!$B$2</c:f>
              <c:strCache>
                <c:ptCount val="1"/>
                <c:pt idx="0">
                  <c:v>In paid employment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7144001037896042E-17"/>
                  <c:y val="-1.0248524293198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'Paid employment by Fine amount'!$A$3:$A$5</c:f>
              <c:strCache>
                <c:ptCount val="3"/>
                <c:pt idx="0">
                  <c:v>$254</c:v>
                </c:pt>
                <c:pt idx="1">
                  <c:v>$426</c:v>
                </c:pt>
                <c:pt idx="2">
                  <c:v>$2,252</c:v>
                </c:pt>
              </c:strCache>
            </c:strRef>
          </c:cat>
          <c:val>
            <c:numRef>
              <c:f>'Paid employment by Fine amount'!$B$3:$B$5</c:f>
              <c:numCache>
                <c:formatCode>0.0</c:formatCode>
                <c:ptCount val="3"/>
                <c:pt idx="0">
                  <c:v>9.5</c:v>
                </c:pt>
                <c:pt idx="1">
                  <c:v>17.399999999999999</c:v>
                </c:pt>
                <c:pt idx="2">
                  <c:v>52.5</c:v>
                </c:pt>
              </c:numCache>
            </c:numRef>
          </c:val>
        </c:ser>
        <c:ser>
          <c:idx val="1"/>
          <c:order val="1"/>
          <c:tx>
            <c:strRef>
              <c:f>'Paid employment by Fine amount'!$C$2</c:f>
              <c:strCache>
                <c:ptCount val="1"/>
                <c:pt idx="0">
                  <c:v>Not in paid employment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'Paid employment by Fine amount'!$A$3:$A$5</c:f>
              <c:strCache>
                <c:ptCount val="3"/>
                <c:pt idx="0">
                  <c:v>$254</c:v>
                </c:pt>
                <c:pt idx="1">
                  <c:v>$426</c:v>
                </c:pt>
                <c:pt idx="2">
                  <c:v>$2,252</c:v>
                </c:pt>
              </c:strCache>
            </c:strRef>
          </c:cat>
          <c:val>
            <c:numRef>
              <c:f>'Paid employment by Fine amount'!$C$3:$C$5</c:f>
              <c:numCache>
                <c:formatCode>0.0</c:formatCode>
                <c:ptCount val="3"/>
                <c:pt idx="0">
                  <c:v>12.8</c:v>
                </c:pt>
                <c:pt idx="1">
                  <c:v>23.5</c:v>
                </c:pt>
                <c:pt idx="2">
                  <c:v>62.5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315648"/>
        <c:axId val="138321920"/>
      </c:barChart>
      <c:catAx>
        <c:axId val="138315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AU" sz="1800" b="1"/>
                  <a:t>Fine amount</a:t>
                </a:r>
              </a:p>
            </c:rich>
          </c:tx>
          <c:layout>
            <c:manualLayout>
              <c:xMode val="edge"/>
              <c:yMode val="edge"/>
              <c:x val="0.40641689574123774"/>
              <c:y val="0.92531101446833397"/>
            </c:manualLayout>
          </c:layout>
          <c:overlay val="0"/>
        </c:title>
        <c:numFmt formatCode="@" sourceLinked="0"/>
        <c:majorTickMark val="none"/>
        <c:minorTickMark val="none"/>
        <c:tickLblPos val="nextTo"/>
        <c:txPr>
          <a:bodyPr rot="0" vert="horz" anchor="ctr" anchorCtr="0"/>
          <a:lstStyle/>
          <a:p>
            <a:pPr>
              <a:defRPr sz="1400" b="1" baseline="0"/>
            </a:pPr>
            <a:endParaRPr lang="en-US"/>
          </a:p>
        </c:txPr>
        <c:crossAx val="138321920"/>
        <c:crosses val="autoZero"/>
        <c:auto val="0"/>
        <c:lblAlgn val="ctr"/>
        <c:lblOffset val="100"/>
        <c:noMultiLvlLbl val="0"/>
      </c:catAx>
      <c:valAx>
        <c:axId val="138321920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sz="1200"/>
                  <a:t>(%</a:t>
                </a:r>
                <a:r>
                  <a:rPr lang="en-AU"/>
                  <a:t>)</a:t>
                </a:r>
              </a:p>
            </c:rich>
          </c:tx>
          <c:layout>
            <c:manualLayout>
              <c:xMode val="edge"/>
              <c:yMode val="edge"/>
              <c:x val="9.000322351252716E-3"/>
              <c:y val="9.3948464286878627E-2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38315648"/>
        <c:crosses val="autoZero"/>
        <c:crossBetween val="between"/>
        <c:majorUnit val="20"/>
      </c:valAx>
      <c:spPr>
        <a:solidFill>
          <a:schemeClr val="bg1">
            <a:lumMod val="95000"/>
          </a:schemeClr>
        </a:solidFill>
      </c:spPr>
    </c:plotArea>
    <c:legend>
      <c:legendPos val="r"/>
      <c:layout>
        <c:manualLayout>
          <c:xMode val="edge"/>
          <c:yMode val="edge"/>
          <c:x val="0.67406662022538033"/>
          <c:y val="0.16030187626268125"/>
          <c:w val="0.29146899093293938"/>
          <c:h val="0.11113685917668772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284B923-44D4-4D88-9969-E5CB3E521DF0}" type="datetimeFigureOut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90838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663" y="9428163"/>
            <a:ext cx="2890837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279579-BF15-4583-A4EC-5023DAE19BE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795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AE65A8-652A-43B2-9622-83FC569A176F}" type="datetimeFigureOut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989" tIns="45994" rIns="91989" bIns="4599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90838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6663" y="9428163"/>
            <a:ext cx="2890837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013772-FE42-4B13-B2D3-75A3AC76AD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0802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13772-FE42-4B13-B2D3-75A3AC76AD12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957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BDC8-0CC3-4AAB-B386-88EF331D0C8F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731B-8AAD-4BBB-9DB0-4CD7733FB4A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934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2D17D-B758-4295-BF4E-E9EEB64FE84A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C36C8-6C7D-4827-AA32-49F3311F045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411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73846-8202-4AAF-9920-E340D39A0F6D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526C-1835-4129-94B6-35F401287DD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02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51F10-3A2D-4B00-8AD5-725D24170971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1C85C-1A65-40EA-B4C6-BB93E19412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64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603C9-807D-47F0-A7CA-2E359FED2ABE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74C5D-63C8-45F3-9972-BEEAD369B32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6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2FDBF-6BC5-480D-87A3-B8845695A77B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7591E-438C-417A-8DD0-0ECAE742E1F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313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4680C-771C-4A9D-BD7C-37C73E786A5E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D45E5-2198-40D0-BA9E-C3C233ECC3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627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D203E-A4EE-4CBE-8EFB-FCD56E22243E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85E49-0D6C-4C01-BD6F-5340E146AD8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060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42BDD-5E89-452B-A4F4-D47C96463361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4E481-53C7-4600-AAA8-2CD98098AEE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032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3A650-229F-493B-9127-675D258F029D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10142-6946-443C-ADDD-C049465683D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886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CBEC35-AB0A-49ED-B5E1-5084D71BC696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9BAAA-5F21-4EAB-83C4-4B98BBD6A91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943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1C3761-8E95-454A-9601-3957DCB0E7C6}" type="datetime1">
              <a:rPr lang="en-US"/>
              <a:pPr>
                <a:defRPr/>
              </a:pPr>
              <a:t>2/14/2017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C0E721-D62F-48D1-8D2B-3FA40EB24D1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91" r:id="rId9"/>
    <p:sldLayoutId id="2147483789" r:id="rId10"/>
    <p:sldLayoutId id="21474837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7851648" cy="791518"/>
          </a:xfrm>
          <a:extLst/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5400" dirty="0" smtClean="0">
                <a:solidFill>
                  <a:schemeClr val="bg2">
                    <a:lumMod val="50000"/>
                  </a:schemeClr>
                </a:solidFill>
              </a:rPr>
              <a:t>Willingness to pay a fine</a:t>
            </a:r>
            <a:endParaRPr lang="en-AU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611188" y="2924175"/>
            <a:ext cx="7854950" cy="2449513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en-AU" altLang="en-US" smtClean="0">
              <a:solidFill>
                <a:srgbClr val="000099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r>
              <a:rPr lang="en-AU" altLang="en-US" sz="2400" smtClean="0">
                <a:solidFill>
                  <a:srgbClr val="000099"/>
                </a:solidFill>
              </a:rPr>
              <a:t>Neil Donnelly, Suzanne Poynton &amp; Don Weatherburn</a:t>
            </a:r>
          </a:p>
          <a:p>
            <a:pPr marR="0" algn="ctr" eaLnBrk="1" hangingPunct="1">
              <a:lnSpc>
                <a:spcPct val="80000"/>
              </a:lnSpc>
            </a:pPr>
            <a:endParaRPr lang="en-AU" altLang="en-US" sz="2400" smtClean="0">
              <a:solidFill>
                <a:srgbClr val="000099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r>
              <a:rPr lang="en-AU" altLang="en-US" sz="2000" smtClean="0">
                <a:solidFill>
                  <a:srgbClr val="000099"/>
                </a:solidFill>
              </a:rPr>
              <a:t>NSW Bureau of Crime Statistics and Research</a:t>
            </a:r>
          </a:p>
          <a:p>
            <a:pPr marR="0" algn="ctr" eaLnBrk="1" hangingPunct="1">
              <a:lnSpc>
                <a:spcPct val="80000"/>
              </a:lnSpc>
            </a:pPr>
            <a:endParaRPr lang="en-AU" altLang="en-US" sz="2400" smtClean="0">
              <a:solidFill>
                <a:srgbClr val="000099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r>
              <a:rPr lang="en-AU" altLang="en-US" sz="1600" smtClean="0">
                <a:solidFill>
                  <a:srgbClr val="000099"/>
                </a:solidFill>
              </a:rPr>
              <a:t>February,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80696"/>
          </a:xfrm>
          <a:extLst/>
        </p:spPr>
        <p:txBody>
          <a:bodyPr/>
          <a:lstStyle/>
          <a:p>
            <a:pPr algn="ctr">
              <a:defRPr/>
            </a:pPr>
            <a:r>
              <a:rPr lang="en-AU" sz="3600" b="1" dirty="0"/>
              <a:t>Fine amount &amp; detection mode scenarios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5DC81-B14A-438F-97C8-7C0075087401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00113" y="1773238"/>
          <a:ext cx="7488238" cy="4121150"/>
        </p:xfrm>
        <a:graphic>
          <a:graphicData uri="http://schemas.openxmlformats.org/drawingml/2006/table">
            <a:tbl>
              <a:tblPr firstRow="1" firstCol="1" bandRow="1"/>
              <a:tblGrid>
                <a:gridCol w="2270047"/>
                <a:gridCol w="1739397"/>
                <a:gridCol w="1739397"/>
                <a:gridCol w="1739397"/>
              </a:tblGrid>
              <a:tr h="427247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Detection mode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Fine amount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85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$254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$436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$2,252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15576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Speed camera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1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2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3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15576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Police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4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5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Group 6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635000"/>
          </a:xfrm>
        </p:spPr>
        <p:txBody>
          <a:bodyPr/>
          <a:lstStyle/>
          <a:p>
            <a:pPr algn="ctr"/>
            <a:r>
              <a:rPr lang="en-AU" altLang="en-US" sz="3600" b="1" smtClean="0"/>
              <a:t>Scenario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412875"/>
            <a:ext cx="8424863" cy="4752975"/>
          </a:xfrm>
        </p:spPr>
        <p:txBody>
          <a:bodyPr/>
          <a:lstStyle/>
          <a:p>
            <a:pPr>
              <a:defRPr/>
            </a:pPr>
            <a:r>
              <a:rPr lang="en-AU" sz="2800" b="1" i="1" dirty="0" smtClean="0"/>
              <a:t>“You are booked by a speed camera and receive a speeding ticket that requires you to pay $254 in 21 days”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AU" sz="2800" dirty="0"/>
          </a:p>
          <a:p>
            <a:pPr>
              <a:defRPr/>
            </a:pPr>
            <a:r>
              <a:rPr lang="en-AU" sz="2800" b="1" i="1" dirty="0" smtClean="0"/>
              <a:t>“A police officer pulls you over and books you for speeding. The speeding ticket requires you </a:t>
            </a:r>
            <a:r>
              <a:rPr lang="en-AU" sz="2800" b="1" i="1" dirty="0"/>
              <a:t>to pay </a:t>
            </a:r>
            <a:r>
              <a:rPr lang="en-AU" sz="2800" b="1" i="1" dirty="0" smtClean="0"/>
              <a:t>$254 </a:t>
            </a:r>
            <a:r>
              <a:rPr lang="en-AU" sz="2800" b="1" i="1" dirty="0"/>
              <a:t>in 21 </a:t>
            </a:r>
            <a:r>
              <a:rPr lang="en-AU" sz="2800" b="1" i="1" dirty="0" smtClean="0"/>
              <a:t>days”</a:t>
            </a:r>
          </a:p>
          <a:p>
            <a:pPr marL="668337" lvl="2" indent="0" algn="ctr">
              <a:buFont typeface="Wingdings 2" pitchFamily="18" charset="2"/>
              <a:buNone/>
              <a:defRPr/>
            </a:pPr>
            <a:endParaRPr lang="en-AU" sz="2800" dirty="0" smtClean="0"/>
          </a:p>
          <a:p>
            <a:pPr>
              <a:defRPr/>
            </a:pPr>
            <a:r>
              <a:rPr lang="en-AU" sz="2400" b="1" dirty="0" smtClean="0"/>
              <a:t>How likely are you to pay that fine within 21 days?</a:t>
            </a:r>
          </a:p>
          <a:p>
            <a:pPr lvl="1">
              <a:defRPr/>
            </a:pPr>
            <a:r>
              <a:rPr lang="en-AU" sz="2200" dirty="0" err="1" smtClean="0"/>
              <a:t>Likert</a:t>
            </a:r>
            <a:r>
              <a:rPr lang="en-AU" sz="2200" dirty="0" smtClean="0"/>
              <a:t> scale</a:t>
            </a:r>
            <a:endParaRPr lang="en-AU" sz="2200" dirty="0"/>
          </a:p>
          <a:p>
            <a:pPr>
              <a:defRPr/>
            </a:pPr>
            <a:endParaRPr lang="en-AU" dirty="0" smtClean="0"/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DC11B-2C5D-4F54-895A-6BE64C742826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305800" cy="936104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AU" sz="3600" b="1" dirty="0"/>
              <a:t>No. of respondents randomly assigned to detection mode &amp; fine amount scenarios</a:t>
            </a:r>
            <a:endParaRPr lang="en-AU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A99CED-EE13-4755-AF02-424D07C84CBC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42988" y="1989138"/>
          <a:ext cx="7273926" cy="4103687"/>
        </p:xfrm>
        <a:graphic>
          <a:graphicData uri="http://schemas.openxmlformats.org/drawingml/2006/table">
            <a:tbl>
              <a:tblPr firstRow="1" firstCol="1" bandRow="1"/>
              <a:tblGrid>
                <a:gridCol w="2205078"/>
                <a:gridCol w="1689616"/>
                <a:gridCol w="1689616"/>
                <a:gridCol w="1689616"/>
              </a:tblGrid>
              <a:tr h="425436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Detection mode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Fine amount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61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$254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$436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$2,252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15510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Speed camera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390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358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346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15510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Police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365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369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 = 394</a:t>
                      </a:r>
                      <a:endParaRPr lang="en-A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576263"/>
          </a:xfrm>
        </p:spPr>
        <p:txBody>
          <a:bodyPr/>
          <a:lstStyle/>
          <a:p>
            <a:pPr algn="ctr"/>
            <a:r>
              <a:rPr lang="en-AU" altLang="en-US" sz="3600" b="1" smtClean="0"/>
              <a:t>Random allocation to six 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967287"/>
          </a:xfrm>
        </p:spPr>
        <p:txBody>
          <a:bodyPr/>
          <a:lstStyle/>
          <a:p>
            <a:pPr>
              <a:defRPr/>
            </a:pPr>
            <a:r>
              <a:rPr lang="en-AU" sz="2200" dirty="0"/>
              <a:t>n</a:t>
            </a:r>
            <a:r>
              <a:rPr lang="en-AU" sz="2200" dirty="0" smtClean="0"/>
              <a:t>o statistically significant associations between the six scenarios and:</a:t>
            </a:r>
          </a:p>
          <a:p>
            <a:pPr lvl="1">
              <a:defRPr/>
            </a:pPr>
            <a:r>
              <a:rPr lang="en-AU" sz="2000" dirty="0"/>
              <a:t>a</a:t>
            </a:r>
            <a:r>
              <a:rPr lang="en-AU" sz="2000" dirty="0" smtClean="0"/>
              <a:t>ge group; gender </a:t>
            </a:r>
          </a:p>
          <a:p>
            <a:pPr lvl="1">
              <a:defRPr/>
            </a:pPr>
            <a:r>
              <a:rPr lang="en-AU" sz="2000" dirty="0"/>
              <a:t>r</a:t>
            </a:r>
            <a:r>
              <a:rPr lang="en-AU" sz="2000" dirty="0" smtClean="0"/>
              <a:t>egion </a:t>
            </a:r>
            <a:r>
              <a:rPr lang="en-AU" sz="1600" dirty="0" smtClean="0"/>
              <a:t>(Sydney vs. other NSW)</a:t>
            </a:r>
            <a:r>
              <a:rPr lang="en-AU" sz="2000" dirty="0" smtClean="0"/>
              <a:t>; major city </a:t>
            </a:r>
            <a:r>
              <a:rPr lang="en-AU" sz="2000" dirty="0"/>
              <a:t>category</a:t>
            </a:r>
            <a:endParaRPr lang="en-AU" sz="2000" dirty="0" smtClean="0"/>
          </a:p>
          <a:p>
            <a:pPr lvl="1">
              <a:defRPr/>
            </a:pPr>
            <a:r>
              <a:rPr lang="en-AU" sz="2000" dirty="0" smtClean="0"/>
              <a:t>employment status; socio-economic disadvantage </a:t>
            </a:r>
          </a:p>
          <a:p>
            <a:pPr lvl="1">
              <a:defRPr/>
            </a:pPr>
            <a:r>
              <a:rPr lang="en-AU" sz="2000" dirty="0" smtClean="0"/>
              <a:t>had considered not paying fine</a:t>
            </a:r>
          </a:p>
          <a:p>
            <a:pPr lvl="1">
              <a:defRPr/>
            </a:pPr>
            <a:r>
              <a:rPr lang="en-AU" sz="2000" dirty="0" smtClean="0"/>
              <a:t>prior speeding fines; knows a non-payer who got away with it</a:t>
            </a:r>
          </a:p>
          <a:p>
            <a:pPr lvl="1">
              <a:defRPr/>
            </a:pPr>
            <a:r>
              <a:rPr lang="en-AU" sz="2000" dirty="0" smtClean="0"/>
              <a:t>always paid fine in time </a:t>
            </a:r>
          </a:p>
          <a:p>
            <a:pPr lvl="1">
              <a:defRPr/>
            </a:pPr>
            <a:r>
              <a:rPr lang="en-AU" sz="2000" dirty="0" smtClean="0"/>
              <a:t>recently  vs. previously fined</a:t>
            </a:r>
          </a:p>
          <a:p>
            <a:pPr lvl="1">
              <a:defRPr/>
            </a:pPr>
            <a:r>
              <a:rPr lang="en-AU" sz="2000" dirty="0"/>
              <a:t>sampling frame</a:t>
            </a:r>
          </a:p>
          <a:p>
            <a:pPr lvl="1">
              <a:defRPr/>
            </a:pPr>
            <a:endParaRPr lang="en-AU" sz="2000" dirty="0" smtClean="0"/>
          </a:p>
          <a:p>
            <a:pPr lvl="1">
              <a:defRPr/>
            </a:pPr>
            <a:endParaRPr lang="en-AU" sz="2000" dirty="0" smtClean="0"/>
          </a:p>
          <a:p>
            <a:pPr marL="393700" lvl="1" indent="0">
              <a:buClr>
                <a:srgbClr val="629DD1"/>
              </a:buClr>
              <a:buFont typeface="Wingdings 2" pitchFamily="18" charset="2"/>
              <a:buNone/>
              <a:defRPr/>
            </a:pPr>
            <a:endParaRPr lang="en-AU" sz="1600" dirty="0">
              <a:solidFill>
                <a:prstClr val="black"/>
              </a:solidFill>
            </a:endParaRPr>
          </a:p>
          <a:p>
            <a:pPr lvl="1">
              <a:defRPr/>
            </a:pPr>
            <a:endParaRPr lang="en-AU" sz="2000" dirty="0" smtClean="0"/>
          </a:p>
          <a:p>
            <a:pPr>
              <a:defRPr/>
            </a:pPr>
            <a:endParaRPr lang="en-AU" dirty="0"/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B61FC-7E63-497F-82B4-E4905163226C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4672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600" b="1" dirty="0" smtClean="0"/>
              <a:t>Fine amount scenario by willingness to pay  </a:t>
            </a:r>
            <a:endParaRPr lang="en-AU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4213" y="1989138"/>
          <a:ext cx="7848600" cy="3384549"/>
        </p:xfrm>
        <a:graphic>
          <a:graphicData uri="http://schemas.openxmlformats.org/drawingml/2006/table">
            <a:tbl>
              <a:tblPr firstRow="1" firstCol="1" bandRow="1"/>
              <a:tblGrid>
                <a:gridCol w="1495312"/>
                <a:gridCol w="1058732"/>
                <a:gridCol w="1058732"/>
                <a:gridCol w="1058732"/>
                <a:gridCol w="1058732"/>
                <a:gridCol w="1058732"/>
                <a:gridCol w="1059628"/>
              </a:tblGrid>
              <a:tr h="14505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Almost certainly would not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Unlikely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Might or might not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Likely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Almost certain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None of these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835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Scenario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835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$254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3.1%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7.3%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8.1%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22.0%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59.3%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0.3%  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835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$436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7.0%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12.2%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10.5%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22.8%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46.5%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1.0%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835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$2,252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31.5%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23.8%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12.2%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14.2%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16.6%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1.8%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5C5EB2-E5C4-4E43-9F34-B2E2A1EC64A5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BADB0-0905-4A27-BA74-9260B3409FDB}" type="slidenum">
              <a:rPr lang="en-AU" smtClean="0"/>
              <a:pPr>
                <a:defRPr/>
              </a:pPr>
              <a:t>15</a:t>
            </a:fld>
            <a:endParaRPr lang="en-AU"/>
          </a:p>
        </p:txBody>
      </p:sp>
      <p:graphicFrame>
        <p:nvGraphicFramePr>
          <p:cNvPr id="17411" name="Chart 4"/>
          <p:cNvGraphicFramePr>
            <a:graphicFrameLocks/>
          </p:cNvGraphicFramePr>
          <p:nvPr/>
        </p:nvGraphicFramePr>
        <p:xfrm>
          <a:off x="417513" y="857250"/>
          <a:ext cx="8308975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r:id="rId3" imgW="8315665" imgH="5791702" progId="Excel.Chart.8">
                  <p:embed/>
                </p:oleObj>
              </mc:Choice>
              <mc:Fallback>
                <p:oleObj r:id="rId3" imgW="8315665" imgH="5791702" progId="Excel.Chart.8">
                  <p:embed/>
                  <p:pic>
                    <p:nvPicPr>
                      <p:cNvPr id="0" name="Char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857250"/>
                        <a:ext cx="8308975" cy="579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05800" cy="1440160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200" b="1" dirty="0" smtClean="0"/>
              <a:t>Fine amount scenario as predictor of WTP</a:t>
            </a:r>
            <a:br>
              <a:rPr lang="en-AU" sz="3200" b="1" dirty="0" smtClean="0"/>
            </a:br>
            <a:r>
              <a:rPr lang="en-AU" sz="3200" b="1" dirty="0" smtClean="0"/>
              <a:t/>
            </a:r>
            <a:br>
              <a:rPr lang="en-AU" sz="3200" b="1" dirty="0" smtClean="0"/>
            </a:br>
            <a:r>
              <a:rPr lang="en-AU" sz="2800" b="1" dirty="0" smtClean="0"/>
              <a:t>Poisson regression</a:t>
            </a:r>
            <a:endParaRPr lang="en-AU" sz="28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4213" y="2636838"/>
          <a:ext cx="7704137" cy="2960743"/>
        </p:xfrm>
        <a:graphic>
          <a:graphicData uri="http://schemas.openxmlformats.org/drawingml/2006/table">
            <a:tbl>
              <a:tblPr firstRow="1" firstCol="1" bandRow="1"/>
              <a:tblGrid>
                <a:gridCol w="3235738"/>
                <a:gridCol w="3432458"/>
                <a:gridCol w="1035941"/>
              </a:tblGrid>
              <a:tr h="10909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Covariates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Incidence 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Rate Ratio 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95% CI)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i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value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114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Scenario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5296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436 vs. $254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0.89  </a:t>
                      </a: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(0.84, 0.94)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&lt; .001 *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0531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</a:t>
                      </a:r>
                      <a:r>
                        <a:rPr lang="en-AU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2,252 vs. $254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0.49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(0.46, 0.52)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&lt; .001 *</a:t>
                      </a: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4C364-3D40-4F55-A198-65BA06128C0C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32CB2-9A66-45EB-ABCA-27B3A7DE660C}" type="slidenum">
              <a:rPr lang="en-AU" smtClean="0"/>
              <a:pPr>
                <a:defRPr/>
              </a:pPr>
              <a:t>17</a:t>
            </a:fld>
            <a:endParaRPr lang="en-AU"/>
          </a:p>
        </p:txBody>
      </p:sp>
      <p:graphicFrame>
        <p:nvGraphicFramePr>
          <p:cNvPr id="19459" name="Chart 4"/>
          <p:cNvGraphicFramePr>
            <a:graphicFrameLocks/>
          </p:cNvGraphicFramePr>
          <p:nvPr/>
        </p:nvGraphicFramePr>
        <p:xfrm>
          <a:off x="488950" y="641350"/>
          <a:ext cx="8021638" cy="579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r:id="rId3" imgW="8023031" imgH="5803895" progId="Excel.Chart.8">
                  <p:embed/>
                </p:oleObj>
              </mc:Choice>
              <mc:Fallback>
                <p:oleObj r:id="rId3" imgW="8023031" imgH="5803895" progId="Excel.Chart.8">
                  <p:embed/>
                  <p:pic>
                    <p:nvPicPr>
                      <p:cNvPr id="0" name="Char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641350"/>
                        <a:ext cx="8021638" cy="579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305800" cy="1068728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AU" sz="3600" b="1" dirty="0" smtClean="0"/>
              <a:t>Detection mode scenario as predictor of WTP</a:t>
            </a:r>
            <a:r>
              <a:rPr lang="en-AU" sz="2400" b="1" dirty="0" smtClean="0"/>
              <a:t/>
            </a:r>
            <a:br>
              <a:rPr lang="en-AU" sz="2400" b="1" dirty="0" smtClean="0"/>
            </a:br>
            <a:r>
              <a:rPr lang="en-AU" sz="2400" b="1" dirty="0" smtClean="0"/>
              <a:t/>
            </a:r>
            <a:br>
              <a:rPr lang="en-AU" sz="2400" b="1" dirty="0" smtClean="0"/>
            </a:br>
            <a:r>
              <a:rPr lang="en-AU" sz="3100" b="1" dirty="0" smtClean="0"/>
              <a:t>Poisson regression</a:t>
            </a:r>
            <a:endParaRPr lang="en-AU" sz="31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87450" y="2708275"/>
          <a:ext cx="7200900" cy="2039938"/>
        </p:xfrm>
        <a:graphic>
          <a:graphicData uri="http://schemas.openxmlformats.org/drawingml/2006/table">
            <a:tbl>
              <a:tblPr firstRow="1" firstCol="1" bandRow="1"/>
              <a:tblGrid>
                <a:gridCol w="3024378"/>
                <a:gridCol w="3208249"/>
                <a:gridCol w="968273"/>
              </a:tblGrid>
              <a:tr h="9753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Covariates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Incidence 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Rate Ratio 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95% CI)</a:t>
                      </a: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800" b="1" i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value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1148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Scenario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530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Police</a:t>
                      </a:r>
                      <a:r>
                        <a:rPr lang="en-AU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vs. Speed camera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A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1.02  </a:t>
                      </a:r>
                      <a:r>
                        <a:rPr lang="en-A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0.97, 1.08)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en-AU" sz="18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.384</a:t>
                      </a:r>
                      <a:endParaRPr lang="en-A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E3A58-00CA-4D8B-B3B2-E71F082226F7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08091-AF4C-4F4F-BAA6-D4D2C45DA040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78677"/>
              </p:ext>
            </p:extLst>
          </p:nvPr>
        </p:nvGraphicFramePr>
        <p:xfrm>
          <a:off x="467544" y="692696"/>
          <a:ext cx="842493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636587"/>
          </a:xfrm>
        </p:spPr>
        <p:txBody>
          <a:bodyPr/>
          <a:lstStyle/>
          <a:p>
            <a:pPr algn="ctr"/>
            <a:r>
              <a:rPr lang="en-AU" altLang="en-US" sz="3600" b="1" smtClean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4968875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Fines the most widely used sanction in regulatory toolkit</a:t>
            </a:r>
          </a:p>
          <a:p>
            <a:pPr lvl="1">
              <a:defRPr/>
            </a:pPr>
            <a:r>
              <a:rPr lang="en-AU" dirty="0" smtClean="0"/>
              <a:t>NSW Courts imposed 41,000 fines, 37% of all penalties</a:t>
            </a:r>
          </a:p>
          <a:p>
            <a:pPr lvl="1">
              <a:defRPr/>
            </a:pPr>
            <a:r>
              <a:rPr lang="en-AU" dirty="0" smtClean="0"/>
              <a:t>476,000 fines for speeding related offences in NSW</a:t>
            </a:r>
          </a:p>
          <a:p>
            <a:pPr>
              <a:defRPr/>
            </a:pPr>
            <a:endParaRPr lang="en-AU" dirty="0"/>
          </a:p>
          <a:p>
            <a:pPr>
              <a:defRPr/>
            </a:pPr>
            <a:r>
              <a:rPr lang="en-AU" dirty="0" smtClean="0"/>
              <a:t> Fine default</a:t>
            </a:r>
          </a:p>
          <a:p>
            <a:pPr lvl="1">
              <a:defRPr/>
            </a:pPr>
            <a:r>
              <a:rPr lang="en-AU" dirty="0" smtClean="0"/>
              <a:t>40% speeding related fines not paid before penalty notice due (2014)</a:t>
            </a:r>
          </a:p>
          <a:p>
            <a:pPr lvl="1">
              <a:defRPr/>
            </a:pPr>
            <a:r>
              <a:rPr lang="en-AU" dirty="0" smtClean="0"/>
              <a:t>22% not paid before reminder notice due</a:t>
            </a:r>
          </a:p>
          <a:p>
            <a:pPr lvl="1">
              <a:defRPr/>
            </a:pPr>
            <a:r>
              <a:rPr lang="en-AU" dirty="0" smtClean="0"/>
              <a:t>2,600 people charged with driving while suspended for non-payment of a fine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AU" dirty="0" smtClean="0"/>
          </a:p>
          <a:p>
            <a:pPr>
              <a:defRPr/>
            </a:pPr>
            <a:endParaRPr lang="en-AU" dirty="0"/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09C4D4-59A5-4129-B47E-BBA8C1865A02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23925"/>
          </a:xfrm>
        </p:spPr>
        <p:txBody>
          <a:bodyPr/>
          <a:lstStyle/>
          <a:p>
            <a:pPr algn="ctr"/>
            <a:r>
              <a:rPr lang="en-AU" altLang="en-US" sz="3200" b="1" smtClean="0"/>
              <a:t>Interaction between fine amount </a:t>
            </a:r>
            <a:br>
              <a:rPr lang="en-AU" altLang="en-US" sz="3200" b="1" smtClean="0"/>
            </a:br>
            <a:r>
              <a:rPr lang="en-AU" altLang="en-US" sz="3200" b="1" smtClean="0"/>
              <a:t>and mode of detection?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is the nature of the relationship between fine amount and willingness to pay different between the two modes of detection?</a:t>
            </a:r>
          </a:p>
          <a:p>
            <a:endParaRPr lang="en-AU" altLang="en-US" sz="2400" smtClean="0"/>
          </a:p>
          <a:p>
            <a:r>
              <a:rPr lang="en-AU" altLang="en-US" smtClean="0"/>
              <a:t>no statistically significant interaction found</a:t>
            </a:r>
          </a:p>
          <a:p>
            <a:pPr lvl="1"/>
            <a:r>
              <a:rPr lang="en-AU" altLang="en-US" sz="2000" smtClean="0">
                <a:ea typeface="Calibri" pitchFamily="34" charset="0"/>
                <a:cs typeface="Times New Roman" pitchFamily="18" charset="0"/>
                <a:sym typeface="Symbol" pitchFamily="18" charset="2"/>
              </a:rPr>
              <a:t></a:t>
            </a:r>
            <a:r>
              <a:rPr lang="en-AU" altLang="en-US" sz="2000" baseline="30000" smtClean="0">
                <a:cs typeface="Calibri" pitchFamily="34" charset="0"/>
              </a:rPr>
              <a:t>2</a:t>
            </a:r>
            <a:r>
              <a:rPr lang="en-AU" altLang="en-US" sz="2000" baseline="-25000" smtClean="0">
                <a:cs typeface="Calibri" pitchFamily="34" charset="0"/>
              </a:rPr>
              <a:t>2 </a:t>
            </a:r>
            <a:r>
              <a:rPr lang="en-AU" altLang="en-US" sz="2000" smtClean="0">
                <a:cs typeface="Calibri" pitchFamily="34" charset="0"/>
              </a:rPr>
              <a:t>= 4.1, </a:t>
            </a:r>
            <a:r>
              <a:rPr lang="en-AU" altLang="en-US" sz="2000" i="1" smtClean="0">
                <a:cs typeface="Calibri" pitchFamily="34" charset="0"/>
              </a:rPr>
              <a:t>p</a:t>
            </a:r>
            <a:r>
              <a:rPr lang="en-AU" altLang="en-US" sz="2000" smtClean="0">
                <a:cs typeface="Calibri" pitchFamily="34" charset="0"/>
              </a:rPr>
              <a:t> = .130</a:t>
            </a:r>
            <a:endParaRPr lang="en-AU" altLang="en-US" sz="2000" smtClean="0"/>
          </a:p>
          <a:p>
            <a:endParaRPr lang="en-AU" altLang="en-US" smtClean="0"/>
          </a:p>
          <a:p>
            <a:r>
              <a:rPr lang="en-AU" altLang="en-US" smtClean="0"/>
              <a:t>final model with fine amount &amp; mode of detection main effects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AAE98-0253-4B86-B879-35D9D3E281EC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05800" cy="1152128"/>
          </a:xfrm>
          <a:extLst/>
        </p:spPr>
        <p:txBody>
          <a:bodyPr/>
          <a:lstStyle/>
          <a:p>
            <a:pPr algn="ctr">
              <a:defRPr/>
            </a:pPr>
            <a:r>
              <a:rPr lang="en-AU" sz="3200" b="1" dirty="0">
                <a:solidFill>
                  <a:srgbClr val="242852"/>
                </a:solidFill>
              </a:rPr>
              <a:t>Fine </a:t>
            </a:r>
            <a:r>
              <a:rPr lang="en-AU" sz="3200" b="1" dirty="0" smtClean="0">
                <a:solidFill>
                  <a:srgbClr val="242852"/>
                </a:solidFill>
              </a:rPr>
              <a:t>&amp; mode as main effect predictors of WTP</a:t>
            </a:r>
            <a:br>
              <a:rPr lang="en-AU" sz="3200" b="1" dirty="0" smtClean="0">
                <a:solidFill>
                  <a:srgbClr val="242852"/>
                </a:solidFill>
              </a:rPr>
            </a:br>
            <a:r>
              <a:rPr lang="en-AU" sz="2800" b="1" dirty="0" smtClean="0">
                <a:solidFill>
                  <a:srgbClr val="242852"/>
                </a:solidFill>
              </a:rPr>
              <a:t>Poisson regression</a:t>
            </a:r>
            <a:endParaRPr lang="en-AU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95288" y="1916113"/>
          <a:ext cx="8569324" cy="4105274"/>
        </p:xfrm>
        <a:graphic>
          <a:graphicData uri="http://schemas.openxmlformats.org/drawingml/2006/table">
            <a:tbl>
              <a:tblPr firstRow="1" firstCol="1" bandRow="1"/>
              <a:tblGrid>
                <a:gridCol w="4407976"/>
                <a:gridCol w="3009068"/>
                <a:gridCol w="1152280"/>
              </a:tblGrid>
              <a:tr h="10263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Covariates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Incidence Rate Ratio </a:t>
                      </a: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(95% CI)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value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13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Fine amount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513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$436 vs.$254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0.89  </a:t>
                      </a: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(0.84, 0.94)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&lt; .001 *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513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$2,252 vs. $254</a:t>
                      </a:r>
                      <a:endParaRPr lang="en-A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0.49</a:t>
                      </a: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(0.45, 0.52)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&lt; .001 *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5131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Detection mode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102631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Police vs. Speed camera</a:t>
                      </a:r>
                      <a:endParaRPr lang="en-A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A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1.05</a:t>
                      </a:r>
                      <a:r>
                        <a:rPr lang="en-A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(0.99, 1.10)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 .079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0436E-2D7F-441A-974F-29604F82B484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008063"/>
          </a:xfrm>
        </p:spPr>
        <p:txBody>
          <a:bodyPr/>
          <a:lstStyle/>
          <a:p>
            <a:pPr algn="ctr"/>
            <a:r>
              <a:rPr lang="en-AU" altLang="en-US" sz="3600" b="1" smtClean="0"/>
              <a:t>Effect of fine amount on WTP among disadvantaged groups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3960813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Socio-economic disadvantage (SEIFA ) quartiles &amp; fine amount </a:t>
            </a:r>
          </a:p>
          <a:p>
            <a:pPr lvl="1">
              <a:defRPr/>
            </a:pPr>
            <a:r>
              <a:rPr lang="en-AU" dirty="0" smtClean="0"/>
              <a:t>no significant interaction </a:t>
            </a:r>
          </a:p>
          <a:p>
            <a:pPr>
              <a:defRPr/>
            </a:pPr>
            <a:endParaRPr lang="en-AU" dirty="0"/>
          </a:p>
          <a:p>
            <a:pPr>
              <a:defRPr/>
            </a:pPr>
            <a:r>
              <a:rPr lang="en-AU" dirty="0" smtClean="0"/>
              <a:t>Paid employment </a:t>
            </a:r>
            <a:r>
              <a:rPr lang="en-AU" dirty="0"/>
              <a:t>status &amp; fine </a:t>
            </a:r>
            <a:r>
              <a:rPr lang="en-AU" dirty="0" smtClean="0"/>
              <a:t>amount </a:t>
            </a:r>
            <a:endParaRPr lang="en-AU" dirty="0"/>
          </a:p>
          <a:p>
            <a:pPr lvl="1">
              <a:defRPr/>
            </a:pPr>
            <a:r>
              <a:rPr lang="en-AU" dirty="0" smtClean="0"/>
              <a:t>significant </a:t>
            </a:r>
            <a:r>
              <a:rPr lang="en-AU" dirty="0"/>
              <a:t>interaction </a:t>
            </a:r>
            <a:endParaRPr lang="en-AU" dirty="0" smtClean="0"/>
          </a:p>
          <a:p>
            <a:pPr lvl="1">
              <a:defRPr/>
            </a:pPr>
            <a:r>
              <a:rPr lang="en-AU" dirty="0">
                <a:ea typeface="Calibri"/>
                <a:cs typeface="Times New Roman"/>
                <a:sym typeface="Symbol"/>
              </a:rPr>
              <a:t></a:t>
            </a:r>
            <a:r>
              <a:rPr lang="en-AU" baseline="30000" dirty="0">
                <a:ea typeface="Calibri"/>
              </a:rPr>
              <a:t>2</a:t>
            </a:r>
            <a:r>
              <a:rPr lang="en-AU" baseline="-25000" dirty="0">
                <a:ea typeface="Calibri"/>
              </a:rPr>
              <a:t>2 </a:t>
            </a:r>
            <a:r>
              <a:rPr lang="en-AU" dirty="0">
                <a:ea typeface="Calibri"/>
              </a:rPr>
              <a:t>= </a:t>
            </a:r>
            <a:r>
              <a:rPr lang="en-AU" dirty="0" smtClean="0">
                <a:ea typeface="Calibri"/>
              </a:rPr>
              <a:t>6.1</a:t>
            </a:r>
            <a:r>
              <a:rPr lang="en-AU" dirty="0">
                <a:ea typeface="Calibri"/>
              </a:rPr>
              <a:t>, </a:t>
            </a:r>
            <a:r>
              <a:rPr lang="en-AU" i="1" dirty="0">
                <a:ea typeface="Calibri"/>
              </a:rPr>
              <a:t>p</a:t>
            </a:r>
            <a:r>
              <a:rPr lang="en-AU" dirty="0">
                <a:ea typeface="Calibri"/>
              </a:rPr>
              <a:t> = </a:t>
            </a:r>
            <a:r>
              <a:rPr lang="en-AU" dirty="0" smtClean="0">
                <a:ea typeface="Calibri"/>
              </a:rPr>
              <a:t>.</a:t>
            </a:r>
            <a:r>
              <a:rPr lang="en-AU" dirty="0" smtClean="0">
                <a:ea typeface="Calibri"/>
              </a:rPr>
              <a:t>044</a:t>
            </a:r>
            <a:endParaRPr lang="en-AU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en-AU" dirty="0" smtClean="0"/>
          </a:p>
          <a:p>
            <a:pPr>
              <a:defRPr/>
            </a:pP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D68787-5A66-44B6-AC18-4F4B8CFDF752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22CC6-F770-4B92-A3DE-CF120FCB02BD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924070"/>
              </p:ext>
            </p:extLst>
          </p:nvPr>
        </p:nvGraphicFramePr>
        <p:xfrm>
          <a:off x="611560" y="764704"/>
          <a:ext cx="7992888" cy="583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647700"/>
          </a:xfrm>
        </p:spPr>
        <p:txBody>
          <a:bodyPr/>
          <a:lstStyle/>
          <a:p>
            <a:pPr algn="ctr"/>
            <a:r>
              <a:rPr lang="en-AU" altLang="en-US" sz="3600" b="1" smtClean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981075"/>
            <a:ext cx="8229600" cy="5688013"/>
          </a:xfrm>
        </p:spPr>
        <p:txBody>
          <a:bodyPr/>
          <a:lstStyle/>
          <a:p>
            <a:pPr>
              <a:defRPr/>
            </a:pPr>
            <a:r>
              <a:rPr lang="en-AU" sz="2500" dirty="0" smtClean="0"/>
              <a:t>20% of those ever fined have not paid the fine in time</a:t>
            </a:r>
          </a:p>
          <a:p>
            <a:pPr>
              <a:defRPr/>
            </a:pPr>
            <a:endParaRPr lang="en-AU" sz="2500" dirty="0"/>
          </a:p>
          <a:p>
            <a:pPr>
              <a:defRPr/>
            </a:pPr>
            <a:r>
              <a:rPr lang="en-AU" sz="2500" dirty="0" smtClean="0"/>
              <a:t>40% have considered not paying the fine in time</a:t>
            </a:r>
          </a:p>
          <a:p>
            <a:pPr>
              <a:defRPr/>
            </a:pPr>
            <a:endParaRPr lang="en-AU" sz="25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en-AU" sz="2500" i="1" dirty="0" smtClean="0"/>
              <a:t>Scenarios</a:t>
            </a:r>
          </a:p>
          <a:p>
            <a:pPr>
              <a:defRPr/>
            </a:pPr>
            <a:r>
              <a:rPr lang="en-AU" sz="2500" dirty="0" smtClean="0"/>
              <a:t>Higher speeding fines associated with lower compliance</a:t>
            </a:r>
          </a:p>
          <a:p>
            <a:pPr>
              <a:defRPr/>
            </a:pPr>
            <a:endParaRPr lang="en-AU" sz="2500" dirty="0"/>
          </a:p>
          <a:p>
            <a:pPr>
              <a:defRPr/>
            </a:pPr>
            <a:r>
              <a:rPr lang="en-AU" sz="2500" dirty="0" smtClean="0"/>
              <a:t>Police issued speeding fines not associated with greater compliance compared with camera issued fines</a:t>
            </a:r>
          </a:p>
          <a:p>
            <a:pPr>
              <a:defRPr/>
            </a:pPr>
            <a:endParaRPr lang="en-AU" sz="2500" dirty="0"/>
          </a:p>
          <a:p>
            <a:pPr>
              <a:defRPr/>
            </a:pPr>
            <a:r>
              <a:rPr lang="en-AU" sz="2500" dirty="0" smtClean="0"/>
              <a:t>No interaction found between fine level &amp; mode of detection</a:t>
            </a:r>
            <a:endParaRPr lang="en-AU" sz="2500" dirty="0"/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6F043-157D-4682-9614-2E2A81C0E941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/>
          <a:lstStyle/>
          <a:p>
            <a:pPr algn="ctr"/>
            <a:r>
              <a:rPr lang="en-AU" altLang="en-US" sz="3600" b="1" smtClean="0"/>
              <a:t>Conclusions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/>
          <a:lstStyle/>
          <a:p>
            <a:r>
              <a:rPr lang="en-AU" altLang="en-US" dirty="0" smtClean="0"/>
              <a:t>Reason to doubt common assumption that higher fines exert stronger deterrent effects</a:t>
            </a:r>
          </a:p>
          <a:p>
            <a:endParaRPr lang="en-AU" altLang="en-US" dirty="0" smtClean="0"/>
          </a:p>
          <a:p>
            <a:r>
              <a:rPr lang="en-AU" altLang="en-US" dirty="0" smtClean="0"/>
              <a:t>Might be worth conducting a cost-benefit analysis of the fine system</a:t>
            </a:r>
          </a:p>
          <a:p>
            <a:endParaRPr lang="en-AU" altLang="en-US" dirty="0" smtClean="0"/>
          </a:p>
          <a:p>
            <a:r>
              <a:rPr lang="en-AU" altLang="en-US" dirty="0" smtClean="0"/>
              <a:t>Court-imposed fines can be adjusted to suit the income of the offender but most fines are not imposed by the courts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136D8-27CB-4F53-BDD5-19D2BD0D8454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4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708025"/>
          </a:xfrm>
        </p:spPr>
        <p:txBody>
          <a:bodyPr/>
          <a:lstStyle/>
          <a:p>
            <a:pPr algn="ctr"/>
            <a:r>
              <a:rPr lang="en-AU" altLang="en-US" sz="3600" b="1" smtClean="0"/>
              <a:t>Introduction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11725"/>
          </a:xfrm>
        </p:spPr>
        <p:txBody>
          <a:bodyPr/>
          <a:lstStyle/>
          <a:p>
            <a:r>
              <a:rPr lang="en-AU" altLang="en-US" smtClean="0"/>
              <a:t>Surprising little theory &amp; research on willingness to pay fines</a:t>
            </a:r>
          </a:p>
          <a:p>
            <a:endParaRPr lang="en-AU" altLang="en-US" smtClean="0"/>
          </a:p>
          <a:p>
            <a:r>
              <a:rPr lang="en-AU" altLang="en-US" smtClean="0"/>
              <a:t>Fine amount</a:t>
            </a:r>
          </a:p>
          <a:p>
            <a:endParaRPr lang="en-AU" altLang="en-US" smtClean="0"/>
          </a:p>
          <a:p>
            <a:r>
              <a:rPr lang="en-AU" altLang="en-US" smtClean="0"/>
              <a:t>Mode of detection </a:t>
            </a:r>
          </a:p>
          <a:p>
            <a:pPr lvl="1"/>
            <a:r>
              <a:rPr lang="en-AU" altLang="en-US" smtClean="0"/>
              <a:t>Speed camera vs. Police</a:t>
            </a:r>
          </a:p>
          <a:p>
            <a:endParaRPr lang="en-AU" altLang="en-US" smtClean="0"/>
          </a:p>
          <a:p>
            <a:r>
              <a:rPr lang="en-AU" altLang="en-US" smtClean="0"/>
              <a:t>How fine severity and mode of detection influence willingness to pay speeding fines?</a:t>
            </a:r>
          </a:p>
          <a:p>
            <a:pPr lvl="1"/>
            <a:endParaRPr lang="en-AU" altLang="en-US" smtClean="0"/>
          </a:p>
          <a:p>
            <a:pPr lvl="1"/>
            <a:endParaRPr lang="en-AU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6722C-79E1-49C9-86D2-AD6286B59617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11188" y="549275"/>
            <a:ext cx="8229600" cy="503238"/>
          </a:xfrm>
        </p:spPr>
        <p:txBody>
          <a:bodyPr/>
          <a:lstStyle/>
          <a:p>
            <a:pPr algn="ctr" eaLnBrk="1" hangingPunct="1"/>
            <a:r>
              <a:rPr lang="en-AU" altLang="en-US" sz="3600" b="1" smtClean="0"/>
              <a:t>Research questions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11188" y="1125538"/>
            <a:ext cx="8229600" cy="5472112"/>
          </a:xfrm>
        </p:spPr>
        <p:txBody>
          <a:bodyPr/>
          <a:lstStyle/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r>
              <a:rPr lang="en-AU" altLang="en-US" sz="2300" smtClean="0"/>
              <a:t>What proportion of people (who have received a fine) have not paid it on time or have considered not paying it?</a:t>
            </a:r>
          </a:p>
          <a:p>
            <a:pPr marL="514350" indent="-514350" eaLnBrk="1" hangingPunct="1">
              <a:buFont typeface="Calibri" pitchFamily="34" charset="0"/>
              <a:buAutoNum type="arabicParenR"/>
            </a:pPr>
            <a:endParaRPr lang="en-AU" altLang="en-US" sz="2300" smtClean="0"/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r>
              <a:rPr lang="en-AU" altLang="en-US" sz="2300" smtClean="0"/>
              <a:t>Does increasing fine amount for speeding decrease willingness to pay (WTP)?</a:t>
            </a:r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endParaRPr lang="en-AU" altLang="en-US" sz="2300" smtClean="0"/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r>
              <a:rPr lang="en-AU" altLang="en-US" sz="2300" smtClean="0"/>
              <a:t>Are police issued fines for speeding associated with higher WTP than camera issued fines?</a:t>
            </a:r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endParaRPr lang="en-AU" altLang="en-US" sz="2300" smtClean="0"/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r>
              <a:rPr lang="en-AU" altLang="en-US" sz="2300" smtClean="0"/>
              <a:t>Any interaction between fine amount &amp; mode of detection on WTP?</a:t>
            </a:r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endParaRPr lang="en-AU" altLang="en-US" sz="2300" smtClean="0"/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r>
              <a:rPr lang="en-AU" altLang="en-US" sz="2300" smtClean="0"/>
              <a:t>Does fine amount have different effects on WTP for people from more disadvantaged groups?</a:t>
            </a:r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endParaRPr lang="en-AU" altLang="en-US" sz="2400" smtClean="0"/>
          </a:p>
          <a:p>
            <a:pPr marL="514350" indent="-514350" eaLnBrk="1" hangingPunct="1">
              <a:buClrTx/>
              <a:buSzPct val="100000"/>
              <a:buFont typeface="Calibri" pitchFamily="34" charset="0"/>
              <a:buAutoNum type="arabicParenR"/>
            </a:pPr>
            <a:endParaRPr lang="en-AU" altLang="en-US" sz="24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79619-3D6B-4C49-A318-ABDB38424709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92125"/>
          </a:xfrm>
        </p:spPr>
        <p:txBody>
          <a:bodyPr/>
          <a:lstStyle/>
          <a:p>
            <a:pPr algn="ctr"/>
            <a:r>
              <a:rPr lang="en-AU" altLang="en-US" sz="3600" b="1" smtClean="0"/>
              <a:t>Survey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0" cy="4752975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3,158 adults from NSW</a:t>
            </a:r>
          </a:p>
          <a:p>
            <a:pPr marL="547687" lvl="2" indent="-273050">
              <a:buClr>
                <a:srgbClr val="1B587C"/>
              </a:buClr>
              <a:buSzPct val="95000"/>
              <a:defRPr/>
            </a:pPr>
            <a:r>
              <a:rPr lang="en-AU" dirty="0" smtClean="0"/>
              <a:t> 71</a:t>
            </a:r>
            <a:r>
              <a:rPr lang="en-AU" dirty="0"/>
              <a:t>% CATI </a:t>
            </a:r>
            <a:r>
              <a:rPr lang="en-AU" sz="1300" dirty="0"/>
              <a:t>(36% response rate</a:t>
            </a:r>
            <a:r>
              <a:rPr lang="en-AU" sz="1300" dirty="0" smtClean="0"/>
              <a:t>) </a:t>
            </a:r>
            <a:endParaRPr lang="en-AU" dirty="0" smtClean="0"/>
          </a:p>
          <a:p>
            <a:pPr marL="547687" lvl="2" indent="-273050">
              <a:buClr>
                <a:srgbClr val="1B587C"/>
              </a:buClr>
              <a:buSzPct val="95000"/>
              <a:defRPr/>
            </a:pPr>
            <a:r>
              <a:rPr lang="en-AU" dirty="0" smtClean="0"/>
              <a:t>29</a:t>
            </a:r>
            <a:r>
              <a:rPr lang="en-AU" dirty="0"/>
              <a:t>% online samples</a:t>
            </a:r>
          </a:p>
          <a:p>
            <a:pPr marL="273050" lvl="1" indent="-273050">
              <a:buClr>
                <a:srgbClr val="1B587C"/>
              </a:buClr>
              <a:buSzPct val="95000"/>
              <a:defRPr/>
            </a:pPr>
            <a:endParaRPr lang="en-AU" dirty="0"/>
          </a:p>
          <a:p>
            <a:pPr>
              <a:defRPr/>
            </a:pPr>
            <a:r>
              <a:rPr lang="en-AU" dirty="0" smtClean="0"/>
              <a:t>Respondents asked if ever received driving-related fine?</a:t>
            </a:r>
          </a:p>
          <a:p>
            <a:pPr>
              <a:defRPr/>
            </a:pPr>
            <a:endParaRPr lang="en-AU" dirty="0"/>
          </a:p>
          <a:p>
            <a:pPr>
              <a:defRPr/>
            </a:pPr>
            <a:r>
              <a:rPr lang="en-AU" dirty="0" smtClean="0"/>
              <a:t>Those who had were randomised to hypothetical speeding scenarios which varied mode of detection and level of fine imposed</a:t>
            </a:r>
            <a:endParaRPr lang="en-AU" sz="2000" dirty="0"/>
          </a:p>
          <a:p>
            <a:pPr>
              <a:defRPr/>
            </a:pPr>
            <a:endParaRPr lang="en-AU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en-AU" dirty="0"/>
          </a:p>
          <a:p>
            <a:pPr>
              <a:defRPr/>
            </a:pPr>
            <a:endParaRPr lang="en-AU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01923-3704-4985-8D5E-7CDFD98F2F15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4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779462"/>
          </a:xfrm>
        </p:spPr>
        <p:txBody>
          <a:bodyPr/>
          <a:lstStyle/>
          <a:p>
            <a:pPr algn="ctr"/>
            <a:r>
              <a:rPr lang="en-AU" altLang="en-US" sz="3600" b="1" smtClean="0"/>
              <a:t>Prior parking or speeding fines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4389437"/>
          </a:xfrm>
        </p:spPr>
        <p:txBody>
          <a:bodyPr/>
          <a:lstStyle/>
          <a:p>
            <a:pPr>
              <a:defRPr/>
            </a:pPr>
            <a:r>
              <a:rPr lang="en-AU" i="1" dirty="0"/>
              <a:t>Have you received a fine for a parking or traffic offence?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AU" i="1" dirty="0" smtClean="0"/>
          </a:p>
          <a:p>
            <a:pPr lvl="1">
              <a:defRPr/>
            </a:pPr>
            <a:r>
              <a:rPr lang="en-AU" dirty="0" smtClean="0"/>
              <a:t>Yes</a:t>
            </a:r>
            <a:r>
              <a:rPr lang="en-AU" dirty="0"/>
              <a:t>, in the past year </a:t>
            </a:r>
            <a:r>
              <a:rPr lang="en-AU" sz="1800" dirty="0"/>
              <a:t>(n = 587, 18.6%)</a:t>
            </a:r>
          </a:p>
          <a:p>
            <a:pPr marL="393700" lvl="1" indent="0">
              <a:buFont typeface="Wingdings 2" pitchFamily="18" charset="2"/>
              <a:buNone/>
              <a:defRPr/>
            </a:pPr>
            <a:endParaRPr lang="en-AU" sz="2000" dirty="0"/>
          </a:p>
          <a:p>
            <a:pPr lvl="1">
              <a:defRPr/>
            </a:pPr>
            <a:r>
              <a:rPr lang="en-AU" dirty="0"/>
              <a:t>Yes before past year </a:t>
            </a:r>
            <a:r>
              <a:rPr lang="en-AU" sz="1800" dirty="0"/>
              <a:t>(n = 1,635, 51.8%)</a:t>
            </a:r>
          </a:p>
          <a:p>
            <a:pPr marL="393700" lvl="1" indent="0">
              <a:buFont typeface="Wingdings 2" pitchFamily="18" charset="2"/>
              <a:buNone/>
              <a:defRPr/>
            </a:pPr>
            <a:endParaRPr lang="en-AU" sz="2000" dirty="0"/>
          </a:p>
          <a:p>
            <a:pPr lvl="1">
              <a:defRPr/>
            </a:pPr>
            <a:r>
              <a:rPr lang="en-AU" dirty="0"/>
              <a:t>Never </a:t>
            </a:r>
            <a:r>
              <a:rPr lang="en-AU" sz="1800" dirty="0"/>
              <a:t>(n = 932, 29.5%)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DD4A0-1DAB-4DA6-9646-84A1C09E2DB0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/>
          <a:lstStyle/>
          <a:p>
            <a:pPr algn="ctr"/>
            <a:r>
              <a:rPr lang="en-AU" altLang="en-US" sz="3600" b="1" smtClean="0"/>
              <a:t>Among those who had been fined </a:t>
            </a:r>
            <a:r>
              <a:rPr lang="en-AU" altLang="en-US" sz="2400" smtClean="0"/>
              <a:t>(n = 2,222):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3313113"/>
          </a:xfrm>
        </p:spPr>
        <p:txBody>
          <a:bodyPr/>
          <a:lstStyle/>
          <a:p>
            <a:r>
              <a:rPr lang="en-AU" altLang="en-US" sz="2400" smtClean="0"/>
              <a:t>419 </a:t>
            </a:r>
            <a:r>
              <a:rPr lang="en-AU" altLang="en-US" sz="2000" smtClean="0"/>
              <a:t>(19%) </a:t>
            </a:r>
            <a:r>
              <a:rPr lang="en-AU" altLang="en-US" sz="2400" smtClean="0"/>
              <a:t>had not paid their fine on time at least once</a:t>
            </a:r>
          </a:p>
          <a:p>
            <a:pPr lvl="1"/>
            <a:r>
              <a:rPr lang="en-AU" altLang="en-US" smtClean="0"/>
              <a:t>also 40 </a:t>
            </a:r>
            <a:r>
              <a:rPr lang="en-AU" altLang="en-US" sz="2000" smtClean="0"/>
              <a:t>(2%)</a:t>
            </a:r>
            <a:r>
              <a:rPr lang="en-AU" altLang="en-US" smtClean="0"/>
              <a:t> who were not sure about this </a:t>
            </a:r>
          </a:p>
          <a:p>
            <a:endParaRPr lang="en-AU" altLang="en-US" smtClean="0"/>
          </a:p>
          <a:p>
            <a:endParaRPr lang="en-AU" altLang="en-US" smtClean="0"/>
          </a:p>
          <a:p>
            <a:r>
              <a:rPr lang="en-AU" altLang="en-US" sz="2400" smtClean="0"/>
              <a:t>910 </a:t>
            </a:r>
            <a:r>
              <a:rPr lang="en-AU" altLang="en-US" sz="2000" smtClean="0"/>
              <a:t>(41%) </a:t>
            </a:r>
            <a:r>
              <a:rPr lang="en-AU" altLang="en-US" sz="2400" smtClean="0"/>
              <a:t>had considered not paying the fine at 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8AC36-D172-4605-AFE4-FFC221644643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008063"/>
          </a:xfrm>
        </p:spPr>
        <p:txBody>
          <a:bodyPr/>
          <a:lstStyle/>
          <a:p>
            <a:pPr algn="ctr"/>
            <a:r>
              <a:rPr lang="en-AU" altLang="en-US" sz="3600" b="1" smtClean="0"/>
              <a:t>Factors associated with considering not paying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675"/>
            <a:ext cx="8424862" cy="4767263"/>
          </a:xfrm>
        </p:spPr>
        <p:txBody>
          <a:bodyPr/>
          <a:lstStyle/>
          <a:p>
            <a:pPr>
              <a:defRPr/>
            </a:pPr>
            <a:r>
              <a:rPr lang="en-AU" sz="2400" dirty="0"/>
              <a:t>f</a:t>
            </a:r>
            <a:r>
              <a:rPr lang="en-AU" sz="2400" dirty="0" smtClean="0"/>
              <a:t>ined during past 12 </a:t>
            </a:r>
            <a:r>
              <a:rPr lang="en-AU" sz="2400" dirty="0" err="1" smtClean="0"/>
              <a:t>mths</a:t>
            </a:r>
            <a:r>
              <a:rPr lang="en-AU" dirty="0" smtClean="0"/>
              <a:t> </a:t>
            </a:r>
            <a:r>
              <a:rPr lang="en-AU" sz="1800" dirty="0" smtClean="0"/>
              <a:t>(53% </a:t>
            </a:r>
            <a:r>
              <a:rPr lang="en-AU" sz="1800" dirty="0" err="1" smtClean="0"/>
              <a:t>vs</a:t>
            </a:r>
            <a:r>
              <a:rPr lang="en-AU" sz="1800" dirty="0" smtClean="0"/>
              <a:t> 37%)</a:t>
            </a:r>
          </a:p>
          <a:p>
            <a:pPr>
              <a:defRPr/>
            </a:pPr>
            <a:r>
              <a:rPr lang="en-AU" sz="2400" dirty="0" smtClean="0"/>
              <a:t>knows a non-payer who got away with not paying </a:t>
            </a:r>
            <a:r>
              <a:rPr lang="en-AU" sz="1800" dirty="0" smtClean="0"/>
              <a:t>(56% vs. 38%)</a:t>
            </a:r>
          </a:p>
          <a:p>
            <a:pPr>
              <a:defRPr/>
            </a:pPr>
            <a:r>
              <a:rPr lang="en-AU" sz="2400" dirty="0" smtClean="0"/>
              <a:t>more past speeding fines</a:t>
            </a:r>
            <a:r>
              <a:rPr lang="en-AU" dirty="0" smtClean="0"/>
              <a:t> </a:t>
            </a:r>
            <a:r>
              <a:rPr lang="en-AU" sz="1800" dirty="0" smtClean="0"/>
              <a:t>(none: 33%; one : 44%; two: 56%; 3+: 62%)</a:t>
            </a:r>
            <a:r>
              <a:rPr lang="en-AU" sz="2000" dirty="0" smtClean="0"/>
              <a:t>   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AU" dirty="0" smtClean="0"/>
          </a:p>
          <a:p>
            <a:pPr>
              <a:defRPr/>
            </a:pPr>
            <a:r>
              <a:rPr lang="en-AU" sz="2400" dirty="0" smtClean="0"/>
              <a:t>aged less than 40</a:t>
            </a:r>
            <a:r>
              <a:rPr lang="en-AU" dirty="0" smtClean="0"/>
              <a:t> </a:t>
            </a:r>
            <a:r>
              <a:rPr lang="en-AU" sz="1800" dirty="0" smtClean="0"/>
              <a:t>(47% vs. 38%)</a:t>
            </a:r>
          </a:p>
          <a:p>
            <a:pPr>
              <a:defRPr/>
            </a:pPr>
            <a:r>
              <a:rPr lang="en-AU" sz="2400" dirty="0"/>
              <a:t>m</a:t>
            </a:r>
            <a:r>
              <a:rPr lang="en-AU" sz="2400" dirty="0" smtClean="0"/>
              <a:t>ales</a:t>
            </a:r>
            <a:r>
              <a:rPr lang="en-AU" dirty="0" smtClean="0"/>
              <a:t> </a:t>
            </a:r>
            <a:r>
              <a:rPr lang="en-AU" sz="1800" dirty="0" smtClean="0"/>
              <a:t>(43% vs. 38%)</a:t>
            </a:r>
          </a:p>
          <a:p>
            <a:pPr>
              <a:defRPr/>
            </a:pPr>
            <a:r>
              <a:rPr lang="en-AU" sz="2400" dirty="0"/>
              <a:t>i</a:t>
            </a:r>
            <a:r>
              <a:rPr lang="en-AU" sz="2400" dirty="0" smtClean="0"/>
              <a:t>n paid employment </a:t>
            </a:r>
            <a:r>
              <a:rPr lang="en-AU" dirty="0" smtClean="0"/>
              <a:t> </a:t>
            </a:r>
            <a:r>
              <a:rPr lang="en-AU" sz="1800" dirty="0" smtClean="0"/>
              <a:t>(42% vs. 37%)</a:t>
            </a:r>
          </a:p>
          <a:p>
            <a:pPr>
              <a:defRPr/>
            </a:pPr>
            <a:endParaRPr lang="en-AU" dirty="0"/>
          </a:p>
          <a:p>
            <a:pPr>
              <a:defRPr/>
            </a:pPr>
            <a:r>
              <a:rPr lang="en-AU" sz="2400" dirty="0" smtClean="0"/>
              <a:t>no relationship with location or socio-economic disadvantage </a:t>
            </a:r>
            <a:endParaRPr lang="en-AU" dirty="0" smtClean="0"/>
          </a:p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4A36AE-9611-46D1-9C15-7A78717C121C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05800" cy="1719064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en-AU" sz="3600" dirty="0" smtClean="0"/>
              <a:t>“</a:t>
            </a:r>
            <a:r>
              <a:rPr lang="en-AU" sz="3600" b="1" i="1" dirty="0" smtClean="0"/>
              <a:t>Imagine you are driving along a major road trying to get to an important appointment</a:t>
            </a:r>
            <a:r>
              <a:rPr lang="en-AU" sz="3600" dirty="0" smtClean="0"/>
              <a:t>”</a:t>
            </a:r>
            <a:endParaRPr lang="en-A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F5E8923-03C4-457D-92C9-6F679840E8E6}"/>
</file>

<file path=customXml/itemProps2.xml><?xml version="1.0" encoding="utf-8"?>
<ds:datastoreItem xmlns:ds="http://schemas.openxmlformats.org/officeDocument/2006/customXml" ds:itemID="{273C6473-4041-4962-96DF-CDBCA4CB3C54}"/>
</file>

<file path=customXml/itemProps3.xml><?xml version="1.0" encoding="utf-8"?>
<ds:datastoreItem xmlns:ds="http://schemas.openxmlformats.org/officeDocument/2006/customXml" ds:itemID="{265B6624-BD60-4FEF-8EA5-7F61EF0780F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8583</TotalTime>
  <Words>1132</Words>
  <Application>Microsoft Office PowerPoint</Application>
  <PresentationFormat>On-screen Show (4:3)</PresentationFormat>
  <Paragraphs>297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Constantia</vt:lpstr>
      <vt:lpstr>Arial</vt:lpstr>
      <vt:lpstr>Calibri</vt:lpstr>
      <vt:lpstr>Wingdings 2</vt:lpstr>
      <vt:lpstr>Times New Roman</vt:lpstr>
      <vt:lpstr>Symbol</vt:lpstr>
      <vt:lpstr>Flow</vt:lpstr>
      <vt:lpstr>Microsoft Excel Chart</vt:lpstr>
      <vt:lpstr>Willingness to pay a fine</vt:lpstr>
      <vt:lpstr>Introduction</vt:lpstr>
      <vt:lpstr>Introduction</vt:lpstr>
      <vt:lpstr>Research questions</vt:lpstr>
      <vt:lpstr>Survey methodology</vt:lpstr>
      <vt:lpstr>Prior parking or speeding fines</vt:lpstr>
      <vt:lpstr>Among those who had been fined (n = 2,222):</vt:lpstr>
      <vt:lpstr>Factors associated with considering not paying</vt:lpstr>
      <vt:lpstr>“Imagine you are driving along a major road trying to get to an important appointment”</vt:lpstr>
      <vt:lpstr>Fine amount &amp; detection mode scenarios</vt:lpstr>
      <vt:lpstr>Scenario examples</vt:lpstr>
      <vt:lpstr>No. of respondents randomly assigned to detection mode &amp; fine amount scenarios</vt:lpstr>
      <vt:lpstr>Random allocation to six scenarios</vt:lpstr>
      <vt:lpstr>Fine amount scenario by willingness to pay  </vt:lpstr>
      <vt:lpstr>PowerPoint Presentation</vt:lpstr>
      <vt:lpstr>Fine amount scenario as predictor of WTP  Poisson regression</vt:lpstr>
      <vt:lpstr>PowerPoint Presentation</vt:lpstr>
      <vt:lpstr>Detection mode scenario as predictor of WTP  Poisson regression</vt:lpstr>
      <vt:lpstr>PowerPoint Presentation</vt:lpstr>
      <vt:lpstr>Interaction between fine amount  and mode of detection?</vt:lpstr>
      <vt:lpstr>Fine &amp; mode as main effect predictors of WTP Poisson regression</vt:lpstr>
      <vt:lpstr>Effect of fine amount on WTP among disadvantaged groups</vt:lpstr>
      <vt:lpstr>PowerPoint Presentation</vt:lpstr>
      <vt:lpstr>Summary</vt:lpstr>
      <vt:lpstr>Conclusions</vt:lpstr>
    </vt:vector>
  </TitlesOfParts>
  <Company>NSW Attorney General's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Willingness to pay a fine</dc:title>
  <dc:creator>DON WEATHERBURN</dc:creator>
  <cp:lastModifiedBy>Neil Donnelly</cp:lastModifiedBy>
  <cp:revision>772</cp:revision>
  <cp:lastPrinted>2017-02-13T06:14:19Z</cp:lastPrinted>
  <dcterms:created xsi:type="dcterms:W3CDTF">2011-03-29T05:07:16Z</dcterms:created>
  <dcterms:modified xsi:type="dcterms:W3CDTF">2017-02-14T08:12:31Z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