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5"/>
  </p:sldMasterIdLst>
  <p:notesMasterIdLst>
    <p:notesMasterId r:id="rId27"/>
  </p:notesMasterIdLst>
  <p:handoutMasterIdLst>
    <p:handoutMasterId r:id="rId28"/>
  </p:handoutMasterIdLst>
  <p:sldIdLst>
    <p:sldId id="256" r:id="rId6"/>
    <p:sldId id="285" r:id="rId7"/>
    <p:sldId id="259" r:id="rId8"/>
    <p:sldId id="272" r:id="rId9"/>
    <p:sldId id="265" r:id="rId10"/>
    <p:sldId id="263" r:id="rId11"/>
    <p:sldId id="274" r:id="rId12"/>
    <p:sldId id="271" r:id="rId13"/>
    <p:sldId id="276" r:id="rId14"/>
    <p:sldId id="269" r:id="rId15"/>
    <p:sldId id="266" r:id="rId16"/>
    <p:sldId id="268" r:id="rId17"/>
    <p:sldId id="275" r:id="rId18"/>
    <p:sldId id="277" r:id="rId19"/>
    <p:sldId id="283" r:id="rId20"/>
    <p:sldId id="284" r:id="rId21"/>
    <p:sldId id="281" r:id="rId22"/>
    <p:sldId id="282" r:id="rId23"/>
    <p:sldId id="273" r:id="rId24"/>
    <p:sldId id="270" r:id="rId25"/>
    <p:sldId id="264" r:id="rId26"/>
  </p:sldIdLst>
  <p:sldSz cx="9144000" cy="6858000" type="screen4x3"/>
  <p:notesSz cx="6819900" cy="9918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6F7B"/>
    <a:srgbClr val="0067A8"/>
    <a:srgbClr val="000000"/>
    <a:srgbClr val="410B7B"/>
    <a:srgbClr val="76A8B6"/>
    <a:srgbClr val="FFD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82" d="100"/>
          <a:sy n="82" d="100"/>
        </p:scale>
        <p:origin x="-165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customXml" Target="../customXml/item4.xml"/><Relationship Id="rId5" Type="http://schemas.openxmlformats.org/officeDocument/2006/relationships/slideMaster" Target="slideMasters/slideMaster1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3" Type="http://schemas.openxmlformats.org/officeDocument/2006/relationships/tableStyles" Target="tableStyles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file:///C:\Users\z3484689\Dropbox\Conferences\AppliedResearchCrimeJustice\Copy%20of%20Figures_Paper_18May2016_Sample66477_BOCSA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file:///C:\Users\z3484689\Dropbox\Conferences\AppliedResearchCrimeJustice\Copy%20of%20Figures_Paper_18May2016_Sample66477_BOCSA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9"/>
    </mc:Choice>
    <mc:Fallback>
      <c:style val="3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Domains!$A$3</c:f>
              <c:strCache>
                <c:ptCount val="1"/>
                <c:pt idx="0">
                  <c:v> PATERNAL  (n = 17,631; 26.5%)</c:v>
                </c:pt>
              </c:strCache>
            </c:strRef>
          </c:tx>
          <c:invertIfNegative val="0"/>
          <c:errBars>
            <c:errBarType val="both"/>
            <c:errValType val="cust"/>
            <c:noEndCap val="0"/>
            <c:plus>
              <c:numRef>
                <c:f>(Domains!$I$3,Domains!$M$3,Domains!$Q$3,Domains!$U$3,Domains!$Y$3)</c:f>
                <c:numCache>
                  <c:formatCode>General</c:formatCode>
                  <c:ptCount val="5"/>
                  <c:pt idx="0">
                    <c:v>0.16</c:v>
                  </c:pt>
                  <c:pt idx="1">
                    <c:v>0.0999999999999999</c:v>
                  </c:pt>
                  <c:pt idx="2">
                    <c:v>0.11</c:v>
                  </c:pt>
                  <c:pt idx="3">
                    <c:v>0.0999999999999999</c:v>
                  </c:pt>
                  <c:pt idx="4">
                    <c:v>0.11</c:v>
                  </c:pt>
                </c:numCache>
              </c:numRef>
            </c:plus>
            <c:minus>
              <c:numRef>
                <c:f>(Domains!$H$3,Domains!$L$3,Domains!$P$3,Domains!$T$3,Domains!$X$3)</c:f>
                <c:numCache>
                  <c:formatCode>General</c:formatCode>
                  <c:ptCount val="5"/>
                  <c:pt idx="0">
                    <c:v>0.14</c:v>
                  </c:pt>
                  <c:pt idx="1">
                    <c:v>0.1</c:v>
                  </c:pt>
                  <c:pt idx="2">
                    <c:v>0.0999999999999999</c:v>
                  </c:pt>
                  <c:pt idx="3">
                    <c:v>0.0900000000000001</c:v>
                  </c:pt>
                  <c:pt idx="4">
                    <c:v>0.1</c:v>
                  </c:pt>
                </c:numCache>
              </c:numRef>
            </c:minus>
          </c:errBars>
          <c:cat>
            <c:strRef>
              <c:f>Domains!$B$2:$F$2</c:f>
              <c:strCache>
                <c:ptCount val="5"/>
                <c:pt idx="0">
                  <c:v>COGNITIVE</c:v>
                </c:pt>
                <c:pt idx="1">
                  <c:v>COMMUNICATION</c:v>
                </c:pt>
                <c:pt idx="2">
                  <c:v>SOCIAL</c:v>
                </c:pt>
                <c:pt idx="3">
                  <c:v>PHYSICAL</c:v>
                </c:pt>
                <c:pt idx="4">
                  <c:v>EMOTIONAL</c:v>
                </c:pt>
              </c:strCache>
            </c:strRef>
          </c:cat>
          <c:val>
            <c:numRef>
              <c:f>Domains!$B$3:$F$3</c:f>
              <c:numCache>
                <c:formatCode>0.00</c:formatCode>
                <c:ptCount val="5"/>
                <c:pt idx="0">
                  <c:v>2.0</c:v>
                </c:pt>
                <c:pt idx="1">
                  <c:v>1.59</c:v>
                </c:pt>
                <c:pt idx="2">
                  <c:v>1.68</c:v>
                </c:pt>
                <c:pt idx="3">
                  <c:v>1.58</c:v>
                </c:pt>
                <c:pt idx="4">
                  <c:v>1.57</c:v>
                </c:pt>
              </c:numCache>
            </c:numRef>
          </c:val>
        </c:ser>
        <c:ser>
          <c:idx val="1"/>
          <c:order val="1"/>
          <c:tx>
            <c:strRef>
              <c:f>Domains!$A$4</c:f>
              <c:strCache>
                <c:ptCount val="1"/>
                <c:pt idx="0">
                  <c:v> MATERNAL  (n = 5,775; 8.7%)</c:v>
                </c:pt>
              </c:strCache>
            </c:strRef>
          </c:tx>
          <c:invertIfNegative val="0"/>
          <c:errBars>
            <c:errBarType val="both"/>
            <c:errValType val="cust"/>
            <c:noEndCap val="0"/>
            <c:plus>
              <c:numRef>
                <c:f>(Domains!$I$4,Domains!$M$4,Domains!$Q$4,Domains!$U$4,Domains!$Y$4)</c:f>
                <c:numCache>
                  <c:formatCode>General</c:formatCode>
                  <c:ptCount val="5"/>
                  <c:pt idx="0">
                    <c:v>0.3</c:v>
                  </c:pt>
                  <c:pt idx="1">
                    <c:v>0.2</c:v>
                  </c:pt>
                  <c:pt idx="2">
                    <c:v>0.2</c:v>
                  </c:pt>
                  <c:pt idx="3">
                    <c:v>0.19</c:v>
                  </c:pt>
                  <c:pt idx="4">
                    <c:v>0.2</c:v>
                  </c:pt>
                </c:numCache>
              </c:numRef>
            </c:plus>
            <c:minus>
              <c:numRef>
                <c:f>(Domains!$H$4,Domains!$L$4,Domains!$P$4,Domains!$T$4,Domains!$X$4)</c:f>
                <c:numCache>
                  <c:formatCode>General</c:formatCode>
                  <c:ptCount val="5"/>
                  <c:pt idx="0">
                    <c:v>0.28</c:v>
                  </c:pt>
                  <c:pt idx="1">
                    <c:v>0.2</c:v>
                  </c:pt>
                  <c:pt idx="2">
                    <c:v>0.18</c:v>
                  </c:pt>
                  <c:pt idx="3">
                    <c:v>0.19</c:v>
                  </c:pt>
                  <c:pt idx="4">
                    <c:v>0.18</c:v>
                  </c:pt>
                </c:numCache>
              </c:numRef>
            </c:minus>
          </c:errBars>
          <c:cat>
            <c:strRef>
              <c:f>Domains!$B$2:$F$2</c:f>
              <c:strCache>
                <c:ptCount val="5"/>
                <c:pt idx="0">
                  <c:v>COGNITIVE</c:v>
                </c:pt>
                <c:pt idx="1">
                  <c:v>COMMUNICATION</c:v>
                </c:pt>
                <c:pt idx="2">
                  <c:v>SOCIAL</c:v>
                </c:pt>
                <c:pt idx="3">
                  <c:v>PHYSICAL</c:v>
                </c:pt>
                <c:pt idx="4">
                  <c:v>EMOTIONAL</c:v>
                </c:pt>
              </c:strCache>
            </c:strRef>
          </c:cat>
          <c:val>
            <c:numRef>
              <c:f>Domains!$B$4:$F$4</c:f>
              <c:numCache>
                <c:formatCode>0.00</c:formatCode>
                <c:ptCount val="5"/>
                <c:pt idx="0">
                  <c:v>2.99</c:v>
                </c:pt>
                <c:pt idx="1">
                  <c:v>2.25</c:v>
                </c:pt>
                <c:pt idx="2">
                  <c:v>2.18</c:v>
                </c:pt>
                <c:pt idx="3">
                  <c:v>2.24</c:v>
                </c:pt>
                <c:pt idx="4">
                  <c:v>2.01</c:v>
                </c:pt>
              </c:numCache>
            </c:numRef>
          </c:val>
        </c:ser>
        <c:ser>
          <c:idx val="2"/>
          <c:order val="2"/>
          <c:tx>
            <c:strRef>
              <c:f>Domains!$A$5</c:f>
              <c:strCache>
                <c:ptCount val="1"/>
                <c:pt idx="0">
                  <c:v> BIPARENTAL  (n = 3,598; 5.4%)</c:v>
                </c:pt>
              </c:strCache>
            </c:strRef>
          </c:tx>
          <c:invertIfNegative val="1"/>
          <c:errBars>
            <c:errBarType val="both"/>
            <c:errValType val="cust"/>
            <c:noEndCap val="0"/>
            <c:plus>
              <c:numRef>
                <c:f>(Domains!$I$5,Domains!$M$5,Domains!$Q$5,Domains!$U$5,Domains!$Y$5)</c:f>
                <c:numCache>
                  <c:formatCode>General</c:formatCode>
                  <c:ptCount val="5"/>
                  <c:pt idx="0">
                    <c:v>0.42</c:v>
                  </c:pt>
                  <c:pt idx="1">
                    <c:v>0.28</c:v>
                  </c:pt>
                  <c:pt idx="2">
                    <c:v>0.26</c:v>
                  </c:pt>
                  <c:pt idx="3">
                    <c:v>0.25</c:v>
                  </c:pt>
                  <c:pt idx="4">
                    <c:v>0.25</c:v>
                  </c:pt>
                </c:numCache>
              </c:numRef>
            </c:plus>
            <c:minus>
              <c:numRef>
                <c:f>(Domains!$H$5,Domains!$L$5,Domains!$P$5,Domains!$T$5,Domains!$X$5)</c:f>
                <c:numCache>
                  <c:formatCode>General</c:formatCode>
                  <c:ptCount val="5"/>
                  <c:pt idx="0">
                    <c:v>0.37</c:v>
                  </c:pt>
                  <c:pt idx="1">
                    <c:v>0.25</c:v>
                  </c:pt>
                  <c:pt idx="2">
                    <c:v>0.24</c:v>
                  </c:pt>
                  <c:pt idx="3">
                    <c:v>0.24</c:v>
                  </c:pt>
                  <c:pt idx="4">
                    <c:v>0.23</c:v>
                  </c:pt>
                </c:numCache>
              </c:numRef>
            </c:minus>
          </c:errBars>
          <c:cat>
            <c:strRef>
              <c:f>Domains!$B$2:$F$2</c:f>
              <c:strCache>
                <c:ptCount val="5"/>
                <c:pt idx="0">
                  <c:v>COGNITIVE</c:v>
                </c:pt>
                <c:pt idx="1">
                  <c:v>COMMUNICATION</c:v>
                </c:pt>
                <c:pt idx="2">
                  <c:v>SOCIAL</c:v>
                </c:pt>
                <c:pt idx="3">
                  <c:v>PHYSICAL</c:v>
                </c:pt>
                <c:pt idx="4">
                  <c:v>EMOTIONAL</c:v>
                </c:pt>
              </c:strCache>
            </c:strRef>
          </c:cat>
          <c:val>
            <c:numRef>
              <c:f>Domains!$B$5:$F$5</c:f>
              <c:numCache>
                <c:formatCode>0.00</c:formatCode>
                <c:ptCount val="5"/>
                <c:pt idx="0">
                  <c:v>3.45</c:v>
                </c:pt>
                <c:pt idx="1">
                  <c:v>2.45</c:v>
                </c:pt>
                <c:pt idx="2">
                  <c:v>2.44</c:v>
                </c:pt>
                <c:pt idx="3">
                  <c:v>2.42</c:v>
                </c:pt>
                <c:pt idx="4">
                  <c:v>2.15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22864696"/>
        <c:axId val="-2123051304"/>
      </c:barChart>
      <c:catAx>
        <c:axId val="-21228646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AU" sz="1600"/>
                  <a:t>AEDC DOMAIN</a:t>
                </a:r>
              </a:p>
            </c:rich>
          </c:tx>
          <c:layout>
            <c:manualLayout>
              <c:xMode val="edge"/>
              <c:yMode val="edge"/>
              <c:x val="0.476785052361808"/>
              <c:y val="0.951746283223251"/>
            </c:manualLayout>
          </c:layout>
          <c:overlay val="0"/>
        </c:title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123051304"/>
        <c:crosses val="autoZero"/>
        <c:auto val="1"/>
        <c:lblAlgn val="ctr"/>
        <c:lblOffset val="100"/>
        <c:noMultiLvlLbl val="0"/>
      </c:catAx>
      <c:valAx>
        <c:axId val="-2123051304"/>
        <c:scaling>
          <c:orientation val="minMax"/>
          <c:max val="4.0"/>
          <c:min val="1.0"/>
        </c:scaling>
        <c:delete val="0"/>
        <c:axPos val="l"/>
        <c:majorGridlines/>
        <c:min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AU" sz="1600"/>
                  <a:t>ADJUSTED OR (95% CI)</a:t>
                </a:r>
              </a:p>
            </c:rich>
          </c:tx>
          <c:layout>
            <c:manualLayout>
              <c:xMode val="edge"/>
              <c:yMode val="edge"/>
              <c:x val="0.00272986841679354"/>
              <c:y val="0.351110403304113"/>
            </c:manualLayout>
          </c:layout>
          <c:overlay val="0"/>
        </c:title>
        <c:numFmt formatCode="0.0" sourceLinked="0"/>
        <c:majorTickMark val="out"/>
        <c:minorTickMark val="none"/>
        <c:tickLblPos val="nextTo"/>
        <c:crossAx val="-2122864696"/>
        <c:crosses val="autoZero"/>
        <c:crossBetween val="between"/>
        <c:minorUnit val="0.5"/>
      </c:valAx>
    </c:plotArea>
    <c:legend>
      <c:legendPos val="t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200"/>
            </a:pPr>
            <a:endParaRPr lang="en-US"/>
          </a:p>
        </c:txPr>
      </c:legendEntry>
      <c:layout/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9"/>
    </mc:Choice>
    <mc:Fallback>
      <c:style val="3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Domains!$A$9</c:f>
              <c:strCache>
                <c:ptCount val="1"/>
                <c:pt idx="0">
                  <c:v> PATERNAL  (n = 6,853; 10.3%)</c:v>
                </c:pt>
              </c:strCache>
            </c:strRef>
          </c:tx>
          <c:invertIfNegative val="0"/>
          <c:errBars>
            <c:errBarType val="both"/>
            <c:errValType val="cust"/>
            <c:noEndCap val="0"/>
            <c:plus>
              <c:numRef>
                <c:f>(Domains!$I$9,Domains!$M$9,Domains!$Q$9,Domains!$U$9,Domains!$Y$9)</c:f>
                <c:numCache>
                  <c:formatCode>General</c:formatCode>
                  <c:ptCount val="5"/>
                  <c:pt idx="0">
                    <c:v>0.26</c:v>
                  </c:pt>
                  <c:pt idx="1">
                    <c:v>0.17</c:v>
                  </c:pt>
                  <c:pt idx="2">
                    <c:v>0.17</c:v>
                  </c:pt>
                  <c:pt idx="3">
                    <c:v>0.16</c:v>
                  </c:pt>
                  <c:pt idx="4">
                    <c:v>0.17</c:v>
                  </c:pt>
                </c:numCache>
              </c:numRef>
            </c:plus>
            <c:minus>
              <c:numRef>
                <c:f>(Domains!$H$9,Domains!$L$9,Domains!$P$9,Domains!$T$9,Domains!$X$9)</c:f>
                <c:numCache>
                  <c:formatCode>General</c:formatCode>
                  <c:ptCount val="5"/>
                  <c:pt idx="0">
                    <c:v>0.23</c:v>
                  </c:pt>
                  <c:pt idx="1">
                    <c:v>0.16</c:v>
                  </c:pt>
                  <c:pt idx="2">
                    <c:v>0.17</c:v>
                  </c:pt>
                  <c:pt idx="3">
                    <c:v>0.16</c:v>
                  </c:pt>
                  <c:pt idx="4">
                    <c:v>0.15</c:v>
                  </c:pt>
                </c:numCache>
              </c:numRef>
            </c:minus>
          </c:errBars>
          <c:cat>
            <c:strRef>
              <c:f>Domains!$B$8:$F$8</c:f>
              <c:strCache>
                <c:ptCount val="5"/>
                <c:pt idx="0">
                  <c:v>COGNITIVE</c:v>
                </c:pt>
                <c:pt idx="1">
                  <c:v>COMMUNICATION</c:v>
                </c:pt>
                <c:pt idx="2">
                  <c:v>SOCIAL</c:v>
                </c:pt>
                <c:pt idx="3">
                  <c:v>PHYSICAL</c:v>
                </c:pt>
                <c:pt idx="4">
                  <c:v>EMOTIONAL</c:v>
                </c:pt>
              </c:strCache>
            </c:strRef>
          </c:cat>
          <c:val>
            <c:numRef>
              <c:f>Domains!$B$9:$F$9</c:f>
              <c:numCache>
                <c:formatCode>0.00</c:formatCode>
                <c:ptCount val="5"/>
                <c:pt idx="0">
                  <c:v>2.6</c:v>
                </c:pt>
                <c:pt idx="1">
                  <c:v>1.94</c:v>
                </c:pt>
                <c:pt idx="2">
                  <c:v>2.09</c:v>
                </c:pt>
                <c:pt idx="3">
                  <c:v>1.94</c:v>
                </c:pt>
                <c:pt idx="4">
                  <c:v>1.83</c:v>
                </c:pt>
              </c:numCache>
            </c:numRef>
          </c:val>
        </c:ser>
        <c:ser>
          <c:idx val="1"/>
          <c:order val="1"/>
          <c:tx>
            <c:strRef>
              <c:f>Domains!$A$10</c:f>
              <c:strCache>
                <c:ptCount val="1"/>
                <c:pt idx="0">
                  <c:v> MATERNAL  (n = 1,724; 2.6%)</c:v>
                </c:pt>
              </c:strCache>
            </c:strRef>
          </c:tx>
          <c:invertIfNegative val="0"/>
          <c:errBars>
            <c:errBarType val="both"/>
            <c:errValType val="cust"/>
            <c:noEndCap val="0"/>
            <c:plus>
              <c:numRef>
                <c:f>(Domains!$I$10,Domains!$M$10,Domains!$Q$10,Domains!$U$10,Domains!$Y$10)</c:f>
                <c:numCache>
                  <c:formatCode>General</c:formatCode>
                  <c:ptCount val="5"/>
                  <c:pt idx="0">
                    <c:v>0.65</c:v>
                  </c:pt>
                  <c:pt idx="1">
                    <c:v>0.44</c:v>
                  </c:pt>
                  <c:pt idx="2">
                    <c:v>0.4</c:v>
                  </c:pt>
                  <c:pt idx="3">
                    <c:v>0.37</c:v>
                  </c:pt>
                  <c:pt idx="4">
                    <c:v>0.42</c:v>
                  </c:pt>
                </c:numCache>
              </c:numRef>
            </c:plus>
            <c:minus>
              <c:numRef>
                <c:f>(Domains!$H$10,Domains!$L$10,Domains!$P$10,Domains!$T$10,Domains!$X$10)</c:f>
                <c:numCache>
                  <c:formatCode>General</c:formatCode>
                  <c:ptCount val="5"/>
                  <c:pt idx="0">
                    <c:v>0.56</c:v>
                  </c:pt>
                  <c:pt idx="1">
                    <c:v>0.38</c:v>
                  </c:pt>
                  <c:pt idx="2">
                    <c:v>0.35</c:v>
                  </c:pt>
                  <c:pt idx="3">
                    <c:v>0.32</c:v>
                  </c:pt>
                  <c:pt idx="4">
                    <c:v>0.35</c:v>
                  </c:pt>
                </c:numCache>
              </c:numRef>
            </c:minus>
          </c:errBars>
          <c:cat>
            <c:strRef>
              <c:f>Domains!$B$8:$F$8</c:f>
              <c:strCache>
                <c:ptCount val="5"/>
                <c:pt idx="0">
                  <c:v>COGNITIVE</c:v>
                </c:pt>
                <c:pt idx="1">
                  <c:v>COMMUNICATION</c:v>
                </c:pt>
                <c:pt idx="2">
                  <c:v>SOCIAL</c:v>
                </c:pt>
                <c:pt idx="3">
                  <c:v>PHYSICAL</c:v>
                </c:pt>
                <c:pt idx="4">
                  <c:v>EMOTIONAL</c:v>
                </c:pt>
              </c:strCache>
            </c:strRef>
          </c:cat>
          <c:val>
            <c:numRef>
              <c:f>Domains!$B$10:$F$10</c:f>
              <c:numCache>
                <c:formatCode>0.00</c:formatCode>
                <c:ptCount val="5"/>
                <c:pt idx="0">
                  <c:v>4.17</c:v>
                </c:pt>
                <c:pt idx="1">
                  <c:v>2.86</c:v>
                </c:pt>
                <c:pt idx="2">
                  <c:v>2.73</c:v>
                </c:pt>
                <c:pt idx="3">
                  <c:v>2.5</c:v>
                </c:pt>
                <c:pt idx="4">
                  <c:v>2.64</c:v>
                </c:pt>
              </c:numCache>
            </c:numRef>
          </c:val>
        </c:ser>
        <c:ser>
          <c:idx val="2"/>
          <c:order val="2"/>
          <c:tx>
            <c:strRef>
              <c:f>Domains!$A$11</c:f>
              <c:strCache>
                <c:ptCount val="1"/>
                <c:pt idx="0">
                  <c:v> BIPARENTAL  (n = 870; 1.3%)</c:v>
                </c:pt>
              </c:strCache>
            </c:strRef>
          </c:tx>
          <c:invertIfNegative val="1"/>
          <c:errBars>
            <c:errBarType val="both"/>
            <c:errValType val="cust"/>
            <c:noEndCap val="0"/>
            <c:plus>
              <c:numRef>
                <c:f>(Domains!$I$11,Domains!$M$11,Domains!$Q$11,Domains!$U$11,Domains!$Y$11)</c:f>
                <c:numCache>
                  <c:formatCode>General</c:formatCode>
                  <c:ptCount val="5"/>
                  <c:pt idx="0">
                    <c:v>1.02</c:v>
                  </c:pt>
                  <c:pt idx="1">
                    <c:v>0.74</c:v>
                  </c:pt>
                  <c:pt idx="2">
                    <c:v>0.6</c:v>
                  </c:pt>
                  <c:pt idx="3">
                    <c:v>0.57</c:v>
                  </c:pt>
                  <c:pt idx="4">
                    <c:v>0.59</c:v>
                  </c:pt>
                </c:numCache>
              </c:numRef>
            </c:plus>
            <c:minus>
              <c:numRef>
                <c:f>(Domains!$H$11,Domains!$L$11,Domains!$P$11,Domains!$T$11,Domains!$X$11)</c:f>
                <c:numCache>
                  <c:formatCode>General</c:formatCode>
                  <c:ptCount val="5"/>
                  <c:pt idx="0">
                    <c:v>0.859999999999999</c:v>
                  </c:pt>
                  <c:pt idx="1">
                    <c:v>0.61</c:v>
                  </c:pt>
                  <c:pt idx="2">
                    <c:v>0.5</c:v>
                  </c:pt>
                  <c:pt idx="3">
                    <c:v>0.47</c:v>
                  </c:pt>
                  <c:pt idx="4">
                    <c:v>0.48</c:v>
                  </c:pt>
                </c:numCache>
              </c:numRef>
            </c:minus>
          </c:errBars>
          <c:cat>
            <c:strRef>
              <c:f>Domains!$B$8:$F$8</c:f>
              <c:strCache>
                <c:ptCount val="5"/>
                <c:pt idx="0">
                  <c:v>COGNITIVE</c:v>
                </c:pt>
                <c:pt idx="1">
                  <c:v>COMMUNICATION</c:v>
                </c:pt>
                <c:pt idx="2">
                  <c:v>SOCIAL</c:v>
                </c:pt>
                <c:pt idx="3">
                  <c:v>PHYSICAL</c:v>
                </c:pt>
                <c:pt idx="4">
                  <c:v>EMOTIONAL</c:v>
                </c:pt>
              </c:strCache>
            </c:strRef>
          </c:cat>
          <c:val>
            <c:numRef>
              <c:f>Domains!$B$11:$F$11</c:f>
              <c:numCache>
                <c:formatCode>0.00</c:formatCode>
                <c:ptCount val="5"/>
                <c:pt idx="0">
                  <c:v>5.02</c:v>
                </c:pt>
                <c:pt idx="1">
                  <c:v>3.69</c:v>
                </c:pt>
                <c:pt idx="2">
                  <c:v>3.05</c:v>
                </c:pt>
                <c:pt idx="3">
                  <c:v>2.89</c:v>
                </c:pt>
                <c:pt idx="4">
                  <c:v>2.69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23486280"/>
        <c:axId val="-2124175736"/>
      </c:barChart>
      <c:catAx>
        <c:axId val="-21234862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AU" sz="1600"/>
                  <a:t>AEDC DOMAIN</a:t>
                </a:r>
              </a:p>
            </c:rich>
          </c:tx>
          <c:layout>
            <c:manualLayout>
              <c:xMode val="edge"/>
              <c:yMode val="edge"/>
              <c:x val="0.476785052361808"/>
              <c:y val="0.951746283223251"/>
            </c:manualLayout>
          </c:layout>
          <c:overlay val="0"/>
        </c:title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124175736"/>
        <c:crosses val="autoZero"/>
        <c:auto val="1"/>
        <c:lblAlgn val="ctr"/>
        <c:lblOffset val="100"/>
        <c:noMultiLvlLbl val="0"/>
      </c:catAx>
      <c:valAx>
        <c:axId val="-2124175736"/>
        <c:scaling>
          <c:orientation val="minMax"/>
          <c:max val="6.5"/>
          <c:min val="1.0"/>
        </c:scaling>
        <c:delete val="0"/>
        <c:axPos val="l"/>
        <c:majorGridlines/>
        <c:min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AU" sz="1600"/>
                  <a:t>ADJUSTED OR (95% CI)</a:t>
                </a:r>
              </a:p>
            </c:rich>
          </c:tx>
          <c:layout>
            <c:manualLayout>
              <c:xMode val="edge"/>
              <c:yMode val="edge"/>
              <c:x val="0.00272986841679354"/>
              <c:y val="0.353199823238364"/>
            </c:manualLayout>
          </c:layout>
          <c:overlay val="0"/>
        </c:title>
        <c:numFmt formatCode="0.0" sourceLinked="0"/>
        <c:majorTickMark val="out"/>
        <c:minorTickMark val="none"/>
        <c:tickLblPos val="nextTo"/>
        <c:crossAx val="-2123486280"/>
        <c:crosses val="autoZero"/>
        <c:crossBetween val="between"/>
        <c:minorUnit val="0.5"/>
      </c:valAx>
    </c:plotArea>
    <c:legend>
      <c:legendPos val="t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593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63032" y="0"/>
            <a:ext cx="2955290" cy="49593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A2B5B2F-03F9-724E-B798-CFF5CCE84D03}" type="datetime1">
              <a:rPr lang="en-US" altLang="en-US"/>
              <a:pPr/>
              <a:t>17-02-15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1044"/>
            <a:ext cx="2955290" cy="49593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63032" y="9421044"/>
            <a:ext cx="2955290" cy="49593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1033444-1731-E843-8BF6-09FF96577F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0133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593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593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E5B23B26-4293-5446-92C4-FBA6152EFAB2}" type="datetime1">
              <a:rPr lang="en-US" altLang="en-US"/>
              <a:pPr/>
              <a:t>17-02-15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990" y="4711383"/>
            <a:ext cx="5455920" cy="446341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593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593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5821E9A2-B3A0-A346-B2EE-FDFF26B32B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07516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60" charset="-128"/>
        <a:cs typeface="ヒラギノ角ゴ Pro W3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60" charset="-128"/>
        <a:cs typeface="ヒラギノ角ゴ Pro W3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60" charset="-128"/>
        <a:cs typeface="ヒラギノ角ゴ Pro W3" charset="-12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1E9A2-B3A0-A346-B2EE-FDFF26B32B26}" type="slidenum">
              <a:rPr lang="en-US" altLang="en-US" smtClean="0"/>
              <a:pPr/>
              <a:t>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11414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1E9A2-B3A0-A346-B2EE-FDFF26B32B26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40291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1E9A2-B3A0-A346-B2EE-FDFF26B32B26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14960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1E9A2-B3A0-A346-B2EE-FDFF26B32B26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05751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1E9A2-B3A0-A346-B2EE-FDFF26B32B26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26885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1E9A2-B3A0-A346-B2EE-FDFF26B32B26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94251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1E9A2-B3A0-A346-B2EE-FDFF26B32B26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15605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1E9A2-B3A0-A346-B2EE-FDFF26B32B26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94033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1E9A2-B3A0-A346-B2EE-FDFF26B32B26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56627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1E9A2-B3A0-A346-B2EE-FDFF26B32B26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1686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1E9A2-B3A0-A346-B2EE-FDFF26B32B26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9091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1E9A2-B3A0-A346-B2EE-FDFF26B32B26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471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1E9A2-B3A0-A346-B2EE-FDFF26B32B26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9725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1E9A2-B3A0-A346-B2EE-FDFF26B32B26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1371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1E9A2-B3A0-A346-B2EE-FDFF26B32B26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25662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1E9A2-B3A0-A346-B2EE-FDFF26B32B26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88815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1E9A2-B3A0-A346-B2EE-FDFF26B32B26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10589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1E9A2-B3A0-A346-B2EE-FDFF26B32B26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49234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1E9A2-B3A0-A346-B2EE-FDFF26B32B26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21034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1E9A2-B3A0-A346-B2EE-FDFF26B32B26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93147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1E9A2-B3A0-A346-B2EE-FDFF26B32B26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7228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 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978347" y="980728"/>
            <a:ext cx="6842125" cy="719138"/>
          </a:xfrm>
        </p:spPr>
        <p:txBody>
          <a:bodyPr anchor="ctr"/>
          <a:lstStyle>
            <a:lvl1pPr>
              <a:spcBef>
                <a:spcPts val="600"/>
              </a:spcBef>
              <a:defRPr sz="1800" b="1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78629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68313" y="433388"/>
            <a:ext cx="8208962" cy="4619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idx="10"/>
          </p:nvPr>
        </p:nvSpPr>
        <p:spPr>
          <a:xfrm>
            <a:off x="468313" y="1227137"/>
            <a:ext cx="8208962" cy="4606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395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 Title and Content x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465972" y="1227138"/>
            <a:ext cx="3960000" cy="4608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4717275" y="1227137"/>
            <a:ext cx="3960000" cy="4608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768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.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475200"/>
            <a:ext cx="8229600" cy="793560"/>
          </a:xfrm>
          <a:prstGeom prst="rect">
            <a:avLst/>
          </a:prstGeom>
        </p:spPr>
        <p:txBody>
          <a:bodyPr/>
          <a:lstStyle>
            <a:lvl1pPr algn="l">
              <a:defRPr sz="3000">
                <a:latin typeface="+mj-lt"/>
                <a:cs typeface="Microsoft Sans Serif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822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.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434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92088"/>
          </a:xfrm>
          <a:prstGeom prst="rect">
            <a:avLst/>
          </a:prstGeom>
        </p:spPr>
        <p:txBody>
          <a:bodyPr/>
          <a:lstStyle>
            <a:lvl1pPr algn="l">
              <a:defRPr sz="3000" baseline="0">
                <a:latin typeface="+mj-lt"/>
                <a:cs typeface="Microsoft Sans Serif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32048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Char char="•"/>
              <a:defRPr sz="1400" baseline="0">
                <a:latin typeface="+mn-lt"/>
                <a:cs typeface="Microsoft Sans Serif" pitchFamily="34" charset="0"/>
              </a:defRPr>
            </a:lvl1pPr>
            <a:lvl2pPr>
              <a:defRPr sz="1400"/>
            </a:lvl2pPr>
            <a:lvl3pPr>
              <a:buFont typeface="Courier New" pitchFamily="49" charset="0"/>
              <a:buChar char="o"/>
              <a:defRPr sz="1400"/>
            </a:lvl3pPr>
            <a:lvl4pPr>
              <a:buFont typeface="Wingdings" pitchFamily="2" charset="2"/>
              <a:buChar char="§"/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pic>
        <p:nvPicPr>
          <p:cNvPr id="6" name="Picture 5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6116892"/>
            <a:ext cx="9147600" cy="740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40083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itle Placeholder 2"/>
          <p:cNvSpPr>
            <a:spLocks noGrp="1"/>
          </p:cNvSpPr>
          <p:nvPr>
            <p:ph type="title"/>
          </p:nvPr>
        </p:nvSpPr>
        <p:spPr bwMode="auto">
          <a:xfrm>
            <a:off x="468313" y="433388"/>
            <a:ext cx="8208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1030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468313" y="1225550"/>
            <a:ext cx="8229600" cy="460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 </a:t>
            </a:r>
          </a:p>
          <a:p>
            <a:pPr lvl="4"/>
            <a:r>
              <a:rPr lang="en-US" altLang="en-US"/>
              <a:t>Fifth level</a:t>
            </a:r>
          </a:p>
          <a:p>
            <a:pPr lvl="3"/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4" r:id="rId1"/>
    <p:sldLayoutId id="2147484090" r:id="rId2"/>
    <p:sldLayoutId id="2147484091" r:id="rId3"/>
    <p:sldLayoutId id="2147484092" r:id="rId4"/>
    <p:sldLayoutId id="2147484093" r:id="rId5"/>
    <p:sldLayoutId id="2147484095" r:id="rId6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ommet" pitchFamily="50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ommet" pitchFamily="50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ommet" pitchFamily="50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ommet" pitchFamily="50" charset="0"/>
        </a:defRPr>
      </a:lvl9pPr>
    </p:titleStyle>
    <p:bodyStyle>
      <a:lvl1pPr marL="342900" indent="-342900" algn="l" rtl="0" eaLnBrk="1" fontAlgn="base" hangingPunct="1">
        <a:spcBef>
          <a:spcPts val="1200"/>
        </a:spcBef>
        <a:spcAft>
          <a:spcPct val="0"/>
        </a:spcAft>
        <a:buFont typeface="Arial" charset="0"/>
        <a:defRPr sz="16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69875" indent="-269875" algn="l" rtl="0" eaLnBrk="1" fontAlgn="base" hangingPunct="1">
        <a:spcBef>
          <a:spcPts val="9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539750" indent="-269875" algn="l" rtl="0" eaLnBrk="1" fontAlgn="base" hangingPunct="1">
        <a:spcBef>
          <a:spcPts val="600"/>
        </a:spcBef>
        <a:spcAft>
          <a:spcPct val="0"/>
        </a:spcAft>
        <a:buFont typeface="Lucida Grande" charset="0"/>
        <a:buChar char="–"/>
        <a:defRPr sz="1600" kern="1200">
          <a:solidFill>
            <a:schemeClr val="tx1"/>
          </a:solidFill>
          <a:latin typeface="+mn-lt"/>
          <a:ea typeface="ヒラギノ角ゴ Pro W3" pitchFamily="-60" charset="-128"/>
          <a:cs typeface="ヒラギノ角ゴ Pro W3" charset="-128"/>
        </a:defRPr>
      </a:lvl3pPr>
      <a:lvl4pPr marL="809625" indent="-269875" algn="l" rtl="0" eaLnBrk="1" fontAlgn="base" hangingPunct="1">
        <a:spcBef>
          <a:spcPts val="600"/>
        </a:spcBef>
        <a:spcAft>
          <a:spcPct val="0"/>
        </a:spcAft>
        <a:buFont typeface="Lucida Grande" charset="0"/>
        <a:buChar char="»"/>
        <a:defRPr sz="1600" kern="1200">
          <a:solidFill>
            <a:schemeClr val="tx1"/>
          </a:solidFill>
          <a:latin typeface="+mn-lt"/>
          <a:ea typeface="ヒラギノ角ゴ Pro W3" pitchFamily="-60" charset="-128"/>
          <a:cs typeface="ヒラギノ角ゴ Pro W3" charset="-128"/>
        </a:defRPr>
      </a:lvl4pPr>
      <a:lvl5pPr marL="1095375" indent="-285750" algn="l" rtl="0" eaLnBrk="1" fontAlgn="base" hangingPunct="1">
        <a:spcBef>
          <a:spcPts val="600"/>
        </a:spcBef>
        <a:spcAft>
          <a:spcPct val="0"/>
        </a:spcAft>
        <a:buFont typeface="Wingdings" charset="2"/>
        <a:buChar char="§"/>
        <a:defRPr sz="1600" kern="1200">
          <a:solidFill>
            <a:schemeClr val="tx1"/>
          </a:solidFill>
          <a:latin typeface="+mn-lt"/>
          <a:ea typeface="ヒラギノ角ゴ Pro W3" pitchFamily="-60" charset="-128"/>
          <a:cs typeface="ヒラギノ角ゴ Pro W3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hyperlink" Target="mailto:s.tzoumakis@unsw.edu.au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hyperlink" Target="http://dx.doi.org/10.1016/j.jflm.2016.09.004" TargetMode="External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sw-cds.com.au/" TargetMode="External"/><Relationship Id="rId4" Type="http://schemas.openxmlformats.org/officeDocument/2006/relationships/hyperlink" Target="http://www.cherel.org.au/" TargetMode="External"/><Relationship Id="rId5" Type="http://schemas.openxmlformats.org/officeDocument/2006/relationships/image" Target="../media/image4.png"/><Relationship Id="rId6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123728" y="764704"/>
            <a:ext cx="6696744" cy="1440160"/>
          </a:xfrm>
        </p:spPr>
        <p:txBody>
          <a:bodyPr anchor="b"/>
          <a:lstStyle/>
          <a:p>
            <a:pPr marL="0">
              <a:spcBef>
                <a:spcPts val="0"/>
              </a:spcBef>
            </a:pPr>
            <a:r>
              <a:rPr lang="en-AU" sz="2200" dirty="0" smtClean="0"/>
              <a:t>Using Big Data </a:t>
            </a:r>
            <a:r>
              <a:rPr lang="en-AU" sz="2200" dirty="0"/>
              <a:t>to examine the relationship between </a:t>
            </a:r>
            <a:r>
              <a:rPr lang="en-AU" sz="2200" dirty="0" smtClean="0"/>
              <a:t>parental </a:t>
            </a:r>
            <a:r>
              <a:rPr lang="en-AU" sz="2200" dirty="0"/>
              <a:t>contact with the criminal justice system </a:t>
            </a:r>
            <a:r>
              <a:rPr lang="en-AU" sz="2200" dirty="0" smtClean="0"/>
              <a:t>and </a:t>
            </a:r>
            <a:r>
              <a:rPr lang="en-AU" sz="2200" dirty="0"/>
              <a:t>the development of early childhood offspring </a:t>
            </a:r>
            <a:r>
              <a:rPr lang="en-AU" sz="2200" dirty="0" smtClean="0"/>
              <a:t>aggression </a:t>
            </a:r>
            <a:r>
              <a:rPr lang="en-AU" sz="2200" dirty="0"/>
              <a:t>in a population sample</a:t>
            </a:r>
          </a:p>
        </p:txBody>
      </p:sp>
      <p:pic>
        <p:nvPicPr>
          <p:cNvPr id="3" name="Picture 2" descr="NSW NEW CHLD DEV MAS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0232" y="5013523"/>
            <a:ext cx="2412000" cy="171178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47564" y="3162721"/>
            <a:ext cx="7848872" cy="187743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AU" sz="1600" b="1" dirty="0">
                <a:latin typeface="+mn-lt"/>
              </a:rPr>
              <a:t>Stacy Tzoumakis</a:t>
            </a:r>
            <a:r>
              <a:rPr lang="en-AU" sz="1600" b="1" baseline="30000" dirty="0">
                <a:latin typeface="+mn-lt"/>
              </a:rPr>
              <a:t>1,3</a:t>
            </a:r>
            <a:r>
              <a:rPr lang="en-AU" sz="1600" b="1" dirty="0">
                <a:latin typeface="+mn-lt"/>
              </a:rPr>
              <a:t>; Kimberlie </a:t>
            </a:r>
            <a:r>
              <a:rPr lang="en-AU" sz="1600" b="1" dirty="0" smtClean="0">
                <a:latin typeface="+mn-lt"/>
              </a:rPr>
              <a:t>Dean</a:t>
            </a:r>
            <a:r>
              <a:rPr lang="en-AU" sz="1600" b="1" baseline="30000" dirty="0" smtClean="0">
                <a:latin typeface="+mn-lt"/>
              </a:rPr>
              <a:t>2-4</a:t>
            </a:r>
            <a:r>
              <a:rPr lang="en-AU" sz="1600" b="1" dirty="0">
                <a:latin typeface="+mn-lt"/>
              </a:rPr>
              <a:t>; Melissa </a:t>
            </a:r>
            <a:r>
              <a:rPr lang="en-AU" sz="1600" b="1" dirty="0" smtClean="0">
                <a:latin typeface="+mn-lt"/>
              </a:rPr>
              <a:t>J </a:t>
            </a:r>
            <a:r>
              <a:rPr lang="en-AU" sz="1600" b="1" dirty="0">
                <a:latin typeface="+mn-lt"/>
              </a:rPr>
              <a:t>Green</a:t>
            </a:r>
            <a:r>
              <a:rPr lang="en-AU" sz="1600" b="1" baseline="30000" dirty="0">
                <a:latin typeface="+mn-lt"/>
              </a:rPr>
              <a:t>2,3</a:t>
            </a:r>
            <a:r>
              <a:rPr lang="en-AU" sz="1600" b="1" dirty="0">
                <a:latin typeface="+mn-lt"/>
              </a:rPr>
              <a:t>; Maina Kariuki</a:t>
            </a:r>
            <a:r>
              <a:rPr lang="en-AU" sz="1600" b="1" baseline="30000" dirty="0">
                <a:latin typeface="+mn-lt"/>
              </a:rPr>
              <a:t>2,3</a:t>
            </a:r>
            <a:r>
              <a:rPr lang="en-AU" sz="1600" b="1" dirty="0">
                <a:latin typeface="+mn-lt"/>
              </a:rPr>
              <a:t>; Felicity Harris</a:t>
            </a:r>
            <a:r>
              <a:rPr lang="en-AU" sz="1600" b="1" baseline="30000" dirty="0">
                <a:latin typeface="+mn-lt"/>
              </a:rPr>
              <a:t>2,3</a:t>
            </a:r>
            <a:r>
              <a:rPr lang="en-AU" sz="1600" b="1" dirty="0" smtClean="0">
                <a:latin typeface="+mn-lt"/>
              </a:rPr>
              <a:t>; Vaughan J </a:t>
            </a:r>
            <a:r>
              <a:rPr lang="en-AU" sz="1600" b="1" dirty="0">
                <a:latin typeface="+mn-lt"/>
              </a:rPr>
              <a:t>Carr</a:t>
            </a:r>
            <a:r>
              <a:rPr lang="en-AU" sz="1600" b="1" baseline="30000" dirty="0">
                <a:latin typeface="+mn-lt"/>
              </a:rPr>
              <a:t>2,3,5</a:t>
            </a:r>
            <a:r>
              <a:rPr lang="en-AU" sz="1600" b="1" dirty="0">
                <a:latin typeface="+mn-lt"/>
              </a:rPr>
              <a:t>; Kristin </a:t>
            </a:r>
            <a:r>
              <a:rPr lang="en-AU" sz="1600" b="1" dirty="0" smtClean="0">
                <a:latin typeface="+mn-lt"/>
              </a:rPr>
              <a:t>R Laurens</a:t>
            </a:r>
            <a:r>
              <a:rPr lang="en-AU" sz="1600" b="1" baseline="30000" dirty="0" smtClean="0">
                <a:latin typeface="+mn-lt"/>
              </a:rPr>
              <a:t>2,3</a:t>
            </a:r>
          </a:p>
          <a:p>
            <a:endParaRPr lang="en-AU" sz="1400" dirty="0">
              <a:latin typeface="+mn-lt"/>
            </a:endParaRPr>
          </a:p>
          <a:p>
            <a:r>
              <a:rPr lang="en-AU" sz="1400" i="1" baseline="30000" dirty="0">
                <a:latin typeface="+mn-lt"/>
              </a:rPr>
              <a:t>1 </a:t>
            </a:r>
            <a:r>
              <a:rPr lang="en-AU" sz="1400" i="1" dirty="0">
                <a:latin typeface="+mn-lt"/>
              </a:rPr>
              <a:t>School of Social Sciences, UNSW Sydney</a:t>
            </a:r>
            <a:endParaRPr lang="en-AU" sz="1400" dirty="0">
              <a:latin typeface="+mn-lt"/>
            </a:endParaRPr>
          </a:p>
          <a:p>
            <a:r>
              <a:rPr lang="en-AU" sz="1400" i="1" baseline="30000" dirty="0">
                <a:latin typeface="+mn-lt"/>
              </a:rPr>
              <a:t>2 </a:t>
            </a:r>
            <a:r>
              <a:rPr lang="en-AU" sz="1400" i="1" dirty="0">
                <a:latin typeface="+mn-lt"/>
              </a:rPr>
              <a:t>School of Psychiatry, UNSW Sydney</a:t>
            </a:r>
            <a:endParaRPr lang="en-AU" sz="1400" dirty="0">
              <a:latin typeface="+mn-lt"/>
            </a:endParaRPr>
          </a:p>
          <a:p>
            <a:r>
              <a:rPr lang="en-AU" sz="1400" i="1" baseline="30000" dirty="0">
                <a:latin typeface="+mn-lt"/>
              </a:rPr>
              <a:t>3 </a:t>
            </a:r>
            <a:r>
              <a:rPr lang="en-AU" sz="1400" i="1" dirty="0">
                <a:latin typeface="+mn-lt"/>
              </a:rPr>
              <a:t>Neuroscience Research Australia, Sydney, Australia</a:t>
            </a:r>
            <a:endParaRPr lang="en-AU" sz="1400" dirty="0">
              <a:latin typeface="+mn-lt"/>
            </a:endParaRPr>
          </a:p>
          <a:p>
            <a:r>
              <a:rPr lang="en-AU" sz="1400" i="1" baseline="30000" dirty="0">
                <a:latin typeface="+mn-lt"/>
              </a:rPr>
              <a:t>4 </a:t>
            </a:r>
            <a:r>
              <a:rPr lang="en-AU" sz="1400" i="1" dirty="0">
                <a:latin typeface="+mn-lt"/>
              </a:rPr>
              <a:t>Justice Health &amp; Forensic Mental Health Network, Sydney, Australia</a:t>
            </a:r>
            <a:endParaRPr lang="en-AU" sz="1400" dirty="0">
              <a:latin typeface="+mn-lt"/>
            </a:endParaRPr>
          </a:p>
          <a:p>
            <a:r>
              <a:rPr lang="en-AU" sz="1400" i="1" baseline="30000" dirty="0">
                <a:latin typeface="+mn-lt"/>
              </a:rPr>
              <a:t>5 </a:t>
            </a:r>
            <a:r>
              <a:rPr lang="en-AU" sz="1400" i="1" dirty="0">
                <a:latin typeface="+mn-lt"/>
              </a:rPr>
              <a:t>Department of Psychiatry, School of Clinical Sciences, Monash </a:t>
            </a:r>
            <a:r>
              <a:rPr lang="en-AU" sz="1400" i="1" dirty="0" smtClean="0">
                <a:latin typeface="+mn-lt"/>
              </a:rPr>
              <a:t>University</a:t>
            </a:r>
            <a:endParaRPr lang="en-AU" sz="1400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7564" y="5869414"/>
            <a:ext cx="2592288" cy="83099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A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</a:rPr>
              <a:t>CONTACT: </a:t>
            </a:r>
          </a:p>
          <a:p>
            <a: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AU" sz="1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</a:rPr>
              <a:t>Dr Stacy Tzoumakis</a:t>
            </a:r>
          </a:p>
          <a:p>
            <a: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A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</a:rPr>
              <a:t>E: </a:t>
            </a:r>
            <a:r>
              <a:rPr kumimoji="0" lang="en-A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hlinkClick r:id="rId4"/>
              </a:rPr>
              <a:t>s.tzoumakis@unsw.edu.au</a:t>
            </a:r>
            <a:endParaRPr kumimoji="0" lang="en-AU" sz="1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</a:pPr>
            <a:r>
              <a:rPr kumimoji="0" lang="en-A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</a:rPr>
              <a:t>T: </a:t>
            </a:r>
            <a:r>
              <a:rPr lang="en-AU" sz="1200" dirty="0" smtClean="0">
                <a:latin typeface="+mj-lt"/>
              </a:rPr>
              <a:t> </a:t>
            </a:r>
            <a:r>
              <a:rPr lang="en-AU" sz="1200" dirty="0">
                <a:latin typeface="+mj-lt"/>
              </a:rPr>
              <a:t>+61 (2) 9385 </a:t>
            </a:r>
            <a:r>
              <a:rPr lang="en-AU" sz="1200" dirty="0" smtClean="0">
                <a:latin typeface="+mj-lt"/>
              </a:rPr>
              <a:t>8289</a:t>
            </a:r>
            <a:endParaRPr lang="en-AU" sz="1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33388"/>
            <a:ext cx="8208962" cy="461665"/>
          </a:xfrm>
        </p:spPr>
        <p:txBody>
          <a:bodyPr/>
          <a:lstStyle/>
          <a:p>
            <a:pPr algn="ctr"/>
            <a:r>
              <a:rPr lang="en-AU" dirty="0" smtClean="0"/>
              <a:t>Logistic regression - ANY parental offending</a:t>
            </a:r>
            <a:endParaRPr lang="en-AU" dirty="0"/>
          </a:p>
        </p:txBody>
      </p:sp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774297"/>
              </p:ext>
            </p:extLst>
          </p:nvPr>
        </p:nvGraphicFramePr>
        <p:xfrm>
          <a:off x="-22856" y="980728"/>
          <a:ext cx="9166856" cy="5910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05700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" y="433388"/>
            <a:ext cx="9001000" cy="461665"/>
          </a:xfrm>
        </p:spPr>
        <p:txBody>
          <a:bodyPr/>
          <a:lstStyle/>
          <a:p>
            <a:pPr algn="ctr"/>
            <a:r>
              <a:rPr lang="en-AU" dirty="0"/>
              <a:t>Logistic regression </a:t>
            </a:r>
            <a:r>
              <a:rPr lang="en-AU" dirty="0" smtClean="0"/>
              <a:t>- VIOLENT parental offending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en-AU" dirty="0" smtClean="0"/>
          </a:p>
          <a:p>
            <a:endParaRPr lang="en-AU" dirty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449876"/>
              </p:ext>
            </p:extLst>
          </p:nvPr>
        </p:nvGraphicFramePr>
        <p:xfrm>
          <a:off x="-1" y="1052736"/>
          <a:ext cx="9169783" cy="5805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10634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505671"/>
            <a:ext cx="8229600" cy="1384995"/>
          </a:xfrm>
        </p:spPr>
        <p:txBody>
          <a:bodyPr/>
          <a:lstStyle/>
          <a:p>
            <a:pPr lvl="0"/>
            <a:r>
              <a:rPr lang="en-AU" u="sng" dirty="0" smtClean="0"/>
              <a:t>Research Question 2</a:t>
            </a:r>
            <a:r>
              <a:rPr lang="en-AU" dirty="0" smtClean="0"/>
              <a:t>: </a:t>
            </a:r>
            <a:br>
              <a:rPr lang="en-AU" dirty="0" smtClean="0"/>
            </a:br>
            <a:r>
              <a:rPr lang="en-AU" dirty="0" smtClean="0"/>
              <a:t>What are </a:t>
            </a:r>
            <a:r>
              <a:rPr lang="en-AU" dirty="0"/>
              <a:t>the </a:t>
            </a:r>
            <a:r>
              <a:rPr lang="en-AU" dirty="0" smtClean="0"/>
              <a:t>characteristics </a:t>
            </a:r>
            <a:r>
              <a:rPr lang="en-AU" dirty="0"/>
              <a:t>of </a:t>
            </a:r>
            <a:r>
              <a:rPr lang="en-AU" dirty="0" smtClean="0"/>
              <a:t>children with mothers who are involved in offending?</a:t>
            </a:r>
            <a:endParaRPr lang="en-AU" dirty="0"/>
          </a:p>
        </p:txBody>
      </p:sp>
      <p:pic>
        <p:nvPicPr>
          <p:cNvPr id="5" name="Picture 4" descr="NSW NEW CHLD DEV MAS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0"/>
            <a:ext cx="1980000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288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23330"/>
          </a:xfrm>
        </p:spPr>
        <p:txBody>
          <a:bodyPr/>
          <a:lstStyle/>
          <a:p>
            <a:r>
              <a:rPr lang="en-AU" dirty="0" smtClean="0"/>
              <a:t>Descriptive statistics </a:t>
            </a:r>
            <a:r>
              <a:rPr lang="en-AU" dirty="0"/>
              <a:t>stratified by </a:t>
            </a:r>
            <a:r>
              <a:rPr lang="en-AU" dirty="0" smtClean="0"/>
              <a:t>frequency of maternal offending</a:t>
            </a:r>
            <a:endParaRPr lang="en-AU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836096"/>
              </p:ext>
            </p:extLst>
          </p:nvPr>
        </p:nvGraphicFramePr>
        <p:xfrm>
          <a:off x="107502" y="1340768"/>
          <a:ext cx="8928993" cy="4824533"/>
        </p:xfrm>
        <a:graphic>
          <a:graphicData uri="http://schemas.openxmlformats.org/drawingml/2006/table">
            <a:tbl>
              <a:tblPr firstRow="1" firstCol="1" bandRow="1">
                <a:tableStyleId>{6E25E649-3F16-4E02-A733-19D2CDBF48F0}</a:tableStyleId>
              </a:tblPr>
              <a:tblGrid>
                <a:gridCol w="2913609"/>
                <a:gridCol w="1128144"/>
                <a:gridCol w="1221810"/>
                <a:gridCol w="1145151"/>
                <a:gridCol w="1298469"/>
                <a:gridCol w="1221810"/>
              </a:tblGrid>
              <a:tr h="38245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500" dirty="0">
                          <a:effectLst/>
                          <a:latin typeface="+mj-lt"/>
                        </a:rPr>
                        <a:t> </a:t>
                      </a:r>
                      <a:endParaRPr lang="en-AU" sz="15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500" b="1" dirty="0">
                          <a:effectLst/>
                          <a:latin typeface="+mj-lt"/>
                        </a:rPr>
                        <a:t> </a:t>
                      </a:r>
                      <a:endParaRPr lang="en-AU" sz="15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95A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500" b="1" dirty="0">
                          <a:effectLst/>
                          <a:latin typeface="+mj-lt"/>
                        </a:rPr>
                        <a:t>Total sample </a:t>
                      </a:r>
                      <a:r>
                        <a:rPr lang="en-AU" sz="1500" b="1" dirty="0" smtClean="0">
                          <a:effectLst/>
                          <a:latin typeface="+mj-lt"/>
                        </a:rPr>
                        <a:t>(n=69,116)</a:t>
                      </a:r>
                      <a:endParaRPr lang="en-AU" sz="15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95A6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Maternal offending </a:t>
                      </a:r>
                      <a:r>
                        <a:rPr lang="en-AU" sz="1400" dirty="0" smtClean="0">
                          <a:effectLst/>
                          <a:latin typeface="+mj-lt"/>
                        </a:rPr>
                        <a:t> frequency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95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53945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6F7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5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0 offences </a:t>
                      </a:r>
                      <a:r>
                        <a:rPr lang="en-AU" sz="15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(n=63,341)</a:t>
                      </a:r>
                      <a:endParaRPr lang="en-AU" sz="15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5400" cmpd="sng">
                      <a:noFill/>
                    </a:lnL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95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5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1 offence </a:t>
                      </a:r>
                      <a:r>
                        <a:rPr lang="en-AU" sz="15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(n=2,459</a:t>
                      </a:r>
                      <a:r>
                        <a:rPr lang="en-AU" sz="15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)</a:t>
                      </a:r>
                      <a:endParaRPr lang="en-AU" sz="15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95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5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2-5 offences (</a:t>
                      </a:r>
                      <a:r>
                        <a:rPr lang="en-AU" sz="15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N=2,134</a:t>
                      </a:r>
                      <a:r>
                        <a:rPr lang="en-AU" sz="15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)</a:t>
                      </a:r>
                      <a:endParaRPr lang="en-AU" sz="15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95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5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≥6 offences (</a:t>
                      </a:r>
                      <a:r>
                        <a:rPr lang="en-AU" sz="15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N=1,182</a:t>
                      </a:r>
                      <a:r>
                        <a:rPr lang="en-AU" sz="15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)</a:t>
                      </a:r>
                      <a:endParaRPr lang="en-AU" sz="15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95A6"/>
                    </a:solidFill>
                  </a:tcPr>
                </a:tc>
              </a:tr>
              <a:tr h="461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500" dirty="0" smtClean="0">
                          <a:effectLst/>
                          <a:latin typeface="+mj-lt"/>
                        </a:rPr>
                        <a:t>Child AGGRESSION</a:t>
                      </a:r>
                      <a:endParaRPr lang="en-AU" sz="15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5895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8%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235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8%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425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11%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3845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15%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7490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21%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61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500" dirty="0">
                          <a:effectLst/>
                          <a:latin typeface="+mj-lt"/>
                        </a:rPr>
                        <a:t>Male child</a:t>
                      </a:r>
                      <a:endParaRPr lang="en-AU" sz="15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5895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51%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235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51%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425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51%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3845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50%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7490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49%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61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500" dirty="0" smtClean="0">
                          <a:effectLst/>
                          <a:latin typeface="+mj-lt"/>
                        </a:rPr>
                        <a:t>Child ESL</a:t>
                      </a:r>
                      <a:endParaRPr lang="en-AU" sz="15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5895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16%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235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16%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425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13%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3845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10%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7490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6%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61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500" dirty="0">
                          <a:effectLst/>
                          <a:latin typeface="+mj-lt"/>
                        </a:rPr>
                        <a:t>Mother &lt;26 </a:t>
                      </a:r>
                      <a:r>
                        <a:rPr lang="en-AU" sz="1500" dirty="0" err="1" smtClean="0">
                          <a:effectLst/>
                          <a:latin typeface="+mj-lt"/>
                        </a:rPr>
                        <a:t>yrs</a:t>
                      </a:r>
                      <a:r>
                        <a:rPr lang="en-AU" sz="150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AU" sz="1500" dirty="0">
                          <a:effectLst/>
                          <a:latin typeface="+mj-lt"/>
                        </a:rPr>
                        <a:t>at child’s birth</a:t>
                      </a:r>
                      <a:endParaRPr lang="en-AU" sz="15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5895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22%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235" algn="dec"/>
                        </a:tabLst>
                      </a:pPr>
                      <a:r>
                        <a:rPr lang="en-AU" sz="1500" b="1">
                          <a:effectLst/>
                          <a:latin typeface="+mn-lt"/>
                        </a:rPr>
                        <a:t>20%</a:t>
                      </a:r>
                      <a:endParaRPr lang="en-AU" sz="15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425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40%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3845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49%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7490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51%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61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500" dirty="0">
                          <a:effectLst/>
                          <a:latin typeface="+mj-lt"/>
                        </a:rPr>
                        <a:t>Socioeconomic disadvantage</a:t>
                      </a:r>
                      <a:endParaRPr lang="en-AU" sz="15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5895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45%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235" algn="dec"/>
                        </a:tabLst>
                      </a:pPr>
                      <a:r>
                        <a:rPr lang="en-AU" sz="1500" b="1" dirty="0" smtClean="0">
                          <a:effectLst/>
                          <a:latin typeface="+mn-lt"/>
                        </a:rPr>
                        <a:t>43%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425" algn="dec"/>
                        </a:tabLst>
                      </a:pPr>
                      <a:r>
                        <a:rPr lang="en-AU" sz="1500" b="1">
                          <a:effectLst/>
                          <a:latin typeface="+mn-lt"/>
                        </a:rPr>
                        <a:t>59%</a:t>
                      </a:r>
                      <a:endParaRPr lang="en-AU" sz="15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3845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67%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7490" algn="dec"/>
                        </a:tabLst>
                      </a:pPr>
                      <a:r>
                        <a:rPr lang="en-AU" sz="1500" b="1">
                          <a:effectLst/>
                          <a:latin typeface="+mn-lt"/>
                        </a:rPr>
                        <a:t>72%</a:t>
                      </a:r>
                      <a:endParaRPr lang="en-AU" sz="15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61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500" dirty="0">
                          <a:effectLst/>
                          <a:latin typeface="+mj-lt"/>
                        </a:rPr>
                        <a:t>Paternal offending </a:t>
                      </a:r>
                      <a:endParaRPr lang="en-AU" sz="15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5895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dec"/>
                        </a:tabLst>
                      </a:pPr>
                      <a:r>
                        <a:rPr lang="en-AU" sz="1500" b="1" dirty="0" smtClean="0">
                          <a:effectLst/>
                          <a:latin typeface="+mn-lt"/>
                        </a:rPr>
                        <a:t>26%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235" algn="dec"/>
                        </a:tabLst>
                      </a:pPr>
                      <a:r>
                        <a:rPr lang="en-AU" sz="1500" b="1" dirty="0" smtClean="0">
                          <a:effectLst/>
                          <a:latin typeface="+mn-lt"/>
                        </a:rPr>
                        <a:t>22%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425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54%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3845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66%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7490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73%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61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500" dirty="0">
                          <a:effectLst/>
                          <a:latin typeface="+mj-lt"/>
                        </a:rPr>
                        <a:t>Maternal mental illness</a:t>
                      </a:r>
                      <a:endParaRPr lang="en-AU" sz="15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5895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dec"/>
                        </a:tabLst>
                      </a:pPr>
                      <a:r>
                        <a:rPr lang="en-AU" sz="1500" b="1">
                          <a:effectLst/>
                          <a:latin typeface="+mn-lt"/>
                        </a:rPr>
                        <a:t>11%</a:t>
                      </a:r>
                      <a:endParaRPr lang="en-AU" sz="15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235" algn="dec"/>
                        </a:tabLst>
                      </a:pPr>
                      <a:r>
                        <a:rPr lang="en-AU" sz="1500" b="1">
                          <a:effectLst/>
                          <a:latin typeface="+mn-lt"/>
                        </a:rPr>
                        <a:t>9%</a:t>
                      </a:r>
                      <a:endParaRPr lang="en-AU" sz="15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425" algn="dec"/>
                        </a:tabLst>
                      </a:pPr>
                      <a:r>
                        <a:rPr lang="en-AU" sz="1500" b="1">
                          <a:effectLst/>
                          <a:latin typeface="+mn-lt"/>
                        </a:rPr>
                        <a:t>22%</a:t>
                      </a:r>
                      <a:endParaRPr lang="en-AU" sz="15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3845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35%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7490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64%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61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500" dirty="0">
                          <a:effectLst/>
                          <a:latin typeface="+mj-lt"/>
                        </a:rPr>
                        <a:t>Paternal mental illness</a:t>
                      </a:r>
                      <a:endParaRPr lang="en-AU" sz="15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5895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6</a:t>
                      </a:r>
                      <a:r>
                        <a:rPr lang="en-AU" sz="1500" b="1" dirty="0" smtClean="0">
                          <a:effectLst/>
                          <a:latin typeface="+mn-lt"/>
                        </a:rPr>
                        <a:t>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235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5%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425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14%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3845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21%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7490" algn="dec"/>
                        </a:tabLst>
                      </a:pPr>
                      <a:r>
                        <a:rPr lang="en-AU" sz="1500" b="1" dirty="0">
                          <a:effectLst/>
                          <a:latin typeface="+mn-lt"/>
                        </a:rPr>
                        <a:t>32%</a:t>
                      </a:r>
                      <a:endParaRPr lang="en-AU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3131840" y="2568449"/>
            <a:ext cx="5688632" cy="432048"/>
          </a:xfrm>
          <a:prstGeom prst="round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3131840" y="4941168"/>
            <a:ext cx="5688632" cy="432048"/>
          </a:xfrm>
          <a:prstGeom prst="round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3131840" y="5373216"/>
            <a:ext cx="5688632" cy="432048"/>
          </a:xfrm>
          <a:prstGeom prst="round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3131840" y="5805264"/>
            <a:ext cx="5688632" cy="432048"/>
          </a:xfrm>
          <a:prstGeom prst="round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3131840" y="3924994"/>
            <a:ext cx="5688632" cy="432048"/>
          </a:xfrm>
          <a:prstGeom prst="round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3124703" y="4437112"/>
            <a:ext cx="5688632" cy="432048"/>
          </a:xfrm>
          <a:prstGeom prst="round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098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3" grpId="0" animBg="1"/>
      <p:bldP spid="13" grpId="1" animBg="1"/>
      <p:bldP spid="14" grpId="0" animBg="1"/>
      <p:bldP spid="15" grpId="0" animBg="1"/>
      <p:bldP spid="16" grpId="0" animBg="1"/>
      <p:bldP spid="16" grpId="1" animBg="1"/>
      <p:bldP spid="17" grpId="0" animBg="1"/>
      <p:bldP spid="17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0676"/>
            <a:ext cx="8229600" cy="4616648"/>
          </a:xfrm>
        </p:spPr>
        <p:txBody>
          <a:bodyPr/>
          <a:lstStyle/>
          <a:p>
            <a:r>
              <a:rPr lang="en-AU" u="sng" dirty="0"/>
              <a:t>Research Question 3:</a:t>
            </a:r>
            <a:r>
              <a:rPr lang="en-AU" dirty="0"/>
              <a:t/>
            </a:r>
            <a:br>
              <a:rPr lang="en-AU" dirty="0"/>
            </a:br>
            <a:r>
              <a:rPr lang="en-AU" dirty="0" smtClean="0"/>
              <a:t>Does parental </a:t>
            </a:r>
            <a:r>
              <a:rPr lang="en-AU" dirty="0"/>
              <a:t>involvement in </a:t>
            </a:r>
            <a:r>
              <a:rPr lang="en-AU" dirty="0" smtClean="0"/>
              <a:t>frequent </a:t>
            </a:r>
            <a:r>
              <a:rPr lang="en-AU" dirty="0"/>
              <a:t>or </a:t>
            </a:r>
            <a:r>
              <a:rPr lang="en-AU" dirty="0" smtClean="0"/>
              <a:t>violent </a:t>
            </a:r>
            <a:r>
              <a:rPr lang="en-AU" dirty="0"/>
              <a:t>offending have a </a:t>
            </a:r>
            <a:r>
              <a:rPr lang="en-AU" dirty="0" smtClean="0"/>
              <a:t>greater impact </a:t>
            </a:r>
            <a:r>
              <a:rPr lang="en-AU" dirty="0"/>
              <a:t>on offspring aggression</a:t>
            </a:r>
            <a:r>
              <a:rPr lang="en-AU" dirty="0" smtClean="0"/>
              <a:t>?</a:t>
            </a:r>
            <a:br>
              <a:rPr lang="en-AU" dirty="0" smtClean="0"/>
            </a:br>
            <a:r>
              <a:rPr lang="en-AU" dirty="0"/>
              <a:t/>
            </a:r>
            <a:br>
              <a:rPr lang="en-AU" dirty="0"/>
            </a:br>
            <a:r>
              <a:rPr lang="en-AU" u="sng" dirty="0"/>
              <a:t>Research Question </a:t>
            </a:r>
            <a:r>
              <a:rPr lang="en-AU" u="sng" dirty="0" smtClean="0"/>
              <a:t>4:</a:t>
            </a: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Does the </a:t>
            </a:r>
            <a:r>
              <a:rPr lang="en-GB" dirty="0" smtClean="0"/>
              <a:t>relationship </a:t>
            </a:r>
            <a:r>
              <a:rPr lang="en-GB" dirty="0"/>
              <a:t>between parental offending and offspring aggression </a:t>
            </a:r>
            <a:r>
              <a:rPr lang="en-GB" dirty="0" smtClean="0"/>
              <a:t>hold </a:t>
            </a:r>
            <a:r>
              <a:rPr lang="en-GB" dirty="0"/>
              <a:t>while accounting for </a:t>
            </a:r>
            <a:r>
              <a:rPr lang="en-AU" dirty="0"/>
              <a:t>other known key risk factors including parental mental </a:t>
            </a:r>
            <a:r>
              <a:rPr lang="en-AU" dirty="0" smtClean="0"/>
              <a:t>illness</a:t>
            </a:r>
            <a:r>
              <a:rPr lang="en-GB" dirty="0" smtClean="0"/>
              <a:t>?</a:t>
            </a:r>
            <a:endParaRPr lang="en-AU" dirty="0"/>
          </a:p>
        </p:txBody>
      </p:sp>
      <p:pic>
        <p:nvPicPr>
          <p:cNvPr id="3" name="Picture 2" descr="NSW NEW CHLD DEV MAS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0"/>
            <a:ext cx="1980000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388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5200"/>
            <a:ext cx="8229600" cy="923330"/>
          </a:xfrm>
        </p:spPr>
        <p:txBody>
          <a:bodyPr/>
          <a:lstStyle/>
          <a:p>
            <a:r>
              <a:rPr lang="en-AU" dirty="0" smtClean="0"/>
              <a:t>Logistic regression - Parental </a:t>
            </a:r>
            <a:r>
              <a:rPr lang="en-AU" dirty="0"/>
              <a:t>offending </a:t>
            </a:r>
            <a:r>
              <a:rPr lang="en-AU" u="sng" dirty="0"/>
              <a:t>FREQUENCY</a:t>
            </a:r>
            <a:r>
              <a:rPr lang="en-AU" dirty="0"/>
              <a:t> </a:t>
            </a:r>
            <a:r>
              <a:rPr lang="en-AU" dirty="0" smtClean="0"/>
              <a:t>and </a:t>
            </a:r>
            <a:r>
              <a:rPr lang="en-AU" dirty="0"/>
              <a:t>offspring </a:t>
            </a:r>
            <a:r>
              <a:rPr lang="en-AU" dirty="0" smtClean="0"/>
              <a:t>aggression</a:t>
            </a:r>
            <a:endParaRPr lang="en-AU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918925"/>
              </p:ext>
            </p:extLst>
          </p:nvPr>
        </p:nvGraphicFramePr>
        <p:xfrm>
          <a:off x="252001" y="1548000"/>
          <a:ext cx="8639999" cy="4140002"/>
        </p:xfrm>
        <a:graphic>
          <a:graphicData uri="http://schemas.openxmlformats.org/drawingml/2006/table">
            <a:tbl>
              <a:tblPr firstRow="1" firstCol="1" bandRow="1">
                <a:tableStyleId>{6E25E649-3F16-4E02-A733-19D2CDBF48F0}</a:tableStyleId>
              </a:tblPr>
              <a:tblGrid>
                <a:gridCol w="2736304"/>
                <a:gridCol w="321064"/>
                <a:gridCol w="1396779"/>
                <a:gridCol w="1395284"/>
                <a:gridCol w="1395284"/>
                <a:gridCol w="1395284"/>
              </a:tblGrid>
              <a:tr h="274993">
                <a:tc rowSpan="2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 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 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95A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Block 1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95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Block 2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95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Block 3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95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Block 4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95A6"/>
                    </a:solidFill>
                  </a:tcPr>
                </a:tc>
              </a:tr>
              <a:tr h="274993">
                <a:tc gridSpan="2"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95A6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Odds</a:t>
                      </a:r>
                      <a:r>
                        <a:rPr lang="en-AU" sz="14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ratio</a:t>
                      </a:r>
                      <a:endParaRPr lang="en-AU" sz="14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25400" cmpd="sng">
                      <a:noFill/>
                    </a:lnL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95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Odds</a:t>
                      </a:r>
                      <a:r>
                        <a:rPr lang="en-AU" sz="14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ratio</a:t>
                      </a:r>
                      <a:endParaRPr lang="en-AU" sz="14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95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Odds</a:t>
                      </a:r>
                      <a:r>
                        <a:rPr lang="en-AU" sz="14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ratio</a:t>
                      </a:r>
                      <a:endParaRPr lang="en-AU" sz="14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95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Odds</a:t>
                      </a:r>
                      <a:r>
                        <a:rPr lang="en-AU" sz="14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ratio</a:t>
                      </a:r>
                      <a:endParaRPr lang="en-AU" sz="14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95A6"/>
                    </a:solidFill>
                  </a:tcPr>
                </a:tc>
              </a:tr>
              <a:tr h="27499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Male child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5895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3.1***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3.1***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60000" algn="l" defTabSz="0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3.1***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070" algn="dec"/>
                          <a:tab pos="118745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3.1***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7499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English second language child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5895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0.8***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0.9***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 defTabSz="0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0.9**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070" algn="dec"/>
                          <a:tab pos="118745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0.9**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499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Mother &lt;26 </a:t>
                      </a:r>
                      <a:r>
                        <a:rPr lang="en-AU" sz="1400" dirty="0" smtClean="0">
                          <a:effectLst/>
                          <a:latin typeface="+mj-lt"/>
                        </a:rPr>
                        <a:t>years </a:t>
                      </a:r>
                      <a:r>
                        <a:rPr lang="en-AU" sz="1400" dirty="0">
                          <a:effectLst/>
                          <a:latin typeface="+mj-lt"/>
                        </a:rPr>
                        <a:t>at child’s birth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5895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1.7***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1.6***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 defTabSz="0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1.4***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070" algn="dec"/>
                          <a:tab pos="118745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1.4***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499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Socioeconomic disadvantage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5895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1.3***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1.3***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 defTabSz="0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1.2***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070" algn="dec"/>
                          <a:tab pos="118745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1.2***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233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j-lt"/>
                        </a:rPr>
                        <a:t>Maternal offending </a:t>
                      </a:r>
                      <a:r>
                        <a:rPr lang="en-AU" sz="1400" b="1" dirty="0" smtClean="0">
                          <a:effectLst/>
                          <a:latin typeface="+mj-lt"/>
                        </a:rPr>
                        <a:t>frequency </a:t>
                      </a:r>
                      <a:r>
                        <a:rPr lang="en-AU" sz="1400" b="1" baseline="30000" dirty="0" smtClean="0">
                          <a:effectLst/>
                          <a:latin typeface="+mj-lt"/>
                        </a:rPr>
                        <a:t>a</a:t>
                      </a:r>
                      <a:endParaRPr lang="en-AU" sz="1400" b="1" baseline="30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5895A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kern="120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  <a:endParaRPr lang="en-AU" sz="14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5895A6"/>
                    </a:solidFill>
                  </a:tcPr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</a:pPr>
                      <a:endParaRPr lang="en-AU" sz="1400" b="1" dirty="0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1.3***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 defTabSz="0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1.1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070" algn="dec"/>
                          <a:tab pos="118745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1.1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23343"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j-lt"/>
                        </a:rPr>
                        <a:t>2-5</a:t>
                      </a:r>
                      <a:endParaRPr lang="en-AU" sz="1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5895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</a:pPr>
                      <a:endParaRPr lang="en-AU" sz="1400" b="1" dirty="0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1.7***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 defTabSz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20000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1.4***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070" algn="dec"/>
                          <a:tab pos="118745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1.3***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23343"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j-lt"/>
                        </a:rPr>
                        <a:t>≥6</a:t>
                      </a:r>
                      <a:endParaRPr lang="en-AU" sz="1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5895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</a:pPr>
                      <a:endParaRPr lang="en-AU" sz="1400" b="1" dirty="0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2.7***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 defTabSz="0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2.1***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070" algn="dec"/>
                          <a:tab pos="118745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1.7***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233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1" dirty="0">
                          <a:effectLst/>
                          <a:latin typeface="+mj-lt"/>
                        </a:rPr>
                        <a:t>Paternal offending </a:t>
                      </a:r>
                      <a:r>
                        <a:rPr lang="en-AU" sz="1400" b="1" dirty="0" smtClean="0">
                          <a:effectLst/>
                          <a:latin typeface="+mj-lt"/>
                        </a:rPr>
                        <a:t>frequency </a:t>
                      </a:r>
                      <a:r>
                        <a:rPr lang="en-AU" sz="14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</a:t>
                      </a:r>
                      <a:r>
                        <a:rPr lang="en-AU" sz="1400" b="1" dirty="0" smtClean="0">
                          <a:effectLst/>
                          <a:latin typeface="+mj-lt"/>
                        </a:rPr>
                        <a:t> </a:t>
                      </a:r>
                      <a:endParaRPr lang="en-AU" sz="1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5895A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1</a:t>
                      </a:r>
                      <a:endParaRPr lang="en-AU" sz="14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5895A6"/>
                    </a:solidFill>
                  </a:tcPr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</a:pPr>
                      <a:endParaRPr lang="en-AU" sz="1400" b="1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</a:pPr>
                      <a:endParaRPr lang="en-AU" sz="1400" b="1" dirty="0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 defTabSz="0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1.3***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070" algn="dec"/>
                          <a:tab pos="118745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1.3***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23343"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j-lt"/>
                        </a:rPr>
                        <a:t>2-5</a:t>
                      </a:r>
                      <a:endParaRPr lang="en-AU" sz="1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5895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</a:pPr>
                      <a:endParaRPr lang="en-AU" sz="1400" b="1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</a:pPr>
                      <a:endParaRPr lang="en-AU" sz="1400" b="1" dirty="0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 defTabSz="0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1.4***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070" algn="dec"/>
                          <a:tab pos="118745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1.4***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23343"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j-lt"/>
                        </a:rPr>
                        <a:t>≥6</a:t>
                      </a:r>
                      <a:endParaRPr lang="en-AU" sz="1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5895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</a:pPr>
                      <a:endParaRPr lang="en-AU" sz="1400" b="1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</a:pPr>
                      <a:endParaRPr lang="en-AU" sz="1400" b="1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 defTabSz="0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1.7***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070" algn="dec"/>
                          <a:tab pos="118745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1.6***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499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Maternal mental illness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5895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n-lt"/>
                        </a:rPr>
                        <a:t> 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+mn-lt"/>
                        </a:rPr>
                        <a:t> </a:t>
                      </a:r>
                      <a:endParaRPr lang="en-AU" sz="1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 defTabSz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20000" algn="dec"/>
                        </a:tabLst>
                      </a:pPr>
                      <a:r>
                        <a:rPr lang="en-AU" sz="1400" b="1" dirty="0">
                          <a:effectLst/>
                          <a:latin typeface="+mn-lt"/>
                        </a:rPr>
                        <a:t> 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1.4***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499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Paternal mental illness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5895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n-lt"/>
                        </a:rPr>
                        <a:t> 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+mn-lt"/>
                        </a:rPr>
                        <a:t> </a:t>
                      </a:r>
                      <a:endParaRPr lang="en-AU" sz="1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 defTabSz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20000" algn="dec"/>
                        </a:tabLst>
                      </a:pPr>
                      <a:r>
                        <a:rPr lang="en-AU" sz="1400" b="1" dirty="0">
                          <a:effectLst/>
                          <a:latin typeface="+mn-lt"/>
                        </a:rPr>
                        <a:t> 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1.3***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96859" y="5805264"/>
            <a:ext cx="8748000" cy="27699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</a:pPr>
            <a:r>
              <a:rPr lang="en-AU" sz="1200" dirty="0" smtClean="0">
                <a:latin typeface="+mn-lt"/>
              </a:rPr>
              <a:t>N=68,655. **p&lt;.01; *</a:t>
            </a:r>
            <a:r>
              <a:rPr lang="en-AU" sz="1200" dirty="0" smtClean="0"/>
              <a:t>**</a:t>
            </a:r>
            <a:r>
              <a:rPr lang="en-AU" sz="1200" dirty="0"/>
              <a:t>p&lt;.</a:t>
            </a:r>
            <a:r>
              <a:rPr lang="en-AU" sz="1200" dirty="0" smtClean="0"/>
              <a:t>001</a:t>
            </a:r>
            <a:r>
              <a:rPr lang="en-AU" sz="1200" dirty="0" smtClean="0">
                <a:latin typeface="+mn-lt"/>
                <a:cs typeface="Arial" pitchFamily="34" charset="0"/>
              </a:rPr>
              <a:t> </a:t>
            </a:r>
            <a:r>
              <a:rPr lang="en-AU" sz="1200" baseline="30000" dirty="0">
                <a:cs typeface="Arial" pitchFamily="34" charset="0"/>
              </a:rPr>
              <a:t>a </a:t>
            </a:r>
            <a:r>
              <a:rPr lang="en-AU" sz="1200" dirty="0">
                <a:cs typeface="Arial" pitchFamily="34" charset="0"/>
              </a:rPr>
              <a:t>Reference group is non-offending parents.</a:t>
            </a:r>
            <a:r>
              <a:rPr lang="en-AU" sz="1200" dirty="0" smtClean="0">
                <a:latin typeface="+mn-lt"/>
                <a:cs typeface="Arial" pitchFamily="34" charset="0"/>
              </a:rPr>
              <a:t> </a:t>
            </a:r>
            <a:endParaRPr lang="en-AU" sz="1200" dirty="0">
              <a:latin typeface="+mn-lt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275856" y="1556792"/>
            <a:ext cx="1368152" cy="18002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716016" y="1556792"/>
            <a:ext cx="1368152" cy="2736304"/>
          </a:xfrm>
          <a:prstGeom prst="round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6156176" y="1556792"/>
            <a:ext cx="1368152" cy="36004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7524328" y="1556792"/>
            <a:ext cx="1368152" cy="4176464"/>
          </a:xfrm>
          <a:prstGeom prst="round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73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5200"/>
            <a:ext cx="8229600" cy="923330"/>
          </a:xfrm>
        </p:spPr>
        <p:txBody>
          <a:bodyPr/>
          <a:lstStyle/>
          <a:p>
            <a:r>
              <a:rPr lang="en-AU" dirty="0"/>
              <a:t>Logistic regression </a:t>
            </a:r>
            <a:r>
              <a:rPr lang="en-AU" dirty="0" smtClean="0"/>
              <a:t>- </a:t>
            </a:r>
            <a:r>
              <a:rPr lang="en-AU" dirty="0"/>
              <a:t>Parental offending </a:t>
            </a:r>
            <a:r>
              <a:rPr lang="en-AU" u="sng" dirty="0" smtClean="0"/>
              <a:t>TYPE</a:t>
            </a:r>
            <a:r>
              <a:rPr lang="en-AU" dirty="0" smtClean="0"/>
              <a:t> and </a:t>
            </a:r>
            <a:r>
              <a:rPr lang="en-AU" dirty="0"/>
              <a:t>offspring aggression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142055652"/>
              </p:ext>
            </p:extLst>
          </p:nvPr>
        </p:nvGraphicFramePr>
        <p:xfrm>
          <a:off x="215995" y="1556792"/>
          <a:ext cx="8640001" cy="4140000"/>
        </p:xfrm>
        <a:graphic>
          <a:graphicData uri="http://schemas.openxmlformats.org/drawingml/2006/table">
            <a:tbl>
              <a:tblPr firstRow="1" firstCol="1" bandRow="1">
                <a:tableStyleId>{6E25E649-3F16-4E02-A733-19D2CDBF48F0}</a:tableStyleId>
              </a:tblPr>
              <a:tblGrid>
                <a:gridCol w="2370815"/>
                <a:gridCol w="686555"/>
                <a:gridCol w="1396779"/>
                <a:gridCol w="1395284"/>
                <a:gridCol w="1395284"/>
                <a:gridCol w="1395284"/>
              </a:tblGrid>
              <a:tr h="276000">
                <a:tc rowSpan="2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 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 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A8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Block 1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A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Block 2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A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Block 3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A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Block 4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A8"/>
                    </a:solidFill>
                  </a:tcPr>
                </a:tc>
              </a:tr>
              <a:tr h="276000">
                <a:tc gridSpan="2"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5895A6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Odds</a:t>
                      </a:r>
                      <a:r>
                        <a:rPr lang="en-AU" sz="14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ratio</a:t>
                      </a:r>
                      <a:endParaRPr lang="en-AU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25400" cmpd="sng">
                      <a:noFill/>
                    </a:lnL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Odds</a:t>
                      </a:r>
                      <a:r>
                        <a:rPr lang="en-AU" sz="14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ratio</a:t>
                      </a:r>
                      <a:endParaRPr lang="en-AU" sz="14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Odds</a:t>
                      </a:r>
                      <a:r>
                        <a:rPr lang="en-AU" sz="14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ratio</a:t>
                      </a:r>
                      <a:endParaRPr lang="en-AU" sz="14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Odds</a:t>
                      </a:r>
                      <a:r>
                        <a:rPr lang="en-AU" sz="14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ratio</a:t>
                      </a:r>
                      <a:endParaRPr lang="en-AU" sz="14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A8"/>
                    </a:solidFill>
                  </a:tcPr>
                </a:tc>
              </a:tr>
              <a:tr h="29900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Male child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67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3.1***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3.1***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3.1***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070" algn="dec"/>
                          <a:tab pos="118745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3.1***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9900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English second language child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67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0.8***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0.9***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0.9***</a:t>
                      </a:r>
                      <a:endParaRPr lang="en-AU" sz="14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070" algn="dec"/>
                          <a:tab pos="118745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0.9***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900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Mother &lt;26 </a:t>
                      </a:r>
                      <a:r>
                        <a:rPr lang="en-AU" sz="1400" dirty="0" smtClean="0">
                          <a:effectLst/>
                          <a:latin typeface="+mj-lt"/>
                        </a:rPr>
                        <a:t>years </a:t>
                      </a:r>
                      <a:r>
                        <a:rPr lang="en-AU" sz="1400" dirty="0">
                          <a:effectLst/>
                          <a:latin typeface="+mj-lt"/>
                        </a:rPr>
                        <a:t>at child’s birth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67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28270" algn="dec"/>
                        </a:tabLst>
                        <a:defRPr/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1.7***</a:t>
                      </a:r>
                      <a:endParaRPr lang="en-AU" sz="14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1.6***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1.4***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070" algn="dec"/>
                          <a:tab pos="118745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1.4***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900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Socioeconomic disadvantage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67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1.3***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1.3***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1.2***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070" algn="dec"/>
                          <a:tab pos="118745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1.2***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9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Maternal offending </a:t>
                      </a:r>
                      <a:r>
                        <a:rPr lang="en-AU" sz="1400" dirty="0" smtClean="0">
                          <a:effectLst/>
                          <a:latin typeface="+mj-lt"/>
                        </a:rPr>
                        <a:t>type </a:t>
                      </a:r>
                      <a:r>
                        <a:rPr lang="en-AU" sz="14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67A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kern="120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Minor</a:t>
                      </a:r>
                      <a:endParaRPr lang="en-AU" sz="14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67A8"/>
                    </a:solidFill>
                  </a:tcPr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</a:pPr>
                      <a:endParaRPr lang="en-AU" sz="1400" b="1" dirty="0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1.3**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1.2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070" algn="dec"/>
                          <a:tab pos="118745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1.1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9000"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j-lt"/>
                        </a:rPr>
                        <a:t>Nonviolent</a:t>
                      </a:r>
                      <a:endParaRPr lang="en-AU" sz="1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67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</a:pPr>
                      <a:endParaRPr lang="en-AU" sz="1400" b="1" dirty="0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1.6***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1.4***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070" algn="dec"/>
                          <a:tab pos="118745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1.2***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9000"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j-lt"/>
                        </a:rPr>
                        <a:t>Violent</a:t>
                      </a:r>
                      <a:endParaRPr lang="en-AU" sz="1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67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</a:pPr>
                      <a:endParaRPr lang="en-AU" sz="1400" b="1" dirty="0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2.3***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1.9***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070" algn="dec"/>
                          <a:tab pos="118745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1.6***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9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Paternal offending </a:t>
                      </a:r>
                      <a:r>
                        <a:rPr lang="en-AU" sz="1400" dirty="0" smtClean="0">
                          <a:effectLst/>
                          <a:latin typeface="+mj-lt"/>
                        </a:rPr>
                        <a:t>type </a:t>
                      </a:r>
                      <a:r>
                        <a:rPr lang="en-AU" sz="14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67A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kern="120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Minor</a:t>
                      </a:r>
                      <a:endParaRPr lang="en-AU" sz="1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67A8"/>
                    </a:solidFill>
                  </a:tcPr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</a:pPr>
                      <a:endParaRPr lang="en-AU" sz="1400" b="1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</a:pPr>
                      <a:endParaRPr lang="en-AU" sz="1400" b="1" dirty="0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1.3***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070" algn="dec"/>
                          <a:tab pos="118745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1.3***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9000"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j-lt"/>
                        </a:rPr>
                        <a:t>Nonviolent</a:t>
                      </a:r>
                      <a:endParaRPr lang="en-AU" sz="1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67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</a:pPr>
                      <a:endParaRPr lang="en-AU" sz="1400" b="1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</a:pPr>
                      <a:endParaRPr lang="en-AU" sz="1400" b="1" dirty="0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1.4***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070" algn="dec"/>
                          <a:tab pos="118745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1.4***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9000"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j-lt"/>
                        </a:rPr>
                        <a:t>Violent</a:t>
                      </a:r>
                      <a:endParaRPr lang="en-AU" sz="1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67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</a:pPr>
                      <a:endParaRPr lang="en-AU" sz="1400" b="1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</a:pPr>
                      <a:endParaRPr lang="en-AU" sz="1400" b="1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1.6***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070" algn="dec"/>
                          <a:tab pos="118745" algn="dec"/>
                        </a:tabLs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1.5***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900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Maternal mental illness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67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+mn-lt"/>
                        </a:rPr>
                        <a:t> </a:t>
                      </a:r>
                      <a:endParaRPr lang="en-AU" sz="1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+mn-lt"/>
                        </a:rPr>
                        <a:t> </a:t>
                      </a:r>
                      <a:endParaRPr lang="en-AU" sz="1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+mn-lt"/>
                        </a:rPr>
                        <a:t> </a:t>
                      </a:r>
                      <a:endParaRPr lang="en-AU" sz="1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1.4***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900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  <a:latin typeface="+mj-lt"/>
                        </a:rPr>
                        <a:t>Paternal mental illness</a:t>
                      </a:r>
                      <a:endParaRPr lang="en-AU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67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+mn-lt"/>
                        </a:rPr>
                        <a:t> </a:t>
                      </a:r>
                      <a:endParaRPr lang="en-AU" sz="1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+mn-lt"/>
                        </a:rPr>
                        <a:t> </a:t>
                      </a:r>
                      <a:endParaRPr lang="en-AU" sz="1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+mn-lt"/>
                        </a:rPr>
                        <a:t> </a:t>
                      </a:r>
                      <a:endParaRPr lang="en-AU" sz="1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60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effectLst/>
                          <a:latin typeface="+mn-lt"/>
                        </a:rPr>
                        <a:t>1.3***</a:t>
                      </a:r>
                      <a:endParaRPr lang="en-AU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6859" y="5805264"/>
            <a:ext cx="8748000" cy="27699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</a:pPr>
            <a:r>
              <a:rPr lang="en-AU" sz="1200" dirty="0" smtClean="0">
                <a:latin typeface="+mn-lt"/>
              </a:rPr>
              <a:t>N=68,639. </a:t>
            </a:r>
            <a:r>
              <a:rPr lang="en-AU" sz="1200" dirty="0"/>
              <a:t>**p&lt;.01; ***p&lt;.001</a:t>
            </a:r>
            <a:r>
              <a:rPr lang="en-AU" sz="1200" dirty="0" smtClean="0">
                <a:latin typeface="+mn-lt"/>
                <a:cs typeface="Arial" pitchFamily="34" charset="0"/>
              </a:rPr>
              <a:t> </a:t>
            </a:r>
            <a:r>
              <a:rPr lang="en-AU" sz="1200" baseline="30000" dirty="0">
                <a:cs typeface="Arial" pitchFamily="34" charset="0"/>
              </a:rPr>
              <a:t>a </a:t>
            </a:r>
            <a:r>
              <a:rPr lang="en-AU" sz="1200" dirty="0">
                <a:cs typeface="Arial" pitchFamily="34" charset="0"/>
              </a:rPr>
              <a:t>Reference group is non-offending parents.</a:t>
            </a:r>
            <a:r>
              <a:rPr lang="en-AU" sz="1200" dirty="0" smtClean="0">
                <a:latin typeface="+mn-lt"/>
                <a:cs typeface="Arial" pitchFamily="34" charset="0"/>
              </a:rPr>
              <a:t> </a:t>
            </a:r>
            <a:endParaRPr lang="en-AU" sz="1200" dirty="0">
              <a:latin typeface="+mn-lt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51520" y="3356992"/>
            <a:ext cx="8568952" cy="86409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557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Summary of findings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>
          <a:xfrm>
            <a:off x="468313" y="1412776"/>
            <a:ext cx="8208962" cy="442128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Impact of parental offending is NOT limited to aggression but extends to a range of offspring outcomes including language and cognition</a:t>
            </a:r>
          </a:p>
          <a:p>
            <a:pPr marL="3429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AU" dirty="0"/>
              <a:t>Frequent offending mothers more likely to be young, </a:t>
            </a:r>
            <a:r>
              <a:rPr lang="en-AU" dirty="0" smtClean="0"/>
              <a:t>have mental illness,  </a:t>
            </a:r>
            <a:r>
              <a:rPr lang="en-AU" dirty="0"/>
              <a:t>socioeconomic disadvantage, and a partner with a criminal history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 smtClean="0">
                <a:latin typeface="Arial" pitchFamily="34" charset="0"/>
                <a:cs typeface="Arial" pitchFamily="34" charset="0"/>
              </a:rPr>
              <a:t>BOTH mothers</a:t>
            </a:r>
            <a:r>
              <a:rPr lang="en-AU" dirty="0">
                <a:latin typeface="Arial" pitchFamily="34" charset="0"/>
                <a:cs typeface="Arial" pitchFamily="34" charset="0"/>
              </a:rPr>
              <a:t>’ and fathers’ offending </a:t>
            </a:r>
            <a:r>
              <a:rPr lang="en-AU" dirty="0" smtClean="0">
                <a:latin typeface="Arial" pitchFamily="34" charset="0"/>
                <a:cs typeface="Arial" pitchFamily="34" charset="0"/>
              </a:rPr>
              <a:t>matter – similar in magnitude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Highest impact </a:t>
            </a:r>
            <a:r>
              <a:rPr lang="en-GB" dirty="0" smtClean="0">
                <a:sym typeface="Wingdings" panose="05000000000000000000" pitchFamily="2" charset="2"/>
              </a:rPr>
              <a:t></a:t>
            </a:r>
            <a:r>
              <a:rPr lang="en-GB" dirty="0" smtClean="0"/>
              <a:t> FREQUENT (</a:t>
            </a:r>
            <a:r>
              <a:rPr lang="en-GB" dirty="0"/>
              <a:t>≥6 offences) and </a:t>
            </a:r>
            <a:r>
              <a:rPr lang="en-GB" dirty="0" smtClean="0"/>
              <a:t>VIOLENT parental offending</a:t>
            </a:r>
            <a:endParaRPr lang="en-AU" dirty="0">
              <a:latin typeface="Arial" pitchFamily="34" charset="0"/>
              <a:cs typeface="Arial" pitchFamily="34" charset="0"/>
            </a:endParaRPr>
          </a:p>
          <a:p>
            <a:pPr marL="360000">
              <a:buFont typeface="Arial" panose="020B0604020202020204" pitchFamily="34" charset="0"/>
              <a:buChar char="•"/>
            </a:pPr>
            <a:r>
              <a:rPr lang="en-AU" dirty="0"/>
              <a:t>Parental offending </a:t>
            </a:r>
            <a:r>
              <a:rPr lang="en-AU" dirty="0" smtClean="0"/>
              <a:t>influences early </a:t>
            </a:r>
            <a:r>
              <a:rPr lang="en-AU" dirty="0"/>
              <a:t>childhood aggression even after accounting for parental mental illness and socio-demographic </a:t>
            </a:r>
            <a:r>
              <a:rPr lang="en-AU" dirty="0" smtClean="0"/>
              <a:t>factors</a:t>
            </a:r>
          </a:p>
          <a:p>
            <a:pPr marL="572725" lvl="2" indent="-285750"/>
            <a:r>
              <a:rPr lang="en-AU" dirty="0" smtClean="0">
                <a:latin typeface="Arial" pitchFamily="34" charset="0"/>
                <a:cs typeface="Arial" pitchFamily="34" charset="0"/>
              </a:rPr>
              <a:t>Mothers</a:t>
            </a:r>
            <a:r>
              <a:rPr lang="en-AU" dirty="0">
                <a:latin typeface="Arial" pitchFamily="34" charset="0"/>
                <a:cs typeface="Arial" pitchFamily="34" charset="0"/>
              </a:rPr>
              <a:t>’ involvement in one offence/minor offences loses </a:t>
            </a:r>
            <a:r>
              <a:rPr lang="en-AU" dirty="0" smtClean="0">
                <a:latin typeface="Arial" pitchFamily="34" charset="0"/>
                <a:cs typeface="Arial" pitchFamily="34" charset="0"/>
              </a:rPr>
              <a:t>significance</a:t>
            </a:r>
          </a:p>
          <a:p>
            <a:pPr marL="572725" lvl="2" indent="-285750"/>
            <a:r>
              <a:rPr lang="en-GB" dirty="0"/>
              <a:t>M</a:t>
            </a:r>
            <a:r>
              <a:rPr lang="en-GB" dirty="0" smtClean="0"/>
              <a:t>agnitude of </a:t>
            </a:r>
            <a:r>
              <a:rPr lang="en-GB" dirty="0"/>
              <a:t>association decreased after accounting for these risk factors </a:t>
            </a:r>
            <a:endParaRPr lang="en-AU" dirty="0"/>
          </a:p>
          <a:p>
            <a:pPr>
              <a:buFont typeface="+mj-lt"/>
              <a:buAutoNum type="arabicPeriod"/>
            </a:pPr>
            <a:endParaRPr lang="en-AU" dirty="0"/>
          </a:p>
        </p:txBody>
      </p:sp>
      <p:pic>
        <p:nvPicPr>
          <p:cNvPr id="4" name="Picture 3" descr="NSW NEW CHLD DEV MAS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0"/>
            <a:ext cx="1980000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128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Conclusion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>
          <a:xfrm>
            <a:off x="468313" y="1227137"/>
            <a:ext cx="8208962" cy="270591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 smtClean="0"/>
              <a:t>Offending </a:t>
            </a:r>
            <a:r>
              <a:rPr lang="en-AU" dirty="0"/>
              <a:t>mothers experience greater adversity than non-offending mothers</a:t>
            </a:r>
          </a:p>
          <a:p>
            <a:pPr lvl="1">
              <a:spcAft>
                <a:spcPts val="600"/>
              </a:spcAft>
            </a:pPr>
            <a:r>
              <a:rPr lang="en-GB" dirty="0" smtClean="0"/>
              <a:t>Transmission </a:t>
            </a:r>
            <a:r>
              <a:rPr lang="en-GB" dirty="0"/>
              <a:t>of </a:t>
            </a:r>
            <a:r>
              <a:rPr lang="en-GB" dirty="0" smtClean="0"/>
              <a:t>aggression and antisocial </a:t>
            </a:r>
            <a:r>
              <a:rPr lang="en-GB" dirty="0"/>
              <a:t>behaviour </a:t>
            </a:r>
            <a:r>
              <a:rPr lang="en-GB" dirty="0" smtClean="0"/>
              <a:t>is </a:t>
            </a:r>
            <a:r>
              <a:rPr lang="en-GB" dirty="0"/>
              <a:t>evident from </a:t>
            </a:r>
            <a:r>
              <a:rPr lang="en-GB" dirty="0" smtClean="0"/>
              <a:t>early </a:t>
            </a:r>
            <a:r>
              <a:rPr lang="en-GB" dirty="0"/>
              <a:t>in the life course </a:t>
            </a:r>
            <a:r>
              <a:rPr lang="en-GB" dirty="0" smtClean="0">
                <a:sym typeface="Wingdings" panose="05000000000000000000" pitchFamily="2" charset="2"/>
              </a:rPr>
              <a:t> pervasive impact of parental offending</a:t>
            </a:r>
            <a:endParaRPr lang="en-GB" dirty="0" smtClean="0"/>
          </a:p>
          <a:p>
            <a:pPr lvl="1">
              <a:spcAft>
                <a:spcPts val="600"/>
              </a:spcAft>
            </a:pPr>
            <a:r>
              <a:rPr lang="en-GB" dirty="0" smtClean="0"/>
              <a:t>Supports </a:t>
            </a:r>
            <a:r>
              <a:rPr lang="en-GB" dirty="0"/>
              <a:t>intervening with ‘at-risk’ families during this key developmental period </a:t>
            </a:r>
            <a:endParaRPr lang="en-GB" dirty="0" smtClean="0"/>
          </a:p>
          <a:p>
            <a:pPr lvl="2">
              <a:spcAft>
                <a:spcPts val="600"/>
              </a:spcAft>
            </a:pPr>
            <a:r>
              <a:rPr lang="en-GB" dirty="0" smtClean="0"/>
              <a:t>Early </a:t>
            </a:r>
            <a:r>
              <a:rPr lang="en-GB" dirty="0"/>
              <a:t>parent/family training programs are effective in the prevention of delinquency and offending (e.g., </a:t>
            </a:r>
            <a:r>
              <a:rPr lang="en-GB" dirty="0" err="1"/>
              <a:t>Piquero</a:t>
            </a:r>
            <a:r>
              <a:rPr lang="en-GB" dirty="0"/>
              <a:t> et al., </a:t>
            </a:r>
            <a:r>
              <a:rPr lang="en-GB" dirty="0" smtClean="0"/>
              <a:t>2016)</a:t>
            </a:r>
            <a:endParaRPr lang="en-AU" dirty="0" smtClean="0"/>
          </a:p>
          <a:p>
            <a:pPr lvl="1">
              <a:spcAft>
                <a:spcPts val="600"/>
              </a:spcAft>
            </a:pPr>
            <a:r>
              <a:rPr lang="en-AU" dirty="0" smtClean="0"/>
              <a:t>Important </a:t>
            </a:r>
            <a:r>
              <a:rPr lang="en-AU" dirty="0"/>
              <a:t>to intervene with female offenders, especially when they become </a:t>
            </a:r>
            <a:r>
              <a:rPr lang="en-AU" dirty="0" smtClean="0"/>
              <a:t>mothers</a:t>
            </a:r>
            <a:endParaRPr lang="en-AU" dirty="0"/>
          </a:p>
        </p:txBody>
      </p:sp>
      <p:pic>
        <p:nvPicPr>
          <p:cNvPr id="4" name="Picture 3" descr="NSW NEW CHLD DEV MAS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0"/>
            <a:ext cx="1980000" cy="12961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06335" y="4509120"/>
            <a:ext cx="6731331" cy="846386"/>
          </a:xfrm>
          <a:prstGeom prst="rect">
            <a:avLst/>
          </a:prstGeom>
          <a:ln w="28575">
            <a:solidFill>
              <a:srgbClr val="416F7B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sz="2200" b="1" dirty="0">
                <a:latin typeface="+mn-lt"/>
              </a:rPr>
              <a:t>Future </a:t>
            </a:r>
            <a:r>
              <a:rPr lang="en-AU" sz="2200" b="1" dirty="0" smtClean="0">
                <a:latin typeface="+mn-lt"/>
              </a:rPr>
              <a:t>directions:</a:t>
            </a:r>
            <a:endParaRPr lang="en-AU" sz="2200" dirty="0">
              <a:latin typeface="+mn-lt"/>
            </a:endParaRPr>
          </a:p>
          <a:p>
            <a:pPr algn="ctr">
              <a:spcBef>
                <a:spcPts val="600"/>
              </a:spcBef>
            </a:pPr>
            <a:r>
              <a:rPr lang="en-AU" sz="2200" dirty="0">
                <a:latin typeface="+mn-lt"/>
              </a:rPr>
              <a:t>The Middle Childhood Survey and Record Linkage </a:t>
            </a:r>
            <a:r>
              <a:rPr lang="en-AU" sz="2200" dirty="0" smtClean="0">
                <a:latin typeface="+mn-lt"/>
              </a:rPr>
              <a:t>2</a:t>
            </a:r>
            <a:endParaRPr lang="en-AU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64227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2015 Middle Childhood Survey (MCS)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>
          <a:xfrm>
            <a:off x="466724" y="1052736"/>
            <a:ext cx="8208962" cy="460692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Online self-report survey of </a:t>
            </a:r>
            <a:r>
              <a:rPr lang="en-AU" dirty="0"/>
              <a:t>children’s mental health and wellbeing at </a:t>
            </a:r>
            <a:r>
              <a:rPr lang="en-AU" dirty="0" smtClean="0"/>
              <a:t>~11 </a:t>
            </a:r>
            <a:r>
              <a:rPr lang="en-AU" dirty="0"/>
              <a:t>years of </a:t>
            </a:r>
            <a:r>
              <a:rPr lang="en-AU" dirty="0" smtClean="0"/>
              <a:t>age 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dirty="0" smtClean="0"/>
              <a:t>Targeted same </a:t>
            </a:r>
            <a:r>
              <a:rPr lang="en-AU" dirty="0"/>
              <a:t>cohort of children assessed within the AEDC in </a:t>
            </a:r>
            <a:r>
              <a:rPr lang="en-AU" dirty="0" smtClean="0"/>
              <a:t>2009 - all </a:t>
            </a:r>
            <a:r>
              <a:rPr lang="en-AU" dirty="0"/>
              <a:t>Year 6 students enrolled at </a:t>
            </a:r>
            <a:r>
              <a:rPr lang="en-AU" dirty="0" smtClean="0"/>
              <a:t>government and non-government schools </a:t>
            </a:r>
            <a:r>
              <a:rPr lang="en-AU" dirty="0"/>
              <a:t>in </a:t>
            </a:r>
            <a:r>
              <a:rPr lang="en-AU" dirty="0" smtClean="0"/>
              <a:t>NSW </a:t>
            </a:r>
            <a:r>
              <a:rPr lang="en-AU" dirty="0"/>
              <a:t>during </a:t>
            </a:r>
            <a:r>
              <a:rPr lang="en-AU" dirty="0" smtClean="0"/>
              <a:t>2015</a:t>
            </a:r>
            <a:endParaRPr lang="en-A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6441" y="1916832"/>
            <a:ext cx="5735637" cy="4797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NSW NEW CHLD DEV MAST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06049" y="0"/>
            <a:ext cx="1498168" cy="98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472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5200"/>
            <a:ext cx="8229600" cy="461665"/>
          </a:xfrm>
        </p:spPr>
        <p:txBody>
          <a:bodyPr/>
          <a:lstStyle/>
          <a:p>
            <a:r>
              <a:rPr lang="en-AU" dirty="0" smtClean="0"/>
              <a:t>What is Big Data?</a:t>
            </a:r>
            <a:endParaRPr lang="en-AU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124744"/>
            <a:ext cx="4680520" cy="504895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044785" y="1587118"/>
            <a:ext cx="3888432" cy="412420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AU" sz="2000" b="1" dirty="0" smtClean="0">
                <a:latin typeface="+mj-lt"/>
              </a:rPr>
              <a:t>“Big </a:t>
            </a:r>
            <a:r>
              <a:rPr lang="en-AU" sz="2000" b="1" dirty="0">
                <a:latin typeface="+mj-lt"/>
              </a:rPr>
              <a:t>data, the analysis of original datasets with large samples ranging from ~30,000 to one million </a:t>
            </a:r>
            <a:r>
              <a:rPr lang="en-AU" sz="2000" b="1" dirty="0" smtClean="0">
                <a:latin typeface="+mj-lt"/>
              </a:rPr>
              <a:t>participants to </a:t>
            </a:r>
            <a:r>
              <a:rPr lang="en-AU" sz="2000" b="1" dirty="0">
                <a:latin typeface="+mj-lt"/>
              </a:rPr>
              <a:t>mine unexplored data, has been under-utilized in </a:t>
            </a:r>
            <a:r>
              <a:rPr lang="en-AU" sz="2000" b="1" dirty="0" smtClean="0">
                <a:latin typeface="+mj-lt"/>
              </a:rPr>
              <a:t>criminology.”</a:t>
            </a:r>
          </a:p>
          <a:p>
            <a:endParaRPr lang="en-AU" sz="1800" b="1" dirty="0">
              <a:latin typeface="+mj-lt"/>
              <a:ea typeface="+mn-ea"/>
            </a:endParaRPr>
          </a:p>
          <a:p>
            <a:r>
              <a:rPr lang="en-US" sz="1800" dirty="0" err="1">
                <a:latin typeface="+mj-lt"/>
              </a:rPr>
              <a:t>DeLisi</a:t>
            </a:r>
            <a:r>
              <a:rPr lang="en-US" sz="1800" dirty="0">
                <a:latin typeface="+mj-lt"/>
              </a:rPr>
              <a:t>, M. (2016). The big data potential of epidemiological studies for criminology and forensics. </a:t>
            </a:r>
            <a:r>
              <a:rPr lang="en-US" sz="1800" i="1" dirty="0">
                <a:latin typeface="+mj-lt"/>
              </a:rPr>
              <a:t>Journal of Forensic and Legal Medicine</a:t>
            </a:r>
            <a:r>
              <a:rPr lang="en-US" sz="1800" dirty="0">
                <a:latin typeface="+mj-lt"/>
              </a:rPr>
              <a:t>. </a:t>
            </a:r>
            <a:endParaRPr lang="en-AU" sz="1800" dirty="0">
              <a:latin typeface="+mj-lt"/>
            </a:endParaRPr>
          </a:p>
          <a:p>
            <a:r>
              <a:rPr lang="en-AU" sz="1400" u="sng" dirty="0">
                <a:latin typeface="+mj-lt"/>
                <a:hlinkClick r:id="rId4"/>
              </a:rPr>
              <a:t>http://dx.doi.org/10.1016/j.jflm.2016.09.004</a:t>
            </a:r>
            <a:endParaRPr kumimoji="0" lang="en-AU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</a:endParaRPr>
          </a:p>
        </p:txBody>
      </p:sp>
      <p:pic>
        <p:nvPicPr>
          <p:cNvPr id="5" name="Picture 4" descr="NSW NEW CHLD DEV MAST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92280" y="0"/>
            <a:ext cx="1980000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633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300" y="1484784"/>
            <a:ext cx="8291846" cy="4366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33388"/>
            <a:ext cx="8208962" cy="461665"/>
          </a:xfrm>
        </p:spPr>
        <p:txBody>
          <a:bodyPr/>
          <a:lstStyle/>
          <a:p>
            <a:r>
              <a:rPr lang="en-AU" dirty="0" smtClean="0"/>
              <a:t>NSW-CDS Record </a:t>
            </a:r>
            <a:r>
              <a:rPr lang="en-AU" dirty="0"/>
              <a:t>Linkage 2 </a:t>
            </a:r>
            <a:r>
              <a:rPr lang="en-AU" dirty="0" smtClean="0"/>
              <a:t>(2017</a:t>
            </a:r>
            <a:r>
              <a:rPr lang="en-AU" dirty="0"/>
              <a:t>)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1189" y="3992471"/>
            <a:ext cx="360040" cy="338554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A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…</a:t>
            </a:r>
          </a:p>
        </p:txBody>
      </p:sp>
      <p:pic>
        <p:nvPicPr>
          <p:cNvPr id="35" name="Picture 34" descr="NSW NEW CHLD DEV MAST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92280" y="0"/>
            <a:ext cx="1980000" cy="12961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125588" y="3944411"/>
            <a:ext cx="430887" cy="571602"/>
          </a:xfrm>
          <a:prstGeom prst="rect">
            <a:avLst/>
          </a:prstGeom>
        </p:spPr>
        <p:txBody>
          <a:bodyPr vert="vert270" wrap="square" rtlCol="0">
            <a:spAutoFit/>
          </a:bodyPr>
          <a:lstStyle/>
          <a:p>
            <a: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A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77818" y="3850508"/>
            <a:ext cx="1394462" cy="73250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R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A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Age 14 – </a:t>
            </a:r>
          </a:p>
          <a:p>
            <a:pPr marR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A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NSW Police</a:t>
            </a:r>
            <a:r>
              <a:rPr kumimoji="0" lang="en-AU" sz="1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A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contacts</a:t>
            </a:r>
          </a:p>
        </p:txBody>
      </p:sp>
      <p:sp>
        <p:nvSpPr>
          <p:cNvPr id="7" name="Striped Right Arrow 6"/>
          <p:cNvSpPr/>
          <p:nvPr/>
        </p:nvSpPr>
        <p:spPr>
          <a:xfrm>
            <a:off x="7505179" y="4132124"/>
            <a:ext cx="360000" cy="169277"/>
          </a:xfrm>
          <a:prstGeom prst="striped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TextBox 9"/>
          <p:cNvSpPr txBox="1"/>
          <p:nvPr/>
        </p:nvSpPr>
        <p:spPr>
          <a:xfrm>
            <a:off x="6840252" y="3992471"/>
            <a:ext cx="360040" cy="338554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A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211330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Acknowledgments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dirty="0"/>
              <a:t>This research was conducted by UNSW </a:t>
            </a:r>
            <a:r>
              <a:rPr lang="en-GB" dirty="0" smtClean="0"/>
              <a:t>Sydney with </a:t>
            </a:r>
            <a:r>
              <a:rPr lang="en-GB" dirty="0"/>
              <a:t>financial support from: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i="1" dirty="0" smtClean="0"/>
              <a:t>Australian </a:t>
            </a:r>
            <a:r>
              <a:rPr lang="en-GB" i="1" dirty="0"/>
              <a:t>Institute of Criminology </a:t>
            </a:r>
            <a:r>
              <a:rPr lang="en-GB" dirty="0" smtClean="0"/>
              <a:t>Research </a:t>
            </a:r>
            <a:r>
              <a:rPr lang="en-GB" dirty="0"/>
              <a:t>Grant </a:t>
            </a:r>
            <a:r>
              <a:rPr lang="en-GB" dirty="0" smtClean="0"/>
              <a:t>(CRG19/14-15) </a:t>
            </a:r>
            <a:endParaRPr lang="en-GB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i="1" dirty="0" smtClean="0"/>
              <a:t>Australian </a:t>
            </a:r>
            <a:r>
              <a:rPr lang="en-GB" i="1" dirty="0"/>
              <a:t>Research Council</a:t>
            </a:r>
            <a:r>
              <a:rPr lang="en-GB" dirty="0"/>
              <a:t> </a:t>
            </a:r>
            <a:r>
              <a:rPr lang="en-GB" dirty="0" smtClean="0"/>
              <a:t>Linkage </a:t>
            </a:r>
            <a:r>
              <a:rPr lang="en-GB" dirty="0"/>
              <a:t>Project </a:t>
            </a:r>
            <a:r>
              <a:rPr lang="en-GB" dirty="0" smtClean="0"/>
              <a:t>(LP110100150; Partners: </a:t>
            </a:r>
            <a:r>
              <a:rPr lang="en-GB" i="1" dirty="0" smtClean="0"/>
              <a:t>NSW </a:t>
            </a:r>
            <a:r>
              <a:rPr lang="en-GB" i="1" dirty="0"/>
              <a:t>Ministry of Health</a:t>
            </a:r>
            <a:r>
              <a:rPr lang="en-GB" dirty="0"/>
              <a:t>, </a:t>
            </a:r>
            <a:r>
              <a:rPr lang="en-GB" i="1" dirty="0"/>
              <a:t>NSW Department of Education and Communities</a:t>
            </a:r>
            <a:r>
              <a:rPr lang="en-GB" dirty="0"/>
              <a:t>, and the </a:t>
            </a:r>
            <a:r>
              <a:rPr lang="en-GB" i="1" dirty="0"/>
              <a:t>NSW Department of Family and Community </a:t>
            </a:r>
            <a:r>
              <a:rPr lang="en-GB" i="1" dirty="0" smtClean="0"/>
              <a:t>Services</a:t>
            </a:r>
            <a:r>
              <a:rPr lang="en-GB" dirty="0" smtClean="0"/>
              <a:t>) </a:t>
            </a:r>
            <a:endParaRPr lang="en-GB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i="1" dirty="0" smtClean="0"/>
              <a:t>National </a:t>
            </a:r>
            <a:r>
              <a:rPr lang="en-GB" i="1" dirty="0"/>
              <a:t>Health and Medical Research Council </a:t>
            </a:r>
            <a:r>
              <a:rPr lang="en-GB" dirty="0" smtClean="0"/>
              <a:t>Project </a:t>
            </a:r>
            <a:r>
              <a:rPr lang="en-GB" dirty="0"/>
              <a:t>Grant </a:t>
            </a:r>
            <a:r>
              <a:rPr lang="en-GB" dirty="0" smtClean="0"/>
              <a:t>(APP1058652) 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i="1" dirty="0" smtClean="0"/>
              <a:t>Australian </a:t>
            </a:r>
            <a:r>
              <a:rPr lang="en-GB" i="1" dirty="0"/>
              <a:t>Rotary Health </a:t>
            </a:r>
            <a:r>
              <a:rPr lang="en-GB" dirty="0" smtClean="0"/>
              <a:t>Mental </a:t>
            </a:r>
            <a:r>
              <a:rPr lang="en-GB" dirty="0"/>
              <a:t>Health Research Grant </a:t>
            </a:r>
            <a:r>
              <a:rPr lang="en-GB" dirty="0" smtClean="0"/>
              <a:t>(RG104090) </a:t>
            </a:r>
            <a:endParaRPr lang="en-GB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AU" dirty="0" smtClean="0"/>
              <a:t>MJ </a:t>
            </a:r>
            <a:r>
              <a:rPr lang="en-AU" dirty="0"/>
              <a:t>Green </a:t>
            </a:r>
            <a:r>
              <a:rPr lang="en-AU" dirty="0" smtClean="0"/>
              <a:t>was </a:t>
            </a:r>
            <a:r>
              <a:rPr lang="en-AU" dirty="0"/>
              <a:t>supported by a </a:t>
            </a:r>
            <a:r>
              <a:rPr lang="en-GB" i="1" dirty="0"/>
              <a:t>National Health and Medical Research Council </a:t>
            </a:r>
            <a:r>
              <a:rPr lang="en-AU" dirty="0"/>
              <a:t>R.D. Wright Biomedical Career Development Fellowship </a:t>
            </a:r>
            <a:r>
              <a:rPr lang="en-AU" dirty="0" smtClean="0"/>
              <a:t>(APP1061875) </a:t>
            </a:r>
            <a:endParaRPr lang="en-AU" dirty="0" smtClean="0"/>
          </a:p>
          <a:p>
            <a:pPr marL="0" indent="0">
              <a:spcBef>
                <a:spcPts val="0"/>
              </a:spcBef>
            </a:pPr>
            <a:r>
              <a:rPr lang="en-GB" dirty="0"/>
              <a:t> </a:t>
            </a:r>
            <a:endParaRPr lang="en-GB" dirty="0" smtClean="0"/>
          </a:p>
          <a:p>
            <a:pPr marL="0" indent="0">
              <a:spcBef>
                <a:spcPts val="0"/>
              </a:spcBef>
            </a:pPr>
            <a:r>
              <a:rPr lang="en-GB" dirty="0" smtClean="0"/>
              <a:t>We </a:t>
            </a:r>
            <a:r>
              <a:rPr lang="en-GB" dirty="0"/>
              <a:t>would like to </a:t>
            </a:r>
            <a:r>
              <a:rPr lang="en-GB" dirty="0" smtClean="0"/>
              <a:t>acknowledge </a:t>
            </a:r>
            <a:r>
              <a:rPr lang="en-GB" dirty="0" err="1"/>
              <a:t>Enwu</a:t>
            </a:r>
            <a:r>
              <a:rPr lang="en-GB" dirty="0"/>
              <a:t> Liu </a:t>
            </a:r>
            <a:r>
              <a:rPr lang="en-GB" dirty="0" smtClean="0"/>
              <a:t>and </a:t>
            </a:r>
            <a:r>
              <a:rPr lang="en-GB" dirty="0"/>
              <a:t>Alessandra </a:t>
            </a:r>
            <a:r>
              <a:rPr lang="en-GB" dirty="0" err="1"/>
              <a:t>Raudino</a:t>
            </a:r>
            <a:r>
              <a:rPr lang="en-GB" dirty="0"/>
              <a:t> </a:t>
            </a:r>
            <a:r>
              <a:rPr lang="en-GB" dirty="0" smtClean="0"/>
              <a:t>for </a:t>
            </a:r>
            <a:r>
              <a:rPr lang="en-GB" dirty="0"/>
              <a:t>assistance with the preparation of linked data. </a:t>
            </a:r>
            <a:endParaRPr lang="en-GB" dirty="0" smtClean="0"/>
          </a:p>
          <a:p>
            <a:pPr marL="0" indent="0">
              <a:spcBef>
                <a:spcPts val="0"/>
              </a:spcBef>
              <a:buNone/>
            </a:pPr>
            <a:endParaRPr lang="en-GB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dirty="0"/>
              <a:t>This research was conducted using population data owned by the: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i="1" dirty="0"/>
              <a:t>Department of </a:t>
            </a:r>
            <a:r>
              <a:rPr lang="en-GB" i="1" dirty="0" smtClean="0"/>
              <a:t>Education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i="1" dirty="0" smtClean="0"/>
              <a:t>NSW </a:t>
            </a:r>
            <a:r>
              <a:rPr lang="en-GB" i="1" dirty="0"/>
              <a:t>Bureau of Crime Statistics and </a:t>
            </a:r>
            <a:r>
              <a:rPr lang="en-GB" i="1" dirty="0" smtClean="0"/>
              <a:t>Research, and</a:t>
            </a:r>
            <a:endParaRPr lang="en-GB" i="1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i="1" dirty="0"/>
              <a:t>NSW Ministry of </a:t>
            </a:r>
            <a:r>
              <a:rPr lang="en-GB" i="1" dirty="0" smtClean="0"/>
              <a:t>Health</a:t>
            </a:r>
            <a:endParaRPr lang="en-GB" i="1" dirty="0"/>
          </a:p>
          <a:p>
            <a:pPr marL="0" indent="0">
              <a:spcBef>
                <a:spcPts val="0"/>
              </a:spcBef>
              <a:buNone/>
            </a:pPr>
            <a:r>
              <a:rPr lang="en-GB" dirty="0" smtClean="0"/>
              <a:t>However </a:t>
            </a:r>
            <a:r>
              <a:rPr lang="en-GB" dirty="0"/>
              <a:t>the information and views contained in this study do not necessarily, or at all, reflect the views or information held by these Departments. </a:t>
            </a:r>
            <a:endParaRPr lang="en-AU" dirty="0"/>
          </a:p>
          <a:p>
            <a:pPr>
              <a:spcBef>
                <a:spcPts val="0"/>
              </a:spcBef>
            </a:pPr>
            <a:endParaRPr lang="en-AU" dirty="0"/>
          </a:p>
        </p:txBody>
      </p:sp>
      <p:pic>
        <p:nvPicPr>
          <p:cNvPr id="4" name="Picture 3" descr="NSW NEW CHLD DEV MAS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08304" y="116632"/>
            <a:ext cx="1691919" cy="120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64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08962" cy="923330"/>
          </a:xfrm>
        </p:spPr>
        <p:txBody>
          <a:bodyPr/>
          <a:lstStyle/>
          <a:p>
            <a:r>
              <a:rPr lang="en-AU" dirty="0" smtClean="0"/>
              <a:t>The New South Wales Child </a:t>
            </a:r>
            <a:br>
              <a:rPr lang="en-AU" dirty="0" smtClean="0"/>
            </a:br>
            <a:r>
              <a:rPr lang="en-AU" dirty="0" smtClean="0"/>
              <a:t>Development Study (NSW-CDS)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>
          <a:xfrm>
            <a:off x="467544" y="1268760"/>
            <a:ext cx="8208962" cy="4421286"/>
          </a:xfrm>
        </p:spPr>
        <p:txBody>
          <a:bodyPr/>
          <a:lstStyle/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State-wide prospective, longitudinal, population-based study (</a:t>
            </a:r>
            <a:r>
              <a:rPr lang="en-AU" u="sng" dirty="0">
                <a:hlinkClick r:id="rId3"/>
              </a:rPr>
              <a:t>http://nsw-cds.com.au</a:t>
            </a:r>
            <a:r>
              <a:rPr lang="en-AU" dirty="0"/>
              <a:t>)</a:t>
            </a:r>
            <a:r>
              <a:rPr lang="en-GB" dirty="0"/>
              <a:t> </a:t>
            </a:r>
          </a:p>
          <a:p>
            <a:pPr marL="3429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Uses record linkage of </a:t>
            </a:r>
            <a:r>
              <a:rPr lang="en-AU" dirty="0" smtClean="0"/>
              <a:t>administrative </a:t>
            </a:r>
            <a:r>
              <a:rPr lang="en-GB" dirty="0"/>
              <a:t>data </a:t>
            </a:r>
            <a:r>
              <a:rPr lang="en-AU" dirty="0" smtClean="0"/>
              <a:t>from </a:t>
            </a:r>
            <a:r>
              <a:rPr lang="en-AU" dirty="0"/>
              <a:t>multiple sources </a:t>
            </a:r>
            <a:r>
              <a:rPr lang="en-AU" dirty="0" smtClean="0"/>
              <a:t>since birth (</a:t>
            </a:r>
            <a:r>
              <a:rPr lang="en-AU" dirty="0"/>
              <a:t>health, crime, education, welfare) </a:t>
            </a:r>
            <a:endParaRPr lang="en-GB" dirty="0"/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 smtClean="0"/>
              <a:t>Linkage conducted by </a:t>
            </a:r>
            <a:r>
              <a:rPr lang="en-GB" dirty="0"/>
              <a:t>the </a:t>
            </a:r>
            <a:r>
              <a:rPr lang="en-GB" i="1" dirty="0"/>
              <a:t>Centre for Health Record Linkage </a:t>
            </a:r>
            <a:r>
              <a:rPr lang="en-GB" dirty="0"/>
              <a:t>(</a:t>
            </a:r>
            <a:r>
              <a:rPr lang="en-GB" u="sng" dirty="0" smtClean="0">
                <a:hlinkClick r:id="rId4"/>
              </a:rPr>
              <a:t>www.cherel.org.au</a:t>
            </a:r>
            <a:r>
              <a:rPr lang="en-GB" dirty="0" smtClean="0"/>
              <a:t>)</a:t>
            </a:r>
            <a:endParaRPr lang="en-AU" dirty="0" smtClean="0"/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dirty="0" smtClean="0"/>
              <a:t>Cohort is defined by </a:t>
            </a:r>
            <a:r>
              <a:rPr lang="en-AU" dirty="0"/>
              <a:t>the </a:t>
            </a:r>
            <a:r>
              <a:rPr lang="en-AU" dirty="0" smtClean="0"/>
              <a:t>2009 </a:t>
            </a:r>
            <a:r>
              <a:rPr lang="en-AU" i="1" dirty="0" smtClean="0"/>
              <a:t>Australian </a:t>
            </a:r>
            <a:r>
              <a:rPr lang="en-AU" i="1" dirty="0"/>
              <a:t>Early Development Census </a:t>
            </a:r>
            <a:r>
              <a:rPr lang="en-AU" dirty="0"/>
              <a:t>(AEDC</a:t>
            </a:r>
            <a:r>
              <a:rPr lang="en-AU" dirty="0" smtClean="0"/>
              <a:t>):</a:t>
            </a:r>
            <a:endParaRPr lang="en-AU" dirty="0"/>
          </a:p>
          <a:p>
            <a:pPr lvl="2">
              <a:spcBef>
                <a:spcPts val="0"/>
              </a:spcBef>
            </a:pPr>
            <a:r>
              <a:rPr lang="en-AU" dirty="0" smtClean="0"/>
              <a:t>teacher-reported </a:t>
            </a:r>
            <a:r>
              <a:rPr lang="en-AU" dirty="0"/>
              <a:t>cross-sectional survey </a:t>
            </a:r>
          </a:p>
          <a:p>
            <a:pPr lvl="2">
              <a:spcBef>
                <a:spcPts val="0"/>
              </a:spcBef>
            </a:pPr>
            <a:r>
              <a:rPr lang="en-AU" dirty="0"/>
              <a:t>99.9% of the eligible New South Wales (NSW) children (N = 87,026) who entered kindergarten at approximately 5 years of age </a:t>
            </a:r>
          </a:p>
          <a:p>
            <a:pPr lvl="2">
              <a:spcBef>
                <a:spcPts val="0"/>
              </a:spcBef>
            </a:pPr>
            <a:r>
              <a:rPr lang="en-AU" dirty="0"/>
              <a:t>a validated measure of childhood developmental vulnerability </a:t>
            </a:r>
            <a:r>
              <a:rPr lang="en-AU" dirty="0" smtClean="0"/>
              <a:t>and school readiness</a:t>
            </a:r>
            <a:endParaRPr lang="en-AU" dirty="0"/>
          </a:p>
          <a:p>
            <a:endParaRPr lang="en-AU" dirty="0"/>
          </a:p>
        </p:txBody>
      </p:sp>
      <p:pic>
        <p:nvPicPr>
          <p:cNvPr id="4" name="Picture 3" descr="NSW NEW CHLD DEV MAST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92280" y="0"/>
            <a:ext cx="1980000" cy="1296144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933056"/>
            <a:ext cx="662473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67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NSW-CDS Record Linkage 1 (2014)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0" y="1124744"/>
            <a:ext cx="9036000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NSW NEW CHLD DEV MAST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64112" y="0"/>
            <a:ext cx="1608168" cy="1052736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3347864" y="2564904"/>
            <a:ext cx="2880320" cy="828092"/>
          </a:xfrm>
          <a:prstGeom prst="ellipse">
            <a:avLst/>
          </a:prstGeom>
          <a:noFill/>
          <a:ln w="38100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4860032" y="5129808"/>
            <a:ext cx="1512000" cy="864096"/>
          </a:xfrm>
          <a:prstGeom prst="ellipse">
            <a:avLst/>
          </a:prstGeom>
          <a:noFill/>
          <a:ln w="38100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Oval 7"/>
          <p:cNvSpPr/>
          <p:nvPr/>
        </p:nvSpPr>
        <p:spPr>
          <a:xfrm>
            <a:off x="3263845" y="5129808"/>
            <a:ext cx="1512000" cy="864096"/>
          </a:xfrm>
          <a:prstGeom prst="ellipse">
            <a:avLst/>
          </a:prstGeom>
          <a:noFill/>
          <a:ln w="38100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513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40000" cy="2512829"/>
          </a:xfrm>
          <a:prstGeom prst="rect">
            <a:avLst/>
          </a:prstGeom>
          <a:noFill/>
          <a:ln w="28575">
            <a:solidFill>
              <a:srgbClr val="0067A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212979"/>
            <a:ext cx="8640000" cy="2953139"/>
          </a:xfrm>
          <a:prstGeom prst="rect">
            <a:avLst/>
          </a:prstGeom>
          <a:ln w="28575">
            <a:solidFill>
              <a:srgbClr val="416F7B"/>
            </a:solidFill>
          </a:ln>
        </p:spPr>
      </p:pic>
    </p:spTree>
    <p:extLst>
      <p:ext uri="{BB962C8B-B14F-4D97-AF65-F5344CB8AC3E}">
        <p14:creationId xmlns:p14="http://schemas.microsoft.com/office/powerpoint/2010/main" val="2261712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Sample</a:t>
            </a:r>
            <a:endParaRPr lang="en-AU" dirty="0"/>
          </a:p>
        </p:txBody>
      </p:sp>
      <p:grpSp>
        <p:nvGrpSpPr>
          <p:cNvPr id="4" name="Canvas 1"/>
          <p:cNvGrpSpPr/>
          <p:nvPr/>
        </p:nvGrpSpPr>
        <p:grpSpPr>
          <a:xfrm>
            <a:off x="899591" y="1268757"/>
            <a:ext cx="7776865" cy="4608515"/>
            <a:chOff x="-1" y="-3"/>
            <a:chExt cx="5648326" cy="3771903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5648325" cy="3771900"/>
            </a:xfrm>
            <a:prstGeom prst="rect">
              <a:avLst/>
            </a:prstGeom>
          </p:spPr>
        </p:sp>
        <p:grpSp>
          <p:nvGrpSpPr>
            <p:cNvPr id="6" name="Group 5"/>
            <p:cNvGrpSpPr/>
            <p:nvPr/>
          </p:nvGrpSpPr>
          <p:grpSpPr>
            <a:xfrm>
              <a:off x="-1" y="-3"/>
              <a:ext cx="5438780" cy="3536094"/>
              <a:chOff x="-1" y="-3"/>
              <a:chExt cx="5438780" cy="3536094"/>
            </a:xfrm>
          </p:grpSpPr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-1" y="-3"/>
                <a:ext cx="2091740" cy="589294"/>
              </a:xfrm>
              <a:prstGeom prst="rect">
                <a:avLst/>
              </a:prstGeom>
              <a:solidFill>
                <a:srgbClr val="416F7B"/>
              </a:solidFill>
              <a:ln w="317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91440" rIns="91440" bIns="91440" anchor="ctr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CA" sz="1600" b="1" dirty="0">
                    <a:solidFill>
                      <a:schemeClr val="bg1"/>
                    </a:solidFill>
                    <a:effectLst/>
                    <a:latin typeface="+mj-lt"/>
                    <a:ea typeface="Calibri"/>
                    <a:cs typeface="Arial"/>
                  </a:rPr>
                  <a:t>NSW-CDS cohort </a:t>
                </a:r>
                <a:r>
                  <a:rPr lang="en-CA" sz="1600" b="1" dirty="0" smtClean="0">
                    <a:solidFill>
                      <a:schemeClr val="bg1"/>
                    </a:solidFill>
                    <a:effectLst/>
                    <a:latin typeface="+mj-lt"/>
                    <a:ea typeface="Calibri"/>
                    <a:cs typeface="Arial"/>
                  </a:rPr>
                  <a:t>n=87,026</a:t>
                </a:r>
                <a:endParaRPr lang="en-AU" sz="1600" b="1" dirty="0">
                  <a:solidFill>
                    <a:schemeClr val="bg1"/>
                  </a:solidFill>
                  <a:effectLst/>
                  <a:latin typeface="+mj-lt"/>
                  <a:ea typeface="Times New Roman"/>
                </a:endParaRPr>
              </a:p>
            </p:txBody>
          </p:sp>
          <p:sp>
            <p:nvSpPr>
              <p:cNvPr id="8" name="Rectangle 7"/>
              <p:cNvSpPr>
                <a:spLocks noChangeArrowheads="1"/>
              </p:cNvSpPr>
              <p:nvPr/>
            </p:nvSpPr>
            <p:spPr bwMode="auto">
              <a:xfrm>
                <a:off x="2301169" y="659598"/>
                <a:ext cx="3137610" cy="589294"/>
              </a:xfrm>
              <a:prstGeom prst="rect">
                <a:avLst/>
              </a:prstGeom>
              <a:solidFill>
                <a:srgbClr val="FFFFFF"/>
              </a:solidFill>
              <a:ln w="317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91440" rIns="91440" bIns="91440" anchor="ctr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CA" sz="1600" dirty="0">
                    <a:effectLst/>
                    <a:latin typeface="+mn-lt"/>
                    <a:ea typeface="Calibri"/>
                    <a:cs typeface="Arial"/>
                  </a:rPr>
                  <a:t>Excluded </a:t>
                </a:r>
                <a:r>
                  <a:rPr lang="en-CA" sz="1600" dirty="0" smtClean="0">
                    <a:effectLst/>
                    <a:latin typeface="+mn-lt"/>
                    <a:ea typeface="Calibri"/>
                    <a:cs typeface="Arial"/>
                  </a:rPr>
                  <a:t>children </a:t>
                </a:r>
                <a:r>
                  <a:rPr lang="en-CA" sz="1600" dirty="0">
                    <a:effectLst/>
                    <a:latin typeface="+mn-lt"/>
                    <a:ea typeface="Calibri"/>
                    <a:cs typeface="Arial"/>
                  </a:rPr>
                  <a:t>without linked parental </a:t>
                </a:r>
                <a:r>
                  <a:rPr lang="en-CA" sz="1600" dirty="0" smtClean="0">
                    <a:effectLst/>
                    <a:latin typeface="+mn-lt"/>
                    <a:ea typeface="Calibri"/>
                    <a:cs typeface="Arial"/>
                  </a:rPr>
                  <a:t>records </a:t>
                </a:r>
                <a:r>
                  <a:rPr lang="en-CA" sz="1600" dirty="0">
                    <a:latin typeface="+mn-lt"/>
                    <a:ea typeface="Calibri"/>
                    <a:cs typeface="Arial"/>
                  </a:rPr>
                  <a:t>(n= </a:t>
                </a:r>
                <a:r>
                  <a:rPr lang="en-CA" sz="1600" dirty="0" smtClean="0">
                    <a:latin typeface="+mn-lt"/>
                    <a:ea typeface="Calibri"/>
                    <a:cs typeface="Arial"/>
                  </a:rPr>
                  <a:t>14,781</a:t>
                </a:r>
                <a:r>
                  <a:rPr lang="en-CA" sz="1600" dirty="0">
                    <a:latin typeface="+mn-lt"/>
                    <a:ea typeface="Calibri"/>
                    <a:cs typeface="Arial"/>
                  </a:rPr>
                  <a:t>) </a:t>
                </a:r>
                <a:endParaRPr lang="en-AU" sz="1600" dirty="0">
                  <a:effectLst/>
                  <a:latin typeface="+mn-lt"/>
                  <a:ea typeface="Times New Roman"/>
                </a:endParaRPr>
              </a:p>
            </p:txBody>
          </p:sp>
          <p:sp>
            <p:nvSpPr>
              <p:cNvPr id="9" name="Rectangle 8"/>
              <p:cNvSpPr>
                <a:spLocks noChangeArrowheads="1"/>
              </p:cNvSpPr>
              <p:nvPr/>
            </p:nvSpPr>
            <p:spPr bwMode="auto">
              <a:xfrm>
                <a:off x="-1" y="1591303"/>
                <a:ext cx="2091740" cy="589294"/>
              </a:xfrm>
              <a:prstGeom prst="rect">
                <a:avLst/>
              </a:prstGeom>
              <a:solidFill>
                <a:srgbClr val="FFFFFF"/>
              </a:solidFill>
              <a:ln w="317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91440" rIns="91440" bIns="91440" anchor="ctr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CA" sz="1400" dirty="0">
                    <a:effectLst/>
                    <a:latin typeface="+mj-lt"/>
                    <a:ea typeface="Calibri"/>
                    <a:cs typeface="Arial"/>
                  </a:rPr>
                  <a:t> </a:t>
                </a:r>
                <a:r>
                  <a:rPr lang="en-CA" sz="1600" dirty="0" smtClean="0">
                    <a:effectLst/>
                    <a:latin typeface="+mn-lt"/>
                    <a:ea typeface="Calibri"/>
                    <a:cs typeface="Arial"/>
                  </a:rPr>
                  <a:t>n=72,245</a:t>
                </a:r>
                <a:endParaRPr lang="en-AU" sz="1600" dirty="0">
                  <a:effectLst/>
                  <a:latin typeface="+mn-lt"/>
                  <a:ea typeface="Times New Roman"/>
                </a:endParaRPr>
              </a:p>
            </p:txBody>
          </p:sp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2263537" y="2269050"/>
                <a:ext cx="3137610" cy="589294"/>
              </a:xfrm>
              <a:prstGeom prst="rect">
                <a:avLst/>
              </a:prstGeom>
              <a:solidFill>
                <a:srgbClr val="FFFFFF"/>
              </a:solidFill>
              <a:ln w="317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91440" rIns="91440" bIns="91440" anchor="ctr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CA" sz="1600" dirty="0">
                    <a:effectLst/>
                    <a:latin typeface="+mn-lt"/>
                    <a:ea typeface="Calibri"/>
                    <a:cs typeface="Arial"/>
                  </a:rPr>
                  <a:t>Excluded </a:t>
                </a:r>
                <a:r>
                  <a:rPr lang="en-CA" sz="1600" dirty="0" smtClean="0">
                    <a:effectLst/>
                    <a:latin typeface="+mn-lt"/>
                    <a:ea typeface="Calibri"/>
                    <a:cs typeface="Arial"/>
                  </a:rPr>
                  <a:t>children </a:t>
                </a:r>
                <a:r>
                  <a:rPr lang="en-CA" sz="1600" dirty="0">
                    <a:effectLst/>
                    <a:latin typeface="+mn-lt"/>
                    <a:ea typeface="Calibri"/>
                    <a:cs typeface="Arial"/>
                  </a:rPr>
                  <a:t>with </a:t>
                </a:r>
                <a:r>
                  <a:rPr lang="en-CA" sz="1600" dirty="0" smtClean="0">
                    <a:effectLst/>
                    <a:latin typeface="+mn-lt"/>
                    <a:ea typeface="Calibri"/>
                    <a:cs typeface="Arial"/>
                  </a:rPr>
                  <a:t>special needs </a:t>
                </a:r>
                <a:r>
                  <a:rPr lang="en-CA" sz="1600" dirty="0">
                    <a:effectLst/>
                    <a:latin typeface="+mn-lt"/>
                    <a:ea typeface="Calibri"/>
                    <a:cs typeface="Arial"/>
                  </a:rPr>
                  <a:t>for whom </a:t>
                </a:r>
                <a:r>
                  <a:rPr lang="en-CA" sz="1600" dirty="0" smtClean="0">
                    <a:effectLst/>
                    <a:latin typeface="+mn-lt"/>
                    <a:ea typeface="Calibri"/>
                    <a:cs typeface="Arial"/>
                  </a:rPr>
                  <a:t>AEDC data </a:t>
                </a:r>
                <a:r>
                  <a:rPr lang="en-CA" sz="1600" dirty="0">
                    <a:effectLst/>
                    <a:latin typeface="+mn-lt"/>
                    <a:ea typeface="Calibri"/>
                    <a:cs typeface="Arial"/>
                  </a:rPr>
                  <a:t>was </a:t>
                </a:r>
                <a:r>
                  <a:rPr lang="en-CA" sz="1600" dirty="0" smtClean="0">
                    <a:effectLst/>
                    <a:latin typeface="+mn-lt"/>
                    <a:ea typeface="Calibri"/>
                    <a:cs typeface="Arial"/>
                  </a:rPr>
                  <a:t>unavailable </a:t>
                </a:r>
                <a:r>
                  <a:rPr lang="en-CA" sz="1600" dirty="0" smtClean="0">
                    <a:latin typeface="+mn-lt"/>
                    <a:ea typeface="Calibri"/>
                    <a:cs typeface="Arial"/>
                  </a:rPr>
                  <a:t>(</a:t>
                </a:r>
                <a:r>
                  <a:rPr lang="en-CA" sz="1600" dirty="0">
                    <a:latin typeface="+mn-lt"/>
                    <a:ea typeface="Calibri"/>
                    <a:cs typeface="Arial"/>
                  </a:rPr>
                  <a:t>n= </a:t>
                </a:r>
                <a:r>
                  <a:rPr lang="en-CA" sz="1600" dirty="0" smtClean="0">
                    <a:latin typeface="+mn-lt"/>
                    <a:ea typeface="Calibri"/>
                    <a:cs typeface="Arial"/>
                  </a:rPr>
                  <a:t>3,129</a:t>
                </a:r>
                <a:r>
                  <a:rPr lang="en-CA" sz="1600" dirty="0">
                    <a:latin typeface="+mn-lt"/>
                    <a:ea typeface="Calibri"/>
                    <a:cs typeface="Arial"/>
                  </a:rPr>
                  <a:t>) </a:t>
                </a:r>
                <a:endParaRPr lang="en-AU" sz="1600" dirty="0">
                  <a:effectLst/>
                  <a:latin typeface="+mn-lt"/>
                  <a:ea typeface="Times New Roman"/>
                </a:endParaRPr>
              </a:p>
            </p:txBody>
          </p:sp>
          <p:sp>
            <p:nvSpPr>
              <p:cNvPr id="11" name="Rectangle 10"/>
              <p:cNvSpPr>
                <a:spLocks noChangeArrowheads="1"/>
              </p:cNvSpPr>
              <p:nvPr/>
            </p:nvSpPr>
            <p:spPr bwMode="auto">
              <a:xfrm>
                <a:off x="1727" y="2946797"/>
                <a:ext cx="2091740" cy="589294"/>
              </a:xfrm>
              <a:prstGeom prst="rect">
                <a:avLst/>
              </a:prstGeom>
              <a:solidFill>
                <a:srgbClr val="416F7B"/>
              </a:solidFill>
              <a:ln w="317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91440" rIns="91440" bIns="91440" anchor="ctr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CA" sz="1600" b="1" dirty="0">
                    <a:solidFill>
                      <a:schemeClr val="bg1"/>
                    </a:solidFill>
                    <a:latin typeface="+mn-lt"/>
                    <a:ea typeface="Calibri"/>
                    <a:cs typeface="Arial"/>
                  </a:rPr>
                  <a:t>Final </a:t>
                </a:r>
                <a:r>
                  <a:rPr lang="en-CA" sz="1600" b="1" dirty="0" smtClean="0">
                    <a:solidFill>
                      <a:schemeClr val="bg1"/>
                    </a:solidFill>
                    <a:latin typeface="+mn-lt"/>
                    <a:ea typeface="Calibri"/>
                    <a:cs typeface="Arial"/>
                  </a:rPr>
                  <a:t>sample</a:t>
                </a:r>
                <a:r>
                  <a:rPr lang="en-CA" sz="1600" b="1" dirty="0" smtClean="0">
                    <a:solidFill>
                      <a:schemeClr val="bg1"/>
                    </a:solidFill>
                    <a:effectLst/>
                    <a:latin typeface="+mn-lt"/>
                    <a:ea typeface="Calibri"/>
                    <a:cs typeface="Arial"/>
                  </a:rPr>
                  <a:t> n=69,116</a:t>
                </a:r>
                <a:endParaRPr lang="en-AU" sz="1600" b="1" dirty="0">
                  <a:solidFill>
                    <a:schemeClr val="bg1"/>
                  </a:solidFill>
                  <a:effectLst/>
                  <a:latin typeface="+mn-lt"/>
                  <a:ea typeface="Times New Roman"/>
                </a:endParaRPr>
              </a:p>
            </p:txBody>
          </p:sp>
          <p:cxnSp>
            <p:nvCxnSpPr>
              <p:cNvPr id="14" name="Straight Arrow Connector 13"/>
              <p:cNvCxnSpPr>
                <a:stCxn id="7" idx="2"/>
                <a:endCxn id="9" idx="0"/>
              </p:cNvCxnSpPr>
              <p:nvPr/>
            </p:nvCxnSpPr>
            <p:spPr>
              <a:xfrm>
                <a:off x="1045869" y="589291"/>
                <a:ext cx="0" cy="1002012"/>
              </a:xfrm>
              <a:prstGeom prst="straightConnector1">
                <a:avLst/>
              </a:prstGeom>
              <a:ln w="317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>
                <a:stCxn id="9" idx="2"/>
                <a:endCxn id="11" idx="0"/>
              </p:cNvCxnSpPr>
              <p:nvPr/>
            </p:nvCxnSpPr>
            <p:spPr>
              <a:xfrm>
                <a:off x="1045869" y="2180597"/>
                <a:ext cx="1728" cy="766200"/>
              </a:xfrm>
              <a:prstGeom prst="straightConnector1">
                <a:avLst/>
              </a:prstGeom>
              <a:ln w="317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>
                <a:endCxn id="8" idx="1"/>
              </p:cNvCxnSpPr>
              <p:nvPr/>
            </p:nvCxnSpPr>
            <p:spPr>
              <a:xfrm flipV="1">
                <a:off x="1047597" y="954245"/>
                <a:ext cx="1253572" cy="11303"/>
              </a:xfrm>
              <a:prstGeom prst="straightConnector1">
                <a:avLst/>
              </a:prstGeom>
              <a:ln w="317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>
                <a:endCxn id="10" idx="1"/>
              </p:cNvCxnSpPr>
              <p:nvPr/>
            </p:nvCxnSpPr>
            <p:spPr>
              <a:xfrm>
                <a:off x="1047597" y="2563697"/>
                <a:ext cx="1215940" cy="0"/>
              </a:xfrm>
              <a:prstGeom prst="straightConnector1">
                <a:avLst/>
              </a:prstGeom>
              <a:ln w="317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pic>
        <p:nvPicPr>
          <p:cNvPr id="36" name="Picture 35" descr="NSW NEW CHLD DEV MAS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0"/>
            <a:ext cx="1980000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88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33388"/>
            <a:ext cx="8208962" cy="461665"/>
          </a:xfrm>
        </p:spPr>
        <p:txBody>
          <a:bodyPr/>
          <a:lstStyle/>
          <a:p>
            <a:r>
              <a:rPr lang="en-AU" dirty="0" smtClean="0"/>
              <a:t>Offspring outcomes at age 5 years</a:t>
            </a:r>
            <a:endParaRPr lang="en-AU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799741"/>
              </p:ext>
            </p:extLst>
          </p:nvPr>
        </p:nvGraphicFramePr>
        <p:xfrm>
          <a:off x="323528" y="1772816"/>
          <a:ext cx="8640960" cy="44644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96088"/>
                <a:gridCol w="4244872"/>
              </a:tblGrid>
              <a:tr h="59937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AU" sz="1600" b="1" dirty="0" smtClean="0">
                          <a:solidFill>
                            <a:schemeClr val="bg1"/>
                          </a:solidFill>
                        </a:rPr>
                        <a:t>Australian Early Development Census (AEDC)</a:t>
                      </a:r>
                      <a:endParaRPr lang="en-AU" sz="16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8005" marR="8005" marT="8005" marB="0" anchor="ctr">
                    <a:solidFill>
                      <a:srgbClr val="416F7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A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05" marR="8005" marT="8005" marB="0" anchor="b"/>
                </a:tc>
              </a:tr>
              <a:tr h="599373"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u="none" strike="noStrike" dirty="0" smtClean="0">
                          <a:effectLst/>
                        </a:rPr>
                        <a:t>Social competence </a:t>
                      </a:r>
                      <a:r>
                        <a:rPr lang="en-AU" sz="1400" i="1" u="none" strike="noStrike" dirty="0" smtClean="0">
                          <a:effectLst/>
                        </a:rPr>
                        <a:t>domain</a:t>
                      </a:r>
                      <a:r>
                        <a:rPr lang="en-AU" sz="1400" u="none" strike="noStrike" dirty="0" smtClean="0">
                          <a:effectLst/>
                        </a:rPr>
                        <a:t> (SOCIAL)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05" marR="8005" marT="80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u="none" strike="noStrike">
                          <a:effectLst/>
                        </a:rPr>
                        <a:t>Overall social competence, responsibility and respect, readiness to explore new things</a:t>
                      </a:r>
                      <a:endParaRPr lang="en-AU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05" marR="8005" marT="8005" marB="0" anchor="b"/>
                </a:tc>
              </a:tr>
              <a:tr h="599373"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u="none" strike="noStrike" dirty="0">
                          <a:effectLst/>
                        </a:rPr>
                        <a:t>Emotional maturity </a:t>
                      </a:r>
                      <a:r>
                        <a:rPr lang="en-AU" sz="1400" i="1" u="none" strike="noStrike" dirty="0">
                          <a:effectLst/>
                        </a:rPr>
                        <a:t>domain</a:t>
                      </a:r>
                      <a:r>
                        <a:rPr lang="en-AU" sz="1400" u="none" strike="noStrike" dirty="0">
                          <a:effectLst/>
                        </a:rPr>
                        <a:t> (EMOTIONAL)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05" marR="8005" marT="80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u="none" strike="noStrike" dirty="0">
                          <a:effectLst/>
                        </a:rPr>
                        <a:t>Pro-social and helping behaviours, anxious behaviour, aggression, hyperactivity and inattention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05" marR="8005" marT="8005" marB="0" anchor="b"/>
                </a:tc>
              </a:tr>
              <a:tr h="599373"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u="none" strike="noStrike" dirty="0">
                          <a:effectLst/>
                        </a:rPr>
                        <a:t>Language and cognitive skills </a:t>
                      </a:r>
                      <a:r>
                        <a:rPr lang="en-AU" sz="1400" i="1" u="none" strike="noStrike" dirty="0">
                          <a:effectLst/>
                        </a:rPr>
                        <a:t>domain</a:t>
                      </a:r>
                      <a:r>
                        <a:rPr lang="en-AU" sz="1400" u="none" strike="noStrike" dirty="0">
                          <a:effectLst/>
                        </a:rPr>
                        <a:t> (COGNITIVE)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05" marR="8005" marT="80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u="none" strike="noStrike" dirty="0">
                          <a:effectLst/>
                        </a:rPr>
                        <a:t>Basic and advanced literacy, basic numeracy, interest in literacy/numeracy and memory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05" marR="8005" marT="8005" marB="0" anchor="b"/>
                </a:tc>
              </a:tr>
              <a:tr h="868258"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u="none" strike="noStrike" dirty="0">
                          <a:effectLst/>
                        </a:rPr>
                        <a:t>Communication skills and general knowledge </a:t>
                      </a:r>
                      <a:r>
                        <a:rPr lang="en-AU" sz="1400" i="1" u="none" strike="noStrike" dirty="0" smtClean="0">
                          <a:effectLst/>
                        </a:rPr>
                        <a:t>domain</a:t>
                      </a:r>
                      <a:r>
                        <a:rPr lang="en-AU" sz="1400" u="none" strike="noStrike" dirty="0" smtClean="0">
                          <a:effectLst/>
                        </a:rPr>
                        <a:t> (COMMUNICATION</a:t>
                      </a:r>
                      <a:r>
                        <a:rPr lang="en-AU" sz="1400" u="none" strike="noStrike" dirty="0">
                          <a:effectLst/>
                        </a:rPr>
                        <a:t>)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05" marR="8005" marT="80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u="none" strike="noStrike" dirty="0" smtClean="0">
                          <a:effectLst/>
                        </a:rPr>
                        <a:t>Broad developmental skills in communication and general knowledge (e.g., understands and uses language effectively)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05" marR="8005" marT="8005" marB="0" anchor="b"/>
                </a:tc>
              </a:tr>
              <a:tr h="599373"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u="none" strike="noStrike" dirty="0">
                          <a:effectLst/>
                        </a:rPr>
                        <a:t>Physical health and </a:t>
                      </a:r>
                      <a:r>
                        <a:rPr lang="en-AU" sz="1400" u="none" strike="noStrike" dirty="0" smtClean="0">
                          <a:effectLst/>
                        </a:rPr>
                        <a:t>wellbeing </a:t>
                      </a:r>
                      <a:r>
                        <a:rPr lang="en-AU" sz="1400" i="1" u="none" strike="noStrike" dirty="0" smtClean="0">
                          <a:effectLst/>
                        </a:rPr>
                        <a:t>domain</a:t>
                      </a:r>
                      <a:r>
                        <a:rPr lang="en-AU" sz="1400" u="none" strike="noStrike" dirty="0" smtClean="0">
                          <a:effectLst/>
                        </a:rPr>
                        <a:t> </a:t>
                      </a:r>
                      <a:r>
                        <a:rPr lang="en-AU" sz="1400" u="none" strike="noStrike" dirty="0">
                          <a:effectLst/>
                        </a:rPr>
                        <a:t>(PHYSICAL)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05" marR="8005" marT="80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u="none" strike="noStrike" dirty="0">
                          <a:effectLst/>
                        </a:rPr>
                        <a:t>Gross and fine motor skills, physical independence, and physical readiness for the school day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05" marR="8005" marT="8005" marB="0" anchor="b"/>
                </a:tc>
              </a:tr>
              <a:tr h="599373"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u="none" strike="noStrike" dirty="0">
                          <a:effectLst/>
                        </a:rPr>
                        <a:t>Aggression </a:t>
                      </a:r>
                      <a:r>
                        <a:rPr lang="en-AU" sz="1400" i="1" u="none" strike="noStrike" dirty="0">
                          <a:effectLst/>
                        </a:rPr>
                        <a:t>subdomain</a:t>
                      </a:r>
                      <a:r>
                        <a:rPr lang="en-AU" sz="1400" u="none" strike="noStrike" dirty="0">
                          <a:effectLst/>
                        </a:rPr>
                        <a:t> (AGGRESSION) 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05" marR="8005" marT="80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u="none" strike="noStrike" dirty="0">
                          <a:effectLst/>
                        </a:rPr>
                        <a:t>Physical fights; bullies others; kicks, bites, hits; takes things; laughs at others discomfort; disobedient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05" marR="8005" marT="8005" marB="0" anchor="b"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95536" y="1290720"/>
            <a:ext cx="856895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1600" dirty="0"/>
              <a:t>Dichotomous outcomes </a:t>
            </a:r>
            <a:r>
              <a:rPr lang="en-AU" sz="1600" dirty="0" smtClean="0"/>
              <a:t>reflecting child "vulnerability</a:t>
            </a:r>
            <a:r>
              <a:rPr lang="en-AU" sz="1600" dirty="0"/>
              <a:t>" - bottom 10% of the national </a:t>
            </a:r>
            <a:r>
              <a:rPr lang="en-AU" sz="1600" dirty="0" smtClean="0"/>
              <a:t>AEDC</a:t>
            </a:r>
            <a:endParaRPr lang="en-AU" sz="1600" dirty="0"/>
          </a:p>
        </p:txBody>
      </p:sp>
      <p:pic>
        <p:nvPicPr>
          <p:cNvPr id="8" name="Picture 7" descr="NSW NEW CHLD DEV MAS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1416" y="0"/>
            <a:ext cx="1860864" cy="112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128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Exposures and covariates</a:t>
            </a:r>
            <a:endParaRPr lang="en-AU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700765"/>
              </p:ext>
            </p:extLst>
          </p:nvPr>
        </p:nvGraphicFramePr>
        <p:xfrm>
          <a:off x="288000" y="1196752"/>
          <a:ext cx="8568000" cy="5005191"/>
        </p:xfrm>
        <a:graphic>
          <a:graphicData uri="http://schemas.openxmlformats.org/drawingml/2006/table">
            <a:tbl>
              <a:tblPr>
                <a:tableStyleId>{E269D01E-BC32-4049-B463-5C60D7B0CCD2}</a:tableStyleId>
              </a:tblPr>
              <a:tblGrid>
                <a:gridCol w="2556000"/>
                <a:gridCol w="2556000"/>
                <a:gridCol w="3456000"/>
              </a:tblGrid>
              <a:tr h="388454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1" u="none" strike="noStrike" dirty="0">
                          <a:effectLst/>
                          <a:latin typeface="+mn-lt"/>
                        </a:rPr>
                        <a:t>Data source</a:t>
                      </a:r>
                      <a:endParaRPr lang="en-A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 anchor="ctr">
                    <a:lnL w="28575" cap="flat" cmpd="sng" algn="ctr">
                      <a:solidFill>
                        <a:srgbClr val="416F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16F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416F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1" u="none" strike="noStrike" dirty="0">
                          <a:effectLst/>
                          <a:latin typeface="+mn-lt"/>
                        </a:rPr>
                        <a:t>Measure</a:t>
                      </a:r>
                      <a:endParaRPr lang="en-A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16F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416F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1" u="none" strike="noStrike" dirty="0">
                          <a:effectLst/>
                          <a:latin typeface="+mn-lt"/>
                        </a:rPr>
                        <a:t>Coding</a:t>
                      </a:r>
                      <a:endParaRPr lang="en-A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6F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16F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416F7B"/>
                    </a:solidFill>
                  </a:tcPr>
                </a:tc>
              </a:tr>
              <a:tr h="405481">
                <a:tc>
                  <a:txBody>
                    <a:bodyPr/>
                    <a:lstStyle/>
                    <a:p>
                      <a:pPr marL="36000" algn="l" fontAlgn="b"/>
                      <a:r>
                        <a:rPr lang="en-AU" sz="1200" u="none" strike="noStrike" dirty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NSW Bureau of Crime Statistics</a:t>
                      </a:r>
                      <a:endParaRPr lang="en-AU" sz="1200" b="0" i="0" u="none" strike="noStrike" dirty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>
                    <a:lnL w="28575" cap="flat" cmpd="sng" algn="ctr">
                      <a:solidFill>
                        <a:srgbClr val="416F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6000" algn="l" fontAlgn="b">
                        <a:spcBef>
                          <a:spcPts val="0"/>
                        </a:spcBef>
                      </a:pPr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Maternal and paternal</a:t>
                      </a:r>
                      <a:r>
                        <a:rPr lang="en-AU" sz="1200" u="none" strike="noStrike" baseline="0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offending (court appearances)</a:t>
                      </a:r>
                      <a:endParaRPr lang="en-AU" sz="1200" b="0" i="0" u="none" strike="noStrike" dirty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en-AU" sz="1200" b="0" i="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Dichotomous:</a:t>
                      </a:r>
                    </a:p>
                    <a:p>
                      <a:pPr marL="28800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Any offending / no offending</a:t>
                      </a:r>
                    </a:p>
                    <a:p>
                      <a:pPr marL="28800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Violent</a:t>
                      </a:r>
                      <a:r>
                        <a:rPr lang="en-AU" sz="1200" b="0" i="0" u="none" strike="noStrike" baseline="0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 offending / no offending</a:t>
                      </a:r>
                      <a:endParaRPr lang="en-AU" sz="1200" b="0" i="0" u="none" strike="noStrike" dirty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6F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405481">
                <a:tc>
                  <a:txBody>
                    <a:bodyPr/>
                    <a:lstStyle/>
                    <a:p>
                      <a:pPr marL="36000" algn="l" fontAlgn="b"/>
                      <a:endParaRPr lang="en-AU" sz="1200" b="0" i="0" u="none" strike="noStrike" dirty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 anchor="ctr">
                    <a:lnL w="28575" cap="flat" cmpd="sng" algn="ctr">
                      <a:solidFill>
                        <a:srgbClr val="416F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6000" algn="l" fontAlgn="b">
                        <a:spcBef>
                          <a:spcPts val="0"/>
                        </a:spcBef>
                      </a:pPr>
                      <a:endParaRPr lang="en-AU" sz="1200" b="0" i="0" u="none" strike="noStrike" dirty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l" fontAlgn="b"/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Type:</a:t>
                      </a:r>
                      <a:r>
                        <a:rPr lang="en-AU" sz="1200" u="none" strike="noStrike" baseline="0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marL="28800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None</a:t>
                      </a:r>
                    </a:p>
                    <a:p>
                      <a:pPr marL="28800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Minor (traffic, vehicle, public safety offences)</a:t>
                      </a:r>
                    </a:p>
                    <a:p>
                      <a:pPr marL="28800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Nonviolent (theft, fraud, drug offences)</a:t>
                      </a:r>
                    </a:p>
                    <a:p>
                      <a:pPr marL="28800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Violent (homicide, assault, robbery)</a:t>
                      </a:r>
                    </a:p>
                    <a:p>
                      <a:pPr marL="36000" algn="l" fontAlgn="b"/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Frequency: </a:t>
                      </a:r>
                    </a:p>
                    <a:p>
                      <a:pPr marL="288000" lvl="1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  <a:p>
                      <a:pPr marL="288000" lvl="1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1 </a:t>
                      </a:r>
                    </a:p>
                    <a:p>
                      <a:pPr marL="288000" lvl="1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2 to 5</a:t>
                      </a:r>
                    </a:p>
                    <a:p>
                      <a:pPr marL="288000" lvl="1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≥6 offences</a:t>
                      </a:r>
                      <a:endParaRPr lang="en-AU" sz="1200" b="0" i="0" u="none" strike="noStrike" dirty="0" smtClean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6F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5481">
                <a:tc>
                  <a:txBody>
                    <a:bodyPr/>
                    <a:lstStyle/>
                    <a:p>
                      <a:pPr marL="36000" algn="l" fontAlgn="b"/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Australian Early Development Census (AEDC)</a:t>
                      </a:r>
                      <a:endParaRPr lang="en-AU" sz="1200" b="0" i="0" u="none" strike="noStrike" dirty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>
                    <a:lnL w="28575" cap="flat" cmpd="sng" algn="ctr">
                      <a:solidFill>
                        <a:srgbClr val="416F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l" fontAlgn="b">
                        <a:spcBef>
                          <a:spcPts val="0"/>
                        </a:spcBef>
                      </a:pPr>
                      <a:r>
                        <a:rPr lang="en-AU" sz="1200" u="none" strike="noStrike" dirty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Child sex</a:t>
                      </a:r>
                      <a:endParaRPr lang="en-AU" sz="1200" b="0" i="0" u="none" strike="noStrike" dirty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800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Female </a:t>
                      </a:r>
                    </a:p>
                    <a:p>
                      <a:pPr marL="28800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Male</a:t>
                      </a:r>
                      <a:endParaRPr lang="en-AU" sz="1200" b="0" i="0" u="none" strike="noStrike" dirty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6F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5481">
                <a:tc>
                  <a:txBody>
                    <a:bodyPr/>
                    <a:lstStyle/>
                    <a:p>
                      <a:pPr marL="36000" algn="l" fontAlgn="b"/>
                      <a:endParaRPr lang="en-AU" sz="1200" b="0" i="0" u="none" strike="noStrike" dirty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>
                    <a:lnL w="28575" cap="flat" cmpd="sng" algn="ctr">
                      <a:solidFill>
                        <a:srgbClr val="416F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l" fontAlgn="b">
                        <a:spcBef>
                          <a:spcPts val="0"/>
                        </a:spcBef>
                      </a:pPr>
                      <a:r>
                        <a:rPr lang="en-AU" sz="1200" u="none" strike="noStrike" dirty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Child English as a second language </a:t>
                      </a:r>
                      <a:endParaRPr lang="en-AU" sz="1200" b="0" i="0" u="none" strike="noStrike" dirty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800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Not </a:t>
                      </a:r>
                      <a:r>
                        <a:rPr lang="en-AU" sz="1200" u="none" strike="noStrike" dirty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ESL </a:t>
                      </a:r>
                      <a:endParaRPr lang="en-AU" sz="1200" u="none" strike="noStrike" dirty="0" smtClean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  <a:p>
                      <a:pPr marL="28800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ESL</a:t>
                      </a:r>
                      <a:endParaRPr lang="en-AU" sz="1200" b="0" i="0" u="none" strike="noStrike" dirty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6F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5481">
                <a:tc>
                  <a:txBody>
                    <a:bodyPr/>
                    <a:lstStyle/>
                    <a:p>
                      <a:pPr marL="36000" algn="l" fontAlgn="b"/>
                      <a:endParaRPr lang="en-AU" sz="1200" b="0" i="0" u="none" strike="noStrike" dirty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>
                    <a:lnL w="28575" cap="flat" cmpd="sng" algn="ctr">
                      <a:solidFill>
                        <a:srgbClr val="416F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l" fontAlgn="b">
                        <a:spcBef>
                          <a:spcPts val="0"/>
                        </a:spcBef>
                      </a:pPr>
                      <a:r>
                        <a:rPr lang="en-AU" sz="1200" u="none" strike="noStrike" dirty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Socio-Economic Index for </a:t>
                      </a:r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Areas</a:t>
                      </a:r>
                      <a:endParaRPr lang="en-AU" sz="1200" b="0" i="0" u="none" strike="noStrike" dirty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800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three </a:t>
                      </a:r>
                      <a:r>
                        <a:rPr lang="en-AU" sz="1200" u="none" strike="noStrike" dirty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least disadvantaged quintiles </a:t>
                      </a:r>
                      <a:endParaRPr lang="en-AU" sz="1200" u="none" strike="noStrike" dirty="0" smtClean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  <a:p>
                      <a:pPr marL="28800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two </a:t>
                      </a:r>
                      <a:r>
                        <a:rPr lang="en-AU" sz="1200" u="none" strike="noStrike" dirty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most disadvantaged</a:t>
                      </a:r>
                      <a:endParaRPr lang="en-AU" sz="1200" b="0" i="0" u="none" strike="noStrike" dirty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6F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36000" algn="l" fontAlgn="b"/>
                      <a:r>
                        <a:rPr lang="en-AU" sz="1200" u="none" strike="noStrike" dirty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NSW Register of Births, Deaths, and Marriages</a:t>
                      </a:r>
                      <a:endParaRPr lang="en-AU" sz="1200" b="0" i="0" u="none" strike="noStrike" dirty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>
                    <a:lnL w="28575" cap="flat" cmpd="sng" algn="ctr">
                      <a:solidFill>
                        <a:srgbClr val="416F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l" fontAlgn="b">
                        <a:spcBef>
                          <a:spcPts val="0"/>
                        </a:spcBef>
                      </a:pPr>
                      <a:r>
                        <a:rPr lang="en-AU" sz="1200" u="none" strike="noStrike" dirty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Maternal age at child's birth</a:t>
                      </a:r>
                      <a:endParaRPr lang="en-AU" sz="1200" b="0" i="0" u="none" strike="noStrike" dirty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800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AU" sz="1200" u="none" strike="noStrike" dirty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&lt;26 years of age </a:t>
                      </a:r>
                      <a:endParaRPr lang="en-AU" sz="1200" u="none" strike="noStrike" dirty="0" smtClean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  <a:p>
                      <a:pPr marL="28800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≥</a:t>
                      </a:r>
                      <a:r>
                        <a:rPr lang="en-AU" sz="1200" u="none" strike="noStrike" dirty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26 years of age</a:t>
                      </a:r>
                      <a:endParaRPr lang="en-AU" sz="1200" b="0" i="0" u="none" strike="noStrike" dirty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6F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36000" algn="l" fontAlgn="b"/>
                      <a:r>
                        <a:rPr lang="en-AU" sz="1200" u="none" strike="noStrike" dirty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NSW Mental Health Admitted Patients &amp; Mental Health Ambulatory</a:t>
                      </a:r>
                      <a:endParaRPr lang="en-AU" sz="1200" b="0" i="0" u="none" strike="noStrike" dirty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>
                    <a:lnL w="28575" cap="flat" cmpd="sng" algn="ctr">
                      <a:solidFill>
                        <a:srgbClr val="416F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l" fontAlgn="b">
                        <a:spcBef>
                          <a:spcPts val="0"/>
                        </a:spcBef>
                      </a:pPr>
                      <a:r>
                        <a:rPr lang="en-AU" sz="1200" u="none" strike="noStrike" dirty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Contacts with services for mental illness</a:t>
                      </a:r>
                      <a:endParaRPr lang="en-AU" sz="1200" b="0" i="0" u="none" strike="noStrike" dirty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800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No </a:t>
                      </a:r>
                      <a:r>
                        <a:rPr lang="en-AU" sz="1200" u="none" strike="noStrike" dirty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mental illness </a:t>
                      </a:r>
                      <a:endParaRPr lang="en-AU" sz="1200" u="none" strike="noStrike" dirty="0" smtClean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  <a:p>
                      <a:pPr marL="28800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AU" sz="1200" u="none" strike="noStrike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Any </a:t>
                      </a:r>
                      <a:r>
                        <a:rPr lang="en-AU" sz="1200" u="none" strike="noStrike" dirty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mental illness</a:t>
                      </a:r>
                      <a:endParaRPr lang="en-AU" sz="1200" b="0" i="0" u="none" strike="noStrike" dirty="0">
                        <a:solidFill>
                          <a:schemeClr val="accent6"/>
                        </a:solidFill>
                        <a:effectLst/>
                        <a:latin typeface="+mn-lt"/>
                      </a:endParaRPr>
                    </a:p>
                  </a:txBody>
                  <a:tcPr marL="7427" marR="7427" marT="7427" marB="0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6F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6" name="Picture 5" descr="NSW NEW CHLD DEV MAS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1416" y="0"/>
            <a:ext cx="1860864" cy="112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840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05671"/>
            <a:ext cx="8229600" cy="1846659"/>
          </a:xfrm>
        </p:spPr>
        <p:txBody>
          <a:bodyPr/>
          <a:lstStyle/>
          <a:p>
            <a:r>
              <a:rPr lang="en-AU" u="sng" dirty="0" smtClean="0"/>
              <a:t>Research Question 1</a:t>
            </a:r>
            <a:r>
              <a:rPr lang="en-AU" dirty="0" smtClean="0"/>
              <a:t>:</a:t>
            </a:r>
            <a:br>
              <a:rPr lang="en-AU" dirty="0" smtClean="0"/>
            </a:br>
            <a:r>
              <a:rPr lang="en-AU" dirty="0" smtClean="0"/>
              <a:t>Does maternal and paternal </a:t>
            </a:r>
            <a:r>
              <a:rPr lang="en-AU" dirty="0"/>
              <a:t>o</a:t>
            </a:r>
            <a:r>
              <a:rPr lang="en-AU" dirty="0" smtClean="0"/>
              <a:t>ffending influence </a:t>
            </a:r>
            <a:r>
              <a:rPr lang="en-AU" dirty="0"/>
              <a:t>a </a:t>
            </a:r>
            <a:r>
              <a:rPr lang="en-AU" dirty="0" smtClean="0"/>
              <a:t>diverse range </a:t>
            </a:r>
            <a:r>
              <a:rPr lang="en-AU" dirty="0"/>
              <a:t>of </a:t>
            </a:r>
            <a:r>
              <a:rPr lang="en-AU" dirty="0" smtClean="0"/>
              <a:t>early childhood outcomes?</a:t>
            </a:r>
            <a:endParaRPr lang="en-AU" dirty="0"/>
          </a:p>
        </p:txBody>
      </p:sp>
      <p:pic>
        <p:nvPicPr>
          <p:cNvPr id="3" name="Picture 2" descr="NSW NEW CHLD DEV MAS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0"/>
            <a:ext cx="1980000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455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UNSW_PowerPoint_4x3">
  <a:themeElements>
    <a:clrScheme name="AGSM">
      <a:dk1>
        <a:srgbClr val="404040"/>
      </a:dk1>
      <a:lt1>
        <a:sysClr val="window" lastClr="FFFFFF"/>
      </a:lt1>
      <a:dk2>
        <a:srgbClr val="063E8D"/>
      </a:dk2>
      <a:lt2>
        <a:srgbClr val="CCCCCC"/>
      </a:lt2>
      <a:accent1>
        <a:srgbClr val="063E8D"/>
      </a:accent1>
      <a:accent2>
        <a:srgbClr val="FFD700"/>
      </a:accent2>
      <a:accent3>
        <a:srgbClr val="0067A8"/>
      </a:accent3>
      <a:accent4>
        <a:srgbClr val="00568E"/>
      </a:accent4>
      <a:accent5>
        <a:srgbClr val="004372"/>
      </a:accent5>
      <a:accent6>
        <a:srgbClr val="002E52"/>
      </a:accent6>
      <a:hlink>
        <a:srgbClr val="33CCFF"/>
      </a:hlink>
      <a:folHlink>
        <a:srgbClr val="063E8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/>
      <a:lstStyle>
        <a:defPPr marL="342900" marR="0" indent="-342900" algn="l" defTabSz="9144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 pitchFamily="34" charset="0"/>
          <a:buNone/>
          <a:tabLst/>
          <a:defRPr kumimoji="0" sz="1150" b="1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Sommet bold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Presentation11" id="{CECED6B6-01E3-AF4C-9FB0-716A457DCAD8}" vid="{E23210A9-B5CC-594D-AEAD-3AB1506EAE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682a661-0ade-4637-84c8-77ce31dee783">
      <Value>126</Value>
      <Value>105</Value>
    </TaxCatchAll>
    <bc56bdda6a6a44c48d8cfdd96ad4c147 xmlns="e4ff26e6-61c9-4223-823f-818594960367">Report55c057c3-5c13-4ca6-8dab-3fe1e0497fe2</bc56bdda6a6a44c48d8cfdd96ad4c147>
    <ne8158a489a9473f9c54eecb4c21131b xmlns="e4ff26e6-61c9-4223-823f-818594960367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Conference proceedings / Presentations</TermName>
          <TermId xmlns="http://schemas.microsoft.com/office/infopath/2007/PartnerControls">c21264d4-9564-4e41-9805-0fcb8759ef5a</TermId>
        </TermInfo>
      </Terms>
    </ne8158a489a9473f9c54eecb4c21131b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J Document" ma:contentTypeID="0x01010077DC2A28846341C9915EFC7988C44A4F00AC683DE72F6D54408E582A29A0E01260" ma:contentTypeVersion="4" ma:contentTypeDescription="" ma:contentTypeScope="" ma:versionID="6d8699e19d18e85c01352be16c7ff8ee">
  <xsd:schema xmlns:xsd="http://www.w3.org/2001/XMLSchema" xmlns:xs="http://www.w3.org/2001/XMLSchema" xmlns:p="http://schemas.microsoft.com/office/2006/metadata/properties" xmlns:ns1="http://schemas.microsoft.com/sharepoint/v3" xmlns:ns3="7682a661-0ade-4637-84c8-77ce31dee783" xmlns:ns4="e4ff26e6-61c9-4223-823f-818594960367" targetNamespace="http://schemas.microsoft.com/office/2006/metadata/properties" ma:root="true" ma:fieldsID="7b26b1d083b43316654d29245d50e201" ns1:_="" ns3:_="" ns4:_="">
    <xsd:import namespace="http://schemas.microsoft.com/sharepoint/v3"/>
    <xsd:import namespace="7682a661-0ade-4637-84c8-77ce31dee783"/>
    <xsd:import namespace="e4ff26e6-61c9-4223-823f-818594960367"/>
    <xsd:element name="properties">
      <xsd:complexType>
        <xsd:sequence>
          <xsd:element name="documentManagement">
            <xsd:complexType>
              <xsd:all>
                <xsd:element ref="ns3:TaxCatchAll" minOccurs="0"/>
                <xsd:element ref="ns4:ne8158a489a9473f9c54eecb4c21131b" minOccurs="0"/>
                <xsd:element ref="ns4:bc56bdda6a6a44c48d8cfdd96ad4c147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3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2a661-0ade-4637-84c8-77ce31dee783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1544a81-4f2a-458e-ab5b-bbbaec5e6e73}" ma:internalName="TaxCatchAll" ma:readOnly="false" ma:showField="CatchAllData" ma:web="7682a661-0ade-4637-84c8-77ce31dee7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ff26e6-61c9-4223-823f-818594960367" elementFormDefault="qualified">
    <xsd:import namespace="http://schemas.microsoft.com/office/2006/documentManagement/types"/>
    <xsd:import namespace="http://schemas.microsoft.com/office/infopath/2007/PartnerControls"/>
    <xsd:element name="ne8158a489a9473f9c54eecb4c21131b" ma:index="11" ma:taxonomy="true" ma:internalName="ne8158a489a9473f9c54eecb4c21131b" ma:taxonomyFieldName="Content_x0020_tags" ma:displayName="Content tags" ma:fieldId="{7e8158a4-89a9-473f-9c54-eecb4c21131b}" ma:taxonomyMulti="true" ma:sspId="f6e08d11-6f9a-422e-94df-5713af838a64" ma:termSetId="a069c314-3269-420f-97d4-651b5f06e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6bdda6a6a44c48d8cfdd96ad4c147" ma:index="12" nillable="true" ma:displayName="DC.Type.DocType (JSMS)_0" ma:hidden="true" ma:internalName="bc56bdda6a6a44c48d8cfdd96ad4c147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8E32B0-BE7B-4F82-986C-9162A5A6E777}"/>
</file>

<file path=customXml/itemProps2.xml><?xml version="1.0" encoding="utf-8"?>
<ds:datastoreItem xmlns:ds="http://schemas.openxmlformats.org/officeDocument/2006/customXml" ds:itemID="{72AF81F6-8F2A-47D5-9E54-F37BF3E413E5}"/>
</file>

<file path=customXml/itemProps3.xml><?xml version="1.0" encoding="utf-8"?>
<ds:datastoreItem xmlns:ds="http://schemas.openxmlformats.org/officeDocument/2006/customXml" ds:itemID="{F77A88D3-C8FA-43F4-B901-104849B358DC}"/>
</file>

<file path=customXml/itemProps4.xml><?xml version="1.0" encoding="utf-8"?>
<ds:datastoreItem xmlns:ds="http://schemas.openxmlformats.org/officeDocument/2006/customXml" ds:itemID="{F1ED79FA-26A1-4E4A-A2EB-3FE1D512B05C}"/>
</file>

<file path=docProps/app.xml><?xml version="1.0" encoding="utf-8"?>
<Properties xmlns="http://schemas.openxmlformats.org/officeDocument/2006/extended-properties" xmlns:vt="http://schemas.openxmlformats.org/officeDocument/2006/docPropsVTypes">
  <Template>UNSW_PowerPoint_4x3</Template>
  <TotalTime>447</TotalTime>
  <Words>1774</Words>
  <Application>Microsoft Macintosh PowerPoint</Application>
  <PresentationFormat>On-screen Show (4:3)</PresentationFormat>
  <Paragraphs>341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UNSW_PowerPoint_4x3</vt:lpstr>
      <vt:lpstr>PowerPoint Presentation</vt:lpstr>
      <vt:lpstr>What is Big Data?</vt:lpstr>
      <vt:lpstr>The New South Wales Child  Development Study (NSW-CDS)</vt:lpstr>
      <vt:lpstr>NSW-CDS Record Linkage 1 (2014)</vt:lpstr>
      <vt:lpstr>PowerPoint Presentation</vt:lpstr>
      <vt:lpstr>Sample</vt:lpstr>
      <vt:lpstr>Offspring outcomes at age 5 years</vt:lpstr>
      <vt:lpstr>Exposures and covariates</vt:lpstr>
      <vt:lpstr>Research Question 1: Does maternal and paternal offending influence a diverse range of early childhood outcomes?</vt:lpstr>
      <vt:lpstr>Logistic regression - ANY parental offending</vt:lpstr>
      <vt:lpstr>Logistic regression - VIOLENT parental offending</vt:lpstr>
      <vt:lpstr>Research Question 2:  What are the characteristics of children with mothers who are involved in offending?</vt:lpstr>
      <vt:lpstr>Descriptive statistics stratified by frequency of maternal offending</vt:lpstr>
      <vt:lpstr>Research Question 3: Does parental involvement in frequent or violent offending have a greater impact on offspring aggression?  Research Question 4: Does the relationship between parental offending and offspring aggression hold while accounting for other known key risk factors including parental mental illness?</vt:lpstr>
      <vt:lpstr>Logistic regression - Parental offending FREQUENCY and offspring aggression</vt:lpstr>
      <vt:lpstr>Logistic regression - Parental offending TYPE and offspring aggression</vt:lpstr>
      <vt:lpstr>Summary of findings</vt:lpstr>
      <vt:lpstr>Conclusion</vt:lpstr>
      <vt:lpstr>2015 Middle Childhood Survey (MCS)</vt:lpstr>
      <vt:lpstr>NSW-CDS Record Linkage 2 (2017) </vt:lpstr>
      <vt:lpstr>Acknowledgments</vt:lpstr>
    </vt:vector>
  </TitlesOfParts>
  <Company>University of New South Wales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big data to examine the relationship between parental contact with the criminal justice system and the development of early childhood offspring aggression in a population sample</dc:title>
  <dc:creator>Stacy Tzoumakis</dc:creator>
  <cp:lastModifiedBy>Stacy Tzoumakis</cp:lastModifiedBy>
  <cp:revision>45</cp:revision>
  <cp:lastPrinted>2017-02-14T01:08:54Z</cp:lastPrinted>
  <dcterms:created xsi:type="dcterms:W3CDTF">2017-02-09T03:38:56Z</dcterms:created>
  <dcterms:modified xsi:type="dcterms:W3CDTF">2017-02-15T11:50:00Z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15500.0000000000</vt:lpwstr>
  </property>
  <property fmtid="{D5CDD505-2E9C-101B-9397-08002B2CF9AE}" pid="3" name="OHS Newsletter?">
    <vt:lpwstr>0</vt:lpwstr>
  </property>
  <property fmtid="{D5CDD505-2E9C-101B-9397-08002B2CF9AE}" pid="4" name="Category">
    <vt:lpwstr>AGSM</vt:lpwstr>
  </property>
  <property fmtid="{D5CDD505-2E9C-101B-9397-08002B2CF9AE}" pid="5" name="ContentType">
    <vt:lpwstr>Document</vt:lpwstr>
  </property>
  <property fmtid="{D5CDD505-2E9C-101B-9397-08002B2CF9AE}" pid="6" name="Date">
    <vt:lpwstr/>
  </property>
  <property fmtid="{D5CDD505-2E9C-101B-9397-08002B2CF9AE}" pid="7" name="PublishingExpirationDate">
    <vt:lpwstr/>
  </property>
  <property fmtid="{D5CDD505-2E9C-101B-9397-08002B2CF9AE}" pid="8" name="PublishingStartDate">
    <vt:lpwstr/>
  </property>
  <property fmtid="{D5CDD505-2E9C-101B-9397-08002B2CF9AE}" pid="9" name="ASBDocumentType">
    <vt:lpwstr>16</vt:lpwstr>
  </property>
  <property fmtid="{D5CDD505-2E9C-101B-9397-08002B2CF9AE}" pid="10" name="ASBDepartment">
    <vt:lpwstr>8</vt:lpwstr>
  </property>
  <property fmtid="{D5CDD505-2E9C-101B-9397-08002B2CF9AE}" pid="11" name="ASBUpdatedDate">
    <vt:lpwstr>2015-08-04T00:00:00Z</vt:lpwstr>
  </property>
  <property fmtid="{D5CDD505-2E9C-101B-9397-08002B2CF9AE}" pid="12" name="ASBTopic">
    <vt:lpwstr>1</vt:lpwstr>
  </property>
  <property fmtid="{D5CDD505-2E9C-101B-9397-08002B2CF9AE}" pid="13" name="ASBProgram">
    <vt:lpwstr>5</vt:lpwstr>
  </property>
  <property fmtid="{D5CDD505-2E9C-101B-9397-08002B2CF9AE}" pid="14" name="Format">
    <vt:lpwstr>PowerPoint</vt:lpwstr>
  </property>
  <property fmtid="{D5CDD505-2E9C-101B-9397-08002B2CF9AE}" pid="15" name="UnswBus_ResourceCategory">
    <vt:lpwstr>78;#AGSM|e641e8a1-99e5-404f-bd7c-35803f4d985d</vt:lpwstr>
  </property>
  <property fmtid="{D5CDD505-2E9C-101B-9397-08002B2CF9AE}" pid="16" name="UnswBus_ResourceType">
    <vt:lpwstr>Template</vt:lpwstr>
  </property>
  <property fmtid="{D5CDD505-2E9C-101B-9397-08002B2CF9AE}" pid="17" name="ContentTypeId">
    <vt:lpwstr>0x01010077DC2A28846341C9915EFC7988C44A4F00AC683DE72F6D54408E582A29A0E01260</vt:lpwstr>
  </property>
  <property fmtid="{D5CDD505-2E9C-101B-9397-08002B2CF9AE}" pid="18" name="i7e4caf4883549738b3fce866cf588f7">
    <vt:lpwstr>AGSM|e641e8a1-99e5-404f-bd7c-35803f4d985d</vt:lpwstr>
  </property>
  <property fmtid="{D5CDD505-2E9C-101B-9397-08002B2CF9AE}" pid="19" name="TaxCatchAll">
    <vt:lpwstr>78;#AGSM|e641e8a1-99e5-404f-bd7c-35803f4d985d</vt:lpwstr>
  </property>
  <property fmtid="{D5CDD505-2E9C-101B-9397-08002B2CF9AE}" pid="20" name="l106d6d0667840b48999320499b4dd29">
    <vt:lpwstr/>
  </property>
  <property fmtid="{D5CDD505-2E9C-101B-9397-08002B2CF9AE}" pid="21" name="UnswBus_EnterpriseKeywords">
    <vt:lpwstr/>
  </property>
  <property fmtid="{D5CDD505-2E9C-101B-9397-08002B2CF9AE}" pid="22" name="cfdce602ab9848b4bf80c62eae0cddb3">
    <vt:lpwstr/>
  </property>
  <property fmtid="{D5CDD505-2E9C-101B-9397-08002B2CF9AE}" pid="23" name="UnswBus_SchoolUnit">
    <vt:lpwstr/>
  </property>
  <property fmtid="{D5CDD505-2E9C-101B-9397-08002B2CF9AE}" pid="24" name="UnswBus_Description">
    <vt:lpwstr>Branded templates produced by the UNSW Business School Marketing team</vt:lpwstr>
  </property>
  <property fmtid="{D5CDD505-2E9C-101B-9397-08002B2CF9AE}" pid="25" name="Content tags">
    <vt:lpwstr>105;#Conference proceedings / Presentations|c21264d4-9564-4e41-9805-0fcb8759ef5a</vt:lpwstr>
  </property>
  <property fmtid="{D5CDD505-2E9C-101B-9397-08002B2CF9AE}" pid="26" name="DC.Type.DocType (JSMS">
    <vt:lpwstr>126;#Presentation|96b9c332-40fe-4061-87fb-bc6c76567afe</vt:lpwstr>
  </property>
  <property fmtid="{D5CDD505-2E9C-101B-9397-08002B2CF9AE}" pid="27" name="bc56bdda6a6a44c48d8cfdd96ad4c1470">
    <vt:lpwstr>Presentation|96b9c332-40fe-4061-87fb-bc6c76567afe</vt:lpwstr>
  </property>
</Properties>
</file>